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notesMasterIdLst>
    <p:notesMasterId r:id="rId7"/>
  </p:notesMasterIdLst>
  <p:handoutMasterIdLst>
    <p:handoutMasterId r:id="rId22"/>
  </p:handoutMasterIdLst>
  <p:sldIdLst>
    <p:sldId id="619" r:id="rId5"/>
    <p:sldId id="259" r:id="rId6"/>
    <p:sldId id="630" r:id="rId8"/>
    <p:sldId id="258" r:id="rId9"/>
    <p:sldId id="635" r:id="rId10"/>
    <p:sldId id="266" r:id="rId11"/>
    <p:sldId id="636" r:id="rId12"/>
    <p:sldId id="634" r:id="rId13"/>
    <p:sldId id="640" r:id="rId14"/>
    <p:sldId id="646" r:id="rId15"/>
    <p:sldId id="641" r:id="rId16"/>
    <p:sldId id="651" r:id="rId17"/>
    <p:sldId id="642" r:id="rId18"/>
    <p:sldId id="653" r:id="rId19"/>
    <p:sldId id="652" r:id="rId20"/>
    <p:sldId id="659" r:id="rId21"/>
  </p:sldIdLst>
  <p:sldSz cx="12192000" cy="6858000"/>
  <p:notesSz cx="7103745" cy="10234295"/>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 lastIdx="0" clrIdx="0"/>
  <p:cmAuthor id="1" name="administrator-pc" initials="a"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0" d="100"/>
          <a:sy n="70" d="100"/>
        </p:scale>
        <p:origin x="1104" y="-174"/>
      </p:cViewPr>
      <p:guideLst>
        <p:guide orient="horz" pos="2282"/>
        <p:guide pos="3840"/>
      </p:guideLst>
    </p:cSldViewPr>
  </p:slideViewPr>
  <p:notesTextViewPr>
    <p:cViewPr>
      <p:scale>
        <a:sx n="3" d="2"/>
        <a:sy n="3" d="2"/>
      </p:scale>
      <p:origin x="0" y="0"/>
    </p:cViewPr>
  </p:notesTextViewPr>
  <p:notesViewPr>
    <p:cSldViewPr>
      <p:cViewPr>
        <p:scale>
          <a:sx n="1" d="100"/>
          <a:sy n="1" d="100"/>
        </p:scale>
        <p:origin x="0" y="0"/>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tags" Target="tags/tag28.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7D8E374D-6E28-41D4-B529-E46F9BB5955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smtClean="0"/>
              <a:t>盛行于魏晋南北朝时期，是一种由品评官评定人才优劣，然后授官的制度，实际上是对察举制的发展。</a:t>
            </a:r>
            <a:endParaRPr lang="zh-CN" altLang="en-US" smtClean="0"/>
          </a:p>
          <a:p>
            <a:endParaRPr lang="en-US" altLang="zh-CN" smtClean="0"/>
          </a:p>
          <a:p>
            <a:r>
              <a:rPr lang="zh-CN" altLang="en-US" smtClean="0"/>
              <a:t>九品中正制将选举权收回中央，将乡里评议改为</a:t>
            </a:r>
            <a:r>
              <a:rPr lang="zh-CN" altLang="en-US" b="1" smtClean="0"/>
              <a:t>官方评议</a:t>
            </a:r>
            <a:r>
              <a:rPr lang="zh-CN" altLang="en-US" smtClean="0"/>
              <a:t>。在地方设</a:t>
            </a:r>
            <a:r>
              <a:rPr lang="zh-CN" altLang="en-US" b="1" smtClean="0">
                <a:solidFill>
                  <a:srgbClr val="C94349"/>
                </a:solidFill>
              </a:rPr>
              <a:t>中正官</a:t>
            </a:r>
            <a:r>
              <a:rPr lang="zh-CN" altLang="en-US" smtClean="0"/>
              <a:t>，由当地出身的</a:t>
            </a:r>
            <a:r>
              <a:rPr lang="zh-CN" altLang="en-US" b="1" smtClean="0">
                <a:solidFill>
                  <a:srgbClr val="C94349"/>
                </a:solidFill>
              </a:rPr>
              <a:t>朝官中“德充才盛”者</a:t>
            </a:r>
            <a:r>
              <a:rPr lang="zh-CN" altLang="en-US" smtClean="0"/>
              <a:t>担任，负责将本地士人状况考评定级，以供吏部选官参考。中正编订的本地人材料，分为两项：一是“家世”，二是“状”，即对本人道德状况、才能学识的评语。然后根据“状”，参考家世，评定每个人的“品”。将人物等级分为九个九个等级。中正所评等级越高，所受官职往往在比较清要的位置，以后升迁就快。</a:t>
            </a:r>
            <a:endParaRPr lang="zh-CN" altLang="en-US" smtClean="0"/>
          </a:p>
          <a:p>
            <a:endParaRPr lang="zh-CN" altLang="en-US" smtClean="0"/>
          </a:p>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征税标准：</a:t>
            </a:r>
            <a:endParaRPr lang="zh-CN" altLang="en-US" smtClean="0"/>
          </a:p>
          <a:p>
            <a:r>
              <a:rPr lang="zh-CN" altLang="en-US" smtClean="0"/>
              <a:t>（租庸调制）以“人丁”为本，不论土地、财产的多少，都要按丁交纳同等数量的绢、粟。</a:t>
            </a:r>
            <a:endParaRPr lang="zh-CN" altLang="en-US" smtClean="0"/>
          </a:p>
          <a:p>
            <a:r>
              <a:rPr lang="zh-CN" altLang="en-US" smtClean="0"/>
              <a:t>（两税法）“唯以资产为宗，不以丁身为本。”</a:t>
            </a:r>
            <a:endParaRPr lang="zh-CN" altLang="en-US" smtClean="0"/>
          </a:p>
          <a:p>
            <a:r>
              <a:rPr lang="zh-CN" altLang="en-US" smtClean="0"/>
              <a:t>人身控制：</a:t>
            </a:r>
            <a:endParaRPr lang="zh-CN" altLang="en-US" smtClean="0"/>
          </a:p>
          <a:p>
            <a:r>
              <a:rPr lang="zh-CN" altLang="en-US" smtClean="0"/>
              <a:t>（均田制）成年男子承担一定的徭役</a:t>
            </a:r>
            <a:endParaRPr lang="zh-CN" altLang="en-US" smtClean="0"/>
          </a:p>
          <a:p>
            <a:r>
              <a:rPr lang="zh-CN" altLang="en-US" smtClean="0"/>
              <a:t>（租庸调制）“以庸代役”</a:t>
            </a:r>
            <a:endParaRPr lang="zh-CN" altLang="en-US" smtClean="0"/>
          </a:p>
          <a:p>
            <a:r>
              <a:rPr lang="zh-CN" altLang="en-US" smtClean="0"/>
              <a:t>（两税法）取消租庸调和一切杂役</a:t>
            </a:r>
            <a:endParaRPr lang="zh-CN" altLang="en-US" smtClean="0"/>
          </a:p>
          <a:p>
            <a:r>
              <a:rPr lang="zh-CN" altLang="en-US" smtClean="0"/>
              <a:t>税收种类：</a:t>
            </a:r>
            <a:endParaRPr lang="zh-CN" altLang="en-US" smtClean="0"/>
          </a:p>
          <a:p>
            <a:r>
              <a:rPr lang="zh-CN" altLang="en-US" smtClean="0"/>
              <a:t>（两税法）每户缴纳户税和地税，取消租庸调和一切杂税、杂役。一年分夏季和秋季两次纳税。</a:t>
            </a:r>
            <a:endParaRPr lang="zh-CN" altLang="en-US" smtClean="0"/>
          </a:p>
          <a:p>
            <a:r>
              <a:rPr lang="zh-CN" altLang="en-US" smtClean="0"/>
              <a:t>征税内容</a:t>
            </a:r>
            <a:r>
              <a:rPr lang="en-US" altLang="zh-CN" smtClean="0"/>
              <a:t>:</a:t>
            </a:r>
            <a:endParaRPr lang="en-US" altLang="zh-CN" smtClean="0"/>
          </a:p>
          <a:p>
            <a:r>
              <a:rPr lang="zh-CN" altLang="en-US" smtClean="0"/>
              <a:t>（租庸调制）纳粮为租；纳布为调；纳布代役为庸</a:t>
            </a:r>
            <a:endParaRPr lang="zh-CN" altLang="en-US" smtClean="0"/>
          </a:p>
          <a:p>
            <a:r>
              <a:rPr lang="zh-CN" altLang="en-US" smtClean="0"/>
              <a:t>（两税法）户税按户等高低征钱，地税按亩缴纳谷物。</a:t>
            </a:r>
            <a:endParaRPr lang="zh-CN" altLang="en-US" smtClean="0"/>
          </a:p>
          <a:p>
            <a:endParaRPr lang="zh-CN" altLang="en-US"/>
          </a:p>
        </p:txBody>
      </p:sp>
      <p:sp>
        <p:nvSpPr>
          <p:cNvPr id="4" name="灯片编号占位符 3"/>
          <p:cNvSpPr>
            <a:spLocks noGrp="1"/>
          </p:cNvSpPr>
          <p:nvPr>
            <p:ph type="sldNum" sz="quarter" idx="10"/>
          </p:nvPr>
        </p:nvSpPr>
        <p:spPr/>
        <p:txBody>
          <a:bodyPr/>
          <a:lstStyle/>
          <a:p>
            <a:fld id="{3E9D8A34-3C84-45E4-9BF5-D8B84DD056A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mtClean="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tags" Target="../tags/tag2.xml"/><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a:t>空白演示</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演讲人与职务</a:t>
            </a:r>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B9C4DF54-C0CD-4951-97D7-ABCD0F21C213}" type="datetimeFigureOut">
              <a:rPr kumimoji="0" lang="zh-CN" altLang="en-US" sz="1200" b="0" i="0" u="none" strike="noStrike" kern="1200" cap="none" spc="0" normalizeH="0" baseline="0" noProof="1">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1">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26ADA6-0CDA-4555-8B13-BBAC5BCBDF85}" type="slidenum">
              <a:rPr lang="zh-CN" altLang="en-US" smtClean="0"/>
            </a:fld>
            <a:endParaRPr lang="zh-CN" altLang="en-US"/>
          </a:p>
        </p:txBody>
      </p:sp>
      <p:sp>
        <p:nvSpPr>
          <p:cNvPr id="102" name="矩形: 单圆角 101"/>
          <p:cNvSpPr/>
          <p:nvPr userDrawn="1"/>
        </p:nvSpPr>
        <p:spPr>
          <a:xfrm>
            <a:off x="-9239" y="422300"/>
            <a:ext cx="345789" cy="592979"/>
          </a:xfrm>
          <a:prstGeom prst="round1Rect">
            <a:avLst>
              <a:gd name="adj" fmla="val 43122"/>
            </a:avLst>
          </a:prstGeom>
          <a:solidFill>
            <a:srgbClr val="98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a:t>单击此处编辑母版标题样式</a:t>
            </a:r>
            <a:endParaRPr lang="zh-CN" altLang="en-US"/>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30DAEDD-89BF-4277-ABBF-969D56B979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26ADA6-0CDA-4555-8B13-BBAC5BCBDF85}" type="slidenum">
              <a:rPr lang="zh-CN" altLang="en-US" smtClean="0"/>
            </a:fld>
            <a:endParaRPr lang="zh-CN" alt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a:t>单击此处编辑母版标题样式</a:t>
            </a:r>
            <a:endParaRPr lang="zh-CN" altLang="en-US"/>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615609"/>
            <a:ext cx="5157787"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615609"/>
            <a:ext cx="5183188"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60" name="矩形 59"/>
          <p:cNvSpPr/>
          <p:nvPr userDrawn="1"/>
        </p:nvSpPr>
        <p:spPr>
          <a:xfrm>
            <a:off x="0" y="0"/>
            <a:ext cx="12192000" cy="6858000"/>
          </a:xfrm>
          <a:prstGeom prst="rect">
            <a:avLst/>
          </a:prstGeom>
          <a:gradFill flip="none" rotWithShape="1">
            <a:gsLst>
              <a:gs pos="28000">
                <a:srgbClr val="981C1C"/>
              </a:gs>
              <a:gs pos="100000">
                <a:srgbClr val="641515"/>
              </a:gs>
            </a:gsLst>
            <a:lin ang="135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77" name="图片 76" descr="形状&#10;&#10;低可信度描述已自动生成"/>
          <p:cNvPicPr>
            <a:picLocks noChangeAspect="1"/>
          </p:cNvPicPr>
          <p:nvPr userDrawn="1"/>
        </p:nvPicPr>
        <p:blipFill>
          <a:blip r:embed="rId2">
            <a:extLst>
              <a:ext uri="{28A0092B-C50C-407E-A947-70E740481C1C}">
                <a14:useLocalDpi xmlns:a14="http://schemas.microsoft.com/office/drawing/2010/main" val="0"/>
              </a:ext>
            </a:extLst>
          </a:blip>
          <a:srcRect l="23077" t="34887" r="6727" b="34887"/>
          <a:stretch>
            <a:fillRect/>
          </a:stretch>
        </p:blipFill>
        <p:spPr>
          <a:xfrm>
            <a:off x="174172" y="0"/>
            <a:ext cx="11843657" cy="6858000"/>
          </a:xfrm>
          <a:prstGeom prst="rect">
            <a:avLst/>
          </a:prstGeom>
        </p:spPr>
      </p:pic>
      <p:sp>
        <p:nvSpPr>
          <p:cNvPr id="84" name="矩形 83"/>
          <p:cNvSpPr/>
          <p:nvPr userDrawn="1"/>
        </p:nvSpPr>
        <p:spPr>
          <a:xfrm>
            <a:off x="127000" y="127000"/>
            <a:ext cx="12192000" cy="6858000"/>
          </a:xfrm>
          <a:prstGeom prst="rect">
            <a:avLst/>
          </a:prstGeom>
          <a:gradFill flip="none" rotWithShape="1">
            <a:gsLst>
              <a:gs pos="26000">
                <a:srgbClr val="641515">
                  <a:alpha val="45000"/>
                </a:srgbClr>
              </a:gs>
              <a:gs pos="77000">
                <a:srgbClr val="981C1C">
                  <a:alpha val="0"/>
                </a:srgbClr>
              </a:gs>
            </a:gsLst>
            <a:path path="circle">
              <a:fillToRect l="50000" t="50000" r="50000" b="50000"/>
            </a:path>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1" name="任意多边形: 形状 70"/>
          <p:cNvSpPr/>
          <p:nvPr userDrawn="1"/>
        </p:nvSpPr>
        <p:spPr>
          <a:xfrm flipH="1">
            <a:off x="846203" y="1585481"/>
            <a:ext cx="10499596" cy="2522388"/>
          </a:xfrm>
          <a:custGeom>
            <a:avLst/>
            <a:gdLst>
              <a:gd name="connsiteX0" fmla="*/ 9382380 w 10499596"/>
              <a:gd name="connsiteY0" fmla="*/ 0 h 2730076"/>
              <a:gd name="connsiteX1" fmla="*/ 5249798 w 10499596"/>
              <a:gd name="connsiteY1" fmla="*/ 572579 h 2730076"/>
              <a:gd name="connsiteX2" fmla="*/ 1117216 w 10499596"/>
              <a:gd name="connsiteY2" fmla="*/ 0 h 2730076"/>
              <a:gd name="connsiteX3" fmla="*/ 0 w 10499596"/>
              <a:gd name="connsiteY3" fmla="*/ 2730076 h 2730076"/>
              <a:gd name="connsiteX4" fmla="*/ 5249798 w 10499596"/>
              <a:gd name="connsiteY4" fmla="*/ 2730076 h 2730076"/>
              <a:gd name="connsiteX5" fmla="*/ 10499596 w 10499596"/>
              <a:gd name="connsiteY5" fmla="*/ 2730076 h 2730076"/>
              <a:gd name="connsiteX6" fmla="*/ 9382380 w 10499596"/>
              <a:gd name="connsiteY6" fmla="*/ 0 h 2730076"/>
              <a:gd name="connsiteX0-1" fmla="*/ 9382380 w 10499596"/>
              <a:gd name="connsiteY0-2" fmla="*/ 0 h 2730076"/>
              <a:gd name="connsiteX1-3" fmla="*/ 5249798 w 10499596"/>
              <a:gd name="connsiteY1-4" fmla="*/ 534479 h 2730076"/>
              <a:gd name="connsiteX2-5" fmla="*/ 1117216 w 10499596"/>
              <a:gd name="connsiteY2-6" fmla="*/ 0 h 2730076"/>
              <a:gd name="connsiteX3-7" fmla="*/ 0 w 10499596"/>
              <a:gd name="connsiteY3-8" fmla="*/ 2730076 h 2730076"/>
              <a:gd name="connsiteX4-9" fmla="*/ 5249798 w 10499596"/>
              <a:gd name="connsiteY4-10" fmla="*/ 2730076 h 2730076"/>
              <a:gd name="connsiteX5-11" fmla="*/ 10499596 w 10499596"/>
              <a:gd name="connsiteY5-12" fmla="*/ 2730076 h 2730076"/>
              <a:gd name="connsiteX6-13" fmla="*/ 9382380 w 10499596"/>
              <a:gd name="connsiteY6-14" fmla="*/ 0 h 2730076"/>
              <a:gd name="connsiteX0-15" fmla="*/ 9382380 w 10499596"/>
              <a:gd name="connsiteY0-16" fmla="*/ 0 h 2730076"/>
              <a:gd name="connsiteX1-17" fmla="*/ 5249798 w 10499596"/>
              <a:gd name="connsiteY1-18" fmla="*/ 553529 h 2730076"/>
              <a:gd name="connsiteX2-19" fmla="*/ 1117216 w 10499596"/>
              <a:gd name="connsiteY2-20" fmla="*/ 0 h 2730076"/>
              <a:gd name="connsiteX3-21" fmla="*/ 0 w 10499596"/>
              <a:gd name="connsiteY3-22" fmla="*/ 2730076 h 2730076"/>
              <a:gd name="connsiteX4-23" fmla="*/ 5249798 w 10499596"/>
              <a:gd name="connsiteY4-24" fmla="*/ 2730076 h 2730076"/>
              <a:gd name="connsiteX5-25" fmla="*/ 10499596 w 10499596"/>
              <a:gd name="connsiteY5-26" fmla="*/ 2730076 h 2730076"/>
              <a:gd name="connsiteX6-27" fmla="*/ 9382380 w 10499596"/>
              <a:gd name="connsiteY6-28" fmla="*/ 0 h 27300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499596" h="2730076">
                <a:moveTo>
                  <a:pt x="9382380" y="0"/>
                </a:moveTo>
                <a:cubicBezTo>
                  <a:pt x="8915177" y="709275"/>
                  <a:pt x="6751460" y="525158"/>
                  <a:pt x="5249798" y="553529"/>
                </a:cubicBezTo>
                <a:cubicBezTo>
                  <a:pt x="3748136" y="525158"/>
                  <a:pt x="1584419" y="709275"/>
                  <a:pt x="1117216" y="0"/>
                </a:cubicBezTo>
                <a:cubicBezTo>
                  <a:pt x="1213766" y="1431021"/>
                  <a:pt x="717225" y="2289462"/>
                  <a:pt x="0" y="2730076"/>
                </a:cubicBezTo>
                <a:lnTo>
                  <a:pt x="5249798" y="2730076"/>
                </a:lnTo>
                <a:lnTo>
                  <a:pt x="10499596" y="2730076"/>
                </a:lnTo>
                <a:cubicBezTo>
                  <a:pt x="9782371" y="2289462"/>
                  <a:pt x="9285830" y="1431021"/>
                  <a:pt x="9382380" y="0"/>
                </a:cubicBezTo>
                <a:close/>
              </a:path>
            </a:pathLst>
          </a:custGeom>
          <a:gradFill flip="none" rotWithShape="1">
            <a:gsLst>
              <a:gs pos="20000">
                <a:srgbClr val="D6B192">
                  <a:alpha val="40000"/>
                </a:srgbClr>
              </a:gs>
              <a:gs pos="0">
                <a:srgbClr val="D6B192">
                  <a:alpha val="80000"/>
                </a:srgbClr>
              </a:gs>
              <a:gs pos="100000">
                <a:srgbClr val="D6B192">
                  <a:alpha val="0"/>
                </a:srgbClr>
              </a:gs>
            </a:gsLst>
            <a:lin ang="5400000" scaled="1"/>
          </a:gradFill>
          <a:ln w="101600">
            <a:gradFill>
              <a:gsLst>
                <a:gs pos="23000">
                  <a:srgbClr val="CAAC95"/>
                </a:gs>
                <a:gs pos="96000">
                  <a:srgbClr val="D6B19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1" name="任意多边形: 形状 80"/>
          <p:cNvSpPr/>
          <p:nvPr userDrawn="1"/>
        </p:nvSpPr>
        <p:spPr>
          <a:xfrm>
            <a:off x="4014026" y="850658"/>
            <a:ext cx="4163948" cy="919256"/>
          </a:xfrm>
          <a:custGeom>
            <a:avLst/>
            <a:gdLst>
              <a:gd name="connsiteX0" fmla="*/ 443068 w 4163948"/>
              <a:gd name="connsiteY0" fmla="*/ 0 h 1082698"/>
              <a:gd name="connsiteX1" fmla="*/ 2081974 w 4163948"/>
              <a:gd name="connsiteY1" fmla="*/ 227074 h 1082698"/>
              <a:gd name="connsiteX2" fmla="*/ 3720881 w 4163948"/>
              <a:gd name="connsiteY2" fmla="*/ 0 h 1082698"/>
              <a:gd name="connsiteX3" fmla="*/ 4163948 w 4163948"/>
              <a:gd name="connsiteY3" fmla="*/ 1082698 h 1082698"/>
              <a:gd name="connsiteX4" fmla="*/ 2081974 w 4163948"/>
              <a:gd name="connsiteY4" fmla="*/ 1082698 h 1082698"/>
              <a:gd name="connsiteX5" fmla="*/ 0 w 4163948"/>
              <a:gd name="connsiteY5" fmla="*/ 1082698 h 1082698"/>
              <a:gd name="connsiteX6" fmla="*/ 443068 w 4163948"/>
              <a:gd name="connsiteY6" fmla="*/ 0 h 108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947" h="1082698">
                <a:moveTo>
                  <a:pt x="443068" y="0"/>
                </a:moveTo>
                <a:cubicBezTo>
                  <a:pt x="628352" y="281286"/>
                  <a:pt x="1486442" y="215823"/>
                  <a:pt x="2081974" y="227074"/>
                </a:cubicBezTo>
                <a:cubicBezTo>
                  <a:pt x="2677506" y="215823"/>
                  <a:pt x="3535597" y="281286"/>
                  <a:pt x="3720881" y="0"/>
                </a:cubicBezTo>
                <a:cubicBezTo>
                  <a:pt x="3682591" y="567516"/>
                  <a:pt x="3879510" y="907958"/>
                  <a:pt x="4163948" y="1082698"/>
                </a:cubicBezTo>
                <a:lnTo>
                  <a:pt x="2081974" y="1082698"/>
                </a:lnTo>
                <a:lnTo>
                  <a:pt x="0" y="1082698"/>
                </a:lnTo>
                <a:cubicBezTo>
                  <a:pt x="284439" y="907958"/>
                  <a:pt x="481358" y="567516"/>
                  <a:pt x="443068" y="0"/>
                </a:cubicBezTo>
                <a:close/>
              </a:path>
            </a:pathLst>
          </a:custGeom>
          <a:gradFill flip="none" rotWithShape="1">
            <a:gsLst>
              <a:gs pos="20000">
                <a:srgbClr val="D6B192">
                  <a:alpha val="40000"/>
                </a:srgbClr>
              </a:gs>
              <a:gs pos="0">
                <a:srgbClr val="D6B192">
                  <a:alpha val="80000"/>
                </a:srgbClr>
              </a:gs>
              <a:gs pos="100000">
                <a:srgbClr val="D6B192">
                  <a:alpha val="0"/>
                </a:srgbClr>
              </a:gs>
            </a:gsLst>
            <a:lin ang="5400000" scaled="1"/>
          </a:gradFill>
          <a:ln w="63500">
            <a:gradFill>
              <a:gsLst>
                <a:gs pos="23000">
                  <a:srgbClr val="CAAC95"/>
                </a:gs>
                <a:gs pos="94000">
                  <a:srgbClr val="D6B19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userDrawn="1"/>
        </p:nvSpPr>
        <p:spPr>
          <a:xfrm>
            <a:off x="4600575" y="1128648"/>
            <a:ext cx="29908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prstClr val="white"/>
                </a:solidFill>
                <a:effectLst/>
                <a:uLnTx/>
                <a:uFillTx/>
                <a:latin typeface="华文行楷" panose="02010800040101010101" pitchFamily="2" charset="-122"/>
                <a:ea typeface="华文行楷" panose="02010800040101010101" pitchFamily="2" charset="-122"/>
                <a:cs typeface="OPPOSans M" panose="00020600040101010101" pitchFamily="18" charset="-122"/>
                <a:sym typeface="OPPOSans M" panose="00020600040101010101" pitchFamily="18" charset="-122"/>
              </a:rPr>
              <a:t>第 </a:t>
            </a:r>
            <a:r>
              <a:rPr kumimoji="0" lang="en-US" altLang="zh-CN" sz="4800" b="0" i="0" u="none" strike="noStrike" kern="1200" cap="none" spc="0" normalizeH="0" baseline="0" noProof="0">
                <a:ln>
                  <a:noFill/>
                </a:ln>
                <a:solidFill>
                  <a:prstClr val="white"/>
                </a:solidFill>
                <a:effectLst/>
                <a:uLnTx/>
                <a:uFillTx/>
                <a:latin typeface="华文行楷" panose="02010800040101010101" pitchFamily="2" charset="-122"/>
                <a:ea typeface="华文行楷" panose="02010800040101010101" pitchFamily="2" charset="-122"/>
                <a:cs typeface="OPPOSans M" panose="00020600040101010101" pitchFamily="18" charset="-122"/>
                <a:sym typeface="OPPOSans M" panose="00020600040101010101" pitchFamily="18" charset="-122"/>
              </a:rPr>
              <a:t>7 </a:t>
            </a:r>
            <a:r>
              <a:rPr kumimoji="0" lang="zh-CN" altLang="en-US" sz="4800" b="0" i="0" u="none" strike="noStrike" kern="1200" cap="none" spc="0" normalizeH="0" baseline="0" noProof="0">
                <a:ln>
                  <a:noFill/>
                </a:ln>
                <a:solidFill>
                  <a:prstClr val="white"/>
                </a:solidFill>
                <a:effectLst/>
                <a:uLnTx/>
                <a:uFillTx/>
                <a:latin typeface="华文行楷" panose="02010800040101010101" pitchFamily="2" charset="-122"/>
                <a:ea typeface="华文行楷" panose="02010800040101010101" pitchFamily="2" charset="-122"/>
                <a:cs typeface="OPPOSans M" panose="00020600040101010101" pitchFamily="18" charset="-122"/>
                <a:sym typeface="OPPOSans M" panose="00020600040101010101" pitchFamily="18" charset="-122"/>
              </a:rPr>
              <a:t>课</a:t>
            </a:r>
            <a:endParaRPr kumimoji="0" lang="zh-CN" altLang="en-US" sz="4800" b="0" i="0" u="none" strike="noStrike" kern="1200" cap="none" spc="0" normalizeH="0" baseline="0" noProof="0">
              <a:ln>
                <a:noFill/>
              </a:ln>
              <a:solidFill>
                <a:prstClr val="white"/>
              </a:solidFill>
              <a:effectLst/>
              <a:uLnTx/>
              <a:uFillTx/>
              <a:latin typeface="华文行楷" panose="02010800040101010101" pitchFamily="2" charset="-122"/>
              <a:ea typeface="华文行楷" panose="02010800040101010101" pitchFamily="2" charset="-122"/>
              <a:cs typeface="OPPOSans M" panose="00020600040101010101" pitchFamily="18" charset="-122"/>
              <a:sym typeface="OPPOSans M" panose="00020600040101010101" pitchFamily="18" charset="-122"/>
            </a:endParaRPr>
          </a:p>
        </p:txBody>
      </p:sp>
      <p:grpSp>
        <p:nvGrpSpPr>
          <p:cNvPr id="78" name="组合 77"/>
          <p:cNvGrpSpPr/>
          <p:nvPr userDrawn="1"/>
        </p:nvGrpSpPr>
        <p:grpSpPr>
          <a:xfrm>
            <a:off x="1132114" y="2362353"/>
            <a:ext cx="9927772" cy="3471181"/>
            <a:chOff x="2171700" y="2180466"/>
            <a:chExt cx="7848600" cy="3471181"/>
          </a:xfrm>
          <a:scene3d>
            <a:camera prst="perspectiveAbove" fov="5700000">
              <a:rot lat="20999996" lon="0" rev="0"/>
            </a:camera>
            <a:lightRig rig="threePt" dir="t"/>
          </a:scene3d>
        </p:grpSpPr>
        <p:sp>
          <p:nvSpPr>
            <p:cNvPr id="57" name="文本框 56"/>
            <p:cNvSpPr txBox="1"/>
            <p:nvPr/>
          </p:nvSpPr>
          <p:spPr>
            <a:xfrm>
              <a:off x="2171700" y="2180466"/>
              <a:ext cx="7848600" cy="1631216"/>
            </a:xfrm>
            <a:prstGeom prst="rect">
              <a:avLst/>
            </a:prstGeom>
            <a:noFill/>
          </p:spPr>
          <p:txBody>
            <a:bodyPr wrap="square" rtlCol="0">
              <a:spAutoFit/>
              <a:sp3d>
                <a:bevelB w="0" h="69850"/>
                <a:extrusionClr>
                  <a:srgbClr val="E6CFBC"/>
                </a:extrusionClr>
              </a:sp3d>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0000">
                  <a:gradFill>
                    <a:gsLst>
                      <a:gs pos="44000">
                        <a:srgbClr val="C29F84"/>
                      </a:gs>
                      <a:gs pos="100000">
                        <a:srgbClr val="ECDACC"/>
                      </a:gs>
                    </a:gsLst>
                    <a:path path="circle">
                      <a:fillToRect l="50000" t="50000" r="50000" b="50000"/>
                    </a:path>
                  </a:gradFill>
                  <a:latin typeface="华文行楷" panose="02010800040101010101" pitchFamily="2" charset="-122"/>
                  <a:ea typeface="华文行楷" panose="02010800040101010101" pitchFamily="2" charset="-122"/>
                  <a:sym typeface="思源宋体 CN Heavy" panose="02020900000000000000" pitchFamily="18" charset="-122"/>
                </a:rPr>
                <a:t>隋唐制度的</a:t>
              </a:r>
              <a:endParaRPr kumimoji="0" lang="zh-CN" altLang="en-US" sz="10000" b="0" i="0" u="none" strike="noStrike" kern="1200" cap="none" spc="0" normalizeH="0" baseline="0" noProof="0">
                <a:ln>
                  <a:noFill/>
                </a:ln>
                <a:gradFill>
                  <a:gsLst>
                    <a:gs pos="44000">
                      <a:srgbClr val="C29F84"/>
                    </a:gs>
                    <a:gs pos="100000">
                      <a:srgbClr val="ECDACC"/>
                    </a:gs>
                  </a:gsLst>
                  <a:path path="circle">
                    <a:fillToRect l="50000" t="50000" r="50000" b="50000"/>
                  </a:path>
                </a:gradFill>
                <a:effectLst/>
                <a:uLnTx/>
                <a:uFillTx/>
                <a:latin typeface="华文行楷" panose="02010800040101010101" pitchFamily="2" charset="-122"/>
                <a:ea typeface="华文行楷" panose="02010800040101010101" pitchFamily="2" charset="-122"/>
                <a:sym typeface="思源宋体 CN Heavy" panose="02020900000000000000" pitchFamily="18" charset="-122"/>
              </a:endParaRPr>
            </a:p>
          </p:txBody>
        </p:sp>
        <p:sp>
          <p:nvSpPr>
            <p:cNvPr id="63" name="文本框 62"/>
            <p:cNvSpPr txBox="1"/>
            <p:nvPr/>
          </p:nvSpPr>
          <p:spPr>
            <a:xfrm>
              <a:off x="2171700" y="3712655"/>
              <a:ext cx="7848600" cy="1938992"/>
            </a:xfrm>
            <a:prstGeom prst="rect">
              <a:avLst/>
            </a:prstGeom>
            <a:noFill/>
          </p:spPr>
          <p:txBody>
            <a:bodyPr wrap="square" rtlCol="0">
              <a:spAutoFit/>
              <a:sp3d>
                <a:bevelB w="0" h="69850"/>
                <a:extrusionClr>
                  <a:srgbClr val="E6CFBC"/>
                </a:extrusionClr>
              </a:sp3d>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0" b="0" i="0" u="none" strike="noStrike" kern="1200" cap="none" spc="0" normalizeH="0" baseline="0" noProof="0">
                  <a:ln>
                    <a:noFill/>
                  </a:ln>
                  <a:gradFill flip="none" rotWithShape="1">
                    <a:gsLst>
                      <a:gs pos="44000">
                        <a:srgbClr val="C29F84"/>
                      </a:gs>
                      <a:gs pos="100000">
                        <a:srgbClr val="ECDACC"/>
                      </a:gs>
                    </a:gsLst>
                    <a:path path="circle">
                      <a:fillToRect l="50000" t="50000" r="50000" b="50000"/>
                    </a:path>
                  </a:gradFill>
                  <a:effectLst/>
                  <a:uLnTx/>
                  <a:uFillTx/>
                  <a:latin typeface="华文行楷" panose="02010800040101010101" pitchFamily="2" charset="-122"/>
                  <a:ea typeface="华文行楷" panose="02010800040101010101" pitchFamily="2" charset="-122"/>
                  <a:sym typeface="思源宋体 CN Heavy" panose="02020900000000000000" pitchFamily="18" charset="-122"/>
                </a:rPr>
                <a:t>变化与创新</a:t>
              </a:r>
              <a:endParaRPr kumimoji="0" lang="zh-CN" altLang="en-US" sz="12000" b="0" i="0" u="none" strike="noStrike" kern="1200" cap="none" spc="0" normalizeH="0" baseline="0" noProof="0">
                <a:ln>
                  <a:noFill/>
                </a:ln>
                <a:gradFill flip="none" rotWithShape="1">
                  <a:gsLst>
                    <a:gs pos="44000">
                      <a:srgbClr val="C29F84"/>
                    </a:gs>
                    <a:gs pos="100000">
                      <a:srgbClr val="ECDACC"/>
                    </a:gs>
                  </a:gsLst>
                  <a:path path="circle">
                    <a:fillToRect l="50000" t="50000" r="50000" b="50000"/>
                  </a:path>
                </a:gradFill>
                <a:effectLst/>
                <a:uLnTx/>
                <a:uFillTx/>
                <a:latin typeface="华文行楷" panose="02010800040101010101" pitchFamily="2" charset="-122"/>
                <a:ea typeface="华文行楷" panose="02010800040101010101" pitchFamily="2" charset="-122"/>
                <a:sym typeface="思源宋体 CN Heavy" panose="02020900000000000000" pitchFamily="18" charset="-122"/>
              </a:endParaRPr>
            </a:p>
          </p:txBody>
        </p:sp>
      </p:grpSp>
      <p:pic>
        <p:nvPicPr>
          <p:cNvPr id="82" name="PA_图片 480"/>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5111315" y="2074936"/>
            <a:ext cx="5451030" cy="1412120"/>
          </a:xfrm>
          <a:prstGeom prst="rect">
            <a:avLst/>
          </a:prstGeom>
        </p:spPr>
      </p:pic>
      <p:pic>
        <p:nvPicPr>
          <p:cNvPr id="87" name="PA_图片 480"/>
          <p:cNvPicPr>
            <a:picLocks noChangeAspect="1"/>
          </p:cNvPicPr>
          <p:nvPr userDrawn="1">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3932712" y="3981592"/>
            <a:ext cx="2643470" cy="684806"/>
          </a:xfrm>
          <a:prstGeom prst="rect">
            <a:avLst/>
          </a:prstGeom>
        </p:spPr>
      </p:pic>
      <p:pic>
        <p:nvPicPr>
          <p:cNvPr id="21" name="图片 20" descr="图标&#10;&#10;描述已自动生成"/>
          <p:cNvPicPr>
            <a:picLocks noChangeAspect="1"/>
          </p:cNvPicPr>
          <p:nvPr userDrawn="1"/>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t="26282" r="37221" b="35549"/>
          <a:stretch>
            <a:fillRect/>
          </a:stretch>
        </p:blipFill>
        <p:spPr>
          <a:xfrm>
            <a:off x="6527616" y="5113162"/>
            <a:ext cx="6893416" cy="2337278"/>
          </a:xfrm>
          <a:prstGeom prst="rect">
            <a:avLst/>
          </a:prstGeom>
        </p:spPr>
      </p:pic>
      <p:grpSp>
        <p:nvGrpSpPr>
          <p:cNvPr id="7" name="组合 6"/>
          <p:cNvGrpSpPr/>
          <p:nvPr userDrawn="1"/>
        </p:nvGrpSpPr>
        <p:grpSpPr>
          <a:xfrm>
            <a:off x="-1794646" y="1372153"/>
            <a:ext cx="4694053" cy="2522389"/>
            <a:chOff x="-1794646" y="1372153"/>
            <a:chExt cx="4694053" cy="2522389"/>
          </a:xfrm>
        </p:grpSpPr>
        <p:pic>
          <p:nvPicPr>
            <p:cNvPr id="22" name="图片 21" descr="图标&#10;&#10;描述已自动生成"/>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l="52640" t="26282" r="16175" b="32526"/>
            <a:stretch>
              <a:fillRect/>
            </a:stretch>
          </p:blipFill>
          <p:spPr>
            <a:xfrm flipV="1">
              <a:off x="-1794646" y="1372153"/>
              <a:ext cx="3424301" cy="2522389"/>
            </a:xfrm>
            <a:prstGeom prst="rect">
              <a:avLst/>
            </a:prstGeom>
          </p:spPr>
        </p:pic>
        <p:pic>
          <p:nvPicPr>
            <p:cNvPr id="24" name="图片 23" descr="图标&#10;&#10;描述已自动生成"/>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l="88418" t="26282" b="32526"/>
            <a:stretch>
              <a:fillRect/>
            </a:stretch>
          </p:blipFill>
          <p:spPr>
            <a:xfrm flipV="1">
              <a:off x="1627629" y="1372153"/>
              <a:ext cx="1271778" cy="2522389"/>
            </a:xfrm>
            <a:prstGeom prst="rect">
              <a:avLst/>
            </a:prstGeom>
          </p:spPr>
        </p:pic>
      </p:grpSp>
      <p:pic>
        <p:nvPicPr>
          <p:cNvPr id="17" name="图片 16"/>
          <p:cNvPicPr>
            <a:picLocks noChangeAspect="1"/>
          </p:cNvPicPr>
          <p:nvPr userDrawn="1"/>
        </p:nvPicPr>
        <p:blipFill>
          <a:blip r:embed="rId7"/>
          <a:stretch>
            <a:fillRect/>
          </a:stretch>
        </p:blipFill>
        <p:spPr>
          <a:xfrm>
            <a:off x="0" y="192715"/>
            <a:ext cx="2667000" cy="368300"/>
          </a:xfrm>
          <a:prstGeom prst="rect">
            <a:avLst/>
          </a:prstGeom>
        </p:spPr>
      </p:pic>
      <p:pic>
        <p:nvPicPr>
          <p:cNvPr id="6" name="图片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92036" y="5489479"/>
            <a:ext cx="5742930" cy="1774090"/>
          </a:xfrm>
          <a:prstGeom prst="rect">
            <a:avLst/>
          </a:prstGeom>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a:t>单击此处编辑标题</a:t>
            </a:r>
            <a:endParaRPr lang="zh-CN" altLang="en-US"/>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flipH="1">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image" Target="../media/image1.png"/><Relationship Id="rId14" Type="http://schemas.microsoft.com/office/2007/relationships/hdphoto" Target="../media/image7.wdp"/><Relationship Id="rId13" Type="http://schemas.openxmlformats.org/officeDocument/2006/relationships/image" Target="../media/image6.pn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DAEDD-89BF-4277-ABBF-969D56B9799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6ADA6-0CDA-4555-8B13-BBAC5BCBDF85}" type="slidenum">
              <a:rPr lang="zh-CN" altLang="en-US" smtClean="0"/>
            </a:fld>
            <a:endParaRPr lang="zh-CN" altLang="en-US"/>
          </a:p>
        </p:txBody>
      </p:sp>
      <p:pic>
        <p:nvPicPr>
          <p:cNvPr id="1129" name="图片 1128"/>
          <p:cNvPicPr>
            <a:picLocks noChangeAspect="1"/>
          </p:cNvPicPr>
          <p:nvPr userDrawn="1"/>
        </p:nvPicPr>
        <p:blipFill>
          <a:blip r:embed="rId13">
            <a:extLst>
              <a:ext uri="{BEBA8EAE-BF5A-486C-A8C5-ECC9F3942E4B}">
                <a14:imgProps xmlns:a14="http://schemas.microsoft.com/office/drawing/2010/main">
                  <a14:imgLayer r:embed="rId14">
                    <a14:imgEffect>
                      <a14:artisticTexturizer trans="78000" scaling="100"/>
                    </a14:imgEffect>
                  </a14:imgLayer>
                </a14:imgProps>
              </a:ext>
            </a:extLst>
          </a:blip>
          <a:stretch>
            <a:fillRect/>
          </a:stretch>
        </p:blipFill>
        <p:spPr>
          <a:xfrm>
            <a:off x="0" y="0"/>
            <a:ext cx="12192000" cy="6857999"/>
          </a:xfrm>
          <a:prstGeom prst="rect">
            <a:avLst/>
          </a:prstGeom>
        </p:spPr>
      </p:pic>
      <p:pic>
        <p:nvPicPr>
          <p:cNvPr id="1207" name="图片 1206" descr="形状&#10;&#10;低可信度描述已自动生成"/>
          <p:cNvPicPr>
            <a:picLocks noChangeAspect="1"/>
          </p:cNvPicPr>
          <p:nvPr userDrawn="1"/>
        </p:nvPicPr>
        <p:blipFill>
          <a:blip r:embed="rId15">
            <a:alphaModFix amt="25000"/>
            <a:duotone>
              <a:schemeClr val="accent2">
                <a:shade val="45000"/>
                <a:satMod val="135000"/>
              </a:schemeClr>
              <a:prstClr val="white"/>
            </a:duotone>
            <a:extLst>
              <a:ext uri="{28A0092B-C50C-407E-A947-70E740481C1C}">
                <a14:useLocalDpi xmlns:a14="http://schemas.microsoft.com/office/drawing/2010/main" val="0"/>
              </a:ext>
            </a:extLst>
          </a:blip>
          <a:srcRect l="23077" t="34887" r="6727" b="34887"/>
          <a:stretch>
            <a:fillRect/>
          </a:stretch>
        </p:blipFill>
        <p:spPr>
          <a:xfrm>
            <a:off x="-165" y="274039"/>
            <a:ext cx="11843657"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DAEDD-89BF-4277-ABBF-969D56B9799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6ADA6-0CDA-4555-8B13-BBAC5BCBDF8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8.xml"/><Relationship Id="rId2" Type="http://schemas.openxmlformats.org/officeDocument/2006/relationships/tags" Target="../tags/tag13.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4" Type="http://schemas.openxmlformats.org/officeDocument/2006/relationships/slideLayout" Target="../slideLayouts/slideLayout12.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2.xml"/><Relationship Id="rId6"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C:\Users\Administrator\Desktop\所需图片\第6课 隋唐\微信图片_20200724163011_副本.jpg"/>
          <p:cNvPicPr>
            <a:picLocks noChangeAspect="1"/>
          </p:cNvPicPr>
          <p:nvPr/>
        </p:nvPicPr>
        <p:blipFill>
          <a:blip r:embed="rId1">
            <a:clrChange>
              <a:clrFrom>
                <a:srgbClr val="FFFFFF"/>
              </a:clrFrom>
              <a:clrTo>
                <a:srgbClr val="FFFFFF">
                  <a:alpha val="0"/>
                </a:srgbClr>
              </a:clrTo>
            </a:clrChange>
          </a:blip>
          <a:srcRect r="46481"/>
          <a:stretch>
            <a:fillRect/>
          </a:stretch>
        </p:blipFill>
        <p:spPr>
          <a:xfrm>
            <a:off x="158750" y="4070350"/>
            <a:ext cx="1948180" cy="2731135"/>
          </a:xfrm>
          <a:prstGeom prst="rect">
            <a:avLst/>
          </a:prstGeom>
          <a:noFill/>
          <a:ln w="9525">
            <a:noFill/>
          </a:ln>
        </p:spPr>
      </p:pic>
      <p:sp>
        <p:nvSpPr>
          <p:cNvPr id="29699" name="Text Box 40"/>
          <p:cNvSpPr txBox="1"/>
          <p:nvPr/>
        </p:nvSpPr>
        <p:spPr>
          <a:xfrm>
            <a:off x="7334251" y="1303867"/>
            <a:ext cx="1930400" cy="583565"/>
          </a:xfrm>
          <a:prstGeom prst="rect">
            <a:avLst/>
          </a:prstGeom>
          <a:solidFill>
            <a:srgbClr val="FFC000"/>
          </a:solidFill>
          <a:ln w="28575" cap="flat" cmpd="sng">
            <a:solidFill>
              <a:schemeClr val="tx1"/>
            </a:solidFill>
            <a:prstDash val="solid"/>
            <a:miter/>
            <a:headEnd type="none" w="med" len="med"/>
            <a:tailEnd type="none" w="med" len="med"/>
          </a:ln>
        </p:spPr>
        <p:txBody>
          <a:bodyPr anchor="t" anchorCtr="0">
            <a:spAutoFit/>
          </a:bodyPr>
          <a:lstStyle/>
          <a:p>
            <a:pPr algn="ctr">
              <a:spcBef>
                <a:spcPct val="50000"/>
              </a:spcBef>
            </a:pPr>
            <a:r>
              <a:rPr lang="zh-CN" altLang="en-US" sz="3200">
                <a:latin typeface="江西拙楷" panose="02010600040101010101" pitchFamily="2" charset="-122"/>
                <a:ea typeface="江西拙楷" panose="02010600040101010101" pitchFamily="2" charset="-122"/>
              </a:rPr>
              <a:t>皇帝</a:t>
            </a:r>
            <a:endParaRPr lang="zh-CN" altLang="en-US" sz="3200">
              <a:latin typeface="江西拙楷" panose="02010600040101010101" pitchFamily="2" charset="-122"/>
              <a:ea typeface="江西拙楷" panose="02010600040101010101" pitchFamily="2" charset="-122"/>
            </a:endParaRPr>
          </a:p>
        </p:txBody>
      </p:sp>
      <p:sp>
        <p:nvSpPr>
          <p:cNvPr id="34" name="Text Box 41"/>
          <p:cNvSpPr txBox="1"/>
          <p:nvPr/>
        </p:nvSpPr>
        <p:spPr>
          <a:xfrm>
            <a:off x="7677151" y="1879600"/>
            <a:ext cx="2302933" cy="583565"/>
          </a:xfrm>
          <a:prstGeom prst="rect">
            <a:avLst/>
          </a:prstGeom>
          <a:noFill/>
          <a:ln w="9525">
            <a:noFill/>
          </a:ln>
        </p:spPr>
        <p:txBody>
          <a:bodyPr anchor="t" anchorCtr="0">
            <a:spAutoFit/>
          </a:bodyPr>
          <a:lstStyle/>
          <a:p>
            <a:pPr>
              <a:spcBef>
                <a:spcPct val="50000"/>
              </a:spcBef>
            </a:pPr>
            <a:r>
              <a:rPr lang="zh-CN" altLang="en-US" sz="3200">
                <a:solidFill>
                  <a:srgbClr val="FF0000"/>
                </a:solidFill>
                <a:latin typeface="江西拙楷" panose="02010600040101010101" pitchFamily="2" charset="-122"/>
                <a:ea typeface="江西拙楷" panose="02010600040101010101" pitchFamily="2" charset="-122"/>
              </a:rPr>
              <a:t>三 省</a:t>
            </a:r>
            <a:endParaRPr lang="zh-CN" altLang="en-US" sz="3200">
              <a:solidFill>
                <a:srgbClr val="FF0000"/>
              </a:solidFill>
              <a:latin typeface="江西拙楷" panose="02010600040101010101" pitchFamily="2" charset="-122"/>
              <a:ea typeface="江西拙楷" panose="02010600040101010101" pitchFamily="2" charset="-122"/>
            </a:endParaRPr>
          </a:p>
        </p:txBody>
      </p:sp>
      <p:grpSp>
        <p:nvGrpSpPr>
          <p:cNvPr id="2" name="Group 42"/>
          <p:cNvGrpSpPr/>
          <p:nvPr/>
        </p:nvGrpSpPr>
        <p:grpSpPr>
          <a:xfrm>
            <a:off x="6572251" y="1905000"/>
            <a:ext cx="3619500" cy="762000"/>
            <a:chOff x="1685" y="365"/>
            <a:chExt cx="2220" cy="883"/>
          </a:xfrm>
        </p:grpSpPr>
        <p:sp>
          <p:nvSpPr>
            <p:cNvPr id="29702" name="Line 43"/>
            <p:cNvSpPr/>
            <p:nvPr/>
          </p:nvSpPr>
          <p:spPr>
            <a:xfrm flipH="1">
              <a:off x="2747" y="365"/>
              <a:ext cx="0" cy="723"/>
            </a:xfrm>
            <a:prstGeom prst="line">
              <a:avLst/>
            </a:prstGeom>
            <a:ln w="22225" cap="flat" cmpd="sng">
              <a:solidFill>
                <a:schemeClr val="tx1"/>
              </a:solidFill>
              <a:prstDash val="solid"/>
              <a:round/>
              <a:headEnd type="none" w="med" len="med"/>
              <a:tailEnd type="none" w="med" len="med"/>
            </a:ln>
          </p:spPr>
          <p:txBody>
            <a:bodyPr/>
            <a:lstStyle/>
            <a:p/>
          </p:txBody>
        </p:sp>
        <p:sp>
          <p:nvSpPr>
            <p:cNvPr id="29703" name="Line 44"/>
            <p:cNvSpPr/>
            <p:nvPr/>
          </p:nvSpPr>
          <p:spPr>
            <a:xfrm>
              <a:off x="1685" y="1056"/>
              <a:ext cx="2214" cy="0"/>
            </a:xfrm>
            <a:prstGeom prst="line">
              <a:avLst/>
            </a:prstGeom>
            <a:ln w="22225" cap="flat" cmpd="sng">
              <a:solidFill>
                <a:schemeClr val="tx1"/>
              </a:solidFill>
              <a:prstDash val="solid"/>
              <a:round/>
              <a:headEnd type="none" w="med" len="med"/>
              <a:tailEnd type="none" w="med" len="med"/>
            </a:ln>
          </p:spPr>
          <p:txBody>
            <a:bodyPr/>
            <a:lstStyle/>
            <a:p/>
          </p:txBody>
        </p:sp>
        <p:sp>
          <p:nvSpPr>
            <p:cNvPr id="29704" name="Line 45"/>
            <p:cNvSpPr/>
            <p:nvPr/>
          </p:nvSpPr>
          <p:spPr>
            <a:xfrm flipH="1">
              <a:off x="1685" y="1056"/>
              <a:ext cx="0" cy="192"/>
            </a:xfrm>
            <a:prstGeom prst="line">
              <a:avLst/>
            </a:prstGeom>
            <a:ln w="22225" cap="flat" cmpd="sng">
              <a:solidFill>
                <a:schemeClr val="tx1"/>
              </a:solidFill>
              <a:prstDash val="solid"/>
              <a:round/>
              <a:headEnd type="none" w="med" len="med"/>
              <a:tailEnd type="none" w="med" len="med"/>
            </a:ln>
          </p:spPr>
          <p:txBody>
            <a:bodyPr/>
            <a:lstStyle/>
            <a:p/>
          </p:txBody>
        </p:sp>
        <p:sp>
          <p:nvSpPr>
            <p:cNvPr id="29705" name="Line 46"/>
            <p:cNvSpPr/>
            <p:nvPr/>
          </p:nvSpPr>
          <p:spPr>
            <a:xfrm flipH="1">
              <a:off x="3905" y="1056"/>
              <a:ext cx="0" cy="192"/>
            </a:xfrm>
            <a:prstGeom prst="line">
              <a:avLst/>
            </a:prstGeom>
            <a:ln w="22225" cap="flat" cmpd="sng">
              <a:solidFill>
                <a:schemeClr val="tx1"/>
              </a:solidFill>
              <a:prstDash val="solid"/>
              <a:round/>
              <a:headEnd type="none" w="med" len="med"/>
              <a:tailEnd type="none" w="med" len="med"/>
            </a:ln>
          </p:spPr>
          <p:txBody>
            <a:bodyPr/>
            <a:lstStyle/>
            <a:p/>
          </p:txBody>
        </p:sp>
      </p:grpSp>
      <p:sp>
        <p:nvSpPr>
          <p:cNvPr id="40" name="Text Box 47"/>
          <p:cNvSpPr txBox="1"/>
          <p:nvPr/>
        </p:nvSpPr>
        <p:spPr>
          <a:xfrm>
            <a:off x="6350212" y="2667000"/>
            <a:ext cx="675005" cy="1422400"/>
          </a:xfrm>
          <a:prstGeom prst="rect">
            <a:avLst/>
          </a:prstGeom>
          <a:solidFill>
            <a:srgbClr val="E6B9B8"/>
          </a:solidFill>
          <a:ln w="28575" cap="flat" cmpd="sng">
            <a:solidFill>
              <a:schemeClr val="tx1"/>
            </a:solidFill>
            <a:prstDash val="solid"/>
            <a:miter/>
            <a:headEnd type="none" w="med" len="med"/>
            <a:tailEnd type="none" w="med" len="med"/>
          </a:ln>
        </p:spPr>
        <p:txBody>
          <a:bodyPr vert="eaVert" anchor="t" anchorCtr="0">
            <a:spAutoFit/>
          </a:bodyPr>
          <a:lstStyle/>
          <a:p>
            <a:pPr algn="ctr">
              <a:spcBef>
                <a:spcPct val="50000"/>
              </a:spcBef>
            </a:pPr>
            <a:r>
              <a:rPr lang="zh-CN" altLang="en-US" sz="3200">
                <a:latin typeface="江西拙楷" panose="02010600040101010101" pitchFamily="2" charset="-122"/>
                <a:ea typeface="江西拙楷" panose="02010600040101010101" pitchFamily="2" charset="-122"/>
              </a:rPr>
              <a:t>中书省</a:t>
            </a:r>
            <a:endParaRPr lang="zh-CN" altLang="en-US" sz="3200">
              <a:latin typeface="江西拙楷" panose="02010600040101010101" pitchFamily="2" charset="-122"/>
              <a:ea typeface="江西拙楷" panose="02010600040101010101" pitchFamily="2" charset="-122"/>
            </a:endParaRPr>
          </a:p>
        </p:txBody>
      </p:sp>
      <p:sp>
        <p:nvSpPr>
          <p:cNvPr id="42" name="Text Box 49"/>
          <p:cNvSpPr txBox="1"/>
          <p:nvPr/>
        </p:nvSpPr>
        <p:spPr>
          <a:xfrm>
            <a:off x="9834246" y="2667000"/>
            <a:ext cx="675005" cy="1496484"/>
          </a:xfrm>
          <a:prstGeom prst="rect">
            <a:avLst/>
          </a:prstGeom>
          <a:solidFill>
            <a:srgbClr val="E6B9B8"/>
          </a:solidFill>
          <a:ln w="28575" cap="flat" cmpd="sng">
            <a:solidFill>
              <a:schemeClr val="tx1"/>
            </a:solidFill>
            <a:prstDash val="solid"/>
            <a:miter/>
            <a:headEnd type="none" w="med" len="med"/>
            <a:tailEnd type="none" w="med" len="med"/>
          </a:ln>
        </p:spPr>
        <p:txBody>
          <a:bodyPr vert="eaVert" anchor="t" anchorCtr="0">
            <a:spAutoFit/>
          </a:bodyPr>
          <a:lstStyle/>
          <a:p>
            <a:pPr algn="ctr">
              <a:spcBef>
                <a:spcPct val="50000"/>
              </a:spcBef>
            </a:pPr>
            <a:r>
              <a:rPr lang="zh-CN" altLang="en-US" sz="3200">
                <a:latin typeface="江西拙楷" panose="02010600040101010101" pitchFamily="2" charset="-122"/>
                <a:ea typeface="江西拙楷" panose="02010600040101010101" pitchFamily="2" charset="-122"/>
              </a:rPr>
              <a:t>尚书省</a:t>
            </a:r>
            <a:endParaRPr lang="zh-CN" altLang="en-US" sz="3200">
              <a:latin typeface="江西拙楷" panose="02010600040101010101" pitchFamily="2" charset="-122"/>
              <a:ea typeface="江西拙楷" panose="02010600040101010101" pitchFamily="2" charset="-122"/>
            </a:endParaRPr>
          </a:p>
        </p:txBody>
      </p:sp>
      <p:sp>
        <p:nvSpPr>
          <p:cNvPr id="44" name="Text Box 51"/>
          <p:cNvSpPr txBox="1"/>
          <p:nvPr/>
        </p:nvSpPr>
        <p:spPr>
          <a:xfrm>
            <a:off x="8096462" y="2571751"/>
            <a:ext cx="675005" cy="1498600"/>
          </a:xfrm>
          <a:prstGeom prst="rect">
            <a:avLst/>
          </a:prstGeom>
          <a:solidFill>
            <a:srgbClr val="E6B9B8"/>
          </a:solidFill>
          <a:ln w="28575" cap="flat" cmpd="sng">
            <a:solidFill>
              <a:schemeClr val="tx1"/>
            </a:solidFill>
            <a:prstDash val="solid"/>
            <a:miter/>
            <a:headEnd type="none" w="med" len="med"/>
            <a:tailEnd type="none" w="med" len="med"/>
          </a:ln>
        </p:spPr>
        <p:txBody>
          <a:bodyPr vert="eaVert" anchor="t" anchorCtr="0">
            <a:spAutoFit/>
          </a:bodyPr>
          <a:lstStyle/>
          <a:p>
            <a:pPr algn="ctr">
              <a:spcBef>
                <a:spcPct val="50000"/>
              </a:spcBef>
            </a:pPr>
            <a:r>
              <a:rPr lang="zh-CN" altLang="en-US" sz="3200">
                <a:latin typeface="江西拙楷" panose="02010600040101010101" pitchFamily="2" charset="-122"/>
                <a:ea typeface="江西拙楷" panose="02010600040101010101" pitchFamily="2" charset="-122"/>
              </a:rPr>
              <a:t>门下省</a:t>
            </a:r>
            <a:endParaRPr lang="zh-CN" altLang="en-US" sz="3200">
              <a:latin typeface="江西拙楷" panose="02010600040101010101" pitchFamily="2" charset="-122"/>
              <a:ea typeface="江西拙楷" panose="02010600040101010101" pitchFamily="2" charset="-122"/>
            </a:endParaRPr>
          </a:p>
        </p:txBody>
      </p:sp>
      <p:sp>
        <p:nvSpPr>
          <p:cNvPr id="68" name="矩形 67"/>
          <p:cNvSpPr/>
          <p:nvPr/>
        </p:nvSpPr>
        <p:spPr>
          <a:xfrm>
            <a:off x="158750" y="2139316"/>
            <a:ext cx="5905500" cy="501650"/>
          </a:xfrm>
          <a:prstGeom prst="rect">
            <a:avLst/>
          </a:prstGeom>
          <a:noFill/>
          <a:ln w="9525">
            <a:noFill/>
          </a:ln>
        </p:spPr>
        <p:txBody>
          <a:bodyPr anchor="t" anchorCtr="0">
            <a:spAutoFit/>
          </a:bodyPr>
          <a:lstStyle/>
          <a:p>
            <a:pPr marL="342900" indent="-342900">
              <a:buFont typeface="Wingdings" panose="05000000000000000000" pitchFamily="2" charset="2"/>
              <a:buChar char="n"/>
            </a:pPr>
            <a:r>
              <a:rPr lang="zh-CN" altLang="en-US" sz="2665" b="1">
                <a:latin typeface="仿宋" panose="02010609060101010101" charset="-122"/>
                <a:ea typeface="仿宋" panose="02010609060101010101" charset="-122"/>
                <a:sym typeface="宋体" panose="02010600030101010101" pitchFamily="2" charset="-122"/>
              </a:rPr>
              <a:t>魏晋南北朝时期：</a:t>
            </a:r>
            <a:r>
              <a:rPr lang="zh-CN" altLang="en-US" sz="2665" b="1">
                <a:solidFill>
                  <a:srgbClr val="C00000"/>
                </a:solidFill>
                <a:latin typeface="仿宋" panose="02010609060101010101" charset="-122"/>
                <a:ea typeface="仿宋" panose="02010609060101010101" charset="-122"/>
                <a:sym typeface="宋体" panose="02010600030101010101" pitchFamily="2" charset="-122"/>
              </a:rPr>
              <a:t>三省初成</a:t>
            </a:r>
            <a:r>
              <a:rPr lang="zh-CN" altLang="en-US" sz="2665" b="1">
                <a:latin typeface="仿宋" panose="02010609060101010101" charset="-122"/>
                <a:ea typeface="仿宋" panose="02010609060101010101" charset="-122"/>
                <a:sym typeface="宋体" panose="02010600030101010101" pitchFamily="2" charset="-122"/>
              </a:rPr>
              <a:t>。</a:t>
            </a:r>
            <a:endParaRPr lang="zh-CN" altLang="en-US" sz="2665" b="1">
              <a:latin typeface="仿宋" panose="02010609060101010101" charset="-122"/>
              <a:ea typeface="仿宋" panose="02010609060101010101" charset="-122"/>
              <a:sym typeface="宋体" panose="02010600030101010101" pitchFamily="2" charset="-122"/>
            </a:endParaRPr>
          </a:p>
        </p:txBody>
      </p:sp>
      <p:grpSp>
        <p:nvGrpSpPr>
          <p:cNvPr id="3" name="Group 53"/>
          <p:cNvGrpSpPr/>
          <p:nvPr/>
        </p:nvGrpSpPr>
        <p:grpSpPr>
          <a:xfrm>
            <a:off x="6604000" y="4171951"/>
            <a:ext cx="4377267" cy="971549"/>
            <a:chOff x="1104" y="2304"/>
            <a:chExt cx="3072" cy="864"/>
          </a:xfrm>
        </p:grpSpPr>
        <p:grpSp>
          <p:nvGrpSpPr>
            <p:cNvPr id="29711" name="Group 54"/>
            <p:cNvGrpSpPr/>
            <p:nvPr/>
          </p:nvGrpSpPr>
          <p:grpSpPr>
            <a:xfrm>
              <a:off x="1104" y="2304"/>
              <a:ext cx="3072" cy="864"/>
              <a:chOff x="1104" y="2304"/>
              <a:chExt cx="3072" cy="864"/>
            </a:xfrm>
          </p:grpSpPr>
          <p:sp>
            <p:nvSpPr>
              <p:cNvPr id="29712" name="Line 55"/>
              <p:cNvSpPr/>
              <p:nvPr/>
            </p:nvSpPr>
            <p:spPr>
              <a:xfrm flipH="1">
                <a:off x="3577" y="2304"/>
                <a:ext cx="0" cy="624"/>
              </a:xfrm>
              <a:prstGeom prst="line">
                <a:avLst/>
              </a:prstGeom>
              <a:ln w="22225" cap="flat" cmpd="sng">
                <a:solidFill>
                  <a:schemeClr val="tx1"/>
                </a:solidFill>
                <a:prstDash val="solid"/>
                <a:round/>
                <a:headEnd type="none" w="med" len="med"/>
                <a:tailEnd type="none" w="med" len="med"/>
              </a:ln>
            </p:spPr>
            <p:txBody>
              <a:bodyPr/>
              <a:lstStyle/>
              <a:p/>
            </p:txBody>
          </p:sp>
          <p:sp>
            <p:nvSpPr>
              <p:cNvPr id="29713" name="Line 56"/>
              <p:cNvSpPr/>
              <p:nvPr/>
            </p:nvSpPr>
            <p:spPr>
              <a:xfrm>
                <a:off x="1104" y="2928"/>
                <a:ext cx="3072" cy="0"/>
              </a:xfrm>
              <a:prstGeom prst="line">
                <a:avLst/>
              </a:prstGeom>
              <a:ln w="22225" cap="flat" cmpd="sng">
                <a:solidFill>
                  <a:schemeClr val="tx1"/>
                </a:solidFill>
                <a:prstDash val="solid"/>
                <a:round/>
                <a:headEnd type="none" w="med" len="med"/>
                <a:tailEnd type="none" w="med" len="med"/>
              </a:ln>
            </p:spPr>
            <p:txBody>
              <a:bodyPr/>
              <a:lstStyle/>
              <a:p/>
            </p:txBody>
          </p:sp>
          <p:sp>
            <p:nvSpPr>
              <p:cNvPr id="29714" name="Line 57"/>
              <p:cNvSpPr/>
              <p:nvPr/>
            </p:nvSpPr>
            <p:spPr>
              <a:xfrm flipH="1">
                <a:off x="1104" y="2928"/>
                <a:ext cx="0" cy="240"/>
              </a:xfrm>
              <a:prstGeom prst="line">
                <a:avLst/>
              </a:prstGeom>
              <a:ln w="22225" cap="flat" cmpd="sng">
                <a:solidFill>
                  <a:schemeClr val="tx1"/>
                </a:solidFill>
                <a:prstDash val="solid"/>
                <a:round/>
                <a:headEnd type="none" w="med" len="med"/>
                <a:tailEnd type="none" w="med" len="med"/>
              </a:ln>
            </p:spPr>
            <p:txBody>
              <a:bodyPr/>
              <a:lstStyle/>
              <a:p/>
            </p:txBody>
          </p:sp>
          <p:sp>
            <p:nvSpPr>
              <p:cNvPr id="29715" name="Line 58"/>
              <p:cNvSpPr/>
              <p:nvPr/>
            </p:nvSpPr>
            <p:spPr>
              <a:xfrm flipH="1">
                <a:off x="1728" y="2928"/>
                <a:ext cx="0" cy="240"/>
              </a:xfrm>
              <a:prstGeom prst="line">
                <a:avLst/>
              </a:prstGeom>
              <a:ln w="22225" cap="flat" cmpd="sng">
                <a:solidFill>
                  <a:schemeClr val="tx1"/>
                </a:solidFill>
                <a:prstDash val="solid"/>
                <a:round/>
                <a:headEnd type="none" w="med" len="med"/>
                <a:tailEnd type="none" w="med" len="med"/>
              </a:ln>
            </p:spPr>
            <p:txBody>
              <a:bodyPr/>
              <a:lstStyle/>
              <a:p/>
            </p:txBody>
          </p:sp>
          <p:sp>
            <p:nvSpPr>
              <p:cNvPr id="29716" name="Line 59"/>
              <p:cNvSpPr/>
              <p:nvPr/>
            </p:nvSpPr>
            <p:spPr>
              <a:xfrm flipH="1">
                <a:off x="2304" y="2928"/>
                <a:ext cx="0" cy="240"/>
              </a:xfrm>
              <a:prstGeom prst="line">
                <a:avLst/>
              </a:prstGeom>
              <a:ln w="22225" cap="flat" cmpd="sng">
                <a:solidFill>
                  <a:schemeClr val="tx1"/>
                </a:solidFill>
                <a:prstDash val="solid"/>
                <a:round/>
                <a:headEnd type="none" w="med" len="med"/>
                <a:tailEnd type="none" w="med" len="med"/>
              </a:ln>
            </p:spPr>
            <p:txBody>
              <a:bodyPr/>
              <a:lstStyle/>
              <a:p/>
            </p:txBody>
          </p:sp>
          <p:sp>
            <p:nvSpPr>
              <p:cNvPr id="29717" name="Line 60"/>
              <p:cNvSpPr/>
              <p:nvPr/>
            </p:nvSpPr>
            <p:spPr>
              <a:xfrm flipH="1">
                <a:off x="2928" y="2928"/>
                <a:ext cx="0" cy="192"/>
              </a:xfrm>
              <a:prstGeom prst="line">
                <a:avLst/>
              </a:prstGeom>
              <a:ln w="22225" cap="flat" cmpd="sng">
                <a:solidFill>
                  <a:schemeClr val="tx1"/>
                </a:solidFill>
                <a:prstDash val="solid"/>
                <a:round/>
                <a:headEnd type="none" w="med" len="med"/>
                <a:tailEnd type="none" w="med" len="med"/>
              </a:ln>
            </p:spPr>
            <p:txBody>
              <a:bodyPr/>
              <a:lstStyle/>
              <a:p/>
            </p:txBody>
          </p:sp>
          <p:sp>
            <p:nvSpPr>
              <p:cNvPr id="29718" name="Line 61"/>
              <p:cNvSpPr/>
              <p:nvPr/>
            </p:nvSpPr>
            <p:spPr>
              <a:xfrm flipH="1">
                <a:off x="3552" y="2928"/>
                <a:ext cx="0" cy="240"/>
              </a:xfrm>
              <a:prstGeom prst="line">
                <a:avLst/>
              </a:prstGeom>
              <a:ln w="22225" cap="flat" cmpd="sng">
                <a:solidFill>
                  <a:schemeClr val="tx1"/>
                </a:solidFill>
                <a:prstDash val="solid"/>
                <a:round/>
                <a:headEnd type="none" w="med" len="med"/>
                <a:tailEnd type="none" w="med" len="med"/>
              </a:ln>
            </p:spPr>
            <p:txBody>
              <a:bodyPr/>
              <a:lstStyle/>
              <a:p/>
            </p:txBody>
          </p:sp>
        </p:grpSp>
        <p:sp>
          <p:nvSpPr>
            <p:cNvPr id="29719" name="Line 62"/>
            <p:cNvSpPr/>
            <p:nvPr/>
          </p:nvSpPr>
          <p:spPr>
            <a:xfrm flipH="1">
              <a:off x="4176" y="2928"/>
              <a:ext cx="0" cy="240"/>
            </a:xfrm>
            <a:prstGeom prst="line">
              <a:avLst/>
            </a:prstGeom>
            <a:ln w="22225" cap="flat" cmpd="sng">
              <a:solidFill>
                <a:schemeClr val="tx1"/>
              </a:solidFill>
              <a:prstDash val="solid"/>
              <a:round/>
              <a:headEnd type="none" w="med" len="med"/>
              <a:tailEnd type="none" w="med" len="med"/>
            </a:ln>
          </p:spPr>
          <p:txBody>
            <a:bodyPr/>
            <a:lstStyle/>
            <a:p/>
          </p:txBody>
        </p:sp>
      </p:grpSp>
      <p:sp>
        <p:nvSpPr>
          <p:cNvPr id="79" name="Text Box 63"/>
          <p:cNvSpPr txBox="1"/>
          <p:nvPr/>
        </p:nvSpPr>
        <p:spPr>
          <a:xfrm>
            <a:off x="6286500" y="5155036"/>
            <a:ext cx="603251" cy="829945"/>
          </a:xfrm>
          <a:prstGeom prst="rect">
            <a:avLst/>
          </a:prstGeom>
          <a:solidFill>
            <a:srgbClr val="DDD9C3"/>
          </a:solidFill>
          <a:ln w="28575" cap="flat" cmpd="sng">
            <a:solidFill>
              <a:schemeClr val="tx1"/>
            </a:solidFill>
            <a:prstDash val="solid"/>
            <a:miter/>
            <a:headEnd type="none" w="med" len="med"/>
            <a:tailEnd type="none" w="med" len="med"/>
          </a:ln>
        </p:spPr>
        <p:txBody>
          <a:bodyPr anchor="ctr" anchorCtr="0">
            <a:spAutoFit/>
          </a:bodyPr>
          <a:lstStyle/>
          <a:p>
            <a:pPr algn="ctr"/>
            <a:r>
              <a:rPr lang="zh-CN" altLang="en-US" sz="2400">
                <a:latin typeface="江西拙楷" panose="02010600040101010101" pitchFamily="2" charset="-122"/>
                <a:ea typeface="江西拙楷" panose="02010600040101010101" pitchFamily="2" charset="-122"/>
              </a:rPr>
              <a:t>吏部</a:t>
            </a:r>
            <a:endParaRPr lang="zh-CN" altLang="en-US" sz="2400">
              <a:latin typeface="江西拙楷" panose="02010600040101010101" pitchFamily="2" charset="-122"/>
              <a:ea typeface="江西拙楷" panose="02010600040101010101" pitchFamily="2" charset="-122"/>
            </a:endParaRPr>
          </a:p>
        </p:txBody>
      </p:sp>
      <p:sp>
        <p:nvSpPr>
          <p:cNvPr id="80" name="Text Box 64"/>
          <p:cNvSpPr txBox="1"/>
          <p:nvPr/>
        </p:nvSpPr>
        <p:spPr>
          <a:xfrm>
            <a:off x="7143751" y="5155036"/>
            <a:ext cx="603249" cy="829945"/>
          </a:xfrm>
          <a:prstGeom prst="rect">
            <a:avLst/>
          </a:prstGeom>
          <a:solidFill>
            <a:srgbClr val="DDD9C3"/>
          </a:solidFill>
          <a:ln w="28575" cap="flat" cmpd="sng">
            <a:solidFill>
              <a:schemeClr val="tx1"/>
            </a:solidFill>
            <a:prstDash val="solid"/>
            <a:miter/>
            <a:headEnd type="none" w="med" len="med"/>
            <a:tailEnd type="none" w="med" len="med"/>
          </a:ln>
        </p:spPr>
        <p:txBody>
          <a:bodyPr anchor="ctr" anchorCtr="0">
            <a:spAutoFit/>
          </a:bodyPr>
          <a:lstStyle/>
          <a:p>
            <a:pPr algn="ctr"/>
            <a:r>
              <a:rPr lang="zh-CN" altLang="en-US" sz="2400">
                <a:latin typeface="江西拙楷" panose="02010600040101010101" pitchFamily="2" charset="-122"/>
                <a:ea typeface="江西拙楷" panose="02010600040101010101" pitchFamily="2" charset="-122"/>
              </a:rPr>
              <a:t>户部</a:t>
            </a:r>
            <a:endParaRPr lang="zh-CN" altLang="en-US" sz="2400">
              <a:latin typeface="江西拙楷" panose="02010600040101010101" pitchFamily="2" charset="-122"/>
              <a:ea typeface="江西拙楷" panose="02010600040101010101" pitchFamily="2" charset="-122"/>
            </a:endParaRPr>
          </a:p>
        </p:txBody>
      </p:sp>
      <p:sp>
        <p:nvSpPr>
          <p:cNvPr id="81" name="Text Box 65"/>
          <p:cNvSpPr txBox="1"/>
          <p:nvPr/>
        </p:nvSpPr>
        <p:spPr>
          <a:xfrm>
            <a:off x="8007351" y="5155036"/>
            <a:ext cx="603249" cy="829945"/>
          </a:xfrm>
          <a:prstGeom prst="rect">
            <a:avLst/>
          </a:prstGeom>
          <a:solidFill>
            <a:srgbClr val="DDD9C3"/>
          </a:solidFill>
          <a:ln w="28575" cap="flat" cmpd="sng">
            <a:solidFill>
              <a:schemeClr val="tx1"/>
            </a:solidFill>
            <a:prstDash val="solid"/>
            <a:miter/>
            <a:headEnd type="none" w="med" len="med"/>
            <a:tailEnd type="none" w="med" len="med"/>
          </a:ln>
        </p:spPr>
        <p:txBody>
          <a:bodyPr anchor="ctr" anchorCtr="0">
            <a:spAutoFit/>
          </a:bodyPr>
          <a:lstStyle/>
          <a:p>
            <a:pPr algn="ctr"/>
            <a:r>
              <a:rPr lang="zh-CN" altLang="en-US" sz="2400">
                <a:latin typeface="江西拙楷" panose="02010600040101010101" pitchFamily="2" charset="-122"/>
                <a:ea typeface="江西拙楷" panose="02010600040101010101" pitchFamily="2" charset="-122"/>
              </a:rPr>
              <a:t>礼部</a:t>
            </a:r>
            <a:endParaRPr lang="zh-CN" altLang="en-US" sz="2400">
              <a:latin typeface="江西拙楷" panose="02010600040101010101" pitchFamily="2" charset="-122"/>
              <a:ea typeface="江西拙楷" panose="02010600040101010101" pitchFamily="2" charset="-122"/>
            </a:endParaRPr>
          </a:p>
        </p:txBody>
      </p:sp>
      <p:sp>
        <p:nvSpPr>
          <p:cNvPr id="82" name="Text Box 66"/>
          <p:cNvSpPr txBox="1"/>
          <p:nvPr/>
        </p:nvSpPr>
        <p:spPr>
          <a:xfrm>
            <a:off x="8953500" y="5155036"/>
            <a:ext cx="603251" cy="829945"/>
          </a:xfrm>
          <a:prstGeom prst="rect">
            <a:avLst/>
          </a:prstGeom>
          <a:solidFill>
            <a:srgbClr val="DDD9C3"/>
          </a:solidFill>
          <a:ln w="28575" cap="flat" cmpd="sng">
            <a:solidFill>
              <a:schemeClr val="tx1"/>
            </a:solidFill>
            <a:prstDash val="solid"/>
            <a:miter/>
            <a:headEnd type="none" w="med" len="med"/>
            <a:tailEnd type="none" w="med" len="med"/>
          </a:ln>
        </p:spPr>
        <p:txBody>
          <a:bodyPr anchor="ctr" anchorCtr="0">
            <a:spAutoFit/>
          </a:bodyPr>
          <a:lstStyle/>
          <a:p>
            <a:pPr algn="ctr"/>
            <a:r>
              <a:rPr lang="zh-CN" altLang="en-US" sz="2400">
                <a:latin typeface="江西拙楷" panose="02010600040101010101" pitchFamily="2" charset="-122"/>
                <a:ea typeface="江西拙楷" panose="02010600040101010101" pitchFamily="2" charset="-122"/>
              </a:rPr>
              <a:t>兵部</a:t>
            </a:r>
            <a:endParaRPr lang="zh-CN" altLang="en-US" sz="2400">
              <a:latin typeface="江西拙楷" panose="02010600040101010101" pitchFamily="2" charset="-122"/>
              <a:ea typeface="江西拙楷" panose="02010600040101010101" pitchFamily="2" charset="-122"/>
            </a:endParaRPr>
          </a:p>
        </p:txBody>
      </p:sp>
      <p:sp>
        <p:nvSpPr>
          <p:cNvPr id="83" name="Text Box 67"/>
          <p:cNvSpPr txBox="1"/>
          <p:nvPr/>
        </p:nvSpPr>
        <p:spPr>
          <a:xfrm>
            <a:off x="9842500" y="5159270"/>
            <a:ext cx="603251" cy="829945"/>
          </a:xfrm>
          <a:prstGeom prst="rect">
            <a:avLst/>
          </a:prstGeom>
          <a:solidFill>
            <a:srgbClr val="DDD9C3"/>
          </a:solidFill>
          <a:ln w="28575" cap="flat" cmpd="sng">
            <a:solidFill>
              <a:schemeClr val="tx1"/>
            </a:solidFill>
            <a:prstDash val="solid"/>
            <a:miter/>
            <a:headEnd type="none" w="med" len="med"/>
            <a:tailEnd type="none" w="med" len="med"/>
          </a:ln>
        </p:spPr>
        <p:txBody>
          <a:bodyPr anchor="ctr" anchorCtr="0">
            <a:spAutoFit/>
          </a:bodyPr>
          <a:lstStyle/>
          <a:p>
            <a:pPr algn="ctr"/>
            <a:r>
              <a:rPr lang="zh-CN" altLang="en-US" sz="2400">
                <a:latin typeface="江西拙楷" panose="02010600040101010101" pitchFamily="2" charset="-122"/>
                <a:ea typeface="江西拙楷" panose="02010600040101010101" pitchFamily="2" charset="-122"/>
              </a:rPr>
              <a:t>刑部</a:t>
            </a:r>
            <a:endParaRPr lang="zh-CN" altLang="en-US" sz="2400">
              <a:latin typeface="江西拙楷" panose="02010600040101010101" pitchFamily="2" charset="-122"/>
              <a:ea typeface="江西拙楷" panose="02010600040101010101" pitchFamily="2" charset="-122"/>
            </a:endParaRPr>
          </a:p>
        </p:txBody>
      </p:sp>
      <p:sp>
        <p:nvSpPr>
          <p:cNvPr id="84" name="Text Box 68"/>
          <p:cNvSpPr txBox="1"/>
          <p:nvPr/>
        </p:nvSpPr>
        <p:spPr>
          <a:xfrm>
            <a:off x="10668000" y="5155036"/>
            <a:ext cx="603251" cy="829945"/>
          </a:xfrm>
          <a:prstGeom prst="rect">
            <a:avLst/>
          </a:prstGeom>
          <a:solidFill>
            <a:srgbClr val="DDD9C3"/>
          </a:solidFill>
          <a:ln w="28575" cap="flat" cmpd="sng">
            <a:solidFill>
              <a:schemeClr val="tx1"/>
            </a:solidFill>
            <a:prstDash val="solid"/>
            <a:miter/>
            <a:headEnd type="none" w="med" len="med"/>
            <a:tailEnd type="none" w="med" len="med"/>
          </a:ln>
        </p:spPr>
        <p:txBody>
          <a:bodyPr anchor="ctr" anchorCtr="0">
            <a:spAutoFit/>
          </a:bodyPr>
          <a:lstStyle/>
          <a:p>
            <a:pPr algn="ctr"/>
            <a:r>
              <a:rPr lang="zh-CN" altLang="en-US" sz="2400">
                <a:latin typeface="江西拙楷" panose="02010600040101010101" pitchFamily="2" charset="-122"/>
                <a:ea typeface="江西拙楷" panose="02010600040101010101" pitchFamily="2" charset="-122"/>
              </a:rPr>
              <a:t>工部</a:t>
            </a:r>
            <a:endParaRPr lang="zh-CN" altLang="en-US" sz="2400">
              <a:latin typeface="江西拙楷" panose="02010600040101010101" pitchFamily="2" charset="-122"/>
              <a:ea typeface="江西拙楷" panose="02010600040101010101" pitchFamily="2" charset="-122"/>
            </a:endParaRPr>
          </a:p>
        </p:txBody>
      </p:sp>
      <p:sp>
        <p:nvSpPr>
          <p:cNvPr id="85" name="Rectangle 69"/>
          <p:cNvSpPr/>
          <p:nvPr/>
        </p:nvSpPr>
        <p:spPr>
          <a:xfrm>
            <a:off x="8890000" y="4191000"/>
            <a:ext cx="2540000" cy="583565"/>
          </a:xfrm>
          <a:prstGeom prst="rect">
            <a:avLst/>
          </a:prstGeom>
          <a:noFill/>
          <a:ln w="9525">
            <a:noFill/>
          </a:ln>
        </p:spPr>
        <p:txBody>
          <a:bodyPr anchor="t" anchorCtr="0">
            <a:spAutoFit/>
          </a:bodyPr>
          <a:lstStyle/>
          <a:p>
            <a:pPr algn="ctr">
              <a:spcBef>
                <a:spcPct val="50000"/>
              </a:spcBef>
            </a:pPr>
            <a:r>
              <a:rPr lang="zh-CN" altLang="en-US" sz="3200">
                <a:solidFill>
                  <a:srgbClr val="FF0000"/>
                </a:solidFill>
                <a:latin typeface="江西拙楷" panose="02010600040101010101" pitchFamily="2" charset="-122"/>
                <a:ea typeface="江西拙楷" panose="02010600040101010101" pitchFamily="2" charset="-122"/>
              </a:rPr>
              <a:t>六 部</a:t>
            </a:r>
            <a:endParaRPr lang="zh-CN" altLang="en-US" sz="3200">
              <a:solidFill>
                <a:srgbClr val="FF0000"/>
              </a:solidFill>
              <a:latin typeface="江西拙楷" panose="02010600040101010101" pitchFamily="2" charset="-122"/>
              <a:ea typeface="江西拙楷" panose="02010600040101010101" pitchFamily="2" charset="-122"/>
            </a:endParaRPr>
          </a:p>
        </p:txBody>
      </p:sp>
      <p:sp>
        <p:nvSpPr>
          <p:cNvPr id="86" name="矩形 85"/>
          <p:cNvSpPr/>
          <p:nvPr/>
        </p:nvSpPr>
        <p:spPr>
          <a:xfrm>
            <a:off x="254001" y="2874857"/>
            <a:ext cx="5116830" cy="460375"/>
          </a:xfrm>
          <a:prstGeom prst="rect">
            <a:avLst/>
          </a:prstGeom>
          <a:noFill/>
          <a:ln w="9525">
            <a:noFill/>
          </a:ln>
        </p:spPr>
        <p:txBody>
          <a:bodyPr wrap="none" anchor="t" anchorCtr="0">
            <a:spAutoFit/>
          </a:bodyPr>
          <a:lstStyle/>
          <a:p>
            <a:pPr marL="342900" indent="-342900">
              <a:buFont typeface="Wingdings" panose="05000000000000000000" pitchFamily="2" charset="2"/>
              <a:buChar char="n"/>
            </a:pPr>
            <a:r>
              <a:rPr lang="zh-CN" altLang="en-US" sz="2400" b="1">
                <a:latin typeface="宋体" panose="02010600030101010101" pitchFamily="2" charset="-122"/>
                <a:ea typeface="宋体" panose="02010600030101010101" pitchFamily="2" charset="-122"/>
                <a:sym typeface="宋体" panose="02010600030101010101" pitchFamily="2" charset="-122"/>
              </a:rPr>
              <a:t>隋文帝时，</a:t>
            </a:r>
            <a:r>
              <a:rPr lang="zh-CN" altLang="en-US" sz="2400" b="1">
                <a:solidFill>
                  <a:srgbClr val="FF0000"/>
                </a:solidFill>
                <a:latin typeface="宋体" panose="02010600030101010101" pitchFamily="2" charset="-122"/>
                <a:ea typeface="宋体" panose="02010600030101010101" pitchFamily="2" charset="-122"/>
                <a:sym typeface="宋体" panose="02010600030101010101" pitchFamily="2" charset="-122"/>
              </a:rPr>
              <a:t>正式确立</a:t>
            </a:r>
            <a:r>
              <a:rPr lang="zh-CN" altLang="en-US" sz="2400" b="1">
                <a:solidFill>
                  <a:schemeClr val="tx1"/>
                </a:solidFill>
                <a:latin typeface="宋体" panose="02010600030101010101" pitchFamily="2" charset="-122"/>
                <a:ea typeface="宋体" panose="02010600030101010101" pitchFamily="2" charset="-122"/>
                <a:sym typeface="宋体" panose="02010600030101010101" pitchFamily="2" charset="-122"/>
              </a:rPr>
              <a:t>三省六部制。</a:t>
            </a:r>
            <a:endParaRPr lang="zh-CN" altLang="en-US" sz="2400" b="1">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87" name="矩形 86"/>
          <p:cNvSpPr/>
          <p:nvPr/>
        </p:nvSpPr>
        <p:spPr>
          <a:xfrm>
            <a:off x="254001" y="3568912"/>
            <a:ext cx="6096000" cy="501650"/>
          </a:xfrm>
          <a:prstGeom prst="rect">
            <a:avLst/>
          </a:prstGeom>
          <a:noFill/>
          <a:ln w="9525">
            <a:noFill/>
          </a:ln>
        </p:spPr>
        <p:txBody>
          <a:bodyPr anchor="t" anchorCtr="0">
            <a:spAutoFit/>
          </a:bodyPr>
          <a:lstStyle/>
          <a:p>
            <a:pPr marL="342900" indent="-342900">
              <a:buFont typeface="Wingdings" panose="05000000000000000000" pitchFamily="2" charset="2"/>
              <a:buChar char="n"/>
            </a:pPr>
            <a:r>
              <a:rPr lang="zh-CN" altLang="en-US" sz="2665" b="1">
                <a:latin typeface="仿宋" panose="02010609060101010101" charset="-122"/>
                <a:ea typeface="仿宋" panose="02010609060101010101" charset="-122"/>
                <a:sym typeface="宋体" panose="02010600030101010101" pitchFamily="2" charset="-122"/>
              </a:rPr>
              <a:t>唐太宗时，完善三省六部制</a:t>
            </a:r>
            <a:endParaRPr lang="zh-CN" altLang="en-US" sz="2665" b="1">
              <a:latin typeface="仿宋" panose="02010609060101010101" charset="-122"/>
              <a:ea typeface="仿宋" panose="02010609060101010101" charset="-122"/>
              <a:sym typeface="宋体" panose="02010600030101010101" pitchFamily="2" charset="-122"/>
            </a:endParaRPr>
          </a:p>
        </p:txBody>
      </p:sp>
      <p:grpSp>
        <p:nvGrpSpPr>
          <p:cNvPr id="57" name="组合 56"/>
          <p:cNvGrpSpPr/>
          <p:nvPr/>
        </p:nvGrpSpPr>
        <p:grpSpPr>
          <a:xfrm>
            <a:off x="543560" y="401831"/>
            <a:ext cx="12190730" cy="632460"/>
            <a:chOff x="543560" y="401831"/>
            <a:chExt cx="12190730" cy="632460"/>
          </a:xfrm>
        </p:grpSpPr>
        <p:sp>
          <p:nvSpPr>
            <p:cNvPr id="58" name="文本框 57"/>
            <p:cNvSpPr txBox="1"/>
            <p:nvPr/>
          </p:nvSpPr>
          <p:spPr>
            <a:xfrm>
              <a:off x="543560" y="401831"/>
              <a:ext cx="12190730" cy="632460"/>
            </a:xfrm>
            <a:prstGeom prst="rect">
              <a:avLst/>
            </a:prstGeom>
            <a:noFill/>
          </p:spPr>
          <p:txBody>
            <a:bodyPr wrap="square" rtlCol="0">
              <a:spAutoFit/>
            </a:bodyPr>
            <a:lstStyle/>
            <a:p>
              <a:pPr>
                <a:lnSpc>
                  <a:spcPct val="110000"/>
                </a:lnSpc>
                <a:spcBef>
                  <a:spcPct val="0"/>
                </a:spcBef>
                <a:spcAft>
                  <a:spcPct val="0"/>
                </a:spcAft>
              </a:pPr>
              <a:r>
                <a:rPr lang="en-US" altLang="zh-CN" sz="2800" b="1" spc="200">
                  <a:solidFill>
                    <a:schemeClr val="tx1"/>
                  </a:solidFill>
                  <a:uFillTx/>
                  <a:latin typeface="黑体" panose="02010609060101010101" charset="-122"/>
                  <a:ea typeface="黑体" panose="02010609060101010101" charset="-122"/>
                </a:rPr>
                <a:t> </a:t>
              </a:r>
              <a:r>
                <a:rPr lang="zh-CN" altLang="en-US" sz="3200" b="1" spc="200">
                  <a:solidFill>
                    <a:schemeClr val="tx1"/>
                  </a:solidFill>
                  <a:latin typeface="方正粗金陵简体" panose="02000000000000000000" pitchFamily="2" charset="-122"/>
                  <a:ea typeface="方正粗金陵简体" panose="02000000000000000000" pitchFamily="2" charset="-122"/>
                </a:rPr>
                <a:t>二</a:t>
              </a:r>
              <a:r>
                <a:rPr lang="zh-CN" altLang="en-US" sz="3200" b="1" spc="200" smtClean="0">
                  <a:solidFill>
                    <a:schemeClr val="tx1"/>
                  </a:solidFill>
                  <a:uFillTx/>
                  <a:latin typeface="方正粗金陵简体" panose="02000000000000000000" pitchFamily="2" charset="-122"/>
                  <a:ea typeface="方正粗金陵简体" panose="02000000000000000000" pitchFamily="2" charset="-122"/>
                </a:rPr>
                <a:t>、中央官制</a:t>
              </a:r>
              <a:r>
                <a:rPr lang="en-US" altLang="zh-CN" sz="3200" b="1" spc="200" smtClean="0">
                  <a:solidFill>
                    <a:schemeClr val="tx1"/>
                  </a:solidFill>
                  <a:uFillTx/>
                  <a:latin typeface="方正粗金陵简体" panose="02000000000000000000" pitchFamily="2" charset="-122"/>
                  <a:ea typeface="方正粗金陵简体" panose="02000000000000000000" pitchFamily="2" charset="-122"/>
                </a:rPr>
                <a:t>——</a:t>
              </a:r>
              <a:endParaRPr lang="en-US" altLang="zh-CN" sz="3200" b="1" spc="200" smtClean="0">
                <a:solidFill>
                  <a:schemeClr val="tx1"/>
                </a:solidFill>
                <a:uFillTx/>
                <a:latin typeface="方正粗金陵简体" panose="02000000000000000000" pitchFamily="2" charset="-122"/>
                <a:ea typeface="方正粗金陵简体" panose="02000000000000000000" pitchFamily="2" charset="-122"/>
              </a:endParaRPr>
            </a:p>
          </p:txBody>
        </p:sp>
        <p:sp>
          <p:nvSpPr>
            <p:cNvPr id="59" name="文本框 58"/>
            <p:cNvSpPr txBox="1"/>
            <p:nvPr/>
          </p:nvSpPr>
          <p:spPr>
            <a:xfrm>
              <a:off x="4485447" y="456618"/>
              <a:ext cx="3220278" cy="521970"/>
            </a:xfrm>
            <a:prstGeom prst="rect">
              <a:avLst/>
            </a:prstGeom>
            <a:noFill/>
          </p:spPr>
          <p:txBody>
            <a:bodyPr wrap="square" rtlCol="0">
              <a:spAutoFit/>
            </a:bodyPr>
            <a:lstStyle/>
            <a:p>
              <a:r>
                <a:rPr lang="zh-CN" altLang="en-US" sz="2800" b="1" smtClean="0">
                  <a:solidFill>
                    <a:schemeClr val="tx1"/>
                  </a:solidFill>
                  <a:latin typeface="方正苏新诗柳楷简体" panose="02000000000000000000" pitchFamily="2" charset="-122"/>
                  <a:ea typeface="方正苏新诗柳楷简体" panose="02000000000000000000" pitchFamily="2" charset="-122"/>
                </a:rPr>
                <a:t>三省六部制</a:t>
              </a:r>
              <a:endParaRPr lang="zh-CN" altLang="en-US" sz="2800" b="1" smtClean="0">
                <a:solidFill>
                  <a:schemeClr val="tx1"/>
                </a:solidFill>
                <a:latin typeface="方正苏新诗柳楷简体" panose="02000000000000000000" pitchFamily="2" charset="-122"/>
                <a:ea typeface="方正苏新诗柳楷简体" panose="02000000000000000000" pitchFamily="2" charset="-122"/>
              </a:endParaRPr>
            </a:p>
          </p:txBody>
        </p:sp>
      </p:grpSp>
      <p:cxnSp>
        <p:nvCxnSpPr>
          <p:cNvPr id="11" name="直接连接符 10"/>
          <p:cNvCxnSpPr/>
          <p:nvPr/>
        </p:nvCxnSpPr>
        <p:spPr>
          <a:xfrm flipV="1">
            <a:off x="851535" y="1118235"/>
            <a:ext cx="10064750" cy="1143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54000" y="1402715"/>
            <a:ext cx="2148205" cy="521970"/>
          </a:xfrm>
          <a:prstGeom prst="rect">
            <a:avLst/>
          </a:prstGeom>
          <a:noFill/>
        </p:spPr>
        <p:txBody>
          <a:bodyPr wrap="none" rtlCol="0">
            <a:spAutoFit/>
          </a:bodyPr>
          <a:lstStyle/>
          <a:p>
            <a:r>
              <a:rPr lang="en-US" altLang="zh-CN" sz="2800"/>
              <a:t>1</a:t>
            </a:r>
            <a:r>
              <a:rPr lang="zh-CN" altLang="en-US" sz="2800"/>
              <a:t>、形成过程</a:t>
            </a:r>
            <a:endParaRPr lang="zh-CN" altLang="en-US" sz="280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linds(horizont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par>
                                <p:cTn id="13" presetID="2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up)">
                                      <p:cBhvr>
                                        <p:cTn id="20" dur="500"/>
                                        <p:tgtEl>
                                          <p:spTgt spid="40"/>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up)">
                                      <p:cBhvr>
                                        <p:cTn id="24" dur="500"/>
                                        <p:tgtEl>
                                          <p:spTgt spid="44"/>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up)">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blinds(horizontal)">
                                      <p:cBhvr>
                                        <p:cTn id="33" dur="500"/>
                                        <p:tgtEl>
                                          <p:spTgt spid="8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wipe(left)">
                                      <p:cBhvr>
                                        <p:cTn id="38" dur="500"/>
                                        <p:tgtEl>
                                          <p:spTgt spid="85"/>
                                        </p:tgtEl>
                                      </p:cBhvr>
                                    </p:animEffect>
                                  </p:childTnLst>
                                </p:cTn>
                              </p:par>
                              <p:par>
                                <p:cTn id="39" presetID="22" presetClass="entr" presetSubtype="1"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up)">
                                      <p:cBhvr>
                                        <p:cTn id="41" dur="500"/>
                                        <p:tgtEl>
                                          <p:spTgt spid="3"/>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up)">
                                      <p:cBhvr>
                                        <p:cTn id="45" dur="500"/>
                                        <p:tgtEl>
                                          <p:spTgt spid="79"/>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wipe(up)">
                                      <p:cBhvr>
                                        <p:cTn id="48" dur="500"/>
                                        <p:tgtEl>
                                          <p:spTgt spid="80"/>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ipe(up)">
                                      <p:cBhvr>
                                        <p:cTn id="51" dur="500"/>
                                        <p:tgtEl>
                                          <p:spTgt spid="81"/>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up)">
                                      <p:cBhvr>
                                        <p:cTn id="54" dur="500"/>
                                        <p:tgtEl>
                                          <p:spTgt spid="82"/>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wipe(up)">
                                      <p:cBhvr>
                                        <p:cTn id="57" dur="500"/>
                                        <p:tgtEl>
                                          <p:spTgt spid="83"/>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wipe(up)">
                                      <p:cBhvr>
                                        <p:cTn id="60" dur="500"/>
                                        <p:tgtEl>
                                          <p:spTgt spid="8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blinds(horizontal)">
                                      <p:cBhvr>
                                        <p:cTn id="6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p:bldP spid="42" grpId="0"/>
      <p:bldP spid="44" grpId="0"/>
      <p:bldP spid="68" grpId="0"/>
      <p:bldP spid="79" grpId="0"/>
      <p:bldP spid="80" grpId="0"/>
      <p:bldP spid="81" grpId="0"/>
      <p:bldP spid="82" grpId="0"/>
      <p:bldP spid="83" grpId="0"/>
      <p:bldP spid="84" grpId="0"/>
      <p:bldP spid="85" grpId="0"/>
      <p:bldP spid="86"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同侧圆角矩形 51"/>
          <p:cNvSpPr/>
          <p:nvPr/>
        </p:nvSpPr>
        <p:spPr>
          <a:xfrm>
            <a:off x="165735" y="2520950"/>
            <a:ext cx="7018655" cy="3422650"/>
          </a:xfrm>
          <a:prstGeom prst="round2SameRect">
            <a:avLst/>
          </a:prstGeom>
          <a:solidFill>
            <a:srgbClr val="981C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543560" y="386591"/>
            <a:ext cx="12190730" cy="632460"/>
          </a:xfrm>
          <a:prstGeom prst="rect">
            <a:avLst/>
          </a:prstGeom>
          <a:noFill/>
        </p:spPr>
        <p:txBody>
          <a:bodyPr wrap="square" rtlCol="0">
            <a:spAutoFit/>
          </a:bodyPr>
          <a:lstStyle/>
          <a:p>
            <a:pPr>
              <a:lnSpc>
                <a:spcPct val="110000"/>
              </a:lnSpc>
              <a:spcBef>
                <a:spcPct val="0"/>
              </a:spcBef>
              <a:spcAft>
                <a:spcPct val="0"/>
              </a:spcAft>
            </a:pPr>
            <a:r>
              <a:rPr lang="en-US" altLang="zh-CN" sz="2800" b="1" spc="200">
                <a:solidFill>
                  <a:schemeClr val="tx1"/>
                </a:solidFill>
                <a:uFillTx/>
                <a:latin typeface="黑体" panose="02010609060101010101" charset="-122"/>
                <a:ea typeface="黑体" panose="02010609060101010101" charset="-122"/>
              </a:rPr>
              <a:t> </a:t>
            </a:r>
            <a:r>
              <a:rPr lang="zh-CN" altLang="en-US" sz="3200" b="1" spc="200">
                <a:solidFill>
                  <a:schemeClr val="tx1"/>
                </a:solidFill>
                <a:latin typeface="方正粗金陵简体" panose="02000000000000000000" pitchFamily="2" charset="-122"/>
                <a:ea typeface="方正粗金陵简体" panose="02000000000000000000" pitchFamily="2" charset="-122"/>
              </a:rPr>
              <a:t>二</a:t>
            </a:r>
            <a:r>
              <a:rPr lang="zh-CN" altLang="en-US" sz="3200" b="1" spc="200" smtClean="0">
                <a:solidFill>
                  <a:schemeClr val="tx1"/>
                </a:solidFill>
                <a:uFillTx/>
                <a:latin typeface="方正粗金陵简体" panose="02000000000000000000" pitchFamily="2" charset="-122"/>
                <a:ea typeface="方正粗金陵简体" panose="02000000000000000000" pitchFamily="2" charset="-122"/>
              </a:rPr>
              <a:t>、中央官制</a:t>
            </a:r>
            <a:r>
              <a:rPr lang="en-US" altLang="zh-CN" sz="3200" b="1" spc="200" smtClean="0">
                <a:solidFill>
                  <a:schemeClr val="tx1"/>
                </a:solidFill>
                <a:uFillTx/>
                <a:latin typeface="方正粗金陵简体" panose="02000000000000000000" pitchFamily="2" charset="-122"/>
                <a:ea typeface="方正粗金陵简体" panose="02000000000000000000" pitchFamily="2" charset="-122"/>
              </a:rPr>
              <a:t>——</a:t>
            </a:r>
            <a:endParaRPr lang="en-US" altLang="zh-CN" sz="3200" b="1" spc="200" smtClean="0">
              <a:solidFill>
                <a:schemeClr val="tx1"/>
              </a:solidFill>
              <a:uFillTx/>
              <a:latin typeface="方正粗金陵简体" panose="02000000000000000000" pitchFamily="2" charset="-122"/>
              <a:ea typeface="方正粗金陵简体" panose="02000000000000000000" pitchFamily="2" charset="-122"/>
            </a:endParaRPr>
          </a:p>
        </p:txBody>
      </p:sp>
      <p:sp>
        <p:nvSpPr>
          <p:cNvPr id="59" name="文本框 58"/>
          <p:cNvSpPr txBox="1"/>
          <p:nvPr/>
        </p:nvSpPr>
        <p:spPr>
          <a:xfrm>
            <a:off x="4485447" y="456618"/>
            <a:ext cx="3220278" cy="521970"/>
          </a:xfrm>
          <a:prstGeom prst="rect">
            <a:avLst/>
          </a:prstGeom>
          <a:noFill/>
        </p:spPr>
        <p:txBody>
          <a:bodyPr wrap="square" rtlCol="0">
            <a:spAutoFit/>
          </a:bodyPr>
          <a:lstStyle/>
          <a:p>
            <a:r>
              <a:rPr lang="zh-CN" altLang="en-US" sz="2800" b="1" smtClean="0">
                <a:solidFill>
                  <a:schemeClr val="tx1"/>
                </a:solidFill>
                <a:latin typeface="方正苏新诗柳楷简体" panose="02000000000000000000" pitchFamily="2" charset="-122"/>
                <a:ea typeface="方正苏新诗柳楷简体" panose="02000000000000000000" pitchFamily="2" charset="-122"/>
              </a:rPr>
              <a:t>三省六部制</a:t>
            </a:r>
            <a:endParaRPr lang="zh-CN" altLang="en-US" sz="2800" b="1" smtClean="0">
              <a:solidFill>
                <a:schemeClr val="tx1"/>
              </a:solidFill>
              <a:latin typeface="方正苏新诗柳楷简体" panose="02000000000000000000" pitchFamily="2" charset="-122"/>
              <a:ea typeface="方正苏新诗柳楷简体" panose="02000000000000000000" pitchFamily="2" charset="-122"/>
            </a:endParaRPr>
          </a:p>
        </p:txBody>
      </p:sp>
      <p:cxnSp>
        <p:nvCxnSpPr>
          <p:cNvPr id="11" name="直接连接符 10"/>
          <p:cNvCxnSpPr/>
          <p:nvPr/>
        </p:nvCxnSpPr>
        <p:spPr>
          <a:xfrm flipV="1">
            <a:off x="851535" y="1149350"/>
            <a:ext cx="10064750" cy="1143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文本框 2"/>
          <p:cNvSpPr txBox="1"/>
          <p:nvPr/>
        </p:nvSpPr>
        <p:spPr>
          <a:xfrm>
            <a:off x="7897813" y="5425440"/>
            <a:ext cx="4449762" cy="501650"/>
          </a:xfrm>
          <a:prstGeom prst="rect">
            <a:avLst/>
          </a:prstGeom>
          <a:noFill/>
          <a:ln w="9525">
            <a:noFill/>
          </a:ln>
        </p:spPr>
        <p:txBody>
          <a:bodyPr lIns="71321" tIns="35661" rIns="71321" bIns="35661" anchor="t" anchorCtr="0">
            <a:spAutoFit/>
          </a:bodyPr>
          <a:lstStyle/>
          <a:p>
            <a:r>
              <a:rPr lang="zh-CN" altLang="en-US" sz="2800" b="1">
                <a:latin typeface="江西拙楷" panose="02010600040101010101" pitchFamily="2" charset="-122"/>
                <a:ea typeface="江西拙楷" panose="02010600040101010101" pitchFamily="2" charset="-122"/>
              </a:rPr>
              <a:t>三省六部制结构图</a:t>
            </a:r>
            <a:endParaRPr lang="zh-CN" altLang="en-US" sz="2800" b="1">
              <a:latin typeface="江西拙楷" panose="02010600040101010101" pitchFamily="2" charset="-122"/>
              <a:ea typeface="江西拙楷" panose="02010600040101010101" pitchFamily="2" charset="-122"/>
            </a:endParaRPr>
          </a:p>
        </p:txBody>
      </p:sp>
      <p:sp>
        <p:nvSpPr>
          <p:cNvPr id="8" name="Text Box 40"/>
          <p:cNvSpPr txBox="1"/>
          <p:nvPr/>
        </p:nvSpPr>
        <p:spPr>
          <a:xfrm>
            <a:off x="8194993" y="1453515"/>
            <a:ext cx="1447800" cy="461963"/>
          </a:xfrm>
          <a:prstGeom prst="rect">
            <a:avLst/>
          </a:prstGeom>
          <a:solidFill>
            <a:srgbClr val="FFC000"/>
          </a:solidFill>
          <a:ln w="28575" cap="flat" cmpd="sng">
            <a:solidFill>
              <a:sysClr val="windowText" lastClr="000000"/>
            </a:solidFill>
            <a:prstDash val="solid"/>
            <a:miter/>
            <a:headEnd type="none" w="med" len="med"/>
            <a:tailEnd type="none" w="med" len="med"/>
          </a:ln>
        </p:spPr>
        <p:txBody>
          <a:bodyPr anchor="t" anchorCtr="0">
            <a:spAutoFit/>
          </a:bodyPr>
          <a:lstStyle/>
          <a:p>
            <a:pPr algn="ctr">
              <a:spcBef>
                <a:spcPct val="50000"/>
              </a:spcBef>
            </a:pPr>
            <a:r>
              <a:rPr lang="zh-CN" altLang="en-US" sz="2400">
                <a:latin typeface="江西拙楷" panose="02010600040101010101" pitchFamily="2" charset="-122"/>
                <a:ea typeface="江西拙楷" panose="02010600040101010101" pitchFamily="2" charset="-122"/>
              </a:rPr>
              <a:t>皇帝</a:t>
            </a:r>
            <a:endParaRPr lang="zh-CN" altLang="en-US" sz="2400">
              <a:latin typeface="江西拙楷" panose="02010600040101010101" pitchFamily="2" charset="-122"/>
              <a:ea typeface="江西拙楷" panose="02010600040101010101" pitchFamily="2" charset="-122"/>
            </a:endParaRPr>
          </a:p>
        </p:txBody>
      </p:sp>
      <p:sp>
        <p:nvSpPr>
          <p:cNvPr id="9" name="Text Box 41"/>
          <p:cNvSpPr txBox="1"/>
          <p:nvPr/>
        </p:nvSpPr>
        <p:spPr>
          <a:xfrm>
            <a:off x="8452168" y="1885315"/>
            <a:ext cx="1727200" cy="461963"/>
          </a:xfrm>
          <a:prstGeom prst="rect">
            <a:avLst/>
          </a:prstGeom>
          <a:noFill/>
          <a:ln w="9525">
            <a:noFill/>
          </a:ln>
        </p:spPr>
        <p:txBody>
          <a:bodyPr anchor="t" anchorCtr="0">
            <a:spAutoFit/>
          </a:bodyPr>
          <a:lstStyle/>
          <a:p>
            <a:pPr>
              <a:spcBef>
                <a:spcPct val="50000"/>
              </a:spcBef>
            </a:pPr>
            <a:r>
              <a:rPr lang="zh-CN" altLang="en-US" sz="2400">
                <a:solidFill>
                  <a:srgbClr val="FF0000"/>
                </a:solidFill>
                <a:latin typeface="江西拙楷" panose="02010600040101010101" pitchFamily="2" charset="-122"/>
                <a:ea typeface="江西拙楷" panose="02010600040101010101" pitchFamily="2" charset="-122"/>
              </a:rPr>
              <a:t>三 省</a:t>
            </a:r>
            <a:endParaRPr lang="zh-CN" altLang="en-US" sz="2400">
              <a:solidFill>
                <a:srgbClr val="FF0000"/>
              </a:solidFill>
              <a:latin typeface="江西拙楷" panose="02010600040101010101" pitchFamily="2" charset="-122"/>
              <a:ea typeface="江西拙楷" panose="02010600040101010101" pitchFamily="2" charset="-122"/>
            </a:endParaRPr>
          </a:p>
        </p:txBody>
      </p:sp>
      <p:grpSp>
        <p:nvGrpSpPr>
          <p:cNvPr id="10" name="Group 42"/>
          <p:cNvGrpSpPr/>
          <p:nvPr/>
        </p:nvGrpSpPr>
        <p:grpSpPr>
          <a:xfrm>
            <a:off x="7623493" y="1904365"/>
            <a:ext cx="2714625" cy="571500"/>
            <a:chOff x="1685" y="365"/>
            <a:chExt cx="2220" cy="883"/>
          </a:xfrm>
        </p:grpSpPr>
        <p:sp>
          <p:nvSpPr>
            <p:cNvPr id="12" name="Line 43"/>
            <p:cNvSpPr/>
            <p:nvPr/>
          </p:nvSpPr>
          <p:spPr>
            <a:xfrm flipH="1">
              <a:off x="2747" y="365"/>
              <a:ext cx="0" cy="723"/>
            </a:xfrm>
            <a:prstGeom prst="line">
              <a:avLst/>
            </a:prstGeom>
            <a:ln w="22225" cap="flat" cmpd="sng">
              <a:solidFill>
                <a:sysClr val="windowText" lastClr="000000"/>
              </a:solidFill>
              <a:prstDash val="solid"/>
              <a:round/>
              <a:headEnd type="none" w="med" len="med"/>
              <a:tailEnd type="none" w="med" len="med"/>
            </a:ln>
          </p:spPr>
          <p:txBody>
            <a:bodyPr/>
            <a:lstStyle/>
            <a:p/>
          </p:txBody>
        </p:sp>
        <p:sp>
          <p:nvSpPr>
            <p:cNvPr id="13" name="Line 44"/>
            <p:cNvSpPr/>
            <p:nvPr/>
          </p:nvSpPr>
          <p:spPr>
            <a:xfrm>
              <a:off x="1685" y="1056"/>
              <a:ext cx="2214" cy="0"/>
            </a:xfrm>
            <a:prstGeom prst="line">
              <a:avLst/>
            </a:prstGeom>
            <a:ln w="22225" cap="flat" cmpd="sng">
              <a:solidFill>
                <a:sysClr val="windowText" lastClr="000000"/>
              </a:solidFill>
              <a:prstDash val="solid"/>
              <a:round/>
              <a:headEnd type="none" w="med" len="med"/>
              <a:tailEnd type="none" w="med" len="med"/>
            </a:ln>
          </p:spPr>
          <p:txBody>
            <a:bodyPr/>
            <a:lstStyle/>
            <a:p/>
          </p:txBody>
        </p:sp>
        <p:sp>
          <p:nvSpPr>
            <p:cNvPr id="14" name="Line 45"/>
            <p:cNvSpPr/>
            <p:nvPr/>
          </p:nvSpPr>
          <p:spPr>
            <a:xfrm flipH="1">
              <a:off x="1685" y="1056"/>
              <a:ext cx="0" cy="192"/>
            </a:xfrm>
            <a:prstGeom prst="line">
              <a:avLst/>
            </a:prstGeom>
            <a:ln w="22225" cap="flat" cmpd="sng">
              <a:solidFill>
                <a:sysClr val="windowText" lastClr="000000"/>
              </a:solidFill>
              <a:prstDash val="solid"/>
              <a:round/>
              <a:headEnd type="none" w="med" len="med"/>
              <a:tailEnd type="none" w="med" len="med"/>
            </a:ln>
          </p:spPr>
          <p:txBody>
            <a:bodyPr/>
            <a:lstStyle/>
            <a:p/>
          </p:txBody>
        </p:sp>
        <p:sp>
          <p:nvSpPr>
            <p:cNvPr id="15" name="Line 46"/>
            <p:cNvSpPr/>
            <p:nvPr/>
          </p:nvSpPr>
          <p:spPr>
            <a:xfrm flipH="1">
              <a:off x="3905" y="1056"/>
              <a:ext cx="0" cy="192"/>
            </a:xfrm>
            <a:prstGeom prst="line">
              <a:avLst/>
            </a:prstGeom>
            <a:ln w="22225" cap="flat" cmpd="sng">
              <a:solidFill>
                <a:sysClr val="windowText" lastClr="000000"/>
              </a:solidFill>
              <a:prstDash val="solid"/>
              <a:round/>
              <a:headEnd type="none" w="med" len="med"/>
              <a:tailEnd type="none" w="med" len="med"/>
            </a:ln>
          </p:spPr>
          <p:txBody>
            <a:bodyPr/>
            <a:lstStyle/>
            <a:p/>
          </p:txBody>
        </p:sp>
      </p:grpSp>
      <p:sp>
        <p:nvSpPr>
          <p:cNvPr id="16" name="Text Box 47"/>
          <p:cNvSpPr txBox="1"/>
          <p:nvPr/>
        </p:nvSpPr>
        <p:spPr>
          <a:xfrm>
            <a:off x="7409180" y="2475865"/>
            <a:ext cx="554038" cy="1066800"/>
          </a:xfrm>
          <a:prstGeom prst="rect">
            <a:avLst/>
          </a:prstGeom>
          <a:solidFill>
            <a:srgbClr val="E6B9B8"/>
          </a:solidFill>
          <a:ln w="28575" cap="flat" cmpd="sng">
            <a:solidFill>
              <a:sysClr val="windowText" lastClr="000000"/>
            </a:solidFill>
            <a:prstDash val="solid"/>
            <a:miter/>
            <a:headEnd type="none" w="med" len="med"/>
            <a:tailEnd type="none" w="med" len="med"/>
          </a:ln>
        </p:spPr>
        <p:txBody>
          <a:bodyPr vert="eaVert" anchor="t" anchorCtr="0">
            <a:spAutoFit/>
          </a:bodyPr>
          <a:lstStyle/>
          <a:p>
            <a:pPr algn="ctr">
              <a:spcBef>
                <a:spcPct val="50000"/>
              </a:spcBef>
            </a:pPr>
            <a:r>
              <a:rPr lang="zh-CN" altLang="en-US" sz="2400">
                <a:latin typeface="江西拙楷" panose="02010600040101010101" pitchFamily="2" charset="-122"/>
                <a:ea typeface="江西拙楷" panose="02010600040101010101" pitchFamily="2" charset="-122"/>
              </a:rPr>
              <a:t>中书省</a:t>
            </a:r>
            <a:endParaRPr lang="zh-CN" altLang="en-US" sz="2400">
              <a:latin typeface="江西拙楷" panose="02010600040101010101" pitchFamily="2" charset="-122"/>
              <a:ea typeface="江西拙楷" panose="02010600040101010101" pitchFamily="2" charset="-122"/>
            </a:endParaRPr>
          </a:p>
        </p:txBody>
      </p:sp>
      <p:sp>
        <p:nvSpPr>
          <p:cNvPr id="17" name="Text Box 49"/>
          <p:cNvSpPr txBox="1"/>
          <p:nvPr/>
        </p:nvSpPr>
        <p:spPr>
          <a:xfrm>
            <a:off x="10022205" y="2475865"/>
            <a:ext cx="554038" cy="1122363"/>
          </a:xfrm>
          <a:prstGeom prst="rect">
            <a:avLst/>
          </a:prstGeom>
          <a:solidFill>
            <a:srgbClr val="E6B9B8"/>
          </a:solidFill>
          <a:ln w="28575" cap="flat" cmpd="sng">
            <a:solidFill>
              <a:sysClr val="windowText" lastClr="000000"/>
            </a:solidFill>
            <a:prstDash val="solid"/>
            <a:miter/>
            <a:headEnd type="none" w="med" len="med"/>
            <a:tailEnd type="none" w="med" len="med"/>
          </a:ln>
        </p:spPr>
        <p:txBody>
          <a:bodyPr vert="eaVert" anchor="t" anchorCtr="0">
            <a:spAutoFit/>
          </a:bodyPr>
          <a:lstStyle/>
          <a:p>
            <a:pPr algn="ctr">
              <a:spcBef>
                <a:spcPct val="50000"/>
              </a:spcBef>
            </a:pPr>
            <a:r>
              <a:rPr lang="zh-CN" altLang="en-US" sz="2400">
                <a:latin typeface="江西拙楷" panose="02010600040101010101" pitchFamily="2" charset="-122"/>
                <a:ea typeface="江西拙楷" panose="02010600040101010101" pitchFamily="2" charset="-122"/>
              </a:rPr>
              <a:t>尚书省</a:t>
            </a:r>
            <a:endParaRPr lang="zh-CN" altLang="en-US" sz="2400">
              <a:latin typeface="江西拙楷" panose="02010600040101010101" pitchFamily="2" charset="-122"/>
              <a:ea typeface="江西拙楷" panose="02010600040101010101" pitchFamily="2" charset="-122"/>
            </a:endParaRPr>
          </a:p>
        </p:txBody>
      </p:sp>
      <p:sp>
        <p:nvSpPr>
          <p:cNvPr id="18" name="Text Box 51"/>
          <p:cNvSpPr txBox="1"/>
          <p:nvPr/>
        </p:nvSpPr>
        <p:spPr>
          <a:xfrm>
            <a:off x="8718868" y="2494915"/>
            <a:ext cx="554037" cy="1123950"/>
          </a:xfrm>
          <a:prstGeom prst="rect">
            <a:avLst/>
          </a:prstGeom>
          <a:solidFill>
            <a:srgbClr val="E6B9B8"/>
          </a:solidFill>
          <a:ln w="28575" cap="flat" cmpd="sng">
            <a:solidFill>
              <a:sysClr val="windowText" lastClr="000000"/>
            </a:solidFill>
            <a:prstDash val="solid"/>
            <a:miter/>
            <a:headEnd type="none" w="med" len="med"/>
            <a:tailEnd type="none" w="med" len="med"/>
          </a:ln>
        </p:spPr>
        <p:txBody>
          <a:bodyPr vert="eaVert" anchor="t" anchorCtr="0">
            <a:spAutoFit/>
          </a:bodyPr>
          <a:lstStyle/>
          <a:p>
            <a:pPr algn="ctr">
              <a:spcBef>
                <a:spcPct val="50000"/>
              </a:spcBef>
            </a:pPr>
            <a:r>
              <a:rPr lang="zh-CN" altLang="en-US" sz="2400">
                <a:latin typeface="江西拙楷" panose="02010600040101010101" pitchFamily="2" charset="-122"/>
                <a:ea typeface="江西拙楷" panose="02010600040101010101" pitchFamily="2" charset="-122"/>
              </a:rPr>
              <a:t>门下省</a:t>
            </a:r>
            <a:endParaRPr lang="zh-CN" altLang="en-US" sz="2400">
              <a:latin typeface="江西拙楷" panose="02010600040101010101" pitchFamily="2" charset="-122"/>
              <a:ea typeface="江西拙楷" panose="02010600040101010101" pitchFamily="2" charset="-122"/>
            </a:endParaRPr>
          </a:p>
        </p:txBody>
      </p:sp>
      <p:grpSp>
        <p:nvGrpSpPr>
          <p:cNvPr id="19" name="Group 53"/>
          <p:cNvGrpSpPr/>
          <p:nvPr/>
        </p:nvGrpSpPr>
        <p:grpSpPr>
          <a:xfrm>
            <a:off x="7647305" y="3604578"/>
            <a:ext cx="3282950" cy="728662"/>
            <a:chOff x="1104" y="2304"/>
            <a:chExt cx="3072" cy="864"/>
          </a:xfrm>
        </p:grpSpPr>
        <p:grpSp>
          <p:nvGrpSpPr>
            <p:cNvPr id="20" name="Group 54"/>
            <p:cNvGrpSpPr/>
            <p:nvPr/>
          </p:nvGrpSpPr>
          <p:grpSpPr>
            <a:xfrm>
              <a:off x="1104" y="2304"/>
              <a:ext cx="3072" cy="864"/>
              <a:chOff x="1104" y="2304"/>
              <a:chExt cx="3072" cy="864"/>
            </a:xfrm>
          </p:grpSpPr>
          <p:sp>
            <p:nvSpPr>
              <p:cNvPr id="21" name="Line 55"/>
              <p:cNvSpPr/>
              <p:nvPr/>
            </p:nvSpPr>
            <p:spPr>
              <a:xfrm flipH="1">
                <a:off x="3577" y="2304"/>
                <a:ext cx="0" cy="624"/>
              </a:xfrm>
              <a:prstGeom prst="line">
                <a:avLst/>
              </a:prstGeom>
              <a:ln w="22225" cap="flat" cmpd="sng">
                <a:solidFill>
                  <a:sysClr val="windowText" lastClr="000000"/>
                </a:solidFill>
                <a:prstDash val="solid"/>
                <a:round/>
                <a:headEnd type="none" w="med" len="med"/>
                <a:tailEnd type="none" w="med" len="med"/>
              </a:ln>
            </p:spPr>
            <p:txBody>
              <a:bodyPr/>
              <a:lstStyle/>
              <a:p/>
            </p:txBody>
          </p:sp>
          <p:sp>
            <p:nvSpPr>
              <p:cNvPr id="22" name="Line 56"/>
              <p:cNvSpPr/>
              <p:nvPr/>
            </p:nvSpPr>
            <p:spPr>
              <a:xfrm>
                <a:off x="1104" y="2928"/>
                <a:ext cx="3072" cy="0"/>
              </a:xfrm>
              <a:prstGeom prst="line">
                <a:avLst/>
              </a:prstGeom>
              <a:ln w="22225" cap="flat" cmpd="sng">
                <a:solidFill>
                  <a:sysClr val="windowText" lastClr="000000"/>
                </a:solidFill>
                <a:prstDash val="solid"/>
                <a:round/>
                <a:headEnd type="none" w="med" len="med"/>
                <a:tailEnd type="none" w="med" len="med"/>
              </a:ln>
            </p:spPr>
            <p:txBody>
              <a:bodyPr/>
              <a:lstStyle/>
              <a:p/>
            </p:txBody>
          </p:sp>
          <p:sp>
            <p:nvSpPr>
              <p:cNvPr id="23" name="Line 57"/>
              <p:cNvSpPr/>
              <p:nvPr/>
            </p:nvSpPr>
            <p:spPr>
              <a:xfrm flipH="1">
                <a:off x="1104" y="2928"/>
                <a:ext cx="0" cy="240"/>
              </a:xfrm>
              <a:prstGeom prst="line">
                <a:avLst/>
              </a:prstGeom>
              <a:ln w="22225" cap="flat" cmpd="sng">
                <a:solidFill>
                  <a:sysClr val="windowText" lastClr="000000"/>
                </a:solidFill>
                <a:prstDash val="solid"/>
                <a:round/>
                <a:headEnd type="none" w="med" len="med"/>
                <a:tailEnd type="none" w="med" len="med"/>
              </a:ln>
            </p:spPr>
            <p:txBody>
              <a:bodyPr/>
              <a:lstStyle/>
              <a:p/>
            </p:txBody>
          </p:sp>
          <p:sp>
            <p:nvSpPr>
              <p:cNvPr id="24" name="Line 58"/>
              <p:cNvSpPr/>
              <p:nvPr/>
            </p:nvSpPr>
            <p:spPr>
              <a:xfrm flipH="1">
                <a:off x="1728" y="2928"/>
                <a:ext cx="0" cy="240"/>
              </a:xfrm>
              <a:prstGeom prst="line">
                <a:avLst/>
              </a:prstGeom>
              <a:ln w="22225" cap="flat" cmpd="sng">
                <a:solidFill>
                  <a:sysClr val="windowText" lastClr="000000"/>
                </a:solidFill>
                <a:prstDash val="solid"/>
                <a:round/>
                <a:headEnd type="none" w="med" len="med"/>
                <a:tailEnd type="none" w="med" len="med"/>
              </a:ln>
            </p:spPr>
            <p:txBody>
              <a:bodyPr/>
              <a:lstStyle/>
              <a:p/>
            </p:txBody>
          </p:sp>
          <p:sp>
            <p:nvSpPr>
              <p:cNvPr id="25" name="Line 59"/>
              <p:cNvSpPr/>
              <p:nvPr/>
            </p:nvSpPr>
            <p:spPr>
              <a:xfrm flipH="1">
                <a:off x="2304" y="2928"/>
                <a:ext cx="0" cy="240"/>
              </a:xfrm>
              <a:prstGeom prst="line">
                <a:avLst/>
              </a:prstGeom>
              <a:ln w="22225" cap="flat" cmpd="sng">
                <a:solidFill>
                  <a:sysClr val="windowText" lastClr="000000"/>
                </a:solidFill>
                <a:prstDash val="solid"/>
                <a:round/>
                <a:headEnd type="none" w="med" len="med"/>
                <a:tailEnd type="none" w="med" len="med"/>
              </a:ln>
            </p:spPr>
            <p:txBody>
              <a:bodyPr/>
              <a:lstStyle/>
              <a:p/>
            </p:txBody>
          </p:sp>
          <p:sp>
            <p:nvSpPr>
              <p:cNvPr id="26" name="Line 60"/>
              <p:cNvSpPr/>
              <p:nvPr/>
            </p:nvSpPr>
            <p:spPr>
              <a:xfrm flipH="1">
                <a:off x="2928" y="2928"/>
                <a:ext cx="0" cy="192"/>
              </a:xfrm>
              <a:prstGeom prst="line">
                <a:avLst/>
              </a:prstGeom>
              <a:ln w="22225" cap="flat" cmpd="sng">
                <a:solidFill>
                  <a:sysClr val="windowText" lastClr="000000"/>
                </a:solidFill>
                <a:prstDash val="solid"/>
                <a:round/>
                <a:headEnd type="none" w="med" len="med"/>
                <a:tailEnd type="none" w="med" len="med"/>
              </a:ln>
            </p:spPr>
            <p:txBody>
              <a:bodyPr/>
              <a:lstStyle/>
              <a:p/>
            </p:txBody>
          </p:sp>
          <p:sp>
            <p:nvSpPr>
              <p:cNvPr id="27" name="Line 61"/>
              <p:cNvSpPr/>
              <p:nvPr/>
            </p:nvSpPr>
            <p:spPr>
              <a:xfrm flipH="1">
                <a:off x="3552" y="2928"/>
                <a:ext cx="0" cy="240"/>
              </a:xfrm>
              <a:prstGeom prst="line">
                <a:avLst/>
              </a:prstGeom>
              <a:ln w="22225" cap="flat" cmpd="sng">
                <a:solidFill>
                  <a:sysClr val="windowText" lastClr="000000"/>
                </a:solidFill>
                <a:prstDash val="solid"/>
                <a:round/>
                <a:headEnd type="none" w="med" len="med"/>
                <a:tailEnd type="none" w="med" len="med"/>
              </a:ln>
            </p:spPr>
            <p:txBody>
              <a:bodyPr/>
              <a:lstStyle/>
              <a:p/>
            </p:txBody>
          </p:sp>
        </p:grpSp>
        <p:sp>
          <p:nvSpPr>
            <p:cNvPr id="28" name="Line 62"/>
            <p:cNvSpPr/>
            <p:nvPr/>
          </p:nvSpPr>
          <p:spPr>
            <a:xfrm flipH="1">
              <a:off x="4176" y="2928"/>
              <a:ext cx="0" cy="240"/>
            </a:xfrm>
            <a:prstGeom prst="line">
              <a:avLst/>
            </a:prstGeom>
            <a:ln w="22225" cap="flat" cmpd="sng">
              <a:solidFill>
                <a:sysClr val="windowText" lastClr="000000"/>
              </a:solidFill>
              <a:prstDash val="solid"/>
              <a:round/>
              <a:headEnd type="none" w="med" len="med"/>
              <a:tailEnd type="none" w="med" len="med"/>
            </a:ln>
          </p:spPr>
          <p:txBody>
            <a:bodyPr/>
            <a:lstStyle/>
            <a:p/>
          </p:txBody>
        </p:sp>
      </p:grpSp>
      <p:sp>
        <p:nvSpPr>
          <p:cNvPr id="29" name="Text Box 63"/>
          <p:cNvSpPr txBox="1"/>
          <p:nvPr/>
        </p:nvSpPr>
        <p:spPr>
          <a:xfrm>
            <a:off x="7409180" y="4330065"/>
            <a:ext cx="452438" cy="646113"/>
          </a:xfrm>
          <a:prstGeom prst="rect">
            <a:avLst/>
          </a:prstGeom>
          <a:solidFill>
            <a:srgbClr val="DDD9C3"/>
          </a:solidFill>
          <a:ln w="28575" cap="flat" cmpd="sng">
            <a:solidFill>
              <a:sysClr val="windowText" lastClr="000000"/>
            </a:solidFill>
            <a:prstDash val="solid"/>
            <a:miter/>
            <a:headEnd type="none" w="med" len="med"/>
            <a:tailEnd type="none" w="med" len="med"/>
          </a:ln>
        </p:spPr>
        <p:txBody>
          <a:bodyPr anchor="ctr" anchorCtr="0">
            <a:spAutoFit/>
          </a:bodyPr>
          <a:lstStyle/>
          <a:p>
            <a:pPr algn="ctr"/>
            <a:r>
              <a:rPr lang="zh-CN" altLang="en-US">
                <a:latin typeface="江西拙楷" panose="02010600040101010101" pitchFamily="2" charset="-122"/>
                <a:ea typeface="江西拙楷" panose="02010600040101010101" pitchFamily="2" charset="-122"/>
              </a:rPr>
              <a:t>吏部</a:t>
            </a:r>
            <a:endParaRPr lang="zh-CN" altLang="en-US">
              <a:latin typeface="江西拙楷" panose="02010600040101010101" pitchFamily="2" charset="-122"/>
              <a:ea typeface="江西拙楷" panose="02010600040101010101" pitchFamily="2" charset="-122"/>
            </a:endParaRPr>
          </a:p>
        </p:txBody>
      </p:sp>
      <p:sp>
        <p:nvSpPr>
          <p:cNvPr id="30" name="Text Box 64"/>
          <p:cNvSpPr txBox="1"/>
          <p:nvPr/>
        </p:nvSpPr>
        <p:spPr>
          <a:xfrm>
            <a:off x="8052118" y="4330065"/>
            <a:ext cx="452437" cy="646113"/>
          </a:xfrm>
          <a:prstGeom prst="rect">
            <a:avLst/>
          </a:prstGeom>
          <a:solidFill>
            <a:srgbClr val="DDD9C3"/>
          </a:solidFill>
          <a:ln w="28575" cap="flat" cmpd="sng">
            <a:solidFill>
              <a:sysClr val="windowText" lastClr="000000"/>
            </a:solidFill>
            <a:prstDash val="solid"/>
            <a:miter/>
            <a:headEnd type="none" w="med" len="med"/>
            <a:tailEnd type="none" w="med" len="med"/>
          </a:ln>
        </p:spPr>
        <p:txBody>
          <a:bodyPr anchor="ctr" anchorCtr="0">
            <a:spAutoFit/>
          </a:bodyPr>
          <a:lstStyle/>
          <a:p>
            <a:pPr algn="ctr"/>
            <a:r>
              <a:rPr lang="zh-CN" altLang="en-US">
                <a:latin typeface="江西拙楷" panose="02010600040101010101" pitchFamily="2" charset="-122"/>
                <a:ea typeface="江西拙楷" panose="02010600040101010101" pitchFamily="2" charset="-122"/>
              </a:rPr>
              <a:t>户部</a:t>
            </a:r>
            <a:endParaRPr lang="zh-CN" altLang="en-US">
              <a:latin typeface="江西拙楷" panose="02010600040101010101" pitchFamily="2" charset="-122"/>
              <a:ea typeface="江西拙楷" panose="02010600040101010101" pitchFamily="2" charset="-122"/>
            </a:endParaRPr>
          </a:p>
        </p:txBody>
      </p:sp>
      <p:sp>
        <p:nvSpPr>
          <p:cNvPr id="31" name="Text Box 65"/>
          <p:cNvSpPr txBox="1"/>
          <p:nvPr/>
        </p:nvSpPr>
        <p:spPr>
          <a:xfrm>
            <a:off x="8699818" y="4330065"/>
            <a:ext cx="452437" cy="646113"/>
          </a:xfrm>
          <a:prstGeom prst="rect">
            <a:avLst/>
          </a:prstGeom>
          <a:solidFill>
            <a:srgbClr val="DDD9C3"/>
          </a:solidFill>
          <a:ln w="28575" cap="flat" cmpd="sng">
            <a:solidFill>
              <a:sysClr val="windowText" lastClr="000000"/>
            </a:solidFill>
            <a:prstDash val="solid"/>
            <a:miter/>
            <a:headEnd type="none" w="med" len="med"/>
            <a:tailEnd type="none" w="med" len="med"/>
          </a:ln>
        </p:spPr>
        <p:txBody>
          <a:bodyPr anchor="ctr" anchorCtr="0">
            <a:spAutoFit/>
          </a:bodyPr>
          <a:lstStyle/>
          <a:p>
            <a:pPr algn="ctr"/>
            <a:r>
              <a:rPr lang="zh-CN" altLang="en-US">
                <a:latin typeface="江西拙楷" panose="02010600040101010101" pitchFamily="2" charset="-122"/>
                <a:ea typeface="江西拙楷" panose="02010600040101010101" pitchFamily="2" charset="-122"/>
              </a:rPr>
              <a:t>礼部</a:t>
            </a:r>
            <a:endParaRPr lang="zh-CN" altLang="en-US">
              <a:latin typeface="江西拙楷" panose="02010600040101010101" pitchFamily="2" charset="-122"/>
              <a:ea typeface="江西拙楷" panose="02010600040101010101" pitchFamily="2" charset="-122"/>
            </a:endParaRPr>
          </a:p>
        </p:txBody>
      </p:sp>
      <p:sp>
        <p:nvSpPr>
          <p:cNvPr id="35" name="Text Box 66"/>
          <p:cNvSpPr txBox="1"/>
          <p:nvPr/>
        </p:nvSpPr>
        <p:spPr>
          <a:xfrm>
            <a:off x="9409430" y="4330065"/>
            <a:ext cx="452438" cy="646113"/>
          </a:xfrm>
          <a:prstGeom prst="rect">
            <a:avLst/>
          </a:prstGeom>
          <a:solidFill>
            <a:srgbClr val="DDD9C3"/>
          </a:solidFill>
          <a:ln w="28575" cap="flat" cmpd="sng">
            <a:solidFill>
              <a:sysClr val="windowText" lastClr="000000"/>
            </a:solidFill>
            <a:prstDash val="solid"/>
            <a:miter/>
            <a:headEnd type="none" w="med" len="med"/>
            <a:tailEnd type="none" w="med" len="med"/>
          </a:ln>
        </p:spPr>
        <p:txBody>
          <a:bodyPr anchor="ctr" anchorCtr="0">
            <a:spAutoFit/>
          </a:bodyPr>
          <a:lstStyle/>
          <a:p>
            <a:pPr algn="ctr"/>
            <a:r>
              <a:rPr lang="zh-CN" altLang="en-US">
                <a:latin typeface="江西拙楷" panose="02010600040101010101" pitchFamily="2" charset="-122"/>
                <a:ea typeface="江西拙楷" panose="02010600040101010101" pitchFamily="2" charset="-122"/>
              </a:rPr>
              <a:t>兵部</a:t>
            </a:r>
            <a:endParaRPr lang="zh-CN" altLang="en-US">
              <a:latin typeface="江西拙楷" panose="02010600040101010101" pitchFamily="2" charset="-122"/>
              <a:ea typeface="江西拙楷" panose="02010600040101010101" pitchFamily="2" charset="-122"/>
            </a:endParaRPr>
          </a:p>
        </p:txBody>
      </p:sp>
      <p:sp>
        <p:nvSpPr>
          <p:cNvPr id="36" name="Text Box 67"/>
          <p:cNvSpPr txBox="1"/>
          <p:nvPr/>
        </p:nvSpPr>
        <p:spPr>
          <a:xfrm>
            <a:off x="10076180" y="4333240"/>
            <a:ext cx="452438" cy="646113"/>
          </a:xfrm>
          <a:prstGeom prst="rect">
            <a:avLst/>
          </a:prstGeom>
          <a:solidFill>
            <a:srgbClr val="DDD9C3"/>
          </a:solidFill>
          <a:ln w="28575" cap="flat" cmpd="sng">
            <a:solidFill>
              <a:sysClr val="windowText" lastClr="000000"/>
            </a:solidFill>
            <a:prstDash val="solid"/>
            <a:miter/>
            <a:headEnd type="none" w="med" len="med"/>
            <a:tailEnd type="none" w="med" len="med"/>
          </a:ln>
        </p:spPr>
        <p:txBody>
          <a:bodyPr anchor="ctr" anchorCtr="0">
            <a:spAutoFit/>
          </a:bodyPr>
          <a:lstStyle/>
          <a:p>
            <a:pPr algn="ctr"/>
            <a:r>
              <a:rPr lang="zh-CN" altLang="en-US">
                <a:latin typeface="江西拙楷" panose="02010600040101010101" pitchFamily="2" charset="-122"/>
                <a:ea typeface="江西拙楷" panose="02010600040101010101" pitchFamily="2" charset="-122"/>
              </a:rPr>
              <a:t>刑部</a:t>
            </a:r>
            <a:endParaRPr lang="zh-CN" altLang="en-US">
              <a:latin typeface="江西拙楷" panose="02010600040101010101" pitchFamily="2" charset="-122"/>
              <a:ea typeface="江西拙楷" panose="02010600040101010101" pitchFamily="2" charset="-122"/>
            </a:endParaRPr>
          </a:p>
        </p:txBody>
      </p:sp>
      <p:sp>
        <p:nvSpPr>
          <p:cNvPr id="37" name="Text Box 68"/>
          <p:cNvSpPr txBox="1"/>
          <p:nvPr/>
        </p:nvSpPr>
        <p:spPr>
          <a:xfrm>
            <a:off x="10695305" y="4330065"/>
            <a:ext cx="452438" cy="646113"/>
          </a:xfrm>
          <a:prstGeom prst="rect">
            <a:avLst/>
          </a:prstGeom>
          <a:solidFill>
            <a:srgbClr val="DDD9C3"/>
          </a:solidFill>
          <a:ln w="28575" cap="flat" cmpd="sng">
            <a:solidFill>
              <a:sysClr val="windowText" lastClr="000000"/>
            </a:solidFill>
            <a:prstDash val="solid"/>
            <a:miter/>
            <a:headEnd type="none" w="med" len="med"/>
            <a:tailEnd type="none" w="med" len="med"/>
          </a:ln>
        </p:spPr>
        <p:txBody>
          <a:bodyPr anchor="ctr" anchorCtr="0">
            <a:spAutoFit/>
          </a:bodyPr>
          <a:lstStyle/>
          <a:p>
            <a:pPr algn="ctr"/>
            <a:r>
              <a:rPr lang="zh-CN" altLang="en-US">
                <a:latin typeface="江西拙楷" panose="02010600040101010101" pitchFamily="2" charset="-122"/>
                <a:ea typeface="江西拙楷" panose="02010600040101010101" pitchFamily="2" charset="-122"/>
              </a:rPr>
              <a:t>工部</a:t>
            </a:r>
            <a:endParaRPr lang="zh-CN" altLang="en-US">
              <a:latin typeface="江西拙楷" panose="02010600040101010101" pitchFamily="2" charset="-122"/>
              <a:ea typeface="江西拙楷" panose="02010600040101010101" pitchFamily="2" charset="-122"/>
            </a:endParaRPr>
          </a:p>
        </p:txBody>
      </p:sp>
      <p:sp>
        <p:nvSpPr>
          <p:cNvPr id="40" name="Rectangle 69"/>
          <p:cNvSpPr/>
          <p:nvPr/>
        </p:nvSpPr>
        <p:spPr>
          <a:xfrm>
            <a:off x="9166225" y="3722688"/>
            <a:ext cx="2344738" cy="460375"/>
          </a:xfrm>
          <a:prstGeom prst="rect">
            <a:avLst/>
          </a:prstGeom>
          <a:noFill/>
          <a:ln w="9525">
            <a:noFill/>
          </a:ln>
        </p:spPr>
        <p:txBody>
          <a:bodyPr anchor="t" anchorCtr="0">
            <a:spAutoFit/>
          </a:bodyPr>
          <a:lstStyle/>
          <a:p>
            <a:pPr algn="ctr">
              <a:spcBef>
                <a:spcPct val="50000"/>
              </a:spcBef>
            </a:pPr>
            <a:r>
              <a:rPr lang="zh-CN" altLang="en-US" sz="2400">
                <a:solidFill>
                  <a:srgbClr val="FF0000"/>
                </a:solidFill>
                <a:latin typeface="江西拙楷" panose="02010600040101010101" pitchFamily="2" charset="-122"/>
                <a:ea typeface="江西拙楷" panose="02010600040101010101" pitchFamily="2" charset="-122"/>
              </a:rPr>
              <a:t>六 部</a:t>
            </a:r>
            <a:endParaRPr lang="zh-CN" altLang="en-US" sz="2400">
              <a:solidFill>
                <a:srgbClr val="FF0000"/>
              </a:solidFill>
              <a:latin typeface="江西拙楷" panose="02010600040101010101" pitchFamily="2" charset="-122"/>
              <a:ea typeface="江西拙楷" panose="02010600040101010101" pitchFamily="2" charset="-122"/>
            </a:endParaRPr>
          </a:p>
        </p:txBody>
      </p:sp>
      <p:sp>
        <p:nvSpPr>
          <p:cNvPr id="41" name="Text Box 48"/>
          <p:cNvSpPr txBox="1"/>
          <p:nvPr/>
        </p:nvSpPr>
        <p:spPr>
          <a:xfrm>
            <a:off x="7898130" y="2372678"/>
            <a:ext cx="554038" cy="1403350"/>
          </a:xfrm>
          <a:prstGeom prst="rect">
            <a:avLst/>
          </a:prstGeom>
          <a:solidFill>
            <a:srgbClr val="95B3D7"/>
          </a:solidFill>
          <a:ln w="28575" cap="flat" cmpd="sng">
            <a:solidFill>
              <a:sysClr val="windowText" lastClr="000000"/>
            </a:solidFill>
            <a:prstDash val="solid"/>
            <a:miter/>
            <a:headEnd type="none" w="med" len="med"/>
            <a:tailEnd type="none" w="med" len="med"/>
          </a:ln>
        </p:spPr>
        <p:txBody>
          <a:bodyPr vert="eaVert" anchor="t" anchorCtr="0">
            <a:spAutoFit/>
          </a:bodyPr>
          <a:lstStyle/>
          <a:p>
            <a:pPr>
              <a:spcBef>
                <a:spcPct val="50000"/>
              </a:spcBef>
            </a:pPr>
            <a:r>
              <a:rPr lang="zh-CN" altLang="en-US" sz="2400" b="1">
                <a:solidFill>
                  <a:srgbClr val="C00000"/>
                </a:solidFill>
                <a:latin typeface="仿宋" panose="02010609060101010101" charset="-122"/>
                <a:ea typeface="仿宋" panose="02010609060101010101" charset="-122"/>
              </a:rPr>
              <a:t>起草诏令</a:t>
            </a:r>
            <a:endParaRPr lang="zh-CN" altLang="en-US" sz="2400" b="1">
              <a:solidFill>
                <a:srgbClr val="C00000"/>
              </a:solidFill>
              <a:latin typeface="仿宋" panose="02010609060101010101" charset="-122"/>
              <a:ea typeface="仿宋" panose="02010609060101010101" charset="-122"/>
            </a:endParaRPr>
          </a:p>
        </p:txBody>
      </p:sp>
      <p:sp>
        <p:nvSpPr>
          <p:cNvPr id="42" name="Text Box 52"/>
          <p:cNvSpPr txBox="1"/>
          <p:nvPr/>
        </p:nvSpPr>
        <p:spPr>
          <a:xfrm>
            <a:off x="9266555" y="2307590"/>
            <a:ext cx="554038" cy="1401763"/>
          </a:xfrm>
          <a:prstGeom prst="rect">
            <a:avLst/>
          </a:prstGeom>
          <a:solidFill>
            <a:srgbClr val="95B3D7"/>
          </a:solidFill>
          <a:ln w="28575" cap="flat" cmpd="sng">
            <a:solidFill>
              <a:sysClr val="windowText" lastClr="000000"/>
            </a:solidFill>
            <a:prstDash val="solid"/>
            <a:miter/>
            <a:headEnd type="none" w="med" len="med"/>
            <a:tailEnd type="none" w="med" len="med"/>
          </a:ln>
        </p:spPr>
        <p:txBody>
          <a:bodyPr vert="eaVert" anchor="t" anchorCtr="0">
            <a:spAutoFit/>
          </a:bodyPr>
          <a:lstStyle/>
          <a:p>
            <a:pPr>
              <a:spcBef>
                <a:spcPct val="50000"/>
              </a:spcBef>
            </a:pPr>
            <a:r>
              <a:rPr lang="zh-CN" altLang="en-US" sz="2400" b="1">
                <a:solidFill>
                  <a:srgbClr val="C00000"/>
                </a:solidFill>
                <a:latin typeface="仿宋" panose="02010609060101010101" charset="-122"/>
                <a:ea typeface="仿宋" panose="02010609060101010101" charset="-122"/>
              </a:rPr>
              <a:t>封驳审议</a:t>
            </a:r>
            <a:endParaRPr lang="zh-CN" altLang="en-US" sz="2400" b="1">
              <a:solidFill>
                <a:srgbClr val="C00000"/>
              </a:solidFill>
              <a:latin typeface="仿宋" panose="02010609060101010101" charset="-122"/>
              <a:ea typeface="仿宋" panose="02010609060101010101" charset="-122"/>
            </a:endParaRPr>
          </a:p>
        </p:txBody>
      </p:sp>
      <p:sp>
        <p:nvSpPr>
          <p:cNvPr id="43" name="Text Box 50"/>
          <p:cNvSpPr txBox="1"/>
          <p:nvPr/>
        </p:nvSpPr>
        <p:spPr>
          <a:xfrm>
            <a:off x="10591483" y="2355850"/>
            <a:ext cx="554037" cy="1401763"/>
          </a:xfrm>
          <a:prstGeom prst="rect">
            <a:avLst/>
          </a:prstGeom>
          <a:solidFill>
            <a:srgbClr val="95B3D7"/>
          </a:solidFill>
          <a:ln w="28575" cap="flat" cmpd="sng">
            <a:solidFill>
              <a:sysClr val="windowText" lastClr="000000"/>
            </a:solidFill>
            <a:prstDash val="solid"/>
            <a:miter/>
            <a:headEnd type="none" w="med" len="med"/>
            <a:tailEnd type="none" w="med" len="med"/>
          </a:ln>
        </p:spPr>
        <p:txBody>
          <a:bodyPr vert="eaVert" anchor="t" anchorCtr="0">
            <a:spAutoFit/>
          </a:bodyPr>
          <a:lstStyle/>
          <a:p>
            <a:pPr>
              <a:spcBef>
                <a:spcPct val="50000"/>
              </a:spcBef>
            </a:pPr>
            <a:r>
              <a:rPr lang="zh-CN" altLang="en-US" sz="2400" b="1">
                <a:solidFill>
                  <a:srgbClr val="C00000"/>
                </a:solidFill>
                <a:latin typeface="仿宋" panose="02010609060101010101" charset="-122"/>
                <a:ea typeface="仿宋" panose="02010609060101010101" charset="-122"/>
              </a:rPr>
              <a:t>负责执行</a:t>
            </a:r>
            <a:endParaRPr lang="zh-CN" altLang="en-US" sz="2400" b="1">
              <a:solidFill>
                <a:srgbClr val="C00000"/>
              </a:solidFill>
              <a:latin typeface="仿宋" panose="02010609060101010101" charset="-122"/>
              <a:ea typeface="仿宋" panose="02010609060101010101" charset="-122"/>
            </a:endParaRPr>
          </a:p>
        </p:txBody>
      </p:sp>
      <p:sp>
        <p:nvSpPr>
          <p:cNvPr id="31775" name="文本框 69"/>
          <p:cNvSpPr txBox="1"/>
          <p:nvPr/>
        </p:nvSpPr>
        <p:spPr>
          <a:xfrm>
            <a:off x="436245" y="3032125"/>
            <a:ext cx="6964045" cy="2135505"/>
          </a:xfrm>
          <a:prstGeom prst="rect">
            <a:avLst/>
          </a:prstGeom>
          <a:noFill/>
          <a:ln w="9525">
            <a:noFill/>
          </a:ln>
        </p:spPr>
        <p:txBody>
          <a:bodyPr wrap="square" lIns="68580" tIns="34290" rIns="68580" bIns="34290" anchor="t" anchorCtr="0">
            <a:spAutoFit/>
          </a:bodyPr>
          <a:lstStyle/>
          <a:p>
            <a:pPr algn="just">
              <a:lnSpc>
                <a:spcPct val="120000"/>
              </a:lnSpc>
            </a:pPr>
            <a:r>
              <a:rPr lang="zh-CN" altLang="en-US" sz="2800">
                <a:solidFill>
                  <a:schemeClr val="bg2"/>
                </a:solidFill>
                <a:latin typeface="黑体" panose="02010609060101010101" charset="-122"/>
                <a:ea typeface="黑体" panose="02010609060101010101" charset="-122"/>
              </a:rPr>
              <a:t>①分割相权，有利于加强皇权。</a:t>
            </a:r>
            <a:endParaRPr lang="zh-CN" altLang="en-US" sz="2800">
              <a:solidFill>
                <a:schemeClr val="bg2"/>
              </a:solidFill>
              <a:latin typeface="黑体" panose="02010609060101010101" charset="-122"/>
              <a:ea typeface="黑体" panose="02010609060101010101" charset="-122"/>
            </a:endParaRPr>
          </a:p>
          <a:p>
            <a:pPr algn="just">
              <a:lnSpc>
                <a:spcPct val="120000"/>
              </a:lnSpc>
            </a:pPr>
            <a:r>
              <a:rPr lang="zh-CN" altLang="en-US" sz="2800">
                <a:solidFill>
                  <a:schemeClr val="bg2"/>
                </a:solidFill>
                <a:latin typeface="黑体" panose="02010609060101010101" charset="-122"/>
                <a:ea typeface="黑体" panose="02010609060101010101" charset="-122"/>
              </a:rPr>
              <a:t>②分工明确，有利于提高办事效率。</a:t>
            </a:r>
            <a:endParaRPr lang="zh-CN" altLang="en-US" sz="2800">
              <a:solidFill>
                <a:schemeClr val="bg2"/>
              </a:solidFill>
              <a:latin typeface="黑体" panose="02010609060101010101" charset="-122"/>
              <a:ea typeface="黑体" panose="02010609060101010101" charset="-122"/>
            </a:endParaRPr>
          </a:p>
          <a:p>
            <a:pPr algn="just">
              <a:lnSpc>
                <a:spcPct val="120000"/>
              </a:lnSpc>
            </a:pPr>
            <a:r>
              <a:rPr lang="zh-CN" altLang="en-US" sz="2800">
                <a:solidFill>
                  <a:schemeClr val="bg2"/>
                </a:solidFill>
                <a:latin typeface="黑体" panose="02010609060101010101" charset="-122"/>
                <a:ea typeface="黑体" panose="02010609060101010101" charset="-122"/>
              </a:rPr>
              <a:t>③集思广益，有利于减少皇帝的决策失误。</a:t>
            </a:r>
            <a:endParaRPr lang="zh-CN" altLang="en-US" sz="2800">
              <a:solidFill>
                <a:schemeClr val="bg2"/>
              </a:solidFill>
              <a:latin typeface="黑体" panose="02010609060101010101" charset="-122"/>
              <a:ea typeface="黑体" panose="02010609060101010101" charset="-122"/>
            </a:endParaRPr>
          </a:p>
          <a:p>
            <a:pPr algn="just">
              <a:lnSpc>
                <a:spcPct val="120000"/>
              </a:lnSpc>
            </a:pPr>
            <a:r>
              <a:rPr lang="zh-CN" altLang="en-US" sz="2800">
                <a:solidFill>
                  <a:schemeClr val="bg2"/>
                </a:solidFill>
                <a:latin typeface="黑体" panose="02010609060101010101" charset="-122"/>
                <a:ea typeface="黑体" panose="02010609060101010101" charset="-122"/>
              </a:rPr>
              <a:t>④是中国政治制度的重大变革，影响深远。</a:t>
            </a:r>
            <a:endParaRPr lang="zh-CN" altLang="en-US" sz="2800" b="1">
              <a:solidFill>
                <a:schemeClr val="bg2"/>
              </a:solidFill>
              <a:latin typeface="黑体" panose="02010609060101010101" charset="-122"/>
              <a:ea typeface="黑体" panose="02010609060101010101" charset="-122"/>
            </a:endParaRPr>
          </a:p>
        </p:txBody>
      </p:sp>
      <p:sp>
        <p:nvSpPr>
          <p:cNvPr id="51" name="文本框 50"/>
          <p:cNvSpPr txBox="1"/>
          <p:nvPr/>
        </p:nvSpPr>
        <p:spPr>
          <a:xfrm>
            <a:off x="950595" y="1615440"/>
            <a:ext cx="3756660" cy="706755"/>
          </a:xfrm>
          <a:prstGeom prst="rect">
            <a:avLst/>
          </a:prstGeom>
          <a:noFill/>
        </p:spPr>
        <p:txBody>
          <a:bodyPr wrap="none" rtlCol="0">
            <a:spAutoFit/>
          </a:bodyPr>
          <a:lstStyle/>
          <a:p>
            <a:r>
              <a:rPr lang="zh-CN" altLang="en-US" sz="4000" b="1">
                <a:solidFill>
                  <a:schemeClr val="tx1"/>
                </a:solidFill>
                <a:effectLst/>
                <a:latin typeface="楷体" panose="02010609060101010101" charset="-122"/>
                <a:ea typeface="楷体" panose="02010609060101010101" charset="-122"/>
              </a:rPr>
              <a:t>三省六部制作用</a:t>
            </a:r>
            <a:endParaRPr lang="zh-CN" altLang="en-US" sz="4000" b="1">
              <a:solidFill>
                <a:schemeClr val="tx1"/>
              </a:solidFill>
              <a:effectLst/>
              <a:latin typeface="楷体" panose="02010609060101010101" charset="-122"/>
              <a:ea typeface="楷体" panose="02010609060101010101"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up)">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663484" y="3482481"/>
            <a:ext cx="4628170" cy="461645"/>
          </a:xfrm>
          <a:prstGeom prst="rect">
            <a:avLst/>
          </a:prstGeom>
          <a:noFill/>
        </p:spPr>
        <p:txBody>
          <a:bodyPr wrap="square" lIns="91753" tIns="45876" rIns="91753" bIns="45876" rtlCol="0">
            <a:spAutoFit/>
          </a:bodyPr>
          <a:lstStyle/>
          <a:p>
            <a:pPr algn="l"/>
            <a:r>
              <a:rPr lang="zh-CN" altLang="en-US" sz="2410">
                <a:sym typeface="+mn-ea"/>
              </a:rPr>
              <a:t>以人丁为依据的人头税即</a:t>
            </a:r>
            <a:r>
              <a:rPr lang="zh-CN" altLang="en-US" sz="2410" u="sng">
                <a:sym typeface="+mn-ea"/>
              </a:rPr>
              <a:t>丁税</a:t>
            </a:r>
            <a:endParaRPr lang="zh-CN" altLang="en-US" sz="2410" u="sng">
              <a:sym typeface="+mn-ea"/>
            </a:endParaRPr>
          </a:p>
        </p:txBody>
      </p:sp>
      <p:sp>
        <p:nvSpPr>
          <p:cNvPr id="13" name="文本框 12"/>
          <p:cNvSpPr txBox="1"/>
          <p:nvPr/>
        </p:nvSpPr>
        <p:spPr>
          <a:xfrm>
            <a:off x="3663484" y="4182270"/>
            <a:ext cx="4628170" cy="461645"/>
          </a:xfrm>
          <a:prstGeom prst="rect">
            <a:avLst/>
          </a:prstGeom>
          <a:noFill/>
        </p:spPr>
        <p:txBody>
          <a:bodyPr wrap="square" lIns="91753" tIns="45876" rIns="91753" bIns="45876" rtlCol="0">
            <a:spAutoFit/>
          </a:bodyPr>
          <a:lstStyle/>
          <a:p>
            <a:pPr algn="l"/>
            <a:r>
              <a:rPr lang="zh-CN" altLang="en-US" sz="2410">
                <a:sym typeface="+mn-ea"/>
              </a:rPr>
              <a:t>以田亩为基础的土地税，即</a:t>
            </a:r>
            <a:r>
              <a:rPr lang="zh-CN" altLang="en-US" sz="2410" u="sng">
                <a:sym typeface="+mn-ea"/>
              </a:rPr>
              <a:t>田税</a:t>
            </a:r>
            <a:endParaRPr lang="zh-CN" altLang="en-US" sz="2410" u="sng">
              <a:sym typeface="+mn-ea"/>
            </a:endParaRPr>
          </a:p>
        </p:txBody>
      </p:sp>
      <p:sp>
        <p:nvSpPr>
          <p:cNvPr id="14" name="文本框 13"/>
          <p:cNvSpPr txBox="1"/>
          <p:nvPr/>
        </p:nvSpPr>
        <p:spPr>
          <a:xfrm>
            <a:off x="3663484" y="2783945"/>
            <a:ext cx="4874678" cy="461645"/>
          </a:xfrm>
          <a:prstGeom prst="rect">
            <a:avLst/>
          </a:prstGeom>
          <a:noFill/>
        </p:spPr>
        <p:txBody>
          <a:bodyPr wrap="square" lIns="91753" tIns="45876" rIns="91753" bIns="45876" rtlCol="0">
            <a:spAutoFit/>
          </a:bodyPr>
          <a:lstStyle/>
          <a:p>
            <a:pPr algn="l"/>
            <a:r>
              <a:rPr lang="zh-CN" altLang="en-US" sz="2410">
                <a:sym typeface="+mn-ea"/>
              </a:rPr>
              <a:t>以成年男子为基础的</a:t>
            </a:r>
            <a:r>
              <a:rPr lang="zh-CN" altLang="en-US" sz="2410" u="sng">
                <a:sym typeface="+mn-ea"/>
              </a:rPr>
              <a:t>徭役和兵役</a:t>
            </a:r>
            <a:endParaRPr lang="zh-CN" altLang="en-US" sz="2410" u="sng">
              <a:sym typeface="+mn-ea"/>
            </a:endParaRPr>
          </a:p>
        </p:txBody>
      </p:sp>
      <p:sp>
        <p:nvSpPr>
          <p:cNvPr id="16" name="矩形 15"/>
          <p:cNvSpPr/>
          <p:nvPr/>
        </p:nvSpPr>
        <p:spPr>
          <a:xfrm>
            <a:off x="1586844" y="5067372"/>
            <a:ext cx="8781814" cy="524316"/>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710" b="1">
                <a:solidFill>
                  <a:schemeClr val="tx2">
                    <a:lumMod val="75000"/>
                  </a:schemeClr>
                </a:solidFill>
              </a:rPr>
              <a:t>百    姓</a:t>
            </a:r>
            <a:endParaRPr lang="zh-CN" altLang="en-US" sz="2710" b="1">
              <a:solidFill>
                <a:schemeClr val="tx2">
                  <a:lumMod val="75000"/>
                </a:schemeClr>
              </a:solidFill>
            </a:endParaRPr>
          </a:p>
        </p:txBody>
      </p:sp>
      <p:sp>
        <p:nvSpPr>
          <p:cNvPr id="17" name="箭头: 右 16"/>
          <p:cNvSpPr/>
          <p:nvPr/>
        </p:nvSpPr>
        <p:spPr>
          <a:xfrm rot="16200000">
            <a:off x="7971369" y="3342851"/>
            <a:ext cx="2721849" cy="828328"/>
          </a:xfrm>
          <a:prstGeom prst="rightArrow">
            <a:avLst>
              <a:gd name="adj1" fmla="val 57440"/>
              <a:gd name="adj2" fmla="val 115719"/>
            </a:avLst>
          </a:prstGeom>
          <a:gradFill>
            <a:gsLst>
              <a:gs pos="0">
                <a:srgbClr val="FCA0A4"/>
              </a:gs>
              <a:gs pos="38000">
                <a:srgbClr val="FBE5D6"/>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8" name="矩形 17"/>
          <p:cNvSpPr/>
          <p:nvPr/>
        </p:nvSpPr>
        <p:spPr>
          <a:xfrm>
            <a:off x="1576049" y="1652975"/>
            <a:ext cx="8781814" cy="524316"/>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710" b="1">
                <a:solidFill>
                  <a:schemeClr val="tx2">
                    <a:lumMod val="75000"/>
                  </a:schemeClr>
                </a:solidFill>
              </a:rPr>
              <a:t>国   家</a:t>
            </a:r>
            <a:endParaRPr lang="zh-CN" altLang="en-US" sz="2710" b="1">
              <a:solidFill>
                <a:schemeClr val="tx2">
                  <a:lumMod val="75000"/>
                </a:schemeClr>
              </a:solidFill>
            </a:endParaRPr>
          </a:p>
        </p:txBody>
      </p:sp>
      <p:sp>
        <p:nvSpPr>
          <p:cNvPr id="19" name="文本框 18"/>
          <p:cNvSpPr txBox="1"/>
          <p:nvPr/>
        </p:nvSpPr>
        <p:spPr>
          <a:xfrm>
            <a:off x="9033999" y="3609208"/>
            <a:ext cx="553085" cy="804043"/>
          </a:xfrm>
          <a:prstGeom prst="rect">
            <a:avLst/>
          </a:prstGeom>
          <a:noFill/>
        </p:spPr>
        <p:txBody>
          <a:bodyPr vert="eaVert" wrap="square" rtlCol="0">
            <a:spAutoFit/>
          </a:bodyPr>
          <a:lstStyle/>
          <a:p>
            <a:r>
              <a:rPr lang="zh-CN" altLang="en-US" sz="2410" b="1">
                <a:latin typeface="方正字迹-四海行书简体" panose="02010600010101010101" pitchFamily="2" charset="-122"/>
                <a:ea typeface="方正字迹-四海行书简体" panose="02010600010101010101" pitchFamily="2" charset="-122"/>
              </a:rPr>
              <a:t>纳税</a:t>
            </a:r>
            <a:endParaRPr lang="zh-CN" altLang="en-US" sz="2410" b="1">
              <a:latin typeface="方正字迹-四海行书简体" panose="02010600010101010101" pitchFamily="2" charset="-122"/>
              <a:ea typeface="方正字迹-四海行书简体" panose="02010600010101010101" pitchFamily="2" charset="-122"/>
            </a:endParaRPr>
          </a:p>
        </p:txBody>
      </p:sp>
      <p:sp>
        <p:nvSpPr>
          <p:cNvPr id="20" name="箭头: 右 19"/>
          <p:cNvSpPr/>
          <p:nvPr/>
        </p:nvSpPr>
        <p:spPr>
          <a:xfrm rot="5400000">
            <a:off x="1182804" y="3299925"/>
            <a:ext cx="2721849" cy="828328"/>
          </a:xfrm>
          <a:prstGeom prst="rightArrow">
            <a:avLst>
              <a:gd name="adj1" fmla="val 57440"/>
              <a:gd name="adj2" fmla="val 115719"/>
            </a:avLst>
          </a:prstGeom>
          <a:gradFill>
            <a:gsLst>
              <a:gs pos="0">
                <a:srgbClr val="FCA0A4"/>
              </a:gs>
              <a:gs pos="38000">
                <a:srgbClr val="FBE5D6"/>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1" name="文本框 20"/>
          <p:cNvSpPr txBox="1"/>
          <p:nvPr/>
        </p:nvSpPr>
        <p:spPr>
          <a:xfrm>
            <a:off x="2245435" y="2666357"/>
            <a:ext cx="553085" cy="1977876"/>
          </a:xfrm>
          <a:prstGeom prst="rect">
            <a:avLst/>
          </a:prstGeom>
          <a:noFill/>
        </p:spPr>
        <p:txBody>
          <a:bodyPr vert="eaVert" wrap="square" rtlCol="0">
            <a:spAutoFit/>
          </a:bodyPr>
          <a:lstStyle/>
          <a:p>
            <a:r>
              <a:rPr lang="zh-CN" altLang="en-US" sz="2410" b="1">
                <a:latin typeface="方正字迹-四海行书简体" panose="02010600010101010101" pitchFamily="2" charset="-122"/>
                <a:ea typeface="方正字迹-四海行书简体" panose="02010600010101010101" pitchFamily="2" charset="-122"/>
              </a:rPr>
              <a:t>维持国家运转</a:t>
            </a:r>
            <a:endParaRPr lang="zh-CN" altLang="en-US" sz="2410" b="1">
              <a:latin typeface="方正字迹-四海行书简体" panose="02010600010101010101" pitchFamily="2" charset="-122"/>
              <a:ea typeface="方正字迹-四海行书简体" panose="02010600010101010101" pitchFamily="2" charset="-122"/>
            </a:endParaRPr>
          </a:p>
        </p:txBody>
      </p:sp>
      <p:sp>
        <p:nvSpPr>
          <p:cNvPr id="23" name="文本框 22"/>
          <p:cNvSpPr txBox="1"/>
          <p:nvPr/>
        </p:nvSpPr>
        <p:spPr>
          <a:xfrm>
            <a:off x="327025" y="5659120"/>
            <a:ext cx="11864975" cy="1198880"/>
          </a:xfrm>
          <a:prstGeom prst="rect">
            <a:avLst/>
          </a:prstGeom>
          <a:noFill/>
        </p:spPr>
        <p:txBody>
          <a:bodyPr wrap="square" rtlCol="0">
            <a:spAutoFit/>
          </a:bodyPr>
          <a:lstStyle/>
          <a:p>
            <a:pPr>
              <a:lnSpc>
                <a:spcPct val="150000"/>
              </a:lnSpc>
            </a:pPr>
            <a:r>
              <a:rPr lang="zh-CN" altLang="en-US" sz="2400">
                <a:latin typeface="楷体" panose="02010609060101010101" charset="-122"/>
                <a:ea typeface="楷体" panose="02010609060101010101" charset="-122"/>
              </a:rPr>
              <a:t>百姓缴纳的赋税给国家提供资金。国家用</a:t>
            </a:r>
            <a:r>
              <a:rPr lang="zh-CN" altLang="en-US" sz="2400">
                <a:solidFill>
                  <a:schemeClr val="tx1"/>
                </a:solidFill>
                <a:latin typeface="楷体" panose="02010609060101010101" charset="-122"/>
                <a:ea typeface="楷体" panose="02010609060101010101" charset="-122"/>
              </a:rPr>
              <a:t>其养兵卫国、赈灾、修建工程、支付官吏工资等维持国家运转，为百姓创造一个稳定的生活环境</a:t>
            </a:r>
            <a:r>
              <a:rPr lang="zh-CN" altLang="en-US" sz="2400">
                <a:latin typeface="楷体" panose="02010609060101010101" charset="-122"/>
                <a:ea typeface="楷体" panose="02010609060101010101" charset="-122"/>
              </a:rPr>
              <a:t>。百姓与国家是相互依存的关系</a:t>
            </a:r>
            <a:endParaRPr lang="zh-CN" altLang="en-US" sz="2400">
              <a:latin typeface="楷体" panose="02010609060101010101" charset="-122"/>
              <a:ea typeface="楷体" panose="02010609060101010101" charset="-122"/>
            </a:endParaRPr>
          </a:p>
        </p:txBody>
      </p:sp>
      <p:sp>
        <p:nvSpPr>
          <p:cNvPr id="3" name="文本框 2"/>
          <p:cNvSpPr txBox="1"/>
          <p:nvPr/>
        </p:nvSpPr>
        <p:spPr>
          <a:xfrm>
            <a:off x="327025" y="530670"/>
            <a:ext cx="12190730" cy="632460"/>
          </a:xfrm>
          <a:prstGeom prst="rect">
            <a:avLst/>
          </a:prstGeom>
          <a:noFill/>
        </p:spPr>
        <p:txBody>
          <a:bodyPr wrap="square" rtlCol="0">
            <a:spAutoFit/>
          </a:bodyPr>
          <a:lstStyle/>
          <a:p>
            <a:pPr>
              <a:lnSpc>
                <a:spcPct val="110000"/>
              </a:lnSpc>
              <a:spcBef>
                <a:spcPct val="0"/>
              </a:spcBef>
              <a:spcAft>
                <a:spcPct val="0"/>
              </a:spcAft>
            </a:pPr>
            <a:r>
              <a:rPr lang="en-US" altLang="zh-CN" sz="2800" b="1" spc="200">
                <a:solidFill>
                  <a:schemeClr val="tx1"/>
                </a:solidFill>
                <a:uFillTx/>
                <a:latin typeface="黑体" panose="02010609060101010101" charset="-122"/>
                <a:ea typeface="黑体" panose="02010609060101010101" charset="-122"/>
              </a:rPr>
              <a:t> </a:t>
            </a:r>
            <a:r>
              <a:rPr lang="zh-CN" altLang="en-US" sz="3200" b="1" spc="200">
                <a:solidFill>
                  <a:schemeClr val="tx1"/>
                </a:solidFill>
                <a:latin typeface="方正粗金陵简体" panose="02000000000000000000" pitchFamily="2" charset="-122"/>
                <a:ea typeface="方正粗金陵简体" panose="02000000000000000000" pitchFamily="2" charset="-122"/>
              </a:rPr>
              <a:t>三</a:t>
            </a:r>
            <a:r>
              <a:rPr lang="zh-CN" altLang="en-US" sz="3200" b="1" spc="200" smtClean="0">
                <a:solidFill>
                  <a:schemeClr val="tx1"/>
                </a:solidFill>
                <a:uFillTx/>
                <a:latin typeface="方正粗金陵简体" panose="02000000000000000000" pitchFamily="2" charset="-122"/>
                <a:ea typeface="方正粗金陵简体" panose="02000000000000000000" pitchFamily="2" charset="-122"/>
              </a:rPr>
              <a:t>、赋税制度的创新</a:t>
            </a:r>
            <a:r>
              <a:rPr lang="en-US" altLang="zh-CN" sz="3200" b="1" spc="200" smtClean="0">
                <a:solidFill>
                  <a:schemeClr val="tx1"/>
                </a:solidFill>
                <a:uFillTx/>
                <a:latin typeface="方正粗金陵简体" panose="02000000000000000000" pitchFamily="2" charset="-122"/>
                <a:ea typeface="方正粗金陵简体" panose="02000000000000000000" pitchFamily="2" charset="-122"/>
              </a:rPr>
              <a:t>——</a:t>
            </a:r>
            <a:r>
              <a:rPr lang="zh-CN" altLang="en-US" sz="3200" b="1" spc="200" smtClean="0">
                <a:solidFill>
                  <a:schemeClr val="tx1"/>
                </a:solidFill>
                <a:uFillTx/>
                <a:latin typeface="方正粗金陵简体" panose="02000000000000000000" pitchFamily="2" charset="-122"/>
                <a:ea typeface="方正粗金陵简体" panose="02000000000000000000" pitchFamily="2" charset="-122"/>
              </a:rPr>
              <a:t>从租庸调到两税法</a:t>
            </a:r>
            <a:endParaRPr lang="zh-CN" altLang="en-US" sz="3200" b="1" spc="200" smtClean="0">
              <a:solidFill>
                <a:schemeClr val="tx1"/>
              </a:solidFill>
              <a:uFillTx/>
              <a:latin typeface="方正粗金陵简体" panose="02000000000000000000" pitchFamily="2" charset="-122"/>
              <a:ea typeface="方正粗金陵简体" panose="02000000000000000000" pitchFamily="2" charset="-122"/>
            </a:endParaRPr>
          </a:p>
        </p:txBody>
      </p:sp>
      <p:cxnSp>
        <p:nvCxnSpPr>
          <p:cNvPr id="4" name="直接连接符 3"/>
          <p:cNvCxnSpPr/>
          <p:nvPr/>
        </p:nvCxnSpPr>
        <p:spPr>
          <a:xfrm flipV="1">
            <a:off x="664210" y="1152525"/>
            <a:ext cx="10064750" cy="1143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P spid="18"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7025" y="530670"/>
            <a:ext cx="12190730" cy="632460"/>
          </a:xfrm>
          <a:prstGeom prst="rect">
            <a:avLst/>
          </a:prstGeom>
          <a:noFill/>
        </p:spPr>
        <p:txBody>
          <a:bodyPr wrap="square" rtlCol="0">
            <a:spAutoFit/>
          </a:bodyPr>
          <a:lstStyle/>
          <a:p>
            <a:pPr>
              <a:lnSpc>
                <a:spcPct val="110000"/>
              </a:lnSpc>
              <a:spcBef>
                <a:spcPct val="0"/>
              </a:spcBef>
              <a:spcAft>
                <a:spcPct val="0"/>
              </a:spcAft>
            </a:pPr>
            <a:r>
              <a:rPr lang="en-US" altLang="zh-CN" sz="2800" b="1" spc="200">
                <a:solidFill>
                  <a:schemeClr val="tx1"/>
                </a:solidFill>
                <a:uFillTx/>
                <a:latin typeface="黑体" panose="02010609060101010101" charset="-122"/>
                <a:ea typeface="黑体" panose="02010609060101010101" charset="-122"/>
              </a:rPr>
              <a:t> </a:t>
            </a:r>
            <a:r>
              <a:rPr lang="zh-CN" altLang="en-US" sz="3200" b="1" spc="200">
                <a:solidFill>
                  <a:schemeClr val="tx1"/>
                </a:solidFill>
                <a:latin typeface="方正粗金陵简体" panose="02000000000000000000" pitchFamily="2" charset="-122"/>
                <a:ea typeface="方正粗金陵简体" panose="02000000000000000000" pitchFamily="2" charset="-122"/>
              </a:rPr>
              <a:t>三</a:t>
            </a:r>
            <a:r>
              <a:rPr lang="zh-CN" altLang="en-US" sz="3200" b="1" spc="200" smtClean="0">
                <a:solidFill>
                  <a:schemeClr val="tx1"/>
                </a:solidFill>
                <a:uFillTx/>
                <a:latin typeface="方正粗金陵简体" panose="02000000000000000000" pitchFamily="2" charset="-122"/>
                <a:ea typeface="方正粗金陵简体" panose="02000000000000000000" pitchFamily="2" charset="-122"/>
              </a:rPr>
              <a:t>、赋税制度的创新</a:t>
            </a:r>
            <a:r>
              <a:rPr lang="en-US" altLang="zh-CN" sz="3200" b="1" spc="200" smtClean="0">
                <a:solidFill>
                  <a:schemeClr val="tx1"/>
                </a:solidFill>
                <a:uFillTx/>
                <a:latin typeface="方正粗金陵简体" panose="02000000000000000000" pitchFamily="2" charset="-122"/>
                <a:ea typeface="方正粗金陵简体" panose="02000000000000000000" pitchFamily="2" charset="-122"/>
              </a:rPr>
              <a:t>——</a:t>
            </a:r>
            <a:r>
              <a:rPr lang="zh-CN" altLang="en-US" sz="3200" b="1" spc="200" smtClean="0">
                <a:solidFill>
                  <a:schemeClr val="tx1"/>
                </a:solidFill>
                <a:uFillTx/>
                <a:latin typeface="方正粗金陵简体" panose="02000000000000000000" pitchFamily="2" charset="-122"/>
                <a:ea typeface="方正粗金陵简体" panose="02000000000000000000" pitchFamily="2" charset="-122"/>
              </a:rPr>
              <a:t>从租庸调到两税法</a:t>
            </a:r>
            <a:endParaRPr lang="zh-CN" altLang="en-US" sz="3200" b="1" spc="200" smtClean="0">
              <a:solidFill>
                <a:schemeClr val="tx1"/>
              </a:solidFill>
              <a:uFillTx/>
              <a:latin typeface="方正粗金陵简体" panose="02000000000000000000" pitchFamily="2" charset="-122"/>
              <a:ea typeface="方正粗金陵简体" panose="02000000000000000000" pitchFamily="2" charset="-122"/>
            </a:endParaRPr>
          </a:p>
        </p:txBody>
      </p:sp>
      <p:cxnSp>
        <p:nvCxnSpPr>
          <p:cNvPr id="7" name="直接连接符 6"/>
          <p:cNvCxnSpPr/>
          <p:nvPr/>
        </p:nvCxnSpPr>
        <p:spPr>
          <a:xfrm flipV="1">
            <a:off x="664210" y="1152525"/>
            <a:ext cx="10064750" cy="1143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74431" y="2051175"/>
            <a:ext cx="11043139" cy="2676525"/>
          </a:xfrm>
          <a:prstGeom prst="rect">
            <a:avLst/>
          </a:prstGeom>
          <a:noFill/>
        </p:spPr>
        <p:txBody>
          <a:bodyPr wrap="square" rtlCol="0">
            <a:spAutoFit/>
          </a:bodyPr>
          <a:lstStyle/>
          <a:p>
            <a:r>
              <a:rPr lang="zh-CN" altLang="en-US" sz="2800">
                <a:latin typeface="方正苏新诗柳楷简体" panose="02000000000000000000" pitchFamily="2" charset="-122"/>
                <a:ea typeface="方正苏新诗柳楷简体" panose="02000000000000000000" pitchFamily="2" charset="-122"/>
              </a:rPr>
              <a:t> 唐初赋敛之法曰租庸调</a:t>
            </a:r>
            <a:r>
              <a:rPr lang="en-US" altLang="zh-CN" sz="2800">
                <a:latin typeface="方正苏新诗柳楷简体" panose="02000000000000000000" pitchFamily="2" charset="-122"/>
                <a:ea typeface="方正苏新诗柳楷简体" panose="02000000000000000000" pitchFamily="2" charset="-122"/>
              </a:rPr>
              <a:t>……</a:t>
            </a:r>
            <a:r>
              <a:rPr lang="zh-CN" altLang="en-US" sz="2800">
                <a:latin typeface="方正苏新诗柳楷简体" panose="02000000000000000000" pitchFamily="2" charset="-122"/>
                <a:ea typeface="方正苏新诗柳楷简体" panose="02000000000000000000" pitchFamily="2" charset="-122"/>
              </a:rPr>
              <a:t>玄宗之末，</a:t>
            </a:r>
            <a:r>
              <a:rPr lang="zh-CN" altLang="en-US" sz="2800">
                <a:solidFill>
                  <a:srgbClr val="C94248"/>
                </a:solidFill>
                <a:latin typeface="方正苏新诗柳楷简体" panose="02000000000000000000" pitchFamily="2" charset="-122"/>
                <a:ea typeface="方正苏新诗柳楷简体" panose="02000000000000000000" pitchFamily="2" charset="-122"/>
              </a:rPr>
              <a:t>版籍浸坏，多非其实</a:t>
            </a:r>
            <a:r>
              <a:rPr lang="zh-CN" altLang="en-US" sz="2800">
                <a:latin typeface="方正苏新诗柳楷简体" panose="02000000000000000000" pitchFamily="2" charset="-122"/>
                <a:ea typeface="方正苏新诗柳楷简体" panose="02000000000000000000" pitchFamily="2" charset="-122"/>
              </a:rPr>
              <a:t>。及至德兵起，所在赋敛，迫趣（</a:t>
            </a:r>
            <a:r>
              <a:rPr lang="en-US" altLang="zh-CN" sz="2800" err="1">
                <a:latin typeface="方正苏新诗柳楷简体" panose="02000000000000000000" pitchFamily="2" charset="-122"/>
                <a:ea typeface="方正苏新诗柳楷简体" panose="02000000000000000000" pitchFamily="2" charset="-122"/>
              </a:rPr>
              <a:t>cù</a:t>
            </a:r>
            <a:r>
              <a:rPr lang="zh-CN" altLang="en-US" sz="2800">
                <a:latin typeface="方正苏新诗柳楷简体" panose="02000000000000000000" pitchFamily="2" charset="-122"/>
                <a:ea typeface="方正苏新诗柳楷简体" panose="02000000000000000000" pitchFamily="2" charset="-122"/>
              </a:rPr>
              <a:t>）取办，无复常准。</a:t>
            </a:r>
            <a:r>
              <a:rPr lang="zh-CN" altLang="en-US" sz="2800">
                <a:solidFill>
                  <a:srgbClr val="C94248"/>
                </a:solidFill>
                <a:latin typeface="方正苏新诗柳楷简体" panose="02000000000000000000" pitchFamily="2" charset="-122"/>
                <a:ea typeface="方正苏新诗柳楷简体" panose="02000000000000000000" pitchFamily="2" charset="-122"/>
              </a:rPr>
              <a:t>赋敛</a:t>
            </a:r>
            <a:r>
              <a:rPr lang="zh-CN" altLang="en-US" sz="2800">
                <a:latin typeface="方正苏新诗柳楷简体" panose="02000000000000000000" pitchFamily="2" charset="-122"/>
                <a:ea typeface="方正苏新诗柳楷简体" panose="02000000000000000000" pitchFamily="2" charset="-122"/>
              </a:rPr>
              <a:t>之司增数而莫相统摄，各</a:t>
            </a:r>
            <a:r>
              <a:rPr lang="zh-CN" altLang="en-US" sz="2800">
                <a:solidFill>
                  <a:srgbClr val="C94248"/>
                </a:solidFill>
                <a:latin typeface="方正苏新诗柳楷简体" panose="02000000000000000000" pitchFamily="2" charset="-122"/>
                <a:ea typeface="方正苏新诗柳楷简体" panose="02000000000000000000" pitchFamily="2" charset="-122"/>
              </a:rPr>
              <a:t>随意增科</a:t>
            </a:r>
            <a:r>
              <a:rPr lang="zh-CN" altLang="en-US" sz="2800">
                <a:latin typeface="方正苏新诗柳楷简体" panose="02000000000000000000" pitchFamily="2" charset="-122"/>
                <a:ea typeface="方正苏新诗柳楷简体" panose="02000000000000000000" pitchFamily="2" charset="-122"/>
              </a:rPr>
              <a:t>，自立色目，新故相仍，不知纪极。</a:t>
            </a:r>
            <a:r>
              <a:rPr lang="zh-CN" altLang="en-US" sz="2800">
                <a:solidFill>
                  <a:srgbClr val="C94248"/>
                </a:solidFill>
                <a:latin typeface="方正苏新诗柳楷简体" panose="02000000000000000000" pitchFamily="2" charset="-122"/>
                <a:ea typeface="方正苏新诗柳楷简体" panose="02000000000000000000" pitchFamily="2" charset="-122"/>
              </a:rPr>
              <a:t>民富者丁多</a:t>
            </a:r>
            <a:r>
              <a:rPr lang="zh-CN" altLang="en-US" sz="2800">
                <a:latin typeface="方正苏新诗柳楷简体" panose="02000000000000000000" pitchFamily="2" charset="-122"/>
                <a:ea typeface="方正苏新诗柳楷简体" panose="02000000000000000000" pitchFamily="2" charset="-122"/>
              </a:rPr>
              <a:t>，率为官为僧以免课役，而贫者丁多无所伏匿，故</a:t>
            </a:r>
            <a:r>
              <a:rPr lang="zh-CN" altLang="en-US" sz="2800">
                <a:solidFill>
                  <a:srgbClr val="C94248"/>
                </a:solidFill>
                <a:latin typeface="方正苏新诗柳楷简体" panose="02000000000000000000" pitchFamily="2" charset="-122"/>
                <a:ea typeface="方正苏新诗柳楷简体" panose="02000000000000000000" pitchFamily="2" charset="-122"/>
              </a:rPr>
              <a:t>上户优而下户劳</a:t>
            </a:r>
            <a:r>
              <a:rPr lang="zh-CN" altLang="en-US" sz="2800">
                <a:latin typeface="方正苏新诗柳楷简体" panose="02000000000000000000" pitchFamily="2" charset="-122"/>
                <a:ea typeface="方正苏新诗柳楷简体" panose="02000000000000000000" pitchFamily="2" charset="-122"/>
              </a:rPr>
              <a:t>。</a:t>
            </a:r>
            <a:r>
              <a:rPr lang="zh-CN" altLang="en-US" sz="2800">
                <a:solidFill>
                  <a:srgbClr val="C94248"/>
                </a:solidFill>
                <a:latin typeface="方正苏新诗柳楷简体" panose="02000000000000000000" pitchFamily="2" charset="-122"/>
                <a:ea typeface="方正苏新诗柳楷简体" panose="02000000000000000000" pitchFamily="2" charset="-122"/>
              </a:rPr>
              <a:t>吏因缘蚕食</a:t>
            </a:r>
            <a:r>
              <a:rPr lang="zh-CN" altLang="en-US" sz="2800">
                <a:latin typeface="方正苏新诗柳楷简体" panose="02000000000000000000" pitchFamily="2" charset="-122"/>
                <a:ea typeface="方正苏新诗柳楷简体" panose="02000000000000000000" pitchFamily="2" charset="-122"/>
              </a:rPr>
              <a:t>，旬输月送，不胜困弊，</a:t>
            </a:r>
            <a:r>
              <a:rPr lang="zh-CN" altLang="en-US" sz="2800">
                <a:solidFill>
                  <a:srgbClr val="C94248"/>
                </a:solidFill>
                <a:latin typeface="方正苏新诗柳楷简体" panose="02000000000000000000" pitchFamily="2" charset="-122"/>
                <a:ea typeface="方正苏新诗柳楷简体" panose="02000000000000000000" pitchFamily="2" charset="-122"/>
              </a:rPr>
              <a:t>率皆逃徙为浮户</a:t>
            </a:r>
            <a:r>
              <a:rPr lang="zh-CN" altLang="en-US" sz="2800">
                <a:latin typeface="方正苏新诗柳楷简体" panose="02000000000000000000" pitchFamily="2" charset="-122"/>
                <a:ea typeface="方正苏新诗柳楷简体" panose="02000000000000000000" pitchFamily="2" charset="-122"/>
              </a:rPr>
              <a:t>，其土著百无四五。    </a:t>
            </a:r>
            <a:endParaRPr lang="zh-CN" altLang="en-US" sz="2800">
              <a:latin typeface="方正苏新诗柳楷简体" panose="02000000000000000000" pitchFamily="2" charset="-122"/>
              <a:ea typeface="方正苏新诗柳楷简体" panose="02000000000000000000" pitchFamily="2" charset="-122"/>
            </a:endParaRPr>
          </a:p>
          <a:p>
            <a:pPr algn="r"/>
            <a:r>
              <a:rPr lang="zh-CN" altLang="en-US" sz="2800">
                <a:latin typeface="方正苏新诗柳楷简体" panose="02000000000000000000" pitchFamily="2" charset="-122"/>
                <a:ea typeface="方正苏新诗柳楷简体" panose="02000000000000000000" pitchFamily="2" charset="-122"/>
              </a:rPr>
              <a:t>    </a:t>
            </a:r>
            <a:r>
              <a:rPr lang="en-US" altLang="zh-CN" sz="2400">
                <a:latin typeface="方正苏新诗柳楷简体" panose="02000000000000000000" pitchFamily="2" charset="-122"/>
                <a:ea typeface="方正苏新诗柳楷简体" panose="02000000000000000000" pitchFamily="2" charset="-122"/>
              </a:rPr>
              <a:t>——《</a:t>
            </a:r>
            <a:r>
              <a:rPr lang="zh-CN" altLang="en-US" sz="2400">
                <a:latin typeface="方正苏新诗柳楷简体" panose="02000000000000000000" pitchFamily="2" charset="-122"/>
                <a:ea typeface="方正苏新诗柳楷简体" panose="02000000000000000000" pitchFamily="2" charset="-122"/>
              </a:rPr>
              <a:t>资治通鉴</a:t>
            </a:r>
            <a:r>
              <a:rPr lang="en-US" altLang="zh-CN" sz="2400">
                <a:latin typeface="方正苏新诗柳楷简体" panose="02000000000000000000" pitchFamily="2" charset="-122"/>
                <a:ea typeface="方正苏新诗柳楷简体" panose="02000000000000000000" pitchFamily="2" charset="-122"/>
              </a:rPr>
              <a:t>》</a:t>
            </a:r>
            <a:r>
              <a:rPr lang="zh-CN" altLang="en-US" sz="2400">
                <a:latin typeface="方正苏新诗柳楷简体" panose="02000000000000000000" pitchFamily="2" charset="-122"/>
                <a:ea typeface="方正苏新诗柳楷简体" panose="02000000000000000000" pitchFamily="2" charset="-122"/>
              </a:rPr>
              <a:t>卷</a:t>
            </a:r>
            <a:r>
              <a:rPr lang="en-US" altLang="zh-CN" sz="2400">
                <a:latin typeface="方正苏新诗柳楷简体" panose="02000000000000000000" pitchFamily="2" charset="-122"/>
                <a:ea typeface="方正苏新诗柳楷简体" panose="02000000000000000000" pitchFamily="2" charset="-122"/>
              </a:rPr>
              <a:t>226</a:t>
            </a:r>
            <a:endParaRPr lang="zh-CN" altLang="en-US" sz="2400">
              <a:latin typeface="方正苏新诗柳楷简体" panose="02000000000000000000" pitchFamily="2" charset="-122"/>
              <a:ea typeface="方正苏新诗柳楷简体" panose="02000000000000000000" pitchFamily="2" charset="-122"/>
            </a:endParaRPr>
          </a:p>
        </p:txBody>
      </p:sp>
      <p:sp>
        <p:nvSpPr>
          <p:cNvPr id="9" name="文本框 8"/>
          <p:cNvSpPr txBox="1"/>
          <p:nvPr/>
        </p:nvSpPr>
        <p:spPr>
          <a:xfrm>
            <a:off x="327190" y="1225786"/>
            <a:ext cx="2743200" cy="584775"/>
          </a:xfrm>
          <a:prstGeom prst="rect">
            <a:avLst/>
          </a:prstGeom>
          <a:noFill/>
        </p:spPr>
        <p:txBody>
          <a:bodyPr wrap="square" rtlCol="0">
            <a:spAutoFit/>
          </a:bodyPr>
          <a:lstStyle/>
          <a:p>
            <a:r>
              <a:rPr lang="en-US" altLang="zh-CN" sz="3200" smtClean="0">
                <a:solidFill>
                  <a:schemeClr val="tx1"/>
                </a:solidFill>
                <a:latin typeface="方正粗金陵简体" panose="02000000000000000000" pitchFamily="2" charset="-122"/>
                <a:ea typeface="方正粗金陵简体" panose="02000000000000000000" pitchFamily="2" charset="-122"/>
              </a:rPr>
              <a:t>1.</a:t>
            </a:r>
            <a:r>
              <a:rPr lang="zh-CN" altLang="en-US" sz="3200" smtClean="0">
                <a:solidFill>
                  <a:schemeClr val="tx1"/>
                </a:solidFill>
                <a:latin typeface="方正粗金陵简体" panose="02000000000000000000" pitchFamily="2" charset="-122"/>
                <a:ea typeface="方正粗金陵简体" panose="02000000000000000000" pitchFamily="2" charset="-122"/>
              </a:rPr>
              <a:t>背景</a:t>
            </a:r>
            <a:endParaRPr lang="zh-CN" altLang="en-US" sz="3200" smtClean="0">
              <a:solidFill>
                <a:schemeClr val="tx1"/>
              </a:solidFill>
              <a:latin typeface="方正粗金陵简体" panose="02000000000000000000" pitchFamily="2" charset="-122"/>
              <a:ea typeface="方正粗金陵简体" panose="02000000000000000000" pitchFamily="2" charset="-122"/>
            </a:endParaRPr>
          </a:p>
        </p:txBody>
      </p:sp>
      <p:sp>
        <p:nvSpPr>
          <p:cNvPr id="10" name="文本框 9"/>
          <p:cNvSpPr txBox="1"/>
          <p:nvPr/>
        </p:nvSpPr>
        <p:spPr>
          <a:xfrm>
            <a:off x="2027848" y="1276826"/>
            <a:ext cx="9589477" cy="538609"/>
          </a:xfrm>
          <a:prstGeom prst="rect">
            <a:avLst/>
          </a:prstGeom>
          <a:solidFill>
            <a:srgbClr val="C94349"/>
          </a:solidFill>
          <a:ln>
            <a:noFill/>
          </a:ln>
        </p:spPr>
        <p:txBody>
          <a:bodyPr wrap="square" rtlCol="0">
            <a:spAutoFit/>
          </a:bodyPr>
          <a:lstStyle/>
          <a:p>
            <a:pPr>
              <a:lnSpc>
                <a:spcPct val="110000"/>
              </a:lnSpc>
              <a:spcBef>
                <a:spcPct val="0"/>
              </a:spcBef>
              <a:spcAft>
                <a:spcPct val="0"/>
              </a:spcAft>
            </a:pPr>
            <a:r>
              <a:rPr lang="zh-CN" altLang="en-US" sz="2800" b="1" spc="200" smtClean="0">
                <a:solidFill>
                  <a:schemeClr val="bg1"/>
                </a:solidFill>
                <a:uFillTx/>
                <a:latin typeface="方正苏新诗柳楷简体" panose="02000000000000000000" pitchFamily="2" charset="-122"/>
                <a:ea typeface="方正苏新诗柳楷简体" panose="02000000000000000000" pitchFamily="2" charset="-122"/>
              </a:rPr>
              <a:t>阅读材料并思考：两税法实行的背景是什么？</a:t>
            </a:r>
            <a:endParaRPr lang="zh-CN" altLang="en-US" sz="3200" b="1" spc="200">
              <a:solidFill>
                <a:schemeClr val="bg1"/>
              </a:solidFill>
              <a:uFillTx/>
              <a:latin typeface="方正苏新诗柳楷简体" panose="02000000000000000000" pitchFamily="2" charset="-122"/>
              <a:ea typeface="方正苏新诗柳楷简体" panose="02000000000000000000" pitchFamily="2" charset="-122"/>
            </a:endParaRPr>
          </a:p>
        </p:txBody>
      </p:sp>
      <p:sp>
        <p:nvSpPr>
          <p:cNvPr id="11" name="文本框 10"/>
          <p:cNvSpPr txBox="1"/>
          <p:nvPr/>
        </p:nvSpPr>
        <p:spPr>
          <a:xfrm>
            <a:off x="327025" y="4728845"/>
            <a:ext cx="13574395" cy="1814830"/>
          </a:xfrm>
          <a:prstGeom prst="rect">
            <a:avLst/>
          </a:prstGeom>
          <a:solidFill>
            <a:srgbClr val="C94349"/>
          </a:solidFill>
        </p:spPr>
        <p:txBody>
          <a:bodyPr wrap="square" rtlCol="0">
            <a:spAutoFit/>
          </a:bodyPr>
          <a:lstStyle/>
          <a:p>
            <a:r>
              <a:rPr lang="zh-CN" altLang="en-US" sz="2800">
                <a:solidFill>
                  <a:schemeClr val="bg1"/>
                </a:solidFill>
                <a:latin typeface="方正苏新诗柳楷简体" panose="02000000000000000000" pitchFamily="2" charset="-122"/>
                <a:ea typeface="方正苏新诗柳楷简体" panose="02000000000000000000" pitchFamily="2" charset="-122"/>
              </a:rPr>
              <a:t>户籍损坏，人口统计少于实际</a:t>
            </a:r>
            <a:r>
              <a:rPr lang="zh-CN" altLang="en-US" sz="2800" smtClean="0">
                <a:solidFill>
                  <a:schemeClr val="bg1"/>
                </a:solidFill>
                <a:latin typeface="方正苏新诗柳楷简体" panose="02000000000000000000" pitchFamily="2" charset="-122"/>
                <a:ea typeface="方正苏新诗柳楷简体" panose="02000000000000000000" pitchFamily="2" charset="-122"/>
              </a:rPr>
              <a:t>人口。</a:t>
            </a:r>
            <a:endParaRPr lang="zh-CN" altLang="en-US" sz="2800">
              <a:solidFill>
                <a:schemeClr val="bg1"/>
              </a:solidFill>
              <a:latin typeface="方正苏新诗柳楷简体" panose="02000000000000000000" pitchFamily="2" charset="-122"/>
              <a:ea typeface="方正苏新诗柳楷简体" panose="02000000000000000000" pitchFamily="2" charset="-122"/>
            </a:endParaRPr>
          </a:p>
          <a:p>
            <a:r>
              <a:rPr lang="zh-CN" altLang="en-US" sz="2800">
                <a:solidFill>
                  <a:schemeClr val="bg1"/>
                </a:solidFill>
                <a:latin typeface="方正苏新诗柳楷简体" panose="02000000000000000000" pitchFamily="2" charset="-122"/>
                <a:ea typeface="方正苏新诗柳楷简体" panose="02000000000000000000" pitchFamily="2" charset="-122"/>
              </a:rPr>
              <a:t>军费加至赋税，任意</a:t>
            </a:r>
            <a:r>
              <a:rPr lang="zh-CN" altLang="en-US" sz="2800" smtClean="0">
                <a:solidFill>
                  <a:schemeClr val="bg1"/>
                </a:solidFill>
                <a:latin typeface="方正苏新诗柳楷简体" panose="02000000000000000000" pitchFamily="2" charset="-122"/>
                <a:ea typeface="方正苏新诗柳楷简体" panose="02000000000000000000" pitchFamily="2" charset="-122"/>
              </a:rPr>
              <a:t>加收。</a:t>
            </a:r>
            <a:endParaRPr lang="zh-CN" altLang="en-US" sz="2800">
              <a:solidFill>
                <a:schemeClr val="bg1"/>
              </a:solidFill>
              <a:latin typeface="方正苏新诗柳楷简体" panose="02000000000000000000" pitchFamily="2" charset="-122"/>
              <a:ea typeface="方正苏新诗柳楷简体" panose="02000000000000000000" pitchFamily="2" charset="-122"/>
            </a:endParaRPr>
          </a:p>
          <a:p>
            <a:r>
              <a:rPr lang="zh-CN" altLang="en-US" sz="2800">
                <a:solidFill>
                  <a:schemeClr val="bg1"/>
                </a:solidFill>
                <a:latin typeface="方正苏新诗柳楷简体" panose="02000000000000000000" pitchFamily="2" charset="-122"/>
                <a:ea typeface="方正苏新诗柳楷简体" panose="02000000000000000000" pitchFamily="2" charset="-122"/>
              </a:rPr>
              <a:t>富者逃税，穷者课税，贫富差距拉</a:t>
            </a:r>
            <a:r>
              <a:rPr lang="zh-CN" altLang="en-US" sz="2800" smtClean="0">
                <a:solidFill>
                  <a:schemeClr val="bg1"/>
                </a:solidFill>
                <a:latin typeface="方正苏新诗柳楷简体" panose="02000000000000000000" pitchFamily="2" charset="-122"/>
                <a:ea typeface="方正苏新诗柳楷简体" panose="02000000000000000000" pitchFamily="2" charset="-122"/>
              </a:rPr>
              <a:t>大。</a:t>
            </a:r>
            <a:endParaRPr lang="zh-CN" altLang="en-US" sz="2800">
              <a:solidFill>
                <a:schemeClr val="bg1"/>
              </a:solidFill>
              <a:latin typeface="方正苏新诗柳楷简体" panose="02000000000000000000" pitchFamily="2" charset="-122"/>
              <a:ea typeface="方正苏新诗柳楷简体" panose="02000000000000000000" pitchFamily="2" charset="-122"/>
            </a:endParaRPr>
          </a:p>
          <a:p>
            <a:r>
              <a:rPr lang="zh-CN" altLang="en-US" sz="2800">
                <a:solidFill>
                  <a:schemeClr val="bg1"/>
                </a:solidFill>
                <a:latin typeface="方正苏新诗柳楷简体" panose="02000000000000000000" pitchFamily="2" charset="-122"/>
                <a:ea typeface="方正苏新诗柳楷简体" panose="02000000000000000000" pitchFamily="2" charset="-122"/>
              </a:rPr>
              <a:t>官吏盘剥严重，逃户变</a:t>
            </a:r>
            <a:r>
              <a:rPr lang="zh-CN" altLang="en-US" sz="2800" smtClean="0">
                <a:solidFill>
                  <a:schemeClr val="bg1"/>
                </a:solidFill>
                <a:latin typeface="方正苏新诗柳楷简体" panose="02000000000000000000" pitchFamily="2" charset="-122"/>
                <a:ea typeface="方正苏新诗柳楷简体" panose="02000000000000000000" pitchFamily="2" charset="-122"/>
              </a:rPr>
              <a:t>多。</a:t>
            </a:r>
            <a:endParaRPr lang="zh-CN" altLang="en-US" sz="2800">
              <a:solidFill>
                <a:schemeClr val="bg1"/>
              </a:solidFill>
              <a:latin typeface="方正苏新诗柳楷简体" panose="02000000000000000000" pitchFamily="2" charset="-122"/>
              <a:ea typeface="方正苏新诗柳楷简体" panose="02000000000000000000" pitchFamily="2" charset="-122"/>
            </a:endParaRPr>
          </a:p>
        </p:txBody>
      </p:sp>
      <p:cxnSp>
        <p:nvCxnSpPr>
          <p:cNvPr id="12" name="直接连接符 11"/>
          <p:cNvCxnSpPr/>
          <p:nvPr/>
        </p:nvCxnSpPr>
        <p:spPr>
          <a:xfrm flipV="1">
            <a:off x="574675" y="1188720"/>
            <a:ext cx="10064750" cy="1143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custDataLst>
              <p:tags r:id="rId1"/>
            </p:custDataLst>
          </p:nvPr>
        </p:nvGraphicFramePr>
        <p:xfrm>
          <a:off x="156845" y="1790064"/>
          <a:ext cx="7679055" cy="4512310"/>
        </p:xfrm>
        <a:graphic>
          <a:graphicData uri="http://schemas.openxmlformats.org/drawingml/2006/table">
            <a:tbl>
              <a:tblPr firstRow="1" bandRow="1">
                <a:tableStyleId>{8A107856-5554-42FB-B03E-39F5DBC370BA}</a:tableStyleId>
              </a:tblPr>
              <a:tblGrid>
                <a:gridCol w="1920240"/>
                <a:gridCol w="2879090"/>
                <a:gridCol w="2879725"/>
              </a:tblGrid>
              <a:tr h="678815">
                <a:tc>
                  <a:txBody>
                    <a:bodyPr wrap="square"/>
                    <a:lstStyle/>
                    <a:p>
                      <a:endParaRPr lang="zh-CN" altLang="en-US" sz="2800" b="1">
                        <a:solidFill>
                          <a:srgbClr val="002060"/>
                        </a:solidFill>
                        <a:latin typeface="华文中宋" panose="02010600040101010101" charset="-122"/>
                        <a:ea typeface="华文中宋" panose="02010600040101010101" charset="-122"/>
                      </a:endParaRPr>
                    </a:p>
                  </a:txBody>
                  <a:tcPr marL="121908" marR="121908" marT="60962" marB="60962" vert="horz" anchor="ctr"/>
                </a:tc>
                <a:tc>
                  <a:txBody>
                    <a:bodyPr wrap="square"/>
                    <a:lstStyle/>
                    <a:p>
                      <a:pPr algn="ctr"/>
                      <a:r>
                        <a:rPr lang="zh-CN" altLang="en-US" sz="2800">
                          <a:latin typeface="方正粗金陵简体" panose="02000000000000000000" pitchFamily="2" charset="-122"/>
                          <a:ea typeface="方正粗金陵简体" panose="02000000000000000000" pitchFamily="2" charset="-122"/>
                        </a:rPr>
                        <a:t>租庸调制</a:t>
                      </a:r>
                      <a:endParaRPr lang="zh-CN" altLang="en-US" sz="2800" b="1">
                        <a:solidFill>
                          <a:srgbClr val="002060"/>
                        </a:solidFill>
                        <a:latin typeface="方正粗金陵简体" panose="02000000000000000000" pitchFamily="2" charset="-122"/>
                        <a:ea typeface="方正粗金陵简体" panose="02000000000000000000" pitchFamily="2" charset="-122"/>
                      </a:endParaRPr>
                    </a:p>
                  </a:txBody>
                  <a:tcPr marL="121908" marR="121908" marT="60962" marB="60962" vert="horz" anchor="ctr"/>
                </a:tc>
                <a:tc>
                  <a:txBody>
                    <a:bodyPr wrap="square"/>
                    <a:lstStyle/>
                    <a:p>
                      <a:pPr algn="ctr"/>
                      <a:r>
                        <a:rPr lang="zh-CN" altLang="en-US" sz="2800">
                          <a:latin typeface="方正粗金陵简体" panose="02000000000000000000" pitchFamily="2" charset="-122"/>
                          <a:ea typeface="方正粗金陵简体" panose="02000000000000000000" pitchFamily="2" charset="-122"/>
                        </a:rPr>
                        <a:t>两税法</a:t>
                      </a:r>
                      <a:endParaRPr lang="zh-CN" altLang="en-US" sz="2800" b="1">
                        <a:solidFill>
                          <a:srgbClr val="002060"/>
                        </a:solidFill>
                        <a:latin typeface="方正粗金陵简体" panose="02000000000000000000" pitchFamily="2" charset="-122"/>
                        <a:ea typeface="方正粗金陵简体" panose="02000000000000000000" pitchFamily="2" charset="-122"/>
                      </a:endParaRPr>
                    </a:p>
                  </a:txBody>
                  <a:tcPr marL="121908" marR="121908" marT="60962" marB="60962" vert="horz" anchor="ctr"/>
                </a:tc>
              </a:tr>
              <a:tr h="784225">
                <a:tc>
                  <a:txBody>
                    <a:bodyPr wrap="square"/>
                    <a:lstStyle/>
                    <a:p>
                      <a:pPr algn="ctr"/>
                      <a:r>
                        <a:rPr lang="zh-CN" altLang="en-US" sz="2800">
                          <a:latin typeface="方正粗金陵简体" panose="02000000000000000000" pitchFamily="2" charset="-122"/>
                          <a:ea typeface="方正粗金陵简体" panose="02000000000000000000" pitchFamily="2" charset="-122"/>
                        </a:rPr>
                        <a:t>征税标准</a:t>
                      </a:r>
                      <a:endParaRPr lang="zh-CN" altLang="en-US" sz="2800" b="1">
                        <a:solidFill>
                          <a:srgbClr val="002060"/>
                        </a:solidFill>
                        <a:latin typeface="方正粗金陵简体" panose="02000000000000000000" pitchFamily="2" charset="-122"/>
                        <a:ea typeface="方正粗金陵简体" panose="02000000000000000000" pitchFamily="2" charset="-122"/>
                      </a:endParaRPr>
                    </a:p>
                  </a:txBody>
                  <a:tcPr marL="121908" marR="121908" marT="60962" marB="60962" vert="horz" anchor="ctr"/>
                </a:tc>
                <a:tc>
                  <a:txBody>
                    <a:bodyPr wrap="square"/>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2800" b="1">
                        <a:solidFill>
                          <a:srgbClr val="002060"/>
                        </a:solidFill>
                        <a:latin typeface="华文中宋" panose="02010600040101010101" charset="-122"/>
                        <a:ea typeface="华文中宋" panose="02010600040101010101" charset="-122"/>
                      </a:endParaRPr>
                    </a:p>
                  </a:txBody>
                  <a:tcPr marL="121908" marR="121908" marT="60962" marB="60962" vert="horz" anchor="ctr"/>
                </a:tc>
                <a:tc>
                  <a:txBody>
                    <a:bodyPr wrap="square"/>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2800" b="1">
                        <a:solidFill>
                          <a:srgbClr val="002060"/>
                        </a:solidFill>
                        <a:latin typeface="华文中宋" panose="02010600040101010101" charset="-122"/>
                        <a:ea typeface="华文中宋" panose="02010600040101010101" charset="-122"/>
                      </a:endParaRPr>
                    </a:p>
                  </a:txBody>
                  <a:tcPr marL="121908" marR="121908" marT="60962" marB="60962" vert="horz" anchor="ctr"/>
                </a:tc>
              </a:tr>
              <a:tr h="1132840">
                <a:tc>
                  <a:txBody>
                    <a:bodyPr wrap="square"/>
                    <a:lstStyle/>
                    <a:p>
                      <a:pPr algn="ctr"/>
                      <a:r>
                        <a:rPr lang="zh-CN" altLang="en-US" sz="2800">
                          <a:latin typeface="方正粗金陵简体" panose="02000000000000000000" pitchFamily="2" charset="-122"/>
                          <a:ea typeface="方正粗金陵简体" panose="02000000000000000000" pitchFamily="2" charset="-122"/>
                        </a:rPr>
                        <a:t>征税项目</a:t>
                      </a:r>
                      <a:endParaRPr lang="zh-CN" altLang="en-US" sz="2800" b="1">
                        <a:solidFill>
                          <a:srgbClr val="002060"/>
                        </a:solidFill>
                        <a:latin typeface="方正粗金陵简体" panose="02000000000000000000" pitchFamily="2" charset="-122"/>
                        <a:ea typeface="方正粗金陵简体" panose="02000000000000000000" pitchFamily="2" charset="-122"/>
                      </a:endParaRPr>
                    </a:p>
                  </a:txBody>
                  <a:tcPr marL="121908" marR="121908" marT="60962" marB="60962" vert="horz" anchor="ctr"/>
                </a:tc>
                <a:tc>
                  <a:txBody>
                    <a:bodyPr wrap="square"/>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2800" b="1">
                        <a:solidFill>
                          <a:srgbClr val="002060"/>
                        </a:solidFill>
                        <a:latin typeface="华文中宋" panose="02010600040101010101" charset="-122"/>
                        <a:ea typeface="华文中宋" panose="02010600040101010101" charset="-122"/>
                      </a:endParaRPr>
                    </a:p>
                  </a:txBody>
                  <a:tcPr marL="121908" marR="121908" marT="60962" marB="60962" vert="horz" anchor="ctr"/>
                </a:tc>
                <a:tc>
                  <a:txBody>
                    <a:bodyPr wrap="square"/>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2800" b="1">
                        <a:solidFill>
                          <a:srgbClr val="002060"/>
                        </a:solidFill>
                        <a:latin typeface="华文中宋" panose="02010600040101010101" charset="-122"/>
                        <a:ea typeface="华文中宋" panose="02010600040101010101" charset="-122"/>
                      </a:endParaRPr>
                    </a:p>
                  </a:txBody>
                  <a:tcPr marL="121908" marR="121908" marT="60962" marB="60962" vert="horz" anchor="ctr"/>
                </a:tc>
              </a:tr>
              <a:tr h="1133475">
                <a:tc>
                  <a:txBody>
                    <a:bodyPr wrap="square"/>
                    <a:lstStyle/>
                    <a:p>
                      <a:pPr algn="ctr"/>
                      <a:r>
                        <a:rPr lang="zh-CN" altLang="en-US" sz="2800">
                          <a:latin typeface="方正粗金陵简体" panose="02000000000000000000" pitchFamily="2" charset="-122"/>
                          <a:ea typeface="方正粗金陵简体" panose="02000000000000000000" pitchFamily="2" charset="-122"/>
                        </a:rPr>
                        <a:t>征税对象</a:t>
                      </a:r>
                      <a:endParaRPr lang="zh-CN" altLang="en-US" sz="2800" b="1">
                        <a:solidFill>
                          <a:srgbClr val="002060"/>
                        </a:solidFill>
                        <a:latin typeface="方正粗金陵简体" panose="02000000000000000000" pitchFamily="2" charset="-122"/>
                        <a:ea typeface="方正粗金陵简体" panose="02000000000000000000" pitchFamily="2" charset="-122"/>
                      </a:endParaRPr>
                    </a:p>
                  </a:txBody>
                  <a:tcPr marL="121908" marR="121908" marT="60962" marB="60962" vert="horz" anchor="ctr"/>
                </a:tc>
                <a:tc>
                  <a:txBody>
                    <a:bodyPr wrap="square"/>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2800" b="1">
                        <a:solidFill>
                          <a:srgbClr val="002060"/>
                        </a:solidFill>
                        <a:latin typeface="华文中宋" panose="02010600040101010101" charset="-122"/>
                        <a:ea typeface="华文中宋" panose="02010600040101010101" charset="-122"/>
                      </a:endParaRPr>
                    </a:p>
                  </a:txBody>
                  <a:tcPr marL="121908" marR="121908" marT="60962" marB="60962" vert="horz" anchor="ctr"/>
                </a:tc>
                <a:tc>
                  <a:txBody>
                    <a:bodyPr wrap="square"/>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2800" b="1">
                        <a:solidFill>
                          <a:srgbClr val="002060"/>
                        </a:solidFill>
                        <a:latin typeface="华文中宋" panose="02010600040101010101" charset="-122"/>
                        <a:ea typeface="华文中宋" panose="02010600040101010101" charset="-122"/>
                      </a:endParaRPr>
                    </a:p>
                  </a:txBody>
                  <a:tcPr marL="121908" marR="121908" marT="60962" marB="60962" vert="horz" anchor="ctr"/>
                </a:tc>
              </a:tr>
              <a:tr h="782955">
                <a:tc>
                  <a:txBody>
                    <a:bodyPr wrap="square"/>
                    <a:lstStyle/>
                    <a:p>
                      <a:pPr algn="ctr"/>
                      <a:r>
                        <a:rPr lang="zh-CN" altLang="en-US" sz="2800">
                          <a:latin typeface="方正粗金陵简体" panose="02000000000000000000" pitchFamily="2" charset="-122"/>
                          <a:ea typeface="方正粗金陵简体" panose="02000000000000000000" pitchFamily="2" charset="-122"/>
                        </a:rPr>
                        <a:t>征税次数</a:t>
                      </a:r>
                      <a:endParaRPr lang="zh-CN" altLang="en-US" sz="2800" b="1">
                        <a:solidFill>
                          <a:srgbClr val="002060"/>
                        </a:solidFill>
                        <a:latin typeface="方正粗金陵简体" panose="02000000000000000000" pitchFamily="2" charset="-122"/>
                        <a:ea typeface="方正粗金陵简体" panose="02000000000000000000" pitchFamily="2" charset="-122"/>
                      </a:endParaRPr>
                    </a:p>
                  </a:txBody>
                  <a:tcPr marL="121908" marR="121908" marT="60962" marB="60962" vert="horz" anchor="ctr"/>
                </a:tc>
                <a:tc>
                  <a:txBody>
                    <a:bodyPr wrap="square"/>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2800" b="1">
                        <a:solidFill>
                          <a:srgbClr val="002060"/>
                        </a:solidFill>
                        <a:latin typeface="华文中宋" panose="02010600040101010101" charset="-122"/>
                        <a:ea typeface="华文中宋" panose="02010600040101010101" charset="-122"/>
                      </a:endParaRPr>
                    </a:p>
                  </a:txBody>
                  <a:tcPr marL="121908" marR="121908" marT="60962" marB="60962" vert="horz" anchor="ctr"/>
                </a:tc>
                <a:tc>
                  <a:txBody>
                    <a:bodyPr wrap="square"/>
                    <a:lstStyle/>
                    <a:p>
                      <a:pPr marL="0" marR="0" indent="0" algn="ctr" defTabSz="914400" rtl="0" eaLnBrk="1" fontAlgn="auto" latinLnBrk="0" hangingPunct="1">
                        <a:lnSpc>
                          <a:spcPct val="100000"/>
                        </a:lnSpc>
                        <a:spcBef>
                          <a:spcPct val="0"/>
                        </a:spcBef>
                        <a:spcAft>
                          <a:spcPct val="0"/>
                        </a:spcAft>
                        <a:buClrTx/>
                        <a:buSzTx/>
                        <a:buFontTx/>
                        <a:buNone/>
                        <a:defRPr/>
                      </a:pPr>
                      <a:endParaRPr lang="zh-CN" altLang="en-US" sz="2800" b="1">
                        <a:solidFill>
                          <a:srgbClr val="002060"/>
                        </a:solidFill>
                        <a:latin typeface="华文中宋" panose="02010600040101010101" charset="-122"/>
                        <a:ea typeface="华文中宋" panose="02010600040101010101" charset="-122"/>
                      </a:endParaRPr>
                    </a:p>
                  </a:txBody>
                  <a:tcPr marL="121908" marR="121908" marT="60962" marB="60962" vert="horz" anchor="ctr"/>
                </a:tc>
              </a:tr>
            </a:tbl>
          </a:graphicData>
        </a:graphic>
      </p:graphicFrame>
      <p:sp>
        <p:nvSpPr>
          <p:cNvPr id="5" name="矩形 4"/>
          <p:cNvSpPr/>
          <p:nvPr/>
        </p:nvSpPr>
        <p:spPr>
          <a:xfrm>
            <a:off x="8883650" y="2339340"/>
            <a:ext cx="2930525" cy="591821"/>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en-US" altLang="zh-CN" sz="2800" err="1">
                <a:solidFill>
                  <a:srgbClr val="000000"/>
                </a:solidFill>
                <a:latin typeface="楷体" panose="02010609060101010101" charset="-122"/>
                <a:ea typeface="楷体" panose="02010609060101010101" charset="-122"/>
                <a:cs typeface="楷体" panose="02010609060101010101" charset="-122"/>
                <a:sym typeface="+mn-ea"/>
              </a:rPr>
              <a:t>放松了人身控制</a:t>
            </a:r>
            <a:endParaRPr lang="en-US" altLang="zh-CN" sz="280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37926" name="矩形 6"/>
          <p:cNvSpPr/>
          <p:nvPr/>
        </p:nvSpPr>
        <p:spPr>
          <a:xfrm>
            <a:off x="8883650" y="3486466"/>
            <a:ext cx="2930525" cy="559753"/>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en-US" altLang="zh-CN" sz="2800" err="1">
                <a:solidFill>
                  <a:srgbClr val="000000"/>
                </a:solidFill>
                <a:latin typeface="楷体" panose="02010609060101010101" charset="-122"/>
                <a:ea typeface="楷体" panose="02010609060101010101" charset="-122"/>
                <a:cs typeface="楷体" panose="02010609060101010101" charset="-122"/>
                <a:sym typeface="+mn-ea"/>
              </a:rPr>
              <a:t>简化了税收名目</a:t>
            </a:r>
            <a:endParaRPr lang="en-US" altLang="zh-CN" sz="280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37927" name="矩形 7"/>
          <p:cNvSpPr/>
          <p:nvPr/>
        </p:nvSpPr>
        <p:spPr>
          <a:xfrm>
            <a:off x="8883015" y="4607878"/>
            <a:ext cx="2931160" cy="583565"/>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en-US" altLang="zh-CN" sz="2800" err="1">
                <a:solidFill>
                  <a:srgbClr val="000000"/>
                </a:solidFill>
                <a:latin typeface="楷体" panose="02010609060101010101" charset="-122"/>
                <a:ea typeface="楷体" panose="02010609060101010101" charset="-122"/>
                <a:cs typeface="楷体" panose="02010609060101010101" charset="-122"/>
                <a:sym typeface="+mn-ea"/>
              </a:rPr>
              <a:t>扩大了收税对象</a:t>
            </a:r>
            <a:endParaRPr lang="en-US" altLang="zh-CN" sz="280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3095518" y="2583121"/>
            <a:ext cx="941283" cy="543995"/>
          </a:xfrm>
          <a:prstGeom prst="rect">
            <a:avLst/>
          </a:prstGeom>
          <a:noFill/>
        </p:spPr>
        <p:txBody>
          <a:bodyPr wrap="none" rtlCol="0" anchor="t">
            <a:spAutoFit/>
          </a:bodyPr>
          <a:lstStyle/>
          <a:p>
            <a:pPr algn="ctr">
              <a:spcBef>
                <a:spcPct val="0"/>
              </a:spcBef>
              <a:spcAft>
                <a:spcPct val="0"/>
              </a:spcAft>
              <a:buClrTx/>
              <a:buSzTx/>
              <a:buFontTx/>
              <a:defRPr/>
            </a:pPr>
            <a:r>
              <a:rPr lang="zh-CN" altLang="en-US" sz="2800" b="1">
                <a:solidFill>
                  <a:schemeClr val="tx2">
                    <a:lumMod val="50000"/>
                  </a:schemeClr>
                </a:solidFill>
                <a:latin typeface="方正粗金陵简体" panose="02000000000000000000" pitchFamily="2" charset="-122"/>
                <a:ea typeface="方正粗金陵简体" panose="02000000000000000000" pitchFamily="2" charset="-122"/>
                <a:sym typeface="+mn-ea"/>
              </a:rPr>
              <a:t>人丁</a:t>
            </a:r>
            <a:endParaRPr lang="zh-CN" altLang="en-US" sz="2800">
              <a:solidFill>
                <a:schemeClr val="tx2">
                  <a:lumMod val="50000"/>
                </a:schemeClr>
              </a:solidFill>
              <a:latin typeface="方正粗金陵简体" panose="02000000000000000000" pitchFamily="2" charset="-122"/>
              <a:ea typeface="方正粗金陵简体" panose="02000000000000000000" pitchFamily="2" charset="-122"/>
            </a:endParaRPr>
          </a:p>
        </p:txBody>
      </p:sp>
      <p:sp>
        <p:nvSpPr>
          <p:cNvPr id="8" name="文本框 7"/>
          <p:cNvSpPr txBox="1"/>
          <p:nvPr/>
        </p:nvSpPr>
        <p:spPr>
          <a:xfrm>
            <a:off x="5861685" y="2616993"/>
            <a:ext cx="930910" cy="542925"/>
          </a:xfrm>
          <a:prstGeom prst="rect">
            <a:avLst/>
          </a:prstGeom>
          <a:noFill/>
        </p:spPr>
        <p:txBody>
          <a:bodyPr wrap="none" rtlCol="0" anchor="t">
            <a:spAutoFit/>
          </a:bodyPr>
          <a:lstStyle/>
          <a:p>
            <a:pPr lvl="0" algn="ctr">
              <a:defRPr/>
            </a:pPr>
            <a:r>
              <a:rPr lang="zh-CN" altLang="en-US" sz="2800" b="1">
                <a:solidFill>
                  <a:schemeClr val="tx2">
                    <a:lumMod val="50000"/>
                  </a:schemeClr>
                </a:solidFill>
                <a:latin typeface="方正粗金陵简体" panose="02000000000000000000" pitchFamily="2" charset="-122"/>
                <a:ea typeface="方正粗金陵简体" panose="02000000000000000000" pitchFamily="2" charset="-122"/>
                <a:sym typeface="+mn-ea"/>
              </a:rPr>
              <a:t>财产</a:t>
            </a:r>
            <a:endParaRPr lang="zh-CN" altLang="en-US" sz="2800" b="1">
              <a:solidFill>
                <a:schemeClr val="tx2">
                  <a:lumMod val="50000"/>
                </a:schemeClr>
              </a:solidFill>
              <a:latin typeface="方正粗金陵简体" panose="02000000000000000000" pitchFamily="2" charset="-122"/>
              <a:ea typeface="方正粗金陵简体" panose="02000000000000000000" pitchFamily="2" charset="-122"/>
              <a:sym typeface="+mn-ea"/>
            </a:endParaRPr>
          </a:p>
        </p:txBody>
      </p:sp>
      <p:sp>
        <p:nvSpPr>
          <p:cNvPr id="9" name="文本框 8"/>
          <p:cNvSpPr txBox="1"/>
          <p:nvPr/>
        </p:nvSpPr>
        <p:spPr>
          <a:xfrm>
            <a:off x="2406184" y="3357244"/>
            <a:ext cx="2348720" cy="954107"/>
          </a:xfrm>
          <a:prstGeom prst="rect">
            <a:avLst/>
          </a:prstGeom>
          <a:noFill/>
        </p:spPr>
        <p:txBody>
          <a:bodyPr wrap="none" rtlCol="0" anchor="t">
            <a:spAutoFit/>
          </a:bodyPr>
          <a:lstStyle/>
          <a:p>
            <a:pPr lvl="0" algn="ctr">
              <a:defRPr/>
            </a:pPr>
            <a:r>
              <a:rPr lang="zh-CN" altLang="en-US" sz="2800" b="1">
                <a:solidFill>
                  <a:schemeClr val="tx2">
                    <a:lumMod val="50000"/>
                  </a:schemeClr>
                </a:solidFill>
                <a:latin typeface="方正粗金陵简体" panose="02000000000000000000" pitchFamily="2" charset="-122"/>
                <a:ea typeface="方正粗金陵简体" panose="02000000000000000000" pitchFamily="2" charset="-122"/>
                <a:sym typeface="+mn-ea"/>
              </a:rPr>
              <a:t>田租、户调、</a:t>
            </a:r>
            <a:endParaRPr lang="zh-CN" altLang="en-US" sz="2800" b="1">
              <a:solidFill>
                <a:schemeClr val="tx2">
                  <a:lumMod val="50000"/>
                </a:schemeClr>
              </a:solidFill>
              <a:latin typeface="方正粗金陵简体" panose="02000000000000000000" pitchFamily="2" charset="-122"/>
              <a:ea typeface="方正粗金陵简体" panose="02000000000000000000" pitchFamily="2" charset="-122"/>
              <a:sym typeface="+mn-ea"/>
            </a:endParaRPr>
          </a:p>
          <a:p>
            <a:pPr lvl="0" algn="ctr">
              <a:defRPr/>
            </a:pPr>
            <a:r>
              <a:rPr lang="zh-CN" altLang="en-US" sz="2800" b="1">
                <a:solidFill>
                  <a:schemeClr val="tx2">
                    <a:lumMod val="50000"/>
                  </a:schemeClr>
                </a:solidFill>
                <a:latin typeface="方正粗金陵简体" panose="02000000000000000000" pitchFamily="2" charset="-122"/>
                <a:ea typeface="方正粗金陵简体" panose="02000000000000000000" pitchFamily="2" charset="-122"/>
                <a:sym typeface="+mn-ea"/>
              </a:rPr>
              <a:t>力役、杂税等</a:t>
            </a:r>
            <a:endParaRPr lang="zh-CN" altLang="en-US" sz="2800" b="1">
              <a:solidFill>
                <a:schemeClr val="tx2">
                  <a:lumMod val="50000"/>
                </a:schemeClr>
              </a:solidFill>
              <a:latin typeface="方正粗金陵简体" panose="02000000000000000000" pitchFamily="2" charset="-122"/>
              <a:ea typeface="方正粗金陵简体" panose="02000000000000000000" pitchFamily="2" charset="-122"/>
              <a:sym typeface="+mn-ea"/>
            </a:endParaRPr>
          </a:p>
        </p:txBody>
      </p:sp>
      <p:sp>
        <p:nvSpPr>
          <p:cNvPr id="10" name="文本框 9"/>
          <p:cNvSpPr txBox="1"/>
          <p:nvPr/>
        </p:nvSpPr>
        <p:spPr>
          <a:xfrm>
            <a:off x="5280025" y="3537501"/>
            <a:ext cx="2052955" cy="542925"/>
          </a:xfrm>
          <a:prstGeom prst="rect">
            <a:avLst/>
          </a:prstGeom>
          <a:noFill/>
        </p:spPr>
        <p:txBody>
          <a:bodyPr wrap="none" rtlCol="0" anchor="t">
            <a:spAutoFit/>
          </a:bodyPr>
          <a:lstStyle/>
          <a:p>
            <a:pPr lvl="0" algn="ctr">
              <a:defRPr/>
            </a:pPr>
            <a:r>
              <a:rPr lang="zh-CN" altLang="en-US" sz="2800" b="1">
                <a:solidFill>
                  <a:schemeClr val="tx2">
                    <a:lumMod val="50000"/>
                  </a:schemeClr>
                </a:solidFill>
                <a:latin typeface="方正粗金陵简体" panose="02000000000000000000" pitchFamily="2" charset="-122"/>
                <a:ea typeface="方正粗金陵简体" panose="02000000000000000000" pitchFamily="2" charset="-122"/>
                <a:sym typeface="+mn-ea"/>
              </a:rPr>
              <a:t>户税、田税</a:t>
            </a:r>
            <a:endParaRPr lang="zh-CN" altLang="en-US" sz="2800" b="1">
              <a:solidFill>
                <a:schemeClr val="tx2">
                  <a:lumMod val="50000"/>
                </a:schemeClr>
              </a:solidFill>
              <a:latin typeface="方正粗金陵简体" panose="02000000000000000000" pitchFamily="2" charset="-122"/>
              <a:ea typeface="方正粗金陵简体" panose="02000000000000000000" pitchFamily="2" charset="-122"/>
              <a:sym typeface="+mn-ea"/>
            </a:endParaRPr>
          </a:p>
        </p:txBody>
      </p:sp>
      <p:sp>
        <p:nvSpPr>
          <p:cNvPr id="11" name="文本框 10"/>
          <p:cNvSpPr txBox="1"/>
          <p:nvPr/>
        </p:nvSpPr>
        <p:spPr>
          <a:xfrm>
            <a:off x="2726690" y="4587875"/>
            <a:ext cx="1678940" cy="542925"/>
          </a:xfrm>
          <a:prstGeom prst="rect">
            <a:avLst/>
          </a:prstGeom>
          <a:noFill/>
        </p:spPr>
        <p:txBody>
          <a:bodyPr wrap="none" rtlCol="0" anchor="t">
            <a:spAutoFit/>
          </a:bodyPr>
          <a:lstStyle/>
          <a:p>
            <a:pPr lvl="0" algn="ctr">
              <a:defRPr/>
            </a:pPr>
            <a:r>
              <a:rPr lang="zh-CN" altLang="en-US" sz="2800" b="1">
                <a:solidFill>
                  <a:schemeClr val="tx2">
                    <a:lumMod val="50000"/>
                  </a:schemeClr>
                </a:solidFill>
                <a:latin typeface="方正粗金陵简体" panose="02000000000000000000" pitchFamily="2" charset="-122"/>
                <a:ea typeface="方正粗金陵简体" panose="02000000000000000000" pitchFamily="2" charset="-122"/>
                <a:sym typeface="+mn-ea"/>
              </a:rPr>
              <a:t>授田农民</a:t>
            </a:r>
            <a:endParaRPr lang="zh-CN" altLang="en-US" sz="2800" b="1">
              <a:solidFill>
                <a:schemeClr val="tx2">
                  <a:lumMod val="50000"/>
                </a:schemeClr>
              </a:solidFill>
              <a:latin typeface="方正粗金陵简体" panose="02000000000000000000" pitchFamily="2" charset="-122"/>
              <a:ea typeface="方正粗金陵简体" panose="02000000000000000000" pitchFamily="2" charset="-122"/>
              <a:sym typeface="+mn-ea"/>
            </a:endParaRPr>
          </a:p>
        </p:txBody>
      </p:sp>
      <p:sp>
        <p:nvSpPr>
          <p:cNvPr id="14" name="文本框 13"/>
          <p:cNvSpPr txBox="1"/>
          <p:nvPr/>
        </p:nvSpPr>
        <p:spPr>
          <a:xfrm>
            <a:off x="5063807" y="4510068"/>
            <a:ext cx="2526665" cy="954107"/>
          </a:xfrm>
          <a:prstGeom prst="rect">
            <a:avLst/>
          </a:prstGeom>
          <a:noFill/>
        </p:spPr>
        <p:txBody>
          <a:bodyPr wrap="square" rtlCol="0" anchor="t">
            <a:spAutoFit/>
          </a:bodyPr>
          <a:lstStyle/>
          <a:p>
            <a:pPr lvl="0" algn="ctr">
              <a:defRPr/>
            </a:pPr>
            <a:r>
              <a:rPr lang="zh-CN" altLang="en-US" sz="2800" b="1">
                <a:solidFill>
                  <a:schemeClr val="tx2">
                    <a:lumMod val="50000"/>
                  </a:schemeClr>
                </a:solidFill>
                <a:latin typeface="方正粗金陵简体" panose="02000000000000000000" pitchFamily="2" charset="-122"/>
                <a:ea typeface="方正粗金陵简体" panose="02000000000000000000" pitchFamily="2" charset="-122"/>
                <a:sym typeface="+mn-ea"/>
              </a:rPr>
              <a:t>不分主客农商，一律纳税</a:t>
            </a:r>
            <a:endParaRPr lang="zh-CN" altLang="en-US" sz="2800" b="1">
              <a:solidFill>
                <a:schemeClr val="tx2">
                  <a:lumMod val="50000"/>
                </a:schemeClr>
              </a:solidFill>
              <a:latin typeface="方正粗金陵简体" panose="02000000000000000000" pitchFamily="2" charset="-122"/>
              <a:ea typeface="方正粗金陵简体" panose="02000000000000000000" pitchFamily="2" charset="-122"/>
              <a:sym typeface="+mn-ea"/>
            </a:endParaRPr>
          </a:p>
        </p:txBody>
      </p:sp>
      <p:sp>
        <p:nvSpPr>
          <p:cNvPr id="22" name="文本框 21"/>
          <p:cNvSpPr txBox="1"/>
          <p:nvPr/>
        </p:nvSpPr>
        <p:spPr>
          <a:xfrm>
            <a:off x="2741074" y="5660800"/>
            <a:ext cx="1678940" cy="542925"/>
          </a:xfrm>
          <a:prstGeom prst="rect">
            <a:avLst/>
          </a:prstGeom>
          <a:noFill/>
        </p:spPr>
        <p:txBody>
          <a:bodyPr wrap="none" rtlCol="0" anchor="t">
            <a:spAutoFit/>
          </a:bodyPr>
          <a:lstStyle/>
          <a:p>
            <a:pPr lvl="0" algn="ctr">
              <a:defRPr/>
            </a:pPr>
            <a:r>
              <a:rPr lang="zh-CN" altLang="zh-CN" sz="2800" b="1">
                <a:solidFill>
                  <a:schemeClr val="tx2">
                    <a:lumMod val="50000"/>
                  </a:schemeClr>
                </a:solidFill>
                <a:latin typeface="方正粗金陵简体" panose="02000000000000000000" pitchFamily="2" charset="-122"/>
                <a:ea typeface="方正粗金陵简体" panose="02000000000000000000" pitchFamily="2" charset="-122"/>
                <a:sym typeface="+mn-ea"/>
              </a:rPr>
              <a:t>旬输月送</a:t>
            </a:r>
            <a:endParaRPr lang="zh-CN" altLang="zh-CN" sz="2800" b="1">
              <a:solidFill>
                <a:schemeClr val="tx2">
                  <a:lumMod val="50000"/>
                </a:schemeClr>
              </a:solidFill>
              <a:latin typeface="方正粗金陵简体" panose="02000000000000000000" pitchFamily="2" charset="-122"/>
              <a:ea typeface="方正粗金陵简体" panose="02000000000000000000" pitchFamily="2" charset="-122"/>
              <a:sym typeface="+mn-ea"/>
            </a:endParaRPr>
          </a:p>
        </p:txBody>
      </p:sp>
      <p:sp>
        <p:nvSpPr>
          <p:cNvPr id="23" name="文本框 22"/>
          <p:cNvSpPr txBox="1"/>
          <p:nvPr/>
        </p:nvSpPr>
        <p:spPr>
          <a:xfrm>
            <a:off x="5300661" y="5660800"/>
            <a:ext cx="2052955" cy="542925"/>
          </a:xfrm>
          <a:prstGeom prst="rect">
            <a:avLst/>
          </a:prstGeom>
          <a:noFill/>
        </p:spPr>
        <p:txBody>
          <a:bodyPr wrap="none" rtlCol="0" anchor="t">
            <a:spAutoFit/>
          </a:bodyPr>
          <a:lstStyle/>
          <a:p>
            <a:pPr lvl="0" algn="ctr">
              <a:defRPr/>
            </a:pPr>
            <a:r>
              <a:rPr lang="zh-CN" altLang="en-US" sz="2800" b="1">
                <a:solidFill>
                  <a:schemeClr val="tx2">
                    <a:lumMod val="50000"/>
                  </a:schemeClr>
                </a:solidFill>
                <a:latin typeface="方正粗金陵简体" panose="02000000000000000000" pitchFamily="2" charset="-122"/>
                <a:ea typeface="方正粗金陵简体" panose="02000000000000000000" pitchFamily="2" charset="-122"/>
                <a:sym typeface="+mn-ea"/>
              </a:rPr>
              <a:t>夏、秋两季</a:t>
            </a:r>
            <a:endParaRPr lang="zh-CN" altLang="en-US" sz="2800" b="1">
              <a:solidFill>
                <a:schemeClr val="tx2">
                  <a:lumMod val="50000"/>
                </a:schemeClr>
              </a:solidFill>
              <a:latin typeface="方正粗金陵简体" panose="02000000000000000000" pitchFamily="2" charset="-122"/>
              <a:ea typeface="方正粗金陵简体" panose="02000000000000000000" pitchFamily="2" charset="-122"/>
              <a:sym typeface="+mn-ea"/>
            </a:endParaRPr>
          </a:p>
        </p:txBody>
      </p:sp>
      <p:grpSp>
        <p:nvGrpSpPr>
          <p:cNvPr id="49" name="组合 48"/>
          <p:cNvGrpSpPr/>
          <p:nvPr/>
        </p:nvGrpSpPr>
        <p:grpSpPr>
          <a:xfrm>
            <a:off x="7881620" y="2379186"/>
            <a:ext cx="956945" cy="570865"/>
            <a:chOff x="12552" y="4390"/>
            <a:chExt cx="1507" cy="899"/>
          </a:xfrm>
        </p:grpSpPr>
        <p:sp>
          <p:nvSpPr>
            <p:cNvPr id="40" name="等腰三角形 39"/>
            <p:cNvSpPr/>
            <p:nvPr/>
          </p:nvSpPr>
          <p:spPr>
            <a:xfrm rot="5400000">
              <a:off x="12791" y="4299"/>
              <a:ext cx="750" cy="1229"/>
            </a:xfrm>
            <a:prstGeom prst="triangle">
              <a:avLst/>
            </a:prstGeom>
            <a:solidFill>
              <a:srgbClr val="619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5400000">
              <a:off x="13069" y="4150"/>
              <a:ext cx="750" cy="1229"/>
            </a:xfrm>
            <a:prstGeom prst="triangle">
              <a:avLst/>
            </a:prstGeom>
            <a:solidFill>
              <a:srgbClr val="EE8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7926705" y="3392170"/>
            <a:ext cx="956945" cy="570865"/>
            <a:chOff x="12552" y="4390"/>
            <a:chExt cx="1507" cy="899"/>
          </a:xfrm>
        </p:grpSpPr>
        <p:sp>
          <p:nvSpPr>
            <p:cNvPr id="51" name="等腰三角形 50"/>
            <p:cNvSpPr/>
            <p:nvPr/>
          </p:nvSpPr>
          <p:spPr>
            <a:xfrm rot="5400000">
              <a:off x="12791" y="4299"/>
              <a:ext cx="750" cy="1229"/>
            </a:xfrm>
            <a:prstGeom prst="triangle">
              <a:avLst/>
            </a:prstGeom>
            <a:solidFill>
              <a:srgbClr val="619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rot="5400000">
              <a:off x="13069" y="4150"/>
              <a:ext cx="750" cy="1229"/>
            </a:xfrm>
            <a:prstGeom prst="triangle">
              <a:avLst/>
            </a:prstGeom>
            <a:solidFill>
              <a:srgbClr val="EE8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7926705" y="4620895"/>
            <a:ext cx="956945" cy="570865"/>
            <a:chOff x="12552" y="4390"/>
            <a:chExt cx="1507" cy="899"/>
          </a:xfrm>
        </p:grpSpPr>
        <p:sp>
          <p:nvSpPr>
            <p:cNvPr id="54" name="等腰三角形 53"/>
            <p:cNvSpPr/>
            <p:nvPr/>
          </p:nvSpPr>
          <p:spPr>
            <a:xfrm rot="5400000">
              <a:off x="12791" y="4299"/>
              <a:ext cx="750" cy="1229"/>
            </a:xfrm>
            <a:prstGeom prst="triangle">
              <a:avLst/>
            </a:prstGeom>
            <a:solidFill>
              <a:srgbClr val="619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5400000">
              <a:off x="13069" y="4150"/>
              <a:ext cx="750" cy="1229"/>
            </a:xfrm>
            <a:prstGeom prst="triangle">
              <a:avLst/>
            </a:prstGeom>
            <a:solidFill>
              <a:srgbClr val="EE8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7926387" y="5622290"/>
            <a:ext cx="956945" cy="570865"/>
            <a:chOff x="12552" y="4390"/>
            <a:chExt cx="1507" cy="899"/>
          </a:xfrm>
        </p:grpSpPr>
        <p:sp>
          <p:nvSpPr>
            <p:cNvPr id="3" name="等腰三角形 2"/>
            <p:cNvSpPr/>
            <p:nvPr/>
          </p:nvSpPr>
          <p:spPr>
            <a:xfrm rot="5400000">
              <a:off x="12791" y="4299"/>
              <a:ext cx="750" cy="1229"/>
            </a:xfrm>
            <a:prstGeom prst="triangle">
              <a:avLst/>
            </a:prstGeom>
            <a:solidFill>
              <a:srgbClr val="619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13069" y="4150"/>
              <a:ext cx="750" cy="1229"/>
            </a:xfrm>
            <a:prstGeom prst="triangle">
              <a:avLst/>
            </a:prstGeom>
            <a:solidFill>
              <a:srgbClr val="EE8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7"/>
          <p:cNvSpPr/>
          <p:nvPr/>
        </p:nvSpPr>
        <p:spPr>
          <a:xfrm>
            <a:off x="8883015" y="5632131"/>
            <a:ext cx="2931160" cy="583565"/>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2800">
                <a:solidFill>
                  <a:srgbClr val="000000"/>
                </a:solidFill>
                <a:latin typeface="楷体" panose="02010609060101010101" charset="-122"/>
                <a:ea typeface="楷体" panose="02010609060101010101" charset="-122"/>
                <a:cs typeface="楷体" panose="02010609060101010101" charset="-122"/>
                <a:sym typeface="+mn-ea"/>
              </a:rPr>
              <a:t>简化了税收时间</a:t>
            </a:r>
            <a:endParaRPr lang="zh-CN" altLang="en-US" sz="280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8" name="矩形 27"/>
          <p:cNvSpPr/>
          <p:nvPr/>
        </p:nvSpPr>
        <p:spPr>
          <a:xfrm>
            <a:off x="156844" y="440615"/>
            <a:ext cx="4802017" cy="689749"/>
          </a:xfrm>
          <a:prstGeom prst="rect">
            <a:avLst/>
          </a:prstGeom>
          <a:solidFill>
            <a:srgbClr val="C94349"/>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b="1" smtClean="0">
                <a:solidFill>
                  <a:schemeClr val="bg1"/>
                </a:solidFill>
                <a:latin typeface="方正苏新诗柳楷简体" panose="02000000000000000000" pitchFamily="2" charset="-122"/>
                <a:ea typeface="方正苏新诗柳楷简体" panose="02000000000000000000" pitchFamily="2" charset="-122"/>
              </a:rPr>
              <a:t>比较租庸调制与两税法</a:t>
            </a:r>
            <a:endParaRPr lang="zh-CN" altLang="en-US" sz="3200" b="1">
              <a:solidFill>
                <a:schemeClr val="bg1"/>
              </a:solidFill>
              <a:latin typeface="方正苏新诗柳楷简体" panose="02000000000000000000" pitchFamily="2" charset="-122"/>
              <a:ea typeface="方正苏新诗柳楷简体" panose="02000000000000000000" pitchFamily="2" charset="-122"/>
            </a:endParaRPr>
          </a:p>
        </p:txBody>
      </p:sp>
      <p:sp>
        <p:nvSpPr>
          <p:cNvPr id="29" name="矩形 28"/>
          <p:cNvSpPr/>
          <p:nvPr/>
        </p:nvSpPr>
        <p:spPr>
          <a:xfrm>
            <a:off x="8883015" y="1094286"/>
            <a:ext cx="3308985" cy="689749"/>
          </a:xfrm>
          <a:prstGeom prst="rect">
            <a:avLst/>
          </a:prstGeom>
          <a:solidFill>
            <a:srgbClr val="C94349"/>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b="1" smtClean="0">
                <a:solidFill>
                  <a:schemeClr val="bg1"/>
                </a:solidFill>
                <a:latin typeface="方正苏新诗柳楷简体" panose="02000000000000000000" pitchFamily="2" charset="-122"/>
                <a:ea typeface="方正苏新诗柳楷简体" panose="02000000000000000000" pitchFamily="2" charset="-122"/>
              </a:rPr>
              <a:t>创新之处</a:t>
            </a:r>
            <a:endParaRPr lang="zh-CN" altLang="en-US" sz="3200" b="1">
              <a:solidFill>
                <a:schemeClr val="bg1"/>
              </a:solidFill>
              <a:latin typeface="方正苏新诗柳楷简体" panose="02000000000000000000" pitchFamily="2" charset="-122"/>
              <a:ea typeface="方正苏新诗柳楷简体" panose="02000000000000000000"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7926"/>
                                        </p:tgtEl>
                                        <p:attrNameLst>
                                          <p:attrName>style.visibility</p:attrName>
                                        </p:attrNameLst>
                                      </p:cBhvr>
                                      <p:to>
                                        <p:strVal val="visible"/>
                                      </p:to>
                                    </p:set>
                                    <p:animEffect transition="in" filter="fade">
                                      <p:cBhvr>
                                        <p:cTn id="49" dur="1000"/>
                                        <p:tgtEl>
                                          <p:spTgt spid="37926"/>
                                        </p:tgtEl>
                                      </p:cBhvr>
                                    </p:animEffect>
                                    <p:anim calcmode="lin" valueType="num">
                                      <p:cBhvr>
                                        <p:cTn id="50" dur="1000" fill="hold"/>
                                        <p:tgtEl>
                                          <p:spTgt spid="37926"/>
                                        </p:tgtEl>
                                        <p:attrNameLst>
                                          <p:attrName>ppt_x</p:attrName>
                                        </p:attrNameLst>
                                      </p:cBhvr>
                                      <p:tavLst>
                                        <p:tav tm="0">
                                          <p:val>
                                            <p:strVal val="#ppt_x"/>
                                          </p:val>
                                        </p:tav>
                                        <p:tav tm="100000">
                                          <p:val>
                                            <p:strVal val="#ppt_x"/>
                                          </p:val>
                                        </p:tav>
                                      </p:tavLst>
                                    </p:anim>
                                    <p:anim calcmode="lin" valueType="num">
                                      <p:cBhvr>
                                        <p:cTn id="51" dur="1000" fill="hold"/>
                                        <p:tgtEl>
                                          <p:spTgt spid="379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7927"/>
                                        </p:tgtEl>
                                        <p:attrNameLst>
                                          <p:attrName>style.visibility</p:attrName>
                                        </p:attrNameLst>
                                      </p:cBhvr>
                                      <p:to>
                                        <p:strVal val="visible"/>
                                      </p:to>
                                    </p:set>
                                    <p:animEffect transition="in" filter="fade">
                                      <p:cBhvr>
                                        <p:cTn id="70" dur="1000"/>
                                        <p:tgtEl>
                                          <p:spTgt spid="37927"/>
                                        </p:tgtEl>
                                      </p:cBhvr>
                                    </p:animEffect>
                                    <p:anim calcmode="lin" valueType="num">
                                      <p:cBhvr>
                                        <p:cTn id="71" dur="1000" fill="hold"/>
                                        <p:tgtEl>
                                          <p:spTgt spid="37927"/>
                                        </p:tgtEl>
                                        <p:attrNameLst>
                                          <p:attrName>ppt_x</p:attrName>
                                        </p:attrNameLst>
                                      </p:cBhvr>
                                      <p:tavLst>
                                        <p:tav tm="0">
                                          <p:val>
                                            <p:strVal val="#ppt_x"/>
                                          </p:val>
                                        </p:tav>
                                        <p:tav tm="100000">
                                          <p:val>
                                            <p:strVal val="#ppt_x"/>
                                          </p:val>
                                        </p:tav>
                                      </p:tavLst>
                                    </p:anim>
                                    <p:anim calcmode="lin" valueType="num">
                                      <p:cBhvr>
                                        <p:cTn id="72" dur="1000" fill="hold"/>
                                        <p:tgtEl>
                                          <p:spTgt spid="3792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1000"/>
                                        <p:tgtEl>
                                          <p:spTgt spid="23"/>
                                        </p:tgtEl>
                                      </p:cBhvr>
                                    </p:animEffect>
                                    <p:anim calcmode="lin" valueType="num">
                                      <p:cBhvr>
                                        <p:cTn id="85" dur="1000" fill="hold"/>
                                        <p:tgtEl>
                                          <p:spTgt spid="23"/>
                                        </p:tgtEl>
                                        <p:attrNameLst>
                                          <p:attrName>ppt_x</p:attrName>
                                        </p:attrNameLst>
                                      </p:cBhvr>
                                      <p:tavLst>
                                        <p:tav tm="0">
                                          <p:val>
                                            <p:strVal val="#ppt_x"/>
                                          </p:val>
                                        </p:tav>
                                        <p:tav tm="100000">
                                          <p:val>
                                            <p:strVal val="#ppt_x"/>
                                          </p:val>
                                        </p:tav>
                                      </p:tavLst>
                                    </p:anim>
                                    <p:anim calcmode="lin" valueType="num">
                                      <p:cBhvr>
                                        <p:cTn id="8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1000"/>
                                        <p:tgtEl>
                                          <p:spTgt spid="12"/>
                                        </p:tgtEl>
                                      </p:cBhvr>
                                    </p:animEffect>
                                    <p:anim calcmode="lin" valueType="num">
                                      <p:cBhvr>
                                        <p:cTn id="92" dur="1000" fill="hold"/>
                                        <p:tgtEl>
                                          <p:spTgt spid="12"/>
                                        </p:tgtEl>
                                        <p:attrNameLst>
                                          <p:attrName>ppt_x</p:attrName>
                                        </p:attrNameLst>
                                      </p:cBhvr>
                                      <p:tavLst>
                                        <p:tav tm="0">
                                          <p:val>
                                            <p:strVal val="#ppt_x"/>
                                          </p:val>
                                        </p:tav>
                                        <p:tav tm="100000">
                                          <p:val>
                                            <p:strVal val="#ppt_x"/>
                                          </p:val>
                                        </p:tav>
                                      </p:tavLst>
                                    </p:anim>
                                    <p:anim calcmode="lin" valueType="num">
                                      <p:cBhvr>
                                        <p:cTn id="9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926" grpId="0"/>
      <p:bldP spid="37927" grpId="0"/>
      <p:bldP spid="7" grpId="0"/>
      <p:bldP spid="8" grpId="0"/>
      <p:bldP spid="9" grpId="0"/>
      <p:bldP spid="10" grpId="0"/>
      <p:bldP spid="11" grpId="0"/>
      <p:bldP spid="14" grpId="0"/>
      <p:bldP spid="22" grpId="0"/>
      <p:bldP spid="23" grpId="0"/>
      <p:bldP spid="12"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4085" y="2420932"/>
            <a:ext cx="10166967" cy="2675255"/>
          </a:xfrm>
          <a:prstGeom prst="rect">
            <a:avLst/>
          </a:prstGeom>
          <a:noFill/>
        </p:spPr>
        <p:txBody>
          <a:bodyPr wrap="square" rtlCol="0">
            <a:spAutoFit/>
          </a:bodyPr>
          <a:lstStyle/>
          <a:p>
            <a:pPr>
              <a:lnSpc>
                <a:spcPct val="120000"/>
              </a:lnSpc>
            </a:pPr>
            <a:r>
              <a:rPr lang="zh-CN" altLang="en-US" sz="2800">
                <a:latin typeface="Calibri" panose="020F0502020204030204" pitchFamily="34" charset="0"/>
                <a:ea typeface="方正苏新诗柳楷简体" panose="02000000000000000000" pitchFamily="2" charset="-122"/>
              </a:rPr>
              <a:t>①</a:t>
            </a:r>
            <a:r>
              <a:rPr lang="zh-CN" altLang="en-US" sz="2800">
                <a:latin typeface="方正苏新诗柳楷简体" panose="02000000000000000000" pitchFamily="2" charset="-122"/>
                <a:ea typeface="方正苏新诗柳楷简体" panose="02000000000000000000" pitchFamily="2" charset="-122"/>
              </a:rPr>
              <a:t>简化税收名目，有利于减轻人民的负担，</a:t>
            </a:r>
            <a:r>
              <a:rPr lang="zh-CN" altLang="en-US" sz="2800">
                <a:solidFill>
                  <a:srgbClr val="C94248"/>
                </a:solidFill>
                <a:latin typeface="方正苏新诗柳楷简体" panose="02000000000000000000" pitchFamily="2" charset="-122"/>
                <a:ea typeface="方正苏新诗柳楷简体" panose="02000000000000000000" pitchFamily="2" charset="-122"/>
              </a:rPr>
              <a:t>缓和社会矛盾</a:t>
            </a:r>
            <a:r>
              <a:rPr lang="zh-CN" altLang="en-US" sz="2800" smtClean="0">
                <a:latin typeface="方正苏新诗柳楷简体" panose="02000000000000000000" pitchFamily="2" charset="-122"/>
                <a:ea typeface="方正苏新诗柳楷简体" panose="02000000000000000000" pitchFamily="2" charset="-122"/>
              </a:rPr>
              <a:t>。</a:t>
            </a:r>
            <a:endParaRPr lang="en-US" altLang="zh-CN" sz="2800" smtClean="0">
              <a:latin typeface="方正苏新诗柳楷简体" panose="02000000000000000000" pitchFamily="2" charset="-122"/>
              <a:ea typeface="方正苏新诗柳楷简体" panose="02000000000000000000" pitchFamily="2" charset="-122"/>
            </a:endParaRPr>
          </a:p>
          <a:p>
            <a:pPr>
              <a:lnSpc>
                <a:spcPct val="120000"/>
              </a:lnSpc>
            </a:pPr>
            <a:r>
              <a:rPr lang="zh-CN" altLang="en-US" sz="2800">
                <a:latin typeface="Calibri" panose="020F0502020204030204" pitchFamily="34" charset="0"/>
                <a:ea typeface="方正苏新诗柳楷简体" panose="02000000000000000000" pitchFamily="2" charset="-122"/>
              </a:rPr>
              <a:t>②</a:t>
            </a:r>
            <a:r>
              <a:rPr lang="zh-CN" altLang="en-US" sz="2800">
                <a:latin typeface="方正苏新诗柳楷简体" panose="02000000000000000000" pitchFamily="2" charset="-122"/>
                <a:ea typeface="方正苏新诗柳楷简体" panose="02000000000000000000" pitchFamily="2" charset="-122"/>
              </a:rPr>
              <a:t>扩大收税对象，</a:t>
            </a:r>
            <a:r>
              <a:rPr lang="zh-CN" altLang="en-US" sz="2800">
                <a:solidFill>
                  <a:srgbClr val="C94248"/>
                </a:solidFill>
                <a:latin typeface="方正苏新诗柳楷简体" panose="02000000000000000000" pitchFamily="2" charset="-122"/>
                <a:ea typeface="方正苏新诗柳楷简体" panose="02000000000000000000" pitchFamily="2" charset="-122"/>
              </a:rPr>
              <a:t>保证国家的财政收入</a:t>
            </a:r>
            <a:r>
              <a:rPr lang="zh-CN" altLang="en-US" sz="2800">
                <a:latin typeface="方正苏新诗柳楷简体" panose="02000000000000000000" pitchFamily="2" charset="-122"/>
                <a:ea typeface="方正苏新诗柳楷简体" panose="02000000000000000000" pitchFamily="2" charset="-122"/>
              </a:rPr>
              <a:t>，</a:t>
            </a:r>
            <a:endParaRPr lang="zh-CN" altLang="en-US" sz="2800">
              <a:latin typeface="方正苏新诗柳楷简体" panose="02000000000000000000" pitchFamily="2" charset="-122"/>
              <a:ea typeface="方正苏新诗柳楷简体" panose="02000000000000000000" pitchFamily="2" charset="-122"/>
            </a:endParaRPr>
          </a:p>
          <a:p>
            <a:pPr>
              <a:lnSpc>
                <a:spcPct val="120000"/>
              </a:lnSpc>
            </a:pPr>
            <a:r>
              <a:rPr lang="zh-CN" altLang="en-US" sz="2800">
                <a:latin typeface="Calibri" panose="020F0502020204030204" pitchFamily="34" charset="0"/>
                <a:ea typeface="方正苏新诗柳楷简体" panose="02000000000000000000" pitchFamily="2" charset="-122"/>
              </a:rPr>
              <a:t>③</a:t>
            </a:r>
            <a:r>
              <a:rPr lang="zh-CN" altLang="en-US" sz="2800">
                <a:latin typeface="方正苏新诗柳楷简体" panose="02000000000000000000" pitchFamily="2" charset="-122"/>
                <a:ea typeface="方正苏新诗柳楷简体" panose="02000000000000000000" pitchFamily="2" charset="-122"/>
              </a:rPr>
              <a:t>两税法“唯以资产为宗，不以丁身为本”，体现了</a:t>
            </a:r>
            <a:r>
              <a:rPr lang="zh-CN" altLang="en-US" sz="2800">
                <a:solidFill>
                  <a:srgbClr val="C94248"/>
                </a:solidFill>
                <a:latin typeface="方正苏新诗柳楷简体" panose="02000000000000000000" pitchFamily="2" charset="-122"/>
                <a:ea typeface="方正苏新诗柳楷简体" panose="02000000000000000000" pitchFamily="2" charset="-122"/>
              </a:rPr>
              <a:t>社会公平</a:t>
            </a:r>
            <a:r>
              <a:rPr lang="zh-CN" altLang="en-US" sz="2800">
                <a:latin typeface="方正苏新诗柳楷简体" panose="02000000000000000000" pitchFamily="2" charset="-122"/>
                <a:ea typeface="方正苏新诗柳楷简体" panose="02000000000000000000" pitchFamily="2" charset="-122"/>
              </a:rPr>
              <a:t>。</a:t>
            </a:r>
            <a:endParaRPr lang="zh-CN" altLang="en-US" sz="2800">
              <a:latin typeface="方正苏新诗柳楷简体" panose="02000000000000000000" pitchFamily="2" charset="-122"/>
              <a:ea typeface="方正苏新诗柳楷简体" panose="02000000000000000000" pitchFamily="2" charset="-122"/>
            </a:endParaRPr>
          </a:p>
          <a:p>
            <a:pPr>
              <a:lnSpc>
                <a:spcPct val="120000"/>
              </a:lnSpc>
            </a:pPr>
            <a:r>
              <a:rPr lang="zh-CN" altLang="en-US" sz="2800">
                <a:solidFill>
                  <a:srgbClr val="C94248"/>
                </a:solidFill>
                <a:latin typeface="Calibri" panose="020F0502020204030204" pitchFamily="34" charset="0"/>
                <a:ea typeface="方正苏新诗柳楷简体" panose="02000000000000000000" pitchFamily="2" charset="-122"/>
              </a:rPr>
              <a:t>④</a:t>
            </a:r>
            <a:r>
              <a:rPr lang="zh-CN" altLang="en-US" sz="2800">
                <a:solidFill>
                  <a:srgbClr val="C94248"/>
                </a:solidFill>
                <a:latin typeface="方正苏新诗柳楷简体" panose="02000000000000000000" pitchFamily="2" charset="-122"/>
                <a:ea typeface="方正苏新诗柳楷简体" panose="02000000000000000000" pitchFamily="2" charset="-122"/>
              </a:rPr>
              <a:t>减轻了政府对农民的人身控制</a:t>
            </a:r>
            <a:r>
              <a:rPr lang="zh-CN" altLang="en-US" sz="2800">
                <a:latin typeface="方正苏新诗柳楷简体" panose="02000000000000000000" pitchFamily="2" charset="-122"/>
                <a:ea typeface="方正苏新诗柳楷简体" panose="02000000000000000000" pitchFamily="2" charset="-122"/>
              </a:rPr>
              <a:t>。</a:t>
            </a:r>
            <a:endParaRPr lang="zh-CN" altLang="en-US" sz="2800">
              <a:latin typeface="方正苏新诗柳楷简体" panose="02000000000000000000" pitchFamily="2" charset="-122"/>
              <a:ea typeface="方正苏新诗柳楷简体" panose="02000000000000000000" pitchFamily="2" charset="-122"/>
            </a:endParaRPr>
          </a:p>
          <a:p>
            <a:pPr>
              <a:lnSpc>
                <a:spcPct val="120000"/>
              </a:lnSpc>
            </a:pPr>
            <a:r>
              <a:rPr lang="zh-CN" altLang="en-US" sz="2800">
                <a:latin typeface="Calibri" panose="020F0502020204030204" pitchFamily="34" charset="0"/>
                <a:ea typeface="方正苏新诗柳楷简体" panose="02000000000000000000" pitchFamily="2" charset="-122"/>
              </a:rPr>
              <a:t>⑤</a:t>
            </a:r>
            <a:r>
              <a:rPr lang="zh-CN" altLang="en-US" sz="2800">
                <a:latin typeface="方正苏新诗柳楷简体" panose="02000000000000000000" pitchFamily="2" charset="-122"/>
                <a:ea typeface="方正苏新诗柳楷简体" panose="02000000000000000000" pitchFamily="2" charset="-122"/>
              </a:rPr>
              <a:t>以货币为主要征税方式，一定程度上促进</a:t>
            </a:r>
            <a:r>
              <a:rPr lang="zh-CN" altLang="en-US" sz="2800">
                <a:solidFill>
                  <a:srgbClr val="C94248"/>
                </a:solidFill>
                <a:latin typeface="方正苏新诗柳楷简体" panose="02000000000000000000" pitchFamily="2" charset="-122"/>
                <a:ea typeface="方正苏新诗柳楷简体" panose="02000000000000000000" pitchFamily="2" charset="-122"/>
              </a:rPr>
              <a:t>商品经济</a:t>
            </a:r>
            <a:r>
              <a:rPr lang="zh-CN" altLang="en-US" sz="2800">
                <a:latin typeface="方正苏新诗柳楷简体" panose="02000000000000000000" pitchFamily="2" charset="-122"/>
                <a:ea typeface="方正苏新诗柳楷简体" panose="02000000000000000000" pitchFamily="2" charset="-122"/>
              </a:rPr>
              <a:t>的发展。</a:t>
            </a:r>
            <a:endParaRPr lang="zh-CN" altLang="en-US" sz="2800">
              <a:latin typeface="方正苏新诗柳楷简体" panose="02000000000000000000" pitchFamily="2" charset="-122"/>
              <a:ea typeface="方正苏新诗柳楷简体" panose="02000000000000000000" pitchFamily="2" charset="-122"/>
            </a:endParaRPr>
          </a:p>
        </p:txBody>
      </p:sp>
      <p:sp>
        <p:nvSpPr>
          <p:cNvPr id="7" name="文本框 6"/>
          <p:cNvSpPr txBox="1"/>
          <p:nvPr/>
        </p:nvSpPr>
        <p:spPr>
          <a:xfrm>
            <a:off x="434505" y="1689336"/>
            <a:ext cx="2743200" cy="584775"/>
          </a:xfrm>
          <a:prstGeom prst="rect">
            <a:avLst/>
          </a:prstGeom>
          <a:noFill/>
        </p:spPr>
        <p:txBody>
          <a:bodyPr wrap="square" rtlCol="0">
            <a:spAutoFit/>
          </a:bodyPr>
          <a:lstStyle/>
          <a:p>
            <a:r>
              <a:rPr lang="en-US" altLang="zh-CN" sz="3200">
                <a:solidFill>
                  <a:srgbClr val="C94349"/>
                </a:solidFill>
                <a:latin typeface="方正粗金陵简体" panose="02000000000000000000" pitchFamily="2" charset="-122"/>
                <a:ea typeface="方正粗金陵简体" panose="02000000000000000000" pitchFamily="2" charset="-122"/>
              </a:rPr>
              <a:t>3</a:t>
            </a:r>
            <a:r>
              <a:rPr lang="en-US" altLang="zh-CN" sz="3200" smtClean="0">
                <a:solidFill>
                  <a:srgbClr val="C94349"/>
                </a:solidFill>
                <a:latin typeface="方正粗金陵简体" panose="02000000000000000000" pitchFamily="2" charset="-122"/>
                <a:ea typeface="方正粗金陵简体" panose="02000000000000000000" pitchFamily="2" charset="-122"/>
              </a:rPr>
              <a:t>.</a:t>
            </a:r>
            <a:r>
              <a:rPr lang="zh-CN" altLang="en-US" sz="3200" smtClean="0">
                <a:solidFill>
                  <a:srgbClr val="C94349"/>
                </a:solidFill>
                <a:latin typeface="方正粗金陵简体" panose="02000000000000000000" pitchFamily="2" charset="-122"/>
                <a:ea typeface="方正粗金陵简体" panose="02000000000000000000" pitchFamily="2" charset="-122"/>
              </a:rPr>
              <a:t>影响</a:t>
            </a:r>
            <a:r>
              <a:rPr lang="en-US" altLang="zh-CN" sz="3200" smtClean="0">
                <a:solidFill>
                  <a:srgbClr val="C94349"/>
                </a:solidFill>
                <a:latin typeface="方正粗金陵简体" panose="02000000000000000000" pitchFamily="2" charset="-122"/>
                <a:ea typeface="方正粗金陵简体" panose="02000000000000000000" pitchFamily="2" charset="-122"/>
              </a:rPr>
              <a:t>(</a:t>
            </a:r>
            <a:r>
              <a:rPr lang="zh-CN" altLang="en-US" sz="3200" smtClean="0">
                <a:solidFill>
                  <a:srgbClr val="C94349"/>
                </a:solidFill>
                <a:latin typeface="方正粗金陵简体" panose="02000000000000000000" pitchFamily="2" charset="-122"/>
                <a:ea typeface="方正粗金陵简体" panose="02000000000000000000" pitchFamily="2" charset="-122"/>
              </a:rPr>
              <a:t>积极）</a:t>
            </a:r>
            <a:endParaRPr lang="zh-CN" altLang="en-US" sz="3200">
              <a:solidFill>
                <a:srgbClr val="C94349"/>
              </a:solidFill>
              <a:latin typeface="方正粗金陵简体" panose="02000000000000000000" pitchFamily="2" charset="-122"/>
              <a:ea typeface="方正粗金陵简体" panose="02000000000000000000" pitchFamily="2" charset="-122"/>
            </a:endParaRPr>
          </a:p>
        </p:txBody>
      </p:sp>
      <p:sp>
        <p:nvSpPr>
          <p:cNvPr id="5" name="文本框 4"/>
          <p:cNvSpPr txBox="1"/>
          <p:nvPr/>
        </p:nvSpPr>
        <p:spPr>
          <a:xfrm>
            <a:off x="327025" y="530670"/>
            <a:ext cx="12190730" cy="632460"/>
          </a:xfrm>
          <a:prstGeom prst="rect">
            <a:avLst/>
          </a:prstGeom>
          <a:noFill/>
        </p:spPr>
        <p:txBody>
          <a:bodyPr wrap="square" rtlCol="0">
            <a:spAutoFit/>
          </a:bodyPr>
          <a:lstStyle/>
          <a:p>
            <a:pPr>
              <a:lnSpc>
                <a:spcPct val="110000"/>
              </a:lnSpc>
              <a:spcBef>
                <a:spcPct val="0"/>
              </a:spcBef>
              <a:spcAft>
                <a:spcPct val="0"/>
              </a:spcAft>
            </a:pPr>
            <a:r>
              <a:rPr lang="en-US" altLang="zh-CN" sz="2800" b="1" spc="200">
                <a:solidFill>
                  <a:schemeClr val="tx1"/>
                </a:solidFill>
                <a:uFillTx/>
                <a:latin typeface="黑体" panose="02010609060101010101" charset="-122"/>
                <a:ea typeface="黑体" panose="02010609060101010101" charset="-122"/>
              </a:rPr>
              <a:t> </a:t>
            </a:r>
            <a:r>
              <a:rPr lang="zh-CN" altLang="en-US" sz="3200" b="1" spc="200">
                <a:solidFill>
                  <a:schemeClr val="tx1"/>
                </a:solidFill>
                <a:latin typeface="方正粗金陵简体" panose="02000000000000000000" pitchFamily="2" charset="-122"/>
                <a:ea typeface="方正粗金陵简体" panose="02000000000000000000" pitchFamily="2" charset="-122"/>
              </a:rPr>
              <a:t>三</a:t>
            </a:r>
            <a:r>
              <a:rPr lang="zh-CN" altLang="en-US" sz="3200" b="1" spc="200" smtClean="0">
                <a:solidFill>
                  <a:schemeClr val="tx1"/>
                </a:solidFill>
                <a:uFillTx/>
                <a:latin typeface="方正粗金陵简体" panose="02000000000000000000" pitchFamily="2" charset="-122"/>
                <a:ea typeface="方正粗金陵简体" panose="02000000000000000000" pitchFamily="2" charset="-122"/>
              </a:rPr>
              <a:t>、赋税制度的创新</a:t>
            </a:r>
            <a:r>
              <a:rPr lang="en-US" altLang="zh-CN" sz="3200" b="1" spc="200" smtClean="0">
                <a:solidFill>
                  <a:schemeClr val="tx1"/>
                </a:solidFill>
                <a:uFillTx/>
                <a:latin typeface="方正粗金陵简体" panose="02000000000000000000" pitchFamily="2" charset="-122"/>
                <a:ea typeface="方正粗金陵简体" panose="02000000000000000000" pitchFamily="2" charset="-122"/>
              </a:rPr>
              <a:t>——</a:t>
            </a:r>
            <a:r>
              <a:rPr lang="zh-CN" altLang="en-US" sz="3200" b="1" spc="200" smtClean="0">
                <a:solidFill>
                  <a:schemeClr val="tx1"/>
                </a:solidFill>
                <a:uFillTx/>
                <a:latin typeface="方正粗金陵简体" panose="02000000000000000000" pitchFamily="2" charset="-122"/>
                <a:ea typeface="方正粗金陵简体" panose="02000000000000000000" pitchFamily="2" charset="-122"/>
              </a:rPr>
              <a:t>从租庸调到两税法</a:t>
            </a:r>
            <a:endParaRPr lang="zh-CN" altLang="en-US" sz="3200" b="1" spc="200" smtClean="0">
              <a:solidFill>
                <a:schemeClr val="tx1"/>
              </a:solidFill>
              <a:uFillTx/>
              <a:latin typeface="方正粗金陵简体" panose="02000000000000000000" pitchFamily="2" charset="-122"/>
              <a:ea typeface="方正粗金陵简体" panose="02000000000000000000" pitchFamily="2" charset="-122"/>
            </a:endParaRPr>
          </a:p>
        </p:txBody>
      </p:sp>
      <p:cxnSp>
        <p:nvCxnSpPr>
          <p:cNvPr id="12" name="直接连接符 11"/>
          <p:cNvCxnSpPr/>
          <p:nvPr/>
        </p:nvCxnSpPr>
        <p:spPr>
          <a:xfrm flipV="1">
            <a:off x="574675" y="1188720"/>
            <a:ext cx="10064750" cy="1143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3861131" y="3501716"/>
            <a:ext cx="3782887" cy="594753"/>
            <a:chOff x="1344387" y="2772814"/>
            <a:chExt cx="2520287" cy="484736"/>
          </a:xfrm>
        </p:grpSpPr>
        <p:sp>
          <p:nvSpPr>
            <p:cNvPr id="7" name="矩形 6"/>
            <p:cNvSpPr/>
            <p:nvPr>
              <p:custDataLst>
                <p:tags r:id="rId2"/>
              </p:custDataLst>
            </p:nvPr>
          </p:nvSpPr>
          <p:spPr>
            <a:xfrm>
              <a:off x="1344387" y="2772814"/>
              <a:ext cx="2520287" cy="484736"/>
            </a:xfrm>
            <a:prstGeom prst="rect">
              <a:avLst/>
            </a:prstGeom>
            <a:noFill/>
            <a:ln w="19050">
              <a:solidFill>
                <a:srgbClr val="549E39"/>
              </a:solid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a:bodyPr>
            <a:lstStyle/>
            <a:p>
              <a:pPr algn="ctr"/>
              <a:endParaRPr lang="zh-CN" altLang="en-US" sz="2400">
                <a:latin typeface="黑体" panose="02010609060101010101" charset="-122"/>
                <a:ea typeface="黑体" panose="02010609060101010101" charset="-122"/>
                <a:sym typeface="Arial" panose="020B0604020202020204" pitchFamily="34" charset="0"/>
              </a:endParaRPr>
            </a:p>
          </p:txBody>
        </p:sp>
        <p:sp>
          <p:nvSpPr>
            <p:cNvPr id="8" name="矩形 7"/>
            <p:cNvSpPr/>
            <p:nvPr>
              <p:custDataLst>
                <p:tags r:id="rId3"/>
              </p:custDataLst>
            </p:nvPr>
          </p:nvSpPr>
          <p:spPr>
            <a:xfrm>
              <a:off x="1973587" y="2828865"/>
              <a:ext cx="1261884" cy="369332"/>
            </a:xfrm>
            <a:prstGeom prst="rect">
              <a:avLst/>
            </a:prstGeom>
          </p:spPr>
          <p:txBody>
            <a:bodyPr wrap="none">
              <a:noAutofit/>
            </a:bodyPr>
            <a:lstStyle/>
            <a:p>
              <a:pPr algn="ctr"/>
              <a:r>
                <a:rPr lang="zh-CN" altLang="en-US" sz="2400">
                  <a:solidFill>
                    <a:srgbClr val="549E39"/>
                  </a:solidFill>
                  <a:latin typeface="黑体" panose="02010609060101010101" charset="-122"/>
                  <a:ea typeface="黑体" panose="02010609060101010101" charset="-122"/>
                  <a:cs typeface="黑体" panose="02010609060101010101" charset="-122"/>
                  <a:sym typeface="Arial" panose="020B0604020202020204" pitchFamily="34" charset="0"/>
                </a:rPr>
                <a:t>君主专制</a:t>
              </a:r>
              <a:r>
                <a:rPr lang="en-US" altLang="zh-CN" sz="2400">
                  <a:solidFill>
                    <a:srgbClr val="549E39"/>
                  </a:solidFill>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2400">
                  <a:solidFill>
                    <a:srgbClr val="549E39"/>
                  </a:solidFill>
                  <a:latin typeface="黑体" panose="02010609060101010101" charset="-122"/>
                  <a:ea typeface="黑体" panose="02010609060101010101" charset="-122"/>
                  <a:cs typeface="黑体" panose="02010609060101010101" charset="-122"/>
                  <a:sym typeface="Arial" panose="020B0604020202020204" pitchFamily="34" charset="0"/>
                </a:rPr>
                <a:t>三省六部制</a:t>
              </a:r>
              <a:endParaRPr lang="zh-CN" altLang="en-US" sz="2400">
                <a:solidFill>
                  <a:srgbClr val="549E39"/>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grpSp>
      <p:grpSp>
        <p:nvGrpSpPr>
          <p:cNvPr id="9" name="组合 8"/>
          <p:cNvGrpSpPr/>
          <p:nvPr>
            <p:custDataLst>
              <p:tags r:id="rId4"/>
            </p:custDataLst>
          </p:nvPr>
        </p:nvGrpSpPr>
        <p:grpSpPr>
          <a:xfrm>
            <a:off x="3861131" y="4179552"/>
            <a:ext cx="3782887" cy="594753"/>
            <a:chOff x="1344387" y="3325264"/>
            <a:chExt cx="2520287" cy="484736"/>
          </a:xfrm>
        </p:grpSpPr>
        <p:sp>
          <p:nvSpPr>
            <p:cNvPr id="10" name="矩形 9"/>
            <p:cNvSpPr/>
            <p:nvPr>
              <p:custDataLst>
                <p:tags r:id="rId5"/>
              </p:custDataLst>
            </p:nvPr>
          </p:nvSpPr>
          <p:spPr>
            <a:xfrm>
              <a:off x="1344387" y="3325264"/>
              <a:ext cx="2520287" cy="484736"/>
            </a:xfrm>
            <a:prstGeom prst="rect">
              <a:avLst/>
            </a:prstGeom>
            <a:noFill/>
            <a:ln w="19050">
              <a:solidFill>
                <a:srgbClr val="DC9F0C"/>
              </a:solid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a:bodyPr>
            <a:lstStyle/>
            <a:p>
              <a:pPr algn="ctr"/>
              <a:endParaRPr lang="zh-CN" altLang="en-US" sz="2400">
                <a:latin typeface="黑体" panose="02010609060101010101" charset="-122"/>
                <a:ea typeface="黑体" panose="02010609060101010101" charset="-122"/>
                <a:sym typeface="Arial" panose="020B0604020202020204" pitchFamily="34" charset="0"/>
              </a:endParaRPr>
            </a:p>
          </p:txBody>
        </p:sp>
        <p:sp>
          <p:nvSpPr>
            <p:cNvPr id="11" name="矩形 10"/>
            <p:cNvSpPr/>
            <p:nvPr>
              <p:custDataLst>
                <p:tags r:id="rId6"/>
              </p:custDataLst>
            </p:nvPr>
          </p:nvSpPr>
          <p:spPr>
            <a:xfrm>
              <a:off x="1973587" y="3381315"/>
              <a:ext cx="1261884" cy="369332"/>
            </a:xfrm>
            <a:prstGeom prst="rect">
              <a:avLst/>
            </a:prstGeom>
          </p:spPr>
          <p:txBody>
            <a:bodyPr wrap="none">
              <a:noAutofit/>
            </a:bodyPr>
            <a:lstStyle/>
            <a:p>
              <a:pPr algn="ctr"/>
              <a:r>
                <a:rPr lang="zh-CN" altLang="en-US" sz="2400">
                  <a:solidFill>
                    <a:srgbClr val="DC9F0C"/>
                  </a:solidFill>
                  <a:latin typeface="黑体" panose="02010609060101010101" charset="-122"/>
                  <a:ea typeface="黑体" panose="02010609060101010101" charset="-122"/>
                  <a:cs typeface="黑体" panose="02010609060101010101" charset="-122"/>
                  <a:sym typeface="Arial" panose="020B0604020202020204" pitchFamily="34" charset="0"/>
                </a:rPr>
                <a:t>中央集权</a:t>
              </a:r>
              <a:r>
                <a:rPr lang="en-US" altLang="zh-CN" sz="2400">
                  <a:solidFill>
                    <a:srgbClr val="DC9F0C"/>
                  </a:solidFill>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2400">
                  <a:solidFill>
                    <a:srgbClr val="DC9F0C"/>
                  </a:solidFill>
                  <a:latin typeface="黑体" panose="02010609060101010101" charset="-122"/>
                  <a:ea typeface="黑体" panose="02010609060101010101" charset="-122"/>
                  <a:cs typeface="黑体" panose="02010609060101010101" charset="-122"/>
                  <a:sym typeface="Arial" panose="020B0604020202020204" pitchFamily="34" charset="0"/>
                </a:rPr>
                <a:t>科举制</a:t>
              </a:r>
              <a:endParaRPr lang="zh-CN" altLang="en-US" sz="2400">
                <a:solidFill>
                  <a:srgbClr val="DC9F0C"/>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grpSp>
      <p:grpSp>
        <p:nvGrpSpPr>
          <p:cNvPr id="12" name="组合 11"/>
          <p:cNvGrpSpPr/>
          <p:nvPr>
            <p:custDataLst>
              <p:tags r:id="rId7"/>
            </p:custDataLst>
          </p:nvPr>
        </p:nvGrpSpPr>
        <p:grpSpPr>
          <a:xfrm>
            <a:off x="3861131" y="4857388"/>
            <a:ext cx="3782887" cy="594753"/>
            <a:chOff x="1344387" y="3877714"/>
            <a:chExt cx="2520287" cy="484736"/>
          </a:xfrm>
        </p:grpSpPr>
        <p:sp>
          <p:nvSpPr>
            <p:cNvPr id="13" name="矩形 12"/>
            <p:cNvSpPr/>
            <p:nvPr>
              <p:custDataLst>
                <p:tags r:id="rId8"/>
              </p:custDataLst>
            </p:nvPr>
          </p:nvSpPr>
          <p:spPr>
            <a:xfrm>
              <a:off x="1344387" y="3877714"/>
              <a:ext cx="2520287" cy="484736"/>
            </a:xfrm>
            <a:prstGeom prst="rect">
              <a:avLst/>
            </a:prstGeom>
            <a:noFill/>
            <a:ln w="19050">
              <a:solidFill>
                <a:srgbClr val="549E39"/>
              </a:solid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a:bodyPr>
            <a:lstStyle/>
            <a:p>
              <a:pPr algn="ctr"/>
              <a:endParaRPr lang="zh-CN" altLang="en-US" sz="2400">
                <a:latin typeface="黑体" panose="02010609060101010101" charset="-122"/>
                <a:ea typeface="黑体" panose="02010609060101010101" charset="-122"/>
                <a:sym typeface="Arial" panose="020B0604020202020204" pitchFamily="34" charset="0"/>
              </a:endParaRPr>
            </a:p>
          </p:txBody>
        </p:sp>
        <p:sp>
          <p:nvSpPr>
            <p:cNvPr id="14" name="矩形 13"/>
            <p:cNvSpPr/>
            <p:nvPr>
              <p:custDataLst>
                <p:tags r:id="rId9"/>
              </p:custDataLst>
            </p:nvPr>
          </p:nvSpPr>
          <p:spPr>
            <a:xfrm>
              <a:off x="1973587" y="3933765"/>
              <a:ext cx="1261884" cy="369332"/>
            </a:xfrm>
            <a:prstGeom prst="rect">
              <a:avLst/>
            </a:prstGeom>
          </p:spPr>
          <p:txBody>
            <a:bodyPr wrap="none">
              <a:noAutofit/>
            </a:bodyPr>
            <a:lstStyle/>
            <a:p>
              <a:pPr algn="ctr"/>
              <a:r>
                <a:rPr lang="zh-CN" altLang="en-US" sz="2400">
                  <a:solidFill>
                    <a:srgbClr val="549E39"/>
                  </a:solidFill>
                  <a:latin typeface="黑体" panose="02010609060101010101" charset="-122"/>
                  <a:ea typeface="黑体" panose="02010609060101010101" charset="-122"/>
                  <a:cs typeface="黑体" panose="02010609060101010101" charset="-122"/>
                  <a:sym typeface="Arial" panose="020B0604020202020204" pitchFamily="34" charset="0"/>
                </a:rPr>
                <a:t>经济基础</a:t>
              </a:r>
              <a:r>
                <a:rPr lang="en-US" altLang="zh-CN" sz="2400">
                  <a:solidFill>
                    <a:srgbClr val="549E39"/>
                  </a:solidFill>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2400">
                  <a:solidFill>
                    <a:srgbClr val="549E39"/>
                  </a:solidFill>
                  <a:latin typeface="黑体" panose="02010609060101010101" charset="-122"/>
                  <a:ea typeface="黑体" panose="02010609060101010101" charset="-122"/>
                  <a:cs typeface="黑体" panose="02010609060101010101" charset="-122"/>
                  <a:sym typeface="Arial" panose="020B0604020202020204" pitchFamily="34" charset="0"/>
                </a:rPr>
                <a:t>两税法</a:t>
              </a:r>
              <a:endParaRPr lang="zh-CN" altLang="en-US" sz="2400">
                <a:solidFill>
                  <a:srgbClr val="549E39"/>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grpSp>
      <p:grpSp>
        <p:nvGrpSpPr>
          <p:cNvPr id="20" name="组合 19"/>
          <p:cNvGrpSpPr/>
          <p:nvPr>
            <p:custDataLst>
              <p:tags r:id="rId10"/>
            </p:custDataLst>
          </p:nvPr>
        </p:nvGrpSpPr>
        <p:grpSpPr>
          <a:xfrm>
            <a:off x="2701046" y="999460"/>
            <a:ext cx="6133320" cy="2419174"/>
            <a:chOff x="571499" y="733424"/>
            <a:chExt cx="4086225" cy="1971676"/>
          </a:xfrm>
        </p:grpSpPr>
        <p:sp>
          <p:nvSpPr>
            <p:cNvPr id="21" name="上箭头 1"/>
            <p:cNvSpPr/>
            <p:nvPr>
              <p:custDataLst>
                <p:tags r:id="rId11"/>
              </p:custDataLst>
            </p:nvPr>
          </p:nvSpPr>
          <p:spPr>
            <a:xfrm>
              <a:off x="571499" y="733424"/>
              <a:ext cx="4086225" cy="1971676"/>
            </a:xfrm>
            <a:prstGeom prst="upArrow">
              <a:avLst>
                <a:gd name="adj1" fmla="val 61514"/>
                <a:gd name="adj2" fmla="val 83131"/>
              </a:avLst>
            </a:prstGeom>
            <a:solidFill>
              <a:srgbClr val="549E39"/>
            </a:solidFill>
            <a:ln w="19050">
              <a:solidFill>
                <a:srgbClr val="549E39"/>
              </a:solid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a:bodyPr>
            <a:lstStyle/>
            <a:p>
              <a:pPr algn="ctr"/>
              <a:endParaRPr lang="zh-CN" altLang="en-US" sz="2400">
                <a:latin typeface="黑体" panose="02010609060101010101" charset="-122"/>
                <a:ea typeface="黑体" panose="02010609060101010101" charset="-122"/>
                <a:sym typeface="Arial" panose="020B0604020202020204" pitchFamily="34" charset="0"/>
              </a:endParaRPr>
            </a:p>
          </p:txBody>
        </p:sp>
        <p:sp>
          <p:nvSpPr>
            <p:cNvPr id="22" name="标题 1"/>
            <p:cNvSpPr txBox="1"/>
            <p:nvPr>
              <p:custDataLst>
                <p:tags r:id="rId12"/>
              </p:custDataLst>
            </p:nvPr>
          </p:nvSpPr>
          <p:spPr>
            <a:xfrm>
              <a:off x="1643105" y="1174366"/>
              <a:ext cx="1942684" cy="695053"/>
            </a:xfrm>
            <a:prstGeom prst="rect">
              <a:avLst/>
            </a:prstGeom>
            <a:noFill/>
          </p:spPr>
          <p:txBody>
            <a:bodyPr wrap="square" rtlCol="0">
              <a:noAutofit/>
            </a:bodyPr>
            <a:lstStyle>
              <a:defPPr>
                <a:defRPr lang="zh-CN"/>
              </a:defPPr>
              <a:lvl1pPr>
                <a:lnSpc>
                  <a:spcPct val="130000"/>
                </a:lnSpc>
                <a:defRPr sz="1200"/>
              </a:lvl1pPr>
            </a:lstStyle>
            <a:p>
              <a:pPr algn="ctr"/>
              <a:r>
                <a:rPr lang="zh-CN" altLang="en-US" sz="4400">
                  <a:solidFill>
                    <a:sysClr val="window" lastClr="FFFFFF"/>
                  </a:solidFill>
                  <a:latin typeface="黑体" panose="02010609060101010101" charset="-122"/>
                  <a:ea typeface="黑体" panose="02010609060101010101" charset="-122"/>
                  <a:cs typeface="+mn-ea"/>
                  <a:sym typeface="Arial" panose="020B0604020202020204" pitchFamily="34" charset="0"/>
                </a:rPr>
                <a:t>隋唐的制度创新</a:t>
              </a:r>
              <a:endParaRPr lang="zh-CN" altLang="en-US" sz="4400">
                <a:solidFill>
                  <a:sysClr val="window" lastClr="FFFFFF"/>
                </a:solidFill>
                <a:latin typeface="黑体" panose="02010609060101010101" charset="-122"/>
                <a:ea typeface="黑体" panose="02010609060101010101" charset="-122"/>
                <a:cs typeface="+mn-ea"/>
                <a:sym typeface="Arial" panose="020B0604020202020204" pitchFamily="34" charset="0"/>
              </a:endParaRPr>
            </a:p>
          </p:txBody>
        </p:sp>
      </p:grpSp>
      <p:sp>
        <p:nvSpPr>
          <p:cNvPr id="15" name="文本框 14"/>
          <p:cNvSpPr txBox="1"/>
          <p:nvPr/>
        </p:nvSpPr>
        <p:spPr>
          <a:xfrm>
            <a:off x="833755" y="447675"/>
            <a:ext cx="2011680" cy="645160"/>
          </a:xfrm>
          <a:prstGeom prst="rect">
            <a:avLst/>
          </a:prstGeom>
          <a:noFill/>
        </p:spPr>
        <p:txBody>
          <a:bodyPr wrap="none" rtlCol="0">
            <a:spAutoFit/>
          </a:bodyPr>
          <a:lstStyle/>
          <a:p>
            <a:r>
              <a:rPr lang="zh-CN" altLang="en-US" sz="3600" b="1"/>
              <a:t>课堂总结</a:t>
            </a:r>
            <a:endParaRPr lang="zh-CN" altLang="en-US" sz="3600" b="1"/>
          </a:p>
        </p:txBody>
      </p:sp>
    </p:spTree>
    <p:custDataLst>
      <p:tags r:id="rId13"/>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7215" y="1960880"/>
            <a:ext cx="3960495" cy="3322955"/>
          </a:xfrm>
          <a:prstGeom prst="rect">
            <a:avLst/>
          </a:prstGeom>
          <a:noFill/>
        </p:spPr>
        <p:txBody>
          <a:bodyPr wrap="square" rtlCol="0" anchor="t">
            <a:spAutoFit/>
          </a:bodyPr>
          <a:lstStyle/>
          <a:p>
            <a:pPr fontAlgn="auto">
              <a:lnSpc>
                <a:spcPct val="150000"/>
              </a:lnSpc>
            </a:pPr>
            <a:r>
              <a:rPr lang="en-US" altLang="zh-CN" sz="2800" b="1">
                <a:solidFill>
                  <a:schemeClr val="tx1"/>
                </a:solidFill>
                <a:latin typeface="仿宋" panose="02010609060101010101" charset="-122"/>
                <a:ea typeface="仿宋" panose="02010609060101010101" charset="-122"/>
                <a:sym typeface="+mn-ea"/>
              </a:rPr>
              <a:t>    </a:t>
            </a:r>
            <a:r>
              <a:rPr lang="zh-CN" altLang="en-US" sz="2800" b="1">
                <a:solidFill>
                  <a:schemeClr val="tx1"/>
                </a:solidFill>
                <a:latin typeface="仿宋" panose="02010609060101010101" charset="-122"/>
                <a:ea typeface="仿宋" panose="02010609060101010101" charset="-122"/>
                <a:sym typeface="+mn-ea"/>
              </a:rPr>
              <a:t>课程标准：通过了解隋唐时期的高度繁荣，认识三国两晋南北朝至隋唐时期的</a:t>
            </a:r>
            <a:r>
              <a:rPr lang="zh-CN" altLang="en-US" sz="2800" b="1">
                <a:solidFill>
                  <a:srgbClr val="C00000"/>
                </a:solidFill>
                <a:latin typeface="仿宋" panose="02010609060101010101" charset="-122"/>
                <a:ea typeface="仿宋" panose="02010609060101010101" charset="-122"/>
                <a:sym typeface="+mn-ea"/>
              </a:rPr>
              <a:t>制度变化与创新。</a:t>
            </a:r>
            <a:endParaRPr lang="zh-CN" altLang="en-US" sz="2800" b="1">
              <a:solidFill>
                <a:srgbClr val="C00000"/>
              </a:solidFill>
              <a:latin typeface="仿宋" panose="02010609060101010101" charset="-122"/>
              <a:ea typeface="仿宋" panose="02010609060101010101" charset="-122"/>
              <a:sym typeface="+mn-ea"/>
            </a:endParaRPr>
          </a:p>
        </p:txBody>
      </p:sp>
      <p:pic>
        <p:nvPicPr>
          <p:cNvPr id="3" name="图片 2" descr="32313536323539303b32313536323537303bd7f7d2b5"/>
          <p:cNvPicPr>
            <a:picLocks noChangeAspect="1"/>
          </p:cNvPicPr>
          <p:nvPr/>
        </p:nvPicPr>
        <p:blipFill>
          <a:blip r:embed="rId1"/>
          <a:stretch>
            <a:fillRect/>
          </a:stretch>
        </p:blipFill>
        <p:spPr>
          <a:xfrm>
            <a:off x="735965" y="2060575"/>
            <a:ext cx="577215" cy="577215"/>
          </a:xfrm>
          <a:prstGeom prst="rect">
            <a:avLst/>
          </a:prstGeom>
        </p:spPr>
      </p:pic>
      <p:cxnSp>
        <p:nvCxnSpPr>
          <p:cNvPr id="5" name="直接连接符 4"/>
          <p:cNvCxnSpPr/>
          <p:nvPr/>
        </p:nvCxnSpPr>
        <p:spPr>
          <a:xfrm flipH="1">
            <a:off x="4561205" y="1706880"/>
            <a:ext cx="635" cy="4234815"/>
          </a:xfrm>
          <a:prstGeom prst="line">
            <a:avLst/>
          </a:prstGeom>
          <a:ln w="38100"/>
        </p:spPr>
        <p:style>
          <a:lnRef idx="1">
            <a:schemeClr val="dk1"/>
          </a:lnRef>
          <a:fillRef idx="0">
            <a:schemeClr val="dk1"/>
          </a:fillRef>
          <a:effectRef idx="0">
            <a:schemeClr val="dk1"/>
          </a:effectRef>
          <a:fontRef idx="minor">
            <a:schemeClr val="tx1"/>
          </a:fontRef>
        </p:style>
      </p:cxnSp>
      <p:pic>
        <p:nvPicPr>
          <p:cNvPr id="8" name="图片 7"/>
          <p:cNvPicPr>
            <a:picLocks noChangeAspect="1"/>
          </p:cNvPicPr>
          <p:nvPr/>
        </p:nvPicPr>
        <p:blipFill>
          <a:blip r:embed="rId2"/>
          <a:stretch>
            <a:fillRect/>
          </a:stretch>
        </p:blipFill>
        <p:spPr>
          <a:xfrm>
            <a:off x="4585335" y="2910840"/>
            <a:ext cx="927100" cy="1422400"/>
          </a:xfrm>
          <a:prstGeom prst="rect">
            <a:avLst/>
          </a:prstGeom>
        </p:spPr>
      </p:pic>
      <p:pic>
        <p:nvPicPr>
          <p:cNvPr id="4" name="图片 3"/>
          <p:cNvPicPr>
            <a:picLocks noChangeAspect="1"/>
          </p:cNvPicPr>
          <p:nvPr/>
        </p:nvPicPr>
        <p:blipFill>
          <a:blip r:embed="rId3"/>
          <a:stretch>
            <a:fillRect/>
          </a:stretch>
        </p:blipFill>
        <p:spPr>
          <a:xfrm>
            <a:off x="5802630" y="1745615"/>
            <a:ext cx="6394450" cy="1206500"/>
          </a:xfrm>
          <a:prstGeom prst="rect">
            <a:avLst/>
          </a:prstGeom>
        </p:spPr>
      </p:pic>
      <p:pic>
        <p:nvPicPr>
          <p:cNvPr id="6" name="图片 5"/>
          <p:cNvPicPr>
            <a:picLocks noChangeAspect="1"/>
          </p:cNvPicPr>
          <p:nvPr/>
        </p:nvPicPr>
        <p:blipFill>
          <a:blip r:embed="rId4"/>
          <a:stretch>
            <a:fillRect/>
          </a:stretch>
        </p:blipFill>
        <p:spPr>
          <a:xfrm>
            <a:off x="5802630" y="3150870"/>
            <a:ext cx="6394450" cy="1206500"/>
          </a:xfrm>
          <a:prstGeom prst="rect">
            <a:avLst/>
          </a:prstGeom>
        </p:spPr>
      </p:pic>
      <p:pic>
        <p:nvPicPr>
          <p:cNvPr id="7" name="图片 6"/>
          <p:cNvPicPr>
            <a:picLocks noChangeAspect="1"/>
          </p:cNvPicPr>
          <p:nvPr/>
        </p:nvPicPr>
        <p:blipFill>
          <a:blip r:embed="rId5"/>
          <a:stretch>
            <a:fillRect/>
          </a:stretch>
        </p:blipFill>
        <p:spPr>
          <a:xfrm>
            <a:off x="5875020" y="4747260"/>
            <a:ext cx="6394450" cy="1206500"/>
          </a:xfrm>
          <a:prstGeom prst="rect">
            <a:avLst/>
          </a:prstGeom>
        </p:spPr>
      </p:pic>
    </p:spTree>
    <p:custDataLst>
      <p:tags r:id="rId6"/>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4871400" y="1538530"/>
            <a:ext cx="2202540" cy="4401205"/>
          </a:xfrm>
          <a:prstGeom prst="rect">
            <a:avLst/>
          </a:prstGeom>
          <a:noFill/>
        </p:spPr>
        <p:txBody>
          <a:bodyPr wrap="square" rtlCol="0">
            <a:spAutoFit/>
          </a:bodyPr>
          <a:lstStyle/>
          <a:p>
            <a:pPr algn="just">
              <a:lnSpc>
                <a:spcPct val="125000"/>
              </a:lnSpc>
              <a:spcBef>
                <a:spcPct val="0"/>
              </a:spcBef>
              <a:spcAft>
                <a:spcPct val="0"/>
              </a:spcAft>
            </a:pPr>
            <a:r>
              <a:rPr lang="zh-CN" sz="3200" b="1" smtClean="0">
                <a:solidFill>
                  <a:srgbClr val="C00000"/>
                </a:solidFill>
                <a:latin typeface="方正苏新诗柳楷简体" panose="02000000000000000000" pitchFamily="2" charset="-122"/>
                <a:ea typeface="方正苏新诗柳楷简体" panose="02000000000000000000" pitchFamily="2" charset="-122"/>
                <a:cs typeface="黑体" panose="02010609060101010101" charset="-122"/>
              </a:rPr>
              <a:t>创立：</a:t>
            </a:r>
            <a:endParaRPr lang="zh-CN" sz="3200" b="1" smtClean="0">
              <a:solidFill>
                <a:srgbClr val="C00000"/>
              </a:solidFill>
              <a:latin typeface="方正苏新诗柳楷简体" panose="02000000000000000000" pitchFamily="2" charset="-122"/>
              <a:ea typeface="方正苏新诗柳楷简体" panose="02000000000000000000" pitchFamily="2" charset="-122"/>
              <a:cs typeface="黑体" panose="02010609060101010101" charset="-122"/>
            </a:endParaRPr>
          </a:p>
          <a:p>
            <a:pPr algn="just">
              <a:lnSpc>
                <a:spcPct val="125000"/>
              </a:lnSpc>
              <a:spcBef>
                <a:spcPct val="0"/>
              </a:spcBef>
              <a:spcAft>
                <a:spcPct val="0"/>
              </a:spcAft>
            </a:pPr>
            <a:endParaRPr lang="en-US" altLang="zh-CN" sz="3200" b="1" smtClean="0">
              <a:solidFill>
                <a:srgbClr val="C94349"/>
              </a:solidFill>
              <a:latin typeface="方正苏新诗柳楷简体" panose="02000000000000000000" pitchFamily="2" charset="-122"/>
              <a:ea typeface="方正苏新诗柳楷简体" panose="02000000000000000000" pitchFamily="2" charset="-122"/>
              <a:cs typeface="黑体" panose="02010609060101010101" charset="-122"/>
            </a:endParaRPr>
          </a:p>
          <a:p>
            <a:pPr algn="just">
              <a:lnSpc>
                <a:spcPct val="125000"/>
              </a:lnSpc>
              <a:spcBef>
                <a:spcPct val="0"/>
              </a:spcBef>
              <a:spcAft>
                <a:spcPct val="0"/>
              </a:spcAft>
            </a:pPr>
            <a:endParaRPr lang="zh-CN" sz="3200" b="1" smtClean="0">
              <a:solidFill>
                <a:srgbClr val="C94349"/>
              </a:solidFill>
              <a:latin typeface="方正苏新诗柳楷简体" panose="02000000000000000000" pitchFamily="2" charset="-122"/>
              <a:ea typeface="方正苏新诗柳楷简体" panose="02000000000000000000" pitchFamily="2" charset="-122"/>
              <a:cs typeface="黑体" panose="02010609060101010101" charset="-122"/>
            </a:endParaRPr>
          </a:p>
          <a:p>
            <a:pPr algn="just">
              <a:lnSpc>
                <a:spcPct val="125000"/>
              </a:lnSpc>
              <a:spcBef>
                <a:spcPct val="0"/>
              </a:spcBef>
              <a:spcAft>
                <a:spcPct val="0"/>
              </a:spcAft>
            </a:pPr>
            <a:r>
              <a:rPr lang="zh-CN" sz="3200" b="1" smtClean="0">
                <a:solidFill>
                  <a:srgbClr val="C00000"/>
                </a:solidFill>
                <a:latin typeface="方正苏新诗柳楷简体" panose="02000000000000000000" pitchFamily="2" charset="-122"/>
                <a:ea typeface="方正苏新诗柳楷简体" panose="02000000000000000000" pitchFamily="2" charset="-122"/>
                <a:cs typeface="黑体" panose="02010609060101010101" charset="-122"/>
              </a:rPr>
              <a:t>措施：</a:t>
            </a:r>
            <a:endParaRPr lang="zh-CN" sz="3200" b="1" smtClean="0">
              <a:solidFill>
                <a:srgbClr val="C00000"/>
              </a:solidFill>
              <a:latin typeface="方正苏新诗柳楷简体" panose="02000000000000000000" pitchFamily="2" charset="-122"/>
              <a:ea typeface="方正苏新诗柳楷简体" panose="02000000000000000000" pitchFamily="2" charset="-122"/>
              <a:cs typeface="黑体" panose="02010609060101010101" charset="-122"/>
            </a:endParaRPr>
          </a:p>
          <a:p>
            <a:pPr algn="just">
              <a:lnSpc>
                <a:spcPct val="125000"/>
              </a:lnSpc>
              <a:spcBef>
                <a:spcPct val="0"/>
              </a:spcBef>
              <a:spcAft>
                <a:spcPct val="0"/>
              </a:spcAft>
            </a:pPr>
            <a:endParaRPr lang="zh-CN" sz="3200" b="1" smtClean="0">
              <a:solidFill>
                <a:srgbClr val="C94349"/>
              </a:solidFill>
              <a:latin typeface="方正苏新诗柳楷简体" panose="02000000000000000000" pitchFamily="2" charset="-122"/>
              <a:ea typeface="方正苏新诗柳楷简体" panose="02000000000000000000" pitchFamily="2" charset="-122"/>
              <a:cs typeface="黑体" panose="02010609060101010101" charset="-122"/>
            </a:endParaRPr>
          </a:p>
          <a:p>
            <a:pPr algn="just">
              <a:lnSpc>
                <a:spcPct val="125000"/>
              </a:lnSpc>
              <a:spcBef>
                <a:spcPct val="0"/>
              </a:spcBef>
              <a:spcAft>
                <a:spcPct val="0"/>
              </a:spcAft>
            </a:pPr>
            <a:endParaRPr lang="en-US" altLang="zh-CN" sz="3200" b="1" smtClean="0">
              <a:solidFill>
                <a:srgbClr val="C94349"/>
              </a:solidFill>
              <a:latin typeface="方正苏新诗柳楷简体" panose="02000000000000000000" pitchFamily="2" charset="-122"/>
              <a:ea typeface="方正苏新诗柳楷简体" panose="02000000000000000000" pitchFamily="2" charset="-122"/>
              <a:cs typeface="黑体" panose="02010609060101010101" charset="-122"/>
            </a:endParaRPr>
          </a:p>
          <a:p>
            <a:pPr algn="just">
              <a:lnSpc>
                <a:spcPct val="125000"/>
              </a:lnSpc>
              <a:spcBef>
                <a:spcPct val="0"/>
              </a:spcBef>
              <a:spcAft>
                <a:spcPct val="0"/>
              </a:spcAft>
            </a:pPr>
            <a:r>
              <a:rPr lang="zh-CN" sz="3200" b="1" smtClean="0">
                <a:solidFill>
                  <a:srgbClr val="C00000"/>
                </a:solidFill>
                <a:latin typeface="方正苏新诗柳楷简体" panose="02000000000000000000" pitchFamily="2" charset="-122"/>
                <a:ea typeface="方正苏新诗柳楷简体" panose="02000000000000000000" pitchFamily="2" charset="-122"/>
                <a:cs typeface="黑体" panose="02010609060101010101" charset="-122"/>
              </a:rPr>
              <a:t>标准</a:t>
            </a:r>
            <a:r>
              <a:rPr lang="zh-CN" altLang="en-US" sz="3200" b="1">
                <a:solidFill>
                  <a:srgbClr val="C00000"/>
                </a:solidFill>
                <a:latin typeface="方正苏新诗柳楷简体" panose="02000000000000000000" pitchFamily="2" charset="-122"/>
                <a:ea typeface="方正苏新诗柳楷简体" panose="02000000000000000000" pitchFamily="2" charset="-122"/>
                <a:cs typeface="黑体" panose="02010609060101010101" charset="-122"/>
              </a:rPr>
              <a:t>：</a:t>
            </a:r>
            <a:endParaRPr lang="zh-CN" altLang="en-US" sz="3200" b="1">
              <a:solidFill>
                <a:srgbClr val="C00000"/>
              </a:solidFill>
              <a:latin typeface="方正苏新诗柳楷简体" panose="02000000000000000000" pitchFamily="2" charset="-122"/>
              <a:ea typeface="方正苏新诗柳楷简体" panose="02000000000000000000" pitchFamily="2" charset="-122"/>
              <a:cs typeface="黑体" panose="02010609060101010101" charset="-122"/>
            </a:endParaRPr>
          </a:p>
        </p:txBody>
      </p:sp>
      <p:sp>
        <p:nvSpPr>
          <p:cNvPr id="35" name="文本框 34"/>
          <p:cNvSpPr txBox="1"/>
          <p:nvPr/>
        </p:nvSpPr>
        <p:spPr>
          <a:xfrm>
            <a:off x="6194386" y="1538302"/>
            <a:ext cx="5909494" cy="1169551"/>
          </a:xfrm>
          <a:prstGeom prst="rect">
            <a:avLst/>
          </a:prstGeom>
          <a:noFill/>
        </p:spPr>
        <p:txBody>
          <a:bodyPr wrap="square" rtlCol="0">
            <a:spAutoFit/>
          </a:bodyPr>
          <a:lstStyle/>
          <a:p>
            <a:pPr algn="just">
              <a:lnSpc>
                <a:spcPct val="125000"/>
              </a:lnSpc>
              <a:spcBef>
                <a:spcPct val="0"/>
              </a:spcBef>
              <a:spcAft>
                <a:spcPct val="0"/>
              </a:spcAft>
            </a:pPr>
            <a:r>
              <a:rPr lang="zh-CN" sz="2800">
                <a:solidFill>
                  <a:schemeClr val="tx1">
                    <a:lumMod val="95000"/>
                    <a:lumOff val="5000"/>
                  </a:schemeClr>
                </a:solidFill>
                <a:latin typeface="方正苏新诗柳楷简体" panose="02000000000000000000" pitchFamily="2" charset="-122"/>
                <a:ea typeface="方正苏新诗柳楷简体" panose="02000000000000000000" pitchFamily="2" charset="-122"/>
                <a:cs typeface="黑体" panose="02010609060101010101" charset="-122"/>
              </a:rPr>
              <a:t>曹魏时期，曹丕采纳吏部尚书陈群的建议而推行。</a:t>
            </a:r>
            <a:endParaRPr lang="zh-CN" sz="2800">
              <a:solidFill>
                <a:schemeClr val="tx1">
                  <a:lumMod val="95000"/>
                  <a:lumOff val="5000"/>
                </a:schemeClr>
              </a:solidFill>
              <a:latin typeface="方正苏新诗柳楷简体" panose="02000000000000000000" pitchFamily="2" charset="-122"/>
              <a:ea typeface="方正苏新诗柳楷简体" panose="02000000000000000000" pitchFamily="2" charset="-122"/>
              <a:cs typeface="黑体" panose="02010609060101010101" charset="-122"/>
            </a:endParaRPr>
          </a:p>
        </p:txBody>
      </p:sp>
      <p:sp>
        <p:nvSpPr>
          <p:cNvPr id="36" name="文本框 35"/>
          <p:cNvSpPr txBox="1"/>
          <p:nvPr/>
        </p:nvSpPr>
        <p:spPr>
          <a:xfrm>
            <a:off x="6105936" y="3287706"/>
            <a:ext cx="6085573" cy="1169551"/>
          </a:xfrm>
          <a:prstGeom prst="rect">
            <a:avLst/>
          </a:prstGeom>
          <a:noFill/>
        </p:spPr>
        <p:txBody>
          <a:bodyPr wrap="square" rtlCol="0">
            <a:spAutoFit/>
          </a:bodyPr>
          <a:lstStyle/>
          <a:p>
            <a:pPr algn="just">
              <a:lnSpc>
                <a:spcPct val="125000"/>
              </a:lnSpc>
              <a:spcBef>
                <a:spcPct val="0"/>
              </a:spcBef>
              <a:spcAft>
                <a:spcPct val="0"/>
              </a:spcAft>
            </a:pPr>
            <a:r>
              <a:rPr lang="zh-CN" sz="2800">
                <a:solidFill>
                  <a:schemeClr val="tx1">
                    <a:lumMod val="95000"/>
                    <a:lumOff val="5000"/>
                  </a:schemeClr>
                </a:solidFill>
                <a:latin typeface="方正苏新诗柳楷简体" panose="02000000000000000000" pitchFamily="2" charset="-122"/>
                <a:ea typeface="方正苏新诗柳楷简体" panose="02000000000000000000" pitchFamily="2" charset="-122"/>
                <a:cs typeface="黑体" panose="02010609060101010101" charset="-122"/>
              </a:rPr>
              <a:t>中央委任中正官为各地人才评定等级，共分九等，朝廷依此授以相应的官职。</a:t>
            </a:r>
            <a:endParaRPr lang="zh-CN" sz="2800">
              <a:solidFill>
                <a:schemeClr val="tx1">
                  <a:lumMod val="95000"/>
                  <a:lumOff val="5000"/>
                </a:schemeClr>
              </a:solidFill>
              <a:latin typeface="方正苏新诗柳楷简体" panose="02000000000000000000" pitchFamily="2" charset="-122"/>
              <a:ea typeface="方正苏新诗柳楷简体" panose="02000000000000000000" pitchFamily="2" charset="-122"/>
              <a:cs typeface="黑体" panose="02010609060101010101" charset="-122"/>
            </a:endParaRPr>
          </a:p>
        </p:txBody>
      </p:sp>
      <p:sp>
        <p:nvSpPr>
          <p:cNvPr id="37" name="文本框 36"/>
          <p:cNvSpPr txBox="1"/>
          <p:nvPr/>
        </p:nvSpPr>
        <p:spPr>
          <a:xfrm>
            <a:off x="5972669" y="5241785"/>
            <a:ext cx="6097555" cy="1169551"/>
          </a:xfrm>
          <a:prstGeom prst="rect">
            <a:avLst/>
          </a:prstGeom>
          <a:noFill/>
        </p:spPr>
        <p:txBody>
          <a:bodyPr wrap="square" rtlCol="0">
            <a:spAutoFit/>
          </a:bodyPr>
          <a:lstStyle/>
          <a:p>
            <a:pPr algn="just">
              <a:lnSpc>
                <a:spcPct val="125000"/>
              </a:lnSpc>
              <a:spcBef>
                <a:spcPct val="0"/>
              </a:spcBef>
              <a:spcAft>
                <a:spcPct val="0"/>
              </a:spcAft>
            </a:pPr>
            <a:r>
              <a:rPr lang="zh-CN" sz="2800">
                <a:solidFill>
                  <a:schemeClr val="tx1">
                    <a:lumMod val="95000"/>
                    <a:lumOff val="5000"/>
                  </a:schemeClr>
                </a:solidFill>
                <a:latin typeface="方正苏新诗柳楷简体" panose="02000000000000000000" pitchFamily="2" charset="-122"/>
                <a:ea typeface="方正苏新诗柳楷简体" panose="02000000000000000000" pitchFamily="2" charset="-122"/>
                <a:cs typeface="黑体" panose="02010609060101010101" charset="-122"/>
              </a:rPr>
              <a:t>从初创时期的重视家世、道德和才能</a:t>
            </a:r>
            <a:r>
              <a:rPr lang="zh-CN" sz="2800" smtClean="0">
                <a:solidFill>
                  <a:schemeClr val="tx1">
                    <a:lumMod val="95000"/>
                    <a:lumOff val="5000"/>
                  </a:schemeClr>
                </a:solidFill>
                <a:latin typeface="方正苏新诗柳楷简体" panose="02000000000000000000" pitchFamily="2" charset="-122"/>
                <a:ea typeface="方正苏新诗柳楷简体" panose="02000000000000000000" pitchFamily="2" charset="-122"/>
                <a:cs typeface="黑体" panose="02010609060101010101" charset="-122"/>
              </a:rPr>
              <a:t>，</a:t>
            </a:r>
            <a:r>
              <a:rPr lang="zh-CN" altLang="en-US" sz="2800" smtClean="0">
                <a:solidFill>
                  <a:schemeClr val="tx1">
                    <a:lumMod val="95000"/>
                    <a:lumOff val="5000"/>
                  </a:schemeClr>
                </a:solidFill>
                <a:latin typeface="方正苏新诗柳楷简体" panose="02000000000000000000" pitchFamily="2" charset="-122"/>
                <a:ea typeface="方正苏新诗柳楷简体" panose="02000000000000000000" pitchFamily="2" charset="-122"/>
                <a:cs typeface="黑体" panose="02010609060101010101" charset="-122"/>
              </a:rPr>
              <a:t>发展到</a:t>
            </a:r>
            <a:r>
              <a:rPr lang="zh-CN" sz="2800" smtClean="0">
                <a:solidFill>
                  <a:schemeClr val="tx1">
                    <a:lumMod val="95000"/>
                    <a:lumOff val="5000"/>
                  </a:schemeClr>
                </a:solidFill>
                <a:latin typeface="方正苏新诗柳楷简体" panose="02000000000000000000" pitchFamily="2" charset="-122"/>
                <a:ea typeface="方正苏新诗柳楷简体" panose="02000000000000000000" pitchFamily="2" charset="-122"/>
                <a:cs typeface="黑体" panose="02010609060101010101" charset="-122"/>
              </a:rPr>
              <a:t>西晋</a:t>
            </a:r>
            <a:r>
              <a:rPr lang="zh-CN" sz="2800">
                <a:solidFill>
                  <a:schemeClr val="tx1">
                    <a:lumMod val="95000"/>
                    <a:lumOff val="5000"/>
                  </a:schemeClr>
                </a:solidFill>
                <a:latin typeface="方正苏新诗柳楷简体" panose="02000000000000000000" pitchFamily="2" charset="-122"/>
                <a:ea typeface="方正苏新诗柳楷简体" panose="02000000000000000000" pitchFamily="2" charset="-122"/>
                <a:cs typeface="黑体" panose="02010609060101010101" charset="-122"/>
              </a:rPr>
              <a:t>时期</a:t>
            </a:r>
            <a:r>
              <a:rPr lang="zh-CN" sz="2800">
                <a:solidFill>
                  <a:srgbClr val="C00000"/>
                </a:solidFill>
                <a:latin typeface="方正苏新诗柳楷简体" panose="02000000000000000000" pitchFamily="2" charset="-122"/>
                <a:ea typeface="方正苏新诗柳楷简体" panose="02000000000000000000" pitchFamily="2" charset="-122"/>
                <a:cs typeface="黑体" panose="02010609060101010101" charset="-122"/>
              </a:rPr>
              <a:t>主要看重家世。</a:t>
            </a:r>
            <a:endParaRPr lang="zh-CN" altLang="zh-CN" sz="2800">
              <a:solidFill>
                <a:srgbClr val="C00000"/>
              </a:solidFill>
              <a:latin typeface="方正苏新诗柳楷简体" panose="02000000000000000000" pitchFamily="2" charset="-122"/>
              <a:ea typeface="方正苏新诗柳楷简体" panose="02000000000000000000" pitchFamily="2" charset="-122"/>
              <a:cs typeface="黑体" panose="02010609060101010101" charset="-122"/>
            </a:endParaRPr>
          </a:p>
        </p:txBody>
      </p:sp>
      <p:sp>
        <p:nvSpPr>
          <p:cNvPr id="4" name="文本框 3"/>
          <p:cNvSpPr txBox="1"/>
          <p:nvPr/>
        </p:nvSpPr>
        <p:spPr>
          <a:xfrm>
            <a:off x="1144270" y="326266"/>
            <a:ext cx="12190730" cy="632460"/>
          </a:xfrm>
          <a:prstGeom prst="rect">
            <a:avLst/>
          </a:prstGeom>
          <a:noFill/>
        </p:spPr>
        <p:txBody>
          <a:bodyPr wrap="square" rtlCol="0">
            <a:spAutoFit/>
          </a:bodyPr>
          <a:lstStyle/>
          <a:p>
            <a:pPr>
              <a:lnSpc>
                <a:spcPct val="110000"/>
              </a:lnSpc>
              <a:spcBef>
                <a:spcPct val="0"/>
              </a:spcBef>
              <a:spcAft>
                <a:spcPct val="0"/>
              </a:spcAft>
            </a:pPr>
            <a:r>
              <a:rPr lang="en-US" altLang="zh-CN" sz="2800" b="1" spc="200">
                <a:solidFill>
                  <a:schemeClr val="tx1"/>
                </a:solidFill>
                <a:uFillTx/>
                <a:latin typeface="黑体" panose="02010609060101010101" charset="-122"/>
                <a:ea typeface="黑体" panose="02010609060101010101" charset="-122"/>
              </a:rPr>
              <a:t> </a:t>
            </a:r>
            <a:r>
              <a:rPr lang="zh-CN" altLang="en-US" sz="3200" b="1" spc="200">
                <a:solidFill>
                  <a:schemeClr val="tx1"/>
                </a:solidFill>
                <a:uFillTx/>
                <a:latin typeface="方正粗金陵简体" panose="02000000000000000000" pitchFamily="2" charset="-122"/>
                <a:ea typeface="方正粗金陵简体" panose="02000000000000000000" pitchFamily="2" charset="-122"/>
              </a:rPr>
              <a:t>一、选官制度</a:t>
            </a:r>
            <a:r>
              <a:rPr lang="en-US" altLang="zh-CN" sz="3200" b="1" spc="200">
                <a:solidFill>
                  <a:schemeClr val="tx1"/>
                </a:solidFill>
                <a:uFillTx/>
                <a:latin typeface="方正粗金陵简体" panose="02000000000000000000" pitchFamily="2" charset="-122"/>
                <a:ea typeface="方正粗金陵简体" panose="02000000000000000000" pitchFamily="2" charset="-122"/>
              </a:rPr>
              <a:t>——</a:t>
            </a:r>
            <a:r>
              <a:rPr lang="zh-CN" altLang="en-US" sz="3200" b="1" spc="200">
                <a:solidFill>
                  <a:schemeClr val="tx1"/>
                </a:solidFill>
                <a:uFillTx/>
                <a:latin typeface="方正粗金陵简体" panose="02000000000000000000" pitchFamily="2" charset="-122"/>
                <a:ea typeface="方正粗金陵简体" panose="02000000000000000000" pitchFamily="2" charset="-122"/>
              </a:rPr>
              <a:t>从九品中正制到科举制</a:t>
            </a:r>
            <a:endParaRPr lang="zh-CN" altLang="en-US" sz="3200" b="1" spc="200">
              <a:solidFill>
                <a:schemeClr val="tx1"/>
              </a:solidFill>
              <a:uFillTx/>
              <a:latin typeface="方正粗金陵简体" panose="02000000000000000000" pitchFamily="2" charset="-122"/>
              <a:ea typeface="方正粗金陵简体" panose="02000000000000000000" pitchFamily="2" charset="-122"/>
            </a:endParaRPr>
          </a:p>
        </p:txBody>
      </p:sp>
      <p:cxnSp>
        <p:nvCxnSpPr>
          <p:cNvPr id="3" name="直接连接符 2"/>
          <p:cNvCxnSpPr/>
          <p:nvPr/>
        </p:nvCxnSpPr>
        <p:spPr>
          <a:xfrm flipV="1">
            <a:off x="1063625" y="947420"/>
            <a:ext cx="10064750" cy="1143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a:srcRect l="4921" t="10100" r="35555" b="1080"/>
          <a:stretch>
            <a:fillRect/>
          </a:stretch>
        </p:blipFill>
        <p:spPr>
          <a:xfrm>
            <a:off x="402590" y="1794510"/>
            <a:ext cx="4468495" cy="4468495"/>
          </a:xfrm>
          <a:prstGeom prst="rect">
            <a:avLst/>
          </a:prstGeom>
          <a:noFill/>
          <a:ln w="9525">
            <a:noFill/>
          </a:ln>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同侧圆角矩形 3"/>
          <p:cNvSpPr/>
          <p:nvPr/>
        </p:nvSpPr>
        <p:spPr>
          <a:xfrm>
            <a:off x="1220470" y="1029970"/>
            <a:ext cx="10049510" cy="5688330"/>
          </a:xfrm>
          <a:prstGeom prst="round2SameRect">
            <a:avLst/>
          </a:prstGeom>
          <a:solidFill>
            <a:srgbClr val="EEE4DB"/>
          </a:solidFill>
          <a:ln w="127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副标题 2"/>
          <p:cNvSpPr>
            <a:spLocks noGrp="1"/>
          </p:cNvSpPr>
          <p:nvPr>
            <p:ph type="subTitle" idx="1"/>
          </p:nvPr>
        </p:nvSpPr>
        <p:spPr>
          <a:xfrm>
            <a:off x="1221105" y="1645285"/>
            <a:ext cx="10048875" cy="5321935"/>
          </a:xfrm>
        </p:spPr>
        <p:txBody>
          <a:bodyPr>
            <a:noAutofit/>
          </a:bodyPr>
          <a:lstStyle/>
          <a:p>
            <a:pPr indent="0" algn="l" fontAlgn="auto">
              <a:lnSpc>
                <a:spcPct val="125000"/>
              </a:lnSpc>
            </a:pPr>
            <a:r>
              <a:rPr lang="zh-CN" altLang="en-US" sz="2800">
                <a:latin typeface="黑体" panose="02010609060101010101" charset="-122"/>
                <a:ea typeface="黑体" panose="02010609060101010101" charset="-122"/>
                <a:cs typeface="黑体" panose="02010609060101010101" charset="-122"/>
              </a:rPr>
              <a:t>材料一 随着南北朝以来经济的发展，</a:t>
            </a:r>
            <a:r>
              <a:rPr lang="zh-CN" altLang="en-US" sz="2800">
                <a:solidFill>
                  <a:srgbClr val="C00000"/>
                </a:solidFill>
                <a:latin typeface="黑体" panose="02010609060101010101" charset="-122"/>
                <a:ea typeface="黑体" panose="02010609060101010101" charset="-122"/>
                <a:cs typeface="黑体" panose="02010609060101010101" charset="-122"/>
              </a:rPr>
              <a:t>中小地主与富裕农民</a:t>
            </a:r>
            <a:r>
              <a:rPr lang="zh-CN" altLang="en-US" sz="2800">
                <a:latin typeface="黑体" panose="02010609060101010101" charset="-122"/>
                <a:ea typeface="黑体" panose="02010609060101010101" charset="-122"/>
                <a:cs typeface="黑体" panose="02010609060101010101" charset="-122"/>
              </a:rPr>
              <a:t>的数量日益增多，他们要求打破门阀士族的限制，在政治上得到发展。这一要求与隋朝打击豪强地主</a:t>
            </a:r>
            <a:r>
              <a:rPr lang="zh-CN" altLang="en-US" sz="2800">
                <a:solidFill>
                  <a:srgbClr val="C00000"/>
                </a:solidFill>
                <a:latin typeface="黑体" panose="02010609060101010101" charset="-122"/>
                <a:ea typeface="黑体" panose="02010609060101010101" charset="-122"/>
                <a:cs typeface="黑体" panose="02010609060101010101" charset="-122"/>
              </a:rPr>
              <a:t>，加强中央集权</a:t>
            </a:r>
            <a:r>
              <a:rPr lang="zh-CN" altLang="en-US" sz="2800">
                <a:latin typeface="黑体" panose="02010609060101010101" charset="-122"/>
                <a:ea typeface="黑体" panose="02010609060101010101" charset="-122"/>
                <a:cs typeface="黑体" panose="02010609060101010101" charset="-122"/>
              </a:rPr>
              <a:t>的政策是相符合的。因此，魏晋以来为豪强地主所操纵的选拔官僚的“九品中正制”，就在隋文帝时废除了。</a:t>
            </a:r>
            <a:endParaRPr lang="zh-CN" altLang="en-US" sz="2800">
              <a:latin typeface="黑体" panose="02010609060101010101" charset="-122"/>
              <a:ea typeface="黑体" panose="02010609060101010101" charset="-122"/>
              <a:cs typeface="黑体" panose="02010609060101010101" charset="-122"/>
            </a:endParaRPr>
          </a:p>
          <a:p>
            <a:pPr indent="0" algn="l" fontAlgn="auto">
              <a:lnSpc>
                <a:spcPct val="125000"/>
              </a:lnSpc>
              <a:buNone/>
            </a:pP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——摘编自白寿彝主编《中国通史》</a:t>
            </a:r>
            <a:endParaRPr lang="zh-CN" altLang="en-US" sz="2800">
              <a:latin typeface="黑体" panose="02010609060101010101" charset="-122"/>
              <a:ea typeface="黑体" panose="02010609060101010101" charset="-122"/>
              <a:cs typeface="黑体" panose="02010609060101010101" charset="-122"/>
            </a:endParaRPr>
          </a:p>
          <a:p>
            <a:pPr marL="0" indent="0" algn="l" fontAlgn="auto">
              <a:lnSpc>
                <a:spcPct val="125000"/>
              </a:lnSpc>
              <a:buNone/>
            </a:pPr>
            <a:r>
              <a:rPr lang="en-US" altLang="zh-CN" sz="2800">
                <a:latin typeface="黑体" panose="02010609060101010101" charset="-122"/>
                <a:ea typeface="黑体" panose="02010609060101010101" charset="-122"/>
                <a:cs typeface="黑体" panose="02010609060101010101" charset="-122"/>
              </a:rPr>
              <a:t> </a:t>
            </a:r>
            <a:r>
              <a:rPr lang="zh-CN" altLang="en-US" sz="2800">
                <a:solidFill>
                  <a:srgbClr val="C00000"/>
                </a:solidFill>
                <a:latin typeface="黑体" panose="02010609060101010101" charset="-122"/>
                <a:ea typeface="黑体" panose="02010609060101010101" charset="-122"/>
                <a:cs typeface="黑体" panose="02010609060101010101" charset="-122"/>
              </a:rPr>
              <a:t>根据材料一，指出隋文帝废除“九品中正制”的原因。</a:t>
            </a:r>
            <a:endParaRPr lang="zh-CN" altLang="en-US" sz="2800">
              <a:solidFill>
                <a:srgbClr val="C00000"/>
              </a:solidFill>
              <a:latin typeface="黑体" panose="02010609060101010101" charset="-122"/>
              <a:ea typeface="黑体" panose="02010609060101010101" charset="-122"/>
              <a:cs typeface="黑体" panose="02010609060101010101" charset="-122"/>
            </a:endParaRPr>
          </a:p>
          <a:p>
            <a:endParaRPr lang="zh-CN" altLang="en-US" sz="3200">
              <a:solidFill>
                <a:srgbClr val="C00000"/>
              </a:solidFill>
              <a:latin typeface="黑体" panose="02010609060101010101" charset="-122"/>
              <a:ea typeface="黑体" panose="02010609060101010101" charset="-122"/>
              <a:cs typeface="黑体" panose="02010609060101010101" charset="-122"/>
            </a:endParaRPr>
          </a:p>
          <a:p>
            <a:endParaRPr lang="zh-CN" altLang="en-US" sz="3200">
              <a:latin typeface="黑体" panose="02010609060101010101" charset="-122"/>
              <a:ea typeface="黑体" panose="02010609060101010101" charset="-122"/>
              <a:cs typeface="黑体" panose="02010609060101010101" charset="-122"/>
            </a:endParaRPr>
          </a:p>
          <a:p>
            <a:endParaRPr lang="zh-CN" altLang="en-US" sz="3200">
              <a:latin typeface="黑体" panose="02010609060101010101" charset="-122"/>
              <a:ea typeface="黑体" panose="02010609060101010101" charset="-122"/>
              <a:cs typeface="黑体" panose="02010609060101010101" charset="-122"/>
            </a:endParaRPr>
          </a:p>
        </p:txBody>
      </p:sp>
      <p:sp>
        <p:nvSpPr>
          <p:cNvPr id="18" name="文本框 17"/>
          <p:cNvSpPr txBox="1"/>
          <p:nvPr/>
        </p:nvSpPr>
        <p:spPr>
          <a:xfrm>
            <a:off x="827405" y="291341"/>
            <a:ext cx="12190730" cy="632460"/>
          </a:xfrm>
          <a:prstGeom prst="rect">
            <a:avLst/>
          </a:prstGeom>
          <a:noFill/>
        </p:spPr>
        <p:txBody>
          <a:bodyPr wrap="square" rtlCol="0">
            <a:spAutoFit/>
          </a:bodyPr>
          <a:lstStyle/>
          <a:p>
            <a:pPr>
              <a:lnSpc>
                <a:spcPct val="110000"/>
              </a:lnSpc>
              <a:spcBef>
                <a:spcPct val="0"/>
              </a:spcBef>
              <a:spcAft>
                <a:spcPct val="0"/>
              </a:spcAft>
            </a:pPr>
            <a:r>
              <a:rPr lang="en-US" altLang="zh-CN" sz="2800" b="1" spc="200">
                <a:solidFill>
                  <a:schemeClr val="tx1"/>
                </a:solidFill>
                <a:uFillTx/>
                <a:latin typeface="黑体" panose="02010609060101010101" charset="-122"/>
                <a:ea typeface="黑体" panose="02010609060101010101" charset="-122"/>
              </a:rPr>
              <a:t> </a:t>
            </a:r>
            <a:r>
              <a:rPr lang="zh-CN" altLang="en-US" sz="3200" b="1" spc="200">
                <a:solidFill>
                  <a:schemeClr val="tx1"/>
                </a:solidFill>
                <a:uFillTx/>
                <a:latin typeface="方正粗金陵简体" panose="02000000000000000000" pitchFamily="2" charset="-122"/>
                <a:ea typeface="方正粗金陵简体" panose="02000000000000000000" pitchFamily="2" charset="-122"/>
              </a:rPr>
              <a:t>一、选官制度</a:t>
            </a:r>
            <a:r>
              <a:rPr lang="en-US" altLang="zh-CN" sz="3200" b="1" spc="200">
                <a:solidFill>
                  <a:schemeClr val="tx1"/>
                </a:solidFill>
                <a:uFillTx/>
                <a:latin typeface="方正粗金陵简体" panose="02000000000000000000" pitchFamily="2" charset="-122"/>
                <a:ea typeface="方正粗金陵简体" panose="02000000000000000000" pitchFamily="2" charset="-122"/>
              </a:rPr>
              <a:t>——</a:t>
            </a:r>
            <a:r>
              <a:rPr lang="zh-CN" altLang="en-US" sz="3200" b="1" spc="200">
                <a:solidFill>
                  <a:schemeClr val="tx1"/>
                </a:solidFill>
                <a:uFillTx/>
                <a:latin typeface="方正粗金陵简体" panose="02000000000000000000" pitchFamily="2" charset="-122"/>
                <a:ea typeface="方正粗金陵简体" panose="02000000000000000000" pitchFamily="2" charset="-122"/>
              </a:rPr>
              <a:t>从九品中正制到科举制</a:t>
            </a:r>
            <a:endParaRPr lang="zh-CN" altLang="en-US" sz="3200" b="1" spc="200">
              <a:solidFill>
                <a:schemeClr val="tx1"/>
              </a:solidFill>
              <a:uFillTx/>
              <a:latin typeface="方正粗金陵简体" panose="02000000000000000000" pitchFamily="2" charset="-122"/>
              <a:ea typeface="方正粗金陵简体" panose="02000000000000000000" pitchFamily="2" charset="-122"/>
            </a:endParaRP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645795" y="411991"/>
            <a:ext cx="12190730" cy="632460"/>
          </a:xfrm>
          <a:prstGeom prst="rect">
            <a:avLst/>
          </a:prstGeom>
          <a:noFill/>
        </p:spPr>
        <p:txBody>
          <a:bodyPr wrap="square" rtlCol="0">
            <a:spAutoFit/>
          </a:bodyPr>
          <a:lstStyle/>
          <a:p>
            <a:pPr>
              <a:lnSpc>
                <a:spcPct val="110000"/>
              </a:lnSpc>
              <a:spcBef>
                <a:spcPct val="0"/>
              </a:spcBef>
              <a:spcAft>
                <a:spcPct val="0"/>
              </a:spcAft>
            </a:pPr>
            <a:r>
              <a:rPr lang="en-US" altLang="zh-CN" sz="2800" b="1" spc="200">
                <a:solidFill>
                  <a:schemeClr val="tx1"/>
                </a:solidFill>
                <a:uFillTx/>
                <a:latin typeface="黑体" panose="02010609060101010101" charset="-122"/>
                <a:ea typeface="黑体" panose="02010609060101010101" charset="-122"/>
              </a:rPr>
              <a:t> </a:t>
            </a:r>
            <a:r>
              <a:rPr lang="zh-CN" altLang="en-US" sz="3200" b="1" spc="200">
                <a:solidFill>
                  <a:schemeClr val="tx1"/>
                </a:solidFill>
                <a:uFillTx/>
                <a:latin typeface="方正粗金陵简体" panose="02000000000000000000" pitchFamily="2" charset="-122"/>
                <a:ea typeface="方正粗金陵简体" panose="02000000000000000000" pitchFamily="2" charset="-122"/>
              </a:rPr>
              <a:t>一、选官制度</a:t>
            </a:r>
            <a:r>
              <a:rPr lang="en-US" altLang="zh-CN" sz="3200" b="1" spc="200">
                <a:solidFill>
                  <a:schemeClr val="tx1"/>
                </a:solidFill>
                <a:uFillTx/>
                <a:latin typeface="方正粗金陵简体" panose="02000000000000000000" pitchFamily="2" charset="-122"/>
                <a:ea typeface="方正粗金陵简体" panose="02000000000000000000" pitchFamily="2" charset="-122"/>
              </a:rPr>
              <a:t>——</a:t>
            </a:r>
            <a:r>
              <a:rPr lang="zh-CN" altLang="en-US" sz="3200" b="1" spc="200">
                <a:solidFill>
                  <a:schemeClr val="tx1"/>
                </a:solidFill>
                <a:uFillTx/>
                <a:latin typeface="方正粗金陵简体" panose="02000000000000000000" pitchFamily="2" charset="-122"/>
                <a:ea typeface="方正粗金陵简体" panose="02000000000000000000" pitchFamily="2" charset="-122"/>
              </a:rPr>
              <a:t>从九品中正制到科举制</a:t>
            </a:r>
            <a:endParaRPr lang="zh-CN" altLang="en-US" sz="3200" b="1" spc="200">
              <a:solidFill>
                <a:schemeClr val="tx1"/>
              </a:solidFill>
              <a:uFillTx/>
              <a:latin typeface="方正粗金陵简体" panose="02000000000000000000" pitchFamily="2" charset="-122"/>
              <a:ea typeface="方正粗金陵简体" panose="02000000000000000000" pitchFamily="2" charset="-122"/>
            </a:endParaRPr>
          </a:p>
        </p:txBody>
      </p:sp>
      <p:sp>
        <p:nvSpPr>
          <p:cNvPr id="4" name="文本框 3"/>
          <p:cNvSpPr txBox="1"/>
          <p:nvPr/>
        </p:nvSpPr>
        <p:spPr>
          <a:xfrm>
            <a:off x="645795" y="1203325"/>
            <a:ext cx="3225165" cy="521970"/>
          </a:xfrm>
          <a:prstGeom prst="rect">
            <a:avLst/>
          </a:prstGeom>
          <a:noFill/>
        </p:spPr>
        <p:txBody>
          <a:bodyPr wrap="none" rtlCol="0">
            <a:spAutoFit/>
          </a:bodyPr>
          <a:lstStyle/>
          <a:p>
            <a:r>
              <a:rPr lang="en-US" altLang="zh-CN" sz="2800" b="1">
                <a:solidFill>
                  <a:schemeClr val="tx1"/>
                </a:solidFill>
              </a:rPr>
              <a:t>1</a:t>
            </a:r>
            <a:r>
              <a:rPr lang="zh-CN" altLang="en-US" sz="2800" b="1">
                <a:solidFill>
                  <a:schemeClr val="tx1"/>
                </a:solidFill>
              </a:rPr>
              <a:t>、科举制产生原因</a:t>
            </a:r>
            <a:endParaRPr lang="zh-CN" altLang="en-US" sz="2800" b="1">
              <a:solidFill>
                <a:schemeClr val="tx1"/>
              </a:solidFill>
            </a:endParaRPr>
          </a:p>
        </p:txBody>
      </p:sp>
      <p:sp>
        <p:nvSpPr>
          <p:cNvPr id="6" name="文本框 5"/>
          <p:cNvSpPr txBox="1"/>
          <p:nvPr/>
        </p:nvSpPr>
        <p:spPr>
          <a:xfrm>
            <a:off x="645795" y="1984375"/>
            <a:ext cx="8717280" cy="953135"/>
          </a:xfrm>
          <a:prstGeom prst="rect">
            <a:avLst/>
          </a:prstGeom>
          <a:noFill/>
        </p:spPr>
        <p:txBody>
          <a:bodyPr wrap="square" rtlCol="0">
            <a:spAutoFit/>
          </a:bodyPr>
          <a:lstStyle/>
          <a:p>
            <a:endParaRPr lang="zh-CN" altLang="en-US" sz="2800" b="1">
              <a:solidFill>
                <a:schemeClr val="tx1"/>
              </a:solidFill>
            </a:endParaRPr>
          </a:p>
          <a:p>
            <a:endParaRPr lang="zh-CN" altLang="en-US" sz="2800" b="1">
              <a:solidFill>
                <a:schemeClr val="tx1"/>
              </a:solidFill>
            </a:endParaRPr>
          </a:p>
        </p:txBody>
      </p:sp>
      <p:sp>
        <p:nvSpPr>
          <p:cNvPr id="8" name="文本框 7"/>
          <p:cNvSpPr txBox="1"/>
          <p:nvPr/>
        </p:nvSpPr>
        <p:spPr>
          <a:xfrm>
            <a:off x="540385" y="1884045"/>
            <a:ext cx="9697085" cy="521970"/>
          </a:xfrm>
          <a:prstGeom prst="rect">
            <a:avLst/>
          </a:prstGeom>
          <a:noFill/>
        </p:spPr>
        <p:txBody>
          <a:bodyPr wrap="square" rtlCol="0">
            <a:spAutoFit/>
          </a:bodyPr>
          <a:lstStyle/>
          <a:p>
            <a:r>
              <a:rPr lang="zh-CN" altLang="en-US" sz="2800" b="1">
                <a:solidFill>
                  <a:schemeClr val="tx1"/>
                </a:solidFill>
                <a:latin typeface="Calibri" panose="020F0502020204030204" pitchFamily="34" charset="0"/>
              </a:rPr>
              <a:t>①</a:t>
            </a:r>
            <a:r>
              <a:rPr lang="zh-CN" altLang="en-US" sz="2800" b="1">
                <a:solidFill>
                  <a:schemeClr val="tx1"/>
                </a:solidFill>
              </a:rPr>
              <a:t>经济的发展，庶族地主势力壮大，他们要求参与国家政治；</a:t>
            </a:r>
            <a:endParaRPr lang="zh-CN" altLang="en-US" sz="2800" b="1">
              <a:solidFill>
                <a:schemeClr val="tx1"/>
              </a:solidFill>
            </a:endParaRPr>
          </a:p>
        </p:txBody>
      </p:sp>
      <p:sp>
        <p:nvSpPr>
          <p:cNvPr id="9" name="文本框 8"/>
          <p:cNvSpPr txBox="1"/>
          <p:nvPr/>
        </p:nvSpPr>
        <p:spPr>
          <a:xfrm>
            <a:off x="540385" y="2406015"/>
            <a:ext cx="8717280" cy="521970"/>
          </a:xfrm>
          <a:prstGeom prst="rect">
            <a:avLst/>
          </a:prstGeom>
          <a:noFill/>
        </p:spPr>
        <p:txBody>
          <a:bodyPr wrap="square" rtlCol="0">
            <a:spAutoFit/>
          </a:bodyPr>
          <a:lstStyle/>
          <a:p>
            <a:r>
              <a:rPr lang="zh-CN" altLang="en-US" sz="2800" b="1">
                <a:solidFill>
                  <a:schemeClr val="tx1"/>
                </a:solidFill>
                <a:latin typeface="Calibri" panose="020F0502020204030204" pitchFamily="34" charset="0"/>
              </a:rPr>
              <a:t>②</a:t>
            </a:r>
            <a:r>
              <a:rPr lang="zh-CN" altLang="en-US" sz="2800" b="1">
                <a:solidFill>
                  <a:schemeClr val="tx1"/>
                </a:solidFill>
              </a:rPr>
              <a:t>统治者意图打击门阀士族的特权，加强中央集权。</a:t>
            </a:r>
            <a:endParaRPr lang="en-US" altLang="zh-CN" sz="2800" b="1">
              <a:solidFill>
                <a:schemeClr val="tx1"/>
              </a:solidFill>
            </a:endParaRPr>
          </a:p>
        </p:txBody>
      </p:sp>
      <p:cxnSp>
        <p:nvCxnSpPr>
          <p:cNvPr id="11" name="直接连接符 10"/>
          <p:cNvCxnSpPr/>
          <p:nvPr/>
        </p:nvCxnSpPr>
        <p:spPr>
          <a:xfrm flipV="1">
            <a:off x="851535" y="1118235"/>
            <a:ext cx="10064750" cy="1143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40385" y="2927985"/>
            <a:ext cx="2869565" cy="521970"/>
          </a:xfrm>
          <a:prstGeom prst="rect">
            <a:avLst/>
          </a:prstGeom>
          <a:noFill/>
        </p:spPr>
        <p:txBody>
          <a:bodyPr wrap="none" rtlCol="0">
            <a:spAutoFit/>
          </a:bodyPr>
          <a:lstStyle/>
          <a:p>
            <a:r>
              <a:rPr lang="en-US" altLang="zh-CN" sz="2800" b="1">
                <a:solidFill>
                  <a:schemeClr val="tx1"/>
                </a:solidFill>
              </a:rPr>
              <a:t>2</a:t>
            </a:r>
            <a:r>
              <a:rPr lang="zh-CN" altLang="en-US" sz="2800" b="1">
                <a:solidFill>
                  <a:schemeClr val="tx1"/>
                </a:solidFill>
              </a:rPr>
              <a:t>、科举制的发展</a:t>
            </a:r>
            <a:endParaRPr lang="en-US" altLang="zh-CN" sz="2800" b="1">
              <a:solidFill>
                <a:schemeClr val="tx1"/>
              </a:solidFill>
            </a:endParaRPr>
          </a:p>
        </p:txBody>
      </p:sp>
      <p:sp>
        <p:nvSpPr>
          <p:cNvPr id="14" name="文本框 13"/>
          <p:cNvSpPr txBox="1"/>
          <p:nvPr/>
        </p:nvSpPr>
        <p:spPr>
          <a:xfrm>
            <a:off x="559376" y="3506704"/>
            <a:ext cx="6591965" cy="497205"/>
          </a:xfrm>
          <a:prstGeom prst="rect">
            <a:avLst/>
          </a:prstGeom>
          <a:noFill/>
        </p:spPr>
        <p:txBody>
          <a:bodyPr wrap="square" rtlCol="0">
            <a:spAutoFit/>
          </a:bodyPr>
          <a:lstStyle/>
          <a:p>
            <a:pPr>
              <a:lnSpc>
                <a:spcPct val="125000"/>
              </a:lnSpc>
              <a:spcBef>
                <a:spcPct val="0"/>
              </a:spcBef>
              <a:spcAft>
                <a:spcPct val="0"/>
              </a:spcAft>
            </a:pPr>
            <a:r>
              <a:rPr lang="zh-CN" altLang="en-US" sz="2105" b="1">
                <a:solidFill>
                  <a:schemeClr val="tx1">
                    <a:lumMod val="85000"/>
                    <a:lumOff val="15000"/>
                  </a:schemeClr>
                </a:solidFill>
                <a:latin typeface="方正清刻本悦宋简体" panose="02010600030101010101" pitchFamily="2" charset="-122"/>
                <a:ea typeface="方正清刻本悦宋简体" panose="02010600030101010101" pitchFamily="2" charset="-122"/>
              </a:rPr>
              <a:t>隋文帝     </a:t>
            </a:r>
            <a:r>
              <a:rPr lang="zh-CN" altLang="en-US" sz="2105">
                <a:solidFill>
                  <a:schemeClr val="tx1">
                    <a:lumMod val="85000"/>
                    <a:lumOff val="15000"/>
                  </a:schemeClr>
                </a:solidFill>
                <a:latin typeface="方正清刻本悦宋简体" panose="02010600030101010101" pitchFamily="2" charset="-122"/>
                <a:ea typeface="方正清刻本悦宋简体" panose="02010600030101010101" pitchFamily="2" charset="-122"/>
              </a:rPr>
              <a:t>开始采用</a:t>
            </a:r>
            <a:r>
              <a:rPr lang="zh-CN" altLang="en-US" sz="2105">
                <a:solidFill>
                  <a:srgbClr val="C00000"/>
                </a:solidFill>
                <a:latin typeface="方正清刻本悦宋简体" panose="02010600030101010101" pitchFamily="2" charset="-122"/>
                <a:ea typeface="方正清刻本悦宋简体" panose="02010600030101010101" pitchFamily="2" charset="-122"/>
              </a:rPr>
              <a:t>分科考试</a:t>
            </a:r>
            <a:r>
              <a:rPr lang="zh-CN" altLang="en-US" sz="2105">
                <a:solidFill>
                  <a:schemeClr val="tx1">
                    <a:lumMod val="85000"/>
                    <a:lumOff val="15000"/>
                  </a:schemeClr>
                </a:solidFill>
                <a:latin typeface="方正清刻本悦宋简体" panose="02010600030101010101" pitchFamily="2" charset="-122"/>
                <a:ea typeface="方正清刻本悦宋简体" panose="02010600030101010101" pitchFamily="2" charset="-122"/>
              </a:rPr>
              <a:t>的方式选拔官员</a:t>
            </a:r>
            <a:endParaRPr lang="zh-CN" altLang="en-US" sz="2105">
              <a:solidFill>
                <a:schemeClr val="tx1">
                  <a:lumMod val="85000"/>
                  <a:lumOff val="15000"/>
                </a:schemeClr>
              </a:solidFill>
              <a:latin typeface="方正清刻本悦宋简体" panose="02010600030101010101" pitchFamily="2" charset="-122"/>
              <a:ea typeface="方正清刻本悦宋简体" panose="02010600030101010101" pitchFamily="2" charset="-122"/>
            </a:endParaRPr>
          </a:p>
        </p:txBody>
      </p:sp>
      <p:sp>
        <p:nvSpPr>
          <p:cNvPr id="15" name="文本框 14"/>
          <p:cNvSpPr txBox="1"/>
          <p:nvPr/>
        </p:nvSpPr>
        <p:spPr>
          <a:xfrm>
            <a:off x="559375" y="4174794"/>
            <a:ext cx="6591966" cy="497205"/>
          </a:xfrm>
          <a:prstGeom prst="rect">
            <a:avLst/>
          </a:prstGeom>
          <a:noFill/>
        </p:spPr>
        <p:txBody>
          <a:bodyPr wrap="square" rtlCol="0">
            <a:spAutoFit/>
          </a:bodyPr>
          <a:lstStyle/>
          <a:p>
            <a:pPr>
              <a:lnSpc>
                <a:spcPct val="125000"/>
              </a:lnSpc>
              <a:spcBef>
                <a:spcPct val="0"/>
              </a:spcBef>
              <a:spcAft>
                <a:spcPct val="0"/>
              </a:spcAft>
            </a:pPr>
            <a:r>
              <a:rPr lang="zh-CN" altLang="en-US" sz="2105" b="1">
                <a:solidFill>
                  <a:schemeClr val="tx1">
                    <a:lumMod val="85000"/>
                    <a:lumOff val="15000"/>
                  </a:schemeClr>
                </a:solidFill>
                <a:latin typeface="方正清刻本悦宋简体" panose="02010600030101010101" pitchFamily="2" charset="-122"/>
                <a:ea typeface="方正清刻本悦宋简体" panose="02010600030101010101" pitchFamily="2" charset="-122"/>
              </a:rPr>
              <a:t>隋炀帝     </a:t>
            </a:r>
            <a:r>
              <a:rPr lang="zh-CN" altLang="en-US" sz="2105">
                <a:solidFill>
                  <a:schemeClr val="tx1">
                    <a:lumMod val="85000"/>
                    <a:lumOff val="15000"/>
                  </a:schemeClr>
                </a:solidFill>
                <a:latin typeface="方正清刻本悦宋简体" panose="02010600030101010101" pitchFamily="2" charset="-122"/>
                <a:ea typeface="方正清刻本悦宋简体" panose="02010600030101010101" pitchFamily="2" charset="-122"/>
              </a:rPr>
              <a:t>设置</a:t>
            </a:r>
            <a:r>
              <a:rPr lang="zh-CN" altLang="en-US" sz="2105">
                <a:solidFill>
                  <a:srgbClr val="C00000"/>
                </a:solidFill>
                <a:latin typeface="方正清刻本悦宋简体" panose="02010600030101010101" pitchFamily="2" charset="-122"/>
                <a:ea typeface="方正清刻本悦宋简体" panose="02010600030101010101" pitchFamily="2" charset="-122"/>
              </a:rPr>
              <a:t>进士科</a:t>
            </a:r>
            <a:r>
              <a:rPr lang="zh-CN" altLang="en-US" sz="2105">
                <a:solidFill>
                  <a:schemeClr val="tx1">
                    <a:lumMod val="85000"/>
                    <a:lumOff val="15000"/>
                  </a:schemeClr>
                </a:solidFill>
                <a:latin typeface="方正清刻本悦宋简体" panose="02010600030101010101" pitchFamily="2" charset="-122"/>
                <a:ea typeface="方正清刻本悦宋简体" panose="02010600030101010101" pitchFamily="2" charset="-122"/>
              </a:rPr>
              <a:t>，科举制度正式形成</a:t>
            </a:r>
            <a:endParaRPr lang="zh-CN" altLang="en-US" sz="2105">
              <a:solidFill>
                <a:schemeClr val="tx1">
                  <a:lumMod val="85000"/>
                  <a:lumOff val="15000"/>
                </a:schemeClr>
              </a:solidFill>
              <a:latin typeface="方正清刻本悦宋简体" panose="02010600030101010101" pitchFamily="2" charset="-122"/>
              <a:ea typeface="方正清刻本悦宋简体" panose="02010600030101010101" pitchFamily="2" charset="-122"/>
            </a:endParaRPr>
          </a:p>
        </p:txBody>
      </p:sp>
      <p:sp>
        <p:nvSpPr>
          <p:cNvPr id="16" name="文本框 15"/>
          <p:cNvSpPr txBox="1"/>
          <p:nvPr/>
        </p:nvSpPr>
        <p:spPr>
          <a:xfrm>
            <a:off x="559374" y="4857489"/>
            <a:ext cx="6591968" cy="497205"/>
          </a:xfrm>
          <a:prstGeom prst="rect">
            <a:avLst/>
          </a:prstGeom>
          <a:noFill/>
        </p:spPr>
        <p:txBody>
          <a:bodyPr wrap="square" rtlCol="0">
            <a:spAutoFit/>
          </a:bodyPr>
          <a:lstStyle/>
          <a:p>
            <a:pPr>
              <a:lnSpc>
                <a:spcPct val="125000"/>
              </a:lnSpc>
              <a:spcBef>
                <a:spcPct val="0"/>
              </a:spcBef>
              <a:spcAft>
                <a:spcPct val="0"/>
              </a:spcAft>
            </a:pPr>
            <a:r>
              <a:rPr lang="zh-CN" altLang="en-US" sz="2105" b="1">
                <a:solidFill>
                  <a:schemeClr val="tx1">
                    <a:lumMod val="85000"/>
                    <a:lumOff val="15000"/>
                  </a:schemeClr>
                </a:solidFill>
                <a:latin typeface="方正清刻本悦宋简体" panose="02010600030101010101" pitchFamily="2" charset="-122"/>
                <a:ea typeface="方正清刻本悦宋简体" panose="02010600030101010101" pitchFamily="2" charset="-122"/>
              </a:rPr>
              <a:t>唐太宗     </a:t>
            </a:r>
            <a:r>
              <a:rPr lang="zh-CN" altLang="en-US" sz="2105">
                <a:solidFill>
                  <a:schemeClr val="tx1">
                    <a:lumMod val="85000"/>
                    <a:lumOff val="15000"/>
                  </a:schemeClr>
                </a:solidFill>
                <a:latin typeface="方正清刻本悦宋简体" panose="02010600030101010101" pitchFamily="2" charset="-122"/>
                <a:ea typeface="方正清刻本悦宋简体" panose="02010600030101010101" pitchFamily="2" charset="-122"/>
              </a:rPr>
              <a:t>增加了考试科目，以</a:t>
            </a:r>
            <a:r>
              <a:rPr lang="zh-CN" altLang="en-US" sz="2105">
                <a:solidFill>
                  <a:srgbClr val="C00000"/>
                </a:solidFill>
                <a:latin typeface="方正清刻本悦宋简体" panose="02010600030101010101" pitchFamily="2" charset="-122"/>
                <a:ea typeface="方正清刻本悦宋简体" panose="02010600030101010101" pitchFamily="2" charset="-122"/>
              </a:rPr>
              <a:t>进士和明经</a:t>
            </a:r>
            <a:r>
              <a:rPr lang="zh-CN" altLang="en-US" sz="2105">
                <a:solidFill>
                  <a:schemeClr val="tx1">
                    <a:lumMod val="85000"/>
                    <a:lumOff val="15000"/>
                  </a:schemeClr>
                </a:solidFill>
                <a:latin typeface="方正清刻本悦宋简体" panose="02010600030101010101" pitchFamily="2" charset="-122"/>
                <a:ea typeface="方正清刻本悦宋简体" panose="02010600030101010101" pitchFamily="2" charset="-122"/>
              </a:rPr>
              <a:t>两科为主</a:t>
            </a:r>
            <a:endParaRPr lang="zh-CN" altLang="en-US" sz="2105">
              <a:solidFill>
                <a:schemeClr val="tx1">
                  <a:lumMod val="85000"/>
                  <a:lumOff val="15000"/>
                </a:schemeClr>
              </a:solidFill>
              <a:latin typeface="方正清刻本悦宋简体" panose="02010600030101010101" pitchFamily="2" charset="-122"/>
              <a:ea typeface="方正清刻本悦宋简体" panose="02010600030101010101" pitchFamily="2" charset="-122"/>
            </a:endParaRPr>
          </a:p>
        </p:txBody>
      </p:sp>
      <p:sp>
        <p:nvSpPr>
          <p:cNvPr id="17" name="文本框 16"/>
          <p:cNvSpPr txBox="1"/>
          <p:nvPr/>
        </p:nvSpPr>
        <p:spPr>
          <a:xfrm>
            <a:off x="559376" y="5540819"/>
            <a:ext cx="6591965" cy="497205"/>
          </a:xfrm>
          <a:prstGeom prst="rect">
            <a:avLst/>
          </a:prstGeom>
          <a:noFill/>
        </p:spPr>
        <p:txBody>
          <a:bodyPr wrap="square" rtlCol="0">
            <a:spAutoFit/>
          </a:bodyPr>
          <a:lstStyle/>
          <a:p>
            <a:pPr>
              <a:lnSpc>
                <a:spcPct val="125000"/>
              </a:lnSpc>
              <a:spcBef>
                <a:spcPct val="0"/>
              </a:spcBef>
              <a:spcAft>
                <a:spcPct val="0"/>
              </a:spcAft>
            </a:pPr>
            <a:r>
              <a:rPr lang="zh-CN" altLang="en-US" sz="2105" b="1">
                <a:solidFill>
                  <a:schemeClr val="tx1">
                    <a:lumMod val="85000"/>
                    <a:lumOff val="15000"/>
                  </a:schemeClr>
                </a:solidFill>
                <a:latin typeface="方正清刻本悦宋简体" panose="02010600030101010101" pitchFamily="2" charset="-122"/>
                <a:ea typeface="方正清刻本悦宋简体" panose="02010600030101010101" pitchFamily="2" charset="-122"/>
              </a:rPr>
              <a:t>武则天     </a:t>
            </a:r>
            <a:r>
              <a:rPr lang="zh-CN" altLang="en-US" sz="2105">
                <a:solidFill>
                  <a:schemeClr val="tx1">
                    <a:lumMod val="85000"/>
                    <a:lumOff val="15000"/>
                  </a:schemeClr>
                </a:solidFill>
                <a:latin typeface="方正清刻本悦宋简体" panose="02010600030101010101" pitchFamily="2" charset="-122"/>
                <a:ea typeface="方正清刻本悦宋简体" panose="02010600030101010101" pitchFamily="2" charset="-122"/>
              </a:rPr>
              <a:t>扩大科举取士的人数，首创了</a:t>
            </a:r>
            <a:r>
              <a:rPr lang="zh-CN" altLang="en-US" sz="2105">
                <a:solidFill>
                  <a:srgbClr val="C00000"/>
                </a:solidFill>
                <a:latin typeface="方正清刻本悦宋简体" panose="02010600030101010101" pitchFamily="2" charset="-122"/>
                <a:ea typeface="方正清刻本悦宋简体" panose="02010600030101010101" pitchFamily="2" charset="-122"/>
              </a:rPr>
              <a:t>武举和殿试</a:t>
            </a:r>
            <a:endParaRPr lang="zh-CN" altLang="en-US" sz="2105">
              <a:solidFill>
                <a:srgbClr val="C00000"/>
              </a:solidFill>
              <a:latin typeface="方正清刻本悦宋简体" panose="02010600030101010101" pitchFamily="2" charset="-122"/>
              <a:ea typeface="方正清刻本悦宋简体" panose="02010600030101010101" pitchFamily="2" charset="-122"/>
            </a:endParaRPr>
          </a:p>
        </p:txBody>
      </p:sp>
      <p:sp>
        <p:nvSpPr>
          <p:cNvPr id="19" name="文本框 18"/>
          <p:cNvSpPr txBox="1"/>
          <p:nvPr/>
        </p:nvSpPr>
        <p:spPr>
          <a:xfrm>
            <a:off x="559240" y="6223073"/>
            <a:ext cx="6811883" cy="497205"/>
          </a:xfrm>
          <a:prstGeom prst="rect">
            <a:avLst/>
          </a:prstGeom>
          <a:noFill/>
        </p:spPr>
        <p:txBody>
          <a:bodyPr wrap="square" rtlCol="0">
            <a:spAutoFit/>
          </a:bodyPr>
          <a:lstStyle/>
          <a:p>
            <a:pPr>
              <a:lnSpc>
                <a:spcPct val="125000"/>
              </a:lnSpc>
              <a:spcBef>
                <a:spcPct val="0"/>
              </a:spcBef>
              <a:spcAft>
                <a:spcPct val="0"/>
              </a:spcAft>
            </a:pPr>
            <a:r>
              <a:rPr lang="zh-CN" altLang="en-US" sz="2105" b="1">
                <a:solidFill>
                  <a:schemeClr val="tx1">
                    <a:lumMod val="85000"/>
                    <a:lumOff val="15000"/>
                  </a:schemeClr>
                </a:solidFill>
                <a:latin typeface="方正清刻本悦宋简体" panose="02010600030101010101" pitchFamily="2" charset="-122"/>
                <a:ea typeface="方正清刻本悦宋简体" panose="02010600030101010101" pitchFamily="2" charset="-122"/>
              </a:rPr>
              <a:t>唐玄宗     </a:t>
            </a:r>
            <a:r>
              <a:rPr lang="zh-CN" altLang="en-US" sz="2105">
                <a:solidFill>
                  <a:schemeClr val="tx1">
                    <a:lumMod val="85000"/>
                    <a:lumOff val="15000"/>
                  </a:schemeClr>
                </a:solidFill>
                <a:latin typeface="方正清刻本悦宋简体" panose="02010600030101010101" pitchFamily="2" charset="-122"/>
                <a:ea typeface="方正清刻本悦宋简体" panose="02010600030101010101" pitchFamily="2" charset="-122"/>
              </a:rPr>
              <a:t>任用高官主持考试，</a:t>
            </a:r>
            <a:r>
              <a:rPr lang="zh-CN" altLang="en-US" sz="2105">
                <a:solidFill>
                  <a:srgbClr val="C00000"/>
                </a:solidFill>
                <a:latin typeface="方正清刻本悦宋简体" panose="02010600030101010101" pitchFamily="2" charset="-122"/>
                <a:ea typeface="方正清刻本悦宋简体" panose="02010600030101010101" pitchFamily="2" charset="-122"/>
              </a:rPr>
              <a:t>提高了科举考试</a:t>
            </a:r>
            <a:r>
              <a:rPr lang="zh-CN" altLang="en-US" sz="2105">
                <a:solidFill>
                  <a:schemeClr val="tx1">
                    <a:lumMod val="85000"/>
                    <a:lumOff val="15000"/>
                  </a:schemeClr>
                </a:solidFill>
                <a:latin typeface="方正清刻本悦宋简体" panose="02010600030101010101" pitchFamily="2" charset="-122"/>
                <a:ea typeface="方正清刻本悦宋简体" panose="02010600030101010101" pitchFamily="2" charset="-122"/>
              </a:rPr>
              <a:t>的地位</a:t>
            </a:r>
            <a:endParaRPr lang="zh-CN" altLang="en-US" sz="2105">
              <a:solidFill>
                <a:schemeClr val="tx1">
                  <a:lumMod val="85000"/>
                  <a:lumOff val="15000"/>
                </a:schemeClr>
              </a:solidFill>
              <a:latin typeface="方正清刻本悦宋简体" panose="02010600030101010101" pitchFamily="2" charset="-122"/>
              <a:ea typeface="方正清刻本悦宋简体" panose="02010600030101010101" pitchFamily="2" charset="-122"/>
            </a:endParaRPr>
          </a:p>
        </p:txBody>
      </p:sp>
      <p:cxnSp>
        <p:nvCxnSpPr>
          <p:cNvPr id="20" name="直接连接符 19"/>
          <p:cNvCxnSpPr/>
          <p:nvPr/>
        </p:nvCxnSpPr>
        <p:spPr>
          <a:xfrm>
            <a:off x="1668145" y="3558540"/>
            <a:ext cx="13335" cy="34226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1"/>
          <a:stretch>
            <a:fillRect/>
          </a:stretch>
        </p:blipFill>
        <p:spPr>
          <a:xfrm flipH="1">
            <a:off x="8997950" y="3048635"/>
            <a:ext cx="2788920" cy="3533140"/>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11275" y="440690"/>
            <a:ext cx="7395845" cy="583565"/>
          </a:xfrm>
          <a:prstGeom prst="rect">
            <a:avLst/>
          </a:prstGeom>
          <a:noFill/>
          <a:ln w="9525">
            <a:noFill/>
          </a:ln>
        </p:spPr>
        <p:txBody>
          <a:bodyPr wrap="square" anchor="t" anchorCtr="0">
            <a:spAutoFit/>
          </a:bodyPr>
          <a:lstStyle/>
          <a:p>
            <a:r>
              <a:rPr lang="zh-CN" altLang="en-US" sz="3200" b="1">
                <a:solidFill>
                  <a:srgbClr val="C00000"/>
                </a:solidFill>
                <a:latin typeface="方正卡通简体" panose="03000509000000000000" pitchFamily="65" charset="-122"/>
                <a:ea typeface="方正卡通简体" panose="03000509000000000000" pitchFamily="65" charset="-122"/>
              </a:rPr>
              <a:t>科举制对中国历代王朝统治有什么影响？</a:t>
            </a:r>
            <a:endParaRPr lang="zh-CN" altLang="en-US" sz="3200" b="1">
              <a:solidFill>
                <a:srgbClr val="C00000"/>
              </a:solidFill>
              <a:latin typeface="方正卡通简体" panose="03000509000000000000" pitchFamily="65" charset="-122"/>
              <a:ea typeface="方正卡通简体" panose="03000509000000000000" pitchFamily="65" charset="-122"/>
            </a:endParaRPr>
          </a:p>
        </p:txBody>
      </p:sp>
      <p:sp>
        <p:nvSpPr>
          <p:cNvPr id="8" name="文本框 5"/>
          <p:cNvSpPr txBox="1"/>
          <p:nvPr/>
        </p:nvSpPr>
        <p:spPr>
          <a:xfrm>
            <a:off x="727075" y="1642111"/>
            <a:ext cx="10922000" cy="1814830"/>
          </a:xfrm>
          <a:prstGeom prst="rect">
            <a:avLst/>
          </a:prstGeom>
          <a:noFill/>
          <a:ln w="19050" cap="flat" cmpd="sng">
            <a:solidFill>
              <a:srgbClr val="C00000"/>
            </a:solidFill>
            <a:prstDash val="lgDash"/>
            <a:round/>
            <a:headEnd type="none" w="med" len="med"/>
            <a:tailEnd type="none" w="med" len="med"/>
          </a:ln>
        </p:spPr>
        <p:txBody>
          <a:bodyPr lIns="91440" tIns="45720" rIns="91440" bIns="45720" anchor="t" anchorCtr="0">
            <a:spAutoFit/>
          </a:bodyPr>
          <a:lstStyle/>
          <a:p>
            <a:r>
              <a:rPr lang="zh-CN" altLang="en-US" sz="2800">
                <a:solidFill>
                  <a:srgbClr val="C00000"/>
                </a:solidFill>
                <a:latin typeface="江西拙楷" panose="02010600040101010101" pitchFamily="2" charset="-122"/>
                <a:ea typeface="江西拙楷" panose="02010600040101010101" pitchFamily="2" charset="-122"/>
              </a:rPr>
              <a:t>材料一：</a:t>
            </a:r>
            <a:r>
              <a:rPr lang="zh-CN" altLang="en-US" sz="2800" b="1">
                <a:latin typeface="仿宋" panose="02010609060101010101" charset="-122"/>
                <a:ea typeface="仿宋" panose="02010609060101010101" charset="-122"/>
              </a:rPr>
              <a:t>隋炀帝时增设进士科</a:t>
            </a:r>
            <a:r>
              <a:rPr lang="en-US" altLang="zh-CN" sz="2800" b="1">
                <a:latin typeface="仿宋" panose="02010609060101010101" charset="-122"/>
                <a:ea typeface="仿宋" panose="02010609060101010101" charset="-122"/>
              </a:rPr>
              <a:t>……</a:t>
            </a:r>
            <a:r>
              <a:rPr lang="zh-CN" altLang="en-US" sz="2800" b="1">
                <a:latin typeface="仿宋" panose="02010609060101010101" charset="-122"/>
                <a:ea typeface="仿宋" panose="02010609060101010101" charset="-122"/>
              </a:rPr>
              <a:t>经过唐代的发展，考试作为一项重要制度确立起来。这样，士人可以不经荐举，直接报名考试</a:t>
            </a:r>
            <a:r>
              <a:rPr lang="en-US" altLang="zh-CN" sz="2800" b="1">
                <a:latin typeface="仿宋" panose="02010609060101010101" charset="-122"/>
                <a:ea typeface="仿宋" panose="02010609060101010101" charset="-122"/>
              </a:rPr>
              <a:t>……</a:t>
            </a:r>
            <a:r>
              <a:rPr lang="zh-CN" altLang="en-US" sz="2800" b="1">
                <a:latin typeface="仿宋" panose="02010609060101010101" charset="-122"/>
                <a:ea typeface="仿宋" panose="02010609060101010101" charset="-122"/>
              </a:rPr>
              <a:t>由</a:t>
            </a:r>
            <a:r>
              <a:rPr lang="zh-CN" altLang="en-US" sz="2800" b="1">
                <a:solidFill>
                  <a:srgbClr val="FF0000"/>
                </a:solidFill>
                <a:latin typeface="仿宋" panose="02010609060101010101" charset="-122"/>
                <a:ea typeface="仿宋" panose="02010609060101010101" charset="-122"/>
              </a:rPr>
              <a:t>政府择优录取，从而纠正了魏晋以来世家大族垄断用人做官大权的状况。</a:t>
            </a:r>
            <a:r>
              <a:rPr lang="zh-CN" altLang="en-US" sz="2800" b="1">
                <a:latin typeface="仿宋" panose="02010609060101010101" charset="-122"/>
                <a:ea typeface="仿宋" panose="02010609060101010101" charset="-122"/>
              </a:rPr>
              <a:t>     </a:t>
            </a:r>
            <a:r>
              <a:rPr lang="en-US" altLang="zh-CN" sz="2000">
                <a:latin typeface="黑体" panose="02010609060101010101" charset="-122"/>
                <a:ea typeface="黑体" panose="02010609060101010101" charset="-122"/>
              </a:rPr>
              <a:t>——</a:t>
            </a:r>
            <a:r>
              <a:rPr lang="zh-CN" altLang="en-US" sz="2000">
                <a:latin typeface="黑体" panose="02010609060101010101" charset="-122"/>
                <a:ea typeface="黑体" panose="02010609060101010101" charset="-122"/>
              </a:rPr>
              <a:t>韦庆远《中国政治制度史》</a:t>
            </a:r>
            <a:endParaRPr lang="zh-CN" altLang="en-US" sz="2000">
              <a:latin typeface="黑体" panose="02010609060101010101" charset="-122"/>
              <a:ea typeface="黑体" panose="02010609060101010101" charset="-122"/>
            </a:endParaRPr>
          </a:p>
        </p:txBody>
      </p:sp>
      <p:sp>
        <p:nvSpPr>
          <p:cNvPr id="10" name="文本框 7"/>
          <p:cNvSpPr txBox="1"/>
          <p:nvPr/>
        </p:nvSpPr>
        <p:spPr>
          <a:xfrm>
            <a:off x="727075" y="5263303"/>
            <a:ext cx="10922000" cy="1260475"/>
          </a:xfrm>
          <a:prstGeom prst="rect">
            <a:avLst/>
          </a:prstGeom>
          <a:noFill/>
          <a:ln w="19050" cap="flat" cmpd="sng">
            <a:solidFill>
              <a:srgbClr val="C00000"/>
            </a:solidFill>
            <a:prstDash val="lgDash"/>
            <a:round/>
            <a:headEnd type="none" w="med" len="med"/>
            <a:tailEnd type="none" w="med" len="med"/>
          </a:ln>
        </p:spPr>
        <p:txBody>
          <a:bodyPr lIns="91440" tIns="45720" rIns="91440" bIns="45720" anchor="t" anchorCtr="0">
            <a:spAutoFit/>
          </a:bodyPr>
          <a:lstStyle/>
          <a:p>
            <a:r>
              <a:rPr lang="zh-CN" altLang="en-US" sz="2800">
                <a:solidFill>
                  <a:srgbClr val="C00000"/>
                </a:solidFill>
                <a:latin typeface="江西拙楷" panose="02010600040101010101" pitchFamily="2" charset="-122"/>
                <a:ea typeface="江西拙楷" panose="02010600040101010101" pitchFamily="2" charset="-122"/>
                <a:sym typeface="宋体" panose="02010600030101010101" pitchFamily="2" charset="-122"/>
              </a:rPr>
              <a:t>材料三：</a:t>
            </a:r>
            <a:r>
              <a:rPr lang="zh-CN" altLang="en-US" sz="2800" b="1">
                <a:latin typeface="仿宋" panose="02010609060101010101" charset="-122"/>
                <a:ea typeface="仿宋" panose="02010609060101010101" charset="-122"/>
                <a:sym typeface="宋体" panose="02010600030101010101" pitchFamily="2" charset="-122"/>
              </a:rPr>
              <a:t>（科举制度）“为所有西方国家以考试录用人员的文官考试制度提供了一个遥远的榜样</a:t>
            </a:r>
            <a:r>
              <a:rPr lang="zh-CN" altLang="en-US" sz="2000">
                <a:latin typeface="江西拙楷" panose="02010600040101010101" pitchFamily="2" charset="-122"/>
                <a:ea typeface="江西拙楷" panose="02010600040101010101" pitchFamily="2" charset="-122"/>
                <a:sym typeface="宋体" panose="02010600030101010101" pitchFamily="2" charset="-122"/>
              </a:rPr>
              <a:t>。                                          </a:t>
            </a:r>
            <a:endParaRPr lang="zh-CN" altLang="en-US" sz="2000">
              <a:latin typeface="江西拙楷" panose="02010600040101010101" pitchFamily="2" charset="-122"/>
              <a:ea typeface="江西拙楷" panose="02010600040101010101" pitchFamily="2" charset="-122"/>
              <a:sym typeface="宋体" panose="02010600030101010101" pitchFamily="2" charset="-122"/>
            </a:endParaRPr>
          </a:p>
          <a:p>
            <a:r>
              <a:rPr lang="zh-CN" altLang="en-US" sz="2000">
                <a:latin typeface="江西拙楷" panose="02010600040101010101" pitchFamily="2" charset="-122"/>
                <a:ea typeface="江西拙楷" panose="02010600040101010101" pitchFamily="2" charset="-122"/>
                <a:sym typeface="宋体" panose="02010600030101010101" pitchFamily="2" charset="-122"/>
              </a:rPr>
              <a:t> </a:t>
            </a:r>
            <a:r>
              <a:rPr lang="en-US" altLang="zh-CN" sz="2000">
                <a:latin typeface="江西拙楷" panose="02010600040101010101" pitchFamily="2" charset="-122"/>
                <a:ea typeface="江西拙楷" panose="02010600040101010101" pitchFamily="2" charset="-122"/>
                <a:sym typeface="宋体" panose="02010600030101010101" pitchFamily="2" charset="-122"/>
              </a:rPr>
              <a:t>                                                      </a:t>
            </a:r>
            <a:r>
              <a:rPr lang="zh-CN" altLang="en-US" sz="2000">
                <a:latin typeface="江西拙楷" panose="02010600040101010101" pitchFamily="2" charset="-122"/>
                <a:ea typeface="江西拙楷" panose="02010600040101010101" pitchFamily="2" charset="-122"/>
                <a:sym typeface="宋体" panose="02010600030101010101" pitchFamily="2" charset="-122"/>
              </a:rPr>
              <a:t> </a:t>
            </a:r>
            <a:r>
              <a:rPr lang="zh-CN" altLang="en-US" sz="2000">
                <a:latin typeface="黑体" panose="02010609060101010101" charset="-122"/>
                <a:ea typeface="黑体" panose="02010609060101010101" charset="-122"/>
                <a:sym typeface="宋体" panose="02010600030101010101" pitchFamily="2" charset="-122"/>
              </a:rPr>
              <a:t>——崔瑞德</a:t>
            </a:r>
            <a:r>
              <a:rPr lang="zh-CN" altLang="zh-CN" sz="2000">
                <a:latin typeface="黑体" panose="02010609060101010101" charset="-122"/>
                <a:ea typeface="黑体" panose="02010609060101010101" charset="-122"/>
                <a:sym typeface="宋体" panose="02010600030101010101" pitchFamily="2" charset="-122"/>
              </a:rPr>
              <a:t>《</a:t>
            </a:r>
            <a:r>
              <a:rPr lang="zh-CN" altLang="en-US" sz="2000">
                <a:latin typeface="黑体" panose="02010609060101010101" charset="-122"/>
                <a:ea typeface="黑体" panose="02010609060101010101" charset="-122"/>
                <a:sym typeface="宋体" panose="02010600030101010101" pitchFamily="2" charset="-122"/>
              </a:rPr>
              <a:t>剑桥中国隋唐史</a:t>
            </a:r>
            <a:r>
              <a:rPr lang="zh-CN" altLang="zh-CN" sz="2000">
                <a:latin typeface="黑体" panose="02010609060101010101" charset="-122"/>
                <a:ea typeface="黑体" panose="02010609060101010101" charset="-122"/>
                <a:sym typeface="宋体" panose="02010600030101010101" pitchFamily="2" charset="-122"/>
              </a:rPr>
              <a:t>》</a:t>
            </a:r>
            <a:endParaRPr lang="zh-CN" altLang="zh-CN" sz="2000">
              <a:latin typeface="黑体" panose="02010609060101010101" charset="-122"/>
              <a:ea typeface="黑体" panose="02010609060101010101" charset="-122"/>
              <a:sym typeface="宋体" panose="02010600030101010101" pitchFamily="2" charset="-122"/>
            </a:endParaRPr>
          </a:p>
        </p:txBody>
      </p:sp>
      <p:sp>
        <p:nvSpPr>
          <p:cNvPr id="15" name="文本框 7"/>
          <p:cNvSpPr txBox="1"/>
          <p:nvPr/>
        </p:nvSpPr>
        <p:spPr>
          <a:xfrm>
            <a:off x="727075" y="3667548"/>
            <a:ext cx="10922000" cy="1383665"/>
          </a:xfrm>
          <a:prstGeom prst="rect">
            <a:avLst/>
          </a:prstGeom>
          <a:noFill/>
          <a:ln w="19050" cap="flat" cmpd="sng">
            <a:solidFill>
              <a:srgbClr val="C00000"/>
            </a:solidFill>
            <a:prstDash val="lgDash"/>
            <a:round/>
            <a:headEnd type="none" w="med" len="med"/>
            <a:tailEnd type="none" w="med" len="med"/>
          </a:ln>
        </p:spPr>
        <p:txBody>
          <a:bodyPr lIns="91440" tIns="45720" rIns="91440" bIns="45720" anchor="t" anchorCtr="0">
            <a:spAutoFit/>
          </a:bodyPr>
          <a:lstStyle/>
          <a:p>
            <a:r>
              <a:rPr lang="zh-CN" altLang="en-US" sz="2800">
                <a:solidFill>
                  <a:srgbClr val="C00000"/>
                </a:solidFill>
                <a:latin typeface="江西拙楷" panose="02010600040101010101" pitchFamily="2" charset="-122"/>
                <a:ea typeface="江西拙楷" panose="02010600040101010101" pitchFamily="2" charset="-122"/>
                <a:sym typeface="宋体" panose="02010600030101010101" pitchFamily="2" charset="-122"/>
              </a:rPr>
              <a:t>材料二：</a:t>
            </a:r>
            <a:r>
              <a:rPr lang="zh-CN" altLang="en-US" sz="2800" b="1">
                <a:latin typeface="仿宋" panose="02010609060101010101" charset="-122"/>
                <a:ea typeface="仿宋" panose="02010609060101010101" charset="-122"/>
                <a:sym typeface="宋体" panose="02010600030101010101" pitchFamily="2" charset="-122"/>
              </a:rPr>
              <a:t>贫苦子弟，类皆廉谨自勉，埋首窗下</a:t>
            </a:r>
            <a:r>
              <a:rPr lang="en-US" altLang="zh-CN" sz="2800" b="1">
                <a:latin typeface="仿宋" panose="02010609060101010101" charset="-122"/>
                <a:ea typeface="仿宋" panose="02010609060101010101" charset="-122"/>
                <a:sym typeface="宋体" panose="02010600030101010101" pitchFamily="2" charset="-122"/>
              </a:rPr>
              <a:t>……</a:t>
            </a:r>
            <a:r>
              <a:rPr lang="zh-CN" altLang="en-US" sz="2800" b="1">
                <a:solidFill>
                  <a:srgbClr val="FF0000"/>
                </a:solidFill>
                <a:latin typeface="仿宋" panose="02010609060101010101" charset="-122"/>
                <a:ea typeface="仿宋" panose="02010609060101010101" charset="-122"/>
                <a:sym typeface="宋体" panose="02010600030101010101" pitchFamily="2" charset="-122"/>
              </a:rPr>
              <a:t>即纨绔子弟，亦知苦读</a:t>
            </a:r>
            <a:r>
              <a:rPr lang="zh-CN" altLang="en-US" sz="2800" b="1">
                <a:latin typeface="仿宋" panose="02010609060101010101" charset="-122"/>
                <a:ea typeface="仿宋" panose="02010609060101010101" charset="-122"/>
                <a:sym typeface="宋体" panose="02010600030101010101" pitchFamily="2" charset="-122"/>
              </a:rPr>
              <a:t>，以获科第</a:t>
            </a:r>
            <a:r>
              <a:rPr lang="en-US" altLang="zh-CN" sz="2800" b="1">
                <a:latin typeface="仿宋" panose="02010609060101010101" charset="-122"/>
                <a:ea typeface="仿宋" panose="02010609060101010101" charset="-122"/>
                <a:sym typeface="宋体" panose="02010600030101010101" pitchFamily="2" charset="-122"/>
              </a:rPr>
              <a:t>…</a:t>
            </a:r>
            <a:r>
              <a:rPr lang="zh-CN" altLang="en-US" sz="2800" b="1">
                <a:latin typeface="仿宋" panose="02010609060101010101" charset="-122"/>
                <a:ea typeface="仿宋" panose="02010609060101010101" charset="-122"/>
                <a:sym typeface="宋体" panose="02010600030101010101" pitchFamily="2" charset="-122"/>
              </a:rPr>
              <a:t>是皆科举鼓励之功有甚于今日十万督学之力也。</a:t>
            </a:r>
            <a:endParaRPr lang="zh-CN" altLang="en-US" sz="2800" b="1">
              <a:latin typeface="仿宋" panose="02010609060101010101" charset="-122"/>
              <a:ea typeface="仿宋" panose="02010609060101010101" charset="-122"/>
              <a:sym typeface="宋体" panose="02010600030101010101" pitchFamily="2" charset="-122"/>
            </a:endParaRPr>
          </a:p>
          <a:p>
            <a:r>
              <a:rPr lang="zh-CN" altLang="en-US" sz="2800" b="1">
                <a:latin typeface="仿宋" panose="02010609060101010101" charset="-122"/>
                <a:ea typeface="仿宋" panose="02010609060101010101" charset="-122"/>
                <a:sym typeface="宋体" panose="02010600030101010101" pitchFamily="2" charset="-122"/>
              </a:rPr>
              <a:t> </a:t>
            </a:r>
            <a:r>
              <a:rPr lang="en-US" altLang="zh-CN" sz="2800" b="1">
                <a:latin typeface="仿宋" panose="02010609060101010101" charset="-122"/>
                <a:ea typeface="仿宋" panose="02010609060101010101" charset="-122"/>
                <a:sym typeface="宋体" panose="02010600030101010101" pitchFamily="2" charset="-122"/>
              </a:rPr>
              <a:t>                                        </a:t>
            </a:r>
            <a:r>
              <a:rPr lang="en-US" altLang="zh-CN" sz="2000">
                <a:latin typeface="黑体" panose="02010609060101010101" charset="-122"/>
                <a:ea typeface="黑体" panose="02010609060101010101" charset="-122"/>
                <a:sym typeface="宋体" panose="02010600030101010101" pitchFamily="2" charset="-122"/>
              </a:rPr>
              <a:t>——</a:t>
            </a:r>
            <a:r>
              <a:rPr lang="zh-CN" altLang="en-US" sz="2000">
                <a:latin typeface="黑体" panose="02010609060101010101" charset="-122"/>
                <a:ea typeface="黑体" panose="02010609060101010101" charset="-122"/>
                <a:sym typeface="宋体" panose="02010600030101010101" pitchFamily="2" charset="-122"/>
              </a:rPr>
              <a:t>邓嗣禹</a:t>
            </a:r>
            <a:r>
              <a:rPr lang="en-US" altLang="zh-CN" sz="2000">
                <a:latin typeface="黑体" panose="02010609060101010101" charset="-122"/>
                <a:ea typeface="黑体" panose="02010609060101010101" charset="-122"/>
                <a:sym typeface="宋体" panose="02010600030101010101" pitchFamily="2" charset="-122"/>
              </a:rPr>
              <a:t>《</a:t>
            </a:r>
            <a:r>
              <a:rPr lang="zh-CN" altLang="en-US" sz="2000">
                <a:latin typeface="黑体" panose="02010609060101010101" charset="-122"/>
                <a:ea typeface="黑体" panose="02010609060101010101" charset="-122"/>
                <a:sym typeface="宋体" panose="02010600030101010101" pitchFamily="2" charset="-122"/>
              </a:rPr>
              <a:t>中国考试制度史</a:t>
            </a:r>
            <a:r>
              <a:rPr lang="en-US" altLang="zh-CN" sz="2000">
                <a:latin typeface="黑体" panose="02010609060101010101" charset="-122"/>
                <a:ea typeface="黑体" panose="02010609060101010101" charset="-122"/>
                <a:sym typeface="宋体" panose="02010600030101010101" pitchFamily="2" charset="-122"/>
              </a:rPr>
              <a:t>》</a:t>
            </a:r>
            <a:endParaRPr lang="en-US" altLang="zh-CN" sz="2000">
              <a:latin typeface="黑体" panose="02010609060101010101" charset="-122"/>
              <a:ea typeface="黑体" panose="02010609060101010101"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p:nvPr/>
        </p:nvSpPr>
        <p:spPr>
          <a:xfrm>
            <a:off x="490378" y="1888490"/>
            <a:ext cx="11212195" cy="629920"/>
          </a:xfrm>
          <a:prstGeom prst="rect">
            <a:avLst/>
          </a:prstGeom>
          <a:noFill/>
          <a:ln w="9525">
            <a:noFill/>
          </a:ln>
        </p:spPr>
        <p:txBody>
          <a:bodyPr wrap="none" anchor="t" anchorCtr="0">
            <a:spAutoFit/>
          </a:bodyPr>
          <a:lstStyle/>
          <a:p>
            <a:pPr algn="just" defTabSz="685800">
              <a:lnSpc>
                <a:spcPct val="125000"/>
              </a:lnSpc>
              <a:tabLst>
                <a:tab pos="771525" algn="l"/>
                <a:tab pos="1387475" algn="l"/>
                <a:tab pos="1903730" algn="l"/>
                <a:tab pos="2416175" algn="l"/>
              </a:tabLst>
            </a:pPr>
            <a:r>
              <a:rPr lang="zh-CN" altLang="zh-CN" sz="2800" b="1">
                <a:solidFill>
                  <a:srgbClr val="0D0D0D"/>
                </a:solidFill>
                <a:latin typeface="黑体" panose="02010609060101010101" charset="-122"/>
                <a:ea typeface="黑体" panose="02010609060101010101" charset="-122"/>
                <a:sym typeface="宋体" panose="02010600030101010101" pitchFamily="2" charset="-122"/>
              </a:rPr>
              <a:t>积极：</a:t>
            </a:r>
            <a:r>
              <a:rPr lang="zh-CN" altLang="zh-CN" sz="2800">
                <a:solidFill>
                  <a:srgbClr val="0D0D0D"/>
                </a:solidFill>
                <a:latin typeface="黑体" panose="02010609060101010101" charset="-122"/>
                <a:ea typeface="黑体" panose="02010609060101010101" charset="-122"/>
                <a:sym typeface="宋体" panose="02010600030101010101" pitchFamily="2" charset="-122"/>
              </a:rPr>
              <a:t>①</a:t>
            </a:r>
            <a:r>
              <a:rPr lang="zh-CN" altLang="zh-CN" sz="2800">
                <a:solidFill>
                  <a:srgbClr val="FF0000"/>
                </a:solidFill>
                <a:latin typeface="黑体" panose="02010609060101010101" charset="-122"/>
                <a:ea typeface="黑体" panose="02010609060101010101" charset="-122"/>
                <a:sym typeface="宋体" panose="02010600030101010101" pitchFamily="2" charset="-122"/>
              </a:rPr>
              <a:t>打破了</a:t>
            </a:r>
            <a:r>
              <a:rPr lang="zh-CN" altLang="zh-CN" sz="2800">
                <a:solidFill>
                  <a:srgbClr val="0D0D0D"/>
                </a:solidFill>
                <a:latin typeface="黑体" panose="02010609060101010101" charset="-122"/>
                <a:ea typeface="黑体" panose="02010609060101010101" charset="-122"/>
                <a:sym typeface="宋体" panose="02010600030101010101" pitchFamily="2" charset="-122"/>
              </a:rPr>
              <a:t>世家大族对选拔人才的</a:t>
            </a:r>
            <a:r>
              <a:rPr lang="zh-CN" altLang="zh-CN" sz="2800">
                <a:solidFill>
                  <a:srgbClr val="FF0000"/>
                </a:solidFill>
                <a:latin typeface="黑体" panose="02010609060101010101" charset="-122"/>
                <a:ea typeface="黑体" panose="02010609060101010101" charset="-122"/>
                <a:sym typeface="宋体" panose="02010600030101010101" pitchFamily="2" charset="-122"/>
              </a:rPr>
              <a:t>垄断</a:t>
            </a:r>
            <a:r>
              <a:rPr lang="zh-CN" altLang="en-US" sz="2800">
                <a:solidFill>
                  <a:srgbClr val="0D0D0D"/>
                </a:solidFill>
                <a:latin typeface="黑体" panose="02010609060101010101" charset="-122"/>
                <a:ea typeface="黑体" panose="02010609060101010101" charset="-122"/>
                <a:sym typeface="宋体" panose="02010600030101010101" pitchFamily="2" charset="-122"/>
              </a:rPr>
              <a:t>，</a:t>
            </a:r>
            <a:r>
              <a:rPr lang="zh-CN" altLang="zh-CN" sz="2800">
                <a:solidFill>
                  <a:srgbClr val="0D0D0D"/>
                </a:solidFill>
                <a:latin typeface="黑体" panose="02010609060101010101" charset="-122"/>
                <a:ea typeface="黑体" panose="02010609060101010101" charset="-122"/>
                <a:sym typeface="宋体" panose="02010600030101010101" pitchFamily="2" charset="-122"/>
              </a:rPr>
              <a:t>有利于</a:t>
            </a:r>
            <a:r>
              <a:rPr lang="zh-CN" altLang="zh-CN" sz="2800">
                <a:solidFill>
                  <a:srgbClr val="FF0000"/>
                </a:solidFill>
                <a:latin typeface="黑体" panose="02010609060101010101" charset="-122"/>
                <a:ea typeface="黑体" panose="02010609060101010101" charset="-122"/>
                <a:sym typeface="宋体" panose="02010600030101010101" pitchFamily="2" charset="-122"/>
              </a:rPr>
              <a:t>中央集权</a:t>
            </a:r>
            <a:r>
              <a:rPr lang="zh-CN" altLang="zh-CN" sz="2800">
                <a:solidFill>
                  <a:srgbClr val="0D0D0D"/>
                </a:solidFill>
                <a:latin typeface="黑体" panose="02010609060101010101" charset="-122"/>
                <a:ea typeface="黑体" panose="02010609060101010101" charset="-122"/>
                <a:sym typeface="宋体" panose="02010600030101010101" pitchFamily="2" charset="-122"/>
              </a:rPr>
              <a:t>的加强。</a:t>
            </a:r>
            <a:endParaRPr lang="zh-CN" altLang="zh-CN" sz="2800">
              <a:solidFill>
                <a:srgbClr val="0D0D0D"/>
              </a:solidFill>
              <a:latin typeface="黑体" panose="02010609060101010101" charset="-122"/>
              <a:ea typeface="黑体" panose="02010609060101010101" charset="-122"/>
              <a:sym typeface="宋体" panose="02010600030101010101" pitchFamily="2" charset="-122"/>
            </a:endParaRPr>
          </a:p>
        </p:txBody>
      </p:sp>
      <p:sp>
        <p:nvSpPr>
          <p:cNvPr id="13" name="文本框 40"/>
          <p:cNvSpPr txBox="1"/>
          <p:nvPr/>
        </p:nvSpPr>
        <p:spPr>
          <a:xfrm>
            <a:off x="1588453" y="2474278"/>
            <a:ext cx="8072437" cy="1145540"/>
          </a:xfrm>
          <a:prstGeom prst="rect">
            <a:avLst/>
          </a:prstGeom>
          <a:noFill/>
          <a:ln w="9525">
            <a:noFill/>
          </a:ln>
        </p:spPr>
        <p:txBody>
          <a:bodyPr lIns="68580" tIns="34290" rIns="68580" bIns="34290" anchor="t" anchorCtr="0">
            <a:spAutoFit/>
          </a:bodyPr>
          <a:lstStyle/>
          <a:p>
            <a:pPr algn="just" defTabSz="685800">
              <a:lnSpc>
                <a:spcPct val="125000"/>
              </a:lnSpc>
              <a:tabLst>
                <a:tab pos="771525" algn="l"/>
                <a:tab pos="1387475" algn="l"/>
                <a:tab pos="1903730" algn="l"/>
                <a:tab pos="2416175" algn="l"/>
              </a:tabLst>
            </a:pPr>
            <a:r>
              <a:rPr lang="zh-CN" altLang="en-US" sz="2800">
                <a:solidFill>
                  <a:srgbClr val="0D0D0D"/>
                </a:solidFill>
                <a:latin typeface="黑体" panose="02010609060101010101" charset="-122"/>
                <a:ea typeface="黑体" panose="02010609060101010101" charset="-122"/>
                <a:sym typeface="宋体" panose="02010600030101010101" pitchFamily="2" charset="-122"/>
              </a:rPr>
              <a:t>②通过考试选拔人才，提高了官员的</a:t>
            </a:r>
            <a:r>
              <a:rPr lang="zh-CN" altLang="en-US" sz="2800">
                <a:solidFill>
                  <a:srgbClr val="FF0000"/>
                </a:solidFill>
                <a:latin typeface="黑体" panose="02010609060101010101" charset="-122"/>
                <a:ea typeface="黑体" panose="02010609060101010101" charset="-122"/>
                <a:sym typeface="宋体" panose="02010600030101010101" pitchFamily="2" charset="-122"/>
              </a:rPr>
              <a:t>文化素质</a:t>
            </a:r>
            <a:endParaRPr lang="zh-CN" altLang="en-US" sz="2800">
              <a:solidFill>
                <a:srgbClr val="FF0000"/>
              </a:solidFill>
              <a:latin typeface="黑体" panose="02010609060101010101" charset="-122"/>
              <a:ea typeface="黑体" panose="02010609060101010101" charset="-122"/>
              <a:sym typeface="宋体" panose="02010600030101010101" pitchFamily="2" charset="-122"/>
            </a:endParaRPr>
          </a:p>
          <a:p>
            <a:pPr algn="just" defTabSz="685800">
              <a:lnSpc>
                <a:spcPct val="125000"/>
              </a:lnSpc>
              <a:tabLst>
                <a:tab pos="771525" algn="l"/>
                <a:tab pos="1387475" algn="l"/>
                <a:tab pos="1903730" algn="l"/>
                <a:tab pos="2416175" algn="l"/>
              </a:tabLst>
            </a:pPr>
            <a:endParaRPr lang="zh-CN" altLang="en-US" sz="2800">
              <a:solidFill>
                <a:srgbClr val="FF0000"/>
              </a:solidFill>
              <a:latin typeface="黑体" panose="02010609060101010101" charset="-122"/>
              <a:ea typeface="黑体" panose="02010609060101010101" charset="-122"/>
              <a:sym typeface="宋体" panose="02010600030101010101" pitchFamily="2" charset="-122"/>
            </a:endParaRPr>
          </a:p>
        </p:txBody>
      </p:sp>
      <p:sp>
        <p:nvSpPr>
          <p:cNvPr id="14" name="文本框 40"/>
          <p:cNvSpPr txBox="1"/>
          <p:nvPr/>
        </p:nvSpPr>
        <p:spPr>
          <a:xfrm>
            <a:off x="1602740" y="3002280"/>
            <a:ext cx="8072438" cy="1145540"/>
          </a:xfrm>
          <a:prstGeom prst="rect">
            <a:avLst/>
          </a:prstGeom>
          <a:noFill/>
          <a:ln w="9525">
            <a:noFill/>
          </a:ln>
        </p:spPr>
        <p:txBody>
          <a:bodyPr lIns="68580" tIns="34290" rIns="68580" bIns="34290" anchor="t" anchorCtr="0">
            <a:spAutoFit/>
          </a:bodyPr>
          <a:lstStyle/>
          <a:p>
            <a:pPr algn="just" defTabSz="685800">
              <a:lnSpc>
                <a:spcPct val="125000"/>
              </a:lnSpc>
              <a:tabLst>
                <a:tab pos="771525" algn="l"/>
                <a:tab pos="1387475" algn="l"/>
                <a:tab pos="1903730" algn="l"/>
                <a:tab pos="2416175" algn="l"/>
              </a:tabLst>
            </a:pPr>
            <a:r>
              <a:rPr lang="zh-CN" altLang="en-US" sz="2800">
                <a:solidFill>
                  <a:srgbClr val="0D0D0D"/>
                </a:solidFill>
                <a:latin typeface="黑体" panose="02010609060101010101" charset="-122"/>
                <a:ea typeface="黑体" panose="02010609060101010101" charset="-122"/>
                <a:sym typeface="宋体" panose="02010600030101010101" pitchFamily="2" charset="-122"/>
              </a:rPr>
              <a:t>③扩大了统治的基础，促进</a:t>
            </a:r>
            <a:r>
              <a:rPr lang="zh-CN" altLang="en-US" sz="2800">
                <a:solidFill>
                  <a:srgbClr val="FF0000"/>
                </a:solidFill>
                <a:latin typeface="黑体" panose="02010609060101010101" charset="-122"/>
                <a:ea typeface="黑体" panose="02010609060101010101" charset="-122"/>
                <a:sym typeface="宋体" panose="02010600030101010101" pitchFamily="2" charset="-122"/>
              </a:rPr>
              <a:t>社会阶层的流动</a:t>
            </a:r>
            <a:endParaRPr lang="zh-CN" altLang="en-US" sz="2800">
              <a:solidFill>
                <a:srgbClr val="FF0000"/>
              </a:solidFill>
              <a:latin typeface="黑体" panose="02010609060101010101" charset="-122"/>
              <a:ea typeface="黑体" panose="02010609060101010101" charset="-122"/>
              <a:sym typeface="宋体" panose="02010600030101010101" pitchFamily="2" charset="-122"/>
            </a:endParaRPr>
          </a:p>
          <a:p>
            <a:pPr algn="just" defTabSz="685800">
              <a:lnSpc>
                <a:spcPct val="125000"/>
              </a:lnSpc>
              <a:tabLst>
                <a:tab pos="771525" algn="l"/>
                <a:tab pos="1387475" algn="l"/>
                <a:tab pos="1903730" algn="l"/>
                <a:tab pos="2416175" algn="l"/>
              </a:tabLst>
            </a:pPr>
            <a:endParaRPr lang="zh-CN" altLang="en-US" sz="2800">
              <a:solidFill>
                <a:srgbClr val="FF0000"/>
              </a:solidFill>
              <a:latin typeface="黑体" panose="02010609060101010101" charset="-122"/>
              <a:ea typeface="黑体" panose="02010609060101010101" charset="-122"/>
              <a:sym typeface="宋体" panose="02010600030101010101" pitchFamily="2" charset="-122"/>
            </a:endParaRPr>
          </a:p>
        </p:txBody>
      </p:sp>
      <p:sp>
        <p:nvSpPr>
          <p:cNvPr id="16" name="文本框 40"/>
          <p:cNvSpPr txBox="1"/>
          <p:nvPr/>
        </p:nvSpPr>
        <p:spPr>
          <a:xfrm>
            <a:off x="1588135" y="3489325"/>
            <a:ext cx="9988550" cy="1684020"/>
          </a:xfrm>
          <a:prstGeom prst="rect">
            <a:avLst/>
          </a:prstGeom>
          <a:noFill/>
          <a:ln w="9525">
            <a:noFill/>
          </a:ln>
        </p:spPr>
        <p:txBody>
          <a:bodyPr wrap="square" lIns="68580" tIns="34290" rIns="68580" bIns="34290" anchor="t" anchorCtr="0">
            <a:spAutoFit/>
          </a:bodyPr>
          <a:lstStyle/>
          <a:p>
            <a:pPr algn="just" defTabSz="685800">
              <a:lnSpc>
                <a:spcPct val="125000"/>
              </a:lnSpc>
              <a:tabLst>
                <a:tab pos="771525" algn="l"/>
                <a:tab pos="1387475" algn="l"/>
                <a:tab pos="1903730" algn="l"/>
                <a:tab pos="2416175" algn="l"/>
              </a:tabLst>
            </a:pPr>
            <a:r>
              <a:rPr lang="zh-CN" altLang="en-US" sz="2800">
                <a:solidFill>
                  <a:srgbClr val="0D0D0D"/>
                </a:solidFill>
                <a:latin typeface="黑体" panose="02010609060101010101" charset="-122"/>
                <a:ea typeface="黑体" panose="02010609060101010101" charset="-122"/>
                <a:sym typeface="宋体" panose="02010600030101010101" pitchFamily="2" charset="-122"/>
              </a:rPr>
              <a:t>④有利于社会</a:t>
            </a:r>
            <a:r>
              <a:rPr lang="zh-CN" altLang="en-US" sz="2800">
                <a:solidFill>
                  <a:srgbClr val="FF0000"/>
                </a:solidFill>
                <a:latin typeface="黑体" panose="02010609060101010101" charset="-122"/>
                <a:ea typeface="黑体" panose="02010609060101010101" charset="-122"/>
                <a:sym typeface="宋体" panose="02010600030101010101" pitchFamily="2" charset="-122"/>
              </a:rPr>
              <a:t>公平公正</a:t>
            </a:r>
            <a:r>
              <a:rPr lang="zh-CN" altLang="en-US" sz="2800">
                <a:solidFill>
                  <a:srgbClr val="0D0D0D"/>
                </a:solidFill>
                <a:latin typeface="黑体" panose="02010609060101010101" charset="-122"/>
                <a:ea typeface="黑体" panose="02010609060101010101" charset="-122"/>
                <a:sym typeface="宋体" panose="02010600030101010101" pitchFamily="2" charset="-122"/>
              </a:rPr>
              <a:t>，中国选官制度逐渐走向成熟与完善</a:t>
            </a:r>
            <a:endParaRPr lang="zh-CN" altLang="en-US" sz="2800">
              <a:solidFill>
                <a:srgbClr val="0D0D0D"/>
              </a:solidFill>
              <a:latin typeface="黑体" panose="02010609060101010101" charset="-122"/>
              <a:ea typeface="黑体" panose="02010609060101010101" charset="-122"/>
              <a:sym typeface="宋体" panose="02010600030101010101" pitchFamily="2" charset="-122"/>
            </a:endParaRPr>
          </a:p>
          <a:p>
            <a:pPr algn="just" defTabSz="685800">
              <a:lnSpc>
                <a:spcPct val="125000"/>
              </a:lnSpc>
              <a:tabLst>
                <a:tab pos="771525" algn="l"/>
                <a:tab pos="1387475" algn="l"/>
                <a:tab pos="1903730" algn="l"/>
                <a:tab pos="2416175" algn="l"/>
              </a:tabLst>
            </a:pPr>
            <a:r>
              <a:rPr lang="en-US" altLang="zh-CN" sz="2800">
                <a:solidFill>
                  <a:srgbClr val="0D0D0D"/>
                </a:solidFill>
                <a:latin typeface="黑体" panose="02010609060101010101" charset="-122"/>
                <a:ea typeface="黑体" panose="02010609060101010101" charset="-122"/>
                <a:sym typeface="宋体" panose="02010600030101010101" pitchFamily="2" charset="-122"/>
              </a:rPr>
              <a:t>……</a:t>
            </a:r>
            <a:endParaRPr lang="zh-CN" altLang="en-US" sz="2800">
              <a:solidFill>
                <a:srgbClr val="0D0D0D"/>
              </a:solidFill>
              <a:latin typeface="黑体" panose="02010609060101010101" charset="-122"/>
              <a:ea typeface="黑体" panose="02010609060101010101" charset="-122"/>
              <a:sym typeface="宋体" panose="02010600030101010101" pitchFamily="2" charset="-122"/>
            </a:endParaRPr>
          </a:p>
          <a:p>
            <a:pPr algn="just" defTabSz="685800">
              <a:lnSpc>
                <a:spcPct val="125000"/>
              </a:lnSpc>
              <a:tabLst>
                <a:tab pos="771525" algn="l"/>
                <a:tab pos="1387475" algn="l"/>
                <a:tab pos="1903730" algn="l"/>
                <a:tab pos="2416175" algn="l"/>
              </a:tabLst>
            </a:pPr>
            <a:endParaRPr lang="zh-CN" altLang="en-US" sz="2800">
              <a:solidFill>
                <a:srgbClr val="0D0D0D"/>
              </a:solidFill>
              <a:latin typeface="黑体" panose="02010609060101010101" charset="-122"/>
              <a:ea typeface="黑体" panose="02010609060101010101" charset="-122"/>
              <a:sym typeface="宋体" panose="02010600030101010101" pitchFamily="2" charset="-122"/>
            </a:endParaRPr>
          </a:p>
        </p:txBody>
      </p:sp>
      <p:sp>
        <p:nvSpPr>
          <p:cNvPr id="5126" name="文本框 5"/>
          <p:cNvSpPr txBox="1"/>
          <p:nvPr/>
        </p:nvSpPr>
        <p:spPr>
          <a:xfrm>
            <a:off x="-317" y="4631690"/>
            <a:ext cx="9847262" cy="953135"/>
          </a:xfrm>
          <a:prstGeom prst="rect">
            <a:avLst/>
          </a:prstGeom>
          <a:noFill/>
          <a:ln w="9525">
            <a:noFill/>
          </a:ln>
        </p:spPr>
        <p:txBody>
          <a:bodyPr wrap="square" anchor="t" anchorCtr="0">
            <a:spAutoFit/>
          </a:bodyPr>
          <a:lstStyle/>
          <a:p>
            <a:pPr lvl="1" indent="0" eaLnBrk="1" hangingPunct="1"/>
            <a:r>
              <a:rPr lang="zh-CN" altLang="en-US" sz="2800" b="1">
                <a:latin typeface="黑体" panose="02010609060101010101" charset="-122"/>
                <a:ea typeface="黑体" panose="02010609060101010101" charset="-122"/>
                <a:cs typeface="黑体" panose="02010609060101010101" charset="-122"/>
                <a:sym typeface="微软雅黑" panose="020B0503020204020204" charset="-122"/>
              </a:rPr>
              <a:t>消极：</a:t>
            </a:r>
            <a:r>
              <a:rPr lang="zh-CN" altLang="en-US" sz="2800">
                <a:latin typeface="黑体" panose="02010609060101010101" charset="-122"/>
                <a:ea typeface="黑体" panose="02010609060101010101" charset="-122"/>
                <a:cs typeface="黑体" panose="02010609060101010101" charset="-122"/>
                <a:sym typeface="微软雅黑" panose="020B0503020204020204" charset="-122"/>
              </a:rPr>
              <a:t>①明清时期八股取士，</a:t>
            </a:r>
            <a:r>
              <a:rPr lang="zh-CN" altLang="en-US" sz="2800">
                <a:solidFill>
                  <a:srgbClr val="FF0000"/>
                </a:solidFill>
                <a:latin typeface="黑体" panose="02010609060101010101" charset="-122"/>
                <a:ea typeface="黑体" panose="02010609060101010101" charset="-122"/>
                <a:cs typeface="黑体" panose="02010609060101010101" charset="-122"/>
                <a:sym typeface="微软雅黑" panose="020B0503020204020204" charset="-122"/>
              </a:rPr>
              <a:t>束缚了</a:t>
            </a:r>
            <a:r>
              <a:rPr lang="zh-CN" altLang="en-US" sz="2800">
                <a:latin typeface="黑体" panose="02010609060101010101" charset="-122"/>
                <a:ea typeface="黑体" panose="02010609060101010101" charset="-122"/>
                <a:cs typeface="黑体" panose="02010609060101010101" charset="-122"/>
                <a:sym typeface="微软雅黑" panose="020B0503020204020204" charset="-122"/>
              </a:rPr>
              <a:t>人们的思想。</a:t>
            </a:r>
            <a:endParaRPr lang="zh-CN" altLang="en-US" sz="2800">
              <a:latin typeface="黑体" panose="02010609060101010101" charset="-122"/>
              <a:ea typeface="黑体" panose="02010609060101010101" charset="-122"/>
              <a:cs typeface="黑体" panose="02010609060101010101" charset="-122"/>
            </a:endParaRPr>
          </a:p>
          <a:p>
            <a:pPr lvl="1" indent="0" eaLnBrk="0" hangingPunct="0"/>
            <a:r>
              <a:rPr lang="zh-CN" altLang="en-US" sz="2800">
                <a:latin typeface="黑体" panose="02010609060101010101" charset="-122"/>
                <a:ea typeface="黑体" panose="02010609060101010101" charset="-122"/>
                <a:cs typeface="黑体" panose="02010609060101010101" charset="-122"/>
                <a:sym typeface="微软雅黑" panose="020B0503020204020204" charset="-122"/>
              </a:rPr>
              <a:t>      ②对儒学的过分推崇</a:t>
            </a:r>
            <a:r>
              <a:rPr lang="zh-CN" altLang="en-US" sz="2800">
                <a:solidFill>
                  <a:srgbClr val="FF0000"/>
                </a:solidFill>
                <a:latin typeface="黑体" panose="02010609060101010101" charset="-122"/>
                <a:ea typeface="黑体" panose="02010609060101010101" charset="-122"/>
                <a:cs typeface="黑体" panose="02010609060101010101" charset="-122"/>
                <a:sym typeface="微软雅黑" panose="020B0503020204020204" charset="-122"/>
              </a:rPr>
              <a:t>限制了</a:t>
            </a:r>
            <a:r>
              <a:rPr lang="zh-CN" altLang="en-US" sz="2800">
                <a:latin typeface="黑体" panose="02010609060101010101" charset="-122"/>
                <a:ea typeface="黑体" panose="02010609060101010101" charset="-122"/>
                <a:cs typeface="黑体" panose="02010609060101010101" charset="-122"/>
                <a:sym typeface="微软雅黑" panose="020B0503020204020204" charset="-122"/>
              </a:rPr>
              <a:t>科学技术的发展。</a:t>
            </a:r>
            <a:endParaRPr lang="zh-CN" altLang="en-US" sz="2800">
              <a:latin typeface="黑体" panose="02010609060101010101" charset="-122"/>
              <a:ea typeface="黑体" panose="02010609060101010101" charset="-122"/>
              <a:cs typeface="黑体" panose="02010609060101010101" charset="-122"/>
              <a:sym typeface="微软雅黑" panose="020B0503020204020204" charset="-122"/>
            </a:endParaRPr>
          </a:p>
        </p:txBody>
      </p:sp>
      <p:sp>
        <p:nvSpPr>
          <p:cNvPr id="6" name="矩形 5"/>
          <p:cNvSpPr/>
          <p:nvPr/>
        </p:nvSpPr>
        <p:spPr>
          <a:xfrm>
            <a:off x="1341755" y="546735"/>
            <a:ext cx="7395845" cy="583565"/>
          </a:xfrm>
          <a:prstGeom prst="rect">
            <a:avLst/>
          </a:prstGeom>
          <a:noFill/>
          <a:ln w="9525">
            <a:noFill/>
          </a:ln>
        </p:spPr>
        <p:txBody>
          <a:bodyPr wrap="square" anchor="t" anchorCtr="0">
            <a:spAutoFit/>
          </a:bodyPr>
          <a:lstStyle/>
          <a:p>
            <a:r>
              <a:rPr lang="zh-CN" altLang="en-US" sz="3200" b="1">
                <a:solidFill>
                  <a:srgbClr val="C00000"/>
                </a:solidFill>
                <a:latin typeface="方正卡通简体" panose="03000509000000000000" pitchFamily="65" charset="-122"/>
                <a:ea typeface="方正卡通简体" panose="03000509000000000000" pitchFamily="65" charset="-122"/>
              </a:rPr>
              <a:t>科举制对中国历代王朝统治有什么影响？</a:t>
            </a:r>
            <a:endParaRPr lang="zh-CN" altLang="en-US" sz="3200" b="1">
              <a:solidFill>
                <a:srgbClr val="C00000"/>
              </a:solidFill>
              <a:latin typeface="方正卡通简体" panose="03000509000000000000" pitchFamily="65" charset="-122"/>
              <a:ea typeface="方正卡通简体" panose="03000509000000000000" pitchFamily="65"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strVal val="#ppt_w*0.70"/>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Effect transition="in" filter="fade">
                                      <p:cBhvr>
                                        <p:cTn id="23" dur="1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51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custDataLst>
              <p:tags r:id="rId1"/>
            </p:custDataLst>
          </p:nvPr>
        </p:nvGraphicFramePr>
        <p:xfrm>
          <a:off x="312295" y="1458297"/>
          <a:ext cx="12031681" cy="4839216"/>
        </p:xfrm>
        <a:graphic>
          <a:graphicData uri="http://schemas.openxmlformats.org/drawingml/2006/table">
            <a:tbl>
              <a:tblPr/>
              <a:tblGrid>
                <a:gridCol w="2084070"/>
                <a:gridCol w="2071071"/>
                <a:gridCol w="2217420"/>
                <a:gridCol w="2870200"/>
                <a:gridCol w="2788920"/>
              </a:tblGrid>
              <a:tr h="654050">
                <a:tc>
                  <a:txBody>
                    <a:bodyPr wrap="square"/>
                    <a:lstStyle/>
                    <a:p>
                      <a:pPr marL="0" lvl="0" indent="0" algn="ctr">
                        <a:spcBef>
                          <a:spcPct val="0"/>
                        </a:spcBef>
                        <a:buNone/>
                      </a:pPr>
                      <a:r>
                        <a:rPr lang="zh-CN" altLang="en-US" sz="2800" b="1" smtClean="0">
                          <a:latin typeface="黑体" panose="02010609060101010101" charset="-122"/>
                          <a:ea typeface="黑体" panose="02010609060101010101" charset="-122"/>
                        </a:rPr>
                        <a:t>时间</a:t>
                      </a:r>
                      <a:endParaRPr lang="zh-CN" altLang="en-US" sz="2800" b="1" smtClean="0">
                        <a:latin typeface="黑体" panose="02010609060101010101" charset="-122"/>
                        <a:ea typeface="黑体" panose="02010609060101010101" charset="-122"/>
                      </a:endParaRPr>
                    </a:p>
                  </a:txBody>
                  <a:tcPr marL="91452" marR="91452" marT="45709" marB="45709"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spcBef>
                          <a:spcPct val="0"/>
                        </a:spcBef>
                        <a:buNone/>
                      </a:pPr>
                      <a:r>
                        <a:rPr lang="zh-CN" altLang="en-US" sz="2800" b="1" smtClean="0">
                          <a:latin typeface="黑体" panose="02010609060101010101" charset="-122"/>
                          <a:ea typeface="黑体" panose="02010609060101010101" charset="-122"/>
                        </a:rPr>
                        <a:t>制度</a:t>
                      </a:r>
                      <a:endParaRPr lang="zh-CN" altLang="en-US" sz="2800" b="1" smtClean="0">
                        <a:latin typeface="黑体" panose="02010609060101010101" charset="-122"/>
                        <a:ea typeface="黑体" panose="02010609060101010101" charset="-122"/>
                      </a:endParaRPr>
                    </a:p>
                  </a:txBody>
                  <a:tcPr marL="91452" marR="91452" marT="45709" marB="45709" vert="horz" anchor="ctr">
                    <a:lnL w="12700" cap="flat" cmpd="sng" algn="ctr">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wrap="square"/>
                    <a:lstStyle/>
                    <a:p>
                      <a:pPr marL="0" lvl="0" indent="0" algn="ctr">
                        <a:spcBef>
                          <a:spcPct val="0"/>
                        </a:spcBef>
                        <a:buNone/>
                      </a:pPr>
                      <a:r>
                        <a:rPr lang="zh-CN" altLang="en-US" sz="2800" b="1" smtClean="0">
                          <a:latin typeface="黑体" panose="02010609060101010101" charset="-122"/>
                          <a:ea typeface="黑体" panose="02010609060101010101" charset="-122"/>
                        </a:rPr>
                        <a:t>方式</a:t>
                      </a:r>
                      <a:endParaRPr lang="zh-CN" altLang="en-US" sz="2800" b="1" smtClean="0">
                        <a:latin typeface="黑体" panose="02010609060101010101" charset="-122"/>
                        <a:ea typeface="黑体" panose="02010609060101010101" charset="-122"/>
                      </a:endParaRPr>
                    </a:p>
                  </a:txBody>
                  <a:tcPr marL="91452" marR="91452" marT="45709" marB="45709" vert="horz"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spcBef>
                          <a:spcPct val="0"/>
                        </a:spcBef>
                        <a:buNone/>
                      </a:pPr>
                      <a:r>
                        <a:rPr lang="zh-CN" altLang="en-US" sz="2800" b="1" smtClean="0">
                          <a:latin typeface="黑体" panose="02010609060101010101" charset="-122"/>
                          <a:ea typeface="黑体" panose="02010609060101010101" charset="-122"/>
                        </a:rPr>
                        <a:t>标准</a:t>
                      </a:r>
                      <a:endParaRPr lang="zh-CN" altLang="en-US" sz="2800" b="1" smtClean="0">
                        <a:latin typeface="黑体" panose="02010609060101010101" charset="-122"/>
                        <a:ea typeface="黑体" panose="02010609060101010101" charset="-122"/>
                      </a:endParaRPr>
                    </a:p>
                  </a:txBody>
                  <a:tcPr marL="91452" marR="91452" marT="45709" marB="45709"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60000"/>
                        <a:lumOff val="40000"/>
                      </a:schemeClr>
                    </a:solid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spcBef>
                          <a:spcPct val="0"/>
                        </a:spcBef>
                        <a:buNone/>
                      </a:pPr>
                      <a:r>
                        <a:rPr lang="zh-CN" altLang="en-US" sz="2800" b="1" smtClean="0">
                          <a:latin typeface="黑体" panose="02010609060101010101" charset="-122"/>
                          <a:ea typeface="黑体" panose="02010609060101010101" charset="-122"/>
                        </a:rPr>
                        <a:t>趋势</a:t>
                      </a:r>
                      <a:endParaRPr lang="zh-CN" altLang="en-US" sz="2800" b="1" smtClean="0">
                        <a:latin typeface="黑体" panose="02010609060101010101" charset="-122"/>
                        <a:ea typeface="黑体" panose="02010609060101010101" charset="-122"/>
                      </a:endParaRPr>
                    </a:p>
                  </a:txBody>
                  <a:tcPr marL="91452" marR="91452" marT="45709" marB="45709"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60000"/>
                        <a:lumOff val="40000"/>
                      </a:schemeClr>
                    </a:solidFill>
                  </a:tcPr>
                </a:tc>
              </a:tr>
              <a:tr h="762635">
                <a:tc>
                  <a:txBody>
                    <a:bodyPr wrap="square"/>
                    <a:lstStyle/>
                    <a:p>
                      <a:pPr marL="0" lvl="0" indent="0" algn="ctr">
                        <a:spcBef>
                          <a:spcPct val="0"/>
                        </a:spcBef>
                        <a:buNone/>
                      </a:pPr>
                      <a:r>
                        <a:rPr lang="zh-CN" altLang="en-US" sz="2800" b="1" smtClean="0">
                          <a:latin typeface="黑体" panose="02010609060101010101" charset="-122"/>
                          <a:ea typeface="黑体" panose="02010609060101010101" charset="-122"/>
                        </a:rPr>
                        <a:t>先秦</a:t>
                      </a:r>
                      <a:endParaRPr lang="zh-CN" altLang="en-US" sz="2800" b="1" smtClean="0">
                        <a:latin typeface="黑体" panose="02010609060101010101" charset="-122"/>
                        <a:ea typeface="黑体" panose="02010609060101010101" charset="-122"/>
                      </a:endParaRPr>
                    </a:p>
                  </a:txBody>
                  <a:tcPr marL="91452" marR="91452" marT="45709" marB="45709"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spcBef>
                          <a:spcPct val="0"/>
                        </a:spcBef>
                        <a:buNone/>
                      </a:pPr>
                      <a:endParaRPr lang="zh-CN" altLang="en-US" sz="2800" b="1">
                        <a:latin typeface="黑体" panose="02010609060101010101" charset="-122"/>
                        <a:ea typeface="黑体" panose="02010609060101010101" charset="-122"/>
                      </a:endParaRPr>
                    </a:p>
                  </a:txBody>
                  <a:tcPr marL="91452" marR="91452" marT="45709" marB="45709" vert="horz" anchor="ctr">
                    <a:lnL w="12700" cap="flat" cmpd="sng" algn="ctr">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lvl="0" indent="0" algn="ctr">
                        <a:spcBef>
                          <a:spcPct val="0"/>
                        </a:spcBef>
                        <a:buNone/>
                      </a:pPr>
                      <a:endParaRPr lang="zh-CN" altLang="en-US" sz="2800" b="1">
                        <a:latin typeface="黑体" panose="02010609060101010101" charset="-122"/>
                        <a:ea typeface="黑体" panose="02010609060101010101" charset="-122"/>
                      </a:endParaRPr>
                    </a:p>
                  </a:txBody>
                  <a:tcPr marL="91452" marR="91452" marT="45709" marB="45709" vert="horz"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spcBef>
                          <a:spcPct val="0"/>
                        </a:spcBef>
                        <a:buNone/>
                      </a:pPr>
                      <a:endParaRPr lang="zh-CN" altLang="en-US" sz="2800" b="1">
                        <a:latin typeface="黑体" panose="02010609060101010101" charset="-122"/>
                        <a:ea typeface="黑体" panose="02010609060101010101" charset="-122"/>
                      </a:endParaRPr>
                    </a:p>
                  </a:txBody>
                  <a:tcPr marL="91452" marR="91452" marT="45709" marB="45709"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5">
                  <a:txBody>
                    <a:bodyPr wrap="square"/>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spcBef>
                          <a:spcPct val="0"/>
                        </a:spcBef>
                        <a:buNone/>
                      </a:pPr>
                      <a:endParaRPr lang="zh-CN" altLang="en-US" sz="2800" b="0">
                        <a:latin typeface="黑体" panose="02010609060101010101" charset="-122"/>
                        <a:ea typeface="黑体" panose="02010609060101010101" charset="-122"/>
                      </a:endParaRPr>
                    </a:p>
                  </a:txBody>
                  <a:tcPr marL="91452" marR="91452" marT="45709" marB="45709" vert="horz"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wrap="square"/>
                    <a:lstStyle/>
                    <a:p>
                      <a:pPr marL="0" lvl="0" indent="0" algn="ctr">
                        <a:lnSpc>
                          <a:spcPct val="150000"/>
                        </a:lnSpc>
                        <a:spcBef>
                          <a:spcPct val="0"/>
                        </a:spcBef>
                        <a:buNone/>
                      </a:pPr>
                      <a:r>
                        <a:rPr lang="zh-CN" altLang="en-US" sz="2800" b="1" smtClean="0">
                          <a:latin typeface="黑体" panose="02010609060101010101" charset="-122"/>
                          <a:ea typeface="黑体" panose="02010609060101010101" charset="-122"/>
                        </a:rPr>
                        <a:t>秦</a:t>
                      </a:r>
                      <a:endParaRPr lang="zh-CN" altLang="en-US" sz="2800" b="1" smtClean="0">
                        <a:latin typeface="黑体" panose="02010609060101010101" charset="-122"/>
                        <a:ea typeface="黑体" panose="02010609060101010101" charset="-122"/>
                      </a:endParaRPr>
                    </a:p>
                  </a:txBody>
                  <a:tcPr marL="91452" marR="91452" marT="45709" marB="45709"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spcBef>
                          <a:spcPct val="0"/>
                        </a:spcBef>
                        <a:buNone/>
                      </a:pPr>
                      <a:endParaRPr lang="zh-CN" altLang="en-US" sz="2800" kern="1200">
                        <a:solidFill>
                          <a:srgbClr val="BA533C"/>
                        </a:solidFill>
                        <a:latin typeface="黑体" panose="02010609060101010101" charset="-122"/>
                        <a:ea typeface="黑体" panose="02010609060101010101" charset="-122"/>
                        <a:cs typeface="+mn-cs"/>
                      </a:endParaRPr>
                    </a:p>
                  </a:txBody>
                  <a:tcPr marL="91452" marR="91452" marT="45709" marB="45709" vert="horz" anchor="ctr">
                    <a:lnL w="12700" cap="flat" cmpd="sng" algn="ctr">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lvl="0" indent="0" algn="ctr">
                        <a:spcBef>
                          <a:spcPct val="0"/>
                        </a:spcBef>
                        <a:buNone/>
                      </a:pPr>
                      <a:endParaRPr lang="zh-CN" altLang="en-US" sz="2800" b="1">
                        <a:latin typeface="黑体" panose="02010609060101010101" charset="-122"/>
                        <a:ea typeface="黑体" panose="02010609060101010101" charset="-122"/>
                      </a:endParaRPr>
                    </a:p>
                  </a:txBody>
                  <a:tcPr marL="91452" marR="91452" marT="45709" marB="45709" vert="horz"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spcBef>
                          <a:spcPct val="0"/>
                        </a:spcBef>
                        <a:buNone/>
                      </a:pPr>
                      <a:endParaRPr lang="zh-CN" altLang="en-US" sz="2800" b="1">
                        <a:latin typeface="黑体" panose="02010609060101010101" charset="-122"/>
                        <a:ea typeface="黑体" panose="02010609060101010101" charset="-122"/>
                      </a:endParaRPr>
                    </a:p>
                  </a:txBody>
                  <a:tcPr marL="91452" marR="91452" marT="45709" marB="45709"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1452" marR="91452" marT="45709" marB="4570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1000">
                <a:tc>
                  <a:txBody>
                    <a:bodyPr wrap="square"/>
                    <a:lstStyle/>
                    <a:p>
                      <a:pPr marL="0" lvl="0" indent="0" algn="ctr">
                        <a:spcBef>
                          <a:spcPct val="0"/>
                        </a:spcBef>
                        <a:buNone/>
                      </a:pPr>
                      <a:r>
                        <a:rPr lang="zh-CN" altLang="en-US" sz="2800" b="1" smtClean="0">
                          <a:latin typeface="黑体" panose="02010609060101010101" charset="-122"/>
                          <a:ea typeface="黑体" panose="02010609060101010101" charset="-122"/>
                        </a:rPr>
                        <a:t>汉</a:t>
                      </a:r>
                      <a:endParaRPr lang="zh-CN" altLang="en-US" sz="2800" b="1" smtClean="0">
                        <a:latin typeface="黑体" panose="02010609060101010101" charset="-122"/>
                        <a:ea typeface="黑体" panose="02010609060101010101" charset="-122"/>
                      </a:endParaRPr>
                    </a:p>
                  </a:txBody>
                  <a:tcPr marL="91452" marR="91452" marT="45709" marB="45709"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spcBef>
                          <a:spcPct val="0"/>
                        </a:spcBef>
                        <a:buNone/>
                      </a:pPr>
                      <a:endParaRPr lang="zh-CN" altLang="en-US" sz="2800" b="1">
                        <a:latin typeface="黑体" panose="02010609060101010101" charset="-122"/>
                        <a:ea typeface="黑体" panose="02010609060101010101" charset="-122"/>
                      </a:endParaRPr>
                    </a:p>
                  </a:txBody>
                  <a:tcPr marL="91452" marR="91452" marT="45709" marB="45709" vert="horz" anchor="ctr">
                    <a:lnL w="12700" cap="flat" cmpd="sng" algn="ctr">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lvl="0" indent="0" algn="ctr">
                        <a:spcBef>
                          <a:spcPct val="0"/>
                        </a:spcBef>
                        <a:buNone/>
                      </a:pPr>
                      <a:endParaRPr lang="zh-CN" altLang="en-US" sz="2800" b="1">
                        <a:latin typeface="黑体" panose="02010609060101010101" charset="-122"/>
                        <a:ea typeface="黑体" panose="02010609060101010101" charset="-122"/>
                      </a:endParaRPr>
                    </a:p>
                  </a:txBody>
                  <a:tcPr marL="91452" marR="91452" marT="45709" marB="45709" vert="horz"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600" b="0" i="0" u="none" kern="1200" baseline="0">
                          <a:solidFill>
                            <a:schemeClr val="tx1"/>
                          </a:solidFill>
                          <a:latin typeface="Arial" panose="020B0604020202020204" pitchFamily="34" charset="0"/>
                          <a:ea typeface="宋体" panose="02010600030101010101" pitchFamily="2" charset="-122"/>
                        </a:defRPr>
                      </a:lvl1pPr>
                      <a:lvl2pPr marL="669925" lvl="1" indent="-325120">
                        <a:buClr>
                          <a:schemeClr val="accent2"/>
                        </a:buClr>
                        <a:defRPr sz="2200" kern="1200"/>
                      </a:lvl2pPr>
                      <a:lvl3pPr marL="1022350" lvl="2" indent="-350520">
                        <a:buClr>
                          <a:schemeClr val="accent1"/>
                        </a:buClr>
                        <a:defRPr sz="2000" kern="1200"/>
                      </a:lvl3pPr>
                      <a:lvl4pPr marL="1339850" lvl="3" indent="-315595">
                        <a:buClr>
                          <a:schemeClr val="accent2"/>
                        </a:buClr>
                        <a:defRPr sz="1800" kern="1200"/>
                      </a:lvl4pPr>
                      <a:lvl5pPr marL="1681480" lvl="4" indent="-339725">
                        <a:buClr>
                          <a:schemeClr val="accent1"/>
                        </a:buClr>
                        <a:defRPr sz="1800" kern="1200"/>
                      </a:lvl5pPr>
                    </a:lstStyle>
                    <a:p>
                      <a:pPr marL="0" lvl="0" indent="0" algn="ctr">
                        <a:spcBef>
                          <a:spcPct val="0"/>
                        </a:spcBef>
                        <a:buNone/>
                      </a:pPr>
                      <a:endParaRPr lang="zh-CN" altLang="en-US" sz="2800" b="1">
                        <a:latin typeface="黑体" panose="02010609060101010101" charset="-122"/>
                        <a:ea typeface="黑体" panose="02010609060101010101" charset="-122"/>
                      </a:endParaRPr>
                    </a:p>
                  </a:txBody>
                  <a:tcPr marL="91452" marR="91452" marT="45709" marB="45709"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marL="91452" marR="91452" marT="45709" marB="4570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0610">
                <a:tc>
                  <a:txBody>
                    <a:bodyPr wrap="square"/>
                    <a:lstStyle/>
                    <a:p>
                      <a:pPr marL="0" lvl="0" indent="0" algn="ctr">
                        <a:spcBef>
                          <a:spcPct val="0"/>
                        </a:spcBef>
                        <a:buNone/>
                      </a:pPr>
                      <a:r>
                        <a:rPr lang="zh-CN" altLang="en-US" sz="2800" b="1" smtClean="0">
                          <a:latin typeface="黑体" panose="02010609060101010101" charset="-122"/>
                          <a:ea typeface="黑体" panose="02010609060101010101" charset="-122"/>
                        </a:rPr>
                        <a:t>魏晋</a:t>
                      </a:r>
                      <a:endParaRPr lang="en-US" altLang="zh-CN" sz="2800" b="1" smtClean="0">
                        <a:latin typeface="黑体" panose="02010609060101010101" charset="-122"/>
                        <a:ea typeface="黑体" panose="02010609060101010101" charset="-122"/>
                      </a:endParaRPr>
                    </a:p>
                    <a:p>
                      <a:pPr marL="0" lvl="0" indent="0" algn="ctr">
                        <a:spcBef>
                          <a:spcPct val="0"/>
                        </a:spcBef>
                        <a:buNone/>
                      </a:pPr>
                      <a:r>
                        <a:rPr lang="zh-CN" altLang="en-US" sz="2800" b="1" smtClean="0">
                          <a:latin typeface="黑体" panose="02010609060101010101" charset="-122"/>
                          <a:ea typeface="黑体" panose="02010609060101010101" charset="-122"/>
                        </a:rPr>
                        <a:t>南北朝</a:t>
                      </a:r>
                      <a:endParaRPr lang="zh-CN" altLang="en-US" sz="2800" b="1" smtClean="0">
                        <a:latin typeface="黑体" panose="02010609060101010101" charset="-122"/>
                        <a:ea typeface="黑体" panose="02010609060101010101" charset="-122"/>
                      </a:endParaRPr>
                    </a:p>
                  </a:txBody>
                  <a:tcPr marL="91452" marR="91452" marT="45709" marB="45709" vert="horz"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lvl="0" indent="0" algn="ctr">
                        <a:spcBef>
                          <a:spcPct val="0"/>
                        </a:spcBef>
                        <a:buNone/>
                      </a:pPr>
                      <a:endParaRPr lang="zh-CN" altLang="en-US" sz="2800" b="1">
                        <a:latin typeface="黑体" panose="02010609060101010101" charset="-122"/>
                        <a:ea typeface="黑体" panose="02010609060101010101" charset="-122"/>
                      </a:endParaRPr>
                    </a:p>
                  </a:txBody>
                  <a:tcPr marL="91452" marR="91452" marT="45709" marB="45709"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lvl="0" indent="0" algn="ctr">
                        <a:spcBef>
                          <a:spcPct val="0"/>
                        </a:spcBef>
                        <a:buNone/>
                      </a:pPr>
                      <a:endParaRPr lang="zh-CN" altLang="en-US" sz="2800" b="1">
                        <a:latin typeface="黑体" panose="02010609060101010101" charset="-122"/>
                        <a:ea typeface="黑体" panose="02010609060101010101" charset="-122"/>
                      </a:endParaRPr>
                    </a:p>
                  </a:txBody>
                  <a:tcPr marL="91452" marR="91452" marT="45709" marB="45709"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lvl="0" indent="0" algn="ctr">
                        <a:spcBef>
                          <a:spcPct val="0"/>
                        </a:spcBef>
                        <a:buNone/>
                      </a:pPr>
                      <a:endParaRPr lang="zh-CN" altLang="en-US" sz="2800" b="1">
                        <a:latin typeface="黑体" panose="02010609060101010101" charset="-122"/>
                        <a:ea typeface="黑体" panose="02010609060101010101" charset="-122"/>
                      </a:endParaRPr>
                    </a:p>
                  </a:txBody>
                  <a:tcPr marL="91452" marR="91452" marT="45709" marB="45709"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marL="91452" marR="91452" marT="45709" marB="457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7961">
                <a:tc>
                  <a:txBody>
                    <a:bodyPr wrap="square"/>
                    <a:lstStyle/>
                    <a:p>
                      <a:pPr marL="0" lvl="0" indent="0" algn="ctr">
                        <a:spcBef>
                          <a:spcPct val="0"/>
                        </a:spcBef>
                        <a:buNone/>
                      </a:pPr>
                      <a:r>
                        <a:rPr lang="zh-CN" altLang="en-US" sz="2800" b="1" smtClean="0">
                          <a:latin typeface="黑体" panose="02010609060101010101" charset="-122"/>
                          <a:ea typeface="黑体" panose="02010609060101010101" charset="-122"/>
                        </a:rPr>
                        <a:t>隋唐至明清</a:t>
                      </a:r>
                      <a:endParaRPr lang="en-US" altLang="zh-CN" sz="2800" b="1" smtClean="0">
                        <a:latin typeface="黑体" panose="02010609060101010101" charset="-122"/>
                        <a:ea typeface="黑体" panose="02010609060101010101" charset="-122"/>
                      </a:endParaRPr>
                    </a:p>
                    <a:p>
                      <a:pPr marL="0" lvl="0" indent="0" algn="ctr">
                        <a:spcBef>
                          <a:spcPct val="0"/>
                        </a:spcBef>
                        <a:buNone/>
                      </a:pPr>
                      <a:endParaRPr lang="zh-CN" altLang="en-US" sz="2800" b="1" smtClean="0">
                        <a:latin typeface="黑体" panose="02010609060101010101" charset="-122"/>
                        <a:ea typeface="黑体" panose="02010609060101010101" charset="-122"/>
                      </a:endParaRPr>
                    </a:p>
                  </a:txBody>
                  <a:tcPr marL="91452" marR="91452" marT="45709" marB="45709" vert="horz"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marL="0" lvl="0" indent="0" algn="ctr">
                        <a:spcBef>
                          <a:spcPct val="0"/>
                        </a:spcBef>
                        <a:buNone/>
                      </a:pPr>
                      <a:endParaRPr lang="zh-CN" altLang="en-US" sz="2800" b="1">
                        <a:latin typeface="黑体" panose="02010609060101010101" charset="-122"/>
                        <a:ea typeface="黑体" panose="02010609060101010101" charset="-122"/>
                      </a:endParaRPr>
                    </a:p>
                  </a:txBody>
                  <a:tcPr marL="91452" marR="91452" marT="45709" marB="45709"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marL="0" lvl="0" indent="0" algn="ctr">
                        <a:spcBef>
                          <a:spcPct val="0"/>
                        </a:spcBef>
                        <a:buNone/>
                      </a:pPr>
                      <a:endParaRPr lang="zh-CN" altLang="en-US" sz="2800" b="1">
                        <a:latin typeface="黑体" panose="02010609060101010101" charset="-122"/>
                        <a:ea typeface="黑体" panose="02010609060101010101" charset="-122"/>
                      </a:endParaRPr>
                    </a:p>
                  </a:txBody>
                  <a:tcPr marL="91452" marR="91452" marT="45709" marB="45709"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marL="0" lvl="0" indent="0" algn="ctr">
                        <a:spcBef>
                          <a:spcPct val="0"/>
                        </a:spcBef>
                        <a:buNone/>
                      </a:pPr>
                      <a:endParaRPr lang="zh-CN" altLang="en-US" sz="2800" b="1">
                        <a:latin typeface="黑体" panose="02010609060101010101" charset="-122"/>
                        <a:ea typeface="黑体" panose="02010609060101010101" charset="-122"/>
                      </a:endParaRPr>
                    </a:p>
                  </a:txBody>
                  <a:tcPr marL="91452" marR="91452" marT="45709" marB="45709"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91452" marR="91452" marT="45709" marB="457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 name="矩形 9"/>
          <p:cNvSpPr/>
          <p:nvPr/>
        </p:nvSpPr>
        <p:spPr>
          <a:xfrm>
            <a:off x="3417570" y="180340"/>
            <a:ext cx="5357495" cy="791845"/>
          </a:xfrm>
          <a:prstGeom prst="rect">
            <a:avLst/>
          </a:prstGeom>
          <a:solidFill>
            <a:srgbClr val="C942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3200" b="1">
              <a:solidFill>
                <a:schemeClr val="bg1"/>
              </a:solidFill>
              <a:latin typeface="方正苏新诗柳楷简体" panose="02000000000000000000" pitchFamily="2" charset="-122"/>
              <a:ea typeface="方正苏新诗柳楷简体" panose="02000000000000000000" pitchFamily="2" charset="-122"/>
            </a:endParaRPr>
          </a:p>
          <a:p>
            <a:pPr algn="ctr"/>
            <a:r>
              <a:rPr lang="zh-CN" altLang="en-US" sz="3200" b="1">
                <a:solidFill>
                  <a:schemeClr val="bg1"/>
                </a:solidFill>
                <a:latin typeface="方正苏新诗柳楷简体" panose="02000000000000000000" pitchFamily="2" charset="-122"/>
                <a:ea typeface="方正苏新诗柳楷简体" panose="02000000000000000000" pitchFamily="2" charset="-122"/>
              </a:rPr>
              <a:t>选官制度的</a:t>
            </a:r>
            <a:r>
              <a:rPr lang="zh-CN" altLang="en-US" sz="3200" b="1" smtClean="0">
                <a:solidFill>
                  <a:schemeClr val="bg1"/>
                </a:solidFill>
                <a:latin typeface="方正苏新诗柳楷简体" panose="02000000000000000000" pitchFamily="2" charset="-122"/>
                <a:ea typeface="方正苏新诗柳楷简体" panose="02000000000000000000" pitchFamily="2" charset="-122"/>
              </a:rPr>
              <a:t>演变历程</a:t>
            </a:r>
            <a:endParaRPr lang="en-US" altLang="zh-CN" sz="3200" b="1" smtClean="0">
              <a:solidFill>
                <a:schemeClr val="bg1"/>
              </a:solidFill>
              <a:latin typeface="方正苏新诗柳楷简体" panose="02000000000000000000" pitchFamily="2" charset="-122"/>
              <a:ea typeface="方正苏新诗柳楷简体" panose="02000000000000000000" pitchFamily="2" charset="-122"/>
            </a:endParaRPr>
          </a:p>
          <a:p>
            <a:pPr algn="ctr"/>
            <a:endParaRPr lang="zh-CN" altLang="en-US" sz="3200" b="1">
              <a:solidFill>
                <a:schemeClr val="bg1"/>
              </a:solidFill>
              <a:latin typeface="方正苏新诗柳楷简体" panose="02000000000000000000" pitchFamily="2" charset="-122"/>
              <a:ea typeface="方正苏新诗柳楷简体" panose="02000000000000000000" pitchFamily="2" charset="-122"/>
            </a:endParaRPr>
          </a:p>
        </p:txBody>
      </p:sp>
      <p:sp>
        <p:nvSpPr>
          <p:cNvPr id="11" name="Rectangle 45"/>
          <p:cNvSpPr>
            <a:spLocks noChangeArrowheads="1"/>
          </p:cNvSpPr>
          <p:nvPr/>
        </p:nvSpPr>
        <p:spPr bwMode="auto">
          <a:xfrm>
            <a:off x="2378543" y="2276746"/>
            <a:ext cx="207974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a:solidFill>
                  <a:srgbClr val="BA533C"/>
                </a:solidFill>
                <a:latin typeface="黑体" panose="02010609060101010101" charset="-122"/>
                <a:ea typeface="黑体" panose="02010609060101010101" charset="-122"/>
              </a:rPr>
              <a:t>世卿世禄制</a:t>
            </a:r>
            <a:endParaRPr lang="zh-CN" altLang="en-US" sz="2800">
              <a:solidFill>
                <a:srgbClr val="BA533C"/>
              </a:solidFill>
              <a:latin typeface="黑体" panose="02010609060101010101" charset="-122"/>
              <a:ea typeface="黑体" panose="02010609060101010101" charset="-122"/>
            </a:endParaRPr>
          </a:p>
        </p:txBody>
      </p:sp>
      <p:sp>
        <p:nvSpPr>
          <p:cNvPr id="12" name="Rectangle 46"/>
          <p:cNvSpPr>
            <a:spLocks noChangeArrowheads="1"/>
          </p:cNvSpPr>
          <p:nvPr/>
        </p:nvSpPr>
        <p:spPr bwMode="auto">
          <a:xfrm>
            <a:off x="2605034" y="3743317"/>
            <a:ext cx="207974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a:solidFill>
                  <a:srgbClr val="BA533C"/>
                </a:solidFill>
                <a:latin typeface="黑体" panose="02010609060101010101" charset="-122"/>
                <a:ea typeface="黑体" panose="02010609060101010101" charset="-122"/>
              </a:rPr>
              <a:t>察举制</a:t>
            </a:r>
            <a:endParaRPr lang="zh-CN" altLang="en-US" sz="2800">
              <a:solidFill>
                <a:srgbClr val="BA533C"/>
              </a:solidFill>
              <a:latin typeface="黑体" panose="02010609060101010101" charset="-122"/>
              <a:ea typeface="黑体" panose="02010609060101010101" charset="-122"/>
            </a:endParaRPr>
          </a:p>
        </p:txBody>
      </p:sp>
      <p:sp>
        <p:nvSpPr>
          <p:cNvPr id="13" name="Rectangle 47"/>
          <p:cNvSpPr>
            <a:spLocks noChangeArrowheads="1"/>
          </p:cNvSpPr>
          <p:nvPr/>
        </p:nvSpPr>
        <p:spPr bwMode="auto">
          <a:xfrm>
            <a:off x="2416439" y="4575321"/>
            <a:ext cx="210837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a:solidFill>
                  <a:srgbClr val="BA533C"/>
                </a:solidFill>
                <a:latin typeface="黑体" panose="02010609060101010101" charset="-122"/>
                <a:ea typeface="黑体" panose="02010609060101010101" charset="-122"/>
              </a:rPr>
              <a:t>九品中正制</a:t>
            </a:r>
            <a:endParaRPr lang="zh-CN" altLang="en-US" sz="2800">
              <a:solidFill>
                <a:srgbClr val="BA533C"/>
              </a:solidFill>
              <a:latin typeface="黑体" panose="02010609060101010101" charset="-122"/>
              <a:ea typeface="黑体" panose="02010609060101010101" charset="-122"/>
            </a:endParaRPr>
          </a:p>
        </p:txBody>
      </p:sp>
      <p:sp>
        <p:nvSpPr>
          <p:cNvPr id="14" name="Rectangle 48"/>
          <p:cNvSpPr>
            <a:spLocks noChangeArrowheads="1"/>
          </p:cNvSpPr>
          <p:nvPr/>
        </p:nvSpPr>
        <p:spPr bwMode="auto">
          <a:xfrm>
            <a:off x="2728930" y="5553954"/>
            <a:ext cx="165756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a:solidFill>
                  <a:srgbClr val="BA533C"/>
                </a:solidFill>
                <a:latin typeface="黑体" panose="02010609060101010101" charset="-122"/>
                <a:ea typeface="黑体" panose="02010609060101010101" charset="-122"/>
              </a:rPr>
              <a:t>科举制</a:t>
            </a:r>
            <a:endParaRPr lang="zh-CN" altLang="en-US" sz="2800">
              <a:solidFill>
                <a:srgbClr val="BA533C"/>
              </a:solidFill>
              <a:latin typeface="黑体" panose="02010609060101010101" charset="-122"/>
              <a:ea typeface="黑体" panose="02010609060101010101" charset="-122"/>
            </a:endParaRPr>
          </a:p>
        </p:txBody>
      </p:sp>
      <p:sp>
        <p:nvSpPr>
          <p:cNvPr id="23" name="Rectangle 45"/>
          <p:cNvSpPr>
            <a:spLocks noChangeArrowheads="1"/>
          </p:cNvSpPr>
          <p:nvPr/>
        </p:nvSpPr>
        <p:spPr bwMode="auto">
          <a:xfrm>
            <a:off x="2604652" y="3010116"/>
            <a:ext cx="177029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a:solidFill>
                  <a:srgbClr val="BA533C"/>
                </a:solidFill>
                <a:latin typeface="黑体" panose="02010609060101010101" charset="-122"/>
                <a:ea typeface="黑体" panose="02010609060101010101" charset="-122"/>
              </a:rPr>
              <a:t>军功爵制</a:t>
            </a:r>
            <a:endParaRPr lang="zh-CN" altLang="en-US" sz="2800">
              <a:solidFill>
                <a:srgbClr val="BA533C"/>
              </a:solidFill>
              <a:latin typeface="黑体" panose="02010609060101010101" charset="-122"/>
              <a:ea typeface="黑体" panose="02010609060101010101" charset="-122"/>
            </a:endParaRPr>
          </a:p>
        </p:txBody>
      </p:sp>
      <p:sp>
        <p:nvSpPr>
          <p:cNvPr id="19" name="Rectangle 53"/>
          <p:cNvSpPr>
            <a:spLocks noChangeArrowheads="1"/>
          </p:cNvSpPr>
          <p:nvPr/>
        </p:nvSpPr>
        <p:spPr bwMode="auto">
          <a:xfrm>
            <a:off x="4927769" y="5553954"/>
            <a:ext cx="164962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a:solidFill>
                  <a:srgbClr val="BA533C"/>
                </a:solidFill>
                <a:latin typeface="黑体" panose="02010609060101010101" charset="-122"/>
                <a:ea typeface="黑体" panose="02010609060101010101" charset="-122"/>
              </a:rPr>
              <a:t>分科考试</a:t>
            </a:r>
            <a:endParaRPr lang="zh-CN" altLang="en-US" sz="2800">
              <a:solidFill>
                <a:srgbClr val="BA533C"/>
              </a:solidFill>
              <a:latin typeface="黑体" panose="02010609060101010101" charset="-122"/>
              <a:ea typeface="黑体" panose="02010609060101010101" charset="-122"/>
            </a:endParaRPr>
          </a:p>
        </p:txBody>
      </p:sp>
      <p:sp>
        <p:nvSpPr>
          <p:cNvPr id="5" name="Rectangle 49"/>
          <p:cNvSpPr>
            <a:spLocks noChangeArrowheads="1"/>
          </p:cNvSpPr>
          <p:nvPr/>
        </p:nvSpPr>
        <p:spPr bwMode="auto">
          <a:xfrm>
            <a:off x="4458142" y="3827040"/>
            <a:ext cx="26485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a:solidFill>
                  <a:srgbClr val="BA533C"/>
                </a:solidFill>
                <a:latin typeface="黑体" panose="02010609060101010101" charset="-122"/>
                <a:ea typeface="黑体" panose="02010609060101010101" charset="-122"/>
              </a:rPr>
              <a:t>自下而上推荐</a:t>
            </a:r>
            <a:endParaRPr lang="zh-CN" altLang="en-US" sz="2800">
              <a:solidFill>
                <a:srgbClr val="BA533C"/>
              </a:solidFill>
              <a:latin typeface="黑体" panose="02010609060101010101" charset="-122"/>
              <a:ea typeface="黑体" panose="02010609060101010101" charset="-122"/>
            </a:endParaRPr>
          </a:p>
        </p:txBody>
      </p:sp>
      <p:sp>
        <p:nvSpPr>
          <p:cNvPr id="6" name="Rectangle 51"/>
          <p:cNvSpPr>
            <a:spLocks noChangeArrowheads="1"/>
          </p:cNvSpPr>
          <p:nvPr/>
        </p:nvSpPr>
        <p:spPr bwMode="auto">
          <a:xfrm>
            <a:off x="4664075" y="4359910"/>
            <a:ext cx="211328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800">
                <a:solidFill>
                  <a:srgbClr val="BA533C"/>
                </a:solidFill>
                <a:latin typeface="黑体" panose="02010609060101010101" charset="-122"/>
                <a:ea typeface="黑体" panose="02010609060101010101" charset="-122"/>
              </a:rPr>
              <a:t>中正官</a:t>
            </a:r>
            <a:endParaRPr lang="en-US" altLang="zh-CN" sz="2800">
              <a:solidFill>
                <a:srgbClr val="BA533C"/>
              </a:solidFill>
              <a:latin typeface="黑体" panose="02010609060101010101" charset="-122"/>
              <a:ea typeface="黑体" panose="02010609060101010101" charset="-122"/>
            </a:endParaRPr>
          </a:p>
          <a:p>
            <a:pPr algn="ctr"/>
            <a:r>
              <a:rPr lang="zh-CN" altLang="en-US" sz="2800">
                <a:solidFill>
                  <a:srgbClr val="BA533C"/>
                </a:solidFill>
                <a:latin typeface="黑体" panose="02010609060101010101" charset="-122"/>
                <a:ea typeface="黑体" panose="02010609060101010101" charset="-122"/>
              </a:rPr>
              <a:t>评定、授官</a:t>
            </a:r>
            <a:endParaRPr lang="zh-CN" altLang="en-US" sz="2800">
              <a:solidFill>
                <a:srgbClr val="BA533C"/>
              </a:solidFill>
              <a:latin typeface="黑体" panose="02010609060101010101" charset="-122"/>
              <a:ea typeface="黑体" panose="02010609060101010101" charset="-122"/>
            </a:endParaRPr>
          </a:p>
        </p:txBody>
      </p:sp>
      <p:sp>
        <p:nvSpPr>
          <p:cNvPr id="7" name="Rectangle 56"/>
          <p:cNvSpPr>
            <a:spLocks noChangeArrowheads="1"/>
          </p:cNvSpPr>
          <p:nvPr/>
        </p:nvSpPr>
        <p:spPr bwMode="auto">
          <a:xfrm>
            <a:off x="5192634" y="2305758"/>
            <a:ext cx="99866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a:solidFill>
                  <a:srgbClr val="BA533C"/>
                </a:solidFill>
                <a:latin typeface="黑体" panose="02010609060101010101" charset="-122"/>
                <a:ea typeface="黑体" panose="02010609060101010101" charset="-122"/>
              </a:rPr>
              <a:t>世袭</a:t>
            </a:r>
            <a:endParaRPr lang="zh-CN" altLang="en-US" sz="2800">
              <a:solidFill>
                <a:srgbClr val="BA533C"/>
              </a:solidFill>
              <a:latin typeface="黑体" panose="02010609060101010101" charset="-122"/>
              <a:ea typeface="黑体" panose="02010609060101010101" charset="-122"/>
            </a:endParaRPr>
          </a:p>
        </p:txBody>
      </p:sp>
      <p:sp>
        <p:nvSpPr>
          <p:cNvPr id="8" name="Rectangle 45"/>
          <p:cNvSpPr>
            <a:spLocks noChangeArrowheads="1"/>
          </p:cNvSpPr>
          <p:nvPr/>
        </p:nvSpPr>
        <p:spPr bwMode="auto">
          <a:xfrm>
            <a:off x="4806822" y="3079858"/>
            <a:ext cx="177029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a:solidFill>
                  <a:srgbClr val="BA533C"/>
                </a:solidFill>
                <a:latin typeface="黑体" panose="02010609060101010101" charset="-122"/>
                <a:ea typeface="黑体" panose="02010609060101010101" charset="-122"/>
              </a:rPr>
              <a:t>中央任免</a:t>
            </a:r>
            <a:endParaRPr lang="zh-CN" altLang="en-US" sz="2800">
              <a:solidFill>
                <a:srgbClr val="BA533C"/>
              </a:solidFill>
              <a:latin typeface="黑体" panose="02010609060101010101" charset="-122"/>
              <a:ea typeface="黑体" panose="02010609060101010101" charset="-122"/>
            </a:endParaRPr>
          </a:p>
        </p:txBody>
      </p:sp>
      <p:sp>
        <p:nvSpPr>
          <p:cNvPr id="16" name="Rectangle 50"/>
          <p:cNvSpPr>
            <a:spLocks noChangeArrowheads="1"/>
          </p:cNvSpPr>
          <p:nvPr/>
        </p:nvSpPr>
        <p:spPr bwMode="auto">
          <a:xfrm>
            <a:off x="7566863" y="3732301"/>
            <a:ext cx="95738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smtClean="0">
                <a:solidFill>
                  <a:srgbClr val="BA533C"/>
                </a:solidFill>
                <a:latin typeface="黑体" panose="02010609060101010101" charset="-122"/>
                <a:ea typeface="黑体" panose="02010609060101010101" charset="-122"/>
              </a:rPr>
              <a:t>孝廉</a:t>
            </a:r>
            <a:endParaRPr lang="zh-CN" altLang="en-US" sz="2800" smtClean="0">
              <a:solidFill>
                <a:srgbClr val="BA533C"/>
              </a:solidFill>
              <a:latin typeface="黑体" panose="02010609060101010101" charset="-122"/>
              <a:ea typeface="黑体" panose="02010609060101010101" charset="-122"/>
            </a:endParaRPr>
          </a:p>
        </p:txBody>
      </p:sp>
      <p:sp>
        <p:nvSpPr>
          <p:cNvPr id="18" name="Rectangle 52"/>
          <p:cNvSpPr>
            <a:spLocks noChangeArrowheads="1"/>
          </p:cNvSpPr>
          <p:nvPr/>
        </p:nvSpPr>
        <p:spPr bwMode="auto">
          <a:xfrm>
            <a:off x="6839342" y="4379514"/>
            <a:ext cx="267796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smtClean="0">
                <a:solidFill>
                  <a:srgbClr val="BA533C"/>
                </a:solidFill>
                <a:latin typeface="黑体" panose="02010609060101010101" charset="-122"/>
                <a:ea typeface="黑体" panose="02010609060101010101" charset="-122"/>
              </a:rPr>
              <a:t>前期家世、才能，后期看重门第。</a:t>
            </a:r>
            <a:endParaRPr lang="zh-CN" altLang="en-US" sz="2800" smtClean="0">
              <a:solidFill>
                <a:srgbClr val="BA533C"/>
              </a:solidFill>
              <a:latin typeface="黑体" panose="02010609060101010101" charset="-122"/>
              <a:ea typeface="黑体" panose="02010609060101010101" charset="-122"/>
            </a:endParaRPr>
          </a:p>
        </p:txBody>
      </p:sp>
      <p:sp>
        <p:nvSpPr>
          <p:cNvPr id="20" name="Rectangle 54"/>
          <p:cNvSpPr>
            <a:spLocks noChangeArrowheads="1"/>
          </p:cNvSpPr>
          <p:nvPr/>
        </p:nvSpPr>
        <p:spPr bwMode="auto">
          <a:xfrm>
            <a:off x="7503356" y="5515705"/>
            <a:ext cx="10208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a:solidFill>
                  <a:srgbClr val="BA533C"/>
                </a:solidFill>
                <a:latin typeface="黑体" panose="02010609060101010101" charset="-122"/>
                <a:ea typeface="黑体" panose="02010609060101010101" charset="-122"/>
              </a:rPr>
              <a:t>才学</a:t>
            </a:r>
            <a:endParaRPr lang="zh-CN" altLang="en-US" sz="2800">
              <a:solidFill>
                <a:srgbClr val="BA533C"/>
              </a:solidFill>
              <a:latin typeface="黑体" panose="02010609060101010101" charset="-122"/>
              <a:ea typeface="黑体" panose="02010609060101010101" charset="-122"/>
            </a:endParaRPr>
          </a:p>
        </p:txBody>
      </p:sp>
      <p:sp>
        <p:nvSpPr>
          <p:cNvPr id="21" name="Rectangle 55"/>
          <p:cNvSpPr>
            <a:spLocks noChangeArrowheads="1"/>
          </p:cNvSpPr>
          <p:nvPr/>
        </p:nvSpPr>
        <p:spPr bwMode="auto">
          <a:xfrm>
            <a:off x="7522598" y="2362936"/>
            <a:ext cx="9446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a:solidFill>
                  <a:srgbClr val="BA533C"/>
                </a:solidFill>
                <a:latin typeface="黑体" panose="02010609060101010101" charset="-122"/>
                <a:ea typeface="黑体" panose="02010609060101010101" charset="-122"/>
              </a:rPr>
              <a:t>血缘</a:t>
            </a:r>
            <a:endParaRPr lang="zh-CN" altLang="en-US" sz="2800">
              <a:solidFill>
                <a:srgbClr val="BA533C"/>
              </a:solidFill>
              <a:latin typeface="黑体" panose="02010609060101010101" charset="-122"/>
              <a:ea typeface="黑体" panose="02010609060101010101" charset="-122"/>
            </a:endParaRPr>
          </a:p>
        </p:txBody>
      </p:sp>
      <p:sp>
        <p:nvSpPr>
          <p:cNvPr id="25" name="Rectangle 45"/>
          <p:cNvSpPr>
            <a:spLocks noChangeArrowheads="1"/>
          </p:cNvSpPr>
          <p:nvPr/>
        </p:nvSpPr>
        <p:spPr bwMode="auto">
          <a:xfrm>
            <a:off x="7541177" y="3067793"/>
            <a:ext cx="177029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a:solidFill>
                  <a:srgbClr val="BA533C"/>
                </a:solidFill>
                <a:latin typeface="黑体" panose="02010609060101010101" charset="-122"/>
                <a:ea typeface="黑体" panose="02010609060101010101" charset="-122"/>
              </a:rPr>
              <a:t>军功</a:t>
            </a:r>
            <a:endParaRPr lang="zh-CN" altLang="en-US" sz="2800">
              <a:solidFill>
                <a:srgbClr val="BA533C"/>
              </a:solidFill>
              <a:latin typeface="黑体" panose="02010609060101010101" charset="-122"/>
              <a:ea typeface="黑体" panose="02010609060101010101" charset="-122"/>
            </a:endParaRPr>
          </a:p>
        </p:txBody>
      </p:sp>
      <p:sp>
        <p:nvSpPr>
          <p:cNvPr id="27" name="TextBox 26"/>
          <p:cNvSpPr txBox="1"/>
          <p:nvPr/>
        </p:nvSpPr>
        <p:spPr>
          <a:xfrm>
            <a:off x="9543415" y="1883410"/>
            <a:ext cx="2648585" cy="4154170"/>
          </a:xfrm>
          <a:prstGeom prst="rect">
            <a:avLst/>
          </a:prstGeom>
          <a:noFill/>
        </p:spPr>
        <p:txBody>
          <a:bodyPr wrap="square" rtlCol="0">
            <a:spAutoFit/>
          </a:bodyPr>
          <a:lstStyle/>
          <a:p>
            <a:pPr lvl="0">
              <a:spcBef>
                <a:spcPct val="0"/>
              </a:spcBef>
            </a:pPr>
            <a:endParaRPr lang="zh-CN" altLang="en-US" sz="2400">
              <a:solidFill>
                <a:srgbClr val="BA533C"/>
              </a:solidFill>
              <a:latin typeface="黑体" panose="02010609060101010101" charset="-122"/>
              <a:ea typeface="黑体" panose="02010609060101010101" charset="-122"/>
            </a:endParaRPr>
          </a:p>
          <a:p>
            <a:pPr lvl="0">
              <a:spcBef>
                <a:spcPct val="0"/>
              </a:spcBef>
            </a:pPr>
            <a:r>
              <a:rPr lang="zh-CN" altLang="en-US" sz="2400">
                <a:solidFill>
                  <a:srgbClr val="BA533C"/>
                </a:solidFill>
                <a:latin typeface="Calibri" panose="020F0502020204030204" pitchFamily="34" charset="0"/>
                <a:ea typeface="黑体" panose="02010609060101010101" charset="-122"/>
              </a:rPr>
              <a:t>①</a:t>
            </a:r>
            <a:r>
              <a:rPr lang="zh-CN" altLang="en-US" sz="2400">
                <a:solidFill>
                  <a:srgbClr val="BA533C"/>
                </a:solidFill>
                <a:latin typeface="黑体" panose="02010609060101010101" charset="-122"/>
                <a:ea typeface="黑体" panose="02010609060101010101" charset="-122"/>
              </a:rPr>
              <a:t>选拔标准从注重门第到注重才能</a:t>
            </a:r>
            <a:endParaRPr lang="zh-CN" altLang="en-US" sz="2400">
              <a:solidFill>
                <a:srgbClr val="BA533C"/>
              </a:solidFill>
              <a:latin typeface="黑体" panose="02010609060101010101" charset="-122"/>
              <a:ea typeface="黑体" panose="02010609060101010101" charset="-122"/>
            </a:endParaRPr>
          </a:p>
          <a:p>
            <a:pPr lvl="0">
              <a:spcBef>
                <a:spcPct val="0"/>
              </a:spcBef>
            </a:pPr>
            <a:r>
              <a:rPr lang="zh-CN" altLang="en-US" sz="2400">
                <a:solidFill>
                  <a:srgbClr val="BA533C"/>
                </a:solidFill>
                <a:latin typeface="Calibri" panose="020F0502020204030204" pitchFamily="34" charset="0"/>
                <a:ea typeface="黑体" panose="02010609060101010101" charset="-122"/>
              </a:rPr>
              <a:t>②</a:t>
            </a:r>
            <a:r>
              <a:rPr lang="zh-CN" altLang="en-US" sz="2400">
                <a:solidFill>
                  <a:srgbClr val="BA533C"/>
                </a:solidFill>
                <a:latin typeface="黑体" panose="02010609060101010101" charset="-122"/>
                <a:ea typeface="黑体" panose="02010609060101010101" charset="-122"/>
              </a:rPr>
              <a:t>选拔方式从地方评定到中央选拔</a:t>
            </a:r>
            <a:endParaRPr lang="zh-CN" altLang="en-US" sz="2400">
              <a:solidFill>
                <a:srgbClr val="BA533C"/>
              </a:solidFill>
              <a:latin typeface="黑体" panose="02010609060101010101" charset="-122"/>
              <a:ea typeface="黑体" panose="02010609060101010101" charset="-122"/>
            </a:endParaRPr>
          </a:p>
          <a:p>
            <a:pPr lvl="0">
              <a:spcBef>
                <a:spcPct val="0"/>
              </a:spcBef>
            </a:pPr>
            <a:r>
              <a:rPr lang="zh-CN" altLang="en-US" sz="2400">
                <a:solidFill>
                  <a:srgbClr val="BA533C"/>
                </a:solidFill>
                <a:latin typeface="Calibri" panose="020F0502020204030204" pitchFamily="34" charset="0"/>
                <a:ea typeface="黑体" panose="02010609060101010101" charset="-122"/>
              </a:rPr>
              <a:t>③</a:t>
            </a:r>
            <a:r>
              <a:rPr lang="zh-CN" altLang="en-US" sz="2400">
                <a:solidFill>
                  <a:srgbClr val="BA533C"/>
                </a:solidFill>
                <a:latin typeface="黑体" panose="02010609060101010101" charset="-122"/>
                <a:ea typeface="黑体" panose="02010609060101010101" charset="-122"/>
              </a:rPr>
              <a:t>选拔形式逐渐走向制度化、形式严密</a:t>
            </a:r>
            <a:endParaRPr lang="zh-CN" altLang="en-US" sz="2400">
              <a:solidFill>
                <a:srgbClr val="BA533C"/>
              </a:solidFill>
              <a:latin typeface="黑体" panose="02010609060101010101" charset="-122"/>
              <a:ea typeface="黑体" panose="02010609060101010101" charset="-122"/>
            </a:endParaRPr>
          </a:p>
          <a:p>
            <a:pPr lvl="0">
              <a:spcBef>
                <a:spcPct val="0"/>
              </a:spcBef>
            </a:pPr>
            <a:r>
              <a:rPr lang="zh-CN" altLang="en-US" sz="2400">
                <a:solidFill>
                  <a:srgbClr val="BA533C"/>
                </a:solidFill>
                <a:latin typeface="Calibri" panose="020F0502020204030204" pitchFamily="34" charset="0"/>
                <a:ea typeface="黑体" panose="02010609060101010101" charset="-122"/>
              </a:rPr>
              <a:t>④</a:t>
            </a:r>
            <a:r>
              <a:rPr lang="zh-CN" altLang="en-US" sz="2400">
                <a:solidFill>
                  <a:srgbClr val="BA533C"/>
                </a:solidFill>
                <a:latin typeface="黑体" panose="02010609060101010101" charset="-122"/>
                <a:ea typeface="黑体" panose="02010609060101010101" charset="-122"/>
              </a:rPr>
              <a:t>选拔基础：范围日益扩大</a:t>
            </a:r>
            <a:endParaRPr lang="zh-CN" altLang="en-US" sz="2400">
              <a:solidFill>
                <a:srgbClr val="BA533C"/>
              </a:solidFill>
              <a:latin typeface="黑体" panose="02010609060101010101" charset="-122"/>
              <a:ea typeface="黑体" panose="02010609060101010101" charset="-122"/>
            </a:endParaRPr>
          </a:p>
          <a:p>
            <a:pPr lvl="0">
              <a:spcBef>
                <a:spcPct val="0"/>
              </a:spcBef>
            </a:pPr>
            <a:endParaRPr lang="zh-CN" altLang="en-US" sz="2400">
              <a:solidFill>
                <a:srgbClr val="BA533C"/>
              </a:solidFill>
              <a:latin typeface="黑体" panose="02010609060101010101" charset="-122"/>
              <a:ea typeface="黑体" panose="02010609060101010101"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ppt_x</p:attrName>
                                        </p:attrNameLst>
                                      </p:cBhvr>
                                      <p:tavLst>
                                        <p:tav tm="0">
                                          <p:val>
                                            <p:strVal val="#ppt_x-.2"/>
                                          </p:val>
                                        </p:tav>
                                        <p:tav tm="100000">
                                          <p:val>
                                            <p:strVal val="#ppt_x"/>
                                          </p:val>
                                        </p:tav>
                                      </p:tavLst>
                                    </p:anim>
                                    <p:anim calcmode="lin" valueType="num">
                                      <p:cBhvr>
                                        <p:cTn id="13"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9" presetClass="entr" presetSubtype="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p:cTn id="89" dur="1000" fill="hold"/>
                                        <p:tgtEl>
                                          <p:spTgt spid="27"/>
                                        </p:tgtEl>
                                        <p:attrNameLst>
                                          <p:attrName>ppt_x</p:attrName>
                                        </p:attrNameLst>
                                      </p:cBhvr>
                                      <p:tavLst>
                                        <p:tav tm="0">
                                          <p:val>
                                            <p:strVal val="#ppt_x-.2"/>
                                          </p:val>
                                        </p:tav>
                                        <p:tav tm="100000">
                                          <p:val>
                                            <p:strVal val="#ppt_x"/>
                                          </p:val>
                                        </p:tav>
                                      </p:tavLst>
                                    </p:anim>
                                    <p:anim calcmode="lin" valueType="num">
                                      <p:cBhvr>
                                        <p:cTn id="90"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12" grpId="0"/>
      <p:bldP spid="13" grpId="0"/>
      <p:bldP spid="14" grpId="0"/>
      <p:bldP spid="7" grpId="0"/>
      <p:bldP spid="8" grpId="0"/>
      <p:bldP spid="5" grpId="0"/>
      <p:bldP spid="6" grpId="0"/>
      <p:bldP spid="19" grpId="0"/>
      <p:bldP spid="21" grpId="0"/>
      <p:bldP spid="25" grpId="0"/>
      <p:bldP spid="16" grpId="0"/>
      <p:bldP spid="18" grpId="0"/>
      <p:bldP spid="20"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9071610" y="2007870"/>
            <a:ext cx="1970405" cy="521970"/>
          </a:xfrm>
          <a:prstGeom prst="rect">
            <a:avLst/>
          </a:prstGeom>
          <a:noFill/>
        </p:spPr>
        <p:txBody>
          <a:bodyPr wrap="none" rtlCol="0">
            <a:spAutoFit/>
          </a:bodyPr>
          <a:lstStyle/>
          <a:p>
            <a:r>
              <a:rPr lang="zh-CN" altLang="en-US" sz="2800" b="1">
                <a:latin typeface="方正苏新诗柳楷简体" panose="02000000000000000000" pitchFamily="2" charset="-122"/>
                <a:ea typeface="方正苏新诗柳楷简体" panose="02000000000000000000" pitchFamily="2" charset="-122"/>
              </a:rPr>
              <a:t>魏晋南北朝</a:t>
            </a:r>
            <a:endParaRPr lang="zh-CN" altLang="en-US" sz="2800" b="1">
              <a:latin typeface="方正苏新诗柳楷简体" panose="02000000000000000000" pitchFamily="2" charset="-122"/>
              <a:ea typeface="方正苏新诗柳楷简体" panose="02000000000000000000" pitchFamily="2" charset="-122"/>
            </a:endParaRPr>
          </a:p>
        </p:txBody>
      </p:sp>
      <p:cxnSp>
        <p:nvCxnSpPr>
          <p:cNvPr id="16" name="直接箭头连接符 15"/>
          <p:cNvCxnSpPr/>
          <p:nvPr/>
        </p:nvCxnSpPr>
        <p:spPr>
          <a:xfrm flipV="1">
            <a:off x="288290" y="1620000"/>
            <a:ext cx="11665585" cy="33655"/>
          </a:xfrm>
          <a:prstGeom prst="straightConnector1">
            <a:avLst/>
          </a:prstGeom>
          <a:ln w="92075">
            <a:solidFill>
              <a:srgbClr val="C94248"/>
            </a:solidFill>
            <a:tailEnd type="arrow"/>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361950" y="2967355"/>
            <a:ext cx="1256030" cy="2280285"/>
            <a:chOff x="1387" y="3332"/>
            <a:chExt cx="1978" cy="3591"/>
          </a:xfrm>
        </p:grpSpPr>
        <p:grpSp>
          <p:nvGrpSpPr>
            <p:cNvPr id="65" name="组合 64"/>
            <p:cNvGrpSpPr/>
            <p:nvPr/>
          </p:nvGrpSpPr>
          <p:grpSpPr>
            <a:xfrm>
              <a:off x="1543" y="4151"/>
              <a:ext cx="1684" cy="2772"/>
              <a:chOff x="-406173" y="2032042"/>
              <a:chExt cx="3628316" cy="1318509"/>
            </a:xfrm>
          </p:grpSpPr>
          <p:cxnSp>
            <p:nvCxnSpPr>
              <p:cNvPr id="64" name="直接连接符 63"/>
              <p:cNvCxnSpPr/>
              <p:nvPr/>
            </p:nvCxnSpPr>
            <p:spPr bwMode="auto">
              <a:xfrm flipH="1">
                <a:off x="1426343" y="2032042"/>
                <a:ext cx="0" cy="304800"/>
              </a:xfrm>
              <a:prstGeom prst="line">
                <a:avLst/>
              </a:prstGeom>
              <a:ln w="57150">
                <a:solidFill>
                  <a:srgbClr val="C94248"/>
                </a:solidFill>
              </a:ln>
            </p:spPr>
            <p:style>
              <a:lnRef idx="1">
                <a:schemeClr val="dk1"/>
              </a:lnRef>
              <a:fillRef idx="0">
                <a:schemeClr val="dk1"/>
              </a:fillRef>
              <a:effectRef idx="0">
                <a:schemeClr val="dk1"/>
              </a:effectRef>
              <a:fontRef idx="minor">
                <a:schemeClr val="tx1"/>
              </a:fontRef>
            </p:style>
          </p:cxnSp>
          <p:sp>
            <p:nvSpPr>
              <p:cNvPr id="61" name="圆角矩形 67"/>
              <p:cNvSpPr/>
              <p:nvPr/>
            </p:nvSpPr>
            <p:spPr bwMode="auto">
              <a:xfrm>
                <a:off x="-406173" y="2336947"/>
                <a:ext cx="3590199" cy="351167"/>
              </a:xfrm>
              <a:prstGeom prst="roundRect">
                <a:avLst/>
              </a:prstGeom>
              <a:solidFill>
                <a:srgbClr val="BA53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zh-CN" altLang="en-US" sz="2800">
                    <a:latin typeface="方正苏新诗柳楷简体" panose="02000000000000000000" pitchFamily="2" charset="-122"/>
                    <a:ea typeface="方正苏新诗柳楷简体" panose="02000000000000000000" pitchFamily="2" charset="-122"/>
                  </a:rPr>
                  <a:t>三公</a:t>
                </a:r>
                <a:endParaRPr lang="zh-CN" altLang="en-US" sz="2800">
                  <a:latin typeface="方正苏新诗柳楷简体" panose="02000000000000000000" pitchFamily="2" charset="-122"/>
                  <a:ea typeface="方正苏新诗柳楷简体" panose="02000000000000000000" pitchFamily="2" charset="-122"/>
                </a:endParaRPr>
              </a:p>
            </p:txBody>
          </p:sp>
          <p:sp>
            <p:nvSpPr>
              <p:cNvPr id="101" name="圆角矩形 67"/>
              <p:cNvSpPr/>
              <p:nvPr/>
            </p:nvSpPr>
            <p:spPr bwMode="auto">
              <a:xfrm>
                <a:off x="-368056" y="2999384"/>
                <a:ext cx="3590199" cy="351167"/>
              </a:xfrm>
              <a:prstGeom prst="roundRect">
                <a:avLst/>
              </a:prstGeom>
              <a:solidFill>
                <a:srgbClr val="BA53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zh-CN" altLang="en-US" sz="2800">
                    <a:latin typeface="方正苏新诗柳楷简体" panose="02000000000000000000" pitchFamily="2" charset="-122"/>
                    <a:ea typeface="方正苏新诗柳楷简体" panose="02000000000000000000" pitchFamily="2" charset="-122"/>
                  </a:rPr>
                  <a:t>九卿</a:t>
                </a:r>
                <a:endParaRPr lang="zh-CN" altLang="en-US" sz="2800">
                  <a:latin typeface="方正苏新诗柳楷简体" panose="02000000000000000000" pitchFamily="2" charset="-122"/>
                  <a:ea typeface="方正苏新诗柳楷简体" panose="02000000000000000000" pitchFamily="2" charset="-122"/>
                </a:endParaRPr>
              </a:p>
            </p:txBody>
          </p:sp>
        </p:grpSp>
        <p:cxnSp>
          <p:nvCxnSpPr>
            <p:cNvPr id="49" name="直接连接符 48"/>
            <p:cNvCxnSpPr/>
            <p:nvPr/>
          </p:nvCxnSpPr>
          <p:spPr bwMode="auto">
            <a:xfrm>
              <a:off x="2394" y="5530"/>
              <a:ext cx="14" cy="619"/>
            </a:xfrm>
            <a:prstGeom prst="line">
              <a:avLst/>
            </a:prstGeom>
            <a:ln w="57150">
              <a:solidFill>
                <a:srgbClr val="C94248"/>
              </a:solidFill>
            </a:ln>
          </p:spPr>
          <p:style>
            <a:lnRef idx="1">
              <a:schemeClr val="dk1"/>
            </a:lnRef>
            <a:fillRef idx="0">
              <a:schemeClr val="dk1"/>
            </a:fillRef>
            <a:effectRef idx="0">
              <a:schemeClr val="dk1"/>
            </a:effectRef>
            <a:fontRef idx="minor">
              <a:schemeClr val="tx1"/>
            </a:fontRef>
          </p:style>
        </p:cxnSp>
        <p:sp>
          <p:nvSpPr>
            <p:cNvPr id="68" name="圆角矩形 67"/>
            <p:cNvSpPr/>
            <p:nvPr/>
          </p:nvSpPr>
          <p:spPr bwMode="auto">
            <a:xfrm>
              <a:off x="1387" y="3332"/>
              <a:ext cx="1979" cy="821"/>
            </a:xfrm>
            <a:prstGeom prst="roundRect">
              <a:avLst/>
            </a:prstGeom>
            <a:solidFill>
              <a:srgbClr val="C942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方正苏新诗柳楷简体" panose="02000000000000000000" pitchFamily="2" charset="-122"/>
                  <a:ea typeface="方正苏新诗柳楷简体" panose="02000000000000000000" pitchFamily="2" charset="-122"/>
                </a:rPr>
                <a:t>皇帝</a:t>
              </a:r>
              <a:endParaRPr kumimoji="0" lang="zh-CN" altLang="en-US" sz="2800" b="0" i="0" u="none" strike="noStrike" kern="1200" cap="none" spc="0" normalizeH="0" baseline="0" noProof="0">
                <a:ln>
                  <a:noFill/>
                </a:ln>
                <a:solidFill>
                  <a:schemeClr val="lt1"/>
                </a:solidFill>
                <a:effectLst/>
                <a:uLnTx/>
                <a:uFillTx/>
                <a:latin typeface="方正苏新诗柳楷简体" panose="02000000000000000000" pitchFamily="2" charset="-122"/>
                <a:ea typeface="方正苏新诗柳楷简体" panose="02000000000000000000" pitchFamily="2" charset="-122"/>
              </a:endParaRPr>
            </a:p>
          </p:txBody>
        </p:sp>
      </p:grpSp>
      <p:sp>
        <p:nvSpPr>
          <p:cNvPr id="111" name="文本框 110"/>
          <p:cNvSpPr txBox="1"/>
          <p:nvPr/>
        </p:nvSpPr>
        <p:spPr>
          <a:xfrm>
            <a:off x="5844540" y="2007870"/>
            <a:ext cx="1049655" cy="521970"/>
          </a:xfrm>
          <a:prstGeom prst="rect">
            <a:avLst/>
          </a:prstGeom>
          <a:noFill/>
        </p:spPr>
        <p:txBody>
          <a:bodyPr wrap="square" rtlCol="0">
            <a:spAutoFit/>
          </a:bodyPr>
          <a:lstStyle/>
          <a:p>
            <a:r>
              <a:rPr lang="zh-CN" altLang="en-US" sz="2800" b="1">
                <a:latin typeface="方正苏新诗柳楷简体" panose="02000000000000000000" pitchFamily="2" charset="-122"/>
                <a:ea typeface="方正苏新诗柳楷简体" panose="02000000000000000000" pitchFamily="2" charset="-122"/>
              </a:rPr>
              <a:t>东汉</a:t>
            </a:r>
            <a:endParaRPr lang="zh-CN" altLang="en-US" sz="2800" b="1">
              <a:latin typeface="方正苏新诗柳楷简体" panose="02000000000000000000" pitchFamily="2" charset="-122"/>
              <a:ea typeface="方正苏新诗柳楷简体" panose="02000000000000000000" pitchFamily="2" charset="-122"/>
            </a:endParaRPr>
          </a:p>
        </p:txBody>
      </p:sp>
      <p:grpSp>
        <p:nvGrpSpPr>
          <p:cNvPr id="142" name="组合 141"/>
          <p:cNvGrpSpPr/>
          <p:nvPr/>
        </p:nvGrpSpPr>
        <p:grpSpPr>
          <a:xfrm>
            <a:off x="5079365" y="2966085"/>
            <a:ext cx="2857500" cy="1715770"/>
            <a:chOff x="7803" y="3198"/>
            <a:chExt cx="4500" cy="2702"/>
          </a:xfrm>
        </p:grpSpPr>
        <p:sp>
          <p:nvSpPr>
            <p:cNvPr id="112" name="圆角矩形 111"/>
            <p:cNvSpPr/>
            <p:nvPr/>
          </p:nvSpPr>
          <p:spPr bwMode="auto">
            <a:xfrm>
              <a:off x="9208" y="3198"/>
              <a:ext cx="1979" cy="821"/>
            </a:xfrm>
            <a:prstGeom prst="roundRect">
              <a:avLst/>
            </a:prstGeom>
            <a:solidFill>
              <a:srgbClr val="C942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华文中宋" panose="02010600040101010101" charset="-122"/>
                  <a:ea typeface="华文中宋" panose="02010600040101010101" charset="-122"/>
                  <a:cs typeface="+mn-cs"/>
                </a:rPr>
                <a:t>皇帝</a:t>
              </a:r>
              <a:endParaRPr kumimoji="0" lang="zh-CN" altLang="en-US" sz="2800" b="0" i="0" u="none" strike="noStrike" kern="1200" cap="none" spc="0" normalizeH="0" baseline="0" noProof="0">
                <a:ln>
                  <a:noFill/>
                </a:ln>
                <a:solidFill>
                  <a:schemeClr val="lt1"/>
                </a:solidFill>
                <a:effectLst/>
                <a:uLnTx/>
                <a:uFillTx/>
                <a:latin typeface="华文中宋" panose="02010600040101010101" charset="-122"/>
                <a:ea typeface="华文中宋" panose="02010600040101010101" charset="-122"/>
                <a:cs typeface="+mn-cs"/>
              </a:endParaRPr>
            </a:p>
          </p:txBody>
        </p:sp>
        <p:grpSp>
          <p:nvGrpSpPr>
            <p:cNvPr id="114" name="组合 113"/>
            <p:cNvGrpSpPr/>
            <p:nvPr/>
          </p:nvGrpSpPr>
          <p:grpSpPr>
            <a:xfrm>
              <a:off x="8867" y="4021"/>
              <a:ext cx="2320" cy="1075"/>
              <a:chOff x="-633414" y="2032042"/>
              <a:chExt cx="4119563" cy="565110"/>
            </a:xfrm>
          </p:grpSpPr>
          <p:grpSp>
            <p:nvGrpSpPr>
              <p:cNvPr id="115" name="组合 45"/>
              <p:cNvGrpSpPr/>
              <p:nvPr/>
            </p:nvGrpSpPr>
            <p:grpSpPr>
              <a:xfrm>
                <a:off x="-633414" y="2336802"/>
                <a:ext cx="4119563" cy="260350"/>
                <a:chOff x="4343400" y="3334091"/>
                <a:chExt cx="4119563" cy="286996"/>
              </a:xfrm>
            </p:grpSpPr>
            <p:cxnSp>
              <p:nvCxnSpPr>
                <p:cNvPr id="116" name="直接连接符 115"/>
                <p:cNvCxnSpPr/>
                <p:nvPr/>
              </p:nvCxnSpPr>
              <p:spPr bwMode="auto">
                <a:xfrm>
                  <a:off x="4343400" y="3334089"/>
                  <a:ext cx="4119563" cy="0"/>
                </a:xfrm>
                <a:prstGeom prst="line">
                  <a:avLst/>
                </a:prstGeom>
                <a:ln w="57150">
                  <a:solidFill>
                    <a:srgbClr val="C94248"/>
                  </a:solidFill>
                </a:ln>
              </p:spPr>
              <p:style>
                <a:lnRef idx="1">
                  <a:schemeClr val="dk1"/>
                </a:lnRef>
                <a:fillRef idx="0">
                  <a:schemeClr val="dk1"/>
                </a:fillRef>
                <a:effectRef idx="0">
                  <a:schemeClr val="dk1"/>
                </a:effectRef>
                <a:fontRef idx="minor">
                  <a:schemeClr val="tx1"/>
                </a:fontRef>
              </p:style>
            </p:cxnSp>
            <p:cxnSp>
              <p:nvCxnSpPr>
                <p:cNvPr id="117" name="直接连接符 116"/>
                <p:cNvCxnSpPr/>
                <p:nvPr/>
              </p:nvCxnSpPr>
              <p:spPr bwMode="auto">
                <a:xfrm flipH="1">
                  <a:off x="4343400" y="3334089"/>
                  <a:ext cx="0" cy="286996"/>
                </a:xfrm>
                <a:prstGeom prst="line">
                  <a:avLst/>
                </a:prstGeom>
                <a:ln w="57150">
                  <a:solidFill>
                    <a:srgbClr val="C94248"/>
                  </a:solidFill>
                </a:ln>
              </p:spPr>
              <p:style>
                <a:lnRef idx="1">
                  <a:schemeClr val="dk1"/>
                </a:lnRef>
                <a:fillRef idx="0">
                  <a:schemeClr val="dk1"/>
                </a:fillRef>
                <a:effectRef idx="0">
                  <a:schemeClr val="dk1"/>
                </a:effectRef>
                <a:fontRef idx="minor">
                  <a:schemeClr val="tx1"/>
                </a:fontRef>
              </p:style>
            </p:cxnSp>
            <p:cxnSp>
              <p:nvCxnSpPr>
                <p:cNvPr id="118" name="直接连接符 117"/>
                <p:cNvCxnSpPr/>
                <p:nvPr/>
              </p:nvCxnSpPr>
              <p:spPr bwMode="auto">
                <a:xfrm flipH="1">
                  <a:off x="8458200" y="3334089"/>
                  <a:ext cx="0" cy="286996"/>
                </a:xfrm>
                <a:prstGeom prst="line">
                  <a:avLst/>
                </a:prstGeom>
                <a:ln w="57150">
                  <a:solidFill>
                    <a:srgbClr val="C94248"/>
                  </a:solidFill>
                </a:ln>
              </p:spPr>
              <p:style>
                <a:lnRef idx="1">
                  <a:schemeClr val="dk1"/>
                </a:lnRef>
                <a:fillRef idx="0">
                  <a:schemeClr val="dk1"/>
                </a:fillRef>
                <a:effectRef idx="0">
                  <a:schemeClr val="dk1"/>
                </a:effectRef>
                <a:fontRef idx="minor">
                  <a:schemeClr val="tx1"/>
                </a:fontRef>
              </p:style>
            </p:cxnSp>
          </p:grpSp>
          <p:cxnSp>
            <p:nvCxnSpPr>
              <p:cNvPr id="119" name="直接连接符 118"/>
              <p:cNvCxnSpPr/>
              <p:nvPr/>
            </p:nvCxnSpPr>
            <p:spPr bwMode="auto">
              <a:xfrm flipH="1">
                <a:off x="1426343" y="2032042"/>
                <a:ext cx="0" cy="304800"/>
              </a:xfrm>
              <a:prstGeom prst="line">
                <a:avLst/>
              </a:prstGeom>
              <a:ln w="57150">
                <a:solidFill>
                  <a:srgbClr val="C94248"/>
                </a:solidFill>
              </a:ln>
            </p:spPr>
            <p:style>
              <a:lnRef idx="1">
                <a:schemeClr val="dk1"/>
              </a:lnRef>
              <a:fillRef idx="0">
                <a:schemeClr val="dk1"/>
              </a:fillRef>
              <a:effectRef idx="0">
                <a:schemeClr val="dk1"/>
              </a:effectRef>
              <a:fontRef idx="minor">
                <a:schemeClr val="tx1"/>
              </a:fontRef>
            </p:style>
          </p:cxnSp>
        </p:grpSp>
        <p:sp>
          <p:nvSpPr>
            <p:cNvPr id="120" name="圆角矩形 67"/>
            <p:cNvSpPr/>
            <p:nvPr/>
          </p:nvSpPr>
          <p:spPr bwMode="auto">
            <a:xfrm>
              <a:off x="7803" y="5095"/>
              <a:ext cx="2224" cy="805"/>
            </a:xfrm>
            <a:prstGeom prst="roundRect">
              <a:avLst/>
            </a:prstGeom>
            <a:solidFill>
              <a:srgbClr val="BA53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zh-CN" altLang="en-US" sz="2800">
                  <a:latin typeface="方正苏新诗柳楷简体" panose="02000000000000000000" pitchFamily="2" charset="-122"/>
                  <a:ea typeface="方正苏新诗柳楷简体" panose="02000000000000000000" pitchFamily="2" charset="-122"/>
                </a:rPr>
                <a:t>尚书台</a:t>
              </a:r>
              <a:endParaRPr lang="zh-CN" altLang="en-US" sz="2800">
                <a:latin typeface="方正苏新诗柳楷简体" panose="02000000000000000000" pitchFamily="2" charset="-122"/>
                <a:ea typeface="方正苏新诗柳楷简体" panose="02000000000000000000" pitchFamily="2" charset="-122"/>
              </a:endParaRPr>
            </a:p>
          </p:txBody>
        </p:sp>
        <p:sp>
          <p:nvSpPr>
            <p:cNvPr id="121" name="圆角矩形 67"/>
            <p:cNvSpPr/>
            <p:nvPr/>
          </p:nvSpPr>
          <p:spPr bwMode="auto">
            <a:xfrm>
              <a:off x="10598" y="5096"/>
              <a:ext cx="1705" cy="804"/>
            </a:xfrm>
            <a:prstGeom prst="roundRect">
              <a:avLst/>
            </a:prstGeom>
            <a:solidFill>
              <a:srgbClr val="BA53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zh-CN" altLang="en-US" sz="2800">
                  <a:latin typeface="方正苏新诗柳楷简体" panose="02000000000000000000" pitchFamily="2" charset="-122"/>
                  <a:ea typeface="方正苏新诗柳楷简体" panose="02000000000000000000" pitchFamily="2" charset="-122"/>
                </a:rPr>
                <a:t>三公</a:t>
              </a:r>
              <a:endParaRPr lang="zh-CN" altLang="en-US" sz="2800">
                <a:latin typeface="方正苏新诗柳楷简体" panose="02000000000000000000" pitchFamily="2" charset="-122"/>
                <a:ea typeface="方正苏新诗柳楷简体" panose="02000000000000000000" pitchFamily="2" charset="-122"/>
              </a:endParaRPr>
            </a:p>
          </p:txBody>
        </p:sp>
      </p:grpSp>
      <p:sp>
        <p:nvSpPr>
          <p:cNvPr id="138" name="文本框 137"/>
          <p:cNvSpPr txBox="1"/>
          <p:nvPr/>
        </p:nvSpPr>
        <p:spPr>
          <a:xfrm>
            <a:off x="5111750" y="5525135"/>
            <a:ext cx="3289935" cy="460375"/>
          </a:xfrm>
          <a:prstGeom prst="rect">
            <a:avLst/>
          </a:prstGeom>
          <a:noFill/>
        </p:spPr>
        <p:txBody>
          <a:bodyPr wrap="square" rtlCol="0">
            <a:spAutoFit/>
          </a:bodyPr>
          <a:lstStyle/>
          <a:p>
            <a:r>
              <a:rPr lang="zh-CN" altLang="en-US" sz="2400">
                <a:latin typeface="华文中宋" panose="02010600040101010101" charset="-122"/>
                <a:ea typeface="华文中宋" panose="02010600040101010101" charset="-122"/>
              </a:rPr>
              <a:t>【虽置三公，事归台阁】</a:t>
            </a:r>
            <a:endParaRPr lang="zh-CN" altLang="en-US" sz="2400">
              <a:latin typeface="华文中宋" panose="02010600040101010101" charset="-122"/>
              <a:ea typeface="华文中宋" panose="02010600040101010101" charset="-122"/>
            </a:endParaRPr>
          </a:p>
        </p:txBody>
      </p:sp>
      <p:grpSp>
        <p:nvGrpSpPr>
          <p:cNvPr id="188" name="组合 187"/>
          <p:cNvGrpSpPr/>
          <p:nvPr/>
        </p:nvGrpSpPr>
        <p:grpSpPr>
          <a:xfrm>
            <a:off x="8722716" y="2966085"/>
            <a:ext cx="2867660" cy="1774190"/>
            <a:chOff x="13823" y="4671"/>
            <a:chExt cx="4516" cy="2794"/>
          </a:xfrm>
        </p:grpSpPr>
        <p:sp>
          <p:nvSpPr>
            <p:cNvPr id="123" name="圆角矩形 122"/>
            <p:cNvSpPr/>
            <p:nvPr/>
          </p:nvSpPr>
          <p:spPr bwMode="auto">
            <a:xfrm>
              <a:off x="15188" y="4671"/>
              <a:ext cx="1979" cy="821"/>
            </a:xfrm>
            <a:prstGeom prst="roundRect">
              <a:avLst/>
            </a:prstGeom>
            <a:solidFill>
              <a:srgbClr val="C942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华文中宋" panose="02010600040101010101" charset="-122"/>
                  <a:ea typeface="华文中宋" panose="02010600040101010101" charset="-122"/>
                  <a:cs typeface="+mn-cs"/>
                </a:rPr>
                <a:t>皇帝</a:t>
              </a:r>
              <a:endParaRPr kumimoji="0" lang="zh-CN" altLang="en-US" sz="2800" b="0" i="0" u="none" strike="noStrike" kern="1200" cap="none" spc="0" normalizeH="0" baseline="0" noProof="0">
                <a:ln>
                  <a:noFill/>
                </a:ln>
                <a:solidFill>
                  <a:schemeClr val="lt1"/>
                </a:solidFill>
                <a:effectLst/>
                <a:uLnTx/>
                <a:uFillTx/>
                <a:latin typeface="华文中宋" panose="02010600040101010101" charset="-122"/>
                <a:ea typeface="华文中宋" panose="02010600040101010101" charset="-122"/>
                <a:cs typeface="+mn-cs"/>
              </a:endParaRPr>
            </a:p>
          </p:txBody>
        </p:sp>
        <p:grpSp>
          <p:nvGrpSpPr>
            <p:cNvPr id="124" name="组合 123"/>
            <p:cNvGrpSpPr/>
            <p:nvPr/>
          </p:nvGrpSpPr>
          <p:grpSpPr>
            <a:xfrm>
              <a:off x="13823" y="5492"/>
              <a:ext cx="4516" cy="1169"/>
              <a:chOff x="-1125247" y="2032042"/>
              <a:chExt cx="5102016" cy="587100"/>
            </a:xfrm>
          </p:grpSpPr>
          <p:grpSp>
            <p:nvGrpSpPr>
              <p:cNvPr id="125" name="组合 45"/>
              <p:cNvGrpSpPr/>
              <p:nvPr/>
            </p:nvGrpSpPr>
            <p:grpSpPr>
              <a:xfrm>
                <a:off x="-1125247" y="2336800"/>
                <a:ext cx="5102016" cy="268761"/>
                <a:chOff x="3851567" y="3334089"/>
                <a:chExt cx="5102016" cy="296268"/>
              </a:xfrm>
            </p:grpSpPr>
            <p:cxnSp>
              <p:nvCxnSpPr>
                <p:cNvPr id="126" name="直接连接符 125"/>
                <p:cNvCxnSpPr/>
                <p:nvPr/>
              </p:nvCxnSpPr>
              <p:spPr bwMode="auto">
                <a:xfrm flipV="1">
                  <a:off x="3851567" y="3343523"/>
                  <a:ext cx="5101209" cy="580"/>
                </a:xfrm>
                <a:prstGeom prst="line">
                  <a:avLst/>
                </a:prstGeom>
                <a:ln w="57150">
                  <a:solidFill>
                    <a:srgbClr val="C94248"/>
                  </a:solidFill>
                </a:ln>
              </p:spPr>
              <p:style>
                <a:lnRef idx="1">
                  <a:schemeClr val="dk1"/>
                </a:lnRef>
                <a:fillRef idx="0">
                  <a:schemeClr val="dk1"/>
                </a:fillRef>
                <a:effectRef idx="0">
                  <a:schemeClr val="dk1"/>
                </a:effectRef>
                <a:fontRef idx="minor">
                  <a:schemeClr val="tx1"/>
                </a:fontRef>
              </p:style>
            </p:cxnSp>
            <p:cxnSp>
              <p:nvCxnSpPr>
                <p:cNvPr id="127" name="直接连接符 126"/>
                <p:cNvCxnSpPr/>
                <p:nvPr/>
              </p:nvCxnSpPr>
              <p:spPr bwMode="auto">
                <a:xfrm flipH="1">
                  <a:off x="3851567" y="3334089"/>
                  <a:ext cx="0" cy="286996"/>
                </a:xfrm>
                <a:prstGeom prst="line">
                  <a:avLst/>
                </a:prstGeom>
                <a:ln w="57150">
                  <a:solidFill>
                    <a:srgbClr val="C94248"/>
                  </a:solidFill>
                </a:ln>
              </p:spPr>
              <p:style>
                <a:lnRef idx="1">
                  <a:schemeClr val="dk1"/>
                </a:lnRef>
                <a:fillRef idx="0">
                  <a:schemeClr val="dk1"/>
                </a:fillRef>
                <a:effectRef idx="0">
                  <a:schemeClr val="dk1"/>
                </a:effectRef>
                <a:fontRef idx="minor">
                  <a:schemeClr val="tx1"/>
                </a:fontRef>
              </p:style>
            </p:cxnSp>
            <p:cxnSp>
              <p:nvCxnSpPr>
                <p:cNvPr id="128" name="直接连接符 127"/>
                <p:cNvCxnSpPr/>
                <p:nvPr/>
              </p:nvCxnSpPr>
              <p:spPr bwMode="auto">
                <a:xfrm flipH="1">
                  <a:off x="8953583" y="3343361"/>
                  <a:ext cx="0" cy="286996"/>
                </a:xfrm>
                <a:prstGeom prst="line">
                  <a:avLst/>
                </a:prstGeom>
                <a:ln w="57150">
                  <a:solidFill>
                    <a:srgbClr val="C94248"/>
                  </a:solidFill>
                </a:ln>
              </p:spPr>
              <p:style>
                <a:lnRef idx="1">
                  <a:schemeClr val="dk1"/>
                </a:lnRef>
                <a:fillRef idx="0">
                  <a:schemeClr val="dk1"/>
                </a:fillRef>
                <a:effectRef idx="0">
                  <a:schemeClr val="dk1"/>
                </a:effectRef>
                <a:fontRef idx="minor">
                  <a:schemeClr val="tx1"/>
                </a:fontRef>
              </p:style>
            </p:cxnSp>
          </p:grpSp>
          <p:cxnSp>
            <p:nvCxnSpPr>
              <p:cNvPr id="129" name="直接连接符 128"/>
              <p:cNvCxnSpPr/>
              <p:nvPr/>
            </p:nvCxnSpPr>
            <p:spPr bwMode="auto">
              <a:xfrm flipH="1">
                <a:off x="1426343" y="2032042"/>
                <a:ext cx="0" cy="304800"/>
              </a:xfrm>
              <a:prstGeom prst="line">
                <a:avLst/>
              </a:prstGeom>
              <a:ln w="57150">
                <a:solidFill>
                  <a:srgbClr val="C94248"/>
                </a:solidFill>
              </a:ln>
            </p:spPr>
            <p:style>
              <a:lnRef idx="1">
                <a:schemeClr val="dk1"/>
              </a:lnRef>
              <a:fillRef idx="0">
                <a:schemeClr val="dk1"/>
              </a:fillRef>
              <a:effectRef idx="0">
                <a:schemeClr val="dk1"/>
              </a:effectRef>
              <a:fontRef idx="minor">
                <a:schemeClr val="tx1"/>
              </a:fontRef>
            </p:style>
          </p:cxnSp>
          <p:cxnSp>
            <p:nvCxnSpPr>
              <p:cNvPr id="130" name="直接连接符 129"/>
              <p:cNvCxnSpPr/>
              <p:nvPr/>
            </p:nvCxnSpPr>
            <p:spPr bwMode="auto">
              <a:xfrm flipH="1">
                <a:off x="1426343" y="2314342"/>
                <a:ext cx="0" cy="304800"/>
              </a:xfrm>
              <a:prstGeom prst="line">
                <a:avLst/>
              </a:prstGeom>
              <a:ln w="57150">
                <a:solidFill>
                  <a:srgbClr val="C94248"/>
                </a:solidFill>
              </a:ln>
            </p:spPr>
            <p:style>
              <a:lnRef idx="1">
                <a:schemeClr val="dk1"/>
              </a:lnRef>
              <a:fillRef idx="0">
                <a:schemeClr val="dk1"/>
              </a:fillRef>
              <a:effectRef idx="0">
                <a:schemeClr val="dk1"/>
              </a:effectRef>
              <a:fontRef idx="minor">
                <a:schemeClr val="tx1"/>
              </a:fontRef>
            </p:style>
          </p:cxnSp>
        </p:grpSp>
        <p:sp>
          <p:nvSpPr>
            <p:cNvPr id="135" name="圆角矩形 67"/>
            <p:cNvSpPr/>
            <p:nvPr/>
          </p:nvSpPr>
          <p:spPr bwMode="auto">
            <a:xfrm>
              <a:off x="14981" y="6660"/>
              <a:ext cx="2089" cy="805"/>
            </a:xfrm>
            <a:prstGeom prst="roundRect">
              <a:avLst/>
            </a:prstGeom>
            <a:solidFill>
              <a:srgbClr val="BA53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zh-CN" altLang="en-US" sz="2800">
                  <a:latin typeface="方正苏新诗柳楷简体" panose="02000000000000000000" pitchFamily="2" charset="-122"/>
                  <a:ea typeface="方正苏新诗柳楷简体" panose="02000000000000000000" pitchFamily="2" charset="-122"/>
                </a:rPr>
                <a:t>尚书省</a:t>
              </a:r>
              <a:endParaRPr lang="zh-CN" altLang="en-US" sz="2800">
                <a:latin typeface="方正苏新诗柳楷简体" panose="02000000000000000000" pitchFamily="2" charset="-122"/>
                <a:ea typeface="方正苏新诗柳楷简体" panose="02000000000000000000" pitchFamily="2" charset="-122"/>
              </a:endParaRPr>
            </a:p>
          </p:txBody>
        </p:sp>
      </p:grpSp>
      <p:sp>
        <p:nvSpPr>
          <p:cNvPr id="136" name="圆角矩形 67"/>
          <p:cNvSpPr/>
          <p:nvPr/>
        </p:nvSpPr>
        <p:spPr bwMode="auto">
          <a:xfrm>
            <a:off x="8074230" y="4218196"/>
            <a:ext cx="1302815" cy="511175"/>
          </a:xfrm>
          <a:prstGeom prst="roundRect">
            <a:avLst/>
          </a:prstGeom>
          <a:solidFill>
            <a:srgbClr val="BA53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zh-CN" altLang="en-US" sz="2800">
                <a:latin typeface="方正苏新诗柳楷简体" panose="02000000000000000000" pitchFamily="2" charset="-122"/>
                <a:ea typeface="方正苏新诗柳楷简体" panose="02000000000000000000" pitchFamily="2" charset="-122"/>
              </a:rPr>
              <a:t>中书省</a:t>
            </a:r>
            <a:endParaRPr lang="zh-CN" altLang="en-US" sz="2800">
              <a:latin typeface="方正苏新诗柳楷简体" panose="02000000000000000000" pitchFamily="2" charset="-122"/>
              <a:ea typeface="方正苏新诗柳楷简体" panose="02000000000000000000" pitchFamily="2" charset="-122"/>
            </a:endParaRPr>
          </a:p>
        </p:txBody>
      </p:sp>
      <p:sp>
        <p:nvSpPr>
          <p:cNvPr id="137" name="圆角矩形 67"/>
          <p:cNvSpPr/>
          <p:nvPr/>
        </p:nvSpPr>
        <p:spPr bwMode="auto">
          <a:xfrm>
            <a:off x="10865534" y="4220832"/>
            <a:ext cx="1309604" cy="511175"/>
          </a:xfrm>
          <a:prstGeom prst="roundRect">
            <a:avLst/>
          </a:prstGeom>
          <a:solidFill>
            <a:srgbClr val="BA53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zh-CN" altLang="en-US" sz="2800">
                <a:latin typeface="方正苏新诗柳楷简体" panose="02000000000000000000" pitchFamily="2" charset="-122"/>
                <a:ea typeface="方正苏新诗柳楷简体" panose="02000000000000000000" pitchFamily="2" charset="-122"/>
              </a:rPr>
              <a:t>门下省</a:t>
            </a:r>
            <a:endParaRPr lang="zh-CN" altLang="en-US" sz="2800">
              <a:latin typeface="方正苏新诗柳楷简体" panose="02000000000000000000" pitchFamily="2" charset="-122"/>
              <a:ea typeface="方正苏新诗柳楷简体" panose="02000000000000000000" pitchFamily="2" charset="-122"/>
            </a:endParaRPr>
          </a:p>
        </p:txBody>
      </p:sp>
      <p:sp>
        <p:nvSpPr>
          <p:cNvPr id="151" name="文本框 150"/>
          <p:cNvSpPr txBox="1"/>
          <p:nvPr/>
        </p:nvSpPr>
        <p:spPr>
          <a:xfrm>
            <a:off x="2979420" y="2007870"/>
            <a:ext cx="897890" cy="521970"/>
          </a:xfrm>
          <a:prstGeom prst="rect">
            <a:avLst/>
          </a:prstGeom>
          <a:noFill/>
        </p:spPr>
        <p:txBody>
          <a:bodyPr wrap="none" rtlCol="0">
            <a:spAutoFit/>
          </a:bodyPr>
          <a:lstStyle/>
          <a:p>
            <a:r>
              <a:rPr lang="zh-CN" altLang="en-US" sz="2800" b="1">
                <a:latin typeface="方正苏新诗柳楷简体" panose="02000000000000000000" pitchFamily="2" charset="-122"/>
                <a:ea typeface="方正苏新诗柳楷简体" panose="02000000000000000000" pitchFamily="2" charset="-122"/>
              </a:rPr>
              <a:t>西汉</a:t>
            </a:r>
            <a:endParaRPr lang="zh-CN" altLang="en-US" sz="2800" b="1">
              <a:latin typeface="方正苏新诗柳楷简体" panose="02000000000000000000" pitchFamily="2" charset="-122"/>
              <a:ea typeface="方正苏新诗柳楷简体" panose="02000000000000000000" pitchFamily="2" charset="-122"/>
            </a:endParaRPr>
          </a:p>
        </p:txBody>
      </p:sp>
      <p:sp>
        <p:nvSpPr>
          <p:cNvPr id="152" name="文本框 151"/>
          <p:cNvSpPr txBox="1"/>
          <p:nvPr/>
        </p:nvSpPr>
        <p:spPr>
          <a:xfrm>
            <a:off x="543560" y="2007870"/>
            <a:ext cx="897890" cy="521970"/>
          </a:xfrm>
          <a:prstGeom prst="rect">
            <a:avLst/>
          </a:prstGeom>
          <a:noFill/>
        </p:spPr>
        <p:txBody>
          <a:bodyPr wrap="none" rtlCol="0">
            <a:spAutoFit/>
          </a:bodyPr>
          <a:lstStyle/>
          <a:p>
            <a:r>
              <a:rPr lang="zh-CN" altLang="en-US" sz="2800" b="1">
                <a:latin typeface="方正苏新诗柳楷简体" panose="02000000000000000000" pitchFamily="2" charset="-122"/>
                <a:ea typeface="方正苏新诗柳楷简体" panose="02000000000000000000" pitchFamily="2" charset="-122"/>
              </a:rPr>
              <a:t>秦朝</a:t>
            </a:r>
            <a:endParaRPr lang="zh-CN" altLang="en-US" sz="2800" b="1">
              <a:latin typeface="方正苏新诗柳楷简体" panose="02000000000000000000" pitchFamily="2" charset="-122"/>
              <a:ea typeface="方正苏新诗柳楷简体" panose="02000000000000000000" pitchFamily="2" charset="-122"/>
            </a:endParaRPr>
          </a:p>
        </p:txBody>
      </p:sp>
      <p:grpSp>
        <p:nvGrpSpPr>
          <p:cNvPr id="2" name="组合 1"/>
          <p:cNvGrpSpPr/>
          <p:nvPr/>
        </p:nvGrpSpPr>
        <p:grpSpPr>
          <a:xfrm>
            <a:off x="930910" y="1313815"/>
            <a:ext cx="8891270" cy="339725"/>
            <a:chOff x="930910" y="1313815"/>
            <a:chExt cx="8891270" cy="339725"/>
          </a:xfrm>
          <a:solidFill>
            <a:srgbClr val="C94248"/>
          </a:solidFill>
        </p:grpSpPr>
        <p:sp>
          <p:nvSpPr>
            <p:cNvPr id="17" name="矩形 16"/>
            <p:cNvSpPr/>
            <p:nvPr/>
          </p:nvSpPr>
          <p:spPr>
            <a:xfrm>
              <a:off x="930910" y="1313815"/>
              <a:ext cx="177800" cy="339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152"/>
            <p:cNvSpPr/>
            <p:nvPr/>
          </p:nvSpPr>
          <p:spPr>
            <a:xfrm>
              <a:off x="3362960" y="1313815"/>
              <a:ext cx="177800" cy="339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p:cNvSpPr/>
            <p:nvPr/>
          </p:nvSpPr>
          <p:spPr>
            <a:xfrm>
              <a:off x="6276340" y="1313815"/>
              <a:ext cx="177800" cy="339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136525" rIns="136525" bIns="136525" rtlCol="0" anchor="ctr"/>
            <a:lstStyle/>
            <a:p>
              <a:pPr algn="ctr"/>
              <a:endParaRPr lang="zh-CN" altLang="en-US"/>
            </a:p>
          </p:txBody>
        </p:sp>
        <p:sp>
          <p:nvSpPr>
            <p:cNvPr id="155" name="矩形 154"/>
            <p:cNvSpPr/>
            <p:nvPr/>
          </p:nvSpPr>
          <p:spPr>
            <a:xfrm>
              <a:off x="9644380" y="1313815"/>
              <a:ext cx="177800" cy="339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2724331" y="2966085"/>
            <a:ext cx="2115572" cy="2446655"/>
            <a:chOff x="4225" y="3198"/>
            <a:chExt cx="3352" cy="3853"/>
          </a:xfrm>
        </p:grpSpPr>
        <p:grpSp>
          <p:nvGrpSpPr>
            <p:cNvPr id="93" name="组合 92"/>
            <p:cNvGrpSpPr/>
            <p:nvPr/>
          </p:nvGrpSpPr>
          <p:grpSpPr>
            <a:xfrm>
              <a:off x="4225" y="4019"/>
              <a:ext cx="2348" cy="2808"/>
              <a:chOff x="-633414" y="1999974"/>
              <a:chExt cx="4169032" cy="1476161"/>
            </a:xfrm>
          </p:grpSpPr>
          <p:grpSp>
            <p:nvGrpSpPr>
              <p:cNvPr id="94" name="组合 45"/>
              <p:cNvGrpSpPr/>
              <p:nvPr/>
            </p:nvGrpSpPr>
            <p:grpSpPr>
              <a:xfrm>
                <a:off x="-633414" y="2336800"/>
                <a:ext cx="4169032" cy="1139335"/>
                <a:chOff x="4343400" y="3334089"/>
                <a:chExt cx="4169032" cy="1255942"/>
              </a:xfrm>
            </p:grpSpPr>
            <p:cxnSp>
              <p:nvCxnSpPr>
                <p:cNvPr id="95" name="直接连接符 94"/>
                <p:cNvCxnSpPr/>
                <p:nvPr/>
              </p:nvCxnSpPr>
              <p:spPr bwMode="auto">
                <a:xfrm>
                  <a:off x="4343400" y="3334089"/>
                  <a:ext cx="4119563" cy="0"/>
                </a:xfrm>
                <a:prstGeom prst="line">
                  <a:avLst/>
                </a:prstGeom>
                <a:ln w="57150">
                  <a:solidFill>
                    <a:srgbClr val="C94248"/>
                  </a:solidFill>
                </a:ln>
              </p:spPr>
              <p:style>
                <a:lnRef idx="1">
                  <a:schemeClr val="dk1"/>
                </a:lnRef>
                <a:fillRef idx="0">
                  <a:schemeClr val="dk1"/>
                </a:fillRef>
                <a:effectRef idx="0">
                  <a:schemeClr val="dk1"/>
                </a:effectRef>
                <a:fontRef idx="minor">
                  <a:schemeClr val="tx1"/>
                </a:fontRef>
              </p:style>
            </p:cxnSp>
            <p:cxnSp>
              <p:nvCxnSpPr>
                <p:cNvPr id="96" name="直接连接符 95"/>
                <p:cNvCxnSpPr/>
                <p:nvPr/>
              </p:nvCxnSpPr>
              <p:spPr bwMode="auto">
                <a:xfrm flipH="1">
                  <a:off x="4343400" y="3334089"/>
                  <a:ext cx="0" cy="286996"/>
                </a:xfrm>
                <a:prstGeom prst="line">
                  <a:avLst/>
                </a:prstGeom>
                <a:ln w="57150">
                  <a:solidFill>
                    <a:srgbClr val="C94248"/>
                  </a:solidFill>
                </a:ln>
              </p:spPr>
              <p:style>
                <a:lnRef idx="1">
                  <a:schemeClr val="dk1"/>
                </a:lnRef>
                <a:fillRef idx="0">
                  <a:schemeClr val="dk1"/>
                </a:fillRef>
                <a:effectRef idx="0">
                  <a:schemeClr val="dk1"/>
                </a:effectRef>
                <a:fontRef idx="minor">
                  <a:schemeClr val="tx1"/>
                </a:fontRef>
              </p:style>
            </p:cxnSp>
            <p:cxnSp>
              <p:nvCxnSpPr>
                <p:cNvPr id="97" name="直接连接符 96"/>
                <p:cNvCxnSpPr/>
                <p:nvPr/>
              </p:nvCxnSpPr>
              <p:spPr bwMode="auto">
                <a:xfrm>
                  <a:off x="8507073" y="3334830"/>
                  <a:ext cx="5359" cy="1255201"/>
                </a:xfrm>
                <a:prstGeom prst="line">
                  <a:avLst/>
                </a:prstGeom>
                <a:ln w="57150">
                  <a:solidFill>
                    <a:srgbClr val="C94248"/>
                  </a:solidFill>
                </a:ln>
              </p:spPr>
              <p:style>
                <a:lnRef idx="1">
                  <a:schemeClr val="dk1"/>
                </a:lnRef>
                <a:fillRef idx="0">
                  <a:schemeClr val="dk1"/>
                </a:fillRef>
                <a:effectRef idx="0">
                  <a:schemeClr val="dk1"/>
                </a:effectRef>
                <a:fontRef idx="minor">
                  <a:schemeClr val="tx1"/>
                </a:fontRef>
              </p:style>
            </p:cxnSp>
          </p:grpSp>
          <p:cxnSp>
            <p:nvCxnSpPr>
              <p:cNvPr id="99" name="直接连接符 98"/>
              <p:cNvCxnSpPr>
                <a:stCxn id="102" idx="2"/>
              </p:cNvCxnSpPr>
              <p:nvPr/>
            </p:nvCxnSpPr>
            <p:spPr bwMode="auto">
              <a:xfrm>
                <a:off x="1425358" y="1999974"/>
                <a:ext cx="985" cy="336867"/>
              </a:xfrm>
              <a:prstGeom prst="line">
                <a:avLst/>
              </a:prstGeom>
              <a:ln w="57150">
                <a:solidFill>
                  <a:srgbClr val="C94248"/>
                </a:solidFill>
              </a:ln>
            </p:spPr>
            <p:style>
              <a:lnRef idx="1">
                <a:schemeClr val="dk1"/>
              </a:lnRef>
              <a:fillRef idx="0">
                <a:schemeClr val="dk1"/>
              </a:fillRef>
              <a:effectRef idx="0">
                <a:schemeClr val="dk1"/>
              </a:effectRef>
              <a:fontRef idx="minor">
                <a:schemeClr val="tx1"/>
              </a:fontRef>
            </p:style>
          </p:cxnSp>
        </p:grpSp>
        <p:sp>
          <p:nvSpPr>
            <p:cNvPr id="102" name="圆角矩形 101"/>
            <p:cNvSpPr/>
            <p:nvPr/>
          </p:nvSpPr>
          <p:spPr bwMode="auto">
            <a:xfrm>
              <a:off x="4395" y="3198"/>
              <a:ext cx="1979" cy="821"/>
            </a:xfrm>
            <a:prstGeom prst="roundRect">
              <a:avLst/>
            </a:prstGeom>
            <a:solidFill>
              <a:srgbClr val="C942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zh-CN" altLang="en-US" sz="2800">
                  <a:latin typeface="方正苏新诗柳楷简体" panose="02000000000000000000" pitchFamily="2" charset="-122"/>
                  <a:ea typeface="方正苏新诗柳楷简体" panose="02000000000000000000" pitchFamily="2" charset="-122"/>
                </a:rPr>
                <a:t>皇帝</a:t>
              </a:r>
              <a:endParaRPr lang="zh-CN" altLang="en-US" sz="2800">
                <a:latin typeface="方正苏新诗柳楷简体" panose="02000000000000000000" pitchFamily="2" charset="-122"/>
                <a:ea typeface="方正苏新诗柳楷简体" panose="02000000000000000000" pitchFamily="2" charset="-122"/>
              </a:endParaRPr>
            </a:p>
          </p:txBody>
        </p:sp>
        <p:sp>
          <p:nvSpPr>
            <p:cNvPr id="103" name="圆角矩形 67"/>
            <p:cNvSpPr/>
            <p:nvPr/>
          </p:nvSpPr>
          <p:spPr bwMode="auto">
            <a:xfrm>
              <a:off x="5902" y="5213"/>
              <a:ext cx="1675" cy="804"/>
            </a:xfrm>
            <a:prstGeom prst="roundRect">
              <a:avLst/>
            </a:prstGeom>
            <a:solidFill>
              <a:srgbClr val="BA53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zh-CN" altLang="en-US" sz="2800">
                  <a:latin typeface="方正苏新诗柳楷简体" panose="02000000000000000000" pitchFamily="2" charset="-122"/>
                  <a:ea typeface="方正苏新诗柳楷简体" panose="02000000000000000000" pitchFamily="2" charset="-122"/>
                </a:rPr>
                <a:t>三公</a:t>
              </a:r>
              <a:endParaRPr lang="zh-CN" altLang="en-US" sz="2800">
                <a:latin typeface="方正苏新诗柳楷简体" panose="02000000000000000000" pitchFamily="2" charset="-122"/>
                <a:ea typeface="方正苏新诗柳楷简体" panose="02000000000000000000" pitchFamily="2" charset="-122"/>
              </a:endParaRPr>
            </a:p>
          </p:txBody>
        </p:sp>
        <p:sp>
          <p:nvSpPr>
            <p:cNvPr id="108" name="圆角矩形 67"/>
            <p:cNvSpPr/>
            <p:nvPr/>
          </p:nvSpPr>
          <p:spPr bwMode="auto">
            <a:xfrm>
              <a:off x="5911" y="6313"/>
              <a:ext cx="1666" cy="738"/>
            </a:xfrm>
            <a:prstGeom prst="roundRect">
              <a:avLst/>
            </a:prstGeom>
            <a:solidFill>
              <a:srgbClr val="BA53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zh-CN" altLang="en-US" sz="2800">
                  <a:latin typeface="方正苏新诗柳楷简体" panose="02000000000000000000" pitchFamily="2" charset="-122"/>
                  <a:ea typeface="方正苏新诗柳楷简体" panose="02000000000000000000" pitchFamily="2" charset="-122"/>
                </a:rPr>
                <a:t>九卿</a:t>
              </a:r>
              <a:endParaRPr lang="zh-CN" altLang="en-US" sz="2800">
                <a:latin typeface="方正苏新诗柳楷简体" panose="02000000000000000000" pitchFamily="2" charset="-122"/>
                <a:ea typeface="方正苏新诗柳楷简体" panose="02000000000000000000" pitchFamily="2" charset="-122"/>
              </a:endParaRPr>
            </a:p>
          </p:txBody>
        </p:sp>
      </p:grpSp>
      <p:sp>
        <p:nvSpPr>
          <p:cNvPr id="185" name="文本框 184"/>
          <p:cNvSpPr txBox="1"/>
          <p:nvPr/>
        </p:nvSpPr>
        <p:spPr>
          <a:xfrm>
            <a:off x="2059305" y="5525135"/>
            <a:ext cx="1269365" cy="460375"/>
          </a:xfrm>
          <a:prstGeom prst="rect">
            <a:avLst/>
          </a:prstGeom>
          <a:noFill/>
        </p:spPr>
        <p:txBody>
          <a:bodyPr wrap="square" rtlCol="0">
            <a:spAutoFit/>
          </a:bodyPr>
          <a:lstStyle/>
          <a:p>
            <a:r>
              <a:rPr lang="zh-CN" altLang="en-US" sz="2400">
                <a:latin typeface="华文中宋" panose="02010600040101010101" charset="-122"/>
                <a:ea typeface="华文中宋" panose="02010600040101010101" charset="-122"/>
              </a:rPr>
              <a:t>【决策】</a:t>
            </a:r>
            <a:endParaRPr lang="zh-CN" altLang="en-US" sz="2400">
              <a:latin typeface="华文中宋" panose="02010600040101010101" charset="-122"/>
              <a:ea typeface="华文中宋" panose="02010600040101010101" charset="-122"/>
            </a:endParaRPr>
          </a:p>
        </p:txBody>
      </p:sp>
      <p:sp>
        <p:nvSpPr>
          <p:cNvPr id="186" name="文本框 185"/>
          <p:cNvSpPr txBox="1"/>
          <p:nvPr/>
        </p:nvSpPr>
        <p:spPr>
          <a:xfrm>
            <a:off x="3570605" y="5525135"/>
            <a:ext cx="1269365" cy="460375"/>
          </a:xfrm>
          <a:prstGeom prst="rect">
            <a:avLst/>
          </a:prstGeom>
          <a:noFill/>
        </p:spPr>
        <p:txBody>
          <a:bodyPr wrap="square" rtlCol="0">
            <a:spAutoFit/>
          </a:bodyPr>
          <a:lstStyle/>
          <a:p>
            <a:r>
              <a:rPr lang="zh-CN" altLang="en-US" sz="2400">
                <a:latin typeface="华文中宋" panose="02010600040101010101" charset="-122"/>
                <a:ea typeface="华文中宋" panose="02010600040101010101" charset="-122"/>
              </a:rPr>
              <a:t>【执行】</a:t>
            </a:r>
            <a:endParaRPr lang="zh-CN" altLang="en-US" sz="2400">
              <a:latin typeface="华文中宋" panose="02010600040101010101" charset="-122"/>
              <a:ea typeface="华文中宋" panose="02010600040101010101" charset="-122"/>
            </a:endParaRPr>
          </a:p>
        </p:txBody>
      </p:sp>
      <p:sp>
        <p:nvSpPr>
          <p:cNvPr id="187" name="圆角矩形 67"/>
          <p:cNvSpPr/>
          <p:nvPr/>
        </p:nvSpPr>
        <p:spPr bwMode="auto">
          <a:xfrm>
            <a:off x="2156122" y="4206875"/>
            <a:ext cx="1076089" cy="510540"/>
          </a:xfrm>
          <a:prstGeom prst="roundRect">
            <a:avLst/>
          </a:prstGeom>
          <a:solidFill>
            <a:srgbClr val="BA53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zh-CN" altLang="en-US" sz="2800">
                <a:latin typeface="方正苏新诗柳楷简体" panose="02000000000000000000" pitchFamily="2" charset="-122"/>
                <a:ea typeface="方正苏新诗柳楷简体" panose="02000000000000000000" pitchFamily="2" charset="-122"/>
              </a:rPr>
              <a:t>中朝</a:t>
            </a:r>
            <a:endParaRPr lang="zh-CN" altLang="en-US" sz="2800">
              <a:latin typeface="方正苏新诗柳楷简体" panose="02000000000000000000" pitchFamily="2" charset="-122"/>
              <a:ea typeface="方正苏新诗柳楷简体" panose="02000000000000000000" pitchFamily="2" charset="-122"/>
            </a:endParaRPr>
          </a:p>
        </p:txBody>
      </p:sp>
      <p:grpSp>
        <p:nvGrpSpPr>
          <p:cNvPr id="57" name="组合 56"/>
          <p:cNvGrpSpPr/>
          <p:nvPr/>
        </p:nvGrpSpPr>
        <p:grpSpPr>
          <a:xfrm>
            <a:off x="543560" y="401831"/>
            <a:ext cx="12190730" cy="632460"/>
            <a:chOff x="543560" y="401831"/>
            <a:chExt cx="12190730" cy="632460"/>
          </a:xfrm>
        </p:grpSpPr>
        <p:sp>
          <p:nvSpPr>
            <p:cNvPr id="58" name="文本框 57"/>
            <p:cNvSpPr txBox="1"/>
            <p:nvPr/>
          </p:nvSpPr>
          <p:spPr>
            <a:xfrm>
              <a:off x="543560" y="401831"/>
              <a:ext cx="12190730" cy="632460"/>
            </a:xfrm>
            <a:prstGeom prst="rect">
              <a:avLst/>
            </a:prstGeom>
            <a:noFill/>
          </p:spPr>
          <p:txBody>
            <a:bodyPr wrap="square" rtlCol="0">
              <a:spAutoFit/>
            </a:bodyPr>
            <a:lstStyle/>
            <a:p>
              <a:pPr>
                <a:lnSpc>
                  <a:spcPct val="110000"/>
                </a:lnSpc>
                <a:spcBef>
                  <a:spcPct val="0"/>
                </a:spcBef>
                <a:spcAft>
                  <a:spcPct val="0"/>
                </a:spcAft>
              </a:pPr>
              <a:r>
                <a:rPr lang="en-US" altLang="zh-CN" sz="2800" b="1" spc="200">
                  <a:solidFill>
                    <a:schemeClr val="tx1"/>
                  </a:solidFill>
                  <a:uFillTx/>
                  <a:latin typeface="黑体" panose="02010609060101010101" charset="-122"/>
                  <a:ea typeface="黑体" panose="02010609060101010101" charset="-122"/>
                </a:rPr>
                <a:t> </a:t>
              </a:r>
              <a:r>
                <a:rPr lang="zh-CN" altLang="en-US" sz="3200" b="1" spc="200">
                  <a:solidFill>
                    <a:schemeClr val="tx1"/>
                  </a:solidFill>
                  <a:latin typeface="方正粗金陵简体" panose="02000000000000000000" pitchFamily="2" charset="-122"/>
                  <a:ea typeface="方正粗金陵简体" panose="02000000000000000000" pitchFamily="2" charset="-122"/>
                </a:rPr>
                <a:t>二</a:t>
              </a:r>
              <a:r>
                <a:rPr lang="zh-CN" altLang="en-US" sz="3200" b="1" spc="200" smtClean="0">
                  <a:solidFill>
                    <a:schemeClr val="tx1"/>
                  </a:solidFill>
                  <a:uFillTx/>
                  <a:latin typeface="方正粗金陵简体" panose="02000000000000000000" pitchFamily="2" charset="-122"/>
                  <a:ea typeface="方正粗金陵简体" panose="02000000000000000000" pitchFamily="2" charset="-122"/>
                </a:rPr>
                <a:t>、中央官制</a:t>
              </a:r>
              <a:r>
                <a:rPr lang="en-US" altLang="zh-CN" sz="3200" b="1" spc="200" smtClean="0">
                  <a:solidFill>
                    <a:schemeClr val="tx1"/>
                  </a:solidFill>
                  <a:uFillTx/>
                  <a:latin typeface="方正粗金陵简体" panose="02000000000000000000" pitchFamily="2" charset="-122"/>
                  <a:ea typeface="方正粗金陵简体" panose="02000000000000000000" pitchFamily="2" charset="-122"/>
                </a:rPr>
                <a:t>——</a:t>
              </a:r>
              <a:endParaRPr lang="en-US" altLang="zh-CN" sz="3200" b="1" spc="200" smtClean="0">
                <a:solidFill>
                  <a:schemeClr val="tx1"/>
                </a:solidFill>
                <a:uFillTx/>
                <a:latin typeface="方正粗金陵简体" panose="02000000000000000000" pitchFamily="2" charset="-122"/>
                <a:ea typeface="方正粗金陵简体" panose="02000000000000000000" pitchFamily="2" charset="-122"/>
              </a:endParaRPr>
            </a:p>
          </p:txBody>
        </p:sp>
        <p:sp>
          <p:nvSpPr>
            <p:cNvPr id="59" name="文本框 58"/>
            <p:cNvSpPr txBox="1"/>
            <p:nvPr/>
          </p:nvSpPr>
          <p:spPr>
            <a:xfrm>
              <a:off x="4485447" y="456618"/>
              <a:ext cx="3220278" cy="521970"/>
            </a:xfrm>
            <a:prstGeom prst="rect">
              <a:avLst/>
            </a:prstGeom>
            <a:noFill/>
          </p:spPr>
          <p:txBody>
            <a:bodyPr wrap="square" rtlCol="0">
              <a:spAutoFit/>
            </a:bodyPr>
            <a:lstStyle/>
            <a:p>
              <a:r>
                <a:rPr lang="zh-CN" altLang="en-US" sz="2800" b="1" smtClean="0">
                  <a:solidFill>
                    <a:schemeClr val="tx1"/>
                  </a:solidFill>
                  <a:latin typeface="方正苏新诗柳楷简体" panose="02000000000000000000" pitchFamily="2" charset="-122"/>
                  <a:ea typeface="方正苏新诗柳楷简体" panose="02000000000000000000" pitchFamily="2" charset="-122"/>
                </a:rPr>
                <a:t>三省六部制</a:t>
              </a:r>
              <a:endParaRPr lang="zh-CN" altLang="en-US" sz="2800" b="1" smtClean="0">
                <a:solidFill>
                  <a:schemeClr val="tx1"/>
                </a:solidFill>
                <a:latin typeface="方正苏新诗柳楷简体" panose="02000000000000000000" pitchFamily="2" charset="-122"/>
                <a:ea typeface="方正苏新诗柳楷简体" panose="02000000000000000000" pitchFamily="2" charset="-122"/>
              </a:endParaRPr>
            </a:p>
          </p:txBody>
        </p:sp>
      </p:grpSp>
      <p:cxnSp>
        <p:nvCxnSpPr>
          <p:cNvPr id="11" name="直接连接符 10"/>
          <p:cNvCxnSpPr/>
          <p:nvPr/>
        </p:nvCxnSpPr>
        <p:spPr>
          <a:xfrm flipV="1">
            <a:off x="851535" y="1118235"/>
            <a:ext cx="10064750" cy="1143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up)">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4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wipe(down)">
                                      <p:cBhvr>
                                        <p:cTn id="30" dur="500"/>
                                        <p:tgtEl>
                                          <p:spTgt spid="13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6" grpId="0"/>
      <p:bldP spid="137" grpId="0"/>
      <p:bldP spid="185" grpId="0"/>
      <p:bldP spid="186" grpId="0"/>
      <p:bldP spid="187" grpId="0"/>
    </p:bldLst>
  </p:timing>
</p:sld>
</file>

<file path=ppt/tags/tag1.xml><?xml version="1.0" encoding="utf-8"?>
<p:tagLst xmlns:p="http://schemas.openxmlformats.org/presentationml/2006/main">
  <p:tag name="PA" val="v4.1.3"/>
</p:tagLst>
</file>

<file path=ppt/tags/tag10.xml><?xml version="1.0" encoding="utf-8"?>
<p:tagLst xmlns:p="http://schemas.openxmlformats.org/presentationml/2006/main">
  <p:tag name="KSO_WM_BEAUTIFY_FLAG" val="#wm#"/>
  <p:tag name="KSO_WM_TEMPLATE_CATEGORY" val="custom"/>
  <p:tag name="KSO_WM_TEMPLATE_INDEX" val="20182104"/>
</p:tagLst>
</file>

<file path=ppt/tags/tag11.xml><?xml version="1.0" encoding="utf-8"?>
<p:tagLst xmlns:p="http://schemas.openxmlformats.org/presentationml/2006/main">
  <p:tag name="KSO_WM_BEAUTIFY_FLAG" val="#wm#"/>
  <p:tag name="KSO_WM_TEMPLATE_CATEGORY" val="custom"/>
  <p:tag name="KSO_WM_TEMPLATE_INDEX" val="20182104"/>
</p:tagLst>
</file>

<file path=ppt/tags/tag12.xml><?xml version="1.0" encoding="utf-8"?>
<p:tagLst xmlns:p="http://schemas.openxmlformats.org/presentationml/2006/main">
  <p:tag name="KSO_WM_UNIT_TABLE_BEAUTIFY" val="smartTable{e0cda71d-7763-4597-9d73-9d1da5d8e13b}"/>
  <p:tag name="TABLE_ENDDRAG_ORIGIN_RECT" val="604*355"/>
  <p:tag name="TABLE_ENDDRAG_RECT" val="12*130*604*355"/>
</p:tagLst>
</file>

<file path=ppt/tags/tag13.xml><?xml version="1.0" encoding="utf-8"?>
<p:tagLst xmlns:p="http://schemas.openxmlformats.org/presentationml/2006/main">
  <p:tag name="KSO_WM_BEAUTIFY_FLAG" val="#wm#"/>
  <p:tag name="KSO_WM_SPECIAL_SOURCE" val="bdnull"/>
  <p:tag name="KSO_WM_TEMPLATE_CATEGORY" val="custom"/>
  <p:tag name="KSO_WM_TEMPLATE_INDEX" val="20182104"/>
</p:tagLst>
</file>

<file path=ppt/tags/tag14.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MODEL_TYPE" val="cover"/>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15.xml><?xml version="1.0" encoding="utf-8"?>
<p:tagLst xmlns:p="http://schemas.openxmlformats.org/presentationml/2006/main">
  <p:tag name="KSO_WM_BEAUTIFY_FLAG" val="#wm#"/>
  <p:tag name="KSO_WM_TAG_VERSION" val="1.0"/>
  <p:tag name="KSO_WM_TEMPLATE_CATEGORY" val="diagram"/>
  <p:tag name="KSO_WM_TEMPLATE_INDEX" val="160186"/>
  <p:tag name="KSO_WM_UNIT_ID" val="diagram160186_4*i*0"/>
  <p:tag name="KSO_WM_UNIT_INDEX" val="0"/>
  <p:tag name="KSO_WM_UNIT_TYPE" val="i"/>
</p:tagLst>
</file>

<file path=ppt/tags/tag16.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186"/>
  <p:tag name="KSO_WM_UNIT_CLEAR" val="1"/>
  <p:tag name="KSO_WM_UNIT_ID" val="diagram160186_4*n_h_i*1_1_1"/>
  <p:tag name="KSO_WM_UNIT_INDEX" val="1_1_1"/>
  <p:tag name="KSO_WM_UNIT_LAYERLEVEL" val="1_1_1"/>
  <p:tag name="KSO_WM_UNIT_LINE_FILL_TYPE" val="2"/>
  <p:tag name="KSO_WM_UNIT_LINE_FORE_SCHEMECOLOR_INDEX" val="5"/>
  <p:tag name="KSO_WM_UNIT_TEXT_FILL_FORE_SCHEMECOLOR_INDEX" val="2"/>
  <p:tag name="KSO_WM_UNIT_TEXT_FILL_TYPE" val="1"/>
  <p:tag name="KSO_WM_UNIT_TYPE" val="n_h_i"/>
</p:tagLst>
</file>

<file path=ppt/tags/tag17.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186"/>
  <p:tag name="KSO_WM_UNIT_CLEAR" val="0"/>
  <p:tag name="KSO_WM_UNIT_COMPATIBLE" val="0"/>
  <p:tag name="KSO_WM_UNIT_HIGHLIGHT" val="0"/>
  <p:tag name="KSO_WM_UNIT_ID" val="diagram160186_4*n_h_f*1_1_1"/>
  <p:tag name="KSO_WM_UNIT_INDEX" val="1_1_1"/>
  <p:tag name="KSO_WM_UNIT_LAYERLEVEL" val="1_1_1"/>
  <p:tag name="KSO_WM_UNIT_PRESET_TEXT" val="EIUSMOD"/>
  <p:tag name="KSO_WM_UNIT_TEXT_FILL_FORE_SCHEMECOLOR_INDEX" val="5"/>
  <p:tag name="KSO_WM_UNIT_TEXT_FILL_TYPE" val="1"/>
  <p:tag name="KSO_WM_UNIT_TYPE" val="n_h_f"/>
  <p:tag name="KSO_WM_UNIT_VALUE" val="6"/>
</p:tagLst>
</file>

<file path=ppt/tags/tag18.xml><?xml version="1.0" encoding="utf-8"?>
<p:tagLst xmlns:p="http://schemas.openxmlformats.org/presentationml/2006/main">
  <p:tag name="KSO_WM_BEAUTIFY_FLAG" val="#wm#"/>
  <p:tag name="KSO_WM_TAG_VERSION" val="1.0"/>
  <p:tag name="KSO_WM_TEMPLATE_CATEGORY" val="diagram"/>
  <p:tag name="KSO_WM_TEMPLATE_INDEX" val="160186"/>
  <p:tag name="KSO_WM_UNIT_ID" val="diagram160186_4*i*5"/>
  <p:tag name="KSO_WM_UNIT_INDEX" val="5"/>
  <p:tag name="KSO_WM_UNIT_TYPE" val="i"/>
</p:tagLst>
</file>

<file path=ppt/tags/tag19.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186"/>
  <p:tag name="KSO_WM_UNIT_CLEAR" val="1"/>
  <p:tag name="KSO_WM_UNIT_ID" val="diagram160186_4*n_h_i*1_1_2"/>
  <p:tag name="KSO_WM_UNIT_INDEX" val="1_1_2"/>
  <p:tag name="KSO_WM_UNIT_LAYERLEVEL" val="1_1_1"/>
  <p:tag name="KSO_WM_UNIT_LINE_FILL_TYPE" val="2"/>
  <p:tag name="KSO_WM_UNIT_LINE_FORE_SCHEMECOLOR_INDEX" val="6"/>
  <p:tag name="KSO_WM_UNIT_TEXT_FILL_FORE_SCHEMECOLOR_INDEX" val="2"/>
  <p:tag name="KSO_WM_UNIT_TEXT_FILL_TYPE" val="1"/>
  <p:tag name="KSO_WM_UNIT_TYPE" val="n_h_i"/>
</p:tagLst>
</file>

<file path=ppt/tags/tag2.xml><?xml version="1.0" encoding="utf-8"?>
<p:tagLst xmlns:p="http://schemas.openxmlformats.org/presentationml/2006/main">
  <p:tag name="PA" val="v4.1.3"/>
</p:tagLst>
</file>

<file path=ppt/tags/tag20.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186"/>
  <p:tag name="KSO_WM_UNIT_CLEAR" val="0"/>
  <p:tag name="KSO_WM_UNIT_COMPATIBLE" val="0"/>
  <p:tag name="KSO_WM_UNIT_HIGHLIGHT" val="0"/>
  <p:tag name="KSO_WM_UNIT_ID" val="diagram160186_4*n_h_f*1_1_2"/>
  <p:tag name="KSO_WM_UNIT_INDEX" val="1_1_2"/>
  <p:tag name="KSO_WM_UNIT_LAYERLEVEL" val="1_1_1"/>
  <p:tag name="KSO_WM_UNIT_PRESET_TEXT" val="EIUSMOD"/>
  <p:tag name="KSO_WM_UNIT_TEXT_FILL_FORE_SCHEMECOLOR_INDEX" val="6"/>
  <p:tag name="KSO_WM_UNIT_TEXT_FILL_TYPE" val="1"/>
  <p:tag name="KSO_WM_UNIT_TYPE" val="n_h_f"/>
  <p:tag name="KSO_WM_UNIT_VALUE" val="6"/>
</p:tagLst>
</file>

<file path=ppt/tags/tag21.xml><?xml version="1.0" encoding="utf-8"?>
<p:tagLst xmlns:p="http://schemas.openxmlformats.org/presentationml/2006/main">
  <p:tag name="KSO_WM_BEAUTIFY_FLAG" val="#wm#"/>
  <p:tag name="KSO_WM_TAG_VERSION" val="1.0"/>
  <p:tag name="KSO_WM_TEMPLATE_CATEGORY" val="diagram"/>
  <p:tag name="KSO_WM_TEMPLATE_INDEX" val="160186"/>
  <p:tag name="KSO_WM_UNIT_ID" val="diagram160186_4*i*10"/>
  <p:tag name="KSO_WM_UNIT_INDEX" val="10"/>
  <p:tag name="KSO_WM_UNIT_TYPE" val="i"/>
</p:tagLst>
</file>

<file path=ppt/tags/tag22.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186"/>
  <p:tag name="KSO_WM_UNIT_CLEAR" val="1"/>
  <p:tag name="KSO_WM_UNIT_ID" val="diagram160186_4*n_h_i*1_1_3"/>
  <p:tag name="KSO_WM_UNIT_INDEX" val="1_1_3"/>
  <p:tag name="KSO_WM_UNIT_LAYERLEVEL" val="1_1_1"/>
  <p:tag name="KSO_WM_UNIT_LINE_FILL_TYPE" val="2"/>
  <p:tag name="KSO_WM_UNIT_LINE_FORE_SCHEMECOLOR_INDEX" val="5"/>
  <p:tag name="KSO_WM_UNIT_TEXT_FILL_FORE_SCHEMECOLOR_INDEX" val="2"/>
  <p:tag name="KSO_WM_UNIT_TEXT_FILL_TYPE" val="1"/>
  <p:tag name="KSO_WM_UNIT_TYPE" val="n_h_i"/>
</p:tagLst>
</file>

<file path=ppt/tags/tag23.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186"/>
  <p:tag name="KSO_WM_UNIT_CLEAR" val="0"/>
  <p:tag name="KSO_WM_UNIT_COMPATIBLE" val="0"/>
  <p:tag name="KSO_WM_UNIT_HIGHLIGHT" val="0"/>
  <p:tag name="KSO_WM_UNIT_ID" val="diagram160186_4*n_h_f*1_1_3"/>
  <p:tag name="KSO_WM_UNIT_INDEX" val="1_1_3"/>
  <p:tag name="KSO_WM_UNIT_LAYERLEVEL" val="1_1_1"/>
  <p:tag name="KSO_WM_UNIT_PRESET_TEXT" val="EIUSMOD"/>
  <p:tag name="KSO_WM_UNIT_TEXT_FILL_FORE_SCHEMECOLOR_INDEX" val="5"/>
  <p:tag name="KSO_WM_UNIT_TEXT_FILL_TYPE" val="1"/>
  <p:tag name="KSO_WM_UNIT_TYPE" val="n_h_f"/>
  <p:tag name="KSO_WM_UNIT_VALUE" val="6"/>
</p:tagLst>
</file>

<file path=ppt/tags/tag24.xml><?xml version="1.0" encoding="utf-8"?>
<p:tagLst xmlns:p="http://schemas.openxmlformats.org/presentationml/2006/main">
  <p:tag name="KSO_WM_BEAUTIFY_FLAG" val="#wm#"/>
  <p:tag name="KSO_WM_TAG_VERSION" val="1.0"/>
  <p:tag name="KSO_WM_TEMPLATE_CATEGORY" val="diagram"/>
  <p:tag name="KSO_WM_TEMPLATE_INDEX" val="160186"/>
  <p:tag name="KSO_WM_UNIT_ID" val="diagram160186_4*i*15"/>
  <p:tag name="KSO_WM_UNIT_INDEX" val="15"/>
  <p:tag name="KSO_WM_UNIT_TYPE" val="i"/>
</p:tagLst>
</file>

<file path=ppt/tags/tag25.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186"/>
  <p:tag name="KSO_WM_UNIT_CLEAR" val="1"/>
  <p:tag name="KSO_WM_UNIT_FILL_FORE_SCHEMECOLOR_INDEX" val="5"/>
  <p:tag name="KSO_WM_UNIT_FILL_TYPE" val="1"/>
  <p:tag name="KSO_WM_UNIT_ID" val="diagram160186_4*n_h_i*1_2_1"/>
  <p:tag name="KSO_WM_UNIT_INDEX" val="1_2_1"/>
  <p:tag name="KSO_WM_UNIT_LAYERLEVEL" val="1_1_1"/>
  <p:tag name="KSO_WM_UNIT_LINE_FILL_TYPE" val="2"/>
  <p:tag name="KSO_WM_UNIT_LINE_FORE_SCHEMECOLOR_INDEX" val="5"/>
  <p:tag name="KSO_WM_UNIT_TEXT_FILL_FORE_SCHEMECOLOR_INDEX" val="2"/>
  <p:tag name="KSO_WM_UNIT_TEXT_FILL_TYPE" val="1"/>
  <p:tag name="KSO_WM_UNIT_TYPE" val="n_h_i"/>
</p:tagLst>
</file>

<file path=ppt/tags/tag26.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186"/>
  <p:tag name="KSO_WM_UNIT_CLEAR" val="0"/>
  <p:tag name="KSO_WM_UNIT_COMPATIBLE" val="0"/>
  <p:tag name="KSO_WM_UNIT_HIGHLIGHT" val="0"/>
  <p:tag name="KSO_WM_UNIT_ID" val="diagram160186_4*n_h_a*1_2_1"/>
  <p:tag name="KSO_WM_UNIT_INDEX" val="1_2_1"/>
  <p:tag name="KSO_WM_UNIT_LAYERLEVEL" val="1_1_1"/>
  <p:tag name="KSO_WM_UNIT_PRESET_TEXT" val="DOLORE"/>
  <p:tag name="KSO_WM_UNIT_TEXT_FILL_FORE_SCHEMECOLOR_INDEX" val="14"/>
  <p:tag name="KSO_WM_UNIT_TEXT_FILL_TYPE" val="1"/>
  <p:tag name="KSO_WM_UNIT_TYPE" val="n_h_a"/>
  <p:tag name="KSO_WM_UNIT_VALUE" val="5"/>
</p:tagLst>
</file>

<file path=ppt/tags/tag27.xml><?xml version="1.0" encoding="utf-8"?>
<p:tagLst xmlns:p="http://schemas.openxmlformats.org/presentationml/2006/main">
  <p:tag name="KSO_WM_BEAUTIFY_FLAG" val="#wm#"/>
  <p:tag name="KSO_WM_TEMPLATE_CATEGORY" val="custom"/>
  <p:tag name="KSO_WM_TEMPLATE_INDEX" val="20187308"/>
</p:tagLst>
</file>

<file path=ppt/tags/tag28.xml><?xml version="1.0" encoding="utf-8"?>
<p:tagLst xmlns:p="http://schemas.openxmlformats.org/presentationml/2006/main">
  <p:tag name="AS_OS" val="Unix 3.10 unknown"/>
  <p:tag name="AS_RELEASE_DATE" val="2020.11.30"/>
  <p:tag name="AS_TITLE" val="Aspose.Slides for Java"/>
  <p:tag name="AS_VERSION" val="20.11"/>
  <p:tag name="COMMONDATA" val="eyJoZGlkIjoiN2U1ZGFlMjcxNzkxNTUxYTY1ZDVkMTZkODBiZGQ0YTcifQ=="/>
</p:tagLst>
</file>

<file path=ppt/tags/tag3.xml><?xml version="1.0" encoding="utf-8"?>
<p:tagLst xmlns:p="http://schemas.openxmlformats.org/presentationml/2006/main">
  <p:tag name="KSO_WM_BEAUTIFY_FLAG" val="#wm#"/>
  <p:tag name="KSO_WM_DIAGRAM_GROUP_CODE" val="l1-2"/>
  <p:tag name="KSO_WM_SLIDE_COLORSCHEME_VERSION" val="3.2"/>
  <p:tag name="KSO_WM_SLIDE_DIAGTYPE" val="l"/>
  <p:tag name="KSO_WM_SLIDE_ID" val="custom20202594_7"/>
  <p:tag name="KSO_WM_SLIDE_INDEX" val="7"/>
  <p:tag name="KSO_WM_SLIDE_ITEM_CNT" val="2"/>
  <p:tag name="KSO_WM_SLIDE_LAYOUT" val="a_l"/>
  <p:tag name="KSO_WM_SLIDE_LAYOUT_CNT" val="1_1"/>
  <p:tag name="KSO_WM_SLIDE_POSITION" val="280.325*175.25"/>
  <p:tag name="KSO_WM_SLIDE_SIZE" val="399.4*255.45"/>
  <p:tag name="KSO_WM_SLIDE_SUBTYPE" val="diag"/>
  <p:tag name="KSO_WM_SLIDE_TYPE" val="text"/>
  <p:tag name="KSO_WM_TAG_VERSION" val="1.0"/>
  <p:tag name="KSO_WM_TEMPLATE_CATEGORY" val="custom"/>
  <p:tag name="KSO_WM_TEMPLATE_COLOR_TYPE" val="1"/>
  <p:tag name="KSO_WM_TEMPLATE_INDEX" val="20202594"/>
  <p:tag name="KSO_WM_TEMPLATE_MASTER_TYPE" val="1"/>
  <p:tag name="KSO_WM_TEMPLATE_SUBCATEGORY" val="0"/>
</p:tagLst>
</file>

<file path=ppt/tags/tag4.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MODEL_TYPE" val="cover"/>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5.xml><?xml version="1.0" encoding="utf-8"?>
<p:tagLst xmlns:p="http://schemas.openxmlformats.org/presentationml/2006/main">
  <p:tag name="KSO_WM_BEAUTIFY_FLAG" val="#wm#"/>
  <p:tag name="KSO_WM_TEMPLATE_CATEGORY" val="custom"/>
  <p:tag name="KSO_WM_TEMPLATE_INDEX" val="20202594"/>
</p:tagLst>
</file>

<file path=ppt/tags/tag6.xml><?xml version="1.0" encoding="utf-8"?>
<p:tagLst xmlns:p="http://schemas.openxmlformats.org/presentationml/2006/main">
  <p:tag name="KSO_WM_BEAUTIFY_FLAG" val="#wm#"/>
  <p:tag name="KSO_WM_TEMPLATE_CATEGORY" val="custom"/>
  <p:tag name="KSO_WM_TEMPLATE_INDEX" val="20202594"/>
</p:tagLst>
</file>

<file path=ppt/tags/tag7.xml><?xml version="1.0" encoding="utf-8"?>
<p:tagLst xmlns:p="http://schemas.openxmlformats.org/presentationml/2006/main">
  <p:tag name="KSO_WM_UNIT_TABLE_BEAUTIFY" val="smartTable{0c276a91-ee0e-481e-b9ed-bb4c06079305}"/>
</p:tagLst>
</file>

<file path=ppt/tags/tag8.xml><?xml version="1.0" encoding="utf-8"?>
<p:tagLst xmlns:p="http://schemas.openxmlformats.org/presentationml/2006/main">
  <p:tag name="KSO_WM_BEAUTIFY_FLAG" val="#wm#"/>
  <p:tag name="KSO_WM_TEMPLATE_CATEGORY" val="custom"/>
  <p:tag name="KSO_WM_TEMPLATE_INDEX" val="20202594"/>
</p:tagLst>
</file>

<file path=ppt/tags/tag9.xml><?xml version="1.0" encoding="utf-8"?>
<p:tagLst xmlns:p="http://schemas.openxmlformats.org/presentationml/2006/main">
  <p:tag name="KSO_WM_BEAUTIFY_FLAG" val="#wm#"/>
  <p:tag name="KSO_WM_SPECIAL_SOURCE" val="bdnull"/>
  <p:tag name="KSO_WM_TEMPLATE_CATEGORY" val="custom"/>
  <p:tag name="KSO_WM_TEMPLATE_INDEX" val="2018210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2322</Words>
  <Application>WPS 演示</Application>
  <PresentationFormat/>
  <Paragraphs>356</Paragraphs>
  <Slides>16</Slides>
  <Notes>5</Notes>
  <HiddenSlides>0</HiddenSlides>
  <MMClips>0</MMClips>
  <ScaleCrop>false</ScaleCrop>
  <HeadingPairs>
    <vt:vector size="6" baseType="variant">
      <vt:variant>
        <vt:lpstr>已用的字体</vt:lpstr>
      </vt:variant>
      <vt:variant>
        <vt:i4>23</vt:i4>
      </vt:variant>
      <vt:variant>
        <vt:lpstr>主题</vt:lpstr>
      </vt:variant>
      <vt:variant>
        <vt:i4>3</vt:i4>
      </vt:variant>
      <vt:variant>
        <vt:lpstr>幻灯片标题</vt:lpstr>
      </vt:variant>
      <vt:variant>
        <vt:i4>16</vt:i4>
      </vt:variant>
    </vt:vector>
  </HeadingPairs>
  <TitlesOfParts>
    <vt:vector size="42" baseType="lpstr">
      <vt:lpstr>Arial</vt:lpstr>
      <vt:lpstr>宋体</vt:lpstr>
      <vt:lpstr>Wingdings</vt:lpstr>
      <vt:lpstr>等线</vt:lpstr>
      <vt:lpstr>华文行楷</vt:lpstr>
      <vt:lpstr>微软雅黑</vt:lpstr>
      <vt:lpstr>OPPOSans M</vt:lpstr>
      <vt:lpstr>思源宋体 CN Heavy</vt:lpstr>
      <vt:lpstr>Calibri</vt:lpstr>
      <vt:lpstr>Calibri</vt:lpstr>
      <vt:lpstr>楷体</vt:lpstr>
      <vt:lpstr>仿宋</vt:lpstr>
      <vt:lpstr>方正苏新诗柳楷简体</vt:lpstr>
      <vt:lpstr>黑体</vt:lpstr>
      <vt:lpstr>方正粗金陵简体</vt:lpstr>
      <vt:lpstr>方正清刻本悦宋简体</vt:lpstr>
      <vt:lpstr>方正卡通简体</vt:lpstr>
      <vt:lpstr>江西拙楷</vt:lpstr>
      <vt:lpstr>Arial Unicode MS</vt:lpstr>
      <vt:lpstr>等线 Light</vt:lpstr>
      <vt:lpstr>华文中宋</vt:lpstr>
      <vt:lpstr>方正字迹-四海行书简体</vt:lpstr>
      <vt:lpstr>Arial Black</vt:lpstr>
      <vt:lpstr>Office 主题​​</vt:lpstr>
      <vt:lpstr>2_Office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家珍</cp:lastModifiedBy>
  <cp:revision>2</cp:revision>
  <cp:lastPrinted>2021-10-17T23:16:00Z</cp:lastPrinted>
  <dcterms:created xsi:type="dcterms:W3CDTF">2021-10-17T23:16:00Z</dcterms:created>
  <dcterms:modified xsi:type="dcterms:W3CDTF">2022-12-08T06:50:10Z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B68DAE09017F42DABA0387B0C2D1555B</vt:lpwstr>
  </property>
  <property fmtid="{D5CDD505-2E9C-101B-9397-08002B2CF9AE}" pid="7" name="KSOProductBuildVer">
    <vt:lpwstr>2052-11.1.0.12763</vt:lpwstr>
  </property>
</Properties>
</file>