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3" r:id="rId3"/>
    <p:sldId id="430" r:id="rId5"/>
    <p:sldId id="419" r:id="rId6"/>
    <p:sldId id="432" r:id="rId7"/>
    <p:sldId id="453" r:id="rId8"/>
    <p:sldId id="451" r:id="rId9"/>
    <p:sldId id="501" r:id="rId10"/>
    <p:sldId id="457" r:id="rId11"/>
    <p:sldId id="509" r:id="rId12"/>
    <p:sldId id="467" r:id="rId13"/>
    <p:sldId id="468" r:id="rId14"/>
    <p:sldId id="473" r:id="rId15"/>
    <p:sldId id="510" r:id="rId16"/>
    <p:sldId id="503" r:id="rId17"/>
    <p:sldId id="506" r:id="rId18"/>
    <p:sldId id="477" r:id="rId19"/>
    <p:sldId id="514" r:id="rId20"/>
    <p:sldId id="522"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 id="0" name="PPTer_Ta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C496"/>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97"/>
        <p:guide pos="38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90.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031C9-5336-4357-875C-D890F350C8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全世界无产者联合起来</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自我革新、与时俱进。马克思主义在实践中形成，并指导实践，又在实践中革新、丰富、发展</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自我革新，与时俱进，继续丰富和发展马克思主义，坚持理论自信和道路自信</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圣西门法国贵族，手段：上书拿破仑；傅立叶法国资产阶级，手段：期待富人慷慨解囊；欧文英国资产阶级，手段：独立出资进行试验</a:t>
            </a:r>
            <a:endParaRPr lang="zh-CN" altLang="en-US"/>
          </a:p>
          <a:p>
            <a:r>
              <a:rPr lang="zh-CN" altLang="en-US"/>
              <a:t>他们改造资本主义社会的设想和实践都无法真正实现，被称为“空想社会主义”。</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弗</a:t>
            </a:r>
            <a:r>
              <a:rPr lang="en-US" altLang="zh-CN"/>
              <a:t>·</a:t>
            </a:r>
            <a:r>
              <a:rPr lang="zh-CN" altLang="en-US"/>
              <a:t>列斯纳《一个工人对马克思的回忆》：从巴黎到布鲁塞尔，马克思始终积极参与许多工人团体的活动，在马克思身上，嗅不到一点空想家的气味</a:t>
            </a:r>
            <a:r>
              <a:rPr lang="en-US" altLang="zh-CN"/>
              <a:t>......</a:t>
            </a:r>
            <a:r>
              <a:rPr lang="zh-CN" altLang="en-US"/>
              <a:t>常被工人亲切地称为</a:t>
            </a:r>
            <a:r>
              <a:rPr lang="en-US" altLang="zh-CN"/>
              <a:t>“</a:t>
            </a:r>
            <a:r>
              <a:rPr lang="zh-CN" altLang="en-US"/>
              <a:t>马克思老爹</a:t>
            </a:r>
            <a:r>
              <a:rPr lang="en-US" altLang="zh-CN"/>
              <a:t>”</a:t>
            </a:r>
            <a:r>
              <a:rPr lang="zh-CN" altLang="en-US"/>
              <a:t>。</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a:t>科学性</a:t>
            </a:r>
            <a:r>
              <a:rPr lang="en-US" altLang="zh-CN"/>
              <a:t>——</a:t>
            </a:r>
            <a:r>
              <a:rPr lang="zh-CN" altLang="zh-CN"/>
              <a:t>创造性地揭示了人类社会发展规律</a:t>
            </a:r>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399988" y="2248289"/>
            <a:ext cx="3799146" cy="2964899"/>
          </a:xfrm>
        </p:spPr>
        <p:txBody>
          <a:bodyPr/>
          <a:lstStyle/>
          <a:p>
            <a:endParaRPr lang="zh-CN" altLang="en-US"/>
          </a:p>
        </p:txBody>
      </p:sp>
      <p:sp>
        <p:nvSpPr>
          <p:cNvPr id="8" name="图片占位符 6"/>
          <p:cNvSpPr>
            <a:spLocks noGrp="1"/>
          </p:cNvSpPr>
          <p:nvPr>
            <p:ph type="pic" sz="quarter" idx="11"/>
          </p:nvPr>
        </p:nvSpPr>
        <p:spPr>
          <a:xfrm>
            <a:off x="4230275" y="2248289"/>
            <a:ext cx="3799146" cy="2964899"/>
          </a:xfrm>
        </p:spPr>
        <p:txBody>
          <a:bodyPr/>
          <a:lstStyle/>
          <a:p>
            <a:endParaRPr lang="zh-CN" altLang="en-US"/>
          </a:p>
        </p:txBody>
      </p:sp>
      <p:sp>
        <p:nvSpPr>
          <p:cNvPr id="9" name="图片占位符 6"/>
          <p:cNvSpPr>
            <a:spLocks noGrp="1"/>
          </p:cNvSpPr>
          <p:nvPr>
            <p:ph type="pic" sz="quarter" idx="12"/>
          </p:nvPr>
        </p:nvSpPr>
        <p:spPr>
          <a:xfrm>
            <a:off x="8029421" y="2248289"/>
            <a:ext cx="3799146" cy="2964899"/>
          </a:xfr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C496">
            <a:alpha val="20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090" algn="l"/>
          <a:tab pos="1609090" algn="l"/>
          <a:tab pos="1609090" algn="l"/>
          <a:tab pos="1609090"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73.xml"/><Relationship Id="rId4" Type="http://schemas.microsoft.com/office/2007/relationships/hdphoto" Target="../media/image21.wdp"/><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75.xml"/><Relationship Id="rId3" Type="http://schemas.openxmlformats.org/officeDocument/2006/relationships/image" Target="../media/image25.png"/><Relationship Id="rId2" Type="http://schemas.microsoft.com/office/2007/relationships/hdphoto" Target="../media/image24.wdp"/><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6.xml"/><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9" Type="http://schemas.microsoft.com/office/2007/relationships/hdphoto" Target="../media/image33.wdp"/><Relationship Id="rId8" Type="http://schemas.openxmlformats.org/officeDocument/2006/relationships/image" Target="../media/image32.png"/><Relationship Id="rId7" Type="http://schemas.microsoft.com/office/2007/relationships/hdphoto" Target="../media/image31.wdp"/><Relationship Id="rId6" Type="http://schemas.openxmlformats.org/officeDocument/2006/relationships/image" Target="../media/image30.png"/><Relationship Id="rId5" Type="http://schemas.openxmlformats.org/officeDocument/2006/relationships/tags" Target="../tags/tag83.xml"/><Relationship Id="rId4" Type="http://schemas.openxmlformats.org/officeDocument/2006/relationships/image" Target="../media/image29.jpeg"/><Relationship Id="rId3" Type="http://schemas.openxmlformats.org/officeDocument/2006/relationships/tags" Target="../tags/tag82.xml"/><Relationship Id="rId2" Type="http://schemas.openxmlformats.org/officeDocument/2006/relationships/tags" Target="../tags/tag81.xml"/><Relationship Id="rId12" Type="http://schemas.openxmlformats.org/officeDocument/2006/relationships/notesSlide" Target="../notesSlides/notesSlide13.xml"/><Relationship Id="rId11" Type="http://schemas.openxmlformats.org/officeDocument/2006/relationships/slideLayout" Target="../slideLayouts/slideLayout7.xml"/><Relationship Id="rId10" Type="http://schemas.openxmlformats.org/officeDocument/2006/relationships/tags" Target="../tags/tag84.xml"/><Relationship Id="rId1" Type="http://schemas.openxmlformats.org/officeDocument/2006/relationships/tags" Target="../tags/tag80.xml"/></Relationships>
</file>

<file path=ppt/slides/_rels/slide18.xml.rels><?xml version="1.0" encoding="UTF-8" standalone="yes"?>
<Relationships xmlns="http://schemas.openxmlformats.org/package/2006/relationships"><Relationship Id="rId9" Type="http://schemas.microsoft.com/office/2007/relationships/hdphoto" Target="../media/image31.wdp"/><Relationship Id="rId8" Type="http://schemas.openxmlformats.org/officeDocument/2006/relationships/image" Target="../media/image30.png"/><Relationship Id="rId7" Type="http://schemas.microsoft.com/office/2007/relationships/hdphoto" Target="../media/image33.wdp"/><Relationship Id="rId6" Type="http://schemas.openxmlformats.org/officeDocument/2006/relationships/image" Target="../media/image32.png"/><Relationship Id="rId5" Type="http://schemas.openxmlformats.org/officeDocument/2006/relationships/tags" Target="../tags/tag88.xml"/><Relationship Id="rId4" Type="http://schemas.openxmlformats.org/officeDocument/2006/relationships/image" Target="../media/image29.jpeg"/><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slideLayout" Target="../slideLayouts/slideLayout7.xml"/><Relationship Id="rId10" Type="http://schemas.openxmlformats.org/officeDocument/2006/relationships/tags" Target="../tags/tag89.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65.xml"/><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tags" Target="../tags/tag64.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7.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notesSlide" Target="../notesSlides/notesSlide4.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tags" Target="../tags/tag68.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microsoft.com/office/2007/relationships/hdphoto" Target="../media/image14.wdp"/><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6" name="直接连接符 15"/>
          <p:cNvCxnSpPr/>
          <p:nvPr/>
        </p:nvCxnSpPr>
        <p:spPr>
          <a:xfrm>
            <a:off x="-45085" y="6719570"/>
            <a:ext cx="12280900" cy="9525"/>
          </a:xfrm>
          <a:prstGeom prst="line">
            <a:avLst/>
          </a:prstGeom>
          <a:ln w="317500">
            <a:solidFill>
              <a:srgbClr val="C00000"/>
            </a:solidFill>
            <a:roun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10795" y="70485"/>
            <a:ext cx="12212320" cy="19685"/>
          </a:xfrm>
          <a:prstGeom prst="line">
            <a:avLst/>
          </a:prstGeom>
          <a:ln w="127000" cmpd="thinThick">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9" name="Picture 4" descr="资产阶级"/>
          <p:cNvPicPr>
            <a:picLocks noChangeAspect="1" noChangeArrowheads="1"/>
          </p:cNvPicPr>
          <p:nvPr/>
        </p:nvPicPr>
        <p:blipFill>
          <a:blip r:embed="rId1" cstate="print"/>
          <a:srcRect/>
          <a:stretch>
            <a:fillRect/>
          </a:stretch>
        </p:blipFill>
        <p:spPr bwMode="auto">
          <a:xfrm>
            <a:off x="0" y="158750"/>
            <a:ext cx="6135370" cy="6391910"/>
          </a:xfrm>
          <a:prstGeom prst="rect">
            <a:avLst/>
          </a:prstGeom>
          <a:noFill/>
          <a:ln w="12700">
            <a:solidFill>
              <a:srgbClr val="C00000"/>
            </a:solidFill>
            <a:miter lim="800000"/>
            <a:headEnd/>
            <a:tailEnd/>
          </a:ln>
          <a:effectLst>
            <a:outerShdw blurRad="50800" dist="38100" dir="18900000" algn="bl" rotWithShape="0">
              <a:prstClr val="black">
                <a:alpha val="40000"/>
              </a:prstClr>
            </a:outerShdw>
          </a:effectLst>
        </p:spPr>
      </p:pic>
      <p:pic>
        <p:nvPicPr>
          <p:cNvPr id="12" name="Picture 5" descr="工人"/>
          <p:cNvPicPr>
            <a:picLocks noChangeAspect="1"/>
          </p:cNvPicPr>
          <p:nvPr/>
        </p:nvPicPr>
        <p:blipFill>
          <a:blip r:embed="rId2" cstate="print">
            <a:lum bright="6000"/>
          </a:blip>
          <a:srcRect/>
          <a:stretch>
            <a:fillRect/>
          </a:stretch>
        </p:blipFill>
        <p:spPr bwMode="auto">
          <a:xfrm>
            <a:off x="6305550" y="158750"/>
            <a:ext cx="5886450" cy="6391910"/>
          </a:xfrm>
          <a:prstGeom prst="rect">
            <a:avLst/>
          </a:prstGeom>
          <a:noFill/>
          <a:ln w="12700">
            <a:solidFill>
              <a:srgbClr val="C00000"/>
            </a:solidFill>
            <a:miter lim="800000"/>
            <a:headEnd/>
            <a:tailEnd/>
          </a:ln>
          <a:effectLst>
            <a:outerShdw blurRad="50800" dist="38100" dir="18900000" algn="bl" rotWithShape="0">
              <a:prstClr val="black">
                <a:alpha val="40000"/>
              </a:prstClr>
            </a:outerShdw>
          </a:effectLst>
        </p:spPr>
      </p:pic>
      <p:grpSp>
        <p:nvGrpSpPr>
          <p:cNvPr id="3" name="组合 2"/>
          <p:cNvGrpSpPr/>
          <p:nvPr/>
        </p:nvGrpSpPr>
        <p:grpSpPr>
          <a:xfrm>
            <a:off x="-41910" y="1996440"/>
            <a:ext cx="12277090" cy="2891790"/>
            <a:chOff x="-66" y="3144"/>
            <a:chExt cx="19334" cy="4554"/>
          </a:xfrm>
        </p:grpSpPr>
        <p:sp>
          <p:nvSpPr>
            <p:cNvPr id="31" name="矩形 30"/>
            <p:cNvSpPr/>
            <p:nvPr/>
          </p:nvSpPr>
          <p:spPr>
            <a:xfrm>
              <a:off x="-66" y="3144"/>
              <a:ext cx="19335" cy="455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917" y="3479"/>
              <a:ext cx="17370" cy="37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l"/>
              <a:r>
                <a:rPr lang="zh-CN" altLang="en-US" sz="4800" b="1">
                  <a:solidFill>
                    <a:schemeClr val="tx1"/>
                  </a:solidFill>
                  <a:effectLst>
                    <a:outerShdw blurRad="38100" dist="19050" dir="2700000" algn="tl" rotWithShape="0">
                      <a:schemeClr val="dk1">
                        <a:alpha val="40000"/>
                      </a:schemeClr>
                    </a:outerShdw>
                  </a:effectLst>
                </a:rPr>
                <a:t>全世界的哲学家都在想方设法解释这个世界，但是问题在于改变世界。</a:t>
              </a:r>
              <a:endParaRPr lang="zh-CN" altLang="en-US" sz="4800" b="1">
                <a:solidFill>
                  <a:schemeClr val="tx1"/>
                </a:solidFill>
                <a:effectLst>
                  <a:outerShdw blurRad="38100" dist="19050" dir="2700000" algn="tl" rotWithShape="0">
                    <a:schemeClr val="dk1">
                      <a:alpha val="40000"/>
                    </a:schemeClr>
                  </a:outerShdw>
                </a:effectLst>
              </a:endParaRPr>
            </a:p>
            <a:p>
              <a:pPr algn="r"/>
              <a:r>
                <a:rPr lang="en-US" altLang="zh-CN" sz="3200" b="1">
                  <a:solidFill>
                    <a:schemeClr val="tx1"/>
                  </a:solidFill>
                  <a:effectLst>
                    <a:outerShdw blurRad="38100" dist="19050" dir="2700000" algn="tl" rotWithShape="0">
                      <a:schemeClr val="dk1">
                        <a:alpha val="40000"/>
                      </a:schemeClr>
                    </a:outerShdw>
                  </a:effectLst>
                </a:rPr>
                <a:t>——</a:t>
              </a:r>
              <a:r>
                <a:rPr lang="zh-CN" altLang="en-US" sz="3200" b="1">
                  <a:solidFill>
                    <a:schemeClr val="tx1"/>
                  </a:solidFill>
                  <a:effectLst>
                    <a:outerShdw blurRad="38100" dist="19050" dir="2700000" algn="tl" rotWithShape="0">
                      <a:schemeClr val="dk1">
                        <a:alpha val="40000"/>
                      </a:schemeClr>
                    </a:outerShdw>
                  </a:effectLst>
                </a:rPr>
                <a:t>摘录自马克思墓志铭</a:t>
              </a:r>
              <a:endParaRPr lang="zh-CN" altLang="en-US" sz="3200" b="1">
                <a:solidFill>
                  <a:schemeClr val="tx1"/>
                </a:solidFill>
                <a:effectLst>
                  <a:outerShdw blurRad="38100" dist="19050" dir="2700000" algn="tl" rotWithShape="0">
                    <a:schemeClr val="dk1">
                      <a:alpha val="40000"/>
                    </a:schemeClr>
                  </a:outerShdw>
                </a:effectLs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
          <p:cNvSpPr txBox="1"/>
          <p:nvPr/>
        </p:nvSpPr>
        <p:spPr>
          <a:xfrm>
            <a:off x="322580" y="314960"/>
            <a:ext cx="5743575" cy="499110"/>
          </a:xfrm>
          <a:prstGeom prst="rect">
            <a:avLst/>
          </a:prstGeom>
          <a:noFill/>
          <a:ln w="9525" cap="flat" cmpd="sng">
            <a:noFill/>
            <a:prstDash val="solid"/>
            <a:miter/>
            <a:headEnd type="none" w="med" len="med"/>
            <a:tailEnd type="none" w="med" len="med"/>
          </a:ln>
        </p:spPr>
        <p:txBody>
          <a:bodyPr wrap="square" lIns="68580" tIns="34290" rIns="68580" bIns="34290">
            <a:spAutoFit/>
          </a:bodyPr>
          <a:p>
            <a:pPr marR="0" defTabSz="914400">
              <a:buClrTx/>
              <a:buSzTx/>
              <a:buFontTx/>
              <a:buNone/>
              <a:defRPr/>
            </a:pPr>
            <a:r>
              <a:rPr kumimoji="0" lang="en-US" altLang="zh-CN" sz="2800" b="1" kern="1200" cap="none" spc="0" normalizeH="0" baseline="0" noProof="0" dirty="0">
                <a:solidFill>
                  <a:schemeClr val="tx1"/>
                </a:solidFill>
                <a:latin typeface="+mj-ea"/>
                <a:ea typeface="+mj-ea"/>
                <a:cs typeface="+mj-ea"/>
              </a:rPr>
              <a:t>3</a:t>
            </a:r>
            <a:r>
              <a:rPr kumimoji="0" lang="zh-CN" altLang="en-US" sz="2800" b="1" kern="1200" cap="none" spc="0" normalizeH="0" baseline="0" noProof="0" dirty="0">
                <a:solidFill>
                  <a:schemeClr val="tx1"/>
                </a:solidFill>
                <a:latin typeface="+mj-ea"/>
                <a:ea typeface="+mj-ea"/>
                <a:cs typeface="+mj-ea"/>
              </a:rPr>
              <a:t>、</a:t>
            </a:r>
            <a:r>
              <a:rPr kumimoji="0" lang="en-US" altLang="zh-CN" sz="2800" b="1" kern="1200" cap="none" spc="0" normalizeH="0" baseline="0" noProof="0" dirty="0">
                <a:solidFill>
                  <a:schemeClr val="tx1"/>
                </a:solidFill>
                <a:latin typeface="+mj-ea"/>
                <a:ea typeface="+mj-ea"/>
                <a:cs typeface="+mj-ea"/>
              </a:rPr>
              <a:t>发展</a:t>
            </a:r>
            <a:endParaRPr kumimoji="0" lang="en-US" altLang="zh-CN" sz="2800" b="1" kern="1200" cap="none" spc="0" normalizeH="0" baseline="0" noProof="0" dirty="0">
              <a:solidFill>
                <a:schemeClr val="tx1"/>
              </a:solidFill>
              <a:latin typeface="+mj-ea"/>
              <a:ea typeface="+mj-ea"/>
              <a:cs typeface="+mj-ea"/>
            </a:endParaRPr>
          </a:p>
        </p:txBody>
      </p:sp>
      <p:pic>
        <p:nvPicPr>
          <p:cNvPr id="38" name="图片 37"/>
          <p:cNvPicPr>
            <a:picLocks noChangeAspect="1"/>
          </p:cNvPicPr>
          <p:nvPr/>
        </p:nvPicPr>
        <p:blipFill rotWithShape="1">
          <a:blip r:embed="rId1" cstate="screen">
            <a:extLst>
              <a:ext uri="{BEBA8EAE-BF5A-486C-A8C5-ECC9F3942E4B}">
                <a14:imgProps xmlns:a14="http://schemas.microsoft.com/office/drawing/2010/main">
                  <a14:imgLayer r:embed="rId2">
                    <a14:imgEffect>
                      <a14:backgroundRemoval t="0" b="100000" l="0" r="100000">
                        <a14:foregroundMark x1="22500" y1="7857" x2="75000" y2="3571"/>
                        <a14:foregroundMark x1="21786" y1="6429" x2="72500" y2="2143"/>
                        <a14:foregroundMark x1="77143" y1="3929" x2="78571" y2="4286"/>
                        <a14:backgroundMark x1="28929" y1="98929" x2="86429" y2="90357"/>
                        <a14:backgroundMark x1="26786" y1="98214" x2="86071" y2="89286"/>
                        <a14:backgroundMark x1="82857" y1="95357" x2="82857" y2="95357"/>
                      </a14:backgroundRemoval>
                    </a14:imgEffect>
                  </a14:imgLayer>
                </a14:imgProps>
              </a:ext>
            </a:extLst>
          </a:blip>
          <a:srcRect l="17336" t="-432" r="11682" b="1984"/>
          <a:stretch>
            <a:fillRect/>
          </a:stretch>
        </p:blipFill>
        <p:spPr>
          <a:xfrm>
            <a:off x="322580" y="925195"/>
            <a:ext cx="1795145" cy="2715260"/>
          </a:xfrm>
          <a:custGeom>
            <a:avLst/>
            <a:gdLst>
              <a:gd name="connsiteX0" fmla="*/ 0 w 4269850"/>
              <a:gd name="connsiteY0" fmla="*/ 0 h 4185157"/>
              <a:gd name="connsiteX1" fmla="*/ 4269850 w 4269850"/>
              <a:gd name="connsiteY1" fmla="*/ 0 h 4185157"/>
              <a:gd name="connsiteX2" fmla="*/ 4269850 w 4269850"/>
              <a:gd name="connsiteY2" fmla="*/ 3697007 h 4185157"/>
              <a:gd name="connsiteX3" fmla="*/ 978122 w 4269850"/>
              <a:gd name="connsiteY3" fmla="*/ 4164239 h 4185157"/>
              <a:gd name="connsiteX4" fmla="*/ 981091 w 4269850"/>
              <a:gd name="connsiteY4" fmla="*/ 4185157 h 4185157"/>
              <a:gd name="connsiteX5" fmla="*/ 0 w 4269850"/>
              <a:gd name="connsiteY5" fmla="*/ 4185157 h 41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850" h="4185157">
                <a:moveTo>
                  <a:pt x="0" y="0"/>
                </a:moveTo>
                <a:lnTo>
                  <a:pt x="4269850" y="0"/>
                </a:lnTo>
                <a:lnTo>
                  <a:pt x="4269850" y="3697007"/>
                </a:lnTo>
                <a:lnTo>
                  <a:pt x="978122" y="4164239"/>
                </a:lnTo>
                <a:lnTo>
                  <a:pt x="981091" y="4185157"/>
                </a:lnTo>
                <a:lnTo>
                  <a:pt x="0" y="4185157"/>
                </a:lnTo>
                <a:close/>
              </a:path>
            </a:pathLst>
          </a:custGeom>
          <a:effectLst>
            <a:outerShdw blurRad="50800" dist="38100" dir="18900000" algn="bl" rotWithShape="0">
              <a:prstClr val="black">
                <a:alpha val="40000"/>
              </a:prstClr>
            </a:outerShdw>
          </a:effectLst>
        </p:spPr>
      </p:pic>
      <p:pic>
        <p:nvPicPr>
          <p:cNvPr id="39"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000" b="96667" l="1798" r="99551">
                        <a14:foregroundMark x1="2472" y1="2000" x2="9888" y2="91000"/>
                        <a14:foregroundMark x1="9888" y1="91000" x2="34157" y2="98500"/>
                        <a14:foregroundMark x1="34157" y1="98500" x2="48090" y2="98500"/>
                        <a14:foregroundMark x1="48090" y1="98500" x2="93483" y2="95500"/>
                        <a14:foregroundMark x1="93483" y1="95500" x2="97303" y2="9500"/>
                        <a14:foregroundMark x1="97303" y1="9500" x2="88515" y2="7656"/>
                        <a14:foregroundMark x1="19671" y1="4191" x2="3146" y2="4000"/>
                        <a14:foregroundMark x1="3146" y1="4000" x2="3146" y2="4000"/>
                        <a14:foregroundMark x1="20674" y1="14667" x2="52584" y2="12000"/>
                        <a14:foregroundMark x1="52584" y1="12000" x2="83596" y2="12000"/>
                        <a14:foregroundMark x1="83596" y1="12000" x2="89438" y2="21333"/>
                        <a14:foregroundMark x1="89438" y1="21333" x2="50337" y2="81000"/>
                        <a14:foregroundMark x1="50337" y1="81000" x2="33034" y2="73333"/>
                        <a14:foregroundMark x1="33034" y1="73333" x2="29663" y2="45167"/>
                        <a14:foregroundMark x1="29663" y1="45167" x2="42022" y2="25667"/>
                        <a14:foregroundMark x1="42022" y1="25667" x2="62472" y2="31833"/>
                        <a14:foregroundMark x1="62472" y1="31833" x2="79551" y2="54667"/>
                        <a14:foregroundMark x1="79551" y1="54667" x2="88090" y2="89833"/>
                        <a14:foregroundMark x1="88090" y1="89833" x2="67640" y2="92500"/>
                        <a14:foregroundMark x1="67640" y1="92500" x2="39326" y2="89000"/>
                        <a14:foregroundMark x1="4171" y1="97128" x2="16180" y2="96667"/>
                        <a14:foregroundMark x1="16180" y1="96667" x2="54157" y2="96667"/>
                        <a14:foregroundMark x1="54157" y1="96667" x2="88090" y2="95667"/>
                        <a14:foregroundMark x1="2697" y1="33000" x2="5393" y2="51833"/>
                        <a14:foregroundMark x1="5393" y1="51833" x2="1798" y2="85167"/>
                        <a14:foregroundMark x1="96180" y1="11667" x2="93933" y2="90167"/>
                        <a14:foregroundMark x1="93933" y1="90167" x2="94157" y2="90667"/>
                        <a14:foregroundMark x1="98427" y1="6500" x2="93933" y2="75000"/>
                        <a14:foregroundMark x1="93933" y1="75000" x2="99551" y2="91333"/>
                        <a14:backgroundMark x1="899" y1="1167" x2="2472" y2="1000"/>
                        <a14:backgroundMark x1="22697" y1="667" x2="23820" y2="667"/>
                        <a14:backgroundMark x1="674" y1="99000" x2="2247" y2="99167"/>
                        <a14:backgroundMark x1="19551" y1="667" x2="99775" y2="4500"/>
                      </a14:backgroundRemoval>
                    </a14:imgEffect>
                  </a14:imgLayer>
                </a14:imgProps>
              </a:ext>
              <a:ext uri="{28A0092B-C50C-407E-A947-70E740481C1C}">
                <a14:useLocalDpi xmlns:a14="http://schemas.microsoft.com/office/drawing/2010/main" val="0"/>
              </a:ext>
            </a:extLst>
          </a:blip>
          <a:srcRect/>
          <a:stretch>
            <a:fillRect/>
          </a:stretch>
        </p:blipFill>
        <p:spPr bwMode="auto">
          <a:xfrm>
            <a:off x="322580" y="3888105"/>
            <a:ext cx="1939290" cy="261493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文本框 1"/>
          <p:cNvSpPr txBox="1"/>
          <p:nvPr/>
        </p:nvSpPr>
        <p:spPr>
          <a:xfrm>
            <a:off x="2277110" y="1206500"/>
            <a:ext cx="9674860" cy="1737995"/>
          </a:xfrm>
          <a:prstGeom prst="rect">
            <a:avLst/>
          </a:prstGeom>
          <a:noFill/>
          <a:ln w="12700">
            <a:solidFill>
              <a:schemeClr val="tx1"/>
            </a:solidFill>
            <a:prstDash val="solid"/>
          </a:ln>
          <a:extLst>
            <a:ext uri="{909E8E84-426E-40DD-AFC4-6F175D3DCCD1}">
              <a14:hiddenFill xmlns:a14="http://schemas.microsoft.com/office/drawing/2010/main">
                <a:solidFill>
                  <a:schemeClr val="lt1">
                    <a:alpha val="80000"/>
                  </a:schemeClr>
                </a:solidFill>
              </a14:hiddenFill>
            </a:ext>
          </a:extLst>
        </p:spPr>
        <p:txBody>
          <a:bodyPr wrap="square" lIns="76800" tIns="38400" rIns="76800" bIns="38400" rtlCol="0" anchor="t">
            <a:spAutoFit/>
          </a:bodyPr>
          <a:p>
            <a:pPr indent="457200" fontAlgn="auto">
              <a:lnSpc>
                <a:spcPct val="150000"/>
              </a:lnSpc>
            </a:pPr>
            <a:r>
              <a:rPr lang="zh-CN" altLang="en-US" sz="2400" dirty="0">
                <a:latin typeface="华文中宋" panose="02010600040101010101" charset="-122"/>
                <a:ea typeface="华文中宋" panose="02010600040101010101" charset="-122"/>
                <a:cs typeface="华文中宋" panose="02010600040101010101" charset="-122"/>
                <a:sym typeface="+mn-ea"/>
              </a:rPr>
              <a:t>核心内容：剩余价值学说。</a:t>
            </a:r>
            <a:endParaRPr lang="zh-CN" altLang="en-US" sz="2400" dirty="0">
              <a:latin typeface="华文中宋" panose="02010600040101010101" charset="-122"/>
              <a:ea typeface="华文中宋" panose="02010600040101010101" charset="-122"/>
              <a:cs typeface="华文中宋" panose="02010600040101010101" charset="-122"/>
            </a:endParaRPr>
          </a:p>
          <a:p>
            <a:pPr indent="457200" fontAlgn="auto">
              <a:lnSpc>
                <a:spcPct val="150000"/>
              </a:lnSpc>
            </a:pPr>
            <a:r>
              <a:rPr lang="zh-CN" altLang="en-US" sz="2400" dirty="0">
                <a:latin typeface="华文中宋" panose="02010600040101010101" charset="-122"/>
                <a:ea typeface="华文中宋" panose="02010600040101010101" charset="-122"/>
                <a:cs typeface="华文中宋" panose="02010600040101010101" charset="-122"/>
                <a:sym typeface="+mn-ea"/>
              </a:rPr>
              <a:t>揭露了资本主义制度和资本家剥削的秘密，</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科学</a:t>
            </a:r>
            <a:r>
              <a:rPr lang="zh-CN" altLang="en-US" sz="2400" dirty="0">
                <a:latin typeface="华文中宋" panose="02010600040101010101" charset="-122"/>
                <a:ea typeface="华文中宋" panose="02010600040101010101" charset="-122"/>
                <a:cs typeface="华文中宋" panose="02010600040101010101" charset="-122"/>
                <a:sym typeface="+mn-ea"/>
              </a:rPr>
              <a:t>地论证了资本主义必将灭亡、社会主义必将胜利的结论。</a:t>
            </a:r>
            <a:endParaRPr lang="zh-CN" altLang="en-US" sz="2400" dirty="0">
              <a:latin typeface="华文中宋" panose="02010600040101010101" charset="-122"/>
              <a:ea typeface="华文中宋" panose="02010600040101010101" charset="-122"/>
              <a:cs typeface="华文中宋" panose="02010600040101010101" charset="-122"/>
              <a:sym typeface="+mn-ea"/>
            </a:endParaRPr>
          </a:p>
        </p:txBody>
      </p:sp>
      <p:sp>
        <p:nvSpPr>
          <p:cNvPr id="41" name="文本框 1"/>
          <p:cNvSpPr txBox="1"/>
          <p:nvPr/>
        </p:nvSpPr>
        <p:spPr>
          <a:xfrm>
            <a:off x="2523490" y="4326255"/>
            <a:ext cx="9428480" cy="1737995"/>
          </a:xfrm>
          <a:prstGeom prst="rect">
            <a:avLst/>
          </a:prstGeom>
          <a:noFill/>
          <a:ln w="12700">
            <a:solidFill>
              <a:schemeClr val="tx1"/>
            </a:solidFill>
            <a:prstDash val="solid"/>
          </a:ln>
          <a:extLst>
            <a:ext uri="{909E8E84-426E-40DD-AFC4-6F175D3DCCD1}">
              <a14:hiddenFill xmlns:a14="http://schemas.microsoft.com/office/drawing/2010/main">
                <a:solidFill>
                  <a:schemeClr val="lt1">
                    <a:alpha val="80000"/>
                  </a:schemeClr>
                </a:solidFill>
              </a14:hiddenFill>
            </a:ext>
          </a:extLst>
        </p:spPr>
        <p:txBody>
          <a:bodyPr wrap="square" lIns="76800" tIns="38400" rIns="76800" bIns="38400" rtlCol="0" anchor="t">
            <a:spAutoFit/>
          </a:bodyPr>
          <a:p>
            <a:pPr indent="457200" fontAlgn="auto">
              <a:lnSpc>
                <a:spcPct val="150000"/>
              </a:lnSpc>
              <a:spcBef>
                <a:spcPts val="0"/>
              </a:spcBef>
            </a:pPr>
            <a:r>
              <a:rPr lang="zh-CN" altLang="en-US" sz="2400" dirty="0">
                <a:latin typeface="华文中宋" panose="02010600040101010101" charset="-122"/>
                <a:ea typeface="华文中宋" panose="02010600040101010101" charset="-122"/>
                <a:cs typeface="方正小标宋简体" panose="02000000000000000000" charset="-122"/>
                <a:sym typeface="+mn-ea"/>
              </a:rPr>
              <a:t>创立唯物史观。</a:t>
            </a:r>
            <a:endParaRPr lang="zh-CN" altLang="en-US" sz="2400" dirty="0">
              <a:latin typeface="华文中宋" panose="02010600040101010101" charset="-122"/>
              <a:ea typeface="华文中宋" panose="02010600040101010101" charset="-122"/>
              <a:cs typeface="方正小标宋简体" panose="02000000000000000000" charset="-122"/>
              <a:sym typeface="+mn-ea"/>
            </a:endParaRPr>
          </a:p>
          <a:p>
            <a:pPr indent="457200" fontAlgn="auto">
              <a:lnSpc>
                <a:spcPct val="150000"/>
              </a:lnSpc>
              <a:spcBef>
                <a:spcPts val="0"/>
              </a:spcBef>
            </a:pPr>
            <a:r>
              <a:rPr lang="zh-CN" altLang="en-US" sz="2400" dirty="0">
                <a:solidFill>
                  <a:srgbClr val="FF0000"/>
                </a:solidFill>
                <a:latin typeface="华文中宋" panose="02010600040101010101" charset="-122"/>
                <a:ea typeface="华文中宋" panose="02010600040101010101" charset="-122"/>
                <a:cs typeface="方正小标宋简体" panose="02000000000000000000" charset="-122"/>
                <a:sym typeface="+mn-ea"/>
              </a:rPr>
              <a:t>科学</a:t>
            </a:r>
            <a:r>
              <a:rPr lang="zh-CN" altLang="en-US" sz="2400" dirty="0">
                <a:latin typeface="华文中宋" panose="02010600040101010101" charset="-122"/>
                <a:ea typeface="华文中宋" panose="02010600040101010101" charset="-122"/>
                <a:cs typeface="方正小标宋简体" panose="02000000000000000000" charset="-122"/>
                <a:sym typeface="+mn-ea"/>
              </a:rPr>
              <a:t>地揭示了生产力与生产关系、经济基础与上层建筑在人类社会发展中的辩证关系，鲜明地提出了人民群众对历史发展的巨大作用。</a:t>
            </a:r>
            <a:endParaRPr lang="zh-CN" altLang="en-US" sz="2400" dirty="0">
              <a:latin typeface="华文中宋" panose="02010600040101010101" charset="-122"/>
              <a:ea typeface="华文中宋" panose="02010600040101010101" charset="-122"/>
              <a:cs typeface="方正小标宋简体" panose="02000000000000000000" charset="-122"/>
              <a:sym typeface="+mn-ea"/>
            </a:endParaRPr>
          </a:p>
        </p:txBody>
      </p:sp>
      <p:sp>
        <p:nvSpPr>
          <p:cNvPr id="109" name="文本框 3"/>
          <p:cNvSpPr txBox="1"/>
          <p:nvPr/>
        </p:nvSpPr>
        <p:spPr>
          <a:xfrm>
            <a:off x="7228205" y="241935"/>
            <a:ext cx="4354830" cy="645160"/>
          </a:xfrm>
          <a:prstGeom prst="rect">
            <a:avLst/>
          </a:prstGeom>
          <a:solidFill>
            <a:srgbClr val="FFFFFF"/>
          </a:solidFill>
          <a:ln w="9525">
            <a:noFill/>
          </a:ln>
        </p:spPr>
        <p:txBody>
          <a:bodyPr wrap="square" anchor="t" anchorCtr="0">
            <a:spAutoFit/>
          </a:bodyPr>
          <a:p>
            <a:r>
              <a:rPr lang="zh-CN" altLang="en-US" sz="3600" dirty="0">
                <a:solidFill>
                  <a:schemeClr val="tx1"/>
                </a:solidFill>
                <a:latin typeface="Arial" panose="020B0604020202020204" pitchFamily="34" charset="0"/>
                <a:ea typeface="宋体" panose="02010600030101010101" pitchFamily="2" charset="-122"/>
              </a:rPr>
              <a:t>马克思主义是</a:t>
            </a:r>
            <a:r>
              <a:rPr lang="zh-CN" altLang="en-US" sz="3600" dirty="0">
                <a:solidFill>
                  <a:srgbClr val="FF0000"/>
                </a:solidFill>
                <a:latin typeface="Arial" panose="020B0604020202020204" pitchFamily="34" charset="0"/>
                <a:ea typeface="宋体" panose="02010600030101010101" pitchFamily="2" charset="-122"/>
              </a:rPr>
              <a:t>科学的</a:t>
            </a:r>
            <a:endParaRPr lang="en-US" altLang="zh-CN" sz="3600" dirty="0">
              <a:solidFill>
                <a:srgbClr val="FF0000"/>
              </a:solidFill>
              <a:latin typeface="Arial" panose="020B0604020202020204" pitchFamily="34" charset="0"/>
              <a:ea typeface="宋体" panose="02010600030101010101" pitchFamily="2"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000000"/>
                                          </p:val>
                                        </p:tav>
                                        <p:tav tm="100000">
                                          <p:val>
                                            <p:strVal val="#ppt_w"/>
                                          </p:val>
                                        </p:tav>
                                      </p:tavLst>
                                    </p:anim>
                                    <p:anim calcmode="lin" valueType="num">
                                      <p:cBhvr>
                                        <p:cTn id="28" dur="500" fill="hold"/>
                                        <p:tgtEl>
                                          <p:spTgt spid="109"/>
                                        </p:tgtEl>
                                        <p:attrNameLst>
                                          <p:attrName>ppt_h</p:attrName>
                                        </p:attrNameLst>
                                      </p:cBhvr>
                                      <p:tavLst>
                                        <p:tav tm="0">
                                          <p:val>
                                            <p:fltVal val="0.000000"/>
                                          </p:val>
                                        </p:tav>
                                        <p:tav tm="100000">
                                          <p:val>
                                            <p:strVal val="#ppt_h"/>
                                          </p:val>
                                        </p:tav>
                                      </p:tavLst>
                                    </p:anim>
                                    <p:animEffect transition="in" filter="fade">
                                      <p:cBhvr>
                                        <p:cTn id="2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10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464820" y="346710"/>
            <a:ext cx="1801495" cy="521970"/>
          </a:xfrm>
          <a:prstGeom prst="rect">
            <a:avLst/>
          </a:prstGeom>
          <a:noFill/>
        </p:spPr>
        <p:txBody>
          <a:bodyPr wrap="square" rtlCol="0">
            <a:spAutoFit/>
          </a:bodyPr>
          <a:lstStyle/>
          <a:p>
            <a:r>
              <a:rPr lang="en-US" altLang="zh-CN" sz="2800" b="1" noProof="0" dirty="0">
                <a:latin typeface="+mj-ea"/>
                <a:ea typeface="+mj-ea"/>
                <a:cs typeface="+mj-ea"/>
              </a:rPr>
              <a:t>4</a:t>
            </a:r>
            <a:r>
              <a:rPr lang="zh-CN" altLang="en-US" sz="2800" b="1" noProof="0" dirty="0">
                <a:latin typeface="+mj-ea"/>
                <a:ea typeface="+mj-ea"/>
                <a:cs typeface="+mj-ea"/>
              </a:rPr>
              <a:t>、</a:t>
            </a:r>
            <a:r>
              <a:rPr lang="en-US" altLang="zh-CN" sz="2800" b="1" noProof="0" dirty="0">
                <a:latin typeface="+mj-ea"/>
                <a:ea typeface="+mj-ea"/>
                <a:cs typeface="+mj-ea"/>
              </a:rPr>
              <a:t>意义</a:t>
            </a:r>
            <a:endParaRPr lang="en-US" altLang="zh-CN" sz="2800" b="1" noProof="0" dirty="0">
              <a:latin typeface="+mj-ea"/>
              <a:ea typeface="+mj-ea"/>
              <a:cs typeface="+mj-ea"/>
            </a:endParaRPr>
          </a:p>
        </p:txBody>
      </p:sp>
      <p:grpSp>
        <p:nvGrpSpPr>
          <p:cNvPr id="33" name="组合 32"/>
          <p:cNvGrpSpPr/>
          <p:nvPr/>
        </p:nvGrpSpPr>
        <p:grpSpPr>
          <a:xfrm>
            <a:off x="628610" y="1035159"/>
            <a:ext cx="1306423" cy="1306423"/>
            <a:chOff x="2848131" y="1860029"/>
            <a:chExt cx="3807502" cy="3807502"/>
          </a:xfrm>
          <a:solidFill>
            <a:srgbClr val="C2463E"/>
          </a:solidFill>
        </p:grpSpPr>
        <p:sp>
          <p:nvSpPr>
            <p:cNvPr id="34" name="椭圆 33"/>
            <p:cNvSpPr/>
            <p:nvPr/>
          </p:nvSpPr>
          <p:spPr>
            <a:xfrm>
              <a:off x="2848131" y="1860029"/>
              <a:ext cx="3807502" cy="3807502"/>
            </a:xfrm>
            <a:prstGeom prst="ellipse">
              <a:avLst/>
            </a:prstGeom>
            <a:solidFill>
              <a:srgbClr val="3361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050" dirty="0">
                <a:solidFill>
                  <a:srgbClr val="564B45"/>
                </a:solidFill>
                <a:latin typeface="方正清刻本悦宋简体" panose="02010600030101010101" pitchFamily="2" charset="-122"/>
                <a:ea typeface="方正清刻本悦宋简体" panose="02010600030101010101" pitchFamily="2" charset="-122"/>
              </a:endParaRPr>
            </a:p>
          </p:txBody>
        </p:sp>
        <p:sp>
          <p:nvSpPr>
            <p:cNvPr id="35" name="文本框 91"/>
            <p:cNvSpPr txBox="1"/>
            <p:nvPr/>
          </p:nvSpPr>
          <p:spPr>
            <a:xfrm>
              <a:off x="3508229" y="2549194"/>
              <a:ext cx="2487307" cy="2631660"/>
            </a:xfrm>
            <a:prstGeom prst="rect">
              <a:avLst/>
            </a:prstGeom>
            <a:solidFill>
              <a:srgbClr val="336178"/>
            </a:solidFill>
          </p:spPr>
          <p:txBody>
            <a:bodyPr wrap="none" rtlCol="0">
              <a:spAutoFit/>
            </a:bodyPr>
            <a:lstStyle/>
            <a:p>
              <a:pPr algn="ctr" defTabSz="1219200"/>
              <a:r>
                <a:rPr lang="zh-CN" altLang="en-US" sz="2640" dirty="0">
                  <a:solidFill>
                    <a:srgbClr val="FFFFFF"/>
                  </a:solidFill>
                  <a:latin typeface="方正清刻本悦宋简体" panose="02010600030101010101" pitchFamily="2" charset="-122"/>
                  <a:ea typeface="方正清刻本悦宋简体" panose="02010600030101010101" pitchFamily="2" charset="-122"/>
                </a:rPr>
                <a:t>理论</a:t>
              </a:r>
              <a:endParaRPr lang="en-US" altLang="zh-CN" sz="2640" dirty="0">
                <a:solidFill>
                  <a:srgbClr val="FFFFFF"/>
                </a:solidFill>
                <a:latin typeface="方正清刻本悦宋简体" panose="02010600030101010101" pitchFamily="2" charset="-122"/>
                <a:ea typeface="方正清刻本悦宋简体" panose="02010600030101010101" pitchFamily="2" charset="-122"/>
              </a:endParaRPr>
            </a:p>
            <a:p>
              <a:pPr algn="ctr" defTabSz="1219200"/>
              <a:r>
                <a:rPr lang="zh-CN" altLang="en-US" sz="2640" dirty="0">
                  <a:solidFill>
                    <a:srgbClr val="FFFFFF"/>
                  </a:solidFill>
                  <a:latin typeface="方正清刻本悦宋简体" panose="02010600030101010101" pitchFamily="2" charset="-122"/>
                  <a:ea typeface="方正清刻本悦宋简体" panose="02010600030101010101" pitchFamily="2" charset="-122"/>
                </a:rPr>
                <a:t>意义</a:t>
              </a:r>
              <a:endParaRPr lang="en-US" altLang="zh-CN" sz="2640" dirty="0">
                <a:solidFill>
                  <a:srgbClr val="FFFFFF"/>
                </a:solidFill>
                <a:latin typeface="方正清刻本悦宋简体" panose="02010600030101010101" pitchFamily="2" charset="-122"/>
                <a:ea typeface="方正清刻本悦宋简体" panose="02010600030101010101" pitchFamily="2" charset="-122"/>
              </a:endParaRPr>
            </a:p>
          </p:txBody>
        </p:sp>
      </p:grpSp>
      <p:sp>
        <p:nvSpPr>
          <p:cNvPr id="45" name="矩形 44"/>
          <p:cNvSpPr/>
          <p:nvPr/>
        </p:nvSpPr>
        <p:spPr>
          <a:xfrm>
            <a:off x="1960295" y="1005233"/>
            <a:ext cx="9584045" cy="1410970"/>
          </a:xfrm>
          <a:prstGeom prst="rect">
            <a:avLst/>
          </a:prstGeom>
        </p:spPr>
        <p:txBody>
          <a:bodyPr wrap="square">
            <a:spAutoFit/>
          </a:bodyPr>
          <a:lstStyle/>
          <a:p>
            <a:pPr>
              <a:lnSpc>
                <a:spcPct val="130000"/>
              </a:lnSpc>
            </a:pPr>
            <a:r>
              <a:rPr lang="zh-CN" altLang="en-US" sz="2200" dirty="0">
                <a:latin typeface="华文中宋" panose="02010600040101010101" charset="-122"/>
                <a:ea typeface="华文中宋" panose="02010600040101010101" charset="-122"/>
              </a:rPr>
              <a:t>马克思主义是科学的、人民的、实践的、不断发展的开放的理论，它创造性地揭示了人类社会发展规律，第一次创立了人民实现自身解放的思想体系，指引着人民改造世界的行动，始终站在时代前沿。</a:t>
            </a:r>
            <a:endParaRPr lang="zh-CN" altLang="en-US" sz="2200" dirty="0">
              <a:latin typeface="华文中宋" panose="02010600040101010101" charset="-122"/>
              <a:ea typeface="华文中宋" panose="02010600040101010101" charset="-122"/>
            </a:endParaRPr>
          </a:p>
        </p:txBody>
      </p:sp>
      <p:sp>
        <p:nvSpPr>
          <p:cNvPr id="46" name="矩形 45"/>
          <p:cNvSpPr/>
          <p:nvPr/>
        </p:nvSpPr>
        <p:spPr>
          <a:xfrm>
            <a:off x="3278944" y="2595787"/>
            <a:ext cx="8479107" cy="1106805"/>
          </a:xfrm>
          <a:prstGeom prst="rect">
            <a:avLst/>
          </a:prstGeom>
        </p:spPr>
        <p:txBody>
          <a:bodyPr wrap="square">
            <a:spAutoFit/>
          </a:bodyPr>
          <a:lstStyle/>
          <a:p>
            <a:pPr>
              <a:lnSpc>
                <a:spcPct val="150000"/>
              </a:lnSpc>
            </a:pPr>
            <a:r>
              <a:rPr lang="zh-CN" altLang="en-US" sz="2200" dirty="0">
                <a:latin typeface="华文中宋" panose="02010600040101010101" charset="-122"/>
                <a:ea typeface="华文中宋" panose="02010600040101010101" charset="-122"/>
              </a:rPr>
              <a:t>马克思主义成为西欧工人运动的指导思想；在东欧和东南欧，马克思主义的影响日益扩大</a:t>
            </a:r>
            <a:endParaRPr lang="zh-CN" altLang="en-US" sz="2200" dirty="0">
              <a:latin typeface="华文中宋" panose="02010600040101010101" charset="-122"/>
              <a:ea typeface="华文中宋" panose="02010600040101010101" charset="-122"/>
            </a:endParaRPr>
          </a:p>
        </p:txBody>
      </p:sp>
      <p:sp>
        <p:nvSpPr>
          <p:cNvPr id="47" name="矩形 46"/>
          <p:cNvSpPr/>
          <p:nvPr/>
        </p:nvSpPr>
        <p:spPr>
          <a:xfrm>
            <a:off x="3695747" y="4181017"/>
            <a:ext cx="8479107" cy="768350"/>
          </a:xfrm>
          <a:prstGeom prst="rect">
            <a:avLst/>
          </a:prstGeom>
        </p:spPr>
        <p:txBody>
          <a:bodyPr wrap="square">
            <a:spAutoFit/>
          </a:bodyPr>
          <a:lstStyle/>
          <a:p>
            <a:r>
              <a:rPr lang="zh-CN" altLang="en-US" sz="2200" dirty="0">
                <a:latin typeface="华文中宋" panose="02010600040101010101" charset="-122"/>
                <a:ea typeface="华文中宋" panose="02010600040101010101" charset="-122"/>
              </a:rPr>
              <a:t>在亚洲和美洲，马克思主义是工人运动与民族民主运动的重要思想武器。</a:t>
            </a:r>
            <a:endParaRPr lang="zh-CN" altLang="en-US" sz="2200" dirty="0">
              <a:latin typeface="华文中宋" panose="02010600040101010101" charset="-122"/>
              <a:ea typeface="华文中宋" panose="02010600040101010101" charset="-122"/>
            </a:endParaRPr>
          </a:p>
        </p:txBody>
      </p:sp>
      <p:sp>
        <p:nvSpPr>
          <p:cNvPr id="48" name="矩形 47"/>
          <p:cNvSpPr/>
          <p:nvPr/>
        </p:nvSpPr>
        <p:spPr>
          <a:xfrm>
            <a:off x="3421502" y="5220996"/>
            <a:ext cx="8479107" cy="1106805"/>
          </a:xfrm>
          <a:prstGeom prst="rect">
            <a:avLst/>
          </a:prstGeom>
        </p:spPr>
        <p:txBody>
          <a:bodyPr wrap="square">
            <a:spAutoFit/>
          </a:bodyPr>
          <a:lstStyle/>
          <a:p>
            <a:pPr>
              <a:lnSpc>
                <a:spcPct val="150000"/>
              </a:lnSpc>
            </a:pPr>
            <a:r>
              <a:rPr lang="zh-CN" altLang="en-US" sz="2200" dirty="0">
                <a:latin typeface="华文中宋" panose="02010600040101010101" charset="-122"/>
                <a:ea typeface="华文中宋" panose="02010600040101010101" charset="-122"/>
              </a:rPr>
              <a:t>马克思主义政党在世界范围内建立和发展起来，人民第一次成为自己命运的主人，成为实现自身解放和全人类解放的根本政治力量。</a:t>
            </a:r>
            <a:endParaRPr lang="zh-CN" altLang="en-US" sz="2200" dirty="0">
              <a:latin typeface="华文中宋" panose="02010600040101010101" charset="-122"/>
              <a:ea typeface="华文中宋" panose="02010600040101010101" charset="-122"/>
            </a:endParaRPr>
          </a:p>
        </p:txBody>
      </p:sp>
      <p:pic>
        <p:nvPicPr>
          <p:cNvPr id="2" name="图片 1"/>
          <p:cNvPicPr>
            <a:picLocks noChangeAspect="1"/>
          </p:cNvPicPr>
          <p:nvPr/>
        </p:nvPicPr>
        <p:blipFill>
          <a:blip r:embed="rId1"/>
          <a:stretch>
            <a:fillRect/>
          </a:stretch>
        </p:blipFill>
        <p:spPr>
          <a:xfrm>
            <a:off x="464820" y="2578100"/>
            <a:ext cx="3174365" cy="3679825"/>
          </a:xfrm>
          <a:prstGeom prst="rect">
            <a:avLst/>
          </a:prstGeom>
        </p:spPr>
      </p:pic>
      <p:sp>
        <p:nvSpPr>
          <p:cNvPr id="109" name="文本框 3"/>
          <p:cNvSpPr txBox="1"/>
          <p:nvPr/>
        </p:nvSpPr>
        <p:spPr>
          <a:xfrm>
            <a:off x="7189470" y="3263900"/>
            <a:ext cx="4354830" cy="645160"/>
          </a:xfrm>
          <a:prstGeom prst="rect">
            <a:avLst/>
          </a:prstGeom>
          <a:solidFill>
            <a:srgbClr val="FFFFFF"/>
          </a:solidFill>
          <a:ln w="9525">
            <a:noFill/>
          </a:ln>
        </p:spPr>
        <p:txBody>
          <a:bodyPr wrap="square" anchor="t" anchorCtr="0">
            <a:spAutoFit/>
          </a:bodyPr>
          <a:p>
            <a:r>
              <a:rPr lang="zh-CN" altLang="en-US" sz="3600" dirty="0">
                <a:solidFill>
                  <a:schemeClr val="tx1"/>
                </a:solidFill>
                <a:latin typeface="Arial" panose="020B0604020202020204" pitchFamily="34" charset="0"/>
                <a:ea typeface="宋体" panose="02010600030101010101" pitchFamily="2" charset="-122"/>
              </a:rPr>
              <a:t>马克思主义是</a:t>
            </a:r>
            <a:r>
              <a:rPr lang="zh-CN" altLang="en-US" sz="3600" dirty="0">
                <a:solidFill>
                  <a:srgbClr val="FF0000"/>
                </a:solidFill>
                <a:latin typeface="Arial" panose="020B0604020202020204" pitchFamily="34" charset="0"/>
                <a:ea typeface="宋体" panose="02010600030101010101" pitchFamily="2" charset="-122"/>
              </a:rPr>
              <a:t>实践的</a:t>
            </a:r>
            <a:endParaRPr lang="en-US" altLang="zh-CN" sz="3600" dirty="0">
              <a:solidFill>
                <a:srgbClr val="FF0000"/>
              </a:solidFill>
              <a:latin typeface="Arial" panose="020B0604020202020204" pitchFamily="34" charset="0"/>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2" presetClass="entr" presetSubtype="0" fill="hold" grpId="0" nodeType="withEffect">
                                  <p:stCondLst>
                                    <p:cond delay="0"/>
                                  </p:stCondLst>
                                  <p:childTnLst>
                                    <p:set>
                                      <p:cBhvr>
                                        <p:cTn id="11" dur="500"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42" presetClass="entr" presetSubtype="0" fill="hold" grpId="0" nodeType="withEffect">
                                  <p:stCondLst>
                                    <p:cond delay="0"/>
                                  </p:stCondLst>
                                  <p:childTnLst>
                                    <p:set>
                                      <p:cBhvr>
                                        <p:cTn id="24" dur="500"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anim calcmode="lin" valueType="num">
                                      <p:cBhvr>
                                        <p:cTn id="26" dur="500" fill="hold"/>
                                        <p:tgtEl>
                                          <p:spTgt spid="47"/>
                                        </p:tgtEl>
                                        <p:attrNameLst>
                                          <p:attrName>ppt_x</p:attrName>
                                        </p:attrNameLst>
                                      </p:cBhvr>
                                      <p:tavLst>
                                        <p:tav tm="0">
                                          <p:val>
                                            <p:strVal val="#ppt_x"/>
                                          </p:val>
                                        </p:tav>
                                        <p:tav tm="100000">
                                          <p:val>
                                            <p:strVal val="#ppt_x"/>
                                          </p:val>
                                        </p:tav>
                                      </p:tavLst>
                                    </p:anim>
                                    <p:anim calcmode="lin" valueType="num">
                                      <p:cBhvr>
                                        <p:cTn id="27" dur="5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500"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anim calcmode="lin" valueType="num">
                                      <p:cBhvr>
                                        <p:cTn id="31" dur="500" fill="hold"/>
                                        <p:tgtEl>
                                          <p:spTgt spid="48"/>
                                        </p:tgtEl>
                                        <p:attrNameLst>
                                          <p:attrName>ppt_x</p:attrName>
                                        </p:attrNameLst>
                                      </p:cBhvr>
                                      <p:tavLst>
                                        <p:tav tm="0">
                                          <p:val>
                                            <p:strVal val="#ppt_x"/>
                                          </p:val>
                                        </p:tav>
                                        <p:tav tm="100000">
                                          <p:val>
                                            <p:strVal val="#ppt_x"/>
                                          </p:val>
                                        </p:tav>
                                      </p:tavLst>
                                    </p:anim>
                                    <p:anim calcmode="lin" valueType="num">
                                      <p:cBhvr>
                                        <p:cTn id="32"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 calcmode="lin" valueType="num">
                                      <p:cBhvr>
                                        <p:cTn id="37" dur="500" fill="hold"/>
                                        <p:tgtEl>
                                          <p:spTgt spid="109"/>
                                        </p:tgtEl>
                                        <p:attrNameLst>
                                          <p:attrName>ppt_w</p:attrName>
                                        </p:attrNameLst>
                                      </p:cBhvr>
                                      <p:tavLst>
                                        <p:tav tm="0">
                                          <p:val>
                                            <p:fltVal val="0.000000"/>
                                          </p:val>
                                        </p:tav>
                                        <p:tav tm="100000">
                                          <p:val>
                                            <p:strVal val="#ppt_w"/>
                                          </p:val>
                                        </p:tav>
                                      </p:tavLst>
                                    </p:anim>
                                    <p:anim calcmode="lin" valueType="num">
                                      <p:cBhvr>
                                        <p:cTn id="38" dur="500" fill="hold"/>
                                        <p:tgtEl>
                                          <p:spTgt spid="109"/>
                                        </p:tgtEl>
                                        <p:attrNameLst>
                                          <p:attrName>ppt_h</p:attrName>
                                        </p:attrNameLst>
                                      </p:cBhvr>
                                      <p:tavLst>
                                        <p:tav tm="0">
                                          <p:val>
                                            <p:fltVal val="0.000000"/>
                                          </p:val>
                                        </p:tav>
                                        <p:tav tm="100000">
                                          <p:val>
                                            <p:strVal val="#ppt_h"/>
                                          </p:val>
                                        </p:tav>
                                      </p:tavLst>
                                    </p:anim>
                                    <p:animEffect transition="in" filter="fade">
                                      <p:cBhvr>
                                        <p:cTn id="3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10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文本框 36"/>
          <p:cNvSpPr txBox="1"/>
          <p:nvPr/>
        </p:nvSpPr>
        <p:spPr>
          <a:xfrm>
            <a:off x="527050" y="694690"/>
            <a:ext cx="3757295" cy="521970"/>
          </a:xfrm>
          <a:prstGeom prst="rect">
            <a:avLst/>
          </a:prstGeom>
          <a:noFill/>
        </p:spPr>
        <p:txBody>
          <a:bodyPr wrap="square" rtlCol="0">
            <a:spAutoFit/>
          </a:bodyPr>
          <a:p>
            <a:r>
              <a:rPr lang="en-US" altLang="zh-CN" sz="2800" b="1" noProof="0" dirty="0">
                <a:latin typeface="+mj-ea"/>
                <a:ea typeface="+mj-ea"/>
                <a:cs typeface="+mj-ea"/>
              </a:rPr>
              <a:t>1、当时：第一国际</a:t>
            </a:r>
            <a:endParaRPr lang="zh-CN" altLang="en-US" sz="2200" b="1" dirty="0">
              <a:latin typeface="黑体" panose="02010609060101010101" charset="-122"/>
              <a:ea typeface="黑体" panose="02010609060101010101" charset="-122"/>
              <a:cs typeface="黑体" panose="02010609060101010101" charset="-122"/>
            </a:endParaRPr>
          </a:p>
        </p:txBody>
      </p:sp>
      <p:sp>
        <p:nvSpPr>
          <p:cNvPr id="8" name="矩形 7"/>
          <p:cNvSpPr/>
          <p:nvPr/>
        </p:nvSpPr>
        <p:spPr>
          <a:xfrm>
            <a:off x="277495" y="1373505"/>
            <a:ext cx="6035040" cy="983615"/>
          </a:xfrm>
          <a:prstGeom prst="rect">
            <a:avLst/>
          </a:prstGeom>
        </p:spPr>
        <p:txBody>
          <a:bodyPr wrap="square">
            <a:spAutoFit/>
          </a:bodyPr>
          <a:p>
            <a:pPr>
              <a:lnSpc>
                <a:spcPct val="80000"/>
              </a:lnSpc>
              <a:spcAft>
                <a:spcPts val="1200"/>
              </a:spcAft>
            </a:pPr>
            <a:r>
              <a:rPr lang="zh-CN" altLang="zh-CN" sz="2000" dirty="0">
                <a:latin typeface="华文中宋" panose="02010600040101010101" charset="-122"/>
                <a:ea typeface="华文中宋" panose="02010600040101010101" charset="-122"/>
                <a:cs typeface="华文中宋" panose="02010600040101010101" charset="-122"/>
              </a:rPr>
              <a:t>成立：</a:t>
            </a:r>
            <a:r>
              <a:rPr lang="en-US" altLang="zh-CN" sz="2000" dirty="0">
                <a:latin typeface="华文中宋" panose="02010600040101010101" charset="-122"/>
                <a:ea typeface="华文中宋" panose="02010600040101010101" charset="-122"/>
                <a:cs typeface="华文中宋" panose="02010600040101010101" charset="-122"/>
              </a:rPr>
              <a:t>1864</a:t>
            </a:r>
            <a:r>
              <a:rPr lang="zh-CN" altLang="zh-CN" sz="2000" dirty="0">
                <a:latin typeface="华文中宋" panose="02010600040101010101" charset="-122"/>
                <a:ea typeface="华文中宋" panose="02010600040101010101" charset="-122"/>
                <a:cs typeface="华文中宋" panose="02010600040101010101" charset="-122"/>
              </a:rPr>
              <a:t>年，“国际工人协会”在伦敦成立。</a:t>
            </a:r>
            <a:endParaRPr lang="zh-CN" altLang="zh-CN" sz="2000" dirty="0">
              <a:latin typeface="华文中宋" panose="02010600040101010101" charset="-122"/>
              <a:ea typeface="华文中宋" panose="02010600040101010101" charset="-122"/>
              <a:cs typeface="华文中宋" panose="02010600040101010101" charset="-122"/>
            </a:endParaRPr>
          </a:p>
          <a:p>
            <a:pPr>
              <a:lnSpc>
                <a:spcPct val="80000"/>
              </a:lnSpc>
              <a:spcAft>
                <a:spcPts val="1200"/>
              </a:spcAft>
            </a:pPr>
            <a:r>
              <a:rPr lang="zh-CN" altLang="zh-CN" sz="2000" dirty="0">
                <a:latin typeface="华文中宋" panose="02010600040101010101" charset="-122"/>
                <a:ea typeface="华文中宋" panose="02010600040101010101" charset="-122"/>
                <a:cs typeface="华文中宋" panose="02010600040101010101" charset="-122"/>
              </a:rPr>
              <a:t>意义：推动了马克思主义的传播和国际工人运动进入新阶段。</a:t>
            </a:r>
            <a:endParaRPr lang="zh-CN" altLang="zh-CN" sz="2000" dirty="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277495" y="111125"/>
            <a:ext cx="7804150" cy="583565"/>
          </a:xfrm>
          <a:prstGeom prst="rect">
            <a:avLst/>
          </a:prstGeom>
          <a:noFill/>
        </p:spPr>
        <p:txBody>
          <a:bodyPr wrap="square" rtlCol="0" anchor="t">
            <a:spAutoFit/>
          </a:bodyPr>
          <a:p>
            <a:pPr algn="l">
              <a:buClrTx/>
              <a:buSzTx/>
              <a:buFontTx/>
            </a:pPr>
            <a:r>
              <a:rPr lang="zh-CN" altLang="en-US" sz="3200" b="1">
                <a:effectLst>
                  <a:outerShdw blurRad="38100" dist="38100" dir="2700000" algn="tl">
                    <a:srgbClr val="000000">
                      <a:alpha val="43137"/>
                    </a:srgbClr>
                  </a:outerShdw>
                </a:effectLst>
                <a:latin typeface="+mj-ea"/>
                <a:ea typeface="+mj-ea"/>
              </a:rPr>
              <a:t>三、穿越时空</a:t>
            </a:r>
            <a:r>
              <a:rPr lang="en-US" altLang="zh-CN" sz="3200" b="1">
                <a:effectLst>
                  <a:outerShdw blurRad="38100" dist="38100" dir="2700000" algn="tl">
                    <a:srgbClr val="000000">
                      <a:alpha val="43137"/>
                    </a:srgbClr>
                  </a:outerShdw>
                </a:effectLst>
                <a:latin typeface="+mj-ea"/>
                <a:ea typeface="+mj-ea"/>
              </a:rPr>
              <a:t> </a:t>
            </a:r>
            <a:r>
              <a:rPr lang="zh-CN" altLang="en-US" sz="3200" b="1">
                <a:effectLst>
                  <a:outerShdw blurRad="38100" dist="38100" dir="2700000" algn="tl">
                    <a:srgbClr val="000000">
                      <a:alpha val="43137"/>
                    </a:srgbClr>
                  </a:outerShdw>
                </a:effectLst>
                <a:latin typeface="+mj-ea"/>
                <a:ea typeface="+mj-ea"/>
              </a:rPr>
              <a:t>历久弥新</a:t>
            </a:r>
            <a:r>
              <a:rPr lang="en-US" altLang="zh-CN" sz="3200" b="1">
                <a:effectLst>
                  <a:outerShdw blurRad="38100" dist="38100" dir="2700000" algn="tl">
                    <a:srgbClr val="000000">
                      <a:alpha val="43137"/>
                    </a:srgbClr>
                  </a:outerShdw>
                </a:effectLst>
                <a:latin typeface="+mj-ea"/>
                <a:ea typeface="+mj-ea"/>
              </a:rPr>
              <a:t>——</a:t>
            </a:r>
            <a:r>
              <a:rPr lang="zh-CN" altLang="en-US" sz="3200" b="1">
                <a:effectLst>
                  <a:outerShdw blurRad="38100" dist="38100" dir="2700000" algn="tl">
                    <a:srgbClr val="000000">
                      <a:alpha val="43137"/>
                    </a:srgbClr>
                  </a:outerShdw>
                </a:effectLst>
                <a:latin typeface="+mj-ea"/>
                <a:ea typeface="+mj-ea"/>
              </a:rPr>
              <a:t>实践</a:t>
            </a:r>
            <a:endParaRPr lang="zh-CN" altLang="en-US" sz="3200" b="1">
              <a:effectLst>
                <a:outerShdw blurRad="38100" dist="38100" dir="2700000" algn="tl">
                  <a:srgbClr val="000000">
                    <a:alpha val="43137"/>
                  </a:srgbClr>
                </a:outerShdw>
              </a:effectLst>
              <a:latin typeface="+mj-ea"/>
              <a:ea typeface="+mj-ea"/>
            </a:endParaRPr>
          </a:p>
        </p:txBody>
      </p:sp>
      <p:pic>
        <p:nvPicPr>
          <p:cNvPr id="43010" name="Picture 2" descr="https://gimg2.baidu.com/image_search/src=http%3A%2F%2F5b0988e595225.cdn.sohucs.com%2Fimages%2F20180505%2F79452aee1deb4dad8c84db7e0e505be4.jpeg&amp;refer=http%3A%2F%2F5b0988e595225.cdn.sohucs.com&amp;app=2002&amp;size=f9999,10000&amp;q=a80&amp;n=0&amp;g=0n&amp;fmt=jpeg?sec=1614473607&amp;t=a8e5d7d5b513fad038f66e7e9bb6049e"/>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4625" y="2475865"/>
            <a:ext cx="6138545" cy="405384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955" y="831850"/>
            <a:ext cx="5821045" cy="569785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43010"/>
                                        </p:tgtEl>
                                        <p:attrNameLst>
                                          <p:attrName>style.visibility</p:attrName>
                                        </p:attrNameLst>
                                      </p:cBhvr>
                                      <p:to>
                                        <p:strVal val="visible"/>
                                      </p:to>
                                    </p:set>
                                    <p:animEffect transition="in" filter="blinds(horizontal)">
                                      <p:cBhvr>
                                        <p:cTn id="11" dur="500"/>
                                        <p:tgtEl>
                                          <p:spTgt spid="43010"/>
                                        </p:tgtEl>
                                      </p:cBhvr>
                                    </p:animEffect>
                                  </p:childTnLst>
                                </p:cTn>
                              </p:par>
                              <p:par>
                                <p:cTn id="12" presetID="3"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中国共产党"/>
          <p:cNvPicPr>
            <a:picLocks noChangeAspect="1"/>
          </p:cNvPicPr>
          <p:nvPr/>
        </p:nvPicPr>
        <p:blipFill>
          <a:blip r:embed="rId1"/>
          <a:stretch>
            <a:fillRect/>
          </a:stretch>
        </p:blipFill>
        <p:spPr>
          <a:xfrm>
            <a:off x="384175" y="3549015"/>
            <a:ext cx="3979545" cy="2416175"/>
          </a:xfrm>
          <a:prstGeom prst="rect">
            <a:avLst/>
          </a:prstGeom>
        </p:spPr>
      </p:pic>
      <p:pic>
        <p:nvPicPr>
          <p:cNvPr id="25" name="图片 24" descr="十月革命"/>
          <p:cNvPicPr>
            <a:picLocks noChangeAspect="1"/>
          </p:cNvPicPr>
          <p:nvPr/>
        </p:nvPicPr>
        <p:blipFill>
          <a:blip r:embed="rId2"/>
          <a:stretch>
            <a:fillRect/>
          </a:stretch>
        </p:blipFill>
        <p:spPr>
          <a:xfrm>
            <a:off x="3513455" y="637540"/>
            <a:ext cx="4089400" cy="2614295"/>
          </a:xfrm>
          <a:prstGeom prst="rect">
            <a:avLst/>
          </a:prstGeom>
        </p:spPr>
      </p:pic>
      <p:sp>
        <p:nvSpPr>
          <p:cNvPr id="2" name="文本框 1"/>
          <p:cNvSpPr txBox="1"/>
          <p:nvPr/>
        </p:nvSpPr>
        <p:spPr>
          <a:xfrm>
            <a:off x="4837430" y="3319780"/>
            <a:ext cx="1706880" cy="398780"/>
          </a:xfrm>
          <a:prstGeom prst="rect">
            <a:avLst/>
          </a:prstGeom>
          <a:noFill/>
        </p:spPr>
        <p:txBody>
          <a:bodyPr wrap="none" rtlCol="0">
            <a:spAutoFit/>
          </a:bodyPr>
          <a:p>
            <a:pPr algn="l"/>
            <a:r>
              <a:rPr lang="zh-CN" altLang="en-US" sz="2000">
                <a:solidFill>
                  <a:schemeClr val="tx1"/>
                </a:solidFill>
                <a:sym typeface="+mn-ea"/>
              </a:rPr>
              <a:t>俄国十月革命</a:t>
            </a:r>
            <a:endParaRPr lang="zh-CN" altLang="en-US" sz="2000">
              <a:solidFill>
                <a:schemeClr val="tx1"/>
              </a:solidFill>
              <a:sym typeface="+mn-ea"/>
            </a:endParaRPr>
          </a:p>
        </p:txBody>
      </p:sp>
      <p:sp>
        <p:nvSpPr>
          <p:cNvPr id="3" name="文本框 2"/>
          <p:cNvSpPr txBox="1"/>
          <p:nvPr/>
        </p:nvSpPr>
        <p:spPr>
          <a:xfrm>
            <a:off x="984250" y="5965190"/>
            <a:ext cx="2214880" cy="398780"/>
          </a:xfrm>
          <a:prstGeom prst="rect">
            <a:avLst/>
          </a:prstGeom>
          <a:noFill/>
        </p:spPr>
        <p:txBody>
          <a:bodyPr wrap="none" rtlCol="0">
            <a:spAutoFit/>
          </a:bodyPr>
          <a:p>
            <a:pPr algn="l"/>
            <a:r>
              <a:rPr lang="zh-CN" altLang="en-US" sz="2000">
                <a:solidFill>
                  <a:schemeClr val="tx1"/>
                </a:solidFill>
                <a:sym typeface="+mn-ea"/>
              </a:rPr>
              <a:t>中国共产党的诞生</a:t>
            </a:r>
            <a:endParaRPr lang="zh-CN" altLang="en-US" sz="2000">
              <a:solidFill>
                <a:schemeClr val="tx1"/>
              </a:solidFill>
              <a:sym typeface="+mn-ea"/>
            </a:endParaRPr>
          </a:p>
        </p:txBody>
      </p:sp>
      <p:pic>
        <p:nvPicPr>
          <p:cNvPr id="4" name="图片 3"/>
          <p:cNvPicPr>
            <a:picLocks noChangeAspect="1"/>
          </p:cNvPicPr>
          <p:nvPr/>
        </p:nvPicPr>
        <p:blipFill>
          <a:blip r:embed="rId3"/>
          <a:stretch>
            <a:fillRect/>
          </a:stretch>
        </p:blipFill>
        <p:spPr>
          <a:xfrm>
            <a:off x="7525385" y="3568065"/>
            <a:ext cx="3869055" cy="2377440"/>
          </a:xfrm>
          <a:prstGeom prst="rect">
            <a:avLst/>
          </a:prstGeom>
        </p:spPr>
      </p:pic>
      <p:sp>
        <p:nvSpPr>
          <p:cNvPr id="5" name="文本框 4"/>
          <p:cNvSpPr txBox="1"/>
          <p:nvPr/>
        </p:nvSpPr>
        <p:spPr>
          <a:xfrm>
            <a:off x="8415655" y="5945505"/>
            <a:ext cx="2468880" cy="398780"/>
          </a:xfrm>
          <a:prstGeom prst="rect">
            <a:avLst/>
          </a:prstGeom>
          <a:noFill/>
        </p:spPr>
        <p:txBody>
          <a:bodyPr wrap="none" rtlCol="0">
            <a:spAutoFit/>
          </a:bodyPr>
          <a:p>
            <a:pPr algn="l"/>
            <a:r>
              <a:rPr lang="zh-CN" altLang="en-US" sz="2000">
                <a:solidFill>
                  <a:schemeClr val="tx1"/>
                </a:solidFill>
                <a:sym typeface="+mn-ea"/>
              </a:rPr>
              <a:t>中华人民共和国成立</a:t>
            </a:r>
            <a:endParaRPr lang="zh-CN" altLang="en-US" sz="2000">
              <a:solidFill>
                <a:schemeClr val="tx1"/>
              </a:solidFill>
              <a:sym typeface="+mn-ea"/>
            </a:endParaRPr>
          </a:p>
        </p:txBody>
      </p:sp>
      <p:sp>
        <p:nvSpPr>
          <p:cNvPr id="37" name="文本框 36"/>
          <p:cNvSpPr txBox="1"/>
          <p:nvPr/>
        </p:nvSpPr>
        <p:spPr>
          <a:xfrm>
            <a:off x="495300" y="445135"/>
            <a:ext cx="3757295" cy="521970"/>
          </a:xfrm>
          <a:prstGeom prst="rect">
            <a:avLst/>
          </a:prstGeom>
          <a:noFill/>
        </p:spPr>
        <p:txBody>
          <a:bodyPr wrap="square" rtlCol="0">
            <a:spAutoFit/>
          </a:bodyPr>
          <a:p>
            <a:r>
              <a:rPr lang="en-US" altLang="zh-CN" sz="2800" b="1" noProof="0" dirty="0">
                <a:latin typeface="+mj-ea"/>
                <a:ea typeface="+mj-ea"/>
                <a:cs typeface="+mj-ea"/>
              </a:rPr>
              <a:t>2、</a:t>
            </a:r>
            <a:r>
              <a:rPr lang="zh-CN" altLang="en-US" sz="2800" b="1" noProof="0" dirty="0">
                <a:latin typeface="+mj-ea"/>
                <a:ea typeface="+mj-ea"/>
                <a:cs typeface="+mj-ea"/>
              </a:rPr>
              <a:t>后世</a:t>
            </a:r>
            <a:endParaRPr lang="zh-CN" altLang="en-US" sz="2800" b="1" noProof="0" dirty="0">
              <a:latin typeface="+mj-ea"/>
              <a:ea typeface="+mj-ea"/>
              <a:cs typeface="+mj-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8"/>
          <p:cNvSpPr/>
          <p:nvPr/>
        </p:nvSpPr>
        <p:spPr>
          <a:xfrm>
            <a:off x="252095" y="250825"/>
            <a:ext cx="2675890" cy="648970"/>
          </a:xfrm>
          <a:prstGeom prst="round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tx1"/>
                </a:solidFill>
              </a:rPr>
              <a:t>【课堂探究】</a:t>
            </a:r>
            <a:endParaRPr lang="en-US" altLang="zh-CN" sz="3200" b="1">
              <a:solidFill>
                <a:schemeClr val="tx1"/>
              </a:solidFill>
            </a:endParaRPr>
          </a:p>
        </p:txBody>
      </p:sp>
      <p:sp>
        <p:nvSpPr>
          <p:cNvPr id="24578" name="矩形 11270"/>
          <p:cNvSpPr/>
          <p:nvPr/>
        </p:nvSpPr>
        <p:spPr>
          <a:xfrm>
            <a:off x="346075" y="936625"/>
            <a:ext cx="11500485" cy="1706880"/>
          </a:xfrm>
          <a:prstGeom prst="rect">
            <a:avLst/>
          </a:prstGeom>
          <a:noFill/>
          <a:ln w="25400" cap="flat" cmpd="sng">
            <a:noFill/>
            <a:prstDash val="sysDot"/>
            <a:miter/>
            <a:headEnd type="none" w="med" len="med"/>
            <a:tailEnd type="none" w="med" len="med"/>
          </a:ln>
        </p:spPr>
        <p:txBody>
          <a:bodyPr wrap="square" anchor="t" anchorCtr="0">
            <a:spAutoFit/>
          </a:bodyPr>
          <a:p>
            <a:pPr indent="457200" fontAlgn="auto">
              <a:lnSpc>
                <a:spcPct val="150000"/>
              </a:lnSpc>
            </a:pPr>
            <a:r>
              <a:rPr lang="zh-CN" altLang="en-US" sz="2400" b="1" dirty="0">
                <a:latin typeface="楷体" panose="02010609060101010101" charset="-122"/>
                <a:ea typeface="楷体" panose="02010609060101010101" charset="-122"/>
                <a:cs typeface="楷体" panose="02010609060101010101" charset="-122"/>
              </a:rPr>
              <a:t>这些原理的实际运用，正如《宣言》中所说的，随时随地都要以当时的历史条件为转移……</a:t>
            </a:r>
            <a:endParaRPr lang="zh-CN" altLang="en-US" sz="2400" b="1" dirty="0">
              <a:latin typeface="楷体" panose="02010609060101010101" charset="-122"/>
              <a:ea typeface="楷体" panose="02010609060101010101" charset="-122"/>
              <a:cs typeface="楷体" panose="02010609060101010101" charset="-122"/>
            </a:endParaRPr>
          </a:p>
          <a:p>
            <a:pPr indent="457200" algn="r" fontAlgn="auto">
              <a:lnSpc>
                <a:spcPct val="150000"/>
              </a:lnSpc>
            </a:pPr>
            <a:r>
              <a:rPr lang="zh-CN" altLang="en-US" sz="2200" dirty="0">
                <a:latin typeface="楷体" panose="02010609060101010101" charset="-122"/>
                <a:ea typeface="楷体" panose="02010609060101010101" charset="-122"/>
                <a:cs typeface="楷体" panose="02010609060101010101" charset="-122"/>
              </a:rPr>
              <a:t>—— 《共产党宣言》1872年德文版序言</a:t>
            </a:r>
            <a:endParaRPr lang="zh-CN" altLang="en-US" sz="2200" dirty="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2814320" y="283210"/>
            <a:ext cx="8503920" cy="583565"/>
          </a:xfrm>
          <a:prstGeom prst="rect">
            <a:avLst/>
          </a:prstGeom>
          <a:noFill/>
        </p:spPr>
        <p:txBody>
          <a:bodyPr wrap="square" rtlCol="0">
            <a:spAutoFit/>
          </a:bodyPr>
          <a:p>
            <a:r>
              <a:rPr lang="zh-CN" altLang="en-US" sz="3200" b="1"/>
              <a:t>马克思主义过时了吗？马克思主义会过时吗？</a:t>
            </a:r>
            <a:endParaRPr lang="zh-CN" altLang="en-US" sz="3200" b="1"/>
          </a:p>
        </p:txBody>
      </p:sp>
      <p:sp>
        <p:nvSpPr>
          <p:cNvPr id="3" name="文本框 2"/>
          <p:cNvSpPr txBox="1"/>
          <p:nvPr/>
        </p:nvSpPr>
        <p:spPr>
          <a:xfrm>
            <a:off x="347345" y="2459355"/>
            <a:ext cx="11500485" cy="1706880"/>
          </a:xfrm>
          <a:prstGeom prst="rect">
            <a:avLst/>
          </a:prstGeom>
          <a:noFill/>
          <a:ln>
            <a:noFill/>
          </a:ln>
        </p:spPr>
        <p:txBody>
          <a:bodyPr wrap="square" rtlCol="0">
            <a:spAutoFit/>
          </a:bodyPr>
          <a:p>
            <a:pPr indent="457200" algn="l">
              <a:lnSpc>
                <a:spcPct val="150000"/>
              </a:lnSpc>
              <a:buClrTx/>
              <a:buSzTx/>
              <a:buFontTx/>
            </a:pPr>
            <a:r>
              <a:rPr lang="zh-CN" altLang="en-US" sz="2400" b="1" dirty="0">
                <a:latin typeface="楷体" panose="02010609060101010101" charset="-122"/>
                <a:ea typeface="楷体" panose="02010609060101010101" charset="-122"/>
                <a:cs typeface="楷体" panose="02010609060101010101" charset="-122"/>
              </a:rPr>
              <a:t>马克思主义非但没有衰竭，而且还十分年轻，几乎处于童年时代：它才刚刚发展。因此，它仍然是我们的时代哲学，它是不可超越的。</a:t>
            </a:r>
            <a:endParaRPr lang="zh-CN" altLang="en-US" sz="2400" b="1" dirty="0">
              <a:latin typeface="楷体" panose="02010609060101010101" charset="-122"/>
              <a:ea typeface="楷体" panose="02010609060101010101" charset="-122"/>
              <a:cs typeface="楷体" panose="02010609060101010101" charset="-122"/>
            </a:endParaRPr>
          </a:p>
          <a:p>
            <a:pPr indent="457200" algn="r" fontAlgn="auto">
              <a:lnSpc>
                <a:spcPct val="150000"/>
              </a:lnSpc>
              <a:buClrTx/>
              <a:buSzTx/>
              <a:buFontTx/>
            </a:pPr>
            <a:r>
              <a:rPr lang="zh-CN" altLang="en-US" sz="2200" dirty="0">
                <a:latin typeface="楷体" panose="02010609060101010101" charset="-122"/>
                <a:ea typeface="楷体" panose="02010609060101010101" charset="-122"/>
                <a:cs typeface="楷体" panose="02010609060101010101" charset="-122"/>
              </a:rPr>
              <a:t>——李慎明《国际金融危机与当代资本主义》</a:t>
            </a:r>
            <a:endParaRPr lang="zh-CN" altLang="en-US" sz="2200" dirty="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2814320" y="314325"/>
            <a:ext cx="9111615" cy="521970"/>
          </a:xfrm>
          <a:prstGeom prst="rect">
            <a:avLst/>
          </a:prstGeom>
          <a:noFill/>
        </p:spPr>
        <p:txBody>
          <a:bodyPr wrap="square" rtlCol="0">
            <a:spAutoFit/>
          </a:bodyPr>
          <a:p>
            <a:r>
              <a:rPr lang="zh-CN" altLang="en-US" sz="2800" b="1"/>
              <a:t>结合材料和所学知识思考</a:t>
            </a:r>
            <a:r>
              <a:rPr lang="en-US" altLang="zh-CN" sz="2800" b="1"/>
              <a:t> </a:t>
            </a:r>
            <a:r>
              <a:rPr lang="zh-CN" altLang="en-US" sz="2800" b="1"/>
              <a:t>马克思主义为什么不会过时？</a:t>
            </a:r>
            <a:endParaRPr lang="zh-CN" altLang="en-US" sz="2800" b="1"/>
          </a:p>
        </p:txBody>
      </p:sp>
      <p:sp>
        <p:nvSpPr>
          <p:cNvPr id="5" name="文本框 4"/>
          <p:cNvSpPr txBox="1"/>
          <p:nvPr/>
        </p:nvSpPr>
        <p:spPr>
          <a:xfrm>
            <a:off x="346075" y="4043045"/>
            <a:ext cx="11499215" cy="2814955"/>
          </a:xfrm>
          <a:prstGeom prst="rect">
            <a:avLst/>
          </a:prstGeom>
          <a:noFill/>
        </p:spPr>
        <p:txBody>
          <a:bodyPr wrap="square" rtlCol="0">
            <a:spAutoFit/>
          </a:bodyPr>
          <a:p>
            <a:pPr indent="457200" algn="l" fontAlgn="auto">
              <a:lnSpc>
                <a:spcPct val="150000"/>
              </a:lnSpc>
              <a:buClrTx/>
              <a:buSzTx/>
              <a:buFontTx/>
            </a:pPr>
            <a:r>
              <a:rPr lang="zh-CN" altLang="en-US" sz="2400" b="1" dirty="0">
                <a:latin typeface="楷体" panose="02010609060101010101" charset="-122"/>
                <a:ea typeface="楷体" panose="02010609060101010101" charset="-122"/>
                <a:cs typeface="楷体" panose="02010609060101010101" charset="-122"/>
              </a:rPr>
              <a:t>就此刻看，马克思的这种见解比以往任何时候都更重要。目前资本全球运行所受到的限制比历史上任何时候都更小，这创造了巨大的财富和技术进步，但也造成了巨大的痛苦，马克思的辩证法有助于揭示这一点……我们需要用一种马克思主义的眼光来看问题，即正视社会现实，带着对新的社会条件的把握来重新组织社会。</a:t>
            </a:r>
            <a:endParaRPr lang="zh-CN" altLang="en-US" sz="2400" b="1" dirty="0">
              <a:latin typeface="楷体" panose="02010609060101010101" charset="-122"/>
              <a:ea typeface="楷体" panose="02010609060101010101" charset="-122"/>
              <a:cs typeface="楷体" panose="02010609060101010101" charset="-122"/>
            </a:endParaRPr>
          </a:p>
          <a:p>
            <a:pPr indent="457200" algn="r" fontAlgn="auto">
              <a:lnSpc>
                <a:spcPct val="150000"/>
              </a:lnSpc>
              <a:buClrTx/>
              <a:buSzTx/>
              <a:buFontTx/>
            </a:pPr>
            <a:r>
              <a:rPr lang="zh-CN" altLang="en-US" sz="2200" dirty="0">
                <a:latin typeface="楷体" panose="02010609060101010101" charset="-122"/>
                <a:ea typeface="楷体" panose="02010609060101010101" charset="-122"/>
                <a:cs typeface="楷体" panose="02010609060101010101" charset="-122"/>
              </a:rPr>
              <a:t>——美国伊利诺伊州立大学历史系教授安德鲁·哈特曼</a:t>
            </a:r>
            <a:endParaRPr lang="zh-CN" altLang="en-US" sz="2200" dirty="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46" name="矩形 50"/>
          <p:cNvSpPr/>
          <p:nvPr/>
        </p:nvSpPr>
        <p:spPr>
          <a:xfrm>
            <a:off x="5344795" y="421323"/>
            <a:ext cx="6583680" cy="645160"/>
          </a:xfrm>
          <a:prstGeom prst="rect">
            <a:avLst/>
          </a:prstGeom>
          <a:solidFill>
            <a:srgbClr val="FFFFFF"/>
          </a:solidFill>
          <a:ln w="9525">
            <a:noFill/>
          </a:ln>
        </p:spPr>
        <p:txBody>
          <a:bodyPr wrap="none" anchor="t" anchorCtr="0">
            <a:spAutoFit/>
          </a:bodyPr>
          <a:p>
            <a:pPr eaLnBrk="0" hangingPunct="0"/>
            <a:r>
              <a:rPr lang="zh-CN" altLang="en-US" sz="3600" dirty="0">
                <a:solidFill>
                  <a:schemeClr val="tx1"/>
                </a:solidFill>
                <a:latin typeface="宋体" panose="02010600030101010101" pitchFamily="2" charset="-122"/>
                <a:ea typeface="宋体" panose="02010600030101010101" pitchFamily="2" charset="-122"/>
              </a:rPr>
              <a:t>马克思主义是</a:t>
            </a:r>
            <a:r>
              <a:rPr lang="zh-CN" altLang="en-US" sz="3600" dirty="0">
                <a:solidFill>
                  <a:srgbClr val="FF0000"/>
                </a:solidFill>
                <a:latin typeface="宋体" panose="02010600030101010101" pitchFamily="2" charset="-122"/>
                <a:ea typeface="宋体" panose="02010600030101010101" pitchFamily="2" charset="-122"/>
              </a:rPr>
              <a:t>不断发展的开放的</a:t>
            </a:r>
            <a:endParaRPr lang="zh-CN" altLang="en-US" sz="3600" dirty="0">
              <a:solidFill>
                <a:srgbClr val="0000FF"/>
              </a:solidFill>
              <a:latin typeface="宋体" panose="02010600030101010101" pitchFamily="2" charset="-122"/>
              <a:ea typeface="宋体" panose="02010600030101010101" pitchFamily="2" charset="-122"/>
            </a:endParaRPr>
          </a:p>
        </p:txBody>
      </p:sp>
      <p:sp>
        <p:nvSpPr>
          <p:cNvPr id="22547" name="文本框 29"/>
          <p:cNvSpPr txBox="1"/>
          <p:nvPr/>
        </p:nvSpPr>
        <p:spPr>
          <a:xfrm>
            <a:off x="115570" y="3009900"/>
            <a:ext cx="3363595" cy="1568450"/>
          </a:xfrm>
          <a:prstGeom prst="rect">
            <a:avLst/>
          </a:prstGeom>
          <a:noFill/>
          <a:ln w="25400">
            <a:noFill/>
          </a:ln>
        </p:spPr>
        <p:txBody>
          <a:bodyPr wrap="square" anchor="t" anchorCtr="0">
            <a:spAutoFit/>
          </a:bodyPr>
          <a:p>
            <a:pPr indent="457200" algn="l" fontAlgn="auto"/>
            <a:r>
              <a:rPr lang="zh-CN" altLang="en-US" sz="3200" dirty="0">
                <a:latin typeface="微软雅黑" panose="020B0503020204020204" pitchFamily="34" charset="-122"/>
                <a:ea typeface="微软雅黑" panose="020B0503020204020204" pitchFamily="34" charset="-122"/>
              </a:rPr>
              <a:t>马克思主义的诞生，只是它理论发展的</a:t>
            </a:r>
            <a:r>
              <a:rPr lang="zh-CN" altLang="en-US" sz="3200" dirty="0">
                <a:solidFill>
                  <a:srgbClr val="FF0000"/>
                </a:solidFill>
                <a:latin typeface="微软雅黑" panose="020B0503020204020204" pitchFamily="34" charset="-122"/>
                <a:ea typeface="微软雅黑" panose="020B0503020204020204" pitchFamily="34" charset="-122"/>
              </a:rPr>
              <a:t>起点</a:t>
            </a:r>
            <a:r>
              <a:rPr lang="en-US" altLang="zh-CN" sz="3200" dirty="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8" name="is1ide-矩形: 圆角 1"/>
          <p:cNvSpPr/>
          <p:nvPr/>
        </p:nvSpPr>
        <p:spPr>
          <a:xfrm>
            <a:off x="0" y="2272665"/>
            <a:ext cx="11928475" cy="92075"/>
          </a:xfrm>
          <a:prstGeom prst="roundRect">
            <a:avLst>
              <a:gd name="adj" fmla="val 50000"/>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2800" b="1" i="0" u="none" strike="noStrike" kern="1200" cap="none" spc="0" normalizeH="0" baseline="0" noProof="0">
              <a:ln>
                <a:noFill/>
              </a:ln>
              <a:solidFill>
                <a:schemeClr val="lt1"/>
              </a:solidFill>
              <a:effectLst/>
              <a:uLnTx/>
              <a:uFillTx/>
              <a:latin typeface="微软雅黑 Light" pitchFamily="34" charset="-122"/>
              <a:ea typeface="锐字工房云字库细圆GBK" pitchFamily="2" charset="-122"/>
              <a:cs typeface="+mn-ea"/>
              <a:sym typeface="微软雅黑 Light" pitchFamily="34" charset="-122"/>
            </a:endParaRPr>
          </a:p>
        </p:txBody>
      </p:sp>
      <p:sp>
        <p:nvSpPr>
          <p:cNvPr id="22540" name="is1ide-Rectangle 18"/>
          <p:cNvSpPr/>
          <p:nvPr/>
        </p:nvSpPr>
        <p:spPr>
          <a:xfrm>
            <a:off x="3649345" y="1433195"/>
            <a:ext cx="1477645" cy="577215"/>
          </a:xfrm>
          <a:prstGeom prst="rect">
            <a:avLst/>
          </a:prstGeom>
          <a:noFill/>
          <a:ln w="9525">
            <a:noFill/>
          </a:ln>
        </p:spPr>
        <p:txBody>
          <a:bodyPr wrap="none" lIns="0" tIns="0" rIns="0" bIns="0" anchor="ctr" anchorCtr="1"/>
          <a:p>
            <a:pPr algn="ctr" eaLnBrk="0" fontAlgn="auto" hangingPunct="0"/>
            <a:r>
              <a:rPr lang="zh-CN" altLang="en-US" sz="2000" dirty="0">
                <a:latin typeface="黑体" panose="02010609060101010101" charset="-122"/>
                <a:ea typeface="宋体" panose="02010600030101010101" pitchFamily="2" charset="-122"/>
                <a:sym typeface="微软雅黑 Light" pitchFamily="34" charset="-122"/>
              </a:rPr>
              <a:t>列宁主义</a:t>
            </a:r>
            <a:endParaRPr lang="zh-CN" altLang="en-US" sz="2000" dirty="0">
              <a:latin typeface="黑体" panose="02010609060101010101" charset="-122"/>
              <a:ea typeface="宋体" panose="02010600030101010101" pitchFamily="2" charset="-122"/>
              <a:sym typeface="微软雅黑 Light" pitchFamily="34" charset="-122"/>
            </a:endParaRPr>
          </a:p>
        </p:txBody>
      </p:sp>
      <p:sp>
        <p:nvSpPr>
          <p:cNvPr id="22541" name="is1ide-Rectangle 18"/>
          <p:cNvSpPr/>
          <p:nvPr/>
        </p:nvSpPr>
        <p:spPr>
          <a:xfrm>
            <a:off x="6159500" y="1570990"/>
            <a:ext cx="1783080" cy="311150"/>
          </a:xfrm>
          <a:prstGeom prst="rect">
            <a:avLst/>
          </a:prstGeom>
          <a:noFill/>
          <a:ln w="9525">
            <a:noFill/>
          </a:ln>
        </p:spPr>
        <p:txBody>
          <a:bodyPr wrap="none" lIns="0" tIns="0" rIns="0" bIns="0" anchor="ctr" anchorCtr="1"/>
          <a:p>
            <a:pPr algn="ctr" eaLnBrk="0" hangingPunct="0"/>
            <a:r>
              <a:rPr lang="zh-CN" altLang="en-US" sz="2000" dirty="0">
                <a:latin typeface="黑体" panose="02010609060101010101" charset="-122"/>
                <a:ea typeface="宋体" panose="02010600030101010101" pitchFamily="2" charset="-122"/>
                <a:sym typeface="微软雅黑 Light" pitchFamily="34" charset="-122"/>
              </a:rPr>
              <a:t>毛泽东思想</a:t>
            </a:r>
            <a:endParaRPr lang="zh-CN" altLang="en-US" sz="2000" dirty="0">
              <a:latin typeface="黑体" panose="02010609060101010101" charset="-122"/>
              <a:ea typeface="宋体" panose="02010600030101010101" pitchFamily="2" charset="-122"/>
              <a:sym typeface="微软雅黑 Light" pitchFamily="34" charset="-122"/>
            </a:endParaRPr>
          </a:p>
        </p:txBody>
      </p:sp>
      <p:sp>
        <p:nvSpPr>
          <p:cNvPr id="22543" name="文本框 47"/>
          <p:cNvSpPr txBox="1">
            <a:spLocks noChangeArrowheads="1"/>
          </p:cNvSpPr>
          <p:nvPr/>
        </p:nvSpPr>
        <p:spPr bwMode="auto">
          <a:xfrm>
            <a:off x="3478530" y="2759710"/>
            <a:ext cx="2057400" cy="2491740"/>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变帝国主义战争为国内战争</a:t>
            </a:r>
            <a:endParaRPr kumimoji="0" lang="en-US" altLang="zh-CN" sz="24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一国胜利论</a:t>
            </a:r>
            <a:endParaRPr kumimoji="0" lang="en-US" altLang="zh-CN" sz="24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新经济政策</a:t>
            </a:r>
            <a:endParaRPr kumimoji="0" lang="en-US" altLang="zh-CN" sz="24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chemeClr val="tx1"/>
                </a:solidFill>
                <a:effectLst/>
                <a:uLnTx/>
                <a:uFillTx/>
                <a:latin typeface="+mn-ea"/>
                <a:ea typeface="+mn-ea"/>
                <a:cs typeface="+mn-cs"/>
              </a:rPr>
              <a:t>……</a:t>
            </a:r>
            <a:endParaRPr kumimoji="0" lang="zh-CN" altLang="en-US" sz="2400" b="1"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2544" name="文本框 48"/>
          <p:cNvSpPr txBox="1">
            <a:spLocks noChangeArrowheads="1"/>
          </p:cNvSpPr>
          <p:nvPr/>
        </p:nvSpPr>
        <p:spPr bwMode="auto">
          <a:xfrm>
            <a:off x="5645150" y="2759710"/>
            <a:ext cx="2419350" cy="2306955"/>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农村包围城市、武装夺取政权</a:t>
            </a:r>
            <a:endParaRPr kumimoji="0" lang="en-US" altLang="zh-CN" sz="24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社会主义改造和工业化并举</a:t>
            </a:r>
            <a:endParaRPr kumimoji="0" lang="en-US" altLang="zh-CN" sz="24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chemeClr val="tx1"/>
                </a:solidFill>
                <a:effectLst/>
                <a:uLnTx/>
                <a:uFillTx/>
                <a:latin typeface="+mn-ea"/>
                <a:ea typeface="+mn-ea"/>
                <a:cs typeface="+mn-cs"/>
              </a:rPr>
              <a:t>……</a:t>
            </a:r>
            <a:endParaRPr kumimoji="0" lang="zh-CN" altLang="en-US" sz="2400" b="1"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2545" name="文本框 49"/>
          <p:cNvSpPr txBox="1">
            <a:spLocks noChangeArrowheads="1"/>
          </p:cNvSpPr>
          <p:nvPr/>
        </p:nvSpPr>
        <p:spPr bwMode="auto">
          <a:xfrm>
            <a:off x="8351520" y="2755265"/>
            <a:ext cx="1835150" cy="1938020"/>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一国两制</a:t>
            </a:r>
            <a:endParaRPr kumimoji="0" lang="en-US" altLang="zh-CN" sz="24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社会主义市场经济体制</a:t>
            </a:r>
            <a:endParaRPr kumimoji="0" lang="en-US" altLang="zh-CN" sz="24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chemeClr val="tx1"/>
                </a:solidFill>
                <a:effectLst/>
                <a:uLnTx/>
                <a:uFillTx/>
                <a:latin typeface="+mn-ea"/>
                <a:ea typeface="+mn-ea"/>
                <a:cs typeface="+mn-cs"/>
              </a:rPr>
              <a:t>……</a:t>
            </a:r>
            <a:endParaRPr kumimoji="0" lang="zh-CN" altLang="en-US" sz="2400" b="1"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2549" name="文本框 41"/>
          <p:cNvSpPr txBox="1"/>
          <p:nvPr/>
        </p:nvSpPr>
        <p:spPr>
          <a:xfrm>
            <a:off x="3935730" y="2055495"/>
            <a:ext cx="904875" cy="460375"/>
          </a:xfrm>
          <a:prstGeom prst="rect">
            <a:avLst/>
          </a:prstGeom>
          <a:solidFill>
            <a:srgbClr val="FFFFCC"/>
          </a:solidFill>
          <a:ln w="25400">
            <a:noFill/>
          </a:ln>
        </p:spPr>
        <p:txBody>
          <a:bodyPr anchor="t" anchorCtr="0">
            <a:spAutoFit/>
          </a:bodyPr>
          <a:p>
            <a:r>
              <a:rPr lang="en-US" altLang="zh-CN" sz="2400" dirty="0">
                <a:latin typeface="黑体" panose="02010609060101010101" charset="-122"/>
                <a:ea typeface="黑体" panose="02010609060101010101" charset="-122"/>
              </a:rPr>
              <a:t>1903</a:t>
            </a:r>
            <a:endParaRPr lang="zh-CN" altLang="en-US" sz="2400" dirty="0">
              <a:latin typeface="黑体" panose="02010609060101010101" charset="-122"/>
              <a:ea typeface="黑体" panose="02010609060101010101" charset="-122"/>
            </a:endParaRPr>
          </a:p>
        </p:txBody>
      </p:sp>
      <p:sp>
        <p:nvSpPr>
          <p:cNvPr id="22550" name="文本框 45"/>
          <p:cNvSpPr txBox="1"/>
          <p:nvPr/>
        </p:nvSpPr>
        <p:spPr>
          <a:xfrm>
            <a:off x="6475730" y="1953895"/>
            <a:ext cx="1150620" cy="706755"/>
          </a:xfrm>
          <a:prstGeom prst="rect">
            <a:avLst/>
          </a:prstGeom>
          <a:solidFill>
            <a:srgbClr val="FFFFCC"/>
          </a:solidFill>
          <a:ln w="25400">
            <a:noFill/>
          </a:ln>
        </p:spPr>
        <p:txBody>
          <a:bodyPr anchor="t" anchorCtr="0">
            <a:spAutoFit/>
          </a:bodyPr>
          <a:p>
            <a:pPr algn="ctr"/>
            <a:r>
              <a:rPr lang="en-US" altLang="zh-CN" sz="2000" dirty="0">
                <a:latin typeface="黑体" panose="02010609060101010101" charset="-122"/>
                <a:ea typeface="黑体" panose="02010609060101010101" charset="-122"/>
              </a:rPr>
              <a:t>20</a:t>
            </a:r>
            <a:r>
              <a:rPr lang="zh-CN" altLang="en-US" sz="2000" dirty="0">
                <a:latin typeface="黑体" panose="02010609060101010101" charset="-122"/>
                <a:ea typeface="黑体" panose="02010609060101010101" charset="-122"/>
              </a:rPr>
              <a:t>世纪上半叶</a:t>
            </a:r>
            <a:endParaRPr lang="zh-CN" altLang="en-US" sz="2000" dirty="0">
              <a:latin typeface="黑体" panose="02010609060101010101" charset="-122"/>
              <a:ea typeface="黑体" panose="02010609060101010101" charset="-122"/>
            </a:endParaRPr>
          </a:p>
        </p:txBody>
      </p:sp>
      <p:sp>
        <p:nvSpPr>
          <p:cNvPr id="22552" name="文本框 46"/>
          <p:cNvSpPr txBox="1"/>
          <p:nvPr/>
        </p:nvSpPr>
        <p:spPr>
          <a:xfrm>
            <a:off x="8656955" y="2074545"/>
            <a:ext cx="1282700" cy="398780"/>
          </a:xfrm>
          <a:prstGeom prst="rect">
            <a:avLst/>
          </a:prstGeom>
          <a:solidFill>
            <a:srgbClr val="FFFFCC"/>
          </a:solidFill>
          <a:ln w="25400">
            <a:noFill/>
          </a:ln>
        </p:spPr>
        <p:txBody>
          <a:bodyPr anchor="t" anchorCtr="0">
            <a:spAutoFit/>
          </a:bodyPr>
          <a:p>
            <a:pPr algn="ctr"/>
            <a:r>
              <a:rPr lang="en-US" altLang="zh-CN" sz="2000" dirty="0">
                <a:latin typeface="黑体" panose="02010609060101010101" charset="-122"/>
                <a:ea typeface="黑体" panose="02010609060101010101" charset="-122"/>
              </a:rPr>
              <a:t>20</a:t>
            </a:r>
            <a:r>
              <a:rPr lang="zh-CN" altLang="en-US" sz="2000" dirty="0">
                <a:latin typeface="黑体" panose="02010609060101010101" charset="-122"/>
                <a:ea typeface="黑体" panose="02010609060101010101" charset="-122"/>
              </a:rPr>
              <a:t>世纪末</a:t>
            </a:r>
            <a:endParaRPr lang="zh-CN" altLang="en-US" sz="2000" dirty="0">
              <a:latin typeface="黑体" panose="02010609060101010101" charset="-122"/>
              <a:ea typeface="黑体" panose="02010609060101010101" charset="-122"/>
            </a:endParaRPr>
          </a:p>
        </p:txBody>
      </p:sp>
      <p:sp>
        <p:nvSpPr>
          <p:cNvPr id="22553" name="文本框 47"/>
          <p:cNvSpPr txBox="1"/>
          <p:nvPr/>
        </p:nvSpPr>
        <p:spPr>
          <a:xfrm>
            <a:off x="10631805" y="2074545"/>
            <a:ext cx="1083945" cy="398780"/>
          </a:xfrm>
          <a:prstGeom prst="rect">
            <a:avLst/>
          </a:prstGeom>
          <a:solidFill>
            <a:srgbClr val="FFFFCC"/>
          </a:solidFill>
          <a:ln w="25400">
            <a:noFill/>
          </a:ln>
        </p:spPr>
        <p:txBody>
          <a:bodyPr anchor="t" anchorCtr="0">
            <a:spAutoFit/>
          </a:bodyPr>
          <a:p>
            <a:pPr algn="ctr"/>
            <a:r>
              <a:rPr lang="en-US" altLang="zh-CN" sz="2000" dirty="0">
                <a:latin typeface="黑体" panose="02010609060101010101" charset="-122"/>
                <a:ea typeface="黑体" panose="02010609060101010101" charset="-122"/>
              </a:rPr>
              <a:t>21</a:t>
            </a:r>
            <a:r>
              <a:rPr lang="zh-CN" altLang="en-US" sz="2000" dirty="0">
                <a:latin typeface="黑体" panose="02010609060101010101" charset="-122"/>
                <a:ea typeface="黑体" panose="02010609060101010101" charset="-122"/>
              </a:rPr>
              <a:t>世纪</a:t>
            </a:r>
            <a:endParaRPr lang="zh-CN" altLang="en-US" sz="2000" dirty="0">
              <a:latin typeface="黑体" panose="02010609060101010101" charset="-122"/>
              <a:ea typeface="黑体" panose="02010609060101010101" charset="-122"/>
            </a:endParaRPr>
          </a:p>
        </p:txBody>
      </p:sp>
      <p:sp>
        <p:nvSpPr>
          <p:cNvPr id="35" name="is1ide-Rectangle 18"/>
          <p:cNvSpPr/>
          <p:nvPr/>
        </p:nvSpPr>
        <p:spPr>
          <a:xfrm>
            <a:off x="8406130" y="1567815"/>
            <a:ext cx="1784350" cy="311150"/>
          </a:xfrm>
          <a:prstGeom prst="rect">
            <a:avLst/>
          </a:prstGeom>
          <a:noFill/>
          <a:ln w="9525">
            <a:noFill/>
          </a:ln>
        </p:spPr>
        <p:txBody>
          <a:bodyPr wrap="none" lIns="0" tIns="0" rIns="0" bIns="0" anchor="ctr" anchorCtr="1"/>
          <a:p>
            <a:pPr algn="ctr" eaLnBrk="0" hangingPunct="0"/>
            <a:r>
              <a:rPr lang="zh-CN" altLang="en-US" sz="2000" dirty="0">
                <a:latin typeface="黑体" panose="02010609060101010101" charset="-122"/>
                <a:ea typeface="宋体" panose="02010600030101010101" pitchFamily="2" charset="-122"/>
                <a:sym typeface="微软雅黑 Light" pitchFamily="34" charset="-122"/>
              </a:rPr>
              <a:t>邓小平理论</a:t>
            </a:r>
            <a:endParaRPr lang="zh-CN" altLang="en-US" sz="2000" dirty="0">
              <a:latin typeface="黑体" panose="02010609060101010101" charset="-122"/>
              <a:ea typeface="宋体" panose="02010600030101010101" pitchFamily="2" charset="-122"/>
              <a:sym typeface="微软雅黑 Light" pitchFamily="34" charset="-122"/>
            </a:endParaRPr>
          </a:p>
        </p:txBody>
      </p:sp>
      <p:sp>
        <p:nvSpPr>
          <p:cNvPr id="36" name="is1ide-Rectangle 18"/>
          <p:cNvSpPr/>
          <p:nvPr/>
        </p:nvSpPr>
        <p:spPr>
          <a:xfrm>
            <a:off x="10356850" y="1566545"/>
            <a:ext cx="1783080" cy="311150"/>
          </a:xfrm>
          <a:prstGeom prst="rect">
            <a:avLst/>
          </a:prstGeom>
          <a:noFill/>
          <a:ln w="9525">
            <a:noFill/>
          </a:ln>
        </p:spPr>
        <p:txBody>
          <a:bodyPr wrap="none" lIns="0" tIns="0" rIns="0" bIns="0" anchor="ctr" anchorCtr="1"/>
          <a:p>
            <a:pPr algn="ctr" eaLnBrk="0" hangingPunct="0"/>
            <a:r>
              <a:rPr lang="zh-CN" altLang="en-US" sz="2000" dirty="0">
                <a:latin typeface="黑体" panose="02010609060101010101" charset="-122"/>
                <a:ea typeface="宋体" panose="02010600030101010101" pitchFamily="2" charset="-122"/>
                <a:sym typeface="微软雅黑 Light" pitchFamily="34" charset="-122"/>
              </a:rPr>
              <a:t>新时代</a:t>
            </a:r>
            <a:r>
              <a:rPr lang="en-US" altLang="zh-CN" sz="2000" dirty="0">
                <a:latin typeface="黑体" panose="02010609060101010101" charset="-122"/>
                <a:ea typeface="宋体" panose="02010600030101010101" pitchFamily="2" charset="-122"/>
                <a:sym typeface="微软雅黑 Light" pitchFamily="34" charset="-122"/>
              </a:rPr>
              <a:t>……</a:t>
            </a:r>
            <a:endParaRPr lang="zh-CN" altLang="en-US" sz="2000" dirty="0">
              <a:latin typeface="黑体" panose="02010609060101010101" charset="-122"/>
              <a:ea typeface="宋体" panose="02010600030101010101" pitchFamily="2" charset="-122"/>
              <a:sym typeface="微软雅黑 Light" pitchFamily="34" charset="-122"/>
            </a:endParaRPr>
          </a:p>
        </p:txBody>
      </p:sp>
      <p:sp>
        <p:nvSpPr>
          <p:cNvPr id="25632" name="is1ide-Rectangle 18"/>
          <p:cNvSpPr/>
          <p:nvPr/>
        </p:nvSpPr>
        <p:spPr>
          <a:xfrm>
            <a:off x="831850" y="1478280"/>
            <a:ext cx="1209675" cy="506095"/>
          </a:xfrm>
          <a:prstGeom prst="rect">
            <a:avLst/>
          </a:prstGeom>
          <a:noFill/>
          <a:ln w="9525">
            <a:noFill/>
          </a:ln>
        </p:spPr>
        <p:txBody>
          <a:bodyPr wrap="none" lIns="0" tIns="0" rIns="0" bIns="0" anchor="ctr" anchorCtr="1"/>
          <a:p>
            <a:pPr algn="ctr" eaLnBrk="0" hangingPunct="0"/>
            <a:r>
              <a:rPr lang="zh-CN" altLang="en-US" sz="2000" dirty="0">
                <a:solidFill>
                  <a:srgbClr val="FF0000"/>
                </a:solidFill>
                <a:latin typeface="黑体" panose="02010609060101010101" charset="-122"/>
                <a:ea typeface="宋体" panose="02010600030101010101" pitchFamily="2" charset="-122"/>
                <a:sym typeface="微软雅黑 Light" pitchFamily="34" charset="-122"/>
              </a:rPr>
              <a:t>马克思主义</a:t>
            </a:r>
            <a:endParaRPr lang="zh-CN" altLang="en-US" sz="2000" dirty="0">
              <a:solidFill>
                <a:srgbClr val="FF0000"/>
              </a:solidFill>
              <a:latin typeface="黑体" panose="02010609060101010101" charset="-122"/>
              <a:ea typeface="宋体" panose="02010600030101010101" pitchFamily="2" charset="-122"/>
              <a:sym typeface="微软雅黑 Light" pitchFamily="34" charset="-122"/>
            </a:endParaRPr>
          </a:p>
        </p:txBody>
      </p:sp>
      <p:sp>
        <p:nvSpPr>
          <p:cNvPr id="25633" name="文本框 1"/>
          <p:cNvSpPr txBox="1"/>
          <p:nvPr/>
        </p:nvSpPr>
        <p:spPr>
          <a:xfrm>
            <a:off x="984885" y="2055495"/>
            <a:ext cx="902970" cy="460375"/>
          </a:xfrm>
          <a:prstGeom prst="rect">
            <a:avLst/>
          </a:prstGeom>
          <a:solidFill>
            <a:srgbClr val="FFFFCC"/>
          </a:solidFill>
          <a:ln w="25400">
            <a:noFill/>
          </a:ln>
        </p:spPr>
        <p:txBody>
          <a:bodyPr anchor="t" anchorCtr="0">
            <a:spAutoFit/>
          </a:bodyPr>
          <a:p>
            <a:r>
              <a:rPr lang="en-US" altLang="zh-CN" sz="2400" dirty="0">
                <a:solidFill>
                  <a:srgbClr val="FF0000"/>
                </a:solidFill>
                <a:latin typeface="黑体" panose="02010609060101010101" charset="-122"/>
                <a:ea typeface="黑体" panose="02010609060101010101" charset="-122"/>
              </a:rPr>
              <a:t>1848</a:t>
            </a:r>
            <a:endParaRPr lang="zh-CN" altLang="en-US" sz="2400" dirty="0">
              <a:solidFill>
                <a:srgbClr val="FF0000"/>
              </a:solidFill>
              <a:latin typeface="黑体" panose="02010609060101010101" charset="-122"/>
              <a:ea typeface="黑体" panose="02010609060101010101" charset="-122"/>
            </a:endParaRPr>
          </a:p>
        </p:txBody>
      </p:sp>
      <p:sp>
        <p:nvSpPr>
          <p:cNvPr id="42" name="文本框 49"/>
          <p:cNvSpPr txBox="1">
            <a:spLocks noChangeArrowheads="1"/>
          </p:cNvSpPr>
          <p:nvPr/>
        </p:nvSpPr>
        <p:spPr bwMode="auto">
          <a:xfrm>
            <a:off x="10473690" y="2759710"/>
            <a:ext cx="1479550" cy="460375"/>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chemeClr val="tx1"/>
                </a:solidFill>
                <a:effectLst/>
                <a:uLnTx/>
                <a:uFillTx/>
                <a:latin typeface="+mn-ea"/>
                <a:ea typeface="+mn-ea"/>
                <a:cs typeface="+mn-cs"/>
              </a:rPr>
              <a:t>……</a:t>
            </a:r>
            <a:endParaRPr kumimoji="0" lang="zh-CN" altLang="en-US" sz="2400" b="1"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7" name="文本框 6"/>
          <p:cNvSpPr txBox="1"/>
          <p:nvPr/>
        </p:nvSpPr>
        <p:spPr>
          <a:xfrm>
            <a:off x="238760" y="5350510"/>
            <a:ext cx="11153775" cy="1076325"/>
          </a:xfrm>
          <a:prstGeom prst="rect">
            <a:avLst/>
          </a:prstGeom>
          <a:noFill/>
        </p:spPr>
        <p:txBody>
          <a:bodyPr wrap="square" rtlCol="0">
            <a:spAutoFit/>
          </a:bodyPr>
          <a:p>
            <a:r>
              <a:rPr lang="zh-CN" altLang="en-US" sz="3200" b="1">
                <a:solidFill>
                  <a:srgbClr val="002060"/>
                </a:solidFill>
                <a:effectLst>
                  <a:outerShdw blurRad="38100" dist="38100" dir="2700000" algn="tl">
                    <a:srgbClr val="000000">
                      <a:alpha val="43137"/>
                    </a:srgbClr>
                  </a:outerShdw>
                </a:effectLst>
                <a:sym typeface="+mn-ea"/>
              </a:rPr>
              <a:t>自我革新、与时俱进。</a:t>
            </a:r>
            <a:endParaRPr lang="zh-CN" altLang="en-US" sz="3200" b="1">
              <a:solidFill>
                <a:srgbClr val="002060"/>
              </a:solidFill>
              <a:effectLst>
                <a:outerShdw blurRad="38100" dist="38100" dir="2700000" algn="tl">
                  <a:srgbClr val="000000">
                    <a:alpha val="43137"/>
                  </a:srgbClr>
                </a:outerShdw>
              </a:effectLst>
              <a:sym typeface="+mn-ea"/>
            </a:endParaRPr>
          </a:p>
          <a:p>
            <a:r>
              <a:rPr lang="zh-CN" altLang="en-US" sz="3200" b="1">
                <a:solidFill>
                  <a:srgbClr val="002060"/>
                </a:solidFill>
                <a:effectLst>
                  <a:outerShdw blurRad="38100" dist="38100" dir="2700000" algn="tl">
                    <a:srgbClr val="000000">
                      <a:alpha val="43137"/>
                    </a:srgbClr>
                  </a:outerShdw>
                </a:effectLst>
                <a:sym typeface="+mn-ea"/>
              </a:rPr>
              <a:t>在实践中形成，并指导实践，又在实践中革新、丰富、发展</a:t>
            </a:r>
            <a:endParaRPr lang="zh-CN" altLang="en-US" sz="3200" b="1">
              <a:solidFill>
                <a:srgbClr val="002060"/>
              </a:solidFill>
              <a:effectLst>
                <a:outerShdw blurRad="38100" dist="38100" dir="2700000" algn="tl">
                  <a:srgbClr val="000000">
                    <a:alpha val="43137"/>
                  </a:srgbClr>
                </a:outerShdw>
              </a:effectLst>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40"/>
                                        </p:tgtEl>
                                        <p:attrNameLst>
                                          <p:attrName>style.visibility</p:attrName>
                                        </p:attrNameLst>
                                      </p:cBhvr>
                                      <p:to>
                                        <p:strVal val="visible"/>
                                      </p:to>
                                    </p:set>
                                    <p:animEffect transition="in" filter="blinds(horizontal)">
                                      <p:cBhvr>
                                        <p:cTn id="7" dur="500"/>
                                        <p:tgtEl>
                                          <p:spTgt spid="225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49"/>
                                        </p:tgtEl>
                                        <p:attrNameLst>
                                          <p:attrName>style.visibility</p:attrName>
                                        </p:attrNameLst>
                                      </p:cBhvr>
                                      <p:to>
                                        <p:strVal val="visible"/>
                                      </p:to>
                                    </p:set>
                                    <p:animEffect transition="in" filter="blinds(horizontal)">
                                      <p:cBhvr>
                                        <p:cTn id="10" dur="500"/>
                                        <p:tgtEl>
                                          <p:spTgt spid="225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43"/>
                                        </p:tgtEl>
                                        <p:attrNameLst>
                                          <p:attrName>style.visibility</p:attrName>
                                        </p:attrNameLst>
                                      </p:cBhvr>
                                      <p:to>
                                        <p:strVal val="visible"/>
                                      </p:to>
                                    </p:set>
                                    <p:animEffect transition="in" filter="blinds(horizontal)">
                                      <p:cBhvr>
                                        <p:cTn id="13" dur="500"/>
                                        <p:tgtEl>
                                          <p:spTgt spid="2254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541"/>
                                        </p:tgtEl>
                                        <p:attrNameLst>
                                          <p:attrName>style.visibility</p:attrName>
                                        </p:attrNameLst>
                                      </p:cBhvr>
                                      <p:to>
                                        <p:strVal val="visible"/>
                                      </p:to>
                                    </p:set>
                                    <p:animEffect transition="in" filter="blinds(horizontal)">
                                      <p:cBhvr>
                                        <p:cTn id="18" dur="500"/>
                                        <p:tgtEl>
                                          <p:spTgt spid="2254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2550"/>
                                        </p:tgtEl>
                                        <p:attrNameLst>
                                          <p:attrName>style.visibility</p:attrName>
                                        </p:attrNameLst>
                                      </p:cBhvr>
                                      <p:to>
                                        <p:strVal val="visible"/>
                                      </p:to>
                                    </p:set>
                                    <p:animEffect transition="in" filter="blinds(horizontal)">
                                      <p:cBhvr>
                                        <p:cTn id="21" dur="500"/>
                                        <p:tgtEl>
                                          <p:spTgt spid="2255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544"/>
                                        </p:tgtEl>
                                        <p:attrNameLst>
                                          <p:attrName>style.visibility</p:attrName>
                                        </p:attrNameLst>
                                      </p:cBhvr>
                                      <p:to>
                                        <p:strVal val="visible"/>
                                      </p:to>
                                    </p:set>
                                    <p:animEffect transition="in" filter="blinds(horizontal)">
                                      <p:cBhvr>
                                        <p:cTn id="24" dur="500"/>
                                        <p:tgtEl>
                                          <p:spTgt spid="2254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linds(horizontal)">
                                      <p:cBhvr>
                                        <p:cTn id="29" dur="500"/>
                                        <p:tgtEl>
                                          <p:spTgt spid="3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2552"/>
                                        </p:tgtEl>
                                        <p:attrNameLst>
                                          <p:attrName>style.visibility</p:attrName>
                                        </p:attrNameLst>
                                      </p:cBhvr>
                                      <p:to>
                                        <p:strVal val="visible"/>
                                      </p:to>
                                    </p:set>
                                    <p:animEffect transition="in" filter="blinds(horizontal)">
                                      <p:cBhvr>
                                        <p:cTn id="32" dur="500"/>
                                        <p:tgtEl>
                                          <p:spTgt spid="2255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2545"/>
                                        </p:tgtEl>
                                        <p:attrNameLst>
                                          <p:attrName>style.visibility</p:attrName>
                                        </p:attrNameLst>
                                      </p:cBhvr>
                                      <p:to>
                                        <p:strVal val="visible"/>
                                      </p:to>
                                    </p:set>
                                    <p:animEffect transition="in" filter="blinds(horizontal)">
                                      <p:cBhvr>
                                        <p:cTn id="35" dur="500"/>
                                        <p:tgtEl>
                                          <p:spTgt spid="2254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2553"/>
                                        </p:tgtEl>
                                        <p:attrNameLst>
                                          <p:attrName>style.visibility</p:attrName>
                                        </p:attrNameLst>
                                      </p:cBhvr>
                                      <p:to>
                                        <p:strVal val="visible"/>
                                      </p:to>
                                    </p:set>
                                    <p:animEffect transition="in" filter="blinds(horizontal)">
                                      <p:cBhvr>
                                        <p:cTn id="43" dur="500"/>
                                        <p:tgtEl>
                                          <p:spTgt spid="2255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linds(horizontal)">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2547"/>
                                        </p:tgtEl>
                                        <p:attrNameLst>
                                          <p:attrName>style.visibility</p:attrName>
                                        </p:attrNameLst>
                                      </p:cBhvr>
                                      <p:to>
                                        <p:strVal val="visible"/>
                                      </p:to>
                                    </p:set>
                                    <p:animEffect transition="in" filter="randombar(horizontal)">
                                      <p:cBhvr>
                                        <p:cTn id="51" dur="500"/>
                                        <p:tgtEl>
                                          <p:spTgt spid="2254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linds(horizont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2546"/>
                                        </p:tgtEl>
                                        <p:attrNameLst>
                                          <p:attrName>style.visibility</p:attrName>
                                        </p:attrNameLst>
                                      </p:cBhvr>
                                      <p:to>
                                        <p:strVal val="visible"/>
                                      </p:to>
                                    </p:set>
                                    <p:anim calcmode="lin" valueType="num">
                                      <p:cBhvr>
                                        <p:cTn id="61" dur="500" fill="hold"/>
                                        <p:tgtEl>
                                          <p:spTgt spid="22546"/>
                                        </p:tgtEl>
                                        <p:attrNameLst>
                                          <p:attrName>ppt_w</p:attrName>
                                        </p:attrNameLst>
                                      </p:cBhvr>
                                      <p:tavLst>
                                        <p:tav tm="0">
                                          <p:val>
                                            <p:fltVal val="0.000000"/>
                                          </p:val>
                                        </p:tav>
                                        <p:tav tm="100000">
                                          <p:val>
                                            <p:strVal val="#ppt_w"/>
                                          </p:val>
                                        </p:tav>
                                      </p:tavLst>
                                    </p:anim>
                                    <p:anim calcmode="lin" valueType="num">
                                      <p:cBhvr>
                                        <p:cTn id="62" dur="500" fill="hold"/>
                                        <p:tgtEl>
                                          <p:spTgt spid="22546"/>
                                        </p:tgtEl>
                                        <p:attrNameLst>
                                          <p:attrName>ppt_h</p:attrName>
                                        </p:attrNameLst>
                                      </p:cBhvr>
                                      <p:tavLst>
                                        <p:tav tm="0">
                                          <p:val>
                                            <p:fltVal val="0.000000"/>
                                          </p:val>
                                        </p:tav>
                                        <p:tav tm="100000">
                                          <p:val>
                                            <p:strVal val="#ppt_h"/>
                                          </p:val>
                                        </p:tav>
                                      </p:tavLst>
                                    </p:anim>
                                    <p:animEffect transition="in" filter="fade">
                                      <p:cBhvr>
                                        <p:cTn id="63" dur="500"/>
                                        <p:tgtEl>
                                          <p:spTgt spid="2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bldLvl="0" animBg="1"/>
      <p:bldP spid="22547" grpId="0"/>
      <p:bldP spid="7" grpId="0"/>
      <p:bldP spid="22540" grpId="0"/>
      <p:bldP spid="22549" grpId="0" animBg="1"/>
      <p:bldP spid="22543" grpId="0" animBg="1"/>
      <p:bldP spid="22541" grpId="0"/>
      <p:bldP spid="22550" grpId="0" animBg="1"/>
      <p:bldP spid="22544" grpId="0" animBg="1"/>
      <p:bldP spid="35" grpId="0"/>
      <p:bldP spid="22552" grpId="0" animBg="1"/>
      <p:bldP spid="22545" grpId="0" animBg="1"/>
      <p:bldP spid="36" grpId="0"/>
      <p:bldP spid="22553"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70510" y="486410"/>
            <a:ext cx="11755755"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lnSpc>
                <a:spcPct val="150000"/>
              </a:lnSpc>
            </a:pP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一、</a:t>
            </a:r>
            <a:r>
              <a:rPr lang="en-US" altLang="zh-CN" sz="2200" b="1" dirty="0">
                <a:solidFill>
                  <a:schemeClr val="tx1"/>
                </a:solidFill>
                <a:latin typeface="华文中宋" panose="02010600040101010101" charset="-122"/>
                <a:ea typeface="华文中宋" panose="02010600040101010101" charset="-122"/>
                <a:cs typeface="华文中宋" panose="02010600040101010101" charset="-122"/>
              </a:rPr>
              <a:t>19</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世纪初</a:t>
            </a:r>
            <a:r>
              <a:rPr lang="en-US" altLang="zh-CN" sz="2200" b="1" dirty="0">
                <a:solidFill>
                  <a:schemeClr val="tx1"/>
                </a:solidFill>
                <a:latin typeface="华文中宋" panose="02010600040101010101" charset="-122"/>
                <a:ea typeface="华文中宋" panose="02010600040101010101" charset="-122"/>
                <a:cs typeface="华文中宋" panose="02010600040101010101" charset="-122"/>
              </a:rPr>
              <a:t>—1848</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年：从空想到科学</a:t>
            </a:r>
            <a:endParaRPr lang="zh-CN" altLang="zh-CN" sz="2200" b="1" dirty="0">
              <a:solidFill>
                <a:schemeClr val="tx1"/>
              </a:solidFill>
              <a:latin typeface="华文中宋" panose="02010600040101010101" charset="-122"/>
              <a:ea typeface="华文中宋" panose="02010600040101010101" charset="-122"/>
              <a:cs typeface="华文中宋" panose="02010600040101010101" charset="-122"/>
            </a:endParaRPr>
          </a:p>
          <a:p>
            <a:pPr eaLnBrk="1" hangingPunct="1">
              <a:lnSpc>
                <a:spcPct val="150000"/>
              </a:lnSpc>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rPr>
              <a:t>以圣西门、傅里叶、欧文为代表的空想社会主义者抨击资本主义的弊端，提出了空想社会主义思想。</a:t>
            </a:r>
            <a:r>
              <a:rPr lang="en-US" altLang="zh-CN" sz="2200" dirty="0">
                <a:solidFill>
                  <a:schemeClr val="tx1"/>
                </a:solidFill>
                <a:latin typeface="华文中宋" panose="02010600040101010101" charset="-122"/>
                <a:ea typeface="华文中宋" panose="02010600040101010101" charset="-122"/>
                <a:cs typeface="华文中宋" panose="02010600040101010101" charset="-122"/>
              </a:rPr>
              <a:t>1848</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rPr>
              <a:t>年《共产党宣言》的发表，标志着马克思主义的诞生，社会主义由空想到科学。</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pPr eaLnBrk="1" hangingPunct="1">
              <a:lnSpc>
                <a:spcPct val="150000"/>
              </a:lnSpc>
            </a:pP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二、19世纪40年代</a:t>
            </a:r>
            <a:r>
              <a:rPr lang="en-US" altLang="zh-CN" sz="2200" b="1" dirty="0">
                <a:latin typeface="华文中宋" panose="02010600040101010101" charset="-122"/>
                <a:ea typeface="华文中宋" panose="02010600040101010101" charset="-122"/>
                <a:cs typeface="华文中宋" panose="02010600040101010101" charset="-122"/>
                <a:sym typeface="+mn-ea"/>
              </a:rPr>
              <a:t>—</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19世纪70年代：从理论到实践</a:t>
            </a:r>
            <a:endParaRPr lang="zh-CN" altLang="zh-CN" sz="2200" b="1" dirty="0">
              <a:solidFill>
                <a:schemeClr val="tx1"/>
              </a:solidFill>
              <a:latin typeface="华文中宋" panose="02010600040101010101" charset="-122"/>
              <a:ea typeface="华文中宋" panose="02010600040101010101" charset="-122"/>
              <a:cs typeface="华文中宋" panose="02010600040101010101" charset="-122"/>
            </a:endParaRPr>
          </a:p>
          <a:p>
            <a:pPr eaLnBrk="1" hangingPunct="1">
              <a:lnSpc>
                <a:spcPct val="150000"/>
              </a:lnSpc>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rPr>
              <a:t>1871年，巴黎公社建立第一个无产阶级性质的政权，社会主义由理论到实践。</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pPr eaLnBrk="1" hangingPunct="1">
              <a:lnSpc>
                <a:spcPct val="150000"/>
              </a:lnSpc>
            </a:pP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三、19世纪70年代</a:t>
            </a:r>
            <a:r>
              <a:rPr lang="en-US" altLang="zh-CN" sz="2200" b="1" dirty="0">
                <a:latin typeface="华文中宋" panose="02010600040101010101" charset="-122"/>
                <a:ea typeface="华文中宋" panose="02010600040101010101" charset="-122"/>
                <a:cs typeface="华文中宋" panose="02010600040101010101" charset="-122"/>
                <a:sym typeface="+mn-ea"/>
              </a:rPr>
              <a:t>—</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20世纪：从理想到现实</a:t>
            </a:r>
            <a:endParaRPr lang="zh-CN" altLang="zh-CN" sz="2200" b="1" dirty="0">
              <a:solidFill>
                <a:schemeClr val="tx1"/>
              </a:solidFill>
              <a:latin typeface="华文中宋" panose="02010600040101010101" charset="-122"/>
              <a:ea typeface="华文中宋" panose="02010600040101010101" charset="-122"/>
              <a:cs typeface="华文中宋" panose="02010600040101010101" charset="-122"/>
            </a:endParaRPr>
          </a:p>
          <a:p>
            <a:pPr eaLnBrk="1" hangingPunct="1">
              <a:lnSpc>
                <a:spcPct val="150000"/>
              </a:lnSpc>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rPr>
              <a:t>1917年十月革命的胜利，建立了人类历史上第一个无产阶级专政的社会主义国家，社会主义由理想变成了现实。</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pPr eaLnBrk="1" hangingPunct="1">
              <a:lnSpc>
                <a:spcPct val="150000"/>
              </a:lnSpc>
            </a:pP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四、20世纪初</a:t>
            </a:r>
            <a:r>
              <a:rPr lang="en-US" altLang="zh-CN" sz="2200" b="1" dirty="0">
                <a:latin typeface="华文中宋" panose="02010600040101010101" charset="-122"/>
                <a:ea typeface="华文中宋" panose="02010600040101010101" charset="-122"/>
                <a:cs typeface="华文中宋" panose="02010600040101010101" charset="-122"/>
                <a:sym typeface="+mn-ea"/>
              </a:rPr>
              <a:t>—</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20世纪50年代 ：从一国到多国</a:t>
            </a:r>
            <a:endParaRPr lang="zh-CN" altLang="zh-CN" sz="2200" b="1" dirty="0">
              <a:solidFill>
                <a:schemeClr val="tx1"/>
              </a:solidFill>
              <a:latin typeface="华文中宋" panose="02010600040101010101" charset="-122"/>
              <a:ea typeface="华文中宋" panose="02010600040101010101" charset="-122"/>
              <a:cs typeface="华文中宋" panose="02010600040101010101" charset="-122"/>
            </a:endParaRPr>
          </a:p>
          <a:p>
            <a:pPr eaLnBrk="1" hangingPunct="1">
              <a:lnSpc>
                <a:spcPct val="150000"/>
              </a:lnSpc>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rPr>
              <a:t>第二次世界大战后，形成了世界性社会主义阵营，社会主义由一国到多国。</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pPr eaLnBrk="1" hangingPunct="1">
              <a:lnSpc>
                <a:spcPct val="150000"/>
              </a:lnSpc>
            </a:pP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五、</a:t>
            </a:r>
            <a:r>
              <a:rPr lang="en-US" altLang="zh-CN" sz="2200" b="1" dirty="0">
                <a:solidFill>
                  <a:schemeClr val="tx1"/>
                </a:solidFill>
                <a:latin typeface="华文中宋" panose="02010600040101010101" charset="-122"/>
                <a:ea typeface="华文中宋" panose="02010600040101010101" charset="-122"/>
                <a:cs typeface="华文中宋" panose="02010600040101010101" charset="-122"/>
              </a:rPr>
              <a:t>20</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世纪</a:t>
            </a:r>
            <a:r>
              <a:rPr lang="en-US" altLang="zh-CN" sz="2200" b="1" dirty="0">
                <a:solidFill>
                  <a:schemeClr val="tx1"/>
                </a:solidFill>
                <a:latin typeface="华文中宋" panose="02010600040101010101" charset="-122"/>
                <a:ea typeface="华文中宋" panose="02010600040101010101" charset="-122"/>
                <a:cs typeface="华文中宋" panose="02010600040101010101" charset="-122"/>
              </a:rPr>
              <a:t>50</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rPr>
              <a:t>年代至今：由一种模式到多种模式</a:t>
            </a:r>
            <a:endParaRPr lang="zh-CN" altLang="zh-CN" sz="2200" b="1" dirty="0">
              <a:solidFill>
                <a:schemeClr val="tx1"/>
              </a:solidFill>
              <a:latin typeface="华文中宋" panose="02010600040101010101" charset="-122"/>
              <a:ea typeface="华文中宋" panose="02010600040101010101" charset="-122"/>
              <a:cs typeface="华文中宋" panose="02010600040101010101" charset="-122"/>
            </a:endParaRPr>
          </a:p>
          <a:p>
            <a:pPr eaLnBrk="1" hangingPunct="1">
              <a:lnSpc>
                <a:spcPct val="150000"/>
              </a:lnSpc>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rPr>
              <a:t>由苏联模式到南斯拉夫模式和中国模式。</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11180" y="37524"/>
            <a:ext cx="7288299" cy="521970"/>
          </a:xfrm>
          <a:prstGeom prst="rect">
            <a:avLst/>
          </a:prstGeom>
          <a:noFill/>
        </p:spPr>
        <p:txBody>
          <a:bodyPr wrap="square" rtlCol="0">
            <a:spAutoFit/>
          </a:bodyPr>
          <a:lstStyle/>
          <a:p>
            <a:r>
              <a:rPr lang="en-US" altLang="zh-CN" sz="2800" b="1" dirty="0">
                <a:latin typeface="+mj-ea"/>
                <a:ea typeface="+mj-ea"/>
              </a:rPr>
              <a:t>【</a:t>
            </a:r>
            <a:r>
              <a:rPr lang="zh-CN" altLang="en-US" sz="2800" b="1" dirty="0">
                <a:latin typeface="+mj-ea"/>
                <a:ea typeface="+mj-ea"/>
              </a:rPr>
              <a:t>总结归纳</a:t>
            </a:r>
            <a:r>
              <a:rPr lang="en-US" altLang="zh-CN" sz="2800" b="1" dirty="0">
                <a:latin typeface="+mj-ea"/>
                <a:ea typeface="+mj-ea"/>
              </a:rPr>
              <a:t>】</a:t>
            </a:r>
            <a:r>
              <a:rPr lang="zh-CN" altLang="en-US" sz="2800" b="1" dirty="0">
                <a:latin typeface="+mj-ea"/>
                <a:ea typeface="+mj-ea"/>
              </a:rPr>
              <a:t>马克思主义的完善与发展</a:t>
            </a:r>
            <a:endParaRPr lang="zh-CN" altLang="en-US" sz="2800" b="1" dirty="0">
              <a:latin typeface="+mj-ea"/>
              <a:ea typeface="+mj-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1664315" y="2821940"/>
            <a:ext cx="527685" cy="1426845"/>
          </a:xfrm>
          <a:prstGeom prst="rect">
            <a:avLst/>
          </a:prstGeom>
          <a:solidFill>
            <a:srgbClr val="C00000"/>
          </a:solidFill>
          <a:ln>
            <a:noFill/>
          </a:ln>
        </p:spPr>
        <p:style>
          <a:lnRef idx="2">
            <a:srgbClr val="1F74AD">
              <a:shade val="50000"/>
            </a:srgbClr>
          </a:lnRef>
          <a:fillRef idx="1">
            <a:srgbClr val="1F74AD"/>
          </a:fillRef>
          <a:effectRef idx="0">
            <a:srgbClr val="1F74AD"/>
          </a:effectRef>
          <a:fontRef idx="minor">
            <a:sysClr val="window" lastClr="FFFFFF"/>
          </a:fontRef>
        </p:style>
        <p:txBody>
          <a:bodyPr lIns="270000" rtlCol="0" anchor="ctr">
            <a:normAutofit/>
          </a:bodyPr>
          <a:p>
            <a:pPr algn="just"/>
            <a:endParaRPr lang="zh-CN" altLang="en-US" sz="4000" b="1" dirty="0">
              <a:solidFill>
                <a:srgbClr val="1F74A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矩形 84"/>
          <p:cNvSpPr/>
          <p:nvPr>
            <p:custDataLst>
              <p:tags r:id="rId2"/>
            </p:custDataLst>
          </p:nvPr>
        </p:nvSpPr>
        <p:spPr>
          <a:xfrm>
            <a:off x="8025130" y="1725930"/>
            <a:ext cx="3850005" cy="4272280"/>
          </a:xfrm>
          <a:prstGeom prst="rect">
            <a:avLst/>
          </a:prstGeom>
          <a:noFill/>
          <a:ln w="38100">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 5"/>
          <p:cNvPicPr>
            <a:picLocks noChangeAspect="1"/>
          </p:cNvPicPr>
          <p:nvPr>
            <p:custDataLst>
              <p:tags r:id="rId3"/>
            </p:custDataLst>
          </p:nvPr>
        </p:nvPicPr>
        <p:blipFill rotWithShape="1">
          <a:blip r:embed="rId4"/>
          <a:srcRect l="2075" r="2075"/>
          <a:stretch>
            <a:fillRect/>
          </a:stretch>
        </p:blipFill>
        <p:spPr>
          <a:xfrm>
            <a:off x="7520940" y="1560830"/>
            <a:ext cx="4153535" cy="4153535"/>
          </a:xfrm>
          <a:prstGeom prst="rect">
            <a:avLst/>
          </a:prstGeom>
        </p:spPr>
      </p:pic>
      <p:sp>
        <p:nvSpPr>
          <p:cNvPr id="15" name="文本框 14"/>
          <p:cNvSpPr txBox="1"/>
          <p:nvPr>
            <p:custDataLst>
              <p:tags r:id="rId5"/>
            </p:custDataLst>
          </p:nvPr>
        </p:nvSpPr>
        <p:spPr>
          <a:xfrm>
            <a:off x="364490" y="725170"/>
            <a:ext cx="7156450" cy="5084445"/>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lvl="0" indent="457200" algn="l" fontAlgn="ctr">
              <a:lnSpc>
                <a:spcPct val="130000"/>
              </a:lnSpc>
              <a:spcBef>
                <a:spcPts val="0"/>
              </a:spcBef>
              <a:spcAft>
                <a:spcPts val="0"/>
              </a:spcAft>
              <a:buSzPct val="100000"/>
              <a:buFont typeface="Wingdings" panose="05000000000000000000" charset="0"/>
              <a:buNone/>
            </a:pPr>
            <a:r>
              <a:rPr altLang="zh-CN" sz="2000">
                <a:latin typeface="宋体" panose="02010600030101010101" pitchFamily="2" charset="-122"/>
                <a:ea typeface="宋体" panose="02010600030101010101" pitchFamily="2" charset="-122"/>
                <a:cs typeface="宋体" panose="02010600030101010101" pitchFamily="2" charset="-122"/>
                <a:sym typeface="+mn-ea"/>
              </a:rPr>
              <a:t>马克思主义是不断发展的开放的理论，始终站在时代前沿。马克思一再告诫人们，</a:t>
            </a:r>
            <a:r>
              <a:rPr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马克思主义理论不是教条，而是行动指南，必须随着实践的变化而发展。</a:t>
            </a:r>
            <a:r>
              <a:rPr altLang="zh-CN" sz="2000">
                <a:latin typeface="宋体" panose="02010600030101010101" pitchFamily="2" charset="-122"/>
                <a:ea typeface="宋体" panose="02010600030101010101" pitchFamily="2" charset="-122"/>
                <a:cs typeface="宋体" panose="02010600030101010101" pitchFamily="2" charset="-122"/>
                <a:sym typeface="+mn-ea"/>
              </a:rPr>
              <a:t>一部马克思主义发展史就是马克思、恩格斯以及他们的后继者们不断根据时代、实践、认识发展而发展的历史，是不断吸收人类历史上一切优秀思想文化成果丰富自己的历史。因此，马克思主义能够永葆其美妙之青春，不断探索时代发展提出的新课题、回应人类社会面临的新挑战。……前进道路上，我们要继续高扬马克思主义伟大旗帜，让马克思、恩格斯设想的人类社会美好前景不断在中国大地上生动展现出来！</a:t>
            </a:r>
            <a:endParaRPr altLang="zh-CN" sz="2000">
              <a:latin typeface="宋体" panose="02010600030101010101" pitchFamily="2" charset="-122"/>
              <a:ea typeface="宋体" panose="02010600030101010101" pitchFamily="2" charset="-122"/>
              <a:cs typeface="宋体" panose="02010600030101010101" pitchFamily="2" charset="-122"/>
              <a:sym typeface="+mn-ea"/>
            </a:endParaRPr>
          </a:p>
          <a:p>
            <a:pPr lvl="0" indent="457200" algn="r" fontAlgn="ctr">
              <a:lnSpc>
                <a:spcPct val="130000"/>
              </a:lnSpc>
              <a:spcBef>
                <a:spcPts val="1000"/>
              </a:spcBef>
              <a:spcAft>
                <a:spcPts val="0"/>
              </a:spcAft>
              <a:buSzPct val="100000"/>
              <a:buFont typeface="Wingdings" panose="05000000000000000000" charset="0"/>
              <a:buNone/>
            </a:pPr>
            <a:r>
              <a:rPr altLang="zh-CN" sz="2000">
                <a:latin typeface="宋体" panose="02010600030101010101" pitchFamily="2" charset="-122"/>
                <a:ea typeface="宋体" panose="02010600030101010101" pitchFamily="2" charset="-122"/>
                <a:cs typeface="宋体" panose="02010600030101010101" pitchFamily="2" charset="-122"/>
                <a:sym typeface="+mn-ea"/>
              </a:rPr>
              <a:t>——习近平在纪念马克思诞辰200周年大会上的讲话</a:t>
            </a:r>
            <a:endParaRPr altLang="zh-CN" sz="20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图片 2" descr="C:\Users\Administrator\Desktop\图片5.png图片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23" b="98710" l="4400" r="98400">
                        <a14:foregroundMark x1="71200" y1="8065" x2="69600" y2="53548"/>
                        <a14:foregroundMark x1="29200" y1="40645" x2="10400" y2="82903"/>
                        <a14:foregroundMark x1="50800" y1="44839" x2="52600" y2="63548"/>
                        <a14:foregroundMark x1="85200" y1="40323" x2="88400" y2="77742"/>
                        <a14:foregroundMark x1="88400" y1="40323" x2="97200" y2="61613"/>
                        <a14:backgroundMark x1="23400" y1="4194" x2="4600" y2="41613"/>
                        <a14:backgroundMark x1="24600" y1="10645" x2="32800" y2="2581"/>
                        <a14:backgroundMark x1="37200" y1="1290" x2="50000" y2="645"/>
                        <a14:backgroundMark x1="50400" y1="1613" x2="55000" y2="12903"/>
                        <a14:backgroundMark x1="57600" y1="18065" x2="59200" y2="32258"/>
                      </a14:backgroundRemoval>
                    </a14:imgEffect>
                  </a14:imgLayer>
                </a14:imgProps>
              </a:ext>
            </a:extLst>
          </a:blip>
          <a:srcRect/>
          <a:stretch>
            <a:fillRect/>
          </a:stretch>
        </p:blipFill>
        <p:spPr bwMode="auto">
          <a:xfrm>
            <a:off x="10159904" y="0"/>
            <a:ext cx="2032096" cy="125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8">
            <a:extLst>
              <a:ext uri="{BEBA8EAE-BF5A-486C-A8C5-ECC9F3942E4B}">
                <a14:imgProps xmlns:a14="http://schemas.microsoft.com/office/drawing/2010/main">
                  <a14:imgLayer r:embed="rId9">
                    <a14:imgEffect>
                      <a14:backgroundRemoval t="0" b="92600" l="0" r="100000">
                        <a14:foregroundMark x1="7467" y1="88200" x2="28400" y2="86800"/>
                        <a14:backgroundMark x1="38400" y1="3200" x2="48400" y2="6200"/>
                      </a14:backgroundRemoval>
                    </a14:imgEffect>
                  </a14:imgLayer>
                </a14:imgProps>
              </a:ext>
              <a:ext uri="{28A0092B-C50C-407E-A947-70E740481C1C}">
                <a14:useLocalDpi xmlns:a14="http://schemas.microsoft.com/office/drawing/2010/main" val="0"/>
              </a:ext>
            </a:extLst>
          </a:blip>
          <a:stretch>
            <a:fillRect/>
          </a:stretch>
        </p:blipFill>
        <p:spPr>
          <a:xfrm>
            <a:off x="-1" y="5998118"/>
            <a:ext cx="1450483" cy="849381"/>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矩形 12"/>
          <p:cNvSpPr/>
          <p:nvPr>
            <p:custDataLst>
              <p:tags r:id="rId1"/>
            </p:custDataLst>
          </p:nvPr>
        </p:nvSpPr>
        <p:spPr>
          <a:xfrm>
            <a:off x="11664315" y="2821940"/>
            <a:ext cx="527685" cy="1426845"/>
          </a:xfrm>
          <a:prstGeom prst="rect">
            <a:avLst/>
          </a:prstGeom>
          <a:solidFill>
            <a:srgbClr val="C00000"/>
          </a:solidFill>
          <a:ln>
            <a:noFill/>
          </a:ln>
        </p:spPr>
        <p:style>
          <a:lnRef idx="2">
            <a:srgbClr val="1F74AD">
              <a:shade val="50000"/>
            </a:srgbClr>
          </a:lnRef>
          <a:fillRef idx="1">
            <a:srgbClr val="1F74AD"/>
          </a:fillRef>
          <a:effectRef idx="0">
            <a:srgbClr val="1F74AD"/>
          </a:effectRef>
          <a:fontRef idx="minor">
            <a:sysClr val="window" lastClr="FFFFFF"/>
          </a:fontRef>
        </p:style>
        <p:txBody>
          <a:bodyPr lIns="270000" rtlCol="0" anchor="ctr">
            <a:normAutofit/>
          </a:bodyPr>
          <a:p>
            <a:pPr algn="just"/>
            <a:endParaRPr lang="zh-CN" altLang="en-US" sz="4000" b="1" dirty="0">
              <a:solidFill>
                <a:srgbClr val="1F74A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矩形 84"/>
          <p:cNvSpPr/>
          <p:nvPr>
            <p:custDataLst>
              <p:tags r:id="rId2"/>
            </p:custDataLst>
          </p:nvPr>
        </p:nvSpPr>
        <p:spPr>
          <a:xfrm>
            <a:off x="8025130" y="1725930"/>
            <a:ext cx="3850005" cy="4272280"/>
          </a:xfrm>
          <a:prstGeom prst="rect">
            <a:avLst/>
          </a:prstGeom>
          <a:noFill/>
          <a:ln w="38100">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 5"/>
          <p:cNvPicPr>
            <a:picLocks noChangeAspect="1"/>
          </p:cNvPicPr>
          <p:nvPr>
            <p:custDataLst>
              <p:tags r:id="rId3"/>
            </p:custDataLst>
          </p:nvPr>
        </p:nvPicPr>
        <p:blipFill rotWithShape="1">
          <a:blip r:embed="rId4"/>
          <a:srcRect l="2075" r="2075"/>
          <a:stretch>
            <a:fillRect/>
          </a:stretch>
        </p:blipFill>
        <p:spPr>
          <a:xfrm>
            <a:off x="7520940" y="1560830"/>
            <a:ext cx="4153535" cy="4153535"/>
          </a:xfrm>
          <a:prstGeom prst="rect">
            <a:avLst/>
          </a:prstGeom>
        </p:spPr>
      </p:pic>
      <p:sp>
        <p:nvSpPr>
          <p:cNvPr id="15" name="文本框 14"/>
          <p:cNvSpPr txBox="1"/>
          <p:nvPr>
            <p:custDataLst>
              <p:tags r:id="rId5"/>
            </p:custDataLst>
          </p:nvPr>
        </p:nvSpPr>
        <p:spPr>
          <a:xfrm>
            <a:off x="494030" y="1531620"/>
            <a:ext cx="6647815" cy="4164965"/>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lvl="0" indent="457200" algn="l" fontAlgn="ctr">
              <a:lnSpc>
                <a:spcPct val="130000"/>
              </a:lnSpc>
              <a:spcBef>
                <a:spcPts val="1000"/>
              </a:spcBef>
              <a:spcAft>
                <a:spcPts val="0"/>
              </a:spcAft>
              <a:buSzPct val="100000"/>
              <a:buFont typeface="Wingdings" panose="05000000000000000000" charset="0"/>
              <a:buNone/>
            </a:pP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马克思主义是</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科学</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人民</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实践</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的理论，创造性地揭示了</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人类社会发展规律</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。马克思创建了唯物史观和剩余价值学说，揭示了人类社会发展的一般规律，揭示了资本主义运行的特殊规律，为人类</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指明</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了从</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必然王国向自由王国</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飞跃的</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途径</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，为人民</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指明</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了实现</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自</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由和解放</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的</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道路</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《共产党宣言》发表170年来，马克思主义在世界上得到广泛传播。在人类思想史上，没有一种思想理论像马克思主义那样对人类产生了如此广泛而深刻的影响。</a:t>
            </a:r>
            <a:endParaRPr lang="zh-CN"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285750" lvl="1" indent="0" algn="r" fontAlgn="ctr">
              <a:lnSpc>
                <a:spcPct val="130000"/>
              </a:lnSpc>
              <a:spcBef>
                <a:spcPts val="0"/>
              </a:spcBef>
              <a:spcAft>
                <a:spcPts val="0"/>
              </a:spcAft>
              <a:buSzPct val="100000"/>
              <a:buFont typeface="Arial" panose="020B0604020202020204" pitchFamily="34" charset="0"/>
              <a:buNone/>
            </a:pP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——习近平在纪念马克思诞辰200周年大会上讲话</a:t>
            </a:r>
            <a:endPar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4" name="图片 3"/>
          <p:cNvPicPr>
            <a:picLocks noChangeAspect="1"/>
          </p:cNvPicPr>
          <p:nvPr/>
        </p:nvPicPr>
        <p:blipFill>
          <a:blip r:embed="rId6">
            <a:extLst>
              <a:ext uri="{BEBA8EAE-BF5A-486C-A8C5-ECC9F3942E4B}">
                <a14:imgProps xmlns:a14="http://schemas.microsoft.com/office/drawing/2010/main">
                  <a14:imgLayer r:embed="rId7">
                    <a14:imgEffect>
                      <a14:backgroundRemoval t="0" b="92600" l="0" r="100000">
                        <a14:foregroundMark x1="7467" y1="88200" x2="28400" y2="86800"/>
                        <a14:backgroundMark x1="38400" y1="3200" x2="48400" y2="6200"/>
                      </a14:backgroundRemoval>
                    </a14:imgEffect>
                  </a14:imgLayer>
                </a14:imgProps>
              </a:ext>
              <a:ext uri="{28A0092B-C50C-407E-A947-70E740481C1C}">
                <a14:useLocalDpi xmlns:a14="http://schemas.microsoft.com/office/drawing/2010/main" val="0"/>
              </a:ext>
            </a:extLst>
          </a:blip>
          <a:stretch>
            <a:fillRect/>
          </a:stretch>
        </p:blipFill>
        <p:spPr>
          <a:xfrm>
            <a:off x="-1" y="5998118"/>
            <a:ext cx="1450483" cy="849381"/>
          </a:xfrm>
          <a:prstGeom prst="rect">
            <a:avLst/>
          </a:prstGeom>
        </p:spPr>
      </p:pic>
      <p:pic>
        <p:nvPicPr>
          <p:cNvPr id="2" name="图片 2" descr="C:\Users\Administrator\Desktop\图片5.png图片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23" b="98710" l="4400" r="98400">
                        <a14:foregroundMark x1="71200" y1="8065" x2="69600" y2="53548"/>
                        <a14:foregroundMark x1="29200" y1="40645" x2="10400" y2="82903"/>
                        <a14:foregroundMark x1="50800" y1="44839" x2="52600" y2="63548"/>
                        <a14:foregroundMark x1="85200" y1="40323" x2="88400" y2="77742"/>
                        <a14:foregroundMark x1="88400" y1="40323" x2="97200" y2="61613"/>
                        <a14:backgroundMark x1="23400" y1="4194" x2="4600" y2="41613"/>
                        <a14:backgroundMark x1="24600" y1="10645" x2="32800" y2="2581"/>
                        <a14:backgroundMark x1="37200" y1="1290" x2="50000" y2="645"/>
                        <a14:backgroundMark x1="50400" y1="1613" x2="55000" y2="12903"/>
                        <a14:backgroundMark x1="57600" y1="18065" x2="59200" y2="32258"/>
                      </a14:backgroundRemoval>
                    </a14:imgEffect>
                  </a14:imgLayer>
                </a14:imgProps>
              </a:ext>
            </a:extLst>
          </a:blip>
          <a:srcRect/>
          <a:stretch>
            <a:fillRect/>
          </a:stretch>
        </p:blipFill>
        <p:spPr bwMode="auto">
          <a:xfrm>
            <a:off x="10159904" y="0"/>
            <a:ext cx="2032096" cy="125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0" y="5080"/>
            <a:ext cx="12289790" cy="6852285"/>
            <a:chOff x="-95" y="-1353"/>
            <a:chExt cx="19354" cy="12171"/>
          </a:xfrm>
        </p:grpSpPr>
        <p:pic>
          <p:nvPicPr>
            <p:cNvPr id="3" name="图片 2"/>
            <p:cNvPicPr>
              <a:picLocks noChangeAspect="1"/>
            </p:cNvPicPr>
            <p:nvPr/>
          </p:nvPicPr>
          <p:blipFill>
            <a:blip r:embed="rId1"/>
            <a:stretch>
              <a:fillRect/>
            </a:stretch>
          </p:blipFill>
          <p:spPr>
            <a:xfrm>
              <a:off x="-75" y="-1335"/>
              <a:ext cx="19334" cy="12136"/>
            </a:xfrm>
            <a:prstGeom prst="rect">
              <a:avLst/>
            </a:prstGeom>
          </p:spPr>
        </p:pic>
        <p:sp>
          <p:nvSpPr>
            <p:cNvPr id="7" name="矩形 6"/>
            <p:cNvSpPr/>
            <p:nvPr/>
          </p:nvSpPr>
          <p:spPr>
            <a:xfrm>
              <a:off x="-95" y="-1353"/>
              <a:ext cx="19354" cy="1217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1" name="矩形 30"/>
          <p:cNvSpPr/>
          <p:nvPr/>
        </p:nvSpPr>
        <p:spPr>
          <a:xfrm>
            <a:off x="-85725" y="2757170"/>
            <a:ext cx="12277725" cy="231394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Rectangle 18"/>
          <p:cNvSpPr>
            <a:spLocks noChangeArrowheads="1"/>
          </p:cNvSpPr>
          <p:nvPr/>
        </p:nvSpPr>
        <p:spPr bwMode="auto">
          <a:xfrm>
            <a:off x="1122045" y="3408045"/>
            <a:ext cx="10945495" cy="1353820"/>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a:lnSpc>
                <a:spcPct val="110000"/>
              </a:lnSpc>
              <a:defRPr/>
            </a:pPr>
            <a:r>
              <a:rPr sz="8000" b="1" kern="600" spc="-500" dirty="0">
                <a:ln>
                  <a:solidFill>
                    <a:schemeClr val="bg1"/>
                  </a:solidFill>
                </a:ln>
                <a:solidFill>
                  <a:schemeClr val="tx1"/>
                </a:solidFill>
                <a:effectLst>
                  <a:outerShdw blurRad="50800" dist="38100" dir="18900000" algn="bl" rotWithShape="0">
                    <a:prstClr val="black">
                      <a:alpha val="40000"/>
                    </a:prstClr>
                  </a:outerShdw>
                  <a:reflection blurRad="6350" stA="55000" endA="300" endPos="45500" dir="5400000" sy="-100000" algn="bl" rotWithShape="0"/>
                </a:effectLst>
                <a:uFillTx/>
                <a:latin typeface="华文琥珀" panose="02010800040101010101" charset="-122"/>
                <a:ea typeface="华文琥珀" panose="02010800040101010101" charset="-122"/>
                <a:cs typeface="华文琥珀" panose="02010800040101010101" charset="-122"/>
                <a:sym typeface="微软雅黑" panose="020B0503020204020204" pitchFamily="34" charset="-122"/>
              </a:rPr>
              <a:t>马克思主义</a:t>
            </a:r>
            <a:r>
              <a:rPr sz="8000" b="1" kern="600" spc="-500" dirty="0">
                <a:ln>
                  <a:solidFill>
                    <a:schemeClr val="bg1"/>
                  </a:solidFill>
                </a:ln>
                <a:solidFill>
                  <a:schemeClr val="tx1"/>
                </a:solidFill>
                <a:effectLst>
                  <a:outerShdw blurRad="50800" dist="38100" dir="18900000" algn="bl" rotWithShape="0">
                    <a:prstClr val="black">
                      <a:alpha val="40000"/>
                    </a:prstClr>
                  </a:outerShdw>
                  <a:reflection blurRad="6350" stA="55000" endA="300" endPos="45500" dir="5400000" sy="-100000" algn="bl" rotWithShape="0"/>
                </a:effectLst>
                <a:uFillTx/>
                <a:latin typeface="华文琥珀" panose="02010800040101010101" charset="-122"/>
                <a:ea typeface="华文琥珀" panose="02010800040101010101" charset="-122"/>
                <a:cs typeface="华文琥珀" panose="02010800040101010101" charset="-122"/>
                <a:sym typeface="微软雅黑" panose="020B0503020204020204" pitchFamily="34" charset="-122"/>
              </a:rPr>
              <a:t>的诞生与传播</a:t>
            </a:r>
            <a:endParaRPr sz="8000" b="1" kern="600" spc="-500" dirty="0">
              <a:ln>
                <a:solidFill>
                  <a:srgbClr val="C00000"/>
                </a:solidFill>
              </a:ln>
              <a:solidFill>
                <a:schemeClr val="tx1"/>
              </a:solidFill>
              <a:effectLst>
                <a:outerShdw blurRad="50800" dist="38100" dir="18900000" algn="bl" rotWithShape="0">
                  <a:prstClr val="black">
                    <a:alpha val="40000"/>
                  </a:prstClr>
                </a:outerShdw>
                <a:reflection blurRad="6350" stA="55000" endA="300" endPos="45500" dir="5400000" sy="-100000" algn="bl" rotWithShape="0"/>
              </a:effectLst>
              <a:uFillTx/>
              <a:latin typeface="华文琥珀" panose="02010800040101010101" charset="-122"/>
              <a:ea typeface="华文琥珀" panose="02010800040101010101" charset="-122"/>
              <a:cs typeface="华文琥珀" panose="02010800040101010101" charset="-122"/>
              <a:sym typeface="微软雅黑" panose="020B0503020204020204" pitchFamily="34" charset="-122"/>
            </a:endParaRPr>
          </a:p>
        </p:txBody>
      </p:sp>
      <p:grpSp>
        <p:nvGrpSpPr>
          <p:cNvPr id="28" name="组合 27"/>
          <p:cNvGrpSpPr/>
          <p:nvPr/>
        </p:nvGrpSpPr>
        <p:grpSpPr>
          <a:xfrm>
            <a:off x="133985" y="2765425"/>
            <a:ext cx="1153795" cy="2305685"/>
            <a:chOff x="10354941" y="1274616"/>
            <a:chExt cx="1076840" cy="1381856"/>
          </a:xfrm>
        </p:grpSpPr>
        <p:pic>
          <p:nvPicPr>
            <p:cNvPr id="29" name="PA_图片 27"/>
            <p:cNvPicPr>
              <a:picLocks noChangeAspect="1"/>
            </p:cNvPicPr>
            <p:nvPr>
              <p:custDataLst>
                <p:tags r:id="rId2"/>
              </p:custDataLst>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354941" y="1274616"/>
              <a:ext cx="1076840" cy="1381856"/>
            </a:xfrm>
            <a:prstGeom prst="rect">
              <a:avLst/>
            </a:prstGeom>
            <a:noFill/>
          </p:spPr>
        </p:pic>
        <p:sp>
          <p:nvSpPr>
            <p:cNvPr id="30" name="矩形 29"/>
            <p:cNvSpPr/>
            <p:nvPr/>
          </p:nvSpPr>
          <p:spPr>
            <a:xfrm>
              <a:off x="10509399" y="1562707"/>
              <a:ext cx="767478" cy="1014424"/>
            </a:xfrm>
            <a:prstGeom prst="rect">
              <a:avLst/>
            </a:prstGeom>
          </p:spPr>
          <p:txBody>
            <a:bodyPr vert="eaVert" wrap="square" anchor="ctr">
              <a:spAutoFit/>
            </a:bodyPr>
            <a:p>
              <a:pPr>
                <a:lnSpc>
                  <a:spcPct val="130000"/>
                </a:lnSpc>
              </a:pPr>
              <a:r>
                <a:rPr lang="zh-CN" altLang="en-US" sz="3200" b="1" spc="500" dirty="0">
                  <a:solidFill>
                    <a:schemeClr val="bg1"/>
                  </a:solidFill>
                  <a:effectLst>
                    <a:outerShdw blurRad="50800" dist="38100" dir="18900000" algn="bl" rotWithShape="0">
                      <a:prstClr val="black">
                        <a:alpha val="40000"/>
                      </a:prstClr>
                    </a:outerShdw>
                  </a:effectLst>
                  <a:uFillTx/>
                  <a:latin typeface="楷体" panose="02010609060101010101" charset="-122"/>
                  <a:ea typeface="楷体" panose="02010609060101010101" charset="-122"/>
                </a:rPr>
                <a:t>第</a:t>
              </a:r>
              <a:r>
                <a:rPr lang="en-US" altLang="zh-CN" sz="3200" b="1" spc="500" dirty="0">
                  <a:solidFill>
                    <a:schemeClr val="bg1"/>
                  </a:solidFill>
                  <a:effectLst>
                    <a:outerShdw blurRad="50800" dist="38100" dir="18900000" algn="bl" rotWithShape="0">
                      <a:prstClr val="black">
                        <a:alpha val="40000"/>
                      </a:prstClr>
                    </a:outerShdw>
                  </a:effectLst>
                  <a:uFillTx/>
                  <a:latin typeface="楷体" panose="02010609060101010101" charset="-122"/>
                  <a:ea typeface="楷体" panose="02010609060101010101" charset="-122"/>
                </a:rPr>
                <a:t>11</a:t>
              </a:r>
              <a:r>
                <a:rPr lang="zh-CN" altLang="en-US" sz="3200" b="1" spc="500" dirty="0">
                  <a:solidFill>
                    <a:schemeClr val="bg1"/>
                  </a:solidFill>
                  <a:effectLst>
                    <a:outerShdw blurRad="50800" dist="38100" dir="18900000" algn="bl" rotWithShape="0">
                      <a:prstClr val="black">
                        <a:alpha val="40000"/>
                      </a:prstClr>
                    </a:outerShdw>
                  </a:effectLst>
                  <a:uFillTx/>
                  <a:latin typeface="楷体" panose="02010609060101010101" charset="-122"/>
                  <a:ea typeface="楷体" panose="02010609060101010101" charset="-122"/>
                </a:rPr>
                <a:t>课</a:t>
              </a:r>
              <a:endParaRPr lang="zh-CN" altLang="en-US" sz="3200" b="1" spc="500" dirty="0">
                <a:solidFill>
                  <a:schemeClr val="bg1"/>
                </a:solidFill>
                <a:effectLst>
                  <a:outerShdw blurRad="50800" dist="38100" dir="18900000" algn="bl" rotWithShape="0">
                    <a:prstClr val="black">
                      <a:alpha val="40000"/>
                    </a:prstClr>
                  </a:outerShdw>
                </a:effectLst>
                <a:uFillTx/>
                <a:latin typeface="楷体" panose="02010609060101010101" charset="-122"/>
                <a:ea typeface="楷体" panose="02010609060101010101" charset="-122"/>
              </a:endParaRPr>
            </a:p>
          </p:txBody>
        </p:sp>
      </p:grpSp>
      <p:sp>
        <p:nvSpPr>
          <p:cNvPr id="25" name="文本框 24"/>
          <p:cNvSpPr txBox="1"/>
          <p:nvPr/>
        </p:nvSpPr>
        <p:spPr>
          <a:xfrm>
            <a:off x="2135505" y="2757170"/>
            <a:ext cx="7517130" cy="650875"/>
          </a:xfrm>
          <a:prstGeom prst="rect">
            <a:avLst/>
          </a:prstGeom>
          <a:noFill/>
        </p:spPr>
        <p:txBody>
          <a:bodyPr wrap="square" rtlCol="0">
            <a:spAutoFit/>
          </a:bodyPr>
          <a:p>
            <a:pPr>
              <a:lnSpc>
                <a:spcPct val="130000"/>
              </a:lnSpc>
            </a:pPr>
            <a:r>
              <a:rPr lang="zh-CN" altLang="en-US" sz="2800" b="1">
                <a:ln>
                  <a:solidFill>
                    <a:schemeClr val="bg1"/>
                  </a:solidFill>
                </a:ln>
                <a:effectLst/>
                <a:latin typeface="方正粗黑宋简体" panose="02000000000000000000" charset="-122"/>
                <a:ea typeface="方正粗黑宋简体" panose="02000000000000000000" charset="-122"/>
                <a:cs typeface="方正粗黑宋简体" panose="02000000000000000000" charset="-122"/>
              </a:rPr>
              <a:t>第五单元  工业革命与马克思主义的诞生</a:t>
            </a:r>
            <a:endParaRPr lang="zh-CN" altLang="en-US" sz="2800" b="1">
              <a:ln>
                <a:solidFill>
                  <a:schemeClr val="bg1"/>
                </a:solidFill>
              </a:ln>
              <a:effectLst/>
              <a:latin typeface="方正粗黑宋简体" panose="02000000000000000000" charset="-122"/>
              <a:ea typeface="方正粗黑宋简体" panose="02000000000000000000" charset="-122"/>
              <a:cs typeface="方正粗黑宋简体" panose="02000000000000000000"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266065" y="141605"/>
            <a:ext cx="6182995" cy="583565"/>
          </a:xfrm>
          <a:prstGeom prst="rect">
            <a:avLst/>
          </a:prstGeom>
          <a:noFill/>
        </p:spPr>
        <p:txBody>
          <a:bodyPr wrap="square" rtlCol="0" anchor="t">
            <a:spAutoFit/>
          </a:bodyPr>
          <a:p>
            <a:pPr algn="l"/>
            <a:r>
              <a:rPr lang="zh-CN" altLang="en-US" sz="3200" b="1">
                <a:effectLst>
                  <a:outerShdw blurRad="38100" dist="38100" dir="2700000" algn="tl">
                    <a:srgbClr val="000000">
                      <a:alpha val="43137"/>
                    </a:srgbClr>
                  </a:outerShdw>
                </a:effectLst>
                <a:latin typeface="+mj-ea"/>
                <a:ea typeface="+mj-ea"/>
              </a:rPr>
              <a:t>一、艰苦抗争</a:t>
            </a:r>
            <a:r>
              <a:rPr lang="en-US" altLang="zh-CN" sz="3200" b="1">
                <a:effectLst>
                  <a:outerShdw blurRad="38100" dist="38100" dir="2700000" algn="tl">
                    <a:srgbClr val="000000">
                      <a:alpha val="43137"/>
                    </a:srgbClr>
                  </a:outerShdw>
                </a:effectLst>
                <a:latin typeface="+mj-ea"/>
                <a:ea typeface="+mj-ea"/>
              </a:rPr>
              <a:t> </a:t>
            </a:r>
            <a:r>
              <a:rPr lang="zh-CN" altLang="en-US" sz="3200" b="1">
                <a:effectLst>
                  <a:outerShdw blurRad="38100" dist="38100" dir="2700000" algn="tl">
                    <a:srgbClr val="000000">
                      <a:alpha val="43137"/>
                    </a:srgbClr>
                  </a:outerShdw>
                </a:effectLst>
                <a:latin typeface="+mj-ea"/>
                <a:ea typeface="+mj-ea"/>
              </a:rPr>
              <a:t>早期探索</a:t>
            </a:r>
            <a:r>
              <a:rPr lang="en-US" altLang="zh-CN" sz="3200" b="1">
                <a:effectLst>
                  <a:outerShdw blurRad="38100" dist="38100" dir="2700000" algn="tl">
                    <a:srgbClr val="000000">
                      <a:alpha val="43137"/>
                    </a:srgbClr>
                  </a:outerShdw>
                </a:effectLst>
                <a:latin typeface="+mj-ea"/>
                <a:ea typeface="+mj-ea"/>
              </a:rPr>
              <a:t>——</a:t>
            </a:r>
            <a:r>
              <a:rPr lang="zh-CN" altLang="en-US" sz="3200" b="1">
                <a:effectLst>
                  <a:outerShdw blurRad="38100" dist="38100" dir="2700000" algn="tl">
                    <a:srgbClr val="000000">
                      <a:alpha val="43137"/>
                    </a:srgbClr>
                  </a:outerShdw>
                </a:effectLst>
                <a:latin typeface="+mj-ea"/>
                <a:ea typeface="+mj-ea"/>
              </a:rPr>
              <a:t>背景</a:t>
            </a:r>
            <a:endParaRPr lang="zh-CN" altLang="en-US" sz="3200" b="1">
              <a:effectLst>
                <a:outerShdw blurRad="38100" dist="38100" dir="2700000" algn="tl">
                  <a:srgbClr val="000000">
                    <a:alpha val="43137"/>
                  </a:srgbClr>
                </a:outerShdw>
              </a:effectLst>
              <a:latin typeface="+mj-ea"/>
              <a:ea typeface="+mj-ea"/>
            </a:endParaRPr>
          </a:p>
        </p:txBody>
      </p:sp>
      <p:sp>
        <p:nvSpPr>
          <p:cNvPr id="8" name="文本框 7"/>
          <p:cNvSpPr txBox="1"/>
          <p:nvPr/>
        </p:nvSpPr>
        <p:spPr>
          <a:xfrm>
            <a:off x="365125" y="1350645"/>
            <a:ext cx="11461750" cy="1168400"/>
          </a:xfrm>
          <a:prstGeom prst="rect">
            <a:avLst/>
          </a:prstGeom>
          <a:noFill/>
          <a:ln w="12700">
            <a:noFill/>
          </a:ln>
          <a:extLst>
            <a:ext uri="{909E8E84-426E-40DD-AFC4-6F175D3DCCD1}">
              <a14:hiddenFill xmlns:a14="http://schemas.microsoft.com/office/drawing/2010/main">
                <a:solidFill>
                  <a:schemeClr val="bg1">
                    <a:alpha val="80000"/>
                  </a:schemeClr>
                </a:solidFill>
              </a14:hiddenFill>
            </a:ext>
          </a:extLst>
        </p:spPr>
        <p:txBody>
          <a:bodyPr wrap="square" rtlCol="0" anchor="t">
            <a:spAutoFit/>
          </a:bodyPr>
          <a:p>
            <a:pPr lvl="0" indent="457200" algn="l" fontAlgn="auto">
              <a:lnSpc>
                <a:spcPct val="100000"/>
              </a:lnSpc>
              <a:buClrTx/>
              <a:buSzTx/>
              <a:buFontTx/>
            </a:pPr>
            <a:r>
              <a:rPr lang="en-US" altLang="en-US" sz="2400" b="1" dirty="0">
                <a:latin typeface="楷体" panose="02010609060101010101" charset="-122"/>
                <a:ea typeface="楷体" panose="02010609060101010101" charset="-122"/>
                <a:cs typeface="楷体" panose="02010609060101010101" charset="-122"/>
                <a:sym typeface="+mn-ea"/>
              </a:rPr>
              <a:t>材料</a:t>
            </a:r>
            <a:r>
              <a:rPr lang="zh-CN" altLang="en-US" sz="2400" b="1" dirty="0">
                <a:latin typeface="楷体" panose="02010609060101010101" charset="-122"/>
                <a:ea typeface="楷体" panose="02010609060101010101" charset="-122"/>
                <a:cs typeface="楷体" panose="02010609060101010101" charset="-122"/>
                <a:sym typeface="+mn-ea"/>
              </a:rPr>
              <a:t>一</a:t>
            </a:r>
            <a:r>
              <a:rPr lang="en-US" altLang="en-US" sz="2400" b="1" dirty="0">
                <a:latin typeface="楷体" panose="02010609060101010101" charset="-122"/>
                <a:ea typeface="楷体" panose="02010609060101010101" charset="-122"/>
                <a:cs typeface="楷体" panose="02010609060101010101" charset="-122"/>
                <a:sym typeface="+mn-ea"/>
              </a:rPr>
              <a:t> 工业革命前，人类的生产力每1000年才增长1倍，而英国在19世纪的100年中，GDP增长了约4倍。</a:t>
            </a:r>
            <a:endParaRPr lang="en-US" altLang="en-US" sz="2400" b="1" dirty="0">
              <a:latin typeface="楷体" panose="02010609060101010101" charset="-122"/>
              <a:ea typeface="楷体" panose="02010609060101010101" charset="-122"/>
              <a:cs typeface="楷体" panose="02010609060101010101" charset="-122"/>
              <a:sym typeface="+mn-ea"/>
            </a:endParaRPr>
          </a:p>
          <a:p>
            <a:pPr lvl="0" algn="r" fontAlgn="auto">
              <a:lnSpc>
                <a:spcPct val="100000"/>
              </a:lnSpc>
              <a:buClrTx/>
              <a:buSzTx/>
              <a:buFontTx/>
            </a:pPr>
            <a:r>
              <a:rPr lang="zh-CN" altLang="en-US" sz="2200" dirty="0">
                <a:latin typeface="楷体" panose="02010609060101010101" charset="-122"/>
                <a:ea typeface="楷体" panose="02010609060101010101" charset="-122"/>
                <a:cs typeface="楷体" panose="02010609060101010101" charset="-122"/>
                <a:sym typeface="+mn-ea"/>
              </a:rPr>
              <a:t>——钱乘旦《英国工业革命中人文灾难及其解决》</a:t>
            </a:r>
            <a:endParaRPr lang="zh-CN" altLang="en-US" sz="2200" dirty="0">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nvSpPr>
        <p:spPr>
          <a:xfrm>
            <a:off x="375285" y="2808605"/>
            <a:ext cx="11461750" cy="1168400"/>
          </a:xfrm>
          <a:prstGeom prst="rect">
            <a:avLst/>
          </a:prstGeom>
          <a:noFill/>
          <a:ln w="12700">
            <a:noFill/>
          </a:ln>
          <a:extLst>
            <a:ext uri="{909E8E84-426E-40DD-AFC4-6F175D3DCCD1}">
              <a14:hiddenFill xmlns:a14="http://schemas.microsoft.com/office/drawing/2010/main">
                <a:solidFill>
                  <a:schemeClr val="bg1">
                    <a:alpha val="80000"/>
                  </a:schemeClr>
                </a:solidFill>
              </a14:hiddenFill>
            </a:ext>
          </a:extLst>
        </p:spPr>
        <p:txBody>
          <a:bodyPr wrap="square" rtlCol="0">
            <a:spAutoFit/>
          </a:bodyPr>
          <a:p>
            <a:pPr indent="457200" algn="l" eaLnBrk="0" fontAlgn="auto" hangingPunct="0">
              <a:lnSpc>
                <a:spcPct val="100000"/>
              </a:lnSpc>
            </a:pPr>
            <a:r>
              <a:rPr lang="en-US" altLang="en-US" sz="2400" b="1" dirty="0">
                <a:latin typeface="楷体" panose="02010609060101010101" charset="-122"/>
                <a:ea typeface="楷体" panose="02010609060101010101" charset="-122"/>
                <a:cs typeface="楷体" panose="02010609060101010101" charset="-122"/>
              </a:rPr>
              <a:t>材料</a:t>
            </a:r>
            <a:r>
              <a:rPr lang="zh-CN" altLang="en-US" sz="2400" b="1" dirty="0">
                <a:latin typeface="楷体" panose="02010609060101010101" charset="-122"/>
                <a:ea typeface="楷体" panose="02010609060101010101" charset="-122"/>
                <a:cs typeface="楷体" panose="02010609060101010101" charset="-122"/>
              </a:rPr>
              <a:t>二</a:t>
            </a:r>
            <a:r>
              <a:rPr lang="en-US" altLang="en-US" sz="2400" b="1" dirty="0">
                <a:latin typeface="楷体" panose="02010609060101010101" charset="-122"/>
                <a:ea typeface="楷体" panose="02010609060101010101" charset="-122"/>
                <a:cs typeface="楷体" panose="02010609060101010101" charset="-122"/>
              </a:rPr>
              <a:t> 1825年，英国爆发了经济危机。此后每隔十年左右就会爆发一次资本主义经济危机。</a:t>
            </a:r>
            <a:endParaRPr lang="en-US" altLang="en-US" sz="2400" b="1" dirty="0">
              <a:latin typeface="楷体" panose="02010609060101010101" charset="-122"/>
              <a:ea typeface="楷体" panose="02010609060101010101" charset="-122"/>
              <a:cs typeface="楷体" panose="02010609060101010101" charset="-122"/>
            </a:endParaRPr>
          </a:p>
          <a:p>
            <a:pPr algn="r" fontAlgn="auto">
              <a:lnSpc>
                <a:spcPct val="100000"/>
              </a:lnSpc>
              <a:buClrTx/>
              <a:buSzTx/>
              <a:buFontTx/>
            </a:pPr>
            <a:r>
              <a:rPr lang="zh-CN" altLang="en-US" sz="2200" dirty="0">
                <a:latin typeface="楷体" panose="02010609060101010101" charset="-122"/>
                <a:ea typeface="楷体" panose="02010609060101010101" charset="-122"/>
                <a:cs typeface="楷体" panose="02010609060101010101" charset="-122"/>
              </a:rPr>
              <a:t> ——《中外历史纲要》（下）第62页</a:t>
            </a:r>
            <a:endParaRPr lang="zh-CN" altLang="en-US" sz="2200" dirty="0">
              <a:latin typeface="楷体" panose="02010609060101010101" charset="-122"/>
              <a:ea typeface="楷体" panose="02010609060101010101" charset="-122"/>
              <a:cs typeface="楷体" panose="02010609060101010101" charset="-122"/>
            </a:endParaRPr>
          </a:p>
        </p:txBody>
      </p:sp>
      <p:sp>
        <p:nvSpPr>
          <p:cNvPr id="18" name="文本框 17"/>
          <p:cNvSpPr txBox="1"/>
          <p:nvPr/>
        </p:nvSpPr>
        <p:spPr>
          <a:xfrm>
            <a:off x="375285" y="4310380"/>
            <a:ext cx="11461750" cy="1198880"/>
          </a:xfrm>
          <a:prstGeom prst="rect">
            <a:avLst/>
          </a:prstGeom>
          <a:noFill/>
          <a:ln w="12700">
            <a:noFill/>
          </a:ln>
          <a:extLst>
            <a:ext uri="{909E8E84-426E-40DD-AFC4-6F175D3DCCD1}">
              <a14:hiddenFill xmlns:a14="http://schemas.microsoft.com/office/drawing/2010/main">
                <a:solidFill>
                  <a:schemeClr val="bg1">
                    <a:alpha val="85000"/>
                  </a:schemeClr>
                </a:solidFill>
              </a14:hiddenFill>
            </a:ext>
          </a:extLst>
        </p:spPr>
        <p:txBody>
          <a:bodyPr wrap="square" rtlCol="0" anchor="t">
            <a:spAutoFit/>
          </a:bodyPr>
          <a:p>
            <a:pPr indent="457200" algn="l" eaLnBrk="0" fontAlgn="auto" hangingPunct="0">
              <a:lnSpc>
                <a:spcPct val="100000"/>
              </a:lnSpc>
              <a:buClrTx/>
              <a:buSzTx/>
              <a:buFontTx/>
            </a:pPr>
            <a:r>
              <a:rPr lang="zh-CN" altLang="en-US" sz="2400" b="1" dirty="0">
                <a:solidFill>
                  <a:schemeClr val="tx1"/>
                </a:solidFill>
                <a:latin typeface="楷体" panose="02010609060101010101" charset="-122"/>
                <a:ea typeface="楷体" panose="02010609060101010101" charset="-122"/>
                <a:cs typeface="楷体" panose="02010609060101010101" charset="-122"/>
              </a:rPr>
              <a:t>材料三</a:t>
            </a:r>
            <a:r>
              <a:rPr lang="en-US" altLang="zh-CN" sz="2400" b="1" dirty="0">
                <a:solidFill>
                  <a:schemeClr val="tx1"/>
                </a:solidFill>
                <a:latin typeface="楷体" panose="02010609060101010101" charset="-122"/>
                <a:ea typeface="楷体" panose="02010609060101010101" charset="-122"/>
                <a:cs typeface="楷体" panose="02010609060101010101" charset="-122"/>
              </a:rPr>
              <a:t> </a:t>
            </a:r>
            <a:r>
              <a:rPr lang="en-US" altLang="en-US" sz="2400" b="1" dirty="0">
                <a:solidFill>
                  <a:schemeClr val="tx1"/>
                </a:solidFill>
                <a:latin typeface="楷体" panose="02010609060101010101" charset="-122"/>
                <a:ea typeface="楷体" panose="02010609060101010101" charset="-122"/>
                <a:cs typeface="楷体" panose="02010609060101010101" charset="-122"/>
              </a:rPr>
              <a:t>资本主义经济的生产过剩，只是相对过剩，指相对于劳动人民的支付能力而言是过剩了。当时，一方面，市场上大量商品卖不出去；另一方面，工人大量失业，在职的工人工资也大幅度降低，工人无钱购买商品。</a:t>
            </a:r>
            <a:endParaRPr lang="zh-CN" altLang="en-US" sz="2200">
              <a:solidFill>
                <a:schemeClr val="tx1"/>
              </a:solidFill>
              <a:latin typeface="黑体" panose="02010609060101010101" charset="-122"/>
              <a:ea typeface="黑体" panose="02010609060101010101" charset="-122"/>
              <a:cs typeface="华文楷体" panose="02010600040101010101" charset="-122"/>
            </a:endParaRPr>
          </a:p>
        </p:txBody>
      </p:sp>
      <p:sp>
        <p:nvSpPr>
          <p:cNvPr id="27" name="文本框 26"/>
          <p:cNvSpPr txBox="1"/>
          <p:nvPr/>
        </p:nvSpPr>
        <p:spPr>
          <a:xfrm>
            <a:off x="3522980" y="5502910"/>
            <a:ext cx="7168515" cy="838835"/>
          </a:xfrm>
          <a:prstGeom prst="rect">
            <a:avLst/>
          </a:prstGeom>
          <a:solidFill>
            <a:schemeClr val="bg2"/>
          </a:solidFill>
          <a:ln w="12700" cmpd="sng">
            <a:noFill/>
            <a:prstDash val="solid"/>
          </a:ln>
        </p:spPr>
        <p:txBody>
          <a:bodyPr wrap="square" rtlCol="0" anchor="t">
            <a:spAutoFit/>
          </a:bodyPr>
          <a:p>
            <a:pPr fontAlgn="auto">
              <a:lnSpc>
                <a:spcPct val="135000"/>
              </a:lnSpc>
            </a:pPr>
            <a:r>
              <a:rPr lang="zh-CN" altLang="en-US" sz="3600" b="1" noProof="0" dirty="0">
                <a:ln>
                  <a:noFill/>
                </a:ln>
                <a:solidFill>
                  <a:srgbClr val="FF0000"/>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sym typeface="+mn-ea"/>
              </a:rPr>
              <a:t>贫富分化严重，阶级矛盾日益尖锐</a:t>
            </a:r>
            <a:endParaRPr lang="zh-CN" altLang="en-US" sz="3600" b="1" noProof="0" dirty="0">
              <a:ln>
                <a:noFill/>
              </a:ln>
              <a:solidFill>
                <a:srgbClr val="FF0000"/>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sym typeface="+mn-ea"/>
            </a:endParaRPr>
          </a:p>
        </p:txBody>
      </p:sp>
      <p:sp>
        <p:nvSpPr>
          <p:cNvPr id="28" name="文本框 27"/>
          <p:cNvSpPr txBox="1"/>
          <p:nvPr/>
        </p:nvSpPr>
        <p:spPr>
          <a:xfrm>
            <a:off x="6473825" y="462280"/>
            <a:ext cx="2809875" cy="918226"/>
          </a:xfrm>
          <a:prstGeom prst="round2DiagRect">
            <a:avLst>
              <a:gd name="adj1" fmla="val 50000"/>
              <a:gd name="adj2" fmla="val 0"/>
            </a:avLst>
          </a:prstGeom>
          <a:solidFill>
            <a:srgbClr val="C00000"/>
          </a:solidFill>
          <a:ln w="66675" cmpd="sng">
            <a:solidFill>
              <a:schemeClr val="bg1"/>
            </a:solidFill>
            <a:prstDash val="solid"/>
          </a:ln>
        </p:spPr>
        <p:txBody>
          <a:bodyPr wrap="square" rtlCol="0">
            <a:spAutoFit/>
          </a:bodyPr>
          <a:p>
            <a:r>
              <a:rPr lang="zh-CN" altLang="en-US" sz="3600" b="1">
                <a:solidFill>
                  <a:schemeClr val="bg1"/>
                </a:solidFill>
                <a:latin typeface="+mj-ea"/>
                <a:ea typeface="+mj-ea"/>
              </a:rPr>
              <a:t>如何破解？</a:t>
            </a:r>
            <a:endParaRPr lang="zh-CN" altLang="en-US" sz="3600" b="1">
              <a:solidFill>
                <a:schemeClr val="bg1"/>
              </a:solidFill>
              <a:latin typeface="+mj-ea"/>
              <a:ea typeface="+mj-ea"/>
            </a:endParaRPr>
          </a:p>
        </p:txBody>
      </p:sp>
      <p:sp>
        <p:nvSpPr>
          <p:cNvPr id="4" name="文本框 3"/>
          <p:cNvSpPr txBox="1"/>
          <p:nvPr/>
        </p:nvSpPr>
        <p:spPr>
          <a:xfrm>
            <a:off x="375285" y="652780"/>
            <a:ext cx="3368040" cy="629920"/>
          </a:xfrm>
          <a:prstGeom prst="rect">
            <a:avLst/>
          </a:prstGeom>
          <a:noFill/>
        </p:spPr>
        <p:txBody>
          <a:bodyPr wrap="square" rtlCol="0">
            <a:spAutoFit/>
          </a:bodyPr>
          <a:p>
            <a:pPr algn="just">
              <a:lnSpc>
                <a:spcPct val="125000"/>
              </a:lnSpc>
              <a:spcBef>
                <a:spcPts val="0"/>
              </a:spcBef>
              <a:spcAft>
                <a:spcPts val="0"/>
              </a:spcAft>
            </a:pPr>
            <a:r>
              <a:rPr lang="en-US" sz="2800" b="1">
                <a:effectLst/>
                <a:latin typeface="+mj-ea"/>
                <a:ea typeface="+mj-ea"/>
                <a:cs typeface="+mj-ea"/>
              </a:rPr>
              <a:t>1</a:t>
            </a:r>
            <a:r>
              <a:rPr lang="zh-CN" altLang="en-US" sz="2800" b="1">
                <a:effectLst/>
                <a:latin typeface="+mj-ea"/>
                <a:ea typeface="+mj-ea"/>
                <a:cs typeface="+mj-ea"/>
              </a:rPr>
              <a:t>、</a:t>
            </a:r>
            <a:r>
              <a:rPr lang="zh-CN" sz="2800" b="1">
                <a:effectLst/>
                <a:latin typeface="+mj-ea"/>
                <a:ea typeface="+mj-ea"/>
                <a:cs typeface="+mj-ea"/>
              </a:rPr>
              <a:t>经济基础</a:t>
            </a:r>
            <a:endParaRPr lang="zh-CN" sz="2800" b="1">
              <a:effectLst/>
              <a:latin typeface="+mj-ea"/>
              <a:ea typeface="+mj-ea"/>
              <a:cs typeface="+mj-ea"/>
            </a:endParaRPr>
          </a:p>
        </p:txBody>
      </p:sp>
      <p:sp>
        <p:nvSpPr>
          <p:cNvPr id="2" name="文本框 1"/>
          <p:cNvSpPr txBox="1"/>
          <p:nvPr/>
        </p:nvSpPr>
        <p:spPr>
          <a:xfrm>
            <a:off x="3831590" y="1896745"/>
            <a:ext cx="6725285" cy="838835"/>
          </a:xfrm>
          <a:prstGeom prst="rect">
            <a:avLst/>
          </a:prstGeom>
          <a:solidFill>
            <a:schemeClr val="bg2"/>
          </a:solidFill>
          <a:ln w="12700" cmpd="sng">
            <a:noFill/>
            <a:prstDash val="solid"/>
          </a:ln>
        </p:spPr>
        <p:txBody>
          <a:bodyPr wrap="square" rtlCol="0" anchor="t">
            <a:spAutoFit/>
          </a:bodyPr>
          <a:p>
            <a:pPr fontAlgn="auto">
              <a:lnSpc>
                <a:spcPct val="135000"/>
              </a:lnSpc>
            </a:pPr>
            <a:r>
              <a:rPr lang="zh-CN" altLang="en-US" sz="3600" b="1" noProof="0" dirty="0">
                <a:ln>
                  <a:noFill/>
                </a:ln>
                <a:solidFill>
                  <a:srgbClr val="FF0000"/>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sym typeface="+mn-ea"/>
              </a:rPr>
              <a:t>工业革命推动资本主义迅速发展</a:t>
            </a:r>
            <a:endParaRPr lang="zh-CN" altLang="en-US" sz="3600" b="1" noProof="0" dirty="0">
              <a:ln>
                <a:noFill/>
              </a:ln>
              <a:solidFill>
                <a:srgbClr val="FF0000"/>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sym typeface="+mn-ea"/>
            </a:endParaRPr>
          </a:p>
        </p:txBody>
      </p:sp>
      <p:sp>
        <p:nvSpPr>
          <p:cNvPr id="3" name="文本框 2"/>
          <p:cNvSpPr txBox="1"/>
          <p:nvPr/>
        </p:nvSpPr>
        <p:spPr>
          <a:xfrm>
            <a:off x="2953385" y="3342640"/>
            <a:ext cx="6670040" cy="838835"/>
          </a:xfrm>
          <a:prstGeom prst="rect">
            <a:avLst/>
          </a:prstGeom>
          <a:solidFill>
            <a:schemeClr val="bg2"/>
          </a:solidFill>
          <a:ln w="12700" cmpd="sng">
            <a:noFill/>
            <a:prstDash val="solid"/>
          </a:ln>
        </p:spPr>
        <p:txBody>
          <a:bodyPr wrap="square" rtlCol="0" anchor="t">
            <a:spAutoFit/>
          </a:bodyPr>
          <a:p>
            <a:pPr fontAlgn="auto">
              <a:lnSpc>
                <a:spcPct val="135000"/>
              </a:lnSpc>
            </a:pPr>
            <a:r>
              <a:rPr lang="zh-CN" altLang="en-US" sz="3600" b="1" noProof="0" dirty="0">
                <a:ln>
                  <a:noFill/>
                </a:ln>
                <a:solidFill>
                  <a:srgbClr val="FF0000"/>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sym typeface="+mn-ea"/>
              </a:rPr>
              <a:t>资本主义制度的弊端逐渐显现</a:t>
            </a:r>
            <a:endParaRPr lang="zh-CN" altLang="en-US" sz="3600" b="1" noProof="0" dirty="0">
              <a:ln>
                <a:noFill/>
              </a:ln>
              <a:solidFill>
                <a:srgbClr val="FF0000"/>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 grpId="0" bldLvl="0" animBg="1"/>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86715" y="137160"/>
            <a:ext cx="2637790" cy="629920"/>
          </a:xfrm>
          <a:prstGeom prst="rect">
            <a:avLst/>
          </a:prstGeom>
          <a:noFill/>
        </p:spPr>
        <p:txBody>
          <a:bodyPr wrap="square" rtlCol="0">
            <a:spAutoFit/>
          </a:bodyPr>
          <a:p>
            <a:pPr algn="just">
              <a:lnSpc>
                <a:spcPct val="125000"/>
              </a:lnSpc>
              <a:spcBef>
                <a:spcPts val="0"/>
              </a:spcBef>
              <a:spcAft>
                <a:spcPts val="0"/>
              </a:spcAft>
              <a:buClrTx/>
              <a:buSzTx/>
              <a:buFontTx/>
            </a:pPr>
            <a:r>
              <a:rPr lang="en-US" sz="2800" b="1">
                <a:latin typeface="+mj-ea"/>
                <a:ea typeface="+mj-ea"/>
                <a:cs typeface="+mj-ea"/>
              </a:rPr>
              <a:t>2、阶级基础</a:t>
            </a:r>
            <a:endParaRPr lang="en-US" sz="2800" b="1">
              <a:latin typeface="+mj-ea"/>
              <a:ea typeface="+mj-ea"/>
              <a:cs typeface="+mj-ea"/>
            </a:endParaRPr>
          </a:p>
        </p:txBody>
      </p:sp>
      <p:grpSp>
        <p:nvGrpSpPr>
          <p:cNvPr id="42" name="组合 41"/>
          <p:cNvGrpSpPr/>
          <p:nvPr/>
        </p:nvGrpSpPr>
        <p:grpSpPr>
          <a:xfrm>
            <a:off x="5854065" y="1615440"/>
            <a:ext cx="6202680" cy="3980180"/>
            <a:chOff x="8871" y="1210"/>
            <a:chExt cx="9768" cy="6268"/>
          </a:xfrm>
        </p:grpSpPr>
        <p:grpSp>
          <p:nvGrpSpPr>
            <p:cNvPr id="28" name="组合 27"/>
            <p:cNvGrpSpPr/>
            <p:nvPr/>
          </p:nvGrpSpPr>
          <p:grpSpPr>
            <a:xfrm rot="0">
              <a:off x="8871" y="1210"/>
              <a:ext cx="9696" cy="2833"/>
              <a:chOff x="9728" y="2952"/>
              <a:chExt cx="8437" cy="2833"/>
            </a:xfrm>
          </p:grpSpPr>
          <p:grpSp>
            <p:nvGrpSpPr>
              <p:cNvPr id="29" name="组合 28"/>
              <p:cNvGrpSpPr/>
              <p:nvPr/>
            </p:nvGrpSpPr>
            <p:grpSpPr>
              <a:xfrm>
                <a:off x="9728" y="2983"/>
                <a:ext cx="8437" cy="2802"/>
                <a:chOff x="904" y="2417"/>
                <a:chExt cx="8437" cy="2802"/>
              </a:xfrm>
            </p:grpSpPr>
            <p:sp>
              <p:nvSpPr>
                <p:cNvPr id="30" name="矩形 29"/>
                <p:cNvSpPr/>
                <p:nvPr/>
              </p:nvSpPr>
              <p:spPr>
                <a:xfrm>
                  <a:off x="8674" y="2417"/>
                  <a:ext cx="667" cy="2802"/>
                </a:xfrm>
                <a:prstGeom prst="rect">
                  <a:avLst/>
                </a:prstGeom>
                <a:solidFill>
                  <a:schemeClr val="bg1"/>
                </a:solidFill>
                <a:ln w="12700">
                  <a:solidFill>
                    <a:schemeClr val="tx1"/>
                  </a:solidFill>
                </a:ln>
              </p:spPr>
              <p:txBody>
                <a:bodyPr vert="eaVert" wrap="square">
                  <a:spAutoFit/>
                </a:bodyPr>
                <a:p>
                  <a:pPr algn="dist" fontAlgn="auto">
                    <a:lnSpc>
                      <a:spcPct val="110000"/>
                    </a:lnSpc>
                  </a:pPr>
                  <a:r>
                    <a:rPr lang="zh-CN" altLang="zh-CN" b="1" dirty="0">
                      <a:solidFill>
                        <a:srgbClr val="000000"/>
                      </a:solidFill>
                      <a:effectLst>
                        <a:outerShdw blurRad="38100" dist="38100" dir="2700000" algn="tl">
                          <a:srgbClr val="000000">
                            <a:alpha val="43137"/>
                          </a:srgbClr>
                        </a:outerShdw>
                      </a:effectLst>
                      <a:latin typeface="仿宋" panose="02010609060101010101" charset="-122"/>
                      <a:ea typeface="仿宋" panose="02010609060101010101" charset="-122"/>
                      <a:cs typeface="Times New Roman" panose="02020603050405020304" pitchFamily="18" charset="0"/>
                    </a:rPr>
                    <a:t>英国宪章运动</a:t>
                  </a:r>
                  <a:endParaRPr lang="zh-CN" altLang="zh-CN" b="1" dirty="0">
                    <a:solidFill>
                      <a:srgbClr val="000000"/>
                    </a:solidFill>
                    <a:effectLst>
                      <a:outerShdw blurRad="38100" dist="38100" dir="2700000" algn="tl">
                        <a:srgbClr val="000000">
                          <a:alpha val="43137"/>
                        </a:srgbClr>
                      </a:outerShdw>
                    </a:effectLst>
                    <a:latin typeface="仿宋" panose="02010609060101010101" charset="-122"/>
                    <a:ea typeface="仿宋" panose="02010609060101010101" charset="-122"/>
                    <a:cs typeface="Times New Roman" panose="02020603050405020304" pitchFamily="18" charset="0"/>
                  </a:endParaRPr>
                </a:p>
              </p:txBody>
            </p:sp>
            <p:pic>
              <p:nvPicPr>
                <p:cNvPr id="31" name="图片 30"/>
                <p:cNvPicPr>
                  <a:picLocks noChangeAspect="1"/>
                </p:cNvPicPr>
                <p:nvPr/>
              </p:nvPicPr>
              <p:blipFill>
                <a:blip r:embed="rId1"/>
                <a:stretch>
                  <a:fillRect/>
                </a:stretch>
              </p:blipFill>
              <p:spPr>
                <a:xfrm>
                  <a:off x="904" y="2422"/>
                  <a:ext cx="7770" cy="2797"/>
                </a:xfrm>
                <a:prstGeom prst="rect">
                  <a:avLst/>
                </a:prstGeom>
                <a:noFill/>
                <a:ln w="12700">
                  <a:solidFill>
                    <a:schemeClr val="tx1"/>
                  </a:solidFill>
                </a:ln>
              </p:spPr>
            </p:pic>
          </p:grpSp>
          <p:pic>
            <p:nvPicPr>
              <p:cNvPr id="32" name="图片 31"/>
              <p:cNvPicPr>
                <a:picLocks noChangeAspect="1"/>
              </p:cNvPicPr>
              <p:nvPr/>
            </p:nvPicPr>
            <p:blipFill>
              <a:blip r:embed="rId2"/>
              <a:stretch>
                <a:fillRect/>
              </a:stretch>
            </p:blipFill>
            <p:spPr>
              <a:xfrm>
                <a:off x="9728" y="2952"/>
                <a:ext cx="8040" cy="531"/>
              </a:xfrm>
              <a:prstGeom prst="rect">
                <a:avLst/>
              </a:prstGeom>
            </p:spPr>
          </p:pic>
        </p:grpSp>
        <p:grpSp>
          <p:nvGrpSpPr>
            <p:cNvPr id="33" name="组合 32"/>
            <p:cNvGrpSpPr/>
            <p:nvPr/>
          </p:nvGrpSpPr>
          <p:grpSpPr>
            <a:xfrm rot="0">
              <a:off x="8871" y="4058"/>
              <a:ext cx="5268" cy="3420"/>
              <a:chOff x="1215" y="1521"/>
              <a:chExt cx="5515" cy="4534"/>
            </a:xfrm>
          </p:grpSpPr>
          <p:grpSp>
            <p:nvGrpSpPr>
              <p:cNvPr id="34" name="组合 33"/>
              <p:cNvGrpSpPr/>
              <p:nvPr/>
            </p:nvGrpSpPr>
            <p:grpSpPr>
              <a:xfrm>
                <a:off x="1215" y="1521"/>
                <a:ext cx="5243" cy="4534"/>
                <a:chOff x="14083" y="2269"/>
                <a:chExt cx="4315" cy="3163"/>
              </a:xfrm>
            </p:grpSpPr>
            <p:pic>
              <p:nvPicPr>
                <p:cNvPr id="78850" name="图片 78849"/>
                <p:cNvPicPr/>
                <p:nvPr/>
              </p:nvPicPr>
              <p:blipFill>
                <a:blip r:embed="rId3"/>
                <a:srcRect/>
                <a:stretch>
                  <a:fillRect/>
                </a:stretch>
              </p:blipFill>
              <p:spPr>
                <a:xfrm>
                  <a:off x="14083" y="2269"/>
                  <a:ext cx="4315" cy="3163"/>
                </a:xfrm>
                <a:prstGeom prst="rect">
                  <a:avLst/>
                </a:prstGeom>
                <a:noFill/>
                <a:ln w="12700">
                  <a:solidFill>
                    <a:schemeClr val="tx1"/>
                  </a:solidFill>
                </a:ln>
              </p:spPr>
            </p:pic>
            <p:sp>
              <p:nvSpPr>
                <p:cNvPr id="78856" name="矩形 78855"/>
                <p:cNvSpPr/>
                <p:nvPr/>
              </p:nvSpPr>
              <p:spPr>
                <a:xfrm>
                  <a:off x="14404" y="4851"/>
                  <a:ext cx="3672" cy="536"/>
                </a:xfrm>
                <a:prstGeom prst="rect">
                  <a:avLst/>
                </a:prstGeom>
                <a:solidFill>
                  <a:schemeClr val="bg1">
                    <a:alpha val="80000"/>
                  </a:schemeClr>
                </a:solidFill>
                <a:ln w="9525">
                  <a:noFill/>
                </a:ln>
              </p:spPr>
              <p:txBody>
                <a:bodyPr wrap="square" anchor="t">
                  <a:spAutoFit/>
                </a:bodyPr>
                <a:p>
                  <a:r>
                    <a:rPr lang="zh-CN" altLang="en-US" sz="1600">
                      <a:latin typeface="仿宋" panose="02010609060101010101" charset="-122"/>
                      <a:ea typeface="仿宋" panose="02010609060101010101" charset="-122"/>
                      <a:sym typeface="+mn-ea"/>
                    </a:rPr>
                    <a:t>◎</a:t>
                  </a:r>
                  <a:r>
                    <a:rPr lang="zh-CN" altLang="en-US" b="1" dirty="0">
                      <a:solidFill>
                        <a:schemeClr val="tx1"/>
                      </a:solidFill>
                      <a:effectLst>
                        <a:outerShdw blurRad="38100" dist="38100" dir="2700000">
                          <a:srgbClr val="C0C0C0"/>
                        </a:outerShdw>
                      </a:effectLst>
                      <a:latin typeface="仿宋" panose="02010609060101010101" charset="-122"/>
                      <a:ea typeface="仿宋" panose="02010609060101010101" charset="-122"/>
                    </a:rPr>
                    <a:t>法国里昂工人武装起义</a:t>
                  </a:r>
                  <a:endParaRPr lang="zh-CN" altLang="en-US" b="1" dirty="0">
                    <a:solidFill>
                      <a:schemeClr val="tx1"/>
                    </a:solidFill>
                    <a:effectLst>
                      <a:outerShdw blurRad="38100" dist="38100" dir="2700000">
                        <a:srgbClr val="C0C0C0"/>
                      </a:outerShdw>
                    </a:effectLst>
                    <a:latin typeface="仿宋" panose="02010609060101010101" charset="-122"/>
                    <a:ea typeface="仿宋" panose="02010609060101010101" charset="-122"/>
                  </a:endParaRPr>
                </a:p>
              </p:txBody>
            </p:sp>
          </p:grpSp>
          <p:pic>
            <p:nvPicPr>
              <p:cNvPr id="35" name="图片 34"/>
              <p:cNvPicPr>
                <a:picLocks noChangeAspect="1"/>
              </p:cNvPicPr>
              <p:nvPr/>
            </p:nvPicPr>
            <p:blipFill>
              <a:blip r:embed="rId4"/>
              <a:stretch>
                <a:fillRect/>
              </a:stretch>
            </p:blipFill>
            <p:spPr>
              <a:xfrm>
                <a:off x="1215" y="1521"/>
                <a:ext cx="5515" cy="561"/>
              </a:xfrm>
              <a:prstGeom prst="rect">
                <a:avLst/>
              </a:prstGeom>
            </p:spPr>
          </p:pic>
        </p:grpSp>
        <p:grpSp>
          <p:nvGrpSpPr>
            <p:cNvPr id="36" name="组合 35"/>
            <p:cNvGrpSpPr/>
            <p:nvPr/>
          </p:nvGrpSpPr>
          <p:grpSpPr>
            <a:xfrm rot="0">
              <a:off x="13897" y="4064"/>
              <a:ext cx="4743" cy="3413"/>
              <a:chOff x="13440" y="5970"/>
              <a:chExt cx="4743" cy="3413"/>
            </a:xfrm>
          </p:grpSpPr>
          <p:pic>
            <p:nvPicPr>
              <p:cNvPr id="37" name="图片 36"/>
              <p:cNvPicPr>
                <a:picLocks noChangeAspect="1"/>
              </p:cNvPicPr>
              <p:nvPr/>
            </p:nvPicPr>
            <p:blipFill>
              <a:blip r:embed="rId5"/>
              <a:stretch>
                <a:fillRect/>
              </a:stretch>
            </p:blipFill>
            <p:spPr>
              <a:xfrm>
                <a:off x="13459" y="6007"/>
                <a:ext cx="4666" cy="3376"/>
              </a:xfrm>
              <a:prstGeom prst="rect">
                <a:avLst/>
              </a:prstGeom>
              <a:ln w="12700" cmpd="sng">
                <a:solidFill>
                  <a:schemeClr val="tx1"/>
                </a:solidFill>
                <a:prstDash val="solid"/>
              </a:ln>
            </p:spPr>
          </p:pic>
          <p:pic>
            <p:nvPicPr>
              <p:cNvPr id="38" name="图片 37"/>
              <p:cNvPicPr>
                <a:picLocks noChangeAspect="1"/>
              </p:cNvPicPr>
              <p:nvPr/>
            </p:nvPicPr>
            <p:blipFill>
              <a:blip r:embed="rId6"/>
              <a:stretch>
                <a:fillRect/>
              </a:stretch>
            </p:blipFill>
            <p:spPr>
              <a:xfrm>
                <a:off x="13440" y="5970"/>
                <a:ext cx="4685" cy="577"/>
              </a:xfrm>
              <a:prstGeom prst="rect">
                <a:avLst/>
              </a:prstGeom>
              <a:ln w="12700">
                <a:solidFill>
                  <a:schemeClr val="tx1"/>
                </a:solidFill>
              </a:ln>
            </p:spPr>
          </p:pic>
          <p:sp>
            <p:nvSpPr>
              <p:cNvPr id="39" name="矩形 38"/>
              <p:cNvSpPr/>
              <p:nvPr/>
            </p:nvSpPr>
            <p:spPr>
              <a:xfrm>
                <a:off x="13459" y="8756"/>
                <a:ext cx="4724" cy="580"/>
              </a:xfrm>
              <a:prstGeom prst="rect">
                <a:avLst/>
              </a:prstGeom>
              <a:solidFill>
                <a:schemeClr val="bg1">
                  <a:alpha val="80000"/>
                </a:schemeClr>
              </a:solidFill>
              <a:ln w="9525">
                <a:noFill/>
              </a:ln>
            </p:spPr>
            <p:txBody>
              <a:bodyPr wrap="square" rtlCol="0" anchor="t">
                <a:spAutoFit/>
              </a:bodyPr>
              <a:p>
                <a:pPr lvl="0" algn="l">
                  <a:buClrTx/>
                  <a:buSzTx/>
                  <a:buFontTx/>
                </a:pPr>
                <a:r>
                  <a:rPr lang="zh-CN" altLang="en-US" b="1" dirty="0">
                    <a:effectLst>
                      <a:outerShdw blurRad="38100" dist="38100" dir="2700000">
                        <a:srgbClr val="C0C0C0"/>
                      </a:outerShdw>
                    </a:effectLst>
                    <a:latin typeface="仿宋" panose="02010609060101010101" charset="-122"/>
                    <a:ea typeface="仿宋" panose="02010609060101010101" charset="-122"/>
                    <a:sym typeface="+mn-ea"/>
                  </a:rPr>
                  <a:t>◎德意志西里西亚织工起义</a:t>
                </a:r>
                <a:endParaRPr lang="zh-CN" altLang="en-US" b="1" dirty="0">
                  <a:effectLst>
                    <a:outerShdw blurRad="38100" dist="38100" dir="2700000">
                      <a:srgbClr val="C0C0C0"/>
                    </a:outerShdw>
                  </a:effectLst>
                  <a:latin typeface="仿宋" panose="02010609060101010101" charset="-122"/>
                  <a:ea typeface="仿宋" panose="02010609060101010101" charset="-122"/>
                  <a:sym typeface="+mn-ea"/>
                </a:endParaRPr>
              </a:p>
            </p:txBody>
          </p:sp>
        </p:grpSp>
      </p:grpSp>
      <p:grpSp>
        <p:nvGrpSpPr>
          <p:cNvPr id="3" name="组合 2"/>
          <p:cNvGrpSpPr/>
          <p:nvPr/>
        </p:nvGrpSpPr>
        <p:grpSpPr>
          <a:xfrm>
            <a:off x="259080" y="1605280"/>
            <a:ext cx="4949825" cy="3815080"/>
            <a:chOff x="234" y="2022"/>
            <a:chExt cx="7795" cy="6008"/>
          </a:xfrm>
        </p:grpSpPr>
        <p:pic>
          <p:nvPicPr>
            <p:cNvPr id="12" name="图片 11" descr="图片包含 文字, 书, 照片, 男人&#10;&#10;描述已自动生成"/>
            <p:cNvPicPr>
              <a:picLocks noChangeAspect="1"/>
            </p:cNvPicPr>
            <p:nvPr/>
          </p:nvPicPr>
          <p:blipFill rotWithShape="1">
            <a:blip r:embed="rId7"/>
            <a:srcRect l="2061" t="1529" r="2563" b="10949"/>
            <a:stretch>
              <a:fillRect/>
            </a:stretch>
          </p:blipFill>
          <p:spPr>
            <a:xfrm>
              <a:off x="234" y="2038"/>
              <a:ext cx="4182" cy="5991"/>
            </a:xfrm>
            <a:prstGeom prst="rect">
              <a:avLst/>
            </a:prstGeom>
            <a:solidFill>
              <a:srgbClr val="FFFFFF">
                <a:shade val="85000"/>
              </a:srgbClr>
            </a:solidFill>
            <a:ln w="12700" cap="sq">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矩形 10"/>
            <p:cNvSpPr/>
            <p:nvPr/>
          </p:nvSpPr>
          <p:spPr>
            <a:xfrm>
              <a:off x="4387" y="2022"/>
              <a:ext cx="3642" cy="6008"/>
            </a:xfrm>
            <a:prstGeom prst="rect">
              <a:avLst/>
            </a:prstGeom>
            <a:solidFill>
              <a:schemeClr val="bg1">
                <a:alpha val="80000"/>
              </a:schemeClr>
            </a:solidFill>
            <a:ln w="12700" cmpd="sng">
              <a:solidFill>
                <a:schemeClr val="tx1"/>
              </a:solidFill>
              <a:prstDash val="solid"/>
            </a:ln>
          </p:spPr>
          <p:txBody>
            <a:bodyPr wrap="square">
              <a:spAutoFit/>
            </a:bodyPr>
            <a:p>
              <a:pPr algn="l" eaLnBrk="0" fontAlgn="auto" hangingPunct="0">
                <a:lnSpc>
                  <a:spcPct val="110000"/>
                </a:lnSpc>
              </a:pPr>
              <a:r>
                <a:rPr lang="zh-CN" altLang="en-US" sz="2000" b="1" dirty="0">
                  <a:latin typeface="仿宋" panose="02010609060101010101" charset="-122"/>
                  <a:ea typeface="仿宋" panose="02010609060101010101" charset="-122"/>
                  <a:cs typeface="仿宋" panose="02010609060101010101" charset="-122"/>
                </a:rPr>
                <a:t>工业革命时期，大批手工业者破产 工人失业，工资下跌。当时工人把机器视为贫困的根源，用捣毁机器作为反对企业主，争取改善劳动条件的手段最初的首领称为卢德，故名</a:t>
              </a:r>
              <a:r>
                <a:rPr lang="zh-CN" altLang="en-US" sz="2000" b="1" dirty="0">
                  <a:solidFill>
                    <a:srgbClr val="C00000"/>
                  </a:solidFill>
                  <a:latin typeface="仿宋" panose="02010609060101010101" charset="-122"/>
                  <a:ea typeface="仿宋" panose="02010609060101010101" charset="-122"/>
                  <a:cs typeface="仿宋" panose="02010609060101010101" charset="-122"/>
                </a:rPr>
                <a:t>卢德运动 </a:t>
              </a:r>
              <a:endParaRPr lang="zh-CN" altLang="en-US" sz="2000" b="1" dirty="0">
                <a:solidFill>
                  <a:srgbClr val="C00000"/>
                </a:solidFill>
                <a:latin typeface="仿宋" panose="02010609060101010101" charset="-122"/>
                <a:ea typeface="仿宋" panose="02010609060101010101" charset="-122"/>
                <a:cs typeface="仿宋" panose="02010609060101010101" charset="-122"/>
              </a:endParaRPr>
            </a:p>
          </p:txBody>
        </p:sp>
      </p:grpSp>
      <p:sp>
        <p:nvSpPr>
          <p:cNvPr id="43" name="任意多边形: 形状 19"/>
          <p:cNvSpPr/>
          <p:nvPr/>
        </p:nvSpPr>
        <p:spPr>
          <a:xfrm>
            <a:off x="5208905" y="2902585"/>
            <a:ext cx="645160" cy="774065"/>
          </a:xfrm>
          <a:custGeom>
            <a:avLst/>
            <a:gdLst>
              <a:gd name="connsiteX0" fmla="*/ 1060165 w 1735729"/>
              <a:gd name="connsiteY0" fmla="*/ 0 h 1351128"/>
              <a:gd name="connsiteX1" fmla="*/ 1735729 w 1735729"/>
              <a:gd name="connsiteY1" fmla="*/ 675564 h 1351128"/>
              <a:gd name="connsiteX2" fmla="*/ 1060165 w 1735729"/>
              <a:gd name="connsiteY2" fmla="*/ 1351128 h 1351128"/>
              <a:gd name="connsiteX3" fmla="*/ 1060165 w 1735729"/>
              <a:gd name="connsiteY3" fmla="*/ 1013346 h 1351128"/>
              <a:gd name="connsiteX4" fmla="*/ 0 w 1735729"/>
              <a:gd name="connsiteY4" fmla="*/ 1013346 h 1351128"/>
              <a:gd name="connsiteX5" fmla="*/ 0 w 1735729"/>
              <a:gd name="connsiteY5" fmla="*/ 994114 h 1351128"/>
              <a:gd name="connsiteX6" fmla="*/ 491320 w 1735729"/>
              <a:gd name="connsiteY6" fmla="*/ 662225 h 1351128"/>
              <a:gd name="connsiteX7" fmla="*/ 11026 w 1735729"/>
              <a:gd name="connsiteY7" fmla="*/ 337782 h 1351128"/>
              <a:gd name="connsiteX8" fmla="*/ 1060165 w 1735729"/>
              <a:gd name="connsiteY8" fmla="*/ 337782 h 135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729" h="1351128">
                <a:moveTo>
                  <a:pt x="1060165" y="0"/>
                </a:moveTo>
                <a:lnTo>
                  <a:pt x="1735729" y="675564"/>
                </a:lnTo>
                <a:lnTo>
                  <a:pt x="1060165" y="1351128"/>
                </a:lnTo>
                <a:lnTo>
                  <a:pt x="1060165" y="1013346"/>
                </a:lnTo>
                <a:lnTo>
                  <a:pt x="0" y="1013346"/>
                </a:lnTo>
                <a:lnTo>
                  <a:pt x="0" y="994114"/>
                </a:lnTo>
                <a:lnTo>
                  <a:pt x="491320" y="662225"/>
                </a:lnTo>
                <a:lnTo>
                  <a:pt x="11026" y="337782"/>
                </a:lnTo>
                <a:lnTo>
                  <a:pt x="1060165" y="337782"/>
                </a:lnTo>
                <a:close/>
              </a:path>
            </a:pathLst>
          </a:cu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44" name="矩形 43"/>
          <p:cNvSpPr/>
          <p:nvPr/>
        </p:nvSpPr>
        <p:spPr>
          <a:xfrm>
            <a:off x="1253369" y="3029055"/>
            <a:ext cx="3416320" cy="521970"/>
          </a:xfrm>
          <a:prstGeom prst="rect">
            <a:avLst/>
          </a:prstGeom>
          <a:solidFill>
            <a:srgbClr val="C00000"/>
          </a:solidFill>
          <a:ln w="22225">
            <a:solidFill>
              <a:schemeClr val="bg1"/>
            </a:solidFill>
          </a:ln>
        </p:spPr>
        <p:txBody>
          <a:bodyPr wrap="square">
            <a:spAutoFit/>
          </a:bodyPr>
          <a:p>
            <a:r>
              <a:rPr lang="zh-CN" altLang="zh-CN" sz="2800" dirty="0">
                <a:latin typeface="方正清刻本悦宋简体" panose="02010600030101010101" pitchFamily="2" charset="-122"/>
                <a:ea typeface="方正清刻本悦宋简体" panose="02010600030101010101" pitchFamily="2" charset="-122"/>
                <a:cs typeface="Times New Roman" panose="02020603050405020304" pitchFamily="18" charset="0"/>
              </a:rPr>
              <a:t>自发斗争：捣毁机器</a:t>
            </a:r>
            <a:endParaRPr lang="zh-CN" altLang="en-US" sz="2800" dirty="0">
              <a:latin typeface="方正清刻本悦宋简体" panose="02010600030101010101" pitchFamily="2" charset="-122"/>
              <a:ea typeface="方正清刻本悦宋简体" panose="02010600030101010101" pitchFamily="2" charset="-122"/>
            </a:endParaRPr>
          </a:p>
        </p:txBody>
      </p:sp>
      <p:sp>
        <p:nvSpPr>
          <p:cNvPr id="46" name="矩形 45"/>
          <p:cNvSpPr/>
          <p:nvPr/>
        </p:nvSpPr>
        <p:spPr>
          <a:xfrm>
            <a:off x="6524787" y="3070390"/>
            <a:ext cx="4134465" cy="521970"/>
          </a:xfrm>
          <a:prstGeom prst="rect">
            <a:avLst/>
          </a:prstGeom>
          <a:solidFill>
            <a:srgbClr val="C00000"/>
          </a:solidFill>
          <a:ln w="22225">
            <a:solidFill>
              <a:schemeClr val="bg1"/>
            </a:solidFill>
          </a:ln>
        </p:spPr>
        <p:txBody>
          <a:bodyPr wrap="square">
            <a:spAutoFit/>
          </a:bodyPr>
          <a:p>
            <a:r>
              <a:rPr lang="zh-CN" altLang="en-US" sz="2800" dirty="0">
                <a:latin typeface="方正清刻本悦宋简体" panose="02010600030101010101" pitchFamily="2" charset="-122"/>
                <a:ea typeface="方正清刻本悦宋简体" panose="02010600030101010101" pitchFamily="2" charset="-122"/>
                <a:cs typeface="Times New Roman" panose="02020603050405020304" pitchFamily="18" charset="0"/>
              </a:rPr>
              <a:t>自觉斗争：争取政治权利</a:t>
            </a:r>
            <a:endParaRPr lang="zh-CN" altLang="en-US" sz="2800" dirty="0">
              <a:latin typeface="方正清刻本悦宋简体" panose="02010600030101010101" pitchFamily="2" charset="-122"/>
              <a:ea typeface="方正清刻本悦宋简体" panose="02010600030101010101" pitchFamily="2" charset="-122"/>
            </a:endParaRPr>
          </a:p>
        </p:txBody>
      </p:sp>
      <p:sp>
        <p:nvSpPr>
          <p:cNvPr id="51" name="文本框 50"/>
          <p:cNvSpPr txBox="1"/>
          <p:nvPr/>
        </p:nvSpPr>
        <p:spPr>
          <a:xfrm>
            <a:off x="386715" y="771525"/>
            <a:ext cx="8409940" cy="694055"/>
          </a:xfrm>
          <a:prstGeom prst="rect">
            <a:avLst/>
          </a:prstGeom>
          <a:noFill/>
        </p:spPr>
        <p:txBody>
          <a:bodyPr wrap="square" rtlCol="0" anchor="t">
            <a:spAutoFit/>
          </a:bodyPr>
          <a:p>
            <a:pPr fontAlgn="auto">
              <a:lnSpc>
                <a:spcPct val="140000"/>
              </a:lnSpc>
            </a:pPr>
            <a:r>
              <a:rPr lang="zh-CN" altLang="en-US" sz="2800" b="1">
                <a:latin typeface="华文中宋" panose="02010600040101010101" charset="-122"/>
                <a:ea typeface="华文中宋" panose="02010600040101010101" charset="-122"/>
              </a:rPr>
              <a:t>无产阶级觉醒并作为独立的力量登上政治舞台</a:t>
            </a:r>
            <a:endParaRPr lang="zh-CN" altLang="en-US" sz="2800" b="1">
              <a:latin typeface="华文中宋" panose="02010600040101010101" charset="-122"/>
              <a:ea typeface="华文中宋" panose="02010600040101010101" charset="-122"/>
              <a:sym typeface="+mn-ea"/>
            </a:endParaRPr>
          </a:p>
        </p:txBody>
      </p:sp>
      <p:sp>
        <p:nvSpPr>
          <p:cNvPr id="50" name="文本框 49"/>
          <p:cNvSpPr txBox="1"/>
          <p:nvPr/>
        </p:nvSpPr>
        <p:spPr>
          <a:xfrm>
            <a:off x="8546465" y="1171575"/>
            <a:ext cx="2792095" cy="460375"/>
          </a:xfrm>
          <a:prstGeom prst="rect">
            <a:avLst/>
          </a:prstGeom>
          <a:solidFill>
            <a:schemeClr val="bg1"/>
          </a:solidFill>
        </p:spPr>
        <p:txBody>
          <a:bodyPr wrap="square" rtlCol="0" anchor="t">
            <a:spAutoFit/>
          </a:bodyPr>
          <a:p>
            <a:r>
              <a:rPr lang="zh-CN" altLang="en-US" sz="2400" b="1" noProof="0" dirty="0">
                <a:ln>
                  <a:noFill/>
                </a:ln>
                <a:solidFill>
                  <a:schemeClr val="tx1"/>
                </a:solidFill>
                <a:effectLst/>
                <a:uLnTx/>
                <a:uFillTx/>
                <a:latin typeface="黑体" panose="02010609060101010101" charset="-122"/>
                <a:ea typeface="黑体" panose="02010609060101010101" charset="-122"/>
                <a:sym typeface="+mn-ea"/>
              </a:rPr>
              <a:t>欧洲三大工人运动</a:t>
            </a:r>
            <a:endParaRPr lang="zh-CN" altLang="en-US" sz="2400" b="1" noProof="0" dirty="0">
              <a:ln>
                <a:noFill/>
              </a:ln>
              <a:solidFill>
                <a:schemeClr val="tx1"/>
              </a:solidFill>
              <a:effectLst/>
              <a:uLnTx/>
              <a:uFillTx/>
              <a:latin typeface="黑体" panose="02010609060101010101" charset="-122"/>
              <a:ea typeface="黑体" panose="02010609060101010101"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2" nodeType="click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ppt_x"/>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p:bldP spid="43" grpId="0" bldLvl="0" animBg="1"/>
      <p:bldP spid="50" grpId="0" bldLvl="0" animBg="1"/>
      <p:bldP spid="44" grpId="1" bldLvl="0" animBg="1"/>
      <p:bldP spid="46" grpId="0" bldLvl="0" animBg="1"/>
      <p:bldP spid="51"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47980" y="307975"/>
            <a:ext cx="2319655" cy="629920"/>
          </a:xfrm>
          <a:prstGeom prst="rect">
            <a:avLst/>
          </a:prstGeom>
          <a:noFill/>
        </p:spPr>
        <p:txBody>
          <a:bodyPr wrap="square" rtlCol="0">
            <a:spAutoFit/>
          </a:bodyPr>
          <a:p>
            <a:pPr algn="just">
              <a:lnSpc>
                <a:spcPct val="125000"/>
              </a:lnSpc>
              <a:spcBef>
                <a:spcPts val="0"/>
              </a:spcBef>
              <a:spcAft>
                <a:spcPts val="0"/>
              </a:spcAft>
            </a:pPr>
            <a:r>
              <a:rPr lang="en-US" sz="2800" b="1">
                <a:latin typeface="+mj-ea"/>
                <a:ea typeface="+mj-ea"/>
                <a:cs typeface="+mj-ea"/>
              </a:rPr>
              <a:t>3</a:t>
            </a:r>
            <a:r>
              <a:rPr lang="zh-CN" altLang="en-US" sz="2800" b="1">
                <a:latin typeface="+mj-ea"/>
                <a:ea typeface="+mj-ea"/>
                <a:cs typeface="+mj-ea"/>
              </a:rPr>
              <a:t>、理论基础</a:t>
            </a:r>
            <a:endParaRPr sz="2800" b="1">
              <a:latin typeface="+mj-ea"/>
              <a:ea typeface="+mj-ea"/>
              <a:cs typeface="+mj-ea"/>
            </a:endParaRPr>
          </a:p>
        </p:txBody>
      </p:sp>
      <p:sp>
        <p:nvSpPr>
          <p:cNvPr id="133" name="文本框 132"/>
          <p:cNvSpPr txBox="1"/>
          <p:nvPr/>
        </p:nvSpPr>
        <p:spPr>
          <a:xfrm>
            <a:off x="155575" y="4333875"/>
            <a:ext cx="8717915" cy="1899285"/>
          </a:xfrm>
          <a:prstGeom prst="rect">
            <a:avLst/>
          </a:prstGeom>
          <a:noFill/>
        </p:spPr>
        <p:txBody>
          <a:bodyPr wrap="square" rtlCol="0">
            <a:spAutoFit/>
          </a:bodyPr>
          <a:p>
            <a:pPr>
              <a:lnSpc>
                <a:spcPct val="140000"/>
              </a:lnSpc>
            </a:pPr>
            <a:r>
              <a:rPr lang="zh-CN" altLang="en-US" sz="2800" dirty="0">
                <a:solidFill>
                  <a:schemeClr val="tx1"/>
                </a:solidFill>
                <a:latin typeface="方正粗黑宋简体" panose="02000000000000000000" charset="-122"/>
                <a:ea typeface="方正粗黑宋简体" panose="02000000000000000000" charset="-122"/>
              </a:rPr>
              <a:t>①揭露和批判资本主义制度的种种弊端；</a:t>
            </a:r>
            <a:endParaRPr lang="zh-CN" altLang="en-US" sz="2800" dirty="0">
              <a:solidFill>
                <a:schemeClr val="tx1"/>
              </a:solidFill>
              <a:latin typeface="方正粗黑宋简体" panose="02000000000000000000" charset="-122"/>
              <a:ea typeface="方正粗黑宋简体" panose="02000000000000000000" charset="-122"/>
            </a:endParaRPr>
          </a:p>
          <a:p>
            <a:pPr>
              <a:lnSpc>
                <a:spcPct val="140000"/>
              </a:lnSpc>
            </a:pPr>
            <a:r>
              <a:rPr lang="zh-CN" altLang="en-US" sz="2800" dirty="0">
                <a:solidFill>
                  <a:schemeClr val="tx1"/>
                </a:solidFill>
                <a:latin typeface="方正粗黑宋简体" panose="02000000000000000000" charset="-122"/>
                <a:ea typeface="方正粗黑宋简体" panose="02000000000000000000" charset="-122"/>
              </a:rPr>
              <a:t>②反对自由放任的竞争，主张建立合作、平等、和谐的理想社会。</a:t>
            </a:r>
            <a:endParaRPr lang="zh-CN" altLang="en-US" sz="2800" dirty="0">
              <a:solidFill>
                <a:schemeClr val="tx1"/>
              </a:solidFill>
              <a:latin typeface="方正粗黑宋简体" panose="02000000000000000000" charset="-122"/>
              <a:ea typeface="方正粗黑宋简体" panose="02000000000000000000" charset="-122"/>
            </a:endParaRPr>
          </a:p>
        </p:txBody>
      </p:sp>
      <p:sp>
        <p:nvSpPr>
          <p:cNvPr id="20" name="折角形 21515"/>
          <p:cNvSpPr/>
          <p:nvPr/>
        </p:nvSpPr>
        <p:spPr>
          <a:xfrm>
            <a:off x="2081118" y="3241782"/>
            <a:ext cx="8785225" cy="4895850"/>
          </a:xfrm>
          <a:prstGeom prst="foldedCorner">
            <a:avLst>
              <a:gd name="adj" fmla="val 12500"/>
            </a:avLst>
          </a:prstGeom>
          <a:noFill/>
          <a:ln w="38100">
            <a:noFill/>
          </a:ln>
        </p:spPr>
        <p:txBody>
          <a:bodyPr/>
          <a:p>
            <a:endParaRPr lang="zh-CN" altLang="en-US"/>
          </a:p>
        </p:txBody>
      </p:sp>
      <p:grpSp>
        <p:nvGrpSpPr>
          <p:cNvPr id="43" name="组合 42"/>
          <p:cNvGrpSpPr/>
          <p:nvPr/>
        </p:nvGrpSpPr>
        <p:grpSpPr>
          <a:xfrm>
            <a:off x="5905500" y="1145540"/>
            <a:ext cx="3800324" cy="3599815"/>
            <a:chOff x="9613479" y="3900882"/>
            <a:chExt cx="4787764" cy="4552647"/>
          </a:xfrm>
        </p:grpSpPr>
        <p:sp>
          <p:nvSpPr>
            <p:cNvPr id="21" name="矩形 20"/>
            <p:cNvSpPr/>
            <p:nvPr/>
          </p:nvSpPr>
          <p:spPr>
            <a:xfrm>
              <a:off x="9613479" y="3900882"/>
              <a:ext cx="4535156" cy="4552647"/>
            </a:xfrm>
            <a:prstGeom prst="rect">
              <a:avLst/>
            </a:prstGeom>
            <a:noFill/>
            <a:ln w="15875">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12681450" y="6722897"/>
              <a:ext cx="1110389" cy="675388"/>
            </a:xfrm>
            <a:prstGeom prst="rect">
              <a:avLst/>
            </a:prstGeom>
            <a:noFill/>
            <a:ln w="28575" cmpd="sng">
              <a:noFill/>
              <a:prstDash val="sysDot"/>
              <a:miter/>
            </a:ln>
          </p:spPr>
          <p:txBody>
            <a:bodyPr wrap="square">
              <a:spAutoFit/>
            </a:bodyPr>
            <a:p>
              <a:pPr lvl="0">
                <a:lnSpc>
                  <a:spcPct val="120000"/>
                </a:lnSpc>
                <a:buClr>
                  <a:srgbClr val="000000"/>
                </a:buClr>
              </a:pPr>
              <a:r>
                <a:rPr lang="zh-CN" altLang="en-US" sz="2400" b="1" dirty="0">
                  <a:latin typeface="华文中宋" panose="02010600040101010101" charset="-122"/>
                  <a:ea typeface="华文中宋" panose="02010600040101010101" charset="-122"/>
                  <a:cs typeface="华文中宋" panose="02010600040101010101" charset="-122"/>
                </a:rPr>
                <a:t>欧文</a:t>
              </a:r>
              <a:endParaRPr lang="zh-CN" altLang="en-US" sz="2400" b="1" dirty="0">
                <a:solidFill>
                  <a:srgbClr val="FF0000"/>
                </a:solidFill>
                <a:latin typeface="华文中宋" panose="02010600040101010101" charset="-122"/>
                <a:ea typeface="华文中宋" panose="02010600040101010101" charset="-122"/>
                <a:cs typeface="华文中宋" panose="02010600040101010101" charset="-122"/>
              </a:endParaRPr>
            </a:p>
          </p:txBody>
        </p:sp>
        <p:grpSp>
          <p:nvGrpSpPr>
            <p:cNvPr id="40" name="组合 39"/>
            <p:cNvGrpSpPr/>
            <p:nvPr/>
          </p:nvGrpSpPr>
          <p:grpSpPr>
            <a:xfrm>
              <a:off x="11914298" y="4104009"/>
              <a:ext cx="2486945" cy="2500064"/>
              <a:chOff x="11862354" y="4044431"/>
              <a:chExt cx="2778440" cy="2793097"/>
            </a:xfrm>
          </p:grpSpPr>
          <p:pic>
            <p:nvPicPr>
              <p:cNvPr id="35" name="图片 34" descr="男人的黑白照&#10;&#10;描述已自动生成"/>
              <p:cNvPicPr>
                <a:picLocks noChangeAspect="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l="870" t="4013" b="24840"/>
              <a:stretch>
                <a:fillRect/>
              </a:stretch>
            </p:blipFill>
            <p:spPr>
              <a:xfrm>
                <a:off x="11866331" y="4044431"/>
                <a:ext cx="2752866" cy="2778440"/>
              </a:xfrm>
              <a:custGeom>
                <a:avLst/>
                <a:gdLst>
                  <a:gd name="connsiteX0" fmla="*/ 1389220 w 2752866"/>
                  <a:gd name="connsiteY0" fmla="*/ 0 h 2778440"/>
                  <a:gd name="connsiteX1" fmla="*/ 2750216 w 2752866"/>
                  <a:gd name="connsiteY1" fmla="*/ 1109244 h 2778440"/>
                  <a:gd name="connsiteX2" fmla="*/ 2752866 w 2752866"/>
                  <a:gd name="connsiteY2" fmla="*/ 1126608 h 2778440"/>
                  <a:gd name="connsiteX3" fmla="*/ 2752866 w 2752866"/>
                  <a:gd name="connsiteY3" fmla="*/ 1651833 h 2778440"/>
                  <a:gd name="connsiteX4" fmla="*/ 2750216 w 2752866"/>
                  <a:gd name="connsiteY4" fmla="*/ 1669197 h 2778440"/>
                  <a:gd name="connsiteX5" fmla="*/ 1389220 w 2752866"/>
                  <a:gd name="connsiteY5" fmla="*/ 2778440 h 2778440"/>
                  <a:gd name="connsiteX6" fmla="*/ 0 w 2752866"/>
                  <a:gd name="connsiteY6" fmla="*/ 1389220 h 2778440"/>
                  <a:gd name="connsiteX7" fmla="*/ 1389220 w 2752866"/>
                  <a:gd name="connsiteY7" fmla="*/ 0 h 277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866" h="2778440">
                    <a:moveTo>
                      <a:pt x="1389220" y="0"/>
                    </a:moveTo>
                    <a:cubicBezTo>
                      <a:pt x="2060559" y="0"/>
                      <a:pt x="2620676" y="476200"/>
                      <a:pt x="2750216" y="1109244"/>
                    </a:cubicBezTo>
                    <a:lnTo>
                      <a:pt x="2752866" y="1126608"/>
                    </a:lnTo>
                    <a:lnTo>
                      <a:pt x="2752866" y="1651833"/>
                    </a:lnTo>
                    <a:lnTo>
                      <a:pt x="2750216" y="1669197"/>
                    </a:lnTo>
                    <a:cubicBezTo>
                      <a:pt x="2620676" y="2302241"/>
                      <a:pt x="2060559" y="2778440"/>
                      <a:pt x="1389220" y="2778440"/>
                    </a:cubicBezTo>
                    <a:cubicBezTo>
                      <a:pt x="621975" y="2778440"/>
                      <a:pt x="0" y="2156465"/>
                      <a:pt x="0" y="1389220"/>
                    </a:cubicBezTo>
                    <a:cubicBezTo>
                      <a:pt x="0" y="621975"/>
                      <a:pt x="621975" y="0"/>
                      <a:pt x="1389220" y="0"/>
                    </a:cubicBezTo>
                    <a:close/>
                  </a:path>
                </a:pathLst>
              </a:custGeom>
              <a:ln>
                <a:noFill/>
              </a:ln>
            </p:spPr>
          </p:pic>
          <p:sp>
            <p:nvSpPr>
              <p:cNvPr id="23" name="流程图: 接点 31"/>
              <p:cNvSpPr/>
              <p:nvPr/>
            </p:nvSpPr>
            <p:spPr>
              <a:xfrm>
                <a:off x="11862354" y="4059088"/>
                <a:ext cx="2778440" cy="2778440"/>
              </a:xfrm>
              <a:prstGeom prst="flowChartConnector">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44" name="组合 43"/>
          <p:cNvGrpSpPr/>
          <p:nvPr/>
        </p:nvGrpSpPr>
        <p:grpSpPr>
          <a:xfrm>
            <a:off x="3333750" y="1265555"/>
            <a:ext cx="3600000" cy="3600000"/>
            <a:chOff x="5919926" y="4059088"/>
            <a:chExt cx="4535156" cy="4552647"/>
          </a:xfrm>
        </p:grpSpPr>
        <p:sp>
          <p:nvSpPr>
            <p:cNvPr id="25" name="矩形 24"/>
            <p:cNvSpPr/>
            <p:nvPr/>
          </p:nvSpPr>
          <p:spPr>
            <a:xfrm>
              <a:off x="5919926" y="4059088"/>
              <a:ext cx="4535156" cy="4552647"/>
            </a:xfrm>
            <a:prstGeom prst="rect">
              <a:avLst/>
            </a:prstGeom>
            <a:noFill/>
            <a:ln w="15875">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7640621" y="6807881"/>
              <a:ext cx="1519107" cy="582201"/>
            </a:xfrm>
            <a:prstGeom prst="rect">
              <a:avLst/>
            </a:prstGeom>
            <a:noFill/>
            <a:ln w="28575" cmpd="sng">
              <a:noFill/>
              <a:prstDash val="sysDot"/>
              <a:miter/>
            </a:ln>
          </p:spPr>
          <p:txBody>
            <a:bodyPr wrap="square">
              <a:spAutoFit/>
            </a:bodyPr>
            <a:p>
              <a:pPr lvl="0">
                <a:buClr>
                  <a:srgbClr val="000000"/>
                </a:buClr>
              </a:pPr>
              <a:r>
                <a:rPr lang="zh-CN" altLang="en-US" sz="2400" b="1" dirty="0">
                  <a:latin typeface="华文中宋" panose="02010600040101010101" charset="-122"/>
                  <a:ea typeface="华文中宋" panose="02010600040101010101" charset="-122"/>
                  <a:cs typeface="华文中宋" panose="02010600040101010101" charset="-122"/>
                </a:rPr>
                <a:t>傅立叶</a:t>
              </a:r>
              <a:endParaRPr lang="zh-CN" altLang="en-US" sz="2400" b="1" u="sng" dirty="0">
                <a:solidFill>
                  <a:srgbClr val="FF0000"/>
                </a:solidFill>
                <a:latin typeface="华文中宋" panose="02010600040101010101" charset="-122"/>
                <a:ea typeface="华文中宋" panose="02010600040101010101" charset="-122"/>
                <a:cs typeface="华文中宋" panose="02010600040101010101" charset="-122"/>
              </a:endParaRPr>
            </a:p>
          </p:txBody>
        </p:sp>
        <p:grpSp>
          <p:nvGrpSpPr>
            <p:cNvPr id="39" name="组合 38"/>
            <p:cNvGrpSpPr/>
            <p:nvPr/>
          </p:nvGrpSpPr>
          <p:grpSpPr>
            <a:xfrm>
              <a:off x="6982132" y="4077719"/>
              <a:ext cx="2561643" cy="2569521"/>
              <a:chOff x="6784613" y="3964326"/>
              <a:chExt cx="2788235" cy="279681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rcRect l="5323" t="2164" r="497" b="30708"/>
              <a:stretch>
                <a:fillRect/>
              </a:stretch>
            </p:blipFill>
            <p:spPr>
              <a:xfrm>
                <a:off x="6794408" y="3982696"/>
                <a:ext cx="2778440" cy="2778440"/>
              </a:xfrm>
              <a:custGeom>
                <a:avLst/>
                <a:gdLst>
                  <a:gd name="connsiteX0" fmla="*/ 1389220 w 2778440"/>
                  <a:gd name="connsiteY0" fmla="*/ 0 h 2778440"/>
                  <a:gd name="connsiteX1" fmla="*/ 2778440 w 2778440"/>
                  <a:gd name="connsiteY1" fmla="*/ 1389220 h 2778440"/>
                  <a:gd name="connsiteX2" fmla="*/ 1389220 w 2778440"/>
                  <a:gd name="connsiteY2" fmla="*/ 2778440 h 2778440"/>
                  <a:gd name="connsiteX3" fmla="*/ 0 w 2778440"/>
                  <a:gd name="connsiteY3" fmla="*/ 1389220 h 2778440"/>
                  <a:gd name="connsiteX4" fmla="*/ 1389220 w 2778440"/>
                  <a:gd name="connsiteY4" fmla="*/ 0 h 277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440" h="2778440">
                    <a:moveTo>
                      <a:pt x="1389220" y="0"/>
                    </a:moveTo>
                    <a:cubicBezTo>
                      <a:pt x="2156465" y="0"/>
                      <a:pt x="2778440" y="621975"/>
                      <a:pt x="2778440" y="1389220"/>
                    </a:cubicBezTo>
                    <a:cubicBezTo>
                      <a:pt x="2778440" y="2156465"/>
                      <a:pt x="2156465" y="2778440"/>
                      <a:pt x="1389220" y="2778440"/>
                    </a:cubicBezTo>
                    <a:cubicBezTo>
                      <a:pt x="621975" y="2778440"/>
                      <a:pt x="0" y="2156465"/>
                      <a:pt x="0" y="1389220"/>
                    </a:cubicBezTo>
                    <a:cubicBezTo>
                      <a:pt x="0" y="621975"/>
                      <a:pt x="621975" y="0"/>
                      <a:pt x="1389220" y="0"/>
                    </a:cubicBezTo>
                    <a:close/>
                  </a:path>
                </a:pathLst>
              </a:custGeom>
              <a:ln>
                <a:noFill/>
              </a:ln>
            </p:spPr>
          </p:pic>
          <p:sp>
            <p:nvSpPr>
              <p:cNvPr id="37" name="流程图: 接点 36"/>
              <p:cNvSpPr/>
              <p:nvPr/>
            </p:nvSpPr>
            <p:spPr>
              <a:xfrm>
                <a:off x="6784613" y="3964326"/>
                <a:ext cx="2778440" cy="2778440"/>
              </a:xfrm>
              <a:prstGeom prst="flowChartConnector">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42" name="组合 41"/>
          <p:cNvGrpSpPr/>
          <p:nvPr/>
        </p:nvGrpSpPr>
        <p:grpSpPr>
          <a:xfrm>
            <a:off x="155575" y="1238885"/>
            <a:ext cx="3600000" cy="3600000"/>
            <a:chOff x="769365" y="4059090"/>
            <a:chExt cx="4535156" cy="4552647"/>
          </a:xfrm>
        </p:grpSpPr>
        <p:sp>
          <p:nvSpPr>
            <p:cNvPr id="27" name="矩形 26"/>
            <p:cNvSpPr/>
            <p:nvPr/>
          </p:nvSpPr>
          <p:spPr>
            <a:xfrm>
              <a:off x="769365" y="4059090"/>
              <a:ext cx="4535156" cy="4552647"/>
            </a:xfrm>
            <a:prstGeom prst="rect">
              <a:avLst/>
            </a:prstGeom>
            <a:noFill/>
            <a:ln w="15875">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2450862" y="6807883"/>
              <a:ext cx="1482309" cy="675354"/>
            </a:xfrm>
            <a:prstGeom prst="rect">
              <a:avLst/>
            </a:prstGeom>
            <a:noFill/>
            <a:ln w="28575" cmpd="sng">
              <a:noFill/>
              <a:prstDash val="sysDot"/>
              <a:miter/>
            </a:ln>
          </p:spPr>
          <p:txBody>
            <a:bodyPr wrap="square">
              <a:spAutoFit/>
            </a:bodyPr>
            <a:p>
              <a:pPr lvl="0">
                <a:lnSpc>
                  <a:spcPct val="120000"/>
                </a:lnSpc>
                <a:buClr>
                  <a:srgbClr val="000000"/>
                </a:buClr>
              </a:pPr>
              <a:r>
                <a:rPr lang="zh-CN" altLang="en-US" sz="2400" b="1" dirty="0">
                  <a:latin typeface="华文中宋" panose="02010600040101010101" charset="-122"/>
                  <a:ea typeface="华文中宋" panose="02010600040101010101" charset="-122"/>
                </a:rPr>
                <a:t>圣西门</a:t>
              </a:r>
              <a:endParaRPr lang="zh-CN" altLang="en-US" sz="2400" b="1" dirty="0">
                <a:latin typeface="华文中宋" panose="02010600040101010101" charset="-122"/>
                <a:ea typeface="华文中宋" panose="02010600040101010101" charset="-122"/>
              </a:endParaRPr>
            </a:p>
          </p:txBody>
        </p:sp>
        <p:grpSp>
          <p:nvGrpSpPr>
            <p:cNvPr id="41" name="组合 40"/>
            <p:cNvGrpSpPr/>
            <p:nvPr/>
          </p:nvGrpSpPr>
          <p:grpSpPr>
            <a:xfrm>
              <a:off x="1818526" y="4104009"/>
              <a:ext cx="2592465" cy="2590113"/>
              <a:chOff x="1659683" y="3973260"/>
              <a:chExt cx="2793843" cy="2791308"/>
            </a:xfrm>
          </p:grpSpPr>
          <p:pic>
            <p:nvPicPr>
              <p:cNvPr id="33" name="图片 32" descr="男人的脸&#10;&#10;描述已自动生成"/>
              <p:cNvPicPr>
                <a:picLocks noChangeAspect="1"/>
              </p:cNvPicPr>
              <p:nvPr/>
            </p:nvPicPr>
            <p:blipFill>
              <a:blip r:embed="rId4">
                <a:extLst>
                  <a:ext uri="{28A0092B-C50C-407E-A947-70E740481C1C}">
                    <a14:useLocalDpi xmlns:a14="http://schemas.microsoft.com/office/drawing/2010/main" val="0"/>
                  </a:ext>
                </a:extLst>
              </a:blip>
              <a:srcRect l="2314" t="79" r="3506" b="23090"/>
              <a:stretch>
                <a:fillRect/>
              </a:stretch>
            </p:blipFill>
            <p:spPr>
              <a:xfrm>
                <a:off x="1675086" y="3986128"/>
                <a:ext cx="2778440" cy="2778440"/>
              </a:xfrm>
              <a:custGeom>
                <a:avLst/>
                <a:gdLst>
                  <a:gd name="connsiteX0" fmla="*/ 1389220 w 2778440"/>
                  <a:gd name="connsiteY0" fmla="*/ 0 h 2778440"/>
                  <a:gd name="connsiteX1" fmla="*/ 2778440 w 2778440"/>
                  <a:gd name="connsiteY1" fmla="*/ 1389220 h 2778440"/>
                  <a:gd name="connsiteX2" fmla="*/ 1389220 w 2778440"/>
                  <a:gd name="connsiteY2" fmla="*/ 2778440 h 2778440"/>
                  <a:gd name="connsiteX3" fmla="*/ 0 w 2778440"/>
                  <a:gd name="connsiteY3" fmla="*/ 1389220 h 2778440"/>
                  <a:gd name="connsiteX4" fmla="*/ 1389220 w 2778440"/>
                  <a:gd name="connsiteY4" fmla="*/ 0 h 277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440" h="2778440">
                    <a:moveTo>
                      <a:pt x="1389220" y="0"/>
                    </a:moveTo>
                    <a:cubicBezTo>
                      <a:pt x="2156465" y="0"/>
                      <a:pt x="2778440" y="621975"/>
                      <a:pt x="2778440" y="1389220"/>
                    </a:cubicBezTo>
                    <a:cubicBezTo>
                      <a:pt x="2778440" y="2156465"/>
                      <a:pt x="2156465" y="2778440"/>
                      <a:pt x="1389220" y="2778440"/>
                    </a:cubicBezTo>
                    <a:cubicBezTo>
                      <a:pt x="621975" y="2778440"/>
                      <a:pt x="0" y="2156465"/>
                      <a:pt x="0" y="1389220"/>
                    </a:cubicBezTo>
                    <a:cubicBezTo>
                      <a:pt x="0" y="621975"/>
                      <a:pt x="621975" y="0"/>
                      <a:pt x="1389220" y="0"/>
                    </a:cubicBezTo>
                    <a:close/>
                  </a:path>
                </a:pathLst>
              </a:custGeom>
            </p:spPr>
          </p:pic>
          <p:sp>
            <p:nvSpPr>
              <p:cNvPr id="38" name="流程图: 接点 37"/>
              <p:cNvSpPr/>
              <p:nvPr/>
            </p:nvSpPr>
            <p:spPr>
              <a:xfrm>
                <a:off x="1659683" y="3973260"/>
                <a:ext cx="2778440" cy="2778440"/>
              </a:xfrm>
              <a:prstGeom prst="flowChartConnector">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pic>
        <p:nvPicPr>
          <p:cNvPr id="29" name="图片 28"/>
          <p:cNvPicPr>
            <a:picLocks noChangeAspect="1"/>
          </p:cNvPicPr>
          <p:nvPr/>
        </p:nvPicPr>
        <p:blipFill>
          <a:blip r:embed="rId5"/>
          <a:stretch>
            <a:fillRect/>
          </a:stretch>
        </p:blipFill>
        <p:spPr>
          <a:xfrm>
            <a:off x="8972550" y="4205605"/>
            <a:ext cx="3140075" cy="1479550"/>
          </a:xfrm>
          <a:prstGeom prst="rect">
            <a:avLst/>
          </a:prstGeom>
          <a:effectLst>
            <a:outerShdw blurRad="50800" dist="38100" dir="8100000" algn="tr" rotWithShape="0">
              <a:prstClr val="black">
                <a:alpha val="40000"/>
              </a:prstClr>
            </a:outerShdw>
          </a:effectLst>
        </p:spPr>
      </p:pic>
      <p:sp>
        <p:nvSpPr>
          <p:cNvPr id="30" name="文本框 29"/>
          <p:cNvSpPr txBox="1"/>
          <p:nvPr/>
        </p:nvSpPr>
        <p:spPr>
          <a:xfrm>
            <a:off x="9301480" y="5963285"/>
            <a:ext cx="2481580" cy="368300"/>
          </a:xfrm>
          <a:prstGeom prst="rect">
            <a:avLst/>
          </a:prstGeom>
          <a:noFill/>
        </p:spPr>
        <p:txBody>
          <a:bodyPr wrap="none" rtlCol="0" anchor="t">
            <a:spAutoFit/>
          </a:bodyPr>
          <a:p>
            <a:pPr algn="ctr"/>
            <a:r>
              <a:rPr kumimoji="1" lang="zh-CN" altLang="en-US" b="1" noProof="0" dirty="0">
                <a:ln>
                  <a:noFill/>
                </a:ln>
                <a:solidFill>
                  <a:schemeClr val="tx1"/>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rPr>
              <a:t>◎“新和谐公社”蓝图</a:t>
            </a:r>
            <a:endParaRPr kumimoji="1" lang="zh-CN" altLang="en-US" b="1" noProof="0" dirty="0">
              <a:ln>
                <a:noFill/>
              </a:ln>
              <a:solidFill>
                <a:schemeClr val="tx1"/>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ppt_x"/>
                                          </p:val>
                                        </p:tav>
                                        <p:tav tm="100000">
                                          <p:val>
                                            <p:strVal val="#ppt_x"/>
                                          </p:val>
                                        </p:tav>
                                      </p:tavLst>
                                    </p:anim>
                                    <p:anim calcmode="lin" valueType="num">
                                      <p:cBhvr additive="base">
                                        <p:cTn id="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p:bldP spid="133"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20040" y="297180"/>
            <a:ext cx="11552555" cy="2076450"/>
          </a:xfrm>
          <a:prstGeom prst="rect">
            <a:avLst/>
          </a:prstGeom>
          <a:noFill/>
          <a:ln w="12700" cmpd="sng">
            <a:noFill/>
            <a:prstDash val="solid"/>
          </a:ln>
          <a:extLst>
            <a:ext uri="{909E8E84-426E-40DD-AFC4-6F175D3DCCD1}">
              <a14:hiddenFill xmlns:a14="http://schemas.microsoft.com/office/drawing/2010/main">
                <a:solidFill>
                  <a:schemeClr val="bg1">
                    <a:alpha val="80000"/>
                  </a:schemeClr>
                </a:solidFill>
              </a14:hiddenFill>
            </a:ext>
          </a:extLst>
        </p:spPr>
        <p:txBody>
          <a:bodyPr wrap="square">
            <a:spAutoFit/>
          </a:bodyPr>
          <a:p>
            <a:pPr indent="457200" algn="l" fontAlgn="auto">
              <a:lnSpc>
                <a:spcPct val="100000"/>
              </a:lnSpc>
              <a:buClrTx/>
              <a:buSzTx/>
              <a:buFontTx/>
            </a:pPr>
            <a:r>
              <a:rPr lang="en-US" altLang="en-US" sz="2400" b="1" dirty="0">
                <a:solidFill>
                  <a:schemeClr val="tx1"/>
                </a:solidFill>
                <a:latin typeface="楷体" panose="02010609060101010101" charset="-122"/>
                <a:ea typeface="楷体" panose="02010609060101010101" charset="-122"/>
                <a:cs typeface="楷体" panose="02010609060101010101" charset="-122"/>
              </a:rPr>
              <a:t>材料一  他们幻想建立完美的社会制度，但反对通过暴力对社会关系进行社会主义的改造。他们同情工人阶级的处境，但不了解这个阶级的伟大历史作用，反对无产阶级的革命斗争。他们看到了阶级对立，但看不到无产阶级方面的任何历史主动性。他们拒绝……一切革命行动，想通过和平途径达到自己目的。</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p>
            <a:pPr indent="457200" algn="r" fontAlgn="auto">
              <a:lnSpc>
                <a:spcPct val="150000"/>
              </a:lnSpc>
              <a:buClrTx/>
              <a:buSzTx/>
              <a:buFontTx/>
            </a:pPr>
            <a:r>
              <a:rPr lang="zh-CN" altLang="en-US" sz="2200" dirty="0">
                <a:solidFill>
                  <a:schemeClr val="tx1"/>
                </a:solidFill>
                <a:latin typeface="楷体" panose="02010609060101010101" charset="-122"/>
                <a:ea typeface="楷体" panose="02010609060101010101" charset="-122"/>
                <a:cs typeface="楷体" panose="02010609060101010101" charset="-122"/>
              </a:rPr>
              <a:t>——《马克思恩格斯选集》第一卷P115</a:t>
            </a:r>
            <a:endParaRPr lang="zh-CN" altLang="en-US" sz="2200" dirty="0">
              <a:solidFill>
                <a:schemeClr val="tx1"/>
              </a:solidFill>
              <a:latin typeface="楷体" panose="02010609060101010101" charset="-122"/>
              <a:ea typeface="楷体" panose="02010609060101010101" charset="-122"/>
              <a:cs typeface="楷体" panose="02010609060101010101" charset="-122"/>
            </a:endParaRPr>
          </a:p>
        </p:txBody>
      </p:sp>
      <p:sp>
        <p:nvSpPr>
          <p:cNvPr id="9" name="文本框 8"/>
          <p:cNvSpPr txBox="1"/>
          <p:nvPr/>
        </p:nvSpPr>
        <p:spPr>
          <a:xfrm>
            <a:off x="320040" y="2237105"/>
            <a:ext cx="11553190" cy="1706880"/>
          </a:xfrm>
          <a:prstGeom prst="rect">
            <a:avLst/>
          </a:prstGeom>
          <a:noFill/>
          <a:ln w="12700" cmpd="sng">
            <a:noFill/>
            <a:prstDash val="solid"/>
          </a:ln>
          <a:extLst>
            <a:ext uri="{909E8E84-426E-40DD-AFC4-6F175D3DCCD1}">
              <a14:hiddenFill xmlns:a14="http://schemas.microsoft.com/office/drawing/2010/main">
                <a:solidFill>
                  <a:schemeClr val="bg1">
                    <a:alpha val="80000"/>
                  </a:schemeClr>
                </a:solidFill>
              </a14:hiddenFill>
            </a:ext>
          </a:extLst>
        </p:spPr>
        <p:txBody>
          <a:bodyPr wrap="square" rtlCol="0" anchor="t">
            <a:spAutoFit/>
          </a:bodyPr>
          <a:p>
            <a:pPr marL="0" marR="0" lvl="0" indent="457200" algn="l" defTabSz="914400" rtl="0" fontAlgn="base">
              <a:lnSpc>
                <a:spcPct val="100000"/>
              </a:lnSpc>
              <a:spcBef>
                <a:spcPct val="0"/>
              </a:spcBef>
              <a:spcAft>
                <a:spcPct val="0"/>
              </a:spcAft>
              <a:buClrTx/>
              <a:buSzTx/>
              <a:buFontTx/>
              <a:buNone/>
              <a:defRPr/>
            </a:pPr>
            <a:r>
              <a:rPr lang="en-US" altLang="en-US" sz="2400" b="1" dirty="0">
                <a:latin typeface="楷体" panose="02010609060101010101" charset="-122"/>
                <a:ea typeface="楷体" panose="02010609060101010101" charset="-122"/>
                <a:cs typeface="楷体" panose="02010609060101010101" charset="-122"/>
                <a:sym typeface="+mn-ea"/>
              </a:rPr>
              <a:t>材料二 这些改革者肯定没有考虑过革命或阶级斗争的问题。实际上，他们几乎从来就没有考虑过自己精心制作的蓝图如何才能被付诸实践。而也正是由于这一原因，他们才被称为空想社会主义者。</a:t>
            </a:r>
            <a:endParaRPr lang="en-US" altLang="en-US" sz="2400" b="1" dirty="0">
              <a:latin typeface="楷体" panose="02010609060101010101" charset="-122"/>
              <a:ea typeface="楷体" panose="02010609060101010101" charset="-122"/>
              <a:cs typeface="楷体" panose="02010609060101010101" charset="-122"/>
              <a:sym typeface="+mn-ea"/>
            </a:endParaRPr>
          </a:p>
          <a:p>
            <a:pPr marL="0" marR="0" lvl="0" indent="457200" algn="r" defTabSz="914400" rtl="0">
              <a:lnSpc>
                <a:spcPct val="150000"/>
              </a:lnSpc>
              <a:buClrTx/>
              <a:buSzTx/>
              <a:buFontTx/>
              <a:buNone/>
            </a:pPr>
            <a:r>
              <a:rPr lang="zh-CN" altLang="en-US" sz="2200" b="0" i="0" u="none" strike="noStrike" kern="1200" cap="none" spc="0" normalizeH="0" baseline="0" dirty="0">
                <a:latin typeface="楷体" panose="02010609060101010101" charset="-122"/>
                <a:ea typeface="楷体" panose="02010609060101010101" charset="-122"/>
                <a:cs typeface="楷体" panose="02010609060101010101" charset="-122"/>
              </a:rPr>
              <a:t>——</a:t>
            </a:r>
            <a:r>
              <a:rPr lang="zh-CN" altLang="en-US" sz="2200" dirty="0">
                <a:latin typeface="楷体" panose="02010609060101010101" charset="-122"/>
                <a:ea typeface="楷体" panose="02010609060101010101" charset="-122"/>
                <a:cs typeface="楷体" panose="02010609060101010101" charset="-122"/>
                <a:sym typeface="+mn-ea"/>
              </a:rPr>
              <a:t>【美】斯塔夫里阿诺斯著《全球通史》</a:t>
            </a:r>
            <a:endParaRPr lang="zh-CN" altLang="en-US" sz="2200" dirty="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320040" y="5316855"/>
            <a:ext cx="11120120" cy="1360805"/>
          </a:xfrm>
          <a:prstGeom prst="rect">
            <a:avLst/>
          </a:prstGeom>
          <a:noFill/>
        </p:spPr>
        <p:txBody>
          <a:bodyPr wrap="square" rtlCol="0">
            <a:spAutoFit/>
          </a:bodyPr>
          <a:p>
            <a:pPr marL="0" marR="0" lvl="0" indent="0" algn="l" defTabSz="914400" rtl="0" eaLnBrk="1" fontAlgn="auto" latinLnBrk="0" hangingPunct="1">
              <a:lnSpc>
                <a:spcPts val="3300"/>
              </a:lnSpc>
              <a:spcBef>
                <a:spcPts val="0"/>
              </a:spcBef>
              <a:spcAft>
                <a:spcPts val="0"/>
              </a:spcAft>
              <a:buClrTx/>
              <a:buSzTx/>
              <a:buFontTx/>
              <a:buNone/>
              <a:defRPr/>
            </a:pPr>
            <a:r>
              <a:rPr sz="2400"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rPr>
              <a:t>他们没有找到实现理想社会的现实力量和正确有效的途径</a:t>
            </a:r>
            <a:r>
              <a:rPr lang="zh-CN" sz="2400"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rPr>
              <a:t>。</a:t>
            </a:r>
            <a:r>
              <a:rPr lang="zh-CN" sz="2400" b="1"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rPr>
              <a:t>（失败原因）</a:t>
            </a:r>
            <a:endParaRPr kumimoji="0" lang="en-US" sz="2400" b="1" i="0" u="none" strike="noStrike" kern="1200" cap="none" spc="0" normalizeH="0" baseline="0"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endParaRPr>
          </a:p>
          <a:p>
            <a:pPr marL="0" marR="0" lvl="0" indent="0" algn="l" defTabSz="914400" rtl="0" eaLnBrk="1" fontAlgn="auto" latinLnBrk="0" hangingPunct="1">
              <a:lnSpc>
                <a:spcPts val="3300"/>
              </a:lnSpc>
              <a:spcBef>
                <a:spcPts val="0"/>
              </a:spcBef>
              <a:spcAft>
                <a:spcPts val="0"/>
              </a:spcAft>
              <a:buClrTx/>
              <a:buSzTx/>
              <a:buFontTx/>
              <a:buNone/>
              <a:defRPr/>
            </a:pPr>
            <a:r>
              <a:rPr sz="2400"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rPr>
              <a:t>他们改造资本主义社会的设想和实践都无法真正实现，被称为“空想社会主义</a:t>
            </a:r>
            <a:r>
              <a:rPr lang="en-US" sz="2400"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400"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2400"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endParaRPr>
          </a:p>
          <a:p>
            <a:pPr marL="0" marR="0" lvl="0" indent="0" algn="l" defTabSz="914400" rtl="0" eaLnBrk="1" fontAlgn="auto" latinLnBrk="0" hangingPunct="1">
              <a:lnSpc>
                <a:spcPts val="33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rPr>
              <a:t>空想社会主义理论是马克思主义的理论来源之一。</a:t>
            </a:r>
            <a:endParaRPr kumimoji="0" lang="zh-CN" altLang="en-US" sz="2400" b="0" i="0" u="none" strike="noStrike" kern="1200" cap="none" spc="0" normalizeH="0" baseline="0" noProof="0" dirty="0">
              <a:ln>
                <a:noFill/>
              </a:ln>
              <a:solidFill>
                <a:srgbClr val="002060"/>
              </a:solidFill>
              <a:effectLst/>
              <a:uLnTx/>
              <a:uFillTx/>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8" name="矩形 7"/>
          <p:cNvSpPr/>
          <p:nvPr/>
        </p:nvSpPr>
        <p:spPr>
          <a:xfrm>
            <a:off x="319405" y="3853180"/>
            <a:ext cx="11553190" cy="1537970"/>
          </a:xfrm>
          <a:prstGeom prst="rect">
            <a:avLst/>
          </a:prstGeom>
          <a:noFill/>
          <a:ln w="12700" cmpd="sng">
            <a:noFill/>
            <a:prstDash val="solid"/>
          </a:ln>
          <a:extLst>
            <a:ext uri="{909E8E84-426E-40DD-AFC4-6F175D3DCCD1}">
              <a14:hiddenFill xmlns:a14="http://schemas.microsoft.com/office/drawing/2010/main">
                <a:solidFill>
                  <a:schemeClr val="bg1">
                    <a:alpha val="80000"/>
                  </a:schemeClr>
                </a:solidFill>
              </a14:hiddenFill>
            </a:ext>
          </a:extLst>
        </p:spPr>
        <p:txBody>
          <a:bodyPr wrap="square">
            <a:spAutoFit/>
          </a:bodyPr>
          <a:p>
            <a:pPr marL="0" marR="0" lvl="0" indent="457200" algn="l" defTabSz="914400" rtl="0" eaLnBrk="1" fontAlgn="base" latinLnBrk="0" hangingPunct="1">
              <a:lnSpc>
                <a:spcPct val="100000"/>
              </a:lnSpc>
              <a:buClrTx/>
              <a:buSzTx/>
              <a:buFontTx/>
              <a:buNone/>
              <a:defRPr/>
            </a:pPr>
            <a:r>
              <a:rPr lang="en-US" altLang="en-US" sz="2400" b="1" dirty="0">
                <a:latin typeface="楷体" panose="02010609060101010101" charset="-122"/>
                <a:ea typeface="楷体" panose="02010609060101010101" charset="-122"/>
                <a:cs typeface="楷体" panose="02010609060101010101" charset="-122"/>
                <a:sym typeface="+mn-ea"/>
              </a:rPr>
              <a:t>材料三 </a:t>
            </a:r>
            <a:r>
              <a:rPr lang="en-US" altLang="en-US" sz="2400" b="1" u="none" strike="noStrike" kern="1200" cap="none" spc="0" normalizeH="0" baseline="0" dirty="0">
                <a:solidFill>
                  <a:schemeClr val="tx1"/>
                </a:solidFill>
                <a:latin typeface="楷体" panose="02010609060101010101" charset="-122"/>
                <a:ea typeface="楷体" panose="02010609060101010101" charset="-122"/>
                <a:cs typeface="楷体" panose="02010609060101010101" charset="-122"/>
              </a:rPr>
              <a:t>虽然这些主张（空想社会主义）本身还带有纯粹空想的性质 ……（但）这些体系的发明家（圣西门、傅立叶、欧文等人）看到了阶级的对立……他们的空想社会主义理论……提供了启发工人觉悟的极为宝贵的材料。</a:t>
            </a:r>
            <a:endParaRPr lang="en-US" altLang="en-US" sz="2400" b="1" u="none" strike="noStrike" kern="1200" cap="none" spc="0" normalizeH="0" baseline="0" dirty="0">
              <a:solidFill>
                <a:schemeClr val="tx1"/>
              </a:solidFill>
              <a:latin typeface="楷体" panose="02010609060101010101" charset="-122"/>
              <a:ea typeface="楷体" panose="02010609060101010101" charset="-122"/>
              <a:cs typeface="楷体" panose="02010609060101010101" charset="-122"/>
            </a:endParaRPr>
          </a:p>
          <a:p>
            <a:pPr marL="0" marR="0" lvl="0" algn="r" defTabSz="914400" rtl="0" fontAlgn="base">
              <a:lnSpc>
                <a:spcPct val="100000"/>
              </a:lnSpc>
              <a:buClrTx/>
              <a:buSzTx/>
              <a:buFontTx/>
              <a:buNone/>
              <a:defRPr/>
            </a:pPr>
            <a:r>
              <a:rPr lang="zh-CN" altLang="en-US" sz="2200" u="none" strike="noStrike" kern="1200" cap="none" spc="0" normalizeH="0" baseline="0" dirty="0">
                <a:solidFill>
                  <a:schemeClr val="tx1"/>
                </a:solidFill>
                <a:latin typeface="楷体" panose="02010609060101010101" charset="-122"/>
                <a:ea typeface="楷体" panose="02010609060101010101" charset="-122"/>
                <a:cs typeface="楷体" panose="02010609060101010101" charset="-122"/>
              </a:rPr>
              <a:t>——《共产党宣言》</a:t>
            </a:r>
            <a:endParaRPr lang="zh-CN" altLang="en-US" sz="2200" u="none" strike="noStrike" kern="1200" cap="none" spc="0" normalizeH="0" baseline="0" dirty="0">
              <a:solidFill>
                <a:schemeClr val="tx1"/>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226060" y="179070"/>
            <a:ext cx="2345055" cy="706755"/>
          </a:xfrm>
          <a:prstGeom prst="rect">
            <a:avLst/>
          </a:prstGeom>
          <a:noFill/>
        </p:spPr>
        <p:txBody>
          <a:bodyPr wrap="square" rtlCol="0">
            <a:spAutoFit/>
          </a:bodyPr>
          <a:p>
            <a:pPr algn="l"/>
            <a:r>
              <a:rPr lang="zh-CN" altLang="en-US" sz="4000" b="1" dirty="0">
                <a:solidFill>
                  <a:srgbClr val="C00000"/>
                </a:solidFill>
                <a:latin typeface="微软雅黑" panose="020B0503020204020204" pitchFamily="34" charset="-122"/>
                <a:ea typeface="微软雅黑" panose="020B0503020204020204" pitchFamily="34" charset="-122"/>
              </a:rPr>
              <a:t>总结归纳</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6" name="圆角矩形 5"/>
          <p:cNvSpPr/>
          <p:nvPr/>
        </p:nvSpPr>
        <p:spPr>
          <a:xfrm>
            <a:off x="589280" y="1516380"/>
            <a:ext cx="1856105" cy="573405"/>
          </a:xfrm>
          <a:prstGeom prst="roundRect">
            <a:avLst/>
          </a:prstGeom>
          <a:noFill/>
          <a:ln>
            <a:noFill/>
          </a:ln>
          <a:extLst>
            <a:ext uri="{909E8E84-426E-40DD-AFC4-6F175D3DCCD1}">
              <a14:hiddenFill xmlns:a14="http://schemas.microsoft.com/office/drawing/2010/main">
                <a:solidFill>
                  <a:schemeClr val="accent2">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rPr>
              <a:t>经济根源：</a:t>
            </a:r>
            <a:endParaRPr lang="zh-CN" altLang="en-US" sz="2800" b="1">
              <a:solidFill>
                <a:schemeClr val="tx1"/>
              </a:solidFill>
            </a:endParaRPr>
          </a:p>
        </p:txBody>
      </p:sp>
      <p:sp>
        <p:nvSpPr>
          <p:cNvPr id="8" name="圆角矩形 7"/>
          <p:cNvSpPr/>
          <p:nvPr/>
        </p:nvSpPr>
        <p:spPr>
          <a:xfrm>
            <a:off x="589280" y="2567940"/>
            <a:ext cx="1856105" cy="573405"/>
          </a:xfrm>
          <a:prstGeom prst="roundRect">
            <a:avLst/>
          </a:prstGeom>
          <a:noFill/>
          <a:ln>
            <a:noFill/>
          </a:ln>
          <a:extLst>
            <a:ext uri="{909E8E84-426E-40DD-AFC4-6F175D3DCCD1}">
              <a14:hiddenFill xmlns:a14="http://schemas.microsoft.com/office/drawing/2010/main">
                <a:solidFill>
                  <a:schemeClr val="accent4">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rPr>
              <a:t>阶级基础：</a:t>
            </a:r>
            <a:endParaRPr lang="zh-CN" altLang="en-US" sz="2800" b="1">
              <a:solidFill>
                <a:schemeClr val="tx1"/>
              </a:solidFill>
            </a:endParaRPr>
          </a:p>
        </p:txBody>
      </p:sp>
      <p:sp>
        <p:nvSpPr>
          <p:cNvPr id="10" name="圆角矩形 9"/>
          <p:cNvSpPr/>
          <p:nvPr/>
        </p:nvSpPr>
        <p:spPr>
          <a:xfrm>
            <a:off x="589280" y="3674110"/>
            <a:ext cx="1856105" cy="573405"/>
          </a:xfrm>
          <a:prstGeom prst="roundRect">
            <a:avLst/>
          </a:prstGeom>
          <a:noFill/>
          <a:ln>
            <a:noFill/>
          </a:ln>
          <a:extLst>
            <a:ext uri="{909E8E84-426E-40DD-AFC4-6F175D3DCCD1}">
              <a14:hiddenFill xmlns:a14="http://schemas.microsoft.com/office/drawing/2010/main">
                <a:solidFill>
                  <a:schemeClr val="accent6">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rPr>
              <a:t>理论基础：</a:t>
            </a:r>
            <a:endParaRPr lang="zh-CN" altLang="en-US" sz="2800" b="1">
              <a:solidFill>
                <a:schemeClr val="tx1"/>
              </a:solidFill>
            </a:endParaRPr>
          </a:p>
        </p:txBody>
      </p:sp>
      <p:sp>
        <p:nvSpPr>
          <p:cNvPr id="11" name="圆角矩形 10"/>
          <p:cNvSpPr/>
          <p:nvPr/>
        </p:nvSpPr>
        <p:spPr>
          <a:xfrm>
            <a:off x="589280" y="5153660"/>
            <a:ext cx="1856105" cy="57340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rPr>
              <a:t>个人努力：</a:t>
            </a:r>
            <a:endParaRPr lang="zh-CN" altLang="en-US" sz="2800" b="1">
              <a:solidFill>
                <a:schemeClr val="tx1"/>
              </a:solidFill>
            </a:endParaRPr>
          </a:p>
        </p:txBody>
      </p:sp>
      <p:sp>
        <p:nvSpPr>
          <p:cNvPr id="2" name="圆角矩形 1"/>
          <p:cNvSpPr/>
          <p:nvPr/>
        </p:nvSpPr>
        <p:spPr>
          <a:xfrm>
            <a:off x="226060" y="914400"/>
            <a:ext cx="1856105" cy="573405"/>
          </a:xfrm>
          <a:prstGeom prst="roundRect">
            <a:avLst/>
          </a:prstGeom>
          <a:noFill/>
          <a:ln>
            <a:noFill/>
          </a:ln>
          <a:extLst>
            <a:ext uri="{909E8E84-426E-40DD-AFC4-6F175D3DCCD1}">
              <a14:hiddenFill xmlns:a14="http://schemas.microsoft.com/office/drawing/2010/main">
                <a:solidFill>
                  <a:schemeClr val="accent2">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002060"/>
                </a:solidFill>
                <a:effectLst>
                  <a:outerShdw blurRad="38100" dist="38100" dir="2700000" algn="tl">
                    <a:srgbClr val="000000">
                      <a:alpha val="43137"/>
                    </a:srgbClr>
                  </a:outerShdw>
                </a:effectLst>
              </a:rPr>
              <a:t>客观因素</a:t>
            </a:r>
            <a:endParaRPr lang="zh-CN" altLang="en-US" sz="2800" b="1">
              <a:solidFill>
                <a:srgbClr val="002060"/>
              </a:solidFill>
              <a:effectLst>
                <a:outerShdw blurRad="38100" dist="38100" dir="2700000" algn="tl">
                  <a:srgbClr val="000000">
                    <a:alpha val="43137"/>
                  </a:srgbClr>
                </a:outerShdw>
              </a:effectLst>
            </a:endParaRPr>
          </a:p>
        </p:txBody>
      </p:sp>
      <p:sp>
        <p:nvSpPr>
          <p:cNvPr id="3" name="文本框 2"/>
          <p:cNvSpPr txBox="1"/>
          <p:nvPr/>
        </p:nvSpPr>
        <p:spPr>
          <a:xfrm>
            <a:off x="2542540" y="1441450"/>
            <a:ext cx="9083675" cy="953135"/>
          </a:xfrm>
          <a:prstGeom prst="rect">
            <a:avLst/>
          </a:prstGeom>
          <a:noFill/>
        </p:spPr>
        <p:txBody>
          <a:bodyPr wrap="square" rtlCol="0">
            <a:spAutoFit/>
          </a:bodyPr>
          <a:p>
            <a:pPr algn="l"/>
            <a:r>
              <a:rPr lang="en-US" altLang="en-US" sz="28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工业革命推动资本主义迅速发展，贫富分化，资本主义的弊端也日益暴露，阶级矛盾尖锐</a:t>
            </a:r>
            <a:endParaRPr lang="zh-CN" altLang="en-US"/>
          </a:p>
        </p:txBody>
      </p:sp>
      <p:sp>
        <p:nvSpPr>
          <p:cNvPr id="4" name="文本框 3"/>
          <p:cNvSpPr txBox="1"/>
          <p:nvPr/>
        </p:nvSpPr>
        <p:spPr>
          <a:xfrm>
            <a:off x="2571115" y="2555240"/>
            <a:ext cx="8696960" cy="953135"/>
          </a:xfrm>
          <a:prstGeom prst="rect">
            <a:avLst/>
          </a:prstGeom>
          <a:noFill/>
        </p:spPr>
        <p:txBody>
          <a:bodyPr wrap="square" rtlCol="0">
            <a:spAutoFit/>
          </a:bodyPr>
          <a:p>
            <a:pPr algn="l"/>
            <a:r>
              <a:rPr lang="zh-CN" altLang="en-US" sz="2800" b="1">
                <a:sym typeface="+mn-ea"/>
              </a:rPr>
              <a:t>欧洲三大工人运动的兴起，标志无产阶级开始作为独立的力量登上历史舞台</a:t>
            </a:r>
            <a:endParaRPr lang="zh-CN" altLang="en-US"/>
          </a:p>
        </p:txBody>
      </p:sp>
      <p:sp>
        <p:nvSpPr>
          <p:cNvPr id="5" name="文本框 4"/>
          <p:cNvSpPr txBox="1"/>
          <p:nvPr/>
        </p:nvSpPr>
        <p:spPr>
          <a:xfrm>
            <a:off x="2571115" y="3669030"/>
            <a:ext cx="9003665" cy="953135"/>
          </a:xfrm>
          <a:prstGeom prst="rect">
            <a:avLst/>
          </a:prstGeom>
          <a:noFill/>
        </p:spPr>
        <p:txBody>
          <a:bodyPr wrap="square" rtlCol="0">
            <a:spAutoFit/>
          </a:bodyPr>
          <a:p>
            <a:pPr algn="l">
              <a:buClr>
                <a:schemeClr val="tx1"/>
              </a:buClr>
            </a:pPr>
            <a:r>
              <a:rPr lang="zh-CN" altLang="en-US" sz="2800" b="1" dirty="0">
                <a:latin typeface="微软雅黑" panose="020B0503020204020204" pitchFamily="34" charset="-122"/>
                <a:ea typeface="微软雅黑" panose="020B0503020204020204" pitchFamily="34" charset="-122"/>
                <a:cs typeface="楷体" panose="02010609060101010101" charset="-122"/>
                <a:sym typeface="+mn-ea"/>
              </a:rPr>
              <a:t>19世纪的三大理论成果（德意志古典哲学、英国古典政治经济学、英法空想社会主义）</a:t>
            </a:r>
            <a:endParaRPr lang="zh-CN" altLang="en-US"/>
          </a:p>
        </p:txBody>
      </p:sp>
      <p:sp>
        <p:nvSpPr>
          <p:cNvPr id="12" name="圆角矩形 11"/>
          <p:cNvSpPr/>
          <p:nvPr/>
        </p:nvSpPr>
        <p:spPr>
          <a:xfrm>
            <a:off x="226060" y="4413885"/>
            <a:ext cx="1856105" cy="573405"/>
          </a:xfrm>
          <a:prstGeom prst="roundRect">
            <a:avLst/>
          </a:prstGeom>
          <a:noFill/>
          <a:ln>
            <a:noFill/>
          </a:ln>
          <a:extLst>
            <a:ext uri="{909E8E84-426E-40DD-AFC4-6F175D3DCCD1}">
              <a14:hiddenFill xmlns:a14="http://schemas.microsoft.com/office/drawing/2010/main">
                <a:solidFill>
                  <a:schemeClr val="accent2">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002060"/>
                </a:solidFill>
                <a:effectLst>
                  <a:outerShdw blurRad="38100" dist="38100" dir="2700000" algn="tl">
                    <a:srgbClr val="000000">
                      <a:alpha val="43137"/>
                    </a:srgbClr>
                  </a:outerShdw>
                </a:effectLst>
              </a:rPr>
              <a:t>主观因素</a:t>
            </a:r>
            <a:endParaRPr lang="zh-CN" altLang="en-US" sz="2800" b="1">
              <a:solidFill>
                <a:srgbClr val="002060"/>
              </a:solidFill>
              <a:effectLst>
                <a:outerShdw blurRad="38100" dist="38100" dir="2700000" algn="tl">
                  <a:srgbClr val="000000">
                    <a:alpha val="43137"/>
                  </a:srgbClr>
                </a:outerShdw>
              </a:effectLst>
            </a:endParaRPr>
          </a:p>
        </p:txBody>
      </p:sp>
      <p:sp>
        <p:nvSpPr>
          <p:cNvPr id="14" name="文本框 13"/>
          <p:cNvSpPr txBox="1"/>
          <p:nvPr/>
        </p:nvSpPr>
        <p:spPr>
          <a:xfrm>
            <a:off x="2571115" y="5177790"/>
            <a:ext cx="9055735" cy="953135"/>
          </a:xfrm>
          <a:prstGeom prst="rect">
            <a:avLst/>
          </a:prstGeom>
          <a:noFill/>
        </p:spPr>
        <p:txBody>
          <a:bodyPr wrap="square" rtlCol="0">
            <a:spAutoFit/>
          </a:bodyPr>
          <a:p>
            <a:pPr algn="l" fontAlgn="auto">
              <a:buClr>
                <a:schemeClr val="tx1"/>
              </a:buClr>
            </a:pPr>
            <a:r>
              <a:rPr lang="zh-CN" altLang="en-US" sz="2800" b="1" dirty="0">
                <a:latin typeface="微软雅黑" panose="020B0503020204020204" pitchFamily="34" charset="-122"/>
                <a:ea typeface="微软雅黑" panose="020B0503020204020204" pitchFamily="34" charset="-122"/>
                <a:cs typeface="楷体" panose="02010609060101010101" charset="-122"/>
                <a:sym typeface="+mn-ea"/>
              </a:rPr>
              <a:t>马克思、恩格斯长期从事革命实践与理论研究，总结工人运动的经验</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11150" y="130810"/>
            <a:ext cx="7477760" cy="583565"/>
          </a:xfrm>
          <a:prstGeom prst="rect">
            <a:avLst/>
          </a:prstGeom>
          <a:noFill/>
        </p:spPr>
        <p:txBody>
          <a:bodyPr wrap="square" rtlCol="0" anchor="t">
            <a:spAutoFit/>
          </a:bodyPr>
          <a:p>
            <a:pPr algn="l"/>
            <a:r>
              <a:rPr lang="zh-CN" altLang="en-US" sz="3200" b="1">
                <a:effectLst>
                  <a:outerShdw blurRad="38100" dist="38100" dir="2700000" algn="tl">
                    <a:srgbClr val="000000">
                      <a:alpha val="43137"/>
                    </a:srgbClr>
                  </a:outerShdw>
                </a:effectLst>
                <a:latin typeface="+mj-ea"/>
                <a:ea typeface="+mj-ea"/>
              </a:rPr>
              <a:t>二、科学理论</a:t>
            </a:r>
            <a:r>
              <a:rPr lang="en-US" altLang="zh-CN" sz="3200" b="1">
                <a:effectLst>
                  <a:outerShdw blurRad="38100" dist="38100" dir="2700000" algn="tl">
                    <a:srgbClr val="000000">
                      <a:alpha val="43137"/>
                    </a:srgbClr>
                  </a:outerShdw>
                </a:effectLst>
                <a:latin typeface="+mj-ea"/>
                <a:ea typeface="+mj-ea"/>
              </a:rPr>
              <a:t> </a:t>
            </a:r>
            <a:r>
              <a:rPr lang="zh-CN" altLang="en-US" sz="3200" b="1">
                <a:effectLst>
                  <a:outerShdw blurRad="38100" dist="38100" dir="2700000" algn="tl">
                    <a:srgbClr val="000000">
                      <a:alpha val="43137"/>
                    </a:srgbClr>
                  </a:outerShdw>
                </a:effectLst>
                <a:latin typeface="+mj-ea"/>
                <a:ea typeface="+mj-ea"/>
              </a:rPr>
              <a:t>伟大诞生</a:t>
            </a:r>
            <a:r>
              <a:rPr lang="en-US" altLang="zh-CN" sz="3200" b="1">
                <a:effectLst>
                  <a:outerShdw blurRad="38100" dist="38100" dir="2700000" algn="tl">
                    <a:srgbClr val="000000">
                      <a:alpha val="43137"/>
                    </a:srgbClr>
                  </a:outerShdw>
                </a:effectLst>
                <a:latin typeface="+mj-ea"/>
                <a:ea typeface="+mj-ea"/>
              </a:rPr>
              <a:t>——</a:t>
            </a:r>
            <a:r>
              <a:rPr lang="zh-CN" altLang="en-US" sz="3200" b="1">
                <a:effectLst>
                  <a:outerShdw blurRad="38100" dist="38100" dir="2700000" algn="tl">
                    <a:srgbClr val="000000">
                      <a:alpha val="43137"/>
                    </a:srgbClr>
                  </a:outerShdw>
                </a:effectLst>
                <a:latin typeface="+mj-ea"/>
                <a:ea typeface="+mj-ea"/>
              </a:rPr>
              <a:t>内涵</a:t>
            </a:r>
            <a:endParaRPr lang="zh-CN" altLang="en-US" sz="3200" b="1">
              <a:effectLst>
                <a:outerShdw blurRad="38100" dist="38100" dir="2700000" algn="tl">
                  <a:srgbClr val="000000">
                    <a:alpha val="43137"/>
                  </a:srgbClr>
                </a:outerShdw>
              </a:effectLst>
              <a:latin typeface="+mj-ea"/>
              <a:ea typeface="+mj-ea"/>
            </a:endParaRPr>
          </a:p>
        </p:txBody>
      </p:sp>
      <p:sp>
        <p:nvSpPr>
          <p:cNvPr id="5" name="文本框 1"/>
          <p:cNvSpPr txBox="1"/>
          <p:nvPr/>
        </p:nvSpPr>
        <p:spPr>
          <a:xfrm>
            <a:off x="634365" y="714375"/>
            <a:ext cx="6640195" cy="499110"/>
          </a:xfrm>
          <a:prstGeom prst="rect">
            <a:avLst/>
          </a:prstGeom>
          <a:noFill/>
          <a:ln w="9525" cap="flat" cmpd="sng">
            <a:noFill/>
            <a:prstDash val="solid"/>
            <a:miter/>
            <a:headEnd type="none" w="med" len="med"/>
            <a:tailEnd type="none" w="med" len="med"/>
          </a:ln>
        </p:spPr>
        <p:txBody>
          <a:bodyPr wrap="square" lIns="68580" tIns="34290" rIns="68580" bIns="34290">
            <a:spAutoFit/>
          </a:bodyPr>
          <a:p>
            <a:pPr marR="0" defTabSz="914400">
              <a:buClrTx/>
              <a:buSzTx/>
              <a:buFontTx/>
              <a:buNone/>
              <a:defRPr/>
            </a:pPr>
            <a:r>
              <a:rPr kumimoji="0" lang="en-US" altLang="zh-CN" sz="2800" b="1" kern="1200" cap="none" spc="0" normalizeH="0" baseline="0" noProof="0" dirty="0">
                <a:solidFill>
                  <a:schemeClr val="tx1"/>
                </a:solidFill>
                <a:latin typeface="+mj-ea"/>
                <a:ea typeface="+mj-ea"/>
                <a:cs typeface="+mj-ea"/>
              </a:rPr>
              <a:t>1</a:t>
            </a:r>
            <a:r>
              <a:rPr kumimoji="0" lang="zh-CN" altLang="en-US" sz="2800" b="1" kern="1200" cap="none" spc="0" normalizeH="0" baseline="0" noProof="0" dirty="0">
                <a:solidFill>
                  <a:schemeClr val="tx1"/>
                </a:solidFill>
                <a:latin typeface="+mj-ea"/>
                <a:ea typeface="+mj-ea"/>
                <a:cs typeface="+mj-ea"/>
              </a:rPr>
              <a:t>、标志：</a:t>
            </a:r>
            <a:r>
              <a:rPr kumimoji="0" lang="en-US" altLang="zh-CN" sz="2800" b="1" kern="1200" cap="none" spc="0" normalizeH="0" baseline="0" noProof="0" dirty="0">
                <a:solidFill>
                  <a:schemeClr val="tx1"/>
                </a:solidFill>
                <a:latin typeface="+mj-ea"/>
                <a:ea typeface="+mj-ea"/>
                <a:cs typeface="+mj-ea"/>
              </a:rPr>
              <a:t>1848</a:t>
            </a:r>
            <a:r>
              <a:rPr kumimoji="0" lang="zh-CN" altLang="en-US" sz="2800" b="1" kern="1200" cap="none" spc="0" normalizeH="0" baseline="0" noProof="0" dirty="0">
                <a:solidFill>
                  <a:schemeClr val="tx1"/>
                </a:solidFill>
                <a:latin typeface="+mj-ea"/>
                <a:ea typeface="+mj-ea"/>
                <a:cs typeface="+mj-ea"/>
              </a:rPr>
              <a:t>年</a:t>
            </a:r>
            <a:r>
              <a:rPr kumimoji="0" lang="en-US" altLang="zh-CN" sz="2800" b="1" kern="1200" cap="none" spc="0" normalizeH="0" baseline="0" noProof="0" dirty="0">
                <a:solidFill>
                  <a:schemeClr val="tx1"/>
                </a:solidFill>
                <a:latin typeface="+mj-ea"/>
                <a:ea typeface="+mj-ea"/>
                <a:cs typeface="+mj-ea"/>
              </a:rPr>
              <a:t>《</a:t>
            </a:r>
            <a:r>
              <a:rPr kumimoji="0" lang="zh-CN" altLang="en-US" sz="2800" b="1" kern="1200" cap="none" spc="0" normalizeH="0" baseline="0" noProof="0" dirty="0">
                <a:solidFill>
                  <a:schemeClr val="tx1"/>
                </a:solidFill>
                <a:latin typeface="+mj-ea"/>
                <a:ea typeface="+mj-ea"/>
                <a:cs typeface="+mj-ea"/>
              </a:rPr>
              <a:t>共产党宣言</a:t>
            </a:r>
            <a:r>
              <a:rPr kumimoji="0" lang="en-US" altLang="zh-CN" sz="2800" b="1" kern="1200" cap="none" spc="0" normalizeH="0" baseline="0" noProof="0" dirty="0">
                <a:solidFill>
                  <a:schemeClr val="tx1"/>
                </a:solidFill>
                <a:latin typeface="+mj-ea"/>
                <a:ea typeface="+mj-ea"/>
                <a:cs typeface="+mj-ea"/>
              </a:rPr>
              <a:t>》</a:t>
            </a:r>
            <a:r>
              <a:rPr kumimoji="0" lang="zh-CN" altLang="en-US" sz="2800" b="1" kern="1200" cap="none" spc="0" normalizeH="0" baseline="0" noProof="0" dirty="0">
                <a:solidFill>
                  <a:schemeClr val="tx1"/>
                </a:solidFill>
                <a:latin typeface="+mj-ea"/>
                <a:ea typeface="+mj-ea"/>
                <a:cs typeface="+mj-ea"/>
              </a:rPr>
              <a:t>发表</a:t>
            </a:r>
            <a:endParaRPr kumimoji="0" lang="zh-CN" altLang="en-US" sz="2800" b="1" kern="1200" cap="none" spc="0" normalizeH="0" baseline="0" noProof="0" dirty="0">
              <a:solidFill>
                <a:schemeClr val="tx1"/>
              </a:solidFill>
              <a:latin typeface="+mj-ea"/>
              <a:ea typeface="+mj-ea"/>
              <a:cs typeface="+mj-ea"/>
            </a:endParaRPr>
          </a:p>
        </p:txBody>
      </p:sp>
      <p:sp>
        <p:nvSpPr>
          <p:cNvPr id="3" name="矩形 2"/>
          <p:cNvSpPr/>
          <p:nvPr/>
        </p:nvSpPr>
        <p:spPr>
          <a:xfrm>
            <a:off x="634365" y="1046480"/>
            <a:ext cx="11348085" cy="73596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r>
              <a:rPr lang="zh-CN" altLang="en-US" sz="2800" b="1" noProof="0" dirty="0">
                <a:solidFill>
                  <a:schemeClr val="tx1"/>
                </a:solidFill>
                <a:latin typeface="+mj-ea"/>
                <a:ea typeface="+mj-ea"/>
                <a:cs typeface="+mj-ea"/>
              </a:rPr>
              <a:t>2、内容</a:t>
            </a:r>
            <a:endParaRPr lang="zh-CN" altLang="en-US" sz="2800" b="1" noProof="0" dirty="0">
              <a:solidFill>
                <a:schemeClr val="tx1"/>
              </a:solidFill>
              <a:latin typeface="+mj-ea"/>
              <a:ea typeface="+mj-ea"/>
              <a:cs typeface="+mj-ea"/>
            </a:endParaRPr>
          </a:p>
        </p:txBody>
      </p:sp>
      <p:sp>
        <p:nvSpPr>
          <p:cNvPr id="4" name="Rectangle 3"/>
          <p:cNvSpPr txBox="1">
            <a:spLocks noRot="1" noChangeArrowheads="1"/>
          </p:cNvSpPr>
          <p:nvPr/>
        </p:nvSpPr>
        <p:spPr>
          <a:xfrm>
            <a:off x="554990" y="1782445"/>
            <a:ext cx="7515860" cy="4984750"/>
          </a:xfrm>
          <a:prstGeom prst="rect">
            <a:avLst/>
          </a:prstGeom>
          <a:ln w="19050">
            <a:solidFill>
              <a:schemeClr val="accent6">
                <a:lumMod val="50000"/>
              </a:schemeClr>
            </a:solidFill>
          </a:ln>
        </p:spPr>
        <p:txBody>
          <a:bodyPr wrap="square">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457200" fontAlgn="auto">
              <a:spcBef>
                <a:spcPts val="0"/>
              </a:spcBef>
              <a:spcAft>
                <a:spcPts val="1200"/>
              </a:spcAft>
              <a:buNone/>
            </a:pPr>
            <a:r>
              <a:rPr lang="zh-CN" altLang="en-US" sz="2400" b="1" dirty="0" smtClean="0">
                <a:solidFill>
                  <a:schemeClr val="tx1">
                    <a:lumMod val="75000"/>
                    <a:lumOff val="25000"/>
                  </a:schemeClr>
                </a:solidFill>
                <a:latin typeface="华文仿宋" panose="02010600040101010101" pitchFamily="2" charset="-122"/>
                <a:ea typeface="华文仿宋" panose="02010600040101010101" pitchFamily="2" charset="-122"/>
              </a:rPr>
              <a:t>资产阶级在它的不到一百年的阶级统治中所创造的生产力，比过去一切世代创造的全部生产力还要多，还要大。</a:t>
            </a:r>
            <a:endParaRPr lang="en-US" altLang="zh-CN" sz="2400" b="1" dirty="0" smtClean="0">
              <a:solidFill>
                <a:schemeClr val="tx1">
                  <a:lumMod val="75000"/>
                  <a:lumOff val="25000"/>
                </a:schemeClr>
              </a:solidFill>
              <a:latin typeface="华文仿宋" panose="02010600040101010101" pitchFamily="2" charset="-122"/>
              <a:ea typeface="华文仿宋" panose="02010600040101010101" pitchFamily="2" charset="-122"/>
            </a:endParaRPr>
          </a:p>
          <a:p>
            <a:pPr marL="0" indent="457200" fontAlgn="auto">
              <a:spcBef>
                <a:spcPts val="0"/>
              </a:spcBef>
              <a:spcAft>
                <a:spcPts val="1200"/>
              </a:spcAft>
              <a:buNone/>
            </a:pPr>
            <a:r>
              <a:rPr lang="zh-CN" altLang="en-US" sz="2400" b="1" dirty="0" smtClean="0">
                <a:solidFill>
                  <a:schemeClr val="tx1">
                    <a:lumMod val="75000"/>
                    <a:lumOff val="25000"/>
                  </a:schemeClr>
                </a:solidFill>
                <a:latin typeface="华文仿宋" panose="02010600040101010101" pitchFamily="2" charset="-122"/>
                <a:ea typeface="华文仿宋" panose="02010600040101010101" pitchFamily="2" charset="-122"/>
              </a:rPr>
              <a:t>在（经济）危机期间，发生一种过去一切时代看来好像是荒唐现象的社会瘟疫，即</a:t>
            </a:r>
            <a:r>
              <a:rPr lang="zh-CN" altLang="en-US" sz="2400" b="1" dirty="0" smtClean="0">
                <a:solidFill>
                  <a:schemeClr val="tx1"/>
                </a:solidFill>
                <a:latin typeface="华文仿宋" panose="02010600040101010101" pitchFamily="2" charset="-122"/>
                <a:ea typeface="华文仿宋" panose="02010600040101010101" pitchFamily="2" charset="-122"/>
              </a:rPr>
              <a:t>生产过剩的瘟疫……仿佛是工业和商业全被毁灭了。</a:t>
            </a:r>
            <a:endParaRPr lang="zh-CN" altLang="en-US" sz="2400" b="1" dirty="0" smtClean="0">
              <a:solidFill>
                <a:schemeClr val="tx1"/>
              </a:solidFill>
              <a:latin typeface="华文仿宋" panose="02010600040101010101" pitchFamily="2" charset="-122"/>
              <a:ea typeface="华文仿宋" panose="02010600040101010101" pitchFamily="2" charset="-122"/>
            </a:endParaRPr>
          </a:p>
          <a:p>
            <a:pPr marL="0" indent="457200" fontAlgn="auto">
              <a:spcBef>
                <a:spcPts val="0"/>
              </a:spcBef>
              <a:spcAft>
                <a:spcPts val="1200"/>
              </a:spcAft>
              <a:buNone/>
            </a:pPr>
            <a:r>
              <a:rPr lang="zh-CN" altLang="en-US" sz="2400" b="1" dirty="0" smtClean="0">
                <a:solidFill>
                  <a:schemeClr val="tx1"/>
                </a:solidFill>
                <a:latin typeface="华文仿宋" panose="02010600040101010101" pitchFamily="2" charset="-122"/>
                <a:ea typeface="华文仿宋" panose="02010600040101010101" pitchFamily="2" charset="-122"/>
              </a:rPr>
              <a:t>工人</a:t>
            </a:r>
            <a:r>
              <a:rPr lang="zh-CN" altLang="en-US" sz="2400" b="1" dirty="0">
                <a:solidFill>
                  <a:schemeClr val="tx1"/>
                </a:solidFill>
                <a:latin typeface="华文仿宋" panose="02010600040101010101" pitchFamily="2" charset="-122"/>
                <a:ea typeface="华文仿宋" panose="02010600040101010101" pitchFamily="2" charset="-122"/>
              </a:rPr>
              <a:t>变成赤贫者，贫困比人口和财富增长得还要快。由此可以明显地看出，资产阶级再不能做社会的统治阶级了</a:t>
            </a:r>
            <a:r>
              <a:rPr lang="en-US" altLang="zh-CN" sz="2400" b="1" dirty="0" smtClean="0">
                <a:solidFill>
                  <a:schemeClr val="tx1"/>
                </a:solidFill>
                <a:latin typeface="华文仿宋" panose="02010600040101010101" pitchFamily="2" charset="-122"/>
                <a:ea typeface="华文仿宋" panose="02010600040101010101" pitchFamily="2" charset="-122"/>
              </a:rPr>
              <a:t>……</a:t>
            </a:r>
            <a:endParaRPr lang="en-US" altLang="zh-CN" sz="2400" b="1" dirty="0" smtClean="0">
              <a:solidFill>
                <a:schemeClr val="tx1"/>
              </a:solidFill>
              <a:latin typeface="华文仿宋" panose="02010600040101010101" pitchFamily="2" charset="-122"/>
              <a:ea typeface="华文仿宋" panose="02010600040101010101" pitchFamily="2" charset="-122"/>
            </a:endParaRPr>
          </a:p>
          <a:p>
            <a:pPr marL="0" indent="457200" fontAlgn="auto">
              <a:spcBef>
                <a:spcPts val="0"/>
              </a:spcBef>
              <a:spcAft>
                <a:spcPts val="1200"/>
              </a:spcAft>
              <a:buNone/>
            </a:pPr>
            <a:r>
              <a:rPr lang="zh-CN" altLang="en-US" sz="2400" b="1" dirty="0">
                <a:solidFill>
                  <a:schemeClr val="tx1"/>
                </a:solidFill>
                <a:latin typeface="华文仿宋" panose="02010600040101010101" pitchFamily="2" charset="-122"/>
                <a:ea typeface="华文仿宋" panose="02010600040101010101" pitchFamily="2" charset="-122"/>
                <a:sym typeface="+mn-ea"/>
              </a:rPr>
              <a:t>工人革命的第一步就是使无产阶级上升为统治阶级，争得民主</a:t>
            </a:r>
            <a:r>
              <a:rPr lang="zh-CN" altLang="en-US" sz="2400" b="1" dirty="0" smtClean="0">
                <a:solidFill>
                  <a:schemeClr val="tx1"/>
                </a:solidFill>
                <a:latin typeface="华文仿宋" panose="02010600040101010101" pitchFamily="2" charset="-122"/>
                <a:ea typeface="华文仿宋" panose="02010600040101010101" pitchFamily="2" charset="-122"/>
                <a:sym typeface="+mn-ea"/>
              </a:rPr>
              <a:t>；无产者</a:t>
            </a:r>
            <a:r>
              <a:rPr lang="zh-CN" altLang="en-US" sz="2400" b="1" dirty="0">
                <a:solidFill>
                  <a:schemeClr val="tx1"/>
                </a:solidFill>
                <a:latin typeface="华文仿宋" panose="02010600040101010101" pitchFamily="2" charset="-122"/>
                <a:ea typeface="华文仿宋" panose="02010600040101010101" pitchFamily="2" charset="-122"/>
                <a:sym typeface="+mn-ea"/>
              </a:rPr>
              <a:t>在这个革命中失去的只是</a:t>
            </a:r>
            <a:r>
              <a:rPr lang="zh-CN" altLang="en-US" sz="2400" b="1" dirty="0" smtClean="0">
                <a:solidFill>
                  <a:schemeClr val="tx1"/>
                </a:solidFill>
                <a:latin typeface="华文仿宋" panose="02010600040101010101" pitchFamily="2" charset="-122"/>
                <a:ea typeface="华文仿宋" panose="02010600040101010101" pitchFamily="2" charset="-122"/>
                <a:sym typeface="+mn-ea"/>
              </a:rPr>
              <a:t>锁链</a:t>
            </a:r>
            <a:r>
              <a:rPr lang="zh-CN" altLang="en-US" sz="2400" b="1" dirty="0">
                <a:solidFill>
                  <a:schemeClr val="tx1"/>
                </a:solidFill>
                <a:latin typeface="华文仿宋" panose="02010600040101010101" pitchFamily="2" charset="-122"/>
                <a:ea typeface="华文仿宋" panose="02010600040101010101" pitchFamily="2" charset="-122"/>
                <a:sym typeface="+mn-ea"/>
              </a:rPr>
              <a:t>，</a:t>
            </a:r>
            <a:r>
              <a:rPr lang="zh-CN" altLang="en-US" sz="2400" b="1" dirty="0" smtClean="0">
                <a:solidFill>
                  <a:schemeClr val="tx1"/>
                </a:solidFill>
                <a:latin typeface="华文仿宋" panose="02010600040101010101" pitchFamily="2" charset="-122"/>
                <a:ea typeface="华文仿宋" panose="02010600040101010101" pitchFamily="2" charset="-122"/>
                <a:sym typeface="+mn-ea"/>
              </a:rPr>
              <a:t>他们</a:t>
            </a:r>
            <a:r>
              <a:rPr lang="zh-CN" altLang="en-US" sz="2400" b="1" dirty="0">
                <a:solidFill>
                  <a:schemeClr val="tx1">
                    <a:lumMod val="75000"/>
                    <a:lumOff val="25000"/>
                  </a:schemeClr>
                </a:solidFill>
                <a:latin typeface="华文仿宋" panose="02010600040101010101" pitchFamily="2" charset="-122"/>
                <a:ea typeface="华文仿宋" panose="02010600040101010101" pitchFamily="2" charset="-122"/>
                <a:sym typeface="+mn-ea"/>
              </a:rPr>
              <a:t>获得的将是整个世界。</a:t>
            </a:r>
            <a:endParaRPr lang="zh-CN" altLang="en-US" sz="24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8" name="矩形 7"/>
          <p:cNvSpPr/>
          <p:nvPr/>
        </p:nvSpPr>
        <p:spPr>
          <a:xfrm>
            <a:off x="8193405" y="1905000"/>
            <a:ext cx="3321685" cy="953135"/>
          </a:xfrm>
          <a:prstGeom prst="rect">
            <a:avLst/>
          </a:prstGeom>
        </p:spPr>
        <p:txBody>
          <a:bodyPr wrap="square" rtlCol="0" anchor="t">
            <a:spAutoFit/>
          </a:bodyPr>
          <a:p>
            <a:pPr lvl="0" algn="l">
              <a:buClrTx/>
              <a:buSzTx/>
              <a:buFontTx/>
            </a:pPr>
            <a:r>
              <a:rPr lang="zh-CN" altLang="zh-CN" sz="2800" dirty="0" smtClean="0">
                <a:solidFill>
                  <a:srgbClr val="002060"/>
                </a:solidFill>
                <a:latin typeface="隶书" panose="02010509060101010101" charset="-122"/>
                <a:ea typeface="隶书" panose="02010509060101010101" charset="-122"/>
                <a:sym typeface="+mn-ea"/>
              </a:rPr>
              <a:t>肯定了资本主义的历史进步作用；</a:t>
            </a:r>
            <a:endParaRPr lang="zh-CN" altLang="zh-CN" sz="2800" dirty="0" smtClean="0">
              <a:solidFill>
                <a:srgbClr val="002060"/>
              </a:solidFill>
              <a:latin typeface="隶书" panose="02010509060101010101" charset="-122"/>
              <a:ea typeface="隶书" panose="02010509060101010101" charset="-122"/>
              <a:sym typeface="+mn-ea"/>
            </a:endParaRPr>
          </a:p>
        </p:txBody>
      </p:sp>
      <p:sp>
        <p:nvSpPr>
          <p:cNvPr id="11" name="矩形 10"/>
          <p:cNvSpPr/>
          <p:nvPr/>
        </p:nvSpPr>
        <p:spPr>
          <a:xfrm>
            <a:off x="8193405" y="5387340"/>
            <a:ext cx="3685540" cy="1383665"/>
          </a:xfrm>
          <a:prstGeom prst="rect">
            <a:avLst/>
          </a:prstGeom>
        </p:spPr>
        <p:txBody>
          <a:bodyPr wrap="square" rtlCol="0" anchor="t">
            <a:spAutoFit/>
          </a:bodyPr>
          <a:p>
            <a:pPr lvl="0" algn="l">
              <a:buClrTx/>
              <a:buSzTx/>
              <a:buFontTx/>
            </a:pPr>
            <a:r>
              <a:rPr lang="zh-CN" altLang="zh-CN" sz="2800" dirty="0" smtClean="0">
                <a:solidFill>
                  <a:srgbClr val="002060"/>
                </a:solidFill>
                <a:latin typeface="隶书" panose="02010509060101010101" charset="-122"/>
                <a:ea typeface="隶书" panose="02010509060101010101" charset="-122"/>
                <a:sym typeface="+mn-ea"/>
              </a:rPr>
              <a:t>论证了资本主义必然灭亡、共产主义必然胜利的客观规律；</a:t>
            </a:r>
            <a:endParaRPr lang="zh-CN" altLang="zh-CN" sz="2800" dirty="0" smtClean="0">
              <a:solidFill>
                <a:srgbClr val="002060"/>
              </a:solidFill>
              <a:latin typeface="隶书" panose="02010509060101010101" charset="-122"/>
              <a:ea typeface="隶书" panose="02010509060101010101" charset="-122"/>
              <a:sym typeface="+mn-ea"/>
            </a:endParaRPr>
          </a:p>
        </p:txBody>
      </p:sp>
      <p:sp>
        <p:nvSpPr>
          <p:cNvPr id="12" name="矩形 11"/>
          <p:cNvSpPr/>
          <p:nvPr/>
        </p:nvSpPr>
        <p:spPr>
          <a:xfrm>
            <a:off x="8193405" y="3028315"/>
            <a:ext cx="3470910" cy="2245360"/>
          </a:xfrm>
          <a:prstGeom prst="rect">
            <a:avLst/>
          </a:prstGeom>
        </p:spPr>
        <p:txBody>
          <a:bodyPr wrap="square" rtlCol="0" anchor="t">
            <a:spAutoFit/>
          </a:bodyPr>
          <a:p>
            <a:pPr lvl="0" algn="l">
              <a:buClrTx/>
              <a:buSzTx/>
              <a:buFontTx/>
            </a:pPr>
            <a:r>
              <a:rPr lang="zh-CN" altLang="zh-CN" sz="2800" dirty="0" smtClean="0">
                <a:solidFill>
                  <a:srgbClr val="002060"/>
                </a:solidFill>
                <a:latin typeface="隶书" panose="02010509060101010101" charset="-122"/>
                <a:ea typeface="隶书" panose="02010509060101010101" charset="-122"/>
                <a:sym typeface="+mn-ea"/>
              </a:rPr>
              <a:t>揭示了资本主义在积累财富和资本的同时对工人阶级的残酷剥夺必将引起工人阶级反抗的社会现实；</a:t>
            </a:r>
            <a:endParaRPr lang="zh-CN" altLang="zh-CN" sz="2800" dirty="0" smtClean="0">
              <a:solidFill>
                <a:srgbClr val="002060"/>
              </a:solidFill>
              <a:latin typeface="隶书" panose="02010509060101010101" charset="-122"/>
              <a:ea typeface="隶书" panose="0201050906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500"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500" fill="hold">
                                          <p:stCondLst>
                                            <p:cond delay="0"/>
                                          </p:stCondLst>
                                        </p:cTn>
                                        <p:tgtEl>
                                          <p:spTgt spid="11"/>
                                        </p:tgtEl>
                                        <p:attrNameLst>
                                          <p:attrName>style.visibility</p:attrName>
                                        </p:attrNameLst>
                                      </p:cBhvr>
                                      <p:to>
                                        <p:strVal val="visible"/>
                                      </p:to>
                                    </p:set>
                                    <p:animEffect transition="in" filter="wheel(1)">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4" grpId="0" bldLvl="0" animBg="1"/>
      <p:bldP spid="8" grpId="0"/>
      <p:bldP spid="1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txBox="1">
            <a:spLocks noRot="1" noChangeArrowheads="1"/>
          </p:cNvSpPr>
          <p:nvPr/>
        </p:nvSpPr>
        <p:spPr>
          <a:xfrm>
            <a:off x="492125" y="836930"/>
            <a:ext cx="7517130" cy="4984750"/>
          </a:xfrm>
          <a:prstGeom prst="rect">
            <a:avLst/>
          </a:prstGeom>
          <a:ln w="19050">
            <a:solidFill>
              <a:schemeClr val="accent6">
                <a:lumMod val="50000"/>
              </a:schemeClr>
            </a:solidFill>
          </a:ln>
        </p:spPr>
        <p:txBody>
          <a:bodyPr wrap="square">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457200" fontAlgn="auto">
              <a:spcBef>
                <a:spcPts val="0"/>
              </a:spcBef>
              <a:spcAft>
                <a:spcPts val="1200"/>
              </a:spcAft>
              <a:buFont typeface="Wingdings" panose="05000000000000000000" pitchFamily="2" charset="2"/>
              <a:buNone/>
            </a:pPr>
            <a:r>
              <a:rPr lang="zh-CN" altLang="en-US" sz="2400" b="1" dirty="0" smtClean="0">
                <a:solidFill>
                  <a:schemeClr val="tx1">
                    <a:lumMod val="75000"/>
                    <a:lumOff val="25000"/>
                  </a:schemeClr>
                </a:solidFill>
                <a:latin typeface="华文仿宋" panose="02010600040101010101" pitchFamily="2" charset="-122"/>
                <a:ea typeface="华文仿宋" panose="02010600040101010101" pitchFamily="2" charset="-122"/>
              </a:rPr>
              <a:t>“至今一切社会的历史，都是</a:t>
            </a:r>
            <a:r>
              <a:rPr lang="zh-CN" altLang="en-US" sz="2400" b="1" dirty="0" smtClean="0">
                <a:solidFill>
                  <a:schemeClr val="tx1"/>
                </a:solidFill>
                <a:latin typeface="华文仿宋" panose="02010600040101010101" pitchFamily="2" charset="-122"/>
                <a:ea typeface="华文仿宋" panose="02010600040101010101" pitchFamily="2" charset="-122"/>
              </a:rPr>
              <a:t>阶级斗争的历史。”40年后的1888年，恩格斯在《宣言》再版时，以注释的形式特别说明:“这是指有文字记载的全部历史。</a:t>
            </a:r>
            <a:endParaRPr lang="zh-CN" altLang="en-US" sz="2400" b="1" dirty="0" smtClean="0">
              <a:solidFill>
                <a:schemeClr val="tx1"/>
              </a:solidFill>
              <a:latin typeface="华文仿宋" panose="02010600040101010101" pitchFamily="2" charset="-122"/>
              <a:ea typeface="华文仿宋" panose="02010600040101010101" pitchFamily="2" charset="-122"/>
            </a:endParaRPr>
          </a:p>
          <a:p>
            <a:pPr marL="0" indent="457200" fontAlgn="auto">
              <a:spcBef>
                <a:spcPts val="0"/>
              </a:spcBef>
              <a:spcAft>
                <a:spcPts val="1200"/>
              </a:spcAft>
              <a:buNone/>
            </a:pPr>
            <a:r>
              <a:rPr lang="zh-CN" altLang="en-US" sz="2400" b="1" dirty="0">
                <a:solidFill>
                  <a:schemeClr val="tx1"/>
                </a:solidFill>
                <a:latin typeface="华文仿宋" panose="02010600040101010101" pitchFamily="2" charset="-122"/>
                <a:ea typeface="华文仿宋" panose="02010600040101010101" pitchFamily="2" charset="-122"/>
                <a:sym typeface="+mn-ea"/>
              </a:rPr>
              <a:t>无产阶级将利用自己的政治统治，一步一步地夺取资产阶级的全部资本，把一切生产工具集中在国家即组织成为统治阶级的无产阶级手里，并且尽可能快地增加生产力的总量</a:t>
            </a:r>
            <a:r>
              <a:rPr lang="zh-CN" altLang="en-US" sz="2400" b="1" dirty="0" smtClean="0">
                <a:solidFill>
                  <a:schemeClr val="tx1"/>
                </a:solidFill>
                <a:latin typeface="华文仿宋" panose="02010600040101010101" pitchFamily="2" charset="-122"/>
                <a:ea typeface="华文仿宋" panose="02010600040101010101" pitchFamily="2" charset="-122"/>
                <a:sym typeface="+mn-ea"/>
              </a:rPr>
              <a:t>。</a:t>
            </a:r>
            <a:endParaRPr lang="zh-CN" altLang="en-US" sz="2400" b="1" dirty="0" smtClean="0">
              <a:solidFill>
                <a:schemeClr val="tx1"/>
              </a:solidFill>
              <a:latin typeface="华文仿宋" panose="02010600040101010101" pitchFamily="2" charset="-122"/>
              <a:ea typeface="华文仿宋" panose="02010600040101010101" pitchFamily="2" charset="-122"/>
              <a:sym typeface="+mn-ea"/>
            </a:endParaRPr>
          </a:p>
          <a:p>
            <a:pPr marL="0" indent="457200" fontAlgn="auto">
              <a:spcBef>
                <a:spcPts val="0"/>
              </a:spcBef>
              <a:spcAft>
                <a:spcPts val="1200"/>
              </a:spcAft>
              <a:buNone/>
            </a:pPr>
            <a:r>
              <a:rPr lang="en-US" altLang="zh-CN" sz="2400" b="1" dirty="0">
                <a:solidFill>
                  <a:schemeClr val="tx1"/>
                </a:solidFill>
                <a:latin typeface="华文仿宋" panose="02010600040101010101" pitchFamily="2" charset="-122"/>
                <a:ea typeface="华文仿宋" panose="02010600040101010101" pitchFamily="2" charset="-122"/>
              </a:rPr>
              <a:t>“共产主义并不剥夺任何人占有的社会产品的权力，它只剥夺利用这种占有去奴役他人劳动力的权力”</a:t>
            </a:r>
            <a:r>
              <a:rPr lang="zh-CN" altLang="en-US" sz="2400" b="1" dirty="0">
                <a:solidFill>
                  <a:schemeClr val="tx1"/>
                </a:solidFill>
                <a:latin typeface="华文仿宋" panose="02010600040101010101" pitchFamily="2" charset="-122"/>
                <a:ea typeface="华文仿宋" panose="02010600040101010101" pitchFamily="2" charset="-122"/>
              </a:rPr>
              <a:t>。</a:t>
            </a:r>
            <a:endParaRPr lang="en-US" altLang="zh-CN" sz="2400" b="1" dirty="0">
              <a:solidFill>
                <a:schemeClr val="tx1"/>
              </a:solidFill>
              <a:latin typeface="华文仿宋" panose="02010600040101010101" pitchFamily="2" charset="-122"/>
              <a:ea typeface="华文仿宋" panose="02010600040101010101" pitchFamily="2" charset="-122"/>
            </a:endParaRPr>
          </a:p>
          <a:p>
            <a:pPr marL="0" indent="457200" fontAlgn="auto">
              <a:spcBef>
                <a:spcPts val="0"/>
              </a:spcBef>
              <a:spcAft>
                <a:spcPts val="1200"/>
              </a:spcAft>
              <a:buNone/>
            </a:pPr>
            <a:r>
              <a:rPr lang="en-US" altLang="zh-CN" sz="2400" b="1" dirty="0">
                <a:solidFill>
                  <a:schemeClr val="tx1"/>
                </a:solidFill>
                <a:latin typeface="华文仿宋" panose="02010600040101010101" pitchFamily="2" charset="-122"/>
                <a:ea typeface="华文仿宋" panose="02010600040101010101" pitchFamily="2" charset="-122"/>
              </a:rPr>
              <a:t> </a:t>
            </a:r>
            <a:r>
              <a:rPr lang="zh-CN" altLang="en-US" sz="2400" b="1" dirty="0">
                <a:solidFill>
                  <a:schemeClr val="tx1"/>
                </a:solidFill>
                <a:latin typeface="华文仿宋" panose="02010600040101010101" pitchFamily="2" charset="-122"/>
                <a:ea typeface="华文仿宋" panose="02010600040101010101" pitchFamily="2" charset="-122"/>
                <a:sym typeface="+mn-ea"/>
              </a:rPr>
              <a:t>代替那存在着阶级和阶级对立的资产阶级旧社会的将是这样一个联合体</a:t>
            </a:r>
            <a:r>
              <a:rPr lang="en-US" altLang="zh-CN" sz="2400" b="1" dirty="0">
                <a:solidFill>
                  <a:schemeClr val="tx1"/>
                </a:solidFill>
                <a:latin typeface="华文仿宋" panose="02010600040101010101" pitchFamily="2" charset="-122"/>
                <a:ea typeface="华文仿宋" panose="02010600040101010101" pitchFamily="2" charset="-122"/>
                <a:sym typeface="+mn-ea"/>
              </a:rPr>
              <a:t>…</a:t>
            </a:r>
            <a:r>
              <a:rPr lang="zh-CN" altLang="en-US" sz="2400" b="1" dirty="0">
                <a:solidFill>
                  <a:schemeClr val="tx1"/>
                </a:solidFill>
                <a:latin typeface="华文仿宋" panose="02010600040101010101" pitchFamily="2" charset="-122"/>
                <a:ea typeface="华文仿宋" panose="02010600040101010101" pitchFamily="2" charset="-122"/>
                <a:sym typeface="+mn-ea"/>
              </a:rPr>
              <a:t>每个人的自由发展是</a:t>
            </a:r>
            <a:r>
              <a:rPr lang="zh-CN" altLang="en-US" sz="2400" b="1" dirty="0">
                <a:solidFill>
                  <a:schemeClr val="tx1">
                    <a:lumMod val="75000"/>
                    <a:lumOff val="25000"/>
                  </a:schemeClr>
                </a:solidFill>
                <a:latin typeface="华文仿宋" panose="02010600040101010101" pitchFamily="2" charset="-122"/>
                <a:ea typeface="华文仿宋" panose="02010600040101010101" pitchFamily="2" charset="-122"/>
                <a:sym typeface="+mn-ea"/>
              </a:rPr>
              <a:t>一切人自由发展的条件。</a:t>
            </a:r>
            <a:endParaRPr lang="zh-CN" altLang="en-US" sz="2400" b="1" dirty="0">
              <a:solidFill>
                <a:schemeClr val="tx1">
                  <a:lumMod val="75000"/>
                  <a:lumOff val="25000"/>
                </a:schemeClr>
              </a:solidFill>
              <a:latin typeface="华文仿宋" panose="02010600040101010101" pitchFamily="2" charset="-122"/>
              <a:ea typeface="华文仿宋" panose="02010600040101010101" pitchFamily="2" charset="-122"/>
              <a:sym typeface="+mn-ea"/>
            </a:endParaRPr>
          </a:p>
        </p:txBody>
      </p:sp>
      <p:sp>
        <p:nvSpPr>
          <p:cNvPr id="6" name="矩形 5"/>
          <p:cNvSpPr/>
          <p:nvPr/>
        </p:nvSpPr>
        <p:spPr>
          <a:xfrm>
            <a:off x="8282940" y="836930"/>
            <a:ext cx="3579495" cy="1383665"/>
          </a:xfrm>
          <a:prstGeom prst="rect">
            <a:avLst/>
          </a:prstGeom>
        </p:spPr>
        <p:txBody>
          <a:bodyPr wrap="square">
            <a:spAutoFit/>
          </a:bodyPr>
          <a:p>
            <a:pPr lvl="0" algn="l">
              <a:buClrTx/>
              <a:buSzTx/>
              <a:buFontTx/>
            </a:pPr>
            <a:r>
              <a:rPr lang="zh-CN" sz="2800" dirty="0">
                <a:solidFill>
                  <a:srgbClr val="002060"/>
                </a:solidFill>
                <a:latin typeface="隶书" panose="02010509060101010101" charset="-122"/>
                <a:ea typeface="隶书" panose="02010509060101010101" charset="-122"/>
                <a:sym typeface="+mn-ea"/>
              </a:rPr>
              <a:t>肯定了阶级斗争在阶级社会中推动历史发展的重要作用；</a:t>
            </a:r>
            <a:endParaRPr lang="zh-CN" sz="2800" dirty="0">
              <a:solidFill>
                <a:srgbClr val="002060"/>
              </a:solidFill>
              <a:latin typeface="隶书" panose="02010509060101010101" charset="-122"/>
              <a:ea typeface="隶书" panose="02010509060101010101" charset="-122"/>
              <a:sym typeface="+mn-ea"/>
            </a:endParaRPr>
          </a:p>
        </p:txBody>
      </p:sp>
      <p:sp>
        <p:nvSpPr>
          <p:cNvPr id="5" name="矩形 4"/>
          <p:cNvSpPr/>
          <p:nvPr/>
        </p:nvSpPr>
        <p:spPr>
          <a:xfrm>
            <a:off x="8282940" y="4175125"/>
            <a:ext cx="3321685" cy="1383665"/>
          </a:xfrm>
          <a:prstGeom prst="rect">
            <a:avLst/>
          </a:prstGeom>
        </p:spPr>
        <p:txBody>
          <a:bodyPr wrap="square">
            <a:spAutoFit/>
          </a:bodyPr>
          <a:p>
            <a:pPr lvl="0"/>
            <a:r>
              <a:rPr lang="zh-CN" sz="2800" dirty="0">
                <a:solidFill>
                  <a:srgbClr val="002060"/>
                </a:solidFill>
                <a:latin typeface="隶书" panose="02010509060101010101" charset="-122"/>
                <a:ea typeface="隶书" panose="02010509060101010101" charset="-122"/>
              </a:rPr>
              <a:t>追求公平、自由，展现未来共产主义社会的基本原则</a:t>
            </a:r>
            <a:endParaRPr lang="zh-CN" sz="2800" dirty="0">
              <a:solidFill>
                <a:srgbClr val="002060"/>
              </a:solidFill>
              <a:latin typeface="隶书" panose="02010509060101010101" charset="-122"/>
              <a:ea typeface="隶书" panose="02010509060101010101" charset="-122"/>
            </a:endParaRPr>
          </a:p>
        </p:txBody>
      </p:sp>
      <p:sp>
        <p:nvSpPr>
          <p:cNvPr id="8" name="矩形 7"/>
          <p:cNvSpPr/>
          <p:nvPr/>
        </p:nvSpPr>
        <p:spPr>
          <a:xfrm>
            <a:off x="8282940" y="2220595"/>
            <a:ext cx="3580130" cy="1814830"/>
          </a:xfrm>
          <a:prstGeom prst="rect">
            <a:avLst/>
          </a:prstGeom>
        </p:spPr>
        <p:txBody>
          <a:bodyPr wrap="square">
            <a:spAutoFit/>
          </a:bodyPr>
          <a:p>
            <a:pPr lvl="0" algn="l">
              <a:buClrTx/>
              <a:buSzTx/>
              <a:buFontTx/>
            </a:pPr>
            <a:r>
              <a:rPr lang="zh-CN" sz="2800" dirty="0">
                <a:solidFill>
                  <a:srgbClr val="002060"/>
                </a:solidFill>
                <a:latin typeface="隶书" panose="02010509060101010101" charset="-122"/>
                <a:ea typeface="隶书" panose="02010509060101010101" charset="-122"/>
                <a:sym typeface="+mn-ea"/>
              </a:rPr>
              <a:t>宣告了无产阶级作为资本主义掘墓人和共产主义建设者的伟大使命</a:t>
            </a:r>
            <a:endParaRPr lang="zh-CN" sz="2800" dirty="0">
              <a:solidFill>
                <a:srgbClr val="002060"/>
              </a:solidFill>
              <a:latin typeface="隶书" panose="02010509060101010101" charset="-122"/>
              <a:ea typeface="隶书" panose="0201050906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4.xml><?xml version="1.0" encoding="utf-8"?>
<p:tagLst xmlns:p="http://schemas.openxmlformats.org/presentationml/2006/main">
  <p:tag name="PA" val="v4.2.0"/>
</p:tagLst>
</file>

<file path=ppt/tags/tag6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PECIAL_SOURCE" val="bdnull"/>
</p:tagLst>
</file>

<file path=ppt/tags/tag7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4.xml><?xml version="1.0" encoding="utf-8"?>
<p:tagLst xmlns:p="http://schemas.openxmlformats.org/presentationml/2006/main">
  <p:tag name="KSO_WM_TEMPLATE_CATEGORY" val="diagram"/>
  <p:tag name="KSO_WM_TEMPLATE_INDEX" val="20186489"/>
  <p:tag name="KSO_WM_TAG_VERSION" val="1.0"/>
  <p:tag name="KSO_WM_SLIDE_ID" val="diagram20186489_2"/>
  <p:tag name="KSO_WM_SLIDE_INDEX" val="2"/>
  <p:tag name="KSO_WM_SLIDE_ITEM_CNT" val="4"/>
  <p:tag name="KSO_WM_SLIDE_LAYOUT" val="a_f_l"/>
  <p:tag name="KSO_WM_SLIDE_LAYOUT_CNT" val="1_1_1"/>
  <p:tag name="KSO_WM_SLIDE_TYPE" val="text"/>
  <p:tag name="KSO_WM_SLIDE_SUBTYPE" val="diag"/>
  <p:tag name="KSO_WM_BEAUTIFY_FLAG" val="#wm#"/>
  <p:tag name="KSO_WM_SLIDE_POSITION" val="38*32"/>
  <p:tag name="KSO_WM_SLIDE_SIZE" val="868*480"/>
  <p:tag name="KSO_WM_DIAGRAM_GROUP_CODE" val="l1-1"/>
  <p:tag name="KSO_WM_SPECIAL_SOURCE" val="bdnull"/>
</p:tagLst>
</file>

<file path=ppt/tags/tag7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6.xml><?xml version="1.0" encoding="utf-8"?>
<p:tagLst xmlns:p="http://schemas.openxmlformats.org/presentationml/2006/main">
  <p:tag name="KSO_WM_SPECIAL_SOURCE" val="bdnull"/>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SPECIAL_SOURCE" val="bdnull"/>
</p:tagLst>
</file>

<file path=ppt/tags/tag79.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AG_VERSION" val="1.0"/>
  <p:tag name="KSO_WM_TEMPLATE_CATEGORY" val="diagram"/>
  <p:tag name="KSO_WM_TEMPLATE_INDEX" val="169021"/>
  <p:tag name="KSO_WM_UNIT_TYPE" val="i"/>
  <p:tag name="KSO_WM_UNIT_INDEX" val="2"/>
  <p:tag name="KSO_WM_UNIT_ID" val="diagram169021_1*i*2"/>
  <p:tag name="KSO_WM_UNIT_LAYERLEVEL" val="1"/>
  <p:tag name="KSO_WM_UNIT_ISCONTENTSTITLE" val="0"/>
  <p:tag name="KSO_WM_UNIT_HIGHLIGHT" val="0"/>
  <p:tag name="KSO_WM_UNIT_COMPATIBLE" val="0"/>
  <p:tag name="KSO_WM_BEAUTIFY_FLAG" val="#wm#"/>
  <p:tag name="KSO_WM_UNIT_NOCLEAR" val="0"/>
  <p:tag name="KSO_WM_UNIT_DIAGRAM_ISNUMVISUAL" val="0"/>
  <p:tag name="KSO_WM_UNIT_DIAGRAM_ISREFERUNIT" val="0"/>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169021_1*i*4"/>
  <p:tag name="KSO_WM_TEMPLATE_CATEGORY" val="diagram"/>
  <p:tag name="KSO_WM_TEMPLATE_INDEX" val="169021"/>
  <p:tag name="KSO_WM_UNIT_LAYERLEVEL" val="1"/>
  <p:tag name="KSO_WM_TAG_VERSION" val="1.0"/>
  <p:tag name="KSO_WM_BEAUTIFY_FLAG" val="#wm#"/>
</p:tagLst>
</file>

<file path=ppt/tags/tag82.xml><?xml version="1.0" encoding="utf-8"?>
<p:tagLst xmlns:p="http://schemas.openxmlformats.org/presentationml/2006/main">
  <p:tag name="KSO_WM_UNIT_VALUE" val="1219*1219"/>
  <p:tag name="KSO_WM_UNIT_HIGHLIGHT" val="0"/>
  <p:tag name="KSO_WM_UNIT_COMPATIBLE" val="0"/>
  <p:tag name="KSO_WM_UNIT_DIAGRAM_ISNUMVISUAL" val="0"/>
  <p:tag name="KSO_WM_UNIT_DIAGRAM_ISREFERUNIT" val="0"/>
  <p:tag name="KSO_WM_UNIT_TYPE" val="d"/>
  <p:tag name="KSO_WM_UNIT_INDEX" val="1"/>
  <p:tag name="KSO_WM_UNIT_ID" val="diagram169021_1*d*1"/>
  <p:tag name="KSO_WM_TEMPLATE_CATEGORY" val="diagram"/>
  <p:tag name="KSO_WM_TEMPLATE_INDEX" val="169021"/>
  <p:tag name="KSO_WM_UNIT_SUPPORT_UNIT_TYPE" val="[]"/>
  <p:tag name="KSO_WM_UNIT_LAYERLEVEL" val="1"/>
  <p:tag name="KSO_WM_TAG_VERSION" val="1.0"/>
  <p:tag name="KSO_WM_BEAUTIFY_FLAG" val="#wm#"/>
  <p:tag name="REFSHAPE" val="1260436684"/>
</p:tagLst>
</file>

<file path=ppt/tags/tag83.xml><?xml version="1.0" encoding="utf-8"?>
<p:tagLst xmlns:p="http://schemas.openxmlformats.org/presentationml/2006/main">
  <p:tag name="KSO_WM_UNIT_PRESET_TEXT" val="点击此处添加正文，文字是您思想的提炼，请尽量言简意赅的阐述您的观。&#13;您的正文已经经字字珠玑，但信息却错综复杂，需要用更多的文字来表述。&#13;为了最终演示发布的良好效果，请您尽量提炼思想的精髓，否则容易造成观者的阅读压力。&#13;更多时候我们只需播下一颗种子，自然有微风吹拂，雨露滋养。&#13;为了能让您有更直观的字数感受，进一步方便使用，我们为您标注了最适合的位置。"/>
  <p:tag name="KSO_WM_UNIT_VALUE" val="330"/>
  <p:tag name="KSO_WM_UNIT_HIGHLIGHT" val="0"/>
  <p:tag name="KSO_WM_UNIT_COMPATIBLE" val="0"/>
  <p:tag name="KSO_WM_UNIT_DIAGRAM_ISNUMVISUAL" val="0"/>
  <p:tag name="KSO_WM_UNIT_DIAGRAM_ISREFERUNIT" val="0"/>
  <p:tag name="KSO_WM_UNIT_TYPE" val="f"/>
  <p:tag name="KSO_WM_UNIT_INDEX" val="1"/>
  <p:tag name="KSO_WM_UNIT_ID" val="diagram169021_1*f*1"/>
  <p:tag name="KSO_WM_TEMPLATE_CATEGORY" val="diagram"/>
  <p:tag name="KSO_WM_TEMPLATE_INDEX" val="169021"/>
  <p:tag name="KSO_WM_UNIT_LAYERLEVEL" val="1"/>
  <p:tag name="KSO_WM_TAG_VERSION" val="1.0"/>
  <p:tag name="KSO_WM_BEAUTIFY_FLAG" val="#wm#"/>
  <p:tag name="KSO_WM_UNIT_ADJUSTLAYOUT_ID" val="5"/>
  <p:tag name="KSO_WM_UNIT_COLOR_SCHEME_SHAPE_ID" val="5"/>
  <p:tag name="KSO_WM_UNIT_COLOR_SCHEME_PARENT_PAGE" val="0_1"/>
  <p:tag name="KSO_WM_UNIT_TEXT_PART_ID_V2" val="d-2-1"/>
  <p:tag name="KSO_WM_UNIT_NOCLEAR" val="0"/>
</p:tagLst>
</file>

<file path=ppt/tags/tag84.xml><?xml version="1.0" encoding="utf-8"?>
<p:tagLst xmlns:p="http://schemas.openxmlformats.org/presentationml/2006/main">
  <p:tag name="KSO_WM_TEMPLATE_CATEGORY" val="diagram"/>
  <p:tag name="KSO_WM_TEMPLATE_INDEX" val="169021"/>
  <p:tag name="KSO_WM_SLIDE_ID" val="diagram169021_1"/>
  <p:tag name="KSO_WM_SLIDE_INDEX" val="1"/>
  <p:tag name="KSO_WM_SLIDE_ITEM_CNT" val="0"/>
  <p:tag name="KSO_WM_SLIDE_LAYOUT" val="a_d_f"/>
  <p:tag name="KSO_WM_SLIDE_LAYOUT_CNT" val="1_1_1"/>
  <p:tag name="KSO_WM_SLIDE_TYPE" val="text"/>
  <p:tag name="KSO_WM_BEAUTIFY_FLAG" val="#wm#"/>
  <p:tag name="KSO_WM_SLIDE_POSITION" val="0*46"/>
  <p:tag name="KSO_WM_SLIDE_SIZE" val="959*494"/>
  <p:tag name="KSO_WM_TAG_VERSION" val="1.0"/>
  <p:tag name="KSO_WM_TEMPLATE_SUBCATEGORY" val="0"/>
  <p:tag name="KSO_WM_TEMPLATE_MASTER_TYPE" val="0"/>
  <p:tag name="KSO_WM_TEMPLATE_COLOR_TYPE" val="1"/>
  <p:tag name="KSO_WM_SLIDE_SUBTYPE" val="picTxt"/>
  <p:tag name="KSO_WM_SPECIAL_SOURCE" val="bdnull"/>
</p:tagLst>
</file>

<file path=ppt/tags/tag85.xml><?xml version="1.0" encoding="utf-8"?>
<p:tagLst xmlns:p="http://schemas.openxmlformats.org/presentationml/2006/main">
  <p:tag name="KSO_WM_TAG_VERSION" val="1.0"/>
  <p:tag name="KSO_WM_TEMPLATE_CATEGORY" val="diagram"/>
  <p:tag name="KSO_WM_TEMPLATE_INDEX" val="169021"/>
  <p:tag name="KSO_WM_UNIT_TYPE" val="i"/>
  <p:tag name="KSO_WM_UNIT_INDEX" val="2"/>
  <p:tag name="KSO_WM_UNIT_ID" val="diagram169021_1*i*2"/>
  <p:tag name="KSO_WM_UNIT_LAYERLEVEL" val="1"/>
  <p:tag name="KSO_WM_UNIT_ISCONTENTSTITLE" val="0"/>
  <p:tag name="KSO_WM_UNIT_HIGHLIGHT" val="0"/>
  <p:tag name="KSO_WM_UNIT_COMPATIBLE" val="0"/>
  <p:tag name="KSO_WM_BEAUTIFY_FLAG" val="#wm#"/>
  <p:tag name="KSO_WM_UNIT_NOCLEAR" val="0"/>
  <p:tag name="KSO_WM_UNIT_DIAGRAM_ISNUMVISUAL" val="0"/>
  <p:tag name="KSO_WM_UNIT_DIAGRAM_ISREFERUNIT" val="0"/>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169021_1*i*4"/>
  <p:tag name="KSO_WM_TEMPLATE_CATEGORY" val="diagram"/>
  <p:tag name="KSO_WM_TEMPLATE_INDEX" val="169021"/>
  <p:tag name="KSO_WM_UNIT_LAYERLEVEL" val="1"/>
  <p:tag name="KSO_WM_TAG_VERSION" val="1.0"/>
  <p:tag name="KSO_WM_BEAUTIFY_FLAG" val="#wm#"/>
</p:tagLst>
</file>

<file path=ppt/tags/tag87.xml><?xml version="1.0" encoding="utf-8"?>
<p:tagLst xmlns:p="http://schemas.openxmlformats.org/presentationml/2006/main">
  <p:tag name="KSO_WM_UNIT_VALUE" val="1219*1219"/>
  <p:tag name="KSO_WM_UNIT_HIGHLIGHT" val="0"/>
  <p:tag name="KSO_WM_UNIT_COMPATIBLE" val="0"/>
  <p:tag name="KSO_WM_UNIT_DIAGRAM_ISNUMVISUAL" val="0"/>
  <p:tag name="KSO_WM_UNIT_DIAGRAM_ISREFERUNIT" val="0"/>
  <p:tag name="KSO_WM_UNIT_TYPE" val="d"/>
  <p:tag name="KSO_WM_UNIT_INDEX" val="1"/>
  <p:tag name="KSO_WM_UNIT_ID" val="diagram169021_1*d*1"/>
  <p:tag name="KSO_WM_TEMPLATE_CATEGORY" val="diagram"/>
  <p:tag name="KSO_WM_TEMPLATE_INDEX" val="169021"/>
  <p:tag name="KSO_WM_UNIT_SUPPORT_UNIT_TYPE" val="[]"/>
  <p:tag name="KSO_WM_UNIT_LAYERLEVEL" val="1"/>
  <p:tag name="KSO_WM_TAG_VERSION" val="1.0"/>
  <p:tag name="KSO_WM_BEAUTIFY_FLAG" val="#wm#"/>
  <p:tag name="REFSHAPE" val="1260436684"/>
</p:tagLst>
</file>

<file path=ppt/tags/tag88.xml><?xml version="1.0" encoding="utf-8"?>
<p:tagLst xmlns:p="http://schemas.openxmlformats.org/presentationml/2006/main">
  <p:tag name="KSO_WM_UNIT_PRESET_TEXT" val="点击此处添加正文，文字是您思想的提炼，请尽量言简意赅的阐述您的观。&#13;您的正文已经经字字珠玑，但信息却错综复杂，需要用更多的文字来表述。&#13;为了最终演示发布的良好效果，请您尽量提炼思想的精髓，否则容易造成观者的阅读压力。&#13;更多时候我们只需播下一颗种子，自然有微风吹拂，雨露滋养。&#13;为了能让您有更直观的字数感受，进一步方便使用，我们为您标注了最适合的位置。"/>
  <p:tag name="KSO_WM_UNIT_VALUE" val="330"/>
  <p:tag name="KSO_WM_UNIT_HIGHLIGHT" val="0"/>
  <p:tag name="KSO_WM_UNIT_COMPATIBLE" val="0"/>
  <p:tag name="KSO_WM_UNIT_DIAGRAM_ISNUMVISUAL" val="0"/>
  <p:tag name="KSO_WM_UNIT_DIAGRAM_ISREFERUNIT" val="0"/>
  <p:tag name="KSO_WM_UNIT_TYPE" val="f"/>
  <p:tag name="KSO_WM_UNIT_INDEX" val="1"/>
  <p:tag name="KSO_WM_UNIT_ID" val="diagram169021_1*f*1"/>
  <p:tag name="KSO_WM_TEMPLATE_CATEGORY" val="diagram"/>
  <p:tag name="KSO_WM_TEMPLATE_INDEX" val="169021"/>
  <p:tag name="KSO_WM_UNIT_LAYERLEVEL" val="1"/>
  <p:tag name="KSO_WM_TAG_VERSION" val="1.0"/>
  <p:tag name="KSO_WM_BEAUTIFY_FLAG" val="#wm#"/>
  <p:tag name="KSO_WM_UNIT_ADJUSTLAYOUT_ID" val="5"/>
  <p:tag name="KSO_WM_UNIT_COLOR_SCHEME_SHAPE_ID" val="5"/>
  <p:tag name="KSO_WM_UNIT_COLOR_SCHEME_PARENT_PAGE" val="0_1"/>
  <p:tag name="KSO_WM_UNIT_TEXT_PART_ID_V2" val="d-2-1"/>
  <p:tag name="KSO_WM_UNIT_NOCLEAR" val="0"/>
</p:tagLst>
</file>

<file path=ppt/tags/tag89.xml><?xml version="1.0" encoding="utf-8"?>
<p:tagLst xmlns:p="http://schemas.openxmlformats.org/presentationml/2006/main">
  <p:tag name="KSO_WM_TEMPLATE_CATEGORY" val="diagram"/>
  <p:tag name="KSO_WM_TEMPLATE_INDEX" val="169021"/>
  <p:tag name="KSO_WM_SLIDE_ID" val="diagram169021_1"/>
  <p:tag name="KSO_WM_SLIDE_INDEX" val="1"/>
  <p:tag name="KSO_WM_SLIDE_ITEM_CNT" val="0"/>
  <p:tag name="KSO_WM_SLIDE_LAYOUT" val="a_d_f"/>
  <p:tag name="KSO_WM_SLIDE_LAYOUT_CNT" val="1_1_1"/>
  <p:tag name="KSO_WM_SLIDE_TYPE" val="text"/>
  <p:tag name="KSO_WM_BEAUTIFY_FLAG" val="#wm#"/>
  <p:tag name="KSO_WM_SLIDE_POSITION" val="0*46"/>
  <p:tag name="KSO_WM_SLIDE_SIZE" val="959*494"/>
  <p:tag name="KSO_WM_TAG_VERSION" val="1.0"/>
  <p:tag name="KSO_WM_TEMPLATE_SUBCATEGORY" val="0"/>
  <p:tag name="KSO_WM_TEMPLATE_MASTER_TYPE" val="0"/>
  <p:tag name="KSO_WM_TEMPLATE_COLOR_TYPE" val="1"/>
  <p:tag name="KSO_WM_SLIDE_SUBTYPE" val="picTxt"/>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DOCER_TEMPLATE_OPEN_ONCE_MARK"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3774</Words>
  <Application>WPS 演示</Application>
  <PresentationFormat>宽屏</PresentationFormat>
  <Paragraphs>239</Paragraphs>
  <Slides>18</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18</vt:i4>
      </vt:variant>
    </vt:vector>
  </HeadingPairs>
  <TitlesOfParts>
    <vt:vector size="41" baseType="lpstr">
      <vt:lpstr>Arial</vt:lpstr>
      <vt:lpstr>宋体</vt:lpstr>
      <vt:lpstr>Wingdings</vt:lpstr>
      <vt:lpstr>微软雅黑</vt:lpstr>
      <vt:lpstr>Wingdings</vt:lpstr>
      <vt:lpstr>华文琥珀</vt:lpstr>
      <vt:lpstr>楷体</vt:lpstr>
      <vt:lpstr>方正粗黑宋简体</vt:lpstr>
      <vt:lpstr>黑体</vt:lpstr>
      <vt:lpstr>华文楷体</vt:lpstr>
      <vt:lpstr>仿宋</vt:lpstr>
      <vt:lpstr>Times New Roman</vt:lpstr>
      <vt:lpstr>方正清刻本悦宋简体</vt:lpstr>
      <vt:lpstr>华文中宋</vt:lpstr>
      <vt:lpstr>华文仿宋</vt:lpstr>
      <vt:lpstr>隶书</vt:lpstr>
      <vt:lpstr>方正小标宋简体</vt:lpstr>
      <vt:lpstr>Arial Unicode MS</vt:lpstr>
      <vt:lpstr>微软雅黑 Light</vt:lpstr>
      <vt:lpstr>锐字工房云字库细圆GBK</vt:lpstr>
      <vt:lpstr>Verdana</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dc:creator>
  <cp:lastModifiedBy>Administrator</cp:lastModifiedBy>
  <cp:revision>318</cp:revision>
  <dcterms:created xsi:type="dcterms:W3CDTF">2019-06-19T02:08:00Z</dcterms:created>
  <dcterms:modified xsi:type="dcterms:W3CDTF">2022-03-14T07:04:49Z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F4D9340BABE048B89C9587A9FD83432D</vt:lpwstr>
  </property>
</Properties>
</file>