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74" r:id="rId4"/>
    <p:sldId id="275" r:id="rId5"/>
    <p:sldId id="278" r:id="rId6"/>
    <p:sldId id="292" r:id="rId7"/>
    <p:sldId id="279" r:id="rId8"/>
    <p:sldId id="280" r:id="rId9"/>
    <p:sldId id="290" r:id="rId10"/>
    <p:sldId id="291" r:id="rId11"/>
    <p:sldId id="282" r:id="rId12"/>
    <p:sldId id="283" r:id="rId13"/>
    <p:sldId id="284" r:id="rId14"/>
    <p:sldId id="286" r:id="rId15"/>
    <p:sldId id="293" r:id="rId16"/>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22" autoAdjust="0"/>
  </p:normalViewPr>
  <p:slideViewPr>
    <p:cSldViewPr>
      <p:cViewPr varScale="1">
        <p:scale>
          <a:sx n="80" d="100"/>
          <a:sy n="80" d="100"/>
        </p:scale>
        <p:origin x="-510" y="-90"/>
      </p:cViewPr>
      <p:guideLst>
        <p:guide orient="horz" pos="2160"/>
        <p:guide pos="38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F1C00-1A5C-4DC8-82F9-D1747C288E71}" type="datetimeFigureOut">
              <a:rPr lang="zh-CN" altLang="en-US" smtClean="0"/>
              <a:t>2022/1/17</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82541-F639-44D1-9279-84C16AE6C377}" type="slidenum">
              <a:rPr lang="zh-CN" altLang="en-US" smtClean="0"/>
              <a:t>‹#›</a:t>
            </a:fld>
            <a:endParaRPr lang="zh-CN" altLang="en-US"/>
          </a:p>
        </p:txBody>
      </p:sp>
    </p:spTree>
    <p:extLst>
      <p:ext uri="{BB962C8B-B14F-4D97-AF65-F5344CB8AC3E}">
        <p14:creationId xmlns:p14="http://schemas.microsoft.com/office/powerpoint/2010/main" val="175180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10</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12</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14</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2</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4</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5</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6</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7</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8</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9</a:t>
            </a:fld>
            <a:endParaRPr lang="zh-CN" altLang="en-US"/>
          </a:p>
        </p:txBody>
      </p:sp>
    </p:spTree>
    <p:extLst>
      <p:ext uri="{BB962C8B-B14F-4D97-AF65-F5344CB8AC3E}">
        <p14:creationId xmlns:p14="http://schemas.microsoft.com/office/powerpoint/2010/main" val="2093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426"/>
            <a:ext cx="1034430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37302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71961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4639"/>
            <a:ext cx="273819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4639"/>
            <a:ext cx="801176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59528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549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29212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6901"/>
            <a:ext cx="1034430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4381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39029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41109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78864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3039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3050"/>
            <a:ext cx="400377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309482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0600"/>
            <a:ext cx="730186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0427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FADA-C51B-46EC-8F78-FE4816A70D23}" type="datetimeFigureOut">
              <a:rPr lang="zh-CN" altLang="en-US" smtClean="0"/>
              <a:t>2022/1/17</a:t>
            </a:fld>
            <a:endParaRPr lang="zh-CN" altLang="en-US"/>
          </a:p>
        </p:txBody>
      </p:sp>
      <p:sp>
        <p:nvSpPr>
          <p:cNvPr id="5" name="页脚占位符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51976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2.xml"/><Relationship Id="rId7" Type="http://schemas.openxmlformats.org/officeDocument/2006/relationships/notesSlide" Target="../notesSlides/notesSlide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2.xml"/><Relationship Id="rId5" Type="http://schemas.openxmlformats.org/officeDocument/2006/relationships/tags" Target="../tags/tag14.xml"/><Relationship Id="rId10" Type="http://schemas.openxmlformats.org/officeDocument/2006/relationships/image" Target="../media/image26.png"/><Relationship Id="rId4" Type="http://schemas.openxmlformats.org/officeDocument/2006/relationships/tags" Target="../tags/tag13.xml"/><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17.xml"/><Relationship Id="rId7" Type="http://schemas.openxmlformats.org/officeDocument/2006/relationships/notesSlide" Target="../notesSlides/notesSlide13.xml"/><Relationship Id="rId12" Type="http://schemas.openxmlformats.org/officeDocument/2006/relationships/image" Target="../media/image31.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2.xml"/><Relationship Id="rId11" Type="http://schemas.openxmlformats.org/officeDocument/2006/relationships/image" Target="../media/image30.jpeg"/><Relationship Id="rId5" Type="http://schemas.openxmlformats.org/officeDocument/2006/relationships/tags" Target="../tags/tag19.xml"/><Relationship Id="rId10" Type="http://schemas.openxmlformats.org/officeDocument/2006/relationships/image" Target="../media/image29.jpeg"/><Relationship Id="rId4" Type="http://schemas.openxmlformats.org/officeDocument/2006/relationships/tags" Target="../tags/tag18.xml"/><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xml"/><Relationship Id="rId7" Type="http://schemas.openxmlformats.org/officeDocument/2006/relationships/image" Target="../media/image17.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jpeg"/><Relationship Id="rId5" Type="http://schemas.openxmlformats.org/officeDocument/2006/relationships/notesSlide" Target="../notesSlides/notesSlide9.xml"/><Relationship Id="rId4" Type="http://schemas.openxmlformats.org/officeDocument/2006/relationships/slideLayout" Target="../slideLayouts/slideLayout12.xml"/><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9867" y="1052736"/>
            <a:ext cx="9938779" cy="830997"/>
          </a:xfrm>
          <a:prstGeom prst="rect">
            <a:avLst/>
          </a:prstGeom>
        </p:spPr>
        <p:txBody>
          <a:bodyPr wrap="square">
            <a:spAutoFit/>
          </a:bodyPr>
          <a:lstStyle/>
          <a:p>
            <a:pPr algn="ctr">
              <a:defRPr/>
            </a:pPr>
            <a:r>
              <a:rPr lang="zh-CN" altLang="en-US" sz="4800" b="1" dirty="0" smtClean="0">
                <a:latin typeface="黑体" pitchFamily="49" charset="-122"/>
                <a:ea typeface="黑体" pitchFamily="49" charset="-122"/>
              </a:rPr>
              <a:t>改革开放以来的巨大成就</a:t>
            </a:r>
            <a:endParaRPr lang="zh-CN" altLang="en-US" sz="4800" b="1" dirty="0">
              <a:latin typeface="黑体" pitchFamily="49" charset="-122"/>
              <a:ea typeface="黑体" pitchFamily="49" charset="-122"/>
            </a:endParaRPr>
          </a:p>
        </p:txBody>
      </p:sp>
      <p:sp>
        <p:nvSpPr>
          <p:cNvPr id="5" name="矩形 4"/>
          <p:cNvSpPr/>
          <p:nvPr/>
        </p:nvSpPr>
        <p:spPr>
          <a:xfrm>
            <a:off x="223889" y="212753"/>
            <a:ext cx="2629246" cy="92333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第</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29</a:t>
            </a: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课</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200" dirty="0">
              <a:latin typeface="微软雅黑" pitchFamily="34" charset="-122"/>
              <a:ea typeface="微软雅黑" pitchFamily="34" charset="-122"/>
            </a:endParaRPr>
          </a:p>
        </p:txBody>
      </p:sp>
      <p:sp>
        <p:nvSpPr>
          <p:cNvPr id="2" name="矩形 1"/>
          <p:cNvSpPr/>
          <p:nvPr/>
        </p:nvSpPr>
        <p:spPr>
          <a:xfrm>
            <a:off x="396255" y="2822030"/>
            <a:ext cx="11305256" cy="3851119"/>
          </a:xfrm>
          <a:prstGeom prst="rect">
            <a:avLst/>
          </a:prstGeom>
        </p:spPr>
        <p:txBody>
          <a:bodyPr wrap="square">
            <a:spAutoFit/>
          </a:bodyPr>
          <a:lstStyle/>
          <a:p>
            <a:pPr>
              <a:lnSpc>
                <a:spcPct val="110000"/>
              </a:lnSpc>
            </a:pP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       认识</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邓小平理论对建设中国特色社会主义的重要指导意义；认识“三个代表重要思想”是加强和改进党的建设、推进 我国社会主义自我完善和发展的强大理论武器；认识科学发展观是马克思主义关于发展的世界观和方法论的集中体现；认识中国特色社会主义进入新时代的重大意义，认清我国发展新的历史方位；认识习近平新时代中国特色社会主义思想是全党全国人民为实现中华民族伟大复兴而奋斗的行动指南；形成对中国特色社会主义道路、理论体系、制度、文化的形成过程及意义的系统</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认识。</a:t>
            </a:r>
            <a:endParaRPr lang="zh-CN" altLang="en-US"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矩形 5"/>
          <p:cNvSpPr/>
          <p:nvPr/>
        </p:nvSpPr>
        <p:spPr>
          <a:xfrm>
            <a:off x="4743878" y="2052589"/>
            <a:ext cx="2610010" cy="769441"/>
          </a:xfrm>
          <a:prstGeom prst="rect">
            <a:avLst/>
          </a:prstGeom>
        </p:spPr>
        <p:txBody>
          <a:bodyPr wrap="none">
            <a:spAutoFit/>
          </a:bodyPr>
          <a:lstStyle/>
          <a:p>
            <a:pPr>
              <a:defRPr/>
            </a:pPr>
            <a:r>
              <a:rPr lang="zh-CN" altLang="en-US" sz="4400" b="1" dirty="0" smtClean="0">
                <a:solidFill>
                  <a:srgbClr val="000000"/>
                </a:solidFill>
                <a:effectLst>
                  <a:outerShdw blurRad="38100" dist="38100" dir="2700000" algn="tl">
                    <a:srgbClr val="C0C0C0"/>
                  </a:outerShdw>
                </a:effectLst>
                <a:latin typeface="微软雅黑" pitchFamily="34" charset="-122"/>
                <a:ea typeface="微软雅黑" pitchFamily="34" charset="-122"/>
              </a:rPr>
              <a:t>课标要求</a:t>
            </a:r>
            <a:r>
              <a:rPr lang="en-US" altLang="zh-CN" sz="44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050" dirty="0">
              <a:latin typeface="微软雅黑" pitchFamily="34" charset="-122"/>
              <a:ea typeface="微软雅黑" pitchFamily="34" charset="-122"/>
            </a:endParaRPr>
          </a:p>
        </p:txBody>
      </p:sp>
    </p:spTree>
    <p:extLst>
      <p:ext uri="{BB962C8B-B14F-4D97-AF65-F5344CB8AC3E}">
        <p14:creationId xmlns:p14="http://schemas.microsoft.com/office/powerpoint/2010/main" val="297437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931" y="153506"/>
            <a:ext cx="4624984"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4</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国防军事</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突破历史</a:t>
            </a:r>
            <a:endParaRPr lang="zh-CN" altLang="en-US" sz="900" dirty="0">
              <a:latin typeface="微软雅黑" pitchFamily="34" charset="-122"/>
              <a:ea typeface="微软雅黑" pitchFamily="34" charset="-122"/>
            </a:endParaRPr>
          </a:p>
        </p:txBody>
      </p:sp>
      <p:pic>
        <p:nvPicPr>
          <p:cNvPr id="3" name="图片 2"/>
          <p:cNvPicPr>
            <a:picLocks noChangeAspect="1"/>
          </p:cNvPicPr>
          <p:nvPr/>
        </p:nvPicPr>
        <p:blipFill>
          <a:blip r:embed="rId4"/>
          <a:stretch>
            <a:fillRect/>
          </a:stretch>
        </p:blipFill>
        <p:spPr>
          <a:xfrm>
            <a:off x="6262889" y="2204864"/>
            <a:ext cx="2246430" cy="2952328"/>
          </a:xfrm>
          <a:prstGeom prst="rect">
            <a:avLst/>
          </a:prstGeom>
        </p:spPr>
      </p:pic>
      <p:pic>
        <p:nvPicPr>
          <p:cNvPr id="4" name="图片 3"/>
          <p:cNvPicPr>
            <a:picLocks noChangeAspect="1"/>
          </p:cNvPicPr>
          <p:nvPr/>
        </p:nvPicPr>
        <p:blipFill>
          <a:blip r:embed="rId5"/>
          <a:stretch>
            <a:fillRect/>
          </a:stretch>
        </p:blipFill>
        <p:spPr>
          <a:xfrm>
            <a:off x="8008717" y="122029"/>
            <a:ext cx="4032448" cy="2595555"/>
          </a:xfrm>
          <a:prstGeom prst="rect">
            <a:avLst/>
          </a:prstGeom>
        </p:spPr>
      </p:pic>
      <p:pic>
        <p:nvPicPr>
          <p:cNvPr id="6" name="图片 5"/>
          <p:cNvPicPr>
            <a:picLocks noChangeAspect="1"/>
          </p:cNvPicPr>
          <p:nvPr/>
        </p:nvPicPr>
        <p:blipFill>
          <a:blip r:embed="rId6"/>
          <a:stretch>
            <a:fillRect/>
          </a:stretch>
        </p:blipFill>
        <p:spPr>
          <a:xfrm>
            <a:off x="7885087" y="4037534"/>
            <a:ext cx="4279709" cy="2834886"/>
          </a:xfrm>
          <a:prstGeom prst="rect">
            <a:avLst/>
          </a:prstGeom>
        </p:spPr>
      </p:pic>
      <p:pic>
        <p:nvPicPr>
          <p:cNvPr id="7" name="图片 6"/>
          <p:cNvPicPr>
            <a:picLocks noChangeAspect="1"/>
          </p:cNvPicPr>
          <p:nvPr>
            <p:custDataLst>
              <p:tags r:id="rId1"/>
            </p:custDataLst>
          </p:nvPr>
        </p:nvPicPr>
        <p:blipFill>
          <a:blip r:embed="rId7"/>
          <a:stretch>
            <a:fillRect/>
          </a:stretch>
        </p:blipFill>
        <p:spPr>
          <a:xfrm>
            <a:off x="289787" y="1352167"/>
            <a:ext cx="5939116" cy="5256583"/>
          </a:xfrm>
          <a:prstGeom prst="rect">
            <a:avLst/>
          </a:prstGeom>
        </p:spPr>
      </p:pic>
    </p:spTree>
    <p:extLst>
      <p:ext uri="{BB962C8B-B14F-4D97-AF65-F5344CB8AC3E}">
        <p14:creationId xmlns:p14="http://schemas.microsoft.com/office/powerpoint/2010/main" val="358124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9" y="44624"/>
            <a:ext cx="6391493" cy="769441"/>
          </a:xfrm>
          <a:prstGeom prst="rect">
            <a:avLst/>
          </a:prstGeom>
        </p:spPr>
        <p:txBody>
          <a:bodyPr wrap="none">
            <a:spAutoFit/>
          </a:bodyPr>
          <a:lstStyle/>
          <a:p>
            <a:pPr>
              <a:defRPr/>
            </a:pPr>
            <a:r>
              <a:rPr lang="zh-CN" altLang="en-US" sz="44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三、国际影响力不断扩大</a:t>
            </a:r>
            <a:endParaRPr lang="zh-CN" altLang="en-US" sz="1050" dirty="0">
              <a:latin typeface="微软雅黑" pitchFamily="34" charset="-122"/>
              <a:ea typeface="微软雅黑" pitchFamily="34" charset="-122"/>
            </a:endParaRPr>
          </a:p>
        </p:txBody>
      </p:sp>
      <p:sp>
        <p:nvSpPr>
          <p:cNvPr id="3" name="矩形 2"/>
          <p:cNvSpPr/>
          <p:nvPr/>
        </p:nvSpPr>
        <p:spPr>
          <a:xfrm>
            <a:off x="207753" y="836712"/>
            <a:ext cx="8318303"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a:solidFill>
                  <a:srgbClr val="3333FF"/>
                </a:solidFill>
                <a:effectLst>
                  <a:outerShdw blurRad="38100" dist="38100" dir="2700000" algn="tl">
                    <a:srgbClr val="C0C0C0"/>
                  </a:outerShdw>
                </a:effectLst>
                <a:latin typeface="微软雅黑" pitchFamily="34" charset="-122"/>
                <a:ea typeface="微软雅黑" pitchFamily="34" charset="-122"/>
              </a:rPr>
              <a:t>发展全方位外交，</a:t>
            </a:r>
            <a:r>
              <a:rPr lang="zh-CN" altLang="en-US" sz="3600" b="1" dirty="0">
                <a:solidFill>
                  <a:srgbClr val="3333FF"/>
                </a:solidFill>
                <a:effectLst>
                  <a:outerShdw blurRad="38100" dist="38100" dir="2700000" algn="tl">
                    <a:srgbClr val="C0C0C0"/>
                  </a:outerShdw>
                </a:effectLst>
                <a:latin typeface="微软雅黑" pitchFamily="34" charset="-122"/>
                <a:ea typeface="微软雅黑" pitchFamily="34" charset="-122"/>
                <a:hlinkClick r:id="rId3" action="ppaction://hlinksldjump"/>
              </a:rPr>
              <a:t>建设新型国际关系</a:t>
            </a:r>
            <a:endParaRPr lang="zh-CN" altLang="en-US" sz="900" dirty="0">
              <a:latin typeface="微软雅黑" pitchFamily="34" charset="-122"/>
              <a:ea typeface="微软雅黑" pitchFamily="34" charset="-122"/>
            </a:endParaRPr>
          </a:p>
        </p:txBody>
      </p:sp>
      <p:sp>
        <p:nvSpPr>
          <p:cNvPr id="8" name="矩形 7"/>
          <p:cNvSpPr/>
          <p:nvPr/>
        </p:nvSpPr>
        <p:spPr>
          <a:xfrm>
            <a:off x="1954490" y="2668923"/>
            <a:ext cx="1826141" cy="1569660"/>
          </a:xfrm>
          <a:prstGeom prst="rect">
            <a:avLst/>
          </a:prstGeom>
        </p:spPr>
        <p:txBody>
          <a:bodyPr wrap="none">
            <a:spAutoFit/>
          </a:bodyPr>
          <a:lstStyle/>
          <a:p>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相互</a:t>
            </a:r>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尊重</a:t>
            </a:r>
            <a:endParaRPr lang="en-US" altLang="zh-CN"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公平公正</a:t>
            </a:r>
            <a:endParaRPr lang="en-US" altLang="zh-CN"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a:p>
            <a:r>
              <a:rPr lang="zh-CN" altLang="en-US" sz="32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合作</a:t>
            </a:r>
            <a:r>
              <a:rPr lang="zh-CN" altLang="en-US" sz="32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rPr>
              <a:t>共赢</a:t>
            </a:r>
          </a:p>
        </p:txBody>
      </p:sp>
      <p:sp>
        <p:nvSpPr>
          <p:cNvPr id="9" name="矩形 8"/>
          <p:cNvSpPr/>
          <p:nvPr/>
        </p:nvSpPr>
        <p:spPr>
          <a:xfrm>
            <a:off x="200246" y="1844824"/>
            <a:ext cx="1415772"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⑴</a:t>
            </a:r>
            <a:r>
              <a:rPr lang="zh-CN" altLang="en-US" sz="3200" b="1" dirty="0">
                <a:solidFill>
                  <a:srgbClr val="3333FF"/>
                </a:solidFill>
                <a:effectLst>
                  <a:outerShdw blurRad="38100" dist="38100" dir="2700000" algn="tl">
                    <a:srgbClr val="C0C0C0"/>
                  </a:outerShdw>
                </a:effectLst>
                <a:latin typeface="微软雅黑" pitchFamily="34" charset="-122"/>
                <a:ea typeface="微软雅黑" pitchFamily="34" charset="-122"/>
              </a:rPr>
              <a:t>理念</a:t>
            </a:r>
            <a:endParaRPr lang="zh-CN" altLang="en-US" sz="800" dirty="0">
              <a:latin typeface="微软雅黑" pitchFamily="34" charset="-122"/>
              <a:ea typeface="微软雅黑" pitchFamily="34" charset="-122"/>
            </a:endParaRPr>
          </a:p>
        </p:txBody>
      </p:sp>
      <p:sp>
        <p:nvSpPr>
          <p:cNvPr id="10" name="矩形 9"/>
          <p:cNvSpPr/>
          <p:nvPr/>
        </p:nvSpPr>
        <p:spPr>
          <a:xfrm>
            <a:off x="207753" y="3118528"/>
            <a:ext cx="1415772"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⑵特点</a:t>
            </a:r>
            <a:endParaRPr lang="zh-CN" altLang="en-US" sz="800" dirty="0">
              <a:latin typeface="微软雅黑" pitchFamily="34" charset="-122"/>
              <a:ea typeface="微软雅黑" pitchFamily="34" charset="-122"/>
            </a:endParaRPr>
          </a:p>
        </p:txBody>
      </p:sp>
      <p:grpSp>
        <p:nvGrpSpPr>
          <p:cNvPr id="36" name="组合 35"/>
          <p:cNvGrpSpPr/>
          <p:nvPr/>
        </p:nvGrpSpPr>
        <p:grpSpPr>
          <a:xfrm>
            <a:off x="4139305" y="2585396"/>
            <a:ext cx="7850238" cy="4259816"/>
            <a:chOff x="2087760" y="2585396"/>
            <a:chExt cx="7850238" cy="4259816"/>
          </a:xfrm>
        </p:grpSpPr>
        <p:sp>
          <p:nvSpPr>
            <p:cNvPr id="12" name="左箭头 11"/>
            <p:cNvSpPr/>
            <p:nvPr/>
          </p:nvSpPr>
          <p:spPr>
            <a:xfrm rot="16200000">
              <a:off x="5436815" y="4048381"/>
              <a:ext cx="1296144" cy="489430"/>
            </a:xfrm>
            <a:prstGeom prst="leftArrow">
              <a:avLst>
                <a:gd name="adj1" fmla="val 60000"/>
                <a:gd name="adj2" fmla="val 23310"/>
              </a:avLst>
            </a:prstGeom>
            <a:solidFill>
              <a:srgbClr val="003300"/>
            </a:solidFill>
            <a:ln>
              <a:no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sp>
        <p:grpSp>
          <p:nvGrpSpPr>
            <p:cNvPr id="13" name="组合 12"/>
            <p:cNvGrpSpPr/>
            <p:nvPr/>
          </p:nvGrpSpPr>
          <p:grpSpPr>
            <a:xfrm>
              <a:off x="5448707" y="2585396"/>
              <a:ext cx="1332831" cy="1066265"/>
              <a:chOff x="1122727" y="1047465"/>
              <a:chExt cx="1332831" cy="1066265"/>
            </a:xfrm>
          </p:grpSpPr>
          <p:sp>
            <p:nvSpPr>
              <p:cNvPr id="21" name="圆角矩形 20"/>
              <p:cNvSpPr/>
              <p:nvPr/>
            </p:nvSpPr>
            <p:spPr>
              <a:xfrm>
                <a:off x="1122727" y="1047465"/>
                <a:ext cx="1332831" cy="1066265"/>
              </a:xfrm>
              <a:prstGeom prst="roundRect">
                <a:avLst>
                  <a:gd name="adj" fmla="val 10000"/>
                </a:avLst>
              </a:prstGeom>
              <a:solidFill>
                <a:srgbClr val="003300"/>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22" name="圆角矩形 6"/>
              <p:cNvSpPr/>
              <p:nvPr/>
            </p:nvSpPr>
            <p:spPr>
              <a:xfrm>
                <a:off x="1153957" y="1078695"/>
                <a:ext cx="1270371" cy="100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charset="-122"/>
                    <a:ea typeface="微软雅黑" panose="020B0503020204020204" charset="-122"/>
                  </a:rPr>
                  <a:t>全球伙伴关系</a:t>
                </a:r>
              </a:p>
            </p:txBody>
          </p:sp>
        </p:grpSp>
        <p:sp>
          <p:nvSpPr>
            <p:cNvPr id="14" name="左箭头 13"/>
            <p:cNvSpPr/>
            <p:nvPr/>
          </p:nvSpPr>
          <p:spPr>
            <a:xfrm rot="10800000">
              <a:off x="3307872" y="5910683"/>
              <a:ext cx="1824993" cy="542652"/>
            </a:xfrm>
            <a:prstGeom prst="leftArrow">
              <a:avLst>
                <a:gd name="adj1" fmla="val 60000"/>
                <a:gd name="adj2" fmla="val 50000"/>
              </a:avLst>
            </a:prstGeom>
            <a:solidFill>
              <a:srgbClr val="002060"/>
            </a:solidFill>
            <a:ln>
              <a:no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sp>
        <p:sp>
          <p:nvSpPr>
            <p:cNvPr id="15" name="左箭头 14"/>
            <p:cNvSpPr/>
            <p:nvPr/>
          </p:nvSpPr>
          <p:spPr>
            <a:xfrm rot="13261389">
              <a:off x="3669695" y="4573920"/>
              <a:ext cx="1824993" cy="542652"/>
            </a:xfrm>
            <a:prstGeom prst="leftArrow">
              <a:avLst>
                <a:gd name="adj1" fmla="val 60000"/>
                <a:gd name="adj2" fmla="val 50000"/>
              </a:avLst>
            </a:prstGeom>
            <a:solidFill>
              <a:srgbClr val="C00000"/>
            </a:solidFill>
            <a:ln>
              <a:no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sp>
        <p:sp>
          <p:nvSpPr>
            <p:cNvPr id="16" name="左箭头 15"/>
            <p:cNvSpPr/>
            <p:nvPr/>
          </p:nvSpPr>
          <p:spPr>
            <a:xfrm rot="19440000">
              <a:off x="6623671" y="4492388"/>
              <a:ext cx="2060517" cy="542652"/>
            </a:xfrm>
            <a:prstGeom prst="leftArrow">
              <a:avLst>
                <a:gd name="adj1" fmla="val 60000"/>
                <a:gd name="adj2" fmla="val 50000"/>
              </a:avLst>
            </a:prstGeom>
            <a:solidFill>
              <a:srgbClr val="003300"/>
            </a:solidFill>
            <a:ln>
              <a:no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sp>
        <p:grpSp>
          <p:nvGrpSpPr>
            <p:cNvPr id="17" name="组合 16"/>
            <p:cNvGrpSpPr/>
            <p:nvPr/>
          </p:nvGrpSpPr>
          <p:grpSpPr>
            <a:xfrm>
              <a:off x="8352456" y="3586871"/>
              <a:ext cx="1332831" cy="1066265"/>
              <a:chOff x="5787895" y="1047465"/>
              <a:chExt cx="1332831" cy="1066265"/>
            </a:xfrm>
          </p:grpSpPr>
          <p:sp>
            <p:nvSpPr>
              <p:cNvPr id="19" name="圆角矩形 18"/>
              <p:cNvSpPr/>
              <p:nvPr/>
            </p:nvSpPr>
            <p:spPr>
              <a:xfrm>
                <a:off x="5787895" y="1047465"/>
                <a:ext cx="1332831" cy="1066265"/>
              </a:xfrm>
              <a:prstGeom prst="roundRect">
                <a:avLst>
                  <a:gd name="adj" fmla="val 10000"/>
                </a:avLst>
              </a:prstGeom>
              <a:solidFill>
                <a:srgbClr val="003300"/>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20" name="圆角矩形 11"/>
              <p:cNvSpPr/>
              <p:nvPr/>
            </p:nvSpPr>
            <p:spPr>
              <a:xfrm>
                <a:off x="5819125" y="1078695"/>
                <a:ext cx="1270371" cy="100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charset="-122"/>
                    <a:ea typeface="微软雅黑" panose="020B0503020204020204" charset="-122"/>
                  </a:rPr>
                  <a:t>非洲友好关系</a:t>
                </a:r>
              </a:p>
            </p:txBody>
          </p:sp>
        </p:grpSp>
        <p:sp>
          <p:nvSpPr>
            <p:cNvPr id="18" name="左箭头 17"/>
            <p:cNvSpPr/>
            <p:nvPr/>
          </p:nvSpPr>
          <p:spPr>
            <a:xfrm>
              <a:off x="7020991" y="5910683"/>
              <a:ext cx="1824993" cy="542652"/>
            </a:xfrm>
            <a:prstGeom prst="leftArrow">
              <a:avLst>
                <a:gd name="adj1" fmla="val 60000"/>
                <a:gd name="adj2" fmla="val 50000"/>
              </a:avLst>
            </a:prstGeom>
            <a:solidFill>
              <a:srgbClr val="660066"/>
            </a:solidFill>
            <a:ln>
              <a:noFill/>
            </a:ln>
          </p:spPr>
          <p:style>
            <a:lnRef idx="0">
              <a:scrgbClr r="0" g="0" b="0"/>
            </a:lnRef>
            <a:fillRef idx="3">
              <a:scrgbClr r="0" g="0" b="0"/>
            </a:fillRef>
            <a:effectRef idx="2">
              <a:schemeClr val="accent3">
                <a:tint val="60000"/>
                <a:hueOff val="0"/>
                <a:satOff val="0"/>
                <a:lumOff val="0"/>
                <a:alphaOff val="0"/>
              </a:schemeClr>
            </a:effectRef>
            <a:fontRef idx="minor">
              <a:schemeClr val="lt1"/>
            </a:fontRef>
          </p:style>
        </p:sp>
        <p:grpSp>
          <p:nvGrpSpPr>
            <p:cNvPr id="23" name="组合 22"/>
            <p:cNvGrpSpPr/>
            <p:nvPr/>
          </p:nvGrpSpPr>
          <p:grpSpPr>
            <a:xfrm>
              <a:off x="2087760" y="5537342"/>
              <a:ext cx="1332831" cy="1066265"/>
              <a:chOff x="2564343" y="69"/>
              <a:chExt cx="1332831" cy="1066265"/>
            </a:xfrm>
          </p:grpSpPr>
          <p:sp>
            <p:nvSpPr>
              <p:cNvPr id="24" name="圆角矩形 23"/>
              <p:cNvSpPr/>
              <p:nvPr/>
            </p:nvSpPr>
            <p:spPr>
              <a:xfrm>
                <a:off x="2564343" y="69"/>
                <a:ext cx="1332831" cy="1066265"/>
              </a:xfrm>
              <a:prstGeom prst="roundRect">
                <a:avLst>
                  <a:gd name="adj" fmla="val 10000"/>
                </a:avLst>
              </a:prstGeom>
              <a:solidFill>
                <a:srgbClr val="002060"/>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25" name="圆角矩形 4"/>
              <p:cNvSpPr/>
              <p:nvPr/>
            </p:nvSpPr>
            <p:spPr>
              <a:xfrm>
                <a:off x="2595573" y="31299"/>
                <a:ext cx="1270371" cy="100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charset="-122"/>
                    <a:ea typeface="微软雅黑" panose="020B0503020204020204" charset="-122"/>
                  </a:rPr>
                  <a:t>推进大国合作</a:t>
                </a:r>
              </a:p>
            </p:txBody>
          </p:sp>
        </p:grpSp>
        <p:grpSp>
          <p:nvGrpSpPr>
            <p:cNvPr id="26" name="组合 25"/>
            <p:cNvGrpSpPr/>
            <p:nvPr/>
          </p:nvGrpSpPr>
          <p:grpSpPr>
            <a:xfrm>
              <a:off x="2663824" y="3586871"/>
              <a:ext cx="1332831" cy="1066265"/>
              <a:chOff x="4346279" y="69"/>
              <a:chExt cx="1332831" cy="1066265"/>
            </a:xfrm>
          </p:grpSpPr>
          <p:sp>
            <p:nvSpPr>
              <p:cNvPr id="27" name="圆角矩形 26"/>
              <p:cNvSpPr/>
              <p:nvPr/>
            </p:nvSpPr>
            <p:spPr>
              <a:xfrm>
                <a:off x="4346279" y="69"/>
                <a:ext cx="1332831" cy="1066265"/>
              </a:xfrm>
              <a:prstGeom prst="roundRect">
                <a:avLst>
                  <a:gd name="adj" fmla="val 10000"/>
                </a:avLst>
              </a:prstGeom>
              <a:solidFill>
                <a:srgbClr val="A50021"/>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28" name="圆角矩形 4"/>
              <p:cNvSpPr/>
              <p:nvPr/>
            </p:nvSpPr>
            <p:spPr>
              <a:xfrm>
                <a:off x="4377509" y="31299"/>
                <a:ext cx="1270371" cy="100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altLang="en-US" sz="2300" kern="1200" dirty="0">
                    <a:latin typeface="微软雅黑" panose="020B0503020204020204" charset="-122"/>
                    <a:ea typeface="微软雅黑" panose="020B0503020204020204" charset="-122"/>
                  </a:rPr>
                  <a:t>深化周边关系</a:t>
                </a:r>
              </a:p>
            </p:txBody>
          </p:sp>
        </p:grpSp>
        <p:grpSp>
          <p:nvGrpSpPr>
            <p:cNvPr id="29" name="组合 28"/>
            <p:cNvGrpSpPr/>
            <p:nvPr/>
          </p:nvGrpSpPr>
          <p:grpSpPr>
            <a:xfrm>
              <a:off x="8605167" y="5648876"/>
              <a:ext cx="1332831" cy="1066265"/>
              <a:chOff x="6338543" y="2742186"/>
              <a:chExt cx="1332831" cy="1066265"/>
            </a:xfrm>
          </p:grpSpPr>
          <p:sp>
            <p:nvSpPr>
              <p:cNvPr id="30" name="圆角矩形 29"/>
              <p:cNvSpPr/>
              <p:nvPr/>
            </p:nvSpPr>
            <p:spPr>
              <a:xfrm>
                <a:off x="6338543" y="2742186"/>
                <a:ext cx="1332831" cy="1066265"/>
              </a:xfrm>
              <a:prstGeom prst="roundRect">
                <a:avLst>
                  <a:gd name="adj" fmla="val 10000"/>
                </a:avLst>
              </a:prstGeom>
              <a:solidFill>
                <a:srgbClr val="660066"/>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31" name="圆角矩形 4"/>
              <p:cNvSpPr/>
              <p:nvPr/>
            </p:nvSpPr>
            <p:spPr>
              <a:xfrm>
                <a:off x="6369773" y="2773416"/>
                <a:ext cx="1270371" cy="1003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zh-CN" altLang="en-US" sz="2300" kern="1200">
                    <a:latin typeface="微软雅黑" panose="020B0503020204020204" charset="-122"/>
                    <a:ea typeface="微软雅黑" panose="020B0503020204020204" charset="-122"/>
                  </a:rPr>
                  <a:t>拉美欧洲关系</a:t>
                </a:r>
              </a:p>
            </p:txBody>
          </p:sp>
        </p:grpSp>
        <p:grpSp>
          <p:nvGrpSpPr>
            <p:cNvPr id="32" name="组合 31"/>
            <p:cNvGrpSpPr/>
            <p:nvPr/>
          </p:nvGrpSpPr>
          <p:grpSpPr>
            <a:xfrm>
              <a:off x="5132865" y="4941168"/>
              <a:ext cx="1904044" cy="1904044"/>
              <a:chOff x="3169704" y="2323296"/>
              <a:chExt cx="1904044" cy="1904044"/>
            </a:xfrm>
          </p:grpSpPr>
          <p:sp>
            <p:nvSpPr>
              <p:cNvPr id="33" name="椭圆 32"/>
              <p:cNvSpPr/>
              <p:nvPr/>
            </p:nvSpPr>
            <p:spPr>
              <a:xfrm>
                <a:off x="3169704" y="2323296"/>
                <a:ext cx="1904044" cy="1904044"/>
              </a:xfrm>
              <a:prstGeom prst="ellipse">
                <a:avLst/>
              </a:prstGeom>
              <a:solidFill>
                <a:srgbClr val="0070C0"/>
              </a:solidFill>
              <a:ln>
                <a:noFill/>
              </a:ln>
            </p:spPr>
            <p:style>
              <a:lnRef idx="0">
                <a:scrgbClr r="0" g="0" b="0"/>
              </a:lnRef>
              <a:fillRef idx="3">
                <a:scrgbClr r="0" g="0" b="0"/>
              </a:fillRef>
              <a:effectRef idx="2">
                <a:schemeClr val="accent3">
                  <a:hueOff val="0"/>
                  <a:satOff val="0"/>
                  <a:lumOff val="0"/>
                  <a:alphaOff val="0"/>
                </a:schemeClr>
              </a:effectRef>
              <a:fontRef idx="minor">
                <a:schemeClr val="lt1"/>
              </a:fontRef>
            </p:style>
          </p:sp>
          <p:sp>
            <p:nvSpPr>
              <p:cNvPr id="34" name="椭圆 4"/>
              <p:cNvSpPr/>
              <p:nvPr/>
            </p:nvSpPr>
            <p:spPr>
              <a:xfrm>
                <a:off x="3448545" y="2602137"/>
                <a:ext cx="1346362" cy="13463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a:latin typeface="微软雅黑" panose="020B0503020204020204" charset="-122"/>
                    <a:ea typeface="微软雅黑" panose="020B0503020204020204" charset="-122"/>
                  </a:rPr>
                  <a:t>全方位外交布局</a:t>
                </a:r>
              </a:p>
            </p:txBody>
          </p:sp>
        </p:grpSp>
      </p:grpSp>
      <p:sp>
        <p:nvSpPr>
          <p:cNvPr id="35" name="矩形 34"/>
          <p:cNvSpPr/>
          <p:nvPr/>
        </p:nvSpPr>
        <p:spPr>
          <a:xfrm>
            <a:off x="207753" y="4652644"/>
            <a:ext cx="1415772"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⑶表现</a:t>
            </a:r>
            <a:endParaRPr lang="zh-CN" altLang="en-US" sz="800" dirty="0">
              <a:latin typeface="微软雅黑" pitchFamily="34" charset="-122"/>
              <a:ea typeface="微软雅黑" pitchFamily="34" charset="-122"/>
            </a:endParaRPr>
          </a:p>
        </p:txBody>
      </p:sp>
      <p:sp>
        <p:nvSpPr>
          <p:cNvPr id="37" name="矩形 36"/>
          <p:cNvSpPr/>
          <p:nvPr/>
        </p:nvSpPr>
        <p:spPr>
          <a:xfrm>
            <a:off x="2003863" y="1839981"/>
            <a:ext cx="1826141" cy="584775"/>
          </a:xfrm>
          <a:prstGeom prst="rect">
            <a:avLst/>
          </a:prstGeom>
        </p:spPr>
        <p:txBody>
          <a:bodyPr wrap="none">
            <a:spAutoFit/>
          </a:bodyPr>
          <a:lstStyle/>
          <a:p>
            <a:pPr>
              <a:defRPr/>
            </a:pPr>
            <a:r>
              <a:rPr lang="zh-CN" altLang="en-US" sz="3200" b="1" dirty="0">
                <a:solidFill>
                  <a:srgbClr val="C00000"/>
                </a:solidFill>
                <a:effectLst>
                  <a:outerShdw blurRad="38100" dist="38100" dir="2700000" algn="tl">
                    <a:srgbClr val="C0C0C0"/>
                  </a:outerShdw>
                </a:effectLst>
                <a:latin typeface="微软雅黑" pitchFamily="34" charset="-122"/>
                <a:ea typeface="微软雅黑" pitchFamily="34" charset="-122"/>
              </a:rPr>
              <a:t>和平</a:t>
            </a:r>
            <a:r>
              <a:rPr lang="zh-CN" altLang="en-US" sz="3200" b="1" dirty="0" smtClean="0">
                <a:solidFill>
                  <a:srgbClr val="C00000"/>
                </a:solidFill>
                <a:effectLst>
                  <a:outerShdw blurRad="38100" dist="38100" dir="2700000" algn="tl">
                    <a:srgbClr val="C0C0C0"/>
                  </a:outerShdw>
                </a:effectLst>
                <a:latin typeface="微软雅黑" pitchFamily="34" charset="-122"/>
                <a:ea typeface="微软雅黑" pitchFamily="34" charset="-122"/>
              </a:rPr>
              <a:t>发展</a:t>
            </a:r>
            <a:endParaRPr lang="zh-CN" altLang="en-US" sz="80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9378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15" y="44624"/>
            <a:ext cx="8318303" cy="646331"/>
          </a:xfrm>
          <a:prstGeom prst="rect">
            <a:avLst/>
          </a:prstGeom>
        </p:spPr>
        <p:txBody>
          <a:bodyPr wrap="none">
            <a:spAutoFit/>
          </a:bodyPr>
          <a:lstStyle/>
          <a:p>
            <a:pPr>
              <a:defRPr/>
            </a:pPr>
            <a:r>
              <a:rPr lang="en-US" altLang="zh-CN" sz="3600" b="1" dirty="0" smtClean="0">
                <a:effectLst>
                  <a:outerShdw blurRad="38100" dist="38100" dir="2700000" algn="tl">
                    <a:srgbClr val="C0C0C0"/>
                  </a:outerShdw>
                </a:effectLst>
                <a:latin typeface="微软雅黑" pitchFamily="34" charset="-122"/>
                <a:ea typeface="微软雅黑" pitchFamily="34" charset="-122"/>
              </a:rPr>
              <a:t>2</a:t>
            </a:r>
            <a:r>
              <a:rPr lang="zh-CN" altLang="en-US" sz="3600" b="1" dirty="0" smtClean="0">
                <a:effectLst>
                  <a:outerShdw blurRad="38100" dist="38100" dir="2700000" algn="tl">
                    <a:srgbClr val="C0C0C0"/>
                  </a:outerShdw>
                </a:effectLst>
                <a:latin typeface="微软雅黑" pitchFamily="34" charset="-122"/>
                <a:ea typeface="微软雅黑" pitchFamily="34" charset="-122"/>
              </a:rPr>
              <a:t>、</a:t>
            </a:r>
            <a:r>
              <a:rPr lang="zh-CN" altLang="en-US" sz="3600" b="1" dirty="0">
                <a:effectLst>
                  <a:outerShdw blurRad="38100" dist="38100" dir="2700000" algn="tl">
                    <a:srgbClr val="C0C0C0"/>
                  </a:outerShdw>
                </a:effectLst>
                <a:latin typeface="微软雅黑" pitchFamily="34" charset="-122"/>
                <a:ea typeface="微软雅黑" pitchFamily="34" charset="-122"/>
              </a:rPr>
              <a:t>积极参与联合国行动，维护世界和平</a:t>
            </a:r>
          </a:p>
        </p:txBody>
      </p:sp>
      <p:grpSp>
        <p:nvGrpSpPr>
          <p:cNvPr id="4" name="组合 3"/>
          <p:cNvGrpSpPr/>
          <p:nvPr/>
        </p:nvGrpSpPr>
        <p:grpSpPr>
          <a:xfrm>
            <a:off x="756295" y="3650386"/>
            <a:ext cx="4313555" cy="3213718"/>
            <a:chOff x="703792" y="836712"/>
            <a:chExt cx="4313555" cy="3213718"/>
          </a:xfrm>
        </p:grpSpPr>
        <p:pic>
          <p:nvPicPr>
            <p:cNvPr id="5" name="Picture 2"/>
            <p:cNvPicPr>
              <a:picLocks noChangeAspect="1" noChangeArrowheads="1"/>
            </p:cNvPicPr>
            <p:nvPr>
              <p:custDataLst>
                <p:tags r:id="rId4"/>
              </p:custDataLst>
            </p:nvPr>
          </p:nvPicPr>
          <p:blipFill>
            <a:blip r:embed="rId8"/>
            <a:stretch>
              <a:fillRect/>
            </a:stretch>
          </p:blipFill>
          <p:spPr bwMode="auto">
            <a:xfrm>
              <a:off x="703792" y="836712"/>
              <a:ext cx="4313555" cy="2865755"/>
            </a:xfrm>
            <a:prstGeom prst="rect">
              <a:avLst/>
            </a:prstGeom>
            <a:noFill/>
          </p:spPr>
        </p:pic>
        <p:sp>
          <p:nvSpPr>
            <p:cNvPr id="7" name="TextBox 6"/>
            <p:cNvSpPr txBox="1"/>
            <p:nvPr>
              <p:custDataLst>
                <p:tags r:id="rId5"/>
              </p:custDataLst>
            </p:nvPr>
          </p:nvSpPr>
          <p:spPr>
            <a:xfrm>
              <a:off x="2009472" y="3682130"/>
              <a:ext cx="1728192" cy="368300"/>
            </a:xfrm>
            <a:prstGeom prst="rect">
              <a:avLst/>
            </a:prstGeom>
            <a:noFill/>
          </p:spPr>
          <p:txBody>
            <a:bodyPr wrap="square" rtlCol="0">
              <a:spAutoFit/>
            </a:bodyPr>
            <a:lstStyle/>
            <a:p>
              <a:pPr algn="ctr"/>
              <a:r>
                <a:rPr lang="zh-CN" altLang="en-US" b="1" dirty="0" smtClean="0">
                  <a:latin typeface="楷体" pitchFamily="49" charset="-122"/>
                  <a:ea typeface="楷体" pitchFamily="49" charset="-122"/>
                </a:rPr>
                <a:t>朝核六方会谈</a:t>
              </a:r>
              <a:endParaRPr lang="zh-CN" altLang="en-US" b="1" dirty="0">
                <a:latin typeface="楷体" pitchFamily="49" charset="-122"/>
                <a:ea typeface="楷体" pitchFamily="49" charset="-122"/>
              </a:endParaRPr>
            </a:p>
          </p:txBody>
        </p:sp>
      </p:grpSp>
      <p:grpSp>
        <p:nvGrpSpPr>
          <p:cNvPr id="11" name="组合 10"/>
          <p:cNvGrpSpPr/>
          <p:nvPr/>
        </p:nvGrpSpPr>
        <p:grpSpPr>
          <a:xfrm>
            <a:off x="6774190" y="3650386"/>
            <a:ext cx="4680521" cy="3101187"/>
            <a:chOff x="6189602" y="949243"/>
            <a:chExt cx="4946015" cy="3101187"/>
          </a:xfrm>
        </p:grpSpPr>
        <p:pic>
          <p:nvPicPr>
            <p:cNvPr id="6" name="Picture 4"/>
            <p:cNvPicPr>
              <a:picLocks noChangeAspect="1" noChangeArrowheads="1"/>
            </p:cNvPicPr>
            <p:nvPr>
              <p:custDataLst>
                <p:tags r:id="rId2"/>
              </p:custDataLst>
            </p:nvPr>
          </p:nvPicPr>
          <p:blipFill>
            <a:blip r:embed="rId9"/>
            <a:stretch>
              <a:fillRect/>
            </a:stretch>
          </p:blipFill>
          <p:spPr bwMode="auto">
            <a:xfrm>
              <a:off x="6189602" y="949243"/>
              <a:ext cx="4946015" cy="2794000"/>
            </a:xfrm>
            <a:prstGeom prst="rect">
              <a:avLst/>
            </a:prstGeom>
            <a:noFill/>
          </p:spPr>
        </p:pic>
        <p:sp>
          <p:nvSpPr>
            <p:cNvPr id="8" name="TextBox 7"/>
            <p:cNvSpPr txBox="1"/>
            <p:nvPr>
              <p:custDataLst>
                <p:tags r:id="rId3"/>
              </p:custDataLst>
            </p:nvPr>
          </p:nvSpPr>
          <p:spPr>
            <a:xfrm>
              <a:off x="7857594" y="3681098"/>
              <a:ext cx="1728192" cy="369332"/>
            </a:xfrm>
            <a:prstGeom prst="rect">
              <a:avLst/>
            </a:prstGeom>
            <a:noFill/>
          </p:spPr>
          <p:txBody>
            <a:bodyPr wrap="square" rtlCol="0">
              <a:spAutoFit/>
            </a:bodyPr>
            <a:lstStyle/>
            <a:p>
              <a:pPr algn="ctr"/>
              <a:r>
                <a:rPr lang="zh-CN" altLang="en-US" b="1" dirty="0" smtClean="0">
                  <a:latin typeface="楷体" pitchFamily="49" charset="-122"/>
                  <a:ea typeface="楷体" pitchFamily="49" charset="-122"/>
                </a:rPr>
                <a:t>伊朗核问题</a:t>
              </a:r>
              <a:endParaRPr lang="zh-CN" altLang="en-US" b="1" dirty="0">
                <a:latin typeface="楷体" pitchFamily="49" charset="-122"/>
                <a:ea typeface="楷体" pitchFamily="49" charset="-122"/>
              </a:endParaRPr>
            </a:p>
          </p:txBody>
        </p:sp>
      </p:grpSp>
      <p:pic>
        <p:nvPicPr>
          <p:cNvPr id="9" name="2"/>
          <p:cNvPicPr/>
          <p:nvPr>
            <p:custDataLst>
              <p:tags r:id="rId1"/>
            </p:custDataLst>
          </p:nvPr>
        </p:nvPicPr>
        <p:blipFill>
          <a:blip r:embed="rId10"/>
          <a:stretch>
            <a:fillRect/>
          </a:stretch>
        </p:blipFill>
        <p:spPr>
          <a:xfrm>
            <a:off x="3455867" y="683228"/>
            <a:ext cx="4439776" cy="2779279"/>
          </a:xfrm>
          <a:prstGeom prst="rect">
            <a:avLst/>
          </a:prstGeom>
          <a:ln>
            <a:noFill/>
          </a:ln>
        </p:spPr>
      </p:pic>
    </p:spTree>
    <p:extLst>
      <p:ext uri="{BB962C8B-B14F-4D97-AF65-F5344CB8AC3E}">
        <p14:creationId xmlns:p14="http://schemas.microsoft.com/office/powerpoint/2010/main" val="236680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8029103" y="764704"/>
            <a:ext cx="3960440" cy="2354275"/>
          </a:xfrm>
          <a:prstGeom prst="rect">
            <a:avLst/>
          </a:prstGeom>
        </p:spPr>
      </p:pic>
      <p:sp>
        <p:nvSpPr>
          <p:cNvPr id="4" name="矩形 3"/>
          <p:cNvSpPr/>
          <p:nvPr/>
        </p:nvSpPr>
        <p:spPr>
          <a:xfrm>
            <a:off x="719" y="260648"/>
            <a:ext cx="6009979" cy="646331"/>
          </a:xfrm>
          <a:prstGeom prst="rect">
            <a:avLst/>
          </a:prstGeom>
        </p:spPr>
        <p:txBody>
          <a:bodyPr wrap="none">
            <a:spAutoFit/>
          </a:bodyPr>
          <a:lstStyle/>
          <a:p>
            <a:pPr>
              <a:defRPr/>
            </a:pPr>
            <a:r>
              <a:rPr lang="en-US" altLang="zh-CN" sz="3600" b="1" dirty="0" smtClean="0">
                <a:effectLst>
                  <a:outerShdw blurRad="38100" dist="38100" dir="2700000" algn="tl">
                    <a:srgbClr val="C0C0C0"/>
                  </a:outerShdw>
                </a:effectLst>
                <a:latin typeface="微软雅黑" pitchFamily="34" charset="-122"/>
                <a:ea typeface="微软雅黑" pitchFamily="34" charset="-122"/>
              </a:rPr>
              <a:t>3</a:t>
            </a:r>
            <a:r>
              <a:rPr lang="zh-CN" altLang="en-US" sz="3600" b="1" dirty="0" smtClean="0">
                <a:effectLst>
                  <a:outerShdw blurRad="38100" dist="38100" dir="2700000" algn="tl">
                    <a:srgbClr val="C0C0C0"/>
                  </a:outerShdw>
                </a:effectLst>
                <a:latin typeface="微软雅黑" pitchFamily="34" charset="-122"/>
                <a:ea typeface="微软雅黑" pitchFamily="34" charset="-122"/>
              </a:rPr>
              <a:t>、</a:t>
            </a:r>
            <a:r>
              <a:rPr lang="zh-CN" altLang="en-US" sz="3600" b="1" dirty="0">
                <a:effectLst>
                  <a:outerShdw blurRad="38100" dist="38100" dir="2700000" algn="tl">
                    <a:srgbClr val="C0C0C0"/>
                  </a:outerShdw>
                </a:effectLst>
                <a:latin typeface="微软雅黑" pitchFamily="34" charset="-122"/>
                <a:ea typeface="微软雅黑" pitchFamily="34" charset="-122"/>
              </a:rPr>
              <a:t>推动构建人类</a:t>
            </a:r>
            <a:r>
              <a:rPr lang="zh-CN" altLang="en-US" sz="3600" b="1" dirty="0" smtClean="0">
                <a:effectLst>
                  <a:outerShdw blurRad="38100" dist="38100" dir="2700000" algn="tl">
                    <a:srgbClr val="C0C0C0"/>
                  </a:outerShdw>
                </a:effectLst>
                <a:latin typeface="微软雅黑" pitchFamily="34" charset="-122"/>
                <a:ea typeface="微软雅黑" pitchFamily="34" charset="-122"/>
              </a:rPr>
              <a:t>命运共同体</a:t>
            </a:r>
            <a:endParaRPr lang="zh-CN" altLang="en-US" sz="900" dirty="0">
              <a:latin typeface="微软雅黑" pitchFamily="34" charset="-122"/>
              <a:ea typeface="微软雅黑" pitchFamily="34" charset="-122"/>
            </a:endParaRPr>
          </a:p>
        </p:txBody>
      </p:sp>
      <p:pic>
        <p:nvPicPr>
          <p:cNvPr id="5" name="图片 4"/>
          <p:cNvPicPr/>
          <p:nvPr>
            <p:custDataLst>
              <p:tags r:id="rId2"/>
            </p:custDataLst>
          </p:nvPr>
        </p:nvPicPr>
        <p:blipFill>
          <a:blip r:embed="rId9"/>
          <a:stretch>
            <a:fillRect/>
          </a:stretch>
        </p:blipFill>
        <p:spPr>
          <a:xfrm>
            <a:off x="252239" y="1052736"/>
            <a:ext cx="4257675" cy="2226310"/>
          </a:xfrm>
          <a:prstGeom prst="rect">
            <a:avLst/>
          </a:prstGeom>
          <a:noFill/>
          <a:ln w="9525">
            <a:noFill/>
          </a:ln>
        </p:spPr>
      </p:pic>
      <p:grpSp>
        <p:nvGrpSpPr>
          <p:cNvPr id="8" name="组合 7"/>
          <p:cNvGrpSpPr/>
          <p:nvPr/>
        </p:nvGrpSpPr>
        <p:grpSpPr>
          <a:xfrm>
            <a:off x="282666" y="4312821"/>
            <a:ext cx="4149090" cy="2468880"/>
            <a:chOff x="282666" y="4312821"/>
            <a:chExt cx="4149090" cy="2468880"/>
          </a:xfrm>
        </p:grpSpPr>
        <p:pic>
          <p:nvPicPr>
            <p:cNvPr id="6" name="图片 5"/>
            <p:cNvPicPr/>
            <p:nvPr>
              <p:custDataLst>
                <p:tags r:id="rId4"/>
              </p:custDataLst>
            </p:nvPr>
          </p:nvPicPr>
          <p:blipFill>
            <a:blip r:embed="rId10"/>
            <a:stretch>
              <a:fillRect/>
            </a:stretch>
          </p:blipFill>
          <p:spPr>
            <a:xfrm>
              <a:off x="282666" y="4312821"/>
              <a:ext cx="4149090" cy="2468880"/>
            </a:xfrm>
            <a:prstGeom prst="rect">
              <a:avLst/>
            </a:prstGeom>
            <a:noFill/>
            <a:ln w="9525">
              <a:noFill/>
            </a:ln>
          </p:spPr>
        </p:pic>
        <p:sp>
          <p:nvSpPr>
            <p:cNvPr id="7" name="文本框 11"/>
            <p:cNvSpPr txBox="1"/>
            <p:nvPr>
              <p:custDataLst>
                <p:tags r:id="rId5"/>
              </p:custDataLst>
            </p:nvPr>
          </p:nvSpPr>
          <p:spPr>
            <a:xfrm>
              <a:off x="1044327" y="6443147"/>
              <a:ext cx="2113929" cy="338554"/>
            </a:xfrm>
            <a:prstGeom prst="rect">
              <a:avLst/>
            </a:prstGeom>
            <a:noFill/>
          </p:spPr>
          <p:txBody>
            <a:bodyPr wrap="square" rtlCol="0" anchor="t">
              <a:spAutoFit/>
            </a:bodyPr>
            <a:lstStyle/>
            <a:p>
              <a:r>
                <a:rPr lang="zh-CN" altLang="en-US" sz="1600" b="1" dirty="0">
                  <a:effectLst>
                    <a:outerShdw blurRad="38100" dist="38100" dir="2700000" algn="tl">
                      <a:srgbClr val="000000">
                        <a:alpha val="43137"/>
                      </a:srgbClr>
                    </a:outerShdw>
                  </a:effectLst>
                  <a:latin typeface="楷体" pitchFamily="49" charset="-122"/>
                  <a:ea typeface="楷体" pitchFamily="49" charset="-122"/>
                </a:rPr>
                <a:t>亚投行成员国分布图</a:t>
              </a:r>
            </a:p>
          </p:txBody>
        </p:sp>
      </p:grpSp>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56073" y="3997059"/>
            <a:ext cx="3528392" cy="2784641"/>
          </a:xfrm>
          <a:prstGeom prst="rect">
            <a:avLst/>
          </a:prstGeom>
        </p:spPr>
      </p:pic>
      <p:grpSp>
        <p:nvGrpSpPr>
          <p:cNvPr id="22" name="组合 21"/>
          <p:cNvGrpSpPr/>
          <p:nvPr/>
        </p:nvGrpSpPr>
        <p:grpSpPr>
          <a:xfrm>
            <a:off x="4431756" y="1556792"/>
            <a:ext cx="3724317" cy="4392488"/>
            <a:chOff x="4431756" y="1556792"/>
            <a:chExt cx="3724317" cy="4392488"/>
          </a:xfrm>
        </p:grpSpPr>
        <p:pic>
          <p:nvPicPr>
            <p:cNvPr id="3" name="图片 2"/>
            <p:cNvPicPr>
              <a:picLocks noChangeAspect="1"/>
            </p:cNvPicPr>
            <p:nvPr>
              <p:custDataLst>
                <p:tags r:id="rId3"/>
              </p:custDataLst>
            </p:nvPr>
          </p:nvPicPr>
          <p:blipFill>
            <a:blip r:embed="rId12"/>
            <a:stretch>
              <a:fillRect/>
            </a:stretch>
          </p:blipFill>
          <p:spPr bwMode="auto">
            <a:xfrm>
              <a:off x="4788743" y="2564904"/>
              <a:ext cx="2880320" cy="2258070"/>
            </a:xfrm>
            <a:prstGeom prst="rect">
              <a:avLst/>
            </a:prstGeom>
            <a:noFill/>
            <a:ln w="9525">
              <a:noFill/>
              <a:miter lim="800000"/>
            </a:ln>
          </p:spPr>
        </p:pic>
        <p:cxnSp>
          <p:nvCxnSpPr>
            <p:cNvPr id="11" name="直接箭头连接符 10"/>
            <p:cNvCxnSpPr/>
            <p:nvPr/>
          </p:nvCxnSpPr>
          <p:spPr>
            <a:xfrm>
              <a:off x="4509914" y="1556792"/>
              <a:ext cx="638869" cy="1008112"/>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7198829" y="1556792"/>
              <a:ext cx="830274" cy="1008112"/>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4431756" y="4941168"/>
              <a:ext cx="789035" cy="1008112"/>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flipV="1">
              <a:off x="7198829" y="4941168"/>
              <a:ext cx="957244" cy="1008112"/>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48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297" y="0"/>
            <a:ext cx="9433048" cy="769441"/>
          </a:xfrm>
          <a:prstGeom prst="rect">
            <a:avLst/>
          </a:prstGeom>
          <a:noFill/>
          <a:ln>
            <a:noFill/>
          </a:ln>
        </p:spPr>
        <p:txBody>
          <a:bodyPr wrap="square">
            <a:spAutoFit/>
          </a:bodyPr>
          <a:lstStyle/>
          <a:p>
            <a:pPr algn="ctr" eaLnBrk="1" fontAlgn="auto" hangingPunct="1">
              <a:spcBef>
                <a:spcPts val="0"/>
              </a:spcBef>
              <a:spcAft>
                <a:spcPts val="0"/>
              </a:spcAft>
              <a:defRPr/>
            </a:pPr>
            <a:r>
              <a:rPr lang="en-US" altLang="zh-CN" sz="4400" b="1" dirty="0" smtClean="0">
                <a:effectLst>
                  <a:outerShdw blurRad="38100" dist="19050" dir="2700000" algn="tl" rotWithShape="0">
                    <a:schemeClr val="dk1">
                      <a:alpha val="40000"/>
                    </a:schemeClr>
                  </a:outerShdw>
                </a:effectLst>
                <a:latin typeface="微软雅黑" pitchFamily="34" charset="-122"/>
                <a:ea typeface="微软雅黑" pitchFamily="34" charset="-122"/>
              </a:rPr>
              <a:t>【</a:t>
            </a:r>
            <a:r>
              <a:rPr lang="zh-CN" altLang="en-US" sz="4400" b="1" dirty="0" smtClean="0">
                <a:effectLst>
                  <a:outerShdw blurRad="38100" dist="19050" dir="2700000" algn="tl" rotWithShape="0">
                    <a:schemeClr val="dk1">
                      <a:alpha val="40000"/>
                    </a:schemeClr>
                  </a:outerShdw>
                </a:effectLst>
                <a:latin typeface="微软雅黑" pitchFamily="34" charset="-122"/>
                <a:ea typeface="微软雅黑" pitchFamily="34" charset="-122"/>
              </a:rPr>
              <a:t>知识拓展</a:t>
            </a:r>
            <a:r>
              <a:rPr lang="en-US" altLang="zh-CN" sz="4400" b="1" dirty="0" smtClean="0">
                <a:effectLst>
                  <a:outerShdw blurRad="38100" dist="19050" dir="2700000" algn="tl" rotWithShape="0">
                    <a:schemeClr val="dk1">
                      <a:alpha val="40000"/>
                    </a:schemeClr>
                  </a:outerShdw>
                </a:effectLst>
                <a:latin typeface="微软雅黑" pitchFamily="34" charset="-122"/>
                <a:ea typeface="微软雅黑" pitchFamily="34" charset="-122"/>
              </a:rPr>
              <a:t>】</a:t>
            </a:r>
            <a:r>
              <a:rPr lang="zh-CN" altLang="en-US" sz="4400" b="1" dirty="0" smtClean="0">
                <a:solidFill>
                  <a:srgbClr val="FF0000"/>
                </a:solidFill>
                <a:effectLst>
                  <a:outerShdw blurRad="38100" dist="19050" dir="2700000" algn="tl" rotWithShape="0">
                    <a:schemeClr val="dk1">
                      <a:alpha val="40000"/>
                    </a:schemeClr>
                  </a:outerShdw>
                </a:effectLst>
                <a:latin typeface="微软雅黑" pitchFamily="34" charset="-122"/>
                <a:ea typeface="微软雅黑" pitchFamily="34" charset="-122"/>
              </a:rPr>
              <a:t>怎样</a:t>
            </a:r>
            <a:r>
              <a:rPr lang="zh-CN" altLang="en-US" sz="4400" b="1" dirty="0">
                <a:solidFill>
                  <a:srgbClr val="FF0000"/>
                </a:solidFill>
                <a:effectLst>
                  <a:outerShdw blurRad="38100" dist="19050" dir="2700000" algn="tl" rotWithShape="0">
                    <a:schemeClr val="dk1">
                      <a:alpha val="40000"/>
                    </a:schemeClr>
                  </a:outerShdw>
                </a:effectLst>
                <a:latin typeface="微软雅黑" pitchFamily="34" charset="-122"/>
                <a:ea typeface="微软雅黑" pitchFamily="34" charset="-122"/>
              </a:rPr>
              <a:t>理解新型国际关系？</a:t>
            </a:r>
          </a:p>
        </p:txBody>
      </p:sp>
      <p:sp>
        <p:nvSpPr>
          <p:cNvPr id="3" name="文本框 9"/>
          <p:cNvSpPr txBox="1">
            <a:spLocks noChangeArrowheads="1"/>
          </p:cNvSpPr>
          <p:nvPr/>
        </p:nvSpPr>
        <p:spPr bwMode="auto">
          <a:xfrm>
            <a:off x="415875" y="908720"/>
            <a:ext cx="1130525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微软雅黑" pitchFamily="34" charset="-122"/>
              </a:defRPr>
            </a:lvl1pPr>
            <a:lvl2pPr marL="742950" indent="-285750">
              <a:defRPr sz="2400">
                <a:solidFill>
                  <a:schemeClr val="tx1"/>
                </a:solidFill>
                <a:latin typeface="Calibri" pitchFamily="34" charset="0"/>
                <a:ea typeface="微软雅黑" pitchFamily="34" charset="-122"/>
              </a:defRPr>
            </a:lvl2pPr>
            <a:lvl3pPr>
              <a:defRPr sz="2000">
                <a:solidFill>
                  <a:schemeClr val="tx1"/>
                </a:solidFill>
                <a:latin typeface="Calibri" pitchFamily="34" charset="0"/>
                <a:ea typeface="微软雅黑" pitchFamily="34" charset="-122"/>
              </a:defRPr>
            </a:lvl3pPr>
            <a:lvl4pPr>
              <a:defRPr>
                <a:solidFill>
                  <a:schemeClr val="tx1"/>
                </a:solidFill>
                <a:latin typeface="Calibri" pitchFamily="34" charset="0"/>
                <a:ea typeface="微软雅黑" pitchFamily="34" charset="-122"/>
              </a:defRPr>
            </a:lvl4pPr>
            <a:lvl5pPr>
              <a:defRPr>
                <a:solidFill>
                  <a:schemeClr val="tx1"/>
                </a:solidFill>
                <a:latin typeface="Calibri" pitchFamily="34" charset="0"/>
                <a:ea typeface="微软雅黑" pitchFamily="34" charset="-122"/>
              </a:defRPr>
            </a:lvl5pPr>
            <a:lvl6pPr eaLnBrk="0" fontAlgn="base" hangingPunct="0">
              <a:spcAft>
                <a:spcPct val="0"/>
              </a:spcAft>
              <a:defRPr>
                <a:solidFill>
                  <a:schemeClr val="tx1"/>
                </a:solidFill>
                <a:latin typeface="Calibri" pitchFamily="34" charset="0"/>
                <a:ea typeface="微软雅黑" pitchFamily="34" charset="-122"/>
              </a:defRPr>
            </a:lvl6pPr>
            <a:lvl7pPr eaLnBrk="0" fontAlgn="base" hangingPunct="0">
              <a:spcAft>
                <a:spcPct val="0"/>
              </a:spcAft>
              <a:defRPr>
                <a:solidFill>
                  <a:schemeClr val="tx1"/>
                </a:solidFill>
                <a:latin typeface="Calibri" pitchFamily="34" charset="0"/>
                <a:ea typeface="微软雅黑" pitchFamily="34" charset="-122"/>
              </a:defRPr>
            </a:lvl7pPr>
            <a:lvl8pPr eaLnBrk="0" fontAlgn="base" hangingPunct="0">
              <a:spcAft>
                <a:spcPct val="0"/>
              </a:spcAft>
              <a:defRPr>
                <a:solidFill>
                  <a:schemeClr val="tx1"/>
                </a:solidFill>
                <a:latin typeface="Calibri" pitchFamily="34" charset="0"/>
                <a:ea typeface="微软雅黑" pitchFamily="34" charset="-122"/>
              </a:defRPr>
            </a:lvl8pPr>
            <a:lvl9pPr eaLnBrk="0" fontAlgn="base" hangingPunct="0">
              <a:spcAft>
                <a:spcPct val="0"/>
              </a:spcAft>
              <a:defRPr>
                <a:solidFill>
                  <a:schemeClr val="tx1"/>
                </a:solidFill>
                <a:latin typeface="Calibri" pitchFamily="34" charset="0"/>
                <a:ea typeface="微软雅黑" pitchFamily="34" charset="-122"/>
              </a:defRPr>
            </a:lvl9pPr>
          </a:lstStyle>
          <a:p>
            <a:pPr eaLnBrk="1" hangingPunct="1">
              <a:lnSpc>
                <a:spcPct val="150000"/>
              </a:lnSpc>
            </a:pPr>
            <a:r>
              <a:rPr lang="zh-CN" altLang="en-US" b="1" dirty="0" smtClean="0">
                <a:solidFill>
                  <a:srgbClr val="3333FF"/>
                </a:solidFill>
                <a:effectLst>
                  <a:outerShdw blurRad="38100" dist="38100" dir="2700000" algn="tl">
                    <a:srgbClr val="000000">
                      <a:alpha val="43137"/>
                    </a:srgbClr>
                  </a:outerShdw>
                </a:effectLst>
                <a:latin typeface="Arial" pitchFamily="34" charset="0"/>
              </a:rPr>
              <a:t>政治</a:t>
            </a:r>
            <a:r>
              <a:rPr lang="zh-CN" altLang="en-US" b="1" dirty="0">
                <a:solidFill>
                  <a:srgbClr val="3333FF"/>
                </a:solidFill>
                <a:effectLst>
                  <a:outerShdw blurRad="38100" dist="38100" dir="2700000" algn="tl">
                    <a:srgbClr val="000000">
                      <a:alpha val="43137"/>
                    </a:srgbClr>
                  </a:outerShdw>
                </a:effectLst>
                <a:latin typeface="Arial" pitchFamily="34" charset="0"/>
              </a:rPr>
              <a:t>上：</a:t>
            </a:r>
            <a:r>
              <a:rPr lang="zh-CN" altLang="en-US" b="1" dirty="0">
                <a:effectLst>
                  <a:outerShdw blurRad="38100" dist="38100" dir="2700000" algn="tl">
                    <a:srgbClr val="000000">
                      <a:alpha val="43137"/>
                    </a:srgbClr>
                  </a:outerShdw>
                </a:effectLst>
                <a:latin typeface="Arial" pitchFamily="34" charset="0"/>
              </a:rPr>
              <a:t>相互尊重、平等协商，共同推进国际关系民主化。</a:t>
            </a:r>
          </a:p>
          <a:p>
            <a:pPr eaLnBrk="1" hangingPunct="1">
              <a:lnSpc>
                <a:spcPct val="150000"/>
              </a:lnSpc>
            </a:pPr>
            <a:r>
              <a:rPr lang="zh-CN" altLang="en-US" b="1" dirty="0">
                <a:solidFill>
                  <a:srgbClr val="3333FF"/>
                </a:solidFill>
                <a:effectLst>
                  <a:outerShdw blurRad="38100" dist="38100" dir="2700000" algn="tl">
                    <a:srgbClr val="000000">
                      <a:alpha val="43137"/>
                    </a:srgbClr>
                  </a:outerShdw>
                </a:effectLst>
                <a:latin typeface="Arial" pitchFamily="34" charset="0"/>
              </a:rPr>
              <a:t>经济上：</a:t>
            </a:r>
            <a:r>
              <a:rPr lang="zh-CN" altLang="en-US" b="1" dirty="0">
                <a:effectLst>
                  <a:outerShdw blurRad="38100" dist="38100" dir="2700000" algn="tl">
                    <a:srgbClr val="000000">
                      <a:alpha val="43137"/>
                    </a:srgbClr>
                  </a:outerShdw>
                </a:effectLst>
                <a:latin typeface="Arial" pitchFamily="34" charset="0"/>
              </a:rPr>
              <a:t>相互合作、优势互补，共同推动经济全球化朝着均衡、惠普、共赢方向发展。</a:t>
            </a:r>
          </a:p>
          <a:p>
            <a:pPr eaLnBrk="1" hangingPunct="1">
              <a:lnSpc>
                <a:spcPct val="150000"/>
              </a:lnSpc>
            </a:pPr>
            <a:r>
              <a:rPr lang="zh-CN" altLang="en-US" b="1" dirty="0">
                <a:solidFill>
                  <a:srgbClr val="3333FF"/>
                </a:solidFill>
                <a:effectLst>
                  <a:outerShdw blurRad="38100" dist="38100" dir="2700000" algn="tl">
                    <a:srgbClr val="000000">
                      <a:alpha val="43137"/>
                    </a:srgbClr>
                  </a:outerShdw>
                </a:effectLst>
                <a:latin typeface="Arial" pitchFamily="34" charset="0"/>
              </a:rPr>
              <a:t>文化上：</a:t>
            </a:r>
            <a:r>
              <a:rPr lang="zh-CN" altLang="en-US" b="1" dirty="0">
                <a:effectLst>
                  <a:outerShdw blurRad="38100" dist="38100" dir="2700000" algn="tl">
                    <a:srgbClr val="000000">
                      <a:alpha val="43137"/>
                    </a:srgbClr>
                  </a:outerShdw>
                </a:effectLst>
                <a:latin typeface="Arial" pitchFamily="34" charset="0"/>
              </a:rPr>
              <a:t>相互借鉴、求同存异、尊重世界文化的多样性，共同促进人类文明繁荣进步。</a:t>
            </a:r>
          </a:p>
          <a:p>
            <a:pPr eaLnBrk="1" hangingPunct="1">
              <a:lnSpc>
                <a:spcPct val="150000"/>
              </a:lnSpc>
            </a:pPr>
            <a:r>
              <a:rPr lang="zh-CN" altLang="en-US" b="1" dirty="0">
                <a:solidFill>
                  <a:srgbClr val="3333FF"/>
                </a:solidFill>
                <a:effectLst>
                  <a:outerShdw blurRad="38100" dist="38100" dir="2700000" algn="tl">
                    <a:srgbClr val="000000">
                      <a:alpha val="43137"/>
                    </a:srgbClr>
                  </a:outerShdw>
                </a:effectLst>
                <a:latin typeface="Arial" pitchFamily="34" charset="0"/>
              </a:rPr>
              <a:t>安全上：</a:t>
            </a:r>
            <a:r>
              <a:rPr lang="zh-CN" altLang="en-US" b="1" dirty="0">
                <a:effectLst>
                  <a:outerShdw blurRad="38100" dist="38100" dir="2700000" algn="tl">
                    <a:srgbClr val="000000">
                      <a:alpha val="43137"/>
                    </a:srgbClr>
                  </a:outerShdw>
                </a:effectLst>
                <a:latin typeface="Arial" pitchFamily="34" charset="0"/>
              </a:rPr>
              <a:t>相互信任、加强合作。新型国际关系即以合作取代对抗，以共赢取代独占，不再搞零和博弈和赢者通吃。得道才能多助，合作才能共赢。新兴国际关系是中国特色大国外交的主旋律。</a:t>
            </a:r>
          </a:p>
        </p:txBody>
      </p:sp>
      <p:sp>
        <p:nvSpPr>
          <p:cNvPr id="4" name="动作按钮: 后退或前一项 3">
            <a:hlinkClick r:id="" action="ppaction://hlinkshowjump?jump=lastslideviewed" highlightClick="1"/>
          </p:cNvPr>
          <p:cNvSpPr/>
          <p:nvPr/>
        </p:nvSpPr>
        <p:spPr>
          <a:xfrm>
            <a:off x="10837415" y="5650491"/>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477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4" y="908720"/>
            <a:ext cx="11187349" cy="595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箭头: 下 12">
            <a:extLst>
              <a:ext uri="{FF2B5EF4-FFF2-40B4-BE49-F238E27FC236}">
                <a16:creationId xmlns="" xmlns:a16="http://schemas.microsoft.com/office/drawing/2014/main" id="{14AACB10-102C-45E0-B4A8-1E74E41E7D8B}"/>
              </a:ext>
            </a:extLst>
          </p:cNvPr>
          <p:cNvSpPr/>
          <p:nvPr/>
        </p:nvSpPr>
        <p:spPr>
          <a:xfrm>
            <a:off x="11162584" y="2132856"/>
            <a:ext cx="213757" cy="318095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rtlCol="0" anchor="ctr"/>
          <a:lstStyle/>
          <a:p>
            <a:pPr algn="ctr" defTabSz="684882"/>
            <a:endParaRPr lang="zh-CN" altLang="en-US" sz="1400">
              <a:solidFill>
                <a:prstClr val="white"/>
              </a:solidFill>
            </a:endParaRPr>
          </a:p>
        </p:txBody>
      </p:sp>
      <p:sp>
        <p:nvSpPr>
          <p:cNvPr id="4" name="文本框 13">
            <a:extLst>
              <a:ext uri="{FF2B5EF4-FFF2-40B4-BE49-F238E27FC236}">
                <a16:creationId xmlns="" xmlns:a16="http://schemas.microsoft.com/office/drawing/2014/main" id="{A364014D-325E-4C17-A10B-86430B2D10AF}"/>
              </a:ext>
            </a:extLst>
          </p:cNvPr>
          <p:cNvSpPr txBox="1"/>
          <p:nvPr/>
        </p:nvSpPr>
        <p:spPr>
          <a:xfrm>
            <a:off x="11485487" y="1052736"/>
            <a:ext cx="553780" cy="5507791"/>
          </a:xfrm>
          <a:prstGeom prst="rect">
            <a:avLst/>
          </a:prstGeom>
          <a:noFill/>
        </p:spPr>
        <p:txBody>
          <a:bodyPr vert="eaVert" wrap="square" lIns="91332" tIns="45666" rIns="91332" bIns="45666" rtlCol="0">
            <a:spAutoFit/>
          </a:bodyPr>
          <a:lstStyle/>
          <a:p>
            <a:pPr defTabSz="684882"/>
            <a:r>
              <a:rPr lang="zh-CN" altLang="en-US" sz="24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关系：一脉相承，与时俱进，不断创新</a:t>
            </a:r>
          </a:p>
        </p:txBody>
      </p:sp>
      <p:sp>
        <p:nvSpPr>
          <p:cNvPr id="5" name="圆角矩形 4">
            <a:extLst>
              <a:ext uri="{FF2B5EF4-FFF2-40B4-BE49-F238E27FC236}">
                <a16:creationId xmlns="" xmlns:a16="http://schemas.microsoft.com/office/drawing/2014/main" id="{F23B5158-BB10-4313-8B92-8B7A4B2E6E21}"/>
              </a:ext>
            </a:extLst>
          </p:cNvPr>
          <p:cNvSpPr/>
          <p:nvPr/>
        </p:nvSpPr>
        <p:spPr>
          <a:xfrm>
            <a:off x="1476375" y="126386"/>
            <a:ext cx="8928992" cy="702406"/>
          </a:xfrm>
          <a:prstGeom prst="roundRect">
            <a:avLst>
              <a:gd name="adj" fmla="val 30908"/>
            </a:avLst>
          </a:prstGeom>
          <a:noFill/>
          <a:ln>
            <a:solidFill>
              <a:srgbClr val="CE1810"/>
            </a:solid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rtlCol="0" anchor="ctr"/>
          <a:lstStyle/>
          <a:p>
            <a:pPr marL="0" lvl="1" algn="ctr" defTabSz="1154148">
              <a:defRPr/>
            </a:pPr>
            <a:r>
              <a:rPr lang="zh-CN" altLang="en-US" sz="3600" b="1" dirty="0">
                <a:solidFill>
                  <a:srgbClr val="A73724"/>
                </a:solidFill>
                <a:effectLst>
                  <a:outerShdw blurRad="38100" dist="38100" dir="2700000" algn="tl">
                    <a:srgbClr val="000000">
                      <a:alpha val="43137"/>
                    </a:srgbClr>
                  </a:outerShdw>
                </a:effectLst>
                <a:latin typeface="字魂24号-镇魂手书" panose="00000500000000000000" pitchFamily="2" charset="-122"/>
                <a:ea typeface="字魂24号-镇魂手书" panose="00000500000000000000" pitchFamily="2" charset="-122"/>
                <a:sym typeface="+mn-lt"/>
              </a:rPr>
              <a:t>中国特色社会主义理论体系的形成与发展</a:t>
            </a:r>
            <a:endParaRPr sz="3600" b="1" dirty="0">
              <a:solidFill>
                <a:srgbClr val="A73724"/>
              </a:solidFill>
              <a:effectLst>
                <a:outerShdw blurRad="38100" dist="38100" dir="2700000" algn="tl">
                  <a:srgbClr val="000000">
                    <a:alpha val="43137"/>
                  </a:srgbClr>
                </a:outerShdw>
              </a:effectLst>
              <a:latin typeface="字魂24号-镇魂手书" panose="00000500000000000000" pitchFamily="2" charset="-122"/>
              <a:ea typeface="字魂24号-镇魂手书" panose="00000500000000000000" pitchFamily="2" charset="-122"/>
              <a:sym typeface="+mn-lt"/>
            </a:endParaRPr>
          </a:p>
        </p:txBody>
      </p:sp>
    </p:spTree>
    <p:extLst>
      <p:ext uri="{BB962C8B-B14F-4D97-AF65-F5344CB8AC3E}">
        <p14:creationId xmlns:p14="http://schemas.microsoft.com/office/powerpoint/2010/main" val="348931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custDataLst>
              <p:tags r:id="rId1"/>
            </p:custDataLst>
          </p:nvPr>
        </p:nvSpPr>
        <p:spPr>
          <a:xfrm>
            <a:off x="271376" y="764704"/>
            <a:ext cx="11715832" cy="6247864"/>
          </a:xfrm>
          <a:prstGeom prst="rect">
            <a:avLst/>
          </a:prstGeom>
          <a:noFill/>
        </p:spPr>
        <p:txBody>
          <a:bodyPr wrap="square" rtlCol="0">
            <a:spAutoFit/>
          </a:bodyPr>
          <a:lstStyle/>
          <a:p>
            <a:r>
              <a:rPr lang="zh-CN" altLang="en-US" sz="2800" b="1" dirty="0" smtClean="0">
                <a:solidFill>
                  <a:srgbClr val="3333FF"/>
                </a:solidFill>
                <a:effectLst>
                  <a:outerShdw blurRad="38100" dist="38100" dir="2700000" algn="tl">
                    <a:srgbClr val="000000">
                      <a:alpha val="43137"/>
                    </a:srgbClr>
                  </a:outerShdw>
                </a:effectLst>
              </a:rPr>
              <a:t>  </a:t>
            </a:r>
            <a:r>
              <a:rPr lang="en-US" altLang="zh-CN" sz="2800" b="1" dirty="0" smtClean="0">
                <a:solidFill>
                  <a:srgbClr val="3333FF"/>
                </a:solidFill>
                <a:effectLst>
                  <a:outerShdw blurRad="38100" dist="38100" dir="2700000" algn="tl">
                    <a:srgbClr val="000000">
                      <a:alpha val="43137"/>
                    </a:srgbClr>
                  </a:outerShdw>
                </a:effectLst>
              </a:rPr>
              <a:t>【</a:t>
            </a:r>
            <a:r>
              <a:rPr lang="zh-CN" altLang="en-US" sz="2800" b="1" dirty="0" smtClean="0">
                <a:solidFill>
                  <a:srgbClr val="3333FF"/>
                </a:solidFill>
                <a:effectLst>
                  <a:outerShdw blurRad="38100" dist="38100" dir="2700000" algn="tl">
                    <a:srgbClr val="000000">
                      <a:alpha val="43137"/>
                    </a:srgbClr>
                  </a:outerShdw>
                </a:effectLst>
              </a:rPr>
              <a:t>唯物史观</a:t>
            </a:r>
            <a:r>
              <a:rPr lang="en-US" altLang="zh-CN" sz="2800" b="1" dirty="0" smtClean="0">
                <a:solidFill>
                  <a:srgbClr val="3333FF"/>
                </a:solidFill>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通过学习，运用唯物史观辩证分析看待历史的有关理论，把握中国特色社会主义理论体系形成与发展的历程，认识在其理论指导下中国在各个领域取得的成就。</a:t>
            </a:r>
          </a:p>
          <a:p>
            <a:r>
              <a:rPr lang="en-US" altLang="zh-CN" sz="2800" b="1" dirty="0">
                <a:solidFill>
                  <a:srgbClr val="3333FF"/>
                </a:solidFill>
                <a:effectLst>
                  <a:outerShdw blurRad="38100" dist="38100" dir="2700000" algn="tl">
                    <a:srgbClr val="000000">
                      <a:alpha val="43137"/>
                    </a:srgbClr>
                  </a:outerShdw>
                </a:effectLst>
              </a:rPr>
              <a:t>【</a:t>
            </a:r>
            <a:r>
              <a:rPr lang="zh-CN" altLang="en-US" sz="2800" b="1" dirty="0">
                <a:solidFill>
                  <a:srgbClr val="3333FF"/>
                </a:solidFill>
                <a:effectLst>
                  <a:outerShdw blurRad="38100" dist="38100" dir="2700000" algn="tl">
                    <a:srgbClr val="000000">
                      <a:alpha val="43137"/>
                    </a:srgbClr>
                  </a:outerShdw>
                </a:effectLst>
              </a:rPr>
              <a:t>时空观念</a:t>
            </a:r>
            <a:r>
              <a:rPr lang="en-US" altLang="zh-CN" sz="2800" b="1" dirty="0">
                <a:solidFill>
                  <a:srgbClr val="3333FF"/>
                </a:solidFill>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引导学生按照时间顺序梳理中国特色社会主义理论体系的形成与发展、综合国力不断提升和国际影响力不断扩大，分析改革开放以来中国在三个方面所发生的延续与变迁。</a:t>
            </a:r>
          </a:p>
          <a:p>
            <a:r>
              <a:rPr lang="en-US" altLang="zh-CN" sz="2800" b="1" dirty="0">
                <a:solidFill>
                  <a:srgbClr val="3333FF"/>
                </a:solidFill>
                <a:effectLst>
                  <a:outerShdw blurRad="38100" dist="38100" dir="2700000" algn="tl">
                    <a:srgbClr val="000000">
                      <a:alpha val="43137"/>
                    </a:srgbClr>
                  </a:outerShdw>
                </a:effectLst>
              </a:rPr>
              <a:t>【</a:t>
            </a:r>
            <a:r>
              <a:rPr lang="zh-CN" altLang="en-US" sz="2800" b="1" dirty="0">
                <a:solidFill>
                  <a:srgbClr val="3333FF"/>
                </a:solidFill>
                <a:effectLst>
                  <a:outerShdw blurRad="38100" dist="38100" dir="2700000" algn="tl">
                    <a:srgbClr val="000000">
                      <a:alpha val="43137"/>
                    </a:srgbClr>
                  </a:outerShdw>
                </a:effectLst>
              </a:rPr>
              <a:t>史料实证</a:t>
            </a:r>
            <a:r>
              <a:rPr lang="en-US" altLang="zh-CN" sz="2800" b="1" dirty="0">
                <a:solidFill>
                  <a:srgbClr val="3333FF"/>
                </a:solidFill>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通过史料分析，了解改革开放以来的进步与成就，理解改革开放取得巨大成就的原因。</a:t>
            </a:r>
          </a:p>
          <a:p>
            <a:r>
              <a:rPr lang="en-US" altLang="zh-CN" sz="2800" b="1" dirty="0">
                <a:solidFill>
                  <a:srgbClr val="3333FF"/>
                </a:solidFill>
                <a:effectLst>
                  <a:outerShdw blurRad="38100" dist="38100" dir="2700000" algn="tl">
                    <a:srgbClr val="000000">
                      <a:alpha val="43137"/>
                    </a:srgbClr>
                  </a:outerShdw>
                </a:effectLst>
              </a:rPr>
              <a:t>【</a:t>
            </a:r>
            <a:r>
              <a:rPr lang="zh-CN" altLang="en-US" sz="2800" b="1" dirty="0">
                <a:solidFill>
                  <a:srgbClr val="3333FF"/>
                </a:solidFill>
                <a:effectLst>
                  <a:outerShdw blurRad="38100" dist="38100" dir="2700000" algn="tl">
                    <a:srgbClr val="000000">
                      <a:alpha val="43137"/>
                    </a:srgbClr>
                  </a:outerShdw>
                </a:effectLst>
              </a:rPr>
              <a:t>历史解释</a:t>
            </a:r>
            <a:r>
              <a:rPr lang="en-US" altLang="zh-CN" sz="2800" b="1" dirty="0">
                <a:solidFill>
                  <a:srgbClr val="3333FF"/>
                </a:solidFill>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习近平新时代中国特色社会主义思想是全党全国人民为实现中华民族伟大复兴而奋斗的行动指南；形成对中国特色社会主义新道路、理论体系、制度、文化的形成过程及意义的系统认识。</a:t>
            </a:r>
          </a:p>
          <a:p>
            <a:r>
              <a:rPr lang="en-US" altLang="zh-CN" sz="2800" b="1" dirty="0">
                <a:solidFill>
                  <a:srgbClr val="3333FF"/>
                </a:solidFill>
                <a:effectLst>
                  <a:outerShdw blurRad="38100" dist="38100" dir="2700000" algn="tl">
                    <a:srgbClr val="000000">
                      <a:alpha val="43137"/>
                    </a:srgbClr>
                  </a:outerShdw>
                </a:effectLst>
              </a:rPr>
              <a:t>【</a:t>
            </a:r>
            <a:r>
              <a:rPr lang="zh-CN" altLang="en-US" sz="2800" b="1" dirty="0">
                <a:solidFill>
                  <a:srgbClr val="3333FF"/>
                </a:solidFill>
                <a:effectLst>
                  <a:outerShdw blurRad="38100" dist="38100" dir="2700000" algn="tl">
                    <a:srgbClr val="000000">
                      <a:alpha val="43137"/>
                    </a:srgbClr>
                  </a:outerShdw>
                </a:effectLst>
              </a:rPr>
              <a:t>家国情怀</a:t>
            </a:r>
            <a:r>
              <a:rPr lang="en-US" altLang="zh-CN" sz="2800" b="1" dirty="0">
                <a:solidFill>
                  <a:srgbClr val="3333FF"/>
                </a:solidFill>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通过梳理邓小平理论、</a:t>
            </a:r>
            <a:r>
              <a:rPr lang="en-US"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三个代表</a:t>
            </a:r>
            <a:r>
              <a:rPr lang="en-US" sz="2800" b="1" dirty="0" smtClean="0">
                <a:effectLst>
                  <a:outerShdw blurRad="38100" dist="38100" dir="2700000" algn="tl">
                    <a:srgbClr val="000000">
                      <a:alpha val="43137"/>
                    </a:srgbClr>
                  </a:outerShdw>
                </a:effectLst>
              </a:rPr>
              <a:t>”</a:t>
            </a:r>
            <a:r>
              <a:rPr lang="zh-CN" altLang="en-US" sz="2800" b="1" dirty="0" smtClean="0">
                <a:effectLst>
                  <a:outerShdw blurRad="38100" dist="38100" dir="2700000" algn="tl">
                    <a:srgbClr val="000000">
                      <a:alpha val="43137"/>
                    </a:srgbClr>
                  </a:outerShdw>
                </a:effectLst>
              </a:rPr>
              <a:t>重要思想、科学发展观、习近平新时代中国特色社会主义思想的形成过程，增强对国家的高度认同感、归属感、责任感和使命感，培养国家主人翁意识。</a:t>
            </a:r>
            <a:endParaRPr lang="zh-CN" altLang="en-US" sz="2800" b="1" dirty="0">
              <a:effectLst>
                <a:outerShdw blurRad="38100" dist="38100" dir="2700000" algn="tl">
                  <a:srgbClr val="000000">
                    <a:alpha val="43137"/>
                  </a:srgbClr>
                </a:outerShdw>
              </a:effectLst>
            </a:endParaRPr>
          </a:p>
        </p:txBody>
      </p:sp>
      <p:sp>
        <p:nvSpPr>
          <p:cNvPr id="3" name="矩形 2"/>
          <p:cNvSpPr/>
          <p:nvPr/>
        </p:nvSpPr>
        <p:spPr>
          <a:xfrm>
            <a:off x="5110423" y="0"/>
            <a:ext cx="2037737" cy="646331"/>
          </a:xfrm>
          <a:prstGeom prst="rect">
            <a:avLst/>
          </a:prstGeom>
        </p:spPr>
        <p:txBody>
          <a:bodyPr wrap="none">
            <a:spAutoFit/>
          </a:bodyPr>
          <a:lstStyle/>
          <a:p>
            <a:r>
              <a:rPr lang="zh-CN" altLang="en-US" sz="36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学习目标</a:t>
            </a:r>
            <a:endParaRPr lang="zh-CN" altLang="en-US" sz="2400" b="1"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5619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865" y="183366"/>
            <a:ext cx="10596170" cy="707886"/>
          </a:xfrm>
          <a:prstGeom prst="rect">
            <a:avLst/>
          </a:prstGeom>
        </p:spPr>
        <p:txBody>
          <a:bodyPr wrap="none">
            <a:spAutoFit/>
          </a:bodyPr>
          <a:lstStyle/>
          <a:p>
            <a:pPr>
              <a:defRPr/>
            </a:pPr>
            <a:r>
              <a:rPr lang="zh-CN" altLang="en-US"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一、中国特色社会主义理论体系的形成与发展</a:t>
            </a:r>
            <a:r>
              <a:rPr lang="en-US" altLang="zh-CN"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000" dirty="0">
              <a:latin typeface="微软雅黑" pitchFamily="34" charset="-122"/>
              <a:ea typeface="微软雅黑" pitchFamily="34" charset="-122"/>
            </a:endParaRPr>
          </a:p>
        </p:txBody>
      </p:sp>
      <p:sp>
        <p:nvSpPr>
          <p:cNvPr id="3" name="矩形 2"/>
          <p:cNvSpPr/>
          <p:nvPr/>
        </p:nvSpPr>
        <p:spPr>
          <a:xfrm>
            <a:off x="152223" y="3068960"/>
            <a:ext cx="2492990" cy="1200329"/>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、形成：</a:t>
            </a:r>
            <a:endPar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endParaRPr>
          </a:p>
          <a:p>
            <a:pPr>
              <a:defRPr/>
            </a:pPr>
            <a:r>
              <a:rPr lang="zh-CN" altLang="en-US" sz="3600" b="1" dirty="0" smtClean="0">
                <a:solidFill>
                  <a:srgbClr val="FF0000"/>
                </a:solidFill>
                <a:effectLst>
                  <a:outerShdw blurRad="38100" dist="38100" dir="2700000" algn="tl">
                    <a:srgbClr val="C0C0C0"/>
                  </a:outerShdw>
                </a:effectLst>
                <a:latin typeface="微软雅黑" pitchFamily="34" charset="-122"/>
                <a:ea typeface="微软雅黑" pitchFamily="34" charset="-122"/>
              </a:rPr>
              <a:t>邓小平理论</a:t>
            </a:r>
            <a:endParaRPr lang="zh-CN" altLang="en-US" sz="900" dirty="0">
              <a:solidFill>
                <a:srgbClr val="FF0000"/>
              </a:solidFill>
              <a:latin typeface="微软雅黑" pitchFamily="34" charset="-122"/>
              <a:ea typeface="微软雅黑" pitchFamily="34" charset="-122"/>
            </a:endParaRPr>
          </a:p>
        </p:txBody>
      </p:sp>
      <p:sp>
        <p:nvSpPr>
          <p:cNvPr id="6" name="左大括号 5"/>
          <p:cNvSpPr/>
          <p:nvPr/>
        </p:nvSpPr>
        <p:spPr>
          <a:xfrm>
            <a:off x="2645213" y="1508903"/>
            <a:ext cx="267858" cy="4368369"/>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3" name="组合 22"/>
          <p:cNvGrpSpPr/>
          <p:nvPr/>
        </p:nvGrpSpPr>
        <p:grpSpPr>
          <a:xfrm>
            <a:off x="2916535" y="1037793"/>
            <a:ext cx="1953653" cy="5391103"/>
            <a:chOff x="2916535" y="1037793"/>
            <a:chExt cx="1953653" cy="5391103"/>
          </a:xfrm>
        </p:grpSpPr>
        <p:sp>
          <p:nvSpPr>
            <p:cNvPr id="5" name="文本框 3"/>
            <p:cNvSpPr txBox="1"/>
            <p:nvPr/>
          </p:nvSpPr>
          <p:spPr>
            <a:xfrm>
              <a:off x="2916535" y="5949280"/>
              <a:ext cx="1837103" cy="479616"/>
            </a:xfrm>
            <a:prstGeom prst="rect">
              <a:avLst/>
            </a:prstGeom>
            <a:noFill/>
          </p:spPr>
          <p:txBody>
            <a:bodyPr wrap="square" lIns="68498" tIns="34289" rIns="68498" bIns="34289" rtlCol="0">
              <a:spAutoFit/>
            </a:bodyPr>
            <a:lstStyle/>
            <a:p>
              <a:pPr defTabSz="684865">
                <a:lnSpc>
                  <a:spcPts val="32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历史意义</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7" name="矩形 6"/>
            <p:cNvSpPr/>
            <p:nvPr/>
          </p:nvSpPr>
          <p:spPr>
            <a:xfrm>
              <a:off x="2988543" y="1037793"/>
              <a:ext cx="1881645" cy="502702"/>
            </a:xfrm>
            <a:prstGeom prst="rect">
              <a:avLst/>
            </a:prstGeom>
          </p:spPr>
          <p:txBody>
            <a:bodyPr wrap="square">
              <a:spAutoFit/>
            </a:bodyPr>
            <a:lstStyle/>
            <a:p>
              <a:pPr lvl="0" defTabSz="684865">
                <a:lnSpc>
                  <a:spcPts val="3200"/>
                </a:lnSpc>
              </a:pP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最早提出：</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8" name="矩形 7"/>
            <p:cNvSpPr/>
            <p:nvPr/>
          </p:nvSpPr>
          <p:spPr>
            <a:xfrm>
              <a:off x="2988543" y="1675664"/>
              <a:ext cx="1881645" cy="502702"/>
            </a:xfrm>
            <a:prstGeom prst="rect">
              <a:avLst/>
            </a:prstGeom>
          </p:spPr>
          <p:txBody>
            <a:bodyPr wrap="square">
              <a:spAutoFit/>
            </a:bodyPr>
            <a:lstStyle/>
            <a:p>
              <a:pPr lvl="0" defTabSz="684865">
                <a:lnSpc>
                  <a:spcPts val="32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初步形成</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9" name="矩形 8"/>
            <p:cNvSpPr/>
            <p:nvPr/>
          </p:nvSpPr>
          <p:spPr>
            <a:xfrm>
              <a:off x="2988543" y="2348880"/>
              <a:ext cx="1842598" cy="502702"/>
            </a:xfrm>
            <a:prstGeom prst="rect">
              <a:avLst/>
            </a:prstGeom>
          </p:spPr>
          <p:txBody>
            <a:bodyPr wrap="square">
              <a:spAutoFit/>
            </a:bodyPr>
            <a:lstStyle/>
            <a:p>
              <a:pPr lvl="0" defTabSz="684865">
                <a:lnSpc>
                  <a:spcPts val="32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理论深化</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10" name="矩形 9"/>
            <p:cNvSpPr/>
            <p:nvPr/>
          </p:nvSpPr>
          <p:spPr>
            <a:xfrm>
              <a:off x="2988544" y="2977788"/>
              <a:ext cx="1881644" cy="523220"/>
            </a:xfrm>
            <a:prstGeom prst="rect">
              <a:avLst/>
            </a:prstGeom>
          </p:spPr>
          <p:txBody>
            <a:bodyPr wrap="square">
              <a:spAutoFit/>
            </a:bodyPr>
            <a:lstStyle/>
            <a:p>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体系完善</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11" name="矩形 10"/>
            <p:cNvSpPr/>
            <p:nvPr/>
          </p:nvSpPr>
          <p:spPr>
            <a:xfrm>
              <a:off x="2988543" y="3574370"/>
              <a:ext cx="1881644" cy="502702"/>
            </a:xfrm>
            <a:prstGeom prst="rect">
              <a:avLst/>
            </a:prstGeom>
          </p:spPr>
          <p:txBody>
            <a:bodyPr wrap="square">
              <a:spAutoFit/>
            </a:bodyPr>
            <a:lstStyle/>
            <a:p>
              <a:pPr lvl="0" defTabSz="684865">
                <a:lnSpc>
                  <a:spcPts val="32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思想精髓</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12" name="矩形 11"/>
            <p:cNvSpPr/>
            <p:nvPr/>
          </p:nvSpPr>
          <p:spPr>
            <a:xfrm>
              <a:off x="2988543" y="4222442"/>
              <a:ext cx="1881644" cy="502702"/>
            </a:xfrm>
            <a:prstGeom prst="rect">
              <a:avLst/>
            </a:prstGeom>
          </p:spPr>
          <p:txBody>
            <a:bodyPr wrap="square">
              <a:spAutoFit/>
            </a:bodyPr>
            <a:lstStyle/>
            <a:p>
              <a:pPr lvl="0" defTabSz="684865">
                <a:lnSpc>
                  <a:spcPts val="32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写入党章</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13" name="矩形 12"/>
            <p:cNvSpPr/>
            <p:nvPr/>
          </p:nvSpPr>
          <p:spPr>
            <a:xfrm>
              <a:off x="2972319" y="4869160"/>
              <a:ext cx="1858822" cy="541174"/>
            </a:xfrm>
            <a:prstGeom prst="rect">
              <a:avLst/>
            </a:prstGeom>
          </p:spPr>
          <p:txBody>
            <a:bodyPr wrap="square">
              <a:spAutoFit/>
            </a:bodyPr>
            <a:lstStyle/>
            <a:p>
              <a:pPr lvl="0" defTabSz="684865">
                <a:lnSpc>
                  <a:spcPts val="3500"/>
                </a:lnSpc>
              </a:pP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解决问题</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grpSp>
      <p:pic>
        <p:nvPicPr>
          <p:cNvPr id="14" name="图片 13"/>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109223" y="1243509"/>
            <a:ext cx="2386360" cy="3181812"/>
          </a:xfrm>
          <a:prstGeom prst="rect">
            <a:avLst/>
          </a:prstGeom>
          <a:ln>
            <a:noFill/>
          </a:ln>
          <a:effectLst>
            <a:outerShdw blurRad="292100" dist="139700" dir="2700000" algn="tl" rotWithShape="0">
              <a:srgbClr val="333333">
                <a:alpha val="65000"/>
              </a:srgbClr>
            </a:outerShdw>
          </a:effectLst>
        </p:spPr>
      </p:pic>
      <p:sp>
        <p:nvSpPr>
          <p:cNvPr id="15" name="矩形 14"/>
          <p:cNvSpPr/>
          <p:nvPr/>
        </p:nvSpPr>
        <p:spPr>
          <a:xfrm>
            <a:off x="4799238" y="1055005"/>
            <a:ext cx="3694497" cy="502702"/>
          </a:xfrm>
          <a:prstGeom prst="rect">
            <a:avLst/>
          </a:prstGeom>
        </p:spPr>
        <p:txBody>
          <a:bodyPr wrap="squar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1982年中共十二大</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16" name="矩形 15"/>
          <p:cNvSpPr/>
          <p:nvPr/>
        </p:nvSpPr>
        <p:spPr>
          <a:xfrm>
            <a:off x="4831141" y="1675664"/>
            <a:ext cx="3446488" cy="502702"/>
          </a:xfrm>
          <a:prstGeom prst="rect">
            <a:avLst/>
          </a:prstGeom>
        </p:spPr>
        <p:txBody>
          <a:bodyPr wrap="squar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1987年中共十三大</a:t>
            </a:r>
          </a:p>
        </p:txBody>
      </p:sp>
      <p:sp>
        <p:nvSpPr>
          <p:cNvPr id="17" name="矩形 16"/>
          <p:cNvSpPr/>
          <p:nvPr/>
        </p:nvSpPr>
        <p:spPr>
          <a:xfrm>
            <a:off x="4788743" y="2350234"/>
            <a:ext cx="2864887" cy="502702"/>
          </a:xfrm>
          <a:prstGeom prst="rect">
            <a:avLst/>
          </a:prstGeom>
        </p:spPr>
        <p:txBody>
          <a:bodyPr wrap="non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1992年南方谈话</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18" name="矩形 17"/>
          <p:cNvSpPr/>
          <p:nvPr/>
        </p:nvSpPr>
        <p:spPr>
          <a:xfrm>
            <a:off x="4831141" y="2977788"/>
            <a:ext cx="3539410" cy="523220"/>
          </a:xfrm>
          <a:prstGeom prst="rect">
            <a:avLst/>
          </a:prstGeom>
        </p:spPr>
        <p:txBody>
          <a:bodyPr wrap="square">
            <a:spAutoFit/>
          </a:bodyPr>
          <a:lstStyle/>
          <a:p>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1992</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年中共十四大</a:t>
            </a:r>
            <a:endParaRPr lang="zh-CN" altLang="en-US" dirty="0"/>
          </a:p>
        </p:txBody>
      </p:sp>
      <p:sp>
        <p:nvSpPr>
          <p:cNvPr id="19" name="矩形 18"/>
          <p:cNvSpPr/>
          <p:nvPr/>
        </p:nvSpPr>
        <p:spPr>
          <a:xfrm>
            <a:off x="4870187" y="3560975"/>
            <a:ext cx="3623548" cy="502702"/>
          </a:xfrm>
          <a:prstGeom prst="rect">
            <a:avLst/>
          </a:prstGeom>
        </p:spPr>
        <p:txBody>
          <a:bodyPr wrap="squar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解放思想、实事求是</a:t>
            </a:r>
          </a:p>
        </p:txBody>
      </p:sp>
      <p:sp>
        <p:nvSpPr>
          <p:cNvPr id="20" name="矩形 19"/>
          <p:cNvSpPr/>
          <p:nvPr/>
        </p:nvSpPr>
        <p:spPr>
          <a:xfrm>
            <a:off x="4870187" y="4221088"/>
            <a:ext cx="3938637" cy="502702"/>
          </a:xfrm>
          <a:prstGeom prst="rect">
            <a:avLst/>
          </a:prstGeom>
        </p:spPr>
        <p:txBody>
          <a:bodyPr wrap="squar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1997年中共十五大</a:t>
            </a:r>
          </a:p>
        </p:txBody>
      </p:sp>
      <p:sp>
        <p:nvSpPr>
          <p:cNvPr id="21" name="矩形 20"/>
          <p:cNvSpPr/>
          <p:nvPr/>
        </p:nvSpPr>
        <p:spPr>
          <a:xfrm>
            <a:off x="4753638" y="4869160"/>
            <a:ext cx="7307913" cy="951543"/>
          </a:xfrm>
          <a:prstGeom prst="rect">
            <a:avLst/>
          </a:prstGeom>
        </p:spPr>
        <p:txBody>
          <a:bodyPr wrap="square">
            <a:spAutoFit/>
          </a:bodyPr>
          <a:lstStyle/>
          <a:p>
            <a:pPr lvl="0" defTabSz="684865">
              <a:lnSpc>
                <a:spcPts val="35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在中国建设社会主义，巩固和发展社会主义</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4865">
              <a:lnSpc>
                <a:spcPts val="3200"/>
              </a:lnSpc>
            </a:pPr>
            <a:r>
              <a:rPr lang="zh-CN" altLang="en-US" sz="28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什么是社会主义、怎样建设社会主义）</a:t>
            </a:r>
          </a:p>
        </p:txBody>
      </p:sp>
      <p:sp>
        <p:nvSpPr>
          <p:cNvPr id="22" name="矩形 21"/>
          <p:cNvSpPr/>
          <p:nvPr/>
        </p:nvSpPr>
        <p:spPr>
          <a:xfrm>
            <a:off x="4690929" y="5950156"/>
            <a:ext cx="7605612" cy="502702"/>
          </a:xfrm>
          <a:prstGeom prst="rect">
            <a:avLst/>
          </a:prstGeom>
        </p:spPr>
        <p:txBody>
          <a:bodyPr wrap="square">
            <a:spAutoFit/>
          </a:bodyPr>
          <a:lstStyle/>
          <a:p>
            <a:pPr lvl="0" defTabSz="684865">
              <a:lnSpc>
                <a:spcPts val="3200"/>
              </a:lnSpc>
            </a:pP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指引着我国社会主义现代化事业不断前进</a:t>
            </a:r>
          </a:p>
        </p:txBody>
      </p:sp>
    </p:spTree>
    <p:extLst>
      <p:ext uri="{BB962C8B-B14F-4D97-AF65-F5344CB8AC3E}">
        <p14:creationId xmlns:p14="http://schemas.microsoft.com/office/powerpoint/2010/main" val="7009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4229" y="116632"/>
            <a:ext cx="1854995"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、发展</a:t>
            </a:r>
            <a:endParaRPr lang="zh-CN" altLang="en-US" sz="900" dirty="0">
              <a:latin typeface="微软雅黑" pitchFamily="34" charset="-122"/>
              <a:ea typeface="微软雅黑" pitchFamily="34" charset="-122"/>
            </a:endParaRPr>
          </a:p>
        </p:txBody>
      </p:sp>
      <p:sp>
        <p:nvSpPr>
          <p:cNvPr id="3" name="矩形 2"/>
          <p:cNvSpPr/>
          <p:nvPr/>
        </p:nvSpPr>
        <p:spPr>
          <a:xfrm>
            <a:off x="153022" y="3284984"/>
            <a:ext cx="2814314" cy="1077218"/>
          </a:xfrm>
          <a:prstGeom prst="rect">
            <a:avLst/>
          </a:prstGeom>
        </p:spPr>
        <p:txBody>
          <a:bodyPr wrap="square">
            <a:spAutoFit/>
          </a:bodyPr>
          <a:lstStyle/>
          <a:p>
            <a:pPr algn="dist">
              <a:defRPr/>
            </a:pPr>
            <a:r>
              <a:rPr lang="zh-CN" altLang="en-US" sz="3200" b="1" dirty="0" smtClean="0">
                <a:solidFill>
                  <a:srgbClr val="FF0000"/>
                </a:solidFill>
                <a:effectLst>
                  <a:outerShdw blurRad="38100" dist="38100" dir="2700000" algn="tl">
                    <a:srgbClr val="C0C0C0"/>
                  </a:outerShdw>
                </a:effectLst>
                <a:latin typeface="微软雅黑" pitchFamily="34" charset="-122"/>
                <a:ea typeface="微软雅黑" pitchFamily="34" charset="-122"/>
              </a:rPr>
              <a:t>⑴“三个代表”</a:t>
            </a:r>
            <a:endParaRPr lang="en-US" altLang="zh-CN" sz="3200" b="1" dirty="0" smtClean="0">
              <a:solidFill>
                <a:srgbClr val="FF0000"/>
              </a:solidFill>
              <a:effectLst>
                <a:outerShdw blurRad="38100" dist="38100" dir="2700000" algn="tl">
                  <a:srgbClr val="C0C0C0"/>
                </a:outerShdw>
              </a:effectLst>
              <a:latin typeface="微软雅黑" pitchFamily="34" charset="-122"/>
              <a:ea typeface="微软雅黑" pitchFamily="34" charset="-122"/>
            </a:endParaRPr>
          </a:p>
          <a:p>
            <a:pPr algn="dist">
              <a:defRPr/>
            </a:pPr>
            <a:r>
              <a:rPr lang="zh-CN" altLang="en-US" sz="3200" b="1" dirty="0" smtClean="0">
                <a:solidFill>
                  <a:srgbClr val="FF0000"/>
                </a:solidFill>
                <a:effectLst>
                  <a:outerShdw blurRad="38100" dist="38100" dir="2700000" algn="tl">
                    <a:srgbClr val="C0C0C0"/>
                  </a:outerShdw>
                </a:effectLst>
                <a:latin typeface="微软雅黑" pitchFamily="34" charset="-122"/>
                <a:ea typeface="微软雅黑" pitchFamily="34" charset="-122"/>
              </a:rPr>
              <a:t>重要思想</a:t>
            </a:r>
            <a:endParaRPr lang="zh-CN" altLang="en-US" sz="800" dirty="0">
              <a:solidFill>
                <a:srgbClr val="FF0000"/>
              </a:solidFill>
              <a:latin typeface="微软雅黑" pitchFamily="34" charset="-122"/>
              <a:ea typeface="微软雅黑" pitchFamily="34" charset="-122"/>
            </a:endParaRPr>
          </a:p>
        </p:txBody>
      </p:sp>
      <p:sp>
        <p:nvSpPr>
          <p:cNvPr id="7" name="左大括号 6"/>
          <p:cNvSpPr/>
          <p:nvPr/>
        </p:nvSpPr>
        <p:spPr>
          <a:xfrm>
            <a:off x="3080725" y="1506525"/>
            <a:ext cx="267858" cy="4368369"/>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9" name="组合 18"/>
          <p:cNvGrpSpPr/>
          <p:nvPr/>
        </p:nvGrpSpPr>
        <p:grpSpPr>
          <a:xfrm>
            <a:off x="3492599" y="902960"/>
            <a:ext cx="2232249" cy="4755103"/>
            <a:chOff x="3492599" y="902960"/>
            <a:chExt cx="2232249" cy="4755103"/>
          </a:xfrm>
        </p:grpSpPr>
        <p:sp>
          <p:nvSpPr>
            <p:cNvPr id="6" name="文本框 3"/>
            <p:cNvSpPr txBox="1"/>
            <p:nvPr/>
          </p:nvSpPr>
          <p:spPr>
            <a:xfrm>
              <a:off x="3492599" y="5075854"/>
              <a:ext cx="2124237" cy="582209"/>
            </a:xfrm>
            <a:prstGeom prst="rect">
              <a:avLst/>
            </a:prstGeom>
            <a:noFill/>
          </p:spPr>
          <p:txBody>
            <a:bodyPr wrap="square" lIns="68501" tIns="34289" rIns="68501" bIns="34289" rtlCol="0">
              <a:spAutoFit/>
            </a:bodyPr>
            <a:lstStyle/>
            <a:p>
              <a:pPr defTabSz="684899">
                <a:lnSpc>
                  <a:spcPts val="400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历史意义</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8" name="矩形 7"/>
            <p:cNvSpPr/>
            <p:nvPr/>
          </p:nvSpPr>
          <p:spPr>
            <a:xfrm>
              <a:off x="3492599" y="902960"/>
              <a:ext cx="2124237" cy="605294"/>
            </a:xfrm>
            <a:prstGeom prst="rect">
              <a:avLst/>
            </a:prstGeom>
          </p:spPr>
          <p:txBody>
            <a:bodyPr wrap="square">
              <a:spAutoFit/>
            </a:bodyPr>
            <a:lstStyle/>
            <a:p>
              <a:pPr lvl="0" defTabSz="684899">
                <a:lnSpc>
                  <a:spcPts val="400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开始形成</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9" name="矩形 8"/>
            <p:cNvSpPr/>
            <p:nvPr/>
          </p:nvSpPr>
          <p:spPr>
            <a:xfrm>
              <a:off x="3492600" y="1745923"/>
              <a:ext cx="2232247" cy="605294"/>
            </a:xfrm>
            <a:prstGeom prst="rect">
              <a:avLst/>
            </a:prstGeom>
          </p:spPr>
          <p:txBody>
            <a:bodyPr wrap="square">
              <a:spAutoFit/>
            </a:bodyPr>
            <a:lstStyle/>
            <a:p>
              <a:pPr lvl="0" defTabSz="684899">
                <a:lnSpc>
                  <a:spcPts val="400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思想精髓</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10" name="矩形 9"/>
            <p:cNvSpPr/>
            <p:nvPr/>
          </p:nvSpPr>
          <p:spPr>
            <a:xfrm>
              <a:off x="3492600" y="2652906"/>
              <a:ext cx="2232248" cy="605294"/>
            </a:xfrm>
            <a:prstGeom prst="rect">
              <a:avLst/>
            </a:prstGeom>
          </p:spPr>
          <p:txBody>
            <a:bodyPr wrap="square">
              <a:spAutoFit/>
            </a:bodyPr>
            <a:lstStyle/>
            <a:p>
              <a:pPr lvl="0" defTabSz="684899">
                <a:lnSpc>
                  <a:spcPts val="400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写入党章</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11" name="矩形 10"/>
            <p:cNvSpPr/>
            <p:nvPr/>
          </p:nvSpPr>
          <p:spPr>
            <a:xfrm>
              <a:off x="3492599" y="3789040"/>
              <a:ext cx="2179821" cy="605294"/>
            </a:xfrm>
            <a:prstGeom prst="rect">
              <a:avLst/>
            </a:prstGeom>
          </p:spPr>
          <p:txBody>
            <a:bodyPr wrap="square">
              <a:spAutoFit/>
            </a:bodyPr>
            <a:lstStyle/>
            <a:p>
              <a:pPr lvl="0" defTabSz="684899">
                <a:lnSpc>
                  <a:spcPts val="400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解决问题</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grpSp>
      <p:pic>
        <p:nvPicPr>
          <p:cNvPr id="13" name="图片 1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33491" y="4394334"/>
            <a:ext cx="2053376" cy="2250158"/>
          </a:xfrm>
          <a:prstGeom prst="rect">
            <a:avLst/>
          </a:prstGeom>
          <a:ln>
            <a:noFill/>
          </a:ln>
          <a:effectLst>
            <a:outerShdw blurRad="292100" dist="139700" dir="2700000" algn="tl" rotWithShape="0">
              <a:srgbClr val="333333">
                <a:alpha val="65000"/>
              </a:srgbClr>
            </a:outerShdw>
          </a:effectLst>
        </p:spPr>
      </p:pic>
      <p:sp>
        <p:nvSpPr>
          <p:cNvPr id="14" name="矩形 13"/>
          <p:cNvSpPr/>
          <p:nvPr/>
        </p:nvSpPr>
        <p:spPr>
          <a:xfrm>
            <a:off x="5508824" y="902960"/>
            <a:ext cx="6192688" cy="605294"/>
          </a:xfrm>
          <a:prstGeom prst="rect">
            <a:avLst/>
          </a:prstGeom>
        </p:spPr>
        <p:txBody>
          <a:bodyPr wrap="square">
            <a:spAutoFit/>
          </a:bodyPr>
          <a:lstStyle/>
          <a:p>
            <a:pPr lvl="0" defTabSz="684899">
              <a:lnSpc>
                <a:spcPts val="400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1989年中共十三届四中全会以来</a:t>
            </a:r>
          </a:p>
        </p:txBody>
      </p:sp>
      <p:sp>
        <p:nvSpPr>
          <p:cNvPr id="15" name="矩形 14"/>
          <p:cNvSpPr/>
          <p:nvPr/>
        </p:nvSpPr>
        <p:spPr>
          <a:xfrm>
            <a:off x="5580831" y="1756649"/>
            <a:ext cx="6162476" cy="605294"/>
          </a:xfrm>
          <a:prstGeom prst="rect">
            <a:avLst/>
          </a:prstGeom>
        </p:spPr>
        <p:txBody>
          <a:bodyPr wrap="square">
            <a:spAutoFit/>
          </a:bodyPr>
          <a:lstStyle/>
          <a:p>
            <a:pPr lvl="0" defTabSz="684899">
              <a:lnSpc>
                <a:spcPts val="400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解放思想、实事求是、与时俱进</a:t>
            </a:r>
          </a:p>
        </p:txBody>
      </p:sp>
      <p:sp>
        <p:nvSpPr>
          <p:cNvPr id="16" name="矩形 15"/>
          <p:cNvSpPr/>
          <p:nvPr/>
        </p:nvSpPr>
        <p:spPr>
          <a:xfrm>
            <a:off x="5580831" y="2703261"/>
            <a:ext cx="4680199" cy="605294"/>
          </a:xfrm>
          <a:prstGeom prst="rect">
            <a:avLst/>
          </a:prstGeom>
        </p:spPr>
        <p:txBody>
          <a:bodyPr wrap="square">
            <a:spAutoFit/>
          </a:bodyPr>
          <a:lstStyle/>
          <a:p>
            <a:pPr lvl="0" defTabSz="684899">
              <a:lnSpc>
                <a:spcPts val="400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2002年中共十六大</a:t>
            </a:r>
          </a:p>
        </p:txBody>
      </p:sp>
      <p:sp>
        <p:nvSpPr>
          <p:cNvPr id="17" name="矩形 16"/>
          <p:cNvSpPr/>
          <p:nvPr/>
        </p:nvSpPr>
        <p:spPr>
          <a:xfrm>
            <a:off x="5508823" y="3827830"/>
            <a:ext cx="7200800" cy="605294"/>
          </a:xfrm>
          <a:prstGeom prst="rect">
            <a:avLst/>
          </a:prstGeom>
        </p:spPr>
        <p:txBody>
          <a:bodyPr wrap="square">
            <a:spAutoFit/>
          </a:bodyPr>
          <a:lstStyle/>
          <a:p>
            <a:pPr lvl="0" defTabSz="684899">
              <a:lnSpc>
                <a:spcPts val="400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建设一个什么样的党、怎样建设党</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18" name="矩形 17"/>
          <p:cNvSpPr/>
          <p:nvPr/>
        </p:nvSpPr>
        <p:spPr>
          <a:xfrm>
            <a:off x="5508823" y="5084932"/>
            <a:ext cx="5976663" cy="1118255"/>
          </a:xfrm>
          <a:prstGeom prst="rect">
            <a:avLst/>
          </a:prstGeom>
        </p:spPr>
        <p:txBody>
          <a:bodyPr wrap="square">
            <a:spAutoFit/>
          </a:bodyPr>
          <a:lstStyle/>
          <a:p>
            <a:pPr lvl="0" defTabSz="684899">
              <a:lnSpc>
                <a:spcPts val="400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是中国共产党的立党之本、</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a:p>
            <a:pPr lvl="0" defTabSz="684899">
              <a:lnSpc>
                <a:spcPts val="400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执政</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之基、力量之源。</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Tree>
    <p:extLst>
      <p:ext uri="{BB962C8B-B14F-4D97-AF65-F5344CB8AC3E}">
        <p14:creationId xmlns:p14="http://schemas.microsoft.com/office/powerpoint/2010/main" val="24616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223" y="2492896"/>
            <a:ext cx="2646878" cy="584775"/>
          </a:xfrm>
          <a:prstGeom prst="rect">
            <a:avLst/>
          </a:prstGeom>
        </p:spPr>
        <p:txBody>
          <a:bodyPr wrap="none">
            <a:spAutoFit/>
          </a:bodyPr>
          <a:lstStyle/>
          <a:p>
            <a:pPr>
              <a:defRPr/>
            </a:pPr>
            <a:r>
              <a:rPr lang="zh-CN" altLang="en-US" sz="3200" b="1" dirty="0" smtClean="0">
                <a:solidFill>
                  <a:srgbClr val="C00000"/>
                </a:solidFill>
                <a:effectLst>
                  <a:outerShdw blurRad="38100" dist="38100" dir="2700000" algn="tl">
                    <a:srgbClr val="C0C0C0"/>
                  </a:outerShdw>
                </a:effectLst>
                <a:latin typeface="微软雅黑" pitchFamily="34" charset="-122"/>
                <a:ea typeface="微软雅黑" pitchFamily="34" charset="-122"/>
              </a:rPr>
              <a:t>⑵科学发展观</a:t>
            </a:r>
            <a:endParaRPr lang="zh-CN" altLang="en-US" sz="800" dirty="0">
              <a:solidFill>
                <a:srgbClr val="C00000"/>
              </a:solidFill>
              <a:latin typeface="微软雅黑" pitchFamily="34" charset="-122"/>
              <a:ea typeface="微软雅黑" pitchFamily="34" charset="-122"/>
            </a:endParaRPr>
          </a:p>
        </p:txBody>
      </p:sp>
      <p:sp>
        <p:nvSpPr>
          <p:cNvPr id="5" name="左大括号 4"/>
          <p:cNvSpPr/>
          <p:nvPr/>
        </p:nvSpPr>
        <p:spPr>
          <a:xfrm>
            <a:off x="2772519" y="500652"/>
            <a:ext cx="296254" cy="4632421"/>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6" name="组合 15"/>
          <p:cNvGrpSpPr/>
          <p:nvPr/>
        </p:nvGrpSpPr>
        <p:grpSpPr>
          <a:xfrm>
            <a:off x="3060552" y="208265"/>
            <a:ext cx="2145289" cy="5289464"/>
            <a:chOff x="3060552" y="208265"/>
            <a:chExt cx="2145289" cy="5289464"/>
          </a:xfrm>
        </p:grpSpPr>
        <p:sp>
          <p:nvSpPr>
            <p:cNvPr id="4" name="文本框 3"/>
            <p:cNvSpPr txBox="1"/>
            <p:nvPr/>
          </p:nvSpPr>
          <p:spPr>
            <a:xfrm>
              <a:off x="3060552" y="4941168"/>
              <a:ext cx="2088232" cy="556561"/>
            </a:xfrm>
            <a:prstGeom prst="rect">
              <a:avLst/>
            </a:prstGeom>
            <a:noFill/>
          </p:spPr>
          <p:txBody>
            <a:bodyPr wrap="square" lIns="68505" tIns="34289" rIns="68505" bIns="34289" rtlCol="0">
              <a:spAutoFit/>
            </a:bodyPr>
            <a:lstStyle/>
            <a:p>
              <a:pPr defTabSz="684950">
                <a:lnSpc>
                  <a:spcPts val="375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历史意义</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6" name="矩形 5"/>
            <p:cNvSpPr/>
            <p:nvPr/>
          </p:nvSpPr>
          <p:spPr>
            <a:xfrm>
              <a:off x="3060552" y="208265"/>
              <a:ext cx="2037977" cy="584775"/>
            </a:xfrm>
            <a:prstGeom prst="rect">
              <a:avLst/>
            </a:prstGeom>
          </p:spPr>
          <p:txBody>
            <a:bodyPr wrap="square">
              <a:spAutoFit/>
            </a:bodyPr>
            <a:lstStyle/>
            <a:p>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开始形成</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矩形 6"/>
            <p:cNvSpPr/>
            <p:nvPr/>
          </p:nvSpPr>
          <p:spPr>
            <a:xfrm>
              <a:off x="3060552" y="1052878"/>
              <a:ext cx="2037977" cy="579646"/>
            </a:xfrm>
            <a:prstGeom prst="rect">
              <a:avLst/>
            </a:prstGeom>
          </p:spPr>
          <p:txBody>
            <a:bodyPr wrap="square">
              <a:spAutoFit/>
            </a:bodyPr>
            <a:lstStyle/>
            <a:p>
              <a:pPr lvl="0" defTabSz="684950">
                <a:lnSpc>
                  <a:spcPts val="375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思想精髓</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8" name="矩形 7"/>
            <p:cNvSpPr/>
            <p:nvPr/>
          </p:nvSpPr>
          <p:spPr>
            <a:xfrm>
              <a:off x="3071720" y="2434049"/>
              <a:ext cx="2026809" cy="579646"/>
            </a:xfrm>
            <a:prstGeom prst="rect">
              <a:avLst/>
            </a:prstGeom>
          </p:spPr>
          <p:txBody>
            <a:bodyPr wrap="square">
              <a:spAutoFit/>
            </a:bodyPr>
            <a:lstStyle/>
            <a:p>
              <a:pPr lvl="0" defTabSz="684950">
                <a:lnSpc>
                  <a:spcPts val="375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写入党章</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9" name="矩形 8"/>
            <p:cNvSpPr/>
            <p:nvPr/>
          </p:nvSpPr>
          <p:spPr>
            <a:xfrm>
              <a:off x="3060553" y="3767567"/>
              <a:ext cx="2145288" cy="579646"/>
            </a:xfrm>
            <a:prstGeom prst="rect">
              <a:avLst/>
            </a:prstGeom>
          </p:spPr>
          <p:txBody>
            <a:bodyPr wrap="square">
              <a:spAutoFit/>
            </a:bodyPr>
            <a:lstStyle/>
            <a:p>
              <a:pPr lvl="0" defTabSz="684950">
                <a:lnSpc>
                  <a:spcPts val="3750"/>
                </a:lnSpc>
              </a:pPr>
              <a:r>
                <a:rPr lang="zh-CN" altLang="en-US" sz="32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解决问题</a:t>
              </a:r>
              <a:r>
                <a:rPr lang="zh-CN" altLang="en-US" sz="32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grpSp>
      <p:pic>
        <p:nvPicPr>
          <p:cNvPr id="10" name="图片 9"/>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29489" y="3609417"/>
            <a:ext cx="2553953" cy="3114579"/>
          </a:xfrm>
          <a:prstGeom prst="rect">
            <a:avLst/>
          </a:prstGeom>
          <a:ln>
            <a:noFill/>
          </a:ln>
          <a:effectLst>
            <a:outerShdw blurRad="292100" dist="139700" dir="2700000" algn="tl" rotWithShape="0">
              <a:srgbClr val="333333">
                <a:alpha val="65000"/>
              </a:srgbClr>
            </a:outerShdw>
          </a:effectLst>
        </p:spPr>
      </p:pic>
      <p:sp>
        <p:nvSpPr>
          <p:cNvPr id="11" name="矩形 10"/>
          <p:cNvSpPr/>
          <p:nvPr/>
        </p:nvSpPr>
        <p:spPr>
          <a:xfrm>
            <a:off x="5098529" y="196601"/>
            <a:ext cx="6588025" cy="584775"/>
          </a:xfrm>
          <a:prstGeom prst="rect">
            <a:avLst/>
          </a:prstGeom>
        </p:spPr>
        <p:txBody>
          <a:bodyPr wrap="square">
            <a:spAutoFit/>
          </a:bodyPr>
          <a:lstStyle/>
          <a:p>
            <a:pPr lvl="0"/>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2002年中共十六大以后</a:t>
            </a:r>
            <a:endParaRPr lang="zh-CN" altLang="en-US" sz="2800"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矩形 11"/>
          <p:cNvSpPr/>
          <p:nvPr/>
        </p:nvSpPr>
        <p:spPr>
          <a:xfrm>
            <a:off x="5148783" y="1052878"/>
            <a:ext cx="4248472" cy="1066959"/>
          </a:xfrm>
          <a:prstGeom prst="rect">
            <a:avLst/>
          </a:prstGeom>
        </p:spPr>
        <p:txBody>
          <a:bodyPr wrap="square">
            <a:spAutoFit/>
          </a:bodyPr>
          <a:lstStyle/>
          <a:p>
            <a:pPr lvl="0" defTabSz="684950">
              <a:lnSpc>
                <a:spcPts val="375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解放思想、实事求是、</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a:p>
            <a:pPr lvl="0" defTabSz="684950">
              <a:lnSpc>
                <a:spcPts val="375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与</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时俱进、求真务实</a:t>
            </a:r>
          </a:p>
        </p:txBody>
      </p:sp>
      <p:sp>
        <p:nvSpPr>
          <p:cNvPr id="13" name="矩形 12"/>
          <p:cNvSpPr/>
          <p:nvPr/>
        </p:nvSpPr>
        <p:spPr>
          <a:xfrm>
            <a:off x="5205840" y="2420888"/>
            <a:ext cx="5847599" cy="1066959"/>
          </a:xfrm>
          <a:prstGeom prst="rect">
            <a:avLst/>
          </a:prstGeom>
        </p:spPr>
        <p:txBody>
          <a:bodyPr wrap="square">
            <a:spAutoFit/>
          </a:bodyPr>
          <a:lstStyle/>
          <a:p>
            <a:pPr lvl="0" defTabSz="684950">
              <a:lnSpc>
                <a:spcPts val="3750"/>
              </a:lnSpc>
            </a:pPr>
            <a:r>
              <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2007</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年中共十七大</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4950">
              <a:lnSpc>
                <a:spcPts val="375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中共</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十八大被确立为指导思想</a:t>
            </a:r>
          </a:p>
        </p:txBody>
      </p:sp>
      <p:sp>
        <p:nvSpPr>
          <p:cNvPr id="14" name="矩形 13"/>
          <p:cNvSpPr/>
          <p:nvPr/>
        </p:nvSpPr>
        <p:spPr>
          <a:xfrm>
            <a:off x="5148783" y="3789040"/>
            <a:ext cx="5789538" cy="1066959"/>
          </a:xfrm>
          <a:prstGeom prst="rect">
            <a:avLst/>
          </a:prstGeom>
        </p:spPr>
        <p:txBody>
          <a:bodyPr wrap="square">
            <a:spAutoFit/>
          </a:bodyPr>
          <a:lstStyle/>
          <a:p>
            <a:pPr lvl="0" defTabSz="684950">
              <a:lnSpc>
                <a:spcPts val="375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新形势下实现什么样的发展、</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4950">
              <a:lnSpc>
                <a:spcPts val="375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怎样</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发展等重大问题</a:t>
            </a:r>
          </a:p>
        </p:txBody>
      </p:sp>
      <p:sp>
        <p:nvSpPr>
          <p:cNvPr id="15" name="矩形 14"/>
          <p:cNvSpPr/>
          <p:nvPr/>
        </p:nvSpPr>
        <p:spPr>
          <a:xfrm>
            <a:off x="5062297" y="4941168"/>
            <a:ext cx="6711222" cy="1554272"/>
          </a:xfrm>
          <a:prstGeom prst="rect">
            <a:avLst/>
          </a:prstGeom>
        </p:spPr>
        <p:txBody>
          <a:bodyPr wrap="square">
            <a:spAutoFit/>
          </a:bodyPr>
          <a:lstStyle/>
          <a:p>
            <a:pPr lvl="0" defTabSz="684950">
              <a:lnSpc>
                <a:spcPts val="3750"/>
              </a:lnSpc>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是马克思主义关于发展的世界观和</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4950">
              <a:lnSpc>
                <a:spcPts val="375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方法论</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的集中体现，是马克思中国</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4950">
              <a:lnSpc>
                <a:spcPts val="3750"/>
              </a:lnSpc>
            </a:pPr>
            <a:r>
              <a:rPr lang="zh-CN" altLang="en-US" sz="32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化</a:t>
            </a: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的重大成果。</a:t>
            </a:r>
          </a:p>
        </p:txBody>
      </p:sp>
    </p:spTree>
    <p:extLst>
      <p:ext uri="{BB962C8B-B14F-4D97-AF65-F5344CB8AC3E}">
        <p14:creationId xmlns:p14="http://schemas.microsoft.com/office/powerpoint/2010/main" val="41762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75" y="2348880"/>
            <a:ext cx="3877985" cy="1077218"/>
          </a:xfrm>
          <a:prstGeom prst="rect">
            <a:avLst/>
          </a:prstGeom>
        </p:spPr>
        <p:txBody>
          <a:bodyPr wrap="none">
            <a:spAutoFit/>
          </a:bodyPr>
          <a:lstStyle/>
          <a:p>
            <a:pPr algn="ctr">
              <a:defRPr/>
            </a:pPr>
            <a:r>
              <a:rPr lang="zh-CN" altLang="en-US" sz="3200" b="1" dirty="0" smtClean="0">
                <a:solidFill>
                  <a:srgbClr val="C00000"/>
                </a:solidFill>
                <a:effectLst>
                  <a:outerShdw blurRad="38100" dist="38100" dir="2700000" algn="tl">
                    <a:srgbClr val="C0C0C0"/>
                  </a:outerShdw>
                </a:effectLst>
                <a:latin typeface="微软雅黑" pitchFamily="34" charset="-122"/>
                <a:ea typeface="微软雅黑" pitchFamily="34" charset="-122"/>
              </a:rPr>
              <a:t>⑶习近平新时代中国</a:t>
            </a:r>
            <a:endParaRPr lang="en-US" altLang="zh-CN" sz="3200" b="1" dirty="0" smtClean="0">
              <a:solidFill>
                <a:srgbClr val="C00000"/>
              </a:solidFill>
              <a:effectLst>
                <a:outerShdw blurRad="38100" dist="38100" dir="2700000" algn="tl">
                  <a:srgbClr val="C0C0C0"/>
                </a:outerShdw>
              </a:effectLst>
              <a:latin typeface="微软雅黑" pitchFamily="34" charset="-122"/>
              <a:ea typeface="微软雅黑" pitchFamily="34" charset="-122"/>
            </a:endParaRPr>
          </a:p>
          <a:p>
            <a:pPr algn="ctr">
              <a:defRPr/>
            </a:pPr>
            <a:r>
              <a:rPr lang="zh-CN" altLang="en-US" sz="3200" b="1" dirty="0" smtClean="0">
                <a:solidFill>
                  <a:srgbClr val="C00000"/>
                </a:solidFill>
                <a:effectLst>
                  <a:outerShdw blurRad="38100" dist="38100" dir="2700000" algn="tl">
                    <a:srgbClr val="C0C0C0"/>
                  </a:outerShdw>
                </a:effectLst>
                <a:latin typeface="微软雅黑" pitchFamily="34" charset="-122"/>
                <a:ea typeface="微软雅黑" pitchFamily="34" charset="-122"/>
              </a:rPr>
              <a:t>特色社会主义思想</a:t>
            </a:r>
            <a:endParaRPr lang="zh-CN" altLang="en-US" sz="800" dirty="0">
              <a:solidFill>
                <a:srgbClr val="C00000"/>
              </a:solidFill>
              <a:latin typeface="微软雅黑" pitchFamily="34" charset="-122"/>
              <a:ea typeface="微软雅黑" pitchFamily="34" charset="-122"/>
            </a:endParaRPr>
          </a:p>
        </p:txBody>
      </p:sp>
      <p:sp>
        <p:nvSpPr>
          <p:cNvPr id="3" name="左大括号 2"/>
          <p:cNvSpPr/>
          <p:nvPr/>
        </p:nvSpPr>
        <p:spPr>
          <a:xfrm>
            <a:off x="3780631" y="510715"/>
            <a:ext cx="288032" cy="4790493"/>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4029902" y="260648"/>
            <a:ext cx="1982977" cy="5203740"/>
            <a:chOff x="4029902" y="260648"/>
            <a:chExt cx="1982977" cy="5203740"/>
          </a:xfrm>
        </p:grpSpPr>
        <p:sp>
          <p:nvSpPr>
            <p:cNvPr id="4" name="文本框 3"/>
            <p:cNvSpPr txBox="1"/>
            <p:nvPr/>
          </p:nvSpPr>
          <p:spPr>
            <a:xfrm>
              <a:off x="4068663" y="260648"/>
              <a:ext cx="1944216" cy="500135"/>
            </a:xfrm>
            <a:prstGeom prst="rect">
              <a:avLst/>
            </a:prstGeom>
            <a:noFill/>
          </p:spPr>
          <p:txBody>
            <a:bodyPr wrap="square" lIns="68511" tIns="34289" rIns="68511" bIns="34289" rtlCol="0">
              <a:spAutoFit/>
            </a:bodyPr>
            <a:lstStyle/>
            <a:p>
              <a:pPr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历史背景</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5" name="矩形 4"/>
            <p:cNvSpPr/>
            <p:nvPr/>
          </p:nvSpPr>
          <p:spPr>
            <a:xfrm>
              <a:off x="4029902" y="4941168"/>
              <a:ext cx="1838961" cy="523220"/>
            </a:xfrm>
            <a:prstGeom prst="rect">
              <a:avLst/>
            </a:prstGeom>
          </p:spPr>
          <p:txBody>
            <a:bodyPr wrap="square">
              <a:spAutoFit/>
            </a:bodyPr>
            <a:lstStyle/>
            <a:p>
              <a:pPr lvl="0"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历史意义</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6" name="矩形 5"/>
            <p:cNvSpPr/>
            <p:nvPr/>
          </p:nvSpPr>
          <p:spPr>
            <a:xfrm>
              <a:off x="4029902" y="3573016"/>
              <a:ext cx="1877184" cy="523220"/>
            </a:xfrm>
            <a:prstGeom prst="rect">
              <a:avLst/>
            </a:prstGeom>
          </p:spPr>
          <p:txBody>
            <a:bodyPr wrap="square">
              <a:spAutoFit/>
            </a:bodyPr>
            <a:lstStyle/>
            <a:p>
              <a:pPr lvl="0"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解决问题</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7" name="矩形 6"/>
            <p:cNvSpPr/>
            <p:nvPr/>
          </p:nvSpPr>
          <p:spPr>
            <a:xfrm>
              <a:off x="4059635" y="2564904"/>
              <a:ext cx="1953244" cy="523220"/>
            </a:xfrm>
            <a:prstGeom prst="rect">
              <a:avLst/>
            </a:prstGeom>
          </p:spPr>
          <p:txBody>
            <a:bodyPr wrap="square">
              <a:spAutoFit/>
            </a:bodyPr>
            <a:lstStyle/>
            <a:p>
              <a:pPr lvl="0"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写入党章</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
          <p:nvSpPr>
            <p:cNvPr id="8" name="矩形 7"/>
            <p:cNvSpPr/>
            <p:nvPr/>
          </p:nvSpPr>
          <p:spPr>
            <a:xfrm>
              <a:off x="4068663" y="1844824"/>
              <a:ext cx="1800200" cy="523220"/>
            </a:xfrm>
            <a:prstGeom prst="rect">
              <a:avLst/>
            </a:prstGeom>
          </p:spPr>
          <p:txBody>
            <a:bodyPr wrap="square">
              <a:spAutoFit/>
            </a:bodyPr>
            <a:lstStyle/>
            <a:p>
              <a:pPr lvl="0"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思想精髓</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endParaRPr>
            </a:p>
          </p:txBody>
        </p:sp>
        <p:sp>
          <p:nvSpPr>
            <p:cNvPr id="9" name="矩形 8"/>
            <p:cNvSpPr/>
            <p:nvPr/>
          </p:nvSpPr>
          <p:spPr>
            <a:xfrm>
              <a:off x="4068663" y="1268760"/>
              <a:ext cx="1800200" cy="523220"/>
            </a:xfrm>
            <a:prstGeom prst="rect">
              <a:avLst/>
            </a:prstGeom>
          </p:spPr>
          <p:txBody>
            <a:bodyPr wrap="square">
              <a:spAutoFit/>
            </a:bodyPr>
            <a:lstStyle/>
            <a:p>
              <a:pPr lvl="0" defTabSz="685018"/>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开始形成</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grpSp>
      <p:pic>
        <p:nvPicPr>
          <p:cNvPr id="10" name="图片 9"/>
          <p:cNvPicPr>
            <a:picLocks noChangeAspect="1"/>
          </p:cNvPicPr>
          <p:nvPr/>
        </p:nvPicPr>
        <p:blipFill>
          <a:blip r:embed="rId3"/>
          <a:stretch>
            <a:fillRect/>
          </a:stretch>
        </p:blipFill>
        <p:spPr>
          <a:xfrm>
            <a:off x="540271" y="3492160"/>
            <a:ext cx="2504009" cy="3134004"/>
          </a:xfrm>
          <a:prstGeom prst="rect">
            <a:avLst/>
          </a:prstGeom>
        </p:spPr>
      </p:pic>
      <p:sp>
        <p:nvSpPr>
          <p:cNvPr id="11" name="矩形 10"/>
          <p:cNvSpPr/>
          <p:nvPr/>
        </p:nvSpPr>
        <p:spPr>
          <a:xfrm>
            <a:off x="5889053" y="4925486"/>
            <a:ext cx="6532538" cy="1815882"/>
          </a:xfrm>
          <a:prstGeom prst="rect">
            <a:avLst/>
          </a:prstGeom>
        </p:spPr>
        <p:txBody>
          <a:bodyPr wrap="square">
            <a:spAutoFit/>
          </a:bodyPr>
          <a:lstStyle/>
          <a:p>
            <a:pPr lvl="0" defTabSz="685018"/>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是</a:t>
            </a:r>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David" panose="020E0502060401010101" charset="0"/>
              </a:rPr>
              <a:t>·····</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的继承和发展；是</a:t>
            </a:r>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David" panose="020E0502060401010101" charset="0"/>
                <a:sym typeface="+mn-ea"/>
              </a:rPr>
              <a:t>·····</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的最新成果；是</a:t>
            </a:r>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David" panose="020E0502060401010101" charset="0"/>
                <a:sym typeface="+mn-ea"/>
              </a:rPr>
              <a:t>·····</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的重要组成部分，是全党全人民为实现中华民族伟大复兴而奋斗的行动指南。</a:t>
            </a:r>
          </a:p>
        </p:txBody>
      </p:sp>
      <p:sp>
        <p:nvSpPr>
          <p:cNvPr id="12" name="矩形 11"/>
          <p:cNvSpPr/>
          <p:nvPr/>
        </p:nvSpPr>
        <p:spPr>
          <a:xfrm>
            <a:off x="6012879" y="260648"/>
            <a:ext cx="5688632" cy="954107"/>
          </a:xfrm>
          <a:prstGeom prst="rect">
            <a:avLst/>
          </a:prstGeom>
        </p:spPr>
        <p:txBody>
          <a:bodyPr wrap="square">
            <a:spAutoFit/>
          </a:bodyPr>
          <a:lstStyle/>
          <a:p>
            <a:pPr lvl="0" defTabSz="685018"/>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中国特色社会主义进入新时代，</a:t>
            </a:r>
          </a:p>
          <a:p>
            <a:pPr lvl="0" defTabSz="685018"/>
            <a:r>
              <a:rPr lang="zh-CN" altLang="en-US" sz="28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我国</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社会主要矛盾发生历史性变化。</a:t>
            </a:r>
          </a:p>
        </p:txBody>
      </p:sp>
      <p:sp>
        <p:nvSpPr>
          <p:cNvPr id="13" name="矩形 12"/>
          <p:cNvSpPr/>
          <p:nvPr/>
        </p:nvSpPr>
        <p:spPr>
          <a:xfrm>
            <a:off x="6012879" y="1268760"/>
            <a:ext cx="4557316" cy="523220"/>
          </a:xfrm>
          <a:prstGeom prst="rect">
            <a:avLst/>
          </a:prstGeom>
        </p:spPr>
        <p:txBody>
          <a:bodyPr wrap="square">
            <a:spAutoFit/>
          </a:bodyPr>
          <a:lstStyle/>
          <a:p>
            <a:pPr lvl="0" defTabSz="685018"/>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2012</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年中共十八大以后</a:t>
            </a:r>
          </a:p>
        </p:txBody>
      </p:sp>
      <p:sp>
        <p:nvSpPr>
          <p:cNvPr id="14" name="矩形 13"/>
          <p:cNvSpPr/>
          <p:nvPr/>
        </p:nvSpPr>
        <p:spPr>
          <a:xfrm>
            <a:off x="6012879" y="1867323"/>
            <a:ext cx="5534025" cy="523220"/>
          </a:xfrm>
          <a:prstGeom prst="rect">
            <a:avLst/>
          </a:prstGeom>
        </p:spPr>
        <p:txBody>
          <a:bodyPr wrap="square">
            <a:spAutoFit/>
          </a:bodyPr>
          <a:lstStyle/>
          <a:p>
            <a:pPr lvl="0" defTabSz="685018"/>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实事求是、人民中心、知行合一</a:t>
            </a:r>
          </a:p>
        </p:txBody>
      </p:sp>
      <p:sp>
        <p:nvSpPr>
          <p:cNvPr id="15" name="矩形 14"/>
          <p:cNvSpPr/>
          <p:nvPr/>
        </p:nvSpPr>
        <p:spPr>
          <a:xfrm>
            <a:off x="6084887" y="2584068"/>
            <a:ext cx="4229100" cy="954107"/>
          </a:xfrm>
          <a:prstGeom prst="rect">
            <a:avLst/>
          </a:prstGeom>
        </p:spPr>
        <p:txBody>
          <a:bodyPr wrap="square">
            <a:spAutoFit/>
          </a:bodyPr>
          <a:lstStyle/>
          <a:p>
            <a:pPr lvl="0" defTabSz="685018"/>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2017</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年中共十九大</a:t>
            </a:r>
            <a:endPar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a:p>
            <a:pPr lvl="0" defTabSz="685018"/>
            <a:r>
              <a:rPr lang="en-US" altLang="zh-CN" sz="28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2018</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年</a:t>
            </a:r>
            <a:r>
              <a:rPr lang="en-US" altLang="zh-CN"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3</a:t>
            </a:r>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月，</a:t>
            </a: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rPr>
              <a:t>载入宪法</a:t>
            </a:r>
          </a:p>
        </p:txBody>
      </p:sp>
      <p:sp>
        <p:nvSpPr>
          <p:cNvPr id="16" name="矩形 15"/>
          <p:cNvSpPr/>
          <p:nvPr/>
        </p:nvSpPr>
        <p:spPr>
          <a:xfrm>
            <a:off x="5907086" y="3573016"/>
            <a:ext cx="5899679" cy="1384995"/>
          </a:xfrm>
          <a:prstGeom prst="rect">
            <a:avLst/>
          </a:prstGeom>
        </p:spPr>
        <p:txBody>
          <a:bodyPr wrap="square">
            <a:spAutoFit/>
          </a:bodyPr>
          <a:lstStyle/>
          <a:p>
            <a:pPr lvl="0" defTabSz="685018"/>
            <a:r>
              <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sym typeface="+mn-ea"/>
              </a:rPr>
              <a:t>新时代坚持和发展什么样的中国特色社会主义、怎样坚持和发展中国特色社会主义</a:t>
            </a:r>
            <a:endParaRPr lang="zh-CN" altLang="en-US" sz="28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cs typeface="楷体" panose="02010609060101010101" charset="-122"/>
            </a:endParaRPr>
          </a:p>
        </p:txBody>
      </p:sp>
    </p:spTree>
    <p:extLst>
      <p:ext uri="{BB962C8B-B14F-4D97-AF65-F5344CB8AC3E}">
        <p14:creationId xmlns:p14="http://schemas.microsoft.com/office/powerpoint/2010/main" val="41662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9" y="212753"/>
            <a:ext cx="5314275" cy="707886"/>
          </a:xfrm>
          <a:prstGeom prst="rect">
            <a:avLst/>
          </a:prstGeom>
        </p:spPr>
        <p:txBody>
          <a:bodyPr wrap="none">
            <a:spAutoFit/>
          </a:bodyPr>
          <a:lstStyle/>
          <a:p>
            <a:pPr>
              <a:defRPr/>
            </a:pPr>
            <a:r>
              <a:rPr lang="zh-CN" altLang="en-US" sz="4000" b="1" dirty="0">
                <a:solidFill>
                  <a:srgbClr val="000000"/>
                </a:solidFill>
                <a:effectLst>
                  <a:outerShdw blurRad="38100" dist="38100" dir="2700000" algn="tl">
                    <a:srgbClr val="C0C0C0"/>
                  </a:outerShdw>
                </a:effectLst>
                <a:latin typeface="微软雅黑" pitchFamily="34" charset="-122"/>
                <a:ea typeface="微软雅黑" pitchFamily="34" charset="-122"/>
              </a:rPr>
              <a:t>二</a:t>
            </a:r>
            <a:r>
              <a:rPr lang="zh-CN" altLang="en-US"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、综合国力不断提升</a:t>
            </a:r>
            <a:endParaRPr lang="zh-CN" altLang="en-US" sz="1000" dirty="0">
              <a:latin typeface="微软雅黑" pitchFamily="34" charset="-122"/>
              <a:ea typeface="微软雅黑" pitchFamily="34" charset="-122"/>
            </a:endParaRPr>
          </a:p>
        </p:txBody>
      </p:sp>
      <p:sp>
        <p:nvSpPr>
          <p:cNvPr id="3" name="矩形 2"/>
          <p:cNvSpPr/>
          <p:nvPr/>
        </p:nvSpPr>
        <p:spPr>
          <a:xfrm>
            <a:off x="200193" y="1052736"/>
            <a:ext cx="4624984"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国民经济</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快速增长</a:t>
            </a:r>
            <a:endParaRPr lang="zh-CN" altLang="en-US" sz="900" dirty="0">
              <a:latin typeface="微软雅黑" pitchFamily="34" charset="-122"/>
              <a:ea typeface="微软雅黑" pitchFamily="34" charset="-122"/>
            </a:endParaRPr>
          </a:p>
        </p:txBody>
      </p:sp>
      <p:grpSp>
        <p:nvGrpSpPr>
          <p:cNvPr id="14" name="组合 13"/>
          <p:cNvGrpSpPr/>
          <p:nvPr/>
        </p:nvGrpSpPr>
        <p:grpSpPr>
          <a:xfrm>
            <a:off x="2090187" y="1864467"/>
            <a:ext cx="8106378" cy="4588869"/>
            <a:chOff x="2090187" y="1864467"/>
            <a:chExt cx="8106378" cy="4588869"/>
          </a:xfrm>
        </p:grpSpPr>
        <p:pic>
          <p:nvPicPr>
            <p:cNvPr id="7" name="图片 7" descr="IMG_25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187" y="1864467"/>
              <a:ext cx="8106378" cy="458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359" y="3426031"/>
              <a:ext cx="837059" cy="4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812" y="3140968"/>
              <a:ext cx="815003" cy="41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884" y="2852936"/>
              <a:ext cx="981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8028" y="2728376"/>
              <a:ext cx="9810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0292" y="2708920"/>
              <a:ext cx="1024955" cy="46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573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16632"/>
            <a:ext cx="4624984"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基础建设</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走在前列</a:t>
            </a:r>
            <a:endParaRPr lang="zh-CN" altLang="en-US" sz="900" dirty="0">
              <a:latin typeface="微软雅黑" pitchFamily="34" charset="-122"/>
              <a:ea typeface="微软雅黑" pitchFamily="34" charset="-122"/>
            </a:endParaRPr>
          </a:p>
        </p:txBody>
      </p:sp>
      <p:pic>
        <p:nvPicPr>
          <p:cNvPr id="5" name="内容占位符 3"/>
          <p:cNvPicPr>
            <a:picLocks noChangeAspect="1"/>
          </p:cNvPicPr>
          <p:nvPr/>
        </p:nvPicPr>
        <p:blipFill>
          <a:blip r:embed="rId4"/>
          <a:stretch>
            <a:fillRect/>
          </a:stretch>
        </p:blipFill>
        <p:spPr>
          <a:xfrm>
            <a:off x="8080503" y="116632"/>
            <a:ext cx="3758626" cy="2349046"/>
          </a:xfrm>
          <a:prstGeom prst="rect">
            <a:avLst/>
          </a:prstGeom>
        </p:spPr>
      </p:pic>
      <p:pic>
        <p:nvPicPr>
          <p:cNvPr id="7" name="内容占位符 3"/>
          <p:cNvPicPr>
            <a:picLocks noChangeAspect="1"/>
          </p:cNvPicPr>
          <p:nvPr/>
        </p:nvPicPr>
        <p:blipFill>
          <a:blip r:embed="rId5"/>
          <a:stretch>
            <a:fillRect/>
          </a:stretch>
        </p:blipFill>
        <p:spPr>
          <a:xfrm>
            <a:off x="4212679" y="881779"/>
            <a:ext cx="3332112" cy="2309115"/>
          </a:xfrm>
          <a:prstGeom prst="rect">
            <a:avLst/>
          </a:prstGeom>
        </p:spPr>
      </p:pic>
      <p:pic>
        <p:nvPicPr>
          <p:cNvPr id="8" name="图片 7"/>
          <p:cNvPicPr>
            <a:picLocks noChangeAspect="1"/>
          </p:cNvPicPr>
          <p:nvPr/>
        </p:nvPicPr>
        <p:blipFill>
          <a:blip r:embed="rId6"/>
          <a:stretch>
            <a:fillRect/>
          </a:stretch>
        </p:blipFill>
        <p:spPr>
          <a:xfrm>
            <a:off x="239309" y="2012641"/>
            <a:ext cx="3664265" cy="3204581"/>
          </a:xfrm>
          <a:prstGeom prst="rect">
            <a:avLst/>
          </a:prstGeom>
        </p:spPr>
      </p:pic>
      <p:sp>
        <p:nvSpPr>
          <p:cNvPr id="9" name="矩形 8"/>
          <p:cNvSpPr/>
          <p:nvPr/>
        </p:nvSpPr>
        <p:spPr>
          <a:xfrm>
            <a:off x="108223" y="908720"/>
            <a:ext cx="2954655" cy="646331"/>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“基建狂魔”</a:t>
            </a:r>
            <a:endParaRPr lang="zh-CN" altLang="en-US" sz="900" dirty="0">
              <a:latin typeface="微软雅黑" pitchFamily="34" charset="-122"/>
              <a:ea typeface="微软雅黑" pitchFamily="34" charset="-122"/>
            </a:endParaRPr>
          </a:p>
        </p:txBody>
      </p:sp>
      <p:sp>
        <p:nvSpPr>
          <p:cNvPr id="10" name="矩形 9"/>
          <p:cNvSpPr/>
          <p:nvPr/>
        </p:nvSpPr>
        <p:spPr>
          <a:xfrm>
            <a:off x="9108777" y="2684107"/>
            <a:ext cx="2031325" cy="646331"/>
          </a:xfrm>
          <a:prstGeom prst="rect">
            <a:avLst/>
          </a:prstGeom>
        </p:spPr>
        <p:txBody>
          <a:bodyPr wrap="none">
            <a:spAutoFit/>
          </a:bodyPr>
          <a:lstStyle/>
          <a:p>
            <a:pPr>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中国速度</a:t>
            </a:r>
            <a:endParaRPr lang="zh-CN" altLang="en-US" sz="900" dirty="0">
              <a:latin typeface="微软雅黑" pitchFamily="34" charset="-122"/>
              <a:ea typeface="微软雅黑" pitchFamily="34" charset="-122"/>
            </a:endParaRPr>
          </a:p>
        </p:txBody>
      </p:sp>
      <p:pic>
        <p:nvPicPr>
          <p:cNvPr id="11" name="图片 10"/>
          <p:cNvPicPr>
            <a:picLocks noChangeAspect="1"/>
          </p:cNvPicPr>
          <p:nvPr>
            <p:custDataLst>
              <p:tags r:id="rId1"/>
            </p:custDataLst>
          </p:nvPr>
        </p:nvPicPr>
        <p:blipFill rotWithShape="1">
          <a:blip r:embed="rId7"/>
          <a:srcRect l="54511" t="651" r="3275" b="11044"/>
          <a:stretch/>
        </p:blipFill>
        <p:spPr>
          <a:xfrm>
            <a:off x="8245127" y="3442435"/>
            <a:ext cx="3744416" cy="3087548"/>
          </a:xfrm>
          <a:prstGeom prst="rect">
            <a:avLst/>
          </a:prstGeom>
        </p:spPr>
      </p:pic>
      <p:pic>
        <p:nvPicPr>
          <p:cNvPr id="12" name="图片 11"/>
          <p:cNvPicPr>
            <a:picLocks noChangeAspect="1"/>
          </p:cNvPicPr>
          <p:nvPr/>
        </p:nvPicPr>
        <p:blipFill>
          <a:blip r:embed="rId8"/>
          <a:srcRect l="4646" t="22951" r="67444" b="36665"/>
          <a:stretch>
            <a:fillRect/>
          </a:stretch>
        </p:blipFill>
        <p:spPr>
          <a:xfrm>
            <a:off x="4068663" y="3189987"/>
            <a:ext cx="3332112" cy="3592444"/>
          </a:xfrm>
          <a:prstGeom prst="rect">
            <a:avLst/>
          </a:prstGeom>
        </p:spPr>
      </p:pic>
    </p:spTree>
    <p:extLst>
      <p:ext uri="{BB962C8B-B14F-4D97-AF65-F5344CB8AC3E}">
        <p14:creationId xmlns:p14="http://schemas.microsoft.com/office/powerpoint/2010/main" val="34249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350" y="188640"/>
            <a:ext cx="4624984"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3</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精神文教</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蓬勃发展</a:t>
            </a:r>
            <a:endParaRPr lang="zh-CN" altLang="en-US" sz="900" dirty="0">
              <a:latin typeface="微软雅黑" pitchFamily="34" charset="-122"/>
              <a:ea typeface="微软雅黑" pitchFamily="34" charset="-122"/>
            </a:endParaRPr>
          </a:p>
        </p:txBody>
      </p:sp>
      <p:pic>
        <p:nvPicPr>
          <p:cNvPr id="4" name="Picture 2" descr="https://gimg2.baidu.com/image_search/src=http%3A%2F%2F5b0988e595225.cdn.sohucs.com%2Fimages%2F20180507%2Fbc5c5317c65942f1b716ebd561994ddc.jpeg&amp;refer=http%3A%2F%2F5b0988e595225.cdn.sohucs.com&amp;app=2002&amp;size=f9999,10000&amp;q=a80&amp;n=0&amp;g=0n&amp;fmt=jpeg?sec=1643769571&amp;t=962f55902617b9eb5ad0ce4dba441c94"/>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bwMode="auto">
          <a:xfrm>
            <a:off x="573959" y="957400"/>
            <a:ext cx="4346071" cy="2941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8581509" y="799399"/>
            <a:ext cx="3347170" cy="54381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图片 5"/>
          <p:cNvPicPr>
            <a:picLocks noChangeAspect="1"/>
          </p:cNvPicPr>
          <p:nvPr>
            <p:custDataLst>
              <p:tags r:id="rId3"/>
            </p:custDataLst>
          </p:nvPr>
        </p:nvPicPr>
        <p:blipFill>
          <a:blip r:embed="rId8"/>
          <a:stretch>
            <a:fillRect/>
          </a:stretch>
        </p:blipFill>
        <p:spPr>
          <a:xfrm>
            <a:off x="5113931" y="1196752"/>
            <a:ext cx="3275212" cy="4646099"/>
          </a:xfrm>
          <a:prstGeom prst="rect">
            <a:avLst/>
          </a:prstGeom>
        </p:spPr>
      </p:pic>
      <p:pic>
        <p:nvPicPr>
          <p:cNvPr id="8" name="Picture 2" descr="C:\Users\Administrator\Desktop\工作坊研修\timg.jpg"/>
          <p:cNvPicPr>
            <a:picLocks noChangeAspect="1"/>
          </p:cNvPicPr>
          <p:nvPr/>
        </p:nvPicPr>
        <p:blipFill>
          <a:blip r:embed="rId9"/>
          <a:srcRect r="-104" b="7777"/>
          <a:stretch>
            <a:fillRect/>
          </a:stretch>
        </p:blipFill>
        <p:spPr>
          <a:xfrm>
            <a:off x="559556" y="4365104"/>
            <a:ext cx="4346072" cy="2331474"/>
          </a:xfrm>
          <a:prstGeom prst="rect">
            <a:avLst/>
          </a:prstGeom>
          <a:noFill/>
          <a:ln w="9525">
            <a:noFill/>
          </a:ln>
        </p:spPr>
      </p:pic>
    </p:spTree>
    <p:extLst>
      <p:ext uri="{BB962C8B-B14F-4D97-AF65-F5344CB8AC3E}">
        <p14:creationId xmlns:p14="http://schemas.microsoft.com/office/powerpoint/2010/main" val="3858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UNIQUEID" val="600"/>
</p:tagLst>
</file>

<file path=ppt/tags/tag10.xml><?xml version="1.0" encoding="utf-8"?>
<p:tagLst xmlns:a="http://schemas.openxmlformats.org/drawingml/2006/main" xmlns:r="http://schemas.openxmlformats.org/officeDocument/2006/relationships" xmlns:p="http://schemas.openxmlformats.org/presentationml/2006/main">
  <p:tag name="AS_UNIQUEID" val="652"/>
</p:tagLst>
</file>

<file path=ppt/tags/tag11.xml><?xml version="1.0" encoding="utf-8"?>
<p:tagLst xmlns:a="http://schemas.openxmlformats.org/drawingml/2006/main" xmlns:r="http://schemas.openxmlformats.org/officeDocument/2006/relationships" xmlns:p="http://schemas.openxmlformats.org/presentationml/2006/main">
  <p:tag name="AS_UNIQUEID" val="603"/>
</p:tagLst>
</file>

<file path=ppt/tags/tag12.xml><?xml version="1.0" encoding="utf-8"?>
<p:tagLst xmlns:a="http://schemas.openxmlformats.org/drawingml/2006/main" xmlns:r="http://schemas.openxmlformats.org/officeDocument/2006/relationships" xmlns:p="http://schemas.openxmlformats.org/presentationml/2006/main">
  <p:tag name="AS_UNIQUEID" val="604"/>
</p:tagLst>
</file>

<file path=ppt/tags/tag13.xml><?xml version="1.0" encoding="utf-8"?>
<p:tagLst xmlns:a="http://schemas.openxmlformats.org/drawingml/2006/main" xmlns:r="http://schemas.openxmlformats.org/officeDocument/2006/relationships" xmlns:p="http://schemas.openxmlformats.org/presentationml/2006/main">
  <p:tag name="AS_UNIQUEID" val="601"/>
</p:tagLst>
</file>

<file path=ppt/tags/tag14.xml><?xml version="1.0" encoding="utf-8"?>
<p:tagLst xmlns:a="http://schemas.openxmlformats.org/drawingml/2006/main" xmlns:r="http://schemas.openxmlformats.org/officeDocument/2006/relationships" xmlns:p="http://schemas.openxmlformats.org/presentationml/2006/main">
  <p:tag name="AS_UNIQUEID" val="602"/>
</p:tagLst>
</file>

<file path=ppt/tags/tag15.xml><?xml version="1.0" encoding="utf-8"?>
<p:tagLst xmlns:a="http://schemas.openxmlformats.org/drawingml/2006/main" xmlns:r="http://schemas.openxmlformats.org/officeDocument/2006/relationships" xmlns:p="http://schemas.openxmlformats.org/presentationml/2006/main">
  <p:tag name="AS_UNIQUEID" val="46"/>
</p:tagLst>
</file>

<file path=ppt/tags/tag16.xml><?xml version="1.0" encoding="utf-8"?>
<p:tagLst xmlns:a="http://schemas.openxmlformats.org/drawingml/2006/main" xmlns:r="http://schemas.openxmlformats.org/officeDocument/2006/relationships" xmlns:p="http://schemas.openxmlformats.org/presentationml/2006/main">
  <p:tag name="AS_UNIQUEID" val="1010"/>
</p:tagLst>
</file>

<file path=ppt/tags/tag17.xml><?xml version="1.0" encoding="utf-8"?>
<p:tagLst xmlns:a="http://schemas.openxmlformats.org/drawingml/2006/main" xmlns:r="http://schemas.openxmlformats.org/officeDocument/2006/relationships" xmlns:p="http://schemas.openxmlformats.org/presentationml/2006/main">
  <p:tag name="AS_UNIQUEID" val="606"/>
</p:tagLst>
</file>

<file path=ppt/tags/tag18.xml><?xml version="1.0" encoding="utf-8"?>
<p:tagLst xmlns:a="http://schemas.openxmlformats.org/drawingml/2006/main" xmlns:r="http://schemas.openxmlformats.org/officeDocument/2006/relationships" xmlns:p="http://schemas.openxmlformats.org/presentationml/2006/main">
  <p:tag name="AS_UNIQUEID" val="1006"/>
</p:tagLst>
</file>

<file path=ppt/tags/tag19.xml><?xml version="1.0" encoding="utf-8"?>
<p:tagLst xmlns:a="http://schemas.openxmlformats.org/drawingml/2006/main" xmlns:r="http://schemas.openxmlformats.org/officeDocument/2006/relationships" xmlns:p="http://schemas.openxmlformats.org/presentationml/2006/main">
  <p:tag name="AS_UNIQUEID" val="1008"/>
</p:tagLst>
</file>

<file path=ppt/tags/tag2.xml><?xml version="1.0" encoding="utf-8"?>
<p:tagLst xmlns:a="http://schemas.openxmlformats.org/drawingml/2006/main" xmlns:r="http://schemas.openxmlformats.org/officeDocument/2006/relationships" xmlns:p="http://schemas.openxmlformats.org/presentationml/2006/main">
  <p:tag name="AS_UNIQUEID" val="193"/>
</p:tagLst>
</file>

<file path=ppt/tags/tag3.xml><?xml version="1.0" encoding="utf-8"?>
<p:tagLst xmlns:a="http://schemas.openxmlformats.org/drawingml/2006/main" xmlns:r="http://schemas.openxmlformats.org/officeDocument/2006/relationships" xmlns:p="http://schemas.openxmlformats.org/presentationml/2006/main">
  <p:tag name="AS_UNIQUEID" val="205"/>
</p:tagLst>
</file>

<file path=ppt/tags/tag4.xml><?xml version="1.0" encoding="utf-8"?>
<p:tagLst xmlns:a="http://schemas.openxmlformats.org/drawingml/2006/main" xmlns:r="http://schemas.openxmlformats.org/officeDocument/2006/relationships" xmlns:p="http://schemas.openxmlformats.org/presentationml/2006/main">
  <p:tag name="AS_UNIQUEID" val="227"/>
</p:tagLst>
</file>

<file path=ppt/tags/tag5.xml><?xml version="1.0" encoding="utf-8"?>
<p:tagLst xmlns:a="http://schemas.openxmlformats.org/drawingml/2006/main" xmlns:r="http://schemas.openxmlformats.org/officeDocument/2006/relationships" xmlns:p="http://schemas.openxmlformats.org/presentationml/2006/main">
  <p:tag name="AS_UNIQUEID" val="776"/>
</p:tagLst>
</file>

<file path=ppt/tags/tag6.xml><?xml version="1.0" encoding="utf-8"?>
<p:tagLst xmlns:a="http://schemas.openxmlformats.org/drawingml/2006/main" xmlns:r="http://schemas.openxmlformats.org/officeDocument/2006/relationships" xmlns:p="http://schemas.openxmlformats.org/presentationml/2006/main">
  <p:tag name="AS_UNIQUEID" val="23"/>
</p:tagLst>
</file>

<file path=ppt/tags/tag7.xml><?xml version="1.0" encoding="utf-8"?>
<p:tagLst xmlns:a="http://schemas.openxmlformats.org/drawingml/2006/main" xmlns:r="http://schemas.openxmlformats.org/officeDocument/2006/relationships" xmlns:p="http://schemas.openxmlformats.org/presentationml/2006/main">
  <p:tag name="AS_UNIQUEID" val="24"/>
</p:tagLst>
</file>

<file path=ppt/tags/tag8.xml><?xml version="1.0" encoding="utf-8"?>
<p:tagLst xmlns:a="http://schemas.openxmlformats.org/drawingml/2006/main" xmlns:r="http://schemas.openxmlformats.org/officeDocument/2006/relationships" xmlns:p="http://schemas.openxmlformats.org/presentationml/2006/main">
  <p:tag name="AS_UNIQUEID" val="281"/>
</p:tagLst>
</file>

<file path=ppt/tags/tag9.xml><?xml version="1.0" encoding="utf-8"?>
<p:tagLst xmlns:a="http://schemas.openxmlformats.org/drawingml/2006/main" xmlns:r="http://schemas.openxmlformats.org/officeDocument/2006/relationships" xmlns:p="http://schemas.openxmlformats.org/presentationml/2006/main">
  <p:tag name="AS_UNIQUEID" val="2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20028</TotalTime>
  <Words>952</Words>
  <Application>Microsoft Office PowerPoint</Application>
  <PresentationFormat>自定义</PresentationFormat>
  <Paragraphs>124</Paragraphs>
  <Slides>15</Slides>
  <Notes>14</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170</cp:revision>
  <dcterms:created xsi:type="dcterms:W3CDTF">2021-11-05T00:29:35Z</dcterms:created>
  <dcterms:modified xsi:type="dcterms:W3CDTF">2022-01-17T01:48:10Z</dcterms:modified>
</cp:coreProperties>
</file>