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sldIdLst>
    <p:sldId id="41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46" r:id="rId24"/>
    <p:sldId id="447" r:id="rId25"/>
    <p:sldId id="448" r:id="rId26"/>
    <p:sldId id="449" r:id="rId27"/>
    <p:sldId id="450" r:id="rId28"/>
    <p:sldId id="451" r:id="rId29"/>
    <p:sldId id="452" r:id="rId30"/>
    <p:sldId id="453" r:id="rId31"/>
    <p:sldId id="454" r:id="rId32"/>
    <p:sldId id="455" r:id="rId33"/>
    <p:sldId id="425" r:id="rId34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p="http://schemas.openxmlformats.org/presentationml/2006/main">
  <p:cmAuthor id="2" name="作者" initials="A" lastIdx="0" clrIdx="1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2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tags" Target="tags/tag130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Relationship Id="rId6" Type="http://schemas.openxmlformats.org/officeDocument/2006/relationships/tags" Target="../tags/tag5.xml" /><Relationship Id="rId7" Type="http://schemas.openxmlformats.org/officeDocument/2006/relationships/tags" Target="../tags/tag6.xml" /><Relationship Id="rId8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54.xml" /><Relationship Id="rId3" Type="http://schemas.openxmlformats.org/officeDocument/2006/relationships/tags" Target="../tags/tag55.xml" /><Relationship Id="rId4" Type="http://schemas.openxmlformats.org/officeDocument/2006/relationships/tags" Target="../tags/tag56.xml" /><Relationship Id="rId5" Type="http://schemas.openxmlformats.org/officeDocument/2006/relationships/tags" Target="../tags/tag57.xml" /><Relationship Id="rId6" Type="http://schemas.openxmlformats.org/officeDocument/2006/relationships/tags" Target="../tags/tag58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9.xml" /><Relationship Id="rId2" Type="http://schemas.openxmlformats.org/officeDocument/2006/relationships/tags" Target="../tags/tag60.xml" /><Relationship Id="rId3" Type="http://schemas.openxmlformats.org/officeDocument/2006/relationships/tags" Target="../tags/tag61.xml" /><Relationship Id="rId4" Type="http://schemas.openxmlformats.org/officeDocument/2006/relationships/tags" Target="../tags/tag62.xml" /><Relationship Id="rId5" Type="http://schemas.openxmlformats.org/officeDocument/2006/relationships/tags" Target="../tags/tag63.xml" /><Relationship Id="rId6" Type="http://schemas.openxmlformats.org/officeDocument/2006/relationships/image" Target="../media/image3.png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6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9.xml" /><Relationship Id="rId2" Type="http://schemas.openxmlformats.org/officeDocument/2006/relationships/image" Target="../media/image2.png" /><Relationship Id="rId3" Type="http://schemas.openxmlformats.org/officeDocument/2006/relationships/tags" Target="../tags/tag70.xml" /><Relationship Id="rId4" Type="http://schemas.openxmlformats.org/officeDocument/2006/relationships/tags" Target="../tags/tag71.xml" /><Relationship Id="rId5" Type="http://schemas.openxmlformats.org/officeDocument/2006/relationships/tags" Target="../tags/tag72.xml" /><Relationship Id="rId6" Type="http://schemas.openxmlformats.org/officeDocument/2006/relationships/tags" Target="../tags/tag73.xml" /><Relationship Id="rId7" Type="http://schemas.openxmlformats.org/officeDocument/2006/relationships/tags" Target="../tags/tag74.xml" /><Relationship Id="rId8" Type="http://schemas.openxmlformats.org/officeDocument/2006/relationships/tags" Target="../tags/tag75.xml" /><Relationship Id="rId9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6.xml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4.png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tags" Target="../tags/tag82.xml" /><Relationship Id="rId9" Type="http://schemas.openxmlformats.org/officeDocument/2006/relationships/tags" Target="../tags/tag83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84.xml" /><Relationship Id="rId3" Type="http://schemas.openxmlformats.org/officeDocument/2006/relationships/tags" Target="../tags/tag85.xml" /><Relationship Id="rId4" Type="http://schemas.openxmlformats.org/officeDocument/2006/relationships/tags" Target="../tags/tag86.xml" /><Relationship Id="rId5" Type="http://schemas.openxmlformats.org/officeDocument/2006/relationships/tags" Target="../tags/tag87.xml" /><Relationship Id="rId6" Type="http://schemas.openxmlformats.org/officeDocument/2006/relationships/tags" Target="../tags/tag88.xml" /><Relationship Id="rId7" Type="http://schemas.openxmlformats.org/officeDocument/2006/relationships/tags" Target="../tags/tag89.xml" /><Relationship Id="rId8" Type="http://schemas.openxmlformats.org/officeDocument/2006/relationships/tags" Target="../tags/tag90.xml" /><Relationship Id="rId9" Type="http://schemas.openxmlformats.org/officeDocument/2006/relationships/tags" Target="../tags/tag9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2.xml" /><Relationship Id="rId10" Type="http://schemas.openxmlformats.org/officeDocument/2006/relationships/slideMaster" Target="../slideMasters/slideMaster1.xml" /><Relationship Id="rId2" Type="http://schemas.openxmlformats.org/officeDocument/2006/relationships/image" Target="../media/image2.png" /><Relationship Id="rId3" Type="http://schemas.openxmlformats.org/officeDocument/2006/relationships/tags" Target="../tags/tag93.xml" /><Relationship Id="rId4" Type="http://schemas.openxmlformats.org/officeDocument/2006/relationships/tags" Target="../tags/tag94.xml" /><Relationship Id="rId5" Type="http://schemas.openxmlformats.org/officeDocument/2006/relationships/tags" Target="../tags/tag95.xml" /><Relationship Id="rId6" Type="http://schemas.openxmlformats.org/officeDocument/2006/relationships/tags" Target="../tags/tag96.xml" /><Relationship Id="rId7" Type="http://schemas.openxmlformats.org/officeDocument/2006/relationships/tags" Target="../tags/tag97.xml" /><Relationship Id="rId8" Type="http://schemas.openxmlformats.org/officeDocument/2006/relationships/tags" Target="../tags/tag98.xml" /><Relationship Id="rId9" Type="http://schemas.openxmlformats.org/officeDocument/2006/relationships/tags" Target="../tags/tag99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10" Type="http://schemas.openxmlformats.org/officeDocument/2006/relationships/tags" Target="../tags/tag108.xml" /><Relationship Id="rId11" Type="http://schemas.openxmlformats.org/officeDocument/2006/relationships/tags" Target="../tags/tag109.xml" /><Relationship Id="rId12" Type="http://schemas.openxmlformats.org/officeDocument/2006/relationships/slideMaster" Target="../slideMasters/slideMaster1.xml" /><Relationship Id="rId2" Type="http://schemas.openxmlformats.org/officeDocument/2006/relationships/tags" Target="../tags/tag100.xml" /><Relationship Id="rId3" Type="http://schemas.openxmlformats.org/officeDocument/2006/relationships/tags" Target="../tags/tag101.xml" /><Relationship Id="rId4" Type="http://schemas.openxmlformats.org/officeDocument/2006/relationships/tags" Target="../tags/tag102.xml" /><Relationship Id="rId5" Type="http://schemas.openxmlformats.org/officeDocument/2006/relationships/tags" Target="../tags/tag103.xml" /><Relationship Id="rId6" Type="http://schemas.openxmlformats.org/officeDocument/2006/relationships/tags" Target="../tags/tag104.xml" /><Relationship Id="rId7" Type="http://schemas.openxmlformats.org/officeDocument/2006/relationships/tags" Target="../tags/tag105.xml" /><Relationship Id="rId8" Type="http://schemas.openxmlformats.org/officeDocument/2006/relationships/tags" Target="../tags/tag106.xml" /><Relationship Id="rId9" Type="http://schemas.openxmlformats.org/officeDocument/2006/relationships/tags" Target="../tags/tag107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0.xml" /><Relationship Id="rId10" Type="http://schemas.openxmlformats.org/officeDocument/2006/relationships/tags" Target="../tags/tag117.xml" /><Relationship Id="rId11" Type="http://schemas.openxmlformats.org/officeDocument/2006/relationships/slideMaster" Target="../slideMasters/slideMaster1.xml" /><Relationship Id="rId2" Type="http://schemas.openxmlformats.org/officeDocument/2006/relationships/image" Target="../media/image5.png" /><Relationship Id="rId3" Type="http://schemas.openxmlformats.org/officeDocument/2006/relationships/tags" Target="../tags/tag111.xml" /><Relationship Id="rId4" Type="http://schemas.openxmlformats.org/officeDocument/2006/relationships/image" Target="../media/image6.png" /><Relationship Id="rId5" Type="http://schemas.openxmlformats.org/officeDocument/2006/relationships/tags" Target="../tags/tag112.xml" /><Relationship Id="rId6" Type="http://schemas.openxmlformats.org/officeDocument/2006/relationships/tags" Target="../tags/tag113.xml" /><Relationship Id="rId7" Type="http://schemas.openxmlformats.org/officeDocument/2006/relationships/tags" Target="../tags/tag114.xml" /><Relationship Id="rId8" Type="http://schemas.openxmlformats.org/officeDocument/2006/relationships/tags" Target="../tags/tag115.xml" /><Relationship Id="rId9" Type="http://schemas.openxmlformats.org/officeDocument/2006/relationships/tags" Target="../tags/tag116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tags" Target="../tags/tag11.xml" /><Relationship Id="rId7" Type="http://schemas.openxmlformats.org/officeDocument/2006/relationships/tags" Target="../tags/tag12.xml" /><Relationship Id="rId8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3.png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tags" Target="../tags/tag23.xml" /><Relationship Id="rId8" Type="http://schemas.openxmlformats.org/officeDocument/2006/relationships/tags" Target="../tags/tag24.xml" /><Relationship Id="rId9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10" Type="http://schemas.openxmlformats.org/officeDocument/2006/relationships/tags" Target="../tags/tag33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25.xml" /><Relationship Id="rId3" Type="http://schemas.openxmlformats.org/officeDocument/2006/relationships/tags" Target="../tags/tag26.xml" /><Relationship Id="rId4" Type="http://schemas.openxmlformats.org/officeDocument/2006/relationships/tags" Target="../tags/tag27.xml" /><Relationship Id="rId5" Type="http://schemas.openxmlformats.org/officeDocument/2006/relationships/tags" Target="../tags/tag28.xml" /><Relationship Id="rId6" Type="http://schemas.openxmlformats.org/officeDocument/2006/relationships/tags" Target="../tags/tag29.xml" /><Relationship Id="rId7" Type="http://schemas.openxmlformats.org/officeDocument/2006/relationships/tags" Target="../tags/tag30.xml" /><Relationship Id="rId8" Type="http://schemas.openxmlformats.org/officeDocument/2006/relationships/tags" Target="../tags/tag31.xml" /><Relationship Id="rId9" Type="http://schemas.openxmlformats.org/officeDocument/2006/relationships/tags" Target="../tags/tag3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tags" Target="../tags/tag37.xml" /><Relationship Id="rId5" Type="http://schemas.openxmlformats.org/officeDocument/2006/relationships/image" Target="../media/image3.png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8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tags" Target="../tags/tag44.xml" /><Relationship Id="rId6" Type="http://schemas.openxmlformats.org/officeDocument/2006/relationships/tags" Target="../tags/tag45.xml" /><Relationship Id="rId7" Type="http://schemas.openxmlformats.org/officeDocument/2006/relationships/tags" Target="../tags/tag46.xml" /><Relationship Id="rId8" Type="http://schemas.openxmlformats.org/officeDocument/2006/relationships/tags" Target="../tags/tag47.xml" /><Relationship Id="rId9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tags" Target="../tags/tag52.xml" /><Relationship Id="rId6" Type="http://schemas.openxmlformats.org/officeDocument/2006/relationships/image" Target="../media/image2.png" /><Relationship Id="rId7" Type="http://schemas.openxmlformats.org/officeDocument/2006/relationships/tags" Target="../tags/tag53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图片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>
            <a:off x="-5715" y="-4445"/>
            <a:ext cx="12185650" cy="68567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92175" y="2260600"/>
            <a:ext cx="6136005" cy="1231900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6600" b="0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106605" y="3571240"/>
            <a:ext cx="5921575" cy="670560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214755" y="2136775"/>
            <a:ext cx="5566410" cy="1744345"/>
          </a:xfrm>
        </p:spPr>
        <p:txBody>
          <a:bodyPr vert="horz" lIns="90170" tIns="46990" rIns="9017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0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329055" y="3914140"/>
            <a:ext cx="5452110" cy="596900"/>
          </a:xfrm>
        </p:spPr>
        <p:txBody>
          <a:bodyPr lIns="90170" tIns="0" rIns="90170" bIns="4699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buNone/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单击此处编辑文本</a:t>
            </a: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>
            <a:normAutofit/>
          </a:bodyPr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287973" y="273050"/>
            <a:ext cx="116160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1" y="-4128"/>
            <a:ext cx="4831976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3969" y="5452732"/>
            <a:ext cx="1113015" cy="140907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3810" y="502094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8003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" name="图片 1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36" name="图片 35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11074400" y="1242695"/>
            <a:ext cx="1110615" cy="32867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6985" y="1242695"/>
            <a:ext cx="1122045" cy="32867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Arial" panose="020b0604020202020204" pitchFamily="34" charset="0"/>
                <a:ea typeface="隶书" panose="02010509060101010101" pitchFamily="49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bg>
      <p:bgPr>
        <a:blipFill dpi="0" rotWithShape="1">
          <a:blip r:embed="rId6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634490" y="2692400"/>
            <a:ext cx="5490845" cy="910590"/>
          </a:xfrm>
        </p:spPr>
        <p:txBody>
          <a:bodyPr lIns="90000" tIns="46800" rIns="90000" bIns="0" anchor="b" anchorCtr="1">
            <a:normAutofit/>
          </a:bodyPr>
          <a:lstStyle>
            <a:lvl1pPr algn="l">
              <a:defRPr sz="48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6730" y="3653155"/>
            <a:ext cx="5348605" cy="1377950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1"/>
          <a:stretch>
            <a:fillRect/>
          </a:stretch>
        </p:blipFill>
        <p:spPr>
          <a:xfrm flipH="1">
            <a:off x="11150503" y="5746376"/>
            <a:ext cx="934816" cy="11830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1pPr>
            <a:lvl2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2pPr>
            <a:lvl3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3pPr>
            <a:lvl4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4pPr>
            <a:lvl5pPr indent="0" eaLnBrk="1" fontAlgn="auto" latinLnBrk="0" hangingPunct="1">
              <a:defRPr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隶书" panose="020105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 flipH="1">
            <a:off x="202473" y="5746376"/>
            <a:ext cx="934816" cy="11830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tags" Target="../tags/tag118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19.xml" /><Relationship Id="rId21" Type="http://schemas.openxmlformats.org/officeDocument/2006/relationships/tags" Target="../tags/tag120.xml" /><Relationship Id="rId22" Type="http://schemas.openxmlformats.org/officeDocument/2006/relationships/tags" Target="../tags/tag121.xml" /><Relationship Id="rId23" Type="http://schemas.openxmlformats.org/officeDocument/2006/relationships/tags" Target="../tags/tag122.xml" /><Relationship Id="rId24" Type="http://schemas.openxmlformats.org/officeDocument/2006/relationships/tags" Target="../tags/tag123.xml" /><Relationship Id="rId25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2021/6/2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ags" Target="../tags/tag124.xml" /><Relationship Id="rId3" Type="http://schemas.openxmlformats.org/officeDocument/2006/relationships/tags" Target="../tags/tag125.xml" /><Relationship Id="rId4" Type="http://schemas.openxmlformats.org/officeDocument/2006/relationships/tags" Target="../tags/tag126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jpeg" /><Relationship Id="rId3" Type="http://schemas.openxmlformats.org/officeDocument/2006/relationships/image" Target="../media/image10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Relationship Id="rId3" Type="http://schemas.openxmlformats.org/officeDocument/2006/relationships/image" Target="../media/image10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7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jpeg" /><Relationship Id="rId3" Type="http://schemas.openxmlformats.org/officeDocument/2006/relationships/image" Target="../media/image10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tags" Target="../tags/tag128.xml" /><Relationship Id="rId3" Type="http://schemas.openxmlformats.org/officeDocument/2006/relationships/image" Target="../media/image13.png" /><Relationship Id="rId4" Type="http://schemas.openxmlformats.org/officeDocument/2006/relationships/tags" Target="../tags/tag129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标题 6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713355" y="2248535"/>
            <a:ext cx="6136005" cy="1231900"/>
          </a:xfrm>
        </p:spPr>
        <p:txBody>
          <a:bodyPr/>
          <a:lstStyle/>
          <a:p>
            <a:r>
              <a:rPr lang="zh-CN" altLang="en-US" b="1" spc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latin typeface="+mn-lt"/>
                <a:ea typeface="+mn-ea"/>
                <a:cs typeface="+mn-ea"/>
                <a:sym typeface="+mn-lt"/>
              </a:rPr>
              <a:t>乡土中国（中）</a:t>
            </a:r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73195" y="3874770"/>
            <a:ext cx="4002405" cy="670560"/>
          </a:xfrm>
        </p:spPr>
        <p:txBody>
          <a:bodyPr>
            <a:noAutofit/>
          </a:bodyPr>
          <a:lstStyle/>
          <a:p>
            <a:r>
              <a:rPr lang="en-US" altLang="zh-CN" sz="4000" b="1" cap="all" spc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ea typeface="宋体" panose="02010600030101010101" pitchFamily="2" charset="-122"/>
                <a:sym typeface="+mn-ea"/>
              </a:rPr>
              <a:t>— —</a:t>
            </a:r>
            <a:r>
              <a:rPr lang="zh-CN" altLang="en-US" sz="4000" b="1" cap="all" spc="0" noProof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ea typeface="宋体" panose="02010600030101010101" pitchFamily="2" charset="-122"/>
                <a:sym typeface="+mn-ea"/>
              </a:rPr>
              <a:t>费孝通</a:t>
            </a:r>
          </a:p>
          <a:p>
            <a:endParaRPr lang="zh-CN" altLang="en-US" sz="3500" b="1" cap="all" spc="0" noProof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uLnTx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39143" name="Group 39"/>
          <p:cNvGraphicFramePr>
            <a:graphicFrameLocks noGrp="1"/>
          </p:cNvGraphicFramePr>
          <p:nvPr/>
        </p:nvGraphicFramePr>
        <p:xfrm>
          <a:off x="477838" y="1285875"/>
          <a:ext cx="11128375" cy="5240387"/>
        </p:xfrm>
        <a:graphic>
          <a:graphicData uri="http://schemas.openxmlformats.org/drawingml/2006/table">
            <a:tbl>
              <a:tblPr/>
              <a:tblGrid>
                <a:gridCol w="1505094"/>
                <a:gridCol w="2438632"/>
                <a:gridCol w="7184649"/>
              </a:tblGrid>
              <a:tr h="744766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2349" marB="5234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篇名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2349" marB="5234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主旨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2349" marB="5234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983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十二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2349" marB="5234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血缘和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地缘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2349" marB="5234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血缘社会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传统乡土社会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与地缘社会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现代商业化社会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各自的特点与差异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从血缘结合到地缘结合是社会性质的转变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2349" marB="5234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5588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十三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2349" marB="5234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名实的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分离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2349" marB="5234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⑤__________________________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_________________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2349" marB="52349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39145" name="Text Box 41"/>
          <p:cNvSpPr txBox="1">
            <a:spLocks noChangeArrowheads="1"/>
          </p:cNvSpPr>
          <p:nvPr/>
        </p:nvSpPr>
        <p:spPr bwMode="auto">
          <a:xfrm>
            <a:off x="3848100" y="4273550"/>
            <a:ext cx="80597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讨论乡土社会中的变动方式</a:t>
            </a: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</a:p>
        </p:txBody>
      </p:sp>
      <p:sp>
        <p:nvSpPr>
          <p:cNvPr id="1839146" name="Text Box 42"/>
          <p:cNvSpPr txBox="1">
            <a:spLocks noChangeArrowheads="1"/>
          </p:cNvSpPr>
          <p:nvPr/>
        </p:nvSpPr>
        <p:spPr bwMode="auto">
          <a:xfrm>
            <a:off x="3328988" y="4837113"/>
            <a:ext cx="8674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承接第十、十一章</a:t>
            </a: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引出第四种</a:t>
            </a:r>
          </a:p>
        </p:txBody>
      </p:sp>
      <p:sp>
        <p:nvSpPr>
          <p:cNvPr id="1839147" name="Text Box 43"/>
          <p:cNvSpPr txBox="1">
            <a:spLocks noChangeArrowheads="1"/>
          </p:cNvSpPr>
          <p:nvPr/>
        </p:nvSpPr>
        <p:spPr bwMode="auto">
          <a:xfrm>
            <a:off x="3798888" y="5416550"/>
            <a:ext cx="5280025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权力</a:t>
            </a: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时势权力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3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3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9145" grpId="0"/>
      <p:bldP spid="1839146" grpId="0"/>
      <p:bldP spid="18391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0156" name="Group 28"/>
          <p:cNvGraphicFramePr>
            <a:graphicFrameLocks noGrp="1"/>
          </p:cNvGraphicFramePr>
          <p:nvPr/>
        </p:nvGraphicFramePr>
        <p:xfrm>
          <a:off x="515938" y="1285875"/>
          <a:ext cx="11128375" cy="2855944"/>
        </p:xfrm>
        <a:graphic>
          <a:graphicData uri="http://schemas.openxmlformats.org/drawingml/2006/table">
            <a:tbl>
              <a:tblPr/>
              <a:tblGrid>
                <a:gridCol w="1505094"/>
                <a:gridCol w="2438632"/>
                <a:gridCol w="7184649"/>
              </a:tblGrid>
              <a:tr h="76502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1046" marB="510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篇名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1046" marB="51046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主旨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1046" marB="51046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0888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十四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1046" marB="5104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从欲望到需要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1046" marB="51046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乡土社会中的人们靠欲望生活着</a:t>
                      </a: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然而对于现代社会中的人们而言</a:t>
                      </a: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自觉的生存条件则是理性的“需要”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1046" marB="51046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3000">
    <p:random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活动二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分析各篇之间的关系和它们在整本书中的地位或作用。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第一步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师生共同完成整本书内容思维导图。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7" name="x20ywb1r102.jpg" descr="说明: id:2147502072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038" y="1233488"/>
            <a:ext cx="7270750" cy="5364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1157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738" y="3205163"/>
            <a:ext cx="2447925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1158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788" y="4467225"/>
            <a:ext cx="1206500" cy="433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1159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113" y="5176838"/>
            <a:ext cx="1063625" cy="434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41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41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第二步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各篇之间的关系和它们在整本书中的地位或作用。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分析前三篇之间的联系以及这三篇在全书中的地位或作用。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活动指导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84163" y="1036638"/>
            <a:ext cx="1157605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(1)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梳理和分析前三篇主旨的异同和联系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</a:p>
        </p:txBody>
      </p:sp>
      <p:pic>
        <p:nvPicPr>
          <p:cNvPr id="31746" name="x20ywb1r103.jpg" descr="说明: id:2147502079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149475"/>
            <a:ext cx="10320338" cy="418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766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13" y="2428875"/>
            <a:ext cx="4772025" cy="434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7669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2908300"/>
            <a:ext cx="4818063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7670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262313"/>
            <a:ext cx="2189163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7671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13" y="5329238"/>
            <a:ext cx="4772025" cy="366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77672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050" y="5743575"/>
            <a:ext cx="4945063" cy="323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77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777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777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777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777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20663" y="1406525"/>
            <a:ext cx="126238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前三篇的联系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:③_____________________________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___________________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(2)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结合目录和自读成果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可推断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前三篇在全书的地位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或作用是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_____________________________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778691" name="Text Box 3"/>
          <p:cNvSpPr txBox="1">
            <a:spLocks noChangeArrowheads="1"/>
          </p:cNvSpPr>
          <p:nvPr/>
        </p:nvSpPr>
        <p:spPr bwMode="auto">
          <a:xfrm>
            <a:off x="3843338" y="1562100"/>
            <a:ext cx="9009063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乡土社会土气的本色决定了其不</a:t>
            </a:r>
          </a:p>
        </p:txBody>
      </p:sp>
      <p:sp>
        <p:nvSpPr>
          <p:cNvPr id="1778692" name="Text Box 4"/>
          <p:cNvSpPr txBox="1">
            <a:spLocks noChangeArrowheads="1"/>
          </p:cNvSpPr>
          <p:nvPr/>
        </p:nvSpPr>
        <p:spPr bwMode="auto">
          <a:xfrm>
            <a:off x="-344487" y="2324100"/>
            <a:ext cx="590550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需要文字的文化特点</a:t>
            </a:r>
          </a:p>
        </p:txBody>
      </p:sp>
      <p:sp>
        <p:nvSpPr>
          <p:cNvPr id="1778693" name="Text Box 5"/>
          <p:cNvSpPr txBox="1">
            <a:spLocks noChangeArrowheads="1"/>
          </p:cNvSpPr>
          <p:nvPr/>
        </p:nvSpPr>
        <p:spPr bwMode="auto">
          <a:xfrm>
            <a:off x="1219200" y="4098925"/>
            <a:ext cx="9009063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前三篇是全书论证的起点、基础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7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7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8691" grpId="0"/>
      <p:bldP spid="1778692" grpId="0"/>
      <p:bldP spid="17786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从阐释“乡土中国”性质的角度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填写下表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看看第四至八篇会产生怎样的分类结果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并说明理由。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780828" name="Group 92"/>
          <p:cNvGraphicFramePr>
            <a:graphicFrameLocks noGrp="1"/>
          </p:cNvGraphicFramePr>
          <p:nvPr/>
        </p:nvGraphicFramePr>
        <p:xfrm>
          <a:off x="438150" y="1598613"/>
          <a:ext cx="11017250" cy="3962498"/>
        </p:xfrm>
        <a:graphic>
          <a:graphicData uri="http://schemas.openxmlformats.org/drawingml/2006/table">
            <a:tbl>
              <a:tblPr/>
              <a:tblGrid>
                <a:gridCol w="5342467"/>
                <a:gridCol w="5674783"/>
              </a:tblGrid>
              <a:tr h="741121">
                <a:tc gridSpan="2"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社会结构模式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537" marB="505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</a:tr>
              <a:tr h="74112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差序格局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537" marB="505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团体格局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537" marB="5053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12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乡土社会的结构模式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537" marB="505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①___________________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537" marB="5053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9036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一切价值以“己”为中心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主张自我主义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537" marB="5053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在团体的人对于团体的关系都是相同的</a:t>
                      </a:r>
                      <a:r>
                        <a:rPr kumimoji="0" lang="en-US" altLang="zh-CN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主张个人主义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537" marB="5053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0829" name="Text Box 93"/>
          <p:cNvSpPr txBox="1">
            <a:spLocks noChangeArrowheads="1"/>
          </p:cNvSpPr>
          <p:nvPr/>
        </p:nvSpPr>
        <p:spPr bwMode="auto">
          <a:xfrm>
            <a:off x="5503863" y="2889250"/>
            <a:ext cx="668813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西洋社会的结构模式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0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8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2210" name="Group 34"/>
          <p:cNvGraphicFramePr>
            <a:graphicFrameLocks noGrp="1"/>
          </p:cNvGraphicFramePr>
          <p:nvPr/>
        </p:nvGraphicFramePr>
        <p:xfrm>
          <a:off x="450850" y="1704975"/>
          <a:ext cx="11518900" cy="3556000"/>
        </p:xfrm>
        <a:graphic>
          <a:graphicData uri="http://schemas.openxmlformats.org/drawingml/2006/table">
            <a:tbl>
              <a:tblPr/>
              <a:tblGrid>
                <a:gridCol w="5657849"/>
                <a:gridCol w="5861051"/>
              </a:tblGrid>
              <a:tr h="78794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②_________________</a:t>
                      </a:r>
                      <a:endParaRPr kumimoji="0" lang="en-US" altLang="zh-C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956" marB="5095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人人平等</a:t>
                      </a: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一视同仁</a:t>
                      </a:r>
                      <a:endParaRPr kumimoji="0" lang="zh-CN" alt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956" marB="50956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261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群己关系是相对的</a:t>
                      </a: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具有伸缩性</a:t>
                      </a:r>
                      <a:endParaRPr kumimoji="0" lang="zh-CN" alt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956" marB="5095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③_____________</a:t>
                      </a:r>
                      <a:endParaRPr kumimoji="0" lang="en-US" altLang="zh-C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956" marB="50956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5443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④___________________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</a:t>
                      </a:r>
                      <a:endParaRPr kumimoji="0" lang="en-US" altLang="zh-C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956" marB="50956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依靠“法”维持这一格局</a:t>
                      </a:r>
                      <a:endParaRPr kumimoji="0" lang="zh-CN" alt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0956" marB="50956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2206" name="Text Box 30"/>
          <p:cNvSpPr txBox="1">
            <a:spLocks noChangeArrowheads="1"/>
          </p:cNvSpPr>
          <p:nvPr/>
        </p:nvSpPr>
        <p:spPr bwMode="auto">
          <a:xfrm>
            <a:off x="557213" y="1597025"/>
            <a:ext cx="49149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系维着私人的道德</a:t>
            </a:r>
          </a:p>
        </p:txBody>
      </p:sp>
      <p:sp>
        <p:nvSpPr>
          <p:cNvPr id="1842207" name="Text Box 31"/>
          <p:cNvSpPr txBox="1">
            <a:spLocks noChangeArrowheads="1"/>
          </p:cNvSpPr>
          <p:nvPr/>
        </p:nvSpPr>
        <p:spPr bwMode="auto">
          <a:xfrm>
            <a:off x="7316788" y="2587625"/>
            <a:ext cx="37639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团体界限分明</a:t>
            </a:r>
          </a:p>
        </p:txBody>
      </p:sp>
      <p:sp>
        <p:nvSpPr>
          <p:cNvPr id="1842208" name="Text Box 32"/>
          <p:cNvSpPr txBox="1">
            <a:spLocks noChangeArrowheads="1"/>
          </p:cNvSpPr>
          <p:nvPr/>
        </p:nvSpPr>
        <p:spPr bwMode="auto">
          <a:xfrm>
            <a:off x="495300" y="3578225"/>
            <a:ext cx="5494338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依靠“礼”维持这一</a:t>
            </a:r>
          </a:p>
        </p:txBody>
      </p:sp>
      <p:sp>
        <p:nvSpPr>
          <p:cNvPr id="1842209" name="Text Box 33"/>
          <p:cNvSpPr txBox="1">
            <a:spLocks noChangeArrowheads="1"/>
          </p:cNvSpPr>
          <p:nvPr/>
        </p:nvSpPr>
        <p:spPr bwMode="auto">
          <a:xfrm>
            <a:off x="438150" y="4173538"/>
            <a:ext cx="14605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格局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2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2206" grpId="0"/>
      <p:bldP spid="1842207" grpId="0"/>
      <p:bldP spid="1842208" grpId="0"/>
      <p:bldP spid="184220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7658" y="263843"/>
            <a:ext cx="115760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阅读规划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一、阅读任务</a:t>
            </a:r>
          </a:p>
        </p:txBody>
      </p:sp>
      <p:graphicFrame>
        <p:nvGraphicFramePr>
          <p:cNvPr id="1667217" name="Group 145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16878" y="1902143"/>
          <a:ext cx="11061699" cy="3987782"/>
        </p:xfrm>
        <a:graphic>
          <a:graphicData uri="http://schemas.openxmlformats.org/drawingml/2006/table">
            <a:tbl>
              <a:tblPr/>
              <a:tblGrid>
                <a:gridCol w="2546349"/>
                <a:gridCol w="4449233"/>
                <a:gridCol w="4066117"/>
              </a:tblGrid>
              <a:tr h="56705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时间规划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阅读计划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任务或作业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4390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开课前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2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周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泛读整本书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结合目录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提炼关键词句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07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细读第一至三篇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任务一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: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理解主旨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梳理文脉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;</a:t>
                      </a:r>
                      <a:endParaRPr kumimoji="0" lang="en-US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任务二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: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理解概念</a:t>
                      </a:r>
                      <a:r>
                        <a:rPr kumimoji="0" lang="en-US" altLang="zh-CN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说出概念之间的关系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707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细读第四至八篇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</a:tr>
              <a:tr h="56707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细读第九至十一篇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</a:tr>
              <a:tr h="69512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细读第十二至十四篇</a:t>
                      </a:r>
                      <a:endParaRPr kumimoji="0" lang="zh-CN" alt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0" marR="121920" marT="54878" marB="54878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17195" y="6010910"/>
            <a:ext cx="1157605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注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细读时间安排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根据老师的安排自行填写。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2322175" cy="504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分析第九至十一篇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用一句话说明这三篇与本书标题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乡土中国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有什么必然联系。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第一至三篇是从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等角度阐释乡土社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会的特点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;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第四至八篇是从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_________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_________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等角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度阐释乡土社会的特点。这三篇是从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_________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阐释乡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土社会的特点。</a:t>
            </a:r>
          </a:p>
        </p:txBody>
      </p:sp>
      <p:sp>
        <p:nvSpPr>
          <p:cNvPr id="1781763" name="Text Box 3"/>
          <p:cNvSpPr txBox="1">
            <a:spLocks noChangeArrowheads="1"/>
          </p:cNvSpPr>
          <p:nvPr/>
        </p:nvSpPr>
        <p:spPr bwMode="auto">
          <a:xfrm>
            <a:off x="3538538" y="2838450"/>
            <a:ext cx="211613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经济</a:t>
            </a:r>
          </a:p>
        </p:txBody>
      </p:sp>
      <p:sp>
        <p:nvSpPr>
          <p:cNvPr id="1781764" name="Text Box 4"/>
          <p:cNvSpPr txBox="1">
            <a:spLocks noChangeArrowheads="1"/>
          </p:cNvSpPr>
          <p:nvPr/>
        </p:nvSpPr>
        <p:spPr bwMode="auto">
          <a:xfrm>
            <a:off x="4851400" y="2838450"/>
            <a:ext cx="2116138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文化</a:t>
            </a:r>
          </a:p>
        </p:txBody>
      </p:sp>
      <p:sp>
        <p:nvSpPr>
          <p:cNvPr id="1781765" name="Text Box 5"/>
          <p:cNvSpPr txBox="1">
            <a:spLocks noChangeArrowheads="1"/>
          </p:cNvSpPr>
          <p:nvPr/>
        </p:nvSpPr>
        <p:spPr bwMode="auto">
          <a:xfrm>
            <a:off x="4086225" y="3605213"/>
            <a:ext cx="3802063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社会关系</a:t>
            </a:r>
          </a:p>
        </p:txBody>
      </p:sp>
      <p:sp>
        <p:nvSpPr>
          <p:cNvPr id="1781766" name="Text Box 6"/>
          <p:cNvSpPr txBox="1">
            <a:spLocks noChangeArrowheads="1"/>
          </p:cNvSpPr>
          <p:nvPr/>
        </p:nvSpPr>
        <p:spPr bwMode="auto">
          <a:xfrm>
            <a:off x="6192838" y="3611563"/>
            <a:ext cx="3802063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社会规范</a:t>
            </a:r>
          </a:p>
        </p:txBody>
      </p:sp>
      <p:sp>
        <p:nvSpPr>
          <p:cNvPr id="1781767" name="Text Box 7"/>
          <p:cNvSpPr txBox="1">
            <a:spLocks noChangeArrowheads="1"/>
          </p:cNvSpPr>
          <p:nvPr/>
        </p:nvSpPr>
        <p:spPr bwMode="auto">
          <a:xfrm>
            <a:off x="5988050" y="4408488"/>
            <a:ext cx="38004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政治角度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8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8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8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/>
      <p:bldP spid="1781764" grpId="0"/>
      <p:bldP spid="1781765" grpId="0"/>
      <p:bldP spid="1781766" grpId="0"/>
      <p:bldP spid="178176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4.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第十二至十四篇是围绕“时势权力”这一随着时间推移和社会变迁而改变的权力展开的论述。请用思维导图呈现它们的关系。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3" name="x20ywb1r104.jpg" descr="说明: id:2147502094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238" y="1157288"/>
            <a:ext cx="8699500" cy="5378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3812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1889125"/>
            <a:ext cx="1581150" cy="280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3813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38" y="2265363"/>
            <a:ext cx="1873250" cy="3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8381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338" y="4986338"/>
            <a:ext cx="2259012" cy="35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838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83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83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46063" y="1116013"/>
            <a:ext cx="115760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任务二　细读文本释概念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活动一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试列出文章中你认为比较重要或难以理解的概念。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活动指导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论述类文本往往用到很多重要概念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即那些含义丰富、深刻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蕴含了文章重要思想、体现了观点态度的概念。抓住、理解这些重要概念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就掌握了阅读这类著作的钥匙。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活动二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师生合作用文本细读法理解“乡土社会”这个核心概念。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活动指导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文本细读是指为深层领会作者匠心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从而对词句含意、结构层次、情感意境、写作手法等进行多角度、多层面细细咀嚼的一种阅读方法。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84163" y="1354138"/>
            <a:ext cx="115760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第一步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细读第一篇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乡土本色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筛选出诠释“乡土社会”概念的语句。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第二步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对筛选出的语句进行梳理、整合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共同完成下面表格。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787983" name="Group 79"/>
          <p:cNvGraphicFramePr>
            <a:graphicFrameLocks noGrp="1"/>
          </p:cNvGraphicFramePr>
          <p:nvPr/>
        </p:nvGraphicFramePr>
        <p:xfrm>
          <a:off x="525463" y="1157288"/>
          <a:ext cx="11001375" cy="5529734"/>
        </p:xfrm>
        <a:graphic>
          <a:graphicData uri="http://schemas.openxmlformats.org/drawingml/2006/table">
            <a:tbl>
              <a:tblPr/>
              <a:tblGrid>
                <a:gridCol w="5648841"/>
                <a:gridCol w="5352534"/>
              </a:tblGrid>
              <a:tr h="812830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语句</a:t>
                      </a: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2132" marB="521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乡土社会特征</a:t>
                      </a: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2132" marB="52132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364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从基层上看去</a:t>
                      </a: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中国社会是乡土性的</a:t>
                      </a: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2132" marB="521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“</a:t>
                      </a: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基层上”“中国社会”概念的外延</a:t>
                      </a: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;“</a:t>
                      </a: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乡土性”概念的本质</a:t>
                      </a: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2132" marB="52132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30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乡下人离不了泥土</a:t>
                      </a: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2132" marB="521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概念的内涵一</a:t>
                      </a: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:①_____</a:t>
                      </a:r>
                      <a:endParaRPr kumimoji="0" lang="en-US" altLang="zh-CN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2132" marB="52132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996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直接靠农业来谋生的人是黏在土地上的</a:t>
                      </a: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;</a:t>
                      </a: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以农为生的人</a:t>
                      </a: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世代定居是常态</a:t>
                      </a: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迁移是变态</a:t>
                      </a:r>
                      <a:endParaRPr kumimoji="0" lang="zh-CN" altLang="en-US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2132" marB="5213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概念的内涵二</a:t>
                      </a: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:②_____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</a:t>
                      </a:r>
                      <a:endParaRPr kumimoji="0" lang="en-US" altLang="zh-CN" sz="3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2132" marB="52132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7984" name="Text Box 80"/>
          <p:cNvSpPr txBox="1">
            <a:spLocks noChangeArrowheads="1"/>
          </p:cNvSpPr>
          <p:nvPr/>
        </p:nvSpPr>
        <p:spPr bwMode="auto">
          <a:xfrm>
            <a:off x="9310688" y="3392488"/>
            <a:ext cx="20034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土气</a:t>
            </a:r>
          </a:p>
        </p:txBody>
      </p:sp>
      <p:sp>
        <p:nvSpPr>
          <p:cNvPr id="1787985" name="Text Box 81"/>
          <p:cNvSpPr txBox="1">
            <a:spLocks noChangeArrowheads="1"/>
          </p:cNvSpPr>
          <p:nvPr/>
        </p:nvSpPr>
        <p:spPr bwMode="auto">
          <a:xfrm>
            <a:off x="9310688" y="4581525"/>
            <a:ext cx="200342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不流</a:t>
            </a:r>
          </a:p>
        </p:txBody>
      </p:sp>
      <p:sp>
        <p:nvSpPr>
          <p:cNvPr id="1787986" name="Text Box 82"/>
          <p:cNvSpPr txBox="1">
            <a:spLocks noChangeArrowheads="1"/>
          </p:cNvSpPr>
          <p:nvPr/>
        </p:nvSpPr>
        <p:spPr bwMode="auto">
          <a:xfrm>
            <a:off x="5627688" y="5129213"/>
            <a:ext cx="31877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动</a:t>
            </a:r>
            <a:r>
              <a:rPr kumimoji="0" lang="en-US" altLang="zh-CN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聚居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8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87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8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7984" grpId="0"/>
      <p:bldP spid="1787985" grpId="0"/>
      <p:bldP spid="17879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3227" name="Group 27"/>
          <p:cNvGraphicFramePr>
            <a:graphicFrameLocks noGrp="1"/>
          </p:cNvGraphicFramePr>
          <p:nvPr/>
        </p:nvGraphicFramePr>
        <p:xfrm>
          <a:off x="525463" y="1157288"/>
          <a:ext cx="11001375" cy="4423932"/>
        </p:xfrm>
        <a:graphic>
          <a:graphicData uri="http://schemas.openxmlformats.org/drawingml/2006/table">
            <a:tbl>
              <a:tblPr/>
              <a:tblGrid>
                <a:gridCol w="5479524"/>
                <a:gridCol w="5521851"/>
              </a:tblGrid>
              <a:tr h="78865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语句</a:t>
                      </a:r>
                      <a:endParaRPr kumimoji="0" lang="zh-CN" alt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1522" marB="515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乡土社会特征</a:t>
                      </a:r>
                      <a:endParaRPr kumimoji="0" lang="zh-CN" alt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1522" marB="51522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866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常态生活是终老是乡</a:t>
                      </a: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;</a:t>
                      </a: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这是一个“熟悉”的社会</a:t>
                      </a: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没有陌生人的社会</a:t>
                      </a:r>
                      <a:endParaRPr kumimoji="0" lang="zh-CN" alt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1522" marB="515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概念的内涵三</a:t>
                      </a: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③___________________</a:t>
                      </a:r>
                      <a:endParaRPr kumimoji="0" lang="en-US" altLang="zh-CN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1522" marB="51522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4258">
                <a:tc gridSpan="2"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乡土社会是</a:t>
                      </a: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:</a:t>
                      </a: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中国基层社会人们以种地为最普通的谋生方式</a:t>
                      </a: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聚村而居</a:t>
                      </a:r>
                      <a:r>
                        <a:rPr kumimoji="0" lang="en-US" altLang="zh-CN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相互熟悉所形成的一种社会结构</a:t>
                      </a:r>
                      <a:endParaRPr kumimoji="0" lang="zh-CN" altLang="en-US" sz="3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08" marR="121908" marT="51522" marB="5152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228" name="Text Box 28"/>
          <p:cNvSpPr txBox="1">
            <a:spLocks noChangeArrowheads="1"/>
          </p:cNvSpPr>
          <p:nvPr/>
        </p:nvSpPr>
        <p:spPr bwMode="auto">
          <a:xfrm>
            <a:off x="5529898" y="2805113"/>
            <a:ext cx="6477000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熟人社会</a:t>
            </a:r>
            <a:r>
              <a:rPr kumimoji="0" lang="en-US" altLang="zh-CN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CN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礼俗社会</a:t>
            </a:r>
            <a:r>
              <a:rPr kumimoji="0" lang="en-US" altLang="zh-CN" sz="35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第三步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学生借鉴以上方法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自主梳理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乡土中国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中其他重要概念。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任务三　关注“问题”学后用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活动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以“今日中国乡村社会的变迁”为话题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开展调查访问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写一篇调查文章。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84163" y="747713"/>
            <a:ext cx="1157605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二、阅读方法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整本书“五步阅读法”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第一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浏览目录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大致了解书的结构。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粗读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粗读每一章的核心概念和主要观点。</a:t>
            </a:r>
          </a:p>
        </p:txBody>
      </p:sp>
      <p:pic>
        <p:nvPicPr>
          <p:cNvPr id="1741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15" y="3710305"/>
            <a:ext cx="9201785" cy="31483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活动指导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当前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我国正处于社会转型的关键时期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传统与现代的交织和转换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乡村与城市的碰撞与融合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使社会发生着巨大变化。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乡土中国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》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中关于乡土社会的论述仍然值得我们思考。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333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请以“今日中国乡村社会的变迁”为话题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从居住环境、精神风貌、文化生活、风俗习惯、乡村管理等角度任选一个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开展调查访问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写一篇不少于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800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字的文章。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在此基础上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请运用多种形式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如制作手抄报、举行演讲、开展辩论、设计网页等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与同学交流。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972435" y="2339340"/>
            <a:ext cx="5566410" cy="1744345"/>
          </a:xfrm>
        </p:spPr>
        <p:txBody>
          <a:bodyPr/>
          <a:lstStyle/>
          <a:p>
            <a:r>
              <a:rPr lang="zh-CN" altLang="en-US"/>
              <a:t>感谢聆听</a:t>
            </a:r>
            <a:endParaRPr lang="en-US" altLang="zh-CN"/>
          </a:p>
        </p:txBody>
      </p:sp>
      <p:pic>
        <p:nvPicPr>
          <p:cNvPr id="7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582400" y="11823700"/>
            <a:ext cx="304800" cy="228600"/>
          </a:xfrm>
          <a:prstGeom prst="cube">
            <a:avLst/>
          </a:prstGeom>
        </p:spPr>
      </p:pic>
    </p:spTree>
    <p:custDataLst>
      <p:tags r:id="rId4"/>
    </p:custData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第三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细读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逐字逐句地进行深入钻研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借助批注的方式记录自己的心得体悟。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第四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研读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对在阅读中发现的问题进行反复阅读和思考。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第五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重读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随着阅读的次数、年龄增长和阅历不同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会有不同的感悟。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96863" y="847725"/>
            <a:ext cx="1157605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阅读活动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任务一　巧借主旨理框架</a:t>
            </a:r>
          </a:p>
        </p:txBody>
      </p:sp>
      <p:pic>
        <p:nvPicPr>
          <p:cNvPr id="19458" name="x20ywb1r100.jpg" descr="说明: id:2147502050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0" y="2482850"/>
            <a:ext cx="7215188" cy="41481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3000">
    <p:random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84163" y="1143000"/>
            <a:ext cx="11576050" cy="360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二、阅读活动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活动一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试列出各篇的结构提纲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归纳各篇主旨。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活动指导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　抓住文章中的关键词句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通过分析关键词句的语义关系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梳理文章的整体框架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并由此提炼出主题。</a:t>
            </a:r>
          </a:p>
        </p:txBody>
      </p:sp>
    </p:spTree>
  </p:cSld>
  <p:clrMapOvr>
    <a:masterClrMapping/>
  </p:clrMapOvr>
  <p:transition spd="slow" advTm="3000">
    <p:random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774885" name="Group 293"/>
          <p:cNvGraphicFramePr>
            <a:graphicFrameLocks noGrp="1"/>
          </p:cNvGraphicFramePr>
          <p:nvPr/>
        </p:nvGraphicFramePr>
        <p:xfrm>
          <a:off x="325438" y="1285875"/>
          <a:ext cx="11414125" cy="4829176"/>
        </p:xfrm>
        <a:graphic>
          <a:graphicData uri="http://schemas.openxmlformats.org/drawingml/2006/table">
            <a:tbl>
              <a:tblPr/>
              <a:tblGrid>
                <a:gridCol w="1505091"/>
                <a:gridCol w="2438626"/>
                <a:gridCol w="7470408"/>
              </a:tblGrid>
              <a:tr h="585332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篇名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96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一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乡土本色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乡土社会的本色是土气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由此产生了生于斯、死于斯的熟悉的社会模式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96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二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文字下乡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①___________________________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____________________________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96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三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再论文字下乡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乡土社会是熟悉社会、安定社会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从时间角度看不需要文字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96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四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差序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格局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②____________________________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_____________________________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1" marR="121931" marT="54851" marB="54851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74886" name="Text Box 294"/>
          <p:cNvSpPr txBox="1">
            <a:spLocks noChangeArrowheads="1"/>
          </p:cNvSpPr>
          <p:nvPr/>
        </p:nvSpPr>
        <p:spPr bwMode="auto">
          <a:xfrm>
            <a:off x="3989388" y="2755900"/>
            <a:ext cx="7693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乡土社会是熟悉社会、面对面</a:t>
            </a:r>
          </a:p>
        </p:txBody>
      </p:sp>
      <p:sp>
        <p:nvSpPr>
          <p:cNvPr id="1774887" name="Text Box 295"/>
          <p:cNvSpPr txBox="1">
            <a:spLocks noChangeArrowheads="1"/>
          </p:cNvSpPr>
          <p:nvPr/>
        </p:nvSpPr>
        <p:spPr bwMode="auto">
          <a:xfrm>
            <a:off x="3529013" y="3228975"/>
            <a:ext cx="797083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社区</a:t>
            </a: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在空间角度看不需要文字</a:t>
            </a:r>
          </a:p>
        </p:txBody>
      </p:sp>
      <p:sp>
        <p:nvSpPr>
          <p:cNvPr id="1774888" name="Text Box 296"/>
          <p:cNvSpPr txBox="1">
            <a:spLocks noChangeArrowheads="1"/>
          </p:cNvSpPr>
          <p:nvPr/>
        </p:nvSpPr>
        <p:spPr bwMode="auto">
          <a:xfrm>
            <a:off x="3937000" y="4875213"/>
            <a:ext cx="8255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中国乡土社会中“以己为中心”</a:t>
            </a:r>
          </a:p>
        </p:txBody>
      </p:sp>
      <p:sp>
        <p:nvSpPr>
          <p:cNvPr id="1774889" name="Text Box 297"/>
          <p:cNvSpPr txBox="1">
            <a:spLocks noChangeArrowheads="1"/>
          </p:cNvSpPr>
          <p:nvPr/>
        </p:nvSpPr>
        <p:spPr bwMode="auto">
          <a:xfrm>
            <a:off x="3497263" y="5348288"/>
            <a:ext cx="8255000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的深受儒家文化影响的差序格局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74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74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7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4886" grpId="0"/>
      <p:bldP spid="1774887" grpId="0"/>
      <p:bldP spid="1774888" grpId="0"/>
      <p:bldP spid="17748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37125" name="Group 69"/>
          <p:cNvGraphicFramePr>
            <a:graphicFrameLocks noGrp="1"/>
          </p:cNvGraphicFramePr>
          <p:nvPr/>
        </p:nvGraphicFramePr>
        <p:xfrm>
          <a:off x="465138" y="1138238"/>
          <a:ext cx="11128375" cy="5303836"/>
        </p:xfrm>
        <a:graphic>
          <a:graphicData uri="http://schemas.openxmlformats.org/drawingml/2006/table">
            <a:tbl>
              <a:tblPr/>
              <a:tblGrid>
                <a:gridCol w="1505094"/>
                <a:gridCol w="2438632"/>
                <a:gridCol w="7184649"/>
              </a:tblGrid>
              <a:tr h="585251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篇名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767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五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系维着私人的道德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中国乡土社会“差序格局”中道德体系的最大特点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——“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私”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6284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六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家族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乡土社会中家族单系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只包括父系这方面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的结构原则及其区别于西方社会家庭的功能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767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七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男女有别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③___________________________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_________________________</a:t>
                      </a:r>
                      <a:endParaRPr kumimoji="0" lang="en-US" altLang="zh-CN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0767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八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礼治秩序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“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礼”是传统的维系</a:t>
                      </a: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乡土社会是区别于法治社会的礼治社会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32" marR="121932" marT="54867" marB="54867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37126" name="Text Box 70"/>
          <p:cNvSpPr txBox="1">
            <a:spLocks noChangeArrowheads="1"/>
          </p:cNvSpPr>
          <p:nvPr/>
        </p:nvSpPr>
        <p:spPr bwMode="auto">
          <a:xfrm>
            <a:off x="4113213" y="4154488"/>
            <a:ext cx="7724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乡土社会中保持“男女有别”</a:t>
            </a:r>
          </a:p>
        </p:txBody>
      </p:sp>
      <p:sp>
        <p:nvSpPr>
          <p:cNvPr id="1837127" name="Text Box 71"/>
          <p:cNvSpPr txBox="1">
            <a:spLocks noChangeArrowheads="1"/>
          </p:cNvSpPr>
          <p:nvPr/>
        </p:nvSpPr>
        <p:spPr bwMode="auto">
          <a:xfrm>
            <a:off x="3738563" y="4627563"/>
            <a:ext cx="7153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这一原则的重要原因和意义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3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7126" grpId="0"/>
      <p:bldP spid="18371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38136" name="Group 56"/>
          <p:cNvGraphicFramePr>
            <a:graphicFrameLocks noGrp="1"/>
          </p:cNvGraphicFramePr>
          <p:nvPr/>
        </p:nvGraphicFramePr>
        <p:xfrm>
          <a:off x="312738" y="1285875"/>
          <a:ext cx="11593512" cy="4322763"/>
        </p:xfrm>
        <a:graphic>
          <a:graphicData uri="http://schemas.openxmlformats.org/drawingml/2006/table">
            <a:tbl>
              <a:tblPr/>
              <a:tblGrid>
                <a:gridCol w="1505020"/>
                <a:gridCol w="2438511"/>
                <a:gridCol w="7649981"/>
              </a:tblGrid>
              <a:tr h="65091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序号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篇名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主旨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956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九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无讼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推行下乡的新的法律制度对礼治的乡土社会产生了副作用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2718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十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无为政治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④______________________________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_______________________________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956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十一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长老统治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在横暴权力、同意权力之外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,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着重介绍了教化权力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(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长老权力</a:t>
                      </a: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ea"/>
                          <a:sym typeface="+mn-lt"/>
                        </a:rPr>
                        <a:t>)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121926" marR="121926" marT="51133" marB="51133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38137" name="Text Box 57"/>
          <p:cNvSpPr txBox="1">
            <a:spLocks noChangeArrowheads="1"/>
          </p:cNvSpPr>
          <p:nvPr/>
        </p:nvSpPr>
        <p:spPr bwMode="auto">
          <a:xfrm>
            <a:off x="3911600" y="3067050"/>
            <a:ext cx="85010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解释了横暴权力与同意权力</a:t>
            </a:r>
            <a:r>
              <a:rPr kumimoji="0" lang="en-US" altLang="zh-CN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从历</a:t>
            </a:r>
          </a:p>
        </p:txBody>
      </p:sp>
      <p:sp>
        <p:nvSpPr>
          <p:cNvPr id="1838138" name="Text Box 58"/>
          <p:cNvSpPr txBox="1">
            <a:spLocks noChangeArrowheads="1"/>
          </p:cNvSpPr>
          <p:nvPr/>
        </p:nvSpPr>
        <p:spPr bwMode="auto">
          <a:xfrm>
            <a:off x="3441700" y="3694113"/>
            <a:ext cx="8780463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17235" tIns="58618" rIns="117235" bIns="58618" anchor="b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kumimoji="0" lang="zh-CN" altLang="en-US" sz="3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史的经验中找出了“无为”的价值</a:t>
            </a:r>
          </a:p>
        </p:txBody>
      </p:sp>
    </p:spTree>
  </p:cSld>
  <p:clrMapOvr>
    <a:masterClrMapping/>
  </p:clrMapOvr>
  <p:transition spd="slow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3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8137" grpId="0"/>
      <p:bldP spid="183813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0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1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2805"/>
  <p:tag name="KSO_WM_TEMPLATE_MASTER_THUMB_INDEX" val="12"/>
  <p:tag name="KSO_WM_TEMPLATE_MASTER_TYPE" val="1"/>
  <p:tag name="KSO_WM_TEMPLATE_SUBCATEGORY" val="0"/>
  <p:tag name="KSO_WM_TEMPLATE_THUMBS_INDEX" val="1、4、7、8、9、10、11、12、13、14、15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custom20202805_1*a*1"/>
  <p:tag name="KSO_WM_UNIT_INDEX" val="1"/>
  <p:tag name="KSO_WM_UNIT_ISCONTENTSTITLE" val="0"/>
  <p:tag name="KSO_WM_UNIT_LAYERLEVEL" val="1"/>
  <p:tag name="KSO_WM_UNIT_NOCLEAR" val="0"/>
  <p:tag name="KSO_WM_UNIT_PRESET_TEXT" val="古典雅致国风"/>
  <p:tag name="KSO_WM_UNIT_TYPE" val="a"/>
  <p:tag name="KSO_WM_UNIT_VALUE" val="7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custom20202805_1*b*1"/>
  <p:tag name="KSO_WM_UNIT_INDEX" val="1"/>
  <p:tag name="KSO_WM_UNIT_ISCONTENTSTITLE" val="0"/>
  <p:tag name="KSO_WM_UNIT_LAYERLEVEL" val="1"/>
  <p:tag name="KSO_WM_UNIT_NOCLEAR" val="0"/>
  <p:tag name="KSO_WM_UNIT_PRESET_TEXT" val="单击此处添加副标题"/>
  <p:tag name="KSO_WM_UNIT_TYPE" val="b"/>
  <p:tag name="KSO_WM_UNIT_VALUE" val="16"/>
</p:tagLst>
</file>

<file path=ppt/tags/tag126.xml><?xml version="1.0" encoding="utf-8"?>
<p:tagLst xmlns:p="http://schemas.openxmlformats.org/presentationml/2006/main">
  <p:tag name="KSO_WM_BEAUTIFY_FLAG" val="#wm#"/>
  <p:tag name="KSO_WM_SLIDE_ID" val="custom20202805_1"/>
  <p:tag name="KSO_WM_SLIDE_INDEX" val="1"/>
  <p:tag name="KSO_WM_SLIDE_ITEM_CNT" val="0"/>
  <p:tag name="KSO_WM_SLIDE_LAYOUT" val="a_b"/>
  <p:tag name="KSO_WM_SLIDE_LAYOUT_CNT" val="1_1"/>
  <p:tag name="KSO_WM_SLIDE_SUBTYPE" val="pureTxt"/>
  <p:tag name="KSO_WM_SLIDE_TYPE" val="title"/>
  <p:tag name="KSO_WM_TAG_VERSION" val="1.0"/>
  <p:tag name="KSO_WM_TEMPLATE_CATEGORY" val="custom"/>
  <p:tag name="KSO_WM_TEMPLATE_COLOR_TYPE" val="1"/>
  <p:tag name="KSO_WM_TEMPLATE_INDEX" val="20202805"/>
  <p:tag name="KSO_WM_TEMPLATE_MASTER_THUMB_INDEX" val="12"/>
  <p:tag name="KSO_WM_TEMPLATE_MASTER_TYPE" val="1"/>
  <p:tag name="KSO_WM_TEMPLATE_SUBCATEGORY" val="0"/>
  <p:tag name="KSO_WM_TEMPLATE_THUMBS_INDEX" val="1、4、7、8、9、10、11、12、13、14、15"/>
</p:tagLst>
</file>

<file path=ppt/tags/tag127.xml><?xml version="1.0" encoding="utf-8"?>
<p:tagLst xmlns:p="http://schemas.openxmlformats.org/presentationml/2006/main">
  <p:tag name="KSO_WM_UNIT_TABLE_BEAUTIFY" val="smartTable{626e4269-bfe8-485c-b203-16147fc3bc01}"/>
</p:tagLst>
</file>

<file path=ppt/tags/tag12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2805"/>
  <p:tag name="KSO_WM_UNIT_COMPATIBLE" val="0"/>
  <p:tag name="KSO_WM_UNIT_DIAGRAM_ISNUMVISUAL" val="0"/>
  <p:tag name="KSO_WM_UNIT_DIAGRAM_ISREFERUNIT" val="0"/>
  <p:tag name="KSO_WM_UNIT_HIGHLIGHT" val="0"/>
  <p:tag name="KSO_WM_UNIT_ID" val="custom20202805_15*a*1"/>
  <p:tag name="KSO_WM_UNIT_INDEX" val="1"/>
  <p:tag name="KSO_WM_UNIT_ISCONTENTSTITLE" val="0"/>
  <p:tag name="KSO_WM_UNIT_LAYERLEVEL" val="1"/>
  <p:tag name="KSO_WM_UNIT_NOCLEAR" val="1"/>
  <p:tag name="KSO_WM_UNIT_PRESET_TEXT" val="感谢聆听"/>
  <p:tag name="KSO_WM_UNIT_TYPE" val="a"/>
</p:tagLst>
</file>

<file path=ppt/tags/tag129.xml><?xml version="1.0" encoding="utf-8"?>
<p:tagLst xmlns:p="http://schemas.openxmlformats.org/presentationml/2006/main">
  <p:tag name="KSO_WM_BEAUTIFY_FLAG" val="#wm#"/>
  <p:tag name="KSO_WM_SLIDE_ID" val="custom20202805_15"/>
  <p:tag name="KSO_WM_SLIDE_INDEX" val="15"/>
  <p:tag name="KSO_WM_SLIDE_ITEM_CNT" val="0"/>
  <p:tag name="KSO_WM_SLIDE_LAYOUT" val="a_b"/>
  <p:tag name="KSO_WM_SLIDE_LAYOUT_CNT" val="1_1"/>
  <p:tag name="KSO_WM_SLIDE_SUBTYPE" val="pureTxt"/>
  <p:tag name="KSO_WM_SLIDE_TYPE" val="endPage"/>
  <p:tag name="KSO_WM_TAG_VERSION" val="1.0"/>
  <p:tag name="KSO_WM_TEMPLATE_CATEGORY" val="custom"/>
  <p:tag name="KSO_WM_TEMPLATE_COLOR_TYPE" val="1"/>
  <p:tag name="KSO_WM_TEMPLATE_INDEX" val="20202805"/>
  <p:tag name="KSO_WM_TEMPLATE_MASTER_TYPE" val="1"/>
  <p:tag name="KSO_WM_TEMPLATE_SUBCATEGORY" val="0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7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8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7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7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8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9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_Office 主题​​">
  <a:themeElements>
    <a:clrScheme name="自定义 404">
      <a:dk1>
        <a:srgbClr val="000000"/>
      </a:dk1>
      <a:lt1>
        <a:srgbClr val="FFFFFF"/>
      </a:lt1>
      <a:dk2>
        <a:srgbClr val="E5EBEA"/>
      </a:dk2>
      <a:lt2>
        <a:srgbClr val="FFFFFF"/>
      </a:lt2>
      <a:accent1>
        <a:srgbClr val="93ABAA"/>
      </a:accent1>
      <a:accent2>
        <a:srgbClr val="92AAA6"/>
      </a:accent2>
      <a:accent3>
        <a:srgbClr val="93ABA0"/>
      </a:accent3>
      <a:accent4>
        <a:srgbClr val="94A99B"/>
      </a:accent4>
      <a:accent5>
        <a:srgbClr val="9CAD9A"/>
      </a:accent5>
      <a:accent6>
        <a:srgbClr val="A0AB93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81</Paragraphs>
  <Slides>32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baseType="lpstr" size="38">
      <vt:lpstr>Arial</vt:lpstr>
      <vt:lpstr>微软雅黑</vt:lpstr>
      <vt:lpstr>隶书</vt:lpstr>
      <vt:lpstr>汉仪尚巍手书W</vt:lpstr>
      <vt:lpstr>宋体</vt:lpstr>
      <vt:lpstr>1_Office 主题​​</vt:lpstr>
      <vt:lpstr>乡土中国（中）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感谢聆听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2021-06-02T14:36:58.127</cp:lastPrinted>
  <dcterms:created xsi:type="dcterms:W3CDTF">2021-06-02T14:36:58Z</dcterms:created>
  <dcterms:modified xsi:type="dcterms:W3CDTF">2021-06-02T06:37:02Z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