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84" r:id="rId2"/>
    <p:sldMasterId id="2147483732" r:id="rId3"/>
    <p:sldMasterId id="2147483744" r:id="rId4"/>
    <p:sldMasterId id="2147483756" r:id="rId5"/>
  </p:sldMasterIdLst>
  <p:notesMasterIdLst>
    <p:notesMasterId r:id="rId6"/>
  </p:notesMasterIdLst>
  <p:sldIdLst>
    <p:sldId id="257" r:id="rId7"/>
    <p:sldId id="287" r:id="rId8"/>
    <p:sldId id="288" r:id="rId9"/>
    <p:sldId id="289" r:id="rId10"/>
    <p:sldId id="291" r:id="rId11"/>
    <p:sldId id="300" r:id="rId12"/>
    <p:sldId id="298" r:id="rId13"/>
    <p:sldId id="299" r:id="rId14"/>
    <p:sldId id="268" r:id="rId15"/>
    <p:sldId id="301" r:id="rId16"/>
    <p:sldId id="269" r:id="rId17"/>
    <p:sldId id="264" r:id="rId18"/>
    <p:sldId id="302" r:id="rId19"/>
    <p:sldId id="305" r:id="rId20"/>
    <p:sldId id="304" r:id="rId21"/>
    <p:sldId id="270" r:id="rId22"/>
    <p:sldId id="272" r:id="rId23"/>
    <p:sldId id="274" r:id="rId24"/>
    <p:sldId id="279" r:id="rId25"/>
    <p:sldId id="275" r:id="rId26"/>
    <p:sldId id="311" r:id="rId27"/>
    <p:sldId id="314" r:id="rId28"/>
    <p:sldId id="313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/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4.xml" /><Relationship Id="rId40" Type="http://schemas.openxmlformats.org/officeDocument/2006/relationships/slide" Target="slides/slide34.xml" /><Relationship Id="rId41" Type="http://schemas.openxmlformats.org/officeDocument/2006/relationships/tags" Target="tags/tag4.xml" /><Relationship Id="rId42" Type="http://schemas.openxmlformats.org/officeDocument/2006/relationships/presProps" Target="presProps.xml" /><Relationship Id="rId43" Type="http://schemas.openxmlformats.org/officeDocument/2006/relationships/viewProps" Target="viewProps.xml" /><Relationship Id="rId44" Type="http://schemas.openxmlformats.org/officeDocument/2006/relationships/theme" Target="theme/theme1.xml" /><Relationship Id="rId45" Type="http://schemas.openxmlformats.org/officeDocument/2006/relationships/tableStyles" Target="tableStyles.xml" /><Relationship Id="rId5" Type="http://schemas.openxmlformats.org/officeDocument/2006/relationships/slideMaster" Target="slideMasters/slideMaster5.xml" /><Relationship Id="rId6" Type="http://schemas.openxmlformats.org/officeDocument/2006/relationships/notesMaster" Target="notesMasters/notesMaster1.xml" /><Relationship Id="rId7" Type="http://schemas.openxmlformats.org/officeDocument/2006/relationships/slide" Target="slides/slide1.xml" /><Relationship Id="rId8" Type="http://schemas.openxmlformats.org/officeDocument/2006/relationships/slide" Target="slides/slide2.xml" /><Relationship Id="rId9" Type="http://schemas.openxmlformats.org/officeDocument/2006/relationships/slide" Target="slides/slide3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6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04CB8-1ABA-44A8-B34E-B69D7AE6FA8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85E0E-1294-4578-9542-085BAC2A4E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81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>
                <a:latin typeface="Times New Roman" panose="02020603050405020304" pitchFamily="18" charset="0"/>
              </a:rPr>
              <a:t>17</a:t>
            </a:fld>
            <a:endParaRPr lang="en-US" altLang="zh-CN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8" name="Rectangle 3"/>
          <p:cNvSpPr txBox="1"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04099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>
                <a:latin typeface="Times New Roman" panose="02020603050405020304" pitchFamily="18" charset="0"/>
              </a:rPr>
              <a:t>18</a:t>
            </a:fld>
            <a:endParaRPr lang="en-US" altLang="zh-CN" sz="1200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7892" name="Rectangle 3"/>
          <p:cNvSpPr txBox="1"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256564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8916" name="Rectangle 3"/>
          <p:cNvSpPr txBox="1"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96458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38916" name="Rectangle 3"/>
          <p:cNvSpPr txBox="1"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88624500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627183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2057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60881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696686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921208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939807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54783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217859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144346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5044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47191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452080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980479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02111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8078374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0742F-34DE-4C1B-996B-04FBC3FCACAC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8364082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75CBF-EF10-4D3F-9B84-ABF7E0B814C7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9430378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C4743-9FE4-4006-9F2C-62FD093E5E06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382104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A302E-6F07-4324-B1DA-F9017E79D43C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8744241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49969-9271-4880-BA63-71F13B19CC3C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790172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FDE1D-A6A1-4694-9E0A-D0A745E4AD59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9094167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4E14E-4448-411F-A750-78946CABAD72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234776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4515777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E8D6A-DEF8-4F3E-B295-F0183ADAA62D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6365277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BAA83-8957-4A76-BC77-7EE75D766C9E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4185678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71E8F-5C65-440E-B45D-29EBD4BF1D30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2845208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79951-27BE-4AB1-8619-49B64A6D3C6D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8489894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17278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3743979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4808306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094684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57644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44343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2154921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5331381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266432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1810629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721450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548039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B07F-2653-4069-A20D-6F467073301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46D7-E684-4AA7-8666-27ABDE94F0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333250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B07F-2653-4069-A20D-6F467073301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46D7-E684-4AA7-8666-27ABDE94F0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921111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B07F-2653-4069-A20D-6F467073301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46D7-E684-4AA7-8666-27ABDE94F0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972990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B07F-2653-4069-A20D-6F467073301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46D7-E684-4AA7-8666-27ABDE94F0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259626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B07F-2653-4069-A20D-6F467073301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46D7-E684-4AA7-8666-27ABDE94F0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47719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0113992"/>
      </p:ext>
    </p:extLst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B07F-2653-4069-A20D-6F467073301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46D7-E684-4AA7-8666-27ABDE94F0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008728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B07F-2653-4069-A20D-6F467073301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46D7-E684-4AA7-8666-27ABDE94F0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639631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B07F-2653-4069-A20D-6F467073301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46D7-E684-4AA7-8666-27ABDE94F0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285994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B07F-2653-4069-A20D-6F467073301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46D7-E684-4AA7-8666-27ABDE94F0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620511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B07F-2653-4069-A20D-6F467073301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46D7-E684-4AA7-8666-27ABDE94F0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598969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6B07F-2653-4069-A20D-6F467073301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46D7-E684-4AA7-8666-27ABDE94F0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95401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93152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616526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580514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887377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3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29.xml" /><Relationship Id="rId8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1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10" Type="http://schemas.openxmlformats.org/officeDocument/2006/relationships/slideLayout" Target="../slideLayouts/slideLayout43.xml" /><Relationship Id="rId11" Type="http://schemas.openxmlformats.org/officeDocument/2006/relationships/slideLayout" Target="../slideLayouts/slideLayout44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3" Type="http://schemas.openxmlformats.org/officeDocument/2006/relationships/slideLayout" Target="../slideLayouts/slideLayout36.xml" /><Relationship Id="rId4" Type="http://schemas.openxmlformats.org/officeDocument/2006/relationships/slideLayout" Target="../slideLayouts/slideLayout37.xml" /><Relationship Id="rId5" Type="http://schemas.openxmlformats.org/officeDocument/2006/relationships/slideLayout" Target="../slideLayouts/slideLayout38.xml" /><Relationship Id="rId6" Type="http://schemas.openxmlformats.org/officeDocument/2006/relationships/slideLayout" Target="../slideLayouts/slideLayout39.xml" /><Relationship Id="rId7" Type="http://schemas.openxmlformats.org/officeDocument/2006/relationships/slideLayout" Target="../slideLayouts/slideLayout40.xml" /><Relationship Id="rId8" Type="http://schemas.openxmlformats.org/officeDocument/2006/relationships/slideLayout" Target="../slideLayouts/slideLayout41.xml" /><Relationship Id="rId9" Type="http://schemas.openxmlformats.org/officeDocument/2006/relationships/slideLayout" Target="../slideLayouts/slideLayout42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10" Type="http://schemas.openxmlformats.org/officeDocument/2006/relationships/slideLayout" Target="../slideLayouts/slideLayout54.xml" /><Relationship Id="rId11" Type="http://schemas.openxmlformats.org/officeDocument/2006/relationships/slideLayout" Target="../slideLayouts/slideLayout55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3" Type="http://schemas.openxmlformats.org/officeDocument/2006/relationships/slideLayout" Target="../slideLayouts/slideLayout47.xml" /><Relationship Id="rId4" Type="http://schemas.openxmlformats.org/officeDocument/2006/relationships/slideLayout" Target="../slideLayouts/slideLayout48.xml" /><Relationship Id="rId5" Type="http://schemas.openxmlformats.org/officeDocument/2006/relationships/slideLayout" Target="../slideLayouts/slideLayout49.xml" /><Relationship Id="rId6" Type="http://schemas.openxmlformats.org/officeDocument/2006/relationships/slideLayout" Target="../slideLayouts/slideLayout50.xml" /><Relationship Id="rId7" Type="http://schemas.openxmlformats.org/officeDocument/2006/relationships/slideLayout" Target="../slideLayouts/slideLayout51.xml" /><Relationship Id="rId8" Type="http://schemas.openxmlformats.org/officeDocument/2006/relationships/slideLayout" Target="../slideLayouts/slideLayout52.xml" /><Relationship Id="rId9" Type="http://schemas.openxmlformats.org/officeDocument/2006/relationships/slideLayout" Target="../slideLayouts/slideLayout5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" name="图片 1073743875" descr="学科网 zxxk.com" title="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4458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" name="图片 1073743875" descr="学科网 zxxk.com" title="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45487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70ECB3-62D3-4C76-834C-4B06BB77D07A}" type="slidenum">
              <a:rPr lang="en-US" altLang="zh-CN"/>
              <a:t>‹#›</a:t>
            </a:fld>
            <a:endParaRPr lang="en-US" altLang="zh-CN"/>
          </a:p>
        </p:txBody>
      </p:sp>
      <p:pic>
        <p:nvPicPr>
          <p:cNvPr id="1031" name="图片 1073743875" descr="学科网 zxxk.com" title="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00288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iming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FA2519-21ED-4B5C-85A6-2DA37951CBF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t>2022/11/8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A745A-D001-4B06-B43E-FFCC8583F35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黑体 CN Light"/>
                <a:cs typeface="Arial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" name="图片 1073743875" descr="学科网 zxxk.com" title="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46244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6B07F-2653-4069-A20D-6F467073301F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946D7-E684-4AA7-8666-27ABDE94F08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 title="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88977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tags" Target="../tags/tag1.xml" /><Relationship Id="rId3" Type="http://schemas.openxmlformats.org/officeDocument/2006/relationships/image" Target="../media/image8.png" /><Relationship Id="rId4" Type="http://schemas.openxmlformats.org/officeDocument/2006/relationships/slide" Target="slide9.xml" TargetMode="In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9.png" /><Relationship Id="rId3" Type="http://schemas.openxmlformats.org/officeDocument/2006/relationships/image" Target="../media/image10.png" /><Relationship Id="rId4" Type="http://schemas.openxmlformats.org/officeDocument/2006/relationships/image" Target="../media/image11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11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7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tags" Target="../tags/tag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7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 /><Relationship Id="rId2" Type="http://schemas.openxmlformats.org/officeDocument/2006/relationships/notesSlide" Target="../notesSlides/notesSlide3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 /><Relationship Id="rId2" Type="http://schemas.openxmlformats.org/officeDocument/2006/relationships/tags" Target="../tags/tag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 title="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6" y="2936888"/>
            <a:ext cx="5219954" cy="3926214"/>
          </a:xfrm>
          <a:prstGeom prst="rect">
            <a:avLst/>
          </a:prstGeom>
        </p:spPr>
      </p:pic>
      <p:sp>
        <p:nvSpPr>
          <p:cNvPr id="15" name="矩形 14" title=""/>
          <p:cNvSpPr/>
          <p:nvPr/>
        </p:nvSpPr>
        <p:spPr>
          <a:xfrm>
            <a:off x="310490" y="249149"/>
            <a:ext cx="11571020" cy="6359703"/>
          </a:xfrm>
          <a:prstGeom prst="rect">
            <a:avLst/>
          </a:prstGeom>
          <a:noFill/>
          <a:ln>
            <a:solidFill>
              <a:srgbClr val="9F5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grpSp>
        <p:nvGrpSpPr>
          <p:cNvPr id="8" name="组合 7" title=""/>
          <p:cNvGrpSpPr/>
          <p:nvPr/>
        </p:nvGrpSpPr>
        <p:grpSpPr>
          <a:xfrm>
            <a:off x="2381745" y="2798171"/>
            <a:ext cx="9288554" cy="1048329"/>
            <a:chOff x="2355165" y="2316173"/>
            <a:chExt cx="8134650" cy="1048329"/>
          </a:xfrm>
        </p:grpSpPr>
        <p:sp>
          <p:nvSpPr>
            <p:cNvPr id="23" name="矩形 22"/>
            <p:cNvSpPr/>
            <p:nvPr/>
          </p:nvSpPr>
          <p:spPr>
            <a:xfrm>
              <a:off x="2355165" y="2337017"/>
              <a:ext cx="7998690" cy="1027485"/>
            </a:xfrm>
            <a:prstGeom prst="rect">
              <a:avLst/>
            </a:prstGeom>
            <a:solidFill>
              <a:srgbClr val="9F5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cs typeface="Arial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598275" y="2316173"/>
              <a:ext cx="7891540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思源黑体 CN Light"/>
                  <a:cs typeface="Arial"/>
                </a:rPr>
                <a:t>中国文化史上第一篇论述有关教师的不朽之作</a:t>
              </a:r>
            </a:p>
          </p:txBody>
        </p:sp>
      </p:grpSp>
      <p:pic>
        <p:nvPicPr>
          <p:cNvPr id="29" name="图片 28" titl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057" y="-993227"/>
            <a:ext cx="3836202" cy="3836202"/>
          </a:xfrm>
          <a:prstGeom prst="rect">
            <a:avLst/>
          </a:prstGeom>
        </p:spPr>
      </p:pic>
      <p:pic>
        <p:nvPicPr>
          <p:cNvPr id="31" name="图片 30" title="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68" y="4010823"/>
            <a:ext cx="4602680" cy="3028890"/>
          </a:xfrm>
          <a:prstGeom prst="rect">
            <a:avLst/>
          </a:prstGeom>
        </p:spPr>
      </p:pic>
      <p:grpSp>
        <p:nvGrpSpPr>
          <p:cNvPr id="7" name="组合 6" title=""/>
          <p:cNvGrpSpPr/>
          <p:nvPr/>
        </p:nvGrpSpPr>
        <p:grpSpPr>
          <a:xfrm>
            <a:off x="6791072" y="1724659"/>
            <a:ext cx="1625865" cy="646331"/>
            <a:chOff x="7966559" y="1947978"/>
            <a:chExt cx="1625865" cy="646331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559" y="2015126"/>
              <a:ext cx="234950" cy="239612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8322525" y="1947978"/>
              <a:ext cx="126989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庞门正道粗书体" panose="02010600030101010101" pitchFamily="2" charset="-122"/>
                  <a:ea typeface="庞门正道粗书体" panose="02010600030101010101" pitchFamily="2" charset="-122"/>
                  <a:cs typeface="Arial"/>
                </a:rPr>
                <a:t>韩愈 </a:t>
              </a:r>
            </a:p>
          </p:txBody>
        </p:sp>
      </p:grpSp>
      <p:grpSp>
        <p:nvGrpSpPr>
          <p:cNvPr id="3" name="组合 2" title=""/>
          <p:cNvGrpSpPr/>
          <p:nvPr/>
        </p:nvGrpSpPr>
        <p:grpSpPr>
          <a:xfrm>
            <a:off x="3424756" y="250371"/>
            <a:ext cx="3187580" cy="2004367"/>
            <a:chOff x="3039766" y="365002"/>
            <a:chExt cx="3187580" cy="2004367"/>
          </a:xfrm>
        </p:grpSpPr>
        <p:sp>
          <p:nvSpPr>
            <p:cNvPr id="18" name="矩形 17"/>
            <p:cNvSpPr/>
            <p:nvPr/>
          </p:nvSpPr>
          <p:spPr>
            <a:xfrm>
              <a:off x="4460410" y="1045930"/>
              <a:ext cx="176693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0" b="0" i="0" u="none" strike="noStrike" kern="1200" cap="none" spc="0" normalizeH="0" baseline="0" noProof="0">
                  <a:ln>
                    <a:noFill/>
                  </a:ln>
                  <a:solidFill>
                    <a:srgbClr val="9F5136"/>
                  </a:solidFill>
                  <a:effectLst/>
                  <a:uLnTx/>
                  <a:uFillTx/>
                  <a:latin typeface="庞门正道粗书体" panose="02010600030101010101" pitchFamily="2" charset="-122"/>
                  <a:ea typeface="庞门正道粗书体" panose="02010600030101010101" pitchFamily="2" charset="-122"/>
                  <a:cs typeface="Arial"/>
                </a:rPr>
                <a:t>说 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3039766" y="365002"/>
              <a:ext cx="131318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600" b="0" i="0" u="none" strike="noStrike" kern="1200" cap="none" spc="0" normalizeH="0" baseline="0" noProof="0">
                  <a:ln>
                    <a:noFill/>
                  </a:ln>
                  <a:solidFill>
                    <a:srgbClr val="9F5136"/>
                  </a:solidFill>
                  <a:effectLst/>
                  <a:uLnTx/>
                  <a:uFillTx/>
                  <a:latin typeface="庞门正道粗书体" panose="02010600030101010101" pitchFamily="2" charset="-122"/>
                  <a:ea typeface="庞门正道粗书体" panose="02010600030101010101" pitchFamily="2" charset="-122"/>
                  <a:cs typeface="Arial"/>
                </a:rPr>
                <a:t>师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132270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 title=""/>
          <p:cNvSpPr txBox="1"/>
          <p:nvPr/>
        </p:nvSpPr>
        <p:spPr>
          <a:xfrm>
            <a:off x="362077" y="714785"/>
            <a:ext cx="10813415" cy="2299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306070" fontAlgn="auto">
              <a:lnSpc>
                <a:spcPct val="125000"/>
              </a:lnSpc>
            </a:pP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</a:t>
            </a:r>
            <a:r>
              <a:rPr sz="2800" b="1" err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判断句是对事物的</a:t>
            </a:r>
            <a:r>
              <a:rPr sz="2800" b="1" err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性质、情况、事物之间的关系</a:t>
            </a:r>
            <a:r>
              <a:rPr sz="2800" b="1" err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做出</a:t>
            </a:r>
            <a:r>
              <a:rPr sz="2800" b="1" err="1">
                <a:solidFill>
                  <a:srgbClr val="FF0000"/>
                </a:solidFill>
                <a:highlight>
                  <a:srgbClr val="FFFF00"/>
                </a:highlight>
                <a:latin typeface="华文楷体" panose="02010600040101010101" charset="-122"/>
                <a:ea typeface="华文楷体" panose="02010600040101010101" charset="-122"/>
                <a:sym typeface="+mn-ea"/>
              </a:rPr>
              <a:t>肯定或否定</a:t>
            </a:r>
            <a:r>
              <a:rPr sz="2800" b="1" err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判断的句子。</a:t>
            </a:r>
            <a:endParaRPr lang="zh-CN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306070" fontAlgn="auto">
              <a:lnSpc>
                <a:spcPct val="125000"/>
              </a:lnSpc>
            </a:pPr>
            <a:r>
              <a:rPr lang="zh-CN" sz="3600" b="1">
                <a:solidFill>
                  <a:srgbClr val="3333FF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en-US" altLang="zh-CN" sz="3600" b="1">
                <a:solidFill>
                  <a:srgbClr val="3333FF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</a:t>
            </a:r>
            <a:r>
              <a:rPr lang="zh-CN" altLang="en-US" sz="3600" b="1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 panose="02010600040101010101" charset="-122"/>
              </a:rPr>
              <a:t>翻译成：</a:t>
            </a:r>
            <a:r>
              <a:rPr lang="en-US" altLang="zh-CN" sz="3600" b="1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 panose="02010600040101010101" charset="-122"/>
              </a:rPr>
              <a:t>----</a:t>
            </a:r>
            <a:r>
              <a:rPr lang="zh-CN" altLang="en-US" sz="3600" b="1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 panose="02010600040101010101" charset="-122"/>
              </a:rPr>
              <a:t>是</a:t>
            </a:r>
            <a:r>
              <a:rPr lang="en-US" altLang="zh-CN" sz="3600" b="1" smtClean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 panose="02010600040101010101" charset="-122"/>
              </a:rPr>
              <a:t>----</a:t>
            </a:r>
            <a:endParaRPr lang="zh-CN" altLang="en-US" sz="3600" b="1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  <a:cs typeface="华文楷体" panose="02010600040101010101" charset="-122"/>
            </a:endParaRPr>
          </a:p>
        </p:txBody>
      </p:sp>
      <p:grpSp>
        <p:nvGrpSpPr>
          <p:cNvPr id="13" name="组合 12" title=""/>
          <p:cNvGrpSpPr/>
          <p:nvPr/>
        </p:nvGrpSpPr>
        <p:grpSpPr>
          <a:xfrm>
            <a:off x="0" y="0"/>
            <a:ext cx="3594734" cy="671195"/>
            <a:chOff x="2804915" y="-277027"/>
            <a:chExt cx="2025324" cy="389705"/>
          </a:xfrm>
        </p:grpSpPr>
        <p:sp>
          <p:nvSpPr>
            <p:cNvPr id="9" name="矩形 8"/>
            <p:cNvSpPr/>
            <p:nvPr/>
          </p:nvSpPr>
          <p:spPr>
            <a:xfrm>
              <a:off x="2804915" y="-277027"/>
              <a:ext cx="2025324" cy="333295"/>
            </a:xfrm>
            <a:prstGeom prst="rect">
              <a:avLst/>
            </a:prstGeom>
            <a:solidFill>
              <a:srgbClr val="9F5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Arial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804915" y="-277027"/>
              <a:ext cx="1944111" cy="3897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楷体" panose="02010600040101010101" charset="-122"/>
                  <a:ea typeface="华文楷体" panose="02010600040101010101" charset="-122"/>
                  <a:cs typeface="Arial"/>
                </a:rPr>
                <a:t>语法知识：判断句</a:t>
              </a:r>
            </a:p>
          </p:txBody>
        </p:sp>
      </p:grpSp>
      <p:graphicFrame>
        <p:nvGraphicFramePr>
          <p:cNvPr id="2" name="表格 1" title="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6205843"/>
              </p:ext>
            </p:extLst>
          </p:nvPr>
        </p:nvGraphicFramePr>
        <p:xfrm>
          <a:off x="67564" y="2609654"/>
          <a:ext cx="11947652" cy="390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18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1450"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sz="32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1</a:t>
                      </a:r>
                      <a:r>
                        <a:rPr lang="zh-CN" altLang="en-US" sz="32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、</a:t>
                      </a:r>
                      <a:r>
                        <a:rPr lang="en-US" sz="32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“者，也”</a:t>
                      </a:r>
                      <a:r>
                        <a:rPr lang="zh-CN" altLang="en-US" sz="32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及变式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en-US" sz="3200" b="1" err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师</a:t>
                      </a:r>
                      <a:r>
                        <a:rPr lang="en-US" sz="3200" b="1" err="1">
                          <a:solidFill>
                            <a:srgbClr val="FF0000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者</a:t>
                      </a:r>
                      <a:r>
                        <a:rPr lang="en-US" sz="3200" b="1" err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，所以传道受业解惑</a:t>
                      </a:r>
                      <a:r>
                        <a:rPr lang="en-US" sz="3200" b="1" err="1">
                          <a:solidFill>
                            <a:srgbClr val="FF0000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也</a:t>
                      </a:r>
                      <a:r>
                        <a:rPr lang="zh-CN" altLang="en-US" sz="32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。</a:t>
                      </a:r>
                      <a:endParaRPr lang="en-US" sz="3200" b="1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en-US" sz="3200" b="1" err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和氏璧，天下所共传宝</a:t>
                      </a:r>
                      <a:r>
                        <a:rPr lang="en-US" altLang="en-US" sz="3200" b="1" err="1">
                          <a:solidFill>
                            <a:srgbClr val="FF0000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也</a:t>
                      </a:r>
                      <a:r>
                        <a:rPr lang="zh-CN" altLang="en-US" sz="32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。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32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沛公之参乘樊哙</a:t>
                      </a: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者也</a:t>
                      </a:r>
                      <a:r>
                        <a:rPr lang="zh-CN" altLang="en-US" sz="32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2</a:t>
                      </a:r>
                      <a:r>
                        <a:rPr lang="zh-CN" altLang="en-US" sz="3200" b="1">
                          <a:solidFill>
                            <a:schemeClr val="tx1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、用"即、乃、则、皆、本、亦、诚、悉"等副词表示肯定判断，用副词“非”表示否定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zh-CN" altLang="en-US" sz="32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臣</a:t>
                      </a: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本</a:t>
                      </a:r>
                      <a:r>
                        <a:rPr lang="zh-CN" altLang="en-US" sz="32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布衣,躬耕于南阳。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32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当立者</a:t>
                      </a: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乃</a:t>
                      </a:r>
                      <a:r>
                        <a:rPr lang="zh-CN" altLang="en-US" sz="32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公子扶苏。</a:t>
                      </a:r>
                    </a:p>
                    <a:p>
                      <a:pPr algn="ctr">
                        <a:buClrTx/>
                        <a:buSzTx/>
                        <a:buNone/>
                      </a:pPr>
                      <a:r>
                        <a:rPr lang="zh-CN" altLang="en-US" sz="32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此</a:t>
                      </a: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悉</a:t>
                      </a:r>
                      <a:r>
                        <a:rPr lang="zh-CN" altLang="en-US" sz="32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贞良死节之臣。 </a:t>
                      </a:r>
                      <a:endParaRPr lang="zh-CN" altLang="en-US" sz="3200" b="1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235">
                <a:tc>
                  <a:txBody>
                    <a:bodyPr vert="horz" wrap="square"/>
                    <a:lstStyle/>
                    <a:p>
                      <a:pPr indent="0">
                        <a:buNone/>
                      </a:pPr>
                      <a:r>
                        <a:rPr lang="en-US" altLang="zh-CN" sz="32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3</a:t>
                      </a:r>
                      <a:r>
                        <a:rPr lang="zh-CN" altLang="en-US" sz="32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、无标志句</a:t>
                      </a:r>
                      <a:r>
                        <a:rPr lang="zh-CN" altLang="en-US" sz="3200" b="1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</a:rPr>
                        <a:t>（</a:t>
                      </a:r>
                      <a:r>
                        <a:rPr lang="zh-CN" altLang="en-US" sz="3200" b="1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由名词对名词作出判断）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buNone/>
                      </a:pPr>
                      <a:r>
                        <a:rPr lang="zh-CN" altLang="en-US" sz="3200" b="1"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+mn-ea"/>
                        </a:rPr>
                        <a:t>刘备天下枭雄。</a:t>
                      </a:r>
                      <a:endParaRPr lang="zh-CN" altLang="en-US" sz="3200" b="1"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" name="图片 22" title="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95" y="5706263"/>
            <a:ext cx="153675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67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Rectangle 10" title=""/>
          <p:cNvSpPr/>
          <p:nvPr/>
        </p:nvSpPr>
        <p:spPr>
          <a:xfrm>
            <a:off x="1289629" y="586221"/>
            <a:ext cx="10333470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乎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吾前，其闻道也</a:t>
            </a:r>
            <a:r>
              <a:rPr lang="zh-CN" altLang="en-US" sz="32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固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先</a:t>
            </a:r>
            <a:r>
              <a:rPr lang="zh-CN" altLang="en-US" sz="3200" b="1">
                <a:solidFill>
                  <a:srgbClr val="CC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乎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吾，吾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从而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师之；</a:t>
            </a:r>
          </a:p>
          <a:p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生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乎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吾后，其闻道也亦先</a:t>
            </a:r>
            <a:r>
              <a:rPr lang="zh-CN" altLang="en-US" sz="3200" b="1">
                <a:solidFill>
                  <a:srgbClr val="CC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乎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吾，吾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从而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师之。</a:t>
            </a:r>
          </a:p>
          <a:p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吾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师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道也，夫庸知其年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先后生</a:t>
            </a:r>
            <a:r>
              <a:rPr lang="zh-CN" altLang="en-US" sz="3200" b="1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于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吾</a:t>
            </a:r>
            <a:r>
              <a:rPr lang="zh-CN" altLang="en-US" sz="3200" b="1">
                <a:solidFill>
                  <a:srgbClr val="CC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乎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！</a:t>
            </a:r>
          </a:p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是故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贵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贱</a:t>
            </a: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少，道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所存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，师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所存</a:t>
            </a:r>
            <a:r>
              <a:rPr lang="zh-CN" altLang="en-US" sz="3200" b="1">
                <a:solidFill>
                  <a:srgbClr val="3399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也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24952" name="Rectangle 24" title=""/>
          <p:cNvSpPr/>
          <p:nvPr/>
        </p:nvSpPr>
        <p:spPr>
          <a:xfrm>
            <a:off x="1179576" y="60325"/>
            <a:ext cx="1897574" cy="58477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乎：在 </a:t>
            </a:r>
            <a:endParaRPr lang="zh-CN" altLang="en-US" sz="3200" b="1">
              <a:solidFill>
                <a:srgbClr val="0066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4953" name="Rectangle 25" title=""/>
          <p:cNvSpPr/>
          <p:nvPr/>
        </p:nvSpPr>
        <p:spPr>
          <a:xfrm>
            <a:off x="36713" y="4414593"/>
            <a:ext cx="12055828" cy="2308324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32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我后面出生的人，</a:t>
            </a:r>
            <a:r>
              <a:rPr lang="zh-CN" altLang="en-US" sz="3200" b="1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他</a:t>
            </a:r>
            <a:r>
              <a:rPr lang="zh-CN" altLang="en-US" sz="32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懂得</a:t>
            </a:r>
            <a:r>
              <a:rPr lang="zh-CN" altLang="en-US" sz="3200" b="1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道理</a:t>
            </a:r>
            <a:r>
              <a:rPr lang="zh-CN" altLang="en-US" sz="3200" b="1">
                <a:solidFill>
                  <a:srgbClr val="CC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也</a:t>
            </a:r>
            <a:r>
              <a:rPr lang="zh-CN" altLang="en-US" sz="3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</a:t>
            </a:r>
            <a:r>
              <a:rPr lang="zh-CN" altLang="en-US" sz="32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我早，</a:t>
            </a:r>
            <a:r>
              <a:rPr lang="zh-CN" altLang="en-US" sz="3200" b="1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我跟从他</a:t>
            </a:r>
            <a:r>
              <a:rPr lang="zh-CN" altLang="en-US" sz="3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而且</a:t>
            </a:r>
            <a:r>
              <a:rPr lang="zh-CN" altLang="en-US" sz="3200" b="1">
                <a:solidFill>
                  <a:srgbClr val="CC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</a:t>
            </a:r>
            <a:r>
              <a:rPr lang="zh-CN" altLang="en-US" sz="32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他</a:t>
            </a:r>
            <a:r>
              <a:rPr lang="zh-CN" altLang="en-US" sz="3200" b="1">
                <a:solidFill>
                  <a:srgbClr val="CC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当作</a:t>
            </a:r>
            <a:r>
              <a:rPr lang="zh-CN" altLang="en-US" sz="32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老师。</a:t>
            </a:r>
          </a:p>
          <a:p>
            <a:pPr>
              <a:lnSpc>
                <a:spcPct val="90000"/>
              </a:lnSpc>
            </a:pPr>
            <a:r>
              <a:rPr lang="zh-CN" altLang="en-US" sz="32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zh-CN" altLang="en-US" sz="32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</a:t>
            </a:r>
            <a:r>
              <a:rPr lang="zh-CN" altLang="en-US" sz="3200" b="1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道理，哪管他是生</a:t>
            </a:r>
            <a:r>
              <a:rPr lang="zh-CN" altLang="en-US" sz="32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3200" b="1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我之前还是生在我之后呢。？</a:t>
            </a:r>
            <a:endParaRPr lang="zh-CN" altLang="en-US" sz="3200" b="1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32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所以</a:t>
            </a:r>
            <a:r>
              <a:rPr lang="zh-CN" altLang="en-US" sz="32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不论</a:t>
            </a:r>
            <a:r>
              <a:rPr lang="zh-CN" altLang="en-US" sz="32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地位显贵，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不论</a:t>
            </a:r>
            <a:r>
              <a:rPr lang="zh-CN" altLang="en-US" sz="32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地位低下，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不论</a:t>
            </a:r>
            <a:r>
              <a:rPr lang="zh-CN" altLang="en-US" sz="32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年长，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不论</a:t>
            </a:r>
            <a:r>
              <a:rPr lang="zh-CN" altLang="en-US" sz="32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年少，道理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存在的地方</a:t>
            </a:r>
            <a:r>
              <a:rPr lang="zh-CN" altLang="en-US" sz="32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，也</a:t>
            </a:r>
            <a:r>
              <a:rPr lang="zh-CN" altLang="en-US" sz="3200" b="1">
                <a:solidFill>
                  <a:srgbClr val="3399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zh-CN" altLang="en-US" sz="32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老师存在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的地方</a:t>
            </a:r>
            <a:r>
              <a:rPr lang="zh-CN" altLang="en-US" sz="32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24961" name="Rectangle 33" title=""/>
          <p:cNvSpPr/>
          <p:nvPr/>
        </p:nvSpPr>
        <p:spPr>
          <a:xfrm>
            <a:off x="3665753" y="141944"/>
            <a:ext cx="1944687" cy="579438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固：本来  </a:t>
            </a:r>
          </a:p>
        </p:txBody>
      </p:sp>
      <p:sp>
        <p:nvSpPr>
          <p:cNvPr id="124962" name="Rectangle 34" title=""/>
          <p:cNvSpPr/>
          <p:nvPr/>
        </p:nvSpPr>
        <p:spPr>
          <a:xfrm>
            <a:off x="5808665" y="97717"/>
            <a:ext cx="1871662" cy="579438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乎：比</a:t>
            </a:r>
          </a:p>
        </p:txBody>
      </p:sp>
      <p:sp>
        <p:nvSpPr>
          <p:cNvPr id="124963" name="Rectangle 35" title=""/>
          <p:cNvSpPr/>
          <p:nvPr/>
        </p:nvSpPr>
        <p:spPr>
          <a:xfrm>
            <a:off x="7581535" y="76453"/>
            <a:ext cx="4630167" cy="58477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从：跟从，而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：表递进而且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4964" name="Rectangle 36" title=""/>
          <p:cNvSpPr/>
          <p:nvPr/>
        </p:nvSpPr>
        <p:spPr>
          <a:xfrm>
            <a:off x="1703388" y="2096380"/>
            <a:ext cx="2520950" cy="519112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名作动，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学习</a:t>
            </a:r>
          </a:p>
        </p:txBody>
      </p:sp>
      <p:sp>
        <p:nvSpPr>
          <p:cNvPr id="124965" name="Rectangle 37" title=""/>
          <p:cNvSpPr/>
          <p:nvPr/>
        </p:nvSpPr>
        <p:spPr>
          <a:xfrm>
            <a:off x="5322053" y="2130696"/>
            <a:ext cx="2663825" cy="519112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助词，取独</a:t>
            </a:r>
          </a:p>
        </p:txBody>
      </p:sp>
      <p:sp>
        <p:nvSpPr>
          <p:cNvPr id="124966" name="Rectangle 38" title=""/>
          <p:cNvSpPr/>
          <p:nvPr/>
        </p:nvSpPr>
        <p:spPr>
          <a:xfrm>
            <a:off x="8301118" y="2066551"/>
            <a:ext cx="3791423" cy="52322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介词，在，状语后置句</a:t>
            </a:r>
          </a:p>
        </p:txBody>
      </p:sp>
      <p:sp>
        <p:nvSpPr>
          <p:cNvPr id="124967" name="Rectangle 39" title=""/>
          <p:cNvSpPr/>
          <p:nvPr/>
        </p:nvSpPr>
        <p:spPr>
          <a:xfrm>
            <a:off x="2495550" y="2994025"/>
            <a:ext cx="1512888" cy="579438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无论</a:t>
            </a:r>
          </a:p>
        </p:txBody>
      </p:sp>
      <p:sp>
        <p:nvSpPr>
          <p:cNvPr id="124968" name="Rectangle 40" title=""/>
          <p:cNvSpPr/>
          <p:nvPr/>
        </p:nvSpPr>
        <p:spPr>
          <a:xfrm>
            <a:off x="5694865" y="3087126"/>
            <a:ext cx="2289430" cy="52322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助词，取</a:t>
            </a:r>
            <a:r>
              <a:rPr lang="zh-CN" altLang="en-US" sz="2800" b="1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独</a:t>
            </a:r>
          </a:p>
        </p:txBody>
      </p:sp>
      <p:sp>
        <p:nvSpPr>
          <p:cNvPr id="124970" name="Rectangle 42" title=""/>
          <p:cNvSpPr/>
          <p:nvPr/>
        </p:nvSpPr>
        <p:spPr>
          <a:xfrm>
            <a:off x="10625203" y="3022759"/>
            <a:ext cx="1369604" cy="52197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66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判断句</a:t>
            </a:r>
          </a:p>
        </p:txBody>
      </p:sp>
      <p:sp>
        <p:nvSpPr>
          <p:cNvPr id="124973" name="Rectangle 45" title=""/>
          <p:cNvSpPr/>
          <p:nvPr/>
        </p:nvSpPr>
        <p:spPr>
          <a:xfrm>
            <a:off x="3614103" y="2593166"/>
            <a:ext cx="5895975" cy="51911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夫</a:t>
            </a:r>
            <a:r>
              <a:rPr lang="zh-CN" altLang="en-US" sz="2800" b="1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／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庸知</a:t>
            </a:r>
            <a:r>
              <a:rPr lang="zh-CN" altLang="en-US" sz="2800" b="1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／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其年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先后</a:t>
            </a:r>
            <a:r>
              <a:rPr lang="zh-CN" altLang="en-US" sz="2800" b="1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</a:rPr>
              <a:t>／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于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吾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乎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? </a:t>
            </a:r>
          </a:p>
        </p:txBody>
      </p:sp>
      <p:sp>
        <p:nvSpPr>
          <p:cNvPr id="2" name="矩形 1" title=""/>
          <p:cNvSpPr/>
          <p:nvPr/>
        </p:nvSpPr>
        <p:spPr>
          <a:xfrm>
            <a:off x="19702" y="1145164"/>
            <a:ext cx="12192000" cy="4801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我前面出生的人，他懂得道理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本来</a:t>
            </a:r>
            <a:r>
              <a:rPr lang="zh-CN" altLang="en-US" sz="2800" b="1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就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</a:t>
            </a:r>
            <a:r>
              <a:rPr lang="zh-CN" altLang="en-US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我早，我跟从</a:t>
            </a:r>
            <a:r>
              <a:rPr lang="zh-CN" altLang="en-US" sz="2800" b="1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他</a:t>
            </a:r>
            <a:r>
              <a:rPr lang="zh-CN" altLang="en-US" sz="28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而且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</a:t>
            </a:r>
            <a:r>
              <a:rPr lang="zh-CN" altLang="en-US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他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当作</a:t>
            </a:r>
            <a:r>
              <a:rPr lang="zh-CN" altLang="en-US" sz="2800" b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老师；</a:t>
            </a:r>
          </a:p>
        </p:txBody>
      </p:sp>
      <p:sp>
        <p:nvSpPr>
          <p:cNvPr id="3" name="文本框 2" title=""/>
          <p:cNvSpPr txBox="1"/>
          <p:nvPr/>
        </p:nvSpPr>
        <p:spPr>
          <a:xfrm>
            <a:off x="8152605" y="3112279"/>
            <a:ext cx="2304288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zh-CN" altLang="en-US" sz="2800" smtClean="0"/>
              <a:t>存在的地方</a:t>
            </a: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20407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4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4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4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4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4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4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4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4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4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52" grpId="0" animBg="1"/>
      <p:bldP spid="124961" grpId="0" animBg="1"/>
      <p:bldP spid="124962" grpId="0" animBg="1"/>
      <p:bldP spid="124963" grpId="0" animBg="1"/>
      <p:bldP spid="124964" grpId="0" animBg="1"/>
      <p:bldP spid="124965" grpId="0" animBg="1"/>
      <p:bldP spid="124966" grpId="0" animBg="1"/>
      <p:bldP spid="124967" grpId="0" animBg="1"/>
      <p:bldP spid="124968" grpId="0" animBg="1"/>
      <p:bldP spid="124970" grpId="0" animBg="1"/>
      <p:bldP spid="124973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文本框 10" title=""/>
          <p:cNvSpPr txBox="1"/>
          <p:nvPr/>
        </p:nvSpPr>
        <p:spPr>
          <a:xfrm>
            <a:off x="52300" y="38796"/>
            <a:ext cx="4967376" cy="83099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/>
              </a:rPr>
              <a:t>六、简析第一段：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Arial"/>
            </a:endParaRPr>
          </a:p>
        </p:txBody>
      </p:sp>
      <p:pic>
        <p:nvPicPr>
          <p:cNvPr id="18" name="图片 17" title="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166" y="-1015383"/>
            <a:ext cx="2476500" cy="3836202"/>
          </a:xfrm>
          <a:prstGeom prst="rect">
            <a:avLst/>
          </a:prstGeom>
        </p:spPr>
      </p:pic>
      <p:sp>
        <p:nvSpPr>
          <p:cNvPr id="42" name="矩形 41" title=""/>
          <p:cNvSpPr/>
          <p:nvPr/>
        </p:nvSpPr>
        <p:spPr>
          <a:xfrm>
            <a:off x="1111250" y="2018123"/>
            <a:ext cx="9969500" cy="3226631"/>
          </a:xfrm>
          <a:prstGeom prst="rect">
            <a:avLst/>
          </a:prstGeom>
          <a:noFill/>
          <a:ln w="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cs typeface="Arial"/>
            </a:endParaRPr>
          </a:p>
        </p:txBody>
      </p:sp>
      <p:grpSp>
        <p:nvGrpSpPr>
          <p:cNvPr id="14" name="组合 13" title=""/>
          <p:cNvGrpSpPr/>
          <p:nvPr/>
        </p:nvGrpSpPr>
        <p:grpSpPr>
          <a:xfrm>
            <a:off x="499877" y="1543813"/>
            <a:ext cx="9604343" cy="646331"/>
            <a:chOff x="1757812" y="1512318"/>
            <a:chExt cx="9604343" cy="646331"/>
          </a:xfrm>
        </p:grpSpPr>
        <p:sp>
          <p:nvSpPr>
            <p:cNvPr id="47" name="矩形 46"/>
            <p:cNvSpPr/>
            <p:nvPr/>
          </p:nvSpPr>
          <p:spPr>
            <a:xfrm>
              <a:off x="1757812" y="1512318"/>
              <a:ext cx="71504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Arial"/>
                </a:rPr>
                <a:t>提出中心论点：</a:t>
              </a:r>
              <a:r>
                <a:rPr kumimoji="0" lang="zh-CN" altLang="en-US" sz="3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思源黑体 CN Light"/>
                  <a:cs typeface="Arial"/>
                </a:rPr>
                <a:t>古之学者必有师。 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8705659" y="1516235"/>
              <a:ext cx="2656496" cy="584775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思源黑体 CN Light"/>
                  <a:cs typeface="Arial"/>
                </a:rPr>
                <a:t>正面阐述道理</a:t>
              </a:r>
              <a:endParaRPr kumimoji="0" lang="en-US" altLang="zh-CN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Light"/>
                <a:cs typeface="Arial"/>
              </a:endParaRPr>
            </a:p>
          </p:txBody>
        </p:sp>
      </p:grpSp>
      <p:pic>
        <p:nvPicPr>
          <p:cNvPr id="72" name="图片 71" titl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28" y="77682"/>
            <a:ext cx="1922837" cy="721064"/>
          </a:xfrm>
          <a:prstGeom prst="rect">
            <a:avLst/>
          </a:prstGeom>
        </p:spPr>
      </p:pic>
      <p:grpSp>
        <p:nvGrpSpPr>
          <p:cNvPr id="15" name="组合 14" title=""/>
          <p:cNvGrpSpPr/>
          <p:nvPr/>
        </p:nvGrpSpPr>
        <p:grpSpPr>
          <a:xfrm>
            <a:off x="499877" y="2619106"/>
            <a:ext cx="9992788" cy="4089310"/>
            <a:chOff x="499877" y="2696926"/>
            <a:chExt cx="9992788" cy="4089310"/>
          </a:xfrm>
        </p:grpSpPr>
        <p:grpSp>
          <p:nvGrpSpPr>
            <p:cNvPr id="10" name="组合 9"/>
            <p:cNvGrpSpPr/>
            <p:nvPr/>
          </p:nvGrpSpPr>
          <p:grpSpPr>
            <a:xfrm>
              <a:off x="499877" y="2696926"/>
              <a:ext cx="9992788" cy="2230216"/>
              <a:chOff x="499877" y="2620019"/>
              <a:chExt cx="9992788" cy="2230216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657879" y="2620019"/>
                <a:ext cx="6096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defRPr/>
                </a:pPr>
                <a:r>
                  <a:rPr kumimoji="0" lang="zh-CN" alt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Arial"/>
                  </a:rPr>
                  <a:t>论证分析从师</a:t>
                </a:r>
                <a:r>
                  <a:rPr kumimoji="0" lang="zh-CN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Arial"/>
                  </a:rPr>
                  <a:t>的</a:t>
                </a:r>
                <a:r>
                  <a:rPr kumimoji="0" lang="zh-CN" alt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Arial"/>
                  </a:rPr>
                  <a:t>原因：</a:t>
                </a:r>
                <a:endPara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Arial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99877" y="3280575"/>
                <a:ext cx="999278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思源黑体 CN Light"/>
                    <a:cs typeface="Arial"/>
                  </a:rPr>
                  <a:t>古之学者必有师</a:t>
                </a:r>
                <a:r>
                  <a:rPr kumimoji="0" lang="en-US" altLang="zh-CN" sz="3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思源黑体 CN Light"/>
                    <a:cs typeface="Arial"/>
                  </a:rPr>
                  <a:t>……</a:t>
                </a:r>
                <a:r>
                  <a:rPr kumimoji="0" lang="zh-CN" altLang="en-US" sz="32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思源黑体 CN Light"/>
                    <a:cs typeface="Arial"/>
                  </a:rPr>
                  <a:t>人非生而知之者，孰能无惑？惑而不从师，其为惑也，终不解矣。                                                                                         </a:t>
                </a: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499877" y="5133590"/>
              <a:ext cx="8783737" cy="1652646"/>
              <a:chOff x="499877" y="3933807"/>
              <a:chExt cx="8783737" cy="1652646"/>
            </a:xfrm>
          </p:grpSpPr>
          <p:sp>
            <p:nvSpPr>
              <p:cNvPr id="73" name="矩形 72"/>
              <p:cNvSpPr/>
              <p:nvPr/>
            </p:nvSpPr>
            <p:spPr>
              <a:xfrm>
                <a:off x="499877" y="3933807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defRPr/>
                </a:pPr>
                <a:r>
                  <a:rPr kumimoji="0" lang="zh-CN" altLang="en-US" sz="36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Arial"/>
                  </a:rPr>
                  <a:t>论证分析从师</a:t>
                </a:r>
                <a:r>
                  <a: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Arial"/>
                  </a:rPr>
                  <a:t>的</a:t>
                </a:r>
                <a:r>
                  <a:rPr kumimoji="0" lang="zh-CN" altLang="en-US" sz="36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Arial"/>
                  </a:rPr>
                  <a:t>标准：</a:t>
                </a:r>
                <a:endPara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Arial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781050" y="4755456"/>
                <a:ext cx="850256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思源黑体 CN Light"/>
                    <a:cs typeface="Arial"/>
                  </a:rPr>
                  <a:t>无贵无贱，无长无少，道之所存，师之所存也。 </a:t>
                </a:r>
              </a:p>
            </p:txBody>
          </p:sp>
        </p:grpSp>
      </p:grpSp>
      <p:pic>
        <p:nvPicPr>
          <p:cNvPr id="75" name="图片 74" title="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14" y="3597504"/>
            <a:ext cx="3187706" cy="31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55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 title=""/>
          <p:cNvGrpSpPr/>
          <p:nvPr/>
        </p:nvGrpSpPr>
        <p:grpSpPr>
          <a:xfrm>
            <a:off x="1" y="11112"/>
            <a:ext cx="7653528" cy="721424"/>
            <a:chOff x="3560040" y="478901"/>
            <a:chExt cx="2548173" cy="1323133"/>
          </a:xfrm>
          <a:solidFill>
            <a:srgbClr val="CCFFFF"/>
          </a:solidFill>
        </p:grpSpPr>
        <p:sp>
          <p:nvSpPr>
            <p:cNvPr id="9" name="矩形 8"/>
            <p:cNvSpPr/>
            <p:nvPr/>
          </p:nvSpPr>
          <p:spPr>
            <a:xfrm>
              <a:off x="3560040" y="478901"/>
              <a:ext cx="2466365" cy="583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Arial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560204" y="478901"/>
              <a:ext cx="2548009" cy="13231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华文楷体" panose="02010600040101010101" charset="-122"/>
                </a:rPr>
                <a:t>内容简析</a:t>
              </a: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华文楷体" panose="02010600040101010101" charset="-122"/>
                </a:rPr>
                <a:t>——</a:t>
              </a:r>
              <a:r>
                <a:rPr kumimoji="0" lang="zh-CN" altLang="en-US" sz="4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华文楷体" panose="02010600040101010101" charset="-122"/>
                </a:rPr>
                <a:t>第</a:t>
              </a:r>
              <a:r>
                <a:rPr kumimoji="0" lang="zh-CN" altLang="en-US" sz="40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华文楷体" panose="02010600040101010101" charset="-122"/>
                </a:rPr>
                <a:t>一段（思维图）</a:t>
              </a: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华文楷体" panose="02010600040101010101" charset="-122"/>
              </a:endParaRPr>
            </a:p>
          </p:txBody>
        </p:sp>
      </p:grpSp>
      <p:sp>
        <p:nvSpPr>
          <p:cNvPr id="47" name="矩形 46" title=""/>
          <p:cNvSpPr/>
          <p:nvPr/>
        </p:nvSpPr>
        <p:spPr>
          <a:xfrm>
            <a:off x="5737225" y="1498600"/>
            <a:ext cx="291719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古之学者必有师</a:t>
            </a:r>
          </a:p>
        </p:txBody>
      </p:sp>
      <p:sp>
        <p:nvSpPr>
          <p:cNvPr id="17" name="矩形 16" title=""/>
          <p:cNvSpPr/>
          <p:nvPr/>
        </p:nvSpPr>
        <p:spPr>
          <a:xfrm>
            <a:off x="5269547" y="841121"/>
            <a:ext cx="3846195" cy="5835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Arial"/>
              </a:rPr>
              <a:t>正面阐述为何要从师</a:t>
            </a:r>
          </a:p>
        </p:txBody>
      </p:sp>
      <p:sp>
        <p:nvSpPr>
          <p:cNvPr id="74" name="矩形 73" title=""/>
          <p:cNvSpPr/>
          <p:nvPr/>
        </p:nvSpPr>
        <p:spPr>
          <a:xfrm>
            <a:off x="5796915" y="4914265"/>
            <a:ext cx="382968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无贵无贱，无长无少</a:t>
            </a:r>
          </a:p>
          <a:p>
            <a:pPr marL="0" marR="0" lvl="0" indent="0" algn="l" defTabSz="914400" rtl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道之所存，师之所存也 </a:t>
            </a:r>
          </a:p>
        </p:txBody>
      </p:sp>
      <p:pic>
        <p:nvPicPr>
          <p:cNvPr id="75" name="图片 74" title="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r="11833"/>
          <a:stretch>
            <a:fillRect/>
          </a:stretch>
        </p:blipFill>
        <p:spPr>
          <a:xfrm>
            <a:off x="9693910" y="3670300"/>
            <a:ext cx="2498090" cy="3187700"/>
          </a:xfrm>
          <a:prstGeom prst="rect">
            <a:avLst/>
          </a:prstGeom>
        </p:spPr>
      </p:pic>
      <p:sp>
        <p:nvSpPr>
          <p:cNvPr id="2" name="矩形 1" title=""/>
          <p:cNvSpPr/>
          <p:nvPr/>
        </p:nvSpPr>
        <p:spPr>
          <a:xfrm>
            <a:off x="2326005" y="1492250"/>
            <a:ext cx="1767840" cy="521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Arial"/>
              </a:rPr>
              <a:t>中心论点</a:t>
            </a:r>
          </a:p>
        </p:txBody>
      </p:sp>
      <p:sp>
        <p:nvSpPr>
          <p:cNvPr id="3" name="文本框 2" title=""/>
          <p:cNvSpPr txBox="1"/>
          <p:nvPr/>
        </p:nvSpPr>
        <p:spPr>
          <a:xfrm>
            <a:off x="5796915" y="2604135"/>
            <a:ext cx="27971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noProof="0">
                <a:ln>
                  <a:noFill/>
                </a:ln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传道受业解惑也</a:t>
            </a:r>
          </a:p>
        </p:txBody>
      </p:sp>
      <p:sp>
        <p:nvSpPr>
          <p:cNvPr id="5" name="矩形 4" title=""/>
          <p:cNvSpPr/>
          <p:nvPr/>
        </p:nvSpPr>
        <p:spPr>
          <a:xfrm>
            <a:off x="2099945" y="2604135"/>
            <a:ext cx="2359660" cy="521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Arial"/>
              </a:rPr>
              <a:t>“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Arial"/>
              </a:rPr>
              <a:t>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Arial"/>
              </a:rPr>
              <a:t>”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Arial"/>
              </a:rPr>
              <a:t>的定义</a:t>
            </a:r>
          </a:p>
        </p:txBody>
      </p:sp>
      <p:sp>
        <p:nvSpPr>
          <p:cNvPr id="6" name="文本框 5" title=""/>
          <p:cNvSpPr txBox="1"/>
          <p:nvPr/>
        </p:nvSpPr>
        <p:spPr>
          <a:xfrm>
            <a:off x="5737225" y="3435350"/>
            <a:ext cx="350901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fontAlgn="auto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ln>
                  <a:noFill/>
                </a:ln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人非生而知之者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marR="0" lvl="0" indent="0" algn="l" defTabSz="914400" rtl="0" fontAlgn="auto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ln>
                  <a:noFill/>
                </a:ln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其为惑也，终不解矣</a:t>
            </a:r>
          </a:p>
        </p:txBody>
      </p:sp>
      <p:sp>
        <p:nvSpPr>
          <p:cNvPr id="7" name="矩形 6" title=""/>
          <p:cNvSpPr/>
          <p:nvPr/>
        </p:nvSpPr>
        <p:spPr>
          <a:xfrm>
            <a:off x="2153285" y="3841115"/>
            <a:ext cx="2252345" cy="521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Arial"/>
              </a:rPr>
              <a:t>从师的原因</a:t>
            </a:r>
          </a:p>
        </p:txBody>
      </p:sp>
      <p:sp>
        <p:nvSpPr>
          <p:cNvPr id="12" name="矩形 11" title=""/>
          <p:cNvSpPr/>
          <p:nvPr/>
        </p:nvSpPr>
        <p:spPr>
          <a:xfrm>
            <a:off x="2207260" y="5003165"/>
            <a:ext cx="2252345" cy="9531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Arial"/>
              </a:rPr>
              <a:t>从师的标准</a:t>
            </a:r>
          </a:p>
          <a:p>
            <a:pPr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Arial"/>
              </a:rPr>
              <a:t>（如何择师）</a:t>
            </a:r>
          </a:p>
        </p:txBody>
      </p:sp>
      <p:sp>
        <p:nvSpPr>
          <p:cNvPr id="16" name="下箭头 15" title=""/>
          <p:cNvSpPr/>
          <p:nvPr/>
        </p:nvSpPr>
        <p:spPr>
          <a:xfrm>
            <a:off x="3075305" y="2125980"/>
            <a:ext cx="269875" cy="366395"/>
          </a:xfrm>
          <a:prstGeom prst="downArrow">
            <a:avLst/>
          </a:prstGeom>
          <a:solidFill>
            <a:srgbClr val="9F5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 title=""/>
          <p:cNvSpPr/>
          <p:nvPr/>
        </p:nvSpPr>
        <p:spPr>
          <a:xfrm>
            <a:off x="3075305" y="3300095"/>
            <a:ext cx="269875" cy="366395"/>
          </a:xfrm>
          <a:prstGeom prst="downArrow">
            <a:avLst/>
          </a:prstGeom>
          <a:solidFill>
            <a:srgbClr val="9F5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下箭头 19" title=""/>
          <p:cNvSpPr/>
          <p:nvPr/>
        </p:nvSpPr>
        <p:spPr>
          <a:xfrm>
            <a:off x="3075305" y="4537710"/>
            <a:ext cx="269875" cy="366395"/>
          </a:xfrm>
          <a:prstGeom prst="downArrow">
            <a:avLst/>
          </a:prstGeom>
          <a:solidFill>
            <a:srgbClr val="9F5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下箭头 20" title=""/>
          <p:cNvSpPr/>
          <p:nvPr/>
        </p:nvSpPr>
        <p:spPr>
          <a:xfrm>
            <a:off x="6922770" y="2129155"/>
            <a:ext cx="269875" cy="366395"/>
          </a:xfrm>
          <a:prstGeom prst="downArrow">
            <a:avLst/>
          </a:prstGeom>
          <a:solidFill>
            <a:srgbClr val="9F5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下箭头 21" title=""/>
          <p:cNvSpPr/>
          <p:nvPr/>
        </p:nvSpPr>
        <p:spPr>
          <a:xfrm>
            <a:off x="6922770" y="3068955"/>
            <a:ext cx="269875" cy="366395"/>
          </a:xfrm>
          <a:prstGeom prst="downArrow">
            <a:avLst/>
          </a:prstGeom>
          <a:solidFill>
            <a:srgbClr val="9F5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下箭头 22" title=""/>
          <p:cNvSpPr/>
          <p:nvPr/>
        </p:nvSpPr>
        <p:spPr>
          <a:xfrm>
            <a:off x="6922770" y="4520565"/>
            <a:ext cx="269875" cy="366395"/>
          </a:xfrm>
          <a:prstGeom prst="downArrow">
            <a:avLst/>
          </a:prstGeom>
          <a:solidFill>
            <a:srgbClr val="9F5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 title=""/>
          <p:cNvSpPr txBox="1"/>
          <p:nvPr/>
        </p:nvSpPr>
        <p:spPr>
          <a:xfrm>
            <a:off x="193040" y="2542540"/>
            <a:ext cx="1497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是什么</a:t>
            </a:r>
          </a:p>
        </p:txBody>
      </p:sp>
      <p:sp>
        <p:nvSpPr>
          <p:cNvPr id="25" name="文本框 24" title=""/>
          <p:cNvSpPr txBox="1"/>
          <p:nvPr/>
        </p:nvSpPr>
        <p:spPr>
          <a:xfrm>
            <a:off x="208280" y="3841115"/>
            <a:ext cx="1497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为什么</a:t>
            </a:r>
          </a:p>
        </p:txBody>
      </p:sp>
      <p:sp>
        <p:nvSpPr>
          <p:cNvPr id="26" name="文本框 25" title=""/>
          <p:cNvSpPr txBox="1"/>
          <p:nvPr/>
        </p:nvSpPr>
        <p:spPr>
          <a:xfrm>
            <a:off x="208280" y="5187949"/>
            <a:ext cx="1497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怎么做</a:t>
            </a:r>
          </a:p>
        </p:txBody>
      </p:sp>
      <p:sp>
        <p:nvSpPr>
          <p:cNvPr id="4" name="右箭头 3" title=""/>
          <p:cNvSpPr/>
          <p:nvPr/>
        </p:nvSpPr>
        <p:spPr>
          <a:xfrm>
            <a:off x="4526915" y="1682496"/>
            <a:ext cx="1270000" cy="331724"/>
          </a:xfrm>
          <a:prstGeom prst="rightArrow">
            <a:avLst/>
          </a:prstGeom>
          <a:solidFill>
            <a:srgbClr val="9F5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 title=""/>
          <p:cNvSpPr/>
          <p:nvPr/>
        </p:nvSpPr>
        <p:spPr>
          <a:xfrm>
            <a:off x="4928616" y="2786888"/>
            <a:ext cx="868299" cy="327343"/>
          </a:xfrm>
          <a:prstGeom prst="rightArrow">
            <a:avLst/>
          </a:prstGeom>
          <a:solidFill>
            <a:srgbClr val="9F5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 title=""/>
          <p:cNvSpPr/>
          <p:nvPr/>
        </p:nvSpPr>
        <p:spPr>
          <a:xfrm>
            <a:off x="4694110" y="4019550"/>
            <a:ext cx="1043115" cy="343535"/>
          </a:xfrm>
          <a:prstGeom prst="rightArrow">
            <a:avLst/>
          </a:prstGeom>
          <a:solidFill>
            <a:srgbClr val="9F5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 title=""/>
          <p:cNvSpPr/>
          <p:nvPr/>
        </p:nvSpPr>
        <p:spPr>
          <a:xfrm>
            <a:off x="4663440" y="5390832"/>
            <a:ext cx="1073785" cy="476568"/>
          </a:xfrm>
          <a:prstGeom prst="rightArrow">
            <a:avLst/>
          </a:prstGeom>
          <a:solidFill>
            <a:srgbClr val="9F5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71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7" grpId="0" animBg="1"/>
      <p:bldP spid="74" grpId="0"/>
      <p:bldP spid="2" grpId="0" animBg="1"/>
      <p:bldP spid="3" grpId="0"/>
      <p:bldP spid="5" grpId="0" animBg="1"/>
      <p:bldP spid="6" grpId="0"/>
      <p:bldP spid="6" grpId="1"/>
      <p:bldP spid="7" grpId="0" animBg="1"/>
      <p:bldP spid="12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318" y="1903414"/>
            <a:ext cx="3507214" cy="3507214"/>
          </a:xfrm>
          <a:prstGeom prst="rect">
            <a:avLst/>
          </a:prstGeom>
        </p:spPr>
      </p:pic>
      <p:sp>
        <p:nvSpPr>
          <p:cNvPr id="4" name="Rectangle 2" title=""/>
          <p:cNvSpPr/>
          <p:nvPr/>
        </p:nvSpPr>
        <p:spPr>
          <a:xfrm>
            <a:off x="101630" y="2366675"/>
            <a:ext cx="8675688" cy="230832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/>
              </a:rPr>
              <a:t>研读</a:t>
            </a:r>
            <a:r>
              <a:rPr kumimoji="0" lang="zh-CN" altLang="en-US" sz="7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/>
              </a:rPr>
              <a:t>第二段</a:t>
            </a:r>
            <a:endParaRPr kumimoji="0" lang="zh-CN" altLang="en-US" sz="7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001437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156" name="Text Box 4" title=""/>
          <p:cNvSpPr txBox="1">
            <a:spLocks noChangeArrowheads="1"/>
          </p:cNvSpPr>
          <p:nvPr/>
        </p:nvSpPr>
        <p:spPr bwMode="auto">
          <a:xfrm>
            <a:off x="0" y="0"/>
            <a:ext cx="3858768" cy="52322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一、解读第二段：</a:t>
            </a: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9158" name="Rectangle 6" title=""/>
          <p:cNvSpPr>
            <a:spLocks noChangeArrowheads="1"/>
          </p:cNvSpPr>
          <p:nvPr/>
        </p:nvSpPr>
        <p:spPr bwMode="auto">
          <a:xfrm>
            <a:off x="256032" y="632948"/>
            <a:ext cx="11530584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lnSpc>
                <a:spcPts val="42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第二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段：</a:t>
            </a:r>
            <a:r>
              <a:rPr kumimoji="1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嗟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乎！师道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之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不传也久矣，欲人之无惑也难矣。古之圣人，其出人也远矣，犹且从师而问焉；今之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众人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，其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下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圣人也亦远矣，而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耻</a:t>
            </a:r>
            <a:r>
              <a:rPr kumimoji="1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学</a:t>
            </a:r>
            <a:r>
              <a:rPr kumimoji="1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于</a:t>
            </a:r>
            <a:r>
              <a:rPr kumimoji="1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师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。是故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圣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益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圣</a:t>
            </a:r>
            <a:r>
              <a: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愚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益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愚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。圣人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之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所以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为圣，愚人之所以为愚，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皆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出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于此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乎</a:t>
            </a:r>
            <a:r>
              <a:rPr kumimoji="1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爱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其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子，择师而教之，于其身也，则耻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师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焉，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惑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矣！彼童子之师，授之书而习其</a:t>
            </a:r>
            <a:r>
              <a:rPr kumimoji="1" lang="zh-CN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句读</a:t>
            </a:r>
            <a:r>
              <a:rPr kumimoji="1" lang="zh-CN" altLang="en-US" sz="3200" b="1" smtClean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kumimoji="1" lang="en-US" altLang="zh-CN" sz="3200" b="1" err="1" smtClean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kumimoji="1" lang="en-US" altLang="en-US" sz="3200" b="1" err="1" smtClean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ò</a:t>
            </a:r>
            <a:r>
              <a:rPr kumimoji="1" lang="en-US" altLang="zh-CN" sz="3200" b="1" err="1" smtClean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u)</a:t>
            </a:r>
            <a:r>
              <a:rPr kumimoji="1" lang="zh-CN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者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kumimoji="1" lang="zh-CN" altLang="en-US" sz="3200" b="1" u="sng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非吾所谓传其道解其惑者也。</a:t>
            </a:r>
            <a:r>
              <a:rPr kumimoji="1" lang="zh-CN" altLang="en-US" sz="3200" b="1" u="sng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句读</a:t>
            </a:r>
            <a:r>
              <a:rPr kumimoji="1" lang="zh-CN" altLang="en-US" sz="3200" b="1" u="sng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kumimoji="1" lang="en-US" altLang="zh-CN" sz="3200" b="1" u="sng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 òu</a:t>
            </a:r>
            <a:r>
              <a:rPr kumimoji="1" lang="zh-CN" altLang="en-US" sz="3200" b="1" u="sng">
                <a:solidFill>
                  <a:srgbClr val="FF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kumimoji="1" lang="zh-CN" altLang="en-US" sz="3200" b="1" u="sng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之不知，惑之不解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或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师焉，或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</a:t>
            </a:r>
            <a:r>
              <a:rPr kumimoji="1"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(f</a:t>
            </a:r>
            <a:r>
              <a:rPr kumimoji="1" lang="en-US" altLang="en-US" sz="3200" b="1" err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ǒ</a:t>
            </a:r>
            <a:r>
              <a:rPr kumimoji="1" lang="en-US" altLang="zh-CN" sz="3200" b="1" err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u)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焉，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小学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而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大遗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，吾未见其明也。巫医、乐师、百工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之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人，不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耻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相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师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，士大夫之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族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曰师、曰弟子云者，则群聚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而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笑之。问之，则曰：彼与彼年相若也，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道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相似也，位卑则足羞，官盛则近谀</a:t>
            </a:r>
            <a:r>
              <a:rPr kumimoji="1"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(yú)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。呜呼！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师道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之不复可知矣！巫医乐师百工之人，君子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不齿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，今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其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智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乃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反不能及，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其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可怪也欤！</a:t>
            </a:r>
          </a:p>
          <a:p>
            <a:pPr marL="0" marR="0" lvl="0" indent="0" algn="l" defTabSz="914400" rtl="0" eaLnBrk="1" fontAlgn="base" latinLnBrk="0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075795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Rectangle 6" title=""/>
          <p:cNvSpPr/>
          <p:nvPr/>
        </p:nvSpPr>
        <p:spPr>
          <a:xfrm>
            <a:off x="1202943" y="915918"/>
            <a:ext cx="11978640" cy="496189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嗟乎！师道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不传也久矣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！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欲人之无惑也难矣！</a:t>
            </a:r>
          </a:p>
          <a:p>
            <a:pPr>
              <a:lnSpc>
                <a:spcPct val="110000"/>
              </a:lnSpc>
            </a:pP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古之圣人，其出人也远矣，犹且从师而问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焉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</a:p>
          <a:p>
            <a:pPr>
              <a:lnSpc>
                <a:spcPct val="110000"/>
              </a:lnSpc>
            </a:pP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今之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众人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，其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圣人也亦远矣，而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耻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于</a:t>
            </a:r>
          </a:p>
          <a:p>
            <a:pPr>
              <a:lnSpc>
                <a:spcPct val="110000"/>
              </a:lnSpc>
            </a:pP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师。是故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圣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益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圣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愚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益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愚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。圣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3200" b="1" u="sng">
                <a:latin typeface="黑体" panose="02010609060101010101" pitchFamily="49" charset="-122"/>
                <a:ea typeface="黑体" panose="02010609060101010101" pitchFamily="49" charset="-122"/>
              </a:rPr>
              <a:t>之所以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圣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</a:p>
          <a:p>
            <a:pPr>
              <a:lnSpc>
                <a:spcPct val="110000"/>
              </a:lnSpc>
            </a:pP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愚人</a:t>
            </a:r>
            <a:r>
              <a:rPr lang="zh-CN" altLang="en-US" sz="3200" b="1" u="sng">
                <a:solidFill>
                  <a:srgbClr val="CC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之所以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愚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皆出</a:t>
            </a:r>
            <a:r>
              <a:rPr lang="zh-CN" altLang="en-US" sz="3200" b="1">
                <a:solidFill>
                  <a:srgbClr val="CC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于</a:t>
            </a:r>
            <a:r>
              <a:rPr lang="zh-CN" altLang="en-US" sz="3200" b="1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此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乎？</a:t>
            </a:r>
          </a:p>
        </p:txBody>
      </p:sp>
      <p:sp>
        <p:nvSpPr>
          <p:cNvPr id="126991" name="Rectangle 15" title=""/>
          <p:cNvSpPr/>
          <p:nvPr/>
        </p:nvSpPr>
        <p:spPr>
          <a:xfrm>
            <a:off x="1879601" y="2491581"/>
            <a:ext cx="1604263" cy="579438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普通人</a:t>
            </a:r>
          </a:p>
        </p:txBody>
      </p:sp>
      <p:sp>
        <p:nvSpPr>
          <p:cNvPr id="126992" name="Rectangle 16" title=""/>
          <p:cNvSpPr/>
          <p:nvPr/>
        </p:nvSpPr>
        <p:spPr>
          <a:xfrm>
            <a:off x="8559756" y="3486761"/>
            <a:ext cx="863600" cy="579437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向</a:t>
            </a:r>
          </a:p>
        </p:txBody>
      </p:sp>
      <p:sp>
        <p:nvSpPr>
          <p:cNvPr id="126994" name="Rectangle 18" title=""/>
          <p:cNvSpPr/>
          <p:nvPr/>
        </p:nvSpPr>
        <p:spPr>
          <a:xfrm>
            <a:off x="1879601" y="3605451"/>
            <a:ext cx="2244525" cy="58477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圣人，圣明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6995" name="Rectangle 19" title=""/>
          <p:cNvSpPr/>
          <p:nvPr/>
        </p:nvSpPr>
        <p:spPr>
          <a:xfrm>
            <a:off x="4467103" y="3628816"/>
            <a:ext cx="2290314" cy="58356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愚人，愚蠢</a:t>
            </a:r>
          </a:p>
        </p:txBody>
      </p:sp>
      <p:sp>
        <p:nvSpPr>
          <p:cNvPr id="126997" name="Rectangle 21" title=""/>
          <p:cNvSpPr/>
          <p:nvPr/>
        </p:nvSpPr>
        <p:spPr>
          <a:xfrm>
            <a:off x="4193279" y="4618871"/>
            <a:ext cx="3469393" cy="58356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猜测语气词，大概</a:t>
            </a:r>
          </a:p>
        </p:txBody>
      </p:sp>
      <p:sp>
        <p:nvSpPr>
          <p:cNvPr id="126998" name="Rectangle 22" title=""/>
          <p:cNvSpPr/>
          <p:nvPr/>
        </p:nvSpPr>
        <p:spPr>
          <a:xfrm>
            <a:off x="5725001" y="5791335"/>
            <a:ext cx="1187006" cy="579437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smtClean="0">
                <a:solidFill>
                  <a:srgbClr val="CC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在这</a:t>
            </a:r>
            <a:endParaRPr lang="zh-CN" altLang="en-US" sz="3200" b="1">
              <a:solidFill>
                <a:srgbClr val="CC00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7005" name="Rectangle 29" title=""/>
          <p:cNvSpPr/>
          <p:nvPr/>
        </p:nvSpPr>
        <p:spPr>
          <a:xfrm>
            <a:off x="6504684" y="2486343"/>
            <a:ext cx="3066928" cy="58477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意动：以</a:t>
            </a:r>
            <a:r>
              <a:rPr lang="en-US" altLang="zh-CN" sz="3200" b="1" smtClean="0">
                <a:solidFill>
                  <a:srgbClr val="FF0000"/>
                </a:solidFill>
                <a:latin typeface="宋体" panose="02010600030101010101" pitchFamily="2" charset="-122"/>
              </a:rPr>
              <a:t>…</a:t>
            </a:r>
            <a:r>
              <a:rPr lang="zh-CN" altLang="en-US" sz="3200" b="1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为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耻</a:t>
            </a:r>
          </a:p>
        </p:txBody>
      </p:sp>
      <p:sp>
        <p:nvSpPr>
          <p:cNvPr id="127006" name="Rectangle 30" title=""/>
          <p:cNvSpPr/>
          <p:nvPr/>
        </p:nvSpPr>
        <p:spPr>
          <a:xfrm>
            <a:off x="3550923" y="2478604"/>
            <a:ext cx="2767581" cy="58356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名作动，低于</a:t>
            </a:r>
          </a:p>
        </p:txBody>
      </p:sp>
      <p:sp>
        <p:nvSpPr>
          <p:cNvPr id="55322" name="Text Box 26" title=""/>
          <p:cNvSpPr txBox="1">
            <a:spLocks noChangeArrowheads="1"/>
          </p:cNvSpPr>
          <p:nvPr/>
        </p:nvSpPr>
        <p:spPr bwMode="auto">
          <a:xfrm>
            <a:off x="9128349" y="4281647"/>
            <a:ext cx="2338388" cy="5847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u="sng">
                <a:solidFill>
                  <a:srgbClr val="CC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3200" b="1" u="sng">
                <a:solidFill>
                  <a:srgbClr val="CC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的原因</a:t>
            </a:r>
          </a:p>
        </p:txBody>
      </p:sp>
      <p:sp>
        <p:nvSpPr>
          <p:cNvPr id="2" name="文本框 1" title=""/>
          <p:cNvSpPr txBox="1"/>
          <p:nvPr/>
        </p:nvSpPr>
        <p:spPr>
          <a:xfrm>
            <a:off x="0" y="0"/>
            <a:ext cx="3666173" cy="58477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smtClean="0"/>
              <a:t>二、研读第二段：</a:t>
            </a:r>
            <a:endParaRPr lang="zh-CN" altLang="en-US" sz="3200" b="1"/>
          </a:p>
        </p:txBody>
      </p:sp>
      <p:sp>
        <p:nvSpPr>
          <p:cNvPr id="3" name="文本框 2" title=""/>
          <p:cNvSpPr txBox="1"/>
          <p:nvPr/>
        </p:nvSpPr>
        <p:spPr>
          <a:xfrm>
            <a:off x="3956953" y="-20854"/>
            <a:ext cx="8238905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CN" altLang="en-US" sz="2800" smtClean="0"/>
              <a:t>唉！从师学习的风尚不流传也很久了！想要人没有疑惑也很难啊！</a:t>
            </a:r>
            <a:endParaRPr lang="zh-CN" altLang="en-US" sz="2800"/>
          </a:p>
        </p:txBody>
      </p:sp>
      <p:sp>
        <p:nvSpPr>
          <p:cNvPr id="4" name="文本框 3" title=""/>
          <p:cNvSpPr txBox="1"/>
          <p:nvPr/>
        </p:nvSpPr>
        <p:spPr>
          <a:xfrm>
            <a:off x="301752" y="1345822"/>
            <a:ext cx="1138428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smtClean="0"/>
              <a:t>古代的圣人，他们超出一般人也很远了，尚且跟从老师学习并请教</a:t>
            </a:r>
            <a:r>
              <a:rPr lang="zh-CN" altLang="en-US" sz="2800" b="1" smtClean="0">
                <a:solidFill>
                  <a:srgbClr val="FF0000"/>
                </a:solidFill>
              </a:rPr>
              <a:t>他</a:t>
            </a:r>
            <a:r>
              <a:rPr lang="zh-CN" altLang="en-US" sz="2800" b="1" smtClean="0"/>
              <a:t>。</a:t>
            </a:r>
            <a:endParaRPr lang="zh-CN" altLang="en-US" sz="2800" b="1"/>
          </a:p>
        </p:txBody>
      </p:sp>
      <p:sp>
        <p:nvSpPr>
          <p:cNvPr id="5" name="矩形 4" title=""/>
          <p:cNvSpPr/>
          <p:nvPr/>
        </p:nvSpPr>
        <p:spPr>
          <a:xfrm>
            <a:off x="7839390" y="5113974"/>
            <a:ext cx="4304791" cy="169277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zh-CN" altLang="en-US" sz="2600" b="1" smtClean="0">
                <a:solidFill>
                  <a:srgbClr val="333333"/>
                </a:solidFill>
                <a:latin typeface="arial" panose="020b0604020202020204" pitchFamily="34" charset="0"/>
              </a:rPr>
              <a:t>因此圣人</a:t>
            </a:r>
            <a:r>
              <a:rPr lang="zh-CN" altLang="en-US" sz="2600" b="1">
                <a:solidFill>
                  <a:srgbClr val="333333"/>
                </a:solidFill>
                <a:latin typeface="arial" panose="020b0604020202020204" pitchFamily="34" charset="0"/>
              </a:rPr>
              <a:t>更加圣明，愚人更加愚昧。圣人之所以成为圣人，愚人之所以成为愚人，</a:t>
            </a:r>
            <a:r>
              <a:rPr lang="zh-CN" altLang="en-US" sz="2600" b="1" smtClean="0">
                <a:solidFill>
                  <a:srgbClr val="333333"/>
                </a:solidFill>
                <a:latin typeface="arial" panose="020b0604020202020204" pitchFamily="34" charset="0"/>
              </a:rPr>
              <a:t>大概是出在这个</a:t>
            </a:r>
            <a:r>
              <a:rPr lang="zh-CN" altLang="en-US" sz="2600" b="1">
                <a:solidFill>
                  <a:srgbClr val="333333"/>
                </a:solidFill>
                <a:latin typeface="arial" panose="020b0604020202020204" pitchFamily="34" charset="0"/>
              </a:rPr>
              <a:t>缘故吧？</a:t>
            </a:r>
            <a:endParaRPr lang="zh-CN" altLang="en-US" sz="2600" b="1"/>
          </a:p>
        </p:txBody>
      </p:sp>
      <p:sp>
        <p:nvSpPr>
          <p:cNvPr id="18" name="矩形 17" title=""/>
          <p:cNvSpPr/>
          <p:nvPr/>
        </p:nvSpPr>
        <p:spPr>
          <a:xfrm>
            <a:off x="9526476" y="1931416"/>
            <a:ext cx="2669382" cy="224676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333333"/>
                </a:solidFill>
                <a:latin typeface="arial" panose="020b0604020202020204" pitchFamily="34" charset="0"/>
              </a:rPr>
              <a:t>现在的一般人，他们</a:t>
            </a:r>
            <a:r>
              <a:rPr lang="zh-CN" altLang="en-US" sz="2800" smtClean="0">
                <a:solidFill>
                  <a:srgbClr val="333333"/>
                </a:solidFill>
                <a:latin typeface="arial" panose="020b0604020202020204" pitchFamily="34" charset="0"/>
              </a:rPr>
              <a:t>才智</a:t>
            </a:r>
            <a:r>
              <a:rPr lang="zh-CN" altLang="en-US" sz="2800">
                <a:solidFill>
                  <a:srgbClr val="333333"/>
                </a:solidFill>
                <a:latin typeface="arial" panose="020b0604020202020204" pitchFamily="34" charset="0"/>
              </a:rPr>
              <a:t>低于</a:t>
            </a:r>
            <a:r>
              <a:rPr lang="zh-CN" altLang="en-US" sz="2800" smtClean="0">
                <a:solidFill>
                  <a:srgbClr val="333333"/>
                </a:solidFill>
                <a:latin typeface="arial" panose="020b0604020202020204" pitchFamily="34" charset="0"/>
              </a:rPr>
              <a:t>圣人</a:t>
            </a:r>
            <a:r>
              <a:rPr lang="zh-CN" altLang="en-US" sz="2800">
                <a:solidFill>
                  <a:srgbClr val="333333"/>
                </a:solidFill>
                <a:latin typeface="arial" panose="020b0604020202020204" pitchFamily="34" charset="0"/>
              </a:rPr>
              <a:t>也很远，却以向老师学习为耻</a:t>
            </a:r>
            <a:r>
              <a:rPr lang="zh-CN" altLang="en-US" sz="2800" smtClean="0">
                <a:solidFill>
                  <a:srgbClr val="333333"/>
                </a:solidFill>
                <a:latin typeface="arial" panose="020b0604020202020204" pitchFamily="34" charset="0"/>
              </a:rPr>
              <a:t>。</a:t>
            </a:r>
            <a:endParaRPr lang="zh-CN" altLang="en-US" sz="2800"/>
          </a:p>
        </p:txBody>
      </p:sp>
      <p:sp>
        <p:nvSpPr>
          <p:cNvPr id="6" name="文本框 5" title=""/>
          <p:cNvSpPr txBox="1"/>
          <p:nvPr/>
        </p:nvSpPr>
        <p:spPr>
          <a:xfrm>
            <a:off x="1833086" y="555069"/>
            <a:ext cx="1938528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smtClean="0"/>
              <a:t>主谓，取独</a:t>
            </a:r>
            <a:endParaRPr lang="zh-CN" altLang="en-US" sz="2400" b="1"/>
          </a:p>
        </p:txBody>
      </p:sp>
    </p:spTree>
    <p:extLst>
      <p:ext uri="{BB962C8B-B14F-4D97-AF65-F5344CB8AC3E}">
        <p14:creationId xmlns:p14="http://schemas.microsoft.com/office/powerpoint/2010/main" val="1863553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1" grpId="0" animBg="1"/>
      <p:bldP spid="126992" grpId="0" animBg="1"/>
      <p:bldP spid="126994" grpId="0" animBg="1"/>
      <p:bldP spid="126995" grpId="0" animBg="1"/>
      <p:bldP spid="126997" grpId="0" animBg="1"/>
      <p:bldP spid="126998" grpId="0" animBg="1"/>
      <p:bldP spid="127005" grpId="0" animBg="1"/>
      <p:bldP spid="127006" grpId="0" animBg="1"/>
      <p:bldP spid="55322" grpId="0" animBg="1"/>
      <p:bldP spid="3" grpId="0" animBg="1"/>
      <p:bldP spid="4" grpId="0" animBg="1"/>
      <p:bldP spid="5" grpId="0" animBg="1"/>
      <p:bldP spid="18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Rectangle 3" title=""/>
          <p:cNvSpPr/>
          <p:nvPr/>
        </p:nvSpPr>
        <p:spPr>
          <a:xfrm>
            <a:off x="0" y="268537"/>
            <a:ext cx="8893175" cy="3081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爱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子，择师而教之，于其身也</a:t>
            </a:r>
            <a:r>
              <a:rPr lang="zh-CN" altLang="en-US" sz="2800" b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</a:p>
          <a:p>
            <a:endParaRPr lang="zh-CN" altLang="en-US" sz="2800" b="1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则耻</a:t>
            </a:r>
            <a:r>
              <a:rPr lang="zh-CN" altLang="en-US" sz="28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师</a:t>
            </a:r>
            <a:r>
              <a:rPr lang="zh-CN" altLang="en-US" sz="2800" b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焉，</a:t>
            </a:r>
            <a:r>
              <a:rPr lang="zh-CN" altLang="en-US" sz="2800" b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惑</a:t>
            </a:r>
            <a:r>
              <a:rPr lang="zh-CN" altLang="en-US" sz="2800" b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焉。彼童子之师，授之书而习其句读者，</a:t>
            </a:r>
          </a:p>
          <a:p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u="sng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非吾所谓传其道解其惑者也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800" b="1" u="sng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句读</a:t>
            </a:r>
            <a:r>
              <a:rPr lang="zh-CN" altLang="en-US" sz="28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</a:t>
            </a:r>
            <a:r>
              <a:rPr lang="zh-CN" altLang="en-US" sz="2800" b="1" u="sng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不知，惑</a:t>
            </a:r>
            <a:r>
              <a:rPr lang="zh-CN" altLang="en-US" sz="28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</a:t>
            </a:r>
            <a:r>
              <a:rPr lang="zh-CN" altLang="en-US" sz="2800" b="1" u="sng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不解</a:t>
            </a:r>
            <a:r>
              <a:rPr lang="zh-CN" altLang="en-US" sz="2800" b="1" u="sng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</a:p>
          <a:p>
            <a:endParaRPr lang="zh-CN" altLang="en-US" sz="2800" b="1" u="sng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u="sng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zh-CN" altLang="en-US" sz="28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师</a:t>
            </a:r>
            <a:r>
              <a:rPr lang="zh-CN" altLang="en-US" sz="2800" b="1" u="sng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焉，或</a:t>
            </a:r>
            <a:r>
              <a:rPr lang="zh-CN" altLang="en-US" sz="28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</a:t>
            </a:r>
            <a:r>
              <a:rPr lang="zh-CN" altLang="en-US" sz="2800" b="1" u="sng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焉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</a:t>
            </a:r>
            <a:r>
              <a:rPr lang="zh-CN" altLang="en-US" sz="2800" b="1" u="sng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学而</a:t>
            </a:r>
            <a:r>
              <a:rPr lang="zh-CN" altLang="en-US" sz="28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</a:t>
            </a:r>
            <a:r>
              <a:rPr lang="zh-CN" altLang="en-US" sz="2800" b="1" u="sng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遗，吾未见其明也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42342" name="Rectangle 6" title=""/>
          <p:cNvSpPr/>
          <p:nvPr/>
        </p:nvSpPr>
        <p:spPr>
          <a:xfrm>
            <a:off x="4265374" y="668873"/>
            <a:ext cx="1136301" cy="519113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糊涂</a:t>
            </a:r>
          </a:p>
        </p:txBody>
      </p:sp>
      <p:sp>
        <p:nvSpPr>
          <p:cNvPr id="142345" name="Text Box 9" title=""/>
          <p:cNvSpPr txBox="1"/>
          <p:nvPr/>
        </p:nvSpPr>
        <p:spPr>
          <a:xfrm>
            <a:off x="5281080" y="1588322"/>
            <a:ext cx="5179655" cy="52322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宾语前置：不知句读，不解惑 </a:t>
            </a:r>
          </a:p>
        </p:txBody>
      </p:sp>
      <p:sp>
        <p:nvSpPr>
          <p:cNvPr id="142348" name="Rectangle 12" title=""/>
          <p:cNvSpPr/>
          <p:nvPr/>
        </p:nvSpPr>
        <p:spPr>
          <a:xfrm>
            <a:off x="110740" y="3534013"/>
            <a:ext cx="11995915" cy="33239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000" b="1">
                <a:latin typeface="Arial" panose="020b0604020202020204" pitchFamily="34" charset="0"/>
                <a:ea typeface="黑体" panose="02010609060101010101" pitchFamily="49" charset="-122"/>
              </a:rPr>
              <a:t>（人们）</a:t>
            </a:r>
            <a:r>
              <a:rPr lang="zh-CN" altLang="en-US" sz="3000" b="1" smtClean="0">
                <a:latin typeface="Arial" panose="020b0604020202020204" pitchFamily="34" charset="0"/>
                <a:ea typeface="黑体" panose="02010609060101010101" pitchFamily="49" charset="-122"/>
              </a:rPr>
              <a:t>爱</a:t>
            </a:r>
            <a:r>
              <a:rPr lang="zh-CN" altLang="en-US" sz="3000" b="1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自己</a:t>
            </a:r>
            <a:r>
              <a:rPr lang="zh-CN" altLang="en-US" sz="3000" b="1" smtClean="0">
                <a:latin typeface="Arial" panose="020b0604020202020204" pitchFamily="34" charset="0"/>
                <a:ea typeface="黑体" panose="02010609060101010101" pitchFamily="49" charset="-122"/>
              </a:rPr>
              <a:t>的孩子</a:t>
            </a:r>
            <a:r>
              <a:rPr lang="zh-CN" altLang="en-US" sz="3000" b="1">
                <a:latin typeface="Arial" panose="020b0604020202020204" pitchFamily="34" charset="0"/>
                <a:ea typeface="黑体" panose="02010609060101010101" pitchFamily="49" charset="-122"/>
              </a:rPr>
              <a:t>，（就）选择老师来教他</a:t>
            </a:r>
            <a:r>
              <a:rPr lang="zh-CN" altLang="en-US" sz="3000" b="1" smtClean="0">
                <a:latin typeface="Arial" panose="020b0604020202020204" pitchFamily="34" charset="0"/>
                <a:ea typeface="黑体" panose="02010609060101010101" pitchFamily="49" charset="-122"/>
              </a:rPr>
              <a:t>。对</a:t>
            </a:r>
            <a:r>
              <a:rPr lang="zh-CN" altLang="en-US" sz="3000" b="1">
                <a:latin typeface="Arial" panose="020b0604020202020204" pitchFamily="34" charset="0"/>
                <a:ea typeface="黑体" panose="02010609060101010101" pitchFamily="49" charset="-122"/>
              </a:rPr>
              <a:t>他自己，却</a:t>
            </a:r>
            <a:r>
              <a:rPr lang="zh-CN" altLang="en-US" sz="3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以</a:t>
            </a:r>
            <a:r>
              <a:rPr lang="zh-CN" altLang="en-US" sz="3000" b="1">
                <a:latin typeface="Arial" panose="020b0604020202020204" pitchFamily="34" charset="0"/>
                <a:ea typeface="黑体" panose="02010609060101010101" pitchFamily="49" charset="-122"/>
              </a:rPr>
              <a:t>跟从老师学习</a:t>
            </a:r>
            <a:r>
              <a:rPr lang="zh-CN" altLang="en-US" sz="3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为可耻</a:t>
            </a:r>
            <a:r>
              <a:rPr lang="zh-CN" altLang="en-US" sz="3000" b="1">
                <a:latin typeface="Arial" panose="020b0604020202020204" pitchFamily="34" charset="0"/>
                <a:ea typeface="黑体" panose="02010609060101010101" pitchFamily="49" charset="-122"/>
              </a:rPr>
              <a:t>，</a:t>
            </a:r>
            <a:r>
              <a:rPr lang="zh-CN" altLang="en-US" sz="3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糊涂</a:t>
            </a:r>
            <a:r>
              <a:rPr lang="zh-CN" altLang="en-US" sz="3000" b="1">
                <a:latin typeface="Arial" panose="020b0604020202020204" pitchFamily="34" charset="0"/>
                <a:ea typeface="黑体" panose="02010609060101010101" pitchFamily="49" charset="-122"/>
              </a:rPr>
              <a:t>啊！</a:t>
            </a:r>
          </a:p>
          <a:p>
            <a:r>
              <a:rPr lang="zh-CN" altLang="en-US" sz="3000" b="1">
                <a:latin typeface="Arial" panose="020b0604020202020204" pitchFamily="34" charset="0"/>
                <a:ea typeface="黑体" panose="02010609060101010101" pitchFamily="49" charset="-122"/>
              </a:rPr>
              <a:t>那些</a:t>
            </a:r>
            <a:r>
              <a:rPr lang="zh-CN" altLang="en-US" sz="3000" b="1" smtClean="0">
                <a:latin typeface="Arial" panose="020b0604020202020204" pitchFamily="34" charset="0"/>
                <a:ea typeface="黑体" panose="02010609060101010101" pitchFamily="49" charset="-122"/>
              </a:rPr>
              <a:t>孩子的</a:t>
            </a:r>
            <a:r>
              <a:rPr lang="zh-CN" altLang="en-US" sz="3000" b="1">
                <a:latin typeface="Arial" panose="020b0604020202020204" pitchFamily="34" charset="0"/>
                <a:ea typeface="黑体" panose="02010609060101010101" pitchFamily="49" charset="-122"/>
              </a:rPr>
              <a:t>老师，是教他们文字、</a:t>
            </a:r>
            <a:r>
              <a:rPr lang="zh-CN" altLang="en-US" sz="3000" b="1" smtClean="0">
                <a:latin typeface="Arial" panose="020b0604020202020204" pitchFamily="34" charset="0"/>
                <a:ea typeface="黑体" panose="02010609060101010101" pitchFamily="49" charset="-122"/>
              </a:rPr>
              <a:t>学习断句</a:t>
            </a:r>
            <a:r>
              <a:rPr lang="zh-CN" altLang="en-US" sz="3000" b="1">
                <a:latin typeface="Arial" panose="020b0604020202020204" pitchFamily="34" charset="0"/>
                <a:ea typeface="黑体" panose="02010609060101010101" pitchFamily="49" charset="-122"/>
              </a:rPr>
              <a:t>的老师</a:t>
            </a:r>
            <a:r>
              <a:rPr lang="zh-CN" altLang="en-US" sz="3000" b="1" smtClean="0">
                <a:latin typeface="Arial" panose="020b0604020202020204" pitchFamily="34" charset="0"/>
                <a:ea typeface="黑体" panose="02010609060101010101" pitchFamily="49" charset="-122"/>
              </a:rPr>
              <a:t>，</a:t>
            </a:r>
            <a:r>
              <a:rPr lang="zh-CN" altLang="en-US" sz="3000" b="1" u="sng" smtClean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不是我说的</a:t>
            </a:r>
            <a:r>
              <a:rPr lang="zh-CN" altLang="en-US" sz="3000" b="1" u="sng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那些</a:t>
            </a:r>
            <a:r>
              <a:rPr lang="zh-CN" altLang="en-US" sz="3000" b="1" u="sng" smtClean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传授道理</a:t>
            </a:r>
            <a:r>
              <a:rPr lang="zh-CN" altLang="en-US" sz="3000" b="1" u="sng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，解答那些疑难问题的老师</a:t>
            </a:r>
            <a:r>
              <a:rPr lang="zh-CN" altLang="en-US" sz="3000" b="1" u="sng" smtClean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。（判断句）</a:t>
            </a:r>
            <a:endParaRPr lang="zh-CN" altLang="en-US" sz="3000" b="1" u="sng">
              <a:solidFill>
                <a:srgbClr val="3333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3000" b="1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不懂得句读，不能解决疑难问题</a:t>
            </a:r>
            <a:r>
              <a:rPr lang="zh-CN" altLang="en-US" sz="3000" b="1" smtClean="0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，（宾语前置句）</a:t>
            </a:r>
            <a:endParaRPr lang="zh-CN" altLang="en-US" sz="3000" b="1">
              <a:solidFill>
                <a:srgbClr val="FF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3000" b="1">
                <a:latin typeface="Arial" panose="020b0604020202020204" pitchFamily="34" charset="0"/>
                <a:ea typeface="黑体" panose="02010609060101010101" pitchFamily="49" charset="-122"/>
              </a:rPr>
              <a:t>有的向老师学习，有的不向老师学习；</a:t>
            </a:r>
          </a:p>
          <a:p>
            <a:r>
              <a:rPr lang="zh-CN" altLang="en-US" sz="3000" b="1">
                <a:latin typeface="Arial" panose="020b0604020202020204" pitchFamily="34" charset="0"/>
                <a:ea typeface="黑体" panose="02010609060101010101" pitchFamily="49" charset="-122"/>
              </a:rPr>
              <a:t>小的方面学习，可是大的方面却放弃，我未能看出这种人的</a:t>
            </a:r>
            <a:r>
              <a:rPr lang="zh-CN" altLang="en-US" sz="3000" b="1" smtClean="0">
                <a:latin typeface="Arial" panose="020b0604020202020204" pitchFamily="34" charset="0"/>
                <a:ea typeface="黑体" panose="02010609060101010101" pitchFamily="49" charset="-122"/>
              </a:rPr>
              <a:t>明智！</a:t>
            </a:r>
            <a:endParaRPr lang="zh-CN" altLang="en-US" sz="30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2350" name="Rectangle 14" title=""/>
          <p:cNvSpPr/>
          <p:nvPr/>
        </p:nvSpPr>
        <p:spPr>
          <a:xfrm>
            <a:off x="0" y="664766"/>
            <a:ext cx="3787242" cy="52322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solidFill>
                  <a:srgbClr val="CC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名作动，跟从老师学习</a:t>
            </a:r>
            <a:endParaRPr lang="zh-CN" altLang="en-US" sz="2800" b="1">
              <a:solidFill>
                <a:srgbClr val="CC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2354" name="Text Box 18" title=""/>
          <p:cNvSpPr txBox="1"/>
          <p:nvPr/>
        </p:nvSpPr>
        <p:spPr>
          <a:xfrm>
            <a:off x="266340" y="2437206"/>
            <a:ext cx="2303462" cy="519113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动词，从师</a:t>
            </a:r>
          </a:p>
        </p:txBody>
      </p:sp>
      <p:sp>
        <p:nvSpPr>
          <p:cNvPr id="142357" name="Rectangle 21" title=""/>
          <p:cNvSpPr/>
          <p:nvPr/>
        </p:nvSpPr>
        <p:spPr>
          <a:xfrm>
            <a:off x="7397345" y="2694709"/>
            <a:ext cx="4873450" cy="52322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形作名：小的方面，大的方面</a:t>
            </a:r>
          </a:p>
        </p:txBody>
      </p:sp>
      <p:sp>
        <p:nvSpPr>
          <p:cNvPr id="9" name="Text Box 18" title=""/>
          <p:cNvSpPr txBox="1"/>
          <p:nvPr/>
        </p:nvSpPr>
        <p:spPr>
          <a:xfrm>
            <a:off x="2785181" y="2414627"/>
            <a:ext cx="2303462" cy="52322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不，同“否”</a:t>
            </a:r>
          </a:p>
        </p:txBody>
      </p:sp>
      <p:sp>
        <p:nvSpPr>
          <p:cNvPr id="2" name="文本框 1" title=""/>
          <p:cNvSpPr txBox="1"/>
          <p:nvPr/>
        </p:nvSpPr>
        <p:spPr>
          <a:xfrm>
            <a:off x="0" y="-85142"/>
            <a:ext cx="2421316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</a:rPr>
              <a:t>代词，自己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24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2" grpId="0" animBg="1"/>
      <p:bldP spid="142345" grpId="0" animBg="1"/>
      <p:bldP spid="142350" grpId="0" animBg="1"/>
      <p:bldP spid="142354" grpId="0" animBg="1"/>
      <p:bldP spid="14235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Rectangle 2" title=""/>
          <p:cNvSpPr/>
          <p:nvPr/>
        </p:nvSpPr>
        <p:spPr>
          <a:xfrm>
            <a:off x="0" y="725617"/>
            <a:ext cx="12192000" cy="48320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巫医、乐师、百工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人，不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耻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师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，士大夫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族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曰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师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曰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弟子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云者，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则群聚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而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笑之。问之，则曰：彼与彼年相若也，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道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相似也，</a:t>
            </a:r>
            <a:r>
              <a:rPr lang="zh-CN" altLang="en-US" sz="28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位卑则足羞，官</a:t>
            </a:r>
            <a:endParaRPr lang="en-US" altLang="zh-CN" sz="2800" b="1" u="sng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b="1" u="sng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b="1" u="sng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盛则近谀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呜呼！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师道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之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不复，可知矣。巫医、乐师、百工之人，君子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</a:t>
            </a:r>
          </a:p>
          <a:p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齿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b="1" u="sng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今</a:t>
            </a:r>
            <a:r>
              <a:rPr lang="zh-CN" altLang="en-US" sz="28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2800" b="1" u="sng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智</a:t>
            </a:r>
            <a:r>
              <a:rPr lang="zh-CN" altLang="en-US" sz="28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乃</a:t>
            </a:r>
            <a:r>
              <a:rPr lang="zh-CN" altLang="en-US" sz="2800" b="1" u="sng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反不能及，</a:t>
            </a:r>
            <a:r>
              <a:rPr lang="zh-CN" altLang="en-US" sz="28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</a:t>
            </a:r>
            <a:r>
              <a:rPr lang="zh-CN" altLang="en-US" sz="2800" b="1" u="sng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可怪也欤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！</a:t>
            </a:r>
          </a:p>
        </p:txBody>
      </p:sp>
      <p:sp>
        <p:nvSpPr>
          <p:cNvPr id="145411" name="Rectangle 3" title=""/>
          <p:cNvSpPr/>
          <p:nvPr/>
        </p:nvSpPr>
        <p:spPr>
          <a:xfrm>
            <a:off x="7628936" y="243469"/>
            <a:ext cx="1098030" cy="519113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这些</a:t>
            </a:r>
          </a:p>
        </p:txBody>
      </p:sp>
      <p:sp>
        <p:nvSpPr>
          <p:cNvPr id="145412" name="Rectangle 4" title=""/>
          <p:cNvSpPr/>
          <p:nvPr/>
        </p:nvSpPr>
        <p:spPr>
          <a:xfrm>
            <a:off x="4820978" y="193008"/>
            <a:ext cx="2519363" cy="52322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名作动，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学习</a:t>
            </a:r>
          </a:p>
        </p:txBody>
      </p:sp>
      <p:sp>
        <p:nvSpPr>
          <p:cNvPr id="145413" name="Rectangle 5" title=""/>
          <p:cNvSpPr/>
          <p:nvPr/>
        </p:nvSpPr>
        <p:spPr>
          <a:xfrm>
            <a:off x="8971611" y="324659"/>
            <a:ext cx="1079500" cy="519113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类</a:t>
            </a:r>
          </a:p>
        </p:txBody>
      </p:sp>
      <p:sp>
        <p:nvSpPr>
          <p:cNvPr id="145414" name="Rectangle 6" title=""/>
          <p:cNvSpPr/>
          <p:nvPr/>
        </p:nvSpPr>
        <p:spPr>
          <a:xfrm>
            <a:off x="472001" y="1512407"/>
            <a:ext cx="2441448" cy="519113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连词</a:t>
            </a:r>
            <a:r>
              <a:rPr lang="en-US" altLang="zh-CN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表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修饰</a:t>
            </a:r>
            <a:endParaRPr lang="en-US" altLang="zh-CN" sz="28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45415" name="Rectangle 7" title=""/>
          <p:cNvSpPr/>
          <p:nvPr/>
        </p:nvSpPr>
        <p:spPr>
          <a:xfrm>
            <a:off x="4047837" y="1278320"/>
            <a:ext cx="2736850" cy="519113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以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为可耻</a:t>
            </a:r>
          </a:p>
        </p:txBody>
      </p:sp>
      <p:sp>
        <p:nvSpPr>
          <p:cNvPr id="145416" name="Rectangle 8" title=""/>
          <p:cNvSpPr/>
          <p:nvPr/>
        </p:nvSpPr>
        <p:spPr>
          <a:xfrm>
            <a:off x="7325622" y="1539918"/>
            <a:ext cx="1994993" cy="52322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道德学问</a:t>
            </a:r>
          </a:p>
        </p:txBody>
      </p:sp>
      <p:sp>
        <p:nvSpPr>
          <p:cNvPr id="145417" name="Rectangle 9" title=""/>
          <p:cNvSpPr/>
          <p:nvPr/>
        </p:nvSpPr>
        <p:spPr>
          <a:xfrm>
            <a:off x="537082" y="6090317"/>
            <a:ext cx="10913775" cy="52322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现在他们的见识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竟然</a:t>
            </a:r>
            <a:r>
              <a:rPr lang="zh-CN" altLang="en-US" sz="2800" b="1">
                <a:solidFill>
                  <a:srgbClr val="CC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反而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比不上</a:t>
            </a:r>
            <a:r>
              <a:rPr lang="zh-CN" altLang="en-US" sz="2800" b="1" smtClean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（这些人），</a:t>
            </a:r>
            <a:r>
              <a:rPr lang="zh-CN" altLang="en-US" sz="2800" b="1" smtClean="0">
                <a:solidFill>
                  <a:srgbClr val="CC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难道</a:t>
            </a:r>
            <a:r>
              <a:rPr lang="zh-CN" altLang="en-US" sz="2800" b="1" smtClean="0">
                <a:latin typeface="Arial" panose="020b0604020202020204" pitchFamily="34" charset="0"/>
                <a:ea typeface="黑体" panose="02010609060101010101" pitchFamily="49" charset="-122"/>
              </a:rPr>
              <a:t>不值得奇怪吗？</a:t>
            </a:r>
            <a:endParaRPr lang="zh-CN" altLang="en-US" sz="28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5418" name="Rectangle 10" title=""/>
          <p:cNvSpPr/>
          <p:nvPr/>
        </p:nvSpPr>
        <p:spPr>
          <a:xfrm>
            <a:off x="2284125" y="2926940"/>
            <a:ext cx="3527425" cy="519112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从师学习的风尚</a:t>
            </a:r>
          </a:p>
        </p:txBody>
      </p:sp>
      <p:sp>
        <p:nvSpPr>
          <p:cNvPr id="145420" name="Rectangle 12" title=""/>
          <p:cNvSpPr/>
          <p:nvPr/>
        </p:nvSpPr>
        <p:spPr>
          <a:xfrm>
            <a:off x="1601285" y="5404614"/>
            <a:ext cx="16557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竟然</a:t>
            </a:r>
          </a:p>
        </p:txBody>
      </p:sp>
      <p:sp>
        <p:nvSpPr>
          <p:cNvPr id="145421" name="Rectangle 13" title=""/>
          <p:cNvSpPr/>
          <p:nvPr/>
        </p:nvSpPr>
        <p:spPr>
          <a:xfrm>
            <a:off x="389300" y="5358283"/>
            <a:ext cx="16557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CC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他们</a:t>
            </a:r>
          </a:p>
        </p:txBody>
      </p:sp>
      <p:sp>
        <p:nvSpPr>
          <p:cNvPr id="13" name="Rectangle 9" title=""/>
          <p:cNvSpPr/>
          <p:nvPr/>
        </p:nvSpPr>
        <p:spPr>
          <a:xfrm>
            <a:off x="128876" y="3886915"/>
            <a:ext cx="8194243" cy="954107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以地位</a:t>
            </a:r>
            <a:r>
              <a:rPr lang="zh-CN" altLang="en-US" sz="2800" b="1" smtClean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低的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人为</a:t>
            </a:r>
            <a:r>
              <a:rPr lang="zh-CN" altLang="en-US" sz="2800" b="1" smtClean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师，</a:t>
            </a:r>
            <a:r>
              <a:rPr lang="zh-CN" altLang="en-US" sz="2800" b="1" smtClean="0">
                <a:solidFill>
                  <a:srgbClr val="00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就</a:t>
            </a:r>
            <a:r>
              <a:rPr lang="zh-CN" altLang="en-US" sz="2800" b="1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感到十分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耻辱</a:t>
            </a:r>
            <a:r>
              <a:rPr lang="zh-CN" altLang="en-US" sz="2800" b="1" smtClean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以官职</a:t>
            </a:r>
            <a:r>
              <a:rPr lang="zh-CN" altLang="en-US" sz="2800" b="1" smtClean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高的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人为</a:t>
            </a:r>
            <a:r>
              <a:rPr lang="zh-CN" altLang="en-US" sz="2800" b="1" smtClean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师，</a:t>
            </a:r>
            <a:r>
              <a:rPr lang="zh-CN" altLang="en-US" sz="2800" b="1" smtClean="0">
                <a:solidFill>
                  <a:srgbClr val="00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就觉得是</a:t>
            </a:r>
            <a:r>
              <a:rPr lang="zh-CN" altLang="en-US" sz="2800" b="1" smtClean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近乎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谄媚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！</a:t>
            </a:r>
          </a:p>
        </p:txBody>
      </p:sp>
      <p:sp>
        <p:nvSpPr>
          <p:cNvPr id="14" name="Rectangle 3" title=""/>
          <p:cNvSpPr/>
          <p:nvPr/>
        </p:nvSpPr>
        <p:spPr>
          <a:xfrm>
            <a:off x="2985958" y="324660"/>
            <a:ext cx="1368425" cy="519113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这些</a:t>
            </a:r>
          </a:p>
        </p:txBody>
      </p:sp>
      <p:sp>
        <p:nvSpPr>
          <p:cNvPr id="15" name="Rectangle 3" title=""/>
          <p:cNvSpPr/>
          <p:nvPr/>
        </p:nvSpPr>
        <p:spPr>
          <a:xfrm>
            <a:off x="10513233" y="3840748"/>
            <a:ext cx="1593423" cy="52322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看不起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Rectangle 12" title=""/>
          <p:cNvSpPr/>
          <p:nvPr/>
        </p:nvSpPr>
        <p:spPr>
          <a:xfrm>
            <a:off x="3565152" y="5473144"/>
            <a:ext cx="16557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难道</a:t>
            </a:r>
          </a:p>
        </p:txBody>
      </p:sp>
    </p:spTree>
    <p:extLst>
      <p:ext uri="{BB962C8B-B14F-4D97-AF65-F5344CB8AC3E}">
        <p14:creationId xmlns:p14="http://schemas.microsoft.com/office/powerpoint/2010/main" val="389732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animBg="1"/>
      <p:bldP spid="145412" grpId="0" animBg="1"/>
      <p:bldP spid="145413" grpId="0" animBg="1"/>
      <p:bldP spid="145414" grpId="0" animBg="1"/>
      <p:bldP spid="145415" grpId="0" animBg="1"/>
      <p:bldP spid="145416" grpId="0" animBg="1"/>
      <p:bldP spid="145417" grpId="0" animBg="1"/>
      <p:bldP spid="145418" grpId="0" animBg="1"/>
      <p:bldP spid="145420" grpId="0"/>
      <p:bldP spid="145421" grpId="0"/>
      <p:bldP spid="13" grpId="0" animBg="1"/>
      <p:bldP spid="14" grpId="0" animBg="1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表格 1" title="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1772364"/>
              </p:ext>
            </p:extLst>
          </p:nvPr>
        </p:nvGraphicFramePr>
        <p:xfrm>
          <a:off x="82298" y="-2"/>
          <a:ext cx="12109699" cy="6766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9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9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9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09859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三组对比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对比对象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对比方式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学风、态度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结果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语气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论述中心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859">
                <a:tc row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/>
                        <a:t>1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</a:rPr>
                        <a:t>古之圣人</a:t>
                      </a:r>
                    </a:p>
                  </a:txBody>
                  <a:tcPr anchor="ctr"/>
                </a:tc>
                <a:tc row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anchor="ctr"/>
                </a:tc>
                <a:tc row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anchor="ctr"/>
                </a:tc>
                <a:tc row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anchor="ctr"/>
                </a:tc>
                <a:tc rowSpan="6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859"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</a:rPr>
                        <a:t>今之众人</a:t>
                      </a:r>
                    </a:p>
                  </a:txBody>
                  <a:tcPr anchor="ctr"/>
                </a:tc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anchor="ctr"/>
                </a:tc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anchor="ctr"/>
                </a:tc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anchor="ctr"/>
                </a:tc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632">
                <a:tc row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/>
                        <a:t>2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于其子</a:t>
                      </a:r>
                    </a:p>
                  </a:txBody>
                  <a:tcPr anchor="ctr"/>
                </a:tc>
                <a:tc row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anchor="ctr"/>
                </a:tc>
                <a:tc row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anchor="ctr"/>
                </a:tc>
                <a:tc row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anchor="ctr"/>
                </a:tc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632"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/>
                        <a:t>于其身</a:t>
                      </a:r>
                    </a:p>
                  </a:txBody>
                  <a:tcPr anchor="ctr"/>
                </a:tc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anchor="ctr"/>
                </a:tc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anchor="ctr"/>
                </a:tc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anchor="ctr"/>
                </a:tc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9859">
                <a:tc row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800"/>
                        <a:t>3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3333FF"/>
                          </a:solidFill>
                        </a:rPr>
                        <a:t>巫医乐师百工</a:t>
                      </a:r>
                    </a:p>
                  </a:txBody>
                  <a:tcPr anchor="ctr"/>
                </a:tc>
                <a:tc row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anchor="ctr"/>
                </a:tc>
                <a:tc row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anchor="ctr"/>
                </a:tc>
                <a:tc row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anchor="ctr"/>
                </a:tc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9859"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3333FF"/>
                          </a:solidFill>
                        </a:rPr>
                        <a:t>士大夫之族</a:t>
                      </a:r>
                    </a:p>
                  </a:txBody>
                  <a:tcPr anchor="ctr"/>
                </a:tc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800"/>
                    </a:p>
                  </a:txBody>
                  <a:tcPr anchor="ctr"/>
                </a:tc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anchor="ctr"/>
                </a:tc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anchor="ctr"/>
                </a:tc>
                <a:tc vMerge="1">
                  <a:txBody>
                    <a:bodyPr vert="horz" wrap="square"/>
                    <a:lstStyle/>
                    <a:p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文本框 2" title=""/>
          <p:cNvSpPr txBox="1"/>
          <p:nvPr/>
        </p:nvSpPr>
        <p:spPr>
          <a:xfrm>
            <a:off x="4004944" y="1622269"/>
            <a:ext cx="1062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</a:rPr>
              <a:t>时间纵向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4004943" y="5141588"/>
            <a:ext cx="1062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3333FF"/>
                </a:solidFill>
              </a:rPr>
              <a:t>空间横向</a:t>
            </a:r>
            <a:endParaRPr lang="zh-CN" altLang="en-US" sz="2800" b="1">
              <a:solidFill>
                <a:srgbClr val="3333FF"/>
              </a:solidFill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3724275" y="3587105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自身矛盾</a:t>
            </a:r>
          </a:p>
        </p:txBody>
      </p:sp>
      <p:sp>
        <p:nvSpPr>
          <p:cNvPr id="6" name="文本框 5" title=""/>
          <p:cNvSpPr txBox="1"/>
          <p:nvPr/>
        </p:nvSpPr>
        <p:spPr>
          <a:xfrm>
            <a:off x="5303301" y="1360659"/>
            <a:ext cx="162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从师而问</a:t>
            </a:r>
          </a:p>
        </p:txBody>
      </p:sp>
      <p:sp>
        <p:nvSpPr>
          <p:cNvPr id="22" name="文本框 21" title=""/>
          <p:cNvSpPr txBox="1"/>
          <p:nvPr/>
        </p:nvSpPr>
        <p:spPr>
          <a:xfrm>
            <a:off x="5303301" y="2526606"/>
            <a:ext cx="167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耻学于师</a:t>
            </a:r>
          </a:p>
        </p:txBody>
      </p:sp>
      <p:sp>
        <p:nvSpPr>
          <p:cNvPr id="23" name="文本框 22" title=""/>
          <p:cNvSpPr txBox="1"/>
          <p:nvPr/>
        </p:nvSpPr>
        <p:spPr>
          <a:xfrm>
            <a:off x="5365908" y="3387050"/>
            <a:ext cx="1615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择师而教</a:t>
            </a:r>
          </a:p>
        </p:txBody>
      </p:sp>
      <p:sp>
        <p:nvSpPr>
          <p:cNvPr id="24" name="文本框 23" title=""/>
          <p:cNvSpPr txBox="1"/>
          <p:nvPr/>
        </p:nvSpPr>
        <p:spPr>
          <a:xfrm>
            <a:off x="5322193" y="4048770"/>
            <a:ext cx="165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耻学于师</a:t>
            </a:r>
          </a:p>
        </p:txBody>
      </p:sp>
      <p:sp>
        <p:nvSpPr>
          <p:cNvPr id="25" name="文本框 24" title=""/>
          <p:cNvSpPr txBox="1"/>
          <p:nvPr/>
        </p:nvSpPr>
        <p:spPr>
          <a:xfrm>
            <a:off x="5414571" y="4832944"/>
            <a:ext cx="167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</a:rPr>
              <a:t>不耻相师</a:t>
            </a:r>
          </a:p>
        </p:txBody>
      </p:sp>
      <p:sp>
        <p:nvSpPr>
          <p:cNvPr id="26" name="文本框 25" title=""/>
          <p:cNvSpPr txBox="1"/>
          <p:nvPr/>
        </p:nvSpPr>
        <p:spPr>
          <a:xfrm>
            <a:off x="5289948" y="5834085"/>
            <a:ext cx="1677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</a:rPr>
              <a:t>群聚而笑</a:t>
            </a:r>
          </a:p>
        </p:txBody>
      </p:sp>
      <p:sp>
        <p:nvSpPr>
          <p:cNvPr id="27" name="文本框 26" title=""/>
          <p:cNvSpPr txBox="1"/>
          <p:nvPr/>
        </p:nvSpPr>
        <p:spPr>
          <a:xfrm>
            <a:off x="7232036" y="1622269"/>
            <a:ext cx="1447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sym typeface="+mn-ea"/>
              </a:rPr>
              <a:t>圣益圣</a:t>
            </a:r>
            <a:r>
              <a:rPr lang="zh-CN" altLang="en-US" sz="3200" b="1">
                <a:solidFill>
                  <a:srgbClr val="FF0000"/>
                </a:solidFill>
              </a:rPr>
              <a:t>愚益愚</a:t>
            </a:r>
          </a:p>
        </p:txBody>
      </p:sp>
      <p:sp>
        <p:nvSpPr>
          <p:cNvPr id="28" name="文本框 27" title=""/>
          <p:cNvSpPr txBox="1"/>
          <p:nvPr/>
        </p:nvSpPr>
        <p:spPr>
          <a:xfrm>
            <a:off x="7043816" y="3247895"/>
            <a:ext cx="1825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小学而大</a:t>
            </a:r>
            <a:r>
              <a:rPr lang="zh-CN" altLang="en-US" sz="2800" b="1" smtClean="0"/>
              <a:t>遗、</a:t>
            </a:r>
            <a:r>
              <a:rPr lang="zh-CN" altLang="en-US" sz="2800" b="1" smtClean="0">
                <a:sym typeface="+mn-ea"/>
              </a:rPr>
              <a:t>未</a:t>
            </a:r>
            <a:r>
              <a:rPr lang="zh-CN" altLang="en-US" sz="2800" b="1">
                <a:sym typeface="+mn-ea"/>
              </a:rPr>
              <a:t>见其明</a:t>
            </a:r>
          </a:p>
        </p:txBody>
      </p:sp>
      <p:sp>
        <p:nvSpPr>
          <p:cNvPr id="29" name="文本框 28" title=""/>
          <p:cNvSpPr txBox="1"/>
          <p:nvPr/>
        </p:nvSpPr>
        <p:spPr>
          <a:xfrm>
            <a:off x="7044392" y="4889565"/>
            <a:ext cx="16348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</a:rPr>
              <a:t>（士大夫）智不及（巫医乐师）</a:t>
            </a:r>
          </a:p>
        </p:txBody>
      </p:sp>
      <p:sp>
        <p:nvSpPr>
          <p:cNvPr id="30" name="文本框 29" title=""/>
          <p:cNvSpPr txBox="1"/>
          <p:nvPr/>
        </p:nvSpPr>
        <p:spPr>
          <a:xfrm>
            <a:off x="8679201" y="1360659"/>
            <a:ext cx="1619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</a:rPr>
              <a:t>推测（其皆出于此乎）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31" name="文本框 30" title=""/>
          <p:cNvSpPr txBox="1"/>
          <p:nvPr/>
        </p:nvSpPr>
        <p:spPr>
          <a:xfrm>
            <a:off x="9069573" y="3583095"/>
            <a:ext cx="104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否定</a:t>
            </a:r>
          </a:p>
        </p:txBody>
      </p:sp>
      <p:sp>
        <p:nvSpPr>
          <p:cNvPr id="32" name="文本框 31" title=""/>
          <p:cNvSpPr txBox="1"/>
          <p:nvPr/>
        </p:nvSpPr>
        <p:spPr>
          <a:xfrm>
            <a:off x="9030600" y="5212731"/>
            <a:ext cx="108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3333FF"/>
                </a:solidFill>
              </a:rPr>
              <a:t>讽刺</a:t>
            </a:r>
          </a:p>
        </p:txBody>
      </p:sp>
      <p:sp>
        <p:nvSpPr>
          <p:cNvPr id="33" name="文本框 32" title=""/>
          <p:cNvSpPr txBox="1"/>
          <p:nvPr/>
        </p:nvSpPr>
        <p:spPr>
          <a:xfrm>
            <a:off x="10511539" y="1829005"/>
            <a:ext cx="1600906" cy="310854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2800" b="1" smtClean="0"/>
              <a:t>第二段：通过</a:t>
            </a:r>
            <a:r>
              <a:rPr lang="zh-CN" altLang="en-US" sz="2800" b="1"/>
              <a:t>正反对比，论证了从师学习的重要性。</a:t>
            </a:r>
          </a:p>
        </p:txBody>
      </p:sp>
    </p:spTree>
    <p:extLst>
      <p:ext uri="{BB962C8B-B14F-4D97-AF65-F5344CB8AC3E}">
        <p14:creationId xmlns:p14="http://schemas.microsoft.com/office/powerpoint/2010/main" val="2147778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Rectangle 2" title=""/>
          <p:cNvSpPr>
            <a:spLocks noGrp="1" noChangeArrowheads="1"/>
          </p:cNvSpPr>
          <p:nvPr>
            <p:ph type="ctrTitle"/>
          </p:nvPr>
        </p:nvSpPr>
        <p:spPr>
          <a:xfrm>
            <a:off x="365761" y="836614"/>
            <a:ext cx="10122854" cy="1717675"/>
          </a:xfrm>
        </p:spPr>
        <p:txBody>
          <a:bodyPr anchor="ctr"/>
          <a:lstStyle/>
          <a:p>
            <a:pPr algn="l"/>
            <a:r>
              <a:rPr lang="en-US" altLang="zh-CN" sz="36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600" b="1">
                <a:solidFill>
                  <a:srgbClr val="FF3300"/>
                </a:solidFill>
                <a:ea typeface="黑体" panose="02010609060101010101" pitchFamily="49" charset="-122"/>
              </a:rPr>
              <a:t>“</a:t>
            </a:r>
            <a:r>
              <a:rPr lang="zh-CN" altLang="en-US" sz="36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</a:t>
            </a:r>
            <a:r>
              <a:rPr lang="zh-CN" altLang="en-US" sz="3600" b="1">
                <a:solidFill>
                  <a:srgbClr val="FF3300"/>
                </a:solidFill>
                <a:latin typeface="系统"/>
                <a:ea typeface="黑体" panose="02010609060101010101" pitchFamily="49" charset="-122"/>
              </a:rPr>
              <a:t>”</a:t>
            </a:r>
            <a:r>
              <a:rPr lang="zh-CN" altLang="en-US" sz="36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是一种议论文的文体，</a:t>
            </a:r>
            <a:r>
              <a:rPr lang="zh-CN" altLang="en-US"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古义为陈述和解说，因而对这类文体，都可按</a:t>
            </a:r>
            <a:r>
              <a:rPr lang="zh-CN" altLang="en-US" sz="3600">
                <a:solidFill>
                  <a:schemeClr val="tx1"/>
                </a:solidFill>
                <a:latin typeface="系统"/>
                <a:ea typeface="黑体" panose="02010609060101010101" pitchFamily="49" charset="-122"/>
              </a:rPr>
              <a:t>“</a:t>
            </a:r>
            <a:r>
              <a:rPr lang="zh-CN" altLang="en-US"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解说</a:t>
            </a:r>
            <a:r>
              <a:rPr lang="en-US" altLang="zh-CN" sz="3600">
                <a:solidFill>
                  <a:schemeClr val="tx1"/>
                </a:solidFill>
                <a:latin typeface="系统"/>
                <a:ea typeface="黑体" panose="02010609060101010101" pitchFamily="49" charset="-122"/>
              </a:rPr>
              <a:t>……</a:t>
            </a:r>
            <a:r>
              <a:rPr lang="zh-CN" altLang="en-US"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的道理</a:t>
            </a:r>
            <a:r>
              <a:rPr lang="zh-CN" altLang="en-US" sz="3600">
                <a:solidFill>
                  <a:schemeClr val="tx1"/>
                </a:solidFill>
                <a:latin typeface="系统"/>
                <a:ea typeface="黑体" panose="02010609060101010101" pitchFamily="49" charset="-122"/>
              </a:rPr>
              <a:t>”</a:t>
            </a:r>
            <a:r>
              <a:rPr lang="zh-CN" altLang="en-US" sz="36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来理解。</a:t>
            </a:r>
            <a:endParaRPr lang="zh-CN" altLang="en-US" sz="36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4" name="Text Box 4" title=""/>
          <p:cNvSpPr txBox="1">
            <a:spLocks noChangeArrowheads="1"/>
          </p:cNvSpPr>
          <p:nvPr/>
        </p:nvSpPr>
        <p:spPr bwMode="auto">
          <a:xfrm>
            <a:off x="548641" y="2827148"/>
            <a:ext cx="99399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36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1" lang="zh-CN" altLang="en-US" sz="3600" b="1">
                <a:solidFill>
                  <a:srgbClr val="FF3300"/>
                </a:solidFill>
                <a:latin typeface="系统"/>
                <a:ea typeface="黑体" panose="02010609060101010101" pitchFamily="49" charset="-122"/>
              </a:rPr>
              <a:t>“</a:t>
            </a:r>
            <a:r>
              <a:rPr kumimoji="1" lang="zh-CN" altLang="en-US" sz="36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师说</a:t>
            </a:r>
            <a:r>
              <a:rPr kumimoji="1" lang="zh-CN" altLang="en-US" sz="3600" b="1">
                <a:solidFill>
                  <a:srgbClr val="FF3300"/>
                </a:solidFill>
                <a:latin typeface="系统"/>
                <a:ea typeface="黑体" panose="02010609060101010101" pitchFamily="49" charset="-122"/>
              </a:rPr>
              <a:t>”</a:t>
            </a:r>
            <a:r>
              <a:rPr kumimoji="1" lang="zh-CN" altLang="en-US" sz="36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意思是：</a:t>
            </a:r>
            <a:r>
              <a:rPr kumimoji="1"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解说关于</a:t>
            </a:r>
            <a:r>
              <a:rPr kumimoji="1" lang="zh-CN" altLang="en-US" sz="3600" b="1">
                <a:solidFill>
                  <a:srgbClr val="000000"/>
                </a:solidFill>
                <a:latin typeface="系统"/>
                <a:ea typeface="黑体" panose="02010609060101010101" pitchFamily="49" charset="-122"/>
              </a:rPr>
              <a:t>“</a:t>
            </a:r>
            <a:r>
              <a:rPr kumimoji="1"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从师</a:t>
            </a:r>
            <a:r>
              <a:rPr kumimoji="1" lang="zh-CN" altLang="en-US" sz="3600" b="1">
                <a:solidFill>
                  <a:srgbClr val="000000"/>
                </a:solidFill>
                <a:latin typeface="系统"/>
                <a:ea typeface="黑体" panose="02010609060101010101" pitchFamily="49" charset="-122"/>
              </a:rPr>
              <a:t>”</a:t>
            </a:r>
            <a:r>
              <a:rPr kumimoji="1"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的道理。</a:t>
            </a:r>
          </a:p>
        </p:txBody>
      </p:sp>
      <p:sp>
        <p:nvSpPr>
          <p:cNvPr id="25605" name="Text Box 5" title=""/>
          <p:cNvSpPr txBox="1">
            <a:spLocks noChangeArrowheads="1"/>
          </p:cNvSpPr>
          <p:nvPr/>
        </p:nvSpPr>
        <p:spPr bwMode="auto">
          <a:xfrm>
            <a:off x="365761" y="3884550"/>
            <a:ext cx="1114653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kumimoji="1" lang="zh-CN" altLang="en-US" sz="36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、文言文的文体有：</a:t>
            </a:r>
            <a:r>
              <a:rPr kumimoji="1"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说、铭、记、序、表、传、赋等。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600" b="1">
                <a:solidFill>
                  <a:srgbClr val="FF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kumimoji="1" lang="zh-CN" altLang="en-US" sz="3600" b="1">
                <a:solidFill>
                  <a:srgbClr val="FF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捕蛇者说</a:t>
            </a:r>
            <a:r>
              <a:rPr kumimoji="1" lang="en-US" altLang="zh-CN" sz="3600" b="1">
                <a:solidFill>
                  <a:srgbClr val="FF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kumimoji="1" lang="zh-CN" altLang="en-US" sz="3600" b="1">
                <a:solidFill>
                  <a:srgbClr val="FF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1" lang="en-US" altLang="zh-CN" sz="3600" b="1">
                <a:solidFill>
                  <a:srgbClr val="FF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kumimoji="1" lang="zh-CN" altLang="en-US" sz="3600" b="1">
                <a:solidFill>
                  <a:srgbClr val="FF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马说</a:t>
            </a:r>
            <a:r>
              <a:rPr kumimoji="1" lang="en-US" altLang="zh-CN" sz="3600" b="1">
                <a:solidFill>
                  <a:srgbClr val="FF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kumimoji="1" lang="zh-CN" altLang="en-US" sz="3600" b="1">
                <a:solidFill>
                  <a:srgbClr val="FF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1" lang="en-US" altLang="zh-CN" sz="3600" b="1">
                <a:solidFill>
                  <a:srgbClr val="FF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kumimoji="1" lang="zh-CN" altLang="en-US" sz="3600" b="1">
                <a:solidFill>
                  <a:srgbClr val="FF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爱莲说</a:t>
            </a:r>
            <a:r>
              <a:rPr kumimoji="1" lang="en-US" altLang="zh-CN" sz="3600" b="1">
                <a:solidFill>
                  <a:srgbClr val="FF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kumimoji="1" lang="zh-CN" altLang="en-US" sz="3600" b="1">
                <a:solidFill>
                  <a:srgbClr val="FF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等都属于</a:t>
            </a:r>
            <a:r>
              <a:rPr kumimoji="1" lang="zh-CN" altLang="en-US" sz="3600" b="1">
                <a:solidFill>
                  <a:srgbClr val="FF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kumimoji="1" lang="zh-CN" altLang="en-US" sz="3600" b="1">
                <a:solidFill>
                  <a:srgbClr val="FF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</a:t>
            </a:r>
            <a:r>
              <a:rPr kumimoji="1" lang="zh-CN" altLang="en-US" sz="3600" b="1">
                <a:solidFill>
                  <a:srgbClr val="FF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kumimoji="1" lang="zh-CN" altLang="en-US" sz="3600" b="1">
                <a:solidFill>
                  <a:srgbClr val="FF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这种文体。</a:t>
            </a:r>
          </a:p>
        </p:txBody>
      </p:sp>
      <p:sp>
        <p:nvSpPr>
          <p:cNvPr id="25609" name="Text Box 9" title=""/>
          <p:cNvSpPr txBox="1">
            <a:spLocks noChangeArrowheads="1"/>
          </p:cNvSpPr>
          <p:nvPr/>
        </p:nvSpPr>
        <p:spPr bwMode="auto">
          <a:xfrm>
            <a:off x="82296" y="0"/>
            <a:ext cx="3011423" cy="7016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4000" b="1">
                <a:latin typeface="Times New Roman" panose="02020603050405020304" pitchFamily="18" charset="0"/>
                <a:ea typeface="黑体" panose="02010609060101010101" pitchFamily="49" charset="-122"/>
              </a:rPr>
              <a:t>一、解题：</a:t>
            </a:r>
          </a:p>
        </p:txBody>
      </p:sp>
    </p:spTree>
    <p:extLst>
      <p:ext uri="{BB962C8B-B14F-4D97-AF65-F5344CB8AC3E}">
        <p14:creationId xmlns:p14="http://schemas.microsoft.com/office/powerpoint/2010/main" val="3470681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2" grpId="1"/>
      <p:bldP spid="25604" grpId="0"/>
      <p:bldP spid="25604" grpId="1"/>
      <p:bldP spid="25605" grpId="0"/>
      <p:bldP spid="2560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318" y="1903414"/>
            <a:ext cx="3507214" cy="3507214"/>
          </a:xfrm>
          <a:prstGeom prst="rect">
            <a:avLst/>
          </a:prstGeom>
        </p:spPr>
      </p:pic>
      <p:sp>
        <p:nvSpPr>
          <p:cNvPr id="4" name="Rectangle 2" title=""/>
          <p:cNvSpPr/>
          <p:nvPr/>
        </p:nvSpPr>
        <p:spPr>
          <a:xfrm>
            <a:off x="101630" y="2366675"/>
            <a:ext cx="8675688" cy="230832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7200" b="1">
                <a:latin typeface="Arial" panose="020b0604020202020204" pitchFamily="34" charset="0"/>
                <a:ea typeface="黑体" panose="02010609060101010101" pitchFamily="49" charset="-122"/>
              </a:rPr>
              <a:t>研读</a:t>
            </a:r>
            <a:r>
              <a:rPr lang="zh-CN" altLang="en-US" sz="7200" b="1" smtClean="0">
                <a:latin typeface="Arial" panose="020b0604020202020204" pitchFamily="34" charset="0"/>
                <a:ea typeface="黑体" panose="02010609060101010101" pitchFamily="49" charset="-122"/>
              </a:rPr>
              <a:t>第三、四段</a:t>
            </a:r>
            <a:endParaRPr lang="zh-CN" altLang="en-US" sz="7200" b="1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endParaRPr lang="zh-CN" altLang="en-US" sz="72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8303636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Rectangle 2" title=""/>
          <p:cNvSpPr/>
          <p:nvPr/>
        </p:nvSpPr>
        <p:spPr>
          <a:xfrm>
            <a:off x="64008" y="101236"/>
            <a:ext cx="12127992" cy="47212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 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3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、圣人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无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常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师。孔子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师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郯子、苌弘、师襄、老聃。郯子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之徒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，其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贤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不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及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孔子。孔子曰：三人行，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则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必有我师。是故弟子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不必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不如师，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师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不必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贤于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弟子，闻道有先后，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术业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有专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攻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，如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是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而已。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70000"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Light"/>
              <a:cs typeface="Arial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70000"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/>
                <a:cs typeface="Arial"/>
                <a:sym typeface="+mn-ea"/>
              </a:rPr>
              <a:t>   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sp>
        <p:nvSpPr>
          <p:cNvPr id="152579" name="Rectangle 3" title=""/>
          <p:cNvSpPr/>
          <p:nvPr/>
        </p:nvSpPr>
        <p:spPr>
          <a:xfrm>
            <a:off x="2416479" y="580657"/>
            <a:ext cx="43211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/>
              </a:rPr>
              <a:t>以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Arial"/>
              </a:rPr>
              <a:t>……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/>
              </a:rPr>
              <a:t>为师</a:t>
            </a:r>
          </a:p>
        </p:txBody>
      </p:sp>
      <p:sp>
        <p:nvSpPr>
          <p:cNvPr id="152589" name="Rectangle 13" title=""/>
          <p:cNvSpPr/>
          <p:nvPr/>
        </p:nvSpPr>
        <p:spPr>
          <a:xfrm>
            <a:off x="1558332" y="580289"/>
            <a:ext cx="16557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/>
              </a:rPr>
              <a:t>固定</a:t>
            </a:r>
          </a:p>
        </p:txBody>
      </p:sp>
      <p:sp>
        <p:nvSpPr>
          <p:cNvPr id="152590" name="Rectangle 14" title=""/>
          <p:cNvSpPr/>
          <p:nvPr/>
        </p:nvSpPr>
        <p:spPr>
          <a:xfrm>
            <a:off x="550502" y="3138907"/>
            <a:ext cx="26638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/>
              </a:rPr>
              <a:t>比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Arial"/>
              </a:rPr>
              <a:t>……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Arial"/>
              </a:rPr>
              <a:t>有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cs typeface="Arial"/>
              </a:rPr>
              <a:t>才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/>
              </a:rPr>
              <a:t>能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/>
            </a:endParaRPr>
          </a:p>
        </p:txBody>
      </p:sp>
      <p:sp>
        <p:nvSpPr>
          <p:cNvPr id="152591" name="Rectangle 15" title=""/>
          <p:cNvSpPr/>
          <p:nvPr/>
        </p:nvSpPr>
        <p:spPr>
          <a:xfrm>
            <a:off x="9227502" y="1700163"/>
            <a:ext cx="16557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/>
              </a:rPr>
              <a:t>不一定</a:t>
            </a:r>
          </a:p>
        </p:txBody>
      </p:sp>
      <p:sp>
        <p:nvSpPr>
          <p:cNvPr id="152594" name="Rectangle 18" title=""/>
          <p:cNvSpPr/>
          <p:nvPr/>
        </p:nvSpPr>
        <p:spPr>
          <a:xfrm>
            <a:off x="10055383" y="627784"/>
            <a:ext cx="16557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/>
              </a:rPr>
              <a:t>类</a:t>
            </a:r>
          </a:p>
        </p:txBody>
      </p:sp>
      <p:sp>
        <p:nvSpPr>
          <p:cNvPr id="152595" name="Rectangle 19" title=""/>
          <p:cNvSpPr/>
          <p:nvPr/>
        </p:nvSpPr>
        <p:spPr>
          <a:xfrm>
            <a:off x="550547" y="1696124"/>
            <a:ext cx="16557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/>
              </a:rPr>
              <a:t>比得上</a:t>
            </a:r>
          </a:p>
        </p:txBody>
      </p:sp>
      <p:sp>
        <p:nvSpPr>
          <p:cNvPr id="152596" name="Rectangle 20" title=""/>
          <p:cNvSpPr/>
          <p:nvPr/>
        </p:nvSpPr>
        <p:spPr>
          <a:xfrm>
            <a:off x="4577066" y="3215454"/>
            <a:ext cx="26638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/>
              </a:rPr>
              <a:t>技术学问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/>
            </a:endParaRPr>
          </a:p>
        </p:txBody>
      </p:sp>
      <p:sp>
        <p:nvSpPr>
          <p:cNvPr id="152597" name="Rectangle 21" title=""/>
          <p:cNvSpPr/>
          <p:nvPr/>
        </p:nvSpPr>
        <p:spPr>
          <a:xfrm>
            <a:off x="6444773" y="3139255"/>
            <a:ext cx="26638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/>
              </a:rPr>
              <a:t>研究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/>
            </a:endParaRPr>
          </a:p>
        </p:txBody>
      </p:sp>
      <p:sp>
        <p:nvSpPr>
          <p:cNvPr id="14" name="Rectangle 15" title=""/>
          <p:cNvSpPr/>
          <p:nvPr/>
        </p:nvSpPr>
        <p:spPr>
          <a:xfrm>
            <a:off x="5054485" y="1696046"/>
            <a:ext cx="23368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/>
              </a:rPr>
              <a:t>表顺承，就</a:t>
            </a:r>
          </a:p>
        </p:txBody>
      </p:sp>
      <p:sp>
        <p:nvSpPr>
          <p:cNvPr id="15" name="Rectangle 21" title=""/>
          <p:cNvSpPr/>
          <p:nvPr/>
        </p:nvSpPr>
        <p:spPr>
          <a:xfrm>
            <a:off x="8527338" y="3217246"/>
            <a:ext cx="26638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/>
              </a:rPr>
              <a:t>这，这样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Arial"/>
            </a:endParaRPr>
          </a:p>
        </p:txBody>
      </p:sp>
      <p:sp>
        <p:nvSpPr>
          <p:cNvPr id="20" name="矩形 19" title=""/>
          <p:cNvSpPr/>
          <p:nvPr/>
        </p:nvSpPr>
        <p:spPr>
          <a:xfrm>
            <a:off x="317042" y="4088197"/>
            <a:ext cx="1168903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04800" algn="l" defTabSz="914400" rtl="0" eaLnBrk="0" fontAlgn="base" latinLnBrk="0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  </a:t>
            </a:r>
            <a:r>
              <a:rPr kumimoji="0" lang="zh-CN" altLang="zh-CN" sz="32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圣人没有</a:t>
            </a:r>
            <a:r>
              <a:rPr kumimoji="0" lang="zh-CN" altLang="zh-CN" sz="32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固定</a:t>
            </a:r>
            <a:r>
              <a:rPr kumimoji="0" lang="zh-CN" altLang="zh-CN" sz="32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的老师。</a:t>
            </a:r>
            <a:r>
              <a:rPr kumimoji="0" lang="zh-CN" altLang="zh-CN" sz="3200" b="1" i="0" u="none" strike="noStrike" kern="1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孔子</a:t>
            </a:r>
            <a:r>
              <a:rPr kumimoji="0" lang="zh-CN" altLang="zh-CN" sz="3200" b="1" i="0" u="none" strike="noStrike" kern="1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以</a:t>
            </a:r>
            <a:r>
              <a:rPr kumimoji="0" lang="zh-CN" altLang="zh-CN" sz="32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郯子、苌弘、师襄、老聃</a:t>
            </a:r>
            <a:r>
              <a:rPr kumimoji="0" lang="zh-CN" altLang="zh-CN" sz="32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为师</a:t>
            </a:r>
            <a:r>
              <a:rPr kumimoji="0" lang="zh-CN" altLang="zh-CN" sz="32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。郯子</a:t>
            </a:r>
            <a:r>
              <a:rPr kumimoji="0" lang="zh-CN" altLang="zh-CN" sz="32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这些人</a:t>
            </a:r>
            <a:r>
              <a:rPr kumimoji="0" lang="zh-CN" altLang="zh-CN" sz="32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，他们的品德</a:t>
            </a:r>
            <a:r>
              <a:rPr kumimoji="0" lang="zh-CN" altLang="zh-CN" sz="3200" b="1" i="0" u="none" strike="noStrike" kern="1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才能</a:t>
            </a:r>
            <a:r>
              <a:rPr lang="zh-CN" altLang="en-US" sz="3200" b="1" kern="10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Arial"/>
              </a:rPr>
              <a:t>比不上</a:t>
            </a:r>
            <a:r>
              <a:rPr kumimoji="0" lang="zh-CN" altLang="zh-CN" sz="3200" b="1" i="0" u="none" strike="noStrike" kern="1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孔子</a:t>
            </a:r>
            <a:r>
              <a:rPr kumimoji="0" lang="zh-CN" altLang="zh-CN" sz="32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。孔子说：“三个人一起走</a:t>
            </a:r>
            <a:r>
              <a:rPr kumimoji="0" lang="zh-CN" altLang="zh-CN" sz="3200" b="1" i="0" u="none" strike="noStrike" kern="1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，</a:t>
            </a:r>
            <a:r>
              <a:rPr kumimoji="0" lang="zh-CN" altLang="en-US" sz="3200" b="1" i="0" u="none" strike="noStrike" kern="1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就</a:t>
            </a:r>
            <a:r>
              <a:rPr kumimoji="0" lang="zh-CN" altLang="zh-CN" sz="3200" b="1" i="0" u="none" strike="noStrike" kern="1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一定有我</a:t>
            </a:r>
            <a:r>
              <a:rPr kumimoji="0" lang="zh-CN" altLang="zh-CN" sz="32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老师的。”</a:t>
            </a:r>
            <a:r>
              <a:rPr kumimoji="0" lang="zh-CN" altLang="zh-CN" sz="3200" b="1" i="0" u="none" strike="noStrike" kern="1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所以</a:t>
            </a:r>
            <a:r>
              <a:rPr kumimoji="0" lang="zh-CN" altLang="en-US" sz="3200" b="1" i="0" u="none" strike="noStrike" kern="1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弟子</a:t>
            </a:r>
            <a:r>
              <a:rPr kumimoji="0" lang="zh-CN" altLang="zh-CN" sz="3200" b="1" i="0" u="none" strike="noStrike" kern="1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不一定</a:t>
            </a:r>
            <a:r>
              <a:rPr kumimoji="0" lang="zh-CN" altLang="en-US" sz="32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比不上</a:t>
            </a:r>
            <a:r>
              <a:rPr kumimoji="0" lang="zh-CN" altLang="zh-CN" sz="32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老师，老师不一定</a:t>
            </a:r>
            <a:r>
              <a:rPr kumimoji="0" lang="zh-CN" altLang="zh-CN" sz="3200" b="1" i="0" u="none" strike="noStrike" kern="1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比</a:t>
            </a:r>
            <a:r>
              <a:rPr kumimoji="0" lang="zh-CN" altLang="zh-CN" sz="3200" b="1" i="0" u="none" strike="noStrike" kern="1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学生</a:t>
            </a:r>
            <a:r>
              <a:rPr lang="zh-CN" altLang="en-US" sz="3200" b="1" kern="10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Arial"/>
              </a:rPr>
              <a:t>有才能</a:t>
            </a:r>
            <a:r>
              <a:rPr kumimoji="0" lang="zh-CN" altLang="zh-CN" sz="3200" b="1" i="0" u="none" strike="noStrike" kern="1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。</a:t>
            </a:r>
            <a:r>
              <a:rPr kumimoji="0" lang="zh-CN" altLang="zh-CN" sz="32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懂得道理有先有后</a:t>
            </a:r>
            <a:r>
              <a:rPr kumimoji="0" lang="zh-CN" altLang="zh-CN" sz="3200" b="1" i="0" u="none" strike="noStrike" kern="1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，</a:t>
            </a:r>
            <a:r>
              <a:rPr lang="zh-CN" altLang="en-US" sz="3200" b="1" kern="100" smtClean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Arial"/>
              </a:rPr>
              <a:t>技术学问</a:t>
            </a:r>
            <a:r>
              <a:rPr kumimoji="0" lang="zh-CN" altLang="zh-CN" sz="3200" b="1" i="0" u="none" strike="noStrike" kern="1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各</a:t>
            </a:r>
            <a:r>
              <a:rPr kumimoji="0" lang="zh-CN" altLang="zh-CN" sz="32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有</a:t>
            </a:r>
            <a:r>
              <a:rPr kumimoji="0" lang="zh-CN" altLang="zh-CN" sz="3200" b="1" i="0" u="none" strike="noStrike" kern="1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钻研擅长，</a:t>
            </a:r>
            <a:r>
              <a:rPr lang="zh-CN" altLang="en-US" sz="3200" b="1" kern="100">
                <a:solidFill>
                  <a:prstClr val="black"/>
                </a:solidFill>
                <a:latin typeface="Times New Roman" panose="02020603050405020304" pitchFamily="18" charset="0"/>
                <a:ea typeface="楷体_GB2312"/>
                <a:cs typeface="Arial"/>
              </a:rPr>
              <a:t>像</a:t>
            </a:r>
            <a:r>
              <a:rPr kumimoji="0" lang="zh-CN" altLang="zh-CN" sz="3200" b="1" i="0" u="none" strike="noStrike" kern="1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这样</a:t>
            </a:r>
            <a:r>
              <a:rPr kumimoji="0" lang="zh-CN" altLang="zh-CN" sz="32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罢了</a:t>
            </a:r>
            <a:r>
              <a:rPr kumimoji="0" lang="zh-CN" altLang="zh-CN" sz="3200" b="1" i="0" u="none" strike="noStrike" kern="1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/>
                <a:cs typeface="Arial"/>
              </a:rPr>
              <a:t>。</a:t>
            </a:r>
            <a:endParaRPr kumimoji="0" lang="en-US" altLang="zh-CN" sz="3200" b="1" i="0" u="none" strike="noStrike" kern="1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_GB2312"/>
              <a:cs typeface="Arial"/>
            </a:endParaRPr>
          </a:p>
          <a:p>
            <a:pPr marL="0" marR="0" lvl="0" indent="304800" algn="l" defTabSz="914400" rtl="0" eaLnBrk="0" fontAlgn="base" latinLnBrk="0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3200" b="1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楷体_GB2312"/>
              <a:cs typeface="Arial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/>
              </a:rPr>
              <a:t> </a:t>
            </a:r>
            <a:endParaRPr kumimoji="0" lang="en-US" altLang="zh-CN" sz="3200" b="1" i="0" u="none" strike="noStrike" kern="1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charset="-122"/>
              <a:ea typeface="微软雅黑" panose="020b0503020204020204" charset="-122"/>
              <a:cs typeface="Arial"/>
            </a:endParaRPr>
          </a:p>
        </p:txBody>
      </p:sp>
      <p:sp>
        <p:nvSpPr>
          <p:cNvPr id="2" name="矩形 1" title=""/>
          <p:cNvSpPr/>
          <p:nvPr/>
        </p:nvSpPr>
        <p:spPr>
          <a:xfrm>
            <a:off x="1330845" y="6249580"/>
            <a:ext cx="9784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ct val="0"/>
              </a:spcBef>
              <a:defRPr/>
            </a:pPr>
            <a:r>
              <a:rPr lang="zh-CN" altLang="en-US" sz="3200" smtClean="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第三段：阐述能者为师</a:t>
            </a:r>
            <a:r>
              <a:rPr lang="zh-CN" altLang="en-US" sz="320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的道理（正面举例论证）</a:t>
            </a:r>
            <a:endParaRPr lang="en-US" altLang="zh-CN" sz="3200" b="1" kern="100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9927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/>
      <p:bldP spid="152589" grpId="0"/>
      <p:bldP spid="152590" grpId="0"/>
      <p:bldP spid="152591" grpId="0"/>
      <p:bldP spid="152594" grpId="0"/>
      <p:bldP spid="152595" grpId="0"/>
      <p:bldP spid="152596" grpId="0"/>
      <p:bldP spid="152597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Rectangle 2" title=""/>
          <p:cNvSpPr/>
          <p:nvPr/>
        </p:nvSpPr>
        <p:spPr>
          <a:xfrm>
            <a:off x="409639" y="188054"/>
            <a:ext cx="12282170" cy="17666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4</a:t>
            </a:r>
            <a:r>
              <a:rPr lang="zh-CN" altLang="en-US" sz="3200" b="1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Arial"/>
                <a:sym typeface="+mn-ea"/>
              </a:rPr>
              <a:t>、</a:t>
            </a:r>
            <a:r>
              <a:rPr kumimoji="0" lang="zh-CN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/>
                <a:cs typeface="Arial"/>
                <a:sym typeface="+mn-ea"/>
              </a:rPr>
              <a:t>李氏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/>
                <a:cs typeface="Arial"/>
                <a:sym typeface="+mn-ea"/>
              </a:rPr>
              <a:t>子蟠，年十七，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思源黑体 CN Light"/>
                <a:cs typeface="Arial"/>
                <a:sym typeface="+mn-ea"/>
              </a:rPr>
              <a:t>好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/>
                <a:cs typeface="Arial"/>
                <a:sym typeface="+mn-ea"/>
              </a:rPr>
              <a:t>古文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/>
                <a:cs typeface="Arial"/>
                <a:sym typeface="+mn-ea"/>
              </a:rPr>
              <a:t>,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/>
                <a:cs typeface="Arial"/>
                <a:sym typeface="+mn-ea"/>
              </a:rPr>
              <a:t>六艺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思源黑体 CN Light"/>
                <a:cs typeface="Arial"/>
                <a:sym typeface="+mn-ea"/>
              </a:rPr>
              <a:t>经传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/>
                <a:cs typeface="Arial"/>
                <a:sym typeface="+mn-ea"/>
              </a:rPr>
              <a:t>皆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思源黑体 CN Light"/>
                <a:cs typeface="Arial"/>
                <a:sym typeface="+mn-ea"/>
              </a:rPr>
              <a:t>通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/>
                <a:cs typeface="Arial"/>
                <a:sym typeface="+mn-ea"/>
              </a:rPr>
              <a:t>习之，</a:t>
            </a:r>
            <a:r>
              <a:rPr kumimoji="0" lang="zh-CN" altLang="en-US" sz="3200" b="1" i="0" u="sng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思源黑体 CN Light"/>
                <a:cs typeface="Arial"/>
                <a:sym typeface="+mn-ea"/>
              </a:rPr>
              <a:t>不拘</a:t>
            </a:r>
            <a:r>
              <a:rPr kumimoji="0" lang="zh-CN" altLang="en-US" sz="3200" b="1" i="0" u="sng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Light"/>
                <a:cs typeface="Arial"/>
                <a:sym typeface="+mn-ea"/>
              </a:rPr>
              <a:t>于</a:t>
            </a:r>
            <a:r>
              <a:rPr kumimoji="0" lang="zh-CN" altLang="en-US" sz="3200" b="1" i="0" u="sng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思源黑体 CN Light"/>
                <a:cs typeface="Arial"/>
                <a:sym typeface="+mn-ea"/>
              </a:rPr>
              <a:t>时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思源黑体 CN Light"/>
                <a:cs typeface="Arial"/>
                <a:sym typeface="+mn-ea"/>
              </a:rPr>
              <a:t>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70000"/>
              <a:buFontTx/>
              <a:buNone/>
              <a:defRPr/>
            </a:pPr>
            <a:endParaRPr kumimoji="0" lang="zh-CN" altLang="en-US" sz="3200" b="1" i="0" u="sng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Light"/>
              <a:cs typeface="Arial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563C1"/>
              </a:buClr>
              <a:buSzPct val="70000"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思源黑体 CN Light"/>
                <a:cs typeface="Arial"/>
                <a:sym typeface="+mn-ea"/>
              </a:rPr>
              <a:t>学</a:t>
            </a:r>
            <a:r>
              <a:rPr kumimoji="0" lang="zh-CN" altLang="en-US" sz="3200" b="1" i="0" u="sng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Light"/>
                <a:cs typeface="Arial"/>
                <a:sym typeface="+mn-ea"/>
              </a:rPr>
              <a:t>于</a:t>
            </a:r>
            <a:r>
              <a:rPr kumimoji="0" lang="zh-CN" altLang="en-US" sz="3200" b="1" i="0" u="sng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思源黑体 CN Light"/>
                <a:cs typeface="Arial"/>
                <a:sym typeface="+mn-ea"/>
              </a:rPr>
              <a:t>余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思源黑体 CN Light"/>
                <a:cs typeface="Arial"/>
                <a:sym typeface="+mn-ea"/>
              </a:rPr>
              <a:t>。 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/>
                <a:cs typeface="Arial"/>
                <a:sym typeface="+mn-ea"/>
              </a:rPr>
              <a:t>余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Light"/>
                <a:cs typeface="Arial"/>
                <a:sym typeface="+mn-ea"/>
              </a:rPr>
              <a:t>嘉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/>
                <a:cs typeface="Arial"/>
                <a:sym typeface="+mn-ea"/>
              </a:rPr>
              <a:t>其能行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思源黑体 CN Light"/>
                <a:cs typeface="Arial"/>
                <a:sym typeface="+mn-ea"/>
              </a:rPr>
              <a:t>古道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/>
                <a:cs typeface="Arial"/>
                <a:sym typeface="+mn-ea"/>
              </a:rPr>
              <a:t>，作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/>
                <a:cs typeface="Arial"/>
                <a:sym typeface="+mn-ea"/>
              </a:rPr>
              <a:t>《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/>
                <a:cs typeface="Arial"/>
                <a:sym typeface="+mn-ea"/>
              </a:rPr>
              <a:t>师说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/>
                <a:cs typeface="Arial"/>
                <a:sym typeface="+mn-ea"/>
              </a:rPr>
              <a:t>》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思源黑体 CN Light"/>
                <a:cs typeface="Arial"/>
                <a:sym typeface="+mn-ea"/>
              </a:rPr>
              <a:t>以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思源黑体 CN Light"/>
                <a:cs typeface="Arial"/>
                <a:sym typeface="+mn-ea"/>
              </a:rPr>
              <a:t>贻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/>
                <a:cs typeface="Arial"/>
                <a:sym typeface="+mn-ea"/>
              </a:rPr>
              <a:t>之。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Arial"/>
            </a:endParaRPr>
          </a:p>
        </p:txBody>
      </p:sp>
      <p:sp>
        <p:nvSpPr>
          <p:cNvPr id="44042" name="Text Box 10" title=""/>
          <p:cNvSpPr txBox="1">
            <a:spLocks noChangeArrowheads="1"/>
          </p:cNvSpPr>
          <p:nvPr/>
        </p:nvSpPr>
        <p:spPr bwMode="auto">
          <a:xfrm>
            <a:off x="4383533" y="779589"/>
            <a:ext cx="167703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/>
              </a:rPr>
              <a:t>喜欢</a:t>
            </a:r>
          </a:p>
        </p:txBody>
      </p:sp>
      <p:sp>
        <p:nvSpPr>
          <p:cNvPr id="118799" name="Rectangle 15" title=""/>
          <p:cNvSpPr>
            <a:spLocks noGrp="1"/>
          </p:cNvSpPr>
          <p:nvPr/>
        </p:nvSpPr>
        <p:spPr>
          <a:xfrm>
            <a:off x="6191061" y="661637"/>
            <a:ext cx="2166302" cy="4097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cs typeface="Arial"/>
              </a:rPr>
              <a:t>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cs typeface="Arial"/>
              </a:rPr>
              <a:t>                        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宋体 CN Heavy"/>
                <a:cs typeface="Arial"/>
              </a:rPr>
              <a:t>经文和传文</a:t>
            </a:r>
          </a:p>
        </p:txBody>
      </p:sp>
      <p:sp>
        <p:nvSpPr>
          <p:cNvPr id="44037" name="Text Box 5" title=""/>
          <p:cNvSpPr txBox="1"/>
          <p:nvPr/>
        </p:nvSpPr>
        <p:spPr>
          <a:xfrm>
            <a:off x="8248779" y="661637"/>
            <a:ext cx="1224406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普遍</a:t>
            </a:r>
          </a:p>
        </p:txBody>
      </p:sp>
      <p:sp>
        <p:nvSpPr>
          <p:cNvPr id="3" name="Rectangle 15" title=""/>
          <p:cNvSpPr/>
          <p:nvPr/>
        </p:nvSpPr>
        <p:spPr>
          <a:xfrm>
            <a:off x="10142728" y="779589"/>
            <a:ext cx="2151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/>
              </a:rPr>
              <a:t>被（被动句）</a:t>
            </a:r>
          </a:p>
        </p:txBody>
      </p:sp>
      <p:sp>
        <p:nvSpPr>
          <p:cNvPr id="4" name="Rectangle 15" title=""/>
          <p:cNvSpPr/>
          <p:nvPr/>
        </p:nvSpPr>
        <p:spPr>
          <a:xfrm>
            <a:off x="-88899" y="1954691"/>
            <a:ext cx="22059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/>
              </a:rPr>
              <a:t>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/>
              </a:rPr>
              <a:t>（状后句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/>
              </a:rPr>
              <a:t>)</a:t>
            </a:r>
          </a:p>
        </p:txBody>
      </p:sp>
      <p:sp>
        <p:nvSpPr>
          <p:cNvPr id="44039" name="Text Box 7" title=""/>
          <p:cNvSpPr txBox="1"/>
          <p:nvPr/>
        </p:nvSpPr>
        <p:spPr>
          <a:xfrm>
            <a:off x="2592579" y="2022095"/>
            <a:ext cx="16236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rPr>
              <a:t>赞许</a:t>
            </a:r>
          </a:p>
        </p:txBody>
      </p:sp>
      <p:sp>
        <p:nvSpPr>
          <p:cNvPr id="118797" name="Rectangle 13" title=""/>
          <p:cNvSpPr/>
          <p:nvPr/>
        </p:nvSpPr>
        <p:spPr>
          <a:xfrm>
            <a:off x="6910769" y="1951706"/>
            <a:ext cx="56896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/>
              </a:rPr>
              <a:t>以：目的连词，来。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Arial"/>
              </a:rPr>
              <a:t>贻：送给</a:t>
            </a:r>
          </a:p>
        </p:txBody>
      </p:sp>
      <p:sp>
        <p:nvSpPr>
          <p:cNvPr id="2" name="矩形 1" title=""/>
          <p:cNvSpPr/>
          <p:nvPr/>
        </p:nvSpPr>
        <p:spPr>
          <a:xfrm>
            <a:off x="203836" y="3308697"/>
            <a:ext cx="11713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04800" eaLnBrk="0" fontAlgn="base" hangingPunct="0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zh-CN" sz="3600" b="1" kern="1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李</a:t>
            </a:r>
            <a:r>
              <a:rPr lang="zh-CN" altLang="zh-CN" sz="3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家孩子</a:t>
            </a:r>
            <a:r>
              <a:rPr lang="zh-CN" altLang="en-US" sz="3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李</a:t>
            </a:r>
            <a:r>
              <a:rPr lang="zh-CN" altLang="zh-CN" sz="3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蟠</a:t>
            </a:r>
            <a:r>
              <a:rPr lang="zh-CN" altLang="zh-CN" sz="3600" b="1" kern="1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，年龄十七，</a:t>
            </a:r>
            <a:r>
              <a:rPr lang="zh-CN" altLang="zh-CN" sz="36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喜欢</a:t>
            </a:r>
            <a:r>
              <a:rPr lang="zh-CN" altLang="zh-CN" sz="3600" b="1" kern="1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古文，六经的</a:t>
            </a:r>
            <a:r>
              <a:rPr lang="zh-CN" altLang="zh-CN" sz="36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经文和传文</a:t>
            </a:r>
            <a:r>
              <a:rPr lang="zh-CN" altLang="zh-CN" sz="3600" b="1" kern="1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都</a:t>
            </a:r>
            <a:r>
              <a:rPr lang="zh-CN" altLang="zh-CN" sz="36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普遍</a:t>
            </a:r>
            <a:r>
              <a:rPr lang="zh-CN" altLang="zh-CN" sz="3600" b="1" kern="1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地学习了，</a:t>
            </a:r>
            <a:r>
              <a:rPr lang="zh-CN" altLang="zh-CN" sz="3600" b="1" u="sng" kern="10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</a:t>
            </a:r>
            <a:r>
              <a:rPr lang="zh-CN" altLang="en-US" sz="3600" b="1" u="sng" kern="100" smtClean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被</a:t>
            </a:r>
            <a:r>
              <a:rPr lang="zh-CN" altLang="zh-CN" sz="3600" b="1" u="sng" kern="10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时俗</a:t>
            </a:r>
            <a:r>
              <a:rPr lang="zh-CN" altLang="zh-CN" sz="3600" b="1" u="sng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的拘束</a:t>
            </a:r>
            <a:r>
              <a:rPr lang="zh-CN" altLang="zh-CN" sz="3600" b="1" kern="1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zh-CN" sz="3600" b="1" u="sng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向</a:t>
            </a:r>
            <a:r>
              <a:rPr lang="zh-CN" altLang="zh-CN" sz="3600" b="1" u="sng" kern="10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我学习</a:t>
            </a:r>
            <a:r>
              <a:rPr lang="zh-CN" altLang="zh-CN" sz="3600" b="1" kern="1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。我</a:t>
            </a:r>
            <a:r>
              <a:rPr lang="zh-CN" altLang="zh-CN" sz="36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赞许</a:t>
            </a:r>
            <a:r>
              <a:rPr lang="zh-CN" altLang="zh-CN" sz="3600" b="1" kern="1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他</a:t>
            </a:r>
            <a:r>
              <a:rPr lang="zh-CN" altLang="zh-CN" sz="3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能遵行</a:t>
            </a:r>
            <a:r>
              <a:rPr lang="zh-CN" altLang="zh-CN" sz="3600" b="1" kern="1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古人从师的途径，写这篇《师说》</a:t>
            </a:r>
            <a:r>
              <a:rPr lang="zh-CN" altLang="zh-CN" sz="3600" b="1" kern="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来</a:t>
            </a:r>
            <a:r>
              <a:rPr lang="zh-CN" altLang="zh-CN" sz="3600" b="1" kern="10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赠送</a:t>
            </a:r>
            <a:r>
              <a:rPr lang="zh-CN" altLang="zh-CN" sz="3600" b="1" kern="1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他</a:t>
            </a:r>
            <a:r>
              <a:rPr lang="zh-CN" altLang="zh-CN" sz="3600" b="1" kern="10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zh-CN" sz="3600" b="1" kern="10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矩形 4" title=""/>
          <p:cNvSpPr/>
          <p:nvPr/>
        </p:nvSpPr>
        <p:spPr>
          <a:xfrm>
            <a:off x="3069238" y="5961817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zh-CN" altLang="en-US" sz="3200" smtClean="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第四段：交代写作的缘由。</a:t>
            </a:r>
            <a:endParaRPr lang="zh-CN" altLang="en-US" sz="3200" kern="100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496800" y="11861800"/>
            <a:ext cx="0" cy="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253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9" grpId="0"/>
      <p:bldP spid="44037" grpId="0"/>
      <p:bldP spid="3" grpId="0"/>
      <p:bldP spid="4" grpId="0"/>
      <p:bldP spid="44039" grpId="0"/>
      <p:bldP spid="118797" grpId="0"/>
      <p:bldP spid="118797" grpId="1"/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" name="表格 7" title="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0622992"/>
              </p:ext>
            </p:extLst>
          </p:nvPr>
        </p:nvGraphicFramePr>
        <p:xfrm>
          <a:off x="108586" y="544538"/>
          <a:ext cx="11492287" cy="6071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3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8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070">
                <a:tc rowSpan="4"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zh-CN" altLang="en-US" sz="2400" b="0" smtClean="0">
                          <a:solidFill>
                            <a:srgbClr val="3333FF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第一段：</a:t>
                      </a:r>
                      <a:endParaRPr lang="zh-CN" altLang="en-US" sz="2400" b="0">
                        <a:solidFill>
                          <a:srgbClr val="3333FF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提出中心论点，</a:t>
                      </a:r>
                      <a:r>
                        <a:rPr lang="zh-CN" altLang="en-US" sz="2400" b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并论证的定义老师（教师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的</a:t>
                      </a:r>
                      <a:r>
                        <a:rPr lang="zh-CN" altLang="en-US" sz="2400" b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职能）、从师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的</a:t>
                      </a:r>
                      <a:r>
                        <a:rPr lang="zh-CN" altLang="en-US" sz="2400" b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必要性（作用）和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择师标准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中心论点：</a:t>
                      </a:r>
                      <a:endParaRPr lang="zh-CN" altLang="en-US" sz="2400" b="0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0">
                <a:tc v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>
                    <a:lnL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教师职能：</a:t>
                      </a:r>
                    </a:p>
                  </a:txBody>
                  <a:tcPr anchor="ctr">
                    <a:lnL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70">
                <a:tc v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>
                    <a:lnL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从师必要性：</a:t>
                      </a:r>
                    </a:p>
                  </a:txBody>
                  <a:tcPr anchor="ctr">
                    <a:lnL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70">
                <a:tc v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>
                    <a:lnL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B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zh-CN" altLang="en-US" sz="2400" b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择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师标准、准则：</a:t>
                      </a:r>
                    </a:p>
                  </a:txBody>
                  <a:tcPr anchor="ctr">
                    <a:lnL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070">
                <a:tc row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0" smtClean="0">
                          <a:solidFill>
                            <a:srgbClr val="3333FF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第二</a:t>
                      </a:r>
                      <a:r>
                        <a:rPr lang="zh-CN" altLang="en-US" sz="2400" b="0">
                          <a:solidFill>
                            <a:srgbClr val="3333FF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段</a:t>
                      </a:r>
                    </a:p>
                    <a:p>
                      <a:pPr algn="l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批判不重师道的错误态度和耻于从师的不良</a:t>
                      </a:r>
                      <a:r>
                        <a:rPr lang="zh-CN" altLang="en-US" sz="2400" b="0" smtClean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风气。</a:t>
                      </a:r>
                      <a:endParaRPr lang="en-US" altLang="zh-CN" sz="2400" b="0" smtClean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0" smtClean="0">
                          <a:solidFill>
                            <a:srgbClr val="3333FF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    对比论证</a:t>
                      </a:r>
                      <a:endParaRPr lang="zh-CN" altLang="en-US" sz="2400" b="0">
                        <a:solidFill>
                          <a:srgbClr val="3333FF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分论点：</a:t>
                      </a:r>
                      <a:endParaRPr lang="zh-CN" altLang="en-US" sz="2400" b="0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6761">
                <a:tc v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>
                    <a:lnL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B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对比论证：</a:t>
                      </a:r>
                    </a:p>
                  </a:txBody>
                  <a:tcPr anchor="ctr">
                    <a:lnL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070">
                <a:tc rowSpan="2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rgbClr val="3333FF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第三段</a:t>
                      </a:r>
                    </a:p>
                    <a:p>
                      <a:pPr algn="l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以历史名人为例，进一步论证观点</a:t>
                      </a:r>
                      <a:r>
                        <a:rPr lang="en-US" altLang="zh-CN" sz="2400" b="0">
                          <a:solidFill>
                            <a:srgbClr val="3333FF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(</a:t>
                      </a:r>
                      <a:r>
                        <a:rPr lang="zh-CN" altLang="en-US" sz="2400" b="0">
                          <a:solidFill>
                            <a:srgbClr val="3333FF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正面举例论证）</a:t>
                      </a:r>
                    </a:p>
                  </a:txBody>
                  <a:tcPr anchor="ctr">
                    <a:lnL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分论点：</a:t>
                      </a:r>
                      <a:endParaRPr lang="zh-CN" altLang="en-US" sz="2400" b="0">
                        <a:solidFill>
                          <a:srgbClr val="FF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>
                    <a:lnL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6761">
                <a:tc v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>
                    <a:lnL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B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举例论证（行）：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引用论证（言）：</a:t>
                      </a:r>
                    </a:p>
                  </a:txBody>
                  <a:tcPr anchor="ctr">
                    <a:lnL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1526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rgbClr val="3333FF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第四段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说明写作本文的缘由</a:t>
                      </a:r>
                    </a:p>
                  </a:txBody>
                  <a:tcPr anchor="ctr">
                    <a:lnL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赞扬李蟠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“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不拘于时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”“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能行古道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”</a:t>
                      </a:r>
                    </a:p>
                  </a:txBody>
                  <a:tcPr anchor="ctr">
                    <a:lnL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文本框 1" title=""/>
          <p:cNvSpPr txBox="1"/>
          <p:nvPr/>
        </p:nvSpPr>
        <p:spPr>
          <a:xfrm>
            <a:off x="6104111" y="496194"/>
            <a:ext cx="394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古之学者必有师</a:t>
            </a:r>
          </a:p>
        </p:txBody>
      </p:sp>
      <p:sp>
        <p:nvSpPr>
          <p:cNvPr id="3" name="文本框 2" title=""/>
          <p:cNvSpPr txBox="1"/>
          <p:nvPr/>
        </p:nvSpPr>
        <p:spPr>
          <a:xfrm>
            <a:off x="5988656" y="951607"/>
            <a:ext cx="478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传道、授业、解惑（正面）</a:t>
            </a:r>
          </a:p>
        </p:txBody>
      </p:sp>
      <p:sp>
        <p:nvSpPr>
          <p:cNvPr id="10" name="文本框 9" title=""/>
          <p:cNvSpPr txBox="1"/>
          <p:nvPr/>
        </p:nvSpPr>
        <p:spPr>
          <a:xfrm>
            <a:off x="6408910" y="1455280"/>
            <a:ext cx="394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其为惑也，终不解矣（反面）</a:t>
            </a:r>
          </a:p>
        </p:txBody>
      </p:sp>
      <p:sp>
        <p:nvSpPr>
          <p:cNvPr id="12" name="文本框 11" title=""/>
          <p:cNvSpPr txBox="1"/>
          <p:nvPr/>
        </p:nvSpPr>
        <p:spPr>
          <a:xfrm>
            <a:off x="6408910" y="2015323"/>
            <a:ext cx="5362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无贵无贱，无长无少，道之所存，师之所存也</a:t>
            </a:r>
          </a:p>
        </p:txBody>
      </p:sp>
      <p:sp>
        <p:nvSpPr>
          <p:cNvPr id="14" name="文本框 13" title=""/>
          <p:cNvSpPr txBox="1"/>
          <p:nvPr/>
        </p:nvSpPr>
        <p:spPr>
          <a:xfrm>
            <a:off x="5628438" y="2452855"/>
            <a:ext cx="575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师道之不传已久矣！欲人之无惑也难矣！</a:t>
            </a:r>
          </a:p>
        </p:txBody>
      </p:sp>
      <p:sp>
        <p:nvSpPr>
          <p:cNvPr id="15" name="文本框 14" title=""/>
          <p:cNvSpPr txBox="1"/>
          <p:nvPr/>
        </p:nvSpPr>
        <p:spPr>
          <a:xfrm>
            <a:off x="4476941" y="2884057"/>
            <a:ext cx="6143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         古之圣人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VS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今之众人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          于其子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VS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自身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          巫医乐师百工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VS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士大夫之族</a:t>
            </a:r>
          </a:p>
        </p:txBody>
      </p:sp>
      <p:sp>
        <p:nvSpPr>
          <p:cNvPr id="17" name="文本框 16" title=""/>
          <p:cNvSpPr txBox="1"/>
          <p:nvPr/>
        </p:nvSpPr>
        <p:spPr>
          <a:xfrm>
            <a:off x="5628438" y="4151910"/>
            <a:ext cx="394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圣人无常师</a:t>
            </a:r>
          </a:p>
        </p:txBody>
      </p:sp>
      <p:sp>
        <p:nvSpPr>
          <p:cNvPr id="18" name="文本框 17" title=""/>
          <p:cNvSpPr txBox="1"/>
          <p:nvPr/>
        </p:nvSpPr>
        <p:spPr>
          <a:xfrm>
            <a:off x="6638249" y="4767924"/>
            <a:ext cx="4660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孔子师郯子、昌弘、师襄、老聃</a:t>
            </a:r>
          </a:p>
        </p:txBody>
      </p:sp>
      <p:sp>
        <p:nvSpPr>
          <p:cNvPr id="19" name="文本框 18" title=""/>
          <p:cNvSpPr txBox="1"/>
          <p:nvPr/>
        </p:nvSpPr>
        <p:spPr>
          <a:xfrm>
            <a:off x="6656057" y="5153105"/>
            <a:ext cx="4660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Arial"/>
              </a:rPr>
              <a:t>孔子曰：三人行，则必有我师</a:t>
            </a:r>
          </a:p>
        </p:txBody>
      </p:sp>
      <p:sp>
        <p:nvSpPr>
          <p:cNvPr id="4" name="文本框 3" title=""/>
          <p:cNvSpPr txBox="1"/>
          <p:nvPr/>
        </p:nvSpPr>
        <p:spPr>
          <a:xfrm>
            <a:off x="0" y="-27026"/>
            <a:ext cx="2341452" cy="523220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smtClean="0"/>
              <a:t>全文梳理总结：</a:t>
            </a:r>
            <a:endParaRPr lang="zh-CN" altLang="en-US" sz="2800" b="1"/>
          </a:p>
        </p:txBody>
      </p:sp>
    </p:spTree>
    <p:extLst>
      <p:ext uri="{BB962C8B-B14F-4D97-AF65-F5344CB8AC3E}">
        <p14:creationId xmlns:p14="http://schemas.microsoft.com/office/powerpoint/2010/main" val="3328689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2" grpId="0"/>
      <p:bldP spid="14" grpId="0"/>
      <p:bldP spid="15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ctrTitle"/>
          </p:nvPr>
        </p:nvSpPr>
        <p:spPr>
          <a:xfrm>
            <a:off x="783336" y="1122363"/>
            <a:ext cx="10152888" cy="2387600"/>
          </a:xfrm>
        </p:spPr>
        <p:txBody>
          <a:bodyPr>
            <a:noAutofit/>
          </a:bodyPr>
          <a:lstStyle/>
          <a:p>
            <a:r>
              <a:rPr lang="en-US" altLang="zh-CN" sz="9600" b="1" smtClean="0">
                <a:solidFill>
                  <a:srgbClr val="00B0F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《</a:t>
            </a:r>
            <a:r>
              <a:rPr lang="zh-CN" altLang="en-US" sz="9600" b="1" smtClean="0">
                <a:solidFill>
                  <a:srgbClr val="00B0F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师说</a:t>
            </a:r>
            <a:r>
              <a:rPr lang="en-US" altLang="zh-CN" sz="9600" b="1" smtClean="0">
                <a:solidFill>
                  <a:srgbClr val="00B0F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》</a:t>
            </a:r>
            <a:r>
              <a:rPr lang="zh-CN" altLang="en-US" sz="9600" b="1" smtClean="0">
                <a:solidFill>
                  <a:srgbClr val="00B0F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课后作业</a:t>
            </a:r>
            <a:endParaRPr lang="zh-CN" altLang="en-US" sz="9600" b="1">
              <a:solidFill>
                <a:srgbClr val="00B0F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5378158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 title=""/>
          <p:cNvSpPr>
            <a:spLocks noGrp="1"/>
          </p:cNvSpPr>
          <p:nvPr>
            <p:ph idx="1"/>
          </p:nvPr>
        </p:nvSpPr>
        <p:spPr>
          <a:xfrm>
            <a:off x="193963" y="209032"/>
            <a:ext cx="11416146" cy="55937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b="1"/>
              <a:t>古今异义</a:t>
            </a:r>
          </a:p>
          <a:p>
            <a:pPr marL="0" indent="0">
              <a:buNone/>
            </a:pPr>
            <a:r>
              <a:rPr lang="zh-CN" altLang="en-US" b="1"/>
              <a:t>1、古之</a:t>
            </a:r>
            <a:r>
              <a:rPr lang="zh-CN" altLang="en-US" b="1">
                <a:solidFill>
                  <a:srgbClr val="FF0000"/>
                </a:solidFill>
              </a:rPr>
              <a:t>学者</a:t>
            </a:r>
            <a:r>
              <a:rPr lang="zh-CN" altLang="en-US" b="1"/>
              <a:t>必有师</a:t>
            </a:r>
            <a:r>
              <a:rPr lang="zh-CN" altLang="en-US" b="1" smtClean="0"/>
              <a:t>。</a:t>
            </a:r>
            <a:endParaRPr lang="en-US" altLang="zh-CN" b="1" smtClean="0"/>
          </a:p>
          <a:p>
            <a:pPr marL="0" indent="0">
              <a:buNone/>
            </a:pPr>
            <a:r>
              <a:rPr lang="zh-CN" altLang="en-US" b="1" smtClean="0">
                <a:solidFill>
                  <a:srgbClr val="7030A0"/>
                </a:solidFill>
              </a:rPr>
              <a:t>（</a:t>
            </a:r>
            <a:r>
              <a:rPr lang="zh-CN" altLang="en-US" b="1" smtClean="0">
                <a:solidFill>
                  <a:srgbClr val="3333FF"/>
                </a:solidFill>
              </a:rPr>
              <a:t>古</a:t>
            </a:r>
            <a:r>
              <a:rPr lang="en-US" altLang="zh-CN" b="1">
                <a:solidFill>
                  <a:srgbClr val="3333FF"/>
                </a:solidFill>
              </a:rPr>
              <a:t>:</a:t>
            </a:r>
            <a:r>
              <a:rPr lang="zh-CN" altLang="en-US" b="1" smtClean="0">
                <a:solidFill>
                  <a:srgbClr val="3333FF"/>
                </a:solidFill>
              </a:rPr>
              <a:t>求学</a:t>
            </a:r>
            <a:r>
              <a:rPr lang="zh-CN" altLang="en-US" b="1">
                <a:solidFill>
                  <a:srgbClr val="3333FF"/>
                </a:solidFill>
              </a:rPr>
              <a:t>的人；</a:t>
            </a:r>
            <a:r>
              <a:rPr lang="zh-CN" altLang="en-US" b="1" smtClean="0">
                <a:solidFill>
                  <a:srgbClr val="3333FF"/>
                </a:solidFill>
              </a:rPr>
              <a:t>今</a:t>
            </a:r>
            <a:r>
              <a:rPr lang="en-US" altLang="zh-CN" b="1" smtClean="0">
                <a:solidFill>
                  <a:srgbClr val="3333FF"/>
                </a:solidFill>
              </a:rPr>
              <a:t>:</a:t>
            </a:r>
            <a:r>
              <a:rPr lang="zh-CN" altLang="en-US" b="1" smtClean="0">
                <a:solidFill>
                  <a:srgbClr val="3333FF"/>
                </a:solidFill>
              </a:rPr>
              <a:t>学术</a:t>
            </a:r>
            <a:r>
              <a:rPr lang="zh-CN" altLang="en-US" b="1">
                <a:solidFill>
                  <a:srgbClr val="3333FF"/>
                </a:solidFill>
              </a:rPr>
              <a:t>上</a:t>
            </a:r>
            <a:r>
              <a:rPr lang="zh-CN" altLang="en-US" b="1" smtClean="0">
                <a:solidFill>
                  <a:srgbClr val="3333FF"/>
                </a:solidFill>
              </a:rPr>
              <a:t>有成就</a:t>
            </a:r>
            <a:r>
              <a:rPr lang="zh-CN" altLang="en-US" b="1">
                <a:solidFill>
                  <a:srgbClr val="3333FF"/>
                </a:solidFill>
              </a:rPr>
              <a:t>的人</a:t>
            </a:r>
            <a:r>
              <a:rPr lang="zh-CN" altLang="en-US" b="1">
                <a:solidFill>
                  <a:srgbClr val="7030A0"/>
                </a:solidFill>
              </a:rPr>
              <a:t>）</a:t>
            </a:r>
          </a:p>
          <a:p>
            <a:pPr marL="0" indent="0">
              <a:buNone/>
            </a:pPr>
            <a:endParaRPr lang="en-US" altLang="zh-CN" b="1" smtClean="0"/>
          </a:p>
          <a:p>
            <a:pPr marL="0" indent="0">
              <a:buNone/>
            </a:pPr>
            <a:r>
              <a:rPr lang="zh-CN" altLang="en-US" b="1" smtClean="0"/>
              <a:t>2</a:t>
            </a:r>
            <a:r>
              <a:rPr lang="zh-CN" altLang="en-US" b="1"/>
              <a:t>、今之</a:t>
            </a:r>
            <a:r>
              <a:rPr lang="zh-CN" altLang="en-US" b="1">
                <a:solidFill>
                  <a:srgbClr val="FF0000"/>
                </a:solidFill>
              </a:rPr>
              <a:t>众人</a:t>
            </a:r>
            <a:r>
              <a:rPr lang="zh-CN" altLang="en-US" b="1"/>
              <a:t>，其下圣人也亦远矣，而耻学于师</a:t>
            </a:r>
            <a:r>
              <a:rPr lang="zh-CN" altLang="en-US" b="1" smtClean="0"/>
              <a:t>。</a:t>
            </a:r>
            <a:endParaRPr lang="en-US" altLang="zh-CN" b="1" smtClean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b="1">
                <a:solidFill>
                  <a:srgbClr val="7030A0"/>
                </a:solidFill>
              </a:rPr>
              <a:t>（</a:t>
            </a:r>
            <a:r>
              <a:rPr lang="zh-CN" altLang="en-US" b="1" smtClean="0">
                <a:solidFill>
                  <a:srgbClr val="3333FF"/>
                </a:solidFill>
              </a:rPr>
              <a:t>古</a:t>
            </a:r>
            <a:r>
              <a:rPr lang="en-US" altLang="zh-CN" b="1">
                <a:solidFill>
                  <a:srgbClr val="3333FF"/>
                </a:solidFill>
              </a:rPr>
              <a:t>:</a:t>
            </a:r>
            <a:r>
              <a:rPr lang="zh-CN" altLang="en-US" b="1" smtClean="0">
                <a:solidFill>
                  <a:srgbClr val="3333FF"/>
                </a:solidFill>
              </a:rPr>
              <a:t>一般</a:t>
            </a:r>
            <a:r>
              <a:rPr lang="zh-CN" altLang="en-US" b="1">
                <a:solidFill>
                  <a:srgbClr val="3333FF"/>
                </a:solidFill>
              </a:rPr>
              <a:t>的人；</a:t>
            </a:r>
            <a:r>
              <a:rPr lang="zh-CN" altLang="en-US" b="1" smtClean="0">
                <a:solidFill>
                  <a:srgbClr val="3333FF"/>
                </a:solidFill>
              </a:rPr>
              <a:t>今</a:t>
            </a:r>
            <a:r>
              <a:rPr lang="en-US" altLang="zh-CN" b="1" smtClean="0">
                <a:solidFill>
                  <a:srgbClr val="3333FF"/>
                </a:solidFill>
              </a:rPr>
              <a:t>:</a:t>
            </a:r>
            <a:r>
              <a:rPr lang="zh-CN" altLang="en-US" b="1" smtClean="0">
                <a:solidFill>
                  <a:srgbClr val="3333FF"/>
                </a:solidFill>
              </a:rPr>
              <a:t>很多人</a:t>
            </a:r>
            <a:r>
              <a:rPr lang="zh-CN" altLang="en-US" b="1">
                <a:solidFill>
                  <a:srgbClr val="7030A0"/>
                </a:solidFill>
              </a:rPr>
              <a:t>）</a:t>
            </a:r>
          </a:p>
          <a:p>
            <a:pPr marL="0" indent="0">
              <a:buNone/>
            </a:pPr>
            <a:endParaRPr lang="en-US" altLang="zh-CN" b="1" smtClean="0"/>
          </a:p>
          <a:p>
            <a:pPr marL="0" indent="0">
              <a:buNone/>
            </a:pPr>
            <a:r>
              <a:rPr lang="zh-CN" altLang="en-US" b="1" smtClean="0"/>
              <a:t>3</a:t>
            </a:r>
            <a:r>
              <a:rPr lang="zh-CN" altLang="en-US" b="1"/>
              <a:t>、</a:t>
            </a:r>
            <a:r>
              <a:rPr lang="zh-CN" altLang="en-US" b="1">
                <a:solidFill>
                  <a:srgbClr val="FF0000"/>
                </a:solidFill>
              </a:rPr>
              <a:t>小学</a:t>
            </a:r>
            <a:r>
              <a:rPr lang="zh-CN" altLang="en-US" b="1"/>
              <a:t>而大遗，吾未见其明也</a:t>
            </a:r>
            <a:r>
              <a:rPr lang="zh-CN" altLang="en-US" b="1" smtClean="0"/>
              <a:t>。</a:t>
            </a:r>
            <a:endParaRPr lang="en-US" altLang="zh-CN" b="1" smtClean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000" b="1">
                <a:solidFill>
                  <a:srgbClr val="7030A0"/>
                </a:solidFill>
              </a:rPr>
              <a:t>（</a:t>
            </a:r>
            <a:r>
              <a:rPr lang="zh-CN" altLang="en-US" sz="3000" b="1" smtClean="0">
                <a:solidFill>
                  <a:srgbClr val="3333FF"/>
                </a:solidFill>
              </a:rPr>
              <a:t>古</a:t>
            </a:r>
            <a:r>
              <a:rPr lang="en-US" altLang="zh-CN" sz="3000" b="1" smtClean="0">
                <a:solidFill>
                  <a:srgbClr val="3333FF"/>
                </a:solidFill>
              </a:rPr>
              <a:t>:</a:t>
            </a:r>
            <a:r>
              <a:rPr lang="zh-CN" altLang="en-US" sz="3000" b="1" smtClean="0">
                <a:solidFill>
                  <a:srgbClr val="3333FF"/>
                </a:solidFill>
              </a:rPr>
              <a:t>小</a:t>
            </a:r>
            <a:r>
              <a:rPr lang="zh-CN" altLang="en-US" sz="3000" b="1">
                <a:solidFill>
                  <a:srgbClr val="3333FF"/>
                </a:solidFill>
              </a:rPr>
              <a:t>的方面学习；</a:t>
            </a:r>
            <a:r>
              <a:rPr lang="zh-CN" altLang="en-US" sz="3000" b="1" smtClean="0">
                <a:solidFill>
                  <a:srgbClr val="3333FF"/>
                </a:solidFill>
              </a:rPr>
              <a:t>今</a:t>
            </a:r>
            <a:r>
              <a:rPr lang="en-US" altLang="zh-CN" sz="3000" b="1" smtClean="0">
                <a:solidFill>
                  <a:srgbClr val="3333FF"/>
                </a:solidFill>
              </a:rPr>
              <a:t>:</a:t>
            </a:r>
            <a:r>
              <a:rPr lang="zh-CN" altLang="en-US" sz="3000" b="1" smtClean="0">
                <a:solidFill>
                  <a:srgbClr val="3333FF"/>
                </a:solidFill>
              </a:rPr>
              <a:t>小学</a:t>
            </a:r>
            <a:r>
              <a:rPr lang="zh-CN" altLang="en-US" sz="3000" b="1">
                <a:solidFill>
                  <a:srgbClr val="3333FF"/>
                </a:solidFill>
              </a:rPr>
              <a:t>学校教育</a:t>
            </a:r>
            <a:r>
              <a:rPr lang="zh-CN" altLang="en-US" sz="3000" b="1">
                <a:solidFill>
                  <a:srgbClr val="7030A0"/>
                </a:solidFill>
              </a:rPr>
              <a:t>）</a:t>
            </a:r>
          </a:p>
          <a:p>
            <a:pPr marL="0" indent="0">
              <a:buNone/>
            </a:pPr>
            <a:endParaRPr lang="en-US" altLang="zh-CN" b="1" smtClean="0"/>
          </a:p>
          <a:p>
            <a:pPr marL="0" indent="0">
              <a:buNone/>
            </a:pPr>
            <a:r>
              <a:rPr lang="zh-CN" altLang="en-US" b="1" smtClean="0"/>
              <a:t>4</a:t>
            </a:r>
            <a:r>
              <a:rPr lang="zh-CN" altLang="en-US" b="1"/>
              <a:t>、是故弟子</a:t>
            </a:r>
            <a:r>
              <a:rPr lang="zh-CN" altLang="en-US" b="1">
                <a:solidFill>
                  <a:srgbClr val="FF0000"/>
                </a:solidFill>
              </a:rPr>
              <a:t>不必</a:t>
            </a:r>
            <a:r>
              <a:rPr lang="zh-CN" altLang="en-US" b="1"/>
              <a:t>不如师，师不必贤于弟子</a:t>
            </a:r>
            <a:r>
              <a:rPr lang="zh-CN" altLang="en-US" b="1" smtClean="0"/>
              <a:t>。</a:t>
            </a:r>
            <a:endParaRPr lang="en-US" altLang="zh-CN" b="1" smtClean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000" b="1">
                <a:solidFill>
                  <a:srgbClr val="7030A0"/>
                </a:solidFill>
              </a:rPr>
              <a:t>（</a:t>
            </a:r>
            <a:r>
              <a:rPr lang="zh-CN" altLang="en-US" sz="3000" b="1" smtClean="0">
                <a:solidFill>
                  <a:srgbClr val="3333FF"/>
                </a:solidFill>
              </a:rPr>
              <a:t>古</a:t>
            </a:r>
            <a:r>
              <a:rPr lang="en-US" altLang="zh-CN" sz="3000" b="1">
                <a:solidFill>
                  <a:srgbClr val="3333FF"/>
                </a:solidFill>
              </a:rPr>
              <a:t>:</a:t>
            </a:r>
            <a:r>
              <a:rPr lang="zh-CN" altLang="en-US" sz="3000" b="1" smtClean="0">
                <a:solidFill>
                  <a:srgbClr val="3333FF"/>
                </a:solidFill>
              </a:rPr>
              <a:t>不一定</a:t>
            </a:r>
            <a:r>
              <a:rPr lang="zh-CN" altLang="en-US" sz="3000" b="1">
                <a:solidFill>
                  <a:srgbClr val="3333FF"/>
                </a:solidFill>
              </a:rPr>
              <a:t>；</a:t>
            </a:r>
            <a:r>
              <a:rPr lang="zh-CN" altLang="en-US" sz="3000" b="1" smtClean="0">
                <a:solidFill>
                  <a:srgbClr val="3333FF"/>
                </a:solidFill>
              </a:rPr>
              <a:t>今</a:t>
            </a:r>
            <a:r>
              <a:rPr lang="en-US" altLang="zh-CN" sz="3000" b="1" smtClean="0">
                <a:solidFill>
                  <a:srgbClr val="3333FF"/>
                </a:solidFill>
              </a:rPr>
              <a:t>:</a:t>
            </a:r>
            <a:r>
              <a:rPr lang="zh-CN" altLang="en-US" sz="3000" b="1" smtClean="0">
                <a:solidFill>
                  <a:srgbClr val="3333FF"/>
                </a:solidFill>
              </a:rPr>
              <a:t>不</a:t>
            </a:r>
            <a:r>
              <a:rPr lang="zh-CN" altLang="en-US" sz="3000" b="1">
                <a:solidFill>
                  <a:srgbClr val="3333FF"/>
                </a:solidFill>
              </a:rPr>
              <a:t>需要</a:t>
            </a:r>
            <a:r>
              <a:rPr lang="zh-CN" altLang="en-US" sz="3000" b="1">
                <a:solidFill>
                  <a:srgbClr val="7030A0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969537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 title=""/>
          <p:cNvSpPr>
            <a:spLocks noGrp="1"/>
          </p:cNvSpPr>
          <p:nvPr>
            <p:ph idx="1"/>
          </p:nvPr>
        </p:nvSpPr>
        <p:spPr>
          <a:xfrm>
            <a:off x="203200" y="260926"/>
            <a:ext cx="11647054" cy="6056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b="1"/>
              <a:t>词类活用</a:t>
            </a:r>
          </a:p>
          <a:p>
            <a:pPr marL="0" indent="0">
              <a:buNone/>
            </a:pPr>
            <a:r>
              <a:rPr lang="zh-CN" altLang="en-US" b="1"/>
              <a:t>1、吾</a:t>
            </a:r>
            <a:r>
              <a:rPr lang="zh-CN" altLang="en-US" b="1">
                <a:solidFill>
                  <a:srgbClr val="FF0000"/>
                </a:solidFill>
              </a:rPr>
              <a:t>师</a:t>
            </a:r>
            <a:r>
              <a:rPr lang="zh-CN" altLang="en-US" b="1"/>
              <a:t>道也，夫庸知其年之先后生于吾乎</a:t>
            </a:r>
            <a:r>
              <a:rPr lang="zh-CN" altLang="en-US" b="1" smtClean="0"/>
              <a:t>？</a:t>
            </a:r>
            <a:endParaRPr lang="en-US" altLang="zh-CN" b="1" smtClean="0"/>
          </a:p>
          <a:p>
            <a:pPr marL="0" indent="0">
              <a:buNone/>
            </a:pPr>
            <a:r>
              <a:rPr lang="zh-CN" altLang="en-US" b="1" smtClean="0">
                <a:solidFill>
                  <a:srgbClr val="7030A0"/>
                </a:solidFill>
              </a:rPr>
              <a:t>（</a:t>
            </a:r>
            <a:r>
              <a:rPr lang="zh-CN" altLang="en-US" b="1">
                <a:solidFill>
                  <a:srgbClr val="3333FF"/>
                </a:solidFill>
              </a:rPr>
              <a:t>学习，</a:t>
            </a:r>
            <a:r>
              <a:rPr lang="zh-CN" altLang="en-US" b="1" smtClean="0">
                <a:solidFill>
                  <a:srgbClr val="3333FF"/>
                </a:solidFill>
              </a:rPr>
              <a:t>名作动</a:t>
            </a:r>
            <a:r>
              <a:rPr lang="zh-CN" altLang="en-US" b="1" smtClean="0">
                <a:solidFill>
                  <a:srgbClr val="7030A0"/>
                </a:solidFill>
              </a:rPr>
              <a:t>）</a:t>
            </a:r>
            <a:endParaRPr lang="zh-CN" altLang="en-US" b="1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CN" altLang="en-US" b="1"/>
              <a:t>2、嗟乎，</a:t>
            </a:r>
            <a:r>
              <a:rPr lang="zh-CN" altLang="en-US" b="1">
                <a:solidFill>
                  <a:srgbClr val="FF0000"/>
                </a:solidFill>
              </a:rPr>
              <a:t>师</a:t>
            </a:r>
            <a:r>
              <a:rPr lang="zh-CN" altLang="en-US" b="1"/>
              <a:t>道之不传也久矣，欲人之无惑也难矣</a:t>
            </a:r>
            <a:r>
              <a:rPr lang="zh-CN" altLang="en-US" b="1" smtClean="0"/>
              <a:t>！</a:t>
            </a:r>
            <a:endParaRPr lang="en-US" altLang="zh-CN" b="1" smtClean="0"/>
          </a:p>
          <a:p>
            <a:pPr marL="0" indent="0">
              <a:buNone/>
            </a:pPr>
            <a:r>
              <a:rPr lang="zh-CN" altLang="en-US" b="1">
                <a:solidFill>
                  <a:srgbClr val="7030A0"/>
                </a:solidFill>
              </a:rPr>
              <a:t>（</a:t>
            </a:r>
            <a:r>
              <a:rPr lang="zh-CN" altLang="en-US" b="1">
                <a:solidFill>
                  <a:srgbClr val="3333FF"/>
                </a:solidFill>
              </a:rPr>
              <a:t>从师学习，</a:t>
            </a:r>
            <a:r>
              <a:rPr lang="zh-CN" altLang="en-US" b="1" smtClean="0">
                <a:solidFill>
                  <a:srgbClr val="3333FF"/>
                </a:solidFill>
              </a:rPr>
              <a:t>名作动</a:t>
            </a:r>
            <a:r>
              <a:rPr lang="zh-CN" altLang="en-US" b="1" smtClean="0">
                <a:solidFill>
                  <a:srgbClr val="7030A0"/>
                </a:solidFill>
              </a:rPr>
              <a:t>）</a:t>
            </a:r>
            <a:endParaRPr lang="zh-CN" altLang="en-US" b="1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CN" altLang="en-US" b="1" smtClean="0"/>
              <a:t>3、今之众人，其</a:t>
            </a:r>
            <a:r>
              <a:rPr lang="zh-CN" altLang="en-US" b="1" smtClean="0">
                <a:solidFill>
                  <a:srgbClr val="FF0000"/>
                </a:solidFill>
              </a:rPr>
              <a:t>下</a:t>
            </a:r>
            <a:r>
              <a:rPr lang="zh-CN" altLang="en-US" b="1" smtClean="0"/>
              <a:t>圣人也亦远矣，而耻学于师。</a:t>
            </a:r>
            <a:endParaRPr lang="en-US" altLang="zh-CN" b="1" smtClean="0"/>
          </a:p>
          <a:p>
            <a:pPr marL="0" indent="0">
              <a:buNone/>
            </a:pPr>
            <a:r>
              <a:rPr lang="zh-CN" altLang="en-US" b="1" smtClean="0">
                <a:solidFill>
                  <a:srgbClr val="7030A0"/>
                </a:solidFill>
              </a:rPr>
              <a:t>（</a:t>
            </a:r>
            <a:r>
              <a:rPr lang="zh-CN" altLang="en-US" b="1" smtClean="0">
                <a:solidFill>
                  <a:srgbClr val="3333FF"/>
                </a:solidFill>
              </a:rPr>
              <a:t>低下，名作动</a:t>
            </a:r>
            <a:r>
              <a:rPr lang="zh-CN" altLang="en-US" b="1" smtClean="0">
                <a:solidFill>
                  <a:srgbClr val="7030A0"/>
                </a:solidFill>
              </a:rPr>
              <a:t>）</a:t>
            </a:r>
            <a:endParaRPr lang="zh-CN" altLang="en-US" b="1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CN" altLang="en-US" b="1" smtClean="0"/>
              <a:t>4、圣人之所以为</a:t>
            </a:r>
            <a:r>
              <a:rPr lang="zh-CN" altLang="en-US" b="1" smtClean="0">
                <a:solidFill>
                  <a:srgbClr val="FF0000"/>
                </a:solidFill>
              </a:rPr>
              <a:t>圣</a:t>
            </a:r>
            <a:r>
              <a:rPr lang="zh-CN" altLang="en-US" b="1" smtClean="0"/>
              <a:t>，愚人之所以为愚，其皆出于此乎？</a:t>
            </a:r>
            <a:endParaRPr lang="en-US" altLang="zh-CN" b="1" smtClean="0"/>
          </a:p>
          <a:p>
            <a:pPr marL="0" indent="0">
              <a:buNone/>
            </a:pPr>
            <a:r>
              <a:rPr lang="zh-CN" altLang="en-US" b="1" smtClean="0">
                <a:solidFill>
                  <a:srgbClr val="7030A0"/>
                </a:solidFill>
              </a:rPr>
              <a:t>（</a:t>
            </a:r>
            <a:r>
              <a:rPr lang="zh-CN" altLang="en-US" b="1">
                <a:solidFill>
                  <a:srgbClr val="3333FF"/>
                </a:solidFill>
              </a:rPr>
              <a:t>圣人，</a:t>
            </a:r>
            <a:r>
              <a:rPr lang="zh-CN" altLang="en-US" b="1" smtClean="0">
                <a:solidFill>
                  <a:srgbClr val="3333FF"/>
                </a:solidFill>
              </a:rPr>
              <a:t>形作名</a:t>
            </a:r>
            <a:r>
              <a:rPr lang="zh-CN" altLang="en-US" b="1" smtClean="0">
                <a:solidFill>
                  <a:srgbClr val="7030A0"/>
                </a:solidFill>
              </a:rPr>
              <a:t>）</a:t>
            </a:r>
            <a:endParaRPr lang="zh-CN" altLang="en-US" b="1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CN" altLang="en-US" b="1"/>
              <a:t>5、位</a:t>
            </a:r>
            <a:r>
              <a:rPr lang="zh-CN" altLang="en-US" b="1">
                <a:solidFill>
                  <a:srgbClr val="FF0000"/>
                </a:solidFill>
              </a:rPr>
              <a:t>卑</a:t>
            </a:r>
            <a:r>
              <a:rPr lang="zh-CN" altLang="en-US" b="1"/>
              <a:t>则足羞，官盛则近谀。 </a:t>
            </a:r>
            <a:endParaRPr lang="en-US" altLang="zh-CN" b="1" smtClean="0"/>
          </a:p>
          <a:p>
            <a:pPr marL="0" indent="0">
              <a:buNone/>
            </a:pPr>
            <a:r>
              <a:rPr lang="zh-CN" altLang="en-US" b="1" smtClean="0">
                <a:solidFill>
                  <a:srgbClr val="7030A0"/>
                </a:solidFill>
              </a:rPr>
              <a:t>（</a:t>
            </a:r>
            <a:r>
              <a:rPr lang="zh-CN" altLang="en-US" b="1" smtClean="0">
                <a:solidFill>
                  <a:srgbClr val="3333FF"/>
                </a:solidFill>
              </a:rPr>
              <a:t>卑微</a:t>
            </a:r>
            <a:r>
              <a:rPr lang="zh-CN" altLang="en-US" b="1">
                <a:solidFill>
                  <a:srgbClr val="3333FF"/>
                </a:solidFill>
              </a:rPr>
              <a:t>的人，</a:t>
            </a:r>
            <a:r>
              <a:rPr lang="zh-CN" altLang="en-US" b="1" smtClean="0">
                <a:solidFill>
                  <a:srgbClr val="3333FF"/>
                </a:solidFill>
              </a:rPr>
              <a:t>形作名）   </a:t>
            </a:r>
            <a:endParaRPr lang="zh-CN" altLang="en-US" b="1">
              <a:solidFill>
                <a:srgbClr val="3333FF"/>
              </a:solidFill>
            </a:endParaRPr>
          </a:p>
          <a:p>
            <a:endParaRPr lang="zh-CN" altLang="en-US" b="1"/>
          </a:p>
        </p:txBody>
      </p:sp>
    </p:spTree>
    <p:extLst>
      <p:ext uri="{BB962C8B-B14F-4D97-AF65-F5344CB8AC3E}">
        <p14:creationId xmlns:p14="http://schemas.microsoft.com/office/powerpoint/2010/main" val="4072368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 title=""/>
          <p:cNvSpPr>
            <a:spLocks noGrp="1"/>
          </p:cNvSpPr>
          <p:nvPr>
            <p:ph idx="1"/>
          </p:nvPr>
        </p:nvSpPr>
        <p:spPr>
          <a:xfrm>
            <a:off x="221673" y="-1"/>
            <a:ext cx="11693235" cy="663170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CN" altLang="en-US" sz="3200" b="1">
                <a:sym typeface="+mn-ea"/>
              </a:rPr>
              <a:t>6、孔子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师</a:t>
            </a:r>
            <a:r>
              <a:rPr lang="zh-CN" altLang="en-US" sz="3200" b="1">
                <a:sym typeface="+mn-ea"/>
              </a:rPr>
              <a:t>郯子、苌弘、师襄、老聃。  </a:t>
            </a:r>
            <a:endParaRPr lang="en-US" altLang="zh-CN" sz="3200" b="1" smtClean="0"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3200" b="1" smtClean="0">
                <a:solidFill>
                  <a:srgbClr val="7030A0"/>
                </a:solidFill>
                <a:sym typeface="+mn-ea"/>
              </a:rPr>
              <a:t>（</a:t>
            </a:r>
            <a:r>
              <a:rPr lang="zh-CN" altLang="en-US" sz="3200" b="1">
                <a:solidFill>
                  <a:srgbClr val="3333FF"/>
                </a:solidFill>
                <a:sym typeface="+mn-ea"/>
              </a:rPr>
              <a:t>以……为师，意动用法</a:t>
            </a:r>
            <a:r>
              <a:rPr lang="zh-CN" altLang="en-US" sz="3200" b="1">
                <a:solidFill>
                  <a:srgbClr val="7030A0"/>
                </a:solidFill>
                <a:sym typeface="+mn-ea"/>
              </a:rPr>
              <a:t>） </a:t>
            </a:r>
            <a:endParaRPr lang="zh-CN" altLang="en-US" sz="3200" b="1">
              <a:solidFill>
                <a:srgbClr val="7030A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3200" b="1">
                <a:sym typeface="+mn-ea"/>
              </a:rPr>
              <a:t>7、生乎吾前，其闻道也固先乎吾，吾从而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师</a:t>
            </a:r>
            <a:r>
              <a:rPr lang="zh-CN" altLang="en-US" sz="3200" b="1" smtClean="0">
                <a:sym typeface="+mn-ea"/>
              </a:rPr>
              <a:t>之</a:t>
            </a:r>
            <a:endParaRPr lang="en-US" altLang="zh-CN" sz="3200" b="1" smtClean="0"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3200" b="1">
                <a:solidFill>
                  <a:srgbClr val="7030A0"/>
                </a:solidFill>
                <a:sym typeface="+mn-ea"/>
              </a:rPr>
              <a:t>（</a:t>
            </a:r>
            <a:r>
              <a:rPr lang="zh-CN" altLang="en-US" sz="3200" b="1">
                <a:solidFill>
                  <a:srgbClr val="3333FF"/>
                </a:solidFill>
                <a:sym typeface="+mn-ea"/>
              </a:rPr>
              <a:t>以……为师，意动用法</a:t>
            </a:r>
            <a:r>
              <a:rPr lang="zh-CN" altLang="en-US" sz="3200" b="1">
                <a:solidFill>
                  <a:srgbClr val="7030A0"/>
                </a:solidFill>
                <a:sym typeface="+mn-ea"/>
              </a:rPr>
              <a:t>）</a:t>
            </a:r>
            <a:endParaRPr lang="zh-CN" altLang="en-US" sz="3200" b="1">
              <a:solidFill>
                <a:srgbClr val="7030A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3200" b="1">
                <a:sym typeface="+mn-ea"/>
              </a:rPr>
              <a:t>8、今之众人，其下圣人也亦远矣，而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耻</a:t>
            </a:r>
            <a:r>
              <a:rPr lang="zh-CN" altLang="en-US" sz="3200" b="1">
                <a:sym typeface="+mn-ea"/>
              </a:rPr>
              <a:t>学于师</a:t>
            </a:r>
            <a:r>
              <a:rPr lang="zh-CN" altLang="en-US" sz="3200" b="1" smtClean="0">
                <a:sym typeface="+mn-ea"/>
              </a:rPr>
              <a:t>。</a:t>
            </a:r>
            <a:endParaRPr lang="en-US" altLang="zh-CN" sz="3200" b="1" smtClean="0"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3200" b="1">
                <a:solidFill>
                  <a:srgbClr val="7030A0"/>
                </a:solidFill>
                <a:sym typeface="+mn-ea"/>
              </a:rPr>
              <a:t>（</a:t>
            </a:r>
            <a:r>
              <a:rPr lang="zh-CN" altLang="en-US" sz="3200" b="1">
                <a:solidFill>
                  <a:srgbClr val="3333FF"/>
                </a:solidFill>
                <a:sym typeface="+mn-ea"/>
              </a:rPr>
              <a:t>以……为耻，意动用法</a:t>
            </a:r>
            <a:r>
              <a:rPr lang="zh-CN" altLang="en-US" sz="3200" b="1">
                <a:solidFill>
                  <a:srgbClr val="7030A0"/>
                </a:solidFill>
                <a:sym typeface="+mn-ea"/>
              </a:rPr>
              <a:t>）</a:t>
            </a:r>
            <a:endParaRPr lang="zh-CN" altLang="en-US" sz="3200" b="1">
              <a:solidFill>
                <a:srgbClr val="7030A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3200" b="1">
                <a:sym typeface="+mn-ea"/>
              </a:rPr>
              <a:t>9、于其身也，则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耻</a:t>
            </a:r>
            <a:r>
              <a:rPr lang="zh-CN" altLang="en-US" sz="3200" b="1">
                <a:sym typeface="+mn-ea"/>
              </a:rPr>
              <a:t>师焉，惑矣</a:t>
            </a:r>
            <a:r>
              <a:rPr lang="zh-CN" altLang="en-US" sz="3200" b="1" smtClean="0">
                <a:sym typeface="+mn-ea"/>
              </a:rPr>
              <a:t>！</a:t>
            </a:r>
            <a:endParaRPr lang="en-US" altLang="zh-CN" sz="3200" b="1" smtClean="0"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3200" b="1">
                <a:solidFill>
                  <a:srgbClr val="7030A0"/>
                </a:solidFill>
                <a:sym typeface="+mn-ea"/>
              </a:rPr>
              <a:t>（</a:t>
            </a:r>
            <a:r>
              <a:rPr lang="zh-CN" altLang="en-US" sz="3200" b="1">
                <a:solidFill>
                  <a:srgbClr val="3333FF"/>
                </a:solidFill>
                <a:sym typeface="+mn-ea"/>
              </a:rPr>
              <a:t>以……为耻，意动用法）</a:t>
            </a:r>
            <a:endParaRPr lang="zh-CN" altLang="en-US" sz="3200" b="1">
              <a:solidFill>
                <a:srgbClr val="3333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3200" b="1">
                <a:sym typeface="+mn-ea"/>
              </a:rPr>
              <a:t>10、巫医乐师百工之人，不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耻</a:t>
            </a:r>
            <a:r>
              <a:rPr lang="zh-CN" altLang="en-US" sz="3200" b="1">
                <a:sym typeface="+mn-ea"/>
              </a:rPr>
              <a:t>相师</a:t>
            </a:r>
            <a:r>
              <a:rPr lang="zh-CN" altLang="en-US" sz="3200" b="1" smtClean="0">
                <a:sym typeface="+mn-ea"/>
              </a:rPr>
              <a:t>。</a:t>
            </a:r>
            <a:endParaRPr lang="en-US" altLang="zh-CN" sz="3200" b="1" smtClean="0"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3200" b="1">
                <a:solidFill>
                  <a:srgbClr val="7030A0"/>
                </a:solidFill>
                <a:sym typeface="+mn-ea"/>
              </a:rPr>
              <a:t>（</a:t>
            </a:r>
            <a:r>
              <a:rPr lang="zh-CN" altLang="en-US" sz="3200" b="1">
                <a:solidFill>
                  <a:srgbClr val="3333FF"/>
                </a:solidFill>
                <a:sym typeface="+mn-ea"/>
              </a:rPr>
              <a:t>以……为耻，意动用法</a:t>
            </a:r>
            <a:r>
              <a:rPr lang="zh-CN" altLang="en-US" sz="3200" b="1">
                <a:solidFill>
                  <a:srgbClr val="7030A0"/>
                </a:solidFill>
                <a:sym typeface="+mn-ea"/>
              </a:rPr>
              <a:t>）</a:t>
            </a:r>
            <a:endParaRPr lang="zh-CN" altLang="en-US" sz="3200" b="1">
              <a:solidFill>
                <a:srgbClr val="7030A0"/>
              </a:solidFill>
            </a:endParaRPr>
          </a:p>
          <a:p>
            <a:endParaRPr lang="zh-CN" altLang="en-US" b="1"/>
          </a:p>
        </p:txBody>
      </p:sp>
    </p:spTree>
    <p:extLst>
      <p:ext uri="{BB962C8B-B14F-4D97-AF65-F5344CB8AC3E}">
        <p14:creationId xmlns:p14="http://schemas.microsoft.com/office/powerpoint/2010/main" val="3918651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 title=""/>
          <p:cNvSpPr>
            <a:spLocks noGrp="1"/>
          </p:cNvSpPr>
          <p:nvPr>
            <p:ph idx="1"/>
          </p:nvPr>
        </p:nvSpPr>
        <p:spPr>
          <a:xfrm>
            <a:off x="378692" y="329219"/>
            <a:ext cx="11391611" cy="46202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b="1"/>
              <a:t>其它实词</a:t>
            </a:r>
          </a:p>
          <a:p>
            <a:pPr marL="0" indent="0">
              <a:buNone/>
            </a:pPr>
            <a:endParaRPr lang="en-US" altLang="zh-CN" b="1" smtClean="0"/>
          </a:p>
          <a:p>
            <a:pPr marL="0" indent="0">
              <a:buNone/>
            </a:pPr>
            <a:r>
              <a:rPr lang="zh-CN" altLang="en-US" b="1" smtClean="0"/>
              <a:t>（</a:t>
            </a:r>
            <a:r>
              <a:rPr lang="zh-CN" altLang="en-US" b="1"/>
              <a:t>一）道</a:t>
            </a:r>
          </a:p>
          <a:p>
            <a:pPr marL="0" indent="0">
              <a:buNone/>
            </a:pPr>
            <a:r>
              <a:rPr lang="zh-CN" altLang="en-US" b="1"/>
              <a:t>1、师者，所以传</a:t>
            </a:r>
            <a:r>
              <a:rPr lang="zh-CN" altLang="en-US" b="1">
                <a:solidFill>
                  <a:srgbClr val="FF0000"/>
                </a:solidFill>
              </a:rPr>
              <a:t>道</a:t>
            </a:r>
            <a:r>
              <a:rPr lang="zh-CN" altLang="en-US" b="1"/>
              <a:t>受业解惑也</a:t>
            </a:r>
            <a:r>
              <a:rPr lang="zh-CN" altLang="en-US" b="1" smtClean="0"/>
              <a:t>。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4、师</a:t>
            </a:r>
            <a:r>
              <a:rPr lang="zh-CN" altLang="en-US" b="1">
                <a:solidFill>
                  <a:srgbClr val="FF0000"/>
                </a:solidFill>
              </a:rPr>
              <a:t>道</a:t>
            </a:r>
            <a:r>
              <a:rPr lang="zh-CN" altLang="en-US" b="1"/>
              <a:t>之不传也久矣，欲人之无惑也难矣</a:t>
            </a:r>
            <a:r>
              <a:rPr lang="zh-CN" altLang="en-US" b="1" smtClean="0"/>
              <a:t>！</a:t>
            </a:r>
            <a:endParaRPr lang="zh-CN" altLang="en-US" b="1"/>
          </a:p>
          <a:p>
            <a:pPr marL="0" indent="0">
              <a:buNone/>
            </a:pPr>
            <a:r>
              <a:rPr lang="en-US" altLang="zh-CN" b="1"/>
              <a:t>3</a:t>
            </a:r>
            <a:r>
              <a:rPr lang="zh-CN" altLang="en-US" b="1" smtClean="0"/>
              <a:t>、</a:t>
            </a:r>
            <a:r>
              <a:rPr lang="zh-CN" altLang="en-US" b="1"/>
              <a:t>余嘉其能行古</a:t>
            </a:r>
            <a:r>
              <a:rPr lang="zh-CN" altLang="en-US" b="1">
                <a:solidFill>
                  <a:srgbClr val="FF0000"/>
                </a:solidFill>
              </a:rPr>
              <a:t>道</a:t>
            </a:r>
            <a:r>
              <a:rPr lang="zh-CN" altLang="en-US" b="1"/>
              <a:t>，作师说以贻之</a:t>
            </a:r>
            <a:r>
              <a:rPr lang="zh-CN" altLang="en-US" b="1" smtClean="0"/>
              <a:t>。</a:t>
            </a:r>
            <a:endParaRPr lang="en-US" altLang="zh-CN" b="1" smtClean="0"/>
          </a:p>
          <a:p>
            <a:pPr marL="0" indent="0">
              <a:buNone/>
            </a:pPr>
            <a:endParaRPr lang="en-US" altLang="zh-CN" b="1" smtClean="0"/>
          </a:p>
          <a:p>
            <a:pPr marL="0" indent="0">
              <a:buNone/>
            </a:pPr>
            <a:r>
              <a:rPr lang="zh-CN" altLang="en-US" b="1" smtClean="0"/>
              <a:t>（</a:t>
            </a:r>
            <a:r>
              <a:rPr lang="zh-CN" altLang="en-US" b="1"/>
              <a:t>二）</a:t>
            </a:r>
            <a:r>
              <a:rPr lang="zh-CN" altLang="en-US" b="1" smtClean="0"/>
              <a:t>无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1、人非生而知之者，孰能</a:t>
            </a:r>
            <a:r>
              <a:rPr lang="zh-CN" altLang="en-US" b="1">
                <a:solidFill>
                  <a:srgbClr val="FF0000"/>
                </a:solidFill>
              </a:rPr>
              <a:t>无</a:t>
            </a:r>
            <a:r>
              <a:rPr lang="zh-CN" altLang="en-US" b="1"/>
              <a:t>惑</a:t>
            </a:r>
            <a:r>
              <a:rPr lang="zh-CN" altLang="en-US" b="1" smtClean="0"/>
              <a:t>？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是故</a:t>
            </a:r>
            <a:r>
              <a:rPr lang="zh-CN" altLang="en-US" b="1">
                <a:solidFill>
                  <a:srgbClr val="FF0000"/>
                </a:solidFill>
              </a:rPr>
              <a:t>无</a:t>
            </a:r>
            <a:r>
              <a:rPr lang="zh-CN" altLang="en-US" b="1"/>
              <a:t>贵无贱，无长无少，道之所存，师之所存也</a:t>
            </a:r>
            <a:r>
              <a:rPr lang="zh-CN" altLang="en-US" b="1" smtClean="0"/>
              <a:t>。</a:t>
            </a:r>
            <a:endParaRPr lang="zh-CN" altLang="en-US" b="1"/>
          </a:p>
        </p:txBody>
      </p:sp>
      <p:sp>
        <p:nvSpPr>
          <p:cNvPr id="4" name="文本框 3" title=""/>
          <p:cNvSpPr txBox="1"/>
          <p:nvPr/>
        </p:nvSpPr>
        <p:spPr>
          <a:xfrm>
            <a:off x="5763492" y="1801091"/>
            <a:ext cx="193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道理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7393710" y="2324311"/>
            <a:ext cx="193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风尚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6560922" y="2852065"/>
            <a:ext cx="1302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道</a:t>
            </a:r>
            <a:r>
              <a:rPr lang="zh-CN" altLang="en-US" sz="2800" b="1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路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5999020" y="4334661"/>
            <a:ext cx="193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没有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8654474" y="4949479"/>
            <a:ext cx="193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无论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604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 title=""/>
          <p:cNvSpPr>
            <a:spLocks noGrp="1"/>
          </p:cNvSpPr>
          <p:nvPr>
            <p:ph idx="1"/>
          </p:nvPr>
        </p:nvSpPr>
        <p:spPr>
          <a:xfrm>
            <a:off x="265545" y="772679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/>
              <a:t>（三）其他</a:t>
            </a:r>
          </a:p>
          <a:p>
            <a:pPr marL="0" indent="0">
              <a:buNone/>
            </a:pPr>
            <a:endParaRPr lang="en-US" altLang="zh-CN" sz="3200" smtClean="0"/>
          </a:p>
          <a:p>
            <a:pPr marL="0" indent="0">
              <a:buNone/>
            </a:pPr>
            <a:r>
              <a:rPr lang="zh-CN" altLang="en-US" sz="3200" smtClean="0"/>
              <a:t>1</a:t>
            </a:r>
            <a:r>
              <a:rPr lang="zh-CN" altLang="en-US" sz="3200"/>
              <a:t>、巫医乐师百工之人，君子</a:t>
            </a:r>
            <a:r>
              <a:rPr lang="zh-CN" altLang="en-US" sz="3200" b="1">
                <a:solidFill>
                  <a:srgbClr val="FF0000"/>
                </a:solidFill>
              </a:rPr>
              <a:t>不齿</a:t>
            </a:r>
            <a:r>
              <a:rPr lang="zh-CN" altLang="en-US" sz="3200"/>
              <a:t>，今其智乃反不能及</a:t>
            </a:r>
            <a:r>
              <a:rPr lang="zh-CN" altLang="en-US" sz="3200" smtClean="0"/>
              <a:t>。</a:t>
            </a:r>
            <a:endParaRPr lang="en-US" altLang="zh-CN" sz="3200" smtClean="0"/>
          </a:p>
          <a:p>
            <a:pPr marL="0" indent="0">
              <a:buNone/>
            </a:pPr>
            <a:r>
              <a:rPr lang="zh-CN" altLang="en-US" sz="3200" b="1" smtClean="0">
                <a:solidFill>
                  <a:srgbClr val="7030A0"/>
                </a:solidFill>
              </a:rPr>
              <a:t>（</a:t>
            </a:r>
            <a:r>
              <a:rPr lang="zh-CN" altLang="en-US" sz="3200" b="1" smtClean="0">
                <a:solidFill>
                  <a:srgbClr val="3333FF"/>
                </a:solidFill>
              </a:rPr>
              <a:t>看不起）</a:t>
            </a:r>
            <a:endParaRPr lang="zh-CN" altLang="en-US" sz="3200" b="1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zh-CN" altLang="en-US" sz="3200"/>
              <a:t>2、余</a:t>
            </a:r>
            <a:r>
              <a:rPr lang="zh-CN" altLang="en-US" sz="3200" b="1">
                <a:solidFill>
                  <a:srgbClr val="FF0000"/>
                </a:solidFill>
              </a:rPr>
              <a:t>嘉</a:t>
            </a:r>
            <a:r>
              <a:rPr lang="zh-CN" altLang="en-US" sz="3200"/>
              <a:t>其能行古道</a:t>
            </a:r>
            <a:r>
              <a:rPr lang="zh-CN" altLang="en-US" sz="3200" smtClean="0"/>
              <a:t>。</a:t>
            </a:r>
            <a:endParaRPr lang="en-US" altLang="zh-CN" sz="3200" smtClean="0"/>
          </a:p>
          <a:p>
            <a:pPr marL="0" indent="0">
              <a:buNone/>
            </a:pPr>
            <a:r>
              <a:rPr lang="zh-CN" altLang="en-US" sz="3200" b="1" smtClean="0">
                <a:solidFill>
                  <a:srgbClr val="7030A0"/>
                </a:solidFill>
              </a:rPr>
              <a:t>（</a:t>
            </a:r>
            <a:r>
              <a:rPr lang="zh-CN" altLang="en-US" sz="3200" b="1">
                <a:solidFill>
                  <a:srgbClr val="3333FF"/>
                </a:solidFill>
              </a:rPr>
              <a:t>赞许</a:t>
            </a:r>
            <a:r>
              <a:rPr lang="zh-CN" altLang="en-US" sz="3200" b="1">
                <a:solidFill>
                  <a:srgbClr val="7030A0"/>
                </a:solidFill>
              </a:rPr>
              <a:t>）</a:t>
            </a:r>
          </a:p>
          <a:p>
            <a:pPr marL="0" indent="0">
              <a:buNone/>
            </a:pPr>
            <a:r>
              <a:rPr lang="zh-CN" altLang="en-US" sz="3200"/>
              <a:t>3、作师说以</a:t>
            </a:r>
            <a:r>
              <a:rPr lang="zh-CN" altLang="en-US" sz="3200" b="1">
                <a:solidFill>
                  <a:srgbClr val="FF0000"/>
                </a:solidFill>
              </a:rPr>
              <a:t>贻</a:t>
            </a:r>
            <a:r>
              <a:rPr lang="zh-CN" altLang="en-US" sz="3200"/>
              <a:t>之</a:t>
            </a:r>
            <a:r>
              <a:rPr lang="zh-CN" altLang="en-US" sz="3200" smtClean="0"/>
              <a:t>。</a:t>
            </a:r>
            <a:endParaRPr lang="en-US" altLang="zh-CN" sz="3200" smtClean="0"/>
          </a:p>
          <a:p>
            <a:pPr marL="0" indent="0">
              <a:buNone/>
            </a:pPr>
            <a:r>
              <a:rPr lang="zh-CN" altLang="en-US" sz="3200" b="1" smtClean="0">
                <a:solidFill>
                  <a:srgbClr val="7030A0"/>
                </a:solidFill>
              </a:rPr>
              <a:t>（</a:t>
            </a:r>
            <a:r>
              <a:rPr lang="zh-CN" altLang="en-US" sz="3200" b="1">
                <a:solidFill>
                  <a:srgbClr val="3333FF"/>
                </a:solidFill>
              </a:rPr>
              <a:t>赠送</a:t>
            </a:r>
            <a:r>
              <a:rPr lang="zh-CN" altLang="en-US" sz="3200" b="1">
                <a:solidFill>
                  <a:srgbClr val="7030A0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268977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Rectangle 2" title=""/>
          <p:cNvSpPr>
            <a:spLocks noChangeArrowheads="1"/>
          </p:cNvSpPr>
          <p:nvPr/>
        </p:nvSpPr>
        <p:spPr bwMode="auto">
          <a:xfrm>
            <a:off x="402336" y="856616"/>
            <a:ext cx="11402568" cy="353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ts val="39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70000"/>
            </a:pPr>
            <a:r>
              <a:rPr kumimoji="1"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kumimoji="1" lang="zh-CN" altLang="en-US" sz="3200" b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</a:t>
            </a:r>
            <a:r>
              <a:rPr kumimoji="1" lang="zh-CN" altLang="en-US" sz="32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退之</a:t>
            </a:r>
            <a:r>
              <a:rPr kumimoji="1"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kumimoji="1" lang="zh-CN" altLang="en-US" sz="32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唐代</a:t>
            </a:r>
            <a:r>
              <a:rPr kumimoji="1"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河南河阳</a:t>
            </a:r>
            <a:r>
              <a:rPr kumimoji="1" lang="zh-CN" altLang="en-US" sz="3200" b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人。</a:t>
            </a:r>
            <a:r>
              <a:rPr kumimoji="1"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著名</a:t>
            </a:r>
            <a:r>
              <a:rPr kumimoji="1" lang="zh-CN" altLang="en-US" sz="32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文学家，哲学家</a:t>
            </a:r>
            <a:r>
              <a:rPr kumimoji="1"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。古文运动的倡导者。明人列他为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kumimoji="1" lang="zh-CN" altLang="en-US" sz="3200" b="1" i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唐宋八大家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kumimoji="1"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之首</a:t>
            </a:r>
            <a:r>
              <a:rPr kumimoji="1"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。因为昌黎（现河北省昌黎）韩氏是望族，所以后人称之为</a:t>
            </a:r>
            <a:r>
              <a:rPr kumimoji="1" lang="zh-CN" altLang="en-US" sz="32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韩昌黎</a:t>
            </a:r>
            <a:r>
              <a:rPr kumimoji="1"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。他幼年贫穷，刻苦自学，</a:t>
            </a:r>
            <a:r>
              <a:rPr kumimoji="1"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25</a:t>
            </a:r>
            <a:r>
              <a:rPr kumimoji="1"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岁中进士，</a:t>
            </a:r>
            <a:r>
              <a:rPr kumimoji="1" lang="en-US" altLang="zh-CN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29</a:t>
            </a:r>
            <a:r>
              <a:rPr kumimoji="1"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岁后才任宣武节度使属官，后来任国子监祭酒，吏部侍郎等职，中间曾几度被贬，曾被贬广东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kumimoji="1"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潮州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kumimoji="1" lang="zh-CN" altLang="en-US" sz="3200" b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。韩愈</a:t>
            </a:r>
            <a:r>
              <a:rPr kumimoji="1"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的散文题材广泛，内容深刻，形式多样，语言质朴，气势雄壮。</a:t>
            </a:r>
          </a:p>
        </p:txBody>
      </p:sp>
      <p:sp>
        <p:nvSpPr>
          <p:cNvPr id="5124" name="Text Box 4" title=""/>
          <p:cNvSpPr txBox="1">
            <a:spLocks noChangeArrowheads="1"/>
          </p:cNvSpPr>
          <p:nvPr/>
        </p:nvSpPr>
        <p:spPr bwMode="auto">
          <a:xfrm>
            <a:off x="0" y="0"/>
            <a:ext cx="3971543" cy="7016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4000" b="1">
                <a:latin typeface="Times New Roman" panose="02020603050405020304" pitchFamily="18" charset="0"/>
                <a:ea typeface="黑体" panose="02010609060101010101" pitchFamily="49" charset="-122"/>
              </a:rPr>
              <a:t>二、走近韩愈：</a:t>
            </a:r>
          </a:p>
        </p:txBody>
      </p:sp>
      <p:sp>
        <p:nvSpPr>
          <p:cNvPr id="4" name="Text Box 4" title=""/>
          <p:cNvSpPr txBox="1">
            <a:spLocks noChangeArrowheads="1"/>
          </p:cNvSpPr>
          <p:nvPr/>
        </p:nvSpPr>
        <p:spPr bwMode="auto">
          <a:xfrm>
            <a:off x="292608" y="4549064"/>
            <a:ext cx="11402568" cy="2123658"/>
          </a:xfrm>
          <a:prstGeom prst="rect">
            <a:avLst/>
          </a:prstGeom>
          <a:solidFill>
            <a:srgbClr val="FFFFCC"/>
          </a:solidFill>
          <a:ln w="57150">
            <a:solidFill>
              <a:srgbClr val="3333FF"/>
            </a:solidFill>
            <a:miter lim="800000"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lnSpc>
                <a:spcPts val="27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唐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宋八</a:t>
            </a:r>
            <a:r>
              <a:rPr kumimoji="1" lang="zh-CN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大家：</a:t>
            </a:r>
            <a:endParaRPr kumimoji="1" lang="en-US" altLang="zh-CN" sz="2800" b="1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fontAlgn="base">
              <a:lnSpc>
                <a:spcPts val="27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唐代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：韩愈、柳宗元，</a:t>
            </a:r>
          </a:p>
          <a:p>
            <a:pPr fontAlgn="base">
              <a:lnSpc>
                <a:spcPts val="27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宋代：欧阳修、苏洵、苏轼、苏辙、王安石、曾巩</a:t>
            </a:r>
          </a:p>
          <a:p>
            <a:pPr fontAlgn="base">
              <a:lnSpc>
                <a:spcPts val="27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韩愈和柳宗元的主张：“</a:t>
            </a:r>
            <a:r>
              <a:rPr kumimoji="1" lang="zh-CN" altLang="en-US" sz="2800" b="1" u="sng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文以载道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”、“</a:t>
            </a:r>
            <a:r>
              <a:rPr kumimoji="1" lang="zh-CN" altLang="en-US" sz="2800" b="1" u="sng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文道结合</a:t>
            </a:r>
            <a:r>
              <a:rPr kumimoji="1"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”的</a:t>
            </a:r>
            <a:r>
              <a:rPr kumimoji="1" lang="zh-CN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观点</a:t>
            </a:r>
            <a:endParaRPr kumimoji="1"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9220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 title=""/>
          <p:cNvSpPr>
            <a:spLocks noGrp="1"/>
          </p:cNvSpPr>
          <p:nvPr>
            <p:ph idx="1"/>
          </p:nvPr>
        </p:nvSpPr>
        <p:spPr>
          <a:xfrm>
            <a:off x="120073" y="0"/>
            <a:ext cx="10982036" cy="5325745"/>
          </a:xfr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zh-CN" altLang="en-US" b="1"/>
              <a:t>虚词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zh-CN" altLang="en-US" b="1"/>
              <a:t>（一）其：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zh-CN" altLang="en-US" b="1"/>
              <a:t>1、今之众人，其下圣人也亦远矣 </a:t>
            </a:r>
            <a:endParaRPr lang="en-US" altLang="zh-CN" b="1" smtClean="0"/>
          </a:p>
          <a:p>
            <a:pPr marL="0" indent="0">
              <a:lnSpc>
                <a:spcPct val="125000"/>
              </a:lnSpc>
              <a:buNone/>
            </a:pPr>
            <a:r>
              <a:rPr lang="zh-CN" altLang="en-US" b="1" smtClean="0"/>
              <a:t>2</a:t>
            </a:r>
            <a:r>
              <a:rPr lang="zh-CN" altLang="en-US" b="1"/>
              <a:t>、圣人之所以为圣，……其皆出于此乎 </a:t>
            </a:r>
            <a:endParaRPr lang="en-US" altLang="zh-CN" b="1" smtClean="0"/>
          </a:p>
          <a:p>
            <a:pPr marL="0" indent="0">
              <a:lnSpc>
                <a:spcPct val="125000"/>
              </a:lnSpc>
              <a:buNone/>
            </a:pPr>
            <a:r>
              <a:rPr lang="zh-CN" altLang="en-US" b="1" smtClean="0"/>
              <a:t>3、爱其子，择师而教之，于其身也，则耻师焉</a:t>
            </a:r>
            <a:endParaRPr lang="en-US" altLang="zh-CN" b="1" smtClean="0"/>
          </a:p>
          <a:p>
            <a:pPr marL="0" indent="0">
              <a:lnSpc>
                <a:spcPct val="125000"/>
              </a:lnSpc>
              <a:buNone/>
            </a:pPr>
            <a:r>
              <a:rPr lang="en-US" altLang="zh-CN" b="1" smtClean="0"/>
              <a:t>5</a:t>
            </a:r>
            <a:r>
              <a:rPr lang="zh-CN" altLang="en-US" b="1" smtClean="0"/>
              <a:t>、授之书而习其句读者</a:t>
            </a:r>
            <a:endParaRPr lang="en-US" altLang="zh-CN" b="1" smtClean="0"/>
          </a:p>
          <a:p>
            <a:pPr marL="0" indent="0">
              <a:lnSpc>
                <a:spcPct val="125000"/>
              </a:lnSpc>
              <a:buNone/>
            </a:pPr>
            <a:r>
              <a:rPr lang="zh-CN" altLang="en-US" b="1" smtClean="0"/>
              <a:t>6</a:t>
            </a:r>
            <a:r>
              <a:rPr lang="zh-CN" altLang="en-US" b="1"/>
              <a:t>、其可怪也</a:t>
            </a:r>
            <a:r>
              <a:rPr lang="zh-CN" altLang="en-US" b="1" smtClean="0"/>
              <a:t>欤</a:t>
            </a:r>
            <a:endParaRPr lang="en-US" altLang="zh-CN" b="1" smtClean="0"/>
          </a:p>
          <a:p>
            <a:pPr marL="0" indent="0">
              <a:lnSpc>
                <a:spcPct val="125000"/>
              </a:lnSpc>
              <a:buNone/>
            </a:pPr>
            <a:r>
              <a:rPr lang="zh-CN" altLang="en-US" b="1" smtClean="0"/>
              <a:t>7</a:t>
            </a:r>
            <a:r>
              <a:rPr lang="zh-CN" altLang="en-US" b="1"/>
              <a:t>、今其智乃反不能</a:t>
            </a:r>
            <a:r>
              <a:rPr lang="zh-CN" altLang="en-US" b="1" smtClean="0"/>
              <a:t>及</a:t>
            </a:r>
            <a:endParaRPr lang="zh-CN" altLang="en-US" b="1"/>
          </a:p>
        </p:txBody>
      </p:sp>
      <p:sp>
        <p:nvSpPr>
          <p:cNvPr id="2" name="文本框 1" title=""/>
          <p:cNvSpPr txBox="1"/>
          <p:nvPr/>
        </p:nvSpPr>
        <p:spPr>
          <a:xfrm>
            <a:off x="7536874" y="2798618"/>
            <a:ext cx="687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（代词，自己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/</a:t>
            </a:r>
            <a:r>
              <a:rPr lang="zh-CN" altLang="en-US" sz="2800" b="1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自己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）</a:t>
            </a:r>
          </a:p>
        </p:txBody>
      </p:sp>
      <p:sp>
        <p:nvSpPr>
          <p:cNvPr id="4" name="文本框 3" title=""/>
          <p:cNvSpPr txBox="1"/>
          <p:nvPr/>
        </p:nvSpPr>
        <p:spPr>
          <a:xfrm>
            <a:off x="6423892" y="2139652"/>
            <a:ext cx="687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（大概、句中语气词，表揣测）</a:t>
            </a:r>
          </a:p>
        </p:txBody>
      </p:sp>
      <p:sp>
        <p:nvSpPr>
          <p:cNvPr id="5" name="文本框 4" title=""/>
          <p:cNvSpPr txBox="1"/>
          <p:nvPr/>
        </p:nvSpPr>
        <p:spPr>
          <a:xfrm>
            <a:off x="5434045" y="1507871"/>
            <a:ext cx="687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（代词，代指“众人”）</a:t>
            </a:r>
          </a:p>
        </p:txBody>
      </p:sp>
      <p:sp>
        <p:nvSpPr>
          <p:cNvPr id="6" name="文本框 5" title=""/>
          <p:cNvSpPr txBox="1"/>
          <p:nvPr/>
        </p:nvSpPr>
        <p:spPr>
          <a:xfrm>
            <a:off x="4009448" y="3362728"/>
            <a:ext cx="687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（代词、那些）</a:t>
            </a:r>
          </a:p>
        </p:txBody>
      </p:sp>
      <p:sp>
        <p:nvSpPr>
          <p:cNvPr id="7" name="文本框 6" title=""/>
          <p:cNvSpPr txBox="1"/>
          <p:nvPr/>
        </p:nvSpPr>
        <p:spPr>
          <a:xfrm>
            <a:off x="2586571" y="4062181"/>
            <a:ext cx="687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（表反问，难道 ）</a:t>
            </a:r>
          </a:p>
        </p:txBody>
      </p:sp>
      <p:sp>
        <p:nvSpPr>
          <p:cNvPr id="8" name="文本框 7" title=""/>
          <p:cNvSpPr txBox="1"/>
          <p:nvPr/>
        </p:nvSpPr>
        <p:spPr>
          <a:xfrm>
            <a:off x="3664601" y="4721147"/>
            <a:ext cx="687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（代词，指前文的“君子”即“士大夫”）</a:t>
            </a:r>
          </a:p>
        </p:txBody>
      </p:sp>
    </p:spTree>
    <p:extLst>
      <p:ext uri="{BB962C8B-B14F-4D97-AF65-F5344CB8AC3E}">
        <p14:creationId xmlns:p14="http://schemas.microsoft.com/office/powerpoint/2010/main" val="2082400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 title=""/>
          <p:cNvSpPr>
            <a:spLocks noGrp="1"/>
          </p:cNvSpPr>
          <p:nvPr>
            <p:ph idx="1"/>
          </p:nvPr>
        </p:nvSpPr>
        <p:spPr>
          <a:xfrm>
            <a:off x="458643" y="799119"/>
            <a:ext cx="11604047" cy="48590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b="1"/>
              <a:t>（二）之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/>
              <a:t>1、古之学者必有师：       </a:t>
            </a:r>
            <a:endParaRPr lang="en-US" altLang="zh-CN" b="1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smtClean="0"/>
              <a:t>2</a:t>
            </a:r>
            <a:r>
              <a:rPr lang="zh-CN" altLang="en-US" b="1"/>
              <a:t>、人非生而知之者：       </a:t>
            </a:r>
            <a:endParaRPr lang="en-US" altLang="zh-CN" b="1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smtClean="0"/>
              <a:t>3</a:t>
            </a:r>
            <a:r>
              <a:rPr lang="zh-CN" altLang="en-US" b="1"/>
              <a:t>、道之所存，师之所存</a:t>
            </a:r>
            <a:r>
              <a:rPr lang="zh-CN" altLang="en-US" b="1" smtClean="0"/>
              <a:t>也</a:t>
            </a:r>
            <a:endParaRPr lang="zh-CN" altLang="en-US" b="1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/>
              <a:t> 4、师道之不传也久矣       </a:t>
            </a:r>
            <a:endParaRPr lang="en-US" altLang="zh-CN" b="1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smtClean="0"/>
              <a:t>5</a:t>
            </a:r>
            <a:r>
              <a:rPr lang="zh-CN" altLang="en-US" b="1"/>
              <a:t>、择师而教之：           </a:t>
            </a:r>
            <a:endParaRPr lang="en-US" altLang="zh-CN" b="1" smtClean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smtClean="0"/>
              <a:t>6</a:t>
            </a:r>
            <a:r>
              <a:rPr lang="zh-CN" altLang="en-US" b="1"/>
              <a:t>、巫医乐师百工之</a:t>
            </a:r>
            <a:r>
              <a:rPr lang="zh-CN" altLang="en-US" b="1" smtClean="0"/>
              <a:t>人</a:t>
            </a:r>
            <a:endParaRPr lang="zh-CN" altLang="en-US" b="1"/>
          </a:p>
        </p:txBody>
      </p:sp>
      <p:sp>
        <p:nvSpPr>
          <p:cNvPr id="4" name="文本框 3" title=""/>
          <p:cNvSpPr txBox="1"/>
          <p:nvPr/>
        </p:nvSpPr>
        <p:spPr>
          <a:xfrm>
            <a:off x="3983936" y="1396301"/>
            <a:ext cx="687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（助词，的）</a:t>
            </a:r>
          </a:p>
        </p:txBody>
      </p:sp>
      <p:sp>
        <p:nvSpPr>
          <p:cNvPr id="5" name="文本框 4" title=""/>
          <p:cNvSpPr txBox="1"/>
          <p:nvPr/>
        </p:nvSpPr>
        <p:spPr>
          <a:xfrm>
            <a:off x="3836154" y="2135577"/>
            <a:ext cx="687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（代词，指代道理）</a:t>
            </a:r>
          </a:p>
        </p:txBody>
      </p:sp>
      <p:sp>
        <p:nvSpPr>
          <p:cNvPr id="6" name="文本框 5" title=""/>
          <p:cNvSpPr txBox="1"/>
          <p:nvPr/>
        </p:nvSpPr>
        <p:spPr>
          <a:xfrm>
            <a:off x="4787499" y="2874853"/>
            <a:ext cx="687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（放在主谓之间，取消句子的独立性） </a:t>
            </a:r>
          </a:p>
        </p:txBody>
      </p:sp>
      <p:sp>
        <p:nvSpPr>
          <p:cNvPr id="7" name="文本框 6" title=""/>
          <p:cNvSpPr txBox="1"/>
          <p:nvPr/>
        </p:nvSpPr>
        <p:spPr>
          <a:xfrm>
            <a:off x="4085536" y="3579859"/>
            <a:ext cx="687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（放在主谓之间，取消句子的独立性） </a:t>
            </a:r>
          </a:p>
        </p:txBody>
      </p:sp>
      <p:sp>
        <p:nvSpPr>
          <p:cNvPr id="8" name="文本框 7" title=""/>
          <p:cNvSpPr txBox="1"/>
          <p:nvPr/>
        </p:nvSpPr>
        <p:spPr>
          <a:xfrm>
            <a:off x="3288145" y="4305341"/>
            <a:ext cx="6874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（他们，代孩子）</a:t>
            </a:r>
          </a:p>
        </p:txBody>
      </p:sp>
      <p:sp>
        <p:nvSpPr>
          <p:cNvPr id="9" name="文本框 8" title=""/>
          <p:cNvSpPr txBox="1"/>
          <p:nvPr/>
        </p:nvSpPr>
        <p:spPr>
          <a:xfrm>
            <a:off x="4381100" y="5030823"/>
            <a:ext cx="687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（指示代词，这些） </a:t>
            </a:r>
          </a:p>
        </p:txBody>
      </p:sp>
    </p:spTree>
    <p:extLst>
      <p:ext uri="{BB962C8B-B14F-4D97-AF65-F5344CB8AC3E}">
        <p14:creationId xmlns:p14="http://schemas.microsoft.com/office/powerpoint/2010/main" val="1252011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 title=""/>
          <p:cNvSpPr>
            <a:spLocks noGrp="1"/>
          </p:cNvSpPr>
          <p:nvPr>
            <p:ph idx="1"/>
          </p:nvPr>
        </p:nvSpPr>
        <p:spPr>
          <a:xfrm>
            <a:off x="443345" y="195696"/>
            <a:ext cx="10852727" cy="5607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b="1"/>
              <a:t>（三）</a:t>
            </a:r>
            <a:r>
              <a:rPr lang="zh-CN" altLang="en-US" sz="3200" b="1" smtClean="0"/>
              <a:t>乎</a:t>
            </a:r>
            <a:endParaRPr lang="en-US" altLang="zh-CN" sz="3200" b="1" smtClean="0"/>
          </a:p>
          <a:p>
            <a:pPr marL="0" indent="0">
              <a:buNone/>
            </a:pPr>
            <a:endParaRPr lang="zh-CN" altLang="en-US" sz="3200" b="1"/>
          </a:p>
          <a:p>
            <a:pPr marL="0" indent="0">
              <a:buNone/>
            </a:pPr>
            <a:r>
              <a:rPr lang="zh-CN" altLang="en-US" sz="3200" b="1"/>
              <a:t>1、生</a:t>
            </a:r>
            <a:r>
              <a:rPr lang="zh-CN" altLang="en-US" sz="3200" b="1">
                <a:solidFill>
                  <a:srgbClr val="FF0000"/>
                </a:solidFill>
              </a:rPr>
              <a:t>乎</a:t>
            </a:r>
            <a:r>
              <a:rPr lang="zh-CN" altLang="en-US" sz="3200" b="1"/>
              <a:t>吾前，其闻道也固先</a:t>
            </a:r>
            <a:r>
              <a:rPr lang="zh-CN" altLang="en-US" sz="3200" b="1">
                <a:solidFill>
                  <a:srgbClr val="FF0000"/>
                </a:solidFill>
              </a:rPr>
              <a:t>乎</a:t>
            </a:r>
            <a:r>
              <a:rPr lang="zh-CN" altLang="en-US" sz="3200" b="1"/>
              <a:t>吾 </a:t>
            </a:r>
            <a:endParaRPr lang="en-US" altLang="zh-CN" sz="3200" b="1" smtClean="0"/>
          </a:p>
          <a:p>
            <a:pPr marL="0" indent="0">
              <a:buNone/>
            </a:pPr>
            <a:r>
              <a:rPr lang="zh-CN" altLang="en-US" sz="3200" b="1">
                <a:solidFill>
                  <a:srgbClr val="7030A0"/>
                </a:solidFill>
              </a:rPr>
              <a:t>（</a:t>
            </a:r>
            <a:r>
              <a:rPr lang="zh-CN" altLang="en-US" sz="3200" b="1">
                <a:solidFill>
                  <a:srgbClr val="3333FF"/>
                </a:solidFill>
              </a:rPr>
              <a:t>介词</a:t>
            </a:r>
            <a:r>
              <a:rPr lang="zh-CN" altLang="en-US" sz="3200" b="1" smtClean="0">
                <a:solidFill>
                  <a:srgbClr val="3333FF"/>
                </a:solidFill>
              </a:rPr>
              <a:t>，“在”；     介词</a:t>
            </a:r>
            <a:r>
              <a:rPr lang="zh-CN" altLang="en-US" sz="3200" b="1">
                <a:solidFill>
                  <a:srgbClr val="3333FF"/>
                </a:solidFill>
              </a:rPr>
              <a:t>，“比”。</a:t>
            </a:r>
            <a:r>
              <a:rPr lang="zh-CN" altLang="en-US" sz="3200" b="1">
                <a:solidFill>
                  <a:srgbClr val="7030A0"/>
                </a:solidFill>
              </a:rPr>
              <a:t>）</a:t>
            </a:r>
          </a:p>
          <a:p>
            <a:pPr marL="0" indent="0">
              <a:buNone/>
            </a:pPr>
            <a:r>
              <a:rPr lang="zh-CN" altLang="en-US" sz="3200" b="1"/>
              <a:t>2、夫庸知其年之先后生于吾</a:t>
            </a:r>
            <a:r>
              <a:rPr lang="zh-CN" altLang="en-US" sz="3200" b="1">
                <a:solidFill>
                  <a:srgbClr val="FF0000"/>
                </a:solidFill>
              </a:rPr>
              <a:t>乎</a:t>
            </a:r>
            <a:endParaRPr lang="en-US" altLang="zh-CN" sz="32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200" b="1" smtClean="0"/>
              <a:t> </a:t>
            </a:r>
            <a:r>
              <a:rPr lang="zh-CN" altLang="en-US" sz="3200" b="1" smtClean="0">
                <a:solidFill>
                  <a:srgbClr val="7030A0"/>
                </a:solidFill>
              </a:rPr>
              <a:t>（</a:t>
            </a:r>
            <a:r>
              <a:rPr lang="zh-CN" altLang="en-US" sz="3200" b="1" smtClean="0">
                <a:solidFill>
                  <a:srgbClr val="3333FF"/>
                </a:solidFill>
              </a:rPr>
              <a:t>句末语气词，呢。表反问</a:t>
            </a:r>
            <a:r>
              <a:rPr lang="zh-CN" altLang="en-US" sz="3200" b="1" smtClean="0">
                <a:solidFill>
                  <a:srgbClr val="7030A0"/>
                </a:solidFill>
              </a:rPr>
              <a:t>。</a:t>
            </a:r>
            <a:r>
              <a:rPr lang="zh-CN" altLang="en-US" sz="3200" b="1">
                <a:solidFill>
                  <a:srgbClr val="7030A0"/>
                </a:solidFill>
              </a:rPr>
              <a:t>）</a:t>
            </a:r>
          </a:p>
          <a:p>
            <a:pPr marL="0" indent="0">
              <a:buNone/>
            </a:pPr>
            <a:r>
              <a:rPr lang="zh-CN" altLang="en-US" sz="3200" b="1"/>
              <a:t>3、嗟</a:t>
            </a:r>
            <a:r>
              <a:rPr lang="zh-CN" altLang="en-US" sz="3200" b="1">
                <a:solidFill>
                  <a:srgbClr val="FF0000"/>
                </a:solidFill>
              </a:rPr>
              <a:t>乎</a:t>
            </a:r>
            <a:r>
              <a:rPr lang="zh-CN" altLang="en-US" sz="3200" b="1"/>
              <a:t>，师道之不传也久矣 </a:t>
            </a:r>
            <a:endParaRPr lang="en-US" altLang="zh-CN" sz="3200" b="1" smtClean="0"/>
          </a:p>
          <a:p>
            <a:pPr marL="0" indent="0">
              <a:buNone/>
            </a:pPr>
            <a:r>
              <a:rPr lang="zh-CN" altLang="en-US" sz="3200" b="1">
                <a:solidFill>
                  <a:srgbClr val="7030A0"/>
                </a:solidFill>
              </a:rPr>
              <a:t>（与“嗟”组成固定结构，</a:t>
            </a:r>
            <a:r>
              <a:rPr lang="zh-CN" altLang="en-US" sz="3200" b="1">
                <a:solidFill>
                  <a:srgbClr val="3333FF"/>
                </a:solidFill>
              </a:rPr>
              <a:t>表示感叹</a:t>
            </a:r>
            <a:r>
              <a:rPr lang="zh-CN" altLang="en-US" sz="3200" b="1">
                <a:solidFill>
                  <a:srgbClr val="7030A0"/>
                </a:solidFill>
              </a:rPr>
              <a:t>。）</a:t>
            </a:r>
          </a:p>
          <a:p>
            <a:pPr marL="0" indent="0">
              <a:buNone/>
            </a:pPr>
            <a:r>
              <a:rPr lang="zh-CN" altLang="en-US" sz="3200" b="1"/>
              <a:t>4、圣人之所以为圣，……其皆出于此</a:t>
            </a:r>
            <a:r>
              <a:rPr lang="zh-CN" altLang="en-US" sz="3200" b="1">
                <a:solidFill>
                  <a:srgbClr val="FF0000"/>
                </a:solidFill>
              </a:rPr>
              <a:t>乎</a:t>
            </a:r>
            <a:endParaRPr lang="en-US" altLang="zh-CN" sz="32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200" b="1">
                <a:solidFill>
                  <a:srgbClr val="7030A0"/>
                </a:solidFill>
              </a:rPr>
              <a:t> （</a:t>
            </a:r>
            <a:r>
              <a:rPr lang="zh-CN" altLang="en-US" sz="3200" b="1">
                <a:solidFill>
                  <a:srgbClr val="3333FF"/>
                </a:solidFill>
              </a:rPr>
              <a:t>句末</a:t>
            </a:r>
            <a:r>
              <a:rPr lang="zh-CN" altLang="en-US" sz="3200" b="1" smtClean="0">
                <a:solidFill>
                  <a:srgbClr val="3333FF"/>
                </a:solidFill>
              </a:rPr>
              <a:t>语气词，吧。</a:t>
            </a:r>
            <a:r>
              <a:rPr lang="zh-CN" altLang="en-US" sz="3200" b="1">
                <a:solidFill>
                  <a:srgbClr val="7030A0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954975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 title=""/>
          <p:cNvSpPr/>
          <p:nvPr/>
        </p:nvSpPr>
        <p:spPr>
          <a:xfrm>
            <a:off x="794328" y="1141401"/>
            <a:ext cx="10474036" cy="3725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（四）于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1、……而耻学于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师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2、于其身也，则耻师焉 </a:t>
            </a:r>
            <a:endParaRPr kumimoji="0" lang="en-US" altLang="zh-CN" sz="36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、师不必贤于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弟子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4、不拘于时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5、其皆出于此乎 </a:t>
            </a:r>
          </a:p>
        </p:txBody>
      </p:sp>
      <p:sp>
        <p:nvSpPr>
          <p:cNvPr id="5" name="文本框 4" title=""/>
          <p:cNvSpPr txBox="1"/>
          <p:nvPr/>
        </p:nvSpPr>
        <p:spPr>
          <a:xfrm>
            <a:off x="6253018" y="2431334"/>
            <a:ext cx="225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（对于）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4835237" y="1778000"/>
            <a:ext cx="225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（向）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5962073" y="3029873"/>
            <a:ext cx="225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（比）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4664364" y="3640559"/>
            <a:ext cx="225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（被）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5477164" y="4277158"/>
            <a:ext cx="225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在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）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036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 title=""/>
          <p:cNvSpPr>
            <a:spLocks noGrp="1"/>
          </p:cNvSpPr>
          <p:nvPr>
            <p:ph idx="1"/>
          </p:nvPr>
        </p:nvSpPr>
        <p:spPr>
          <a:xfrm>
            <a:off x="877455" y="387350"/>
            <a:ext cx="10861963" cy="5480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b="1"/>
              <a:t>（五）所以</a:t>
            </a:r>
          </a:p>
          <a:p>
            <a:pPr marL="0" indent="0">
              <a:buNone/>
            </a:pPr>
            <a:r>
              <a:rPr lang="zh-CN" altLang="en-US" b="1" smtClean="0"/>
              <a:t>1、师者，所以传道受业解惑也 </a:t>
            </a:r>
            <a:endParaRPr lang="en-US" altLang="zh-CN" b="1" smtClean="0"/>
          </a:p>
          <a:p>
            <a:pPr marL="0" indent="0">
              <a:buNone/>
            </a:pPr>
            <a:r>
              <a:rPr lang="zh-CN" altLang="en-US" b="1" smtClean="0"/>
              <a:t>2</a:t>
            </a:r>
            <a:r>
              <a:rPr lang="zh-CN" altLang="en-US" b="1"/>
              <a:t>、圣人之所以为</a:t>
            </a:r>
            <a:r>
              <a:rPr lang="zh-CN" altLang="en-US" b="1" smtClean="0"/>
              <a:t>圣</a:t>
            </a:r>
            <a:endParaRPr lang="en-US" altLang="zh-CN" b="1" smtClean="0"/>
          </a:p>
          <a:p>
            <a:pPr marL="0" indent="0">
              <a:buNone/>
            </a:pPr>
            <a:endParaRPr lang="en-US" altLang="zh-CN" b="1"/>
          </a:p>
          <a:p>
            <a:pPr marL="0" indent="0">
              <a:buNone/>
            </a:pPr>
            <a:r>
              <a:rPr lang="zh-CN" altLang="en-US" b="1" smtClean="0"/>
              <a:t>六</a:t>
            </a:r>
            <a:r>
              <a:rPr lang="zh-CN" altLang="en-US" b="1"/>
              <a:t>、特殊句式</a:t>
            </a:r>
          </a:p>
          <a:p>
            <a:pPr marL="0" indent="0">
              <a:buNone/>
            </a:pPr>
            <a:r>
              <a:rPr lang="zh-CN" altLang="en-US" b="1"/>
              <a:t>1、师</a:t>
            </a:r>
            <a:r>
              <a:rPr lang="zh-CN" altLang="en-US" b="1">
                <a:solidFill>
                  <a:srgbClr val="3333FF"/>
                </a:solidFill>
              </a:rPr>
              <a:t>者</a:t>
            </a:r>
            <a:r>
              <a:rPr lang="zh-CN" altLang="en-US" b="1"/>
              <a:t>，所以传道受业解惑</a:t>
            </a:r>
            <a:r>
              <a:rPr lang="zh-CN" altLang="en-US" b="1">
                <a:solidFill>
                  <a:srgbClr val="3333FF"/>
                </a:solidFill>
              </a:rPr>
              <a:t>也</a:t>
            </a:r>
            <a:r>
              <a:rPr lang="zh-CN" altLang="en-US" b="1"/>
              <a:t>                 </a:t>
            </a:r>
          </a:p>
          <a:p>
            <a:pPr marL="0" indent="0">
              <a:buNone/>
            </a:pPr>
            <a:r>
              <a:rPr lang="zh-CN" altLang="en-US" b="1"/>
              <a:t>2、句读</a:t>
            </a:r>
            <a:r>
              <a:rPr lang="zh-CN" altLang="en-US" b="1">
                <a:solidFill>
                  <a:srgbClr val="3333FF"/>
                </a:solidFill>
              </a:rPr>
              <a:t>之</a:t>
            </a:r>
            <a:r>
              <a:rPr lang="zh-CN" altLang="en-US" b="1"/>
              <a:t>不知，惑</a:t>
            </a:r>
            <a:r>
              <a:rPr lang="zh-CN" altLang="en-US" b="1">
                <a:solidFill>
                  <a:srgbClr val="3333FF"/>
                </a:solidFill>
              </a:rPr>
              <a:t>之</a:t>
            </a:r>
            <a:r>
              <a:rPr lang="zh-CN" altLang="en-US" b="1"/>
              <a:t>不解，或师焉，或不</a:t>
            </a:r>
            <a:r>
              <a:rPr lang="zh-CN" altLang="en-US" b="1" smtClean="0"/>
              <a:t>焉      </a:t>
            </a:r>
            <a:endParaRPr lang="en-US" altLang="zh-CN" b="1" smtClean="0"/>
          </a:p>
          <a:p>
            <a:pPr marL="0" indent="0">
              <a:buNone/>
            </a:pPr>
            <a:r>
              <a:rPr lang="zh-CN" altLang="en-US" b="1" smtClean="0"/>
              <a:t>3</a:t>
            </a:r>
            <a:r>
              <a:rPr lang="zh-CN" altLang="en-US" b="1"/>
              <a:t>、师不必贤</a:t>
            </a:r>
            <a:r>
              <a:rPr lang="zh-CN" altLang="en-US" b="1">
                <a:solidFill>
                  <a:srgbClr val="3333FF"/>
                </a:solidFill>
              </a:rPr>
              <a:t>于弟子</a:t>
            </a:r>
            <a:r>
              <a:rPr lang="zh-CN" altLang="en-US" b="1"/>
              <a:t>            </a:t>
            </a:r>
            <a:endParaRPr lang="en-US" altLang="zh-CN" b="1" smtClean="0"/>
          </a:p>
          <a:p>
            <a:pPr marL="0" indent="0">
              <a:buNone/>
            </a:pPr>
            <a:r>
              <a:rPr lang="zh-CN" altLang="en-US" b="1" smtClean="0"/>
              <a:t>4</a:t>
            </a:r>
            <a:r>
              <a:rPr lang="zh-CN" altLang="en-US" b="1"/>
              <a:t>、吾师道也，夫庸知其年之先后生于吾乎</a:t>
            </a:r>
            <a:r>
              <a:rPr lang="zh-CN" altLang="en-US" b="1" smtClean="0"/>
              <a:t>？</a:t>
            </a:r>
            <a:endParaRPr lang="zh-CN" altLang="en-US" b="1"/>
          </a:p>
        </p:txBody>
      </p:sp>
      <p:sp>
        <p:nvSpPr>
          <p:cNvPr id="4" name="文本框 3" title=""/>
          <p:cNvSpPr txBox="1"/>
          <p:nvPr/>
        </p:nvSpPr>
        <p:spPr>
          <a:xfrm>
            <a:off x="6308436" y="734291"/>
            <a:ext cx="385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（用来……的）</a:t>
            </a:r>
          </a:p>
        </p:txBody>
      </p:sp>
      <p:sp>
        <p:nvSpPr>
          <p:cNvPr id="5" name="文本框 4" title=""/>
          <p:cNvSpPr txBox="1"/>
          <p:nvPr/>
        </p:nvSpPr>
        <p:spPr>
          <a:xfrm>
            <a:off x="6377709" y="1319066"/>
            <a:ext cx="385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……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的原因）</a:t>
            </a:r>
          </a:p>
        </p:txBody>
      </p:sp>
      <p:sp>
        <p:nvSpPr>
          <p:cNvPr id="6" name="文本框 5" title=""/>
          <p:cNvSpPr txBox="1"/>
          <p:nvPr/>
        </p:nvSpPr>
        <p:spPr>
          <a:xfrm>
            <a:off x="5749636" y="2835557"/>
            <a:ext cx="385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判断句</a:t>
            </a:r>
          </a:p>
        </p:txBody>
      </p:sp>
      <p:sp>
        <p:nvSpPr>
          <p:cNvPr id="7" name="文本框 6" title=""/>
          <p:cNvSpPr txBox="1"/>
          <p:nvPr/>
        </p:nvSpPr>
        <p:spPr>
          <a:xfrm>
            <a:off x="8215745" y="3182498"/>
            <a:ext cx="385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（宾语前置句）</a:t>
            </a:r>
          </a:p>
        </p:txBody>
      </p:sp>
      <p:sp>
        <p:nvSpPr>
          <p:cNvPr id="8" name="文本框 7" title=""/>
          <p:cNvSpPr txBox="1"/>
          <p:nvPr/>
        </p:nvSpPr>
        <p:spPr>
          <a:xfrm>
            <a:off x="4257964" y="3885620"/>
            <a:ext cx="7402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（状语后置句）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877455" y="5282625"/>
            <a:ext cx="10584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固定句式“庸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……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乎？”表反问</a:t>
            </a:r>
            <a:r>
              <a:rPr lang="zh-CN" altLang="en-US" sz="3200" b="1" smtClean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，可译为：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“哪里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---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呢”</a:t>
            </a:r>
          </a:p>
        </p:txBody>
      </p:sp>
    </p:spTree>
    <p:extLst>
      <p:ext uri="{BB962C8B-B14F-4D97-AF65-F5344CB8AC3E}">
        <p14:creationId xmlns:p14="http://schemas.microsoft.com/office/powerpoint/2010/main" val="2389365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08" name="Rectangle 4" title=""/>
          <p:cNvSpPr>
            <a:spLocks noChangeArrowheads="1"/>
          </p:cNvSpPr>
          <p:nvPr/>
        </p:nvSpPr>
        <p:spPr bwMode="auto">
          <a:xfrm>
            <a:off x="1703388" y="1433514"/>
            <a:ext cx="8640762" cy="404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tIns="-571320" anchor="ctr">
            <a:spAutoFit/>
          </a:bodyPr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左迁至蓝关示侄孙湘 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韩愈 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一封朝奏九重天，夕贬潮阳路八千。 欲为圣明除弊事，肯将衰朽惜残年 </a:t>
            </a:r>
            <a:r>
              <a:rPr kumimoji="1" lang="en-US" altLang="zh-CN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 </a:t>
            </a:r>
            <a:r>
              <a:rPr kumimoji="1"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云横秦岭家何在？雪拥蓝关马不前。 知汝远来应有意，好收吾骨瘴江边 </a:t>
            </a:r>
            <a:r>
              <a:rPr kumimoji="1" lang="en-US" altLang="zh-CN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48841072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Rectangle 2" title=""/>
          <p:cNvSpPr>
            <a:spLocks noGrp="1" noChangeArrowheads="1"/>
          </p:cNvSpPr>
          <p:nvPr>
            <p:ph type="ctrTitle"/>
          </p:nvPr>
        </p:nvSpPr>
        <p:spPr>
          <a:xfrm>
            <a:off x="829056" y="2002536"/>
            <a:ext cx="9576816" cy="2057400"/>
          </a:xfrm>
        </p:spPr>
        <p:txBody>
          <a:bodyPr anchor="ctr"/>
          <a:lstStyle/>
          <a:p>
            <a:pPr algn="l">
              <a:lnSpc>
                <a:spcPct val="150000"/>
              </a:lnSpc>
            </a:pPr>
            <a:r>
              <a:rPr lang="en-US" altLang="zh-CN" sz="4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4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在中国，自古以来就有从师的风尚，但是唐朝时候，人们却以从师为耻。韩愈因此作</a:t>
            </a:r>
            <a:r>
              <a:rPr lang="en-US" altLang="zh-CN" sz="4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4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师说</a:t>
            </a:r>
            <a:r>
              <a:rPr lang="en-US" altLang="zh-CN" sz="4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4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，批评这种现象。</a:t>
            </a:r>
          </a:p>
        </p:txBody>
      </p:sp>
      <p:sp>
        <p:nvSpPr>
          <p:cNvPr id="26629" name="Text Box 5" title=""/>
          <p:cNvSpPr txBox="1">
            <a:spLocks noChangeArrowheads="1"/>
          </p:cNvSpPr>
          <p:nvPr/>
        </p:nvSpPr>
        <p:spPr bwMode="auto">
          <a:xfrm>
            <a:off x="0" y="0"/>
            <a:ext cx="4069080" cy="646331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600" b="1">
                <a:latin typeface="Tahoma" panose="020b0604030504040204" pitchFamily="34" charset="0"/>
                <a:ea typeface="黑体" panose="02010609060101010101" pitchFamily="49" charset="-122"/>
              </a:rPr>
              <a:t>三、写作背景：</a:t>
            </a: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228" y="3381873"/>
            <a:ext cx="3392772" cy="339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76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156" name="Text Box 4" title=""/>
          <p:cNvSpPr txBox="1">
            <a:spLocks noChangeArrowheads="1"/>
          </p:cNvSpPr>
          <p:nvPr/>
        </p:nvSpPr>
        <p:spPr bwMode="auto">
          <a:xfrm>
            <a:off x="0" y="50801"/>
            <a:ext cx="3459480" cy="6413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四、诵读课文：</a:t>
            </a:r>
          </a:p>
        </p:txBody>
      </p:sp>
      <p:sp>
        <p:nvSpPr>
          <p:cNvPr id="49158" name="Rectangle 6" title=""/>
          <p:cNvSpPr>
            <a:spLocks noChangeArrowheads="1"/>
          </p:cNvSpPr>
          <p:nvPr/>
        </p:nvSpPr>
        <p:spPr bwMode="auto">
          <a:xfrm>
            <a:off x="448056" y="801879"/>
            <a:ext cx="11530584" cy="551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ts val="47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100" b="1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第</a:t>
            </a:r>
            <a:r>
              <a:rPr kumimoji="1" lang="zh-CN" altLang="en-US" sz="31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一段：</a:t>
            </a:r>
            <a:r>
              <a:rPr kumimoji="1" lang="zh-CN" altLang="en-US" sz="31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古之学者必有师。师者，所以传道受业解惑也。人非生而知之者，孰能无惑？惑而不从师，其为惑也，终不解矣。生乎吾前，其闻道也固先乎吾，吾从而师之；生乎吾后，其闻道也亦先乎吾，吾从而师之：吾师道也，夫庸</a:t>
            </a:r>
            <a:r>
              <a:rPr kumimoji="1" lang="zh-CN" altLang="en-US" sz="31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kumimoji="1" lang="en-US" altLang="zh-CN" sz="3100" b="1" err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kumimoji="1" lang="en-US" altLang="en-US" sz="3100" b="1" err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ō</a:t>
            </a:r>
            <a:r>
              <a:rPr kumimoji="1" lang="en-US" altLang="zh-CN" sz="3100" b="1" err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ng)</a:t>
            </a:r>
            <a:r>
              <a:rPr kumimoji="1" lang="zh-CN" altLang="en-US" sz="31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知其年之先后生于吾乎！是故无贵无贱、无长无少，道之所存，师之所存也</a:t>
            </a:r>
            <a:r>
              <a:rPr kumimoji="1" lang="zh-CN" altLang="en-US" sz="3100" b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 </a:t>
            </a:r>
            <a:r>
              <a:rPr kumimoji="1" lang="zh-CN" altLang="en-US" sz="3500" b="1" smtClean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第二</a:t>
            </a:r>
            <a:r>
              <a:rPr kumimoji="1" lang="zh-CN" altLang="en-US" sz="35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段：</a:t>
            </a:r>
            <a:r>
              <a:rPr kumimoji="1" lang="zh-CN" altLang="en-US" sz="3100" b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嗟</a:t>
            </a:r>
            <a:r>
              <a:rPr kumimoji="1" lang="zh-CN" altLang="en-US" sz="31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乎！师道之不传也久矣，欲人之无惑也难矣。古之圣人，其出人也远矣，犹且从师而问焉；今之众人，其下圣人也亦远矣，而耻学於师。是故圣益圣</a:t>
            </a:r>
            <a:r>
              <a:rPr kumimoji="1" lang="en-US" altLang="zh-CN" sz="31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kumimoji="1" lang="zh-CN" altLang="en-US" sz="31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愚益愚。圣人之所以为圣，愚人之所以为愚，其皆出于此乎？</a:t>
            </a:r>
          </a:p>
        </p:txBody>
      </p:sp>
    </p:spTree>
    <p:extLst>
      <p:ext uri="{BB962C8B-B14F-4D97-AF65-F5344CB8AC3E}">
        <p14:creationId xmlns:p14="http://schemas.microsoft.com/office/powerpoint/2010/main" val="375497277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81" name="Rectangle 5" title=""/>
          <p:cNvSpPr>
            <a:spLocks noChangeArrowheads="1"/>
          </p:cNvSpPr>
          <p:nvPr/>
        </p:nvSpPr>
        <p:spPr bwMode="auto">
          <a:xfrm>
            <a:off x="356616" y="600394"/>
            <a:ext cx="11612880" cy="597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ts val="51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500" b="1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爱</a:t>
            </a:r>
            <a:r>
              <a:rPr kumimoji="1" lang="zh-CN" altLang="en-US" sz="35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其子，择师而教之，于其身也，则耻师焉，惑矣！彼童子之师，授之书而习其句读</a:t>
            </a:r>
            <a:r>
              <a:rPr kumimoji="1" lang="zh-CN" altLang="en-US" sz="35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kumimoji="1" lang="en-US" altLang="zh-CN" sz="3500" b="1" err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kumimoji="1" lang="en-US" altLang="en-US" sz="3500" b="1" err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ò</a:t>
            </a:r>
            <a:r>
              <a:rPr kumimoji="1" lang="en-US" altLang="zh-CN" sz="3500" b="1" err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u)</a:t>
            </a:r>
            <a:r>
              <a:rPr kumimoji="1" lang="zh-CN" altLang="en-US" sz="35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者，非吾所谓传其道解其惑者也。句读</a:t>
            </a:r>
            <a:r>
              <a:rPr kumimoji="1" lang="zh-CN" altLang="en-US" sz="35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kumimoji="1" lang="en-US" altLang="zh-CN" sz="35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 òu</a:t>
            </a:r>
            <a:r>
              <a:rPr kumimoji="1" lang="zh-CN" altLang="en-US" sz="35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kumimoji="1" lang="zh-CN" altLang="en-US" sz="35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之不知，惑之不解，或师焉，或不</a:t>
            </a:r>
            <a:r>
              <a:rPr kumimoji="1" lang="en-US" altLang="zh-CN" sz="35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(f</a:t>
            </a:r>
            <a:r>
              <a:rPr kumimoji="1" lang="en-US" altLang="en-US" sz="3500" b="1" err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ǒ</a:t>
            </a:r>
            <a:r>
              <a:rPr kumimoji="1" lang="en-US" altLang="zh-CN" sz="3500" b="1" err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u)</a:t>
            </a:r>
            <a:r>
              <a:rPr kumimoji="1" lang="zh-CN" altLang="en-US" sz="35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焉，小学而大遗，吾未见其明也</a:t>
            </a:r>
            <a:r>
              <a:rPr kumimoji="1" lang="zh-CN" altLang="en-US" sz="3500" b="1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。巫医</a:t>
            </a:r>
            <a:r>
              <a:rPr kumimoji="1" lang="zh-CN" altLang="en-US" sz="35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、乐师、百工之人，不耻相师，士大夫之族</a:t>
            </a:r>
            <a:r>
              <a:rPr kumimoji="1" lang="en-US" altLang="zh-CN" sz="35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kumimoji="1" lang="zh-CN" altLang="en-US" sz="35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曰师、曰弟子云者，则群聚而笑之。问之，则曰：彼与彼年相若也，道相似也，位卑则足羞，官盛则近谀</a:t>
            </a:r>
            <a:r>
              <a:rPr kumimoji="1" lang="en-US" altLang="zh-CN" sz="35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(yú)</a:t>
            </a:r>
            <a:r>
              <a:rPr kumimoji="1" lang="en-US" altLang="zh-CN" sz="35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US" sz="35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。呜呼！师道之不复可知矣！巫医乐师百工之人，君子不齿，今其智乃反不能及，其可怪也欤！</a:t>
            </a:r>
          </a:p>
        </p:txBody>
      </p:sp>
    </p:spTree>
    <p:extLst>
      <p:ext uri="{BB962C8B-B14F-4D97-AF65-F5344CB8AC3E}">
        <p14:creationId xmlns:p14="http://schemas.microsoft.com/office/powerpoint/2010/main" val="348676826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05" name="Rectangle 5" title=""/>
          <p:cNvSpPr>
            <a:spLocks noChangeArrowheads="1"/>
          </p:cNvSpPr>
          <p:nvPr/>
        </p:nvSpPr>
        <p:spPr bwMode="auto">
          <a:xfrm>
            <a:off x="411480" y="231077"/>
            <a:ext cx="11329415" cy="542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500" b="1" smtClean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第</a:t>
            </a:r>
            <a:r>
              <a:rPr kumimoji="1" lang="zh-CN" altLang="en-US" sz="35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三段：</a:t>
            </a:r>
            <a:r>
              <a:rPr kumimoji="1" lang="zh-CN" altLang="en-US" sz="3600" b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圣人</a:t>
            </a:r>
            <a:r>
              <a:rPr kumimoji="1"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无常师。孔子师郯</a:t>
            </a:r>
            <a:r>
              <a:rPr kumimoji="1" lang="en-US" altLang="zh-CN" sz="36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(t</a:t>
            </a:r>
            <a:r>
              <a:rPr kumimoji="1" lang="en-US" altLang="en-US" sz="3600" b="1" err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á</a:t>
            </a:r>
            <a:r>
              <a:rPr kumimoji="1" lang="en-US" altLang="zh-CN" sz="3600" b="1" err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n)</a:t>
            </a:r>
            <a:r>
              <a:rPr kumimoji="1"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子、苌弘</a:t>
            </a:r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(cháng)</a:t>
            </a:r>
            <a:r>
              <a:rPr kumimoji="1" lang="en-US" altLang="zh-CN" sz="36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、师襄</a:t>
            </a:r>
            <a:r>
              <a:rPr kumimoji="1" lang="en-US" altLang="zh-CN" sz="36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(xi</a:t>
            </a:r>
            <a:r>
              <a:rPr kumimoji="1" lang="en-US" altLang="en-US" sz="3600" b="1" err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ā</a:t>
            </a:r>
            <a:r>
              <a:rPr kumimoji="1" lang="en-US" altLang="zh-CN" sz="3600" b="1" err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ng)</a:t>
            </a:r>
            <a:r>
              <a:rPr kumimoji="1"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、老聃</a:t>
            </a:r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(dān)</a:t>
            </a:r>
            <a:r>
              <a:rPr kumimoji="1" lang="en-US" altLang="zh-CN" sz="36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。郯子之徒，其贤不及孔子。孔子曰：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kumimoji="1"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三人行，必有我师。</a:t>
            </a:r>
            <a:r>
              <a:rPr kumimoji="1"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kumimoji="1"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是故弟子不必不如师，师不必贤於弟子。闻道有先後，术业有专攻，如是而已。</a:t>
            </a:r>
          </a:p>
          <a:p>
            <a:pPr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</a:pPr>
            <a:endParaRPr kumimoji="1" lang="zh-CN" altLang="en-US" sz="36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第四段：</a:t>
            </a:r>
            <a:r>
              <a:rPr kumimoji="1" lang="zh-CN" altLang="en-US" sz="3600" b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李氏</a:t>
            </a:r>
            <a:r>
              <a:rPr kumimoji="1"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子蟠</a:t>
            </a:r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(pán)</a:t>
            </a:r>
            <a:r>
              <a:rPr kumimoji="1" lang="en-US" altLang="zh-CN" sz="36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，年十七，好古文</a:t>
            </a:r>
            <a:r>
              <a:rPr kumimoji="1"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kumimoji="1"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六艺经传</a:t>
            </a:r>
            <a:r>
              <a:rPr kumimoji="1" lang="zh-CN" altLang="en-US"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kumimoji="1" lang="en-US" altLang="zh-CN" sz="3600" b="1" err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zhuàn </a:t>
            </a:r>
            <a:r>
              <a:rPr kumimoji="1" lang="zh-CN" altLang="en-US"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kumimoji="1"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皆通习之，不拘於时，学於余。余嘉其能行古道，作</a:t>
            </a:r>
            <a:r>
              <a:rPr kumimoji="1"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kumimoji="1"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师说</a:t>
            </a:r>
            <a:r>
              <a:rPr kumimoji="1" lang="en-US" altLang="zh-CN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kumimoji="1"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以贻</a:t>
            </a:r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(yí)</a:t>
            </a:r>
            <a:r>
              <a:rPr kumimoji="1"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之。</a:t>
            </a:r>
          </a:p>
        </p:txBody>
      </p:sp>
    </p:spTree>
    <p:extLst>
      <p:ext uri="{BB962C8B-B14F-4D97-AF65-F5344CB8AC3E}">
        <p14:creationId xmlns:p14="http://schemas.microsoft.com/office/powerpoint/2010/main" val="367135773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Rectangle 2" title=""/>
          <p:cNvSpPr/>
          <p:nvPr/>
        </p:nvSpPr>
        <p:spPr>
          <a:xfrm>
            <a:off x="212436" y="685800"/>
            <a:ext cx="9144000" cy="449580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zh-CN" altLang="en-US" sz="36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古之</a:t>
            </a:r>
            <a:r>
              <a:rPr lang="zh-CN" altLang="en-US" sz="36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学者</a:t>
            </a:r>
            <a:r>
              <a:rPr lang="zh-CN" altLang="en-US" sz="36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必有师。</a:t>
            </a:r>
          </a:p>
          <a:p>
            <a:endParaRPr lang="zh-CN" altLang="en-US" sz="3600" b="1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6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</a:t>
            </a:r>
            <a:r>
              <a:rPr lang="zh-CN" altLang="en-US" sz="3600" b="1" u="sng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师者，</a:t>
            </a:r>
            <a:r>
              <a:rPr lang="zh-CN" altLang="en-US" sz="3600" b="1" u="sng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所以</a:t>
            </a:r>
            <a:r>
              <a:rPr lang="zh-CN" altLang="en-US" sz="3600" b="1" u="sng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传道</a:t>
            </a:r>
            <a:r>
              <a:rPr lang="zh-CN" altLang="en-US" sz="3600" b="1" u="sng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受</a:t>
            </a:r>
            <a:r>
              <a:rPr lang="zh-CN" altLang="en-US" sz="3600" b="1" u="sng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业解惑也。</a:t>
            </a:r>
          </a:p>
          <a:p>
            <a:endParaRPr lang="zh-CN" altLang="en-US" sz="3600" b="1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zh-CN" altLang="en-US" sz="3600" b="1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6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人非</a:t>
            </a:r>
            <a:r>
              <a:rPr lang="zh-CN" altLang="en-US" sz="36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生</a:t>
            </a:r>
            <a:r>
              <a:rPr lang="zh-CN" altLang="en-US" sz="36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而知</a:t>
            </a:r>
            <a:r>
              <a:rPr lang="zh-CN" altLang="en-US" sz="36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之</a:t>
            </a:r>
            <a:r>
              <a:rPr lang="zh-CN" altLang="en-US" sz="36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者，孰能无惑？惑</a:t>
            </a:r>
            <a:r>
              <a:rPr lang="zh-CN" altLang="en-US" sz="36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而</a:t>
            </a:r>
            <a:r>
              <a:rPr lang="zh-CN" altLang="en-US" sz="36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不从师，</a:t>
            </a:r>
          </a:p>
          <a:p>
            <a:endParaRPr lang="zh-CN" altLang="en-US" sz="3600" b="1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6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其</a:t>
            </a:r>
            <a:r>
              <a:rPr lang="zh-CN" altLang="en-US" sz="36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为惑也，终不解矣。</a:t>
            </a:r>
          </a:p>
        </p:txBody>
      </p:sp>
      <p:sp>
        <p:nvSpPr>
          <p:cNvPr id="130051" name="Rectangle 3" title=""/>
          <p:cNvSpPr/>
          <p:nvPr/>
        </p:nvSpPr>
        <p:spPr>
          <a:xfrm>
            <a:off x="4377902" y="723772"/>
            <a:ext cx="6625358" cy="523220"/>
          </a:xfrm>
          <a:prstGeom prst="rect">
            <a:avLst/>
          </a:prstGeom>
          <a:solidFill>
            <a:srgbClr val="FFFFFF"/>
          </a:solidFill>
          <a:ln w="28575"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古：求学的人  今：指有专门学问的人 </a:t>
            </a:r>
          </a:p>
        </p:txBody>
      </p:sp>
      <p:sp>
        <p:nvSpPr>
          <p:cNvPr id="130052" name="Rectangle 4" title=""/>
          <p:cNvSpPr/>
          <p:nvPr/>
        </p:nvSpPr>
        <p:spPr>
          <a:xfrm>
            <a:off x="6342431" y="1959668"/>
            <a:ext cx="3837417" cy="584775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者</a:t>
            </a:r>
            <a:r>
              <a:rPr lang="en-US" altLang="zh-CN" sz="3200" b="1">
                <a:solidFill>
                  <a:srgbClr val="006600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3200" b="1">
                <a:solidFill>
                  <a:srgbClr val="00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也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：判断句</a:t>
            </a:r>
            <a:endParaRPr lang="zh-CN" altLang="en-US" sz="3200" b="1">
              <a:solidFill>
                <a:srgbClr val="00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0053" name="Rectangle 5" title=""/>
          <p:cNvSpPr/>
          <p:nvPr/>
        </p:nvSpPr>
        <p:spPr>
          <a:xfrm>
            <a:off x="487640" y="1343026"/>
            <a:ext cx="793389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用来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的，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……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的凭借。  同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授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”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，传授。</a:t>
            </a:r>
          </a:p>
        </p:txBody>
      </p:sp>
      <p:sp>
        <p:nvSpPr>
          <p:cNvPr id="130054" name="AutoShape 6" title=""/>
          <p:cNvSpPr/>
          <p:nvPr/>
        </p:nvSpPr>
        <p:spPr>
          <a:xfrm>
            <a:off x="2338085" y="4080828"/>
            <a:ext cx="1511300" cy="503237"/>
          </a:xfrm>
          <a:prstGeom prst="wedgeRectCallout">
            <a:avLst>
              <a:gd name="adj1" fmla="val -15338"/>
              <a:gd name="adj2" fmla="val -81861"/>
            </a:avLst>
          </a:prstGeom>
          <a:solidFill>
            <a:schemeClr val="bg1"/>
          </a:solidFill>
          <a:ln w="38100">
            <a:solidFill>
              <a:srgbClr val="3333FF"/>
            </a:solidFill>
          </a:ln>
        </p:spPr>
        <p:txBody>
          <a:bodyPr/>
          <a:lstStyle/>
          <a:p>
            <a:pPr algn="ctr"/>
            <a:r>
              <a:rPr lang="zh-CN" altLang="en-US" sz="2800" b="1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道理</a:t>
            </a:r>
          </a:p>
        </p:txBody>
      </p:sp>
      <p:sp>
        <p:nvSpPr>
          <p:cNvPr id="130056" name="Rectangle 8" title=""/>
          <p:cNvSpPr/>
          <p:nvPr/>
        </p:nvSpPr>
        <p:spPr>
          <a:xfrm>
            <a:off x="339408" y="2708273"/>
            <a:ext cx="9120505" cy="52197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老师，</a:t>
            </a:r>
            <a:r>
              <a:rPr lang="zh-CN" altLang="en-US" sz="2800" b="1">
                <a:solidFill>
                  <a:srgbClr val="00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是</a:t>
            </a:r>
            <a:r>
              <a:rPr lang="zh-CN" altLang="en-US" sz="2800" b="1">
                <a:solidFill>
                  <a:srgbClr val="66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用来</a:t>
            </a:r>
            <a:r>
              <a:rPr lang="zh-CN" altLang="en-US" sz="2800" b="1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传授道理，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传授</a:t>
            </a:r>
            <a:r>
              <a:rPr lang="zh-CN" altLang="en-US" sz="2800" b="1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学业，</a:t>
            </a:r>
            <a:r>
              <a:rPr lang="zh-CN" altLang="en-US" sz="2800" b="1">
                <a:solidFill>
                  <a:srgbClr val="0033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解决疑难问题的人。</a:t>
            </a:r>
          </a:p>
        </p:txBody>
      </p:sp>
      <p:sp>
        <p:nvSpPr>
          <p:cNvPr id="130057" name="AutoShape 9" title=""/>
          <p:cNvSpPr/>
          <p:nvPr/>
        </p:nvSpPr>
        <p:spPr>
          <a:xfrm>
            <a:off x="5671128" y="4113215"/>
            <a:ext cx="3094182" cy="434340"/>
          </a:xfrm>
          <a:prstGeom prst="wedgeRectCallout">
            <a:avLst>
              <a:gd name="adj1" fmla="val -10686"/>
              <a:gd name="adj2" fmla="val -102006"/>
            </a:avLst>
          </a:prstGeom>
          <a:solidFill>
            <a:schemeClr val="bg1"/>
          </a:solidFill>
          <a:ln w="38100">
            <a:solidFill>
              <a:srgbClr val="3333FF"/>
            </a:solidFill>
          </a:ln>
        </p:spPr>
        <p:txBody>
          <a:bodyPr/>
          <a:lstStyle/>
          <a:p>
            <a:pPr algn="ctr"/>
            <a:r>
              <a:rPr lang="zh-CN" altLang="en-US" sz="2800" b="1">
                <a:solidFill>
                  <a:srgbClr val="8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转折连词  但是</a:t>
            </a:r>
          </a:p>
        </p:txBody>
      </p:sp>
      <p:sp>
        <p:nvSpPr>
          <p:cNvPr id="130060" name="AutoShape 12" title=""/>
          <p:cNvSpPr/>
          <p:nvPr/>
        </p:nvSpPr>
        <p:spPr>
          <a:xfrm>
            <a:off x="108959" y="5219712"/>
            <a:ext cx="2506225" cy="429875"/>
          </a:xfrm>
          <a:prstGeom prst="wedgeRectCallout">
            <a:avLst>
              <a:gd name="adj1" fmla="val -29933"/>
              <a:gd name="adj2" fmla="val -99280"/>
            </a:avLst>
          </a:prstGeom>
          <a:solidFill>
            <a:schemeClr val="bg1"/>
          </a:solidFill>
          <a:ln w="38100">
            <a:solidFill>
              <a:srgbClr val="3333FF"/>
            </a:solidFill>
          </a:ln>
        </p:spPr>
        <p:txBody>
          <a:bodyPr/>
          <a:lstStyle/>
          <a:p>
            <a:r>
              <a:rPr lang="zh-CN" altLang="en-US" sz="2800" b="1" smtClean="0">
                <a:latin typeface="Arial" panose="020b0604020202020204" pitchFamily="34" charset="0"/>
                <a:ea typeface="黑体" panose="02010609060101010101" pitchFamily="49" charset="-122"/>
              </a:rPr>
              <a:t>它们（代问题）</a:t>
            </a:r>
            <a:endParaRPr lang="zh-CN" altLang="en-US" sz="28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0061" name="Rectangle 13" title=""/>
          <p:cNvSpPr/>
          <p:nvPr/>
        </p:nvSpPr>
        <p:spPr>
          <a:xfrm>
            <a:off x="108959" y="6008179"/>
            <a:ext cx="8519494" cy="646331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它们</a:t>
            </a:r>
            <a:r>
              <a:rPr lang="zh-CN" altLang="en-US" sz="3600" b="1" smtClean="0">
                <a:latin typeface="Arial" panose="020b0604020202020204" pitchFamily="34" charset="0"/>
                <a:ea typeface="黑体" panose="02010609060101010101" pitchFamily="49" charset="-122"/>
              </a:rPr>
              <a:t>会成为疑难问题，始终</a:t>
            </a:r>
            <a:r>
              <a:rPr lang="zh-CN" altLang="en-US" sz="3600" b="1">
                <a:latin typeface="Arial" panose="020b0604020202020204" pitchFamily="34" charset="0"/>
                <a:ea typeface="黑体" panose="02010609060101010101" pitchFamily="49" charset="-122"/>
              </a:rPr>
              <a:t>不能解决了。</a:t>
            </a:r>
          </a:p>
        </p:txBody>
      </p:sp>
      <p:sp>
        <p:nvSpPr>
          <p:cNvPr id="11" name="Rectangle 2" title=""/>
          <p:cNvSpPr/>
          <p:nvPr/>
        </p:nvSpPr>
        <p:spPr>
          <a:xfrm>
            <a:off x="0" y="0"/>
            <a:ext cx="4145026" cy="707886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000" b="1" smtClean="0">
                <a:latin typeface="Arial" panose="020b0604020202020204" pitchFamily="34" charset="0"/>
                <a:ea typeface="黑体" panose="02010609060101010101" pitchFamily="49" charset="-122"/>
              </a:rPr>
              <a:t>五、研读</a:t>
            </a:r>
            <a:r>
              <a:rPr lang="zh-CN" altLang="en-US" sz="4000" b="1">
                <a:latin typeface="Arial" panose="020b0604020202020204" pitchFamily="34" charset="0"/>
                <a:ea typeface="黑体" panose="02010609060101010101" pitchFamily="49" charset="-122"/>
              </a:rPr>
              <a:t>第</a:t>
            </a:r>
            <a:r>
              <a:rPr lang="zh-CN" altLang="en-US" sz="4000" b="1" smtClean="0">
                <a:latin typeface="Arial" panose="020b0604020202020204" pitchFamily="34" charset="0"/>
                <a:ea typeface="黑体" panose="02010609060101010101" pitchFamily="49" charset="-122"/>
              </a:rPr>
              <a:t>一段：</a:t>
            </a:r>
            <a:endParaRPr lang="zh-CN" altLang="en-US" sz="40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2" name="图片 11" title="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65" y="4875615"/>
            <a:ext cx="1982385" cy="1982385"/>
          </a:xfrm>
          <a:prstGeom prst="rect">
            <a:avLst/>
          </a:prstGeom>
        </p:spPr>
      </p:pic>
      <p:sp>
        <p:nvSpPr>
          <p:cNvPr id="2" name="文本框 1" title=""/>
          <p:cNvSpPr txBox="1"/>
          <p:nvPr/>
        </p:nvSpPr>
        <p:spPr>
          <a:xfrm>
            <a:off x="108959" y="3968237"/>
            <a:ext cx="1985017" cy="461665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</a:rPr>
              <a:t>表承接，就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8892236" y="3503474"/>
            <a:ext cx="3299764" cy="255454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smtClean="0"/>
              <a:t>人不是出生</a:t>
            </a:r>
            <a:r>
              <a:rPr lang="zh-CN" altLang="en-US" sz="3200" b="1" smtClean="0">
                <a:solidFill>
                  <a:srgbClr val="FF0000"/>
                </a:solidFill>
              </a:rPr>
              <a:t>就</a:t>
            </a:r>
            <a:r>
              <a:rPr lang="zh-CN" altLang="en-US" sz="3200" b="1" smtClean="0"/>
              <a:t>懂得</a:t>
            </a:r>
            <a:r>
              <a:rPr lang="zh-CN" altLang="en-US" sz="3200" b="1" smtClean="0">
                <a:solidFill>
                  <a:srgbClr val="FF0000"/>
                </a:solidFill>
              </a:rPr>
              <a:t>道理</a:t>
            </a:r>
            <a:r>
              <a:rPr lang="zh-CN" altLang="en-US" sz="3200" b="1" smtClean="0"/>
              <a:t>的，谁能没有疑惑，有疑惑</a:t>
            </a:r>
            <a:r>
              <a:rPr lang="zh-CN" altLang="en-US" sz="3200" b="1" smtClean="0">
                <a:solidFill>
                  <a:srgbClr val="FF0000"/>
                </a:solidFill>
              </a:rPr>
              <a:t>却</a:t>
            </a:r>
            <a:r>
              <a:rPr lang="zh-CN" altLang="en-US" sz="3200" b="1" smtClean="0"/>
              <a:t>不跟从老师学习</a:t>
            </a:r>
            <a:endParaRPr lang="zh-CN" altLang="en-US" sz="3200" b="1"/>
          </a:p>
        </p:txBody>
      </p:sp>
    </p:spTree>
    <p:extLst>
      <p:ext uri="{BB962C8B-B14F-4D97-AF65-F5344CB8AC3E}">
        <p14:creationId xmlns:p14="http://schemas.microsoft.com/office/powerpoint/2010/main" val="3156102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nimBg="1"/>
      <p:bldP spid="130052" grpId="0" animBg="1"/>
      <p:bldP spid="130053" grpId="0" animBg="1"/>
      <p:bldP spid="130054" grpId="0" animBg="1"/>
      <p:bldP spid="130056" grpId="0" animBg="1"/>
      <p:bldP spid="130057" grpId="0" animBg="1"/>
      <p:bldP spid="130060" grpId="0" animBg="1"/>
      <p:bldP spid="130061" grpId="0" animBg="1"/>
      <p:bldP spid="2" grpId="0" animBg="1"/>
      <p:bldP spid="3" grpId="0" animBg="1"/>
    </p:bldLst>
  </p:timing>
</p:sld>
</file>

<file path=ppt/tags/tag1.xml><?xml version="1.0" encoding="utf-8"?>
<p:tagLst xmlns:p="http://schemas.openxmlformats.org/presentationml/2006/main">
  <p:tag name="KSO_WM_UNIT_TABLE_BEAUTIFY" val="smartTable{14d328a5-ba75-4715-8b5b-496be4655dd3}"/>
</p:tagLst>
</file>

<file path=ppt/tags/tag2.xml><?xml version="1.0" encoding="utf-8"?>
<p:tagLst xmlns:p="http://schemas.openxmlformats.org/presentationml/2006/main">
  <p:tag name="KSO_WM_UNIT_TABLE_BEAUTIFY" val="smartTable{65151efd-6d04-4f20-9444-65848d10973c}"/>
</p:tagLst>
</file>

<file path=ppt/tags/tag3.xml><?xml version="1.0" encoding="utf-8"?>
<p:tagLst xmlns:p="http://schemas.openxmlformats.org/presentationml/2006/main">
  <p:tag name="KSO_WM_UNIT_TABLE_BEAUTIFY" val="smartTable{2496b7fe-3b77-4363-9585-d26bd880b777}"/>
</p:tagLst>
</file>

<file path=ppt/tags/tag4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7">
      <a:majorFont>
        <a:latin typeface="思源宋体 CN Heavy"/>
        <a:ea typeface="思源宋体 CN Heavy"/>
        <a:cs typeface="Arial"/>
      </a:majorFont>
      <a:minorFont>
        <a:latin typeface="思源黑体 CN Light"/>
        <a:ea typeface="思源黑体 CN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513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7">
      <a:majorFont>
        <a:latin typeface="思源宋体 CN Heavy"/>
        <a:ea typeface="思源宋体 CN Heavy"/>
        <a:cs typeface="Arial"/>
      </a:majorFont>
      <a:minorFont>
        <a:latin typeface="思源黑体 CN Light"/>
        <a:ea typeface="思源黑体 CN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513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Arial"/>
      </a:majorFont>
      <a:minorFont>
        <a:latin typeface="Times New Roman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7">
      <a:majorFont>
        <a:latin typeface="思源宋体 CN Heavy"/>
        <a:ea typeface="思源宋体 CN Heavy"/>
        <a:cs typeface="Arial"/>
      </a:majorFont>
      <a:minorFont>
        <a:latin typeface="思源黑体 CN Light"/>
        <a:ea typeface="思源黑体 CN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513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等线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等线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等线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等线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315</Paragraphs>
  <Slides>34</Slides>
  <Notes>4</Notes>
  <TotalTime>0</TotalTime>
  <HiddenSlides>1</HiddenSlides>
  <MMClips>0</MMClips>
  <ScaleCrop>0</ScaleCrop>
  <HeadingPairs>
    <vt:vector baseType="variant" size="6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baseType="lpstr" size="54">
      <vt:lpstr>Arial</vt:lpstr>
      <vt:lpstr>思源宋体 CN Heavy</vt:lpstr>
      <vt:lpstr>思源黑体 CN Light</vt:lpstr>
      <vt:lpstr>Times New Roman</vt:lpstr>
      <vt:lpstr>宋体</vt:lpstr>
      <vt:lpstr>等线 Light</vt:lpstr>
      <vt:lpstr>等线</vt:lpstr>
      <vt:lpstr>庞门正道粗书体</vt:lpstr>
      <vt:lpstr>黑体</vt:lpstr>
      <vt:lpstr>系统</vt:lpstr>
      <vt:lpstr>Tahoma</vt:lpstr>
      <vt:lpstr>华文新魏</vt:lpstr>
      <vt:lpstr>华文楷体</vt:lpstr>
      <vt:lpstr>Arial Unicode MS</vt:lpstr>
      <vt:lpstr>思源黑体 CN Medium</vt:lpstr>
      <vt:lpstr>微软雅黑</vt:lpstr>
      <vt:lpstr>arial</vt:lpstr>
      <vt:lpstr>楷体_GB2312</vt:lpstr>
      <vt:lpstr>华文琥珀</vt:lpstr>
      <vt:lpstr>1_Office 主题​​</vt:lpstr>
      <vt:lpstr>PowerPoint Presentation</vt:lpstr>
      <vt:lpstr>1、“说”：是一种议论文的文体，古义为陈述和解说，因而对这类文体，都可按“解说……的道理”来理解。</vt:lpstr>
      <vt:lpstr>PowerPoint Presentation</vt:lpstr>
      <vt:lpstr>PowerPoint Presentation</vt:lpstr>
      <vt:lpstr>    在中国，自古以来就有从师的风尚，但是唐朝时候，人们却以从师为耻。韩愈因此作《师说》，批评这种现象。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《师说》课后作业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2023-09-27T19:55:35.984</cp:lastPrinted>
  <dcterms:created xsi:type="dcterms:W3CDTF">2023-09-27T19:55:35Z</dcterms:created>
  <dcterms:modified xsi:type="dcterms:W3CDTF">2023-09-27T11:55:35Z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