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90"/>
  </p:notesMasterIdLst>
  <p:handoutMasterIdLst>
    <p:handoutMasterId r:id="rId91"/>
  </p:handoutMasterIdLst>
  <p:sldIdLst>
    <p:sldId id="958" r:id="rId2"/>
    <p:sldId id="1103" r:id="rId3"/>
    <p:sldId id="900" r:id="rId4"/>
    <p:sldId id="1102" r:id="rId5"/>
    <p:sldId id="1137" r:id="rId6"/>
    <p:sldId id="1138" r:id="rId7"/>
    <p:sldId id="1140" r:id="rId8"/>
    <p:sldId id="1141" r:id="rId9"/>
    <p:sldId id="1139" r:id="rId10"/>
    <p:sldId id="1142" r:id="rId11"/>
    <p:sldId id="1143" r:id="rId12"/>
    <p:sldId id="1144" r:id="rId13"/>
    <p:sldId id="1145" r:id="rId14"/>
    <p:sldId id="1146" r:id="rId15"/>
    <p:sldId id="1150" r:id="rId16"/>
    <p:sldId id="1151" r:id="rId17"/>
    <p:sldId id="1152" r:id="rId18"/>
    <p:sldId id="1148" r:id="rId19"/>
    <p:sldId id="1153" r:id="rId20"/>
    <p:sldId id="1154" r:id="rId21"/>
    <p:sldId id="1149" r:id="rId22"/>
    <p:sldId id="1147" r:id="rId23"/>
    <p:sldId id="1155" r:id="rId24"/>
    <p:sldId id="1156" r:id="rId25"/>
    <p:sldId id="1157" r:id="rId26"/>
    <p:sldId id="1158" r:id="rId27"/>
    <p:sldId id="1159" r:id="rId28"/>
    <p:sldId id="1160" r:id="rId29"/>
    <p:sldId id="1161" r:id="rId30"/>
    <p:sldId id="954" r:id="rId31"/>
    <p:sldId id="1101" r:id="rId32"/>
    <p:sldId id="1113" r:id="rId33"/>
    <p:sldId id="1162" r:id="rId34"/>
    <p:sldId id="1163" r:id="rId35"/>
    <p:sldId id="1164" r:id="rId36"/>
    <p:sldId id="1166" r:id="rId37"/>
    <p:sldId id="1167" r:id="rId38"/>
    <p:sldId id="1168" r:id="rId39"/>
    <p:sldId id="1165" r:id="rId40"/>
    <p:sldId id="1169" r:id="rId41"/>
    <p:sldId id="1170" r:id="rId42"/>
    <p:sldId id="1171" r:id="rId43"/>
    <p:sldId id="1178" r:id="rId44"/>
    <p:sldId id="1172" r:id="rId45"/>
    <p:sldId id="1176" r:id="rId46"/>
    <p:sldId id="1177" r:id="rId47"/>
    <p:sldId id="1173" r:id="rId48"/>
    <p:sldId id="1174" r:id="rId49"/>
    <p:sldId id="1179" r:id="rId50"/>
    <p:sldId id="1180" r:id="rId51"/>
    <p:sldId id="1181" r:id="rId52"/>
    <p:sldId id="1182" r:id="rId53"/>
    <p:sldId id="1183" r:id="rId54"/>
    <p:sldId id="1184" r:id="rId55"/>
    <p:sldId id="1186" r:id="rId56"/>
    <p:sldId id="1187" r:id="rId57"/>
    <p:sldId id="1188" r:id="rId58"/>
    <p:sldId id="1189" r:id="rId59"/>
    <p:sldId id="1185" r:id="rId60"/>
    <p:sldId id="1190" r:id="rId61"/>
    <p:sldId id="1125" r:id="rId62"/>
    <p:sldId id="1128" r:id="rId63"/>
    <p:sldId id="1129" r:id="rId64"/>
    <p:sldId id="1131" r:id="rId65"/>
    <p:sldId id="1132" r:id="rId66"/>
    <p:sldId id="1191" r:id="rId67"/>
    <p:sldId id="1192" r:id="rId68"/>
    <p:sldId id="1193" r:id="rId69"/>
    <p:sldId id="1203" r:id="rId70"/>
    <p:sldId id="1204" r:id="rId71"/>
    <p:sldId id="1206" r:id="rId72"/>
    <p:sldId id="1209" r:id="rId73"/>
    <p:sldId id="1194" r:id="rId74"/>
    <p:sldId id="1195" r:id="rId75"/>
    <p:sldId id="1212" r:id="rId76"/>
    <p:sldId id="1197" r:id="rId77"/>
    <p:sldId id="1200" r:id="rId78"/>
    <p:sldId id="1134" r:id="rId79"/>
    <p:sldId id="1135" r:id="rId80"/>
    <p:sldId id="1213" r:id="rId81"/>
    <p:sldId id="1214" r:id="rId82"/>
    <p:sldId id="1121" r:id="rId83"/>
    <p:sldId id="1114" r:id="rId84"/>
    <p:sldId id="1215" r:id="rId85"/>
    <p:sldId id="1216" r:id="rId86"/>
    <p:sldId id="1217" r:id="rId87"/>
    <p:sldId id="1220" r:id="rId88"/>
    <p:sldId id="960" r:id="rId89"/>
  </p:sldIdLst>
  <p:sldSz cx="12241213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黑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646"/>
    <a:srgbClr val="E4BFA0"/>
    <a:srgbClr val="E0AD6A"/>
    <a:srgbClr val="EAEAEA"/>
    <a:srgbClr val="F2F2F2"/>
    <a:srgbClr val="F1DECF"/>
    <a:srgbClr val="FDFDFD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0" autoAdjust="0"/>
    <p:restoredTop sz="93533" autoAdjust="0"/>
  </p:normalViewPr>
  <p:slideViewPr>
    <p:cSldViewPr>
      <p:cViewPr varScale="1">
        <p:scale>
          <a:sx n="87" d="100"/>
          <a:sy n="87" d="100"/>
        </p:scale>
        <p:origin x="-252" y="-84"/>
      </p:cViewPr>
      <p:guideLst>
        <p:guide orient="horz" pos="1888"/>
        <p:guide pos="3855"/>
        <p:guide pos="7257"/>
        <p:guide pos="408"/>
        <p:guide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684" y="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43939CE-BF80-41EC-870A-C80F4F848736}" type="datetimeFigureOut">
              <a:rPr lang="zh-CN" altLang="en-US"/>
              <a:pPr>
                <a:defRPr/>
              </a:pPr>
              <a:t>2022/12/5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754136EB-FA23-4AEB-8BA1-CB44110863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4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69888" y="685800"/>
            <a:ext cx="6118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Times New Roman" pitchFamily="18" charset="0"/>
              </a:defRPr>
            </a:lvl1pPr>
          </a:lstStyle>
          <a:p>
            <a:pPr>
              <a:defRPr/>
            </a:pPr>
            <a:fld id="{15EB4B2C-5948-4847-BC5D-6637CC92AA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30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fld id="{41FA47B9-F733-4D01-991B-A583983AC7B7}" type="slidenum">
              <a:rPr lang="en-US" altLang="zh-CN" sz="1200" smtClean="0">
                <a:solidFill>
                  <a:schemeClr val="tx1"/>
                </a:solidFill>
                <a:latin typeface="Arial" charset="0"/>
                <a:ea typeface="宋体" charset="-122"/>
              </a:rPr>
              <a:pPr/>
              <a:t>1</a:t>
            </a:fld>
            <a:endParaRPr lang="en-US" altLang="zh-CN" sz="12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fld id="{E6DB083B-40D6-42FC-BA21-273FBBB47DA0}" type="slidenum">
              <a:rPr lang="en-US" altLang="zh-CN" sz="1200" smtClean="0">
                <a:solidFill>
                  <a:schemeClr val="tx1"/>
                </a:solidFill>
                <a:latin typeface="Arial" charset="0"/>
                <a:ea typeface="宋体" charset="-122"/>
              </a:rPr>
              <a:pPr/>
              <a:t>2</a:t>
            </a:fld>
            <a:endParaRPr lang="en-US" altLang="zh-CN" sz="12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fld id="{34305917-314E-4F55-B2BD-B6235A4349DB}" type="slidenum">
              <a:rPr lang="en-US" altLang="zh-CN" sz="1200" smtClean="0">
                <a:solidFill>
                  <a:schemeClr val="tx1"/>
                </a:solidFill>
                <a:latin typeface="Arial" charset="0"/>
                <a:ea typeface="宋体" charset="-122"/>
              </a:rPr>
              <a:pPr/>
              <a:t>30</a:t>
            </a:fld>
            <a:endParaRPr lang="en-US" altLang="zh-CN" sz="12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fld id="{C051F80E-531A-4905-9BA3-18DD07076300}" type="slidenum">
              <a:rPr lang="en-US" altLang="zh-CN" sz="1200" smtClean="0">
                <a:solidFill>
                  <a:schemeClr val="tx1"/>
                </a:solidFill>
                <a:latin typeface="Arial" charset="0"/>
                <a:ea typeface="宋体" charset="-122"/>
              </a:rPr>
              <a:pPr/>
              <a:t>82</a:t>
            </a:fld>
            <a:endParaRPr lang="en-US" altLang="zh-CN" sz="12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标题模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形成分子连接的液滴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8282" b="7684"/>
          <a:stretch>
            <a:fillRect/>
          </a:stretch>
        </p:blipFill>
        <p:spPr bwMode="auto">
          <a:xfrm>
            <a:off x="3648076" y="1122363"/>
            <a:ext cx="8596313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 bwMode="auto">
          <a:xfrm>
            <a:off x="3532909" y="357188"/>
            <a:ext cx="8708303" cy="65008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zh-CN" altLang="en-US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文本框 10"/>
          <p:cNvSpPr txBox="1">
            <a:spLocks noChangeArrowheads="1"/>
          </p:cNvSpPr>
          <p:nvPr userDrawn="1"/>
        </p:nvSpPr>
        <p:spPr bwMode="auto">
          <a:xfrm>
            <a:off x="2798763" y="241300"/>
            <a:ext cx="8588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高考总复习    一轮复习导学案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数学（提高版）</a:t>
            </a:r>
          </a:p>
        </p:txBody>
      </p:sp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-144463" y="-244475"/>
            <a:ext cx="12601576" cy="1366838"/>
          </a:xfrm>
          <a:prstGeom prst="rect">
            <a:avLst/>
          </a:prstGeom>
          <a:solidFill>
            <a:srgbClr val="CC4646"/>
          </a:solidFill>
          <a:ln w="76200" algn="ctr">
            <a:solidFill>
              <a:srgbClr val="E4BFA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/>
          </a:p>
        </p:txBody>
      </p:sp>
      <p:pic>
        <p:nvPicPr>
          <p:cNvPr id="6" name="Picture 128" descr="标志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-69850"/>
            <a:ext cx="15636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0"/>
          <p:cNvSpPr txBox="1">
            <a:spLocks noChangeArrowheads="1"/>
          </p:cNvSpPr>
          <p:nvPr userDrawn="1"/>
        </p:nvSpPr>
        <p:spPr bwMode="auto">
          <a:xfrm>
            <a:off x="1787525" y="184150"/>
            <a:ext cx="10512425" cy="671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3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二轮提优导学案</a:t>
            </a:r>
            <a:r>
              <a:rPr lang="en-US" altLang="zh-CN" sz="38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3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化学</a:t>
            </a:r>
            <a:endParaRPr lang="zh-CN" altLang="en-US" sz="3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103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模板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5"/>
          <p:cNvSpPr>
            <a:spLocks noChangeArrowheads="1"/>
          </p:cNvSpPr>
          <p:nvPr userDrawn="1"/>
        </p:nvSpPr>
        <p:spPr bwMode="auto">
          <a:xfrm>
            <a:off x="234950" y="457200"/>
            <a:ext cx="11790363" cy="5860473"/>
          </a:xfrm>
          <a:prstGeom prst="roundRect">
            <a:avLst>
              <a:gd name="adj" fmla="val 2671"/>
            </a:avLst>
          </a:prstGeom>
          <a:solidFill>
            <a:schemeClr val="bg1"/>
          </a:solidFill>
          <a:ln w="28575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sz="180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90126" y="1556792"/>
            <a:ext cx="11286237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623888" eaLnBrk="1">
              <a:lnSpc>
                <a:spcPct val="130000"/>
              </a:lnSpc>
              <a:spcBef>
                <a:spcPts val="0"/>
              </a:spcBef>
              <a:defRPr sz="2400">
                <a:latin typeface="+mn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696670" y="6053856"/>
            <a:ext cx="5112569" cy="471488"/>
            <a:chOff x="6264621" y="5930023"/>
            <a:chExt cx="5472609" cy="471488"/>
          </a:xfrm>
        </p:grpSpPr>
        <p:sp>
          <p:nvSpPr>
            <p:cNvPr id="11" name="圆角矩形 6"/>
            <p:cNvSpPr/>
            <p:nvPr userDrawn="1"/>
          </p:nvSpPr>
          <p:spPr bwMode="auto">
            <a:xfrm>
              <a:off x="6264621" y="5930023"/>
              <a:ext cx="5400601" cy="471488"/>
            </a:xfrm>
            <a:prstGeom prst="roundRect">
              <a:avLst/>
            </a:prstGeom>
            <a:solidFill>
              <a:srgbClr val="CC4646"/>
            </a:solidFill>
            <a:ln w="38100" cap="flat" cmpd="sng" algn="ctr">
              <a:solidFill>
                <a:srgbClr val="E4BFA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3"/>
            <p:cNvSpPr txBox="1">
              <a:spLocks noChangeArrowheads="1"/>
            </p:cNvSpPr>
            <p:nvPr userDrawn="1"/>
          </p:nvSpPr>
          <p:spPr bwMode="auto">
            <a:xfrm>
              <a:off x="7056710" y="5980122"/>
              <a:ext cx="46805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南方凤凰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台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  <a:cs typeface="+mn-cs"/>
                </a:rPr>
                <a:t>·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二</a:t>
              </a: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轮提优导学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案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  <a:cs typeface="+mn-cs"/>
                </a:rPr>
                <a:t>·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化学 </a:t>
              </a:r>
              <a:endPara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13" name="图片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67" y="6125864"/>
            <a:ext cx="3032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>
            <a:spLocks noChangeArrowheads="1"/>
          </p:cNvSpPr>
          <p:nvPr userDrawn="1"/>
        </p:nvSpPr>
        <p:spPr bwMode="auto">
          <a:xfrm>
            <a:off x="722313" y="188640"/>
            <a:ext cx="2589212" cy="585787"/>
          </a:xfrm>
          <a:prstGeom prst="roundRect">
            <a:avLst>
              <a:gd name="adj" fmla="val 16667"/>
            </a:avLst>
          </a:prstGeom>
          <a:solidFill>
            <a:srgbClr val="CC4646"/>
          </a:solidFill>
          <a:ln w="57150" algn="ctr">
            <a:solidFill>
              <a:srgbClr val="E4BFA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lIns="121960" tIns="60980" rIns="121960" bIns="60980" anchor="ctr"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纲举目张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357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讲解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0" y="0"/>
            <a:ext cx="12241213" cy="6858000"/>
          </a:xfrm>
          <a:prstGeom prst="frame">
            <a:avLst>
              <a:gd name="adj1" fmla="val 213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4" name="箭头: 五边形 12"/>
          <p:cNvSpPr/>
          <p:nvPr userDrawn="1"/>
        </p:nvSpPr>
        <p:spPr>
          <a:xfrm>
            <a:off x="647700" y="333375"/>
            <a:ext cx="1792288" cy="544513"/>
          </a:xfrm>
          <a:prstGeom prst="homePlate">
            <a:avLst/>
          </a:prstGeom>
          <a:solidFill>
            <a:srgbClr val="CC4646"/>
          </a:solidFill>
          <a:ln w="57150">
            <a:solidFill>
              <a:srgbClr val="E4BF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高考回眸</a:t>
            </a:r>
            <a:endParaRPr lang="zh-CN" altLang="en-US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90126" y="984328"/>
            <a:ext cx="11286237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623888" eaLnBrk="1">
              <a:lnSpc>
                <a:spcPct val="130000"/>
              </a:lnSpc>
              <a:spcBef>
                <a:spcPts val="0"/>
              </a:spcBef>
              <a:defRPr sz="2400">
                <a:latin typeface="+mn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242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讲解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0" y="0"/>
            <a:ext cx="12241213" cy="6858000"/>
          </a:xfrm>
          <a:prstGeom prst="frame">
            <a:avLst>
              <a:gd name="adj1" fmla="val 213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4" name="箭头: 五边形 12"/>
          <p:cNvSpPr/>
          <p:nvPr userDrawn="1"/>
        </p:nvSpPr>
        <p:spPr>
          <a:xfrm>
            <a:off x="647700" y="333375"/>
            <a:ext cx="1792288" cy="544513"/>
          </a:xfrm>
          <a:prstGeom prst="homePlate">
            <a:avLst/>
          </a:prstGeom>
          <a:solidFill>
            <a:srgbClr val="CC4646"/>
          </a:solidFill>
          <a:ln w="57150">
            <a:solidFill>
              <a:srgbClr val="E4BF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核心突破</a:t>
            </a:r>
            <a:endParaRPr lang="zh-CN" altLang="en-US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90126" y="984328"/>
            <a:ext cx="11286237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623888" eaLnBrk="1">
              <a:lnSpc>
                <a:spcPct val="130000"/>
              </a:lnSpc>
              <a:spcBef>
                <a:spcPts val="0"/>
              </a:spcBef>
              <a:defRPr sz="2400">
                <a:latin typeface="+mn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045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讲解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0" y="0"/>
            <a:ext cx="12241213" cy="6858000"/>
          </a:xfrm>
          <a:prstGeom prst="frame">
            <a:avLst>
              <a:gd name="adj1" fmla="val 213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4" name="箭头: 五边形 12"/>
          <p:cNvSpPr/>
          <p:nvPr userDrawn="1"/>
        </p:nvSpPr>
        <p:spPr>
          <a:xfrm>
            <a:off x="647700" y="333375"/>
            <a:ext cx="1792288" cy="544513"/>
          </a:xfrm>
          <a:prstGeom prst="homePlate">
            <a:avLst/>
          </a:prstGeom>
          <a:solidFill>
            <a:srgbClr val="CC4646"/>
          </a:solidFill>
          <a:ln w="57150">
            <a:solidFill>
              <a:srgbClr val="E4BF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能力评价</a:t>
            </a:r>
            <a:endParaRPr lang="zh-CN" altLang="zh-CN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90126" y="984328"/>
            <a:ext cx="11286237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623888" eaLnBrk="1">
              <a:lnSpc>
                <a:spcPct val="130000"/>
              </a:lnSpc>
              <a:spcBef>
                <a:spcPts val="0"/>
              </a:spcBef>
              <a:defRPr sz="2400">
                <a:latin typeface="+mn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57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析模板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文档 2"/>
          <p:cNvSpPr/>
          <p:nvPr userDrawn="1"/>
        </p:nvSpPr>
        <p:spPr>
          <a:xfrm flipH="1" flipV="1">
            <a:off x="0" y="3429000"/>
            <a:ext cx="12241213" cy="3429000"/>
          </a:xfrm>
          <a:prstGeom prst="flowChartDocument">
            <a:avLst/>
          </a:prstGeom>
          <a:solidFill>
            <a:srgbClr val="CC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/>
          </a:p>
        </p:txBody>
      </p:sp>
      <p:sp>
        <p:nvSpPr>
          <p:cNvPr id="4" name="圆角矩形 15"/>
          <p:cNvSpPr>
            <a:spLocks noChangeArrowheads="1"/>
          </p:cNvSpPr>
          <p:nvPr userDrawn="1"/>
        </p:nvSpPr>
        <p:spPr bwMode="auto">
          <a:xfrm>
            <a:off x="234950" y="476250"/>
            <a:ext cx="11790363" cy="6048375"/>
          </a:xfrm>
          <a:prstGeom prst="roundRect">
            <a:avLst>
              <a:gd name="adj" fmla="val 2671"/>
            </a:avLst>
          </a:prstGeom>
          <a:solidFill>
            <a:schemeClr val="bg1"/>
          </a:solidFill>
          <a:ln w="57150">
            <a:solidFill>
              <a:srgbClr val="E0AD6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sz="180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90126" y="908720"/>
            <a:ext cx="11286237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623888" eaLnBrk="1">
              <a:lnSpc>
                <a:spcPct val="130000"/>
              </a:lnSpc>
              <a:spcBef>
                <a:spcPts val="0"/>
              </a:spcBef>
              <a:defRPr sz="2400">
                <a:latin typeface="+mn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5818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模板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-144463" y="2344738"/>
            <a:ext cx="12530138" cy="2168525"/>
          </a:xfrm>
          <a:prstGeom prst="rect">
            <a:avLst/>
          </a:prstGeom>
          <a:solidFill>
            <a:srgbClr val="CC4646"/>
          </a:solidFill>
          <a:ln w="101600">
            <a:solidFill>
              <a:srgbClr val="E4BFA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标题 5"/>
          <p:cNvSpPr>
            <a:spLocks noGrp="1"/>
          </p:cNvSpPr>
          <p:nvPr>
            <p:ph type="title"/>
          </p:nvPr>
        </p:nvSpPr>
        <p:spPr>
          <a:xfrm>
            <a:off x="1" y="2920206"/>
            <a:ext cx="12241212" cy="101758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2953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提炼 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文档 2"/>
          <p:cNvSpPr/>
          <p:nvPr userDrawn="1"/>
        </p:nvSpPr>
        <p:spPr>
          <a:xfrm flipH="1">
            <a:off x="-215900" y="-171450"/>
            <a:ext cx="12601575" cy="933450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4" name="流程图: 文档 3"/>
          <p:cNvSpPr/>
          <p:nvPr userDrawn="1"/>
        </p:nvSpPr>
        <p:spPr>
          <a:xfrm flipV="1">
            <a:off x="-215900" y="6254750"/>
            <a:ext cx="12601575" cy="1120775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/>
          </a:p>
        </p:txBody>
      </p:sp>
      <p:sp>
        <p:nvSpPr>
          <p:cNvPr id="5" name="矩形: 圆角 4"/>
          <p:cNvSpPr/>
          <p:nvPr userDrawn="1"/>
        </p:nvSpPr>
        <p:spPr>
          <a:xfrm>
            <a:off x="287338" y="-531813"/>
            <a:ext cx="1225550" cy="1584326"/>
          </a:xfrm>
          <a:prstGeom prst="roundRect">
            <a:avLst>
              <a:gd name="adj" fmla="val 660"/>
            </a:avLst>
          </a:prstGeom>
          <a:ln w="571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395288" y="57150"/>
            <a:ext cx="1009650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结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 炼</a:t>
            </a:r>
            <a:endParaRPr lang="zh-CN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90126" y="1416376"/>
            <a:ext cx="11286237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623888" eaLnBrk="1">
              <a:lnSpc>
                <a:spcPct val="130000"/>
              </a:lnSpc>
              <a:spcBef>
                <a:spcPts val="0"/>
              </a:spcBef>
              <a:defRPr sz="2400">
                <a:latin typeface="+mn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07254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方正小标宋简体" pitchFamily="65" charset="-122"/>
          <a:ea typeface="宋体" panose="02010600030101010101" pitchFamily="2" charset="-122"/>
        </a:defRPr>
      </a:lvl9pPr>
    </p:titleStyle>
    <p:bodyStyle>
      <a:lvl1pPr marL="342900" indent="279400" algn="just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tabLst>
          <a:tab pos="5029200" algn="l"/>
        </a:tabLst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1184275" indent="-285750" algn="just" rtl="0" eaLnBrk="0" fontAlgn="base" hangingPunct="0">
        <a:lnSpc>
          <a:spcPct val="14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tabLst>
          <a:tab pos="5029200" algn="l"/>
        </a:tabLst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592263" indent="-228600" algn="just" rtl="0" eaLnBrk="0" fontAlgn="base" hangingPunct="0">
        <a:lnSpc>
          <a:spcPct val="14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tabLst>
          <a:tab pos="5029200" algn="l"/>
        </a:tabLst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2000250" indent="-228600" algn="just" rtl="0" eaLnBrk="0" fontAlgn="base" hangingPunct="0">
        <a:lnSpc>
          <a:spcPct val="145000"/>
        </a:lnSpc>
        <a:spcBef>
          <a:spcPct val="20000"/>
        </a:spcBef>
        <a:spcAft>
          <a:spcPct val="0"/>
        </a:spcAft>
        <a:buChar char="–"/>
        <a:tabLst>
          <a:tab pos="5029200" algn="l"/>
        </a:tabLst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408238" indent="-228600" algn="just" rtl="0" eaLnBrk="0" fontAlgn="base" hangingPunct="0">
        <a:lnSpc>
          <a:spcPct val="145000"/>
        </a:lnSpc>
        <a:spcBef>
          <a:spcPct val="20000"/>
        </a:spcBef>
        <a:spcAft>
          <a:spcPct val="0"/>
        </a:spcAft>
        <a:buChar char="»"/>
        <a:tabLst>
          <a:tab pos="5029200" algn="l"/>
        </a:tabLst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png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2.docx"/><Relationship Id="rId4" Type="http://schemas.openxmlformats.org/officeDocument/2006/relationships/image" Target="2022hx-7.TI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__4.docx"/><Relationship Id="rId7" Type="http://schemas.openxmlformats.org/officeDocument/2006/relationships/package" Target="../embeddings/Microsoft_Word___6.docx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package" Target="../embeddings/Microsoft_Word___8.docx"/><Relationship Id="rId5" Type="http://schemas.openxmlformats.org/officeDocument/2006/relationships/package" Target="../embeddings/Microsoft_Word___5.docx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package" Target="../embeddings/Microsoft_Word___7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__12.docx"/><Relationship Id="rId4" Type="http://schemas.openxmlformats.org/officeDocument/2006/relationships/image" Target="2022hx-11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2022hx-12.T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2022hx-13B.T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2022hx-1.T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2022hx-13C.T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20.docx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21h-35.ti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21h-36.ti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21h-37.ti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2022hx-21.TIF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2022hx-30.TIF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302.tif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1.emf"/><Relationship Id="rId4" Type="http://schemas.openxmlformats.org/officeDocument/2006/relationships/package" Target="../embeddings/Microsoft_Word___34.docx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7.docx"/><Relationship Id="rId3" Type="http://schemas.openxmlformats.org/officeDocument/2006/relationships/package" Target="../embeddings/Microsoft_Word___35.docx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Word___36.docx"/><Relationship Id="rId5" Type="http://schemas.openxmlformats.org/officeDocument/2006/relationships/image" Target="../media/image85.png"/><Relationship Id="rId4" Type="http://schemas.openxmlformats.org/officeDocument/2006/relationships/image" Target="../media/image82.emf"/><Relationship Id="rId9" Type="http://schemas.openxmlformats.org/officeDocument/2006/relationships/image" Target="../media/image8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2022hx-34.TIF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7.emf"/><Relationship Id="rId4" Type="http://schemas.openxmlformats.org/officeDocument/2006/relationships/package" Target="../embeddings/Microsoft_Word___38.docx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9.emf"/><Relationship Id="rId5" Type="http://schemas.openxmlformats.org/officeDocument/2006/relationships/package" Target="../embeddings/Microsoft_Word___40.docx"/><Relationship Id="rId4" Type="http://schemas.openxmlformats.org/officeDocument/2006/relationships/image" Target="../media/image8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package" Target="../embeddings/Microsoft_Word___42.docx"/><Relationship Id="rId7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2.emf"/><Relationship Id="rId5" Type="http://schemas.openxmlformats.org/officeDocument/2006/relationships/package" Target="../embeddings/Microsoft_Word___43.docx"/><Relationship Id="rId4" Type="http://schemas.openxmlformats.org/officeDocument/2006/relationships/image" Target="../media/image9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2022hx-39.TIF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96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7.emf"/><Relationship Id="rId4" Type="http://schemas.openxmlformats.org/officeDocument/2006/relationships/package" Target="../embeddings/Microsoft_Word___46.docx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2022hx-45.TIF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2022hx-46.TIF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2022hx-47.TIF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01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2022hx-49.TIF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8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5.emf"/><Relationship Id="rId5" Type="http://schemas.openxmlformats.org/officeDocument/2006/relationships/package" Target="../embeddings/Microsoft_Word___49.docx"/><Relationship Id="rId4" Type="http://schemas.openxmlformats.org/officeDocument/2006/relationships/image" Target="../media/image104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06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647700" y="3297238"/>
            <a:ext cx="8208963" cy="14430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方正小标宋简体" pitchFamily="65" charset="-122"/>
                <a:ea typeface="方正小标宋简体" pitchFamily="65" charset="-122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zh-CN" altLang="en-US" sz="3200" kern="0" dirty="0">
                <a:solidFill>
                  <a:srgbClr val="CC4646"/>
                </a:solidFill>
                <a:latin typeface="微软雅黑" panose="020B0503020204020204" pitchFamily="34" charset="-122"/>
              </a:rPr>
              <a:t>第一</a:t>
            </a:r>
            <a:r>
              <a:rPr lang="zh-CN" altLang="en-US" sz="3200" kern="0" dirty="0" smtClean="0">
                <a:solidFill>
                  <a:srgbClr val="CC4646"/>
                </a:solidFill>
                <a:latin typeface="微软雅黑" panose="020B0503020204020204" pitchFamily="34" charset="-122"/>
              </a:rPr>
              <a:t>篇</a:t>
            </a:r>
            <a:endParaRPr lang="en-US" altLang="zh-CN" sz="3200" kern="0" dirty="0" smtClean="0">
              <a:solidFill>
                <a:srgbClr val="CC4646"/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defRPr/>
            </a:pPr>
            <a:r>
              <a:rPr lang="zh-CN" altLang="en-US" sz="3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高考专题</a:t>
            </a:r>
            <a:endParaRPr lang="en-US" altLang="zh-CN" sz="3200" kern="0" dirty="0">
              <a:solidFill>
                <a:srgbClr val="CC33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副标题 2"/>
          <p:cNvSpPr txBox="1">
            <a:spLocks/>
          </p:cNvSpPr>
          <p:nvPr/>
        </p:nvSpPr>
        <p:spPr>
          <a:xfrm>
            <a:off x="647700" y="4868863"/>
            <a:ext cx="8785225" cy="1192212"/>
          </a:xfrm>
        </p:spPr>
        <p:txBody>
          <a:bodyPr>
            <a:normAutofit/>
          </a:bodyPr>
          <a:lstStyle>
            <a:lvl1pPr marL="342900" indent="2794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84275" indent="-28575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592263" indent="-22860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2000250" indent="-22860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4pPr>
            <a:lvl5pPr marL="2408238" indent="-22860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00"/>
                </a:solidFill>
                <a:latin typeface="+mn-lt"/>
              </a:defRPr>
            </a:lvl5pPr>
            <a:lvl6pPr marL="28654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6pPr>
            <a:lvl7pPr marL="33226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7pPr>
            <a:lvl8pPr marL="37798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8pPr>
            <a:lvl9pPr marL="42370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l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rgbClr val="CC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专题一</a:t>
            </a:r>
            <a:r>
              <a:rPr lang="zh-CN" altLang="en-US" kern="0" dirty="0" smtClean="0">
                <a:solidFill>
                  <a:srgbClr val="CC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物质的结构、性质与转化　元素周期律</a:t>
            </a:r>
          </a:p>
        </p:txBody>
      </p: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720725" y="4799013"/>
            <a:ext cx="5183188" cy="11112"/>
          </a:xfrm>
          <a:prstGeom prst="rect">
            <a:avLst/>
          </a:prstGeom>
          <a:solidFill>
            <a:srgbClr val="C5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>
              <a:ea typeface="宋体" charset="-122"/>
              <a:cs typeface="Times New Roman" pitchFamily="18" charset="0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647700" y="5445224"/>
            <a:ext cx="8785225" cy="1192212"/>
          </a:xfrm>
        </p:spPr>
        <p:txBody>
          <a:bodyPr>
            <a:normAutofit/>
          </a:bodyPr>
          <a:lstStyle>
            <a:lvl1pPr marL="342900" indent="2794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84275" indent="-28575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592263" indent="-22860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2000250" indent="-22860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4pPr>
            <a:lvl5pPr marL="2408238" indent="-228600" algn="just" rtl="0" eaLnBrk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00"/>
                </a:solidFill>
                <a:latin typeface="+mn-lt"/>
              </a:defRPr>
            </a:lvl5pPr>
            <a:lvl6pPr marL="28654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6pPr>
            <a:lvl7pPr marL="33226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7pPr>
            <a:lvl8pPr marL="37798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8pPr>
            <a:lvl9pPr marL="4237038" indent="-228600" algn="just" rtl="0" fontAlgn="base" hangingPunct="0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l">
              <a:lnSpc>
                <a:spcPct val="120000"/>
              </a:lnSpc>
              <a:defRPr/>
            </a:pPr>
            <a:r>
              <a:rPr lang="zh-CN" altLang="en-US" sz="2200" kern="0" dirty="0">
                <a:solidFill>
                  <a:srgbClr val="CC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微主题</a:t>
            </a:r>
            <a:r>
              <a:rPr lang="en-US" altLang="zh-CN" sz="2200" kern="0" dirty="0">
                <a:solidFill>
                  <a:srgbClr val="CC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kern="0" dirty="0" smtClean="0">
                <a:solidFill>
                  <a:srgbClr val="CC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物质的结构与性质　元素周期律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166763"/>
            <a:ext cx="11285537" cy="2653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[</a:t>
            </a:r>
            <a:r>
              <a:rPr lang="zh-CN" altLang="zh-CN" kern="100" dirty="0">
                <a:cs typeface="Times New Roman"/>
              </a:rPr>
              <a:t>分子的空间结构</a:t>
            </a:r>
            <a:r>
              <a:rPr lang="en-US" altLang="zh-CN" kern="100" dirty="0">
                <a:cs typeface="Courier New"/>
              </a:rPr>
              <a:t>]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4. </a:t>
            </a:r>
            <a:r>
              <a:rPr lang="zh-CN" altLang="zh-CN" kern="100" dirty="0">
                <a:cs typeface="Times New Roman"/>
              </a:rPr>
              <a:t>原子的轨道杂化类型填空。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(1)(2020·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分子中氮原子的轨道杂化类型为</a:t>
            </a:r>
            <a:r>
              <a:rPr lang="en-US" altLang="zh-CN" kern="100" dirty="0" smtClean="0">
                <a:cs typeface="Courier New"/>
              </a:rPr>
              <a:t>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(2)(2019·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抗坏血酸结构如图，该分子中碳原子的轨道杂化类型为</a:t>
            </a:r>
            <a:r>
              <a:rPr lang="en-US" altLang="zh-CN" kern="100" dirty="0" smtClean="0">
                <a:cs typeface="Courier New"/>
              </a:rPr>
              <a:t>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5122" name="Picture 2" descr="2022hx-7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77555"/>
            <a:ext cx="21288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8989"/>
              </p:ext>
            </p:extLst>
          </p:nvPr>
        </p:nvGraphicFramePr>
        <p:xfrm>
          <a:off x="577105" y="4900885"/>
          <a:ext cx="111601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5" imgW="11160428" imgH="513738" progId="Word.Document.12">
                  <p:embed/>
                </p:oleObj>
              </mc:Choice>
              <mc:Fallback>
                <p:oleObj name="文档" r:id="rId5" imgW="11160428" imgH="513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105" y="4900885"/>
                        <a:ext cx="111601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03592"/>
              </p:ext>
            </p:extLst>
          </p:nvPr>
        </p:nvGraphicFramePr>
        <p:xfrm>
          <a:off x="539750" y="5343227"/>
          <a:ext cx="111601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7" imgW="11160428" imgH="1254285" progId="Word.Document.12">
                  <p:embed/>
                </p:oleObj>
              </mc:Choice>
              <mc:Fallback>
                <p:oleObj name="文档" r:id="rId7" imgW="11160428" imgH="12542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750" y="5343227"/>
                        <a:ext cx="1116012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496870" y="224534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0264" y="318017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、</a:t>
            </a:r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64822" y="4751769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209296" y="589986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和</a:t>
            </a:r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737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535764"/>
            <a:ext cx="11285537" cy="4413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(5)(2016·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)HOCH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CN</a:t>
            </a:r>
            <a:r>
              <a:rPr lang="zh-CN" altLang="zh-CN" kern="100" dirty="0">
                <a:cs typeface="Times New Roman"/>
              </a:rPr>
              <a:t>的结构如图，该分子中碳原子轨道的杂化类型为</a:t>
            </a:r>
            <a:r>
              <a:rPr lang="en-US" altLang="zh-CN" kern="100" dirty="0">
                <a:cs typeface="Courier New"/>
              </a:rPr>
              <a:t>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(6)(2015·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)CH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COOH</a:t>
            </a:r>
            <a:r>
              <a:rPr lang="zh-CN" altLang="zh-CN" kern="100" dirty="0">
                <a:cs typeface="Times New Roman"/>
              </a:rPr>
              <a:t>中</a:t>
            </a:r>
            <a:r>
              <a:rPr lang="en-US" altLang="zh-CN" kern="100" dirty="0">
                <a:cs typeface="Courier New"/>
              </a:rPr>
              <a:t>C</a:t>
            </a:r>
            <a:r>
              <a:rPr lang="zh-CN" altLang="zh-CN" kern="100" dirty="0">
                <a:cs typeface="Times New Roman"/>
              </a:rPr>
              <a:t>原子轨道杂化类型为</a:t>
            </a:r>
            <a:r>
              <a:rPr lang="en-US" altLang="zh-CN" kern="100" dirty="0">
                <a:cs typeface="Courier New"/>
              </a:rPr>
              <a:t>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(7)(2014·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醛基中碳原子的轨道杂化类型为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(8)(2013·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在</a:t>
            </a:r>
            <a:r>
              <a:rPr lang="en-US" altLang="zh-CN" kern="100" dirty="0">
                <a:cs typeface="Courier New"/>
              </a:rPr>
              <a:t>S</a:t>
            </a:r>
            <a:r>
              <a:rPr lang="zh-CN" altLang="zh-CN" kern="100" dirty="0">
                <a:cs typeface="Times New Roman"/>
              </a:rPr>
              <a:t>的氢化物</a:t>
            </a:r>
            <a:r>
              <a:rPr lang="en-US" altLang="zh-CN" kern="100" dirty="0">
                <a:cs typeface="Courier New"/>
              </a:rPr>
              <a:t>(H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S)</a:t>
            </a:r>
            <a:r>
              <a:rPr lang="zh-CN" altLang="zh-CN" kern="100" dirty="0">
                <a:cs typeface="Times New Roman"/>
              </a:rPr>
              <a:t>分子中，</a:t>
            </a:r>
            <a:r>
              <a:rPr lang="en-US" altLang="zh-CN" kern="100" dirty="0">
                <a:cs typeface="Courier New"/>
              </a:rPr>
              <a:t>S</a:t>
            </a:r>
            <a:r>
              <a:rPr lang="zh-CN" altLang="zh-CN" kern="100" dirty="0">
                <a:cs typeface="Times New Roman"/>
              </a:rPr>
              <a:t>原子轨道的杂化类型为</a:t>
            </a:r>
            <a:r>
              <a:rPr lang="en-US" altLang="zh-CN" kern="100" dirty="0" smtClean="0">
                <a:cs typeface="Courier New"/>
              </a:rPr>
              <a:t>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(9)(2012·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 </a:t>
            </a:r>
            <a:r>
              <a:rPr lang="zh-CN" altLang="zh-CN" kern="100" dirty="0">
                <a:cs typeface="Times New Roman"/>
              </a:rPr>
              <a:t>分子中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原子轨道的杂化类型为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9" y="2295578"/>
            <a:ext cx="21812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88912" y="1959223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、</a:t>
            </a:r>
            <a:r>
              <a:rPr lang="en-US" altLang="zh-CN" kern="100" dirty="0" err="1">
                <a:latin typeface="Times New Roman"/>
                <a:ea typeface="黑体"/>
              </a:rPr>
              <a:t>sp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640886" y="3871907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和</a:t>
            </a:r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007506" y="436019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321780" y="479033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495796" y="530312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737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980728"/>
            <a:ext cx="11285537" cy="5805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5. </a:t>
            </a:r>
            <a:r>
              <a:rPr lang="zh-CN" altLang="zh-CN" kern="100" dirty="0">
                <a:cs typeface="Times New Roman"/>
              </a:rPr>
              <a:t>分子或离子的空间结构填空。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28015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endParaRPr lang="en-US" altLang="zh-CN" sz="3200" b="1" kern="100" dirty="0">
              <a:solidFill>
                <a:srgbClr val="CC4646"/>
              </a:solidFill>
              <a:cs typeface="Courier New"/>
            </a:endParaRPr>
          </a:p>
          <a:p>
            <a:pPr indent="628015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 smtClean="0">
                <a:solidFill>
                  <a:srgbClr val="CC4646"/>
                </a:solidFill>
                <a:cs typeface="Courier New"/>
              </a:rPr>
              <a:t>6</a:t>
            </a: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. </a:t>
            </a:r>
            <a:r>
              <a:rPr lang="zh-CN" altLang="zh-CN" kern="100" dirty="0">
                <a:cs typeface="Times New Roman"/>
              </a:rPr>
              <a:t>等电子体的判断。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(</a:t>
            </a:r>
            <a:r>
              <a:rPr lang="en-US" altLang="zh-CN" kern="100" dirty="0">
                <a:cs typeface="Courier New"/>
              </a:rPr>
              <a:t>2)(2018·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O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分子互为等电子体的一种阴离子为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(3)(2016·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分子互为等电子体的阴离子为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(4)(2015·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互为等电子体的一种阳离子为</a:t>
            </a:r>
            <a:r>
              <a:rPr lang="en-US" altLang="zh-CN" kern="100" dirty="0">
                <a:cs typeface="Courier New"/>
              </a:rPr>
              <a:t>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(5)(2014·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OH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互为等电子体的一种分子为</a:t>
            </a:r>
            <a:r>
              <a:rPr lang="en-US" altLang="zh-CN" kern="100" dirty="0">
                <a:cs typeface="Courier New"/>
              </a:rPr>
              <a:t>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lnSpc>
                <a:spcPct val="119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(</a:t>
            </a:r>
            <a:r>
              <a:rPr lang="en-US" altLang="zh-CN" kern="100" dirty="0">
                <a:cs typeface="Courier New"/>
              </a:rPr>
              <a:t>7)(2012·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根据等电子体原理，</a:t>
            </a:r>
            <a:r>
              <a:rPr lang="en-US" altLang="zh-CN" kern="100" dirty="0">
                <a:cs typeface="Courier New"/>
              </a:rPr>
              <a:t>CO</a:t>
            </a:r>
            <a:r>
              <a:rPr lang="zh-CN" altLang="zh-CN" kern="100" dirty="0">
                <a:cs typeface="Times New Roman"/>
              </a:rPr>
              <a:t>分子的结构式为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22836"/>
              </p:ext>
            </p:extLst>
          </p:nvPr>
        </p:nvGraphicFramePr>
        <p:xfrm>
          <a:off x="539750" y="1681807"/>
          <a:ext cx="111601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文档" r:id="rId3" imgW="11160428" imgH="1027837" progId="Word.Document.12">
                  <p:embed/>
                </p:oleObj>
              </mc:Choice>
              <mc:Fallback>
                <p:oleObj name="文档" r:id="rId3" imgW="11160428" imgH="1027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681807"/>
                        <a:ext cx="11160125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98419"/>
              </p:ext>
            </p:extLst>
          </p:nvPr>
        </p:nvGraphicFramePr>
        <p:xfrm>
          <a:off x="539750" y="3193975"/>
          <a:ext cx="111601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文档" r:id="rId5" imgW="11160428" imgH="1027837" progId="Word.Document.12">
                  <p:embed/>
                </p:oleObj>
              </mc:Choice>
              <mc:Fallback>
                <p:oleObj name="文档" r:id="rId5" imgW="11160428" imgH="1027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750" y="3193975"/>
                        <a:ext cx="11160125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21693"/>
              </p:ext>
            </p:extLst>
          </p:nvPr>
        </p:nvGraphicFramePr>
        <p:xfrm>
          <a:off x="572024" y="5845462"/>
          <a:ext cx="111601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文档" r:id="rId7" imgW="11160428" imgH="513738" progId="Word.Document.12">
                  <p:embed/>
                </p:oleObj>
              </mc:Choice>
              <mc:Fallback>
                <p:oleObj name="文档" r:id="rId7" imgW="11160428" imgH="513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024" y="5845462"/>
                        <a:ext cx="111601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021709" y="158832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正四面体形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76590" y="210132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平面三角形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656652" y="3068960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CH</a:t>
            </a:r>
            <a:r>
              <a:rPr lang="en-US" altLang="zh-CN" kern="100" baseline="-25000" dirty="0">
                <a:latin typeface="Times New Roman"/>
                <a:ea typeface="黑体"/>
              </a:rPr>
              <a:t>4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SiH</a:t>
            </a:r>
            <a:r>
              <a:rPr lang="en-US" altLang="zh-CN" kern="100" baseline="-25000" dirty="0">
                <a:latin typeface="Times New Roman"/>
                <a:ea typeface="黑体"/>
              </a:rPr>
              <a:t>4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8475"/>
              </p:ext>
            </p:extLst>
          </p:nvPr>
        </p:nvGraphicFramePr>
        <p:xfrm>
          <a:off x="8928918" y="4029774"/>
          <a:ext cx="8175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文档" r:id="rId9" imgW="824738" imgH="403157" progId="Word.Document.12">
                  <p:embed/>
                </p:oleObj>
              </mc:Choice>
              <mc:Fallback>
                <p:oleObj name="文档" r:id="rId9" imgW="824738" imgH="403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28918" y="4029774"/>
                        <a:ext cx="817563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68290"/>
              </p:ext>
            </p:extLst>
          </p:nvPr>
        </p:nvGraphicFramePr>
        <p:xfrm>
          <a:off x="8566756" y="4509120"/>
          <a:ext cx="8175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文档" r:id="rId11" imgW="824738" imgH="403157" progId="Word.Document.12">
                  <p:embed/>
                </p:oleObj>
              </mc:Choice>
              <mc:Fallback>
                <p:oleObj name="文档" r:id="rId11" imgW="824738" imgH="403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66756" y="4509120"/>
                        <a:ext cx="817563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640886" y="484657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H</a:t>
            </a:r>
            <a:r>
              <a:rPr lang="en-US" altLang="zh-CN" kern="100" baseline="-25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F</a:t>
            </a:r>
            <a:r>
              <a:rPr lang="zh-CN" altLang="zh-CN" kern="100" baseline="30000" dirty="0">
                <a:latin typeface="Times New Roman"/>
                <a:ea typeface="黑体"/>
                <a:cs typeface="Times New Roman"/>
              </a:rPr>
              <a:t>＋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208838" y="5341684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HF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652977" y="5722288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CCl</a:t>
            </a:r>
            <a:r>
              <a:rPr lang="en-US" altLang="zh-CN" kern="100" baseline="-25000" dirty="0">
                <a:latin typeface="Times New Roman"/>
                <a:ea typeface="黑体"/>
              </a:rPr>
              <a:t>4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SiCl</a:t>
            </a:r>
            <a:r>
              <a:rPr lang="en-US" altLang="zh-CN" kern="100" baseline="-25000" dirty="0">
                <a:latin typeface="Times New Roman"/>
                <a:ea typeface="黑体"/>
              </a:rPr>
              <a:t>4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913152" y="621325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C</a:t>
            </a:r>
            <a:r>
              <a:rPr lang="en-US" altLang="zh-CN" kern="100" dirty="0">
                <a:latin typeface="宋体"/>
                <a:ea typeface="黑体"/>
                <a:cs typeface="Times New Roman"/>
              </a:rPr>
              <a:t>≡</a:t>
            </a:r>
            <a:r>
              <a:rPr lang="en-US" altLang="zh-CN" kern="100" dirty="0">
                <a:latin typeface="Times New Roman"/>
                <a:ea typeface="黑体"/>
              </a:rPr>
              <a:t>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47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196752"/>
            <a:ext cx="11285537" cy="5053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[</a:t>
            </a:r>
            <a:r>
              <a:rPr lang="zh-CN" altLang="zh-CN" kern="100" dirty="0">
                <a:cs typeface="Times New Roman"/>
              </a:rPr>
              <a:t>分子的性质</a:t>
            </a:r>
            <a:r>
              <a:rPr lang="en-US" altLang="zh-CN" kern="100" dirty="0">
                <a:cs typeface="Courier New"/>
              </a:rPr>
              <a:t>]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7. </a:t>
            </a:r>
            <a:r>
              <a:rPr lang="zh-CN" altLang="zh-CN" kern="100" dirty="0">
                <a:cs typeface="Times New Roman"/>
              </a:rPr>
              <a:t>完成下列填空。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(2)(2017·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乙醇的沸点高于丙酮，这是因为</a:t>
            </a:r>
            <a:r>
              <a:rPr lang="en-US" altLang="zh-CN" kern="100" dirty="0">
                <a:cs typeface="Courier New"/>
              </a:rPr>
              <a:t>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(3)(2015·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CH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CH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OH</a:t>
            </a:r>
            <a:r>
              <a:rPr lang="zh-CN" altLang="zh-CN" kern="100" dirty="0">
                <a:cs typeface="Times New Roman"/>
              </a:rPr>
              <a:t>可以任意比例互溶，除了因为它们都是极性分子外，还因为</a:t>
            </a:r>
            <a:r>
              <a:rPr lang="en-US" altLang="zh-CN" kern="100" dirty="0">
                <a:cs typeface="Courier New"/>
              </a:rPr>
              <a:t>____________________________________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 latinLnBrk="1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(4)(2013·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在乙醇中的溶解度大于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S</a:t>
            </a:r>
            <a:r>
              <a:rPr lang="zh-CN" altLang="zh-CN" kern="100" dirty="0">
                <a:cs typeface="Times New Roman"/>
              </a:rPr>
              <a:t>，其原因是</a:t>
            </a:r>
            <a:r>
              <a:rPr lang="en-US" altLang="zh-CN" kern="100" dirty="0">
                <a:cs typeface="Courier New"/>
              </a:rPr>
              <a:t>________________________________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40295"/>
              </p:ext>
            </p:extLst>
          </p:nvPr>
        </p:nvGraphicFramePr>
        <p:xfrm>
          <a:off x="550508" y="2204864"/>
          <a:ext cx="111601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文档" r:id="rId3" imgW="11160428" imgH="1756143" progId="Word.Document.12">
                  <p:embed/>
                </p:oleObj>
              </mc:Choice>
              <mc:Fallback>
                <p:oleObj name="文档" r:id="rId3" imgW="11160428" imgH="17561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508" y="2204864"/>
                        <a:ext cx="11160125" cy="175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0112578" y="24771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易溶于水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37527" y="373643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乙醇分子间存在氢键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96012" y="4679761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水分子与乙醇分子之间可以形成氢键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072934" y="517932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水分子与乙醇</a:t>
            </a:r>
            <a:r>
              <a:rPr lang="zh-CN" altLang="zh-CN" kern="100" dirty="0" smtClean="0">
                <a:latin typeface="Times New Roman"/>
                <a:ea typeface="黑体"/>
                <a:cs typeface="Times New Roman"/>
              </a:rPr>
              <a:t>分子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9748" y="562522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之间形成氢键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47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908720"/>
            <a:ext cx="11285537" cy="1004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　晶体结构与性质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59601"/>
              </p:ext>
            </p:extLst>
          </p:nvPr>
        </p:nvGraphicFramePr>
        <p:xfrm>
          <a:off x="539750" y="1434292"/>
          <a:ext cx="11160125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文档" r:id="rId3" imgW="11160428" imgH="5169066" progId="Word.Document.12">
                  <p:embed/>
                </p:oleObj>
              </mc:Choice>
              <mc:Fallback>
                <p:oleObj name="文档" r:id="rId3" imgW="11160428" imgH="5169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434292"/>
                        <a:ext cx="11160125" cy="516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93704" y="197307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47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0"/>
          <p:cNvSpPr>
            <a:spLocks noChangeArrowheads="1"/>
          </p:cNvSpPr>
          <p:nvPr/>
        </p:nvSpPr>
        <p:spPr bwMode="auto">
          <a:xfrm>
            <a:off x="468313" y="2082364"/>
            <a:ext cx="11298237" cy="3553444"/>
          </a:xfrm>
          <a:prstGeom prst="roundRect">
            <a:avLst>
              <a:gd name="adj" fmla="val 5593"/>
            </a:avLst>
          </a:prstGeom>
          <a:solidFill>
            <a:srgbClr val="F3DD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757575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zh-CN" altLang="en-US" dirty="0">
              <a:solidFill>
                <a:srgbClr val="044A7E"/>
              </a:solidFill>
              <a:cs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37936"/>
              </p:ext>
            </p:extLst>
          </p:nvPr>
        </p:nvGraphicFramePr>
        <p:xfrm>
          <a:off x="539750" y="2135981"/>
          <a:ext cx="11160125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11160428" imgH="3597249" progId="Word.Document.12">
                  <p:embed/>
                </p:oleObj>
              </mc:Choice>
              <mc:Fallback>
                <p:oleObj name="文档" r:id="rId3" imgW="11160428" imgH="35972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2135981"/>
                        <a:ext cx="11160125" cy="359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631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527267"/>
            <a:ext cx="11286237" cy="1164742"/>
          </a:xfrm>
        </p:spPr>
        <p:txBody>
          <a:bodyPr/>
          <a:lstStyle/>
          <a:p>
            <a:pPr indent="81597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9. </a:t>
            </a:r>
            <a:r>
              <a:rPr lang="en-US" altLang="zh-CN" kern="100" dirty="0">
                <a:cs typeface="Courier New"/>
              </a:rPr>
              <a:t>(2021·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)1</a:t>
            </a:r>
            <a:r>
              <a:rPr lang="zh-CN" altLang="zh-CN" kern="100" dirty="0">
                <a:cs typeface="Times New Roman"/>
              </a:rPr>
              <a:t>个</a:t>
            </a:r>
            <a:r>
              <a:rPr lang="en-US" altLang="zh-CN" kern="100" dirty="0" err="1">
                <a:cs typeface="Courier New"/>
              </a:rPr>
              <a:t>AgI</a:t>
            </a:r>
            <a:r>
              <a:rPr lang="zh-CN" altLang="zh-CN" kern="100" dirty="0">
                <a:cs typeface="Times New Roman"/>
              </a:rPr>
              <a:t>晶胞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如图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中含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zh-CN" altLang="zh-CN" kern="100" dirty="0">
                <a:cs typeface="Times New Roman"/>
              </a:rPr>
              <a:t>个</a:t>
            </a:r>
            <a:r>
              <a:rPr lang="en-US" altLang="zh-CN" kern="100" dirty="0">
                <a:cs typeface="Courier New"/>
              </a:rPr>
              <a:t>I</a:t>
            </a:r>
            <a:r>
              <a:rPr lang="zh-CN" altLang="zh-CN" kern="100" baseline="30000" dirty="0">
                <a:cs typeface="Times New Roman"/>
              </a:rPr>
              <a:t>－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sp>
        <p:nvSpPr>
          <p:cNvPr id="5" name="矩形: 圆角 10"/>
          <p:cNvSpPr>
            <a:spLocks noChangeArrowheads="1"/>
          </p:cNvSpPr>
          <p:nvPr/>
        </p:nvSpPr>
        <p:spPr bwMode="auto">
          <a:xfrm>
            <a:off x="468313" y="4300075"/>
            <a:ext cx="11298237" cy="1577197"/>
          </a:xfrm>
          <a:prstGeom prst="roundRect">
            <a:avLst>
              <a:gd name="adj" fmla="val 5593"/>
            </a:avLst>
          </a:prstGeom>
          <a:solidFill>
            <a:srgbClr val="F3DD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757575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zh-CN" altLang="en-US" dirty="0">
              <a:solidFill>
                <a:srgbClr val="044A7E"/>
              </a:solidFill>
              <a:cs typeface="Times New Roman" pitchFamily="18" charset="0"/>
            </a:endParaRPr>
          </a:p>
        </p:txBody>
      </p:sp>
      <p:pic>
        <p:nvPicPr>
          <p:cNvPr id="11266" name="Picture 2" descr="2022hx-1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24685"/>
            <a:ext cx="27019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84392"/>
              </p:ext>
            </p:extLst>
          </p:nvPr>
        </p:nvGraphicFramePr>
        <p:xfrm>
          <a:off x="539750" y="4497947"/>
          <a:ext cx="111601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文档" r:id="rId5" imgW="11160428" imgH="1346088" progId="Word.Document.12">
                  <p:embed/>
                </p:oleObj>
              </mc:Choice>
              <mc:Fallback>
                <p:oleObj name="文档" r:id="rId5" imgW="11160428" imgH="1346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750" y="4497947"/>
                        <a:ext cx="11160125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768678" y="16622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03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2204864"/>
            <a:ext cx="11286237" cy="668645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10. </a:t>
            </a:r>
            <a:r>
              <a:rPr lang="en-US" altLang="zh-CN" kern="100" dirty="0">
                <a:cs typeface="Courier New"/>
              </a:rPr>
              <a:t>(2019·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一个</a:t>
            </a:r>
            <a:r>
              <a:rPr lang="en-US" altLang="zh-CN" kern="100" dirty="0">
                <a:cs typeface="Courier New"/>
              </a:rPr>
              <a:t>Cu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晶胞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如图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中，</a:t>
            </a:r>
            <a:r>
              <a:rPr lang="en-US" altLang="zh-CN" kern="100" dirty="0">
                <a:cs typeface="Courier New"/>
              </a:rPr>
              <a:t>Cu</a:t>
            </a:r>
            <a:r>
              <a:rPr lang="zh-CN" altLang="zh-CN" kern="100" dirty="0">
                <a:cs typeface="Times New Roman"/>
              </a:rPr>
              <a:t>原子的数目为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2290" name="Picture 2" descr="2022hx-12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101277"/>
            <a:ext cx="200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10444" y="23192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03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523231"/>
            <a:ext cx="11285537" cy="16411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11. </a:t>
            </a:r>
            <a:r>
              <a:rPr lang="en-US" altLang="zh-CN" kern="100" dirty="0">
                <a:cs typeface="Courier New"/>
              </a:rPr>
              <a:t>(2017·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某</a:t>
            </a:r>
            <a:r>
              <a:rPr lang="en-US" altLang="zh-CN" kern="100" dirty="0" err="1">
                <a:cs typeface="Courier New"/>
              </a:rPr>
              <a:t>Fe</a:t>
            </a:r>
            <a:r>
              <a:rPr lang="en-US" altLang="zh-CN" i="1" kern="100" baseline="-25000" dirty="0" err="1">
                <a:cs typeface="Courier New"/>
              </a:rPr>
              <a:t>x</a:t>
            </a:r>
            <a:r>
              <a:rPr lang="en-US" altLang="zh-CN" kern="100" dirty="0" err="1">
                <a:cs typeface="Courier New"/>
              </a:rPr>
              <a:t>N</a:t>
            </a:r>
            <a:r>
              <a:rPr lang="en-US" altLang="zh-CN" i="1" kern="100" baseline="-25000" dirty="0" err="1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的晶胞如图</a:t>
            </a:r>
            <a:r>
              <a:rPr lang="en-US" altLang="zh-CN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所示，</a:t>
            </a:r>
            <a:r>
              <a:rPr lang="en-US" altLang="zh-CN" kern="100" dirty="0">
                <a:cs typeface="Courier New"/>
              </a:rPr>
              <a:t>Cu</a:t>
            </a:r>
            <a:r>
              <a:rPr lang="zh-CN" altLang="zh-CN" kern="100" dirty="0">
                <a:cs typeface="Times New Roman"/>
              </a:rPr>
              <a:t>可以完全替代该晶体中</a:t>
            </a:r>
            <a:r>
              <a:rPr lang="en-US" altLang="zh-CN" kern="100" dirty="0">
                <a:cs typeface="Courier New"/>
              </a:rPr>
              <a:t>a</a:t>
            </a:r>
            <a:r>
              <a:rPr lang="zh-CN" altLang="zh-CN" kern="100" dirty="0">
                <a:cs typeface="Times New Roman"/>
              </a:rPr>
              <a:t>位置</a:t>
            </a:r>
            <a:r>
              <a:rPr lang="en-US" altLang="zh-CN" kern="100" dirty="0">
                <a:cs typeface="Courier New"/>
              </a:rPr>
              <a:t>Fe</a:t>
            </a:r>
            <a:r>
              <a:rPr lang="zh-CN" altLang="zh-CN" kern="100" dirty="0">
                <a:cs typeface="Times New Roman"/>
              </a:rPr>
              <a:t>或者</a:t>
            </a:r>
            <a:r>
              <a:rPr lang="en-US" altLang="zh-CN" kern="100" dirty="0">
                <a:cs typeface="Courier New"/>
              </a:rPr>
              <a:t>b</a:t>
            </a:r>
            <a:r>
              <a:rPr lang="zh-CN" altLang="zh-CN" kern="100" dirty="0">
                <a:cs typeface="Times New Roman"/>
              </a:rPr>
              <a:t>位置</a:t>
            </a:r>
            <a:r>
              <a:rPr lang="en-US" altLang="zh-CN" kern="100" dirty="0">
                <a:cs typeface="Courier New"/>
              </a:rPr>
              <a:t>Fe</a:t>
            </a:r>
            <a:r>
              <a:rPr lang="zh-CN" altLang="zh-CN" kern="100" dirty="0">
                <a:cs typeface="Times New Roman"/>
              </a:rPr>
              <a:t>，形成</a:t>
            </a:r>
            <a:r>
              <a:rPr lang="en-US" altLang="zh-CN" kern="100" dirty="0">
                <a:cs typeface="Courier New"/>
              </a:rPr>
              <a:t>Cu</a:t>
            </a:r>
            <a:r>
              <a:rPr lang="zh-CN" altLang="zh-CN" kern="100" dirty="0">
                <a:cs typeface="Times New Roman"/>
              </a:rPr>
              <a:t>替代型产物</a:t>
            </a:r>
            <a:r>
              <a:rPr lang="en-US" altLang="zh-CN" kern="100" dirty="0">
                <a:cs typeface="Courier New"/>
              </a:rPr>
              <a:t>Fe</a:t>
            </a:r>
            <a:r>
              <a:rPr lang="en-US" altLang="zh-CN" kern="100" baseline="-25000" dirty="0">
                <a:cs typeface="Courier New"/>
              </a:rPr>
              <a:t>(</a:t>
            </a:r>
            <a:r>
              <a:rPr lang="en-US" altLang="zh-CN" i="1" kern="100" baseline="-25000" dirty="0">
                <a:cs typeface="Courier New"/>
              </a:rPr>
              <a:t>x</a:t>
            </a:r>
            <a:r>
              <a:rPr lang="zh-CN" altLang="zh-CN" kern="100" baseline="-25000" dirty="0">
                <a:cs typeface="Times New Roman"/>
              </a:rPr>
              <a:t>－</a:t>
            </a:r>
            <a:r>
              <a:rPr lang="en-US" altLang="zh-CN" i="1" kern="100" baseline="-25000" dirty="0">
                <a:cs typeface="Courier New"/>
              </a:rPr>
              <a:t>n</a:t>
            </a:r>
            <a:r>
              <a:rPr lang="en-US" altLang="zh-CN" kern="100" baseline="-25000" dirty="0">
                <a:cs typeface="Courier New"/>
              </a:rPr>
              <a:t>)</a:t>
            </a:r>
            <a:r>
              <a:rPr lang="en-US" altLang="zh-CN" kern="100" dirty="0">
                <a:cs typeface="Courier New"/>
              </a:rPr>
              <a:t> </a:t>
            </a:r>
            <a:r>
              <a:rPr lang="en-US" altLang="zh-CN" kern="100" dirty="0" err="1">
                <a:cs typeface="Courier New"/>
              </a:rPr>
              <a:t>Cu</a:t>
            </a:r>
            <a:r>
              <a:rPr lang="en-US" altLang="zh-CN" i="1" kern="100" baseline="-25000" dirty="0" err="1">
                <a:cs typeface="Courier New"/>
              </a:rPr>
              <a:t>n</a:t>
            </a:r>
            <a:r>
              <a:rPr lang="en-US" altLang="zh-CN" kern="100" dirty="0" err="1">
                <a:cs typeface="Courier New"/>
              </a:rPr>
              <a:t>N</a:t>
            </a:r>
            <a:r>
              <a:rPr lang="en-US" altLang="zh-CN" i="1" kern="100" baseline="-25000" dirty="0" err="1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。</a:t>
            </a:r>
            <a:r>
              <a:rPr lang="en-US" altLang="zh-CN" kern="100" dirty="0" err="1">
                <a:cs typeface="Courier New"/>
              </a:rPr>
              <a:t>Fe</a:t>
            </a:r>
            <a:r>
              <a:rPr lang="en-US" altLang="zh-CN" i="1" kern="100" baseline="-25000" dirty="0" err="1">
                <a:cs typeface="Courier New"/>
              </a:rPr>
              <a:t>x</a:t>
            </a:r>
            <a:r>
              <a:rPr lang="en-US" altLang="zh-CN" kern="100" dirty="0" err="1">
                <a:cs typeface="Courier New"/>
              </a:rPr>
              <a:t>N</a:t>
            </a:r>
            <a:r>
              <a:rPr lang="en-US" altLang="zh-CN" i="1" kern="100" baseline="-25000" dirty="0" err="1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转化为两种</a:t>
            </a:r>
            <a:r>
              <a:rPr lang="en-US" altLang="zh-CN" kern="100" dirty="0">
                <a:cs typeface="Courier New"/>
              </a:rPr>
              <a:t>Cu</a:t>
            </a:r>
            <a:r>
              <a:rPr lang="zh-CN" altLang="zh-CN" kern="100" dirty="0">
                <a:cs typeface="Times New Roman"/>
              </a:rPr>
              <a:t>替代型产物的能量变化如图</a:t>
            </a:r>
            <a:r>
              <a:rPr lang="en-US" altLang="zh-CN" kern="1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所示，其中更稳定的</a:t>
            </a:r>
            <a:r>
              <a:rPr lang="en-US" altLang="zh-CN" kern="100" dirty="0">
                <a:cs typeface="Courier New"/>
              </a:rPr>
              <a:t>Cu</a:t>
            </a:r>
            <a:r>
              <a:rPr lang="zh-CN" altLang="zh-CN" kern="100" dirty="0">
                <a:cs typeface="Times New Roman"/>
              </a:rPr>
              <a:t>替代型产物的化学式为</a:t>
            </a:r>
            <a:r>
              <a:rPr lang="en-US" altLang="zh-CN" kern="100" dirty="0">
                <a:cs typeface="Courier New"/>
              </a:rPr>
              <a:t>________________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323431"/>
            <a:ext cx="6172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288958" y="2636912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Fe</a:t>
            </a:r>
            <a:r>
              <a:rPr lang="en-US" altLang="zh-CN" kern="100" baseline="-25000" dirty="0">
                <a:latin typeface="Times New Roman"/>
                <a:ea typeface="黑体"/>
              </a:rPr>
              <a:t>3</a:t>
            </a:r>
            <a:r>
              <a:rPr lang="en-US" altLang="zh-CN" kern="100" dirty="0">
                <a:latin typeface="Times New Roman"/>
                <a:ea typeface="黑体"/>
              </a:rPr>
              <a:t>CuN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435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844824"/>
            <a:ext cx="11285537" cy="1644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12. </a:t>
            </a:r>
            <a:r>
              <a:rPr lang="en-US" altLang="zh-CN" kern="100" dirty="0">
                <a:cs typeface="Courier New"/>
              </a:rPr>
              <a:t>(</a:t>
            </a:r>
            <a:r>
              <a:rPr lang="en-US" altLang="zh-CN" b="1" kern="100" dirty="0">
                <a:cs typeface="Courier New"/>
              </a:rPr>
              <a:t>2014·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en-US" altLang="zh-CN" b="1" kern="100" dirty="0">
                <a:cs typeface="Courier New"/>
              </a:rPr>
              <a:t>Cu</a:t>
            </a:r>
            <a:r>
              <a:rPr lang="en-US" altLang="zh-CN" b="1" kern="100" baseline="-25000" dirty="0">
                <a:cs typeface="Courier New"/>
              </a:rPr>
              <a:t>2</a:t>
            </a:r>
            <a:r>
              <a:rPr lang="en-US" altLang="zh-CN" b="1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在稀硫酸中生成</a:t>
            </a:r>
            <a:r>
              <a:rPr lang="en-US" altLang="zh-CN" b="1" kern="100" dirty="0">
                <a:cs typeface="Courier New"/>
              </a:rPr>
              <a:t>Cu</a:t>
            </a:r>
            <a:r>
              <a:rPr lang="zh-CN" altLang="zh-CN" kern="100" dirty="0">
                <a:cs typeface="Times New Roman"/>
              </a:rPr>
              <a:t>和</a:t>
            </a:r>
            <a:r>
              <a:rPr lang="en-US" altLang="zh-CN" b="1" kern="100" dirty="0">
                <a:cs typeface="Courier New"/>
              </a:rPr>
              <a:t>CuSO</a:t>
            </a:r>
            <a:r>
              <a:rPr lang="en-US" altLang="zh-CN" b="1" kern="100" baseline="-250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，铜晶胞结构如图所示，铜晶体中每个铜原子周围距离最近的铜原子数目为</a:t>
            </a:r>
            <a:r>
              <a:rPr lang="en-US" altLang="zh-CN" kern="100" dirty="0" smtClean="0">
                <a:cs typeface="Courier New"/>
              </a:rPr>
              <a:t>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en-US" altLang="zh-CN" kern="100" dirty="0" smtClean="0">
                <a:cs typeface="Courier New"/>
              </a:rPr>
              <a:t>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pic>
        <p:nvPicPr>
          <p:cNvPr id="14338" name="Picture 2" descr="2022hx-13B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212976"/>
            <a:ext cx="20605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00371" y="24928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/>
                <a:ea typeface="黑体"/>
              </a:rPr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79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hx-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22" y="908720"/>
            <a:ext cx="693847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2060848"/>
            <a:ext cx="11285537" cy="11610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13. </a:t>
            </a:r>
            <a:r>
              <a:rPr lang="en-US" altLang="zh-CN" kern="100" dirty="0">
                <a:cs typeface="Courier New"/>
              </a:rPr>
              <a:t>(</a:t>
            </a:r>
            <a:r>
              <a:rPr lang="en-US" altLang="zh-CN" b="1" kern="100" dirty="0">
                <a:cs typeface="Courier New"/>
              </a:rPr>
              <a:t>2013·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en-US" altLang="zh-CN" b="1" kern="100" dirty="0">
                <a:cs typeface="Courier New"/>
              </a:rPr>
              <a:t>Zn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b="1" kern="100" dirty="0">
                <a:cs typeface="Courier New"/>
              </a:rPr>
              <a:t>S</a:t>
            </a:r>
            <a:r>
              <a:rPr lang="zh-CN" altLang="zh-CN" kern="100" dirty="0">
                <a:cs typeface="Times New Roman"/>
              </a:rPr>
              <a:t>所形成化合物晶体的晶胞如图所示。</a:t>
            </a:r>
            <a:r>
              <a:rPr lang="zh-CN" altLang="zh-CN" b="1" kern="100" dirty="0">
                <a:latin typeface="宋体"/>
                <a:ea typeface="Times New Roman"/>
                <a:cs typeface="Courier New"/>
              </a:rPr>
              <a:t> </a:t>
            </a:r>
            <a:r>
              <a:rPr lang="zh-CN" altLang="zh-CN" kern="100" dirty="0">
                <a:cs typeface="Times New Roman"/>
              </a:rPr>
              <a:t>在</a:t>
            </a:r>
            <a:r>
              <a:rPr lang="en-US" altLang="zh-CN" b="1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个晶胞中，锌离子的数目为</a:t>
            </a:r>
            <a:r>
              <a:rPr lang="en-US" altLang="zh-CN" kern="100" dirty="0" smtClean="0">
                <a:cs typeface="Courier New"/>
              </a:rPr>
              <a:t>____</a:t>
            </a:r>
            <a:r>
              <a:rPr lang="en-US" altLang="zh-CN" kern="100" dirty="0">
                <a:cs typeface="Courier New"/>
              </a:rPr>
              <a:t>_</a:t>
            </a:r>
            <a:r>
              <a:rPr lang="en-US" altLang="zh-CN" kern="100" dirty="0" smtClean="0">
                <a:cs typeface="Courier New"/>
              </a:rPr>
              <a:t>_</a:t>
            </a:r>
            <a:r>
              <a:rPr lang="zh-CN" altLang="zh-CN" kern="100" dirty="0">
                <a:cs typeface="Times New Roman"/>
              </a:rPr>
              <a:t>。该化合物的化学式为</a:t>
            </a:r>
            <a:r>
              <a:rPr lang="en-US" altLang="zh-CN" kern="100" dirty="0" smtClean="0">
                <a:cs typeface="Courier New"/>
              </a:rPr>
              <a:t>____</a:t>
            </a:r>
            <a:r>
              <a:rPr lang="en-US" altLang="zh-CN" kern="100" dirty="0">
                <a:cs typeface="Courier New"/>
              </a:rPr>
              <a:t>_</a:t>
            </a:r>
            <a:r>
              <a:rPr lang="en-US" altLang="zh-CN" kern="100" dirty="0" smtClean="0">
                <a:cs typeface="Courier New"/>
              </a:rPr>
              <a:t>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5362" name="Picture 2" descr="2022hx-13C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76923"/>
            <a:ext cx="21415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952254" y="270497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/>
                <a:ea typeface="黑体"/>
              </a:rPr>
              <a:t>4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683857" y="2702738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err="1">
                <a:latin typeface="Times New Roman"/>
                <a:ea typeface="黑体"/>
              </a:rPr>
              <a:t>ZnS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79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916832"/>
            <a:ext cx="11285537" cy="3081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　物质结构与性质的综合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14. </a:t>
            </a:r>
            <a:r>
              <a:rPr lang="en-US" altLang="zh-CN" kern="100" dirty="0">
                <a:cs typeface="Courier New"/>
              </a:rPr>
              <a:t>(2022·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下列说法正确的是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</a:t>
            </a:r>
            <a:r>
              <a:rPr lang="zh-CN" altLang="zh-CN" kern="100" dirty="0">
                <a:cs typeface="Times New Roman"/>
              </a:rPr>
              <a:t>金刚石与石墨烯中的</a:t>
            </a:r>
            <a:r>
              <a:rPr lang="en-US" altLang="zh-CN" kern="100" dirty="0">
                <a:cs typeface="Courier New"/>
              </a:rPr>
              <a:t>C—C—C</a:t>
            </a:r>
            <a:r>
              <a:rPr lang="zh-CN" altLang="zh-CN" kern="100" dirty="0">
                <a:cs typeface="Times New Roman"/>
              </a:rPr>
              <a:t>夹角都为</a:t>
            </a:r>
            <a:r>
              <a:rPr lang="en-US" altLang="zh-CN" kern="100" dirty="0">
                <a:cs typeface="Courier New"/>
              </a:rPr>
              <a:t>120°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SiH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SiCl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都是由极性键构成的非极性分子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</a:t>
            </a:r>
            <a:r>
              <a:rPr lang="zh-CN" altLang="zh-CN" kern="100" dirty="0">
                <a:cs typeface="Times New Roman"/>
              </a:rPr>
              <a:t>锗原子</a:t>
            </a:r>
            <a:r>
              <a:rPr lang="en-US" altLang="zh-CN" kern="100" dirty="0">
                <a:cs typeface="Courier New"/>
              </a:rPr>
              <a:t>(</a:t>
            </a:r>
            <a:r>
              <a:rPr lang="en-US" altLang="zh-CN" kern="100" baseline="-25000" dirty="0">
                <a:cs typeface="Courier New"/>
              </a:rPr>
              <a:t>32</a:t>
            </a:r>
            <a:r>
              <a:rPr lang="en-US" altLang="zh-CN" kern="100" dirty="0">
                <a:cs typeface="Courier New"/>
              </a:rPr>
              <a:t>Ge)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4s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4p</a:t>
            </a:r>
            <a:r>
              <a:rPr lang="en-US" altLang="zh-CN" kern="100" baseline="30000" dirty="0"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en-US" altLang="zh-CN" kern="100" dirty="0" err="1">
                <a:latin typeface="宋体"/>
                <a:cs typeface="Times New Roman"/>
              </a:rPr>
              <a:t>Ⅳ</a:t>
            </a:r>
            <a:r>
              <a:rPr lang="en-US" altLang="zh-CN" kern="100" dirty="0" err="1">
                <a:cs typeface="Courier New"/>
              </a:rPr>
              <a:t>A</a:t>
            </a:r>
            <a:r>
              <a:rPr lang="zh-CN" altLang="zh-CN" kern="100" dirty="0">
                <a:cs typeface="Times New Roman"/>
              </a:rPr>
              <a:t>族元素单质的晶体类型</a:t>
            </a:r>
            <a:r>
              <a:rPr lang="zh-CN" altLang="zh-CN" kern="100" dirty="0" smtClean="0">
                <a:cs typeface="Times New Roman"/>
              </a:rPr>
              <a:t>相同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80388" y="259152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435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2763901"/>
            <a:ext cx="11285537" cy="19612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能形成分子间氢键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Ag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形成的</a:t>
            </a:r>
            <a:r>
              <a:rPr lang="en-US" altLang="zh-CN" kern="100" dirty="0">
                <a:cs typeface="Courier New"/>
              </a:rPr>
              <a:t>[Ag(NH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)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]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中有</a:t>
            </a:r>
            <a:r>
              <a:rPr lang="en-US" altLang="zh-CN" kern="100" dirty="0">
                <a:cs typeface="Courier New"/>
              </a:rPr>
              <a:t>6</a:t>
            </a:r>
            <a:r>
              <a:rPr lang="zh-CN" altLang="zh-CN" kern="100" dirty="0">
                <a:cs typeface="Times New Roman"/>
              </a:rPr>
              <a:t>个</a:t>
            </a:r>
            <a:r>
              <a:rPr lang="zh-CN" altLang="zh-CN" kern="100" dirty="0" smtClean="0">
                <a:cs typeface="Times New Roman"/>
              </a:rPr>
              <a:t>配位键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50082"/>
              </p:ext>
            </p:extLst>
          </p:nvPr>
        </p:nvGraphicFramePr>
        <p:xfrm>
          <a:off x="539750" y="2276872"/>
          <a:ext cx="111601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3" imgW="11160428" imgH="607702" progId="Word.Document.12">
                  <p:embed/>
                </p:oleObj>
              </mc:Choice>
              <mc:Fallback>
                <p:oleObj name="文档" r:id="rId3" imgW="11160428" imgH="6077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2276872"/>
                        <a:ext cx="11160125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797329"/>
              </p:ext>
            </p:extLst>
          </p:nvPr>
        </p:nvGraphicFramePr>
        <p:xfrm>
          <a:off x="561266" y="3335476"/>
          <a:ext cx="111601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文档" r:id="rId5" imgW="11160428" imgH="1027837" progId="Word.Document.12">
                  <p:embed/>
                </p:oleObj>
              </mc:Choice>
              <mc:Fallback>
                <p:oleObj name="文档" r:id="rId5" imgW="11160428" imgH="1027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266" y="3335476"/>
                        <a:ext cx="11160125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9633086" y="230349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47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687911"/>
            <a:ext cx="11285537" cy="3613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5</a:t>
            </a:r>
            <a:r>
              <a:rPr lang="zh-CN" altLang="zh-CN" kern="100" dirty="0">
                <a:cs typeface="Times New Roman"/>
              </a:rPr>
              <a:t>　元素周期律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16. </a:t>
            </a:r>
            <a:r>
              <a:rPr lang="en-US" altLang="zh-CN" kern="100" dirty="0">
                <a:cs typeface="Courier New"/>
              </a:rPr>
              <a:t> (2022·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工业上电解熔融</a:t>
            </a:r>
            <a:r>
              <a:rPr lang="en-US" altLang="zh-CN" kern="100" dirty="0">
                <a:cs typeface="Courier New"/>
              </a:rPr>
              <a:t>Al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和冰晶石</a:t>
            </a:r>
            <a:r>
              <a:rPr lang="en-US" altLang="zh-CN" kern="100" dirty="0">
                <a:cs typeface="Courier New"/>
              </a:rPr>
              <a:t>(Na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AlF</a:t>
            </a:r>
            <a:r>
              <a:rPr lang="en-US" altLang="zh-CN" kern="100" baseline="-25000" dirty="0">
                <a:cs typeface="Courier New"/>
              </a:rPr>
              <a:t>6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的混合物可制得铝。下列说法正确的是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</a:t>
            </a:r>
            <a:r>
              <a:rPr lang="zh-CN" altLang="zh-CN" kern="100" dirty="0">
                <a:cs typeface="Times New Roman"/>
              </a:rPr>
              <a:t>半径大小：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(Al</a:t>
            </a:r>
            <a:r>
              <a:rPr lang="en-US" altLang="zh-CN" kern="100" baseline="30000" dirty="0">
                <a:cs typeface="Courier New"/>
              </a:rPr>
              <a:t>3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(Na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</a:t>
            </a:r>
            <a:r>
              <a:rPr lang="zh-CN" altLang="zh-CN" kern="100" dirty="0">
                <a:cs typeface="Times New Roman"/>
              </a:rPr>
              <a:t>电负性大小：</a:t>
            </a:r>
            <a:r>
              <a:rPr lang="en-US" altLang="zh-CN" i="1" kern="100" dirty="0">
                <a:cs typeface="Courier New"/>
              </a:rPr>
              <a:t>χ</a:t>
            </a:r>
            <a:r>
              <a:rPr lang="en-US" altLang="zh-CN" kern="100" dirty="0">
                <a:cs typeface="Courier New"/>
              </a:rPr>
              <a:t>(F)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i="1" kern="100" dirty="0">
                <a:cs typeface="Courier New"/>
              </a:rPr>
              <a:t>χ</a:t>
            </a:r>
            <a:r>
              <a:rPr lang="en-US" altLang="zh-CN" kern="100" dirty="0">
                <a:cs typeface="Courier New"/>
              </a:rPr>
              <a:t>(O)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</a:t>
            </a:r>
            <a:r>
              <a:rPr lang="zh-CN" altLang="zh-CN" kern="100" dirty="0">
                <a:cs typeface="Times New Roman"/>
              </a:rPr>
              <a:t>电离能大小：</a:t>
            </a:r>
            <a:r>
              <a:rPr lang="en-US" altLang="zh-CN" i="1" kern="100" dirty="0">
                <a:cs typeface="Courier New"/>
              </a:rPr>
              <a:t>I</a:t>
            </a:r>
            <a:r>
              <a:rPr lang="en-US" altLang="zh-CN" kern="100" baseline="-25000" dirty="0">
                <a:cs typeface="Courier New"/>
              </a:rPr>
              <a:t>1</a:t>
            </a:r>
            <a:r>
              <a:rPr lang="en-US" altLang="zh-CN" kern="100" dirty="0">
                <a:cs typeface="Courier New"/>
              </a:rPr>
              <a:t>(O)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i="1" kern="100" dirty="0">
                <a:cs typeface="Courier New"/>
              </a:rPr>
              <a:t>I</a:t>
            </a:r>
            <a:r>
              <a:rPr lang="en-US" altLang="zh-CN" kern="100" baseline="-25000" dirty="0">
                <a:cs typeface="Courier New"/>
              </a:rPr>
              <a:t>1</a:t>
            </a:r>
            <a:r>
              <a:rPr lang="en-US" altLang="zh-CN" kern="100" dirty="0">
                <a:cs typeface="Courier New"/>
              </a:rPr>
              <a:t>(Na)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zh-CN" altLang="zh-CN" kern="100" dirty="0">
                <a:cs typeface="Times New Roman"/>
              </a:rPr>
              <a:t>碱性强弱：</a:t>
            </a:r>
            <a:r>
              <a:rPr lang="en-US" altLang="zh-CN" kern="100" dirty="0" err="1">
                <a:cs typeface="Courier New"/>
              </a:rPr>
              <a:t>NaOH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kern="100" dirty="0" smtClean="0">
                <a:cs typeface="Courier New"/>
              </a:rPr>
              <a:t>Al(OH)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40914" y="28776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686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811535"/>
            <a:ext cx="11285537" cy="35616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17. </a:t>
            </a:r>
            <a:r>
              <a:rPr lang="en-US" altLang="zh-CN" kern="100" dirty="0">
                <a:cs typeface="Courier New"/>
              </a:rPr>
              <a:t>(2021·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前</a:t>
            </a:r>
            <a:r>
              <a:rPr lang="en-US" altLang="zh-CN" kern="1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周期主族元素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的原子序数依次增大，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是空气中含量最多的元素，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的周期序数与族序数相等，基态时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原子</a:t>
            </a:r>
            <a:r>
              <a:rPr lang="en-US" altLang="zh-CN" kern="100" dirty="0">
                <a:cs typeface="Courier New"/>
              </a:rPr>
              <a:t>3p</a:t>
            </a:r>
            <a:r>
              <a:rPr lang="zh-CN" altLang="zh-CN" kern="100" dirty="0">
                <a:cs typeface="Times New Roman"/>
              </a:rPr>
              <a:t>原子轨道上有</a:t>
            </a:r>
            <a:r>
              <a:rPr lang="en-US" altLang="zh-CN" kern="100" dirty="0">
                <a:cs typeface="Courier New"/>
              </a:rPr>
              <a:t>5</a:t>
            </a:r>
            <a:r>
              <a:rPr lang="zh-CN" altLang="zh-CN" kern="100" dirty="0">
                <a:cs typeface="Times New Roman"/>
              </a:rPr>
              <a:t>个电子，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处于同个主族。下列说法正确的是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</a:t>
            </a:r>
            <a:r>
              <a:rPr lang="zh-CN" altLang="zh-CN" kern="100" dirty="0">
                <a:cs typeface="Times New Roman"/>
              </a:rPr>
              <a:t>原子半径：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(X)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(Y)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(Z)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(W)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X</a:t>
            </a:r>
            <a:r>
              <a:rPr lang="zh-CN" altLang="zh-CN" kern="100" dirty="0">
                <a:cs typeface="Times New Roman"/>
              </a:rPr>
              <a:t>的第一电离能比同周期相邻元素的大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Y</a:t>
            </a:r>
            <a:r>
              <a:rPr lang="zh-CN" altLang="zh-CN" kern="100" dirty="0">
                <a:cs typeface="Times New Roman"/>
              </a:rPr>
              <a:t>的最高价氧化物对应水化物的酸性比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的强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Z</a:t>
            </a:r>
            <a:r>
              <a:rPr lang="zh-CN" altLang="zh-CN" kern="100" dirty="0">
                <a:cs typeface="Times New Roman"/>
              </a:rPr>
              <a:t>的简单气态氢化物的热稳定性比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的</a:t>
            </a:r>
            <a:r>
              <a:rPr lang="zh-CN" altLang="zh-CN" kern="100" dirty="0" smtClean="0">
                <a:cs typeface="Times New Roman"/>
              </a:rPr>
              <a:t>弱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60508" y="299663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686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628800"/>
            <a:ext cx="11285537" cy="404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18. </a:t>
            </a:r>
            <a:r>
              <a:rPr lang="en-US" altLang="zh-CN" kern="100" dirty="0">
                <a:cs typeface="Courier New"/>
              </a:rPr>
              <a:t>(2020·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海水晒盐后精制得到</a:t>
            </a:r>
            <a:r>
              <a:rPr lang="en-US" altLang="zh-CN" kern="100" dirty="0" err="1">
                <a:cs typeface="Courier New"/>
              </a:rPr>
              <a:t>NaCl</a:t>
            </a:r>
            <a:r>
              <a:rPr lang="zh-CN" altLang="zh-CN" kern="100" dirty="0">
                <a:cs typeface="Times New Roman"/>
              </a:rPr>
              <a:t>，氯碱工业电解饱和</a:t>
            </a:r>
            <a:r>
              <a:rPr lang="en-US" altLang="zh-CN" kern="100" dirty="0" err="1">
                <a:cs typeface="Courier New"/>
              </a:rPr>
              <a:t>NaCl</a:t>
            </a:r>
            <a:r>
              <a:rPr lang="zh-CN" altLang="zh-CN" kern="100" dirty="0">
                <a:cs typeface="Times New Roman"/>
              </a:rPr>
              <a:t>溶液得到</a:t>
            </a:r>
            <a:r>
              <a:rPr lang="en-US" altLang="zh-CN" kern="100" dirty="0">
                <a:cs typeface="Courier New"/>
              </a:rPr>
              <a:t>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和</a:t>
            </a:r>
            <a:r>
              <a:rPr lang="en-US" altLang="zh-CN" kern="100" dirty="0" err="1">
                <a:cs typeface="Courier New"/>
              </a:rPr>
              <a:t>NaOH</a:t>
            </a:r>
            <a:r>
              <a:rPr lang="zh-CN" altLang="zh-CN" kern="100" dirty="0">
                <a:cs typeface="Times New Roman"/>
              </a:rPr>
              <a:t>，以</a:t>
            </a:r>
            <a:r>
              <a:rPr lang="en-US" altLang="zh-CN" kern="100" dirty="0" err="1">
                <a:cs typeface="Courier New"/>
              </a:rPr>
              <a:t>NaCl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CO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等为原料可得到</a:t>
            </a:r>
            <a:r>
              <a:rPr lang="en-US" altLang="zh-CN" kern="100" dirty="0">
                <a:cs typeface="Courier New"/>
              </a:rPr>
              <a:t> NaHCO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；向海水晒盐得到的卤水中通入</a:t>
            </a:r>
            <a:r>
              <a:rPr lang="en-US" altLang="zh-CN" kern="100" dirty="0">
                <a:cs typeface="Courier New"/>
              </a:rPr>
              <a:t>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可制溴；从海水中还能提取镁。下列关于</a:t>
            </a:r>
            <a:r>
              <a:rPr lang="en-US" altLang="zh-CN" kern="100" dirty="0">
                <a:cs typeface="Courier New"/>
              </a:rPr>
              <a:t>Na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Mg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 err="1">
                <a:cs typeface="Courier New"/>
              </a:rPr>
              <a:t>Cl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Br</a:t>
            </a:r>
            <a:r>
              <a:rPr lang="zh-CN" altLang="zh-CN" kern="100" dirty="0">
                <a:cs typeface="Times New Roman"/>
              </a:rPr>
              <a:t>元素及其化合物的说法正确的是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</a:t>
            </a:r>
            <a:r>
              <a:rPr lang="en-US" altLang="zh-CN" kern="100" dirty="0" err="1">
                <a:cs typeface="Courier New"/>
              </a:rPr>
              <a:t>NaOH</a:t>
            </a:r>
            <a:r>
              <a:rPr lang="zh-CN" altLang="zh-CN" kern="100" dirty="0">
                <a:cs typeface="Times New Roman"/>
              </a:rPr>
              <a:t>的碱性比</a:t>
            </a:r>
            <a:r>
              <a:rPr lang="en-US" altLang="zh-CN" kern="100" dirty="0">
                <a:cs typeface="Courier New"/>
              </a:rPr>
              <a:t>Mg(OH)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的强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得到电子的能力比</a:t>
            </a:r>
            <a:r>
              <a:rPr lang="en-US" altLang="zh-CN" kern="100" dirty="0">
                <a:cs typeface="Courier New"/>
              </a:rPr>
              <a:t>Br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的弱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</a:t>
            </a:r>
            <a:r>
              <a:rPr lang="zh-CN" altLang="zh-CN" kern="100" dirty="0">
                <a:cs typeface="Times New Roman"/>
              </a:rPr>
              <a:t>原子半径：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(Br)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</a:t>
            </a:r>
            <a:r>
              <a:rPr lang="en-US" altLang="zh-CN" kern="100" dirty="0" err="1">
                <a:cs typeface="Courier New"/>
              </a:rPr>
              <a:t>Cl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(Mg)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i="1" kern="100" dirty="0">
                <a:cs typeface="Courier New"/>
              </a:rPr>
              <a:t>r</a:t>
            </a:r>
            <a:r>
              <a:rPr lang="en-US" altLang="zh-CN" kern="100" dirty="0">
                <a:cs typeface="Courier New"/>
              </a:rPr>
              <a:t>(Na)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zh-CN" altLang="zh-CN" kern="100" dirty="0">
                <a:cs typeface="Times New Roman"/>
              </a:rPr>
              <a:t>原子的最外层电子数：</a:t>
            </a:r>
            <a:r>
              <a:rPr lang="pt-BR" altLang="zh-CN" i="1" kern="100" dirty="0">
                <a:cs typeface="Courier New"/>
              </a:rPr>
              <a:t>n</a:t>
            </a:r>
            <a:r>
              <a:rPr lang="pt-BR" altLang="zh-CN" kern="100" dirty="0">
                <a:cs typeface="Courier New"/>
              </a:rPr>
              <a:t>(Na)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pt-BR" altLang="zh-CN" i="1" kern="100" dirty="0">
                <a:cs typeface="Courier New"/>
              </a:rPr>
              <a:t>n</a:t>
            </a:r>
            <a:r>
              <a:rPr lang="pt-BR" altLang="zh-CN" kern="100" dirty="0">
                <a:cs typeface="Courier New"/>
              </a:rPr>
              <a:t>(Mg)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pt-BR" altLang="zh-CN" i="1" kern="100" dirty="0">
                <a:cs typeface="Courier New"/>
              </a:rPr>
              <a:t>n</a:t>
            </a:r>
            <a:r>
              <a:rPr lang="pt-BR" altLang="zh-CN" kern="100" dirty="0">
                <a:cs typeface="Courier New"/>
              </a:rPr>
              <a:t>(Cl)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pt-BR" altLang="zh-CN" i="1" kern="100" dirty="0">
                <a:cs typeface="Courier New"/>
              </a:rPr>
              <a:t>n</a:t>
            </a:r>
            <a:r>
              <a:rPr lang="pt-BR" altLang="zh-CN" kern="100" dirty="0">
                <a:cs typeface="Courier New"/>
              </a:rPr>
              <a:t>(Br</a:t>
            </a:r>
            <a:r>
              <a:rPr lang="pt-BR" altLang="zh-CN" kern="100" dirty="0" smtClean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40286" y="332737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847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700808"/>
            <a:ext cx="11285537" cy="38718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6</a:t>
            </a:r>
            <a:r>
              <a:rPr lang="zh-CN" altLang="zh-CN" kern="100" dirty="0">
                <a:cs typeface="Times New Roman"/>
              </a:rPr>
              <a:t>　化学用语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19. </a:t>
            </a:r>
            <a:r>
              <a:rPr lang="en-US" altLang="zh-CN" kern="100" dirty="0">
                <a:cs typeface="Courier New"/>
              </a:rPr>
              <a:t>(2022·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少量</a:t>
            </a:r>
            <a:r>
              <a:rPr lang="en-US" altLang="zh-CN" kern="100" dirty="0">
                <a:cs typeface="Courier New"/>
              </a:rPr>
              <a:t>Na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反应生成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和</a:t>
            </a:r>
            <a:r>
              <a:rPr lang="en-US" altLang="zh-CN" kern="100" dirty="0" err="1">
                <a:cs typeface="Courier New"/>
              </a:rPr>
              <a:t>NaOH</a:t>
            </a:r>
            <a:r>
              <a:rPr lang="zh-CN" altLang="zh-CN" kern="100" dirty="0">
                <a:cs typeface="Times New Roman"/>
              </a:rPr>
              <a:t>。下列说法正确的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CN" dirty="0" smtClean="0"/>
          </a:p>
          <a:p>
            <a:pPr indent="609600">
              <a:lnSpc>
                <a:spcPct val="100000"/>
              </a:lnSpc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B</a:t>
            </a:r>
            <a:r>
              <a:rPr lang="en-US" altLang="zh-CN" kern="100" dirty="0">
                <a:cs typeface="Courier New"/>
              </a:rPr>
              <a:t>. 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的空间结构为直线形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中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元素的化合价为－</a:t>
            </a:r>
            <a:r>
              <a:rPr lang="en-US" altLang="zh-CN" kern="100" dirty="0">
                <a:cs typeface="Courier New"/>
              </a:rPr>
              <a:t>1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en-US" altLang="zh-CN" kern="100" dirty="0" err="1">
                <a:cs typeface="Courier New"/>
              </a:rPr>
              <a:t>NaOH</a:t>
            </a:r>
            <a:r>
              <a:rPr lang="zh-CN" altLang="zh-CN" kern="100" dirty="0">
                <a:cs typeface="Times New Roman"/>
              </a:rPr>
              <a:t>仅含</a:t>
            </a:r>
            <a:r>
              <a:rPr lang="zh-CN" altLang="zh-CN" kern="100" dirty="0" smtClean="0">
                <a:cs typeface="Times New Roman"/>
              </a:rPr>
              <a:t>离子键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659398"/>
              </p:ext>
            </p:extLst>
          </p:nvPr>
        </p:nvGraphicFramePr>
        <p:xfrm>
          <a:off x="587863" y="3407484"/>
          <a:ext cx="111601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文档" r:id="rId3" imgW="11160428" imgH="823350" progId="Word.Document.12">
                  <p:embed/>
                </p:oleObj>
              </mc:Choice>
              <mc:Fallback>
                <p:oleObj name="文档" r:id="rId3" imgW="11160428" imgH="823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863" y="3407484"/>
                        <a:ext cx="1116012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8446" y="288446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847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2003635"/>
            <a:ext cx="11285537" cy="3081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20. </a:t>
            </a:r>
            <a:r>
              <a:rPr lang="en-US" altLang="zh-CN" kern="100" dirty="0">
                <a:cs typeface="Courier New"/>
              </a:rPr>
              <a:t>(2021·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反应</a:t>
            </a:r>
            <a:r>
              <a:rPr lang="en-US" altLang="zh-CN" kern="100" dirty="0">
                <a:cs typeface="Courier New"/>
              </a:rPr>
              <a:t>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2NaOH</a:t>
            </a:r>
            <a:r>
              <a:rPr lang="en-US" altLang="zh-CN" kern="100" spc="-80" dirty="0">
                <a:cs typeface="Courier New"/>
              </a:rPr>
              <a:t>==</a:t>
            </a:r>
            <a:r>
              <a:rPr lang="en-US" altLang="zh-CN" kern="100" dirty="0">
                <a:cs typeface="Courier New"/>
              </a:rPr>
              <a:t>=</a:t>
            </a:r>
            <a:r>
              <a:rPr lang="en-US" altLang="zh-CN" kern="100" dirty="0" err="1">
                <a:cs typeface="Courier New"/>
              </a:rPr>
              <a:t>NaClO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 err="1">
                <a:cs typeface="Courier New"/>
              </a:rPr>
              <a:t>NaCl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可用于制备含氯消毒剂。下列说法正确的是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是极性分子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</a:t>
            </a:r>
            <a:r>
              <a:rPr lang="en-US" altLang="zh-CN" kern="100" dirty="0" err="1">
                <a:cs typeface="Courier New"/>
              </a:rPr>
              <a:t>NaClO</a:t>
            </a:r>
            <a:r>
              <a:rPr lang="zh-CN" altLang="zh-CN" kern="100" dirty="0">
                <a:cs typeface="Times New Roman"/>
              </a:rPr>
              <a:t>既含离子键又含共价键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en-US" altLang="zh-CN" kern="100" dirty="0" err="1">
                <a:cs typeface="Courier New"/>
              </a:rPr>
              <a:t>Cl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Na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具有相同的电子层</a:t>
            </a:r>
            <a:r>
              <a:rPr lang="zh-CN" altLang="zh-CN" kern="100" dirty="0" smtClean="0">
                <a:cs typeface="Times New Roman"/>
              </a:rPr>
              <a:t>结构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137"/>
              </p:ext>
            </p:extLst>
          </p:nvPr>
        </p:nvGraphicFramePr>
        <p:xfrm>
          <a:off x="572024" y="3587811"/>
          <a:ext cx="111601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文档" r:id="rId3" imgW="11160428" imgH="728306" progId="Word.Document.12">
                  <p:embed/>
                </p:oleObj>
              </mc:Choice>
              <mc:Fallback>
                <p:oleObj name="文档" r:id="rId3" imgW="11160428" imgH="728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024" y="3587811"/>
                        <a:ext cx="11160125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129092" y="272073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847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553267"/>
            <a:ext cx="11285537" cy="2653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21. </a:t>
            </a:r>
            <a:r>
              <a:rPr lang="en-US" altLang="zh-CN" kern="100" dirty="0">
                <a:cs typeface="Courier New"/>
              </a:rPr>
              <a:t>(2020·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反应</a:t>
            </a:r>
            <a:r>
              <a:rPr lang="en-US" altLang="zh-CN" kern="100" dirty="0">
                <a:cs typeface="Courier New"/>
              </a:rPr>
              <a:t>8NH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3Cl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spc="-80" dirty="0">
                <a:cs typeface="Courier New"/>
              </a:rPr>
              <a:t>==</a:t>
            </a:r>
            <a:r>
              <a:rPr lang="en-US" altLang="zh-CN" kern="100" dirty="0">
                <a:cs typeface="Courier New"/>
              </a:rPr>
              <a:t>=6NH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Cl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N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可用于氯气管道的检漏。下列表示相关微粒的化学用语正确的是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N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分子的电子式为</a:t>
            </a:r>
            <a:r>
              <a:rPr lang="en-US" altLang="zh-CN" kern="100" dirty="0">
                <a:cs typeface="Courier New"/>
              </a:rPr>
              <a:t>N</a:t>
            </a:r>
            <a:r>
              <a:rPr lang="zh-CN" altLang="zh-CN" kern="100" dirty="0">
                <a:latin typeface="宋体"/>
                <a:ea typeface="MS Mincho"/>
                <a:cs typeface="MS Mincho"/>
              </a:rPr>
              <a:t>⋮⋮</a:t>
            </a:r>
            <a:r>
              <a:rPr lang="en-US" altLang="zh-CN" kern="100" dirty="0">
                <a:cs typeface="Courier New"/>
              </a:rPr>
              <a:t>N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分子的结构式为</a:t>
            </a:r>
            <a:r>
              <a:rPr lang="en-US" altLang="zh-CN" kern="100" dirty="0" err="1">
                <a:cs typeface="Courier New"/>
              </a:rPr>
              <a:t>Cl</a:t>
            </a:r>
            <a:r>
              <a:rPr lang="en-US" altLang="zh-CN" kern="100" dirty="0">
                <a:cs typeface="Courier New"/>
              </a:rPr>
              <a:t>—</a:t>
            </a:r>
            <a:r>
              <a:rPr lang="en-US" altLang="zh-CN" kern="100" dirty="0" err="1">
                <a:cs typeface="Courier New"/>
              </a:rPr>
              <a:t>Cl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8393"/>
              </p:ext>
            </p:extLst>
          </p:nvPr>
        </p:nvGraphicFramePr>
        <p:xfrm>
          <a:off x="582782" y="2767109"/>
          <a:ext cx="111601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文档" r:id="rId3" imgW="11160428" imgH="513738" progId="Word.Document.12">
                  <p:embed/>
                </p:oleObj>
              </mc:Choice>
              <mc:Fallback>
                <p:oleObj name="文档" r:id="rId3" imgW="11160428" imgH="513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782" y="2767109"/>
                        <a:ext cx="111601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44688"/>
              </p:ext>
            </p:extLst>
          </p:nvPr>
        </p:nvGraphicFramePr>
        <p:xfrm>
          <a:off x="561266" y="4249837"/>
          <a:ext cx="111601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文档" r:id="rId5" imgW="11160428" imgH="1194883" progId="Word.Document.12">
                  <p:embed/>
                </p:oleObj>
              </mc:Choice>
              <mc:Fallback>
                <p:oleObj name="文档" r:id="rId5" imgW="11160428" imgH="1194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266" y="4249837"/>
                        <a:ext cx="1116012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642982" y="226110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40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628800"/>
            <a:ext cx="11285537" cy="2172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22. </a:t>
            </a:r>
            <a:r>
              <a:rPr lang="en-US" altLang="zh-CN" kern="100" dirty="0">
                <a:cs typeface="Courier New"/>
              </a:rPr>
              <a:t>(2019·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反应</a:t>
            </a:r>
            <a:r>
              <a:rPr lang="en-US" altLang="zh-CN" kern="100" dirty="0">
                <a:cs typeface="Courier New"/>
              </a:rPr>
              <a:t>NH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Cl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NaNO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spc="-80" dirty="0">
                <a:cs typeface="Courier New"/>
              </a:rPr>
              <a:t>==</a:t>
            </a:r>
            <a:r>
              <a:rPr lang="en-US" altLang="zh-CN" kern="100" dirty="0">
                <a:cs typeface="Courier New"/>
              </a:rPr>
              <a:t>=</a:t>
            </a:r>
            <a:r>
              <a:rPr lang="en-US" altLang="zh-CN" kern="100" dirty="0" err="1">
                <a:cs typeface="Courier New"/>
              </a:rPr>
              <a:t>NaCl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N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latin typeface="宋体"/>
                <a:cs typeface="Times New Roman"/>
              </a:rPr>
              <a:t>↑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2H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放热且产生气体，可用于冬天石油开采。下列相关微粒的化学用语表示正确的是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 N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的结构式为</a:t>
            </a:r>
            <a:r>
              <a:rPr lang="en-US" altLang="zh-CN" kern="100" dirty="0">
                <a:cs typeface="Courier New"/>
              </a:rPr>
              <a:t>N</a:t>
            </a:r>
            <a:r>
              <a:rPr lang="en-US" altLang="zh-CN" kern="100" spc="-80" dirty="0" smtClean="0">
                <a:cs typeface="Courier New"/>
              </a:rPr>
              <a:t>=</a:t>
            </a:r>
            <a:r>
              <a:rPr lang="en-US" altLang="zh-CN" kern="100" dirty="0" smtClean="0">
                <a:cs typeface="Courier New"/>
              </a:rPr>
              <a:t>=N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74043"/>
              </p:ext>
            </p:extLst>
          </p:nvPr>
        </p:nvGraphicFramePr>
        <p:xfrm>
          <a:off x="566347" y="2845476"/>
          <a:ext cx="111601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文档" r:id="rId3" imgW="11160428" imgH="513738" progId="Word.Document.12">
                  <p:embed/>
                </p:oleObj>
              </mc:Choice>
              <mc:Fallback>
                <p:oleObj name="文档" r:id="rId3" imgW="11160428" imgH="513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347" y="2845476"/>
                        <a:ext cx="111601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43742"/>
              </p:ext>
            </p:extLst>
          </p:nvPr>
        </p:nvGraphicFramePr>
        <p:xfrm>
          <a:off x="561266" y="3786411"/>
          <a:ext cx="1116012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文档" r:id="rId5" imgW="11160428" imgH="1875307" progId="Word.Document.12">
                  <p:embed/>
                </p:oleObj>
              </mc:Choice>
              <mc:Fallback>
                <p:oleObj name="文档" r:id="rId5" imgW="11160428" imgH="18753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266" y="3786411"/>
                        <a:ext cx="11160125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633086" y="235782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40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0" y="2925763"/>
            <a:ext cx="12241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高考回眸</a:t>
            </a:r>
            <a:endParaRPr lang="zh-CN" altLang="zh-CN" sz="6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0" y="2925763"/>
            <a:ext cx="12241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核心突破</a:t>
            </a:r>
            <a:endParaRPr lang="zh-CN" altLang="zh-CN" sz="6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315446"/>
            <a:ext cx="11286237" cy="1644874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能力</a:t>
            </a:r>
            <a:r>
              <a:rPr lang="en-US" altLang="zh-CN" b="1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　原子结构与元素的性质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zh-CN" altLang="zh-CN" kern="100" dirty="0">
                <a:cs typeface="Times New Roman"/>
              </a:rPr>
              <a:t>常见原子、离子基态核外电子排布式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sp>
        <p:nvSpPr>
          <p:cNvPr id="23555" name="文本框 1"/>
          <p:cNvSpPr txBox="1">
            <a:spLocks noChangeArrowheads="1"/>
          </p:cNvSpPr>
          <p:nvPr/>
        </p:nvSpPr>
        <p:spPr bwMode="auto">
          <a:xfrm>
            <a:off x="647700" y="764704"/>
            <a:ext cx="1072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能力提升 </a:t>
            </a:r>
            <a:r>
              <a:rPr lang="en-US" altLang="zh-CN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endParaRPr lang="zh-CN" altLang="en-US" sz="2800" b="1" dirty="0">
              <a:solidFill>
                <a:srgbClr val="CC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9350"/>
              </p:ext>
            </p:extLst>
          </p:nvPr>
        </p:nvGraphicFramePr>
        <p:xfrm>
          <a:off x="612775" y="2649432"/>
          <a:ext cx="11015663" cy="3803904"/>
        </p:xfrm>
        <a:graphic>
          <a:graphicData uri="http://schemas.openxmlformats.org/drawingml/2006/table">
            <a:tbl>
              <a:tblPr/>
              <a:tblGrid>
                <a:gridCol w="1916350"/>
                <a:gridCol w="90993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微粒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电子排布式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Cu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Fe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Cr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Mn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Zn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Ti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Ni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192614" y="3068960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latin typeface="Times New Roman"/>
                <a:ea typeface="黑体"/>
              </a:rPr>
              <a:t>[</a:t>
            </a:r>
            <a:r>
              <a:rPr lang="en-US" altLang="zh-CN" kern="100" dirty="0" err="1" smtClean="0">
                <a:latin typeface="Times New Roman"/>
                <a:ea typeface="黑体"/>
              </a:rPr>
              <a:t>Ar</a:t>
            </a:r>
            <a:r>
              <a:rPr lang="en-US" altLang="zh-CN" kern="100" dirty="0" smtClean="0">
                <a:latin typeface="Times New Roman"/>
                <a:ea typeface="黑体"/>
              </a:rPr>
              <a:t>]3d</a:t>
            </a:r>
            <a:r>
              <a:rPr lang="en-US" altLang="zh-CN" kern="100" baseline="30000" dirty="0" smtClean="0">
                <a:latin typeface="Times New Roman"/>
                <a:ea typeface="黑体"/>
              </a:rPr>
              <a:t>10</a:t>
            </a:r>
            <a:r>
              <a:rPr lang="en-US" altLang="zh-CN" kern="100" dirty="0" smtClean="0">
                <a:latin typeface="Times New Roman"/>
                <a:ea typeface="黑体"/>
              </a:rPr>
              <a:t>4s</a:t>
            </a:r>
            <a:r>
              <a:rPr lang="en-US" altLang="zh-CN" kern="100" baseline="30000" dirty="0" smtClean="0">
                <a:latin typeface="Times New Roman"/>
                <a:ea typeface="黑体"/>
              </a:rPr>
              <a:t>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92614" y="3534662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202448" y="4038511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92614" y="4493354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03395" y="4986551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03395" y="5438402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92614" y="5910926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8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03750"/>
              </p:ext>
            </p:extLst>
          </p:nvPr>
        </p:nvGraphicFramePr>
        <p:xfrm>
          <a:off x="612775" y="1988840"/>
          <a:ext cx="11015663" cy="3803904"/>
        </p:xfrm>
        <a:graphic>
          <a:graphicData uri="http://schemas.openxmlformats.org/drawingml/2006/table">
            <a:tbl>
              <a:tblPr/>
              <a:tblGrid>
                <a:gridCol w="4925314"/>
                <a:gridCol w="60903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微粒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电子排布式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Cu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Fe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Cr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Mn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Zn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Ti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Ni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916721" y="2405122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36572" y="2893412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921824" y="3365936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52338" y="3841134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920806" y="4287033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15614" y="4774564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936572" y="5271591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8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00607"/>
              </p:ext>
            </p:extLst>
          </p:nvPr>
        </p:nvGraphicFramePr>
        <p:xfrm>
          <a:off x="612775" y="1844824"/>
          <a:ext cx="11015663" cy="3803904"/>
        </p:xfrm>
        <a:graphic>
          <a:graphicData uri="http://schemas.openxmlformats.org/drawingml/2006/table">
            <a:tbl>
              <a:tblPr/>
              <a:tblGrid>
                <a:gridCol w="1313067"/>
                <a:gridCol w="6234865"/>
                <a:gridCol w="34677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微粒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电子排布式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价电子排布式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Cu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Fe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As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Br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Br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Co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Co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_________________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_________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462901" y="2282622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9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448656" y="2772827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04382" y="3219684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4p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72849" y="3679115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4p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49069" y="4163774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4p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58232" y="4654737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7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31369" y="5167309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7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17466" y="230893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9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638971" y="280435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397580" y="326111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4p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397337" y="3707016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4p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437813" y="4193072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4p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469345" y="4699362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7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9664764" y="517870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3578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340768"/>
            <a:ext cx="11286237" cy="1161023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 </a:t>
            </a:r>
            <a:r>
              <a:rPr lang="zh-CN" altLang="zh-CN" kern="100" dirty="0">
                <a:cs typeface="Times New Roman"/>
              </a:rPr>
              <a:t>元素周期律与元素性质的比较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</a:t>
            </a:r>
            <a:r>
              <a:rPr lang="zh-CN" altLang="zh-CN" kern="100" dirty="0">
                <a:cs typeface="Times New Roman"/>
              </a:rPr>
              <a:t>元素性质的比较</a:t>
            </a:r>
            <a:r>
              <a:rPr lang="zh-CN" altLang="zh-CN" kern="100" dirty="0" smtClean="0">
                <a:cs typeface="Times New Roman"/>
              </a:rPr>
              <a:t>：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9378"/>
              </p:ext>
            </p:extLst>
          </p:nvPr>
        </p:nvGraphicFramePr>
        <p:xfrm>
          <a:off x="612775" y="2636912"/>
          <a:ext cx="11015663" cy="3328416"/>
        </p:xfrm>
        <a:graphic>
          <a:graphicData uri="http://schemas.openxmlformats.org/drawingml/2006/table">
            <a:tbl>
              <a:tblPr/>
              <a:tblGrid>
                <a:gridCol w="3672622"/>
                <a:gridCol w="3672622"/>
                <a:gridCol w="36704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性质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同周期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自左而右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同主族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自上而下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电子层结构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层数相同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层数增大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失电子能力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得电子能力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金属性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非金属性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________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主要化合价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最高正价升高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(O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除外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最高正价相同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 (O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、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除外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703937" y="355916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减弱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03937" y="405427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增强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19703" y="45268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减弱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03936" y="500423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增强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417208" y="35726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增强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424843" y="404745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减弱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424843" y="45088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增强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439500" y="49835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减弱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3578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33902"/>
              </p:ext>
            </p:extLst>
          </p:nvPr>
        </p:nvGraphicFramePr>
        <p:xfrm>
          <a:off x="359966" y="1068243"/>
          <a:ext cx="11521280" cy="5639384"/>
        </p:xfrm>
        <a:graphic>
          <a:graphicData uri="http://schemas.openxmlformats.org/drawingml/2006/table">
            <a:tbl>
              <a:tblPr/>
              <a:tblGrid>
                <a:gridCol w="3283566"/>
                <a:gridCol w="4062403"/>
                <a:gridCol w="4175311"/>
              </a:tblGrid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性质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同周期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自左而右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同主族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自上而下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73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最高价氧化物对应水化物的酸、碱性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酸性增强：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SiO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&lt;H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PO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4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&lt;H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SO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4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&lt;HClO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4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碱性减弱：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NaOH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&gt;Mg(OH)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&gt;Al(OH)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酸性减弱：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HNO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&gt;H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PO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4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碱性增强：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LiOH&lt;NaOH&lt;KOH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067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非金属气态氢化物的稳定性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增强：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SiH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4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&lt;PH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&lt;H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S&lt;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HCl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减弱：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HF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HCl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HBr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HI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原子半径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减小：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Si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P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S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Cl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增大：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F&lt;Cl&lt;Br&lt;I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阳离子半径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减小：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Na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Mg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Al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增大：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Li</a:t>
                      </a:r>
                      <a:r>
                        <a:rPr lang="zh-CN" sz="24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&lt;Na</a:t>
                      </a:r>
                      <a:r>
                        <a:rPr lang="zh-CN" sz="24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&lt;K</a:t>
                      </a:r>
                      <a:r>
                        <a:rPr lang="zh-CN" sz="24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＋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阴离子半径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减小：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P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3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S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Cl</a:t>
                      </a:r>
                      <a:r>
                        <a:rPr lang="zh-CN" sz="24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endParaRPr lang="zh-CN" sz="24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增大：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</a:t>
                      </a:r>
                      <a:r>
                        <a:rPr lang="zh-CN" sz="24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Cl</a:t>
                      </a:r>
                      <a:r>
                        <a:rPr lang="zh-CN" sz="24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&lt;Br</a:t>
                      </a:r>
                      <a:r>
                        <a:rPr lang="zh-CN" sz="24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&lt;I</a:t>
                      </a:r>
                      <a:r>
                        <a:rPr lang="zh-CN" sz="2400" kern="1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－</a:t>
                      </a:r>
                      <a:endParaRPr lang="zh-CN" sz="24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6627" marR="46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578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908720"/>
            <a:ext cx="11286237" cy="5853910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</a:t>
            </a:r>
            <a:r>
              <a:rPr lang="zh-CN" altLang="zh-CN" kern="100" dirty="0">
                <a:cs typeface="Times New Roman"/>
              </a:rPr>
              <a:t>第一电离能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～</a:t>
            </a:r>
            <a:r>
              <a:rPr lang="en-US" altLang="zh-CN" kern="100" dirty="0">
                <a:cs typeface="Courier New"/>
              </a:rPr>
              <a:t>36</a:t>
            </a:r>
            <a:r>
              <a:rPr lang="zh-CN" altLang="zh-CN" kern="100" dirty="0">
                <a:cs typeface="Times New Roman"/>
              </a:rPr>
              <a:t>号元素的第一</a:t>
            </a:r>
            <a:r>
              <a:rPr lang="zh-CN" altLang="zh-CN" kern="100" dirty="0" smtClean="0">
                <a:cs typeface="Times New Roman"/>
              </a:rPr>
              <a:t>电离能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26626" name="Picture 2" descr="21h-35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49" y="1625200"/>
            <a:ext cx="64114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223573"/>
            <a:ext cx="11286237" cy="5373779"/>
          </a:xfrm>
        </p:spPr>
        <p:txBody>
          <a:bodyPr/>
          <a:lstStyle/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 smtClean="0">
                <a:cs typeface="Times New Roman"/>
              </a:rPr>
              <a:t>第</a:t>
            </a:r>
            <a:r>
              <a:rPr lang="en-US" altLang="zh-CN" kern="1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周期的第一电离能与原子序数的</a:t>
            </a:r>
            <a:r>
              <a:rPr lang="zh-CN" altLang="zh-CN" kern="100" dirty="0" smtClean="0">
                <a:cs typeface="Times New Roman"/>
              </a:rPr>
              <a:t>关系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27650" name="Picture 2" descr="21h-36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859933"/>
            <a:ext cx="50768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2756456"/>
            <a:ext cx="11286237" cy="1464632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说明：</a:t>
            </a:r>
            <a:r>
              <a:rPr lang="en-US" altLang="zh-CN" kern="100" dirty="0">
                <a:latin typeface="宋体"/>
                <a:cs typeface="Times New Roman"/>
              </a:rPr>
              <a:t>①</a:t>
            </a:r>
            <a:r>
              <a:rPr lang="zh-CN" altLang="zh-CN" kern="100" dirty="0">
                <a:cs typeface="Times New Roman"/>
              </a:rPr>
              <a:t>同周期元素从左到右，第一电离呈增大趋势，</a:t>
            </a:r>
            <a:r>
              <a:rPr lang="en-US" altLang="zh-CN" kern="100" dirty="0" err="1">
                <a:latin typeface="宋体"/>
                <a:cs typeface="Times New Roman"/>
              </a:rPr>
              <a:t>Ⅱ</a:t>
            </a:r>
            <a:r>
              <a:rPr lang="en-US" altLang="zh-CN" kern="100" dirty="0" err="1">
                <a:cs typeface="Courier New"/>
              </a:rPr>
              <a:t>A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 err="1">
                <a:latin typeface="宋体"/>
                <a:cs typeface="Times New Roman"/>
              </a:rPr>
              <a:t>Ⅲ</a:t>
            </a:r>
            <a:r>
              <a:rPr lang="en-US" altLang="zh-CN" kern="100" dirty="0" err="1">
                <a:cs typeface="Courier New"/>
              </a:rPr>
              <a:t>A</a:t>
            </a:r>
            <a:r>
              <a:rPr lang="zh-CN" altLang="zh-CN" kern="100" dirty="0">
                <a:cs typeface="Times New Roman"/>
              </a:rPr>
              <a:t>反常；</a:t>
            </a:r>
            <a:r>
              <a:rPr lang="en-US" altLang="zh-CN" kern="100" dirty="0" err="1">
                <a:latin typeface="宋体"/>
                <a:cs typeface="Times New Roman"/>
              </a:rPr>
              <a:t>Ⅴ</a:t>
            </a:r>
            <a:r>
              <a:rPr lang="en-US" altLang="zh-CN" kern="100" dirty="0" err="1">
                <a:cs typeface="Courier New"/>
              </a:rPr>
              <a:t>A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 err="1">
                <a:latin typeface="宋体"/>
                <a:cs typeface="Times New Roman"/>
              </a:rPr>
              <a:t>Ⅵ</a:t>
            </a:r>
            <a:r>
              <a:rPr lang="en-US" altLang="zh-CN" kern="100" dirty="0" err="1">
                <a:cs typeface="Courier New"/>
              </a:rPr>
              <a:t>A</a:t>
            </a:r>
            <a:r>
              <a:rPr lang="zh-CN" altLang="zh-CN" kern="100" dirty="0">
                <a:cs typeface="Times New Roman"/>
              </a:rPr>
              <a:t>反常；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latin typeface="宋体"/>
                <a:cs typeface="Times New Roman"/>
              </a:rPr>
              <a:t>②</a:t>
            </a:r>
            <a:r>
              <a:rPr lang="zh-CN" altLang="zh-CN" kern="100" dirty="0">
                <a:cs typeface="Times New Roman"/>
              </a:rPr>
              <a:t>同主族元素从上到下，第一电离能减小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970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4677807"/>
            <a:ext cx="11286237" cy="1944763"/>
          </a:xfrm>
        </p:spPr>
        <p:txBody>
          <a:bodyPr/>
          <a:lstStyle/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 algn="ctr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主族元素的电负性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说明：</a:t>
            </a:r>
            <a:r>
              <a:rPr lang="en-US" altLang="zh-CN" kern="100" dirty="0">
                <a:latin typeface="宋体"/>
                <a:cs typeface="Times New Roman"/>
              </a:rPr>
              <a:t>①</a:t>
            </a:r>
            <a:r>
              <a:rPr lang="zh-CN" altLang="zh-CN" kern="100" dirty="0">
                <a:cs typeface="Times New Roman"/>
              </a:rPr>
              <a:t>同周期元素从左到右，电负性增大；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latin typeface="宋体"/>
                <a:cs typeface="Times New Roman"/>
              </a:rPr>
              <a:t>②</a:t>
            </a:r>
            <a:r>
              <a:rPr lang="zh-CN" altLang="zh-CN" kern="100" dirty="0">
                <a:cs typeface="Times New Roman"/>
              </a:rPr>
              <a:t>同主族元素从上到下，电负性减小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28674" name="Picture 2" descr="21h-37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32" y="1052736"/>
            <a:ext cx="6033442" cy="40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78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991521"/>
            <a:ext cx="11285537" cy="5533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　原子结构与性质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[</a:t>
            </a:r>
            <a:r>
              <a:rPr lang="zh-CN" altLang="zh-CN" kern="100" dirty="0">
                <a:cs typeface="Times New Roman"/>
              </a:rPr>
              <a:t>常见基态原子、离子的电子排布式</a:t>
            </a:r>
            <a:r>
              <a:rPr lang="en-US" altLang="zh-CN" kern="100" dirty="0">
                <a:cs typeface="Courier New"/>
              </a:rPr>
              <a:t>]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zh-CN" altLang="zh-CN" kern="100" dirty="0">
                <a:cs typeface="Times New Roman"/>
              </a:rPr>
              <a:t>完成下列填空。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(1)(2020·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)Fe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 smtClean="0">
                <a:cs typeface="Courier New"/>
              </a:rPr>
              <a:t>_______________________</a:t>
            </a:r>
            <a:r>
              <a:rPr lang="en-US" altLang="zh-CN" kern="100" dirty="0">
                <a:cs typeface="Courier New"/>
              </a:rPr>
              <a:t>_</a:t>
            </a:r>
            <a:r>
              <a:rPr lang="en-US" altLang="zh-CN" kern="100" dirty="0" smtClean="0">
                <a:cs typeface="Courier New"/>
              </a:rPr>
              <a:t>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(2)(2017·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)Fe</a:t>
            </a:r>
            <a:r>
              <a:rPr lang="en-US" altLang="zh-CN" kern="100" baseline="30000" dirty="0">
                <a:cs typeface="Courier New"/>
              </a:rPr>
              <a:t>3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 smtClean="0">
                <a:cs typeface="Courier New"/>
              </a:rPr>
              <a:t>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(3)(2018·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)Fe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 smtClean="0">
                <a:cs typeface="Courier New"/>
              </a:rPr>
              <a:t>____________________________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(4)(2014·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)Cu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 smtClean="0">
                <a:cs typeface="Courier New"/>
              </a:rPr>
              <a:t>____________________________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(5)(2019·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)Cu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 smtClean="0">
                <a:cs typeface="Courier New"/>
              </a:rPr>
              <a:t>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(6)(2016·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)Zn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 smtClean="0">
                <a:cs typeface="Courier New"/>
              </a:rPr>
              <a:t>____________________________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(7)(2015·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)Cr</a:t>
            </a:r>
            <a:r>
              <a:rPr lang="en-US" altLang="zh-CN" kern="100" baseline="30000" dirty="0">
                <a:cs typeface="Courier New"/>
              </a:rPr>
              <a:t>3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 smtClean="0">
                <a:cs typeface="Courier New"/>
              </a:rPr>
              <a:t>_________________________</a:t>
            </a:r>
            <a:r>
              <a:rPr lang="en-US" altLang="zh-CN" kern="100" dirty="0">
                <a:cs typeface="Courier New"/>
              </a:rPr>
              <a:t>_</a:t>
            </a:r>
            <a:r>
              <a:rPr lang="en-US" altLang="zh-CN" kern="100" dirty="0" smtClean="0">
                <a:cs typeface="Courier New"/>
              </a:rPr>
              <a:t>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(8)(2012·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)Mn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基态的电子排布式可表示为</a:t>
            </a:r>
            <a:r>
              <a:rPr lang="en-US" altLang="zh-CN" kern="100" dirty="0" smtClean="0">
                <a:cs typeface="Courier New"/>
              </a:rPr>
              <a:t>_______________________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65138" y="2524428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3p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4s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12952" y="3005896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3p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5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184960" y="3480335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3p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057813" y="3955534"/>
            <a:ext cx="3999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3p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238287" y="4463737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3p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9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9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12159" y="4925402"/>
            <a:ext cx="40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3p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 3d</a:t>
            </a:r>
            <a:r>
              <a:rPr lang="en-US" altLang="zh-CN" kern="100" baseline="30000" dirty="0">
                <a:latin typeface="Times New Roman"/>
                <a:ea typeface="黑体"/>
              </a:rPr>
              <a:t>10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215385" y="5371301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2p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3s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3p</a:t>
            </a:r>
            <a:r>
              <a:rPr lang="en-US" altLang="zh-CN" kern="100" baseline="300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kern="100" dirty="0">
                <a:latin typeface="Times New Roman"/>
                <a:ea typeface="黑体"/>
              </a:rPr>
              <a:t>[</a:t>
            </a:r>
            <a:r>
              <a:rPr lang="en-US" altLang="zh-CN" kern="100" dirty="0" err="1">
                <a:latin typeface="Times New Roman"/>
                <a:ea typeface="黑体"/>
              </a:rPr>
              <a:t>Ar</a:t>
            </a:r>
            <a:r>
              <a:rPr lang="en-US" altLang="zh-CN" kern="100" dirty="0">
                <a:latin typeface="Times New Roman"/>
                <a:ea typeface="黑体"/>
              </a:rPr>
              <a:t>]3d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738052" y="5902724"/>
            <a:ext cx="363913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0" kern="100" dirty="0">
                <a:latin typeface="Times New Roman"/>
                <a:ea typeface="黑体"/>
              </a:rPr>
              <a:t>1s</a:t>
            </a:r>
            <a:r>
              <a:rPr lang="en-US" altLang="zh-CN" sz="2300" kern="100" baseline="30000" dirty="0">
                <a:latin typeface="Times New Roman"/>
                <a:ea typeface="黑体"/>
              </a:rPr>
              <a:t>2</a:t>
            </a:r>
            <a:r>
              <a:rPr lang="en-US" altLang="zh-CN" sz="2300" kern="100" dirty="0">
                <a:latin typeface="Times New Roman"/>
                <a:ea typeface="黑体"/>
              </a:rPr>
              <a:t>2s</a:t>
            </a:r>
            <a:r>
              <a:rPr lang="en-US" altLang="zh-CN" sz="2300" kern="100" baseline="30000" dirty="0">
                <a:latin typeface="Times New Roman"/>
                <a:ea typeface="黑体"/>
              </a:rPr>
              <a:t>2</a:t>
            </a:r>
            <a:r>
              <a:rPr lang="en-US" altLang="zh-CN" sz="2300" kern="100" dirty="0">
                <a:latin typeface="Times New Roman"/>
                <a:ea typeface="黑体"/>
              </a:rPr>
              <a:t>2p</a:t>
            </a:r>
            <a:r>
              <a:rPr lang="en-US" altLang="zh-CN" sz="2300" kern="100" baseline="30000" dirty="0">
                <a:latin typeface="Times New Roman"/>
                <a:ea typeface="黑体"/>
              </a:rPr>
              <a:t>6</a:t>
            </a:r>
            <a:r>
              <a:rPr lang="en-US" altLang="zh-CN" sz="2300" kern="100" dirty="0">
                <a:latin typeface="Times New Roman"/>
                <a:ea typeface="黑体"/>
              </a:rPr>
              <a:t>3s</a:t>
            </a:r>
            <a:r>
              <a:rPr lang="en-US" altLang="zh-CN" sz="2300" kern="100" baseline="30000" dirty="0">
                <a:latin typeface="Times New Roman"/>
                <a:ea typeface="黑体"/>
              </a:rPr>
              <a:t>2</a:t>
            </a:r>
            <a:r>
              <a:rPr lang="en-US" altLang="zh-CN" sz="2300" kern="100" dirty="0">
                <a:latin typeface="Times New Roman"/>
                <a:ea typeface="黑体"/>
              </a:rPr>
              <a:t>3p</a:t>
            </a:r>
            <a:r>
              <a:rPr lang="en-US" altLang="zh-CN" sz="2300" kern="100" baseline="30000" dirty="0">
                <a:latin typeface="Times New Roman"/>
                <a:ea typeface="黑体"/>
              </a:rPr>
              <a:t>6</a:t>
            </a:r>
            <a:r>
              <a:rPr lang="en-US" altLang="zh-CN" sz="2300" kern="100" dirty="0">
                <a:latin typeface="Times New Roman"/>
                <a:ea typeface="黑体"/>
              </a:rPr>
              <a:t>3d</a:t>
            </a:r>
            <a:r>
              <a:rPr lang="en-US" altLang="zh-CN" sz="2300" kern="100" baseline="30000" dirty="0">
                <a:latin typeface="Times New Roman"/>
                <a:ea typeface="黑体"/>
              </a:rPr>
              <a:t>5</a:t>
            </a:r>
            <a:r>
              <a:rPr lang="zh-CN" altLang="zh-CN" sz="2300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en-US" altLang="zh-CN" sz="2300" kern="100" dirty="0">
                <a:latin typeface="Times New Roman"/>
                <a:ea typeface="黑体"/>
              </a:rPr>
              <a:t>[</a:t>
            </a:r>
            <a:r>
              <a:rPr lang="en-US" altLang="zh-CN" sz="2300" kern="100" dirty="0" err="1">
                <a:latin typeface="Times New Roman"/>
                <a:ea typeface="黑体"/>
              </a:rPr>
              <a:t>Ar</a:t>
            </a:r>
            <a:r>
              <a:rPr lang="en-US" altLang="zh-CN" sz="2300" kern="100" dirty="0">
                <a:latin typeface="Times New Roman"/>
                <a:ea typeface="黑体"/>
              </a:rPr>
              <a:t>]3d</a:t>
            </a:r>
            <a:r>
              <a:rPr lang="en-US" altLang="zh-CN" sz="2300" kern="100" baseline="30000" dirty="0">
                <a:latin typeface="Times New Roman"/>
                <a:ea typeface="黑体"/>
              </a:rPr>
              <a:t>5</a:t>
            </a:r>
            <a:endParaRPr lang="zh-CN" altLang="en-US" sz="23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2003635"/>
            <a:ext cx="11286237" cy="3081549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能力</a:t>
            </a:r>
            <a:r>
              <a:rPr lang="en-US" altLang="zh-CN" b="1" kern="1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　化学键的类型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zh-CN" altLang="zh-CN" kern="100" dirty="0">
                <a:cs typeface="Times New Roman"/>
              </a:rPr>
              <a:t>离子键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离子键存在于离子化合物中。离子键的强弱判断：一般阴、阳离子的电荷越高、半径越小，离子键越强。晶格能</a:t>
            </a:r>
            <a:r>
              <a:rPr lang="en-US" altLang="zh-CN" kern="100" dirty="0">
                <a:cs typeface="Courier New"/>
              </a:rPr>
              <a:t>(</a:t>
            </a:r>
            <a:r>
              <a:rPr lang="en-US" altLang="zh-CN" i="1" kern="100" dirty="0">
                <a:cs typeface="Courier New"/>
              </a:rPr>
              <a:t>U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是指拆开</a:t>
            </a:r>
            <a:r>
              <a:rPr lang="en-US" altLang="zh-CN" kern="100" dirty="0">
                <a:cs typeface="Courier New"/>
              </a:rPr>
              <a:t>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离子晶体使之形成气态阴离子和气态阳离子时所吸收的能量。一般来说，晶格能越大，离子晶体的熔点越高，硬度越大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如熔、沸点：</a:t>
            </a:r>
            <a:r>
              <a:rPr lang="en-US" altLang="zh-CN" kern="100" dirty="0" err="1">
                <a:cs typeface="Courier New"/>
              </a:rPr>
              <a:t>MgO</a:t>
            </a:r>
            <a:r>
              <a:rPr lang="en-US" altLang="zh-CN" kern="100" dirty="0">
                <a:cs typeface="Courier New"/>
              </a:rPr>
              <a:t>&gt;</a:t>
            </a:r>
            <a:r>
              <a:rPr lang="en-US" altLang="zh-CN" kern="100" dirty="0" err="1">
                <a:cs typeface="Courier New"/>
              </a:rPr>
              <a:t>NaCl</a:t>
            </a:r>
            <a:r>
              <a:rPr lang="en-US" altLang="zh-CN" kern="100" dirty="0">
                <a:cs typeface="Courier New"/>
              </a:rPr>
              <a:t>&gt;</a:t>
            </a:r>
            <a:r>
              <a:rPr lang="en-US" altLang="zh-CN" kern="100" dirty="0" err="1">
                <a:cs typeface="Courier New"/>
              </a:rPr>
              <a:t>CsCl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537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013002"/>
            <a:ext cx="11286237" cy="1161023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 </a:t>
            </a:r>
            <a:r>
              <a:rPr lang="zh-CN" altLang="zh-CN" kern="100" dirty="0">
                <a:cs typeface="Times New Roman"/>
              </a:rPr>
              <a:t>共价键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(1)σ</a:t>
            </a:r>
            <a:r>
              <a:rPr lang="zh-CN" altLang="zh-CN" kern="100" dirty="0">
                <a:cs typeface="Times New Roman"/>
              </a:rPr>
              <a:t>键、</a:t>
            </a:r>
            <a:r>
              <a:rPr lang="en-US" altLang="zh-CN" kern="100" dirty="0">
                <a:cs typeface="Courier New"/>
              </a:rPr>
              <a:t>π</a:t>
            </a:r>
            <a:r>
              <a:rPr lang="zh-CN" altLang="zh-CN" kern="100" dirty="0" smtClean="0">
                <a:cs typeface="Times New Roman"/>
              </a:rPr>
              <a:t>键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48975"/>
              </p:ext>
            </p:extLst>
          </p:nvPr>
        </p:nvGraphicFramePr>
        <p:xfrm>
          <a:off x="468313" y="2340247"/>
          <a:ext cx="11304587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文档" r:id="rId3" imgW="11304064" imgH="4328435" progId="Word.Document.12">
                  <p:embed/>
                </p:oleObj>
              </mc:Choice>
              <mc:Fallback>
                <p:oleObj name="文档" r:id="rId3" imgW="11304064" imgH="4328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340247"/>
                        <a:ext cx="11304587" cy="432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7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340768"/>
            <a:ext cx="11286237" cy="1961243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</a:t>
            </a:r>
            <a:r>
              <a:rPr lang="zh-CN" altLang="zh-CN" kern="100" dirty="0">
                <a:cs typeface="Times New Roman"/>
              </a:rPr>
              <a:t>配位键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latin typeface="宋体"/>
                <a:cs typeface="宋体"/>
              </a:rPr>
              <a:t>①</a:t>
            </a:r>
            <a:r>
              <a:rPr lang="zh-CN" altLang="zh-CN" kern="100" dirty="0">
                <a:cs typeface="Times New Roman"/>
              </a:rPr>
              <a:t>配合物的组成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以</a:t>
            </a:r>
            <a:r>
              <a:rPr lang="en-US" altLang="zh-CN" kern="100" dirty="0">
                <a:cs typeface="Courier New"/>
              </a:rPr>
              <a:t>[Cu(NH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]SO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为例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说明，如图</a:t>
            </a:r>
            <a:r>
              <a:rPr lang="en-US" altLang="zh-CN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latin typeface="宋体"/>
                <a:cs typeface="宋体"/>
              </a:rPr>
              <a:t>②</a:t>
            </a:r>
            <a:r>
              <a:rPr lang="zh-CN" altLang="zh-CN" kern="100" dirty="0">
                <a:cs typeface="Times New Roman"/>
              </a:rPr>
              <a:t>一般来说，配合物内界与外界之间为离子键，电荷相互抵消，配体有多个配位原子，与中心原子形成螯合物。如铜离子与乙二胺形成配离子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如图</a:t>
            </a:r>
            <a:r>
              <a:rPr lang="en-US" altLang="zh-CN" kern="100" dirty="0">
                <a:cs typeface="Courier New"/>
              </a:rPr>
              <a:t>2</a:t>
            </a:r>
            <a:r>
              <a:rPr lang="en-US" altLang="zh-CN" kern="100" dirty="0" smtClean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2969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3491281"/>
            <a:ext cx="62515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7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416376"/>
            <a:ext cx="11286237" cy="2973122"/>
          </a:xfrm>
        </p:spPr>
        <p:txBody>
          <a:bodyPr/>
          <a:lstStyle/>
          <a:p>
            <a:pPr indent="612140">
              <a:spcAft>
                <a:spcPts val="0"/>
              </a:spcAft>
              <a:tabLst>
                <a:tab pos="5372100" algn="l"/>
              </a:tabLst>
            </a:pPr>
            <a:r>
              <a:rPr lang="en-US" altLang="zh-CN" b="1" kern="100" dirty="0">
                <a:latin typeface="宋体"/>
                <a:cs typeface="Times New Roman"/>
              </a:rPr>
              <a:t>③</a:t>
            </a:r>
            <a:r>
              <a:rPr lang="zh-CN" altLang="zh-CN" kern="100" dirty="0">
                <a:cs typeface="Times New Roman"/>
              </a:rPr>
              <a:t>举例：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 smtClean="0">
                <a:cs typeface="Times New Roman"/>
              </a:rPr>
              <a:t>工业</a:t>
            </a:r>
            <a:r>
              <a:rPr lang="zh-CN" altLang="zh-CN" kern="100" dirty="0">
                <a:cs typeface="Times New Roman"/>
              </a:rPr>
              <a:t>上一般用冰晶石电解制铝，可以降低氧化铝的熔化温度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3072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14" y="1850702"/>
            <a:ext cx="309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10" y="4519513"/>
            <a:ext cx="503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48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4869160"/>
            <a:ext cx="11286237" cy="520848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</a:t>
            </a:r>
            <a:r>
              <a:rPr lang="en-US" altLang="zh-CN" b="1" kern="1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共价键的键</a:t>
            </a:r>
            <a:r>
              <a:rPr lang="zh-CN" altLang="zh-CN" kern="100" dirty="0" smtClean="0">
                <a:cs typeface="Times New Roman"/>
              </a:rPr>
              <a:t>参数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8" y="1988840"/>
            <a:ext cx="57054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99" y="2060848"/>
            <a:ext cx="4219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12271"/>
              </p:ext>
            </p:extLst>
          </p:nvPr>
        </p:nvGraphicFramePr>
        <p:xfrm>
          <a:off x="539750" y="1033735"/>
          <a:ext cx="111601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文档" r:id="rId5" imgW="11160428" imgH="1027837" progId="Word.Document.12">
                  <p:embed/>
                </p:oleObj>
              </mc:Choice>
              <mc:Fallback>
                <p:oleObj name="文档" r:id="rId5" imgW="11160428" imgH="1027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750" y="1033735"/>
                        <a:ext cx="11160125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5" descr="2022hx-21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58" y="5354340"/>
            <a:ext cx="55816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7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628800"/>
            <a:ext cx="11286237" cy="520848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</a:t>
            </a:r>
            <a:r>
              <a:rPr lang="en-US" altLang="zh-CN" b="1" kern="1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根据物质元素的成键数目，推断元素最外层电子</a:t>
            </a:r>
            <a:r>
              <a:rPr lang="zh-CN" altLang="zh-CN" kern="100" dirty="0" smtClean="0">
                <a:cs typeface="Times New Roman"/>
              </a:rPr>
              <a:t>数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76949"/>
              </p:ext>
            </p:extLst>
          </p:nvPr>
        </p:nvGraphicFramePr>
        <p:xfrm>
          <a:off x="468313" y="2359819"/>
          <a:ext cx="11304587" cy="337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文档" r:id="rId3" imgW="11304064" imgH="3372961" progId="Word.Document.12">
                  <p:embed/>
                </p:oleObj>
              </mc:Choice>
              <mc:Fallback>
                <p:oleObj name="文档" r:id="rId3" imgW="11304064" imgH="3372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359819"/>
                        <a:ext cx="11304587" cy="337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27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42480"/>
              </p:ext>
            </p:extLst>
          </p:nvPr>
        </p:nvGraphicFramePr>
        <p:xfrm>
          <a:off x="468313" y="1655787"/>
          <a:ext cx="1130458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文档" r:id="rId3" imgW="11304064" imgH="4580805" progId="Word.Document.12">
                  <p:embed/>
                </p:oleObj>
              </mc:Choice>
              <mc:Fallback>
                <p:oleObj name="文档" r:id="rId3" imgW="11304064" imgH="45808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1655787"/>
                        <a:ext cx="11304587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27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195316"/>
              </p:ext>
            </p:extLst>
          </p:nvPr>
        </p:nvGraphicFramePr>
        <p:xfrm>
          <a:off x="468313" y="1928787"/>
          <a:ext cx="11304587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文档" r:id="rId3" imgW="11304064" imgH="3300599" progId="Word.Document.12">
                  <p:embed/>
                </p:oleObj>
              </mc:Choice>
              <mc:Fallback>
                <p:oleObj name="文档" r:id="rId3" imgW="11304064" imgH="3300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1928787"/>
                        <a:ext cx="11304587" cy="330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7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980728"/>
            <a:ext cx="11286237" cy="1644874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能力</a:t>
            </a:r>
            <a:r>
              <a:rPr lang="en-US" altLang="zh-CN" b="1" kern="1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　分子的空间结构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zh-CN" altLang="zh-CN" kern="100" dirty="0">
                <a:cs typeface="Times New Roman"/>
              </a:rPr>
              <a:t>价层电子对互斥模型和空间结构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46490"/>
              </p:ext>
            </p:extLst>
          </p:nvPr>
        </p:nvGraphicFramePr>
        <p:xfrm>
          <a:off x="468313" y="2265210"/>
          <a:ext cx="11304587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文档" r:id="rId3" imgW="11304064" imgH="4400798" progId="Word.Document.12">
                  <p:embed/>
                </p:oleObj>
              </mc:Choice>
              <mc:Fallback>
                <p:oleObj name="文档" r:id="rId3" imgW="11304064" imgH="4400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265210"/>
                        <a:ext cx="11304587" cy="440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7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094115"/>
              </p:ext>
            </p:extLst>
          </p:nvPr>
        </p:nvGraphicFramePr>
        <p:xfrm>
          <a:off x="468313" y="1464439"/>
          <a:ext cx="11304587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文档" r:id="rId3" imgW="11304064" imgH="4887896" progId="Word.Document.12">
                  <p:embed/>
                </p:oleObj>
              </mc:Choice>
              <mc:Fallback>
                <p:oleObj name="文档" r:id="rId3" imgW="11304064" imgH="4887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1464439"/>
                        <a:ext cx="11304587" cy="488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51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2408225"/>
            <a:ext cx="11285537" cy="2172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[</a:t>
            </a:r>
            <a:r>
              <a:rPr lang="zh-CN" altLang="zh-CN" kern="100" dirty="0">
                <a:cs typeface="Times New Roman"/>
              </a:rPr>
              <a:t>元素的性质</a:t>
            </a:r>
            <a:r>
              <a:rPr lang="en-US" altLang="zh-CN" kern="100" dirty="0">
                <a:cs typeface="Courier New"/>
              </a:rPr>
              <a:t>]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 </a:t>
            </a:r>
            <a:r>
              <a:rPr lang="zh-CN" altLang="zh-CN" kern="100" dirty="0">
                <a:cs typeface="Times New Roman"/>
              </a:rPr>
              <a:t>比较元素的相关性质。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(1)(2020·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)C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N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元素的第一电离能由大到小的顺序为</a:t>
            </a:r>
            <a:r>
              <a:rPr lang="en-US" altLang="zh-CN" kern="100" dirty="0" smtClean="0">
                <a:cs typeface="Courier New"/>
              </a:rPr>
              <a:t>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(2)(2017·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)C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H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三种元素的电负性由小到大的顺序为</a:t>
            </a:r>
            <a:r>
              <a:rPr lang="en-US" altLang="zh-CN" kern="100" dirty="0" smtClean="0">
                <a:cs typeface="Courier New"/>
              </a:rPr>
              <a:t>____________</a:t>
            </a:r>
            <a:r>
              <a:rPr lang="zh-CN" altLang="zh-CN" kern="100" dirty="0">
                <a:cs typeface="Times New Roman"/>
              </a:rPr>
              <a:t>。</a:t>
            </a:r>
            <a:r>
              <a:rPr lang="en-US" altLang="zh-CN" kern="100" dirty="0"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29176" y="352571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N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＞</a:t>
            </a:r>
            <a:r>
              <a:rPr lang="en-US" altLang="zh-CN" kern="100" dirty="0">
                <a:latin typeface="Times New Roman"/>
                <a:ea typeface="黑体"/>
              </a:rPr>
              <a:t>O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＞</a:t>
            </a:r>
            <a:r>
              <a:rPr lang="en-US" altLang="zh-CN" kern="100" dirty="0">
                <a:latin typeface="Times New Roman"/>
                <a:ea typeface="黑体"/>
              </a:rPr>
              <a:t>C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05240" y="4016683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H&lt;C&lt;O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93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389909"/>
            <a:ext cx="11286237" cy="1164742"/>
          </a:xfrm>
        </p:spPr>
        <p:txBody>
          <a:bodyPr/>
          <a:lstStyle/>
          <a:p>
            <a:pPr indent="628015" fontAlgn="ctr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 </a:t>
            </a:r>
            <a:r>
              <a:rPr lang="zh-CN" altLang="zh-CN" kern="100" dirty="0">
                <a:cs typeface="Times New Roman"/>
              </a:rPr>
              <a:t>杂化轨道类型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47949"/>
              </p:ext>
            </p:extLst>
          </p:nvPr>
        </p:nvGraphicFramePr>
        <p:xfrm>
          <a:off x="468313" y="2250405"/>
          <a:ext cx="11304587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文档" r:id="rId3" imgW="11304064" imgH="3699493" progId="Word.Document.12">
                  <p:embed/>
                </p:oleObj>
              </mc:Choice>
              <mc:Fallback>
                <p:oleObj name="文档" r:id="rId3" imgW="11304064" imgH="369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250405"/>
                        <a:ext cx="11304587" cy="369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51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405816"/>
            <a:ext cx="11286237" cy="1004699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注意：有关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O(</a:t>
            </a:r>
            <a:r>
              <a:rPr lang="zh-CN" altLang="zh-CN" kern="100" dirty="0">
                <a:cs typeface="Times New Roman"/>
              </a:rPr>
              <a:t>或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S)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或</a:t>
            </a:r>
            <a:r>
              <a:rPr lang="en-US" altLang="zh-CN" kern="100" dirty="0">
                <a:cs typeface="Courier New"/>
              </a:rPr>
              <a:t>PH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的空间结构的解释：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66676"/>
              </p:ext>
            </p:extLst>
          </p:nvPr>
        </p:nvGraphicFramePr>
        <p:xfrm>
          <a:off x="468313" y="2133054"/>
          <a:ext cx="11304587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文档" r:id="rId3" imgW="11304064" imgH="4032865" progId="Word.Document.12">
                  <p:embed/>
                </p:oleObj>
              </mc:Choice>
              <mc:Fallback>
                <p:oleObj name="文档" r:id="rId3" imgW="11304064" imgH="40328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133054"/>
                        <a:ext cx="11304587" cy="403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529234" y="337947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105°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84917" y="505556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/>
                <a:ea typeface="黑体"/>
              </a:rPr>
              <a:t>107°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951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704408"/>
            <a:ext cx="11286237" cy="520848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能力</a:t>
            </a:r>
            <a:r>
              <a:rPr lang="en-US" altLang="zh-CN" b="1" kern="1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　极性分子与非极性分子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38914" name="Picture 2" descr="2022hx-30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436465"/>
            <a:ext cx="90344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556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484784"/>
            <a:ext cx="11286237" cy="1644874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能力</a:t>
            </a:r>
            <a:r>
              <a:rPr lang="en-US" altLang="zh-CN" b="1" kern="100" dirty="0">
                <a:cs typeface="Courier New"/>
              </a:rPr>
              <a:t>5</a:t>
            </a:r>
            <a:r>
              <a:rPr lang="zh-CN" altLang="zh-CN" kern="100" dirty="0">
                <a:cs typeface="Times New Roman"/>
              </a:rPr>
              <a:t>　分子间作用力与氢键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zh-CN" altLang="zh-CN" kern="100" dirty="0">
                <a:cs typeface="Times New Roman"/>
              </a:rPr>
              <a:t>范德华力与氢键的比较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60016"/>
              </p:ext>
            </p:extLst>
          </p:nvPr>
        </p:nvGraphicFramePr>
        <p:xfrm>
          <a:off x="612775" y="2804720"/>
          <a:ext cx="11015663" cy="2852928"/>
        </p:xfrm>
        <a:graphic>
          <a:graphicData uri="http://schemas.openxmlformats.org/drawingml/2006/table">
            <a:tbl>
              <a:tblPr/>
              <a:tblGrid>
                <a:gridCol w="2701041"/>
                <a:gridCol w="3509590"/>
                <a:gridCol w="48050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Courier New"/>
                        </a:rPr>
                        <a:t> 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范德华力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氢键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存在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分子间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分子间或部分分子内部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强弱判断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组成结构相似相对分子质量越大，范德华力越强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在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X—H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…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Y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中，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Y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元素的电负性越大，形成的氢键越强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(X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Y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N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O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F)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对物质性质的影响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熔、沸点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物理性质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熔、沸点，溶解度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物理性质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56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815196"/>
            <a:ext cx="11286237" cy="1164742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</a:t>
            </a:r>
            <a:r>
              <a:rPr lang="en-US" altLang="zh-CN" kern="100" dirty="0">
                <a:cs typeface="Courier New"/>
              </a:rPr>
              <a:t> </a:t>
            </a:r>
            <a:r>
              <a:rPr lang="zh-CN" altLang="zh-CN" kern="100" dirty="0">
                <a:cs typeface="Times New Roman"/>
              </a:rPr>
              <a:t>氢键对物质性质的影响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6879"/>
              </p:ext>
            </p:extLst>
          </p:nvPr>
        </p:nvGraphicFramePr>
        <p:xfrm>
          <a:off x="468313" y="1520825"/>
          <a:ext cx="1125855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文档" r:id="rId3" imgW="11304064" imgH="5354832" progId="Word.Document.12">
                  <p:embed/>
                </p:oleObj>
              </mc:Choice>
              <mc:Fallback>
                <p:oleObj name="文档" r:id="rId3" imgW="11304064" imgH="53548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1520825"/>
                        <a:ext cx="11258550" cy="532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556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200352"/>
            <a:ext cx="11286237" cy="1644874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能力</a:t>
            </a:r>
            <a:r>
              <a:rPr lang="en-US" altLang="zh-CN" b="1" kern="100" dirty="0">
                <a:cs typeface="Courier New"/>
              </a:rPr>
              <a:t>6</a:t>
            </a:r>
            <a:r>
              <a:rPr lang="zh-CN" altLang="zh-CN" kern="100" dirty="0">
                <a:cs typeface="Times New Roman"/>
              </a:rPr>
              <a:t>　晶体类型与性质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zh-CN" altLang="zh-CN" kern="100" dirty="0">
                <a:cs typeface="Times New Roman"/>
              </a:rPr>
              <a:t>常见的几种典型晶体的晶胞结构图及其主要性质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085680"/>
              </p:ext>
            </p:extLst>
          </p:nvPr>
        </p:nvGraphicFramePr>
        <p:xfrm>
          <a:off x="468313" y="2520081"/>
          <a:ext cx="11304587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文档" r:id="rId3" imgW="11304064" imgH="4005504" progId="Word.Document.12">
                  <p:embed/>
                </p:oleObj>
              </mc:Choice>
              <mc:Fallback>
                <p:oleObj name="文档" r:id="rId3" imgW="11304064" imgH="40055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520081"/>
                        <a:ext cx="11304587" cy="400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72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788216"/>
              </p:ext>
            </p:extLst>
          </p:nvPr>
        </p:nvGraphicFramePr>
        <p:xfrm>
          <a:off x="468313" y="1843435"/>
          <a:ext cx="11304587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文档" r:id="rId3" imgW="11304064" imgH="4033225" progId="Word.Document.12">
                  <p:embed/>
                </p:oleObj>
              </mc:Choice>
              <mc:Fallback>
                <p:oleObj name="文档" r:id="rId3" imgW="11304064" imgH="4033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1843435"/>
                        <a:ext cx="11304587" cy="403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72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45878"/>
              </p:ext>
            </p:extLst>
          </p:nvPr>
        </p:nvGraphicFramePr>
        <p:xfrm>
          <a:off x="468313" y="1216297"/>
          <a:ext cx="11304587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文档" r:id="rId3" imgW="11304064" imgH="5452756" progId="Word.Document.12">
                  <p:embed/>
                </p:oleObj>
              </mc:Choice>
              <mc:Fallback>
                <p:oleObj name="文档" r:id="rId3" imgW="11304064" imgH="5452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1216297"/>
                        <a:ext cx="11304587" cy="545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72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624735"/>
            <a:ext cx="11286237" cy="668645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</a:t>
            </a:r>
            <a:r>
              <a:rPr lang="en-US" altLang="zh-CN" kern="100" dirty="0">
                <a:cs typeface="Courier New"/>
              </a:rPr>
              <a:t> </a:t>
            </a:r>
            <a:r>
              <a:rPr lang="zh-CN" altLang="zh-CN" kern="100" dirty="0">
                <a:cs typeface="Times New Roman"/>
              </a:rPr>
              <a:t>晶胞中粒子数目的</a:t>
            </a:r>
            <a:r>
              <a:rPr lang="zh-CN" altLang="zh-CN" kern="100" dirty="0" smtClean="0">
                <a:cs typeface="Times New Roman"/>
              </a:rPr>
              <a:t>计算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44034" name="Picture 2" descr="302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1" y="2413223"/>
            <a:ext cx="107140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2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908720"/>
            <a:ext cx="11286237" cy="2605137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3. </a:t>
            </a:r>
            <a:r>
              <a:rPr lang="zh-CN" altLang="zh-CN" kern="100" dirty="0">
                <a:cs typeface="Times New Roman"/>
              </a:rPr>
              <a:t>晶体熔、沸点高低的判断规律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</a:t>
            </a:r>
            <a:r>
              <a:rPr lang="zh-CN" altLang="zh-CN" kern="100" dirty="0">
                <a:cs typeface="Times New Roman"/>
              </a:rPr>
              <a:t>不同类型晶体的熔、沸点的判断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一般来说，共价晶体</a:t>
            </a:r>
            <a:r>
              <a:rPr lang="en-US" altLang="zh-CN" kern="100" dirty="0">
                <a:cs typeface="Courier New"/>
              </a:rPr>
              <a:t>&gt;</a:t>
            </a:r>
            <a:r>
              <a:rPr lang="zh-CN" altLang="zh-CN" kern="100" dirty="0">
                <a:cs typeface="Times New Roman"/>
              </a:rPr>
              <a:t>离子晶体</a:t>
            </a:r>
            <a:r>
              <a:rPr lang="en-US" altLang="zh-CN" kern="100" dirty="0">
                <a:cs typeface="Courier New"/>
              </a:rPr>
              <a:t>&gt;</a:t>
            </a:r>
            <a:r>
              <a:rPr lang="zh-CN" altLang="zh-CN" kern="100" dirty="0">
                <a:cs typeface="Times New Roman"/>
              </a:rPr>
              <a:t>金属晶体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有例外</a:t>
            </a:r>
            <a:r>
              <a:rPr lang="en-US" altLang="zh-CN" kern="100" dirty="0">
                <a:cs typeface="Courier New"/>
              </a:rPr>
              <a:t>)&gt;</a:t>
            </a:r>
            <a:r>
              <a:rPr lang="zh-CN" altLang="zh-CN" kern="100" dirty="0">
                <a:cs typeface="Times New Roman"/>
              </a:rPr>
              <a:t>分子晶体。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</a:t>
            </a:r>
            <a:r>
              <a:rPr lang="zh-CN" altLang="zh-CN" kern="100" dirty="0">
                <a:cs typeface="Times New Roman"/>
              </a:rPr>
              <a:t>同种类型晶体的熔、沸点的判断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17765"/>
              </p:ext>
            </p:extLst>
          </p:nvPr>
        </p:nvGraphicFramePr>
        <p:xfrm>
          <a:off x="612775" y="3135830"/>
          <a:ext cx="11015663" cy="3511296"/>
        </p:xfrm>
        <a:graphic>
          <a:graphicData uri="http://schemas.openxmlformats.org/drawingml/2006/table">
            <a:tbl>
              <a:tblPr/>
              <a:tblGrid>
                <a:gridCol w="1471693"/>
                <a:gridCol w="6268386"/>
                <a:gridCol w="327558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晶体类型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比较方法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举例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熔、沸点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分子晶体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①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组成、结构相似的物质，存在氢键的物质的熔、沸点高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②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组成、结构相似，一般相对分子质量越大，熔、沸点越高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③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组成和结构不相似的物质，分子极性越大，熔、沸点越高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④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同分异构体，支链越多，熔、沸点越低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①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HF&gt;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HCl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②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HI&gt;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HBr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HCl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③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CO&gt;N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2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④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正戊烷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异戊烷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新戊烷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56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327637"/>
            <a:ext cx="11285537" cy="5053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　分子结构与性质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[</a:t>
            </a:r>
            <a:r>
              <a:rPr lang="zh-CN" altLang="zh-CN" kern="100" dirty="0">
                <a:cs typeface="Times New Roman"/>
              </a:rPr>
              <a:t>共价键</a:t>
            </a:r>
            <a:r>
              <a:rPr lang="en-US" altLang="zh-CN" kern="100" dirty="0">
                <a:cs typeface="Courier New"/>
              </a:rPr>
              <a:t>(</a:t>
            </a:r>
            <a:r>
              <a:rPr lang="en-US" altLang="zh-CN" b="1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键、配位键</a:t>
            </a:r>
            <a:r>
              <a:rPr lang="en-US" altLang="zh-CN" kern="100" dirty="0">
                <a:cs typeface="Courier New"/>
              </a:rPr>
              <a:t>)]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3. </a:t>
            </a:r>
            <a:r>
              <a:rPr lang="zh-CN" altLang="zh-CN" kern="100" dirty="0">
                <a:cs typeface="Times New Roman"/>
              </a:rPr>
              <a:t>完成下列填空。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(1)(2020·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柠檬酸的结构简式如图，</a:t>
            </a:r>
            <a:r>
              <a:rPr lang="en-US" altLang="zh-CN" kern="100" dirty="0">
                <a:cs typeface="Courier New"/>
              </a:rPr>
              <a:t>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柠檬酸分子中碳原子与氧原子形成的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键的数目为</a:t>
            </a:r>
            <a:r>
              <a:rPr lang="en-US" altLang="zh-CN" kern="100" dirty="0">
                <a:cs typeface="Courier New"/>
              </a:rPr>
              <a:t>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(</a:t>
            </a:r>
            <a:r>
              <a:rPr lang="en-US" altLang="zh-CN" kern="100" dirty="0">
                <a:cs typeface="Courier New"/>
              </a:rPr>
              <a:t>2)(2018·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)N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分子中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键与</a:t>
            </a:r>
            <a:r>
              <a:rPr lang="en-US" altLang="zh-CN" kern="100" dirty="0">
                <a:cs typeface="Courier New"/>
              </a:rPr>
              <a:t>π</a:t>
            </a:r>
            <a:r>
              <a:rPr lang="zh-CN" altLang="zh-CN" kern="100" dirty="0">
                <a:cs typeface="Times New Roman"/>
              </a:rPr>
              <a:t>键的数目比</a:t>
            </a:r>
            <a:r>
              <a:rPr lang="en-US" altLang="zh-CN" i="1" kern="100" dirty="0">
                <a:cs typeface="Courier New"/>
              </a:rPr>
              <a:t>n</a:t>
            </a:r>
            <a:r>
              <a:rPr lang="en-US" altLang="zh-CN" kern="100" dirty="0">
                <a:cs typeface="Courier New"/>
              </a:rPr>
              <a:t>(σ)</a:t>
            </a:r>
            <a:r>
              <a:rPr lang="en-US" altLang="zh-CN" kern="100" dirty="0">
                <a:latin typeface="宋体"/>
                <a:cs typeface="Times New Roman"/>
              </a:rPr>
              <a:t>∶</a:t>
            </a:r>
            <a:r>
              <a:rPr lang="en-US" altLang="zh-CN" i="1" kern="100" dirty="0">
                <a:cs typeface="Courier New"/>
              </a:rPr>
              <a:t>n</a:t>
            </a:r>
            <a:r>
              <a:rPr lang="en-US" altLang="zh-CN" kern="100" dirty="0">
                <a:cs typeface="Courier New"/>
              </a:rPr>
              <a:t>(π)</a:t>
            </a:r>
            <a:r>
              <a:rPr lang="zh-CN" altLang="zh-CN" kern="100" dirty="0">
                <a:cs typeface="Times New Roman"/>
              </a:rPr>
              <a:t>＝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38" y="4072608"/>
            <a:ext cx="23336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787253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7 </a:t>
            </a:r>
            <a:r>
              <a:rPr lang="en-US" altLang="zh-CN" kern="100" dirty="0" err="1">
                <a:latin typeface="Times New Roman"/>
                <a:ea typeface="黑体"/>
              </a:rPr>
              <a:t>mol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64803" y="582613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</a:t>
            </a:r>
            <a:r>
              <a:rPr lang="zh-CN" altLang="zh-CN" kern="100" dirty="0">
                <a:latin typeface="Times New Roman"/>
                <a:ea typeface="黑体"/>
                <a:cs typeface="宋体"/>
              </a:rPr>
              <a:t>∶</a:t>
            </a:r>
            <a:r>
              <a:rPr lang="en-US" altLang="zh-CN" kern="1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93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5537"/>
              </p:ext>
            </p:extLst>
          </p:nvPr>
        </p:nvGraphicFramePr>
        <p:xfrm>
          <a:off x="612775" y="2044800"/>
          <a:ext cx="11015663" cy="3328416"/>
        </p:xfrm>
        <a:graphic>
          <a:graphicData uri="http://schemas.openxmlformats.org/drawingml/2006/table">
            <a:tbl>
              <a:tblPr/>
              <a:tblGrid>
                <a:gridCol w="1471693"/>
                <a:gridCol w="5692322"/>
                <a:gridCol w="3851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晶体类型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比较方法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举例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(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熔、沸点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)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共价晶体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原子半径小的键长短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→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键能大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宋体"/>
                          <a:ea typeface="黑体"/>
                          <a:cs typeface="Times New Roman"/>
                        </a:rPr>
                        <a:t>→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晶体的熔、沸点高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金刚石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碳化硅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硅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金属晶体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离子半径越小、所带电荷越多，熔、沸点越高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pl-PL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Al&gt;Mg&gt;Na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；</a:t>
                      </a:r>
                      <a:r>
                        <a:rPr lang="pl-PL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Li&gt;Na&gt;K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离子晶体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Times New Roman"/>
                        </a:rPr>
                        <a:t>阴、阳离子的电荷数越多、离子半径越小，晶格能越大，离子晶体的熔、沸点越高</a:t>
                      </a:r>
                      <a:endParaRPr lang="zh-CN" sz="105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MgO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NaCl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&gt;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黑体"/>
                          <a:cs typeface="Courier New"/>
                        </a:rPr>
                        <a:t>CsCl</a:t>
                      </a: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328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2276872"/>
            <a:ext cx="11286237" cy="3453253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　常见基态原子、离子的电子排布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                </a:t>
            </a:r>
            <a:r>
              <a:rPr lang="en-US" altLang="zh-CN" kern="100" dirty="0">
                <a:cs typeface="Courier New"/>
              </a:rPr>
              <a:t>(1)</a:t>
            </a:r>
            <a:r>
              <a:rPr lang="en-US" altLang="zh-CN" kern="100" dirty="0" err="1">
                <a:cs typeface="Courier New"/>
              </a:rPr>
              <a:t>Mn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(2)Cu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(3)Cr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(4)Zn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____________________________________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(5)Ti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的基态价电子排布式为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(6)Ni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____________________________________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04260" y="2844800"/>
            <a:ext cx="1182688" cy="476251"/>
            <a:chOff x="694" y="753"/>
            <a:chExt cx="745" cy="3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" y="753"/>
              <a:ext cx="667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文本框 29"/>
            <p:cNvSpPr txBox="1"/>
            <p:nvPr/>
          </p:nvSpPr>
          <p:spPr>
            <a:xfrm>
              <a:off x="1163" y="765"/>
              <a:ext cx="276" cy="2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charset="-122"/>
                </a:rPr>
                <a:t>1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47700" y="1065895"/>
            <a:ext cx="1072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举题固法 </a:t>
            </a:r>
            <a:r>
              <a:rPr lang="en-US" altLang="zh-CN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endParaRPr lang="zh-CN" altLang="en-US" sz="2800" b="1" dirty="0">
              <a:solidFill>
                <a:srgbClr val="CC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64622" y="2689205"/>
            <a:ext cx="475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kern="100" dirty="0">
                <a:latin typeface="Times New Roman"/>
                <a:ea typeface="黑体"/>
              </a:rPr>
              <a:t>1s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3p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3d</a:t>
            </a:r>
            <a:r>
              <a:rPr lang="pt-BR" altLang="zh-CN" kern="100" baseline="30000" dirty="0">
                <a:latin typeface="Times New Roman"/>
                <a:ea typeface="黑体"/>
              </a:rPr>
              <a:t>5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pt-BR" altLang="zh-CN" kern="100" dirty="0">
                <a:latin typeface="Times New Roman"/>
                <a:ea typeface="黑体"/>
              </a:rPr>
              <a:t>[Ar]3d</a:t>
            </a:r>
            <a:r>
              <a:rPr lang="pt-BR" altLang="zh-CN" kern="100" baseline="30000" dirty="0">
                <a:latin typeface="Times New Roman"/>
                <a:ea typeface="黑体"/>
              </a:rPr>
              <a:t>5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1145" y="3182402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kern="100" dirty="0">
                <a:latin typeface="Times New Roman"/>
                <a:ea typeface="黑体"/>
              </a:rPr>
              <a:t>1s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3p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3d</a:t>
            </a:r>
            <a:r>
              <a:rPr lang="pt-BR" altLang="zh-CN" kern="100" baseline="30000" dirty="0">
                <a:latin typeface="Times New Roman"/>
                <a:ea typeface="黑体"/>
              </a:rPr>
              <a:t>10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1</a:t>
            </a:r>
            <a:r>
              <a:rPr lang="pt-BR" altLang="zh-CN" kern="100" dirty="0">
                <a:latin typeface="Times New Roman"/>
                <a:ea typeface="黑体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pt-BR" altLang="zh-CN" kern="100" dirty="0">
                <a:latin typeface="Times New Roman"/>
                <a:ea typeface="黑体"/>
              </a:rPr>
              <a:t>[Ar]3d</a:t>
            </a:r>
            <a:r>
              <a:rPr lang="pt-BR" altLang="zh-CN" kern="100" baseline="30000" dirty="0">
                <a:latin typeface="Times New Roman"/>
                <a:ea typeface="黑体"/>
              </a:rPr>
              <a:t>10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1</a:t>
            </a:r>
            <a:r>
              <a:rPr lang="pt-BR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03370" y="3653968"/>
            <a:ext cx="475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kern="100" dirty="0" smtClean="0">
                <a:latin typeface="Times New Roman"/>
                <a:ea typeface="黑体"/>
              </a:rPr>
              <a:t>1s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2</a:t>
            </a:r>
            <a:r>
              <a:rPr lang="pt-BR" altLang="zh-CN" kern="100" dirty="0" smtClean="0">
                <a:latin typeface="Times New Roman"/>
                <a:ea typeface="黑体"/>
              </a:rPr>
              <a:t>2s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2</a:t>
            </a:r>
            <a:r>
              <a:rPr lang="pt-BR" altLang="zh-CN" kern="100" dirty="0" smtClean="0">
                <a:latin typeface="Times New Roman"/>
                <a:ea typeface="黑体"/>
              </a:rPr>
              <a:t>2p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6</a:t>
            </a:r>
            <a:r>
              <a:rPr lang="pt-BR" altLang="zh-CN" kern="100" dirty="0" smtClean="0">
                <a:latin typeface="Times New Roman"/>
                <a:ea typeface="黑体"/>
              </a:rPr>
              <a:t>3s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2</a:t>
            </a:r>
            <a:r>
              <a:rPr lang="pt-BR" altLang="zh-CN" kern="100" dirty="0" smtClean="0">
                <a:latin typeface="Times New Roman"/>
                <a:ea typeface="黑体"/>
              </a:rPr>
              <a:t>3p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6</a:t>
            </a:r>
            <a:r>
              <a:rPr lang="pt-BR" altLang="zh-CN" kern="100" dirty="0" smtClean="0">
                <a:latin typeface="Times New Roman"/>
                <a:ea typeface="黑体"/>
              </a:rPr>
              <a:t>3d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5</a:t>
            </a:r>
            <a:r>
              <a:rPr lang="pt-BR" altLang="zh-CN" kern="100" dirty="0" smtClean="0">
                <a:latin typeface="Times New Roman"/>
                <a:ea typeface="黑体"/>
              </a:rPr>
              <a:t>4s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1</a:t>
            </a:r>
            <a:r>
              <a:rPr lang="pt-BR" altLang="zh-CN" kern="100" dirty="0" smtClean="0">
                <a:latin typeface="Times New Roman"/>
                <a:ea typeface="黑体"/>
              </a:rPr>
              <a:t>(</a:t>
            </a:r>
            <a:r>
              <a:rPr lang="zh-CN" altLang="zh-CN" kern="100" dirty="0" smtClean="0">
                <a:latin typeface="Times New Roman"/>
                <a:ea typeface="黑体"/>
                <a:cs typeface="Times New Roman"/>
              </a:rPr>
              <a:t>或</a:t>
            </a:r>
            <a:r>
              <a:rPr lang="pt-BR" altLang="zh-CN" kern="100" dirty="0" smtClean="0">
                <a:latin typeface="Times New Roman"/>
                <a:ea typeface="黑体"/>
              </a:rPr>
              <a:t>[Ar]3d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5</a:t>
            </a:r>
            <a:r>
              <a:rPr lang="pt-BR" altLang="zh-CN" kern="100" dirty="0" smtClean="0">
                <a:latin typeface="Times New Roman"/>
                <a:ea typeface="黑体"/>
              </a:rPr>
              <a:t>4s</a:t>
            </a:r>
            <a:r>
              <a:rPr lang="pt-BR" altLang="zh-CN" kern="100" baseline="30000" dirty="0" smtClean="0">
                <a:latin typeface="Times New Roman"/>
                <a:ea typeface="黑体"/>
              </a:rPr>
              <a:t>1</a:t>
            </a:r>
            <a:r>
              <a:rPr lang="pt-BR" altLang="zh-CN" kern="100" dirty="0" smtClean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30895" y="4129167"/>
            <a:ext cx="428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kern="100" dirty="0">
                <a:latin typeface="Times New Roman"/>
                <a:ea typeface="黑体"/>
              </a:rPr>
              <a:t>1s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3p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3d</a:t>
            </a:r>
            <a:r>
              <a:rPr lang="pt-BR" altLang="zh-CN" kern="100" baseline="30000" dirty="0">
                <a:latin typeface="Times New Roman"/>
                <a:ea typeface="黑体"/>
              </a:rPr>
              <a:t>10</a:t>
            </a:r>
            <a:r>
              <a:rPr lang="pt-BR" altLang="zh-CN" kern="100" dirty="0">
                <a:latin typeface="Times New Roman"/>
                <a:ea typeface="黑体"/>
              </a:rPr>
              <a:t> 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pt-BR" altLang="zh-CN" kern="100" dirty="0">
                <a:latin typeface="Times New Roman"/>
                <a:ea typeface="黑体"/>
              </a:rPr>
              <a:t>[Ar]3d</a:t>
            </a:r>
            <a:r>
              <a:rPr lang="pt-BR" altLang="zh-CN" kern="100" baseline="30000" dirty="0">
                <a:latin typeface="Times New Roman"/>
                <a:ea typeface="黑体"/>
              </a:rPr>
              <a:t>10</a:t>
            </a:r>
            <a:r>
              <a:rPr lang="pt-BR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81813" y="467976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3d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169007" y="5069418"/>
            <a:ext cx="3999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kern="100" dirty="0">
                <a:latin typeface="Times New Roman"/>
                <a:ea typeface="黑体"/>
              </a:rPr>
              <a:t>1s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3p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3d</a:t>
            </a:r>
            <a:r>
              <a:rPr lang="pt-BR" altLang="zh-CN" kern="100" baseline="30000" dirty="0">
                <a:latin typeface="Times New Roman"/>
                <a:ea typeface="黑体"/>
              </a:rPr>
              <a:t>8</a:t>
            </a:r>
            <a:r>
              <a:rPr lang="pt-BR" altLang="zh-CN" kern="100" dirty="0">
                <a:latin typeface="Times New Roman"/>
                <a:ea typeface="黑体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pt-BR" altLang="zh-CN" kern="100" dirty="0">
                <a:latin typeface="Times New Roman"/>
                <a:ea typeface="黑体"/>
              </a:rPr>
              <a:t>[Ar]3d</a:t>
            </a:r>
            <a:r>
              <a:rPr lang="pt-BR" altLang="zh-CN" kern="100" baseline="30000" dirty="0">
                <a:latin typeface="Times New Roman"/>
                <a:ea typeface="黑体"/>
              </a:rPr>
              <a:t>8</a:t>
            </a:r>
            <a:r>
              <a:rPr lang="pt-BR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6271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961260"/>
            <a:ext cx="11286237" cy="5780108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　化学键类型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                  </a:t>
            </a:r>
            <a:r>
              <a:rPr lang="zh-CN" altLang="zh-CN" kern="100" dirty="0" smtClean="0">
                <a:cs typeface="Times New Roman"/>
              </a:rPr>
              <a:t>请</a:t>
            </a:r>
            <a:r>
              <a:rPr lang="zh-CN" altLang="zh-CN" kern="100" dirty="0">
                <a:cs typeface="Times New Roman"/>
              </a:rPr>
              <a:t>写出下列物质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或离子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的电子式，并指出其中的化学键类型：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(</a:t>
            </a:r>
            <a:r>
              <a:rPr lang="en-US" altLang="zh-CN" kern="100" dirty="0">
                <a:cs typeface="Courier New"/>
              </a:rPr>
              <a:t>1) </a:t>
            </a:r>
            <a:r>
              <a:rPr lang="zh-CN" altLang="zh-CN" kern="100" dirty="0">
                <a:cs typeface="Times New Roman"/>
              </a:rPr>
              <a:t>铵根离子：</a:t>
            </a:r>
            <a:r>
              <a:rPr lang="en-US" altLang="zh-CN" kern="100" dirty="0">
                <a:cs typeface="Courier New"/>
              </a:rPr>
              <a:t>____________________________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78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氢氧根离子：</a:t>
            </a:r>
            <a:r>
              <a:rPr lang="en-US" altLang="zh-CN" kern="100" dirty="0">
                <a:cs typeface="Courier New"/>
              </a:rPr>
              <a:t>__________________________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78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羟基：</a:t>
            </a:r>
            <a:r>
              <a:rPr lang="en-US" altLang="zh-CN" kern="100" dirty="0">
                <a:cs typeface="Courier New"/>
              </a:rPr>
              <a:t>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78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</a:t>
            </a:r>
            <a:r>
              <a:rPr lang="zh-CN" altLang="zh-CN" kern="100" dirty="0">
                <a:cs typeface="Times New Roman"/>
              </a:rPr>
              <a:t>二氧化碳：</a:t>
            </a:r>
            <a:r>
              <a:rPr lang="en-US" altLang="zh-CN" kern="100" dirty="0">
                <a:cs typeface="Courier New"/>
              </a:rPr>
              <a:t>______________________________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78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氮气：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en-US" altLang="zh-CN" kern="100" dirty="0">
                <a:ea typeface="MS Mincho"/>
                <a:cs typeface="Courier New"/>
              </a:rPr>
              <a:t>____</a:t>
            </a:r>
            <a:r>
              <a:rPr lang="en-US" altLang="zh-CN" kern="100" dirty="0">
                <a:cs typeface="Courier New"/>
              </a:rPr>
              <a:t>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78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水：</a:t>
            </a:r>
            <a:r>
              <a:rPr lang="en-US" altLang="zh-CN" kern="100" dirty="0">
                <a:cs typeface="Courier New"/>
              </a:rPr>
              <a:t>______________________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13304" y="1512589"/>
            <a:ext cx="1182688" cy="476251"/>
            <a:chOff x="694" y="753"/>
            <a:chExt cx="745" cy="3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" y="753"/>
              <a:ext cx="667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文本框 29"/>
            <p:cNvSpPr txBox="1"/>
            <p:nvPr/>
          </p:nvSpPr>
          <p:spPr>
            <a:xfrm>
              <a:off x="1163" y="765"/>
              <a:ext cx="276" cy="2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charset="-122"/>
                </a:rPr>
                <a:t>2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54" y="2180084"/>
            <a:ext cx="25908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66" y="3450516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38" y="4066314"/>
            <a:ext cx="1876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82" y="4692870"/>
            <a:ext cx="2562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86" y="5521148"/>
            <a:ext cx="2324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30" y="6021288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71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922533"/>
            <a:ext cx="11286237" cy="5890843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(3)</a:t>
            </a:r>
            <a:r>
              <a:rPr lang="zh-CN" altLang="zh-CN" kern="100" dirty="0">
                <a:cs typeface="Times New Roman"/>
              </a:rPr>
              <a:t>氯化氢：</a:t>
            </a:r>
            <a:r>
              <a:rPr lang="en-US" altLang="zh-CN" kern="100" dirty="0">
                <a:cs typeface="Courier New"/>
              </a:rPr>
              <a:t>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氯化钠：</a:t>
            </a:r>
            <a:r>
              <a:rPr lang="en-US" altLang="zh-CN" kern="100" dirty="0">
                <a:cs typeface="Courier New"/>
              </a:rPr>
              <a:t>______________________________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醛基：</a:t>
            </a:r>
            <a:r>
              <a:rPr lang="en-US" altLang="zh-CN" kern="100" dirty="0">
                <a:cs typeface="Courier New"/>
              </a:rPr>
              <a:t>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</a:t>
            </a:r>
            <a:r>
              <a:rPr lang="zh-CN" altLang="zh-CN" kern="100" dirty="0">
                <a:cs typeface="Times New Roman"/>
              </a:rPr>
              <a:t>氧化钠：</a:t>
            </a:r>
            <a:r>
              <a:rPr lang="en-US" altLang="zh-CN" kern="100" dirty="0">
                <a:cs typeface="Courier New"/>
              </a:rPr>
              <a:t>______________________________________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过氧化钠：</a:t>
            </a:r>
            <a:r>
              <a:rPr lang="en-US" altLang="zh-CN" kern="100" dirty="0">
                <a:cs typeface="Courier New"/>
              </a:rPr>
              <a:t>__________________________________________________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氯化镁：</a:t>
            </a:r>
            <a:r>
              <a:rPr lang="en-US" altLang="zh-CN" kern="100" dirty="0">
                <a:cs typeface="Courier New"/>
              </a:rPr>
              <a:t>____________________________________________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(5)</a:t>
            </a:r>
            <a:r>
              <a:rPr lang="zh-CN" altLang="zh-CN" kern="100" dirty="0">
                <a:cs typeface="Times New Roman"/>
              </a:rPr>
              <a:t>氢氧化钠：</a:t>
            </a:r>
            <a:r>
              <a:rPr lang="en-US" altLang="zh-CN" kern="100" dirty="0">
                <a:cs typeface="Courier New"/>
              </a:rPr>
              <a:t>________________________________________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次氯酸：</a:t>
            </a:r>
            <a:r>
              <a:rPr lang="en-US" altLang="zh-CN" kern="100" dirty="0">
                <a:cs typeface="Courier New"/>
              </a:rPr>
              <a:t>________________________</a:t>
            </a:r>
            <a:r>
              <a:rPr lang="zh-CN" altLang="zh-CN" kern="100" dirty="0"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>
              <a:lnSpc>
                <a:spcPct val="16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 smtClean="0">
                <a:cs typeface="Times New Roman"/>
              </a:rPr>
              <a:t>氯化铵</a:t>
            </a:r>
            <a:r>
              <a:rPr lang="zh-CN" altLang="zh-CN" kern="100" dirty="0">
                <a:cs typeface="Times New Roman"/>
              </a:rPr>
              <a:t>：</a:t>
            </a:r>
            <a:r>
              <a:rPr lang="en-US" altLang="zh-CN" kern="100" dirty="0" smtClean="0">
                <a:cs typeface="Courier New"/>
              </a:rPr>
              <a:t>_____________________________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en-US" altLang="zh-CN" kern="100" dirty="0" smtClean="0">
                <a:cs typeface="Courier New"/>
              </a:rPr>
              <a:t>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02" y="887856"/>
            <a:ext cx="1847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02" y="1426589"/>
            <a:ext cx="2590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00" y="1981601"/>
            <a:ext cx="1543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34" y="2610991"/>
            <a:ext cx="3276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72" y="3154781"/>
            <a:ext cx="4181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2" y="3339179"/>
            <a:ext cx="609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779335"/>
            <a:ext cx="3876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73" y="4368159"/>
            <a:ext cx="34004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92" y="4922707"/>
            <a:ext cx="2362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30" y="5536102"/>
            <a:ext cx="44386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8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535764"/>
            <a:ext cx="11286237" cy="4413516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 </a:t>
            </a:r>
            <a:r>
              <a:rPr lang="en-US" altLang="zh-CN" kern="100" dirty="0" smtClean="0">
                <a:cs typeface="Courier New"/>
              </a:rPr>
              <a:t>                  </a:t>
            </a:r>
            <a:r>
              <a:rPr lang="zh-CN" altLang="zh-CN" kern="100" dirty="0" smtClean="0">
                <a:cs typeface="Times New Roman"/>
              </a:rPr>
              <a:t>完成</a:t>
            </a:r>
            <a:r>
              <a:rPr lang="zh-CN" altLang="zh-CN" kern="100" dirty="0">
                <a:cs typeface="Times New Roman"/>
              </a:rPr>
              <a:t>下列填空：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(1)</a:t>
            </a:r>
            <a:r>
              <a:rPr lang="zh-CN" altLang="zh-CN" kern="100" dirty="0">
                <a:cs typeface="Times New Roman"/>
              </a:rPr>
              <a:t>碳化钙</a:t>
            </a:r>
            <a:r>
              <a:rPr lang="en-US" altLang="zh-CN" kern="100" dirty="0">
                <a:cs typeface="Courier New"/>
              </a:rPr>
              <a:t>(CaC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中含有化学键的类型：</a:t>
            </a:r>
            <a:r>
              <a:rPr lang="en-US" altLang="zh-CN" kern="100" dirty="0">
                <a:cs typeface="Courier New"/>
              </a:rPr>
              <a:t>________________________________</a:t>
            </a:r>
            <a:r>
              <a:rPr lang="zh-CN" altLang="zh-CN" kern="100" dirty="0">
                <a:cs typeface="Times New Roman"/>
              </a:rPr>
              <a:t>；属于</a:t>
            </a:r>
            <a:r>
              <a:rPr lang="en-US" altLang="zh-CN" kern="100" dirty="0">
                <a:cs typeface="Courier New"/>
              </a:rPr>
              <a:t>________</a:t>
            </a:r>
            <a:r>
              <a:rPr lang="zh-CN" altLang="zh-CN" kern="100" dirty="0">
                <a:cs typeface="Times New Roman"/>
              </a:rPr>
              <a:t>化合物。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(2)Na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中含有的化学键的类型：</a:t>
            </a:r>
            <a:r>
              <a:rPr lang="zh-CN" altLang="zh-CN" kern="100" dirty="0">
                <a:latin typeface="宋体"/>
                <a:ea typeface="Times New Roman"/>
                <a:cs typeface="Courier New"/>
              </a:rPr>
              <a:t> </a:t>
            </a:r>
            <a:r>
              <a:rPr lang="en-US" altLang="zh-CN" kern="100" dirty="0">
                <a:latin typeface="宋体"/>
                <a:ea typeface="Times New Roman"/>
                <a:cs typeface="Courier New"/>
              </a:rPr>
              <a:t>______________________________</a:t>
            </a:r>
            <a:r>
              <a:rPr lang="zh-CN" altLang="zh-CN" kern="100" dirty="0" smtClean="0">
                <a:cs typeface="Times New Roman"/>
              </a:rPr>
              <a:t>。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二甲醚</a:t>
            </a:r>
            <a:r>
              <a:rPr lang="en-US" altLang="zh-CN" kern="100" dirty="0">
                <a:cs typeface="Courier New"/>
              </a:rPr>
              <a:t>(H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C—O—CH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分子中含有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键的数目为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(5)</a:t>
            </a:r>
            <a:r>
              <a:rPr lang="zh-CN" altLang="zh-CN" kern="100" dirty="0">
                <a:cs typeface="Times New Roman"/>
              </a:rPr>
              <a:t>甲醛</a:t>
            </a:r>
            <a:r>
              <a:rPr lang="en-US" altLang="zh-CN" kern="100" dirty="0">
                <a:cs typeface="Courier New"/>
              </a:rPr>
              <a:t>HCHO</a:t>
            </a:r>
            <a:r>
              <a:rPr lang="zh-CN" altLang="zh-CN" kern="100" dirty="0">
                <a:cs typeface="Times New Roman"/>
              </a:rPr>
              <a:t>分子中</a:t>
            </a:r>
            <a:r>
              <a:rPr lang="en-US" altLang="zh-CN" kern="100" dirty="0">
                <a:cs typeface="Courier New"/>
              </a:rPr>
              <a:t>π</a:t>
            </a:r>
            <a:r>
              <a:rPr lang="zh-CN" altLang="zh-CN" kern="100" dirty="0">
                <a:cs typeface="Times New Roman"/>
              </a:rPr>
              <a:t>键和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键的个数之比为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24062" y="1624810"/>
            <a:ext cx="1182688" cy="476251"/>
            <a:chOff x="694" y="753"/>
            <a:chExt cx="745" cy="3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" y="753"/>
              <a:ext cx="667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文本框 29"/>
            <p:cNvSpPr txBox="1"/>
            <p:nvPr/>
          </p:nvSpPr>
          <p:spPr>
            <a:xfrm>
              <a:off x="1163" y="765"/>
              <a:ext cx="276" cy="2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charset="-122"/>
                </a:rPr>
                <a:t>3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78965"/>
              </p:ext>
            </p:extLst>
          </p:nvPr>
        </p:nvGraphicFramePr>
        <p:xfrm>
          <a:off x="575990" y="3646606"/>
          <a:ext cx="111601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文档" r:id="rId4" imgW="11160428" imgH="1280566" progId="Word.Document.12">
                  <p:embed/>
                </p:oleObj>
              </mc:Choice>
              <mc:Fallback>
                <p:oleObj name="文档" r:id="rId4" imgW="11160428" imgH="1280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990" y="3646606"/>
                        <a:ext cx="11160125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912694" y="1967502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离子键和共价键</a:t>
            </a:r>
            <a:r>
              <a:rPr lang="en-US" altLang="zh-CN" kern="100" dirty="0">
                <a:latin typeface="Times New Roman"/>
                <a:ea typeface="黑体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或非极性键</a:t>
            </a:r>
            <a:r>
              <a:rPr lang="en-US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00423" y="24928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离子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208935" y="2924944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离子键和共价键</a:t>
            </a:r>
            <a:r>
              <a:rPr lang="en-US" altLang="zh-CN" kern="100" dirty="0">
                <a:latin typeface="Times New Roman"/>
                <a:ea typeface="黑体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非极性键</a:t>
            </a:r>
            <a:r>
              <a:rPr lang="en-US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144942" y="394882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8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615724" y="48957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8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272734" y="535745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</a:t>
            </a:r>
            <a:r>
              <a:rPr lang="en-US" altLang="zh-CN" kern="100" dirty="0">
                <a:latin typeface="宋体"/>
                <a:ea typeface="黑体"/>
                <a:cs typeface="Times New Roman"/>
              </a:rPr>
              <a:t>∶</a:t>
            </a:r>
            <a:r>
              <a:rPr lang="en-US" altLang="zh-CN" kern="1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5264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362284"/>
            <a:ext cx="11286237" cy="2973122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(6)AlCl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在</a:t>
            </a:r>
            <a:r>
              <a:rPr lang="en-US" altLang="zh-CN" kern="100" dirty="0">
                <a:cs typeface="Courier New"/>
              </a:rPr>
              <a:t>178 </a:t>
            </a:r>
            <a:r>
              <a:rPr lang="en-US" altLang="zh-CN" kern="100" dirty="0">
                <a:latin typeface="宋体"/>
                <a:cs typeface="Times New Roman"/>
              </a:rPr>
              <a:t>℃</a:t>
            </a:r>
            <a:r>
              <a:rPr lang="zh-CN" altLang="zh-CN" kern="100" dirty="0">
                <a:cs typeface="Times New Roman"/>
              </a:rPr>
              <a:t>时升华，属于</a:t>
            </a:r>
            <a:r>
              <a:rPr lang="en-US" altLang="zh-CN" kern="100" dirty="0">
                <a:cs typeface="Courier New"/>
              </a:rPr>
              <a:t>________</a:t>
            </a:r>
            <a:r>
              <a:rPr lang="zh-CN" altLang="zh-CN" kern="100" dirty="0">
                <a:cs typeface="Times New Roman"/>
              </a:rPr>
              <a:t>晶体，其蒸气的相对分子质量约</a:t>
            </a:r>
            <a:r>
              <a:rPr lang="zh-CN" altLang="zh-CN" kern="100" dirty="0" smtClean="0">
                <a:cs typeface="Times New Roman"/>
              </a:rPr>
              <a:t>为</a:t>
            </a:r>
            <a:r>
              <a:rPr lang="en-US" altLang="zh-CN" kern="100" dirty="0" smtClean="0">
                <a:cs typeface="Times New Roman"/>
              </a:rPr>
              <a:t/>
            </a:r>
            <a:br>
              <a:rPr lang="en-US" altLang="zh-CN" kern="100" dirty="0" smtClean="0">
                <a:cs typeface="Times New Roman"/>
              </a:rPr>
            </a:br>
            <a:r>
              <a:rPr lang="en-US" altLang="zh-CN" kern="100" dirty="0" smtClean="0">
                <a:cs typeface="Times New Roman"/>
              </a:rPr>
              <a:t/>
            </a:r>
            <a:br>
              <a:rPr lang="en-US" altLang="zh-CN" kern="100" dirty="0" smtClean="0">
                <a:cs typeface="Times New Roman"/>
              </a:rPr>
            </a:br>
            <a:r>
              <a:rPr lang="en-US" altLang="zh-CN" kern="100" dirty="0" smtClean="0">
                <a:cs typeface="Times New Roman"/>
              </a:rPr>
              <a:t/>
            </a:r>
            <a:br>
              <a:rPr lang="en-US" altLang="zh-CN" kern="100" dirty="0" smtClean="0">
                <a:cs typeface="Times New Roman"/>
              </a:rPr>
            </a:br>
            <a:r>
              <a:rPr lang="en-US" altLang="zh-CN" kern="100" dirty="0" smtClean="0">
                <a:cs typeface="Courier New"/>
              </a:rPr>
              <a:t>267</a:t>
            </a:r>
            <a:r>
              <a:rPr lang="zh-CN" altLang="zh-CN" kern="100" dirty="0">
                <a:cs typeface="Times New Roman"/>
              </a:rPr>
              <a:t>，蒸气分子的结构式为</a:t>
            </a:r>
            <a:r>
              <a:rPr lang="en-US" altLang="zh-CN" kern="100" dirty="0">
                <a:cs typeface="Courier New"/>
              </a:rPr>
              <a:t>__________________(</a:t>
            </a:r>
            <a:r>
              <a:rPr lang="zh-CN" altLang="zh-CN" kern="100" dirty="0">
                <a:cs typeface="Times New Roman"/>
              </a:rPr>
              <a:t>标明配位键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，其中</a:t>
            </a:r>
            <a:r>
              <a:rPr lang="en-US" altLang="zh-CN" kern="100" dirty="0">
                <a:cs typeface="Courier New"/>
              </a:rPr>
              <a:t>Al</a:t>
            </a:r>
            <a:r>
              <a:rPr lang="zh-CN" altLang="zh-CN" kern="100" dirty="0">
                <a:cs typeface="Times New Roman"/>
              </a:rPr>
              <a:t>原子的杂化方式为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30874"/>
              </p:ext>
            </p:extLst>
          </p:nvPr>
        </p:nvGraphicFramePr>
        <p:xfrm>
          <a:off x="577105" y="4018743"/>
          <a:ext cx="1116012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文档" r:id="rId3" imgW="11160428" imgH="2236760" progId="Word.Document.12">
                  <p:embed/>
                </p:oleObj>
              </mc:Choice>
              <mc:Fallback>
                <p:oleObj name="文档" r:id="rId3" imgW="11160428" imgH="2236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105" y="4018743"/>
                        <a:ext cx="11160125" cy="223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64" y="2033109"/>
            <a:ext cx="190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760566" y="13565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分子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12352" y="320796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226284"/>
              </p:ext>
            </p:extLst>
          </p:nvPr>
        </p:nvGraphicFramePr>
        <p:xfrm>
          <a:off x="5720000" y="4133314"/>
          <a:ext cx="5603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文档" r:id="rId6" imgW="568425" imgH="403157" progId="Word.Document.12">
                  <p:embed/>
                </p:oleObj>
              </mc:Choice>
              <mc:Fallback>
                <p:oleObj name="文档" r:id="rId6" imgW="568425" imgH="403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0000" y="4133314"/>
                        <a:ext cx="5603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603454"/>
              </p:ext>
            </p:extLst>
          </p:nvPr>
        </p:nvGraphicFramePr>
        <p:xfrm>
          <a:off x="2143646" y="5661248"/>
          <a:ext cx="736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文档" r:id="rId8" imgW="744820" imgH="403157" progId="Word.Document.12">
                  <p:embed/>
                </p:oleObj>
              </mc:Choice>
              <mc:Fallback>
                <p:oleObj name="文档" r:id="rId8" imgW="744820" imgH="403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3646" y="5661248"/>
                        <a:ext cx="73660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43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920432"/>
            <a:ext cx="11286237" cy="1000980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(9)</a:t>
            </a:r>
            <a:r>
              <a:rPr lang="zh-CN" altLang="zh-CN" kern="100" dirty="0">
                <a:cs typeface="Times New Roman"/>
              </a:rPr>
              <a:t>雷氏盐是一种铬的配合物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结构简式如图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，雷氏盐中与铬形成配位键的原子是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zh-CN" altLang="zh-CN" kern="100" dirty="0">
                <a:cs typeface="Times New Roman"/>
              </a:rPr>
              <a:t>；中心原子的配位数为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53250" name="Picture 2" descr="2022hx-34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155925"/>
            <a:ext cx="5486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27344" y="240703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02448" y="24228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332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484784"/>
            <a:ext cx="11286237" cy="1484830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　分子的空间结构与性质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 </a:t>
            </a:r>
            <a:r>
              <a:rPr lang="en-US" altLang="zh-CN" kern="100" dirty="0" smtClean="0">
                <a:cs typeface="Courier New"/>
              </a:rPr>
              <a:t>                (</a:t>
            </a:r>
            <a:r>
              <a:rPr lang="en-US" altLang="zh-CN" kern="100" dirty="0">
                <a:cs typeface="Courier New"/>
              </a:rPr>
              <a:t>1)SO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分子的空间结构为</a:t>
            </a:r>
            <a:r>
              <a:rPr lang="en-US" altLang="zh-CN" kern="100" dirty="0">
                <a:cs typeface="Courier New"/>
              </a:rPr>
              <a:t>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24062" y="2033743"/>
            <a:ext cx="1182688" cy="481013"/>
            <a:chOff x="694" y="753"/>
            <a:chExt cx="745" cy="30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" y="753"/>
              <a:ext cx="667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文本框 29"/>
            <p:cNvSpPr txBox="1"/>
            <p:nvPr/>
          </p:nvSpPr>
          <p:spPr>
            <a:xfrm>
              <a:off x="1163" y="765"/>
              <a:ext cx="276" cy="29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charset="-122"/>
                </a:rPr>
                <a:t>4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24965"/>
              </p:ext>
            </p:extLst>
          </p:nvPr>
        </p:nvGraphicFramePr>
        <p:xfrm>
          <a:off x="550508" y="2631324"/>
          <a:ext cx="11160125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文档" r:id="rId4" imgW="11160428" imgH="3250197" progId="Word.Document.12">
                  <p:embed/>
                </p:oleObj>
              </mc:Choice>
              <mc:Fallback>
                <p:oleObj name="文档" r:id="rId4" imgW="11160428" imgH="32501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508" y="2631324"/>
                        <a:ext cx="11160125" cy="324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976590" y="1977834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V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形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04382" y="25440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平面三角形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76390" y="3068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平面三角形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196799" y="354415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正四面体形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23546" y="52854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332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76656"/>
              </p:ext>
            </p:extLst>
          </p:nvPr>
        </p:nvGraphicFramePr>
        <p:xfrm>
          <a:off x="539750" y="1529804"/>
          <a:ext cx="11160125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文档" r:id="rId3" imgW="11160428" imgH="4634806" progId="Word.Document.12">
                  <p:embed/>
                </p:oleObj>
              </mc:Choice>
              <mc:Fallback>
                <p:oleObj name="文档" r:id="rId3" imgW="11160428" imgH="46348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529804"/>
                        <a:ext cx="11160125" cy="463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784883" y="17728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4</a:t>
            </a:r>
            <a:r>
              <a:rPr lang="en-US" altLang="zh-CN" kern="100" dirty="0">
                <a:latin typeface="宋体"/>
                <a:ea typeface="黑体"/>
                <a:cs typeface="Times New Roman"/>
              </a:rPr>
              <a:t>∶</a:t>
            </a:r>
            <a:r>
              <a:rPr lang="en-US" altLang="zh-CN" kern="100" dirty="0">
                <a:latin typeface="Times New Roman"/>
                <a:ea typeface="黑体"/>
              </a:rPr>
              <a:t>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4022" y="404745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6</a:t>
            </a:r>
            <a:r>
              <a:rPr lang="en-US" altLang="zh-CN" kern="100" dirty="0">
                <a:latin typeface="宋体"/>
                <a:ea typeface="黑体"/>
                <a:cs typeface="Times New Roman"/>
              </a:rPr>
              <a:t>∶</a:t>
            </a:r>
            <a:r>
              <a:rPr lang="en-US" altLang="zh-CN" kern="100" dirty="0">
                <a:latin typeface="Times New Roman"/>
                <a:ea typeface="黑体"/>
              </a:rPr>
              <a:t>5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69718"/>
              </p:ext>
            </p:extLst>
          </p:nvPr>
        </p:nvGraphicFramePr>
        <p:xfrm>
          <a:off x="9742488" y="4605338"/>
          <a:ext cx="20621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文档" r:id="rId5" imgW="2068866" imgH="784716" progId="Word.Document.12">
                  <p:embed/>
                </p:oleObj>
              </mc:Choice>
              <mc:Fallback>
                <p:oleObj name="文档" r:id="rId5" imgW="2068866" imgH="7847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2488" y="4605338"/>
                        <a:ext cx="206216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62421" y="5013176"/>
            <a:ext cx="11446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Times New Roman"/>
                <a:ea typeface="黑体"/>
              </a:rPr>
              <a:t>子上均为成键电子，而</a:t>
            </a:r>
            <a:r>
              <a:rPr lang="en-US" altLang="zh-CN" kern="100" dirty="0">
                <a:latin typeface="Times New Roman"/>
                <a:ea typeface="黑体"/>
              </a:rPr>
              <a:t>NH</a:t>
            </a:r>
            <a:r>
              <a:rPr lang="en-US" altLang="zh-CN" kern="100" baseline="-25000" dirty="0">
                <a:latin typeface="Times New Roman"/>
                <a:ea typeface="黑体"/>
              </a:rPr>
              <a:t>3</a:t>
            </a:r>
            <a:r>
              <a:rPr lang="zh-CN" altLang="zh-CN" kern="100" dirty="0">
                <a:latin typeface="Times New Roman"/>
                <a:ea typeface="黑体"/>
              </a:rPr>
              <a:t>分子中的氮原子上有一个孤电子对，孤电子对和成键</a:t>
            </a:r>
            <a:r>
              <a:rPr lang="zh-CN" altLang="zh-CN" kern="100" dirty="0" smtClean="0">
                <a:latin typeface="Times New Roman"/>
                <a:ea typeface="黑体"/>
              </a:rPr>
              <a:t>电子</a:t>
            </a:r>
            <a:endParaRPr lang="zh-CN" altLang="zh-CN" sz="1050" kern="100" dirty="0">
              <a:effectLst/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740" y="5517232"/>
            <a:ext cx="8337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zh-CN" kern="100" dirty="0">
                <a:latin typeface="Times New Roman"/>
                <a:ea typeface="黑体"/>
              </a:rPr>
              <a:t>之间的排斥力强于成键电子和成键电子之间的排斥力</a:t>
            </a:r>
            <a:endParaRPr lang="zh-CN" altLang="zh-CN" sz="1050" kern="1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6951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29641"/>
              </p:ext>
            </p:extLst>
          </p:nvPr>
        </p:nvGraphicFramePr>
        <p:xfrm>
          <a:off x="539750" y="2274044"/>
          <a:ext cx="111601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文档" r:id="rId3" imgW="11160428" imgH="2451688" progId="Word.Document.12">
                  <p:embed/>
                </p:oleObj>
              </mc:Choice>
              <mc:Fallback>
                <p:oleObj name="文档" r:id="rId3" imgW="11160428" imgH="2451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2274044"/>
                        <a:ext cx="11160125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96296" y="409858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B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在水中的溶解度大，因为</a:t>
            </a:r>
            <a:r>
              <a:rPr lang="en-US" altLang="zh-CN" kern="100" dirty="0">
                <a:latin typeface="Times New Roman"/>
                <a:ea typeface="黑体"/>
              </a:rPr>
              <a:t>B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分子能与水分子间形成氢键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1038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2211528"/>
            <a:ext cx="11285537" cy="38817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(4)(2016·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en-US" altLang="zh-CN" kern="100" dirty="0">
                <a:cs typeface="Courier New"/>
              </a:rPr>
              <a:t> HCHO</a:t>
            </a:r>
            <a:r>
              <a:rPr lang="zh-CN" altLang="zh-CN" kern="100" dirty="0">
                <a:cs typeface="Times New Roman"/>
              </a:rPr>
              <a:t>分子中含有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键的数目为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(5)(2015·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en-US" altLang="zh-CN" kern="100" dirty="0">
                <a:cs typeface="Courier New"/>
              </a:rPr>
              <a:t> CH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COOH</a:t>
            </a:r>
            <a:r>
              <a:rPr lang="zh-CN" altLang="zh-CN" kern="100" dirty="0">
                <a:cs typeface="Times New Roman"/>
              </a:rPr>
              <a:t>分子中含有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键的数目为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(6)(2014·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乙醛分子中含有的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键的数目为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(7)(2012·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en-US" altLang="zh-CN" kern="100" dirty="0">
                <a:cs typeface="Courier New"/>
              </a:rPr>
              <a:t> CO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中含有的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键数目为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(8)(2020·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)[Fe(H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O)</a:t>
            </a:r>
            <a:r>
              <a:rPr lang="en-US" altLang="zh-CN" kern="100" baseline="-25000" dirty="0">
                <a:cs typeface="Courier New"/>
              </a:rPr>
              <a:t>6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中与</a:t>
            </a:r>
            <a:r>
              <a:rPr lang="en-US" altLang="zh-CN" kern="100" dirty="0">
                <a:cs typeface="Courier New"/>
              </a:rPr>
              <a:t>Fe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配位的原子是</a:t>
            </a:r>
            <a:r>
              <a:rPr lang="en-US" altLang="zh-CN" kern="100" dirty="0">
                <a:cs typeface="Courier New"/>
              </a:rPr>
              <a:t>______(</a:t>
            </a:r>
            <a:r>
              <a:rPr lang="zh-CN" altLang="zh-CN" kern="100" dirty="0">
                <a:cs typeface="Times New Roman"/>
              </a:rPr>
              <a:t>填元素符号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(9)1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配合物</a:t>
            </a:r>
            <a:r>
              <a:rPr lang="en-US" altLang="zh-CN" kern="100" dirty="0">
                <a:cs typeface="Courier New"/>
              </a:rPr>
              <a:t>[Zn(NH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中含有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键的数目为</a:t>
            </a:r>
            <a:r>
              <a:rPr lang="en-US" altLang="zh-CN" kern="100" dirty="0">
                <a:cs typeface="Courier New"/>
              </a:rPr>
              <a:t>________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(10)(2019·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)Cu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OH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反应能生成</a:t>
            </a:r>
            <a:r>
              <a:rPr lang="en-US" altLang="zh-CN" kern="100" dirty="0">
                <a:cs typeface="Courier New"/>
              </a:rPr>
              <a:t>[Cu(OH)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，</a:t>
            </a:r>
            <a:r>
              <a:rPr lang="en-US" altLang="zh-CN" kern="100" dirty="0">
                <a:cs typeface="Courier New"/>
              </a:rPr>
              <a:t>[Cu(OH)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中的配位原子为</a:t>
            </a:r>
            <a:r>
              <a:rPr lang="en-US" altLang="zh-CN" kern="100" dirty="0">
                <a:cs typeface="Courier New"/>
              </a:rPr>
              <a:t>______(</a:t>
            </a:r>
            <a:r>
              <a:rPr lang="zh-CN" altLang="zh-CN" kern="100" dirty="0">
                <a:cs typeface="Times New Roman"/>
              </a:rPr>
              <a:t>填元素符号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05426"/>
              </p:ext>
            </p:extLst>
          </p:nvPr>
        </p:nvGraphicFramePr>
        <p:xfrm>
          <a:off x="575990" y="1148520"/>
          <a:ext cx="111601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3" imgW="11160428" imgH="1174722" progId="Word.Document.12">
                  <p:embed/>
                </p:oleObj>
              </mc:Choice>
              <mc:Fallback>
                <p:oleObj name="文档" r:id="rId3" imgW="11160428" imgH="11747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990" y="1148520"/>
                        <a:ext cx="11160125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0628013" y="1743199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9 </a:t>
            </a:r>
            <a:r>
              <a:rPr lang="en-US" altLang="zh-CN" kern="100" dirty="0" err="1">
                <a:latin typeface="Times New Roman"/>
                <a:ea typeface="黑体"/>
              </a:rPr>
              <a:t>mol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440628" y="226110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50404" y="27108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7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96123" y="321297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441460" y="36724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17636" y="414984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O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788403" y="46235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80674" y="555962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467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0679"/>
              </p:ext>
            </p:extLst>
          </p:nvPr>
        </p:nvGraphicFramePr>
        <p:xfrm>
          <a:off x="536575" y="1446485"/>
          <a:ext cx="11110913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文档" r:id="rId3" imgW="11160428" imgH="5248628" progId="Word.Document.12">
                  <p:embed/>
                </p:oleObj>
              </mc:Choice>
              <mc:Fallback>
                <p:oleObj name="文档" r:id="rId3" imgW="11160428" imgH="5248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1446485"/>
                        <a:ext cx="11110913" cy="522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58598"/>
              </p:ext>
            </p:extLst>
          </p:nvPr>
        </p:nvGraphicFramePr>
        <p:xfrm>
          <a:off x="7042100" y="2204864"/>
          <a:ext cx="4983162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文档" r:id="rId5" imgW="4989109" imgH="1575417" progId="Word.Document.12">
                  <p:embed/>
                </p:oleObj>
              </mc:Choice>
              <mc:Fallback>
                <p:oleObj name="文档" r:id="rId5" imgW="4989109" imgH="1575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2100" y="2204864"/>
                        <a:ext cx="4983162" cy="1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291864"/>
              </p:ext>
            </p:extLst>
          </p:nvPr>
        </p:nvGraphicFramePr>
        <p:xfrm>
          <a:off x="536575" y="3234492"/>
          <a:ext cx="111109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文档" r:id="rId7" imgW="11160428" imgH="1608898" progId="Word.Document.12">
                  <p:embed/>
                </p:oleObj>
              </mc:Choice>
              <mc:Fallback>
                <p:oleObj name="文档" r:id="rId7" imgW="11160428" imgH="1608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575" y="3234492"/>
                        <a:ext cx="11110913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038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2013956"/>
            <a:ext cx="11286237" cy="1000980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(11)</a:t>
            </a:r>
            <a:r>
              <a:rPr lang="zh-CN" altLang="zh-CN" kern="100" dirty="0">
                <a:cs typeface="Times New Roman"/>
              </a:rPr>
              <a:t>一种钴的配合物乙二胺四乙酸合钴的结构如图，</a:t>
            </a:r>
            <a:r>
              <a:rPr lang="en-US" altLang="zh-CN" kern="100" dirty="0">
                <a:cs typeface="Courier New"/>
              </a:rPr>
              <a:t>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该配合物形成的配位键有</a:t>
            </a:r>
            <a:r>
              <a:rPr lang="en-US" altLang="zh-CN" kern="100" dirty="0" smtClean="0">
                <a:cs typeface="Courier New"/>
              </a:rPr>
              <a:t>_____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zh-CN" altLang="zh-CN" kern="100" dirty="0">
                <a:cs typeface="Times New Roman"/>
              </a:rPr>
              <a:t>，配位原子是</a:t>
            </a:r>
            <a:r>
              <a:rPr lang="en-US" altLang="zh-CN" kern="100" dirty="0" smtClean="0">
                <a:cs typeface="Courier New"/>
              </a:rPr>
              <a:t>_________</a:t>
            </a:r>
            <a:r>
              <a:rPr lang="zh-CN" altLang="zh-CN" kern="100" dirty="0">
                <a:cs typeface="Times New Roman"/>
              </a:rPr>
              <a:t>，碳原子的杂化类型有</a:t>
            </a:r>
            <a:r>
              <a:rPr lang="en-US" altLang="zh-CN" kern="100" dirty="0" smtClean="0">
                <a:cs typeface="Courier New"/>
              </a:rPr>
              <a:t>_________________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56322" name="Picture 2" descr="2022hx-39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243684"/>
            <a:ext cx="25384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89564" y="2533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464422" y="2533372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N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、</a:t>
            </a:r>
            <a:r>
              <a:rPr lang="en-US" altLang="zh-CN" kern="100" dirty="0">
                <a:latin typeface="Times New Roman"/>
                <a:ea typeface="黑体"/>
              </a:rPr>
              <a:t>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360966" y="2492896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、</a:t>
            </a:r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85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0"/>
          <p:cNvSpPr>
            <a:spLocks noChangeArrowheads="1"/>
          </p:cNvSpPr>
          <p:nvPr/>
        </p:nvSpPr>
        <p:spPr bwMode="auto">
          <a:xfrm>
            <a:off x="468313" y="2852936"/>
            <a:ext cx="11298237" cy="1030022"/>
          </a:xfrm>
          <a:prstGeom prst="roundRect">
            <a:avLst>
              <a:gd name="adj" fmla="val 5593"/>
            </a:avLst>
          </a:prstGeom>
          <a:solidFill>
            <a:srgbClr val="F3DD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757575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09600" algn="just">
              <a:lnSpc>
                <a:spcPct val="130000"/>
              </a:lnSpc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solidFill>
                  <a:srgbClr val="044A7E"/>
                </a:solidFill>
                <a:latin typeface="Times New Roman"/>
                <a:ea typeface="隶书"/>
                <a:cs typeface="Times New Roman"/>
              </a:rPr>
              <a:t>【</a:t>
            </a:r>
            <a:r>
              <a:rPr lang="zh-CN" altLang="zh-CN" kern="100" dirty="0">
                <a:solidFill>
                  <a:srgbClr val="044A7E"/>
                </a:solidFill>
                <a:latin typeface="Times New Roman"/>
                <a:ea typeface="黑体"/>
                <a:cs typeface="Times New Roman"/>
              </a:rPr>
              <a:t>解析</a:t>
            </a:r>
            <a:r>
              <a:rPr lang="zh-CN" altLang="zh-CN" kern="100" dirty="0">
                <a:solidFill>
                  <a:srgbClr val="044A7E"/>
                </a:solidFill>
                <a:latin typeface="Times New Roman"/>
                <a:ea typeface="隶书"/>
                <a:cs typeface="Times New Roman"/>
              </a:rPr>
              <a:t>】</a:t>
            </a:r>
            <a:r>
              <a:rPr lang="zh-CN" altLang="zh-CN" kern="100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乙二胺四乙酸合钴中的氮原子、氧原子均提供孤电子对作为配位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原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/>
            </a:r>
            <a:br>
              <a:rPr lang="en-US" altLang="zh-CN" kern="100" dirty="0" smtClean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</a:br>
            <a:r>
              <a:rPr lang="zh-CN" altLang="zh-CN" kern="100" dirty="0" smtClean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子</a:t>
            </a:r>
            <a:r>
              <a:rPr lang="zh-CN" altLang="zh-CN" kern="100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，所以</a:t>
            </a:r>
            <a:r>
              <a:rPr lang="en-US" altLang="zh-CN" kern="100" dirty="0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1 </a:t>
            </a:r>
            <a:r>
              <a:rPr lang="en-US" altLang="zh-CN" kern="100" dirty="0" err="1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mol</a:t>
            </a:r>
            <a:r>
              <a:rPr lang="zh-CN" altLang="zh-CN" kern="100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该配合物形成的配位键有</a:t>
            </a:r>
            <a:r>
              <a:rPr lang="en-US" altLang="zh-CN" kern="100" dirty="0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6 </a:t>
            </a:r>
            <a:r>
              <a:rPr lang="en-US" altLang="zh-CN" kern="100" dirty="0" err="1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mol</a:t>
            </a:r>
            <a:r>
              <a:rPr lang="zh-CN" altLang="zh-CN" kern="100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，碳原子有</a:t>
            </a:r>
            <a:r>
              <a:rPr lang="en-US" altLang="zh-CN" kern="100" dirty="0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sp</a:t>
            </a:r>
            <a:r>
              <a:rPr lang="en-US" altLang="zh-CN" kern="100" baseline="30000" dirty="0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、</a:t>
            </a:r>
            <a:r>
              <a:rPr lang="en-US" altLang="zh-CN" kern="100" dirty="0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sp</a:t>
            </a:r>
            <a:r>
              <a:rPr lang="en-US" altLang="zh-CN" kern="100" baseline="30000" dirty="0">
                <a:solidFill>
                  <a:srgbClr val="000000"/>
                </a:solidFill>
                <a:latin typeface="Times New Roman"/>
                <a:ea typeface="黑体"/>
                <a:cs typeface="Courier New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两种杂化方式。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31341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727864"/>
            <a:ext cx="11286237" cy="3933384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　晶体结构与性质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 </a:t>
            </a:r>
            <a:r>
              <a:rPr lang="en-US" altLang="zh-CN" kern="100" dirty="0" smtClean="0">
                <a:cs typeface="Courier New"/>
              </a:rPr>
              <a:t>                (</a:t>
            </a:r>
            <a:r>
              <a:rPr lang="en-US" altLang="zh-CN" kern="100" dirty="0">
                <a:cs typeface="Courier New"/>
              </a:rPr>
              <a:t>1) </a:t>
            </a:r>
            <a:r>
              <a:rPr lang="zh-CN" altLang="zh-CN" kern="100" dirty="0">
                <a:cs typeface="Times New Roman"/>
              </a:rPr>
              <a:t>含钛氧化物和</a:t>
            </a:r>
            <a:r>
              <a:rPr lang="en-US" altLang="zh-CN" kern="100" dirty="0" err="1">
                <a:cs typeface="Courier New"/>
              </a:rPr>
              <a:t>CaO</a:t>
            </a:r>
            <a:r>
              <a:rPr lang="zh-CN" altLang="zh-CN" kern="100" dirty="0">
                <a:cs typeface="Times New Roman"/>
              </a:rPr>
              <a:t>相互作用形成钛酸盐，其晶胞结构如图</a:t>
            </a:r>
            <a:r>
              <a:rPr lang="en-US" altLang="zh-CN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所示。该晶胞的化学式为</a:t>
            </a:r>
            <a:r>
              <a:rPr lang="en-US" altLang="zh-CN" kern="100" dirty="0">
                <a:cs typeface="Courier New"/>
              </a:rPr>
              <a:t>________________</a:t>
            </a:r>
            <a:r>
              <a:rPr lang="zh-CN" altLang="zh-CN" kern="100" dirty="0">
                <a:cs typeface="Times New Roman"/>
              </a:rPr>
              <a:t>。</a:t>
            </a:r>
            <a:r>
              <a:rPr lang="en-US" altLang="zh-CN" kern="100" dirty="0"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</a:t>
            </a:r>
            <a:r>
              <a:rPr lang="zh-CN" altLang="zh-CN" kern="100" dirty="0">
                <a:cs typeface="Times New Roman"/>
              </a:rPr>
              <a:t>元素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的某价态离子</a:t>
            </a:r>
            <a:r>
              <a:rPr lang="en-US" altLang="zh-CN" kern="100" dirty="0" err="1">
                <a:cs typeface="Courier New"/>
              </a:rPr>
              <a:t>X</a:t>
            </a:r>
            <a:r>
              <a:rPr lang="en-US" altLang="zh-CN" i="1" kern="100" baseline="30000" dirty="0" err="1">
                <a:cs typeface="Courier New"/>
              </a:rPr>
              <a:t>n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N</a:t>
            </a:r>
            <a:r>
              <a:rPr lang="en-US" altLang="zh-CN" kern="100" baseline="30000" dirty="0">
                <a:cs typeface="Courier New"/>
              </a:rPr>
              <a:t>3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形成的晶体结构如图</a:t>
            </a:r>
            <a:r>
              <a:rPr lang="en-US" altLang="zh-CN" kern="1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所示。该晶体中阳离子与阴离子个数比为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>
                <a:cs typeface="Times New Roman"/>
              </a:rPr>
              <a:t>，</a:t>
            </a:r>
            <a:r>
              <a:rPr lang="en-US" altLang="zh-CN" kern="100" dirty="0" err="1">
                <a:cs typeface="Courier New"/>
              </a:rPr>
              <a:t>X</a:t>
            </a:r>
            <a:r>
              <a:rPr lang="en-US" altLang="zh-CN" i="1" kern="100" baseline="30000" dirty="0" err="1">
                <a:cs typeface="Courier New"/>
              </a:rPr>
              <a:t>n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中</a:t>
            </a:r>
            <a:r>
              <a:rPr lang="en-US" altLang="zh-CN" i="1" kern="100" dirty="0">
                <a:cs typeface="Courier New"/>
              </a:rPr>
              <a:t>n</a:t>
            </a:r>
            <a:r>
              <a:rPr lang="zh-CN" altLang="zh-CN" kern="100" dirty="0">
                <a:cs typeface="Times New Roman"/>
              </a:rPr>
              <a:t>＝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zh-CN" altLang="zh-CN" kern="100" dirty="0">
                <a:cs typeface="Times New Roman"/>
              </a:rPr>
              <a:t>，晶体中每个</a:t>
            </a:r>
            <a:r>
              <a:rPr lang="en-US" altLang="zh-CN" kern="100" dirty="0">
                <a:cs typeface="Courier New"/>
              </a:rPr>
              <a:t>N</a:t>
            </a:r>
            <a:r>
              <a:rPr lang="en-US" altLang="zh-CN" kern="100" baseline="30000" dirty="0">
                <a:cs typeface="Courier New"/>
              </a:rPr>
              <a:t>3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被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zh-CN" altLang="zh-CN" kern="100" dirty="0">
                <a:cs typeface="Times New Roman"/>
              </a:rPr>
              <a:t>个等距离的</a:t>
            </a:r>
            <a:r>
              <a:rPr lang="en-US" altLang="zh-CN" kern="100" dirty="0" err="1">
                <a:cs typeface="Courier New"/>
              </a:rPr>
              <a:t>X</a:t>
            </a:r>
            <a:r>
              <a:rPr lang="en-US" altLang="zh-CN" i="1" kern="100" baseline="30000" dirty="0" err="1">
                <a:cs typeface="Courier New"/>
              </a:rPr>
              <a:t>n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包围。</a:t>
            </a:r>
            <a:r>
              <a:rPr lang="en-US" altLang="zh-CN" kern="100" dirty="0"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(3)O</a:t>
            </a:r>
            <a:r>
              <a:rPr lang="zh-CN" altLang="zh-CN" kern="100" dirty="0">
                <a:cs typeface="Times New Roman"/>
              </a:rPr>
              <a:t>和</a:t>
            </a:r>
            <a:r>
              <a:rPr lang="en-US" altLang="zh-CN" kern="100" dirty="0">
                <a:cs typeface="Courier New"/>
              </a:rPr>
              <a:t>Na</a:t>
            </a:r>
            <a:r>
              <a:rPr lang="zh-CN" altLang="zh-CN" kern="100" dirty="0">
                <a:cs typeface="Times New Roman"/>
              </a:rPr>
              <a:t>形成一种只含有离子键的离子化合物，其晶胞结构如图</a:t>
            </a:r>
            <a:r>
              <a:rPr lang="en-US" altLang="zh-CN" kern="1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，该离子化合物的化学式为</a:t>
            </a:r>
            <a:r>
              <a:rPr lang="en-US" altLang="zh-CN" kern="100" dirty="0">
                <a:cs typeface="Courier New"/>
              </a:rPr>
              <a:t>____________</a:t>
            </a:r>
            <a:r>
              <a:rPr lang="zh-CN" altLang="zh-CN" kern="100" dirty="0">
                <a:cs typeface="Times New Roman"/>
              </a:rPr>
              <a:t>。</a:t>
            </a:r>
            <a:r>
              <a:rPr lang="en-US" altLang="zh-CN" kern="100" dirty="0"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24062" y="2274822"/>
            <a:ext cx="1182688" cy="481013"/>
            <a:chOff x="694" y="753"/>
            <a:chExt cx="745" cy="30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" y="753"/>
              <a:ext cx="667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文本框 29"/>
            <p:cNvSpPr txBox="1"/>
            <p:nvPr/>
          </p:nvSpPr>
          <p:spPr>
            <a:xfrm>
              <a:off x="1163" y="765"/>
              <a:ext cx="276" cy="29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charset="-122"/>
                </a:rPr>
                <a:t>5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672334" y="2663537"/>
            <a:ext cx="1113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CaTiO</a:t>
            </a:r>
            <a:r>
              <a:rPr lang="en-US" altLang="zh-CN" kern="100" baseline="-25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28710" y="365983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3</a:t>
            </a:r>
            <a:r>
              <a:rPr lang="en-US" altLang="zh-CN" kern="100" dirty="0">
                <a:latin typeface="宋体"/>
                <a:ea typeface="黑体"/>
                <a:cs typeface="Times New Roman"/>
              </a:rPr>
              <a:t>∶</a:t>
            </a:r>
            <a:r>
              <a:rPr lang="en-US" altLang="zh-CN" kern="100" dirty="0">
                <a:latin typeface="Times New Roman"/>
                <a:ea typeface="黑体"/>
              </a:rPr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430124" y="36558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1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081046" y="365951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19467" y="5053652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Na</a:t>
            </a:r>
            <a:r>
              <a:rPr lang="en-US" altLang="zh-CN" kern="100" baseline="-25000" dirty="0">
                <a:latin typeface="Times New Roman"/>
                <a:ea typeface="黑体"/>
              </a:rPr>
              <a:t>2</a:t>
            </a:r>
            <a:r>
              <a:rPr lang="en-US" altLang="zh-CN" kern="100" dirty="0">
                <a:latin typeface="Times New Roman"/>
                <a:ea typeface="黑体"/>
              </a:rPr>
              <a:t>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808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908720"/>
            <a:ext cx="11286237" cy="1484830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</a:t>
            </a:r>
            <a:r>
              <a:rPr lang="zh-CN" altLang="zh-CN" kern="100" dirty="0">
                <a:cs typeface="Times New Roman"/>
              </a:rPr>
              <a:t>图</a:t>
            </a:r>
            <a:r>
              <a:rPr lang="en-US" altLang="zh-CN" kern="1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是</a:t>
            </a:r>
            <a:r>
              <a:rPr lang="en-US" altLang="zh-CN" kern="100" dirty="0" err="1">
                <a:cs typeface="Courier New"/>
              </a:rPr>
              <a:t>Mn</a:t>
            </a:r>
            <a:r>
              <a:rPr lang="zh-CN" altLang="zh-CN" kern="100" dirty="0">
                <a:cs typeface="Times New Roman"/>
              </a:rPr>
              <a:t>和</a:t>
            </a:r>
            <a:r>
              <a:rPr lang="en-US" altLang="zh-CN" kern="100" dirty="0">
                <a:cs typeface="Courier New"/>
              </a:rPr>
              <a:t>Bi</a:t>
            </a:r>
            <a:r>
              <a:rPr lang="zh-CN" altLang="zh-CN" kern="100" dirty="0">
                <a:cs typeface="Times New Roman"/>
              </a:rPr>
              <a:t>形成的某种晶体的结构示意图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白球均在六棱柱内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，则该晶体物质的化学式可表示为</a:t>
            </a:r>
            <a:r>
              <a:rPr lang="en-US" altLang="zh-CN" kern="100" dirty="0">
                <a:cs typeface="Courier New"/>
              </a:rPr>
              <a:t>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endParaRPr lang="zh-CN" alt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950885"/>
            <a:ext cx="59245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993659" y="1381244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err="1">
                <a:latin typeface="Times New Roman"/>
                <a:ea typeface="黑体"/>
              </a:rPr>
              <a:t>MnBi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4925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0"/>
          <p:cNvSpPr>
            <a:spLocks noChangeArrowheads="1"/>
          </p:cNvSpPr>
          <p:nvPr/>
        </p:nvSpPr>
        <p:spPr bwMode="auto">
          <a:xfrm>
            <a:off x="468313" y="1340768"/>
            <a:ext cx="11298237" cy="5035629"/>
          </a:xfrm>
          <a:prstGeom prst="roundRect">
            <a:avLst>
              <a:gd name="adj" fmla="val 5593"/>
            </a:avLst>
          </a:prstGeom>
          <a:solidFill>
            <a:srgbClr val="F3DD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757575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en-US" altLang="zh-CN" dirty="0" smtClean="0">
              <a:solidFill>
                <a:srgbClr val="044A7E"/>
              </a:solidFill>
              <a:cs typeface="Times New Roman" pitchFamily="18" charset="0"/>
            </a:endParaRPr>
          </a:p>
          <a:p>
            <a:pPr indent="631825" eaLnBrk="1">
              <a:lnSpc>
                <a:spcPct val="130000"/>
              </a:lnSpc>
            </a:pPr>
            <a:endParaRPr lang="zh-CN" altLang="en-US" dirty="0">
              <a:solidFill>
                <a:srgbClr val="044A7E"/>
              </a:solidFill>
              <a:cs typeface="Times New Roman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376180"/>
              </p:ext>
            </p:extLst>
          </p:nvPr>
        </p:nvGraphicFramePr>
        <p:xfrm>
          <a:off x="539750" y="1506300"/>
          <a:ext cx="11160125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文档" r:id="rId3" imgW="11160428" imgH="4870975" progId="Word.Document.12">
                  <p:embed/>
                </p:oleObj>
              </mc:Choice>
              <mc:Fallback>
                <p:oleObj name="文档" r:id="rId3" imgW="11160428" imgH="4870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506300"/>
                        <a:ext cx="11160125" cy="487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691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583848"/>
            <a:ext cx="11286237" cy="3933384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kern="100" dirty="0">
                <a:cs typeface="Courier New"/>
              </a:rPr>
              <a:t>5</a:t>
            </a:r>
            <a:r>
              <a:rPr lang="zh-CN" altLang="zh-CN" kern="100" dirty="0">
                <a:cs typeface="Times New Roman"/>
              </a:rPr>
              <a:t>　元素周期律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                  (</a:t>
            </a:r>
            <a:r>
              <a:rPr lang="en-US" altLang="zh-CN" kern="100" dirty="0">
                <a:cs typeface="Courier New"/>
              </a:rPr>
              <a:t>2022·</a:t>
            </a:r>
            <a:r>
              <a:rPr lang="zh-CN" altLang="zh-CN" kern="100" dirty="0">
                <a:cs typeface="Times New Roman"/>
              </a:rPr>
              <a:t>苏锡常镇二模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前四周期主族元素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的原子序数依次增大，且位于元素周期表</a:t>
            </a:r>
            <a:r>
              <a:rPr lang="en-US" altLang="zh-CN" kern="1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个不同的周期。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的电负性仅次于氟元素，常温下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单质是气体，基态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原子的价电子排布为</a:t>
            </a:r>
            <a:r>
              <a:rPr lang="en-US" altLang="zh-CN" i="1" kern="100" dirty="0">
                <a:cs typeface="Courier New"/>
              </a:rPr>
              <a:t>n</a:t>
            </a:r>
            <a:r>
              <a:rPr lang="en-US" altLang="zh-CN" kern="100" dirty="0">
                <a:cs typeface="Courier New"/>
              </a:rPr>
              <a:t>s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en-US" altLang="zh-CN" i="1" kern="100" dirty="0">
                <a:cs typeface="Courier New"/>
              </a:rPr>
              <a:t>n</a:t>
            </a:r>
            <a:r>
              <a:rPr lang="en-US" altLang="zh-CN" kern="100" dirty="0">
                <a:cs typeface="Courier New"/>
              </a:rPr>
              <a:t>p</a:t>
            </a:r>
            <a:r>
              <a:rPr lang="en-US" altLang="zh-CN" kern="100" baseline="30000" dirty="0">
                <a:cs typeface="Courier New"/>
              </a:rPr>
              <a:t>5</a:t>
            </a:r>
            <a:r>
              <a:rPr lang="zh-CN" altLang="zh-CN" kern="100" dirty="0">
                <a:cs typeface="Times New Roman"/>
              </a:rPr>
              <a:t>。下列有关说法正确的是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 W</a:t>
            </a:r>
            <a:r>
              <a:rPr lang="zh-CN" altLang="zh-CN" kern="100" dirty="0">
                <a:cs typeface="Times New Roman"/>
              </a:rPr>
              <a:t>位于元素周期表中第四周期</a:t>
            </a:r>
            <a:r>
              <a:rPr lang="zh-CN" altLang="zh-CN" kern="100" dirty="0">
                <a:latin typeface="宋体"/>
                <a:cs typeface="宋体"/>
              </a:rPr>
              <a:t>Ⅴ</a:t>
            </a:r>
            <a:r>
              <a:rPr lang="en-US" altLang="zh-CN" kern="100" dirty="0">
                <a:cs typeface="Courier New"/>
              </a:rPr>
              <a:t>A</a:t>
            </a:r>
            <a:r>
              <a:rPr lang="zh-CN" altLang="zh-CN" kern="100" dirty="0">
                <a:cs typeface="Times New Roman"/>
              </a:rPr>
              <a:t>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 Z</a:t>
            </a:r>
            <a:r>
              <a:rPr lang="zh-CN" altLang="zh-CN" kern="100" dirty="0">
                <a:cs typeface="Times New Roman"/>
              </a:rPr>
              <a:t>的最高价氧化物的水化物为弱酸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 X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组成的化合物分子间可形成氢键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 Z</a:t>
            </a:r>
            <a:r>
              <a:rPr lang="zh-CN" altLang="zh-CN" kern="100" dirty="0">
                <a:cs typeface="Times New Roman"/>
              </a:rPr>
              <a:t>和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形成的化合物中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显负</a:t>
            </a:r>
            <a:r>
              <a:rPr lang="zh-CN" altLang="zh-CN" kern="100" dirty="0" smtClean="0">
                <a:cs typeface="Times New Roman"/>
              </a:rPr>
              <a:t>价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24062" y="2103357"/>
            <a:ext cx="1182688" cy="481013"/>
            <a:chOff x="694" y="753"/>
            <a:chExt cx="745" cy="30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" y="753"/>
              <a:ext cx="667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文本框 29"/>
            <p:cNvSpPr txBox="1"/>
            <p:nvPr/>
          </p:nvSpPr>
          <p:spPr>
            <a:xfrm>
              <a:off x="1163" y="765"/>
              <a:ext cx="276" cy="29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charset="-122"/>
                </a:rPr>
                <a:t>6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0123244" y="308472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808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481616"/>
            <a:ext cx="11286237" cy="1532727"/>
          </a:xfrm>
        </p:spPr>
        <p:txBody>
          <a:bodyPr/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cs typeface="Times New Roman"/>
              </a:rPr>
              <a:t>考向</a:t>
            </a:r>
            <a:r>
              <a:rPr lang="en-US" altLang="zh-CN" b="1" kern="100" dirty="0">
                <a:cs typeface="Courier New"/>
              </a:rPr>
              <a:t>6</a:t>
            </a:r>
            <a:r>
              <a:rPr lang="zh-CN" altLang="zh-CN" kern="100" dirty="0">
                <a:cs typeface="Times New Roman"/>
              </a:rPr>
              <a:t>　化学用语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                  (</a:t>
            </a:r>
            <a:r>
              <a:rPr lang="en-US" altLang="zh-CN" kern="100" dirty="0">
                <a:cs typeface="Courier New"/>
              </a:rPr>
              <a:t>2022·</a:t>
            </a:r>
            <a:r>
              <a:rPr lang="zh-CN" altLang="zh-CN" kern="100" dirty="0">
                <a:cs typeface="Times New Roman"/>
              </a:rPr>
              <a:t>南京三模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反应</a:t>
            </a:r>
            <a:r>
              <a:rPr lang="en-US" altLang="zh-CN" kern="100" dirty="0">
                <a:cs typeface="Courier New"/>
              </a:rPr>
              <a:t>Cl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Na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SO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</a:t>
            </a:r>
            <a:r>
              <a:rPr lang="en-US" altLang="zh-CN" kern="100" spc="-80" dirty="0">
                <a:cs typeface="Courier New"/>
              </a:rPr>
              <a:t>==</a:t>
            </a:r>
            <a:r>
              <a:rPr lang="en-US" altLang="zh-CN" kern="100" dirty="0">
                <a:cs typeface="Courier New"/>
              </a:rPr>
              <a:t>=Na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SO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kern="100" dirty="0">
                <a:cs typeface="Courier New"/>
              </a:rPr>
              <a:t>2HCl</a:t>
            </a:r>
            <a:r>
              <a:rPr lang="zh-CN" altLang="zh-CN" kern="100" dirty="0">
                <a:cs typeface="Times New Roman"/>
              </a:rPr>
              <a:t>可用于污水脱氯。下列有关说法正确的是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</a:t>
            </a:r>
            <a:r>
              <a:rPr lang="en-US" altLang="zh-CN" kern="100" dirty="0" smtClean="0">
                <a:cs typeface="Times New Roman"/>
              </a:rPr>
              <a:t>  </a:t>
            </a:r>
            <a:r>
              <a:rPr lang="en-US" altLang="zh-CN" kern="100" dirty="0" smtClean="0">
                <a:cs typeface="Courier New"/>
              </a:rPr>
              <a:t>)</a:t>
            </a:r>
            <a:endParaRPr lang="zh-CN" alt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24062" y="2001125"/>
            <a:ext cx="1182688" cy="481013"/>
            <a:chOff x="694" y="753"/>
            <a:chExt cx="745" cy="30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" y="753"/>
              <a:ext cx="667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文本框 29"/>
            <p:cNvSpPr txBox="1"/>
            <p:nvPr/>
          </p:nvSpPr>
          <p:spPr>
            <a:xfrm>
              <a:off x="1163" y="765"/>
              <a:ext cx="276" cy="29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charset="-122"/>
                </a:rPr>
                <a:t>7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90876"/>
              </p:ext>
            </p:extLst>
          </p:nvPr>
        </p:nvGraphicFramePr>
        <p:xfrm>
          <a:off x="539750" y="3108225"/>
          <a:ext cx="11160125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文档" r:id="rId4" imgW="11160428" imgH="2912505" progId="Word.Document.12">
                  <p:embed/>
                </p:oleObj>
              </mc:Choice>
              <mc:Fallback>
                <p:oleObj name="文档" r:id="rId4" imgW="11160428" imgH="2912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3108225"/>
                        <a:ext cx="11160125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029728" y="2510577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B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808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2132856"/>
            <a:ext cx="11286237" cy="3561681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en-US" altLang="zh-CN" kern="100" dirty="0">
                <a:cs typeface="Courier New"/>
              </a:rPr>
              <a:t>(2022·</a:t>
            </a:r>
            <a:r>
              <a:rPr lang="zh-CN" altLang="zh-CN" kern="100" dirty="0">
                <a:cs typeface="Times New Roman"/>
              </a:rPr>
              <a:t>全国甲卷</a:t>
            </a:r>
            <a:r>
              <a:rPr lang="en-US" altLang="zh-CN" kern="100" dirty="0">
                <a:cs typeface="Courier New"/>
              </a:rPr>
              <a:t>)Q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是原子序数依次增大的短周期主族元素，其最外层电子数之和为</a:t>
            </a:r>
            <a:r>
              <a:rPr lang="en-US" altLang="zh-CN" kern="100" dirty="0">
                <a:cs typeface="Courier New"/>
              </a:rPr>
              <a:t>19</a:t>
            </a:r>
            <a:r>
              <a:rPr lang="zh-CN" altLang="zh-CN" kern="100" dirty="0">
                <a:cs typeface="Times New Roman"/>
              </a:rPr>
              <a:t>。</a:t>
            </a:r>
            <a:r>
              <a:rPr lang="en-US" altLang="zh-CN" kern="100" dirty="0">
                <a:cs typeface="Courier New"/>
              </a:rPr>
              <a:t>Q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位于不同周期，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相邻，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原子最外层电子数是</a:t>
            </a:r>
            <a:r>
              <a:rPr lang="en-US" altLang="zh-CN" kern="100" dirty="0">
                <a:cs typeface="Courier New"/>
              </a:rPr>
              <a:t>Q</a:t>
            </a:r>
            <a:r>
              <a:rPr lang="zh-CN" altLang="zh-CN" kern="100" dirty="0">
                <a:cs typeface="Times New Roman"/>
              </a:rPr>
              <a:t>原子内层电子数的</a:t>
            </a:r>
            <a:r>
              <a:rPr lang="en-US" altLang="zh-CN" kern="1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倍。下列说法正确的是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</a:t>
            </a:r>
            <a:r>
              <a:rPr lang="zh-CN" altLang="zh-CN" kern="100" dirty="0">
                <a:cs typeface="Times New Roman"/>
              </a:rPr>
              <a:t>非金属性：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>
                <a:cs typeface="Courier New"/>
              </a:rPr>
              <a:t>Q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</a:t>
            </a:r>
            <a:r>
              <a:rPr lang="zh-CN" altLang="zh-CN" kern="100" dirty="0">
                <a:cs typeface="Times New Roman"/>
              </a:rPr>
              <a:t>单质的熔点：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>
                <a:cs typeface="Courier New"/>
              </a:rPr>
              <a:t>Y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</a:t>
            </a:r>
            <a:r>
              <a:rPr lang="zh-CN" altLang="zh-CN" kern="100" dirty="0">
                <a:cs typeface="Times New Roman"/>
              </a:rPr>
              <a:t>简单氢化物的沸点：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>
                <a:cs typeface="Courier New"/>
              </a:rPr>
              <a:t>Q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zh-CN" altLang="zh-CN" kern="100" dirty="0">
                <a:cs typeface="Times New Roman"/>
              </a:rPr>
              <a:t>最高价含氧酸的酸性：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 smtClean="0">
                <a:cs typeface="Courier New"/>
              </a:rPr>
              <a:t>Y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3555" name="文本框 1"/>
          <p:cNvSpPr txBox="1">
            <a:spLocks noChangeArrowheads="1"/>
          </p:cNvSpPr>
          <p:nvPr/>
        </p:nvSpPr>
        <p:spPr bwMode="auto">
          <a:xfrm>
            <a:off x="647700" y="1009650"/>
            <a:ext cx="1072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高考视野 </a:t>
            </a:r>
            <a:r>
              <a:rPr lang="en-US" altLang="zh-CN" sz="2800" b="1" dirty="0" smtClean="0">
                <a:solidFill>
                  <a:srgbClr val="CC4646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endParaRPr lang="zh-CN" altLang="en-US" sz="2800" b="1" dirty="0">
              <a:solidFill>
                <a:srgbClr val="CC46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41056" y="333228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754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484784"/>
            <a:ext cx="11286237" cy="4041812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 </a:t>
            </a:r>
            <a:r>
              <a:rPr lang="en-US" altLang="zh-CN" kern="100" dirty="0">
                <a:cs typeface="Courier New"/>
              </a:rPr>
              <a:t>(2022·</a:t>
            </a:r>
            <a:r>
              <a:rPr lang="zh-CN" altLang="zh-CN" kern="100" dirty="0">
                <a:cs typeface="Times New Roman"/>
              </a:rPr>
              <a:t>全国乙卷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化合物</a:t>
            </a:r>
            <a:r>
              <a:rPr lang="en-US" altLang="zh-CN" kern="100" dirty="0">
                <a:cs typeface="Courier New"/>
              </a:rPr>
              <a:t>(YW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X</a:t>
            </a:r>
            <a:r>
              <a:rPr lang="en-US" altLang="zh-CN" kern="100" baseline="-25000" dirty="0">
                <a:cs typeface="Courier New"/>
              </a:rPr>
              <a:t>5</a:t>
            </a:r>
            <a:r>
              <a:rPr lang="en-US" altLang="zh-CN" kern="100" dirty="0">
                <a:cs typeface="Courier New"/>
              </a:rPr>
              <a:t>Z</a:t>
            </a:r>
            <a:r>
              <a:rPr lang="en-US" altLang="zh-CN" kern="100" baseline="-25000" dirty="0">
                <a:cs typeface="Courier New"/>
              </a:rPr>
              <a:t>8</a:t>
            </a:r>
            <a:r>
              <a:rPr lang="en-US" altLang="zh-CN" kern="100" dirty="0">
                <a:cs typeface="Courier New"/>
              </a:rPr>
              <a:t>·4W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Z)</a:t>
            </a:r>
            <a:r>
              <a:rPr lang="zh-CN" altLang="zh-CN" kern="100" dirty="0">
                <a:cs typeface="Times New Roman"/>
              </a:rPr>
              <a:t>可用于电讯器材、高级玻璃的制造。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为短周期元素，原子序数依次增加，且加和为</a:t>
            </a:r>
            <a:r>
              <a:rPr lang="en-US" altLang="zh-CN" kern="100" dirty="0">
                <a:cs typeface="Courier New"/>
              </a:rPr>
              <a:t>21</a:t>
            </a:r>
            <a:r>
              <a:rPr lang="zh-CN" altLang="zh-CN" kern="100" dirty="0">
                <a:cs typeface="Times New Roman"/>
              </a:rPr>
              <a:t>。</a:t>
            </a:r>
            <a:r>
              <a:rPr lang="en-US" altLang="zh-CN" kern="100" dirty="0">
                <a:cs typeface="Courier New"/>
              </a:rPr>
              <a:t>YZ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分子的总电子数为奇数，常温下为气体。该化合物的热重曲线如图所示，在</a:t>
            </a:r>
            <a:r>
              <a:rPr lang="en-US" altLang="zh-CN" kern="100" dirty="0">
                <a:cs typeface="Courier New"/>
              </a:rPr>
              <a:t>200</a:t>
            </a:r>
            <a:r>
              <a:rPr lang="en-US" altLang="zh-CN" kern="100" dirty="0">
                <a:latin typeface="宋体"/>
                <a:cs typeface="Times New Roman"/>
              </a:rPr>
              <a:t>℃</a:t>
            </a:r>
            <a:r>
              <a:rPr lang="zh-CN" altLang="zh-CN" kern="100" dirty="0">
                <a:cs typeface="Times New Roman"/>
              </a:rPr>
              <a:t>以下热分解时无刺激性气体逸出。下列叙述正确的是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W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的单质常温下均为气体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</a:t>
            </a:r>
            <a:r>
              <a:rPr lang="zh-CN" altLang="zh-CN" kern="100" dirty="0">
                <a:cs typeface="Times New Roman"/>
              </a:rPr>
              <a:t>最高价氧化物的水化物酸性：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＜</a:t>
            </a:r>
            <a:r>
              <a:rPr lang="en-US" altLang="zh-CN" kern="100" dirty="0">
                <a:cs typeface="Courier New"/>
              </a:rPr>
              <a:t>X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100</a:t>
            </a:r>
            <a:r>
              <a:rPr lang="zh-CN" altLang="zh-CN" kern="100" dirty="0">
                <a:cs typeface="Times New Roman"/>
              </a:rPr>
              <a:t>～</a:t>
            </a:r>
            <a:r>
              <a:rPr lang="en-US" altLang="zh-CN" kern="100" dirty="0">
                <a:cs typeface="Courier New"/>
              </a:rPr>
              <a:t>200</a:t>
            </a:r>
            <a:r>
              <a:rPr lang="en-US" altLang="zh-CN" kern="100" dirty="0">
                <a:latin typeface="宋体"/>
                <a:cs typeface="Times New Roman"/>
              </a:rPr>
              <a:t>℃</a:t>
            </a:r>
            <a:r>
              <a:rPr lang="zh-CN" altLang="zh-CN" kern="100" dirty="0">
                <a:cs typeface="Times New Roman"/>
              </a:rPr>
              <a:t>阶段热分解失去</a:t>
            </a:r>
            <a:r>
              <a:rPr lang="en-US" altLang="zh-CN" kern="1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个</a:t>
            </a:r>
            <a:r>
              <a:rPr lang="en-US" altLang="zh-CN" kern="100" dirty="0">
                <a:cs typeface="Courier New"/>
              </a:rPr>
              <a:t>W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Z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500</a:t>
            </a:r>
            <a:r>
              <a:rPr lang="en-US" altLang="zh-CN" kern="100" dirty="0">
                <a:latin typeface="宋体"/>
                <a:cs typeface="Courier New"/>
              </a:rPr>
              <a:t>℃</a:t>
            </a:r>
            <a:r>
              <a:rPr lang="zh-CN" altLang="zh-CN" kern="100" dirty="0">
                <a:cs typeface="Times New Roman"/>
              </a:rPr>
              <a:t>热分解后生成固体化合物</a:t>
            </a:r>
            <a:r>
              <a:rPr lang="en-US" altLang="zh-CN" kern="100" dirty="0" smtClean="0">
                <a:cs typeface="Courier New"/>
              </a:rPr>
              <a:t>X</a:t>
            </a:r>
            <a:r>
              <a:rPr lang="en-US" altLang="zh-CN" kern="100" baseline="-25000" dirty="0" smtClean="0">
                <a:cs typeface="Courier New"/>
              </a:rPr>
              <a:t>2</a:t>
            </a:r>
            <a:r>
              <a:rPr lang="en-US" altLang="zh-CN" kern="100" dirty="0" smtClean="0">
                <a:cs typeface="Courier New"/>
              </a:rPr>
              <a:t>Z</a:t>
            </a:r>
            <a:r>
              <a:rPr lang="en-US" altLang="zh-CN" kern="100" baseline="-25000" dirty="0" smtClean="0">
                <a:cs typeface="Courier New"/>
              </a:rPr>
              <a:t>3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62466" name="Picture 2" descr="2022hx-45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66" y="3212976"/>
            <a:ext cx="3672408" cy="25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577218" y="31409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4773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005391"/>
            <a:ext cx="11285537" cy="3933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(11)(2018·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)[Fe(H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O)</a:t>
            </a:r>
            <a:r>
              <a:rPr lang="en-US" altLang="zh-CN" kern="100" baseline="-25000" dirty="0">
                <a:cs typeface="Courier New"/>
              </a:rPr>
              <a:t>6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NO</a:t>
            </a:r>
            <a:r>
              <a:rPr lang="zh-CN" altLang="zh-CN" kern="100" dirty="0">
                <a:cs typeface="Times New Roman"/>
              </a:rPr>
              <a:t>反应生成的</a:t>
            </a:r>
            <a:r>
              <a:rPr lang="en-US" altLang="zh-CN" kern="100" dirty="0">
                <a:cs typeface="Courier New"/>
              </a:rPr>
              <a:t>[Fe(NO)(H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O)</a:t>
            </a:r>
            <a:r>
              <a:rPr lang="en-US" altLang="zh-CN" kern="100" baseline="-25000" dirty="0">
                <a:cs typeface="Courier New"/>
              </a:rPr>
              <a:t>5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中，</a:t>
            </a:r>
            <a:r>
              <a:rPr lang="en-US" altLang="zh-CN" kern="100" dirty="0">
                <a:cs typeface="Courier New"/>
              </a:rPr>
              <a:t>NO</a:t>
            </a:r>
            <a:r>
              <a:rPr lang="zh-CN" altLang="zh-CN" kern="100" dirty="0">
                <a:cs typeface="Times New Roman"/>
              </a:rPr>
              <a:t>以</a:t>
            </a:r>
            <a:r>
              <a:rPr lang="en-US" altLang="zh-CN" kern="100" dirty="0">
                <a:cs typeface="Courier New"/>
              </a:rPr>
              <a:t>N</a:t>
            </a:r>
            <a:r>
              <a:rPr lang="zh-CN" altLang="zh-CN" kern="100" dirty="0">
                <a:cs typeface="Times New Roman"/>
              </a:rPr>
              <a:t>原子与</a:t>
            </a:r>
            <a:r>
              <a:rPr lang="en-US" altLang="zh-CN" kern="100" dirty="0">
                <a:cs typeface="Courier New"/>
              </a:rPr>
              <a:t>Fe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形成配位键。</a:t>
            </a:r>
            <a:r>
              <a:rPr lang="en-US" altLang="zh-CN" kern="100" dirty="0">
                <a:cs typeface="Courier New"/>
              </a:rPr>
              <a:t>[Fe(NO)(H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O)</a:t>
            </a:r>
            <a:r>
              <a:rPr lang="en-US" altLang="zh-CN" kern="100" baseline="-25000" dirty="0">
                <a:cs typeface="Courier New"/>
              </a:rPr>
              <a:t>5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结构如图甲所示，请在相应位置补填缺少的配体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答案如图乙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en-US" altLang="zh-CN" kern="100" dirty="0" smtClean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zh-CN" altLang="zh-CN" kern="100" dirty="0">
                <a:solidFill>
                  <a:srgbClr val="FF0000"/>
                </a:solidFill>
                <a:cs typeface="Times New Roman"/>
              </a:rPr>
              <a:t>答案：</a:t>
            </a:r>
            <a:r>
              <a:rPr lang="zh-CN" altLang="zh-CN" kern="100" dirty="0">
                <a:cs typeface="Times New Roman"/>
              </a:rPr>
              <a:t>如图所</a:t>
            </a:r>
            <a:r>
              <a:rPr lang="zh-CN" altLang="zh-CN" kern="100" dirty="0" smtClean="0">
                <a:cs typeface="Times New Roman"/>
              </a:rPr>
              <a:t>示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79" y="2543491"/>
            <a:ext cx="2232247" cy="155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605791"/>
            <a:ext cx="2320304" cy="177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7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844824"/>
            <a:ext cx="11286237" cy="3081549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3. </a:t>
            </a:r>
            <a:r>
              <a:rPr lang="en-US" altLang="zh-CN" kern="100" dirty="0">
                <a:cs typeface="Courier New"/>
              </a:rPr>
              <a:t>(2022·</a:t>
            </a:r>
            <a:r>
              <a:rPr lang="zh-CN" altLang="zh-CN" kern="100" dirty="0">
                <a:cs typeface="Times New Roman"/>
              </a:rPr>
              <a:t>广东卷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甲～戊均为短周期元素，在元素周期表中的相对位置如图所示。戊的最高价氧化物对应的水化物为强酸。下列说法不正确的是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A. </a:t>
            </a:r>
            <a:r>
              <a:rPr lang="zh-CN" altLang="zh-CN" kern="100" dirty="0">
                <a:cs typeface="Times New Roman"/>
              </a:rPr>
              <a:t>原子半径：丁＞戊＞乙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</a:t>
            </a:r>
            <a:r>
              <a:rPr lang="zh-CN" altLang="zh-CN" kern="100" dirty="0">
                <a:cs typeface="Times New Roman"/>
              </a:rPr>
              <a:t>非金属性：戊＞丁＞丙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</a:t>
            </a:r>
            <a:r>
              <a:rPr lang="zh-CN" altLang="zh-CN" kern="100" dirty="0">
                <a:cs typeface="Times New Roman"/>
              </a:rPr>
              <a:t>甲的氢化物遇氯化氢一定有白烟产生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zh-CN" altLang="zh-CN" kern="100" dirty="0">
                <a:cs typeface="Times New Roman"/>
              </a:rPr>
              <a:t>丙的最高价氧化物对应的水化物一定能与强碱</a:t>
            </a:r>
            <a:r>
              <a:rPr lang="zh-CN" altLang="zh-CN" kern="100" dirty="0" smtClean="0">
                <a:cs typeface="Times New Roman"/>
              </a:rPr>
              <a:t>反应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63490" name="Picture 2" descr="2022hx-46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39" y="3359345"/>
            <a:ext cx="16922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617466" y="25649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1594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90126" y="1196752"/>
            <a:ext cx="11286237" cy="5053691"/>
          </a:xfrm>
        </p:spPr>
        <p:txBody>
          <a:bodyPr/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4. </a:t>
            </a:r>
            <a:r>
              <a:rPr lang="en-US" altLang="zh-CN" kern="100" dirty="0">
                <a:cs typeface="Courier New"/>
              </a:rPr>
              <a:t>(2022·</a:t>
            </a:r>
            <a:r>
              <a:rPr lang="zh-CN" altLang="zh-CN" kern="100" dirty="0">
                <a:cs typeface="Times New Roman"/>
              </a:rPr>
              <a:t>湖南卷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科学家合成了一种新的共价化合物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结构如图所示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，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Z</a:t>
            </a:r>
            <a:r>
              <a:rPr lang="zh-CN" altLang="zh-CN" kern="100" dirty="0">
                <a:cs typeface="Times New Roman"/>
              </a:rPr>
              <a:t>、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为原子序数依次增大的短周期元素，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的原子序数等于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的原子序数之和。下列说法错误的是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cs typeface="Courier New"/>
              </a:rPr>
              <a:t>A</a:t>
            </a:r>
            <a:r>
              <a:rPr lang="en-US" altLang="zh-CN" kern="100" dirty="0">
                <a:cs typeface="Courier New"/>
              </a:rPr>
              <a:t>. </a:t>
            </a:r>
            <a:r>
              <a:rPr lang="zh-CN" altLang="zh-CN" kern="100" dirty="0">
                <a:cs typeface="Times New Roman"/>
              </a:rPr>
              <a:t>原子半径：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>
                <a:cs typeface="Courier New"/>
              </a:rPr>
              <a:t>Z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B. </a:t>
            </a:r>
            <a:r>
              <a:rPr lang="zh-CN" altLang="zh-CN" kern="100" dirty="0">
                <a:cs typeface="Times New Roman"/>
              </a:rPr>
              <a:t>非金属性：</a:t>
            </a:r>
            <a:r>
              <a:rPr lang="en-US" altLang="zh-CN" kern="100" dirty="0">
                <a:cs typeface="Courier New"/>
              </a:rPr>
              <a:t>Y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>
                <a:cs typeface="Courier New"/>
              </a:rPr>
              <a:t>X</a:t>
            </a:r>
            <a:r>
              <a:rPr lang="zh-CN" altLang="zh-CN" kern="100" dirty="0">
                <a:cs typeface="Times New Roman"/>
              </a:rPr>
              <a:t>＞</a:t>
            </a:r>
            <a:r>
              <a:rPr lang="en-US" altLang="zh-CN" kern="100" dirty="0">
                <a:cs typeface="Courier New"/>
              </a:rPr>
              <a:t>W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C. Z</a:t>
            </a:r>
            <a:r>
              <a:rPr lang="zh-CN" altLang="zh-CN" kern="100" dirty="0">
                <a:cs typeface="Times New Roman"/>
              </a:rPr>
              <a:t>的单质具有较强的还原性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D. </a:t>
            </a:r>
            <a:r>
              <a:rPr lang="zh-CN" altLang="zh-CN" kern="100" dirty="0">
                <a:cs typeface="Times New Roman"/>
              </a:rPr>
              <a:t>原子序数为</a:t>
            </a:r>
            <a:r>
              <a:rPr lang="en-US" altLang="zh-CN" kern="100" dirty="0">
                <a:cs typeface="Courier New"/>
              </a:rPr>
              <a:t>82</a:t>
            </a:r>
            <a:r>
              <a:rPr lang="zh-CN" altLang="zh-CN" kern="100" dirty="0">
                <a:cs typeface="Times New Roman"/>
              </a:rPr>
              <a:t>的元素与</a:t>
            </a:r>
            <a:r>
              <a:rPr lang="en-US" altLang="zh-CN" kern="100" dirty="0">
                <a:cs typeface="Courier New"/>
              </a:rPr>
              <a:t>W</a:t>
            </a:r>
            <a:r>
              <a:rPr lang="zh-CN" altLang="zh-CN" kern="100" dirty="0">
                <a:cs typeface="Times New Roman"/>
              </a:rPr>
              <a:t>位于同一</a:t>
            </a:r>
            <a:r>
              <a:rPr lang="zh-CN" altLang="zh-CN" kern="100" dirty="0" smtClean="0">
                <a:cs typeface="Times New Roman"/>
              </a:rPr>
              <a:t>主族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64514" name="Picture 2" descr="2022hx-47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86" y="2853779"/>
            <a:ext cx="2538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58548" y="239211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1594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ChangeArrowheads="1"/>
          </p:cNvSpPr>
          <p:nvPr/>
        </p:nvSpPr>
        <p:spPr bwMode="auto">
          <a:xfrm>
            <a:off x="0" y="2925763"/>
            <a:ext cx="12241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能力评价</a:t>
            </a:r>
            <a:endParaRPr lang="zh-CN" altLang="zh-CN" sz="6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196752"/>
            <a:ext cx="11285537" cy="26014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1. </a:t>
            </a:r>
            <a:r>
              <a:rPr lang="en-US" altLang="zh-CN" kern="100" dirty="0">
                <a:cs typeface="Courier New"/>
              </a:rPr>
              <a:t> (1)Ti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(2)Br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基态核外电子排布式为</a:t>
            </a:r>
            <a:r>
              <a:rPr lang="en-US" altLang="zh-CN" kern="100" dirty="0">
                <a:cs typeface="Courier New"/>
              </a:rPr>
              <a:t>__</a:t>
            </a:r>
            <a:r>
              <a:rPr lang="pt-BR" altLang="zh-CN" kern="100" dirty="0">
                <a:cs typeface="Courier New"/>
              </a:rPr>
              <a:t>_____________________________________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(3)1 </a:t>
            </a:r>
            <a:r>
              <a:rPr lang="en-US" altLang="zh-CN" kern="100" dirty="0" err="1">
                <a:cs typeface="Courier New"/>
              </a:rPr>
              <a:t>mol</a:t>
            </a:r>
            <a:r>
              <a:rPr lang="en-US" altLang="zh-CN" kern="100" dirty="0">
                <a:cs typeface="Courier New"/>
              </a:rPr>
              <a:t> [Cu(NH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)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]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中含有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键的数目为</a:t>
            </a:r>
            <a:r>
              <a:rPr lang="en-US" altLang="zh-CN" kern="100" dirty="0">
                <a:cs typeface="Courier New"/>
              </a:rPr>
              <a:t>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(4)[Cu(CH</a:t>
            </a:r>
            <a:r>
              <a:rPr lang="en-US" altLang="zh-CN" kern="100" baseline="-25000" dirty="0">
                <a:cs typeface="Courier New"/>
              </a:rPr>
              <a:t>3</a:t>
            </a:r>
            <a:r>
              <a:rPr lang="en-US" altLang="zh-CN" kern="100" dirty="0">
                <a:cs typeface="Courier New"/>
              </a:rPr>
              <a:t>CN)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是非常稳定的络合离子，配体中</a:t>
            </a:r>
            <a:r>
              <a:rPr lang="en-US" altLang="zh-CN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键和</a:t>
            </a:r>
            <a:r>
              <a:rPr lang="en-US" altLang="zh-CN" kern="100" dirty="0">
                <a:cs typeface="Courier New"/>
              </a:rPr>
              <a:t>π</a:t>
            </a:r>
            <a:r>
              <a:rPr lang="zh-CN" altLang="zh-CN" kern="100" dirty="0">
                <a:cs typeface="Times New Roman"/>
              </a:rPr>
              <a:t>键个数之比为</a:t>
            </a:r>
            <a:r>
              <a:rPr lang="en-US" altLang="zh-CN" kern="100" dirty="0">
                <a:cs typeface="Courier New"/>
              </a:rPr>
              <a:t>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98363"/>
              </p:ext>
            </p:extLst>
          </p:nvPr>
        </p:nvGraphicFramePr>
        <p:xfrm>
          <a:off x="561266" y="3902323"/>
          <a:ext cx="1116012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文档" r:id="rId3" imgW="11160428" imgH="2403806" progId="Word.Document.12">
                  <p:embed/>
                </p:oleObj>
              </mc:Choice>
              <mc:Fallback>
                <p:oleObj name="文档" r:id="rId3" imgW="11160428" imgH="24038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266" y="3902323"/>
                        <a:ext cx="11160125" cy="240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832574" y="1293470"/>
            <a:ext cx="475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kern="100" dirty="0">
                <a:latin typeface="Times New Roman"/>
                <a:ea typeface="黑体"/>
              </a:rPr>
              <a:t>1s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3p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3d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pt-BR" altLang="zh-CN" kern="100" dirty="0">
                <a:latin typeface="Times New Roman"/>
                <a:ea typeface="黑体"/>
              </a:rPr>
              <a:t>[Ar]3d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35379" y="1800199"/>
            <a:ext cx="577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kern="100" dirty="0">
                <a:latin typeface="Times New Roman"/>
                <a:ea typeface="黑体"/>
              </a:rPr>
              <a:t>1s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2p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3p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3d</a:t>
            </a:r>
            <a:r>
              <a:rPr lang="pt-BR" altLang="zh-CN" kern="100" baseline="30000" dirty="0">
                <a:latin typeface="Times New Roman"/>
                <a:ea typeface="黑体"/>
              </a:rPr>
              <a:t>10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4p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(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或</a:t>
            </a:r>
            <a:r>
              <a:rPr lang="pt-BR" altLang="zh-CN" kern="100" dirty="0">
                <a:latin typeface="Times New Roman"/>
                <a:ea typeface="黑体"/>
              </a:rPr>
              <a:t>[Ar]3d</a:t>
            </a:r>
            <a:r>
              <a:rPr lang="pt-BR" altLang="zh-CN" kern="100" baseline="30000" dirty="0">
                <a:latin typeface="Times New Roman"/>
                <a:ea typeface="黑体"/>
              </a:rPr>
              <a:t>10</a:t>
            </a:r>
            <a:r>
              <a:rPr lang="pt-BR" altLang="zh-CN" kern="100" dirty="0">
                <a:latin typeface="Times New Roman"/>
                <a:ea typeface="黑体"/>
              </a:rPr>
              <a:t>4s</a:t>
            </a:r>
            <a:r>
              <a:rPr lang="pt-BR" altLang="zh-CN" kern="100" baseline="30000" dirty="0">
                <a:latin typeface="Times New Roman"/>
                <a:ea typeface="黑体"/>
              </a:rPr>
              <a:t>2</a:t>
            </a:r>
            <a:r>
              <a:rPr lang="pt-BR" altLang="zh-CN" kern="100" dirty="0">
                <a:latin typeface="Times New Roman"/>
                <a:ea typeface="黑体"/>
              </a:rPr>
              <a:t>4p</a:t>
            </a:r>
            <a:r>
              <a:rPr lang="pt-BR" altLang="zh-CN" kern="100" baseline="30000" dirty="0">
                <a:latin typeface="Times New Roman"/>
                <a:ea typeface="黑体"/>
              </a:rPr>
              <a:t>6</a:t>
            </a:r>
            <a:r>
              <a:rPr lang="pt-BR" altLang="zh-CN" kern="100" dirty="0">
                <a:latin typeface="Times New Roman"/>
                <a:ea typeface="黑体"/>
              </a:rPr>
              <a:t>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099621" y="230158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8 </a:t>
            </a:r>
            <a:r>
              <a:rPr lang="en-US" altLang="zh-CN" kern="100" dirty="0" err="1">
                <a:latin typeface="Times New Roman"/>
                <a:ea typeface="黑体"/>
              </a:rPr>
              <a:t>mol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36030" y="32553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5</a:t>
            </a:r>
            <a:r>
              <a:rPr lang="en-US" altLang="zh-CN" kern="100" dirty="0">
                <a:latin typeface="宋体"/>
                <a:ea typeface="黑体"/>
                <a:cs typeface="Times New Roman"/>
              </a:rPr>
              <a:t>∶</a:t>
            </a:r>
            <a:r>
              <a:rPr lang="en-US" altLang="zh-CN" kern="1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81033" y="383143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平面三角形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51680" y="4351253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V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225062" y="530120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7</a:t>
            </a:r>
            <a:r>
              <a:rPr lang="en-US" altLang="zh-CN" kern="100" dirty="0">
                <a:latin typeface="宋体"/>
                <a:ea typeface="黑体"/>
                <a:cs typeface="Times New Roman"/>
              </a:rPr>
              <a:t>∶</a:t>
            </a:r>
            <a:r>
              <a:rPr lang="en-US" altLang="zh-CN" kern="100" dirty="0">
                <a:latin typeface="Times New Roman"/>
                <a:ea typeface="黑体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271657"/>
            <a:ext cx="11285537" cy="4893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(8)</a:t>
            </a:r>
            <a:r>
              <a:rPr lang="zh-CN" altLang="zh-CN" kern="100" dirty="0">
                <a:cs typeface="Times New Roman"/>
              </a:rPr>
              <a:t>含有多个配位原子的配体与同一中心离子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或原子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通过整合配位成环而形成的配合物为螯合物。</a:t>
            </a:r>
            <a:r>
              <a:rPr lang="en-US" altLang="zh-CN" kern="100" dirty="0">
                <a:cs typeface="Courier New"/>
              </a:rPr>
              <a:t>Zn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EDTA</a:t>
            </a:r>
            <a:r>
              <a:rPr lang="zh-CN" altLang="zh-CN" kern="100" dirty="0">
                <a:cs typeface="Times New Roman"/>
              </a:rPr>
              <a:t>形成的螯合物的结构如图所示。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latin typeface="宋体"/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latin typeface="宋体"/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latin typeface="宋体"/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>
              <a:latin typeface="宋体"/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endParaRPr lang="en-US" altLang="zh-CN" kern="100" dirty="0" smtClean="0">
              <a:latin typeface="宋体"/>
              <a:cs typeface="Times New Roman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 smtClean="0">
                <a:latin typeface="宋体"/>
                <a:cs typeface="Times New Roman"/>
              </a:rPr>
              <a:t>①</a:t>
            </a:r>
            <a:r>
              <a:rPr lang="zh-CN" altLang="zh-CN" kern="100" dirty="0">
                <a:cs typeface="Times New Roman"/>
              </a:rPr>
              <a:t>该配合物的组成元素中电负性最大的是</a:t>
            </a:r>
            <a:r>
              <a:rPr lang="en-US" altLang="zh-CN" kern="100" dirty="0">
                <a:cs typeface="Courier New"/>
              </a:rPr>
              <a:t>______(</a:t>
            </a:r>
            <a:r>
              <a:rPr lang="zh-CN" altLang="zh-CN" kern="100" dirty="0">
                <a:cs typeface="Times New Roman"/>
              </a:rPr>
              <a:t>填元素符号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latin typeface="宋体"/>
                <a:cs typeface="Times New Roman"/>
              </a:rPr>
              <a:t>②</a:t>
            </a:r>
            <a:r>
              <a:rPr lang="en-US" altLang="zh-CN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个该配合物分子中通过螯合作用形成的配位键有</a:t>
            </a:r>
            <a:r>
              <a:rPr lang="en-US" altLang="zh-CN" kern="100" dirty="0">
                <a:cs typeface="Courier New"/>
              </a:rPr>
              <a:t>______</a:t>
            </a:r>
            <a:r>
              <a:rPr lang="zh-CN" altLang="zh-CN" kern="100" dirty="0">
                <a:cs typeface="Times New Roman"/>
              </a:rPr>
              <a:t>个，该配合物中碳原子的杂化方式为</a:t>
            </a:r>
            <a:r>
              <a:rPr lang="en-US" altLang="zh-CN" kern="100" dirty="0" smtClean="0">
                <a:cs typeface="Courier New"/>
              </a:rPr>
              <a:t>______________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65538" name="Picture 2" descr="2022hx-49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26" y="2388874"/>
            <a:ext cx="1828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840686" y="462351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O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518356" y="51275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6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56310" y="5528091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2</a:t>
            </a:r>
            <a:r>
              <a:rPr lang="zh-CN" altLang="zh-CN" kern="100" dirty="0">
                <a:latin typeface="Times New Roman"/>
                <a:ea typeface="黑体"/>
                <a:cs typeface="Times New Roman"/>
              </a:rPr>
              <a:t>、</a:t>
            </a:r>
            <a:r>
              <a:rPr lang="en-US" altLang="zh-CN" kern="100" dirty="0">
                <a:latin typeface="Times New Roman"/>
                <a:ea typeface="黑体"/>
              </a:rPr>
              <a:t>sp</a:t>
            </a:r>
            <a:r>
              <a:rPr lang="en-US" altLang="zh-CN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115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200274"/>
            <a:ext cx="11285537" cy="26014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2. </a:t>
            </a:r>
            <a:r>
              <a:rPr lang="en-US" altLang="zh-CN" kern="100" dirty="0">
                <a:cs typeface="Courier New"/>
              </a:rPr>
              <a:t>(1)Ni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Al</a:t>
            </a:r>
            <a:r>
              <a:rPr lang="zh-CN" altLang="zh-CN" kern="100" dirty="0">
                <a:cs typeface="Times New Roman"/>
              </a:rPr>
              <a:t>形成的一种合金可用于铸造飞机发动机叶片，其晶胞结构如图</a:t>
            </a:r>
            <a:r>
              <a:rPr lang="en-US" altLang="zh-CN" kern="100" dirty="0">
                <a:cs typeface="Courier New"/>
              </a:rPr>
              <a:t>1</a:t>
            </a:r>
            <a:r>
              <a:rPr lang="zh-CN" altLang="zh-CN" kern="100" dirty="0">
                <a:cs typeface="Times New Roman"/>
              </a:rPr>
              <a:t>所示，该合金的化学式为</a:t>
            </a:r>
            <a:r>
              <a:rPr lang="en-US" altLang="zh-CN" kern="100" dirty="0">
                <a:cs typeface="Courier New"/>
              </a:rPr>
              <a:t>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(2)</a:t>
            </a:r>
            <a:r>
              <a:rPr lang="zh-CN" altLang="zh-CN" kern="100" dirty="0">
                <a:cs typeface="Times New Roman"/>
              </a:rPr>
              <a:t>以四氯化钛、碳化钙、叠氮酸盐作原料，可以生成碳氮化钛化合物。其结构是用碳原子取代氮化钛晶胞</a:t>
            </a:r>
            <a:r>
              <a:rPr lang="en-US" altLang="zh-CN" kern="100" dirty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图</a:t>
            </a:r>
            <a:r>
              <a:rPr lang="en-US" altLang="zh-CN" kern="100" dirty="0">
                <a:cs typeface="Courier New"/>
              </a:rPr>
              <a:t>2)</a:t>
            </a:r>
            <a:r>
              <a:rPr lang="zh-CN" altLang="zh-CN" kern="100" dirty="0">
                <a:cs typeface="Times New Roman"/>
              </a:rPr>
              <a:t>顶点的氮原子，这种碳氮化钛化合物的化学式为</a:t>
            </a:r>
            <a:r>
              <a:rPr lang="en-US" altLang="zh-CN" kern="100" dirty="0">
                <a:cs typeface="Courier New"/>
              </a:rPr>
              <a:t>________________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770337"/>
            <a:ext cx="52673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207922" y="1813292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Ni</a:t>
            </a:r>
            <a:r>
              <a:rPr lang="en-US" altLang="zh-CN" kern="100" baseline="-25000" dirty="0">
                <a:latin typeface="Times New Roman"/>
                <a:ea typeface="黑体"/>
              </a:rPr>
              <a:t>3</a:t>
            </a:r>
            <a:r>
              <a:rPr lang="en-US" altLang="zh-CN" kern="100" dirty="0">
                <a:latin typeface="Times New Roman"/>
                <a:ea typeface="黑体"/>
              </a:rPr>
              <a:t>Al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24656" y="3212976"/>
            <a:ext cx="107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Ti</a:t>
            </a:r>
            <a:r>
              <a:rPr lang="en-US" altLang="zh-CN" kern="100" baseline="-25000" dirty="0">
                <a:latin typeface="Times New Roman"/>
                <a:ea typeface="黑体"/>
              </a:rPr>
              <a:t>4</a:t>
            </a:r>
            <a:r>
              <a:rPr lang="en-US" altLang="zh-CN" kern="100" dirty="0">
                <a:latin typeface="Times New Roman"/>
                <a:ea typeface="黑体"/>
              </a:rPr>
              <a:t>CN</a:t>
            </a:r>
            <a:r>
              <a:rPr lang="en-US" altLang="zh-CN" kern="100" baseline="-25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115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58486"/>
              </p:ext>
            </p:extLst>
          </p:nvPr>
        </p:nvGraphicFramePr>
        <p:xfrm>
          <a:off x="539750" y="980728"/>
          <a:ext cx="11160125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文档" r:id="rId3" imgW="11160428" imgH="5772447" progId="Word.Document.12">
                  <p:embed/>
                </p:oleObj>
              </mc:Choice>
              <mc:Fallback>
                <p:oleObj name="文档" r:id="rId3" imgW="11160428" imgH="57724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980728"/>
                        <a:ext cx="11160125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35949" y="1772816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/>
                <a:ea typeface="黑体"/>
              </a:rPr>
              <a:t> sp</a:t>
            </a:r>
            <a:r>
              <a:rPr lang="en-US" altLang="zh-CN" b="1" kern="100" baseline="300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784902" y="184482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/>
                <a:ea typeface="黑体"/>
              </a:rPr>
              <a:t>1</a:t>
            </a:r>
            <a:r>
              <a:rPr lang="en-US" altLang="zh-CN" b="1" kern="100" dirty="0">
                <a:latin typeface="宋体"/>
                <a:ea typeface="黑体"/>
                <a:cs typeface="Times New Roman"/>
              </a:rPr>
              <a:t>∶</a:t>
            </a:r>
            <a:r>
              <a:rPr lang="en-US" altLang="zh-CN" b="1" kern="100" dirty="0">
                <a:latin typeface="Times New Roman"/>
                <a:ea typeface="黑体"/>
              </a:rPr>
              <a:t>3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333591"/>
              </p:ext>
            </p:extLst>
          </p:nvPr>
        </p:nvGraphicFramePr>
        <p:xfrm>
          <a:off x="1628222" y="2339826"/>
          <a:ext cx="27749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文档" r:id="rId5" imgW="2782367" imgH="403157" progId="Word.Document.12">
                  <p:embed/>
                </p:oleObj>
              </mc:Choice>
              <mc:Fallback>
                <p:oleObj name="文档" r:id="rId5" imgW="2782367" imgH="403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8222" y="2339826"/>
                        <a:ext cx="27749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115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488306"/>
            <a:ext cx="11285537" cy="3613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28015">
              <a:spcAft>
                <a:spcPts val="0"/>
              </a:spcAft>
              <a:tabLst>
                <a:tab pos="5372100" algn="l"/>
              </a:tabLst>
            </a:pPr>
            <a:r>
              <a:rPr lang="en-US" altLang="zh-CN" sz="3200" b="1" kern="100" dirty="0">
                <a:solidFill>
                  <a:srgbClr val="CC4646"/>
                </a:solidFill>
                <a:cs typeface="Courier New"/>
              </a:rPr>
              <a:t>3. </a:t>
            </a:r>
            <a:r>
              <a:rPr lang="en-US" altLang="zh-CN" kern="100" dirty="0">
                <a:cs typeface="Courier New"/>
              </a:rPr>
              <a:t>(</a:t>
            </a:r>
            <a:r>
              <a:rPr lang="en-US" altLang="zh-CN" b="1" kern="100" dirty="0">
                <a:cs typeface="Courier New"/>
              </a:rPr>
              <a:t>2021·</a:t>
            </a:r>
            <a:r>
              <a:rPr lang="zh-CN" altLang="zh-CN" kern="100" dirty="0">
                <a:cs typeface="Times New Roman"/>
              </a:rPr>
              <a:t>苏锡常镇调研二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工业上制备保险粉的反应为</a:t>
            </a:r>
            <a:r>
              <a:rPr lang="en-US" altLang="zh-CN" b="1" kern="100" dirty="0" err="1">
                <a:cs typeface="Courier New"/>
              </a:rPr>
              <a:t>HCOONa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b="1" kern="100" dirty="0" err="1">
                <a:cs typeface="Courier New"/>
              </a:rPr>
              <a:t>NaOH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b="1" kern="100" dirty="0">
                <a:cs typeface="Courier New"/>
              </a:rPr>
              <a:t>2SO</a:t>
            </a:r>
            <a:r>
              <a:rPr lang="en-US" altLang="zh-CN" b="1" kern="100" baseline="-25000" dirty="0">
                <a:cs typeface="Courier New"/>
              </a:rPr>
              <a:t>2</a:t>
            </a:r>
            <a:r>
              <a:rPr lang="en-US" altLang="zh-CN" b="1" kern="100" spc="-80" dirty="0">
                <a:cs typeface="Courier New"/>
              </a:rPr>
              <a:t>==</a:t>
            </a:r>
            <a:r>
              <a:rPr lang="en-US" altLang="zh-CN" b="1" kern="100" dirty="0">
                <a:cs typeface="Courier New"/>
              </a:rPr>
              <a:t>=Na</a:t>
            </a:r>
            <a:r>
              <a:rPr lang="en-US" altLang="zh-CN" b="1" kern="100" baseline="-25000" dirty="0">
                <a:cs typeface="Courier New"/>
              </a:rPr>
              <a:t>2</a:t>
            </a:r>
            <a:r>
              <a:rPr lang="en-US" altLang="zh-CN" b="1" kern="100" dirty="0">
                <a:cs typeface="Courier New"/>
              </a:rPr>
              <a:t>S</a:t>
            </a:r>
            <a:r>
              <a:rPr lang="en-US" altLang="zh-CN" b="1" kern="100" baseline="-25000" dirty="0">
                <a:cs typeface="Courier New"/>
              </a:rPr>
              <a:t>2</a:t>
            </a:r>
            <a:r>
              <a:rPr lang="en-US" altLang="zh-CN" b="1" kern="100" dirty="0">
                <a:cs typeface="Courier New"/>
              </a:rPr>
              <a:t>O</a:t>
            </a:r>
            <a:r>
              <a:rPr lang="en-US" altLang="zh-CN" b="1" kern="100" baseline="-25000" dirty="0">
                <a:cs typeface="Courier New"/>
              </a:rPr>
              <a:t>4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b="1" kern="100" dirty="0">
                <a:cs typeface="Courier New"/>
              </a:rPr>
              <a:t>CO</a:t>
            </a:r>
            <a:r>
              <a:rPr lang="en-US" altLang="zh-CN" b="1" kern="100" baseline="-25000" dirty="0">
                <a:cs typeface="Courier New"/>
              </a:rPr>
              <a:t>2</a:t>
            </a:r>
            <a:r>
              <a:rPr lang="zh-CN" altLang="zh-CN" kern="100" dirty="0">
                <a:cs typeface="Times New Roman"/>
              </a:rPr>
              <a:t>＋</a:t>
            </a:r>
            <a:r>
              <a:rPr lang="en-US" altLang="zh-CN" b="1" kern="100" dirty="0">
                <a:cs typeface="Courier New"/>
              </a:rPr>
              <a:t>H</a:t>
            </a:r>
            <a:r>
              <a:rPr lang="en-US" altLang="zh-CN" b="1" kern="100" baseline="-25000" dirty="0">
                <a:cs typeface="Courier New"/>
              </a:rPr>
              <a:t>2</a:t>
            </a:r>
            <a:r>
              <a:rPr lang="en-US" altLang="zh-CN" b="1" kern="100" dirty="0">
                <a:cs typeface="Courier New"/>
              </a:rPr>
              <a:t>O</a:t>
            </a:r>
            <a:r>
              <a:rPr lang="zh-CN" altLang="zh-CN" kern="100" dirty="0">
                <a:cs typeface="Times New Roman"/>
              </a:rPr>
              <a:t>。下列有关说法正确的是</a:t>
            </a:r>
            <a:r>
              <a:rPr lang="en-US" altLang="zh-CN" kern="100" dirty="0">
                <a:cs typeface="Courier New"/>
              </a:rPr>
              <a:t>( </a:t>
            </a:r>
            <a:r>
              <a:rPr lang="zh-CN" altLang="zh-CN" kern="100" dirty="0">
                <a:cs typeface="Times New Roman"/>
              </a:rPr>
              <a:t>　　</a:t>
            </a:r>
            <a:r>
              <a:rPr lang="en-US" altLang="zh-CN" kern="100" dirty="0"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endParaRPr lang="en-US" altLang="zh-CN" dirty="0" smtClean="0"/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 indent="612140">
              <a:spcAft>
                <a:spcPts val="0"/>
              </a:spcAft>
              <a:tabLst>
                <a:tab pos="5372100" algn="l"/>
              </a:tabLst>
            </a:pPr>
            <a:r>
              <a:rPr lang="en-US" altLang="zh-CN" b="1" kern="100" dirty="0">
                <a:cs typeface="Courier New"/>
              </a:rPr>
              <a:t>C. </a:t>
            </a:r>
            <a:r>
              <a:rPr lang="en-US" altLang="zh-CN" b="1" kern="100" dirty="0" err="1">
                <a:cs typeface="Courier New"/>
              </a:rPr>
              <a:t>HCOONa</a:t>
            </a:r>
            <a:r>
              <a:rPr lang="zh-CN" altLang="zh-CN" kern="100" dirty="0">
                <a:cs typeface="Times New Roman"/>
              </a:rPr>
              <a:t>中含有</a:t>
            </a:r>
            <a:r>
              <a:rPr lang="en-US" altLang="zh-CN" b="1" kern="100" dirty="0">
                <a:cs typeface="Courier New"/>
              </a:rPr>
              <a:t>σ</a:t>
            </a:r>
            <a:r>
              <a:rPr lang="zh-CN" altLang="zh-CN" kern="100" dirty="0">
                <a:cs typeface="Times New Roman"/>
              </a:rPr>
              <a:t>键和</a:t>
            </a:r>
            <a:r>
              <a:rPr lang="en-US" altLang="zh-CN" b="1" kern="100" dirty="0">
                <a:cs typeface="Courier New"/>
              </a:rPr>
              <a:t>π</a:t>
            </a:r>
            <a:r>
              <a:rPr lang="zh-CN" altLang="zh-CN" kern="100" dirty="0">
                <a:cs typeface="Times New Roman"/>
              </a:rPr>
              <a:t>键的数目之比为</a:t>
            </a:r>
            <a:r>
              <a:rPr lang="en-US" altLang="zh-CN" b="1" kern="100" dirty="0">
                <a:cs typeface="Courier New"/>
              </a:rPr>
              <a:t>3</a:t>
            </a:r>
            <a:r>
              <a:rPr lang="en-US" altLang="zh-CN" b="1" kern="100" dirty="0">
                <a:latin typeface="宋体"/>
                <a:cs typeface="Times New Roman"/>
              </a:rPr>
              <a:t>∶</a:t>
            </a:r>
            <a:r>
              <a:rPr lang="en-US" altLang="zh-CN" b="1" kern="100" dirty="0" smtClean="0">
                <a:cs typeface="Courier New"/>
              </a:rPr>
              <a:t>1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54907"/>
              </p:ext>
            </p:extLst>
          </p:nvPr>
        </p:nvGraphicFramePr>
        <p:xfrm>
          <a:off x="577105" y="2756817"/>
          <a:ext cx="11160125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文档" r:id="rId3" imgW="11160428" imgH="3192595" progId="Word.Document.12">
                  <p:embed/>
                </p:oleObj>
              </mc:Choice>
              <mc:Fallback>
                <p:oleObj name="文档" r:id="rId3" imgW="11160428" imgH="3192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105" y="2756817"/>
                        <a:ext cx="11160125" cy="319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45628" y="218909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780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46113" y="2513013"/>
            <a:ext cx="5449887" cy="2589212"/>
            <a:chOff x="408" y="1583"/>
            <a:chExt cx="3447" cy="1631"/>
          </a:xfrm>
        </p:grpSpPr>
        <p:sp>
          <p:nvSpPr>
            <p:cNvPr id="17" name="标题 1"/>
            <p:cNvSpPr txBox="1">
              <a:spLocks/>
            </p:cNvSpPr>
            <p:nvPr/>
          </p:nvSpPr>
          <p:spPr>
            <a:xfrm>
              <a:off x="408" y="1583"/>
              <a:ext cx="2534" cy="546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CC0000"/>
                  </a:solidFill>
                  <a:latin typeface="方正小标宋简体" pitchFamily="65" charset="-122"/>
                  <a:ea typeface="方正小标宋简体" pitchFamily="65" charset="-122"/>
                </a:defRPr>
              </a:lvl9pPr>
            </a:lstStyle>
            <a:p>
              <a:pPr algn="l">
                <a:defRPr/>
              </a:pPr>
              <a:r>
                <a:rPr lang="zh-CN" altLang="en-US" sz="4800" kern="0" dirty="0">
                  <a:solidFill>
                    <a:schemeClr val="tx1"/>
                  </a:solidFill>
                  <a:latin typeface="微软雅黑" pitchFamily="34" charset="-122"/>
                </a:rPr>
                <a:t>谢谢观赏</a:t>
              </a:r>
            </a:p>
          </p:txBody>
        </p:sp>
        <p:sp>
          <p:nvSpPr>
            <p:cNvPr id="18" name="副标题 2"/>
            <p:cNvSpPr txBox="1">
              <a:spLocks/>
            </p:cNvSpPr>
            <p:nvPr/>
          </p:nvSpPr>
          <p:spPr>
            <a:xfrm>
              <a:off x="408" y="2184"/>
              <a:ext cx="3175" cy="1030"/>
            </a:xfrm>
          </p:spPr>
          <p:txBody>
            <a:bodyPr>
              <a:no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温馨提示：</a:t>
              </a:r>
              <a:endPara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r>
                <a:rPr lang="zh-CN" altLang="zh-CN" dirty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趁热打铁，事半功倍。请</a:t>
              </a:r>
              <a:r>
                <a:rPr lang="zh-CN" altLang="en-GB" dirty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老师布置</a:t>
              </a:r>
              <a:r>
                <a:rPr lang="zh-CN" altLang="en-US" dirty="0" smtClean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同学们及时完成</a:t>
              </a:r>
              <a:r>
                <a:rPr lang="en-US" altLang="zh-CN" dirty="0" smtClean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dirty="0" smtClean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配套热练</a:t>
              </a:r>
              <a:r>
                <a:rPr lang="en-US" altLang="zh-CN" dirty="0" smtClean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dirty="0" smtClean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中</a:t>
              </a:r>
              <a:r>
                <a:rPr lang="zh-CN" altLang="en-US" dirty="0">
                  <a:solidFill>
                    <a:srgbClr val="CC4646"/>
                  </a:solidFill>
                  <a:latin typeface="微软雅黑" pitchFamily="34" charset="-122"/>
                  <a:ea typeface="微软雅黑" pitchFamily="34" charset="-122"/>
                </a:rPr>
                <a:t>的练习。</a:t>
              </a: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 flipV="1">
              <a:off x="454" y="2176"/>
              <a:ext cx="3401" cy="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>
                <a:ea typeface="宋体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占位符 1"/>
          <p:cNvSpPr>
            <a:spLocks noGrp="1"/>
          </p:cNvSpPr>
          <p:nvPr>
            <p:ph type="body" sz="quarter" idx="10"/>
          </p:nvPr>
        </p:nvSpPr>
        <p:spPr bwMode="auto">
          <a:xfrm>
            <a:off x="490538" y="1343665"/>
            <a:ext cx="11285537" cy="4893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(12)(2016·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)[Zn(CN)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中</a:t>
            </a:r>
            <a:r>
              <a:rPr lang="en-US" altLang="zh-CN" kern="100" dirty="0">
                <a:cs typeface="Courier New"/>
              </a:rPr>
              <a:t>Zn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与</a:t>
            </a:r>
            <a:r>
              <a:rPr lang="en-US" altLang="zh-CN" kern="100" dirty="0">
                <a:cs typeface="Courier New"/>
              </a:rPr>
              <a:t>CN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的</a:t>
            </a:r>
            <a:r>
              <a:rPr lang="en-US" altLang="zh-CN" kern="100" dirty="0">
                <a:cs typeface="Courier New"/>
              </a:rPr>
              <a:t>C</a:t>
            </a:r>
            <a:r>
              <a:rPr lang="zh-CN" altLang="zh-CN" kern="100" dirty="0">
                <a:cs typeface="Times New Roman"/>
              </a:rPr>
              <a:t>原子形成配位键，不考虑</a:t>
            </a:r>
            <a:r>
              <a:rPr lang="zh-CN" altLang="zh-CN" kern="100" dirty="0" smtClean="0">
                <a:cs typeface="Times New Roman"/>
              </a:rPr>
              <a:t>空间</a:t>
            </a:r>
            <a:r>
              <a:rPr lang="en-US" altLang="zh-CN" kern="100" dirty="0" smtClean="0">
                <a:cs typeface="Times New Roman"/>
              </a:rPr>
              <a:t/>
            </a:r>
            <a:br>
              <a:rPr lang="en-US" altLang="zh-CN" kern="100" dirty="0" smtClean="0">
                <a:cs typeface="Times New Roman"/>
              </a:rPr>
            </a:br>
            <a:r>
              <a:rPr lang="en-US" altLang="zh-CN" kern="100" dirty="0">
                <a:cs typeface="Courier New"/>
              </a:rPr>
              <a:t/>
            </a:r>
            <a:br>
              <a:rPr lang="en-US" altLang="zh-CN" kern="100" dirty="0">
                <a:cs typeface="Courier New"/>
              </a:rPr>
            </a:br>
            <a:r>
              <a:rPr lang="en-US" altLang="zh-CN" kern="100" dirty="0">
                <a:cs typeface="Courier New"/>
              </a:rPr>
              <a:t/>
            </a:r>
            <a:br>
              <a:rPr lang="en-US" altLang="zh-CN" kern="100" dirty="0">
                <a:cs typeface="Courier New"/>
              </a:rPr>
            </a:br>
            <a:r>
              <a:rPr lang="zh-CN" altLang="zh-CN" kern="100" dirty="0">
                <a:cs typeface="Times New Roman"/>
              </a:rPr>
              <a:t>结构，</a:t>
            </a:r>
            <a:r>
              <a:rPr lang="en-US" altLang="zh-CN" kern="100" dirty="0">
                <a:cs typeface="Courier New"/>
              </a:rPr>
              <a:t>[Zn(CN)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的结构可用示意图表示为</a:t>
            </a:r>
            <a:r>
              <a:rPr lang="en-US" altLang="zh-CN" kern="100" dirty="0">
                <a:cs typeface="Courier New"/>
              </a:rPr>
              <a:t>_______________________________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(13)(2015·</a:t>
            </a:r>
            <a:r>
              <a:rPr lang="zh-CN" altLang="zh-CN" kern="100" dirty="0">
                <a:cs typeface="Times New Roman"/>
              </a:rPr>
              <a:t>江苏卷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配合物</a:t>
            </a:r>
            <a:r>
              <a:rPr lang="en-US" altLang="zh-CN" kern="100" dirty="0">
                <a:cs typeface="Courier New"/>
              </a:rPr>
              <a:t>[Cr(H</a:t>
            </a:r>
            <a:r>
              <a:rPr lang="en-US" altLang="zh-CN" kern="100" baseline="-25000" dirty="0">
                <a:cs typeface="Courier New"/>
              </a:rPr>
              <a:t>2</a:t>
            </a:r>
            <a:r>
              <a:rPr lang="en-US" altLang="zh-CN" kern="100" dirty="0">
                <a:cs typeface="Courier New"/>
              </a:rPr>
              <a:t>O)</a:t>
            </a:r>
            <a:r>
              <a:rPr lang="en-US" altLang="zh-CN" kern="100" baseline="-25000" dirty="0">
                <a:cs typeface="Courier New"/>
              </a:rPr>
              <a:t>6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3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中，与</a:t>
            </a:r>
            <a:r>
              <a:rPr lang="en-US" altLang="zh-CN" kern="100" dirty="0">
                <a:cs typeface="Courier New"/>
              </a:rPr>
              <a:t>Cr</a:t>
            </a:r>
            <a:r>
              <a:rPr lang="en-US" altLang="zh-CN" kern="100" baseline="30000" dirty="0">
                <a:cs typeface="Courier New"/>
              </a:rPr>
              <a:t>3</a:t>
            </a:r>
            <a:r>
              <a:rPr lang="zh-CN" altLang="zh-CN" kern="100" baseline="30000" dirty="0">
                <a:cs typeface="Times New Roman"/>
              </a:rPr>
              <a:t>＋</a:t>
            </a:r>
            <a:r>
              <a:rPr lang="zh-CN" altLang="zh-CN" kern="100" dirty="0">
                <a:cs typeface="Times New Roman"/>
              </a:rPr>
              <a:t>形成配位键的原子是</a:t>
            </a:r>
            <a:r>
              <a:rPr lang="en-US" altLang="zh-CN" kern="100" dirty="0" smtClean="0">
                <a:cs typeface="Courier New"/>
              </a:rPr>
              <a:t>______</a:t>
            </a:r>
            <a:br>
              <a:rPr lang="en-US" altLang="zh-CN" kern="100" dirty="0" smtClean="0">
                <a:cs typeface="Courier New"/>
              </a:rPr>
            </a:br>
            <a:r>
              <a:rPr lang="en-US" altLang="zh-CN" kern="100" dirty="0" smtClean="0">
                <a:cs typeface="Courier New"/>
              </a:rPr>
              <a:t>(</a:t>
            </a:r>
            <a:r>
              <a:rPr lang="zh-CN" altLang="zh-CN" kern="100" dirty="0">
                <a:cs typeface="Times New Roman"/>
              </a:rPr>
              <a:t>填元素符号</a:t>
            </a:r>
            <a:r>
              <a:rPr lang="en-US" altLang="zh-CN" kern="100" dirty="0">
                <a:cs typeface="Courier New"/>
              </a:rPr>
              <a:t>)</a:t>
            </a:r>
            <a:r>
              <a:rPr lang="zh-CN" altLang="zh-CN" kern="100" dirty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609600">
              <a:spcAft>
                <a:spcPts val="0"/>
              </a:spcAft>
              <a:tabLst>
                <a:tab pos="5372100" algn="l"/>
              </a:tabLst>
            </a:pPr>
            <a:r>
              <a:rPr lang="en-US" altLang="zh-CN" kern="100" dirty="0">
                <a:cs typeface="Courier New"/>
              </a:rPr>
              <a:t>(14)</a:t>
            </a:r>
            <a:r>
              <a:rPr lang="zh-CN" altLang="zh-CN" kern="100" dirty="0">
                <a:cs typeface="Times New Roman"/>
              </a:rPr>
              <a:t>向</a:t>
            </a:r>
            <a:r>
              <a:rPr lang="en-US" altLang="zh-CN" kern="100" dirty="0">
                <a:cs typeface="Courier New"/>
              </a:rPr>
              <a:t>CuSO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 </a:t>
            </a:r>
            <a:r>
              <a:rPr lang="zh-CN" altLang="zh-CN" kern="100" dirty="0">
                <a:cs typeface="Times New Roman"/>
              </a:rPr>
              <a:t>溶液中加入过量</a:t>
            </a:r>
            <a:r>
              <a:rPr lang="en-US" altLang="zh-CN" kern="100" dirty="0">
                <a:cs typeface="Courier New"/>
              </a:rPr>
              <a:t>____________</a:t>
            </a:r>
            <a:r>
              <a:rPr lang="zh-CN" altLang="zh-CN" kern="100" dirty="0">
                <a:cs typeface="Times New Roman"/>
              </a:rPr>
              <a:t>溶液可生成</a:t>
            </a:r>
            <a:r>
              <a:rPr lang="en-US" altLang="zh-CN" kern="100" dirty="0">
                <a:cs typeface="Courier New"/>
              </a:rPr>
              <a:t>[Cu(OH)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。不考虑</a:t>
            </a:r>
            <a:r>
              <a:rPr lang="zh-CN" altLang="zh-CN" kern="100" dirty="0" smtClean="0">
                <a:cs typeface="Times New Roman"/>
              </a:rPr>
              <a:t>空</a:t>
            </a:r>
            <a:r>
              <a:rPr lang="en-US" altLang="zh-CN" kern="100" dirty="0" smtClean="0">
                <a:cs typeface="Times New Roman"/>
              </a:rPr>
              <a:t/>
            </a:r>
            <a:br>
              <a:rPr lang="en-US" altLang="zh-CN" kern="100" dirty="0" smtClean="0">
                <a:cs typeface="Times New Roman"/>
              </a:rPr>
            </a:br>
            <a:r>
              <a:rPr lang="en-US" altLang="zh-CN" kern="100" dirty="0" smtClean="0">
                <a:cs typeface="Times New Roman"/>
              </a:rPr>
              <a:t/>
            </a:r>
            <a:br>
              <a:rPr lang="en-US" altLang="zh-CN" kern="100" dirty="0" smtClean="0">
                <a:cs typeface="Times New Roman"/>
              </a:rPr>
            </a:br>
            <a:r>
              <a:rPr lang="en-US" altLang="zh-CN" kern="100" dirty="0" smtClean="0">
                <a:cs typeface="Times New Roman"/>
              </a:rPr>
              <a:t/>
            </a:r>
            <a:br>
              <a:rPr lang="en-US" altLang="zh-CN" kern="100" dirty="0" smtClean="0">
                <a:cs typeface="Times New Roman"/>
              </a:rPr>
            </a:br>
            <a:r>
              <a:rPr lang="zh-CN" altLang="zh-CN" kern="100" dirty="0" smtClean="0">
                <a:cs typeface="Times New Roman"/>
              </a:rPr>
              <a:t>间</a:t>
            </a:r>
            <a:r>
              <a:rPr lang="zh-CN" altLang="zh-CN" kern="100" dirty="0">
                <a:cs typeface="Times New Roman"/>
              </a:rPr>
              <a:t>结构，</a:t>
            </a:r>
            <a:r>
              <a:rPr lang="en-US" altLang="zh-CN" kern="100" dirty="0">
                <a:cs typeface="Courier New"/>
              </a:rPr>
              <a:t>[Cu(OH)</a:t>
            </a:r>
            <a:r>
              <a:rPr lang="en-US" altLang="zh-CN" kern="100" baseline="-25000" dirty="0">
                <a:cs typeface="Courier New"/>
              </a:rPr>
              <a:t>4</a:t>
            </a:r>
            <a:r>
              <a:rPr lang="en-US" altLang="zh-CN" kern="100" dirty="0">
                <a:cs typeface="Courier New"/>
              </a:rPr>
              <a:t>]</a:t>
            </a:r>
            <a:r>
              <a:rPr lang="en-US" altLang="zh-CN" kern="100" baseline="30000" dirty="0">
                <a:cs typeface="Courier New"/>
              </a:rPr>
              <a:t>2</a:t>
            </a:r>
            <a:r>
              <a:rPr lang="zh-CN" altLang="zh-CN" kern="100" baseline="30000" dirty="0">
                <a:cs typeface="Times New Roman"/>
              </a:rPr>
              <a:t>－</a:t>
            </a:r>
            <a:r>
              <a:rPr lang="zh-CN" altLang="zh-CN" kern="100" dirty="0">
                <a:cs typeface="Times New Roman"/>
              </a:rPr>
              <a:t>的结构可用示意图表示为</a:t>
            </a:r>
            <a:r>
              <a:rPr lang="en-US" altLang="zh-CN" kern="100" dirty="0" smtClean="0">
                <a:cs typeface="Courier New"/>
              </a:rPr>
              <a:t>______________________</a:t>
            </a:r>
            <a:r>
              <a:rPr lang="en-US" altLang="zh-CN" kern="100" dirty="0">
                <a:cs typeface="Courier New"/>
              </a:rPr>
              <a:t>__</a:t>
            </a:r>
            <a:r>
              <a:rPr lang="en-US" altLang="zh-CN" kern="100" dirty="0" smtClean="0">
                <a:cs typeface="Courier New"/>
              </a:rPr>
              <a:t>____</a:t>
            </a:r>
            <a:r>
              <a:rPr lang="zh-CN" altLang="zh-CN" kern="100" dirty="0" smtClean="0">
                <a:cs typeface="Times New Roman"/>
              </a:rPr>
              <a:t>。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68" y="1895316"/>
            <a:ext cx="39433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02" y="5013176"/>
            <a:ext cx="39433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1056884" y="33058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/>
                <a:ea typeface="黑体"/>
              </a:rPr>
              <a:t>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63281" y="4173790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err="1">
                <a:latin typeface="Times New Roman"/>
                <a:ea typeface="黑体"/>
              </a:rPr>
              <a:t>NaOH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93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高考总复习模板">
  <a:themeElements>
    <a:clrScheme name="南方凤凰台">
      <a:dk1>
        <a:srgbClr val="000000"/>
      </a:dk1>
      <a:lt1>
        <a:srgbClr val="FFFFFF"/>
      </a:lt1>
      <a:dk2>
        <a:srgbClr val="FF9900"/>
      </a:dk2>
      <a:lt2>
        <a:srgbClr val="C0C0C0"/>
      </a:lt2>
      <a:accent1>
        <a:srgbClr val="CC4646"/>
      </a:accent1>
      <a:accent2>
        <a:srgbClr val="E4BFA0"/>
      </a:accent2>
      <a:accent3>
        <a:srgbClr val="E0AD6A"/>
      </a:accent3>
      <a:accent4>
        <a:srgbClr val="EAEAEA"/>
      </a:accent4>
      <a:accent5>
        <a:srgbClr val="FFC000"/>
      </a:accent5>
      <a:accent6>
        <a:srgbClr val="92D050"/>
      </a:accent6>
      <a:hlink>
        <a:srgbClr val="CC4646"/>
      </a:hlink>
      <a:folHlink>
        <a:srgbClr val="A1A18B"/>
      </a:folHlink>
    </a:clrScheme>
    <a:fontScheme name="南方凤凰台">
      <a:majorFont>
        <a:latin typeface="Arial"/>
        <a:ea typeface="微软雅黑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sz="2600" b="1" dirty="0">
            <a:latin typeface="+mn-lt"/>
            <a:ea typeface="黑体" pitchFamily="2" charset="-122"/>
          </a:defRPr>
        </a:defPPr>
      </a:lstStyle>
    </a:spDef>
  </a:objectDefaults>
  <a:extraClrSchemeLst>
    <a:extraClrScheme>
      <a:clrScheme name="752179280 1">
        <a:dk1>
          <a:srgbClr val="0033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2A00"/>
        </a:accent4>
        <a:accent5>
          <a:srgbClr val="AFD7B8"/>
        </a:accent5>
        <a:accent6>
          <a:srgbClr val="1292D3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2179280 2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CC242"/>
        </a:accent1>
        <a:accent2>
          <a:srgbClr val="388FDE"/>
        </a:accent2>
        <a:accent3>
          <a:srgbClr val="FFFFFF"/>
        </a:accent3>
        <a:accent4>
          <a:srgbClr val="272817"/>
        </a:accent4>
        <a:accent5>
          <a:srgbClr val="EBDDB0"/>
        </a:accent5>
        <a:accent6>
          <a:srgbClr val="3281C9"/>
        </a:accent6>
        <a:hlink>
          <a:srgbClr val="57BB7D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2179280 3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68B3D8"/>
        </a:accent1>
        <a:accent2>
          <a:srgbClr val="EC8D4C"/>
        </a:accent2>
        <a:accent3>
          <a:srgbClr val="FFFFFF"/>
        </a:accent3>
        <a:accent4>
          <a:srgbClr val="000000"/>
        </a:accent4>
        <a:accent5>
          <a:srgbClr val="B9D6E9"/>
        </a:accent5>
        <a:accent6>
          <a:srgbClr val="D67F44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2179280 4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7B8"/>
        </a:accent5>
        <a:accent6>
          <a:srgbClr val="1292D3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02 数学 基础版 新版 1.8.potx" id="{125CB588-5FA8-4359-B072-FB653980EAF7}" vid="{E75D5FC5-4DB3-4578-A7AD-7EC1EC8C07DB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8021</TotalTime>
  <Pages>0</Pages>
  <Words>3249</Words>
  <Characters>0</Characters>
  <Application>Microsoft Office PowerPoint</Application>
  <DocSecurity>0</DocSecurity>
  <PresentationFormat>自定义</PresentationFormat>
  <Lines>0</Lines>
  <Paragraphs>620</Paragraphs>
  <Slides>88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90" baseType="lpstr">
      <vt:lpstr>高考总复习模板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CSU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Bill</dc:creator>
  <cp:lastModifiedBy>China</cp:lastModifiedBy>
  <cp:revision>1809</cp:revision>
  <cp:lastPrinted>1899-12-30T00:00:00Z</cp:lastPrinted>
  <dcterms:created xsi:type="dcterms:W3CDTF">2008-03-11T13:01:56Z</dcterms:created>
  <dcterms:modified xsi:type="dcterms:W3CDTF">2022-12-05T14:56:22Z</dcterms:modified>
</cp:coreProperties>
</file>