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77"/>
  </p:notesMasterIdLst>
  <p:handoutMasterIdLst>
    <p:handoutMasterId r:id="rId78"/>
  </p:handoutMasterIdLst>
  <p:sldIdLst>
    <p:sldId id="958" r:id="rId2"/>
    <p:sldId id="1103" r:id="rId3"/>
    <p:sldId id="900" r:id="rId4"/>
    <p:sldId id="1102" r:id="rId5"/>
    <p:sldId id="1137" r:id="rId6"/>
    <p:sldId id="1138" r:id="rId7"/>
    <p:sldId id="1142" r:id="rId8"/>
    <p:sldId id="1139" r:id="rId9"/>
    <p:sldId id="1140" r:id="rId10"/>
    <p:sldId id="1141" r:id="rId11"/>
    <p:sldId id="1143" r:id="rId12"/>
    <p:sldId id="1145" r:id="rId13"/>
    <p:sldId id="1146" r:id="rId14"/>
    <p:sldId id="1144" r:id="rId15"/>
    <p:sldId id="1147" r:id="rId16"/>
    <p:sldId id="1148" r:id="rId17"/>
    <p:sldId id="1149" r:id="rId18"/>
    <p:sldId id="1153" r:id="rId19"/>
    <p:sldId id="1151" r:id="rId20"/>
    <p:sldId id="1154" r:id="rId21"/>
    <p:sldId id="1152" r:id="rId22"/>
    <p:sldId id="1150" r:id="rId23"/>
    <p:sldId id="954" r:id="rId24"/>
    <p:sldId id="1101" r:id="rId25"/>
    <p:sldId id="1113" r:id="rId26"/>
    <p:sldId id="1155" r:id="rId27"/>
    <p:sldId id="1156" r:id="rId28"/>
    <p:sldId id="1158" r:id="rId29"/>
    <p:sldId id="1159" r:id="rId30"/>
    <p:sldId id="1157" r:id="rId31"/>
    <p:sldId id="1160" r:id="rId32"/>
    <p:sldId id="1161" r:id="rId33"/>
    <p:sldId id="1163" r:id="rId34"/>
    <p:sldId id="1164" r:id="rId35"/>
    <p:sldId id="1165" r:id="rId36"/>
    <p:sldId id="1166" r:id="rId37"/>
    <p:sldId id="1167" r:id="rId38"/>
    <p:sldId id="1168" r:id="rId39"/>
    <p:sldId id="1169" r:id="rId40"/>
    <p:sldId id="1162" r:id="rId41"/>
    <p:sldId id="1170" r:id="rId42"/>
    <p:sldId id="1171" r:id="rId43"/>
    <p:sldId id="1172" r:id="rId44"/>
    <p:sldId id="1173" r:id="rId45"/>
    <p:sldId id="1177" r:id="rId46"/>
    <p:sldId id="1178" r:id="rId47"/>
    <p:sldId id="1179" r:id="rId48"/>
    <p:sldId id="1174" r:id="rId49"/>
    <p:sldId id="1175" r:id="rId50"/>
    <p:sldId id="1176" r:id="rId51"/>
    <p:sldId id="1180" r:id="rId52"/>
    <p:sldId id="1181" r:id="rId53"/>
    <p:sldId id="1182" r:id="rId54"/>
    <p:sldId id="1125" r:id="rId55"/>
    <p:sldId id="1128" r:id="rId56"/>
    <p:sldId id="1129" r:id="rId57"/>
    <p:sldId id="1131" r:id="rId58"/>
    <p:sldId id="1183" r:id="rId59"/>
    <p:sldId id="1185" r:id="rId60"/>
    <p:sldId id="1186" r:id="rId61"/>
    <p:sldId id="1187" r:id="rId62"/>
    <p:sldId id="1189" r:id="rId63"/>
    <p:sldId id="1134" r:id="rId64"/>
    <p:sldId id="1135" r:id="rId65"/>
    <p:sldId id="1191" r:id="rId66"/>
    <p:sldId id="1192" r:id="rId67"/>
    <p:sldId id="1193" r:id="rId68"/>
    <p:sldId id="1194" r:id="rId69"/>
    <p:sldId id="1195" r:id="rId70"/>
    <p:sldId id="1197" r:id="rId71"/>
    <p:sldId id="1121" r:id="rId72"/>
    <p:sldId id="1114" r:id="rId73"/>
    <p:sldId id="1198" r:id="rId74"/>
    <p:sldId id="1199" r:id="rId75"/>
    <p:sldId id="960" r:id="rId76"/>
  </p:sldIdLst>
  <p:sldSz cx="12241213" cy="6858000"/>
  <p:notesSz cx="6858000" cy="9144000"/>
  <p:defaultTextStyle>
    <a:defPPr>
      <a:defRPr lang="en-US"/>
    </a:defPPr>
    <a:lvl1pPr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1pPr>
    <a:lvl2pPr marL="4572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2pPr>
    <a:lvl3pPr marL="9144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3pPr>
    <a:lvl4pPr marL="13716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4pPr>
    <a:lvl5pPr marL="18288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5pPr>
    <a:lvl6pPr marL="2286000" algn="l" defTabSz="914400" rtl="0" eaLnBrk="1" latinLnBrk="0" hangingPunct="1">
      <a:defRPr sz="2400" kern="1200">
        <a:solidFill>
          <a:srgbClr val="FF0000"/>
        </a:solidFill>
        <a:latin typeface="Times New Roman" pitchFamily="18" charset="0"/>
        <a:ea typeface="黑体" pitchFamily="2" charset="-122"/>
        <a:cs typeface="+mn-cs"/>
      </a:defRPr>
    </a:lvl6pPr>
    <a:lvl7pPr marL="2743200" algn="l" defTabSz="914400" rtl="0" eaLnBrk="1" latinLnBrk="0" hangingPunct="1">
      <a:defRPr sz="2400" kern="1200">
        <a:solidFill>
          <a:srgbClr val="FF0000"/>
        </a:solidFill>
        <a:latin typeface="Times New Roman" pitchFamily="18" charset="0"/>
        <a:ea typeface="黑体" pitchFamily="2" charset="-122"/>
        <a:cs typeface="+mn-cs"/>
      </a:defRPr>
    </a:lvl7pPr>
    <a:lvl8pPr marL="3200400" algn="l" defTabSz="914400" rtl="0" eaLnBrk="1" latinLnBrk="0" hangingPunct="1">
      <a:defRPr sz="2400" kern="1200">
        <a:solidFill>
          <a:srgbClr val="FF0000"/>
        </a:solidFill>
        <a:latin typeface="Times New Roman" pitchFamily="18" charset="0"/>
        <a:ea typeface="黑体" pitchFamily="2" charset="-122"/>
        <a:cs typeface="+mn-cs"/>
      </a:defRPr>
    </a:lvl8pPr>
    <a:lvl9pPr marL="3657600" algn="l" defTabSz="914400" rtl="0" eaLnBrk="1" latinLnBrk="0" hangingPunct="1">
      <a:defRPr sz="2400" kern="1200">
        <a:solidFill>
          <a:srgbClr val="FF0000"/>
        </a:solidFill>
        <a:latin typeface="Times New Roman" pitchFamily="18" charset="0"/>
        <a:ea typeface="黑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646"/>
    <a:srgbClr val="E4BFA0"/>
    <a:srgbClr val="E0AD6A"/>
    <a:srgbClr val="EAEAEA"/>
    <a:srgbClr val="F2F2F2"/>
    <a:srgbClr val="F1DECF"/>
    <a:srgbClr val="FDFDF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0" autoAdjust="0"/>
    <p:restoredTop sz="93533" autoAdjust="0"/>
  </p:normalViewPr>
  <p:slideViewPr>
    <p:cSldViewPr>
      <p:cViewPr varScale="1">
        <p:scale>
          <a:sx n="89" d="100"/>
          <a:sy n="89" d="100"/>
        </p:scale>
        <p:origin x="-210" y="-108"/>
      </p:cViewPr>
      <p:guideLst>
        <p:guide orient="horz" pos="1888"/>
        <p:guide pos="3855"/>
        <p:guide pos="7257"/>
        <p:guide pos="408"/>
        <p:guide pos="544"/>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48" d="100"/>
          <a:sy n="48" d="100"/>
        </p:scale>
        <p:origin x="2684"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4.emf"/><Relationship Id="rId4"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image" Target="../media/image43.e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ea typeface="宋体" pitchFamily="2" charset="-122"/>
              </a:defRPr>
            </a:lvl1pPr>
          </a:lstStyle>
          <a:p>
            <a:pPr>
              <a:defRPr/>
            </a:pPr>
            <a:fld id="{E43939CE-BF80-41EC-870A-C80F4F848736}" type="datetimeFigureOut">
              <a:rPr lang="zh-CN" altLang="en-US"/>
              <a:pPr>
                <a:defRPr/>
              </a:pPr>
              <a:t>2022/12/8 Thursday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754136EB-FA23-4AEB-8BA1-CB4411086394}" type="slidenum">
              <a:rPr lang="zh-CN" altLang="en-US"/>
              <a:pPr>
                <a:defRPr/>
              </a:pPr>
              <a:t>‹#›</a:t>
            </a:fld>
            <a:endParaRPr lang="zh-CN" altLang="en-US"/>
          </a:p>
        </p:txBody>
      </p:sp>
    </p:spTree>
    <p:extLst>
      <p:ext uri="{BB962C8B-B14F-4D97-AF65-F5344CB8AC3E}">
        <p14:creationId xmlns:p14="http://schemas.microsoft.com/office/powerpoint/2010/main" val="81864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宋体" pitchFamily="2" charset="-122"/>
                <a:cs typeface="+mn-cs"/>
              </a:defRPr>
            </a:lvl1pPr>
          </a:lstStyle>
          <a:p>
            <a:pPr>
              <a:defRPr/>
            </a:pPr>
            <a:endParaRPr 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宋体" pitchFamily="2" charset="-122"/>
                <a:cs typeface="+mn-cs"/>
              </a:defRPr>
            </a:lvl1pPr>
          </a:lstStyle>
          <a:p>
            <a:pPr>
              <a:defRPr/>
            </a:pPr>
            <a:endParaRPr lang="en-US" altLang="zh-CN"/>
          </a:p>
        </p:txBody>
      </p:sp>
      <p:sp>
        <p:nvSpPr>
          <p:cNvPr id="35844" name="Rectangle 4"/>
          <p:cNvSpPr>
            <a:spLocks noGrp="1" noRot="1" noChangeAspect="1" noChangeArrowheads="1"/>
          </p:cNvSpPr>
          <p:nvPr>
            <p:ph type="sldImg" idx="2"/>
          </p:nvPr>
        </p:nvSpPr>
        <p:spPr bwMode="auto">
          <a:xfrm>
            <a:off x="369888" y="685800"/>
            <a:ext cx="6118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宋体" pitchFamily="2"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宋体" pitchFamily="2" charset="-122"/>
                <a:cs typeface="Times New Roman" pitchFamily="18" charset="0"/>
              </a:defRPr>
            </a:lvl1pPr>
          </a:lstStyle>
          <a:p>
            <a:pPr>
              <a:defRPr/>
            </a:pPr>
            <a:fld id="{15EB4B2C-5948-4847-BC5D-6637CC92AA95}" type="slidenum">
              <a:rPr lang="en-US" altLang="zh-CN"/>
              <a:pPr>
                <a:defRPr/>
              </a:pPr>
              <a:t>‹#›</a:t>
            </a:fld>
            <a:endParaRPr lang="en-US" altLang="zh-CN"/>
          </a:p>
        </p:txBody>
      </p:sp>
    </p:spTree>
    <p:extLst>
      <p:ext uri="{BB962C8B-B14F-4D97-AF65-F5344CB8AC3E}">
        <p14:creationId xmlns:p14="http://schemas.microsoft.com/office/powerpoint/2010/main" val="161330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68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41FA47B9-F733-4D01-991B-A583983AC7B7}" type="slidenum">
              <a:rPr lang="en-US" altLang="zh-CN" sz="1200" smtClean="0">
                <a:solidFill>
                  <a:schemeClr val="tx1"/>
                </a:solidFill>
                <a:latin typeface="Arial" charset="0"/>
                <a:ea typeface="宋体" charset="-122"/>
              </a:rPr>
              <a:pPr/>
              <a:t>1</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p:sp>
      <p:sp>
        <p:nvSpPr>
          <p:cNvPr id="378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78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E6DB083B-40D6-42FC-BA21-273FBBB47DA0}" type="slidenum">
              <a:rPr lang="en-US" altLang="zh-CN" sz="1200" smtClean="0">
                <a:solidFill>
                  <a:schemeClr val="tx1"/>
                </a:solidFill>
                <a:latin typeface="Arial" charset="0"/>
                <a:ea typeface="宋体" charset="-122"/>
              </a:rPr>
              <a:pPr/>
              <a:t>2</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p:sp>
      <p:sp>
        <p:nvSpPr>
          <p:cNvPr id="39939"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994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34305917-314E-4F55-B2BD-B6235A4349DB}" type="slidenum">
              <a:rPr lang="en-US" altLang="zh-CN" sz="1200" smtClean="0">
                <a:solidFill>
                  <a:schemeClr val="tx1"/>
                </a:solidFill>
                <a:latin typeface="Arial" charset="0"/>
                <a:ea typeface="宋体" charset="-122"/>
              </a:rPr>
              <a:pPr/>
              <a:t>23</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p:nvPr>
        </p:nvSpPr>
        <p:spPr/>
      </p:sp>
      <p:sp>
        <p:nvSpPr>
          <p:cNvPr id="40963"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40964"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C051F80E-531A-4905-9BA3-18DD07076300}" type="slidenum">
              <a:rPr lang="en-US" altLang="zh-CN" sz="1200" smtClean="0">
                <a:solidFill>
                  <a:schemeClr val="tx1"/>
                </a:solidFill>
                <a:latin typeface="Arial" charset="0"/>
                <a:ea typeface="宋体" charset="-122"/>
              </a:rPr>
              <a:pPr/>
              <a:t>71</a:t>
            </a:fld>
            <a:endParaRPr lang="en-US" altLang="zh-CN" sz="1200" smtClean="0">
              <a:solidFill>
                <a:schemeClr val="tx1"/>
              </a:solidFill>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标题模板">
    <p:bg>
      <p:bgPr>
        <a:solidFill>
          <a:schemeClr val="bg1"/>
        </a:solidFill>
        <a:effectLst/>
      </p:bgPr>
    </p:bg>
    <p:spTree>
      <p:nvGrpSpPr>
        <p:cNvPr id="1" name=""/>
        <p:cNvGrpSpPr/>
        <p:nvPr/>
      </p:nvGrpSpPr>
      <p:grpSpPr>
        <a:xfrm>
          <a:off x="0" y="0"/>
          <a:ext cx="0" cy="0"/>
          <a:chOff x="0" y="0"/>
          <a:chExt cx="0" cy="0"/>
        </a:xfrm>
      </p:grpSpPr>
      <p:pic>
        <p:nvPicPr>
          <p:cNvPr id="9" name="图片 1" descr="形成分子连接的液滴"/>
          <p:cNvPicPr>
            <a:picLocks noChangeAspect="1" noChangeArrowheads="1"/>
          </p:cNvPicPr>
          <p:nvPr userDrawn="1"/>
        </p:nvPicPr>
        <p:blipFill>
          <a:blip r:embed="rId2">
            <a:extLst>
              <a:ext uri="{28A0092B-C50C-407E-A947-70E740481C1C}">
                <a14:useLocalDpi xmlns:a14="http://schemas.microsoft.com/office/drawing/2010/main" val="0"/>
              </a:ext>
            </a:extLst>
          </a:blip>
          <a:srcRect l="13966" r="8282" b="7684"/>
          <a:stretch>
            <a:fillRect/>
          </a:stretch>
        </p:blipFill>
        <p:spPr bwMode="auto">
          <a:xfrm>
            <a:off x="3648076" y="1122363"/>
            <a:ext cx="8596313"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bwMode="auto">
          <a:xfrm>
            <a:off x="3532909" y="357188"/>
            <a:ext cx="8708303" cy="6500812"/>
          </a:xfrm>
          <a:prstGeom prst="rect">
            <a:avLst/>
          </a:prstGeom>
          <a:gradFill flip="none" rotWithShape="1">
            <a:gsLst>
              <a:gs pos="0">
                <a:schemeClr val="bg1"/>
              </a:gs>
              <a:gs pos="100000">
                <a:schemeClr val="bg1">
                  <a:lumMod val="65000"/>
                  <a:alpha val="0"/>
                </a:schemeClr>
              </a:gs>
            </a:gsLst>
            <a:lin ang="0" scaled="1"/>
            <a:tileRect/>
          </a:gradFill>
          <a:ln w="9525" cap="flat" cmpd="sng" algn="ctr">
            <a:noFill/>
            <a:prstDash val="solid"/>
            <a:round/>
            <a:headEnd type="none" w="med" len="med"/>
            <a:tailEnd type="none" w="med" len="med"/>
          </a:ln>
          <a:effectLst/>
        </p:spPr>
        <p:txBody>
          <a:bodyPr wrap="square" anchor="ctr">
            <a:spAutoFit/>
          </a:bodyPr>
          <a:lstStyle/>
          <a:p>
            <a:pPr eaLnBrk="1" hangingPunct="1">
              <a:defRPr/>
            </a:pPr>
            <a:endParaRPr lang="zh-CN" altLang="en-US" dirty="0">
              <a:ea typeface="宋体" pitchFamily="2" charset="-122"/>
              <a:cs typeface="Times New Roman" pitchFamily="18" charset="0"/>
            </a:endParaRPr>
          </a:p>
        </p:txBody>
      </p:sp>
      <p:sp>
        <p:nvSpPr>
          <p:cNvPr id="4" name="文本框 10"/>
          <p:cNvSpPr txBox="1">
            <a:spLocks noChangeArrowheads="1"/>
          </p:cNvSpPr>
          <p:nvPr userDrawn="1"/>
        </p:nvSpPr>
        <p:spPr bwMode="auto">
          <a:xfrm>
            <a:off x="2798763" y="241300"/>
            <a:ext cx="8588375" cy="584200"/>
          </a:xfrm>
          <a:prstGeom prst="rect">
            <a:avLst/>
          </a:prstGeom>
          <a:noFill/>
          <a:ln>
            <a:noFill/>
          </a:ln>
        </p:spPr>
        <p:txBody>
          <a:bodyP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r>
              <a:rPr lang="zh-CN" altLang="en-US" sz="3200" b="1">
                <a:solidFill>
                  <a:schemeClr val="bg1"/>
                </a:solidFill>
                <a:latin typeface="微软雅黑" panose="020B0503020204020204" pitchFamily="34" charset="-122"/>
                <a:ea typeface="微软雅黑" panose="020B0503020204020204" pitchFamily="34" charset="-122"/>
              </a:rPr>
              <a:t>高考总复习    一轮复习导学案 </a:t>
            </a:r>
            <a:r>
              <a:rPr lang="en-US" altLang="zh-CN" sz="3200" b="1">
                <a:solidFill>
                  <a:schemeClr val="bg1"/>
                </a:solidFill>
                <a:latin typeface="微软雅黑" panose="020B0503020204020204" pitchFamily="34" charset="-122"/>
                <a:ea typeface="微软雅黑" panose="020B0503020204020204" pitchFamily="34" charset="-122"/>
              </a:rPr>
              <a:t>· </a:t>
            </a:r>
            <a:r>
              <a:rPr lang="zh-CN" altLang="en-US" sz="3200" b="1">
                <a:solidFill>
                  <a:schemeClr val="bg1"/>
                </a:solidFill>
                <a:latin typeface="微软雅黑" panose="020B0503020204020204" pitchFamily="34" charset="-122"/>
                <a:ea typeface="微软雅黑" panose="020B0503020204020204" pitchFamily="34" charset="-122"/>
              </a:rPr>
              <a:t>数学（提高版）</a:t>
            </a:r>
          </a:p>
        </p:txBody>
      </p:sp>
      <p:sp>
        <p:nvSpPr>
          <p:cNvPr id="5" name="矩形 6"/>
          <p:cNvSpPr>
            <a:spLocks noChangeArrowheads="1"/>
          </p:cNvSpPr>
          <p:nvPr userDrawn="1"/>
        </p:nvSpPr>
        <p:spPr bwMode="auto">
          <a:xfrm>
            <a:off x="-144463" y="-244475"/>
            <a:ext cx="12601576" cy="1366838"/>
          </a:xfrm>
          <a:prstGeom prst="rect">
            <a:avLst/>
          </a:prstGeom>
          <a:solidFill>
            <a:srgbClr val="CC4646"/>
          </a:solidFill>
          <a:ln w="76200" algn="ctr">
            <a:solidFill>
              <a:srgbClr val="E4BFA0"/>
            </a:solidFill>
            <a:round/>
            <a:headEnd/>
            <a:tailEnd/>
          </a:ln>
        </p:spPr>
        <p:txBody>
          <a:bodyPr anchor="ct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endParaRPr lang="zh-CN" altLang="en-US" sz="2400"/>
          </a:p>
        </p:txBody>
      </p:sp>
      <p:pic>
        <p:nvPicPr>
          <p:cNvPr id="6" name="Picture 128" descr="标志"/>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8" y="-69850"/>
            <a:ext cx="15636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0"/>
          <p:cNvSpPr txBox="1">
            <a:spLocks noChangeArrowheads="1"/>
          </p:cNvSpPr>
          <p:nvPr userDrawn="1"/>
        </p:nvSpPr>
        <p:spPr bwMode="auto">
          <a:xfrm>
            <a:off x="1787525" y="184150"/>
            <a:ext cx="10512425" cy="671513"/>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defRPr/>
            </a:pPr>
            <a:r>
              <a:rPr lang="zh-CN" altLang="en-US" sz="3800" b="1" dirty="0">
                <a:solidFill>
                  <a:srgbClr val="FFFFFF"/>
                </a:solidFill>
                <a:latin typeface="微软雅黑" pitchFamily="34" charset="-122"/>
                <a:ea typeface="微软雅黑" pitchFamily="34" charset="-122"/>
              </a:rPr>
              <a:t>二轮提优导学案</a:t>
            </a:r>
            <a:r>
              <a:rPr lang="en-US" altLang="zh-CN" sz="3800" b="1" dirty="0" smtClean="0">
                <a:solidFill>
                  <a:srgbClr val="FFFFFF"/>
                </a:solidFill>
                <a:latin typeface="宋体" pitchFamily="2" charset="-122"/>
                <a:ea typeface="宋体" pitchFamily="2" charset="-122"/>
              </a:rPr>
              <a:t>·</a:t>
            </a:r>
            <a:r>
              <a:rPr lang="zh-CN" altLang="en-US" sz="3800" b="1" dirty="0" smtClean="0">
                <a:solidFill>
                  <a:srgbClr val="FFFFFF"/>
                </a:solidFill>
                <a:latin typeface="微软雅黑" pitchFamily="34" charset="-122"/>
                <a:ea typeface="微软雅黑" pitchFamily="34" charset="-122"/>
              </a:rPr>
              <a:t>化学</a:t>
            </a:r>
            <a:endParaRPr lang="zh-CN" altLang="en-US" sz="38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160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学习目标模板">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圆角矩形 15"/>
          <p:cNvSpPr>
            <a:spLocks noChangeArrowheads="1"/>
          </p:cNvSpPr>
          <p:nvPr userDrawn="1"/>
        </p:nvSpPr>
        <p:spPr bwMode="auto">
          <a:xfrm>
            <a:off x="234950" y="457200"/>
            <a:ext cx="11790363" cy="5860473"/>
          </a:xfrm>
          <a:prstGeom prst="roundRect">
            <a:avLst>
              <a:gd name="adj" fmla="val 2671"/>
            </a:avLst>
          </a:prstGeom>
          <a:solidFill>
            <a:schemeClr val="bg1"/>
          </a:solidFill>
          <a:ln w="28575">
            <a:solidFill>
              <a:srgbClr val="808080"/>
            </a:solidFill>
            <a:round/>
            <a:headEnd/>
            <a:tailEnd/>
          </a:ln>
          <a:effectLst>
            <a:outerShdw blurRad="50800" dist="38100" dir="2700000" algn="tl" rotWithShape="0">
              <a:prstClr val="black">
                <a:alpha val="40000"/>
              </a:prstClr>
            </a:outerShdw>
          </a:effectLst>
        </p:spPr>
        <p:txBody>
          <a:bodyPr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hangingPunct="1">
              <a:lnSpc>
                <a:spcPct val="120000"/>
              </a:lnSpc>
              <a:buFont typeface="Arial" panose="020B0604020202020204" pitchFamily="34" charset="0"/>
              <a:buNone/>
              <a:defRPr/>
            </a:pPr>
            <a:endParaRPr lang="zh-CN" altLang="en-US" sz="1800">
              <a:solidFill>
                <a:srgbClr val="FFFFFF"/>
              </a:solidFill>
              <a:cs typeface="Times New Roman" panose="02020603050405020304" pitchFamily="18" charset="0"/>
            </a:endParaRPr>
          </a:p>
        </p:txBody>
      </p:sp>
      <p:sp>
        <p:nvSpPr>
          <p:cNvPr id="14" name="文本占位符 10"/>
          <p:cNvSpPr>
            <a:spLocks noGrp="1"/>
          </p:cNvSpPr>
          <p:nvPr>
            <p:ph type="body" sz="quarter" idx="10"/>
          </p:nvPr>
        </p:nvSpPr>
        <p:spPr>
          <a:xfrm>
            <a:off x="490126" y="1556792"/>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grpSp>
        <p:nvGrpSpPr>
          <p:cNvPr id="9" name="组合 8"/>
          <p:cNvGrpSpPr/>
          <p:nvPr userDrawn="1"/>
        </p:nvGrpSpPr>
        <p:grpSpPr>
          <a:xfrm>
            <a:off x="6696670" y="6053856"/>
            <a:ext cx="5112569" cy="471488"/>
            <a:chOff x="6264621" y="5930023"/>
            <a:chExt cx="5472609" cy="471488"/>
          </a:xfrm>
        </p:grpSpPr>
        <p:sp>
          <p:nvSpPr>
            <p:cNvPr id="11" name="圆角矩形 6"/>
            <p:cNvSpPr/>
            <p:nvPr userDrawn="1"/>
          </p:nvSpPr>
          <p:spPr bwMode="auto">
            <a:xfrm>
              <a:off x="6264621" y="5930023"/>
              <a:ext cx="5400601" cy="471488"/>
            </a:xfrm>
            <a:prstGeom prst="roundRect">
              <a:avLst/>
            </a:prstGeom>
            <a:solidFill>
              <a:srgbClr val="CC4646"/>
            </a:solidFill>
            <a:ln w="38100" cap="flat" cmpd="sng" algn="ctr">
              <a:solidFill>
                <a:srgbClr val="E4BFA0"/>
              </a:solidFill>
              <a:prstDash val="solid"/>
            </a:ln>
            <a:effectLst>
              <a:outerShdw blurRad="50800" dist="38100" dir="5400000" algn="t" rotWithShape="0">
                <a:prstClr val="black">
                  <a:alpha val="40000"/>
                </a:prstClr>
              </a:outerShdw>
            </a:effectLst>
          </p:spPr>
          <p:txBody>
            <a:bodyPr lIns="121960" tIns="60980" rIns="121960" bIns="60980"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fontAlgn="auto" hangingPunct="1">
                <a:spcBef>
                  <a:spcPts val="0"/>
                </a:spcBef>
                <a:spcAft>
                  <a:spcPts val="0"/>
                </a:spcAft>
                <a:defRPr/>
              </a:pPr>
              <a:endParaRPr lang="zh-CN" altLang="en-US" sz="3000" b="1" kern="0" dirty="0">
                <a:solidFill>
                  <a:srgbClr val="FFFFFF"/>
                </a:solidFill>
                <a:latin typeface="微软雅黑" panose="020B0503020204020204" pitchFamily="34" charset="-122"/>
                <a:ea typeface="微软雅黑" panose="020B0503020204020204" pitchFamily="34" charset="-122"/>
              </a:endParaRPr>
            </a:p>
          </p:txBody>
        </p:sp>
        <p:sp>
          <p:nvSpPr>
            <p:cNvPr id="12" name="文本框 3"/>
            <p:cNvSpPr txBox="1">
              <a:spLocks noChangeArrowheads="1"/>
            </p:cNvSpPr>
            <p:nvPr userDrawn="1"/>
          </p:nvSpPr>
          <p:spPr bwMode="auto">
            <a:xfrm>
              <a:off x="7056710" y="5980122"/>
              <a:ext cx="4680520" cy="400110"/>
            </a:xfrm>
            <a:prstGeom prst="rect">
              <a:avLst/>
            </a:prstGeom>
            <a:noFill/>
            <a:ln>
              <a:noFill/>
            </a:ln>
          </p:spPr>
          <p:txBody>
            <a:bodyPr wrap="square">
              <a:spAutoFit/>
            </a:bodyPr>
            <a:lstStyle/>
            <a:p>
              <a:pPr eaLnBrk="0" hangingPunct="0">
                <a:defRPr/>
              </a:pPr>
              <a:r>
                <a:rPr lang="zh-CN" altLang="en-US" sz="2000" dirty="0">
                  <a:solidFill>
                    <a:srgbClr val="FFFFFF"/>
                  </a:solidFill>
                  <a:latin typeface="微软雅黑" pitchFamily="34" charset="-122"/>
                  <a:ea typeface="微软雅黑" pitchFamily="34" charset="-122"/>
                  <a:cs typeface="+mn-cs"/>
                </a:rPr>
                <a:t>南方凤凰</a:t>
              </a:r>
              <a:r>
                <a:rPr lang="zh-CN" altLang="en-US" sz="2000" dirty="0" smtClean="0">
                  <a:solidFill>
                    <a:srgbClr val="FFFFFF"/>
                  </a:solidFill>
                  <a:latin typeface="微软雅黑" pitchFamily="34" charset="-122"/>
                  <a:ea typeface="微软雅黑" pitchFamily="34" charset="-122"/>
                  <a:cs typeface="+mn-cs"/>
                </a:rPr>
                <a:t>台</a:t>
              </a:r>
              <a:r>
                <a:rPr lang="en-US" altLang="zh-CN" sz="2000" dirty="0" smtClean="0">
                  <a:solidFill>
                    <a:srgbClr val="FFFFFF"/>
                  </a:solidFill>
                  <a:latin typeface="宋体" pitchFamily="2" charset="-122"/>
                  <a:ea typeface="宋体" pitchFamily="2" charset="-122"/>
                  <a:cs typeface="+mn-cs"/>
                </a:rPr>
                <a:t>·</a:t>
              </a:r>
              <a:r>
                <a:rPr lang="zh-CN" altLang="en-US" sz="2000" dirty="0" smtClean="0">
                  <a:solidFill>
                    <a:srgbClr val="FFFFFF"/>
                  </a:solidFill>
                  <a:latin typeface="微软雅黑" pitchFamily="34" charset="-122"/>
                  <a:ea typeface="微软雅黑" pitchFamily="34" charset="-122"/>
                  <a:cs typeface="+mn-cs"/>
                </a:rPr>
                <a:t>二</a:t>
              </a:r>
              <a:r>
                <a:rPr lang="zh-CN" altLang="en-US" sz="2000" dirty="0">
                  <a:solidFill>
                    <a:srgbClr val="FFFFFF"/>
                  </a:solidFill>
                  <a:latin typeface="微软雅黑" pitchFamily="34" charset="-122"/>
                  <a:ea typeface="微软雅黑" pitchFamily="34" charset="-122"/>
                  <a:cs typeface="+mn-cs"/>
                </a:rPr>
                <a:t>轮提优导学</a:t>
              </a:r>
              <a:r>
                <a:rPr lang="zh-CN" altLang="en-US" sz="2000" dirty="0" smtClean="0">
                  <a:solidFill>
                    <a:srgbClr val="FFFFFF"/>
                  </a:solidFill>
                  <a:latin typeface="微软雅黑" pitchFamily="34" charset="-122"/>
                  <a:ea typeface="微软雅黑" pitchFamily="34" charset="-122"/>
                  <a:cs typeface="+mn-cs"/>
                </a:rPr>
                <a:t>案</a:t>
              </a:r>
              <a:r>
                <a:rPr lang="en-US" altLang="zh-CN" sz="2000" dirty="0" smtClean="0">
                  <a:solidFill>
                    <a:srgbClr val="FFFFFF"/>
                  </a:solidFill>
                  <a:latin typeface="宋体" pitchFamily="2" charset="-122"/>
                  <a:ea typeface="宋体" pitchFamily="2" charset="-122"/>
                  <a:cs typeface="+mn-cs"/>
                </a:rPr>
                <a:t>·</a:t>
              </a:r>
              <a:r>
                <a:rPr lang="zh-CN" altLang="en-US" sz="2000" dirty="0" smtClean="0">
                  <a:solidFill>
                    <a:srgbClr val="FFFFFF"/>
                  </a:solidFill>
                  <a:latin typeface="微软雅黑" pitchFamily="34" charset="-122"/>
                  <a:ea typeface="微软雅黑" pitchFamily="34" charset="-122"/>
                  <a:cs typeface="+mn-cs"/>
                </a:rPr>
                <a:t>化学 </a:t>
              </a:r>
              <a:endParaRPr lang="zh-CN" altLang="en-US" sz="2000" dirty="0">
                <a:solidFill>
                  <a:srgbClr val="FFFFFF"/>
                </a:solidFill>
                <a:latin typeface="微软雅黑" pitchFamily="34" charset="-122"/>
                <a:ea typeface="微软雅黑" pitchFamily="34" charset="-122"/>
                <a:cs typeface="+mn-cs"/>
              </a:endParaRPr>
            </a:p>
          </p:txBody>
        </p:sp>
      </p:grpSp>
      <p:pic>
        <p:nvPicPr>
          <p:cNvPr id="13" name="图片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55667" y="6125864"/>
            <a:ext cx="3032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a:spLocks noChangeArrowheads="1"/>
          </p:cNvSpPr>
          <p:nvPr userDrawn="1"/>
        </p:nvSpPr>
        <p:spPr bwMode="auto">
          <a:xfrm>
            <a:off x="722313" y="188640"/>
            <a:ext cx="2589212" cy="585787"/>
          </a:xfrm>
          <a:prstGeom prst="roundRect">
            <a:avLst>
              <a:gd name="adj" fmla="val 16667"/>
            </a:avLst>
          </a:prstGeom>
          <a:solidFill>
            <a:srgbClr val="CC4646"/>
          </a:solidFill>
          <a:ln w="57150" algn="ctr">
            <a:solidFill>
              <a:srgbClr val="E4BFA0"/>
            </a:solidFill>
            <a:miter lim="800000"/>
            <a:headEnd/>
            <a:tailEnd/>
          </a:ln>
          <a:effectLst>
            <a:outerShdw blurRad="50800" dist="38100" dir="5400000" algn="t" rotWithShape="0">
              <a:srgbClr val="000000">
                <a:alpha val="39999"/>
              </a:srgbClr>
            </a:outerShdw>
          </a:effectLst>
        </p:spPr>
        <p:txBody>
          <a:bodyPr lIns="121960" tIns="60980" rIns="121960" bIns="60980"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hangingPunct="1">
              <a:defRPr/>
            </a:pPr>
            <a:r>
              <a:rPr lang="zh-CN" altLang="en-US" sz="2800" b="1" dirty="0" smtClean="0">
                <a:solidFill>
                  <a:srgbClr val="FFFFFF"/>
                </a:solidFill>
                <a:latin typeface="微软雅黑" panose="020B0503020204020204" pitchFamily="34" charset="-122"/>
                <a:ea typeface="微软雅黑" panose="020B0503020204020204" pitchFamily="34" charset="-122"/>
              </a:rPr>
              <a:t>纲举目张</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535752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高考回眸</a:t>
            </a:r>
            <a:endParaRPr lang="zh-CN" altLang="en-US" b="1" dirty="0">
              <a:solidFill>
                <a:srgbClr val="FFFFFF"/>
              </a:solidFill>
              <a:latin typeface="微软雅黑" pitchFamily="34" charset="-122"/>
              <a:ea typeface="微软雅黑" pitchFamily="34" charset="-122"/>
            </a:endParaRP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821242165"/>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核心突破</a:t>
            </a:r>
            <a:endParaRPr lang="zh-CN" altLang="en-US" b="1" dirty="0">
              <a:solidFill>
                <a:srgbClr val="FFFFFF"/>
              </a:solidFill>
              <a:latin typeface="微软雅黑" pitchFamily="34" charset="-122"/>
              <a:ea typeface="微软雅黑" pitchFamily="34" charset="-122"/>
            </a:endParaRP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390450805"/>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能力评价</a:t>
            </a:r>
            <a:endParaRPr lang="zh-CN" altLang="zh-CN" b="1" dirty="0">
              <a:solidFill>
                <a:srgbClr val="FFFFFF"/>
              </a:solidFill>
              <a:latin typeface="微软雅黑" pitchFamily="34" charset="-122"/>
              <a:ea typeface="微软雅黑" pitchFamily="34" charset="-122"/>
            </a:endParaRP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601579256"/>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解析模板">
    <p:bg>
      <p:bgPr>
        <a:solidFill>
          <a:srgbClr val="EAEAEA"/>
        </a:solidFill>
        <a:effectLst/>
      </p:bgPr>
    </p:bg>
    <p:spTree>
      <p:nvGrpSpPr>
        <p:cNvPr id="1" name=""/>
        <p:cNvGrpSpPr/>
        <p:nvPr/>
      </p:nvGrpSpPr>
      <p:grpSpPr>
        <a:xfrm>
          <a:off x="0" y="0"/>
          <a:ext cx="0" cy="0"/>
          <a:chOff x="0" y="0"/>
          <a:chExt cx="0" cy="0"/>
        </a:xfrm>
      </p:grpSpPr>
      <p:sp>
        <p:nvSpPr>
          <p:cNvPr id="3" name="流程图: 文档 2"/>
          <p:cNvSpPr/>
          <p:nvPr userDrawn="1"/>
        </p:nvSpPr>
        <p:spPr>
          <a:xfrm flipH="1" flipV="1">
            <a:off x="0" y="3429000"/>
            <a:ext cx="12241213" cy="3429000"/>
          </a:xfrm>
          <a:prstGeom prst="flowChartDocument">
            <a:avLst/>
          </a:prstGeom>
          <a:solidFill>
            <a:srgbClr val="CC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p>
        </p:txBody>
      </p:sp>
      <p:sp>
        <p:nvSpPr>
          <p:cNvPr id="4" name="圆角矩形 15"/>
          <p:cNvSpPr>
            <a:spLocks noChangeArrowheads="1"/>
          </p:cNvSpPr>
          <p:nvPr userDrawn="1"/>
        </p:nvSpPr>
        <p:spPr bwMode="auto">
          <a:xfrm>
            <a:off x="234950" y="476250"/>
            <a:ext cx="11790363" cy="6048375"/>
          </a:xfrm>
          <a:prstGeom prst="roundRect">
            <a:avLst>
              <a:gd name="adj" fmla="val 2671"/>
            </a:avLst>
          </a:prstGeom>
          <a:solidFill>
            <a:schemeClr val="bg1"/>
          </a:solidFill>
          <a:ln w="57150">
            <a:solidFill>
              <a:srgbClr val="E0AD6A"/>
            </a:solidFill>
            <a:round/>
            <a:headEnd/>
            <a:tailEnd/>
          </a:ln>
        </p:spPr>
        <p:txBody>
          <a:bodyPr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hangingPunct="1">
              <a:lnSpc>
                <a:spcPct val="120000"/>
              </a:lnSpc>
              <a:buFont typeface="Arial" panose="020B0604020202020204" pitchFamily="34" charset="0"/>
              <a:buNone/>
              <a:defRPr/>
            </a:pPr>
            <a:endParaRPr lang="zh-CN" altLang="en-US" sz="1800">
              <a:solidFill>
                <a:srgbClr val="FFFFFF"/>
              </a:solidFill>
              <a:cs typeface="Times New Roman" panose="02020603050405020304" pitchFamily="18" charset="0"/>
            </a:endParaRPr>
          </a:p>
        </p:txBody>
      </p:sp>
      <p:sp>
        <p:nvSpPr>
          <p:cNvPr id="7" name="文本占位符 10"/>
          <p:cNvSpPr>
            <a:spLocks noGrp="1"/>
          </p:cNvSpPr>
          <p:nvPr>
            <p:ph type="body" sz="quarter" idx="10"/>
          </p:nvPr>
        </p:nvSpPr>
        <p:spPr>
          <a:xfrm>
            <a:off x="490126" y="908720"/>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29858188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模板">
    <p:bg>
      <p:bgPr>
        <a:solidFill>
          <a:srgbClr val="EAEAEA"/>
        </a:solidFill>
        <a:effectLst/>
      </p:bgPr>
    </p:bg>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144463" y="2344738"/>
            <a:ext cx="12530138" cy="2168525"/>
          </a:xfrm>
          <a:prstGeom prst="rect">
            <a:avLst/>
          </a:prstGeom>
          <a:solidFill>
            <a:srgbClr val="CC4646"/>
          </a:solidFill>
          <a:ln w="101600">
            <a:solidFill>
              <a:srgbClr val="E4BFA0"/>
            </a:solidFill>
            <a:miter lim="800000"/>
            <a:headEnd/>
            <a:tailEnd/>
          </a:ln>
        </p:spPr>
        <p:txBody>
          <a:bodyPr anchor="ct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 name="标题 5"/>
          <p:cNvSpPr>
            <a:spLocks noGrp="1"/>
          </p:cNvSpPr>
          <p:nvPr>
            <p:ph type="title"/>
          </p:nvPr>
        </p:nvSpPr>
        <p:spPr>
          <a:xfrm>
            <a:off x="1" y="2920206"/>
            <a:ext cx="12241212" cy="1017588"/>
          </a:xfrm>
          <a:prstGeom prst="rect">
            <a:avLst/>
          </a:prstGeom>
        </p:spPr>
        <p:txBody>
          <a:bodyPr anchor="ctr"/>
          <a:lstStyle>
            <a:lvl1pPr>
              <a:defRPr sz="6000">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Tree>
    <p:extLst>
      <p:ext uri="{BB962C8B-B14F-4D97-AF65-F5344CB8AC3E}">
        <p14:creationId xmlns:p14="http://schemas.microsoft.com/office/powerpoint/2010/main" val="582953900"/>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总结提炼 模板">
    <p:spTree>
      <p:nvGrpSpPr>
        <p:cNvPr id="1" name=""/>
        <p:cNvGrpSpPr/>
        <p:nvPr/>
      </p:nvGrpSpPr>
      <p:grpSpPr>
        <a:xfrm>
          <a:off x="0" y="0"/>
          <a:ext cx="0" cy="0"/>
          <a:chOff x="0" y="0"/>
          <a:chExt cx="0" cy="0"/>
        </a:xfrm>
      </p:grpSpPr>
      <p:sp>
        <p:nvSpPr>
          <p:cNvPr id="3" name="流程图: 文档 2"/>
          <p:cNvSpPr/>
          <p:nvPr userDrawn="1"/>
        </p:nvSpPr>
        <p:spPr>
          <a:xfrm flipH="1">
            <a:off x="-215900" y="-171450"/>
            <a:ext cx="12601575" cy="933450"/>
          </a:xfrm>
          <a:prstGeom prst="flowChartDocument">
            <a:avLst/>
          </a:prstGeom>
          <a:blipFill>
            <a:blip r:embed="rId2"/>
            <a:tile tx="0" ty="0" sx="100000" sy="100000" flip="none" algn="tl"/>
          </a:blip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latin typeface="+mj-ea"/>
              <a:ea typeface="+mj-ea"/>
            </a:endParaRPr>
          </a:p>
        </p:txBody>
      </p:sp>
      <p:sp>
        <p:nvSpPr>
          <p:cNvPr id="4" name="流程图: 文档 3"/>
          <p:cNvSpPr/>
          <p:nvPr userDrawn="1"/>
        </p:nvSpPr>
        <p:spPr>
          <a:xfrm flipV="1">
            <a:off x="-215900" y="6254750"/>
            <a:ext cx="12601575" cy="1120775"/>
          </a:xfrm>
          <a:prstGeom prst="flowChartDocument">
            <a:avLst/>
          </a:prstGeom>
          <a:blipFill>
            <a:blip r:embed="rId2"/>
            <a:tile tx="0" ty="0" sx="100000" sy="100000" flip="none" algn="tl"/>
          </a:blipFill>
          <a:ln w="571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p>
        </p:txBody>
      </p:sp>
      <p:sp>
        <p:nvSpPr>
          <p:cNvPr id="5" name="矩形: 圆角 4"/>
          <p:cNvSpPr/>
          <p:nvPr userDrawn="1"/>
        </p:nvSpPr>
        <p:spPr>
          <a:xfrm>
            <a:off x="287338" y="-531813"/>
            <a:ext cx="1225550" cy="1584326"/>
          </a:xfrm>
          <a:prstGeom prst="roundRect">
            <a:avLst>
              <a:gd name="adj" fmla="val 660"/>
            </a:avLst>
          </a:prstGeom>
          <a:ln w="571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800" b="1" dirty="0">
              <a:solidFill>
                <a:srgbClr val="FFFFFF"/>
              </a:solidFill>
              <a:latin typeface="+mj-ea"/>
              <a:ea typeface="+mj-ea"/>
            </a:endParaRPr>
          </a:p>
        </p:txBody>
      </p:sp>
      <p:sp>
        <p:nvSpPr>
          <p:cNvPr id="6" name="文本框 5"/>
          <p:cNvSpPr txBox="1">
            <a:spLocks noChangeArrowheads="1"/>
          </p:cNvSpPr>
          <p:nvPr userDrawn="1"/>
        </p:nvSpPr>
        <p:spPr bwMode="auto">
          <a:xfrm>
            <a:off x="395288" y="57150"/>
            <a:ext cx="1009650" cy="954088"/>
          </a:xfrm>
          <a:prstGeom prst="rect">
            <a:avLst/>
          </a:prstGeom>
          <a:noFill/>
          <a:ln>
            <a:noFill/>
          </a:ln>
        </p:spPr>
        <p:txBody>
          <a:bodyPr wrap="none">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algn="ctr">
              <a:defRPr/>
            </a:pPr>
            <a:r>
              <a:rPr lang="zh-CN" altLang="en-US" b="1">
                <a:solidFill>
                  <a:srgbClr val="FFFFFF"/>
                </a:solidFill>
                <a:latin typeface="微软雅黑" panose="020B0503020204020204" pitchFamily="34" charset="-122"/>
                <a:ea typeface="微软雅黑" panose="020B0503020204020204" pitchFamily="34" charset="-122"/>
              </a:rPr>
              <a:t>总 结</a:t>
            </a:r>
            <a:endParaRPr lang="en-US" altLang="zh-CN" b="1">
              <a:solidFill>
                <a:srgbClr val="FFFFFF"/>
              </a:solidFill>
              <a:latin typeface="微软雅黑" panose="020B0503020204020204" pitchFamily="34" charset="-122"/>
              <a:ea typeface="微软雅黑" panose="020B0503020204020204" pitchFamily="34" charset="-122"/>
            </a:endParaRPr>
          </a:p>
          <a:p>
            <a:pPr algn="ctr">
              <a:defRPr/>
            </a:pPr>
            <a:r>
              <a:rPr lang="zh-CN" altLang="en-US" b="1">
                <a:solidFill>
                  <a:srgbClr val="FFFFFF"/>
                </a:solidFill>
                <a:latin typeface="微软雅黑" panose="020B0503020204020204" pitchFamily="34" charset="-122"/>
                <a:ea typeface="微软雅黑" panose="020B0503020204020204" pitchFamily="34" charset="-122"/>
              </a:rPr>
              <a:t>提 炼</a:t>
            </a:r>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10" name="文本占位符 10"/>
          <p:cNvSpPr>
            <a:spLocks noGrp="1"/>
          </p:cNvSpPr>
          <p:nvPr>
            <p:ph type="body" sz="quarter" idx="10"/>
          </p:nvPr>
        </p:nvSpPr>
        <p:spPr>
          <a:xfrm>
            <a:off x="490126" y="1416376"/>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360725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2800" b="1" kern="1200">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6pPr>
      <a:lvl7pPr marL="9144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7pPr>
      <a:lvl8pPr marL="13716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8pPr>
      <a:lvl9pPr marL="18288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9pPr>
    </p:titleStyle>
    <p:bodyStyle>
      <a:lvl1pPr marL="342900" indent="279400" algn="just" rtl="0" eaLnBrk="0" fontAlgn="base" hangingPunct="0">
        <a:lnSpc>
          <a:spcPct val="150000"/>
        </a:lnSpc>
        <a:spcBef>
          <a:spcPct val="20000"/>
        </a:spcBef>
        <a:spcAft>
          <a:spcPct val="0"/>
        </a:spcAft>
        <a:buClr>
          <a:schemeClr val="accent1"/>
        </a:buClr>
        <a:buFont typeface="Wingdings" pitchFamily="2" charset="2"/>
        <a:tabLst>
          <a:tab pos="5029200" algn="l"/>
        </a:tabLst>
        <a:defRPr sz="28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5.bin"/><Relationship Id="rId7" Type="http://schemas.openxmlformats.org/officeDocument/2006/relationships/package" Target="../embeddings/Microsoft_Word___6.docx"/><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2.emf"/><Relationship Id="rId4" Type="http://schemas.openxmlformats.org/officeDocument/2006/relationships/package" Target="../embeddings/Microsoft_Word___5.docx"/></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e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package" Target="../embeddings/Microsoft_Word___7.docx"/><Relationship Id="rId5" Type="http://schemas.openxmlformats.org/officeDocument/2006/relationships/oleObject" Target="../embeddings/oleObject7.bin"/><Relationship Id="rId4" Type="http://schemas.openxmlformats.org/officeDocument/2006/relationships/image" Target="zx3.t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zx4.tif"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zx5.tif"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Microsoft_Word___8.docx"/></Relationships>
</file>

<file path=ppt/slides/_rels/slide15.xml.rels><?xml version="1.0" encoding="UTF-8" standalone="yes"?>
<Relationships xmlns="http://schemas.openxmlformats.org/package/2006/relationships"><Relationship Id="rId3" Type="http://schemas.openxmlformats.org/officeDocument/2006/relationships/image" Target="hx11a.tif"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9.bin"/><Relationship Id="rId7" Type="http://schemas.openxmlformats.org/officeDocument/2006/relationships/package" Target="../embeddings/Microsoft_Word___10.docx"/><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0.emf"/><Relationship Id="rId4" Type="http://schemas.openxmlformats.org/officeDocument/2006/relationships/package" Target="../embeddings/Microsoft_Word___9.doc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2022hx-100.TIF" TargetMode="Externa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package" Target="../embeddings/Microsoft_Word___11.docx"/></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2.bin"/><Relationship Id="rId7" Type="http://schemas.openxmlformats.org/officeDocument/2006/relationships/package" Target="../embeddings/Microsoft_Word___13.docx"/><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3.bin"/><Relationship Id="rId11" Type="http://schemas.openxmlformats.org/officeDocument/2006/relationships/image" Target="../media/image26.emf"/><Relationship Id="rId5" Type="http://schemas.openxmlformats.org/officeDocument/2006/relationships/image" Target="../media/image24.emf"/><Relationship Id="rId10" Type="http://schemas.openxmlformats.org/officeDocument/2006/relationships/package" Target="../embeddings/Microsoft_Word___14.docx"/><Relationship Id="rId4" Type="http://schemas.openxmlformats.org/officeDocument/2006/relationships/package" Target="../embeddings/Microsoft_Word___12.docx"/><Relationship Id="rId9"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9.png"/><Relationship Id="rId7" Type="http://schemas.openxmlformats.org/officeDocument/2006/relationships/image" Target="../media/image27.emf"/><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package" Target="../embeddings/Microsoft_Word___15.docx"/><Relationship Id="rId5" Type="http://schemas.openxmlformats.org/officeDocument/2006/relationships/oleObject" Target="../embeddings/oleObject15.bin"/><Relationship Id="rId10" Type="http://schemas.openxmlformats.org/officeDocument/2006/relationships/image" Target="../media/image28.emf"/><Relationship Id="rId4" Type="http://schemas.openxmlformats.org/officeDocument/2006/relationships/image" Target="HB76.TIF" TargetMode="External"/><Relationship Id="rId9" Type="http://schemas.openxmlformats.org/officeDocument/2006/relationships/package" Target="../embeddings/Microsoft_Word___16.docx"/></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2022hx-99.TIF"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package" Target="../embeddings/Microsoft_Word___20.docx"/><Relationship Id="rId3" Type="http://schemas.openxmlformats.org/officeDocument/2006/relationships/oleObject" Target="../embeddings/oleObject17.bin"/><Relationship Id="rId7" Type="http://schemas.openxmlformats.org/officeDocument/2006/relationships/package" Target="../embeddings/Microsoft_Word___18.docx"/><Relationship Id="rId12" Type="http://schemas.openxmlformats.org/officeDocument/2006/relationships/oleObject" Target="../embeddings/oleObject20.bin"/><Relationship Id="rId17" Type="http://schemas.openxmlformats.org/officeDocument/2006/relationships/image" Target="../media/image34.emf"/><Relationship Id="rId2" Type="http://schemas.openxmlformats.org/officeDocument/2006/relationships/slideLayout" Target="../slideLayouts/slideLayout3.xml"/><Relationship Id="rId16" Type="http://schemas.openxmlformats.org/officeDocument/2006/relationships/package" Target="../embeddings/Microsoft_Word___21.docx"/><Relationship Id="rId1" Type="http://schemas.openxmlformats.org/officeDocument/2006/relationships/vmlDrawing" Target="../drawings/vmlDrawing12.vml"/><Relationship Id="rId6" Type="http://schemas.openxmlformats.org/officeDocument/2006/relationships/oleObject" Target="../embeddings/oleObject18.bin"/><Relationship Id="rId11" Type="http://schemas.openxmlformats.org/officeDocument/2006/relationships/image" Target="../media/image32.emf"/><Relationship Id="rId5" Type="http://schemas.openxmlformats.org/officeDocument/2006/relationships/image" Target="../media/image30.emf"/><Relationship Id="rId15" Type="http://schemas.openxmlformats.org/officeDocument/2006/relationships/oleObject" Target="../embeddings/oleObject21.bin"/><Relationship Id="rId10" Type="http://schemas.openxmlformats.org/officeDocument/2006/relationships/package" Target="../embeddings/Microsoft_Word___19.docx"/><Relationship Id="rId4" Type="http://schemas.openxmlformats.org/officeDocument/2006/relationships/package" Target="../embeddings/Microsoft_Word___17.docx"/><Relationship Id="rId9" Type="http://schemas.openxmlformats.org/officeDocument/2006/relationships/oleObject" Target="../embeddings/oleObject19.bin"/><Relationship Id="rId1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image" Target="hx6a.tif" TargetMode="External"/><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HB64.tif"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package" Target="../embeddings/Microsoft_Word___22.doc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package" Target="../embeddings/Microsoft_Word___23.doc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package" Target="../embeddings/Microsoft_Word___24.docx"/></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package" Target="../embeddings/Microsoft_Word___25.docx"/></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package" Target="../embeddings/Microsoft_Word___26.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package" Target="../embeddings/Microsoft_Word___30.docx"/><Relationship Id="rId18" Type="http://schemas.openxmlformats.org/officeDocument/2006/relationships/oleObject" Target="../embeddings/oleObject32.bin"/><Relationship Id="rId3" Type="http://schemas.openxmlformats.org/officeDocument/2006/relationships/oleObject" Target="../embeddings/oleObject27.bin"/><Relationship Id="rId21" Type="http://schemas.openxmlformats.org/officeDocument/2006/relationships/oleObject" Target="../embeddings/oleObject33.bin"/><Relationship Id="rId7" Type="http://schemas.openxmlformats.org/officeDocument/2006/relationships/package" Target="../embeddings/Microsoft_Word___28.docx"/><Relationship Id="rId12" Type="http://schemas.openxmlformats.org/officeDocument/2006/relationships/oleObject" Target="../embeddings/oleObject30.bin"/><Relationship Id="rId17" Type="http://schemas.openxmlformats.org/officeDocument/2006/relationships/image" Target="../media/image47.emf"/><Relationship Id="rId2" Type="http://schemas.openxmlformats.org/officeDocument/2006/relationships/slideLayout" Target="../slideLayouts/slideLayout4.xml"/><Relationship Id="rId16" Type="http://schemas.openxmlformats.org/officeDocument/2006/relationships/package" Target="../embeddings/Microsoft_Word___31.docx"/><Relationship Id="rId20" Type="http://schemas.openxmlformats.org/officeDocument/2006/relationships/image" Target="../media/image48.emf"/><Relationship Id="rId1" Type="http://schemas.openxmlformats.org/officeDocument/2006/relationships/vmlDrawing" Target="../drawings/vmlDrawing18.vml"/><Relationship Id="rId6" Type="http://schemas.openxmlformats.org/officeDocument/2006/relationships/oleObject" Target="../embeddings/oleObject28.bin"/><Relationship Id="rId11" Type="http://schemas.openxmlformats.org/officeDocument/2006/relationships/image" Target="../media/image45.emf"/><Relationship Id="rId5" Type="http://schemas.openxmlformats.org/officeDocument/2006/relationships/image" Target="../media/image43.emf"/><Relationship Id="rId15" Type="http://schemas.openxmlformats.org/officeDocument/2006/relationships/oleObject" Target="../embeddings/oleObject31.bin"/><Relationship Id="rId23" Type="http://schemas.openxmlformats.org/officeDocument/2006/relationships/image" Target="../media/image49.emf"/><Relationship Id="rId10" Type="http://schemas.openxmlformats.org/officeDocument/2006/relationships/package" Target="../embeddings/Microsoft_Word___29.docx"/><Relationship Id="rId19" Type="http://schemas.openxmlformats.org/officeDocument/2006/relationships/package" Target="../embeddings/Microsoft_Word___32.docx"/><Relationship Id="rId4" Type="http://schemas.openxmlformats.org/officeDocument/2006/relationships/package" Target="../embeddings/Microsoft_Word___27.docx"/><Relationship Id="rId9" Type="http://schemas.openxmlformats.org/officeDocument/2006/relationships/oleObject" Target="../embeddings/oleObject29.bin"/><Relationship Id="rId14" Type="http://schemas.openxmlformats.org/officeDocument/2006/relationships/image" Target="../media/image46.emf"/><Relationship Id="rId22" Type="http://schemas.openxmlformats.org/officeDocument/2006/relationships/package" Target="../embeddings/Microsoft_Word___33.doc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2022hx-106.TIF" TargetMode="External"/><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__34.docx"/><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54.png"/><Relationship Id="rId7" Type="http://schemas.openxmlformats.org/officeDocument/2006/relationships/package" Target="../embeddings/Microsoft_Word___36.docx"/><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52.emf"/><Relationship Id="rId5" Type="http://schemas.openxmlformats.org/officeDocument/2006/relationships/package" Target="../embeddings/Microsoft_Word___35.docx"/><Relationship Id="rId4" Type="http://schemas.openxmlformats.org/officeDocument/2006/relationships/image" Target="2022hx-107.TIF" TargetMode="External"/></Relationships>
</file>

<file path=ppt/slides/_rels/slide37.xml.rels><?xml version="1.0" encoding="UTF-8" standalone="yes"?>
<Relationships xmlns="http://schemas.openxmlformats.org/package/2006/relationships"><Relationship Id="rId8" Type="http://schemas.openxmlformats.org/officeDocument/2006/relationships/package" Target="../embeddings/Microsoft_Word___39.docx"/><Relationship Id="rId3" Type="http://schemas.openxmlformats.org/officeDocument/2006/relationships/oleObject" Target="../embeddings/oleObject34.bin"/><Relationship Id="rId7" Type="http://schemas.openxmlformats.org/officeDocument/2006/relationships/image" Target="../media/image56.emf"/><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package" Target="../embeddings/Microsoft_Word___38.docx"/><Relationship Id="rId5" Type="http://schemas.openxmlformats.org/officeDocument/2006/relationships/image" Target="../media/image55.emf"/><Relationship Id="rId4" Type="http://schemas.openxmlformats.org/officeDocument/2006/relationships/package" Target="../embeddings/Microsoft_Word___37.docx"/><Relationship Id="rId9" Type="http://schemas.openxmlformats.org/officeDocument/2006/relationships/image" Target="../media/image5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22.vml"/><Relationship Id="rId5" Type="http://schemas.openxmlformats.org/officeDocument/2006/relationships/image" Target="../media/image58.emf"/><Relationship Id="rId4" Type="http://schemas.openxmlformats.org/officeDocument/2006/relationships/package" Target="../embeddings/Microsoft_Word___40.docx"/></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vmlDrawing" Target="../drawings/vmlDrawing23.vml"/><Relationship Id="rId5" Type="http://schemas.openxmlformats.org/officeDocument/2006/relationships/image" Target="../media/image59.emf"/><Relationship Id="rId4" Type="http://schemas.openxmlformats.org/officeDocument/2006/relationships/package" Target="../embeddings/Microsoft_Word___4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4.xml"/><Relationship Id="rId1" Type="http://schemas.openxmlformats.org/officeDocument/2006/relationships/vmlDrawing" Target="../drawings/vmlDrawing24.vml"/><Relationship Id="rId5" Type="http://schemas.openxmlformats.org/officeDocument/2006/relationships/image" Target="../media/image60.emf"/><Relationship Id="rId4" Type="http://schemas.openxmlformats.org/officeDocument/2006/relationships/package" Target="../embeddings/Microsoft_Word___42.docx"/></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25.vml"/><Relationship Id="rId5" Type="http://schemas.openxmlformats.org/officeDocument/2006/relationships/image" Target="../media/image61.emf"/><Relationship Id="rId4" Type="http://schemas.openxmlformats.org/officeDocument/2006/relationships/package" Target="../embeddings/Microsoft_Word___43.docx"/></Relationships>
</file>

<file path=ppt/slides/_rels/slide42.xml.rels><?xml version="1.0" encoding="UTF-8" standalone="yes"?>
<Relationships xmlns="http://schemas.openxmlformats.org/package/2006/relationships"><Relationship Id="rId3" Type="http://schemas.openxmlformats.org/officeDocument/2006/relationships/image" Target="2022hx-112.TIF" TargetMode="External"/><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image" Target="2022hx-113.TIF" TargetMode="Externa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2022hx-114.TIF" TargetMode="External"/><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26.vml"/><Relationship Id="rId5" Type="http://schemas.openxmlformats.org/officeDocument/2006/relationships/image" Target="../media/image65.emf"/><Relationship Id="rId4" Type="http://schemas.openxmlformats.org/officeDocument/2006/relationships/package" Target="../embeddings/Microsoft_Word___44.docx"/></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vmlDrawing" Target="../drawings/vmlDrawing27.vml"/><Relationship Id="rId5" Type="http://schemas.openxmlformats.org/officeDocument/2006/relationships/image" Target="../media/image66.emf"/><Relationship Id="rId4" Type="http://schemas.openxmlformats.org/officeDocument/2006/relationships/package" Target="../embeddings/Microsoft_Word___45.docx"/></Relationships>
</file>

<file path=ppt/slides/_rels/slide48.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oleObject" Target="../embeddings/oleObject41.bin"/><Relationship Id="rId7" Type="http://schemas.openxmlformats.org/officeDocument/2006/relationships/package" Target="../embeddings/Microsoft_Word___47.docx"/><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oleObject" Target="../embeddings/oleObject42.bin"/><Relationship Id="rId11" Type="http://schemas.openxmlformats.org/officeDocument/2006/relationships/image" Target="../media/image69.emf"/><Relationship Id="rId5" Type="http://schemas.openxmlformats.org/officeDocument/2006/relationships/image" Target="../media/image67.emf"/><Relationship Id="rId10" Type="http://schemas.openxmlformats.org/officeDocument/2006/relationships/package" Target="../embeddings/Microsoft_Word___48.docx"/><Relationship Id="rId4" Type="http://schemas.openxmlformats.org/officeDocument/2006/relationships/package" Target="../embeddings/Microsoft_Word___46.docx"/><Relationship Id="rId9" Type="http://schemas.openxmlformats.org/officeDocument/2006/relationships/oleObject" Target="../embeddings/oleObject43.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4.xml"/><Relationship Id="rId1" Type="http://schemas.openxmlformats.org/officeDocument/2006/relationships/vmlDrawing" Target="../drawings/vmlDrawing29.vml"/><Relationship Id="rId5" Type="http://schemas.openxmlformats.org/officeDocument/2006/relationships/image" Target="../media/image70.emf"/><Relationship Id="rId4" Type="http://schemas.openxmlformats.org/officeDocument/2006/relationships/package" Target="../embeddings/Microsoft_Word___49.docx"/></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__1.docx"/></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5.bin"/><Relationship Id="rId7" Type="http://schemas.openxmlformats.org/officeDocument/2006/relationships/image" Target="131.tif" TargetMode="External"/><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package" Target="../embeddings/Microsoft_Word___50.docx"/></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vmlDrawing" Target="../drawings/vmlDrawing31.vml"/><Relationship Id="rId5" Type="http://schemas.openxmlformats.org/officeDocument/2006/relationships/image" Target="../media/image73.emf"/><Relationship Id="rId4" Type="http://schemas.openxmlformats.org/officeDocument/2006/relationships/package" Target="../embeddings/Microsoft_Word___51.docx"/></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32.vml"/><Relationship Id="rId5" Type="http://schemas.openxmlformats.org/officeDocument/2006/relationships/image" Target="../media/image74.emf"/><Relationship Id="rId4" Type="http://schemas.openxmlformats.org/officeDocument/2006/relationships/package" Target="../embeddings/Microsoft_Word___52.docx"/></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2022hx-120.TI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vmlDrawing" Target="../drawings/vmlDrawing33.vml"/><Relationship Id="rId6" Type="http://schemas.openxmlformats.org/officeDocument/2006/relationships/image" Target="../media/image77.emf"/><Relationship Id="rId5" Type="http://schemas.openxmlformats.org/officeDocument/2006/relationships/package" Target="../embeddings/Microsoft_Word___53.docx"/><Relationship Id="rId4" Type="http://schemas.openxmlformats.org/officeDocument/2006/relationships/oleObject" Target="../embeddings/oleObject48.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4.xml"/><Relationship Id="rId1" Type="http://schemas.openxmlformats.org/officeDocument/2006/relationships/vmlDrawing" Target="../drawings/vmlDrawing34.vml"/><Relationship Id="rId5" Type="http://schemas.openxmlformats.org/officeDocument/2006/relationships/image" Target="../media/image78.emf"/><Relationship Id="rId4" Type="http://schemas.openxmlformats.org/officeDocument/2006/relationships/package" Target="../embeddings/Microsoft_Word___54.docx"/></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vmlDrawing" Target="../drawings/vmlDrawing35.vml"/><Relationship Id="rId6" Type="http://schemas.openxmlformats.org/officeDocument/2006/relationships/image" Target="../media/image79.emf"/><Relationship Id="rId5" Type="http://schemas.openxmlformats.org/officeDocument/2006/relationships/package" Target="../embeddings/Microsoft_Word___55.docx"/><Relationship Id="rId4" Type="http://schemas.openxmlformats.org/officeDocument/2006/relationships/oleObject" Target="../embeddings/oleObject50.bin"/></Relationships>
</file>

<file path=ppt/slides/_rels/slide58.xml.rels><?xml version="1.0" encoding="UTF-8" standalone="yes"?>
<Relationships xmlns="http://schemas.openxmlformats.org/package/2006/relationships"><Relationship Id="rId8" Type="http://schemas.openxmlformats.org/officeDocument/2006/relationships/image" Target="2022hx-121.TIF" TargetMode="External"/><Relationship Id="rId3" Type="http://schemas.openxmlformats.org/officeDocument/2006/relationships/image" Target="../media/image75.png"/><Relationship Id="rId7" Type="http://schemas.openxmlformats.org/officeDocument/2006/relationships/image" Target="../media/image81.png"/><Relationship Id="rId2" Type="http://schemas.openxmlformats.org/officeDocument/2006/relationships/slideLayout" Target="../slideLayouts/slideLayout4.xml"/><Relationship Id="rId1" Type="http://schemas.openxmlformats.org/officeDocument/2006/relationships/vmlDrawing" Target="../drawings/vmlDrawing36.vml"/><Relationship Id="rId6" Type="http://schemas.openxmlformats.org/officeDocument/2006/relationships/image" Target="../media/image80.emf"/><Relationship Id="rId5" Type="http://schemas.openxmlformats.org/officeDocument/2006/relationships/package" Target="../embeddings/Microsoft_Word___56.docx"/><Relationship Id="rId4" Type="http://schemas.openxmlformats.org/officeDocument/2006/relationships/oleObject" Target="../embeddings/oleObject51.bin"/></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2022hx-122.TIF"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__2.docx"/></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4.xml"/><Relationship Id="rId1" Type="http://schemas.openxmlformats.org/officeDocument/2006/relationships/vmlDrawing" Target="../drawings/vmlDrawing37.vml"/><Relationship Id="rId5" Type="http://schemas.openxmlformats.org/officeDocument/2006/relationships/image" Target="../media/image83.emf"/><Relationship Id="rId4" Type="http://schemas.openxmlformats.org/officeDocument/2006/relationships/package" Target="../embeddings/Microsoft_Word___57.docx"/></Relationships>
</file>

<file path=ppt/slides/_rels/slide61.xml.rels><?xml version="1.0" encoding="UTF-8" standalone="yes"?>
<Relationships xmlns="http://schemas.openxmlformats.org/package/2006/relationships"><Relationship Id="rId8" Type="http://schemas.openxmlformats.org/officeDocument/2006/relationships/image" Target="2022hx-123.TIF" TargetMode="External"/><Relationship Id="rId3" Type="http://schemas.openxmlformats.org/officeDocument/2006/relationships/image" Target="../media/image75.png"/><Relationship Id="rId7" Type="http://schemas.openxmlformats.org/officeDocument/2006/relationships/image" Target="../media/image85.png"/><Relationship Id="rId2" Type="http://schemas.openxmlformats.org/officeDocument/2006/relationships/slideLayout" Target="../slideLayouts/slideLayout4.xml"/><Relationship Id="rId1" Type="http://schemas.openxmlformats.org/officeDocument/2006/relationships/vmlDrawing" Target="../drawings/vmlDrawing38.vml"/><Relationship Id="rId6" Type="http://schemas.openxmlformats.org/officeDocument/2006/relationships/image" Target="../media/image84.emf"/><Relationship Id="rId5" Type="http://schemas.openxmlformats.org/officeDocument/2006/relationships/package" Target="../embeddings/Microsoft_Word___58.docx"/><Relationship Id="rId4" Type="http://schemas.openxmlformats.org/officeDocument/2006/relationships/oleObject" Target="../embeddings/oleObject53.bin"/></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88.emf"/><Relationship Id="rId2" Type="http://schemas.openxmlformats.org/officeDocument/2006/relationships/slideLayout" Target="../slideLayouts/slideLayout4.xml"/><Relationship Id="rId1" Type="http://schemas.openxmlformats.org/officeDocument/2006/relationships/vmlDrawing" Target="../drawings/vmlDrawing39.vml"/><Relationship Id="rId6" Type="http://schemas.openxmlformats.org/officeDocument/2006/relationships/package" Target="../embeddings/Microsoft_Word___59.docx"/><Relationship Id="rId5" Type="http://schemas.openxmlformats.org/officeDocument/2006/relationships/oleObject" Target="../embeddings/oleObject54.bin"/><Relationship Id="rId4" Type="http://schemas.openxmlformats.org/officeDocument/2006/relationships/image" Target="2022hx-127.TI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2022hx-128.TIF" TargetMode="External"/><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2022hx-129.TIF" TargetMode="External"/><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2022hx-130.TIF" TargetMode="External"/><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2022hx-131.TIF" TargetMode="External"/><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40.vml"/><Relationship Id="rId5" Type="http://schemas.openxmlformats.org/officeDocument/2006/relationships/image" Target="../media/image94.emf"/><Relationship Id="rId4" Type="http://schemas.openxmlformats.org/officeDocument/2006/relationships/package" Target="../embeddings/Microsoft_Word___60.doc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Word___3.docx"/></Relationships>
</file>

<file path=ppt/slides/_rels/slide70.xml.rels><?xml version="1.0" encoding="UTF-8" standalone="yes"?>
<Relationships xmlns="http://schemas.openxmlformats.org/package/2006/relationships"><Relationship Id="rId3" Type="http://schemas.openxmlformats.org/officeDocument/2006/relationships/image" Target="2022hx-133.TIF" TargetMode="External"/><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5.xml"/><Relationship Id="rId1" Type="http://schemas.openxmlformats.org/officeDocument/2006/relationships/vmlDrawing" Target="../drawings/vmlDrawing41.vml"/><Relationship Id="rId5" Type="http://schemas.openxmlformats.org/officeDocument/2006/relationships/image" Target="../media/image96.emf"/><Relationship Id="rId4" Type="http://schemas.openxmlformats.org/officeDocument/2006/relationships/package" Target="../embeddings/Microsoft_Word___61.docx"/></Relationships>
</file>

<file path=ppt/slides/_rels/slide74.xml.rels><?xml version="1.0" encoding="UTF-8" standalone="yes"?>
<Relationships xmlns="http://schemas.openxmlformats.org/package/2006/relationships"><Relationship Id="rId3" Type="http://schemas.openxmlformats.org/officeDocument/2006/relationships/image" Target="2022hx-134.TIF" TargetMode="External"/><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Word___4.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标题 1"/>
          <p:cNvSpPr txBox="1">
            <a:spLocks/>
          </p:cNvSpPr>
          <p:nvPr/>
        </p:nvSpPr>
        <p:spPr>
          <a:xfrm>
            <a:off x="647700" y="3297238"/>
            <a:ext cx="8208963" cy="1443037"/>
          </a:xfrm>
          <a:prstGeom prst="rect">
            <a:avLst/>
          </a:prstGeom>
        </p:spPr>
        <p:txBody>
          <a:bodyPr anchor="b">
            <a:normAutofit/>
          </a:bodyPr>
          <a:lstStyle>
            <a:lvl1pPr algn="ctr" rtl="0" eaLnBrk="0" fontAlgn="base" hangingPunct="0">
              <a:spcBef>
                <a:spcPct val="0"/>
              </a:spcBef>
              <a:spcAft>
                <a:spcPct val="0"/>
              </a:spcAft>
              <a:defRPr sz="2800" b="1">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2pPr>
            <a:lvl3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3pPr>
            <a:lvl4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4pPr>
            <a:lvl5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5pPr>
            <a:lvl6pPr marL="457200" algn="ctr" rtl="0" fontAlgn="base">
              <a:spcBef>
                <a:spcPct val="0"/>
              </a:spcBef>
              <a:spcAft>
                <a:spcPct val="0"/>
              </a:spcAft>
              <a:defRPr sz="2800" b="1">
                <a:solidFill>
                  <a:srgbClr val="CC0000"/>
                </a:solidFill>
                <a:latin typeface="方正小标宋简体" pitchFamily="65" charset="-122"/>
                <a:ea typeface="方正小标宋简体" pitchFamily="65" charset="-122"/>
              </a:defRPr>
            </a:lvl6pPr>
            <a:lvl7pPr marL="914400" algn="ctr" rtl="0" fontAlgn="base">
              <a:spcBef>
                <a:spcPct val="0"/>
              </a:spcBef>
              <a:spcAft>
                <a:spcPct val="0"/>
              </a:spcAft>
              <a:defRPr sz="2800" b="1">
                <a:solidFill>
                  <a:srgbClr val="CC0000"/>
                </a:solidFill>
                <a:latin typeface="方正小标宋简体" pitchFamily="65" charset="-122"/>
                <a:ea typeface="方正小标宋简体" pitchFamily="65" charset="-122"/>
              </a:defRPr>
            </a:lvl7pPr>
            <a:lvl8pPr marL="1371600" algn="ctr" rtl="0" fontAlgn="base">
              <a:spcBef>
                <a:spcPct val="0"/>
              </a:spcBef>
              <a:spcAft>
                <a:spcPct val="0"/>
              </a:spcAft>
              <a:defRPr sz="2800" b="1">
                <a:solidFill>
                  <a:srgbClr val="CC0000"/>
                </a:solidFill>
                <a:latin typeface="方正小标宋简体" pitchFamily="65" charset="-122"/>
                <a:ea typeface="方正小标宋简体" pitchFamily="65" charset="-122"/>
              </a:defRPr>
            </a:lvl8pPr>
            <a:lvl9pPr marL="1828800" algn="ctr" rtl="0" fontAlgn="base">
              <a:spcBef>
                <a:spcPct val="0"/>
              </a:spcBef>
              <a:spcAft>
                <a:spcPct val="0"/>
              </a:spcAft>
              <a:defRPr sz="2800" b="1">
                <a:solidFill>
                  <a:srgbClr val="CC0000"/>
                </a:solidFill>
                <a:latin typeface="方正小标宋简体" pitchFamily="65" charset="-122"/>
                <a:ea typeface="方正小标宋简体" pitchFamily="65" charset="-122"/>
              </a:defRPr>
            </a:lvl9pPr>
          </a:lstStyle>
          <a:p>
            <a:pPr algn="l">
              <a:lnSpc>
                <a:spcPct val="120000"/>
              </a:lnSpc>
              <a:defRPr/>
            </a:pPr>
            <a:r>
              <a:rPr lang="zh-CN" altLang="en-US" sz="3200" kern="0" dirty="0">
                <a:solidFill>
                  <a:srgbClr val="CC4646"/>
                </a:solidFill>
                <a:latin typeface="微软雅黑" panose="020B0503020204020204" pitchFamily="34" charset="-122"/>
              </a:rPr>
              <a:t>第一</a:t>
            </a:r>
            <a:r>
              <a:rPr lang="zh-CN" altLang="en-US" sz="3200" kern="0" dirty="0" smtClean="0">
                <a:solidFill>
                  <a:srgbClr val="CC4646"/>
                </a:solidFill>
                <a:latin typeface="微软雅黑" panose="020B0503020204020204" pitchFamily="34" charset="-122"/>
              </a:rPr>
              <a:t>篇</a:t>
            </a:r>
            <a:endParaRPr lang="en-US" altLang="zh-CN" sz="3200" kern="0" dirty="0" smtClean="0">
              <a:solidFill>
                <a:srgbClr val="CC4646"/>
              </a:solidFill>
              <a:latin typeface="微软雅黑" panose="020B0503020204020204" pitchFamily="34" charset="-122"/>
            </a:endParaRPr>
          </a:p>
          <a:p>
            <a:pPr algn="l">
              <a:lnSpc>
                <a:spcPct val="120000"/>
              </a:lnSpc>
              <a:defRPr/>
            </a:pPr>
            <a:r>
              <a:rPr lang="zh-CN" altLang="en-US" sz="3200" kern="0" dirty="0">
                <a:solidFill>
                  <a:schemeClr val="tx1"/>
                </a:solidFill>
                <a:latin typeface="微软雅黑" panose="020B0503020204020204" pitchFamily="34" charset="-122"/>
              </a:rPr>
              <a:t>高考专题</a:t>
            </a:r>
            <a:endParaRPr lang="en-US" altLang="zh-CN" sz="3200" kern="0" dirty="0">
              <a:solidFill>
                <a:srgbClr val="CC3300"/>
              </a:solidFill>
              <a:latin typeface="微软雅黑" panose="020B0503020204020204" pitchFamily="34" charset="-122"/>
            </a:endParaRPr>
          </a:p>
        </p:txBody>
      </p:sp>
      <p:sp>
        <p:nvSpPr>
          <p:cNvPr id="10" name="副标题 2"/>
          <p:cNvSpPr txBox="1">
            <a:spLocks/>
          </p:cNvSpPr>
          <p:nvPr/>
        </p:nvSpPr>
        <p:spPr>
          <a:xfrm>
            <a:off x="647700" y="4868863"/>
            <a:ext cx="8785225" cy="1192212"/>
          </a:xfrm>
        </p:spPr>
        <p:txBody>
          <a:bodyPr>
            <a:normAutofit/>
          </a:bodyPr>
          <a:lstStyle>
            <a:lvl1pPr marL="342900" indent="279400" algn="just" rtl="0" eaLnBrk="0" fontAlgn="base" hangingPunct="0">
              <a:lnSpc>
                <a:spcPct val="140000"/>
              </a:lnSpc>
              <a:spcBef>
                <a:spcPct val="20000"/>
              </a:spcBef>
              <a:spcAft>
                <a:spcPct val="0"/>
              </a:spcAft>
              <a:buClr>
                <a:schemeClr val="accent1"/>
              </a:buClr>
              <a:buFont typeface="Wingdings" panose="05000000000000000000" pitchFamily="2" charset="2"/>
              <a:defRPr sz="24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anose="05000000000000000000" pitchFamily="2" charset="2"/>
              <a:buChar char="–"/>
              <a:defRPr sz="2400">
                <a:solidFill>
                  <a:srgbClr val="000000"/>
                </a:solidFill>
                <a:latin typeface="+mn-lt"/>
              </a:defRPr>
            </a:lvl2pPr>
            <a:lvl3pPr marL="1592263" indent="-228600" algn="just" rtl="0" eaLnBrk="0" fontAlgn="base" hangingPunct="0">
              <a:lnSpc>
                <a:spcPct val="145000"/>
              </a:lnSpc>
              <a:spcBef>
                <a:spcPct val="20000"/>
              </a:spcBef>
              <a:spcAft>
                <a:spcPct val="0"/>
              </a:spcAft>
              <a:buClr>
                <a:schemeClr val="tx1"/>
              </a:buClr>
              <a:buChar char="•"/>
              <a:defRPr sz="2400">
                <a:solidFill>
                  <a:srgbClr val="000000"/>
                </a:solidFill>
                <a:latin typeface="+mn-lt"/>
              </a:defRPr>
            </a:lvl3pPr>
            <a:lvl4pPr marL="2000250" indent="-228600" algn="just" rtl="0" eaLnBrk="0" fontAlgn="base" hangingPunct="0">
              <a:lnSpc>
                <a:spcPct val="145000"/>
              </a:lnSpc>
              <a:spcBef>
                <a:spcPct val="20000"/>
              </a:spcBef>
              <a:spcAft>
                <a:spcPct val="0"/>
              </a:spcAft>
              <a:buChar char="–"/>
              <a:defRPr sz="2400">
                <a:solidFill>
                  <a:srgbClr val="000000"/>
                </a:solidFill>
                <a:latin typeface="+mn-lt"/>
              </a:defRPr>
            </a:lvl4pPr>
            <a:lvl5pPr marL="2408238" indent="-228600" algn="just" rtl="0" eaLnBrk="0" fontAlgn="base" hangingPunct="0">
              <a:lnSpc>
                <a:spcPct val="145000"/>
              </a:lnSpc>
              <a:spcBef>
                <a:spcPct val="20000"/>
              </a:spcBef>
              <a:spcAft>
                <a:spcPct val="0"/>
              </a:spcAft>
              <a:buChar char="»"/>
              <a:defRPr sz="2400">
                <a:solidFill>
                  <a:srgbClr val="000000"/>
                </a:solidFill>
                <a:latin typeface="+mn-lt"/>
              </a:defRPr>
            </a:lvl5pPr>
            <a:lvl6pPr marL="2865438" indent="-228600" algn="just" rtl="0" fontAlgn="base" hangingPunct="0">
              <a:lnSpc>
                <a:spcPct val="145000"/>
              </a:lnSpc>
              <a:spcBef>
                <a:spcPct val="20000"/>
              </a:spcBef>
              <a:spcAft>
                <a:spcPct val="0"/>
              </a:spcAft>
              <a:defRPr sz="2400">
                <a:solidFill>
                  <a:srgbClr val="000000"/>
                </a:solidFill>
                <a:latin typeface="+mn-lt"/>
              </a:defRPr>
            </a:lvl6pPr>
            <a:lvl7pPr marL="3322638" indent="-228600" algn="just" rtl="0" fontAlgn="base" hangingPunct="0">
              <a:lnSpc>
                <a:spcPct val="145000"/>
              </a:lnSpc>
              <a:spcBef>
                <a:spcPct val="20000"/>
              </a:spcBef>
              <a:spcAft>
                <a:spcPct val="0"/>
              </a:spcAft>
              <a:defRPr sz="2400">
                <a:solidFill>
                  <a:srgbClr val="000000"/>
                </a:solidFill>
                <a:latin typeface="+mn-lt"/>
              </a:defRPr>
            </a:lvl7pPr>
            <a:lvl8pPr marL="3779838" indent="-228600" algn="just" rtl="0" fontAlgn="base" hangingPunct="0">
              <a:lnSpc>
                <a:spcPct val="145000"/>
              </a:lnSpc>
              <a:spcBef>
                <a:spcPct val="20000"/>
              </a:spcBef>
              <a:spcAft>
                <a:spcPct val="0"/>
              </a:spcAft>
              <a:defRPr sz="2400">
                <a:solidFill>
                  <a:srgbClr val="000000"/>
                </a:solidFill>
                <a:latin typeface="+mn-lt"/>
              </a:defRPr>
            </a:lvl8pPr>
            <a:lvl9pPr marL="4237038" indent="-228600" algn="just" rtl="0" fontAlgn="base" hangingPunct="0">
              <a:lnSpc>
                <a:spcPct val="145000"/>
              </a:lnSpc>
              <a:spcBef>
                <a:spcPct val="20000"/>
              </a:spcBef>
              <a:spcAft>
                <a:spcPct val="0"/>
              </a:spcAft>
              <a:defRPr sz="2400">
                <a:solidFill>
                  <a:srgbClr val="000000"/>
                </a:solidFill>
                <a:latin typeface="+mn-lt"/>
              </a:defRPr>
            </a:lvl9pPr>
          </a:lstStyle>
          <a:p>
            <a:pPr marL="0" indent="0" algn="l">
              <a:lnSpc>
                <a:spcPct val="120000"/>
              </a:lnSpc>
              <a:defRPr/>
            </a:pPr>
            <a:r>
              <a:rPr lang="zh-CN" altLang="en-US" kern="0" dirty="0">
                <a:solidFill>
                  <a:srgbClr val="CC4646"/>
                </a:solidFill>
                <a:latin typeface="微软雅黑" panose="020B0503020204020204" pitchFamily="34" charset="-122"/>
                <a:ea typeface="微软雅黑" panose="020B0503020204020204" pitchFamily="34" charset="-122"/>
              </a:rPr>
              <a:t>专题二</a:t>
            </a:r>
            <a:r>
              <a:rPr lang="zh-CN" altLang="en-US" kern="0" dirty="0" smtClean="0">
                <a:solidFill>
                  <a:srgbClr val="CC4646"/>
                </a:solidFill>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化学反应与能量　化学反应速率及平衡</a:t>
            </a:r>
          </a:p>
        </p:txBody>
      </p:sp>
      <p:sp>
        <p:nvSpPr>
          <p:cNvPr id="9220" name="矩形 5"/>
          <p:cNvSpPr>
            <a:spLocks noChangeArrowheads="1"/>
          </p:cNvSpPr>
          <p:nvPr/>
        </p:nvSpPr>
        <p:spPr bwMode="auto">
          <a:xfrm>
            <a:off x="720725" y="4799013"/>
            <a:ext cx="5183188" cy="11112"/>
          </a:xfrm>
          <a:prstGeom prst="rect">
            <a:avLst/>
          </a:prstGeom>
          <a:solidFill>
            <a:srgbClr val="C5C4C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eaLnBrk="1" hangingPunct="1"/>
            <a:endParaRPr lang="zh-CN" altLang="en-US">
              <a:ea typeface="宋体" charset="-122"/>
              <a:cs typeface="Times New Roman" pitchFamily="18" charset="0"/>
            </a:endParaRPr>
          </a:p>
        </p:txBody>
      </p:sp>
      <p:sp>
        <p:nvSpPr>
          <p:cNvPr id="5" name="副标题 2"/>
          <p:cNvSpPr txBox="1">
            <a:spLocks/>
          </p:cNvSpPr>
          <p:nvPr/>
        </p:nvSpPr>
        <p:spPr>
          <a:xfrm>
            <a:off x="647700" y="5445224"/>
            <a:ext cx="8785225" cy="1192212"/>
          </a:xfrm>
        </p:spPr>
        <p:txBody>
          <a:bodyPr>
            <a:normAutofit/>
          </a:bodyPr>
          <a:lstStyle>
            <a:lvl1pPr marL="342900" indent="279400" algn="just" rtl="0" eaLnBrk="0" fontAlgn="base" hangingPunct="0">
              <a:lnSpc>
                <a:spcPct val="140000"/>
              </a:lnSpc>
              <a:spcBef>
                <a:spcPct val="20000"/>
              </a:spcBef>
              <a:spcAft>
                <a:spcPct val="0"/>
              </a:spcAft>
              <a:buClr>
                <a:schemeClr val="accent1"/>
              </a:buClr>
              <a:buFont typeface="Wingdings" panose="05000000000000000000" pitchFamily="2" charset="2"/>
              <a:defRPr sz="24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anose="05000000000000000000" pitchFamily="2" charset="2"/>
              <a:buChar char="–"/>
              <a:defRPr sz="2400">
                <a:solidFill>
                  <a:srgbClr val="000000"/>
                </a:solidFill>
                <a:latin typeface="+mn-lt"/>
              </a:defRPr>
            </a:lvl2pPr>
            <a:lvl3pPr marL="1592263" indent="-228600" algn="just" rtl="0" eaLnBrk="0" fontAlgn="base" hangingPunct="0">
              <a:lnSpc>
                <a:spcPct val="145000"/>
              </a:lnSpc>
              <a:spcBef>
                <a:spcPct val="20000"/>
              </a:spcBef>
              <a:spcAft>
                <a:spcPct val="0"/>
              </a:spcAft>
              <a:buClr>
                <a:schemeClr val="tx1"/>
              </a:buClr>
              <a:buChar char="•"/>
              <a:defRPr sz="2400">
                <a:solidFill>
                  <a:srgbClr val="000000"/>
                </a:solidFill>
                <a:latin typeface="+mn-lt"/>
              </a:defRPr>
            </a:lvl3pPr>
            <a:lvl4pPr marL="2000250" indent="-228600" algn="just" rtl="0" eaLnBrk="0" fontAlgn="base" hangingPunct="0">
              <a:lnSpc>
                <a:spcPct val="145000"/>
              </a:lnSpc>
              <a:spcBef>
                <a:spcPct val="20000"/>
              </a:spcBef>
              <a:spcAft>
                <a:spcPct val="0"/>
              </a:spcAft>
              <a:buChar char="–"/>
              <a:defRPr sz="2400">
                <a:solidFill>
                  <a:srgbClr val="000000"/>
                </a:solidFill>
                <a:latin typeface="+mn-lt"/>
              </a:defRPr>
            </a:lvl4pPr>
            <a:lvl5pPr marL="2408238" indent="-228600" algn="just" rtl="0" eaLnBrk="0" fontAlgn="base" hangingPunct="0">
              <a:lnSpc>
                <a:spcPct val="145000"/>
              </a:lnSpc>
              <a:spcBef>
                <a:spcPct val="20000"/>
              </a:spcBef>
              <a:spcAft>
                <a:spcPct val="0"/>
              </a:spcAft>
              <a:buChar char="»"/>
              <a:defRPr sz="2400">
                <a:solidFill>
                  <a:srgbClr val="000000"/>
                </a:solidFill>
                <a:latin typeface="+mn-lt"/>
              </a:defRPr>
            </a:lvl5pPr>
            <a:lvl6pPr marL="2865438" indent="-228600" algn="just" rtl="0" fontAlgn="base" hangingPunct="0">
              <a:lnSpc>
                <a:spcPct val="145000"/>
              </a:lnSpc>
              <a:spcBef>
                <a:spcPct val="20000"/>
              </a:spcBef>
              <a:spcAft>
                <a:spcPct val="0"/>
              </a:spcAft>
              <a:defRPr sz="2400">
                <a:solidFill>
                  <a:srgbClr val="000000"/>
                </a:solidFill>
                <a:latin typeface="+mn-lt"/>
              </a:defRPr>
            </a:lvl6pPr>
            <a:lvl7pPr marL="3322638" indent="-228600" algn="just" rtl="0" fontAlgn="base" hangingPunct="0">
              <a:lnSpc>
                <a:spcPct val="145000"/>
              </a:lnSpc>
              <a:spcBef>
                <a:spcPct val="20000"/>
              </a:spcBef>
              <a:spcAft>
                <a:spcPct val="0"/>
              </a:spcAft>
              <a:defRPr sz="2400">
                <a:solidFill>
                  <a:srgbClr val="000000"/>
                </a:solidFill>
                <a:latin typeface="+mn-lt"/>
              </a:defRPr>
            </a:lvl7pPr>
            <a:lvl8pPr marL="3779838" indent="-228600" algn="just" rtl="0" fontAlgn="base" hangingPunct="0">
              <a:lnSpc>
                <a:spcPct val="145000"/>
              </a:lnSpc>
              <a:spcBef>
                <a:spcPct val="20000"/>
              </a:spcBef>
              <a:spcAft>
                <a:spcPct val="0"/>
              </a:spcAft>
              <a:defRPr sz="2400">
                <a:solidFill>
                  <a:srgbClr val="000000"/>
                </a:solidFill>
                <a:latin typeface="+mn-lt"/>
              </a:defRPr>
            </a:lvl8pPr>
            <a:lvl9pPr marL="4237038" indent="-228600" algn="just" rtl="0" fontAlgn="base" hangingPunct="0">
              <a:lnSpc>
                <a:spcPct val="145000"/>
              </a:lnSpc>
              <a:spcBef>
                <a:spcPct val="20000"/>
              </a:spcBef>
              <a:spcAft>
                <a:spcPct val="0"/>
              </a:spcAft>
              <a:defRPr sz="2400">
                <a:solidFill>
                  <a:srgbClr val="000000"/>
                </a:solidFill>
                <a:latin typeface="+mn-lt"/>
              </a:defRPr>
            </a:lvl9pPr>
          </a:lstStyle>
          <a:p>
            <a:pPr marL="0" indent="0" algn="l">
              <a:lnSpc>
                <a:spcPct val="120000"/>
              </a:lnSpc>
              <a:defRPr/>
            </a:pPr>
            <a:r>
              <a:rPr lang="zh-CN" altLang="en-US" sz="2200" kern="0" dirty="0">
                <a:solidFill>
                  <a:srgbClr val="CC4646"/>
                </a:solidFill>
                <a:latin typeface="微软雅黑" panose="020B0503020204020204" pitchFamily="34" charset="-122"/>
                <a:ea typeface="微软雅黑" panose="020B0503020204020204" pitchFamily="34" charset="-122"/>
              </a:rPr>
              <a:t>微主题</a:t>
            </a:r>
            <a:r>
              <a:rPr lang="en-US" altLang="zh-CN" sz="2200" kern="0" dirty="0">
                <a:solidFill>
                  <a:srgbClr val="CC4646"/>
                </a:solidFill>
                <a:latin typeface="微软雅黑" panose="020B0503020204020204" pitchFamily="34" charset="-122"/>
                <a:ea typeface="微软雅黑" panose="020B0503020204020204" pitchFamily="34" charset="-122"/>
              </a:rPr>
              <a:t>3</a:t>
            </a:r>
            <a:r>
              <a:rPr lang="zh-CN" altLang="en-US" sz="2200" kern="0" dirty="0" smtClean="0">
                <a:solidFill>
                  <a:srgbClr val="CC4646"/>
                </a:solidFill>
                <a:latin typeface="微软雅黑" panose="020B0503020204020204" pitchFamily="34" charset="-122"/>
                <a:ea typeface="微软雅黑" panose="020B0503020204020204" pitchFamily="34" charset="-122"/>
              </a:rPr>
              <a:t>　</a:t>
            </a:r>
            <a:r>
              <a:rPr lang="zh-CN" altLang="en-US" sz="2200" kern="0" dirty="0">
                <a:latin typeface="微软雅黑" panose="020B0503020204020204" pitchFamily="34" charset="-122"/>
                <a:ea typeface="微软雅黑" panose="020B0503020204020204" pitchFamily="34" charset="-122"/>
              </a:rPr>
              <a:t>反应热　电化学</a:t>
            </a: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1988840"/>
            <a:ext cx="11285537" cy="1644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3</a:t>
            </a:r>
            <a:r>
              <a:rPr lang="zh-CN" altLang="zh-CN" kern="100" dirty="0">
                <a:cs typeface="Times New Roman"/>
              </a:rPr>
              <a:t>　原电池</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7. </a:t>
            </a:r>
            <a:r>
              <a:rPr lang="zh-CN" altLang="zh-CN" kern="100" dirty="0">
                <a:cs typeface="Times New Roman"/>
              </a:rPr>
              <a:t>写出下列电极</a:t>
            </a:r>
            <a:r>
              <a:rPr lang="en-US" altLang="zh-CN" kern="100" dirty="0">
                <a:cs typeface="Courier New"/>
              </a:rPr>
              <a:t>(</a:t>
            </a:r>
            <a:r>
              <a:rPr lang="zh-CN" altLang="zh-CN" kern="100" dirty="0">
                <a:cs typeface="Times New Roman"/>
              </a:rPr>
              <a:t>或电池</a:t>
            </a:r>
            <a:r>
              <a:rPr lang="en-US" altLang="zh-CN" kern="100" dirty="0">
                <a:cs typeface="Courier New"/>
              </a:rPr>
              <a:t>)</a:t>
            </a:r>
            <a:r>
              <a:rPr lang="zh-CN" altLang="zh-CN" kern="100" dirty="0">
                <a:cs typeface="Times New Roman"/>
              </a:rPr>
              <a:t>反应式：</a:t>
            </a:r>
            <a:endParaRPr lang="zh-CN" altLang="zh-CN" sz="1050" kern="100" dirty="0">
              <a:latin typeface="宋体"/>
              <a:cs typeface="Courier New"/>
            </a:endParaRPr>
          </a:p>
          <a:p>
            <a:pPr>
              <a:spcBef>
                <a:spcPct val="0"/>
              </a:spcBef>
            </a:pPr>
            <a:endParaRPr lang="zh-CN" altLang="en-US" dirty="0" smtClean="0"/>
          </a:p>
        </p:txBody>
      </p:sp>
      <p:graphicFrame>
        <p:nvGraphicFramePr>
          <p:cNvPr id="2" name="对象 1"/>
          <p:cNvGraphicFramePr>
            <a:graphicFrameLocks noChangeAspect="1"/>
          </p:cNvGraphicFramePr>
          <p:nvPr>
            <p:extLst>
              <p:ext uri="{D42A27DB-BD31-4B8C-83A1-F6EECF244321}">
                <p14:modId xmlns:p14="http://schemas.microsoft.com/office/powerpoint/2010/main" val="3701950711"/>
              </p:ext>
            </p:extLst>
          </p:nvPr>
        </p:nvGraphicFramePr>
        <p:xfrm>
          <a:off x="539750" y="3255689"/>
          <a:ext cx="11160125" cy="1541463"/>
        </p:xfrm>
        <a:graphic>
          <a:graphicData uri="http://schemas.openxmlformats.org/presentationml/2006/ole">
            <mc:AlternateContent xmlns:mc="http://schemas.openxmlformats.org/markup-compatibility/2006">
              <mc:Choice xmlns:v="urn:schemas-microsoft-com:vml" Requires="v">
                <p:oleObj spid="_x0000_s11280" name="文档" r:id="rId4" imgW="11160428" imgH="1541575" progId="Word.Document.12">
                  <p:embed/>
                </p:oleObj>
              </mc:Choice>
              <mc:Fallback>
                <p:oleObj name="文档" r:id="rId4" imgW="11160428" imgH="1541575" progId="Word.Document.12">
                  <p:embed/>
                  <p:pic>
                    <p:nvPicPr>
                      <p:cNvPr id="0" name=""/>
                      <p:cNvPicPr/>
                      <p:nvPr/>
                    </p:nvPicPr>
                    <p:blipFill>
                      <a:blip r:embed="rId5"/>
                      <a:stretch>
                        <a:fillRect/>
                      </a:stretch>
                    </p:blipFill>
                    <p:spPr>
                      <a:xfrm>
                        <a:off x="539750" y="3255689"/>
                        <a:ext cx="11160125" cy="154146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92116450"/>
              </p:ext>
            </p:extLst>
          </p:nvPr>
        </p:nvGraphicFramePr>
        <p:xfrm>
          <a:off x="1188258" y="4179491"/>
          <a:ext cx="5164138" cy="401637"/>
        </p:xfrm>
        <a:graphic>
          <a:graphicData uri="http://schemas.openxmlformats.org/presentationml/2006/ole">
            <mc:AlternateContent xmlns:mc="http://schemas.openxmlformats.org/markup-compatibility/2006">
              <mc:Choice xmlns:v="urn:schemas-microsoft-com:vml" Requires="v">
                <p:oleObj spid="_x0000_s11281" name="文档" r:id="rId7" imgW="5172705" imgH="403157" progId="Word.Document.12">
                  <p:embed/>
                </p:oleObj>
              </mc:Choice>
              <mc:Fallback>
                <p:oleObj name="文档" r:id="rId7" imgW="5172705" imgH="403157" progId="Word.Document.12">
                  <p:embed/>
                  <p:pic>
                    <p:nvPicPr>
                      <p:cNvPr id="0" name=""/>
                      <p:cNvPicPr/>
                      <p:nvPr/>
                    </p:nvPicPr>
                    <p:blipFill>
                      <a:blip r:embed="rId8"/>
                      <a:stretch>
                        <a:fillRect/>
                      </a:stretch>
                    </p:blipFill>
                    <p:spPr>
                      <a:xfrm>
                        <a:off x="1188258" y="4179491"/>
                        <a:ext cx="5164138" cy="401637"/>
                      </a:xfrm>
                      <a:prstGeom prst="rect">
                        <a:avLst/>
                      </a:prstGeom>
                    </p:spPr>
                  </p:pic>
                </p:oleObj>
              </mc:Fallback>
            </mc:AlternateContent>
          </a:graphicData>
        </a:graphic>
      </p:graphicFrame>
    </p:spTree>
    <p:extLst>
      <p:ext uri="{BB962C8B-B14F-4D97-AF65-F5344CB8AC3E}">
        <p14:creationId xmlns:p14="http://schemas.microsoft.com/office/powerpoint/2010/main" val="2095676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1535764"/>
            <a:ext cx="11285537" cy="4413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en-US" altLang="zh-CN" kern="100" dirty="0">
                <a:cs typeface="Courier New"/>
              </a:rPr>
              <a:t>(2)(2015·</a:t>
            </a:r>
            <a:r>
              <a:rPr lang="zh-CN" altLang="zh-CN" kern="100" dirty="0">
                <a:cs typeface="Times New Roman"/>
              </a:rPr>
              <a:t>江苏卷</a:t>
            </a:r>
            <a:r>
              <a:rPr lang="en-US" altLang="zh-CN" kern="100" dirty="0">
                <a:cs typeface="Courier New"/>
              </a:rPr>
              <a:t>)</a:t>
            </a:r>
            <a:r>
              <a:rPr lang="zh-CN" altLang="zh-CN" kern="100" dirty="0">
                <a:cs typeface="Times New Roman"/>
              </a:rPr>
              <a:t>一种熔融碳酸盐燃料电池原理示意图如下。</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r>
              <a:rPr lang="zh-CN" altLang="zh-CN" kern="100" dirty="0" smtClean="0">
                <a:cs typeface="Times New Roman"/>
              </a:rPr>
              <a:t>则</a:t>
            </a:r>
            <a:r>
              <a:rPr lang="en-US" altLang="zh-CN" kern="100" dirty="0">
                <a:cs typeface="Courier New"/>
              </a:rPr>
              <a:t>B</a:t>
            </a:r>
            <a:r>
              <a:rPr lang="zh-CN" altLang="zh-CN" kern="100" dirty="0">
                <a:cs typeface="Times New Roman"/>
              </a:rPr>
              <a:t>极的电极反应式：</a:t>
            </a:r>
            <a:r>
              <a:rPr lang="en-US" altLang="zh-CN" kern="100" dirty="0">
                <a:cs typeface="Courier New"/>
              </a:rPr>
              <a:t>_____________________</a:t>
            </a:r>
            <a:r>
              <a:rPr lang="en-US" altLang="zh-CN" kern="100" spc="-80" dirty="0">
                <a:cs typeface="Courier New"/>
              </a:rPr>
              <a:t>___</a:t>
            </a:r>
            <a:r>
              <a:rPr lang="en-US" altLang="zh-CN" kern="100" dirty="0">
                <a:cs typeface="Courier New"/>
              </a:rPr>
              <a:t>____________</a:t>
            </a:r>
            <a:r>
              <a:rPr lang="zh-CN" altLang="zh-CN" kern="100" dirty="0" smtClean="0">
                <a:cs typeface="Times New Roman"/>
              </a:rPr>
              <a:t>。</a:t>
            </a:r>
            <a:endParaRPr lang="zh-CN" altLang="zh-CN" sz="1050" kern="100" dirty="0">
              <a:latin typeface="宋体"/>
              <a:cs typeface="Courier New"/>
            </a:endParaRPr>
          </a:p>
        </p:txBody>
      </p:sp>
      <p:pic>
        <p:nvPicPr>
          <p:cNvPr id="3074" name="Picture 2" descr="zx3.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176390" y="2216751"/>
            <a:ext cx="4325937"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222923551"/>
              </p:ext>
            </p:extLst>
          </p:nvPr>
        </p:nvGraphicFramePr>
        <p:xfrm>
          <a:off x="5191324" y="5357450"/>
          <a:ext cx="3817938" cy="401637"/>
        </p:xfrm>
        <a:graphic>
          <a:graphicData uri="http://schemas.openxmlformats.org/presentationml/2006/ole">
            <mc:AlternateContent xmlns:mc="http://schemas.openxmlformats.org/markup-compatibility/2006">
              <mc:Choice xmlns:v="urn:schemas-microsoft-com:vml" Requires="v">
                <p:oleObj spid="_x0000_s65544" name="文档" r:id="rId6" imgW="3825260" imgH="403157" progId="Word.Document.12">
                  <p:embed/>
                </p:oleObj>
              </mc:Choice>
              <mc:Fallback>
                <p:oleObj name="文档" r:id="rId6" imgW="3825260" imgH="403157" progId="Word.Document.12">
                  <p:embed/>
                  <p:pic>
                    <p:nvPicPr>
                      <p:cNvPr id="0" name=""/>
                      <p:cNvPicPr/>
                      <p:nvPr/>
                    </p:nvPicPr>
                    <p:blipFill>
                      <a:blip r:embed="rId7"/>
                      <a:stretch>
                        <a:fillRect/>
                      </a:stretch>
                    </p:blipFill>
                    <p:spPr>
                      <a:xfrm>
                        <a:off x="5191324" y="5357450"/>
                        <a:ext cx="3817938" cy="401637"/>
                      </a:xfrm>
                      <a:prstGeom prst="rect">
                        <a:avLst/>
                      </a:prstGeom>
                    </p:spPr>
                  </p:pic>
                </p:oleObj>
              </mc:Fallback>
            </mc:AlternateContent>
          </a:graphicData>
        </a:graphic>
      </p:graphicFrame>
    </p:spTree>
    <p:extLst>
      <p:ext uri="{BB962C8B-B14F-4D97-AF65-F5344CB8AC3E}">
        <p14:creationId xmlns:p14="http://schemas.microsoft.com/office/powerpoint/2010/main" val="1458670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1271657"/>
            <a:ext cx="11285537" cy="4893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en-US" altLang="zh-CN" kern="100" dirty="0">
                <a:cs typeface="Courier New"/>
              </a:rPr>
              <a:t>(3)(2013·</a:t>
            </a:r>
            <a:r>
              <a:rPr lang="zh-CN" altLang="zh-CN" kern="100" dirty="0">
                <a:cs typeface="Times New Roman"/>
              </a:rPr>
              <a:t>江苏卷</a:t>
            </a:r>
            <a:r>
              <a:rPr lang="en-US" altLang="zh-CN" kern="100" dirty="0">
                <a:cs typeface="Courier New"/>
              </a:rPr>
              <a:t>)Mg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a:t>
            </a:r>
            <a:r>
              <a:rPr lang="en-US" altLang="zh-CN" kern="100" baseline="-25000" dirty="0">
                <a:cs typeface="Courier New"/>
              </a:rPr>
              <a:t>2</a:t>
            </a:r>
            <a:r>
              <a:rPr lang="zh-CN" altLang="zh-CN" kern="100" dirty="0">
                <a:cs typeface="Times New Roman"/>
              </a:rPr>
              <a:t>电池可用于驱动无人驾驶的潜航器。该电池以海水为电解质溶液，示意图如下。</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r>
              <a:rPr lang="en-US" altLang="zh-CN" kern="100" dirty="0" smtClean="0">
                <a:cs typeface="Courier New"/>
              </a:rPr>
              <a:t>H</a:t>
            </a:r>
            <a:r>
              <a:rPr lang="en-US" altLang="zh-CN" kern="100" baseline="-25000" dirty="0" smtClean="0">
                <a:cs typeface="Courier New"/>
              </a:rPr>
              <a:t>2</a:t>
            </a:r>
            <a:r>
              <a:rPr lang="en-US" altLang="zh-CN" kern="100" dirty="0" smtClean="0">
                <a:cs typeface="Courier New"/>
              </a:rPr>
              <a:t>O</a:t>
            </a:r>
            <a:r>
              <a:rPr lang="en-US" altLang="zh-CN" kern="100" baseline="-25000" dirty="0" smtClean="0">
                <a:cs typeface="Courier New"/>
              </a:rPr>
              <a:t>2</a:t>
            </a:r>
            <a:r>
              <a:rPr lang="zh-CN" altLang="zh-CN" kern="100" dirty="0">
                <a:cs typeface="Times New Roman"/>
              </a:rPr>
              <a:t>在石墨电极上发生的电极反应式：</a:t>
            </a:r>
            <a:r>
              <a:rPr lang="en-US" altLang="zh-CN" kern="100" dirty="0" smtClean="0">
                <a:cs typeface="Courier New"/>
              </a:rPr>
              <a:t>________________</a:t>
            </a:r>
            <a:r>
              <a:rPr lang="en-US" altLang="zh-CN" kern="100" spc="-80" dirty="0" smtClean="0">
                <a:cs typeface="Courier New"/>
              </a:rPr>
              <a:t>____</a:t>
            </a:r>
            <a:r>
              <a:rPr lang="en-US" altLang="zh-CN" kern="100" dirty="0" smtClean="0">
                <a:cs typeface="Courier New"/>
              </a:rPr>
              <a:t>____________</a:t>
            </a:r>
            <a:r>
              <a:rPr lang="zh-CN" altLang="zh-CN" kern="100" dirty="0" smtClean="0">
                <a:cs typeface="Times New Roman"/>
              </a:rPr>
              <a:t>。</a:t>
            </a:r>
            <a:endParaRPr lang="zh-CN" altLang="zh-CN" sz="1050" kern="100" dirty="0">
              <a:latin typeface="宋体"/>
              <a:cs typeface="Courier New"/>
            </a:endParaRPr>
          </a:p>
        </p:txBody>
      </p:sp>
      <p:pic>
        <p:nvPicPr>
          <p:cNvPr id="4098" name="Picture 2" descr="zx4.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032374" y="2415641"/>
            <a:ext cx="47085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354918" y="5503381"/>
            <a:ext cx="2942152" cy="461665"/>
          </a:xfrm>
          <a:prstGeom prst="rect">
            <a:avLst/>
          </a:prstGeom>
        </p:spPr>
        <p:txBody>
          <a:bodyPr wrap="none">
            <a:spAutoFit/>
          </a:bodyPr>
          <a:lstStyle/>
          <a:p>
            <a:r>
              <a:rPr lang="en-US" altLang="zh-CN" kern="100" dirty="0">
                <a:latin typeface="Times New Roman"/>
                <a:ea typeface="黑体"/>
              </a:rPr>
              <a:t>H</a:t>
            </a:r>
            <a:r>
              <a:rPr lang="en-US" altLang="zh-CN" kern="100" baseline="-25000" dirty="0">
                <a:latin typeface="Times New Roman"/>
                <a:ea typeface="黑体"/>
              </a:rPr>
              <a:t>2</a:t>
            </a:r>
            <a:r>
              <a:rPr lang="en-US" altLang="zh-CN" kern="100" dirty="0">
                <a:latin typeface="Times New Roman"/>
                <a:ea typeface="黑体"/>
              </a:rPr>
              <a:t>O</a:t>
            </a:r>
            <a:r>
              <a:rPr lang="en-US" altLang="zh-CN" kern="100" baseline="-25000" dirty="0">
                <a:latin typeface="Times New Roman"/>
                <a:ea typeface="黑体"/>
              </a:rPr>
              <a:t>2</a:t>
            </a:r>
            <a:r>
              <a:rPr lang="zh-CN" altLang="zh-CN" kern="100" dirty="0">
                <a:latin typeface="Times New Roman"/>
                <a:ea typeface="黑体"/>
                <a:cs typeface="Times New Roman"/>
              </a:rPr>
              <a:t>＋</a:t>
            </a:r>
            <a:r>
              <a:rPr lang="en-US" altLang="zh-CN" kern="100" dirty="0">
                <a:latin typeface="Times New Roman"/>
                <a:ea typeface="黑体"/>
              </a:rPr>
              <a:t>2e</a:t>
            </a:r>
            <a:r>
              <a:rPr lang="zh-CN" altLang="zh-CN" kern="100" baseline="30000" dirty="0">
                <a:latin typeface="Times New Roman"/>
                <a:ea typeface="黑体"/>
                <a:cs typeface="Times New Roman"/>
              </a:rPr>
              <a:t>－</a:t>
            </a:r>
            <a:r>
              <a:rPr lang="en-US" altLang="zh-CN" kern="100" spc="-80" dirty="0">
                <a:latin typeface="Times New Roman"/>
                <a:ea typeface="黑体"/>
              </a:rPr>
              <a:t>==</a:t>
            </a:r>
            <a:r>
              <a:rPr lang="en-US" altLang="zh-CN" kern="100" dirty="0">
                <a:latin typeface="Times New Roman"/>
                <a:ea typeface="黑体"/>
              </a:rPr>
              <a:t>=2OH</a:t>
            </a:r>
            <a:r>
              <a:rPr lang="zh-CN" altLang="zh-CN" kern="100" baseline="30000" dirty="0">
                <a:latin typeface="Times New Roman"/>
                <a:ea typeface="黑体"/>
                <a:cs typeface="Times New Roman"/>
              </a:rPr>
              <a:t>－</a:t>
            </a:r>
            <a:endParaRPr lang="zh-CN" altLang="en-US" dirty="0"/>
          </a:p>
        </p:txBody>
      </p:sp>
    </p:spTree>
    <p:extLst>
      <p:ext uri="{BB962C8B-B14F-4D97-AF65-F5344CB8AC3E}">
        <p14:creationId xmlns:p14="http://schemas.microsoft.com/office/powerpoint/2010/main" val="1553966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1412776"/>
            <a:ext cx="11285537" cy="4413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en-US" altLang="zh-CN" kern="100" dirty="0">
                <a:cs typeface="Courier New"/>
              </a:rPr>
              <a:t>(4)(2012·</a:t>
            </a:r>
            <a:r>
              <a:rPr lang="zh-CN" altLang="zh-CN" kern="100" dirty="0">
                <a:cs typeface="Times New Roman"/>
              </a:rPr>
              <a:t>江苏卷</a:t>
            </a:r>
            <a:r>
              <a:rPr lang="en-US" altLang="zh-CN" kern="100" dirty="0">
                <a:cs typeface="Courier New"/>
              </a:rPr>
              <a:t>)</a:t>
            </a:r>
            <a:r>
              <a:rPr lang="zh-CN" altLang="zh-CN" kern="100" dirty="0">
                <a:cs typeface="Times New Roman"/>
              </a:rPr>
              <a:t>铝电池性能优越，</a:t>
            </a:r>
            <a:r>
              <a:rPr lang="en-US" altLang="zh-CN" kern="100" dirty="0">
                <a:cs typeface="Courier New"/>
              </a:rPr>
              <a:t>Al</a:t>
            </a:r>
            <a:r>
              <a:rPr lang="zh-CN" altLang="zh-CN" kern="100" dirty="0">
                <a:cs typeface="Times New Roman"/>
              </a:rPr>
              <a:t>－</a:t>
            </a:r>
            <a:r>
              <a:rPr lang="en-US" altLang="zh-CN" kern="100" dirty="0" err="1">
                <a:cs typeface="Courier New"/>
              </a:rPr>
              <a:t>AgO</a:t>
            </a:r>
            <a:r>
              <a:rPr lang="zh-CN" altLang="zh-CN" kern="100" dirty="0">
                <a:cs typeface="Times New Roman"/>
              </a:rPr>
              <a:t>电池可用作水下动力电源，其原理如图所示。</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r>
              <a:rPr lang="zh-CN" altLang="zh-CN" kern="100" dirty="0" smtClean="0">
                <a:cs typeface="Times New Roman"/>
              </a:rPr>
              <a:t>该</a:t>
            </a:r>
            <a:r>
              <a:rPr lang="zh-CN" altLang="zh-CN" kern="100" dirty="0">
                <a:cs typeface="Times New Roman"/>
              </a:rPr>
              <a:t>电池反应的化学方程式：</a:t>
            </a:r>
            <a:r>
              <a:rPr lang="en-US" altLang="zh-CN" kern="100" dirty="0">
                <a:cs typeface="Courier New"/>
              </a:rPr>
              <a:t>__________________________________________</a:t>
            </a:r>
            <a:r>
              <a:rPr lang="zh-CN" altLang="zh-CN" kern="100" dirty="0" smtClean="0">
                <a:cs typeface="Times New Roman"/>
              </a:rPr>
              <a:t>。</a:t>
            </a:r>
            <a:endParaRPr lang="zh-CN" altLang="zh-CN" sz="1050" kern="100" dirty="0">
              <a:latin typeface="宋体"/>
              <a:cs typeface="Courier New"/>
            </a:endParaRPr>
          </a:p>
        </p:txBody>
      </p:sp>
      <p:pic>
        <p:nvPicPr>
          <p:cNvPr id="5122" name="Picture 2" descr="zx5.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694238" y="2276872"/>
            <a:ext cx="34813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928626" y="5168051"/>
            <a:ext cx="6617290" cy="461665"/>
          </a:xfrm>
          <a:prstGeom prst="rect">
            <a:avLst/>
          </a:prstGeom>
        </p:spPr>
        <p:txBody>
          <a:bodyPr wrap="square">
            <a:spAutoFit/>
          </a:bodyPr>
          <a:lstStyle/>
          <a:p>
            <a:r>
              <a:rPr lang="en-US" altLang="zh-CN" kern="100" dirty="0">
                <a:latin typeface="Times New Roman"/>
                <a:ea typeface="黑体"/>
              </a:rPr>
              <a:t>2Al</a:t>
            </a:r>
            <a:r>
              <a:rPr lang="zh-CN" altLang="zh-CN" kern="100" dirty="0">
                <a:latin typeface="Times New Roman"/>
                <a:ea typeface="黑体"/>
                <a:cs typeface="Times New Roman"/>
              </a:rPr>
              <a:t>＋</a:t>
            </a:r>
            <a:r>
              <a:rPr lang="en-US" altLang="zh-CN" kern="100" dirty="0">
                <a:latin typeface="Times New Roman"/>
                <a:ea typeface="黑体"/>
              </a:rPr>
              <a:t>3AgO</a:t>
            </a:r>
            <a:r>
              <a:rPr lang="zh-CN" altLang="zh-CN" kern="100" dirty="0">
                <a:latin typeface="Times New Roman"/>
                <a:ea typeface="黑体"/>
                <a:cs typeface="Times New Roman"/>
              </a:rPr>
              <a:t>＋</a:t>
            </a:r>
            <a:r>
              <a:rPr lang="en-US" altLang="zh-CN" kern="100" dirty="0">
                <a:latin typeface="Times New Roman"/>
                <a:ea typeface="黑体"/>
              </a:rPr>
              <a:t>2NaOH</a:t>
            </a:r>
            <a:r>
              <a:rPr lang="en-US" altLang="zh-CN" kern="100" spc="-80" dirty="0">
                <a:latin typeface="Times New Roman"/>
                <a:ea typeface="黑体"/>
              </a:rPr>
              <a:t>==</a:t>
            </a:r>
            <a:r>
              <a:rPr lang="en-US" altLang="zh-CN" kern="100" dirty="0">
                <a:latin typeface="Times New Roman"/>
                <a:ea typeface="黑体"/>
              </a:rPr>
              <a:t>=2NaAlO</a:t>
            </a:r>
            <a:r>
              <a:rPr lang="en-US" altLang="zh-CN" kern="100" baseline="-25000" dirty="0">
                <a:latin typeface="Times New Roman"/>
                <a:ea typeface="黑体"/>
              </a:rPr>
              <a:t>2</a:t>
            </a:r>
            <a:r>
              <a:rPr lang="zh-CN" altLang="zh-CN" kern="100" dirty="0">
                <a:latin typeface="Times New Roman"/>
                <a:ea typeface="黑体"/>
                <a:cs typeface="Times New Roman"/>
              </a:rPr>
              <a:t>＋</a:t>
            </a:r>
            <a:r>
              <a:rPr lang="en-US" altLang="zh-CN" kern="100" dirty="0">
                <a:latin typeface="Times New Roman"/>
                <a:ea typeface="黑体"/>
              </a:rPr>
              <a:t>3Ag</a:t>
            </a:r>
            <a:r>
              <a:rPr lang="zh-CN" altLang="zh-CN" kern="100" dirty="0">
                <a:latin typeface="Times New Roman"/>
                <a:ea typeface="黑体"/>
                <a:cs typeface="Times New Roman"/>
              </a:rPr>
              <a:t>＋</a:t>
            </a:r>
            <a:r>
              <a:rPr lang="en-US" altLang="zh-CN" kern="100" dirty="0">
                <a:latin typeface="Times New Roman"/>
                <a:ea typeface="黑体"/>
              </a:rPr>
              <a:t>H</a:t>
            </a:r>
            <a:r>
              <a:rPr lang="en-US" altLang="zh-CN" kern="100" baseline="-25000" dirty="0">
                <a:latin typeface="Times New Roman"/>
                <a:ea typeface="黑体"/>
              </a:rPr>
              <a:t>2</a:t>
            </a:r>
            <a:r>
              <a:rPr lang="en-US" altLang="zh-CN" kern="100" dirty="0">
                <a:latin typeface="Times New Roman"/>
                <a:ea typeface="黑体"/>
              </a:rPr>
              <a:t>O</a:t>
            </a:r>
            <a:endParaRPr lang="zh-CN" altLang="en-US" dirty="0"/>
          </a:p>
        </p:txBody>
      </p:sp>
    </p:spTree>
    <p:extLst>
      <p:ext uri="{BB962C8B-B14F-4D97-AF65-F5344CB8AC3E}">
        <p14:creationId xmlns:p14="http://schemas.microsoft.com/office/powerpoint/2010/main" val="1553966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3892105"/>
            <a:ext cx="11285537" cy="14811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en-US" altLang="zh-CN" kern="100" dirty="0">
                <a:cs typeface="Courier New"/>
              </a:rPr>
              <a:t>B. </a:t>
            </a:r>
            <a:r>
              <a:rPr lang="zh-CN" altLang="zh-CN" kern="100" dirty="0">
                <a:cs typeface="Times New Roman"/>
              </a:rPr>
              <a:t>高温下</a:t>
            </a:r>
            <a:r>
              <a:rPr lang="en-US" altLang="zh-CN" kern="100" dirty="0">
                <a:cs typeface="Courier New"/>
              </a:rPr>
              <a:t>H</a:t>
            </a:r>
            <a:r>
              <a:rPr lang="en-US" altLang="zh-CN" kern="100" baseline="-25000" dirty="0">
                <a:cs typeface="Courier New"/>
              </a:rPr>
              <a:t>2</a:t>
            </a:r>
            <a:r>
              <a:rPr lang="zh-CN" altLang="zh-CN" kern="100" dirty="0">
                <a:cs typeface="Times New Roman"/>
              </a:rPr>
              <a:t>还原</a:t>
            </a:r>
            <a:r>
              <a:rPr lang="en-US" altLang="zh-CN" kern="100" dirty="0">
                <a:cs typeface="Courier New"/>
              </a:rPr>
              <a:t>GeS</a:t>
            </a:r>
            <a:r>
              <a:rPr lang="en-US" altLang="zh-CN" kern="100" baseline="-25000" dirty="0">
                <a:cs typeface="Courier New"/>
              </a:rPr>
              <a:t>2</a:t>
            </a:r>
            <a:r>
              <a:rPr lang="zh-CN" altLang="zh-CN" kern="100" dirty="0">
                <a:cs typeface="Times New Roman"/>
              </a:rPr>
              <a:t>：</a:t>
            </a:r>
            <a:r>
              <a:rPr lang="en-US" altLang="zh-CN" kern="100" dirty="0">
                <a:cs typeface="Courier New"/>
              </a:rPr>
              <a:t>GeS</a:t>
            </a:r>
            <a:r>
              <a:rPr lang="en-US" altLang="zh-CN" kern="100" baseline="-25000" dirty="0">
                <a:cs typeface="Courier New"/>
              </a:rPr>
              <a:t>2</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spc="-80" dirty="0">
                <a:cs typeface="Courier New"/>
              </a:rPr>
              <a:t>==</a:t>
            </a:r>
            <a:r>
              <a:rPr lang="en-US" altLang="zh-CN" kern="100" dirty="0">
                <a:cs typeface="Courier New"/>
              </a:rPr>
              <a:t>=</a:t>
            </a:r>
            <a:r>
              <a:rPr lang="en-US" altLang="zh-CN" kern="100" dirty="0" err="1">
                <a:cs typeface="Courier New"/>
              </a:rPr>
              <a:t>Ge</a:t>
            </a:r>
            <a:r>
              <a:rPr lang="zh-CN" altLang="zh-CN" kern="100" dirty="0">
                <a:cs typeface="Times New Roman"/>
              </a:rPr>
              <a:t>＋</a:t>
            </a:r>
            <a:r>
              <a:rPr lang="en-US" altLang="zh-CN" kern="100" dirty="0">
                <a:cs typeface="Courier New"/>
              </a:rPr>
              <a:t>2H</a:t>
            </a:r>
            <a:r>
              <a:rPr lang="en-US" altLang="zh-CN" kern="100" baseline="-25000" dirty="0">
                <a:cs typeface="Courier New"/>
              </a:rPr>
              <a:t>2</a:t>
            </a:r>
            <a:r>
              <a:rPr lang="en-US" altLang="zh-CN" kern="100" dirty="0">
                <a:cs typeface="Courier New"/>
              </a:rPr>
              <a:t>S</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甲烷的燃烧：</a:t>
            </a:r>
            <a:r>
              <a:rPr lang="en-US" altLang="zh-CN" kern="100" dirty="0">
                <a:cs typeface="Courier New"/>
              </a:rPr>
              <a:t>CH</a:t>
            </a:r>
            <a:r>
              <a:rPr lang="en-US" altLang="zh-CN" kern="100" baseline="-25000" dirty="0">
                <a:cs typeface="Courier New"/>
              </a:rPr>
              <a:t>4</a:t>
            </a:r>
            <a:r>
              <a:rPr lang="en-US" altLang="zh-CN" kern="100" dirty="0">
                <a:cs typeface="Courier New"/>
              </a:rPr>
              <a:t>(g)</a:t>
            </a:r>
            <a:r>
              <a:rPr lang="zh-CN" altLang="zh-CN" kern="100" dirty="0">
                <a:cs typeface="Times New Roman"/>
              </a:rPr>
              <a:t>＋</a:t>
            </a:r>
            <a:r>
              <a:rPr lang="en-US" altLang="zh-CN" kern="100" dirty="0">
                <a:cs typeface="Courier New"/>
              </a:rPr>
              <a:t>2O</a:t>
            </a:r>
            <a:r>
              <a:rPr lang="en-US" altLang="zh-CN" kern="100" baseline="-25000" dirty="0">
                <a:cs typeface="Courier New"/>
              </a:rPr>
              <a:t>2</a:t>
            </a:r>
            <a:r>
              <a:rPr lang="en-US" altLang="zh-CN" kern="100" dirty="0">
                <a:cs typeface="Courier New"/>
              </a:rPr>
              <a:t>(g)</a:t>
            </a:r>
            <a:r>
              <a:rPr lang="en-US" altLang="zh-CN" kern="100" spc="-80" dirty="0">
                <a:cs typeface="Courier New"/>
              </a:rPr>
              <a:t>==</a:t>
            </a:r>
            <a:r>
              <a:rPr lang="en-US" altLang="zh-CN" kern="100" dirty="0">
                <a:cs typeface="Courier New"/>
              </a:rPr>
              <a:t>=CO</a:t>
            </a:r>
            <a:r>
              <a:rPr lang="en-US" altLang="zh-CN" kern="100" baseline="-25000" dirty="0">
                <a:cs typeface="Courier New"/>
              </a:rPr>
              <a:t>2</a:t>
            </a:r>
            <a:r>
              <a:rPr lang="en-US" altLang="zh-CN" kern="100" dirty="0">
                <a:cs typeface="Courier New"/>
              </a:rPr>
              <a:t>(g)</a:t>
            </a:r>
            <a:r>
              <a:rPr lang="zh-CN" altLang="zh-CN" kern="100" dirty="0">
                <a:cs typeface="Times New Roman"/>
              </a:rPr>
              <a:t>＋</a:t>
            </a:r>
            <a:r>
              <a:rPr lang="pt-BR" altLang="zh-CN" kern="100" dirty="0">
                <a:cs typeface="Courier New"/>
              </a:rPr>
              <a:t>2H</a:t>
            </a:r>
            <a:r>
              <a:rPr lang="pt-BR" altLang="zh-CN" kern="100" baseline="-25000" dirty="0">
                <a:cs typeface="Courier New"/>
              </a:rPr>
              <a:t>2</a:t>
            </a:r>
            <a:r>
              <a:rPr lang="pt-BR" altLang="zh-CN" kern="100" dirty="0">
                <a:cs typeface="Courier New"/>
              </a:rPr>
              <a:t>O(g)</a:t>
            </a:r>
            <a:r>
              <a:rPr lang="zh-CN" altLang="zh-CN" kern="100" dirty="0">
                <a:cs typeface="Times New Roman"/>
              </a:rPr>
              <a:t>　</a:t>
            </a:r>
            <a:r>
              <a:rPr lang="en-US" altLang="zh-CN" kern="100" dirty="0">
                <a:cs typeface="Courier New"/>
              </a:rPr>
              <a:t>Δ</a:t>
            </a:r>
            <a:r>
              <a:rPr lang="pt-BR" altLang="zh-CN" i="1" kern="100" dirty="0">
                <a:cs typeface="Courier New"/>
              </a:rPr>
              <a:t>H</a:t>
            </a:r>
            <a:r>
              <a:rPr lang="zh-CN" altLang="zh-CN" kern="100" dirty="0">
                <a:cs typeface="Times New Roman"/>
              </a:rPr>
              <a:t>＝</a:t>
            </a:r>
            <a:r>
              <a:rPr lang="pt-BR" altLang="zh-CN" kern="100" dirty="0">
                <a:cs typeface="Courier New"/>
              </a:rPr>
              <a:t>890.3 </a:t>
            </a:r>
            <a:r>
              <a:rPr lang="pt-BR" altLang="zh-CN" kern="100" dirty="0" smtClean="0">
                <a:cs typeface="Courier New"/>
              </a:rPr>
              <a:t>kJ/mol</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694899035"/>
              </p:ext>
            </p:extLst>
          </p:nvPr>
        </p:nvGraphicFramePr>
        <p:xfrm>
          <a:off x="577105" y="1956566"/>
          <a:ext cx="11160125" cy="3060700"/>
        </p:xfrm>
        <a:graphic>
          <a:graphicData uri="http://schemas.openxmlformats.org/presentationml/2006/ole">
            <mc:AlternateContent xmlns:mc="http://schemas.openxmlformats.org/markup-compatibility/2006">
              <mc:Choice xmlns:v="urn:schemas-microsoft-com:vml" Requires="v">
                <p:oleObj spid="_x0000_s12298" name="文档" r:id="rId4" imgW="11160428" imgH="3060830" progId="Word.Document.12">
                  <p:embed/>
                </p:oleObj>
              </mc:Choice>
              <mc:Fallback>
                <p:oleObj name="文档" r:id="rId4" imgW="11160428" imgH="3060830" progId="Word.Document.12">
                  <p:embed/>
                  <p:pic>
                    <p:nvPicPr>
                      <p:cNvPr id="0" name=""/>
                      <p:cNvPicPr/>
                      <p:nvPr/>
                    </p:nvPicPr>
                    <p:blipFill>
                      <a:blip r:embed="rId5"/>
                      <a:stretch>
                        <a:fillRect/>
                      </a:stretch>
                    </p:blipFill>
                    <p:spPr>
                      <a:xfrm>
                        <a:off x="577105" y="1956566"/>
                        <a:ext cx="11160125" cy="3060700"/>
                      </a:xfrm>
                      <a:prstGeom prst="rect">
                        <a:avLst/>
                      </a:prstGeom>
                    </p:spPr>
                  </p:pic>
                </p:oleObj>
              </mc:Fallback>
            </mc:AlternateContent>
          </a:graphicData>
        </a:graphic>
      </p:graphicFrame>
      <p:sp>
        <p:nvSpPr>
          <p:cNvPr id="3" name="矩形 2"/>
          <p:cNvSpPr/>
          <p:nvPr/>
        </p:nvSpPr>
        <p:spPr>
          <a:xfrm>
            <a:off x="1887900" y="2998867"/>
            <a:ext cx="467436" cy="461665"/>
          </a:xfrm>
          <a:prstGeom prst="rect">
            <a:avLst/>
          </a:prstGeom>
        </p:spPr>
        <p:txBody>
          <a:bodyPr wrap="none">
            <a:spAutoFit/>
          </a:bodyPr>
          <a:lstStyle/>
          <a:p>
            <a:r>
              <a:rPr lang="en-US" altLang="zh-CN" dirty="0"/>
              <a:t>A </a:t>
            </a:r>
            <a:endParaRPr lang="zh-CN" altLang="en-US" dirty="0"/>
          </a:p>
        </p:txBody>
      </p:sp>
    </p:spTree>
    <p:extLst>
      <p:ext uri="{BB962C8B-B14F-4D97-AF65-F5344CB8AC3E}">
        <p14:creationId xmlns:p14="http://schemas.microsoft.com/office/powerpoint/2010/main" val="1458670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1303712"/>
            <a:ext cx="11285537" cy="4573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28015">
              <a:spcAft>
                <a:spcPts val="0"/>
              </a:spcAft>
              <a:tabLst>
                <a:tab pos="5372100" algn="l"/>
              </a:tabLst>
            </a:pPr>
            <a:r>
              <a:rPr lang="en-US" altLang="zh-CN" sz="3200" b="1" kern="100" dirty="0">
                <a:solidFill>
                  <a:srgbClr val="CC4646"/>
                </a:solidFill>
                <a:cs typeface="Courier New"/>
              </a:rPr>
              <a:t>9. </a:t>
            </a:r>
            <a:r>
              <a:rPr lang="en-US" altLang="zh-CN" kern="100" dirty="0">
                <a:cs typeface="Courier New"/>
              </a:rPr>
              <a:t>(2020·</a:t>
            </a:r>
            <a:r>
              <a:rPr lang="zh-CN" altLang="zh-CN" kern="100" dirty="0">
                <a:cs typeface="Times New Roman"/>
              </a:rPr>
              <a:t>江苏卷</a:t>
            </a:r>
            <a:r>
              <a:rPr lang="en-US" altLang="zh-CN" kern="100" dirty="0">
                <a:cs typeface="Courier New"/>
              </a:rPr>
              <a:t>)HCOOH</a:t>
            </a:r>
            <a:r>
              <a:rPr lang="zh-CN" altLang="zh-CN" kern="100" dirty="0">
                <a:cs typeface="Times New Roman"/>
              </a:rPr>
              <a:t>燃料电池。研究</a:t>
            </a:r>
            <a:r>
              <a:rPr lang="en-US" altLang="zh-CN" kern="100" dirty="0">
                <a:cs typeface="Courier New"/>
              </a:rPr>
              <a:t> HCOOH</a:t>
            </a:r>
            <a:r>
              <a:rPr lang="zh-CN" altLang="zh-CN" kern="100" dirty="0">
                <a:cs typeface="Times New Roman"/>
              </a:rPr>
              <a:t>燃料电池性能的装置如图所示：</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endParaRPr lang="en-US" altLang="zh-CN" kern="100" dirty="0">
              <a:cs typeface="Times New Roman"/>
            </a:endParaRPr>
          </a:p>
          <a:p>
            <a:pPr indent="609600">
              <a:spcAft>
                <a:spcPts val="0"/>
              </a:spcAft>
              <a:tabLst>
                <a:tab pos="5372100" algn="l"/>
              </a:tabLst>
            </a:pPr>
            <a:endParaRPr lang="en-US" altLang="zh-CN" kern="100" dirty="0" smtClean="0">
              <a:cs typeface="Times New Roman"/>
            </a:endParaRPr>
          </a:p>
        </p:txBody>
      </p:sp>
      <p:pic>
        <p:nvPicPr>
          <p:cNvPr id="6146" name="Picture 2" descr="hx11a.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744342" y="2315395"/>
            <a:ext cx="5049837"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56797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2204864"/>
            <a:ext cx="11285537" cy="24929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lvl="0" indent="609600">
              <a:spcAft>
                <a:spcPts val="0"/>
              </a:spcAft>
              <a:buClr>
                <a:srgbClr val="CC4646"/>
              </a:buClr>
              <a:tabLst>
                <a:tab pos="5372100" algn="l"/>
              </a:tabLst>
            </a:pPr>
            <a:r>
              <a:rPr lang="zh-CN" altLang="zh-CN" kern="100" dirty="0">
                <a:cs typeface="Times New Roman"/>
              </a:rPr>
              <a:t>两电极区间用允许</a:t>
            </a:r>
            <a:r>
              <a:rPr lang="en-US" altLang="zh-CN" kern="100" dirty="0">
                <a:cs typeface="Courier New"/>
              </a:rPr>
              <a:t>K</a:t>
            </a:r>
            <a:r>
              <a:rPr lang="zh-CN" altLang="zh-CN" kern="100" baseline="30000" dirty="0">
                <a:cs typeface="Times New Roman"/>
              </a:rPr>
              <a:t>＋</a:t>
            </a:r>
            <a:r>
              <a:rPr lang="zh-CN" altLang="zh-CN" kern="100" dirty="0">
                <a:cs typeface="Times New Roman"/>
              </a:rPr>
              <a:t>、</a:t>
            </a:r>
            <a:r>
              <a:rPr lang="en-US" altLang="zh-CN" kern="100" dirty="0">
                <a:cs typeface="Courier New"/>
              </a:rPr>
              <a:t>H</a:t>
            </a:r>
            <a:r>
              <a:rPr lang="zh-CN" altLang="zh-CN" kern="100" baseline="30000" dirty="0">
                <a:cs typeface="Times New Roman"/>
              </a:rPr>
              <a:t>＋</a:t>
            </a:r>
            <a:r>
              <a:rPr lang="zh-CN" altLang="zh-CN" kern="100" dirty="0">
                <a:cs typeface="Times New Roman"/>
              </a:rPr>
              <a:t>通过的半透膜隔开。电池负极的电极反应式：</a:t>
            </a:r>
            <a:r>
              <a:rPr lang="en-US" altLang="zh-CN" kern="100" dirty="0">
                <a:cs typeface="Courier New"/>
              </a:rPr>
              <a:t>______________________________</a:t>
            </a:r>
            <a:r>
              <a:rPr lang="en-US" altLang="zh-CN" kern="100" spc="-80" dirty="0">
                <a:cs typeface="Courier New"/>
              </a:rPr>
              <a:t>____</a:t>
            </a:r>
            <a:r>
              <a:rPr lang="en-US" altLang="zh-CN" kern="100" dirty="0">
                <a:cs typeface="Courier New"/>
              </a:rPr>
              <a:t>_____________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smtClean="0">
                <a:cs typeface="Times New Roman"/>
              </a:rPr>
              <a:t>放电</a:t>
            </a:r>
            <a:r>
              <a:rPr lang="zh-CN" altLang="zh-CN" kern="100" dirty="0">
                <a:cs typeface="Times New Roman"/>
              </a:rPr>
              <a:t>过程中需补充的物质</a:t>
            </a:r>
            <a:r>
              <a:rPr lang="en-US" altLang="zh-CN" kern="100" dirty="0">
                <a:cs typeface="Courier New"/>
              </a:rPr>
              <a:t>A</a:t>
            </a:r>
            <a:r>
              <a:rPr lang="zh-CN" altLang="zh-CN" kern="100" dirty="0">
                <a:cs typeface="Times New Roman"/>
              </a:rPr>
              <a:t>为</a:t>
            </a:r>
            <a:r>
              <a:rPr lang="en-US" altLang="zh-CN" kern="100" dirty="0">
                <a:cs typeface="Courier New"/>
              </a:rPr>
              <a:t>___________(</a:t>
            </a:r>
            <a:r>
              <a:rPr lang="zh-CN" altLang="zh-CN" kern="100" dirty="0">
                <a:cs typeface="Times New Roman"/>
              </a:rPr>
              <a:t>填化学式</a:t>
            </a:r>
            <a:r>
              <a:rPr lang="en-US" altLang="zh-CN" kern="100" dirty="0">
                <a:cs typeface="Courier New"/>
              </a:rPr>
              <a:t>)</a:t>
            </a:r>
            <a:r>
              <a:rPr lang="zh-CN" altLang="zh-CN" kern="100" dirty="0">
                <a:cs typeface="Times New Roman"/>
              </a:rPr>
              <a:t>。上图所示的</a:t>
            </a:r>
            <a:r>
              <a:rPr lang="en-US" altLang="zh-CN" kern="100" dirty="0">
                <a:cs typeface="Courier New"/>
              </a:rPr>
              <a:t> HCOOH</a:t>
            </a:r>
            <a:r>
              <a:rPr lang="zh-CN" altLang="zh-CN" kern="100" dirty="0">
                <a:cs typeface="Times New Roman"/>
              </a:rPr>
              <a:t>燃料电池放电的本质是通过</a:t>
            </a:r>
            <a:r>
              <a:rPr lang="en-US" altLang="zh-CN" kern="100" dirty="0">
                <a:cs typeface="Courier New"/>
              </a:rPr>
              <a:t> HCOOH</a:t>
            </a:r>
            <a:r>
              <a:rPr lang="zh-CN" altLang="zh-CN" kern="100" dirty="0">
                <a:cs typeface="Times New Roman"/>
              </a:rPr>
              <a:t>与</a:t>
            </a:r>
            <a:r>
              <a:rPr lang="en-US" altLang="zh-CN" kern="100" dirty="0">
                <a:cs typeface="Courier New"/>
              </a:rPr>
              <a:t>O</a:t>
            </a:r>
            <a:r>
              <a:rPr lang="en-US" altLang="zh-CN" kern="100" baseline="-25000" dirty="0">
                <a:cs typeface="Courier New"/>
              </a:rPr>
              <a:t>2</a:t>
            </a:r>
            <a:r>
              <a:rPr lang="zh-CN" altLang="zh-CN" kern="100" dirty="0">
                <a:cs typeface="Times New Roman"/>
              </a:rPr>
              <a:t>的反应，将化学能转化为电能，其反应的离子方程式：</a:t>
            </a:r>
            <a:r>
              <a:rPr lang="en-US" altLang="zh-CN" kern="100" dirty="0" smtClean="0">
                <a:cs typeface="Courier New"/>
              </a:rPr>
              <a:t>_______________________________________</a:t>
            </a:r>
            <a:r>
              <a:rPr lang="en-US" altLang="zh-CN" kern="100" spc="-80" dirty="0" smtClean="0">
                <a:cs typeface="Courier New"/>
              </a:rPr>
              <a:t>____</a:t>
            </a:r>
            <a:r>
              <a:rPr lang="en-US" altLang="zh-CN" kern="100" dirty="0" smtClean="0">
                <a:cs typeface="Courier New"/>
              </a:rPr>
              <a:t>_</a:t>
            </a:r>
            <a:r>
              <a:rPr lang="en-US" altLang="zh-CN" kern="100" spc="-80" dirty="0" smtClean="0">
                <a:cs typeface="Courier New"/>
              </a:rPr>
              <a:t>_</a:t>
            </a:r>
            <a:r>
              <a:rPr lang="en-US" altLang="zh-CN" kern="100" dirty="0" smtClean="0">
                <a:cs typeface="Courier New"/>
              </a:rPr>
              <a:t>________________</a:t>
            </a:r>
            <a:r>
              <a:rPr lang="zh-CN" altLang="zh-CN" kern="100" dirty="0" smtClean="0">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32783614"/>
              </p:ext>
            </p:extLst>
          </p:nvPr>
        </p:nvGraphicFramePr>
        <p:xfrm>
          <a:off x="1275804" y="2724686"/>
          <a:ext cx="5276850" cy="401637"/>
        </p:xfrm>
        <a:graphic>
          <a:graphicData uri="http://schemas.openxmlformats.org/presentationml/2006/ole">
            <mc:AlternateContent xmlns:mc="http://schemas.openxmlformats.org/markup-compatibility/2006">
              <mc:Choice xmlns:v="urn:schemas-microsoft-com:vml" Requires="v">
                <p:oleObj spid="_x0000_s66574" name="文档" r:id="rId4" imgW="5285022" imgH="403157" progId="Word.Document.12">
                  <p:embed/>
                </p:oleObj>
              </mc:Choice>
              <mc:Fallback>
                <p:oleObj name="文档" r:id="rId4" imgW="5285022" imgH="403157" progId="Word.Document.12">
                  <p:embed/>
                  <p:pic>
                    <p:nvPicPr>
                      <p:cNvPr id="0" name=""/>
                      <p:cNvPicPr/>
                      <p:nvPr/>
                    </p:nvPicPr>
                    <p:blipFill>
                      <a:blip r:embed="rId5"/>
                      <a:stretch>
                        <a:fillRect/>
                      </a:stretch>
                    </p:blipFill>
                    <p:spPr>
                      <a:xfrm>
                        <a:off x="1275804" y="2724686"/>
                        <a:ext cx="5276850" cy="401637"/>
                      </a:xfrm>
                      <a:prstGeom prst="rect">
                        <a:avLst/>
                      </a:prstGeom>
                    </p:spPr>
                  </p:pic>
                </p:oleObj>
              </mc:Fallback>
            </mc:AlternateContent>
          </a:graphicData>
        </a:graphic>
      </p:graphicFrame>
      <p:sp>
        <p:nvSpPr>
          <p:cNvPr id="3" name="矩形 2"/>
          <p:cNvSpPr/>
          <p:nvPr/>
        </p:nvSpPr>
        <p:spPr>
          <a:xfrm>
            <a:off x="5488300" y="3135104"/>
            <a:ext cx="1007007" cy="461665"/>
          </a:xfrm>
          <a:prstGeom prst="rect">
            <a:avLst/>
          </a:prstGeom>
        </p:spPr>
        <p:txBody>
          <a:bodyPr wrap="none">
            <a:spAutoFit/>
          </a:bodyPr>
          <a:lstStyle/>
          <a:p>
            <a:r>
              <a:rPr lang="en-US" altLang="zh-CN" kern="100" dirty="0">
                <a:latin typeface="Times New Roman"/>
                <a:ea typeface="黑体"/>
              </a:rPr>
              <a:t>H</a:t>
            </a:r>
            <a:r>
              <a:rPr lang="en-US" altLang="zh-CN" kern="100" baseline="-25000" dirty="0">
                <a:latin typeface="Times New Roman"/>
                <a:ea typeface="黑体"/>
              </a:rPr>
              <a:t>2</a:t>
            </a:r>
            <a:r>
              <a:rPr lang="en-US" altLang="zh-CN" kern="100" dirty="0">
                <a:latin typeface="Times New Roman"/>
                <a:ea typeface="黑体"/>
              </a:rPr>
              <a:t>SO</a:t>
            </a:r>
            <a:r>
              <a:rPr lang="en-US" altLang="zh-CN" kern="100" baseline="-25000" dirty="0">
                <a:latin typeface="Times New Roman"/>
                <a:ea typeface="黑体"/>
              </a:rPr>
              <a:t>4</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77032325"/>
              </p:ext>
            </p:extLst>
          </p:nvPr>
        </p:nvGraphicFramePr>
        <p:xfrm>
          <a:off x="2094980" y="4108604"/>
          <a:ext cx="9480550" cy="401637"/>
        </p:xfrm>
        <a:graphic>
          <a:graphicData uri="http://schemas.openxmlformats.org/presentationml/2006/ole">
            <mc:AlternateContent xmlns:mc="http://schemas.openxmlformats.org/markup-compatibility/2006">
              <mc:Choice xmlns:v="urn:schemas-microsoft-com:vml" Requires="v">
                <p:oleObj spid="_x0000_s66575" name="文档" r:id="rId7" imgW="9487912" imgH="403157" progId="Word.Document.12">
                  <p:embed/>
                </p:oleObj>
              </mc:Choice>
              <mc:Fallback>
                <p:oleObj name="文档" r:id="rId7" imgW="9487912" imgH="403157" progId="Word.Document.12">
                  <p:embed/>
                  <p:pic>
                    <p:nvPicPr>
                      <p:cNvPr id="0" name=""/>
                      <p:cNvPicPr/>
                      <p:nvPr/>
                    </p:nvPicPr>
                    <p:blipFill>
                      <a:blip r:embed="rId8"/>
                      <a:stretch>
                        <a:fillRect/>
                      </a:stretch>
                    </p:blipFill>
                    <p:spPr>
                      <a:xfrm>
                        <a:off x="2094980" y="4108604"/>
                        <a:ext cx="9480550" cy="401637"/>
                      </a:xfrm>
                      <a:prstGeom prst="rect">
                        <a:avLst/>
                      </a:prstGeom>
                    </p:spPr>
                  </p:pic>
                </p:oleObj>
              </mc:Fallback>
            </mc:AlternateContent>
          </a:graphicData>
        </a:graphic>
      </p:graphicFrame>
    </p:spTree>
    <p:extLst>
      <p:ext uri="{BB962C8B-B14F-4D97-AF65-F5344CB8AC3E}">
        <p14:creationId xmlns:p14="http://schemas.microsoft.com/office/powerpoint/2010/main" val="3204567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836712"/>
            <a:ext cx="11285537" cy="6013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4</a:t>
            </a:r>
            <a:r>
              <a:rPr lang="zh-CN" altLang="zh-CN" kern="100" dirty="0">
                <a:cs typeface="Times New Roman"/>
              </a:rPr>
              <a:t>　电解池</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10. </a:t>
            </a:r>
            <a:r>
              <a:rPr lang="en-US" altLang="zh-CN" kern="100" dirty="0">
                <a:cs typeface="Courier New"/>
              </a:rPr>
              <a:t>(1)(2021·</a:t>
            </a:r>
            <a:r>
              <a:rPr lang="zh-CN" altLang="zh-CN" kern="100" dirty="0">
                <a:cs typeface="Times New Roman"/>
              </a:rPr>
              <a:t>江苏卷</a:t>
            </a:r>
            <a:r>
              <a:rPr lang="en-US" altLang="zh-CN" kern="100" dirty="0">
                <a:cs typeface="Courier New"/>
              </a:rPr>
              <a:t>)</a:t>
            </a:r>
            <a:r>
              <a:rPr lang="zh-CN" altLang="zh-CN" kern="100" dirty="0">
                <a:cs typeface="Times New Roman"/>
              </a:rPr>
              <a:t>通过下列方法可分别获得</a:t>
            </a:r>
            <a:r>
              <a:rPr lang="en-US" altLang="zh-CN" kern="100" dirty="0">
                <a:cs typeface="Courier New"/>
              </a:rPr>
              <a:t>H</a:t>
            </a:r>
            <a:r>
              <a:rPr lang="en-US" altLang="zh-CN" kern="100" baseline="-25000" dirty="0">
                <a:cs typeface="Courier New"/>
              </a:rPr>
              <a:t>2</a:t>
            </a:r>
            <a:r>
              <a:rPr lang="zh-CN" altLang="zh-CN" kern="100" dirty="0">
                <a:cs typeface="Times New Roman"/>
              </a:rPr>
              <a:t>和</a:t>
            </a:r>
            <a:r>
              <a:rPr lang="en-US" altLang="zh-CN" kern="100" dirty="0">
                <a:cs typeface="Courier New"/>
              </a:rPr>
              <a:t>O</a:t>
            </a:r>
            <a:r>
              <a:rPr lang="en-US" altLang="zh-CN" kern="100" baseline="-25000" dirty="0">
                <a:cs typeface="Courier New"/>
              </a:rPr>
              <a:t>2</a:t>
            </a:r>
            <a:r>
              <a:rPr lang="zh-CN" altLang="zh-CN" kern="100" dirty="0">
                <a:cs typeface="Times New Roman"/>
              </a:rPr>
              <a:t>：</a:t>
            </a:r>
            <a:r>
              <a:rPr lang="en-US" altLang="zh-CN" kern="100" dirty="0">
                <a:latin typeface="宋体"/>
                <a:cs typeface="Times New Roman"/>
              </a:rPr>
              <a:t>①</a:t>
            </a:r>
            <a:r>
              <a:rPr lang="zh-CN" altLang="zh-CN" kern="100" dirty="0">
                <a:cs typeface="Times New Roman"/>
              </a:rPr>
              <a:t>通过电解获得</a:t>
            </a:r>
            <a:r>
              <a:rPr lang="en-US" altLang="zh-CN" kern="100" dirty="0" err="1">
                <a:cs typeface="Courier New"/>
              </a:rPr>
              <a:t>NiOOH</a:t>
            </a:r>
            <a:r>
              <a:rPr lang="zh-CN" altLang="zh-CN" kern="100" dirty="0">
                <a:cs typeface="Times New Roman"/>
              </a:rPr>
              <a:t>和</a:t>
            </a:r>
            <a:r>
              <a:rPr lang="en-US" altLang="zh-CN" kern="100" dirty="0">
                <a:cs typeface="Courier New"/>
              </a:rPr>
              <a:t>H</a:t>
            </a:r>
            <a:r>
              <a:rPr lang="en-US" altLang="zh-CN" kern="100" baseline="-25000" dirty="0">
                <a:cs typeface="Courier New"/>
              </a:rPr>
              <a:t>2</a:t>
            </a:r>
            <a:r>
              <a:rPr lang="en-US" altLang="zh-CN" kern="100" dirty="0">
                <a:cs typeface="Courier New"/>
              </a:rPr>
              <a:t>(</a:t>
            </a:r>
            <a:r>
              <a:rPr lang="zh-CN" altLang="zh-CN" kern="100" dirty="0">
                <a:cs typeface="Times New Roman"/>
              </a:rPr>
              <a:t>装置示意图</a:t>
            </a:r>
            <a:r>
              <a:rPr lang="en-US" altLang="zh-CN" kern="100" dirty="0">
                <a:cs typeface="Courier New"/>
              </a:rPr>
              <a:t>)</a:t>
            </a:r>
            <a:r>
              <a:rPr lang="zh-CN" altLang="zh-CN" kern="100" dirty="0">
                <a:cs typeface="Times New Roman"/>
              </a:rPr>
              <a:t>；</a:t>
            </a:r>
            <a:r>
              <a:rPr lang="en-US" altLang="zh-CN" kern="100" dirty="0">
                <a:latin typeface="宋体"/>
                <a:cs typeface="Times New Roman"/>
              </a:rPr>
              <a:t>②</a:t>
            </a:r>
            <a:r>
              <a:rPr lang="zh-CN" altLang="zh-CN" kern="100" dirty="0">
                <a:cs typeface="Times New Roman"/>
              </a:rPr>
              <a:t>在</a:t>
            </a:r>
            <a:r>
              <a:rPr lang="en-US" altLang="zh-CN" kern="100" dirty="0">
                <a:cs typeface="Courier New"/>
              </a:rPr>
              <a:t>90 </a:t>
            </a:r>
            <a:r>
              <a:rPr lang="en-US" altLang="zh-CN" kern="100" dirty="0">
                <a:latin typeface="宋体"/>
                <a:cs typeface="Times New Roman"/>
              </a:rPr>
              <a:t>℃</a:t>
            </a:r>
            <a:r>
              <a:rPr lang="zh-CN" altLang="zh-CN" kern="100" dirty="0">
                <a:cs typeface="Times New Roman"/>
              </a:rPr>
              <a:t>将</a:t>
            </a:r>
            <a:r>
              <a:rPr lang="en-US" altLang="zh-CN" kern="100" dirty="0" err="1">
                <a:cs typeface="Courier New"/>
              </a:rPr>
              <a:t>NiOOH</a:t>
            </a:r>
            <a:r>
              <a:rPr lang="zh-CN" altLang="zh-CN" kern="100" dirty="0">
                <a:cs typeface="Times New Roman"/>
              </a:rPr>
              <a:t>与</a:t>
            </a:r>
            <a:r>
              <a:rPr lang="en-US" altLang="zh-CN" kern="100" dirty="0">
                <a:cs typeface="Courier New"/>
              </a:rPr>
              <a:t>H</a:t>
            </a:r>
            <a:r>
              <a:rPr lang="en-US" altLang="zh-CN" kern="100" baseline="-25000" dirty="0">
                <a:cs typeface="Courier New"/>
              </a:rPr>
              <a:t>2</a:t>
            </a:r>
            <a:r>
              <a:rPr lang="en-US" altLang="zh-CN" kern="100" dirty="0">
                <a:cs typeface="Courier New"/>
              </a:rPr>
              <a:t>O</a:t>
            </a:r>
            <a:r>
              <a:rPr lang="zh-CN" altLang="zh-CN" kern="100" dirty="0">
                <a:cs typeface="Times New Roman"/>
              </a:rPr>
              <a:t>反应生成</a:t>
            </a:r>
            <a:r>
              <a:rPr lang="en-US" altLang="zh-CN" kern="100" dirty="0">
                <a:cs typeface="Courier New"/>
              </a:rPr>
              <a:t>Ni(OH)</a:t>
            </a:r>
            <a:r>
              <a:rPr lang="en-US" altLang="zh-CN" kern="100" baseline="-25000" dirty="0">
                <a:cs typeface="Courier New"/>
              </a:rPr>
              <a:t>2</a:t>
            </a:r>
            <a:r>
              <a:rPr lang="zh-CN" altLang="zh-CN" kern="100" dirty="0">
                <a:cs typeface="Times New Roman"/>
              </a:rPr>
              <a:t>并获得</a:t>
            </a:r>
            <a:r>
              <a:rPr lang="en-US" altLang="zh-CN" kern="100" dirty="0">
                <a:cs typeface="Courier New"/>
              </a:rPr>
              <a:t>O</a:t>
            </a:r>
            <a:r>
              <a:rPr lang="en-US" altLang="zh-CN" kern="100" baseline="-25000" dirty="0">
                <a:cs typeface="Courier New"/>
              </a:rPr>
              <a:t>2</a:t>
            </a:r>
            <a:r>
              <a:rPr lang="zh-CN" altLang="zh-CN" kern="100" dirty="0">
                <a:cs typeface="Times New Roman"/>
              </a:rPr>
              <a:t>。下列说法正确的是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r>
              <a:rPr lang="en-US" altLang="zh-CN" kern="100" dirty="0" smtClean="0">
                <a:cs typeface="Courier New"/>
              </a:rPr>
              <a:t>A</a:t>
            </a:r>
            <a:r>
              <a:rPr lang="en-US" altLang="zh-CN" kern="100" dirty="0">
                <a:cs typeface="Courier New"/>
              </a:rPr>
              <a:t>. </a:t>
            </a:r>
            <a:r>
              <a:rPr lang="zh-CN" altLang="zh-CN" kern="100" dirty="0">
                <a:cs typeface="Times New Roman"/>
              </a:rPr>
              <a:t>电解后</a:t>
            </a:r>
            <a:r>
              <a:rPr lang="en-US" altLang="zh-CN" kern="100" dirty="0">
                <a:cs typeface="Courier New"/>
              </a:rPr>
              <a:t>KOH</a:t>
            </a:r>
            <a:r>
              <a:rPr lang="zh-CN" altLang="zh-CN" kern="100" dirty="0">
                <a:cs typeface="Times New Roman"/>
              </a:rPr>
              <a:t>溶液的物质的量浓度减小</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B. </a:t>
            </a:r>
            <a:r>
              <a:rPr lang="zh-CN" altLang="zh-CN" kern="100" dirty="0">
                <a:cs typeface="Times New Roman"/>
              </a:rPr>
              <a:t>电解时阳极电极反应式：</a:t>
            </a:r>
            <a:r>
              <a:rPr lang="en-US" altLang="zh-CN" kern="100" dirty="0">
                <a:cs typeface="Courier New"/>
              </a:rPr>
              <a:t>Ni(OH)</a:t>
            </a:r>
            <a:r>
              <a:rPr lang="en-US" altLang="zh-CN" kern="100" baseline="-25000" dirty="0">
                <a:cs typeface="Courier New"/>
              </a:rPr>
              <a:t>2</a:t>
            </a:r>
            <a:r>
              <a:rPr lang="zh-CN" altLang="zh-CN" kern="100" dirty="0">
                <a:cs typeface="Times New Roman"/>
              </a:rPr>
              <a:t>＋</a:t>
            </a:r>
            <a:r>
              <a:rPr lang="en-US" altLang="zh-CN" kern="100" dirty="0">
                <a:cs typeface="Courier New"/>
              </a:rPr>
              <a:t>OH</a:t>
            </a:r>
            <a:r>
              <a:rPr lang="zh-CN" altLang="zh-CN" kern="100" baseline="30000" dirty="0">
                <a:cs typeface="Times New Roman"/>
              </a:rPr>
              <a:t>－</a:t>
            </a:r>
            <a:r>
              <a:rPr lang="zh-CN" altLang="zh-CN" kern="100" dirty="0">
                <a:cs typeface="Times New Roman"/>
              </a:rPr>
              <a:t>－</a:t>
            </a:r>
            <a:r>
              <a:rPr lang="en-US" altLang="zh-CN" kern="100" dirty="0">
                <a:cs typeface="Courier New"/>
              </a:rPr>
              <a:t>e</a:t>
            </a:r>
            <a:r>
              <a:rPr lang="zh-CN" altLang="zh-CN" kern="100" baseline="30000" dirty="0">
                <a:cs typeface="Times New Roman"/>
              </a:rPr>
              <a:t>－</a:t>
            </a:r>
            <a:r>
              <a:rPr lang="en-US" altLang="zh-CN" kern="100" spc="-80" dirty="0">
                <a:cs typeface="Courier New"/>
              </a:rPr>
              <a:t>==</a:t>
            </a:r>
            <a:r>
              <a:rPr lang="en-US" altLang="zh-CN" kern="100" dirty="0">
                <a:cs typeface="Courier New"/>
              </a:rPr>
              <a:t>=</a:t>
            </a:r>
            <a:r>
              <a:rPr lang="en-US" altLang="zh-CN" kern="100" dirty="0" err="1">
                <a:cs typeface="Courier New"/>
              </a:rPr>
              <a:t>NiOOH</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电解过程中转移</a:t>
            </a:r>
            <a:r>
              <a:rPr lang="en-US" altLang="zh-CN" kern="100" dirty="0">
                <a:cs typeface="Courier New"/>
              </a:rPr>
              <a:t>4 </a:t>
            </a:r>
            <a:r>
              <a:rPr lang="en-US" altLang="zh-CN" kern="100" dirty="0" err="1">
                <a:cs typeface="Courier New"/>
              </a:rPr>
              <a:t>mol</a:t>
            </a:r>
            <a:r>
              <a:rPr lang="zh-CN" altLang="zh-CN" kern="100" dirty="0">
                <a:cs typeface="Times New Roman"/>
              </a:rPr>
              <a:t>电子，理论上可获得</a:t>
            </a:r>
            <a:r>
              <a:rPr lang="en-US" altLang="zh-CN" kern="100" dirty="0">
                <a:cs typeface="Courier New"/>
              </a:rPr>
              <a:t>22.4 L </a:t>
            </a:r>
            <a:r>
              <a:rPr lang="en-US" altLang="zh-CN" kern="100" dirty="0" smtClean="0">
                <a:cs typeface="Courier New"/>
              </a:rPr>
              <a:t>O</a:t>
            </a:r>
            <a:r>
              <a:rPr lang="en-US" altLang="zh-CN" kern="100" baseline="-25000" dirty="0" smtClean="0">
                <a:cs typeface="Courier New"/>
              </a:rPr>
              <a:t>2</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96772058"/>
              </p:ext>
            </p:extLst>
          </p:nvPr>
        </p:nvGraphicFramePr>
        <p:xfrm>
          <a:off x="577105" y="5733256"/>
          <a:ext cx="11160125" cy="730250"/>
        </p:xfrm>
        <a:graphic>
          <a:graphicData uri="http://schemas.openxmlformats.org/presentationml/2006/ole">
            <mc:AlternateContent xmlns:mc="http://schemas.openxmlformats.org/markup-compatibility/2006">
              <mc:Choice xmlns:v="urn:schemas-microsoft-com:vml" Requires="v">
                <p:oleObj spid="_x0000_s13323" name="文档" r:id="rId4" imgW="11160428" imgH="729746" progId="Word.Document.12">
                  <p:embed/>
                </p:oleObj>
              </mc:Choice>
              <mc:Fallback>
                <p:oleObj name="文档" r:id="rId4" imgW="11160428" imgH="729746" progId="Word.Document.12">
                  <p:embed/>
                  <p:pic>
                    <p:nvPicPr>
                      <p:cNvPr id="0" name=""/>
                      <p:cNvPicPr/>
                      <p:nvPr/>
                    </p:nvPicPr>
                    <p:blipFill>
                      <a:blip r:embed="rId5"/>
                      <a:stretch>
                        <a:fillRect/>
                      </a:stretch>
                    </p:blipFill>
                    <p:spPr>
                      <a:xfrm>
                        <a:off x="577105" y="5733256"/>
                        <a:ext cx="11160125" cy="730250"/>
                      </a:xfrm>
                      <a:prstGeom prst="rect">
                        <a:avLst/>
                      </a:prstGeom>
                    </p:spPr>
                  </p:pic>
                </p:oleObj>
              </mc:Fallback>
            </mc:AlternateContent>
          </a:graphicData>
        </a:graphic>
      </p:graphicFrame>
      <p:pic>
        <p:nvPicPr>
          <p:cNvPr id="3" name="Picture 2" descr="2022hx-100.T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4824462" y="2636912"/>
            <a:ext cx="2595182" cy="213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240286" y="2492896"/>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3204567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3829144"/>
            <a:ext cx="11298237" cy="1033848"/>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31825" eaLnBrk="1">
              <a:lnSpc>
                <a:spcPct val="130000"/>
              </a:lnSpc>
            </a:pPr>
            <a:endParaRPr lang="en-US" altLang="zh-CN" dirty="0" smtClean="0">
              <a:solidFill>
                <a:srgbClr val="044A7E"/>
              </a:solidFill>
              <a:cs typeface="Times New Roman" pitchFamily="18" charset="0"/>
            </a:endParaRPr>
          </a:p>
          <a:p>
            <a:pPr indent="631825" eaLnBrk="1">
              <a:lnSpc>
                <a:spcPct val="130000"/>
              </a:lnSpc>
            </a:pPr>
            <a:endParaRPr lang="zh-CN" altLang="en-US" dirty="0">
              <a:solidFill>
                <a:srgbClr val="044A7E"/>
              </a:solidFill>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41113601"/>
              </p:ext>
            </p:extLst>
          </p:nvPr>
        </p:nvGraphicFramePr>
        <p:xfrm>
          <a:off x="539750" y="2319585"/>
          <a:ext cx="11160125" cy="1541463"/>
        </p:xfrm>
        <a:graphic>
          <a:graphicData uri="http://schemas.openxmlformats.org/presentationml/2006/ole">
            <mc:AlternateContent xmlns:mc="http://schemas.openxmlformats.org/markup-compatibility/2006">
              <mc:Choice xmlns:v="urn:schemas-microsoft-com:vml" Requires="v">
                <p:oleObj spid="_x0000_s17432" name="文档" r:id="rId4" imgW="11160428" imgH="1541575" progId="Word.Document.12">
                  <p:embed/>
                </p:oleObj>
              </mc:Choice>
              <mc:Fallback>
                <p:oleObj name="文档" r:id="rId4" imgW="11160428" imgH="1541575" progId="Word.Document.12">
                  <p:embed/>
                  <p:pic>
                    <p:nvPicPr>
                      <p:cNvPr id="0" name=""/>
                      <p:cNvPicPr/>
                      <p:nvPr/>
                    </p:nvPicPr>
                    <p:blipFill>
                      <a:blip r:embed="rId5"/>
                      <a:stretch>
                        <a:fillRect/>
                      </a:stretch>
                    </p:blipFill>
                    <p:spPr>
                      <a:xfrm>
                        <a:off x="539750" y="2319585"/>
                        <a:ext cx="11160125" cy="154146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37918230"/>
              </p:ext>
            </p:extLst>
          </p:nvPr>
        </p:nvGraphicFramePr>
        <p:xfrm>
          <a:off x="539750" y="3914055"/>
          <a:ext cx="11160125" cy="1027113"/>
        </p:xfrm>
        <a:graphic>
          <a:graphicData uri="http://schemas.openxmlformats.org/presentationml/2006/ole">
            <mc:AlternateContent xmlns:mc="http://schemas.openxmlformats.org/markup-compatibility/2006">
              <mc:Choice xmlns:v="urn:schemas-microsoft-com:vml" Requires="v">
                <p:oleObj spid="_x0000_s17433" name="文档" r:id="rId7" imgW="11160428" imgH="1027837" progId="Word.Document.12">
                  <p:embed/>
                </p:oleObj>
              </mc:Choice>
              <mc:Fallback>
                <p:oleObj name="文档" r:id="rId7" imgW="11160428" imgH="1027837" progId="Word.Document.12">
                  <p:embed/>
                  <p:pic>
                    <p:nvPicPr>
                      <p:cNvPr id="0" name=""/>
                      <p:cNvPicPr/>
                      <p:nvPr/>
                    </p:nvPicPr>
                    <p:blipFill>
                      <a:blip r:embed="rId8"/>
                      <a:stretch>
                        <a:fillRect/>
                      </a:stretch>
                    </p:blipFill>
                    <p:spPr>
                      <a:xfrm>
                        <a:off x="539750" y="3914055"/>
                        <a:ext cx="11160125" cy="1027113"/>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020874745"/>
              </p:ext>
            </p:extLst>
          </p:nvPr>
        </p:nvGraphicFramePr>
        <p:xfrm>
          <a:off x="1854299" y="3255745"/>
          <a:ext cx="3978275" cy="401637"/>
        </p:xfrm>
        <a:graphic>
          <a:graphicData uri="http://schemas.openxmlformats.org/presentationml/2006/ole">
            <mc:AlternateContent xmlns:mc="http://schemas.openxmlformats.org/markup-compatibility/2006">
              <mc:Choice xmlns:v="urn:schemas-microsoft-com:vml" Requires="v">
                <p:oleObj spid="_x0000_s17434" name="文档" r:id="rId10" imgW="3985096" imgH="403157" progId="Word.Document.12">
                  <p:embed/>
                </p:oleObj>
              </mc:Choice>
              <mc:Fallback>
                <p:oleObj name="文档" r:id="rId10" imgW="3985096" imgH="403157" progId="Word.Document.12">
                  <p:embed/>
                  <p:pic>
                    <p:nvPicPr>
                      <p:cNvPr id="0" name=""/>
                      <p:cNvPicPr/>
                      <p:nvPr/>
                    </p:nvPicPr>
                    <p:blipFill>
                      <a:blip r:embed="rId11"/>
                      <a:stretch>
                        <a:fillRect/>
                      </a:stretch>
                    </p:blipFill>
                    <p:spPr>
                      <a:xfrm>
                        <a:off x="1854299" y="3255745"/>
                        <a:ext cx="3978275" cy="401637"/>
                      </a:xfrm>
                      <a:prstGeom prst="rect">
                        <a:avLst/>
                      </a:prstGeom>
                    </p:spPr>
                  </p:pic>
                </p:oleObj>
              </mc:Fallback>
            </mc:AlternateContent>
          </a:graphicData>
        </a:graphic>
      </p:graphicFrame>
    </p:spTree>
    <p:extLst>
      <p:ext uri="{BB962C8B-B14F-4D97-AF65-F5344CB8AC3E}">
        <p14:creationId xmlns:p14="http://schemas.microsoft.com/office/powerpoint/2010/main" val="2346331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836712"/>
            <a:ext cx="11285537" cy="3065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28015">
              <a:spcAft>
                <a:spcPts val="0"/>
              </a:spcAft>
              <a:tabLst>
                <a:tab pos="5372100" algn="l"/>
              </a:tabLst>
            </a:pPr>
            <a:r>
              <a:rPr lang="en-US" altLang="zh-CN" sz="3200" b="1" kern="100" dirty="0">
                <a:solidFill>
                  <a:srgbClr val="CC4646"/>
                </a:solidFill>
                <a:cs typeface="Courier New"/>
              </a:rPr>
              <a:t>11. </a:t>
            </a:r>
            <a:r>
              <a:rPr lang="zh-CN" altLang="zh-CN" kern="100" dirty="0">
                <a:cs typeface="Times New Roman"/>
              </a:rPr>
              <a:t>写出下列电极</a:t>
            </a:r>
            <a:r>
              <a:rPr lang="en-US" altLang="zh-CN" kern="100" dirty="0">
                <a:cs typeface="Courier New"/>
              </a:rPr>
              <a:t>(</a:t>
            </a:r>
            <a:r>
              <a:rPr lang="zh-CN" altLang="zh-CN" kern="100" dirty="0">
                <a:cs typeface="Times New Roman"/>
              </a:rPr>
              <a:t>或电池</a:t>
            </a:r>
            <a:r>
              <a:rPr lang="en-US" altLang="zh-CN" kern="100" dirty="0">
                <a:cs typeface="Courier New"/>
              </a:rPr>
              <a:t>)</a:t>
            </a:r>
            <a:r>
              <a:rPr lang="zh-CN" altLang="zh-CN" kern="100" dirty="0">
                <a:cs typeface="Times New Roman"/>
              </a:rPr>
              <a:t>反应式：</a:t>
            </a:r>
            <a:endParaRPr lang="zh-CN" altLang="zh-CN" sz="1050" kern="100" dirty="0">
              <a:latin typeface="宋体"/>
              <a:cs typeface="Courier New"/>
            </a:endParaRPr>
          </a:p>
          <a:p>
            <a:pPr indent="609600" latinLnBrk="1">
              <a:spcAft>
                <a:spcPts val="0"/>
              </a:spcAft>
              <a:tabLst>
                <a:tab pos="5372100" algn="l"/>
              </a:tabLst>
            </a:pPr>
            <a:r>
              <a:rPr lang="en-US" altLang="zh-CN" kern="100" dirty="0">
                <a:cs typeface="Courier New"/>
              </a:rPr>
              <a:t>(1)(2018·</a:t>
            </a:r>
            <a:r>
              <a:rPr lang="zh-CN" altLang="zh-CN" kern="100" dirty="0">
                <a:cs typeface="Times New Roman"/>
              </a:rPr>
              <a:t>江苏卷</a:t>
            </a:r>
            <a:r>
              <a:rPr lang="en-US" altLang="zh-CN" kern="100" dirty="0">
                <a:cs typeface="Courier New"/>
              </a:rPr>
              <a:t>)</a:t>
            </a:r>
            <a:r>
              <a:rPr lang="zh-CN" altLang="zh-CN" kern="100" dirty="0">
                <a:cs typeface="Times New Roman"/>
              </a:rPr>
              <a:t>用稀硝酸吸收</a:t>
            </a:r>
            <a:r>
              <a:rPr lang="en-US" altLang="zh-CN" kern="100" dirty="0" err="1">
                <a:cs typeface="Courier New"/>
              </a:rPr>
              <a:t>NO</a:t>
            </a:r>
            <a:r>
              <a:rPr lang="en-US" altLang="zh-CN" i="1" kern="100" baseline="-25000" dirty="0" err="1">
                <a:cs typeface="Courier New"/>
              </a:rPr>
              <a:t>x</a:t>
            </a:r>
            <a:r>
              <a:rPr lang="zh-CN" altLang="zh-CN" kern="100" dirty="0">
                <a:cs typeface="Times New Roman"/>
              </a:rPr>
              <a:t>，得到</a:t>
            </a:r>
            <a:r>
              <a:rPr lang="en-US" altLang="zh-CN" kern="100" dirty="0">
                <a:cs typeface="Courier New"/>
              </a:rPr>
              <a:t>HNO</a:t>
            </a:r>
            <a:r>
              <a:rPr lang="en-US" altLang="zh-CN" kern="100" baseline="-25000" dirty="0">
                <a:cs typeface="Courier New"/>
              </a:rPr>
              <a:t>3</a:t>
            </a:r>
            <a:r>
              <a:rPr lang="zh-CN" altLang="zh-CN" kern="100" dirty="0">
                <a:cs typeface="Times New Roman"/>
              </a:rPr>
              <a:t>和</a:t>
            </a:r>
            <a:r>
              <a:rPr lang="en-US" altLang="zh-CN" kern="100" dirty="0">
                <a:cs typeface="Courier New"/>
              </a:rPr>
              <a:t>HNO</a:t>
            </a:r>
            <a:r>
              <a:rPr lang="en-US" altLang="zh-CN" kern="100" baseline="-25000" dirty="0">
                <a:cs typeface="Courier New"/>
              </a:rPr>
              <a:t>2</a:t>
            </a:r>
            <a:r>
              <a:rPr lang="en-US" altLang="zh-CN" kern="100" dirty="0">
                <a:cs typeface="Courier New"/>
              </a:rPr>
              <a:t> </a:t>
            </a:r>
            <a:r>
              <a:rPr lang="zh-CN" altLang="zh-CN" kern="100" dirty="0">
                <a:cs typeface="Times New Roman"/>
              </a:rPr>
              <a:t>的混合溶液，电解该混合溶液可获得较浓的硝酸。写出电解时阳极的电极反应式：</a:t>
            </a:r>
            <a:r>
              <a:rPr lang="en-US" altLang="zh-CN" kern="100" dirty="0">
                <a:cs typeface="Courier New"/>
              </a:rPr>
              <a:t>__________________________</a:t>
            </a:r>
            <a:r>
              <a:rPr lang="en-US" altLang="zh-CN" kern="100" spc="-80" dirty="0">
                <a:cs typeface="Courier New"/>
              </a:rPr>
              <a:t>____</a:t>
            </a:r>
            <a:r>
              <a:rPr lang="en-US" altLang="zh-CN" kern="100" dirty="0">
                <a:cs typeface="Courier New"/>
              </a:rPr>
              <a:t>________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(2)(2019·</a:t>
            </a:r>
            <a:r>
              <a:rPr lang="zh-CN" altLang="zh-CN" kern="100" dirty="0">
                <a:cs typeface="Times New Roman"/>
              </a:rPr>
              <a:t>江苏卷</a:t>
            </a:r>
            <a:r>
              <a:rPr lang="en-US" altLang="zh-CN" kern="100" dirty="0">
                <a:cs typeface="Courier New"/>
              </a:rPr>
              <a:t>)</a:t>
            </a:r>
            <a:r>
              <a:rPr lang="zh-CN" altLang="zh-CN" kern="100" dirty="0">
                <a:cs typeface="Times New Roman"/>
              </a:rPr>
              <a:t>电解法转化</a:t>
            </a:r>
            <a:r>
              <a:rPr lang="en-US" altLang="zh-CN" kern="100" dirty="0">
                <a:cs typeface="Courier New"/>
              </a:rPr>
              <a:t>CO</a:t>
            </a:r>
            <a:r>
              <a:rPr lang="en-US" altLang="zh-CN" kern="100" baseline="-25000" dirty="0">
                <a:cs typeface="Courier New"/>
              </a:rPr>
              <a:t>2</a:t>
            </a:r>
            <a:r>
              <a:rPr lang="zh-CN" altLang="zh-CN" kern="100" dirty="0">
                <a:cs typeface="Times New Roman"/>
              </a:rPr>
              <a:t>可实现</a:t>
            </a:r>
            <a:r>
              <a:rPr lang="en-US" altLang="zh-CN" kern="100" dirty="0">
                <a:cs typeface="Courier New"/>
              </a:rPr>
              <a:t>CO</a:t>
            </a:r>
            <a:r>
              <a:rPr lang="en-US" altLang="zh-CN" kern="100" baseline="-25000" dirty="0">
                <a:cs typeface="Courier New"/>
              </a:rPr>
              <a:t>2</a:t>
            </a:r>
            <a:r>
              <a:rPr lang="zh-CN" altLang="zh-CN" kern="100" dirty="0">
                <a:cs typeface="Times New Roman"/>
              </a:rPr>
              <a:t>资源化利用。电解</a:t>
            </a:r>
            <a:r>
              <a:rPr lang="en-US" altLang="zh-CN" kern="100" dirty="0">
                <a:cs typeface="Courier New"/>
              </a:rPr>
              <a:t>CO</a:t>
            </a:r>
            <a:r>
              <a:rPr lang="en-US" altLang="zh-CN" kern="100" baseline="-25000" dirty="0">
                <a:cs typeface="Courier New"/>
              </a:rPr>
              <a:t>2</a:t>
            </a:r>
            <a:r>
              <a:rPr lang="zh-CN" altLang="zh-CN" kern="100" dirty="0">
                <a:cs typeface="Times New Roman"/>
              </a:rPr>
              <a:t>制</a:t>
            </a:r>
            <a:r>
              <a:rPr lang="en-US" altLang="zh-CN" kern="100" dirty="0">
                <a:cs typeface="Courier New"/>
              </a:rPr>
              <a:t>HCOOH</a:t>
            </a:r>
            <a:r>
              <a:rPr lang="zh-CN" altLang="zh-CN" kern="100" dirty="0">
                <a:cs typeface="Times New Roman"/>
              </a:rPr>
              <a:t>的原理示意图如下</a:t>
            </a:r>
            <a:r>
              <a:rPr lang="zh-CN" altLang="zh-CN" kern="100" dirty="0" smtClean="0">
                <a:cs typeface="Times New Roman"/>
              </a:rPr>
              <a:t>。</a:t>
            </a:r>
            <a:endParaRPr lang="zh-CN" altLang="zh-CN" sz="1050" kern="100" dirty="0">
              <a:latin typeface="宋体"/>
              <a:cs typeface="Courier New"/>
            </a:endParaRPr>
          </a:p>
        </p:txBody>
      </p:sp>
      <p:pic>
        <p:nvPicPr>
          <p:cNvPr id="14338" name="Picture 2" descr="HB76.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767138" y="3581102"/>
            <a:ext cx="532288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899157570"/>
              </p:ext>
            </p:extLst>
          </p:nvPr>
        </p:nvGraphicFramePr>
        <p:xfrm>
          <a:off x="8694738" y="1989138"/>
          <a:ext cx="3079750" cy="385762"/>
        </p:xfrm>
        <a:graphic>
          <a:graphicData uri="http://schemas.openxmlformats.org/presentationml/2006/ole">
            <mc:AlternateContent xmlns:mc="http://schemas.openxmlformats.org/markup-compatibility/2006">
              <mc:Choice xmlns:v="urn:schemas-microsoft-com:vml" Requires="v">
                <p:oleObj spid="_x0000_s67598" name="文档" r:id="rId6" imgW="3082239" imgH="396318" progId="Word.Document.12">
                  <p:embed/>
                </p:oleObj>
              </mc:Choice>
              <mc:Fallback>
                <p:oleObj name="文档" r:id="rId6" imgW="3082239" imgH="396318" progId="Word.Document.12">
                  <p:embed/>
                  <p:pic>
                    <p:nvPicPr>
                      <p:cNvPr id="0" name=""/>
                      <p:cNvPicPr/>
                      <p:nvPr/>
                    </p:nvPicPr>
                    <p:blipFill>
                      <a:blip r:embed="rId7"/>
                      <a:stretch>
                        <a:fillRect/>
                      </a:stretch>
                    </p:blipFill>
                    <p:spPr>
                      <a:xfrm>
                        <a:off x="8694738" y="1989138"/>
                        <a:ext cx="3079750" cy="38576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79172282"/>
              </p:ext>
            </p:extLst>
          </p:nvPr>
        </p:nvGraphicFramePr>
        <p:xfrm>
          <a:off x="628353" y="2436654"/>
          <a:ext cx="1747837" cy="401637"/>
        </p:xfrm>
        <a:graphic>
          <a:graphicData uri="http://schemas.openxmlformats.org/presentationml/2006/ole">
            <mc:AlternateContent xmlns:mc="http://schemas.openxmlformats.org/markup-compatibility/2006">
              <mc:Choice xmlns:v="urn:schemas-microsoft-com:vml" Requires="v">
                <p:oleObj spid="_x0000_s67599" name="文档" r:id="rId9" imgW="1756394" imgH="403157" progId="Word.Document.12">
                  <p:embed/>
                </p:oleObj>
              </mc:Choice>
              <mc:Fallback>
                <p:oleObj name="文档" r:id="rId9" imgW="1756394" imgH="403157" progId="Word.Document.12">
                  <p:embed/>
                  <p:pic>
                    <p:nvPicPr>
                      <p:cNvPr id="0" name=""/>
                      <p:cNvPicPr/>
                      <p:nvPr/>
                    </p:nvPicPr>
                    <p:blipFill>
                      <a:blip r:embed="rId10"/>
                      <a:stretch>
                        <a:fillRect/>
                      </a:stretch>
                    </p:blipFill>
                    <p:spPr>
                      <a:xfrm>
                        <a:off x="628353" y="2436654"/>
                        <a:ext cx="1747837" cy="401637"/>
                      </a:xfrm>
                      <a:prstGeom prst="rect">
                        <a:avLst/>
                      </a:prstGeom>
                    </p:spPr>
                  </p:pic>
                </p:oleObj>
              </mc:Fallback>
            </mc:AlternateContent>
          </a:graphicData>
        </a:graphic>
      </p:graphicFrame>
    </p:spTree>
    <p:extLst>
      <p:ext uri="{BB962C8B-B14F-4D97-AF65-F5344CB8AC3E}">
        <p14:creationId xmlns:p14="http://schemas.microsoft.com/office/powerpoint/2010/main" val="1600460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2hx-99.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46100" y="2054647"/>
            <a:ext cx="1115060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920432"/>
            <a:ext cx="11286237" cy="2012859"/>
          </a:xfrm>
        </p:spPr>
        <p:txBody>
          <a:bodyPr/>
          <a:lstStyle/>
          <a:p>
            <a:pPr indent="609600" latinLnBrk="1">
              <a:spcAft>
                <a:spcPts val="0"/>
              </a:spcAft>
              <a:tabLst>
                <a:tab pos="5372100" algn="l"/>
              </a:tabLst>
            </a:pPr>
            <a:r>
              <a:rPr lang="zh-CN" altLang="zh-CN" kern="100" dirty="0">
                <a:latin typeface="宋体"/>
                <a:cs typeface="宋体"/>
              </a:rPr>
              <a:t>①</a:t>
            </a:r>
            <a:r>
              <a:rPr lang="zh-CN" altLang="zh-CN" kern="100" dirty="0">
                <a:cs typeface="Times New Roman"/>
              </a:rPr>
              <a:t>写出阴极</a:t>
            </a:r>
            <a:r>
              <a:rPr lang="en-US" altLang="zh-CN" kern="100" dirty="0">
                <a:cs typeface="Courier New"/>
              </a:rPr>
              <a:t>CO</a:t>
            </a:r>
            <a:r>
              <a:rPr lang="en-US" altLang="zh-CN" kern="100" baseline="-25000" dirty="0">
                <a:cs typeface="Courier New"/>
              </a:rPr>
              <a:t>2</a:t>
            </a:r>
            <a:r>
              <a:rPr lang="zh-CN" altLang="zh-CN" kern="100" dirty="0">
                <a:cs typeface="Times New Roman"/>
              </a:rPr>
              <a:t>还原为</a:t>
            </a:r>
            <a:r>
              <a:rPr lang="en-US" altLang="zh-CN" kern="100" dirty="0">
                <a:cs typeface="Courier New"/>
              </a:rPr>
              <a:t>HCOO</a:t>
            </a:r>
            <a:r>
              <a:rPr lang="zh-CN" altLang="zh-CN" kern="100" baseline="30000" dirty="0">
                <a:cs typeface="Times New Roman"/>
              </a:rPr>
              <a:t>－</a:t>
            </a:r>
            <a:r>
              <a:rPr lang="zh-CN" altLang="zh-CN" kern="100" dirty="0">
                <a:cs typeface="Times New Roman"/>
              </a:rPr>
              <a:t>的电极反应式：</a:t>
            </a:r>
            <a:r>
              <a:rPr lang="en-US" altLang="zh-CN" kern="100" dirty="0">
                <a:cs typeface="Courier New"/>
              </a:rPr>
              <a:t>__________________________</a:t>
            </a:r>
            <a:r>
              <a:rPr lang="en-US" altLang="zh-CN" kern="100" spc="-80" dirty="0">
                <a:cs typeface="Courier New"/>
              </a:rPr>
              <a:t>____</a:t>
            </a:r>
            <a:r>
              <a:rPr lang="en-US" altLang="zh-CN" kern="100" dirty="0">
                <a:cs typeface="Courier New"/>
              </a:rPr>
              <a:t>________</a:t>
            </a:r>
            <a:r>
              <a:rPr lang="zh-CN" altLang="zh-CN" kern="100" dirty="0">
                <a:cs typeface="Times New Roman"/>
              </a:rPr>
              <a:t>。</a:t>
            </a:r>
            <a:endParaRPr lang="zh-CN" altLang="zh-CN" sz="1050" kern="100" dirty="0">
              <a:latin typeface="宋体"/>
              <a:cs typeface="Courier New"/>
            </a:endParaRPr>
          </a:p>
          <a:p>
            <a:pPr indent="609600" latinLnBrk="1">
              <a:spcAft>
                <a:spcPts val="0"/>
              </a:spcAft>
              <a:tabLst>
                <a:tab pos="5372100" algn="l"/>
              </a:tabLst>
            </a:pPr>
            <a:r>
              <a:rPr lang="zh-CN" altLang="zh-CN" kern="100" dirty="0">
                <a:latin typeface="宋体"/>
                <a:cs typeface="宋体"/>
              </a:rPr>
              <a:t>②</a:t>
            </a:r>
            <a:r>
              <a:rPr lang="zh-CN" altLang="zh-CN" kern="100" dirty="0">
                <a:cs typeface="Times New Roman"/>
              </a:rPr>
              <a:t>电解一段时间后，阳极区的</a:t>
            </a:r>
            <a:r>
              <a:rPr lang="en-US" altLang="zh-CN" kern="100" dirty="0">
                <a:cs typeface="Courier New"/>
              </a:rPr>
              <a:t>KHCO</a:t>
            </a:r>
            <a:r>
              <a:rPr lang="en-US" altLang="zh-CN" kern="100" baseline="-25000" dirty="0">
                <a:cs typeface="Courier New"/>
              </a:rPr>
              <a:t>3</a:t>
            </a:r>
            <a:r>
              <a:rPr lang="zh-CN" altLang="zh-CN" kern="100" dirty="0">
                <a:cs typeface="Times New Roman"/>
              </a:rPr>
              <a:t>溶液浓度降低，其原因是</a:t>
            </a:r>
            <a:r>
              <a:rPr lang="en-US" altLang="zh-CN" kern="100" dirty="0">
                <a:cs typeface="Courier New"/>
              </a:rPr>
              <a:t>____________________________________________________________________</a:t>
            </a:r>
            <a:r>
              <a:rPr lang="zh-CN" altLang="zh-CN" kern="100" dirty="0" smtClean="0">
                <a:cs typeface="Times New Roman"/>
              </a:rPr>
              <a:t>。</a:t>
            </a:r>
            <a:endParaRPr lang="zh-CN" altLang="zh-CN" sz="1050" kern="100" dirty="0">
              <a:latin typeface="宋体"/>
              <a:cs typeface="Courier New"/>
            </a:endParaRPr>
          </a:p>
        </p:txBody>
      </p:sp>
      <p:sp>
        <p:nvSpPr>
          <p:cNvPr id="5" name="矩形: 圆角 10"/>
          <p:cNvSpPr>
            <a:spLocks noChangeArrowheads="1"/>
          </p:cNvSpPr>
          <p:nvPr/>
        </p:nvSpPr>
        <p:spPr bwMode="auto">
          <a:xfrm>
            <a:off x="468313" y="4005064"/>
            <a:ext cx="11298237" cy="1033848"/>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31825" eaLnBrk="1">
              <a:lnSpc>
                <a:spcPct val="130000"/>
              </a:lnSpc>
            </a:pPr>
            <a:endParaRPr lang="en-US" altLang="zh-CN" dirty="0" smtClean="0">
              <a:solidFill>
                <a:srgbClr val="044A7E"/>
              </a:solidFill>
              <a:cs typeface="Times New Roman" pitchFamily="18" charset="0"/>
            </a:endParaRPr>
          </a:p>
          <a:p>
            <a:pPr indent="631825" eaLnBrk="1">
              <a:lnSpc>
                <a:spcPct val="130000"/>
              </a:lnSpc>
            </a:pPr>
            <a:endParaRPr lang="zh-CN" altLang="en-US" dirty="0">
              <a:solidFill>
                <a:srgbClr val="044A7E"/>
              </a:solidFill>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010216681"/>
              </p:ext>
            </p:extLst>
          </p:nvPr>
        </p:nvGraphicFramePr>
        <p:xfrm>
          <a:off x="539750" y="4058071"/>
          <a:ext cx="11160125" cy="1027113"/>
        </p:xfrm>
        <a:graphic>
          <a:graphicData uri="http://schemas.openxmlformats.org/presentationml/2006/ole">
            <mc:AlternateContent xmlns:mc="http://schemas.openxmlformats.org/markup-compatibility/2006">
              <mc:Choice xmlns:v="urn:schemas-microsoft-com:vml" Requires="v">
                <p:oleObj spid="_x0000_s18466" name="文档" r:id="rId4" imgW="11160428" imgH="1027837" progId="Word.Document.12">
                  <p:embed/>
                </p:oleObj>
              </mc:Choice>
              <mc:Fallback>
                <p:oleObj name="文档" r:id="rId4" imgW="11160428" imgH="1027837" progId="Word.Document.12">
                  <p:embed/>
                  <p:pic>
                    <p:nvPicPr>
                      <p:cNvPr id="0" name=""/>
                      <p:cNvPicPr/>
                      <p:nvPr/>
                    </p:nvPicPr>
                    <p:blipFill>
                      <a:blip r:embed="rId5"/>
                      <a:stretch>
                        <a:fillRect/>
                      </a:stretch>
                    </p:blipFill>
                    <p:spPr>
                      <a:xfrm>
                        <a:off x="539750" y="4058071"/>
                        <a:ext cx="11160125" cy="102711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69195764"/>
              </p:ext>
            </p:extLst>
          </p:nvPr>
        </p:nvGraphicFramePr>
        <p:xfrm>
          <a:off x="7478092" y="1973263"/>
          <a:ext cx="4475162" cy="384175"/>
        </p:xfrm>
        <a:graphic>
          <a:graphicData uri="http://schemas.openxmlformats.org/presentationml/2006/ole">
            <mc:AlternateContent xmlns:mc="http://schemas.openxmlformats.org/markup-compatibility/2006">
              <mc:Choice xmlns:v="urn:schemas-microsoft-com:vml" Requires="v">
                <p:oleObj spid="_x0000_s18467" name="文档" r:id="rId7" imgW="4481163" imgH="396318" progId="Word.Document.12">
                  <p:embed/>
                </p:oleObj>
              </mc:Choice>
              <mc:Fallback>
                <p:oleObj name="文档" r:id="rId7" imgW="4481163" imgH="396318" progId="Word.Document.12">
                  <p:embed/>
                  <p:pic>
                    <p:nvPicPr>
                      <p:cNvPr id="0" name=""/>
                      <p:cNvPicPr/>
                      <p:nvPr/>
                    </p:nvPicPr>
                    <p:blipFill>
                      <a:blip r:embed="rId8"/>
                      <a:stretch>
                        <a:fillRect/>
                      </a:stretch>
                    </p:blipFill>
                    <p:spPr>
                      <a:xfrm>
                        <a:off x="7478092" y="1973263"/>
                        <a:ext cx="4475162" cy="3841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956695911"/>
              </p:ext>
            </p:extLst>
          </p:nvPr>
        </p:nvGraphicFramePr>
        <p:xfrm>
          <a:off x="622306" y="2420888"/>
          <a:ext cx="849312" cy="401637"/>
        </p:xfrm>
        <a:graphic>
          <a:graphicData uri="http://schemas.openxmlformats.org/presentationml/2006/ole">
            <mc:AlternateContent xmlns:mc="http://schemas.openxmlformats.org/markup-compatibility/2006">
              <mc:Choice xmlns:v="urn:schemas-microsoft-com:vml" Requires="v">
                <p:oleObj spid="_x0000_s18468" name="文档" r:id="rId10" imgW="856058" imgH="403157" progId="Word.Document.12">
                  <p:embed/>
                </p:oleObj>
              </mc:Choice>
              <mc:Fallback>
                <p:oleObj name="文档" r:id="rId10" imgW="856058" imgH="403157" progId="Word.Document.12">
                  <p:embed/>
                  <p:pic>
                    <p:nvPicPr>
                      <p:cNvPr id="0" name=""/>
                      <p:cNvPicPr/>
                      <p:nvPr/>
                    </p:nvPicPr>
                    <p:blipFill>
                      <a:blip r:embed="rId11"/>
                      <a:stretch>
                        <a:fillRect/>
                      </a:stretch>
                    </p:blipFill>
                    <p:spPr>
                      <a:xfrm>
                        <a:off x="622306" y="2420888"/>
                        <a:ext cx="849312" cy="40163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97621562"/>
              </p:ext>
            </p:extLst>
          </p:nvPr>
        </p:nvGraphicFramePr>
        <p:xfrm>
          <a:off x="9748093" y="2919413"/>
          <a:ext cx="1989137" cy="401637"/>
        </p:xfrm>
        <a:graphic>
          <a:graphicData uri="http://schemas.openxmlformats.org/presentationml/2006/ole">
            <mc:AlternateContent xmlns:mc="http://schemas.openxmlformats.org/markup-compatibility/2006">
              <mc:Choice xmlns:v="urn:schemas-microsoft-com:vml" Requires="v">
                <p:oleObj spid="_x0000_s18469" name="文档" r:id="rId13" imgW="1994348" imgH="403157" progId="Word.Document.12">
                  <p:embed/>
                </p:oleObj>
              </mc:Choice>
              <mc:Fallback>
                <p:oleObj name="文档" r:id="rId13" imgW="1994348" imgH="403157" progId="Word.Document.12">
                  <p:embed/>
                  <p:pic>
                    <p:nvPicPr>
                      <p:cNvPr id="0" name=""/>
                      <p:cNvPicPr/>
                      <p:nvPr/>
                    </p:nvPicPr>
                    <p:blipFill>
                      <a:blip r:embed="rId14"/>
                      <a:stretch>
                        <a:fillRect/>
                      </a:stretch>
                    </p:blipFill>
                    <p:spPr>
                      <a:xfrm>
                        <a:off x="9748093" y="2919413"/>
                        <a:ext cx="1989137" cy="40163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218603001"/>
              </p:ext>
            </p:extLst>
          </p:nvPr>
        </p:nvGraphicFramePr>
        <p:xfrm>
          <a:off x="625475" y="3384550"/>
          <a:ext cx="8021638" cy="785813"/>
        </p:xfrm>
        <a:graphic>
          <a:graphicData uri="http://schemas.openxmlformats.org/presentationml/2006/ole">
            <mc:AlternateContent xmlns:mc="http://schemas.openxmlformats.org/markup-compatibility/2006">
              <mc:Choice xmlns:v="urn:schemas-microsoft-com:vml" Requires="v">
                <p:oleObj spid="_x0000_s18470" name="文档" r:id="rId16" imgW="8024264" imgH="790539" progId="Word.Document.12">
                  <p:embed/>
                </p:oleObj>
              </mc:Choice>
              <mc:Fallback>
                <p:oleObj name="文档" r:id="rId16" imgW="8024264" imgH="790539" progId="Word.Document.12">
                  <p:embed/>
                  <p:pic>
                    <p:nvPicPr>
                      <p:cNvPr id="0" name=""/>
                      <p:cNvPicPr/>
                      <p:nvPr/>
                    </p:nvPicPr>
                    <p:blipFill>
                      <a:blip r:embed="rId17"/>
                      <a:stretch>
                        <a:fillRect/>
                      </a:stretch>
                    </p:blipFill>
                    <p:spPr>
                      <a:xfrm>
                        <a:off x="625475" y="3384550"/>
                        <a:ext cx="8021638" cy="785813"/>
                      </a:xfrm>
                      <a:prstGeom prst="rect">
                        <a:avLst/>
                      </a:prstGeom>
                    </p:spPr>
                  </p:pic>
                </p:oleObj>
              </mc:Fallback>
            </mc:AlternateContent>
          </a:graphicData>
        </a:graphic>
      </p:graphicFrame>
    </p:spTree>
    <p:extLst>
      <p:ext uri="{BB962C8B-B14F-4D97-AF65-F5344CB8AC3E}">
        <p14:creationId xmlns:p14="http://schemas.microsoft.com/office/powerpoint/2010/main" val="3146253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836712"/>
            <a:ext cx="11285537" cy="6013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5</a:t>
            </a:r>
            <a:r>
              <a:rPr lang="zh-CN" altLang="zh-CN" kern="100" dirty="0">
                <a:cs typeface="Times New Roman"/>
              </a:rPr>
              <a:t>　金属的腐蚀与防护</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12. </a:t>
            </a:r>
            <a:r>
              <a:rPr lang="en-US" altLang="zh-CN" kern="100" dirty="0">
                <a:cs typeface="Courier New"/>
              </a:rPr>
              <a:t>(2020·</a:t>
            </a:r>
            <a:r>
              <a:rPr lang="zh-CN" altLang="zh-CN" kern="100" dirty="0">
                <a:cs typeface="Times New Roman"/>
              </a:rPr>
              <a:t>江苏卷</a:t>
            </a:r>
            <a:r>
              <a:rPr lang="en-US" altLang="zh-CN" kern="100" dirty="0">
                <a:cs typeface="Courier New"/>
              </a:rPr>
              <a:t>)</a:t>
            </a:r>
            <a:r>
              <a:rPr lang="zh-CN" altLang="zh-CN" kern="100" dirty="0">
                <a:cs typeface="Times New Roman"/>
              </a:rPr>
              <a:t>将金属</a:t>
            </a:r>
            <a:r>
              <a:rPr lang="en-US" altLang="zh-CN" kern="100" dirty="0">
                <a:cs typeface="Courier New"/>
              </a:rPr>
              <a:t>M</a:t>
            </a:r>
            <a:r>
              <a:rPr lang="zh-CN" altLang="zh-CN" kern="100" dirty="0">
                <a:cs typeface="Times New Roman"/>
              </a:rPr>
              <a:t>连接在钢铁设施表面，可减缓水体中钢铁设施的腐蚀。在如图所示的情境中，下列有关说法正确的是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r>
              <a:rPr lang="en-US" altLang="zh-CN" kern="100" dirty="0" smtClean="0">
                <a:cs typeface="Courier New"/>
              </a:rPr>
              <a:t>A</a:t>
            </a:r>
            <a:r>
              <a:rPr lang="en-US" altLang="zh-CN" kern="100" dirty="0">
                <a:cs typeface="Courier New"/>
              </a:rPr>
              <a:t>. </a:t>
            </a:r>
            <a:r>
              <a:rPr lang="zh-CN" altLang="zh-CN" kern="100" dirty="0">
                <a:cs typeface="Times New Roman"/>
              </a:rPr>
              <a:t>阴极的电极反应式：</a:t>
            </a:r>
            <a:r>
              <a:rPr lang="en-US" altLang="zh-CN" kern="100" dirty="0">
                <a:cs typeface="Courier New"/>
              </a:rPr>
              <a:t>Fe</a:t>
            </a:r>
            <a:r>
              <a:rPr lang="zh-CN" altLang="zh-CN" kern="100" dirty="0">
                <a:cs typeface="Times New Roman"/>
              </a:rPr>
              <a:t>－</a:t>
            </a:r>
            <a:r>
              <a:rPr lang="en-US" altLang="zh-CN" kern="100" dirty="0">
                <a:cs typeface="Courier New"/>
              </a:rPr>
              <a:t>2e</a:t>
            </a:r>
            <a:r>
              <a:rPr lang="zh-CN" altLang="zh-CN" kern="100" baseline="30000" dirty="0">
                <a:cs typeface="Times New Roman"/>
              </a:rPr>
              <a:t>－</a:t>
            </a:r>
            <a:r>
              <a:rPr lang="en-US" altLang="zh-CN" kern="100" spc="-80" dirty="0">
                <a:cs typeface="Courier New"/>
              </a:rPr>
              <a:t>==</a:t>
            </a:r>
            <a:r>
              <a:rPr lang="en-US" altLang="zh-CN" kern="100" dirty="0">
                <a:cs typeface="Courier New"/>
              </a:rPr>
              <a:t>=Fe</a:t>
            </a:r>
            <a:r>
              <a:rPr lang="en-US" altLang="zh-CN" kern="100" baseline="30000" dirty="0">
                <a:cs typeface="Courier New"/>
              </a:rPr>
              <a:t>2</a:t>
            </a:r>
            <a:r>
              <a:rPr lang="zh-CN" altLang="zh-CN" kern="100" baseline="30000" dirty="0">
                <a:cs typeface="Times New Roman"/>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B. </a:t>
            </a:r>
            <a:r>
              <a:rPr lang="zh-CN" altLang="zh-CN" kern="100" dirty="0">
                <a:cs typeface="Times New Roman"/>
              </a:rPr>
              <a:t>金属</a:t>
            </a:r>
            <a:r>
              <a:rPr lang="en-US" altLang="zh-CN" kern="100" dirty="0">
                <a:cs typeface="Courier New"/>
              </a:rPr>
              <a:t>M</a:t>
            </a:r>
            <a:r>
              <a:rPr lang="zh-CN" altLang="zh-CN" kern="100" dirty="0">
                <a:cs typeface="Times New Roman"/>
              </a:rPr>
              <a:t>的活动性比</a:t>
            </a:r>
            <a:r>
              <a:rPr lang="en-US" altLang="zh-CN" kern="100" dirty="0">
                <a:cs typeface="Courier New"/>
              </a:rPr>
              <a:t>Fe</a:t>
            </a:r>
            <a:r>
              <a:rPr lang="zh-CN" altLang="zh-CN" kern="100" dirty="0">
                <a:cs typeface="Times New Roman"/>
              </a:rPr>
              <a:t>的活动性弱</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钢铁设施表面因积累大量电子而被保护</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钢铁设施在河水中的腐蚀速率比在海水中的</a:t>
            </a:r>
            <a:r>
              <a:rPr lang="zh-CN" altLang="zh-CN" kern="100" dirty="0" smtClean="0">
                <a:cs typeface="Times New Roman"/>
              </a:rPr>
              <a:t>快</a:t>
            </a:r>
            <a:endParaRPr lang="zh-CN" altLang="zh-CN" sz="1050" kern="100" dirty="0">
              <a:latin typeface="宋体"/>
              <a:cs typeface="Courier New"/>
            </a:endParaRPr>
          </a:p>
        </p:txBody>
      </p:sp>
      <p:pic>
        <p:nvPicPr>
          <p:cNvPr id="15362" name="Picture 2" descr="hx6a.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608438" y="2531790"/>
            <a:ext cx="3481387"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488758" y="1988840"/>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600460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991521"/>
            <a:ext cx="11285537" cy="5533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28015">
              <a:spcAft>
                <a:spcPts val="0"/>
              </a:spcAft>
              <a:tabLst>
                <a:tab pos="5372100" algn="l"/>
              </a:tabLst>
            </a:pPr>
            <a:r>
              <a:rPr lang="en-US" altLang="zh-CN" sz="3200" b="1" kern="100" dirty="0">
                <a:solidFill>
                  <a:srgbClr val="CC4646"/>
                </a:solidFill>
                <a:cs typeface="Courier New"/>
              </a:rPr>
              <a:t>13. </a:t>
            </a:r>
            <a:r>
              <a:rPr lang="en-US" altLang="zh-CN" kern="100" dirty="0">
                <a:cs typeface="Courier New"/>
              </a:rPr>
              <a:t>(2019·</a:t>
            </a:r>
            <a:r>
              <a:rPr lang="zh-CN" altLang="zh-CN" kern="100" dirty="0">
                <a:cs typeface="Times New Roman"/>
              </a:rPr>
              <a:t>江苏卷</a:t>
            </a:r>
            <a:r>
              <a:rPr lang="en-US" altLang="zh-CN" kern="100" dirty="0">
                <a:cs typeface="Courier New"/>
              </a:rPr>
              <a:t>)</a:t>
            </a:r>
            <a:r>
              <a:rPr lang="zh-CN" altLang="zh-CN" kern="100" dirty="0">
                <a:cs typeface="Times New Roman"/>
              </a:rPr>
              <a:t>将铁粉和活性炭的混合物用</a:t>
            </a:r>
            <a:r>
              <a:rPr lang="en-US" altLang="zh-CN" kern="100" dirty="0" err="1">
                <a:cs typeface="Courier New"/>
              </a:rPr>
              <a:t>NaCl</a:t>
            </a:r>
            <a:r>
              <a:rPr lang="zh-CN" altLang="zh-CN" kern="100" dirty="0">
                <a:cs typeface="Times New Roman"/>
              </a:rPr>
              <a:t>溶液湿润后，置于如图所示装置中，进行铁的电化学腐蚀实验。下列有关该实验的说法正确的是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r>
              <a:rPr lang="en-US" altLang="zh-CN" kern="100" dirty="0" smtClean="0">
                <a:cs typeface="Courier New"/>
              </a:rPr>
              <a:t>A</a:t>
            </a:r>
            <a:r>
              <a:rPr lang="en-US" altLang="zh-CN" kern="100" dirty="0">
                <a:cs typeface="Courier New"/>
              </a:rPr>
              <a:t>. </a:t>
            </a:r>
            <a:r>
              <a:rPr lang="zh-CN" altLang="zh-CN" kern="100" dirty="0">
                <a:cs typeface="Times New Roman"/>
              </a:rPr>
              <a:t>铁被氧化的电极反应式：</a:t>
            </a:r>
            <a:r>
              <a:rPr lang="en-US" altLang="zh-CN" kern="100" dirty="0">
                <a:cs typeface="Courier New"/>
              </a:rPr>
              <a:t>Fe</a:t>
            </a:r>
            <a:r>
              <a:rPr lang="zh-CN" altLang="zh-CN" kern="100" dirty="0">
                <a:cs typeface="Times New Roman"/>
              </a:rPr>
              <a:t>－</a:t>
            </a:r>
            <a:r>
              <a:rPr lang="en-US" altLang="zh-CN" kern="100" dirty="0">
                <a:cs typeface="Courier New"/>
              </a:rPr>
              <a:t>3e</a:t>
            </a:r>
            <a:r>
              <a:rPr lang="zh-CN" altLang="zh-CN" kern="100" baseline="30000" dirty="0">
                <a:cs typeface="Times New Roman"/>
              </a:rPr>
              <a:t>－</a:t>
            </a:r>
            <a:r>
              <a:rPr lang="en-US" altLang="zh-CN" kern="100" spc="-80" dirty="0">
                <a:cs typeface="Courier New"/>
              </a:rPr>
              <a:t>==</a:t>
            </a:r>
            <a:r>
              <a:rPr lang="en-US" altLang="zh-CN" kern="100" dirty="0">
                <a:cs typeface="Courier New"/>
              </a:rPr>
              <a:t>=Fe</a:t>
            </a:r>
            <a:r>
              <a:rPr lang="en-US" altLang="zh-CN" kern="100" baseline="30000" dirty="0">
                <a:cs typeface="Courier New"/>
              </a:rPr>
              <a:t>3</a:t>
            </a:r>
            <a:r>
              <a:rPr lang="zh-CN" altLang="zh-CN" kern="100" baseline="30000" dirty="0">
                <a:cs typeface="Times New Roman"/>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B. </a:t>
            </a:r>
            <a:r>
              <a:rPr lang="zh-CN" altLang="zh-CN" kern="100" dirty="0">
                <a:cs typeface="Times New Roman"/>
              </a:rPr>
              <a:t>铁腐蚀过程中化学能全部转化为电能</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活性炭的存在会加速铁的腐蚀</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以水代替</a:t>
            </a:r>
            <a:r>
              <a:rPr lang="en-US" altLang="zh-CN" kern="100" dirty="0" err="1">
                <a:cs typeface="Courier New"/>
              </a:rPr>
              <a:t>NaCl</a:t>
            </a:r>
            <a:r>
              <a:rPr lang="zh-CN" altLang="zh-CN" kern="100" dirty="0">
                <a:cs typeface="Times New Roman"/>
              </a:rPr>
              <a:t>溶液，铁不能发生吸氧</a:t>
            </a:r>
            <a:r>
              <a:rPr lang="zh-CN" altLang="zh-CN" kern="100" dirty="0" smtClean="0">
                <a:cs typeface="Times New Roman"/>
              </a:rPr>
              <a:t>腐蚀</a:t>
            </a:r>
            <a:endParaRPr lang="zh-CN" altLang="zh-CN" sz="1050" kern="100" dirty="0">
              <a:latin typeface="宋体"/>
              <a:cs typeface="Courier New"/>
            </a:endParaRPr>
          </a:p>
        </p:txBody>
      </p:sp>
      <p:pic>
        <p:nvPicPr>
          <p:cNvPr id="16386" name="Picture 2" descr="HB64.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896470" y="2287665"/>
            <a:ext cx="2285048" cy="211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801958" y="1716574"/>
            <a:ext cx="466794" cy="461665"/>
          </a:xfrm>
          <a:prstGeom prst="rect">
            <a:avLst/>
          </a:prstGeom>
        </p:spPr>
        <p:txBody>
          <a:bodyPr wrap="none">
            <a:spAutoFit/>
          </a:bodyPr>
          <a:lstStyle/>
          <a:p>
            <a:r>
              <a:rPr lang="en-US" altLang="zh-CN" dirty="0"/>
              <a:t> C</a:t>
            </a:r>
            <a:endParaRPr lang="zh-CN" altLang="en-US" dirty="0"/>
          </a:p>
        </p:txBody>
      </p:sp>
    </p:spTree>
    <p:extLst>
      <p:ext uri="{BB962C8B-B14F-4D97-AF65-F5344CB8AC3E}">
        <p14:creationId xmlns:p14="http://schemas.microsoft.com/office/powerpoint/2010/main" val="3204567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smtClean="0">
                <a:solidFill>
                  <a:srgbClr val="FFFFFF"/>
                </a:solidFill>
                <a:latin typeface="微软雅黑" pitchFamily="34" charset="-122"/>
                <a:ea typeface="微软雅黑" pitchFamily="34" charset="-122"/>
              </a:rPr>
              <a:t>核心突破</a:t>
            </a:r>
            <a:endParaRPr lang="zh-CN" altLang="zh-CN" sz="6000" b="1" dirty="0">
              <a:solidFill>
                <a:srgbClr val="FFFFFF"/>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65658"/>
            <a:ext cx="11286237" cy="1644874"/>
          </a:xfrm>
        </p:spPr>
        <p:txBody>
          <a:bodyPr/>
          <a:lstStyle/>
          <a:p>
            <a:pPr indent="609600">
              <a:spcAft>
                <a:spcPts val="0"/>
              </a:spcAft>
              <a:tabLst>
                <a:tab pos="5372100" algn="l"/>
              </a:tabLst>
            </a:pPr>
            <a:r>
              <a:rPr lang="zh-CN" altLang="zh-CN" kern="100" dirty="0">
                <a:cs typeface="Times New Roman"/>
              </a:rPr>
              <a:t>能力</a:t>
            </a:r>
            <a:r>
              <a:rPr lang="en-US" altLang="zh-CN" b="1" kern="100" dirty="0">
                <a:cs typeface="Courier New"/>
              </a:rPr>
              <a:t>1</a:t>
            </a:r>
            <a:r>
              <a:rPr lang="zh-CN" altLang="zh-CN" kern="100" dirty="0">
                <a:cs typeface="Times New Roman"/>
              </a:rPr>
              <a:t>　反应热　热化学方程式</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1. </a:t>
            </a:r>
            <a:r>
              <a:rPr lang="zh-CN" altLang="zh-CN" kern="100" dirty="0">
                <a:cs typeface="Times New Roman"/>
              </a:rPr>
              <a:t>焓变</a:t>
            </a:r>
            <a:r>
              <a:rPr lang="en-US" altLang="zh-CN" kern="100" dirty="0">
                <a:cs typeface="Courier New"/>
              </a:rPr>
              <a:t>Δ</a:t>
            </a:r>
            <a:r>
              <a:rPr lang="en-US" altLang="zh-CN" i="1" kern="100" dirty="0">
                <a:cs typeface="Courier New"/>
              </a:rPr>
              <a:t>H</a:t>
            </a:r>
            <a:r>
              <a:rPr lang="zh-CN" altLang="zh-CN" kern="100" dirty="0">
                <a:cs typeface="Times New Roman"/>
              </a:rPr>
              <a:t>的计算</a:t>
            </a:r>
            <a:endParaRPr lang="zh-CN" altLang="zh-CN" sz="1050" kern="100" dirty="0">
              <a:latin typeface="宋体"/>
              <a:cs typeface="Courier New"/>
            </a:endParaRPr>
          </a:p>
          <a:p>
            <a:endParaRPr lang="zh-CN" altLang="en-US" dirty="0"/>
          </a:p>
        </p:txBody>
      </p:sp>
      <p:sp>
        <p:nvSpPr>
          <p:cNvPr id="23555" name="文本框 1"/>
          <p:cNvSpPr txBox="1">
            <a:spLocks noChangeArrowheads="1"/>
          </p:cNvSpPr>
          <p:nvPr/>
        </p:nvSpPr>
        <p:spPr bwMode="auto">
          <a:xfrm>
            <a:off x="647700" y="1009650"/>
            <a:ext cx="10729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pPr algn="ctr"/>
            <a:r>
              <a:rPr lang="en-US" altLang="zh-CN" sz="2800" b="1" dirty="0" smtClean="0">
                <a:solidFill>
                  <a:srgbClr val="CC4646"/>
                </a:solidFill>
                <a:latin typeface="微软雅黑" pitchFamily="34" charset="-122"/>
                <a:ea typeface="微软雅黑" pitchFamily="34" charset="-122"/>
              </a:rPr>
              <a:t>— </a:t>
            </a:r>
            <a:r>
              <a:rPr lang="zh-CN" altLang="en-US" sz="2800" b="1" dirty="0" smtClean="0">
                <a:solidFill>
                  <a:srgbClr val="CC4646"/>
                </a:solidFill>
                <a:latin typeface="微软雅黑" pitchFamily="34" charset="-122"/>
                <a:ea typeface="微软雅黑" pitchFamily="34" charset="-122"/>
              </a:rPr>
              <a:t>能力提升 </a:t>
            </a:r>
            <a:r>
              <a:rPr lang="en-US" altLang="zh-CN" sz="2800" b="1" dirty="0" smtClean="0">
                <a:solidFill>
                  <a:srgbClr val="CC4646"/>
                </a:solidFill>
                <a:latin typeface="微软雅黑" pitchFamily="34" charset="-122"/>
                <a:ea typeface="微软雅黑" pitchFamily="34" charset="-122"/>
              </a:rPr>
              <a:t>—</a:t>
            </a:r>
            <a:endParaRPr lang="zh-CN" altLang="en-US" sz="2800" b="1" dirty="0">
              <a:solidFill>
                <a:srgbClr val="CC4646"/>
              </a:solidFill>
              <a:latin typeface="微软雅黑" pitchFamily="34" charset="-122"/>
              <a:ea typeface="微软雅黑" pitchFamily="34"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25423805"/>
              </p:ext>
            </p:extLst>
          </p:nvPr>
        </p:nvGraphicFramePr>
        <p:xfrm>
          <a:off x="468313" y="3068215"/>
          <a:ext cx="11304587" cy="3313113"/>
        </p:xfrm>
        <a:graphic>
          <a:graphicData uri="http://schemas.openxmlformats.org/presentationml/2006/ole">
            <mc:AlternateContent xmlns:mc="http://schemas.openxmlformats.org/markup-compatibility/2006">
              <mc:Choice xmlns:v="urn:schemas-microsoft-com:vml" Requires="v">
                <p:oleObj spid="_x0000_s21513" name="文档" r:id="rId4" imgW="11304064" imgH="3312479" progId="Word.Document.12">
                  <p:embed/>
                </p:oleObj>
              </mc:Choice>
              <mc:Fallback>
                <p:oleObj name="文档" r:id="rId4" imgW="11304064" imgH="3312479" progId="Word.Document.12">
                  <p:embed/>
                  <p:pic>
                    <p:nvPicPr>
                      <p:cNvPr id="0" name=""/>
                      <p:cNvPicPr/>
                      <p:nvPr/>
                    </p:nvPicPr>
                    <p:blipFill>
                      <a:blip r:embed="rId5"/>
                      <a:stretch>
                        <a:fillRect/>
                      </a:stretch>
                    </p:blipFill>
                    <p:spPr>
                      <a:xfrm>
                        <a:off x="468313" y="3068215"/>
                        <a:ext cx="11304587" cy="3313113"/>
                      </a:xfrm>
                      <a:prstGeom prst="rect">
                        <a:avLst/>
                      </a:prstGeom>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108503989"/>
              </p:ext>
            </p:extLst>
          </p:nvPr>
        </p:nvGraphicFramePr>
        <p:xfrm>
          <a:off x="468313" y="2079625"/>
          <a:ext cx="11258550" cy="3281363"/>
        </p:xfrm>
        <a:graphic>
          <a:graphicData uri="http://schemas.openxmlformats.org/presentationml/2006/ole">
            <mc:AlternateContent xmlns:mc="http://schemas.openxmlformats.org/markup-compatibility/2006">
              <mc:Choice xmlns:v="urn:schemas-microsoft-com:vml" Requires="v">
                <p:oleObj spid="_x0000_s20490" name="文档" r:id="rId4" imgW="11304064" imgH="3298798" progId="Word.Document.12">
                  <p:embed/>
                </p:oleObj>
              </mc:Choice>
              <mc:Fallback>
                <p:oleObj name="文档" r:id="rId4" imgW="11304064" imgH="3298798" progId="Word.Document.12">
                  <p:embed/>
                  <p:pic>
                    <p:nvPicPr>
                      <p:cNvPr id="0" name=""/>
                      <p:cNvPicPr/>
                      <p:nvPr/>
                    </p:nvPicPr>
                    <p:blipFill>
                      <a:blip r:embed="rId5"/>
                      <a:stretch>
                        <a:fillRect/>
                      </a:stretch>
                    </p:blipFill>
                    <p:spPr>
                      <a:xfrm>
                        <a:off x="468313" y="2079625"/>
                        <a:ext cx="11258550" cy="3281363"/>
                      </a:xfrm>
                      <a:prstGeom prst="rect">
                        <a:avLst/>
                      </a:prstGeom>
                    </p:spPr>
                  </p:pic>
                </p:oleObj>
              </mc:Fallback>
            </mc:AlternateContent>
          </a:graphicData>
        </a:graphic>
      </p:graphicFrame>
      <p:sp>
        <p:nvSpPr>
          <p:cNvPr id="2" name="矩形 1"/>
          <p:cNvSpPr/>
          <p:nvPr/>
        </p:nvSpPr>
        <p:spPr>
          <a:xfrm>
            <a:off x="7128718" y="4017737"/>
            <a:ext cx="2367956" cy="461665"/>
          </a:xfrm>
          <a:prstGeom prst="rect">
            <a:avLst/>
          </a:prstGeom>
        </p:spPr>
        <p:txBody>
          <a:bodyPr wrap="none">
            <a:spAutoFit/>
          </a:bodyPr>
          <a:lstStyle/>
          <a:p>
            <a:r>
              <a:rPr lang="en-US" altLang="zh-CN" kern="100" dirty="0">
                <a:latin typeface="Times New Roman"/>
                <a:ea typeface="黑体"/>
              </a:rPr>
              <a:t>Δ</a:t>
            </a:r>
            <a:r>
              <a:rPr lang="en-US" altLang="zh-CN" i="1" kern="100" dirty="0">
                <a:latin typeface="Times New Roman"/>
                <a:ea typeface="黑体"/>
              </a:rPr>
              <a:t>H</a:t>
            </a:r>
            <a:r>
              <a:rPr lang="en-US" altLang="zh-CN" kern="100" baseline="-25000" dirty="0">
                <a:latin typeface="Times New Roman"/>
                <a:ea typeface="黑体"/>
              </a:rPr>
              <a:t>1</a:t>
            </a:r>
            <a:r>
              <a:rPr lang="zh-CN" altLang="zh-CN" kern="100" dirty="0">
                <a:latin typeface="Times New Roman"/>
                <a:ea typeface="黑体"/>
                <a:cs typeface="Times New Roman"/>
              </a:rPr>
              <a:t>＋</a:t>
            </a:r>
            <a:r>
              <a:rPr lang="en-US" altLang="zh-CN" kern="100" dirty="0">
                <a:latin typeface="Times New Roman"/>
                <a:ea typeface="黑体"/>
              </a:rPr>
              <a:t>Δ</a:t>
            </a:r>
            <a:r>
              <a:rPr lang="en-US" altLang="zh-CN" i="1" kern="100" dirty="0">
                <a:latin typeface="Times New Roman"/>
                <a:ea typeface="黑体"/>
              </a:rPr>
              <a:t>H</a:t>
            </a:r>
            <a:r>
              <a:rPr lang="en-US" altLang="zh-CN" kern="100" baseline="-25000" dirty="0">
                <a:latin typeface="Times New Roman"/>
                <a:ea typeface="黑体"/>
              </a:rPr>
              <a:t>2</a:t>
            </a:r>
            <a:r>
              <a:rPr lang="zh-CN" altLang="zh-CN" kern="100" dirty="0">
                <a:latin typeface="Times New Roman"/>
                <a:ea typeface="黑体"/>
                <a:cs typeface="Times New Roman"/>
              </a:rPr>
              <a:t>＋</a:t>
            </a:r>
            <a:r>
              <a:rPr lang="en-US" altLang="zh-CN" kern="100" dirty="0">
                <a:latin typeface="Times New Roman"/>
                <a:ea typeface="黑体"/>
              </a:rPr>
              <a:t>Δ</a:t>
            </a:r>
            <a:r>
              <a:rPr lang="en-US" altLang="zh-CN" i="1" kern="100" dirty="0">
                <a:latin typeface="Times New Roman"/>
                <a:ea typeface="黑体"/>
              </a:rPr>
              <a:t>H</a:t>
            </a:r>
            <a:r>
              <a:rPr lang="en-US" altLang="zh-CN" kern="100" baseline="-25000" dirty="0">
                <a:latin typeface="Times New Roman"/>
                <a:ea typeface="黑体"/>
              </a:rPr>
              <a:t>3</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482917382"/>
              </p:ext>
            </p:extLst>
          </p:nvPr>
        </p:nvGraphicFramePr>
        <p:xfrm>
          <a:off x="612775" y="2299549"/>
          <a:ext cx="11340479" cy="2497603"/>
        </p:xfrm>
        <a:graphic>
          <a:graphicData uri="http://schemas.openxmlformats.org/drawingml/2006/table">
            <a:tbl>
              <a:tblPr/>
              <a:tblGrid>
                <a:gridCol w="1835423"/>
                <a:gridCol w="3672408"/>
                <a:gridCol w="1872208"/>
                <a:gridCol w="1512168"/>
                <a:gridCol w="1296144"/>
                <a:gridCol w="1152128"/>
              </a:tblGrid>
              <a:tr h="950976">
                <a:tc rowSpan="4">
                  <a:txBody>
                    <a:bodyPr/>
                    <a:lstStyle/>
                    <a:p>
                      <a:pPr algn="ctr">
                        <a:lnSpc>
                          <a:spcPct val="130000"/>
                        </a:lnSpc>
                        <a:spcAft>
                          <a:spcPts val="0"/>
                        </a:spcAft>
                        <a:tabLst>
                          <a:tab pos="5372100" algn="l"/>
                        </a:tabLst>
                      </a:pPr>
                      <a:r>
                        <a:rPr lang="zh-CN" sz="2400" kern="100" dirty="0">
                          <a:solidFill>
                            <a:srgbClr val="000000"/>
                          </a:solidFill>
                          <a:effectLst/>
                          <a:latin typeface="Times New Roman"/>
                          <a:ea typeface="黑体"/>
                          <a:cs typeface="Times New Roman"/>
                        </a:rPr>
                        <a:t>说明</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ct val="130000"/>
                        </a:lnSpc>
                        <a:spcAft>
                          <a:spcPts val="0"/>
                        </a:spcAft>
                        <a:tabLst>
                          <a:tab pos="5372100" algn="l"/>
                        </a:tabLst>
                      </a:pPr>
                      <a:r>
                        <a:rPr lang="en-US" sz="2400" kern="100">
                          <a:solidFill>
                            <a:srgbClr val="000000"/>
                          </a:solidFill>
                          <a:effectLst/>
                          <a:latin typeface="Times New Roman"/>
                          <a:ea typeface="黑体"/>
                          <a:cs typeface="Courier New"/>
                        </a:rPr>
                        <a:t>(1)</a:t>
                      </a:r>
                      <a:r>
                        <a:rPr lang="zh-CN" sz="2400" kern="100">
                          <a:solidFill>
                            <a:srgbClr val="000000"/>
                          </a:solidFill>
                          <a:effectLst/>
                          <a:latin typeface="Times New Roman"/>
                          <a:ea typeface="黑体"/>
                          <a:cs typeface="Times New Roman"/>
                        </a:rPr>
                        <a:t>物质的能量越低越稳定</a:t>
                      </a:r>
                      <a:endParaRPr lang="zh-CN" sz="1000" kern="100">
                        <a:effectLst/>
                        <a:latin typeface="宋体"/>
                        <a:cs typeface="Courier New"/>
                      </a:endParaRPr>
                    </a:p>
                    <a:p>
                      <a:pPr algn="l">
                        <a:lnSpc>
                          <a:spcPct val="130000"/>
                        </a:lnSpc>
                        <a:spcAft>
                          <a:spcPts val="0"/>
                        </a:spcAft>
                        <a:tabLst>
                          <a:tab pos="5372100" algn="l"/>
                        </a:tabLst>
                      </a:pPr>
                      <a:r>
                        <a:rPr lang="en-US" sz="2400" kern="100">
                          <a:solidFill>
                            <a:srgbClr val="000000"/>
                          </a:solidFill>
                          <a:effectLst/>
                          <a:latin typeface="Times New Roman"/>
                          <a:ea typeface="黑体"/>
                          <a:cs typeface="Courier New"/>
                        </a:rPr>
                        <a:t>(2)1 mol</a:t>
                      </a:r>
                      <a:r>
                        <a:rPr lang="zh-CN" sz="2400" kern="100">
                          <a:solidFill>
                            <a:srgbClr val="000000"/>
                          </a:solidFill>
                          <a:effectLst/>
                          <a:latin typeface="Times New Roman"/>
                          <a:ea typeface="黑体"/>
                          <a:cs typeface="Times New Roman"/>
                        </a:rPr>
                        <a:t>常见物质中化学键数目</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38515">
                <a:tc vMerge="1">
                  <a:txBody>
                    <a:bodyPr/>
                    <a:lstStyle/>
                    <a:p>
                      <a:endParaRPr lang="zh-CN" altLang="en-US"/>
                    </a:p>
                  </a:txBody>
                  <a:tcPr/>
                </a:tc>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物质</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金刚石</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zh-CN" sz="2400" kern="100" dirty="0">
                          <a:solidFill>
                            <a:srgbClr val="000000"/>
                          </a:solidFill>
                          <a:effectLst/>
                          <a:latin typeface="Times New Roman"/>
                          <a:ea typeface="黑体"/>
                          <a:cs typeface="Times New Roman"/>
                        </a:rPr>
                        <a:t>硅</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dirty="0">
                          <a:solidFill>
                            <a:srgbClr val="000000"/>
                          </a:solidFill>
                          <a:effectLst/>
                          <a:latin typeface="Times New Roman"/>
                          <a:ea typeface="黑体"/>
                          <a:cs typeface="Courier New"/>
                        </a:rPr>
                        <a:t>SiO</a:t>
                      </a:r>
                      <a:r>
                        <a:rPr lang="en-US" sz="2400" kern="100" baseline="-25000" dirty="0">
                          <a:solidFill>
                            <a:srgbClr val="000000"/>
                          </a:solidFill>
                          <a:effectLst/>
                          <a:latin typeface="Times New Roman"/>
                          <a:ea typeface="黑体"/>
                          <a:cs typeface="Courier New"/>
                        </a:rPr>
                        <a:t>2</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a:solidFill>
                            <a:srgbClr val="000000"/>
                          </a:solidFill>
                          <a:effectLst/>
                          <a:latin typeface="Times New Roman"/>
                          <a:ea typeface="黑体"/>
                          <a:cs typeface="Courier New"/>
                        </a:rPr>
                        <a:t>P</a:t>
                      </a:r>
                      <a:r>
                        <a:rPr lang="en-US" sz="2400" kern="100" baseline="-25000">
                          <a:solidFill>
                            <a:srgbClr val="000000"/>
                          </a:solidFill>
                          <a:effectLst/>
                          <a:latin typeface="Times New Roman"/>
                          <a:ea typeface="黑体"/>
                          <a:cs typeface="Courier New"/>
                        </a:rPr>
                        <a:t>4</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endParaRPr lang="zh-CN" altLang="en-US"/>
                    </a:p>
                  </a:txBody>
                  <a:tcPr/>
                </a:tc>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化学键</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a:solidFill>
                            <a:srgbClr val="000000"/>
                          </a:solidFill>
                          <a:effectLst/>
                          <a:latin typeface="Times New Roman"/>
                          <a:ea typeface="黑体"/>
                          <a:cs typeface="Courier New"/>
                        </a:rPr>
                        <a:t>C—C</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a:solidFill>
                            <a:srgbClr val="000000"/>
                          </a:solidFill>
                          <a:effectLst/>
                          <a:latin typeface="Times New Roman"/>
                          <a:ea typeface="黑体"/>
                          <a:cs typeface="Courier New"/>
                        </a:rPr>
                        <a:t>Si—Si</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a:solidFill>
                            <a:srgbClr val="000000"/>
                          </a:solidFill>
                          <a:effectLst/>
                          <a:latin typeface="Times New Roman"/>
                          <a:ea typeface="黑体"/>
                          <a:cs typeface="Courier New"/>
                        </a:rPr>
                        <a:t>Si—O</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a:solidFill>
                            <a:srgbClr val="000000"/>
                          </a:solidFill>
                          <a:effectLst/>
                          <a:latin typeface="Times New Roman"/>
                          <a:ea typeface="黑体"/>
                          <a:cs typeface="Courier New"/>
                        </a:rPr>
                        <a:t>P—P</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endParaRPr lang="zh-CN" altLang="en-US"/>
                    </a:p>
                  </a:txBody>
                  <a:tcPr/>
                </a:tc>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化学键数目</a:t>
                      </a:r>
                      <a:r>
                        <a:rPr lang="en-US" sz="2400" kern="100">
                          <a:solidFill>
                            <a:srgbClr val="000000"/>
                          </a:solidFill>
                          <a:effectLst/>
                          <a:latin typeface="Times New Roman"/>
                          <a:ea typeface="黑体"/>
                          <a:cs typeface="Courier New"/>
                        </a:rPr>
                        <a:t>/mol</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dirty="0">
                          <a:solidFill>
                            <a:srgbClr val="000000"/>
                          </a:solidFill>
                          <a:effectLst/>
                          <a:latin typeface="Times New Roman"/>
                          <a:ea typeface="黑体"/>
                          <a:cs typeface="Courier New"/>
                        </a:rPr>
                        <a:t>2</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a:solidFill>
                            <a:srgbClr val="000000"/>
                          </a:solidFill>
                          <a:effectLst/>
                          <a:latin typeface="Times New Roman"/>
                          <a:ea typeface="黑体"/>
                          <a:cs typeface="Courier New"/>
                        </a:rPr>
                        <a:t>2</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a:solidFill>
                            <a:srgbClr val="000000"/>
                          </a:solidFill>
                          <a:effectLst/>
                          <a:latin typeface="Times New Roman"/>
                          <a:ea typeface="黑体"/>
                          <a:cs typeface="Courier New"/>
                        </a:rPr>
                        <a:t>4</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kern="100" dirty="0">
                          <a:solidFill>
                            <a:srgbClr val="000000"/>
                          </a:solidFill>
                          <a:effectLst/>
                          <a:latin typeface="Times New Roman"/>
                          <a:ea typeface="黑体"/>
                          <a:cs typeface="Courier New"/>
                        </a:rPr>
                        <a:t>6</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022696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387081"/>
            <a:ext cx="11286237" cy="3565400"/>
          </a:xfrm>
        </p:spPr>
        <p:txBody>
          <a:bodyPr/>
          <a:lstStyle/>
          <a:p>
            <a:pPr indent="628015">
              <a:spcAft>
                <a:spcPts val="0"/>
              </a:spcAft>
              <a:tabLst>
                <a:tab pos="5372100" algn="l"/>
              </a:tabLst>
            </a:pPr>
            <a:r>
              <a:rPr lang="en-US" altLang="zh-CN" sz="3200" b="1" kern="100" dirty="0">
                <a:solidFill>
                  <a:srgbClr val="CC4646"/>
                </a:solidFill>
                <a:cs typeface="Courier New"/>
              </a:rPr>
              <a:t>2.</a:t>
            </a:r>
            <a:r>
              <a:rPr lang="en-US" altLang="zh-CN" kern="100" dirty="0">
                <a:cs typeface="Courier New"/>
              </a:rPr>
              <a:t> </a:t>
            </a:r>
            <a:r>
              <a:rPr lang="zh-CN" altLang="zh-CN" kern="100" dirty="0">
                <a:cs typeface="Times New Roman"/>
              </a:rPr>
              <a:t>常考归纳</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(1)</a:t>
            </a:r>
            <a:r>
              <a:rPr lang="zh-CN" altLang="zh-CN" kern="100" dirty="0">
                <a:cs typeface="Times New Roman"/>
              </a:rPr>
              <a:t>燃烧热中，可燃物完全燃烧生成稳定的氧化物，如</a:t>
            </a:r>
            <a:r>
              <a:rPr lang="en-US" altLang="zh-CN" kern="100" dirty="0">
                <a:cs typeface="Courier New"/>
              </a:rPr>
              <a:t>C</a:t>
            </a:r>
            <a:r>
              <a:rPr lang="zh-CN" altLang="zh-CN" kern="100" dirty="0">
                <a:cs typeface="Times New Roman"/>
              </a:rPr>
              <a:t>元素燃烧生成</a:t>
            </a:r>
            <a:r>
              <a:rPr lang="en-US" altLang="zh-CN" kern="100" dirty="0">
                <a:cs typeface="Courier New"/>
              </a:rPr>
              <a:t>CO</a:t>
            </a:r>
            <a:r>
              <a:rPr lang="en-US" altLang="zh-CN" kern="100" baseline="-25000" dirty="0">
                <a:cs typeface="Courier New"/>
              </a:rPr>
              <a:t>2</a:t>
            </a:r>
            <a:r>
              <a:rPr lang="zh-CN" altLang="zh-CN" kern="100" dirty="0">
                <a:cs typeface="Times New Roman"/>
              </a:rPr>
              <a:t>而不是</a:t>
            </a:r>
            <a:r>
              <a:rPr lang="en-US" altLang="zh-CN" kern="100" dirty="0">
                <a:cs typeface="Courier New"/>
              </a:rPr>
              <a:t>CO</a:t>
            </a:r>
            <a:r>
              <a:rPr lang="zh-CN" altLang="zh-CN" kern="100" dirty="0">
                <a:cs typeface="Times New Roman"/>
              </a:rPr>
              <a:t>，</a:t>
            </a:r>
            <a:r>
              <a:rPr lang="en-US" altLang="zh-CN" kern="100" dirty="0">
                <a:cs typeface="Courier New"/>
              </a:rPr>
              <a:t>H</a:t>
            </a:r>
            <a:r>
              <a:rPr lang="zh-CN" altLang="zh-CN" kern="100" dirty="0">
                <a:cs typeface="Times New Roman"/>
              </a:rPr>
              <a:t>元素燃烧应生成液态水而不是气态水。</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(2)</a:t>
            </a:r>
            <a:r>
              <a:rPr lang="zh-CN" altLang="zh-CN" kern="100" dirty="0">
                <a:cs typeface="Times New Roman"/>
              </a:rPr>
              <a:t>中和热中，强酸与强碱反应的中和热</a:t>
            </a:r>
            <a:r>
              <a:rPr lang="en-US" altLang="zh-CN" kern="100" dirty="0">
                <a:cs typeface="Courier New"/>
              </a:rPr>
              <a:t>Δ</a:t>
            </a:r>
            <a:r>
              <a:rPr lang="en-US" altLang="zh-CN" i="1" kern="100" dirty="0">
                <a:cs typeface="Courier New"/>
              </a:rPr>
              <a:t>H</a:t>
            </a:r>
            <a:r>
              <a:rPr lang="zh-CN" altLang="zh-CN" kern="100" dirty="0">
                <a:cs typeface="Times New Roman"/>
              </a:rPr>
              <a:t>＝－</a:t>
            </a:r>
            <a:r>
              <a:rPr lang="en-US" altLang="zh-CN" kern="100" dirty="0">
                <a:cs typeface="Courier New"/>
              </a:rPr>
              <a:t>57.3 kJ/</a:t>
            </a:r>
            <a:r>
              <a:rPr lang="en-US" altLang="zh-CN" kern="100" dirty="0" err="1">
                <a:cs typeface="Courier New"/>
              </a:rPr>
              <a:t>mol</a:t>
            </a:r>
            <a:r>
              <a:rPr lang="zh-CN" altLang="zh-CN" kern="100" dirty="0">
                <a:cs typeface="Times New Roman"/>
              </a:rPr>
              <a:t>，若用弱酸代替强酸</a:t>
            </a:r>
            <a:r>
              <a:rPr lang="en-US" altLang="zh-CN" kern="100" dirty="0">
                <a:cs typeface="Courier New"/>
              </a:rPr>
              <a:t>(</a:t>
            </a:r>
            <a:r>
              <a:rPr lang="zh-CN" altLang="zh-CN" kern="100" dirty="0">
                <a:cs typeface="Times New Roman"/>
              </a:rPr>
              <a:t>或用弱碱代替强碱</a:t>
            </a:r>
            <a:r>
              <a:rPr lang="en-US" altLang="zh-CN" kern="100" dirty="0">
                <a:cs typeface="Courier New"/>
              </a:rPr>
              <a:t>)</a:t>
            </a:r>
            <a:r>
              <a:rPr lang="zh-CN" altLang="zh-CN" kern="100" dirty="0">
                <a:cs typeface="Times New Roman"/>
              </a:rPr>
              <a:t>，因电离吸热，则放出的热量减少。</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(3)</a:t>
            </a:r>
            <a:r>
              <a:rPr lang="zh-CN" altLang="zh-CN" kern="100" dirty="0">
                <a:cs typeface="Times New Roman"/>
              </a:rPr>
              <a:t>中和热中，若用浓硫酸</a:t>
            </a:r>
            <a:r>
              <a:rPr lang="en-US" altLang="zh-CN" kern="100" dirty="0">
                <a:cs typeface="Courier New"/>
              </a:rPr>
              <a:t>(</a:t>
            </a:r>
            <a:r>
              <a:rPr lang="zh-CN" altLang="zh-CN" kern="100" dirty="0">
                <a:cs typeface="Times New Roman"/>
              </a:rPr>
              <a:t>或</a:t>
            </a:r>
            <a:r>
              <a:rPr lang="en-US" altLang="zh-CN" kern="100" dirty="0" err="1">
                <a:cs typeface="Courier New"/>
              </a:rPr>
              <a:t>NaOH</a:t>
            </a:r>
            <a:r>
              <a:rPr lang="zh-CN" altLang="zh-CN" kern="100" dirty="0">
                <a:cs typeface="Times New Roman"/>
              </a:rPr>
              <a:t>固体</a:t>
            </a:r>
            <a:r>
              <a:rPr lang="en-US" altLang="zh-CN" kern="100" dirty="0">
                <a:cs typeface="Courier New"/>
              </a:rPr>
              <a:t>)</a:t>
            </a:r>
            <a:r>
              <a:rPr lang="zh-CN" altLang="zh-CN" kern="100" dirty="0">
                <a:cs typeface="Times New Roman"/>
              </a:rPr>
              <a:t>作反应物，放出热量增多。</a:t>
            </a:r>
            <a:endParaRPr lang="zh-CN" altLang="zh-CN" sz="1050" kern="100" dirty="0">
              <a:latin typeface="宋体"/>
              <a:cs typeface="Courier New"/>
            </a:endParaRPr>
          </a:p>
          <a:p>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3286038778"/>
              </p:ext>
            </p:extLst>
          </p:nvPr>
        </p:nvGraphicFramePr>
        <p:xfrm>
          <a:off x="577105" y="4551833"/>
          <a:ext cx="11160125" cy="1541463"/>
        </p:xfrm>
        <a:graphic>
          <a:graphicData uri="http://schemas.openxmlformats.org/presentationml/2006/ole">
            <mc:AlternateContent xmlns:mc="http://schemas.openxmlformats.org/markup-compatibility/2006">
              <mc:Choice xmlns:v="urn:schemas-microsoft-com:vml" Requires="v">
                <p:oleObj spid="_x0000_s25610" name="文档" r:id="rId4" imgW="11160428" imgH="1541575" progId="Word.Document.12">
                  <p:embed/>
                </p:oleObj>
              </mc:Choice>
              <mc:Fallback>
                <p:oleObj name="文档" r:id="rId4" imgW="11160428" imgH="1541575" progId="Word.Document.12">
                  <p:embed/>
                  <p:pic>
                    <p:nvPicPr>
                      <p:cNvPr id="0" name=""/>
                      <p:cNvPicPr/>
                      <p:nvPr/>
                    </p:nvPicPr>
                    <p:blipFill>
                      <a:blip r:embed="rId5"/>
                      <a:stretch>
                        <a:fillRect/>
                      </a:stretch>
                    </p:blipFill>
                    <p:spPr>
                      <a:xfrm>
                        <a:off x="577105" y="4551833"/>
                        <a:ext cx="11160125" cy="1541463"/>
                      </a:xfrm>
                      <a:prstGeom prst="rect">
                        <a:avLst/>
                      </a:prstGeom>
                    </p:spPr>
                  </p:pic>
                </p:oleObj>
              </mc:Fallback>
            </mc:AlternateContent>
          </a:graphicData>
        </a:graphic>
      </p:graphicFrame>
    </p:spTree>
    <p:extLst>
      <p:ext uri="{BB962C8B-B14F-4D97-AF65-F5344CB8AC3E}">
        <p14:creationId xmlns:p14="http://schemas.microsoft.com/office/powerpoint/2010/main" val="245022696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08720"/>
            <a:ext cx="11286237" cy="5877272"/>
          </a:xfrm>
        </p:spPr>
        <p:txBody>
          <a:bodyPr/>
          <a:lstStyle/>
          <a:p>
            <a:pPr indent="609600">
              <a:spcAft>
                <a:spcPts val="0"/>
              </a:spcAft>
              <a:tabLst>
                <a:tab pos="5372100" algn="l"/>
              </a:tabLst>
            </a:pPr>
            <a:r>
              <a:rPr lang="en-US" altLang="zh-CN" kern="100" dirty="0">
                <a:cs typeface="Courier New"/>
              </a:rPr>
              <a:t>(5)</a:t>
            </a:r>
            <a:r>
              <a:rPr lang="zh-CN" altLang="zh-CN" kern="100" dirty="0">
                <a:cs typeface="Times New Roman"/>
              </a:rPr>
              <a:t>根据下图：</a:t>
            </a:r>
            <a:endParaRPr lang="zh-CN" altLang="zh-CN" sz="1050" kern="100" dirty="0">
              <a:latin typeface="宋体"/>
              <a:cs typeface="Courier New"/>
            </a:endParaRPr>
          </a:p>
          <a:p>
            <a:pPr indent="609600" algn="ctr">
              <a:spcAft>
                <a:spcPts val="0"/>
              </a:spcAft>
              <a:tabLst>
                <a:tab pos="5372100" algn="l"/>
              </a:tabLst>
            </a:pPr>
            <a:endParaRPr lang="en-US" altLang="zh-CN" kern="100" dirty="0" smtClean="0">
              <a:cs typeface="Times New Roman"/>
            </a:endParaRPr>
          </a:p>
          <a:p>
            <a:pPr indent="609600" algn="ctr">
              <a:spcAft>
                <a:spcPts val="0"/>
              </a:spcAft>
              <a:tabLst>
                <a:tab pos="5372100" algn="l"/>
              </a:tabLst>
            </a:pPr>
            <a:endParaRPr lang="en-US" altLang="zh-CN" kern="100" dirty="0">
              <a:cs typeface="Times New Roman"/>
            </a:endParaRPr>
          </a:p>
          <a:p>
            <a:pPr indent="609600" algn="ctr">
              <a:spcAft>
                <a:spcPts val="0"/>
              </a:spcAft>
              <a:tabLst>
                <a:tab pos="5372100" algn="l"/>
              </a:tabLst>
            </a:pPr>
            <a:endParaRPr lang="en-US" altLang="zh-CN" kern="100" dirty="0" smtClean="0">
              <a:cs typeface="Times New Roman"/>
            </a:endParaRPr>
          </a:p>
          <a:p>
            <a:pPr indent="609600" algn="ctr">
              <a:spcAft>
                <a:spcPts val="0"/>
              </a:spcAft>
              <a:tabLst>
                <a:tab pos="5372100" algn="l"/>
              </a:tabLst>
            </a:pPr>
            <a:endParaRPr lang="en-US" altLang="zh-CN" kern="100" dirty="0">
              <a:cs typeface="Times New Roman"/>
            </a:endParaRPr>
          </a:p>
          <a:p>
            <a:pPr indent="609600" algn="ctr">
              <a:spcAft>
                <a:spcPts val="0"/>
              </a:spcAft>
              <a:tabLst>
                <a:tab pos="5372100" algn="l"/>
              </a:tabLst>
            </a:pPr>
            <a:endParaRPr lang="en-US" altLang="zh-CN" kern="100" dirty="0" smtClean="0">
              <a:cs typeface="Times New Roman"/>
            </a:endParaRPr>
          </a:p>
          <a:p>
            <a:pPr indent="609600" algn="ctr">
              <a:spcAft>
                <a:spcPts val="0"/>
              </a:spcAft>
              <a:tabLst>
                <a:tab pos="5372100" algn="l"/>
              </a:tabLst>
            </a:pPr>
            <a:endParaRPr lang="en-US" altLang="zh-CN" kern="100" dirty="0">
              <a:cs typeface="Times New Roman"/>
            </a:endParaRPr>
          </a:p>
          <a:p>
            <a:pPr indent="609600" algn="l">
              <a:spcAft>
                <a:spcPts val="0"/>
              </a:spcAft>
              <a:tabLst>
                <a:tab pos="5372100" algn="l"/>
              </a:tabLst>
            </a:pPr>
            <a:r>
              <a:rPr lang="en-US" altLang="zh-CN" kern="100" dirty="0" smtClean="0">
                <a:cs typeface="Times New Roman"/>
              </a:rPr>
              <a:t>                            </a:t>
            </a:r>
            <a:r>
              <a:rPr lang="zh-CN" altLang="zh-CN" kern="100" dirty="0" smtClean="0">
                <a:cs typeface="Times New Roman"/>
              </a:rPr>
              <a:t>图</a:t>
            </a:r>
            <a:r>
              <a:rPr lang="en-US" altLang="zh-CN" b="1" kern="100" dirty="0" smtClean="0">
                <a:cs typeface="Courier New"/>
              </a:rPr>
              <a:t>1                                                      </a:t>
            </a:r>
            <a:r>
              <a:rPr lang="zh-CN" altLang="zh-CN" kern="100" dirty="0" smtClean="0">
                <a:cs typeface="Times New Roman"/>
              </a:rPr>
              <a:t>图</a:t>
            </a:r>
            <a:r>
              <a:rPr lang="en-US" altLang="zh-CN" b="1" kern="100" dirty="0" smtClean="0">
                <a:cs typeface="Courier New"/>
              </a:rPr>
              <a:t>2</a:t>
            </a:r>
          </a:p>
          <a:p>
            <a:pPr indent="609600">
              <a:spcAft>
                <a:spcPts val="0"/>
              </a:spcAft>
              <a:tabLst>
                <a:tab pos="5372100" algn="l"/>
              </a:tabLst>
            </a:pPr>
            <a:r>
              <a:rPr lang="zh-CN" altLang="zh-CN" kern="100" dirty="0">
                <a:cs typeface="Times New Roman"/>
              </a:rPr>
              <a:t>写出图</a:t>
            </a:r>
            <a:r>
              <a:rPr lang="en-US" altLang="zh-CN" b="1" kern="100" dirty="0">
                <a:cs typeface="Courier New"/>
              </a:rPr>
              <a:t>1</a:t>
            </a:r>
            <a:r>
              <a:rPr lang="zh-CN" altLang="zh-CN" kern="100" dirty="0">
                <a:cs typeface="Times New Roman"/>
              </a:rPr>
              <a:t>反应的热化学方程式：</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__</a:t>
            </a:r>
            <a:r>
              <a:rPr lang="pl-PL" altLang="zh-CN" kern="100" dirty="0">
                <a:cs typeface="Courier New"/>
              </a:rPr>
              <a:t>________________________</a:t>
            </a:r>
            <a:r>
              <a:rPr lang="pl-PL" altLang="zh-CN" kern="100" spc="-80" dirty="0">
                <a:cs typeface="Courier New"/>
              </a:rPr>
              <a:t>____</a:t>
            </a:r>
            <a:r>
              <a:rPr lang="pl-PL" altLang="zh-CN" kern="100" dirty="0">
                <a:cs typeface="Courier New"/>
              </a:rPr>
              <a:t>________________________________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写出图</a:t>
            </a:r>
            <a:r>
              <a:rPr lang="en-US" altLang="zh-CN" b="1" kern="100" dirty="0">
                <a:cs typeface="Courier New"/>
              </a:rPr>
              <a:t>2</a:t>
            </a:r>
            <a:r>
              <a:rPr lang="zh-CN" altLang="zh-CN" kern="100" dirty="0">
                <a:cs typeface="Times New Roman"/>
              </a:rPr>
              <a:t>反应的热化学方程式</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__________________________</a:t>
            </a:r>
            <a:r>
              <a:rPr lang="en-US" altLang="zh-CN" kern="100" spc="-80" dirty="0">
                <a:cs typeface="Courier New"/>
              </a:rPr>
              <a:t>____</a:t>
            </a:r>
            <a:r>
              <a:rPr lang="en-US" altLang="zh-CN" kern="100" dirty="0">
                <a:cs typeface="Courier New"/>
              </a:rPr>
              <a:t>________________________________</a:t>
            </a:r>
            <a:r>
              <a:rPr lang="zh-CN" altLang="zh-CN" kern="100" dirty="0" smtClean="0">
                <a:cs typeface="Times New Roman"/>
              </a:rPr>
              <a:t>。</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902112063"/>
              </p:ext>
            </p:extLst>
          </p:nvPr>
        </p:nvGraphicFramePr>
        <p:xfrm>
          <a:off x="539750" y="1412776"/>
          <a:ext cx="11160125" cy="2943225"/>
        </p:xfrm>
        <a:graphic>
          <a:graphicData uri="http://schemas.openxmlformats.org/presentationml/2006/ole">
            <mc:AlternateContent xmlns:mc="http://schemas.openxmlformats.org/markup-compatibility/2006">
              <mc:Choice xmlns:v="urn:schemas-microsoft-com:vml" Requires="v">
                <p:oleObj spid="_x0000_s26635" name="文档" r:id="rId4" imgW="11160428" imgH="2943826" progId="Word.Document.12">
                  <p:embed/>
                </p:oleObj>
              </mc:Choice>
              <mc:Fallback>
                <p:oleObj name="文档" r:id="rId4" imgW="11160428" imgH="2943826" progId="Word.Document.12">
                  <p:embed/>
                  <p:pic>
                    <p:nvPicPr>
                      <p:cNvPr id="0" name=""/>
                      <p:cNvPicPr/>
                      <p:nvPr/>
                    </p:nvPicPr>
                    <p:blipFill>
                      <a:blip r:embed="rId5"/>
                      <a:stretch>
                        <a:fillRect/>
                      </a:stretch>
                    </p:blipFill>
                    <p:spPr>
                      <a:xfrm>
                        <a:off x="539750" y="1412776"/>
                        <a:ext cx="11160125" cy="2943225"/>
                      </a:xfrm>
                      <a:prstGeom prst="rect">
                        <a:avLst/>
                      </a:prstGeom>
                    </p:spPr>
                  </p:pic>
                </p:oleObj>
              </mc:Fallback>
            </mc:AlternateContent>
          </a:graphicData>
        </a:graphic>
      </p:graphicFrame>
      <p:sp>
        <p:nvSpPr>
          <p:cNvPr id="6" name="矩形 5"/>
          <p:cNvSpPr/>
          <p:nvPr/>
        </p:nvSpPr>
        <p:spPr>
          <a:xfrm>
            <a:off x="1170275" y="5158759"/>
            <a:ext cx="7774409" cy="461665"/>
          </a:xfrm>
          <a:prstGeom prst="rect">
            <a:avLst/>
          </a:prstGeom>
        </p:spPr>
        <p:txBody>
          <a:bodyPr wrap="square">
            <a:spAutoFit/>
          </a:bodyPr>
          <a:lstStyle/>
          <a:p>
            <a:r>
              <a:rPr lang="pl-PL" altLang="zh-CN" kern="100" dirty="0">
                <a:latin typeface="Times New Roman"/>
                <a:ea typeface="黑体"/>
              </a:rPr>
              <a:t>CO(g)</a:t>
            </a:r>
            <a:r>
              <a:rPr lang="zh-CN" altLang="zh-CN" kern="100" dirty="0">
                <a:latin typeface="Times New Roman"/>
                <a:ea typeface="黑体"/>
                <a:cs typeface="Times New Roman"/>
              </a:rPr>
              <a:t>＋</a:t>
            </a:r>
            <a:r>
              <a:rPr lang="pl-PL" altLang="zh-CN" kern="100" dirty="0">
                <a:latin typeface="Times New Roman"/>
                <a:ea typeface="黑体"/>
              </a:rPr>
              <a:t>H</a:t>
            </a:r>
            <a:r>
              <a:rPr lang="pl-PL" altLang="zh-CN" kern="100" baseline="-25000" dirty="0">
                <a:latin typeface="Times New Roman"/>
                <a:ea typeface="黑体"/>
              </a:rPr>
              <a:t>2</a:t>
            </a:r>
            <a:r>
              <a:rPr lang="pl-PL" altLang="zh-CN" kern="100" dirty="0">
                <a:latin typeface="Times New Roman"/>
                <a:ea typeface="黑体"/>
              </a:rPr>
              <a:t>O(g)</a:t>
            </a:r>
            <a:r>
              <a:rPr lang="pl-PL" altLang="zh-CN" kern="100" spc="-80" dirty="0">
                <a:latin typeface="Times New Roman"/>
                <a:ea typeface="黑体"/>
              </a:rPr>
              <a:t>==</a:t>
            </a:r>
            <a:r>
              <a:rPr lang="pl-PL" altLang="zh-CN" kern="100" dirty="0">
                <a:latin typeface="Times New Roman"/>
                <a:ea typeface="黑体"/>
              </a:rPr>
              <a:t>=CO</a:t>
            </a:r>
            <a:r>
              <a:rPr lang="pl-PL" altLang="zh-CN" kern="100" baseline="-25000" dirty="0">
                <a:latin typeface="Times New Roman"/>
                <a:ea typeface="黑体"/>
              </a:rPr>
              <a:t>2</a:t>
            </a:r>
            <a:r>
              <a:rPr lang="pl-PL" altLang="zh-CN" kern="100" dirty="0">
                <a:latin typeface="Times New Roman"/>
                <a:ea typeface="黑体"/>
              </a:rPr>
              <a:t>(g)</a:t>
            </a:r>
            <a:r>
              <a:rPr lang="zh-CN" altLang="zh-CN" kern="100" dirty="0">
                <a:latin typeface="Times New Roman"/>
                <a:ea typeface="黑体"/>
                <a:cs typeface="Times New Roman"/>
              </a:rPr>
              <a:t>＋</a:t>
            </a:r>
            <a:r>
              <a:rPr lang="pl-PL" altLang="zh-CN" kern="100" dirty="0">
                <a:latin typeface="Times New Roman"/>
                <a:ea typeface="黑体"/>
              </a:rPr>
              <a:t>H</a:t>
            </a:r>
            <a:r>
              <a:rPr lang="pl-PL" altLang="zh-CN" kern="100" baseline="-25000" dirty="0">
                <a:latin typeface="Times New Roman"/>
                <a:ea typeface="黑体"/>
              </a:rPr>
              <a:t>2</a:t>
            </a:r>
            <a:r>
              <a:rPr lang="pl-PL" altLang="zh-CN" kern="100" dirty="0">
                <a:latin typeface="Times New Roman"/>
                <a:ea typeface="黑体"/>
              </a:rPr>
              <a:t>(g)  </a:t>
            </a:r>
            <a:r>
              <a:rPr lang="en-US" altLang="zh-CN" kern="100" dirty="0">
                <a:latin typeface="Times New Roman"/>
                <a:ea typeface="黑体"/>
              </a:rPr>
              <a:t>Δ</a:t>
            </a:r>
            <a:r>
              <a:rPr lang="pl-PL" altLang="zh-CN" i="1" kern="100" dirty="0">
                <a:latin typeface="Times New Roman"/>
                <a:ea typeface="黑体"/>
              </a:rPr>
              <a:t>H</a:t>
            </a:r>
            <a:r>
              <a:rPr lang="zh-CN" altLang="zh-CN" kern="100" dirty="0">
                <a:latin typeface="Times New Roman"/>
                <a:ea typeface="黑体"/>
                <a:cs typeface="Times New Roman"/>
              </a:rPr>
              <a:t>＝－</a:t>
            </a:r>
            <a:r>
              <a:rPr lang="pl-PL" altLang="zh-CN" kern="100" dirty="0">
                <a:latin typeface="Times New Roman"/>
                <a:ea typeface="黑体"/>
              </a:rPr>
              <a:t>41 kJ/mol</a:t>
            </a:r>
            <a:endParaRPr lang="zh-CN" altLang="en-US" dirty="0"/>
          </a:p>
        </p:txBody>
      </p:sp>
      <p:sp>
        <p:nvSpPr>
          <p:cNvPr id="7" name="矩形 6"/>
          <p:cNvSpPr/>
          <p:nvPr/>
        </p:nvSpPr>
        <p:spPr>
          <a:xfrm>
            <a:off x="1134166" y="6135687"/>
            <a:ext cx="7632848" cy="461665"/>
          </a:xfrm>
          <a:prstGeom prst="rect">
            <a:avLst/>
          </a:prstGeom>
        </p:spPr>
        <p:txBody>
          <a:bodyPr wrap="square">
            <a:spAutoFit/>
          </a:bodyPr>
          <a:lstStyle/>
          <a:p>
            <a:r>
              <a:rPr lang="en-US" altLang="zh-CN" kern="100" dirty="0">
                <a:latin typeface="Times New Roman"/>
                <a:ea typeface="黑体"/>
              </a:rPr>
              <a:t>N</a:t>
            </a:r>
            <a:r>
              <a:rPr lang="en-US" altLang="zh-CN" kern="100" baseline="-25000" dirty="0">
                <a:latin typeface="Times New Roman"/>
                <a:ea typeface="黑体"/>
              </a:rPr>
              <a:t>2</a:t>
            </a:r>
            <a:r>
              <a:rPr lang="en-US" altLang="zh-CN" kern="100" dirty="0">
                <a:latin typeface="Times New Roman"/>
                <a:ea typeface="黑体"/>
              </a:rPr>
              <a:t>(g)</a:t>
            </a:r>
            <a:r>
              <a:rPr lang="zh-CN" altLang="zh-CN" kern="100" dirty="0">
                <a:latin typeface="Times New Roman"/>
                <a:ea typeface="黑体"/>
                <a:cs typeface="Times New Roman"/>
              </a:rPr>
              <a:t>＋</a:t>
            </a:r>
            <a:r>
              <a:rPr lang="en-US" altLang="zh-CN" kern="100" dirty="0">
                <a:latin typeface="Times New Roman"/>
                <a:ea typeface="黑体"/>
              </a:rPr>
              <a:t>3H</a:t>
            </a:r>
            <a:r>
              <a:rPr lang="en-US" altLang="zh-CN" kern="100" baseline="-25000" dirty="0">
                <a:latin typeface="Times New Roman"/>
                <a:ea typeface="黑体"/>
              </a:rPr>
              <a:t>2</a:t>
            </a:r>
            <a:r>
              <a:rPr lang="en-US" altLang="zh-CN" kern="100" dirty="0">
                <a:latin typeface="Times New Roman"/>
                <a:ea typeface="黑体"/>
              </a:rPr>
              <a:t>(g)</a:t>
            </a:r>
            <a:r>
              <a:rPr lang="en-US" altLang="zh-CN" kern="100" spc="-80" dirty="0">
                <a:latin typeface="Times New Roman"/>
                <a:ea typeface="黑体"/>
              </a:rPr>
              <a:t>==</a:t>
            </a:r>
            <a:r>
              <a:rPr lang="en-US" altLang="zh-CN" kern="100" dirty="0">
                <a:latin typeface="Times New Roman"/>
                <a:ea typeface="黑体"/>
              </a:rPr>
              <a:t>=2NH</a:t>
            </a:r>
            <a:r>
              <a:rPr lang="en-US" altLang="zh-CN" kern="100" baseline="-25000" dirty="0">
                <a:latin typeface="Times New Roman"/>
                <a:ea typeface="黑体"/>
              </a:rPr>
              <a:t>3</a:t>
            </a:r>
            <a:r>
              <a:rPr lang="en-US" altLang="zh-CN" kern="100" dirty="0">
                <a:latin typeface="Times New Roman"/>
                <a:ea typeface="黑体"/>
              </a:rPr>
              <a:t>(l)  Δ</a:t>
            </a:r>
            <a:r>
              <a:rPr lang="en-US" altLang="zh-CN" i="1" kern="100" dirty="0">
                <a:latin typeface="Times New Roman"/>
                <a:ea typeface="黑体"/>
              </a:rPr>
              <a:t>H</a:t>
            </a:r>
            <a:r>
              <a:rPr lang="zh-CN" altLang="zh-CN" kern="100" dirty="0">
                <a:latin typeface="Times New Roman"/>
                <a:ea typeface="黑体"/>
                <a:cs typeface="Times New Roman"/>
              </a:rPr>
              <a:t>＝－</a:t>
            </a:r>
            <a:r>
              <a:rPr lang="en-US" altLang="zh-CN" kern="100" dirty="0">
                <a:latin typeface="Times New Roman"/>
                <a:ea typeface="黑体"/>
              </a:rPr>
              <a:t>2(c</a:t>
            </a:r>
            <a:r>
              <a:rPr lang="zh-CN" altLang="zh-CN" kern="100" dirty="0">
                <a:latin typeface="Times New Roman"/>
                <a:ea typeface="黑体"/>
                <a:cs typeface="Times New Roman"/>
              </a:rPr>
              <a:t>＋</a:t>
            </a:r>
            <a:r>
              <a:rPr lang="en-US" altLang="zh-CN" kern="100" dirty="0">
                <a:latin typeface="Times New Roman"/>
                <a:ea typeface="黑体"/>
              </a:rPr>
              <a:t>b</a:t>
            </a:r>
            <a:r>
              <a:rPr lang="zh-CN" altLang="zh-CN" kern="100" dirty="0">
                <a:latin typeface="Times New Roman"/>
                <a:ea typeface="黑体"/>
                <a:cs typeface="Times New Roman"/>
              </a:rPr>
              <a:t>－</a:t>
            </a:r>
            <a:r>
              <a:rPr lang="en-US" altLang="zh-CN" kern="100" dirty="0">
                <a:latin typeface="Times New Roman"/>
                <a:ea typeface="黑体"/>
              </a:rPr>
              <a:t>a)kJ/</a:t>
            </a:r>
            <a:r>
              <a:rPr lang="en-US" altLang="zh-CN" kern="100" dirty="0" err="1">
                <a:latin typeface="Times New Roman"/>
                <a:ea typeface="黑体"/>
              </a:rPr>
              <a:t>mol</a:t>
            </a:r>
            <a:endParaRPr lang="zh-CN" altLang="en-US" dirty="0"/>
          </a:p>
        </p:txBody>
      </p:sp>
    </p:spTree>
    <p:extLst>
      <p:ext uri="{BB962C8B-B14F-4D97-AF65-F5344CB8AC3E}">
        <p14:creationId xmlns:p14="http://schemas.microsoft.com/office/powerpoint/2010/main" val="48352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655856"/>
            <a:ext cx="11286237" cy="3933384"/>
          </a:xfrm>
        </p:spPr>
        <p:txBody>
          <a:bodyPr/>
          <a:lstStyle/>
          <a:p>
            <a:pPr indent="609600">
              <a:spcAft>
                <a:spcPts val="0"/>
              </a:spcAft>
              <a:tabLst>
                <a:tab pos="5372100" algn="l"/>
              </a:tabLst>
            </a:pPr>
            <a:r>
              <a:rPr lang="en-US" altLang="zh-CN" kern="100" dirty="0">
                <a:cs typeface="Courier New"/>
              </a:rPr>
              <a:t>(</a:t>
            </a:r>
            <a:r>
              <a:rPr lang="en-US" altLang="zh-CN" b="1" kern="100" dirty="0">
                <a:cs typeface="Courier New"/>
              </a:rPr>
              <a:t>6</a:t>
            </a:r>
            <a:r>
              <a:rPr lang="en-US" altLang="zh-CN" kern="100" dirty="0">
                <a:cs typeface="Courier New"/>
              </a:rPr>
              <a:t>)</a:t>
            </a:r>
            <a:r>
              <a:rPr lang="zh-CN" altLang="zh-CN" kern="100" dirty="0">
                <a:cs typeface="Times New Roman"/>
              </a:rPr>
              <a:t>比较焓变大小：</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C</a:t>
            </a:r>
            <a:r>
              <a:rPr lang="en-US" altLang="zh-CN" kern="100" dirty="0">
                <a:cs typeface="Courier New"/>
              </a:rPr>
              <a:t>(</a:t>
            </a:r>
            <a:r>
              <a:rPr lang="en-US" altLang="zh-CN" b="1" kern="100" dirty="0">
                <a:cs typeface="Courier New"/>
              </a:rPr>
              <a:t>s</a:t>
            </a:r>
            <a:r>
              <a:rPr lang="en-US" altLang="zh-CN" kern="100" dirty="0">
                <a:cs typeface="Courier New"/>
              </a:rPr>
              <a:t>)</a:t>
            </a:r>
            <a:r>
              <a:rPr lang="zh-CN" altLang="zh-CN" kern="100" dirty="0">
                <a:cs typeface="Times New Roman"/>
              </a:rPr>
              <a:t>＋</a:t>
            </a:r>
            <a:r>
              <a:rPr lang="en-US" altLang="zh-CN" b="1" kern="100" dirty="0">
                <a:cs typeface="Courier New"/>
              </a:rPr>
              <a:t>O</a:t>
            </a:r>
            <a:r>
              <a:rPr lang="en-US" altLang="zh-CN" b="1" kern="100" baseline="-25000" dirty="0">
                <a:cs typeface="Courier New"/>
              </a:rPr>
              <a:t>2</a:t>
            </a:r>
            <a:r>
              <a:rPr lang="en-US" altLang="zh-CN" kern="100" dirty="0">
                <a:cs typeface="Courier New"/>
              </a:rPr>
              <a:t>(</a:t>
            </a:r>
            <a:r>
              <a:rPr lang="en-US" altLang="zh-CN" b="1" kern="100" dirty="0">
                <a:cs typeface="Courier New"/>
              </a:rPr>
              <a:t>g</a:t>
            </a:r>
            <a:r>
              <a:rPr lang="en-US" altLang="zh-CN" kern="100" dirty="0">
                <a:cs typeface="Courier New"/>
              </a:rPr>
              <a:t>)</a:t>
            </a:r>
            <a:r>
              <a:rPr lang="en-US" altLang="zh-CN" b="1" kern="100" spc="-80" dirty="0">
                <a:cs typeface="Courier New"/>
              </a:rPr>
              <a:t>==</a:t>
            </a:r>
            <a:r>
              <a:rPr lang="en-US" altLang="zh-CN" b="1" kern="100" dirty="0">
                <a:cs typeface="Courier New"/>
              </a:rPr>
              <a:t>=CO</a:t>
            </a:r>
            <a:r>
              <a:rPr lang="en-US" altLang="zh-CN" b="1" kern="100" baseline="-25000" dirty="0">
                <a:cs typeface="Courier New"/>
              </a:rPr>
              <a:t>2</a:t>
            </a:r>
            <a:r>
              <a:rPr lang="en-US" altLang="zh-CN" kern="100" dirty="0">
                <a:cs typeface="Courier New"/>
              </a:rPr>
              <a:t>(</a:t>
            </a:r>
            <a:r>
              <a:rPr lang="en-US" altLang="zh-CN" b="1" kern="100" dirty="0">
                <a:cs typeface="Courier New"/>
              </a:rPr>
              <a:t>g</a:t>
            </a:r>
            <a:r>
              <a:rPr lang="en-US" altLang="zh-CN" kern="100" dirty="0">
                <a:cs typeface="Courier New"/>
              </a:rPr>
              <a:t>)</a:t>
            </a:r>
            <a:r>
              <a:rPr lang="zh-CN" altLang="zh-CN" kern="100" dirty="0">
                <a:cs typeface="Times New Roman"/>
              </a:rPr>
              <a:t>　</a:t>
            </a:r>
            <a:r>
              <a:rPr lang="en-US" altLang="zh-CN" b="1" kern="100" dirty="0">
                <a:cs typeface="Courier New"/>
              </a:rPr>
              <a:t>Δ</a:t>
            </a:r>
            <a:r>
              <a:rPr lang="en-US" altLang="zh-CN" b="1" i="1" kern="100" dirty="0">
                <a:cs typeface="Courier New"/>
              </a:rPr>
              <a:t>H</a:t>
            </a:r>
            <a:r>
              <a:rPr lang="en-US" altLang="zh-CN" b="1" kern="100" baseline="-25000" dirty="0">
                <a:cs typeface="Courier New"/>
              </a:rPr>
              <a:t>1</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 </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Times New Roman"/>
            </a:endParaRPr>
          </a:p>
          <a:p>
            <a:pPr indent="609600">
              <a:spcAft>
                <a:spcPts val="0"/>
              </a:spcAft>
              <a:tabLst>
                <a:tab pos="5372100" algn="l"/>
              </a:tabLst>
            </a:pPr>
            <a:r>
              <a:rPr lang="zh-CN" altLang="zh-CN" kern="100" dirty="0" smtClean="0">
                <a:cs typeface="Times New Roman"/>
              </a:rPr>
              <a:t>则</a:t>
            </a:r>
            <a:r>
              <a:rPr lang="en-US" altLang="zh-CN" b="1" kern="100" dirty="0">
                <a:cs typeface="Courier New"/>
              </a:rPr>
              <a:t>Δ</a:t>
            </a:r>
            <a:r>
              <a:rPr lang="en-US" altLang="zh-CN" b="1" i="1" kern="100" dirty="0">
                <a:cs typeface="Courier New"/>
              </a:rPr>
              <a:t>H</a:t>
            </a:r>
            <a:r>
              <a:rPr lang="en-US" altLang="zh-CN" b="1" kern="100" baseline="-25000" dirty="0">
                <a:cs typeface="Courier New"/>
              </a:rPr>
              <a:t>1</a:t>
            </a:r>
            <a:r>
              <a:rPr lang="en-US" altLang="zh-CN" kern="100" dirty="0">
                <a:cs typeface="Courier New"/>
              </a:rPr>
              <a:t>______</a:t>
            </a:r>
            <a:r>
              <a:rPr lang="en-US" altLang="zh-CN" b="1" kern="100" dirty="0">
                <a:cs typeface="Courier New"/>
              </a:rPr>
              <a:t>Δ</a:t>
            </a:r>
            <a:r>
              <a:rPr lang="en-US" altLang="zh-CN" b="1" i="1" kern="100" dirty="0">
                <a:cs typeface="Courier New"/>
              </a:rPr>
              <a:t>H</a:t>
            </a:r>
            <a:r>
              <a:rPr lang="en-US" altLang="zh-CN" b="1" kern="100" baseline="-25000" dirty="0">
                <a:cs typeface="Courier New"/>
              </a:rPr>
              <a:t>2</a:t>
            </a:r>
            <a:r>
              <a:rPr lang="zh-CN" altLang="zh-CN" kern="100" dirty="0">
                <a:cs typeface="Times New Roman"/>
              </a:rPr>
              <a:t>。</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S</a:t>
            </a:r>
            <a:r>
              <a:rPr lang="en-US" altLang="zh-CN" kern="100" dirty="0">
                <a:cs typeface="Courier New"/>
              </a:rPr>
              <a:t>(</a:t>
            </a:r>
            <a:r>
              <a:rPr lang="en-US" altLang="zh-CN" b="1" kern="100" dirty="0">
                <a:cs typeface="Courier New"/>
              </a:rPr>
              <a:t>s</a:t>
            </a:r>
            <a:r>
              <a:rPr lang="en-US" altLang="zh-CN" kern="100" dirty="0">
                <a:cs typeface="Courier New"/>
              </a:rPr>
              <a:t>)</a:t>
            </a:r>
            <a:r>
              <a:rPr lang="zh-CN" altLang="zh-CN" kern="100" dirty="0">
                <a:cs typeface="Times New Roman"/>
              </a:rPr>
              <a:t>＋</a:t>
            </a:r>
            <a:r>
              <a:rPr lang="en-US" altLang="zh-CN" b="1" kern="100" dirty="0">
                <a:cs typeface="Courier New"/>
              </a:rPr>
              <a:t>O</a:t>
            </a:r>
            <a:r>
              <a:rPr lang="en-US" altLang="zh-CN" b="1" kern="100" baseline="-25000" dirty="0">
                <a:cs typeface="Courier New"/>
              </a:rPr>
              <a:t>2</a:t>
            </a:r>
            <a:r>
              <a:rPr lang="en-US" altLang="zh-CN" kern="100" dirty="0">
                <a:cs typeface="Courier New"/>
              </a:rPr>
              <a:t>(</a:t>
            </a:r>
            <a:r>
              <a:rPr lang="en-US" altLang="zh-CN" b="1" kern="100" dirty="0">
                <a:cs typeface="Courier New"/>
              </a:rPr>
              <a:t>g</a:t>
            </a:r>
            <a:r>
              <a:rPr lang="en-US" altLang="zh-CN" kern="100" dirty="0">
                <a:cs typeface="Courier New"/>
              </a:rPr>
              <a:t>)</a:t>
            </a:r>
            <a:r>
              <a:rPr lang="en-US" altLang="zh-CN" b="1" kern="100" spc="-80" dirty="0">
                <a:cs typeface="Courier New"/>
              </a:rPr>
              <a:t>==</a:t>
            </a:r>
            <a:r>
              <a:rPr lang="en-US" altLang="zh-CN" b="1" kern="100" dirty="0">
                <a:cs typeface="Courier New"/>
              </a:rPr>
              <a:t>=SO</a:t>
            </a:r>
            <a:r>
              <a:rPr lang="en-US" altLang="zh-CN" b="1" kern="100" baseline="-25000" dirty="0">
                <a:cs typeface="Courier New"/>
              </a:rPr>
              <a:t>2</a:t>
            </a:r>
            <a:r>
              <a:rPr lang="en-US" altLang="zh-CN" kern="100" dirty="0">
                <a:cs typeface="Courier New"/>
              </a:rPr>
              <a:t>(</a:t>
            </a:r>
            <a:r>
              <a:rPr lang="en-US" altLang="zh-CN" b="1" kern="100" dirty="0">
                <a:cs typeface="Courier New"/>
              </a:rPr>
              <a:t>g</a:t>
            </a:r>
            <a:r>
              <a:rPr lang="en-US" altLang="zh-CN" kern="100" dirty="0">
                <a:cs typeface="Courier New"/>
              </a:rPr>
              <a:t>)  </a:t>
            </a:r>
            <a:r>
              <a:rPr lang="en-US" altLang="zh-CN" b="1" kern="100" dirty="0">
                <a:cs typeface="Courier New"/>
              </a:rPr>
              <a:t>Δ</a:t>
            </a:r>
            <a:r>
              <a:rPr lang="en-US" altLang="zh-CN" b="1" i="1" kern="100" dirty="0">
                <a:cs typeface="Courier New"/>
              </a:rPr>
              <a:t>H</a:t>
            </a:r>
            <a:r>
              <a:rPr lang="en-US" altLang="zh-CN" b="1" kern="100" baseline="-25000" dirty="0">
                <a:cs typeface="Courier New"/>
              </a:rPr>
              <a:t>3</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S</a:t>
            </a:r>
            <a:r>
              <a:rPr lang="en-US" altLang="zh-CN" kern="100" dirty="0">
                <a:cs typeface="Courier New"/>
              </a:rPr>
              <a:t>(</a:t>
            </a:r>
            <a:r>
              <a:rPr lang="en-US" altLang="zh-CN" b="1" kern="100" dirty="0">
                <a:cs typeface="Courier New"/>
              </a:rPr>
              <a:t>g</a:t>
            </a:r>
            <a:r>
              <a:rPr lang="en-US" altLang="zh-CN" kern="100" dirty="0">
                <a:cs typeface="Courier New"/>
              </a:rPr>
              <a:t>)</a:t>
            </a:r>
            <a:r>
              <a:rPr lang="zh-CN" altLang="zh-CN" kern="100" dirty="0">
                <a:cs typeface="Times New Roman"/>
              </a:rPr>
              <a:t>＋</a:t>
            </a:r>
            <a:r>
              <a:rPr lang="en-US" altLang="zh-CN" b="1" kern="100" dirty="0">
                <a:cs typeface="Courier New"/>
              </a:rPr>
              <a:t>O</a:t>
            </a:r>
            <a:r>
              <a:rPr lang="en-US" altLang="zh-CN" b="1" kern="100" baseline="-25000" dirty="0">
                <a:cs typeface="Courier New"/>
              </a:rPr>
              <a:t>2</a:t>
            </a:r>
            <a:r>
              <a:rPr lang="en-US" altLang="zh-CN" kern="100" dirty="0">
                <a:cs typeface="Courier New"/>
              </a:rPr>
              <a:t>(</a:t>
            </a:r>
            <a:r>
              <a:rPr lang="en-US" altLang="zh-CN" b="1" kern="100" dirty="0">
                <a:cs typeface="Courier New"/>
              </a:rPr>
              <a:t>g</a:t>
            </a:r>
            <a:r>
              <a:rPr lang="en-US" altLang="zh-CN" kern="100" dirty="0">
                <a:cs typeface="Courier New"/>
              </a:rPr>
              <a:t>)</a:t>
            </a:r>
            <a:r>
              <a:rPr lang="en-US" altLang="zh-CN" b="1" kern="100" spc="-80" dirty="0">
                <a:cs typeface="Courier New"/>
              </a:rPr>
              <a:t>==</a:t>
            </a:r>
            <a:r>
              <a:rPr lang="en-US" altLang="zh-CN" b="1" kern="100" dirty="0">
                <a:cs typeface="Courier New"/>
              </a:rPr>
              <a:t>=SO</a:t>
            </a:r>
            <a:r>
              <a:rPr lang="en-US" altLang="zh-CN" b="1" kern="100" baseline="-25000" dirty="0">
                <a:cs typeface="Courier New"/>
              </a:rPr>
              <a:t>2</a:t>
            </a:r>
            <a:r>
              <a:rPr lang="en-US" altLang="zh-CN" kern="100" dirty="0">
                <a:cs typeface="Courier New"/>
              </a:rPr>
              <a:t>(</a:t>
            </a:r>
            <a:r>
              <a:rPr lang="en-US" altLang="zh-CN" b="1" kern="100" dirty="0">
                <a:cs typeface="Courier New"/>
              </a:rPr>
              <a:t>g</a:t>
            </a:r>
            <a:r>
              <a:rPr lang="en-US" altLang="zh-CN" kern="100" dirty="0">
                <a:cs typeface="Courier New"/>
              </a:rPr>
              <a:t>)  </a:t>
            </a:r>
            <a:r>
              <a:rPr lang="en-US" altLang="zh-CN" b="1" kern="100" dirty="0">
                <a:cs typeface="Courier New"/>
              </a:rPr>
              <a:t>Δ</a:t>
            </a:r>
            <a:r>
              <a:rPr lang="en-US" altLang="zh-CN" b="1" i="1" kern="100" dirty="0">
                <a:cs typeface="Courier New"/>
              </a:rPr>
              <a:t>H</a:t>
            </a:r>
            <a:r>
              <a:rPr lang="en-US" altLang="zh-CN" b="1" kern="100" baseline="-25000" dirty="0">
                <a:cs typeface="Courier New"/>
              </a:rPr>
              <a:t>4</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则</a:t>
            </a:r>
            <a:r>
              <a:rPr lang="en-US" altLang="zh-CN" b="1" kern="100" dirty="0">
                <a:cs typeface="Courier New"/>
              </a:rPr>
              <a:t>Δ</a:t>
            </a:r>
            <a:r>
              <a:rPr lang="en-US" altLang="zh-CN" b="1" i="1" kern="100" dirty="0">
                <a:cs typeface="Courier New"/>
              </a:rPr>
              <a:t>H</a:t>
            </a:r>
            <a:r>
              <a:rPr lang="en-US" altLang="zh-CN" b="1" kern="100" baseline="-25000" dirty="0">
                <a:cs typeface="Courier New"/>
              </a:rPr>
              <a:t>3</a:t>
            </a:r>
            <a:r>
              <a:rPr lang="en-US" altLang="zh-CN" kern="100" dirty="0">
                <a:cs typeface="Courier New"/>
              </a:rPr>
              <a:t>______</a:t>
            </a:r>
            <a:r>
              <a:rPr lang="en-US" altLang="zh-CN" b="1" kern="100" dirty="0">
                <a:cs typeface="Courier New"/>
              </a:rPr>
              <a:t>Δ</a:t>
            </a:r>
            <a:r>
              <a:rPr lang="en-US" altLang="zh-CN" b="1" i="1" kern="100" dirty="0">
                <a:cs typeface="Courier New"/>
              </a:rPr>
              <a:t>H</a:t>
            </a:r>
            <a:r>
              <a:rPr lang="en-US" altLang="zh-CN" b="1" kern="100" baseline="-25000" dirty="0">
                <a:cs typeface="Courier New"/>
              </a:rPr>
              <a:t>4</a:t>
            </a:r>
            <a:r>
              <a:rPr lang="zh-CN" altLang="zh-CN" kern="100" dirty="0" smtClean="0">
                <a:cs typeface="Times New Roman"/>
              </a:rPr>
              <a:t>。</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33695945"/>
              </p:ext>
            </p:extLst>
          </p:nvPr>
        </p:nvGraphicFramePr>
        <p:xfrm>
          <a:off x="550508" y="2804384"/>
          <a:ext cx="11160125" cy="831850"/>
        </p:xfrm>
        <a:graphic>
          <a:graphicData uri="http://schemas.openxmlformats.org/presentationml/2006/ole">
            <mc:AlternateContent xmlns:mc="http://schemas.openxmlformats.org/markup-compatibility/2006">
              <mc:Choice xmlns:v="urn:schemas-microsoft-com:vml" Requires="v">
                <p:oleObj spid="_x0000_s27659" name="文档" r:id="rId4" imgW="11160428" imgH="832350" progId="Word.Document.12">
                  <p:embed/>
                </p:oleObj>
              </mc:Choice>
              <mc:Fallback>
                <p:oleObj name="文档" r:id="rId4" imgW="11160428" imgH="832350" progId="Word.Document.12">
                  <p:embed/>
                  <p:pic>
                    <p:nvPicPr>
                      <p:cNvPr id="0" name=""/>
                      <p:cNvPicPr/>
                      <p:nvPr/>
                    </p:nvPicPr>
                    <p:blipFill>
                      <a:blip r:embed="rId5"/>
                      <a:stretch>
                        <a:fillRect/>
                      </a:stretch>
                    </p:blipFill>
                    <p:spPr>
                      <a:xfrm>
                        <a:off x="550508" y="2804384"/>
                        <a:ext cx="11160125" cy="831850"/>
                      </a:xfrm>
                      <a:prstGeom prst="rect">
                        <a:avLst/>
                      </a:prstGeom>
                    </p:spPr>
                  </p:pic>
                </p:oleObj>
              </mc:Fallback>
            </mc:AlternateContent>
          </a:graphicData>
        </a:graphic>
      </p:graphicFrame>
      <p:sp>
        <p:nvSpPr>
          <p:cNvPr id="4" name="矩形 3"/>
          <p:cNvSpPr/>
          <p:nvPr/>
        </p:nvSpPr>
        <p:spPr>
          <a:xfrm>
            <a:off x="2232174" y="3543399"/>
            <a:ext cx="492443" cy="461665"/>
          </a:xfrm>
          <a:prstGeom prst="rect">
            <a:avLst/>
          </a:prstGeom>
        </p:spPr>
        <p:txBody>
          <a:bodyPr wrap="none">
            <a:spAutoFit/>
          </a:bodyPr>
          <a:lstStyle/>
          <a:p>
            <a:r>
              <a:rPr lang="zh-CN" altLang="zh-CN" kern="100" dirty="0">
                <a:latin typeface="Times New Roman"/>
                <a:ea typeface="黑体"/>
                <a:cs typeface="Times New Roman"/>
              </a:rPr>
              <a:t>＜</a:t>
            </a:r>
            <a:endParaRPr lang="zh-CN" altLang="en-US" dirty="0"/>
          </a:p>
        </p:txBody>
      </p:sp>
      <p:sp>
        <p:nvSpPr>
          <p:cNvPr id="5" name="矩形 4"/>
          <p:cNvSpPr/>
          <p:nvPr/>
        </p:nvSpPr>
        <p:spPr>
          <a:xfrm>
            <a:off x="2232174" y="5013176"/>
            <a:ext cx="492443" cy="461665"/>
          </a:xfrm>
          <a:prstGeom prst="rect">
            <a:avLst/>
          </a:prstGeom>
        </p:spPr>
        <p:txBody>
          <a:bodyPr wrap="none">
            <a:spAutoFit/>
          </a:bodyPr>
          <a:lstStyle/>
          <a:p>
            <a:r>
              <a:rPr lang="zh-CN" altLang="zh-CN" kern="100" dirty="0">
                <a:latin typeface="Times New Roman"/>
                <a:ea typeface="黑体"/>
                <a:cs typeface="Times New Roman"/>
              </a:rPr>
              <a:t>＞</a:t>
            </a:r>
            <a:endParaRPr lang="zh-CN" altLang="en-US" dirty="0"/>
          </a:p>
        </p:txBody>
      </p:sp>
    </p:spTree>
    <p:extLst>
      <p:ext uri="{BB962C8B-B14F-4D97-AF65-F5344CB8AC3E}">
        <p14:creationId xmlns:p14="http://schemas.microsoft.com/office/powerpoint/2010/main" val="48352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smtClean="0">
                <a:solidFill>
                  <a:srgbClr val="FFFFFF"/>
                </a:solidFill>
                <a:latin typeface="微软雅黑" pitchFamily="34" charset="-122"/>
                <a:ea typeface="微软雅黑" pitchFamily="34" charset="-122"/>
              </a:rPr>
              <a:t>高考回眸</a:t>
            </a:r>
            <a:endParaRPr lang="zh-CN" altLang="zh-CN" sz="6000" b="1" dirty="0">
              <a:solidFill>
                <a:srgbClr val="FFFFFF"/>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47932"/>
            <a:ext cx="11286237" cy="2265044"/>
          </a:xfrm>
        </p:spPr>
        <p:txBody>
          <a:bodyPr/>
          <a:lstStyle/>
          <a:p>
            <a:pPr indent="609600">
              <a:lnSpc>
                <a:spcPct val="105000"/>
              </a:lnSpc>
              <a:spcAft>
                <a:spcPts val="0"/>
              </a:spcAft>
              <a:tabLst>
                <a:tab pos="5372100" algn="l"/>
              </a:tabLst>
            </a:pPr>
            <a:r>
              <a:rPr lang="zh-CN" altLang="zh-CN" kern="100" dirty="0">
                <a:cs typeface="Times New Roman"/>
              </a:rPr>
              <a:t>能力</a:t>
            </a:r>
            <a:r>
              <a:rPr lang="en-US" altLang="zh-CN" kern="100" dirty="0">
                <a:cs typeface="Courier New"/>
              </a:rPr>
              <a:t>2</a:t>
            </a:r>
            <a:r>
              <a:rPr lang="zh-CN" altLang="zh-CN" kern="100" dirty="0">
                <a:cs typeface="Times New Roman"/>
              </a:rPr>
              <a:t>　原电池与电解池的比较</a:t>
            </a:r>
            <a:endParaRPr lang="zh-CN" altLang="zh-CN" sz="1050" kern="100" dirty="0">
              <a:latin typeface="宋体"/>
              <a:cs typeface="Courier New"/>
            </a:endParaRPr>
          </a:p>
          <a:p>
            <a:pPr indent="628015">
              <a:lnSpc>
                <a:spcPct val="105000"/>
              </a:lnSpc>
              <a:spcAft>
                <a:spcPts val="0"/>
              </a:spcAft>
              <a:tabLst>
                <a:tab pos="5372100" algn="l"/>
              </a:tabLst>
            </a:pPr>
            <a:r>
              <a:rPr lang="en-US" altLang="zh-CN" sz="3200" b="1" kern="100" dirty="0">
                <a:solidFill>
                  <a:srgbClr val="CC4646"/>
                </a:solidFill>
                <a:cs typeface="Courier New"/>
              </a:rPr>
              <a:t>1. </a:t>
            </a:r>
            <a:r>
              <a:rPr lang="zh-CN" altLang="zh-CN" kern="100" dirty="0">
                <a:cs typeface="Times New Roman"/>
              </a:rPr>
              <a:t>电池的判断</a:t>
            </a:r>
            <a:endParaRPr lang="zh-CN" altLang="zh-CN" sz="1050" kern="100" dirty="0">
              <a:latin typeface="宋体"/>
              <a:cs typeface="Courier New"/>
            </a:endParaRPr>
          </a:p>
          <a:p>
            <a:pPr indent="609600">
              <a:lnSpc>
                <a:spcPct val="105000"/>
              </a:lnSpc>
              <a:spcAft>
                <a:spcPts val="0"/>
              </a:spcAft>
              <a:tabLst>
                <a:tab pos="5372100" algn="l"/>
              </a:tabLst>
            </a:pPr>
            <a:r>
              <a:rPr lang="zh-CN" altLang="zh-CN" kern="100" dirty="0">
                <a:cs typeface="Times New Roman"/>
              </a:rPr>
              <a:t>无外电源的是原电池；有外电源的是电解池。</a:t>
            </a:r>
            <a:endParaRPr lang="zh-CN" altLang="zh-CN" sz="1050" kern="100" dirty="0">
              <a:latin typeface="宋体"/>
              <a:cs typeface="Courier New"/>
            </a:endParaRPr>
          </a:p>
          <a:p>
            <a:pPr indent="628015">
              <a:lnSpc>
                <a:spcPct val="105000"/>
              </a:lnSpc>
              <a:spcAft>
                <a:spcPts val="0"/>
              </a:spcAft>
              <a:tabLst>
                <a:tab pos="5372100" algn="l"/>
              </a:tabLst>
            </a:pPr>
            <a:r>
              <a:rPr lang="en-US" altLang="zh-CN" sz="3200" b="1" kern="100" dirty="0">
                <a:solidFill>
                  <a:srgbClr val="CC4646"/>
                </a:solidFill>
                <a:cs typeface="Courier New"/>
              </a:rPr>
              <a:t>2. </a:t>
            </a:r>
            <a:r>
              <a:rPr lang="zh-CN" altLang="zh-CN" kern="100" dirty="0">
                <a:cs typeface="Times New Roman"/>
              </a:rPr>
              <a:t>电极的判断</a:t>
            </a:r>
            <a:endParaRPr lang="zh-CN" altLang="zh-CN" sz="1050" kern="100" dirty="0">
              <a:latin typeface="宋体"/>
              <a:cs typeface="Courier New"/>
            </a:endParaRPr>
          </a:p>
          <a:p>
            <a:pPr>
              <a:lnSpc>
                <a:spcPct val="105000"/>
              </a:lnSpc>
            </a:pPr>
            <a:endParaRPr lang="zh-CN" alt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230" y="2767548"/>
            <a:ext cx="6879083" cy="39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22696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619436"/>
            <a:ext cx="11286237" cy="4041812"/>
          </a:xfrm>
        </p:spPr>
        <p:txBody>
          <a:bodyPr/>
          <a:lstStyle/>
          <a:p>
            <a:pPr indent="609600">
              <a:spcAft>
                <a:spcPts val="0"/>
              </a:spcAft>
              <a:tabLst>
                <a:tab pos="5372100" algn="l"/>
              </a:tabLst>
            </a:pPr>
            <a:r>
              <a:rPr lang="zh-CN" altLang="zh-CN" kern="100" dirty="0">
                <a:cs typeface="Times New Roman"/>
              </a:rPr>
              <a:t>能力</a:t>
            </a:r>
            <a:r>
              <a:rPr lang="en-US" altLang="zh-CN" b="1" kern="100" dirty="0">
                <a:cs typeface="Courier New"/>
              </a:rPr>
              <a:t>3</a:t>
            </a:r>
            <a:r>
              <a:rPr lang="zh-CN" altLang="zh-CN" kern="100" dirty="0">
                <a:cs typeface="Times New Roman"/>
              </a:rPr>
              <a:t>　电极反应式的书写</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1. </a:t>
            </a:r>
            <a:r>
              <a:rPr lang="en-US" altLang="zh-CN" kern="100" dirty="0">
                <a:cs typeface="Courier New"/>
              </a:rPr>
              <a:t> </a:t>
            </a:r>
            <a:r>
              <a:rPr lang="zh-CN" altLang="zh-CN" kern="100" dirty="0">
                <a:cs typeface="Times New Roman"/>
              </a:rPr>
              <a:t>原电池</a:t>
            </a:r>
            <a:r>
              <a:rPr lang="en-US" altLang="zh-CN" kern="100" dirty="0">
                <a:cs typeface="Courier New"/>
              </a:rPr>
              <a:t>——</a:t>
            </a:r>
            <a:r>
              <a:rPr lang="zh-CN" altLang="zh-CN" kern="100" dirty="0">
                <a:cs typeface="Times New Roman"/>
              </a:rPr>
              <a:t>有机物燃料电池的电极反应式书写</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(1)</a:t>
            </a:r>
            <a:r>
              <a:rPr lang="zh-CN" altLang="zh-CN" kern="100" dirty="0">
                <a:cs typeface="Times New Roman"/>
              </a:rPr>
              <a:t>在酸性电池中：电极反应式用</a:t>
            </a:r>
            <a:r>
              <a:rPr lang="en-US" altLang="zh-CN" kern="100" dirty="0">
                <a:cs typeface="Courier New"/>
              </a:rPr>
              <a:t>H</a:t>
            </a:r>
            <a:r>
              <a:rPr lang="zh-CN" altLang="zh-CN" kern="100" baseline="30000" dirty="0">
                <a:cs typeface="Times New Roman"/>
              </a:rPr>
              <a:t>＋</a:t>
            </a:r>
            <a:r>
              <a:rPr lang="zh-CN" altLang="zh-CN" kern="100" dirty="0">
                <a:cs typeface="Times New Roman"/>
              </a:rPr>
              <a:t>平衡电荷，不能出现</a:t>
            </a:r>
            <a:r>
              <a:rPr lang="en-US" altLang="zh-CN" kern="100" dirty="0">
                <a:cs typeface="Courier New"/>
              </a:rPr>
              <a:t>OH</a:t>
            </a:r>
            <a:r>
              <a:rPr lang="zh-CN" altLang="zh-CN" kern="100" baseline="30000" dirty="0">
                <a:cs typeface="Times New Roman"/>
              </a:rPr>
              <a:t>－</a:t>
            </a:r>
            <a:r>
              <a:rPr lang="zh-CN" altLang="zh-CN" kern="100" dirty="0">
                <a:cs typeface="Times New Roman"/>
              </a:rPr>
              <a:t>。负极生成</a:t>
            </a:r>
            <a:r>
              <a:rPr lang="en-US" altLang="zh-CN" kern="100" dirty="0">
                <a:cs typeface="Courier New"/>
              </a:rPr>
              <a:t>H</a:t>
            </a:r>
            <a:r>
              <a:rPr lang="zh-CN" altLang="zh-CN" kern="100" baseline="30000" dirty="0">
                <a:cs typeface="Times New Roman"/>
              </a:rPr>
              <a:t>＋</a:t>
            </a:r>
            <a:r>
              <a:rPr lang="zh-CN" altLang="zh-CN" kern="100" dirty="0">
                <a:cs typeface="Times New Roman"/>
              </a:rPr>
              <a:t>，正极消耗</a:t>
            </a:r>
            <a:r>
              <a:rPr lang="en-US" altLang="zh-CN" kern="100" dirty="0">
                <a:cs typeface="Courier New"/>
              </a:rPr>
              <a:t>H</a:t>
            </a:r>
            <a:r>
              <a:rPr lang="zh-CN" altLang="zh-CN" kern="100" baseline="30000" dirty="0">
                <a:cs typeface="Times New Roman"/>
              </a:rPr>
              <a:t>＋</a:t>
            </a:r>
            <a:r>
              <a:rPr lang="zh-CN" altLang="zh-CN" kern="100" dirty="0">
                <a:cs typeface="Times New Roman"/>
              </a:rPr>
              <a:t>。以</a:t>
            </a:r>
            <a:r>
              <a:rPr lang="en-US" altLang="zh-CN" kern="100" dirty="0">
                <a:cs typeface="Courier New"/>
              </a:rPr>
              <a:t>CH</a:t>
            </a:r>
            <a:r>
              <a:rPr lang="en-US" altLang="zh-CN" kern="100" baseline="-25000" dirty="0">
                <a:cs typeface="Courier New"/>
              </a:rPr>
              <a:t>4</a:t>
            </a:r>
            <a:r>
              <a:rPr lang="zh-CN" altLang="zh-CN" kern="100" dirty="0">
                <a:cs typeface="Times New Roman"/>
              </a:rPr>
              <a:t>燃料电池为例</a:t>
            </a:r>
            <a:r>
              <a:rPr lang="en-US" altLang="zh-CN" kern="100" dirty="0">
                <a:cs typeface="Courier New"/>
              </a:rPr>
              <a:t>(</a:t>
            </a:r>
            <a:r>
              <a:rPr lang="zh-CN" altLang="zh-CN" kern="100" dirty="0">
                <a:cs typeface="Times New Roman"/>
              </a:rPr>
              <a:t>铂为两极，负极通入甲烷，正极通入</a:t>
            </a:r>
            <a:r>
              <a:rPr lang="en-US" altLang="zh-CN" kern="100" dirty="0">
                <a:cs typeface="Courier New"/>
              </a:rPr>
              <a:t>O</a:t>
            </a:r>
            <a:r>
              <a:rPr lang="en-US" altLang="zh-CN" kern="100" baseline="-25000" dirty="0">
                <a:cs typeface="Courier New"/>
              </a:rPr>
              <a:t>2</a:t>
            </a:r>
            <a:r>
              <a:rPr lang="zh-CN" altLang="zh-CN" kern="100" dirty="0">
                <a:cs typeface="Times New Roman"/>
              </a:rPr>
              <a:t>，电解液为</a:t>
            </a:r>
            <a:r>
              <a:rPr lang="en-US" altLang="zh-CN" kern="100" dirty="0">
                <a:cs typeface="Courier New"/>
              </a:rPr>
              <a:t>H</a:t>
            </a:r>
            <a:r>
              <a:rPr lang="en-US" altLang="zh-CN" kern="100" baseline="-25000" dirty="0">
                <a:cs typeface="Courier New"/>
              </a:rPr>
              <a:t>2</a:t>
            </a:r>
            <a:r>
              <a:rPr lang="en-US" altLang="zh-CN" kern="100" dirty="0">
                <a:cs typeface="Courier New"/>
              </a:rPr>
              <a:t>SO</a:t>
            </a:r>
            <a:r>
              <a:rPr lang="en-US" altLang="zh-CN" kern="100" baseline="-25000" dirty="0">
                <a:cs typeface="Courier New"/>
              </a:rPr>
              <a:t>4</a:t>
            </a:r>
            <a:r>
              <a:rPr lang="zh-CN" altLang="zh-CN" kern="100" dirty="0">
                <a:cs typeface="Times New Roman"/>
              </a:rPr>
              <a:t>溶液</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负极：</a:t>
            </a:r>
            <a:r>
              <a:rPr lang="en-US" altLang="zh-CN" kern="100" dirty="0">
                <a:cs typeface="Courier New"/>
              </a:rPr>
              <a:t>__________________________</a:t>
            </a:r>
            <a:r>
              <a:rPr lang="en-US" altLang="zh-CN" kern="100" spc="-80" dirty="0">
                <a:cs typeface="Courier New"/>
              </a:rPr>
              <a:t>____</a:t>
            </a:r>
            <a:r>
              <a:rPr lang="en-US" altLang="zh-CN" kern="100" dirty="0">
                <a:cs typeface="Courier New"/>
              </a:rPr>
              <a:t>__________________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正极：</a:t>
            </a:r>
            <a:r>
              <a:rPr lang="en-US" altLang="zh-CN" kern="100" dirty="0">
                <a:cs typeface="Courier New"/>
              </a:rPr>
              <a:t>________________________</a:t>
            </a:r>
            <a:r>
              <a:rPr lang="en-US" altLang="zh-CN" kern="100" spc="-80" dirty="0">
                <a:cs typeface="Courier New"/>
              </a:rPr>
              <a:t>____</a:t>
            </a:r>
            <a:r>
              <a:rPr lang="en-US" altLang="zh-CN" kern="100" dirty="0">
                <a:cs typeface="Courier New"/>
              </a:rPr>
              <a:t>____________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电池总反应：</a:t>
            </a:r>
            <a:r>
              <a:rPr lang="en-US" altLang="zh-CN" kern="100" dirty="0">
                <a:cs typeface="Courier New"/>
              </a:rPr>
              <a:t>________________</a:t>
            </a:r>
            <a:r>
              <a:rPr lang="en-US" altLang="zh-CN" kern="100" spc="-80" dirty="0">
                <a:cs typeface="Courier New"/>
              </a:rPr>
              <a:t>____</a:t>
            </a:r>
            <a:r>
              <a:rPr lang="en-US" altLang="zh-CN" kern="100" dirty="0">
                <a:cs typeface="Courier New"/>
              </a:rPr>
              <a:t>____________________</a:t>
            </a:r>
            <a:r>
              <a:rPr lang="zh-CN" altLang="zh-CN" kern="100" dirty="0" smtClean="0">
                <a:cs typeface="Times New Roman"/>
              </a:rPr>
              <a:t>。</a:t>
            </a:r>
            <a:endParaRPr lang="zh-CN" altLang="zh-CN" sz="1050" kern="100" dirty="0">
              <a:latin typeface="宋体"/>
              <a:cs typeface="Courier New"/>
            </a:endParaRPr>
          </a:p>
        </p:txBody>
      </p:sp>
      <p:sp>
        <p:nvSpPr>
          <p:cNvPr id="3" name="矩形 2"/>
          <p:cNvSpPr/>
          <p:nvPr/>
        </p:nvSpPr>
        <p:spPr>
          <a:xfrm>
            <a:off x="3529677" y="4103697"/>
            <a:ext cx="4447371" cy="461665"/>
          </a:xfrm>
          <a:prstGeom prst="rect">
            <a:avLst/>
          </a:prstGeom>
        </p:spPr>
        <p:txBody>
          <a:bodyPr wrap="none">
            <a:spAutoFit/>
          </a:bodyPr>
          <a:lstStyle/>
          <a:p>
            <a:r>
              <a:rPr lang="en-US" altLang="zh-CN" kern="100" dirty="0">
                <a:latin typeface="Times New Roman"/>
                <a:ea typeface="黑体"/>
              </a:rPr>
              <a:t>CH</a:t>
            </a:r>
            <a:r>
              <a:rPr lang="en-US" altLang="zh-CN" kern="100" baseline="-25000" dirty="0">
                <a:latin typeface="Times New Roman"/>
                <a:ea typeface="黑体"/>
              </a:rPr>
              <a:t>4</a:t>
            </a:r>
            <a:r>
              <a:rPr lang="zh-CN" altLang="zh-CN" kern="100" dirty="0">
                <a:latin typeface="Times New Roman"/>
                <a:ea typeface="黑体"/>
                <a:cs typeface="Times New Roman"/>
              </a:rPr>
              <a:t>－</a:t>
            </a:r>
            <a:r>
              <a:rPr lang="en-US" altLang="zh-CN" kern="100" dirty="0">
                <a:latin typeface="Times New Roman"/>
                <a:ea typeface="黑体"/>
              </a:rPr>
              <a:t>8e</a:t>
            </a:r>
            <a:r>
              <a:rPr lang="zh-CN" altLang="zh-CN" kern="100" baseline="30000" dirty="0">
                <a:latin typeface="Times New Roman"/>
                <a:ea typeface="黑体"/>
                <a:cs typeface="Times New Roman"/>
              </a:rPr>
              <a:t>－</a:t>
            </a:r>
            <a:r>
              <a:rPr lang="zh-CN" altLang="zh-CN" kern="100" dirty="0">
                <a:latin typeface="Times New Roman"/>
                <a:ea typeface="黑体"/>
                <a:cs typeface="Times New Roman"/>
              </a:rPr>
              <a:t>＋</a:t>
            </a:r>
            <a:r>
              <a:rPr lang="en-US" altLang="zh-CN" kern="100" dirty="0">
                <a:latin typeface="Times New Roman"/>
                <a:ea typeface="黑体"/>
              </a:rPr>
              <a:t>2H</a:t>
            </a:r>
            <a:r>
              <a:rPr lang="en-US" altLang="zh-CN" kern="100" baseline="-25000" dirty="0">
                <a:latin typeface="Times New Roman"/>
                <a:ea typeface="黑体"/>
              </a:rPr>
              <a:t>2</a:t>
            </a:r>
            <a:r>
              <a:rPr lang="en-US" altLang="zh-CN" kern="100" dirty="0">
                <a:latin typeface="Times New Roman"/>
                <a:ea typeface="黑体"/>
              </a:rPr>
              <a:t>O</a:t>
            </a:r>
            <a:r>
              <a:rPr lang="en-US" altLang="zh-CN" kern="100" spc="-80" dirty="0">
                <a:latin typeface="Times New Roman"/>
                <a:ea typeface="黑体"/>
              </a:rPr>
              <a:t>==</a:t>
            </a:r>
            <a:r>
              <a:rPr lang="en-US" altLang="zh-CN" kern="100" dirty="0">
                <a:latin typeface="Times New Roman"/>
                <a:ea typeface="黑体"/>
              </a:rPr>
              <a:t>=CO</a:t>
            </a:r>
            <a:r>
              <a:rPr lang="en-US" altLang="zh-CN" kern="100" baseline="-25000" dirty="0">
                <a:latin typeface="Times New Roman"/>
                <a:ea typeface="黑体"/>
              </a:rPr>
              <a:t>2</a:t>
            </a:r>
            <a:r>
              <a:rPr lang="zh-CN" altLang="zh-CN" kern="100" dirty="0">
                <a:latin typeface="Times New Roman"/>
                <a:ea typeface="黑体"/>
                <a:cs typeface="Times New Roman"/>
              </a:rPr>
              <a:t>＋</a:t>
            </a:r>
            <a:r>
              <a:rPr lang="en-US" altLang="zh-CN" kern="100" dirty="0">
                <a:latin typeface="Times New Roman"/>
                <a:ea typeface="黑体"/>
              </a:rPr>
              <a:t>8H</a:t>
            </a:r>
            <a:r>
              <a:rPr lang="zh-CN" altLang="zh-CN" kern="100" baseline="30000" dirty="0">
                <a:latin typeface="Times New Roman"/>
                <a:ea typeface="黑体"/>
                <a:cs typeface="Times New Roman"/>
              </a:rPr>
              <a:t>＋</a:t>
            </a:r>
            <a:endParaRPr lang="zh-CN" altLang="en-US" dirty="0"/>
          </a:p>
        </p:txBody>
      </p:sp>
      <p:sp>
        <p:nvSpPr>
          <p:cNvPr id="4" name="矩形 3"/>
          <p:cNvSpPr/>
          <p:nvPr/>
        </p:nvSpPr>
        <p:spPr>
          <a:xfrm>
            <a:off x="3240286" y="4605838"/>
            <a:ext cx="3557705" cy="461665"/>
          </a:xfrm>
          <a:prstGeom prst="rect">
            <a:avLst/>
          </a:prstGeom>
        </p:spPr>
        <p:txBody>
          <a:bodyPr wrap="none">
            <a:spAutoFit/>
          </a:bodyPr>
          <a:lstStyle/>
          <a:p>
            <a:r>
              <a:rPr lang="en-US" altLang="zh-CN" kern="100" dirty="0">
                <a:latin typeface="Times New Roman"/>
                <a:ea typeface="黑体"/>
              </a:rPr>
              <a:t>2O</a:t>
            </a:r>
            <a:r>
              <a:rPr lang="en-US" altLang="zh-CN" kern="100" baseline="-25000" dirty="0">
                <a:latin typeface="Times New Roman"/>
                <a:ea typeface="黑体"/>
              </a:rPr>
              <a:t>2</a:t>
            </a:r>
            <a:r>
              <a:rPr lang="zh-CN" altLang="zh-CN" kern="100" dirty="0">
                <a:latin typeface="Times New Roman"/>
                <a:ea typeface="黑体"/>
                <a:cs typeface="Times New Roman"/>
              </a:rPr>
              <a:t>＋</a:t>
            </a:r>
            <a:r>
              <a:rPr lang="en-US" altLang="zh-CN" kern="100" dirty="0">
                <a:latin typeface="Times New Roman"/>
                <a:ea typeface="黑体"/>
              </a:rPr>
              <a:t>8e</a:t>
            </a:r>
            <a:r>
              <a:rPr lang="zh-CN" altLang="zh-CN" kern="100" baseline="30000" dirty="0">
                <a:latin typeface="Times New Roman"/>
                <a:ea typeface="黑体"/>
                <a:cs typeface="Times New Roman"/>
              </a:rPr>
              <a:t>－</a:t>
            </a:r>
            <a:r>
              <a:rPr lang="zh-CN" altLang="zh-CN" kern="100" dirty="0">
                <a:latin typeface="Times New Roman"/>
                <a:ea typeface="黑体"/>
                <a:cs typeface="Times New Roman"/>
              </a:rPr>
              <a:t>＋</a:t>
            </a:r>
            <a:r>
              <a:rPr lang="en-US" altLang="zh-CN" kern="100" dirty="0">
                <a:latin typeface="Times New Roman"/>
                <a:ea typeface="黑体"/>
              </a:rPr>
              <a:t>8H</a:t>
            </a:r>
            <a:r>
              <a:rPr lang="zh-CN" altLang="zh-CN" kern="100" baseline="30000" dirty="0">
                <a:latin typeface="Times New Roman"/>
                <a:ea typeface="黑体"/>
                <a:cs typeface="Times New Roman"/>
              </a:rPr>
              <a:t>＋</a:t>
            </a:r>
            <a:r>
              <a:rPr lang="en-US" altLang="zh-CN" kern="100" spc="-80" dirty="0">
                <a:latin typeface="Times New Roman"/>
                <a:ea typeface="黑体"/>
              </a:rPr>
              <a:t>==</a:t>
            </a:r>
            <a:r>
              <a:rPr lang="en-US" altLang="zh-CN" kern="100" dirty="0">
                <a:latin typeface="Times New Roman"/>
                <a:ea typeface="黑体"/>
              </a:rPr>
              <a:t>=4H</a:t>
            </a:r>
            <a:r>
              <a:rPr lang="en-US" altLang="zh-CN" kern="100" baseline="-25000" dirty="0">
                <a:latin typeface="Times New Roman"/>
                <a:ea typeface="黑体"/>
              </a:rPr>
              <a:t>2</a:t>
            </a:r>
            <a:r>
              <a:rPr lang="en-US" altLang="zh-CN" kern="100" dirty="0">
                <a:latin typeface="Times New Roman"/>
                <a:ea typeface="黑体"/>
              </a:rPr>
              <a:t>O</a:t>
            </a:r>
            <a:endParaRPr lang="zh-CN" altLang="en-US" dirty="0"/>
          </a:p>
        </p:txBody>
      </p:sp>
      <p:sp>
        <p:nvSpPr>
          <p:cNvPr id="5" name="矩形 4"/>
          <p:cNvSpPr/>
          <p:nvPr/>
        </p:nvSpPr>
        <p:spPr>
          <a:xfrm>
            <a:off x="4091099" y="5111809"/>
            <a:ext cx="3541675" cy="461665"/>
          </a:xfrm>
          <a:prstGeom prst="rect">
            <a:avLst/>
          </a:prstGeom>
        </p:spPr>
        <p:txBody>
          <a:bodyPr wrap="none">
            <a:spAutoFit/>
          </a:bodyPr>
          <a:lstStyle/>
          <a:p>
            <a:r>
              <a:rPr lang="en-US" altLang="zh-CN" kern="100" dirty="0">
                <a:latin typeface="Times New Roman"/>
                <a:ea typeface="黑体"/>
              </a:rPr>
              <a:t>CH</a:t>
            </a:r>
            <a:r>
              <a:rPr lang="en-US" altLang="zh-CN" kern="100" baseline="-25000" dirty="0">
                <a:latin typeface="Times New Roman"/>
                <a:ea typeface="黑体"/>
              </a:rPr>
              <a:t>4</a:t>
            </a:r>
            <a:r>
              <a:rPr lang="zh-CN" altLang="zh-CN" kern="100" dirty="0">
                <a:latin typeface="Times New Roman"/>
                <a:ea typeface="黑体"/>
                <a:cs typeface="Times New Roman"/>
              </a:rPr>
              <a:t>＋</a:t>
            </a:r>
            <a:r>
              <a:rPr lang="en-US" altLang="zh-CN" kern="100" dirty="0">
                <a:latin typeface="Times New Roman"/>
                <a:ea typeface="黑体"/>
              </a:rPr>
              <a:t>2O</a:t>
            </a:r>
            <a:r>
              <a:rPr lang="en-US" altLang="zh-CN" kern="100" baseline="-25000" dirty="0">
                <a:latin typeface="Times New Roman"/>
                <a:ea typeface="黑体"/>
              </a:rPr>
              <a:t>2</a:t>
            </a:r>
            <a:r>
              <a:rPr lang="en-US" altLang="zh-CN" kern="100" spc="-80" dirty="0">
                <a:latin typeface="Times New Roman"/>
                <a:ea typeface="黑体"/>
              </a:rPr>
              <a:t>==</a:t>
            </a:r>
            <a:r>
              <a:rPr lang="en-US" altLang="zh-CN" kern="100" dirty="0">
                <a:latin typeface="Times New Roman"/>
                <a:ea typeface="黑体"/>
              </a:rPr>
              <a:t>=CO</a:t>
            </a:r>
            <a:r>
              <a:rPr lang="en-US" altLang="zh-CN" kern="100" baseline="-25000" dirty="0">
                <a:latin typeface="Times New Roman"/>
                <a:ea typeface="黑体"/>
              </a:rPr>
              <a:t>2</a:t>
            </a:r>
            <a:r>
              <a:rPr lang="zh-CN" altLang="zh-CN" kern="100" dirty="0">
                <a:latin typeface="Times New Roman"/>
                <a:ea typeface="黑体"/>
                <a:cs typeface="Times New Roman"/>
              </a:rPr>
              <a:t>＋</a:t>
            </a:r>
            <a:r>
              <a:rPr lang="en-US" altLang="zh-CN" kern="100" dirty="0">
                <a:latin typeface="Times New Roman"/>
                <a:ea typeface="黑体"/>
              </a:rPr>
              <a:t>2H</a:t>
            </a:r>
            <a:r>
              <a:rPr lang="en-US" altLang="zh-CN" kern="100" baseline="-25000" dirty="0">
                <a:latin typeface="Times New Roman"/>
                <a:ea typeface="黑体"/>
              </a:rPr>
              <a:t>2</a:t>
            </a:r>
            <a:r>
              <a:rPr lang="en-US" altLang="zh-CN" kern="100" dirty="0">
                <a:latin typeface="Times New Roman"/>
                <a:ea typeface="黑体"/>
              </a:rPr>
              <a:t>O</a:t>
            </a:r>
            <a:endParaRPr lang="zh-CN" altLang="en-US" dirty="0"/>
          </a:p>
        </p:txBody>
      </p:sp>
    </p:spTree>
    <p:extLst>
      <p:ext uri="{BB962C8B-B14F-4D97-AF65-F5344CB8AC3E}">
        <p14:creationId xmlns:p14="http://schemas.microsoft.com/office/powerpoint/2010/main" val="2121389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2091436"/>
            <a:ext cx="11286237" cy="4361900"/>
          </a:xfrm>
        </p:spPr>
        <p:txBody>
          <a:bodyPr/>
          <a:lstStyle/>
          <a:p>
            <a:pPr indent="609600">
              <a:spcAft>
                <a:spcPts val="0"/>
              </a:spcAft>
              <a:tabLst>
                <a:tab pos="5372100" algn="l"/>
              </a:tabLst>
            </a:pPr>
            <a:r>
              <a:rPr lang="zh-CN" altLang="zh-CN" kern="100" dirty="0">
                <a:cs typeface="Times New Roman"/>
              </a:rPr>
              <a:t>负极：</a:t>
            </a:r>
            <a:r>
              <a:rPr lang="en-US" altLang="zh-CN" kern="100" dirty="0">
                <a:cs typeface="Courier New"/>
              </a:rPr>
              <a:t>____________________________</a:t>
            </a:r>
            <a:r>
              <a:rPr lang="en-US" altLang="zh-CN" kern="100" spc="-80" dirty="0">
                <a:cs typeface="Courier New"/>
              </a:rPr>
              <a:t>____</a:t>
            </a:r>
            <a:r>
              <a:rPr lang="en-US" altLang="zh-CN" kern="100" dirty="0">
                <a:cs typeface="Courier New"/>
              </a:rPr>
              <a:t>____________________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正极：</a:t>
            </a:r>
            <a:r>
              <a:rPr lang="en-US" altLang="zh-CN" kern="100" dirty="0">
                <a:cs typeface="Courier New"/>
              </a:rPr>
              <a:t>__</a:t>
            </a:r>
            <a:r>
              <a:rPr lang="pt-BR" altLang="zh-CN" kern="100" dirty="0">
                <a:cs typeface="Courier New"/>
              </a:rPr>
              <a:t>________________________</a:t>
            </a:r>
            <a:r>
              <a:rPr lang="pt-BR" altLang="zh-CN" kern="100" spc="-80" dirty="0">
                <a:cs typeface="Courier New"/>
              </a:rPr>
              <a:t>____</a:t>
            </a:r>
            <a:r>
              <a:rPr lang="pt-BR" altLang="zh-CN" kern="100" dirty="0">
                <a:cs typeface="Courier New"/>
              </a:rPr>
              <a:t>__________</a:t>
            </a:r>
            <a:r>
              <a:rPr lang="en-US" altLang="zh-CN" kern="100" dirty="0">
                <a:cs typeface="Courier New"/>
              </a:rPr>
              <a:t>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电池总反应：</a:t>
            </a:r>
            <a:r>
              <a:rPr lang="en-US" altLang="zh-CN" kern="100" dirty="0">
                <a:cs typeface="Courier New"/>
              </a:rPr>
              <a:t>__</a:t>
            </a:r>
            <a:r>
              <a:rPr lang="pt-BR" altLang="zh-CN" kern="100" dirty="0">
                <a:cs typeface="Courier New"/>
              </a:rPr>
              <a:t>______________</a:t>
            </a:r>
            <a:r>
              <a:rPr lang="pt-BR" altLang="zh-CN" kern="100" spc="-80" dirty="0">
                <a:cs typeface="Courier New"/>
              </a:rPr>
              <a:t>____</a:t>
            </a:r>
            <a:r>
              <a:rPr lang="pt-BR" altLang="zh-CN" kern="100" dirty="0">
                <a:cs typeface="Courier New"/>
              </a:rPr>
              <a:t>______</a:t>
            </a:r>
            <a:r>
              <a:rPr lang="pt-BR" altLang="zh-CN" kern="100" spc="-80" dirty="0">
                <a:cs typeface="Courier New"/>
              </a:rPr>
              <a:t>__</a:t>
            </a:r>
            <a:r>
              <a:rPr lang="pt-BR" altLang="zh-CN" kern="100" dirty="0">
                <a:cs typeface="Courier New"/>
              </a:rPr>
              <a:t>_</a:t>
            </a:r>
            <a:r>
              <a:rPr lang="pt-BR" altLang="zh-CN" kern="100" spc="-80" dirty="0">
                <a:cs typeface="Courier New"/>
              </a:rPr>
              <a:t>__</a:t>
            </a:r>
            <a:r>
              <a:rPr lang="pt-BR" altLang="zh-CN" kern="100" dirty="0">
                <a:cs typeface="Courier New"/>
              </a:rPr>
              <a:t>_</a:t>
            </a:r>
            <a:r>
              <a:rPr lang="en-US" altLang="zh-CN" kern="100" dirty="0">
                <a:cs typeface="Courier New"/>
              </a:rPr>
              <a:t>__</a:t>
            </a:r>
            <a:r>
              <a:rPr lang="pt-BR" altLang="zh-CN" kern="100" dirty="0">
                <a:cs typeface="Courier New"/>
              </a:rPr>
              <a:t>__________</a:t>
            </a:r>
            <a:r>
              <a:rPr lang="en-US" altLang="zh-CN" kern="100" dirty="0">
                <a:cs typeface="Courier New"/>
              </a:rPr>
              <a:t>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pt-BR"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负极：燃料失去电子，</a:t>
            </a:r>
            <a:r>
              <a:rPr lang="zh-CN" altLang="zh-CN" kern="100" dirty="0">
                <a:latin typeface="宋体"/>
                <a:ea typeface="Times New Roman"/>
                <a:cs typeface="Courier New"/>
              </a:rPr>
              <a:t> </a:t>
            </a:r>
            <a:r>
              <a:rPr lang="zh-CN" altLang="zh-CN" kern="100" dirty="0">
                <a:cs typeface="Times New Roman"/>
              </a:rPr>
              <a:t>生成</a:t>
            </a:r>
            <a:r>
              <a:rPr lang="en-US" altLang="zh-CN" kern="100" dirty="0">
                <a:cs typeface="Courier New"/>
              </a:rPr>
              <a:t>CO</a:t>
            </a:r>
            <a:r>
              <a:rPr lang="en-US" altLang="zh-CN" kern="100" baseline="-25000" dirty="0">
                <a:cs typeface="Courier New"/>
              </a:rPr>
              <a:t>2</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以甲烷为例，写出电极反应式：</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负极：</a:t>
            </a:r>
            <a:r>
              <a:rPr lang="en-US" altLang="zh-CN" kern="100" dirty="0">
                <a:cs typeface="Courier New"/>
              </a:rPr>
              <a:t>________________________</a:t>
            </a:r>
            <a:r>
              <a:rPr lang="en-US" altLang="zh-CN" kern="100" spc="-80" dirty="0">
                <a:cs typeface="Courier New"/>
              </a:rPr>
              <a:t>____</a:t>
            </a:r>
            <a:r>
              <a:rPr lang="en-US" altLang="zh-CN" kern="100" dirty="0">
                <a:cs typeface="Courier New"/>
              </a:rPr>
              <a:t>______________________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正极：</a:t>
            </a:r>
            <a:r>
              <a:rPr lang="en-US" altLang="zh-CN" kern="100" dirty="0">
                <a:cs typeface="Courier New"/>
              </a:rPr>
              <a:t>______________________</a:t>
            </a:r>
            <a:r>
              <a:rPr lang="en-US" altLang="zh-CN" kern="100" spc="-80" dirty="0">
                <a:cs typeface="Courier New"/>
              </a:rPr>
              <a:t>____</a:t>
            </a:r>
            <a:r>
              <a:rPr lang="en-US" altLang="zh-CN" kern="100" dirty="0">
                <a:cs typeface="Courier New"/>
              </a:rPr>
              <a:t>____________</a:t>
            </a:r>
            <a:r>
              <a:rPr lang="zh-CN" altLang="zh-CN" kern="100" dirty="0" smtClean="0">
                <a:cs typeface="Times New Roman"/>
              </a:rPr>
              <a:t>。</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303836479"/>
              </p:ext>
            </p:extLst>
          </p:nvPr>
        </p:nvGraphicFramePr>
        <p:xfrm>
          <a:off x="539750" y="1196752"/>
          <a:ext cx="11160125" cy="1027113"/>
        </p:xfrm>
        <a:graphic>
          <a:graphicData uri="http://schemas.openxmlformats.org/presentationml/2006/ole">
            <mc:AlternateContent xmlns:mc="http://schemas.openxmlformats.org/markup-compatibility/2006">
              <mc:Choice xmlns:v="urn:schemas-microsoft-com:vml" Requires="v">
                <p:oleObj spid="_x0000_s28725" name="文档" r:id="rId4" imgW="11160428" imgH="1027837" progId="Word.Document.12">
                  <p:embed/>
                </p:oleObj>
              </mc:Choice>
              <mc:Fallback>
                <p:oleObj name="文档" r:id="rId4" imgW="11160428" imgH="1027837" progId="Word.Document.12">
                  <p:embed/>
                  <p:pic>
                    <p:nvPicPr>
                      <p:cNvPr id="0" name=""/>
                      <p:cNvPicPr/>
                      <p:nvPr/>
                    </p:nvPicPr>
                    <p:blipFill>
                      <a:blip r:embed="rId5"/>
                      <a:stretch>
                        <a:fillRect/>
                      </a:stretch>
                    </p:blipFill>
                    <p:spPr>
                      <a:xfrm>
                        <a:off x="539750" y="1196752"/>
                        <a:ext cx="11160125" cy="102711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25861464"/>
              </p:ext>
            </p:extLst>
          </p:nvPr>
        </p:nvGraphicFramePr>
        <p:xfrm>
          <a:off x="539750" y="3655782"/>
          <a:ext cx="11160125" cy="514350"/>
        </p:xfrm>
        <a:graphic>
          <a:graphicData uri="http://schemas.openxmlformats.org/presentationml/2006/ole">
            <mc:AlternateContent xmlns:mc="http://schemas.openxmlformats.org/markup-compatibility/2006">
              <mc:Choice xmlns:v="urn:schemas-microsoft-com:vml" Requires="v">
                <p:oleObj spid="_x0000_s28726" name="文档" r:id="rId7" imgW="11160428" imgH="513738" progId="Word.Document.12">
                  <p:embed/>
                </p:oleObj>
              </mc:Choice>
              <mc:Fallback>
                <p:oleObj name="文档" r:id="rId7" imgW="11160428" imgH="513738" progId="Word.Document.12">
                  <p:embed/>
                  <p:pic>
                    <p:nvPicPr>
                      <p:cNvPr id="0" name=""/>
                      <p:cNvPicPr/>
                      <p:nvPr/>
                    </p:nvPicPr>
                    <p:blipFill>
                      <a:blip r:embed="rId8"/>
                      <a:stretch>
                        <a:fillRect/>
                      </a:stretch>
                    </p:blipFill>
                    <p:spPr>
                      <a:xfrm>
                        <a:off x="539750" y="3655782"/>
                        <a:ext cx="11160125" cy="51435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589358491"/>
              </p:ext>
            </p:extLst>
          </p:nvPr>
        </p:nvGraphicFramePr>
        <p:xfrm>
          <a:off x="577105" y="4581128"/>
          <a:ext cx="11160125" cy="514350"/>
        </p:xfrm>
        <a:graphic>
          <a:graphicData uri="http://schemas.openxmlformats.org/presentationml/2006/ole">
            <mc:AlternateContent xmlns:mc="http://schemas.openxmlformats.org/markup-compatibility/2006">
              <mc:Choice xmlns:v="urn:schemas-microsoft-com:vml" Requires="v">
                <p:oleObj spid="_x0000_s28727" name="文档" r:id="rId10" imgW="11160428" imgH="513738" progId="Word.Document.12">
                  <p:embed/>
                </p:oleObj>
              </mc:Choice>
              <mc:Fallback>
                <p:oleObj name="文档" r:id="rId10" imgW="11160428" imgH="513738" progId="Word.Document.12">
                  <p:embed/>
                  <p:pic>
                    <p:nvPicPr>
                      <p:cNvPr id="0" name=""/>
                      <p:cNvPicPr/>
                      <p:nvPr/>
                    </p:nvPicPr>
                    <p:blipFill>
                      <a:blip r:embed="rId11"/>
                      <a:stretch>
                        <a:fillRect/>
                      </a:stretch>
                    </p:blipFill>
                    <p:spPr>
                      <a:xfrm>
                        <a:off x="577105" y="4581128"/>
                        <a:ext cx="11160125" cy="51435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117169941"/>
              </p:ext>
            </p:extLst>
          </p:nvPr>
        </p:nvGraphicFramePr>
        <p:xfrm>
          <a:off x="3436937" y="2132856"/>
          <a:ext cx="4987925" cy="401637"/>
        </p:xfrm>
        <a:graphic>
          <a:graphicData uri="http://schemas.openxmlformats.org/presentationml/2006/ole">
            <mc:AlternateContent xmlns:mc="http://schemas.openxmlformats.org/markup-compatibility/2006">
              <mc:Choice xmlns:v="urn:schemas-microsoft-com:vml" Requires="v">
                <p:oleObj spid="_x0000_s28728" name="文档" r:id="rId13" imgW="4995949" imgH="403157" progId="Word.Document.12">
                  <p:embed/>
                </p:oleObj>
              </mc:Choice>
              <mc:Fallback>
                <p:oleObj name="文档" r:id="rId13" imgW="4995949" imgH="403157" progId="Word.Document.12">
                  <p:embed/>
                  <p:pic>
                    <p:nvPicPr>
                      <p:cNvPr id="0" name=""/>
                      <p:cNvPicPr/>
                      <p:nvPr/>
                    </p:nvPicPr>
                    <p:blipFill>
                      <a:blip r:embed="rId14"/>
                      <a:stretch>
                        <a:fillRect/>
                      </a:stretch>
                    </p:blipFill>
                    <p:spPr>
                      <a:xfrm>
                        <a:off x="3436937" y="2132856"/>
                        <a:ext cx="4987925" cy="401637"/>
                      </a:xfrm>
                      <a:prstGeom prst="rect">
                        <a:avLst/>
                      </a:prstGeom>
                    </p:spPr>
                  </p:pic>
                </p:oleObj>
              </mc:Fallback>
            </mc:AlternateContent>
          </a:graphicData>
        </a:graphic>
      </p:graphicFrame>
      <p:sp>
        <p:nvSpPr>
          <p:cNvPr id="7" name="矩形 6"/>
          <p:cNvSpPr/>
          <p:nvPr/>
        </p:nvSpPr>
        <p:spPr>
          <a:xfrm>
            <a:off x="3184044" y="2558082"/>
            <a:ext cx="3780522" cy="461665"/>
          </a:xfrm>
          <a:prstGeom prst="rect">
            <a:avLst/>
          </a:prstGeom>
        </p:spPr>
        <p:txBody>
          <a:bodyPr wrap="none">
            <a:spAutoFit/>
          </a:bodyPr>
          <a:lstStyle/>
          <a:p>
            <a:r>
              <a:rPr lang="pt-BR" altLang="zh-CN" kern="100" dirty="0">
                <a:latin typeface="Times New Roman"/>
                <a:ea typeface="黑体"/>
              </a:rPr>
              <a:t>2O</a:t>
            </a:r>
            <a:r>
              <a:rPr lang="pt-BR" altLang="zh-CN" kern="100" baseline="-25000" dirty="0">
                <a:latin typeface="Times New Roman"/>
                <a:ea typeface="黑体"/>
              </a:rPr>
              <a:t>2</a:t>
            </a:r>
            <a:r>
              <a:rPr lang="zh-CN" altLang="zh-CN" kern="100" dirty="0">
                <a:latin typeface="Times New Roman"/>
                <a:ea typeface="黑体"/>
                <a:cs typeface="Times New Roman"/>
              </a:rPr>
              <a:t>＋</a:t>
            </a:r>
            <a:r>
              <a:rPr lang="pt-BR" altLang="zh-CN" kern="100" dirty="0">
                <a:latin typeface="Times New Roman"/>
                <a:ea typeface="黑体"/>
              </a:rPr>
              <a:t>8e</a:t>
            </a:r>
            <a:r>
              <a:rPr lang="zh-CN" altLang="zh-CN" kern="100" baseline="30000" dirty="0">
                <a:latin typeface="Times New Roman"/>
                <a:ea typeface="黑体"/>
                <a:cs typeface="Times New Roman"/>
              </a:rPr>
              <a:t>－</a:t>
            </a:r>
            <a:r>
              <a:rPr lang="zh-CN" altLang="zh-CN" kern="100" dirty="0">
                <a:latin typeface="Times New Roman"/>
                <a:ea typeface="黑体"/>
                <a:cs typeface="Times New Roman"/>
              </a:rPr>
              <a:t>＋</a:t>
            </a:r>
            <a:r>
              <a:rPr lang="pt-BR" altLang="zh-CN" kern="100" dirty="0">
                <a:latin typeface="Times New Roman"/>
                <a:ea typeface="黑体"/>
              </a:rPr>
              <a:t>4H</a:t>
            </a:r>
            <a:r>
              <a:rPr lang="pt-BR" altLang="zh-CN" kern="100" baseline="-25000" dirty="0">
                <a:latin typeface="Times New Roman"/>
                <a:ea typeface="黑体"/>
              </a:rPr>
              <a:t>2</a:t>
            </a:r>
            <a:r>
              <a:rPr lang="pt-BR" altLang="zh-CN" kern="100" dirty="0">
                <a:latin typeface="Times New Roman"/>
                <a:ea typeface="黑体"/>
              </a:rPr>
              <a:t>O</a:t>
            </a:r>
            <a:r>
              <a:rPr lang="pt-BR" altLang="zh-CN" kern="100" spc="-80" dirty="0">
                <a:latin typeface="Times New Roman"/>
                <a:ea typeface="黑体"/>
              </a:rPr>
              <a:t>==</a:t>
            </a:r>
            <a:r>
              <a:rPr lang="pt-BR" altLang="zh-CN" kern="100" dirty="0">
                <a:latin typeface="Times New Roman"/>
                <a:ea typeface="黑体"/>
              </a:rPr>
              <a:t>=8OH</a:t>
            </a:r>
            <a:r>
              <a:rPr lang="zh-CN" altLang="zh-CN" kern="100" baseline="30000" dirty="0">
                <a:latin typeface="Times New Roman"/>
                <a:ea typeface="黑体"/>
                <a:cs typeface="Times New Roman"/>
              </a:rPr>
              <a:t>－</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1712994855"/>
              </p:ext>
            </p:extLst>
          </p:nvPr>
        </p:nvGraphicFramePr>
        <p:xfrm>
          <a:off x="3957532" y="3099371"/>
          <a:ext cx="4795838" cy="401637"/>
        </p:xfrm>
        <a:graphic>
          <a:graphicData uri="http://schemas.openxmlformats.org/presentationml/2006/ole">
            <mc:AlternateContent xmlns:mc="http://schemas.openxmlformats.org/markup-compatibility/2006">
              <mc:Choice xmlns:v="urn:schemas-microsoft-com:vml" Requires="v">
                <p:oleObj spid="_x0000_s28729" name="文档" r:id="rId16" imgW="4803714" imgH="403157" progId="Word.Document.12">
                  <p:embed/>
                </p:oleObj>
              </mc:Choice>
              <mc:Fallback>
                <p:oleObj name="文档" r:id="rId16" imgW="4803714" imgH="403157" progId="Word.Document.12">
                  <p:embed/>
                  <p:pic>
                    <p:nvPicPr>
                      <p:cNvPr id="0" name=""/>
                      <p:cNvPicPr/>
                      <p:nvPr/>
                    </p:nvPicPr>
                    <p:blipFill>
                      <a:blip r:embed="rId17"/>
                      <a:stretch>
                        <a:fillRect/>
                      </a:stretch>
                    </p:blipFill>
                    <p:spPr>
                      <a:xfrm>
                        <a:off x="3957532" y="3099371"/>
                        <a:ext cx="4795838" cy="40163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933160239"/>
              </p:ext>
            </p:extLst>
          </p:nvPr>
        </p:nvGraphicFramePr>
        <p:xfrm>
          <a:off x="3625036" y="5485700"/>
          <a:ext cx="4956175" cy="401637"/>
        </p:xfrm>
        <a:graphic>
          <a:graphicData uri="http://schemas.openxmlformats.org/presentationml/2006/ole">
            <mc:AlternateContent xmlns:mc="http://schemas.openxmlformats.org/markup-compatibility/2006">
              <mc:Choice xmlns:v="urn:schemas-microsoft-com:vml" Requires="v">
                <p:oleObj spid="_x0000_s28730" name="文档" r:id="rId19" imgW="4963550" imgH="403157" progId="Word.Document.12">
                  <p:embed/>
                </p:oleObj>
              </mc:Choice>
              <mc:Fallback>
                <p:oleObj name="文档" r:id="rId19" imgW="4963550" imgH="403157" progId="Word.Document.12">
                  <p:embed/>
                  <p:pic>
                    <p:nvPicPr>
                      <p:cNvPr id="0" name=""/>
                      <p:cNvPicPr/>
                      <p:nvPr/>
                    </p:nvPicPr>
                    <p:blipFill>
                      <a:blip r:embed="rId20"/>
                      <a:stretch>
                        <a:fillRect/>
                      </a:stretch>
                    </p:blipFill>
                    <p:spPr>
                      <a:xfrm>
                        <a:off x="3625036" y="5485700"/>
                        <a:ext cx="4956175" cy="40163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9964169"/>
              </p:ext>
            </p:extLst>
          </p:nvPr>
        </p:nvGraphicFramePr>
        <p:xfrm>
          <a:off x="3312294" y="5973990"/>
          <a:ext cx="3560763" cy="401637"/>
        </p:xfrm>
        <a:graphic>
          <a:graphicData uri="http://schemas.openxmlformats.org/presentationml/2006/ole">
            <mc:AlternateContent xmlns:mc="http://schemas.openxmlformats.org/markup-compatibility/2006">
              <mc:Choice xmlns:v="urn:schemas-microsoft-com:vml" Requires="v">
                <p:oleObj spid="_x0000_s28731" name="文档" r:id="rId22" imgW="3567867" imgH="403157" progId="Word.Document.12">
                  <p:embed/>
                </p:oleObj>
              </mc:Choice>
              <mc:Fallback>
                <p:oleObj name="文档" r:id="rId22" imgW="3567867" imgH="403157" progId="Word.Document.12">
                  <p:embed/>
                  <p:pic>
                    <p:nvPicPr>
                      <p:cNvPr id="0" name=""/>
                      <p:cNvPicPr/>
                      <p:nvPr/>
                    </p:nvPicPr>
                    <p:blipFill>
                      <a:blip r:embed="rId23"/>
                      <a:stretch>
                        <a:fillRect/>
                      </a:stretch>
                    </p:blipFill>
                    <p:spPr>
                      <a:xfrm>
                        <a:off x="3312294" y="5973990"/>
                        <a:ext cx="3560763" cy="401637"/>
                      </a:xfrm>
                      <a:prstGeom prst="rect">
                        <a:avLst/>
                      </a:prstGeom>
                    </p:spPr>
                  </p:pic>
                </p:oleObj>
              </mc:Fallback>
            </mc:AlternateContent>
          </a:graphicData>
        </a:graphic>
      </p:graphicFrame>
    </p:spTree>
    <p:extLst>
      <p:ext uri="{BB962C8B-B14F-4D97-AF65-F5344CB8AC3E}">
        <p14:creationId xmlns:p14="http://schemas.microsoft.com/office/powerpoint/2010/main" val="2121389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2496261"/>
            <a:ext cx="11286237" cy="2012859"/>
          </a:xfrm>
        </p:spPr>
        <p:txBody>
          <a:bodyPr/>
          <a:lstStyle/>
          <a:p>
            <a:pPr indent="609600">
              <a:spcAft>
                <a:spcPts val="0"/>
              </a:spcAft>
              <a:tabLst>
                <a:tab pos="5372100" algn="l"/>
              </a:tabLst>
            </a:pPr>
            <a:r>
              <a:rPr lang="en-US" altLang="zh-CN" kern="100" dirty="0">
                <a:cs typeface="Courier New"/>
              </a:rPr>
              <a:t>(4)</a:t>
            </a:r>
            <a:r>
              <a:rPr lang="zh-CN" altLang="zh-CN" kern="100" dirty="0">
                <a:cs typeface="Times New Roman"/>
              </a:rPr>
              <a:t>固态氧化物燃料电池中：用</a:t>
            </a:r>
            <a:r>
              <a:rPr lang="en-US" altLang="zh-CN" kern="100" dirty="0">
                <a:cs typeface="Courier New"/>
              </a:rPr>
              <a:t>O</a:t>
            </a:r>
            <a:r>
              <a:rPr lang="en-US" altLang="zh-CN" kern="100" baseline="30000" dirty="0">
                <a:cs typeface="Courier New"/>
              </a:rPr>
              <a:t>2</a:t>
            </a:r>
            <a:r>
              <a:rPr lang="zh-CN" altLang="zh-CN" kern="100" baseline="30000" dirty="0">
                <a:cs typeface="Times New Roman"/>
              </a:rPr>
              <a:t>－</a:t>
            </a:r>
            <a:r>
              <a:rPr lang="zh-CN" altLang="zh-CN" kern="100" dirty="0">
                <a:cs typeface="Times New Roman"/>
              </a:rPr>
              <a:t>平衡电荷。</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以甲烷为例，写出电极反应式：</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负极：</a:t>
            </a:r>
            <a:r>
              <a:rPr lang="en-US" altLang="zh-CN" kern="100" dirty="0" smtClean="0">
                <a:cs typeface="Courier New"/>
              </a:rPr>
              <a:t>______________________</a:t>
            </a:r>
            <a:r>
              <a:rPr lang="en-US" altLang="zh-CN" kern="100" spc="-80" dirty="0" smtClean="0">
                <a:cs typeface="Courier New"/>
              </a:rPr>
              <a:t>____</a:t>
            </a:r>
            <a:r>
              <a:rPr lang="en-US" altLang="zh-CN" kern="100" dirty="0" smtClean="0">
                <a:cs typeface="Courier New"/>
              </a:rPr>
              <a:t>____________________</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正极：</a:t>
            </a:r>
            <a:r>
              <a:rPr lang="en-US" altLang="zh-CN" kern="100" dirty="0" smtClean="0">
                <a:cs typeface="Courier New"/>
              </a:rPr>
              <a:t>______________</a:t>
            </a:r>
            <a:r>
              <a:rPr lang="en-US" altLang="zh-CN" kern="100" spc="-80" dirty="0" smtClean="0">
                <a:cs typeface="Courier New"/>
              </a:rPr>
              <a:t>__</a:t>
            </a:r>
            <a:r>
              <a:rPr lang="en-US" altLang="zh-CN" kern="100" dirty="0" smtClean="0">
                <a:cs typeface="Courier New"/>
              </a:rPr>
              <a:t>____________</a:t>
            </a:r>
            <a:r>
              <a:rPr lang="zh-CN" altLang="zh-CN" kern="100" dirty="0" smtClean="0">
                <a:cs typeface="Times New Roman"/>
              </a:rPr>
              <a:t>。</a:t>
            </a:r>
            <a:endParaRPr lang="zh-CN" altLang="zh-CN" sz="1050" kern="100" dirty="0">
              <a:latin typeface="宋体"/>
              <a:cs typeface="Courier New"/>
            </a:endParaRPr>
          </a:p>
        </p:txBody>
      </p:sp>
      <p:sp>
        <p:nvSpPr>
          <p:cNvPr id="3" name="矩形 2"/>
          <p:cNvSpPr/>
          <p:nvPr/>
        </p:nvSpPr>
        <p:spPr>
          <a:xfrm>
            <a:off x="3384302" y="3399383"/>
            <a:ext cx="4549964" cy="461665"/>
          </a:xfrm>
          <a:prstGeom prst="rect">
            <a:avLst/>
          </a:prstGeom>
        </p:spPr>
        <p:txBody>
          <a:bodyPr wrap="none">
            <a:spAutoFit/>
          </a:bodyPr>
          <a:lstStyle/>
          <a:p>
            <a:r>
              <a:rPr lang="en-US" altLang="zh-CN" kern="100" dirty="0">
                <a:latin typeface="Times New Roman"/>
                <a:ea typeface="黑体"/>
              </a:rPr>
              <a:t>CH</a:t>
            </a:r>
            <a:r>
              <a:rPr lang="en-US" altLang="zh-CN" kern="100" baseline="-25000" dirty="0">
                <a:latin typeface="Times New Roman"/>
                <a:ea typeface="黑体"/>
              </a:rPr>
              <a:t>4</a:t>
            </a:r>
            <a:r>
              <a:rPr lang="zh-CN" altLang="zh-CN" kern="100" dirty="0">
                <a:latin typeface="Times New Roman"/>
                <a:ea typeface="黑体"/>
                <a:cs typeface="Times New Roman"/>
              </a:rPr>
              <a:t>＋</a:t>
            </a:r>
            <a:r>
              <a:rPr lang="en-US" altLang="zh-CN" kern="100" dirty="0">
                <a:latin typeface="Times New Roman"/>
                <a:ea typeface="黑体"/>
              </a:rPr>
              <a:t>4O</a:t>
            </a:r>
            <a:r>
              <a:rPr lang="en-US" altLang="zh-CN" kern="100" baseline="30000" dirty="0">
                <a:latin typeface="Times New Roman"/>
                <a:ea typeface="黑体"/>
              </a:rPr>
              <a:t>2</a:t>
            </a:r>
            <a:r>
              <a:rPr lang="zh-CN" altLang="zh-CN" kern="100" baseline="30000" dirty="0">
                <a:latin typeface="Times New Roman"/>
                <a:ea typeface="黑体"/>
                <a:cs typeface="Times New Roman"/>
              </a:rPr>
              <a:t>－</a:t>
            </a:r>
            <a:r>
              <a:rPr lang="zh-CN" altLang="zh-CN" kern="100" dirty="0">
                <a:latin typeface="Times New Roman"/>
                <a:ea typeface="黑体"/>
                <a:cs typeface="Times New Roman"/>
              </a:rPr>
              <a:t>－</a:t>
            </a:r>
            <a:r>
              <a:rPr lang="en-US" altLang="zh-CN" kern="100" dirty="0">
                <a:latin typeface="Times New Roman"/>
                <a:ea typeface="黑体"/>
              </a:rPr>
              <a:t>8e</a:t>
            </a:r>
            <a:r>
              <a:rPr lang="zh-CN" altLang="zh-CN" kern="100" baseline="30000" dirty="0">
                <a:latin typeface="Times New Roman"/>
                <a:ea typeface="黑体"/>
                <a:cs typeface="Times New Roman"/>
              </a:rPr>
              <a:t>－</a:t>
            </a:r>
            <a:r>
              <a:rPr lang="en-US" altLang="zh-CN" kern="100" spc="-80" dirty="0">
                <a:latin typeface="Times New Roman"/>
                <a:ea typeface="黑体"/>
              </a:rPr>
              <a:t>==</a:t>
            </a:r>
            <a:r>
              <a:rPr lang="en-US" altLang="zh-CN" kern="100" dirty="0">
                <a:latin typeface="Times New Roman"/>
                <a:ea typeface="黑体"/>
              </a:rPr>
              <a:t>=CO</a:t>
            </a:r>
            <a:r>
              <a:rPr lang="en-US" altLang="zh-CN" kern="100" baseline="-25000" dirty="0">
                <a:latin typeface="Times New Roman"/>
                <a:ea typeface="黑体"/>
              </a:rPr>
              <a:t>2</a:t>
            </a:r>
            <a:r>
              <a:rPr lang="zh-CN" altLang="zh-CN" kern="100" dirty="0">
                <a:latin typeface="Times New Roman"/>
                <a:ea typeface="黑体"/>
                <a:cs typeface="Times New Roman"/>
              </a:rPr>
              <a:t>＋</a:t>
            </a:r>
            <a:r>
              <a:rPr lang="en-US" altLang="zh-CN" kern="100" dirty="0">
                <a:latin typeface="Times New Roman"/>
                <a:ea typeface="黑体"/>
              </a:rPr>
              <a:t>2H</a:t>
            </a:r>
            <a:r>
              <a:rPr lang="en-US" altLang="zh-CN" kern="100" baseline="-25000" dirty="0">
                <a:latin typeface="Times New Roman"/>
                <a:ea typeface="黑体"/>
              </a:rPr>
              <a:t>2</a:t>
            </a:r>
            <a:r>
              <a:rPr lang="en-US" altLang="zh-CN" kern="100" dirty="0">
                <a:latin typeface="Times New Roman"/>
                <a:ea typeface="黑体"/>
              </a:rPr>
              <a:t>O</a:t>
            </a:r>
            <a:endParaRPr lang="zh-CN" altLang="en-US" dirty="0"/>
          </a:p>
        </p:txBody>
      </p:sp>
      <p:sp>
        <p:nvSpPr>
          <p:cNvPr id="4" name="矩形 3"/>
          <p:cNvSpPr/>
          <p:nvPr/>
        </p:nvSpPr>
        <p:spPr>
          <a:xfrm>
            <a:off x="2991783" y="3901524"/>
            <a:ext cx="2496517" cy="461665"/>
          </a:xfrm>
          <a:prstGeom prst="rect">
            <a:avLst/>
          </a:prstGeom>
        </p:spPr>
        <p:txBody>
          <a:bodyPr wrap="none">
            <a:spAutoFit/>
          </a:bodyPr>
          <a:lstStyle/>
          <a:p>
            <a:r>
              <a:rPr lang="en-US" altLang="zh-CN" kern="100" dirty="0">
                <a:latin typeface="Times New Roman"/>
                <a:ea typeface="黑体"/>
              </a:rPr>
              <a:t>O</a:t>
            </a:r>
            <a:r>
              <a:rPr lang="en-US" altLang="zh-CN" kern="100" baseline="-25000" dirty="0">
                <a:latin typeface="Times New Roman"/>
                <a:ea typeface="黑体"/>
              </a:rPr>
              <a:t>2</a:t>
            </a:r>
            <a:r>
              <a:rPr lang="zh-CN" altLang="zh-CN" kern="100" dirty="0">
                <a:latin typeface="Times New Roman"/>
                <a:ea typeface="黑体"/>
                <a:cs typeface="Times New Roman"/>
              </a:rPr>
              <a:t>＋</a:t>
            </a:r>
            <a:r>
              <a:rPr lang="en-US" altLang="zh-CN" kern="100" dirty="0">
                <a:latin typeface="Times New Roman"/>
                <a:ea typeface="黑体"/>
              </a:rPr>
              <a:t>4e</a:t>
            </a:r>
            <a:r>
              <a:rPr lang="zh-CN" altLang="zh-CN" kern="100" baseline="30000" dirty="0">
                <a:latin typeface="Times New Roman"/>
                <a:ea typeface="黑体"/>
                <a:cs typeface="Times New Roman"/>
              </a:rPr>
              <a:t>－</a:t>
            </a:r>
            <a:r>
              <a:rPr lang="en-US" altLang="zh-CN" kern="100" spc="-80" dirty="0">
                <a:latin typeface="Times New Roman"/>
                <a:ea typeface="黑体"/>
              </a:rPr>
              <a:t>==</a:t>
            </a:r>
            <a:r>
              <a:rPr lang="en-US" altLang="zh-CN" kern="100" dirty="0">
                <a:latin typeface="Times New Roman"/>
                <a:ea typeface="黑体"/>
              </a:rPr>
              <a:t>=2O</a:t>
            </a:r>
            <a:r>
              <a:rPr lang="en-US" altLang="zh-CN" kern="100" baseline="30000" dirty="0">
                <a:latin typeface="Times New Roman"/>
                <a:ea typeface="黑体"/>
              </a:rPr>
              <a:t>2</a:t>
            </a:r>
            <a:r>
              <a:rPr lang="zh-CN" altLang="zh-CN" kern="100" baseline="30000" dirty="0">
                <a:latin typeface="Times New Roman"/>
                <a:ea typeface="黑体"/>
                <a:cs typeface="Times New Roman"/>
              </a:rPr>
              <a:t>－</a:t>
            </a:r>
            <a:endParaRPr lang="zh-CN" altLang="en-US" dirty="0"/>
          </a:p>
        </p:txBody>
      </p:sp>
    </p:spTree>
    <p:extLst>
      <p:ext uri="{BB962C8B-B14F-4D97-AF65-F5344CB8AC3E}">
        <p14:creationId xmlns:p14="http://schemas.microsoft.com/office/powerpoint/2010/main" val="419635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009704"/>
            <a:ext cx="11286237" cy="5746894"/>
          </a:xfrm>
        </p:spPr>
        <p:txBody>
          <a:bodyPr/>
          <a:lstStyle/>
          <a:p>
            <a:pPr indent="609600">
              <a:lnSpc>
                <a:spcPct val="110000"/>
              </a:lnSpc>
              <a:spcAft>
                <a:spcPts val="0"/>
              </a:spcAft>
              <a:tabLst>
                <a:tab pos="5372100" algn="l"/>
              </a:tabLst>
            </a:pPr>
            <a:r>
              <a:rPr lang="en-US" altLang="zh-CN" kern="100" dirty="0">
                <a:cs typeface="Courier New"/>
              </a:rPr>
              <a:t>(5)</a:t>
            </a:r>
            <a:r>
              <a:rPr lang="zh-CN" altLang="zh-CN" kern="100" dirty="0">
                <a:cs typeface="Times New Roman"/>
              </a:rPr>
              <a:t>微生物燃料电池</a:t>
            </a:r>
            <a:endParaRPr lang="zh-CN" altLang="zh-CN" sz="1050" kern="100" dirty="0">
              <a:latin typeface="宋体"/>
              <a:cs typeface="Courier New"/>
            </a:endParaRPr>
          </a:p>
          <a:p>
            <a:pPr indent="609600">
              <a:lnSpc>
                <a:spcPct val="110000"/>
              </a:lnSpc>
              <a:spcAft>
                <a:spcPts val="0"/>
              </a:spcAft>
              <a:tabLst>
                <a:tab pos="5372100" algn="l"/>
              </a:tabLst>
            </a:pPr>
            <a:r>
              <a:rPr lang="zh-CN" altLang="zh-CN" kern="100" dirty="0">
                <a:cs typeface="Times New Roman"/>
              </a:rPr>
              <a:t>微生物</a:t>
            </a:r>
            <a:r>
              <a:rPr lang="en-US" altLang="zh-CN" kern="100" dirty="0">
                <a:cs typeface="Courier New"/>
              </a:rPr>
              <a:t>(</a:t>
            </a:r>
            <a:r>
              <a:rPr lang="zh-CN" altLang="zh-CN" kern="100" dirty="0">
                <a:cs typeface="Times New Roman"/>
              </a:rPr>
              <a:t>或酶</a:t>
            </a:r>
            <a:r>
              <a:rPr lang="en-US" altLang="zh-CN" kern="100" dirty="0">
                <a:cs typeface="Courier New"/>
              </a:rPr>
              <a:t>)</a:t>
            </a:r>
            <a:r>
              <a:rPr lang="zh-CN" altLang="zh-CN" kern="100" dirty="0">
                <a:cs typeface="Times New Roman"/>
              </a:rPr>
              <a:t>电池是指在微生物的作用下</a:t>
            </a:r>
            <a:r>
              <a:rPr lang="en-US" altLang="zh-CN" kern="100" dirty="0">
                <a:cs typeface="Courier New"/>
              </a:rPr>
              <a:t>(</a:t>
            </a:r>
            <a:r>
              <a:rPr lang="zh-CN" altLang="zh-CN" kern="100" dirty="0">
                <a:cs typeface="Times New Roman"/>
              </a:rPr>
              <a:t>类似催化作用</a:t>
            </a:r>
            <a:r>
              <a:rPr lang="en-US" altLang="zh-CN" kern="100" dirty="0">
                <a:cs typeface="Courier New"/>
              </a:rPr>
              <a:t>)</a:t>
            </a:r>
            <a:r>
              <a:rPr lang="zh-CN" altLang="zh-CN" kern="100" dirty="0">
                <a:cs typeface="Times New Roman"/>
              </a:rPr>
              <a:t>，将化学能转化为电能的装置，其工作原理如图所示：</a:t>
            </a:r>
            <a:endParaRPr lang="zh-CN" altLang="zh-CN" sz="1050" kern="100" dirty="0">
              <a:latin typeface="宋体"/>
              <a:cs typeface="Courier New"/>
            </a:endParaRPr>
          </a:p>
          <a:p>
            <a:pPr indent="609600">
              <a:lnSpc>
                <a:spcPct val="110000"/>
              </a:lnSpc>
              <a:spcAft>
                <a:spcPts val="0"/>
              </a:spcAft>
              <a:tabLst>
                <a:tab pos="5372100" algn="l"/>
              </a:tabLst>
            </a:pPr>
            <a:endParaRPr lang="en-US" altLang="zh-CN" kern="100" dirty="0" smtClean="0">
              <a:latin typeface="宋体"/>
              <a:cs typeface="宋体"/>
            </a:endParaRPr>
          </a:p>
          <a:p>
            <a:pPr indent="609600">
              <a:lnSpc>
                <a:spcPct val="110000"/>
              </a:lnSpc>
              <a:spcAft>
                <a:spcPts val="0"/>
              </a:spcAft>
              <a:tabLst>
                <a:tab pos="5372100" algn="l"/>
              </a:tabLst>
            </a:pPr>
            <a:endParaRPr lang="en-US" altLang="zh-CN" kern="100" dirty="0">
              <a:latin typeface="宋体"/>
              <a:cs typeface="宋体"/>
            </a:endParaRPr>
          </a:p>
          <a:p>
            <a:pPr indent="609600">
              <a:lnSpc>
                <a:spcPct val="110000"/>
              </a:lnSpc>
              <a:spcAft>
                <a:spcPts val="0"/>
              </a:spcAft>
              <a:tabLst>
                <a:tab pos="5372100" algn="l"/>
              </a:tabLst>
            </a:pPr>
            <a:endParaRPr lang="en-US" altLang="zh-CN" kern="100" dirty="0" smtClean="0">
              <a:latin typeface="宋体"/>
              <a:cs typeface="宋体"/>
            </a:endParaRPr>
          </a:p>
          <a:p>
            <a:pPr indent="609600">
              <a:lnSpc>
                <a:spcPct val="110000"/>
              </a:lnSpc>
              <a:spcAft>
                <a:spcPts val="0"/>
              </a:spcAft>
              <a:tabLst>
                <a:tab pos="5372100" algn="l"/>
              </a:tabLst>
            </a:pPr>
            <a:endParaRPr lang="en-US" altLang="zh-CN" kern="100" dirty="0">
              <a:latin typeface="宋体"/>
              <a:cs typeface="宋体"/>
            </a:endParaRPr>
          </a:p>
          <a:p>
            <a:pPr indent="609600">
              <a:lnSpc>
                <a:spcPct val="110000"/>
              </a:lnSpc>
              <a:spcAft>
                <a:spcPts val="0"/>
              </a:spcAft>
              <a:tabLst>
                <a:tab pos="5372100" algn="l"/>
              </a:tabLst>
            </a:pPr>
            <a:endParaRPr lang="en-US" altLang="zh-CN" kern="100" dirty="0" smtClean="0">
              <a:latin typeface="宋体"/>
              <a:cs typeface="宋体"/>
            </a:endParaRPr>
          </a:p>
          <a:p>
            <a:pPr indent="609600">
              <a:lnSpc>
                <a:spcPct val="110000"/>
              </a:lnSpc>
              <a:spcAft>
                <a:spcPts val="0"/>
              </a:spcAft>
              <a:tabLst>
                <a:tab pos="5372100" algn="l"/>
              </a:tabLst>
            </a:pPr>
            <a:r>
              <a:rPr lang="zh-CN" altLang="zh-CN" kern="100" dirty="0" smtClean="0">
                <a:latin typeface="宋体"/>
                <a:cs typeface="宋体"/>
              </a:rPr>
              <a:t>①</a:t>
            </a:r>
            <a:r>
              <a:rPr lang="zh-CN" altLang="zh-CN" kern="100" dirty="0">
                <a:cs typeface="Times New Roman"/>
              </a:rPr>
              <a:t>微生物有利于有机物的氧化反应，促进了反应中电子的转移。</a:t>
            </a:r>
            <a:endParaRPr lang="zh-CN" altLang="zh-CN" sz="1050" kern="100" dirty="0">
              <a:latin typeface="宋体"/>
              <a:cs typeface="Courier New"/>
            </a:endParaRPr>
          </a:p>
          <a:p>
            <a:pPr indent="609600">
              <a:lnSpc>
                <a:spcPct val="110000"/>
              </a:lnSpc>
              <a:spcAft>
                <a:spcPts val="0"/>
              </a:spcAft>
              <a:tabLst>
                <a:tab pos="5372100" algn="l"/>
              </a:tabLst>
            </a:pPr>
            <a:r>
              <a:rPr lang="zh-CN" altLang="zh-CN" kern="100" dirty="0">
                <a:latin typeface="宋体"/>
                <a:cs typeface="宋体"/>
              </a:rPr>
              <a:t>②</a:t>
            </a:r>
            <a:r>
              <a:rPr lang="zh-CN" altLang="zh-CN" kern="100" dirty="0">
                <a:cs typeface="Times New Roman"/>
              </a:rPr>
              <a:t>有机物在负极失去电子，负极反应中有</a:t>
            </a:r>
            <a:r>
              <a:rPr lang="en-US" altLang="zh-CN" kern="100" dirty="0">
                <a:cs typeface="Courier New"/>
              </a:rPr>
              <a:t>CO</a:t>
            </a:r>
            <a:r>
              <a:rPr lang="en-US" altLang="zh-CN" kern="100" baseline="-25000" dirty="0">
                <a:cs typeface="Courier New"/>
              </a:rPr>
              <a:t>2</a:t>
            </a:r>
            <a:r>
              <a:rPr lang="zh-CN" altLang="zh-CN" kern="100" dirty="0">
                <a:cs typeface="Times New Roman"/>
              </a:rPr>
              <a:t>生成，同时产生了</a:t>
            </a:r>
            <a:r>
              <a:rPr lang="en-US" altLang="zh-CN" kern="100" dirty="0">
                <a:cs typeface="Courier New"/>
              </a:rPr>
              <a:t>H</a:t>
            </a:r>
            <a:r>
              <a:rPr lang="zh-CN" altLang="zh-CN" kern="100" baseline="30000" dirty="0">
                <a:cs typeface="Times New Roman"/>
              </a:rPr>
              <a:t>＋</a:t>
            </a:r>
            <a:r>
              <a:rPr lang="en-US" altLang="zh-CN" kern="100" dirty="0">
                <a:cs typeface="Courier New"/>
              </a:rPr>
              <a:t>(</a:t>
            </a:r>
            <a:r>
              <a:rPr lang="zh-CN" altLang="zh-CN" kern="100" dirty="0">
                <a:cs typeface="Times New Roman"/>
              </a:rPr>
              <a:t>如葡萄糖在负极反应：</a:t>
            </a:r>
            <a:r>
              <a:rPr lang="en-US" altLang="zh-CN" kern="100" dirty="0">
                <a:cs typeface="Courier New"/>
              </a:rPr>
              <a:t>C</a:t>
            </a:r>
            <a:r>
              <a:rPr lang="en-US" altLang="zh-CN" kern="100" baseline="-25000" dirty="0">
                <a:cs typeface="Courier New"/>
              </a:rPr>
              <a:t>6</a:t>
            </a:r>
            <a:r>
              <a:rPr lang="en-US" altLang="zh-CN" kern="100" dirty="0">
                <a:cs typeface="Courier New"/>
              </a:rPr>
              <a:t>H</a:t>
            </a:r>
            <a:r>
              <a:rPr lang="en-US" altLang="zh-CN" kern="100" baseline="-25000" dirty="0">
                <a:cs typeface="Courier New"/>
              </a:rPr>
              <a:t>12</a:t>
            </a:r>
            <a:r>
              <a:rPr lang="en-US" altLang="zh-CN" kern="100" dirty="0">
                <a:cs typeface="Courier New"/>
              </a:rPr>
              <a:t>O</a:t>
            </a:r>
            <a:r>
              <a:rPr lang="en-US" altLang="zh-CN" kern="100" baseline="-25000" dirty="0">
                <a:cs typeface="Courier New"/>
              </a:rPr>
              <a:t>6</a:t>
            </a:r>
            <a:r>
              <a:rPr lang="zh-CN" altLang="zh-CN" kern="100" dirty="0">
                <a:cs typeface="Times New Roman"/>
              </a:rPr>
              <a:t>＋</a:t>
            </a:r>
            <a:r>
              <a:rPr lang="en-US" altLang="zh-CN" kern="100" dirty="0">
                <a:cs typeface="Courier New"/>
              </a:rPr>
              <a:t>6H</a:t>
            </a:r>
            <a:r>
              <a:rPr lang="en-US" altLang="zh-CN" kern="100" baseline="-25000" dirty="0">
                <a:cs typeface="Courier New"/>
              </a:rPr>
              <a:t>2</a:t>
            </a:r>
            <a:r>
              <a:rPr lang="en-US" altLang="zh-CN" kern="100" dirty="0">
                <a:cs typeface="Courier New"/>
              </a:rPr>
              <a:t>O</a:t>
            </a:r>
            <a:r>
              <a:rPr lang="zh-CN" altLang="zh-CN" kern="100" dirty="0">
                <a:cs typeface="Times New Roman"/>
              </a:rPr>
              <a:t>－</a:t>
            </a:r>
            <a:r>
              <a:rPr lang="en-US" altLang="zh-CN" kern="100" dirty="0">
                <a:cs typeface="Courier New"/>
              </a:rPr>
              <a:t>24e</a:t>
            </a:r>
            <a:r>
              <a:rPr lang="zh-CN" altLang="zh-CN" kern="100" baseline="30000" dirty="0">
                <a:cs typeface="Times New Roman"/>
              </a:rPr>
              <a:t>－</a:t>
            </a:r>
            <a:r>
              <a:rPr lang="en-US" altLang="zh-CN" kern="100" spc="-80" dirty="0">
                <a:cs typeface="Courier New"/>
              </a:rPr>
              <a:t>==</a:t>
            </a:r>
            <a:r>
              <a:rPr lang="en-US" altLang="zh-CN" kern="100" dirty="0">
                <a:cs typeface="Courier New"/>
              </a:rPr>
              <a:t>=6CO</a:t>
            </a:r>
            <a:r>
              <a:rPr lang="en-US" altLang="zh-CN" kern="100" baseline="-25000" dirty="0">
                <a:cs typeface="Courier New"/>
              </a:rPr>
              <a:t>2</a:t>
            </a:r>
            <a:r>
              <a:rPr lang="en-US" altLang="zh-CN" kern="100" dirty="0">
                <a:latin typeface="宋体"/>
                <a:cs typeface="Times New Roman"/>
              </a:rPr>
              <a:t>↑</a:t>
            </a:r>
            <a:r>
              <a:rPr lang="zh-CN" altLang="zh-CN" kern="100" dirty="0">
                <a:cs typeface="Times New Roman"/>
              </a:rPr>
              <a:t>＋</a:t>
            </a:r>
            <a:r>
              <a:rPr lang="en-US" altLang="zh-CN" kern="100" dirty="0">
                <a:cs typeface="Courier New"/>
              </a:rPr>
              <a:t>24H</a:t>
            </a:r>
            <a:r>
              <a:rPr lang="zh-CN" altLang="zh-CN" kern="100" baseline="30000" dirty="0">
                <a:cs typeface="Times New Roman"/>
              </a:rPr>
              <a:t>＋</a:t>
            </a:r>
            <a:r>
              <a:rPr lang="en-US" altLang="zh-CN" kern="100" dirty="0">
                <a:cs typeface="Courier New"/>
              </a:rPr>
              <a:t>)</a:t>
            </a:r>
            <a:r>
              <a:rPr lang="zh-CN" altLang="zh-CN" kern="100" dirty="0">
                <a:cs typeface="Times New Roman"/>
              </a:rPr>
              <a:t>，</a:t>
            </a:r>
            <a:r>
              <a:rPr lang="en-US" altLang="zh-CN" kern="100" dirty="0">
                <a:cs typeface="Courier New"/>
              </a:rPr>
              <a:t>H</a:t>
            </a:r>
            <a:r>
              <a:rPr lang="zh-CN" altLang="zh-CN" kern="100" baseline="30000" dirty="0">
                <a:cs typeface="Times New Roman"/>
              </a:rPr>
              <a:t>＋</a:t>
            </a:r>
            <a:r>
              <a:rPr lang="zh-CN" altLang="zh-CN" kern="100" dirty="0">
                <a:cs typeface="Times New Roman"/>
              </a:rPr>
              <a:t>通过质子交换膜从负极区移向正极区。</a:t>
            </a:r>
            <a:endParaRPr lang="zh-CN" altLang="zh-CN" sz="1050" kern="100" dirty="0">
              <a:latin typeface="宋体"/>
              <a:cs typeface="Courier New"/>
            </a:endParaRPr>
          </a:p>
          <a:p>
            <a:pPr indent="609600">
              <a:lnSpc>
                <a:spcPct val="110000"/>
              </a:lnSpc>
              <a:spcAft>
                <a:spcPts val="0"/>
              </a:spcAft>
              <a:tabLst>
                <a:tab pos="5372100" algn="l"/>
              </a:tabLst>
            </a:pPr>
            <a:r>
              <a:rPr lang="zh-CN" altLang="zh-CN" kern="100" dirty="0">
                <a:latin typeface="宋体"/>
                <a:cs typeface="宋体"/>
              </a:rPr>
              <a:t>③</a:t>
            </a:r>
            <a:r>
              <a:rPr lang="zh-CN" altLang="zh-CN" kern="100" dirty="0">
                <a:cs typeface="Times New Roman"/>
              </a:rPr>
              <a:t>微生物燃料电池不能在高温下</a:t>
            </a:r>
            <a:r>
              <a:rPr lang="en-US" altLang="zh-CN" kern="100" dirty="0">
                <a:cs typeface="Courier New"/>
              </a:rPr>
              <a:t>(</a:t>
            </a:r>
            <a:r>
              <a:rPr lang="zh-CN" altLang="zh-CN" kern="100" dirty="0">
                <a:cs typeface="Times New Roman"/>
              </a:rPr>
              <a:t>或重金属盐溶液如</a:t>
            </a:r>
            <a:r>
              <a:rPr lang="en-US" altLang="zh-CN" kern="100" dirty="0">
                <a:cs typeface="Courier New"/>
              </a:rPr>
              <a:t>CuSO</a:t>
            </a:r>
            <a:r>
              <a:rPr lang="en-US" altLang="zh-CN" kern="100" baseline="-25000" dirty="0">
                <a:cs typeface="Courier New"/>
              </a:rPr>
              <a:t>4</a:t>
            </a:r>
            <a:r>
              <a:rPr lang="zh-CN" altLang="zh-CN" kern="100" dirty="0">
                <a:cs typeface="Times New Roman"/>
              </a:rPr>
              <a:t>溶液、强氧化性溶液如</a:t>
            </a:r>
            <a:r>
              <a:rPr lang="en-US" altLang="zh-CN" kern="100" dirty="0">
                <a:cs typeface="Courier New"/>
              </a:rPr>
              <a:t>K</a:t>
            </a:r>
            <a:r>
              <a:rPr lang="en-US" altLang="zh-CN" kern="100" baseline="-25000" dirty="0">
                <a:cs typeface="Courier New"/>
              </a:rPr>
              <a:t>2</a:t>
            </a:r>
            <a:r>
              <a:rPr lang="en-US" altLang="zh-CN" kern="100" dirty="0">
                <a:cs typeface="Courier New"/>
              </a:rPr>
              <a:t>CrO</a:t>
            </a:r>
            <a:r>
              <a:rPr lang="en-US" altLang="zh-CN" kern="100" baseline="-25000" dirty="0">
                <a:cs typeface="Courier New"/>
              </a:rPr>
              <a:t>7</a:t>
            </a:r>
            <a:r>
              <a:rPr lang="zh-CN" altLang="zh-CN" kern="100" dirty="0">
                <a:cs typeface="Times New Roman"/>
              </a:rPr>
              <a:t>溶液</a:t>
            </a:r>
            <a:r>
              <a:rPr lang="en-US" altLang="zh-CN" kern="100" dirty="0">
                <a:cs typeface="Courier New"/>
              </a:rPr>
              <a:t>)</a:t>
            </a:r>
            <a:r>
              <a:rPr lang="zh-CN" altLang="zh-CN" kern="100" dirty="0">
                <a:cs typeface="Times New Roman"/>
              </a:rPr>
              <a:t>使用，会使酶变性</a:t>
            </a:r>
            <a:r>
              <a:rPr lang="zh-CN" altLang="zh-CN" kern="100" dirty="0" smtClean="0">
                <a:cs typeface="Times New Roman"/>
              </a:rPr>
              <a:t>。</a:t>
            </a:r>
            <a:endParaRPr lang="zh-CN" altLang="zh-CN" sz="1050" kern="100" dirty="0">
              <a:latin typeface="宋体"/>
              <a:cs typeface="Courier New"/>
            </a:endParaRPr>
          </a:p>
        </p:txBody>
      </p:sp>
      <p:pic>
        <p:nvPicPr>
          <p:cNvPr id="29698" name="Picture 2" descr="2022hx-106.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556249" y="2193869"/>
            <a:ext cx="3148533" cy="202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3595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628800"/>
            <a:ext cx="11286237" cy="1004699"/>
          </a:xfrm>
        </p:spPr>
        <p:txBody>
          <a:bodyPr/>
          <a:lstStyle/>
          <a:p>
            <a:pPr indent="609600">
              <a:spcAft>
                <a:spcPts val="0"/>
              </a:spcAft>
              <a:tabLst>
                <a:tab pos="5372100" algn="l"/>
              </a:tabLst>
            </a:pPr>
            <a:r>
              <a:rPr lang="en-US" altLang="zh-CN" kern="100" dirty="0">
                <a:cs typeface="Courier New"/>
              </a:rPr>
              <a:t>(6)</a:t>
            </a:r>
            <a:r>
              <a:rPr lang="zh-CN" altLang="zh-CN" kern="100" dirty="0">
                <a:cs typeface="Times New Roman"/>
              </a:rPr>
              <a:t>肼燃料电池</a:t>
            </a:r>
            <a:endParaRPr lang="zh-CN" altLang="zh-CN" sz="1050" kern="100" dirty="0">
              <a:latin typeface="宋体"/>
              <a:cs typeface="Courier New"/>
            </a:endParaRPr>
          </a:p>
          <a:p>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2161623984"/>
              </p:ext>
            </p:extLst>
          </p:nvPr>
        </p:nvGraphicFramePr>
        <p:xfrm>
          <a:off x="468313" y="2324915"/>
          <a:ext cx="11304587" cy="3260725"/>
        </p:xfrm>
        <a:graphic>
          <a:graphicData uri="http://schemas.openxmlformats.org/presentationml/2006/ole">
            <mc:AlternateContent xmlns:mc="http://schemas.openxmlformats.org/markup-compatibility/2006">
              <mc:Choice xmlns:v="urn:schemas-microsoft-com:vml" Requires="v">
                <p:oleObj spid="_x0000_s31754" name="文档" r:id="rId3" imgW="11304064" imgH="3261357" progId="Word.Document.12">
                  <p:embed/>
                </p:oleObj>
              </mc:Choice>
              <mc:Fallback>
                <p:oleObj name="文档" r:id="rId3" imgW="11304064" imgH="3261357" progId="Word.Document.12">
                  <p:embed/>
                  <p:pic>
                    <p:nvPicPr>
                      <p:cNvPr id="0" name=""/>
                      <p:cNvPicPr/>
                      <p:nvPr/>
                    </p:nvPicPr>
                    <p:blipFill>
                      <a:blip r:embed="rId4"/>
                      <a:stretch>
                        <a:fillRect/>
                      </a:stretch>
                    </p:blipFill>
                    <p:spPr>
                      <a:xfrm>
                        <a:off x="468313" y="2324915"/>
                        <a:ext cx="11304587" cy="3260725"/>
                      </a:xfrm>
                      <a:prstGeom prst="rect">
                        <a:avLst/>
                      </a:prstGeom>
                    </p:spPr>
                  </p:pic>
                </p:oleObj>
              </mc:Fallback>
            </mc:AlternateContent>
          </a:graphicData>
        </a:graphic>
      </p:graphicFrame>
    </p:spTree>
    <p:extLst>
      <p:ext uri="{BB962C8B-B14F-4D97-AF65-F5344CB8AC3E}">
        <p14:creationId xmlns:p14="http://schemas.microsoft.com/office/powerpoint/2010/main" val="57606321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55629"/>
            <a:ext cx="11286237" cy="5053691"/>
          </a:xfrm>
        </p:spPr>
        <p:txBody>
          <a:bodyPr/>
          <a:lstStyle/>
          <a:p>
            <a:pPr indent="628015">
              <a:spcAft>
                <a:spcPts val="0"/>
              </a:spcAft>
              <a:tabLst>
                <a:tab pos="5372100" algn="l"/>
              </a:tabLst>
            </a:pPr>
            <a:r>
              <a:rPr lang="en-US" altLang="zh-CN" sz="3200" b="1" kern="100" dirty="0">
                <a:solidFill>
                  <a:srgbClr val="CC4646"/>
                </a:solidFill>
                <a:cs typeface="Courier New"/>
              </a:rPr>
              <a:t>2.</a:t>
            </a:r>
            <a:r>
              <a:rPr lang="en-US" altLang="zh-CN" kern="100" dirty="0">
                <a:cs typeface="Courier New"/>
              </a:rPr>
              <a:t>  </a:t>
            </a:r>
            <a:r>
              <a:rPr lang="zh-CN" altLang="zh-CN" kern="100" dirty="0">
                <a:cs typeface="Times New Roman"/>
              </a:rPr>
              <a:t>可逆电池的电极反应式书写</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可逆电池放电时是原电池，充电时是电解池</a:t>
            </a:r>
            <a:r>
              <a:rPr lang="en-US" altLang="zh-CN" kern="100" dirty="0">
                <a:cs typeface="Courier New"/>
              </a:rPr>
              <a:t>(</a:t>
            </a:r>
            <a:r>
              <a:rPr lang="zh-CN" altLang="zh-CN" kern="100" dirty="0">
                <a:cs typeface="Times New Roman"/>
              </a:rPr>
              <a:t>以铅蓄电池为例</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endParaRPr lang="en-US" altLang="zh-CN" kern="100" dirty="0">
              <a:cs typeface="Courier New"/>
            </a:endParaRPr>
          </a:p>
          <a:p>
            <a:pPr indent="609600">
              <a:spcAft>
                <a:spcPts val="0"/>
              </a:spcAft>
              <a:tabLst>
                <a:tab pos="5372100" algn="l"/>
              </a:tabLst>
            </a:pPr>
            <a:endParaRPr lang="en-US" altLang="zh-CN" kern="100" dirty="0" smtClean="0">
              <a:cs typeface="Courier New"/>
            </a:endParaRPr>
          </a:p>
          <a:p>
            <a:pPr indent="609600">
              <a:spcAft>
                <a:spcPts val="0"/>
              </a:spcAft>
              <a:tabLst>
                <a:tab pos="5372100" algn="l"/>
              </a:tabLst>
            </a:pPr>
            <a:r>
              <a:rPr lang="en-US" altLang="zh-CN" kern="100" dirty="0" smtClean="0">
                <a:cs typeface="Courier New"/>
              </a:rPr>
              <a:t>(</a:t>
            </a:r>
            <a:r>
              <a:rPr lang="en-US" altLang="zh-CN" kern="100" dirty="0">
                <a:cs typeface="Courier New"/>
              </a:rPr>
              <a:t>1)</a:t>
            </a:r>
            <a:r>
              <a:rPr lang="zh-CN" altLang="zh-CN" kern="100" dirty="0">
                <a:cs typeface="Times New Roman"/>
              </a:rPr>
              <a:t>放电过程　负极：</a:t>
            </a:r>
            <a:r>
              <a:rPr lang="en-US" altLang="zh-CN" kern="100" dirty="0">
                <a:cs typeface="Courier New"/>
              </a:rPr>
              <a:t>________</a:t>
            </a:r>
            <a:r>
              <a:rPr lang="zh-CN" altLang="zh-CN" kern="100" dirty="0">
                <a:cs typeface="Times New Roman"/>
              </a:rPr>
              <a:t>；正极：</a:t>
            </a:r>
            <a:r>
              <a:rPr lang="en-US" altLang="zh-CN" kern="100" dirty="0">
                <a:cs typeface="Courier New"/>
              </a:rPr>
              <a:t>________ </a:t>
            </a:r>
            <a:r>
              <a:rPr lang="zh-CN" altLang="zh-CN" kern="100" dirty="0">
                <a:cs typeface="Times New Roman"/>
              </a:rPr>
              <a:t>；电解质：</a:t>
            </a:r>
            <a:r>
              <a:rPr lang="en-US" altLang="zh-CN" kern="100" dirty="0">
                <a:cs typeface="Courier New"/>
              </a:rPr>
              <a:t>H</a:t>
            </a:r>
            <a:r>
              <a:rPr lang="en-US" altLang="zh-CN" kern="100" baseline="-25000" dirty="0">
                <a:cs typeface="Courier New"/>
              </a:rPr>
              <a:t>2</a:t>
            </a:r>
            <a:r>
              <a:rPr lang="en-US" altLang="zh-CN" kern="100" dirty="0">
                <a:cs typeface="Courier New"/>
              </a:rPr>
              <a:t>SO</a:t>
            </a:r>
            <a:r>
              <a:rPr lang="en-US" altLang="zh-CN" kern="100" baseline="-25000" dirty="0">
                <a:cs typeface="Courier New"/>
              </a:rPr>
              <a:t>4</a:t>
            </a:r>
            <a:r>
              <a:rPr lang="zh-CN" altLang="zh-CN" kern="100" dirty="0">
                <a:cs typeface="Times New Roman"/>
              </a:rPr>
              <a:t>溶液</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负极：</a:t>
            </a:r>
            <a:r>
              <a:rPr lang="en-US" altLang="zh-CN" kern="100" dirty="0">
                <a:cs typeface="Courier New"/>
              </a:rPr>
              <a:t>_________________________________________________(________</a:t>
            </a:r>
            <a:r>
              <a:rPr lang="zh-CN" altLang="zh-CN" kern="100" dirty="0">
                <a:cs typeface="Times New Roman"/>
              </a:rPr>
              <a:t>反应</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正极：</a:t>
            </a:r>
            <a:r>
              <a:rPr lang="en-US" altLang="zh-CN" kern="100" dirty="0">
                <a:cs typeface="Courier New"/>
              </a:rPr>
              <a:t>_________________________________________________(________</a:t>
            </a:r>
            <a:r>
              <a:rPr lang="zh-CN" altLang="zh-CN" kern="100" dirty="0">
                <a:cs typeface="Times New Roman"/>
              </a:rPr>
              <a:t>反应</a:t>
            </a:r>
            <a:r>
              <a:rPr lang="en-US" altLang="zh-CN" kern="100" dirty="0" smtClean="0">
                <a:cs typeface="Courier New"/>
              </a:rPr>
              <a:t>)</a:t>
            </a:r>
            <a:endParaRPr lang="zh-CN" altLang="zh-CN" sz="1050" kern="100" dirty="0">
              <a:latin typeface="宋体"/>
              <a:cs typeface="Courier New"/>
            </a:endParaRPr>
          </a:p>
        </p:txBody>
      </p:sp>
      <p:pic>
        <p:nvPicPr>
          <p:cNvPr id="30722" name="Picture 2" descr="2022hx-107.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616325" y="2620181"/>
            <a:ext cx="56229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14386" y="4797152"/>
            <a:ext cx="510076" cy="461665"/>
          </a:xfrm>
          <a:prstGeom prst="rect">
            <a:avLst/>
          </a:prstGeom>
        </p:spPr>
        <p:txBody>
          <a:bodyPr wrap="none">
            <a:spAutoFit/>
          </a:bodyPr>
          <a:lstStyle/>
          <a:p>
            <a:r>
              <a:rPr lang="en-US" altLang="zh-CN" dirty="0" err="1">
                <a:latin typeface="Times New Roman"/>
                <a:ea typeface="宋体"/>
              </a:rPr>
              <a:t>Pb</a:t>
            </a:r>
            <a:endParaRPr lang="zh-CN" altLang="en-US" dirty="0"/>
          </a:p>
        </p:txBody>
      </p:sp>
      <p:sp>
        <p:nvSpPr>
          <p:cNvPr id="4" name="矩形 3"/>
          <p:cNvSpPr/>
          <p:nvPr/>
        </p:nvSpPr>
        <p:spPr>
          <a:xfrm>
            <a:off x="6613539" y="4756777"/>
            <a:ext cx="835485" cy="461665"/>
          </a:xfrm>
          <a:prstGeom prst="rect">
            <a:avLst/>
          </a:prstGeom>
        </p:spPr>
        <p:txBody>
          <a:bodyPr wrap="none">
            <a:spAutoFit/>
          </a:bodyPr>
          <a:lstStyle/>
          <a:p>
            <a:r>
              <a:rPr lang="en-US" altLang="zh-CN" dirty="0">
                <a:latin typeface="Times New Roman"/>
                <a:ea typeface="宋体"/>
              </a:rPr>
              <a:t>PbO</a:t>
            </a:r>
            <a:r>
              <a:rPr lang="en-US" altLang="zh-CN" baseline="-25000" dirty="0">
                <a:latin typeface="Times New Roman"/>
                <a:ea typeface="宋体"/>
              </a:rPr>
              <a:t>2</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592784737"/>
              </p:ext>
            </p:extLst>
          </p:nvPr>
        </p:nvGraphicFramePr>
        <p:xfrm>
          <a:off x="3744342" y="4963705"/>
          <a:ext cx="4651375" cy="1108075"/>
        </p:xfrm>
        <a:graphic>
          <a:graphicData uri="http://schemas.openxmlformats.org/presentationml/2006/ole">
            <mc:AlternateContent xmlns:mc="http://schemas.openxmlformats.org/markup-compatibility/2006">
              <mc:Choice xmlns:v="urn:schemas-microsoft-com:vml" Requires="v">
                <p:oleObj spid="_x0000_s70660" name="文档" r:id="rId5" imgW="4660367" imgH="1112843" progId="Word.Document.12">
                  <p:embed/>
                </p:oleObj>
              </mc:Choice>
              <mc:Fallback>
                <p:oleObj name="文档" r:id="rId5" imgW="4660367" imgH="1112843" progId="Word.Document.12">
                  <p:embed/>
                  <p:pic>
                    <p:nvPicPr>
                      <p:cNvPr id="0" name=""/>
                      <p:cNvPicPr/>
                      <p:nvPr/>
                    </p:nvPicPr>
                    <p:blipFill>
                      <a:blip r:embed="rId6"/>
                      <a:stretch>
                        <a:fillRect/>
                      </a:stretch>
                    </p:blipFill>
                    <p:spPr>
                      <a:xfrm>
                        <a:off x="3744342" y="4963705"/>
                        <a:ext cx="4651375" cy="11080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253854591"/>
              </p:ext>
            </p:extLst>
          </p:nvPr>
        </p:nvGraphicFramePr>
        <p:xfrm>
          <a:off x="2736230" y="5636334"/>
          <a:ext cx="6823075" cy="1154113"/>
        </p:xfrm>
        <a:graphic>
          <a:graphicData uri="http://schemas.openxmlformats.org/presentationml/2006/ole">
            <mc:AlternateContent xmlns:mc="http://schemas.openxmlformats.org/markup-compatibility/2006">
              <mc:Choice xmlns:v="urn:schemas-microsoft-com:vml" Requires="v">
                <p:oleObj spid="_x0000_s70661" name="文档" r:id="rId7" imgW="6830165" imgH="1158926" progId="Word.Document.12">
                  <p:embed/>
                </p:oleObj>
              </mc:Choice>
              <mc:Fallback>
                <p:oleObj name="文档" r:id="rId7" imgW="6830165" imgH="1158926" progId="Word.Document.12">
                  <p:embed/>
                  <p:pic>
                    <p:nvPicPr>
                      <p:cNvPr id="0" name=""/>
                      <p:cNvPicPr/>
                      <p:nvPr/>
                    </p:nvPicPr>
                    <p:blipFill>
                      <a:blip r:embed="rId8"/>
                      <a:stretch>
                        <a:fillRect/>
                      </a:stretch>
                    </p:blipFill>
                    <p:spPr>
                      <a:xfrm>
                        <a:off x="2736230" y="5636334"/>
                        <a:ext cx="6823075" cy="1154113"/>
                      </a:xfrm>
                      <a:prstGeom prst="rect">
                        <a:avLst/>
                      </a:prstGeom>
                    </p:spPr>
                  </p:pic>
                </p:oleObj>
              </mc:Fallback>
            </mc:AlternateContent>
          </a:graphicData>
        </a:graphic>
      </p:graphicFrame>
      <p:sp>
        <p:nvSpPr>
          <p:cNvPr id="7" name="矩形 6"/>
          <p:cNvSpPr/>
          <p:nvPr/>
        </p:nvSpPr>
        <p:spPr>
          <a:xfrm>
            <a:off x="9793014" y="5260833"/>
            <a:ext cx="800219" cy="461665"/>
          </a:xfrm>
          <a:prstGeom prst="rect">
            <a:avLst/>
          </a:prstGeom>
        </p:spPr>
        <p:txBody>
          <a:bodyPr wrap="none">
            <a:spAutoFit/>
          </a:bodyPr>
          <a:lstStyle/>
          <a:p>
            <a:r>
              <a:rPr lang="zh-CN" altLang="zh-CN" dirty="0"/>
              <a:t>氧化</a:t>
            </a:r>
            <a:endParaRPr lang="zh-CN" altLang="en-US" dirty="0"/>
          </a:p>
        </p:txBody>
      </p:sp>
      <p:sp>
        <p:nvSpPr>
          <p:cNvPr id="8" name="矩形 7"/>
          <p:cNvSpPr/>
          <p:nvPr/>
        </p:nvSpPr>
        <p:spPr>
          <a:xfrm>
            <a:off x="9824617" y="5743373"/>
            <a:ext cx="800219" cy="461665"/>
          </a:xfrm>
          <a:prstGeom prst="rect">
            <a:avLst/>
          </a:prstGeom>
        </p:spPr>
        <p:txBody>
          <a:bodyPr wrap="none">
            <a:spAutoFit/>
          </a:bodyPr>
          <a:lstStyle/>
          <a:p>
            <a:r>
              <a:rPr lang="zh-CN" altLang="zh-CN" dirty="0"/>
              <a:t>还原</a:t>
            </a:r>
            <a:endParaRPr lang="zh-CN" altLang="en-US" dirty="0"/>
          </a:p>
        </p:txBody>
      </p:sp>
    </p:spTree>
    <p:extLst>
      <p:ext uri="{BB962C8B-B14F-4D97-AF65-F5344CB8AC3E}">
        <p14:creationId xmlns:p14="http://schemas.microsoft.com/office/powerpoint/2010/main" val="576063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920432"/>
            <a:ext cx="11286237" cy="2441374"/>
          </a:xfrm>
        </p:spPr>
        <p:txBody>
          <a:bodyPr/>
          <a:lstStyle/>
          <a:p>
            <a:pPr indent="609600">
              <a:spcAft>
                <a:spcPts val="0"/>
              </a:spcAft>
              <a:tabLst>
                <a:tab pos="5372100" algn="l"/>
              </a:tabLst>
            </a:pPr>
            <a:r>
              <a:rPr lang="en-US" altLang="zh-CN" kern="100" dirty="0">
                <a:cs typeface="Courier New"/>
              </a:rPr>
              <a:t>(2)</a:t>
            </a:r>
            <a:r>
              <a:rPr lang="zh-CN" altLang="zh-CN" kern="100" dirty="0">
                <a:cs typeface="Times New Roman"/>
              </a:rPr>
              <a:t>充电过程</a:t>
            </a:r>
            <a:r>
              <a:rPr lang="en-US" altLang="zh-CN" kern="100" dirty="0">
                <a:cs typeface="Courier New"/>
              </a:rPr>
              <a:t>(</a:t>
            </a:r>
            <a:r>
              <a:rPr lang="zh-CN" altLang="zh-CN" kern="100" dirty="0">
                <a:cs typeface="Times New Roman"/>
              </a:rPr>
              <a:t>铅蓄电池充电的反应是放电反应的逆过程</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阴极：</a:t>
            </a:r>
            <a:r>
              <a:rPr lang="en-US" altLang="zh-CN" kern="100" dirty="0">
                <a:cs typeface="Courier New"/>
              </a:rPr>
              <a:t>____________________________________________________(</a:t>
            </a:r>
            <a:r>
              <a:rPr lang="zh-CN" altLang="zh-CN" kern="100" dirty="0">
                <a:cs typeface="Times New Roman"/>
              </a:rPr>
              <a:t>接外电源的</a:t>
            </a:r>
            <a:r>
              <a:rPr lang="en-US" altLang="zh-CN" kern="100" dirty="0">
                <a:cs typeface="Courier New"/>
              </a:rPr>
              <a:t>______</a:t>
            </a:r>
            <a:r>
              <a:rPr lang="zh-CN" altLang="zh-CN" kern="100" dirty="0">
                <a:cs typeface="Times New Roman"/>
              </a:rPr>
              <a:t>极，</a:t>
            </a:r>
            <a:r>
              <a:rPr lang="en-US" altLang="zh-CN" kern="100" dirty="0">
                <a:cs typeface="Courier New"/>
              </a:rPr>
              <a:t>______</a:t>
            </a:r>
            <a:r>
              <a:rPr lang="zh-CN" altLang="zh-CN" kern="100" dirty="0">
                <a:cs typeface="Times New Roman"/>
              </a:rPr>
              <a:t>反应</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阳极：</a:t>
            </a:r>
            <a:r>
              <a:rPr lang="en-US" altLang="zh-CN" kern="100" dirty="0">
                <a:cs typeface="Courier New"/>
              </a:rPr>
              <a:t>________________________________________________________(</a:t>
            </a:r>
            <a:r>
              <a:rPr lang="zh-CN" altLang="zh-CN" kern="100" dirty="0">
                <a:cs typeface="Times New Roman"/>
              </a:rPr>
              <a:t>接外电源的</a:t>
            </a:r>
            <a:r>
              <a:rPr lang="en-US" altLang="zh-CN" kern="100" dirty="0">
                <a:cs typeface="Courier New"/>
              </a:rPr>
              <a:t>______</a:t>
            </a:r>
            <a:r>
              <a:rPr lang="zh-CN" altLang="zh-CN" kern="100" dirty="0">
                <a:cs typeface="Times New Roman"/>
              </a:rPr>
              <a:t>极，</a:t>
            </a:r>
            <a:r>
              <a:rPr lang="en-US" altLang="zh-CN" kern="100" dirty="0">
                <a:cs typeface="Courier New"/>
              </a:rPr>
              <a:t>______</a:t>
            </a:r>
            <a:r>
              <a:rPr lang="zh-CN" altLang="zh-CN" kern="100" dirty="0">
                <a:cs typeface="Times New Roman"/>
              </a:rPr>
              <a:t>反应</a:t>
            </a:r>
            <a:r>
              <a:rPr lang="en-US" altLang="zh-CN" kern="100" dirty="0" smtClean="0">
                <a:cs typeface="Courier New"/>
              </a:rPr>
              <a:t>)</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00572346"/>
              </p:ext>
            </p:extLst>
          </p:nvPr>
        </p:nvGraphicFramePr>
        <p:xfrm>
          <a:off x="550508" y="4355058"/>
          <a:ext cx="11160125" cy="946150"/>
        </p:xfrm>
        <a:graphic>
          <a:graphicData uri="http://schemas.openxmlformats.org/presentationml/2006/ole">
            <mc:AlternateContent xmlns:mc="http://schemas.openxmlformats.org/markup-compatibility/2006">
              <mc:Choice xmlns:v="urn:schemas-microsoft-com:vml" Requires="v">
                <p:oleObj spid="_x0000_s32780" name="文档" r:id="rId4" imgW="11160428" imgH="945754" progId="Word.Document.12">
                  <p:embed/>
                </p:oleObj>
              </mc:Choice>
              <mc:Fallback>
                <p:oleObj name="文档" r:id="rId4" imgW="11160428" imgH="945754" progId="Word.Document.12">
                  <p:embed/>
                  <p:pic>
                    <p:nvPicPr>
                      <p:cNvPr id="0" name=""/>
                      <p:cNvPicPr/>
                      <p:nvPr/>
                    </p:nvPicPr>
                    <p:blipFill>
                      <a:blip r:embed="rId5"/>
                      <a:stretch>
                        <a:fillRect/>
                      </a:stretch>
                    </p:blipFill>
                    <p:spPr>
                      <a:xfrm>
                        <a:off x="550508" y="4355058"/>
                        <a:ext cx="11160125" cy="94615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39863346"/>
              </p:ext>
            </p:extLst>
          </p:nvPr>
        </p:nvGraphicFramePr>
        <p:xfrm>
          <a:off x="4365625" y="2354263"/>
          <a:ext cx="4252913" cy="1235075"/>
        </p:xfrm>
        <a:graphic>
          <a:graphicData uri="http://schemas.openxmlformats.org/presentationml/2006/ole">
            <mc:AlternateContent xmlns:mc="http://schemas.openxmlformats.org/markup-compatibility/2006">
              <mc:Choice xmlns:v="urn:schemas-microsoft-com:vml" Requires="v">
                <p:oleObj spid="_x0000_s32781" name="文档" r:id="rId6" imgW="4331082" imgH="1265494" progId="Word.Document.12">
                  <p:embed/>
                </p:oleObj>
              </mc:Choice>
              <mc:Fallback>
                <p:oleObj name="文档" r:id="rId6" imgW="4331082" imgH="1265494" progId="Word.Document.12">
                  <p:embed/>
                  <p:pic>
                    <p:nvPicPr>
                      <p:cNvPr id="0" name=""/>
                      <p:cNvPicPr/>
                      <p:nvPr/>
                    </p:nvPicPr>
                    <p:blipFill>
                      <a:blip r:embed="rId7"/>
                      <a:stretch>
                        <a:fillRect/>
                      </a:stretch>
                    </p:blipFill>
                    <p:spPr>
                      <a:xfrm>
                        <a:off x="4365625" y="2354263"/>
                        <a:ext cx="4252913" cy="1235075"/>
                      </a:xfrm>
                      <a:prstGeom prst="rect">
                        <a:avLst/>
                      </a:prstGeom>
                    </p:spPr>
                  </p:pic>
                </p:oleObj>
              </mc:Fallback>
            </mc:AlternateContent>
          </a:graphicData>
        </a:graphic>
      </p:graphicFrame>
      <p:sp>
        <p:nvSpPr>
          <p:cNvPr id="6" name="矩形 5"/>
          <p:cNvSpPr/>
          <p:nvPr/>
        </p:nvSpPr>
        <p:spPr>
          <a:xfrm>
            <a:off x="792014" y="2924944"/>
            <a:ext cx="492443" cy="461665"/>
          </a:xfrm>
          <a:prstGeom prst="rect">
            <a:avLst/>
          </a:prstGeom>
        </p:spPr>
        <p:txBody>
          <a:bodyPr wrap="none">
            <a:spAutoFit/>
          </a:bodyPr>
          <a:lstStyle/>
          <a:p>
            <a:r>
              <a:rPr lang="zh-CN" altLang="zh-CN" dirty="0"/>
              <a:t>负</a:t>
            </a:r>
            <a:endParaRPr lang="zh-CN" altLang="en-US" dirty="0"/>
          </a:p>
        </p:txBody>
      </p:sp>
      <p:sp>
        <p:nvSpPr>
          <p:cNvPr id="7" name="矩形 6"/>
          <p:cNvSpPr/>
          <p:nvPr/>
        </p:nvSpPr>
        <p:spPr>
          <a:xfrm>
            <a:off x="2191769" y="2928091"/>
            <a:ext cx="800219" cy="461665"/>
          </a:xfrm>
          <a:prstGeom prst="rect">
            <a:avLst/>
          </a:prstGeom>
        </p:spPr>
        <p:txBody>
          <a:bodyPr wrap="none">
            <a:spAutoFit/>
          </a:bodyPr>
          <a:lstStyle/>
          <a:p>
            <a:r>
              <a:rPr lang="zh-CN" altLang="zh-CN" dirty="0"/>
              <a:t>还原</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542057480"/>
              </p:ext>
            </p:extLst>
          </p:nvPr>
        </p:nvGraphicFramePr>
        <p:xfrm>
          <a:off x="3314700" y="3292475"/>
          <a:ext cx="6607175" cy="1039813"/>
        </p:xfrm>
        <a:graphic>
          <a:graphicData uri="http://schemas.openxmlformats.org/presentationml/2006/ole">
            <mc:AlternateContent xmlns:mc="http://schemas.openxmlformats.org/markup-compatibility/2006">
              <mc:Choice xmlns:v="urn:schemas-microsoft-com:vml" Requires="v">
                <p:oleObj spid="_x0000_s32782" name="文档" r:id="rId8" imgW="6643679" imgH="1044798" progId="Word.Document.12">
                  <p:embed/>
                </p:oleObj>
              </mc:Choice>
              <mc:Fallback>
                <p:oleObj name="文档" r:id="rId8" imgW="6643679" imgH="1044798" progId="Word.Document.12">
                  <p:embed/>
                  <p:pic>
                    <p:nvPicPr>
                      <p:cNvPr id="0" name=""/>
                      <p:cNvPicPr/>
                      <p:nvPr/>
                    </p:nvPicPr>
                    <p:blipFill>
                      <a:blip r:embed="rId9"/>
                      <a:stretch>
                        <a:fillRect/>
                      </a:stretch>
                    </p:blipFill>
                    <p:spPr>
                      <a:xfrm>
                        <a:off x="3314700" y="3292475"/>
                        <a:ext cx="6607175" cy="1039813"/>
                      </a:xfrm>
                      <a:prstGeom prst="rect">
                        <a:avLst/>
                      </a:prstGeom>
                    </p:spPr>
                  </p:pic>
                </p:oleObj>
              </mc:Fallback>
            </mc:AlternateContent>
          </a:graphicData>
        </a:graphic>
      </p:graphicFrame>
      <p:sp>
        <p:nvSpPr>
          <p:cNvPr id="9" name="矩形 8"/>
          <p:cNvSpPr/>
          <p:nvPr/>
        </p:nvSpPr>
        <p:spPr>
          <a:xfrm>
            <a:off x="1379691" y="3861048"/>
            <a:ext cx="492443" cy="461665"/>
          </a:xfrm>
          <a:prstGeom prst="rect">
            <a:avLst/>
          </a:prstGeom>
        </p:spPr>
        <p:txBody>
          <a:bodyPr wrap="none">
            <a:spAutoFit/>
          </a:bodyPr>
          <a:lstStyle/>
          <a:p>
            <a:r>
              <a:rPr lang="zh-CN" altLang="zh-CN" dirty="0"/>
              <a:t>正</a:t>
            </a:r>
            <a:endParaRPr lang="zh-CN" altLang="en-US" dirty="0"/>
          </a:p>
        </p:txBody>
      </p:sp>
      <p:sp>
        <p:nvSpPr>
          <p:cNvPr id="10" name="矩形 9"/>
          <p:cNvSpPr/>
          <p:nvPr/>
        </p:nvSpPr>
        <p:spPr>
          <a:xfrm>
            <a:off x="2757746" y="3864195"/>
            <a:ext cx="800219" cy="461665"/>
          </a:xfrm>
          <a:prstGeom prst="rect">
            <a:avLst/>
          </a:prstGeom>
        </p:spPr>
        <p:txBody>
          <a:bodyPr wrap="none">
            <a:spAutoFit/>
          </a:bodyPr>
          <a:lstStyle/>
          <a:p>
            <a:r>
              <a:rPr lang="zh-CN" altLang="zh-CN" dirty="0"/>
              <a:t>氧化</a:t>
            </a:r>
            <a:endParaRPr lang="zh-CN" altLang="en-US" dirty="0"/>
          </a:p>
        </p:txBody>
      </p:sp>
    </p:spTree>
    <p:extLst>
      <p:ext uri="{BB962C8B-B14F-4D97-AF65-F5344CB8AC3E}">
        <p14:creationId xmlns:p14="http://schemas.microsoft.com/office/powerpoint/2010/main" val="576063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106828"/>
            <a:ext cx="11286237" cy="1161023"/>
          </a:xfrm>
        </p:spPr>
        <p:txBody>
          <a:bodyPr/>
          <a:lstStyle/>
          <a:p>
            <a:pPr indent="628015">
              <a:spcAft>
                <a:spcPts val="0"/>
              </a:spcAft>
              <a:tabLst>
                <a:tab pos="5372100" algn="l"/>
              </a:tabLst>
            </a:pPr>
            <a:r>
              <a:rPr lang="en-US" altLang="zh-CN" sz="3200" b="1" kern="100" dirty="0">
                <a:solidFill>
                  <a:srgbClr val="CC4646"/>
                </a:solidFill>
                <a:cs typeface="Courier New"/>
              </a:rPr>
              <a:t>3. </a:t>
            </a:r>
            <a:r>
              <a:rPr lang="zh-CN" altLang="zh-CN" kern="100" dirty="0">
                <a:cs typeface="Times New Roman"/>
              </a:rPr>
              <a:t>锂电池的电极反应式书写</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(1)</a:t>
            </a:r>
            <a:r>
              <a:rPr lang="zh-CN" altLang="zh-CN" kern="100" dirty="0">
                <a:cs typeface="Times New Roman"/>
              </a:rPr>
              <a:t>锂电池的</a:t>
            </a:r>
            <a:r>
              <a:rPr lang="zh-CN" altLang="zh-CN" kern="100" dirty="0" smtClean="0">
                <a:cs typeface="Times New Roman"/>
              </a:rPr>
              <a:t>类型</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25026876"/>
              </p:ext>
            </p:extLst>
          </p:nvPr>
        </p:nvGraphicFramePr>
        <p:xfrm>
          <a:off x="468313" y="2449353"/>
          <a:ext cx="11304587" cy="4054475"/>
        </p:xfrm>
        <a:graphic>
          <a:graphicData uri="http://schemas.openxmlformats.org/presentationml/2006/ole">
            <mc:AlternateContent xmlns:mc="http://schemas.openxmlformats.org/markup-compatibility/2006">
              <mc:Choice xmlns:v="urn:schemas-microsoft-com:vml" Requires="v">
                <p:oleObj spid="_x0000_s33803" name="文档" r:id="rId4" imgW="11304064" imgH="4054826" progId="Word.Document.12">
                  <p:embed/>
                </p:oleObj>
              </mc:Choice>
              <mc:Fallback>
                <p:oleObj name="文档" r:id="rId4" imgW="11304064" imgH="4054826" progId="Word.Document.12">
                  <p:embed/>
                  <p:pic>
                    <p:nvPicPr>
                      <p:cNvPr id="0" name=""/>
                      <p:cNvPicPr/>
                      <p:nvPr/>
                    </p:nvPicPr>
                    <p:blipFill>
                      <a:blip r:embed="rId5"/>
                      <a:stretch>
                        <a:fillRect/>
                      </a:stretch>
                    </p:blipFill>
                    <p:spPr>
                      <a:xfrm>
                        <a:off x="468313" y="2449353"/>
                        <a:ext cx="11304587" cy="4054475"/>
                      </a:xfrm>
                      <a:prstGeom prst="rect">
                        <a:avLst/>
                      </a:prstGeom>
                    </p:spPr>
                  </p:pic>
                </p:oleObj>
              </mc:Fallback>
            </mc:AlternateContent>
          </a:graphicData>
        </a:graphic>
      </p:graphicFrame>
      <p:sp>
        <p:nvSpPr>
          <p:cNvPr id="4" name="矩形 3"/>
          <p:cNvSpPr/>
          <p:nvPr/>
        </p:nvSpPr>
        <p:spPr>
          <a:xfrm>
            <a:off x="1023804" y="5557708"/>
            <a:ext cx="492443" cy="461665"/>
          </a:xfrm>
          <a:prstGeom prst="rect">
            <a:avLst/>
          </a:prstGeom>
        </p:spPr>
        <p:txBody>
          <a:bodyPr wrap="none">
            <a:spAutoFit/>
          </a:bodyPr>
          <a:lstStyle/>
          <a:p>
            <a:r>
              <a:rPr lang="zh-CN" altLang="zh-CN" kern="100" dirty="0">
                <a:latin typeface="Times New Roman"/>
                <a:ea typeface="黑体"/>
                <a:cs typeface="Times New Roman"/>
              </a:rPr>
              <a:t>正</a:t>
            </a:r>
            <a:endParaRPr lang="zh-CN" altLang="en-US" dirty="0"/>
          </a:p>
        </p:txBody>
      </p:sp>
    </p:spTree>
    <p:extLst>
      <p:ext uri="{BB962C8B-B14F-4D97-AF65-F5344CB8AC3E}">
        <p14:creationId xmlns:p14="http://schemas.microsoft.com/office/powerpoint/2010/main" val="576063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517363897"/>
              </p:ext>
            </p:extLst>
          </p:nvPr>
        </p:nvGraphicFramePr>
        <p:xfrm>
          <a:off x="468313" y="1762919"/>
          <a:ext cx="11304587" cy="3970337"/>
        </p:xfrm>
        <a:graphic>
          <a:graphicData uri="http://schemas.openxmlformats.org/presentationml/2006/ole">
            <mc:AlternateContent xmlns:mc="http://schemas.openxmlformats.org/markup-compatibility/2006">
              <mc:Choice xmlns:v="urn:schemas-microsoft-com:vml" Requires="v">
                <p:oleObj spid="_x0000_s34827" name="文档" r:id="rId4" imgW="11304064" imgH="3970223" progId="Word.Document.12">
                  <p:embed/>
                </p:oleObj>
              </mc:Choice>
              <mc:Fallback>
                <p:oleObj name="文档" r:id="rId4" imgW="11304064" imgH="3970223" progId="Word.Document.12">
                  <p:embed/>
                  <p:pic>
                    <p:nvPicPr>
                      <p:cNvPr id="0" name=""/>
                      <p:cNvPicPr/>
                      <p:nvPr/>
                    </p:nvPicPr>
                    <p:blipFill>
                      <a:blip r:embed="rId5"/>
                      <a:stretch>
                        <a:fillRect/>
                      </a:stretch>
                    </p:blipFill>
                    <p:spPr>
                      <a:xfrm>
                        <a:off x="468313" y="1762919"/>
                        <a:ext cx="11304587" cy="3970337"/>
                      </a:xfrm>
                      <a:prstGeom prst="rect">
                        <a:avLst/>
                      </a:prstGeom>
                    </p:spPr>
                  </p:pic>
                </p:oleObj>
              </mc:Fallback>
            </mc:AlternateContent>
          </a:graphicData>
        </a:graphic>
      </p:graphicFrame>
      <p:sp>
        <p:nvSpPr>
          <p:cNvPr id="2" name="矩形 1"/>
          <p:cNvSpPr/>
          <p:nvPr/>
        </p:nvSpPr>
        <p:spPr>
          <a:xfrm>
            <a:off x="1008038" y="4799067"/>
            <a:ext cx="492443" cy="461665"/>
          </a:xfrm>
          <a:prstGeom prst="rect">
            <a:avLst/>
          </a:prstGeom>
        </p:spPr>
        <p:txBody>
          <a:bodyPr wrap="none">
            <a:spAutoFit/>
          </a:bodyPr>
          <a:lstStyle/>
          <a:p>
            <a:r>
              <a:rPr lang="zh-CN" altLang="zh-CN" kern="100" dirty="0">
                <a:latin typeface="Times New Roman"/>
                <a:ea typeface="黑体"/>
                <a:cs typeface="Times New Roman"/>
              </a:rPr>
              <a:t>正</a:t>
            </a:r>
            <a:endParaRPr lang="zh-CN" altLang="en-US" dirty="0"/>
          </a:p>
        </p:txBody>
      </p:sp>
    </p:spTree>
    <p:extLst>
      <p:ext uri="{BB962C8B-B14F-4D97-AF65-F5344CB8AC3E}">
        <p14:creationId xmlns:p14="http://schemas.microsoft.com/office/powerpoint/2010/main" val="576063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1251716"/>
            <a:ext cx="11285537" cy="49855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1</a:t>
            </a:r>
            <a:r>
              <a:rPr lang="zh-CN" altLang="zh-CN" kern="100" dirty="0">
                <a:cs typeface="Times New Roman"/>
              </a:rPr>
              <a:t>　化学反应与能量小综合</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t>
            </a:r>
            <a:r>
              <a:rPr lang="zh-CN" altLang="zh-CN" kern="100" dirty="0">
                <a:cs typeface="Times New Roman"/>
              </a:rPr>
              <a:t>反应的自发性、</a:t>
            </a:r>
            <a:r>
              <a:rPr lang="en-US" altLang="zh-CN" b="1" kern="100" dirty="0">
                <a:cs typeface="Courier New"/>
              </a:rPr>
              <a:t>ΔH</a:t>
            </a:r>
            <a:r>
              <a:rPr lang="zh-CN" altLang="zh-CN" kern="100" dirty="0">
                <a:cs typeface="Times New Roman"/>
              </a:rPr>
              <a:t>计算、化学平衡常数</a:t>
            </a:r>
            <a:r>
              <a:rPr lang="en-US" altLang="zh-CN" kern="100" dirty="0">
                <a:cs typeface="Courier New"/>
              </a:rPr>
              <a:t>]</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1. </a:t>
            </a:r>
            <a:r>
              <a:rPr lang="en-US" altLang="zh-CN" kern="100" dirty="0">
                <a:cs typeface="Courier New"/>
              </a:rPr>
              <a:t> (2019·</a:t>
            </a:r>
            <a:r>
              <a:rPr lang="zh-CN" altLang="zh-CN" kern="100" dirty="0">
                <a:cs typeface="Times New Roman"/>
              </a:rPr>
              <a:t>江苏卷</a:t>
            </a:r>
            <a:r>
              <a:rPr lang="en-US" altLang="zh-CN" kern="100" dirty="0">
                <a:cs typeface="Courier New"/>
              </a:rPr>
              <a:t>)</a:t>
            </a:r>
            <a:r>
              <a:rPr lang="zh-CN" altLang="zh-CN" kern="100" dirty="0">
                <a:cs typeface="Times New Roman"/>
              </a:rPr>
              <a:t>氢气与氧气生成水的反应是氢能源应用的重要途径。下列说法正确的是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  </a:t>
            </a:r>
            <a:r>
              <a:rPr lang="zh-CN" altLang="zh-CN" kern="100" dirty="0">
                <a:cs typeface="Times New Roman"/>
              </a:rPr>
              <a:t>一定温度下，反应</a:t>
            </a:r>
            <a:r>
              <a:rPr lang="en-US" altLang="zh-CN" kern="100" dirty="0">
                <a:cs typeface="Courier New"/>
              </a:rPr>
              <a:t>2H</a:t>
            </a:r>
            <a:r>
              <a:rPr lang="en-US" altLang="zh-CN" kern="100" baseline="-25000" dirty="0">
                <a:cs typeface="Courier New"/>
              </a:rPr>
              <a:t>2</a:t>
            </a:r>
            <a:r>
              <a:rPr lang="en-US" altLang="zh-CN" kern="100" dirty="0">
                <a:cs typeface="Courier New"/>
              </a:rPr>
              <a:t>(g)</a:t>
            </a:r>
            <a:r>
              <a:rPr lang="zh-CN" altLang="zh-CN" kern="100" dirty="0">
                <a:cs typeface="Times New Roman"/>
              </a:rPr>
              <a:t>＋</a:t>
            </a:r>
            <a:r>
              <a:rPr lang="en-US" altLang="zh-CN" kern="100" dirty="0">
                <a:cs typeface="Courier New"/>
              </a:rPr>
              <a:t>O</a:t>
            </a:r>
            <a:r>
              <a:rPr lang="en-US" altLang="zh-CN" kern="100" baseline="-25000" dirty="0">
                <a:cs typeface="Courier New"/>
              </a:rPr>
              <a:t>2</a:t>
            </a:r>
            <a:r>
              <a:rPr lang="en-US" altLang="zh-CN" kern="100" dirty="0">
                <a:cs typeface="Courier New"/>
              </a:rPr>
              <a:t>(g)</a:t>
            </a:r>
            <a:r>
              <a:rPr lang="en-US" altLang="zh-CN" kern="100" spc="-80" dirty="0">
                <a:cs typeface="Courier New"/>
              </a:rPr>
              <a:t>==</a:t>
            </a:r>
            <a:r>
              <a:rPr lang="en-US" altLang="zh-CN" kern="100" dirty="0">
                <a:cs typeface="Courier New"/>
              </a:rPr>
              <a:t>=2H</a:t>
            </a:r>
            <a:r>
              <a:rPr lang="en-US" altLang="zh-CN" kern="100" baseline="-25000" dirty="0">
                <a:cs typeface="Courier New"/>
              </a:rPr>
              <a:t>2</a:t>
            </a:r>
            <a:r>
              <a:rPr lang="en-US" altLang="zh-CN" kern="100" dirty="0">
                <a:cs typeface="Courier New"/>
              </a:rPr>
              <a:t>O(g)</a:t>
            </a:r>
            <a:r>
              <a:rPr lang="zh-CN" altLang="zh-CN" kern="100" dirty="0">
                <a:cs typeface="Times New Roman"/>
              </a:rPr>
              <a:t>能自发进行，该反应的</a:t>
            </a:r>
            <a:r>
              <a:rPr lang="en-US" altLang="zh-CN" kern="100" dirty="0">
                <a:cs typeface="Courier New"/>
              </a:rPr>
              <a:t>Δ</a:t>
            </a:r>
            <a:r>
              <a:rPr lang="en-US" altLang="zh-CN" i="1" kern="100" dirty="0">
                <a:cs typeface="Courier New"/>
              </a:rPr>
              <a:t>H</a:t>
            </a:r>
            <a:r>
              <a:rPr lang="en-US" altLang="zh-CN" kern="100" dirty="0">
                <a:cs typeface="Courier New"/>
              </a:rPr>
              <a:t>&lt;0</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B. </a:t>
            </a:r>
            <a:r>
              <a:rPr lang="zh-CN" altLang="zh-CN" kern="100" dirty="0">
                <a:cs typeface="Times New Roman"/>
              </a:rPr>
              <a:t>氢氧燃料电池的负极反应：</a:t>
            </a:r>
            <a:r>
              <a:rPr lang="en-US" altLang="zh-CN" kern="100" dirty="0">
                <a:cs typeface="Courier New"/>
              </a:rPr>
              <a:t>O</a:t>
            </a:r>
            <a:r>
              <a:rPr lang="en-US" altLang="zh-CN" kern="100" baseline="-25000" dirty="0">
                <a:cs typeface="Courier New"/>
              </a:rPr>
              <a:t>2</a:t>
            </a:r>
            <a:r>
              <a:rPr lang="zh-CN" altLang="zh-CN" kern="100" dirty="0">
                <a:cs typeface="Times New Roman"/>
              </a:rPr>
              <a:t>＋</a:t>
            </a:r>
            <a:r>
              <a:rPr lang="en-US" altLang="zh-CN" kern="100" dirty="0">
                <a:cs typeface="Courier New"/>
              </a:rPr>
              <a:t>2H</a:t>
            </a:r>
            <a:r>
              <a:rPr lang="en-US" altLang="zh-CN" kern="100" baseline="-25000" dirty="0">
                <a:cs typeface="Courier New"/>
              </a:rPr>
              <a:t>2</a:t>
            </a:r>
            <a:r>
              <a:rPr lang="en-US" altLang="zh-CN" kern="100" dirty="0">
                <a:cs typeface="Courier New"/>
              </a:rPr>
              <a:t>O</a:t>
            </a:r>
            <a:r>
              <a:rPr lang="zh-CN" altLang="zh-CN" kern="100" dirty="0">
                <a:cs typeface="Times New Roman"/>
              </a:rPr>
              <a:t>＋</a:t>
            </a:r>
            <a:r>
              <a:rPr lang="en-US" altLang="zh-CN" kern="100" dirty="0">
                <a:cs typeface="Courier New"/>
              </a:rPr>
              <a:t>4e</a:t>
            </a:r>
            <a:r>
              <a:rPr lang="zh-CN" altLang="zh-CN" kern="100" baseline="30000" dirty="0">
                <a:cs typeface="Times New Roman"/>
              </a:rPr>
              <a:t>－</a:t>
            </a:r>
            <a:r>
              <a:rPr lang="en-US" altLang="zh-CN" kern="100" spc="-80" dirty="0">
                <a:cs typeface="Courier New"/>
              </a:rPr>
              <a:t>==</a:t>
            </a:r>
            <a:r>
              <a:rPr lang="en-US" altLang="zh-CN" kern="100" dirty="0">
                <a:cs typeface="Courier New"/>
              </a:rPr>
              <a:t>=4OH</a:t>
            </a:r>
            <a:r>
              <a:rPr lang="zh-CN" altLang="zh-CN" kern="100" baseline="30000" dirty="0">
                <a:cs typeface="Times New Roman"/>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常温常压下，氢氧燃料电池放电过程中消耗</a:t>
            </a:r>
            <a:r>
              <a:rPr lang="en-US" altLang="zh-CN" kern="100" dirty="0">
                <a:cs typeface="Courier New"/>
              </a:rPr>
              <a:t>11.2 L H</a:t>
            </a:r>
            <a:r>
              <a:rPr lang="en-US" altLang="zh-CN" kern="100" baseline="-25000" dirty="0">
                <a:cs typeface="Courier New"/>
              </a:rPr>
              <a:t>2</a:t>
            </a:r>
            <a:r>
              <a:rPr lang="zh-CN" altLang="zh-CN" kern="100" dirty="0">
                <a:cs typeface="Times New Roman"/>
              </a:rPr>
              <a:t>，转移电子的数目为</a:t>
            </a:r>
            <a:r>
              <a:rPr lang="en-US" altLang="zh-CN" kern="100" dirty="0">
                <a:cs typeface="Courier New"/>
              </a:rPr>
              <a:t>6.02</a:t>
            </a:r>
            <a:r>
              <a:rPr lang="en-US" altLang="zh-CN" kern="100" dirty="0">
                <a:latin typeface="宋体"/>
                <a:cs typeface="Times New Roman"/>
              </a:rPr>
              <a:t>×</a:t>
            </a:r>
            <a:r>
              <a:rPr lang="en-US" altLang="zh-CN" kern="100" dirty="0">
                <a:cs typeface="Courier New"/>
              </a:rPr>
              <a:t>10</a:t>
            </a:r>
            <a:r>
              <a:rPr lang="en-US" altLang="zh-CN" kern="100" baseline="30000" dirty="0">
                <a:cs typeface="Courier New"/>
              </a:rPr>
              <a:t>23</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反应</a:t>
            </a:r>
            <a:r>
              <a:rPr lang="en-US" altLang="zh-CN" kern="100" dirty="0">
                <a:cs typeface="Courier New"/>
              </a:rPr>
              <a:t>2H</a:t>
            </a:r>
            <a:r>
              <a:rPr lang="en-US" altLang="zh-CN" kern="100" baseline="-25000" dirty="0">
                <a:cs typeface="Courier New"/>
              </a:rPr>
              <a:t>2</a:t>
            </a:r>
            <a:r>
              <a:rPr lang="en-US" altLang="zh-CN" kern="100" dirty="0">
                <a:cs typeface="Courier New"/>
              </a:rPr>
              <a:t>(g)</a:t>
            </a:r>
            <a:r>
              <a:rPr lang="zh-CN" altLang="zh-CN" kern="100" dirty="0">
                <a:cs typeface="Times New Roman"/>
              </a:rPr>
              <a:t>＋</a:t>
            </a:r>
            <a:r>
              <a:rPr lang="en-US" altLang="zh-CN" kern="100" dirty="0">
                <a:cs typeface="Courier New"/>
              </a:rPr>
              <a:t>O</a:t>
            </a:r>
            <a:r>
              <a:rPr lang="en-US" altLang="zh-CN" kern="100" baseline="-25000" dirty="0">
                <a:cs typeface="Courier New"/>
              </a:rPr>
              <a:t>2</a:t>
            </a:r>
            <a:r>
              <a:rPr lang="en-US" altLang="zh-CN" kern="100" dirty="0">
                <a:cs typeface="Courier New"/>
              </a:rPr>
              <a:t>(g)</a:t>
            </a:r>
            <a:r>
              <a:rPr lang="en-US" altLang="zh-CN" kern="100" spc="-80" dirty="0">
                <a:cs typeface="Courier New"/>
              </a:rPr>
              <a:t>==</a:t>
            </a:r>
            <a:r>
              <a:rPr lang="en-US" altLang="zh-CN" kern="100" dirty="0">
                <a:cs typeface="Courier New"/>
              </a:rPr>
              <a:t>=2H</a:t>
            </a:r>
            <a:r>
              <a:rPr lang="en-US" altLang="zh-CN" kern="100" baseline="-25000" dirty="0">
                <a:cs typeface="Courier New"/>
              </a:rPr>
              <a:t>2</a:t>
            </a:r>
            <a:r>
              <a:rPr lang="en-US" altLang="zh-CN" kern="100" dirty="0">
                <a:cs typeface="Courier New"/>
              </a:rPr>
              <a:t>O(g)</a:t>
            </a:r>
            <a:r>
              <a:rPr lang="zh-CN" altLang="zh-CN" kern="100" dirty="0">
                <a:cs typeface="Times New Roman"/>
              </a:rPr>
              <a:t>的</a:t>
            </a:r>
            <a:r>
              <a:rPr lang="en-US" altLang="zh-CN" kern="100" dirty="0">
                <a:cs typeface="Courier New"/>
              </a:rPr>
              <a:t>Δ</a:t>
            </a:r>
            <a:r>
              <a:rPr lang="en-US" altLang="zh-CN" i="1" kern="100" dirty="0">
                <a:cs typeface="Courier New"/>
              </a:rPr>
              <a:t>H</a:t>
            </a:r>
            <a:r>
              <a:rPr lang="zh-CN" altLang="zh-CN" kern="100" dirty="0">
                <a:cs typeface="Times New Roman"/>
              </a:rPr>
              <a:t>可通过下式估算：</a:t>
            </a:r>
            <a:r>
              <a:rPr lang="en-US" altLang="zh-CN" kern="100" dirty="0">
                <a:cs typeface="Courier New"/>
              </a:rPr>
              <a:t>Δ</a:t>
            </a:r>
            <a:r>
              <a:rPr lang="en-US" altLang="zh-CN" i="1" kern="100" dirty="0">
                <a:cs typeface="Courier New"/>
              </a:rPr>
              <a:t>H</a:t>
            </a:r>
            <a:r>
              <a:rPr lang="zh-CN" altLang="zh-CN" kern="100" dirty="0">
                <a:cs typeface="Times New Roman"/>
              </a:rPr>
              <a:t>＝反应中形成新共价键的键能之和－反应中断裂旧共价键的键能之</a:t>
            </a:r>
            <a:r>
              <a:rPr lang="zh-CN" altLang="zh-CN" kern="100" dirty="0" smtClean="0">
                <a:cs typeface="Times New Roman"/>
              </a:rPr>
              <a:t>和</a:t>
            </a:r>
            <a:endParaRPr lang="zh-CN" altLang="zh-CN" sz="1050" kern="100" dirty="0">
              <a:latin typeface="宋体"/>
              <a:cs typeface="Courier New"/>
            </a:endParaRPr>
          </a:p>
        </p:txBody>
      </p:sp>
      <p:sp>
        <p:nvSpPr>
          <p:cNvPr id="3" name="矩形 2"/>
          <p:cNvSpPr/>
          <p:nvPr/>
        </p:nvSpPr>
        <p:spPr>
          <a:xfrm>
            <a:off x="2319948" y="2886274"/>
            <a:ext cx="407484" cy="461665"/>
          </a:xfrm>
          <a:prstGeom prst="rect">
            <a:avLst/>
          </a:prstGeom>
        </p:spPr>
        <p:txBody>
          <a:bodyPr wrap="none">
            <a:spAutoFit/>
          </a:bodyPr>
          <a:lstStyle/>
          <a:p>
            <a:r>
              <a:rPr lang="en-US" altLang="zh-CN" dirty="0" smtClean="0"/>
              <a:t>A</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965271871"/>
              </p:ext>
            </p:extLst>
          </p:nvPr>
        </p:nvGraphicFramePr>
        <p:xfrm>
          <a:off x="468313" y="1556792"/>
          <a:ext cx="11304587" cy="4586287"/>
        </p:xfrm>
        <a:graphic>
          <a:graphicData uri="http://schemas.openxmlformats.org/presentationml/2006/ole">
            <mc:AlternateContent xmlns:mc="http://schemas.openxmlformats.org/markup-compatibility/2006">
              <mc:Choice xmlns:v="urn:schemas-microsoft-com:vml" Requires="v">
                <p:oleObj spid="_x0000_s38921" name="文档" r:id="rId4" imgW="11304064" imgH="4585845" progId="Word.Document.12">
                  <p:embed/>
                </p:oleObj>
              </mc:Choice>
              <mc:Fallback>
                <p:oleObj name="文档" r:id="rId4" imgW="11304064" imgH="4585845" progId="Word.Document.12">
                  <p:embed/>
                  <p:pic>
                    <p:nvPicPr>
                      <p:cNvPr id="0" name=""/>
                      <p:cNvPicPr/>
                      <p:nvPr/>
                    </p:nvPicPr>
                    <p:blipFill>
                      <a:blip r:embed="rId5"/>
                      <a:stretch>
                        <a:fillRect/>
                      </a:stretch>
                    </p:blipFill>
                    <p:spPr>
                      <a:xfrm>
                        <a:off x="468313" y="1556792"/>
                        <a:ext cx="11304587" cy="4586287"/>
                      </a:xfrm>
                      <a:prstGeom prst="rect">
                        <a:avLst/>
                      </a:prstGeom>
                    </p:spPr>
                  </p:pic>
                </p:oleObj>
              </mc:Fallback>
            </mc:AlternateContent>
          </a:graphicData>
        </a:graphic>
      </p:graphicFrame>
    </p:spTree>
    <p:extLst>
      <p:ext uri="{BB962C8B-B14F-4D97-AF65-F5344CB8AC3E}">
        <p14:creationId xmlns:p14="http://schemas.microsoft.com/office/powerpoint/2010/main" val="2121389781"/>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421783557"/>
              </p:ext>
            </p:extLst>
          </p:nvPr>
        </p:nvGraphicFramePr>
        <p:xfrm>
          <a:off x="468313" y="1622425"/>
          <a:ext cx="11258550" cy="4310063"/>
        </p:xfrm>
        <a:graphic>
          <a:graphicData uri="http://schemas.openxmlformats.org/presentationml/2006/ole">
            <mc:AlternateContent xmlns:mc="http://schemas.openxmlformats.org/markup-compatibility/2006">
              <mc:Choice xmlns:v="urn:schemas-microsoft-com:vml" Requires="v">
                <p:oleObj spid="_x0000_s37897" name="文档" r:id="rId4" imgW="11304064" imgH="4329155" progId="Word.Document.12">
                  <p:embed/>
                </p:oleObj>
              </mc:Choice>
              <mc:Fallback>
                <p:oleObj name="文档" r:id="rId4" imgW="11304064" imgH="4329155" progId="Word.Document.12">
                  <p:embed/>
                  <p:pic>
                    <p:nvPicPr>
                      <p:cNvPr id="0" name=""/>
                      <p:cNvPicPr/>
                      <p:nvPr/>
                    </p:nvPicPr>
                    <p:blipFill>
                      <a:blip r:embed="rId5"/>
                      <a:stretch>
                        <a:fillRect/>
                      </a:stretch>
                    </p:blipFill>
                    <p:spPr>
                      <a:xfrm>
                        <a:off x="468313" y="1622425"/>
                        <a:ext cx="11258550" cy="4310063"/>
                      </a:xfrm>
                      <a:prstGeom prst="rect">
                        <a:avLst/>
                      </a:prstGeom>
                    </p:spPr>
                  </p:pic>
                </p:oleObj>
              </mc:Fallback>
            </mc:AlternateContent>
          </a:graphicData>
        </a:graphic>
      </p:graphicFrame>
    </p:spTree>
    <p:extLst>
      <p:ext uri="{BB962C8B-B14F-4D97-AF65-F5344CB8AC3E}">
        <p14:creationId xmlns:p14="http://schemas.microsoft.com/office/powerpoint/2010/main" val="2001757829"/>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628800"/>
            <a:ext cx="11286237" cy="1481111"/>
          </a:xfrm>
        </p:spPr>
        <p:txBody>
          <a:bodyPr/>
          <a:lstStyle/>
          <a:p>
            <a:pPr indent="609600">
              <a:spcAft>
                <a:spcPts val="0"/>
              </a:spcAft>
              <a:tabLst>
                <a:tab pos="5372100" algn="l"/>
              </a:tabLst>
            </a:pPr>
            <a:r>
              <a:rPr lang="en-US" altLang="zh-CN" kern="100" dirty="0">
                <a:cs typeface="Courier New"/>
              </a:rPr>
              <a:t>(2)</a:t>
            </a:r>
            <a:r>
              <a:rPr lang="zh-CN" altLang="zh-CN" kern="100" dirty="0">
                <a:cs typeface="Times New Roman"/>
              </a:rPr>
              <a:t>新型锂电池</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一种新一代集电致变色功能和储能功能于一体的电子器件的工作原理如图所示</a:t>
            </a:r>
            <a:r>
              <a:rPr lang="en-US" altLang="zh-CN" kern="100" dirty="0">
                <a:cs typeface="Courier New"/>
              </a:rPr>
              <a:t>(</a:t>
            </a:r>
            <a:r>
              <a:rPr lang="zh-CN" altLang="zh-CN" kern="100" dirty="0">
                <a:cs typeface="Times New Roman"/>
              </a:rPr>
              <a:t>已知放电时该器件的透光率逐渐增强</a:t>
            </a:r>
            <a:r>
              <a:rPr lang="en-US" altLang="zh-CN" kern="100" dirty="0">
                <a:cs typeface="Courier New"/>
              </a:rPr>
              <a:t>)</a:t>
            </a:r>
            <a:r>
              <a:rPr lang="zh-CN" altLang="zh-CN" kern="100" dirty="0">
                <a:cs typeface="Times New Roman"/>
              </a:rPr>
              <a:t>。则写出放电时</a:t>
            </a:r>
            <a:r>
              <a:rPr lang="en-US" altLang="zh-CN" kern="100" dirty="0">
                <a:cs typeface="Courier New"/>
              </a:rPr>
              <a:t>a</a:t>
            </a:r>
            <a:r>
              <a:rPr lang="zh-CN" altLang="zh-CN" kern="100" dirty="0">
                <a:cs typeface="Times New Roman"/>
              </a:rPr>
              <a:t>极的电极反应式</a:t>
            </a:r>
            <a:r>
              <a:rPr lang="zh-CN" altLang="zh-CN" kern="100" dirty="0" smtClean="0">
                <a:cs typeface="Times New Roman"/>
              </a:rPr>
              <a:t>。</a:t>
            </a:r>
            <a:endParaRPr lang="zh-CN" altLang="zh-CN" sz="1050" kern="100" dirty="0">
              <a:latin typeface="宋体"/>
              <a:cs typeface="Courier New"/>
            </a:endParaRPr>
          </a:p>
        </p:txBody>
      </p:sp>
      <p:pic>
        <p:nvPicPr>
          <p:cNvPr id="35842" name="Picture 2" descr="2022hx-112.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15950" y="3220134"/>
            <a:ext cx="4530523" cy="253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2022hx-113.T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818481" y="3274738"/>
            <a:ext cx="7180698" cy="247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75782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2211762"/>
            <a:ext cx="11286237" cy="2441374"/>
          </a:xfrm>
        </p:spPr>
        <p:txBody>
          <a:bodyPr/>
          <a:lstStyle/>
          <a:p>
            <a:pPr indent="609600">
              <a:spcAft>
                <a:spcPts val="0"/>
              </a:spcAft>
              <a:tabLst>
                <a:tab pos="5372100" algn="l"/>
              </a:tabLst>
            </a:pPr>
            <a:r>
              <a:rPr lang="zh-CN" altLang="zh-CN" kern="100" dirty="0">
                <a:latin typeface="宋体"/>
                <a:cs typeface="宋体"/>
              </a:rPr>
              <a:t>①</a:t>
            </a:r>
            <a:r>
              <a:rPr lang="zh-CN" altLang="zh-CN" kern="100" dirty="0">
                <a:cs typeface="Times New Roman"/>
              </a:rPr>
              <a:t>审题干</a:t>
            </a:r>
            <a:r>
              <a:rPr lang="en-US" altLang="zh-CN" kern="100" dirty="0">
                <a:cs typeface="Courier New"/>
              </a:rPr>
              <a:t>——</a:t>
            </a:r>
            <a:r>
              <a:rPr lang="zh-CN" altLang="zh-CN" kern="100" dirty="0">
                <a:cs typeface="Times New Roman"/>
              </a:rPr>
              <a:t>放电是原电池；充电则为电解池。</a:t>
            </a:r>
            <a:endParaRPr lang="zh-CN" altLang="zh-CN" sz="1050" kern="100" dirty="0">
              <a:latin typeface="宋体"/>
              <a:cs typeface="Courier New"/>
            </a:endParaRPr>
          </a:p>
          <a:p>
            <a:pPr indent="609600">
              <a:spcAft>
                <a:spcPts val="0"/>
              </a:spcAft>
              <a:tabLst>
                <a:tab pos="5372100" algn="l"/>
              </a:tabLst>
            </a:pPr>
            <a:r>
              <a:rPr lang="zh-CN" altLang="zh-CN" kern="100" dirty="0">
                <a:latin typeface="宋体"/>
                <a:cs typeface="宋体"/>
              </a:rPr>
              <a:t>②</a:t>
            </a:r>
            <a:r>
              <a:rPr lang="zh-CN" altLang="zh-CN" kern="100" dirty="0">
                <a:cs typeface="Times New Roman"/>
              </a:rPr>
              <a:t>根据题干确定物质变化：</a:t>
            </a:r>
            <a:r>
              <a:rPr lang="en-US" altLang="zh-CN" kern="100" dirty="0">
                <a:cs typeface="Courier New"/>
              </a:rPr>
              <a:t>FePO</a:t>
            </a:r>
            <a:r>
              <a:rPr lang="en-US" altLang="zh-CN" kern="100" baseline="-25000" dirty="0">
                <a:cs typeface="Courier New"/>
              </a:rPr>
              <a:t>4</a:t>
            </a:r>
            <a:r>
              <a:rPr lang="en-US" altLang="zh-CN" kern="100" dirty="0">
                <a:latin typeface="宋体"/>
                <a:cs typeface="Times New Roman"/>
              </a:rPr>
              <a:t>→</a:t>
            </a:r>
            <a:r>
              <a:rPr lang="en-US" altLang="zh-CN" kern="100" dirty="0">
                <a:cs typeface="Courier New"/>
              </a:rPr>
              <a:t>LiFePO</a:t>
            </a:r>
            <a:r>
              <a:rPr lang="en-US" altLang="zh-CN" kern="100" baseline="-25000" dirty="0">
                <a:cs typeface="Courier New"/>
              </a:rPr>
              <a:t>4</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latin typeface="宋体"/>
                <a:cs typeface="宋体"/>
              </a:rPr>
              <a:t>③</a:t>
            </a:r>
            <a:r>
              <a:rPr lang="zh-CN" altLang="zh-CN" kern="100" dirty="0">
                <a:cs typeface="Times New Roman"/>
              </a:rPr>
              <a:t>根据化合价变化确定转移的电子数：</a:t>
            </a:r>
            <a:r>
              <a:rPr lang="en-US" altLang="zh-CN" kern="100" dirty="0">
                <a:cs typeface="Courier New"/>
              </a:rPr>
              <a:t>FePO</a:t>
            </a:r>
            <a:r>
              <a:rPr lang="en-US" altLang="zh-CN" kern="100" baseline="-25000" dirty="0">
                <a:cs typeface="Courier New"/>
              </a:rPr>
              <a:t>4</a:t>
            </a:r>
            <a:r>
              <a:rPr lang="zh-CN" altLang="zh-CN" kern="100" dirty="0">
                <a:cs typeface="Times New Roman"/>
              </a:rPr>
              <a:t>＋</a:t>
            </a:r>
            <a:r>
              <a:rPr lang="en-US" altLang="zh-CN" kern="100" dirty="0">
                <a:cs typeface="Courier New"/>
              </a:rPr>
              <a:t>e</a:t>
            </a:r>
            <a:r>
              <a:rPr lang="zh-CN" altLang="zh-CN" kern="100" baseline="30000" dirty="0">
                <a:cs typeface="Times New Roman"/>
              </a:rPr>
              <a:t>－</a:t>
            </a:r>
            <a:r>
              <a:rPr lang="en-US" altLang="zh-CN" kern="100" dirty="0">
                <a:latin typeface="宋体"/>
                <a:cs typeface="Times New Roman"/>
              </a:rPr>
              <a:t>→</a:t>
            </a:r>
            <a:r>
              <a:rPr lang="en-US" altLang="zh-CN" kern="100" dirty="0">
                <a:cs typeface="Courier New"/>
              </a:rPr>
              <a:t>LiFePO</a:t>
            </a:r>
            <a:r>
              <a:rPr lang="en-US" altLang="zh-CN" kern="100" baseline="-25000" dirty="0">
                <a:cs typeface="Courier New"/>
              </a:rPr>
              <a:t>4</a:t>
            </a:r>
            <a:r>
              <a:rPr lang="en-US" altLang="zh-CN" kern="100" dirty="0">
                <a:cs typeface="Courier New"/>
              </a:rPr>
              <a:t>(</a:t>
            </a:r>
            <a:r>
              <a:rPr lang="zh-CN" altLang="zh-CN" kern="100" dirty="0">
                <a:cs typeface="Times New Roman"/>
              </a:rPr>
              <a:t>透明</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zh-CN" altLang="zh-CN" kern="100" dirty="0">
                <a:latin typeface="宋体"/>
                <a:cs typeface="宋体"/>
              </a:rPr>
              <a:t>④</a:t>
            </a:r>
            <a:r>
              <a:rPr lang="zh-CN" altLang="zh-CN" kern="100" dirty="0">
                <a:cs typeface="Times New Roman"/>
              </a:rPr>
              <a:t>根据电荷守恒、元素守恒以及电解质的酸碱性等，配平电极反应式：</a:t>
            </a:r>
            <a:r>
              <a:rPr lang="en-US" altLang="zh-CN" kern="100" dirty="0">
                <a:cs typeface="Courier New"/>
              </a:rPr>
              <a:t>FePO</a:t>
            </a:r>
            <a:r>
              <a:rPr lang="en-US" altLang="zh-CN" kern="100" baseline="-25000" dirty="0">
                <a:cs typeface="Courier New"/>
              </a:rPr>
              <a:t>4</a:t>
            </a:r>
            <a:r>
              <a:rPr lang="zh-CN" altLang="zh-CN" kern="100" dirty="0">
                <a:cs typeface="Times New Roman"/>
              </a:rPr>
              <a:t>＋</a:t>
            </a:r>
            <a:r>
              <a:rPr lang="en-US" altLang="zh-CN" kern="100" dirty="0">
                <a:cs typeface="Courier New"/>
              </a:rPr>
              <a:t>e</a:t>
            </a:r>
            <a:r>
              <a:rPr lang="zh-CN" altLang="zh-CN" kern="100" baseline="30000" dirty="0">
                <a:cs typeface="Times New Roman"/>
              </a:rPr>
              <a:t>－</a:t>
            </a:r>
            <a:r>
              <a:rPr lang="zh-CN" altLang="zh-CN" kern="100" dirty="0">
                <a:cs typeface="Times New Roman"/>
              </a:rPr>
              <a:t>＋</a:t>
            </a:r>
            <a:r>
              <a:rPr lang="en-US" altLang="zh-CN" kern="100" dirty="0">
                <a:cs typeface="Courier New"/>
              </a:rPr>
              <a:t>Li</a:t>
            </a:r>
            <a:r>
              <a:rPr lang="zh-CN" altLang="zh-CN" kern="100" baseline="30000" dirty="0">
                <a:cs typeface="Times New Roman"/>
              </a:rPr>
              <a:t>＋</a:t>
            </a:r>
            <a:r>
              <a:rPr lang="en-US" altLang="zh-CN" kern="100" spc="-80" dirty="0">
                <a:cs typeface="Courier New"/>
              </a:rPr>
              <a:t>==</a:t>
            </a:r>
            <a:r>
              <a:rPr lang="en-US" altLang="zh-CN" kern="100" dirty="0">
                <a:cs typeface="Courier New"/>
              </a:rPr>
              <a:t>=LiFePO</a:t>
            </a:r>
            <a:r>
              <a:rPr lang="en-US" altLang="zh-CN" kern="100" baseline="-25000" dirty="0">
                <a:cs typeface="Courier New"/>
              </a:rPr>
              <a:t>4</a:t>
            </a:r>
            <a:r>
              <a:rPr lang="zh-CN" altLang="zh-CN" kern="100" dirty="0" smtClean="0">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001757829"/>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04408"/>
            <a:ext cx="11286237" cy="1644874"/>
          </a:xfrm>
        </p:spPr>
        <p:txBody>
          <a:bodyPr/>
          <a:lstStyle/>
          <a:p>
            <a:pPr indent="609600">
              <a:spcAft>
                <a:spcPts val="0"/>
              </a:spcAft>
              <a:tabLst>
                <a:tab pos="5372100" algn="l"/>
              </a:tabLst>
            </a:pPr>
            <a:r>
              <a:rPr lang="zh-CN" altLang="zh-CN" kern="100" dirty="0">
                <a:cs typeface="Times New Roman"/>
              </a:rPr>
              <a:t>能力</a:t>
            </a:r>
            <a:r>
              <a:rPr lang="en-US" altLang="zh-CN" b="1" kern="100" dirty="0">
                <a:cs typeface="Courier New"/>
              </a:rPr>
              <a:t>4</a:t>
            </a:r>
            <a:r>
              <a:rPr lang="zh-CN" altLang="zh-CN" kern="100" dirty="0">
                <a:cs typeface="Times New Roman"/>
              </a:rPr>
              <a:t>　离子交换膜的作用</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1. </a:t>
            </a:r>
            <a:r>
              <a:rPr lang="zh-CN" altLang="zh-CN" kern="100" dirty="0">
                <a:cs typeface="Times New Roman"/>
              </a:rPr>
              <a:t>常见的离子交换膜</a:t>
            </a:r>
            <a:endParaRPr lang="zh-CN" altLang="zh-CN" sz="1050" kern="100" dirty="0">
              <a:latin typeface="宋体"/>
              <a:cs typeface="Courier New"/>
            </a:endParaRPr>
          </a:p>
          <a:p>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4113900931"/>
              </p:ext>
            </p:extLst>
          </p:nvPr>
        </p:nvGraphicFramePr>
        <p:xfrm>
          <a:off x="612775" y="3067784"/>
          <a:ext cx="11015663" cy="2377440"/>
        </p:xfrm>
        <a:graphic>
          <a:graphicData uri="http://schemas.openxmlformats.org/drawingml/2006/table">
            <a:tbl>
              <a:tblPr/>
              <a:tblGrid>
                <a:gridCol w="4888751"/>
                <a:gridCol w="6126912"/>
              </a:tblGrid>
              <a:tr h="0">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种类</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说明</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阳离子交换膜</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只允许阳离子通过</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阴离子交换膜</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只允许阴离子通过</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质子交换膜</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只允许</a:t>
                      </a:r>
                      <a:r>
                        <a:rPr lang="en-US" sz="2400" kern="100">
                          <a:solidFill>
                            <a:srgbClr val="000000"/>
                          </a:solidFill>
                          <a:effectLst/>
                          <a:latin typeface="Times New Roman"/>
                          <a:ea typeface="黑体"/>
                          <a:cs typeface="Courier New"/>
                        </a:rPr>
                        <a:t>H</a:t>
                      </a:r>
                      <a:r>
                        <a:rPr lang="zh-CN" sz="2400" kern="100" baseline="30000">
                          <a:solidFill>
                            <a:srgbClr val="000000"/>
                          </a:solidFill>
                          <a:effectLst/>
                          <a:latin typeface="Times New Roman"/>
                          <a:ea typeface="黑体"/>
                          <a:cs typeface="Times New Roman"/>
                        </a:rPr>
                        <a:t>＋</a:t>
                      </a:r>
                      <a:r>
                        <a:rPr lang="zh-CN" sz="2400" kern="100">
                          <a:solidFill>
                            <a:srgbClr val="000000"/>
                          </a:solidFill>
                          <a:effectLst/>
                          <a:latin typeface="Times New Roman"/>
                          <a:ea typeface="黑体"/>
                          <a:cs typeface="Times New Roman"/>
                        </a:rPr>
                        <a:t>通过</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锂离子交换膜</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zh-CN" sz="2400" kern="100" dirty="0">
                          <a:solidFill>
                            <a:srgbClr val="000000"/>
                          </a:solidFill>
                          <a:effectLst/>
                          <a:latin typeface="Times New Roman"/>
                          <a:ea typeface="黑体"/>
                          <a:cs typeface="Times New Roman"/>
                        </a:rPr>
                        <a:t>只允许</a:t>
                      </a:r>
                      <a:r>
                        <a:rPr lang="en-US" sz="2400" kern="100" dirty="0">
                          <a:solidFill>
                            <a:srgbClr val="000000"/>
                          </a:solidFill>
                          <a:effectLst/>
                          <a:latin typeface="Times New Roman"/>
                          <a:ea typeface="黑体"/>
                          <a:cs typeface="Courier New"/>
                        </a:rPr>
                        <a:t>Li</a:t>
                      </a:r>
                      <a:r>
                        <a:rPr lang="zh-CN" sz="2400" kern="100" baseline="30000" dirty="0">
                          <a:solidFill>
                            <a:srgbClr val="000000"/>
                          </a:solidFill>
                          <a:effectLst/>
                          <a:latin typeface="Times New Roman"/>
                          <a:ea typeface="黑体"/>
                          <a:cs typeface="Times New Roman"/>
                        </a:rPr>
                        <a:t>＋</a:t>
                      </a:r>
                      <a:r>
                        <a:rPr lang="zh-CN" sz="2400" kern="100" dirty="0">
                          <a:solidFill>
                            <a:srgbClr val="000000"/>
                          </a:solidFill>
                          <a:effectLst/>
                          <a:latin typeface="Times New Roman"/>
                          <a:ea typeface="黑体"/>
                          <a:cs typeface="Times New Roman"/>
                        </a:rPr>
                        <a:t>通过</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365592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848424"/>
            <a:ext cx="11286237" cy="668645"/>
          </a:xfrm>
        </p:spPr>
        <p:txBody>
          <a:bodyPr/>
          <a:lstStyle/>
          <a:p>
            <a:pPr indent="628015">
              <a:spcAft>
                <a:spcPts val="0"/>
              </a:spcAft>
              <a:tabLst>
                <a:tab pos="5372100" algn="l"/>
              </a:tabLst>
            </a:pPr>
            <a:r>
              <a:rPr lang="en-US" altLang="zh-CN" sz="3200" b="1" kern="100" dirty="0">
                <a:solidFill>
                  <a:srgbClr val="CC4646"/>
                </a:solidFill>
                <a:cs typeface="Courier New"/>
              </a:rPr>
              <a:t>2.</a:t>
            </a:r>
            <a:r>
              <a:rPr lang="en-US" altLang="zh-CN" kern="100" dirty="0">
                <a:cs typeface="Courier New"/>
              </a:rPr>
              <a:t>  </a:t>
            </a:r>
            <a:r>
              <a:rPr lang="zh-CN" altLang="zh-CN" kern="100" dirty="0">
                <a:cs typeface="Times New Roman"/>
              </a:rPr>
              <a:t>离子交换膜的</a:t>
            </a:r>
            <a:r>
              <a:rPr lang="zh-CN" altLang="zh-CN" kern="100" dirty="0" smtClean="0">
                <a:cs typeface="Times New Roman"/>
              </a:rPr>
              <a:t>作用</a:t>
            </a:r>
            <a:endParaRPr lang="zh-CN" altLang="zh-CN" sz="1050" kern="100" dirty="0">
              <a:latin typeface="宋体"/>
              <a:cs typeface="Courier New"/>
            </a:endParaRPr>
          </a:p>
        </p:txBody>
      </p:sp>
      <p:pic>
        <p:nvPicPr>
          <p:cNvPr id="39938" name="Picture 2" descr="2022hx-114.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592214" y="2645767"/>
            <a:ext cx="69056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32090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1164742"/>
          </a:xfrm>
        </p:spPr>
        <p:txBody>
          <a:bodyPr/>
          <a:lstStyle/>
          <a:p>
            <a:pPr indent="628015">
              <a:spcAft>
                <a:spcPts val="0"/>
              </a:spcAft>
              <a:tabLst>
                <a:tab pos="5372100" algn="l"/>
              </a:tabLst>
            </a:pPr>
            <a:r>
              <a:rPr lang="en-US" altLang="zh-CN" sz="3200" b="1" kern="100" dirty="0">
                <a:solidFill>
                  <a:srgbClr val="CC4646"/>
                </a:solidFill>
                <a:cs typeface="Courier New"/>
              </a:rPr>
              <a:t>3. </a:t>
            </a:r>
            <a:r>
              <a:rPr lang="zh-CN" altLang="zh-CN" kern="100" dirty="0">
                <a:cs typeface="Times New Roman"/>
              </a:rPr>
              <a:t>不同装置类型的离子交换膜</a:t>
            </a:r>
            <a:endParaRPr lang="zh-CN" altLang="zh-CN" sz="1050" kern="100" dirty="0">
              <a:latin typeface="宋体"/>
              <a:cs typeface="Courier New"/>
            </a:endParaRPr>
          </a:p>
          <a:p>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112321351"/>
              </p:ext>
            </p:extLst>
          </p:nvPr>
        </p:nvGraphicFramePr>
        <p:xfrm>
          <a:off x="468313" y="1783574"/>
          <a:ext cx="11304587" cy="4826000"/>
        </p:xfrm>
        <a:graphic>
          <a:graphicData uri="http://schemas.openxmlformats.org/presentationml/2006/ole">
            <mc:AlternateContent xmlns:mc="http://schemas.openxmlformats.org/markup-compatibility/2006">
              <mc:Choice xmlns:v="urn:schemas-microsoft-com:vml" Requires="v">
                <p:oleObj spid="_x0000_s43018" name="文档" r:id="rId4" imgW="11304064" imgH="4825613" progId="Word.Document.12">
                  <p:embed/>
                </p:oleObj>
              </mc:Choice>
              <mc:Fallback>
                <p:oleObj name="文档" r:id="rId4" imgW="11304064" imgH="4825613" progId="Word.Document.12">
                  <p:embed/>
                  <p:pic>
                    <p:nvPicPr>
                      <p:cNvPr id="0" name=""/>
                      <p:cNvPicPr/>
                      <p:nvPr/>
                    </p:nvPicPr>
                    <p:blipFill>
                      <a:blip r:embed="rId5"/>
                      <a:stretch>
                        <a:fillRect/>
                      </a:stretch>
                    </p:blipFill>
                    <p:spPr>
                      <a:xfrm>
                        <a:off x="468313" y="1783574"/>
                        <a:ext cx="11304587" cy="4826000"/>
                      </a:xfrm>
                      <a:prstGeom prst="rect">
                        <a:avLst/>
                      </a:prstGeom>
                    </p:spPr>
                  </p:pic>
                </p:oleObj>
              </mc:Fallback>
            </mc:AlternateContent>
          </a:graphicData>
        </a:graphic>
      </p:graphicFrame>
    </p:spTree>
    <p:extLst>
      <p:ext uri="{BB962C8B-B14F-4D97-AF65-F5344CB8AC3E}">
        <p14:creationId xmlns:p14="http://schemas.microsoft.com/office/powerpoint/2010/main" val="284832090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504832217"/>
              </p:ext>
            </p:extLst>
          </p:nvPr>
        </p:nvGraphicFramePr>
        <p:xfrm>
          <a:off x="468313" y="1918493"/>
          <a:ext cx="11304587" cy="3814763"/>
        </p:xfrm>
        <a:graphic>
          <a:graphicData uri="http://schemas.openxmlformats.org/presentationml/2006/ole">
            <mc:AlternateContent xmlns:mc="http://schemas.openxmlformats.org/markup-compatibility/2006">
              <mc:Choice xmlns:v="urn:schemas-microsoft-com:vml" Requires="v">
                <p:oleObj spid="_x0000_s44042" name="文档" r:id="rId4" imgW="11304064" imgH="3814337" progId="Word.Document.12">
                  <p:embed/>
                </p:oleObj>
              </mc:Choice>
              <mc:Fallback>
                <p:oleObj name="文档" r:id="rId4" imgW="11304064" imgH="3814337" progId="Word.Document.12">
                  <p:embed/>
                  <p:pic>
                    <p:nvPicPr>
                      <p:cNvPr id="0" name=""/>
                      <p:cNvPicPr/>
                      <p:nvPr/>
                    </p:nvPicPr>
                    <p:blipFill>
                      <a:blip r:embed="rId5"/>
                      <a:stretch>
                        <a:fillRect/>
                      </a:stretch>
                    </p:blipFill>
                    <p:spPr>
                      <a:xfrm>
                        <a:off x="468313" y="1918493"/>
                        <a:ext cx="11304587" cy="3814763"/>
                      </a:xfrm>
                      <a:prstGeom prst="rect">
                        <a:avLst/>
                      </a:prstGeom>
                    </p:spPr>
                  </p:pic>
                </p:oleObj>
              </mc:Fallback>
            </mc:AlternateContent>
          </a:graphicData>
        </a:graphic>
      </p:graphicFrame>
    </p:spTree>
    <p:extLst>
      <p:ext uri="{BB962C8B-B14F-4D97-AF65-F5344CB8AC3E}">
        <p14:creationId xmlns:p14="http://schemas.microsoft.com/office/powerpoint/2010/main" val="2848320909"/>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730136816"/>
              </p:ext>
            </p:extLst>
          </p:nvPr>
        </p:nvGraphicFramePr>
        <p:xfrm>
          <a:off x="468313" y="1014809"/>
          <a:ext cx="11304587" cy="5870575"/>
        </p:xfrm>
        <a:graphic>
          <a:graphicData uri="http://schemas.openxmlformats.org/presentationml/2006/ole">
            <mc:AlternateContent xmlns:mc="http://schemas.openxmlformats.org/markup-compatibility/2006">
              <mc:Choice xmlns:v="urn:schemas-microsoft-com:vml" Requires="v">
                <p:oleObj spid="_x0000_s45079" name="文档" r:id="rId4" imgW="11304064" imgH="5870011" progId="Word.Document.12">
                  <p:embed/>
                </p:oleObj>
              </mc:Choice>
              <mc:Fallback>
                <p:oleObj name="文档" r:id="rId4" imgW="11304064" imgH="5870011" progId="Word.Document.12">
                  <p:embed/>
                  <p:pic>
                    <p:nvPicPr>
                      <p:cNvPr id="0" name=""/>
                      <p:cNvPicPr/>
                      <p:nvPr/>
                    </p:nvPicPr>
                    <p:blipFill>
                      <a:blip r:embed="rId5"/>
                      <a:stretch>
                        <a:fillRect/>
                      </a:stretch>
                    </p:blipFill>
                    <p:spPr>
                      <a:xfrm>
                        <a:off x="468313" y="1014809"/>
                        <a:ext cx="11304587" cy="5870575"/>
                      </a:xfrm>
                      <a:prstGeom prst="rect">
                        <a:avLst/>
                      </a:prstGeom>
                    </p:spPr>
                  </p:pic>
                </p:oleObj>
              </mc:Fallback>
            </mc:AlternateContent>
          </a:graphicData>
        </a:graphic>
      </p:graphicFrame>
      <p:sp>
        <p:nvSpPr>
          <p:cNvPr id="2" name="矩形 1"/>
          <p:cNvSpPr/>
          <p:nvPr/>
        </p:nvSpPr>
        <p:spPr>
          <a:xfrm>
            <a:off x="10682641" y="3725976"/>
            <a:ext cx="766557" cy="461665"/>
          </a:xfrm>
          <a:prstGeom prst="rect">
            <a:avLst/>
          </a:prstGeom>
        </p:spPr>
        <p:txBody>
          <a:bodyPr wrap="none">
            <a:spAutoFit/>
          </a:bodyPr>
          <a:lstStyle/>
          <a:p>
            <a:r>
              <a:rPr lang="en-US" altLang="zh-CN" kern="100" dirty="0">
                <a:latin typeface="Times New Roman"/>
                <a:ea typeface="黑体"/>
              </a:rPr>
              <a:t>Ag</a:t>
            </a:r>
            <a:r>
              <a:rPr lang="zh-CN" altLang="zh-CN" kern="100" baseline="30000" dirty="0">
                <a:latin typeface="Times New Roman"/>
                <a:ea typeface="黑体"/>
                <a:cs typeface="Times New Roman"/>
              </a:rPr>
              <a:t>＋</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764607342"/>
              </p:ext>
            </p:extLst>
          </p:nvPr>
        </p:nvGraphicFramePr>
        <p:xfrm>
          <a:off x="8712894" y="4293096"/>
          <a:ext cx="817563" cy="401637"/>
        </p:xfrm>
        <a:graphic>
          <a:graphicData uri="http://schemas.openxmlformats.org/presentationml/2006/ole">
            <mc:AlternateContent xmlns:mc="http://schemas.openxmlformats.org/markup-compatibility/2006">
              <mc:Choice xmlns:v="urn:schemas-microsoft-com:vml" Requires="v">
                <p:oleObj spid="_x0000_s45080" name="文档" r:id="rId7" imgW="824738" imgH="403157" progId="Word.Document.12">
                  <p:embed/>
                </p:oleObj>
              </mc:Choice>
              <mc:Fallback>
                <p:oleObj name="文档" r:id="rId7" imgW="824738" imgH="403157" progId="Word.Document.12">
                  <p:embed/>
                  <p:pic>
                    <p:nvPicPr>
                      <p:cNvPr id="0" name=""/>
                      <p:cNvPicPr/>
                      <p:nvPr/>
                    </p:nvPicPr>
                    <p:blipFill>
                      <a:blip r:embed="rId8"/>
                      <a:stretch>
                        <a:fillRect/>
                      </a:stretch>
                    </p:blipFill>
                    <p:spPr>
                      <a:xfrm>
                        <a:off x="8712894" y="4293096"/>
                        <a:ext cx="817563" cy="401637"/>
                      </a:xfrm>
                      <a:prstGeom prst="rect">
                        <a:avLst/>
                      </a:prstGeom>
                    </p:spPr>
                  </p:pic>
                </p:oleObj>
              </mc:Fallback>
            </mc:AlternateContent>
          </a:graphicData>
        </a:graphic>
      </p:graphicFrame>
      <p:sp>
        <p:nvSpPr>
          <p:cNvPr id="5" name="矩形 4"/>
          <p:cNvSpPr/>
          <p:nvPr/>
        </p:nvSpPr>
        <p:spPr>
          <a:xfrm>
            <a:off x="6696670" y="4783301"/>
            <a:ext cx="492443" cy="461665"/>
          </a:xfrm>
          <a:prstGeom prst="rect">
            <a:avLst/>
          </a:prstGeom>
        </p:spPr>
        <p:txBody>
          <a:bodyPr wrap="none">
            <a:spAutoFit/>
          </a:bodyPr>
          <a:lstStyle/>
          <a:p>
            <a:r>
              <a:rPr lang="zh-CN" altLang="zh-CN" kern="100" dirty="0">
                <a:latin typeface="Times New Roman"/>
                <a:ea typeface="黑体"/>
                <a:cs typeface="Times New Roman"/>
              </a:rPr>
              <a:t>阴</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487250678"/>
              </p:ext>
            </p:extLst>
          </p:nvPr>
        </p:nvGraphicFramePr>
        <p:xfrm>
          <a:off x="6959992" y="5861506"/>
          <a:ext cx="769938" cy="401637"/>
        </p:xfrm>
        <a:graphic>
          <a:graphicData uri="http://schemas.openxmlformats.org/presentationml/2006/ole">
            <mc:AlternateContent xmlns:mc="http://schemas.openxmlformats.org/markup-compatibility/2006">
              <mc:Choice xmlns:v="urn:schemas-microsoft-com:vml" Requires="v">
                <p:oleObj spid="_x0000_s45081" name="文档" r:id="rId10" imgW="777220" imgH="403157" progId="Word.Document.12">
                  <p:embed/>
                </p:oleObj>
              </mc:Choice>
              <mc:Fallback>
                <p:oleObj name="文档" r:id="rId10" imgW="777220" imgH="403157" progId="Word.Document.12">
                  <p:embed/>
                  <p:pic>
                    <p:nvPicPr>
                      <p:cNvPr id="0" name=""/>
                      <p:cNvPicPr/>
                      <p:nvPr/>
                    </p:nvPicPr>
                    <p:blipFill>
                      <a:blip r:embed="rId11"/>
                      <a:stretch>
                        <a:fillRect/>
                      </a:stretch>
                    </p:blipFill>
                    <p:spPr>
                      <a:xfrm>
                        <a:off x="6959992" y="5861506"/>
                        <a:ext cx="769938" cy="401637"/>
                      </a:xfrm>
                      <a:prstGeom prst="rect">
                        <a:avLst/>
                      </a:prstGeom>
                    </p:spPr>
                  </p:pic>
                </p:oleObj>
              </mc:Fallback>
            </mc:AlternateContent>
          </a:graphicData>
        </a:graphic>
      </p:graphicFrame>
    </p:spTree>
    <p:extLst>
      <p:ext uri="{BB962C8B-B14F-4D97-AF65-F5344CB8AC3E}">
        <p14:creationId xmlns:p14="http://schemas.microsoft.com/office/powerpoint/2010/main" val="424365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511142"/>
            <a:ext cx="11286237" cy="4438138"/>
          </a:xfrm>
        </p:spPr>
        <p:txBody>
          <a:bodyPr/>
          <a:lstStyle/>
          <a:p>
            <a:pPr indent="609600">
              <a:spcAft>
                <a:spcPts val="0"/>
              </a:spcAft>
              <a:tabLst>
                <a:tab pos="5372100" algn="l"/>
              </a:tabLst>
            </a:pPr>
            <a:r>
              <a:rPr lang="zh-CN" altLang="zh-CN" kern="100" dirty="0">
                <a:cs typeface="Times New Roman"/>
              </a:rPr>
              <a:t>能力</a:t>
            </a:r>
            <a:r>
              <a:rPr lang="en-US" altLang="zh-CN" b="1" kern="100" dirty="0">
                <a:cs typeface="Courier New"/>
              </a:rPr>
              <a:t>5</a:t>
            </a:r>
            <a:r>
              <a:rPr lang="zh-CN" altLang="zh-CN" kern="100" dirty="0">
                <a:cs typeface="Times New Roman"/>
              </a:rPr>
              <a:t>　电解的应用</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1. </a:t>
            </a:r>
            <a:r>
              <a:rPr lang="zh-CN" altLang="zh-CN" kern="100" dirty="0">
                <a:cs typeface="Times New Roman"/>
              </a:rPr>
              <a:t>电冶</a:t>
            </a:r>
            <a:r>
              <a:rPr lang="en-US" altLang="zh-CN" kern="100" dirty="0">
                <a:cs typeface="Courier New"/>
              </a:rPr>
              <a:t>——</a:t>
            </a:r>
            <a:r>
              <a:rPr lang="zh-CN" altLang="zh-CN" kern="100" dirty="0">
                <a:cs typeface="Times New Roman"/>
              </a:rPr>
              <a:t>电解熔融氯化钠</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阳极：</a:t>
            </a:r>
            <a:r>
              <a:rPr lang="en-US" altLang="zh-CN" kern="100" dirty="0">
                <a:cs typeface="Courier New"/>
              </a:rPr>
              <a:t>__________________</a:t>
            </a:r>
            <a:r>
              <a:rPr lang="en-US" altLang="zh-CN" kern="100" spc="-80" dirty="0">
                <a:cs typeface="Courier New"/>
              </a:rPr>
              <a:t>___</a:t>
            </a:r>
            <a:r>
              <a:rPr lang="en-US" altLang="zh-CN" kern="100" dirty="0">
                <a:cs typeface="Courier New"/>
              </a:rPr>
              <a:t>___________</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阴极：</a:t>
            </a:r>
            <a:r>
              <a:rPr lang="en-US" altLang="zh-CN" kern="100" dirty="0">
                <a:cs typeface="Courier New"/>
              </a:rPr>
              <a:t>__________________</a:t>
            </a:r>
            <a:r>
              <a:rPr lang="en-US" altLang="zh-CN" kern="100" spc="-80" dirty="0">
                <a:cs typeface="Courier New"/>
              </a:rPr>
              <a:t>____</a:t>
            </a:r>
            <a:r>
              <a:rPr lang="en-US" altLang="zh-CN" kern="100" dirty="0">
                <a:cs typeface="Courier New"/>
              </a:rPr>
              <a:t>________</a:t>
            </a:r>
            <a:endParaRPr lang="zh-CN" altLang="zh-CN" sz="1050" kern="100" dirty="0">
              <a:latin typeface="宋体"/>
              <a:cs typeface="Courier New"/>
            </a:endParaRPr>
          </a:p>
          <a:p>
            <a:pPr indent="609600">
              <a:lnSpc>
                <a:spcPct val="180000"/>
              </a:lnSpc>
              <a:spcAft>
                <a:spcPts val="0"/>
              </a:spcAft>
              <a:tabLst>
                <a:tab pos="5372100" algn="l"/>
              </a:tabLst>
            </a:pPr>
            <a:r>
              <a:rPr lang="zh-CN" altLang="zh-CN" kern="100" dirty="0">
                <a:cs typeface="Times New Roman"/>
              </a:rPr>
              <a:t>总反应：</a:t>
            </a:r>
            <a:r>
              <a:rPr lang="en-US" altLang="zh-CN" kern="100" dirty="0">
                <a:cs typeface="Courier New"/>
              </a:rPr>
              <a:t>_____________________________________</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2. </a:t>
            </a:r>
            <a:r>
              <a:rPr lang="zh-CN" altLang="zh-CN" kern="100" dirty="0">
                <a:cs typeface="Times New Roman"/>
              </a:rPr>
              <a:t>粗铜的精炼</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阳极</a:t>
            </a:r>
            <a:r>
              <a:rPr lang="en-US" altLang="zh-CN" kern="100" dirty="0">
                <a:cs typeface="Courier New"/>
              </a:rPr>
              <a:t>(</a:t>
            </a:r>
            <a:r>
              <a:rPr lang="zh-CN" altLang="zh-CN" kern="100" dirty="0">
                <a:cs typeface="Times New Roman"/>
              </a:rPr>
              <a:t>粗铜</a:t>
            </a:r>
            <a:r>
              <a:rPr lang="en-US" altLang="zh-CN" kern="100" dirty="0">
                <a:cs typeface="Courier New"/>
              </a:rPr>
              <a:t>)</a:t>
            </a:r>
            <a:r>
              <a:rPr lang="zh-CN" altLang="zh-CN" kern="100" dirty="0">
                <a:cs typeface="Times New Roman"/>
              </a:rPr>
              <a:t>：</a:t>
            </a:r>
            <a:r>
              <a:rPr lang="en-US" altLang="zh-CN" kern="100" dirty="0">
                <a:cs typeface="Courier New"/>
              </a:rPr>
              <a:t>Cu</a:t>
            </a:r>
            <a:r>
              <a:rPr lang="zh-CN" altLang="zh-CN" kern="100" dirty="0">
                <a:cs typeface="Times New Roman"/>
              </a:rPr>
              <a:t>－</a:t>
            </a:r>
            <a:r>
              <a:rPr lang="en-US" altLang="zh-CN" kern="100" dirty="0">
                <a:cs typeface="Courier New"/>
              </a:rPr>
              <a:t> 2e</a:t>
            </a:r>
            <a:r>
              <a:rPr lang="zh-CN" altLang="zh-CN" kern="100" baseline="30000" dirty="0">
                <a:cs typeface="Times New Roman"/>
              </a:rPr>
              <a:t>－</a:t>
            </a:r>
            <a:r>
              <a:rPr lang="en-US" altLang="zh-CN" kern="100" spc="-80" dirty="0">
                <a:cs typeface="Courier New"/>
              </a:rPr>
              <a:t>==</a:t>
            </a:r>
            <a:r>
              <a:rPr lang="en-US" altLang="zh-CN" kern="100" dirty="0">
                <a:cs typeface="Courier New"/>
              </a:rPr>
              <a:t>=Cu</a:t>
            </a:r>
            <a:r>
              <a:rPr lang="en-US" altLang="zh-CN" kern="100" baseline="30000" dirty="0">
                <a:cs typeface="Courier New"/>
              </a:rPr>
              <a:t>2</a:t>
            </a:r>
            <a:r>
              <a:rPr lang="zh-CN" altLang="zh-CN" kern="100" baseline="30000" dirty="0">
                <a:cs typeface="Times New Roman"/>
              </a:rPr>
              <a:t>＋</a:t>
            </a:r>
            <a:r>
              <a:rPr lang="en-US" altLang="zh-CN" kern="100" dirty="0">
                <a:cs typeface="Courier New"/>
              </a:rPr>
              <a:t>(</a:t>
            </a:r>
            <a:r>
              <a:rPr lang="zh-CN" altLang="zh-CN" kern="100" dirty="0">
                <a:cs typeface="Times New Roman"/>
              </a:rPr>
              <a:t>主反应</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阴极</a:t>
            </a:r>
            <a:r>
              <a:rPr lang="en-US" altLang="zh-CN" kern="100" dirty="0">
                <a:cs typeface="Courier New"/>
              </a:rPr>
              <a:t>(</a:t>
            </a:r>
            <a:r>
              <a:rPr lang="zh-CN" altLang="zh-CN" kern="100" dirty="0">
                <a:cs typeface="Times New Roman"/>
              </a:rPr>
              <a:t>精铜</a:t>
            </a:r>
            <a:r>
              <a:rPr lang="en-US" altLang="zh-CN" kern="100" dirty="0">
                <a:cs typeface="Courier New"/>
              </a:rPr>
              <a:t>)</a:t>
            </a:r>
            <a:r>
              <a:rPr lang="zh-CN" altLang="zh-CN" kern="100" dirty="0">
                <a:cs typeface="Times New Roman"/>
              </a:rPr>
              <a:t>：</a:t>
            </a:r>
            <a:r>
              <a:rPr lang="en-US" altLang="zh-CN" kern="100" dirty="0">
                <a:cs typeface="Courier New"/>
              </a:rPr>
              <a:t>Cu</a:t>
            </a:r>
            <a:r>
              <a:rPr lang="en-US" altLang="zh-CN" kern="100" baseline="30000" dirty="0">
                <a:cs typeface="Courier New"/>
              </a:rPr>
              <a:t>2</a:t>
            </a:r>
            <a:r>
              <a:rPr lang="zh-CN" altLang="zh-CN" kern="100" baseline="30000" dirty="0">
                <a:cs typeface="Times New Roman"/>
              </a:rPr>
              <a:t>＋</a:t>
            </a:r>
            <a:r>
              <a:rPr lang="zh-CN" altLang="zh-CN" kern="100" dirty="0">
                <a:cs typeface="Times New Roman"/>
              </a:rPr>
              <a:t>＋</a:t>
            </a:r>
            <a:r>
              <a:rPr lang="en-US" altLang="zh-CN" kern="100" dirty="0">
                <a:cs typeface="Courier New"/>
              </a:rPr>
              <a:t>2e</a:t>
            </a:r>
            <a:r>
              <a:rPr lang="zh-CN" altLang="zh-CN" kern="100" baseline="30000" dirty="0">
                <a:cs typeface="Times New Roman"/>
              </a:rPr>
              <a:t>－</a:t>
            </a:r>
            <a:r>
              <a:rPr lang="en-US" altLang="zh-CN" kern="100" spc="-80" dirty="0">
                <a:cs typeface="Courier New"/>
              </a:rPr>
              <a:t>==</a:t>
            </a:r>
            <a:r>
              <a:rPr lang="en-US" altLang="zh-CN" kern="100" dirty="0">
                <a:cs typeface="Courier New"/>
              </a:rPr>
              <a:t>=</a:t>
            </a:r>
            <a:r>
              <a:rPr lang="en-US" altLang="zh-CN" kern="100" dirty="0" smtClean="0">
                <a:cs typeface="Courier New"/>
              </a:rPr>
              <a:t>Cu</a:t>
            </a:r>
            <a:endParaRPr lang="zh-CN" altLang="en-US" dirty="0"/>
          </a:p>
        </p:txBody>
      </p:sp>
      <p:sp>
        <p:nvSpPr>
          <p:cNvPr id="3" name="矩形 2"/>
          <p:cNvSpPr/>
          <p:nvPr/>
        </p:nvSpPr>
        <p:spPr>
          <a:xfrm>
            <a:off x="3296528" y="2605380"/>
            <a:ext cx="2836354" cy="461665"/>
          </a:xfrm>
          <a:prstGeom prst="rect">
            <a:avLst/>
          </a:prstGeom>
        </p:spPr>
        <p:txBody>
          <a:bodyPr wrap="none">
            <a:spAutoFit/>
          </a:bodyPr>
          <a:lstStyle/>
          <a:p>
            <a:r>
              <a:rPr lang="en-US" altLang="zh-CN" kern="100" dirty="0">
                <a:latin typeface="Times New Roman"/>
                <a:ea typeface="黑体"/>
              </a:rPr>
              <a:t>2Cl</a:t>
            </a:r>
            <a:r>
              <a:rPr lang="zh-CN" altLang="zh-CN" kern="100" baseline="30000" dirty="0">
                <a:latin typeface="Times New Roman"/>
                <a:ea typeface="黑体"/>
                <a:cs typeface="Times New Roman"/>
              </a:rPr>
              <a:t>－</a:t>
            </a:r>
            <a:r>
              <a:rPr lang="zh-CN" altLang="zh-CN" kern="100" dirty="0">
                <a:latin typeface="Times New Roman"/>
                <a:ea typeface="黑体"/>
                <a:cs typeface="Times New Roman"/>
              </a:rPr>
              <a:t>－</a:t>
            </a:r>
            <a:r>
              <a:rPr lang="en-US" altLang="zh-CN" kern="100" dirty="0">
                <a:latin typeface="Times New Roman"/>
                <a:ea typeface="黑体"/>
              </a:rPr>
              <a:t>2e</a:t>
            </a:r>
            <a:r>
              <a:rPr lang="zh-CN" altLang="zh-CN" kern="100" baseline="30000" dirty="0">
                <a:latin typeface="Times New Roman"/>
                <a:ea typeface="黑体"/>
                <a:cs typeface="Times New Roman"/>
              </a:rPr>
              <a:t>－</a:t>
            </a:r>
            <a:r>
              <a:rPr lang="en-US" altLang="zh-CN" kern="100" spc="-80" dirty="0">
                <a:latin typeface="Times New Roman"/>
                <a:ea typeface="黑体"/>
              </a:rPr>
              <a:t>==</a:t>
            </a:r>
            <a:r>
              <a:rPr lang="en-US" altLang="zh-CN" kern="100" dirty="0">
                <a:latin typeface="Times New Roman"/>
                <a:ea typeface="黑体"/>
              </a:rPr>
              <a:t>=Cl</a:t>
            </a:r>
            <a:r>
              <a:rPr lang="en-US" altLang="zh-CN" kern="100" baseline="-25000" dirty="0">
                <a:latin typeface="Times New Roman"/>
                <a:ea typeface="黑体"/>
              </a:rPr>
              <a:t>2</a:t>
            </a:r>
            <a:r>
              <a:rPr lang="en-US" altLang="zh-CN" kern="100" dirty="0">
                <a:latin typeface="宋体"/>
                <a:ea typeface="黑体"/>
                <a:cs typeface="Times New Roman"/>
              </a:rPr>
              <a:t>↑</a:t>
            </a:r>
            <a:endParaRPr lang="zh-CN" altLang="en-US" dirty="0"/>
          </a:p>
        </p:txBody>
      </p:sp>
      <p:sp>
        <p:nvSpPr>
          <p:cNvPr id="4" name="矩形 3"/>
          <p:cNvSpPr/>
          <p:nvPr/>
        </p:nvSpPr>
        <p:spPr>
          <a:xfrm>
            <a:off x="2952254" y="3125202"/>
            <a:ext cx="2717732" cy="461665"/>
          </a:xfrm>
          <a:prstGeom prst="rect">
            <a:avLst/>
          </a:prstGeom>
        </p:spPr>
        <p:txBody>
          <a:bodyPr wrap="none">
            <a:spAutoFit/>
          </a:bodyPr>
          <a:lstStyle/>
          <a:p>
            <a:r>
              <a:rPr lang="en-US" altLang="zh-CN" kern="100" dirty="0">
                <a:latin typeface="Times New Roman"/>
                <a:ea typeface="黑体"/>
              </a:rPr>
              <a:t>2Na</a:t>
            </a:r>
            <a:r>
              <a:rPr lang="zh-CN" altLang="zh-CN" kern="100" baseline="30000" dirty="0">
                <a:latin typeface="Times New Roman"/>
                <a:ea typeface="黑体"/>
                <a:cs typeface="Times New Roman"/>
              </a:rPr>
              <a:t>＋</a:t>
            </a:r>
            <a:r>
              <a:rPr lang="zh-CN" altLang="zh-CN" kern="100" dirty="0">
                <a:latin typeface="Times New Roman"/>
                <a:ea typeface="黑体"/>
                <a:cs typeface="Times New Roman"/>
              </a:rPr>
              <a:t>＋</a:t>
            </a:r>
            <a:r>
              <a:rPr lang="en-US" altLang="zh-CN" kern="100" dirty="0">
                <a:latin typeface="Times New Roman"/>
                <a:ea typeface="黑体"/>
              </a:rPr>
              <a:t>2e</a:t>
            </a:r>
            <a:r>
              <a:rPr lang="zh-CN" altLang="zh-CN" kern="100" baseline="30000" dirty="0">
                <a:latin typeface="Times New Roman"/>
                <a:ea typeface="黑体"/>
                <a:cs typeface="Times New Roman"/>
              </a:rPr>
              <a:t>－</a:t>
            </a:r>
            <a:r>
              <a:rPr lang="en-US" altLang="zh-CN" kern="100" spc="-80" dirty="0">
                <a:latin typeface="Times New Roman"/>
                <a:ea typeface="黑体"/>
              </a:rPr>
              <a:t>==</a:t>
            </a:r>
            <a:r>
              <a:rPr lang="en-US" altLang="zh-CN" kern="100" dirty="0">
                <a:latin typeface="Times New Roman"/>
                <a:ea typeface="黑体"/>
              </a:rPr>
              <a:t>=2Na</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3551853277"/>
              </p:ext>
            </p:extLst>
          </p:nvPr>
        </p:nvGraphicFramePr>
        <p:xfrm>
          <a:off x="3161771" y="3460532"/>
          <a:ext cx="4217988" cy="785813"/>
        </p:xfrm>
        <a:graphic>
          <a:graphicData uri="http://schemas.openxmlformats.org/presentationml/2006/ole">
            <mc:AlternateContent xmlns:mc="http://schemas.openxmlformats.org/markup-compatibility/2006">
              <mc:Choice xmlns:v="urn:schemas-microsoft-com:vml" Requires="v">
                <p:oleObj spid="_x0000_s68616" name="文档" r:id="rId4" imgW="4225929" imgH="792276" progId="Word.Document.12">
                  <p:embed/>
                </p:oleObj>
              </mc:Choice>
              <mc:Fallback>
                <p:oleObj name="文档" r:id="rId4" imgW="4225929" imgH="792276" progId="Word.Document.12">
                  <p:embed/>
                  <p:pic>
                    <p:nvPicPr>
                      <p:cNvPr id="0" name=""/>
                      <p:cNvPicPr/>
                      <p:nvPr/>
                    </p:nvPicPr>
                    <p:blipFill>
                      <a:blip r:embed="rId5"/>
                      <a:stretch>
                        <a:fillRect/>
                      </a:stretch>
                    </p:blipFill>
                    <p:spPr>
                      <a:xfrm>
                        <a:off x="3161771" y="3460532"/>
                        <a:ext cx="4217988" cy="785813"/>
                      </a:xfrm>
                      <a:prstGeom prst="rect">
                        <a:avLst/>
                      </a:prstGeom>
                    </p:spPr>
                  </p:pic>
                </p:oleObj>
              </mc:Fallback>
            </mc:AlternateContent>
          </a:graphicData>
        </a:graphic>
      </p:graphicFrame>
    </p:spTree>
    <p:extLst>
      <p:ext uri="{BB962C8B-B14F-4D97-AF65-F5344CB8AC3E}">
        <p14:creationId xmlns:p14="http://schemas.microsoft.com/office/powerpoint/2010/main" val="424365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2904852"/>
            <a:ext cx="11285537" cy="17173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en-US" altLang="zh-CN" kern="100" dirty="0">
                <a:cs typeface="Courier New"/>
              </a:rPr>
              <a:t>A. </a:t>
            </a:r>
            <a:r>
              <a:rPr lang="zh-CN" altLang="zh-CN" kern="100" dirty="0">
                <a:cs typeface="Times New Roman"/>
              </a:rPr>
              <a:t>该反应的</a:t>
            </a:r>
            <a:r>
              <a:rPr lang="en-US" altLang="zh-CN" kern="100" dirty="0">
                <a:cs typeface="Courier New"/>
              </a:rPr>
              <a:t>Δ</a:t>
            </a:r>
            <a:r>
              <a:rPr lang="en-US" altLang="zh-CN" i="1" kern="100" dirty="0">
                <a:cs typeface="Courier New"/>
              </a:rPr>
              <a:t>H</a:t>
            </a:r>
            <a:r>
              <a:rPr lang="zh-CN" altLang="zh-CN" kern="100" dirty="0">
                <a:cs typeface="Times New Roman"/>
              </a:rPr>
              <a:t>＜</a:t>
            </a:r>
            <a:r>
              <a:rPr lang="en-US" altLang="zh-CN" kern="100" dirty="0">
                <a:cs typeface="Courier New"/>
              </a:rPr>
              <a:t>0</a:t>
            </a:r>
            <a:r>
              <a:rPr lang="zh-CN" altLang="zh-CN" kern="100" dirty="0">
                <a:cs typeface="Times New Roman"/>
              </a:rPr>
              <a:t>，</a:t>
            </a:r>
            <a:r>
              <a:rPr lang="en-US" altLang="zh-CN" kern="100" dirty="0">
                <a:cs typeface="Courier New"/>
              </a:rPr>
              <a:t>Δ</a:t>
            </a:r>
            <a:r>
              <a:rPr lang="en-US" altLang="zh-CN" i="1" kern="100" dirty="0">
                <a:cs typeface="Courier New"/>
              </a:rPr>
              <a:t>S</a:t>
            </a:r>
            <a:r>
              <a:rPr lang="zh-CN" altLang="zh-CN" kern="100" dirty="0">
                <a:cs typeface="Times New Roman"/>
              </a:rPr>
              <a:t>＜</a:t>
            </a:r>
            <a:r>
              <a:rPr lang="en-US" altLang="zh-CN" kern="100" dirty="0">
                <a:cs typeface="Courier New"/>
              </a:rPr>
              <a:t>0</a:t>
            </a:r>
            <a:endParaRPr lang="zh-CN" altLang="zh-CN" sz="1050" kern="100" dirty="0">
              <a:latin typeface="宋体"/>
              <a:cs typeface="Courier New"/>
            </a:endParaRPr>
          </a:p>
          <a:p>
            <a:pPr indent="609600">
              <a:lnSpc>
                <a:spcPct val="180000"/>
              </a:lnSpc>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使用高效催化剂能降低反应的焓</a:t>
            </a:r>
            <a:r>
              <a:rPr lang="zh-CN" altLang="zh-CN" kern="100" dirty="0" smtClean="0">
                <a:cs typeface="Times New Roman"/>
              </a:rPr>
              <a:t>变</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94594880"/>
              </p:ext>
            </p:extLst>
          </p:nvPr>
        </p:nvGraphicFramePr>
        <p:xfrm>
          <a:off x="572024" y="1799877"/>
          <a:ext cx="11160125" cy="3789363"/>
        </p:xfrm>
        <a:graphic>
          <a:graphicData uri="http://schemas.openxmlformats.org/presentationml/2006/ole">
            <mc:AlternateContent xmlns:mc="http://schemas.openxmlformats.org/markup-compatibility/2006">
              <mc:Choice xmlns:v="urn:schemas-microsoft-com:vml" Requires="v">
                <p:oleObj spid="_x0000_s7178" name="文档" r:id="rId4" imgW="11160428" imgH="3789136" progId="Word.Document.12">
                  <p:embed/>
                </p:oleObj>
              </mc:Choice>
              <mc:Fallback>
                <p:oleObj name="文档" r:id="rId4" imgW="11160428" imgH="3789136" progId="Word.Document.12">
                  <p:embed/>
                  <p:pic>
                    <p:nvPicPr>
                      <p:cNvPr id="0" name=""/>
                      <p:cNvPicPr/>
                      <p:nvPr/>
                    </p:nvPicPr>
                    <p:blipFill>
                      <a:blip r:embed="rId5"/>
                      <a:stretch>
                        <a:fillRect/>
                      </a:stretch>
                    </p:blipFill>
                    <p:spPr>
                      <a:xfrm>
                        <a:off x="572024" y="1799877"/>
                        <a:ext cx="11160125" cy="3789363"/>
                      </a:xfrm>
                      <a:prstGeom prst="rect">
                        <a:avLst/>
                      </a:prstGeom>
                    </p:spPr>
                  </p:pic>
                </p:oleObj>
              </mc:Fallback>
            </mc:AlternateContent>
          </a:graphicData>
        </a:graphic>
      </p:graphicFrame>
      <p:sp>
        <p:nvSpPr>
          <p:cNvPr id="3" name="矩形 2"/>
          <p:cNvSpPr/>
          <p:nvPr/>
        </p:nvSpPr>
        <p:spPr>
          <a:xfrm>
            <a:off x="2671044" y="2380412"/>
            <a:ext cx="407484" cy="461665"/>
          </a:xfrm>
          <a:prstGeom prst="rect">
            <a:avLst/>
          </a:prstGeom>
        </p:spPr>
        <p:txBody>
          <a:bodyPr wrap="none">
            <a:spAutoFit/>
          </a:bodyPr>
          <a:lstStyle/>
          <a:p>
            <a:r>
              <a:rPr lang="en-US" altLang="zh-CN" dirty="0"/>
              <a:t>A</a:t>
            </a:r>
            <a:endParaRPr lang="zh-CN" altLang="en-US" dirty="0"/>
          </a:p>
        </p:txBody>
      </p:sp>
    </p:spTree>
    <p:extLst>
      <p:ext uri="{BB962C8B-B14F-4D97-AF65-F5344CB8AC3E}">
        <p14:creationId xmlns:p14="http://schemas.microsoft.com/office/powerpoint/2010/main" val="2095676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2243818"/>
            <a:ext cx="11286237" cy="2121286"/>
          </a:xfrm>
        </p:spPr>
        <p:txBody>
          <a:bodyPr/>
          <a:lstStyle/>
          <a:p>
            <a:pPr indent="628015">
              <a:spcAft>
                <a:spcPts val="0"/>
              </a:spcAft>
              <a:tabLst>
                <a:tab pos="5372100" algn="l"/>
              </a:tabLst>
            </a:pPr>
            <a:r>
              <a:rPr lang="en-US" altLang="zh-CN" sz="3200" b="1" kern="100" dirty="0">
                <a:solidFill>
                  <a:srgbClr val="CC4646"/>
                </a:solidFill>
                <a:cs typeface="Courier New"/>
              </a:rPr>
              <a:t>3. </a:t>
            </a:r>
            <a:r>
              <a:rPr lang="zh-CN" altLang="zh-CN" kern="100" dirty="0">
                <a:cs typeface="Times New Roman"/>
              </a:rPr>
              <a:t>电镀</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(1) </a:t>
            </a:r>
            <a:r>
              <a:rPr lang="zh-CN" altLang="zh-CN" kern="100" dirty="0">
                <a:cs typeface="Times New Roman"/>
              </a:rPr>
              <a:t>电镀时，一般都是用镀层金属的可溶性盐为</a:t>
            </a:r>
            <a:r>
              <a:rPr lang="en-US" altLang="zh-CN" kern="100" dirty="0">
                <a:cs typeface="Courier New"/>
              </a:rPr>
              <a:t>__________</a:t>
            </a:r>
            <a:r>
              <a:rPr lang="zh-CN" altLang="zh-CN" kern="100" dirty="0">
                <a:cs typeface="Times New Roman"/>
              </a:rPr>
              <a:t>，把镀件作为</a:t>
            </a:r>
            <a:r>
              <a:rPr lang="en-US" altLang="zh-CN" kern="100" dirty="0">
                <a:cs typeface="Courier New"/>
              </a:rPr>
              <a:t>________</a:t>
            </a:r>
            <a:r>
              <a:rPr lang="zh-CN" altLang="zh-CN" kern="100" dirty="0">
                <a:cs typeface="Times New Roman"/>
              </a:rPr>
              <a:t>，与电源的</a:t>
            </a:r>
            <a:r>
              <a:rPr lang="en-US" altLang="zh-CN" kern="100" dirty="0">
                <a:cs typeface="Courier New"/>
              </a:rPr>
              <a:t>______</a:t>
            </a:r>
            <a:r>
              <a:rPr lang="zh-CN" altLang="zh-CN" kern="100" dirty="0">
                <a:cs typeface="Times New Roman"/>
              </a:rPr>
              <a:t>极相连。</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(2) </a:t>
            </a:r>
            <a:r>
              <a:rPr lang="zh-CN" altLang="zh-CN" kern="100" dirty="0">
                <a:cs typeface="Times New Roman"/>
              </a:rPr>
              <a:t>镀层金属作</a:t>
            </a:r>
            <a:r>
              <a:rPr lang="en-US" altLang="zh-CN" kern="100" dirty="0">
                <a:cs typeface="Courier New"/>
              </a:rPr>
              <a:t>________</a:t>
            </a:r>
            <a:r>
              <a:rPr lang="zh-CN" altLang="zh-CN" kern="100" dirty="0" smtClean="0">
                <a:cs typeface="Times New Roman"/>
              </a:rPr>
              <a:t>。</a:t>
            </a:r>
            <a:endParaRPr lang="zh-CN" altLang="zh-CN" sz="1050" kern="100" dirty="0">
              <a:latin typeface="宋体"/>
              <a:cs typeface="Courier New"/>
            </a:endParaRPr>
          </a:p>
        </p:txBody>
      </p:sp>
      <p:sp>
        <p:nvSpPr>
          <p:cNvPr id="3" name="矩形 2"/>
          <p:cNvSpPr/>
          <p:nvPr/>
        </p:nvSpPr>
        <p:spPr>
          <a:xfrm>
            <a:off x="8312378" y="2893412"/>
            <a:ext cx="1107996" cy="461665"/>
          </a:xfrm>
          <a:prstGeom prst="rect">
            <a:avLst/>
          </a:prstGeom>
        </p:spPr>
        <p:txBody>
          <a:bodyPr wrap="none">
            <a:spAutoFit/>
          </a:bodyPr>
          <a:lstStyle/>
          <a:p>
            <a:r>
              <a:rPr lang="zh-CN" altLang="zh-CN" kern="100" dirty="0">
                <a:latin typeface="Times New Roman"/>
                <a:ea typeface="黑体"/>
                <a:cs typeface="Times New Roman"/>
              </a:rPr>
              <a:t>电镀液</a:t>
            </a:r>
            <a:endParaRPr lang="zh-CN" altLang="en-US" dirty="0"/>
          </a:p>
        </p:txBody>
      </p:sp>
      <p:sp>
        <p:nvSpPr>
          <p:cNvPr id="4" name="矩形 3"/>
          <p:cNvSpPr/>
          <p:nvPr/>
        </p:nvSpPr>
        <p:spPr>
          <a:xfrm>
            <a:off x="855891" y="3399383"/>
            <a:ext cx="800219" cy="461665"/>
          </a:xfrm>
          <a:prstGeom prst="rect">
            <a:avLst/>
          </a:prstGeom>
        </p:spPr>
        <p:txBody>
          <a:bodyPr wrap="none">
            <a:spAutoFit/>
          </a:bodyPr>
          <a:lstStyle/>
          <a:p>
            <a:r>
              <a:rPr lang="zh-CN" altLang="zh-CN" kern="100" dirty="0">
                <a:latin typeface="Times New Roman"/>
                <a:ea typeface="黑体"/>
                <a:cs typeface="Times New Roman"/>
              </a:rPr>
              <a:t>阴极</a:t>
            </a:r>
            <a:endParaRPr lang="zh-CN" altLang="en-US" dirty="0"/>
          </a:p>
        </p:txBody>
      </p:sp>
      <p:sp>
        <p:nvSpPr>
          <p:cNvPr id="5" name="矩形 4"/>
          <p:cNvSpPr/>
          <p:nvPr/>
        </p:nvSpPr>
        <p:spPr>
          <a:xfrm>
            <a:off x="3528318" y="3356992"/>
            <a:ext cx="492443" cy="461665"/>
          </a:xfrm>
          <a:prstGeom prst="rect">
            <a:avLst/>
          </a:prstGeom>
        </p:spPr>
        <p:txBody>
          <a:bodyPr wrap="none">
            <a:spAutoFit/>
          </a:bodyPr>
          <a:lstStyle/>
          <a:p>
            <a:r>
              <a:rPr lang="zh-CN" altLang="zh-CN" kern="100" dirty="0">
                <a:latin typeface="Times New Roman"/>
                <a:ea typeface="黑体"/>
                <a:cs typeface="Times New Roman"/>
              </a:rPr>
              <a:t>负</a:t>
            </a:r>
            <a:endParaRPr lang="zh-CN" altLang="en-US" dirty="0"/>
          </a:p>
        </p:txBody>
      </p:sp>
      <p:sp>
        <p:nvSpPr>
          <p:cNvPr id="6" name="矩形 5"/>
          <p:cNvSpPr/>
          <p:nvPr/>
        </p:nvSpPr>
        <p:spPr>
          <a:xfrm>
            <a:off x="3376171" y="3861048"/>
            <a:ext cx="800219" cy="461665"/>
          </a:xfrm>
          <a:prstGeom prst="rect">
            <a:avLst/>
          </a:prstGeom>
        </p:spPr>
        <p:txBody>
          <a:bodyPr wrap="none">
            <a:spAutoFit/>
          </a:bodyPr>
          <a:lstStyle/>
          <a:p>
            <a:r>
              <a:rPr lang="zh-CN" altLang="zh-CN" kern="100" dirty="0">
                <a:latin typeface="Times New Roman"/>
                <a:ea typeface="黑体"/>
                <a:cs typeface="Times New Roman"/>
              </a:rPr>
              <a:t>阳极</a:t>
            </a:r>
            <a:endParaRPr lang="zh-CN" altLang="en-US" dirty="0"/>
          </a:p>
        </p:txBody>
      </p:sp>
    </p:spTree>
    <p:extLst>
      <p:ext uri="{BB962C8B-B14F-4D97-AF65-F5344CB8AC3E}">
        <p14:creationId xmlns:p14="http://schemas.microsoft.com/office/powerpoint/2010/main" val="424365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836712"/>
            <a:ext cx="11286237" cy="2819233"/>
          </a:xfrm>
        </p:spPr>
        <p:txBody>
          <a:bodyPr/>
          <a:lstStyle/>
          <a:p>
            <a:pPr indent="628015">
              <a:spcAft>
                <a:spcPts val="0"/>
              </a:spcAft>
              <a:tabLst>
                <a:tab pos="5372100" algn="l"/>
              </a:tabLst>
            </a:pPr>
            <a:r>
              <a:rPr lang="en-US" altLang="zh-CN" sz="3200" b="1" kern="100" dirty="0">
                <a:solidFill>
                  <a:srgbClr val="CC4646"/>
                </a:solidFill>
                <a:cs typeface="Courier New"/>
              </a:rPr>
              <a:t>4. </a:t>
            </a:r>
            <a:r>
              <a:rPr lang="zh-CN" altLang="zh-CN" kern="100" dirty="0">
                <a:cs typeface="Times New Roman"/>
              </a:rPr>
              <a:t>电解饱和食盐水</a:t>
            </a:r>
            <a:r>
              <a:rPr lang="en-US" altLang="zh-CN" kern="100" dirty="0">
                <a:cs typeface="Courier New"/>
              </a:rPr>
              <a:t>(</a:t>
            </a:r>
            <a:r>
              <a:rPr lang="zh-CN" altLang="zh-CN" kern="100" dirty="0">
                <a:cs typeface="Times New Roman"/>
              </a:rPr>
              <a:t>氯碱工业</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离子交换膜法电解饱和食盐水原理如图。</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阳极：</a:t>
            </a:r>
            <a:r>
              <a:rPr lang="en-US" altLang="zh-CN" kern="100" dirty="0" smtClean="0">
                <a:cs typeface="Courier New"/>
              </a:rPr>
              <a:t>__________________</a:t>
            </a:r>
            <a:r>
              <a:rPr lang="en-US" altLang="zh-CN" kern="100" spc="-80" dirty="0" smtClean="0">
                <a:cs typeface="Courier New"/>
              </a:rPr>
              <a:t>__</a:t>
            </a:r>
            <a:r>
              <a:rPr lang="en-US" altLang="zh-CN" kern="100" dirty="0" smtClean="0">
                <a:cs typeface="Courier New"/>
              </a:rPr>
              <a:t>____________</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阴极：</a:t>
            </a:r>
            <a:r>
              <a:rPr lang="en-US" altLang="zh-CN" kern="100" dirty="0" smtClean="0">
                <a:cs typeface="Courier New"/>
              </a:rPr>
              <a:t>_________________</a:t>
            </a:r>
            <a:r>
              <a:rPr lang="en-US" altLang="zh-CN" kern="100" spc="-80" dirty="0" smtClean="0">
                <a:cs typeface="Courier New"/>
              </a:rPr>
              <a:t>_</a:t>
            </a:r>
            <a:r>
              <a:rPr lang="en-US" altLang="zh-CN" kern="100" dirty="0" smtClean="0">
                <a:cs typeface="Courier New"/>
              </a:rPr>
              <a:t>____________________</a:t>
            </a:r>
            <a:endParaRPr lang="zh-CN" altLang="zh-CN" sz="1050" kern="100" dirty="0">
              <a:latin typeface="宋体"/>
              <a:cs typeface="Courier New"/>
            </a:endParaRPr>
          </a:p>
          <a:p>
            <a:pPr indent="609600">
              <a:lnSpc>
                <a:spcPct val="175000"/>
              </a:lnSpc>
              <a:spcAft>
                <a:spcPts val="0"/>
              </a:spcAft>
              <a:tabLst>
                <a:tab pos="5372100" algn="l"/>
              </a:tabLst>
            </a:pPr>
            <a:r>
              <a:rPr lang="zh-CN" altLang="zh-CN" kern="100" dirty="0">
                <a:cs typeface="Times New Roman"/>
              </a:rPr>
              <a:t>电解饱和食盐水的总反应：</a:t>
            </a:r>
            <a:r>
              <a:rPr lang="en-US" altLang="zh-CN" kern="100" dirty="0">
                <a:cs typeface="Courier New"/>
              </a:rPr>
              <a:t>__</a:t>
            </a:r>
            <a:r>
              <a:rPr lang="pt-BR" altLang="zh-CN" kern="100" dirty="0">
                <a:cs typeface="Courier New"/>
              </a:rPr>
              <a:t>____________________</a:t>
            </a:r>
            <a:r>
              <a:rPr lang="en-US" altLang="zh-CN" kern="100" dirty="0">
                <a:cs typeface="Courier New"/>
              </a:rPr>
              <a:t>__</a:t>
            </a:r>
            <a:r>
              <a:rPr lang="pt-BR" altLang="zh-CN" kern="100" dirty="0" smtClean="0">
                <a:cs typeface="Courier New"/>
              </a:rPr>
              <a:t>__________________</a:t>
            </a:r>
            <a:r>
              <a:rPr lang="en-US" altLang="zh-CN" kern="100" dirty="0" smtClean="0">
                <a:cs typeface="Courier New"/>
              </a:rPr>
              <a:t>__</a:t>
            </a:r>
            <a:endParaRPr lang="zh-CN" altLang="zh-CN" sz="1050" kern="100" dirty="0">
              <a:latin typeface="宋体"/>
              <a:cs typeface="Courier New"/>
            </a:endParaRPr>
          </a:p>
        </p:txBody>
      </p:sp>
      <p:sp>
        <p:nvSpPr>
          <p:cNvPr id="3" name="矩形 2"/>
          <p:cNvSpPr/>
          <p:nvPr/>
        </p:nvSpPr>
        <p:spPr>
          <a:xfrm>
            <a:off x="3068228" y="1916832"/>
            <a:ext cx="2836354" cy="461665"/>
          </a:xfrm>
          <a:prstGeom prst="rect">
            <a:avLst/>
          </a:prstGeom>
        </p:spPr>
        <p:txBody>
          <a:bodyPr wrap="none">
            <a:spAutoFit/>
          </a:bodyPr>
          <a:lstStyle/>
          <a:p>
            <a:r>
              <a:rPr lang="en-US" altLang="zh-CN" kern="100" dirty="0">
                <a:latin typeface="Times New Roman"/>
                <a:ea typeface="黑体"/>
              </a:rPr>
              <a:t>2Cl</a:t>
            </a:r>
            <a:r>
              <a:rPr lang="zh-CN" altLang="zh-CN" kern="100" baseline="30000" dirty="0">
                <a:latin typeface="Times New Roman"/>
                <a:ea typeface="黑体"/>
                <a:cs typeface="Times New Roman"/>
              </a:rPr>
              <a:t>－</a:t>
            </a:r>
            <a:r>
              <a:rPr lang="zh-CN" altLang="zh-CN" kern="100" dirty="0">
                <a:latin typeface="Times New Roman"/>
                <a:ea typeface="黑体"/>
                <a:cs typeface="Times New Roman"/>
              </a:rPr>
              <a:t>－</a:t>
            </a:r>
            <a:r>
              <a:rPr lang="en-US" altLang="zh-CN" kern="100" dirty="0">
                <a:latin typeface="Times New Roman"/>
                <a:ea typeface="黑体"/>
              </a:rPr>
              <a:t>2e</a:t>
            </a:r>
            <a:r>
              <a:rPr lang="zh-CN" altLang="zh-CN" kern="100" baseline="30000" dirty="0">
                <a:latin typeface="Times New Roman"/>
                <a:ea typeface="黑体"/>
                <a:cs typeface="Times New Roman"/>
              </a:rPr>
              <a:t>－</a:t>
            </a:r>
            <a:r>
              <a:rPr lang="en-US" altLang="zh-CN" kern="100" spc="-80" dirty="0">
                <a:latin typeface="Times New Roman"/>
                <a:ea typeface="黑体"/>
              </a:rPr>
              <a:t>==</a:t>
            </a:r>
            <a:r>
              <a:rPr lang="en-US" altLang="zh-CN" kern="100" dirty="0">
                <a:latin typeface="Times New Roman"/>
                <a:ea typeface="黑体"/>
              </a:rPr>
              <a:t>=Cl</a:t>
            </a:r>
            <a:r>
              <a:rPr lang="en-US" altLang="zh-CN" kern="100" baseline="-25000" dirty="0">
                <a:latin typeface="Times New Roman"/>
                <a:ea typeface="黑体"/>
              </a:rPr>
              <a:t>2</a:t>
            </a:r>
            <a:r>
              <a:rPr lang="en-US" altLang="zh-CN" kern="100" dirty="0">
                <a:latin typeface="宋体"/>
                <a:ea typeface="黑体"/>
                <a:cs typeface="Times New Roman"/>
              </a:rPr>
              <a:t>↑</a:t>
            </a:r>
            <a:endParaRPr lang="zh-CN" altLang="en-US" dirty="0"/>
          </a:p>
        </p:txBody>
      </p:sp>
      <p:sp>
        <p:nvSpPr>
          <p:cNvPr id="4" name="矩形 3"/>
          <p:cNvSpPr/>
          <p:nvPr/>
        </p:nvSpPr>
        <p:spPr>
          <a:xfrm>
            <a:off x="2792472" y="2392031"/>
            <a:ext cx="3934410" cy="461665"/>
          </a:xfrm>
          <a:prstGeom prst="rect">
            <a:avLst/>
          </a:prstGeom>
        </p:spPr>
        <p:txBody>
          <a:bodyPr wrap="none">
            <a:spAutoFit/>
          </a:bodyPr>
          <a:lstStyle/>
          <a:p>
            <a:r>
              <a:rPr lang="en-US" altLang="zh-CN" kern="100" dirty="0">
                <a:latin typeface="Times New Roman"/>
                <a:ea typeface="黑体"/>
              </a:rPr>
              <a:t>2H</a:t>
            </a:r>
            <a:r>
              <a:rPr lang="en-US" altLang="zh-CN" kern="100" baseline="-25000" dirty="0">
                <a:latin typeface="Times New Roman"/>
                <a:ea typeface="黑体"/>
              </a:rPr>
              <a:t>2</a:t>
            </a:r>
            <a:r>
              <a:rPr lang="en-US" altLang="zh-CN" kern="100" dirty="0">
                <a:latin typeface="Times New Roman"/>
                <a:ea typeface="黑体"/>
              </a:rPr>
              <a:t>O</a:t>
            </a:r>
            <a:r>
              <a:rPr lang="zh-CN" altLang="zh-CN" kern="100" dirty="0">
                <a:latin typeface="Times New Roman"/>
                <a:ea typeface="黑体"/>
                <a:cs typeface="Times New Roman"/>
              </a:rPr>
              <a:t>＋</a:t>
            </a:r>
            <a:r>
              <a:rPr lang="en-US" altLang="zh-CN" kern="100" dirty="0">
                <a:latin typeface="Times New Roman"/>
                <a:ea typeface="黑体"/>
              </a:rPr>
              <a:t>2e</a:t>
            </a:r>
            <a:r>
              <a:rPr lang="zh-CN" altLang="zh-CN" kern="100" baseline="30000" dirty="0">
                <a:latin typeface="Times New Roman"/>
                <a:ea typeface="黑体"/>
                <a:cs typeface="Times New Roman"/>
              </a:rPr>
              <a:t>－</a:t>
            </a:r>
            <a:r>
              <a:rPr lang="en-US" altLang="zh-CN" kern="100" spc="-80" dirty="0">
                <a:latin typeface="Times New Roman"/>
                <a:ea typeface="黑体"/>
              </a:rPr>
              <a:t>==</a:t>
            </a:r>
            <a:r>
              <a:rPr lang="en-US" altLang="zh-CN" kern="100" dirty="0">
                <a:latin typeface="Times New Roman"/>
                <a:ea typeface="黑体"/>
              </a:rPr>
              <a:t>=2OH</a:t>
            </a:r>
            <a:r>
              <a:rPr lang="zh-CN" altLang="zh-CN" kern="100" baseline="30000" dirty="0">
                <a:latin typeface="Times New Roman"/>
                <a:ea typeface="黑体"/>
                <a:cs typeface="Times New Roman"/>
              </a:rPr>
              <a:t>－</a:t>
            </a:r>
            <a:r>
              <a:rPr lang="zh-CN" altLang="zh-CN" kern="100" dirty="0">
                <a:latin typeface="Times New Roman"/>
                <a:ea typeface="黑体"/>
                <a:cs typeface="Times New Roman"/>
              </a:rPr>
              <a:t>＋</a:t>
            </a:r>
            <a:r>
              <a:rPr lang="en-US" altLang="zh-CN" kern="100" dirty="0">
                <a:latin typeface="Times New Roman"/>
                <a:ea typeface="黑体"/>
              </a:rPr>
              <a:t>H</a:t>
            </a:r>
            <a:r>
              <a:rPr lang="en-US" altLang="zh-CN" kern="100" baseline="-25000" dirty="0">
                <a:latin typeface="Times New Roman"/>
                <a:ea typeface="黑体"/>
              </a:rPr>
              <a:t>2</a:t>
            </a:r>
            <a:r>
              <a:rPr lang="en-US" altLang="zh-CN" kern="100" dirty="0">
                <a:latin typeface="宋体"/>
                <a:ea typeface="黑体"/>
                <a:cs typeface="Times New Roman"/>
              </a:rPr>
              <a:t>↑</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707904917"/>
              </p:ext>
            </p:extLst>
          </p:nvPr>
        </p:nvGraphicFramePr>
        <p:xfrm>
          <a:off x="5410224" y="2780928"/>
          <a:ext cx="5822950" cy="785813"/>
        </p:xfrm>
        <a:graphic>
          <a:graphicData uri="http://schemas.openxmlformats.org/presentationml/2006/ole">
            <mc:AlternateContent xmlns:mc="http://schemas.openxmlformats.org/markup-compatibility/2006">
              <mc:Choice xmlns:v="urn:schemas-microsoft-com:vml" Requires="v">
                <p:oleObj spid="_x0000_s69640" name="文档" r:id="rId4" imgW="5830407" imgH="792276" progId="Word.Document.12">
                  <p:embed/>
                </p:oleObj>
              </mc:Choice>
              <mc:Fallback>
                <p:oleObj name="文档" r:id="rId4" imgW="5830407" imgH="792276" progId="Word.Document.12">
                  <p:embed/>
                  <p:pic>
                    <p:nvPicPr>
                      <p:cNvPr id="0" name=""/>
                      <p:cNvPicPr/>
                      <p:nvPr/>
                    </p:nvPicPr>
                    <p:blipFill>
                      <a:blip r:embed="rId5"/>
                      <a:stretch>
                        <a:fillRect/>
                      </a:stretch>
                    </p:blipFill>
                    <p:spPr>
                      <a:xfrm>
                        <a:off x="5410224" y="2780928"/>
                        <a:ext cx="5822950" cy="785813"/>
                      </a:xfrm>
                      <a:prstGeom prst="rect">
                        <a:avLst/>
                      </a:prstGeom>
                    </p:spPr>
                  </p:pic>
                </p:oleObj>
              </mc:Fallback>
            </mc:AlternateContent>
          </a:graphicData>
        </a:graphic>
      </p:graphicFrame>
      <p:pic>
        <p:nvPicPr>
          <p:cNvPr id="69639" name="Picture 7" descr="131.t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4464422" y="3698765"/>
            <a:ext cx="3960440" cy="275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786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1644874"/>
          </a:xfrm>
        </p:spPr>
        <p:txBody>
          <a:bodyPr/>
          <a:lstStyle/>
          <a:p>
            <a:pPr indent="609600">
              <a:spcAft>
                <a:spcPts val="0"/>
              </a:spcAft>
              <a:tabLst>
                <a:tab pos="5372100" algn="l"/>
              </a:tabLst>
            </a:pPr>
            <a:r>
              <a:rPr lang="zh-CN" altLang="zh-CN" kern="100" dirty="0">
                <a:cs typeface="Times New Roman"/>
              </a:rPr>
              <a:t>能力</a:t>
            </a:r>
            <a:r>
              <a:rPr lang="en-US" altLang="zh-CN" b="1" kern="100" dirty="0">
                <a:cs typeface="Courier New"/>
              </a:rPr>
              <a:t>6</a:t>
            </a:r>
            <a:r>
              <a:rPr lang="zh-CN" altLang="zh-CN" kern="100" dirty="0">
                <a:cs typeface="Times New Roman"/>
              </a:rPr>
              <a:t>　金属的腐蚀与防护</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1. </a:t>
            </a:r>
            <a:r>
              <a:rPr lang="zh-CN" altLang="zh-CN" kern="100" dirty="0">
                <a:cs typeface="Times New Roman"/>
              </a:rPr>
              <a:t>金属的电化学腐蚀</a:t>
            </a:r>
            <a:endParaRPr lang="zh-CN" altLang="zh-CN" sz="1050" kern="100" dirty="0">
              <a:latin typeface="宋体"/>
              <a:cs typeface="Courier New"/>
            </a:endParaRPr>
          </a:p>
          <a:p>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2261298431"/>
              </p:ext>
            </p:extLst>
          </p:nvPr>
        </p:nvGraphicFramePr>
        <p:xfrm>
          <a:off x="468313" y="2229693"/>
          <a:ext cx="11304587" cy="4511675"/>
        </p:xfrm>
        <a:graphic>
          <a:graphicData uri="http://schemas.openxmlformats.org/presentationml/2006/ole">
            <mc:AlternateContent xmlns:mc="http://schemas.openxmlformats.org/markup-compatibility/2006">
              <mc:Choice xmlns:v="urn:schemas-microsoft-com:vml" Requires="v">
                <p:oleObj spid="_x0000_s46090" name="文档" r:id="rId4" imgW="11304064" imgH="4511322" progId="Word.Document.12">
                  <p:embed/>
                </p:oleObj>
              </mc:Choice>
              <mc:Fallback>
                <p:oleObj name="文档" r:id="rId4" imgW="11304064" imgH="4511322" progId="Word.Document.12">
                  <p:embed/>
                  <p:pic>
                    <p:nvPicPr>
                      <p:cNvPr id="0" name=""/>
                      <p:cNvPicPr/>
                      <p:nvPr/>
                    </p:nvPicPr>
                    <p:blipFill>
                      <a:blip r:embed="rId5"/>
                      <a:stretch>
                        <a:fillRect/>
                      </a:stretch>
                    </p:blipFill>
                    <p:spPr>
                      <a:xfrm>
                        <a:off x="468313" y="2229693"/>
                        <a:ext cx="11304587" cy="4511675"/>
                      </a:xfrm>
                      <a:prstGeom prst="rect">
                        <a:avLst/>
                      </a:prstGeom>
                    </p:spPr>
                  </p:pic>
                </p:oleObj>
              </mc:Fallback>
            </mc:AlternateContent>
          </a:graphicData>
        </a:graphic>
      </p:graphicFrame>
    </p:spTree>
    <p:extLst>
      <p:ext uri="{BB962C8B-B14F-4D97-AF65-F5344CB8AC3E}">
        <p14:creationId xmlns:p14="http://schemas.microsoft.com/office/powerpoint/2010/main" val="2007786481"/>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40086"/>
            <a:ext cx="11286237" cy="1164742"/>
          </a:xfrm>
        </p:spPr>
        <p:txBody>
          <a:bodyPr/>
          <a:lstStyle/>
          <a:p>
            <a:pPr indent="628015">
              <a:spcAft>
                <a:spcPts val="0"/>
              </a:spcAft>
              <a:tabLst>
                <a:tab pos="5372100" algn="l"/>
              </a:tabLst>
            </a:pPr>
            <a:r>
              <a:rPr lang="en-US" altLang="zh-CN" sz="3200" b="1" kern="100" dirty="0">
                <a:solidFill>
                  <a:srgbClr val="CC4646"/>
                </a:solidFill>
                <a:cs typeface="Courier New"/>
              </a:rPr>
              <a:t>2. </a:t>
            </a:r>
            <a:r>
              <a:rPr lang="en-US" altLang="zh-CN" kern="100" dirty="0">
                <a:cs typeface="Courier New"/>
              </a:rPr>
              <a:t> </a:t>
            </a:r>
            <a:r>
              <a:rPr lang="zh-CN" altLang="zh-CN" kern="100" dirty="0">
                <a:cs typeface="Times New Roman"/>
              </a:rPr>
              <a:t>金属的电化学保护法</a:t>
            </a:r>
            <a:endParaRPr lang="zh-CN" altLang="zh-CN" sz="1050" kern="100" dirty="0">
              <a:latin typeface="宋体"/>
              <a:cs typeface="Courier New"/>
            </a:endParaRPr>
          </a:p>
          <a:p>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1328501286"/>
              </p:ext>
            </p:extLst>
          </p:nvPr>
        </p:nvGraphicFramePr>
        <p:xfrm>
          <a:off x="468313" y="2021036"/>
          <a:ext cx="11304587" cy="4432300"/>
        </p:xfrm>
        <a:graphic>
          <a:graphicData uri="http://schemas.openxmlformats.org/presentationml/2006/ole">
            <mc:AlternateContent xmlns:mc="http://schemas.openxmlformats.org/markup-compatibility/2006">
              <mc:Choice xmlns:v="urn:schemas-microsoft-com:vml" Requires="v">
                <p:oleObj spid="_x0000_s47114" name="文档" r:id="rId4" imgW="11304064" imgH="4431759" progId="Word.Document.12">
                  <p:embed/>
                </p:oleObj>
              </mc:Choice>
              <mc:Fallback>
                <p:oleObj name="文档" r:id="rId4" imgW="11304064" imgH="4431759" progId="Word.Document.12">
                  <p:embed/>
                  <p:pic>
                    <p:nvPicPr>
                      <p:cNvPr id="0" name=""/>
                      <p:cNvPicPr/>
                      <p:nvPr/>
                    </p:nvPicPr>
                    <p:blipFill>
                      <a:blip r:embed="rId5"/>
                      <a:stretch>
                        <a:fillRect/>
                      </a:stretch>
                    </p:blipFill>
                    <p:spPr>
                      <a:xfrm>
                        <a:off x="468313" y="2021036"/>
                        <a:ext cx="11304587" cy="4432300"/>
                      </a:xfrm>
                      <a:prstGeom prst="rect">
                        <a:avLst/>
                      </a:prstGeom>
                    </p:spPr>
                  </p:pic>
                </p:oleObj>
              </mc:Fallback>
            </mc:AlternateContent>
          </a:graphicData>
        </a:graphic>
      </p:graphicFrame>
      <p:sp>
        <p:nvSpPr>
          <p:cNvPr id="4" name="矩形 3"/>
          <p:cNvSpPr/>
          <p:nvPr/>
        </p:nvSpPr>
        <p:spPr>
          <a:xfrm>
            <a:off x="10664745" y="2998867"/>
            <a:ext cx="800219" cy="461665"/>
          </a:xfrm>
          <a:prstGeom prst="rect">
            <a:avLst/>
          </a:prstGeom>
        </p:spPr>
        <p:txBody>
          <a:bodyPr wrap="none">
            <a:spAutoFit/>
          </a:bodyPr>
          <a:lstStyle/>
          <a:p>
            <a:r>
              <a:rPr lang="zh-CN" altLang="zh-CN" kern="100" dirty="0">
                <a:latin typeface="Times New Roman"/>
                <a:ea typeface="黑体"/>
                <a:cs typeface="Times New Roman"/>
              </a:rPr>
              <a:t>负极</a:t>
            </a:r>
            <a:endParaRPr lang="zh-CN" altLang="en-US" dirty="0"/>
          </a:p>
        </p:txBody>
      </p:sp>
      <p:sp>
        <p:nvSpPr>
          <p:cNvPr id="5" name="矩形 4"/>
          <p:cNvSpPr/>
          <p:nvPr/>
        </p:nvSpPr>
        <p:spPr>
          <a:xfrm>
            <a:off x="10769594" y="4117548"/>
            <a:ext cx="492443" cy="461665"/>
          </a:xfrm>
          <a:prstGeom prst="rect">
            <a:avLst/>
          </a:prstGeom>
        </p:spPr>
        <p:txBody>
          <a:bodyPr wrap="none">
            <a:spAutoFit/>
          </a:bodyPr>
          <a:lstStyle/>
          <a:p>
            <a:r>
              <a:rPr lang="zh-CN" altLang="zh-CN" kern="100" dirty="0">
                <a:latin typeface="Times New Roman"/>
                <a:ea typeface="黑体"/>
                <a:cs typeface="Times New Roman"/>
              </a:rPr>
              <a:t>负</a:t>
            </a:r>
            <a:endParaRPr lang="zh-CN" altLang="en-US" dirty="0"/>
          </a:p>
        </p:txBody>
      </p:sp>
      <p:sp>
        <p:nvSpPr>
          <p:cNvPr id="6" name="矩形 5"/>
          <p:cNvSpPr/>
          <p:nvPr/>
        </p:nvSpPr>
        <p:spPr>
          <a:xfrm>
            <a:off x="9804627" y="5143341"/>
            <a:ext cx="492443" cy="461665"/>
          </a:xfrm>
          <a:prstGeom prst="rect">
            <a:avLst/>
          </a:prstGeom>
        </p:spPr>
        <p:txBody>
          <a:bodyPr wrap="none">
            <a:spAutoFit/>
          </a:bodyPr>
          <a:lstStyle/>
          <a:p>
            <a:r>
              <a:rPr lang="zh-CN" altLang="zh-CN" kern="100" dirty="0">
                <a:latin typeface="Times New Roman"/>
                <a:ea typeface="黑体"/>
                <a:cs typeface="Times New Roman"/>
              </a:rPr>
              <a:t>正</a:t>
            </a:r>
            <a:endParaRPr lang="zh-CN" altLang="en-US" dirty="0"/>
          </a:p>
        </p:txBody>
      </p:sp>
    </p:spTree>
    <p:extLst>
      <p:ext uri="{BB962C8B-B14F-4D97-AF65-F5344CB8AC3E}">
        <p14:creationId xmlns:p14="http://schemas.microsoft.com/office/powerpoint/2010/main" val="1177579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2015896"/>
            <a:ext cx="11286237" cy="4154984"/>
          </a:xfrm>
        </p:spPr>
        <p:txBody>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1</a:t>
            </a:r>
            <a:r>
              <a:rPr lang="zh-CN" altLang="zh-CN" kern="100" dirty="0">
                <a:cs typeface="Times New Roman"/>
              </a:rPr>
              <a:t>　盖斯定律的应用</a:t>
            </a:r>
            <a:r>
              <a:rPr lang="zh-CN" altLang="zh-CN" b="1" kern="100" dirty="0">
                <a:latin typeface="宋体"/>
                <a:ea typeface="Times New Roman"/>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smtClean="0">
                <a:cs typeface="Courier New"/>
              </a:rPr>
              <a:t>                 </a:t>
            </a:r>
            <a:r>
              <a:rPr lang="zh-CN" altLang="zh-CN" kern="100" dirty="0" smtClean="0">
                <a:cs typeface="Times New Roman"/>
              </a:rPr>
              <a:t>已知</a:t>
            </a:r>
            <a:r>
              <a:rPr lang="zh-CN" altLang="zh-CN" kern="100" dirty="0">
                <a:cs typeface="Times New Roman"/>
              </a:rPr>
              <a:t>室温下，将</a:t>
            </a:r>
            <a:r>
              <a:rPr lang="en-US" altLang="zh-CN" kern="100" dirty="0">
                <a:cs typeface="Courier New"/>
              </a:rPr>
              <a:t>CuSO</a:t>
            </a:r>
            <a:r>
              <a:rPr lang="en-US" altLang="zh-CN" kern="100" baseline="-25000" dirty="0">
                <a:cs typeface="Courier New"/>
              </a:rPr>
              <a:t>4</a:t>
            </a:r>
            <a:r>
              <a:rPr lang="en-US" altLang="zh-CN" kern="100" dirty="0">
                <a:cs typeface="Courier New"/>
              </a:rPr>
              <a:t>·5H</a:t>
            </a:r>
            <a:r>
              <a:rPr lang="en-US" altLang="zh-CN" kern="100" baseline="-25000" dirty="0">
                <a:cs typeface="Courier New"/>
              </a:rPr>
              <a:t>2</a:t>
            </a:r>
            <a:r>
              <a:rPr lang="en-US" altLang="zh-CN" kern="100" dirty="0">
                <a:cs typeface="Courier New"/>
              </a:rPr>
              <a:t>O(s)</a:t>
            </a:r>
            <a:r>
              <a:rPr lang="zh-CN" altLang="zh-CN" kern="100" dirty="0">
                <a:cs typeface="Times New Roman"/>
              </a:rPr>
              <a:t>溶于水会使溶液温度降低，将</a:t>
            </a:r>
            <a:r>
              <a:rPr lang="en-US" altLang="zh-CN" kern="100" dirty="0">
                <a:cs typeface="Courier New"/>
              </a:rPr>
              <a:t>CuSO</a:t>
            </a:r>
            <a:r>
              <a:rPr lang="en-US" altLang="zh-CN" kern="100" baseline="-25000" dirty="0">
                <a:cs typeface="Courier New"/>
              </a:rPr>
              <a:t>4</a:t>
            </a:r>
            <a:r>
              <a:rPr lang="en-US" altLang="zh-CN" kern="100" dirty="0">
                <a:cs typeface="Courier New"/>
              </a:rPr>
              <a:t>(s)</a:t>
            </a:r>
            <a:r>
              <a:rPr lang="zh-CN" altLang="zh-CN" kern="100" dirty="0">
                <a:cs typeface="Times New Roman"/>
              </a:rPr>
              <a:t>溶于水会使溶液温度升高，则下列能量转化关系的判断不正确的是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endParaRPr lang="en-US" altLang="zh-CN" kern="100" dirty="0" smtClean="0">
              <a:cs typeface="Courier New"/>
            </a:endParaRPr>
          </a:p>
          <a:p>
            <a:pPr indent="609600">
              <a:lnSpc>
                <a:spcPct val="160000"/>
              </a:lnSpc>
              <a:spcAft>
                <a:spcPts val="0"/>
              </a:spcAft>
              <a:tabLst>
                <a:tab pos="5372100" algn="l"/>
              </a:tabLst>
            </a:pPr>
            <a:endParaRPr lang="en-US" altLang="zh-CN" kern="100" dirty="0">
              <a:cs typeface="Courier New"/>
            </a:endParaRPr>
          </a:p>
          <a:p>
            <a:pPr indent="609600">
              <a:lnSpc>
                <a:spcPct val="160000"/>
              </a:lnSpc>
              <a:spcAft>
                <a:spcPts val="0"/>
              </a:spcAft>
              <a:tabLst>
                <a:tab pos="5372100" algn="l"/>
              </a:tabLst>
            </a:pPr>
            <a:endParaRPr lang="en-US" altLang="zh-CN" kern="100" dirty="0" smtClean="0">
              <a:cs typeface="Courier New"/>
            </a:endParaRPr>
          </a:p>
          <a:p>
            <a:pPr indent="609600">
              <a:spcAft>
                <a:spcPts val="0"/>
              </a:spcAft>
              <a:tabLst>
                <a:tab pos="5372100" algn="l"/>
              </a:tabLst>
            </a:pPr>
            <a:r>
              <a:rPr lang="en-US" altLang="zh-CN" kern="100" dirty="0" smtClean="0">
                <a:cs typeface="Courier New"/>
              </a:rPr>
              <a:t>A</a:t>
            </a:r>
            <a:r>
              <a:rPr lang="en-US" altLang="zh-CN" kern="100" dirty="0">
                <a:cs typeface="Courier New"/>
              </a:rPr>
              <a:t>. Δ</a:t>
            </a:r>
            <a:r>
              <a:rPr lang="en-US" altLang="zh-CN" i="1" kern="100" dirty="0">
                <a:cs typeface="Courier New"/>
              </a:rPr>
              <a:t>H</a:t>
            </a:r>
            <a:r>
              <a:rPr lang="en-US" altLang="zh-CN" kern="100" baseline="-25000" dirty="0">
                <a:cs typeface="Courier New"/>
              </a:rPr>
              <a:t>1</a:t>
            </a:r>
            <a:r>
              <a:rPr lang="zh-CN" altLang="zh-CN" kern="100" dirty="0">
                <a:cs typeface="Times New Roman"/>
              </a:rPr>
              <a:t>＞</a:t>
            </a:r>
            <a:r>
              <a:rPr lang="en-US" altLang="zh-CN" kern="100" dirty="0">
                <a:cs typeface="Courier New"/>
              </a:rPr>
              <a:t>0</a:t>
            </a:r>
            <a:r>
              <a:rPr lang="zh-CN" altLang="zh-CN" kern="100" dirty="0">
                <a:cs typeface="Times New Roman"/>
              </a:rPr>
              <a:t>　　　</a:t>
            </a:r>
            <a:r>
              <a:rPr lang="en-US" altLang="zh-CN" kern="100" dirty="0">
                <a:cs typeface="Courier New"/>
              </a:rPr>
              <a:t>	B</a:t>
            </a:r>
            <a:r>
              <a:rPr lang="zh-CN" altLang="zh-CN" kern="100" dirty="0">
                <a:cs typeface="Times New Roman"/>
              </a:rPr>
              <a:t>．</a:t>
            </a:r>
            <a:r>
              <a:rPr lang="en-US" altLang="zh-CN" kern="100" dirty="0">
                <a:cs typeface="Courier New"/>
              </a:rPr>
              <a:t> Δ</a:t>
            </a:r>
            <a:r>
              <a:rPr lang="en-US" altLang="zh-CN" i="1" kern="100" dirty="0">
                <a:cs typeface="Courier New"/>
              </a:rPr>
              <a:t>H</a:t>
            </a:r>
            <a:r>
              <a:rPr lang="en-US" altLang="zh-CN" kern="100" baseline="-25000" dirty="0">
                <a:cs typeface="Courier New"/>
              </a:rPr>
              <a:t>2</a:t>
            </a:r>
            <a:r>
              <a:rPr lang="en-US" altLang="zh-CN" kern="100" dirty="0">
                <a:cs typeface="Courier New"/>
              </a:rPr>
              <a:t>&lt;Δ</a:t>
            </a:r>
            <a:r>
              <a:rPr lang="en-US" altLang="zh-CN" i="1" kern="100" dirty="0">
                <a:cs typeface="Courier New"/>
              </a:rPr>
              <a:t>H</a:t>
            </a:r>
            <a:r>
              <a:rPr lang="en-US" altLang="zh-CN" kern="100" baseline="-25000" dirty="0">
                <a:cs typeface="Courier New"/>
              </a:rPr>
              <a:t>3</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Δ</a:t>
            </a:r>
            <a:r>
              <a:rPr lang="en-US" altLang="zh-CN" i="1" kern="100" dirty="0">
                <a:cs typeface="Courier New"/>
              </a:rPr>
              <a:t>H</a:t>
            </a:r>
            <a:r>
              <a:rPr lang="en-US" altLang="zh-CN" kern="100" baseline="-25000" dirty="0">
                <a:cs typeface="Courier New"/>
              </a:rPr>
              <a:t>3</a:t>
            </a:r>
            <a:r>
              <a:rPr lang="en-US" altLang="zh-CN" kern="100" dirty="0">
                <a:cs typeface="Courier New"/>
              </a:rPr>
              <a:t>&lt;Δ</a:t>
            </a:r>
            <a:r>
              <a:rPr lang="en-US" altLang="zh-CN" i="1" kern="100" dirty="0">
                <a:cs typeface="Courier New"/>
              </a:rPr>
              <a:t>H</a:t>
            </a:r>
            <a:r>
              <a:rPr lang="en-US" altLang="zh-CN" kern="100" baseline="-25000" dirty="0">
                <a:cs typeface="Courier New"/>
              </a:rPr>
              <a:t>1</a:t>
            </a:r>
            <a:r>
              <a:rPr lang="zh-CN" altLang="zh-CN" kern="100" dirty="0">
                <a:cs typeface="Times New Roman"/>
              </a:rPr>
              <a:t>　　</a:t>
            </a:r>
            <a:r>
              <a:rPr lang="en-US" altLang="zh-CN" kern="100" dirty="0">
                <a:cs typeface="Courier New"/>
              </a:rPr>
              <a:t> 	D</a:t>
            </a:r>
            <a:r>
              <a:rPr lang="zh-CN" altLang="zh-CN" kern="100" dirty="0">
                <a:cs typeface="Times New Roman"/>
              </a:rPr>
              <a:t>．</a:t>
            </a:r>
            <a:r>
              <a:rPr lang="en-US" altLang="zh-CN" kern="100" dirty="0">
                <a:cs typeface="Courier New"/>
              </a:rPr>
              <a:t> Δ</a:t>
            </a:r>
            <a:r>
              <a:rPr lang="en-US" altLang="zh-CN" i="1" kern="100" dirty="0">
                <a:cs typeface="Courier New"/>
              </a:rPr>
              <a:t>H</a:t>
            </a:r>
            <a:r>
              <a:rPr lang="en-US" altLang="zh-CN" kern="100" baseline="-25000" dirty="0">
                <a:cs typeface="Courier New"/>
              </a:rPr>
              <a:t>2</a:t>
            </a:r>
            <a:r>
              <a:rPr lang="zh-CN" altLang="zh-CN" kern="100" dirty="0">
                <a:cs typeface="Times New Roman"/>
              </a:rPr>
              <a:t>＝</a:t>
            </a:r>
            <a:r>
              <a:rPr lang="en-US" altLang="zh-CN" kern="100" dirty="0">
                <a:cs typeface="Courier New"/>
              </a:rPr>
              <a:t>Δ</a:t>
            </a:r>
            <a:r>
              <a:rPr lang="en-US" altLang="zh-CN" i="1" kern="100" dirty="0">
                <a:cs typeface="Courier New"/>
              </a:rPr>
              <a:t>H</a:t>
            </a:r>
            <a:r>
              <a:rPr lang="en-US" altLang="zh-CN" kern="100" baseline="-25000" dirty="0">
                <a:cs typeface="Courier New"/>
              </a:rPr>
              <a:t>1</a:t>
            </a:r>
            <a:r>
              <a:rPr lang="zh-CN" altLang="zh-CN" kern="100" dirty="0">
                <a:cs typeface="Times New Roman"/>
              </a:rPr>
              <a:t>＋</a:t>
            </a:r>
            <a:r>
              <a:rPr lang="en-US" altLang="zh-CN" kern="100" dirty="0" smtClean="0">
                <a:cs typeface="Courier New"/>
              </a:rPr>
              <a:t>Δ</a:t>
            </a:r>
            <a:r>
              <a:rPr lang="en-US" altLang="zh-CN" i="1" kern="100" dirty="0" smtClean="0">
                <a:cs typeface="Courier New"/>
              </a:rPr>
              <a:t>H</a:t>
            </a:r>
            <a:r>
              <a:rPr lang="en-US" altLang="zh-CN" kern="100" baseline="-25000" dirty="0" smtClean="0">
                <a:cs typeface="Courier New"/>
              </a:rPr>
              <a:t>3</a:t>
            </a:r>
            <a:endParaRPr lang="zh-CN" altLang="zh-CN" sz="1050" kern="100" dirty="0">
              <a:latin typeface="宋体"/>
              <a:cs typeface="Courier New"/>
            </a:endParaRPr>
          </a:p>
        </p:txBody>
      </p:sp>
      <p:grpSp>
        <p:nvGrpSpPr>
          <p:cNvPr id="7" name="Group 3"/>
          <p:cNvGrpSpPr>
            <a:grpSpLocks/>
          </p:cNvGrpSpPr>
          <p:nvPr/>
        </p:nvGrpSpPr>
        <p:grpSpPr bwMode="auto">
          <a:xfrm>
            <a:off x="1224062" y="2573066"/>
            <a:ext cx="1182688" cy="476251"/>
            <a:chOff x="694" y="753"/>
            <a:chExt cx="745" cy="300"/>
          </a:xfrm>
        </p:grpSpPr>
        <p:pic>
          <p:nvPicPr>
            <p:cNvPr id="8" name="Picture 4"/>
            <p:cNvPicPr>
              <a:picLocks noChangeAspect="1" noChangeArrowheads="1"/>
            </p:cNvPicPr>
            <p:nvPr/>
          </p:nvPicPr>
          <p:blipFill>
            <a:blip r:embed="rId2" cstate="print"/>
            <a:srcRect/>
            <a:stretch>
              <a:fillRect/>
            </a:stretch>
          </p:blipFill>
          <p:spPr bwMode="auto">
            <a:xfrm>
              <a:off x="694" y="753"/>
              <a:ext cx="667" cy="257"/>
            </a:xfrm>
            <a:prstGeom prst="rect">
              <a:avLst/>
            </a:prstGeom>
            <a:noFill/>
            <a:ln w="9525" algn="ctr">
              <a:noFill/>
              <a:miter lim="800000"/>
              <a:headEnd/>
              <a:tailEnd/>
            </a:ln>
            <a:effectLst/>
          </p:spPr>
        </p:pic>
        <p:sp>
          <p:nvSpPr>
            <p:cNvPr id="9" name="文本框 29"/>
            <p:cNvSpPr txBox="1"/>
            <p:nvPr/>
          </p:nvSpPr>
          <p:spPr>
            <a:xfrm>
              <a:off x="1163" y="765"/>
              <a:ext cx="276" cy="28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Times New Roman" pitchFamily="18" charset="0"/>
                  <a:ea typeface="楷体" charset="-122"/>
                </a:rPr>
                <a:t>1</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grpSp>
      <p:sp>
        <p:nvSpPr>
          <p:cNvPr id="10" name="文本框 1"/>
          <p:cNvSpPr txBox="1">
            <a:spLocks noChangeArrowheads="1"/>
          </p:cNvSpPr>
          <p:nvPr/>
        </p:nvSpPr>
        <p:spPr bwMode="auto">
          <a:xfrm>
            <a:off x="647700" y="1009650"/>
            <a:ext cx="10729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pPr algn="ctr"/>
            <a:r>
              <a:rPr lang="en-US" altLang="zh-CN" sz="2800" b="1" dirty="0" smtClean="0">
                <a:solidFill>
                  <a:srgbClr val="CC4646"/>
                </a:solidFill>
                <a:latin typeface="微软雅黑" pitchFamily="34" charset="-122"/>
                <a:ea typeface="微软雅黑" pitchFamily="34" charset="-122"/>
              </a:rPr>
              <a:t>— </a:t>
            </a:r>
            <a:r>
              <a:rPr lang="zh-CN" altLang="en-US" sz="2800" b="1" dirty="0" smtClean="0">
                <a:solidFill>
                  <a:srgbClr val="CC4646"/>
                </a:solidFill>
                <a:latin typeface="微软雅黑" pitchFamily="34" charset="-122"/>
                <a:ea typeface="微软雅黑" pitchFamily="34" charset="-122"/>
              </a:rPr>
              <a:t>举题固法 </a:t>
            </a:r>
            <a:r>
              <a:rPr lang="en-US" altLang="zh-CN" sz="2800" b="1" dirty="0" smtClean="0">
                <a:solidFill>
                  <a:srgbClr val="CC4646"/>
                </a:solidFill>
                <a:latin typeface="微软雅黑" pitchFamily="34" charset="-122"/>
                <a:ea typeface="微软雅黑" pitchFamily="34" charset="-122"/>
              </a:rPr>
              <a:t>—</a:t>
            </a:r>
            <a:endParaRPr lang="zh-CN" altLang="en-US" sz="2800" b="1" dirty="0">
              <a:solidFill>
                <a:srgbClr val="CC4646"/>
              </a:solidFill>
              <a:latin typeface="微软雅黑" pitchFamily="34" charset="-122"/>
              <a:ea typeface="微软雅黑" pitchFamily="34" charset="-122"/>
            </a:endParaRPr>
          </a:p>
        </p:txBody>
      </p:sp>
      <p:pic>
        <p:nvPicPr>
          <p:cNvPr id="41986" name="Picture 2" descr="2022hx-120.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600326" y="3645024"/>
            <a:ext cx="510381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787082" y="3065083"/>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3006271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666010"/>
            <a:ext cx="11286237" cy="1532727"/>
          </a:xfrm>
        </p:spPr>
        <p:txBody>
          <a:bodyPr/>
          <a:lstStyle/>
          <a:p>
            <a:pPr indent="609600">
              <a:spcAft>
                <a:spcPts val="0"/>
              </a:spcAft>
              <a:tabLst>
                <a:tab pos="5372100" algn="l"/>
              </a:tabLst>
            </a:pPr>
            <a:r>
              <a:rPr lang="en-US" altLang="zh-CN" kern="100" dirty="0">
                <a:cs typeface="Courier New"/>
              </a:rPr>
              <a:t> </a:t>
            </a:r>
            <a:r>
              <a:rPr lang="en-US" altLang="zh-CN" kern="100" dirty="0" smtClean="0">
                <a:cs typeface="Courier New"/>
              </a:rPr>
              <a:t>                (</a:t>
            </a:r>
            <a:r>
              <a:rPr lang="en-US" altLang="zh-CN" kern="100" dirty="0">
                <a:cs typeface="Courier New"/>
              </a:rPr>
              <a:t>2021·</a:t>
            </a:r>
            <a:r>
              <a:rPr lang="zh-CN" altLang="zh-CN" kern="100" dirty="0">
                <a:cs typeface="Times New Roman"/>
              </a:rPr>
              <a:t>广东适应性考试</a:t>
            </a:r>
            <a:r>
              <a:rPr lang="en-US" altLang="zh-CN" kern="100" dirty="0">
                <a:cs typeface="Courier New"/>
              </a:rPr>
              <a:t>)</a:t>
            </a:r>
            <a:r>
              <a:rPr lang="zh-CN" altLang="zh-CN" kern="100" dirty="0">
                <a:cs typeface="Times New Roman"/>
              </a:rPr>
              <a:t>温室气体的利用是当前环境和能源领域的研究热点。</a:t>
            </a:r>
            <a:r>
              <a:rPr lang="en-US" altLang="zh-CN" kern="100" dirty="0">
                <a:cs typeface="Courier New"/>
              </a:rPr>
              <a:t>CH</a:t>
            </a:r>
            <a:r>
              <a:rPr lang="en-US" altLang="zh-CN" kern="100" baseline="-25000" dirty="0">
                <a:cs typeface="Courier New"/>
              </a:rPr>
              <a:t>4</a:t>
            </a:r>
            <a:r>
              <a:rPr lang="zh-CN" altLang="zh-CN" kern="100" dirty="0">
                <a:cs typeface="Times New Roman"/>
              </a:rPr>
              <a:t>与</a:t>
            </a:r>
            <a:r>
              <a:rPr lang="en-US" altLang="zh-CN" kern="100" dirty="0">
                <a:cs typeface="Courier New"/>
              </a:rPr>
              <a:t>CO</a:t>
            </a:r>
            <a:r>
              <a:rPr lang="en-US" altLang="zh-CN" kern="100" baseline="-25000" dirty="0">
                <a:cs typeface="Courier New"/>
              </a:rPr>
              <a:t>2</a:t>
            </a:r>
            <a:r>
              <a:rPr lang="zh-CN" altLang="zh-CN" kern="100" dirty="0">
                <a:cs typeface="Times New Roman"/>
              </a:rPr>
              <a:t>重整可以同时利用两种温室气体，其工艺过程中涉及如下反应：</a:t>
            </a:r>
            <a:endParaRPr lang="zh-CN" altLang="zh-CN" sz="1050" kern="100" dirty="0">
              <a:latin typeface="宋体"/>
              <a:cs typeface="Courier New"/>
            </a:endParaRPr>
          </a:p>
          <a:p>
            <a:endParaRPr lang="zh-CN" altLang="en-US" dirty="0"/>
          </a:p>
        </p:txBody>
      </p:sp>
      <p:grpSp>
        <p:nvGrpSpPr>
          <p:cNvPr id="7" name="Group 3"/>
          <p:cNvGrpSpPr>
            <a:grpSpLocks/>
          </p:cNvGrpSpPr>
          <p:nvPr/>
        </p:nvGrpSpPr>
        <p:grpSpPr bwMode="auto">
          <a:xfrm>
            <a:off x="1252027" y="1762223"/>
            <a:ext cx="1182688" cy="476251"/>
            <a:chOff x="694" y="753"/>
            <a:chExt cx="745" cy="300"/>
          </a:xfrm>
        </p:grpSpPr>
        <p:pic>
          <p:nvPicPr>
            <p:cNvPr id="8" name="Picture 4"/>
            <p:cNvPicPr>
              <a:picLocks noChangeAspect="1" noChangeArrowheads="1"/>
            </p:cNvPicPr>
            <p:nvPr/>
          </p:nvPicPr>
          <p:blipFill>
            <a:blip r:embed="rId3" cstate="print"/>
            <a:srcRect/>
            <a:stretch>
              <a:fillRect/>
            </a:stretch>
          </p:blipFill>
          <p:spPr bwMode="auto">
            <a:xfrm>
              <a:off x="694" y="753"/>
              <a:ext cx="667" cy="257"/>
            </a:xfrm>
            <a:prstGeom prst="rect">
              <a:avLst/>
            </a:prstGeom>
            <a:noFill/>
            <a:ln w="9525" algn="ctr">
              <a:noFill/>
              <a:miter lim="800000"/>
              <a:headEnd/>
              <a:tailEnd/>
            </a:ln>
            <a:effectLst/>
          </p:spPr>
        </p:pic>
        <p:sp>
          <p:nvSpPr>
            <p:cNvPr id="9" name="文本框 29"/>
            <p:cNvSpPr txBox="1"/>
            <p:nvPr/>
          </p:nvSpPr>
          <p:spPr>
            <a:xfrm>
              <a:off x="1163" y="765"/>
              <a:ext cx="276" cy="28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Times New Roman" pitchFamily="18" charset="0"/>
                  <a:ea typeface="楷体" charset="-122"/>
                </a:rPr>
                <a:t>2</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3269364114"/>
              </p:ext>
            </p:extLst>
          </p:nvPr>
        </p:nvGraphicFramePr>
        <p:xfrm>
          <a:off x="539750" y="2814538"/>
          <a:ext cx="11160125" cy="3206750"/>
        </p:xfrm>
        <a:graphic>
          <a:graphicData uri="http://schemas.openxmlformats.org/presentationml/2006/ole">
            <mc:AlternateContent xmlns:mc="http://schemas.openxmlformats.org/markup-compatibility/2006">
              <mc:Choice xmlns:v="urn:schemas-microsoft-com:vml" Requires="v">
                <p:oleObj spid="_x0000_s50186" name="文档" r:id="rId5" imgW="11160428" imgH="3206275" progId="Word.Document.12">
                  <p:embed/>
                </p:oleObj>
              </mc:Choice>
              <mc:Fallback>
                <p:oleObj name="文档" r:id="rId5" imgW="11160428" imgH="3206275" progId="Word.Document.12">
                  <p:embed/>
                  <p:pic>
                    <p:nvPicPr>
                      <p:cNvPr id="0" name=""/>
                      <p:cNvPicPr/>
                      <p:nvPr/>
                    </p:nvPicPr>
                    <p:blipFill>
                      <a:blip r:embed="rId6"/>
                      <a:stretch>
                        <a:fillRect/>
                      </a:stretch>
                    </p:blipFill>
                    <p:spPr>
                      <a:xfrm>
                        <a:off x="539750" y="2814538"/>
                        <a:ext cx="11160125" cy="3206750"/>
                      </a:xfrm>
                      <a:prstGeom prst="rect">
                        <a:avLst/>
                      </a:prstGeom>
                    </p:spPr>
                  </p:pic>
                </p:oleObj>
              </mc:Fallback>
            </mc:AlternateContent>
          </a:graphicData>
        </a:graphic>
      </p:graphicFrame>
      <p:sp>
        <p:nvSpPr>
          <p:cNvPr id="4" name="矩形 3"/>
          <p:cNvSpPr/>
          <p:nvPr/>
        </p:nvSpPr>
        <p:spPr>
          <a:xfrm>
            <a:off x="10120242" y="4767535"/>
            <a:ext cx="1184940" cy="461665"/>
          </a:xfrm>
          <a:prstGeom prst="rect">
            <a:avLst/>
          </a:prstGeom>
        </p:spPr>
        <p:txBody>
          <a:bodyPr wrap="none">
            <a:spAutoFit/>
          </a:bodyPr>
          <a:lstStyle/>
          <a:p>
            <a:r>
              <a:rPr lang="zh-CN" altLang="zh-CN" kern="100" dirty="0">
                <a:latin typeface="Times New Roman"/>
                <a:ea typeface="黑体"/>
                <a:cs typeface="Times New Roman"/>
              </a:rPr>
              <a:t>＋</a:t>
            </a:r>
            <a:r>
              <a:rPr lang="pt-BR" altLang="zh-CN" kern="100" dirty="0">
                <a:latin typeface="Times New Roman"/>
                <a:ea typeface="黑体"/>
              </a:rPr>
              <a:t>247.4</a:t>
            </a:r>
            <a:endParaRPr lang="zh-CN" altLang="en-US" dirty="0"/>
          </a:p>
        </p:txBody>
      </p:sp>
    </p:spTree>
    <p:extLst>
      <p:ext uri="{BB962C8B-B14F-4D97-AF65-F5344CB8AC3E}">
        <p14:creationId xmlns:p14="http://schemas.microsoft.com/office/powerpoint/2010/main" val="3316071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0"/>
          <p:cNvSpPr>
            <a:spLocks noChangeArrowheads="1"/>
          </p:cNvSpPr>
          <p:nvPr/>
        </p:nvSpPr>
        <p:spPr bwMode="auto">
          <a:xfrm>
            <a:off x="468313" y="2780928"/>
            <a:ext cx="11298237" cy="157719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31825" eaLnBrk="1">
              <a:lnSpc>
                <a:spcPct val="130000"/>
              </a:lnSpc>
            </a:pPr>
            <a:endParaRPr lang="en-US" altLang="zh-CN" dirty="0" smtClean="0">
              <a:solidFill>
                <a:srgbClr val="044A7E"/>
              </a:solidFill>
              <a:cs typeface="Times New Roman" pitchFamily="18" charset="0"/>
            </a:endParaRPr>
          </a:p>
          <a:p>
            <a:pPr indent="631825" eaLnBrk="1">
              <a:lnSpc>
                <a:spcPct val="130000"/>
              </a:lnSpc>
            </a:pPr>
            <a:endParaRPr lang="en-US" altLang="zh-CN" dirty="0">
              <a:solidFill>
                <a:srgbClr val="044A7E"/>
              </a:solidFill>
              <a:cs typeface="Times New Roman" pitchFamily="18" charset="0"/>
            </a:endParaRPr>
          </a:p>
          <a:p>
            <a:pPr indent="631825" eaLnBrk="1">
              <a:lnSpc>
                <a:spcPct val="130000"/>
              </a:lnSpc>
            </a:pPr>
            <a:endParaRPr lang="zh-CN" altLang="en-US" dirty="0">
              <a:solidFill>
                <a:srgbClr val="044A7E"/>
              </a:solidFill>
              <a:cs typeface="Times New Roman"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861862977"/>
              </p:ext>
            </p:extLst>
          </p:nvPr>
        </p:nvGraphicFramePr>
        <p:xfrm>
          <a:off x="539750" y="2945482"/>
          <a:ext cx="11160125" cy="1346200"/>
        </p:xfrm>
        <a:graphic>
          <a:graphicData uri="http://schemas.openxmlformats.org/presentationml/2006/ole">
            <mc:AlternateContent xmlns:mc="http://schemas.openxmlformats.org/markup-compatibility/2006">
              <mc:Choice xmlns:v="urn:schemas-microsoft-com:vml" Requires="v">
                <p:oleObj spid="_x0000_s51210" name="文档" r:id="rId4" imgW="11160428" imgH="1346088" progId="Word.Document.12">
                  <p:embed/>
                </p:oleObj>
              </mc:Choice>
              <mc:Fallback>
                <p:oleObj name="文档" r:id="rId4" imgW="11160428" imgH="1346088" progId="Word.Document.12">
                  <p:embed/>
                  <p:pic>
                    <p:nvPicPr>
                      <p:cNvPr id="0" name=""/>
                      <p:cNvPicPr/>
                      <p:nvPr/>
                    </p:nvPicPr>
                    <p:blipFill>
                      <a:blip r:embed="rId5"/>
                      <a:stretch>
                        <a:fillRect/>
                      </a:stretch>
                    </p:blipFill>
                    <p:spPr>
                      <a:xfrm>
                        <a:off x="539750" y="2945482"/>
                        <a:ext cx="11160125" cy="1346200"/>
                      </a:xfrm>
                      <a:prstGeom prst="rect">
                        <a:avLst/>
                      </a:prstGeom>
                    </p:spPr>
                  </p:pic>
                </p:oleObj>
              </mc:Fallback>
            </mc:AlternateContent>
          </a:graphicData>
        </a:graphic>
      </p:graphicFrame>
    </p:spTree>
    <p:extLst>
      <p:ext uri="{BB962C8B-B14F-4D97-AF65-F5344CB8AC3E}">
        <p14:creationId xmlns:p14="http://schemas.microsoft.com/office/powerpoint/2010/main" val="158088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27864"/>
            <a:ext cx="11286237" cy="3933384"/>
          </a:xfrm>
        </p:spPr>
        <p:txBody>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2</a:t>
            </a:r>
            <a:r>
              <a:rPr lang="zh-CN" altLang="zh-CN" kern="100" dirty="0">
                <a:cs typeface="Times New Roman"/>
              </a:rPr>
              <a:t>　化学反应进行的方向</a:t>
            </a:r>
            <a:endParaRPr lang="zh-CN" altLang="zh-CN" sz="1050" kern="100" dirty="0">
              <a:latin typeface="宋体"/>
              <a:cs typeface="Courier New"/>
            </a:endParaRPr>
          </a:p>
          <a:p>
            <a:pPr indent="609600">
              <a:spcAft>
                <a:spcPts val="0"/>
              </a:spcAft>
              <a:tabLst>
                <a:tab pos="5372100" algn="l"/>
              </a:tabLst>
            </a:pPr>
            <a:r>
              <a:rPr lang="en-US" altLang="zh-CN" kern="100" dirty="0" smtClean="0">
                <a:cs typeface="Courier New"/>
              </a:rPr>
              <a:t>                  </a:t>
            </a:r>
            <a:r>
              <a:rPr lang="zh-CN" altLang="zh-CN" kern="100" dirty="0">
                <a:cs typeface="Times New Roman"/>
              </a:rPr>
              <a:t>关于化学反应进行的方向叙述正确的是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B. Δ</a:t>
            </a:r>
            <a:r>
              <a:rPr lang="en-US" altLang="zh-CN" i="1" kern="100" dirty="0">
                <a:cs typeface="Courier New"/>
              </a:rPr>
              <a:t>H</a:t>
            </a:r>
            <a:r>
              <a:rPr lang="zh-CN" altLang="zh-CN" kern="100" dirty="0">
                <a:cs typeface="Times New Roman"/>
              </a:rPr>
              <a:t>＜</a:t>
            </a:r>
            <a:r>
              <a:rPr lang="en-US" altLang="zh-CN" kern="100" dirty="0">
                <a:cs typeface="Courier New"/>
              </a:rPr>
              <a:t>0</a:t>
            </a:r>
            <a:r>
              <a:rPr lang="zh-CN" altLang="zh-CN" kern="100" dirty="0">
                <a:cs typeface="Times New Roman"/>
              </a:rPr>
              <a:t>，</a:t>
            </a:r>
            <a:r>
              <a:rPr lang="en-US" altLang="zh-CN" kern="100" dirty="0">
                <a:cs typeface="Courier New"/>
              </a:rPr>
              <a:t>Δ</a:t>
            </a:r>
            <a:r>
              <a:rPr lang="en-US" altLang="zh-CN" i="1" kern="100" dirty="0">
                <a:cs typeface="Courier New"/>
              </a:rPr>
              <a:t>S</a:t>
            </a:r>
            <a:r>
              <a:rPr lang="zh-CN" altLang="zh-CN" kern="100" dirty="0">
                <a:cs typeface="Times New Roman"/>
              </a:rPr>
              <a:t>＞</a:t>
            </a:r>
            <a:r>
              <a:rPr lang="en-US" altLang="zh-CN" kern="100" dirty="0">
                <a:cs typeface="Courier New"/>
              </a:rPr>
              <a:t>0</a:t>
            </a:r>
            <a:r>
              <a:rPr lang="zh-CN" altLang="zh-CN" kern="100" dirty="0">
                <a:cs typeface="Times New Roman"/>
              </a:rPr>
              <a:t>时，反应可以自发进行，例如</a:t>
            </a:r>
            <a:r>
              <a:rPr lang="en-US" altLang="zh-CN" kern="100" dirty="0">
                <a:cs typeface="Courier New"/>
              </a:rPr>
              <a:t>Ba(OH)</a:t>
            </a:r>
            <a:r>
              <a:rPr lang="en-US" altLang="zh-CN" kern="100" baseline="-25000" dirty="0">
                <a:cs typeface="Courier New"/>
              </a:rPr>
              <a:t>2</a:t>
            </a:r>
            <a:r>
              <a:rPr lang="zh-CN" altLang="zh-CN" kern="100" dirty="0">
                <a:cs typeface="Times New Roman"/>
              </a:rPr>
              <a:t>固体与</a:t>
            </a:r>
            <a:r>
              <a:rPr lang="en-US" altLang="zh-CN" kern="100" dirty="0">
                <a:cs typeface="Courier New"/>
              </a:rPr>
              <a:t>NH</a:t>
            </a:r>
            <a:r>
              <a:rPr lang="en-US" altLang="zh-CN" kern="100" baseline="-25000" dirty="0">
                <a:cs typeface="Courier New"/>
              </a:rPr>
              <a:t>4</a:t>
            </a:r>
            <a:r>
              <a:rPr lang="en-US" altLang="zh-CN" kern="100" dirty="0">
                <a:cs typeface="Courier New"/>
              </a:rPr>
              <a:t>Cl</a:t>
            </a:r>
            <a:r>
              <a:rPr lang="zh-CN" altLang="zh-CN" kern="100" dirty="0">
                <a:cs typeface="Times New Roman"/>
              </a:rPr>
              <a:t>固体混合</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常温下，反应</a:t>
            </a:r>
            <a:r>
              <a:rPr lang="en-US" altLang="zh-CN" kern="100" dirty="0">
                <a:cs typeface="Courier New"/>
              </a:rPr>
              <a:t>4Fe(OH)</a:t>
            </a:r>
            <a:r>
              <a:rPr lang="en-US" altLang="zh-CN" kern="100" baseline="-25000" dirty="0">
                <a:cs typeface="Courier New"/>
              </a:rPr>
              <a:t>2</a:t>
            </a:r>
            <a:r>
              <a:rPr lang="en-US" altLang="zh-CN" kern="100" dirty="0">
                <a:cs typeface="Courier New"/>
              </a:rPr>
              <a:t>(s)</a:t>
            </a:r>
            <a:r>
              <a:rPr lang="zh-CN" altLang="zh-CN" kern="100" dirty="0">
                <a:cs typeface="Times New Roman"/>
              </a:rPr>
              <a:t>＋</a:t>
            </a:r>
            <a:r>
              <a:rPr lang="en-US" altLang="zh-CN" kern="100" dirty="0">
                <a:cs typeface="Courier New"/>
              </a:rPr>
              <a:t>2H</a:t>
            </a:r>
            <a:r>
              <a:rPr lang="en-US" altLang="zh-CN" kern="100" baseline="-25000" dirty="0">
                <a:cs typeface="Courier New"/>
              </a:rPr>
              <a:t>2</a:t>
            </a:r>
            <a:r>
              <a:rPr lang="en-US" altLang="zh-CN" kern="100" dirty="0">
                <a:cs typeface="Courier New"/>
              </a:rPr>
              <a:t>O(l)</a:t>
            </a:r>
            <a:r>
              <a:rPr lang="zh-CN" altLang="zh-CN" kern="100" dirty="0">
                <a:cs typeface="Times New Roman"/>
              </a:rPr>
              <a:t>＋</a:t>
            </a:r>
            <a:r>
              <a:rPr lang="en-US" altLang="zh-CN" kern="100" dirty="0">
                <a:cs typeface="Courier New"/>
              </a:rPr>
              <a:t>O</a:t>
            </a:r>
            <a:r>
              <a:rPr lang="en-US" altLang="zh-CN" kern="100" baseline="-25000" dirty="0">
                <a:cs typeface="Courier New"/>
              </a:rPr>
              <a:t>2</a:t>
            </a:r>
            <a:r>
              <a:rPr lang="en-US" altLang="zh-CN" kern="100" dirty="0">
                <a:cs typeface="Courier New"/>
              </a:rPr>
              <a:t>(g)</a:t>
            </a:r>
            <a:r>
              <a:rPr lang="en-US" altLang="zh-CN" kern="100" spc="-80" dirty="0">
                <a:cs typeface="Courier New"/>
              </a:rPr>
              <a:t>==</a:t>
            </a:r>
            <a:r>
              <a:rPr lang="en-US" altLang="zh-CN" kern="100" dirty="0">
                <a:cs typeface="Courier New"/>
              </a:rPr>
              <a:t>=4Fe(OH)</a:t>
            </a:r>
            <a:r>
              <a:rPr lang="en-US" altLang="zh-CN" kern="100" baseline="-25000" dirty="0">
                <a:cs typeface="Courier New"/>
              </a:rPr>
              <a:t>3</a:t>
            </a:r>
            <a:r>
              <a:rPr lang="en-US" altLang="zh-CN" kern="100" dirty="0">
                <a:cs typeface="Courier New"/>
              </a:rPr>
              <a:t>(s)</a:t>
            </a:r>
            <a:r>
              <a:rPr lang="zh-CN" altLang="zh-CN" kern="100" dirty="0">
                <a:cs typeface="Times New Roman"/>
              </a:rPr>
              <a:t>的</a:t>
            </a:r>
            <a:r>
              <a:rPr lang="en-US" altLang="zh-CN" kern="100" dirty="0">
                <a:cs typeface="Courier New"/>
              </a:rPr>
              <a:t>Δ</a:t>
            </a:r>
            <a:r>
              <a:rPr lang="en-US" altLang="zh-CN" i="1" kern="100" dirty="0">
                <a:cs typeface="Courier New"/>
              </a:rPr>
              <a:t>H</a:t>
            </a:r>
            <a:r>
              <a:rPr lang="zh-CN" altLang="zh-CN" kern="100" dirty="0">
                <a:cs typeface="Times New Roman"/>
              </a:rPr>
              <a:t>＜</a:t>
            </a:r>
            <a:r>
              <a:rPr lang="en-US" altLang="zh-CN" kern="100" dirty="0">
                <a:cs typeface="Courier New"/>
              </a:rPr>
              <a:t>0</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因为</a:t>
            </a:r>
            <a:r>
              <a:rPr lang="en-US" altLang="zh-CN" kern="100" dirty="0">
                <a:cs typeface="Courier New"/>
              </a:rPr>
              <a:t>Δ</a:t>
            </a:r>
            <a:r>
              <a:rPr lang="en-US" altLang="zh-CN" i="1" kern="100" dirty="0">
                <a:cs typeface="Courier New"/>
              </a:rPr>
              <a:t>H</a:t>
            </a:r>
            <a:r>
              <a:rPr lang="zh-CN" altLang="zh-CN" kern="100" dirty="0">
                <a:cs typeface="Times New Roman"/>
              </a:rPr>
              <a:t>和</a:t>
            </a:r>
            <a:r>
              <a:rPr lang="en-US" altLang="zh-CN" kern="100" dirty="0">
                <a:cs typeface="Courier New"/>
              </a:rPr>
              <a:t>Δ</a:t>
            </a:r>
            <a:r>
              <a:rPr lang="en-US" altLang="zh-CN" i="1" kern="100" dirty="0">
                <a:cs typeface="Courier New"/>
              </a:rPr>
              <a:t>S</a:t>
            </a:r>
            <a:r>
              <a:rPr lang="zh-CN" altLang="zh-CN" kern="100" dirty="0">
                <a:cs typeface="Times New Roman"/>
              </a:rPr>
              <a:t>都与反应的自发性有关，因此</a:t>
            </a:r>
            <a:r>
              <a:rPr lang="en-US" altLang="zh-CN" kern="100" dirty="0">
                <a:cs typeface="Courier New"/>
              </a:rPr>
              <a:t>Δ</a:t>
            </a:r>
            <a:r>
              <a:rPr lang="en-US" altLang="zh-CN" i="1" kern="100" dirty="0">
                <a:cs typeface="Courier New"/>
              </a:rPr>
              <a:t>H</a:t>
            </a:r>
            <a:r>
              <a:rPr lang="zh-CN" altLang="zh-CN" kern="100" dirty="0">
                <a:cs typeface="Times New Roman"/>
              </a:rPr>
              <a:t>或</a:t>
            </a:r>
            <a:r>
              <a:rPr lang="en-US" altLang="zh-CN" kern="100" dirty="0">
                <a:cs typeface="Courier New"/>
              </a:rPr>
              <a:t>Δ</a:t>
            </a:r>
            <a:r>
              <a:rPr lang="en-US" altLang="zh-CN" i="1" kern="100" dirty="0">
                <a:cs typeface="Courier New"/>
              </a:rPr>
              <a:t>S</a:t>
            </a:r>
            <a:r>
              <a:rPr lang="zh-CN" altLang="zh-CN" kern="100" dirty="0">
                <a:cs typeface="Times New Roman"/>
              </a:rPr>
              <a:t>均可单独作为判断自发性的</a:t>
            </a:r>
            <a:r>
              <a:rPr lang="zh-CN" altLang="zh-CN" kern="100" dirty="0" smtClean="0">
                <a:cs typeface="Times New Roman"/>
              </a:rPr>
              <a:t>判据</a:t>
            </a:r>
            <a:endParaRPr lang="zh-CN" altLang="zh-CN" sz="1050" kern="100" dirty="0">
              <a:latin typeface="宋体"/>
              <a:cs typeface="Courier New"/>
            </a:endParaRPr>
          </a:p>
        </p:txBody>
      </p:sp>
      <p:grpSp>
        <p:nvGrpSpPr>
          <p:cNvPr id="7" name="Group 3"/>
          <p:cNvGrpSpPr>
            <a:grpSpLocks/>
          </p:cNvGrpSpPr>
          <p:nvPr/>
        </p:nvGrpSpPr>
        <p:grpSpPr bwMode="auto">
          <a:xfrm>
            <a:off x="1152054" y="2295859"/>
            <a:ext cx="1182688" cy="476251"/>
            <a:chOff x="694" y="753"/>
            <a:chExt cx="745" cy="300"/>
          </a:xfrm>
        </p:grpSpPr>
        <p:pic>
          <p:nvPicPr>
            <p:cNvPr id="8" name="Picture 4"/>
            <p:cNvPicPr>
              <a:picLocks noChangeAspect="1" noChangeArrowheads="1"/>
            </p:cNvPicPr>
            <p:nvPr/>
          </p:nvPicPr>
          <p:blipFill>
            <a:blip r:embed="rId3" cstate="print"/>
            <a:srcRect/>
            <a:stretch>
              <a:fillRect/>
            </a:stretch>
          </p:blipFill>
          <p:spPr bwMode="auto">
            <a:xfrm>
              <a:off x="694" y="753"/>
              <a:ext cx="667" cy="257"/>
            </a:xfrm>
            <a:prstGeom prst="rect">
              <a:avLst/>
            </a:prstGeom>
            <a:noFill/>
            <a:ln w="9525" algn="ctr">
              <a:noFill/>
              <a:miter lim="800000"/>
              <a:headEnd/>
              <a:tailEnd/>
            </a:ln>
            <a:effectLst/>
          </p:spPr>
        </p:pic>
        <p:sp>
          <p:nvSpPr>
            <p:cNvPr id="9" name="文本框 29"/>
            <p:cNvSpPr txBox="1"/>
            <p:nvPr/>
          </p:nvSpPr>
          <p:spPr>
            <a:xfrm>
              <a:off x="1163" y="765"/>
              <a:ext cx="276" cy="28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Times New Roman" pitchFamily="18" charset="0"/>
                  <a:ea typeface="楷体" charset="-122"/>
                </a:rPr>
                <a:t>3</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3903879993"/>
              </p:ext>
            </p:extLst>
          </p:nvPr>
        </p:nvGraphicFramePr>
        <p:xfrm>
          <a:off x="539750" y="2785383"/>
          <a:ext cx="11160125" cy="1027113"/>
        </p:xfrm>
        <a:graphic>
          <a:graphicData uri="http://schemas.openxmlformats.org/presentationml/2006/ole">
            <mc:AlternateContent xmlns:mc="http://schemas.openxmlformats.org/markup-compatibility/2006">
              <mc:Choice xmlns:v="urn:schemas-microsoft-com:vml" Requires="v">
                <p:oleObj spid="_x0000_s52234" name="文档" r:id="rId5" imgW="11160428" imgH="1027837" progId="Word.Document.12">
                  <p:embed/>
                </p:oleObj>
              </mc:Choice>
              <mc:Fallback>
                <p:oleObj name="文档" r:id="rId5" imgW="11160428" imgH="1027837" progId="Word.Document.12">
                  <p:embed/>
                  <p:pic>
                    <p:nvPicPr>
                      <p:cNvPr id="0" name=""/>
                      <p:cNvPicPr/>
                      <p:nvPr/>
                    </p:nvPicPr>
                    <p:blipFill>
                      <a:blip r:embed="rId6"/>
                      <a:stretch>
                        <a:fillRect/>
                      </a:stretch>
                    </p:blipFill>
                    <p:spPr>
                      <a:xfrm>
                        <a:off x="539750" y="2785383"/>
                        <a:ext cx="11160125" cy="1027113"/>
                      </a:xfrm>
                      <a:prstGeom prst="rect">
                        <a:avLst/>
                      </a:prstGeom>
                    </p:spPr>
                  </p:pic>
                </p:oleObj>
              </mc:Fallback>
            </mc:AlternateContent>
          </a:graphicData>
        </a:graphic>
      </p:graphicFrame>
      <p:sp>
        <p:nvSpPr>
          <p:cNvPr id="4" name="矩形 3"/>
          <p:cNvSpPr/>
          <p:nvPr/>
        </p:nvSpPr>
        <p:spPr>
          <a:xfrm>
            <a:off x="7958068" y="2276872"/>
            <a:ext cx="466794" cy="461665"/>
          </a:xfrm>
          <a:prstGeom prst="rect">
            <a:avLst/>
          </a:prstGeom>
        </p:spPr>
        <p:txBody>
          <a:bodyPr wrap="none">
            <a:spAutoFit/>
          </a:bodyPr>
          <a:lstStyle/>
          <a:p>
            <a:r>
              <a:rPr lang="en-US" altLang="zh-CN" dirty="0"/>
              <a:t>C </a:t>
            </a:r>
            <a:endParaRPr lang="zh-CN" altLang="en-US" dirty="0"/>
          </a:p>
        </p:txBody>
      </p:sp>
    </p:spTree>
    <p:extLst>
      <p:ext uri="{BB962C8B-B14F-4D97-AF65-F5344CB8AC3E}">
        <p14:creationId xmlns:p14="http://schemas.microsoft.com/office/powerpoint/2010/main" val="2715264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00808"/>
            <a:ext cx="11286237" cy="3453253"/>
          </a:xfrm>
        </p:spPr>
        <p:txBody>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3</a:t>
            </a:r>
            <a:r>
              <a:rPr lang="zh-CN" altLang="zh-CN" kern="100" dirty="0">
                <a:cs typeface="Times New Roman"/>
              </a:rPr>
              <a:t>　原电池</a:t>
            </a:r>
            <a:endParaRPr lang="zh-CN" altLang="zh-CN" sz="1050" kern="100" dirty="0">
              <a:latin typeface="宋体"/>
              <a:cs typeface="Courier New"/>
            </a:endParaRPr>
          </a:p>
          <a:p>
            <a:pPr indent="609600">
              <a:spcAft>
                <a:spcPts val="0"/>
              </a:spcAft>
              <a:tabLst>
                <a:tab pos="5372100" algn="l"/>
              </a:tabLst>
            </a:pPr>
            <a:r>
              <a:rPr lang="en-US" altLang="zh-CN" kern="100" dirty="0" smtClean="0">
                <a:cs typeface="Courier New"/>
              </a:rPr>
              <a:t>                 </a:t>
            </a:r>
            <a:r>
              <a:rPr lang="en-US" altLang="zh-CN" kern="100" dirty="0">
                <a:cs typeface="Courier New"/>
              </a:rPr>
              <a:t>(2022·</a:t>
            </a:r>
            <a:r>
              <a:rPr lang="zh-CN" altLang="zh-CN" kern="100" dirty="0">
                <a:cs typeface="Times New Roman"/>
              </a:rPr>
              <a:t>扬州二模</a:t>
            </a:r>
            <a:r>
              <a:rPr lang="en-US" altLang="zh-CN" kern="100" dirty="0">
                <a:cs typeface="Courier New"/>
              </a:rPr>
              <a:t>)</a:t>
            </a:r>
            <a:r>
              <a:rPr lang="zh-CN" altLang="zh-CN" kern="100" dirty="0">
                <a:cs typeface="Times New Roman"/>
              </a:rPr>
              <a:t>一种熔融碳酸盐燃料电池的工作原理如图所示。下列有关该电池的说法正确的是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 </a:t>
            </a:r>
            <a:r>
              <a:rPr lang="zh-CN" altLang="zh-CN" kern="100" dirty="0">
                <a:cs typeface="Times New Roman"/>
              </a:rPr>
              <a:t>电极</a:t>
            </a:r>
            <a:r>
              <a:rPr lang="en-US" altLang="zh-CN" kern="100" dirty="0">
                <a:cs typeface="Courier New"/>
              </a:rPr>
              <a:t>B</a:t>
            </a:r>
            <a:r>
              <a:rPr lang="zh-CN" altLang="zh-CN" kern="100" dirty="0">
                <a:cs typeface="Times New Roman"/>
              </a:rPr>
              <a:t>是该电池的负极</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电极</a:t>
            </a:r>
            <a:r>
              <a:rPr lang="en-US" altLang="zh-CN" kern="100" dirty="0">
                <a:cs typeface="Courier New"/>
              </a:rPr>
              <a:t>B</a:t>
            </a:r>
            <a:r>
              <a:rPr lang="zh-CN" altLang="zh-CN" kern="100" dirty="0">
                <a:cs typeface="Times New Roman"/>
              </a:rPr>
              <a:t>上发生的电极反应式为</a:t>
            </a:r>
            <a:r>
              <a:rPr lang="en-US" altLang="zh-CN" kern="100" dirty="0">
                <a:cs typeface="Courier New"/>
              </a:rPr>
              <a:t>O</a:t>
            </a:r>
            <a:r>
              <a:rPr lang="en-US" altLang="zh-CN" kern="100" baseline="-25000" dirty="0">
                <a:cs typeface="Courier New"/>
              </a:rPr>
              <a:t>2</a:t>
            </a:r>
            <a:r>
              <a:rPr lang="zh-CN" altLang="zh-CN" kern="100" dirty="0">
                <a:cs typeface="Times New Roman"/>
              </a:rPr>
              <a:t>－</a:t>
            </a:r>
            <a:r>
              <a:rPr lang="en-US" altLang="zh-CN" kern="100" dirty="0">
                <a:cs typeface="Courier New"/>
              </a:rPr>
              <a:t>4e</a:t>
            </a:r>
            <a:r>
              <a:rPr lang="zh-CN" altLang="zh-CN" kern="100" baseline="30000" dirty="0">
                <a:cs typeface="Times New Roman"/>
              </a:rPr>
              <a:t>－</a:t>
            </a:r>
            <a:r>
              <a:rPr lang="en-US" altLang="zh-CN" kern="100" spc="-80" dirty="0">
                <a:cs typeface="Courier New"/>
              </a:rPr>
              <a:t>==</a:t>
            </a:r>
            <a:r>
              <a:rPr lang="en-US" altLang="zh-CN" kern="100" dirty="0">
                <a:cs typeface="Courier New"/>
              </a:rPr>
              <a:t>=O</a:t>
            </a:r>
            <a:r>
              <a:rPr lang="en-US" altLang="zh-CN" kern="100" baseline="30000" dirty="0">
                <a:cs typeface="Courier New"/>
              </a:rPr>
              <a:t>2</a:t>
            </a:r>
            <a:r>
              <a:rPr lang="zh-CN" altLang="zh-CN" kern="100" baseline="30000" dirty="0">
                <a:cs typeface="Times New Roman"/>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H</a:t>
            </a:r>
            <a:r>
              <a:rPr lang="en-US" altLang="zh-CN" kern="100" baseline="-25000" dirty="0">
                <a:cs typeface="Courier New"/>
              </a:rPr>
              <a:t>2</a:t>
            </a:r>
            <a:r>
              <a:rPr lang="zh-CN" altLang="zh-CN" kern="100" dirty="0">
                <a:cs typeface="Times New Roman"/>
              </a:rPr>
              <a:t>参与的电极反应式为</a:t>
            </a:r>
            <a:r>
              <a:rPr lang="en-US" altLang="zh-CN" kern="100" dirty="0">
                <a:cs typeface="Courier New"/>
              </a:rPr>
              <a:t>H</a:t>
            </a:r>
            <a:r>
              <a:rPr lang="en-US" altLang="zh-CN" kern="100" baseline="-25000" dirty="0">
                <a:cs typeface="Courier New"/>
              </a:rPr>
              <a:t>2</a:t>
            </a:r>
            <a:r>
              <a:rPr lang="zh-CN" altLang="zh-CN" kern="100" dirty="0">
                <a:cs typeface="Times New Roman"/>
              </a:rPr>
              <a:t>＋</a:t>
            </a:r>
            <a:r>
              <a:rPr lang="en-US" altLang="zh-CN" kern="100" dirty="0">
                <a:cs typeface="Courier New"/>
              </a:rPr>
              <a:t>2OH</a:t>
            </a:r>
            <a:r>
              <a:rPr lang="zh-CN" altLang="zh-CN" kern="100" baseline="30000" dirty="0">
                <a:cs typeface="Times New Roman"/>
              </a:rPr>
              <a:t>－</a:t>
            </a:r>
            <a:r>
              <a:rPr lang="zh-CN" altLang="zh-CN" kern="100" dirty="0">
                <a:cs typeface="Times New Roman"/>
              </a:rPr>
              <a:t>－</a:t>
            </a:r>
            <a:r>
              <a:rPr lang="en-US" altLang="zh-CN" kern="100" dirty="0">
                <a:cs typeface="Courier New"/>
              </a:rPr>
              <a:t>2e</a:t>
            </a:r>
            <a:r>
              <a:rPr lang="zh-CN" altLang="zh-CN" kern="100" baseline="30000" dirty="0">
                <a:cs typeface="Times New Roman"/>
              </a:rPr>
              <a:t>－</a:t>
            </a:r>
            <a:r>
              <a:rPr lang="en-US" altLang="zh-CN" kern="100" spc="-80" dirty="0">
                <a:cs typeface="Courier New"/>
              </a:rPr>
              <a:t>==</a:t>
            </a:r>
            <a:r>
              <a:rPr lang="en-US" altLang="zh-CN" kern="100" dirty="0">
                <a:cs typeface="Courier New"/>
              </a:rPr>
              <a:t>=</a:t>
            </a:r>
            <a:r>
              <a:rPr lang="en-US" altLang="zh-CN" kern="100" dirty="0" smtClean="0">
                <a:cs typeface="Courier New"/>
              </a:rPr>
              <a:t>2H</a:t>
            </a:r>
            <a:r>
              <a:rPr lang="en-US" altLang="zh-CN" kern="100" baseline="-25000" dirty="0" smtClean="0">
                <a:cs typeface="Courier New"/>
              </a:rPr>
              <a:t>2</a:t>
            </a:r>
            <a:r>
              <a:rPr lang="en-US" altLang="zh-CN" kern="100" dirty="0" smtClean="0">
                <a:cs typeface="Courier New"/>
              </a:rPr>
              <a:t>O</a:t>
            </a:r>
            <a:endParaRPr lang="zh-CN" altLang="zh-CN" sz="1050" kern="100" dirty="0">
              <a:latin typeface="宋体"/>
              <a:cs typeface="Courier New"/>
            </a:endParaRPr>
          </a:p>
        </p:txBody>
      </p:sp>
      <p:grpSp>
        <p:nvGrpSpPr>
          <p:cNvPr id="3" name="Group 3"/>
          <p:cNvGrpSpPr>
            <a:grpSpLocks/>
          </p:cNvGrpSpPr>
          <p:nvPr/>
        </p:nvGrpSpPr>
        <p:grpSpPr bwMode="auto">
          <a:xfrm>
            <a:off x="1193502" y="2224307"/>
            <a:ext cx="1182688" cy="481013"/>
            <a:chOff x="694" y="753"/>
            <a:chExt cx="745" cy="303"/>
          </a:xfrm>
        </p:grpSpPr>
        <p:pic>
          <p:nvPicPr>
            <p:cNvPr id="4" name="Picture 4"/>
            <p:cNvPicPr>
              <a:picLocks noChangeAspect="1" noChangeArrowheads="1"/>
            </p:cNvPicPr>
            <p:nvPr/>
          </p:nvPicPr>
          <p:blipFill>
            <a:blip r:embed="rId3" cstate="print"/>
            <a:srcRect/>
            <a:stretch>
              <a:fillRect/>
            </a:stretch>
          </p:blipFill>
          <p:spPr bwMode="auto">
            <a:xfrm>
              <a:off x="694" y="753"/>
              <a:ext cx="667" cy="257"/>
            </a:xfrm>
            <a:prstGeom prst="rect">
              <a:avLst/>
            </a:prstGeom>
            <a:noFill/>
            <a:ln w="9525" algn="ctr">
              <a:noFill/>
              <a:miter lim="800000"/>
              <a:headEnd/>
              <a:tailEnd/>
            </a:ln>
            <a:effectLst/>
          </p:spPr>
        </p:pic>
        <p:sp>
          <p:nvSpPr>
            <p:cNvPr id="5" name="文本框 29"/>
            <p:cNvSpPr txBox="1"/>
            <p:nvPr/>
          </p:nvSpPr>
          <p:spPr>
            <a:xfrm>
              <a:off x="1163" y="765"/>
              <a:ext cx="276" cy="29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Times New Roman" pitchFamily="18" charset="0"/>
                  <a:ea typeface="楷体" charset="-122"/>
                </a:rPr>
                <a:t>4</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grpSp>
      <p:graphicFrame>
        <p:nvGraphicFramePr>
          <p:cNvPr id="6" name="对象 5"/>
          <p:cNvGraphicFramePr>
            <a:graphicFrameLocks noChangeAspect="1"/>
          </p:cNvGraphicFramePr>
          <p:nvPr>
            <p:extLst>
              <p:ext uri="{D42A27DB-BD31-4B8C-83A1-F6EECF244321}">
                <p14:modId xmlns:p14="http://schemas.microsoft.com/office/powerpoint/2010/main" val="2173230711"/>
              </p:ext>
            </p:extLst>
          </p:nvPr>
        </p:nvGraphicFramePr>
        <p:xfrm>
          <a:off x="582782" y="3713432"/>
          <a:ext cx="11160125" cy="514350"/>
        </p:xfrm>
        <a:graphic>
          <a:graphicData uri="http://schemas.openxmlformats.org/presentationml/2006/ole">
            <mc:AlternateContent xmlns:mc="http://schemas.openxmlformats.org/markup-compatibility/2006">
              <mc:Choice xmlns:v="urn:schemas-microsoft-com:vml" Requires="v">
                <p:oleObj spid="_x0000_s48139" name="文档" r:id="rId5" imgW="11160428" imgH="513738" progId="Word.Document.12">
                  <p:embed/>
                </p:oleObj>
              </mc:Choice>
              <mc:Fallback>
                <p:oleObj name="文档" r:id="rId5" imgW="11160428" imgH="513738" progId="Word.Document.12">
                  <p:embed/>
                  <p:pic>
                    <p:nvPicPr>
                      <p:cNvPr id="0" name=""/>
                      <p:cNvPicPr/>
                      <p:nvPr/>
                    </p:nvPicPr>
                    <p:blipFill>
                      <a:blip r:embed="rId6"/>
                      <a:stretch>
                        <a:fillRect/>
                      </a:stretch>
                    </p:blipFill>
                    <p:spPr>
                      <a:xfrm>
                        <a:off x="582782" y="3713432"/>
                        <a:ext cx="11160125" cy="514350"/>
                      </a:xfrm>
                      <a:prstGeom prst="rect">
                        <a:avLst/>
                      </a:prstGeom>
                    </p:spPr>
                  </p:pic>
                </p:oleObj>
              </mc:Fallback>
            </mc:AlternateContent>
          </a:graphicData>
        </a:graphic>
      </p:graphicFrame>
      <p:pic>
        <p:nvPicPr>
          <p:cNvPr id="48130" name="Picture 2" descr="2022hx-121.TIF"/>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8280846" y="2924944"/>
            <a:ext cx="342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464422" y="2735545"/>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31055284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2492990"/>
          </a:xfrm>
        </p:spPr>
        <p:txBody>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4</a:t>
            </a:r>
            <a:r>
              <a:rPr lang="zh-CN" altLang="zh-CN" kern="100" dirty="0">
                <a:cs typeface="Times New Roman"/>
              </a:rPr>
              <a:t>　电解池</a:t>
            </a:r>
            <a:endParaRPr lang="zh-CN" altLang="zh-CN" sz="1050" kern="100" dirty="0">
              <a:latin typeface="宋体"/>
              <a:cs typeface="Courier New"/>
            </a:endParaRPr>
          </a:p>
          <a:p>
            <a:pPr indent="609600">
              <a:spcAft>
                <a:spcPts val="0"/>
              </a:spcAft>
              <a:tabLst>
                <a:tab pos="5372100" algn="l"/>
              </a:tabLst>
            </a:pPr>
            <a:r>
              <a:rPr lang="en-US" altLang="zh-CN" kern="100" dirty="0" smtClean="0">
                <a:cs typeface="Courier New"/>
              </a:rPr>
              <a:t>                  </a:t>
            </a:r>
            <a:r>
              <a:rPr lang="en-US" altLang="zh-CN" kern="100" dirty="0">
                <a:cs typeface="Courier New"/>
              </a:rPr>
              <a:t>(2022·</a:t>
            </a:r>
            <a:r>
              <a:rPr lang="zh-CN" altLang="zh-CN" kern="100" dirty="0">
                <a:cs typeface="Times New Roman"/>
              </a:rPr>
              <a:t>苏锡常镇一模</a:t>
            </a:r>
            <a:r>
              <a:rPr lang="en-US" altLang="zh-CN" kern="100" dirty="0">
                <a:cs typeface="Courier New"/>
              </a:rPr>
              <a:t>)</a:t>
            </a:r>
            <a:r>
              <a:rPr lang="zh-CN" altLang="zh-CN" kern="100" dirty="0">
                <a:cs typeface="Times New Roman"/>
              </a:rPr>
              <a:t>双极膜电渗析法固碳技术是将捕集的</a:t>
            </a:r>
            <a:r>
              <a:rPr lang="en-US" altLang="zh-CN" kern="100" dirty="0">
                <a:cs typeface="Courier New"/>
              </a:rPr>
              <a:t>CO</a:t>
            </a:r>
            <a:r>
              <a:rPr lang="en-US" altLang="zh-CN" kern="100" baseline="-25000" dirty="0">
                <a:cs typeface="Courier New"/>
              </a:rPr>
              <a:t>2</a:t>
            </a:r>
            <a:r>
              <a:rPr lang="zh-CN" altLang="zh-CN" kern="100" dirty="0">
                <a:cs typeface="Times New Roman"/>
              </a:rPr>
              <a:t>转化为</a:t>
            </a:r>
            <a:r>
              <a:rPr lang="en-US" altLang="zh-CN" kern="100" dirty="0">
                <a:cs typeface="Courier New"/>
              </a:rPr>
              <a:t>CaCO</a:t>
            </a:r>
            <a:r>
              <a:rPr lang="en-US" altLang="zh-CN" kern="100" baseline="-25000" dirty="0">
                <a:cs typeface="Courier New"/>
              </a:rPr>
              <a:t>3</a:t>
            </a:r>
            <a:r>
              <a:rPr lang="zh-CN" altLang="zh-CN" kern="100" dirty="0">
                <a:cs typeface="Times New Roman"/>
              </a:rPr>
              <a:t>而矿化封存，其工作原理如图所示。双极膜中间层中的</a:t>
            </a:r>
            <a:r>
              <a:rPr lang="en-US" altLang="zh-CN" kern="100" dirty="0">
                <a:cs typeface="Courier New"/>
              </a:rPr>
              <a:t>H</a:t>
            </a:r>
            <a:r>
              <a:rPr lang="en-US" altLang="zh-CN" kern="100" baseline="-25000" dirty="0">
                <a:cs typeface="Courier New"/>
              </a:rPr>
              <a:t>2</a:t>
            </a:r>
            <a:r>
              <a:rPr lang="en-US" altLang="zh-CN" kern="100" dirty="0">
                <a:cs typeface="Courier New"/>
              </a:rPr>
              <a:t>O</a:t>
            </a:r>
            <a:r>
              <a:rPr lang="zh-CN" altLang="zh-CN" kern="100" dirty="0">
                <a:cs typeface="Times New Roman"/>
              </a:rPr>
              <a:t>解离成</a:t>
            </a:r>
            <a:r>
              <a:rPr lang="en-US" altLang="zh-CN" kern="100" dirty="0">
                <a:cs typeface="Courier New"/>
              </a:rPr>
              <a:t>H</a:t>
            </a:r>
            <a:r>
              <a:rPr lang="zh-CN" altLang="zh-CN" kern="100" baseline="30000" dirty="0">
                <a:cs typeface="Times New Roman"/>
              </a:rPr>
              <a:t>＋</a:t>
            </a:r>
            <a:r>
              <a:rPr lang="zh-CN" altLang="zh-CN" kern="100" dirty="0" smtClean="0">
                <a:cs typeface="Times New Roman"/>
              </a:rPr>
              <a:t>和</a:t>
            </a:r>
            <a:r>
              <a:rPr lang="en-US" altLang="zh-CN" kern="100" dirty="0" smtClean="0">
                <a:cs typeface="Times New Roman"/>
              </a:rPr>
              <a:t/>
            </a:r>
            <a:br>
              <a:rPr lang="en-US" altLang="zh-CN" kern="100" dirty="0" smtClean="0">
                <a:cs typeface="Times New Roman"/>
              </a:rPr>
            </a:br>
            <a:r>
              <a:rPr lang="en-US" altLang="zh-CN" kern="100" dirty="0" smtClean="0">
                <a:cs typeface="Courier New"/>
              </a:rPr>
              <a:t>OH</a:t>
            </a:r>
            <a:r>
              <a:rPr lang="zh-CN" altLang="zh-CN" kern="100" baseline="30000" dirty="0">
                <a:cs typeface="Times New Roman"/>
              </a:rPr>
              <a:t>－</a:t>
            </a:r>
            <a:r>
              <a:rPr lang="zh-CN" altLang="zh-CN" kern="100" dirty="0">
                <a:cs typeface="Times New Roman"/>
              </a:rPr>
              <a:t>，并在直流电场作用下分别向两极迁移。下列说法不正确的是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endParaRPr lang="zh-CN" altLang="en-US" dirty="0"/>
          </a:p>
        </p:txBody>
      </p:sp>
      <p:grpSp>
        <p:nvGrpSpPr>
          <p:cNvPr id="3" name="Group 3"/>
          <p:cNvGrpSpPr>
            <a:grpSpLocks/>
          </p:cNvGrpSpPr>
          <p:nvPr/>
        </p:nvGrpSpPr>
        <p:grpSpPr bwMode="auto">
          <a:xfrm>
            <a:off x="1193502" y="1507827"/>
            <a:ext cx="1182688" cy="481013"/>
            <a:chOff x="694" y="753"/>
            <a:chExt cx="745" cy="303"/>
          </a:xfrm>
        </p:grpSpPr>
        <p:pic>
          <p:nvPicPr>
            <p:cNvPr id="4" name="Picture 4"/>
            <p:cNvPicPr>
              <a:picLocks noChangeAspect="1" noChangeArrowheads="1"/>
            </p:cNvPicPr>
            <p:nvPr/>
          </p:nvPicPr>
          <p:blipFill>
            <a:blip r:embed="rId2" cstate="print"/>
            <a:srcRect/>
            <a:stretch>
              <a:fillRect/>
            </a:stretch>
          </p:blipFill>
          <p:spPr bwMode="auto">
            <a:xfrm>
              <a:off x="694" y="753"/>
              <a:ext cx="667" cy="257"/>
            </a:xfrm>
            <a:prstGeom prst="rect">
              <a:avLst/>
            </a:prstGeom>
            <a:noFill/>
            <a:ln w="9525" algn="ctr">
              <a:noFill/>
              <a:miter lim="800000"/>
              <a:headEnd/>
              <a:tailEnd/>
            </a:ln>
            <a:effectLst/>
          </p:spPr>
        </p:pic>
        <p:sp>
          <p:nvSpPr>
            <p:cNvPr id="5" name="文本框 29"/>
            <p:cNvSpPr txBox="1"/>
            <p:nvPr/>
          </p:nvSpPr>
          <p:spPr>
            <a:xfrm>
              <a:off x="1163" y="765"/>
              <a:ext cx="276" cy="29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Times New Roman" pitchFamily="18" charset="0"/>
                  <a:ea typeface="楷体" charset="-122"/>
                </a:rPr>
                <a:t>5</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grpSp>
      <p:pic>
        <p:nvPicPr>
          <p:cNvPr id="49154" name="Picture 2" descr="2022hx-122.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528318" y="2996952"/>
            <a:ext cx="5564383" cy="36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9691196" y="2477130"/>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1230448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3125199"/>
            <a:ext cx="11285537" cy="219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372100" algn="l"/>
              </a:tabLst>
            </a:pPr>
            <a:r>
              <a:rPr lang="en-US" altLang="zh-CN" kern="100" dirty="0">
                <a:cs typeface="Courier New"/>
              </a:rPr>
              <a:t>A. </a:t>
            </a:r>
            <a:r>
              <a:rPr lang="zh-CN" altLang="zh-CN" kern="100" dirty="0">
                <a:cs typeface="Times New Roman"/>
              </a:rPr>
              <a:t>该反应</a:t>
            </a:r>
            <a:r>
              <a:rPr lang="en-US" altLang="zh-CN" kern="100" dirty="0">
                <a:cs typeface="Courier New"/>
              </a:rPr>
              <a:t>Δ</a:t>
            </a:r>
            <a:r>
              <a:rPr lang="en-US" altLang="zh-CN" i="1" kern="100" dirty="0">
                <a:cs typeface="Courier New"/>
              </a:rPr>
              <a:t>H</a:t>
            </a:r>
            <a:r>
              <a:rPr lang="en-US" altLang="zh-CN" kern="100" dirty="0">
                <a:cs typeface="Courier New"/>
              </a:rPr>
              <a:t>&gt;0</a:t>
            </a:r>
            <a:r>
              <a:rPr lang="zh-CN" altLang="zh-CN" kern="100" dirty="0">
                <a:cs typeface="Times New Roman"/>
              </a:rPr>
              <a:t>、</a:t>
            </a:r>
            <a:r>
              <a:rPr lang="en-US" altLang="zh-CN" kern="100" dirty="0">
                <a:cs typeface="Courier New"/>
              </a:rPr>
              <a:t>Δ</a:t>
            </a:r>
            <a:r>
              <a:rPr lang="en-US" altLang="zh-CN" i="1" kern="100" dirty="0">
                <a:cs typeface="Courier New"/>
              </a:rPr>
              <a:t>S</a:t>
            </a:r>
            <a:r>
              <a:rPr lang="en-US" altLang="zh-CN" kern="100" dirty="0">
                <a:cs typeface="Courier New"/>
              </a:rPr>
              <a:t>&lt;0</a:t>
            </a:r>
            <a:endParaRPr lang="zh-CN" altLang="zh-CN" sz="1050" kern="100" dirty="0">
              <a:latin typeface="宋体"/>
              <a:cs typeface="Courier New"/>
            </a:endParaRPr>
          </a:p>
          <a:p>
            <a:pPr indent="609600">
              <a:lnSpc>
                <a:spcPct val="180000"/>
              </a:lnSpc>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高温下反应每生成</a:t>
            </a:r>
            <a:r>
              <a:rPr lang="en-US" altLang="zh-CN" kern="100" dirty="0">
                <a:cs typeface="Courier New"/>
              </a:rPr>
              <a:t>1 </a:t>
            </a:r>
            <a:r>
              <a:rPr lang="en-US" altLang="zh-CN" kern="100" dirty="0" err="1">
                <a:cs typeface="Courier New"/>
              </a:rPr>
              <a:t>mol</a:t>
            </a:r>
            <a:r>
              <a:rPr lang="en-US" altLang="zh-CN" kern="100" dirty="0">
                <a:cs typeface="Courier New"/>
              </a:rPr>
              <a:t> Si</a:t>
            </a:r>
            <a:r>
              <a:rPr lang="zh-CN" altLang="zh-CN" kern="100" dirty="0">
                <a:cs typeface="Times New Roman"/>
              </a:rPr>
              <a:t>需消耗</a:t>
            </a:r>
            <a:r>
              <a:rPr lang="en-US" altLang="zh-CN" kern="100" dirty="0">
                <a:cs typeface="Courier New"/>
              </a:rPr>
              <a:t>2</a:t>
            </a:r>
            <a:r>
              <a:rPr lang="en-US" altLang="zh-CN" kern="100" dirty="0">
                <a:latin typeface="宋体"/>
                <a:cs typeface="Times New Roman"/>
              </a:rPr>
              <a:t>×</a:t>
            </a:r>
            <a:r>
              <a:rPr lang="en-US" altLang="zh-CN" kern="100" dirty="0">
                <a:cs typeface="Courier New"/>
              </a:rPr>
              <a:t>22.4 L H</a:t>
            </a:r>
            <a:r>
              <a:rPr lang="en-US" altLang="zh-CN" kern="100" baseline="-25000" dirty="0">
                <a:cs typeface="Courier New"/>
              </a:rPr>
              <a:t>2</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用</a:t>
            </a:r>
            <a:r>
              <a:rPr lang="en-US" altLang="zh-CN" i="1" kern="100" dirty="0">
                <a:cs typeface="Courier New"/>
              </a:rPr>
              <a:t>E</a:t>
            </a:r>
            <a:r>
              <a:rPr lang="zh-CN" altLang="zh-CN" kern="100" dirty="0">
                <a:cs typeface="Times New Roman"/>
              </a:rPr>
              <a:t>表示键能，则该反应的</a:t>
            </a:r>
            <a:r>
              <a:rPr lang="en-US" altLang="zh-CN" kern="100" dirty="0">
                <a:cs typeface="Courier New"/>
              </a:rPr>
              <a:t>Δ</a:t>
            </a:r>
            <a:r>
              <a:rPr lang="en-US" altLang="zh-CN" i="1" kern="100" dirty="0">
                <a:cs typeface="Courier New"/>
              </a:rPr>
              <a:t>H</a:t>
            </a:r>
            <a:r>
              <a:rPr lang="zh-CN" altLang="zh-CN" kern="100" dirty="0">
                <a:cs typeface="Times New Roman"/>
              </a:rPr>
              <a:t>＝</a:t>
            </a:r>
            <a:r>
              <a:rPr lang="pt-BR" altLang="zh-CN" kern="100" dirty="0">
                <a:cs typeface="Courier New"/>
              </a:rPr>
              <a:t>4</a:t>
            </a:r>
            <a:r>
              <a:rPr lang="pt-BR" altLang="zh-CN" i="1" kern="100" dirty="0">
                <a:cs typeface="Courier New"/>
              </a:rPr>
              <a:t>E</a:t>
            </a:r>
            <a:r>
              <a:rPr lang="pt-BR" altLang="zh-CN" kern="100" dirty="0">
                <a:cs typeface="Courier New"/>
              </a:rPr>
              <a:t>(Si—Cl)</a:t>
            </a:r>
            <a:r>
              <a:rPr lang="zh-CN" altLang="zh-CN" kern="100" dirty="0">
                <a:cs typeface="Times New Roman"/>
              </a:rPr>
              <a:t>＋</a:t>
            </a:r>
            <a:r>
              <a:rPr lang="pt-BR" altLang="zh-CN" kern="100" dirty="0">
                <a:cs typeface="Courier New"/>
              </a:rPr>
              <a:t>2</a:t>
            </a:r>
            <a:r>
              <a:rPr lang="pt-BR" altLang="zh-CN" i="1" kern="100" dirty="0">
                <a:cs typeface="Courier New"/>
              </a:rPr>
              <a:t>E</a:t>
            </a:r>
            <a:r>
              <a:rPr lang="pt-BR" altLang="zh-CN" kern="100" dirty="0">
                <a:cs typeface="Courier New"/>
              </a:rPr>
              <a:t>(H—H)</a:t>
            </a:r>
            <a:r>
              <a:rPr lang="zh-CN" altLang="zh-CN" kern="100" dirty="0">
                <a:cs typeface="Times New Roman"/>
              </a:rPr>
              <a:t>－</a:t>
            </a:r>
            <a:r>
              <a:rPr lang="pt-BR" altLang="zh-CN" kern="100" dirty="0">
                <a:cs typeface="Courier New"/>
              </a:rPr>
              <a:t>4</a:t>
            </a:r>
            <a:r>
              <a:rPr lang="pt-BR" altLang="zh-CN" i="1" kern="100" dirty="0">
                <a:cs typeface="Courier New"/>
              </a:rPr>
              <a:t>E</a:t>
            </a:r>
            <a:r>
              <a:rPr lang="pt-BR" altLang="zh-CN" kern="100" dirty="0">
                <a:cs typeface="Courier New"/>
              </a:rPr>
              <a:t>(H—Cl</a:t>
            </a:r>
            <a:r>
              <a:rPr lang="pt-BR" altLang="zh-CN" kern="100" dirty="0" smtClean="0">
                <a:cs typeface="Courier New"/>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69256513"/>
              </p:ext>
            </p:extLst>
          </p:nvPr>
        </p:nvGraphicFramePr>
        <p:xfrm>
          <a:off x="577105" y="1844824"/>
          <a:ext cx="11160125" cy="2598737"/>
        </p:xfrm>
        <a:graphic>
          <a:graphicData uri="http://schemas.openxmlformats.org/presentationml/2006/ole">
            <mc:AlternateContent xmlns:mc="http://schemas.openxmlformats.org/markup-compatibility/2006">
              <mc:Choice xmlns:v="urn:schemas-microsoft-com:vml" Requires="v">
                <p:oleObj spid="_x0000_s8202" name="文档" r:id="rId4" imgW="11160428" imgH="2598933" progId="Word.Document.12">
                  <p:embed/>
                </p:oleObj>
              </mc:Choice>
              <mc:Fallback>
                <p:oleObj name="文档" r:id="rId4" imgW="11160428" imgH="2598933" progId="Word.Document.12">
                  <p:embed/>
                  <p:pic>
                    <p:nvPicPr>
                      <p:cNvPr id="0" name=""/>
                      <p:cNvPicPr/>
                      <p:nvPr/>
                    </p:nvPicPr>
                    <p:blipFill>
                      <a:blip r:embed="rId5"/>
                      <a:stretch>
                        <a:fillRect/>
                      </a:stretch>
                    </p:blipFill>
                    <p:spPr>
                      <a:xfrm>
                        <a:off x="577105" y="1844824"/>
                        <a:ext cx="11160125" cy="2598737"/>
                      </a:xfrm>
                      <a:prstGeom prst="rect">
                        <a:avLst/>
                      </a:prstGeom>
                    </p:spPr>
                  </p:pic>
                </p:oleObj>
              </mc:Fallback>
            </mc:AlternateContent>
          </a:graphicData>
        </a:graphic>
      </p:graphicFrame>
      <p:sp>
        <p:nvSpPr>
          <p:cNvPr id="3" name="矩形 2"/>
          <p:cNvSpPr/>
          <p:nvPr/>
        </p:nvSpPr>
        <p:spPr>
          <a:xfrm>
            <a:off x="5128260" y="2580670"/>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2095676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2003499"/>
            <a:ext cx="11286237" cy="1754326"/>
          </a:xfrm>
        </p:spPr>
        <p:txBody>
          <a:bodyPr/>
          <a:lstStyle/>
          <a:p>
            <a:pPr indent="609600">
              <a:spcAft>
                <a:spcPts val="0"/>
              </a:spcAft>
              <a:tabLst>
                <a:tab pos="5372100" algn="l"/>
              </a:tabLst>
            </a:pPr>
            <a:r>
              <a:rPr lang="en-US" altLang="zh-CN" kern="100" dirty="0">
                <a:cs typeface="Courier New"/>
              </a:rPr>
              <a:t>A. </a:t>
            </a:r>
            <a:r>
              <a:rPr lang="zh-CN" altLang="zh-CN" kern="100" dirty="0">
                <a:cs typeface="Times New Roman"/>
              </a:rPr>
              <a:t>两个双极膜中间层中的</a:t>
            </a:r>
            <a:r>
              <a:rPr lang="en-US" altLang="zh-CN" kern="100" dirty="0">
                <a:cs typeface="Courier New"/>
              </a:rPr>
              <a:t>H</a:t>
            </a:r>
            <a:r>
              <a:rPr lang="zh-CN" altLang="zh-CN" kern="100" baseline="30000" dirty="0">
                <a:cs typeface="Times New Roman"/>
              </a:rPr>
              <a:t>＋</a:t>
            </a:r>
            <a:r>
              <a:rPr lang="zh-CN" altLang="zh-CN" kern="100" dirty="0">
                <a:cs typeface="Times New Roman"/>
              </a:rPr>
              <a:t>均向左侧迁移</a:t>
            </a:r>
            <a:endParaRPr lang="zh-CN" altLang="zh-CN" sz="1050" kern="100" dirty="0">
              <a:latin typeface="宋体"/>
              <a:cs typeface="Courier New"/>
            </a:endParaRPr>
          </a:p>
          <a:p>
            <a:pPr indent="609600">
              <a:lnSpc>
                <a:spcPct val="190000"/>
              </a:lnSpc>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电解一段时间后，酸室中盐酸的浓度</a:t>
            </a:r>
            <a:r>
              <a:rPr lang="zh-CN" altLang="zh-CN" kern="100" dirty="0" smtClean="0">
                <a:cs typeface="Times New Roman"/>
              </a:rPr>
              <a:t>增大</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057198268"/>
              </p:ext>
            </p:extLst>
          </p:nvPr>
        </p:nvGraphicFramePr>
        <p:xfrm>
          <a:off x="577105" y="2464221"/>
          <a:ext cx="11160125" cy="2620963"/>
        </p:xfrm>
        <a:graphic>
          <a:graphicData uri="http://schemas.openxmlformats.org/presentationml/2006/ole">
            <mc:AlternateContent xmlns:mc="http://schemas.openxmlformats.org/markup-compatibility/2006">
              <mc:Choice xmlns:v="urn:schemas-microsoft-com:vml" Requires="v">
                <p:oleObj spid="_x0000_s57354" name="文档" r:id="rId4" imgW="11160428" imgH="2621254" progId="Word.Document.12">
                  <p:embed/>
                </p:oleObj>
              </mc:Choice>
              <mc:Fallback>
                <p:oleObj name="文档" r:id="rId4" imgW="11160428" imgH="2621254" progId="Word.Document.12">
                  <p:embed/>
                  <p:pic>
                    <p:nvPicPr>
                      <p:cNvPr id="0" name=""/>
                      <p:cNvPicPr/>
                      <p:nvPr/>
                    </p:nvPicPr>
                    <p:blipFill>
                      <a:blip r:embed="rId5"/>
                      <a:stretch>
                        <a:fillRect/>
                      </a:stretch>
                    </p:blipFill>
                    <p:spPr>
                      <a:xfrm>
                        <a:off x="577105" y="2464221"/>
                        <a:ext cx="11160125" cy="2620963"/>
                      </a:xfrm>
                      <a:prstGeom prst="rect">
                        <a:avLst/>
                      </a:prstGeom>
                    </p:spPr>
                  </p:pic>
                </p:oleObj>
              </mc:Fallback>
            </mc:AlternateContent>
          </a:graphicData>
        </a:graphic>
      </p:graphicFrame>
    </p:spTree>
    <p:extLst>
      <p:ext uri="{BB962C8B-B14F-4D97-AF65-F5344CB8AC3E}">
        <p14:creationId xmlns:p14="http://schemas.microsoft.com/office/powerpoint/2010/main" val="3294469187"/>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08720"/>
            <a:ext cx="11286237" cy="5853910"/>
          </a:xfrm>
        </p:spPr>
        <p:txBody>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5</a:t>
            </a:r>
            <a:r>
              <a:rPr lang="zh-CN" altLang="zh-CN" kern="100" dirty="0">
                <a:cs typeface="Times New Roman"/>
              </a:rPr>
              <a:t>　可逆电池</a:t>
            </a:r>
            <a:endParaRPr lang="zh-CN" altLang="zh-CN" sz="1050" kern="100" dirty="0">
              <a:latin typeface="宋体"/>
              <a:cs typeface="Courier New"/>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pPr indent="609600">
              <a:spcAft>
                <a:spcPts val="0"/>
              </a:spcAft>
              <a:tabLst>
                <a:tab pos="5372100" algn="l"/>
              </a:tabLst>
            </a:pPr>
            <a:r>
              <a:rPr lang="en-US" altLang="zh-CN" kern="100" dirty="0">
                <a:cs typeface="Courier New"/>
              </a:rPr>
              <a:t>A. </a:t>
            </a:r>
            <a:r>
              <a:rPr lang="zh-CN" altLang="zh-CN" kern="100" dirty="0">
                <a:cs typeface="Times New Roman"/>
              </a:rPr>
              <a:t>放电时，</a:t>
            </a:r>
            <a:r>
              <a:rPr lang="en-US" altLang="zh-CN" kern="100" dirty="0">
                <a:cs typeface="Courier New"/>
              </a:rPr>
              <a:t>b</a:t>
            </a:r>
            <a:r>
              <a:rPr lang="zh-CN" altLang="zh-CN" kern="100" dirty="0">
                <a:cs typeface="Times New Roman"/>
              </a:rPr>
              <a:t>电极为电池的负极</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B. </a:t>
            </a:r>
            <a:r>
              <a:rPr lang="zh-CN" altLang="zh-CN" kern="100" dirty="0">
                <a:cs typeface="Times New Roman"/>
              </a:rPr>
              <a:t>放电后，负极区</a:t>
            </a:r>
            <a:r>
              <a:rPr lang="en-US" altLang="zh-CN" i="1" kern="100" dirty="0">
                <a:cs typeface="Courier New"/>
              </a:rPr>
              <a:t>c</a:t>
            </a:r>
            <a:r>
              <a:rPr lang="en-US" altLang="zh-CN" kern="100" dirty="0">
                <a:cs typeface="Courier New"/>
              </a:rPr>
              <a:t>(Zn</a:t>
            </a:r>
            <a:r>
              <a:rPr lang="en-US" altLang="zh-CN" kern="100" baseline="30000" dirty="0">
                <a:cs typeface="Courier New"/>
              </a:rPr>
              <a:t>2</a:t>
            </a:r>
            <a:r>
              <a:rPr lang="zh-CN" altLang="zh-CN" kern="100" baseline="30000" dirty="0">
                <a:cs typeface="Times New Roman"/>
              </a:rPr>
              <a:t>＋</a:t>
            </a:r>
            <a:r>
              <a:rPr lang="en-US" altLang="zh-CN" kern="100" dirty="0">
                <a:cs typeface="Courier New"/>
              </a:rPr>
              <a:t>)</a:t>
            </a:r>
            <a:r>
              <a:rPr lang="zh-CN" altLang="zh-CN" kern="100" dirty="0">
                <a:cs typeface="Times New Roman"/>
              </a:rPr>
              <a:t>增大</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充电时，</a:t>
            </a:r>
            <a:r>
              <a:rPr lang="en-US" altLang="zh-CN" kern="100" dirty="0">
                <a:cs typeface="Courier New"/>
              </a:rPr>
              <a:t>Zn</a:t>
            </a:r>
            <a:r>
              <a:rPr lang="en-US" altLang="zh-CN" kern="100" baseline="30000" dirty="0">
                <a:cs typeface="Courier New"/>
              </a:rPr>
              <a:t>2</a:t>
            </a:r>
            <a:r>
              <a:rPr lang="zh-CN" altLang="zh-CN" kern="100" baseline="30000" dirty="0">
                <a:cs typeface="Times New Roman"/>
              </a:rPr>
              <a:t>＋</a:t>
            </a:r>
            <a:r>
              <a:rPr lang="zh-CN" altLang="zh-CN" kern="100" dirty="0">
                <a:cs typeface="Times New Roman"/>
              </a:rPr>
              <a:t>向</a:t>
            </a:r>
            <a:r>
              <a:rPr lang="en-US" altLang="zh-CN" kern="100" dirty="0">
                <a:cs typeface="Courier New"/>
              </a:rPr>
              <a:t>a</a:t>
            </a:r>
            <a:r>
              <a:rPr lang="zh-CN" altLang="zh-CN" kern="100" dirty="0">
                <a:cs typeface="Times New Roman"/>
              </a:rPr>
              <a:t>电极移动</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充电时，</a:t>
            </a:r>
            <a:r>
              <a:rPr lang="en-US" altLang="zh-CN" kern="100" dirty="0">
                <a:cs typeface="Courier New"/>
              </a:rPr>
              <a:t>b</a:t>
            </a:r>
            <a:r>
              <a:rPr lang="zh-CN" altLang="zh-CN" kern="100" dirty="0">
                <a:cs typeface="Times New Roman"/>
              </a:rPr>
              <a:t>极反应式为</a:t>
            </a:r>
            <a:r>
              <a:rPr lang="en-US" altLang="zh-CN" kern="100" dirty="0">
                <a:cs typeface="Courier New"/>
              </a:rPr>
              <a:t>ZnNaV</a:t>
            </a:r>
            <a:r>
              <a:rPr lang="en-US" altLang="zh-CN" kern="100" baseline="-25000" dirty="0">
                <a:cs typeface="Courier New"/>
              </a:rPr>
              <a:t>2</a:t>
            </a:r>
            <a:r>
              <a:rPr lang="en-US" altLang="zh-CN" kern="100" dirty="0">
                <a:cs typeface="Courier New"/>
              </a:rPr>
              <a:t>(PO</a:t>
            </a:r>
            <a:r>
              <a:rPr lang="en-US" altLang="zh-CN" kern="100" baseline="-25000" dirty="0">
                <a:cs typeface="Courier New"/>
              </a:rPr>
              <a:t>4</a:t>
            </a:r>
            <a:r>
              <a:rPr lang="en-US" altLang="zh-CN" kern="100" dirty="0">
                <a:cs typeface="Courier New"/>
              </a:rPr>
              <a:t>)</a:t>
            </a:r>
            <a:r>
              <a:rPr lang="en-US" altLang="zh-CN" kern="100" baseline="-25000" dirty="0">
                <a:cs typeface="Courier New"/>
              </a:rPr>
              <a:t>3</a:t>
            </a:r>
            <a:r>
              <a:rPr lang="zh-CN" altLang="zh-CN" kern="100" dirty="0">
                <a:cs typeface="Times New Roman"/>
              </a:rPr>
              <a:t>＋</a:t>
            </a:r>
            <a:r>
              <a:rPr lang="en-US" altLang="zh-CN" kern="100" dirty="0">
                <a:cs typeface="Courier New"/>
              </a:rPr>
              <a:t>2e</a:t>
            </a:r>
            <a:r>
              <a:rPr lang="zh-CN" altLang="zh-CN" kern="100" baseline="30000" dirty="0">
                <a:cs typeface="Times New Roman"/>
              </a:rPr>
              <a:t>－</a:t>
            </a:r>
            <a:r>
              <a:rPr lang="en-US" altLang="zh-CN" kern="100" spc="-80" dirty="0">
                <a:cs typeface="Courier New"/>
              </a:rPr>
              <a:t>==</a:t>
            </a:r>
            <a:r>
              <a:rPr lang="en-US" altLang="zh-CN" kern="100" dirty="0">
                <a:cs typeface="Courier New"/>
              </a:rPr>
              <a:t>=Zn</a:t>
            </a:r>
            <a:r>
              <a:rPr lang="en-US" altLang="zh-CN" kern="100" baseline="30000" dirty="0">
                <a:cs typeface="Courier New"/>
              </a:rPr>
              <a:t>2</a:t>
            </a:r>
            <a:r>
              <a:rPr lang="zh-CN" altLang="zh-CN" kern="100" baseline="30000" dirty="0">
                <a:cs typeface="Times New Roman"/>
              </a:rPr>
              <a:t>＋</a:t>
            </a:r>
            <a:r>
              <a:rPr lang="zh-CN" altLang="zh-CN" kern="100" dirty="0">
                <a:cs typeface="Times New Roman"/>
              </a:rPr>
              <a:t>＋</a:t>
            </a:r>
            <a:r>
              <a:rPr lang="en-US" altLang="zh-CN" kern="100" dirty="0" smtClean="0">
                <a:cs typeface="Courier New"/>
              </a:rPr>
              <a:t>NaV</a:t>
            </a:r>
            <a:r>
              <a:rPr lang="en-US" altLang="zh-CN" kern="100" baseline="-25000" dirty="0" smtClean="0">
                <a:cs typeface="Courier New"/>
              </a:rPr>
              <a:t>2</a:t>
            </a:r>
            <a:r>
              <a:rPr lang="en-US" altLang="zh-CN" kern="100" dirty="0" smtClean="0">
                <a:cs typeface="Courier New"/>
              </a:rPr>
              <a:t>(PO</a:t>
            </a:r>
            <a:r>
              <a:rPr lang="en-US" altLang="zh-CN" kern="100" baseline="-25000" dirty="0" smtClean="0">
                <a:cs typeface="Courier New"/>
              </a:rPr>
              <a:t>4</a:t>
            </a:r>
            <a:r>
              <a:rPr lang="en-US" altLang="zh-CN" kern="100" dirty="0" smtClean="0">
                <a:cs typeface="Courier New"/>
              </a:rPr>
              <a:t>)</a:t>
            </a:r>
            <a:r>
              <a:rPr lang="en-US" altLang="zh-CN" kern="100" baseline="-25000" dirty="0" smtClean="0">
                <a:cs typeface="Courier New"/>
              </a:rPr>
              <a:t>3</a:t>
            </a:r>
            <a:endParaRPr lang="en-US" altLang="zh-CN" dirty="0"/>
          </a:p>
        </p:txBody>
      </p:sp>
      <p:grpSp>
        <p:nvGrpSpPr>
          <p:cNvPr id="3" name="Group 3"/>
          <p:cNvGrpSpPr>
            <a:grpSpLocks/>
          </p:cNvGrpSpPr>
          <p:nvPr/>
        </p:nvGrpSpPr>
        <p:grpSpPr bwMode="auto">
          <a:xfrm>
            <a:off x="1202546" y="1484784"/>
            <a:ext cx="1182688" cy="481013"/>
            <a:chOff x="694" y="753"/>
            <a:chExt cx="745" cy="303"/>
          </a:xfrm>
        </p:grpSpPr>
        <p:pic>
          <p:nvPicPr>
            <p:cNvPr id="4" name="Picture 4"/>
            <p:cNvPicPr>
              <a:picLocks noChangeAspect="1" noChangeArrowheads="1"/>
            </p:cNvPicPr>
            <p:nvPr/>
          </p:nvPicPr>
          <p:blipFill>
            <a:blip r:embed="rId3" cstate="print"/>
            <a:srcRect/>
            <a:stretch>
              <a:fillRect/>
            </a:stretch>
          </p:blipFill>
          <p:spPr bwMode="auto">
            <a:xfrm>
              <a:off x="694" y="753"/>
              <a:ext cx="667" cy="257"/>
            </a:xfrm>
            <a:prstGeom prst="rect">
              <a:avLst/>
            </a:prstGeom>
            <a:noFill/>
            <a:ln w="9525" algn="ctr">
              <a:noFill/>
              <a:miter lim="800000"/>
              <a:headEnd/>
              <a:tailEnd/>
            </a:ln>
            <a:effectLst/>
          </p:spPr>
        </p:pic>
        <p:sp>
          <p:nvSpPr>
            <p:cNvPr id="5" name="文本框 29"/>
            <p:cNvSpPr txBox="1"/>
            <p:nvPr/>
          </p:nvSpPr>
          <p:spPr>
            <a:xfrm>
              <a:off x="1163" y="765"/>
              <a:ext cx="276" cy="29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Times New Roman" pitchFamily="18" charset="0"/>
                  <a:ea typeface="楷体" charset="-122"/>
                </a:rPr>
                <a:t>6</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grpSp>
      <p:graphicFrame>
        <p:nvGraphicFramePr>
          <p:cNvPr id="6" name="对象 5"/>
          <p:cNvGraphicFramePr>
            <a:graphicFrameLocks noChangeAspect="1"/>
          </p:cNvGraphicFramePr>
          <p:nvPr>
            <p:extLst>
              <p:ext uri="{D42A27DB-BD31-4B8C-83A1-F6EECF244321}">
                <p14:modId xmlns:p14="http://schemas.microsoft.com/office/powerpoint/2010/main" val="1851882565"/>
              </p:ext>
            </p:extLst>
          </p:nvPr>
        </p:nvGraphicFramePr>
        <p:xfrm>
          <a:off x="536575" y="1527098"/>
          <a:ext cx="11110913" cy="1725612"/>
        </p:xfrm>
        <a:graphic>
          <a:graphicData uri="http://schemas.openxmlformats.org/presentationml/2006/ole">
            <mc:AlternateContent xmlns:mc="http://schemas.openxmlformats.org/markup-compatibility/2006">
              <mc:Choice xmlns:v="urn:schemas-microsoft-com:vml" Requires="v">
                <p:oleObj spid="_x0000_s53259" name="文档" r:id="rId5" imgW="11160428" imgH="1736702" progId="Word.Document.12">
                  <p:embed/>
                </p:oleObj>
              </mc:Choice>
              <mc:Fallback>
                <p:oleObj name="文档" r:id="rId5" imgW="11160428" imgH="1736702" progId="Word.Document.12">
                  <p:embed/>
                  <p:pic>
                    <p:nvPicPr>
                      <p:cNvPr id="0" name=""/>
                      <p:cNvPicPr/>
                      <p:nvPr/>
                    </p:nvPicPr>
                    <p:blipFill>
                      <a:blip r:embed="rId6"/>
                      <a:stretch>
                        <a:fillRect/>
                      </a:stretch>
                    </p:blipFill>
                    <p:spPr>
                      <a:xfrm>
                        <a:off x="536575" y="1527098"/>
                        <a:ext cx="11110913" cy="1725612"/>
                      </a:xfrm>
                      <a:prstGeom prst="rect">
                        <a:avLst/>
                      </a:prstGeom>
                    </p:spPr>
                  </p:pic>
                </p:oleObj>
              </mc:Fallback>
            </mc:AlternateContent>
          </a:graphicData>
        </a:graphic>
      </p:graphicFrame>
      <p:pic>
        <p:nvPicPr>
          <p:cNvPr id="53250" name="Picture 2" descr="2022hx-123.TIF"/>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536430" y="2780928"/>
            <a:ext cx="3240360" cy="197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016150" y="2780928"/>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230448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59466"/>
            <a:ext cx="11286237" cy="5853910"/>
          </a:xfrm>
        </p:spPr>
        <p:txBody>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6</a:t>
            </a:r>
            <a:r>
              <a:rPr lang="zh-CN" altLang="zh-CN" kern="100" dirty="0">
                <a:cs typeface="Times New Roman"/>
              </a:rPr>
              <a:t>　金属的腐蚀与防护</a:t>
            </a:r>
            <a:endParaRPr lang="zh-CN" altLang="zh-CN" sz="1050" kern="100" dirty="0">
              <a:latin typeface="宋体"/>
              <a:cs typeface="Courier New"/>
            </a:endParaRPr>
          </a:p>
          <a:p>
            <a:pPr indent="609600">
              <a:spcAft>
                <a:spcPts val="0"/>
              </a:spcAft>
              <a:tabLst>
                <a:tab pos="5372100" algn="l"/>
              </a:tabLst>
            </a:pPr>
            <a:r>
              <a:rPr lang="en-US" altLang="zh-CN" kern="100" dirty="0" smtClean="0">
                <a:cs typeface="Courier New"/>
              </a:rPr>
              <a:t>                </a:t>
            </a:r>
            <a:r>
              <a:rPr lang="zh-CN" altLang="zh-CN" kern="100" dirty="0">
                <a:cs typeface="Times New Roman"/>
              </a:rPr>
              <a:t>关于金属的腐蚀与防护，下列说法正确的是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pPr indent="612140">
              <a:spcAft>
                <a:spcPts val="0"/>
              </a:spcAft>
              <a:tabLst>
                <a:tab pos="5372100" algn="l"/>
              </a:tabLst>
            </a:pPr>
            <a:r>
              <a:rPr lang="en-US" altLang="zh-CN" b="1" kern="100" dirty="0">
                <a:cs typeface="Courier New"/>
              </a:rPr>
              <a:t>A. </a:t>
            </a:r>
            <a:r>
              <a:rPr lang="zh-CN" altLang="zh-CN" kern="100" dirty="0">
                <a:cs typeface="Times New Roman"/>
              </a:rPr>
              <a:t>图</a:t>
            </a:r>
            <a:r>
              <a:rPr lang="en-US" altLang="zh-CN" b="1" kern="100" dirty="0">
                <a:latin typeface="宋体"/>
                <a:cs typeface="Times New Roman"/>
              </a:rPr>
              <a:t>①</a:t>
            </a:r>
            <a:r>
              <a:rPr lang="zh-CN" altLang="zh-CN" kern="100" dirty="0">
                <a:cs typeface="Times New Roman"/>
              </a:rPr>
              <a:t>：铁丝易生成</a:t>
            </a:r>
            <a:r>
              <a:rPr lang="en-US" altLang="zh-CN" b="1" kern="100" dirty="0">
                <a:cs typeface="Courier New"/>
              </a:rPr>
              <a:t>Fe</a:t>
            </a:r>
            <a:r>
              <a:rPr lang="en-US" altLang="zh-CN" b="1" kern="100" baseline="-25000" dirty="0">
                <a:cs typeface="Courier New"/>
              </a:rPr>
              <a:t>2</a:t>
            </a:r>
            <a:r>
              <a:rPr lang="en-US" altLang="zh-CN" b="1" kern="100" dirty="0">
                <a:cs typeface="Courier New"/>
              </a:rPr>
              <a:t>O</a:t>
            </a:r>
            <a:r>
              <a:rPr lang="en-US" altLang="zh-CN" b="1" kern="100" baseline="-25000" dirty="0">
                <a:cs typeface="Courier New"/>
              </a:rPr>
              <a:t>3</a:t>
            </a:r>
            <a:r>
              <a:rPr lang="en-US" altLang="zh-CN" b="1" kern="100" dirty="0">
                <a:cs typeface="Courier New"/>
              </a:rPr>
              <a:t>·xH</a:t>
            </a:r>
            <a:r>
              <a:rPr lang="en-US" altLang="zh-CN" b="1" kern="100" baseline="-25000" dirty="0">
                <a:cs typeface="Courier New"/>
              </a:rPr>
              <a:t>2</a:t>
            </a:r>
            <a:r>
              <a:rPr lang="en-US" altLang="zh-CN" b="1" kern="100" dirty="0">
                <a:cs typeface="Courier New"/>
              </a:rPr>
              <a:t>O</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B. </a:t>
            </a:r>
            <a:r>
              <a:rPr lang="zh-CN" altLang="zh-CN" kern="100" dirty="0">
                <a:cs typeface="Times New Roman"/>
              </a:rPr>
              <a:t>图</a:t>
            </a:r>
            <a:r>
              <a:rPr lang="en-US" altLang="zh-CN" b="1" kern="100" dirty="0">
                <a:latin typeface="宋体"/>
                <a:cs typeface="Times New Roman"/>
              </a:rPr>
              <a:t>②</a:t>
            </a:r>
            <a:r>
              <a:rPr lang="zh-CN" altLang="zh-CN" kern="100" dirty="0">
                <a:cs typeface="Times New Roman"/>
              </a:rPr>
              <a:t>：</a:t>
            </a:r>
            <a:r>
              <a:rPr lang="en-US" altLang="zh-CN" b="1" kern="100" dirty="0">
                <a:cs typeface="Courier New"/>
              </a:rPr>
              <a:t>M</a:t>
            </a:r>
            <a:r>
              <a:rPr lang="zh-CN" altLang="zh-CN" kern="100" dirty="0">
                <a:cs typeface="Times New Roman"/>
              </a:rPr>
              <a:t>可用石墨代替</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C. </a:t>
            </a:r>
            <a:r>
              <a:rPr lang="zh-CN" altLang="zh-CN" kern="100" dirty="0">
                <a:cs typeface="Times New Roman"/>
              </a:rPr>
              <a:t>图</a:t>
            </a:r>
            <a:r>
              <a:rPr lang="en-US" altLang="zh-CN" b="1" kern="100" dirty="0">
                <a:latin typeface="宋体"/>
                <a:cs typeface="Times New Roman"/>
              </a:rPr>
              <a:t>③</a:t>
            </a:r>
            <a:r>
              <a:rPr lang="zh-CN" altLang="zh-CN" kern="100" dirty="0">
                <a:cs typeface="Times New Roman"/>
              </a:rPr>
              <a:t>：若电源断开闸门发生吸氧腐蚀，不易发生析氢腐蚀</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D. </a:t>
            </a:r>
            <a:r>
              <a:rPr lang="zh-CN" altLang="zh-CN" kern="100" dirty="0">
                <a:cs typeface="Times New Roman"/>
              </a:rPr>
              <a:t>图</a:t>
            </a:r>
            <a:r>
              <a:rPr lang="en-US" altLang="zh-CN" b="1" kern="100" dirty="0">
                <a:latin typeface="宋体"/>
                <a:cs typeface="Times New Roman"/>
              </a:rPr>
              <a:t>③</a:t>
            </a:r>
            <a:r>
              <a:rPr lang="zh-CN" altLang="zh-CN" kern="100" dirty="0">
                <a:cs typeface="Times New Roman"/>
              </a:rPr>
              <a:t>：</a:t>
            </a:r>
            <a:r>
              <a:rPr lang="en-US" altLang="zh-CN" b="1" kern="100" dirty="0">
                <a:cs typeface="Courier New"/>
              </a:rPr>
              <a:t>N</a:t>
            </a:r>
            <a:r>
              <a:rPr lang="zh-CN" altLang="zh-CN" kern="100" dirty="0">
                <a:cs typeface="Times New Roman"/>
              </a:rPr>
              <a:t>只能选</a:t>
            </a:r>
            <a:r>
              <a:rPr lang="zh-CN" altLang="zh-CN" kern="100" dirty="0" smtClean="0">
                <a:cs typeface="Times New Roman"/>
              </a:rPr>
              <a:t>金属</a:t>
            </a:r>
            <a:endParaRPr lang="zh-CN" altLang="zh-CN" sz="1050" kern="100" dirty="0">
              <a:latin typeface="宋体"/>
              <a:cs typeface="Courier New"/>
            </a:endParaRPr>
          </a:p>
        </p:txBody>
      </p:sp>
      <p:grpSp>
        <p:nvGrpSpPr>
          <p:cNvPr id="3" name="Group 3"/>
          <p:cNvGrpSpPr>
            <a:grpSpLocks/>
          </p:cNvGrpSpPr>
          <p:nvPr/>
        </p:nvGrpSpPr>
        <p:grpSpPr bwMode="auto">
          <a:xfrm>
            <a:off x="1193502" y="1491274"/>
            <a:ext cx="1182688" cy="481013"/>
            <a:chOff x="694" y="753"/>
            <a:chExt cx="745" cy="303"/>
          </a:xfrm>
        </p:grpSpPr>
        <p:pic>
          <p:nvPicPr>
            <p:cNvPr id="4" name="Picture 4"/>
            <p:cNvPicPr>
              <a:picLocks noChangeAspect="1" noChangeArrowheads="1"/>
            </p:cNvPicPr>
            <p:nvPr/>
          </p:nvPicPr>
          <p:blipFill>
            <a:blip r:embed="rId2" cstate="print"/>
            <a:srcRect/>
            <a:stretch>
              <a:fillRect/>
            </a:stretch>
          </p:blipFill>
          <p:spPr bwMode="auto">
            <a:xfrm>
              <a:off x="694" y="753"/>
              <a:ext cx="667" cy="257"/>
            </a:xfrm>
            <a:prstGeom prst="rect">
              <a:avLst/>
            </a:prstGeom>
            <a:noFill/>
            <a:ln w="9525" algn="ctr">
              <a:noFill/>
              <a:miter lim="800000"/>
              <a:headEnd/>
              <a:tailEnd/>
            </a:ln>
            <a:effectLst/>
          </p:spPr>
        </p:pic>
        <p:sp>
          <p:nvSpPr>
            <p:cNvPr id="5" name="文本框 29"/>
            <p:cNvSpPr txBox="1"/>
            <p:nvPr/>
          </p:nvSpPr>
          <p:spPr>
            <a:xfrm>
              <a:off x="1163" y="765"/>
              <a:ext cx="276" cy="29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Times New Roman" pitchFamily="18" charset="0"/>
                  <a:ea typeface="楷体" charset="-122"/>
                </a:rPr>
                <a:t>7</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gr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810" y="2456354"/>
            <a:ext cx="56769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742" y="2024306"/>
            <a:ext cx="35623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8424862" y="1500661"/>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230448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484784"/>
            <a:ext cx="11286237" cy="5277535"/>
          </a:xfrm>
        </p:spPr>
        <p:txBody>
          <a:bodyPr/>
          <a:lstStyle/>
          <a:p>
            <a:pPr indent="628015">
              <a:lnSpc>
                <a:spcPct val="125000"/>
              </a:lnSpc>
              <a:spcAft>
                <a:spcPts val="0"/>
              </a:spcAft>
              <a:tabLst>
                <a:tab pos="5372100" algn="l"/>
              </a:tabLst>
            </a:pPr>
            <a:r>
              <a:rPr lang="en-US" altLang="zh-CN" sz="3200" b="1" kern="100" dirty="0">
                <a:solidFill>
                  <a:srgbClr val="CC4646"/>
                </a:solidFill>
                <a:cs typeface="Courier New"/>
              </a:rPr>
              <a:t>1. </a:t>
            </a:r>
            <a:r>
              <a:rPr lang="en-US" altLang="zh-CN" b="1" kern="100" dirty="0">
                <a:cs typeface="Courier New"/>
              </a:rPr>
              <a:t> </a:t>
            </a:r>
            <a:r>
              <a:rPr lang="en-US" altLang="zh-CN" kern="100" dirty="0">
                <a:cs typeface="Courier New"/>
              </a:rPr>
              <a:t>(</a:t>
            </a:r>
            <a:r>
              <a:rPr lang="en-US" altLang="zh-CN" b="1" kern="100" dirty="0">
                <a:cs typeface="Courier New"/>
              </a:rPr>
              <a:t>2022·</a:t>
            </a:r>
            <a:r>
              <a:rPr lang="zh-CN" altLang="zh-CN" kern="100" dirty="0">
                <a:cs typeface="Times New Roman"/>
              </a:rPr>
              <a:t>全国甲卷</a:t>
            </a:r>
            <a:r>
              <a:rPr lang="en-US" altLang="zh-CN" kern="100" dirty="0">
                <a:cs typeface="Courier New"/>
              </a:rPr>
              <a:t>)</a:t>
            </a:r>
            <a:r>
              <a:rPr lang="zh-CN" altLang="zh-CN" kern="100" dirty="0">
                <a:cs typeface="Times New Roman"/>
              </a:rPr>
              <a:t>一种水性电解液</a:t>
            </a:r>
            <a:r>
              <a:rPr lang="en-US" altLang="zh-CN" b="1" kern="100" dirty="0">
                <a:cs typeface="Courier New"/>
              </a:rPr>
              <a:t>Zn</a:t>
            </a:r>
            <a:r>
              <a:rPr lang="zh-CN" altLang="zh-CN" kern="100" dirty="0">
                <a:cs typeface="Times New Roman"/>
              </a:rPr>
              <a:t>－</a:t>
            </a:r>
            <a:r>
              <a:rPr lang="en-US" altLang="zh-CN" b="1" kern="100" dirty="0">
                <a:cs typeface="Courier New"/>
              </a:rPr>
              <a:t>MnO</a:t>
            </a:r>
            <a:r>
              <a:rPr lang="en-US" altLang="zh-CN" b="1" kern="100" baseline="-25000" dirty="0">
                <a:cs typeface="Courier New"/>
              </a:rPr>
              <a:t>2</a:t>
            </a:r>
            <a:r>
              <a:rPr lang="zh-CN" altLang="zh-CN" kern="100" dirty="0">
                <a:cs typeface="Times New Roman"/>
              </a:rPr>
              <a:t>离子选择双隔膜电池如图所示</a:t>
            </a:r>
            <a:r>
              <a:rPr lang="en-US" altLang="zh-CN" kern="100" dirty="0">
                <a:cs typeface="Courier New"/>
              </a:rPr>
              <a:t>(</a:t>
            </a:r>
            <a:r>
              <a:rPr lang="en-US" altLang="zh-CN" b="1" kern="100" dirty="0">
                <a:cs typeface="Courier New"/>
              </a:rPr>
              <a:t>KOH</a:t>
            </a:r>
            <a:r>
              <a:rPr lang="zh-CN" altLang="zh-CN" kern="100" dirty="0">
                <a:cs typeface="Times New Roman"/>
              </a:rPr>
              <a:t>溶液中，</a:t>
            </a:r>
            <a:r>
              <a:rPr lang="en-US" altLang="zh-CN" b="1" kern="100" dirty="0">
                <a:cs typeface="Courier New"/>
              </a:rPr>
              <a:t>Zn</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以</a:t>
            </a:r>
            <a:r>
              <a:rPr lang="en-US" altLang="zh-CN" kern="100" dirty="0">
                <a:cs typeface="Courier New"/>
              </a:rPr>
              <a:t>[</a:t>
            </a:r>
            <a:r>
              <a:rPr lang="en-US" altLang="zh-CN" b="1" kern="100" dirty="0">
                <a:cs typeface="Courier New"/>
              </a:rPr>
              <a:t>Zn</a:t>
            </a:r>
            <a:r>
              <a:rPr lang="en-US" altLang="zh-CN" kern="100" dirty="0">
                <a:cs typeface="Courier New"/>
              </a:rPr>
              <a:t>(</a:t>
            </a:r>
            <a:r>
              <a:rPr lang="en-US" altLang="zh-CN" b="1" kern="100" dirty="0">
                <a:cs typeface="Courier New"/>
              </a:rPr>
              <a:t>OH</a:t>
            </a:r>
            <a:r>
              <a:rPr lang="en-US" altLang="zh-CN" kern="100" dirty="0">
                <a:cs typeface="Courier New"/>
              </a:rPr>
              <a:t>)</a:t>
            </a:r>
            <a:r>
              <a:rPr lang="en-US" altLang="zh-CN" b="1" kern="100" baseline="-25000" dirty="0">
                <a:cs typeface="Courier New"/>
              </a:rPr>
              <a:t>4</a:t>
            </a:r>
            <a:r>
              <a:rPr lang="en-US" altLang="zh-CN" kern="100" dirty="0">
                <a:cs typeface="Courier New"/>
              </a:rPr>
              <a:t>]</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存在</a:t>
            </a:r>
            <a:r>
              <a:rPr lang="en-US" altLang="zh-CN" kern="100" dirty="0">
                <a:cs typeface="Courier New"/>
              </a:rPr>
              <a:t>)</a:t>
            </a:r>
            <a:r>
              <a:rPr lang="zh-CN" altLang="zh-CN" kern="100" dirty="0">
                <a:cs typeface="Times New Roman"/>
              </a:rPr>
              <a:t>。电池放电时，下列叙述错误的是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12140">
              <a:lnSpc>
                <a:spcPct val="125000"/>
              </a:lnSpc>
              <a:spcAft>
                <a:spcPts val="0"/>
              </a:spcAft>
              <a:tabLst>
                <a:tab pos="5372100" algn="l"/>
              </a:tabLst>
            </a:pPr>
            <a:endParaRPr lang="en-US" altLang="zh-CN" b="1" kern="100" dirty="0" smtClean="0">
              <a:cs typeface="Courier New"/>
            </a:endParaRPr>
          </a:p>
          <a:p>
            <a:pPr indent="612140">
              <a:lnSpc>
                <a:spcPct val="125000"/>
              </a:lnSpc>
              <a:spcAft>
                <a:spcPts val="0"/>
              </a:spcAft>
              <a:tabLst>
                <a:tab pos="5372100" algn="l"/>
              </a:tabLst>
            </a:pPr>
            <a:endParaRPr lang="en-US" altLang="zh-CN" b="1" kern="100" dirty="0">
              <a:cs typeface="Courier New"/>
            </a:endParaRPr>
          </a:p>
          <a:p>
            <a:pPr indent="612140">
              <a:lnSpc>
                <a:spcPct val="125000"/>
              </a:lnSpc>
              <a:spcAft>
                <a:spcPts val="0"/>
              </a:spcAft>
              <a:tabLst>
                <a:tab pos="5372100" algn="l"/>
              </a:tabLst>
            </a:pPr>
            <a:endParaRPr lang="en-US" altLang="zh-CN" b="1" kern="100" dirty="0" smtClean="0">
              <a:cs typeface="Courier New"/>
            </a:endParaRPr>
          </a:p>
          <a:p>
            <a:pPr indent="612140">
              <a:lnSpc>
                <a:spcPct val="125000"/>
              </a:lnSpc>
              <a:spcAft>
                <a:spcPts val="0"/>
              </a:spcAft>
              <a:tabLst>
                <a:tab pos="5372100" algn="l"/>
              </a:tabLst>
            </a:pPr>
            <a:endParaRPr lang="en-US" altLang="zh-CN" b="1" kern="100" dirty="0">
              <a:cs typeface="Courier New"/>
            </a:endParaRPr>
          </a:p>
          <a:p>
            <a:pPr indent="612140">
              <a:lnSpc>
                <a:spcPct val="125000"/>
              </a:lnSpc>
              <a:spcAft>
                <a:spcPts val="0"/>
              </a:spcAft>
              <a:tabLst>
                <a:tab pos="5372100" algn="l"/>
              </a:tabLst>
            </a:pPr>
            <a:endParaRPr lang="en-US" altLang="zh-CN" b="1" kern="100" dirty="0" smtClean="0">
              <a:cs typeface="Courier New"/>
            </a:endParaRPr>
          </a:p>
          <a:p>
            <a:pPr indent="612140">
              <a:lnSpc>
                <a:spcPct val="125000"/>
              </a:lnSpc>
              <a:spcAft>
                <a:spcPts val="0"/>
              </a:spcAft>
              <a:tabLst>
                <a:tab pos="5372100" algn="l"/>
              </a:tabLst>
            </a:pPr>
            <a:r>
              <a:rPr lang="en-US" altLang="zh-CN" b="1" kern="100" dirty="0" smtClean="0">
                <a:cs typeface="Courier New"/>
              </a:rPr>
              <a:t>A</a:t>
            </a:r>
            <a:r>
              <a:rPr lang="en-US" altLang="zh-CN" b="1" kern="100" dirty="0">
                <a:cs typeface="Courier New"/>
              </a:rPr>
              <a:t>. </a:t>
            </a:r>
            <a:r>
              <a:rPr lang="en-US" altLang="zh-CN" b="1" kern="100" dirty="0">
                <a:latin typeface="宋体"/>
                <a:cs typeface="Times New Roman"/>
              </a:rPr>
              <a:t>Ⅱ</a:t>
            </a:r>
            <a:r>
              <a:rPr lang="zh-CN" altLang="zh-CN" kern="100" dirty="0">
                <a:cs typeface="Times New Roman"/>
              </a:rPr>
              <a:t>区的</a:t>
            </a:r>
            <a:r>
              <a:rPr lang="en-US" altLang="zh-CN" b="1" kern="100" dirty="0">
                <a:cs typeface="Courier New"/>
              </a:rPr>
              <a:t>K</a:t>
            </a:r>
            <a:r>
              <a:rPr lang="zh-CN" altLang="zh-CN" kern="100" baseline="30000" dirty="0">
                <a:cs typeface="Times New Roman"/>
              </a:rPr>
              <a:t>＋</a:t>
            </a:r>
            <a:r>
              <a:rPr lang="zh-CN" altLang="zh-CN" kern="100" dirty="0">
                <a:cs typeface="Times New Roman"/>
              </a:rPr>
              <a:t>通过隔膜向</a:t>
            </a:r>
            <a:r>
              <a:rPr lang="en-US" altLang="zh-CN" b="1" kern="100" dirty="0">
                <a:latin typeface="宋体"/>
                <a:cs typeface="Times New Roman"/>
              </a:rPr>
              <a:t>Ⅲ</a:t>
            </a:r>
            <a:r>
              <a:rPr lang="zh-CN" altLang="zh-CN" kern="100" dirty="0">
                <a:cs typeface="Times New Roman"/>
              </a:rPr>
              <a:t>区迁移</a:t>
            </a:r>
            <a:endParaRPr lang="zh-CN" altLang="zh-CN" sz="1050" kern="100" dirty="0">
              <a:latin typeface="宋体"/>
              <a:cs typeface="Courier New"/>
            </a:endParaRPr>
          </a:p>
          <a:p>
            <a:pPr indent="612140">
              <a:lnSpc>
                <a:spcPct val="125000"/>
              </a:lnSpc>
              <a:spcAft>
                <a:spcPts val="0"/>
              </a:spcAft>
              <a:tabLst>
                <a:tab pos="5372100" algn="l"/>
              </a:tabLst>
            </a:pPr>
            <a:r>
              <a:rPr lang="en-US" altLang="zh-CN" b="1" kern="100" dirty="0">
                <a:cs typeface="Courier New"/>
              </a:rPr>
              <a:t> </a:t>
            </a:r>
            <a:endParaRPr lang="zh-CN" altLang="zh-CN" sz="1050" kern="100" dirty="0">
              <a:latin typeface="宋体"/>
              <a:cs typeface="Courier New"/>
            </a:endParaRPr>
          </a:p>
          <a:p>
            <a:pPr indent="612140">
              <a:lnSpc>
                <a:spcPct val="125000"/>
              </a:lnSpc>
              <a:spcAft>
                <a:spcPts val="0"/>
              </a:spcAft>
              <a:tabLst>
                <a:tab pos="5372100" algn="l"/>
              </a:tabLst>
            </a:pPr>
            <a:r>
              <a:rPr lang="en-US" altLang="zh-CN" b="1" kern="100" dirty="0">
                <a:cs typeface="Courier New"/>
              </a:rPr>
              <a:t>C. MnO</a:t>
            </a:r>
            <a:r>
              <a:rPr lang="en-US" altLang="zh-CN" b="1" kern="100" baseline="-25000" dirty="0">
                <a:cs typeface="Courier New"/>
              </a:rPr>
              <a:t>2</a:t>
            </a:r>
            <a:r>
              <a:rPr lang="zh-CN" altLang="zh-CN" kern="100" dirty="0">
                <a:cs typeface="Times New Roman"/>
              </a:rPr>
              <a:t>电极反应：</a:t>
            </a:r>
            <a:r>
              <a:rPr lang="en-US" altLang="zh-CN" b="1" kern="100" dirty="0">
                <a:cs typeface="Courier New"/>
              </a:rPr>
              <a:t>MnO</a:t>
            </a:r>
            <a:r>
              <a:rPr lang="en-US" altLang="zh-CN" b="1" kern="100" baseline="-25000" dirty="0">
                <a:cs typeface="Courier New"/>
              </a:rPr>
              <a:t>2</a:t>
            </a:r>
            <a:r>
              <a:rPr lang="zh-CN" altLang="zh-CN" kern="100" dirty="0">
                <a:cs typeface="Times New Roman"/>
              </a:rPr>
              <a:t>＋</a:t>
            </a:r>
            <a:r>
              <a:rPr lang="en-US" altLang="zh-CN" b="1" kern="100" dirty="0">
                <a:cs typeface="Courier New"/>
              </a:rPr>
              <a:t>4H</a:t>
            </a:r>
            <a:r>
              <a:rPr lang="zh-CN" altLang="zh-CN" kern="100" baseline="30000" dirty="0">
                <a:cs typeface="Times New Roman"/>
              </a:rPr>
              <a:t>＋</a:t>
            </a:r>
            <a:r>
              <a:rPr lang="zh-CN" altLang="zh-CN" kern="100" dirty="0">
                <a:cs typeface="Times New Roman"/>
              </a:rPr>
              <a:t>＋</a:t>
            </a:r>
            <a:r>
              <a:rPr lang="en-US" altLang="zh-CN" b="1" kern="100" dirty="0">
                <a:cs typeface="Courier New"/>
              </a:rPr>
              <a:t>2e</a:t>
            </a:r>
            <a:r>
              <a:rPr lang="zh-CN" altLang="zh-CN" kern="100" baseline="30000" dirty="0">
                <a:cs typeface="Times New Roman"/>
              </a:rPr>
              <a:t>－</a:t>
            </a:r>
            <a:r>
              <a:rPr lang="en-US" altLang="zh-CN" b="1" kern="100" spc="-80" dirty="0">
                <a:cs typeface="Courier New"/>
              </a:rPr>
              <a:t>==</a:t>
            </a:r>
            <a:r>
              <a:rPr lang="en-US" altLang="zh-CN" b="1" kern="100" dirty="0">
                <a:cs typeface="Courier New"/>
              </a:rPr>
              <a:t>=Mn</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a:t>
            </a:r>
            <a:r>
              <a:rPr lang="en-US" altLang="zh-CN" b="1" kern="100" dirty="0">
                <a:cs typeface="Courier New"/>
              </a:rPr>
              <a:t>2H</a:t>
            </a:r>
            <a:r>
              <a:rPr lang="en-US" altLang="zh-CN" b="1" kern="100" baseline="-25000" dirty="0">
                <a:cs typeface="Courier New"/>
              </a:rPr>
              <a:t>2</a:t>
            </a:r>
            <a:r>
              <a:rPr lang="en-US" altLang="zh-CN" b="1" kern="100" dirty="0">
                <a:cs typeface="Courier New"/>
              </a:rPr>
              <a:t>O</a:t>
            </a:r>
            <a:endParaRPr lang="zh-CN" altLang="zh-CN" sz="1050" kern="100" dirty="0">
              <a:latin typeface="宋体"/>
              <a:cs typeface="Courier New"/>
            </a:endParaRPr>
          </a:p>
          <a:p>
            <a:pPr indent="612140">
              <a:lnSpc>
                <a:spcPct val="125000"/>
              </a:lnSpc>
              <a:spcAft>
                <a:spcPts val="0"/>
              </a:spcAft>
              <a:tabLst>
                <a:tab pos="5372100" algn="l"/>
              </a:tabLst>
            </a:pPr>
            <a:r>
              <a:rPr lang="en-US" altLang="zh-CN" b="1" kern="100" dirty="0">
                <a:cs typeface="Courier New"/>
              </a:rPr>
              <a:t>D. </a:t>
            </a:r>
            <a:r>
              <a:rPr lang="zh-CN" altLang="zh-CN" kern="100" dirty="0">
                <a:cs typeface="Times New Roman"/>
              </a:rPr>
              <a:t>电池总反应：</a:t>
            </a:r>
            <a:r>
              <a:rPr lang="en-US" altLang="zh-CN" b="1" kern="100" dirty="0">
                <a:cs typeface="Courier New"/>
              </a:rPr>
              <a:t>Zn</a:t>
            </a:r>
            <a:r>
              <a:rPr lang="zh-CN" altLang="zh-CN" kern="100" dirty="0">
                <a:cs typeface="Times New Roman"/>
              </a:rPr>
              <a:t>＋</a:t>
            </a:r>
            <a:r>
              <a:rPr lang="en-US" altLang="zh-CN" b="1" kern="100" dirty="0">
                <a:cs typeface="Courier New"/>
              </a:rPr>
              <a:t>4OH</a:t>
            </a:r>
            <a:r>
              <a:rPr lang="zh-CN" altLang="zh-CN" kern="100" baseline="30000" dirty="0">
                <a:cs typeface="Times New Roman"/>
              </a:rPr>
              <a:t>－</a:t>
            </a:r>
            <a:r>
              <a:rPr lang="zh-CN" altLang="zh-CN" kern="100" dirty="0">
                <a:cs typeface="Times New Roman"/>
              </a:rPr>
              <a:t>＋</a:t>
            </a:r>
            <a:r>
              <a:rPr lang="en-US" altLang="zh-CN" b="1" kern="100" dirty="0">
                <a:cs typeface="Courier New"/>
              </a:rPr>
              <a:t>MnO</a:t>
            </a:r>
            <a:r>
              <a:rPr lang="en-US" altLang="zh-CN" b="1" kern="100" baseline="-25000" dirty="0">
                <a:cs typeface="Courier New"/>
              </a:rPr>
              <a:t>2</a:t>
            </a:r>
            <a:r>
              <a:rPr lang="zh-CN" altLang="zh-CN" kern="100" dirty="0">
                <a:cs typeface="Times New Roman"/>
              </a:rPr>
              <a:t>＋</a:t>
            </a:r>
            <a:r>
              <a:rPr lang="en-US" altLang="zh-CN" b="1" kern="100" dirty="0">
                <a:cs typeface="Courier New"/>
              </a:rPr>
              <a:t>4H</a:t>
            </a:r>
            <a:r>
              <a:rPr lang="zh-CN" altLang="zh-CN" kern="100" baseline="30000" dirty="0">
                <a:cs typeface="Times New Roman"/>
              </a:rPr>
              <a:t>＋</a:t>
            </a:r>
            <a:r>
              <a:rPr lang="en-US" altLang="zh-CN" b="1" kern="100" spc="-80" dirty="0">
                <a:cs typeface="Courier New"/>
              </a:rPr>
              <a:t>==</a:t>
            </a:r>
            <a:r>
              <a:rPr lang="en-US" altLang="zh-CN" b="1" kern="100" dirty="0">
                <a:cs typeface="Courier New"/>
              </a:rPr>
              <a:t>=</a:t>
            </a:r>
            <a:r>
              <a:rPr lang="en-US" altLang="zh-CN" kern="100" dirty="0">
                <a:cs typeface="Courier New"/>
              </a:rPr>
              <a:t>[</a:t>
            </a:r>
            <a:r>
              <a:rPr lang="en-US" altLang="zh-CN" b="1" kern="100" dirty="0">
                <a:cs typeface="Courier New"/>
              </a:rPr>
              <a:t>Zn</a:t>
            </a:r>
            <a:r>
              <a:rPr lang="en-US" altLang="zh-CN" kern="100" dirty="0">
                <a:cs typeface="Courier New"/>
              </a:rPr>
              <a:t>(</a:t>
            </a:r>
            <a:r>
              <a:rPr lang="en-US" altLang="zh-CN" b="1" kern="100" dirty="0">
                <a:cs typeface="Courier New"/>
              </a:rPr>
              <a:t>OH</a:t>
            </a:r>
            <a:r>
              <a:rPr lang="en-US" altLang="zh-CN" kern="100" dirty="0">
                <a:cs typeface="Courier New"/>
              </a:rPr>
              <a:t>)</a:t>
            </a:r>
            <a:r>
              <a:rPr lang="en-US" altLang="zh-CN" b="1" kern="100" baseline="-25000" dirty="0">
                <a:cs typeface="Courier New"/>
              </a:rPr>
              <a:t>4</a:t>
            </a:r>
            <a:r>
              <a:rPr lang="en-US" altLang="zh-CN" kern="100" dirty="0">
                <a:cs typeface="Courier New"/>
              </a:rPr>
              <a:t>]</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a:t>
            </a:r>
            <a:r>
              <a:rPr lang="en-US" altLang="zh-CN" b="1" kern="100" dirty="0">
                <a:cs typeface="Courier New"/>
              </a:rPr>
              <a:t>Mn</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a:t>
            </a:r>
            <a:r>
              <a:rPr lang="en-US" altLang="zh-CN" b="1" kern="100" dirty="0" smtClean="0">
                <a:cs typeface="Courier New"/>
              </a:rPr>
              <a:t>2H</a:t>
            </a:r>
            <a:r>
              <a:rPr lang="en-US" altLang="zh-CN" b="1" kern="100" baseline="-25000" dirty="0" smtClean="0">
                <a:cs typeface="Courier New"/>
              </a:rPr>
              <a:t>2</a:t>
            </a:r>
            <a:r>
              <a:rPr lang="en-US" altLang="zh-CN" b="1" kern="100" dirty="0" smtClean="0">
                <a:cs typeface="Courier New"/>
              </a:rPr>
              <a:t>O</a:t>
            </a:r>
            <a:endParaRPr lang="zh-CN" altLang="zh-CN" sz="1050" kern="100" dirty="0">
              <a:latin typeface="宋体"/>
              <a:cs typeface="Courier New"/>
            </a:endParaRPr>
          </a:p>
        </p:txBody>
      </p:sp>
      <p:sp>
        <p:nvSpPr>
          <p:cNvPr id="23555" name="文本框 1"/>
          <p:cNvSpPr txBox="1">
            <a:spLocks noChangeArrowheads="1"/>
          </p:cNvSpPr>
          <p:nvPr/>
        </p:nvSpPr>
        <p:spPr bwMode="auto">
          <a:xfrm>
            <a:off x="647700" y="1009650"/>
            <a:ext cx="10729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pPr algn="ctr"/>
            <a:r>
              <a:rPr lang="en-US" altLang="zh-CN" sz="2800" b="1" dirty="0" smtClean="0">
                <a:solidFill>
                  <a:srgbClr val="CC4646"/>
                </a:solidFill>
                <a:latin typeface="微软雅黑" pitchFamily="34" charset="-122"/>
                <a:ea typeface="微软雅黑" pitchFamily="34" charset="-122"/>
              </a:rPr>
              <a:t>— </a:t>
            </a:r>
            <a:r>
              <a:rPr lang="zh-CN" altLang="en-US" sz="2800" b="1" dirty="0" smtClean="0">
                <a:solidFill>
                  <a:srgbClr val="CC4646"/>
                </a:solidFill>
                <a:latin typeface="微软雅黑" pitchFamily="34" charset="-122"/>
                <a:ea typeface="微软雅黑" pitchFamily="34" charset="-122"/>
              </a:rPr>
              <a:t>高考视野 </a:t>
            </a:r>
            <a:r>
              <a:rPr lang="en-US" altLang="zh-CN" sz="2800" b="1" dirty="0" smtClean="0">
                <a:solidFill>
                  <a:srgbClr val="CC4646"/>
                </a:solidFill>
                <a:latin typeface="微软雅黑" pitchFamily="34" charset="-122"/>
                <a:ea typeface="微软雅黑" pitchFamily="34" charset="-122"/>
              </a:rPr>
              <a:t>—</a:t>
            </a:r>
            <a:endParaRPr lang="zh-CN" altLang="en-US" sz="2800" b="1" dirty="0">
              <a:solidFill>
                <a:srgbClr val="CC4646"/>
              </a:solidFill>
              <a:latin typeface="微软雅黑" pitchFamily="34" charset="-122"/>
              <a:ea typeface="微软雅黑" pitchFamily="34" charset="-122"/>
            </a:endParaRPr>
          </a:p>
        </p:txBody>
      </p:sp>
      <p:pic>
        <p:nvPicPr>
          <p:cNvPr id="55298" name="Picture 2" descr="2022hx-127.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680446" y="2636912"/>
            <a:ext cx="2880320" cy="222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370058183"/>
              </p:ext>
            </p:extLst>
          </p:nvPr>
        </p:nvGraphicFramePr>
        <p:xfrm>
          <a:off x="561266" y="5412950"/>
          <a:ext cx="11160125" cy="514350"/>
        </p:xfrm>
        <a:graphic>
          <a:graphicData uri="http://schemas.openxmlformats.org/presentationml/2006/ole">
            <mc:AlternateContent xmlns:mc="http://schemas.openxmlformats.org/markup-compatibility/2006">
              <mc:Choice xmlns:v="urn:schemas-microsoft-com:vml" Requires="v">
                <p:oleObj spid="_x0000_s55307" name="文档" r:id="rId6" imgW="11160428" imgH="513738" progId="Word.Document.12">
                  <p:embed/>
                </p:oleObj>
              </mc:Choice>
              <mc:Fallback>
                <p:oleObj name="文档" r:id="rId6" imgW="11160428" imgH="513738" progId="Word.Document.12">
                  <p:embed/>
                  <p:pic>
                    <p:nvPicPr>
                      <p:cNvPr id="0" name=""/>
                      <p:cNvPicPr/>
                      <p:nvPr/>
                    </p:nvPicPr>
                    <p:blipFill>
                      <a:blip r:embed="rId7"/>
                      <a:stretch>
                        <a:fillRect/>
                      </a:stretch>
                    </p:blipFill>
                    <p:spPr>
                      <a:xfrm>
                        <a:off x="561266" y="5412950"/>
                        <a:ext cx="11160125" cy="514350"/>
                      </a:xfrm>
                      <a:prstGeom prst="rect">
                        <a:avLst/>
                      </a:prstGeom>
                    </p:spPr>
                  </p:pic>
                </p:oleObj>
              </mc:Fallback>
            </mc:AlternateContent>
          </a:graphicData>
        </a:graphic>
      </p:graphicFrame>
      <p:sp>
        <p:nvSpPr>
          <p:cNvPr id="4" name="矩形 3"/>
          <p:cNvSpPr/>
          <p:nvPr/>
        </p:nvSpPr>
        <p:spPr>
          <a:xfrm>
            <a:off x="10737916" y="2125717"/>
            <a:ext cx="407484" cy="461665"/>
          </a:xfrm>
          <a:prstGeom prst="rect">
            <a:avLst/>
          </a:prstGeom>
        </p:spPr>
        <p:txBody>
          <a:bodyPr wrap="none">
            <a:spAutoFit/>
          </a:bodyPr>
          <a:lstStyle/>
          <a:p>
            <a:r>
              <a:rPr lang="en-US" altLang="zh-CN" dirty="0"/>
              <a:t>A</a:t>
            </a:r>
            <a:endParaRPr lang="zh-CN" altLang="en-US" dirty="0"/>
          </a:p>
        </p:txBody>
      </p:sp>
    </p:spTree>
    <p:extLst>
      <p:ext uri="{BB962C8B-B14F-4D97-AF65-F5344CB8AC3E}">
        <p14:creationId xmlns:p14="http://schemas.microsoft.com/office/powerpoint/2010/main" val="2581754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556792"/>
            <a:ext cx="11286237" cy="4041812"/>
          </a:xfrm>
        </p:spPr>
        <p:txBody>
          <a:bodyPr/>
          <a:lstStyle/>
          <a:p>
            <a:pPr indent="628015">
              <a:spcAft>
                <a:spcPts val="0"/>
              </a:spcAft>
              <a:tabLst>
                <a:tab pos="5372100" algn="l"/>
              </a:tabLst>
            </a:pPr>
            <a:r>
              <a:rPr lang="en-US" altLang="zh-CN" sz="3200" b="1" kern="100" dirty="0">
                <a:solidFill>
                  <a:srgbClr val="CC4646"/>
                </a:solidFill>
                <a:cs typeface="Courier New"/>
              </a:rPr>
              <a:t>2. </a:t>
            </a:r>
            <a:r>
              <a:rPr lang="en-US" altLang="zh-CN" kern="100" dirty="0">
                <a:cs typeface="Courier New"/>
              </a:rPr>
              <a:t>(</a:t>
            </a:r>
            <a:r>
              <a:rPr lang="en-US" altLang="zh-CN" b="1" kern="100" dirty="0">
                <a:cs typeface="Courier New"/>
              </a:rPr>
              <a:t>2022·</a:t>
            </a:r>
            <a:r>
              <a:rPr lang="zh-CN" altLang="zh-CN" kern="100" dirty="0">
                <a:cs typeface="Times New Roman"/>
              </a:rPr>
              <a:t>全国乙卷</a:t>
            </a:r>
            <a:r>
              <a:rPr lang="en-US" altLang="zh-CN" kern="100" dirty="0">
                <a:cs typeface="Courier New"/>
              </a:rPr>
              <a:t>)</a:t>
            </a:r>
            <a:r>
              <a:rPr lang="en-US" altLang="zh-CN" b="1" kern="100" dirty="0">
                <a:cs typeface="Courier New"/>
              </a:rPr>
              <a:t>Li</a:t>
            </a:r>
            <a:r>
              <a:rPr lang="zh-CN" altLang="zh-CN" kern="100" dirty="0">
                <a:cs typeface="Times New Roman"/>
              </a:rPr>
              <a:t>－</a:t>
            </a:r>
            <a:r>
              <a:rPr lang="en-US" altLang="zh-CN" b="1" kern="100" dirty="0">
                <a:cs typeface="Courier New"/>
              </a:rPr>
              <a:t>O</a:t>
            </a:r>
            <a:r>
              <a:rPr lang="en-US" altLang="zh-CN" b="1" kern="100" baseline="-25000" dirty="0">
                <a:cs typeface="Courier New"/>
              </a:rPr>
              <a:t>2</a:t>
            </a:r>
            <a:r>
              <a:rPr lang="zh-CN" altLang="zh-CN" kern="100" dirty="0">
                <a:cs typeface="Times New Roman"/>
              </a:rPr>
              <a:t>电池比能量高，在汽车、航天等领域具有良好的应用前景。近年来科学家研究了一种光照充电</a:t>
            </a:r>
            <a:r>
              <a:rPr lang="en-US" altLang="zh-CN" b="1" kern="100" dirty="0">
                <a:cs typeface="Courier New"/>
              </a:rPr>
              <a:t>Li</a:t>
            </a:r>
            <a:r>
              <a:rPr lang="zh-CN" altLang="zh-CN" kern="100" dirty="0">
                <a:cs typeface="Times New Roman"/>
              </a:rPr>
              <a:t>－</a:t>
            </a:r>
            <a:r>
              <a:rPr lang="en-US" altLang="zh-CN" b="1" kern="100" dirty="0">
                <a:cs typeface="Courier New"/>
              </a:rPr>
              <a:t>O</a:t>
            </a:r>
            <a:r>
              <a:rPr lang="en-US" altLang="zh-CN" b="1" kern="100" baseline="-25000" dirty="0">
                <a:cs typeface="Courier New"/>
              </a:rPr>
              <a:t>2</a:t>
            </a:r>
            <a:r>
              <a:rPr lang="zh-CN" altLang="zh-CN" kern="100" dirty="0">
                <a:cs typeface="Times New Roman"/>
              </a:rPr>
              <a:t>电池</a:t>
            </a:r>
            <a:r>
              <a:rPr lang="en-US" altLang="zh-CN" kern="100" dirty="0">
                <a:cs typeface="Courier New"/>
              </a:rPr>
              <a:t>(</a:t>
            </a:r>
            <a:r>
              <a:rPr lang="zh-CN" altLang="zh-CN" kern="100" dirty="0">
                <a:cs typeface="Times New Roman"/>
              </a:rPr>
              <a:t>如图所示</a:t>
            </a:r>
            <a:r>
              <a:rPr lang="en-US" altLang="zh-CN" kern="100" dirty="0">
                <a:cs typeface="Courier New"/>
              </a:rPr>
              <a:t>)</a:t>
            </a:r>
            <a:r>
              <a:rPr lang="zh-CN" altLang="zh-CN" kern="100" dirty="0">
                <a:cs typeface="Times New Roman"/>
              </a:rPr>
              <a:t>。光照时，光催化电极产生电子</a:t>
            </a:r>
            <a:r>
              <a:rPr lang="en-US" altLang="zh-CN" kern="100" dirty="0">
                <a:cs typeface="Courier New"/>
              </a:rPr>
              <a:t>(</a:t>
            </a:r>
            <a:r>
              <a:rPr lang="en-US" altLang="zh-CN" b="1" kern="100" dirty="0">
                <a:cs typeface="Courier New"/>
              </a:rPr>
              <a:t>e</a:t>
            </a:r>
            <a:r>
              <a:rPr lang="zh-CN" altLang="zh-CN" kern="100" baseline="30000" dirty="0">
                <a:cs typeface="Times New Roman"/>
              </a:rPr>
              <a:t>－</a:t>
            </a:r>
            <a:r>
              <a:rPr lang="en-US" altLang="zh-CN" kern="100" dirty="0">
                <a:cs typeface="Courier New"/>
              </a:rPr>
              <a:t>)</a:t>
            </a:r>
            <a:r>
              <a:rPr lang="zh-CN" altLang="zh-CN" kern="100" dirty="0">
                <a:cs typeface="Times New Roman"/>
              </a:rPr>
              <a:t>和空穴</a:t>
            </a:r>
            <a:r>
              <a:rPr lang="en-US" altLang="zh-CN" kern="100" dirty="0">
                <a:cs typeface="Courier New"/>
              </a:rPr>
              <a:t>(</a:t>
            </a:r>
            <a:r>
              <a:rPr lang="en-US" altLang="zh-CN" b="1" kern="100" dirty="0">
                <a:cs typeface="Courier New"/>
              </a:rPr>
              <a:t>h</a:t>
            </a:r>
            <a:r>
              <a:rPr lang="zh-CN" altLang="zh-CN" kern="100" baseline="30000" dirty="0">
                <a:cs typeface="Times New Roman"/>
              </a:rPr>
              <a:t>＋</a:t>
            </a:r>
            <a:r>
              <a:rPr lang="en-US" altLang="zh-CN" kern="100" dirty="0">
                <a:cs typeface="Courier New"/>
              </a:rPr>
              <a:t>)</a:t>
            </a:r>
            <a:r>
              <a:rPr lang="zh-CN" altLang="zh-CN" kern="100" dirty="0">
                <a:cs typeface="Times New Roman"/>
              </a:rPr>
              <a:t>，驱动阴极反应</a:t>
            </a:r>
            <a:r>
              <a:rPr lang="en-US" altLang="zh-CN" kern="100" dirty="0">
                <a:cs typeface="Courier New"/>
              </a:rPr>
              <a:t>(</a:t>
            </a:r>
            <a:r>
              <a:rPr lang="en-US" altLang="zh-CN" b="1" kern="100" dirty="0">
                <a:cs typeface="Courier New"/>
              </a:rPr>
              <a:t>Li</a:t>
            </a:r>
            <a:r>
              <a:rPr lang="zh-CN" altLang="zh-CN" kern="100" baseline="30000" dirty="0">
                <a:cs typeface="Times New Roman"/>
              </a:rPr>
              <a:t>＋</a:t>
            </a:r>
            <a:r>
              <a:rPr lang="zh-CN" altLang="zh-CN" kern="100" dirty="0">
                <a:cs typeface="Times New Roman"/>
              </a:rPr>
              <a:t>＋</a:t>
            </a:r>
            <a:r>
              <a:rPr lang="en-US" altLang="zh-CN" b="1" kern="100" dirty="0">
                <a:cs typeface="Courier New"/>
              </a:rPr>
              <a:t>e</a:t>
            </a:r>
            <a:r>
              <a:rPr lang="zh-CN" altLang="zh-CN" kern="100" baseline="30000" dirty="0">
                <a:cs typeface="Times New Roman"/>
              </a:rPr>
              <a:t>－</a:t>
            </a:r>
            <a:r>
              <a:rPr lang="en-US" altLang="zh-CN" b="1" kern="100" spc="-80" dirty="0">
                <a:cs typeface="Courier New"/>
              </a:rPr>
              <a:t>==</a:t>
            </a:r>
            <a:r>
              <a:rPr lang="en-US" altLang="zh-CN" b="1" kern="100" dirty="0">
                <a:cs typeface="Courier New"/>
              </a:rPr>
              <a:t>=Li</a:t>
            </a:r>
            <a:r>
              <a:rPr lang="en-US" altLang="zh-CN" kern="100" dirty="0">
                <a:cs typeface="Courier New"/>
              </a:rPr>
              <a:t>)</a:t>
            </a:r>
            <a:r>
              <a:rPr lang="zh-CN" altLang="zh-CN" kern="100" dirty="0">
                <a:cs typeface="Times New Roman"/>
              </a:rPr>
              <a:t>和阳极反应</a:t>
            </a:r>
            <a:r>
              <a:rPr lang="en-US" altLang="zh-CN" kern="100" dirty="0">
                <a:cs typeface="Courier New"/>
              </a:rPr>
              <a:t>(</a:t>
            </a:r>
            <a:r>
              <a:rPr lang="en-US" altLang="zh-CN" b="1" kern="100" dirty="0">
                <a:cs typeface="Courier New"/>
              </a:rPr>
              <a:t>Li</a:t>
            </a:r>
            <a:r>
              <a:rPr lang="en-US" altLang="zh-CN" b="1" kern="100" baseline="-25000" dirty="0">
                <a:cs typeface="Courier New"/>
              </a:rPr>
              <a:t>2</a:t>
            </a:r>
            <a:r>
              <a:rPr lang="en-US" altLang="zh-CN" b="1" kern="100" dirty="0">
                <a:cs typeface="Courier New"/>
              </a:rPr>
              <a:t>O</a:t>
            </a:r>
            <a:r>
              <a:rPr lang="en-US" altLang="zh-CN" b="1" kern="100" baseline="-25000" dirty="0">
                <a:cs typeface="Courier New"/>
              </a:rPr>
              <a:t>2</a:t>
            </a:r>
            <a:r>
              <a:rPr lang="zh-CN" altLang="zh-CN" kern="100" dirty="0">
                <a:cs typeface="Times New Roman"/>
              </a:rPr>
              <a:t>＋</a:t>
            </a:r>
            <a:r>
              <a:rPr lang="en-US" altLang="zh-CN" b="1" kern="100" dirty="0">
                <a:cs typeface="Courier New"/>
              </a:rPr>
              <a:t>2h</a:t>
            </a:r>
            <a:r>
              <a:rPr lang="zh-CN" altLang="zh-CN" kern="100" baseline="30000" dirty="0">
                <a:cs typeface="Times New Roman"/>
              </a:rPr>
              <a:t>＋</a:t>
            </a:r>
            <a:r>
              <a:rPr lang="en-US" altLang="zh-CN" b="1" kern="100" spc="-80" dirty="0">
                <a:cs typeface="Courier New"/>
              </a:rPr>
              <a:t>==</a:t>
            </a:r>
            <a:r>
              <a:rPr lang="en-US" altLang="zh-CN" b="1" kern="100" dirty="0">
                <a:cs typeface="Courier New"/>
              </a:rPr>
              <a:t>=2Li</a:t>
            </a:r>
            <a:r>
              <a:rPr lang="zh-CN" altLang="zh-CN" kern="100" baseline="30000" dirty="0">
                <a:cs typeface="Times New Roman"/>
              </a:rPr>
              <a:t>＋</a:t>
            </a:r>
            <a:r>
              <a:rPr lang="zh-CN" altLang="zh-CN" kern="100" dirty="0">
                <a:cs typeface="Times New Roman"/>
              </a:rPr>
              <a:t>＋</a:t>
            </a:r>
            <a:r>
              <a:rPr lang="en-US" altLang="zh-CN" b="1" kern="100" dirty="0">
                <a:cs typeface="Courier New"/>
              </a:rPr>
              <a:t>O</a:t>
            </a:r>
            <a:r>
              <a:rPr lang="en-US" altLang="zh-CN" b="1" kern="100" baseline="-25000" dirty="0">
                <a:cs typeface="Courier New"/>
              </a:rPr>
              <a:t>2</a:t>
            </a:r>
            <a:r>
              <a:rPr lang="en-US" altLang="zh-CN" kern="100" dirty="0">
                <a:cs typeface="Courier New"/>
              </a:rPr>
              <a:t>)</a:t>
            </a:r>
            <a:r>
              <a:rPr lang="zh-CN" altLang="zh-CN" kern="100" dirty="0">
                <a:cs typeface="Times New Roman"/>
              </a:rPr>
              <a:t>对电池进行充电。下列叙述错误的是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A. </a:t>
            </a:r>
            <a:r>
              <a:rPr lang="zh-CN" altLang="zh-CN" kern="100" dirty="0">
                <a:cs typeface="Times New Roman"/>
              </a:rPr>
              <a:t>充电时，电池的总反应：</a:t>
            </a:r>
            <a:r>
              <a:rPr lang="en-US" altLang="zh-CN" b="1" kern="100" dirty="0">
                <a:cs typeface="Courier New"/>
              </a:rPr>
              <a:t>Li</a:t>
            </a:r>
            <a:r>
              <a:rPr lang="en-US" altLang="zh-CN" b="1" kern="100" baseline="-25000" dirty="0">
                <a:cs typeface="Courier New"/>
              </a:rPr>
              <a:t>2</a:t>
            </a:r>
            <a:r>
              <a:rPr lang="en-US" altLang="zh-CN" b="1" kern="100" dirty="0">
                <a:cs typeface="Courier New"/>
              </a:rPr>
              <a:t>O</a:t>
            </a:r>
            <a:r>
              <a:rPr lang="en-US" altLang="zh-CN" b="1" kern="100" baseline="-25000" dirty="0">
                <a:cs typeface="Courier New"/>
              </a:rPr>
              <a:t>2</a:t>
            </a:r>
            <a:r>
              <a:rPr lang="en-US" altLang="zh-CN" b="1" kern="100" spc="-80" dirty="0">
                <a:cs typeface="Courier New"/>
              </a:rPr>
              <a:t>==</a:t>
            </a:r>
            <a:r>
              <a:rPr lang="en-US" altLang="zh-CN" b="1" kern="100" dirty="0">
                <a:cs typeface="Courier New"/>
              </a:rPr>
              <a:t>=2Li</a:t>
            </a:r>
            <a:r>
              <a:rPr lang="zh-CN" altLang="zh-CN" kern="100" dirty="0">
                <a:cs typeface="Times New Roman"/>
              </a:rPr>
              <a:t>＋</a:t>
            </a:r>
            <a:r>
              <a:rPr lang="en-US" altLang="zh-CN" b="1" kern="100" dirty="0">
                <a:cs typeface="Courier New"/>
              </a:rPr>
              <a:t>O</a:t>
            </a:r>
            <a:r>
              <a:rPr lang="en-US" altLang="zh-CN" b="1" kern="100" baseline="-25000" dirty="0">
                <a:cs typeface="Courier New"/>
              </a:rPr>
              <a:t>2</a:t>
            </a:r>
            <a:r>
              <a:rPr lang="en-US" altLang="zh-CN" b="1" kern="100" dirty="0">
                <a:latin typeface="宋体"/>
                <a:cs typeface="Times New Roman"/>
              </a:rPr>
              <a:t>↑</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B. </a:t>
            </a:r>
            <a:r>
              <a:rPr lang="zh-CN" altLang="zh-CN" kern="100" dirty="0">
                <a:cs typeface="Times New Roman"/>
              </a:rPr>
              <a:t>充电效率与光照产生的电子和空穴量有关</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C. </a:t>
            </a:r>
            <a:r>
              <a:rPr lang="zh-CN" altLang="zh-CN" kern="100" dirty="0">
                <a:cs typeface="Times New Roman"/>
              </a:rPr>
              <a:t>放电时，</a:t>
            </a:r>
            <a:r>
              <a:rPr lang="en-US" altLang="zh-CN" b="1" kern="100" dirty="0">
                <a:cs typeface="Courier New"/>
              </a:rPr>
              <a:t>Li</a:t>
            </a:r>
            <a:r>
              <a:rPr lang="zh-CN" altLang="zh-CN" kern="100" baseline="30000" dirty="0">
                <a:cs typeface="Times New Roman"/>
              </a:rPr>
              <a:t>＋</a:t>
            </a:r>
            <a:r>
              <a:rPr lang="zh-CN" altLang="zh-CN" kern="100" dirty="0">
                <a:cs typeface="Times New Roman"/>
              </a:rPr>
              <a:t>从正极穿过离子交换膜向负极迁移</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D. </a:t>
            </a:r>
            <a:r>
              <a:rPr lang="zh-CN" altLang="zh-CN" kern="100" dirty="0">
                <a:cs typeface="Times New Roman"/>
              </a:rPr>
              <a:t>放电时，正极发生反应：</a:t>
            </a:r>
            <a:r>
              <a:rPr lang="en-US" altLang="zh-CN" b="1" kern="100" dirty="0">
                <a:cs typeface="Courier New"/>
              </a:rPr>
              <a:t>O</a:t>
            </a:r>
            <a:r>
              <a:rPr lang="en-US" altLang="zh-CN" b="1" kern="100" baseline="-25000" dirty="0">
                <a:cs typeface="Courier New"/>
              </a:rPr>
              <a:t>2</a:t>
            </a:r>
            <a:r>
              <a:rPr lang="zh-CN" altLang="zh-CN" kern="100" dirty="0">
                <a:cs typeface="Times New Roman"/>
              </a:rPr>
              <a:t>＋</a:t>
            </a:r>
            <a:r>
              <a:rPr lang="en-US" altLang="zh-CN" b="1" kern="100" dirty="0">
                <a:cs typeface="Courier New"/>
              </a:rPr>
              <a:t>2Li</a:t>
            </a:r>
            <a:r>
              <a:rPr lang="zh-CN" altLang="zh-CN" kern="100" baseline="30000" dirty="0">
                <a:cs typeface="Times New Roman"/>
              </a:rPr>
              <a:t>＋</a:t>
            </a:r>
            <a:r>
              <a:rPr lang="zh-CN" altLang="zh-CN" kern="100" dirty="0">
                <a:cs typeface="Times New Roman"/>
              </a:rPr>
              <a:t>＋</a:t>
            </a:r>
            <a:r>
              <a:rPr lang="en-US" altLang="zh-CN" b="1" kern="100" dirty="0">
                <a:cs typeface="Courier New"/>
              </a:rPr>
              <a:t>2e</a:t>
            </a:r>
            <a:r>
              <a:rPr lang="zh-CN" altLang="zh-CN" kern="100" baseline="30000" dirty="0">
                <a:cs typeface="Times New Roman"/>
              </a:rPr>
              <a:t>－</a:t>
            </a:r>
            <a:r>
              <a:rPr lang="en-US" altLang="zh-CN" b="1" kern="100" spc="-80" dirty="0">
                <a:cs typeface="Courier New"/>
              </a:rPr>
              <a:t>==</a:t>
            </a:r>
            <a:r>
              <a:rPr lang="en-US" altLang="zh-CN" b="1" kern="100" dirty="0">
                <a:cs typeface="Courier New"/>
              </a:rPr>
              <a:t>=</a:t>
            </a:r>
            <a:r>
              <a:rPr lang="en-US" altLang="zh-CN" b="1" kern="100" dirty="0" smtClean="0">
                <a:cs typeface="Courier New"/>
              </a:rPr>
              <a:t>Li</a:t>
            </a:r>
            <a:r>
              <a:rPr lang="en-US" altLang="zh-CN" b="1" kern="100" baseline="-25000" dirty="0" smtClean="0">
                <a:cs typeface="Courier New"/>
              </a:rPr>
              <a:t>2</a:t>
            </a:r>
            <a:r>
              <a:rPr lang="en-US" altLang="zh-CN" b="1" kern="100" dirty="0" smtClean="0">
                <a:cs typeface="Courier New"/>
              </a:rPr>
              <a:t>O</a:t>
            </a:r>
            <a:r>
              <a:rPr lang="en-US" altLang="zh-CN" b="1" kern="100" baseline="-25000" dirty="0" smtClean="0">
                <a:cs typeface="Courier New"/>
              </a:rPr>
              <a:t>2</a:t>
            </a:r>
            <a:endParaRPr lang="zh-CN" altLang="zh-CN" sz="1050" kern="100" dirty="0">
              <a:latin typeface="宋体"/>
              <a:cs typeface="Courier New"/>
            </a:endParaRPr>
          </a:p>
        </p:txBody>
      </p:sp>
      <p:pic>
        <p:nvPicPr>
          <p:cNvPr id="58370" name="Picture 2" descr="2022hx-128.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843002" y="3353392"/>
            <a:ext cx="2822220" cy="243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8081926" y="3212976"/>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2304773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2003635"/>
            <a:ext cx="11286237" cy="3081549"/>
          </a:xfrm>
        </p:spPr>
        <p:txBody>
          <a:bodyPr/>
          <a:lstStyle/>
          <a:p>
            <a:pPr indent="628015">
              <a:spcAft>
                <a:spcPts val="0"/>
              </a:spcAft>
              <a:tabLst>
                <a:tab pos="5372100" algn="l"/>
              </a:tabLst>
            </a:pPr>
            <a:r>
              <a:rPr lang="en-US" altLang="zh-CN" sz="3200" b="1" kern="100" dirty="0">
                <a:solidFill>
                  <a:srgbClr val="CC4646"/>
                </a:solidFill>
                <a:cs typeface="Courier New"/>
              </a:rPr>
              <a:t>3. </a:t>
            </a:r>
            <a:r>
              <a:rPr lang="en-US" altLang="zh-CN" kern="100" dirty="0">
                <a:cs typeface="Courier New"/>
              </a:rPr>
              <a:t>(</a:t>
            </a:r>
            <a:r>
              <a:rPr lang="en-US" altLang="zh-CN" b="1" kern="100" dirty="0">
                <a:cs typeface="Courier New"/>
              </a:rPr>
              <a:t>2022·</a:t>
            </a:r>
            <a:r>
              <a:rPr lang="zh-CN" altLang="zh-CN" kern="100" dirty="0">
                <a:cs typeface="Times New Roman"/>
              </a:rPr>
              <a:t>广东卷</a:t>
            </a:r>
            <a:r>
              <a:rPr lang="en-US" altLang="zh-CN" kern="100" dirty="0">
                <a:cs typeface="Courier New"/>
              </a:rPr>
              <a:t>)</a:t>
            </a:r>
            <a:r>
              <a:rPr lang="zh-CN" altLang="zh-CN" kern="100" dirty="0">
                <a:cs typeface="Times New Roman"/>
              </a:rPr>
              <a:t>以熔融盐为电解液，以含</a:t>
            </a:r>
            <a:r>
              <a:rPr lang="en-US" altLang="zh-CN" b="1" kern="100" dirty="0">
                <a:cs typeface="Courier New"/>
              </a:rPr>
              <a:t>Cu</a:t>
            </a:r>
            <a:r>
              <a:rPr lang="zh-CN" altLang="zh-CN" kern="100" dirty="0">
                <a:cs typeface="Times New Roman"/>
              </a:rPr>
              <a:t>、</a:t>
            </a:r>
            <a:r>
              <a:rPr lang="en-US" altLang="zh-CN" b="1" kern="100" dirty="0">
                <a:cs typeface="Courier New"/>
              </a:rPr>
              <a:t>Mg</a:t>
            </a:r>
            <a:r>
              <a:rPr lang="zh-CN" altLang="zh-CN" kern="100" dirty="0">
                <a:cs typeface="Times New Roman"/>
              </a:rPr>
              <a:t>和</a:t>
            </a:r>
            <a:r>
              <a:rPr lang="en-US" altLang="zh-CN" b="1" kern="100" dirty="0">
                <a:cs typeface="Courier New"/>
              </a:rPr>
              <a:t>Si</a:t>
            </a:r>
            <a:r>
              <a:rPr lang="zh-CN" altLang="zh-CN" kern="100" dirty="0">
                <a:cs typeface="Times New Roman"/>
              </a:rPr>
              <a:t>等的铝合金废料为阳极进行电解，实现</a:t>
            </a:r>
            <a:r>
              <a:rPr lang="en-US" altLang="zh-CN" b="1" kern="100" dirty="0">
                <a:cs typeface="Courier New"/>
              </a:rPr>
              <a:t>Al</a:t>
            </a:r>
            <a:r>
              <a:rPr lang="zh-CN" altLang="zh-CN" kern="100" dirty="0">
                <a:cs typeface="Times New Roman"/>
              </a:rPr>
              <a:t>的再生。该过程中</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A. </a:t>
            </a:r>
            <a:r>
              <a:rPr lang="zh-CN" altLang="zh-CN" kern="100" dirty="0">
                <a:cs typeface="Times New Roman"/>
              </a:rPr>
              <a:t>阴极发生的反应为</a:t>
            </a:r>
            <a:r>
              <a:rPr lang="en-US" altLang="zh-CN" b="1" kern="100" dirty="0">
                <a:cs typeface="Courier New"/>
              </a:rPr>
              <a:t>Mg</a:t>
            </a:r>
            <a:r>
              <a:rPr lang="zh-CN" altLang="zh-CN" kern="100" dirty="0">
                <a:cs typeface="Times New Roman"/>
              </a:rPr>
              <a:t>－</a:t>
            </a:r>
            <a:r>
              <a:rPr lang="en-US" altLang="zh-CN" b="1" kern="100" dirty="0">
                <a:cs typeface="Courier New"/>
              </a:rPr>
              <a:t>2e</a:t>
            </a:r>
            <a:r>
              <a:rPr lang="zh-CN" altLang="zh-CN" kern="100" baseline="30000" dirty="0">
                <a:cs typeface="Times New Roman"/>
              </a:rPr>
              <a:t>－</a:t>
            </a:r>
            <a:r>
              <a:rPr lang="en-US" altLang="zh-CN" b="1" kern="100" spc="-80" dirty="0">
                <a:cs typeface="Courier New"/>
              </a:rPr>
              <a:t>==</a:t>
            </a:r>
            <a:r>
              <a:rPr lang="en-US" altLang="zh-CN" b="1" kern="100" dirty="0">
                <a:cs typeface="Courier New"/>
              </a:rPr>
              <a:t>=Mg</a:t>
            </a:r>
            <a:r>
              <a:rPr lang="en-US" altLang="zh-CN" b="1" kern="100" baseline="30000" dirty="0">
                <a:cs typeface="Courier New"/>
              </a:rPr>
              <a:t>2</a:t>
            </a:r>
            <a:r>
              <a:rPr lang="zh-CN" altLang="zh-CN" kern="100" baseline="30000" dirty="0">
                <a:cs typeface="Times New Roman"/>
              </a:rPr>
              <a:t>＋</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B. </a:t>
            </a:r>
            <a:r>
              <a:rPr lang="zh-CN" altLang="zh-CN" kern="100" dirty="0">
                <a:cs typeface="Times New Roman"/>
              </a:rPr>
              <a:t>阴极上</a:t>
            </a:r>
            <a:r>
              <a:rPr lang="en-US" altLang="zh-CN" b="1" kern="100" dirty="0">
                <a:cs typeface="Courier New"/>
              </a:rPr>
              <a:t>Al</a:t>
            </a:r>
            <a:r>
              <a:rPr lang="zh-CN" altLang="zh-CN" kern="100" dirty="0">
                <a:cs typeface="Times New Roman"/>
              </a:rPr>
              <a:t>被氧化</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C. </a:t>
            </a:r>
            <a:r>
              <a:rPr lang="zh-CN" altLang="zh-CN" kern="100" dirty="0">
                <a:cs typeface="Times New Roman"/>
              </a:rPr>
              <a:t>在电解槽底部产生含</a:t>
            </a:r>
            <a:r>
              <a:rPr lang="en-US" altLang="zh-CN" b="1" kern="100" dirty="0">
                <a:cs typeface="Courier New"/>
              </a:rPr>
              <a:t>Cu</a:t>
            </a:r>
            <a:r>
              <a:rPr lang="zh-CN" altLang="zh-CN" kern="100" dirty="0">
                <a:cs typeface="Times New Roman"/>
              </a:rPr>
              <a:t>的阳极泥</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D. </a:t>
            </a:r>
            <a:r>
              <a:rPr lang="zh-CN" altLang="zh-CN" kern="100" dirty="0">
                <a:cs typeface="Times New Roman"/>
              </a:rPr>
              <a:t>阳极和阴极的质量变化</a:t>
            </a:r>
            <a:r>
              <a:rPr lang="zh-CN" altLang="zh-CN" kern="100" dirty="0" smtClean="0">
                <a:cs typeface="Times New Roman"/>
              </a:rPr>
              <a:t>相等</a:t>
            </a:r>
            <a:endParaRPr lang="zh-CN" altLang="zh-CN" sz="1050" kern="100" dirty="0">
              <a:latin typeface="宋体"/>
              <a:cs typeface="Courier New"/>
            </a:endParaRPr>
          </a:p>
        </p:txBody>
      </p:sp>
      <p:sp>
        <p:nvSpPr>
          <p:cNvPr id="4" name="矩形 3"/>
          <p:cNvSpPr/>
          <p:nvPr/>
        </p:nvSpPr>
        <p:spPr>
          <a:xfrm>
            <a:off x="5641114" y="2708920"/>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26278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764704"/>
            <a:ext cx="11286237" cy="6013954"/>
          </a:xfrm>
        </p:spPr>
        <p:txBody>
          <a:bodyPr/>
          <a:lstStyle/>
          <a:p>
            <a:pPr indent="628015">
              <a:spcAft>
                <a:spcPts val="0"/>
              </a:spcAft>
              <a:tabLst>
                <a:tab pos="5372100" algn="l"/>
              </a:tabLst>
            </a:pPr>
            <a:r>
              <a:rPr lang="en-US" altLang="zh-CN" sz="3200" b="1" kern="100" dirty="0">
                <a:solidFill>
                  <a:srgbClr val="CC4646"/>
                </a:solidFill>
                <a:cs typeface="Courier New"/>
              </a:rPr>
              <a:t>4. </a:t>
            </a:r>
            <a:r>
              <a:rPr lang="en-US" altLang="zh-CN" b="1" kern="100" dirty="0">
                <a:cs typeface="Courier New"/>
              </a:rPr>
              <a:t> </a:t>
            </a:r>
            <a:r>
              <a:rPr lang="en-US" altLang="zh-CN" kern="100" dirty="0">
                <a:cs typeface="Courier New"/>
              </a:rPr>
              <a:t>(</a:t>
            </a:r>
            <a:r>
              <a:rPr lang="en-US" altLang="zh-CN" b="1" kern="100" dirty="0">
                <a:cs typeface="Courier New"/>
              </a:rPr>
              <a:t>2022·</a:t>
            </a:r>
            <a:r>
              <a:rPr lang="zh-CN" altLang="zh-CN" kern="100" dirty="0">
                <a:cs typeface="Times New Roman"/>
              </a:rPr>
              <a:t>广东卷</a:t>
            </a:r>
            <a:r>
              <a:rPr lang="en-US" altLang="zh-CN" kern="100" dirty="0">
                <a:cs typeface="Courier New"/>
              </a:rPr>
              <a:t>)</a:t>
            </a:r>
            <a:r>
              <a:rPr lang="zh-CN" altLang="zh-CN" kern="100" dirty="0">
                <a:cs typeface="Times New Roman"/>
              </a:rPr>
              <a:t>科学家基于</a:t>
            </a:r>
            <a:r>
              <a:rPr lang="en-US" altLang="zh-CN" b="1" kern="100" dirty="0">
                <a:cs typeface="Courier New"/>
              </a:rPr>
              <a:t>Cl</a:t>
            </a:r>
            <a:r>
              <a:rPr lang="en-US" altLang="zh-CN" b="1" kern="100" baseline="-25000" dirty="0">
                <a:cs typeface="Courier New"/>
              </a:rPr>
              <a:t>2</a:t>
            </a:r>
            <a:r>
              <a:rPr lang="zh-CN" altLang="zh-CN" kern="100" dirty="0">
                <a:cs typeface="Times New Roman"/>
              </a:rPr>
              <a:t>易溶于</a:t>
            </a:r>
            <a:r>
              <a:rPr lang="en-US" altLang="zh-CN" b="1" kern="100" dirty="0">
                <a:cs typeface="Courier New"/>
              </a:rPr>
              <a:t>CCl</a:t>
            </a:r>
            <a:r>
              <a:rPr lang="en-US" altLang="zh-CN" b="1" kern="100" baseline="-25000" dirty="0">
                <a:cs typeface="Courier New"/>
              </a:rPr>
              <a:t>4</a:t>
            </a:r>
            <a:r>
              <a:rPr lang="zh-CN" altLang="zh-CN" kern="100" dirty="0">
                <a:cs typeface="Times New Roman"/>
              </a:rPr>
              <a:t>的性质，发展了一种无需离子交换膜的新型氯流电池，可作储能设备</a:t>
            </a:r>
            <a:r>
              <a:rPr lang="en-US" altLang="zh-CN" kern="100" dirty="0">
                <a:cs typeface="Courier New"/>
              </a:rPr>
              <a:t>(</a:t>
            </a:r>
            <a:r>
              <a:rPr lang="zh-CN" altLang="zh-CN" kern="100" dirty="0">
                <a:cs typeface="Times New Roman"/>
              </a:rPr>
              <a:t>如图</a:t>
            </a:r>
            <a:r>
              <a:rPr lang="en-US" altLang="zh-CN" kern="100" dirty="0">
                <a:cs typeface="Courier New"/>
              </a:rPr>
              <a:t>)</a:t>
            </a:r>
            <a:r>
              <a:rPr lang="zh-CN" altLang="zh-CN" kern="100" dirty="0">
                <a:cs typeface="Times New Roman"/>
              </a:rPr>
              <a:t>。充电时电极</a:t>
            </a:r>
            <a:r>
              <a:rPr lang="en-US" altLang="zh-CN" b="1" kern="100" dirty="0">
                <a:cs typeface="Courier New"/>
              </a:rPr>
              <a:t>a</a:t>
            </a:r>
            <a:r>
              <a:rPr lang="zh-CN" altLang="zh-CN" kern="100" dirty="0">
                <a:cs typeface="Times New Roman"/>
              </a:rPr>
              <a:t>的反应为</a:t>
            </a:r>
            <a:r>
              <a:rPr lang="en-US" altLang="zh-CN" b="1" kern="100" dirty="0">
                <a:cs typeface="Courier New"/>
              </a:rPr>
              <a:t>NaTi</a:t>
            </a:r>
            <a:r>
              <a:rPr lang="en-US" altLang="zh-CN" b="1" kern="100" baseline="-25000" dirty="0">
                <a:cs typeface="Courier New"/>
              </a:rPr>
              <a:t>2</a:t>
            </a:r>
            <a:r>
              <a:rPr lang="en-US" altLang="zh-CN" kern="100" dirty="0">
                <a:cs typeface="Courier New"/>
              </a:rPr>
              <a:t>(</a:t>
            </a:r>
            <a:r>
              <a:rPr lang="en-US" altLang="zh-CN" b="1" kern="100" dirty="0">
                <a:cs typeface="Courier New"/>
              </a:rPr>
              <a:t>PO</a:t>
            </a:r>
            <a:r>
              <a:rPr lang="en-US" altLang="zh-CN" b="1" kern="100" baseline="-25000" dirty="0">
                <a:cs typeface="Courier New"/>
              </a:rPr>
              <a:t>4</a:t>
            </a:r>
            <a:r>
              <a:rPr lang="en-US" altLang="zh-CN" kern="100" dirty="0">
                <a:cs typeface="Courier New"/>
              </a:rPr>
              <a:t>)</a:t>
            </a:r>
            <a:r>
              <a:rPr lang="en-US" altLang="zh-CN" b="1" kern="100" baseline="-25000" dirty="0">
                <a:cs typeface="Courier New"/>
              </a:rPr>
              <a:t>3</a:t>
            </a:r>
            <a:r>
              <a:rPr lang="zh-CN" altLang="zh-CN" kern="100" dirty="0" smtClean="0">
                <a:cs typeface="Times New Roman"/>
              </a:rPr>
              <a:t>＋</a:t>
            </a:r>
            <a:r>
              <a:rPr lang="en-US" altLang="zh-CN" kern="100" dirty="0" smtClean="0">
                <a:cs typeface="Times New Roman"/>
              </a:rPr>
              <a:t/>
            </a:r>
            <a:br>
              <a:rPr lang="en-US" altLang="zh-CN" kern="100" dirty="0" smtClean="0">
                <a:cs typeface="Times New Roman"/>
              </a:rPr>
            </a:br>
            <a:r>
              <a:rPr lang="en-US" altLang="zh-CN" b="1" kern="100" dirty="0" smtClean="0">
                <a:cs typeface="Courier New"/>
              </a:rPr>
              <a:t>2Na</a:t>
            </a:r>
            <a:r>
              <a:rPr lang="zh-CN" altLang="zh-CN" kern="100" baseline="30000" dirty="0">
                <a:cs typeface="Times New Roman"/>
              </a:rPr>
              <a:t>＋</a:t>
            </a:r>
            <a:r>
              <a:rPr lang="zh-CN" altLang="zh-CN" kern="100" dirty="0">
                <a:cs typeface="Times New Roman"/>
              </a:rPr>
              <a:t>＋</a:t>
            </a:r>
            <a:r>
              <a:rPr lang="en-US" altLang="zh-CN" b="1" kern="100" dirty="0">
                <a:cs typeface="Courier New"/>
              </a:rPr>
              <a:t>2e</a:t>
            </a:r>
            <a:r>
              <a:rPr lang="zh-CN" altLang="zh-CN" kern="100" baseline="30000" dirty="0">
                <a:cs typeface="Times New Roman"/>
              </a:rPr>
              <a:t>－</a:t>
            </a:r>
            <a:r>
              <a:rPr lang="en-US" altLang="zh-CN" b="1" kern="100" spc="-80" dirty="0">
                <a:cs typeface="Courier New"/>
              </a:rPr>
              <a:t>==</a:t>
            </a:r>
            <a:r>
              <a:rPr lang="en-US" altLang="zh-CN" b="1" kern="100" dirty="0">
                <a:cs typeface="Courier New"/>
              </a:rPr>
              <a:t>=Na</a:t>
            </a:r>
            <a:r>
              <a:rPr lang="en-US" altLang="zh-CN" b="1" kern="100" baseline="-25000" dirty="0">
                <a:cs typeface="Courier New"/>
              </a:rPr>
              <a:t>3</a:t>
            </a:r>
            <a:r>
              <a:rPr lang="en-US" altLang="zh-CN" b="1" kern="100" dirty="0">
                <a:cs typeface="Courier New"/>
              </a:rPr>
              <a:t>Ti</a:t>
            </a:r>
            <a:r>
              <a:rPr lang="en-US" altLang="zh-CN" b="1" kern="100" baseline="-25000" dirty="0">
                <a:cs typeface="Courier New"/>
              </a:rPr>
              <a:t>2</a:t>
            </a:r>
            <a:r>
              <a:rPr lang="en-US" altLang="zh-CN" kern="100" dirty="0">
                <a:cs typeface="Courier New"/>
              </a:rPr>
              <a:t>(</a:t>
            </a:r>
            <a:r>
              <a:rPr lang="en-US" altLang="zh-CN" b="1" kern="100" dirty="0">
                <a:cs typeface="Courier New"/>
              </a:rPr>
              <a:t>PO</a:t>
            </a:r>
            <a:r>
              <a:rPr lang="en-US" altLang="zh-CN" b="1" kern="100" baseline="-25000" dirty="0">
                <a:cs typeface="Courier New"/>
              </a:rPr>
              <a:t>4</a:t>
            </a:r>
            <a:r>
              <a:rPr lang="en-US" altLang="zh-CN" kern="100" dirty="0">
                <a:cs typeface="Courier New"/>
              </a:rPr>
              <a:t>)</a:t>
            </a:r>
            <a:r>
              <a:rPr lang="en-US" altLang="zh-CN" b="1" kern="100" baseline="-25000" dirty="0">
                <a:cs typeface="Courier New"/>
              </a:rPr>
              <a:t>3</a:t>
            </a:r>
            <a:r>
              <a:rPr lang="zh-CN" altLang="zh-CN" kern="100" dirty="0">
                <a:cs typeface="Times New Roman"/>
              </a:rPr>
              <a:t>。下列说法正确的是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12140">
              <a:spcAft>
                <a:spcPts val="0"/>
              </a:spcAft>
              <a:tabLst>
                <a:tab pos="5372100" algn="l"/>
              </a:tabLst>
            </a:pPr>
            <a:endParaRPr lang="en-US" altLang="zh-CN" b="1" kern="100" dirty="0" smtClean="0">
              <a:cs typeface="Courier New"/>
            </a:endParaRPr>
          </a:p>
          <a:p>
            <a:pPr indent="612140">
              <a:spcAft>
                <a:spcPts val="0"/>
              </a:spcAft>
              <a:tabLst>
                <a:tab pos="5372100" algn="l"/>
              </a:tabLst>
            </a:pPr>
            <a:endParaRPr lang="en-US" altLang="zh-CN" b="1" kern="100" dirty="0">
              <a:cs typeface="Courier New"/>
            </a:endParaRPr>
          </a:p>
          <a:p>
            <a:pPr indent="612140">
              <a:spcAft>
                <a:spcPts val="0"/>
              </a:spcAft>
              <a:tabLst>
                <a:tab pos="5372100" algn="l"/>
              </a:tabLst>
            </a:pPr>
            <a:endParaRPr lang="en-US" altLang="zh-CN" b="1" kern="100" dirty="0" smtClean="0">
              <a:cs typeface="Courier New"/>
            </a:endParaRPr>
          </a:p>
          <a:p>
            <a:pPr indent="612140">
              <a:spcAft>
                <a:spcPts val="0"/>
              </a:spcAft>
              <a:tabLst>
                <a:tab pos="5372100" algn="l"/>
              </a:tabLst>
            </a:pPr>
            <a:endParaRPr lang="en-US" altLang="zh-CN" b="1" kern="100" dirty="0">
              <a:cs typeface="Courier New"/>
            </a:endParaRPr>
          </a:p>
          <a:p>
            <a:pPr indent="612140">
              <a:spcAft>
                <a:spcPts val="0"/>
              </a:spcAft>
              <a:tabLst>
                <a:tab pos="5372100" algn="l"/>
              </a:tabLst>
            </a:pPr>
            <a:endParaRPr lang="en-US" altLang="zh-CN" b="1" kern="100" dirty="0" smtClean="0">
              <a:cs typeface="Courier New"/>
            </a:endParaRPr>
          </a:p>
          <a:p>
            <a:pPr indent="612140">
              <a:spcAft>
                <a:spcPts val="0"/>
              </a:spcAft>
              <a:tabLst>
                <a:tab pos="5372100" algn="l"/>
              </a:tabLst>
            </a:pPr>
            <a:r>
              <a:rPr lang="en-US" altLang="zh-CN" b="1" kern="100" dirty="0" smtClean="0">
                <a:cs typeface="Courier New"/>
              </a:rPr>
              <a:t>A</a:t>
            </a:r>
            <a:r>
              <a:rPr lang="en-US" altLang="zh-CN" b="1" kern="100" dirty="0">
                <a:cs typeface="Courier New"/>
              </a:rPr>
              <a:t>. </a:t>
            </a:r>
            <a:r>
              <a:rPr lang="zh-CN" altLang="zh-CN" kern="100" dirty="0">
                <a:cs typeface="Times New Roman"/>
              </a:rPr>
              <a:t>充电时电极</a:t>
            </a:r>
            <a:r>
              <a:rPr lang="en-US" altLang="zh-CN" b="1" kern="100" dirty="0">
                <a:cs typeface="Courier New"/>
              </a:rPr>
              <a:t>b</a:t>
            </a:r>
            <a:r>
              <a:rPr lang="zh-CN" altLang="zh-CN" kern="100" dirty="0">
                <a:cs typeface="Times New Roman"/>
              </a:rPr>
              <a:t>是阴极</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B. </a:t>
            </a:r>
            <a:r>
              <a:rPr lang="zh-CN" altLang="zh-CN" kern="100" dirty="0">
                <a:cs typeface="Times New Roman"/>
              </a:rPr>
              <a:t>放电时</a:t>
            </a:r>
            <a:r>
              <a:rPr lang="en-US" altLang="zh-CN" b="1" kern="100" dirty="0" err="1">
                <a:cs typeface="Courier New"/>
              </a:rPr>
              <a:t>NaCl</a:t>
            </a:r>
            <a:r>
              <a:rPr lang="zh-CN" altLang="zh-CN" kern="100" dirty="0">
                <a:cs typeface="Times New Roman"/>
              </a:rPr>
              <a:t>溶液的</a:t>
            </a:r>
            <a:r>
              <a:rPr lang="en-US" altLang="zh-CN" b="1" kern="100" dirty="0">
                <a:cs typeface="Courier New"/>
              </a:rPr>
              <a:t>pH</a:t>
            </a:r>
            <a:r>
              <a:rPr lang="zh-CN" altLang="zh-CN" kern="100" dirty="0">
                <a:cs typeface="Times New Roman"/>
              </a:rPr>
              <a:t>减小</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C. </a:t>
            </a:r>
            <a:r>
              <a:rPr lang="zh-CN" altLang="zh-CN" kern="100" dirty="0">
                <a:cs typeface="Times New Roman"/>
              </a:rPr>
              <a:t>放电时</a:t>
            </a:r>
            <a:r>
              <a:rPr lang="en-US" altLang="zh-CN" b="1" kern="100" dirty="0" err="1">
                <a:cs typeface="Courier New"/>
              </a:rPr>
              <a:t>NaCl</a:t>
            </a:r>
            <a:r>
              <a:rPr lang="zh-CN" altLang="zh-CN" kern="100" dirty="0">
                <a:cs typeface="Times New Roman"/>
              </a:rPr>
              <a:t>溶液的浓度增大</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D. </a:t>
            </a:r>
            <a:r>
              <a:rPr lang="zh-CN" altLang="zh-CN" kern="100" dirty="0">
                <a:cs typeface="Times New Roman"/>
              </a:rPr>
              <a:t>每生成</a:t>
            </a:r>
            <a:r>
              <a:rPr lang="en-US" altLang="zh-CN" b="1" kern="100" dirty="0">
                <a:cs typeface="Courier New"/>
              </a:rPr>
              <a:t>1 </a:t>
            </a:r>
            <a:r>
              <a:rPr lang="en-US" altLang="zh-CN" b="1" kern="100" dirty="0" err="1">
                <a:cs typeface="Courier New"/>
              </a:rPr>
              <a:t>mol</a:t>
            </a:r>
            <a:r>
              <a:rPr lang="en-US" altLang="zh-CN" b="1" kern="100" dirty="0">
                <a:cs typeface="Courier New"/>
              </a:rPr>
              <a:t> Cl</a:t>
            </a:r>
            <a:r>
              <a:rPr lang="en-US" altLang="zh-CN" b="1" kern="100" baseline="-25000" dirty="0">
                <a:cs typeface="Courier New"/>
              </a:rPr>
              <a:t>2</a:t>
            </a:r>
            <a:r>
              <a:rPr lang="zh-CN" altLang="zh-CN" kern="100" dirty="0">
                <a:cs typeface="Times New Roman"/>
              </a:rPr>
              <a:t>，电极</a:t>
            </a:r>
            <a:r>
              <a:rPr lang="en-US" altLang="zh-CN" b="1" kern="100" dirty="0">
                <a:cs typeface="Courier New"/>
              </a:rPr>
              <a:t>a</a:t>
            </a:r>
            <a:r>
              <a:rPr lang="zh-CN" altLang="zh-CN" kern="100" dirty="0">
                <a:cs typeface="Times New Roman"/>
              </a:rPr>
              <a:t>质量理论上增加</a:t>
            </a:r>
            <a:r>
              <a:rPr lang="en-US" altLang="zh-CN" b="1" kern="100" dirty="0">
                <a:cs typeface="Courier New"/>
              </a:rPr>
              <a:t>23 </a:t>
            </a:r>
            <a:r>
              <a:rPr lang="en-US" altLang="zh-CN" b="1" kern="100" dirty="0" smtClean="0">
                <a:cs typeface="Courier New"/>
              </a:rPr>
              <a:t>g</a:t>
            </a:r>
            <a:endParaRPr lang="zh-CN" altLang="zh-CN" sz="1050" kern="100" dirty="0">
              <a:latin typeface="宋体"/>
              <a:cs typeface="Courier New"/>
            </a:endParaRPr>
          </a:p>
        </p:txBody>
      </p:sp>
      <p:pic>
        <p:nvPicPr>
          <p:cNvPr id="59394" name="Picture 2" descr="2022hx-129.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320406" y="2492896"/>
            <a:ext cx="3600400" cy="23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253682" y="1943356"/>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26278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063529"/>
            <a:ext cx="11286237" cy="5533823"/>
          </a:xfrm>
        </p:spPr>
        <p:txBody>
          <a:bodyPr/>
          <a:lstStyle/>
          <a:p>
            <a:pPr indent="628015">
              <a:spcAft>
                <a:spcPts val="0"/>
              </a:spcAft>
              <a:tabLst>
                <a:tab pos="5372100" algn="l"/>
              </a:tabLst>
            </a:pPr>
            <a:r>
              <a:rPr lang="en-US" altLang="zh-CN" sz="3200" b="1" kern="100" dirty="0">
                <a:solidFill>
                  <a:srgbClr val="CC4646"/>
                </a:solidFill>
                <a:cs typeface="Courier New"/>
              </a:rPr>
              <a:t>5. </a:t>
            </a:r>
            <a:r>
              <a:rPr lang="en-US" altLang="zh-CN" kern="100" dirty="0">
                <a:cs typeface="Courier New"/>
              </a:rPr>
              <a:t>(</a:t>
            </a:r>
            <a:r>
              <a:rPr lang="en-US" altLang="zh-CN" b="1" kern="100" dirty="0">
                <a:cs typeface="Courier New"/>
              </a:rPr>
              <a:t>2022·</a:t>
            </a:r>
            <a:r>
              <a:rPr lang="zh-CN" altLang="zh-CN" kern="100" dirty="0">
                <a:cs typeface="Times New Roman"/>
              </a:rPr>
              <a:t>湖南卷</a:t>
            </a:r>
            <a:r>
              <a:rPr lang="en-US" altLang="zh-CN" kern="100" dirty="0">
                <a:cs typeface="Courier New"/>
              </a:rPr>
              <a:t>)</a:t>
            </a:r>
            <a:r>
              <a:rPr lang="zh-CN" altLang="zh-CN" kern="100" dirty="0">
                <a:cs typeface="Times New Roman"/>
              </a:rPr>
              <a:t>海水电池在海洋能源领域备受关注，一种锂－海水电池构造示意图如图。下列说法错误的是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12140">
              <a:spcAft>
                <a:spcPts val="0"/>
              </a:spcAft>
              <a:tabLst>
                <a:tab pos="5372100" algn="l"/>
              </a:tabLst>
            </a:pPr>
            <a:endParaRPr lang="en-US" altLang="zh-CN" b="1" kern="100" dirty="0" smtClean="0">
              <a:cs typeface="Courier New"/>
            </a:endParaRPr>
          </a:p>
          <a:p>
            <a:pPr indent="612140">
              <a:spcAft>
                <a:spcPts val="0"/>
              </a:spcAft>
              <a:tabLst>
                <a:tab pos="5372100" algn="l"/>
              </a:tabLst>
            </a:pPr>
            <a:endParaRPr lang="en-US" altLang="zh-CN" b="1" kern="100" dirty="0">
              <a:cs typeface="Courier New"/>
            </a:endParaRPr>
          </a:p>
          <a:p>
            <a:pPr indent="612140">
              <a:spcAft>
                <a:spcPts val="0"/>
              </a:spcAft>
              <a:tabLst>
                <a:tab pos="5372100" algn="l"/>
              </a:tabLst>
            </a:pPr>
            <a:endParaRPr lang="en-US" altLang="zh-CN" b="1" kern="100" dirty="0" smtClean="0">
              <a:cs typeface="Courier New"/>
            </a:endParaRPr>
          </a:p>
          <a:p>
            <a:pPr indent="612140">
              <a:spcAft>
                <a:spcPts val="0"/>
              </a:spcAft>
              <a:tabLst>
                <a:tab pos="5372100" algn="l"/>
              </a:tabLst>
            </a:pPr>
            <a:endParaRPr lang="en-US" altLang="zh-CN" b="1" kern="100" dirty="0">
              <a:cs typeface="Courier New"/>
            </a:endParaRPr>
          </a:p>
          <a:p>
            <a:pPr indent="612140">
              <a:spcAft>
                <a:spcPts val="0"/>
              </a:spcAft>
              <a:tabLst>
                <a:tab pos="5372100" algn="l"/>
              </a:tabLst>
            </a:pPr>
            <a:endParaRPr lang="en-US" altLang="zh-CN" b="1" kern="100" dirty="0" smtClean="0">
              <a:cs typeface="Courier New"/>
            </a:endParaRPr>
          </a:p>
          <a:p>
            <a:pPr indent="612140">
              <a:spcAft>
                <a:spcPts val="0"/>
              </a:spcAft>
              <a:tabLst>
                <a:tab pos="5372100" algn="l"/>
              </a:tabLst>
            </a:pPr>
            <a:r>
              <a:rPr lang="en-US" altLang="zh-CN" b="1" kern="100" dirty="0" smtClean="0">
                <a:cs typeface="Courier New"/>
              </a:rPr>
              <a:t>A</a:t>
            </a:r>
            <a:r>
              <a:rPr lang="en-US" altLang="zh-CN" b="1" kern="100" dirty="0">
                <a:cs typeface="Courier New"/>
              </a:rPr>
              <a:t>. </a:t>
            </a:r>
            <a:r>
              <a:rPr lang="zh-CN" altLang="zh-CN" kern="100" dirty="0">
                <a:cs typeface="Times New Roman"/>
              </a:rPr>
              <a:t>海水起电解质溶液作用</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B. N</a:t>
            </a:r>
            <a:r>
              <a:rPr lang="zh-CN" altLang="zh-CN" kern="100" dirty="0">
                <a:cs typeface="Times New Roman"/>
              </a:rPr>
              <a:t>极仅发生的电极反应：</a:t>
            </a:r>
            <a:r>
              <a:rPr lang="pt-BR" altLang="zh-CN" b="1" kern="100" dirty="0">
                <a:cs typeface="Courier New"/>
              </a:rPr>
              <a:t>2H</a:t>
            </a:r>
            <a:r>
              <a:rPr lang="pt-BR" altLang="zh-CN" b="1" kern="100" baseline="-25000" dirty="0">
                <a:cs typeface="Courier New"/>
              </a:rPr>
              <a:t>2</a:t>
            </a:r>
            <a:r>
              <a:rPr lang="pt-BR" altLang="zh-CN" b="1" kern="100" dirty="0">
                <a:cs typeface="Courier New"/>
              </a:rPr>
              <a:t>O</a:t>
            </a:r>
            <a:r>
              <a:rPr lang="zh-CN" altLang="zh-CN" kern="100" dirty="0">
                <a:cs typeface="Times New Roman"/>
              </a:rPr>
              <a:t>＋</a:t>
            </a:r>
            <a:r>
              <a:rPr lang="pt-BR" altLang="zh-CN" b="1" kern="100" dirty="0">
                <a:cs typeface="Courier New"/>
              </a:rPr>
              <a:t>2e</a:t>
            </a:r>
            <a:r>
              <a:rPr lang="zh-CN" altLang="zh-CN" kern="100" baseline="30000" dirty="0">
                <a:cs typeface="Times New Roman"/>
              </a:rPr>
              <a:t>－</a:t>
            </a:r>
            <a:r>
              <a:rPr lang="pt-BR" altLang="zh-CN" b="1" kern="100" spc="-80" dirty="0">
                <a:cs typeface="Courier New"/>
              </a:rPr>
              <a:t>==</a:t>
            </a:r>
            <a:r>
              <a:rPr lang="pt-BR" altLang="zh-CN" b="1" kern="100" dirty="0">
                <a:cs typeface="Courier New"/>
              </a:rPr>
              <a:t>=2OH</a:t>
            </a:r>
            <a:r>
              <a:rPr lang="zh-CN" altLang="zh-CN" kern="100" baseline="30000" dirty="0">
                <a:cs typeface="Times New Roman"/>
              </a:rPr>
              <a:t>－</a:t>
            </a:r>
            <a:r>
              <a:rPr lang="zh-CN" altLang="zh-CN" kern="100" dirty="0">
                <a:cs typeface="Times New Roman"/>
              </a:rPr>
              <a:t>＋</a:t>
            </a:r>
            <a:r>
              <a:rPr lang="pt-BR" altLang="zh-CN" b="1" kern="100" dirty="0">
                <a:cs typeface="Courier New"/>
              </a:rPr>
              <a:t>H</a:t>
            </a:r>
            <a:r>
              <a:rPr lang="pt-BR" altLang="zh-CN" b="1" kern="100" baseline="-25000" dirty="0">
                <a:cs typeface="Courier New"/>
              </a:rPr>
              <a:t>2</a:t>
            </a:r>
            <a:r>
              <a:rPr lang="pt-BR" altLang="zh-CN" b="1" kern="100" dirty="0">
                <a:latin typeface="宋体"/>
                <a:cs typeface="Times New Roman"/>
              </a:rPr>
              <a:t>↑</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C. </a:t>
            </a:r>
            <a:r>
              <a:rPr lang="zh-CN" altLang="zh-CN" kern="100" dirty="0">
                <a:cs typeface="Times New Roman"/>
              </a:rPr>
              <a:t>玻璃陶瓷具有传导离子和防水的功能</a:t>
            </a:r>
            <a:endParaRPr lang="zh-CN" altLang="zh-CN" sz="1050" kern="100" dirty="0">
              <a:latin typeface="宋体"/>
              <a:cs typeface="Courier New"/>
            </a:endParaRPr>
          </a:p>
          <a:p>
            <a:pPr indent="612140">
              <a:spcAft>
                <a:spcPts val="0"/>
              </a:spcAft>
              <a:tabLst>
                <a:tab pos="5372100" algn="l"/>
              </a:tabLst>
            </a:pPr>
            <a:r>
              <a:rPr lang="en-US" altLang="zh-CN" b="1" kern="100" dirty="0">
                <a:cs typeface="Courier New"/>
              </a:rPr>
              <a:t>D. </a:t>
            </a:r>
            <a:r>
              <a:rPr lang="zh-CN" altLang="zh-CN" kern="100" dirty="0">
                <a:cs typeface="Times New Roman"/>
              </a:rPr>
              <a:t>该锂－海水电池属于</a:t>
            </a:r>
            <a:r>
              <a:rPr lang="zh-CN" altLang="zh-CN" kern="100" dirty="0" smtClean="0">
                <a:cs typeface="Times New Roman"/>
              </a:rPr>
              <a:t>一次电池</a:t>
            </a:r>
            <a:endParaRPr lang="zh-CN" altLang="zh-CN" sz="1050" kern="100" dirty="0">
              <a:latin typeface="宋体"/>
              <a:cs typeface="Courier New"/>
            </a:endParaRPr>
          </a:p>
        </p:txBody>
      </p:sp>
      <p:pic>
        <p:nvPicPr>
          <p:cNvPr id="60418" name="Picture 2" descr="2022hx-130.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040486" y="2342455"/>
            <a:ext cx="2497137"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52454" y="1772816"/>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126278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859052"/>
            <a:ext cx="11286237" cy="5882316"/>
          </a:xfrm>
        </p:spPr>
        <p:txBody>
          <a:bodyPr/>
          <a:lstStyle/>
          <a:p>
            <a:pPr indent="628015">
              <a:lnSpc>
                <a:spcPct val="110000"/>
              </a:lnSpc>
              <a:spcAft>
                <a:spcPts val="0"/>
              </a:spcAft>
              <a:tabLst>
                <a:tab pos="5372100" algn="l"/>
              </a:tabLst>
            </a:pPr>
            <a:r>
              <a:rPr lang="en-US" altLang="zh-CN" sz="3200" b="1" kern="100" dirty="0">
                <a:solidFill>
                  <a:srgbClr val="CC4646"/>
                </a:solidFill>
                <a:cs typeface="Courier New"/>
              </a:rPr>
              <a:t>6. </a:t>
            </a:r>
            <a:r>
              <a:rPr lang="en-US" altLang="zh-CN" kern="100" dirty="0">
                <a:cs typeface="Courier New"/>
              </a:rPr>
              <a:t>(</a:t>
            </a:r>
            <a:r>
              <a:rPr lang="zh-CN" altLang="zh-CN" kern="100" dirty="0">
                <a:cs typeface="Times New Roman"/>
              </a:rPr>
              <a:t>双选</a:t>
            </a:r>
            <a:r>
              <a:rPr lang="en-US" altLang="zh-CN" kern="100" dirty="0">
                <a:cs typeface="Courier New"/>
              </a:rPr>
              <a:t>)(</a:t>
            </a:r>
            <a:r>
              <a:rPr lang="en-US" altLang="zh-CN" b="1" kern="100" dirty="0">
                <a:cs typeface="Courier New"/>
              </a:rPr>
              <a:t>2022·</a:t>
            </a:r>
            <a:r>
              <a:rPr lang="zh-CN" altLang="zh-CN" kern="100" dirty="0">
                <a:cs typeface="Times New Roman"/>
              </a:rPr>
              <a:t>山东卷</a:t>
            </a:r>
            <a:r>
              <a:rPr lang="en-US" altLang="zh-CN" kern="100" dirty="0">
                <a:cs typeface="Courier New"/>
              </a:rPr>
              <a:t>)</a:t>
            </a:r>
            <a:r>
              <a:rPr lang="zh-CN" altLang="zh-CN" kern="100" dirty="0">
                <a:cs typeface="Times New Roman"/>
              </a:rPr>
              <a:t>设计如图装置回收金属钴。保持细菌所在环境</a:t>
            </a:r>
            <a:r>
              <a:rPr lang="en-US" altLang="zh-CN" b="1" kern="100" dirty="0">
                <a:cs typeface="Courier New"/>
              </a:rPr>
              <a:t>pH</a:t>
            </a:r>
            <a:r>
              <a:rPr lang="zh-CN" altLang="zh-CN" kern="100" dirty="0">
                <a:cs typeface="Times New Roman"/>
              </a:rPr>
              <a:t>稳定，借助其降解乙酸盐生成</a:t>
            </a:r>
            <a:r>
              <a:rPr lang="en-US" altLang="zh-CN" b="1" kern="100" dirty="0">
                <a:cs typeface="Courier New"/>
              </a:rPr>
              <a:t>CO</a:t>
            </a:r>
            <a:r>
              <a:rPr lang="en-US" altLang="zh-CN" b="1" kern="100" baseline="-25000" dirty="0">
                <a:cs typeface="Courier New"/>
              </a:rPr>
              <a:t>2</a:t>
            </a:r>
            <a:r>
              <a:rPr lang="zh-CN" altLang="zh-CN" kern="100" dirty="0">
                <a:cs typeface="Times New Roman"/>
              </a:rPr>
              <a:t>，将废旧锂离子电池的正极材料</a:t>
            </a:r>
            <a:r>
              <a:rPr lang="en-US" altLang="zh-CN" b="1" kern="100" dirty="0">
                <a:cs typeface="Courier New"/>
              </a:rPr>
              <a:t>LiCoO</a:t>
            </a:r>
            <a:r>
              <a:rPr lang="en-US" altLang="zh-CN" b="1" kern="100" baseline="-25000" dirty="0">
                <a:cs typeface="Courier New"/>
              </a:rPr>
              <a:t>2</a:t>
            </a:r>
            <a:r>
              <a:rPr lang="en-US" altLang="zh-CN" kern="100" dirty="0">
                <a:cs typeface="Courier New"/>
              </a:rPr>
              <a:t>(</a:t>
            </a:r>
            <a:r>
              <a:rPr lang="en-US" altLang="zh-CN" b="1" kern="100" dirty="0">
                <a:cs typeface="Courier New"/>
              </a:rPr>
              <a:t>s</a:t>
            </a:r>
            <a:r>
              <a:rPr lang="en-US" altLang="zh-CN" kern="100" dirty="0">
                <a:cs typeface="Courier New"/>
              </a:rPr>
              <a:t>)</a:t>
            </a:r>
            <a:r>
              <a:rPr lang="zh-CN" altLang="zh-CN" kern="100" dirty="0">
                <a:cs typeface="Times New Roman"/>
              </a:rPr>
              <a:t>转化为</a:t>
            </a:r>
            <a:r>
              <a:rPr lang="en-US" altLang="zh-CN" b="1" kern="100" dirty="0">
                <a:cs typeface="Courier New"/>
              </a:rPr>
              <a:t>Co</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，工作时保持厌氧环境，并定时将乙室溶液转移至甲室。已知电极材料均为石墨材质，右侧装置为原电池。下列说法正确的是</a:t>
            </a:r>
            <a:r>
              <a:rPr lang="en-US" altLang="zh-CN" kern="100" dirty="0">
                <a:cs typeface="Courier New"/>
              </a:rPr>
              <a:t>(</a:t>
            </a:r>
            <a:r>
              <a:rPr lang="en-US" altLang="zh-CN" b="1" kern="100" dirty="0">
                <a:cs typeface="Courier New"/>
              </a:rPr>
              <a:t>     </a:t>
            </a:r>
            <a:r>
              <a:rPr lang="en-US" altLang="zh-CN" b="1" kern="100" dirty="0" smtClean="0">
                <a:cs typeface="Courier New"/>
              </a:rPr>
              <a:t>    </a:t>
            </a:r>
            <a:r>
              <a:rPr lang="en-US" altLang="zh-CN" kern="100" dirty="0" smtClean="0">
                <a:cs typeface="Courier New"/>
              </a:rPr>
              <a:t>)</a:t>
            </a:r>
            <a:endParaRPr lang="zh-CN" altLang="zh-CN" sz="1050" kern="100" dirty="0">
              <a:latin typeface="宋体"/>
              <a:cs typeface="Courier New"/>
            </a:endParaRPr>
          </a:p>
          <a:p>
            <a:pPr indent="612140">
              <a:lnSpc>
                <a:spcPct val="110000"/>
              </a:lnSpc>
              <a:spcAft>
                <a:spcPts val="0"/>
              </a:spcAft>
              <a:tabLst>
                <a:tab pos="5372100" algn="l"/>
              </a:tabLst>
            </a:pPr>
            <a:endParaRPr lang="en-US" altLang="zh-CN" b="1" kern="100" dirty="0" smtClean="0">
              <a:cs typeface="Courier New"/>
            </a:endParaRPr>
          </a:p>
          <a:p>
            <a:pPr indent="612140">
              <a:lnSpc>
                <a:spcPct val="110000"/>
              </a:lnSpc>
              <a:spcAft>
                <a:spcPts val="0"/>
              </a:spcAft>
              <a:tabLst>
                <a:tab pos="5372100" algn="l"/>
              </a:tabLst>
            </a:pPr>
            <a:endParaRPr lang="en-US" altLang="zh-CN" b="1" kern="100" dirty="0">
              <a:cs typeface="Courier New"/>
            </a:endParaRPr>
          </a:p>
          <a:p>
            <a:pPr indent="612140">
              <a:lnSpc>
                <a:spcPct val="110000"/>
              </a:lnSpc>
              <a:spcAft>
                <a:spcPts val="0"/>
              </a:spcAft>
              <a:tabLst>
                <a:tab pos="5372100" algn="l"/>
              </a:tabLst>
            </a:pPr>
            <a:endParaRPr lang="en-US" altLang="zh-CN" b="1" kern="100" dirty="0" smtClean="0">
              <a:cs typeface="Courier New"/>
            </a:endParaRPr>
          </a:p>
          <a:p>
            <a:pPr indent="612140">
              <a:lnSpc>
                <a:spcPct val="110000"/>
              </a:lnSpc>
              <a:spcAft>
                <a:spcPts val="0"/>
              </a:spcAft>
              <a:tabLst>
                <a:tab pos="5372100" algn="l"/>
              </a:tabLst>
            </a:pPr>
            <a:endParaRPr lang="en-US" altLang="zh-CN" b="1" kern="100" dirty="0">
              <a:cs typeface="Courier New"/>
            </a:endParaRPr>
          </a:p>
          <a:p>
            <a:pPr indent="612140">
              <a:lnSpc>
                <a:spcPct val="110000"/>
              </a:lnSpc>
              <a:spcAft>
                <a:spcPts val="0"/>
              </a:spcAft>
              <a:tabLst>
                <a:tab pos="5372100" algn="l"/>
              </a:tabLst>
            </a:pPr>
            <a:endParaRPr lang="en-US" altLang="zh-CN" b="1" kern="100" dirty="0" smtClean="0">
              <a:cs typeface="Courier New"/>
            </a:endParaRPr>
          </a:p>
          <a:p>
            <a:pPr indent="612140">
              <a:lnSpc>
                <a:spcPct val="110000"/>
              </a:lnSpc>
              <a:spcAft>
                <a:spcPts val="0"/>
              </a:spcAft>
              <a:tabLst>
                <a:tab pos="5372100" algn="l"/>
              </a:tabLst>
            </a:pPr>
            <a:endParaRPr lang="en-US" altLang="zh-CN" b="1" kern="100" dirty="0" smtClean="0">
              <a:cs typeface="Courier New"/>
            </a:endParaRPr>
          </a:p>
          <a:p>
            <a:pPr indent="612140">
              <a:lnSpc>
                <a:spcPct val="110000"/>
              </a:lnSpc>
              <a:spcAft>
                <a:spcPts val="0"/>
              </a:spcAft>
              <a:tabLst>
                <a:tab pos="5372100" algn="l"/>
              </a:tabLst>
            </a:pPr>
            <a:r>
              <a:rPr lang="en-US" altLang="zh-CN" b="1" kern="100" dirty="0" smtClean="0">
                <a:cs typeface="Courier New"/>
              </a:rPr>
              <a:t>A</a:t>
            </a:r>
            <a:r>
              <a:rPr lang="en-US" altLang="zh-CN" b="1" kern="100" dirty="0">
                <a:cs typeface="Courier New"/>
              </a:rPr>
              <a:t>. </a:t>
            </a:r>
            <a:r>
              <a:rPr lang="zh-CN" altLang="zh-CN" kern="100" dirty="0">
                <a:cs typeface="Times New Roman"/>
              </a:rPr>
              <a:t>装置工作时，甲室溶液</a:t>
            </a:r>
            <a:r>
              <a:rPr lang="en-US" altLang="zh-CN" b="1" kern="100" dirty="0">
                <a:cs typeface="Courier New"/>
              </a:rPr>
              <a:t>pH</a:t>
            </a:r>
            <a:r>
              <a:rPr lang="zh-CN" altLang="zh-CN" kern="100" dirty="0">
                <a:cs typeface="Times New Roman"/>
              </a:rPr>
              <a:t>逐渐增大</a:t>
            </a:r>
            <a:endParaRPr lang="zh-CN" altLang="zh-CN" sz="1050" kern="100" dirty="0">
              <a:latin typeface="宋体"/>
              <a:cs typeface="Courier New"/>
            </a:endParaRPr>
          </a:p>
          <a:p>
            <a:pPr indent="612140">
              <a:lnSpc>
                <a:spcPct val="110000"/>
              </a:lnSpc>
              <a:spcAft>
                <a:spcPts val="0"/>
              </a:spcAft>
              <a:tabLst>
                <a:tab pos="5372100" algn="l"/>
              </a:tabLst>
            </a:pPr>
            <a:r>
              <a:rPr lang="en-US" altLang="zh-CN" b="1" kern="100" dirty="0">
                <a:cs typeface="Courier New"/>
              </a:rPr>
              <a:t>B. </a:t>
            </a:r>
            <a:r>
              <a:rPr lang="zh-CN" altLang="zh-CN" kern="100" dirty="0">
                <a:cs typeface="Times New Roman"/>
              </a:rPr>
              <a:t>装置工作一段时间后，乙室应补充盐酸</a:t>
            </a:r>
            <a:endParaRPr lang="zh-CN" altLang="zh-CN" sz="1050" kern="100" dirty="0">
              <a:latin typeface="宋体"/>
              <a:cs typeface="Courier New"/>
            </a:endParaRPr>
          </a:p>
          <a:p>
            <a:pPr indent="612140">
              <a:lnSpc>
                <a:spcPct val="110000"/>
              </a:lnSpc>
              <a:spcAft>
                <a:spcPts val="0"/>
              </a:spcAft>
              <a:tabLst>
                <a:tab pos="5372100" algn="l"/>
              </a:tabLst>
            </a:pPr>
            <a:r>
              <a:rPr lang="en-US" altLang="zh-CN" b="1" kern="100" dirty="0">
                <a:cs typeface="Courier New"/>
              </a:rPr>
              <a:t>C. </a:t>
            </a:r>
            <a:r>
              <a:rPr lang="zh-CN" altLang="zh-CN" kern="100" dirty="0">
                <a:cs typeface="Times New Roman"/>
              </a:rPr>
              <a:t>乙室电极反应式为</a:t>
            </a:r>
            <a:r>
              <a:rPr lang="en-US" altLang="zh-CN" b="1" kern="100" dirty="0">
                <a:cs typeface="Courier New"/>
              </a:rPr>
              <a:t>LiCoO</a:t>
            </a:r>
            <a:r>
              <a:rPr lang="en-US" altLang="zh-CN" b="1" kern="100" baseline="-25000" dirty="0">
                <a:cs typeface="Courier New"/>
              </a:rPr>
              <a:t>2</a:t>
            </a:r>
            <a:r>
              <a:rPr lang="zh-CN" altLang="zh-CN" kern="100" dirty="0">
                <a:cs typeface="Times New Roman"/>
              </a:rPr>
              <a:t>＋</a:t>
            </a:r>
            <a:r>
              <a:rPr lang="en-US" altLang="zh-CN" b="1" kern="100" dirty="0">
                <a:cs typeface="Courier New"/>
              </a:rPr>
              <a:t>2H</a:t>
            </a:r>
            <a:r>
              <a:rPr lang="en-US" altLang="zh-CN" b="1" kern="100" baseline="-25000" dirty="0">
                <a:cs typeface="Courier New"/>
              </a:rPr>
              <a:t>2</a:t>
            </a:r>
            <a:r>
              <a:rPr lang="en-US" altLang="zh-CN" b="1" kern="100" dirty="0">
                <a:cs typeface="Courier New"/>
              </a:rPr>
              <a:t>O</a:t>
            </a:r>
            <a:r>
              <a:rPr lang="zh-CN" altLang="zh-CN" kern="100" dirty="0">
                <a:cs typeface="Times New Roman"/>
              </a:rPr>
              <a:t>＋</a:t>
            </a:r>
            <a:r>
              <a:rPr lang="en-US" altLang="zh-CN" b="1" kern="100" dirty="0">
                <a:cs typeface="Courier New"/>
              </a:rPr>
              <a:t>e</a:t>
            </a:r>
            <a:r>
              <a:rPr lang="zh-CN" altLang="zh-CN" kern="100" baseline="30000" dirty="0">
                <a:cs typeface="Times New Roman"/>
              </a:rPr>
              <a:t>－</a:t>
            </a:r>
            <a:r>
              <a:rPr lang="en-US" altLang="zh-CN" b="1" kern="100" spc="-80" dirty="0">
                <a:cs typeface="Courier New"/>
              </a:rPr>
              <a:t>==</a:t>
            </a:r>
            <a:r>
              <a:rPr lang="en-US" altLang="zh-CN" b="1" kern="100" dirty="0">
                <a:cs typeface="Courier New"/>
              </a:rPr>
              <a:t>=Li</a:t>
            </a:r>
            <a:r>
              <a:rPr lang="zh-CN" altLang="zh-CN" kern="100" baseline="30000" dirty="0">
                <a:cs typeface="Times New Roman"/>
              </a:rPr>
              <a:t>＋</a:t>
            </a:r>
            <a:r>
              <a:rPr lang="zh-CN" altLang="zh-CN" kern="100" dirty="0">
                <a:cs typeface="Times New Roman"/>
              </a:rPr>
              <a:t>＋</a:t>
            </a:r>
            <a:r>
              <a:rPr lang="en-US" altLang="zh-CN" b="1" kern="100" dirty="0">
                <a:cs typeface="Courier New"/>
              </a:rPr>
              <a:t>Co</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a:t>
            </a:r>
            <a:r>
              <a:rPr lang="en-US" altLang="zh-CN" b="1" kern="100" dirty="0">
                <a:cs typeface="Courier New"/>
              </a:rPr>
              <a:t>4OH</a:t>
            </a:r>
            <a:r>
              <a:rPr lang="zh-CN" altLang="zh-CN" kern="100" baseline="30000" dirty="0">
                <a:cs typeface="Times New Roman"/>
              </a:rPr>
              <a:t>－</a:t>
            </a:r>
            <a:endParaRPr lang="zh-CN" altLang="zh-CN" sz="1050" kern="100" dirty="0">
              <a:latin typeface="宋体"/>
              <a:cs typeface="Courier New"/>
            </a:endParaRPr>
          </a:p>
          <a:p>
            <a:pPr indent="612140">
              <a:lnSpc>
                <a:spcPct val="110000"/>
              </a:lnSpc>
              <a:spcAft>
                <a:spcPts val="0"/>
              </a:spcAft>
              <a:tabLst>
                <a:tab pos="5372100" algn="l"/>
              </a:tabLst>
            </a:pPr>
            <a:r>
              <a:rPr lang="en-US" altLang="zh-CN" b="1" kern="100" dirty="0">
                <a:cs typeface="Courier New"/>
              </a:rPr>
              <a:t>D. </a:t>
            </a:r>
            <a:r>
              <a:rPr lang="zh-CN" altLang="zh-CN" kern="100" dirty="0">
                <a:cs typeface="Times New Roman"/>
              </a:rPr>
              <a:t>若甲室</a:t>
            </a:r>
            <a:r>
              <a:rPr lang="en-US" altLang="zh-CN" b="1" kern="100" dirty="0">
                <a:cs typeface="Courier New"/>
              </a:rPr>
              <a:t>Co</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减少</a:t>
            </a:r>
            <a:r>
              <a:rPr lang="en-US" altLang="zh-CN" b="1" kern="100" dirty="0">
                <a:cs typeface="Courier New"/>
              </a:rPr>
              <a:t>200 mg</a:t>
            </a:r>
            <a:r>
              <a:rPr lang="zh-CN" altLang="zh-CN" kern="100" dirty="0">
                <a:cs typeface="Times New Roman"/>
              </a:rPr>
              <a:t>，乙室</a:t>
            </a:r>
            <a:r>
              <a:rPr lang="en-US" altLang="zh-CN" b="1" kern="100" dirty="0">
                <a:cs typeface="Courier New"/>
              </a:rPr>
              <a:t>Co</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增加</a:t>
            </a:r>
            <a:r>
              <a:rPr lang="en-US" altLang="zh-CN" b="1" kern="100" dirty="0">
                <a:cs typeface="Courier New"/>
              </a:rPr>
              <a:t>300 mg</a:t>
            </a:r>
            <a:r>
              <a:rPr lang="zh-CN" altLang="zh-CN" kern="100" dirty="0">
                <a:cs typeface="Times New Roman"/>
              </a:rPr>
              <a:t>，则此时已进行过溶液</a:t>
            </a:r>
            <a:r>
              <a:rPr lang="zh-CN" altLang="zh-CN" kern="100" dirty="0" smtClean="0">
                <a:cs typeface="Times New Roman"/>
              </a:rPr>
              <a:t>转移</a:t>
            </a:r>
            <a:endParaRPr lang="zh-CN" altLang="zh-CN" sz="1050" kern="100" dirty="0">
              <a:latin typeface="宋体"/>
              <a:cs typeface="Courier New"/>
            </a:endParaRPr>
          </a:p>
        </p:txBody>
      </p:sp>
      <p:pic>
        <p:nvPicPr>
          <p:cNvPr id="61442" name="Picture 2" descr="2022hx-131.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164707" y="2708920"/>
            <a:ext cx="4044131" cy="232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494534" y="2226481"/>
            <a:ext cx="612668" cy="461665"/>
          </a:xfrm>
          <a:prstGeom prst="rect">
            <a:avLst/>
          </a:prstGeom>
        </p:spPr>
        <p:txBody>
          <a:bodyPr wrap="none">
            <a:spAutoFit/>
          </a:bodyPr>
          <a:lstStyle/>
          <a:p>
            <a:r>
              <a:rPr lang="en-US" altLang="zh-CN" dirty="0"/>
              <a:t>BD</a:t>
            </a:r>
            <a:endParaRPr lang="zh-CN" altLang="en-US" dirty="0"/>
          </a:p>
        </p:txBody>
      </p:sp>
    </p:spTree>
    <p:extLst>
      <p:ext uri="{BB962C8B-B14F-4D97-AF65-F5344CB8AC3E}">
        <p14:creationId xmlns:p14="http://schemas.microsoft.com/office/powerpoint/2010/main" val="126278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924516693"/>
              </p:ext>
            </p:extLst>
          </p:nvPr>
        </p:nvGraphicFramePr>
        <p:xfrm>
          <a:off x="536575" y="940994"/>
          <a:ext cx="11110913" cy="3611562"/>
        </p:xfrm>
        <a:graphic>
          <a:graphicData uri="http://schemas.openxmlformats.org/presentationml/2006/ole">
            <mc:AlternateContent xmlns:mc="http://schemas.openxmlformats.org/markup-compatibility/2006">
              <mc:Choice xmlns:v="urn:schemas-microsoft-com:vml" Requires="v">
                <p:oleObj spid="_x0000_s64520" name="文档" r:id="rId4" imgW="11160428" imgH="3629290" progId="Word.Document.12">
                  <p:embed/>
                </p:oleObj>
              </mc:Choice>
              <mc:Fallback>
                <p:oleObj name="文档" r:id="rId4" imgW="11160428" imgH="3629290" progId="Word.Document.12">
                  <p:embed/>
                  <p:pic>
                    <p:nvPicPr>
                      <p:cNvPr id="0" name=""/>
                      <p:cNvPicPr/>
                      <p:nvPr/>
                    </p:nvPicPr>
                    <p:blipFill>
                      <a:blip r:embed="rId5"/>
                      <a:stretch>
                        <a:fillRect/>
                      </a:stretch>
                    </p:blipFill>
                    <p:spPr>
                      <a:xfrm>
                        <a:off x="536575" y="940994"/>
                        <a:ext cx="11110913" cy="3611562"/>
                      </a:xfrm>
                      <a:prstGeom prst="rect">
                        <a:avLst/>
                      </a:prstGeom>
                    </p:spPr>
                  </p:pic>
                </p:oleObj>
              </mc:Fallback>
            </mc:AlternateContent>
          </a:graphicData>
        </a:graphic>
      </p:graphicFrame>
      <p:sp>
        <p:nvSpPr>
          <p:cNvPr id="2" name="文本占位符 1"/>
          <p:cNvSpPr>
            <a:spLocks noGrp="1"/>
          </p:cNvSpPr>
          <p:nvPr>
            <p:ph type="body" sz="quarter" idx="10"/>
          </p:nvPr>
        </p:nvSpPr>
        <p:spPr>
          <a:xfrm>
            <a:off x="490126" y="4276868"/>
            <a:ext cx="11286237" cy="2496774"/>
          </a:xfrm>
        </p:spPr>
        <p:txBody>
          <a:bodyPr/>
          <a:lstStyle/>
          <a:p>
            <a:pPr indent="612140">
              <a:lnSpc>
                <a:spcPct val="110000"/>
              </a:lnSpc>
              <a:spcAft>
                <a:spcPts val="0"/>
              </a:spcAft>
              <a:tabLst>
                <a:tab pos="5372100" algn="l"/>
              </a:tabLst>
            </a:pPr>
            <a:r>
              <a:rPr lang="en-US" altLang="zh-CN" b="1" kern="100" dirty="0">
                <a:cs typeface="Courier New"/>
              </a:rPr>
              <a:t>A. </a:t>
            </a:r>
            <a:r>
              <a:rPr lang="zh-CN" altLang="zh-CN" kern="100" dirty="0">
                <a:cs typeface="Times New Roman"/>
              </a:rPr>
              <a:t>如果玻璃薄膜球内电极的电势低，则该电极反应式为</a:t>
            </a:r>
            <a:r>
              <a:rPr lang="en-US" altLang="zh-CN" b="1" kern="100" dirty="0" err="1">
                <a:cs typeface="Courier New"/>
              </a:rPr>
              <a:t>AgCl</a:t>
            </a:r>
            <a:r>
              <a:rPr lang="en-US" altLang="zh-CN" kern="100" dirty="0">
                <a:cs typeface="Courier New"/>
              </a:rPr>
              <a:t>(</a:t>
            </a:r>
            <a:r>
              <a:rPr lang="en-US" altLang="zh-CN" b="1" kern="100" dirty="0">
                <a:cs typeface="Courier New"/>
              </a:rPr>
              <a:t>s</a:t>
            </a:r>
            <a:r>
              <a:rPr lang="en-US" altLang="zh-CN" kern="100" dirty="0">
                <a:cs typeface="Courier New"/>
              </a:rPr>
              <a:t>)</a:t>
            </a:r>
            <a:r>
              <a:rPr lang="zh-CN" altLang="zh-CN" kern="100" dirty="0">
                <a:cs typeface="Times New Roman"/>
              </a:rPr>
              <a:t>＋</a:t>
            </a:r>
            <a:r>
              <a:rPr lang="en-US" altLang="zh-CN" b="1" kern="100" dirty="0">
                <a:cs typeface="Courier New"/>
              </a:rPr>
              <a:t>e</a:t>
            </a:r>
            <a:r>
              <a:rPr lang="zh-CN" altLang="zh-CN" kern="100" baseline="30000" dirty="0">
                <a:cs typeface="Times New Roman"/>
              </a:rPr>
              <a:t>－</a:t>
            </a:r>
            <a:r>
              <a:rPr lang="en-US" altLang="zh-CN" b="1" kern="100" spc="-80" dirty="0">
                <a:cs typeface="Courier New"/>
              </a:rPr>
              <a:t>==</a:t>
            </a:r>
            <a:r>
              <a:rPr lang="en-US" altLang="zh-CN" b="1" kern="100" dirty="0">
                <a:cs typeface="Courier New"/>
              </a:rPr>
              <a:t>=Ag</a:t>
            </a:r>
            <a:r>
              <a:rPr lang="en-US" altLang="zh-CN" kern="100" dirty="0">
                <a:cs typeface="Courier New"/>
              </a:rPr>
              <a:t>(</a:t>
            </a:r>
            <a:r>
              <a:rPr lang="en-US" altLang="zh-CN" b="1" kern="100" dirty="0">
                <a:cs typeface="Courier New"/>
              </a:rPr>
              <a:t>s</a:t>
            </a:r>
            <a:r>
              <a:rPr lang="en-US" altLang="zh-CN" kern="100" dirty="0">
                <a:cs typeface="Courier New"/>
              </a:rPr>
              <a:t>)</a:t>
            </a:r>
            <a:r>
              <a:rPr lang="zh-CN" altLang="zh-CN" kern="100" dirty="0">
                <a:cs typeface="Times New Roman"/>
              </a:rPr>
              <a:t>＋</a:t>
            </a:r>
            <a:r>
              <a:rPr lang="en-US" altLang="zh-CN" b="1" kern="100" dirty="0" err="1">
                <a:cs typeface="Courier New"/>
              </a:rPr>
              <a:t>Cl</a:t>
            </a:r>
            <a:r>
              <a:rPr lang="zh-CN" altLang="zh-CN" kern="100" baseline="30000" dirty="0">
                <a:cs typeface="Times New Roman"/>
              </a:rPr>
              <a:t>－</a:t>
            </a:r>
            <a:r>
              <a:rPr lang="en-US" altLang="zh-CN" kern="100" dirty="0">
                <a:cs typeface="Courier New"/>
              </a:rPr>
              <a:t>(</a:t>
            </a:r>
            <a:r>
              <a:rPr lang="en-US" altLang="zh-CN" b="1" kern="100" dirty="0">
                <a:cs typeface="Courier New"/>
              </a:rPr>
              <a:t>0.1 </a:t>
            </a:r>
            <a:r>
              <a:rPr lang="en-US" altLang="zh-CN" b="1" kern="100" dirty="0" err="1">
                <a:cs typeface="Courier New"/>
              </a:rPr>
              <a:t>mol</a:t>
            </a:r>
            <a:r>
              <a:rPr lang="en-US" altLang="zh-CN" b="1" kern="100" dirty="0">
                <a:cs typeface="Courier New"/>
              </a:rPr>
              <a:t>/L</a:t>
            </a:r>
            <a:r>
              <a:rPr lang="en-US" altLang="zh-CN" kern="100" dirty="0">
                <a:cs typeface="Courier New"/>
              </a:rPr>
              <a:t>)</a:t>
            </a:r>
            <a:endParaRPr lang="zh-CN" altLang="zh-CN" sz="1050" kern="100" dirty="0">
              <a:latin typeface="宋体"/>
              <a:cs typeface="Courier New"/>
            </a:endParaRPr>
          </a:p>
          <a:p>
            <a:pPr indent="612140">
              <a:lnSpc>
                <a:spcPct val="110000"/>
              </a:lnSpc>
              <a:spcAft>
                <a:spcPts val="0"/>
              </a:spcAft>
              <a:tabLst>
                <a:tab pos="5372100" algn="l"/>
              </a:tabLst>
            </a:pPr>
            <a:r>
              <a:rPr lang="en-US" altLang="zh-CN" b="1" kern="100" dirty="0">
                <a:cs typeface="Courier New"/>
              </a:rPr>
              <a:t>B. </a:t>
            </a:r>
            <a:r>
              <a:rPr lang="zh-CN" altLang="zh-CN" kern="100" dirty="0">
                <a:cs typeface="Times New Roman"/>
              </a:rPr>
              <a:t>玻璃膜内外氢离子浓度的差异不会引起电动势的变化</a:t>
            </a:r>
            <a:endParaRPr lang="zh-CN" altLang="zh-CN" sz="1050" kern="100" dirty="0">
              <a:latin typeface="宋体"/>
              <a:cs typeface="Courier New"/>
            </a:endParaRPr>
          </a:p>
          <a:p>
            <a:pPr indent="612140">
              <a:lnSpc>
                <a:spcPct val="110000"/>
              </a:lnSpc>
              <a:spcAft>
                <a:spcPts val="0"/>
              </a:spcAft>
              <a:tabLst>
                <a:tab pos="5372100" algn="l"/>
              </a:tabLst>
            </a:pPr>
            <a:r>
              <a:rPr lang="en-US" altLang="zh-CN" b="1" kern="100" dirty="0">
                <a:cs typeface="Courier New"/>
              </a:rPr>
              <a:t>C. </a:t>
            </a:r>
            <a:r>
              <a:rPr lang="zh-CN" altLang="zh-CN" kern="100" dirty="0">
                <a:cs typeface="Times New Roman"/>
              </a:rPr>
              <a:t>分别测定含已知</a:t>
            </a:r>
            <a:r>
              <a:rPr lang="en-US" altLang="zh-CN" b="1" kern="100" dirty="0">
                <a:cs typeface="Courier New"/>
              </a:rPr>
              <a:t>pH</a:t>
            </a:r>
            <a:r>
              <a:rPr lang="zh-CN" altLang="zh-CN" kern="100" dirty="0">
                <a:cs typeface="Times New Roman"/>
              </a:rPr>
              <a:t>的标准溶液和未知溶液的电池的电动势，可得出未知溶液的</a:t>
            </a:r>
            <a:r>
              <a:rPr lang="en-US" altLang="zh-CN" b="1" kern="100" dirty="0">
                <a:cs typeface="Courier New"/>
              </a:rPr>
              <a:t>pH</a:t>
            </a:r>
            <a:endParaRPr lang="zh-CN" altLang="zh-CN" sz="1050" kern="100" dirty="0">
              <a:latin typeface="宋体"/>
              <a:cs typeface="Courier New"/>
            </a:endParaRPr>
          </a:p>
          <a:p>
            <a:pPr indent="612140">
              <a:lnSpc>
                <a:spcPct val="110000"/>
              </a:lnSpc>
              <a:spcAft>
                <a:spcPts val="0"/>
              </a:spcAft>
              <a:tabLst>
                <a:tab pos="5372100" algn="l"/>
              </a:tabLst>
            </a:pPr>
            <a:r>
              <a:rPr lang="en-US" altLang="zh-CN" b="1" kern="100" dirty="0">
                <a:cs typeface="Courier New"/>
              </a:rPr>
              <a:t>D. pH</a:t>
            </a:r>
            <a:r>
              <a:rPr lang="zh-CN" altLang="zh-CN" kern="100" dirty="0">
                <a:cs typeface="Times New Roman"/>
              </a:rPr>
              <a:t>计工作时，电能转化为</a:t>
            </a:r>
            <a:r>
              <a:rPr lang="zh-CN" altLang="zh-CN" kern="100" dirty="0" smtClean="0">
                <a:cs typeface="Times New Roman"/>
              </a:rPr>
              <a:t>化学能</a:t>
            </a:r>
            <a:endParaRPr lang="zh-CN" altLang="zh-CN" sz="1050" kern="100" dirty="0">
              <a:latin typeface="宋体"/>
              <a:cs typeface="Courier New"/>
            </a:endParaRPr>
          </a:p>
        </p:txBody>
      </p:sp>
      <p:sp>
        <p:nvSpPr>
          <p:cNvPr id="4" name="矩形 3"/>
          <p:cNvSpPr/>
          <p:nvPr/>
        </p:nvSpPr>
        <p:spPr>
          <a:xfrm>
            <a:off x="3240286" y="3829516"/>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26278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68760"/>
            <a:ext cx="11286237" cy="3081549"/>
          </a:xfrm>
        </p:spPr>
        <p:txBody>
          <a:bodyPr/>
          <a:lstStyle/>
          <a:p>
            <a:pPr indent="609600">
              <a:spcAft>
                <a:spcPts val="0"/>
              </a:spcAft>
              <a:tabLst>
                <a:tab pos="5372100" algn="l"/>
              </a:tabLst>
            </a:pPr>
            <a:r>
              <a:rPr lang="zh-CN" altLang="zh-CN" kern="100" dirty="0">
                <a:cs typeface="Times New Roman"/>
              </a:rPr>
              <a:t>考向</a:t>
            </a:r>
            <a:r>
              <a:rPr lang="en-US" altLang="zh-CN" b="1" kern="100" dirty="0">
                <a:cs typeface="Courier New"/>
              </a:rPr>
              <a:t>2</a:t>
            </a:r>
            <a:r>
              <a:rPr lang="zh-CN" altLang="zh-CN" kern="100" dirty="0">
                <a:cs typeface="Times New Roman"/>
              </a:rPr>
              <a:t>　盖斯定律</a:t>
            </a:r>
            <a:endParaRPr lang="zh-CN" altLang="zh-CN" sz="1050" kern="100" dirty="0">
              <a:latin typeface="宋体"/>
              <a:cs typeface="Courier New"/>
            </a:endParaRPr>
          </a:p>
          <a:p>
            <a:pPr indent="628015">
              <a:spcAft>
                <a:spcPts val="0"/>
              </a:spcAft>
              <a:tabLst>
                <a:tab pos="5372100" algn="l"/>
              </a:tabLst>
            </a:pPr>
            <a:r>
              <a:rPr lang="en-US" altLang="zh-CN" sz="3200" b="1" kern="100" dirty="0">
                <a:solidFill>
                  <a:srgbClr val="CC4646"/>
                </a:solidFill>
                <a:cs typeface="Courier New"/>
              </a:rPr>
              <a:t>4. </a:t>
            </a:r>
            <a:r>
              <a:rPr lang="en-US" altLang="zh-CN" kern="100" dirty="0">
                <a:cs typeface="Courier New"/>
              </a:rPr>
              <a:t>(2018·</a:t>
            </a:r>
            <a:r>
              <a:rPr lang="zh-CN" altLang="zh-CN" kern="100" dirty="0">
                <a:cs typeface="Times New Roman"/>
              </a:rPr>
              <a:t>江苏卷</a:t>
            </a:r>
            <a:r>
              <a:rPr lang="en-US" altLang="zh-CN" kern="100" dirty="0">
                <a:cs typeface="Courier New"/>
              </a:rPr>
              <a:t>)</a:t>
            </a:r>
            <a:r>
              <a:rPr lang="en-US" altLang="zh-CN" kern="100" dirty="0" err="1">
                <a:cs typeface="Courier New"/>
              </a:rPr>
              <a:t>NO</a:t>
            </a:r>
            <a:r>
              <a:rPr lang="en-US" altLang="zh-CN" i="1" kern="100" baseline="-25000" dirty="0" err="1">
                <a:cs typeface="Courier New"/>
              </a:rPr>
              <a:t>x</a:t>
            </a:r>
            <a:r>
              <a:rPr lang="en-US" altLang="zh-CN" kern="100" dirty="0">
                <a:cs typeface="Courier New"/>
              </a:rPr>
              <a:t>(</a:t>
            </a:r>
            <a:r>
              <a:rPr lang="zh-CN" altLang="zh-CN" kern="100" dirty="0">
                <a:cs typeface="Times New Roman"/>
              </a:rPr>
              <a:t>主要指</a:t>
            </a:r>
            <a:r>
              <a:rPr lang="en-US" altLang="zh-CN" kern="100" dirty="0">
                <a:cs typeface="Courier New"/>
              </a:rPr>
              <a:t>NO</a:t>
            </a:r>
            <a:r>
              <a:rPr lang="zh-CN" altLang="zh-CN" kern="100" dirty="0">
                <a:cs typeface="Times New Roman"/>
              </a:rPr>
              <a:t>和</a:t>
            </a:r>
            <a:r>
              <a:rPr lang="en-US" altLang="zh-CN" kern="100" dirty="0">
                <a:cs typeface="Courier New"/>
              </a:rPr>
              <a:t>NO</a:t>
            </a:r>
            <a:r>
              <a:rPr lang="en-US" altLang="zh-CN" kern="100" baseline="-25000" dirty="0">
                <a:cs typeface="Courier New"/>
              </a:rPr>
              <a:t>2</a:t>
            </a:r>
            <a:r>
              <a:rPr lang="en-US" altLang="zh-CN" kern="100" dirty="0">
                <a:cs typeface="Courier New"/>
              </a:rPr>
              <a:t>)</a:t>
            </a:r>
            <a:r>
              <a:rPr lang="zh-CN" altLang="zh-CN" kern="100" dirty="0">
                <a:cs typeface="Times New Roman"/>
              </a:rPr>
              <a:t>是大气主要污染物之一。有效去除大气中的</a:t>
            </a:r>
            <a:r>
              <a:rPr lang="en-US" altLang="zh-CN" kern="100" dirty="0" err="1">
                <a:cs typeface="Courier New"/>
              </a:rPr>
              <a:t>NO</a:t>
            </a:r>
            <a:r>
              <a:rPr lang="en-US" altLang="zh-CN" i="1" kern="100" baseline="-25000" dirty="0" err="1">
                <a:cs typeface="Courier New"/>
              </a:rPr>
              <a:t>x</a:t>
            </a:r>
            <a:r>
              <a:rPr lang="zh-CN" altLang="zh-CN" kern="100" dirty="0">
                <a:cs typeface="Times New Roman"/>
              </a:rPr>
              <a:t>是环境保护的重要课题。用水吸收</a:t>
            </a:r>
            <a:r>
              <a:rPr lang="en-US" altLang="zh-CN" kern="100" dirty="0" err="1">
                <a:cs typeface="Courier New"/>
              </a:rPr>
              <a:t>NO</a:t>
            </a:r>
            <a:r>
              <a:rPr lang="en-US" altLang="zh-CN" i="1" kern="100" baseline="-25000" dirty="0" err="1">
                <a:cs typeface="Courier New"/>
              </a:rPr>
              <a:t>x</a:t>
            </a:r>
            <a:r>
              <a:rPr lang="zh-CN" altLang="zh-CN" kern="100" dirty="0">
                <a:cs typeface="Times New Roman"/>
              </a:rPr>
              <a:t>的相关热化学方程式如下：</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①</a:t>
            </a:r>
            <a:r>
              <a:rPr lang="en-US" altLang="zh-CN" kern="100" dirty="0">
                <a:cs typeface="Courier New"/>
              </a:rPr>
              <a:t>2NO</a:t>
            </a:r>
            <a:r>
              <a:rPr lang="en-US" altLang="zh-CN" kern="100" baseline="-25000" dirty="0">
                <a:cs typeface="Courier New"/>
              </a:rPr>
              <a:t>2</a:t>
            </a:r>
            <a:r>
              <a:rPr lang="en-US" altLang="zh-CN" kern="100" dirty="0">
                <a:cs typeface="Courier New"/>
              </a:rPr>
              <a:t>(g)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O(l)</a:t>
            </a:r>
            <a:r>
              <a:rPr lang="en-US" altLang="zh-CN" kern="100" spc="-80" dirty="0">
                <a:cs typeface="Courier New"/>
              </a:rPr>
              <a:t>==</a:t>
            </a:r>
            <a:r>
              <a:rPr lang="en-US" altLang="zh-CN" kern="100" dirty="0">
                <a:cs typeface="Courier New"/>
              </a:rPr>
              <a:t>=HNO</a:t>
            </a:r>
            <a:r>
              <a:rPr lang="en-US" altLang="zh-CN" kern="100" baseline="-25000" dirty="0">
                <a:cs typeface="Courier New"/>
              </a:rPr>
              <a:t>3</a:t>
            </a:r>
            <a:r>
              <a:rPr lang="en-US" altLang="zh-CN" kern="100" dirty="0">
                <a:cs typeface="Courier New"/>
              </a:rPr>
              <a:t>(</a:t>
            </a:r>
            <a:r>
              <a:rPr lang="en-US" altLang="zh-CN" kern="100" dirty="0" err="1">
                <a:cs typeface="Courier New"/>
              </a:rPr>
              <a:t>aq</a:t>
            </a:r>
            <a:r>
              <a:rPr lang="en-US" altLang="zh-CN" kern="100" dirty="0">
                <a:cs typeface="Courier New"/>
              </a:rPr>
              <a:t>)</a:t>
            </a:r>
            <a:r>
              <a:rPr lang="zh-CN" altLang="zh-CN" kern="100" dirty="0">
                <a:cs typeface="Times New Roman"/>
              </a:rPr>
              <a:t>＋</a:t>
            </a:r>
            <a:r>
              <a:rPr lang="en-US" altLang="zh-CN" kern="100" dirty="0">
                <a:cs typeface="Courier New"/>
              </a:rPr>
              <a:t>HNO</a:t>
            </a:r>
            <a:r>
              <a:rPr lang="en-US" altLang="zh-CN" kern="100" baseline="-25000" dirty="0">
                <a:cs typeface="Courier New"/>
              </a:rPr>
              <a:t>2</a:t>
            </a:r>
            <a:r>
              <a:rPr lang="en-US" altLang="zh-CN" kern="100" dirty="0">
                <a:cs typeface="Courier New"/>
              </a:rPr>
              <a:t>(</a:t>
            </a:r>
            <a:r>
              <a:rPr lang="en-US" altLang="zh-CN" kern="100" dirty="0" err="1">
                <a:cs typeface="Courier New"/>
              </a:rPr>
              <a:t>aq</a:t>
            </a:r>
            <a:r>
              <a:rPr lang="en-US" altLang="zh-CN" kern="100" dirty="0">
                <a:cs typeface="Courier New"/>
              </a:rPr>
              <a:t>)</a:t>
            </a:r>
            <a:r>
              <a:rPr lang="zh-CN" altLang="zh-CN" kern="100" dirty="0">
                <a:cs typeface="Times New Roman"/>
              </a:rPr>
              <a:t>　</a:t>
            </a:r>
            <a:r>
              <a:rPr lang="en-US" altLang="zh-CN" kern="100" dirty="0">
                <a:cs typeface="Courier New"/>
              </a:rPr>
              <a:t>Δ</a:t>
            </a:r>
            <a:r>
              <a:rPr lang="en-US" altLang="zh-CN" i="1" kern="100" dirty="0">
                <a:cs typeface="Courier New"/>
              </a:rPr>
              <a:t>H</a:t>
            </a:r>
            <a:r>
              <a:rPr lang="en-US" altLang="zh-CN" kern="100" baseline="-25000" dirty="0">
                <a:cs typeface="Courier New"/>
              </a:rPr>
              <a:t>1</a:t>
            </a:r>
            <a:r>
              <a:rPr lang="zh-CN" altLang="zh-CN" kern="100" dirty="0">
                <a:cs typeface="Times New Roman"/>
              </a:rPr>
              <a:t>＝－</a:t>
            </a:r>
            <a:r>
              <a:rPr lang="en-US" altLang="zh-CN" kern="100" dirty="0">
                <a:cs typeface="Courier New"/>
              </a:rPr>
              <a:t>116.1 kJ/</a:t>
            </a:r>
            <a:r>
              <a:rPr lang="en-US" altLang="zh-CN" kern="100" dirty="0" err="1">
                <a:cs typeface="Courier New"/>
              </a:rPr>
              <a:t>mol</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②</a:t>
            </a:r>
            <a:r>
              <a:rPr lang="en-US" altLang="zh-CN" kern="100" dirty="0">
                <a:cs typeface="Courier New"/>
              </a:rPr>
              <a:t>3HNO</a:t>
            </a:r>
            <a:r>
              <a:rPr lang="en-US" altLang="zh-CN" kern="100" baseline="-25000" dirty="0">
                <a:cs typeface="Courier New"/>
              </a:rPr>
              <a:t>2</a:t>
            </a:r>
            <a:r>
              <a:rPr lang="en-US" altLang="zh-CN" kern="100" dirty="0">
                <a:cs typeface="Courier New"/>
              </a:rPr>
              <a:t>(</a:t>
            </a:r>
            <a:r>
              <a:rPr lang="en-US" altLang="zh-CN" kern="100" dirty="0" err="1">
                <a:cs typeface="Courier New"/>
              </a:rPr>
              <a:t>aq</a:t>
            </a:r>
            <a:r>
              <a:rPr lang="en-US" altLang="zh-CN" kern="100" dirty="0">
                <a:cs typeface="Courier New"/>
              </a:rPr>
              <a:t>)</a:t>
            </a:r>
            <a:r>
              <a:rPr lang="en-US" altLang="zh-CN" kern="100" spc="-80" dirty="0">
                <a:cs typeface="Courier New"/>
              </a:rPr>
              <a:t>==</a:t>
            </a:r>
            <a:r>
              <a:rPr lang="en-US" altLang="zh-CN" kern="100" dirty="0">
                <a:cs typeface="Courier New"/>
              </a:rPr>
              <a:t>=HNO</a:t>
            </a:r>
            <a:r>
              <a:rPr lang="en-US" altLang="zh-CN" kern="100" baseline="-25000" dirty="0">
                <a:cs typeface="Courier New"/>
              </a:rPr>
              <a:t>3</a:t>
            </a:r>
            <a:r>
              <a:rPr lang="en-US" altLang="zh-CN" kern="100" dirty="0">
                <a:cs typeface="Courier New"/>
              </a:rPr>
              <a:t>(</a:t>
            </a:r>
            <a:r>
              <a:rPr lang="en-US" altLang="zh-CN" kern="100" dirty="0" err="1">
                <a:cs typeface="Courier New"/>
              </a:rPr>
              <a:t>aq</a:t>
            </a:r>
            <a:r>
              <a:rPr lang="en-US" altLang="zh-CN" kern="100" dirty="0">
                <a:cs typeface="Courier New"/>
              </a:rPr>
              <a:t>)</a:t>
            </a:r>
            <a:r>
              <a:rPr lang="zh-CN" altLang="zh-CN" kern="100" dirty="0">
                <a:cs typeface="Times New Roman"/>
              </a:rPr>
              <a:t>＋</a:t>
            </a:r>
            <a:r>
              <a:rPr lang="en-US" altLang="zh-CN" kern="100" dirty="0">
                <a:cs typeface="Courier New"/>
              </a:rPr>
              <a:t>2NO(g)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O(l)</a:t>
            </a:r>
            <a:r>
              <a:rPr lang="zh-CN" altLang="zh-CN" kern="100" dirty="0">
                <a:cs typeface="Times New Roman"/>
              </a:rPr>
              <a:t>　</a:t>
            </a:r>
            <a:r>
              <a:rPr lang="en-US" altLang="zh-CN" kern="100" dirty="0">
                <a:cs typeface="Courier New"/>
              </a:rPr>
              <a:t>Δ</a:t>
            </a:r>
            <a:r>
              <a:rPr lang="en-US" altLang="zh-CN" i="1" kern="100" dirty="0">
                <a:cs typeface="Courier New"/>
              </a:rPr>
              <a:t>H</a:t>
            </a:r>
            <a:r>
              <a:rPr lang="en-US" altLang="zh-CN" kern="100" baseline="-25000" dirty="0">
                <a:cs typeface="Courier New"/>
              </a:rPr>
              <a:t>2</a:t>
            </a:r>
            <a:r>
              <a:rPr lang="zh-CN" altLang="zh-CN" kern="100" dirty="0">
                <a:cs typeface="Times New Roman"/>
              </a:rPr>
              <a:t>＝＋</a:t>
            </a:r>
            <a:r>
              <a:rPr lang="en-US" altLang="zh-CN" kern="100" dirty="0">
                <a:cs typeface="Courier New"/>
              </a:rPr>
              <a:t>75.9 kJ/</a:t>
            </a:r>
            <a:r>
              <a:rPr lang="en-US" altLang="zh-CN" kern="100" dirty="0" err="1">
                <a:cs typeface="Courier New"/>
              </a:rPr>
              <a:t>mol</a:t>
            </a:r>
            <a:endParaRPr lang="zh-CN" altLang="zh-CN" sz="1050" kern="100" dirty="0">
              <a:latin typeface="宋体"/>
              <a:cs typeface="Courier New"/>
            </a:endParaRPr>
          </a:p>
          <a:p>
            <a:pPr indent="609600">
              <a:spcAft>
                <a:spcPts val="0"/>
              </a:spcAft>
              <a:tabLst>
                <a:tab pos="5372100" algn="l"/>
              </a:tabLst>
            </a:pPr>
            <a:r>
              <a:rPr lang="zh-CN" altLang="zh-CN" kern="100" dirty="0">
                <a:cs typeface="Times New Roman"/>
              </a:rPr>
              <a:t>反应</a:t>
            </a:r>
            <a:r>
              <a:rPr lang="en-US" altLang="zh-CN" kern="100" dirty="0">
                <a:cs typeface="Courier New"/>
              </a:rPr>
              <a:t>3NO</a:t>
            </a:r>
            <a:r>
              <a:rPr lang="en-US" altLang="zh-CN" kern="100" baseline="-25000" dirty="0">
                <a:cs typeface="Courier New"/>
              </a:rPr>
              <a:t>2</a:t>
            </a:r>
            <a:r>
              <a:rPr lang="en-US" altLang="zh-CN" kern="100" dirty="0">
                <a:cs typeface="Courier New"/>
              </a:rPr>
              <a:t>(g)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O(l)</a:t>
            </a:r>
            <a:r>
              <a:rPr lang="en-US" altLang="zh-CN" kern="100" spc="-80" dirty="0">
                <a:cs typeface="Courier New"/>
              </a:rPr>
              <a:t>==</a:t>
            </a:r>
            <a:r>
              <a:rPr lang="en-US" altLang="zh-CN" kern="100" dirty="0">
                <a:cs typeface="Courier New"/>
              </a:rPr>
              <a:t>=2HNO</a:t>
            </a:r>
            <a:r>
              <a:rPr lang="en-US" altLang="zh-CN" kern="100" baseline="-25000" dirty="0">
                <a:cs typeface="Courier New"/>
              </a:rPr>
              <a:t>3</a:t>
            </a:r>
            <a:r>
              <a:rPr lang="en-US" altLang="zh-CN" kern="100" dirty="0">
                <a:cs typeface="Courier New"/>
              </a:rPr>
              <a:t>(</a:t>
            </a:r>
            <a:r>
              <a:rPr lang="en-US" altLang="zh-CN" kern="100" dirty="0" err="1">
                <a:cs typeface="Courier New"/>
              </a:rPr>
              <a:t>aq</a:t>
            </a:r>
            <a:r>
              <a:rPr lang="en-US" altLang="zh-CN" kern="100" dirty="0">
                <a:cs typeface="Courier New"/>
              </a:rPr>
              <a:t>)</a:t>
            </a:r>
            <a:r>
              <a:rPr lang="zh-CN" altLang="zh-CN" kern="100" dirty="0">
                <a:cs typeface="Times New Roman"/>
              </a:rPr>
              <a:t>＋</a:t>
            </a:r>
            <a:r>
              <a:rPr lang="en-US" altLang="zh-CN" kern="100" dirty="0">
                <a:cs typeface="Courier New"/>
              </a:rPr>
              <a:t>NO(g)</a:t>
            </a:r>
            <a:r>
              <a:rPr lang="zh-CN" altLang="zh-CN" kern="100" dirty="0">
                <a:cs typeface="Times New Roman"/>
              </a:rPr>
              <a:t>的</a:t>
            </a:r>
            <a:r>
              <a:rPr lang="en-US" altLang="zh-CN" kern="100" dirty="0">
                <a:cs typeface="Courier New"/>
              </a:rPr>
              <a:t>Δ</a:t>
            </a:r>
            <a:r>
              <a:rPr lang="en-US" altLang="zh-CN" i="1" kern="100" dirty="0">
                <a:cs typeface="Courier New"/>
              </a:rPr>
              <a:t>H</a:t>
            </a:r>
            <a:r>
              <a:rPr lang="zh-CN" altLang="zh-CN" kern="100" dirty="0">
                <a:cs typeface="Times New Roman"/>
              </a:rPr>
              <a:t>＝</a:t>
            </a:r>
            <a:r>
              <a:rPr lang="en-US" altLang="zh-CN" kern="100" dirty="0">
                <a:cs typeface="Courier New"/>
              </a:rPr>
              <a:t>________________kJ/</a:t>
            </a:r>
            <a:r>
              <a:rPr lang="en-US" altLang="zh-CN" kern="100" dirty="0" err="1">
                <a:cs typeface="Courier New"/>
              </a:rPr>
              <a:t>mol</a:t>
            </a:r>
            <a:r>
              <a:rPr lang="zh-CN" altLang="zh-CN" kern="100" dirty="0" smtClean="0">
                <a:cs typeface="Times New Roman"/>
              </a:rPr>
              <a:t>。</a:t>
            </a:r>
            <a:endParaRPr lang="zh-CN" altLang="zh-CN" sz="1050" kern="100" dirty="0">
              <a:latin typeface="宋体"/>
              <a:cs typeface="Courier New"/>
            </a:endParaRPr>
          </a:p>
        </p:txBody>
      </p:sp>
      <p:sp>
        <p:nvSpPr>
          <p:cNvPr id="5" name="矩形: 圆角 10"/>
          <p:cNvSpPr>
            <a:spLocks noChangeArrowheads="1"/>
          </p:cNvSpPr>
          <p:nvPr/>
        </p:nvSpPr>
        <p:spPr bwMode="auto">
          <a:xfrm>
            <a:off x="468313" y="4505520"/>
            <a:ext cx="11298237" cy="157719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31825" eaLnBrk="1">
              <a:lnSpc>
                <a:spcPct val="130000"/>
              </a:lnSpc>
            </a:pPr>
            <a:endParaRPr lang="en-US" altLang="zh-CN" dirty="0" smtClean="0">
              <a:solidFill>
                <a:srgbClr val="044A7E"/>
              </a:solidFill>
              <a:cs typeface="Times New Roman" pitchFamily="18" charset="0"/>
            </a:endParaRPr>
          </a:p>
          <a:p>
            <a:pPr indent="631825" eaLnBrk="1">
              <a:lnSpc>
                <a:spcPct val="130000"/>
              </a:lnSpc>
            </a:pPr>
            <a:endParaRPr lang="en-US" altLang="zh-CN" dirty="0">
              <a:solidFill>
                <a:srgbClr val="044A7E"/>
              </a:solidFill>
              <a:cs typeface="Times New Roman" pitchFamily="18" charset="0"/>
            </a:endParaRPr>
          </a:p>
          <a:p>
            <a:pPr indent="631825" eaLnBrk="1">
              <a:lnSpc>
                <a:spcPct val="130000"/>
              </a:lnSpc>
            </a:pPr>
            <a:endParaRPr lang="zh-CN" altLang="en-US" dirty="0">
              <a:solidFill>
                <a:srgbClr val="044A7E"/>
              </a:solidFill>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175224139"/>
              </p:ext>
            </p:extLst>
          </p:nvPr>
        </p:nvGraphicFramePr>
        <p:xfrm>
          <a:off x="539750" y="4649536"/>
          <a:ext cx="11160125" cy="1390650"/>
        </p:xfrm>
        <a:graphic>
          <a:graphicData uri="http://schemas.openxmlformats.org/presentationml/2006/ole">
            <mc:AlternateContent xmlns:mc="http://schemas.openxmlformats.org/markup-compatibility/2006">
              <mc:Choice xmlns:v="urn:schemas-microsoft-com:vml" Requires="v">
                <p:oleObj spid="_x0000_s9226" name="文档" r:id="rId4" imgW="11160428" imgH="1391090" progId="Word.Document.12">
                  <p:embed/>
                </p:oleObj>
              </mc:Choice>
              <mc:Fallback>
                <p:oleObj name="文档" r:id="rId4" imgW="11160428" imgH="1391090" progId="Word.Document.12">
                  <p:embed/>
                  <p:pic>
                    <p:nvPicPr>
                      <p:cNvPr id="0" name=""/>
                      <p:cNvPicPr/>
                      <p:nvPr/>
                    </p:nvPicPr>
                    <p:blipFill>
                      <a:blip r:embed="rId5"/>
                      <a:stretch>
                        <a:fillRect/>
                      </a:stretch>
                    </p:blipFill>
                    <p:spPr>
                      <a:xfrm>
                        <a:off x="539750" y="4649536"/>
                        <a:ext cx="11160125" cy="1390650"/>
                      </a:xfrm>
                      <a:prstGeom prst="rect">
                        <a:avLst/>
                      </a:prstGeom>
                    </p:spPr>
                  </p:pic>
                </p:oleObj>
              </mc:Fallback>
            </mc:AlternateContent>
          </a:graphicData>
        </a:graphic>
      </p:graphicFrame>
      <p:sp>
        <p:nvSpPr>
          <p:cNvPr id="4" name="矩形 3"/>
          <p:cNvSpPr/>
          <p:nvPr/>
        </p:nvSpPr>
        <p:spPr>
          <a:xfrm>
            <a:off x="8568878" y="3790955"/>
            <a:ext cx="1184940" cy="461665"/>
          </a:xfrm>
          <a:prstGeom prst="rect">
            <a:avLst/>
          </a:prstGeom>
        </p:spPr>
        <p:txBody>
          <a:bodyPr wrap="none">
            <a:spAutoFit/>
          </a:bodyPr>
          <a:lstStyle/>
          <a:p>
            <a:r>
              <a:rPr lang="zh-CN" altLang="zh-CN" kern="100" dirty="0">
                <a:latin typeface="Times New Roman"/>
                <a:ea typeface="黑体"/>
                <a:cs typeface="Times New Roman"/>
              </a:rPr>
              <a:t>－</a:t>
            </a:r>
            <a:r>
              <a:rPr lang="en-US" altLang="zh-CN" kern="100" dirty="0">
                <a:latin typeface="Times New Roman"/>
                <a:ea typeface="黑体"/>
              </a:rPr>
              <a:t>136.2</a:t>
            </a:r>
            <a:endParaRPr lang="zh-CN" altLang="en-US" dirty="0"/>
          </a:p>
        </p:txBody>
      </p:sp>
    </p:spTree>
    <p:extLst>
      <p:ext uri="{BB962C8B-B14F-4D97-AF65-F5344CB8AC3E}">
        <p14:creationId xmlns:p14="http://schemas.microsoft.com/office/powerpoint/2010/main" val="2633359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052736"/>
            <a:ext cx="11286237" cy="5605252"/>
          </a:xfrm>
        </p:spPr>
        <p:txBody>
          <a:bodyPr/>
          <a:lstStyle/>
          <a:p>
            <a:pPr indent="628015">
              <a:lnSpc>
                <a:spcPct val="122000"/>
              </a:lnSpc>
              <a:spcAft>
                <a:spcPts val="0"/>
              </a:spcAft>
              <a:tabLst>
                <a:tab pos="5372100" algn="l"/>
              </a:tabLst>
            </a:pPr>
            <a:r>
              <a:rPr lang="en-US" altLang="zh-CN" sz="3200" b="1" kern="100" dirty="0">
                <a:solidFill>
                  <a:srgbClr val="CC4646"/>
                </a:solidFill>
                <a:cs typeface="Courier New"/>
              </a:rPr>
              <a:t>8. </a:t>
            </a:r>
            <a:r>
              <a:rPr lang="en-US" altLang="zh-CN" kern="100" dirty="0">
                <a:cs typeface="Courier New"/>
              </a:rPr>
              <a:t>(</a:t>
            </a:r>
            <a:r>
              <a:rPr lang="en-US" altLang="zh-CN" b="1" kern="100" dirty="0">
                <a:cs typeface="Courier New"/>
              </a:rPr>
              <a:t>2022·</a:t>
            </a:r>
            <a:r>
              <a:rPr lang="zh-CN" altLang="zh-CN" kern="100" dirty="0">
                <a:cs typeface="Times New Roman"/>
              </a:rPr>
              <a:t>浙江</a:t>
            </a:r>
            <a:r>
              <a:rPr lang="en-US" altLang="zh-CN" b="1" kern="100" dirty="0">
                <a:cs typeface="Courier New"/>
              </a:rPr>
              <a:t>6</a:t>
            </a:r>
            <a:r>
              <a:rPr lang="zh-CN" altLang="zh-CN" kern="100" dirty="0">
                <a:cs typeface="Times New Roman"/>
              </a:rPr>
              <a:t>月卷</a:t>
            </a:r>
            <a:r>
              <a:rPr lang="en-US" altLang="zh-CN" kern="100" dirty="0">
                <a:cs typeface="Courier New"/>
              </a:rPr>
              <a:t>)</a:t>
            </a:r>
            <a:r>
              <a:rPr lang="zh-CN" altLang="zh-CN" kern="100" dirty="0">
                <a:cs typeface="Times New Roman"/>
              </a:rPr>
              <a:t>通过电解废旧锂电池中的</a:t>
            </a:r>
            <a:r>
              <a:rPr lang="en-US" altLang="zh-CN" b="1" kern="100" dirty="0">
                <a:cs typeface="Courier New"/>
              </a:rPr>
              <a:t>LiMn</a:t>
            </a:r>
            <a:r>
              <a:rPr lang="en-US" altLang="zh-CN" b="1" kern="100" baseline="-25000" dirty="0">
                <a:cs typeface="Courier New"/>
              </a:rPr>
              <a:t>2</a:t>
            </a:r>
            <a:r>
              <a:rPr lang="en-US" altLang="zh-CN" b="1" kern="100" dirty="0">
                <a:cs typeface="Courier New"/>
              </a:rPr>
              <a:t>O</a:t>
            </a:r>
            <a:r>
              <a:rPr lang="en-US" altLang="zh-CN" b="1" kern="100" baseline="-25000" dirty="0">
                <a:cs typeface="Courier New"/>
              </a:rPr>
              <a:t>4</a:t>
            </a:r>
            <a:r>
              <a:rPr lang="zh-CN" altLang="zh-CN" kern="100" dirty="0">
                <a:cs typeface="Times New Roman"/>
              </a:rPr>
              <a:t>可获得难溶性的</a:t>
            </a:r>
            <a:r>
              <a:rPr lang="en-US" altLang="zh-CN" b="1" kern="100" dirty="0">
                <a:cs typeface="Courier New"/>
              </a:rPr>
              <a:t>Li</a:t>
            </a:r>
            <a:r>
              <a:rPr lang="en-US" altLang="zh-CN" b="1" kern="100" baseline="-25000" dirty="0">
                <a:cs typeface="Courier New"/>
              </a:rPr>
              <a:t>2</a:t>
            </a:r>
            <a:r>
              <a:rPr lang="en-US" altLang="zh-CN" b="1" kern="100" dirty="0">
                <a:cs typeface="Courier New"/>
              </a:rPr>
              <a:t>CO</a:t>
            </a:r>
            <a:r>
              <a:rPr lang="en-US" altLang="zh-CN" b="1" kern="100" baseline="-25000" dirty="0">
                <a:cs typeface="Courier New"/>
              </a:rPr>
              <a:t>3</a:t>
            </a:r>
            <a:r>
              <a:rPr lang="zh-CN" altLang="zh-CN" kern="100" dirty="0">
                <a:cs typeface="Times New Roman"/>
              </a:rPr>
              <a:t>和</a:t>
            </a:r>
            <a:r>
              <a:rPr lang="en-US" altLang="zh-CN" b="1" kern="100" dirty="0">
                <a:cs typeface="Courier New"/>
              </a:rPr>
              <a:t>MnO</a:t>
            </a:r>
            <a:r>
              <a:rPr lang="en-US" altLang="zh-CN" b="1" kern="100" baseline="-25000" dirty="0">
                <a:cs typeface="Courier New"/>
              </a:rPr>
              <a:t>2</a:t>
            </a:r>
            <a:r>
              <a:rPr lang="zh-CN" altLang="zh-CN" kern="100" dirty="0">
                <a:cs typeface="Times New Roman"/>
              </a:rPr>
              <a:t>，电解示意图如图</a:t>
            </a:r>
            <a:r>
              <a:rPr lang="en-US" altLang="zh-CN" kern="100" dirty="0">
                <a:cs typeface="Courier New"/>
              </a:rPr>
              <a:t>(</a:t>
            </a:r>
            <a:r>
              <a:rPr lang="zh-CN" altLang="zh-CN" kern="100" dirty="0">
                <a:cs typeface="Times New Roman"/>
              </a:rPr>
              <a:t>其中滤布的作用是阻挡固体颗粒，但离子可自由通过。电解过程中溶液的体积变化忽略不计</a:t>
            </a:r>
            <a:r>
              <a:rPr lang="en-US" altLang="zh-CN" kern="100" dirty="0">
                <a:cs typeface="Courier New"/>
              </a:rPr>
              <a:t>)</a:t>
            </a:r>
            <a:r>
              <a:rPr lang="zh-CN" altLang="zh-CN" kern="100" dirty="0">
                <a:cs typeface="Times New Roman"/>
              </a:rPr>
              <a:t>。下列说法不正确的是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12140">
              <a:lnSpc>
                <a:spcPct val="122000"/>
              </a:lnSpc>
              <a:spcAft>
                <a:spcPts val="0"/>
              </a:spcAft>
              <a:tabLst>
                <a:tab pos="5372100" algn="l"/>
              </a:tabLst>
            </a:pPr>
            <a:endParaRPr lang="en-US" altLang="zh-CN" b="1" kern="100" dirty="0" smtClean="0">
              <a:cs typeface="Courier New"/>
            </a:endParaRPr>
          </a:p>
          <a:p>
            <a:pPr indent="612140">
              <a:lnSpc>
                <a:spcPct val="122000"/>
              </a:lnSpc>
              <a:spcAft>
                <a:spcPts val="0"/>
              </a:spcAft>
              <a:tabLst>
                <a:tab pos="5372100" algn="l"/>
              </a:tabLst>
            </a:pPr>
            <a:endParaRPr lang="en-US" altLang="zh-CN" b="1" kern="100" dirty="0">
              <a:cs typeface="Courier New"/>
            </a:endParaRPr>
          </a:p>
          <a:p>
            <a:pPr indent="612140">
              <a:lnSpc>
                <a:spcPct val="122000"/>
              </a:lnSpc>
              <a:spcAft>
                <a:spcPts val="0"/>
              </a:spcAft>
              <a:tabLst>
                <a:tab pos="5372100" algn="l"/>
              </a:tabLst>
            </a:pPr>
            <a:endParaRPr lang="en-US" altLang="zh-CN" b="1" kern="100" dirty="0" smtClean="0">
              <a:cs typeface="Courier New"/>
            </a:endParaRPr>
          </a:p>
          <a:p>
            <a:pPr indent="612140">
              <a:lnSpc>
                <a:spcPct val="122000"/>
              </a:lnSpc>
              <a:spcAft>
                <a:spcPts val="0"/>
              </a:spcAft>
              <a:tabLst>
                <a:tab pos="5372100" algn="l"/>
              </a:tabLst>
            </a:pPr>
            <a:endParaRPr lang="en-US" altLang="zh-CN" b="1" kern="100" dirty="0">
              <a:cs typeface="Courier New"/>
            </a:endParaRPr>
          </a:p>
          <a:p>
            <a:pPr indent="612140">
              <a:lnSpc>
                <a:spcPct val="122000"/>
              </a:lnSpc>
              <a:spcAft>
                <a:spcPts val="0"/>
              </a:spcAft>
              <a:tabLst>
                <a:tab pos="5372100" algn="l"/>
              </a:tabLst>
            </a:pPr>
            <a:endParaRPr lang="en-US" altLang="zh-CN" b="1" kern="100" dirty="0" smtClean="0">
              <a:cs typeface="Courier New"/>
            </a:endParaRPr>
          </a:p>
          <a:p>
            <a:pPr indent="612140">
              <a:lnSpc>
                <a:spcPct val="122000"/>
              </a:lnSpc>
              <a:spcAft>
                <a:spcPts val="0"/>
              </a:spcAft>
              <a:tabLst>
                <a:tab pos="5372100" algn="l"/>
              </a:tabLst>
            </a:pPr>
            <a:r>
              <a:rPr lang="en-US" altLang="zh-CN" b="1" kern="100" dirty="0" smtClean="0">
                <a:cs typeface="Courier New"/>
              </a:rPr>
              <a:t>A</a:t>
            </a:r>
            <a:r>
              <a:rPr lang="en-US" altLang="zh-CN" b="1" kern="100" dirty="0">
                <a:cs typeface="Courier New"/>
              </a:rPr>
              <a:t>. </a:t>
            </a:r>
            <a:r>
              <a:rPr lang="zh-CN" altLang="zh-CN" kern="100" dirty="0">
                <a:cs typeface="Times New Roman"/>
              </a:rPr>
              <a:t>电极</a:t>
            </a:r>
            <a:r>
              <a:rPr lang="en-US" altLang="zh-CN" b="1" kern="100" dirty="0">
                <a:cs typeface="Courier New"/>
              </a:rPr>
              <a:t>A</a:t>
            </a:r>
            <a:r>
              <a:rPr lang="zh-CN" altLang="zh-CN" kern="100" dirty="0">
                <a:cs typeface="Times New Roman"/>
              </a:rPr>
              <a:t>为阴极，发生还原反应</a:t>
            </a:r>
            <a:endParaRPr lang="zh-CN" altLang="zh-CN" sz="1050" kern="100" dirty="0">
              <a:latin typeface="宋体"/>
              <a:cs typeface="Courier New"/>
            </a:endParaRPr>
          </a:p>
          <a:p>
            <a:pPr indent="612140">
              <a:lnSpc>
                <a:spcPct val="122000"/>
              </a:lnSpc>
              <a:spcAft>
                <a:spcPts val="0"/>
              </a:spcAft>
              <a:tabLst>
                <a:tab pos="5372100" algn="l"/>
              </a:tabLst>
            </a:pPr>
            <a:r>
              <a:rPr lang="en-US" altLang="zh-CN" b="1" kern="100" dirty="0">
                <a:cs typeface="Courier New"/>
              </a:rPr>
              <a:t>B. </a:t>
            </a:r>
            <a:r>
              <a:rPr lang="zh-CN" altLang="zh-CN" kern="100" dirty="0">
                <a:cs typeface="Times New Roman"/>
              </a:rPr>
              <a:t>电极</a:t>
            </a:r>
            <a:r>
              <a:rPr lang="en-US" altLang="zh-CN" b="1" kern="100" dirty="0">
                <a:cs typeface="Courier New"/>
              </a:rPr>
              <a:t>B</a:t>
            </a:r>
            <a:r>
              <a:rPr lang="zh-CN" altLang="zh-CN" kern="100" dirty="0">
                <a:cs typeface="Times New Roman"/>
              </a:rPr>
              <a:t>的电极反应式：</a:t>
            </a:r>
            <a:r>
              <a:rPr lang="en-US" altLang="zh-CN" b="1" kern="100" dirty="0">
                <a:cs typeface="Courier New"/>
              </a:rPr>
              <a:t>2H</a:t>
            </a:r>
            <a:r>
              <a:rPr lang="en-US" altLang="zh-CN" b="1" kern="100" baseline="-25000" dirty="0">
                <a:cs typeface="Courier New"/>
              </a:rPr>
              <a:t>2</a:t>
            </a:r>
            <a:r>
              <a:rPr lang="en-US" altLang="zh-CN" b="1" kern="100" dirty="0">
                <a:cs typeface="Courier New"/>
              </a:rPr>
              <a:t>O</a:t>
            </a:r>
            <a:r>
              <a:rPr lang="zh-CN" altLang="zh-CN" kern="100" dirty="0">
                <a:cs typeface="Times New Roman"/>
              </a:rPr>
              <a:t>＋</a:t>
            </a:r>
            <a:r>
              <a:rPr lang="en-US" altLang="zh-CN" b="1" kern="100" dirty="0">
                <a:cs typeface="Courier New"/>
              </a:rPr>
              <a:t>Mn</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a:t>
            </a:r>
            <a:r>
              <a:rPr lang="en-US" altLang="zh-CN" b="1" kern="100" dirty="0">
                <a:cs typeface="Courier New"/>
              </a:rPr>
              <a:t>2e</a:t>
            </a:r>
            <a:r>
              <a:rPr lang="zh-CN" altLang="zh-CN" kern="100" baseline="30000" dirty="0">
                <a:cs typeface="Times New Roman"/>
              </a:rPr>
              <a:t>－</a:t>
            </a:r>
            <a:r>
              <a:rPr lang="en-US" altLang="zh-CN" b="1" kern="100" spc="-80" dirty="0">
                <a:cs typeface="Courier New"/>
              </a:rPr>
              <a:t>==</a:t>
            </a:r>
            <a:r>
              <a:rPr lang="en-US" altLang="zh-CN" b="1" kern="100" dirty="0">
                <a:cs typeface="Courier New"/>
              </a:rPr>
              <a:t>=MnO</a:t>
            </a:r>
            <a:r>
              <a:rPr lang="en-US" altLang="zh-CN" b="1" kern="100" baseline="-25000" dirty="0">
                <a:cs typeface="Courier New"/>
              </a:rPr>
              <a:t>2</a:t>
            </a:r>
            <a:r>
              <a:rPr lang="zh-CN" altLang="zh-CN" kern="100" dirty="0">
                <a:cs typeface="Times New Roman"/>
              </a:rPr>
              <a:t>＋</a:t>
            </a:r>
            <a:r>
              <a:rPr lang="en-US" altLang="zh-CN" b="1" kern="100" dirty="0">
                <a:cs typeface="Courier New"/>
              </a:rPr>
              <a:t>4H</a:t>
            </a:r>
            <a:r>
              <a:rPr lang="zh-CN" altLang="zh-CN" kern="100" baseline="30000" dirty="0">
                <a:cs typeface="Times New Roman"/>
              </a:rPr>
              <a:t>＋</a:t>
            </a:r>
            <a:endParaRPr lang="zh-CN" altLang="zh-CN" sz="1050" kern="100" dirty="0">
              <a:latin typeface="宋体"/>
              <a:cs typeface="Courier New"/>
            </a:endParaRPr>
          </a:p>
          <a:p>
            <a:pPr indent="612140">
              <a:lnSpc>
                <a:spcPct val="122000"/>
              </a:lnSpc>
              <a:spcAft>
                <a:spcPts val="0"/>
              </a:spcAft>
              <a:tabLst>
                <a:tab pos="5372100" algn="l"/>
              </a:tabLst>
            </a:pPr>
            <a:r>
              <a:rPr lang="en-US" altLang="zh-CN" b="1" kern="100" dirty="0">
                <a:cs typeface="Courier New"/>
              </a:rPr>
              <a:t>C. </a:t>
            </a:r>
            <a:r>
              <a:rPr lang="zh-CN" altLang="zh-CN" kern="100" dirty="0">
                <a:cs typeface="Times New Roman"/>
              </a:rPr>
              <a:t>电解一段时间后溶液中</a:t>
            </a:r>
            <a:r>
              <a:rPr lang="en-US" altLang="zh-CN" b="1" kern="100" dirty="0">
                <a:cs typeface="Courier New"/>
              </a:rPr>
              <a:t>Mn</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浓度保持不变</a:t>
            </a:r>
            <a:endParaRPr lang="zh-CN" altLang="zh-CN" sz="1050" kern="100" dirty="0">
              <a:latin typeface="宋体"/>
              <a:cs typeface="Courier New"/>
            </a:endParaRPr>
          </a:p>
          <a:p>
            <a:pPr indent="612140">
              <a:lnSpc>
                <a:spcPct val="122000"/>
              </a:lnSpc>
              <a:spcAft>
                <a:spcPts val="0"/>
              </a:spcAft>
              <a:tabLst>
                <a:tab pos="5372100" algn="l"/>
              </a:tabLst>
            </a:pPr>
            <a:r>
              <a:rPr lang="en-US" altLang="zh-CN" b="1" kern="100" dirty="0">
                <a:cs typeface="Courier New"/>
              </a:rPr>
              <a:t>D. </a:t>
            </a:r>
            <a:r>
              <a:rPr lang="zh-CN" altLang="zh-CN" kern="100" dirty="0">
                <a:cs typeface="Times New Roman"/>
              </a:rPr>
              <a:t>电解结束，可通过调节</a:t>
            </a:r>
            <a:r>
              <a:rPr lang="en-US" altLang="zh-CN" b="1" kern="100" dirty="0">
                <a:cs typeface="Courier New"/>
              </a:rPr>
              <a:t>pH</a:t>
            </a:r>
            <a:r>
              <a:rPr lang="zh-CN" altLang="zh-CN" kern="100" dirty="0">
                <a:cs typeface="Times New Roman"/>
              </a:rPr>
              <a:t>除去</a:t>
            </a:r>
            <a:r>
              <a:rPr lang="en-US" altLang="zh-CN" b="1" kern="100" dirty="0">
                <a:cs typeface="Courier New"/>
              </a:rPr>
              <a:t>Mn</a:t>
            </a:r>
            <a:r>
              <a:rPr lang="en-US" altLang="zh-CN" b="1" kern="100" baseline="30000" dirty="0">
                <a:cs typeface="Courier New"/>
              </a:rPr>
              <a:t>2</a:t>
            </a:r>
            <a:r>
              <a:rPr lang="zh-CN" altLang="zh-CN" kern="100" baseline="30000" dirty="0">
                <a:cs typeface="Times New Roman"/>
              </a:rPr>
              <a:t>＋</a:t>
            </a:r>
            <a:r>
              <a:rPr lang="zh-CN" altLang="zh-CN" kern="100" dirty="0">
                <a:cs typeface="Times New Roman"/>
              </a:rPr>
              <a:t>，再加入</a:t>
            </a:r>
            <a:r>
              <a:rPr lang="en-US" altLang="zh-CN" b="1" kern="100" dirty="0">
                <a:cs typeface="Courier New"/>
              </a:rPr>
              <a:t>Na</a:t>
            </a:r>
            <a:r>
              <a:rPr lang="en-US" altLang="zh-CN" b="1" kern="100" baseline="-25000" dirty="0">
                <a:cs typeface="Courier New"/>
              </a:rPr>
              <a:t>2</a:t>
            </a:r>
            <a:r>
              <a:rPr lang="en-US" altLang="zh-CN" b="1" kern="100" dirty="0">
                <a:cs typeface="Courier New"/>
              </a:rPr>
              <a:t>CO</a:t>
            </a:r>
            <a:r>
              <a:rPr lang="en-US" altLang="zh-CN" b="1" kern="100" baseline="-25000" dirty="0">
                <a:cs typeface="Courier New"/>
              </a:rPr>
              <a:t>3</a:t>
            </a:r>
            <a:r>
              <a:rPr lang="zh-CN" altLang="zh-CN" kern="100" dirty="0">
                <a:cs typeface="Times New Roman"/>
              </a:rPr>
              <a:t>溶液以获得</a:t>
            </a:r>
            <a:r>
              <a:rPr lang="en-US" altLang="zh-CN" b="1" kern="100" dirty="0" smtClean="0">
                <a:cs typeface="Courier New"/>
              </a:rPr>
              <a:t>Li</a:t>
            </a:r>
            <a:r>
              <a:rPr lang="en-US" altLang="zh-CN" b="1" kern="100" baseline="-25000" dirty="0" smtClean="0">
                <a:cs typeface="Courier New"/>
              </a:rPr>
              <a:t>2</a:t>
            </a:r>
            <a:r>
              <a:rPr lang="en-US" altLang="zh-CN" b="1" kern="100" dirty="0" smtClean="0">
                <a:cs typeface="Courier New"/>
              </a:rPr>
              <a:t>CO</a:t>
            </a:r>
            <a:r>
              <a:rPr lang="en-US" altLang="zh-CN" b="1" kern="100" baseline="-25000" dirty="0" smtClean="0">
                <a:cs typeface="Courier New"/>
              </a:rPr>
              <a:t>3</a:t>
            </a:r>
            <a:endParaRPr lang="zh-CN" altLang="zh-CN" sz="1050" kern="100" dirty="0">
              <a:latin typeface="宋体"/>
              <a:cs typeface="Courier New"/>
            </a:endParaRPr>
          </a:p>
        </p:txBody>
      </p:sp>
      <p:pic>
        <p:nvPicPr>
          <p:cNvPr id="62466" name="Picture 2" descr="2022hx-133.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176390" y="2607325"/>
            <a:ext cx="3585095" cy="218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784902" y="2145660"/>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834481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smtClean="0">
                <a:solidFill>
                  <a:srgbClr val="FFFFFF"/>
                </a:solidFill>
                <a:latin typeface="微软雅黑" pitchFamily="34" charset="-122"/>
                <a:ea typeface="微软雅黑" pitchFamily="34" charset="-122"/>
              </a:rPr>
              <a:t>能力评价</a:t>
            </a:r>
            <a:endParaRPr lang="zh-CN" altLang="zh-CN" sz="6000" b="1" dirty="0">
              <a:solidFill>
                <a:srgbClr val="FFFFFF"/>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占位符 1"/>
          <p:cNvSpPr>
            <a:spLocks noGrp="1"/>
          </p:cNvSpPr>
          <p:nvPr>
            <p:ph type="body" sz="quarter" idx="10"/>
          </p:nvPr>
        </p:nvSpPr>
        <p:spPr bwMode="auto">
          <a:xfrm>
            <a:off x="490538" y="1619436"/>
            <a:ext cx="11285537" cy="40934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28015">
              <a:spcAft>
                <a:spcPts val="0"/>
              </a:spcAft>
              <a:tabLst>
                <a:tab pos="5372100" algn="l"/>
              </a:tabLst>
            </a:pPr>
            <a:r>
              <a:rPr lang="en-US" altLang="zh-CN" sz="3200" b="1" kern="100" dirty="0">
                <a:solidFill>
                  <a:srgbClr val="CC4646"/>
                </a:solidFill>
                <a:cs typeface="Courier New"/>
              </a:rPr>
              <a:t>1. </a:t>
            </a:r>
            <a:r>
              <a:rPr lang="zh-CN" altLang="zh-CN" kern="100" dirty="0">
                <a:cs typeface="Times New Roman"/>
              </a:rPr>
              <a:t>判断正误</a:t>
            </a:r>
            <a:r>
              <a:rPr lang="en-US" altLang="zh-CN" kern="100" dirty="0">
                <a:cs typeface="Courier New"/>
              </a:rPr>
              <a:t>(</a:t>
            </a:r>
            <a:r>
              <a:rPr lang="zh-CN" altLang="zh-CN" kern="100" dirty="0">
                <a:cs typeface="Times New Roman"/>
              </a:rPr>
              <a:t>正确的打</a:t>
            </a:r>
            <a:r>
              <a:rPr lang="en-US" altLang="zh-CN" b="1" kern="100" dirty="0">
                <a:latin typeface="宋体"/>
                <a:cs typeface="Times New Roman"/>
              </a:rPr>
              <a:t>“√”</a:t>
            </a:r>
            <a:r>
              <a:rPr lang="zh-CN" altLang="zh-CN" kern="100" dirty="0">
                <a:cs typeface="Times New Roman"/>
              </a:rPr>
              <a:t>、错误的打</a:t>
            </a:r>
            <a:r>
              <a:rPr lang="en-US" altLang="zh-CN" b="1" kern="100" dirty="0">
                <a:latin typeface="宋体"/>
                <a:cs typeface="Times New Roman"/>
              </a:rPr>
              <a:t>“×”</a:t>
            </a:r>
            <a:r>
              <a:rPr lang="en-US" altLang="zh-CN" kern="100" dirty="0">
                <a:cs typeface="Courier New"/>
              </a:rPr>
              <a:t>)</a:t>
            </a:r>
            <a:r>
              <a:rPr lang="zh-CN" altLang="zh-CN" kern="100" dirty="0">
                <a:cs typeface="Times New Roman"/>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t>
            </a:r>
            <a:r>
              <a:rPr lang="en-US" altLang="zh-CN" b="1" kern="100" dirty="0">
                <a:cs typeface="Courier New"/>
              </a:rPr>
              <a:t>1</a:t>
            </a:r>
            <a:r>
              <a:rPr lang="en-US" altLang="zh-CN" kern="100" dirty="0">
                <a:cs typeface="Courier New"/>
              </a:rPr>
              <a:t>)</a:t>
            </a:r>
            <a:r>
              <a:rPr lang="zh-CN" altLang="zh-CN" kern="100" dirty="0">
                <a:cs typeface="Times New Roman"/>
              </a:rPr>
              <a:t>粗锌与稀硫酸反应制氢气比纯锌快，是因为粗锌形成微小原电池</a:t>
            </a:r>
            <a:r>
              <a:rPr lang="zh-CN" altLang="zh-CN" b="1" kern="100" dirty="0">
                <a:latin typeface="宋体"/>
                <a:ea typeface="Times New Roman"/>
                <a:cs typeface="Courier New"/>
              </a:rPr>
              <a:t> </a:t>
            </a:r>
            <a:r>
              <a:rPr lang="en-US" altLang="zh-CN" kern="100" dirty="0">
                <a:cs typeface="Courier New"/>
              </a:rPr>
              <a:t>(</a:t>
            </a:r>
            <a:r>
              <a:rPr lang="en-US" altLang="zh-CN" b="1" kern="100" dirty="0">
                <a:cs typeface="Courier New"/>
              </a:rPr>
              <a:t> </a:t>
            </a:r>
            <a:r>
              <a:rPr lang="en-US" altLang="zh-CN" b="1" kern="100" dirty="0">
                <a:latin typeface="宋体"/>
                <a:cs typeface="Times New Roman"/>
              </a:rPr>
              <a:t>  </a:t>
            </a:r>
            <a:r>
              <a:rPr lang="en-US" altLang="zh-CN" b="1" kern="100" dirty="0">
                <a:cs typeface="Courier New"/>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t>
            </a:r>
            <a:r>
              <a:rPr lang="en-US" altLang="zh-CN" b="1" kern="100" dirty="0">
                <a:cs typeface="Courier New"/>
              </a:rPr>
              <a:t>2</a:t>
            </a:r>
            <a:r>
              <a:rPr lang="en-US" altLang="zh-CN" kern="100" dirty="0">
                <a:cs typeface="Courier New"/>
              </a:rPr>
              <a:t>)</a:t>
            </a:r>
            <a:r>
              <a:rPr lang="zh-CN" altLang="zh-CN" kern="100" dirty="0">
                <a:cs typeface="Times New Roman"/>
              </a:rPr>
              <a:t>铅蓄电池放电时</a:t>
            </a:r>
            <a:r>
              <a:rPr lang="en-US" altLang="zh-CN" b="1" kern="100" dirty="0" err="1">
                <a:cs typeface="Courier New"/>
              </a:rPr>
              <a:t>Pb</a:t>
            </a:r>
            <a:r>
              <a:rPr lang="zh-CN" altLang="zh-CN" kern="100" dirty="0">
                <a:cs typeface="Times New Roman"/>
              </a:rPr>
              <a:t>是负极，</a:t>
            </a:r>
            <a:r>
              <a:rPr lang="en-US" altLang="zh-CN" b="1" kern="100" dirty="0">
                <a:cs typeface="Courier New"/>
              </a:rPr>
              <a:t>PbO</a:t>
            </a:r>
            <a:r>
              <a:rPr lang="en-US" altLang="zh-CN" b="1" kern="100" baseline="-25000" dirty="0">
                <a:cs typeface="Courier New"/>
              </a:rPr>
              <a:t>2</a:t>
            </a:r>
            <a:r>
              <a:rPr lang="zh-CN" altLang="zh-CN" kern="100" dirty="0">
                <a:cs typeface="Times New Roman"/>
              </a:rPr>
              <a:t>是正极。充电时外电源的正极与</a:t>
            </a:r>
            <a:r>
              <a:rPr lang="en-US" altLang="zh-CN" b="1" kern="100" dirty="0">
                <a:cs typeface="Courier New"/>
              </a:rPr>
              <a:t>PbO</a:t>
            </a:r>
            <a:r>
              <a:rPr lang="en-US" altLang="zh-CN" b="1" kern="100" baseline="-25000" dirty="0">
                <a:cs typeface="Courier New"/>
              </a:rPr>
              <a:t>2</a:t>
            </a:r>
            <a:r>
              <a:rPr lang="zh-CN" altLang="zh-CN" kern="100" dirty="0">
                <a:cs typeface="Times New Roman"/>
              </a:rPr>
              <a:t>相连接</a:t>
            </a:r>
            <a:r>
              <a:rPr lang="en-US" altLang="zh-CN" kern="100" dirty="0">
                <a:cs typeface="Courier New"/>
              </a:rPr>
              <a:t>(</a:t>
            </a:r>
            <a:r>
              <a:rPr lang="en-US" altLang="zh-CN" b="1" kern="100" dirty="0">
                <a:cs typeface="Courier New"/>
              </a:rPr>
              <a:t> </a:t>
            </a:r>
            <a:r>
              <a:rPr lang="en-US" altLang="zh-CN" b="1" kern="100" dirty="0">
                <a:latin typeface="宋体"/>
                <a:cs typeface="Times New Roman"/>
              </a:rPr>
              <a:t>  </a:t>
            </a:r>
            <a:r>
              <a:rPr lang="en-US" altLang="zh-CN" b="1" kern="100" dirty="0">
                <a:cs typeface="Courier New"/>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t>
            </a:r>
            <a:r>
              <a:rPr lang="en-US" altLang="zh-CN" b="1" kern="100" dirty="0">
                <a:cs typeface="Courier New"/>
              </a:rPr>
              <a:t>3</a:t>
            </a:r>
            <a:r>
              <a:rPr lang="en-US" altLang="zh-CN" kern="100" dirty="0">
                <a:cs typeface="Courier New"/>
              </a:rPr>
              <a:t>)</a:t>
            </a:r>
            <a:r>
              <a:rPr lang="en-US" altLang="zh-CN" b="1" kern="100" dirty="0">
                <a:cs typeface="Courier New"/>
              </a:rPr>
              <a:t>  </a:t>
            </a:r>
            <a:r>
              <a:rPr lang="zh-CN" altLang="zh-CN" kern="100" dirty="0">
                <a:cs typeface="Times New Roman"/>
              </a:rPr>
              <a:t>钢铁吸氧腐蚀中的正极反应：</a:t>
            </a:r>
            <a:r>
              <a:rPr lang="en-US" altLang="zh-CN" b="1" kern="100" dirty="0">
                <a:cs typeface="Courier New"/>
              </a:rPr>
              <a:t>4OH</a:t>
            </a:r>
            <a:r>
              <a:rPr lang="zh-CN" altLang="zh-CN" kern="100" baseline="30000" dirty="0">
                <a:cs typeface="Times New Roman"/>
              </a:rPr>
              <a:t>－</a:t>
            </a:r>
            <a:r>
              <a:rPr lang="zh-CN" altLang="zh-CN" kern="100" dirty="0">
                <a:cs typeface="Times New Roman"/>
              </a:rPr>
              <a:t>－</a:t>
            </a:r>
            <a:r>
              <a:rPr lang="en-US" altLang="zh-CN" b="1" kern="100" dirty="0">
                <a:cs typeface="Courier New"/>
              </a:rPr>
              <a:t>4e</a:t>
            </a:r>
            <a:r>
              <a:rPr lang="zh-CN" altLang="zh-CN" kern="100" baseline="30000" dirty="0">
                <a:cs typeface="Times New Roman"/>
              </a:rPr>
              <a:t>－</a:t>
            </a:r>
            <a:r>
              <a:rPr lang="en-US" altLang="zh-CN" b="1" kern="100" spc="-80" dirty="0">
                <a:cs typeface="Courier New"/>
              </a:rPr>
              <a:t>==</a:t>
            </a:r>
            <a:r>
              <a:rPr lang="en-US" altLang="zh-CN" b="1" kern="100" dirty="0">
                <a:cs typeface="Courier New"/>
              </a:rPr>
              <a:t>=2H</a:t>
            </a:r>
            <a:r>
              <a:rPr lang="en-US" altLang="zh-CN" b="1" kern="100" baseline="-25000" dirty="0">
                <a:cs typeface="Courier New"/>
              </a:rPr>
              <a:t>2</a:t>
            </a:r>
            <a:r>
              <a:rPr lang="en-US" altLang="zh-CN" b="1" kern="100" dirty="0">
                <a:cs typeface="Courier New"/>
              </a:rPr>
              <a:t>O </a:t>
            </a:r>
            <a:r>
              <a:rPr lang="zh-CN" altLang="zh-CN" kern="100" dirty="0">
                <a:cs typeface="Times New Roman"/>
              </a:rPr>
              <a:t>＋</a:t>
            </a:r>
            <a:r>
              <a:rPr lang="en-US" altLang="zh-CN" b="1" kern="100" dirty="0">
                <a:cs typeface="Courier New"/>
              </a:rPr>
              <a:t>O</a:t>
            </a:r>
            <a:r>
              <a:rPr lang="en-US" altLang="zh-CN" b="1" kern="100" baseline="-25000" dirty="0">
                <a:cs typeface="Courier New"/>
              </a:rPr>
              <a:t>2</a:t>
            </a:r>
            <a:r>
              <a:rPr lang="en-US" altLang="zh-CN" kern="100" dirty="0">
                <a:cs typeface="Courier New"/>
              </a:rPr>
              <a:t>(</a:t>
            </a:r>
            <a:r>
              <a:rPr lang="en-US" altLang="zh-CN" b="1" kern="100" dirty="0">
                <a:cs typeface="Courier New"/>
              </a:rPr>
              <a:t>    </a:t>
            </a:r>
            <a:r>
              <a:rPr lang="en-US" altLang="zh-CN" b="1" kern="100" dirty="0" smtClean="0">
                <a:cs typeface="Courier New"/>
              </a:rPr>
              <a:t>  </a:t>
            </a:r>
            <a:r>
              <a:rPr lang="en-US" altLang="zh-CN" kern="100" dirty="0" smtClean="0">
                <a:cs typeface="Courier New"/>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t>
            </a:r>
            <a:r>
              <a:rPr lang="en-US" altLang="zh-CN" b="1" kern="100" dirty="0">
                <a:cs typeface="Courier New"/>
              </a:rPr>
              <a:t>4</a:t>
            </a:r>
            <a:r>
              <a:rPr lang="en-US" altLang="zh-CN" kern="100" dirty="0">
                <a:cs typeface="Courier New"/>
              </a:rPr>
              <a:t>)</a:t>
            </a:r>
            <a:r>
              <a:rPr lang="en-US" altLang="zh-CN" b="1" kern="100" dirty="0">
                <a:cs typeface="Courier New"/>
              </a:rPr>
              <a:t> </a:t>
            </a:r>
            <a:r>
              <a:rPr lang="zh-CN" altLang="zh-CN" kern="100" dirty="0">
                <a:cs typeface="Times New Roman"/>
              </a:rPr>
              <a:t>电极反应</a:t>
            </a:r>
            <a:r>
              <a:rPr lang="en-US" altLang="zh-CN" b="1" kern="100" dirty="0">
                <a:cs typeface="Courier New"/>
              </a:rPr>
              <a:t>LiFePO</a:t>
            </a:r>
            <a:r>
              <a:rPr lang="en-US" altLang="zh-CN" b="1" kern="100" baseline="-25000" dirty="0">
                <a:cs typeface="Courier New"/>
              </a:rPr>
              <a:t>4</a:t>
            </a:r>
            <a:r>
              <a:rPr lang="zh-CN" altLang="zh-CN" kern="100" dirty="0">
                <a:cs typeface="Times New Roman"/>
              </a:rPr>
              <a:t>－</a:t>
            </a:r>
            <a:r>
              <a:rPr lang="en-US" altLang="zh-CN" b="1" kern="100" dirty="0" err="1">
                <a:cs typeface="Courier New"/>
              </a:rPr>
              <a:t>xe</a:t>
            </a:r>
            <a:r>
              <a:rPr lang="zh-CN" altLang="zh-CN" kern="100" baseline="30000" dirty="0">
                <a:cs typeface="Times New Roman"/>
              </a:rPr>
              <a:t>－</a:t>
            </a:r>
            <a:r>
              <a:rPr lang="en-US" altLang="zh-CN" b="1" kern="100" spc="-80" dirty="0">
                <a:cs typeface="Courier New"/>
              </a:rPr>
              <a:t>==</a:t>
            </a:r>
            <a:r>
              <a:rPr lang="en-US" altLang="zh-CN" b="1" kern="100" dirty="0">
                <a:cs typeface="Courier New"/>
              </a:rPr>
              <a:t>=</a:t>
            </a:r>
            <a:r>
              <a:rPr lang="en-US" altLang="zh-CN" b="1" kern="100" dirty="0" err="1">
                <a:cs typeface="Courier New"/>
              </a:rPr>
              <a:t>xLi</a:t>
            </a:r>
            <a:r>
              <a:rPr lang="zh-CN" altLang="zh-CN" kern="100" baseline="30000" dirty="0">
                <a:cs typeface="Times New Roman"/>
              </a:rPr>
              <a:t>＋</a:t>
            </a:r>
            <a:r>
              <a:rPr lang="zh-CN" altLang="zh-CN" kern="100" dirty="0">
                <a:cs typeface="Times New Roman"/>
              </a:rPr>
              <a:t>＋</a:t>
            </a:r>
            <a:r>
              <a:rPr lang="en-US" altLang="zh-CN" b="1" kern="100" dirty="0">
                <a:cs typeface="Courier New"/>
              </a:rPr>
              <a:t>Li</a:t>
            </a:r>
            <a:r>
              <a:rPr lang="en-US" altLang="zh-CN" b="1" kern="100" baseline="-25000" dirty="0">
                <a:cs typeface="Courier New"/>
              </a:rPr>
              <a:t>1</a:t>
            </a:r>
            <a:r>
              <a:rPr lang="zh-CN" altLang="zh-CN" kern="100" baseline="-25000" dirty="0">
                <a:cs typeface="Times New Roman"/>
              </a:rPr>
              <a:t>－</a:t>
            </a:r>
            <a:r>
              <a:rPr lang="en-US" altLang="zh-CN" b="1" i="1" kern="100" baseline="-25000" dirty="0">
                <a:cs typeface="Courier New"/>
              </a:rPr>
              <a:t>x</a:t>
            </a:r>
            <a:r>
              <a:rPr lang="en-US" altLang="zh-CN" b="1" kern="100" dirty="0">
                <a:cs typeface="Courier New"/>
              </a:rPr>
              <a:t>FePO</a:t>
            </a:r>
            <a:r>
              <a:rPr lang="en-US" altLang="zh-CN" b="1" kern="100" baseline="-25000" dirty="0">
                <a:cs typeface="Courier New"/>
              </a:rPr>
              <a:t>4</a:t>
            </a:r>
            <a:r>
              <a:rPr lang="zh-CN" altLang="zh-CN" kern="100" dirty="0">
                <a:cs typeface="Times New Roman"/>
              </a:rPr>
              <a:t>，每转移</a:t>
            </a:r>
            <a:r>
              <a:rPr lang="en-US" altLang="zh-CN" b="1" kern="100" dirty="0">
                <a:cs typeface="Courier New"/>
              </a:rPr>
              <a:t>1 </a:t>
            </a:r>
            <a:r>
              <a:rPr lang="en-US" altLang="zh-CN" b="1" kern="100" dirty="0" err="1">
                <a:cs typeface="Courier New"/>
              </a:rPr>
              <a:t>mol</a:t>
            </a:r>
            <a:r>
              <a:rPr lang="zh-CN" altLang="zh-CN" kern="100" dirty="0">
                <a:cs typeface="Times New Roman"/>
              </a:rPr>
              <a:t>电子释放</a:t>
            </a:r>
            <a:r>
              <a:rPr lang="en-US" altLang="zh-CN" b="1" kern="100" dirty="0">
                <a:cs typeface="Courier New"/>
              </a:rPr>
              <a:t>2</a:t>
            </a:r>
            <a:r>
              <a:rPr lang="en-US" altLang="zh-CN" b="1" i="1" kern="100" dirty="0">
                <a:cs typeface="Courier New"/>
              </a:rPr>
              <a:t>N</a:t>
            </a:r>
            <a:r>
              <a:rPr lang="en-US" altLang="zh-CN" b="1" kern="100" baseline="-25000" dirty="0">
                <a:cs typeface="Courier New"/>
              </a:rPr>
              <a:t>A</a:t>
            </a:r>
            <a:r>
              <a:rPr lang="zh-CN" altLang="zh-CN" kern="100" dirty="0">
                <a:cs typeface="Times New Roman"/>
              </a:rPr>
              <a:t>个</a:t>
            </a:r>
            <a:r>
              <a:rPr lang="en-US" altLang="zh-CN" b="1" kern="100" dirty="0">
                <a:cs typeface="Courier New"/>
              </a:rPr>
              <a:t>Li</a:t>
            </a:r>
            <a:r>
              <a:rPr lang="zh-CN" altLang="zh-CN" kern="100" baseline="30000" dirty="0">
                <a:cs typeface="Times New Roman"/>
              </a:rPr>
              <a:t>＋</a:t>
            </a:r>
            <a:r>
              <a:rPr lang="zh-CN" altLang="zh-CN" b="1" kern="100" dirty="0">
                <a:latin typeface="宋体"/>
                <a:ea typeface="Times New Roman"/>
                <a:cs typeface="Courier New"/>
              </a:rPr>
              <a:t> </a:t>
            </a:r>
            <a:r>
              <a:rPr lang="en-US" altLang="zh-CN" kern="100" dirty="0">
                <a:cs typeface="Courier New"/>
              </a:rPr>
              <a:t>(</a:t>
            </a:r>
            <a:r>
              <a:rPr lang="en-US" altLang="zh-CN" b="1" kern="100" dirty="0">
                <a:cs typeface="Courier New"/>
              </a:rPr>
              <a:t>    </a:t>
            </a:r>
            <a:r>
              <a:rPr lang="en-US" altLang="zh-CN" b="1" kern="100" dirty="0" smtClean="0">
                <a:cs typeface="Courier New"/>
              </a:rPr>
              <a:t>  </a:t>
            </a:r>
            <a:r>
              <a:rPr lang="en-US" altLang="zh-CN" kern="100" dirty="0" smtClean="0">
                <a:cs typeface="Courier New"/>
              </a:rPr>
              <a:t>)</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t>
            </a:r>
            <a:r>
              <a:rPr lang="en-US" altLang="zh-CN" b="1" kern="100" dirty="0">
                <a:cs typeface="Courier New"/>
              </a:rPr>
              <a:t>5</a:t>
            </a:r>
            <a:r>
              <a:rPr lang="en-US" altLang="zh-CN" kern="100" dirty="0">
                <a:cs typeface="Courier New"/>
              </a:rPr>
              <a:t>)</a:t>
            </a:r>
            <a:r>
              <a:rPr lang="en-US" altLang="zh-CN" b="1" kern="100" dirty="0">
                <a:cs typeface="Courier New"/>
              </a:rPr>
              <a:t> </a:t>
            </a:r>
            <a:r>
              <a:rPr lang="zh-CN" altLang="zh-CN" kern="100" dirty="0">
                <a:cs typeface="Times New Roman"/>
              </a:rPr>
              <a:t>铜板上的铁钉在潮湿空气中容易生锈</a:t>
            </a:r>
            <a:r>
              <a:rPr lang="en-US" altLang="zh-CN" kern="100" dirty="0">
                <a:cs typeface="Courier New"/>
              </a:rPr>
              <a:t>(</a:t>
            </a:r>
            <a:r>
              <a:rPr lang="en-US" altLang="zh-CN" b="1" kern="100" dirty="0">
                <a:cs typeface="Courier New"/>
              </a:rPr>
              <a:t> </a:t>
            </a:r>
            <a:r>
              <a:rPr lang="en-US" altLang="zh-CN" b="1" kern="100" dirty="0">
                <a:latin typeface="宋体"/>
                <a:cs typeface="Times New Roman"/>
              </a:rPr>
              <a:t>  </a:t>
            </a:r>
            <a:r>
              <a:rPr lang="en-US" altLang="zh-CN" b="1" kern="100" dirty="0">
                <a:cs typeface="Courier New"/>
              </a:rPr>
              <a:t> </a:t>
            </a:r>
            <a:r>
              <a:rPr lang="en-US" altLang="zh-CN" kern="100" dirty="0" smtClean="0">
                <a:cs typeface="Courier New"/>
              </a:rPr>
              <a:t>)</a:t>
            </a:r>
            <a:endParaRPr lang="zh-CN" altLang="zh-CN" sz="1050" kern="100" dirty="0">
              <a:latin typeface="宋体"/>
              <a:cs typeface="Courier New"/>
            </a:endParaRPr>
          </a:p>
        </p:txBody>
      </p:sp>
      <p:sp>
        <p:nvSpPr>
          <p:cNvPr id="2" name="矩形 1"/>
          <p:cNvSpPr/>
          <p:nvPr/>
        </p:nvSpPr>
        <p:spPr>
          <a:xfrm>
            <a:off x="10376136" y="2348880"/>
            <a:ext cx="352982" cy="461665"/>
          </a:xfrm>
          <a:prstGeom prst="rect">
            <a:avLst/>
          </a:prstGeom>
        </p:spPr>
        <p:txBody>
          <a:bodyPr wrap="none">
            <a:spAutoFit/>
          </a:bodyPr>
          <a:lstStyle/>
          <a:p>
            <a:r>
              <a:rPr lang="en-US" altLang="zh-CN" b="1" dirty="0"/>
              <a:t>√</a:t>
            </a:r>
            <a:endParaRPr lang="zh-CN" altLang="en-US" dirty="0"/>
          </a:p>
        </p:txBody>
      </p:sp>
      <p:sp>
        <p:nvSpPr>
          <p:cNvPr id="3" name="矩形 2"/>
          <p:cNvSpPr/>
          <p:nvPr/>
        </p:nvSpPr>
        <p:spPr>
          <a:xfrm>
            <a:off x="1023804" y="3316516"/>
            <a:ext cx="429926" cy="461665"/>
          </a:xfrm>
          <a:prstGeom prst="rect">
            <a:avLst/>
          </a:prstGeom>
        </p:spPr>
        <p:txBody>
          <a:bodyPr wrap="none">
            <a:spAutoFit/>
          </a:bodyPr>
          <a:lstStyle/>
          <a:p>
            <a:r>
              <a:rPr lang="en-US" altLang="zh-CN" b="1" dirty="0"/>
              <a:t>√ </a:t>
            </a:r>
            <a:endParaRPr lang="zh-CN" altLang="en-US" dirty="0"/>
          </a:p>
        </p:txBody>
      </p:sp>
      <p:sp>
        <p:nvSpPr>
          <p:cNvPr id="4" name="矩形 3"/>
          <p:cNvSpPr/>
          <p:nvPr/>
        </p:nvSpPr>
        <p:spPr>
          <a:xfrm>
            <a:off x="9320484" y="3775189"/>
            <a:ext cx="494046" cy="461665"/>
          </a:xfrm>
          <a:prstGeom prst="rect">
            <a:avLst/>
          </a:prstGeom>
        </p:spPr>
        <p:txBody>
          <a:bodyPr wrap="none">
            <a:spAutoFit/>
          </a:bodyPr>
          <a:lstStyle/>
          <a:p>
            <a:r>
              <a:rPr lang="en-US" altLang="zh-CN" b="1" kern="100" dirty="0" smtClean="0">
                <a:latin typeface="宋体"/>
                <a:cs typeface="Times New Roman"/>
              </a:rPr>
              <a:t>×</a:t>
            </a:r>
            <a:endParaRPr lang="zh-CN" altLang="en-US" dirty="0"/>
          </a:p>
        </p:txBody>
      </p:sp>
      <p:sp>
        <p:nvSpPr>
          <p:cNvPr id="5" name="矩形 4"/>
          <p:cNvSpPr/>
          <p:nvPr/>
        </p:nvSpPr>
        <p:spPr>
          <a:xfrm>
            <a:off x="1607881" y="4709378"/>
            <a:ext cx="494046" cy="461665"/>
          </a:xfrm>
          <a:prstGeom prst="rect">
            <a:avLst/>
          </a:prstGeom>
        </p:spPr>
        <p:txBody>
          <a:bodyPr wrap="none">
            <a:spAutoFit/>
          </a:bodyPr>
          <a:lstStyle/>
          <a:p>
            <a:r>
              <a:rPr lang="en-US" altLang="zh-CN" b="1" kern="100" dirty="0">
                <a:latin typeface="宋体"/>
                <a:cs typeface="Times New Roman"/>
              </a:rPr>
              <a:t>×</a:t>
            </a:r>
            <a:endParaRPr lang="zh-CN" altLang="en-US" dirty="0"/>
          </a:p>
        </p:txBody>
      </p:sp>
      <p:sp>
        <p:nvSpPr>
          <p:cNvPr id="6" name="矩形 5"/>
          <p:cNvSpPr/>
          <p:nvPr/>
        </p:nvSpPr>
        <p:spPr>
          <a:xfrm>
            <a:off x="6593130" y="5215349"/>
            <a:ext cx="352982" cy="461665"/>
          </a:xfrm>
          <a:prstGeom prst="rect">
            <a:avLst/>
          </a:prstGeom>
        </p:spPr>
        <p:txBody>
          <a:bodyPr wrap="none">
            <a:spAutoFit/>
          </a:bodyPr>
          <a:lstStyle/>
          <a:p>
            <a:r>
              <a:rPr lang="en-US" altLang="zh-CN" b="1" dirty="0"/>
              <a:t>√</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占位符 1"/>
          <p:cNvSpPr>
            <a:spLocks noGrp="1"/>
          </p:cNvSpPr>
          <p:nvPr>
            <p:ph type="body" sz="quarter" idx="10"/>
          </p:nvPr>
        </p:nvSpPr>
        <p:spPr bwMode="auto">
          <a:xfrm>
            <a:off x="490538" y="1538404"/>
            <a:ext cx="11285537" cy="11647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a:spcBef>
                <a:spcPct val="0"/>
              </a:spcBef>
            </a:pPr>
            <a:r>
              <a:rPr lang="en-US" altLang="zh-CN" sz="3200" b="1" dirty="0">
                <a:solidFill>
                  <a:srgbClr val="C00000"/>
                </a:solidFill>
              </a:rPr>
              <a:t>2.</a:t>
            </a:r>
            <a:r>
              <a:rPr lang="en-US" altLang="zh-CN" b="1" dirty="0"/>
              <a:t> </a:t>
            </a:r>
            <a:r>
              <a:rPr lang="zh-CN" altLang="zh-CN" dirty="0"/>
              <a:t>已知：</a:t>
            </a:r>
          </a:p>
          <a:p>
            <a:pPr>
              <a:spcBef>
                <a:spcPct val="0"/>
              </a:spcBef>
            </a:pPr>
            <a:endParaRPr lang="zh-CN" altLang="en-US" dirty="0" smtClean="0"/>
          </a:p>
        </p:txBody>
      </p:sp>
      <p:graphicFrame>
        <p:nvGraphicFramePr>
          <p:cNvPr id="2" name="表格 1"/>
          <p:cNvGraphicFramePr>
            <a:graphicFrameLocks noGrp="1"/>
          </p:cNvGraphicFramePr>
          <p:nvPr>
            <p:extLst>
              <p:ext uri="{D42A27DB-BD31-4B8C-83A1-F6EECF244321}">
                <p14:modId xmlns:p14="http://schemas.microsoft.com/office/powerpoint/2010/main" val="314910073"/>
              </p:ext>
            </p:extLst>
          </p:nvPr>
        </p:nvGraphicFramePr>
        <p:xfrm>
          <a:off x="612775" y="2312098"/>
          <a:ext cx="11015663" cy="950976"/>
        </p:xfrm>
        <a:graphic>
          <a:graphicData uri="http://schemas.openxmlformats.org/drawingml/2006/table">
            <a:tbl>
              <a:tblPr/>
              <a:tblGrid>
                <a:gridCol w="3908357"/>
                <a:gridCol w="1826397"/>
                <a:gridCol w="1716240"/>
                <a:gridCol w="1804366"/>
                <a:gridCol w="1760303"/>
              </a:tblGrid>
              <a:tr h="0">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化学键</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b="1" kern="100">
                          <a:solidFill>
                            <a:srgbClr val="000000"/>
                          </a:solidFill>
                          <a:effectLst/>
                          <a:latin typeface="Times New Roman"/>
                          <a:ea typeface="黑体"/>
                          <a:cs typeface="Courier New"/>
                        </a:rPr>
                        <a:t>Si—Cl</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b="1" kern="100">
                          <a:solidFill>
                            <a:srgbClr val="000000"/>
                          </a:solidFill>
                          <a:effectLst/>
                          <a:latin typeface="Times New Roman"/>
                          <a:ea typeface="黑体"/>
                          <a:cs typeface="Courier New"/>
                        </a:rPr>
                        <a:t>H—H</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b="1" kern="100">
                          <a:solidFill>
                            <a:srgbClr val="000000"/>
                          </a:solidFill>
                          <a:effectLst/>
                          <a:latin typeface="Times New Roman"/>
                          <a:ea typeface="黑体"/>
                          <a:cs typeface="Courier New"/>
                        </a:rPr>
                        <a:t>H—Cl</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b="1" kern="100">
                          <a:solidFill>
                            <a:srgbClr val="000000"/>
                          </a:solidFill>
                          <a:effectLst/>
                          <a:latin typeface="Times New Roman"/>
                          <a:ea typeface="黑体"/>
                          <a:cs typeface="Courier New"/>
                        </a:rPr>
                        <a:t>Si—Si</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372100" algn="l"/>
                        </a:tabLst>
                      </a:pPr>
                      <a:r>
                        <a:rPr lang="zh-CN" sz="2400" kern="100">
                          <a:solidFill>
                            <a:srgbClr val="000000"/>
                          </a:solidFill>
                          <a:effectLst/>
                          <a:latin typeface="Times New Roman"/>
                          <a:ea typeface="黑体"/>
                          <a:cs typeface="Times New Roman"/>
                        </a:rPr>
                        <a:t>键能</a:t>
                      </a:r>
                      <a:r>
                        <a:rPr lang="en-US" sz="2400" b="1" kern="100">
                          <a:solidFill>
                            <a:srgbClr val="000000"/>
                          </a:solidFill>
                          <a:effectLst/>
                          <a:latin typeface="Times New Roman"/>
                          <a:ea typeface="黑体"/>
                          <a:cs typeface="Courier New"/>
                        </a:rPr>
                        <a:t>/</a:t>
                      </a:r>
                      <a:r>
                        <a:rPr lang="en-US" sz="2400" kern="100">
                          <a:solidFill>
                            <a:srgbClr val="000000"/>
                          </a:solidFill>
                          <a:effectLst/>
                          <a:latin typeface="Times New Roman"/>
                          <a:ea typeface="黑体"/>
                          <a:cs typeface="Courier New"/>
                        </a:rPr>
                        <a:t>(</a:t>
                      </a:r>
                      <a:r>
                        <a:rPr lang="en-US" sz="2400" b="1" kern="100">
                          <a:solidFill>
                            <a:srgbClr val="000000"/>
                          </a:solidFill>
                          <a:effectLst/>
                          <a:latin typeface="Times New Roman"/>
                          <a:ea typeface="黑体"/>
                          <a:cs typeface="Courier New"/>
                        </a:rPr>
                        <a:t>kJ/mol</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b="1" kern="100">
                          <a:solidFill>
                            <a:srgbClr val="000000"/>
                          </a:solidFill>
                          <a:effectLst/>
                          <a:latin typeface="Times New Roman"/>
                          <a:ea typeface="黑体"/>
                          <a:cs typeface="Courier New"/>
                        </a:rPr>
                        <a:t>360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b="1" kern="100">
                          <a:solidFill>
                            <a:srgbClr val="000000"/>
                          </a:solidFill>
                          <a:effectLst/>
                          <a:latin typeface="Times New Roman"/>
                          <a:ea typeface="黑体"/>
                          <a:cs typeface="Courier New"/>
                        </a:rPr>
                        <a:t>436</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b="1" kern="100">
                          <a:solidFill>
                            <a:srgbClr val="000000"/>
                          </a:solidFill>
                          <a:effectLst/>
                          <a:latin typeface="Times New Roman"/>
                          <a:ea typeface="黑体"/>
                          <a:cs typeface="Courier New"/>
                        </a:rPr>
                        <a:t>431</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372100" algn="l"/>
                        </a:tabLst>
                      </a:pPr>
                      <a:r>
                        <a:rPr lang="en-US" sz="2400" b="1" kern="100" dirty="0">
                          <a:solidFill>
                            <a:srgbClr val="000000"/>
                          </a:solidFill>
                          <a:effectLst/>
                          <a:latin typeface="Times New Roman"/>
                          <a:ea typeface="黑体"/>
                          <a:cs typeface="Courier New"/>
                        </a:rPr>
                        <a:t>176</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588752760"/>
              </p:ext>
            </p:extLst>
          </p:nvPr>
        </p:nvGraphicFramePr>
        <p:xfrm>
          <a:off x="539750" y="3407090"/>
          <a:ext cx="11160125" cy="1244600"/>
        </p:xfrm>
        <a:graphic>
          <a:graphicData uri="http://schemas.openxmlformats.org/presentationml/2006/ole">
            <mc:AlternateContent xmlns:mc="http://schemas.openxmlformats.org/markup-compatibility/2006">
              <mc:Choice xmlns:v="urn:schemas-microsoft-com:vml" Requires="v">
                <p:oleObj spid="_x0000_s63496" name="文档" r:id="rId4" imgW="11160428" imgH="1244565" progId="Word.Document.12">
                  <p:embed/>
                </p:oleObj>
              </mc:Choice>
              <mc:Fallback>
                <p:oleObj name="文档" r:id="rId4" imgW="11160428" imgH="1244565" progId="Word.Document.12">
                  <p:embed/>
                  <p:pic>
                    <p:nvPicPr>
                      <p:cNvPr id="0" name=""/>
                      <p:cNvPicPr/>
                      <p:nvPr/>
                    </p:nvPicPr>
                    <p:blipFill>
                      <a:blip r:embed="rId5"/>
                      <a:stretch>
                        <a:fillRect/>
                      </a:stretch>
                    </p:blipFill>
                    <p:spPr>
                      <a:xfrm>
                        <a:off x="539750" y="3407090"/>
                        <a:ext cx="11160125" cy="1244600"/>
                      </a:xfrm>
                      <a:prstGeom prst="rect">
                        <a:avLst/>
                      </a:prstGeom>
                    </p:spPr>
                  </p:pic>
                </p:oleObj>
              </mc:Fallback>
            </mc:AlternateContent>
          </a:graphicData>
        </a:graphic>
      </p:graphicFrame>
      <p:sp>
        <p:nvSpPr>
          <p:cNvPr id="5" name="矩形: 圆角 10"/>
          <p:cNvSpPr>
            <a:spLocks noChangeArrowheads="1"/>
          </p:cNvSpPr>
          <p:nvPr/>
        </p:nvSpPr>
        <p:spPr bwMode="auto">
          <a:xfrm>
            <a:off x="468313" y="4703234"/>
            <a:ext cx="11298237" cy="1083135"/>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372100" algn="l"/>
              </a:tabLst>
            </a:pPr>
            <a:r>
              <a:rPr lang="zh-CN" altLang="zh-CN" kern="100" dirty="0">
                <a:solidFill>
                  <a:srgbClr val="044A7E"/>
                </a:solidFill>
                <a:latin typeface="Times New Roman"/>
                <a:ea typeface="隶书"/>
                <a:cs typeface="Times New Roman"/>
              </a:rPr>
              <a:t>【</a:t>
            </a:r>
            <a:r>
              <a:rPr lang="zh-CN" altLang="zh-CN" kern="100" dirty="0">
                <a:solidFill>
                  <a:srgbClr val="044A7E"/>
                </a:solidFill>
                <a:latin typeface="Times New Roman"/>
                <a:ea typeface="黑体"/>
                <a:cs typeface="Times New Roman"/>
              </a:rPr>
              <a:t>解析</a:t>
            </a:r>
            <a:r>
              <a:rPr lang="zh-CN" altLang="zh-CN" kern="100" dirty="0">
                <a:solidFill>
                  <a:srgbClr val="044A7E"/>
                </a:solidFill>
                <a:latin typeface="Times New Roman"/>
                <a:ea typeface="隶书"/>
                <a:cs typeface="Times New Roman"/>
              </a:rPr>
              <a:t>】</a:t>
            </a:r>
            <a:r>
              <a:rPr lang="en-US" altLang="zh-CN" b="1" kern="100" dirty="0">
                <a:solidFill>
                  <a:srgbClr val="000000"/>
                </a:solidFill>
                <a:latin typeface="Times New Roman"/>
                <a:ea typeface="黑体"/>
                <a:cs typeface="Courier New"/>
              </a:rPr>
              <a:t>Δ</a:t>
            </a:r>
            <a:r>
              <a:rPr lang="en-US" altLang="zh-CN" b="1" i="1" kern="100" dirty="0">
                <a:solidFill>
                  <a:srgbClr val="000000"/>
                </a:solidFill>
                <a:latin typeface="Times New Roman"/>
                <a:ea typeface="黑体"/>
                <a:cs typeface="Courier New"/>
              </a:rPr>
              <a:t>H</a:t>
            </a:r>
            <a:r>
              <a:rPr lang="zh-CN" altLang="zh-CN" kern="100" dirty="0">
                <a:solidFill>
                  <a:srgbClr val="000000"/>
                </a:solidFill>
                <a:latin typeface="Times New Roman"/>
                <a:ea typeface="黑体"/>
                <a:cs typeface="Times New Roman"/>
              </a:rPr>
              <a:t>＝反应物键能之和－生成物键能之和＝</a:t>
            </a:r>
            <a:r>
              <a:rPr lang="en-US" altLang="zh-CN" kern="100" dirty="0">
                <a:solidFill>
                  <a:srgbClr val="000000"/>
                </a:solidFill>
                <a:latin typeface="Times New Roman"/>
                <a:ea typeface="黑体"/>
                <a:cs typeface="Courier New"/>
              </a:rPr>
              <a:t>[(</a:t>
            </a:r>
            <a:r>
              <a:rPr lang="en-US" altLang="zh-CN" b="1" kern="100" dirty="0">
                <a:solidFill>
                  <a:srgbClr val="000000"/>
                </a:solidFill>
                <a:latin typeface="Times New Roman"/>
                <a:ea typeface="黑体"/>
                <a:cs typeface="Courier New"/>
              </a:rPr>
              <a:t>4</a:t>
            </a:r>
            <a:r>
              <a:rPr lang="en-US" altLang="zh-CN" b="1" kern="100" dirty="0">
                <a:solidFill>
                  <a:srgbClr val="000000"/>
                </a:solidFill>
                <a:latin typeface="宋体"/>
                <a:ea typeface="黑体"/>
                <a:cs typeface="Times New Roman"/>
              </a:rPr>
              <a:t>×</a:t>
            </a:r>
            <a:r>
              <a:rPr lang="en-US" altLang="zh-CN" b="1" kern="100" dirty="0">
                <a:solidFill>
                  <a:srgbClr val="000000"/>
                </a:solidFill>
                <a:latin typeface="Times New Roman"/>
                <a:ea typeface="黑体"/>
                <a:cs typeface="Courier New"/>
              </a:rPr>
              <a:t>360</a:t>
            </a:r>
            <a:r>
              <a:rPr lang="zh-CN" altLang="zh-CN" kern="100" dirty="0">
                <a:solidFill>
                  <a:srgbClr val="000000"/>
                </a:solidFill>
                <a:latin typeface="Times New Roman"/>
                <a:ea typeface="黑体"/>
                <a:cs typeface="Times New Roman"/>
              </a:rPr>
              <a:t>＋</a:t>
            </a:r>
            <a:r>
              <a:rPr lang="en-US" altLang="zh-CN" b="1" kern="100" dirty="0">
                <a:solidFill>
                  <a:srgbClr val="000000"/>
                </a:solidFill>
                <a:latin typeface="Times New Roman"/>
                <a:ea typeface="黑体"/>
                <a:cs typeface="Courier New"/>
              </a:rPr>
              <a:t>2</a:t>
            </a:r>
            <a:r>
              <a:rPr lang="en-US" altLang="zh-CN" b="1" kern="100" dirty="0">
                <a:solidFill>
                  <a:srgbClr val="000000"/>
                </a:solidFill>
                <a:latin typeface="宋体"/>
                <a:ea typeface="黑体"/>
                <a:cs typeface="Times New Roman"/>
              </a:rPr>
              <a:t>×</a:t>
            </a:r>
            <a:r>
              <a:rPr lang="en-US" altLang="zh-CN" b="1" kern="100" dirty="0">
                <a:solidFill>
                  <a:srgbClr val="000000"/>
                </a:solidFill>
                <a:latin typeface="Times New Roman"/>
                <a:ea typeface="黑体"/>
                <a:cs typeface="Courier New"/>
              </a:rPr>
              <a:t>436</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a:t>
            </a:r>
            <a:r>
              <a:rPr lang="en-US" altLang="zh-CN" b="1" kern="100" dirty="0">
                <a:solidFill>
                  <a:srgbClr val="000000"/>
                </a:solidFill>
                <a:latin typeface="Times New Roman"/>
                <a:ea typeface="黑体"/>
                <a:cs typeface="Courier New"/>
              </a:rPr>
              <a:t>2</a:t>
            </a:r>
            <a:r>
              <a:rPr lang="en-US" altLang="zh-CN" b="1" kern="100" dirty="0">
                <a:solidFill>
                  <a:srgbClr val="000000"/>
                </a:solidFill>
                <a:latin typeface="宋体"/>
                <a:ea typeface="黑体"/>
                <a:cs typeface="Times New Roman"/>
              </a:rPr>
              <a:t>×</a:t>
            </a:r>
            <a:r>
              <a:rPr lang="en-US" altLang="zh-CN" b="1" kern="100" dirty="0">
                <a:solidFill>
                  <a:srgbClr val="000000"/>
                </a:solidFill>
                <a:latin typeface="Times New Roman"/>
                <a:ea typeface="黑体"/>
                <a:cs typeface="Courier New"/>
              </a:rPr>
              <a:t>176</a:t>
            </a:r>
            <a:r>
              <a:rPr lang="zh-CN" altLang="zh-CN" kern="100" dirty="0">
                <a:solidFill>
                  <a:srgbClr val="000000"/>
                </a:solidFill>
                <a:latin typeface="Times New Roman"/>
                <a:ea typeface="黑体"/>
                <a:cs typeface="Times New Roman"/>
              </a:rPr>
              <a:t>＋</a:t>
            </a:r>
            <a:r>
              <a:rPr lang="en-US" altLang="zh-CN" b="1" kern="100" dirty="0">
                <a:solidFill>
                  <a:srgbClr val="000000"/>
                </a:solidFill>
                <a:latin typeface="Times New Roman"/>
                <a:ea typeface="黑体"/>
                <a:cs typeface="Courier New"/>
              </a:rPr>
              <a:t>4</a:t>
            </a:r>
            <a:r>
              <a:rPr lang="en-US" altLang="zh-CN" b="1" kern="100" dirty="0">
                <a:solidFill>
                  <a:srgbClr val="000000"/>
                </a:solidFill>
                <a:latin typeface="宋体"/>
                <a:ea typeface="黑体"/>
                <a:cs typeface="Times New Roman"/>
              </a:rPr>
              <a:t>×</a:t>
            </a:r>
            <a:r>
              <a:rPr lang="en-US" altLang="zh-CN" b="1" kern="100" dirty="0">
                <a:solidFill>
                  <a:srgbClr val="000000"/>
                </a:solidFill>
                <a:latin typeface="Times New Roman"/>
                <a:ea typeface="黑体"/>
                <a:cs typeface="Courier New"/>
              </a:rPr>
              <a:t>431</a:t>
            </a:r>
            <a:r>
              <a:rPr lang="en-US" altLang="zh-CN" kern="100" dirty="0">
                <a:solidFill>
                  <a:srgbClr val="000000"/>
                </a:solidFill>
                <a:latin typeface="Times New Roman"/>
                <a:ea typeface="黑体"/>
                <a:cs typeface="Courier New"/>
              </a:rPr>
              <a:t>)]</a:t>
            </a:r>
            <a:r>
              <a:rPr lang="en-US" altLang="zh-CN" b="1" kern="100" dirty="0">
                <a:solidFill>
                  <a:srgbClr val="000000"/>
                </a:solidFill>
                <a:latin typeface="Times New Roman"/>
                <a:ea typeface="黑体"/>
                <a:cs typeface="Courier New"/>
              </a:rPr>
              <a:t>kJ/</a:t>
            </a:r>
            <a:r>
              <a:rPr lang="en-US" altLang="zh-CN" b="1" kern="100" dirty="0" err="1">
                <a:solidFill>
                  <a:srgbClr val="000000"/>
                </a:solidFill>
                <a:latin typeface="Times New Roman"/>
                <a:ea typeface="黑体"/>
                <a:cs typeface="Courier New"/>
              </a:rPr>
              <a:t>mol</a:t>
            </a:r>
            <a:r>
              <a:rPr lang="zh-CN" altLang="zh-CN" kern="100" dirty="0">
                <a:solidFill>
                  <a:srgbClr val="000000"/>
                </a:solidFill>
                <a:latin typeface="Times New Roman"/>
                <a:ea typeface="黑体"/>
                <a:cs typeface="Times New Roman"/>
              </a:rPr>
              <a:t>＝＋</a:t>
            </a:r>
            <a:r>
              <a:rPr lang="en-US" altLang="zh-CN" b="1" kern="100" dirty="0">
                <a:solidFill>
                  <a:srgbClr val="000000"/>
                </a:solidFill>
                <a:latin typeface="Times New Roman"/>
                <a:ea typeface="黑体"/>
                <a:cs typeface="Courier New"/>
              </a:rPr>
              <a:t>236 kJ/</a:t>
            </a:r>
            <a:r>
              <a:rPr lang="en-US" altLang="zh-CN" b="1" kern="100" dirty="0" err="1">
                <a:solidFill>
                  <a:srgbClr val="000000"/>
                </a:solidFill>
                <a:latin typeface="Times New Roman"/>
                <a:ea typeface="黑体"/>
                <a:cs typeface="Courier New"/>
              </a:rPr>
              <a:t>mol</a:t>
            </a:r>
            <a:r>
              <a:rPr lang="zh-CN" altLang="zh-CN" kern="100" dirty="0">
                <a:solidFill>
                  <a:srgbClr val="000000"/>
                </a:solidFill>
                <a:latin typeface="Times New Roman"/>
                <a:ea typeface="黑体"/>
                <a:cs typeface="Times New Roman"/>
              </a:rPr>
              <a:t>。</a:t>
            </a:r>
            <a:endParaRPr lang="zh-CN" altLang="zh-CN" sz="1050" kern="100" dirty="0">
              <a:effectLst/>
              <a:latin typeface="宋体"/>
              <a:cs typeface="Courier New"/>
            </a:endParaRPr>
          </a:p>
        </p:txBody>
      </p:sp>
      <p:sp>
        <p:nvSpPr>
          <p:cNvPr id="4" name="矩形 3"/>
          <p:cNvSpPr/>
          <p:nvPr/>
        </p:nvSpPr>
        <p:spPr>
          <a:xfrm>
            <a:off x="1584102" y="4014008"/>
            <a:ext cx="1936749" cy="461665"/>
          </a:xfrm>
          <a:prstGeom prst="rect">
            <a:avLst/>
          </a:prstGeom>
        </p:spPr>
        <p:txBody>
          <a:bodyPr wrap="none">
            <a:spAutoFit/>
          </a:bodyPr>
          <a:lstStyle/>
          <a:p>
            <a:r>
              <a:rPr lang="zh-CN" altLang="zh-CN" kern="100" dirty="0">
                <a:latin typeface="Times New Roman"/>
                <a:ea typeface="黑体"/>
                <a:cs typeface="Times New Roman"/>
              </a:rPr>
              <a:t>＋</a:t>
            </a:r>
            <a:r>
              <a:rPr lang="en-US" altLang="zh-CN" kern="100" dirty="0">
                <a:latin typeface="Times New Roman"/>
                <a:ea typeface="黑体"/>
              </a:rPr>
              <a:t>236 kJ/</a:t>
            </a:r>
            <a:r>
              <a:rPr lang="en-US" altLang="zh-CN" kern="100" dirty="0" err="1">
                <a:latin typeface="Times New Roman"/>
                <a:ea typeface="黑体"/>
              </a:rPr>
              <a:t>mol</a:t>
            </a:r>
            <a:endParaRPr lang="zh-CN" altLang="en-US" dirty="0"/>
          </a:p>
        </p:txBody>
      </p:sp>
    </p:spTree>
    <p:extLst>
      <p:ext uri="{BB962C8B-B14F-4D97-AF65-F5344CB8AC3E}">
        <p14:creationId xmlns:p14="http://schemas.microsoft.com/office/powerpoint/2010/main" val="2579608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占位符 1"/>
          <p:cNvSpPr>
            <a:spLocks noGrp="1"/>
          </p:cNvSpPr>
          <p:nvPr>
            <p:ph type="body" sz="quarter" idx="10"/>
          </p:nvPr>
        </p:nvSpPr>
        <p:spPr bwMode="auto">
          <a:xfrm>
            <a:off x="490538" y="980728"/>
            <a:ext cx="11285537" cy="5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28015">
              <a:lnSpc>
                <a:spcPct val="122000"/>
              </a:lnSpc>
              <a:spcAft>
                <a:spcPts val="0"/>
              </a:spcAft>
              <a:tabLst>
                <a:tab pos="5372100" algn="l"/>
              </a:tabLst>
            </a:pPr>
            <a:r>
              <a:rPr lang="en-US" altLang="zh-CN" sz="3200" b="1" kern="100" dirty="0">
                <a:solidFill>
                  <a:srgbClr val="CC4646"/>
                </a:solidFill>
                <a:cs typeface="Courier New"/>
              </a:rPr>
              <a:t>3. </a:t>
            </a:r>
            <a:r>
              <a:rPr lang="en-US" altLang="zh-CN" kern="100" dirty="0">
                <a:cs typeface="Courier New"/>
              </a:rPr>
              <a:t>(</a:t>
            </a:r>
            <a:r>
              <a:rPr lang="en-US" altLang="zh-CN" b="1" kern="100" dirty="0">
                <a:cs typeface="Courier New"/>
              </a:rPr>
              <a:t>2022·</a:t>
            </a:r>
            <a:r>
              <a:rPr lang="zh-CN" altLang="zh-CN" kern="100" dirty="0">
                <a:cs typeface="Times New Roman"/>
              </a:rPr>
              <a:t>南京三模</a:t>
            </a:r>
            <a:r>
              <a:rPr lang="en-US" altLang="zh-CN" kern="100" dirty="0">
                <a:cs typeface="Courier New"/>
              </a:rPr>
              <a:t>)</a:t>
            </a:r>
            <a:r>
              <a:rPr lang="zh-CN" altLang="zh-CN" kern="100" dirty="0">
                <a:cs typeface="Times New Roman"/>
              </a:rPr>
              <a:t>电化学甘油氧化反应是一种具有前景的电化学反应，其反应原理如图所示。电解时，下列说法正确的是</a:t>
            </a:r>
            <a:r>
              <a:rPr lang="en-US" altLang="zh-CN" kern="100" dirty="0">
                <a:cs typeface="Courier New"/>
              </a:rPr>
              <a:t>( </a:t>
            </a:r>
            <a:r>
              <a:rPr lang="zh-CN" altLang="zh-CN" kern="100" dirty="0">
                <a:cs typeface="Times New Roman"/>
              </a:rPr>
              <a:t>　　</a:t>
            </a:r>
            <a:r>
              <a:rPr lang="en-US" altLang="zh-CN" kern="100" dirty="0">
                <a:cs typeface="Courier New"/>
              </a:rPr>
              <a:t>)</a:t>
            </a:r>
            <a:r>
              <a:rPr lang="en-US" altLang="zh-CN" b="1" kern="100" dirty="0">
                <a:cs typeface="Courier New"/>
              </a:rPr>
              <a:t> </a:t>
            </a:r>
            <a:endParaRPr lang="zh-CN" altLang="zh-CN" sz="1050" kern="100" dirty="0">
              <a:latin typeface="宋体"/>
              <a:cs typeface="Courier New"/>
            </a:endParaRPr>
          </a:p>
          <a:p>
            <a:pPr indent="612140">
              <a:lnSpc>
                <a:spcPct val="122000"/>
              </a:lnSpc>
              <a:spcAft>
                <a:spcPts val="0"/>
              </a:spcAft>
              <a:tabLst>
                <a:tab pos="5372100" algn="l"/>
              </a:tabLst>
            </a:pPr>
            <a:endParaRPr lang="en-US" altLang="zh-CN" b="1" kern="100" dirty="0" smtClean="0">
              <a:cs typeface="Courier New"/>
            </a:endParaRPr>
          </a:p>
          <a:p>
            <a:pPr indent="612140">
              <a:lnSpc>
                <a:spcPct val="122000"/>
              </a:lnSpc>
              <a:spcAft>
                <a:spcPts val="0"/>
              </a:spcAft>
              <a:tabLst>
                <a:tab pos="5372100" algn="l"/>
              </a:tabLst>
            </a:pPr>
            <a:endParaRPr lang="en-US" altLang="zh-CN" b="1" kern="100" dirty="0">
              <a:cs typeface="Courier New"/>
            </a:endParaRPr>
          </a:p>
          <a:p>
            <a:pPr indent="612140">
              <a:lnSpc>
                <a:spcPct val="122000"/>
              </a:lnSpc>
              <a:spcAft>
                <a:spcPts val="0"/>
              </a:spcAft>
              <a:tabLst>
                <a:tab pos="5372100" algn="l"/>
              </a:tabLst>
            </a:pPr>
            <a:endParaRPr lang="en-US" altLang="zh-CN" b="1" kern="100" dirty="0" smtClean="0">
              <a:cs typeface="Courier New"/>
            </a:endParaRPr>
          </a:p>
          <a:p>
            <a:pPr indent="612140">
              <a:lnSpc>
                <a:spcPct val="122000"/>
              </a:lnSpc>
              <a:spcAft>
                <a:spcPts val="0"/>
              </a:spcAft>
              <a:tabLst>
                <a:tab pos="5372100" algn="l"/>
              </a:tabLst>
            </a:pPr>
            <a:endParaRPr lang="en-US" altLang="zh-CN" b="1" kern="100" dirty="0">
              <a:cs typeface="Courier New"/>
            </a:endParaRPr>
          </a:p>
          <a:p>
            <a:pPr indent="612140">
              <a:lnSpc>
                <a:spcPct val="122000"/>
              </a:lnSpc>
              <a:spcAft>
                <a:spcPts val="0"/>
              </a:spcAft>
              <a:tabLst>
                <a:tab pos="5372100" algn="l"/>
              </a:tabLst>
            </a:pPr>
            <a:endParaRPr lang="en-US" altLang="zh-CN" b="1" kern="100" dirty="0" smtClean="0">
              <a:cs typeface="Courier New"/>
            </a:endParaRPr>
          </a:p>
          <a:p>
            <a:pPr indent="612140">
              <a:lnSpc>
                <a:spcPct val="122000"/>
              </a:lnSpc>
              <a:spcAft>
                <a:spcPts val="0"/>
              </a:spcAft>
              <a:tabLst>
                <a:tab pos="5372100" algn="l"/>
              </a:tabLst>
            </a:pPr>
            <a:endParaRPr lang="en-US" altLang="zh-CN" b="1" kern="100" dirty="0" smtClean="0">
              <a:cs typeface="Courier New"/>
            </a:endParaRPr>
          </a:p>
          <a:p>
            <a:pPr indent="612140">
              <a:lnSpc>
                <a:spcPct val="122000"/>
              </a:lnSpc>
              <a:spcAft>
                <a:spcPts val="0"/>
              </a:spcAft>
              <a:tabLst>
                <a:tab pos="5372100" algn="l"/>
              </a:tabLst>
            </a:pPr>
            <a:r>
              <a:rPr lang="en-US" altLang="zh-CN" b="1" kern="100" dirty="0" smtClean="0">
                <a:cs typeface="Courier New"/>
              </a:rPr>
              <a:t>A</a:t>
            </a:r>
            <a:r>
              <a:rPr lang="en-US" altLang="zh-CN" b="1" kern="100" dirty="0">
                <a:cs typeface="Courier New"/>
              </a:rPr>
              <a:t>. </a:t>
            </a:r>
            <a:r>
              <a:rPr lang="zh-CN" altLang="zh-CN" kern="100" dirty="0">
                <a:cs typeface="Times New Roman"/>
              </a:rPr>
              <a:t>化学能主要转化为电能</a:t>
            </a:r>
            <a:endParaRPr lang="zh-CN" altLang="zh-CN" sz="1050" kern="100" dirty="0">
              <a:latin typeface="宋体"/>
              <a:cs typeface="Courier New"/>
            </a:endParaRPr>
          </a:p>
          <a:p>
            <a:pPr indent="612140">
              <a:lnSpc>
                <a:spcPct val="122000"/>
              </a:lnSpc>
              <a:spcAft>
                <a:spcPts val="0"/>
              </a:spcAft>
              <a:tabLst>
                <a:tab pos="5372100" algn="l"/>
              </a:tabLst>
            </a:pPr>
            <a:r>
              <a:rPr lang="en-US" altLang="zh-CN" b="1" kern="100" dirty="0">
                <a:cs typeface="Courier New"/>
              </a:rPr>
              <a:t>B. b</a:t>
            </a:r>
            <a:r>
              <a:rPr lang="zh-CN" altLang="zh-CN" kern="100" dirty="0">
                <a:cs typeface="Times New Roman"/>
              </a:rPr>
              <a:t>电极附近溶液的</a:t>
            </a:r>
            <a:r>
              <a:rPr lang="en-US" altLang="zh-CN" b="1" kern="100" dirty="0">
                <a:cs typeface="Courier New"/>
              </a:rPr>
              <a:t>pH</a:t>
            </a:r>
            <a:r>
              <a:rPr lang="zh-CN" altLang="zh-CN" kern="100" dirty="0">
                <a:cs typeface="Times New Roman"/>
              </a:rPr>
              <a:t>减小</a:t>
            </a:r>
            <a:endParaRPr lang="zh-CN" altLang="zh-CN" sz="1050" kern="100" dirty="0">
              <a:latin typeface="宋体"/>
              <a:cs typeface="Courier New"/>
            </a:endParaRPr>
          </a:p>
          <a:p>
            <a:pPr indent="612140">
              <a:lnSpc>
                <a:spcPct val="122000"/>
              </a:lnSpc>
              <a:spcAft>
                <a:spcPts val="0"/>
              </a:spcAft>
              <a:tabLst>
                <a:tab pos="5372100" algn="l"/>
              </a:tabLst>
            </a:pPr>
            <a:r>
              <a:rPr lang="en-US" altLang="zh-CN" b="1" kern="100" dirty="0">
                <a:cs typeface="Courier New"/>
              </a:rPr>
              <a:t>C. K</a:t>
            </a:r>
            <a:r>
              <a:rPr lang="zh-CN" altLang="zh-CN" kern="100" baseline="30000" dirty="0">
                <a:cs typeface="Times New Roman"/>
              </a:rPr>
              <a:t>＋</a:t>
            </a:r>
            <a:r>
              <a:rPr lang="zh-CN" altLang="zh-CN" kern="100" dirty="0">
                <a:cs typeface="Times New Roman"/>
              </a:rPr>
              <a:t>通过阳离子交换膜向阳极室移动</a:t>
            </a:r>
            <a:endParaRPr lang="zh-CN" altLang="zh-CN" sz="1050" kern="100" dirty="0">
              <a:latin typeface="宋体"/>
              <a:cs typeface="Courier New"/>
            </a:endParaRPr>
          </a:p>
          <a:p>
            <a:pPr indent="612140">
              <a:lnSpc>
                <a:spcPct val="122000"/>
              </a:lnSpc>
              <a:spcAft>
                <a:spcPts val="0"/>
              </a:spcAft>
              <a:tabLst>
                <a:tab pos="5372100" algn="l"/>
              </a:tabLst>
            </a:pPr>
            <a:r>
              <a:rPr lang="en-US" altLang="zh-CN" b="1" kern="100" dirty="0">
                <a:cs typeface="Courier New"/>
              </a:rPr>
              <a:t>D. </a:t>
            </a:r>
            <a:r>
              <a:rPr lang="en-US" altLang="zh-CN" b="1" kern="100" dirty="0" smtClean="0">
                <a:cs typeface="Courier New"/>
              </a:rPr>
              <a:t>a</a:t>
            </a:r>
            <a:r>
              <a:rPr lang="zh-CN" altLang="zh-CN" kern="100" dirty="0">
                <a:cs typeface="Times New Roman"/>
              </a:rPr>
              <a:t>电极上的电极反应式：</a:t>
            </a:r>
            <a:r>
              <a:rPr lang="en-US" altLang="zh-CN" b="1" kern="100" dirty="0">
                <a:cs typeface="Courier New"/>
              </a:rPr>
              <a:t>C</a:t>
            </a:r>
            <a:r>
              <a:rPr lang="en-US" altLang="zh-CN" b="1" kern="100" baseline="-25000" dirty="0">
                <a:cs typeface="Courier New"/>
              </a:rPr>
              <a:t>3</a:t>
            </a:r>
            <a:r>
              <a:rPr lang="en-US" altLang="zh-CN" b="1" kern="100" dirty="0">
                <a:cs typeface="Courier New"/>
              </a:rPr>
              <a:t>H</a:t>
            </a:r>
            <a:r>
              <a:rPr lang="en-US" altLang="zh-CN" b="1" kern="100" baseline="-25000" dirty="0">
                <a:cs typeface="Courier New"/>
              </a:rPr>
              <a:t>8</a:t>
            </a:r>
            <a:r>
              <a:rPr lang="en-US" altLang="zh-CN" b="1" kern="100" dirty="0">
                <a:cs typeface="Courier New"/>
              </a:rPr>
              <a:t>O</a:t>
            </a:r>
            <a:r>
              <a:rPr lang="en-US" altLang="zh-CN" b="1" kern="100" baseline="-25000" dirty="0">
                <a:cs typeface="Courier New"/>
              </a:rPr>
              <a:t>3</a:t>
            </a:r>
            <a:r>
              <a:rPr lang="zh-CN" altLang="zh-CN" kern="100" dirty="0">
                <a:cs typeface="Times New Roman"/>
              </a:rPr>
              <a:t>－</a:t>
            </a:r>
            <a:r>
              <a:rPr lang="en-US" altLang="zh-CN" b="1" kern="100" dirty="0">
                <a:cs typeface="Courier New"/>
              </a:rPr>
              <a:t>8e</a:t>
            </a:r>
            <a:r>
              <a:rPr lang="zh-CN" altLang="zh-CN" kern="100" baseline="30000" dirty="0">
                <a:cs typeface="Times New Roman"/>
              </a:rPr>
              <a:t>－</a:t>
            </a:r>
            <a:r>
              <a:rPr lang="zh-CN" altLang="zh-CN" kern="100" dirty="0">
                <a:cs typeface="Times New Roman"/>
              </a:rPr>
              <a:t>＋</a:t>
            </a:r>
            <a:r>
              <a:rPr lang="en-US" altLang="zh-CN" b="1" kern="100" dirty="0">
                <a:cs typeface="Courier New"/>
              </a:rPr>
              <a:t>11OH</a:t>
            </a:r>
            <a:r>
              <a:rPr lang="zh-CN" altLang="zh-CN" kern="100" baseline="30000" dirty="0">
                <a:cs typeface="Times New Roman"/>
              </a:rPr>
              <a:t>－</a:t>
            </a:r>
            <a:r>
              <a:rPr lang="en-US" altLang="zh-CN" b="1" kern="100" spc="-80" dirty="0">
                <a:cs typeface="Courier New"/>
              </a:rPr>
              <a:t>==</a:t>
            </a:r>
            <a:r>
              <a:rPr lang="en-US" altLang="zh-CN" b="1" kern="100" dirty="0">
                <a:cs typeface="Courier New"/>
              </a:rPr>
              <a:t>=3HCOO</a:t>
            </a:r>
            <a:r>
              <a:rPr lang="zh-CN" altLang="zh-CN" kern="100" baseline="30000" dirty="0">
                <a:cs typeface="Times New Roman"/>
              </a:rPr>
              <a:t>－</a:t>
            </a:r>
            <a:r>
              <a:rPr lang="zh-CN" altLang="zh-CN" kern="100" dirty="0">
                <a:cs typeface="Times New Roman"/>
              </a:rPr>
              <a:t>＋</a:t>
            </a:r>
            <a:r>
              <a:rPr lang="en-US" altLang="zh-CN" b="1" kern="100" dirty="0" smtClean="0">
                <a:cs typeface="Courier New"/>
              </a:rPr>
              <a:t>8H</a:t>
            </a:r>
            <a:r>
              <a:rPr lang="en-US" altLang="zh-CN" b="1" kern="100" baseline="-25000" dirty="0" smtClean="0">
                <a:cs typeface="Courier New"/>
              </a:rPr>
              <a:t>2</a:t>
            </a:r>
            <a:r>
              <a:rPr lang="en-US" altLang="zh-CN" b="1" kern="100" dirty="0" smtClean="0">
                <a:cs typeface="Courier New"/>
              </a:rPr>
              <a:t>O</a:t>
            </a:r>
            <a:endParaRPr lang="zh-CN" altLang="zh-CN" sz="1050" kern="100" dirty="0">
              <a:latin typeface="宋体"/>
              <a:cs typeface="Courier New"/>
            </a:endParaRPr>
          </a:p>
        </p:txBody>
      </p:sp>
      <p:pic>
        <p:nvPicPr>
          <p:cNvPr id="65538" name="Picture 2" descr="2022hx-134.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845051" y="2263310"/>
            <a:ext cx="2427683" cy="26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577218" y="1628800"/>
            <a:ext cx="407484" cy="461665"/>
          </a:xfrm>
          <a:prstGeom prst="rect">
            <a:avLst/>
          </a:prstGeom>
        </p:spPr>
        <p:txBody>
          <a:bodyPr wrap="none">
            <a:spAutoFit/>
          </a:bodyPr>
          <a:lstStyle/>
          <a:p>
            <a:r>
              <a:rPr lang="en-US" altLang="zh-CN" dirty="0"/>
              <a:t>D</a:t>
            </a:r>
            <a:endParaRPr lang="zh-CN" altLang="en-US" dirty="0"/>
          </a:p>
        </p:txBody>
      </p:sp>
    </p:spTree>
    <p:extLst>
      <p:ext uri="{BB962C8B-B14F-4D97-AF65-F5344CB8AC3E}">
        <p14:creationId xmlns:p14="http://schemas.microsoft.com/office/powerpoint/2010/main" val="2579608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646113" y="2513013"/>
            <a:ext cx="5449887" cy="2589212"/>
            <a:chOff x="408" y="1583"/>
            <a:chExt cx="3447" cy="1631"/>
          </a:xfrm>
        </p:grpSpPr>
        <p:sp>
          <p:nvSpPr>
            <p:cNvPr id="17" name="标题 1"/>
            <p:cNvSpPr txBox="1">
              <a:spLocks/>
            </p:cNvSpPr>
            <p:nvPr/>
          </p:nvSpPr>
          <p:spPr>
            <a:xfrm>
              <a:off x="408" y="1583"/>
              <a:ext cx="2534" cy="546"/>
            </a:xfrm>
            <a:prstGeom prst="rect">
              <a:avLst/>
            </a:prstGeom>
          </p:spPr>
          <p:txBody>
            <a:bodyPr anchor="b">
              <a:normAutofit/>
            </a:bodyPr>
            <a:lstStyle>
              <a:lvl1pPr algn="ctr" rtl="0" eaLnBrk="0" fontAlgn="base" hangingPunct="0">
                <a:spcBef>
                  <a:spcPct val="0"/>
                </a:spcBef>
                <a:spcAft>
                  <a:spcPct val="0"/>
                </a:spcAft>
                <a:defRPr sz="2800" b="1">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2pPr>
              <a:lvl3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3pPr>
              <a:lvl4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4pPr>
              <a:lvl5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5pPr>
              <a:lvl6pPr marL="457200" algn="ctr" rtl="0" fontAlgn="base">
                <a:spcBef>
                  <a:spcPct val="0"/>
                </a:spcBef>
                <a:spcAft>
                  <a:spcPct val="0"/>
                </a:spcAft>
                <a:defRPr sz="2800" b="1">
                  <a:solidFill>
                    <a:srgbClr val="CC0000"/>
                  </a:solidFill>
                  <a:latin typeface="方正小标宋简体" pitchFamily="65" charset="-122"/>
                  <a:ea typeface="方正小标宋简体" pitchFamily="65" charset="-122"/>
                </a:defRPr>
              </a:lvl6pPr>
              <a:lvl7pPr marL="914400" algn="ctr" rtl="0" fontAlgn="base">
                <a:spcBef>
                  <a:spcPct val="0"/>
                </a:spcBef>
                <a:spcAft>
                  <a:spcPct val="0"/>
                </a:spcAft>
                <a:defRPr sz="2800" b="1">
                  <a:solidFill>
                    <a:srgbClr val="CC0000"/>
                  </a:solidFill>
                  <a:latin typeface="方正小标宋简体" pitchFamily="65" charset="-122"/>
                  <a:ea typeface="方正小标宋简体" pitchFamily="65" charset="-122"/>
                </a:defRPr>
              </a:lvl7pPr>
              <a:lvl8pPr marL="1371600" algn="ctr" rtl="0" fontAlgn="base">
                <a:spcBef>
                  <a:spcPct val="0"/>
                </a:spcBef>
                <a:spcAft>
                  <a:spcPct val="0"/>
                </a:spcAft>
                <a:defRPr sz="2800" b="1">
                  <a:solidFill>
                    <a:srgbClr val="CC0000"/>
                  </a:solidFill>
                  <a:latin typeface="方正小标宋简体" pitchFamily="65" charset="-122"/>
                  <a:ea typeface="方正小标宋简体" pitchFamily="65" charset="-122"/>
                </a:defRPr>
              </a:lvl8pPr>
              <a:lvl9pPr marL="1828800" algn="ctr" rtl="0" fontAlgn="base">
                <a:spcBef>
                  <a:spcPct val="0"/>
                </a:spcBef>
                <a:spcAft>
                  <a:spcPct val="0"/>
                </a:spcAft>
                <a:defRPr sz="2800" b="1">
                  <a:solidFill>
                    <a:srgbClr val="CC0000"/>
                  </a:solidFill>
                  <a:latin typeface="方正小标宋简体" pitchFamily="65" charset="-122"/>
                  <a:ea typeface="方正小标宋简体" pitchFamily="65" charset="-122"/>
                </a:defRPr>
              </a:lvl9pPr>
            </a:lstStyle>
            <a:p>
              <a:pPr algn="l">
                <a:defRPr/>
              </a:pPr>
              <a:r>
                <a:rPr lang="zh-CN" altLang="en-US" sz="4800" kern="0" dirty="0">
                  <a:solidFill>
                    <a:schemeClr val="tx1"/>
                  </a:solidFill>
                  <a:latin typeface="微软雅黑" pitchFamily="34" charset="-122"/>
                </a:rPr>
                <a:t>谢谢观赏</a:t>
              </a:r>
            </a:p>
          </p:txBody>
        </p:sp>
        <p:sp>
          <p:nvSpPr>
            <p:cNvPr id="18" name="副标题 2"/>
            <p:cNvSpPr txBox="1">
              <a:spLocks/>
            </p:cNvSpPr>
            <p:nvPr/>
          </p:nvSpPr>
          <p:spPr>
            <a:xfrm>
              <a:off x="408" y="2184"/>
              <a:ext cx="3175" cy="1030"/>
            </a:xfrm>
          </p:spPr>
          <p:txBody>
            <a:bodyPr>
              <a:noAutofit/>
            </a:bodyPr>
            <a:lstStyle/>
            <a:p>
              <a:pPr>
                <a:lnSpc>
                  <a:spcPct val="130000"/>
                </a:lnSpc>
                <a:spcBef>
                  <a:spcPct val="20000"/>
                </a:spcBef>
                <a:buClr>
                  <a:schemeClr val="accent1"/>
                </a:buClr>
                <a:buFont typeface="Wingdings" pitchFamily="2" charset="2"/>
                <a:buNone/>
                <a:defRPr/>
              </a:pPr>
              <a:r>
                <a:rPr lang="zh-CN" altLang="en-US" dirty="0">
                  <a:solidFill>
                    <a:schemeClr val="tx1"/>
                  </a:solidFill>
                  <a:latin typeface="微软雅黑" pitchFamily="34" charset="-122"/>
                  <a:ea typeface="微软雅黑" pitchFamily="34" charset="-122"/>
                </a:rPr>
                <a:t>温馨提示：</a:t>
              </a:r>
              <a:endParaRPr lang="en-US" altLang="zh-CN" dirty="0">
                <a:solidFill>
                  <a:schemeClr val="tx1"/>
                </a:solidFill>
                <a:latin typeface="微软雅黑" pitchFamily="34" charset="-122"/>
                <a:ea typeface="微软雅黑" pitchFamily="34" charset="-122"/>
              </a:endParaRPr>
            </a:p>
            <a:p>
              <a:pPr>
                <a:lnSpc>
                  <a:spcPct val="130000"/>
                </a:lnSpc>
                <a:spcBef>
                  <a:spcPct val="20000"/>
                </a:spcBef>
                <a:buClr>
                  <a:schemeClr val="accent1"/>
                </a:buClr>
                <a:buFont typeface="Wingdings" pitchFamily="2" charset="2"/>
                <a:buNone/>
                <a:defRPr/>
              </a:pPr>
              <a:r>
                <a:rPr lang="zh-CN" altLang="zh-CN" dirty="0">
                  <a:solidFill>
                    <a:srgbClr val="CC4646"/>
                  </a:solidFill>
                  <a:latin typeface="微软雅黑" pitchFamily="34" charset="-122"/>
                  <a:ea typeface="微软雅黑" pitchFamily="34" charset="-122"/>
                </a:rPr>
                <a:t>趁热打铁，事半功倍。请</a:t>
              </a:r>
              <a:r>
                <a:rPr lang="zh-CN" altLang="en-GB" dirty="0">
                  <a:solidFill>
                    <a:srgbClr val="CC4646"/>
                  </a:solidFill>
                  <a:latin typeface="微软雅黑" pitchFamily="34" charset="-122"/>
                  <a:ea typeface="微软雅黑" pitchFamily="34" charset="-122"/>
                </a:rPr>
                <a:t>老师布置</a:t>
              </a:r>
              <a:r>
                <a:rPr lang="zh-CN" altLang="en-US" dirty="0" smtClean="0">
                  <a:solidFill>
                    <a:srgbClr val="CC4646"/>
                  </a:solidFill>
                  <a:latin typeface="微软雅黑" pitchFamily="34" charset="-122"/>
                  <a:ea typeface="微软雅黑" pitchFamily="34" charset="-122"/>
                </a:rPr>
                <a:t>同学们及时完成</a:t>
              </a:r>
              <a:r>
                <a:rPr lang="en-US" altLang="zh-CN" dirty="0" smtClean="0">
                  <a:solidFill>
                    <a:srgbClr val="CC4646"/>
                  </a:solidFill>
                  <a:latin typeface="微软雅黑" pitchFamily="34" charset="-122"/>
                  <a:ea typeface="微软雅黑" pitchFamily="34" charset="-122"/>
                </a:rPr>
                <a:t>《</a:t>
              </a:r>
              <a:r>
                <a:rPr lang="zh-CN" altLang="en-US" dirty="0" smtClean="0">
                  <a:solidFill>
                    <a:srgbClr val="CC4646"/>
                  </a:solidFill>
                  <a:latin typeface="微软雅黑" pitchFamily="34" charset="-122"/>
                  <a:ea typeface="微软雅黑" pitchFamily="34" charset="-122"/>
                </a:rPr>
                <a:t>配套热练</a:t>
              </a:r>
              <a:r>
                <a:rPr lang="en-US" altLang="zh-CN" dirty="0" smtClean="0">
                  <a:solidFill>
                    <a:srgbClr val="CC4646"/>
                  </a:solidFill>
                  <a:latin typeface="微软雅黑" pitchFamily="34" charset="-122"/>
                  <a:ea typeface="微软雅黑" pitchFamily="34" charset="-122"/>
                </a:rPr>
                <a:t>》</a:t>
              </a:r>
              <a:r>
                <a:rPr lang="zh-CN" altLang="en-US" dirty="0" smtClean="0">
                  <a:solidFill>
                    <a:srgbClr val="CC4646"/>
                  </a:solidFill>
                  <a:latin typeface="微软雅黑" pitchFamily="34" charset="-122"/>
                  <a:ea typeface="微软雅黑" pitchFamily="34" charset="-122"/>
                </a:rPr>
                <a:t>中</a:t>
              </a:r>
              <a:r>
                <a:rPr lang="zh-CN" altLang="en-US" dirty="0">
                  <a:solidFill>
                    <a:srgbClr val="CC4646"/>
                  </a:solidFill>
                  <a:latin typeface="微软雅黑" pitchFamily="34" charset="-122"/>
                  <a:ea typeface="微软雅黑" pitchFamily="34" charset="-122"/>
                </a:rPr>
                <a:t>的练习。</a:t>
              </a:r>
            </a:p>
          </p:txBody>
        </p:sp>
        <p:sp>
          <p:nvSpPr>
            <p:cNvPr id="34821" name="Rectangle 5"/>
            <p:cNvSpPr>
              <a:spLocks noChangeArrowheads="1"/>
            </p:cNvSpPr>
            <p:nvPr/>
          </p:nvSpPr>
          <p:spPr bwMode="auto">
            <a:xfrm flipV="1">
              <a:off x="454" y="2176"/>
              <a:ext cx="3401" cy="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a:ea typeface="宋体" charset="-122"/>
              </a:endParaRPr>
            </a:p>
          </p:txBody>
        </p:sp>
      </p:gr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1142971"/>
            <a:ext cx="11285537" cy="5238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28015">
              <a:spcAft>
                <a:spcPts val="0"/>
              </a:spcAft>
              <a:tabLst>
                <a:tab pos="5372100" algn="l"/>
              </a:tabLst>
            </a:pPr>
            <a:r>
              <a:rPr lang="en-US" altLang="zh-CN" sz="3200" b="1" kern="100" dirty="0">
                <a:solidFill>
                  <a:srgbClr val="CC4646"/>
                </a:solidFill>
                <a:cs typeface="Courier New"/>
              </a:rPr>
              <a:t>5. </a:t>
            </a:r>
            <a:r>
              <a:rPr lang="en-US" altLang="zh-CN" kern="100" dirty="0">
                <a:cs typeface="Courier New"/>
              </a:rPr>
              <a:t>(2017·</a:t>
            </a:r>
            <a:r>
              <a:rPr lang="zh-CN" altLang="zh-CN" kern="100" dirty="0">
                <a:cs typeface="Times New Roman"/>
              </a:rPr>
              <a:t>江苏卷</a:t>
            </a:r>
            <a:r>
              <a:rPr lang="en-US" altLang="zh-CN" kern="100" dirty="0">
                <a:cs typeface="Courier New"/>
              </a:rPr>
              <a:t>)</a:t>
            </a:r>
            <a:r>
              <a:rPr lang="zh-CN" altLang="zh-CN" kern="100" dirty="0">
                <a:cs typeface="Times New Roman"/>
              </a:rPr>
              <a:t>通过以下反应可获得新型能源二甲醚</a:t>
            </a:r>
            <a:r>
              <a:rPr lang="en-US" altLang="zh-CN" kern="100" dirty="0">
                <a:cs typeface="Courier New"/>
              </a:rPr>
              <a:t>(CH</a:t>
            </a:r>
            <a:r>
              <a:rPr lang="en-US" altLang="zh-CN" kern="100" baseline="-25000" dirty="0">
                <a:cs typeface="Courier New"/>
              </a:rPr>
              <a:t>3</a:t>
            </a:r>
            <a:r>
              <a:rPr lang="en-US" altLang="zh-CN" kern="100" dirty="0">
                <a:cs typeface="Courier New"/>
              </a:rPr>
              <a:t>OCH</a:t>
            </a:r>
            <a:r>
              <a:rPr lang="en-US" altLang="zh-CN" kern="100" baseline="-25000" dirty="0">
                <a:cs typeface="Courier New"/>
              </a:rPr>
              <a:t>3</a:t>
            </a:r>
            <a:r>
              <a:rPr lang="en-US" altLang="zh-CN" kern="100" dirty="0">
                <a:cs typeface="Courier New"/>
              </a:rPr>
              <a:t> )</a:t>
            </a:r>
            <a:r>
              <a:rPr lang="zh-CN" altLang="zh-CN" kern="100" dirty="0">
                <a:cs typeface="Times New Roman"/>
              </a:rPr>
              <a:t>。下列说法错误的是</a:t>
            </a:r>
            <a:r>
              <a:rPr lang="en-US" altLang="zh-CN" kern="100" dirty="0">
                <a:cs typeface="Courier New"/>
              </a:rPr>
              <a:t>( </a:t>
            </a:r>
            <a:r>
              <a:rPr lang="zh-CN" altLang="zh-CN" kern="100" dirty="0">
                <a:cs typeface="Times New Roman"/>
              </a:rPr>
              <a:t>　　</a:t>
            </a: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①</a:t>
            </a:r>
            <a:r>
              <a:rPr lang="en-US" altLang="zh-CN" kern="100" dirty="0">
                <a:cs typeface="Courier New"/>
              </a:rPr>
              <a:t>C(s)</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O(g)</a:t>
            </a:r>
            <a:r>
              <a:rPr lang="en-US" altLang="zh-CN" kern="100" spc="-80" dirty="0">
                <a:cs typeface="Courier New"/>
              </a:rPr>
              <a:t>==</a:t>
            </a:r>
            <a:r>
              <a:rPr lang="en-US" altLang="zh-CN" kern="100" dirty="0">
                <a:cs typeface="Courier New"/>
              </a:rPr>
              <a:t>=CO(g)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 (g)</a:t>
            </a:r>
            <a:r>
              <a:rPr lang="zh-CN" altLang="zh-CN" kern="100" dirty="0">
                <a:cs typeface="Times New Roman"/>
              </a:rPr>
              <a:t>　</a:t>
            </a:r>
            <a:r>
              <a:rPr lang="en-US" altLang="zh-CN" kern="100" dirty="0">
                <a:cs typeface="Courier New"/>
              </a:rPr>
              <a:t>Δ</a:t>
            </a:r>
            <a:r>
              <a:rPr lang="en-US" altLang="zh-CN" i="1" kern="100" dirty="0">
                <a:cs typeface="Courier New"/>
              </a:rPr>
              <a:t>H</a:t>
            </a:r>
            <a:r>
              <a:rPr lang="en-US" altLang="zh-CN" kern="100" baseline="-25000" dirty="0">
                <a:cs typeface="Courier New"/>
              </a:rPr>
              <a:t>1</a:t>
            </a:r>
            <a:r>
              <a:rPr lang="zh-CN" altLang="zh-CN" kern="100" dirty="0">
                <a:cs typeface="Times New Roman"/>
              </a:rPr>
              <a:t>＝</a:t>
            </a:r>
            <a:r>
              <a:rPr lang="en-US" altLang="zh-CN" i="1" kern="100" dirty="0">
                <a:cs typeface="Courier New"/>
              </a:rPr>
              <a:t>a</a:t>
            </a:r>
            <a:r>
              <a:rPr lang="en-US" altLang="zh-CN" kern="100" dirty="0">
                <a:cs typeface="Courier New"/>
              </a:rPr>
              <a:t> kJ/</a:t>
            </a:r>
            <a:r>
              <a:rPr lang="en-US" altLang="zh-CN" kern="100" dirty="0" err="1">
                <a:cs typeface="Courier New"/>
              </a:rPr>
              <a:t>mol</a:t>
            </a: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②</a:t>
            </a:r>
            <a:r>
              <a:rPr lang="en-US" altLang="zh-CN" kern="100" dirty="0">
                <a:cs typeface="Courier New"/>
              </a:rPr>
              <a:t>CO(g)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O(g)</a:t>
            </a:r>
            <a:r>
              <a:rPr lang="en-US" altLang="zh-CN" kern="100" spc="-80" dirty="0">
                <a:cs typeface="Courier New"/>
              </a:rPr>
              <a:t>==</a:t>
            </a:r>
            <a:r>
              <a:rPr lang="en-US" altLang="zh-CN" kern="100" dirty="0">
                <a:cs typeface="Courier New"/>
              </a:rPr>
              <a:t>=CO</a:t>
            </a:r>
            <a:r>
              <a:rPr lang="en-US" altLang="zh-CN" kern="100" baseline="-25000" dirty="0">
                <a:cs typeface="Courier New"/>
              </a:rPr>
              <a:t>2</a:t>
            </a:r>
            <a:r>
              <a:rPr lang="en-US" altLang="zh-CN" kern="100" dirty="0">
                <a:cs typeface="Courier New"/>
              </a:rPr>
              <a:t>(g)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(g)</a:t>
            </a:r>
            <a:r>
              <a:rPr lang="zh-CN" altLang="zh-CN" kern="100" dirty="0">
                <a:cs typeface="Times New Roman"/>
              </a:rPr>
              <a:t>　</a:t>
            </a:r>
            <a:r>
              <a:rPr lang="en-US" altLang="zh-CN" kern="100" dirty="0">
                <a:cs typeface="Courier New"/>
              </a:rPr>
              <a:t>Δ</a:t>
            </a:r>
            <a:r>
              <a:rPr lang="en-US" altLang="zh-CN" i="1" kern="100" dirty="0">
                <a:cs typeface="Courier New"/>
              </a:rPr>
              <a:t>H</a:t>
            </a:r>
            <a:r>
              <a:rPr lang="en-US" altLang="zh-CN" kern="100" baseline="-25000" dirty="0">
                <a:cs typeface="Courier New"/>
              </a:rPr>
              <a:t>2</a:t>
            </a:r>
            <a:r>
              <a:rPr lang="zh-CN" altLang="zh-CN" kern="100" dirty="0">
                <a:cs typeface="Times New Roman"/>
              </a:rPr>
              <a:t>＝</a:t>
            </a:r>
            <a:r>
              <a:rPr lang="en-US" altLang="zh-CN" i="1" kern="100" dirty="0">
                <a:cs typeface="Courier New"/>
              </a:rPr>
              <a:t>b</a:t>
            </a:r>
            <a:r>
              <a:rPr lang="en-US" altLang="zh-CN" kern="100" dirty="0">
                <a:cs typeface="Courier New"/>
              </a:rPr>
              <a:t> kJ/</a:t>
            </a:r>
            <a:r>
              <a:rPr lang="en-US" altLang="zh-CN" kern="100" dirty="0" err="1">
                <a:cs typeface="Courier New"/>
              </a:rPr>
              <a:t>mol</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③</a:t>
            </a:r>
            <a:r>
              <a:rPr lang="en-US" altLang="zh-CN" kern="100" dirty="0">
                <a:cs typeface="Courier New"/>
              </a:rPr>
              <a:t>CO</a:t>
            </a:r>
            <a:r>
              <a:rPr lang="en-US" altLang="zh-CN" kern="100" baseline="-25000" dirty="0">
                <a:cs typeface="Courier New"/>
              </a:rPr>
              <a:t>2</a:t>
            </a:r>
            <a:r>
              <a:rPr lang="en-US" altLang="zh-CN" kern="100" dirty="0">
                <a:cs typeface="Courier New"/>
              </a:rPr>
              <a:t>(g)</a:t>
            </a:r>
            <a:r>
              <a:rPr lang="zh-CN" altLang="zh-CN" kern="100" dirty="0">
                <a:cs typeface="Times New Roman"/>
              </a:rPr>
              <a:t>＋</a:t>
            </a:r>
            <a:r>
              <a:rPr lang="en-US" altLang="zh-CN" kern="100" dirty="0">
                <a:cs typeface="Courier New"/>
              </a:rPr>
              <a:t>3H</a:t>
            </a:r>
            <a:r>
              <a:rPr lang="en-US" altLang="zh-CN" kern="100" baseline="-25000" dirty="0">
                <a:cs typeface="Courier New"/>
              </a:rPr>
              <a:t>2</a:t>
            </a:r>
            <a:r>
              <a:rPr lang="en-US" altLang="zh-CN" kern="100" dirty="0">
                <a:cs typeface="Courier New"/>
              </a:rPr>
              <a:t>(g)</a:t>
            </a:r>
            <a:r>
              <a:rPr lang="en-US" altLang="zh-CN" kern="100" spc="-80" dirty="0">
                <a:cs typeface="Courier New"/>
              </a:rPr>
              <a:t>==</a:t>
            </a:r>
            <a:r>
              <a:rPr lang="en-US" altLang="zh-CN" kern="100" dirty="0">
                <a:cs typeface="Courier New"/>
              </a:rPr>
              <a:t>=CH</a:t>
            </a:r>
            <a:r>
              <a:rPr lang="en-US" altLang="zh-CN" kern="100" baseline="-25000" dirty="0">
                <a:cs typeface="Courier New"/>
              </a:rPr>
              <a:t>3</a:t>
            </a:r>
            <a:r>
              <a:rPr lang="en-US" altLang="zh-CN" kern="100" dirty="0">
                <a:cs typeface="Courier New"/>
              </a:rPr>
              <a:t>OH(g)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O(g)</a:t>
            </a:r>
            <a:r>
              <a:rPr lang="zh-CN" altLang="zh-CN" kern="100" dirty="0">
                <a:cs typeface="Times New Roman"/>
              </a:rPr>
              <a:t>　</a:t>
            </a:r>
            <a:r>
              <a:rPr lang="en-US" altLang="zh-CN" kern="100" dirty="0">
                <a:cs typeface="Courier New"/>
              </a:rPr>
              <a:t>Δ</a:t>
            </a:r>
            <a:r>
              <a:rPr lang="en-US" altLang="zh-CN" i="1" kern="100" dirty="0">
                <a:cs typeface="Courier New"/>
              </a:rPr>
              <a:t>H</a:t>
            </a:r>
            <a:r>
              <a:rPr lang="en-US" altLang="zh-CN" kern="100" baseline="-25000" dirty="0">
                <a:cs typeface="Courier New"/>
              </a:rPr>
              <a:t>3</a:t>
            </a:r>
            <a:r>
              <a:rPr lang="zh-CN" altLang="zh-CN" kern="100" dirty="0">
                <a:cs typeface="Times New Roman"/>
              </a:rPr>
              <a:t>＝</a:t>
            </a:r>
            <a:r>
              <a:rPr lang="en-US" altLang="zh-CN" i="1" kern="100" dirty="0">
                <a:cs typeface="Courier New"/>
              </a:rPr>
              <a:t>c</a:t>
            </a:r>
            <a:r>
              <a:rPr lang="en-US" altLang="zh-CN" kern="100" dirty="0">
                <a:cs typeface="Courier New"/>
              </a:rPr>
              <a:t> kJ/</a:t>
            </a:r>
            <a:r>
              <a:rPr lang="en-US" altLang="zh-CN" kern="100" dirty="0" err="1">
                <a:cs typeface="Courier New"/>
              </a:rPr>
              <a:t>mol</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④</a:t>
            </a:r>
            <a:r>
              <a:rPr lang="en-US" altLang="zh-CN" kern="100" dirty="0">
                <a:cs typeface="Courier New"/>
              </a:rPr>
              <a:t>2CH</a:t>
            </a:r>
            <a:r>
              <a:rPr lang="en-US" altLang="zh-CN" kern="100" baseline="-25000" dirty="0">
                <a:cs typeface="Courier New"/>
              </a:rPr>
              <a:t>3</a:t>
            </a:r>
            <a:r>
              <a:rPr lang="en-US" altLang="zh-CN" kern="100" dirty="0">
                <a:cs typeface="Courier New"/>
              </a:rPr>
              <a:t>OH(g)</a:t>
            </a:r>
            <a:r>
              <a:rPr lang="en-US" altLang="zh-CN" kern="100" spc="-80" dirty="0">
                <a:cs typeface="Courier New"/>
              </a:rPr>
              <a:t>==</a:t>
            </a:r>
            <a:r>
              <a:rPr lang="en-US" altLang="zh-CN" kern="100" dirty="0">
                <a:cs typeface="Courier New"/>
              </a:rPr>
              <a:t>=CH</a:t>
            </a:r>
            <a:r>
              <a:rPr lang="en-US" altLang="zh-CN" kern="100" baseline="-25000" dirty="0">
                <a:cs typeface="Courier New"/>
              </a:rPr>
              <a:t>3</a:t>
            </a:r>
            <a:r>
              <a:rPr lang="en-US" altLang="zh-CN" kern="100" dirty="0">
                <a:cs typeface="Courier New"/>
              </a:rPr>
              <a:t>OCH</a:t>
            </a:r>
            <a:r>
              <a:rPr lang="en-US" altLang="zh-CN" kern="100" baseline="-25000" dirty="0">
                <a:cs typeface="Courier New"/>
              </a:rPr>
              <a:t>3</a:t>
            </a:r>
            <a:r>
              <a:rPr lang="en-US" altLang="zh-CN" kern="100" dirty="0">
                <a:cs typeface="Courier New"/>
              </a:rPr>
              <a:t> (g)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O(g)</a:t>
            </a:r>
            <a:r>
              <a:rPr lang="zh-CN" altLang="zh-CN" kern="100" dirty="0">
                <a:cs typeface="Times New Roman"/>
              </a:rPr>
              <a:t>　</a:t>
            </a:r>
            <a:r>
              <a:rPr lang="en-US" altLang="zh-CN" kern="100" dirty="0">
                <a:cs typeface="Courier New"/>
              </a:rPr>
              <a:t>Δ</a:t>
            </a:r>
            <a:r>
              <a:rPr lang="en-US" altLang="zh-CN" i="1" kern="100" dirty="0">
                <a:cs typeface="Courier New"/>
              </a:rPr>
              <a:t>H</a:t>
            </a:r>
            <a:r>
              <a:rPr lang="en-US" altLang="zh-CN" kern="100" baseline="-25000" dirty="0">
                <a:cs typeface="Courier New"/>
              </a:rPr>
              <a:t>4</a:t>
            </a:r>
            <a:r>
              <a:rPr lang="zh-CN" altLang="zh-CN" kern="100" dirty="0">
                <a:cs typeface="Times New Roman"/>
              </a:rPr>
              <a:t>＝</a:t>
            </a:r>
            <a:r>
              <a:rPr lang="en-US" altLang="zh-CN" i="1" kern="100" dirty="0">
                <a:cs typeface="Courier New"/>
              </a:rPr>
              <a:t>d</a:t>
            </a:r>
            <a:r>
              <a:rPr lang="en-US" altLang="zh-CN" kern="100" dirty="0">
                <a:cs typeface="Courier New"/>
              </a:rPr>
              <a:t> kJ/</a:t>
            </a:r>
            <a:r>
              <a:rPr lang="en-US" altLang="zh-CN" kern="100" dirty="0" err="1">
                <a:cs typeface="Courier New"/>
              </a:rPr>
              <a:t>mol</a:t>
            </a: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 </a:t>
            </a:r>
            <a:r>
              <a:rPr lang="zh-CN" altLang="zh-CN" kern="100" dirty="0">
                <a:cs typeface="Times New Roman"/>
              </a:rPr>
              <a:t>反应</a:t>
            </a:r>
            <a:r>
              <a:rPr lang="en-US" altLang="zh-CN" kern="100" dirty="0">
                <a:latin typeface="宋体"/>
                <a:cs typeface="Times New Roman"/>
              </a:rPr>
              <a:t>①</a:t>
            </a:r>
            <a:r>
              <a:rPr lang="zh-CN" altLang="zh-CN" kern="100" dirty="0">
                <a:cs typeface="Times New Roman"/>
              </a:rPr>
              <a:t>、</a:t>
            </a:r>
            <a:r>
              <a:rPr lang="en-US" altLang="zh-CN" kern="100" dirty="0">
                <a:latin typeface="宋体"/>
                <a:cs typeface="Times New Roman"/>
              </a:rPr>
              <a:t>②</a:t>
            </a:r>
            <a:r>
              <a:rPr lang="zh-CN" altLang="zh-CN" kern="100" dirty="0">
                <a:cs typeface="Times New Roman"/>
              </a:rPr>
              <a:t>为反应</a:t>
            </a:r>
            <a:r>
              <a:rPr lang="en-US" altLang="zh-CN" kern="100" dirty="0">
                <a:latin typeface="宋体"/>
                <a:cs typeface="Times New Roman"/>
              </a:rPr>
              <a:t>③</a:t>
            </a:r>
            <a:r>
              <a:rPr lang="zh-CN" altLang="zh-CN" kern="100" dirty="0">
                <a:cs typeface="Times New Roman"/>
              </a:rPr>
              <a:t>提供原料气</a:t>
            </a: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B. </a:t>
            </a:r>
            <a:r>
              <a:rPr lang="zh-CN" altLang="zh-CN" kern="100" dirty="0">
                <a:cs typeface="Times New Roman"/>
              </a:rPr>
              <a:t>反应</a:t>
            </a:r>
            <a:r>
              <a:rPr lang="en-US" altLang="zh-CN" kern="100" dirty="0">
                <a:latin typeface="宋体"/>
                <a:cs typeface="Times New Roman"/>
              </a:rPr>
              <a:t>③</a:t>
            </a:r>
            <a:r>
              <a:rPr lang="zh-CN" altLang="zh-CN" kern="100" dirty="0">
                <a:cs typeface="Times New Roman"/>
              </a:rPr>
              <a:t>也是</a:t>
            </a:r>
            <a:r>
              <a:rPr lang="en-US" altLang="zh-CN" kern="100" dirty="0">
                <a:cs typeface="Courier New"/>
              </a:rPr>
              <a:t>CO</a:t>
            </a:r>
            <a:r>
              <a:rPr lang="en-US" altLang="zh-CN" kern="100" baseline="-25000" dirty="0">
                <a:cs typeface="Courier New"/>
              </a:rPr>
              <a:t>2</a:t>
            </a:r>
            <a:r>
              <a:rPr lang="zh-CN" altLang="zh-CN" kern="100" dirty="0">
                <a:cs typeface="Times New Roman"/>
              </a:rPr>
              <a:t>资源化利用的方法之一</a:t>
            </a:r>
            <a:r>
              <a:rPr lang="en-US" altLang="zh-CN" kern="100" dirty="0">
                <a:cs typeface="Courier New"/>
              </a:rPr>
              <a:t> </a:t>
            </a:r>
            <a:endParaRPr lang="zh-CN" altLang="zh-CN" sz="1050" kern="100" dirty="0">
              <a:latin typeface="宋体"/>
              <a:cs typeface="Courier New"/>
            </a:endParaRPr>
          </a:p>
          <a:p>
            <a:pPr indent="609600">
              <a:lnSpc>
                <a:spcPct val="180000"/>
              </a:lnSpc>
              <a:spcAft>
                <a:spcPts val="0"/>
              </a:spcAft>
              <a:tabLst>
                <a:tab pos="5372100" algn="l"/>
              </a:tabLst>
            </a:pPr>
            <a:r>
              <a:rPr lang="en-US" altLang="zh-CN" kern="100" dirty="0">
                <a:cs typeface="Courier New"/>
              </a:rPr>
              <a:t> </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反应</a:t>
            </a:r>
            <a:r>
              <a:rPr lang="en-US" altLang="zh-CN" kern="100" dirty="0">
                <a:cs typeface="Courier New"/>
              </a:rPr>
              <a:t>2CO(g)</a:t>
            </a:r>
            <a:r>
              <a:rPr lang="zh-CN" altLang="zh-CN" kern="100" dirty="0">
                <a:cs typeface="Times New Roman"/>
              </a:rPr>
              <a:t>＋</a:t>
            </a:r>
            <a:r>
              <a:rPr lang="en-US" altLang="zh-CN" kern="100" dirty="0">
                <a:cs typeface="Courier New"/>
              </a:rPr>
              <a:t>4H</a:t>
            </a:r>
            <a:r>
              <a:rPr lang="en-US" altLang="zh-CN" kern="100" baseline="-25000" dirty="0">
                <a:cs typeface="Courier New"/>
              </a:rPr>
              <a:t>2</a:t>
            </a:r>
            <a:r>
              <a:rPr lang="en-US" altLang="zh-CN" kern="100" dirty="0">
                <a:cs typeface="Courier New"/>
              </a:rPr>
              <a:t>(g)</a:t>
            </a:r>
            <a:r>
              <a:rPr lang="en-US" altLang="zh-CN" kern="100" spc="-80" dirty="0">
                <a:cs typeface="Courier New"/>
              </a:rPr>
              <a:t>==</a:t>
            </a:r>
            <a:r>
              <a:rPr lang="en-US" altLang="zh-CN" kern="100" dirty="0">
                <a:cs typeface="Courier New"/>
              </a:rPr>
              <a:t>=CH</a:t>
            </a:r>
            <a:r>
              <a:rPr lang="en-US" altLang="zh-CN" kern="100" baseline="-25000" dirty="0">
                <a:cs typeface="Courier New"/>
              </a:rPr>
              <a:t>3</a:t>
            </a:r>
            <a:r>
              <a:rPr lang="en-US" altLang="zh-CN" kern="100" dirty="0">
                <a:cs typeface="Courier New"/>
              </a:rPr>
              <a:t>OCH</a:t>
            </a:r>
            <a:r>
              <a:rPr lang="en-US" altLang="zh-CN" kern="100" baseline="-25000" dirty="0">
                <a:cs typeface="Courier New"/>
              </a:rPr>
              <a:t>3</a:t>
            </a:r>
            <a:r>
              <a:rPr lang="en-US" altLang="zh-CN" kern="100" dirty="0">
                <a:cs typeface="Courier New"/>
              </a:rPr>
              <a:t> (g)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O(g)</a:t>
            </a:r>
            <a:r>
              <a:rPr lang="zh-CN" altLang="zh-CN" kern="100" dirty="0">
                <a:cs typeface="Times New Roman"/>
              </a:rPr>
              <a:t>的</a:t>
            </a:r>
            <a:r>
              <a:rPr lang="en-US" altLang="zh-CN" kern="100" dirty="0">
                <a:cs typeface="Courier New"/>
              </a:rPr>
              <a:t>Δ</a:t>
            </a:r>
            <a:r>
              <a:rPr lang="en-US" altLang="zh-CN" i="1" kern="100" dirty="0">
                <a:cs typeface="Courier New"/>
              </a:rPr>
              <a:t>H</a:t>
            </a:r>
            <a:r>
              <a:rPr lang="zh-CN" altLang="zh-CN" kern="100" dirty="0">
                <a:cs typeface="Times New Roman"/>
              </a:rPr>
              <a:t>＝</a:t>
            </a:r>
            <a:r>
              <a:rPr lang="en-US" altLang="zh-CN" kern="100" dirty="0">
                <a:cs typeface="Courier New"/>
              </a:rPr>
              <a:t>(2</a:t>
            </a:r>
            <a:r>
              <a:rPr lang="en-US" altLang="zh-CN" i="1" kern="100" dirty="0">
                <a:cs typeface="Courier New"/>
              </a:rPr>
              <a:t>b</a:t>
            </a:r>
            <a:r>
              <a:rPr lang="zh-CN" altLang="zh-CN" kern="100" dirty="0">
                <a:cs typeface="Times New Roman"/>
              </a:rPr>
              <a:t>＋</a:t>
            </a:r>
            <a:r>
              <a:rPr lang="en-US" altLang="zh-CN" kern="100" dirty="0">
                <a:cs typeface="Courier New"/>
              </a:rPr>
              <a:t>2</a:t>
            </a:r>
            <a:r>
              <a:rPr lang="en-US" altLang="zh-CN" i="1" kern="100" dirty="0">
                <a:cs typeface="Courier New"/>
              </a:rPr>
              <a:t>c</a:t>
            </a:r>
            <a:r>
              <a:rPr lang="zh-CN" altLang="zh-CN" kern="100" dirty="0">
                <a:cs typeface="Times New Roman"/>
              </a:rPr>
              <a:t>＋</a:t>
            </a:r>
            <a:r>
              <a:rPr lang="en-US" altLang="zh-CN" i="1" kern="100" dirty="0" smtClean="0">
                <a:cs typeface="Courier New"/>
              </a:rPr>
              <a:t>d</a:t>
            </a:r>
            <a:r>
              <a:rPr lang="en-US" altLang="zh-CN" kern="100" dirty="0" smtClean="0">
                <a:cs typeface="Courier New"/>
              </a:rPr>
              <a:t>)kJ/</a:t>
            </a:r>
            <a:r>
              <a:rPr lang="en-US" altLang="zh-CN" kern="100" dirty="0" err="1" smtClean="0">
                <a:cs typeface="Courier New"/>
              </a:rPr>
              <a:t>mol</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212315442"/>
              </p:ext>
            </p:extLst>
          </p:nvPr>
        </p:nvGraphicFramePr>
        <p:xfrm>
          <a:off x="550508" y="5146434"/>
          <a:ext cx="11160125" cy="831850"/>
        </p:xfrm>
        <a:graphic>
          <a:graphicData uri="http://schemas.openxmlformats.org/presentationml/2006/ole">
            <mc:AlternateContent xmlns:mc="http://schemas.openxmlformats.org/markup-compatibility/2006">
              <mc:Choice xmlns:v="urn:schemas-microsoft-com:vml" Requires="v">
                <p:oleObj spid="_x0000_s10250" name="文档" r:id="rId4" imgW="11160428" imgH="832350" progId="Word.Document.12">
                  <p:embed/>
                </p:oleObj>
              </mc:Choice>
              <mc:Fallback>
                <p:oleObj name="文档" r:id="rId4" imgW="11160428" imgH="832350" progId="Word.Document.12">
                  <p:embed/>
                  <p:pic>
                    <p:nvPicPr>
                      <p:cNvPr id="0" name=""/>
                      <p:cNvPicPr/>
                      <p:nvPr/>
                    </p:nvPicPr>
                    <p:blipFill>
                      <a:blip r:embed="rId5"/>
                      <a:stretch>
                        <a:fillRect/>
                      </a:stretch>
                    </p:blipFill>
                    <p:spPr>
                      <a:xfrm>
                        <a:off x="550508" y="5146434"/>
                        <a:ext cx="11160125" cy="831850"/>
                      </a:xfrm>
                      <a:prstGeom prst="rect">
                        <a:avLst/>
                      </a:prstGeom>
                    </p:spPr>
                  </p:pic>
                </p:oleObj>
              </mc:Fallback>
            </mc:AlternateContent>
          </a:graphicData>
        </a:graphic>
      </p:graphicFrame>
      <p:sp>
        <p:nvSpPr>
          <p:cNvPr id="4" name="矩形 3"/>
          <p:cNvSpPr/>
          <p:nvPr/>
        </p:nvSpPr>
        <p:spPr>
          <a:xfrm>
            <a:off x="2036832" y="1850574"/>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2095676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p:cNvSpPr>
          <p:nvPr>
            <p:ph type="body" sz="quarter" idx="10"/>
          </p:nvPr>
        </p:nvSpPr>
        <p:spPr bwMode="auto">
          <a:xfrm>
            <a:off x="490538" y="1700808"/>
            <a:ext cx="11285537" cy="40934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28015">
              <a:spcAft>
                <a:spcPts val="0"/>
              </a:spcAft>
              <a:tabLst>
                <a:tab pos="5372100" algn="l"/>
              </a:tabLst>
            </a:pPr>
            <a:r>
              <a:rPr lang="en-US" altLang="zh-CN" sz="3200" b="1" kern="100" dirty="0">
                <a:solidFill>
                  <a:srgbClr val="CC4646"/>
                </a:solidFill>
                <a:cs typeface="Courier New"/>
              </a:rPr>
              <a:t>6. </a:t>
            </a:r>
            <a:r>
              <a:rPr lang="en-US" altLang="zh-CN" kern="100" dirty="0">
                <a:cs typeface="Courier New"/>
              </a:rPr>
              <a:t>(2016·</a:t>
            </a:r>
            <a:r>
              <a:rPr lang="zh-CN" altLang="zh-CN" kern="100" dirty="0">
                <a:cs typeface="Times New Roman"/>
              </a:rPr>
              <a:t>江苏卷</a:t>
            </a:r>
            <a:r>
              <a:rPr lang="en-US" altLang="zh-CN" kern="100" dirty="0">
                <a:cs typeface="Courier New"/>
              </a:rPr>
              <a:t>)</a:t>
            </a:r>
            <a:r>
              <a:rPr lang="zh-CN" altLang="zh-CN" kern="100" dirty="0">
                <a:cs typeface="Times New Roman"/>
              </a:rPr>
              <a:t>通过以下反应均可获取</a:t>
            </a:r>
            <a:r>
              <a:rPr lang="en-US" altLang="zh-CN" kern="100" dirty="0">
                <a:cs typeface="Courier New"/>
              </a:rPr>
              <a:t>H</a:t>
            </a:r>
            <a:r>
              <a:rPr lang="en-US" altLang="zh-CN" kern="100" baseline="-25000" dirty="0">
                <a:cs typeface="Courier New"/>
              </a:rPr>
              <a:t>2</a:t>
            </a:r>
            <a:r>
              <a:rPr lang="zh-CN" altLang="zh-CN" kern="100" dirty="0">
                <a:cs typeface="Times New Roman"/>
              </a:rPr>
              <a:t>。下列有关说法正确的是</a:t>
            </a:r>
            <a:r>
              <a:rPr lang="en-US" altLang="zh-CN" kern="100" dirty="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①</a:t>
            </a:r>
            <a:r>
              <a:rPr lang="zh-CN" altLang="zh-CN" kern="100" dirty="0">
                <a:cs typeface="Times New Roman"/>
              </a:rPr>
              <a:t>太阳光催化分解水制氢：</a:t>
            </a:r>
            <a:r>
              <a:rPr lang="en-US" altLang="zh-CN" kern="100" dirty="0">
                <a:cs typeface="Courier New"/>
              </a:rPr>
              <a:t>2H</a:t>
            </a:r>
            <a:r>
              <a:rPr lang="en-US" altLang="zh-CN" kern="100" baseline="-25000" dirty="0">
                <a:cs typeface="Courier New"/>
              </a:rPr>
              <a:t>2</a:t>
            </a:r>
            <a:r>
              <a:rPr lang="en-US" altLang="zh-CN" kern="100" dirty="0">
                <a:cs typeface="Courier New"/>
              </a:rPr>
              <a:t>O(l)</a:t>
            </a:r>
            <a:r>
              <a:rPr lang="en-US" altLang="zh-CN" kern="100" spc="-80" dirty="0">
                <a:cs typeface="Courier New"/>
              </a:rPr>
              <a:t>==</a:t>
            </a:r>
            <a:r>
              <a:rPr lang="en-US" altLang="zh-CN" kern="100" dirty="0">
                <a:cs typeface="Courier New"/>
              </a:rPr>
              <a:t>=2H</a:t>
            </a:r>
            <a:r>
              <a:rPr lang="en-US" altLang="zh-CN" kern="100" baseline="-25000" dirty="0">
                <a:cs typeface="Courier New"/>
              </a:rPr>
              <a:t>2</a:t>
            </a:r>
            <a:r>
              <a:rPr lang="en-US" altLang="zh-CN" kern="100" dirty="0">
                <a:cs typeface="Courier New"/>
              </a:rPr>
              <a:t>(g)</a:t>
            </a:r>
            <a:r>
              <a:rPr lang="zh-CN" altLang="zh-CN" kern="100" dirty="0">
                <a:cs typeface="Times New Roman"/>
              </a:rPr>
              <a:t>＋</a:t>
            </a:r>
            <a:r>
              <a:rPr lang="en-US" altLang="zh-CN" kern="100" dirty="0">
                <a:cs typeface="Courier New"/>
              </a:rPr>
              <a:t> O</a:t>
            </a:r>
            <a:r>
              <a:rPr lang="en-US" altLang="zh-CN" kern="100" baseline="-25000" dirty="0">
                <a:cs typeface="Courier New"/>
              </a:rPr>
              <a:t>2</a:t>
            </a:r>
            <a:r>
              <a:rPr lang="en-US" altLang="zh-CN" kern="100" dirty="0">
                <a:cs typeface="Courier New"/>
              </a:rPr>
              <a:t>(g)</a:t>
            </a:r>
            <a:r>
              <a:rPr lang="zh-CN" altLang="zh-CN" kern="100" dirty="0">
                <a:cs typeface="Times New Roman"/>
              </a:rPr>
              <a:t>　</a:t>
            </a:r>
            <a:r>
              <a:rPr lang="en-US" altLang="zh-CN" kern="100" dirty="0">
                <a:cs typeface="Courier New"/>
              </a:rPr>
              <a:t>Δ</a:t>
            </a:r>
            <a:r>
              <a:rPr lang="en-US" altLang="zh-CN" i="1" kern="100" dirty="0">
                <a:cs typeface="Courier New"/>
              </a:rPr>
              <a:t>H</a:t>
            </a:r>
            <a:r>
              <a:rPr lang="en-US" altLang="zh-CN" kern="100" baseline="-25000" dirty="0">
                <a:cs typeface="Courier New"/>
              </a:rPr>
              <a:t>1</a:t>
            </a:r>
            <a:r>
              <a:rPr lang="zh-CN" altLang="zh-CN" kern="100" dirty="0">
                <a:cs typeface="Times New Roman"/>
              </a:rPr>
              <a:t>＝</a:t>
            </a:r>
            <a:r>
              <a:rPr lang="en-US" altLang="zh-CN" kern="100" dirty="0">
                <a:cs typeface="Courier New"/>
              </a:rPr>
              <a:t>571.6 kJ/</a:t>
            </a:r>
            <a:r>
              <a:rPr lang="en-US" altLang="zh-CN" kern="100" dirty="0" err="1">
                <a:cs typeface="Courier New"/>
              </a:rPr>
              <a:t>mol</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②</a:t>
            </a:r>
            <a:r>
              <a:rPr lang="zh-CN" altLang="zh-CN" kern="100" dirty="0">
                <a:cs typeface="Times New Roman"/>
              </a:rPr>
              <a:t>焦炭与水反应制氢：</a:t>
            </a:r>
            <a:r>
              <a:rPr lang="en-US" altLang="zh-CN" kern="100" dirty="0">
                <a:cs typeface="Courier New"/>
              </a:rPr>
              <a:t>C(s)</a:t>
            </a:r>
            <a:r>
              <a:rPr lang="zh-CN" altLang="zh-CN" kern="100" dirty="0">
                <a:cs typeface="Times New Roman"/>
              </a:rPr>
              <a:t>＋</a:t>
            </a:r>
            <a:r>
              <a:rPr lang="en-US" altLang="zh-CN" kern="100" dirty="0">
                <a:cs typeface="Courier New"/>
              </a:rPr>
              <a:t> H</a:t>
            </a:r>
            <a:r>
              <a:rPr lang="en-US" altLang="zh-CN" kern="100" baseline="-25000" dirty="0">
                <a:cs typeface="Courier New"/>
              </a:rPr>
              <a:t>2</a:t>
            </a:r>
            <a:r>
              <a:rPr lang="en-US" altLang="zh-CN" kern="100" dirty="0">
                <a:cs typeface="Courier New"/>
              </a:rPr>
              <a:t>O(g)</a:t>
            </a:r>
            <a:r>
              <a:rPr lang="en-US" altLang="zh-CN" kern="100" spc="-80" dirty="0">
                <a:cs typeface="Courier New"/>
              </a:rPr>
              <a:t>==</a:t>
            </a:r>
            <a:r>
              <a:rPr lang="en-US" altLang="zh-CN" kern="100" dirty="0">
                <a:cs typeface="Courier New"/>
              </a:rPr>
              <a:t>=CO(g)</a:t>
            </a:r>
            <a:r>
              <a:rPr lang="zh-CN" altLang="zh-CN" kern="100" dirty="0">
                <a:cs typeface="Times New Roman"/>
              </a:rPr>
              <a:t>＋</a:t>
            </a:r>
            <a:r>
              <a:rPr lang="en-US" altLang="zh-CN" kern="100" dirty="0">
                <a:cs typeface="Courier New"/>
              </a:rPr>
              <a:t> H</a:t>
            </a:r>
            <a:r>
              <a:rPr lang="en-US" altLang="zh-CN" kern="100" baseline="-25000" dirty="0">
                <a:cs typeface="Courier New"/>
              </a:rPr>
              <a:t>2</a:t>
            </a:r>
            <a:r>
              <a:rPr lang="en-US" altLang="zh-CN" kern="100" dirty="0">
                <a:cs typeface="Courier New"/>
              </a:rPr>
              <a:t>(g)</a:t>
            </a:r>
            <a:r>
              <a:rPr lang="zh-CN" altLang="zh-CN" kern="100" dirty="0">
                <a:cs typeface="Times New Roman"/>
              </a:rPr>
              <a:t>　</a:t>
            </a:r>
            <a:r>
              <a:rPr lang="en-US" altLang="zh-CN" kern="100" dirty="0">
                <a:cs typeface="Courier New"/>
              </a:rPr>
              <a:t>Δ</a:t>
            </a:r>
            <a:r>
              <a:rPr lang="en-US" altLang="zh-CN" i="1" kern="100" dirty="0">
                <a:cs typeface="Courier New"/>
              </a:rPr>
              <a:t>H</a:t>
            </a:r>
            <a:r>
              <a:rPr lang="en-US" altLang="zh-CN" kern="100" baseline="-25000" dirty="0">
                <a:cs typeface="Courier New"/>
              </a:rPr>
              <a:t>2</a:t>
            </a:r>
            <a:r>
              <a:rPr lang="zh-CN" altLang="zh-CN" kern="100" dirty="0">
                <a:cs typeface="Times New Roman"/>
              </a:rPr>
              <a:t>＝</a:t>
            </a:r>
            <a:r>
              <a:rPr lang="en-US" altLang="zh-CN" kern="100" dirty="0">
                <a:cs typeface="Courier New"/>
              </a:rPr>
              <a:t>131.3 kJ/</a:t>
            </a:r>
            <a:r>
              <a:rPr lang="en-US" altLang="zh-CN" kern="100" dirty="0" err="1">
                <a:cs typeface="Courier New"/>
              </a:rPr>
              <a:t>mol</a:t>
            </a:r>
            <a:endParaRPr lang="zh-CN" altLang="zh-CN" sz="1050" kern="100" dirty="0">
              <a:latin typeface="宋体"/>
              <a:cs typeface="Courier New"/>
            </a:endParaRPr>
          </a:p>
          <a:p>
            <a:pPr indent="609600">
              <a:spcAft>
                <a:spcPts val="0"/>
              </a:spcAft>
              <a:tabLst>
                <a:tab pos="5372100" algn="l"/>
              </a:tabLst>
            </a:pPr>
            <a:r>
              <a:rPr lang="en-US" altLang="zh-CN" kern="100" dirty="0">
                <a:latin typeface="宋体"/>
                <a:cs typeface="Times New Roman"/>
              </a:rPr>
              <a:t>③</a:t>
            </a:r>
            <a:r>
              <a:rPr lang="zh-CN" altLang="zh-CN" kern="100" dirty="0">
                <a:cs typeface="Times New Roman"/>
              </a:rPr>
              <a:t>甲烷与水反应制氢：</a:t>
            </a:r>
            <a:r>
              <a:rPr lang="en-US" altLang="zh-CN" kern="100" dirty="0">
                <a:cs typeface="Courier New"/>
              </a:rPr>
              <a:t>CH</a:t>
            </a:r>
            <a:r>
              <a:rPr lang="en-US" altLang="zh-CN" kern="100" baseline="-25000" dirty="0">
                <a:cs typeface="Courier New"/>
              </a:rPr>
              <a:t>4</a:t>
            </a:r>
            <a:r>
              <a:rPr lang="en-US" altLang="zh-CN" kern="100" dirty="0">
                <a:cs typeface="Courier New"/>
              </a:rPr>
              <a:t>(g)</a:t>
            </a:r>
            <a:r>
              <a:rPr lang="zh-CN" altLang="zh-CN" kern="100" dirty="0">
                <a:cs typeface="Times New Roman"/>
              </a:rPr>
              <a:t>＋</a:t>
            </a:r>
            <a:r>
              <a:rPr lang="en-US" altLang="zh-CN" kern="100" dirty="0">
                <a:cs typeface="Courier New"/>
              </a:rPr>
              <a:t>H</a:t>
            </a:r>
            <a:r>
              <a:rPr lang="en-US" altLang="zh-CN" kern="100" baseline="-25000" dirty="0">
                <a:cs typeface="Courier New"/>
              </a:rPr>
              <a:t>2</a:t>
            </a:r>
            <a:r>
              <a:rPr lang="en-US" altLang="zh-CN" kern="100" dirty="0">
                <a:cs typeface="Courier New"/>
              </a:rPr>
              <a:t>O(g)</a:t>
            </a:r>
            <a:r>
              <a:rPr lang="en-US" altLang="zh-CN" kern="100" spc="-80" dirty="0">
                <a:cs typeface="Courier New"/>
              </a:rPr>
              <a:t>==</a:t>
            </a:r>
            <a:r>
              <a:rPr lang="en-US" altLang="zh-CN" kern="100" dirty="0">
                <a:cs typeface="Courier New"/>
              </a:rPr>
              <a:t>=CO(g)</a:t>
            </a:r>
            <a:r>
              <a:rPr lang="zh-CN" altLang="zh-CN" kern="100" dirty="0">
                <a:cs typeface="Times New Roman"/>
              </a:rPr>
              <a:t>＋</a:t>
            </a:r>
            <a:r>
              <a:rPr lang="en-US" altLang="zh-CN" kern="100" dirty="0" smtClean="0">
                <a:cs typeface="Courier New"/>
              </a:rPr>
              <a:t>3H</a:t>
            </a:r>
            <a:r>
              <a:rPr lang="en-US" altLang="zh-CN" kern="100" baseline="-25000" dirty="0" smtClean="0">
                <a:cs typeface="Courier New"/>
              </a:rPr>
              <a:t>2</a:t>
            </a:r>
            <a:r>
              <a:rPr lang="en-US" altLang="zh-CN" kern="100" dirty="0" smtClean="0">
                <a:cs typeface="Courier New"/>
              </a:rPr>
              <a:t>(g)  Δ</a:t>
            </a:r>
            <a:r>
              <a:rPr lang="en-US" altLang="zh-CN" i="1" kern="100" dirty="0" smtClean="0">
                <a:cs typeface="Courier New"/>
              </a:rPr>
              <a:t>H</a:t>
            </a:r>
            <a:r>
              <a:rPr lang="en-US" altLang="zh-CN" kern="100" baseline="-25000" dirty="0" smtClean="0">
                <a:cs typeface="Courier New"/>
              </a:rPr>
              <a:t>3</a:t>
            </a:r>
            <a:r>
              <a:rPr lang="zh-CN" altLang="zh-CN" kern="100" dirty="0">
                <a:cs typeface="Times New Roman"/>
              </a:rPr>
              <a:t>＝</a:t>
            </a:r>
            <a:r>
              <a:rPr lang="en-US" altLang="zh-CN" kern="100" dirty="0">
                <a:cs typeface="Courier New"/>
              </a:rPr>
              <a:t>206.1 kJ/</a:t>
            </a:r>
            <a:r>
              <a:rPr lang="en-US" altLang="zh-CN" kern="100" dirty="0" err="1">
                <a:cs typeface="Courier New"/>
              </a:rPr>
              <a:t>mol</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A. </a:t>
            </a:r>
            <a:r>
              <a:rPr lang="zh-CN" altLang="zh-CN" kern="100" dirty="0">
                <a:cs typeface="Times New Roman"/>
              </a:rPr>
              <a:t>反应</a:t>
            </a:r>
            <a:r>
              <a:rPr lang="en-US" altLang="zh-CN" kern="100" dirty="0">
                <a:latin typeface="宋体"/>
                <a:cs typeface="Times New Roman"/>
              </a:rPr>
              <a:t>①</a:t>
            </a:r>
            <a:r>
              <a:rPr lang="zh-CN" altLang="zh-CN" kern="100" dirty="0">
                <a:cs typeface="Times New Roman"/>
              </a:rPr>
              <a:t>中电能转化为化学能</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B. </a:t>
            </a:r>
            <a:r>
              <a:rPr lang="zh-CN" altLang="zh-CN" kern="100" dirty="0">
                <a:cs typeface="Times New Roman"/>
              </a:rPr>
              <a:t>反应</a:t>
            </a:r>
            <a:r>
              <a:rPr lang="en-US" altLang="zh-CN" kern="100" dirty="0">
                <a:latin typeface="宋体"/>
                <a:cs typeface="Times New Roman"/>
              </a:rPr>
              <a:t>②</a:t>
            </a:r>
            <a:r>
              <a:rPr lang="zh-CN" altLang="zh-CN" kern="100" dirty="0">
                <a:cs typeface="Times New Roman"/>
              </a:rPr>
              <a:t>为放热反应</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C. </a:t>
            </a:r>
            <a:r>
              <a:rPr lang="zh-CN" altLang="zh-CN" kern="100" dirty="0">
                <a:cs typeface="Times New Roman"/>
              </a:rPr>
              <a:t>反应</a:t>
            </a:r>
            <a:r>
              <a:rPr lang="en-US" altLang="zh-CN" kern="100" dirty="0">
                <a:latin typeface="宋体"/>
                <a:cs typeface="Times New Roman"/>
              </a:rPr>
              <a:t>③</a:t>
            </a:r>
            <a:r>
              <a:rPr lang="zh-CN" altLang="zh-CN" kern="100" dirty="0">
                <a:cs typeface="Times New Roman"/>
              </a:rPr>
              <a:t>使用催化剂，</a:t>
            </a:r>
            <a:r>
              <a:rPr lang="en-US" altLang="zh-CN" kern="100" dirty="0">
                <a:cs typeface="Courier New"/>
              </a:rPr>
              <a:t>Δ</a:t>
            </a:r>
            <a:r>
              <a:rPr lang="en-US" altLang="zh-CN" i="1" kern="100" dirty="0">
                <a:cs typeface="Courier New"/>
              </a:rPr>
              <a:t>H</a:t>
            </a:r>
            <a:r>
              <a:rPr lang="en-US" altLang="zh-CN" kern="100" baseline="-25000" dirty="0">
                <a:cs typeface="Courier New"/>
              </a:rPr>
              <a:t>3</a:t>
            </a:r>
            <a:r>
              <a:rPr lang="zh-CN" altLang="zh-CN" kern="100" dirty="0">
                <a:cs typeface="Times New Roman"/>
              </a:rPr>
              <a:t>减小</a:t>
            </a:r>
            <a:endParaRPr lang="zh-CN" altLang="zh-CN" sz="1050" kern="100" dirty="0">
              <a:latin typeface="宋体"/>
              <a:cs typeface="Courier New"/>
            </a:endParaRPr>
          </a:p>
          <a:p>
            <a:pPr indent="609600">
              <a:spcAft>
                <a:spcPts val="0"/>
              </a:spcAft>
              <a:tabLst>
                <a:tab pos="5372100" algn="l"/>
              </a:tabLst>
            </a:pPr>
            <a:r>
              <a:rPr lang="en-US" altLang="zh-CN" kern="100" dirty="0">
                <a:cs typeface="Courier New"/>
              </a:rPr>
              <a:t>D. </a:t>
            </a:r>
            <a:r>
              <a:rPr lang="zh-CN" altLang="zh-CN" kern="100" dirty="0">
                <a:cs typeface="Times New Roman"/>
              </a:rPr>
              <a:t>反应</a:t>
            </a:r>
            <a:r>
              <a:rPr lang="en-US" altLang="zh-CN" kern="100" dirty="0">
                <a:cs typeface="Courier New"/>
              </a:rPr>
              <a:t>CH</a:t>
            </a:r>
            <a:r>
              <a:rPr lang="en-US" altLang="zh-CN" kern="100" baseline="-25000" dirty="0">
                <a:cs typeface="Courier New"/>
              </a:rPr>
              <a:t>4</a:t>
            </a:r>
            <a:r>
              <a:rPr lang="en-US" altLang="zh-CN" kern="100" dirty="0">
                <a:cs typeface="Courier New"/>
              </a:rPr>
              <a:t>(g)</a:t>
            </a:r>
            <a:r>
              <a:rPr lang="en-US" altLang="zh-CN" kern="100" spc="-80" dirty="0">
                <a:cs typeface="Courier New"/>
              </a:rPr>
              <a:t>==</a:t>
            </a:r>
            <a:r>
              <a:rPr lang="en-US" altLang="zh-CN" kern="100" dirty="0">
                <a:cs typeface="Courier New"/>
              </a:rPr>
              <a:t>=C(s)</a:t>
            </a:r>
            <a:r>
              <a:rPr lang="zh-CN" altLang="zh-CN" kern="100" dirty="0">
                <a:cs typeface="Times New Roman"/>
              </a:rPr>
              <a:t>＋</a:t>
            </a:r>
            <a:r>
              <a:rPr lang="en-US" altLang="zh-CN" kern="100" dirty="0">
                <a:cs typeface="Courier New"/>
              </a:rPr>
              <a:t>2H</a:t>
            </a:r>
            <a:r>
              <a:rPr lang="en-US" altLang="zh-CN" kern="100" baseline="-25000" dirty="0">
                <a:cs typeface="Courier New"/>
              </a:rPr>
              <a:t>2</a:t>
            </a:r>
            <a:r>
              <a:rPr lang="en-US" altLang="zh-CN" kern="100" dirty="0">
                <a:cs typeface="Courier New"/>
              </a:rPr>
              <a:t>(g)</a:t>
            </a:r>
            <a:r>
              <a:rPr lang="zh-CN" altLang="zh-CN" kern="100" dirty="0">
                <a:cs typeface="Times New Roman"/>
              </a:rPr>
              <a:t>的</a:t>
            </a:r>
            <a:r>
              <a:rPr lang="en-US" altLang="zh-CN" kern="100" dirty="0">
                <a:cs typeface="Courier New"/>
              </a:rPr>
              <a:t>Δ</a:t>
            </a:r>
            <a:r>
              <a:rPr lang="en-US" altLang="zh-CN" i="1" kern="100" dirty="0">
                <a:cs typeface="Courier New"/>
              </a:rPr>
              <a:t>H</a:t>
            </a:r>
            <a:r>
              <a:rPr lang="zh-CN" altLang="zh-CN" kern="100" dirty="0">
                <a:cs typeface="Times New Roman"/>
              </a:rPr>
              <a:t>＝</a:t>
            </a:r>
            <a:r>
              <a:rPr lang="en-US" altLang="zh-CN" kern="100" dirty="0">
                <a:cs typeface="Courier New"/>
              </a:rPr>
              <a:t>74.8 </a:t>
            </a:r>
            <a:r>
              <a:rPr lang="en-US" altLang="zh-CN" kern="100" dirty="0" smtClean="0">
                <a:cs typeface="Courier New"/>
              </a:rPr>
              <a:t>kJ/</a:t>
            </a:r>
            <a:r>
              <a:rPr lang="en-US" altLang="zh-CN" kern="100" dirty="0" err="1" smtClean="0">
                <a:cs typeface="Courier New"/>
              </a:rPr>
              <a:t>mol</a:t>
            </a:r>
            <a:endParaRPr lang="zh-CN" altLang="zh-CN" sz="1050" kern="100" dirty="0">
              <a:latin typeface="宋体"/>
              <a:cs typeface="Courier New"/>
            </a:endParaRPr>
          </a:p>
        </p:txBody>
      </p:sp>
      <p:sp>
        <p:nvSpPr>
          <p:cNvPr id="2" name="矩形 1"/>
          <p:cNvSpPr/>
          <p:nvPr/>
        </p:nvSpPr>
        <p:spPr>
          <a:xfrm>
            <a:off x="10337400" y="1885300"/>
            <a:ext cx="407484" cy="461665"/>
          </a:xfrm>
          <a:prstGeom prst="rect">
            <a:avLst/>
          </a:prstGeom>
        </p:spPr>
        <p:txBody>
          <a:bodyPr wrap="none">
            <a:spAutoFit/>
          </a:bodyPr>
          <a:lstStyle/>
          <a:p>
            <a:r>
              <a:rPr lang="en-US" altLang="zh-CN" dirty="0"/>
              <a:t>D</a:t>
            </a:r>
            <a:endParaRPr lang="zh-CN" altLang="en-US" dirty="0"/>
          </a:p>
        </p:txBody>
      </p:sp>
    </p:spTree>
    <p:extLst>
      <p:ext uri="{BB962C8B-B14F-4D97-AF65-F5344CB8AC3E}">
        <p14:creationId xmlns:p14="http://schemas.microsoft.com/office/powerpoint/2010/main" val="2095676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高考总复习模板">
  <a:themeElements>
    <a:clrScheme name="南方凤凰台">
      <a:dk1>
        <a:srgbClr val="000000"/>
      </a:dk1>
      <a:lt1>
        <a:srgbClr val="FFFFFF"/>
      </a:lt1>
      <a:dk2>
        <a:srgbClr val="FF9900"/>
      </a:dk2>
      <a:lt2>
        <a:srgbClr val="C0C0C0"/>
      </a:lt2>
      <a:accent1>
        <a:srgbClr val="CC4646"/>
      </a:accent1>
      <a:accent2>
        <a:srgbClr val="E4BFA0"/>
      </a:accent2>
      <a:accent3>
        <a:srgbClr val="E0AD6A"/>
      </a:accent3>
      <a:accent4>
        <a:srgbClr val="EAEAEA"/>
      </a:accent4>
      <a:accent5>
        <a:srgbClr val="FFC000"/>
      </a:accent5>
      <a:accent6>
        <a:srgbClr val="92D050"/>
      </a:accent6>
      <a:hlink>
        <a:srgbClr val="CC4646"/>
      </a:hlink>
      <a:folHlink>
        <a:srgbClr val="A1A18B"/>
      </a:folHlink>
    </a:clrScheme>
    <a:fontScheme name="南方凤凰台">
      <a:majorFont>
        <a:latin typeface="Arial"/>
        <a:ea typeface="微软雅黑"/>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defRPr sz="2600" b="1" dirty="0">
            <a:latin typeface="+mn-lt"/>
            <a:ea typeface="黑体" pitchFamily="2" charset="-122"/>
          </a:defRPr>
        </a:defPPr>
      </a:lstStyle>
    </a:spDef>
  </a:objectDefaults>
  <a:extraClrSchemeLst>
    <a:extraClrScheme>
      <a:clrScheme name="752179280 1">
        <a:dk1>
          <a:srgbClr val="003300"/>
        </a:dk1>
        <a:lt1>
          <a:srgbClr val="FFFFFF"/>
        </a:lt1>
        <a:dk2>
          <a:srgbClr val="FF9900"/>
        </a:dk2>
        <a:lt2>
          <a:srgbClr val="C0C0C0"/>
        </a:lt2>
        <a:accent1>
          <a:srgbClr val="3FB564"/>
        </a:accent1>
        <a:accent2>
          <a:srgbClr val="15A2E9"/>
        </a:accent2>
        <a:accent3>
          <a:srgbClr val="FFFFFF"/>
        </a:accent3>
        <a:accent4>
          <a:srgbClr val="002A00"/>
        </a:accent4>
        <a:accent5>
          <a:srgbClr val="AFD7B8"/>
        </a:accent5>
        <a:accent6>
          <a:srgbClr val="1292D3"/>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752179280 2">
        <a:dk1>
          <a:srgbClr val="30311D"/>
        </a:dk1>
        <a:lt1>
          <a:srgbClr val="FFFFFF"/>
        </a:lt1>
        <a:dk2>
          <a:srgbClr val="44808E"/>
        </a:dk2>
        <a:lt2>
          <a:srgbClr val="DDDDDD"/>
        </a:lt2>
        <a:accent1>
          <a:srgbClr val="DCC242"/>
        </a:accent1>
        <a:accent2>
          <a:srgbClr val="388FDE"/>
        </a:accent2>
        <a:accent3>
          <a:srgbClr val="FFFFFF"/>
        </a:accent3>
        <a:accent4>
          <a:srgbClr val="272817"/>
        </a:accent4>
        <a:accent5>
          <a:srgbClr val="EBDDB0"/>
        </a:accent5>
        <a:accent6>
          <a:srgbClr val="3281C9"/>
        </a:accent6>
        <a:hlink>
          <a:srgbClr val="57BB7D"/>
        </a:hlink>
        <a:folHlink>
          <a:srgbClr val="A1A18B"/>
        </a:folHlink>
      </a:clrScheme>
      <a:clrMap bg1="lt1" tx1="dk1" bg2="lt2" tx2="dk2" accent1="accent1" accent2="accent2" accent3="accent3" accent4="accent4" accent5="accent5" accent6="accent6" hlink="hlink" folHlink="folHlink"/>
    </a:extraClrScheme>
    <a:extraClrScheme>
      <a:clrScheme name="752179280 3">
        <a:dk1>
          <a:srgbClr val="000000"/>
        </a:dk1>
        <a:lt1>
          <a:srgbClr val="FFFFFF"/>
        </a:lt1>
        <a:dk2>
          <a:srgbClr val="1367BB"/>
        </a:dk2>
        <a:lt2>
          <a:srgbClr val="C0C0C0"/>
        </a:lt2>
        <a:accent1>
          <a:srgbClr val="68B3D8"/>
        </a:accent1>
        <a:accent2>
          <a:srgbClr val="EC8D4C"/>
        </a:accent2>
        <a:accent3>
          <a:srgbClr val="FFFFFF"/>
        </a:accent3>
        <a:accent4>
          <a:srgbClr val="000000"/>
        </a:accent4>
        <a:accent5>
          <a:srgbClr val="B9D6E9"/>
        </a:accent5>
        <a:accent6>
          <a:srgbClr val="D67F44"/>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752179280 4">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7B8"/>
        </a:accent5>
        <a:accent6>
          <a:srgbClr val="1292D3"/>
        </a:accent6>
        <a:hlink>
          <a:srgbClr val="7F70D8"/>
        </a:hlink>
        <a:folHlink>
          <a:srgbClr val="A1A1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02 数学 基础版 新版 1.8.potx" id="{125CB588-5FA8-4359-B072-FB653980EAF7}" vid="{E75D5FC5-4DB3-4578-A7AD-7EC1EC8C07DB}"/>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7956</TotalTime>
  <Pages>0</Pages>
  <Words>2297</Words>
  <Characters>0</Characters>
  <Application>Microsoft Office PowerPoint</Application>
  <DocSecurity>0</DocSecurity>
  <PresentationFormat>自定义</PresentationFormat>
  <Lines>0</Lines>
  <Paragraphs>482</Paragraphs>
  <Slides>75</Slides>
  <Notes>4</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75</vt:i4>
      </vt:variant>
    </vt:vector>
  </HeadingPairs>
  <TitlesOfParts>
    <vt:vector size="78" baseType="lpstr">
      <vt:lpstr>高考总复习模板</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CSU</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Bill</dc:creator>
  <cp:lastModifiedBy>China</cp:lastModifiedBy>
  <cp:revision>1802</cp:revision>
  <cp:lastPrinted>1899-12-30T00:00:00Z</cp:lastPrinted>
  <dcterms:created xsi:type="dcterms:W3CDTF">2008-03-11T13:01:56Z</dcterms:created>
  <dcterms:modified xsi:type="dcterms:W3CDTF">2022-12-08T04:01:02Z</dcterms:modified>
</cp:coreProperties>
</file>