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05" r:id="rId3"/>
    <p:sldId id="352" r:id="rId5"/>
    <p:sldId id="353" r:id="rId6"/>
    <p:sldId id="355" r:id="rId7"/>
    <p:sldId id="356" r:id="rId8"/>
    <p:sldId id="357" r:id="rId9"/>
    <p:sldId id="358" r:id="rId10"/>
    <p:sldId id="359" r:id="rId11"/>
    <p:sldId id="360" r:id="rId12"/>
    <p:sldId id="363" r:id="rId13"/>
    <p:sldId id="362" r:id="rId14"/>
    <p:sldId id="364" r:id="rId15"/>
    <p:sldId id="366" r:id="rId16"/>
    <p:sldId id="367" r:id="rId17"/>
    <p:sldId id="368" r:id="rId18"/>
    <p:sldId id="369" r:id="rId19"/>
    <p:sldId id="370" r:id="rId20"/>
    <p:sldId id="371" r:id="rId21"/>
    <p:sldId id="372" r:id="rId22"/>
    <p:sldId id="373" r:id="rId23"/>
  </p:sldIdLst>
  <p:sldSz cx="12192000" cy="6858000"/>
  <p:notesSz cx="6858000" cy="9144000"/>
  <p:embeddedFontLst>
    <p:embeddedFont>
      <p:font typeface="黑体" panose="02010609060101010101" charset="-122"/>
      <p:regular r:id="rId27"/>
    </p:embeddedFont>
    <p:embeddedFont>
      <p:font typeface="等线" panose="02010600030101010101" charset="-122"/>
      <p:regular r:id="rId28"/>
    </p:embeddedFont>
    <p:embeddedFont>
      <p:font typeface="等线 Light" panose="02010600030101010101" charset="-122"/>
      <p:regular r:id="rId29"/>
    </p:embeddedFont>
    <p:embeddedFont>
      <p:font typeface="Calibri" panose="020F0502020204030204" charset="0"/>
      <p:regular r:id="rId30"/>
      <p:bold r:id="rId31"/>
      <p:italic r:id="rId32"/>
      <p:bold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1" userDrawn="1">
          <p15:clr>
            <a:srgbClr val="A4A3A4"/>
          </p15:clr>
        </p15:guide>
        <p15:guide id="2" orient="horz" pos="16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A80000"/>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56" autoAdjust="0"/>
    <p:restoredTop sz="94660"/>
  </p:normalViewPr>
  <p:slideViewPr>
    <p:cSldViewPr snapToGrid="0" showGuides="1">
      <p:cViewPr>
        <p:scale>
          <a:sx n="66" d="100"/>
          <a:sy n="66" d="100"/>
        </p:scale>
        <p:origin x="654" y="1008"/>
      </p:cViewPr>
      <p:guideLst>
        <p:guide pos="401"/>
        <p:guide orient="horz" pos="16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9.xml"/><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2696A7-D14C-4670-8F21-463F9393D8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1.png"/><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582930" y="3602355"/>
            <a:ext cx="11271250" cy="1655445"/>
          </a:xfrm>
        </p:spPr>
        <p:txBody>
          <a:bodyPr/>
          <a:p>
            <a:r>
              <a:rPr lang="en-US" altLang="zh-CN" sz="4800">
                <a:latin typeface="黑体" panose="02010609060101010101" charset="-122"/>
                <a:ea typeface="黑体" panose="02010609060101010101" charset="-122"/>
                <a:cs typeface="黑体" panose="02010609060101010101" charset="-122"/>
              </a:rPr>
              <a:t>——</a:t>
            </a:r>
            <a:r>
              <a:rPr lang="zh-CN" altLang="en-US" sz="4800">
                <a:latin typeface="黑体" panose="02010609060101010101" charset="-122"/>
                <a:ea typeface="黑体" panose="02010609060101010101" charset="-122"/>
                <a:cs typeface="黑体" panose="02010609060101010101" charset="-122"/>
              </a:rPr>
              <a:t>基于</a:t>
            </a:r>
            <a:r>
              <a:rPr lang="en-US" altLang="zh-CN" sz="4800">
                <a:latin typeface="黑体" panose="02010609060101010101" charset="-122"/>
                <a:ea typeface="黑体" panose="02010609060101010101" charset="-122"/>
                <a:cs typeface="黑体" panose="02010609060101010101" charset="-122"/>
              </a:rPr>
              <a:t>2023</a:t>
            </a:r>
            <a:r>
              <a:rPr lang="zh-CN" altLang="en-US" sz="4800">
                <a:latin typeface="黑体" panose="02010609060101010101" charset="-122"/>
                <a:ea typeface="黑体" panose="02010609060101010101" charset="-122"/>
                <a:cs typeface="黑体" panose="02010609060101010101" charset="-122"/>
              </a:rPr>
              <a:t>年新课标卷客观题的分析</a:t>
            </a:r>
            <a:endParaRPr lang="zh-CN" altLang="en-US" sz="4800">
              <a:latin typeface="黑体" panose="02010609060101010101" charset="-122"/>
              <a:ea typeface="黑体" panose="02010609060101010101" charset="-122"/>
              <a:cs typeface="黑体" panose="02010609060101010101" charset="-122"/>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77340" y="2310130"/>
            <a:ext cx="9881870" cy="922020"/>
          </a:xfrm>
          <a:prstGeom prst="rect">
            <a:avLst/>
          </a:prstGeom>
          <a:noFill/>
        </p:spPr>
        <p:txBody>
          <a:bodyPr wrap="square" rtlCol="0" anchor="t">
            <a:spAutoFit/>
          </a:bodyPr>
          <a:p>
            <a:r>
              <a:rPr lang="zh-CN" altLang="en-US" sz="5400" b="1"/>
              <a:t>今天我们该如何研课标、用教材</a:t>
            </a:r>
            <a:endParaRPr lang="zh-CN" altLang="en-US" sz="5400" b="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06336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31</a:t>
                      </a:r>
                      <a:endParaRPr lang="en-US" altLang="zh-CN"/>
                    </a:p>
                  </a:txBody>
                  <a:tcPr/>
                </a:tc>
                <a:tc>
                  <a:txBody>
                    <a:bodyPr/>
                    <a:p>
                      <a:pPr>
                        <a:buNone/>
                      </a:pPr>
                      <a:r>
                        <a:rPr lang="zh-CN" altLang="en-US" sz="1800">
                          <a:sym typeface="+mn-ea"/>
                        </a:rPr>
                        <a:t>考查</a:t>
                      </a:r>
                      <a:r>
                        <a:rPr lang="zh-CN" altLang="en-US" sz="1800">
                          <a:sym typeface="+mn-ea"/>
                        </a:rPr>
                        <a:t>课标</a:t>
                      </a:r>
                      <a:r>
                        <a:rPr lang="en-US" altLang="zh-CN" sz="1800">
                          <a:sym typeface="+mn-ea"/>
                        </a:rPr>
                        <a:t>“</a:t>
                      </a:r>
                      <a:r>
                        <a:rPr lang="zh-CN" altLang="en-US" sz="1800">
                          <a:sym typeface="+mn-ea"/>
                        </a:rPr>
                        <a:t>了解各文明古国发展的特点</a:t>
                      </a:r>
                      <a:r>
                        <a:rPr lang="en-US" altLang="zh-CN" sz="1800">
                          <a:sym typeface="+mn-ea"/>
                        </a:rPr>
                        <a:t>”</a:t>
                      </a:r>
                      <a:r>
                        <a:rPr lang="zh-CN" altLang="en-US" sz="1800">
                          <a:sym typeface="+mn-ea"/>
                        </a:rPr>
                        <a:t>，考查对古巴比伦王国主干知识汉谟拉比法典的了解，以及对史料的</a:t>
                      </a:r>
                      <a:r>
                        <a:rPr lang="zh-CN" altLang="en-US" sz="1800">
                          <a:solidFill>
                            <a:srgbClr val="FF0000"/>
                          </a:solidFill>
                          <a:sym typeface="+mn-ea"/>
                        </a:rPr>
                        <a:t>分析的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P4:“</a:t>
                      </a:r>
                      <a:r>
                        <a:rPr lang="zh-CN">
                          <a:solidFill>
                            <a:schemeClr val="tx1"/>
                          </a:solidFill>
                        </a:rPr>
                        <a:t>约公元前</a:t>
                      </a:r>
                      <a:r>
                        <a:rPr lang="en-US" altLang="zh-CN">
                          <a:solidFill>
                            <a:schemeClr val="tx1"/>
                          </a:solidFill>
                        </a:rPr>
                        <a:t>18</a:t>
                      </a:r>
                      <a:r>
                        <a:rPr lang="zh-CN" altLang="en-US">
                          <a:solidFill>
                            <a:schemeClr val="tx1"/>
                          </a:solidFill>
                        </a:rPr>
                        <a:t>世纪，古巴比伦王国国王汉谟拉比基本统一了两河流域，建立君主专制制度</a:t>
                      </a:r>
                      <a:r>
                        <a:rPr lang="zh-CN" altLang="en-US">
                          <a:solidFill>
                            <a:schemeClr val="tx1"/>
                          </a:solidFill>
                          <a:latin typeface="Arial" panose="020B0604020202020204" pitchFamily="34" charset="0"/>
                          <a:cs typeface="Arial" panose="020B0604020202020204" pitchFamily="34" charset="0"/>
                        </a:rPr>
                        <a:t>……它</a:t>
                      </a:r>
                      <a:r>
                        <a:rPr lang="zh-CN" altLang="en-US" sz="1800">
                          <a:solidFill>
                            <a:schemeClr val="tx1"/>
                          </a:solidFill>
                          <a:latin typeface="Arial" panose="020B0604020202020204" pitchFamily="34" charset="0"/>
                          <a:cs typeface="Arial" panose="020B0604020202020204" pitchFamily="34" charset="0"/>
                          <a:sym typeface="+mn-ea"/>
                        </a:rPr>
                        <a:t>（《汉谟拉比法典》）宣扬军权神授，维护奴隶主的利益和权威。</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31</a:t>
            </a:r>
            <a:r>
              <a:rPr sz="2400">
                <a:latin typeface="黑体" panose="02010609060101010101" charset="-122"/>
                <a:ea typeface="黑体" panose="02010609060101010101" charset="-122"/>
                <a:cs typeface="黑体" panose="02010609060101010101" charset="-122"/>
              </a:rPr>
              <a:t>. </a:t>
            </a:r>
            <a:r>
              <a:rPr sz="2400">
                <a:solidFill>
                  <a:srgbClr val="FF0000"/>
                </a:solidFill>
                <a:latin typeface="黑体" panose="02010609060101010101" charset="-122"/>
                <a:ea typeface="黑体" panose="02010609060101010101" charset="-122"/>
                <a:cs typeface="黑体" panose="02010609060101010101" charset="-122"/>
              </a:rPr>
              <a:t>公元前18世纪</a:t>
            </a:r>
            <a:r>
              <a:rPr sz="2400">
                <a:latin typeface="黑体" panose="02010609060101010101" charset="-122"/>
                <a:ea typeface="黑体" panose="02010609060101010101" charset="-122"/>
                <a:cs typeface="黑体" panose="02010609060101010101" charset="-122"/>
              </a:rPr>
              <a:t>，</a:t>
            </a:r>
            <a:r>
              <a:rPr sz="2400">
                <a:solidFill>
                  <a:srgbClr val="FF0000"/>
                </a:solidFill>
                <a:latin typeface="黑体" panose="02010609060101010101" charset="-122"/>
                <a:ea typeface="黑体" panose="02010609060101010101" charset="-122"/>
                <a:cs typeface="黑体" panose="02010609060101010101" charset="-122"/>
              </a:rPr>
              <a:t>西亚</a:t>
            </a:r>
            <a:r>
              <a:rPr sz="2400">
                <a:latin typeface="黑体" panose="02010609060101010101" charset="-122"/>
                <a:ea typeface="黑体" panose="02010609060101010101" charset="-122"/>
                <a:cs typeface="黑体" panose="02010609060101010101" charset="-122"/>
              </a:rPr>
              <a:t>地区的一部法典规定：“此后千秋万世，国中之王必遵从我在我的</a:t>
            </a:r>
            <a:r>
              <a:rPr sz="2400">
                <a:solidFill>
                  <a:srgbClr val="FF0000"/>
                </a:solidFill>
                <a:latin typeface="黑体" panose="02010609060101010101" charset="-122"/>
                <a:ea typeface="黑体" panose="02010609060101010101" charset="-122"/>
                <a:cs typeface="黑体" panose="02010609060101010101" charset="-122"/>
              </a:rPr>
              <a:t>石柱上</a:t>
            </a:r>
            <a:r>
              <a:rPr sz="2400">
                <a:latin typeface="黑体" panose="02010609060101010101" charset="-122"/>
                <a:ea typeface="黑体" panose="02010609060101010101" charset="-122"/>
                <a:cs typeface="黑体" panose="02010609060101010101" charset="-122"/>
              </a:rPr>
              <a:t>所铭刻的正义言词，不得变更我所决定的司法判决，我所确立的司法裁定，不得破坏我的创制。”这一规定（   ）</a:t>
            </a:r>
            <a:endParaRPr sz="2400">
              <a:latin typeface="黑体" panose="02010609060101010101" charset="-122"/>
              <a:ea typeface="黑体" panose="02010609060101010101" charset="-122"/>
              <a:cs typeface="黑体" panose="02010609060101010101" charset="-122"/>
            </a:endParaRPr>
          </a:p>
          <a:p>
            <a:pPr>
              <a:lnSpc>
                <a:spcPct val="150000"/>
              </a:lnSpc>
            </a:pPr>
            <a:r>
              <a:rPr sz="2400">
                <a:latin typeface="黑体" panose="02010609060101010101" charset="-122"/>
                <a:ea typeface="黑体" panose="02010609060101010101" charset="-122"/>
                <a:cs typeface="黑体" panose="02010609060101010101" charset="-122"/>
              </a:rPr>
              <a:t>A. 强调</a:t>
            </a:r>
            <a:r>
              <a:rPr sz="2400">
                <a:solidFill>
                  <a:srgbClr val="FF0000"/>
                </a:solidFill>
                <a:latin typeface="黑体" panose="02010609060101010101" charset="-122"/>
                <a:ea typeface="黑体" panose="02010609060101010101" charset="-122"/>
                <a:cs typeface="黑体" panose="02010609060101010101" charset="-122"/>
              </a:rPr>
              <a:t>波斯</a:t>
            </a:r>
            <a:r>
              <a:rPr sz="2400">
                <a:latin typeface="黑体" panose="02010609060101010101" charset="-122"/>
                <a:ea typeface="黑体" panose="02010609060101010101" charset="-122"/>
                <a:cs typeface="黑体" panose="02010609060101010101" charset="-122"/>
              </a:rPr>
              <a:t>君主专制的</a:t>
            </a:r>
            <a:r>
              <a:rPr sz="2400">
                <a:solidFill>
                  <a:srgbClr val="FF0000"/>
                </a:solidFill>
                <a:latin typeface="黑体" panose="02010609060101010101" charset="-122"/>
                <a:ea typeface="黑体" panose="02010609060101010101" charset="-122"/>
                <a:cs typeface="黑体" panose="02010609060101010101" charset="-122"/>
              </a:rPr>
              <a:t>权力来源</a:t>
            </a:r>
            <a:r>
              <a:rPr sz="2400">
                <a:latin typeface="黑体" panose="02010609060101010101" charset="-122"/>
                <a:ea typeface="黑体" panose="02010609060101010101" charset="-122"/>
                <a:cs typeface="黑体" panose="02010609060101010101" charset="-122"/>
              </a:rPr>
              <a:t>	</a:t>
            </a:r>
            <a:r>
              <a:rPr lang="en-US"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B. 宣示了古巴比伦国王的至上权威</a:t>
            </a:r>
            <a:endParaRPr sz="2400">
              <a:latin typeface="黑体" panose="02010609060101010101" charset="-122"/>
              <a:ea typeface="黑体" panose="02010609060101010101" charset="-122"/>
              <a:cs typeface="黑体" panose="02010609060101010101" charset="-122"/>
            </a:endParaRPr>
          </a:p>
          <a:p>
            <a:pPr>
              <a:lnSpc>
                <a:spcPct val="150000"/>
              </a:lnSpc>
            </a:pPr>
            <a:r>
              <a:rPr sz="2400">
                <a:latin typeface="黑体" panose="02010609060101010101" charset="-122"/>
                <a:ea typeface="黑体" panose="02010609060101010101" charset="-122"/>
                <a:cs typeface="黑体" panose="02010609060101010101" charset="-122"/>
              </a:rPr>
              <a:t>C. 标榜亚述帝国君主的</a:t>
            </a:r>
            <a:r>
              <a:rPr sz="2400">
                <a:solidFill>
                  <a:srgbClr val="FF0000"/>
                </a:solidFill>
                <a:latin typeface="黑体" panose="02010609060101010101" charset="-122"/>
                <a:ea typeface="黑体" panose="02010609060101010101" charset="-122"/>
                <a:cs typeface="黑体" panose="02010609060101010101" charset="-122"/>
              </a:rPr>
              <a:t>军事成就</a:t>
            </a:r>
            <a:r>
              <a:rPr sz="2400">
                <a:latin typeface="黑体" panose="02010609060101010101" charset="-122"/>
                <a:ea typeface="黑体" panose="02010609060101010101" charset="-122"/>
                <a:cs typeface="黑体" panose="02010609060101010101" charset="-122"/>
              </a:rPr>
              <a:t>	</a:t>
            </a:r>
            <a:r>
              <a:rPr lang="en-US"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D. 规范了</a:t>
            </a:r>
            <a:r>
              <a:rPr sz="2400">
                <a:solidFill>
                  <a:srgbClr val="FF0000"/>
                </a:solidFill>
                <a:latin typeface="黑体" panose="02010609060101010101" charset="-122"/>
                <a:ea typeface="黑体" panose="02010609060101010101" charset="-122"/>
                <a:cs typeface="黑体" panose="02010609060101010101" charset="-122"/>
              </a:rPr>
              <a:t>埃及</a:t>
            </a:r>
            <a:r>
              <a:rPr sz="2400">
                <a:latin typeface="黑体" panose="02010609060101010101" charset="-122"/>
                <a:ea typeface="黑体" panose="02010609060101010101" charset="-122"/>
                <a:cs typeface="黑体" panose="02010609060101010101" charset="-122"/>
              </a:rPr>
              <a:t>对尼罗河流域的统治</a:t>
            </a:r>
            <a:endParaRPr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292080" y="222694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28680" y="271970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5" name="副标题 4"/>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06336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32</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通过了解中古时期欧亚地区不同国家、民族、宗教和社会变化，以及世界其他地区的社会状况，认识这一时期世界各区域文明的多元面貌。</a:t>
                      </a:r>
                      <a:r>
                        <a:rPr lang="en-US" altLang="zh-CN" sz="1800">
                          <a:sym typeface="+mn-ea"/>
                        </a:rPr>
                        <a:t>”</a:t>
                      </a:r>
                      <a:r>
                        <a:rPr lang="zh-CN" altLang="en-US" sz="1800">
                          <a:sym typeface="+mn-ea"/>
                        </a:rPr>
                        <a:t>考查对东罗马帝国社会发展状况</a:t>
                      </a:r>
                      <a:r>
                        <a:rPr lang="zh-CN" altLang="en-US" sz="1800">
                          <a:solidFill>
                            <a:srgbClr val="FF0000"/>
                          </a:solidFill>
                          <a:sym typeface="+mn-ea"/>
                        </a:rPr>
                        <a:t>变化</a:t>
                      </a:r>
                      <a:r>
                        <a:rPr lang="zh-CN" altLang="en-US" sz="1800">
                          <a:sym typeface="+mn-ea"/>
                        </a:rPr>
                        <a:t>的了解，以及对史料的</a:t>
                      </a:r>
                      <a:r>
                        <a:rPr lang="zh-CN" altLang="en-US" sz="1800">
                          <a:solidFill>
                            <a:srgbClr val="FF0000"/>
                          </a:solidFill>
                          <a:sym typeface="+mn-ea"/>
                        </a:rPr>
                        <a:t>分析的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7</a:t>
                      </a:r>
                      <a:r>
                        <a:rPr lang="zh-CN" altLang="en-US">
                          <a:solidFill>
                            <a:schemeClr val="tx1"/>
                          </a:solidFill>
                        </a:rPr>
                        <a:t>世纪中后期，帝国丧失了叙利亚到北非的大片土地</a:t>
                      </a:r>
                      <a:r>
                        <a:rPr lang="zh-CN" altLang="en-US">
                          <a:solidFill>
                            <a:schemeClr val="tx1"/>
                          </a:solidFill>
                          <a:latin typeface="Arial" panose="020B0604020202020204" pitchFamily="34" charset="0"/>
                          <a:cs typeface="Arial" panose="020B0604020202020204" pitchFamily="34" charset="0"/>
                        </a:rPr>
                        <a:t>……奥斯曼人兴起后，逐步蚕食小亚细亚和巴尔干地区。</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32.有学者认为，直到</a:t>
            </a:r>
            <a:r>
              <a:rPr lang="en-US" sz="2400">
                <a:solidFill>
                  <a:srgbClr val="FF0000"/>
                </a:solidFill>
                <a:latin typeface="黑体" panose="02010609060101010101" charset="-122"/>
                <a:ea typeface="黑体" panose="02010609060101010101" charset="-122"/>
                <a:cs typeface="黑体" panose="02010609060101010101" charset="-122"/>
              </a:rPr>
              <a:t>13世纪</a:t>
            </a:r>
            <a:r>
              <a:rPr lang="en-US" sz="2400">
                <a:latin typeface="黑体" panose="02010609060101010101" charset="-122"/>
                <a:ea typeface="黑体" panose="02010609060101010101" charset="-122"/>
                <a:cs typeface="黑体" panose="02010609060101010101" charset="-122"/>
              </a:rPr>
              <a:t>，拜占庭人才被迫接受如下现实：他们的皇帝已经不具备所称的“统治全人类”的能力，皇帝的许可与授权已失去意义。</a:t>
            </a:r>
            <a:r>
              <a:rPr lang="en-US" sz="2400">
                <a:solidFill>
                  <a:srgbClr val="FF0000"/>
                </a:solidFill>
                <a:latin typeface="黑体" panose="02010609060101010101" charset="-122"/>
                <a:ea typeface="黑体" panose="02010609060101010101" charset="-122"/>
                <a:cs typeface="黑体" panose="02010609060101010101" charset="-122"/>
              </a:rPr>
              <a:t>这可以用来说明（   ）</a:t>
            </a:r>
            <a:endParaRPr lang="en-US" sz="2400">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A. 限制君主权力的思想广泛传播	B. 地跨亚非欧三洲的奥斯曼帝国形成</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C. 地中海地区出现资本主义萌芽	D. 东罗马帝国疆域的缩减及国力损耗</a:t>
            </a:r>
            <a:endParaRPr 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292080" y="222694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5" name="文本框 4"/>
          <p:cNvSpPr txBox="1"/>
          <p:nvPr>
            <p:custDataLst>
              <p:tags r:id="rId2"/>
            </p:custDataLst>
          </p:nvPr>
        </p:nvSpPr>
        <p:spPr>
          <a:xfrm>
            <a:off x="3683635" y="6099810"/>
            <a:ext cx="4824730" cy="645160"/>
          </a:xfrm>
          <a:prstGeom prst="rect">
            <a:avLst/>
          </a:prstGeom>
          <a:noFill/>
        </p:spPr>
        <p:txBody>
          <a:bodyPr wrap="square" rtlCol="0">
            <a:spAutoFit/>
          </a:bodyPr>
          <a:p>
            <a:r>
              <a:rPr lang="zh-CN" altLang="en-US" sz="3600" b="1">
                <a:solidFill>
                  <a:srgbClr val="C00000"/>
                </a:solidFill>
                <a:highlight>
                  <a:srgbClr val="FFFF00"/>
                </a:highlight>
              </a:rPr>
              <a:t>问法有变化</a:t>
            </a:r>
            <a:endParaRPr lang="zh-CN" altLang="en-US" sz="3600" b="1">
              <a:solidFill>
                <a:srgbClr val="C00000"/>
              </a:solidFill>
              <a:highlight>
                <a:srgbClr val="FFFF00"/>
              </a:highlight>
            </a:endParaRPr>
          </a:p>
        </p:txBody>
      </p:sp>
      <p:sp>
        <p:nvSpPr>
          <p:cNvPr id="8" name="副标题 7"/>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779780" y="4358005"/>
          <a:ext cx="10768330" cy="1828800"/>
        </p:xfrm>
        <a:graphic>
          <a:graphicData uri="http://schemas.openxmlformats.org/drawingml/2006/table">
            <a:tbl>
              <a:tblPr firstRow="1" bandRow="1">
                <a:tableStyleId>{5C22544A-7EE6-4342-B048-85BDC9FD1C3A}</a:tableStyleId>
              </a:tblPr>
              <a:tblGrid>
                <a:gridCol w="657225"/>
                <a:gridCol w="5431790"/>
                <a:gridCol w="4679315"/>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33</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了解文艺复兴、宗教改革、启蒙运动与资产阶级革命的历史渊源。</a:t>
                      </a:r>
                      <a:r>
                        <a:rPr lang="en-US" altLang="zh-CN" sz="1800">
                          <a:sym typeface="+mn-ea"/>
                        </a:rPr>
                        <a:t>”</a:t>
                      </a:r>
                      <a:r>
                        <a:rPr lang="zh-CN" altLang="en-US" sz="1800">
                          <a:sym typeface="+mn-ea"/>
                        </a:rPr>
                        <a:t>（</a:t>
                      </a:r>
                      <a:r>
                        <a:rPr lang="zh-CN" altLang="en-US" sz="1800">
                          <a:sym typeface="+mn-ea"/>
                        </a:rPr>
                        <a:t>必修</a:t>
                      </a:r>
                      <a:r>
                        <a:rPr lang="en-US" altLang="zh-CN" sz="1800">
                          <a:sym typeface="+mn-ea"/>
                        </a:rPr>
                        <a:t>1.18</a:t>
                      </a:r>
                      <a:r>
                        <a:rPr lang="zh-CN" altLang="en-US" sz="1800">
                          <a:sym typeface="+mn-ea"/>
                        </a:rPr>
                        <a:t>）</a:t>
                      </a:r>
                      <a:r>
                        <a:rPr lang="en-US" altLang="zh-CN" sz="1800">
                          <a:sym typeface="+mn-ea"/>
                        </a:rPr>
                        <a:t>“</a:t>
                      </a:r>
                      <a:r>
                        <a:rPr lang="zh-CN" altLang="en-US" sz="1800">
                          <a:sym typeface="+mn-ea"/>
                        </a:rPr>
                        <a:t>了解历史上的著名战争</a:t>
                      </a:r>
                      <a:r>
                        <a:rPr lang="en-US" altLang="zh-CN" sz="1800">
                          <a:sym typeface="+mn-ea"/>
                        </a:rPr>
                        <a:t>”</a:t>
                      </a:r>
                      <a:r>
                        <a:rPr lang="zh-CN" altLang="en-US" sz="1800">
                          <a:sym typeface="+mn-ea"/>
                        </a:rPr>
                        <a:t>（</a:t>
                      </a:r>
                      <a:r>
                        <a:rPr lang="zh-CN" altLang="en-US" sz="1800">
                          <a:sym typeface="+mn-ea"/>
                        </a:rPr>
                        <a:t>选择性必修模块</a:t>
                      </a:r>
                      <a:r>
                        <a:rPr lang="en-US" altLang="zh-CN" sz="1800">
                          <a:sym typeface="+mn-ea"/>
                        </a:rPr>
                        <a:t>3:3.5  </a:t>
                      </a:r>
                      <a:r>
                        <a:rPr lang="zh-CN" altLang="en-US" sz="1800">
                          <a:sym typeface="+mn-ea"/>
                        </a:rPr>
                        <a:t>）考查对拿破仑战争基本过程的了解，以及对漫画史料的</a:t>
                      </a:r>
                      <a:r>
                        <a:rPr lang="zh-CN" altLang="en-US" sz="1800">
                          <a:solidFill>
                            <a:srgbClr val="FF0000"/>
                          </a:solidFill>
                          <a:sym typeface="+mn-ea"/>
                        </a:rPr>
                        <a:t>分析</a:t>
                      </a:r>
                      <a:r>
                        <a:rPr lang="zh-CN" altLang="en-US" sz="1800">
                          <a:sym typeface="+mn-ea"/>
                        </a:rPr>
                        <a:t>能力，引导学生对漫画的内容、性质和价值进行初步鉴别。</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1799</a:t>
                      </a:r>
                      <a:r>
                        <a:rPr lang="zh-CN" altLang="en-US">
                          <a:solidFill>
                            <a:schemeClr val="tx1"/>
                          </a:solidFill>
                        </a:rPr>
                        <a:t>年，拿破仑发动军事政变，建立军事独裁统治。拿破仑</a:t>
                      </a:r>
                      <a:r>
                        <a:rPr lang="zh-CN" altLang="en-US">
                          <a:solidFill>
                            <a:schemeClr val="tx1"/>
                          </a:solidFill>
                          <a:latin typeface="Arial" panose="020B0604020202020204" pitchFamily="34" charset="0"/>
                          <a:cs typeface="Arial" panose="020B0604020202020204" pitchFamily="34" charset="0"/>
                        </a:rPr>
                        <a:t>……率领法军入侵一些欧洲国家。</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711835" y="1232535"/>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33. 如图为</a:t>
            </a:r>
            <a:r>
              <a:rPr lang="en-US" sz="2400">
                <a:solidFill>
                  <a:srgbClr val="FF0000"/>
                </a:solidFill>
                <a:latin typeface="黑体" panose="02010609060101010101" charset="-122"/>
                <a:ea typeface="黑体" panose="02010609060101010101" charset="-122"/>
                <a:cs typeface="黑体" panose="02010609060101010101" charset="-122"/>
              </a:rPr>
              <a:t>1808</a:t>
            </a:r>
            <a:r>
              <a:rPr lang="en-US" sz="2400">
                <a:latin typeface="黑体" panose="02010609060101010101" charset="-122"/>
                <a:ea typeface="黑体" panose="02010609060101010101" charset="-122"/>
                <a:cs typeface="黑体" panose="02010609060101010101" charset="-122"/>
              </a:rPr>
              <a:t>年欧洲的一幅</a:t>
            </a:r>
            <a:r>
              <a:rPr lang="en-US" sz="2400">
                <a:solidFill>
                  <a:srgbClr val="FF0000"/>
                </a:solidFill>
                <a:latin typeface="黑体" panose="02010609060101010101" charset="-122"/>
                <a:ea typeface="黑体" panose="02010609060101010101" charset="-122"/>
                <a:cs typeface="黑体" panose="02010609060101010101" charset="-122"/>
              </a:rPr>
              <a:t>时事漫画</a:t>
            </a:r>
            <a:r>
              <a:rPr lang="en-US" sz="2400">
                <a:latin typeface="黑体" panose="02010609060101010101" charset="-122"/>
                <a:ea typeface="黑体" panose="02010609060101010101" charset="-122"/>
                <a:cs typeface="黑体" panose="02010609060101010101" charset="-122"/>
              </a:rPr>
              <a:t>，名为《蛛网里的科西嘉蜘蛛》，图中心的“蜘蛛”代表法国，左上角的“苍蝇”是指英国。该漫画反映的是（   ）</a:t>
            </a:r>
            <a:endParaRPr 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735945" y="2227580"/>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pic>
        <p:nvPicPr>
          <p:cNvPr id="100003" name="图片 100003" descr="学科网(www.zxxk.com)--教育资源门户，提供试卷、教案、课件、论文、素材以及各类教学资源下载，还有大量而丰富的教学相关资讯！"/>
          <p:cNvPicPr>
            <a:picLocks noChangeAspect="1"/>
          </p:cNvPicPr>
          <p:nvPr>
            <p:custDataLst>
              <p:tags r:id="rId2"/>
            </p:custDataLst>
          </p:nvPr>
        </p:nvPicPr>
        <p:blipFill>
          <a:blip r:embed="rId3"/>
          <a:stretch>
            <a:fillRect/>
          </a:stretch>
        </p:blipFill>
        <p:spPr>
          <a:xfrm>
            <a:off x="1131570" y="2319655"/>
            <a:ext cx="1509395" cy="2005330"/>
          </a:xfrm>
          <a:prstGeom prst="rect">
            <a:avLst/>
          </a:prstGeom>
        </p:spPr>
      </p:pic>
      <p:sp>
        <p:nvSpPr>
          <p:cNvPr id="2" name="文本框 1"/>
          <p:cNvSpPr txBox="1"/>
          <p:nvPr/>
        </p:nvSpPr>
        <p:spPr>
          <a:xfrm>
            <a:off x="2745740" y="2407285"/>
            <a:ext cx="8052435" cy="1124585"/>
          </a:xfrm>
          <a:prstGeom prst="rect">
            <a:avLst/>
          </a:prstGeom>
          <a:noFill/>
        </p:spPr>
        <p:txBody>
          <a:bodyPr wrap="square" rtlCol="0">
            <a:spAutoFit/>
          </a:bodyPr>
          <a:p>
            <a:pPr>
              <a:lnSpc>
                <a:spcPct val="140000"/>
              </a:lnSpc>
            </a:pPr>
            <a:r>
              <a:rPr lang="en-US" sz="2400">
                <a:latin typeface="黑体" panose="02010609060101010101" charset="-122"/>
                <a:ea typeface="黑体" panose="02010609060101010101" charset="-122"/>
                <a:cs typeface="黑体" panose="02010609060101010101" charset="-122"/>
              </a:rPr>
              <a:t>A. 维也纳体系的建立	B. 拿破仑战争的局势</a:t>
            </a:r>
            <a:endParaRPr lang="en-US" sz="2400">
              <a:latin typeface="黑体" panose="02010609060101010101" charset="-122"/>
              <a:ea typeface="黑体" panose="02010609060101010101" charset="-122"/>
              <a:cs typeface="黑体" panose="02010609060101010101" charset="-122"/>
            </a:endParaRPr>
          </a:p>
          <a:p>
            <a:pPr>
              <a:lnSpc>
                <a:spcPct val="140000"/>
              </a:lnSpc>
            </a:pPr>
            <a:r>
              <a:rPr lang="en-US" sz="2400">
                <a:latin typeface="黑体" panose="02010609060101010101" charset="-122"/>
                <a:ea typeface="黑体" panose="02010609060101010101" charset="-122"/>
                <a:cs typeface="黑体" panose="02010609060101010101" charset="-122"/>
              </a:rPr>
              <a:t>C. 拿破仑帝国的覆灭	D. 英国推行绥靖政策</a:t>
            </a:r>
            <a:endParaRPr lang="en-US" sz="2400">
              <a:latin typeface="黑体" panose="02010609060101010101" charset="-122"/>
              <a:ea typeface="黑体" panose="02010609060101010101" charset="-122"/>
              <a:cs typeface="黑体" panose="02010609060101010101" charset="-122"/>
            </a:endParaRPr>
          </a:p>
        </p:txBody>
      </p:sp>
      <p:sp>
        <p:nvSpPr>
          <p:cNvPr id="7" name="副标题 6"/>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rmAutofit lnSpcReduction="20000"/>
          </a:bodyPr>
          <a:p>
            <a:pPr algn="l"/>
            <a:r>
              <a:rPr lang="zh-CN" altLang="en-US" sz="4400" b="1"/>
              <a:t>二、考法分析</a:t>
            </a:r>
            <a:endParaRPr lang="zh-CN" altLang="en-US" sz="32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788670" y="4063365"/>
          <a:ext cx="9945370" cy="2103120"/>
        </p:xfrm>
        <a:graphic>
          <a:graphicData uri="http://schemas.openxmlformats.org/drawingml/2006/table">
            <a:tbl>
              <a:tblPr firstRow="1" bandRow="1">
                <a:tableStyleId>{5C22544A-7EE6-4342-B048-85BDC9FD1C3A}</a:tableStyleId>
              </a:tblPr>
              <a:tblGrid>
                <a:gridCol w="647700"/>
                <a:gridCol w="4314190"/>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1609725">
                <a:tc>
                  <a:txBody>
                    <a:bodyPr/>
                    <a:p>
                      <a:pPr>
                        <a:buNone/>
                      </a:pPr>
                      <a:r>
                        <a:rPr lang="en-US" altLang="zh-CN"/>
                        <a:t>34</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了解文艺复兴、宗教改革、启蒙运动与资产阶级革命的历史渊源，认识资产阶级革命对的发生和资本主义制度的确立是近代西方政治思想理念的初步实现</a:t>
                      </a:r>
                      <a:r>
                        <a:rPr lang="en-US" altLang="zh-CN" sz="1800">
                          <a:sym typeface="+mn-ea"/>
                        </a:rPr>
                        <a:t>”</a:t>
                      </a:r>
                      <a:r>
                        <a:rPr lang="zh-CN" altLang="en-US" sz="1800">
                          <a:sym typeface="+mn-ea"/>
                        </a:rPr>
                        <a:t>考查对明治维新背景的了解，以及对史料的</a:t>
                      </a:r>
                      <a:r>
                        <a:rPr lang="zh-CN" altLang="en-US" sz="1800">
                          <a:solidFill>
                            <a:srgbClr val="FF0000"/>
                          </a:solidFill>
                          <a:sym typeface="+mn-ea"/>
                        </a:rPr>
                        <a:t>分析</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19</a:t>
                      </a:r>
                      <a:r>
                        <a:rPr lang="zh-CN">
                          <a:solidFill>
                            <a:schemeClr val="tx1"/>
                          </a:solidFill>
                        </a:rPr>
                        <a:t>世纪中期</a:t>
                      </a:r>
                      <a:r>
                        <a:rPr lang="zh-CN" altLang="en-US">
                          <a:solidFill>
                            <a:schemeClr val="tx1"/>
                          </a:solidFill>
                        </a:rPr>
                        <a:t>，日本面临沦为半殖民地的民族危机。日本有识之士于</a:t>
                      </a:r>
                      <a:r>
                        <a:rPr lang="en-US" altLang="zh-CN">
                          <a:solidFill>
                            <a:schemeClr val="tx1"/>
                          </a:solidFill>
                        </a:rPr>
                        <a:t>1868</a:t>
                      </a:r>
                      <a:r>
                        <a:rPr lang="zh-CN" altLang="en-US">
                          <a:solidFill>
                            <a:schemeClr val="tx1"/>
                          </a:solidFill>
                        </a:rPr>
                        <a:t>年推翻幕府统治，进行改革，史称</a:t>
                      </a:r>
                      <a:r>
                        <a:rPr lang="en-US" altLang="zh-CN">
                          <a:solidFill>
                            <a:schemeClr val="tx1"/>
                          </a:solidFill>
                        </a:rPr>
                        <a:t>‘</a:t>
                      </a:r>
                      <a:r>
                        <a:rPr lang="zh-CN" altLang="en-US">
                          <a:solidFill>
                            <a:schemeClr val="tx1"/>
                          </a:solidFill>
                        </a:rPr>
                        <a:t>明治维新</a:t>
                      </a:r>
                      <a:r>
                        <a:rPr lang="en-US" altLang="zh-CN">
                          <a:solidFill>
                            <a:schemeClr val="tx1"/>
                          </a:solidFill>
                        </a:rPr>
                        <a:t>’”</a:t>
                      </a:r>
                      <a:r>
                        <a:rPr lang="zh-CN" altLang="en-US">
                          <a:solidFill>
                            <a:schemeClr val="tx1"/>
                          </a:solidFill>
                        </a:rPr>
                        <a:t>。</a:t>
                      </a:r>
                      <a:endParaRPr lang="zh-CN" altLang="en-US">
                        <a:solidFill>
                          <a:schemeClr val="tx1"/>
                        </a:solidFill>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34.</a:t>
            </a:r>
            <a:r>
              <a:rPr lang="en-US" sz="2400">
                <a:solidFill>
                  <a:srgbClr val="FF0000"/>
                </a:solidFill>
                <a:latin typeface="黑体" panose="02010609060101010101" charset="-122"/>
                <a:ea typeface="黑体" panose="02010609060101010101" charset="-122"/>
                <a:cs typeface="黑体" panose="02010609060101010101" charset="-122"/>
              </a:rPr>
              <a:t> 1854~1868年间</a:t>
            </a:r>
            <a:r>
              <a:rPr lang="en-US" sz="2400">
                <a:latin typeface="黑体" panose="02010609060101010101" charset="-122"/>
                <a:ea typeface="黑体" panose="02010609060101010101" charset="-122"/>
                <a:cs typeface="黑体" panose="02010609060101010101" charset="-122"/>
              </a:rPr>
              <a:t>，日本出版了涉及自然科学、社会科学、政治思想和军事等方面的译著或著作达数百部。</a:t>
            </a:r>
            <a:r>
              <a:rPr lang="en-US" sz="2400">
                <a:solidFill>
                  <a:srgbClr val="FF0000"/>
                </a:solidFill>
                <a:latin typeface="黑体" panose="02010609060101010101" charset="-122"/>
                <a:ea typeface="黑体" panose="02010609060101010101" charset="-122"/>
                <a:cs typeface="黑体" panose="02010609060101010101" charset="-122"/>
              </a:rPr>
              <a:t>此外</a:t>
            </a:r>
            <a:r>
              <a:rPr lang="en-US" sz="2400">
                <a:latin typeface="黑体" panose="02010609060101010101" charset="-122"/>
                <a:ea typeface="黑体" panose="02010609060101010101" charset="-122"/>
                <a:cs typeface="黑体" panose="02010609060101010101" charset="-122"/>
              </a:rPr>
              <a:t>，幕藩及其开办的各类讲习所聘请各国专家直接授课或指导技术实践。这一系列举措（   ）</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A. </a:t>
            </a:r>
            <a:r>
              <a:rPr lang="en-US" sz="2400">
                <a:solidFill>
                  <a:srgbClr val="FF0000"/>
                </a:solidFill>
                <a:latin typeface="黑体" panose="02010609060101010101" charset="-122"/>
                <a:ea typeface="黑体" panose="02010609060101010101" charset="-122"/>
                <a:cs typeface="黑体" panose="02010609060101010101" charset="-122"/>
              </a:rPr>
              <a:t>摧毁了</a:t>
            </a:r>
            <a:r>
              <a:rPr lang="en-US" sz="2400">
                <a:latin typeface="黑体" panose="02010609060101010101" charset="-122"/>
                <a:ea typeface="黑体" panose="02010609060101010101" charset="-122"/>
                <a:cs typeface="黑体" panose="02010609060101010101" charset="-122"/>
              </a:rPr>
              <a:t>封建守旧势力的统治基础	B. </a:t>
            </a:r>
            <a:r>
              <a:rPr lang="en-US" sz="2400">
                <a:solidFill>
                  <a:srgbClr val="FF0000"/>
                </a:solidFill>
                <a:latin typeface="黑体" panose="02010609060101010101" charset="-122"/>
                <a:ea typeface="黑体" panose="02010609060101010101" charset="-122"/>
                <a:cs typeface="黑体" panose="02010609060101010101" charset="-122"/>
              </a:rPr>
              <a:t>实现了</a:t>
            </a:r>
            <a:r>
              <a:rPr lang="en-US" sz="2400">
                <a:latin typeface="黑体" panose="02010609060101010101" charset="-122"/>
                <a:ea typeface="黑体" panose="02010609060101010101" charset="-122"/>
                <a:cs typeface="黑体" panose="02010609060101010101" charset="-122"/>
              </a:rPr>
              <a:t>西方科技的本土化</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C. </a:t>
            </a:r>
            <a:r>
              <a:rPr lang="en-US" sz="2400">
                <a:solidFill>
                  <a:srgbClr val="FF0000"/>
                </a:solidFill>
                <a:latin typeface="黑体" panose="02010609060101010101" charset="-122"/>
                <a:ea typeface="黑体" panose="02010609060101010101" charset="-122"/>
                <a:cs typeface="黑体" panose="02010609060101010101" charset="-122"/>
              </a:rPr>
              <a:t>表明</a:t>
            </a:r>
            <a:r>
              <a:rPr lang="en-US" sz="2400">
                <a:latin typeface="黑体" panose="02010609060101010101" charset="-122"/>
                <a:ea typeface="黑体" panose="02010609060101010101" charset="-122"/>
                <a:cs typeface="黑体" panose="02010609060101010101" charset="-122"/>
              </a:rPr>
              <a:t>日本走上了</a:t>
            </a:r>
            <a:r>
              <a:rPr lang="en-US" sz="2400">
                <a:solidFill>
                  <a:srgbClr val="FF0000"/>
                </a:solidFill>
                <a:latin typeface="黑体" panose="02010609060101010101" charset="-122"/>
                <a:ea typeface="黑体" panose="02010609060101010101" charset="-122"/>
                <a:cs typeface="黑体" panose="02010609060101010101" charset="-122"/>
              </a:rPr>
              <a:t>军国主义</a:t>
            </a:r>
            <a:r>
              <a:rPr lang="en-US" sz="2400">
                <a:latin typeface="黑体" panose="02010609060101010101" charset="-122"/>
                <a:ea typeface="黑体" panose="02010609060101010101" charset="-122"/>
                <a:cs typeface="黑体" panose="02010609060101010101" charset="-122"/>
              </a:rPr>
              <a:t>的道路	D.</a:t>
            </a:r>
            <a:r>
              <a:rPr lang="en-US" sz="2400">
                <a:solidFill>
                  <a:srgbClr val="FF0000"/>
                </a:solidFill>
                <a:latin typeface="黑体" panose="02010609060101010101" charset="-122"/>
                <a:ea typeface="黑体" panose="02010609060101010101" charset="-122"/>
                <a:cs typeface="黑体" panose="02010609060101010101" charset="-122"/>
              </a:rPr>
              <a:t> 有助于</a:t>
            </a:r>
            <a:r>
              <a:rPr lang="en-US" sz="2400">
                <a:latin typeface="黑体" panose="02010609060101010101" charset="-122"/>
                <a:ea typeface="黑体" panose="02010609060101010101" charset="-122"/>
                <a:cs typeface="黑体" panose="02010609060101010101" charset="-122"/>
              </a:rPr>
              <a:t>推动日本的近代化</a:t>
            </a:r>
            <a:endParaRPr 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804525" y="248094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5" name="文本框 4"/>
          <p:cNvSpPr txBox="1"/>
          <p:nvPr>
            <p:custDataLst>
              <p:tags r:id="rId2"/>
            </p:custDataLst>
          </p:nvPr>
        </p:nvSpPr>
        <p:spPr>
          <a:xfrm>
            <a:off x="11333480" y="276542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二、考法分析</a:t>
            </a:r>
            <a:endParaRPr lang="zh-CN" altLang="en-US" sz="44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06336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35</a:t>
                      </a:r>
                      <a:endParaRPr lang="en-US" altLang="zh-CN"/>
                    </a:p>
                  </a:txBody>
                  <a:tcPr/>
                </a:tc>
                <a:tc>
                  <a:txBody>
                    <a:bodyPr/>
                    <a:p>
                      <a:pPr>
                        <a:buNone/>
                      </a:pPr>
                      <a:r>
                        <a:rPr lang="zh-CN" altLang="en-US" sz="1800">
                          <a:sym typeface="+mn-ea"/>
                        </a:rPr>
                        <a:t>考查课标</a:t>
                      </a:r>
                      <a:r>
                        <a:rPr lang="en-US" altLang="zh-CN" sz="1800">
                          <a:sym typeface="+mn-ea"/>
                        </a:rPr>
                        <a:t>“</a:t>
                      </a:r>
                      <a:r>
                        <a:rPr lang="zh-CN" altLang="en-US" sz="1800">
                          <a:sym typeface="+mn-ea"/>
                        </a:rPr>
                        <a:t>认识人类社会面临的机遇与挑战</a:t>
                      </a:r>
                      <a:r>
                        <a:rPr lang="zh-CN" altLang="en-US" sz="1800">
                          <a:latin typeface="Arial" panose="020B0604020202020204" pitchFamily="34" charset="0"/>
                          <a:cs typeface="Arial" panose="020B0604020202020204" pitchFamily="34" charset="0"/>
                          <a:sym typeface="+mn-ea"/>
                        </a:rPr>
                        <a:t>……牢固树立构建人类命运共同体意识，共同担当，同舟共济，共促全球的和平与发展。</a:t>
                      </a:r>
                      <a:r>
                        <a:rPr lang="en-US" altLang="zh-CN" sz="1800">
                          <a:sym typeface="+mn-ea"/>
                        </a:rPr>
                        <a:t>”</a:t>
                      </a:r>
                      <a:r>
                        <a:rPr lang="zh-CN" altLang="en-US" sz="1800">
                          <a:sym typeface="+mn-ea"/>
                        </a:rPr>
                        <a:t>围绕当今部分发达国家关于世界环境问题责任划分的热点话题设置情境，要求学生分析持环境问题“共同责任论”国家的真实意图。学生需要快速迁移所学的经济全球化相关知识。</a:t>
                      </a:r>
                      <a:endParaRPr lang="zh-CN" altLang="en-US" sz="1800">
                        <a:sym typeface="+mn-ea"/>
                      </a:endParaRPr>
                    </a:p>
                  </a:txBody>
                  <a:tcPr/>
                </a:tc>
                <a:tc>
                  <a:txBody>
                    <a:bodyPr/>
                    <a:p>
                      <a:pPr>
                        <a:buNone/>
                      </a:pPr>
                      <a:r>
                        <a:rPr lang="zh-CN" altLang="en-US"/>
                        <a:t>《中外历史纲要</a:t>
                      </a:r>
                      <a:r>
                        <a:rPr lang="en-US" altLang="zh-CN"/>
                        <a:t>(</a:t>
                      </a:r>
                      <a:r>
                        <a:rPr lang="zh-CN" altLang="en-US"/>
                        <a:t>下）》（</a:t>
                      </a:r>
                      <a:r>
                        <a:rPr lang="en-US" altLang="zh-CN"/>
                        <a:t>2019</a:t>
                      </a:r>
                      <a:r>
                        <a:rPr lang="zh-CN" altLang="en-US"/>
                        <a:t>年</a:t>
                      </a:r>
                      <a:r>
                        <a:rPr lang="en-US" altLang="zh-CN"/>
                        <a:t>12</a:t>
                      </a:r>
                      <a:r>
                        <a:rPr lang="zh-CN" altLang="en-US"/>
                        <a:t>月第</a:t>
                      </a:r>
                      <a:r>
                        <a:rPr lang="en-US" altLang="zh-CN"/>
                        <a:t>1</a:t>
                      </a:r>
                      <a:r>
                        <a:rPr lang="zh-CN" altLang="en-US"/>
                        <a:t>版）</a:t>
                      </a:r>
                      <a:r>
                        <a:rPr lang="en-US" altLang="zh-CN"/>
                        <a:t>P19:“</a:t>
                      </a:r>
                      <a:r>
                        <a:rPr lang="en-US">
                          <a:solidFill>
                            <a:schemeClr val="tx1"/>
                          </a:solidFill>
                        </a:rPr>
                        <a:t>1799</a:t>
                      </a:r>
                      <a:r>
                        <a:rPr lang="zh-CN" altLang="en-US">
                          <a:solidFill>
                            <a:schemeClr val="tx1"/>
                          </a:solidFill>
                        </a:rPr>
                        <a:t>年，拿破仑发动军事政变，建立军事独裁统治。拿破仑</a:t>
                      </a:r>
                      <a:r>
                        <a:rPr lang="zh-CN" altLang="en-US">
                          <a:solidFill>
                            <a:schemeClr val="tx1"/>
                          </a:solidFill>
                          <a:latin typeface="Arial" panose="020B0604020202020204" pitchFamily="34" charset="0"/>
                          <a:cs typeface="Arial" panose="020B0604020202020204" pitchFamily="34" charset="0"/>
                        </a:rPr>
                        <a:t>……率领法军入侵一些欧洲国家。</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52780" y="1173480"/>
            <a:ext cx="11112500" cy="3235325"/>
          </a:xfrm>
          <a:prstGeom prst="rect">
            <a:avLst/>
          </a:prstGeom>
          <a:noFill/>
        </p:spPr>
        <p:txBody>
          <a:bodyPr wrap="square" rtlCol="0">
            <a:noAutofit/>
          </a:bodyPr>
          <a:p>
            <a:pPr>
              <a:lnSpc>
                <a:spcPct val="150000"/>
              </a:lnSpc>
            </a:pPr>
            <a:r>
              <a:rPr lang="en-US" sz="2400">
                <a:latin typeface="黑体" panose="02010609060101010101" charset="-122"/>
                <a:ea typeface="黑体" panose="02010609060101010101" charset="-122"/>
                <a:cs typeface="黑体" panose="02010609060101010101" charset="-122"/>
              </a:rPr>
              <a:t>35.</a:t>
            </a:r>
            <a:r>
              <a:rPr lang="en-US" sz="2400">
                <a:solidFill>
                  <a:srgbClr val="FF0000"/>
                </a:solidFill>
                <a:latin typeface="黑体" panose="02010609060101010101" charset="-122"/>
                <a:ea typeface="黑体" panose="02010609060101010101" charset="-122"/>
                <a:cs typeface="黑体" panose="02010609060101010101" charset="-122"/>
              </a:rPr>
              <a:t> </a:t>
            </a:r>
            <a:r>
              <a:rPr lang="en-US" sz="2400">
                <a:solidFill>
                  <a:schemeClr val="tx1"/>
                </a:solidFill>
                <a:latin typeface="黑体" panose="02010609060101010101" charset="-122"/>
                <a:ea typeface="黑体" panose="02010609060101010101" charset="-122"/>
                <a:cs typeface="黑体" panose="02010609060101010101" charset="-122"/>
              </a:rPr>
              <a:t>一些发达国家认为，发展中国家爆炸式的人口增长、对自然资源的盲目开采和短视的经济政策是造成当今环境恶化的主要原因，提出环境问题“共同责任论”，要求发展中国家承担与发达国家相同的环境责任。该主张意在（   ）</a:t>
            </a:r>
            <a:endParaRPr lang="en-US" sz="2400">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A. 公平公正地解决全球的环境问题	B. 合理利用资源和建立世界新秩序</a:t>
            </a:r>
            <a:endParaRPr lang="en-US" sz="2400">
              <a:latin typeface="黑体" panose="02010609060101010101" charset="-122"/>
              <a:ea typeface="黑体" panose="02010609060101010101" charset="-122"/>
              <a:cs typeface="黑体" panose="02010609060101010101" charset="-122"/>
            </a:endParaRPr>
          </a:p>
          <a:p>
            <a:pPr>
              <a:lnSpc>
                <a:spcPct val="150000"/>
              </a:lnSpc>
            </a:pPr>
            <a:r>
              <a:rPr lang="en-US" sz="2400">
                <a:latin typeface="黑体" panose="02010609060101010101" charset="-122"/>
                <a:ea typeface="黑体" panose="02010609060101010101" charset="-122"/>
                <a:cs typeface="黑体" panose="02010609060101010101" charset="-122"/>
              </a:rPr>
              <a:t>C. 推卸发达国家应承担的历史责任	D. 承认发展中国家的重要国际地位</a:t>
            </a:r>
            <a:endParaRPr lang="en-US" sz="2400">
              <a:latin typeface="黑体" panose="02010609060101010101" charset="-122"/>
              <a:ea typeface="黑体" panose="02010609060101010101" charset="-122"/>
              <a:cs typeface="黑体" panose="02010609060101010101" charset="-122"/>
            </a:endParaRPr>
          </a:p>
        </p:txBody>
      </p:sp>
      <p:sp>
        <p:nvSpPr>
          <p:cNvPr id="5" name="文本框 4"/>
          <p:cNvSpPr txBox="1"/>
          <p:nvPr>
            <p:custDataLst>
              <p:tags r:id="rId2"/>
            </p:custDataLst>
          </p:nvPr>
        </p:nvSpPr>
        <p:spPr>
          <a:xfrm>
            <a:off x="11087735" y="2667000"/>
            <a:ext cx="736600" cy="2403475"/>
          </a:xfrm>
          <a:prstGeom prst="rect">
            <a:avLst/>
          </a:prstGeom>
          <a:noFill/>
        </p:spPr>
        <p:txBody>
          <a:bodyPr vert="eaVert" wrap="square" rtlCol="0">
            <a:spAutoFit/>
          </a:bodyPr>
          <a:p>
            <a:r>
              <a:rPr lang="zh-CN" altLang="en-US" sz="3600" b="1">
                <a:solidFill>
                  <a:srgbClr val="FF0000"/>
                </a:solidFill>
              </a:rPr>
              <a:t>家国情怀</a:t>
            </a:r>
            <a:endParaRPr lang="zh-CN" altLang="en-US" sz="36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3881755"/>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全</a:t>
            </a:r>
            <a:endParaRPr lang="zh-CN" altLang="en-US" sz="4400"/>
          </a:p>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细</a:t>
            </a:r>
            <a:endParaRPr lang="zh-CN" altLang="en-US" sz="4400"/>
          </a:p>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厚</a:t>
            </a:r>
            <a:endParaRPr lang="zh-CN" altLang="en-US" sz="4400"/>
          </a:p>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深</a:t>
            </a:r>
            <a:endParaRPr lang="zh-CN" altLang="en-US" sz="440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10426065" cy="4363085"/>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全</a:t>
            </a:r>
            <a:endParaRPr lang="zh-CN" altLang="en-US" sz="4400"/>
          </a:p>
          <a:p>
            <a:pPr indent="0">
              <a:lnSpc>
                <a:spcPct val="150000"/>
              </a:lnSpc>
              <a:buFont typeface="Wingdings" panose="05000000000000000000" charset="0"/>
              <a:buNone/>
            </a:pPr>
            <a:r>
              <a:rPr lang="zh-CN" altLang="en-US" sz="2400">
                <a:solidFill>
                  <a:schemeClr val="tx1"/>
                </a:solidFill>
              </a:rPr>
              <a:t>2023年新课标卷历史试题注重呈现新的学习内容和增强必修、选择性必修课程间的联系，引领学生从整体和多角度认识历史的发展与变迁。</a:t>
            </a:r>
            <a:endParaRPr lang="zh-CN" altLang="en-US" sz="2400">
              <a:solidFill>
                <a:schemeClr val="tx1"/>
              </a:solidFill>
            </a:endParaRPr>
          </a:p>
          <a:p>
            <a:pPr indent="0">
              <a:lnSpc>
                <a:spcPct val="150000"/>
              </a:lnSpc>
              <a:buFont typeface="Wingdings" panose="05000000000000000000" charset="0"/>
              <a:buNone/>
            </a:pPr>
            <a:r>
              <a:rPr lang="zh-CN" altLang="en-US" sz="2400">
                <a:solidFill>
                  <a:schemeClr val="tx1"/>
                </a:solidFill>
              </a:rPr>
              <a:t>比如第25题围绕春秋战国时期的思想创设情境，将必修的“百家争鸣”与选择性必修3的“中华优秀传统文化的内涵”相结合，考查荀子、韩非、李斯思想的共通之处，引导学生注意知识的整合和知识体系的建立。以及</a:t>
            </a:r>
            <a:r>
              <a:rPr lang="en-US" altLang="zh-CN" sz="2400">
                <a:solidFill>
                  <a:schemeClr val="tx1"/>
                </a:solidFill>
              </a:rPr>
              <a:t>27</a:t>
            </a:r>
            <a:r>
              <a:rPr lang="zh-CN" altLang="en-US" sz="2400">
                <a:solidFill>
                  <a:schemeClr val="tx1"/>
                </a:solidFill>
              </a:rPr>
              <a:t>、</a:t>
            </a:r>
            <a:r>
              <a:rPr lang="en-US" altLang="zh-CN" sz="2400">
                <a:solidFill>
                  <a:schemeClr val="tx1"/>
                </a:solidFill>
              </a:rPr>
              <a:t>33</a:t>
            </a:r>
            <a:r>
              <a:rPr lang="zh-CN" altLang="en-US" sz="2400">
                <a:solidFill>
                  <a:schemeClr val="tx1"/>
                </a:solidFill>
              </a:rPr>
              <a:t>题，都在必修和选修中均有课标要求。</a:t>
            </a:r>
            <a:endParaRPr lang="zh-CN" altLang="en-US" sz="240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3808730"/>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细</a:t>
            </a:r>
            <a:endParaRPr lang="zh-CN" altLang="en-US" sz="4400"/>
          </a:p>
          <a:p>
            <a:pPr algn="l">
              <a:lnSpc>
                <a:spcPct val="150000"/>
              </a:lnSpc>
              <a:buClrTx/>
              <a:buSzTx/>
              <a:buFont typeface="Wingdings" panose="05000000000000000000" charset="0"/>
              <a:buNone/>
            </a:pPr>
            <a:r>
              <a:rPr lang="zh-CN" altLang="en-US" sz="2400">
                <a:sym typeface="+mn-ea"/>
              </a:rPr>
              <a:t>比如</a:t>
            </a:r>
            <a:r>
              <a:rPr lang="en-US" altLang="zh-CN" sz="2400">
                <a:sym typeface="+mn-ea"/>
              </a:rPr>
              <a:t>33</a:t>
            </a:r>
            <a:r>
              <a:rPr lang="zh-CN" altLang="en-US" sz="2400">
                <a:sym typeface="+mn-ea"/>
              </a:rPr>
              <a:t>题对应的课标要求：“通过了解中古时期欧亚地区不同国家、民族、宗教和社会变化，以及世界其他地区的社会状况，认识这一时期世界各区域文明的多元面貌。”</a:t>
            </a:r>
            <a:endParaRPr lang="zh-CN" altLang="en-US" sz="2400">
              <a:sym typeface="+mn-ea"/>
            </a:endParaRPr>
          </a:p>
          <a:p>
            <a:pPr algn="l">
              <a:lnSpc>
                <a:spcPct val="150000"/>
              </a:lnSpc>
              <a:buClrTx/>
              <a:buSzTx/>
              <a:buFont typeface="Wingdings" panose="05000000000000000000" charset="0"/>
              <a:buNone/>
            </a:pPr>
            <a:r>
              <a:rPr lang="zh-CN" altLang="en-US" sz="2400"/>
              <a:t>两个关键词：</a:t>
            </a:r>
            <a:r>
              <a:rPr lang="zh-CN" altLang="en-US" sz="2400">
                <a:solidFill>
                  <a:srgbClr val="FF0000"/>
                </a:solidFill>
              </a:rPr>
              <a:t>变化</a:t>
            </a:r>
            <a:r>
              <a:rPr lang="en-US" altLang="zh-CN" sz="2400">
                <a:solidFill>
                  <a:srgbClr val="FF0000"/>
                </a:solidFill>
              </a:rPr>
              <a:t>  </a:t>
            </a:r>
            <a:r>
              <a:rPr lang="zh-CN" altLang="en-US" sz="2400">
                <a:solidFill>
                  <a:srgbClr val="FF0000"/>
                </a:solidFill>
              </a:rPr>
              <a:t>多元</a:t>
            </a:r>
            <a:endParaRPr lang="zh-CN" altLang="en-US" sz="2400">
              <a:solidFill>
                <a:srgbClr val="FF0000"/>
              </a:solidFill>
            </a:endParaRPr>
          </a:p>
          <a:p>
            <a:pPr algn="l">
              <a:lnSpc>
                <a:spcPct val="150000"/>
              </a:lnSpc>
              <a:buClrTx/>
              <a:buSzTx/>
              <a:buFont typeface="Wingdings" panose="05000000000000000000" charset="0"/>
              <a:buNone/>
            </a:pPr>
            <a:r>
              <a:rPr lang="zh-CN" altLang="en-US" sz="2400">
                <a:solidFill>
                  <a:schemeClr val="tx1"/>
                </a:solidFill>
              </a:rPr>
              <a:t>在研读课标时必须引起高度重视，细致分析，如何在教学中落实。</a:t>
            </a:r>
            <a:endParaRPr lang="zh-CN" altLang="en-US" sz="240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5897880"/>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厚</a:t>
            </a:r>
            <a:endParaRPr lang="zh-CN" altLang="en-US" sz="4400"/>
          </a:p>
          <a:p>
            <a:pPr algn="l">
              <a:lnSpc>
                <a:spcPct val="130000"/>
              </a:lnSpc>
              <a:buClrTx/>
              <a:buSzTx/>
              <a:buFont typeface="Wingdings" panose="05000000000000000000" charset="0"/>
              <a:buNone/>
            </a:pPr>
            <a:r>
              <a:rPr lang="zh-CN" altLang="en-US" sz="2400">
                <a:sym typeface="+mn-ea"/>
              </a:rPr>
              <a:t>第25题，课标必修课程要求是“对百家争鸣局面的了解”，选择性必修3的课标要求是“了解中华优秀传统文化的内涵”，需要对百家争鸣进行知识的整合和知识体系的建立，</a:t>
            </a:r>
            <a:r>
              <a:rPr lang="zh-CN" altLang="en-US" sz="2400">
                <a:solidFill>
                  <a:srgbClr val="FF0000"/>
                </a:solidFill>
                <a:sym typeface="+mn-ea"/>
              </a:rPr>
              <a:t>把概念学透彻。</a:t>
            </a:r>
            <a:endParaRPr lang="zh-CN" altLang="en-US" sz="2400">
              <a:solidFill>
                <a:srgbClr val="FF0000"/>
              </a:solidFill>
              <a:sym typeface="+mn-ea"/>
            </a:endParaRPr>
          </a:p>
          <a:p>
            <a:pPr algn="l">
              <a:lnSpc>
                <a:spcPct val="130000"/>
              </a:lnSpc>
              <a:buClrTx/>
              <a:buSzTx/>
              <a:buFont typeface="Wingdings" panose="05000000000000000000" charset="0"/>
              <a:buNone/>
            </a:pPr>
            <a:r>
              <a:rPr lang="zh-CN" altLang="en-US" sz="2400">
                <a:solidFill>
                  <a:srgbClr val="FF0000"/>
                </a:solidFill>
                <a:sym typeface="+mn-ea"/>
              </a:rPr>
              <a:t>又如</a:t>
            </a:r>
            <a:r>
              <a:rPr lang="en-US" altLang="zh-CN" sz="2400">
                <a:solidFill>
                  <a:srgbClr val="FF0000"/>
                </a:solidFill>
                <a:sym typeface="+mn-ea"/>
              </a:rPr>
              <a:t>33</a:t>
            </a:r>
            <a:r>
              <a:rPr lang="zh-CN" altLang="en-US" sz="2400">
                <a:solidFill>
                  <a:srgbClr val="FF0000"/>
                </a:solidFill>
                <a:sym typeface="+mn-ea"/>
              </a:rPr>
              <a:t>题，</a:t>
            </a:r>
            <a:r>
              <a:rPr lang="zh-CN" altLang="en-US" sz="2400">
                <a:sym typeface="+mn-ea"/>
              </a:rPr>
              <a:t>考查课标</a:t>
            </a:r>
            <a:r>
              <a:rPr lang="en-US" altLang="zh-CN" sz="2400">
                <a:sym typeface="+mn-ea"/>
              </a:rPr>
              <a:t>“</a:t>
            </a:r>
            <a:r>
              <a:rPr lang="zh-CN" altLang="en-US" sz="2400">
                <a:sym typeface="+mn-ea"/>
              </a:rPr>
              <a:t>了解文艺复兴、宗教改革、启蒙运动与资产阶级革命的历史渊源。</a:t>
            </a:r>
            <a:r>
              <a:rPr lang="en-US" altLang="zh-CN" sz="2400">
                <a:sym typeface="+mn-ea"/>
              </a:rPr>
              <a:t>”</a:t>
            </a:r>
            <a:r>
              <a:rPr lang="zh-CN" altLang="en-US" sz="2400">
                <a:sym typeface="+mn-ea"/>
              </a:rPr>
              <a:t>（必修</a:t>
            </a:r>
            <a:r>
              <a:rPr lang="en-US" altLang="zh-CN" sz="2400">
                <a:sym typeface="+mn-ea"/>
              </a:rPr>
              <a:t>1.18</a:t>
            </a:r>
            <a:r>
              <a:rPr lang="zh-CN" altLang="en-US" sz="2400">
                <a:sym typeface="+mn-ea"/>
              </a:rPr>
              <a:t>）</a:t>
            </a:r>
            <a:r>
              <a:rPr lang="en-US" altLang="zh-CN" sz="2400">
                <a:sym typeface="+mn-ea"/>
              </a:rPr>
              <a:t>“</a:t>
            </a:r>
            <a:r>
              <a:rPr lang="zh-CN" altLang="en-US" sz="2400">
                <a:sym typeface="+mn-ea"/>
              </a:rPr>
              <a:t>了解历史上的著名战争</a:t>
            </a:r>
            <a:r>
              <a:rPr lang="en-US" altLang="zh-CN" sz="2400">
                <a:sym typeface="+mn-ea"/>
              </a:rPr>
              <a:t>”</a:t>
            </a:r>
            <a:r>
              <a:rPr lang="zh-CN" altLang="en-US" sz="2400">
                <a:sym typeface="+mn-ea"/>
              </a:rPr>
              <a:t>（选择性必修模块</a:t>
            </a:r>
            <a:r>
              <a:rPr lang="en-US" altLang="zh-CN" sz="2400">
                <a:sym typeface="+mn-ea"/>
              </a:rPr>
              <a:t>3:3.5  </a:t>
            </a:r>
            <a:r>
              <a:rPr lang="zh-CN" altLang="en-US" sz="2400">
                <a:sym typeface="+mn-ea"/>
              </a:rPr>
              <a:t>），课标语焉不详，需要按照通史重点、主干，把知识点补充完整，</a:t>
            </a:r>
            <a:r>
              <a:rPr lang="zh-CN" altLang="en-US" sz="2400">
                <a:solidFill>
                  <a:srgbClr val="FF0000"/>
                </a:solidFill>
                <a:sym typeface="+mn-ea"/>
              </a:rPr>
              <a:t>把故事学完整。</a:t>
            </a:r>
            <a:endParaRPr lang="zh-CN" altLang="en-US" sz="2400">
              <a:solidFill>
                <a:srgbClr val="FF0000"/>
              </a:solidFill>
              <a:sym typeface="+mn-ea"/>
            </a:endParaRPr>
          </a:p>
          <a:p>
            <a:pPr algn="l">
              <a:lnSpc>
                <a:spcPct val="150000"/>
              </a:lnSpc>
              <a:buClrTx/>
              <a:buSzTx/>
              <a:buFont typeface="Wingdings" panose="05000000000000000000" charset="0"/>
              <a:buNone/>
            </a:pPr>
            <a:endParaRPr lang="zh-CN" altLang="en-US" sz="2400">
              <a:sym typeface="+mn-ea"/>
            </a:endParaRPr>
          </a:p>
          <a:p>
            <a:pPr indent="0">
              <a:lnSpc>
                <a:spcPct val="140000"/>
              </a:lnSpc>
              <a:buFont typeface="Wingdings" panose="05000000000000000000" charset="0"/>
              <a:buNone/>
            </a:pPr>
            <a:endParaRPr lang="zh-CN" altLang="en-US" sz="440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三、</a:t>
            </a:r>
            <a:r>
              <a:rPr lang="zh-CN" altLang="en-US" sz="4400" b="1">
                <a:sym typeface="+mn-ea"/>
              </a:rPr>
              <a:t>今天我们该如何研课标</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72870" y="1710690"/>
            <a:ext cx="9327515" cy="4486275"/>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把课标读</a:t>
            </a:r>
            <a:r>
              <a:rPr lang="zh-CN" altLang="en-US" sz="4400">
                <a:solidFill>
                  <a:srgbClr val="FF0000"/>
                </a:solidFill>
              </a:rPr>
              <a:t>深</a:t>
            </a:r>
            <a:endParaRPr lang="zh-CN" altLang="en-US" sz="4400">
              <a:solidFill>
                <a:srgbClr val="FF0000"/>
              </a:solidFill>
            </a:endParaRPr>
          </a:p>
          <a:p>
            <a:pPr indent="0">
              <a:lnSpc>
                <a:spcPct val="140000"/>
              </a:lnSpc>
              <a:buFont typeface="Wingdings" panose="05000000000000000000" charset="0"/>
              <a:buNone/>
            </a:pPr>
            <a:r>
              <a:rPr lang="zh-CN" altLang="en-US" sz="2000"/>
              <a:t>必修课程中国古代史部分课标正文出现了8次</a:t>
            </a:r>
            <a:r>
              <a:rPr lang="zh-CN" altLang="en-US" sz="2000">
                <a:solidFill>
                  <a:srgbClr val="FF0000"/>
                </a:solidFill>
              </a:rPr>
              <a:t>“变”</a:t>
            </a:r>
            <a:r>
              <a:rPr lang="zh-CN" altLang="en-US" sz="2000"/>
              <a:t>（变化/变动)</a:t>
            </a:r>
            <a:r>
              <a:rPr lang="en-US" altLang="zh-CN" sz="2000"/>
              <a:t>,</a:t>
            </a:r>
            <a:r>
              <a:rPr lang="zh-CN" altLang="en-US" sz="2000"/>
              <a:t>世界史部分出现</a:t>
            </a:r>
            <a:r>
              <a:rPr lang="en-US" altLang="zh-CN" sz="2000"/>
              <a:t>6</a:t>
            </a:r>
            <a:r>
              <a:rPr lang="zh-CN" altLang="en-US" sz="2000"/>
              <a:t>次</a:t>
            </a:r>
            <a:r>
              <a:rPr lang="zh-CN" altLang="en-US" sz="2000">
                <a:solidFill>
                  <a:srgbClr val="FF0000"/>
                </a:solidFill>
                <a:sym typeface="+mn-ea"/>
              </a:rPr>
              <a:t>“变”</a:t>
            </a:r>
            <a:r>
              <a:rPr lang="zh-CN" altLang="en-US" sz="2000">
                <a:sym typeface="+mn-ea"/>
              </a:rPr>
              <a:t>（变化/变动</a:t>
            </a:r>
            <a:r>
              <a:rPr lang="en-US" altLang="zh-CN" sz="2000">
                <a:sym typeface="+mn-ea"/>
              </a:rPr>
              <a:t>/</a:t>
            </a:r>
            <a:r>
              <a:rPr lang="zh-CN" altLang="en-US" sz="2000">
                <a:sym typeface="+mn-ea"/>
              </a:rPr>
              <a:t>改变)，</a:t>
            </a:r>
            <a:r>
              <a:rPr lang="en-US" altLang="zh-CN" sz="2000">
                <a:sym typeface="+mn-ea"/>
              </a:rPr>
              <a:t>5</a:t>
            </a:r>
            <a:r>
              <a:rPr lang="zh-CN" altLang="en-US" sz="2000">
                <a:sym typeface="+mn-ea"/>
              </a:rPr>
              <a:t>次</a:t>
            </a:r>
            <a:r>
              <a:rPr lang="en-US" altLang="zh-CN" sz="2000">
                <a:solidFill>
                  <a:srgbClr val="FF0000"/>
                </a:solidFill>
                <a:sym typeface="+mn-ea"/>
              </a:rPr>
              <a:t>“</a:t>
            </a:r>
            <a:r>
              <a:rPr lang="zh-CN" altLang="en-US" sz="2000">
                <a:solidFill>
                  <a:srgbClr val="FF0000"/>
                </a:solidFill>
                <a:sym typeface="+mn-ea"/>
              </a:rPr>
              <a:t>不同</a:t>
            </a:r>
            <a:r>
              <a:rPr lang="en-US" altLang="zh-CN" sz="2000">
                <a:solidFill>
                  <a:srgbClr val="FF0000"/>
                </a:solidFill>
                <a:sym typeface="+mn-ea"/>
              </a:rPr>
              <a:t>”</a:t>
            </a:r>
            <a:r>
              <a:rPr lang="zh-CN" altLang="en-US" sz="2000">
                <a:solidFill>
                  <a:srgbClr val="FF0000"/>
                </a:solidFill>
                <a:sym typeface="+mn-ea"/>
              </a:rPr>
              <a:t>。</a:t>
            </a:r>
            <a:endParaRPr lang="zh-CN" altLang="en-US" sz="2000">
              <a:solidFill>
                <a:srgbClr val="FF0000"/>
              </a:solidFill>
              <a:sym typeface="+mn-ea"/>
            </a:endParaRPr>
          </a:p>
          <a:p>
            <a:pPr indent="0">
              <a:lnSpc>
                <a:spcPct val="140000"/>
              </a:lnSpc>
              <a:buFont typeface="Wingdings" panose="05000000000000000000" charset="0"/>
              <a:buNone/>
            </a:pPr>
            <a:r>
              <a:rPr lang="zh-CN" altLang="en-US" sz="2000">
                <a:solidFill>
                  <a:schemeClr val="tx1"/>
                </a:solidFill>
                <a:sym typeface="+mn-ea"/>
              </a:rPr>
              <a:t>新课标卷历史试题，</a:t>
            </a:r>
            <a:r>
              <a:rPr lang="en-US" altLang="zh-CN" sz="2000">
                <a:solidFill>
                  <a:schemeClr val="tx1"/>
                </a:solidFill>
                <a:sym typeface="+mn-ea"/>
              </a:rPr>
              <a:t>12</a:t>
            </a:r>
            <a:r>
              <a:rPr lang="zh-CN" altLang="en-US" sz="2000">
                <a:solidFill>
                  <a:schemeClr val="tx1"/>
                </a:solidFill>
                <a:sym typeface="+mn-ea"/>
              </a:rPr>
              <a:t>道客观题，有</a:t>
            </a:r>
            <a:r>
              <a:rPr lang="en-US" altLang="zh-CN" sz="2000">
                <a:solidFill>
                  <a:schemeClr val="tx1"/>
                </a:solidFill>
                <a:sym typeface="+mn-ea"/>
              </a:rPr>
              <a:t>7</a:t>
            </a:r>
            <a:r>
              <a:rPr lang="zh-CN" altLang="en-US" sz="2000">
                <a:solidFill>
                  <a:schemeClr val="tx1"/>
                </a:solidFill>
                <a:sym typeface="+mn-ea"/>
              </a:rPr>
              <a:t>道都在考</a:t>
            </a:r>
            <a:r>
              <a:rPr lang="en-US" altLang="zh-CN" sz="2000">
                <a:solidFill>
                  <a:srgbClr val="FF0000"/>
                </a:solidFill>
                <a:sym typeface="+mn-ea"/>
              </a:rPr>
              <a:t>“</a:t>
            </a:r>
            <a:r>
              <a:rPr lang="zh-CN" altLang="en-US" sz="2000">
                <a:solidFill>
                  <a:srgbClr val="FF0000"/>
                </a:solidFill>
                <a:sym typeface="+mn-ea"/>
              </a:rPr>
              <a:t>变化</a:t>
            </a:r>
            <a:r>
              <a:rPr lang="en-US" altLang="zh-CN" sz="2000">
                <a:solidFill>
                  <a:srgbClr val="FF0000"/>
                </a:solidFill>
                <a:sym typeface="+mn-ea"/>
              </a:rPr>
              <a:t>”</a:t>
            </a:r>
            <a:r>
              <a:rPr lang="zh-CN" altLang="en-US" sz="2000">
                <a:solidFill>
                  <a:schemeClr val="tx1"/>
                </a:solidFill>
                <a:sym typeface="+mn-ea"/>
              </a:rPr>
              <a:t>（</a:t>
            </a:r>
            <a:r>
              <a:rPr lang="en-US" altLang="zh-CN" sz="2000">
                <a:solidFill>
                  <a:schemeClr val="tx1"/>
                </a:solidFill>
                <a:sym typeface="+mn-ea"/>
              </a:rPr>
              <a:t>24</a:t>
            </a:r>
            <a:r>
              <a:rPr lang="zh-CN" altLang="en-US" sz="2000">
                <a:solidFill>
                  <a:schemeClr val="tx1"/>
                </a:solidFill>
                <a:sym typeface="+mn-ea"/>
              </a:rPr>
              <a:t>题：人类社会形态从低级到高级发展；</a:t>
            </a:r>
            <a:r>
              <a:rPr lang="en-US" altLang="zh-CN" sz="2000">
                <a:solidFill>
                  <a:schemeClr val="tx1"/>
                </a:solidFill>
                <a:sym typeface="+mn-ea"/>
              </a:rPr>
              <a:t>25</a:t>
            </a:r>
            <a:r>
              <a:rPr lang="zh-CN" altLang="en-US" sz="2000">
                <a:solidFill>
                  <a:schemeClr val="tx1"/>
                </a:solidFill>
                <a:sym typeface="+mn-ea"/>
              </a:rPr>
              <a:t>题：春秋战国大变革；</a:t>
            </a:r>
            <a:r>
              <a:rPr lang="en-US" altLang="zh-CN" sz="2000">
                <a:solidFill>
                  <a:schemeClr val="tx1"/>
                </a:solidFill>
                <a:sym typeface="+mn-ea"/>
              </a:rPr>
              <a:t>26</a:t>
            </a:r>
            <a:r>
              <a:rPr lang="zh-CN" altLang="en-US" sz="2000">
                <a:solidFill>
                  <a:schemeClr val="tx1"/>
                </a:solidFill>
                <a:sym typeface="+mn-ea"/>
              </a:rPr>
              <a:t>题：两汉之变；</a:t>
            </a:r>
            <a:r>
              <a:rPr lang="en-US" altLang="zh-CN" sz="2000">
                <a:solidFill>
                  <a:schemeClr val="tx1"/>
                </a:solidFill>
                <a:sym typeface="+mn-ea"/>
              </a:rPr>
              <a:t>28</a:t>
            </a:r>
            <a:r>
              <a:rPr lang="zh-CN" altLang="en-US" sz="2000">
                <a:solidFill>
                  <a:schemeClr val="tx1"/>
                </a:solidFill>
                <a:sym typeface="+mn-ea"/>
              </a:rPr>
              <a:t>题：明清大转型；</a:t>
            </a:r>
            <a:r>
              <a:rPr lang="en-US" altLang="zh-CN" sz="2000">
                <a:solidFill>
                  <a:schemeClr val="tx1"/>
                </a:solidFill>
                <a:sym typeface="+mn-ea"/>
              </a:rPr>
              <a:t>29</a:t>
            </a:r>
            <a:r>
              <a:rPr lang="zh-CN" altLang="en-US" sz="2000">
                <a:solidFill>
                  <a:schemeClr val="tx1"/>
                </a:solidFill>
                <a:sym typeface="+mn-ea"/>
              </a:rPr>
              <a:t>题：近代社会阶层之变；</a:t>
            </a:r>
            <a:r>
              <a:rPr lang="en-US" altLang="zh-CN" sz="2000">
                <a:solidFill>
                  <a:schemeClr val="tx1"/>
                </a:solidFill>
                <a:sym typeface="+mn-ea"/>
              </a:rPr>
              <a:t>32</a:t>
            </a:r>
            <a:r>
              <a:rPr lang="zh-CN" altLang="en-US" sz="2000">
                <a:solidFill>
                  <a:schemeClr val="tx1"/>
                </a:solidFill>
                <a:sym typeface="+mn-ea"/>
              </a:rPr>
              <a:t>题，帝国之变；</a:t>
            </a:r>
            <a:r>
              <a:rPr lang="en-US" altLang="zh-CN" sz="2000">
                <a:solidFill>
                  <a:schemeClr val="tx1"/>
                </a:solidFill>
                <a:sym typeface="+mn-ea"/>
              </a:rPr>
              <a:t>34</a:t>
            </a:r>
            <a:r>
              <a:rPr lang="zh-CN" altLang="en-US" sz="2000">
                <a:solidFill>
                  <a:schemeClr val="tx1"/>
                </a:solidFill>
                <a:sym typeface="+mn-ea"/>
              </a:rPr>
              <a:t>题，日本近代化转型。</a:t>
            </a:r>
            <a:endParaRPr lang="zh-CN" altLang="en-US" sz="2000">
              <a:solidFill>
                <a:schemeClr val="tx1"/>
              </a:solidFill>
              <a:sym typeface="+mn-ea"/>
            </a:endParaRPr>
          </a:p>
          <a:p>
            <a:pPr indent="0">
              <a:lnSpc>
                <a:spcPct val="140000"/>
              </a:lnSpc>
              <a:buFont typeface="Wingdings" panose="05000000000000000000" charset="0"/>
              <a:buNone/>
            </a:pPr>
            <a:r>
              <a:rPr lang="zh-CN" altLang="en-US" sz="2000">
                <a:solidFill>
                  <a:schemeClr val="tx1"/>
                </a:solidFill>
                <a:sym typeface="+mn-ea"/>
              </a:rPr>
              <a:t>课标明确提出</a:t>
            </a:r>
            <a:r>
              <a:rPr lang="en-US" altLang="zh-CN" sz="2000">
                <a:solidFill>
                  <a:schemeClr val="tx1"/>
                </a:solidFill>
                <a:sym typeface="+mn-ea"/>
              </a:rPr>
              <a:t>“</a:t>
            </a:r>
            <a:r>
              <a:rPr lang="zh-CN" altLang="en-US" sz="2000">
                <a:solidFill>
                  <a:schemeClr val="tx1"/>
                </a:solidFill>
                <a:sym typeface="+mn-ea"/>
              </a:rPr>
              <a:t>理解不同时空下历史的延续、变迁与发展</a:t>
            </a:r>
            <a:r>
              <a:rPr lang="en-US" altLang="zh-CN" sz="2000">
                <a:solidFill>
                  <a:schemeClr val="tx1"/>
                </a:solidFill>
                <a:sym typeface="+mn-ea"/>
              </a:rPr>
              <a:t>”“</a:t>
            </a:r>
            <a:r>
              <a:rPr lang="zh-CN" altLang="en-US" sz="2000">
                <a:solidFill>
                  <a:schemeClr val="tx1"/>
                </a:solidFill>
                <a:sym typeface="+mn-ea"/>
              </a:rPr>
              <a:t>引导学生深度思考，拓展其历史认识的广度和深度</a:t>
            </a:r>
            <a:r>
              <a:rPr lang="en-US" altLang="zh-CN" sz="2000">
                <a:solidFill>
                  <a:schemeClr val="tx1"/>
                </a:solidFill>
                <a:sym typeface="+mn-ea"/>
              </a:rPr>
              <a:t>”</a:t>
            </a:r>
            <a:r>
              <a:rPr lang="zh-CN" altLang="en-US" sz="2000">
                <a:solidFill>
                  <a:schemeClr val="tx1"/>
                </a:solidFill>
                <a:sym typeface="+mn-ea"/>
              </a:rPr>
              <a:t>，而我们对课标的研读同样需要深挖掘，合理整合，从整体和多角度认识历史的发展与变迁。</a:t>
            </a:r>
            <a:endParaRPr lang="zh-CN" altLang="en-US" sz="2000">
              <a:solidFill>
                <a:schemeClr val="tx1"/>
              </a:solidFill>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p>
            <a:pPr algn="l"/>
            <a:r>
              <a:rPr lang="zh-CN" altLang="en-US" sz="3200" b="1"/>
              <a:t>一、考点分析：</a:t>
            </a:r>
            <a:r>
              <a:rPr lang="en-US" altLang="zh-CN" sz="3200" b="1"/>
              <a:t>12</a:t>
            </a:r>
            <a:r>
              <a:rPr lang="zh-CN" altLang="en-US" sz="3200" b="1"/>
              <a:t>道客观题对应的课标要求分析</a:t>
            </a:r>
            <a:endParaRPr lang="zh-CN" altLang="en-US" sz="32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p:nvPr>
            <p:custDataLst>
              <p:tags r:id="rId1"/>
            </p:custDataLst>
          </p:nvPr>
        </p:nvGraphicFramePr>
        <p:xfrm>
          <a:off x="1917065" y="1905000"/>
          <a:ext cx="4344670" cy="3675380"/>
        </p:xfrm>
        <a:graphic>
          <a:graphicData uri="http://schemas.openxmlformats.org/drawingml/2006/table">
            <a:tbl>
              <a:tblPr firstRow="1" bandRow="1">
                <a:tableStyleId>{5C22544A-7EE6-4342-B048-85BDC9FD1C3A}</a:tableStyleId>
              </a:tblPr>
              <a:tblGrid>
                <a:gridCol w="687705"/>
                <a:gridCol w="2450465"/>
                <a:gridCol w="1206500"/>
              </a:tblGrid>
              <a:tr h="365760">
                <a:tc>
                  <a:txBody>
                    <a:bodyPr/>
                    <a:p>
                      <a:pPr>
                        <a:buNone/>
                      </a:pPr>
                      <a:r>
                        <a:rPr lang="zh-CN" altLang="en-US"/>
                        <a:t>题号</a:t>
                      </a:r>
                      <a:endParaRPr lang="zh-CN" altLang="en-US"/>
                    </a:p>
                  </a:txBody>
                  <a:tcPr/>
                </a:tc>
                <a:tc>
                  <a:txBody>
                    <a:bodyPr/>
                    <a:p>
                      <a:pPr>
                        <a:buNone/>
                      </a:pPr>
                      <a:r>
                        <a:rPr lang="zh-CN" altLang="en-US"/>
                        <a:t>对应课标</a:t>
                      </a:r>
                      <a:endParaRPr lang="zh-CN" altLang="en-US"/>
                    </a:p>
                  </a:txBody>
                  <a:tcPr/>
                </a:tc>
                <a:tc>
                  <a:txBody>
                    <a:bodyPr/>
                    <a:p>
                      <a:pPr>
                        <a:buNone/>
                      </a:pPr>
                      <a:r>
                        <a:rPr lang="zh-CN" altLang="en-US"/>
                        <a:t>能力要求</a:t>
                      </a:r>
                      <a:endParaRPr lang="zh-CN" altLang="en-US"/>
                    </a:p>
                  </a:txBody>
                  <a:tcPr/>
                </a:tc>
              </a:tr>
              <a:tr h="365760">
                <a:tc>
                  <a:txBody>
                    <a:bodyPr/>
                    <a:p>
                      <a:pPr>
                        <a:buNone/>
                      </a:pPr>
                      <a:r>
                        <a:rPr lang="en-US" altLang="zh-CN"/>
                        <a:t>24</a:t>
                      </a:r>
                      <a:endParaRPr lang="en-US" altLang="zh-CN"/>
                    </a:p>
                  </a:txBody>
                  <a:tcPr/>
                </a:tc>
                <a:tc>
                  <a:txBody>
                    <a:bodyPr/>
                    <a:p>
                      <a:pPr>
                        <a:buNone/>
                      </a:pPr>
                      <a:r>
                        <a:rPr lang="zh-CN" altLang="en-US"/>
                        <a:t>必修</a:t>
                      </a:r>
                      <a:r>
                        <a:rPr lang="en-US" altLang="zh-CN"/>
                        <a:t>1.1</a:t>
                      </a:r>
                      <a:endParaRPr lang="en-US" altLang="zh-CN"/>
                    </a:p>
                  </a:txBody>
                  <a:tcPr/>
                </a:tc>
                <a:tc>
                  <a:txBody>
                    <a:bodyPr/>
                    <a:p>
                      <a:pPr>
                        <a:buNone/>
                      </a:pPr>
                      <a:r>
                        <a:rPr lang="zh-CN" altLang="en-US"/>
                        <a:t>认识</a:t>
                      </a:r>
                      <a:endParaRPr lang="zh-CN" altLang="en-US"/>
                    </a:p>
                  </a:txBody>
                  <a:tcPr/>
                </a:tc>
              </a:tr>
              <a:tr h="365760">
                <a:tc>
                  <a:txBody>
                    <a:bodyPr/>
                    <a:p>
                      <a:pPr>
                        <a:buNone/>
                      </a:pPr>
                      <a:r>
                        <a:rPr lang="en-US" altLang="zh-CN"/>
                        <a:t>25</a:t>
                      </a:r>
                      <a:endParaRPr lang="en-US" altLang="zh-CN"/>
                    </a:p>
                  </a:txBody>
                  <a:tcPr/>
                </a:tc>
                <a:tc>
                  <a:txBody>
                    <a:bodyPr/>
                    <a:p>
                      <a:pPr>
                        <a:buNone/>
                      </a:pPr>
                      <a:r>
                        <a:rPr lang="zh-CN" altLang="en-US"/>
                        <a:t>必修</a:t>
                      </a:r>
                      <a:r>
                        <a:rPr lang="en-US" altLang="zh-CN"/>
                        <a:t>1.2</a:t>
                      </a:r>
                      <a:endParaRPr lang="en-US" altLang="zh-CN"/>
                    </a:p>
                    <a:p>
                      <a:pPr>
                        <a:buNone/>
                      </a:pPr>
                      <a:endParaRPr lang="zh-CN" altLang="en-US" sz="1800">
                        <a:sym typeface="+mn-ea"/>
                      </a:endParaRPr>
                    </a:p>
                    <a:p>
                      <a:pPr>
                        <a:buNone/>
                      </a:pPr>
                      <a:r>
                        <a:rPr lang="zh-CN" altLang="en-US" sz="1800">
                          <a:sym typeface="+mn-ea"/>
                        </a:rPr>
                        <a:t>选择性必修模块</a:t>
                      </a:r>
                      <a:r>
                        <a:rPr lang="en-US" altLang="zh-CN" sz="1800">
                          <a:sym typeface="+mn-ea"/>
                        </a:rPr>
                        <a:t>3:3.1 </a:t>
                      </a:r>
                      <a:endParaRPr lang="en-US" altLang="zh-CN"/>
                    </a:p>
                  </a:txBody>
                  <a:tcPr/>
                </a:tc>
                <a:tc>
                  <a:txBody>
                    <a:bodyPr/>
                    <a:p>
                      <a:pPr>
                        <a:buNone/>
                      </a:pPr>
                      <a:r>
                        <a:rPr lang="zh-CN" altLang="en-US"/>
                        <a:t>了解</a:t>
                      </a:r>
                      <a:endParaRPr lang="zh-CN" altLang="en-US"/>
                    </a:p>
                    <a:p>
                      <a:pPr>
                        <a:buNone/>
                      </a:pPr>
                      <a:endParaRPr lang="zh-CN" altLang="en-US"/>
                    </a:p>
                    <a:p>
                      <a:pPr>
                        <a:buNone/>
                      </a:pPr>
                      <a:r>
                        <a:rPr lang="zh-CN" altLang="en-US"/>
                        <a:t>了解</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a:t>必修</a:t>
                      </a:r>
                      <a:r>
                        <a:rPr lang="en-US" altLang="zh-CN"/>
                        <a:t>1.3</a:t>
                      </a:r>
                      <a:endParaRPr lang="en-US" altLang="zh-CN"/>
                    </a:p>
                  </a:txBody>
                  <a:tcPr/>
                </a:tc>
                <a:tc>
                  <a:txBody>
                    <a:bodyPr/>
                    <a:p>
                      <a:pPr>
                        <a:buNone/>
                      </a:pPr>
                      <a:r>
                        <a:rPr lang="zh-CN" altLang="en-US"/>
                        <a:t>认识</a:t>
                      </a:r>
                      <a:endParaRPr lang="zh-CN" altLang="en-US"/>
                    </a:p>
                  </a:txBody>
                  <a:tcPr/>
                </a:tc>
              </a:tr>
              <a:tr h="914400">
                <a:tc>
                  <a:txBody>
                    <a:bodyPr/>
                    <a:p>
                      <a:pPr>
                        <a:buNone/>
                      </a:pPr>
                      <a:r>
                        <a:rPr lang="en-US" altLang="zh-CN"/>
                        <a:t>27</a:t>
                      </a:r>
                      <a:endParaRPr lang="en-US" altLang="zh-CN"/>
                    </a:p>
                  </a:txBody>
                  <a:tcPr/>
                </a:tc>
                <a:tc>
                  <a:txBody>
                    <a:bodyPr/>
                    <a:p>
                      <a:pPr>
                        <a:buNone/>
                      </a:pPr>
                      <a:r>
                        <a:rPr lang="zh-CN" altLang="en-US"/>
                        <a:t>选修模块</a:t>
                      </a:r>
                      <a:r>
                        <a:rPr lang="en-US" altLang="zh-CN"/>
                        <a:t>1</a:t>
                      </a:r>
                      <a:r>
                        <a:rPr lang="zh-CN" altLang="en-US"/>
                        <a:t>：</a:t>
                      </a:r>
                      <a:r>
                        <a:rPr lang="en-US" altLang="zh-CN"/>
                        <a:t>1.5</a:t>
                      </a:r>
                      <a:endParaRPr lang="en-US" altLang="zh-CN"/>
                    </a:p>
                    <a:p>
                      <a:pPr>
                        <a:buNone/>
                      </a:pPr>
                      <a:endParaRPr lang="zh-CN" altLang="en-US" sz="1800">
                        <a:sym typeface="+mn-ea"/>
                      </a:endParaRPr>
                    </a:p>
                    <a:p>
                      <a:pPr>
                        <a:buNone/>
                      </a:pPr>
                      <a:r>
                        <a:rPr lang="zh-CN" altLang="en-US" sz="1800">
                          <a:sym typeface="+mn-ea"/>
                        </a:rPr>
                        <a:t>选修模块</a:t>
                      </a:r>
                      <a:r>
                        <a:rPr lang="en-US" altLang="zh-CN" sz="1800">
                          <a:sym typeface="+mn-ea"/>
                        </a:rPr>
                        <a:t>2</a:t>
                      </a:r>
                      <a:r>
                        <a:rPr lang="zh-CN" altLang="en-US" sz="1800">
                          <a:sym typeface="+mn-ea"/>
                        </a:rPr>
                        <a:t>：</a:t>
                      </a:r>
                      <a:r>
                        <a:rPr lang="en-US" altLang="zh-CN" sz="1800">
                          <a:sym typeface="+mn-ea"/>
                        </a:rPr>
                        <a:t>2</a:t>
                      </a:r>
                      <a:r>
                        <a:rPr lang="en-US" altLang="zh-CN" sz="1800">
                          <a:sym typeface="+mn-ea"/>
                        </a:rPr>
                        <a:t>.2</a:t>
                      </a:r>
                      <a:endParaRPr lang="en-US" altLang="zh-CN"/>
                    </a:p>
                  </a:txBody>
                  <a:tcPr/>
                </a:tc>
                <a:tc>
                  <a:txBody>
                    <a:bodyPr/>
                    <a:p>
                      <a:pPr>
                        <a:buNone/>
                      </a:pPr>
                      <a:r>
                        <a:rPr lang="zh-CN" altLang="en-US"/>
                        <a:t>了解</a:t>
                      </a:r>
                      <a:endParaRPr lang="zh-CN" altLang="en-US"/>
                    </a:p>
                  </a:txBody>
                  <a:tcPr/>
                </a:tc>
              </a:tr>
              <a:tr h="365760">
                <a:tc>
                  <a:txBody>
                    <a:bodyPr/>
                    <a:p>
                      <a:pPr>
                        <a:buNone/>
                      </a:pPr>
                      <a:r>
                        <a:rPr lang="en-US" altLang="zh-CN"/>
                        <a:t>28</a:t>
                      </a:r>
                      <a:endParaRPr lang="en-US" altLang="zh-CN"/>
                    </a:p>
                  </a:txBody>
                  <a:tcPr/>
                </a:tc>
                <a:tc>
                  <a:txBody>
                    <a:bodyPr/>
                    <a:p>
                      <a:pPr>
                        <a:buNone/>
                      </a:pPr>
                      <a:r>
                        <a:rPr lang="zh-CN" altLang="en-US" sz="1800">
                          <a:sym typeface="+mn-ea"/>
                        </a:rPr>
                        <a:t>必修</a:t>
                      </a:r>
                      <a:r>
                        <a:rPr lang="en-US" altLang="zh-CN" sz="1800">
                          <a:sym typeface="+mn-ea"/>
                        </a:rPr>
                        <a:t>1.6</a:t>
                      </a:r>
                      <a:endParaRPr lang="zh-CN" altLang="en-US"/>
                    </a:p>
                  </a:txBody>
                  <a:tcPr/>
                </a:tc>
                <a:tc>
                  <a:txBody>
                    <a:bodyPr/>
                    <a:p>
                      <a:pPr>
                        <a:buNone/>
                      </a:pPr>
                      <a:r>
                        <a:rPr lang="zh-CN" altLang="en-US"/>
                        <a:t>了解</a:t>
                      </a:r>
                      <a:endParaRPr lang="zh-CN" altLang="en-US"/>
                    </a:p>
                  </a:txBody>
                  <a:tcPr/>
                </a:tc>
              </a:tr>
              <a:tr h="383540">
                <a:tc>
                  <a:txBody>
                    <a:bodyPr/>
                    <a:p>
                      <a:pPr>
                        <a:buNone/>
                      </a:pPr>
                      <a:r>
                        <a:rPr lang="en-US" altLang="zh-CN"/>
                        <a:t>29</a:t>
                      </a:r>
                      <a:endParaRPr lang="en-US" altLang="zh-CN"/>
                    </a:p>
                  </a:txBody>
                  <a:tcPr/>
                </a:tc>
                <a:tc>
                  <a:txBody>
                    <a:bodyPr/>
                    <a:p>
                      <a:pPr>
                        <a:buNone/>
                      </a:pPr>
                      <a:r>
                        <a:rPr lang="zh-CN" altLang="en-US" sz="1800">
                          <a:sym typeface="+mn-ea"/>
                        </a:rPr>
                        <a:t>必修</a:t>
                      </a:r>
                      <a:r>
                        <a:rPr lang="en-US" altLang="zh-CN" sz="1800">
                          <a:sym typeface="+mn-ea"/>
                        </a:rPr>
                        <a:t>1.7</a:t>
                      </a:r>
                      <a:endParaRPr lang="zh-CN" altLang="en-US"/>
                    </a:p>
                  </a:txBody>
                  <a:tcPr/>
                </a:tc>
                <a:tc>
                  <a:txBody>
                    <a:bodyPr/>
                    <a:p>
                      <a:pPr>
                        <a:buNone/>
                      </a:pPr>
                      <a:r>
                        <a:rPr lang="zh-CN" altLang="en-US"/>
                        <a:t>认识</a:t>
                      </a:r>
                      <a:endParaRPr lang="zh-CN" altLang="en-US"/>
                    </a:p>
                  </a:txBody>
                  <a:tcPr/>
                </a:tc>
              </a:tr>
            </a:tbl>
          </a:graphicData>
        </a:graphic>
      </p:graphicFrame>
      <p:graphicFrame>
        <p:nvGraphicFramePr>
          <p:cNvPr id="8" name="表格 7"/>
          <p:cNvGraphicFramePr/>
          <p:nvPr>
            <p:custDataLst>
              <p:tags r:id="rId2"/>
            </p:custDataLst>
          </p:nvPr>
        </p:nvGraphicFramePr>
        <p:xfrm>
          <a:off x="6369685" y="1905000"/>
          <a:ext cx="4226560" cy="3613150"/>
        </p:xfrm>
        <a:graphic>
          <a:graphicData uri="http://schemas.openxmlformats.org/drawingml/2006/table">
            <a:tbl>
              <a:tblPr firstRow="1" bandRow="1">
                <a:tableStyleId>{5C22544A-7EE6-4342-B048-85BDC9FD1C3A}</a:tableStyleId>
              </a:tblPr>
              <a:tblGrid>
                <a:gridCol w="745490"/>
                <a:gridCol w="2362835"/>
                <a:gridCol w="1118235"/>
              </a:tblGrid>
              <a:tr h="310515">
                <a:tc>
                  <a:txBody>
                    <a:bodyPr/>
                    <a:p>
                      <a:pPr>
                        <a:buNone/>
                      </a:pPr>
                      <a:r>
                        <a:rPr lang="zh-CN" altLang="en-US"/>
                        <a:t>题号</a:t>
                      </a:r>
                      <a:endParaRPr lang="zh-CN" altLang="en-US"/>
                    </a:p>
                  </a:txBody>
                  <a:tcPr/>
                </a:tc>
                <a:tc>
                  <a:txBody>
                    <a:bodyPr/>
                    <a:p>
                      <a:pPr>
                        <a:buNone/>
                      </a:pPr>
                      <a:r>
                        <a:rPr lang="zh-CN" altLang="en-US"/>
                        <a:t>对应课标</a:t>
                      </a:r>
                      <a:endParaRPr lang="zh-CN" altLang="en-US"/>
                    </a:p>
                  </a:txBody>
                  <a:tcPr/>
                </a:tc>
                <a:tc>
                  <a:txBody>
                    <a:bodyPr/>
                    <a:p>
                      <a:pPr>
                        <a:buNone/>
                      </a:pPr>
                      <a:r>
                        <a:rPr lang="zh-CN" altLang="en-US"/>
                        <a:t>能力要求</a:t>
                      </a:r>
                      <a:endParaRPr lang="zh-CN" altLang="en-US"/>
                    </a:p>
                  </a:txBody>
                  <a:tcPr/>
                </a:tc>
              </a:tr>
              <a:tr h="218440">
                <a:tc>
                  <a:txBody>
                    <a:bodyPr/>
                    <a:p>
                      <a:pPr>
                        <a:buNone/>
                      </a:pPr>
                      <a:r>
                        <a:rPr lang="en-US" altLang="zh-CN"/>
                        <a:t>30</a:t>
                      </a:r>
                      <a:endParaRPr lang="en-US" altLang="zh-CN"/>
                    </a:p>
                  </a:txBody>
                  <a:tcPr/>
                </a:tc>
                <a:tc>
                  <a:txBody>
                    <a:bodyPr/>
                    <a:p>
                      <a:pPr>
                        <a:buNone/>
                      </a:pPr>
                      <a:r>
                        <a:rPr lang="zh-CN" altLang="en-US" sz="1800">
                          <a:sym typeface="+mn-ea"/>
                        </a:rPr>
                        <a:t>必修</a:t>
                      </a:r>
                      <a:r>
                        <a:rPr lang="en-US" altLang="zh-CN" sz="1800">
                          <a:sym typeface="+mn-ea"/>
                        </a:rPr>
                        <a:t>1.7</a:t>
                      </a:r>
                      <a:endParaRPr lang="zh-CN" altLang="en-US"/>
                    </a:p>
                  </a:txBody>
                  <a:tcPr/>
                </a:tc>
                <a:tc>
                  <a:txBody>
                    <a:bodyPr/>
                    <a:p>
                      <a:pPr>
                        <a:buNone/>
                      </a:pPr>
                      <a:r>
                        <a:rPr lang="zh-CN" altLang="en-US" sz="1800">
                          <a:sym typeface="+mn-ea"/>
                        </a:rPr>
                        <a:t>认识</a:t>
                      </a:r>
                      <a:endParaRPr lang="zh-CN" altLang="en-US"/>
                    </a:p>
                  </a:txBody>
                  <a:tcPr/>
                </a:tc>
              </a:tr>
              <a:tr h="336550">
                <a:tc>
                  <a:txBody>
                    <a:bodyPr/>
                    <a:p>
                      <a:pPr>
                        <a:buNone/>
                      </a:pPr>
                      <a:r>
                        <a:rPr lang="en-US" altLang="zh-CN"/>
                        <a:t>31</a:t>
                      </a:r>
                      <a:endParaRPr lang="en-US" altLang="zh-CN"/>
                    </a:p>
                  </a:txBody>
                  <a:tcPr/>
                </a:tc>
                <a:tc>
                  <a:txBody>
                    <a:bodyPr/>
                    <a:p>
                      <a:pPr>
                        <a:buNone/>
                      </a:pPr>
                      <a:r>
                        <a:rPr lang="zh-CN" altLang="en-US" sz="1800">
                          <a:sym typeface="+mn-ea"/>
                        </a:rPr>
                        <a:t>必修</a:t>
                      </a:r>
                      <a:r>
                        <a:rPr lang="en-US" altLang="zh-CN" sz="1800">
                          <a:sym typeface="+mn-ea"/>
                        </a:rPr>
                        <a:t>1.15</a:t>
                      </a:r>
                      <a:endParaRPr lang="zh-CN" altLang="en-US"/>
                    </a:p>
                  </a:txBody>
                  <a:tcPr/>
                </a:tc>
                <a:tc>
                  <a:txBody>
                    <a:bodyPr/>
                    <a:p>
                      <a:pPr>
                        <a:buNone/>
                      </a:pPr>
                      <a:r>
                        <a:rPr lang="zh-CN" altLang="en-US"/>
                        <a:t>了解</a:t>
                      </a:r>
                      <a:endParaRPr lang="zh-CN" altLang="en-US"/>
                    </a:p>
                  </a:txBody>
                  <a:tcPr/>
                </a:tc>
              </a:tr>
              <a:tr h="300355">
                <a:tc>
                  <a:txBody>
                    <a:bodyPr/>
                    <a:p>
                      <a:pPr>
                        <a:buNone/>
                      </a:pPr>
                      <a:r>
                        <a:rPr lang="en-US" altLang="zh-CN"/>
                        <a:t>32</a:t>
                      </a:r>
                      <a:endParaRPr lang="en-US" altLang="zh-CN"/>
                    </a:p>
                  </a:txBody>
                  <a:tcPr/>
                </a:tc>
                <a:tc>
                  <a:txBody>
                    <a:bodyPr/>
                    <a:p>
                      <a:pPr>
                        <a:buNone/>
                      </a:pPr>
                      <a:r>
                        <a:rPr lang="zh-CN" altLang="en-US" sz="1800">
                          <a:sym typeface="+mn-ea"/>
                        </a:rPr>
                        <a:t>必修</a:t>
                      </a:r>
                      <a:r>
                        <a:rPr lang="en-US" altLang="zh-CN" sz="1800">
                          <a:sym typeface="+mn-ea"/>
                        </a:rPr>
                        <a:t>1.16</a:t>
                      </a:r>
                      <a:endParaRPr lang="zh-CN" altLang="en-US"/>
                    </a:p>
                  </a:txBody>
                  <a:tcPr/>
                </a:tc>
                <a:tc>
                  <a:txBody>
                    <a:bodyPr/>
                    <a:p>
                      <a:pPr>
                        <a:buNone/>
                      </a:pPr>
                      <a:r>
                        <a:rPr lang="zh-CN" altLang="en-US"/>
                        <a:t>了解</a:t>
                      </a:r>
                      <a:endParaRPr lang="zh-CN" altLang="en-US"/>
                    </a:p>
                  </a:txBody>
                  <a:tcPr/>
                </a:tc>
              </a:tr>
              <a:tr h="835660">
                <a:tc>
                  <a:txBody>
                    <a:bodyPr/>
                    <a:p>
                      <a:pPr>
                        <a:buNone/>
                      </a:pPr>
                      <a:r>
                        <a:rPr lang="en-US" altLang="zh-CN"/>
                        <a:t>33</a:t>
                      </a:r>
                      <a:endParaRPr lang="en-US" altLang="zh-CN"/>
                    </a:p>
                  </a:txBody>
                  <a:tcPr/>
                </a:tc>
                <a:tc>
                  <a:txBody>
                    <a:bodyPr/>
                    <a:p>
                      <a:pPr>
                        <a:buNone/>
                      </a:pPr>
                      <a:r>
                        <a:rPr lang="zh-CN" altLang="en-US" sz="1800">
                          <a:sym typeface="+mn-ea"/>
                        </a:rPr>
                        <a:t>必修</a:t>
                      </a:r>
                      <a:r>
                        <a:rPr lang="en-US" altLang="zh-CN" sz="1800">
                          <a:sym typeface="+mn-ea"/>
                        </a:rPr>
                        <a:t>1.18</a:t>
                      </a:r>
                      <a:endParaRPr lang="en-US" altLang="zh-CN" sz="1800">
                        <a:sym typeface="+mn-ea"/>
                      </a:endParaRPr>
                    </a:p>
                    <a:p>
                      <a:pPr>
                        <a:buNone/>
                      </a:pPr>
                      <a:endParaRPr lang="zh-CN" altLang="en-US"/>
                    </a:p>
                    <a:p>
                      <a:pPr>
                        <a:buNone/>
                      </a:pPr>
                      <a:r>
                        <a:rPr lang="zh-CN" altLang="en-US"/>
                        <a:t>选择性必修模块</a:t>
                      </a:r>
                      <a:r>
                        <a:rPr lang="en-US" altLang="zh-CN"/>
                        <a:t>3:3.5                 </a:t>
                      </a:r>
                      <a:endParaRPr lang="zh-CN" altLang="en-US"/>
                    </a:p>
                  </a:txBody>
                  <a:tcPr/>
                </a:tc>
                <a:tc>
                  <a:txBody>
                    <a:bodyPr/>
                    <a:p>
                      <a:pPr>
                        <a:buNone/>
                      </a:pPr>
                      <a:r>
                        <a:rPr lang="zh-CN" altLang="en-US"/>
                        <a:t>认识</a:t>
                      </a:r>
                      <a:endParaRPr lang="zh-CN" altLang="en-US"/>
                    </a:p>
                    <a:p>
                      <a:pPr>
                        <a:buNone/>
                      </a:pPr>
                      <a:endParaRPr lang="zh-CN" altLang="en-US"/>
                    </a:p>
                    <a:p>
                      <a:pPr>
                        <a:buNone/>
                      </a:pPr>
                      <a:r>
                        <a:rPr lang="zh-CN" altLang="en-US"/>
                        <a:t>了解</a:t>
                      </a:r>
                      <a:endParaRPr lang="zh-CN" altLang="en-US"/>
                    </a:p>
                  </a:txBody>
                  <a:tcPr/>
                </a:tc>
              </a:tr>
              <a:tr h="300990">
                <a:tc>
                  <a:txBody>
                    <a:bodyPr/>
                    <a:p>
                      <a:pPr>
                        <a:buNone/>
                      </a:pPr>
                      <a:r>
                        <a:rPr lang="en-US" altLang="zh-CN"/>
                        <a:t>34</a:t>
                      </a:r>
                      <a:endParaRPr lang="en-US" altLang="zh-CN"/>
                    </a:p>
                  </a:txBody>
                  <a:tcPr/>
                </a:tc>
                <a:tc>
                  <a:txBody>
                    <a:bodyPr/>
                    <a:p>
                      <a:pPr>
                        <a:buNone/>
                      </a:pPr>
                      <a:r>
                        <a:rPr lang="zh-CN" altLang="en-US" sz="1800">
                          <a:sym typeface="+mn-ea"/>
                        </a:rPr>
                        <a:t>必修</a:t>
                      </a:r>
                      <a:r>
                        <a:rPr lang="en-US" altLang="zh-CN" sz="1800">
                          <a:sym typeface="+mn-ea"/>
                        </a:rPr>
                        <a:t>1.18</a:t>
                      </a:r>
                      <a:endParaRPr lang="zh-CN" altLang="en-US"/>
                    </a:p>
                  </a:txBody>
                  <a:tcPr/>
                </a:tc>
                <a:tc>
                  <a:txBody>
                    <a:bodyPr/>
                    <a:p>
                      <a:pPr>
                        <a:buNone/>
                      </a:pPr>
                      <a:r>
                        <a:rPr lang="zh-CN" altLang="en-US"/>
                        <a:t>认识</a:t>
                      </a:r>
                      <a:endParaRPr lang="zh-CN" altLang="en-US"/>
                    </a:p>
                  </a:txBody>
                  <a:tcPr/>
                </a:tc>
              </a:tr>
              <a:tr h="869950">
                <a:tc>
                  <a:txBody>
                    <a:bodyPr/>
                    <a:p>
                      <a:pPr>
                        <a:buNone/>
                      </a:pPr>
                      <a:r>
                        <a:rPr lang="en-US" altLang="zh-CN"/>
                        <a:t>35</a:t>
                      </a:r>
                      <a:endParaRPr lang="en-US" altLang="zh-CN"/>
                    </a:p>
                  </a:txBody>
                  <a:tcPr/>
                </a:tc>
                <a:tc>
                  <a:txBody>
                    <a:bodyPr/>
                    <a:p>
                      <a:pPr>
                        <a:buNone/>
                      </a:pPr>
                      <a:r>
                        <a:rPr lang="zh-CN" altLang="en-US" sz="1800">
                          <a:sym typeface="+mn-ea"/>
                        </a:rPr>
                        <a:t>必修</a:t>
                      </a:r>
                      <a:r>
                        <a:rPr lang="en-US" altLang="zh-CN" sz="1800">
                          <a:sym typeface="+mn-ea"/>
                        </a:rPr>
                        <a:t>1.24</a:t>
                      </a:r>
                      <a:endParaRPr lang="zh-CN" altLang="en-US"/>
                    </a:p>
                  </a:txBody>
                  <a:tcPr/>
                </a:tc>
                <a:tc>
                  <a:txBody>
                    <a:bodyPr/>
                    <a:p>
                      <a:pPr>
                        <a:buNone/>
                      </a:pPr>
                      <a:r>
                        <a:rPr lang="zh-CN" altLang="en-US"/>
                        <a:t>认识</a:t>
                      </a:r>
                      <a:endParaRPr lang="zh-CN" altLang="en-US"/>
                    </a:p>
                  </a:txBody>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093595" y="731520"/>
            <a:ext cx="9144000" cy="694690"/>
          </a:xfrm>
        </p:spPr>
        <p:txBody>
          <a:bodyPr>
            <a:noAutofit/>
          </a:bodyPr>
          <a:p>
            <a:pPr algn="l"/>
            <a:r>
              <a:rPr lang="zh-CN" altLang="en-US" sz="4400" b="1"/>
              <a:t>四、</a:t>
            </a:r>
            <a:r>
              <a:rPr lang="zh-CN" altLang="en-US" sz="4400" b="1">
                <a:sym typeface="+mn-ea"/>
              </a:rPr>
              <a:t>今天我们该如何用教材</a:t>
            </a:r>
            <a:endParaRPr lang="zh-CN" altLang="en-US" sz="4400" b="1">
              <a:sym typeface="+mn-ea"/>
            </a:endParaRPr>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5585" y="1710690"/>
            <a:ext cx="12043410" cy="4829810"/>
          </a:xfrm>
          <a:prstGeom prst="rect">
            <a:avLst/>
          </a:prstGeom>
          <a:noFill/>
        </p:spPr>
        <p:txBody>
          <a:bodyPr wrap="square" rtlCol="0">
            <a:spAutoFit/>
          </a:bodyPr>
          <a:p>
            <a:pPr marL="285750" indent="-285750">
              <a:lnSpc>
                <a:spcPct val="140000"/>
              </a:lnSpc>
              <a:buFont typeface="Wingdings" panose="05000000000000000000" charset="0"/>
              <a:buChar char="u"/>
            </a:pPr>
            <a:r>
              <a:rPr lang="zh-CN" altLang="en-US" sz="4400"/>
              <a:t>把实用的材料用实</a:t>
            </a:r>
            <a:r>
              <a:rPr lang="zh-CN" altLang="en-US" sz="3600"/>
              <a:t>（数据、图片信息）</a:t>
            </a:r>
            <a:endParaRPr lang="zh-CN" altLang="en-US" sz="3600"/>
          </a:p>
          <a:p>
            <a:pPr marL="285750" indent="-285750">
              <a:lnSpc>
                <a:spcPct val="140000"/>
              </a:lnSpc>
              <a:buFont typeface="Wingdings" panose="05000000000000000000" charset="0"/>
              <a:buChar char="u"/>
            </a:pPr>
            <a:r>
              <a:rPr lang="zh-CN" altLang="en-US" sz="4400"/>
              <a:t>把不全的过程补全</a:t>
            </a:r>
            <a:r>
              <a:rPr lang="zh-CN" altLang="en-US" sz="3600">
                <a:sym typeface="+mn-ea"/>
              </a:rPr>
              <a:t>（通史学通）</a:t>
            </a:r>
            <a:endParaRPr lang="zh-CN" altLang="en-US" sz="4400"/>
          </a:p>
          <a:p>
            <a:pPr marL="285750" indent="-285750">
              <a:lnSpc>
                <a:spcPct val="140000"/>
              </a:lnSpc>
              <a:buFont typeface="Wingdings" panose="05000000000000000000" charset="0"/>
              <a:buChar char="u"/>
            </a:pPr>
            <a:r>
              <a:rPr lang="zh-CN" altLang="en-US" sz="4400"/>
              <a:t>对变化的提法应变</a:t>
            </a:r>
            <a:r>
              <a:rPr lang="zh-CN" altLang="en-US" sz="3600">
                <a:sym typeface="+mn-ea"/>
              </a:rPr>
              <a:t>（关注前沿、热点）</a:t>
            </a:r>
            <a:endParaRPr lang="zh-CN" altLang="en-US" sz="3600"/>
          </a:p>
          <a:p>
            <a:pPr marL="285750" indent="-285750">
              <a:lnSpc>
                <a:spcPct val="140000"/>
              </a:lnSpc>
              <a:buFont typeface="Wingdings" panose="05000000000000000000" charset="0"/>
              <a:buChar char="u"/>
            </a:pPr>
            <a:r>
              <a:rPr lang="zh-CN" altLang="en-US" sz="4400"/>
              <a:t>对拓展的知识拓学</a:t>
            </a:r>
            <a:r>
              <a:rPr lang="zh-CN" altLang="en-US" sz="3600">
                <a:sym typeface="+mn-ea"/>
              </a:rPr>
              <a:t>（高度重视教材“探究与拓展”部分）</a:t>
            </a:r>
            <a:endParaRPr lang="zh-CN" altLang="en-US" sz="3600"/>
          </a:p>
          <a:p>
            <a:pPr indent="0">
              <a:lnSpc>
                <a:spcPct val="140000"/>
              </a:lnSpc>
              <a:buFont typeface="Wingdings" panose="05000000000000000000" charset="0"/>
              <a:buNone/>
            </a:pPr>
            <a:endParaRPr lang="zh-CN" altLang="en-US" sz="4400">
              <a:solidFill>
                <a:srgbClr val="FF0000"/>
              </a:solidFill>
            </a:endParaRPr>
          </a:p>
        </p:txBody>
      </p:sp>
      <p:pic>
        <p:nvPicPr>
          <p:cNvPr id="3" name="图片 2"/>
          <p:cNvPicPr>
            <a:picLocks noChangeAspect="1"/>
          </p:cNvPicPr>
          <p:nvPr/>
        </p:nvPicPr>
        <p:blipFill>
          <a:blip r:embed="rId1"/>
          <a:srcRect l="15415" r="13266"/>
          <a:stretch>
            <a:fillRect/>
          </a:stretch>
        </p:blipFill>
        <p:spPr>
          <a:xfrm>
            <a:off x="9385935" y="292100"/>
            <a:ext cx="2550160" cy="35756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2328545" y="731520"/>
            <a:ext cx="9144000" cy="694690"/>
          </a:xfrm>
        </p:spPr>
        <p:txBody>
          <a:bodyPr>
            <a:noAutofit/>
          </a:bodyPr>
          <a:p>
            <a:pPr algn="l"/>
            <a:r>
              <a:rPr lang="zh-CN" altLang="en-US" sz="4400" b="1"/>
              <a:t>二、考法分析</a:t>
            </a:r>
            <a:endParaRPr lang="zh-CN" altLang="en-US" sz="4400" b="1"/>
          </a:p>
        </p:txBody>
      </p:sp>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24</a:t>
                      </a:r>
                      <a:endParaRPr lang="en-US" altLang="zh-CN"/>
                    </a:p>
                  </a:txBody>
                  <a:tcPr/>
                </a:tc>
                <a:tc>
                  <a:txBody>
                    <a:bodyPr/>
                    <a:p>
                      <a:pPr>
                        <a:buNone/>
                      </a:pPr>
                      <a:r>
                        <a:rPr lang="zh-CN" altLang="en-US" sz="1800">
                          <a:sym typeface="+mn-ea"/>
                        </a:rPr>
                        <a:t>紧贴教材，考查</a:t>
                      </a:r>
                      <a:r>
                        <a:rPr lang="en-US" altLang="zh-CN" sz="1800">
                          <a:sym typeface="+mn-ea"/>
                        </a:rPr>
                        <a:t>“</a:t>
                      </a:r>
                      <a:r>
                        <a:rPr lang="zh-CN" altLang="en-US" sz="1800">
                          <a:sym typeface="+mn-ea"/>
                        </a:rPr>
                        <a:t>通过了解石器时代中国境内有代表性的文化遗存，认识它们与中华文明起源以及私有制、阶级和国家产生的关系。</a:t>
                      </a:r>
                      <a:r>
                        <a:rPr lang="en-US" altLang="zh-CN" sz="1800">
                          <a:sym typeface="+mn-ea"/>
                        </a:rPr>
                        <a:t>”</a:t>
                      </a:r>
                      <a:r>
                        <a:rPr lang="zh-CN" altLang="en-US" sz="1800">
                          <a:sym typeface="+mn-ea"/>
                        </a:rPr>
                        <a:t>，</a:t>
                      </a:r>
                      <a:r>
                        <a:rPr lang="zh-CN" altLang="en-US" sz="1800">
                          <a:sym typeface="+mn-ea"/>
                        </a:rPr>
                        <a:t>考查</a:t>
                      </a:r>
                      <a:r>
                        <a:rPr lang="zh-CN" altLang="en-US" sz="1800">
                          <a:sym typeface="+mn-ea"/>
                        </a:rPr>
                        <a:t>基础知识</a:t>
                      </a:r>
                      <a:r>
                        <a:rPr lang="zh-CN" altLang="en-US" sz="1800">
                          <a:solidFill>
                            <a:srgbClr val="FF0000"/>
                          </a:solidFill>
                          <a:sym typeface="+mn-ea"/>
                        </a:rPr>
                        <a:t>记忆</a:t>
                      </a:r>
                      <a:r>
                        <a:rPr lang="zh-CN" altLang="en-US" sz="1800">
                          <a:sym typeface="+mn-ea"/>
                        </a:rPr>
                        <a:t>。</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2019</a:t>
                      </a:r>
                      <a:r>
                        <a:rPr lang="zh-CN" altLang="en-US"/>
                        <a:t>年</a:t>
                      </a:r>
                      <a:r>
                        <a:rPr lang="en-US" altLang="zh-CN"/>
                        <a:t>8</a:t>
                      </a:r>
                      <a:r>
                        <a:rPr lang="zh-CN" altLang="en-US"/>
                        <a:t>月第</a:t>
                      </a:r>
                      <a:r>
                        <a:rPr lang="en-US" altLang="zh-CN"/>
                        <a:t>1</a:t>
                      </a:r>
                      <a:r>
                        <a:rPr lang="zh-CN" altLang="en-US"/>
                        <a:t>版）</a:t>
                      </a:r>
                      <a:r>
                        <a:rPr lang="en-US" altLang="zh-CN"/>
                        <a:t>P4:“</a:t>
                      </a:r>
                      <a:r>
                        <a:rPr lang="zh-CN" altLang="en-US">
                          <a:solidFill>
                            <a:srgbClr val="FF0000"/>
                          </a:solidFill>
                        </a:rPr>
                        <a:t>新石器时代晚期</a:t>
                      </a:r>
                      <a:r>
                        <a:rPr lang="zh-CN" altLang="en-US"/>
                        <a:t>出现的父系氏族社会，</a:t>
                      </a:r>
                      <a:r>
                        <a:rPr lang="zh-CN" altLang="en-US">
                          <a:solidFill>
                            <a:srgbClr val="FF0000"/>
                          </a:solidFill>
                        </a:rPr>
                        <a:t>社会贫富分化与不平等开始出现</a:t>
                      </a:r>
                      <a:r>
                        <a:rPr lang="zh-CN" altLang="en-US">
                          <a:latin typeface="宋体" panose="02010600030101010101" pitchFamily="2" charset="-122"/>
                          <a:ea typeface="宋体" panose="02010600030101010101" pitchFamily="2" charset="-122"/>
                        </a:rPr>
                        <a:t>……中国</a:t>
                      </a:r>
                      <a:r>
                        <a:rPr lang="zh-CN" altLang="en-US">
                          <a:solidFill>
                            <a:srgbClr val="FF0000"/>
                          </a:solidFill>
                          <a:latin typeface="宋体" panose="02010600030101010101" pitchFamily="2" charset="-122"/>
                          <a:ea typeface="宋体" panose="02010600030101010101" pitchFamily="2" charset="-122"/>
                        </a:rPr>
                        <a:t>即将</a:t>
                      </a:r>
                      <a:r>
                        <a:rPr lang="zh-CN" altLang="en-US">
                          <a:latin typeface="宋体" panose="02010600030101010101" pitchFamily="2" charset="-122"/>
                          <a:ea typeface="宋体" panose="02010600030101010101" pitchFamily="2" charset="-122"/>
                        </a:rPr>
                        <a:t>迈入阶级社会的门槛。</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24</a:t>
            </a:r>
            <a:r>
              <a:rPr lang="zh-CN" altLang="en-US" sz="2800">
                <a:latin typeface="黑体" panose="02010609060101010101" charset="-122"/>
                <a:ea typeface="黑体" panose="02010609060101010101" charset="-122"/>
                <a:cs typeface="黑体" panose="02010609060101010101" charset="-122"/>
              </a:rPr>
              <a:t>. 中国新石器时代晚期，南方的良渚文化与北方的龙山文化都呈现出</a:t>
            </a:r>
            <a:r>
              <a:rPr lang="zh-CN" altLang="en-US" sz="2800">
                <a:solidFill>
                  <a:srgbClr val="FF0000"/>
                </a:solidFill>
                <a:latin typeface="黑体" panose="02010609060101010101" charset="-122"/>
                <a:ea typeface="黑体" panose="02010609060101010101" charset="-122"/>
                <a:cs typeface="黑体" panose="02010609060101010101" charset="-122"/>
              </a:rPr>
              <a:t>向更高社会阶段发展的迹象</a:t>
            </a:r>
            <a:r>
              <a:rPr lang="zh-CN" altLang="en-US" sz="2800">
                <a:latin typeface="黑体" panose="02010609060101010101" charset="-122"/>
                <a:ea typeface="黑体" panose="02010609060101010101" charset="-122"/>
                <a:cs typeface="黑体" panose="02010609060101010101" charset="-122"/>
              </a:rPr>
              <a:t>，这主要表现在（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公共墓地出现</a:t>
            </a:r>
            <a:r>
              <a:rPr lang="en-US" altLang="zh-CN" sz="2800">
                <a:latin typeface="黑体" panose="02010609060101010101" charset="-122"/>
                <a:ea typeface="黑体" panose="02010609060101010101" charset="-122"/>
                <a:cs typeface="黑体" panose="02010609060101010101" charset="-122"/>
              </a:rPr>
              <a:t>(“</a:t>
            </a:r>
            <a:r>
              <a:rPr lang="zh-CN" altLang="en-US" sz="2800">
                <a:latin typeface="黑体" panose="02010609060101010101" charset="-122"/>
                <a:ea typeface="黑体" panose="02010609060101010101" charset="-122"/>
                <a:cs typeface="黑体" panose="02010609060101010101" charset="-122"/>
              </a:rPr>
              <a:t>仰韶文化</a:t>
            </a:r>
            <a:r>
              <a:rPr lang="en-US" altLang="zh-CN" sz="2800">
                <a:latin typeface="黑体" panose="02010609060101010101" charset="-122"/>
                <a:ea typeface="黑体" panose="02010609060101010101" charset="-122"/>
                <a:cs typeface="黑体" panose="02010609060101010101" charset="-122"/>
              </a:rPr>
              <a:t>”</a:t>
            </a:r>
            <a:r>
              <a:rPr lang="zh-CN" altLang="en-US" sz="2800">
                <a:sym typeface="+mn-ea"/>
              </a:rPr>
              <a:t>《中外历史纲要</a:t>
            </a:r>
            <a:r>
              <a:rPr lang="en-US" altLang="zh-CN" sz="2800">
                <a:sym typeface="+mn-ea"/>
              </a:rPr>
              <a:t>(</a:t>
            </a:r>
            <a:r>
              <a:rPr lang="zh-CN" altLang="en-US" sz="2800">
                <a:sym typeface="+mn-ea"/>
              </a:rPr>
              <a:t>上）》</a:t>
            </a:r>
            <a:r>
              <a:rPr lang="en-US" altLang="zh-CN" sz="2800">
                <a:sym typeface="+mn-ea"/>
              </a:rPr>
              <a:t>P3</a:t>
            </a:r>
            <a:r>
              <a:rPr lang="zh-CN" altLang="en-US" sz="2800">
                <a:sym typeface="+mn-ea"/>
              </a:rPr>
              <a:t>）</a:t>
            </a: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B. 农业的产生</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距今约</a:t>
            </a:r>
            <a:r>
              <a:rPr lang="en-US" altLang="zh-CN" sz="2000">
                <a:latin typeface="黑体" panose="02010609060101010101" charset="-122"/>
                <a:ea typeface="黑体" panose="02010609060101010101" charset="-122"/>
                <a:cs typeface="黑体" panose="02010609060101010101" charset="-122"/>
                <a:sym typeface="+mn-ea"/>
              </a:rPr>
              <a:t>1</a:t>
            </a:r>
            <a:r>
              <a:rPr lang="zh-CN" altLang="en-US" sz="2000">
                <a:latin typeface="黑体" panose="02010609060101010101" charset="-122"/>
                <a:ea typeface="黑体" panose="02010609060101010101" charset="-122"/>
                <a:cs typeface="黑体" panose="02010609060101010101" charset="-122"/>
                <a:sym typeface="+mn-ea"/>
              </a:rPr>
              <a:t>万年前</a:t>
            </a:r>
            <a:r>
              <a:rPr lang="zh-CN" altLang="en-US" sz="2000">
                <a:latin typeface="Arial" panose="020B0604020202020204" pitchFamily="34" charset="0"/>
                <a:ea typeface="黑体" panose="02010609060101010101" charset="-122"/>
                <a:cs typeface="Arial" panose="020B0604020202020204" pitchFamily="34" charset="0"/>
                <a:sym typeface="+mn-ea"/>
              </a:rPr>
              <a:t>……开始从事农业生产</a:t>
            </a:r>
            <a:r>
              <a:rPr lang="zh-CN" altLang="en-US" sz="2000">
                <a:sym typeface="+mn-ea"/>
              </a:rPr>
              <a:t>《中外历史纲要</a:t>
            </a:r>
            <a:r>
              <a:rPr lang="en-US" altLang="zh-CN" sz="2000">
                <a:sym typeface="+mn-ea"/>
              </a:rPr>
              <a:t>(</a:t>
            </a:r>
            <a:r>
              <a:rPr lang="zh-CN" altLang="en-US" sz="2000">
                <a:sym typeface="+mn-ea"/>
              </a:rPr>
              <a:t>上）》</a:t>
            </a:r>
            <a:r>
              <a:rPr lang="en-US" altLang="zh-CN" sz="2000">
                <a:sym typeface="+mn-ea"/>
              </a:rPr>
              <a:t>P3</a:t>
            </a:r>
            <a:r>
              <a:rPr lang="zh-CN" altLang="en-US" sz="2000">
                <a:sym typeface="+mn-ea"/>
              </a:rPr>
              <a:t>）</a:t>
            </a:r>
            <a:r>
              <a:rPr lang="zh-CN" altLang="en-US" sz="20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贫富分化加剧	</a:t>
            </a:r>
            <a:r>
              <a:rPr lang="en-US" altLang="zh-CN" sz="2800">
                <a:latin typeface="黑体" panose="02010609060101010101" charset="-122"/>
                <a:ea typeface="黑体" panose="02010609060101010101" charset="-122"/>
                <a:cs typeface="黑体" panose="02010609060101010101" charset="-122"/>
              </a:rPr>
              <a:t>              </a:t>
            </a:r>
            <a:endParaRPr lang="en-US" altLang="zh-CN"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D. 文字的使用</a:t>
            </a:r>
            <a:r>
              <a:rPr lang="en-US" altLang="zh-CN" sz="2800">
                <a:latin typeface="黑体" panose="02010609060101010101" charset="-122"/>
                <a:ea typeface="黑体" panose="02010609060101010101" charset="-122"/>
                <a:cs typeface="黑体" panose="02010609060101010101" charset="-122"/>
                <a:sym typeface="+mn-ea"/>
              </a:rPr>
              <a:t>(“</a:t>
            </a:r>
            <a:r>
              <a:rPr lang="zh-CN" altLang="en-US" sz="2800">
                <a:latin typeface="黑体" panose="02010609060101010101" charset="-122"/>
                <a:ea typeface="黑体" panose="02010609060101010101" charset="-122"/>
                <a:cs typeface="黑体" panose="02010609060101010101" charset="-122"/>
                <a:sym typeface="+mn-ea"/>
              </a:rPr>
              <a:t>甲骨文</a:t>
            </a:r>
            <a:r>
              <a:rPr lang="en-US" altLang="zh-CN" sz="2800">
                <a:latin typeface="黑体" panose="02010609060101010101" charset="-122"/>
                <a:ea typeface="黑体" panose="02010609060101010101" charset="-122"/>
                <a:cs typeface="黑体" panose="02010609060101010101" charset="-122"/>
                <a:sym typeface="+mn-ea"/>
              </a:rPr>
              <a:t>”</a:t>
            </a:r>
            <a:r>
              <a:rPr lang="zh-CN" altLang="en-US" sz="2800">
                <a:sym typeface="+mn-ea"/>
              </a:rPr>
              <a:t>《中外历史纲要</a:t>
            </a:r>
            <a:r>
              <a:rPr lang="en-US" altLang="zh-CN" sz="2800">
                <a:sym typeface="+mn-ea"/>
              </a:rPr>
              <a:t>(</a:t>
            </a:r>
            <a:r>
              <a:rPr lang="zh-CN" altLang="en-US" sz="2800">
                <a:sym typeface="+mn-ea"/>
              </a:rPr>
              <a:t>上）》</a:t>
            </a:r>
            <a:r>
              <a:rPr lang="en-US" altLang="zh-CN" sz="2800">
                <a:sym typeface="+mn-ea"/>
              </a:rPr>
              <a:t>P5</a:t>
            </a:r>
            <a:r>
              <a:rPr lang="zh-CN" altLang="en-US" sz="2800">
                <a:sym typeface="+mn-ea"/>
              </a:rPr>
              <a:t>）</a:t>
            </a:r>
            <a:endParaRPr lang="zh-CN" altLang="en-US" sz="2800">
              <a:latin typeface="黑体" panose="02010609060101010101" charset="-122"/>
              <a:ea typeface="黑体" panose="02010609060101010101" charset="-122"/>
              <a:cs typeface="黑体" panose="02010609060101010101" charset="-122"/>
            </a:endParaRPr>
          </a:p>
        </p:txBody>
      </p:sp>
      <p:cxnSp>
        <p:nvCxnSpPr>
          <p:cNvPr id="5" name="直接箭头连接符 4"/>
          <p:cNvCxnSpPr/>
          <p:nvPr/>
        </p:nvCxnSpPr>
        <p:spPr>
          <a:xfrm flipH="1" flipV="1">
            <a:off x="4756785" y="2500630"/>
            <a:ext cx="2432685" cy="2962275"/>
          </a:xfrm>
          <a:prstGeom prst="straightConnector1">
            <a:avLst/>
          </a:prstGeom>
          <a:ln w="66675" cmpd="sng">
            <a:solidFill>
              <a:schemeClr val="accent2"/>
            </a:solidFill>
            <a:prstDash val="solid"/>
            <a:tailEnd type="arrow" w="med" len="med"/>
          </a:ln>
        </p:spPr>
        <p:style>
          <a:lnRef idx="3">
            <a:schemeClr val="accent2"/>
          </a:lnRef>
          <a:fillRef idx="0">
            <a:schemeClr val="accent2"/>
          </a:fillRef>
          <a:effectRef idx="2">
            <a:schemeClr val="accent2"/>
          </a:effectRef>
          <a:fontRef idx="minor">
            <a:schemeClr val="tx1"/>
          </a:fontRef>
        </p:style>
      </p:cxnSp>
      <p:sp>
        <p:nvSpPr>
          <p:cNvPr id="10" name="文本框 9"/>
          <p:cNvSpPr txBox="1"/>
          <p:nvPr/>
        </p:nvSpPr>
        <p:spPr>
          <a:xfrm>
            <a:off x="10617200" y="2029460"/>
            <a:ext cx="1290320" cy="2403475"/>
          </a:xfrm>
          <a:prstGeom prst="rect">
            <a:avLst/>
          </a:prstGeom>
          <a:noFill/>
        </p:spPr>
        <p:txBody>
          <a:bodyPr vert="eaVert" wrap="square" rtlCol="0">
            <a:spAutoFit/>
          </a:bodyPr>
          <a:p>
            <a:r>
              <a:rPr lang="zh-CN" altLang="en-US" sz="3600" b="1">
                <a:solidFill>
                  <a:srgbClr val="FF0000"/>
                </a:solidFill>
              </a:rPr>
              <a:t>唯物史观</a:t>
            </a:r>
            <a:endParaRPr lang="zh-CN" altLang="en-US" sz="3600" b="1">
              <a:solidFill>
                <a:srgbClr val="FF0000"/>
              </a:solidFill>
            </a:endParaRPr>
          </a:p>
          <a:p>
            <a:r>
              <a:rPr lang="zh-CN" altLang="en-US" sz="3600" b="1">
                <a:solidFill>
                  <a:srgbClr val="FF0000"/>
                </a:solidFill>
              </a:rPr>
              <a:t>时空观念</a:t>
            </a:r>
            <a:endParaRPr lang="zh-CN" altLang="en-US" sz="3600" b="1">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25</a:t>
                      </a:r>
                      <a:endParaRPr lang="en-US" altLang="zh-CN"/>
                    </a:p>
                  </a:txBody>
                  <a:tcPr/>
                </a:tc>
                <a:tc>
                  <a:txBody>
                    <a:bodyPr/>
                    <a:p>
                      <a:pPr>
                        <a:buNone/>
                      </a:pPr>
                      <a:r>
                        <a:rPr lang="zh-CN" altLang="en-US" sz="1800">
                          <a:sym typeface="+mn-ea"/>
                        </a:rPr>
                        <a:t>紧贴教材，考查</a:t>
                      </a:r>
                      <a:r>
                        <a:rPr lang="en-US" altLang="zh-CN" sz="1800">
                          <a:sym typeface="+mn-ea"/>
                        </a:rPr>
                        <a:t>“</a:t>
                      </a:r>
                      <a:r>
                        <a:rPr lang="zh-CN" altLang="en-US" sz="1800">
                          <a:sym typeface="+mn-ea"/>
                        </a:rPr>
                        <a:t>对百家争鸣的了解</a:t>
                      </a:r>
                      <a:r>
                        <a:rPr lang="en-US" altLang="zh-CN" sz="1800">
                          <a:sym typeface="+mn-ea"/>
                        </a:rPr>
                        <a:t>”</a:t>
                      </a:r>
                      <a:r>
                        <a:rPr lang="zh-CN" altLang="en-US" sz="1800">
                          <a:sym typeface="+mn-ea"/>
                        </a:rPr>
                        <a:t>，考查基础知识</a:t>
                      </a:r>
                      <a:r>
                        <a:rPr lang="zh-CN" altLang="en-US" sz="1800">
                          <a:solidFill>
                            <a:srgbClr val="FF0000"/>
                          </a:solidFill>
                          <a:sym typeface="+mn-ea"/>
                        </a:rPr>
                        <a:t>记忆</a:t>
                      </a:r>
                      <a:r>
                        <a:rPr lang="zh-CN" altLang="en-US" sz="1800">
                          <a:sym typeface="+mn-ea"/>
                        </a:rPr>
                        <a:t>，以及对材料的阅读、</a:t>
                      </a:r>
                      <a:r>
                        <a:rPr lang="zh-CN" altLang="en-US" sz="1800">
                          <a:solidFill>
                            <a:srgbClr val="FF0000"/>
                          </a:solidFill>
                          <a:sym typeface="+mn-ea"/>
                        </a:rPr>
                        <a:t>概括</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P12:“</a:t>
                      </a:r>
                      <a:r>
                        <a:rPr lang="zh-CN" altLang="en-US">
                          <a:solidFill>
                            <a:schemeClr val="tx1"/>
                          </a:solidFill>
                        </a:rPr>
                        <a:t>荀子认为人性恶，主张</a:t>
                      </a:r>
                      <a:r>
                        <a:rPr lang="zh-CN" altLang="en-US">
                          <a:solidFill>
                            <a:srgbClr val="FF0000"/>
                          </a:solidFill>
                        </a:rPr>
                        <a:t>隆礼重法</a:t>
                      </a: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25</a:t>
            </a:r>
            <a:r>
              <a:rPr lang="zh-CN" altLang="en-US" sz="2800">
                <a:latin typeface="黑体" panose="02010609060101010101" charset="-122"/>
                <a:ea typeface="黑体" panose="02010609060101010101" charset="-122"/>
                <a:cs typeface="黑体" panose="02010609060101010101" charset="-122"/>
              </a:rPr>
              <a:t>. 荀子是战国时期著名的儒家学者，他的学生韩非、李斯则是法家学派代表人物。下列能代表三人在治国方略上共同主张的是（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“起法正以治之，重刑罚以禁之”</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B. “尧舜之道，不以仁政，不能平治天下”（儒家思想）</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“道之以德，齐之以礼，有耻且格”（儒家思想</a:t>
            </a:r>
            <a:r>
              <a:rPr lang="en-US" altLang="zh-CN" sz="2800">
                <a:latin typeface="黑体" panose="02010609060101010101" charset="-122"/>
                <a:ea typeface="黑体" panose="02010609060101010101" charset="-122"/>
                <a:cs typeface="黑体" panose="02010609060101010101" charset="-122"/>
              </a:rPr>
              <a:t>)</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D. “绝仁弃义，民复孝慈；绝巧弃利，盗贼无有”</a:t>
            </a:r>
            <a:r>
              <a:rPr lang="en-US" altLang="zh-CN" sz="2800">
                <a:latin typeface="黑体" panose="02010609060101010101" charset="-122"/>
                <a:ea typeface="黑体" panose="02010609060101010101" charset="-122"/>
                <a:cs typeface="黑体" panose="02010609060101010101" charset="-122"/>
              </a:rPr>
              <a:t>(</a:t>
            </a:r>
            <a:r>
              <a:rPr lang="zh-CN" altLang="en-US" sz="2800">
                <a:latin typeface="黑体" panose="02010609060101010101" charset="-122"/>
                <a:ea typeface="黑体" panose="02010609060101010101" charset="-122"/>
                <a:cs typeface="黑体" panose="02010609060101010101" charset="-122"/>
              </a:rPr>
              <a:t>道家思想</a:t>
            </a:r>
            <a:r>
              <a:rPr lang="en-US" altLang="zh-CN" sz="2800">
                <a:latin typeface="黑体" panose="02010609060101010101" charset="-122"/>
                <a:ea typeface="黑体" panose="02010609060101010101" charset="-122"/>
                <a:cs typeface="黑体" panose="02010609060101010101" charset="-122"/>
              </a:rPr>
              <a:t>)</a:t>
            </a:r>
            <a:endParaRPr lang="en-US" altLang="zh-CN"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821035" y="2258060"/>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2" name="副标题 1"/>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认识秦朝崩溃和两汉衰亡的原因</a:t>
                      </a:r>
                      <a:r>
                        <a:rPr lang="en-US" altLang="zh-CN" sz="1800">
                          <a:sym typeface="+mn-ea"/>
                        </a:rPr>
                        <a:t>”</a:t>
                      </a:r>
                      <a:r>
                        <a:rPr lang="zh-CN" altLang="en-US" sz="1800">
                          <a:sym typeface="+mn-ea"/>
                        </a:rPr>
                        <a:t>，考查基础知识</a:t>
                      </a:r>
                      <a:r>
                        <a:rPr lang="zh-CN" altLang="en-US" sz="1800">
                          <a:solidFill>
                            <a:srgbClr val="FF0000"/>
                          </a:solidFill>
                          <a:sym typeface="+mn-ea"/>
                        </a:rPr>
                        <a:t>记忆</a:t>
                      </a:r>
                      <a:r>
                        <a:rPr lang="zh-CN" altLang="en-US" sz="1800">
                          <a:sym typeface="+mn-ea"/>
                        </a:rPr>
                        <a:t>，</a:t>
                      </a:r>
                      <a:r>
                        <a:rPr lang="zh-CN" altLang="en-US" sz="1800">
                          <a:solidFill>
                            <a:srgbClr val="FF0000"/>
                          </a:solidFill>
                          <a:sym typeface="+mn-ea"/>
                        </a:rPr>
                        <a:t>理解，</a:t>
                      </a:r>
                      <a:r>
                        <a:rPr lang="zh-CN" altLang="en-US" sz="1800">
                          <a:sym typeface="+mn-ea"/>
                        </a:rPr>
                        <a:t>以及对材料的阅读、</a:t>
                      </a:r>
                      <a:r>
                        <a:rPr lang="zh-CN" altLang="en-US" sz="1800">
                          <a:solidFill>
                            <a:srgbClr val="FF0000"/>
                          </a:solidFill>
                          <a:sym typeface="+mn-ea"/>
                        </a:rPr>
                        <a:t>分析因果关系的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P23:“</a:t>
                      </a:r>
                      <a:r>
                        <a:rPr lang="zh-CN" altLang="en-US">
                          <a:solidFill>
                            <a:srgbClr val="FF0000"/>
                          </a:solidFill>
                        </a:rPr>
                        <a:t>地方长官</a:t>
                      </a:r>
                      <a:r>
                        <a:rPr lang="zh-CN" altLang="en-US">
                          <a:solidFill>
                            <a:schemeClr val="tx1"/>
                          </a:solidFill>
                        </a:rPr>
                        <a:t>趁机拥兵自重，军阀割据局面出现，东汉政权名存实亡</a:t>
                      </a: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3284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26</a:t>
            </a:r>
            <a:r>
              <a:rPr lang="zh-CN" altLang="en-US" sz="2800">
                <a:latin typeface="黑体" panose="02010609060101010101" charset="-122"/>
                <a:ea typeface="黑体" panose="02010609060101010101" charset="-122"/>
                <a:cs typeface="黑体" panose="02010609060101010101" charset="-122"/>
              </a:rPr>
              <a:t>. </a:t>
            </a:r>
            <a:r>
              <a:rPr lang="zh-CN" altLang="en-US" sz="2800">
                <a:solidFill>
                  <a:srgbClr val="FF0000"/>
                </a:solidFill>
                <a:latin typeface="黑体" panose="02010609060101010101" charset="-122"/>
                <a:ea typeface="黑体" panose="02010609060101010101" charset="-122"/>
                <a:cs typeface="黑体" panose="02010609060101010101" charset="-122"/>
              </a:rPr>
              <a:t>汉武帝时</a:t>
            </a:r>
            <a:r>
              <a:rPr lang="zh-CN" altLang="en-US" sz="2800">
                <a:latin typeface="黑体" panose="02010609060101010101" charset="-122"/>
                <a:ea typeface="黑体" panose="02010609060101010101" charset="-122"/>
                <a:cs typeface="黑体" panose="02010609060101010101" charset="-122"/>
              </a:rPr>
              <a:t>设置十三州部，州部可以推举秀才。</a:t>
            </a:r>
            <a:r>
              <a:rPr lang="zh-CN" altLang="en-US" sz="2800">
                <a:solidFill>
                  <a:srgbClr val="FF0000"/>
                </a:solidFill>
                <a:latin typeface="黑体" panose="02010609060101010101" charset="-122"/>
                <a:ea typeface="黑体" panose="02010609060101010101" charset="-122"/>
                <a:cs typeface="黑体" panose="02010609060101010101" charset="-122"/>
              </a:rPr>
              <a:t>东汉</a:t>
            </a:r>
            <a:r>
              <a:rPr lang="zh-CN" altLang="en-US" sz="2800">
                <a:latin typeface="黑体" panose="02010609060101010101" charset="-122"/>
                <a:ea typeface="黑体" panose="02010609060101010101" charset="-122"/>
                <a:cs typeface="黑体" panose="02010609060101010101" charset="-122"/>
              </a:rPr>
              <a:t>，“州里”“州闾”“州党”等语汇逐渐行用，意为同乡，州刺史被尊称为“使君”。东汉后期，</a:t>
            </a:r>
            <a:r>
              <a:rPr lang="zh-CN" altLang="en-US" sz="2800">
                <a:highlight>
                  <a:srgbClr val="FFFF00"/>
                </a:highlight>
                <a:latin typeface="黑体" panose="02010609060101010101" charset="-122"/>
                <a:ea typeface="黑体" panose="02010609060101010101" charset="-122"/>
                <a:cs typeface="黑体" panose="02010609060101010101" charset="-122"/>
              </a:rPr>
              <a:t>以州为中心的地域观念</a:t>
            </a:r>
            <a:r>
              <a:rPr lang="zh-CN" altLang="en-US" sz="2800">
                <a:latin typeface="黑体" panose="02010609060101010101" charset="-122"/>
                <a:ea typeface="黑体" panose="02010609060101010101" charset="-122"/>
                <a:cs typeface="黑体" panose="02010609060101010101" charset="-122"/>
              </a:rPr>
              <a:t>逐渐形成，</a:t>
            </a:r>
            <a:r>
              <a:rPr lang="zh-CN" altLang="en-US" sz="2800">
                <a:solidFill>
                  <a:srgbClr val="FF0000"/>
                </a:solidFill>
                <a:latin typeface="黑体" panose="02010609060101010101" charset="-122"/>
                <a:ea typeface="黑体" panose="02010609060101010101" charset="-122"/>
                <a:cs typeface="黑体" panose="02010609060101010101" charset="-122"/>
              </a:rPr>
              <a:t>这在当时</a:t>
            </a: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a:t>
            </a:r>
            <a:r>
              <a:rPr lang="zh-CN" altLang="en-US" sz="2800">
                <a:solidFill>
                  <a:srgbClr val="FF0000"/>
                </a:solidFill>
                <a:latin typeface="黑体" panose="02010609060101010101" charset="-122"/>
                <a:ea typeface="黑体" panose="02010609060101010101" charset="-122"/>
                <a:cs typeface="黑体" panose="02010609060101010101" charset="-122"/>
              </a:rPr>
              <a:t>推动了</a:t>
            </a:r>
            <a:r>
              <a:rPr lang="zh-CN" altLang="en-US" sz="2800">
                <a:latin typeface="黑体" panose="02010609060101010101" charset="-122"/>
                <a:ea typeface="黑体" panose="02010609060101010101" charset="-122"/>
                <a:cs typeface="黑体" panose="02010609060101010101" charset="-122"/>
              </a:rPr>
              <a:t>察举制度的形成	B. </a:t>
            </a:r>
            <a:r>
              <a:rPr lang="zh-CN" altLang="en-US" sz="2800">
                <a:solidFill>
                  <a:srgbClr val="FF0000"/>
                </a:solidFill>
                <a:latin typeface="黑体" panose="02010609060101010101" charset="-122"/>
                <a:ea typeface="黑体" panose="02010609060101010101" charset="-122"/>
                <a:cs typeface="黑体" panose="02010609060101010101" charset="-122"/>
              </a:rPr>
              <a:t>不利于</a:t>
            </a:r>
            <a:r>
              <a:rPr lang="zh-CN" altLang="en-US" sz="2800">
                <a:latin typeface="黑体" panose="02010609060101010101" charset="-122"/>
                <a:ea typeface="黑体" panose="02010609060101010101" charset="-122"/>
                <a:cs typeface="黑体" panose="02010609060101010101" charset="-122"/>
              </a:rPr>
              <a:t>统一国家的巩固</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a:t>
            </a:r>
            <a:r>
              <a:rPr lang="zh-CN" altLang="en-US" sz="2800">
                <a:solidFill>
                  <a:srgbClr val="FF0000"/>
                </a:solidFill>
                <a:latin typeface="黑体" panose="02010609060101010101" charset="-122"/>
                <a:ea typeface="黑体" panose="02010609060101010101" charset="-122"/>
                <a:cs typeface="黑体" panose="02010609060101010101" charset="-122"/>
              </a:rPr>
              <a:t>有利于</a:t>
            </a:r>
            <a:r>
              <a:rPr lang="zh-CN" altLang="en-US" sz="2800">
                <a:latin typeface="黑体" panose="02010609060101010101" charset="-122"/>
                <a:ea typeface="黑体" panose="02010609060101010101" charset="-122"/>
                <a:cs typeface="黑体" panose="02010609060101010101" charset="-122"/>
              </a:rPr>
              <a:t>抑制豪强的势力	D. </a:t>
            </a:r>
            <a:r>
              <a:rPr lang="zh-CN" altLang="en-US" sz="2800">
                <a:solidFill>
                  <a:srgbClr val="FF0000"/>
                </a:solidFill>
                <a:latin typeface="黑体" panose="02010609060101010101" charset="-122"/>
                <a:ea typeface="黑体" panose="02010609060101010101" charset="-122"/>
                <a:cs typeface="黑体" panose="02010609060101010101" charset="-122"/>
              </a:rPr>
              <a:t>强化了</a:t>
            </a:r>
            <a:r>
              <a:rPr lang="zh-CN" altLang="en-US" sz="2800">
                <a:latin typeface="黑体" panose="02010609060101010101" charset="-122"/>
                <a:ea typeface="黑体" panose="02010609060101010101" charset="-122"/>
                <a:cs typeface="黑体" panose="02010609060101010101" charset="-122"/>
              </a:rPr>
              <a:t>监察制度的效力</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53301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13440" y="253301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5" name="文本框 4"/>
          <p:cNvSpPr txBox="1"/>
          <p:nvPr/>
        </p:nvSpPr>
        <p:spPr>
          <a:xfrm>
            <a:off x="4020820" y="4016375"/>
            <a:ext cx="4824730" cy="645160"/>
          </a:xfrm>
          <a:prstGeom prst="rect">
            <a:avLst/>
          </a:prstGeom>
          <a:noFill/>
        </p:spPr>
        <p:txBody>
          <a:bodyPr wrap="square" rtlCol="0">
            <a:spAutoFit/>
          </a:bodyPr>
          <a:p>
            <a:r>
              <a:rPr lang="zh-CN" altLang="en-US" sz="3600" b="1">
                <a:solidFill>
                  <a:srgbClr val="C00000"/>
                </a:solidFill>
              </a:rPr>
              <a:t>因果关系，通史要通</a:t>
            </a:r>
            <a:endParaRPr lang="zh-CN" altLang="en-US" sz="3600" b="1">
              <a:solidFill>
                <a:srgbClr val="C00000"/>
              </a:solidFill>
            </a:endParaRPr>
          </a:p>
        </p:txBody>
      </p:sp>
      <p:sp>
        <p:nvSpPr>
          <p:cNvPr id="7" name="副标题 6"/>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了解鉴别史料的主要方法</a:t>
                      </a:r>
                      <a:r>
                        <a:rPr lang="en-US" altLang="zh-CN" sz="1800">
                          <a:sym typeface="+mn-ea"/>
                        </a:rPr>
                        <a:t>”</a:t>
                      </a:r>
                      <a:r>
                        <a:rPr lang="zh-CN" altLang="en-US" sz="1800">
                          <a:sym typeface="+mn-ea"/>
                        </a:rPr>
                        <a:t>，考查对获取的史料进行辨</a:t>
                      </a:r>
                      <a:r>
                        <a:rPr lang="zh-CN" altLang="en-US" sz="1800">
                          <a:solidFill>
                            <a:schemeClr val="tx1"/>
                          </a:solidFill>
                          <a:sym typeface="+mn-ea"/>
                        </a:rPr>
                        <a:t>析的</a:t>
                      </a:r>
                      <a:r>
                        <a:rPr lang="zh-CN" altLang="en-US" sz="1800">
                          <a:sym typeface="+mn-ea"/>
                        </a:rPr>
                        <a:t>能力。</a:t>
                      </a:r>
                      <a:endParaRPr lang="zh-CN" altLang="en-US" sz="1800">
                        <a:sym typeface="+mn-ea"/>
                      </a:endParaRPr>
                    </a:p>
                  </a:txBody>
                  <a:tcPr/>
                </a:tc>
                <a:tc>
                  <a:txBody>
                    <a:bodyPr/>
                    <a:p>
                      <a:pPr>
                        <a:buNone/>
                      </a:pP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706120" y="11214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27</a:t>
            </a:r>
            <a:r>
              <a:rPr lang="zh-CN" altLang="en-US" sz="2800">
                <a:latin typeface="黑体" panose="02010609060101010101" charset="-122"/>
                <a:ea typeface="黑体" panose="02010609060101010101" charset="-122"/>
                <a:cs typeface="黑体" panose="02010609060101010101" charset="-122"/>
              </a:rPr>
              <a:t>. 如表关于唐人李元谅身世的三则史料中（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2"/>
            </p:custDataLst>
          </p:nvPr>
        </p:nvSpPr>
        <p:spPr>
          <a:xfrm>
            <a:off x="11455400" y="1877695"/>
            <a:ext cx="736600" cy="2403475"/>
          </a:xfrm>
          <a:prstGeom prst="rect">
            <a:avLst/>
          </a:prstGeom>
          <a:noFill/>
        </p:spPr>
        <p:txBody>
          <a:bodyPr vert="eaVert" wrap="square" rtlCol="0">
            <a:spAutoFit/>
          </a:bodyPr>
          <a:p>
            <a:r>
              <a:rPr lang="zh-CN" altLang="en-US" sz="3600" b="1">
                <a:solidFill>
                  <a:srgbClr val="FF0000"/>
                </a:solidFill>
              </a:rPr>
              <a:t>史料实证</a:t>
            </a:r>
            <a:endParaRPr lang="zh-CN" altLang="en-US" sz="3600" b="1">
              <a:solidFill>
                <a:srgbClr val="FF0000"/>
              </a:solidFill>
            </a:endParaRPr>
          </a:p>
        </p:txBody>
      </p:sp>
      <p:graphicFrame>
        <p:nvGraphicFramePr>
          <p:cNvPr id="11" name="表格 10"/>
          <p:cNvGraphicFramePr/>
          <p:nvPr>
            <p:custDataLst>
              <p:tags r:id="rId3"/>
            </p:custDataLst>
          </p:nvPr>
        </p:nvGraphicFramePr>
        <p:xfrm>
          <a:off x="339725" y="1877695"/>
          <a:ext cx="11176635" cy="1483360"/>
        </p:xfrm>
        <a:graphic>
          <a:graphicData uri="http://schemas.openxmlformats.org/drawingml/2006/table">
            <a:tbl>
              <a:tblPr/>
              <a:tblGrid>
                <a:gridCol w="9105900"/>
                <a:gridCol w="2070735"/>
              </a:tblGrid>
              <a:tr h="24765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史料内容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来源</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本骆元光，姓安氏，其先安息人也。少为宦官骆奉先所养，冒姓骆氏……贞元三年（787）……帝（唐德宗）念其勋劳，又赐姓李氏，改名元谅。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《旧唐书·李元谅传》（五代刘昫等撰）</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公本安姓，讳元光，其先安息王之胄也。轩辕氏廿五子在四裔者，此其一焉……（唐德宗）赐姓李氏，同属籍也。改名元谅，昭诚节也……贞元癸酉岁（793）十有一月十五日，薨于良原镇之公馆，享年六十七。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《李元谅墓志》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561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公本名元光，姓骆氏，武威姑臧人。盖黄轩帝孙，降居安息，高阳王□，留宅姑臧。</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贞元五年（789）《李元谅颂碑》</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nvSpPr>
        <p:spPr>
          <a:xfrm>
            <a:off x="869315" y="3633470"/>
            <a:ext cx="10647045" cy="645160"/>
          </a:xfrm>
          <a:prstGeom prst="rect">
            <a:avLst/>
          </a:prstGeom>
          <a:noFill/>
          <a:ln w="9525">
            <a:noFill/>
          </a:ln>
        </p:spPr>
        <p:txBody>
          <a:bodyPr wrap="square">
            <a:spAutoFit/>
          </a:bodyPr>
          <a:p>
            <a:pPr indent="0"/>
            <a:r>
              <a:rPr lang="en-US" b="0">
                <a:solidFill>
                  <a:srgbClr val="000000"/>
                </a:solidFill>
                <a:latin typeface="黑体" panose="02010609060101010101" charset="-122"/>
                <a:ea typeface="黑体" panose="02010609060101010101" charset="-122"/>
                <a:cs typeface="黑体" panose="02010609060101010101" charset="-122"/>
              </a:rPr>
              <a:t>A. </a:t>
            </a:r>
            <a:r>
              <a:rPr lang="zh-CN" b="0">
                <a:solidFill>
                  <a:srgbClr val="000000"/>
                </a:solidFill>
                <a:latin typeface="黑体" panose="02010609060101010101" charset="-122"/>
                <a:ea typeface="黑体" panose="02010609060101010101" charset="-122"/>
                <a:cs typeface="黑体" panose="02010609060101010101" charset="-122"/>
              </a:rPr>
              <a:t>《旧唐书》的记载相对客观</a:t>
            </a:r>
            <a:r>
              <a:rPr lang="en-US" b="0">
                <a:solidFill>
                  <a:srgbClr val="000000"/>
                </a:solidFill>
                <a:latin typeface="黑体" panose="02010609060101010101" charset="-122"/>
                <a:ea typeface="黑体" panose="02010609060101010101" charset="-122"/>
                <a:cs typeface="黑体" panose="02010609060101010101" charset="-122"/>
              </a:rPr>
              <a:t>	B. </a:t>
            </a:r>
            <a:r>
              <a:rPr lang="zh-CN" b="0">
                <a:solidFill>
                  <a:srgbClr val="000000"/>
                </a:solidFill>
                <a:latin typeface="黑体" panose="02010609060101010101" charset="-122"/>
                <a:ea typeface="黑体" panose="02010609060101010101" charset="-122"/>
                <a:cs typeface="黑体" panose="02010609060101010101" charset="-122"/>
              </a:rPr>
              <a:t>所有的信息皆可互相证实</a:t>
            </a:r>
            <a:r>
              <a:rPr lang="en-US" b="0">
                <a:solidFill>
                  <a:srgbClr val="000000"/>
                </a:solidFill>
                <a:latin typeface="黑体" panose="02010609060101010101" charset="-122"/>
                <a:ea typeface="黑体" panose="02010609060101010101" charset="-122"/>
                <a:cs typeface="黑体" panose="02010609060101010101" charset="-122"/>
              </a:rPr>
              <a:t>C. </a:t>
            </a:r>
            <a:r>
              <a:rPr lang="zh-CN" b="0">
                <a:solidFill>
                  <a:srgbClr val="000000"/>
                </a:solidFill>
                <a:latin typeface="黑体" panose="02010609060101010101" charset="-122"/>
                <a:ea typeface="黑体" panose="02010609060101010101" charset="-122"/>
                <a:cs typeface="黑体" panose="02010609060101010101" charset="-122"/>
              </a:rPr>
              <a:t>墓志采用了《旧唐书》记载</a:t>
            </a:r>
            <a:r>
              <a:rPr lang="en-US" b="0">
                <a:solidFill>
                  <a:srgbClr val="000000"/>
                </a:solidFill>
                <a:latin typeface="黑体" panose="02010609060101010101" charset="-122"/>
                <a:ea typeface="黑体" panose="02010609060101010101" charset="-122"/>
                <a:cs typeface="黑体" panose="02010609060101010101" charset="-122"/>
              </a:rPr>
              <a:t>	D. </a:t>
            </a:r>
            <a:r>
              <a:rPr lang="zh-CN" b="0">
                <a:solidFill>
                  <a:srgbClr val="000000"/>
                </a:solidFill>
                <a:latin typeface="黑体" panose="02010609060101010101" charset="-122"/>
                <a:ea typeface="黑体" panose="02010609060101010101" charset="-122"/>
                <a:cs typeface="黑体" panose="02010609060101010101" charset="-122"/>
              </a:rPr>
              <a:t>出现较早的史料最为真实</a:t>
            </a:r>
            <a:endParaRPr lang="zh-CN" altLang="en-US" b="0">
              <a:solidFill>
                <a:srgbClr val="000000"/>
              </a:solidFill>
              <a:latin typeface="黑体" panose="02010609060101010101" charset="-122"/>
              <a:ea typeface="黑体" panose="02010609060101010101" charset="-122"/>
              <a:cs typeface="黑体" panose="02010609060101010101" charset="-122"/>
            </a:endParaRPr>
          </a:p>
        </p:txBody>
      </p:sp>
      <p:sp>
        <p:nvSpPr>
          <p:cNvPr id="13" name="副标题 12"/>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563245" y="4604385"/>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26</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了解明清时期世界的变化对中国的影响</a:t>
                      </a:r>
                      <a:r>
                        <a:rPr lang="en-US" altLang="zh-CN" sz="1800">
                          <a:sym typeface="+mn-ea"/>
                        </a:rPr>
                        <a:t>”</a:t>
                      </a:r>
                      <a:r>
                        <a:rPr lang="zh-CN" altLang="en-US" sz="1800">
                          <a:sym typeface="+mn-ea"/>
                        </a:rPr>
                        <a:t>，考查基础知识</a:t>
                      </a:r>
                      <a:r>
                        <a:rPr lang="zh-CN" altLang="en-US" sz="1800">
                          <a:solidFill>
                            <a:srgbClr val="FF0000"/>
                          </a:solidFill>
                          <a:sym typeface="+mn-ea"/>
                        </a:rPr>
                        <a:t>记忆</a:t>
                      </a:r>
                      <a:r>
                        <a:rPr lang="zh-CN" altLang="en-US" sz="1800">
                          <a:sym typeface="+mn-ea"/>
                        </a:rPr>
                        <a:t>，</a:t>
                      </a:r>
                      <a:r>
                        <a:rPr lang="zh-CN" altLang="en-US" sz="1800">
                          <a:solidFill>
                            <a:srgbClr val="FF0000"/>
                          </a:solidFill>
                          <a:sym typeface="+mn-ea"/>
                        </a:rPr>
                        <a:t>理解，</a:t>
                      </a:r>
                      <a:r>
                        <a:rPr lang="zh-CN" altLang="en-US" sz="1800">
                          <a:sym typeface="+mn-ea"/>
                        </a:rPr>
                        <a:t>以及对历史现象的解释、</a:t>
                      </a:r>
                      <a:r>
                        <a:rPr lang="zh-CN" altLang="en-US" sz="1800">
                          <a:solidFill>
                            <a:srgbClr val="FF0000"/>
                          </a:solidFill>
                          <a:sym typeface="+mn-ea"/>
                        </a:rPr>
                        <a:t>分析因果关系的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P84:“</a:t>
                      </a:r>
                      <a:r>
                        <a:rPr lang="zh-CN" altLang="en-US">
                          <a:solidFill>
                            <a:schemeClr val="tx1"/>
                          </a:solidFill>
                        </a:rPr>
                        <a:t>自明朝中期起</a:t>
                      </a:r>
                      <a:r>
                        <a:rPr lang="zh-CN" altLang="en-US">
                          <a:solidFill>
                            <a:schemeClr val="tx1"/>
                          </a:solidFill>
                          <a:latin typeface="Arial" panose="020B0604020202020204" pitchFamily="34" charset="0"/>
                          <a:cs typeface="Arial" panose="020B0604020202020204" pitchFamily="34" charset="0"/>
                        </a:rPr>
                        <a:t>……美洲等地的白银通过海外贸易大量流入</a:t>
                      </a:r>
                      <a:r>
                        <a:rPr lang="zh-CN" altLang="en-US" sz="1800">
                          <a:solidFill>
                            <a:schemeClr val="tx1"/>
                          </a:solidFill>
                          <a:latin typeface="Arial" panose="020B0604020202020204" pitchFamily="34" charset="0"/>
                          <a:cs typeface="Arial" panose="020B0604020202020204" pitchFamily="34" charset="0"/>
                          <a:sym typeface="+mn-ea"/>
                        </a:rPr>
                        <a:t>……在工商业发达地区和交通要冲，兴起一大批以经济功能为主的工商业市镇</a:t>
                      </a: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28</a:t>
            </a:r>
            <a:r>
              <a:rPr lang="zh-CN" altLang="en-US" sz="2800">
                <a:latin typeface="黑体" panose="02010609060101010101" charset="-122"/>
                <a:ea typeface="黑体" panose="02010609060101010101" charset="-122"/>
                <a:cs typeface="黑体" panose="02010609060101010101" charset="-122"/>
              </a:rPr>
              <a:t>. 我国东南沿海某港口，在</a:t>
            </a:r>
            <a:r>
              <a:rPr lang="zh-CN" altLang="en-US" sz="2800">
                <a:solidFill>
                  <a:srgbClr val="FF0000"/>
                </a:solidFill>
                <a:latin typeface="黑体" panose="02010609060101010101" charset="-122"/>
                <a:ea typeface="黑体" panose="02010609060101010101" charset="-122"/>
                <a:cs typeface="黑体" panose="02010609060101010101" charset="-122"/>
              </a:rPr>
              <a:t>15世纪</a:t>
            </a:r>
            <a:r>
              <a:rPr lang="zh-CN" altLang="en-US" sz="2800">
                <a:latin typeface="黑体" panose="02010609060101010101" charset="-122"/>
                <a:ea typeface="黑体" panose="02010609060101010101" charset="-122"/>
                <a:cs typeface="黑体" panose="02010609060101010101" charset="-122"/>
              </a:rPr>
              <a:t>只是一个“结茅而居”的渔村，到</a:t>
            </a:r>
            <a:r>
              <a:rPr lang="zh-CN" altLang="en-US" sz="2800">
                <a:solidFill>
                  <a:srgbClr val="FF0000"/>
                </a:solidFill>
                <a:latin typeface="黑体" panose="02010609060101010101" charset="-122"/>
                <a:ea typeface="黑体" panose="02010609060101010101" charset="-122"/>
                <a:cs typeface="黑体" panose="02010609060101010101" charset="-122"/>
              </a:rPr>
              <a:t>16世纪</a:t>
            </a:r>
            <a:r>
              <a:rPr lang="zh-CN" altLang="en-US" sz="2800">
                <a:latin typeface="黑体" panose="02010609060101010101" charset="-122"/>
                <a:ea typeface="黑体" panose="02010609060101010101" charset="-122"/>
                <a:cs typeface="黑体" panose="02010609060101010101" charset="-122"/>
              </a:rPr>
              <a:t>，已成为“繁华世界”，“宝货塞途，家家歌舞赛神，钟鼓管弦，连飙响答”，时称“小苏杭”。</a:t>
            </a:r>
            <a:r>
              <a:rPr lang="zh-CN" altLang="en-US" sz="2800">
                <a:solidFill>
                  <a:srgbClr val="C00000"/>
                </a:solidFill>
                <a:latin typeface="黑体" panose="02010609060101010101" charset="-122"/>
                <a:ea typeface="黑体" panose="02010609060101010101" charset="-122"/>
                <a:cs typeface="黑体" panose="02010609060101010101" charset="-122"/>
              </a:rPr>
              <a:t>能够说明这一现象的是</a:t>
            </a:r>
            <a:r>
              <a:rPr lang="zh-CN" altLang="en-US"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A. 朝贡贸易繁荣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B. 农业生产技术进步</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C. 白银大量流入	</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D. 海上丝绸之路兴起</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895600"/>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13440" y="253301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5" name="文本框 4"/>
          <p:cNvSpPr txBox="1"/>
          <p:nvPr/>
        </p:nvSpPr>
        <p:spPr>
          <a:xfrm>
            <a:off x="4020820" y="3931920"/>
            <a:ext cx="4824730" cy="645160"/>
          </a:xfrm>
          <a:prstGeom prst="rect">
            <a:avLst/>
          </a:prstGeom>
          <a:noFill/>
        </p:spPr>
        <p:txBody>
          <a:bodyPr wrap="square" rtlCol="0">
            <a:spAutoFit/>
          </a:bodyPr>
          <a:p>
            <a:r>
              <a:rPr lang="zh-CN" altLang="en-US" sz="3600" b="1">
                <a:solidFill>
                  <a:srgbClr val="C00000"/>
                </a:solidFill>
              </a:rPr>
              <a:t>因果关系，问法有变化</a:t>
            </a:r>
            <a:endParaRPr lang="zh-CN" altLang="en-US" sz="3600" b="1">
              <a:solidFill>
                <a:srgbClr val="C00000"/>
              </a:solidFill>
            </a:endParaRPr>
          </a:p>
        </p:txBody>
      </p:sp>
      <p:sp>
        <p:nvSpPr>
          <p:cNvPr id="7" name="副标题 6"/>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83310" y="4494530"/>
          <a:ext cx="9945370" cy="1554480"/>
        </p:xfrm>
        <a:graphic>
          <a:graphicData uri="http://schemas.openxmlformats.org/drawingml/2006/table">
            <a:tbl>
              <a:tblPr firstRow="1" bandRow="1">
                <a:tableStyleId>{5C22544A-7EE6-4342-B048-85BDC9FD1C3A}</a:tableStyleId>
              </a:tblPr>
              <a:tblGrid>
                <a:gridCol w="706755"/>
                <a:gridCol w="4255135"/>
                <a:gridCol w="498348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365760">
                <a:tc>
                  <a:txBody>
                    <a:bodyPr/>
                    <a:p>
                      <a:pPr>
                        <a:buNone/>
                      </a:pPr>
                      <a:r>
                        <a:rPr lang="en-US" altLang="zh-CN"/>
                        <a:t>29</a:t>
                      </a:r>
                      <a:endParaRPr lang="en-US" altLang="zh-CN"/>
                    </a:p>
                  </a:txBody>
                  <a:tcPr/>
                </a:tc>
                <a:tc>
                  <a:txBody>
                    <a:bodyPr/>
                    <a:p>
                      <a:pPr>
                        <a:buNone/>
                      </a:pPr>
                      <a:r>
                        <a:rPr lang="zh-CN" altLang="en-US" sz="1800">
                          <a:sym typeface="+mn-ea"/>
                        </a:rPr>
                        <a:t>紧扣课标，考查</a:t>
                      </a:r>
                      <a:r>
                        <a:rPr lang="en-US" altLang="zh-CN" sz="1800">
                          <a:sym typeface="+mn-ea"/>
                        </a:rPr>
                        <a:t>“</a:t>
                      </a:r>
                      <a:r>
                        <a:rPr lang="zh-CN" altLang="en-US" sz="1800">
                          <a:sym typeface="+mn-ea"/>
                        </a:rPr>
                        <a:t>认识社会各阶级为挽救危局所作的努力及存在的局限性</a:t>
                      </a:r>
                      <a:r>
                        <a:rPr lang="en-US" altLang="zh-CN" sz="1800">
                          <a:sym typeface="+mn-ea"/>
                        </a:rPr>
                        <a:t>”</a:t>
                      </a:r>
                      <a:r>
                        <a:rPr lang="zh-CN" altLang="en-US" sz="1800">
                          <a:sym typeface="+mn-ea"/>
                        </a:rPr>
                        <a:t>，考查对辛亥革命背景的了解以及对史料的阅读、</a:t>
                      </a:r>
                      <a:r>
                        <a:rPr lang="zh-CN" altLang="en-US" sz="1800">
                          <a:solidFill>
                            <a:srgbClr val="FF0000"/>
                          </a:solidFill>
                          <a:sym typeface="+mn-ea"/>
                        </a:rPr>
                        <a:t>分析的</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P108:“</a:t>
                      </a:r>
                      <a:r>
                        <a:rPr lang="zh-CN" altLang="en-US">
                          <a:solidFill>
                            <a:schemeClr val="tx1"/>
                          </a:solidFill>
                        </a:rPr>
                        <a:t>《辛丑条约》签订后，遭受重挫的清政府也试图通过</a:t>
                      </a:r>
                      <a:r>
                        <a:rPr lang="en-US" altLang="zh-CN">
                          <a:solidFill>
                            <a:schemeClr val="tx1"/>
                          </a:solidFill>
                        </a:rPr>
                        <a:t>‘</a:t>
                      </a:r>
                      <a:r>
                        <a:rPr lang="zh-CN" altLang="en-US">
                          <a:solidFill>
                            <a:schemeClr val="tx1"/>
                          </a:solidFill>
                        </a:rPr>
                        <a:t>新政</a:t>
                      </a:r>
                      <a:r>
                        <a:rPr lang="en-US" altLang="zh-CN">
                          <a:solidFill>
                            <a:schemeClr val="tx1"/>
                          </a:solidFill>
                        </a:rPr>
                        <a:t>’</a:t>
                      </a:r>
                      <a:r>
                        <a:rPr lang="zh-CN" altLang="en-US">
                          <a:solidFill>
                            <a:schemeClr val="tx1"/>
                          </a:solidFill>
                        </a:rPr>
                        <a:t>进行</a:t>
                      </a:r>
                      <a:r>
                        <a:rPr lang="en-US" altLang="zh-CN">
                          <a:solidFill>
                            <a:schemeClr val="tx1"/>
                          </a:solidFill>
                        </a:rPr>
                        <a:t>‘</a:t>
                      </a:r>
                      <a:r>
                        <a:rPr lang="zh-CN" altLang="en-US">
                          <a:solidFill>
                            <a:schemeClr val="tx1"/>
                          </a:solidFill>
                        </a:rPr>
                        <a:t>自救</a:t>
                      </a:r>
                      <a:r>
                        <a:rPr lang="en-US" altLang="zh-CN">
                          <a:solidFill>
                            <a:schemeClr val="tx1"/>
                          </a:solidFill>
                        </a:rPr>
                        <a:t>’</a:t>
                      </a:r>
                      <a:r>
                        <a:rPr lang="zh-CN" altLang="en-US">
                          <a:solidFill>
                            <a:schemeClr val="tx1"/>
                          </a:solidFill>
                        </a:rPr>
                        <a:t>，在官制、军事、商业、教育等方面进行了一系列改革</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291590"/>
            <a:ext cx="11112500" cy="3235325"/>
          </a:xfrm>
          <a:prstGeom prst="rect">
            <a:avLst/>
          </a:prstGeom>
          <a:noFill/>
        </p:spPr>
        <p:txBody>
          <a:bodyPr wrap="square" rtlCol="0">
            <a:noAutofit/>
          </a:bodyPr>
          <a:p>
            <a:pPr>
              <a:lnSpc>
                <a:spcPct val="120000"/>
              </a:lnSpc>
            </a:pPr>
            <a:r>
              <a:rPr lang="en-US" sz="2800">
                <a:latin typeface="黑体" panose="02010609060101010101" charset="-122"/>
                <a:ea typeface="黑体" panose="02010609060101010101" charset="-122"/>
                <a:cs typeface="黑体" panose="02010609060101010101" charset="-122"/>
              </a:rPr>
              <a:t>29</a:t>
            </a:r>
            <a:r>
              <a:rPr sz="2800">
                <a:latin typeface="黑体" panose="02010609060101010101" charset="-122"/>
                <a:ea typeface="黑体" panose="02010609060101010101" charset="-122"/>
                <a:cs typeface="黑体" panose="02010609060101010101" charset="-122"/>
              </a:rPr>
              <a:t>. 1910年，长沙爆发抢米风潮。具有地方议会性质的湖南洛议局致电军机处，请求朝廷撤换处置失当的巡抚，</a:t>
            </a:r>
            <a:r>
              <a:rPr sz="2800">
                <a:solidFill>
                  <a:srgbClr val="FF0000"/>
                </a:solidFill>
                <a:latin typeface="黑体" panose="02010609060101010101" charset="-122"/>
                <a:ea typeface="黑体" panose="02010609060101010101" charset="-122"/>
                <a:cs typeface="黑体" panose="02010609060101010101" charset="-122"/>
              </a:rPr>
              <a:t>谘议局议长和士绅</a:t>
            </a:r>
            <a:r>
              <a:rPr sz="2800">
                <a:latin typeface="黑体" panose="02010609060101010101" charset="-122"/>
                <a:ea typeface="黑体" panose="02010609060101010101" charset="-122"/>
                <a:cs typeface="黑体" panose="02010609060101010101" charset="-122"/>
              </a:rPr>
              <a:t>联名致电湖广总督瑞澂。瑞澂认为该</a:t>
            </a:r>
            <a:r>
              <a:rPr sz="2800">
                <a:solidFill>
                  <a:srgbClr val="FF0000"/>
                </a:solidFill>
                <a:latin typeface="黑体" panose="02010609060101010101" charset="-122"/>
                <a:ea typeface="黑体" panose="02010609060101010101" charset="-122"/>
                <a:cs typeface="黑体" panose="02010609060101010101" charset="-122"/>
              </a:rPr>
              <a:t>士绅</a:t>
            </a:r>
            <a:r>
              <a:rPr sz="2800">
                <a:latin typeface="黑体" panose="02010609060101010101" charset="-122"/>
                <a:ea typeface="黑体" panose="02010609060101010101" charset="-122"/>
                <a:cs typeface="黑体" panose="02010609060101010101" charset="-122"/>
              </a:rPr>
              <a:t>等“迹近</a:t>
            </a:r>
            <a:r>
              <a:rPr sz="2800">
                <a:solidFill>
                  <a:srgbClr val="FF0000"/>
                </a:solidFill>
                <a:latin typeface="黑体" panose="02010609060101010101" charset="-122"/>
                <a:ea typeface="黑体" panose="02010609060101010101" charset="-122"/>
                <a:cs typeface="黑体" panose="02010609060101010101" charset="-122"/>
              </a:rPr>
              <a:t>干预</a:t>
            </a:r>
            <a:r>
              <a:rPr sz="2800">
                <a:latin typeface="黑体" panose="02010609060101010101" charset="-122"/>
                <a:ea typeface="黑体" panose="02010609060101010101" charset="-122"/>
                <a:cs typeface="黑体" panose="02010609060101010101" charset="-122"/>
              </a:rPr>
              <a:t>”，上奏朝廷：“巡抚乃系疆臣，用舍尤应钦定。”这表明（   ）</a:t>
            </a:r>
            <a:endParaRPr sz="2800">
              <a:latin typeface="黑体" panose="02010609060101010101" charset="-122"/>
              <a:ea typeface="黑体" panose="02010609060101010101" charset="-122"/>
              <a:cs typeface="黑体" panose="02010609060101010101" charset="-122"/>
            </a:endParaRPr>
          </a:p>
          <a:p>
            <a:pPr>
              <a:lnSpc>
                <a:spcPct val="120000"/>
              </a:lnSpc>
            </a:pPr>
            <a:r>
              <a:rPr sz="2800">
                <a:latin typeface="黑体" panose="02010609060101010101" charset="-122"/>
                <a:ea typeface="黑体" panose="02010609060101010101" charset="-122"/>
                <a:cs typeface="黑体" panose="02010609060101010101" charset="-122"/>
              </a:rPr>
              <a:t>A. 新政强化了清廷权威	B. 谘议局架空了督抚权力</a:t>
            </a:r>
            <a:endParaRPr sz="2800">
              <a:latin typeface="黑体" panose="02010609060101010101" charset="-122"/>
              <a:ea typeface="黑体" panose="02010609060101010101" charset="-122"/>
              <a:cs typeface="黑体" panose="02010609060101010101" charset="-122"/>
            </a:endParaRPr>
          </a:p>
          <a:p>
            <a:pPr>
              <a:lnSpc>
                <a:spcPct val="120000"/>
              </a:lnSpc>
            </a:pPr>
            <a:r>
              <a:rPr sz="2800">
                <a:latin typeface="黑体" panose="02010609060101010101" charset="-122"/>
                <a:ea typeface="黑体" panose="02010609060101010101" charset="-122"/>
                <a:cs typeface="黑体" panose="02010609060101010101" charset="-122"/>
              </a:rPr>
              <a:t>C. 地方势力控制了官场	D. 士绅阶层民主意识增强</a:t>
            </a:r>
            <a:endParaRPr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660650"/>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2" name="文本框 1"/>
          <p:cNvSpPr txBox="1"/>
          <p:nvPr>
            <p:custDataLst>
              <p:tags r:id="rId2"/>
            </p:custDataLst>
          </p:nvPr>
        </p:nvSpPr>
        <p:spPr>
          <a:xfrm>
            <a:off x="11028680" y="2719705"/>
            <a:ext cx="736600" cy="2403475"/>
          </a:xfrm>
          <a:prstGeom prst="rect">
            <a:avLst/>
          </a:prstGeom>
          <a:noFill/>
        </p:spPr>
        <p:txBody>
          <a:bodyPr vert="eaVert" wrap="square" rtlCol="0">
            <a:spAutoFit/>
          </a:bodyPr>
          <a:p>
            <a:r>
              <a:rPr lang="zh-CN" altLang="en-US" sz="3600" b="1">
                <a:solidFill>
                  <a:srgbClr val="FF0000"/>
                </a:solidFill>
              </a:rPr>
              <a:t>历史解释</a:t>
            </a:r>
            <a:endParaRPr lang="zh-CN" altLang="en-US" sz="3600" b="1">
              <a:solidFill>
                <a:srgbClr val="FF0000"/>
              </a:solidFill>
            </a:endParaRPr>
          </a:p>
        </p:txBody>
      </p:sp>
      <p:sp>
        <p:nvSpPr>
          <p:cNvPr id="7" name="文本框 6"/>
          <p:cNvSpPr txBox="1"/>
          <p:nvPr>
            <p:custDataLst>
              <p:tags r:id="rId3"/>
            </p:custDataLst>
          </p:nvPr>
        </p:nvSpPr>
        <p:spPr>
          <a:xfrm>
            <a:off x="3261360" y="5934075"/>
            <a:ext cx="4824730" cy="645160"/>
          </a:xfrm>
          <a:prstGeom prst="rect">
            <a:avLst/>
          </a:prstGeom>
          <a:noFill/>
        </p:spPr>
        <p:txBody>
          <a:bodyPr wrap="square" rtlCol="0">
            <a:spAutoFit/>
          </a:bodyPr>
          <a:p>
            <a:r>
              <a:rPr lang="zh-CN" altLang="en-US" sz="3600" b="1">
                <a:solidFill>
                  <a:srgbClr val="C00000"/>
                </a:solidFill>
                <a:highlight>
                  <a:srgbClr val="FFFF00"/>
                </a:highlight>
              </a:rPr>
              <a:t>学术前沿</a:t>
            </a:r>
            <a:endParaRPr lang="zh-CN" altLang="en-US" sz="3600" b="1">
              <a:solidFill>
                <a:srgbClr val="C00000"/>
              </a:solidFill>
              <a:highlight>
                <a:srgbClr val="FFFF00"/>
              </a:highlight>
            </a:endParaRPr>
          </a:p>
        </p:txBody>
      </p:sp>
      <p:sp>
        <p:nvSpPr>
          <p:cNvPr id="8" name="副标题 7"/>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77314" y="6186624"/>
            <a:ext cx="8700655" cy="1397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868680" y="731520"/>
            <a:ext cx="1154430" cy="560070"/>
          </a:xfrm>
          <a:prstGeom prst="homePlate">
            <a:avLst>
              <a:gd name="adj" fmla="val 23585"/>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1014730" y="4582795"/>
          <a:ext cx="10082530" cy="1554480"/>
        </p:xfrm>
        <a:graphic>
          <a:graphicData uri="http://schemas.openxmlformats.org/drawingml/2006/table">
            <a:tbl>
              <a:tblPr firstRow="1" bandRow="1">
                <a:tableStyleId>{5C22544A-7EE6-4342-B048-85BDC9FD1C3A}</a:tableStyleId>
              </a:tblPr>
              <a:tblGrid>
                <a:gridCol w="711835"/>
                <a:gridCol w="4284345"/>
                <a:gridCol w="5086350"/>
              </a:tblGrid>
              <a:tr h="365760">
                <a:tc>
                  <a:txBody>
                    <a:bodyPr/>
                    <a:p>
                      <a:pPr>
                        <a:buNone/>
                      </a:pPr>
                      <a:r>
                        <a:rPr lang="zh-CN" altLang="en-US"/>
                        <a:t>题号</a:t>
                      </a:r>
                      <a:endParaRPr lang="zh-CN" altLang="en-US"/>
                    </a:p>
                  </a:txBody>
                  <a:tcPr/>
                </a:tc>
                <a:tc>
                  <a:txBody>
                    <a:bodyPr/>
                    <a:p>
                      <a:pPr>
                        <a:buNone/>
                      </a:pPr>
                      <a:r>
                        <a:rPr lang="zh-CN" altLang="en-US"/>
                        <a:t>对应考法</a:t>
                      </a:r>
                      <a:endParaRPr lang="en-US" altLang="zh-CN"/>
                    </a:p>
                  </a:txBody>
                  <a:tcPr/>
                </a:tc>
                <a:tc>
                  <a:txBody>
                    <a:bodyPr/>
                    <a:p>
                      <a:pPr>
                        <a:buNone/>
                      </a:pPr>
                      <a:r>
                        <a:rPr lang="zh-CN" altLang="en-US"/>
                        <a:t>对应教材内容</a:t>
                      </a:r>
                      <a:endParaRPr lang="zh-CN" altLang="en-US"/>
                    </a:p>
                  </a:txBody>
                  <a:tcPr/>
                </a:tc>
              </a:tr>
              <a:tr h="1188720">
                <a:tc>
                  <a:txBody>
                    <a:bodyPr/>
                    <a:p>
                      <a:pPr>
                        <a:buNone/>
                      </a:pPr>
                      <a:r>
                        <a:rPr lang="en-US" altLang="zh-CN"/>
                        <a:t>30</a:t>
                      </a:r>
                      <a:endParaRPr lang="en-US" altLang="zh-CN"/>
                    </a:p>
                  </a:txBody>
                  <a:tcPr/>
                </a:tc>
                <a:tc>
                  <a:txBody>
                    <a:bodyPr/>
                    <a:p>
                      <a:pPr>
                        <a:buNone/>
                      </a:pPr>
                      <a:r>
                        <a:rPr lang="zh-CN" altLang="en-US" sz="1800">
                          <a:sym typeface="+mn-ea"/>
                        </a:rPr>
                        <a:t>紧扣课标，考查</a:t>
                      </a:r>
                      <a:r>
                        <a:rPr lang="en-US" altLang="zh-CN" sz="1800">
                          <a:sym typeface="+mn-ea"/>
                        </a:rPr>
                        <a:t>“</a:t>
                      </a:r>
                      <a:r>
                        <a:rPr lang="en-US" altLang="zh-CN" sz="1800">
                          <a:sym typeface="+mn-ea"/>
                        </a:rPr>
                        <a:t>“</a:t>
                      </a:r>
                      <a:r>
                        <a:rPr lang="zh-CN" altLang="en-US" sz="1800">
                          <a:sym typeface="+mn-ea"/>
                        </a:rPr>
                        <a:t>认识社会各阶级为挽救危局所作的努力及存在的局限性</a:t>
                      </a:r>
                      <a:r>
                        <a:rPr lang="en-US" altLang="zh-CN" sz="1800">
                          <a:sym typeface="+mn-ea"/>
                        </a:rPr>
                        <a:t>”</a:t>
                      </a:r>
                      <a:r>
                        <a:rPr lang="zh-CN" altLang="en-US" sz="1800">
                          <a:sym typeface="+mn-ea"/>
                        </a:rPr>
                        <a:t>，考查对时代特征的</a:t>
                      </a:r>
                      <a:r>
                        <a:rPr lang="zh-CN" altLang="en-US" sz="1800">
                          <a:solidFill>
                            <a:srgbClr val="FF0000"/>
                          </a:solidFill>
                          <a:sym typeface="+mn-ea"/>
                        </a:rPr>
                        <a:t>记忆</a:t>
                      </a:r>
                      <a:r>
                        <a:rPr lang="zh-CN" altLang="en-US" sz="1800">
                          <a:sym typeface="+mn-ea"/>
                        </a:rPr>
                        <a:t>，</a:t>
                      </a:r>
                      <a:r>
                        <a:rPr lang="zh-CN" altLang="en-US" sz="1800">
                          <a:solidFill>
                            <a:srgbClr val="FF0000"/>
                          </a:solidFill>
                          <a:sym typeface="+mn-ea"/>
                        </a:rPr>
                        <a:t>理解，</a:t>
                      </a:r>
                      <a:r>
                        <a:rPr lang="zh-CN" altLang="en-US" sz="1800">
                          <a:sym typeface="+mn-ea"/>
                        </a:rPr>
                        <a:t>以及图表材料</a:t>
                      </a:r>
                      <a:r>
                        <a:rPr lang="zh-CN" altLang="en-US" sz="1800">
                          <a:solidFill>
                            <a:srgbClr val="FF0000"/>
                          </a:solidFill>
                          <a:sym typeface="+mn-ea"/>
                        </a:rPr>
                        <a:t>分析</a:t>
                      </a:r>
                      <a:r>
                        <a:rPr lang="zh-CN" altLang="en-US" sz="1800">
                          <a:sym typeface="+mn-ea"/>
                        </a:rPr>
                        <a:t>能力。</a:t>
                      </a:r>
                      <a:endParaRPr lang="zh-CN" altLang="en-US" sz="1800">
                        <a:sym typeface="+mn-ea"/>
                      </a:endParaRPr>
                    </a:p>
                  </a:txBody>
                  <a:tcPr/>
                </a:tc>
                <a:tc>
                  <a:txBody>
                    <a:bodyPr/>
                    <a:p>
                      <a:pPr>
                        <a:buNone/>
                      </a:pPr>
                      <a:r>
                        <a:rPr lang="zh-CN" altLang="en-US"/>
                        <a:t>《中外历史纲要</a:t>
                      </a:r>
                      <a:r>
                        <a:rPr lang="en-US" altLang="zh-CN"/>
                        <a:t>(</a:t>
                      </a:r>
                      <a:r>
                        <a:rPr lang="zh-CN" altLang="en-US"/>
                        <a:t>上）》</a:t>
                      </a:r>
                      <a:r>
                        <a:rPr lang="en-US" altLang="zh-CN"/>
                        <a:t>P127:“</a:t>
                      </a:r>
                      <a:r>
                        <a:rPr lang="zh-CN" altLang="en-US">
                          <a:solidFill>
                            <a:schemeClr val="tx1"/>
                          </a:solidFill>
                        </a:rPr>
                        <a:t>国民政府建立后，民族资产阶级兴办实业的热情有所提高</a:t>
                      </a:r>
                      <a:r>
                        <a:rPr lang="zh-CN" altLang="en-US">
                          <a:solidFill>
                            <a:schemeClr val="tx1"/>
                          </a:solidFill>
                          <a:latin typeface="Arial" panose="020B0604020202020204" pitchFamily="34" charset="0"/>
                          <a:cs typeface="Arial" panose="020B0604020202020204" pitchFamily="34" charset="0"/>
                        </a:rPr>
                        <a:t>……除了原有的纺织、面粉等行业外，民族工业中的新兴部门……都有了一定程度的发展</a:t>
                      </a:r>
                      <a:r>
                        <a:rPr lang="en-US" altLang="zh-CN">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txBody>
                  <a:tcPr/>
                </a:tc>
              </a:tr>
            </a:tbl>
          </a:graphicData>
        </a:graphic>
      </p:graphicFrame>
      <p:sp>
        <p:nvSpPr>
          <p:cNvPr id="4" name="文本框 3"/>
          <p:cNvSpPr txBox="1"/>
          <p:nvPr/>
        </p:nvSpPr>
        <p:spPr>
          <a:xfrm>
            <a:off x="637540" y="1426210"/>
            <a:ext cx="11112500" cy="3235325"/>
          </a:xfrm>
          <a:prstGeom prst="rect">
            <a:avLst/>
          </a:prstGeom>
          <a:noFill/>
        </p:spPr>
        <p:txBody>
          <a:bodyPr wrap="square" rtlCol="0">
            <a:noAutofit/>
          </a:bodyPr>
          <a:p>
            <a:pPr>
              <a:lnSpc>
                <a:spcPct val="120000"/>
              </a:lnSpc>
            </a:pPr>
            <a:r>
              <a:rPr lang="en-US" altLang="zh-CN" sz="2800">
                <a:latin typeface="黑体" panose="02010609060101010101" charset="-122"/>
                <a:ea typeface="黑体" panose="02010609060101010101" charset="-122"/>
                <a:cs typeface="黑体" panose="02010609060101010101" charset="-122"/>
              </a:rPr>
              <a:t>30</a:t>
            </a:r>
            <a:r>
              <a:rPr lang="zh-CN" altLang="en-US" sz="2800">
                <a:latin typeface="黑体" panose="02010609060101010101" charset="-122"/>
                <a:ea typeface="黑体" panose="02010609060101010101" charset="-122"/>
                <a:cs typeface="黑体" panose="02010609060101010101" charset="-122"/>
              </a:rPr>
              <a:t>. 如表是中国民族资本构成</a:t>
            </a:r>
            <a:r>
              <a:rPr lang="zh-CN" altLang="en-US" sz="2800">
                <a:gradFill>
                  <a:gsLst>
                    <a:gs pos="0">
                      <a:srgbClr val="E30000"/>
                    </a:gs>
                    <a:gs pos="100000">
                      <a:srgbClr val="760303"/>
                    </a:gs>
                  </a:gsLst>
                  <a:lin scaled="0"/>
                </a:gradFill>
                <a:latin typeface="黑体" panose="02010609060101010101" charset="-122"/>
                <a:ea typeface="黑体" panose="02010609060101010101" charset="-122"/>
                <a:cs typeface="黑体" panose="02010609060101010101" charset="-122"/>
              </a:rPr>
              <a:t>比重</a:t>
            </a:r>
            <a:r>
              <a:rPr lang="zh-CN" altLang="en-US" sz="2800">
                <a:latin typeface="黑体" panose="02010609060101010101" charset="-122"/>
                <a:ea typeface="黑体" panose="02010609060101010101" charset="-122"/>
                <a:cs typeface="黑体" panose="02010609060101010101" charset="-122"/>
              </a:rPr>
              <a:t>表（%），如表可以反映出（   ）  </a:t>
            </a:r>
            <a:endParaRPr lang="zh-CN" altLang="en-US" sz="2800">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10389235" y="2533015"/>
            <a:ext cx="736600" cy="2403475"/>
          </a:xfrm>
          <a:prstGeom prst="rect">
            <a:avLst/>
          </a:prstGeom>
          <a:noFill/>
        </p:spPr>
        <p:txBody>
          <a:bodyPr vert="eaVert" wrap="square" rtlCol="0">
            <a:spAutoFit/>
          </a:bodyPr>
          <a:p>
            <a:r>
              <a:rPr lang="zh-CN" altLang="en-US" sz="3600" b="1">
                <a:solidFill>
                  <a:srgbClr val="FF0000"/>
                </a:solidFill>
              </a:rPr>
              <a:t>时空观念</a:t>
            </a:r>
            <a:endParaRPr lang="zh-CN" altLang="en-US" sz="3600" b="1">
              <a:solidFill>
                <a:srgbClr val="FF0000"/>
              </a:solidFill>
            </a:endParaRPr>
          </a:p>
        </p:txBody>
      </p:sp>
      <p:sp>
        <p:nvSpPr>
          <p:cNvPr id="5" name="文本框 4"/>
          <p:cNvSpPr txBox="1"/>
          <p:nvPr/>
        </p:nvSpPr>
        <p:spPr>
          <a:xfrm>
            <a:off x="1083945" y="3827145"/>
            <a:ext cx="9683750" cy="706755"/>
          </a:xfrm>
          <a:prstGeom prst="rect">
            <a:avLst/>
          </a:prstGeom>
          <a:noFill/>
        </p:spPr>
        <p:txBody>
          <a:bodyPr wrap="square" rtlCol="0">
            <a:spAutoFit/>
          </a:bodyPr>
          <a:p>
            <a:r>
              <a:rPr lang="zh-CN" altLang="en-US" sz="2000">
                <a:solidFill>
                  <a:schemeClr val="tx1"/>
                </a:solidFill>
              </a:rPr>
              <a:t>A</a:t>
            </a:r>
            <a:r>
              <a:rPr lang="en-US" altLang="zh-CN" sz="2000">
                <a:solidFill>
                  <a:schemeClr val="tx1"/>
                </a:solidFill>
              </a:rPr>
              <a:t>.</a:t>
            </a:r>
            <a:r>
              <a:rPr lang="zh-CN" altLang="en-US" sz="2000">
                <a:solidFill>
                  <a:schemeClr val="tx1"/>
                </a:solidFill>
              </a:rPr>
              <a:t> 民族工业呈现发展趋势	</a:t>
            </a:r>
            <a:r>
              <a:rPr lang="en-US" altLang="zh-CN" sz="2000">
                <a:solidFill>
                  <a:schemeClr val="tx1"/>
                </a:solidFill>
              </a:rPr>
              <a:t>                        </a:t>
            </a:r>
            <a:r>
              <a:rPr lang="zh-CN" altLang="en-US" sz="2000">
                <a:solidFill>
                  <a:schemeClr val="tx1"/>
                </a:solidFill>
              </a:rPr>
              <a:t>B. 商业贸易日益萎缩</a:t>
            </a:r>
            <a:r>
              <a:rPr lang="zh-CN" altLang="en-US" sz="2000">
                <a:solidFill>
                  <a:srgbClr val="FF0000"/>
                </a:solidFill>
                <a:sym typeface="+mn-ea"/>
              </a:rPr>
              <a:t>（无中生有）</a:t>
            </a:r>
            <a:endParaRPr lang="zh-CN" altLang="en-US" sz="2000">
              <a:solidFill>
                <a:schemeClr val="tx1"/>
              </a:solidFill>
            </a:endParaRPr>
          </a:p>
          <a:p>
            <a:r>
              <a:rPr lang="zh-CN" altLang="en-US" sz="2000">
                <a:solidFill>
                  <a:schemeClr val="tx1"/>
                </a:solidFill>
              </a:rPr>
              <a:t>C </a:t>
            </a:r>
            <a:r>
              <a:rPr lang="en-US" altLang="zh-CN" sz="2000">
                <a:solidFill>
                  <a:schemeClr val="tx1"/>
                </a:solidFill>
              </a:rPr>
              <a:t>.</a:t>
            </a:r>
            <a:r>
              <a:rPr lang="zh-CN" altLang="en-US" sz="2000">
                <a:solidFill>
                  <a:schemeClr val="tx1"/>
                </a:solidFill>
              </a:rPr>
              <a:t>近代金融体系臻于完善</a:t>
            </a:r>
            <a:r>
              <a:rPr lang="zh-CN" altLang="en-US" sz="2000">
                <a:solidFill>
                  <a:srgbClr val="FF0000"/>
                </a:solidFill>
              </a:rPr>
              <a:t>（无中生有）</a:t>
            </a:r>
            <a:r>
              <a:rPr lang="zh-CN" altLang="en-US" sz="2000">
                <a:solidFill>
                  <a:schemeClr val="tx1"/>
                </a:solidFill>
              </a:rPr>
              <a:t>	</a:t>
            </a:r>
            <a:r>
              <a:rPr lang="en-US" altLang="zh-CN" sz="2000">
                <a:solidFill>
                  <a:schemeClr val="tx1"/>
                </a:solidFill>
              </a:rPr>
              <a:t>           </a:t>
            </a:r>
            <a:r>
              <a:rPr lang="zh-CN" altLang="en-US" sz="2000">
                <a:solidFill>
                  <a:schemeClr val="tx1"/>
                </a:solidFill>
              </a:rPr>
              <a:t>D. 经济结构逐渐失衡</a:t>
            </a:r>
            <a:r>
              <a:rPr lang="zh-CN" altLang="en-US" sz="2000">
                <a:solidFill>
                  <a:srgbClr val="FF0000"/>
                </a:solidFill>
                <a:sym typeface="+mn-ea"/>
              </a:rPr>
              <a:t>（无中生有）</a:t>
            </a:r>
            <a:endParaRPr lang="zh-CN" altLang="en-US" sz="2000">
              <a:solidFill>
                <a:schemeClr val="tx1"/>
              </a:solidFill>
            </a:endParaRPr>
          </a:p>
        </p:txBody>
      </p:sp>
      <p:graphicFrame>
        <p:nvGraphicFramePr>
          <p:cNvPr id="7" name="表格 6"/>
          <p:cNvGraphicFramePr/>
          <p:nvPr>
            <p:custDataLst>
              <p:tags r:id="rId2"/>
            </p:custDataLst>
          </p:nvPr>
        </p:nvGraphicFramePr>
        <p:xfrm>
          <a:off x="1083310" y="2090420"/>
          <a:ext cx="9004935" cy="1719580"/>
        </p:xfrm>
        <a:graphic>
          <a:graphicData uri="http://schemas.openxmlformats.org/drawingml/2006/table">
            <a:tbl>
              <a:tblPr/>
              <a:tblGrid>
                <a:gridCol w="1699895"/>
                <a:gridCol w="1274445"/>
                <a:gridCol w="1275080"/>
                <a:gridCol w="1274445"/>
                <a:gridCol w="3481070"/>
              </a:tblGrid>
              <a:tr h="429895">
                <a:tc>
                  <a:txBody>
                    <a:bodyPr/>
                    <a:p>
                      <a:pPr indent="0">
                        <a:buNone/>
                      </a:pPr>
                      <a:endParaRPr lang="en-US" altLang="en-US" sz="1000" b="0">
                        <a:solidFill>
                          <a:srgbClr val="000000"/>
                        </a:solidFill>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1894年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1913年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1920年</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1936年（不包括东北）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产业资本</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2.28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11.64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14.84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21.36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商业资本</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74.89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67.30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58.87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50.55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9895">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金融业资本</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22.83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21.06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2629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2809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8" name="图片 7"/>
          <p:cNvPicPr/>
          <p:nvPr/>
        </p:nvPicPr>
        <p:blipFill>
          <a:blip r:embed="rId3"/>
          <a:stretch>
            <a:fillRect/>
          </a:stretch>
        </p:blipFill>
        <p:spPr>
          <a:xfrm>
            <a:off x="5976938" y="3543300"/>
            <a:ext cx="38100" cy="95250"/>
          </a:xfrm>
          <a:prstGeom prst="rect">
            <a:avLst/>
          </a:prstGeom>
          <a:noFill/>
          <a:ln w="9525">
            <a:noFill/>
          </a:ln>
        </p:spPr>
      </p:pic>
      <p:pic>
        <p:nvPicPr>
          <p:cNvPr id="9" name="图片 8"/>
          <p:cNvPicPr/>
          <p:nvPr/>
        </p:nvPicPr>
        <p:blipFill>
          <a:blip r:embed="rId3"/>
          <a:stretch>
            <a:fillRect/>
          </a:stretch>
        </p:blipFill>
        <p:spPr>
          <a:xfrm>
            <a:off x="6577013" y="3543300"/>
            <a:ext cx="38100" cy="95250"/>
          </a:xfrm>
          <a:prstGeom prst="rect">
            <a:avLst/>
          </a:prstGeom>
          <a:noFill/>
          <a:ln w="9525">
            <a:noFill/>
          </a:ln>
        </p:spPr>
      </p:pic>
      <p:cxnSp>
        <p:nvCxnSpPr>
          <p:cNvPr id="13" name="曲线连接符 12"/>
          <p:cNvCxnSpPr/>
          <p:nvPr/>
        </p:nvCxnSpPr>
        <p:spPr>
          <a:xfrm flipV="1">
            <a:off x="7385685" y="2432050"/>
            <a:ext cx="607695" cy="441325"/>
          </a:xfrm>
          <a:prstGeom prst="curvedConnector3">
            <a:avLst>
              <a:gd name="adj1" fmla="val 5005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4" name="曲线连接符 13"/>
          <p:cNvCxnSpPr/>
          <p:nvPr>
            <p:custDataLst>
              <p:tags r:id="rId4"/>
            </p:custDataLst>
          </p:nvPr>
        </p:nvCxnSpPr>
        <p:spPr>
          <a:xfrm flipV="1">
            <a:off x="7267575" y="3368675"/>
            <a:ext cx="607695" cy="441325"/>
          </a:xfrm>
          <a:prstGeom prst="curvedConnector3">
            <a:avLst>
              <a:gd name="adj1" fmla="val 5005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曲线连接符 14"/>
          <p:cNvCxnSpPr/>
          <p:nvPr/>
        </p:nvCxnSpPr>
        <p:spPr>
          <a:xfrm>
            <a:off x="7797165" y="3020060"/>
            <a:ext cx="549275" cy="264795"/>
          </a:xfrm>
          <a:prstGeom prst="curvedConnector3">
            <a:avLst>
              <a:gd name="adj1" fmla="val 50058"/>
            </a:avLst>
          </a:prstGeom>
          <a:ln w="38100">
            <a:solidFill>
              <a:srgbClr val="A8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5"/>
            </p:custDataLst>
          </p:nvPr>
        </p:nvSpPr>
        <p:spPr>
          <a:xfrm>
            <a:off x="3999230" y="6118225"/>
            <a:ext cx="4824730" cy="645160"/>
          </a:xfrm>
          <a:prstGeom prst="rect">
            <a:avLst/>
          </a:prstGeom>
          <a:noFill/>
        </p:spPr>
        <p:txBody>
          <a:bodyPr wrap="square" rtlCol="0">
            <a:spAutoFit/>
          </a:bodyPr>
          <a:p>
            <a:r>
              <a:rPr lang="zh-CN" altLang="en-US" sz="3600" b="1">
                <a:solidFill>
                  <a:srgbClr val="C00000"/>
                </a:solidFill>
                <a:highlight>
                  <a:srgbClr val="FFFF00"/>
                </a:highlight>
              </a:rPr>
              <a:t>分清绝对值与相对值</a:t>
            </a:r>
            <a:endParaRPr lang="zh-CN" altLang="en-US" sz="3600" b="1">
              <a:solidFill>
                <a:srgbClr val="C00000"/>
              </a:solidFill>
              <a:highlight>
                <a:srgbClr val="FFFF00"/>
              </a:highlight>
            </a:endParaRPr>
          </a:p>
        </p:txBody>
      </p:sp>
      <p:sp>
        <p:nvSpPr>
          <p:cNvPr id="19" name="副标题 18"/>
          <p:cNvSpPr/>
          <p:nvPr>
            <p:ph type="subTitle" idx="1"/>
          </p:nvPr>
        </p:nvSpPr>
        <p:spPr/>
        <p:txBody>
          <a:bodyPr/>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3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Lst>
  </p:timing>
</p:sld>
</file>

<file path=ppt/tags/tag1.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SCREEN_THEME_FLAG" val="ouoKoFVZNFy6MLaLCBbfsySlxmnFeEopYndE3l8IXqUaJPsE6GuXw/9iY82fyjA6K1coZu4KuP49lJSFUZKmSjW/bW0ABxNgoy9P2wbMp4M="/>
</p:tagLst>
</file>

<file path=ppt/tags/tag10.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11.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12.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13.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14.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15.xml><?xml version="1.0" encoding="utf-8"?>
<p:tagLst xmlns:p="http://schemas.openxmlformats.org/presentationml/2006/main">
  <p:tag name="KSO_WM_UNIT_TABLE_BEAUTIFY" val="smartTable{878ba475-bf65-4e3f-bfd6-196e388930a9}"/>
  <p:tag name="TABLE_ENDDRAG_ORIGIN_RECT" val="793*122"/>
  <p:tag name="TABLE_ENDDRAG_RECT" val="79*353*793*122"/>
  <p:tag name="KSO_WM_BEAUTIFY_FLAG" val=""/>
  <p:tag name="KSO_WM_SCREEN_THEME_FLAG" val="ouoKoFVZNFy6MLaLCBbfsySlxmnFeEopYndE3l8IXqUaJPsE6GuXw/9iY82fyjA6K1coZu4KuP49lJSFUZKmSjW/bW0ABxNgoy9P2wbMp4M="/>
</p:tagLst>
</file>

<file path=ppt/tags/tag16.xml><?xml version="1.0" encoding="utf-8"?>
<p:tagLst xmlns:p="http://schemas.openxmlformats.org/presentationml/2006/main">
  <p:tag name="KSO_WM_UNIT_TABLE_BEAUTIFY" val="smartTable{2626954b-8f6b-41f9-8173-a39f871fd7be}"/>
  <p:tag name="TABLE_ENDDRAG_ORIGIN_RECT" val="709*135"/>
  <p:tag name="TABLE_ENDDRAG_RECT" val="85*164*709*135"/>
  <p:tag name="KSO_WM_SCREEN_THEME_FLAG" val="ouoKoFVZNFy6MLaLCBbfsySlxmnFeEopYndE3l8IXqUaJPsE6GuXw/9iY82fyjA6K1coZu4KuP49lJSFUZKmSjW/bW0ABxNgoy9P2wbMp4M="/>
</p:tagLst>
</file>

<file path=ppt/tags/tag17.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18.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19.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2.xml><?xml version="1.0" encoding="utf-8"?>
<p:tagLst xmlns:p="http://schemas.openxmlformats.org/presentationml/2006/main">
  <p:tag name="KSO_WM_UNIT_TABLE_BEAUTIFY" val="smartTable{5208cc0d-a257-4c5b-b509-aa020f193782}"/>
  <p:tag name="KSO_WM_BEAUTIFY_FLAG" val=""/>
  <p:tag name="TABLE_ENDDRAG_ORIGIN_RECT" val="332*230"/>
  <p:tag name="TABLE_ENDDRAG_RECT" val="501*150*332*230"/>
  <p:tag name="KSO_WM_SCREEN_THEME_FLAG" val="ouoKoFVZNFy6MLaLCBbfsySlxmnFeEopYndE3l8IXqUaJPsE6GuXw/9iY82fyjA6K1coZu4KuP49lJSFUZKmSjW/bW0ABxNgoy9P2wbMp4M="/>
</p:tagLst>
</file>

<file path=ppt/tags/tag20.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21.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22.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23.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24.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25.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26.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27.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28.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29.xml><?xml version="1.0" encoding="utf-8"?>
<p:tagLst xmlns:p="http://schemas.openxmlformats.org/presentationml/2006/main">
  <p:tag name="COMMONDATA" val="eyJoZGlkIjoiYjQ0YTFiNDFjNmY2YTk0YjFhZGYwY2IzMTYwNzI1YTEifQ=="/>
  <p:tag name="KSO_WPP_MARK_KEY" val="836fbeb8-fc44-4179-8636-f88c73599b25"/>
  <p:tag name="KSO_WM_SCREEN_THEME_FLAG" val="ouoKoFVZNFy6MLaLCBbfsySlxmnFeEopYndE3l8IXqUaJPsE6GuXw/9iY82fyjA6K1coZu4KuP49lJSFUZKmSjW/bW0ABxNgoy9P2wbMp4M="/>
</p:tagLst>
</file>

<file path=ppt/tags/tag3.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4.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5.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6.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7.xml><?xml version="1.0" encoding="utf-8"?>
<p:tagLst xmlns:p="http://schemas.openxmlformats.org/presentationml/2006/main">
  <p:tag name="KSO_WM_UNIT_TABLE_BEAUTIFY" val="smartTable{878ba475-bf65-4e3f-bfd6-196e388930a9}"/>
  <p:tag name="TABLE_ENDDRAG_ORIGIN_RECT" val="332*242"/>
  <p:tag name="TABLE_ENDDRAG_RECT" val="144*150*332*242"/>
  <p:tag name="KSO_WM_BEAUTIFY_FLAG" val=""/>
  <p:tag name="KSO_WM_SCREEN_THEME_FLAG" val="ouoKoFVZNFy6MLaLCBbfsySlxmnFeEopYndE3l8IXqUaJPsE6GuXw/9iY82fyjA6K1coZu4KuP49lJSFUZKmSjW/bW0ABxNgoy9P2wbMp4M="/>
</p:tagLst>
</file>

<file path=ppt/tags/tag8.xml><?xml version="1.0" encoding="utf-8"?>
<p:tagLst xmlns:p="http://schemas.openxmlformats.org/presentationml/2006/main">
  <p:tag name="KSO_WM_BEAUTIFY_FLAG" val=""/>
  <p:tag name="KSO_WM_SCREEN_THEME_FLAG" val="ouoKoFVZNFy6MLaLCBbfsySlxmnFeEopYndE3l8IXqUaJPsE6GuXw/9iY82fyjA6K1coZu4KuP49lJSFUZKmSjW/bW0ABxNgoy9P2wbMp4M="/>
</p:tagLst>
</file>

<file path=ppt/tags/tag9.xml><?xml version="1.0" encoding="utf-8"?>
<p:tagLst xmlns:p="http://schemas.openxmlformats.org/presentationml/2006/main">
  <p:tag name="KSO_WM_UNIT_TABLE_BEAUTIFY" val="smartTable{4dacf5fe-4c70-4d09-93f7-b74ce4bd6bae}"/>
  <p:tag name="KSO_WM_BEAUTIFY_FLAG" val=""/>
  <p:tag name="TABLE_ENDDRAG_ORIGIN_RECT" val="880*107"/>
  <p:tag name="TABLE_ENDDRAG_RECT" val="26*147*880*107"/>
  <p:tag name="KSO_WM_SCREEN_THEME_FLAG" val="ouoKoFVZNFy6MLaLCBbfsySlxmnFeEopYndE3l8IXqUaJPsE6GuXw/9iY82fyjA6K1coZu4KuP49lJSFUZKmSjW/bW0ABxNgoy9P2wbMp4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5349</Words>
  <PresentationFormat>宽屏</PresentationFormat>
  <Paragraphs>445</Paragraphs>
  <Slides>20</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黑体</vt:lpstr>
      <vt:lpstr>仿宋</vt:lpstr>
      <vt:lpstr>等线</vt:lpstr>
      <vt:lpstr>微软雅黑</vt:lpstr>
      <vt:lpstr>Arial Unicode MS</vt:lpstr>
      <vt:lpstr>等线 Light</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2018-04-18T06:17:00Z</dcterms:created>
  <dcterms:modified xsi:type="dcterms:W3CDTF">2023-06-14T12:46:50Z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DE9E1C7C9FD449598A73425A3A72ECF0</vt:lpwstr>
  </property>
  <property fmtid="{D5CDD505-2E9C-101B-9397-08002B2CF9AE}" pid="3" name="KSOProductBuildVer">
    <vt:lpwstr>2052-11.1.0.14309</vt:lpwstr>
  </property>
</Properties>
</file>