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56" r:id="rId3"/>
    <p:sldId id="257" r:id="rId4"/>
    <p:sldId id="323" r:id="rId5"/>
    <p:sldId id="280" r:id="rId6"/>
    <p:sldId id="281" r:id="rId7"/>
    <p:sldId id="282" r:id="rId8"/>
    <p:sldId id="318" r:id="rId9"/>
    <p:sldId id="320" r:id="rId10"/>
    <p:sldId id="317" r:id="rId11"/>
    <p:sldId id="319" r:id="rId12"/>
    <p:sldId id="322" r:id="rId13"/>
    <p:sldId id="258" r:id="rId14"/>
    <p:sldId id="259" r:id="rId15"/>
    <p:sldId id="355" r:id="rId16"/>
    <p:sldId id="357" r:id="rId17"/>
    <p:sldId id="356" r:id="rId18"/>
    <p:sldId id="260" r:id="rId19"/>
    <p:sldId id="262" r:id="rId20"/>
    <p:sldId id="379" r:id="rId21"/>
    <p:sldId id="397" r:id="rId22"/>
    <p:sldId id="398" r:id="rId23"/>
    <p:sldId id="399" r:id="rId24"/>
    <p:sldId id="400" r:id="rId25"/>
    <p:sldId id="402" r:id="rId26"/>
    <p:sldId id="403" r:id="rId27"/>
    <p:sldId id="404" r:id="rId28"/>
    <p:sldId id="401" r:id="rId29"/>
    <p:sldId id="324" r:id="rId30"/>
    <p:sldId id="419" r:id="rId31"/>
    <p:sldId id="421" r:id="rId32"/>
    <p:sldId id="289" r:id="rId33"/>
    <p:sldId id="296" r:id="rId34"/>
    <p:sldId id="434" r:id="rId35"/>
    <p:sldId id="297" r:id="rId36"/>
    <p:sldId id="445" r:id="rId37"/>
    <p:sldId id="298" r:id="rId38"/>
    <p:sldId id="309" r:id="rId39"/>
    <p:sldId id="310" r:id="rId40"/>
    <p:sldId id="304" r:id="rId41"/>
    <p:sldId id="303" r:id="rId42"/>
    <p:sldId id="311" r:id="rId43"/>
    <p:sldId id="300" r:id="rId44"/>
    <p:sldId id="454" r:id="rId45"/>
    <p:sldId id="455" r:id="rId46"/>
    <p:sldId id="456" r:id="rId47"/>
    <p:sldId id="457" r:id="rId48"/>
    <p:sldId id="458" r:id="rId49"/>
    <p:sldId id="302" r:id="rId50"/>
    <p:sldId id="460" r:id="rId51"/>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1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tint val="90000"/>
                <a:satMod val="92000"/>
                <a:lumMod val="60000"/>
                <a:alpha val="2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tags" Target="../tags/tag4.xml"/><Relationship Id="rId2" Type="http://schemas.openxmlformats.org/officeDocument/2006/relationships/image" Target="../media/image3.jpe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63320" y="731520"/>
            <a:ext cx="10708005" cy="2554605"/>
          </a:xfrm>
        </p:spPr>
        <p:txBody>
          <a:bodyPr>
            <a:normAutofit/>
          </a:bodyPr>
          <a:lstStyle/>
          <a:p>
            <a:pPr>
              <a:lnSpc>
                <a:spcPct val="150000"/>
              </a:lnSpc>
            </a:pPr>
            <a:r>
              <a:rPr lang="zh-CN" altLang="en-US" sz="4800" b="1" dirty="0">
                <a:solidFill>
                  <a:srgbClr val="FF0000"/>
                </a:solidFill>
                <a:latin typeface="华文新魏" panose="02010800040101010101" charset="-122"/>
                <a:ea typeface="华文新魏" panose="02010800040101010101" charset="-122"/>
                <a:cs typeface="华文新魏" panose="02010800040101010101" charset="-122"/>
              </a:rPr>
              <a:t>仰望星空，脚踏实地</a:t>
            </a:r>
            <a:r>
              <a:rPr lang="en-US" altLang="zh-CN" sz="4800" b="1" dirty="0">
                <a:solidFill>
                  <a:srgbClr val="FF0000"/>
                </a:solidFill>
                <a:latin typeface="华文新魏" panose="02010800040101010101" charset="-122"/>
                <a:ea typeface="华文新魏" panose="02010800040101010101" charset="-122"/>
                <a:cs typeface="华文新魏" panose="02010800040101010101" charset="-122"/>
              </a:rPr>
              <a:t>——</a:t>
            </a:r>
            <a:br>
              <a:rPr lang="en-US" altLang="zh-CN" sz="4800" b="1" dirty="0">
                <a:solidFill>
                  <a:srgbClr val="FF0000"/>
                </a:solidFill>
                <a:latin typeface="华文新魏" panose="02010800040101010101" charset="-122"/>
                <a:ea typeface="华文新魏" panose="02010800040101010101" charset="-122"/>
                <a:cs typeface="华文新魏" panose="02010800040101010101" charset="-122"/>
              </a:rPr>
            </a:br>
            <a:r>
              <a:rPr lang="en-US" altLang="zh-CN" sz="4800" b="1" dirty="0">
                <a:solidFill>
                  <a:srgbClr val="FF0000"/>
                </a:solidFill>
                <a:latin typeface="华文新魏" panose="02010800040101010101" charset="-122"/>
                <a:ea typeface="华文新魏" panose="02010800040101010101" charset="-122"/>
                <a:cs typeface="华文新魏" panose="02010800040101010101" charset="-122"/>
              </a:rPr>
              <a:t>       《</a:t>
            </a:r>
            <a:r>
              <a:rPr lang="zh-CN" altLang="en-US" sz="4800" b="1" dirty="0">
                <a:solidFill>
                  <a:srgbClr val="FF0000"/>
                </a:solidFill>
                <a:latin typeface="华文新魏" panose="02010800040101010101" charset="-122"/>
                <a:ea typeface="华文新魏" panose="02010800040101010101" charset="-122"/>
                <a:cs typeface="华文新魏" panose="02010800040101010101" charset="-122"/>
              </a:rPr>
              <a:t>中外历史纲要</a:t>
            </a:r>
            <a:r>
              <a:rPr lang="en-US" altLang="zh-CN" sz="4800" b="1" dirty="0">
                <a:solidFill>
                  <a:srgbClr val="FF0000"/>
                </a:solidFill>
                <a:latin typeface="华文新魏" panose="02010800040101010101" charset="-122"/>
                <a:ea typeface="华文新魏" panose="02010800040101010101" charset="-122"/>
                <a:cs typeface="华文新魏" panose="02010800040101010101" charset="-122"/>
              </a:rPr>
              <a:t>》</a:t>
            </a:r>
            <a:r>
              <a:rPr lang="zh-CN" altLang="en-US" sz="4800" b="1" dirty="0">
                <a:solidFill>
                  <a:srgbClr val="FF0000"/>
                </a:solidFill>
                <a:latin typeface="华文新魏" panose="02010800040101010101" charset="-122"/>
                <a:ea typeface="华文新魏" panose="02010800040101010101" charset="-122"/>
                <a:cs typeface="华文新魏" panose="02010800040101010101" charset="-122"/>
              </a:rPr>
              <a:t>教学之我思</a:t>
            </a:r>
            <a:endParaRPr lang="zh-CN" altLang="en-US" sz="4800" b="1" dirty="0">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4835" y="481965"/>
            <a:ext cx="8267065" cy="895350"/>
          </a:xfr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lstStyle/>
          <a:p>
            <a:pPr algn="ctr"/>
            <a:r>
              <a:rPr lang="zh-CN" altLang="en-US" b="1">
                <a:solidFill>
                  <a:srgbClr val="FF0000"/>
                </a:solidFill>
                <a:latin typeface="微软雅黑" panose="020B0503020204020204" charset="-122"/>
                <a:ea typeface="微软雅黑" panose="020B0503020204020204" charset="-122"/>
              </a:rPr>
              <a:t>高一选科历史学科的尴尬处境</a:t>
            </a:r>
            <a:endParaRPr lang="zh-CN" altLang="en-US" b="1">
              <a:solidFill>
                <a:srgbClr val="FF0000"/>
              </a:solidFill>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1032510" y="1457960"/>
            <a:ext cx="10507980" cy="4232275"/>
          </a:xfrm>
          <a:ln>
            <a:solidFill>
              <a:srgbClr val="00B0F0"/>
            </a:solidFill>
          </a:ln>
        </p:spPr>
        <p:style>
          <a:lnRef idx="2">
            <a:schemeClr val="accent2"/>
          </a:lnRef>
          <a:fillRef idx="1">
            <a:schemeClr val="lt1"/>
          </a:fillRef>
          <a:effectRef idx="0">
            <a:schemeClr val="accent2"/>
          </a:effectRef>
          <a:fontRef idx="minor">
            <a:schemeClr val="dk1"/>
          </a:fontRef>
        </p:style>
        <p:txBody>
          <a:bodyPr/>
          <a:lstStyle/>
          <a:p>
            <a:pPr marL="0" indent="0">
              <a:lnSpc>
                <a:spcPct val="200000"/>
              </a:lnSpc>
              <a:buNone/>
            </a:pPr>
            <a:r>
              <a:rPr lang="en-US" altLang="zh-CN" sz="3200" b="1">
                <a:latin typeface="仿宋" panose="02010609060101010101" charset="-122"/>
                <a:ea typeface="仿宋" panose="02010609060101010101" charset="-122"/>
                <a:cs typeface="仿宋" panose="02010609060101010101" charset="-122"/>
              </a:rPr>
              <a:t>1.</a:t>
            </a:r>
            <a:r>
              <a:rPr lang="zh-CN" altLang="en-US" sz="3200" b="1">
                <a:latin typeface="仿宋" panose="02010609060101010101" charset="-122"/>
                <a:ea typeface="仿宋" panose="02010609060101010101" charset="-122"/>
                <a:cs typeface="仿宋" panose="02010609060101010101" charset="-122"/>
              </a:rPr>
              <a:t>选择历史学科的优生不多；</a:t>
            </a:r>
            <a:endParaRPr lang="zh-CN" altLang="en-US" sz="3200" b="1">
              <a:latin typeface="仿宋" panose="02010609060101010101" charset="-122"/>
              <a:ea typeface="仿宋" panose="02010609060101010101" charset="-122"/>
              <a:cs typeface="仿宋" panose="02010609060101010101" charset="-122"/>
            </a:endParaRPr>
          </a:p>
          <a:p>
            <a:pPr marL="0" indent="0">
              <a:lnSpc>
                <a:spcPct val="200000"/>
              </a:lnSpc>
              <a:buNone/>
            </a:pPr>
            <a:r>
              <a:rPr lang="en-US" altLang="zh-CN" sz="3200" b="1">
                <a:latin typeface="仿宋" panose="02010609060101010101" charset="-122"/>
                <a:ea typeface="仿宋" panose="02010609060101010101" charset="-122"/>
                <a:cs typeface="仿宋" panose="02010609060101010101" charset="-122"/>
              </a:rPr>
              <a:t>2.</a:t>
            </a:r>
            <a:r>
              <a:rPr lang="zh-CN" altLang="en-US" sz="3200" b="1">
                <a:latin typeface="仿宋" panose="02010609060101010101" charset="-122"/>
                <a:ea typeface="仿宋" panose="02010609060101010101" charset="-122"/>
                <a:cs typeface="仿宋" panose="02010609060101010101" charset="-122"/>
              </a:rPr>
              <a:t>历史学科的地位并没有得到很大的提高；</a:t>
            </a:r>
            <a:endParaRPr lang="zh-CN" altLang="en-US" sz="3200" b="1">
              <a:latin typeface="仿宋" panose="02010609060101010101" charset="-122"/>
              <a:ea typeface="仿宋" panose="02010609060101010101" charset="-122"/>
              <a:cs typeface="仿宋" panose="02010609060101010101" charset="-122"/>
            </a:endParaRPr>
          </a:p>
          <a:p>
            <a:pPr marL="0" indent="0">
              <a:lnSpc>
                <a:spcPct val="200000"/>
              </a:lnSpc>
              <a:buNone/>
            </a:pPr>
            <a:r>
              <a:rPr lang="en-US" altLang="zh-CN" sz="3200" b="1">
                <a:latin typeface="仿宋" panose="02010609060101010101" charset="-122"/>
                <a:ea typeface="仿宋" panose="02010609060101010101" charset="-122"/>
                <a:cs typeface="仿宋" panose="02010609060101010101" charset="-122"/>
              </a:rPr>
              <a:t>3.</a:t>
            </a:r>
            <a:r>
              <a:rPr lang="zh-CN" altLang="en-US" sz="3200" b="1">
                <a:latin typeface="仿宋" panose="02010609060101010101" charset="-122"/>
                <a:ea typeface="仿宋" panose="02010609060101010101" charset="-122"/>
                <a:cs typeface="仿宋" panose="02010609060101010101" charset="-122"/>
              </a:rPr>
              <a:t>历史组合的专业限制较大，能报的专业不多。</a:t>
            </a:r>
            <a:endParaRPr lang="zh-CN" altLang="en-US" sz="3200" b="1">
              <a:latin typeface="仿宋" panose="02010609060101010101" charset="-122"/>
              <a:ea typeface="仿宋" panose="02010609060101010101" charset="-122"/>
              <a:cs typeface="仿宋" panose="02010609060101010101" charset="-122"/>
            </a:endParaRPr>
          </a:p>
          <a:p>
            <a:pPr>
              <a:lnSpc>
                <a:spcPct val="200000"/>
              </a:lnSpc>
            </a:pPr>
            <a:endParaRPr lang="zh-CN" altLang="en-US" sz="3200" b="1">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129030" y="959485"/>
            <a:ext cx="10768965" cy="3378835"/>
          </a:xfrm>
        </p:spPr>
        <p:txBody>
          <a:bodyPr>
            <a:normAutofit fontScale="90000"/>
          </a:bodyPr>
          <a:lstStyle/>
          <a:p>
            <a:pPr>
              <a:lnSpc>
                <a:spcPct val="150000"/>
              </a:lnSpc>
            </a:pPr>
            <a:r>
              <a:rPr lang="zh-CN" altLang="en-US" b="1">
                <a:solidFill>
                  <a:srgbClr val="FF0000"/>
                </a:solidFill>
                <a:latin typeface="+mj-ea"/>
                <a:cs typeface="+mj-ea"/>
                <a:sym typeface="+mn-ea"/>
              </a:rPr>
              <a:t>二、仰望星空</a:t>
            </a:r>
            <a:r>
              <a:rPr lang="en-US" altLang="zh-CN" b="1">
                <a:solidFill>
                  <a:srgbClr val="FF0000"/>
                </a:solidFill>
                <a:latin typeface="+mj-ea"/>
                <a:cs typeface="+mj-ea"/>
                <a:sym typeface="+mn-ea"/>
              </a:rPr>
              <a:t>——</a:t>
            </a:r>
            <a:br>
              <a:rPr lang="en-US" altLang="zh-CN" b="1">
                <a:solidFill>
                  <a:srgbClr val="FF0000"/>
                </a:solidFill>
                <a:latin typeface="+mj-ea"/>
                <a:cs typeface="+mj-ea"/>
                <a:sym typeface="+mn-ea"/>
              </a:rPr>
            </a:br>
            <a:r>
              <a:rPr lang="en-US" altLang="zh-CN" b="1">
                <a:solidFill>
                  <a:srgbClr val="FF0000"/>
                </a:solidFill>
                <a:latin typeface="+mj-ea"/>
                <a:cs typeface="+mj-ea"/>
                <a:sym typeface="+mn-ea"/>
              </a:rPr>
              <a:t>     </a:t>
            </a:r>
            <a:r>
              <a:rPr lang="zh-CN" altLang="en-US" b="1">
                <a:solidFill>
                  <a:srgbClr val="FF0000"/>
                </a:solidFill>
                <a:latin typeface="+mj-ea"/>
                <a:cs typeface="+mj-ea"/>
                <a:sym typeface="+mn-ea"/>
              </a:rPr>
              <a:t>《普通高中历史课程标准》解读</a:t>
            </a:r>
            <a:br>
              <a:rPr lang="zh-CN" altLang="en-US" b="1">
                <a:solidFill>
                  <a:srgbClr val="FF0000"/>
                </a:solidFill>
                <a:latin typeface="+mj-ea"/>
                <a:cs typeface="+mj-ea"/>
              </a:rPr>
            </a:br>
            <a:endParaRPr lang="zh-CN" altLang="en-US" b="1">
              <a:solidFill>
                <a:srgbClr val="FF0000"/>
              </a:solidFill>
              <a:latin typeface="+mj-ea"/>
              <a:cs typeface="+mj-ea"/>
            </a:endParaRPr>
          </a:p>
        </p:txBody>
      </p:sp>
      <p:sp>
        <p:nvSpPr>
          <p:cNvPr id="6" name="标题 1"/>
          <p:cNvSpPr>
            <a:spLocks noGrp="1"/>
          </p:cNvSpPr>
          <p:nvPr/>
        </p:nvSpPr>
        <p:spPr>
          <a:xfrm>
            <a:off x="962660" y="243840"/>
            <a:ext cx="10499090" cy="7156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j-lt"/>
                <a:ea typeface="+mj-ea"/>
                <a:cs typeface="+mj-cs"/>
              </a:defRPr>
            </a:lvl1pPr>
            <a:lvl2pPr eaLnBrk="1" hangingPunct="1">
              <a:defRPr>
                <a:solidFill>
                  <a:schemeClr val="dk1"/>
                </a:solidFill>
              </a:defRPr>
            </a:lvl2pPr>
            <a:lvl3pPr eaLnBrk="1" hangingPunct="1">
              <a:defRPr>
                <a:solidFill>
                  <a:schemeClr val="dk1"/>
                </a:solidFill>
              </a:defRPr>
            </a:lvl3pPr>
            <a:lvl4pPr eaLnBrk="1" hangingPunct="1">
              <a:defRPr>
                <a:solidFill>
                  <a:schemeClr val="dk1"/>
                </a:solidFill>
              </a:defRPr>
            </a:lvl4pPr>
            <a:lvl5pPr eaLnBrk="1" hangingPunct="1">
              <a:defRPr>
                <a:solidFill>
                  <a:schemeClr val="dk1"/>
                </a:solidFill>
              </a:defRPr>
            </a:lvl5pPr>
            <a:lvl6pPr eaLnBrk="1" hangingPunct="1">
              <a:defRPr>
                <a:solidFill>
                  <a:schemeClr val="dk1"/>
                </a:solidFill>
              </a:defRPr>
            </a:lvl6pPr>
            <a:lvl7pPr eaLnBrk="1" hangingPunct="1">
              <a:defRPr>
                <a:solidFill>
                  <a:schemeClr val="dk1"/>
                </a:solidFill>
              </a:defRPr>
            </a:lvl7pPr>
            <a:lvl8pPr eaLnBrk="1" hangingPunct="1">
              <a:defRPr>
                <a:solidFill>
                  <a:schemeClr val="dk1"/>
                </a:solidFill>
              </a:defRPr>
            </a:lvl8pPr>
            <a:lvl9pPr eaLnBrk="1" hangingPunct="1">
              <a:defRPr>
                <a:solidFill>
                  <a:schemeClr val="dk1"/>
                </a:solidFill>
              </a:defRPr>
            </a:lvl9pPr>
          </a:lstStyle>
          <a:p>
            <a:endParaRPr lang="zh-CN" altLang="en-US" sz="32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3930" y="713105"/>
            <a:ext cx="5531485" cy="668020"/>
          </a:xfrm>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zh-CN" altLang="en-US" sz="3600"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rPr>
              <a:t>（一）书籍资料</a:t>
            </a:r>
            <a:endParaRPr lang="zh-CN" altLang="en-US" sz="3600"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a:p>
            <a:pPr marL="0" indent="0">
              <a:buNone/>
            </a:pPr>
            <a:endParaRPr lang="zh-CN" altLang="en-US" sz="3600"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pic>
        <p:nvPicPr>
          <p:cNvPr id="5" name="图片 4" descr="u=2505847462,1990665513&amp;fm=224&amp;app=112&amp;f=JPEG"/>
          <p:cNvPicPr>
            <a:picLocks noChangeAspect="1"/>
          </p:cNvPicPr>
          <p:nvPr>
            <p:custDataLst>
              <p:tags r:id="rId1"/>
            </p:custDataLst>
          </p:nvPr>
        </p:nvPicPr>
        <p:blipFill>
          <a:blip r:embed="rId2"/>
          <a:stretch>
            <a:fillRect/>
          </a:stretch>
        </p:blipFill>
        <p:spPr>
          <a:xfrm>
            <a:off x="1451610" y="1597660"/>
            <a:ext cx="4699635" cy="4829810"/>
          </a:xfrm>
          <a:prstGeom prst="rect">
            <a:avLst/>
          </a:prstGeom>
          <a:ln>
            <a:gradFill>
              <a:gsLst>
                <a:gs pos="50000">
                  <a:srgbClr val="97C8E1"/>
                </a:gs>
                <a:gs pos="0">
                  <a:srgbClr val="BADAEB"/>
                </a:gs>
                <a:gs pos="100000">
                  <a:srgbClr val="74B5D6"/>
                </a:gs>
              </a:gsLst>
              <a:lin ang="5400000" scaled="1"/>
            </a:gradFill>
          </a:ln>
        </p:spPr>
      </p:pic>
      <p:pic>
        <p:nvPicPr>
          <p:cNvPr id="7" name="图片 6" descr="屏幕截图 2022-09-11 105909"/>
          <p:cNvPicPr>
            <a:picLocks noChangeAspect="1"/>
          </p:cNvPicPr>
          <p:nvPr>
            <p:custDataLst>
              <p:tags r:id="rId3"/>
            </p:custDataLst>
          </p:nvPr>
        </p:nvPicPr>
        <p:blipFill>
          <a:blip r:embed="rId4"/>
          <a:stretch>
            <a:fillRect/>
          </a:stretch>
        </p:blipFill>
        <p:spPr>
          <a:xfrm>
            <a:off x="6977380" y="1597660"/>
            <a:ext cx="4580890" cy="4829810"/>
          </a:xfrm>
          <a:prstGeom prst="rect">
            <a:avLst/>
          </a:prstGeom>
          <a:ln w="12700" cmpd="sng">
            <a:gradFill>
              <a:gsLst>
                <a:gs pos="50000">
                  <a:srgbClr val="97C8E1"/>
                </a:gs>
                <a:gs pos="0">
                  <a:srgbClr val="BADAEB"/>
                </a:gs>
                <a:gs pos="100000">
                  <a:srgbClr val="74B5D6"/>
                </a:gs>
              </a:gsLst>
              <a:lin ang="5400000" scaled="1"/>
            </a:gradFill>
            <a:prstDash val="solid"/>
          </a:ln>
        </p:spPr>
      </p:pic>
      <p:sp>
        <p:nvSpPr>
          <p:cNvPr id="4" name="标题 3"/>
          <p:cNvSpPr>
            <a:spLocks noGrp="1"/>
          </p:cNvSpPr>
          <p:nvPr>
            <p:ph type="title"/>
          </p:nvPr>
        </p:nvSpPr>
        <p:spPr>
          <a:xfrm>
            <a:off x="256540" y="0"/>
            <a:ext cx="9752965" cy="713105"/>
          </a:xfrm>
          <a:ln>
            <a:noFill/>
          </a:ln>
        </p:spPr>
        <p:txBody>
          <a:bodyPr>
            <a:normAutofit fontScale="90000"/>
          </a:bodyPr>
          <a:lstStyle/>
          <a:p>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二、仰望星空</a:t>
            </a:r>
            <a:r>
              <a:rPr lang="en-US" altLang="zh-CN"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《普通高中历史课程标准》解读</a:t>
            </a:r>
            <a:br>
              <a:rPr lang="zh-CN" altLang="en-US" b="1">
                <a:solidFill>
                  <a:schemeClr val="tx1"/>
                </a:solidFill>
                <a:latin typeface="微软雅黑" panose="020B0503020204020204" charset="-122"/>
                <a:ea typeface="微软雅黑" panose="020B0503020204020204" charset="-122"/>
                <a:cs typeface="微软雅黑" panose="020B0503020204020204" charset="-122"/>
              </a:rPr>
            </a:b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0100" y="481330"/>
            <a:ext cx="6324600" cy="749300"/>
          </a:xfrm>
        </p:spPr>
        <p:style>
          <a:lnRef idx="2">
            <a:schemeClr val="accent2"/>
          </a:lnRef>
          <a:fillRef idx="1">
            <a:schemeClr val="lt1"/>
          </a:fillRef>
          <a:effectRef idx="0">
            <a:schemeClr val="accent2"/>
          </a:effectRef>
          <a:fontRef idx="minor">
            <a:schemeClr val="dk1"/>
          </a:fontRef>
        </p:style>
        <p:txBody>
          <a:bodyPr/>
          <a:lstStyle/>
          <a:p>
            <a:r>
              <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rPr>
              <a:t>（二）高中历史课程</a:t>
            </a:r>
            <a:endPar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graphicFrame>
        <p:nvGraphicFramePr>
          <p:cNvPr id="4" name="表格 3"/>
          <p:cNvGraphicFramePr/>
          <p:nvPr>
            <p:custDataLst>
              <p:tags r:id="rId1"/>
            </p:custDataLst>
          </p:nvPr>
        </p:nvGraphicFramePr>
        <p:xfrm>
          <a:off x="395605" y="1411605"/>
          <a:ext cx="11592560" cy="5250815"/>
        </p:xfrm>
        <a:graphic>
          <a:graphicData uri="http://schemas.openxmlformats.org/drawingml/2006/table">
            <a:tbl>
              <a:tblPr firstRow="1" bandRow="1">
                <a:tableStyleId>{5C22544A-7EE6-4342-B048-85BDC9FD1C3A}</a:tableStyleId>
              </a:tblPr>
              <a:tblGrid>
                <a:gridCol w="1256030"/>
                <a:gridCol w="2024380"/>
                <a:gridCol w="3403600"/>
                <a:gridCol w="4908550"/>
              </a:tblGrid>
              <a:tr h="859790">
                <a:tc>
                  <a:txBody>
                    <a:bodyPr/>
                    <a:lstStyle/>
                    <a:p>
                      <a:pPr algn="ctr">
                        <a:buNone/>
                      </a:pPr>
                      <a:r>
                        <a:rPr lang="zh-CN" altLang="en-US" sz="2400" b="1">
                          <a:latin typeface="仿宋" panose="02010609060101010101" charset="-122"/>
                          <a:ea typeface="仿宋" panose="02010609060101010101" charset="-122"/>
                        </a:rPr>
                        <a:t>课程</a:t>
                      </a:r>
                      <a:endParaRPr lang="zh-CN" altLang="en-US" sz="2400" b="1">
                        <a:latin typeface="仿宋" panose="02010609060101010101" charset="-122"/>
                        <a:ea typeface="仿宋" panose="02010609060101010101" charset="-122"/>
                      </a:endParaRPr>
                    </a:p>
                    <a:p>
                      <a:pPr algn="ctr">
                        <a:buNone/>
                      </a:pPr>
                      <a:r>
                        <a:rPr lang="zh-CN" altLang="en-US" sz="2400" b="1">
                          <a:latin typeface="仿宋" panose="02010609060101010101" charset="-122"/>
                          <a:ea typeface="仿宋" panose="02010609060101010101" charset="-122"/>
                        </a:rPr>
                        <a:t>设置</a:t>
                      </a:r>
                      <a:endParaRPr lang="zh-CN" altLang="en-US" sz="2400" b="1">
                        <a:latin typeface="仿宋" panose="02010609060101010101" charset="-122"/>
                        <a:ea typeface="仿宋" panose="02010609060101010101" charset="-122"/>
                      </a:endParaRPr>
                    </a:p>
                  </a:txBody>
                  <a:tcPr/>
                </a:tc>
                <a:tc gridSpan="2">
                  <a:txBody>
                    <a:bodyPr/>
                    <a:lstStyle/>
                    <a:p>
                      <a:pPr algn="ctr">
                        <a:buNone/>
                      </a:pPr>
                      <a:r>
                        <a:rPr lang="zh-CN" altLang="en-US" sz="2400" b="1">
                          <a:latin typeface="仿宋" panose="02010609060101010101" charset="-122"/>
                          <a:ea typeface="仿宋" panose="02010609060101010101" charset="-122"/>
                        </a:rPr>
                        <a:t>教材名称</a:t>
                      </a:r>
                      <a:endParaRPr lang="zh-CN" altLang="en-US" sz="2400" b="1">
                        <a:latin typeface="仿宋" panose="02010609060101010101" charset="-122"/>
                        <a:ea typeface="仿宋" panose="02010609060101010101" charset="-122"/>
                      </a:endParaRPr>
                    </a:p>
                  </a:txBody>
                  <a:tcPr/>
                </a:tc>
                <a:tc hMerge="1">
                  <a:tcPr/>
                </a:tc>
                <a:tc>
                  <a:txBody>
                    <a:bodyPr/>
                    <a:lstStyle/>
                    <a:p>
                      <a:pPr algn="ctr">
                        <a:buNone/>
                      </a:pPr>
                      <a:r>
                        <a:rPr lang="zh-CN" altLang="en-US" sz="2400" b="1">
                          <a:latin typeface="仿宋" panose="02010609060101010101" charset="-122"/>
                          <a:ea typeface="仿宋" panose="02010609060101010101" charset="-122"/>
                          <a:cs typeface="仿宋" panose="02010609060101010101" charset="-122"/>
                        </a:rPr>
                        <a:t>教学进度安排</a:t>
                      </a:r>
                      <a:endParaRPr lang="zh-CN" altLang="en-US" sz="2400" b="1">
                        <a:latin typeface="仿宋" panose="02010609060101010101" charset="-122"/>
                        <a:ea typeface="仿宋" panose="02010609060101010101" charset="-122"/>
                        <a:cs typeface="仿宋" panose="02010609060101010101" charset="-122"/>
                      </a:endParaRPr>
                    </a:p>
                    <a:p>
                      <a:pPr algn="ctr">
                        <a:buNone/>
                      </a:pPr>
                      <a:r>
                        <a:rPr lang="zh-CN" altLang="en-US" sz="2400" b="1">
                          <a:latin typeface="仿宋" panose="02010609060101010101" charset="-122"/>
                          <a:ea typeface="仿宋" panose="02010609060101010101" charset="-122"/>
                          <a:cs typeface="仿宋" panose="02010609060101010101" charset="-122"/>
                        </a:rPr>
                        <a:t>（赣州市教研室文件</a:t>
                      </a:r>
                      <a:r>
                        <a:rPr lang="en-US" altLang="zh-CN" sz="2400" b="1">
                          <a:latin typeface="仿宋" panose="02010609060101010101" charset="-122"/>
                          <a:ea typeface="仿宋" panose="02010609060101010101" charset="-122"/>
                          <a:cs typeface="仿宋" panose="02010609060101010101" charset="-122"/>
                        </a:rPr>
                        <a:t> 2021</a:t>
                      </a:r>
                      <a:r>
                        <a:rPr lang="zh-CN" altLang="en-US" sz="2400" b="1">
                          <a:latin typeface="仿宋" panose="02010609060101010101" charset="-122"/>
                          <a:ea typeface="仿宋" panose="02010609060101010101" charset="-122"/>
                          <a:cs typeface="仿宋" panose="02010609060101010101" charset="-122"/>
                        </a:rPr>
                        <a:t>级高一）</a:t>
                      </a:r>
                      <a:endParaRPr lang="zh-CN" altLang="en-US" sz="2400" b="1">
                        <a:latin typeface="仿宋" panose="02010609060101010101" charset="-122"/>
                        <a:ea typeface="仿宋" panose="02010609060101010101" charset="-122"/>
                        <a:cs typeface="仿宋" panose="02010609060101010101" charset="-122"/>
                      </a:endParaRPr>
                    </a:p>
                  </a:txBody>
                  <a:tcPr/>
                </a:tc>
              </a:tr>
              <a:tr h="1240155">
                <a:tc>
                  <a:txBody>
                    <a:bodyPr/>
                    <a:lstStyle/>
                    <a:p>
                      <a:pPr algn="ctr">
                        <a:buNone/>
                      </a:pPr>
                      <a:r>
                        <a:rPr lang="zh-CN" altLang="en-US" sz="2400" b="1">
                          <a:solidFill>
                            <a:schemeClr val="tx1"/>
                          </a:solidFill>
                          <a:latin typeface="仿宋" panose="02010609060101010101" charset="-122"/>
                          <a:ea typeface="仿宋" panose="02010609060101010101" charset="-122"/>
                        </a:rPr>
                        <a:t>必修</a:t>
                      </a:r>
                      <a:endParaRPr lang="zh-CN" altLang="en-US" sz="2400" b="1">
                        <a:solidFill>
                          <a:schemeClr val="tx1"/>
                        </a:solidFill>
                        <a:latin typeface="仿宋" panose="02010609060101010101" charset="-122"/>
                        <a:ea typeface="仿宋" panose="02010609060101010101" charset="-122"/>
                      </a:endParaRPr>
                    </a:p>
                    <a:p>
                      <a:pPr algn="ctr">
                        <a:buNone/>
                      </a:pPr>
                      <a:endParaRPr lang="zh-CN" altLang="en-US" sz="2400" b="1">
                        <a:solidFill>
                          <a:srgbClr val="FF0000"/>
                        </a:solidFill>
                        <a:latin typeface="仿宋" panose="02010609060101010101" charset="-122"/>
                        <a:ea typeface="仿宋" panose="02010609060101010101" charset="-122"/>
                      </a:endParaRPr>
                    </a:p>
                    <a:p>
                      <a:pPr algn="ctr">
                        <a:buNone/>
                      </a:pPr>
                      <a:r>
                        <a:rPr lang="zh-CN" altLang="en-US" sz="2400" b="1">
                          <a:solidFill>
                            <a:srgbClr val="FF0000"/>
                          </a:solidFill>
                          <a:highlight>
                            <a:srgbClr val="FFFF00"/>
                          </a:highlight>
                          <a:latin typeface="仿宋" panose="02010609060101010101" charset="-122"/>
                          <a:ea typeface="仿宋" panose="02010609060101010101" charset="-122"/>
                        </a:rPr>
                        <a:t>通史</a:t>
                      </a:r>
                      <a:endParaRPr lang="zh-CN" altLang="en-US" sz="2400" b="1">
                        <a:solidFill>
                          <a:srgbClr val="FF0000"/>
                        </a:solidFill>
                        <a:highlight>
                          <a:srgbClr val="FFFF00"/>
                        </a:highlight>
                        <a:latin typeface="仿宋" panose="02010609060101010101" charset="-122"/>
                        <a:ea typeface="仿宋" panose="02010609060101010101" charset="-122"/>
                      </a:endParaRPr>
                    </a:p>
                  </a:txBody>
                  <a:tcPr/>
                </a:tc>
                <a:tc gridSpan="2">
                  <a:txBody>
                    <a:bodyPr/>
                    <a:lstStyle/>
                    <a:p>
                      <a:pPr algn="ctr">
                        <a:buNone/>
                      </a:pPr>
                      <a:r>
                        <a:rPr lang="zh-CN" altLang="en-US" sz="2400" b="1">
                          <a:solidFill>
                            <a:schemeClr val="tx1"/>
                          </a:solidFill>
                          <a:latin typeface="仿宋" panose="02010609060101010101" charset="-122"/>
                          <a:ea typeface="仿宋" panose="02010609060101010101" charset="-122"/>
                        </a:rPr>
                        <a:t>《中外历史纲要》上、下</a:t>
                      </a:r>
                      <a:endParaRPr lang="zh-CN" altLang="en-US" sz="2400" b="1">
                        <a:solidFill>
                          <a:schemeClr val="tx1"/>
                        </a:solidFill>
                        <a:latin typeface="仿宋" panose="02010609060101010101" charset="-122"/>
                        <a:ea typeface="仿宋" panose="02010609060101010101" charset="-122"/>
                      </a:endParaRPr>
                    </a:p>
                    <a:p>
                      <a:pPr algn="ctr">
                        <a:buNone/>
                      </a:pPr>
                      <a:endParaRPr lang="zh-CN" altLang="en-US" sz="2400" b="1">
                        <a:solidFill>
                          <a:schemeClr val="tx1"/>
                        </a:solidFill>
                        <a:latin typeface="仿宋" panose="02010609060101010101" charset="-122"/>
                        <a:ea typeface="仿宋" panose="02010609060101010101" charset="-122"/>
                      </a:endParaRPr>
                    </a:p>
                  </a:txBody>
                  <a:tcPr/>
                </a:tc>
                <a:tc hMerge="1">
                  <a:tcPr/>
                </a:tc>
                <a:tc>
                  <a:txBody>
                    <a:bodyPr/>
                    <a:lstStyle/>
                    <a:p>
                      <a:pPr algn="l">
                        <a:buNone/>
                      </a:pPr>
                      <a:endParaRPr lang="zh-CN" altLang="en-US" sz="2400" b="1">
                        <a:solidFill>
                          <a:srgbClr val="FF0000"/>
                        </a:solidFill>
                        <a:latin typeface="仿宋" panose="02010609060101010101" charset="-122"/>
                        <a:ea typeface="仿宋" panose="02010609060101010101" charset="-122"/>
                        <a:cs typeface="黑体" panose="02010609060101010101" charset="-122"/>
                      </a:endParaRPr>
                    </a:p>
                  </a:txBody>
                  <a:tcPr>
                    <a:solidFill>
                      <a:schemeClr val="bg1"/>
                    </a:solidFill>
                  </a:tcPr>
                </a:tc>
              </a:tr>
              <a:tr h="624205">
                <a:tc rowSpan="3">
                  <a:txBody>
                    <a:bodyPr/>
                    <a:lstStyle/>
                    <a:p>
                      <a:pPr algn="ctr">
                        <a:buNone/>
                      </a:pPr>
                      <a:r>
                        <a:rPr lang="zh-CN" altLang="en-US" sz="2400" b="1">
                          <a:solidFill>
                            <a:schemeClr val="tx1"/>
                          </a:solidFill>
                          <a:latin typeface="仿宋" panose="02010609060101010101" charset="-122"/>
                          <a:ea typeface="仿宋" panose="02010609060101010101" charset="-122"/>
                        </a:rPr>
                        <a:t>选择性必修</a:t>
                      </a:r>
                      <a:endParaRPr lang="zh-CN" altLang="en-US" sz="2400" b="1">
                        <a:solidFill>
                          <a:schemeClr val="tx1"/>
                        </a:solidFill>
                        <a:latin typeface="仿宋" panose="02010609060101010101" charset="-122"/>
                        <a:ea typeface="仿宋" panose="02010609060101010101" charset="-122"/>
                      </a:endParaRPr>
                    </a:p>
                    <a:p>
                      <a:pPr algn="ctr">
                        <a:buNone/>
                      </a:pPr>
                      <a:endParaRPr lang="zh-CN" altLang="en-US" sz="2400" b="1">
                        <a:solidFill>
                          <a:schemeClr val="tx1"/>
                        </a:solidFill>
                        <a:latin typeface="仿宋" panose="02010609060101010101" charset="-122"/>
                        <a:ea typeface="仿宋" panose="02010609060101010101" charset="-122"/>
                      </a:endParaRPr>
                    </a:p>
                    <a:p>
                      <a:pPr algn="ctr">
                        <a:buNone/>
                      </a:pPr>
                      <a:r>
                        <a:rPr lang="zh-CN" altLang="en-US" sz="2400" b="1">
                          <a:solidFill>
                            <a:srgbClr val="FF0000"/>
                          </a:solidFill>
                          <a:highlight>
                            <a:srgbClr val="FFFF00"/>
                          </a:highlight>
                          <a:latin typeface="仿宋" panose="02010609060101010101" charset="-122"/>
                          <a:ea typeface="仿宋" panose="02010609060101010101" charset="-122"/>
                        </a:rPr>
                        <a:t>专题史</a:t>
                      </a:r>
                      <a:endParaRPr lang="zh-CN" altLang="en-US" sz="2400" b="1">
                        <a:solidFill>
                          <a:srgbClr val="FF0000"/>
                        </a:solidFill>
                        <a:highlight>
                          <a:srgbClr val="FFFF00"/>
                        </a:highlight>
                        <a:latin typeface="仿宋" panose="02010609060101010101" charset="-122"/>
                        <a:ea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cs typeface="仿宋" panose="02010609060101010101" charset="-122"/>
                        </a:rPr>
                        <a:t>选择性必修</a:t>
                      </a:r>
                      <a:r>
                        <a:rPr lang="en-US" altLang="zh-CN" sz="2400" b="1">
                          <a:solidFill>
                            <a:schemeClr val="tx1"/>
                          </a:solidFill>
                          <a:latin typeface="仿宋" panose="02010609060101010101" charset="-122"/>
                          <a:ea typeface="仿宋" panose="02010609060101010101" charset="-122"/>
                          <a:cs typeface="仿宋" panose="02010609060101010101" charset="-122"/>
                        </a:rPr>
                        <a:t>1</a:t>
                      </a:r>
                      <a:endParaRPr lang="en-US" altLang="zh-CN" sz="2400" b="1">
                        <a:solidFill>
                          <a:schemeClr val="tx1"/>
                        </a:solidFill>
                        <a:latin typeface="仿宋" panose="02010609060101010101" charset="-122"/>
                        <a:ea typeface="仿宋" panose="02010609060101010101" charset="-122"/>
                        <a:cs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rPr>
                        <a:t>《国家制度与社会治理》</a:t>
                      </a:r>
                      <a:endParaRPr lang="zh-CN" altLang="en-US" sz="2400" b="1">
                        <a:solidFill>
                          <a:schemeClr val="tx1"/>
                        </a:solidFill>
                        <a:latin typeface="仿宋" panose="02010609060101010101" charset="-122"/>
                        <a:ea typeface="仿宋" panose="02010609060101010101" charset="-122"/>
                      </a:endParaRPr>
                    </a:p>
                  </a:txBody>
                  <a:tcPr/>
                </a:tc>
                <a:tc rowSpan="4">
                  <a:txBody>
                    <a:bodyPr/>
                    <a:lstStyle/>
                    <a:p>
                      <a:pPr algn="l">
                        <a:buNone/>
                      </a:pPr>
                      <a:endParaRPr lang="zh-CN" altLang="en-US" sz="2400" b="1">
                        <a:solidFill>
                          <a:srgbClr val="FF0000"/>
                        </a:solidFill>
                        <a:highlight>
                          <a:srgbClr val="FFFF00"/>
                        </a:highlight>
                        <a:latin typeface="仿宋" panose="02010609060101010101" charset="-122"/>
                        <a:ea typeface="仿宋" panose="02010609060101010101" charset="-122"/>
                        <a:cs typeface="黑体" panose="02010609060101010101" charset="-122"/>
                      </a:endParaRPr>
                    </a:p>
                  </a:txBody>
                  <a:tcPr>
                    <a:solidFill>
                      <a:schemeClr val="bg1"/>
                    </a:solidFill>
                  </a:tcPr>
                </a:tc>
              </a:tr>
              <a:tr h="653415">
                <a:tc vMerge="1">
                  <a:tcPr/>
                </a:tc>
                <a:tc>
                  <a:txBody>
                    <a:bodyPr/>
                    <a:lstStyle/>
                    <a:p>
                      <a:pPr algn="ctr">
                        <a:buNone/>
                      </a:pPr>
                      <a:r>
                        <a:rPr lang="zh-CN" altLang="en-US" sz="2400" b="1">
                          <a:solidFill>
                            <a:schemeClr val="tx1"/>
                          </a:solidFill>
                          <a:latin typeface="仿宋" panose="02010609060101010101" charset="-122"/>
                          <a:ea typeface="仿宋" panose="02010609060101010101" charset="-122"/>
                          <a:cs typeface="仿宋" panose="02010609060101010101" charset="-122"/>
                        </a:rPr>
                        <a:t>选择性必修</a:t>
                      </a:r>
                      <a:r>
                        <a:rPr lang="en-US" altLang="zh-CN" sz="2400" b="1">
                          <a:solidFill>
                            <a:schemeClr val="tx1"/>
                          </a:solidFill>
                          <a:latin typeface="仿宋" panose="02010609060101010101" charset="-122"/>
                          <a:ea typeface="仿宋" panose="02010609060101010101" charset="-122"/>
                          <a:cs typeface="仿宋" panose="02010609060101010101" charset="-122"/>
                        </a:rPr>
                        <a:t>2</a:t>
                      </a:r>
                      <a:endParaRPr lang="en-US" altLang="zh-CN" sz="2400" b="1">
                        <a:solidFill>
                          <a:schemeClr val="tx1"/>
                        </a:solidFill>
                        <a:latin typeface="仿宋" panose="02010609060101010101" charset="-122"/>
                        <a:ea typeface="仿宋" panose="02010609060101010101" charset="-122"/>
                        <a:cs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rPr>
                        <a:t>《经济与社会生活》</a:t>
                      </a:r>
                      <a:endParaRPr lang="zh-CN" altLang="en-US" sz="2400" b="1">
                        <a:solidFill>
                          <a:schemeClr val="tx1"/>
                        </a:solidFill>
                        <a:latin typeface="仿宋" panose="02010609060101010101" charset="-122"/>
                        <a:ea typeface="仿宋" panose="02010609060101010101" charset="-122"/>
                      </a:endParaRPr>
                    </a:p>
                  </a:txBody>
                  <a:tcPr/>
                </a:tc>
                <a:tc vMerge="1">
                  <a:tcPr/>
                </a:tc>
              </a:tr>
              <a:tr h="653415">
                <a:tc vMerge="1">
                  <a:tcPr/>
                </a:tc>
                <a:tc>
                  <a:txBody>
                    <a:bodyPr/>
                    <a:lstStyle/>
                    <a:p>
                      <a:pPr algn="ctr">
                        <a:buNone/>
                      </a:pPr>
                      <a:r>
                        <a:rPr lang="zh-CN" altLang="en-US" sz="2400" b="1">
                          <a:solidFill>
                            <a:schemeClr val="tx1"/>
                          </a:solidFill>
                          <a:latin typeface="仿宋" panose="02010609060101010101" charset="-122"/>
                          <a:ea typeface="仿宋" panose="02010609060101010101" charset="-122"/>
                          <a:cs typeface="仿宋" panose="02010609060101010101" charset="-122"/>
                        </a:rPr>
                        <a:t>选择性必修</a:t>
                      </a:r>
                      <a:r>
                        <a:rPr lang="en-US" altLang="zh-CN" sz="2400" b="1">
                          <a:solidFill>
                            <a:schemeClr val="tx1"/>
                          </a:solidFill>
                          <a:latin typeface="仿宋" panose="02010609060101010101" charset="-122"/>
                          <a:ea typeface="仿宋" panose="02010609060101010101" charset="-122"/>
                          <a:cs typeface="仿宋" panose="02010609060101010101" charset="-122"/>
                        </a:rPr>
                        <a:t>3</a:t>
                      </a:r>
                      <a:endParaRPr lang="en-US" altLang="zh-CN" sz="2400" b="1">
                        <a:solidFill>
                          <a:schemeClr val="tx1"/>
                        </a:solidFill>
                        <a:latin typeface="仿宋" panose="02010609060101010101" charset="-122"/>
                        <a:ea typeface="仿宋" panose="02010609060101010101" charset="-122"/>
                        <a:cs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rPr>
                        <a:t>《文化交流与传播》</a:t>
                      </a:r>
                      <a:endParaRPr lang="zh-CN" altLang="en-US" sz="2400" b="1">
                        <a:solidFill>
                          <a:schemeClr val="tx1"/>
                        </a:solidFill>
                        <a:latin typeface="仿宋" panose="02010609060101010101" charset="-122"/>
                        <a:ea typeface="仿宋" panose="02010609060101010101" charset="-122"/>
                      </a:endParaRPr>
                    </a:p>
                  </a:txBody>
                  <a:tcPr/>
                </a:tc>
                <a:tc vMerge="1">
                  <a:tcPr/>
                </a:tc>
              </a:tr>
              <a:tr h="1219835">
                <a:tc>
                  <a:txBody>
                    <a:bodyPr/>
                    <a:lstStyle/>
                    <a:p>
                      <a:pPr algn="ctr">
                        <a:buNone/>
                      </a:pPr>
                      <a:r>
                        <a:rPr lang="zh-CN" altLang="en-US" sz="2400" b="1">
                          <a:solidFill>
                            <a:schemeClr val="tx1"/>
                          </a:solidFill>
                          <a:latin typeface="仿宋" panose="02010609060101010101" charset="-122"/>
                          <a:ea typeface="仿宋" panose="02010609060101010101" charset="-122"/>
                        </a:rPr>
                        <a:t>选修</a:t>
                      </a:r>
                      <a:endParaRPr lang="zh-CN" altLang="en-US" sz="2400" b="1">
                        <a:solidFill>
                          <a:schemeClr val="tx1"/>
                        </a:solidFill>
                        <a:latin typeface="仿宋" panose="02010609060101010101" charset="-122"/>
                        <a:ea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rPr>
                        <a:t>《史学入门》</a:t>
                      </a:r>
                      <a:endParaRPr lang="zh-CN" altLang="en-US" sz="2400" b="1">
                        <a:solidFill>
                          <a:schemeClr val="tx1"/>
                        </a:solidFill>
                        <a:latin typeface="仿宋" panose="02010609060101010101" charset="-122"/>
                        <a:ea typeface="仿宋" panose="02010609060101010101" charset="-122"/>
                      </a:endParaRPr>
                    </a:p>
                  </a:txBody>
                  <a:tcPr/>
                </a:tc>
                <a:tc>
                  <a:txBody>
                    <a:bodyPr/>
                    <a:lstStyle/>
                    <a:p>
                      <a:pPr algn="ctr">
                        <a:buNone/>
                      </a:pPr>
                      <a:r>
                        <a:rPr lang="zh-CN" altLang="en-US" sz="2400" b="1">
                          <a:solidFill>
                            <a:schemeClr val="tx1"/>
                          </a:solidFill>
                          <a:latin typeface="仿宋" panose="02010609060101010101" charset="-122"/>
                          <a:ea typeface="仿宋" panose="02010609060101010101" charset="-122"/>
                        </a:rPr>
                        <a:t>《史料研读》</a:t>
                      </a:r>
                      <a:endParaRPr lang="zh-CN" altLang="en-US" sz="2400" b="1">
                        <a:solidFill>
                          <a:schemeClr val="tx1"/>
                        </a:solidFill>
                        <a:latin typeface="仿宋" panose="02010609060101010101" charset="-122"/>
                        <a:ea typeface="仿宋" panose="02010609060101010101" charset="-122"/>
                      </a:endParaRPr>
                    </a:p>
                  </a:txBody>
                  <a:tcPr/>
                </a:tc>
                <a:tc vMerge="1">
                  <a:tcPr/>
                </a:tc>
              </a:tr>
            </a:tbl>
          </a:graphicData>
        </a:graphic>
      </p:graphicFrame>
      <p:graphicFrame>
        <p:nvGraphicFramePr>
          <p:cNvPr id="7" name="表格 6"/>
          <p:cNvGraphicFramePr/>
          <p:nvPr/>
        </p:nvGraphicFramePr>
        <p:xfrm>
          <a:off x="7124700" y="2284730"/>
          <a:ext cx="4863465" cy="4385310"/>
        </p:xfrm>
        <a:graphic>
          <a:graphicData uri="http://schemas.openxmlformats.org/drawingml/2006/table">
            <a:tbl>
              <a:tblPr firstRow="1" bandRow="1">
                <a:tableStyleId>{5C22544A-7EE6-4342-B048-85BDC9FD1C3A}</a:tableStyleId>
              </a:tblPr>
              <a:tblGrid>
                <a:gridCol w="4863465"/>
              </a:tblGrid>
              <a:tr h="1499235">
                <a:tc>
                  <a:txBody>
                    <a:bodyPr/>
                    <a:lstStyle/>
                    <a:p>
                      <a:pPr algn="l" fontAlgn="auto">
                        <a:lnSpc>
                          <a:spcPct val="11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2021.09-2022.06 </a:t>
                      </a:r>
                      <a:r>
                        <a:rPr lang="zh-CN" altLang="en-US" sz="2800" b="1">
                          <a:solidFill>
                            <a:schemeClr val="tx1"/>
                          </a:solidFill>
                          <a:latin typeface="仿宋" panose="02010609060101010101" charset="-122"/>
                          <a:ea typeface="仿宋" panose="02010609060101010101" charset="-122"/>
                          <a:cs typeface="仿宋" panose="02010609060101010101" charset="-122"/>
                        </a:rPr>
                        <a:t>完成《中外历史纲要》，</a:t>
                      </a:r>
                      <a:r>
                        <a:rPr lang="en-US" altLang="zh-CN" sz="2800" b="1">
                          <a:solidFill>
                            <a:schemeClr val="tx1"/>
                          </a:solidFill>
                          <a:latin typeface="仿宋" panose="02010609060101010101" charset="-122"/>
                          <a:ea typeface="仿宋" panose="02010609060101010101" charset="-122"/>
                          <a:cs typeface="仿宋" panose="02010609060101010101" charset="-122"/>
                        </a:rPr>
                        <a:t>2022</a:t>
                      </a:r>
                      <a:r>
                        <a:rPr lang="zh-CN" altLang="en-US" sz="2800" b="1">
                          <a:solidFill>
                            <a:schemeClr val="tx1"/>
                          </a:solidFill>
                          <a:latin typeface="仿宋" panose="02010609060101010101" charset="-122"/>
                          <a:ea typeface="仿宋" panose="02010609060101010101" charset="-122"/>
                          <a:cs typeface="仿宋" panose="02010609060101010101" charset="-122"/>
                        </a:rPr>
                        <a:t>年</a:t>
                      </a:r>
                      <a:r>
                        <a:rPr lang="en-US" altLang="zh-CN" sz="2800" b="1">
                          <a:solidFill>
                            <a:schemeClr val="tx1"/>
                          </a:solidFill>
                          <a:latin typeface="仿宋" panose="02010609060101010101" charset="-122"/>
                          <a:ea typeface="仿宋" panose="02010609060101010101" charset="-122"/>
                          <a:cs typeface="仿宋" panose="02010609060101010101" charset="-122"/>
                        </a:rPr>
                        <a:t>6</a:t>
                      </a:r>
                      <a:r>
                        <a:rPr lang="zh-CN" altLang="en-US" sz="2800" b="1">
                          <a:solidFill>
                            <a:schemeClr val="tx1"/>
                          </a:solidFill>
                          <a:latin typeface="仿宋" panose="02010609060101010101" charset="-122"/>
                          <a:ea typeface="仿宋" panose="02010609060101010101" charset="-122"/>
                          <a:cs typeface="仿宋" panose="02010609060101010101" charset="-122"/>
                        </a:rPr>
                        <a:t>月份进行历史学业水平考试。</a:t>
                      </a:r>
                      <a:endParaRPr lang="zh-CN" altLang="en-US" sz="2800" b="1">
                        <a:solidFill>
                          <a:schemeClr val="tx1"/>
                        </a:solidFill>
                        <a:latin typeface="仿宋" panose="02010609060101010101" charset="-122"/>
                        <a:ea typeface="仿宋" panose="02010609060101010101" charset="-122"/>
                        <a:cs typeface="仿宋" panose="02010609060101010101" charset="-122"/>
                      </a:endParaRPr>
                    </a:p>
                  </a:txBody>
                  <a:tcPr>
                    <a:solidFill>
                      <a:schemeClr val="bg1"/>
                    </a:solidFill>
                  </a:tcPr>
                </a:tc>
              </a:tr>
              <a:tr h="2886075">
                <a:tc>
                  <a:txBody>
                    <a:bodyPr/>
                    <a:lstStyle/>
                    <a:p>
                      <a:pPr algn="l" fontAlgn="auto">
                        <a:lnSpc>
                          <a:spcPct val="11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2022.09-2023.04 </a:t>
                      </a:r>
                      <a:r>
                        <a:rPr lang="zh-CN" altLang="en-US" sz="2800" b="1">
                          <a:solidFill>
                            <a:schemeClr val="tx1"/>
                          </a:solidFill>
                          <a:latin typeface="仿宋" panose="02010609060101010101" charset="-122"/>
                          <a:ea typeface="仿宋" panose="02010609060101010101" charset="-122"/>
                          <a:cs typeface="仿宋" panose="02010609060101010101" charset="-122"/>
                        </a:rPr>
                        <a:t>完成选择性必修；</a:t>
                      </a:r>
                      <a:endParaRPr lang="en-US" altLang="zh-CN" sz="2800" b="1">
                        <a:solidFill>
                          <a:schemeClr val="tx1"/>
                        </a:solidFill>
                        <a:latin typeface="仿宋" panose="02010609060101010101" charset="-122"/>
                        <a:ea typeface="仿宋" panose="02010609060101010101" charset="-122"/>
                        <a:cs typeface="仿宋" panose="02010609060101010101" charset="-122"/>
                      </a:endParaRPr>
                    </a:p>
                    <a:p>
                      <a:pPr algn="l" fontAlgn="auto">
                        <a:lnSpc>
                          <a:spcPct val="11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2023.05-2023.06 </a:t>
                      </a:r>
                      <a:r>
                        <a:rPr lang="zh-CN" altLang="en-US" sz="2800" b="1">
                          <a:solidFill>
                            <a:schemeClr val="tx1"/>
                          </a:solidFill>
                          <a:latin typeface="仿宋" panose="02010609060101010101" charset="-122"/>
                          <a:ea typeface="仿宋" panose="02010609060101010101" charset="-122"/>
                          <a:cs typeface="仿宋" panose="02010609060101010101" charset="-122"/>
                        </a:rPr>
                        <a:t>复习《中外历史纲要》上册</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algn="ctr" fontAlgn="auto">
                        <a:lnSpc>
                          <a:spcPct val="110000"/>
                        </a:lnSpc>
                        <a:buNone/>
                      </a:pP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（一轮复习）</a:t>
                      </a:r>
                      <a:endPar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endParaRPr>
                    </a:p>
                  </a:txBody>
                  <a:tcPr>
                    <a:solidFill>
                      <a:schemeClr val="bg1"/>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750" fill="hold">
                                          <p:stCondLst>
                                            <p:cond delay="0"/>
                                          </p:stCondLst>
                                        </p:cTn>
                                        <p:tgtEl>
                                          <p:spTgt spid="7"/>
                                        </p:tgtEl>
                                        <p:attrNameLst>
                                          <p:attrName>style.visibility</p:attrName>
                                        </p:attrNameLst>
                                      </p:cBhvr>
                                      <p:to>
                                        <p:strVal val="visible"/>
                                      </p:to>
                                    </p:set>
                                    <p:animEffect transition="in" filter="barn(inVertical)">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0205" y="398145"/>
            <a:ext cx="8911590" cy="707390"/>
          </a:xfrm>
        </p:spPr>
        <p:txBody>
          <a:bodyPr/>
          <a:lstStyle/>
          <a:p>
            <a:pPr algn="ctr"/>
            <a:r>
              <a:rPr lang="zh-CN" altLang="en-US" b="1">
                <a:solidFill>
                  <a:srgbClr val="FF0000"/>
                </a:solidFill>
                <a:latin typeface="微软雅黑" panose="020B0503020204020204" charset="-122"/>
                <a:ea typeface="微软雅黑" panose="020B0503020204020204" charset="-122"/>
              </a:rPr>
              <a:t>高中历史三类课程的关联</a:t>
            </a:r>
            <a:endParaRPr lang="zh-CN" altLang="en-US" b="1">
              <a:solidFill>
                <a:srgbClr val="FF0000"/>
              </a:solidFill>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646430" y="1318260"/>
            <a:ext cx="11220450" cy="520573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US" altLang="zh-CN" sz="2800" b="1">
                <a:latin typeface="仿宋" panose="02010609060101010101" charset="-122"/>
                <a:ea typeface="仿宋" panose="02010609060101010101" charset="-122"/>
                <a:cs typeface="仿宋" panose="02010609060101010101" charset="-122"/>
              </a:rPr>
              <a:t>1.</a:t>
            </a:r>
            <a:r>
              <a:rPr lang="zh-CN" altLang="en-US" sz="2800" b="1">
                <a:latin typeface="仿宋" panose="02010609060101010101" charset="-122"/>
                <a:ea typeface="仿宋" panose="02010609060101010101" charset="-122"/>
                <a:cs typeface="仿宋" panose="02010609060101010101" charset="-122"/>
              </a:rPr>
              <a:t>必修、选择性必修、选修三类课程构成高中历史课程的整体，</a:t>
            </a:r>
            <a:r>
              <a:rPr lang="zh-CN" altLang="en-US" sz="2800" b="1">
                <a:solidFill>
                  <a:srgbClr val="FF0000"/>
                </a:solidFill>
                <a:latin typeface="仿宋" panose="02010609060101010101" charset="-122"/>
                <a:ea typeface="仿宋" panose="02010609060101010101" charset="-122"/>
                <a:cs typeface="仿宋" panose="02010609060101010101" charset="-122"/>
              </a:rPr>
              <a:t>具有关联性、递进性和提高性</a:t>
            </a:r>
            <a:r>
              <a:rPr lang="zh-CN" altLang="en-US" sz="2800" b="1">
                <a:latin typeface="仿宋" panose="02010609060101010101" charset="-122"/>
                <a:ea typeface="仿宋" panose="02010609060101010101" charset="-122"/>
                <a:cs typeface="仿宋" panose="02010609060101010101" charset="-122"/>
              </a:rPr>
              <a:t>。</a:t>
            </a:r>
            <a:endParaRPr lang="zh-CN" altLang="en-US" sz="2800" b="1">
              <a:latin typeface="仿宋" panose="02010609060101010101" charset="-122"/>
              <a:ea typeface="仿宋" panose="02010609060101010101" charset="-122"/>
              <a:cs typeface="仿宋" panose="02010609060101010101" charset="-122"/>
            </a:endParaRPr>
          </a:p>
          <a:p>
            <a:pPr marL="0" indent="0">
              <a:lnSpc>
                <a:spcPct val="150000"/>
              </a:lnSpc>
              <a:buNone/>
            </a:pPr>
            <a:r>
              <a:rPr lang="en-US" altLang="zh-CN" sz="2800" b="1">
                <a:latin typeface="仿宋" panose="02010609060101010101" charset="-122"/>
                <a:ea typeface="仿宋" panose="02010609060101010101" charset="-122"/>
                <a:cs typeface="仿宋" panose="02010609060101010101" charset="-122"/>
              </a:rPr>
              <a:t>2.</a:t>
            </a:r>
            <a:r>
              <a:rPr lang="zh-CN" altLang="en-US" sz="2800" b="1">
                <a:solidFill>
                  <a:srgbClr val="FF0000"/>
                </a:solidFill>
                <a:latin typeface="仿宋" panose="02010609060101010101" charset="-122"/>
                <a:ea typeface="仿宋" panose="02010609060101010101" charset="-122"/>
                <a:cs typeface="仿宋" panose="02010609060101010101" charset="-122"/>
              </a:rPr>
              <a:t>历史必修课程是共同基础</a:t>
            </a:r>
            <a:r>
              <a:rPr lang="zh-CN" altLang="en-US" sz="2800" b="1">
                <a:latin typeface="仿宋" panose="02010609060101010101" charset="-122"/>
                <a:ea typeface="仿宋" panose="02010609060101010101" charset="-122"/>
                <a:cs typeface="仿宋" panose="02010609060101010101" charset="-122"/>
              </a:rPr>
              <a:t>，学生通过学习，掌握中国史和世界史的重要史事和发展脉络，基本形成对历史的整体认识。</a:t>
            </a:r>
            <a:endParaRPr lang="zh-CN" altLang="en-US" sz="2800" b="1">
              <a:latin typeface="仿宋" panose="02010609060101010101" charset="-122"/>
              <a:ea typeface="仿宋" panose="02010609060101010101" charset="-122"/>
              <a:cs typeface="仿宋" panose="02010609060101010101" charset="-122"/>
            </a:endParaRPr>
          </a:p>
          <a:p>
            <a:pPr marL="0" indent="0">
              <a:lnSpc>
                <a:spcPct val="150000"/>
              </a:lnSpc>
              <a:buNone/>
            </a:pPr>
            <a:r>
              <a:rPr lang="en-US" altLang="zh-CN" sz="2800" b="1">
                <a:latin typeface="仿宋" panose="02010609060101010101" charset="-122"/>
                <a:ea typeface="仿宋" panose="02010609060101010101" charset="-122"/>
                <a:cs typeface="仿宋" panose="02010609060101010101" charset="-122"/>
                <a:sym typeface="+mn-ea"/>
              </a:rPr>
              <a:t>3.</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选择性必修课程是必修课程的拓展与深化</a:t>
            </a:r>
            <a:r>
              <a:rPr lang="zh-CN" altLang="en-US" sz="2800" b="1">
                <a:latin typeface="仿宋" panose="02010609060101010101" charset="-122"/>
                <a:ea typeface="仿宋" panose="02010609060101010101" charset="-122"/>
                <a:cs typeface="仿宋" panose="02010609060101010101" charset="-122"/>
                <a:sym typeface="+mn-ea"/>
              </a:rPr>
              <a:t>，它从三个主要领域呈现更为丰富多彩的历史内容，提高学生的学习兴趣，引领学生从多个角度认识历史的发展与变迁。</a:t>
            </a:r>
            <a:endParaRPr lang="zh-CN" altLang="en-US" sz="2800" b="1">
              <a:latin typeface="仿宋" panose="02010609060101010101" charset="-122"/>
              <a:ea typeface="仿宋" panose="02010609060101010101" charset="-122"/>
              <a:cs typeface="仿宋" panose="02010609060101010101" charset="-122"/>
            </a:endParaRPr>
          </a:p>
          <a:p>
            <a:pPr marL="0" indent="0">
              <a:lnSpc>
                <a:spcPct val="150000"/>
              </a:lnSpc>
              <a:buNone/>
            </a:pPr>
            <a:endParaRPr lang="zh-CN" altLang="en-US" sz="2800" b="1">
              <a:latin typeface="仿宋" panose="02010609060101010101" charset="-122"/>
              <a:ea typeface="仿宋" panose="02010609060101010101" charset="-122"/>
              <a:cs typeface="仿宋" panose="02010609060101010101" charset="-122"/>
            </a:endParaRPr>
          </a:p>
          <a:p>
            <a:pPr marL="0" indent="0">
              <a:lnSpc>
                <a:spcPct val="150000"/>
              </a:lnSpc>
              <a:buNone/>
            </a:pPr>
            <a:endParaRPr lang="zh-CN" altLang="en-US" sz="2800" b="1">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8030" y="1464310"/>
            <a:ext cx="11000105" cy="416179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200000"/>
              </a:lnSpc>
              <a:buNone/>
            </a:pPr>
            <a:r>
              <a:rPr lang="en-US" altLang="zh-CN" sz="3200" b="1">
                <a:latin typeface="仿宋" panose="02010609060101010101" charset="-122"/>
                <a:ea typeface="仿宋" panose="02010609060101010101" charset="-122"/>
                <a:cs typeface="仿宋" panose="02010609060101010101" charset="-122"/>
              </a:rPr>
              <a:t>4.</a:t>
            </a:r>
            <a:r>
              <a:rPr lang="zh-CN" altLang="en-US" sz="3200" b="1">
                <a:solidFill>
                  <a:srgbClr val="FF0000"/>
                </a:solidFill>
                <a:latin typeface="仿宋" panose="02010609060101010101" charset="-122"/>
                <a:ea typeface="仿宋" panose="02010609060101010101" charset="-122"/>
                <a:cs typeface="仿宋" panose="02010609060101010101" charset="-122"/>
              </a:rPr>
              <a:t>选修课程是在必修课程和选择性必修课程基础上的进一步延伸</a:t>
            </a:r>
            <a:r>
              <a:rPr lang="zh-CN" altLang="en-US" sz="3200" b="1">
                <a:latin typeface="仿宋" panose="02010609060101010101" charset="-122"/>
                <a:ea typeface="仿宋" panose="02010609060101010101" charset="-122"/>
                <a:cs typeface="仿宋" panose="02010609060101010101" charset="-122"/>
              </a:rPr>
              <a:t>，通过专业理论和专业技能的学习，学生强化史学专业基础，提高历史学习兴趣。</a:t>
            </a:r>
            <a:endParaRPr lang="zh-CN" altLang="en-US" sz="3200" b="1">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0205" y="398145"/>
            <a:ext cx="8911590" cy="707390"/>
          </a:xfrm>
        </p:spPr>
        <p:txBody>
          <a:bodyPr/>
          <a:lstStyle/>
          <a:p>
            <a:pPr algn="ctr"/>
            <a:r>
              <a:rPr lang="zh-CN" altLang="en-US" b="1">
                <a:solidFill>
                  <a:srgbClr val="FF0000"/>
                </a:solidFill>
                <a:latin typeface="微软雅黑" panose="020B0503020204020204" charset="-122"/>
                <a:ea typeface="微软雅黑" panose="020B0503020204020204" charset="-122"/>
              </a:rPr>
              <a:t>课程性质与基本理念</a:t>
            </a:r>
            <a:endParaRPr lang="zh-CN" altLang="en-US" b="1">
              <a:solidFill>
                <a:srgbClr val="FF0000"/>
              </a:solidFill>
              <a:latin typeface="微软雅黑" panose="020B0503020204020204" charset="-122"/>
              <a:ea typeface="微软雅黑" panose="020B0503020204020204" charset="-122"/>
            </a:endParaRPr>
          </a:p>
        </p:txBody>
      </p:sp>
      <p:sp>
        <p:nvSpPr>
          <p:cNvPr id="2" name="内容占位符 1"/>
          <p:cNvSpPr>
            <a:spLocks noGrp="1"/>
          </p:cNvSpPr>
          <p:nvPr>
            <p:ph idx="1"/>
          </p:nvPr>
        </p:nvSpPr>
        <p:spPr>
          <a:xfrm>
            <a:off x="747395" y="1348740"/>
            <a:ext cx="11200130" cy="487045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2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课程性质：</a:t>
            </a:r>
            <a:r>
              <a:rPr lang="zh-CN" altLang="en-US" sz="2800" b="1">
                <a:latin typeface="仿宋" panose="02010609060101010101" charset="-122"/>
                <a:ea typeface="仿宋" panose="02010609060101010101" charset="-122"/>
                <a:cs typeface="仿宋" panose="02010609060101010101" charset="-122"/>
              </a:rPr>
              <a:t>普通高中历史课程，是在义务教育历史课程的基础上，进一步</a:t>
            </a:r>
            <a:r>
              <a:rPr lang="zh-CN" altLang="en-US" sz="2800" b="1">
                <a:solidFill>
                  <a:srgbClr val="0000FF"/>
                </a:solidFill>
                <a:latin typeface="仿宋" panose="02010609060101010101" charset="-122"/>
                <a:ea typeface="仿宋" panose="02010609060101010101" charset="-122"/>
                <a:cs typeface="仿宋" panose="02010609060101010101" charset="-122"/>
              </a:rPr>
              <a:t>运用历史唯物主义观点</a:t>
            </a:r>
            <a:r>
              <a:rPr lang="zh-CN" altLang="en-US" sz="2800" b="1">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以社会形态从低级到高级发展为主线</a:t>
            </a:r>
            <a:r>
              <a:rPr lang="zh-CN" altLang="en-US" sz="2800" b="1">
                <a:latin typeface="仿宋" panose="02010609060101010101" charset="-122"/>
                <a:ea typeface="仿宋" panose="02010609060101010101" charset="-122"/>
                <a:cs typeface="仿宋" panose="02010609060101010101" charset="-122"/>
              </a:rPr>
              <a:t>，展现历史演进的基本过程以及人类在历史创造的文明成果，</a:t>
            </a:r>
            <a:r>
              <a:rPr lang="zh-CN" altLang="en-US" sz="2800" b="1">
                <a:solidFill>
                  <a:srgbClr val="0000FF"/>
                </a:solidFill>
                <a:latin typeface="仿宋" panose="02010609060101010101" charset="-122"/>
                <a:ea typeface="仿宋" panose="02010609060101010101" charset="-122"/>
                <a:cs typeface="仿宋" panose="02010609060101010101" charset="-122"/>
              </a:rPr>
              <a:t>揭示人类历史发展的基本规律和大趋势</a:t>
            </a:r>
            <a:r>
              <a:rPr lang="zh-CN" altLang="en-US" sz="2800" b="1">
                <a:latin typeface="仿宋" panose="02010609060101010101" charset="-122"/>
                <a:ea typeface="仿宋" panose="02010609060101010101" charset="-122"/>
                <a:cs typeface="仿宋" panose="02010609060101010101" charset="-122"/>
              </a:rPr>
              <a:t>，促进学生全面发展的一门基础课程。</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基本理念：</a:t>
            </a:r>
            <a:r>
              <a:rPr lang="en-US" altLang="zh-CN" sz="2800" b="1">
                <a:solidFill>
                  <a:srgbClr val="FF0000"/>
                </a:solidFill>
                <a:latin typeface="仿宋" panose="02010609060101010101" charset="-122"/>
                <a:ea typeface="仿宋" panose="02010609060101010101" charset="-122"/>
                <a:cs typeface="仿宋" panose="02010609060101010101" charset="-122"/>
              </a:rPr>
              <a:t>1.</a:t>
            </a:r>
            <a:r>
              <a:rPr lang="zh-CN" altLang="en-US" sz="2800" b="1">
                <a:solidFill>
                  <a:srgbClr val="FF0000"/>
                </a:solidFill>
                <a:latin typeface="仿宋" panose="02010609060101010101" charset="-122"/>
                <a:ea typeface="仿宋" panose="02010609060101010101" charset="-122"/>
                <a:cs typeface="仿宋" panose="02010609060101010101" charset="-122"/>
              </a:rPr>
              <a:t>以立德树人为历史课程的根本任务；</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solidFill>
                  <a:srgbClr val="FF0000"/>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2.</a:t>
            </a:r>
            <a:r>
              <a:rPr lang="zh-CN" altLang="en-US" sz="2800" b="1">
                <a:solidFill>
                  <a:srgbClr val="FF0000"/>
                </a:solidFill>
                <a:latin typeface="仿宋" panose="02010609060101010101" charset="-122"/>
                <a:ea typeface="仿宋" panose="02010609060101010101" charset="-122"/>
                <a:cs typeface="仿宋" panose="02010609060101010101" charset="-122"/>
              </a:rPr>
              <a:t>坚持正确的思想导向和价值判断；</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solidFill>
                  <a:srgbClr val="FF0000"/>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3.</a:t>
            </a:r>
            <a:r>
              <a:rPr lang="zh-CN" altLang="en-US" sz="2800" b="1">
                <a:solidFill>
                  <a:srgbClr val="FF0000"/>
                </a:solidFill>
                <a:latin typeface="仿宋" panose="02010609060101010101" charset="-122"/>
                <a:ea typeface="仿宋" panose="02010609060101010101" charset="-122"/>
                <a:cs typeface="仿宋" panose="02010609060101010101" charset="-122"/>
              </a:rPr>
              <a:t>以培养和提高学生的历史学科核心素养为目标。</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endParaRPr lang="zh-CN" altLang="en-US" sz="2800" b="1">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strips(downLeft)">
                                      <p:cBhvr>
                                        <p:cTn id="14" dur="500"/>
                                        <p:tgtEl>
                                          <p:spTgt spid="2">
                                            <p:txEl>
                                              <p:pRg st="1" end="1"/>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strips(down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7080" y="541655"/>
            <a:ext cx="6599555" cy="739140"/>
          </a:xfrm>
        </p:spPr>
        <p:style>
          <a:lnRef idx="2">
            <a:schemeClr val="accent2"/>
          </a:lnRef>
          <a:fillRef idx="1">
            <a:schemeClr val="lt1"/>
          </a:fillRef>
          <a:effectRef idx="0">
            <a:schemeClr val="accent2"/>
          </a:effectRef>
          <a:fontRef idx="minor">
            <a:schemeClr val="dk1"/>
          </a:fontRef>
        </p:style>
        <p:txBody>
          <a:bodyPr/>
          <a:lstStyle/>
          <a:p>
            <a:r>
              <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rPr>
              <a:t>（三）历史核心素养剖析</a:t>
            </a:r>
            <a:endPar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pic>
        <p:nvPicPr>
          <p:cNvPr id="5" name="内容占位符 4" descr="屏幕截图 2022-09-11 111347"/>
          <p:cNvPicPr>
            <a:picLocks noGrp="1" noChangeAspect="1"/>
          </p:cNvPicPr>
          <p:nvPr>
            <p:ph idx="1"/>
          </p:nvPr>
        </p:nvPicPr>
        <p:blipFill>
          <a:blip r:embed="rId1"/>
          <a:stretch>
            <a:fillRect/>
          </a:stretch>
        </p:blipFill>
        <p:spPr>
          <a:xfrm>
            <a:off x="2027555" y="1453515"/>
            <a:ext cx="9455785" cy="4658360"/>
          </a:xfrm>
          <a:prstGeom prst="rect">
            <a:avLst/>
          </a:prstGeom>
          <a:ln>
            <a:gradFill>
              <a:gsLst>
                <a:gs pos="50000">
                  <a:srgbClr val="97C8E1"/>
                </a:gs>
                <a:gs pos="0">
                  <a:srgbClr val="BADAEB"/>
                </a:gs>
                <a:gs pos="100000">
                  <a:srgbClr val="74B5D6"/>
                </a:gs>
              </a:gsLst>
              <a:lin ang="5400000" scaled="1"/>
            </a:gra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155" y="60579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唯物史观</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909320" y="1398905"/>
            <a:ext cx="10928350" cy="490093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含义：</a:t>
            </a:r>
            <a:r>
              <a:rPr lang="zh-CN" altLang="en-US" sz="2800" b="1">
                <a:solidFill>
                  <a:schemeClr val="tx1"/>
                </a:solidFill>
                <a:latin typeface="仿宋" panose="02010609060101010101" charset="-122"/>
                <a:ea typeface="仿宋" panose="02010609060101010101" charset="-122"/>
                <a:cs typeface="仿宋" panose="02010609060101010101" charset="-122"/>
              </a:rPr>
              <a:t>唯物史观是揭示人类社会历史客观基础及发展规律的科学的历史观和方法论。</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观点：</a:t>
            </a:r>
            <a:r>
              <a:rPr lang="en-US" altLang="zh-CN" sz="2800" b="1">
                <a:solidFill>
                  <a:srgbClr val="FF0000"/>
                </a:solidFill>
                <a:latin typeface="仿宋" panose="02010609060101010101" charset="-122"/>
                <a:ea typeface="仿宋" panose="02010609060101010101" charset="-122"/>
                <a:cs typeface="仿宋" panose="02010609060101010101" charset="-122"/>
              </a:rPr>
              <a:t>1.</a:t>
            </a:r>
            <a:r>
              <a:rPr lang="zh-CN" altLang="en-US" sz="2800" b="1">
                <a:solidFill>
                  <a:srgbClr val="FF0000"/>
                </a:solidFill>
                <a:latin typeface="仿宋" panose="02010609060101010101" charset="-122"/>
                <a:ea typeface="仿宋" panose="02010609060101010101" charset="-122"/>
                <a:cs typeface="仿宋" panose="02010609060101010101" charset="-122"/>
              </a:rPr>
              <a:t>社会存在决定社会意识；</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2.</a:t>
            </a:r>
            <a:r>
              <a:rPr lang="zh-CN" altLang="en-US" sz="2800" b="1">
                <a:solidFill>
                  <a:srgbClr val="FF0000"/>
                </a:solidFill>
                <a:latin typeface="仿宋" panose="02010609060101010101" charset="-122"/>
                <a:ea typeface="仿宋" panose="02010609060101010101" charset="-122"/>
                <a:cs typeface="仿宋" panose="02010609060101010101" charset="-122"/>
              </a:rPr>
              <a:t>生产力决定生产关系；</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3.</a:t>
            </a:r>
            <a:r>
              <a:rPr lang="zh-CN" altLang="en-US" sz="2800" b="1">
                <a:solidFill>
                  <a:srgbClr val="FF0000"/>
                </a:solidFill>
                <a:latin typeface="仿宋" panose="02010609060101010101" charset="-122"/>
                <a:ea typeface="仿宋" panose="02010609060101010101" charset="-122"/>
                <a:cs typeface="仿宋" panose="02010609060101010101" charset="-122"/>
              </a:rPr>
              <a:t>经济基础决定上层建筑；</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4.</a:t>
            </a:r>
            <a:r>
              <a:rPr lang="zh-CN" altLang="en-US" sz="2800" b="1">
                <a:solidFill>
                  <a:srgbClr val="FF0000"/>
                </a:solidFill>
                <a:latin typeface="仿宋" panose="02010609060101010101" charset="-122"/>
                <a:ea typeface="仿宋" panose="02010609060101010101" charset="-122"/>
                <a:cs typeface="仿宋" panose="02010609060101010101" charset="-122"/>
              </a:rPr>
              <a:t>社会形态从低级阶段到高级阶段发展；</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5.</a:t>
            </a:r>
            <a:r>
              <a:rPr lang="zh-CN" altLang="en-US" sz="2800" b="1">
                <a:solidFill>
                  <a:srgbClr val="FF0000"/>
                </a:solidFill>
                <a:latin typeface="仿宋" panose="02010609060101010101" charset="-122"/>
                <a:ea typeface="仿宋" panose="02010609060101010101" charset="-122"/>
                <a:cs typeface="仿宋" panose="02010609060101010101" charset="-122"/>
              </a:rPr>
              <a:t>正确运用阶级分析法；</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rgbClr val="FF0000"/>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6.</a:t>
            </a:r>
            <a:r>
              <a:rPr lang="zh-CN" altLang="en-US" sz="2800" b="1">
                <a:solidFill>
                  <a:srgbClr val="FF0000"/>
                </a:solidFill>
                <a:latin typeface="仿宋" panose="02010609060101010101" charset="-122"/>
                <a:ea typeface="仿宋" panose="02010609060101010101" charset="-122"/>
                <a:cs typeface="仿宋" panose="02010609060101010101" charset="-122"/>
              </a:rPr>
              <a:t>人民群众是历史的创造者。</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endParaRPr lang="zh-CN" altLang="en-US" sz="2800" b="1">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3735" y="445770"/>
            <a:ext cx="8911590" cy="692785"/>
          </a:xfrm>
        </p:spPr>
        <p:txBody>
          <a:bodyPr/>
          <a:lstStyle/>
          <a:p>
            <a:pPr algn="ctr"/>
            <a:r>
              <a:rPr lang="zh-CN" altLang="en-US" sz="3200" b="1">
                <a:solidFill>
                  <a:srgbClr val="FF0000"/>
                </a:solidFill>
                <a:latin typeface="微软雅黑" panose="020B0503020204020204" charset="-122"/>
                <a:ea typeface="微软雅黑" panose="020B0503020204020204" charset="-122"/>
              </a:rPr>
              <a:t>拓展：人类社会的纵向发展与横向发展</a:t>
            </a:r>
            <a:endParaRPr lang="zh-CN" altLang="en-US" sz="3200" b="1">
              <a:solidFill>
                <a:srgbClr val="FF0000"/>
              </a:solidFill>
              <a:latin typeface="微软雅黑" panose="020B0503020204020204" charset="-122"/>
              <a:ea typeface="微软雅黑" panose="020B0503020204020204" charset="-122"/>
            </a:endParaRPr>
          </a:p>
        </p:txBody>
      </p:sp>
      <p:sp>
        <p:nvSpPr>
          <p:cNvPr id="4" name="内容占位符 3"/>
          <p:cNvSpPr>
            <a:spLocks noGrp="1"/>
          </p:cNvSpPr>
          <p:nvPr>
            <p:ph idx="1"/>
          </p:nvPr>
        </p:nvSpPr>
        <p:spPr>
          <a:xfrm>
            <a:off x="554355" y="1327785"/>
            <a:ext cx="11363960" cy="504317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一、从纵向看</a:t>
            </a:r>
            <a:r>
              <a:rPr lang="zh-CN" altLang="en-US" sz="2800" b="1">
                <a:solidFill>
                  <a:srgbClr val="FF0000"/>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人类历史经历了不同生产方式的演变和由此引起的不同社会形态的更迭，</a:t>
            </a:r>
            <a:r>
              <a:rPr lang="zh-CN" altLang="en-US" sz="2800" b="1">
                <a:solidFill>
                  <a:srgbClr val="FF0000"/>
                </a:solidFill>
                <a:latin typeface="仿宋" panose="02010609060101010101" charset="-122"/>
                <a:ea typeface="仿宋" panose="02010609060101010101" charset="-122"/>
                <a:cs typeface="仿宋" panose="02010609060101010101" charset="-122"/>
              </a:rPr>
              <a:t>即从原始社会、奴隶社会、封建社会、资本主义社会发展到共产主义社会，是一个由低级社会到高级社会发展的总过程。</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latin typeface="仿宋" panose="02010609060101010101" charset="-122"/>
                <a:ea typeface="仿宋" panose="02010609060101010101" charset="-122"/>
                <a:cs typeface="仿宋" panose="02010609060101010101" charset="-122"/>
              </a:rPr>
              <a:t>马克思在1859年为《政治经济学批判》所写的序言中指出：</a:t>
            </a:r>
            <a:r>
              <a:rPr lang="zh-CN" altLang="en-US" sz="2800" b="1">
                <a:solidFill>
                  <a:srgbClr val="0000FF"/>
                </a:solidFill>
                <a:latin typeface="仿宋" panose="02010609060101010101" charset="-122"/>
                <a:ea typeface="仿宋" panose="02010609060101010101" charset="-122"/>
                <a:cs typeface="仿宋" panose="02010609060101010101" charset="-122"/>
              </a:rPr>
              <a:t>大体说来，亚细亚的、古希腊罗马的、封建的和现代资产阶级的生产方式可以看作是经济的社会形态演进的几个时代。</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rgbClr val="FF0000"/>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资产阶级的生产关系是社会生产过程的最后一个对抗形式</a:t>
            </a:r>
            <a:r>
              <a:rPr lang="zh-CN" altLang="en-US" sz="2800" b="1">
                <a:solidFill>
                  <a:schemeClr val="tx1"/>
                </a:solidFill>
                <a:latin typeface="仿宋" panose="02010609060101010101" charset="-122"/>
                <a:ea typeface="仿宋" panose="02010609060101010101" charset="-122"/>
                <a:cs typeface="仿宋" panose="02010609060101010101" charset="-122"/>
              </a:rPr>
              <a:t>，这里所说的对抗，不是指个人的对抗，而是指从个人的社会生活条件中生长出来的对抗；</a:t>
            </a:r>
            <a:r>
              <a:rPr lang="zh-CN" altLang="en-US" sz="2800" b="1">
                <a:solidFill>
                  <a:srgbClr val="0000FF"/>
                </a:solidFill>
                <a:latin typeface="仿宋" panose="02010609060101010101" charset="-122"/>
                <a:ea typeface="仿宋" panose="02010609060101010101" charset="-122"/>
                <a:cs typeface="仿宋" panose="02010609060101010101" charset="-122"/>
              </a:rPr>
              <a:t>但是，在资产阶级社会的胞胎里发展的生产力，同时又创造着解决这种对抗的物质条件</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57900" y="603790"/>
            <a:ext cx="8911687" cy="1280890"/>
          </a:xfrm>
        </p:spPr>
        <p:txBody>
          <a:bodyPr/>
          <a:lstStyle/>
          <a:p>
            <a:r>
              <a:rPr lang="zh-CN" altLang="en-US" sz="4400" b="1" dirty="0">
                <a:solidFill>
                  <a:srgbClr val="C00000"/>
                </a:solidFill>
                <a:latin typeface="华文中宋" panose="02010600040101010101" charset="-122"/>
                <a:ea typeface="华文中宋" panose="02010600040101010101" charset="-122"/>
              </a:rPr>
              <a:t>目录</a:t>
            </a:r>
            <a:endParaRPr lang="zh-CN" altLang="en-US" sz="4400" b="1" dirty="0">
              <a:solidFill>
                <a:srgbClr val="C00000"/>
              </a:solidFill>
              <a:latin typeface="华文中宋" panose="02010600040101010101" charset="-122"/>
              <a:ea typeface="华文中宋" panose="02010600040101010101" charset="-122"/>
            </a:endParaRPr>
          </a:p>
        </p:txBody>
      </p:sp>
      <p:sp>
        <p:nvSpPr>
          <p:cNvPr id="3" name="内容占位符 2"/>
          <p:cNvSpPr>
            <a:spLocks noGrp="1"/>
          </p:cNvSpPr>
          <p:nvPr>
            <p:ph idx="1"/>
          </p:nvPr>
        </p:nvSpPr>
        <p:spPr>
          <a:xfrm>
            <a:off x="1320800" y="1163320"/>
            <a:ext cx="10558780" cy="4531360"/>
          </a:xfrm>
        </p:spPr>
        <p:txBody>
          <a:bodyPr>
            <a:noAutofit/>
          </a:bodyPr>
          <a:lstStyle/>
          <a:p>
            <a:pPr marL="0" indent="0">
              <a:buNone/>
            </a:pP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pPr marL="0" indent="0">
              <a:buNone/>
            </a:pPr>
            <a:r>
              <a:rPr lang="zh-CN" altLang="en-US" sz="3600" b="1">
                <a:solidFill>
                  <a:schemeClr val="tx1"/>
                </a:solidFill>
                <a:latin typeface="华文中宋" panose="02010600040101010101" charset="-122"/>
                <a:ea typeface="华文中宋" panose="02010600040101010101" charset="-122"/>
                <a:cs typeface="华文中宋" panose="02010600040101010101" charset="-122"/>
                <a:sym typeface="+mn-ea"/>
              </a:rPr>
              <a:t>一、时不我待</a:t>
            </a:r>
            <a:r>
              <a:rPr lang="en-US" altLang="zh-CN" sz="3600" b="1">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3600" b="1">
                <a:solidFill>
                  <a:schemeClr val="tx1"/>
                </a:solidFill>
                <a:latin typeface="华文中宋" panose="02010600040101010101" charset="-122"/>
                <a:ea typeface="华文中宋" panose="02010600040101010101" charset="-122"/>
                <a:cs typeface="华文中宋" panose="02010600040101010101" charset="-122"/>
                <a:sym typeface="+mn-ea"/>
              </a:rPr>
              <a:t>江西省普通高考综合改革概述</a:t>
            </a:r>
            <a:endParaRPr lang="zh-CN" altLang="en-US" sz="3600" b="1">
              <a:solidFill>
                <a:schemeClr val="tx1"/>
              </a:solidFill>
              <a:latin typeface="华文中宋" panose="02010600040101010101" charset="-122"/>
              <a:ea typeface="华文中宋" panose="02010600040101010101" charset="-122"/>
              <a:cs typeface="华文中宋" panose="02010600040101010101" charset="-122"/>
              <a:sym typeface="+mn-ea"/>
            </a:endParaRPr>
          </a:p>
          <a:p>
            <a:pPr marL="0" indent="0">
              <a:buNone/>
            </a:pP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pPr marL="0" indent="0">
              <a:buNone/>
            </a:pPr>
            <a:r>
              <a:rPr lang="zh-CN" altLang="en-US" sz="3600" b="1">
                <a:solidFill>
                  <a:schemeClr val="tx1"/>
                </a:solidFill>
                <a:latin typeface="华文中宋" panose="02010600040101010101" charset="-122"/>
                <a:ea typeface="华文中宋" panose="02010600040101010101" charset="-122"/>
                <a:cs typeface="华文中宋" panose="02010600040101010101" charset="-122"/>
              </a:rPr>
              <a:t>二、仰望星空</a:t>
            </a:r>
            <a:r>
              <a:rPr lang="en-US" altLang="zh-CN" sz="36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3600" b="1">
                <a:solidFill>
                  <a:schemeClr val="tx1"/>
                </a:solidFill>
                <a:latin typeface="华文中宋" panose="02010600040101010101" charset="-122"/>
                <a:ea typeface="华文中宋" panose="02010600040101010101" charset="-122"/>
                <a:cs typeface="华文中宋" panose="02010600040101010101" charset="-122"/>
              </a:rPr>
              <a:t>《普通高中历史课程标准》解读</a:t>
            </a: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pPr marL="0" indent="0">
              <a:buNone/>
            </a:pP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pPr marL="0" indent="0">
              <a:buNone/>
            </a:pPr>
            <a:r>
              <a:rPr lang="zh-CN" altLang="en-US" sz="3600" b="1">
                <a:solidFill>
                  <a:schemeClr val="tx1"/>
                </a:solidFill>
                <a:latin typeface="华文中宋" panose="02010600040101010101" charset="-122"/>
                <a:ea typeface="华文中宋" panose="02010600040101010101" charset="-122"/>
                <a:cs typeface="华文中宋" panose="02010600040101010101" charset="-122"/>
              </a:rPr>
              <a:t>三、脚踏实地</a:t>
            </a:r>
            <a:r>
              <a:rPr lang="en-US" altLang="zh-CN" sz="3600" b="1">
                <a:solidFill>
                  <a:schemeClr val="tx1"/>
                </a:solidFill>
                <a:latin typeface="华文中宋" panose="02010600040101010101" charset="-122"/>
                <a:ea typeface="华文中宋" panose="02010600040101010101" charset="-122"/>
                <a:cs typeface="华文中宋" panose="02010600040101010101" charset="-122"/>
              </a:rPr>
              <a:t>——</a:t>
            </a:r>
            <a:r>
              <a:rPr lang="zh-CN" altLang="en-US" sz="3600" b="1">
                <a:solidFill>
                  <a:schemeClr val="tx1"/>
                </a:solidFill>
                <a:latin typeface="华文中宋" panose="02010600040101010101" charset="-122"/>
                <a:ea typeface="华文中宋" panose="02010600040101010101" charset="-122"/>
                <a:cs typeface="华文中宋" panose="02010600040101010101" charset="-122"/>
              </a:rPr>
              <a:t>《中外历史纲要》教学思考</a:t>
            </a: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pPr marL="0" indent="0">
              <a:buNone/>
            </a:pPr>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3600" b="1">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8554085" y="2504440"/>
            <a:ext cx="1734820" cy="645160"/>
          </a:xfrm>
          <a:prstGeom prst="rect">
            <a:avLst/>
          </a:prstGeom>
          <a:solidFill>
            <a:schemeClr val="bg1"/>
          </a:solidFill>
          <a:ln>
            <a:solidFill>
              <a:schemeClr val="accent1"/>
            </a:solidFill>
          </a:ln>
        </p:spPr>
        <p:txBody>
          <a:bodyPr wrap="square" rtlCol="0">
            <a:spAutoFit/>
          </a:bodyPr>
          <a:lstStyle/>
          <a:p>
            <a:r>
              <a:rPr lang="zh-CN" altLang="en-US" sz="3600" b="1">
                <a:solidFill>
                  <a:srgbClr val="FF0000"/>
                </a:solidFill>
                <a:latin typeface="华文新魏" panose="02010800040101010101" charset="-122"/>
                <a:ea typeface="华文新魏" panose="02010800040101010101" charset="-122"/>
              </a:rPr>
              <a:t>新高考</a:t>
            </a:r>
            <a:endParaRPr lang="zh-CN" altLang="en-US" sz="3600" b="1">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8554085" y="3878580"/>
            <a:ext cx="1734820" cy="645160"/>
          </a:xfrm>
          <a:prstGeom prst="rect">
            <a:avLst/>
          </a:prstGeom>
          <a:solidFill>
            <a:schemeClr val="bg1"/>
          </a:solidFill>
          <a:ln>
            <a:solidFill>
              <a:schemeClr val="accent1"/>
            </a:solidFill>
          </a:ln>
        </p:spPr>
        <p:txBody>
          <a:bodyPr wrap="square" rtlCol="0">
            <a:spAutoFit/>
          </a:bodyPr>
          <a:lstStyle/>
          <a:p>
            <a:r>
              <a:rPr lang="zh-CN" altLang="en-US" sz="3600" b="1">
                <a:solidFill>
                  <a:srgbClr val="FF0000"/>
                </a:solidFill>
                <a:latin typeface="华文新魏" panose="02010800040101010101" charset="-122"/>
                <a:ea typeface="华文新魏" panose="02010800040101010101" charset="-122"/>
              </a:rPr>
              <a:t>新课标</a:t>
            </a:r>
            <a:endParaRPr lang="zh-CN" altLang="en-US" sz="3600" b="1">
              <a:solidFill>
                <a:srgbClr val="FF0000"/>
              </a:solidFill>
              <a:latin typeface="华文新魏" panose="02010800040101010101" charset="-122"/>
              <a:ea typeface="华文新魏" panose="02010800040101010101" charset="-122"/>
            </a:endParaRPr>
          </a:p>
        </p:txBody>
      </p:sp>
      <p:sp>
        <p:nvSpPr>
          <p:cNvPr id="6" name="文本框 5"/>
          <p:cNvSpPr txBox="1"/>
          <p:nvPr/>
        </p:nvSpPr>
        <p:spPr>
          <a:xfrm>
            <a:off x="8554085" y="5252720"/>
            <a:ext cx="1734820" cy="645160"/>
          </a:xfrm>
          <a:prstGeom prst="rect">
            <a:avLst/>
          </a:prstGeom>
          <a:solidFill>
            <a:schemeClr val="bg1"/>
          </a:solidFill>
          <a:ln>
            <a:solidFill>
              <a:schemeClr val="accent1"/>
            </a:solidFill>
          </a:ln>
        </p:spPr>
        <p:txBody>
          <a:bodyPr wrap="square" rtlCol="0">
            <a:spAutoFit/>
          </a:bodyPr>
          <a:lstStyle/>
          <a:p>
            <a:r>
              <a:rPr lang="zh-CN" altLang="en-US" sz="3600" b="1">
                <a:solidFill>
                  <a:srgbClr val="FF0000"/>
                </a:solidFill>
                <a:latin typeface="华文新魏" panose="02010800040101010101" charset="-122"/>
                <a:ea typeface="华文新魏" panose="02010800040101010101" charset="-122"/>
              </a:rPr>
              <a:t>新教材</a:t>
            </a:r>
            <a:endParaRPr lang="zh-CN" altLang="en-US" sz="3600" b="1">
              <a:solidFill>
                <a:srgbClr val="FF0000"/>
              </a:solidFill>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5" grpId="0" bldLvl="0" animBg="1"/>
      <p:bldP spid="5" grpId="1"/>
      <p:bldP spid="6" grpId="0" bldLvl="0" animBg="1"/>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08355" y="372745"/>
            <a:ext cx="11050270" cy="589661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二、从横向看</a:t>
            </a:r>
            <a:r>
              <a:rPr lang="zh-CN" altLang="en-US" sz="2800" b="1">
                <a:solidFill>
                  <a:srgbClr val="FF0000"/>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从横向看，</a:t>
            </a:r>
            <a:r>
              <a:rPr lang="zh-CN" altLang="en-US" sz="2800" b="1">
                <a:solidFill>
                  <a:srgbClr val="FF0000"/>
                </a:solidFill>
                <a:latin typeface="仿宋" panose="02010609060101010101" charset="-122"/>
                <a:ea typeface="仿宋" panose="02010609060101010101" charset="-122"/>
                <a:cs typeface="仿宋" panose="02010609060101010101" charset="-122"/>
              </a:rPr>
              <a:t>人类的历史是从原始、孤立、分散的人群逐渐发展为全世界成为一个密切联系的息息相关的整体的过程</a:t>
            </a:r>
            <a:r>
              <a:rPr lang="zh-CN" altLang="en-US" sz="2800" b="1">
                <a:solidFill>
                  <a:schemeClr val="tx1"/>
                </a:solidFill>
                <a:latin typeface="仿宋" panose="02010609060101010101" charset="-122"/>
                <a:ea typeface="仿宋" panose="02010609060101010101" charset="-122"/>
                <a:cs typeface="仿宋" panose="02010609060101010101" charset="-122"/>
              </a:rPr>
              <a:t>。</a:t>
            </a:r>
            <a:r>
              <a:rPr lang="en-US" altLang="zh-CN" sz="2800" b="1">
                <a:solidFill>
                  <a:schemeClr val="tx1"/>
                </a:solidFill>
                <a:latin typeface="仿宋" panose="02010609060101010101" charset="-122"/>
                <a:ea typeface="仿宋" panose="02010609060101010101" charset="-122"/>
                <a:cs typeface="仿宋" panose="02010609060101010101" charset="-122"/>
              </a:rPr>
              <a:t>基于这一认识，</a:t>
            </a:r>
            <a:r>
              <a:rPr lang="zh-CN" altLang="en-US" sz="2800" b="1">
                <a:solidFill>
                  <a:schemeClr val="tx1"/>
                </a:solidFill>
                <a:latin typeface="仿宋" panose="02010609060101010101" charset="-122"/>
                <a:ea typeface="仿宋" panose="02010609060101010101" charset="-122"/>
                <a:cs typeface="仿宋" panose="02010609060101010101" charset="-122"/>
              </a:rPr>
              <a:t>马克思才会说，</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世界史不是一直存在的，作为世界史的历史是结果。</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latin typeface="仿宋" panose="02010609060101010101" charset="-122"/>
                <a:ea typeface="仿宋" panose="02010609060101010101" charset="-122"/>
                <a:cs typeface="仿宋" panose="02010609060101010101" charset="-122"/>
              </a:rPr>
              <a:t>人类历史的纵向发展与横向发展，互为条件，相辅相成。总体来说，</a:t>
            </a:r>
            <a:r>
              <a:rPr lang="zh-CN" altLang="en-US" sz="2800" b="1">
                <a:solidFill>
                  <a:srgbClr val="0000FF"/>
                </a:solidFill>
                <a:latin typeface="仿宋" panose="02010609060101010101" charset="-122"/>
                <a:ea typeface="仿宋" panose="02010609060101010101" charset="-122"/>
                <a:cs typeface="仿宋" panose="02010609060101010101" charset="-122"/>
              </a:rPr>
              <a:t>纵向发展所达到的阶段与水平规定着横向发展的规模与广度，而横向发展既受纵向发展的制约，又对纵向发展具有反作用。</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rgbClr val="0000FF"/>
                </a:solidFill>
                <a:latin typeface="仿宋" panose="02010609060101010101" charset="-122"/>
                <a:ea typeface="仿宋" panose="02010609060101010101" charset="-122"/>
                <a:cs typeface="仿宋" panose="02010609060101010101" charset="-122"/>
              </a:rPr>
              <a:t> </a:t>
            </a:r>
            <a:r>
              <a:rPr lang="en-US" altLang="zh-CN" sz="2800" b="1">
                <a:solidFill>
                  <a:srgbClr val="0000FF"/>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latin typeface="仿宋" panose="02010609060101010101" charset="-122"/>
                <a:ea typeface="仿宋" panose="02010609060101010101" charset="-122"/>
                <a:cs typeface="仿宋" panose="02010609060101010101" charset="-122"/>
              </a:rPr>
              <a:t>横向发展与一定阶段的纵向发展相适应，就往往能</a:t>
            </a:r>
            <a:r>
              <a:rPr lang="zh-CN" altLang="en-US" sz="2800" b="1">
                <a:solidFill>
                  <a:srgbClr val="FF0000"/>
                </a:solidFill>
                <a:latin typeface="仿宋" panose="02010609060101010101" charset="-122"/>
                <a:ea typeface="仿宋" panose="02010609060101010101" charset="-122"/>
                <a:cs typeface="仿宋" panose="02010609060101010101" charset="-122"/>
              </a:rPr>
              <a:t>促进和深化</a:t>
            </a:r>
            <a:r>
              <a:rPr lang="zh-CN" altLang="en-US" sz="2800" b="1">
                <a:solidFill>
                  <a:schemeClr val="tx1"/>
                </a:solidFill>
                <a:latin typeface="仿宋" panose="02010609060101010101" charset="-122"/>
                <a:ea typeface="仿宋" panose="02010609060101010101" charset="-122"/>
                <a:cs typeface="仿宋" panose="02010609060101010101" charset="-122"/>
              </a:rPr>
              <a:t>纵向发展</a:t>
            </a:r>
            <a:r>
              <a:rPr lang="en-US" altLang="zh-CN" sz="2800" b="1">
                <a:solidFill>
                  <a:schemeClr val="tx1"/>
                </a:solidFill>
                <a:latin typeface="仿宋" panose="02010609060101010101" charset="-122"/>
                <a:ea typeface="仿宋" panose="02010609060101010101" charset="-122"/>
                <a:cs typeface="仿宋" panose="02010609060101010101" charset="-122"/>
              </a:rPr>
              <a:t>；反之，如果一个地区缺少与其他地区的横向联系，其纵向发展也必然迟滞</a:t>
            </a:r>
            <a:r>
              <a:rPr lang="zh-CN" altLang="en-US"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在历史向资本主义过渡的时代，横向发展对纵向发展的反作用，表现得尤其明显。</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endParaRPr lang="en-US" altLang="zh-CN"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155" y="60579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时空观念</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675005" y="1378585"/>
            <a:ext cx="11203940" cy="455676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dirty="0">
                <a:solidFill>
                  <a:srgbClr val="FF0000"/>
                </a:solidFill>
                <a:latin typeface="仿宋" panose="02010609060101010101" charset="-122"/>
                <a:ea typeface="仿宋" panose="02010609060101010101" charset="-122"/>
                <a:cs typeface="仿宋" panose="02010609060101010101" charset="-122"/>
              </a:rPr>
              <a:t>    </a:t>
            </a:r>
            <a:r>
              <a:rPr lang="zh-CN" altLang="en-US" sz="2800" b="1" dirty="0">
                <a:solidFill>
                  <a:srgbClr val="FF0000"/>
                </a:solidFill>
                <a:latin typeface="仿宋" panose="02010609060101010101" charset="-122"/>
                <a:ea typeface="仿宋" panose="02010609060101010101" charset="-122"/>
                <a:cs typeface="仿宋" panose="02010609060101010101" charset="-122"/>
              </a:rPr>
              <a:t>含义：</a:t>
            </a:r>
            <a:r>
              <a:rPr lang="zh-CN" altLang="en-US" sz="2800" b="1" dirty="0">
                <a:solidFill>
                  <a:schemeClr val="tx1"/>
                </a:solidFill>
                <a:latin typeface="仿宋" panose="02010609060101010101" charset="-122"/>
                <a:ea typeface="仿宋" panose="02010609060101010101" charset="-122"/>
                <a:cs typeface="仿宋" panose="02010609060101010101" charset="-122"/>
              </a:rPr>
              <a:t>时空观念是在特定的时间联系和空间联系中对事物进行观察、分析的意识和思维方式。</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dirty="0">
                <a:solidFill>
                  <a:schemeClr val="tx1"/>
                </a:solidFill>
                <a:latin typeface="仿宋" panose="02010609060101010101" charset="-122"/>
                <a:ea typeface="仿宋" panose="02010609060101010101" charset="-122"/>
                <a:cs typeface="仿宋" panose="02010609060101010101" charset="-122"/>
              </a:rPr>
              <a:t>    </a:t>
            </a:r>
            <a:r>
              <a:rPr lang="zh-CN" altLang="en-US" sz="2800" b="1" dirty="0">
                <a:solidFill>
                  <a:srgbClr val="FF0000"/>
                </a:solidFill>
                <a:latin typeface="仿宋" panose="02010609060101010101" charset="-122"/>
                <a:ea typeface="仿宋" panose="02010609060101010101" charset="-122"/>
                <a:cs typeface="仿宋" panose="02010609060101010101" charset="-122"/>
              </a:rPr>
              <a:t>历史学科的时空观念，包括历史时序观念和历史地理观念</a:t>
            </a:r>
            <a:r>
              <a:rPr lang="zh-CN" altLang="en-US" sz="2800" b="1" dirty="0">
                <a:solidFill>
                  <a:schemeClr val="tx1"/>
                </a:solidFill>
                <a:latin typeface="仿宋" panose="02010609060101010101" charset="-122"/>
                <a:ea typeface="仿宋" panose="02010609060101010101" charset="-122"/>
                <a:cs typeface="仿宋" panose="02010609060101010101" charset="-122"/>
              </a:rPr>
              <a:t>，这两者都是了解、认识、研究客观历史的基本意识，因此在历史学科核心素养体系中居于</a:t>
            </a:r>
            <a:r>
              <a:rPr lang="zh-CN" altLang="en-US" sz="2800" b="1" dirty="0">
                <a:solidFill>
                  <a:srgbClr val="FF0000"/>
                </a:solidFill>
                <a:latin typeface="仿宋" panose="02010609060101010101" charset="-122"/>
                <a:ea typeface="仿宋" panose="02010609060101010101" charset="-122"/>
                <a:cs typeface="仿宋" panose="02010609060101010101" charset="-122"/>
              </a:rPr>
              <a:t>基础地位</a:t>
            </a:r>
            <a:r>
              <a:rPr lang="zh-CN" altLang="en-US" sz="2800" b="1" dirty="0">
                <a:solidFill>
                  <a:schemeClr val="tx1"/>
                </a:solidFill>
                <a:latin typeface="仿宋" panose="02010609060101010101" charset="-122"/>
                <a:ea typeface="仿宋" panose="02010609060101010101" charset="-122"/>
                <a:cs typeface="仿宋" panose="02010609060101010101" charset="-122"/>
              </a:rPr>
              <a:t>。</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dirty="0">
                <a:solidFill>
                  <a:schemeClr val="tx1"/>
                </a:solidFill>
                <a:latin typeface="仿宋" panose="02010609060101010101" charset="-122"/>
                <a:ea typeface="仿宋" panose="02010609060101010101" charset="-122"/>
                <a:cs typeface="仿宋" panose="02010609060101010101" charset="-122"/>
              </a:rPr>
              <a:t> </a:t>
            </a:r>
            <a:r>
              <a:rPr lang="en-US" altLang="zh-CN" sz="2800" b="1" dirty="0">
                <a:solidFill>
                  <a:schemeClr val="tx1"/>
                </a:solidFill>
                <a:latin typeface="仿宋" panose="02010609060101010101" charset="-122"/>
                <a:ea typeface="仿宋" panose="02010609060101010101" charset="-122"/>
                <a:cs typeface="仿宋" panose="02010609060101010101" charset="-122"/>
              </a:rPr>
              <a:t>   </a:t>
            </a:r>
            <a:r>
              <a:rPr lang="en-US" altLang="zh-CN" sz="2800" b="1" dirty="0">
                <a:solidFill>
                  <a:schemeClr val="tx1"/>
                </a:solidFill>
                <a:highlight>
                  <a:srgbClr val="FFFF00"/>
                </a:highlight>
                <a:latin typeface="仿宋" panose="02010609060101010101" charset="-122"/>
                <a:ea typeface="仿宋" panose="02010609060101010101" charset="-122"/>
                <a:cs typeface="仿宋" panose="02010609060101010101" charset="-122"/>
                <a:sym typeface="+mn-ea"/>
              </a:rPr>
              <a:t> </a:t>
            </a:r>
            <a:r>
              <a:rPr lang="zh-CN" altLang="en-US" sz="2800" b="1" dirty="0">
                <a:solidFill>
                  <a:schemeClr val="tx1"/>
                </a:solidFill>
                <a:highlight>
                  <a:srgbClr val="FFFF00"/>
                </a:highlight>
                <a:latin typeface="仿宋" panose="02010609060101010101" charset="-122"/>
                <a:ea typeface="仿宋" panose="02010609060101010101" charset="-122"/>
                <a:cs typeface="仿宋" panose="02010609060101010101" charset="-122"/>
                <a:sym typeface="+mn-ea"/>
              </a:rPr>
              <a:t>时序观念：</a:t>
            </a:r>
            <a:r>
              <a:rPr lang="zh-CN" altLang="en-US" sz="2800" b="1" dirty="0">
                <a:solidFill>
                  <a:srgbClr val="0000FF"/>
                </a:solidFill>
                <a:latin typeface="仿宋" panose="02010609060101010101" charset="-122"/>
                <a:ea typeface="仿宋" panose="02010609060101010101" charset="-122"/>
                <a:cs typeface="仿宋" panose="02010609060101010101" charset="-122"/>
                <a:sym typeface="+mn-ea"/>
              </a:rPr>
              <a:t>要将历史事物放在历史发展的长河中进行考察，认识和观察历史发展的全过程</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，辨明它在每一个发展阶段有什么新特点，寻找前一过程转变为后一过程的原因。</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endParaRPr lang="en-US" altLang="zh-CN" sz="2800" b="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155" y="60579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时空观念</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859790" y="1348740"/>
            <a:ext cx="11007725" cy="489585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highlight>
                  <a:srgbClr val="FFFF00"/>
                </a:highlight>
                <a:latin typeface="仿宋" panose="02010609060101010101" charset="-122"/>
                <a:ea typeface="仿宋" panose="02010609060101010101" charset="-122"/>
                <a:cs typeface="仿宋" panose="02010609060101010101" charset="-122"/>
              </a:rPr>
              <a:t> </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空间观念：</a:t>
            </a:r>
            <a:r>
              <a:rPr lang="zh-CN" altLang="en-US" sz="2800" b="1">
                <a:solidFill>
                  <a:srgbClr val="0000FF"/>
                </a:solidFill>
                <a:latin typeface="仿宋" panose="02010609060101010101" charset="-122"/>
                <a:ea typeface="仿宋" panose="02010609060101010101" charset="-122"/>
                <a:cs typeface="仿宋" panose="02010609060101010101" charset="-122"/>
              </a:rPr>
              <a:t>要了解历史所发生的地点、区域、范围等，这涉及历史上人类活动的场所和舞台</a:t>
            </a:r>
            <a:r>
              <a:rPr lang="zh-CN" altLang="en-US" sz="2800" b="1">
                <a:solidFill>
                  <a:schemeClr val="tx1"/>
                </a:solidFill>
                <a:latin typeface="仿宋" panose="02010609060101010101" charset="-122"/>
                <a:ea typeface="仿宋" panose="02010609060101010101" charset="-122"/>
                <a:cs typeface="仿宋" panose="02010609060101010101" charset="-122"/>
              </a:rPr>
              <a:t>。随着人们视野的拓展，</a:t>
            </a:r>
            <a:r>
              <a:rPr lang="zh-CN" altLang="en-US" sz="2800" b="1">
                <a:solidFill>
                  <a:srgbClr val="FF0000"/>
                </a:solidFill>
                <a:latin typeface="仿宋" panose="02010609060101010101" charset="-122"/>
                <a:ea typeface="仿宋" panose="02010609060101010101" charset="-122"/>
                <a:cs typeface="仿宋" panose="02010609060101010101" charset="-122"/>
              </a:rPr>
              <a:t>历史的演进存在着空间上的多样性和多维性</a:t>
            </a:r>
            <a:r>
              <a:rPr lang="zh-CN" altLang="en-US"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如部族、国家、民族乃至区域和世界等空间概念</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latin typeface="仿宋" panose="02010609060101010101" charset="-122"/>
                <a:ea typeface="仿宋" panose="02010609060101010101" charset="-122"/>
                <a:cs typeface="仿宋" panose="02010609060101010101" charset="-122"/>
              </a:rPr>
              <a:t>从历史地理的角度进行认识，还可以发现</a:t>
            </a:r>
            <a:r>
              <a:rPr lang="zh-CN" altLang="en-US" sz="2800" b="1">
                <a:solidFill>
                  <a:srgbClr val="FF0000"/>
                </a:solidFill>
                <a:latin typeface="仿宋" panose="02010609060101010101" charset="-122"/>
                <a:ea typeface="仿宋" panose="02010609060101010101" charset="-122"/>
                <a:cs typeface="仿宋" panose="02010609060101010101" charset="-122"/>
              </a:rPr>
              <a:t>错综复杂的历史现象本身存在的横向或纵向的联系，以及个别与整体、局部与全部的联系</a:t>
            </a:r>
            <a:r>
              <a:rPr lang="zh-CN" altLang="en-US"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如中国历史上的国家统一与分裂、经济重心南移的问题、列强的侵略等</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675" y="59563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史料实证</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624840" y="1327785"/>
            <a:ext cx="11235055" cy="516509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含义：史料实证是指对获取的史料进行辨析，并运用可信的史料努力重现历史真实的态度与方法。</a:t>
            </a:r>
            <a:r>
              <a:rPr lang="zh-CN" altLang="en-US" sz="2800" b="1">
                <a:solidFill>
                  <a:schemeClr val="tx1"/>
                </a:solidFill>
                <a:latin typeface="仿宋" panose="02010609060101010101" charset="-122"/>
                <a:ea typeface="仿宋" panose="02010609060101010101" charset="-122"/>
                <a:cs typeface="仿宋" panose="02010609060101010101" charset="-122"/>
              </a:rPr>
              <a:t>史料的类别划分大体可以分为四类：</a:t>
            </a:r>
            <a:r>
              <a:rPr lang="zh-CN" altLang="en-US" sz="2800" b="1">
                <a:solidFill>
                  <a:srgbClr val="0000FF"/>
                </a:solidFill>
                <a:latin typeface="仿宋" panose="02010609060101010101" charset="-122"/>
                <a:ea typeface="仿宋" panose="02010609060101010101" charset="-122"/>
                <a:cs typeface="仿宋" panose="02010609060101010101" charset="-122"/>
              </a:rPr>
              <a:t>文献、实物、口述和图像</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0000FF"/>
                </a:solidFill>
                <a:latin typeface="仿宋" panose="02010609060101010101" charset="-122"/>
                <a:ea typeface="仿宋" panose="02010609060101010101" charset="-122"/>
                <a:cs typeface="仿宋" panose="02010609060101010101" charset="-122"/>
              </a:rPr>
              <a:t>文献史料</a:t>
            </a:r>
            <a:r>
              <a:rPr lang="zh-CN" altLang="en-US" sz="2800" b="1">
                <a:solidFill>
                  <a:schemeClr val="tx1"/>
                </a:solidFill>
                <a:latin typeface="仿宋" panose="02010609060101010101" charset="-122"/>
                <a:ea typeface="仿宋" panose="02010609060101010101" charset="-122"/>
                <a:cs typeface="仿宋" panose="02010609060101010101" charset="-122"/>
              </a:rPr>
              <a:t>主要是指保存下来的文字记录、文字材料。</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0000FF"/>
                </a:solidFill>
                <a:latin typeface="仿宋" panose="02010609060101010101" charset="-122"/>
                <a:ea typeface="仿宋" panose="02010609060101010101" charset="-122"/>
                <a:cs typeface="仿宋" panose="02010609060101010101" charset="-122"/>
              </a:rPr>
              <a:t>实物史料</a:t>
            </a:r>
            <a:r>
              <a:rPr lang="zh-CN" altLang="en-US" sz="2800" b="1">
                <a:solidFill>
                  <a:schemeClr val="tx1"/>
                </a:solidFill>
                <a:latin typeface="仿宋" panose="02010609060101010101" charset="-122"/>
                <a:ea typeface="仿宋" panose="02010609060101010101" charset="-122"/>
                <a:cs typeface="仿宋" panose="02010609060101010101" charset="-122"/>
              </a:rPr>
              <a:t>是指那些可以明确反映和传递历史信息的物体，如历史的遗迹、遗址、物品等。</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0000FF"/>
                </a:solidFill>
                <a:latin typeface="仿宋" panose="02010609060101010101" charset="-122"/>
                <a:ea typeface="仿宋" panose="02010609060101010101" charset="-122"/>
                <a:cs typeface="仿宋" panose="02010609060101010101" charset="-122"/>
              </a:rPr>
              <a:t>口述史料</a:t>
            </a:r>
            <a:r>
              <a:rPr lang="zh-CN" altLang="en-US" sz="2800" b="1">
                <a:solidFill>
                  <a:schemeClr val="tx1"/>
                </a:solidFill>
                <a:latin typeface="仿宋" panose="02010609060101010101" charset="-122"/>
                <a:ea typeface="仿宋" panose="02010609060101010101" charset="-122"/>
                <a:cs typeface="仿宋" panose="02010609060101010101" charset="-122"/>
              </a:rPr>
              <a:t>是指人们口头讲述的对过去的回忆，主要通过笔录、录音、录像等形式把口述材料记录下来。</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0000FF"/>
                </a:solidFill>
                <a:latin typeface="仿宋" panose="02010609060101010101" charset="-122"/>
                <a:ea typeface="仿宋" panose="02010609060101010101" charset="-122"/>
                <a:cs typeface="仿宋" panose="02010609060101010101" charset="-122"/>
              </a:rPr>
              <a:t>图像史料</a:t>
            </a:r>
            <a:r>
              <a:rPr lang="zh-CN" altLang="en-US" sz="2800" b="1">
                <a:solidFill>
                  <a:schemeClr val="tx1"/>
                </a:solidFill>
                <a:latin typeface="仿宋" panose="02010609060101010101" charset="-122"/>
                <a:ea typeface="仿宋" panose="02010609060101010101" charset="-122"/>
                <a:cs typeface="仿宋" panose="02010609060101010101" charset="-122"/>
              </a:rPr>
              <a:t>是指适用于历史教学与研究的视觉图像，如绘画、雕刻、照片、古地图等。</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670" y="281305"/>
            <a:ext cx="821055" cy="230505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史料实证</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1201420" y="220345"/>
            <a:ext cx="10778490" cy="632079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rPr>
              <a:t>史料实证的重要原则：</a:t>
            </a:r>
            <a:endPar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一、论从史出。</a:t>
            </a:r>
            <a:r>
              <a:rPr lang="zh-CN" altLang="en-US" sz="2800" b="1">
                <a:solidFill>
                  <a:schemeClr val="tx1"/>
                </a:solidFill>
                <a:latin typeface="仿宋" panose="02010609060101010101" charset="-122"/>
                <a:ea typeface="仿宋" panose="02010609060101010101" charset="-122"/>
                <a:cs typeface="仿宋" panose="02010609060101010101" charset="-122"/>
              </a:rPr>
              <a:t>指的是理论、概念、对历史的阐释和评价等都应该是从史料中总结出来的。反对按照某种事先设定的概念取舍、剪裁史料。</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二、孤证不立，坚持多种类型史料互证。</a:t>
            </a:r>
            <a:r>
              <a:rPr lang="zh-CN" altLang="en-US" sz="2800" b="1">
                <a:solidFill>
                  <a:schemeClr val="tx1"/>
                </a:solidFill>
                <a:latin typeface="仿宋" panose="02010609060101010101" charset="-122"/>
                <a:ea typeface="仿宋" panose="02010609060101010101" charset="-122"/>
                <a:cs typeface="仿宋" panose="02010609060101010101" charset="-122"/>
              </a:rPr>
              <a:t>研习历史时要本着</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兼听则明，偏信则暗</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的理念，要在对同一问题的不同表述和认识上发现问题，秉持开放的史料观。</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三、摆事实，讲道理。</a:t>
            </a:r>
            <a:r>
              <a:rPr lang="zh-CN" altLang="en-US" sz="2800" b="1">
                <a:solidFill>
                  <a:schemeClr val="tx1"/>
                </a:solidFill>
                <a:latin typeface="仿宋" panose="02010609060101010101" charset="-122"/>
                <a:ea typeface="仿宋" panose="02010609060101010101" charset="-122"/>
                <a:cs typeface="仿宋" panose="02010609060101010101" charset="-122"/>
              </a:rPr>
              <a:t>不仅要通过史料讲述</a:t>
            </a:r>
            <a:r>
              <a:rPr lang="en-US" altLang="zh-CN"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是什么</a:t>
            </a:r>
            <a:r>
              <a:rPr lang="en-US" altLang="zh-CN"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，还要在此基础上讲述</a:t>
            </a:r>
            <a:r>
              <a:rPr lang="en-US" altLang="zh-CN"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为什么</a:t>
            </a:r>
            <a:r>
              <a:rPr lang="en-US" altLang="zh-CN" sz="2800" b="1">
                <a:solidFill>
                  <a:schemeClr val="tx1"/>
                </a:solidFill>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四、提高全面运用史料的能力。</a:t>
            </a:r>
            <a:r>
              <a:rPr lang="zh-CN" altLang="en-US" sz="2800" b="1">
                <a:solidFill>
                  <a:schemeClr val="tx1"/>
                </a:solidFill>
                <a:latin typeface="仿宋" panose="02010609060101010101" charset="-122"/>
                <a:ea typeface="仿宋" panose="02010609060101010101" charset="-122"/>
                <a:cs typeface="仿宋" panose="02010609060101010101" charset="-122"/>
              </a:rPr>
              <a:t>要全力发掘史料中蕴涵或隐藏的各种信息和意义。</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五、注意挖掘史料背后的社会背景含义和特定的微观情境，切忌望文生义、断章取义。</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675" y="59563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历史解释</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565150" y="1327785"/>
            <a:ext cx="11394440" cy="512191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含义：历史解释是以史料为依据，对历史事物进行理性分析和客观评判的态度、能力与方法。</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en-US" altLang="zh-CN" sz="2800" b="1">
                <a:solidFill>
                  <a:schemeClr val="tx1"/>
                </a:solidFill>
                <a:latin typeface="仿宋" panose="02010609060101010101" charset="-122"/>
                <a:ea typeface="仿宋" panose="02010609060101010101" charset="-122"/>
                <a:cs typeface="仿宋" panose="02010609060101010101" charset="-122"/>
              </a:rPr>
              <a:t> </a:t>
            </a:r>
            <a:r>
              <a:rPr lang="en-US" altLang="zh-CN" sz="2800" b="1">
                <a:solidFill>
                  <a:srgbClr val="0000FF"/>
                </a:solidFill>
                <a:latin typeface="仿宋" panose="02010609060101010101" charset="-122"/>
                <a:ea typeface="仿宋" panose="02010609060101010101" charset="-122"/>
                <a:cs typeface="仿宋" panose="02010609060101010101" charset="-122"/>
              </a:rPr>
              <a:t>历史解释是以时空观念为前提，以史料依据为支撑，以历史理解为基础，有意思地对过去提出理性而系统的具有因果关系的叙述。</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在进行历史解释时，</a:t>
            </a:r>
            <a:r>
              <a:rPr lang="en-US" altLang="zh-CN" sz="2800" b="1">
                <a:solidFill>
                  <a:srgbClr val="0000FF"/>
                </a:solidFill>
                <a:latin typeface="仿宋" panose="02010609060101010101" charset="-122"/>
                <a:ea typeface="仿宋" panose="02010609060101010101" charset="-122"/>
                <a:cs typeface="仿宋" panose="02010609060101010101" charset="-122"/>
              </a:rPr>
              <a:t>要注意按照时间序列和空间逻辑，对历史事物、历史人物和历史现象进行合乎逻辑的意义关联</a:t>
            </a:r>
            <a:r>
              <a:rPr lang="en-US" altLang="zh-CN" sz="2800" b="1">
                <a:solidFill>
                  <a:schemeClr val="tx1"/>
                </a:solidFill>
                <a:latin typeface="仿宋" panose="02010609060101010101" charset="-122"/>
                <a:ea typeface="仿宋" panose="02010609060101010101" charset="-122"/>
                <a:cs typeface="仿宋" panose="02010609060101010101" charset="-122"/>
              </a:rPr>
              <a:t>。历史解释所体现的思维品质不是单一的，对抽象概括能力的要求很高。但高中历史教育的特点又决定了这种抽象和概括不能离开具体的史实。</a:t>
            </a:r>
            <a:endParaRPr lang="en-US" altLang="zh-CN"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    另外，</a:t>
            </a:r>
            <a:r>
              <a:rPr lang="en-US" altLang="zh-CN" sz="2800" b="1">
                <a:solidFill>
                  <a:srgbClr val="0000FF"/>
                </a:solidFill>
                <a:latin typeface="仿宋" panose="02010609060101010101" charset="-122"/>
                <a:ea typeface="仿宋" panose="02010609060101010101" charset="-122"/>
                <a:cs typeface="仿宋" panose="02010609060101010101" charset="-122"/>
              </a:rPr>
              <a:t>历史解释需要合理的想象力</a:t>
            </a:r>
            <a:r>
              <a:rPr lang="en-US" altLang="zh-CN" sz="2800" b="1">
                <a:solidFill>
                  <a:schemeClr val="tx1"/>
                </a:solidFill>
                <a:latin typeface="仿宋" panose="02010609060101010101" charset="-122"/>
                <a:ea typeface="仿宋" panose="02010609060101010101" charset="-122"/>
                <a:cs typeface="仿宋" panose="02010609060101010101" charset="-122"/>
              </a:rPr>
              <a:t>，我们可以依据可靠的史料作基础，设身处地理解具体的历史史实，对历史情境展开合理的想象。</a:t>
            </a:r>
            <a:endParaRPr lang="en-US" altLang="zh-CN"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675" y="595630"/>
            <a:ext cx="2167255" cy="6311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zh-CN" altLang="en-US" sz="3200" b="1">
                <a:latin typeface="微软雅黑" panose="020B0503020204020204" charset="-122"/>
                <a:ea typeface="微软雅黑" panose="020B0503020204020204" charset="-122"/>
                <a:cs typeface="华文中宋" panose="02010600040101010101" charset="-122"/>
              </a:rPr>
              <a:t>家国情怀</a:t>
            </a:r>
            <a:endParaRPr lang="zh-CN" altLang="en-US" sz="3200" b="1">
              <a:latin typeface="微软雅黑" panose="020B0503020204020204" charset="-122"/>
              <a:ea typeface="微软雅黑" panose="020B0503020204020204" charset="-122"/>
              <a:cs typeface="华文中宋" panose="02010600040101010101" charset="-122"/>
            </a:endParaRPr>
          </a:p>
        </p:txBody>
      </p:sp>
      <p:sp>
        <p:nvSpPr>
          <p:cNvPr id="4" name="内容占位符 3"/>
          <p:cNvSpPr>
            <a:spLocks noGrp="1"/>
          </p:cNvSpPr>
          <p:nvPr>
            <p:ph idx="1"/>
          </p:nvPr>
        </p:nvSpPr>
        <p:spPr>
          <a:xfrm>
            <a:off x="575945" y="1327785"/>
            <a:ext cx="11373485" cy="500253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rgbClr val="FF0000"/>
                </a:solidFill>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含义：家国情怀是学习和探究历史应具有的人文追求，体现了对国家富强、人民幸福的情感，以及对国家的高度认同感、归属感、责任感和使命感。</a:t>
            </a:r>
            <a:r>
              <a:rPr lang="zh-CN" altLang="en-US" sz="2800" b="1">
                <a:solidFill>
                  <a:schemeClr val="tx1"/>
                </a:solidFill>
                <a:latin typeface="仿宋" panose="02010609060101010101" charset="-122"/>
                <a:ea typeface="仿宋" panose="02010609060101010101" charset="-122"/>
                <a:cs typeface="仿宋" panose="02010609060101010101" charset="-122"/>
              </a:rPr>
              <a:t>具体</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表现：</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0000FF"/>
                </a:solidFill>
                <a:latin typeface="仿宋" panose="02010609060101010101" charset="-122"/>
                <a:ea typeface="仿宋" panose="02010609060101010101" charset="-122"/>
                <a:cs typeface="仿宋" panose="02010609060101010101" charset="-122"/>
              </a:rPr>
              <a:t>    1.</a:t>
            </a:r>
            <a:r>
              <a:rPr lang="zh-CN" altLang="en-US" sz="2800" b="1">
                <a:solidFill>
                  <a:srgbClr val="0000FF"/>
                </a:solidFill>
                <a:latin typeface="仿宋" panose="02010609060101010101" charset="-122"/>
                <a:ea typeface="仿宋" panose="02010609060101010101" charset="-122"/>
                <a:cs typeface="仿宋" panose="02010609060101010101" charset="-122"/>
              </a:rPr>
              <a:t>弘扬中华民族的民族精神，并具有宽广的国际视野。</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0000FF"/>
                </a:solidFill>
                <a:latin typeface="仿宋" panose="02010609060101010101" charset="-122"/>
                <a:ea typeface="仿宋" panose="02010609060101010101" charset="-122"/>
                <a:cs typeface="仿宋" panose="02010609060101010101" charset="-122"/>
              </a:rPr>
              <a:t>    2.</a:t>
            </a:r>
            <a:r>
              <a:rPr lang="zh-CN" altLang="en-US" sz="2800" b="1">
                <a:solidFill>
                  <a:srgbClr val="0000FF"/>
                </a:solidFill>
                <a:latin typeface="仿宋" panose="02010609060101010101" charset="-122"/>
                <a:ea typeface="仿宋" panose="02010609060101010101" charset="-122"/>
                <a:cs typeface="仿宋" panose="02010609060101010101" charset="-122"/>
              </a:rPr>
              <a:t>增进以改革创新为核心的时代精神。</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0000FF"/>
                </a:solidFill>
                <a:latin typeface="仿宋" panose="02010609060101010101" charset="-122"/>
                <a:ea typeface="仿宋" panose="02010609060101010101" charset="-122"/>
                <a:cs typeface="仿宋" panose="02010609060101010101" charset="-122"/>
              </a:rPr>
              <a:t>    3.</a:t>
            </a:r>
            <a:r>
              <a:rPr lang="zh-CN" altLang="en-US" sz="2800" b="1">
                <a:solidFill>
                  <a:srgbClr val="0000FF"/>
                </a:solidFill>
                <a:latin typeface="仿宋" panose="02010609060101010101" charset="-122"/>
                <a:ea typeface="仿宋" panose="02010609060101010101" charset="-122"/>
                <a:cs typeface="仿宋" panose="02010609060101010101" charset="-122"/>
              </a:rPr>
              <a:t>更好地把握人类社会的发展规律和发展趋势。</a:t>
            </a:r>
            <a:endParaRPr lang="zh-CN" altLang="en-US"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rgbClr val="0000FF"/>
                </a:solidFill>
                <a:latin typeface="仿宋" panose="02010609060101010101" charset="-122"/>
                <a:ea typeface="仿宋" panose="02010609060101010101" charset="-122"/>
                <a:cs typeface="仿宋" panose="02010609060101010101" charset="-122"/>
              </a:rPr>
              <a:t>    4.</a:t>
            </a:r>
            <a:r>
              <a:rPr lang="zh-CN" altLang="en-US" sz="2800" b="1">
                <a:solidFill>
                  <a:srgbClr val="0000FF"/>
                </a:solidFill>
                <a:latin typeface="仿宋" panose="02010609060101010101" charset="-122"/>
                <a:ea typeface="仿宋" panose="02010609060101010101" charset="-122"/>
                <a:cs typeface="仿宋" panose="02010609060101010101" charset="-122"/>
              </a:rPr>
              <a:t>努力维护人类社会正义、基本伦理、人与人相互友爱、国与国和睦相处等人类最基本的价值准则</a:t>
            </a:r>
            <a:r>
              <a:rPr lang="zh-CN" altLang="en-US" sz="2800" b="1">
                <a:solidFill>
                  <a:schemeClr val="tx1"/>
                </a:solidFill>
                <a:latin typeface="仿宋" panose="02010609060101010101" charset="-122"/>
                <a:ea typeface="仿宋" panose="02010609060101010101" charset="-122"/>
                <a:cs typeface="仿宋" panose="02010609060101010101" charset="-122"/>
              </a:rPr>
              <a:t>，谴责诸如暴行、仇恨、屠杀、侵略等破坏和颠覆人类基本价值准则的行为，引导社会向真、善、美的方向发展。</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descr="屏幕截图 2022-09-21 095755"/>
          <p:cNvPicPr>
            <a:picLocks noGrp="1" noChangeAspect="1"/>
          </p:cNvPicPr>
          <p:nvPr>
            <p:ph sz="half" idx="2"/>
          </p:nvPr>
        </p:nvPicPr>
        <p:blipFill>
          <a:blip r:embed="rId1"/>
          <a:stretch>
            <a:fillRect/>
          </a:stretch>
        </p:blipFill>
        <p:spPr>
          <a:xfrm>
            <a:off x="5989955" y="-12700"/>
            <a:ext cx="6174740" cy="6823075"/>
          </a:xfrm>
          <a:prstGeom prst="rect">
            <a:avLst/>
          </a:prstGeom>
        </p:spPr>
      </p:pic>
      <p:pic>
        <p:nvPicPr>
          <p:cNvPr id="10" name="内容占位符 9" descr="屏幕截图 2022-09-21 095820"/>
          <p:cNvPicPr>
            <a:picLocks noGrp="1" noChangeAspect="1"/>
          </p:cNvPicPr>
          <p:nvPr>
            <p:ph sz="quarter" idx="4"/>
          </p:nvPr>
        </p:nvPicPr>
        <p:blipFill>
          <a:blip r:embed="rId2"/>
          <a:stretch>
            <a:fillRect/>
          </a:stretch>
        </p:blipFill>
        <p:spPr>
          <a:xfrm>
            <a:off x="0" y="-54610"/>
            <a:ext cx="5989955" cy="6906260"/>
          </a:xfrm>
          <a:prstGeom prst="rect">
            <a:avLst/>
          </a:prstGeom>
        </p:spPr>
      </p:pic>
      <p:sp>
        <p:nvSpPr>
          <p:cNvPr id="11" name="文本框 10"/>
          <p:cNvSpPr txBox="1"/>
          <p:nvPr/>
        </p:nvSpPr>
        <p:spPr>
          <a:xfrm>
            <a:off x="1651000" y="250825"/>
            <a:ext cx="2899410" cy="829945"/>
          </a:xfrm>
          <a:prstGeom prst="rect">
            <a:avLst/>
          </a:prstGeom>
          <a:noFill/>
        </p:spPr>
        <p:txBody>
          <a:bodyPr wrap="square" rtlCol="0">
            <a:spAutoFit/>
          </a:bodyPr>
          <a:lstStyle/>
          <a:p>
            <a:pPr algn="ctr"/>
            <a:r>
              <a:rPr lang="zh-CN" altLang="en-US" sz="2400" b="1">
                <a:solidFill>
                  <a:srgbClr val="FF0000"/>
                </a:solidFill>
                <a:latin typeface="微软雅黑" panose="020B0503020204020204" charset="-122"/>
                <a:ea typeface="微软雅黑" panose="020B0503020204020204" charset="-122"/>
              </a:rPr>
              <a:t>钱穆</a:t>
            </a:r>
            <a:endParaRPr lang="zh-CN" altLang="en-US" sz="2400" b="1">
              <a:solidFill>
                <a:srgbClr val="FF0000"/>
              </a:solidFill>
              <a:latin typeface="微软雅黑" panose="020B0503020204020204" charset="-122"/>
              <a:ea typeface="微软雅黑" panose="020B0503020204020204" charset="-122"/>
            </a:endParaRPr>
          </a:p>
          <a:p>
            <a:pPr algn="ctr"/>
            <a:r>
              <a:rPr lang="zh-CN" altLang="en-US" sz="2400" b="1">
                <a:solidFill>
                  <a:srgbClr val="FF0000"/>
                </a:solidFill>
                <a:latin typeface="微软雅黑" panose="020B0503020204020204" charset="-122"/>
                <a:ea typeface="微软雅黑" panose="020B0503020204020204" charset="-122"/>
              </a:rPr>
              <a:t>《国史大纲》序言</a:t>
            </a:r>
            <a:endParaRPr lang="zh-CN" altLang="en-US" sz="2400" b="1">
              <a:solidFill>
                <a:srgbClr val="FF0000"/>
              </a:solidFill>
              <a:latin typeface="微软雅黑" panose="020B0503020204020204" charset="-122"/>
              <a:ea typeface="微软雅黑" panose="020B0503020204020204" charset="-122"/>
            </a:endParaRPr>
          </a:p>
        </p:txBody>
      </p:sp>
      <p:sp>
        <p:nvSpPr>
          <p:cNvPr id="2" name="矩形: 圆角 1"/>
          <p:cNvSpPr/>
          <p:nvPr/>
        </p:nvSpPr>
        <p:spPr>
          <a:xfrm>
            <a:off x="8753383" y="1171853"/>
            <a:ext cx="328473" cy="29473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62660" y="1176655"/>
            <a:ext cx="10904855" cy="2262505"/>
          </a:xfrm>
        </p:spPr>
        <p:txBody>
          <a:bodyPr>
            <a:normAutofit fontScale="90000"/>
          </a:bodyPr>
          <a:lstStyle/>
          <a:p>
            <a:r>
              <a:rPr lang="zh-CN" altLang="en-US" b="1">
                <a:solidFill>
                  <a:srgbClr val="FF0000"/>
                </a:solidFill>
                <a:latin typeface="幼圆" panose="02010509060101010101" charset="-122"/>
                <a:ea typeface="幼圆" panose="02010509060101010101" charset="-122"/>
                <a:cs typeface="幼圆" panose="02010509060101010101" charset="-122"/>
                <a:sym typeface="+mn-ea"/>
              </a:rPr>
              <a:t>三、脚踏实地</a:t>
            </a:r>
            <a:r>
              <a:rPr lang="en-US" altLang="zh-CN" b="1">
                <a:solidFill>
                  <a:srgbClr val="FF0000"/>
                </a:solidFill>
                <a:latin typeface="幼圆" panose="02010509060101010101" charset="-122"/>
                <a:ea typeface="幼圆" panose="02010509060101010101" charset="-122"/>
                <a:cs typeface="幼圆" panose="02010509060101010101" charset="-122"/>
                <a:sym typeface="+mn-ea"/>
              </a:rPr>
              <a:t>——</a:t>
            </a:r>
            <a:br>
              <a:rPr lang="en-US" altLang="zh-CN" b="1">
                <a:solidFill>
                  <a:srgbClr val="FF0000"/>
                </a:solidFill>
                <a:latin typeface="幼圆" panose="02010509060101010101" charset="-122"/>
                <a:ea typeface="幼圆" panose="02010509060101010101" charset="-122"/>
                <a:cs typeface="幼圆" panose="02010509060101010101" charset="-122"/>
                <a:sym typeface="+mn-ea"/>
              </a:rPr>
            </a:br>
            <a:r>
              <a:rPr lang="en-US" altLang="zh-CN" b="1">
                <a:solidFill>
                  <a:srgbClr val="FF0000"/>
                </a:solidFill>
                <a:latin typeface="幼圆" panose="02010509060101010101" charset="-122"/>
                <a:ea typeface="幼圆" panose="02010509060101010101" charset="-122"/>
                <a:cs typeface="幼圆" panose="02010509060101010101" charset="-122"/>
                <a:sym typeface="+mn-ea"/>
              </a:rPr>
              <a:t>          </a:t>
            </a:r>
            <a:r>
              <a:rPr lang="zh-CN" altLang="en-US" b="1">
                <a:solidFill>
                  <a:srgbClr val="FF0000"/>
                </a:solidFill>
                <a:latin typeface="幼圆" panose="02010509060101010101" charset="-122"/>
                <a:ea typeface="幼圆" panose="02010509060101010101" charset="-122"/>
                <a:cs typeface="幼圆" panose="02010509060101010101" charset="-122"/>
                <a:sym typeface="+mn-ea"/>
              </a:rPr>
              <a:t>《中外历史纲要》教学思考</a:t>
            </a:r>
            <a:br>
              <a:rPr lang="zh-CN" altLang="en-US" b="1">
                <a:solidFill>
                  <a:schemeClr val="tx1"/>
                </a:solidFill>
                <a:latin typeface="华文中宋" panose="02010600040101010101" charset="-122"/>
                <a:ea typeface="华文中宋" panose="02010600040101010101" charset="-122"/>
                <a:cs typeface="华文中宋" panose="02010600040101010101" charset="-122"/>
              </a:rPr>
            </a:br>
            <a:endParaRPr lang="zh-CN" altLang="en-US" b="1">
              <a:solidFill>
                <a:srgbClr val="FF0000"/>
              </a:solidFill>
              <a:latin typeface="+mj-ea"/>
              <a:cs typeface="+mj-ea"/>
            </a:endParaRPr>
          </a:p>
        </p:txBody>
      </p:sp>
      <p:sp>
        <p:nvSpPr>
          <p:cNvPr id="6" name="标题 1"/>
          <p:cNvSpPr>
            <a:spLocks noGrp="1"/>
          </p:cNvSpPr>
          <p:nvPr/>
        </p:nvSpPr>
        <p:spPr>
          <a:xfrm>
            <a:off x="962660" y="243840"/>
            <a:ext cx="10499090" cy="7156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j-lt"/>
                <a:ea typeface="+mj-ea"/>
                <a:cs typeface="+mj-cs"/>
              </a:defRPr>
            </a:lvl1pPr>
            <a:lvl2pPr eaLnBrk="1" hangingPunct="1">
              <a:defRPr>
                <a:solidFill>
                  <a:schemeClr val="dk1"/>
                </a:solidFill>
              </a:defRPr>
            </a:lvl2pPr>
            <a:lvl3pPr eaLnBrk="1" hangingPunct="1">
              <a:defRPr>
                <a:solidFill>
                  <a:schemeClr val="dk1"/>
                </a:solidFill>
              </a:defRPr>
            </a:lvl3pPr>
            <a:lvl4pPr eaLnBrk="1" hangingPunct="1">
              <a:defRPr>
                <a:solidFill>
                  <a:schemeClr val="dk1"/>
                </a:solidFill>
              </a:defRPr>
            </a:lvl4pPr>
            <a:lvl5pPr eaLnBrk="1" hangingPunct="1">
              <a:defRPr>
                <a:solidFill>
                  <a:schemeClr val="dk1"/>
                </a:solidFill>
              </a:defRPr>
            </a:lvl5pPr>
            <a:lvl6pPr eaLnBrk="1" hangingPunct="1">
              <a:defRPr>
                <a:solidFill>
                  <a:schemeClr val="dk1"/>
                </a:solidFill>
              </a:defRPr>
            </a:lvl6pPr>
            <a:lvl7pPr eaLnBrk="1" hangingPunct="1">
              <a:defRPr>
                <a:solidFill>
                  <a:schemeClr val="dk1"/>
                </a:solidFill>
              </a:defRPr>
            </a:lvl7pPr>
            <a:lvl8pPr eaLnBrk="1" hangingPunct="1">
              <a:defRPr>
                <a:solidFill>
                  <a:schemeClr val="dk1"/>
                </a:solidFill>
              </a:defRPr>
            </a:lvl8pPr>
            <a:lvl9pPr eaLnBrk="1" hangingPunct="1">
              <a:defRPr>
                <a:solidFill>
                  <a:schemeClr val="dk1"/>
                </a:solidFill>
              </a:defRPr>
            </a:lvl9pPr>
          </a:lstStyle>
          <a:p>
            <a:endParaRPr lang="zh-CN" altLang="en-US" sz="32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62890" y="51435"/>
            <a:ext cx="9677400" cy="6864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三、</a:t>
            </a:r>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脚踏实地</a:t>
            </a:r>
            <a:r>
              <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《中外历史纲要》教学思考</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内容占位符 1"/>
          <p:cNvSpPr>
            <a:spLocks noGrp="1"/>
          </p:cNvSpPr>
          <p:nvPr>
            <p:ph idx="1"/>
          </p:nvPr>
        </p:nvSpPr>
        <p:spPr>
          <a:xfrm>
            <a:off x="766445" y="1614805"/>
            <a:ext cx="11144250" cy="470154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个人在</a:t>
            </a:r>
            <a:r>
              <a:rPr lang="en-US" altLang="zh-CN" sz="2800" b="1">
                <a:latin typeface="仿宋" panose="02010609060101010101" charset="-122"/>
                <a:ea typeface="仿宋" panose="02010609060101010101" charset="-122"/>
                <a:cs typeface="仿宋" panose="02010609060101010101" charset="-122"/>
              </a:rPr>
              <a:t>2021-2022</a:t>
            </a:r>
            <a:r>
              <a:rPr lang="zh-CN" altLang="en-US" sz="2800" b="1">
                <a:latin typeface="仿宋" panose="02010609060101010101" charset="-122"/>
                <a:ea typeface="仿宋" panose="02010609060101010101" charset="-122"/>
                <a:cs typeface="仿宋" panose="02010609060101010101" charset="-122"/>
              </a:rPr>
              <a:t>学年的高一历史教学中，遇到了一些难题，产生了一些困惑。</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latin typeface="仿宋" panose="02010609060101010101" charset="-122"/>
                <a:ea typeface="仿宋" panose="02010609060101010101" charset="-122"/>
                <a:cs typeface="仿宋" panose="02010609060101010101" charset="-122"/>
              </a:rPr>
              <a:t>    1.</a:t>
            </a:r>
            <a:r>
              <a:rPr lang="en-US" altLang="zh-CN" sz="2800" b="1">
                <a:solidFill>
                  <a:srgbClr val="FF0000"/>
                </a:solidFill>
                <a:latin typeface="仿宋" panose="02010609060101010101" charset="-122"/>
                <a:ea typeface="仿宋" panose="02010609060101010101" charset="-122"/>
                <a:cs typeface="仿宋" panose="02010609060101010101" charset="-122"/>
              </a:rPr>
              <a:t>《中外历史纲要》上的教学任务重、课时少、内容多、教学</a:t>
            </a:r>
            <a:r>
              <a:rPr lang="zh-CN" altLang="en-US" sz="2800" b="1">
                <a:solidFill>
                  <a:srgbClr val="FF0000"/>
                </a:solidFill>
                <a:latin typeface="仿宋" panose="02010609060101010101" charset="-122"/>
                <a:ea typeface="仿宋" panose="02010609060101010101" charset="-122"/>
                <a:cs typeface="仿宋" panose="02010609060101010101" charset="-122"/>
              </a:rPr>
              <a:t>进度非常</a:t>
            </a:r>
            <a:r>
              <a:rPr lang="en-US" altLang="zh-CN" sz="2800" b="1">
                <a:solidFill>
                  <a:srgbClr val="FF0000"/>
                </a:solidFill>
                <a:latin typeface="仿宋" panose="02010609060101010101" charset="-122"/>
                <a:ea typeface="仿宋" panose="02010609060101010101" charset="-122"/>
                <a:cs typeface="仿宋" panose="02010609060101010101" charset="-122"/>
              </a:rPr>
              <a:t>紧张</a:t>
            </a:r>
            <a:r>
              <a:rPr lang="zh-CN" altLang="en-US" sz="2800" b="1">
                <a:latin typeface="仿宋" panose="02010609060101010101" charset="-122"/>
                <a:ea typeface="仿宋" panose="02010609060101010101" charset="-122"/>
                <a:cs typeface="仿宋" panose="02010609060101010101" charset="-122"/>
              </a:rPr>
              <a:t>。</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latin typeface="仿宋" panose="02010609060101010101" charset="-122"/>
                <a:ea typeface="仿宋" panose="02010609060101010101" charset="-122"/>
                <a:cs typeface="仿宋" panose="02010609060101010101" charset="-122"/>
              </a:rPr>
              <a:t>    2.</a:t>
            </a:r>
            <a:r>
              <a:rPr lang="zh-CN" altLang="en-US" sz="2800" b="1">
                <a:solidFill>
                  <a:srgbClr val="FF0000"/>
                </a:solidFill>
                <a:latin typeface="仿宋" panose="02010609060101010101" charset="-122"/>
                <a:ea typeface="仿宋" panose="02010609060101010101" charset="-122"/>
                <a:cs typeface="仿宋" panose="02010609060101010101" charset="-122"/>
              </a:rPr>
              <a:t>教师很难权衡合格性考试与等级性考试对历史教学提出的不同要求。</a:t>
            </a:r>
            <a:r>
              <a:rPr lang="zh-CN" altLang="en-US" sz="2800" b="1">
                <a:latin typeface="仿宋" panose="02010609060101010101" charset="-122"/>
                <a:ea typeface="仿宋" panose="02010609060101010101" charset="-122"/>
                <a:cs typeface="仿宋" panose="02010609060101010101" charset="-122"/>
              </a:rPr>
              <a:t>高一的历史教学，是严格按照合格性考试的要求，还是按照等级性考试的要求。</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latin typeface="仿宋" panose="02010609060101010101" charset="-122"/>
                <a:ea typeface="仿宋" panose="02010609060101010101" charset="-122"/>
                <a:cs typeface="仿宋" panose="02010609060101010101" charset="-122"/>
              </a:rPr>
              <a:t>    3.</a:t>
            </a:r>
            <a:r>
              <a:rPr lang="zh-CN" altLang="en-US" sz="2800" b="1">
                <a:latin typeface="仿宋" panose="02010609060101010101" charset="-122"/>
                <a:ea typeface="仿宋" panose="02010609060101010101" charset="-122"/>
                <a:cs typeface="仿宋" panose="02010609060101010101" charset="-122"/>
              </a:rPr>
              <a:t>历史作为首选科目之一，高一历史教学</a:t>
            </a:r>
            <a:r>
              <a:rPr lang="zh-CN" altLang="en-US" sz="2800" b="1">
                <a:solidFill>
                  <a:srgbClr val="FF0000"/>
                </a:solidFill>
                <a:latin typeface="仿宋" panose="02010609060101010101" charset="-122"/>
                <a:ea typeface="仿宋" panose="02010609060101010101" charset="-122"/>
                <a:cs typeface="仿宋" panose="02010609060101010101" charset="-122"/>
              </a:rPr>
              <a:t>在培养学生学习兴趣与知识讲解之间</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应如何平衡</a:t>
            </a:r>
            <a:r>
              <a:rPr lang="zh-CN" altLang="en-US" sz="2800" b="1">
                <a:latin typeface="仿宋" panose="02010609060101010101" charset="-122"/>
                <a:ea typeface="仿宋" panose="02010609060101010101" charset="-122"/>
                <a:cs typeface="仿宋" panose="02010609060101010101" charset="-122"/>
                <a:sym typeface="+mn-ea"/>
              </a:rPr>
              <a:t>。</a:t>
            </a:r>
            <a:endParaRPr lang="zh-CN" altLang="en-US" sz="2800" b="1">
              <a:latin typeface="仿宋" panose="02010609060101010101" charset="-122"/>
              <a:ea typeface="仿宋" panose="02010609060101010101" charset="-122"/>
              <a:cs typeface="仿宋" panose="02010609060101010101" charset="-122"/>
            </a:endParaRPr>
          </a:p>
        </p:txBody>
      </p:sp>
      <p:sp>
        <p:nvSpPr>
          <p:cNvPr id="3" name="标题 2"/>
          <p:cNvSpPr>
            <a:spLocks noGrp="1"/>
          </p:cNvSpPr>
          <p:nvPr>
            <p:ph type="title"/>
          </p:nvPr>
        </p:nvSpPr>
        <p:spPr>
          <a:xfrm>
            <a:off x="767080" y="676910"/>
            <a:ext cx="6154420" cy="739140"/>
          </a:xfrm>
        </p:spPr>
        <p:style>
          <a:lnRef idx="2">
            <a:schemeClr val="accent2"/>
          </a:lnRef>
          <a:fillRef idx="1">
            <a:schemeClr val="lt1"/>
          </a:fillRef>
          <a:effectRef idx="0">
            <a:schemeClr val="accent2"/>
          </a:effectRef>
          <a:fontRef idx="minor">
            <a:schemeClr val="dk1"/>
          </a:fontRef>
        </p:style>
        <p:txBody>
          <a:bodyPr>
            <a:noAutofit/>
          </a:bodyPr>
          <a:lstStyle/>
          <a:p>
            <a:r>
              <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rPr>
              <a:t>（一）高一历史教学之惑</a:t>
            </a:r>
            <a:endPar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62660" y="1493520"/>
            <a:ext cx="10904855" cy="3348990"/>
          </a:xfrm>
        </p:spPr>
        <p:txBody>
          <a:bodyPr>
            <a:normAutofit fontScale="90000"/>
          </a:bodyPr>
          <a:lstStyle/>
          <a:p>
            <a:pPr>
              <a:lnSpc>
                <a:spcPct val="150000"/>
              </a:lnSpc>
            </a:pPr>
            <a:r>
              <a:rPr lang="zh-CN" altLang="en-US" b="1">
                <a:solidFill>
                  <a:srgbClr val="FF0000"/>
                </a:solidFill>
                <a:latin typeface="幼圆" panose="02010509060101010101" charset="-122"/>
                <a:ea typeface="幼圆" panose="02010509060101010101" charset="-122"/>
                <a:cs typeface="幼圆" panose="02010509060101010101" charset="-122"/>
                <a:sym typeface="+mn-ea"/>
              </a:rPr>
              <a:t>一、时不我待</a:t>
            </a:r>
            <a:r>
              <a:rPr lang="en-US" altLang="zh-CN" b="1">
                <a:solidFill>
                  <a:srgbClr val="FF0000"/>
                </a:solidFill>
                <a:latin typeface="幼圆" panose="02010509060101010101" charset="-122"/>
                <a:ea typeface="幼圆" panose="02010509060101010101" charset="-122"/>
                <a:cs typeface="幼圆" panose="02010509060101010101" charset="-122"/>
                <a:sym typeface="+mn-ea"/>
              </a:rPr>
              <a:t>——</a:t>
            </a:r>
            <a:br>
              <a:rPr lang="en-US" altLang="zh-CN" b="1">
                <a:solidFill>
                  <a:srgbClr val="FF0000"/>
                </a:solidFill>
                <a:latin typeface="幼圆" panose="02010509060101010101" charset="-122"/>
                <a:ea typeface="幼圆" panose="02010509060101010101" charset="-122"/>
                <a:cs typeface="幼圆" panose="02010509060101010101" charset="-122"/>
                <a:sym typeface="+mn-ea"/>
              </a:rPr>
            </a:br>
            <a:r>
              <a:rPr lang="en-US" altLang="zh-CN" b="1">
                <a:solidFill>
                  <a:srgbClr val="FF0000"/>
                </a:solidFill>
                <a:latin typeface="幼圆" panose="02010509060101010101" charset="-122"/>
                <a:ea typeface="幼圆" panose="02010509060101010101" charset="-122"/>
                <a:cs typeface="幼圆" panose="02010509060101010101" charset="-122"/>
                <a:sym typeface="+mn-ea"/>
              </a:rPr>
              <a:t>        </a:t>
            </a:r>
            <a:r>
              <a:rPr lang="zh-CN" altLang="en-US" b="1">
                <a:solidFill>
                  <a:srgbClr val="FF0000"/>
                </a:solidFill>
                <a:latin typeface="幼圆" panose="02010509060101010101" charset="-122"/>
                <a:ea typeface="幼圆" panose="02010509060101010101" charset="-122"/>
                <a:cs typeface="幼圆" panose="02010509060101010101" charset="-122"/>
                <a:sym typeface="+mn-ea"/>
              </a:rPr>
              <a:t>江西省普通高考综合改革概述</a:t>
            </a:r>
            <a:br>
              <a:rPr lang="zh-CN" altLang="en-US" b="1">
                <a:solidFill>
                  <a:schemeClr val="tx1"/>
                </a:solidFill>
                <a:latin typeface="华文中宋" panose="02010600040101010101" charset="-122"/>
                <a:ea typeface="华文中宋" panose="02010600040101010101" charset="-122"/>
                <a:cs typeface="华文中宋" panose="02010600040101010101" charset="-122"/>
                <a:sym typeface="+mn-ea"/>
              </a:rPr>
            </a:br>
            <a:endParaRPr lang="zh-CN" altLang="en-US" b="1">
              <a:solidFill>
                <a:srgbClr val="FF0000"/>
              </a:solidFill>
              <a:latin typeface="+mj-ea"/>
              <a:cs typeface="+mj-ea"/>
            </a:endParaRPr>
          </a:p>
        </p:txBody>
      </p:sp>
      <p:sp>
        <p:nvSpPr>
          <p:cNvPr id="6" name="标题 1"/>
          <p:cNvSpPr>
            <a:spLocks noGrp="1"/>
          </p:cNvSpPr>
          <p:nvPr/>
        </p:nvSpPr>
        <p:spPr>
          <a:xfrm>
            <a:off x="962660" y="243840"/>
            <a:ext cx="10499090" cy="7156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j-lt"/>
                <a:ea typeface="+mj-ea"/>
                <a:cs typeface="+mj-cs"/>
              </a:defRPr>
            </a:lvl1pPr>
            <a:lvl2pPr eaLnBrk="1" hangingPunct="1">
              <a:defRPr>
                <a:solidFill>
                  <a:schemeClr val="dk1"/>
                </a:solidFill>
              </a:defRPr>
            </a:lvl2pPr>
            <a:lvl3pPr eaLnBrk="1" hangingPunct="1">
              <a:defRPr>
                <a:solidFill>
                  <a:schemeClr val="dk1"/>
                </a:solidFill>
              </a:defRPr>
            </a:lvl3pPr>
            <a:lvl4pPr eaLnBrk="1" hangingPunct="1">
              <a:defRPr>
                <a:solidFill>
                  <a:schemeClr val="dk1"/>
                </a:solidFill>
              </a:defRPr>
            </a:lvl4pPr>
            <a:lvl5pPr eaLnBrk="1" hangingPunct="1">
              <a:defRPr>
                <a:solidFill>
                  <a:schemeClr val="dk1"/>
                </a:solidFill>
              </a:defRPr>
            </a:lvl5pPr>
            <a:lvl6pPr eaLnBrk="1" hangingPunct="1">
              <a:defRPr>
                <a:solidFill>
                  <a:schemeClr val="dk1"/>
                </a:solidFill>
              </a:defRPr>
            </a:lvl6pPr>
            <a:lvl7pPr eaLnBrk="1" hangingPunct="1">
              <a:defRPr>
                <a:solidFill>
                  <a:schemeClr val="dk1"/>
                </a:solidFill>
              </a:defRPr>
            </a:lvl7pPr>
            <a:lvl8pPr eaLnBrk="1" hangingPunct="1">
              <a:defRPr>
                <a:solidFill>
                  <a:schemeClr val="dk1"/>
                </a:solidFill>
              </a:defRPr>
            </a:lvl8pPr>
            <a:lvl9pPr eaLnBrk="1" hangingPunct="1">
              <a:defRPr>
                <a:solidFill>
                  <a:schemeClr val="dk1"/>
                </a:solidFill>
              </a:defRPr>
            </a:lvl9pPr>
          </a:lstStyle>
          <a:p>
            <a:endParaRPr lang="zh-CN" altLang="en-US" sz="32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7080" y="1553845"/>
            <a:ext cx="11162665" cy="484378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rPr>
              <a:t>    1.</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转变观念，做好知识的新陈代谢工作。</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2.</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做好初中历史与高中历史的衔接工作。</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3.</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要以历史教材、配套教学用书和课程标准解读为蓝本。</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4.</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充分利用互联网资源进行备课。</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5.</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认识合格性考试与等级性考试的差异。</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6.</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注重新高考省份历年真题的研究。</a:t>
            </a: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a:p>
            <a:pPr marL="0" indent="0" fontAlgn="auto">
              <a:lnSpc>
                <a:spcPct val="150000"/>
              </a:lnSpc>
              <a:buNone/>
            </a:pPr>
            <a:endParaRPr lang="zh-CN" altLang="en-US" sz="2800" dirty="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标题 2"/>
          <p:cNvSpPr>
            <a:spLocks noGrp="1"/>
          </p:cNvSpPr>
          <p:nvPr>
            <p:ph type="title"/>
          </p:nvPr>
        </p:nvSpPr>
        <p:spPr>
          <a:xfrm>
            <a:off x="767080" y="676910"/>
            <a:ext cx="6154420" cy="739140"/>
          </a:xfrm>
        </p:spPr>
        <p:style>
          <a:lnRef idx="2">
            <a:schemeClr val="accent2"/>
          </a:lnRef>
          <a:fillRef idx="1">
            <a:schemeClr val="lt1"/>
          </a:fillRef>
          <a:effectRef idx="0">
            <a:schemeClr val="accent2"/>
          </a:effectRef>
          <a:fontRef idx="minor">
            <a:schemeClr val="dk1"/>
          </a:fontRef>
        </p:style>
        <p:txBody>
          <a:bodyPr>
            <a:noAutofit/>
          </a:bodyPr>
          <a:lstStyle/>
          <a:p>
            <a:r>
              <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rPr>
              <a:t>（二）高一历史教学之思</a:t>
            </a:r>
            <a:endParaRPr lang="zh-CN" altLang="en-US" b="1">
              <a:solidFill>
                <a:srgbClr val="0000FF"/>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6575" y="1383665"/>
            <a:ext cx="11442700" cy="483044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50000"/>
              </a:lnSpc>
              <a:buNone/>
            </a:pPr>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中外历史纲要》采用的是通史型的编写方式，上册是中国通史，下册是世界通史，而我们以往的历史教材，采用的是专题史的编写方式。两者之间的巨大差异，给我们带来了不小的挑战。以往教材的知识体系和结构，对我们来说，既是财富，也是包袱。</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5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在新高考、新课标和新教材的背景下，作为一线历史教师，应主动转变观念，与时俱进，勇于学习，做好自身历史知识体系的更新和完善，做一名学习型教师。</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5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endParaRPr lang="en-US" altLang="zh-CN" sz="2800" b="1">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36575" y="657225"/>
            <a:ext cx="11442065"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lnSpc>
                <a:spcPct val="100000"/>
              </a:lnSpc>
              <a:buNone/>
            </a:pPr>
            <a:r>
              <a:rPr lang="en-US" altLang="zh-CN" sz="3200">
                <a:solidFill>
                  <a:srgbClr val="FF0000"/>
                </a:solidFill>
                <a:latin typeface="黑体" panose="02010609060101010101" charset="-122"/>
                <a:ea typeface="黑体" panose="02010609060101010101" charset="-122"/>
                <a:cs typeface="黑体" panose="02010609060101010101" charset="-122"/>
                <a:sym typeface="+mn-ea"/>
              </a:rPr>
              <a:t>1.</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转变观念，做好知识的新陈代谢工作。</a:t>
            </a:r>
            <a:endParaRPr lang="en-US" altLang="zh-CN" sz="3200">
              <a:solidFill>
                <a:srgbClr val="FF0000"/>
              </a:solidFill>
              <a:latin typeface="仿宋" panose="02010609060101010101" charset="-122"/>
              <a:ea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7210" y="1445260"/>
            <a:ext cx="11362055" cy="477837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latin typeface="仿宋" panose="02010609060101010101" charset="-122"/>
                <a:ea typeface="仿宋" panose="02010609060101010101" charset="-122"/>
                <a:cs typeface="仿宋" panose="02010609060101010101" charset="-122"/>
              </a:rPr>
              <a:t>    </a:t>
            </a:r>
            <a:r>
              <a:rPr lang="zh-CN" altLang="en-US" sz="2800" b="1">
                <a:solidFill>
                  <a:srgbClr val="FF0000"/>
                </a:solidFill>
                <a:latin typeface="仿宋" panose="02010609060101010101" charset="-122"/>
                <a:ea typeface="仿宋" panose="02010609060101010101" charset="-122"/>
                <a:cs typeface="仿宋" panose="02010609060101010101" charset="-122"/>
              </a:rPr>
              <a:t>高中历史课程是义务教育历史课程的继承与发展。</a:t>
            </a:r>
            <a:r>
              <a:rPr lang="zh-CN" altLang="en-US" sz="2800" b="1">
                <a:latin typeface="仿宋" panose="02010609060101010101" charset="-122"/>
                <a:ea typeface="仿宋" panose="02010609060101010101" charset="-122"/>
                <a:cs typeface="仿宋" panose="02010609060101010101" charset="-122"/>
              </a:rPr>
              <a:t>在内容结构上，义务教育历史课程分为中国古代史、中国近代史、中国现代史、世界古代史、世界近代史和世界现代史</a:t>
            </a:r>
            <a:r>
              <a:rPr lang="en-US" altLang="zh-CN" sz="2800" b="1">
                <a:latin typeface="仿宋" panose="02010609060101010101" charset="-122"/>
                <a:ea typeface="仿宋" panose="02010609060101010101" charset="-122"/>
                <a:cs typeface="仿宋" panose="02010609060101010101" charset="-122"/>
              </a:rPr>
              <a:t>6</a:t>
            </a:r>
            <a:r>
              <a:rPr lang="zh-CN" altLang="en-US" sz="2800" b="1">
                <a:latin typeface="仿宋" panose="02010609060101010101" charset="-122"/>
                <a:ea typeface="仿宋" panose="02010609060101010101" charset="-122"/>
                <a:cs typeface="仿宋" panose="02010609060101010101" charset="-122"/>
              </a:rPr>
              <a:t>个学习板块，</a:t>
            </a:r>
            <a:r>
              <a:rPr lang="zh-CN" altLang="en-US" sz="2800" b="1">
                <a:solidFill>
                  <a:srgbClr val="FF0000"/>
                </a:solidFill>
                <a:latin typeface="仿宋" panose="02010609060101010101" charset="-122"/>
                <a:ea typeface="仿宋" panose="02010609060101010101" charset="-122"/>
                <a:cs typeface="仿宋" panose="02010609060101010101" charset="-122"/>
              </a:rPr>
              <a:t>初中历史教材的通史编写方式与《中外历史纲要》相契合</a:t>
            </a:r>
            <a:r>
              <a:rPr lang="zh-CN" altLang="en-US" sz="2800" b="1">
                <a:latin typeface="仿宋" panose="02010609060101010101" charset="-122"/>
                <a:ea typeface="仿宋" panose="02010609060101010101" charset="-122"/>
                <a:cs typeface="仿宋" panose="02010609060101010101" charset="-122"/>
              </a:rPr>
              <a:t>，</a:t>
            </a:r>
            <a:r>
              <a:rPr lang="zh-CN" altLang="en-US" sz="2800" b="1">
                <a:solidFill>
                  <a:schemeClr val="tx1"/>
                </a:solidFill>
                <a:latin typeface="仿宋" panose="02010609060101010101" charset="-122"/>
                <a:ea typeface="仿宋" panose="02010609060101010101" charset="-122"/>
                <a:cs typeface="仿宋" panose="02010609060101010101" charset="-122"/>
              </a:rPr>
              <a:t>在高一历史教学中，</a:t>
            </a:r>
            <a:r>
              <a:rPr lang="zh-CN" altLang="en-US" sz="2800" b="1">
                <a:solidFill>
                  <a:srgbClr val="0000FF"/>
                </a:solidFill>
                <a:latin typeface="仿宋" panose="02010609060101010101" charset="-122"/>
                <a:ea typeface="仿宋" panose="02010609060101010101" charset="-122"/>
                <a:cs typeface="仿宋" panose="02010609060101010101" charset="-122"/>
              </a:rPr>
              <a:t>可以将初中历史教材，作为学生课前预习和课后的拓展资料</a:t>
            </a:r>
            <a:r>
              <a:rPr lang="zh-CN" altLang="en-US" sz="2800" b="1">
                <a:solidFill>
                  <a:schemeClr val="tx1"/>
                </a:solidFill>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使学生更容易接受《中外历史纲要》的知识，以求达到更好的教学效果。</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例如，在讲授</a:t>
            </a:r>
            <a:r>
              <a:rPr lang="zh-CN" altLang="en-US" sz="2800" b="1">
                <a:solidFill>
                  <a:srgbClr val="0000FF"/>
                </a:solidFill>
                <a:latin typeface="仿宋" panose="02010609060101010101" charset="-122"/>
                <a:ea typeface="仿宋" panose="02010609060101010101" charset="-122"/>
                <a:cs typeface="仿宋" panose="02010609060101010101" charset="-122"/>
              </a:rPr>
              <a:t>《西汉与东汉</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统一多民族封建国家的巩固》</a:t>
            </a:r>
            <a:r>
              <a:rPr lang="zh-CN" altLang="en-US" sz="2800" b="1">
                <a:latin typeface="仿宋" panose="02010609060101010101" charset="-122"/>
                <a:ea typeface="仿宋" panose="02010609060101010101" charset="-122"/>
                <a:cs typeface="仿宋" panose="02010609060101010101" charset="-122"/>
              </a:rPr>
              <a:t>这一课时，初中历史教材有一个概念解析</a:t>
            </a:r>
            <a:r>
              <a:rPr lang="en-US" altLang="zh-CN" sz="2800" b="1">
                <a:latin typeface="仿宋" panose="02010609060101010101" charset="-122"/>
                <a:ea typeface="仿宋" panose="02010609060101010101" charset="-122"/>
                <a:cs typeface="仿宋" panose="02010609060101010101" charset="-122"/>
              </a:rPr>
              <a:t>——</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州牧割据</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，刚好对应课本中</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solidFill>
                  <a:srgbClr val="0000FF"/>
                </a:solidFill>
                <a:latin typeface="仿宋" panose="02010609060101010101" charset="-122"/>
                <a:ea typeface="仿宋" panose="02010609060101010101" charset="-122"/>
                <a:cs typeface="仿宋" panose="02010609060101010101" charset="-122"/>
              </a:rPr>
              <a:t>地方长官趁机拥兵自重，军阀割据局面出现</a:t>
            </a:r>
            <a:r>
              <a:rPr lang="en-US" altLang="zh-CN" sz="2800" b="1">
                <a:solidFill>
                  <a:srgbClr val="0000FF"/>
                </a:solidFill>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这一内容。</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endParaRPr lang="en-US" altLang="zh-CN" sz="2800" b="1">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37210" y="646430"/>
            <a:ext cx="11362055"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fontAlgn="auto">
              <a:lnSpc>
                <a:spcPct val="100000"/>
              </a:lnSpc>
              <a:buNone/>
            </a:pPr>
            <a:r>
              <a:rPr lang="en-US" altLang="zh-CN" sz="3200">
                <a:solidFill>
                  <a:srgbClr val="FF0000"/>
                </a:solidFill>
                <a:latin typeface="黑体" panose="02010609060101010101" charset="-122"/>
                <a:ea typeface="黑体" panose="02010609060101010101" charset="-122"/>
                <a:cs typeface="黑体" panose="02010609060101010101" charset="-122"/>
                <a:sym typeface="+mn-ea"/>
              </a:rPr>
              <a:t>2.</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做好初中历史与高中历史的衔接工作。</a:t>
            </a:r>
            <a:endParaRPr lang="zh-CN" altLang="en-US" sz="3200">
              <a:solidFill>
                <a:srgbClr val="FF0000"/>
              </a:solidFill>
              <a:latin typeface="仿宋" panose="02010609060101010101" charset="-122"/>
              <a:ea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descr="截图092101"/>
          <p:cNvPicPr>
            <a:picLocks noGrp="1" noChangeAspect="1"/>
          </p:cNvPicPr>
          <p:nvPr>
            <p:ph sz="half" idx="1"/>
          </p:nvPr>
        </p:nvPicPr>
        <p:blipFill>
          <a:blip r:embed="rId1"/>
          <a:stretch>
            <a:fillRect/>
          </a:stretch>
        </p:blipFill>
        <p:spPr>
          <a:xfrm>
            <a:off x="884555" y="260350"/>
            <a:ext cx="10821035" cy="3011170"/>
          </a:xfrm>
          <a:prstGeom prst="rect">
            <a:avLst/>
          </a:prstGeom>
          <a:ln>
            <a:solidFill>
              <a:schemeClr val="accent1"/>
            </a:solidFill>
          </a:ln>
        </p:spPr>
      </p:pic>
      <p:pic>
        <p:nvPicPr>
          <p:cNvPr id="13" name="内容占位符 12" descr="截图092102"/>
          <p:cNvPicPr>
            <a:picLocks noGrp="1" noChangeAspect="1"/>
          </p:cNvPicPr>
          <p:nvPr>
            <p:ph sz="half" idx="2"/>
          </p:nvPr>
        </p:nvPicPr>
        <p:blipFill>
          <a:blip r:embed="rId2"/>
          <a:stretch>
            <a:fillRect/>
          </a:stretch>
        </p:blipFill>
        <p:spPr>
          <a:xfrm>
            <a:off x="885190" y="3465830"/>
            <a:ext cx="10820400" cy="2917825"/>
          </a:xfrm>
          <a:prstGeom prst="rect">
            <a:avLst/>
          </a:prstGeom>
          <a:ln>
            <a:solidFill>
              <a:schemeClr val="accent1"/>
            </a:solidFill>
          </a:ln>
        </p:spPr>
      </p:pic>
      <p:cxnSp>
        <p:nvCxnSpPr>
          <p:cNvPr id="14" name="直接连接符 13"/>
          <p:cNvCxnSpPr/>
          <p:nvPr/>
        </p:nvCxnSpPr>
        <p:spPr>
          <a:xfrm>
            <a:off x="1104265" y="6252845"/>
            <a:ext cx="9402445" cy="19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279890" y="5735955"/>
            <a:ext cx="1967865"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6575" y="1506220"/>
            <a:ext cx="11362690" cy="477964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50000"/>
              </a:lnSpc>
              <a:buNone/>
            </a:pPr>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在新高考、新课标、新教材的背景下，高一历史教学，</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要以历史教材、配套教学用书和课标标准解读为蓝本，</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注重对教材的研究、对配套教学用书的研读以及对《普通高中历史课程标准解读》一书的使用</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a:p>
            <a:pPr marL="0" indent="0" fontAlgn="auto">
              <a:lnSpc>
                <a:spcPct val="150000"/>
              </a:lnSpc>
              <a:buNone/>
            </a:pP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 </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其中</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《普通高中历史课程标准解读》对于我们的教学是很有帮助的，</a:t>
            </a:r>
            <a:r>
              <a:rPr lang="zh-CN" altLang="en-US" sz="2800" b="1">
                <a:solidFill>
                  <a:srgbClr val="0000FF"/>
                </a:solidFill>
                <a:latin typeface="仿宋" panose="02010609060101010101" charset="-122"/>
                <a:ea typeface="仿宋" panose="02010609060101010101" charset="-122"/>
                <a:cs typeface="仿宋" panose="02010609060101010101" charset="-122"/>
                <a:sym typeface="+mn-ea"/>
              </a:rPr>
              <a:t>书中不仅包括了课程标准，而且还有对教材每一课内容的解读</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，这里我以</a:t>
            </a:r>
            <a:r>
              <a:rPr lang="en-US" altLang="zh-CN" sz="2800" b="1">
                <a:solidFill>
                  <a:srgbClr val="0000FF"/>
                </a:solidFill>
                <a:latin typeface="仿宋" panose="02010609060101010101" charset="-122"/>
                <a:ea typeface="仿宋" panose="02010609060101010101" charset="-122"/>
                <a:cs typeface="仿宋" panose="02010609060101010101" charset="-122"/>
                <a:sym typeface="+mn-ea"/>
              </a:rPr>
              <a:t>《中华文明的起源与早期国家》为例</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a:p>
            <a:pPr marL="0" indent="0" fontAlgn="auto">
              <a:lnSpc>
                <a:spcPct val="150000"/>
              </a:lnSpc>
              <a:buNone/>
            </a:pP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36575" y="676910"/>
            <a:ext cx="11362690"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fontAlgn="auto">
              <a:lnSpc>
                <a:spcPct val="100000"/>
              </a:lnSpc>
              <a:buNone/>
            </a:pPr>
            <a:r>
              <a:rPr lang="en-US" altLang="zh-CN" sz="3200" dirty="0">
                <a:solidFill>
                  <a:srgbClr val="FF0000"/>
                </a:solidFill>
                <a:latin typeface="黑体" panose="02010609060101010101" charset="-122"/>
                <a:ea typeface="黑体" panose="02010609060101010101" charset="-122"/>
                <a:cs typeface="黑体" panose="02010609060101010101" charset="-122"/>
                <a:sym typeface="+mn-ea"/>
              </a:rPr>
              <a:t>3.</a:t>
            </a:r>
            <a:r>
              <a:rPr lang="zh-CN" altLang="en-US" sz="3200" dirty="0">
                <a:solidFill>
                  <a:srgbClr val="FF0000"/>
                </a:solidFill>
                <a:latin typeface="黑体" panose="02010609060101010101" charset="-122"/>
                <a:ea typeface="黑体" panose="02010609060101010101" charset="-122"/>
                <a:cs typeface="黑体" panose="02010609060101010101" charset="-122"/>
                <a:sym typeface="+mn-ea"/>
              </a:rPr>
              <a:t>要以历史教材、配套教学用书和课程标准解读为蓝本。</a:t>
            </a:r>
            <a:endParaRPr lang="zh-CN" altLang="en-US" sz="3200" dirty="0">
              <a:solidFill>
                <a:srgbClr val="FF0000"/>
              </a:solidFill>
              <a:latin typeface="仿宋" panose="02010609060101010101" charset="-122"/>
              <a:ea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41375" y="506095"/>
            <a:ext cx="11130915" cy="562229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 </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《普通高中历史课程标准解读》在对</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早期中华文明</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这一内容的解读中，有一段非常重要的论述：</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 </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早期国家与秦朝之后的大一统国家相比，既有共同点，也有不同点。共同点主要在于都是世袭王朝，具有职官、军队等国家机器；不同点主要在于以部族联合或分封制为基础，集权程度不高，管理比较松散</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这一论述，很好地呈现出</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早期国家</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与</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大一统国家</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的异同。这一内容，有助于教师和学生，更好地掌握中国早期国家特征。</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a:p>
            <a:pPr marL="0" indent="0" fontAlgn="auto">
              <a:lnSpc>
                <a:spcPct val="120000"/>
              </a:lnSpc>
              <a:buNone/>
            </a:pP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 </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因此，在高一历史的教学中，教师应做好</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三读</a:t>
            </a: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工作，即读教材、读课标、读教学用书。</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a:p>
            <a:pPr marL="0" indent="0" fontAlgn="auto">
              <a:lnSpc>
                <a:spcPct val="120000"/>
              </a:lnSpc>
              <a:buNone/>
            </a:pPr>
            <a:endParaRPr lang="zh-CN" altLang="en-US" sz="2800" b="1">
              <a:solidFill>
                <a:srgbClr val="FF0000"/>
              </a:solidFill>
              <a:latin typeface="仿宋" panose="02010609060101010101" charset="-122"/>
              <a:ea typeface="仿宋" panose="02010609060101010101" charset="-122"/>
              <a:cs typeface="仿宋" panose="02010609060101010101" charset="-122"/>
              <a:sym typeface="+mn-ea"/>
            </a:endParaRPr>
          </a:p>
          <a:p>
            <a:pPr marL="0" indent="0" fontAlgn="auto">
              <a:lnSpc>
                <a:spcPct val="120000"/>
              </a:lnSpc>
              <a:buNone/>
            </a:pPr>
            <a:endParaRPr lang="zh-CN" altLang="en-US" sz="2800" b="1">
              <a:solidFill>
                <a:srgbClr val="FF0000"/>
              </a:solidFill>
              <a:latin typeface="仿宋" panose="02010609060101010101" charset="-122"/>
              <a:ea typeface="仿宋" panose="02010609060101010101" charset="-122"/>
              <a:cs typeface="仿宋" panose="02010609060101010101" charset="-122"/>
              <a:sym typeface="+mn-ea"/>
            </a:endParaRPr>
          </a:p>
          <a:p>
            <a:pPr marL="0" indent="0" fontAlgn="auto">
              <a:lnSpc>
                <a:spcPct val="120000"/>
              </a:lnSpc>
              <a:buNone/>
            </a:pPr>
            <a:r>
              <a:rPr lang="en-US" altLang="zh-CN" sz="2800" b="1">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28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6575" y="1454785"/>
            <a:ext cx="11360785" cy="510476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10000"/>
              </a:lnSpc>
              <a:buNone/>
            </a:pP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a:t>
            </a:r>
            <a:r>
              <a:rPr lang="en-US" altLang="zh-CN" sz="2800" b="1">
                <a:solidFill>
                  <a:srgbClr val="FF0000"/>
                </a:solidFill>
                <a:highlight>
                  <a:srgbClr val="FFFF00"/>
                </a:highlight>
                <a:latin typeface="仿宋" panose="02010609060101010101" charset="-122"/>
                <a:ea typeface="仿宋" panose="02010609060101010101" charset="-122"/>
                <a:cs typeface="仿宋" panose="02010609060101010101" charset="-122"/>
              </a:rPr>
              <a:t>1</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）课件与试题</a:t>
            </a:r>
            <a:endPar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latin typeface="仿宋" panose="02010609060101010101" charset="-122"/>
                <a:ea typeface="仿宋" panose="02010609060101010101" charset="-122"/>
                <a:cs typeface="仿宋" panose="02010609060101010101" charset="-122"/>
              </a:rPr>
              <a:t>①学科网；②中学历史教学园地。</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a:t>
            </a:r>
            <a:r>
              <a:rPr lang="en-US" altLang="zh-CN" sz="2800" b="1">
                <a:solidFill>
                  <a:srgbClr val="FF0000"/>
                </a:solidFill>
                <a:highlight>
                  <a:srgbClr val="FFFF00"/>
                </a:highlight>
                <a:latin typeface="仿宋" panose="02010609060101010101" charset="-122"/>
                <a:ea typeface="仿宋" panose="02010609060101010101" charset="-122"/>
                <a:cs typeface="仿宋" panose="02010609060101010101" charset="-122"/>
              </a:rPr>
              <a:t>2</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）知识与论文</a:t>
            </a:r>
            <a:r>
              <a:rPr lang="en-US" altLang="zh-CN" sz="2800" b="1">
                <a:solidFill>
                  <a:srgbClr val="FF0000"/>
                </a:solidFill>
                <a:highlight>
                  <a:srgbClr val="FFFF00"/>
                </a:highlight>
                <a:latin typeface="仿宋" panose="02010609060101010101" charset="-122"/>
                <a:ea typeface="仿宋" panose="02010609060101010101" charset="-122"/>
                <a:cs typeface="仿宋" panose="02010609060101010101" charset="-122"/>
              </a:rPr>
              <a:t>——</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官方、免费使用</a:t>
            </a:r>
            <a:endPar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latin typeface="仿宋" panose="02010609060101010101" charset="-122"/>
                <a:ea typeface="仿宋" panose="02010609060101010101" charset="-122"/>
                <a:cs typeface="仿宋" panose="02010609060101010101" charset="-122"/>
              </a:rPr>
              <a:t>①强国辞典；</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latin typeface="仿宋" panose="02010609060101010101" charset="-122"/>
                <a:ea typeface="仿宋" panose="02010609060101010101" charset="-122"/>
                <a:cs typeface="仿宋" panose="02010609060101010101" charset="-122"/>
              </a:rPr>
              <a:t>②广西壮族自治区图书馆数字资源导航。</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a:t>
            </a:r>
            <a:r>
              <a:rPr lang="en-US" altLang="zh-CN" sz="2800" b="1">
                <a:solidFill>
                  <a:srgbClr val="FF0000"/>
                </a:solidFill>
                <a:highlight>
                  <a:srgbClr val="FFFF00"/>
                </a:highlight>
                <a:latin typeface="仿宋" panose="02010609060101010101" charset="-122"/>
                <a:ea typeface="仿宋" panose="02010609060101010101" charset="-122"/>
                <a:cs typeface="仿宋" panose="02010609060101010101" charset="-122"/>
              </a:rPr>
              <a:t>3</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）长孙博系列</a:t>
            </a:r>
            <a:r>
              <a:rPr lang="en-US" altLang="zh-CN" sz="2800" b="1">
                <a:solidFill>
                  <a:srgbClr val="FF0000"/>
                </a:solidFill>
                <a:highlight>
                  <a:srgbClr val="FFFF00"/>
                </a:highlight>
                <a:latin typeface="仿宋" panose="02010609060101010101" charset="-122"/>
                <a:ea typeface="仿宋" panose="02010609060101010101" charset="-122"/>
                <a:cs typeface="仿宋" panose="02010609060101010101" charset="-122"/>
              </a:rPr>
              <a:t>——</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工具书</a:t>
            </a:r>
            <a:endPar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《全国硕士研究生入学考试历史学基础·中国史大纲解析》</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10000"/>
              </a:lnSpc>
              <a:buNone/>
            </a:pPr>
            <a:r>
              <a:rPr lang="zh-CN" altLang="en-US" sz="2800" b="1">
                <a:solidFill>
                  <a:schemeClr val="tx1"/>
                </a:solidFill>
                <a:latin typeface="仿宋" panose="02010609060101010101" charset="-122"/>
                <a:ea typeface="仿宋" panose="02010609060101010101" charset="-122"/>
                <a:cs typeface="仿宋" panose="02010609060101010101" charset="-122"/>
              </a:rPr>
              <a:t>《全国硕士研究生入学考试历史学基础·世界史大纲解析》</a:t>
            </a:r>
            <a:endParaRPr lang="zh-CN" altLang="en-US" sz="2800" b="1">
              <a:solidFill>
                <a:srgbClr val="FF0000"/>
              </a:solidFill>
              <a:latin typeface="仿宋" panose="02010609060101010101" charset="-122"/>
              <a:ea typeface="仿宋" panose="02010609060101010101" charset="-122"/>
              <a:cs typeface="仿宋" panose="02010609060101010101" charset="-122"/>
            </a:endParaRPr>
          </a:p>
          <a:p>
            <a:pPr marL="0" indent="0" algn="l" fontAlgn="auto">
              <a:lnSpc>
                <a:spcPct val="110000"/>
              </a:lnSpc>
              <a:buNone/>
            </a:pPr>
            <a:endParaRPr lang="zh-CN" altLang="en-US" sz="2800" b="1">
              <a:solidFill>
                <a:srgbClr val="FF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35940" y="624840"/>
            <a:ext cx="11361420"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fontAlgn="auto">
              <a:lnSpc>
                <a:spcPct val="100000"/>
              </a:lnSpc>
              <a:buNone/>
            </a:pPr>
            <a:r>
              <a:rPr lang="en-US" altLang="zh-CN" sz="3200">
                <a:solidFill>
                  <a:srgbClr val="FF0000"/>
                </a:solidFill>
                <a:latin typeface="黑体" panose="02010609060101010101" charset="-122"/>
                <a:ea typeface="黑体" panose="02010609060101010101" charset="-122"/>
                <a:cs typeface="黑体" panose="02010609060101010101" charset="-122"/>
                <a:sym typeface="+mn-ea"/>
              </a:rPr>
              <a:t>4.</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充分利用互联网资源进行备课。</a:t>
            </a:r>
            <a:endParaRPr lang="zh-CN" altLang="en-US" sz="320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7550" y="273685"/>
            <a:ext cx="10706100" cy="1144905"/>
          </a:xfrm>
          <a:ln>
            <a:solidFill>
              <a:srgbClr val="00B0F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a:noAutofit/>
          </a:bodyPr>
          <a:lstStyle/>
          <a:p>
            <a:pPr marL="0" indent="0" algn="l" fontAlgn="auto">
              <a:lnSpc>
                <a:spcPct val="100000"/>
              </a:lnSpc>
              <a:buNone/>
            </a:pPr>
            <a:r>
              <a:rPr lang="zh-CN" altLang="en-US" sz="2800" b="1">
                <a:solidFill>
                  <a:schemeClr val="tx1"/>
                </a:solidFill>
                <a:highlight>
                  <a:srgbClr val="FFFF00"/>
                </a:highlight>
                <a:latin typeface="仿宋" panose="02010609060101010101" charset="-122"/>
                <a:ea typeface="仿宋" panose="02010609060101010101" charset="-122"/>
                <a:cs typeface="仿宋" panose="02010609060101010101" charset="-122"/>
                <a:sym typeface="+mn-ea"/>
              </a:rPr>
              <a:t>①强国辞典：</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学习强国</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我的</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强国辞典。</a:t>
            </a:r>
            <a:endParaRPr lang="zh-CN" altLang="en-US" sz="2800" b="1">
              <a:solidFill>
                <a:srgbClr val="FF0000"/>
              </a:solidFill>
              <a:latin typeface="仿宋" panose="02010609060101010101" charset="-122"/>
              <a:ea typeface="仿宋" panose="02010609060101010101" charset="-122"/>
              <a:cs typeface="仿宋" panose="02010609060101010101" charset="-122"/>
              <a:sym typeface="+mn-ea"/>
            </a:endParaRPr>
          </a:p>
          <a:p>
            <a:pPr marL="0" indent="0" algn="l" fontAlgn="auto">
              <a:lnSpc>
                <a:spcPct val="100000"/>
              </a:lnSpc>
              <a:buNone/>
            </a:pP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 </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800" b="1">
                <a:latin typeface="仿宋" panose="02010609060101010101" charset="-122"/>
                <a:ea typeface="仿宋" panose="02010609060101010101" charset="-122"/>
                <a:cs typeface="仿宋" panose="02010609060101010101" charset="-122"/>
                <a:sym typeface="+mn-ea"/>
              </a:rPr>
              <a:t>强国辞典主要依托</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聚典数据开放平台，可以免费使用。</a:t>
            </a:r>
            <a:endParaRPr lang="zh-CN" altLang="en-US" sz="2800" b="1">
              <a:solidFill>
                <a:srgbClr val="FF0000"/>
              </a:solidFill>
              <a:latin typeface="仿宋" panose="02010609060101010101" charset="-122"/>
              <a:ea typeface="仿宋" panose="02010609060101010101" charset="-122"/>
              <a:cs typeface="仿宋" panose="02010609060101010101" charset="-122"/>
              <a:sym typeface="+mn-ea"/>
            </a:endParaRPr>
          </a:p>
        </p:txBody>
      </p:sp>
      <p:pic>
        <p:nvPicPr>
          <p:cNvPr id="3" name="图片 2" descr="微信图片_20220912095135"/>
          <p:cNvPicPr>
            <a:picLocks noChangeAspect="1"/>
          </p:cNvPicPr>
          <p:nvPr/>
        </p:nvPicPr>
        <p:blipFill>
          <a:blip r:embed="rId1"/>
          <a:stretch>
            <a:fillRect/>
          </a:stretch>
        </p:blipFill>
        <p:spPr>
          <a:xfrm>
            <a:off x="6379845" y="1574165"/>
            <a:ext cx="4719320" cy="5020310"/>
          </a:xfrm>
          <a:prstGeom prst="rect">
            <a:avLst/>
          </a:prstGeom>
          <a:ln>
            <a:solidFill>
              <a:srgbClr val="FFC000"/>
            </a:solidFill>
          </a:ln>
        </p:spPr>
      </p:pic>
      <p:pic>
        <p:nvPicPr>
          <p:cNvPr id="6" name="图片 5" descr="微信图片_20220912100240"/>
          <p:cNvPicPr>
            <a:picLocks noChangeAspect="1"/>
          </p:cNvPicPr>
          <p:nvPr/>
        </p:nvPicPr>
        <p:blipFill>
          <a:blip r:embed="rId2"/>
          <a:stretch>
            <a:fillRect/>
          </a:stretch>
        </p:blipFill>
        <p:spPr>
          <a:xfrm>
            <a:off x="1052195" y="1574165"/>
            <a:ext cx="4758690" cy="5019675"/>
          </a:xfrm>
          <a:prstGeom prst="rect">
            <a:avLst/>
          </a:prstGeom>
          <a:ln>
            <a:solidFill>
              <a:srgbClr val="FFC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83235" y="228600"/>
            <a:ext cx="11325225" cy="1256665"/>
          </a:xfrm>
          <a:ln>
            <a:solidFill>
              <a:srgbClr val="00B0F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a:noAutofit/>
          </a:bodyPr>
          <a:lstStyle/>
          <a:p>
            <a:pPr marL="0" indent="0" algn="l" fontAlgn="auto">
              <a:lnSpc>
                <a:spcPct val="120000"/>
              </a:lnSpc>
              <a:buNone/>
            </a:pPr>
            <a:r>
              <a:rPr lang="zh-CN" altLang="en-US" sz="2800" b="1">
                <a:highlight>
                  <a:srgbClr val="FFFF00"/>
                </a:highlight>
                <a:latin typeface="仿宋" panose="02010609060101010101" charset="-122"/>
                <a:ea typeface="仿宋" panose="02010609060101010101" charset="-122"/>
                <a:cs typeface="仿宋" panose="02010609060101010101" charset="-122"/>
                <a:sym typeface="+mn-ea"/>
              </a:rPr>
              <a:t>②广西壮族自治区图书馆数字资源导航：</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广西壮族自治区图书馆官网</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注册账号</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登录，即可使用</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数字资源导航</a:t>
            </a:r>
            <a:r>
              <a:rPr lang="en-US" altLang="zh-CN" sz="28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a:t>
            </a:r>
            <a:endParaRPr lang="zh-CN" altLang="en-US" sz="2800" b="1">
              <a:solidFill>
                <a:srgbClr val="FF0000"/>
              </a:solidFill>
              <a:latin typeface="仿宋" panose="02010609060101010101" charset="-122"/>
              <a:ea typeface="仿宋" panose="02010609060101010101" charset="-122"/>
              <a:cs typeface="仿宋" panose="02010609060101010101" charset="-122"/>
              <a:sym typeface="+mn-ea"/>
            </a:endParaRPr>
          </a:p>
        </p:txBody>
      </p:sp>
      <p:pic>
        <p:nvPicPr>
          <p:cNvPr id="7" name="图片 6" descr="屏幕截图 2022-09-12 101607"/>
          <p:cNvPicPr>
            <a:picLocks noChangeAspect="1"/>
          </p:cNvPicPr>
          <p:nvPr/>
        </p:nvPicPr>
        <p:blipFill>
          <a:blip r:embed="rId1"/>
          <a:stretch>
            <a:fillRect/>
          </a:stretch>
        </p:blipFill>
        <p:spPr>
          <a:xfrm>
            <a:off x="483235" y="1602105"/>
            <a:ext cx="11325225" cy="5042535"/>
          </a:xfrm>
          <a:prstGeom prst="rect">
            <a:avLst/>
          </a:prstGeom>
          <a:ln>
            <a:solidFill>
              <a:srgbClr val="FFC000"/>
            </a:solidFill>
          </a:ln>
        </p:spPr>
      </p:pic>
      <p:sp>
        <p:nvSpPr>
          <p:cNvPr id="3" name="圆角矩形 2"/>
          <p:cNvSpPr/>
          <p:nvPr/>
        </p:nvSpPr>
        <p:spPr>
          <a:xfrm>
            <a:off x="3376295" y="2510155"/>
            <a:ext cx="7029450" cy="103441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P spid="2" grpId="1" animBg="1" build="p"/>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屏幕截图 2022-09-12 101738"/>
          <p:cNvPicPr>
            <a:picLocks noGrp="1" noChangeAspect="1"/>
          </p:cNvPicPr>
          <p:nvPr>
            <p:ph sz="half" idx="1"/>
          </p:nvPr>
        </p:nvPicPr>
        <p:blipFill>
          <a:blip r:embed="rId1"/>
          <a:stretch>
            <a:fillRect/>
          </a:stretch>
        </p:blipFill>
        <p:spPr>
          <a:xfrm>
            <a:off x="428625" y="254000"/>
            <a:ext cx="7310120" cy="1896745"/>
          </a:xfrm>
          <a:prstGeom prst="rect">
            <a:avLst/>
          </a:prstGeom>
          <a:ln>
            <a:solidFill>
              <a:srgbClr val="FFC000"/>
            </a:solidFill>
          </a:ln>
        </p:spPr>
      </p:pic>
      <p:pic>
        <p:nvPicPr>
          <p:cNvPr id="8" name="图片 7" descr="屏幕截图 2022-09-12 102242"/>
          <p:cNvPicPr>
            <a:picLocks noChangeAspect="1"/>
          </p:cNvPicPr>
          <p:nvPr/>
        </p:nvPicPr>
        <p:blipFill>
          <a:blip r:embed="rId2"/>
          <a:stretch>
            <a:fillRect/>
          </a:stretch>
        </p:blipFill>
        <p:spPr>
          <a:xfrm>
            <a:off x="1441450" y="2254885"/>
            <a:ext cx="8526780" cy="2165985"/>
          </a:xfrm>
          <a:prstGeom prst="rect">
            <a:avLst/>
          </a:prstGeom>
          <a:ln>
            <a:solidFill>
              <a:srgbClr val="FFC000"/>
            </a:solidFill>
          </a:ln>
        </p:spPr>
      </p:pic>
      <p:pic>
        <p:nvPicPr>
          <p:cNvPr id="9" name="图片 8" descr="屏幕截图 2022-09-12 102328"/>
          <p:cNvPicPr>
            <a:picLocks noChangeAspect="1"/>
          </p:cNvPicPr>
          <p:nvPr/>
        </p:nvPicPr>
        <p:blipFill>
          <a:blip r:embed="rId3"/>
          <a:stretch>
            <a:fillRect/>
          </a:stretch>
        </p:blipFill>
        <p:spPr>
          <a:xfrm>
            <a:off x="3117215" y="4594860"/>
            <a:ext cx="8677910" cy="2009775"/>
          </a:xfrm>
          <a:prstGeom prst="rect">
            <a:avLst/>
          </a:prstGeom>
          <a:ln>
            <a:solidFill>
              <a:srgbClr val="FFC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750"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6" presetClass="entr" presetSubtype="21" fill="hold" nodeType="withEffect">
                                  <p:stCondLst>
                                    <p:cond delay="0"/>
                                  </p:stCondLst>
                                  <p:childTnLst>
                                    <p:set>
                                      <p:cBhvr>
                                        <p:cTn id="9" dur="750" fill="hold">
                                          <p:stCondLst>
                                            <p:cond delay="0"/>
                                          </p:stCondLst>
                                        </p:cTn>
                                        <p:tgtEl>
                                          <p:spTgt spid="8"/>
                                        </p:tgtEl>
                                        <p:attrNameLst>
                                          <p:attrName>style.visibility</p:attrName>
                                        </p:attrNameLst>
                                      </p:cBhvr>
                                      <p:to>
                                        <p:strVal val="visible"/>
                                      </p:to>
                                    </p:set>
                                    <p:animEffect transition="in" filter="barn(inVertical)">
                                      <p:cBhvr>
                                        <p:cTn id="10" dur="750"/>
                                        <p:tgtEl>
                                          <p:spTgt spid="8"/>
                                        </p:tgtEl>
                                      </p:cBhvr>
                                    </p:animEffect>
                                  </p:childTnLst>
                                </p:cTn>
                              </p:par>
                              <p:par>
                                <p:cTn id="11" presetID="16" presetClass="entr" presetSubtype="21" fill="hold" nodeType="withEffect">
                                  <p:stCondLst>
                                    <p:cond delay="0"/>
                                  </p:stCondLst>
                                  <p:childTnLst>
                                    <p:set>
                                      <p:cBhvr>
                                        <p:cTn id="12" dur="750" fill="hold">
                                          <p:stCondLst>
                                            <p:cond delay="0"/>
                                          </p:stCondLst>
                                        </p:cTn>
                                        <p:tgtEl>
                                          <p:spTgt spid="9"/>
                                        </p:tgtEl>
                                        <p:attrNameLst>
                                          <p:attrName>style.visibility</p:attrName>
                                        </p:attrNameLst>
                                      </p:cBhvr>
                                      <p:to>
                                        <p:strVal val="visible"/>
                                      </p:to>
                                    </p:set>
                                    <p:animEffect transition="in" filter="barn(inVertical)">
                                      <p:cBhvr>
                                        <p:cTn id="1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94105" y="1487170"/>
            <a:ext cx="10400030" cy="4512945"/>
          </a:xfrm>
          <a:ln>
            <a:solidFill>
              <a:srgbClr val="00B0F0"/>
            </a:solidFill>
          </a:ln>
        </p:spPr>
        <p:style>
          <a:lnRef idx="2">
            <a:schemeClr val="accent2"/>
          </a:lnRef>
          <a:fillRef idx="1">
            <a:schemeClr val="lt1"/>
          </a:fillRef>
          <a:effectRef idx="0">
            <a:schemeClr val="accent2"/>
          </a:effectRef>
          <a:fontRef idx="minor">
            <a:schemeClr val="dk1"/>
          </a:fontRef>
        </p:style>
        <p:txBody>
          <a:bodyPr/>
          <a:lstStyle/>
          <a:p>
            <a:pPr marL="0" indent="0" fontAlgn="auto">
              <a:lnSpc>
                <a:spcPct val="15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1.</a:t>
            </a:r>
            <a:r>
              <a:rPr lang="zh-CN" altLang="en-US" sz="2800" b="1">
                <a:solidFill>
                  <a:schemeClr val="tx1"/>
                </a:solidFill>
                <a:latin typeface="仿宋" panose="02010609060101010101" charset="-122"/>
                <a:ea typeface="仿宋" panose="02010609060101010101" charset="-122"/>
                <a:cs typeface="仿宋" panose="02010609060101010101" charset="-122"/>
              </a:rPr>
              <a:t>教育部确定我省作为全国第四批启动高考综合改革的7个省份之一，</a:t>
            </a:r>
            <a:r>
              <a:rPr lang="zh-CN" altLang="en-US" sz="2800" b="1">
                <a:solidFill>
                  <a:srgbClr val="FF0000"/>
                </a:solidFill>
                <a:latin typeface="仿宋" panose="02010609060101010101" charset="-122"/>
                <a:ea typeface="仿宋" panose="02010609060101010101" charset="-122"/>
                <a:cs typeface="仿宋" panose="02010609060101010101" charset="-122"/>
              </a:rPr>
              <a:t>从2021年秋季入学的高中一年级学生开始实施</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50000"/>
              </a:lnSpc>
              <a:buNone/>
            </a:pPr>
            <a:r>
              <a:rPr lang="en-US" altLang="zh-CN" sz="2800" b="1">
                <a:latin typeface="仿宋" panose="02010609060101010101" charset="-122"/>
                <a:ea typeface="仿宋" panose="02010609060101010101" charset="-122"/>
                <a:cs typeface="仿宋" panose="02010609060101010101" charset="-122"/>
                <a:sym typeface="+mn-ea"/>
              </a:rPr>
              <a:t>2.2021</a:t>
            </a:r>
            <a:r>
              <a:rPr lang="zh-CN" altLang="en-US" sz="2800" b="1">
                <a:latin typeface="仿宋" panose="02010609060101010101" charset="-122"/>
                <a:ea typeface="仿宋" panose="02010609060101010101" charset="-122"/>
                <a:cs typeface="仿宋" panose="02010609060101010101" charset="-122"/>
                <a:sym typeface="+mn-ea"/>
              </a:rPr>
              <a:t>年9月15日，省政府新闻办、省委教育工委、省教育厅召开新闻发布会，发布</a:t>
            </a: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《江西省深化普通高考综合改革实施方案》</a:t>
            </a: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5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3.</a:t>
            </a:r>
            <a:r>
              <a:rPr lang="zh-CN" altLang="en-US" sz="2800" b="1">
                <a:solidFill>
                  <a:schemeClr val="tx1"/>
                </a:solidFill>
                <a:latin typeface="仿宋" panose="02010609060101010101" charset="-122"/>
                <a:ea typeface="仿宋" panose="02010609060101010101" charset="-122"/>
                <a:cs typeface="仿宋" panose="02010609060101010101" charset="-122"/>
              </a:rPr>
              <a:t>江西省普通高考综合改革：江西采用</a:t>
            </a:r>
            <a:r>
              <a:rPr lang="en-US" altLang="zh-CN" sz="2800" b="1">
                <a:solidFill>
                  <a:srgbClr val="FF0000"/>
                </a:solidFill>
                <a:latin typeface="仿宋" panose="02010609060101010101" charset="-122"/>
                <a:ea typeface="仿宋" panose="02010609060101010101" charset="-122"/>
                <a:cs typeface="仿宋" panose="02010609060101010101" charset="-122"/>
              </a:rPr>
              <a:t>“3+1+2”</a:t>
            </a:r>
            <a:r>
              <a:rPr lang="zh-CN" altLang="en-US" sz="2800" b="1">
                <a:solidFill>
                  <a:schemeClr val="tx1"/>
                </a:solidFill>
                <a:latin typeface="仿宋" panose="02010609060101010101" charset="-122"/>
                <a:ea typeface="仿宋" panose="02010609060101010101" charset="-122"/>
                <a:cs typeface="仿宋" panose="02010609060101010101" charset="-122"/>
              </a:rPr>
              <a:t>模式。</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
        <p:nvSpPr>
          <p:cNvPr id="4" name="标题 1"/>
          <p:cNvSpPr>
            <a:spLocks noGrp="1"/>
          </p:cNvSpPr>
          <p:nvPr/>
        </p:nvSpPr>
        <p:spPr>
          <a:xfrm>
            <a:off x="1654810" y="571500"/>
            <a:ext cx="9134475" cy="7232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t"/>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一、时不我待</a:t>
            </a:r>
            <a:r>
              <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江西省普通高考综合改革概述</a:t>
            </a:r>
            <a:br>
              <a:rPr lang="zh-CN" altLang="en-US" sz="3200" b="1">
                <a:solidFill>
                  <a:schemeClr val="tx1"/>
                </a:solidFill>
                <a:latin typeface="微软雅黑" panose="020B0503020204020204" charset="-122"/>
                <a:ea typeface="微软雅黑" panose="020B0503020204020204" charset="-122"/>
                <a:cs typeface="微软雅黑" panose="020B0503020204020204" charset="-122"/>
              </a:rPr>
            </a:b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3" grpId="1" animBg="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截图 2022-09-12 102511"/>
          <p:cNvPicPr>
            <a:picLocks noChangeAspect="1"/>
          </p:cNvPicPr>
          <p:nvPr/>
        </p:nvPicPr>
        <p:blipFill>
          <a:blip r:embed="rId1"/>
          <a:stretch>
            <a:fillRect/>
          </a:stretch>
        </p:blipFill>
        <p:spPr>
          <a:xfrm>
            <a:off x="323850" y="225425"/>
            <a:ext cx="8626475" cy="2059940"/>
          </a:xfrm>
          <a:prstGeom prst="rect">
            <a:avLst/>
          </a:prstGeom>
          <a:ln>
            <a:solidFill>
              <a:schemeClr val="accent1"/>
            </a:solidFill>
          </a:ln>
        </p:spPr>
      </p:pic>
      <p:pic>
        <p:nvPicPr>
          <p:cNvPr id="6" name="图片 5" descr="屏幕截图 2022-09-12 101934"/>
          <p:cNvPicPr>
            <a:picLocks noChangeAspect="1"/>
          </p:cNvPicPr>
          <p:nvPr/>
        </p:nvPicPr>
        <p:blipFill>
          <a:blip r:embed="rId2"/>
          <a:stretch>
            <a:fillRect/>
          </a:stretch>
        </p:blipFill>
        <p:spPr>
          <a:xfrm>
            <a:off x="1963420" y="2437765"/>
            <a:ext cx="9995535" cy="4227830"/>
          </a:xfrm>
          <a:prstGeom prst="rect">
            <a:avLst/>
          </a:prstGeom>
          <a:ln>
            <a:solidFill>
              <a:schemeClr val="accent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par>
                                <p:cTn id="8" presetID="18" presetClass="entr" presetSubtype="12"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5790" y="229235"/>
            <a:ext cx="10767060" cy="149352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r>
              <a:rPr lang="zh-CN" altLang="en-US" sz="2800" b="1">
                <a:solidFill>
                  <a:srgbClr val="FF0000"/>
                </a:solidFill>
                <a:highlight>
                  <a:srgbClr val="FFFF00"/>
                </a:highlight>
                <a:latin typeface="Calibri" panose="020F0502020204030204" charset="0"/>
                <a:ea typeface="仿宋" panose="02010609060101010101" charset="-122"/>
                <a:cs typeface="仿宋" panose="02010609060101010101" charset="-122"/>
                <a:sym typeface="+mn-ea"/>
              </a:rPr>
              <a:t>③</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长孙博系列：</a:t>
            </a:r>
            <a:br>
              <a:rPr lang="zh-CN" altLang="en-US" sz="2800" b="1">
                <a:solidFill>
                  <a:srgbClr val="FF0000"/>
                </a:solidFill>
                <a:latin typeface="仿宋" panose="02010609060101010101" charset="-122"/>
                <a:ea typeface="仿宋" panose="02010609060101010101" charset="-122"/>
                <a:cs typeface="仿宋" panose="02010609060101010101" charset="-122"/>
                <a:sym typeface="+mn-ea"/>
              </a:rPr>
            </a:b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《全国硕士研究生入学考试历史学基础·中国史大纲解析》</a:t>
            </a:r>
            <a:br>
              <a:rPr lang="zh-CN" altLang="en-US" sz="2800" b="1">
                <a:solidFill>
                  <a:schemeClr val="tx1"/>
                </a:solidFill>
                <a:latin typeface="仿宋" panose="02010609060101010101" charset="-122"/>
                <a:ea typeface="仿宋" panose="02010609060101010101" charset="-122"/>
                <a:cs typeface="仿宋" panose="02010609060101010101" charset="-122"/>
                <a:sym typeface="+mn-ea"/>
              </a:rPr>
            </a:br>
            <a:r>
              <a:rPr lang="zh-CN" altLang="en-US" sz="2800" b="1">
                <a:solidFill>
                  <a:schemeClr val="tx1"/>
                </a:solidFill>
                <a:latin typeface="仿宋" panose="02010609060101010101" charset="-122"/>
                <a:ea typeface="仿宋" panose="02010609060101010101" charset="-122"/>
                <a:cs typeface="仿宋" panose="02010609060101010101" charset="-122"/>
                <a:sym typeface="+mn-ea"/>
              </a:rPr>
              <a:t>《全国硕士研究生入学考试历史学基础·世界史大纲解析》</a:t>
            </a:r>
            <a:br>
              <a:rPr lang="zh-CN" altLang="en-US" sz="2800" b="1">
                <a:solidFill>
                  <a:srgbClr val="FF0000"/>
                </a:solidFill>
                <a:latin typeface="仿宋" panose="02010609060101010101" charset="-122"/>
                <a:ea typeface="仿宋" panose="02010609060101010101" charset="-122"/>
                <a:cs typeface="仿宋" panose="02010609060101010101" charset="-122"/>
              </a:rPr>
            </a:br>
            <a:br>
              <a:rPr lang="zh-CN" altLang="en-US" sz="2800" b="1">
                <a:solidFill>
                  <a:srgbClr val="FF0000"/>
                </a:solidFill>
                <a:latin typeface="仿宋" panose="02010609060101010101" charset="-122"/>
                <a:ea typeface="仿宋" panose="02010609060101010101" charset="-122"/>
                <a:cs typeface="仿宋" panose="02010609060101010101" charset="-122"/>
              </a:rPr>
            </a:br>
            <a:endParaRPr lang="zh-CN" altLang="en-US" sz="2800" b="1">
              <a:solidFill>
                <a:srgbClr val="FF0000"/>
              </a:solidFill>
              <a:latin typeface="仿宋" panose="02010609060101010101" charset="-122"/>
              <a:ea typeface="仿宋" panose="02010609060101010101" charset="-122"/>
              <a:cs typeface="仿宋" panose="02010609060101010101" charset="-122"/>
            </a:endParaRPr>
          </a:p>
        </p:txBody>
      </p:sp>
      <p:pic>
        <p:nvPicPr>
          <p:cNvPr id="7" name="内容占位符 6" descr="29365640-2_u_3"/>
          <p:cNvPicPr>
            <a:picLocks noGrp="1" noChangeAspect="1"/>
          </p:cNvPicPr>
          <p:nvPr>
            <p:ph sz="half" idx="1"/>
          </p:nvPr>
        </p:nvPicPr>
        <p:blipFill>
          <a:blip r:embed="rId1"/>
          <a:stretch>
            <a:fillRect/>
          </a:stretch>
        </p:blipFill>
        <p:spPr>
          <a:xfrm>
            <a:off x="879475" y="2047240"/>
            <a:ext cx="4688205" cy="4519295"/>
          </a:xfrm>
          <a:prstGeom prst="rect">
            <a:avLst/>
          </a:prstGeom>
          <a:ln>
            <a:solidFill>
              <a:schemeClr val="accent1"/>
            </a:solidFill>
          </a:ln>
        </p:spPr>
      </p:pic>
      <p:pic>
        <p:nvPicPr>
          <p:cNvPr id="8" name="内容占位符 7" descr="29365439-2_u_1"/>
          <p:cNvPicPr>
            <a:picLocks noGrp="1" noChangeAspect="1"/>
          </p:cNvPicPr>
          <p:nvPr>
            <p:ph sz="half" idx="2"/>
          </p:nvPr>
        </p:nvPicPr>
        <p:blipFill>
          <a:blip r:embed="rId2"/>
          <a:stretch>
            <a:fillRect/>
          </a:stretch>
        </p:blipFill>
        <p:spPr>
          <a:xfrm>
            <a:off x="6555740" y="2047240"/>
            <a:ext cx="4594860" cy="4519295"/>
          </a:xfrm>
          <a:prstGeom prst="rect">
            <a:avLst/>
          </a:prstGeom>
          <a:ln>
            <a:solidFill>
              <a:schemeClr val="accent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750"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750"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750"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6575" y="1536700"/>
            <a:ext cx="11362690" cy="483933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20000"/>
              </a:lnSpc>
              <a:buNone/>
            </a:pPr>
            <a:r>
              <a:rPr lang="en-US" altLang="zh-CN" sz="2800" b="1">
                <a:latin typeface="仿宋" panose="02010609060101010101" charset="-122"/>
                <a:ea typeface="仿宋" panose="02010609060101010101" charset="-122"/>
                <a:cs typeface="仿宋" panose="02010609060101010101" charset="-122"/>
              </a:rPr>
              <a:t>    </a:t>
            </a:r>
            <a:r>
              <a:rPr lang="en-US" altLang="zh-CN" sz="2800" b="1">
                <a:solidFill>
                  <a:srgbClr val="0000FF"/>
                </a:solidFill>
                <a:latin typeface="仿宋" panose="02010609060101010101" charset="-122"/>
                <a:ea typeface="仿宋" panose="02010609060101010101" charset="-122"/>
                <a:cs typeface="仿宋" panose="02010609060101010101" charset="-122"/>
              </a:rPr>
              <a:t>普通高中历史学科学业水平考试分为合格性考试和等级性考试。</a:t>
            </a:r>
            <a:endParaRPr lang="en-US" altLang="zh-CN" sz="2800" b="1">
              <a:solidFill>
                <a:srgbClr val="0000FF"/>
              </a:solidFill>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en-US" altLang="zh-CN" sz="2800" b="1">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合格性考试</a:t>
            </a:r>
            <a:r>
              <a:rPr lang="en-US" altLang="zh-CN" sz="2800" b="1">
                <a:latin typeface="仿宋" panose="02010609060101010101" charset="-122"/>
                <a:ea typeface="仿宋" panose="02010609060101010101" charset="-122"/>
                <a:cs typeface="仿宋" panose="02010609060101010101" charset="-122"/>
              </a:rPr>
              <a:t>是全体普通高中学生都要参加的考试，以普通高中历史必修课程模块</a:t>
            </a:r>
            <a:r>
              <a:rPr lang="en-US" altLang="zh-CN" sz="2800" b="1">
                <a:solidFill>
                  <a:srgbClr val="FF0000"/>
                </a:solidFill>
                <a:latin typeface="仿宋" panose="02010609060101010101" charset="-122"/>
                <a:ea typeface="仿宋" panose="02010609060101010101" charset="-122"/>
                <a:cs typeface="仿宋" panose="02010609060101010101" charset="-122"/>
              </a:rPr>
              <a:t>《中外历史纲要》</a:t>
            </a:r>
            <a:r>
              <a:rPr lang="en-US" altLang="zh-CN" sz="2800" b="1">
                <a:latin typeface="仿宋" panose="02010609060101010101" charset="-122"/>
                <a:ea typeface="仿宋" panose="02010609060101010101" charset="-122"/>
                <a:cs typeface="仿宋" panose="02010609060101010101" charset="-122"/>
              </a:rPr>
              <a:t>为考试内容，</a:t>
            </a:r>
            <a:r>
              <a:rPr lang="en-US" altLang="zh-CN" sz="2800" b="1">
                <a:solidFill>
                  <a:srgbClr val="FF0000"/>
                </a:solidFill>
                <a:latin typeface="仿宋" panose="02010609060101010101" charset="-122"/>
                <a:ea typeface="仿宋" panose="02010609060101010101" charset="-122"/>
                <a:cs typeface="仿宋" panose="02010609060101010101" charset="-122"/>
              </a:rPr>
              <a:t>达到学业质量水平2</a:t>
            </a:r>
            <a:r>
              <a:rPr lang="en-US" altLang="zh-CN" sz="2800" b="1">
                <a:latin typeface="仿宋" panose="02010609060101010101" charset="-122"/>
                <a:ea typeface="仿宋" panose="02010609060101010101" charset="-122"/>
                <a:cs typeface="仿宋" panose="02010609060101010101" charset="-122"/>
              </a:rPr>
              <a:t>，即为合格</a:t>
            </a:r>
            <a:r>
              <a:rPr lang="zh-CN" altLang="en-US" sz="2800" b="1">
                <a:latin typeface="仿宋" panose="02010609060101010101" charset="-122"/>
                <a:ea typeface="仿宋" panose="02010609060101010101" charset="-122"/>
                <a:cs typeface="仿宋" panose="02010609060101010101" charset="-122"/>
              </a:rPr>
              <a:t>。</a:t>
            </a:r>
            <a:endParaRPr lang="zh-CN" altLang="en-US" sz="2800" b="1">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r>
              <a:rPr lang="en-US" altLang="zh-CN" sz="2800" b="1">
                <a:solidFill>
                  <a:srgbClr val="FF0000"/>
                </a:solidFill>
                <a:latin typeface="仿宋" panose="02010609060101010101" charset="-122"/>
                <a:ea typeface="仿宋" panose="02010609060101010101" charset="-122"/>
                <a:cs typeface="仿宋" panose="02010609060101010101" charset="-122"/>
              </a:rPr>
              <a:t>等级性考试</a:t>
            </a:r>
            <a:r>
              <a:rPr lang="en-US" altLang="zh-CN" sz="2800" b="1">
                <a:latin typeface="仿宋" panose="02010609060101010101" charset="-122"/>
                <a:ea typeface="仿宋" panose="02010609060101010101" charset="-122"/>
                <a:cs typeface="仿宋" panose="02010609060101010101" charset="-122"/>
              </a:rPr>
              <a:t>由学生自主选择，以</a:t>
            </a:r>
            <a:r>
              <a:rPr lang="en-US" altLang="zh-CN" sz="2800" b="1">
                <a:solidFill>
                  <a:srgbClr val="FF0000"/>
                </a:solidFill>
                <a:latin typeface="仿宋" panose="02010609060101010101" charset="-122"/>
                <a:ea typeface="仿宋" panose="02010609060101010101" charset="-122"/>
                <a:cs typeface="仿宋" panose="02010609060101010101" charset="-122"/>
              </a:rPr>
              <a:t>必修课程</a:t>
            </a:r>
            <a:r>
              <a:rPr lang="en-US" altLang="zh-CN" sz="2800" b="1">
                <a:latin typeface="仿宋" panose="02010609060101010101" charset="-122"/>
                <a:ea typeface="仿宋" panose="02010609060101010101" charset="-122"/>
                <a:cs typeface="仿宋" panose="02010609060101010101" charset="-122"/>
              </a:rPr>
              <a:t>模块《中外历史纲要》和</a:t>
            </a:r>
            <a:r>
              <a:rPr lang="en-US" altLang="zh-CN" sz="2800" b="1">
                <a:solidFill>
                  <a:srgbClr val="FF0000"/>
                </a:solidFill>
                <a:latin typeface="仿宋" panose="02010609060101010101" charset="-122"/>
                <a:ea typeface="仿宋" panose="02010609060101010101" charset="-122"/>
                <a:cs typeface="仿宋" panose="02010609060101010101" charset="-122"/>
              </a:rPr>
              <a:t>选择性必修课程</a:t>
            </a:r>
            <a:r>
              <a:rPr lang="en-US" altLang="zh-CN" sz="2800" b="1">
                <a:latin typeface="仿宋" panose="02010609060101010101" charset="-122"/>
                <a:ea typeface="仿宋" panose="02010609060101010101" charset="-122"/>
                <a:cs typeface="仿宋" panose="02010609060101010101" charset="-122"/>
              </a:rPr>
              <a:t>《国家制度与社会治理》《经济与社会生活》《文化交流与传播》三个模块为考试内容，以</a:t>
            </a:r>
            <a:r>
              <a:rPr lang="en-US" altLang="zh-CN" sz="2800" b="1">
                <a:solidFill>
                  <a:srgbClr val="FF0000"/>
                </a:solidFill>
                <a:latin typeface="仿宋" panose="02010609060101010101" charset="-122"/>
                <a:ea typeface="仿宋" panose="02010609060101010101" charset="-122"/>
                <a:cs typeface="仿宋" panose="02010609060101010101" charset="-122"/>
              </a:rPr>
              <a:t>学业质量水平4</a:t>
            </a:r>
            <a:r>
              <a:rPr lang="en-US" altLang="zh-CN" sz="2800" b="1">
                <a:latin typeface="仿宋" panose="02010609060101010101" charset="-122"/>
                <a:ea typeface="仿宋" panose="02010609060101010101" charset="-122"/>
                <a:cs typeface="仿宋" panose="02010609060101010101" charset="-122"/>
              </a:rPr>
              <a:t>为命题的基本参照。</a:t>
            </a:r>
            <a:endParaRPr lang="en-US" altLang="zh-CN" sz="2800" b="1">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   </a:t>
            </a:r>
            <a:endParaRPr lang="en-US" altLang="zh-CN" sz="2800" b="1">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en-US" altLang="zh-CN" sz="2800" b="1">
                <a:latin typeface="仿宋" panose="02010609060101010101" charset="-122"/>
                <a:ea typeface="仿宋" panose="02010609060101010101" charset="-122"/>
                <a:cs typeface="仿宋" panose="02010609060101010101" charset="-122"/>
              </a:rPr>
              <a:t>      </a:t>
            </a:r>
            <a:endParaRPr lang="en-US" altLang="zh-CN" sz="2800" b="1">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36575" y="676910"/>
            <a:ext cx="11362690"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fontAlgn="auto">
              <a:lnSpc>
                <a:spcPct val="100000"/>
              </a:lnSpc>
              <a:buNone/>
            </a:pPr>
            <a:r>
              <a:rPr lang="en-US" altLang="zh-CN" sz="3200">
                <a:solidFill>
                  <a:srgbClr val="FF0000"/>
                </a:solidFill>
                <a:latin typeface="黑体" panose="02010609060101010101" charset="-122"/>
                <a:ea typeface="黑体" panose="02010609060101010101" charset="-122"/>
                <a:cs typeface="黑体" panose="02010609060101010101" charset="-122"/>
                <a:sym typeface="+mn-ea"/>
              </a:rPr>
              <a:t>5.</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认识合格性考试与等级性考试的差异。</a:t>
            </a:r>
            <a:endParaRPr lang="zh-CN" altLang="en-US" sz="3200">
              <a:solidFill>
                <a:srgbClr val="FF0000"/>
              </a:solidFill>
              <a:latin typeface="仿宋" panose="02010609060101010101" charset="-122"/>
              <a:ea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398780" y="298450"/>
          <a:ext cx="11496040" cy="6190615"/>
        </p:xfrm>
        <a:graphic>
          <a:graphicData uri="http://schemas.openxmlformats.org/drawingml/2006/table">
            <a:tbl>
              <a:tblPr firstRow="1" bandRow="1">
                <a:tableStyleId>{5C22544A-7EE6-4342-B048-85BDC9FD1C3A}</a:tableStyleId>
              </a:tblPr>
              <a:tblGrid>
                <a:gridCol w="996315"/>
                <a:gridCol w="4674235"/>
                <a:gridCol w="5825490"/>
              </a:tblGrid>
              <a:tr h="1036320">
                <a:tc>
                  <a:txBody>
                    <a:bodyPr/>
                    <a:lstStyle/>
                    <a:p>
                      <a:pPr algn="ctr">
                        <a:buNone/>
                      </a:pPr>
                      <a:r>
                        <a:rPr lang="zh-CN" altLang="en-US" sz="2800">
                          <a:latin typeface="黑体" panose="02010609060101010101" charset="-122"/>
                          <a:ea typeface="黑体" panose="02010609060101010101" charset="-122"/>
                        </a:rPr>
                        <a:t>历史素养</a:t>
                      </a:r>
                      <a:endParaRPr lang="zh-CN" altLang="en-US" sz="2800">
                        <a:latin typeface="黑体" panose="02010609060101010101" charset="-122"/>
                        <a:ea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2</a:t>
                      </a:r>
                      <a:endParaRPr lang="en-US" altLang="zh-CN"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4</a:t>
                      </a:r>
                      <a:endParaRPr lang="en-US" altLang="zh-CN" sz="2800">
                        <a:latin typeface="黑体" panose="02010609060101010101" charset="-122"/>
                        <a:ea typeface="黑体" panose="02010609060101010101" charset="-122"/>
                        <a:cs typeface="黑体" panose="02010609060101010101" charset="-122"/>
                      </a:endParaRPr>
                    </a:p>
                  </a:txBody>
                  <a:tcPr/>
                </a:tc>
              </a:tr>
              <a:tr h="5154295">
                <a:tc>
                  <a:txBody>
                    <a:bodyPr/>
                    <a:lstStyle/>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r>
                        <a:rPr lang="zh-CN" altLang="en-US" sz="2800">
                          <a:highlight>
                            <a:srgbClr val="FFFF00"/>
                          </a:highlight>
                          <a:latin typeface="黑体" panose="02010609060101010101" charset="-122"/>
                          <a:ea typeface="黑体" panose="02010609060101010101" charset="-122"/>
                        </a:rPr>
                        <a:t>唯物史观</a:t>
                      </a:r>
                      <a:endParaRPr lang="zh-CN" altLang="en-US" sz="2800">
                        <a:highlight>
                          <a:srgbClr val="FFFF00"/>
                        </a:highlight>
                        <a:latin typeface="黑体" panose="02010609060101010101" charset="-122"/>
                        <a:ea typeface="黑体" panose="02010609060101010101" charset="-122"/>
                      </a:endParaRPr>
                    </a:p>
                  </a:txBody>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r>
            </a:tbl>
          </a:graphicData>
        </a:graphic>
      </p:graphicFrame>
      <p:sp>
        <p:nvSpPr>
          <p:cNvPr id="7" name="文本框 6"/>
          <p:cNvSpPr txBox="1"/>
          <p:nvPr/>
        </p:nvSpPr>
        <p:spPr>
          <a:xfrm>
            <a:off x="1458595" y="1393825"/>
            <a:ext cx="4533900" cy="4356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dirty="0">
                <a:latin typeface="仿宋" panose="02010609060101010101" charset="-122"/>
                <a:ea typeface="仿宋" panose="02010609060101010101" charset="-122"/>
                <a:cs typeface="黑体" panose="02010609060101010101" charset="-122"/>
                <a:sym typeface="+mn-ea"/>
              </a:rPr>
              <a:t>①能够</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知道</a:t>
            </a:r>
            <a:r>
              <a:rPr lang="zh-CN" altLang="en-US" sz="2800" b="1" dirty="0">
                <a:latin typeface="仿宋" panose="02010609060101010101" charset="-122"/>
                <a:ea typeface="仿宋" panose="02010609060101010101" charset="-122"/>
                <a:cs typeface="黑体" panose="02010609060101010101" charset="-122"/>
                <a:sym typeface="+mn-ea"/>
              </a:rPr>
              <a:t>人类物质生活资料的生产是社会生活的基础，</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知道</a:t>
            </a:r>
            <a:r>
              <a:rPr lang="zh-CN" altLang="en-US" sz="2800" b="1" dirty="0">
                <a:latin typeface="仿宋" panose="02010609060101010101" charset="-122"/>
                <a:ea typeface="仿宋" panose="02010609060101010101" charset="-122"/>
                <a:cs typeface="黑体" panose="02010609060101010101" charset="-122"/>
                <a:sym typeface="+mn-ea"/>
              </a:rPr>
              <a:t>生产力是历史发展的决定因素，</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知道</a:t>
            </a:r>
            <a:r>
              <a:rPr lang="zh-CN" altLang="en-US" sz="2800" b="1" dirty="0">
                <a:latin typeface="仿宋" panose="02010609060101010101" charset="-122"/>
                <a:ea typeface="仿宋" panose="02010609060101010101" charset="-122"/>
                <a:cs typeface="黑体" panose="02010609060101010101" charset="-122"/>
                <a:sym typeface="+mn-ea"/>
              </a:rPr>
              <a:t>经济基础与上层建筑之间的辩证关系，</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了解</a:t>
            </a:r>
            <a:r>
              <a:rPr lang="zh-CN" altLang="en-US" sz="2800" b="1" dirty="0">
                <a:latin typeface="仿宋" panose="02010609060101010101" charset="-122"/>
                <a:ea typeface="仿宋" panose="02010609060101010101" charset="-122"/>
                <a:cs typeface="黑体" panose="02010609060101010101" charset="-122"/>
                <a:sym typeface="+mn-ea"/>
              </a:rPr>
              <a:t>人类社会形态从低级到高级发展的规律；</a:t>
            </a:r>
            <a:endParaRPr lang="zh-CN" altLang="en-US" sz="2800" b="1" dirty="0">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dirty="0">
                <a:latin typeface="仿宋" panose="02010609060101010101" charset="-122"/>
                <a:ea typeface="仿宋" panose="02010609060101010101" charset="-122"/>
                <a:cs typeface="黑体" panose="02010609060101010101" charset="-122"/>
                <a:sym typeface="+mn-ea"/>
              </a:rPr>
              <a:t>②能够</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理解唯物史观是科学的历史观</a:t>
            </a:r>
            <a:r>
              <a:rPr lang="zh-CN" altLang="en-US" sz="2800" b="1" dirty="0">
                <a:latin typeface="仿宋" panose="02010609060101010101" charset="-122"/>
                <a:ea typeface="仿宋" panose="02010609060101010101" charset="-122"/>
                <a:cs typeface="黑体" panose="02010609060101010101" charset="-122"/>
                <a:sym typeface="+mn-ea"/>
              </a:rPr>
              <a:t>。</a:t>
            </a:r>
            <a:endParaRPr lang="zh-CN" altLang="en-US" sz="2800" b="1" dirty="0">
              <a:latin typeface="仿宋" panose="02010609060101010101" charset="-122"/>
              <a:ea typeface="仿宋" panose="02010609060101010101" charset="-122"/>
              <a:cs typeface="黑体" panose="02010609060101010101" charset="-122"/>
              <a:sym typeface="+mn-ea"/>
            </a:endParaRPr>
          </a:p>
        </p:txBody>
      </p:sp>
      <p:sp>
        <p:nvSpPr>
          <p:cNvPr id="8" name="文本框 7"/>
          <p:cNvSpPr txBox="1"/>
          <p:nvPr/>
        </p:nvSpPr>
        <p:spPr>
          <a:xfrm>
            <a:off x="6144895" y="1393825"/>
            <a:ext cx="5608955" cy="4356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dirty="0">
                <a:latin typeface="仿宋" panose="02010609060101010101" charset="-122"/>
                <a:ea typeface="仿宋" panose="02010609060101010101" charset="-122"/>
                <a:cs typeface="黑体" panose="02010609060101010101" charset="-122"/>
                <a:sym typeface="+mn-ea"/>
              </a:rPr>
              <a:t>①能够</a:t>
            </a:r>
            <a:r>
              <a:rPr lang="zh-CN" altLang="en-US" sz="2800" b="1" dirty="0">
                <a:solidFill>
                  <a:schemeClr val="tx1"/>
                </a:solidFill>
                <a:latin typeface="仿宋" panose="02010609060101010101" charset="-122"/>
                <a:ea typeface="仿宋" panose="02010609060101010101" charset="-122"/>
                <a:cs typeface="黑体" panose="02010609060101010101" charset="-122"/>
                <a:sym typeface="+mn-ea"/>
              </a:rPr>
              <a:t>从生产力与生产关系、经济基础与上层建筑的辩证关系来</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理解</a:t>
            </a:r>
            <a:r>
              <a:rPr lang="zh-CN" altLang="en-US" sz="2800" b="1" dirty="0">
                <a:solidFill>
                  <a:srgbClr val="0000FF"/>
                </a:solidFill>
                <a:latin typeface="仿宋" panose="02010609060101010101" charset="-122"/>
                <a:ea typeface="仿宋" panose="02010609060101010101" charset="-122"/>
                <a:cs typeface="黑体" panose="02010609060101010101" charset="-122"/>
                <a:sym typeface="+mn-ea"/>
              </a:rPr>
              <a:t>历史上的发展变化和社会形态的演变过程</a:t>
            </a:r>
            <a:r>
              <a:rPr lang="zh-CN" altLang="en-US" sz="2800" b="1" dirty="0">
                <a:solidFill>
                  <a:schemeClr val="tx1"/>
                </a:solidFill>
                <a:latin typeface="仿宋" panose="02010609060101010101" charset="-122"/>
                <a:ea typeface="仿宋" panose="02010609060101010101" charset="-122"/>
                <a:cs typeface="黑体" panose="02010609060101010101" charset="-122"/>
                <a:sym typeface="+mn-ea"/>
              </a:rPr>
              <a:t>，</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理解</a:t>
            </a:r>
            <a:r>
              <a:rPr lang="zh-CN" altLang="en-US" sz="2800" b="1" dirty="0">
                <a:solidFill>
                  <a:srgbClr val="0000FF"/>
                </a:solidFill>
                <a:latin typeface="仿宋" panose="02010609060101010101" charset="-122"/>
                <a:ea typeface="仿宋" panose="02010609060101010101" charset="-122"/>
                <a:cs typeface="黑体" panose="02010609060101010101" charset="-122"/>
                <a:sym typeface="+mn-ea"/>
              </a:rPr>
              <a:t>阶级斗争是推动阶级社会发展的直接动力</a:t>
            </a:r>
            <a:r>
              <a:rPr lang="zh-CN" altLang="en-US" sz="2800" b="1" dirty="0">
                <a:solidFill>
                  <a:schemeClr val="tx1"/>
                </a:solidFill>
                <a:latin typeface="仿宋" panose="02010609060101010101" charset="-122"/>
                <a:ea typeface="仿宋" panose="02010609060101010101" charset="-122"/>
                <a:cs typeface="黑体" panose="02010609060101010101" charset="-122"/>
                <a:sym typeface="+mn-ea"/>
              </a:rPr>
              <a:t>；</a:t>
            </a:r>
            <a:endParaRPr lang="zh-CN" altLang="en-US" sz="2800" b="1" dirty="0">
              <a:solidFill>
                <a:schemeClr val="tx1"/>
              </a:solidFill>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dirty="0">
                <a:latin typeface="仿宋" panose="02010609060101010101" charset="-122"/>
                <a:ea typeface="仿宋" panose="02010609060101010101" charset="-122"/>
                <a:cs typeface="黑体" panose="02010609060101010101" charset="-122"/>
                <a:sym typeface="+mn-ea"/>
              </a:rPr>
              <a:t>②</a:t>
            </a:r>
            <a:r>
              <a:rPr lang="zh-CN" altLang="en-US" sz="2800" b="1" dirty="0">
                <a:solidFill>
                  <a:srgbClr val="FF0000"/>
                </a:solidFill>
                <a:latin typeface="仿宋" panose="02010609060101010101" charset="-122"/>
                <a:ea typeface="仿宋" panose="02010609060101010101" charset="-122"/>
                <a:cs typeface="黑体" panose="02010609060101010101" charset="-122"/>
                <a:sym typeface="+mn-ea"/>
              </a:rPr>
              <a:t>理解</a:t>
            </a:r>
            <a:r>
              <a:rPr lang="zh-CN" altLang="en-US" sz="2800" b="1" dirty="0">
                <a:solidFill>
                  <a:srgbClr val="0000FF"/>
                </a:solidFill>
                <a:latin typeface="仿宋" panose="02010609060101010101" charset="-122"/>
                <a:ea typeface="仿宋" panose="02010609060101010101" charset="-122"/>
                <a:cs typeface="黑体" panose="02010609060101010101" charset="-122"/>
                <a:sym typeface="+mn-ea"/>
              </a:rPr>
              <a:t>人民群众在历史发展中的重要作用</a:t>
            </a:r>
            <a:r>
              <a:rPr lang="zh-CN" altLang="en-US" sz="2800" b="1" dirty="0">
                <a:latin typeface="仿宋" panose="02010609060101010101" charset="-122"/>
                <a:ea typeface="仿宋" panose="02010609060101010101" charset="-122"/>
                <a:cs typeface="黑体" panose="02010609060101010101" charset="-122"/>
                <a:sym typeface="+mn-ea"/>
              </a:rPr>
              <a:t>；</a:t>
            </a:r>
            <a:endParaRPr lang="zh-CN" altLang="en-US" sz="2800" b="1" dirty="0">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dirty="0">
                <a:latin typeface="仿宋" panose="02010609060101010101" charset="-122"/>
                <a:ea typeface="仿宋" panose="02010609060101010101" charset="-122"/>
                <a:cs typeface="黑体" panose="02010609060101010101" charset="-122"/>
                <a:sym typeface="+mn-ea"/>
              </a:rPr>
              <a:t>③能够</a:t>
            </a:r>
            <a:r>
              <a:rPr lang="zh-CN" altLang="en-US" sz="2800" b="1" dirty="0">
                <a:solidFill>
                  <a:srgbClr val="0000FF"/>
                </a:solidFill>
                <a:latin typeface="仿宋" panose="02010609060101010101" charset="-122"/>
                <a:ea typeface="仿宋" panose="02010609060101010101" charset="-122"/>
                <a:cs typeface="黑体" panose="02010609060101010101" charset="-122"/>
                <a:sym typeface="+mn-ea"/>
              </a:rPr>
              <a:t>史论结合、实事求是</a:t>
            </a:r>
            <a:r>
              <a:rPr lang="zh-CN" altLang="en-US" sz="2800" b="1" dirty="0">
                <a:latin typeface="仿宋" panose="02010609060101010101" charset="-122"/>
                <a:ea typeface="仿宋" panose="02010609060101010101" charset="-122"/>
                <a:cs typeface="黑体" panose="02010609060101010101" charset="-122"/>
                <a:sym typeface="+mn-ea"/>
              </a:rPr>
              <a:t>地论述历史与现实问题。</a:t>
            </a:r>
            <a:endParaRPr lang="zh-CN" altLang="en-US" sz="2800" b="1" dirty="0">
              <a:latin typeface="仿宋" panose="02010609060101010101" charset="-122"/>
              <a:ea typeface="仿宋"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515620" y="521335"/>
          <a:ext cx="11395075" cy="5925820"/>
        </p:xfrm>
        <a:graphic>
          <a:graphicData uri="http://schemas.openxmlformats.org/drawingml/2006/table">
            <a:tbl>
              <a:tblPr firstRow="1" bandRow="1">
                <a:tableStyleId>{5C22544A-7EE6-4342-B048-85BDC9FD1C3A}</a:tableStyleId>
              </a:tblPr>
              <a:tblGrid>
                <a:gridCol w="936625"/>
                <a:gridCol w="4886960"/>
                <a:gridCol w="5571490"/>
              </a:tblGrid>
              <a:tr h="962660">
                <a:tc>
                  <a:txBody>
                    <a:bodyPr/>
                    <a:lstStyle/>
                    <a:p>
                      <a:pPr algn="ctr">
                        <a:buNone/>
                      </a:pPr>
                      <a:r>
                        <a:rPr lang="zh-CN" altLang="en-US" sz="2800">
                          <a:latin typeface="黑体" panose="02010609060101010101" charset="-122"/>
                          <a:ea typeface="黑体" panose="02010609060101010101" charset="-122"/>
                        </a:rPr>
                        <a:t>历史素养</a:t>
                      </a:r>
                      <a:endParaRPr lang="zh-CN" altLang="en-US" sz="2800">
                        <a:latin typeface="黑体" panose="02010609060101010101" charset="-122"/>
                        <a:ea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2</a:t>
                      </a:r>
                      <a:endParaRPr lang="en-US" altLang="zh-CN"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4</a:t>
                      </a:r>
                      <a:endParaRPr lang="en-US" altLang="zh-CN" sz="2800">
                        <a:latin typeface="黑体" panose="02010609060101010101" charset="-122"/>
                        <a:ea typeface="黑体" panose="02010609060101010101" charset="-122"/>
                        <a:cs typeface="黑体" panose="02010609060101010101" charset="-122"/>
                      </a:endParaRPr>
                    </a:p>
                  </a:txBody>
                  <a:tcPr/>
                </a:tc>
              </a:tr>
              <a:tr h="4963160">
                <a:tc>
                  <a:txBody>
                    <a:bodyPr/>
                    <a:lstStyle/>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r>
                        <a:rPr lang="zh-CN" altLang="en-US" sz="2800">
                          <a:highlight>
                            <a:srgbClr val="FFFF00"/>
                          </a:highlight>
                          <a:latin typeface="黑体" panose="02010609060101010101" charset="-122"/>
                          <a:ea typeface="黑体" panose="02010609060101010101" charset="-122"/>
                        </a:rPr>
                        <a:t>时空观念</a:t>
                      </a:r>
                      <a:endParaRPr lang="zh-CN" altLang="en-US" sz="2800">
                        <a:highlight>
                          <a:srgbClr val="FFFF00"/>
                        </a:highlight>
                        <a:latin typeface="黑体" panose="02010609060101010101" charset="-122"/>
                        <a:ea typeface="黑体" panose="02010609060101010101" charset="-122"/>
                      </a:endParaRPr>
                    </a:p>
                  </a:txBody>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r>
            </a:tbl>
          </a:graphicData>
        </a:graphic>
      </p:graphicFrame>
      <p:sp>
        <p:nvSpPr>
          <p:cNvPr id="2" name="文本框 1"/>
          <p:cNvSpPr txBox="1"/>
          <p:nvPr/>
        </p:nvSpPr>
        <p:spPr>
          <a:xfrm>
            <a:off x="1519555" y="1546225"/>
            <a:ext cx="4848225" cy="4356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①能够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将某一史事定位在特定的时间和空间框架下</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②能够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运用各种时间术语描述过去</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③能够</a:t>
            </a:r>
            <a:r>
              <a:rPr lang="zh-CN" altLang="en-US" sz="2800" b="1">
                <a:solidFill>
                  <a:schemeClr val="tx1"/>
                </a:solidFill>
                <a:latin typeface="仿宋" panose="02010609060101010101" charset="-122"/>
                <a:ea typeface="仿宋" panose="02010609060101010101" charset="-122"/>
                <a:cs typeface="黑体" panose="02010609060101010101" charset="-122"/>
                <a:sym typeface="+mn-ea"/>
              </a:rPr>
              <a:t>利用历史年表、历史地图等方式</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对相关史事加以描述</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④能够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认识事物发生的来龙去脉</a:t>
            </a:r>
            <a:r>
              <a:rPr lang="zh-CN" altLang="en-US" sz="2800" b="1">
                <a:latin typeface="仿宋" panose="02010609060101010101" charset="-122"/>
                <a:ea typeface="仿宋" panose="02010609060101010101" charset="-122"/>
                <a:cs typeface="黑体" panose="02010609060101010101" charset="-122"/>
                <a:sym typeface="+mn-ea"/>
              </a:rPr>
              <a:t>，</a:t>
            </a:r>
            <a:r>
              <a:rPr lang="zh-CN" altLang="en-US" sz="2800" b="1">
                <a:solidFill>
                  <a:schemeClr val="tx1"/>
                </a:solidFill>
                <a:latin typeface="仿宋" panose="02010609060101010101" charset="-122"/>
                <a:ea typeface="仿宋" panose="02010609060101010101" charset="-122"/>
                <a:cs typeface="黑体" panose="02010609060101010101" charset="-122"/>
                <a:sym typeface="+mn-ea"/>
              </a:rPr>
              <a:t>理解空间和环境因素对认识历史与现实的重要性</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sym typeface="+mn-ea"/>
            </a:endParaRPr>
          </a:p>
        </p:txBody>
      </p:sp>
      <p:sp>
        <p:nvSpPr>
          <p:cNvPr id="3" name="文本框 2"/>
          <p:cNvSpPr txBox="1"/>
          <p:nvPr/>
        </p:nvSpPr>
        <p:spPr>
          <a:xfrm>
            <a:off x="6479540" y="1556385"/>
            <a:ext cx="5233670" cy="4356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①在对历史和现实问题</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进行独立探究</a:t>
            </a:r>
            <a:r>
              <a:rPr lang="zh-CN" altLang="en-US" sz="2800" b="1">
                <a:latin typeface="仿宋" panose="02010609060101010101" charset="-122"/>
                <a:ea typeface="仿宋" panose="02010609060101010101" charset="-122"/>
                <a:cs typeface="黑体" panose="02010609060101010101" charset="-122"/>
                <a:sym typeface="+mn-ea"/>
              </a:rPr>
              <a:t>的过程中，能够将其置于具体的时空框架下；</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②能够选择恰当的时空尺度对其</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进行分析、综合、比较</a:t>
            </a:r>
            <a:r>
              <a:rPr lang="zh-CN" altLang="en-US" sz="2800" b="1">
                <a:latin typeface="仿宋" panose="02010609060101010101" charset="-122"/>
                <a:ea typeface="仿宋" panose="02010609060101010101" charset="-122"/>
                <a:cs typeface="黑体" panose="02010609060101010101" charset="-122"/>
                <a:sym typeface="+mn-ea"/>
              </a:rPr>
              <a:t>，在此基础上</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作出合理的论述</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③能够根据需要并运用相关材料和正确方法，</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独立绘制相关图表</a:t>
            </a:r>
            <a:r>
              <a:rPr lang="zh-CN" altLang="en-US" sz="2800" b="1">
                <a:latin typeface="仿宋" panose="02010609060101010101" charset="-122"/>
                <a:ea typeface="仿宋" panose="02010609060101010101" charset="-122"/>
                <a:cs typeface="黑体" panose="02010609060101010101" charset="-122"/>
                <a:sym typeface="+mn-ea"/>
              </a:rPr>
              <a:t>，并加以说明。</a:t>
            </a:r>
            <a:endParaRPr lang="zh-CN" altLang="en-US" sz="2800" b="1">
              <a:latin typeface="仿宋" panose="02010609060101010101" charset="-122"/>
              <a:ea typeface="仿宋"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556260" y="297815"/>
          <a:ext cx="11395075" cy="6099810"/>
        </p:xfrm>
        <a:graphic>
          <a:graphicData uri="http://schemas.openxmlformats.org/drawingml/2006/table">
            <a:tbl>
              <a:tblPr firstRow="1" bandRow="1">
                <a:tableStyleId>{5C22544A-7EE6-4342-B048-85BDC9FD1C3A}</a:tableStyleId>
              </a:tblPr>
              <a:tblGrid>
                <a:gridCol w="936625"/>
                <a:gridCol w="4156710"/>
                <a:gridCol w="6301740"/>
              </a:tblGrid>
              <a:tr h="944880">
                <a:tc>
                  <a:txBody>
                    <a:bodyPr/>
                    <a:lstStyle/>
                    <a:p>
                      <a:pPr algn="ctr">
                        <a:buNone/>
                      </a:pPr>
                      <a:r>
                        <a:rPr lang="zh-CN" altLang="en-US" sz="2800">
                          <a:latin typeface="黑体" panose="02010609060101010101" charset="-122"/>
                          <a:ea typeface="黑体" panose="02010609060101010101" charset="-122"/>
                        </a:rPr>
                        <a:t>历史素养</a:t>
                      </a:r>
                      <a:endParaRPr lang="zh-CN" altLang="en-US" sz="2800">
                        <a:latin typeface="黑体" panose="02010609060101010101" charset="-122"/>
                        <a:ea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2</a:t>
                      </a:r>
                      <a:endParaRPr lang="en-US" altLang="zh-CN"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4</a:t>
                      </a:r>
                      <a:endParaRPr lang="en-US" altLang="zh-CN" sz="2800">
                        <a:latin typeface="黑体" panose="02010609060101010101" charset="-122"/>
                        <a:ea typeface="黑体" panose="02010609060101010101" charset="-122"/>
                        <a:cs typeface="黑体" panose="02010609060101010101" charset="-122"/>
                      </a:endParaRPr>
                    </a:p>
                  </a:txBody>
                  <a:tcPr/>
                </a:tc>
              </a:tr>
              <a:tr h="5154930">
                <a:tc>
                  <a:txBody>
                    <a:bodyPr/>
                    <a:lstStyle/>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endParaRPr lang="zh-CN" altLang="en-US" sz="2800">
                        <a:latin typeface="黑体" panose="02010609060101010101" charset="-122"/>
                        <a:ea typeface="黑体" panose="02010609060101010101" charset="-122"/>
                      </a:endParaRPr>
                    </a:p>
                    <a:p>
                      <a:pPr algn="ctr" fontAlgn="auto">
                        <a:lnSpc>
                          <a:spcPct val="110000"/>
                        </a:lnSpc>
                        <a:buNone/>
                      </a:pPr>
                      <a:r>
                        <a:rPr lang="zh-CN" altLang="en-US" sz="2800">
                          <a:highlight>
                            <a:srgbClr val="FFFF00"/>
                          </a:highlight>
                          <a:latin typeface="黑体" panose="02010609060101010101" charset="-122"/>
                          <a:ea typeface="黑体" panose="02010609060101010101" charset="-122"/>
                        </a:rPr>
                        <a:t>史料实证</a:t>
                      </a:r>
                      <a:endParaRPr lang="zh-CN" altLang="en-US" sz="2800">
                        <a:highlight>
                          <a:srgbClr val="FFFF00"/>
                        </a:highlight>
                        <a:latin typeface="黑体" panose="02010609060101010101" charset="-122"/>
                        <a:ea typeface="黑体" panose="02010609060101010101" charset="-122"/>
                      </a:endParaRPr>
                    </a:p>
                  </a:txBody>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c>
                  <a:txBody>
                    <a:bodyPr/>
                    <a:lstStyle/>
                    <a:p>
                      <a:pPr algn="l" fontAlgn="auto">
                        <a:lnSpc>
                          <a:spcPct val="110000"/>
                        </a:lnSpc>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r>
            </a:tbl>
          </a:graphicData>
        </a:graphic>
      </p:graphicFrame>
      <p:sp>
        <p:nvSpPr>
          <p:cNvPr id="2" name="文本框 1"/>
          <p:cNvSpPr txBox="1"/>
          <p:nvPr/>
        </p:nvSpPr>
        <p:spPr>
          <a:xfrm>
            <a:off x="1570355" y="1407160"/>
            <a:ext cx="3966210" cy="38817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①能够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认识不同类型的史料</a:t>
            </a:r>
            <a:r>
              <a:rPr lang="zh-CN" altLang="en-US" sz="2800" b="1">
                <a:latin typeface="仿宋" panose="02010609060101010101" charset="-122"/>
                <a:ea typeface="仿宋" panose="02010609060101010101" charset="-122"/>
                <a:cs typeface="黑体" panose="02010609060101010101" charset="-122"/>
                <a:sym typeface="+mn-ea"/>
              </a:rPr>
              <a:t>所具有的不同价值；</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②能够掌</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握获取史料的基本方法</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③能够在对史事与现实问题进行论述的过程中，</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尝试运用史料作为证据论证自己的观点</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sym typeface="+mn-ea"/>
            </a:endParaRPr>
          </a:p>
        </p:txBody>
      </p:sp>
      <p:sp>
        <p:nvSpPr>
          <p:cNvPr id="3" name="文本框 2"/>
          <p:cNvSpPr txBox="1"/>
          <p:nvPr/>
        </p:nvSpPr>
        <p:spPr>
          <a:xfrm>
            <a:off x="5759450" y="1403985"/>
            <a:ext cx="6075680" cy="48298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①能够</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比较、分析</a:t>
            </a:r>
            <a:r>
              <a:rPr lang="zh-CN" altLang="en-US" sz="2800" b="1">
                <a:latin typeface="仿宋" panose="02010609060101010101" charset="-122"/>
                <a:ea typeface="仿宋" panose="02010609060101010101" charset="-122"/>
                <a:cs typeface="黑体" panose="02010609060101010101" charset="-122"/>
                <a:sym typeface="+mn-ea"/>
              </a:rPr>
              <a:t>不同来源、不同观点的史料；</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②能够在辨别史料作者意图的基础上</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利用史料</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③在评述历史时，能够对材料进行</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适当的取舍</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④在对历史和现实问题进行探究的过程中，能够恰当地</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运用史料对所探究问题进行论述</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fontAlgn="auto">
              <a:lnSpc>
                <a:spcPct val="110000"/>
              </a:lnSpc>
              <a:buNone/>
            </a:pPr>
            <a:r>
              <a:rPr lang="zh-CN" altLang="en-US" sz="2800" b="1">
                <a:latin typeface="仿宋" panose="02010609060101010101" charset="-122"/>
                <a:ea typeface="仿宋" panose="02010609060101010101" charset="-122"/>
                <a:cs typeface="黑体" panose="02010609060101010101" charset="-122"/>
                <a:sym typeface="+mn-ea"/>
              </a:rPr>
              <a:t>⑤能够符合规范地</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引用史料</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398145" y="274320"/>
          <a:ext cx="11395075" cy="6263005"/>
        </p:xfrm>
        <a:graphic>
          <a:graphicData uri="http://schemas.openxmlformats.org/drawingml/2006/table">
            <a:tbl>
              <a:tblPr firstRow="1" bandRow="1">
                <a:tableStyleId>{5C22544A-7EE6-4342-B048-85BDC9FD1C3A}</a:tableStyleId>
              </a:tblPr>
              <a:tblGrid>
                <a:gridCol w="936625"/>
                <a:gridCol w="6123940"/>
                <a:gridCol w="4334510"/>
              </a:tblGrid>
              <a:tr h="727710">
                <a:tc>
                  <a:txBody>
                    <a:bodyPr/>
                    <a:lstStyle/>
                    <a:p>
                      <a:pPr algn="ctr">
                        <a:buNone/>
                      </a:pPr>
                      <a:r>
                        <a:rPr lang="zh-CN" altLang="en-US" sz="2800">
                          <a:latin typeface="黑体" panose="02010609060101010101" charset="-122"/>
                          <a:ea typeface="黑体" panose="02010609060101010101" charset="-122"/>
                        </a:rPr>
                        <a:t>历史素养</a:t>
                      </a:r>
                      <a:endParaRPr lang="zh-CN" altLang="en-US" sz="2800">
                        <a:latin typeface="黑体" panose="02010609060101010101" charset="-122"/>
                        <a:ea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2</a:t>
                      </a:r>
                      <a:endParaRPr lang="en-US" altLang="zh-CN"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4</a:t>
                      </a:r>
                      <a:endParaRPr lang="en-US" altLang="zh-CN" sz="2800">
                        <a:latin typeface="黑体" panose="02010609060101010101" charset="-122"/>
                        <a:ea typeface="黑体" panose="02010609060101010101" charset="-122"/>
                        <a:cs typeface="黑体" panose="02010609060101010101" charset="-122"/>
                      </a:endParaRPr>
                    </a:p>
                  </a:txBody>
                  <a:tcPr/>
                </a:tc>
              </a:tr>
              <a:tr h="5318125">
                <a:tc>
                  <a:txBody>
                    <a:bodyPr/>
                    <a:lstStyle/>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r>
                        <a:rPr lang="zh-CN" altLang="en-US" sz="2800">
                          <a:highlight>
                            <a:srgbClr val="FFFF00"/>
                          </a:highlight>
                          <a:latin typeface="黑体" panose="02010609060101010101" charset="-122"/>
                          <a:ea typeface="黑体" panose="02010609060101010101" charset="-122"/>
                        </a:rPr>
                        <a:t>历史解释</a:t>
                      </a:r>
                      <a:endParaRPr lang="zh-CN" altLang="en-US" sz="2800">
                        <a:highlight>
                          <a:srgbClr val="FFFF00"/>
                        </a:highlight>
                        <a:latin typeface="黑体" panose="02010609060101010101" charset="-122"/>
                        <a:ea typeface="黑体" panose="02010609060101010101" charset="-122"/>
                      </a:endParaRPr>
                    </a:p>
                  </a:txBody>
                  <a:tcPr/>
                </a:tc>
                <a:tc>
                  <a:txBody>
                    <a:bodyPr/>
                    <a:lstStyle/>
                    <a:p>
                      <a:pPr algn="l">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c>
                  <a:txBody>
                    <a:bodyPr/>
                    <a:lstStyle/>
                    <a:p>
                      <a:pPr algn="l">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r>
            </a:tbl>
          </a:graphicData>
        </a:graphic>
      </p:graphicFrame>
      <p:sp>
        <p:nvSpPr>
          <p:cNvPr id="2" name="文本框 1"/>
          <p:cNvSpPr txBox="1"/>
          <p:nvPr/>
        </p:nvSpPr>
        <p:spPr>
          <a:xfrm>
            <a:off x="1417955" y="1312545"/>
            <a:ext cx="5943600" cy="48310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None/>
            </a:pPr>
            <a:r>
              <a:rPr lang="zh-CN" altLang="en-US" sz="2800" b="1">
                <a:latin typeface="仿宋" panose="02010609060101010101" charset="-122"/>
                <a:ea typeface="仿宋" panose="02010609060101010101" charset="-122"/>
                <a:cs typeface="黑体" panose="02010609060101010101" charset="-122"/>
                <a:sym typeface="+mn-ea"/>
              </a:rPr>
              <a:t>①能够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分析有关的历史结论</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②能够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区分历史叙述中的史实与解释</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③能够</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在叙述历史时把握历史发展的各种联系</a:t>
            </a:r>
            <a:r>
              <a:rPr lang="zh-CN" altLang="en-US" sz="2800" b="1">
                <a:latin typeface="仿宋" panose="02010609060101010101" charset="-122"/>
                <a:ea typeface="仿宋" panose="02010609060101010101" charset="-122"/>
                <a:cs typeface="黑体" panose="02010609060101010101" charset="-122"/>
                <a:sym typeface="+mn-ea"/>
              </a:rPr>
              <a:t>，如古今联系、中外联系等，并将历史知识</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与其他相关学科</a:t>
            </a:r>
            <a:r>
              <a:rPr lang="zh-CN" altLang="en-US" sz="2800" b="1">
                <a:latin typeface="仿宋" panose="02010609060101010101" charset="-122"/>
                <a:ea typeface="仿宋" panose="02010609060101010101" charset="-122"/>
                <a:cs typeface="黑体" panose="02010609060101010101" charset="-122"/>
                <a:sym typeface="+mn-ea"/>
              </a:rPr>
              <a:t>如地理、语文、艺术等</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知识加以联系</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④能够选择、组织和运用相关材料并使用相关历史术语，</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对具体史事作出解释</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⑤能够尝试</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从历史的角度解释现实问题</a:t>
            </a:r>
            <a:r>
              <a:rPr lang="zh-CN" altLang="en-US" sz="2800" b="1">
                <a:solidFill>
                  <a:schemeClr val="tx1"/>
                </a:solidFill>
                <a:latin typeface="仿宋" panose="02010609060101010101" charset="-122"/>
                <a:ea typeface="仿宋" panose="02010609060101010101" charset="-122"/>
                <a:cs typeface="黑体" panose="02010609060101010101" charset="-122"/>
                <a:sym typeface="+mn-ea"/>
              </a:rPr>
              <a:t>。</a:t>
            </a:r>
            <a:endParaRPr lang="zh-CN" altLang="en-US" sz="2800" b="1">
              <a:solidFill>
                <a:schemeClr val="tx1"/>
              </a:solidFill>
              <a:latin typeface="仿宋" panose="02010609060101010101" charset="-122"/>
              <a:ea typeface="仿宋" panose="02010609060101010101" charset="-122"/>
              <a:cs typeface="黑体" panose="02010609060101010101" charset="-122"/>
              <a:sym typeface="+mn-ea"/>
            </a:endParaRPr>
          </a:p>
        </p:txBody>
      </p:sp>
      <p:sp>
        <p:nvSpPr>
          <p:cNvPr id="3" name="文本框 2"/>
          <p:cNvSpPr txBox="1"/>
          <p:nvPr/>
        </p:nvSpPr>
        <p:spPr>
          <a:xfrm>
            <a:off x="7574915" y="1312545"/>
            <a:ext cx="4046855" cy="39693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None/>
            </a:pPr>
            <a:r>
              <a:rPr lang="zh-CN" altLang="en-US" sz="2800" b="1">
                <a:latin typeface="仿宋" panose="02010609060101010101" charset="-122"/>
                <a:ea typeface="仿宋" panose="02010609060101010101" charset="-122"/>
                <a:cs typeface="黑体" panose="02010609060101010101" charset="-122"/>
                <a:sym typeface="+mn-ea"/>
              </a:rPr>
              <a:t>①能够在</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独立探究历史问题</a:t>
            </a:r>
            <a:r>
              <a:rPr lang="zh-CN" altLang="en-US" sz="2800" b="1">
                <a:latin typeface="仿宋" panose="02010609060101010101" charset="-122"/>
                <a:ea typeface="仿宋" panose="02010609060101010101" charset="-122"/>
                <a:cs typeface="黑体" panose="02010609060101010101" charset="-122"/>
                <a:sym typeface="+mn-ea"/>
              </a:rPr>
              <a:t>时，在尽可能占有史料的基础上，</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尝试验证以往的假说或提出新的解释</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②能够在正确的历史观和方法论的指导下，</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全面、客观地论述历史和现实问题</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398145" y="274320"/>
          <a:ext cx="11435080" cy="6279515"/>
        </p:xfrm>
        <a:graphic>
          <a:graphicData uri="http://schemas.openxmlformats.org/drawingml/2006/table">
            <a:tbl>
              <a:tblPr firstRow="1" bandRow="1">
                <a:tableStyleId>{5C22544A-7EE6-4342-B048-85BDC9FD1C3A}</a:tableStyleId>
              </a:tblPr>
              <a:tblGrid>
                <a:gridCol w="939800"/>
                <a:gridCol w="3737610"/>
                <a:gridCol w="6757670"/>
              </a:tblGrid>
              <a:tr h="944880">
                <a:tc>
                  <a:txBody>
                    <a:bodyPr/>
                    <a:lstStyle/>
                    <a:p>
                      <a:pPr algn="ctr">
                        <a:buNone/>
                      </a:pPr>
                      <a:r>
                        <a:rPr lang="zh-CN" altLang="en-US" sz="2800">
                          <a:latin typeface="黑体" panose="02010609060101010101" charset="-122"/>
                          <a:ea typeface="黑体" panose="02010609060101010101" charset="-122"/>
                        </a:rPr>
                        <a:t>历史素养</a:t>
                      </a:r>
                      <a:endParaRPr lang="zh-CN" altLang="en-US" sz="2800">
                        <a:latin typeface="黑体" panose="02010609060101010101" charset="-122"/>
                        <a:ea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2</a:t>
                      </a:r>
                      <a:endParaRPr lang="en-US" altLang="zh-CN" sz="2800">
                        <a:latin typeface="黑体" panose="02010609060101010101" charset="-122"/>
                        <a:ea typeface="黑体" panose="02010609060101010101" charset="-122"/>
                        <a:cs typeface="黑体" panose="02010609060101010101" charset="-122"/>
                      </a:endParaRPr>
                    </a:p>
                  </a:txBody>
                  <a:tcPr/>
                </a:tc>
                <a:tc>
                  <a:txBody>
                    <a:bodyPr/>
                    <a:lstStyle/>
                    <a:p>
                      <a:pPr algn="ctr">
                        <a:buNone/>
                      </a:pPr>
                      <a:r>
                        <a:rPr lang="zh-CN" altLang="en-US" sz="2800">
                          <a:latin typeface="黑体" panose="02010609060101010101" charset="-122"/>
                          <a:ea typeface="黑体" panose="02010609060101010101" charset="-122"/>
                          <a:cs typeface="黑体" panose="02010609060101010101" charset="-122"/>
                        </a:rPr>
                        <a:t>质量水平</a:t>
                      </a:r>
                      <a:r>
                        <a:rPr lang="en-US" altLang="zh-CN" sz="2800">
                          <a:latin typeface="黑体" panose="02010609060101010101" charset="-122"/>
                          <a:ea typeface="黑体" panose="02010609060101010101" charset="-122"/>
                          <a:cs typeface="黑体" panose="02010609060101010101" charset="-122"/>
                        </a:rPr>
                        <a:t>4</a:t>
                      </a:r>
                      <a:endParaRPr lang="en-US" altLang="zh-CN" sz="2800">
                        <a:latin typeface="黑体" panose="02010609060101010101" charset="-122"/>
                        <a:ea typeface="黑体" panose="02010609060101010101" charset="-122"/>
                        <a:cs typeface="黑体" panose="02010609060101010101" charset="-122"/>
                      </a:endParaRPr>
                    </a:p>
                  </a:txBody>
                  <a:tcPr/>
                </a:tc>
              </a:tr>
              <a:tr h="5334635">
                <a:tc>
                  <a:txBody>
                    <a:bodyPr/>
                    <a:lstStyle/>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endParaRPr lang="zh-CN" altLang="en-US" sz="2800">
                        <a:latin typeface="黑体" panose="02010609060101010101" charset="-122"/>
                        <a:ea typeface="黑体" panose="02010609060101010101" charset="-122"/>
                      </a:endParaRPr>
                    </a:p>
                    <a:p>
                      <a:pPr algn="ctr">
                        <a:buNone/>
                      </a:pPr>
                      <a:r>
                        <a:rPr lang="zh-CN" altLang="en-US" sz="2800">
                          <a:highlight>
                            <a:srgbClr val="FFFF00"/>
                          </a:highlight>
                          <a:latin typeface="黑体" panose="02010609060101010101" charset="-122"/>
                          <a:ea typeface="黑体" panose="02010609060101010101" charset="-122"/>
                        </a:rPr>
                        <a:t>家国情怀</a:t>
                      </a:r>
                      <a:endParaRPr lang="zh-CN" altLang="en-US" sz="2800">
                        <a:highlight>
                          <a:srgbClr val="FFFF00"/>
                        </a:highlight>
                        <a:latin typeface="黑体" panose="02010609060101010101" charset="-122"/>
                        <a:ea typeface="黑体" panose="02010609060101010101" charset="-122"/>
                      </a:endParaRPr>
                    </a:p>
                  </a:txBody>
                  <a:tcPr/>
                </a:tc>
                <a:tc>
                  <a:txBody>
                    <a:bodyPr/>
                    <a:lstStyle/>
                    <a:p>
                      <a:pPr algn="l">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c>
                  <a:txBody>
                    <a:bodyPr/>
                    <a:lstStyle/>
                    <a:p>
                      <a:pPr algn="l">
                        <a:buNone/>
                      </a:pPr>
                      <a:endParaRPr lang="zh-CN" altLang="en-US" sz="2800">
                        <a:latin typeface="黑体" panose="02010609060101010101" charset="-122"/>
                        <a:ea typeface="黑体" panose="02010609060101010101" charset="-122"/>
                        <a:cs typeface="黑体" panose="02010609060101010101" charset="-122"/>
                      </a:endParaRPr>
                    </a:p>
                  </a:txBody>
                  <a:tcPr>
                    <a:solidFill>
                      <a:schemeClr val="bg1"/>
                    </a:solidFill>
                  </a:tcPr>
                </a:tc>
              </a:tr>
            </a:tbl>
          </a:graphicData>
        </a:graphic>
      </p:graphicFrame>
      <p:sp>
        <p:nvSpPr>
          <p:cNvPr id="3" name="文本框 2"/>
          <p:cNvSpPr txBox="1"/>
          <p:nvPr/>
        </p:nvSpPr>
        <p:spPr>
          <a:xfrm>
            <a:off x="1428115" y="1322705"/>
            <a:ext cx="3529965" cy="3538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None/>
            </a:pPr>
            <a:r>
              <a:rPr lang="zh-CN" altLang="en-US" sz="2800" b="1">
                <a:latin typeface="仿宋" panose="02010609060101010101" charset="-122"/>
                <a:ea typeface="仿宋" panose="02010609060101010101" charset="-122"/>
                <a:cs typeface="黑体" panose="02010609060101010101" charset="-122"/>
                <a:sym typeface="+mn-ea"/>
              </a:rPr>
              <a:t>①能够发现历史上认同家乡、民族、国家的事例，</a:t>
            </a:r>
            <a:r>
              <a:rPr lang="zh-CN" altLang="en-US" sz="2800" b="1">
                <a:solidFill>
                  <a:srgbClr val="FF0000"/>
                </a:solidFill>
                <a:latin typeface="仿宋" panose="02010609060101010101" charset="-122"/>
                <a:ea typeface="仿宋" panose="02010609060101010101" charset="-122"/>
                <a:cs typeface="黑体" panose="02010609060101010101" charset="-122"/>
                <a:sym typeface="+mn-ea"/>
              </a:rPr>
              <a:t>知道中外优秀文化遗产的主要内容</a:t>
            </a:r>
            <a:r>
              <a:rPr lang="zh-CN" altLang="en-US" sz="2800" b="1">
                <a:latin typeface="仿宋" panose="02010609060101010101" charset="-122"/>
                <a:ea typeface="仿宋" panose="02010609060101010101" charset="-122"/>
                <a:cs typeface="黑体" panose="02010609060101010101" charset="-122"/>
                <a:sym typeface="+mn-ea"/>
              </a:rPr>
              <a:t>，认识社会主义核心价值观的历史依据，具有对祖国和人民的深情大爱。</a:t>
            </a:r>
            <a:endParaRPr lang="zh-CN" altLang="en-US" sz="2800" b="1">
              <a:latin typeface="仿宋" panose="02010609060101010101" charset="-122"/>
              <a:ea typeface="仿宋" panose="02010609060101010101" charset="-122"/>
              <a:cs typeface="黑体" panose="02010609060101010101" charset="-122"/>
              <a:sym typeface="+mn-ea"/>
            </a:endParaRPr>
          </a:p>
        </p:txBody>
      </p:sp>
      <p:sp>
        <p:nvSpPr>
          <p:cNvPr id="4" name="文本框 3"/>
          <p:cNvSpPr txBox="1"/>
          <p:nvPr/>
        </p:nvSpPr>
        <p:spPr>
          <a:xfrm>
            <a:off x="5241925" y="1312545"/>
            <a:ext cx="6410325" cy="48310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None/>
            </a:pPr>
            <a:r>
              <a:rPr lang="zh-CN" altLang="en-US" sz="2800" b="1">
                <a:latin typeface="仿宋" panose="02010609060101010101" charset="-122"/>
                <a:ea typeface="仿宋" panose="02010609060101010101" charset="-122"/>
                <a:cs typeface="黑体" panose="02010609060101010101" charset="-122"/>
                <a:sym typeface="+mn-ea"/>
              </a:rPr>
              <a:t>①能够把握</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中华民族多元一体的发展趋势</a:t>
            </a:r>
            <a:r>
              <a:rPr lang="zh-CN" altLang="en-US" sz="2800" b="1">
                <a:latin typeface="仿宋" panose="02010609060101010101" charset="-122"/>
                <a:ea typeface="仿宋" panose="02010609060101010101" charset="-122"/>
                <a:cs typeface="黑体" panose="02010609060101010101" charset="-122"/>
                <a:sym typeface="+mn-ea"/>
              </a:rPr>
              <a:t>，以及</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世界历史发展的进步历程</a:t>
            </a:r>
            <a:r>
              <a:rPr lang="zh-CN" altLang="en-US" sz="2800" b="1">
                <a:latin typeface="仿宋" panose="02010609060101010101" charset="-122"/>
                <a:ea typeface="仿宋" panose="02010609060101010101" charset="-122"/>
                <a:cs typeface="黑体" panose="02010609060101010101" charset="-122"/>
                <a:sym typeface="+mn-ea"/>
              </a:rPr>
              <a:t>，形成正确的世界观、人生观、价值观和历史观；</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②能够表现出对历史的反思，</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从历史中汲取经验教训</a:t>
            </a:r>
            <a:r>
              <a:rPr lang="zh-CN" altLang="en-US" sz="2800" b="1">
                <a:latin typeface="仿宋" panose="02010609060101010101" charset="-122"/>
                <a:ea typeface="仿宋" panose="02010609060101010101" charset="-122"/>
                <a:cs typeface="黑体" panose="02010609060101010101" charset="-122"/>
                <a:sym typeface="+mn-ea"/>
              </a:rPr>
              <a:t>，更全面、客观地</a:t>
            </a:r>
            <a:r>
              <a:rPr lang="zh-CN" altLang="en-US" sz="2800" b="1">
                <a:solidFill>
                  <a:srgbClr val="0000FF"/>
                </a:solidFill>
                <a:latin typeface="仿宋" panose="02010609060101010101" charset="-122"/>
                <a:ea typeface="仿宋" panose="02010609060101010101" charset="-122"/>
                <a:cs typeface="黑体" panose="02010609060101010101" charset="-122"/>
                <a:sym typeface="+mn-ea"/>
              </a:rPr>
              <a:t>认识历史和现实社会问题</a:t>
            </a:r>
            <a:r>
              <a:rPr lang="zh-CN" altLang="en-US" sz="2800" b="1">
                <a:latin typeface="仿宋" panose="02010609060101010101" charset="-122"/>
                <a:ea typeface="仿宋" panose="02010609060101010101" charset="-122"/>
                <a:cs typeface="黑体" panose="02010609060101010101" charset="-122"/>
                <a:sym typeface="+mn-ea"/>
              </a:rPr>
              <a:t>；</a:t>
            </a:r>
            <a:endParaRPr lang="zh-CN" altLang="en-US" sz="2800" b="1">
              <a:latin typeface="仿宋" panose="02010609060101010101" charset="-122"/>
              <a:ea typeface="仿宋" panose="02010609060101010101" charset="-122"/>
              <a:cs typeface="黑体" panose="02010609060101010101" charset="-122"/>
            </a:endParaRPr>
          </a:p>
          <a:p>
            <a:pPr algn="l">
              <a:buNone/>
            </a:pPr>
            <a:r>
              <a:rPr lang="zh-CN" altLang="en-US" sz="2800" b="1">
                <a:latin typeface="仿宋" panose="02010609060101010101" charset="-122"/>
                <a:ea typeface="仿宋" panose="02010609060101010101" charset="-122"/>
                <a:cs typeface="黑体" panose="02010609060101010101" charset="-122"/>
                <a:sym typeface="+mn-ea"/>
              </a:rPr>
              <a:t>③能够将历史学习所得与家乡、民族和国家的繁荣结合起来，立志为新时代中国特色社会主义建设、中华民族伟大复兴作出自己的贡献。</a:t>
            </a:r>
            <a:endParaRPr lang="zh-CN" altLang="en-US" sz="2800" b="1">
              <a:latin typeface="仿宋" panose="02010609060101010101" charset="-122"/>
              <a:ea typeface="仿宋"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5940" y="1383665"/>
            <a:ext cx="11362055" cy="5052695"/>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20000"/>
              </a:lnSpc>
              <a:buNone/>
            </a:pPr>
            <a:r>
              <a:rPr lang="en-US" altLang="zh-CN" sz="2800" b="1" dirty="0">
                <a:latin typeface="仿宋" panose="02010609060101010101" charset="-122"/>
                <a:ea typeface="仿宋" panose="02010609060101010101" charset="-122"/>
                <a:cs typeface="仿宋" panose="02010609060101010101" charset="-122"/>
              </a:rPr>
              <a:t>    </a:t>
            </a:r>
            <a:r>
              <a:rPr lang="zh-CN" altLang="en-US" sz="2800" b="1" dirty="0">
                <a:latin typeface="仿宋" panose="02010609060101010101" charset="-122"/>
                <a:ea typeface="仿宋" panose="02010609060101010101" charset="-122"/>
                <a:cs typeface="仿宋" panose="02010609060101010101" charset="-122"/>
              </a:rPr>
              <a:t>江西的第一次新高考将在</a:t>
            </a:r>
            <a:r>
              <a:rPr lang="en-US" altLang="zh-CN" sz="2800" b="1" dirty="0">
                <a:latin typeface="仿宋" panose="02010609060101010101" charset="-122"/>
                <a:ea typeface="仿宋" panose="02010609060101010101" charset="-122"/>
                <a:cs typeface="仿宋" panose="02010609060101010101" charset="-122"/>
              </a:rPr>
              <a:t>2024</a:t>
            </a:r>
            <a:r>
              <a:rPr lang="zh-CN" altLang="en-US" sz="2800" b="1" dirty="0">
                <a:latin typeface="仿宋" panose="02010609060101010101" charset="-122"/>
                <a:ea typeface="仿宋" panose="02010609060101010101" charset="-122"/>
                <a:cs typeface="仿宋" panose="02010609060101010101" charset="-122"/>
              </a:rPr>
              <a:t>年举行，这对于历史学科来讲，</a:t>
            </a:r>
            <a:r>
              <a:rPr lang="zh-CN" altLang="en-US" sz="2800" b="1" dirty="0">
                <a:solidFill>
                  <a:srgbClr val="FF0000"/>
                </a:solidFill>
                <a:latin typeface="仿宋" panose="02010609060101010101" charset="-122"/>
                <a:ea typeface="仿宋" panose="02010609060101010101" charset="-122"/>
                <a:cs typeface="仿宋" panose="02010609060101010101" charset="-122"/>
              </a:rPr>
              <a:t>面临着缺乏历年真题的问题</a:t>
            </a:r>
            <a:r>
              <a:rPr lang="zh-CN" altLang="en-US" sz="2800" b="1" dirty="0">
                <a:latin typeface="仿宋" panose="02010609060101010101" charset="-122"/>
                <a:ea typeface="仿宋" panose="02010609060101010101" charset="-122"/>
                <a:cs typeface="仿宋" panose="02010609060101010101" charset="-122"/>
              </a:rPr>
              <a:t>。在此背景下，我们更应该做好对新高考省份历年真题的收集与研究工作，高考真题主要有以下几个方面的作用：</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   1.</a:t>
            </a:r>
            <a:r>
              <a:rPr lang="zh-CN" altLang="en-US" sz="2800" b="1" dirty="0">
                <a:latin typeface="仿宋" panose="02010609060101010101" charset="-122"/>
                <a:ea typeface="仿宋" panose="02010609060101010101" charset="-122"/>
                <a:cs typeface="仿宋" panose="02010609060101010101" charset="-122"/>
              </a:rPr>
              <a:t>熟悉新高考省份历史真题的</a:t>
            </a:r>
            <a:r>
              <a:rPr lang="zh-CN" altLang="en-US" sz="2800" b="1" dirty="0">
                <a:solidFill>
                  <a:srgbClr val="0000FF"/>
                </a:solidFill>
                <a:latin typeface="仿宋" panose="02010609060101010101" charset="-122"/>
                <a:ea typeface="仿宋" panose="02010609060101010101" charset="-122"/>
                <a:cs typeface="仿宋" panose="02010609060101010101" charset="-122"/>
              </a:rPr>
              <a:t>题型、分值、时长</a:t>
            </a:r>
            <a:r>
              <a:rPr lang="zh-CN" altLang="en-US" sz="2800" b="1" dirty="0">
                <a:latin typeface="仿宋" panose="02010609060101010101" charset="-122"/>
                <a:ea typeface="仿宋" panose="02010609060101010101" charset="-122"/>
                <a:cs typeface="仿宋" panose="02010609060101010101" charset="-122"/>
              </a:rPr>
              <a:t>等；</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   2.</a:t>
            </a:r>
            <a:r>
              <a:rPr lang="zh-CN" altLang="en-US" sz="2800" b="1" dirty="0">
                <a:solidFill>
                  <a:srgbClr val="0000FF"/>
                </a:solidFill>
                <a:latin typeface="仿宋" panose="02010609060101010101" charset="-122"/>
                <a:ea typeface="仿宋" panose="02010609060101010101" charset="-122"/>
                <a:cs typeface="仿宋" panose="02010609060101010101" charset="-122"/>
              </a:rPr>
              <a:t>按教材的章节对高考真题进行分类</a:t>
            </a:r>
            <a:r>
              <a:rPr lang="zh-CN" altLang="en-US" sz="2800" b="1" dirty="0">
                <a:latin typeface="仿宋" panose="02010609060101010101" charset="-122"/>
                <a:ea typeface="仿宋" panose="02010609060101010101" charset="-122"/>
                <a:cs typeface="仿宋" panose="02010609060101010101" charset="-122"/>
              </a:rPr>
              <a:t>，清晰每课内容已考</a:t>
            </a:r>
            <a:r>
              <a:rPr lang="zh-CN" altLang="en-US" sz="2800" b="1" dirty="0">
                <a:latin typeface="仿宋" panose="02010609060101010101" charset="-122"/>
                <a:ea typeface="仿宋" panose="02010609060101010101" charset="-122"/>
                <a:cs typeface="仿宋" panose="02010609060101010101" charset="-122"/>
              </a:rPr>
              <a:t>查的知识点；</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   3.</a:t>
            </a:r>
            <a:r>
              <a:rPr lang="zh-CN" altLang="en-US" sz="2800" b="1" dirty="0">
                <a:latin typeface="仿宋" panose="02010609060101010101" charset="-122"/>
                <a:ea typeface="仿宋" panose="02010609060101010101" charset="-122"/>
                <a:cs typeface="仿宋" panose="02010609060101010101" charset="-122"/>
              </a:rPr>
              <a:t>可以</a:t>
            </a:r>
            <a:r>
              <a:rPr lang="zh-CN" altLang="en-US" sz="2800" b="1" dirty="0">
                <a:solidFill>
                  <a:srgbClr val="0000FF"/>
                </a:solidFill>
                <a:latin typeface="仿宋" panose="02010609060101010101" charset="-122"/>
                <a:ea typeface="仿宋" panose="02010609060101010101" charset="-122"/>
                <a:cs typeface="仿宋" panose="02010609060101010101" charset="-122"/>
              </a:rPr>
              <a:t>对高考真题进行变式训练</a:t>
            </a:r>
            <a:r>
              <a:rPr lang="zh-CN" altLang="en-US" sz="2800" b="1" dirty="0">
                <a:latin typeface="仿宋" panose="02010609060101010101" charset="-122"/>
                <a:ea typeface="仿宋" panose="02010609060101010101" charset="-122"/>
                <a:cs typeface="仿宋" panose="02010609060101010101" charset="-122"/>
              </a:rPr>
              <a:t>，举一反三。</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   </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zh-CN" altLang="en-US" sz="2800" b="1" dirty="0">
                <a:latin typeface="仿宋" panose="02010609060101010101" charset="-122"/>
                <a:ea typeface="仿宋" panose="02010609060101010101" charset="-122"/>
                <a:cs typeface="仿宋" panose="02010609060101010101" charset="-122"/>
              </a:rPr>
              <a:t> </a:t>
            </a:r>
            <a:r>
              <a:rPr lang="en-US" altLang="zh-CN" sz="2800" b="1" dirty="0">
                <a:latin typeface="仿宋" panose="02010609060101010101" charset="-122"/>
                <a:ea typeface="仿宋" panose="02010609060101010101" charset="-122"/>
                <a:cs typeface="仿宋" panose="02010609060101010101" charset="-122"/>
              </a:rPr>
              <a:t>   </a:t>
            </a:r>
            <a:endParaRPr lang="zh-CN" altLang="en-US" sz="2800" b="1" dirty="0">
              <a:latin typeface="仿宋" panose="02010609060101010101" charset="-122"/>
              <a:ea typeface="仿宋" panose="02010609060101010101" charset="-122"/>
              <a:cs typeface="仿宋" panose="02010609060101010101" charset="-122"/>
            </a:endParaRPr>
          </a:p>
          <a:p>
            <a:pPr marL="0" indent="0" fontAlgn="auto">
              <a:lnSpc>
                <a:spcPct val="120000"/>
              </a:lnSpc>
              <a:buNone/>
            </a:pPr>
            <a:r>
              <a:rPr lang="en-US" altLang="zh-CN" sz="2800" b="1" dirty="0">
                <a:latin typeface="仿宋" panose="02010609060101010101" charset="-122"/>
                <a:ea typeface="仿宋" panose="02010609060101010101" charset="-122"/>
                <a:cs typeface="仿宋" panose="02010609060101010101" charset="-122"/>
              </a:rPr>
              <a:t>     </a:t>
            </a:r>
            <a:endParaRPr lang="en-US" altLang="zh-CN" sz="2800" b="1" dirty="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536575" y="626745"/>
            <a:ext cx="11361420" cy="58356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fontAlgn="auto">
              <a:lnSpc>
                <a:spcPct val="100000"/>
              </a:lnSpc>
              <a:buNone/>
            </a:pPr>
            <a:r>
              <a:rPr lang="en-US" altLang="zh-CN" sz="3200" dirty="0">
                <a:solidFill>
                  <a:srgbClr val="FF0000"/>
                </a:solidFill>
                <a:latin typeface="黑体" panose="02010609060101010101" charset="-122"/>
                <a:ea typeface="黑体" panose="02010609060101010101" charset="-122"/>
                <a:cs typeface="黑体" panose="02010609060101010101" charset="-122"/>
                <a:sym typeface="+mn-ea"/>
              </a:rPr>
              <a:t>6.</a:t>
            </a:r>
            <a:r>
              <a:rPr lang="zh-CN" altLang="en-US" sz="3200" dirty="0">
                <a:solidFill>
                  <a:srgbClr val="FF0000"/>
                </a:solidFill>
                <a:latin typeface="黑体" panose="02010609060101010101" charset="-122"/>
                <a:ea typeface="黑体" panose="02010609060101010101" charset="-122"/>
                <a:cs typeface="黑体" panose="02010609060101010101" charset="-122"/>
                <a:sym typeface="+mn-ea"/>
              </a:rPr>
              <a:t>注重新高考省份历年真题的研究。</a:t>
            </a:r>
            <a:endParaRPr lang="zh-CN" altLang="en-US" sz="3200" dirty="0">
              <a:solidFill>
                <a:srgbClr val="FF0000"/>
              </a:solidFill>
              <a:latin typeface="仿宋" panose="02010609060101010101" charset="-122"/>
              <a:ea typeface="仿宋" panose="0201060906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P spid="2" grpId="1" animBg="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542665" y="4614545"/>
            <a:ext cx="8343265" cy="1198880"/>
          </a:xfrm>
          <a:prstGeom prst="rect">
            <a:avLst/>
          </a:prstGeom>
          <a:noFill/>
          <a:ln>
            <a:noFill/>
          </a:ln>
        </p:spPr>
        <p:txBody>
          <a:bodyPr wrap="square" rtlCol="0" anchor="t">
            <a:spAutoFit/>
          </a:bodyPr>
          <a:lstStyle/>
          <a:p>
            <a:pPr algn="r"/>
            <a:r>
              <a:rPr lang="zh-CN" altLang="en-US" sz="7200" b="1">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rPr>
              <a:t>感谢聆听！</a:t>
            </a:r>
            <a:endParaRPr lang="zh-CN" altLang="en-US" sz="7200" b="1">
              <a:ln w="22225">
                <a:solidFill>
                  <a:schemeClr val="accent2"/>
                </a:solidFill>
                <a:prstDash val="solid"/>
              </a:ln>
              <a:solidFill>
                <a:schemeClr val="accent2">
                  <a:lumMod val="40000"/>
                  <a:lumOff val="60000"/>
                </a:schemeClr>
              </a:solidFill>
              <a:effectLst/>
              <a:latin typeface="华文楷体" panose="02010600040101010101" charset="-122"/>
              <a:ea typeface="华文楷体" panose="02010600040101010101" charset="-122"/>
            </a:endParaRPr>
          </a:p>
        </p:txBody>
      </p:sp>
      <p:sp>
        <p:nvSpPr>
          <p:cNvPr id="3" name="文本框 2"/>
          <p:cNvSpPr txBox="1"/>
          <p:nvPr/>
        </p:nvSpPr>
        <p:spPr>
          <a:xfrm>
            <a:off x="809625" y="907415"/>
            <a:ext cx="11076305" cy="2122805"/>
          </a:xfrm>
          <a:prstGeom prst="rect">
            <a:avLst/>
          </a:prstGeom>
          <a:solidFill>
            <a:schemeClr val="bg1"/>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00000"/>
              </a:lnSpc>
            </a:pPr>
            <a:r>
              <a:rPr lang="zh-CN" altLang="en-US" sz="6600" dirty="0">
                <a:solidFill>
                  <a:srgbClr val="FF0000"/>
                </a:solidFill>
                <a:latin typeface="华文新魏" panose="02010800040101010101" charset="-122"/>
                <a:ea typeface="华文新魏" panose="02010800040101010101" charset="-122"/>
              </a:rPr>
              <a:t>路漫漫其修远兮，吾将上下而求索。</a:t>
            </a:r>
            <a:endParaRPr lang="zh-CN" altLang="en-US" sz="6600" dirty="0">
              <a:solidFill>
                <a:srgbClr val="FF0000"/>
              </a:solidFill>
              <a:latin typeface="华文新魏" panose="02010800040101010101" charset="-122"/>
              <a:ea typeface="华文新魏" panose="02010800040101010101" charset="-122"/>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57985" y="640715"/>
            <a:ext cx="10204450" cy="5548630"/>
          </a:xfrm>
          <a:ln>
            <a:solidFill>
              <a:srgbClr val="00B0F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1.</a:t>
            </a:r>
            <a:r>
              <a:rPr lang="zh-CN" altLang="en-US" sz="2800" b="1">
                <a:solidFill>
                  <a:schemeClr val="tx1"/>
                </a:solidFill>
                <a:latin typeface="仿宋" panose="02010609060101010101" charset="-122"/>
                <a:ea typeface="仿宋" panose="02010609060101010101" charset="-122"/>
                <a:cs typeface="仿宋" panose="02010609060101010101" charset="-122"/>
              </a:rPr>
              <a:t>考生总成绩由语文、数学、外语3门全国统一考试科目成绩和3门选择性考试科目成绩组成，</a:t>
            </a:r>
            <a:r>
              <a:rPr lang="zh-CN" altLang="en-US" sz="2800" b="1">
                <a:solidFill>
                  <a:srgbClr val="FF0000"/>
                </a:solidFill>
                <a:highlight>
                  <a:srgbClr val="FFFF00"/>
                </a:highlight>
                <a:latin typeface="仿宋" panose="02010609060101010101" charset="-122"/>
                <a:ea typeface="仿宋" panose="02010609060101010101" charset="-122"/>
                <a:cs typeface="仿宋" panose="02010609060101010101" charset="-122"/>
              </a:rPr>
              <a:t>总分为750分</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2.</a:t>
            </a:r>
            <a:r>
              <a:rPr lang="zh-CN" altLang="en-US" sz="2800" b="1">
                <a:solidFill>
                  <a:schemeClr val="tx1"/>
                </a:solidFill>
                <a:latin typeface="仿宋" panose="02010609060101010101" charset="-122"/>
                <a:ea typeface="仿宋" panose="02010609060101010101" charset="-122"/>
                <a:cs typeface="仿宋" panose="02010609060101010101" charset="-122"/>
              </a:rPr>
              <a:t>语文、数学、外语卷面满分值各为150分，按卷面原始分直接计入考生总成绩。</a:t>
            </a:r>
            <a:r>
              <a:rPr lang="zh-CN" altLang="en-US" sz="2800" b="1">
                <a:solidFill>
                  <a:srgbClr val="FF0000"/>
                </a:solidFill>
                <a:latin typeface="仿宋" panose="02010609060101010101" charset="-122"/>
                <a:ea typeface="仿宋" panose="02010609060101010101" charset="-122"/>
                <a:cs typeface="仿宋" panose="02010609060101010101" charset="-122"/>
              </a:rPr>
              <a:t>选择性考试科目卷面满分值各为100分</a:t>
            </a:r>
            <a:r>
              <a:rPr lang="zh-CN" altLang="en-US" sz="2800" b="1">
                <a:solidFill>
                  <a:schemeClr val="tx1"/>
                </a:solidFill>
                <a:latin typeface="仿宋" panose="02010609060101010101" charset="-122"/>
                <a:ea typeface="仿宋" panose="02010609060101010101" charset="-122"/>
                <a:cs typeface="仿宋" panose="02010609060101010101" charset="-122"/>
              </a:rPr>
              <a:t>。</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3.</a:t>
            </a:r>
            <a:r>
              <a:rPr lang="zh-CN" altLang="en-US" sz="2800" b="1">
                <a:solidFill>
                  <a:srgbClr val="FF0000"/>
                </a:solidFill>
                <a:latin typeface="仿宋" panose="02010609060101010101" charset="-122"/>
                <a:ea typeface="仿宋" panose="02010609060101010101" charset="-122"/>
                <a:cs typeface="仿宋" panose="02010609060101010101" charset="-122"/>
              </a:rPr>
              <a:t>首选科目历史、物理以卷面原始分直接计入考生总成绩</a:t>
            </a:r>
            <a:r>
              <a:rPr lang="zh-CN" altLang="en-US" sz="2800" b="1">
                <a:solidFill>
                  <a:schemeClr val="tx1"/>
                </a:solidFill>
                <a:latin typeface="仿宋" panose="02010609060101010101" charset="-122"/>
                <a:ea typeface="仿宋" panose="02010609060101010101" charset="-122"/>
                <a:cs typeface="仿宋" panose="02010609060101010101" charset="-122"/>
              </a:rPr>
              <a:t>，再选科目</a:t>
            </a:r>
            <a:r>
              <a:rPr lang="zh-CN" altLang="en-US" sz="2800" b="1">
                <a:solidFill>
                  <a:srgbClr val="FF0000"/>
                </a:solidFill>
                <a:latin typeface="仿宋" panose="02010609060101010101" charset="-122"/>
                <a:ea typeface="仿宋" panose="02010609060101010101" charset="-122"/>
                <a:cs typeface="仿宋" panose="02010609060101010101" charset="-122"/>
              </a:rPr>
              <a:t>思想政治、地理、化学、生物学</a:t>
            </a:r>
            <a:r>
              <a:rPr lang="zh-CN" altLang="en-US" sz="2800" b="1">
                <a:solidFill>
                  <a:schemeClr val="tx1"/>
                </a:solidFill>
                <a:latin typeface="仿宋" panose="02010609060101010101" charset="-122"/>
                <a:ea typeface="仿宋" panose="02010609060101010101" charset="-122"/>
                <a:cs typeface="仿宋" panose="02010609060101010101" charset="-122"/>
              </a:rPr>
              <a:t>以等级转换分计入考生总成绩。</a:t>
            </a:r>
            <a:endParaRPr lang="zh-CN" altLang="en-US" sz="2800" b="1">
              <a:solidFill>
                <a:schemeClr val="tx1"/>
              </a:solidFill>
              <a:latin typeface="仿宋" panose="02010609060101010101" charset="-122"/>
              <a:ea typeface="仿宋" panose="02010609060101010101" charset="-122"/>
              <a:cs typeface="仿宋" panose="02010609060101010101" charset="-122"/>
            </a:endParaRPr>
          </a:p>
          <a:p>
            <a:pPr marL="0" indent="0" fontAlgn="auto">
              <a:lnSpc>
                <a:spcPct val="100000"/>
              </a:lnSpc>
              <a:buNone/>
            </a:pPr>
            <a:r>
              <a:rPr lang="en-US" altLang="zh-CN" sz="2800" b="1">
                <a:solidFill>
                  <a:schemeClr val="tx1"/>
                </a:solidFill>
                <a:latin typeface="仿宋" panose="02010609060101010101" charset="-122"/>
                <a:ea typeface="仿宋" panose="02010609060101010101" charset="-122"/>
                <a:cs typeface="仿宋" panose="02010609060101010101" charset="-122"/>
              </a:rPr>
              <a:t>4.</a:t>
            </a:r>
            <a:r>
              <a:rPr lang="zh-CN" altLang="en-US" sz="2800" b="1">
                <a:solidFill>
                  <a:srgbClr val="FF0000"/>
                </a:solidFill>
                <a:latin typeface="仿宋" panose="02010609060101010101" charset="-122"/>
                <a:ea typeface="仿宋" panose="02010609060101010101" charset="-122"/>
                <a:cs typeface="仿宋" panose="02010609060101010101" charset="-122"/>
              </a:rPr>
              <a:t>合格性考试成绩以“合格/不合格”呈现，选择性考试科目中的历史、物理科目成绩以卷面原始分呈现</a:t>
            </a:r>
            <a:r>
              <a:rPr lang="zh-CN" altLang="en-US" sz="2800" b="1">
                <a:solidFill>
                  <a:schemeClr val="tx1"/>
                </a:solidFill>
                <a:latin typeface="仿宋" panose="02010609060101010101" charset="-122"/>
                <a:ea typeface="仿宋" panose="02010609060101010101" charset="-122"/>
                <a:cs typeface="仿宋" panose="02010609060101010101" charset="-122"/>
              </a:rPr>
              <a:t>，思想政治、地理、化学、生物学科目以等级转换分呈现。</a:t>
            </a:r>
            <a:endParaRPr lang="zh-CN" altLang="en-US" sz="2800" b="1">
              <a:solidFill>
                <a:schemeClr val="tx1"/>
              </a:solidFill>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252730" y="354965"/>
            <a:ext cx="1070610" cy="1076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200" b="1">
                <a:latin typeface="微软雅黑" panose="020B0503020204020204" charset="-122"/>
                <a:ea typeface="微软雅黑" panose="020B0503020204020204" charset="-122"/>
              </a:rPr>
              <a:t>方案解读</a:t>
            </a:r>
            <a:endParaRPr lang="zh-CN" altLang="en-US" sz="3200" b="1">
              <a:latin typeface="微软雅黑" panose="020B0503020204020204" charset="-122"/>
              <a:ea typeface="微软雅黑" panose="020B0503020204020204" charset="-122"/>
            </a:endParaRPr>
          </a:p>
        </p:txBody>
      </p:sp>
      <p:sp>
        <p:nvSpPr>
          <p:cNvPr id="2" name="文本框 1"/>
          <p:cNvSpPr txBox="1"/>
          <p:nvPr/>
        </p:nvSpPr>
        <p:spPr>
          <a:xfrm>
            <a:off x="8591550" y="955040"/>
            <a:ext cx="598805" cy="829945"/>
          </a:xfrm>
          <a:prstGeom prst="rect">
            <a:avLst/>
          </a:prstGeom>
          <a:noFill/>
        </p:spPr>
        <p:txBody>
          <a:bodyPr wrap="square" rtlCol="0">
            <a:spAutoFit/>
          </a:bodyPr>
          <a:lstStyle/>
          <a:p>
            <a:r>
              <a:rPr lang="en-US" altLang="zh-CN" sz="4800" b="1">
                <a:solidFill>
                  <a:srgbClr val="0000FF"/>
                </a:solidFill>
              </a:rPr>
              <a:t>3</a:t>
            </a:r>
            <a:endParaRPr lang="en-US" altLang="zh-CN" sz="4800" b="1">
              <a:solidFill>
                <a:srgbClr val="0000FF"/>
              </a:solidFill>
            </a:endParaRPr>
          </a:p>
        </p:txBody>
      </p:sp>
      <p:sp>
        <p:nvSpPr>
          <p:cNvPr id="4" name="文本框 3"/>
          <p:cNvSpPr txBox="1"/>
          <p:nvPr/>
        </p:nvSpPr>
        <p:spPr>
          <a:xfrm>
            <a:off x="4248785" y="3328670"/>
            <a:ext cx="598805" cy="829945"/>
          </a:xfrm>
          <a:prstGeom prst="rect">
            <a:avLst/>
          </a:prstGeom>
          <a:noFill/>
        </p:spPr>
        <p:txBody>
          <a:bodyPr wrap="square" rtlCol="0">
            <a:spAutoFit/>
          </a:bodyPr>
          <a:lstStyle/>
          <a:p>
            <a:r>
              <a:rPr lang="en-US" altLang="zh-CN" sz="4800" b="1">
                <a:solidFill>
                  <a:srgbClr val="0000FF"/>
                </a:solidFill>
              </a:rPr>
              <a:t>2</a:t>
            </a:r>
            <a:endParaRPr lang="en-US" altLang="zh-CN" sz="4800" b="1">
              <a:solidFill>
                <a:srgbClr val="0000FF"/>
              </a:solidFill>
            </a:endParaRPr>
          </a:p>
        </p:txBody>
      </p:sp>
      <p:sp>
        <p:nvSpPr>
          <p:cNvPr id="6" name="文本框 5"/>
          <p:cNvSpPr txBox="1"/>
          <p:nvPr/>
        </p:nvSpPr>
        <p:spPr>
          <a:xfrm>
            <a:off x="4248785" y="2184400"/>
            <a:ext cx="598805" cy="829945"/>
          </a:xfrm>
          <a:prstGeom prst="rect">
            <a:avLst/>
          </a:prstGeom>
          <a:noFill/>
        </p:spPr>
        <p:txBody>
          <a:bodyPr wrap="square" rtlCol="0">
            <a:spAutoFit/>
          </a:bodyPr>
          <a:lstStyle/>
          <a:p>
            <a:r>
              <a:rPr lang="en-US" altLang="zh-CN" sz="4800" b="1">
                <a:solidFill>
                  <a:srgbClr val="0000FF"/>
                </a:solidFill>
              </a:rPr>
              <a:t>1</a:t>
            </a:r>
            <a:endParaRPr lang="en-US" altLang="zh-CN" sz="4800" b="1">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685" y="390525"/>
            <a:ext cx="1057275" cy="110744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zh-CN" altLang="en-US" b="1">
                <a:latin typeface="微软雅黑" panose="020B0503020204020204" charset="-122"/>
                <a:ea typeface="微软雅黑" panose="020B0503020204020204" charset="-122"/>
              </a:rPr>
              <a:t>选科组合</a:t>
            </a:r>
            <a:endParaRPr lang="zh-CN" altLang="en-US" b="1">
              <a:latin typeface="微软雅黑" panose="020B0503020204020204" charset="-122"/>
              <a:ea typeface="微软雅黑" panose="020B0503020204020204" charset="-122"/>
            </a:endParaRPr>
          </a:p>
        </p:txBody>
      </p:sp>
      <p:pic>
        <p:nvPicPr>
          <p:cNvPr id="4" name="内容占位符 3" descr="屏幕截图 2022-09-11 152257"/>
          <p:cNvPicPr>
            <a:picLocks noGrp="1" noChangeAspect="1"/>
          </p:cNvPicPr>
          <p:nvPr>
            <p:ph idx="1"/>
          </p:nvPr>
        </p:nvPicPr>
        <p:blipFill>
          <a:blip r:embed="rId1"/>
          <a:stretch>
            <a:fillRect/>
          </a:stretch>
        </p:blipFill>
        <p:spPr>
          <a:xfrm>
            <a:off x="1725295" y="815340"/>
            <a:ext cx="9618980" cy="5393690"/>
          </a:xfrm>
          <a:prstGeom prst="rect">
            <a:avLst/>
          </a:prstGeom>
        </p:spPr>
      </p:pic>
      <p:sp>
        <p:nvSpPr>
          <p:cNvPr id="5" name="等腰三角形 4"/>
          <p:cNvSpPr/>
          <p:nvPr/>
        </p:nvSpPr>
        <p:spPr>
          <a:xfrm>
            <a:off x="11344275" y="1870710"/>
            <a:ext cx="532765" cy="476885"/>
          </a:xfrm>
          <a:prstGeom prst="triangl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344275" y="3924935"/>
            <a:ext cx="532765" cy="476885"/>
          </a:xfrm>
          <a:prstGeom prst="triangl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993140" y="1870710"/>
            <a:ext cx="532765" cy="47688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993140" y="2566035"/>
            <a:ext cx="532765" cy="47688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993140" y="3261360"/>
            <a:ext cx="532765" cy="47688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1344275" y="2566035"/>
            <a:ext cx="532765" cy="476885"/>
          </a:xfrm>
          <a:prstGeom prst="triangl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animBg="1"/>
      <p:bldP spid="8" grpId="0" bldLvl="0" animBg="1"/>
      <p:bldP spid="9" grpId="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4485" y="218440"/>
            <a:ext cx="11598275" cy="1108075"/>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altLang="zh-CN" sz="3200" b="1">
                <a:solidFill>
                  <a:srgbClr val="FF0000"/>
                </a:solidFill>
              </a:rPr>
              <a:t>2024</a:t>
            </a:r>
            <a:r>
              <a:rPr lang="zh-CN" altLang="en-US" sz="3200" b="1">
                <a:solidFill>
                  <a:srgbClr val="FF0000"/>
                </a:solidFill>
              </a:rPr>
              <a:t>年拟在赣招生普通高校的本专科专业选考要求查询：</a:t>
            </a:r>
            <a:br>
              <a:rPr lang="zh-CN" altLang="en-US" sz="3200" b="1">
                <a:solidFill>
                  <a:srgbClr val="FF0000"/>
                </a:solidFill>
              </a:rPr>
            </a:br>
            <a:r>
              <a:rPr lang="zh-CN" altLang="en-US" sz="3200" b="1">
                <a:solidFill>
                  <a:srgbClr val="FF0000"/>
                </a:solidFill>
              </a:rPr>
              <a:t>https://one.jxeea.cn/recruit</a:t>
            </a:r>
            <a:r>
              <a:rPr lang="en-US" altLang="zh-CN" sz="3200" b="1">
                <a:solidFill>
                  <a:srgbClr val="FF0000"/>
                </a:solidFill>
              </a:rPr>
              <a:t>.</a:t>
            </a:r>
            <a:endParaRPr lang="en-US" altLang="zh-CN" sz="3200" b="1">
              <a:solidFill>
                <a:srgbClr val="FF0000"/>
              </a:solidFill>
            </a:endParaRPr>
          </a:p>
        </p:txBody>
      </p:sp>
      <p:pic>
        <p:nvPicPr>
          <p:cNvPr id="4" name="内容占位符 3" descr="屏幕截图 2022-09-19 200402"/>
          <p:cNvPicPr>
            <a:picLocks noGrp="1" noChangeAspect="1"/>
          </p:cNvPicPr>
          <p:nvPr>
            <p:ph idx="1"/>
            <p:custDataLst>
              <p:tags r:id="rId1"/>
            </p:custDataLst>
          </p:nvPr>
        </p:nvPicPr>
        <p:blipFill>
          <a:blip r:embed="rId2"/>
          <a:stretch>
            <a:fillRect/>
          </a:stretch>
        </p:blipFill>
        <p:spPr>
          <a:xfrm>
            <a:off x="324485" y="1475105"/>
            <a:ext cx="11598910" cy="51231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750"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750"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a:solidFill>
                  <a:srgbClr val="FF0000"/>
                </a:solidFill>
              </a:rPr>
              <a:t>2022</a:t>
            </a:r>
            <a:r>
              <a:rPr lang="zh-CN" altLang="en-US" sz="4000" b="1">
                <a:solidFill>
                  <a:srgbClr val="FF0000"/>
                </a:solidFill>
              </a:rPr>
              <a:t>年新高考省份分数线（部分）</a:t>
            </a:r>
            <a:endParaRPr lang="zh-CN" altLang="en-US" sz="4000" b="1">
              <a:solidFill>
                <a:srgbClr val="FF0000"/>
              </a:solidFill>
            </a:endParaRPr>
          </a:p>
        </p:txBody>
      </p:sp>
      <p:graphicFrame>
        <p:nvGraphicFramePr>
          <p:cNvPr id="4" name="内容占位符 3"/>
          <p:cNvGraphicFramePr>
            <a:graphicFrameLocks noGrp="1"/>
          </p:cNvGraphicFramePr>
          <p:nvPr>
            <p:ph idx="1"/>
            <p:custDataLst>
              <p:tags r:id="rId1"/>
            </p:custDataLst>
          </p:nvPr>
        </p:nvGraphicFramePr>
        <p:xfrm>
          <a:off x="651510" y="1584960"/>
          <a:ext cx="11157585" cy="4419600"/>
        </p:xfrm>
        <a:graphic>
          <a:graphicData uri="http://schemas.openxmlformats.org/drawingml/2006/table">
            <a:tbl>
              <a:tblPr firstRow="1" bandRow="1">
                <a:tableStyleId>{5C22544A-7EE6-4342-B048-85BDC9FD1C3A}</a:tableStyleId>
              </a:tblPr>
              <a:tblGrid>
                <a:gridCol w="3719195"/>
                <a:gridCol w="3719195"/>
                <a:gridCol w="3719195"/>
              </a:tblGrid>
              <a:tr h="883920">
                <a:tc>
                  <a:txBody>
                    <a:bodyPr/>
                    <a:lstStyle/>
                    <a:p>
                      <a:pPr algn="ctr">
                        <a:buNone/>
                      </a:pPr>
                      <a:r>
                        <a:rPr lang="zh-CN" altLang="en-US" sz="3600">
                          <a:latin typeface="黑体" panose="02010609060101010101" charset="-122"/>
                          <a:ea typeface="黑体" panose="02010609060101010101" charset="-122"/>
                        </a:rPr>
                        <a:t>省份</a:t>
                      </a:r>
                      <a:endParaRPr lang="zh-CN" altLang="en-US" sz="3600">
                        <a:latin typeface="黑体" panose="02010609060101010101" charset="-122"/>
                        <a:ea typeface="黑体" panose="02010609060101010101" charset="-122"/>
                      </a:endParaRPr>
                    </a:p>
                  </a:txBody>
                  <a:tcPr/>
                </a:tc>
                <a:tc>
                  <a:txBody>
                    <a:bodyPr/>
                    <a:lstStyle/>
                    <a:p>
                      <a:pPr algn="ctr">
                        <a:buNone/>
                      </a:pPr>
                      <a:r>
                        <a:rPr lang="zh-CN" altLang="en-US" sz="3600">
                          <a:latin typeface="黑体" panose="02010609060101010101" charset="-122"/>
                          <a:ea typeface="黑体" panose="02010609060101010101" charset="-122"/>
                        </a:rPr>
                        <a:t>历史类</a:t>
                      </a:r>
                      <a:endParaRPr lang="zh-CN" altLang="en-US" sz="3600">
                        <a:latin typeface="黑体" panose="02010609060101010101" charset="-122"/>
                        <a:ea typeface="黑体" panose="02010609060101010101" charset="-122"/>
                      </a:endParaRPr>
                    </a:p>
                  </a:txBody>
                  <a:tcPr/>
                </a:tc>
                <a:tc>
                  <a:txBody>
                    <a:bodyPr/>
                    <a:lstStyle/>
                    <a:p>
                      <a:pPr algn="ctr">
                        <a:buNone/>
                      </a:pPr>
                      <a:r>
                        <a:rPr lang="zh-CN" altLang="en-US" sz="3600">
                          <a:latin typeface="黑体" panose="02010609060101010101" charset="-122"/>
                          <a:ea typeface="黑体" panose="02010609060101010101" charset="-122"/>
                        </a:rPr>
                        <a:t>物理类</a:t>
                      </a:r>
                      <a:endParaRPr lang="zh-CN" altLang="en-US" sz="3600">
                        <a:latin typeface="黑体" panose="02010609060101010101" charset="-122"/>
                        <a:ea typeface="黑体" panose="02010609060101010101" charset="-122"/>
                      </a:endParaRPr>
                    </a:p>
                  </a:txBody>
                  <a:tcPr/>
                </a:tc>
              </a:tr>
              <a:tr h="883920">
                <a:tc>
                  <a:txBody>
                    <a:bodyPr/>
                    <a:lstStyle/>
                    <a:p>
                      <a:pPr algn="ctr">
                        <a:buNone/>
                      </a:pPr>
                      <a:r>
                        <a:rPr lang="zh-CN" altLang="en-US" sz="3600">
                          <a:latin typeface="黑体" panose="02010609060101010101" charset="-122"/>
                          <a:ea typeface="黑体" panose="02010609060101010101" charset="-122"/>
                        </a:rPr>
                        <a:t>湖南</a:t>
                      </a:r>
                      <a:endParaRPr lang="zh-CN" altLang="en-US"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451</a:t>
                      </a:r>
                      <a:endParaRPr lang="en-US" altLang="zh-CN"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414</a:t>
                      </a:r>
                      <a:endParaRPr lang="en-US" altLang="zh-CN" sz="3600">
                        <a:latin typeface="黑体" panose="02010609060101010101" charset="-122"/>
                        <a:ea typeface="黑体" panose="02010609060101010101" charset="-122"/>
                      </a:endParaRPr>
                    </a:p>
                  </a:txBody>
                  <a:tcPr/>
                </a:tc>
              </a:tr>
              <a:tr h="883920">
                <a:tc>
                  <a:txBody>
                    <a:bodyPr/>
                    <a:lstStyle/>
                    <a:p>
                      <a:pPr algn="ctr">
                        <a:buNone/>
                      </a:pPr>
                      <a:r>
                        <a:rPr lang="zh-CN" altLang="en-US" sz="3600">
                          <a:latin typeface="黑体" panose="02010609060101010101" charset="-122"/>
                          <a:ea typeface="黑体" panose="02010609060101010101" charset="-122"/>
                        </a:rPr>
                        <a:t>福建</a:t>
                      </a:r>
                      <a:endParaRPr lang="zh-CN" altLang="en-US"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468</a:t>
                      </a:r>
                      <a:endParaRPr lang="en-US" altLang="zh-CN"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428</a:t>
                      </a:r>
                      <a:endParaRPr lang="en-US" altLang="zh-CN" sz="3600">
                        <a:latin typeface="黑体" panose="02010609060101010101" charset="-122"/>
                        <a:ea typeface="黑体" panose="02010609060101010101" charset="-122"/>
                      </a:endParaRPr>
                    </a:p>
                  </a:txBody>
                  <a:tcPr/>
                </a:tc>
              </a:tr>
              <a:tr h="883920">
                <a:tc>
                  <a:txBody>
                    <a:bodyPr/>
                    <a:lstStyle/>
                    <a:p>
                      <a:pPr algn="ctr">
                        <a:buNone/>
                      </a:pPr>
                      <a:r>
                        <a:rPr lang="zh-CN" altLang="en-US" sz="3600">
                          <a:latin typeface="黑体" panose="02010609060101010101" charset="-122"/>
                          <a:ea typeface="黑体" panose="02010609060101010101" charset="-122"/>
                        </a:rPr>
                        <a:t>广东</a:t>
                      </a:r>
                      <a:endParaRPr lang="zh-CN" altLang="en-US" sz="3600">
                        <a:latin typeface="黑体" panose="02010609060101010101" charset="-122"/>
                        <a:ea typeface="黑体" panose="02010609060101010101" charset="-122"/>
                      </a:endParaRPr>
                    </a:p>
                  </a:txBody>
                  <a:tcPr/>
                </a:tc>
                <a:tc>
                  <a:txBody>
                    <a:bodyPr/>
                    <a:lstStyle/>
                    <a:p>
                      <a:pPr algn="ctr">
                        <a:buNone/>
                      </a:pPr>
                      <a:r>
                        <a:rPr lang="en-US" altLang="zh-CN" sz="3600">
                          <a:solidFill>
                            <a:srgbClr val="FF0000"/>
                          </a:solidFill>
                          <a:latin typeface="黑体" panose="02010609060101010101" charset="-122"/>
                          <a:ea typeface="黑体" panose="02010609060101010101" charset="-122"/>
                        </a:rPr>
                        <a:t>437</a:t>
                      </a:r>
                      <a:endParaRPr lang="en-US" altLang="zh-CN" sz="3600">
                        <a:solidFill>
                          <a:srgbClr val="FF0000"/>
                        </a:solidFill>
                        <a:latin typeface="黑体" panose="02010609060101010101" charset="-122"/>
                        <a:ea typeface="黑体" panose="02010609060101010101" charset="-122"/>
                      </a:endParaRPr>
                    </a:p>
                  </a:txBody>
                  <a:tcPr/>
                </a:tc>
                <a:tc>
                  <a:txBody>
                    <a:bodyPr/>
                    <a:lstStyle/>
                    <a:p>
                      <a:pPr algn="ctr">
                        <a:buNone/>
                      </a:pPr>
                      <a:r>
                        <a:rPr lang="en-US" altLang="zh-CN" sz="3600">
                          <a:solidFill>
                            <a:srgbClr val="FF0000"/>
                          </a:solidFill>
                          <a:latin typeface="黑体" panose="02010609060101010101" charset="-122"/>
                          <a:ea typeface="黑体" panose="02010609060101010101" charset="-122"/>
                        </a:rPr>
                        <a:t>445</a:t>
                      </a:r>
                      <a:endParaRPr lang="en-US" altLang="zh-CN" sz="3600">
                        <a:solidFill>
                          <a:srgbClr val="FF0000"/>
                        </a:solidFill>
                        <a:latin typeface="黑体" panose="02010609060101010101" charset="-122"/>
                        <a:ea typeface="黑体" panose="02010609060101010101" charset="-122"/>
                      </a:endParaRPr>
                    </a:p>
                  </a:txBody>
                  <a:tcPr/>
                </a:tc>
              </a:tr>
              <a:tr h="883920">
                <a:tc>
                  <a:txBody>
                    <a:bodyPr/>
                    <a:lstStyle/>
                    <a:p>
                      <a:pPr algn="ctr">
                        <a:buNone/>
                      </a:pPr>
                      <a:r>
                        <a:rPr lang="zh-CN" altLang="en-US" sz="3600">
                          <a:latin typeface="黑体" panose="02010609060101010101" charset="-122"/>
                          <a:ea typeface="黑体" panose="02010609060101010101" charset="-122"/>
                        </a:rPr>
                        <a:t>湖北</a:t>
                      </a:r>
                      <a:endParaRPr lang="zh-CN" altLang="en-US"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435</a:t>
                      </a:r>
                      <a:endParaRPr lang="en-US" altLang="zh-CN" sz="3600">
                        <a:latin typeface="黑体" panose="02010609060101010101" charset="-122"/>
                        <a:ea typeface="黑体" panose="02010609060101010101" charset="-122"/>
                      </a:endParaRPr>
                    </a:p>
                  </a:txBody>
                  <a:tcPr/>
                </a:tc>
                <a:tc>
                  <a:txBody>
                    <a:bodyPr/>
                    <a:lstStyle/>
                    <a:p>
                      <a:pPr algn="ctr">
                        <a:buNone/>
                      </a:pPr>
                      <a:r>
                        <a:rPr lang="en-US" altLang="zh-CN" sz="3600">
                          <a:latin typeface="黑体" panose="02010609060101010101" charset="-122"/>
                          <a:ea typeface="黑体" panose="02010609060101010101" charset="-122"/>
                        </a:rPr>
                        <a:t>409</a:t>
                      </a:r>
                      <a:endParaRPr lang="en-US" altLang="zh-CN" sz="3600">
                        <a:latin typeface="黑体" panose="02010609060101010101" charset="-122"/>
                        <a:ea typeface="黑体" panose="02010609060101010101" charset="-122"/>
                      </a:endParaRPr>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5485" y="659130"/>
            <a:ext cx="8911590" cy="783590"/>
          </a:xfrm>
        </p:spPr>
        <p:txBody>
          <a:bodyPr/>
          <a:lstStyle/>
          <a:p>
            <a:pPr algn="ctr"/>
            <a:r>
              <a:rPr lang="zh-CN" altLang="en-US" b="1">
                <a:solidFill>
                  <a:srgbClr val="FF0000"/>
                </a:solidFill>
                <a:latin typeface="微软雅黑" panose="020B0503020204020204" charset="-122"/>
                <a:ea typeface="微软雅黑" panose="020B0503020204020204" charset="-122"/>
              </a:rPr>
              <a:t>总结：新高考下历史学科的几大变化</a:t>
            </a:r>
            <a:endParaRPr lang="zh-CN" altLang="en-US" b="1">
              <a:solidFill>
                <a:srgbClr val="FF0000"/>
              </a:solidFill>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981710" y="1515745"/>
            <a:ext cx="10605135" cy="4734560"/>
          </a:xfrm>
          <a:ln>
            <a:solidFill>
              <a:srgbClr val="00B0F0"/>
            </a:solidFill>
          </a:ln>
        </p:spPr>
        <p:style>
          <a:lnRef idx="2">
            <a:schemeClr val="accent2"/>
          </a:lnRef>
          <a:fillRef idx="1">
            <a:schemeClr val="lt1"/>
          </a:fillRef>
          <a:effectRef idx="0">
            <a:schemeClr val="accent2"/>
          </a:effectRef>
          <a:fontRef idx="minor">
            <a:schemeClr val="dk1"/>
          </a:fontRef>
        </p:style>
        <p:txBody>
          <a:bodyPr/>
          <a:lstStyle/>
          <a:p>
            <a:pPr marL="0" indent="0">
              <a:lnSpc>
                <a:spcPct val="150000"/>
              </a:lnSpc>
              <a:buNone/>
            </a:pPr>
            <a:r>
              <a:rPr lang="en-US" altLang="zh-CN" sz="3200" b="1">
                <a:latin typeface="仿宋" panose="02010609060101010101" charset="-122"/>
                <a:ea typeface="仿宋" panose="02010609060101010101" charset="-122"/>
                <a:cs typeface="仿宋" panose="02010609060101010101" charset="-122"/>
              </a:rPr>
              <a:t>1.</a:t>
            </a:r>
            <a:r>
              <a:rPr lang="zh-CN" altLang="en-US" sz="3200" b="1">
                <a:latin typeface="仿宋" panose="02010609060101010101" charset="-122"/>
                <a:ea typeface="仿宋" panose="02010609060101010101" charset="-122"/>
                <a:cs typeface="仿宋" panose="02010609060101010101" charset="-122"/>
              </a:rPr>
              <a:t>历史学科成为了</a:t>
            </a:r>
            <a:r>
              <a:rPr lang="zh-CN" altLang="en-US" sz="3200" b="1">
                <a:solidFill>
                  <a:srgbClr val="FF0000"/>
                </a:solidFill>
                <a:latin typeface="仿宋" panose="02010609060101010101" charset="-122"/>
                <a:ea typeface="仿宋" panose="02010609060101010101" charset="-122"/>
                <a:cs typeface="仿宋" panose="02010609060101010101" charset="-122"/>
              </a:rPr>
              <a:t>首选科目之一</a:t>
            </a:r>
            <a:r>
              <a:rPr lang="zh-CN" altLang="en-US" sz="3200" b="1">
                <a:latin typeface="仿宋" panose="02010609060101010101" charset="-122"/>
                <a:ea typeface="仿宋" panose="02010609060101010101" charset="-122"/>
                <a:cs typeface="仿宋" panose="02010609060101010101" charset="-122"/>
              </a:rPr>
              <a:t>，学科地位理论上得到了提高；</a:t>
            </a:r>
            <a:endParaRPr lang="zh-CN" altLang="en-US" sz="3200" b="1">
              <a:latin typeface="仿宋" panose="02010609060101010101" charset="-122"/>
              <a:ea typeface="仿宋" panose="02010609060101010101" charset="-122"/>
              <a:cs typeface="仿宋" panose="02010609060101010101" charset="-122"/>
            </a:endParaRPr>
          </a:p>
          <a:p>
            <a:pPr marL="0" indent="0">
              <a:lnSpc>
                <a:spcPct val="150000"/>
              </a:lnSpc>
              <a:buNone/>
            </a:pPr>
            <a:r>
              <a:rPr lang="en-US" altLang="zh-CN" sz="3200" b="1">
                <a:latin typeface="仿宋" panose="02010609060101010101" charset="-122"/>
                <a:ea typeface="仿宋" panose="02010609060101010101" charset="-122"/>
                <a:cs typeface="仿宋" panose="02010609060101010101" charset="-122"/>
              </a:rPr>
              <a:t>2.</a:t>
            </a:r>
            <a:r>
              <a:rPr lang="zh-CN" altLang="en-US" sz="3200" b="1">
                <a:latin typeface="仿宋" panose="02010609060101010101" charset="-122"/>
                <a:ea typeface="仿宋" panose="02010609060101010101" charset="-122"/>
                <a:cs typeface="仿宋" panose="02010609060101010101" charset="-122"/>
              </a:rPr>
              <a:t>历史学科在新高考中实行</a:t>
            </a:r>
            <a:r>
              <a:rPr lang="zh-CN" altLang="en-US" sz="3200" b="1">
                <a:solidFill>
                  <a:srgbClr val="FF0000"/>
                </a:solidFill>
                <a:latin typeface="仿宋" panose="02010609060101010101" charset="-122"/>
                <a:ea typeface="仿宋" panose="02010609060101010101" charset="-122"/>
                <a:cs typeface="仿宋" panose="02010609060101010101" charset="-122"/>
              </a:rPr>
              <a:t>单科考试</a:t>
            </a:r>
            <a:r>
              <a:rPr lang="zh-CN" altLang="en-US" sz="3200" b="1">
                <a:latin typeface="仿宋" panose="02010609060101010101" charset="-122"/>
                <a:ea typeface="仿宋" panose="02010609060101010101" charset="-122"/>
                <a:cs typeface="仿宋" panose="02010609060101010101" charset="-122"/>
              </a:rPr>
              <a:t>，与旧高考的文综不同。</a:t>
            </a:r>
            <a:endParaRPr lang="zh-CN" altLang="en-US" sz="3200" b="1">
              <a:latin typeface="仿宋" panose="02010609060101010101" charset="-122"/>
              <a:ea typeface="仿宋" panose="02010609060101010101" charset="-122"/>
              <a:cs typeface="仿宋" panose="02010609060101010101" charset="-122"/>
            </a:endParaRPr>
          </a:p>
          <a:p>
            <a:pPr marL="0" indent="0">
              <a:lnSpc>
                <a:spcPct val="150000"/>
              </a:lnSpc>
              <a:buNone/>
            </a:pPr>
            <a:r>
              <a:rPr lang="en-US" altLang="zh-CN" sz="3200" b="1">
                <a:latin typeface="仿宋" panose="02010609060101010101" charset="-122"/>
                <a:ea typeface="仿宋" panose="02010609060101010101" charset="-122"/>
                <a:cs typeface="仿宋" panose="02010609060101010101" charset="-122"/>
              </a:rPr>
              <a:t>3.</a:t>
            </a:r>
            <a:r>
              <a:rPr lang="zh-CN" altLang="en-US" sz="3200" b="1">
                <a:latin typeface="仿宋" panose="02010609060101010101" charset="-122"/>
                <a:ea typeface="仿宋" panose="02010609060101010101" charset="-122"/>
                <a:cs typeface="仿宋" panose="02010609060101010101" charset="-122"/>
              </a:rPr>
              <a:t>历史学科的成绩</a:t>
            </a:r>
            <a:r>
              <a:rPr lang="zh-CN" altLang="en-US" sz="3200" b="1">
                <a:solidFill>
                  <a:srgbClr val="FF0000"/>
                </a:solidFill>
                <a:latin typeface="仿宋" panose="02010609060101010101" charset="-122"/>
                <a:ea typeface="仿宋" panose="02010609060101010101" charset="-122"/>
                <a:cs typeface="仿宋" panose="02010609060101010101" charset="-122"/>
              </a:rPr>
              <a:t>以原始分计入总分</a:t>
            </a:r>
            <a:r>
              <a:rPr lang="zh-CN" altLang="en-US" sz="3200" b="1">
                <a:latin typeface="仿宋" panose="02010609060101010101" charset="-122"/>
                <a:ea typeface="仿宋" panose="02010609060101010101" charset="-122"/>
                <a:cs typeface="仿宋" panose="02010609060101010101" charset="-122"/>
              </a:rPr>
              <a:t>，不进行赋分。</a:t>
            </a:r>
            <a:endParaRPr lang="zh-CN" altLang="en-US" sz="3200" b="1">
              <a:latin typeface="仿宋" panose="02010609060101010101" charset="-122"/>
              <a:ea typeface="仿宋" panose="02010609060101010101" charset="-122"/>
              <a:cs typeface="仿宋" panose="02010609060101010101" charset="-122"/>
            </a:endParaRPr>
          </a:p>
          <a:p>
            <a:pPr>
              <a:lnSpc>
                <a:spcPct val="150000"/>
              </a:lnSpc>
            </a:pPr>
            <a:endParaRPr lang="zh-CN" altLang="en-US" sz="3200" b="1">
              <a:latin typeface="仿宋" panose="02010609060101010101" charset="-122"/>
              <a:ea typeface="仿宋" panose="02010609060101010101" charset="-122"/>
              <a:cs typeface="仿宋" panose="02010609060101010101"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ags/tag1.xml><?xml version="1.0" encoding="utf-8"?>
<p:tagLst xmlns:p="http://schemas.openxmlformats.org/presentationml/2006/main">
  <p:tag name="KSO_WM_UNIT_PLACING_PICTURE_USER_VIEWPORT" val="{&quot;height&quot;:5949,&quot;width&quot;:11395}"/>
</p:tagLst>
</file>

<file path=ppt/tags/tag10.xml><?xml version="1.0" encoding="utf-8"?>
<p:tagLst xmlns:p="http://schemas.openxmlformats.org/presentationml/2006/main">
  <p:tag name="KSO_WM_UNIT_TABLE_BEAUTIFY" val="smartTable{9890ab56-d181-4492-8067-4d14e4c25bc4}"/>
  <p:tag name="TABLE_ENDDRAG_ORIGIN_RECT" val="900*490"/>
  <p:tag name="TABLE_ENDDRAG_RECT" val="31*21*900*490"/>
</p:tagLst>
</file>

<file path=ppt/tags/tag11.xml><?xml version="1.0" encoding="utf-8"?>
<p:tagLst xmlns:p="http://schemas.openxmlformats.org/presentationml/2006/main">
  <p:tag name="COMMONDATA" val="eyJoZGlkIjoiZWIwNzQxYWMxNTY0ZTEwMGM4NjJhYTYzY2QxYTlkMjkifQ=="/>
  <p:tag name="KSO_WPP_MARK_KEY" val="2a9fadad-62a5-4fa3-8a30-de82378ba88f"/>
</p:tagLst>
</file>

<file path=ppt/tags/tag2.xml><?xml version="1.0" encoding="utf-8"?>
<p:tagLst xmlns:p="http://schemas.openxmlformats.org/presentationml/2006/main">
  <p:tag name="KSO_WM_UNIT_TABLE_BEAUTIFY" val="smartTable{2a7cc48e-3fe9-4f28-aea7-e94fa6e9e928}"/>
  <p:tag name="TABLE_ENDDRAG_ORIGIN_RECT" val="878*347"/>
  <p:tag name="TABLE_ENDDRAG_RECT" val="51*124*878*347"/>
</p:tagLst>
</file>

<file path=ppt/tags/tag3.xml><?xml version="1.0" encoding="utf-8"?>
<p:tagLst xmlns:p="http://schemas.openxmlformats.org/presentationml/2006/main">
  <p:tag name="KSO_WM_UNIT_PLACING_PICTURE_USER_VIEWPORT" val="{&quot;height&quot;:7500,&quot;width&quot;:5265}"/>
</p:tagLst>
</file>

<file path=ppt/tags/tag4.xml><?xml version="1.0" encoding="utf-8"?>
<p:tagLst xmlns:p="http://schemas.openxmlformats.org/presentationml/2006/main">
  <p:tag name="KSO_WM_UNIT_PLACING_PICTURE_USER_VIEWPORT" val="{&quot;height&quot;:8111,&quot;width&quot;:7948}"/>
</p:tagLst>
</file>

<file path=ppt/tags/tag5.xml><?xml version="1.0" encoding="utf-8"?>
<p:tagLst xmlns:p="http://schemas.openxmlformats.org/presentationml/2006/main">
  <p:tag name="KSO_WM_UNIT_TABLE_BEAUTIFY" val="smartTable{ceef7c15-7445-4ea0-a308-7a5e531fed09}"/>
  <p:tag name="TABLE_ENDDRAG_ORIGIN_RECT" val="382*344"/>
  <p:tag name="TABLE_ENDDRAG_RECT" val="561*179*382*344"/>
</p:tagLst>
</file>

<file path=ppt/tags/tag6.xml><?xml version="1.0" encoding="utf-8"?>
<p:tagLst xmlns:p="http://schemas.openxmlformats.org/presentationml/2006/main">
  <p:tag name="KSO_WM_UNIT_TABLE_BEAUTIFY" val="smartTable{9890ab56-d181-4492-8067-4d14e4c25bc4}"/>
  <p:tag name="TABLE_ENDDRAG_ORIGIN_RECT" val="905*487"/>
  <p:tag name="TABLE_ENDDRAG_RECT" val="31*23*905*487"/>
</p:tagLst>
</file>

<file path=ppt/tags/tag7.xml><?xml version="1.0" encoding="utf-8"?>
<p:tagLst xmlns:p="http://schemas.openxmlformats.org/presentationml/2006/main">
  <p:tag name="KSO_WM_UNIT_TABLE_BEAUTIFY" val="smartTable{9890ab56-d181-4492-8067-4d14e4c25bc4}"/>
  <p:tag name="TABLE_ENDDRAG_ORIGIN_RECT" val="897*466"/>
  <p:tag name="TABLE_ENDDRAG_RECT" val="40*41*897*466"/>
</p:tagLst>
</file>

<file path=ppt/tags/tag8.xml><?xml version="1.0" encoding="utf-8"?>
<p:tagLst xmlns:p="http://schemas.openxmlformats.org/presentationml/2006/main">
  <p:tag name="KSO_WM_UNIT_TABLE_BEAUTIFY" val="smartTable{9890ab56-d181-4492-8067-4d14e4c25bc4}"/>
  <p:tag name="TABLE_ENDDRAG_ORIGIN_RECT" val="897*477"/>
  <p:tag name="TABLE_ENDDRAG_RECT" val="40*41*897*478"/>
</p:tagLst>
</file>

<file path=ppt/tags/tag9.xml><?xml version="1.0" encoding="utf-8"?>
<p:tagLst xmlns:p="http://schemas.openxmlformats.org/presentationml/2006/main">
  <p:tag name="KSO_WM_UNIT_TABLE_BEAUTIFY" val="smartTable{9890ab56-d181-4492-8067-4d14e4c25bc4}"/>
  <p:tag name="TABLE_ENDDRAG_ORIGIN_RECT" val="897*476"/>
  <p:tag name="TABLE_ENDDRAG_RECT" val="40*41*897*476"/>
</p:tagLst>
</file>

<file path=ppt/theme/theme1.xml><?xml version="1.0" encoding="utf-8"?>
<a:theme xmlns:a="http://schemas.openxmlformats.org/drawingml/2006/main" name="丝状">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7217</Words>
  <PresentationFormat>宽屏</PresentationFormat>
  <Paragraphs>429</Paragraphs>
  <Slides>49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49</vt:i4>
      </vt:variant>
    </vt:vector>
  </HeadingPairs>
  <TitlesOfParts>
    <vt:vector size="65" baseType="lpstr">
      <vt:lpstr>Arial</vt:lpstr>
      <vt:lpstr>宋体</vt:lpstr>
      <vt:lpstr>Wingdings</vt:lpstr>
      <vt:lpstr>Wingdings 3</vt:lpstr>
      <vt:lpstr>Arial</vt:lpstr>
      <vt:lpstr>华文新魏</vt:lpstr>
      <vt:lpstr>仿宋</vt:lpstr>
      <vt:lpstr>华文中宋</vt:lpstr>
      <vt:lpstr>幼圆</vt:lpstr>
      <vt:lpstr>微软雅黑</vt:lpstr>
      <vt:lpstr>黑体</vt:lpstr>
      <vt:lpstr>Arial Unicode MS</vt:lpstr>
      <vt:lpstr>Century Gothic</vt:lpstr>
      <vt:lpstr>Calibri</vt:lpstr>
      <vt:lpstr>华文楷体</vt:lpstr>
      <vt:lpstr>丝状</vt:lpstr>
      <vt:lpstr>仰望星空，脚踏实地——        《中外历史纲要》教学之我思</vt:lpstr>
      <vt:lpstr>目录</vt:lpstr>
      <vt:lpstr>一、时不我待——         江西省普通高考综合改革概述 </vt:lpstr>
      <vt:lpstr>PowerPoint 演示文稿</vt:lpstr>
      <vt:lpstr>PowerPoint 演示文稿</vt:lpstr>
      <vt:lpstr>选科组合</vt:lpstr>
      <vt:lpstr>2024年拟在赣招生普通高校的本专科专业选考要求查询： https://one.jxeea.cn/recruit.</vt:lpstr>
      <vt:lpstr>2022年新高考省份分数线（部分）</vt:lpstr>
      <vt:lpstr>总结：新高考下历史学科的几大变化</vt:lpstr>
      <vt:lpstr>高一选科历史学科的尴尬处境</vt:lpstr>
      <vt:lpstr>二、仰望星空——      《普通高中历史课程标准》解读 </vt:lpstr>
      <vt:lpstr>二、仰望星空——《普通高中历史课程标准》解读 </vt:lpstr>
      <vt:lpstr>（二）高中历史课程</vt:lpstr>
      <vt:lpstr>高中历史三类课程的关联</vt:lpstr>
      <vt:lpstr>PowerPoint 演示文稿</vt:lpstr>
      <vt:lpstr>课程性质与基本理念</vt:lpstr>
      <vt:lpstr>（三）历史核心素养剖析</vt:lpstr>
      <vt:lpstr>唯物史观</vt:lpstr>
      <vt:lpstr>拓展：人类社会的纵向发展与横向发展</vt:lpstr>
      <vt:lpstr>PowerPoint 演示文稿</vt:lpstr>
      <vt:lpstr>时空观念</vt:lpstr>
      <vt:lpstr>时空观念</vt:lpstr>
      <vt:lpstr>史料实证</vt:lpstr>
      <vt:lpstr>史料实证</vt:lpstr>
      <vt:lpstr>历史解释</vt:lpstr>
      <vt:lpstr>家国情怀</vt:lpstr>
      <vt:lpstr>PowerPoint 演示文稿</vt:lpstr>
      <vt:lpstr>三、脚踏实地——           《中外历史纲要》教学思考 </vt:lpstr>
      <vt:lpstr>（一）高一历史教学之惑</vt:lpstr>
      <vt:lpstr>（二）高一历史教学之思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③长孙博系列： 《全国硕士研究生入学考试历史学基础·中国史大纲解析》 《全国硕士研究生入学考试历史学基础·世界史大纲解析》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2023-01-21T12:20:00Z</dcterms:created>
  <dcterms:modified xsi:type="dcterms:W3CDTF">2023-01-21T12:20:00Z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D7572E2955D648B5839AB6C61D329AE9</vt:lpwstr>
  </property>
  <property fmtid="{D5CDD505-2E9C-101B-9397-08002B2CF9AE}" pid="3" name="KSOProductBuildVer">
    <vt:lpwstr>2052-11.1.0.13703</vt:lpwstr>
  </property>
</Properties>
</file>