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omments/comment4.xml" ContentType="application/vnd.openxmlformats-officedocument.presentationml.comments+xml"/>
  <Override PartName="/ppt/notesSlides/notesSlide4.xml" ContentType="application/vnd.openxmlformats-officedocument.presentationml.notesSlide+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notesSlides/notesSlide5.xml" ContentType="application/vnd.openxmlformats-officedocument.presentationml.notesSlide+xml"/>
  <Override PartName="/ppt/comments/comment9.xml" ContentType="application/vnd.openxmlformats-officedocument.presentationml.comments+xml"/>
  <Override PartName="/ppt/comments/comment10.xml" ContentType="application/vnd.openxmlformats-officedocument.presentationml.comments+xml"/>
  <Override PartName="/ppt/tags/tag8.xml" ContentType="application/vnd.openxmlformats-officedocument.presentationml.tags+xml"/>
  <Override PartName="/ppt/comments/comment11.xml" ContentType="application/vnd.openxmlformats-officedocument.presentationml.comments+xml"/>
  <Override PartName="/ppt/tags/tag9.xml" ContentType="application/vnd.openxmlformats-officedocument.presentationml.tag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tags/tag10.xml" ContentType="application/vnd.openxmlformats-officedocument.presentationml.tags+xml"/>
  <Override PartName="/ppt/tags/tag11.xml" ContentType="application/vnd.openxmlformats-officedocument.presentationml.tags+xml"/>
  <Override PartName="/ppt/comments/comment15.xml" ContentType="application/vnd.openxmlformats-officedocument.presentationml.comments+xml"/>
  <Override PartName="/ppt/tags/tag12.xml" ContentType="application/vnd.openxmlformats-officedocument.presentationml.tags+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omments/comment19.xml" ContentType="application/vnd.openxmlformats-officedocument.presentationml.comment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2"/>
  </p:sldMasterIdLst>
  <p:notesMasterIdLst>
    <p:notesMasterId r:id="rId34"/>
  </p:notesMasterIdLst>
  <p:handoutMasterIdLst>
    <p:handoutMasterId r:id="rId35"/>
  </p:handoutMasterIdLst>
  <p:sldIdLst>
    <p:sldId id="316" r:id="rId3"/>
    <p:sldId id="315" r:id="rId4"/>
    <p:sldId id="349" r:id="rId5"/>
    <p:sldId id="306" r:id="rId6"/>
    <p:sldId id="382" r:id="rId7"/>
    <p:sldId id="383" r:id="rId8"/>
    <p:sldId id="384" r:id="rId9"/>
    <p:sldId id="388" r:id="rId10"/>
    <p:sldId id="385" r:id="rId11"/>
    <p:sldId id="386" r:id="rId12"/>
    <p:sldId id="387" r:id="rId13"/>
    <p:sldId id="389" r:id="rId14"/>
    <p:sldId id="350" r:id="rId15"/>
    <p:sldId id="390" r:id="rId16"/>
    <p:sldId id="391" r:id="rId17"/>
    <p:sldId id="434" r:id="rId18"/>
    <p:sldId id="436" r:id="rId19"/>
    <p:sldId id="437" r:id="rId20"/>
    <p:sldId id="417" r:id="rId21"/>
    <p:sldId id="393" r:id="rId22"/>
    <p:sldId id="439" r:id="rId23"/>
    <p:sldId id="438" r:id="rId24"/>
    <p:sldId id="450" r:id="rId25"/>
    <p:sldId id="394" r:id="rId26"/>
    <p:sldId id="427" r:id="rId27"/>
    <p:sldId id="428" r:id="rId28"/>
    <p:sldId id="429" r:id="rId29"/>
    <p:sldId id="351" r:id="rId30"/>
    <p:sldId id="395" r:id="rId31"/>
    <p:sldId id="347" r:id="rId32"/>
    <p:sldId id="451" r:id="rId33"/>
  </p:sldIdLst>
  <p:sldSz cx="12192000" cy="6858000"/>
  <p:notesSz cx="6858000" cy="9144000"/>
  <p:embeddedFontLst>
    <p:embeddedFont>
      <p:font typeface="微软雅黑" panose="020B0503020204020204" pitchFamily="34" charset="-122"/>
      <p:regular r:id="rId36"/>
      <p:bold r:id="rId37"/>
    </p:embeddedFont>
    <p:embeddedFont>
      <p:font typeface="汉仪颜楷简" panose="02010600030101010101" charset="-122"/>
      <p:regular r:id="rId38"/>
    </p:embeddedFont>
    <p:embeddedFont>
      <p:font typeface="Calibri Light" panose="020F0302020204030204" pitchFamily="34" charset="0"/>
      <p:regular r:id="rId39"/>
      <p:italic r:id="rId40"/>
    </p:embeddedFont>
    <p:embeddedFont>
      <p:font typeface="黑体" panose="02010609060101010101" pitchFamily="49" charset="-122"/>
      <p:regular r:id="rId41"/>
    </p:embeddedFont>
    <p:embeddedFont>
      <p:font typeface="方正全福体" panose="02010600030101010101" charset="-122"/>
      <p:regular r:id="rId42"/>
    </p:embeddedFont>
    <p:embeddedFont>
      <p:font typeface="Arial Unicode MS" panose="020B0604020202020204" pitchFamily="34" charset="-122"/>
      <p:regular r:id="rId43"/>
    </p:embeddedFont>
    <p:embeddedFont>
      <p:font typeface="Calibri" panose="020F0502020204030204" pitchFamily="34" charset="0"/>
      <p:regular r:id="rId44"/>
      <p:bold r:id="rId45"/>
      <p:italic r:id="rId46"/>
      <p:boldItalic r:id="rId47"/>
    </p:embeddedFont>
    <p:embeddedFont>
      <p:font typeface="方正大标宋简体" panose="02010600030101010101" charset="-122"/>
      <p:regular r:id="rId48"/>
    </p:embeddedFont>
    <p:embeddedFont>
      <p:font typeface="庞门正道粗书体6.0" panose="02010600030101010101" charset="-122"/>
      <p:regular r:id="rId49"/>
    </p:embeddedFont>
  </p:embeddedFontLst>
  <p:custDataLst>
    <p:tags r:id="rId50"/>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3" pos="390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75C92"/>
    <a:srgbClr val="3B518B"/>
    <a:srgbClr val="FFFFFF"/>
    <a:srgbClr val="8C98B6"/>
    <a:srgbClr val="D8DCE8"/>
    <a:srgbClr val="8997B9"/>
    <a:srgbClr val="6274A2"/>
    <a:srgbClr val="C84230"/>
    <a:srgbClr val="6C83AF"/>
    <a:srgbClr val="CCB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81" autoAdjust="0"/>
    <p:restoredTop sz="93565" autoAdjust="0"/>
  </p:normalViewPr>
  <p:slideViewPr>
    <p:cSldViewPr showGuides="1">
      <p:cViewPr varScale="1">
        <p:scale>
          <a:sx n="63" d="100"/>
          <a:sy n="63" d="100"/>
        </p:scale>
        <p:origin x="90" y="222"/>
      </p:cViewPr>
      <p:guideLst>
        <p:guide orient="horz" pos="2160"/>
        <p:guide pos="3903"/>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22T09:56:12.747" idx="1">
    <p:pos x="10" y="10"/>
    <p:text/>
  </p:cm>
</p:cmLst>
</file>

<file path=ppt/comments/comment10.xml><?xml version="1.0" encoding="utf-8"?>
<p:cmLst xmlns:a="http://schemas.openxmlformats.org/drawingml/2006/main" xmlns:r="http://schemas.openxmlformats.org/officeDocument/2006/relationships" xmlns:p="http://schemas.openxmlformats.org/presentationml/2006/main">
  <p:cm authorId="1" dt="2023-03-22T09:56:12.747" idx="1">
    <p:pos x="10" y="10"/>
    <p:text/>
  </p:cm>
</p:cmLst>
</file>

<file path=ppt/comments/comment11.xml><?xml version="1.0" encoding="utf-8"?>
<p:cmLst xmlns:a="http://schemas.openxmlformats.org/drawingml/2006/main" xmlns:r="http://schemas.openxmlformats.org/officeDocument/2006/relationships" xmlns:p="http://schemas.openxmlformats.org/presentationml/2006/main">
  <p:cm authorId="1" dt="2023-03-22T09:56:12.747" idx="1">
    <p:pos x="10" y="10"/>
    <p:text/>
  </p:cm>
</p:cmLst>
</file>

<file path=ppt/comments/comment12.xml><?xml version="1.0" encoding="utf-8"?>
<p:cmLst xmlns:a="http://schemas.openxmlformats.org/drawingml/2006/main" xmlns:r="http://schemas.openxmlformats.org/officeDocument/2006/relationships" xmlns:p="http://schemas.openxmlformats.org/presentationml/2006/main">
  <p:cm authorId="1" dt="2023-03-22T09:56:12.747" idx="1">
    <p:pos x="10" y="10"/>
    <p:text/>
  </p:cm>
</p:cmLst>
</file>

<file path=ppt/comments/comment13.xml><?xml version="1.0" encoding="utf-8"?>
<p:cmLst xmlns:a="http://schemas.openxmlformats.org/drawingml/2006/main" xmlns:r="http://schemas.openxmlformats.org/officeDocument/2006/relationships" xmlns:p="http://schemas.openxmlformats.org/presentationml/2006/main">
  <p:cm authorId="1" dt="2023-03-22T09:56:12.747" idx="1">
    <p:pos x="10" y="10"/>
    <p:text/>
  </p:cm>
</p:cmLst>
</file>

<file path=ppt/comments/comment14.xml><?xml version="1.0" encoding="utf-8"?>
<p:cmLst xmlns:a="http://schemas.openxmlformats.org/drawingml/2006/main" xmlns:r="http://schemas.openxmlformats.org/officeDocument/2006/relationships" xmlns:p="http://schemas.openxmlformats.org/presentationml/2006/main">
  <p:cm authorId="1" dt="2023-03-22T09:56:12.747" idx="1">
    <p:pos x="10" y="10"/>
    <p:text/>
  </p:cm>
</p:cmLst>
</file>

<file path=ppt/comments/comment15.xml><?xml version="1.0" encoding="utf-8"?>
<p:cmLst xmlns:a="http://schemas.openxmlformats.org/drawingml/2006/main" xmlns:r="http://schemas.openxmlformats.org/officeDocument/2006/relationships" xmlns:p="http://schemas.openxmlformats.org/presentationml/2006/main">
  <p:cm authorId="1" dt="2023-03-22T09:56:12.747" idx="1">
    <p:pos x="10" y="10"/>
    <p:text/>
  </p:cm>
</p:cmLst>
</file>

<file path=ppt/comments/comment16.xml><?xml version="1.0" encoding="utf-8"?>
<p:cmLst xmlns:a="http://schemas.openxmlformats.org/drawingml/2006/main" xmlns:r="http://schemas.openxmlformats.org/officeDocument/2006/relationships" xmlns:p="http://schemas.openxmlformats.org/presentationml/2006/main">
  <p:cm authorId="1" dt="2023-03-22T09:56:12.747" idx="1">
    <p:pos x="10" y="10"/>
    <p:text/>
  </p:cm>
</p:cmLst>
</file>

<file path=ppt/comments/comment17.xml><?xml version="1.0" encoding="utf-8"?>
<p:cmLst xmlns:a="http://schemas.openxmlformats.org/drawingml/2006/main" xmlns:r="http://schemas.openxmlformats.org/officeDocument/2006/relationships" xmlns:p="http://schemas.openxmlformats.org/presentationml/2006/main">
  <p:cm authorId="1" dt="2023-03-22T09:56:12.747" idx="1">
    <p:pos x="10" y="10"/>
    <p:text/>
  </p:cm>
</p:cmLst>
</file>

<file path=ppt/comments/comment18.xml><?xml version="1.0" encoding="utf-8"?>
<p:cmLst xmlns:a="http://schemas.openxmlformats.org/drawingml/2006/main" xmlns:r="http://schemas.openxmlformats.org/officeDocument/2006/relationships" xmlns:p="http://schemas.openxmlformats.org/presentationml/2006/main">
  <p:cm authorId="1" dt="2023-03-22T09:56:12.747" idx="1">
    <p:pos x="10" y="10"/>
    <p:text/>
  </p:cm>
</p:cmLst>
</file>

<file path=ppt/comments/comment19.xml><?xml version="1.0" encoding="utf-8"?>
<p:cmLst xmlns:a="http://schemas.openxmlformats.org/drawingml/2006/main" xmlns:r="http://schemas.openxmlformats.org/officeDocument/2006/relationships" xmlns:p="http://schemas.openxmlformats.org/presentationml/2006/main">
  <p:cm authorId="1" dt="2023-03-22T09:56:12.747"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3-03-22T09:56:12.747" idx="1">
    <p:pos x="10" y="10"/>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3-03-22T09:56:12.747" idx="1">
    <p:pos x="10" y="10"/>
    <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23-03-22T09:56:12.747" idx="1">
    <p:pos x="10" y="10"/>
    <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23-03-22T09:56:12.747" idx="1">
    <p:pos x="10" y="10"/>
    <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23-03-22T09:56:12.747" idx="1">
    <p:pos x="10" y="10"/>
    <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23-03-22T09:56:12.747" idx="1">
    <p:pos x="10" y="10"/>
    <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23-03-22T09:56:12.747" idx="1">
    <p:pos x="10" y="10"/>
    <p:text/>
  </p:cm>
</p:cmLst>
</file>

<file path=ppt/comments/comment9.xml><?xml version="1.0" encoding="utf-8"?>
<p:cmLst xmlns:a="http://schemas.openxmlformats.org/drawingml/2006/main" xmlns:r="http://schemas.openxmlformats.org/officeDocument/2006/relationships" xmlns:p="http://schemas.openxmlformats.org/presentationml/2006/main">
  <p:cm authorId="1" dt="2023-03-22T09:56:12.747"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8130" name="页眉占位符 48129"/>
          <p:cNvSpPr>
            <a:spLocks noGrp="1"/>
          </p:cNvSpPr>
          <p:nvPr>
            <p:ph type="hdr" sz="quarter"/>
          </p:nvPr>
        </p:nvSpPr>
        <p:spPr>
          <a:xfrm>
            <a:off x="0" y="0"/>
            <a:ext cx="2971800" cy="457200"/>
          </a:xfrm>
          <a:prstGeom prst="rect">
            <a:avLst/>
          </a:prstGeom>
          <a:noFill/>
          <a:ln w="9525">
            <a:noFill/>
          </a:ln>
        </p:spPr>
        <p:txBody>
          <a:bodyPr/>
          <a:lstStyle>
            <a:lvl1pPr eaLnBrk="1" hangingPunct="1">
              <a:defRPr sz="1200" noProof="1"/>
            </a:lvl1pPr>
          </a:lstStyle>
          <a:p>
            <a:pPr>
              <a:defRPr/>
            </a:pPr>
            <a:endParaRPr lang="zh-CN" altLang="en-US"/>
          </a:p>
        </p:txBody>
      </p:sp>
      <p:sp>
        <p:nvSpPr>
          <p:cNvPr id="48131" name="日期占位符 48130"/>
          <p:cNvSpPr>
            <a:spLocks noGrp="1"/>
          </p:cNvSpPr>
          <p:nvPr>
            <p:ph type="dt" sz="quarter" idx="1"/>
          </p:nvPr>
        </p:nvSpPr>
        <p:spPr>
          <a:xfrm>
            <a:off x="3884613" y="0"/>
            <a:ext cx="2971800" cy="457200"/>
          </a:xfrm>
          <a:prstGeom prst="rect">
            <a:avLst/>
          </a:prstGeom>
          <a:noFill/>
          <a:ln w="9525">
            <a:noFill/>
          </a:ln>
        </p:spPr>
        <p:txBody>
          <a:bodyPr/>
          <a:lstStyle>
            <a:lvl1pPr algn="r" eaLnBrk="1" hangingPunct="1">
              <a:defRPr sz="1200" noProof="1"/>
            </a:lvl1pPr>
          </a:lstStyle>
          <a:p>
            <a:pPr>
              <a:defRPr/>
            </a:pPr>
            <a:endParaRPr lang="zh-CN" altLang="en-US"/>
          </a:p>
        </p:txBody>
      </p:sp>
      <p:sp>
        <p:nvSpPr>
          <p:cNvPr id="48132" name="页脚占位符 48131"/>
          <p:cNvSpPr>
            <a:spLocks noGrp="1"/>
          </p:cNvSpPr>
          <p:nvPr>
            <p:ph type="ftr" sz="quarter" idx="2"/>
          </p:nvPr>
        </p:nvSpPr>
        <p:spPr>
          <a:xfrm>
            <a:off x="0" y="8685213"/>
            <a:ext cx="2971800" cy="457200"/>
          </a:xfrm>
          <a:prstGeom prst="rect">
            <a:avLst/>
          </a:prstGeom>
          <a:noFill/>
          <a:ln w="9525">
            <a:noFill/>
          </a:ln>
        </p:spPr>
        <p:txBody>
          <a:bodyPr anchor="b"/>
          <a:lstStyle>
            <a:lvl1pPr eaLnBrk="1" hangingPunct="1">
              <a:defRPr sz="1200" noProof="1"/>
            </a:lvl1pPr>
          </a:lstStyle>
          <a:p>
            <a:pPr>
              <a:defRPr/>
            </a:pPr>
            <a:endParaRPr lang="zh-CN" altLang="en-US"/>
          </a:p>
        </p:txBody>
      </p:sp>
      <p:sp>
        <p:nvSpPr>
          <p:cNvPr id="48133" name="灯片编号占位符 48132"/>
          <p:cNvSpPr>
            <a:spLocks noGrp="1"/>
          </p:cNvSpPr>
          <p:nvPr>
            <p:ph type="sldNum" sz="quarter" idx="3"/>
          </p:nvPr>
        </p:nvSpPr>
        <p:spPr>
          <a:xfrm>
            <a:off x="3884613" y="8685213"/>
            <a:ext cx="2971800" cy="457200"/>
          </a:xfrm>
          <a:prstGeom prst="rect">
            <a:avLst/>
          </a:prstGeom>
          <a:noFill/>
          <a:ln w="9525">
            <a:noFill/>
          </a:ln>
        </p:spPr>
        <p:txBody>
          <a:bodyPr anchor="b"/>
          <a:lstStyle>
            <a:lvl1pPr algn="r" eaLnBrk="1" hangingPunct="1">
              <a:defRPr sz="1200" noProof="1"/>
            </a:lvl1pPr>
          </a:lstStyle>
          <a:p>
            <a:pPr>
              <a:defRPr/>
            </a:pPr>
            <a:fld id="{51BE2A33-24F9-4736-B24D-C912EC83BDA2}" type="slidenum">
              <a:rPr lang="zh-CN" altLang="en-US"/>
              <a:t>‹#›</a:t>
            </a:fld>
            <a:endParaRPr lang="zh-CN" altLang="en-US"/>
          </a:p>
        </p:txBody>
      </p:sp>
    </p:spTree>
    <p:extLst>
      <p:ext uri="{BB962C8B-B14F-4D97-AF65-F5344CB8AC3E}">
        <p14:creationId xmlns:p14="http://schemas.microsoft.com/office/powerpoint/2010/main" val="1139413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7650" name="页眉占位符 27649"/>
          <p:cNvSpPr>
            <a:spLocks noGrp="1"/>
          </p:cNvSpPr>
          <p:nvPr>
            <p:ph type="hdr" sz="quarter"/>
          </p:nvPr>
        </p:nvSpPr>
        <p:spPr>
          <a:xfrm>
            <a:off x="0" y="0"/>
            <a:ext cx="2971800" cy="457200"/>
          </a:xfrm>
          <a:prstGeom prst="rect">
            <a:avLst/>
          </a:prstGeom>
          <a:noFill/>
          <a:ln w="9525">
            <a:noFill/>
          </a:ln>
        </p:spPr>
        <p:txBody>
          <a:bodyPr/>
          <a:lstStyle>
            <a:lvl1pPr eaLnBrk="1" hangingPunct="1">
              <a:defRPr sz="1200" noProof="1"/>
            </a:lvl1pPr>
          </a:lstStyle>
          <a:p>
            <a:pPr>
              <a:defRPr/>
            </a:pPr>
            <a:endParaRPr lang="zh-CN" altLang="en-US"/>
          </a:p>
        </p:txBody>
      </p:sp>
      <p:sp>
        <p:nvSpPr>
          <p:cNvPr id="27651" name="日期占位符 27650"/>
          <p:cNvSpPr>
            <a:spLocks noGrp="1"/>
          </p:cNvSpPr>
          <p:nvPr>
            <p:ph type="dt" idx="1"/>
          </p:nvPr>
        </p:nvSpPr>
        <p:spPr>
          <a:xfrm>
            <a:off x="3884613" y="0"/>
            <a:ext cx="2971800" cy="457200"/>
          </a:xfrm>
          <a:prstGeom prst="rect">
            <a:avLst/>
          </a:prstGeom>
          <a:noFill/>
          <a:ln w="9525">
            <a:noFill/>
          </a:ln>
        </p:spPr>
        <p:txBody>
          <a:bodyPr/>
          <a:lstStyle>
            <a:lvl1pPr algn="r" eaLnBrk="1" hangingPunct="1">
              <a:defRPr sz="1200" noProof="1"/>
            </a:lvl1pPr>
          </a:lstStyle>
          <a:p>
            <a:pPr>
              <a:defRPr/>
            </a:pPr>
            <a:endParaRPr lang="zh-CN" altLang="en-US"/>
          </a:p>
        </p:txBody>
      </p:sp>
      <p:sp>
        <p:nvSpPr>
          <p:cNvPr id="11268" name="幻灯片图像占位符 27651"/>
          <p:cNvSpPr>
            <a:spLocks noGrp="1" noRot="1" noChangeAspect="1" noChangeArrowheads="1" noTextEdit="1"/>
          </p:cNvSpPr>
          <p:nvPr>
            <p:ph type="sldImg" idx="4294967295"/>
          </p:nvPr>
        </p:nvSpPr>
        <p:spPr bwMode="auto">
          <a:xfrm>
            <a:off x="381000" y="685800"/>
            <a:ext cx="6096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7" name="文本占位符 27652"/>
          <p:cNvSpPr>
            <a:spLocks noGrp="1" noChangeArrowheads="1"/>
          </p:cNvSpPr>
          <p:nvPr>
            <p:ph type="body" sz="quarter" idx="9"/>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7654" name="页脚占位符 27653"/>
          <p:cNvSpPr>
            <a:spLocks noGrp="1"/>
          </p:cNvSpPr>
          <p:nvPr>
            <p:ph type="ftr" sz="quarter" idx="4"/>
          </p:nvPr>
        </p:nvSpPr>
        <p:spPr>
          <a:xfrm>
            <a:off x="0" y="8685213"/>
            <a:ext cx="2971800" cy="457200"/>
          </a:xfrm>
          <a:prstGeom prst="rect">
            <a:avLst/>
          </a:prstGeom>
          <a:noFill/>
          <a:ln w="9525">
            <a:noFill/>
          </a:ln>
        </p:spPr>
        <p:txBody>
          <a:bodyPr anchor="b"/>
          <a:lstStyle>
            <a:lvl1pPr eaLnBrk="1" hangingPunct="1">
              <a:defRPr sz="1200" noProof="1"/>
            </a:lvl1pPr>
          </a:lstStyle>
          <a:p>
            <a:pPr>
              <a:defRPr/>
            </a:pPr>
            <a:endParaRPr lang="zh-CN" altLang="en-US"/>
          </a:p>
        </p:txBody>
      </p:sp>
      <p:sp>
        <p:nvSpPr>
          <p:cNvPr id="27655" name="灯片编号占位符 27654"/>
          <p:cNvSpPr>
            <a:spLocks noGrp="1"/>
          </p:cNvSpPr>
          <p:nvPr>
            <p:ph type="sldNum" sz="quarter" idx="5"/>
          </p:nvPr>
        </p:nvSpPr>
        <p:spPr>
          <a:xfrm>
            <a:off x="3884613" y="8685213"/>
            <a:ext cx="2971800" cy="457200"/>
          </a:xfrm>
          <a:prstGeom prst="rect">
            <a:avLst/>
          </a:prstGeom>
          <a:noFill/>
          <a:ln w="9525">
            <a:noFill/>
          </a:ln>
        </p:spPr>
        <p:txBody>
          <a:bodyPr anchor="b"/>
          <a:lstStyle>
            <a:lvl1pPr algn="r" eaLnBrk="1" hangingPunct="1">
              <a:defRPr sz="1200" noProof="1"/>
            </a:lvl1pPr>
          </a:lstStyle>
          <a:p>
            <a:pPr>
              <a:defRPr/>
            </a:pPr>
            <a:fld id="{AE81D22A-7BF2-4DC0-B9B6-713099F0E9A8}" type="slidenum">
              <a:rPr lang="zh-CN" altLang="en-US"/>
              <a:t>‹#›</a:t>
            </a:fld>
            <a:endParaRPr lang="zh-CN" altLang="en-US"/>
          </a:p>
        </p:txBody>
      </p:sp>
    </p:spTree>
    <p:extLst>
      <p:ext uri="{BB962C8B-B14F-4D97-AF65-F5344CB8AC3E}">
        <p14:creationId xmlns:p14="http://schemas.microsoft.com/office/powerpoint/2010/main" val="22720139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1pPr>
    <a:lvl2pPr marL="457200" lvl="1"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2pPr>
    <a:lvl3pPr marL="914400" lvl="2"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3pPr>
    <a:lvl4pPr marL="1371600" lvl="3"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4pPr>
    <a:lvl5pPr marL="1828800" lvl="4"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p:sp>
      <p:sp>
        <p:nvSpPr>
          <p:cNvPr id="14339" name="备注占位符 2"/>
          <p:cNvSpPr>
            <a:spLocks noGrp="1"/>
          </p:cNvSpPr>
          <p:nvPr>
            <p:ph type="body" idx="1"/>
          </p:nvPr>
        </p:nvSpPr>
        <p:spPr>
          <a:noFill/>
        </p:spPr>
        <p:txBody>
          <a:bodyPr/>
          <a:lstStyle/>
          <a:p>
            <a:endParaRPr lang="zh-CN" altLang="en-US" smtClean="0"/>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3F3909E-0A8F-41D1-A2B3-F3377C23BFE9}" type="slidenum">
              <a:rPr altLang="en-US" smtClean="0"/>
              <a:t>1</a:t>
            </a:fld>
            <a:endParaRPr lang="zh-CN" altLang="en-US" smtClean="0"/>
          </a:p>
        </p:txBody>
      </p:sp>
    </p:spTree>
    <p:extLst>
      <p:ext uri="{BB962C8B-B14F-4D97-AF65-F5344CB8AC3E}">
        <p14:creationId xmlns:p14="http://schemas.microsoft.com/office/powerpoint/2010/main" val="2491488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p:sp>
      <p:sp>
        <p:nvSpPr>
          <p:cNvPr id="14339" name="备注占位符 2"/>
          <p:cNvSpPr>
            <a:spLocks noGrp="1"/>
          </p:cNvSpPr>
          <p:nvPr>
            <p:ph type="body" idx="1"/>
          </p:nvPr>
        </p:nvSpPr>
        <p:spPr>
          <a:noFill/>
        </p:spPr>
        <p:txBody>
          <a:bodyPr/>
          <a:lstStyle/>
          <a:p>
            <a:endParaRPr lang="zh-CN" altLang="en-US" smtClean="0"/>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3F3909E-0A8F-41D1-A2B3-F3377C23BFE9}" type="slidenum">
              <a:rPr altLang="en-US" smtClean="0"/>
              <a:t>3</a:t>
            </a:fld>
            <a:endParaRPr lang="zh-CN" altLang="en-US" smtClean="0"/>
          </a:p>
        </p:txBody>
      </p:sp>
    </p:spTree>
    <p:extLst>
      <p:ext uri="{BB962C8B-B14F-4D97-AF65-F5344CB8AC3E}">
        <p14:creationId xmlns:p14="http://schemas.microsoft.com/office/powerpoint/2010/main" val="695817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extLst>
      <p:ext uri="{BB962C8B-B14F-4D97-AF65-F5344CB8AC3E}">
        <p14:creationId xmlns:p14="http://schemas.microsoft.com/office/powerpoint/2010/main" val="993049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p:sp>
      <p:sp>
        <p:nvSpPr>
          <p:cNvPr id="14339" name="备注占位符 2"/>
          <p:cNvSpPr>
            <a:spLocks noGrp="1"/>
          </p:cNvSpPr>
          <p:nvPr>
            <p:ph type="body" idx="1"/>
          </p:nvPr>
        </p:nvSpPr>
        <p:spPr>
          <a:noFill/>
        </p:spPr>
        <p:txBody>
          <a:bodyPr/>
          <a:lstStyle/>
          <a:p>
            <a:endParaRPr lang="zh-CN" altLang="en-US" smtClean="0"/>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3F3909E-0A8F-41D1-A2B3-F3377C23BFE9}" type="slidenum">
              <a:rPr altLang="en-US" smtClean="0"/>
              <a:t>8</a:t>
            </a:fld>
            <a:endParaRPr lang="zh-CN" altLang="en-US" smtClean="0"/>
          </a:p>
        </p:txBody>
      </p:sp>
    </p:spTree>
    <p:extLst>
      <p:ext uri="{BB962C8B-B14F-4D97-AF65-F5344CB8AC3E}">
        <p14:creationId xmlns:p14="http://schemas.microsoft.com/office/powerpoint/2010/main" val="3242042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p:sp>
      <p:sp>
        <p:nvSpPr>
          <p:cNvPr id="14339" name="备注占位符 2"/>
          <p:cNvSpPr>
            <a:spLocks noGrp="1"/>
          </p:cNvSpPr>
          <p:nvPr>
            <p:ph type="body" idx="1"/>
          </p:nvPr>
        </p:nvSpPr>
        <p:spPr>
          <a:noFill/>
        </p:spPr>
        <p:txBody>
          <a:bodyPr/>
          <a:lstStyle/>
          <a:p>
            <a:endParaRPr lang="zh-CN" altLang="en-US" smtClean="0"/>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3F3909E-0A8F-41D1-A2B3-F3377C23BFE9}" type="slidenum">
              <a:rPr altLang="en-US" smtClean="0"/>
              <a:t>13</a:t>
            </a:fld>
            <a:endParaRPr lang="zh-CN" altLang="en-US" smtClean="0"/>
          </a:p>
        </p:txBody>
      </p:sp>
    </p:spTree>
    <p:extLst>
      <p:ext uri="{BB962C8B-B14F-4D97-AF65-F5344CB8AC3E}">
        <p14:creationId xmlns:p14="http://schemas.microsoft.com/office/powerpoint/2010/main" val="729007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p:sp>
      <p:sp>
        <p:nvSpPr>
          <p:cNvPr id="14339" name="备注占位符 2"/>
          <p:cNvSpPr>
            <a:spLocks noGrp="1"/>
          </p:cNvSpPr>
          <p:nvPr>
            <p:ph type="body" idx="1"/>
          </p:nvPr>
        </p:nvSpPr>
        <p:spPr>
          <a:noFill/>
        </p:spPr>
        <p:txBody>
          <a:bodyPr/>
          <a:lstStyle/>
          <a:p>
            <a:endParaRPr lang="zh-CN" altLang="en-US" smtClean="0"/>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3F3909E-0A8F-41D1-A2B3-F3377C23BFE9}" type="slidenum">
              <a:rPr altLang="en-US" smtClean="0"/>
              <a:t>28</a:t>
            </a:fld>
            <a:endParaRPr lang="zh-CN" altLang="en-US" smtClean="0"/>
          </a:p>
        </p:txBody>
      </p:sp>
    </p:spTree>
    <p:extLst>
      <p:ext uri="{BB962C8B-B14F-4D97-AF65-F5344CB8AC3E}">
        <p14:creationId xmlns:p14="http://schemas.microsoft.com/office/powerpoint/2010/main" val="429057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p:sp>
      <p:sp>
        <p:nvSpPr>
          <p:cNvPr id="14339" name="备注占位符 2"/>
          <p:cNvSpPr>
            <a:spLocks noGrp="1"/>
          </p:cNvSpPr>
          <p:nvPr>
            <p:ph type="body" idx="1"/>
          </p:nvPr>
        </p:nvSpPr>
        <p:spPr>
          <a:noFill/>
        </p:spPr>
        <p:txBody>
          <a:bodyPr/>
          <a:lstStyle/>
          <a:p>
            <a:endParaRPr lang="zh-CN" altLang="en-US" smtClean="0"/>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3F3909E-0A8F-41D1-A2B3-F3377C23BFE9}" type="slidenum">
              <a:rPr altLang="en-US" smtClean="0"/>
              <a:t>30</a:t>
            </a:fld>
            <a:endParaRPr lang="zh-CN" altLang="en-US" smtClean="0"/>
          </a:p>
        </p:txBody>
      </p:sp>
    </p:spTree>
    <p:extLst>
      <p:ext uri="{BB962C8B-B14F-4D97-AF65-F5344CB8AC3E}">
        <p14:creationId xmlns:p14="http://schemas.microsoft.com/office/powerpoint/2010/main" val="982394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11CA7C20-63C9-4A11-A3CF-CC5C3BD32DEB}"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DFED4463-C39B-44E7-9C0E-2F84AD685AC6}"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18E4A895-B55A-4675-BE34-C596A3884E05}" type="datetime1">
              <a:rPr lang="zh-CN" altLang="en-US"/>
              <a:t>2023-05-03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EB194098-2CBA-411C-86C6-3DDC1429A691}"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02FDBBC7-17B3-433A-B516-39BBD8DAB57F}"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9900B891-6A62-4BD2-AA79-0B576EFD81EA}"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lvl1pPr>
              <a:defRPr/>
            </a:lvl1pPr>
          </a:lstStyle>
          <a:p>
            <a:pPr>
              <a:defRPr/>
            </a:pPr>
            <a:endParaRPr lang="zh-CN" altLang="en-US"/>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9550EBDA-E8D8-40CF-85A1-B992D8846778}"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lvl1pPr>
              <a:defRPr/>
            </a:lvl1pPr>
          </a:lstStyle>
          <a:p>
            <a:pPr>
              <a:defRPr/>
            </a:pPr>
            <a:endParaRPr lang="zh-CN" altLang="en-US"/>
          </a:p>
        </p:txBody>
      </p:sp>
      <p:sp>
        <p:nvSpPr>
          <p:cNvPr id="8" name="Footer Placeholder 7"/>
          <p:cNvSpPr>
            <a:spLocks noGrp="1"/>
          </p:cNvSpPr>
          <p:nvPr>
            <p:ph type="ftr" sz="quarter" idx="11"/>
          </p:nvPr>
        </p:nvSpPr>
        <p:spPr/>
        <p:txBody>
          <a:bodyPr/>
          <a:lstStyle>
            <a:lvl1pPr>
              <a:defRPr/>
            </a:lvl1pPr>
          </a:lstStyle>
          <a:p>
            <a:pPr>
              <a:defRPr/>
            </a:pPr>
            <a:endParaRPr lang="zh-CN" altLang="en-US"/>
          </a:p>
        </p:txBody>
      </p:sp>
      <p:sp>
        <p:nvSpPr>
          <p:cNvPr id="9" name="Slide Number Placeholder 8"/>
          <p:cNvSpPr>
            <a:spLocks noGrp="1"/>
          </p:cNvSpPr>
          <p:nvPr>
            <p:ph type="sldNum" sz="quarter" idx="12"/>
          </p:nvPr>
        </p:nvSpPr>
        <p:spPr/>
        <p:txBody>
          <a:bodyPr/>
          <a:lstStyle>
            <a:lvl1pPr>
              <a:defRPr/>
            </a:lvl1pPr>
          </a:lstStyle>
          <a:p>
            <a:pPr>
              <a:defRPr/>
            </a:pPr>
            <a:fld id="{4FBC9B93-AE5D-401E-BE48-630C10B888D8}"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lvl1pPr>
              <a:defRPr/>
            </a:lvl1pPr>
          </a:lstStyle>
          <a:p>
            <a:pPr>
              <a:defRPr/>
            </a:pPr>
            <a:endParaRPr lang="zh-CN" altLang="en-US"/>
          </a:p>
        </p:txBody>
      </p:sp>
      <p:sp>
        <p:nvSpPr>
          <p:cNvPr id="4" name="Footer Placeholder 3"/>
          <p:cNvSpPr>
            <a:spLocks noGrp="1"/>
          </p:cNvSpPr>
          <p:nvPr>
            <p:ph type="ftr" sz="quarter" idx="11"/>
          </p:nvPr>
        </p:nvSpPr>
        <p:spPr/>
        <p:txBody>
          <a:bodyPr/>
          <a:lstStyle>
            <a:lvl1pPr>
              <a:defRPr/>
            </a:lvl1pPr>
          </a:lstStyle>
          <a:p>
            <a:pPr>
              <a:defRPr/>
            </a:pPr>
            <a:endParaRPr lang="zh-CN" altLang="en-US"/>
          </a:p>
        </p:txBody>
      </p:sp>
      <p:sp>
        <p:nvSpPr>
          <p:cNvPr id="5" name="Slide Number Placeholder 4"/>
          <p:cNvSpPr>
            <a:spLocks noGrp="1"/>
          </p:cNvSpPr>
          <p:nvPr>
            <p:ph type="sldNum" sz="quarter" idx="12"/>
          </p:nvPr>
        </p:nvSpPr>
        <p:spPr/>
        <p:txBody>
          <a:bodyPr/>
          <a:lstStyle>
            <a:lvl1pPr>
              <a:defRPr/>
            </a:lvl1pPr>
          </a:lstStyle>
          <a:p>
            <a:pPr>
              <a:defRPr/>
            </a:pPr>
            <a:fld id="{89C885F0-C074-4208-BAE0-F1CEB70A7302}"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B648EE-CE92-4665-9BCB-2D7DD3A210AC}" type="datetime1">
              <a:rPr lang="zh-CN" altLang="en-US"/>
              <a:t>2023-05-03</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DDAC53FB-ED9E-45E3-A5D7-3C064AF34274}"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lvl1pPr>
              <a:defRPr/>
            </a:lvl1pPr>
          </a:lstStyle>
          <a:p>
            <a:pPr>
              <a:defRPr/>
            </a:pPr>
            <a:endParaRPr lang="zh-CN" altLang="en-US"/>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67C28A40-474A-4747-B5E3-DFCF79A5C752}"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lvl1pPr>
              <a:defRPr/>
            </a:lvl1pPr>
          </a:lstStyle>
          <a:p>
            <a:pPr>
              <a:defRPr/>
            </a:pPr>
            <a:endParaRPr lang="zh-CN" altLang="en-US"/>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671D1DC3-ABA7-48CA-A369-07A1BE65E3B6}"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en-US" altLang="zh-CN"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89414E3B-A45F-4880-9F74-43D615D62A48}" type="datetime1">
              <a:rPr lang="zh-CN" altLang="en-US"/>
              <a:t>2023-05-03</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hangingPunct="1">
              <a:defRPr sz="1200">
                <a:solidFill>
                  <a:schemeClr val="tx1">
                    <a:tint val="75000"/>
                  </a:schemeClr>
                </a:solidFill>
              </a:defRPr>
            </a:lvl1pPr>
          </a:lstStyle>
          <a:p>
            <a:pPr>
              <a:defRPr/>
            </a:pPr>
            <a:fld id="{CBEE3937-B826-41A7-858B-E3A54BE89C86}"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comments" Target="../comments/comment15.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comments" Target="../comments/comment16.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comments" Target="../comments/comment19.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comments" Target="../comments/commen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tags" Target="../tags/tag6.xml"/><Relationship Id="rId7" Type="http://schemas.openxmlformats.org/officeDocument/2006/relationships/image" Target="../media/image7.sv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slideLayout" Target="../slideLayouts/slideLayout7.xml"/><Relationship Id="rId4"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6915150"/>
            <a:chOff x="0" y="0"/>
            <a:chExt cx="12192000" cy="6915150"/>
          </a:xfrm>
        </p:grpSpPr>
        <p:pic>
          <p:nvPicPr>
            <p:cNvPr id="13314" name="图片 2"/>
            <p:cNvPicPr>
              <a:picLocks noChangeAspect="1"/>
            </p:cNvPicPr>
            <p:nvPr/>
          </p:nvPicPr>
          <p:blipFill>
            <a:blip r:embed="rId3">
              <a:extLst>
                <a:ext uri="{28A0092B-C50C-407E-A947-70E740481C1C}">
                  <a14:useLocalDpi xmlns:a14="http://schemas.microsoft.com/office/drawing/2010/main" val="0"/>
                </a:ext>
              </a:extLst>
            </a:blip>
            <a:srcRect l="395" t="10933" r="427" b="10938"/>
            <a:stretch>
              <a:fillRect/>
            </a:stretch>
          </p:blipFill>
          <p:spPr bwMode="auto">
            <a:xfrm>
              <a:off x="0" y="0"/>
              <a:ext cx="121920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0"/>
              <a:ext cx="12192000" cy="6915150"/>
            </a:xfrm>
            <a:prstGeom prst="rect">
              <a:avLst/>
            </a:prstGeom>
            <a:solidFill>
              <a:srgbClr val="3B518B">
                <a:alpha val="80000"/>
              </a:srgbClr>
            </a:solidFill>
            <a:ln w="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3" name="矩形 2"/>
          <p:cNvSpPr/>
          <p:nvPr/>
        </p:nvSpPr>
        <p:spPr>
          <a:xfrm>
            <a:off x="0" y="1866900"/>
            <a:ext cx="121920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337" name="文本框 24579"/>
          <p:cNvSpPr txBox="1">
            <a:spLocks noChangeArrowheads="1"/>
          </p:cNvSpPr>
          <p:nvPr/>
        </p:nvSpPr>
        <p:spPr bwMode="auto">
          <a:xfrm>
            <a:off x="761683" y="2819083"/>
            <a:ext cx="1089533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zh-CN" altLang="en-US" sz="6000" b="1" dirty="0">
                <a:solidFill>
                  <a:schemeClr val="tx1">
                    <a:lumMod val="75000"/>
                    <a:lumOff val="25000"/>
                  </a:schemeClr>
                </a:solidFill>
                <a:latin typeface="方正大标宋简体" panose="02000000000000000000" charset="-122"/>
                <a:ea typeface="方正大标宋简体" panose="02000000000000000000" charset="-122"/>
                <a:sym typeface="汉仪颜楷简" panose="00020600040101010101" charset="-122"/>
              </a:rPr>
              <a:t>大概念推进历史结构化学习初探</a:t>
            </a:r>
          </a:p>
        </p:txBody>
      </p:sp>
      <p:sp>
        <p:nvSpPr>
          <p:cNvPr id="13319" name="文本框 7"/>
          <p:cNvSpPr txBox="1">
            <a:spLocks noChangeArrowheads="1"/>
          </p:cNvSpPr>
          <p:nvPr/>
        </p:nvSpPr>
        <p:spPr bwMode="auto">
          <a:xfrm>
            <a:off x="4572000" y="5562600"/>
            <a:ext cx="30480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3200" dirty="0">
                <a:solidFill>
                  <a:schemeClr val="bg1"/>
                </a:solidFill>
                <a:latin typeface="庞门正道粗书体6.0" panose="02010600030101010101" pitchFamily="2" charset="-122"/>
                <a:ea typeface="庞门正道粗书体6.0" panose="02010600030101010101" pitchFamily="2" charset="-122"/>
              </a:rPr>
              <a:t>汇报人</a:t>
            </a:r>
            <a:r>
              <a:rPr lang="zh-CN" altLang="en-US" sz="3200" dirty="0" smtClean="0">
                <a:solidFill>
                  <a:schemeClr val="bg1"/>
                </a:solidFill>
                <a:latin typeface="庞门正道粗书体6.0" panose="02010600030101010101" pitchFamily="2" charset="-122"/>
                <a:ea typeface="庞门正道粗书体6.0" panose="02010600030101010101" pitchFamily="2" charset="-122"/>
              </a:rPr>
              <a:t>：王德金</a:t>
            </a:r>
            <a:endParaRPr lang="zh-CN" altLang="en-US" sz="3200" dirty="0">
              <a:solidFill>
                <a:schemeClr val="bg1"/>
              </a:solidFill>
              <a:latin typeface="庞门正道粗书体6.0" panose="02010600030101010101" pitchFamily="2" charset="-122"/>
              <a:ea typeface="庞门正道粗书体6.0"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14337"/>
                                        </p:tgtEl>
                                        <p:attrNameLst>
                                          <p:attrName>style.visibility</p:attrName>
                                        </p:attrNameLst>
                                      </p:cBhvr>
                                      <p:to>
                                        <p:strVal val="visible"/>
                                      </p:to>
                                    </p:set>
                                    <p:anim calcmode="lin" valueType="num">
                                      <p:cBhvr>
                                        <p:cTn id="16" dur="1000" fill="hold"/>
                                        <p:tgtEl>
                                          <p:spTgt spid="14337"/>
                                        </p:tgtEl>
                                        <p:attrNameLst>
                                          <p:attrName>ppt_w</p:attrName>
                                        </p:attrNameLst>
                                      </p:cBhvr>
                                      <p:tavLst>
                                        <p:tav tm="0">
                                          <p:val>
                                            <p:fltVal val="0"/>
                                          </p:val>
                                        </p:tav>
                                        <p:tav tm="100000">
                                          <p:val>
                                            <p:strVal val="#ppt_w"/>
                                          </p:val>
                                        </p:tav>
                                      </p:tavLst>
                                    </p:anim>
                                    <p:anim calcmode="lin" valueType="num">
                                      <p:cBhvr>
                                        <p:cTn id="17" dur="1000" fill="hold"/>
                                        <p:tgtEl>
                                          <p:spTgt spid="14337"/>
                                        </p:tgtEl>
                                        <p:attrNameLst>
                                          <p:attrName>ppt_h</p:attrName>
                                        </p:attrNameLst>
                                      </p:cBhvr>
                                      <p:tavLst>
                                        <p:tav tm="0">
                                          <p:val>
                                            <p:fltVal val="0"/>
                                          </p:val>
                                        </p:tav>
                                        <p:tav tm="100000">
                                          <p:val>
                                            <p:strVal val="#ppt_h"/>
                                          </p:val>
                                        </p:tav>
                                      </p:tavLst>
                                    </p:anim>
                                    <p:animEffect transition="in" filter="fade">
                                      <p:cBhvr>
                                        <p:cTn id="18" dur="1000"/>
                                        <p:tgtEl>
                                          <p:spTgt spid="14337"/>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3319"/>
                                        </p:tgtEl>
                                        <p:attrNameLst>
                                          <p:attrName>style.visibility</p:attrName>
                                        </p:attrNameLst>
                                      </p:cBhvr>
                                      <p:to>
                                        <p:strVal val="visible"/>
                                      </p:to>
                                    </p:set>
                                    <p:anim calcmode="lin" valueType="num">
                                      <p:cBhvr>
                                        <p:cTn id="22" dur="500" fill="hold"/>
                                        <p:tgtEl>
                                          <p:spTgt spid="13319"/>
                                        </p:tgtEl>
                                        <p:attrNameLst>
                                          <p:attrName>ppt_w</p:attrName>
                                        </p:attrNameLst>
                                      </p:cBhvr>
                                      <p:tavLst>
                                        <p:tav tm="0">
                                          <p:val>
                                            <p:fltVal val="0"/>
                                          </p:val>
                                        </p:tav>
                                        <p:tav tm="100000">
                                          <p:val>
                                            <p:strVal val="#ppt_w"/>
                                          </p:val>
                                        </p:tav>
                                      </p:tavLst>
                                    </p:anim>
                                    <p:anim calcmode="lin" valueType="num">
                                      <p:cBhvr>
                                        <p:cTn id="23" dur="500" fill="hold"/>
                                        <p:tgtEl>
                                          <p:spTgt spid="13319"/>
                                        </p:tgtEl>
                                        <p:attrNameLst>
                                          <p:attrName>ppt_h</p:attrName>
                                        </p:attrNameLst>
                                      </p:cBhvr>
                                      <p:tavLst>
                                        <p:tav tm="0">
                                          <p:val>
                                            <p:fltVal val="0"/>
                                          </p:val>
                                        </p:tav>
                                        <p:tav tm="100000">
                                          <p:val>
                                            <p:strVal val="#ppt_h"/>
                                          </p:val>
                                        </p:tav>
                                      </p:tavLst>
                                    </p:anim>
                                    <p:animEffect transition="in" filter="fade">
                                      <p:cBhvr>
                                        <p:cTn id="24"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337" grpId="0"/>
      <p:bldP spid="133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5425"/>
            <a:ext cx="381000" cy="460375"/>
          </a:xfrm>
          <a:prstGeom prst="rect">
            <a:avLst/>
          </a:prstGeom>
          <a:solidFill>
            <a:srgbClr val="3B5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412750" y="225425"/>
            <a:ext cx="107950" cy="460375"/>
          </a:xfrm>
          <a:prstGeom prst="rect">
            <a:avLst/>
          </a:prstGeom>
          <a:solidFill>
            <a:srgbClr val="C84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p:nvSpPr>
        <p:spPr>
          <a:xfrm>
            <a:off x="838200" y="223838"/>
            <a:ext cx="685800" cy="460375"/>
          </a:xfrm>
          <a:prstGeom prst="rect">
            <a:avLst/>
          </a:prstGeom>
          <a:ln>
            <a:solidFill>
              <a:srgbClr val="C84230"/>
            </a:solidFill>
          </a:ln>
        </p:spPr>
        <p:txBody>
          <a:bodyPr>
            <a:spAutoFit/>
          </a:bodyPr>
          <a:lstStyle/>
          <a:p>
            <a:pPr algn="ctr" eaLnBrk="1" hangingPunct="1">
              <a:defRPr/>
            </a:pPr>
            <a:r>
              <a:rPr lang="en-US" altLang="zh-CN" sz="2400" b="1" spc="300"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sz="2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04800" y="1524635"/>
            <a:ext cx="11621135" cy="3178175"/>
          </a:xfrm>
          <a:prstGeom prst="rect">
            <a:avLst/>
          </a:prstGeom>
          <a:noFill/>
          <a:ln w="12700" cmpd="sng">
            <a:solidFill>
              <a:schemeClr val="accent1"/>
            </a:solidFill>
            <a:prstDash val="solid"/>
          </a:ln>
        </p:spPr>
        <p:txBody>
          <a:bodyPr wrap="square" rtlCol="0">
            <a:noAutofit/>
          </a:bodyPr>
          <a:lstStyle/>
          <a:p>
            <a:pPr marL="0" indent="0" latinLnBrk="0">
              <a:lnSpc>
                <a:spcPct val="150000"/>
              </a:lnSpc>
            </a:pPr>
            <a:r>
              <a:rPr lang="en-US" altLang="zh-CN"/>
              <a:t>           </a:t>
            </a:r>
            <a:r>
              <a:rPr sz="2800">
                <a:latin typeface="黑体" panose="02010609060101010101" charset="-122"/>
                <a:ea typeface="黑体" panose="02010609060101010101" charset="-122"/>
                <a:sym typeface="方正全福体" panose="02000500000000000000" charset="-122"/>
              </a:rPr>
              <a:t>什么是大概念？大概念是指在一个学科领域中最精华、最有价值的学科内容。大概念是指那些能够将分散的知识技能、观念等联结为整体，并且赋予它们意义的概念、观念。我个人的理解大概念是一种历史认识、历史观点。大概念可以是问题、主题、论题、理论等。大概念是有意义的。它包含许多观点、方法、有价值观。</a:t>
            </a:r>
          </a:p>
          <a:p>
            <a:pPr marL="0" indent="0" latinLnBrk="0">
              <a:lnSpc>
                <a:spcPct val="150000"/>
              </a:lnSpc>
            </a:pPr>
            <a:endParaRPr sz="2800">
              <a:latin typeface="黑体" panose="02010609060101010101" charset="-122"/>
              <a:ea typeface="黑体" panose="02010609060101010101" charset="-122"/>
              <a:sym typeface="方正全福体" panose="02000500000000000000" charset="-122"/>
            </a:endParaRPr>
          </a:p>
        </p:txBody>
      </p:sp>
      <p:sp>
        <p:nvSpPr>
          <p:cNvPr id="3" name="文本框 2"/>
          <p:cNvSpPr txBox="1"/>
          <p:nvPr/>
        </p:nvSpPr>
        <p:spPr>
          <a:xfrm>
            <a:off x="1295400" y="5257800"/>
            <a:ext cx="8488045" cy="521970"/>
          </a:xfrm>
          <a:prstGeom prst="rect">
            <a:avLst/>
          </a:prstGeom>
          <a:noFill/>
        </p:spPr>
        <p:txBody>
          <a:bodyPr wrap="square" rtlCol="0">
            <a:spAutoFit/>
          </a:bodyPr>
          <a:lstStyle/>
          <a:p>
            <a:r>
              <a:rPr lang="en-US" altLang="zh-CN" sz="2800" b="1"/>
              <a:t>                      </a:t>
            </a:r>
            <a:r>
              <a:rPr lang="en-US" altLang="zh-CN" sz="2800" b="1">
                <a:solidFill>
                  <a:srgbClr val="FF0000"/>
                </a:solidFill>
              </a:rPr>
              <a:t> </a:t>
            </a:r>
            <a:r>
              <a:rPr lang="zh-CN" altLang="en-US" sz="2800" b="1">
                <a:solidFill>
                  <a:srgbClr val="FF0000"/>
                </a:solidFill>
              </a:rPr>
              <a:t>大概念是学科的底层逻辑</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5425"/>
            <a:ext cx="381000" cy="460375"/>
          </a:xfrm>
          <a:prstGeom prst="rect">
            <a:avLst/>
          </a:prstGeom>
          <a:solidFill>
            <a:srgbClr val="3B5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412750" y="225425"/>
            <a:ext cx="107950" cy="460375"/>
          </a:xfrm>
          <a:prstGeom prst="rect">
            <a:avLst/>
          </a:prstGeom>
          <a:solidFill>
            <a:srgbClr val="C84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p:nvSpPr>
        <p:spPr>
          <a:xfrm>
            <a:off x="838200" y="223838"/>
            <a:ext cx="685800" cy="460375"/>
          </a:xfrm>
          <a:prstGeom prst="rect">
            <a:avLst/>
          </a:prstGeom>
          <a:ln>
            <a:solidFill>
              <a:srgbClr val="C84230"/>
            </a:solidFill>
          </a:ln>
        </p:spPr>
        <p:txBody>
          <a:bodyPr>
            <a:spAutoFit/>
          </a:bodyPr>
          <a:lstStyle/>
          <a:p>
            <a:pPr algn="ctr" eaLnBrk="1" hangingPunct="1">
              <a:defRPr/>
            </a:pPr>
            <a:r>
              <a:rPr lang="en-US" altLang="zh-CN" sz="2400" b="1" spc="300"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sz="2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04800" y="1524635"/>
            <a:ext cx="11621135" cy="3917950"/>
          </a:xfrm>
          <a:prstGeom prst="rect">
            <a:avLst/>
          </a:prstGeom>
          <a:noFill/>
          <a:ln w="12700" cmpd="sng">
            <a:solidFill>
              <a:schemeClr val="accent1"/>
            </a:solidFill>
            <a:prstDash val="solid"/>
          </a:ln>
        </p:spPr>
        <p:txBody>
          <a:bodyPr wrap="square" rtlCol="0">
            <a:noAutofit/>
          </a:bodyPr>
          <a:lstStyle/>
          <a:p>
            <a:pPr marL="0" indent="0" latinLnBrk="0">
              <a:lnSpc>
                <a:spcPct val="150000"/>
              </a:lnSpc>
            </a:pPr>
            <a:r>
              <a:rPr lang="en-US" altLang="zh-CN"/>
              <a:t>           </a:t>
            </a:r>
            <a:r>
              <a:rPr sz="2800">
                <a:latin typeface="黑体" panose="02010609060101010101" charset="-122"/>
                <a:ea typeface="黑体" panose="02010609060101010101" charset="-122"/>
                <a:sym typeface="方正全福体" panose="02000500000000000000" charset="-122"/>
              </a:rPr>
              <a:t>大概念有利于历史学科的结构化学习。高考要求实现从“解题”到“解决问题”的转变，也就是要构建问题导向性的知识结构体系。具体到历史学科来讲，历史学科解决问题主要是形成一种对历史的认识，能够做出合理的历史解释，也就是提出一种历史认识。而大概念就是一种认识。因此应用大概念能够有利于构建问题导向性的知识结构体系。</a:t>
            </a:r>
          </a:p>
        </p:txBody>
      </p:sp>
    </p:spTree>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5425"/>
            <a:ext cx="381000" cy="460375"/>
          </a:xfrm>
          <a:prstGeom prst="rect">
            <a:avLst/>
          </a:prstGeom>
          <a:solidFill>
            <a:srgbClr val="3B5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412750" y="225425"/>
            <a:ext cx="107950" cy="460375"/>
          </a:xfrm>
          <a:prstGeom prst="rect">
            <a:avLst/>
          </a:prstGeom>
          <a:solidFill>
            <a:srgbClr val="C84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p:nvSpPr>
        <p:spPr>
          <a:xfrm>
            <a:off x="838200" y="223838"/>
            <a:ext cx="685800" cy="460375"/>
          </a:xfrm>
          <a:prstGeom prst="rect">
            <a:avLst/>
          </a:prstGeom>
          <a:ln>
            <a:solidFill>
              <a:srgbClr val="C84230"/>
            </a:solidFill>
          </a:ln>
        </p:spPr>
        <p:txBody>
          <a:bodyPr>
            <a:spAutoFit/>
          </a:bodyPr>
          <a:lstStyle/>
          <a:p>
            <a:pPr algn="ctr" eaLnBrk="1" hangingPunct="1">
              <a:defRPr/>
            </a:pPr>
            <a:r>
              <a:rPr lang="en-US" altLang="zh-CN" sz="2400" b="1" spc="300"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zh-CN" altLang="en-US" sz="2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04800" y="1524635"/>
            <a:ext cx="11621135" cy="3917950"/>
          </a:xfrm>
          <a:prstGeom prst="rect">
            <a:avLst/>
          </a:prstGeom>
          <a:noFill/>
          <a:ln w="12700" cmpd="sng">
            <a:solidFill>
              <a:schemeClr val="accent1"/>
            </a:solidFill>
            <a:prstDash val="solid"/>
          </a:ln>
        </p:spPr>
        <p:txBody>
          <a:bodyPr wrap="square" rtlCol="0">
            <a:noAutofit/>
          </a:bodyPr>
          <a:lstStyle/>
          <a:p>
            <a:pPr marL="0" indent="0" latinLnBrk="0">
              <a:lnSpc>
                <a:spcPct val="150000"/>
              </a:lnSpc>
            </a:pPr>
            <a:r>
              <a:rPr lang="en-US" altLang="zh-CN"/>
              <a:t>        </a:t>
            </a:r>
            <a:r>
              <a:rPr sz="2800">
                <a:latin typeface="黑体" panose="02010609060101010101" charset="-122"/>
                <a:ea typeface="黑体" panose="02010609060101010101" charset="-122"/>
                <a:sym typeface="方正全福体" panose="02000500000000000000" charset="-122"/>
              </a:rPr>
              <a:t>大概念统领下的历史结构化学习做到三点：</a:t>
            </a:r>
          </a:p>
          <a:p>
            <a:pPr marL="0" indent="0" latinLnBrk="0">
              <a:lnSpc>
                <a:spcPct val="150000"/>
              </a:lnSpc>
            </a:pPr>
            <a:r>
              <a:rPr lang="en-US" sz="2800">
                <a:latin typeface="黑体" panose="02010609060101010101" charset="-122"/>
                <a:ea typeface="黑体" panose="02010609060101010101" charset="-122"/>
                <a:sym typeface="方正全福体" panose="02000500000000000000" charset="-122"/>
              </a:rPr>
              <a:t>   </a:t>
            </a:r>
            <a:r>
              <a:rPr sz="2800" b="1">
                <a:solidFill>
                  <a:srgbClr val="FF0000"/>
                </a:solidFill>
                <a:latin typeface="黑体" panose="02010609060101010101" charset="-122"/>
                <a:ea typeface="黑体" panose="02010609060101010101" charset="-122"/>
                <a:sym typeface="方正全福体" panose="02000500000000000000" charset="-122"/>
              </a:rPr>
              <a:t>有世界</a:t>
            </a:r>
            <a:r>
              <a:rPr sz="2800">
                <a:latin typeface="黑体" panose="02010609060101010101" charset="-122"/>
                <a:ea typeface="黑体" panose="02010609060101010101" charset="-122"/>
                <a:sym typeface="方正全福体" panose="02000500000000000000" charset="-122"/>
              </a:rPr>
              <a:t>：要与学生的生活体验相结合。</a:t>
            </a:r>
          </a:p>
          <a:p>
            <a:pPr marL="0" indent="0" latinLnBrk="0">
              <a:lnSpc>
                <a:spcPct val="150000"/>
              </a:lnSpc>
            </a:pPr>
            <a:r>
              <a:rPr lang="en-US" sz="2800">
                <a:latin typeface="黑体" panose="02010609060101010101" charset="-122"/>
                <a:ea typeface="黑体" panose="02010609060101010101" charset="-122"/>
                <a:sym typeface="方正全福体" panose="02000500000000000000" charset="-122"/>
              </a:rPr>
              <a:t>   </a:t>
            </a:r>
            <a:r>
              <a:rPr sz="2800" b="1">
                <a:solidFill>
                  <a:srgbClr val="FF0000"/>
                </a:solidFill>
                <a:latin typeface="黑体" panose="02010609060101010101" charset="-122"/>
                <a:ea typeface="黑体" panose="02010609060101010101" charset="-122"/>
                <a:sym typeface="方正全福体" panose="02000500000000000000" charset="-122"/>
              </a:rPr>
              <a:t>要致用</a:t>
            </a:r>
            <a:r>
              <a:rPr sz="2800">
                <a:latin typeface="黑体" panose="02010609060101010101" charset="-122"/>
                <a:ea typeface="黑体" panose="02010609060101010101" charset="-122"/>
                <a:sym typeface="方正全福体" panose="02000500000000000000" charset="-122"/>
              </a:rPr>
              <a:t>：不是老师告诉他一个真理，而是告诉他怎么发现真理。渗透学科思维，加强学科方法的指导和应用。</a:t>
            </a:r>
          </a:p>
          <a:p>
            <a:pPr marL="0" indent="0" latinLnBrk="0">
              <a:lnSpc>
                <a:spcPct val="150000"/>
              </a:lnSpc>
            </a:pPr>
            <a:r>
              <a:rPr lang="en-US" sz="2800">
                <a:latin typeface="黑体" panose="02010609060101010101" charset="-122"/>
                <a:ea typeface="黑体" panose="02010609060101010101" charset="-122"/>
                <a:sym typeface="方正全福体" panose="02000500000000000000" charset="-122"/>
              </a:rPr>
              <a:t>   </a:t>
            </a:r>
            <a:r>
              <a:rPr sz="2800" b="1">
                <a:solidFill>
                  <a:srgbClr val="FF0000"/>
                </a:solidFill>
                <a:latin typeface="黑体" panose="02010609060101010101" charset="-122"/>
                <a:ea typeface="黑体" panose="02010609060101010101" charset="-122"/>
                <a:sym typeface="方正全福体" panose="02000500000000000000" charset="-122"/>
              </a:rPr>
              <a:t>能做事</a:t>
            </a:r>
            <a:r>
              <a:rPr sz="2800">
                <a:latin typeface="黑体" panose="02010609060101010101" charset="-122"/>
                <a:ea typeface="黑体" panose="02010609060101010101" charset="-122"/>
                <a:sym typeface="方正全福体" panose="02000500000000000000" charset="-122"/>
              </a:rPr>
              <a:t>：学会应用学科思维去解决问题，落实素养培养目标。</a:t>
            </a:r>
          </a:p>
        </p:txBody>
      </p:sp>
    </p:spTree>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152663"/>
            <a:ext cx="12192000" cy="3124200"/>
            <a:chOff x="0" y="2152663"/>
            <a:chExt cx="12192000" cy="3124200"/>
          </a:xfrm>
        </p:grpSpPr>
        <p:sp>
          <p:nvSpPr>
            <p:cNvPr id="3" name="矩形 2"/>
            <p:cNvSpPr/>
            <p:nvPr/>
          </p:nvSpPr>
          <p:spPr>
            <a:xfrm>
              <a:off x="0" y="2152663"/>
              <a:ext cx="12192000" cy="31242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7"/>
            <p:cNvSpPr/>
            <p:nvPr/>
          </p:nvSpPr>
          <p:spPr>
            <a:xfrm>
              <a:off x="0" y="2152663"/>
              <a:ext cx="12192000" cy="3124200"/>
            </a:xfrm>
            <a:prstGeom prst="rect">
              <a:avLst/>
            </a:prstGeom>
            <a:solidFill>
              <a:srgbClr val="3B518B">
                <a:alpha val="80000"/>
              </a:srgbClr>
            </a:solidFill>
            <a:ln w="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7" name="组合 6"/>
          <p:cNvGrpSpPr/>
          <p:nvPr/>
        </p:nvGrpSpPr>
        <p:grpSpPr>
          <a:xfrm>
            <a:off x="2438496" y="2667020"/>
            <a:ext cx="5033738" cy="1523960"/>
            <a:chOff x="2667090" y="2667020"/>
            <a:chExt cx="5033738" cy="1523960"/>
          </a:xfrm>
        </p:grpSpPr>
        <p:sp>
          <p:nvSpPr>
            <p:cNvPr id="6" name="椭圆 5"/>
            <p:cNvSpPr/>
            <p:nvPr/>
          </p:nvSpPr>
          <p:spPr>
            <a:xfrm>
              <a:off x="2667090" y="2667020"/>
              <a:ext cx="1523960" cy="1523960"/>
            </a:xfrm>
            <a:prstGeom prst="ellipse">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6000" dirty="0" smtClean="0">
                  <a:latin typeface="Arial Unicode MS" panose="020B0604020202020204" pitchFamily="34" charset="-122"/>
                </a:rPr>
                <a:t>03</a:t>
              </a:r>
              <a:endParaRPr lang="zh-CN" altLang="en-US" sz="6600" dirty="0">
                <a:latin typeface="Arial Unicode MS" panose="020B0604020202020204" pitchFamily="34" charset="-122"/>
              </a:endParaRPr>
            </a:p>
          </p:txBody>
        </p:sp>
        <p:sp>
          <p:nvSpPr>
            <p:cNvPr id="12" name="矩形 11"/>
            <p:cNvSpPr/>
            <p:nvPr/>
          </p:nvSpPr>
          <p:spPr bwMode="auto">
            <a:xfrm>
              <a:off x="4927148" y="3013502"/>
              <a:ext cx="2773680" cy="829945"/>
            </a:xfrm>
            <a:prstGeom prst="rect">
              <a:avLst/>
            </a:prstGeom>
            <a:ln>
              <a:noFill/>
            </a:ln>
          </p:spPr>
          <p:txBody>
            <a:bodyPr wrap="none">
              <a:spAutoFit/>
            </a:bodyPr>
            <a:lstStyle/>
            <a:p>
              <a:pPr eaLnBrk="1" hangingPunct="1">
                <a:defRPr/>
              </a:pPr>
              <a:r>
                <a:rPr lang="zh-CN" altLang="en-US" sz="4800" b="1" spc="300" dirty="0">
                  <a:solidFill>
                    <a:schemeClr val="bg1"/>
                  </a:solidFill>
                  <a:latin typeface="微软雅黑" panose="020B0503020204020204" pitchFamily="34" charset="-122"/>
                  <a:ea typeface="微软雅黑" panose="020B0503020204020204" pitchFamily="34" charset="-122"/>
                </a:rPr>
                <a:t>实践案例</a:t>
              </a: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5425"/>
            <a:ext cx="381000" cy="460375"/>
          </a:xfrm>
          <a:prstGeom prst="rect">
            <a:avLst/>
          </a:prstGeom>
          <a:solidFill>
            <a:srgbClr val="3B5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412750" y="225425"/>
            <a:ext cx="107950" cy="460375"/>
          </a:xfrm>
          <a:prstGeom prst="rect">
            <a:avLst/>
          </a:prstGeom>
          <a:solidFill>
            <a:srgbClr val="C84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p:nvSpPr>
        <p:spPr>
          <a:xfrm>
            <a:off x="838200" y="223838"/>
            <a:ext cx="685800" cy="460375"/>
          </a:xfrm>
          <a:prstGeom prst="rect">
            <a:avLst/>
          </a:prstGeom>
          <a:ln>
            <a:solidFill>
              <a:srgbClr val="C84230"/>
            </a:solidFill>
          </a:ln>
        </p:spPr>
        <p:txBody>
          <a:bodyPr>
            <a:spAutoFit/>
          </a:bodyPr>
          <a:lstStyle/>
          <a:p>
            <a:pPr algn="ctr" eaLnBrk="1" hangingPunct="1">
              <a:defRPr/>
            </a:pPr>
            <a:r>
              <a:rPr lang="en-US" altLang="zh-CN" sz="2400" b="1" spc="300"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sz="2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04800" y="1524635"/>
            <a:ext cx="11621135" cy="822325"/>
          </a:xfrm>
          <a:prstGeom prst="rect">
            <a:avLst/>
          </a:prstGeom>
          <a:noFill/>
          <a:ln w="12700" cmpd="sng">
            <a:solidFill>
              <a:schemeClr val="accent1"/>
            </a:solidFill>
            <a:prstDash val="solid"/>
          </a:ln>
        </p:spPr>
        <p:txBody>
          <a:bodyPr wrap="square" rtlCol="0">
            <a:noAutofit/>
          </a:bodyPr>
          <a:lstStyle/>
          <a:p>
            <a:pPr marL="0" indent="0" latinLnBrk="0">
              <a:lnSpc>
                <a:spcPct val="150000"/>
              </a:lnSpc>
            </a:pPr>
            <a:r>
              <a:rPr lang="zh-CN" sz="2800">
                <a:solidFill>
                  <a:srgbClr val="FF0000"/>
                </a:solidFill>
                <a:latin typeface="黑体" panose="02010609060101010101" charset="-122"/>
                <a:ea typeface="黑体" panose="02010609060101010101" charset="-122"/>
                <a:sym typeface="方正全福体" panose="02000500000000000000" charset="-122"/>
              </a:rPr>
              <a:t>案例名称：</a:t>
            </a:r>
            <a:r>
              <a:rPr lang="zh-CN" sz="2800">
                <a:latin typeface="黑体" panose="02010609060101010101" charset="-122"/>
                <a:ea typeface="黑体" panose="02010609060101010101" charset="-122"/>
                <a:sym typeface="方正全福体" panose="02000500000000000000" charset="-122"/>
              </a:rPr>
              <a:t>中国古代经济发展</a:t>
            </a:r>
            <a:endParaRPr sz="2800">
              <a:latin typeface="黑体" panose="02010609060101010101" charset="-122"/>
              <a:ea typeface="黑体" panose="02010609060101010101" charset="-122"/>
              <a:sym typeface="方正全福体" panose="02000500000000000000" charset="-122"/>
            </a:endParaRPr>
          </a:p>
          <a:p>
            <a:pPr marL="0" indent="0" latinLnBrk="0">
              <a:lnSpc>
                <a:spcPct val="150000"/>
              </a:lnSpc>
            </a:pPr>
            <a:r>
              <a:rPr lang="en-US" sz="2800">
                <a:latin typeface="黑体" panose="02010609060101010101" charset="-122"/>
                <a:ea typeface="黑体" panose="02010609060101010101" charset="-122"/>
                <a:sym typeface="方正全福体" panose="02000500000000000000" charset="-122"/>
              </a:rPr>
              <a:t> </a:t>
            </a:r>
            <a:r>
              <a:rPr lang="zh-CN" sz="3200">
                <a:latin typeface="黑体" panose="02010609060101010101" charset="-122"/>
                <a:ea typeface="黑体" panose="02010609060101010101" charset="-122"/>
                <a:sym typeface="方正全福体" panose="02000500000000000000" charset="-122"/>
              </a:rPr>
              <a:t> </a:t>
            </a:r>
          </a:p>
        </p:txBody>
      </p:sp>
      <p:sp>
        <p:nvSpPr>
          <p:cNvPr id="3" name="文本框 2"/>
          <p:cNvSpPr txBox="1"/>
          <p:nvPr/>
        </p:nvSpPr>
        <p:spPr>
          <a:xfrm>
            <a:off x="305435" y="3200400"/>
            <a:ext cx="11581765" cy="2245360"/>
          </a:xfrm>
          <a:prstGeom prst="rect">
            <a:avLst/>
          </a:prstGeom>
          <a:noFill/>
          <a:ln>
            <a:solidFill>
              <a:schemeClr val="accent1"/>
            </a:solidFill>
          </a:ln>
        </p:spPr>
        <p:txBody>
          <a:bodyPr wrap="square" rtlCol="0">
            <a:spAutoFit/>
          </a:bodyPr>
          <a:lstStyle/>
          <a:p>
            <a:r>
              <a:rPr lang="zh-CN" altLang="en-US" sz="2800">
                <a:solidFill>
                  <a:srgbClr val="FF0000"/>
                </a:solidFill>
                <a:latin typeface="黑体" panose="02010609060101010101" charset="-122"/>
                <a:ea typeface="黑体" panose="02010609060101010101" charset="-122"/>
                <a:cs typeface="黑体" panose="02010609060101010101" charset="-122"/>
              </a:rPr>
              <a:t>案例说明：</a:t>
            </a:r>
            <a:r>
              <a:rPr lang="zh-CN" altLang="en-US" sz="2800">
                <a:latin typeface="黑体" panose="02010609060101010101" charset="-122"/>
                <a:ea typeface="黑体" panose="02010609060101010101" charset="-122"/>
                <a:cs typeface="黑体" panose="02010609060101010101" charset="-122"/>
              </a:rPr>
              <a:t>政治现象、经济现象、文化现象是从古至今普遍性的历史现象。政治、经济、文化角度是我们在中学阶段历史学习最为常用的分析视角。选取中国古代经济发展这一主题不仅可以探讨其发展的具体表现及其阶段特征，而且可以总结其研究视角和方法，同时进一步思考其历史启示。因此此案例中囊括了知识、方法、思维等诸多要素，落实核心素养培养。</a:t>
            </a:r>
          </a:p>
        </p:txBody>
      </p:sp>
    </p:spTree>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5425"/>
            <a:ext cx="381000" cy="460375"/>
          </a:xfrm>
          <a:prstGeom prst="rect">
            <a:avLst/>
          </a:prstGeom>
          <a:solidFill>
            <a:srgbClr val="3B5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412750" y="225425"/>
            <a:ext cx="107950" cy="460375"/>
          </a:xfrm>
          <a:prstGeom prst="rect">
            <a:avLst/>
          </a:prstGeom>
          <a:solidFill>
            <a:srgbClr val="C84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p:nvSpPr>
        <p:spPr>
          <a:xfrm>
            <a:off x="838200" y="223838"/>
            <a:ext cx="685800" cy="460375"/>
          </a:xfrm>
          <a:prstGeom prst="rect">
            <a:avLst/>
          </a:prstGeom>
          <a:ln>
            <a:solidFill>
              <a:srgbClr val="C84230"/>
            </a:solidFill>
          </a:ln>
        </p:spPr>
        <p:txBody>
          <a:bodyPr>
            <a:spAutoFit/>
          </a:bodyPr>
          <a:lstStyle/>
          <a:p>
            <a:pPr algn="ctr" eaLnBrk="1" hangingPunct="1">
              <a:defRPr/>
            </a:pPr>
            <a:r>
              <a:rPr lang="en-US" altLang="zh-CN" sz="2400" b="1" spc="300"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sz="2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04800" y="1448435"/>
            <a:ext cx="11652250" cy="5275580"/>
          </a:xfrm>
          <a:prstGeom prst="rect">
            <a:avLst/>
          </a:prstGeom>
          <a:noFill/>
          <a:ln>
            <a:solidFill>
              <a:schemeClr val="accent1"/>
            </a:solidFill>
          </a:ln>
        </p:spPr>
        <p:txBody>
          <a:bodyPr wrap="square" rtlCol="0">
            <a:noAutofit/>
          </a:bodyPr>
          <a:lstStyle/>
          <a:p>
            <a:r>
              <a:rPr lang="zh-CN" altLang="en-US" sz="2800">
                <a:solidFill>
                  <a:srgbClr val="FF0000"/>
                </a:solidFill>
                <a:latin typeface="黑体" panose="02010609060101010101" charset="-122"/>
                <a:ea typeface="黑体" panose="02010609060101010101" charset="-122"/>
                <a:cs typeface="黑体" panose="02010609060101010101" charset="-122"/>
              </a:rPr>
              <a:t>案例计划：</a:t>
            </a:r>
          </a:p>
          <a:p>
            <a:pPr marL="0" indent="0" latinLnBrk="0">
              <a:lnSpc>
                <a:spcPct val="150000"/>
              </a:lnSpc>
            </a:pPr>
            <a:r>
              <a:rPr lang="en-US" altLang="zh-CN" sz="2800">
                <a:latin typeface="黑体" panose="02010609060101010101" charset="-122"/>
                <a:ea typeface="黑体" panose="02010609060101010101" charset="-122"/>
                <a:cs typeface="黑体" panose="02010609060101010101" charset="-122"/>
              </a:rPr>
              <a:t>    </a:t>
            </a:r>
            <a:r>
              <a:rPr lang="zh-CN" altLang="en-US" sz="2800">
                <a:latin typeface="黑体" panose="02010609060101010101" charset="-122"/>
                <a:ea typeface="黑体" panose="02010609060101010101" charset="-122"/>
                <a:cs typeface="黑体" panose="02010609060101010101" charset="-122"/>
              </a:rPr>
              <a:t>第一步：在必修教材和选必修教材中指导学生收集和整理与中国古代经济发展相关的文本资料。（梳理经济发展的表象）</a:t>
            </a:r>
          </a:p>
          <a:p>
            <a:pPr marL="0" indent="0" latinLnBrk="0">
              <a:lnSpc>
                <a:spcPct val="150000"/>
              </a:lnSpc>
            </a:pPr>
            <a:r>
              <a:rPr lang="zh-CN" altLang="en-US" sz="2800">
                <a:latin typeface="黑体" panose="02010609060101010101" charset="-122"/>
                <a:ea typeface="黑体" panose="02010609060101010101" charset="-122"/>
                <a:cs typeface="黑体" panose="02010609060101010101" charset="-122"/>
              </a:rPr>
              <a:t> </a:t>
            </a:r>
            <a:r>
              <a:rPr lang="en-US" altLang="zh-CN" sz="2800">
                <a:latin typeface="黑体" panose="02010609060101010101" charset="-122"/>
                <a:ea typeface="黑体" panose="02010609060101010101" charset="-122"/>
                <a:cs typeface="黑体" panose="02010609060101010101" charset="-122"/>
              </a:rPr>
              <a:t>   1.</a:t>
            </a:r>
            <a:r>
              <a:rPr lang="zh-CN" altLang="en-US" sz="2800">
                <a:latin typeface="黑体" panose="02010609060101010101" charset="-122"/>
                <a:ea typeface="黑体" panose="02010609060101010101" charset="-122"/>
                <a:cs typeface="黑体" panose="02010609060101010101" charset="-122"/>
              </a:rPr>
              <a:t>请把你自己认为教材中与中国古代经济发展相关的内容找出来。</a:t>
            </a:r>
          </a:p>
          <a:p>
            <a:pPr marL="0" indent="0" latinLnBrk="0">
              <a:lnSpc>
                <a:spcPct val="150000"/>
              </a:lnSpc>
            </a:pPr>
            <a:r>
              <a:rPr lang="zh-CN" altLang="en-US" sz="2800">
                <a:latin typeface="黑体" panose="02010609060101010101" charset="-122"/>
                <a:ea typeface="黑体" panose="02010609060101010101" charset="-122"/>
                <a:cs typeface="黑体" panose="02010609060101010101" charset="-122"/>
              </a:rPr>
              <a:t> </a:t>
            </a:r>
            <a:r>
              <a:rPr lang="en-US" altLang="zh-CN" sz="2800">
                <a:latin typeface="黑体" panose="02010609060101010101" charset="-122"/>
                <a:ea typeface="黑体" panose="02010609060101010101" charset="-122"/>
                <a:cs typeface="黑体" panose="02010609060101010101" charset="-122"/>
              </a:rPr>
              <a:t>   2.</a:t>
            </a:r>
            <a:r>
              <a:rPr lang="zh-CN" altLang="en-US" sz="2800">
                <a:latin typeface="黑体" panose="02010609060101010101" charset="-122"/>
                <a:ea typeface="黑体" panose="02010609060101010101" charset="-122"/>
                <a:cs typeface="黑体" panose="02010609060101010101" charset="-122"/>
              </a:rPr>
              <a:t>请小组讨论将按照什么样的标准采取什么样的形式对中国古代经济进行整理；针对你在整理过程中遇到的问题进行讨论或举手示意。</a:t>
            </a:r>
          </a:p>
          <a:p>
            <a:pPr marL="0" indent="0" latinLnBrk="0">
              <a:lnSpc>
                <a:spcPct val="150000"/>
              </a:lnSpc>
            </a:pPr>
            <a:r>
              <a:rPr lang="en-US" altLang="zh-CN" sz="2800">
                <a:latin typeface="黑体" panose="02010609060101010101" charset="-122"/>
                <a:ea typeface="黑体" panose="02010609060101010101" charset="-122"/>
                <a:cs typeface="黑体" panose="02010609060101010101" charset="-122"/>
              </a:rPr>
              <a:t>    3.</a:t>
            </a:r>
            <a:r>
              <a:rPr lang="zh-CN" altLang="en-US" sz="2800">
                <a:latin typeface="黑体" panose="02010609060101010101" charset="-122"/>
                <a:ea typeface="黑体" panose="02010609060101010101" charset="-122"/>
                <a:cs typeface="黑体" panose="02010609060101010101" charset="-122"/>
              </a:rPr>
              <a:t>应用政治学科中概念的分类标准（</a:t>
            </a:r>
            <a:r>
              <a:rPr lang="zh-CN" altLang="en-US" sz="2800" b="1">
                <a:solidFill>
                  <a:srgbClr val="FF0000"/>
                </a:solidFill>
                <a:latin typeface="黑体" panose="02010609060101010101" charset="-122"/>
                <a:ea typeface="黑体" panose="02010609060101010101" charset="-122"/>
                <a:cs typeface="黑体" panose="02010609060101010101" charset="-122"/>
              </a:rPr>
              <a:t>在同一次划分中，只能用同一个标准；划分应该逐级进行，不能越级</a:t>
            </a:r>
            <a:r>
              <a:rPr lang="zh-CN" altLang="en-US" sz="2800">
                <a:latin typeface="黑体" panose="02010609060101010101" charset="-122"/>
                <a:ea typeface="黑体" panose="02010609060101010101" charset="-122"/>
                <a:cs typeface="黑体" panose="02010609060101010101" charset="-122"/>
              </a:rPr>
              <a:t>）对整理结果进行修正。</a:t>
            </a:r>
          </a:p>
          <a:p>
            <a:endParaRPr lang="zh-CN" altLang="en-US" sz="2800">
              <a:latin typeface="黑体" panose="02010609060101010101" charset="-122"/>
              <a:ea typeface="黑体" panose="02010609060101010101" charset="-122"/>
              <a:cs typeface="黑体" panose="02010609060101010101" charset="-122"/>
            </a:endParaRPr>
          </a:p>
          <a:p>
            <a:pPr algn="l">
              <a:buClrTx/>
              <a:buSzTx/>
              <a:buNone/>
            </a:pPr>
            <a:endParaRPr lang="zh-CN" altLang="en-US" sz="2800">
              <a:latin typeface="黑体" panose="02010609060101010101" charset="-122"/>
              <a:ea typeface="黑体" panose="02010609060101010101" charset="-122"/>
              <a:cs typeface="黑体" panose="02010609060101010101" charset="-122"/>
            </a:endParaRPr>
          </a:p>
          <a:p>
            <a:pPr algn="l">
              <a:buClrTx/>
              <a:buSzTx/>
              <a:buNone/>
            </a:pPr>
            <a:endParaRPr lang="zh-CN" altLang="en-US" sz="2800">
              <a:latin typeface="黑体" panose="02010609060101010101" charset="-122"/>
              <a:ea typeface="黑体" panose="02010609060101010101" charset="-122"/>
              <a:cs typeface="黑体" panose="02010609060101010101" charset="-122"/>
            </a:endParaRPr>
          </a:p>
          <a:p>
            <a:endParaRPr lang="zh-CN" altLang="en-US" sz="2800">
              <a:latin typeface="黑体" panose="02010609060101010101" charset="-122"/>
              <a:ea typeface="黑体" panose="02010609060101010101" charset="-122"/>
              <a:cs typeface="黑体" panose="02010609060101010101" charset="-122"/>
            </a:endParaRPr>
          </a:p>
        </p:txBody>
      </p:sp>
    </p:spTree>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5425"/>
            <a:ext cx="381000" cy="460375"/>
          </a:xfrm>
          <a:prstGeom prst="rect">
            <a:avLst/>
          </a:prstGeom>
          <a:solidFill>
            <a:srgbClr val="3B5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412750" y="225425"/>
            <a:ext cx="107950" cy="460375"/>
          </a:xfrm>
          <a:prstGeom prst="rect">
            <a:avLst/>
          </a:prstGeom>
          <a:solidFill>
            <a:srgbClr val="C84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p:nvSpPr>
        <p:spPr>
          <a:xfrm>
            <a:off x="838200" y="223838"/>
            <a:ext cx="685800" cy="460375"/>
          </a:xfrm>
          <a:prstGeom prst="rect">
            <a:avLst/>
          </a:prstGeom>
          <a:ln>
            <a:solidFill>
              <a:srgbClr val="C84230"/>
            </a:solidFill>
          </a:ln>
        </p:spPr>
        <p:txBody>
          <a:bodyPr>
            <a:spAutoFit/>
          </a:bodyPr>
          <a:lstStyle/>
          <a:p>
            <a:pPr algn="ctr" eaLnBrk="1" hangingPunct="1">
              <a:defRPr/>
            </a:pPr>
            <a:r>
              <a:rPr lang="en-US" altLang="zh-CN" sz="2400" b="1" spc="300"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sz="2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5" name="表格 4"/>
          <p:cNvGraphicFramePr/>
          <p:nvPr>
            <p:custDataLst>
              <p:tags r:id="rId1"/>
            </p:custDataLst>
          </p:nvPr>
        </p:nvGraphicFramePr>
        <p:xfrm>
          <a:off x="533400" y="2439035"/>
          <a:ext cx="11176635" cy="2032000"/>
        </p:xfrm>
        <a:graphic>
          <a:graphicData uri="http://schemas.openxmlformats.org/drawingml/2006/table">
            <a:tbl>
              <a:tblPr firstRow="1" bandRow="1">
                <a:tableStyleId>{5C22544A-7EE6-4342-B048-85BDC9FD1C3A}</a:tableStyleId>
              </a:tblPr>
              <a:tblGrid>
                <a:gridCol w="2776855"/>
                <a:gridCol w="2099310"/>
                <a:gridCol w="3685540"/>
                <a:gridCol w="2614930"/>
              </a:tblGrid>
              <a:tr h="420370">
                <a:tc>
                  <a:txBody>
                    <a:bodyPr/>
                    <a:lstStyle/>
                    <a:p>
                      <a:pPr algn="l">
                        <a:buNone/>
                      </a:pPr>
                      <a:r>
                        <a:rPr lang="en-US" altLang="zh-CN"/>
                        <a:t>           </a:t>
                      </a:r>
                      <a:r>
                        <a:rPr lang="zh-CN" altLang="en-US"/>
                        <a:t>册</a:t>
                      </a:r>
                    </a:p>
                  </a:txBody>
                  <a:tcPr/>
                </a:tc>
                <a:tc>
                  <a:txBody>
                    <a:bodyPr/>
                    <a:lstStyle/>
                    <a:p>
                      <a:pPr algn="l">
                        <a:buNone/>
                      </a:pPr>
                      <a:r>
                        <a:rPr lang="en-US" altLang="zh-CN"/>
                        <a:t>                </a:t>
                      </a:r>
                      <a:r>
                        <a:rPr lang="zh-CN" altLang="en-US"/>
                        <a:t>单元</a:t>
                      </a:r>
                    </a:p>
                  </a:txBody>
                  <a:tcPr/>
                </a:tc>
                <a:tc>
                  <a:txBody>
                    <a:bodyPr/>
                    <a:lstStyle/>
                    <a:p>
                      <a:pPr algn="l">
                        <a:buNone/>
                      </a:pPr>
                      <a:r>
                        <a:rPr lang="en-US" altLang="zh-CN"/>
                        <a:t>                  </a:t>
                      </a:r>
                      <a:r>
                        <a:rPr lang="zh-CN" altLang="en-US"/>
                        <a:t>课</a:t>
                      </a:r>
                    </a:p>
                  </a:txBody>
                  <a:tcPr/>
                </a:tc>
                <a:tc>
                  <a:txBody>
                    <a:bodyPr/>
                    <a:lstStyle/>
                    <a:p>
                      <a:pPr algn="l">
                        <a:buNone/>
                      </a:pPr>
                      <a:r>
                        <a:rPr lang="en-US" altLang="zh-CN"/>
                        <a:t>                   </a:t>
                      </a:r>
                      <a:r>
                        <a:rPr lang="zh-CN" altLang="en-US"/>
                        <a:t>节</a:t>
                      </a:r>
                      <a:r>
                        <a:rPr lang="en-US" altLang="zh-CN"/>
                        <a:t> </a:t>
                      </a:r>
                    </a:p>
                  </a:txBody>
                  <a:tcPr/>
                </a:tc>
              </a:tr>
              <a:tr h="276860">
                <a:tc>
                  <a:txBody>
                    <a:bodyPr/>
                    <a:lstStyle/>
                    <a:p>
                      <a:pPr algn="l">
                        <a:buNone/>
                      </a:pPr>
                      <a:r>
                        <a:rPr lang="zh-CN" altLang="en-US" b="1"/>
                        <a:t>《中外历史纲要》上</a:t>
                      </a:r>
                    </a:p>
                  </a:txBody>
                  <a:tcPr/>
                </a:tc>
                <a:tc>
                  <a:txBody>
                    <a:bodyPr/>
                    <a:lstStyle/>
                    <a:p>
                      <a:pPr algn="l">
                        <a:buNone/>
                      </a:pPr>
                      <a:r>
                        <a:rPr lang="en-US" altLang="zh-CN" b="1"/>
                        <a:t>         </a:t>
                      </a:r>
                      <a:r>
                        <a:rPr lang="zh-CN" altLang="en-US" b="1"/>
                        <a:t>第一单元</a:t>
                      </a:r>
                    </a:p>
                  </a:txBody>
                  <a:tcPr/>
                </a:tc>
                <a:tc>
                  <a:txBody>
                    <a:bodyPr/>
                    <a:lstStyle/>
                    <a:p>
                      <a:pPr algn="l">
                        <a:buNone/>
                      </a:pPr>
                      <a:r>
                        <a:rPr lang="en-US" altLang="zh-CN" b="1"/>
                        <a:t>   </a:t>
                      </a:r>
                      <a:r>
                        <a:rPr lang="zh-CN" altLang="en-US" b="1"/>
                        <a:t>第</a:t>
                      </a:r>
                      <a:r>
                        <a:rPr lang="en-US" altLang="zh-CN" b="1"/>
                        <a:t>2</a:t>
                      </a:r>
                      <a:r>
                        <a:rPr lang="zh-CN" altLang="en-US" b="1"/>
                        <a:t>课诸侯纷争与变法运动</a:t>
                      </a:r>
                    </a:p>
                  </a:txBody>
                  <a:tcPr/>
                </a:tc>
                <a:tc>
                  <a:txBody>
                    <a:bodyPr/>
                    <a:lstStyle/>
                    <a:p>
                      <a:pPr algn="l">
                        <a:buNone/>
                      </a:pPr>
                      <a:r>
                        <a:rPr lang="en-US" altLang="zh-CN" b="1"/>
                        <a:t> </a:t>
                      </a:r>
                      <a:r>
                        <a:rPr lang="zh-CN" altLang="en-US" b="1">
                          <a:solidFill>
                            <a:srgbClr val="FF0000"/>
                          </a:solidFill>
                        </a:rPr>
                        <a:t>经济发展</a:t>
                      </a:r>
                      <a:r>
                        <a:rPr lang="zh-CN" altLang="en-US" b="1"/>
                        <a:t>与变法运动</a:t>
                      </a:r>
                    </a:p>
                  </a:txBody>
                  <a:tcPr/>
                </a:tc>
              </a:tr>
              <a:tr h="914400">
                <a:tc>
                  <a:txBody>
                    <a:bodyPr/>
                    <a:lstStyle/>
                    <a:p>
                      <a:pPr algn="l">
                        <a:buNone/>
                      </a:pPr>
                      <a:r>
                        <a:rPr lang="en-US" altLang="zh-CN" b="1"/>
                        <a:t> </a:t>
                      </a:r>
                      <a:r>
                        <a:rPr lang="zh-CN" altLang="en-US" sz="1800" b="1">
                          <a:sym typeface="+mn-ea"/>
                        </a:rPr>
                        <a:t>《中外历史纲要》上</a:t>
                      </a:r>
                      <a:endParaRPr lang="en-US" altLang="zh-CN" b="1"/>
                    </a:p>
                  </a:txBody>
                  <a:tcPr anchor="ctr"/>
                </a:tc>
                <a:tc>
                  <a:txBody>
                    <a:bodyPr/>
                    <a:lstStyle/>
                    <a:p>
                      <a:pPr algn="l">
                        <a:buNone/>
                      </a:pPr>
                      <a:r>
                        <a:rPr lang="en-US" altLang="zh-CN" b="1"/>
                        <a:t>         </a:t>
                      </a:r>
                      <a:r>
                        <a:rPr lang="zh-CN" altLang="en-US" b="1"/>
                        <a:t>第三单元</a:t>
                      </a:r>
                    </a:p>
                  </a:txBody>
                  <a:tcPr anchor="ctr"/>
                </a:tc>
                <a:tc>
                  <a:txBody>
                    <a:bodyPr/>
                    <a:lstStyle/>
                    <a:p>
                      <a:pPr algn="l">
                        <a:buNone/>
                      </a:pPr>
                      <a:r>
                        <a:rPr lang="en-US" altLang="zh-CN" b="1"/>
                        <a:t>   </a:t>
                      </a:r>
                      <a:r>
                        <a:rPr lang="zh-CN" altLang="en-US" b="1"/>
                        <a:t>第</a:t>
                      </a:r>
                      <a:r>
                        <a:rPr lang="en-US" altLang="zh-CN" b="1"/>
                        <a:t>11</a:t>
                      </a:r>
                      <a:r>
                        <a:rPr lang="zh-CN" altLang="en-US" b="1"/>
                        <a:t>课辽宋夏金元的经济与社会</a:t>
                      </a:r>
                    </a:p>
                  </a:txBody>
                  <a:tcPr anchor="ctr"/>
                </a:tc>
                <a:tc>
                  <a:txBody>
                    <a:bodyPr/>
                    <a:lstStyle/>
                    <a:p>
                      <a:pPr algn="l">
                        <a:buNone/>
                      </a:pPr>
                      <a:r>
                        <a:rPr lang="zh-CN" altLang="en-US" b="1">
                          <a:solidFill>
                            <a:srgbClr val="FF0000"/>
                          </a:solidFill>
                        </a:rPr>
                        <a:t>农业</a:t>
                      </a:r>
                      <a:r>
                        <a:rPr lang="zh-CN" altLang="en-US" b="1"/>
                        <a:t>和</a:t>
                      </a:r>
                      <a:r>
                        <a:rPr lang="zh-CN" altLang="en-US" b="1">
                          <a:solidFill>
                            <a:srgbClr val="FF0000"/>
                          </a:solidFill>
                        </a:rPr>
                        <a:t>手工业</a:t>
                      </a:r>
                      <a:r>
                        <a:rPr lang="zh-CN" altLang="en-US" b="1"/>
                        <a:t>的</a:t>
                      </a:r>
                      <a:r>
                        <a:rPr lang="zh-CN" altLang="en-US" b="1">
                          <a:solidFill>
                            <a:srgbClr val="FF0000"/>
                          </a:solidFill>
                        </a:rPr>
                        <a:t>发展</a:t>
                      </a:r>
                      <a:endParaRPr lang="zh-CN" altLang="en-US" b="1"/>
                    </a:p>
                    <a:p>
                      <a:pPr algn="l">
                        <a:buNone/>
                      </a:pPr>
                      <a:r>
                        <a:rPr lang="en-US" altLang="zh-CN" b="1"/>
                        <a:t> </a:t>
                      </a:r>
                      <a:r>
                        <a:rPr lang="zh-CN" altLang="en-US" b="1">
                          <a:solidFill>
                            <a:srgbClr val="FF0000"/>
                          </a:solidFill>
                        </a:rPr>
                        <a:t>商业</a:t>
                      </a:r>
                      <a:r>
                        <a:rPr lang="zh-CN" altLang="en-US" b="1"/>
                        <a:t>和</a:t>
                      </a:r>
                      <a:r>
                        <a:rPr lang="zh-CN" altLang="en-US" b="1">
                          <a:solidFill>
                            <a:srgbClr val="FF0000"/>
                          </a:solidFill>
                        </a:rPr>
                        <a:t>城市</a:t>
                      </a:r>
                      <a:r>
                        <a:rPr lang="zh-CN" altLang="en-US" b="1"/>
                        <a:t>的</a:t>
                      </a:r>
                      <a:r>
                        <a:rPr lang="zh-CN" altLang="en-US" b="1">
                          <a:solidFill>
                            <a:srgbClr val="FF0000"/>
                          </a:solidFill>
                        </a:rPr>
                        <a:t>繁荣</a:t>
                      </a:r>
                      <a:endParaRPr lang="zh-CN" altLang="en-US" b="1"/>
                    </a:p>
                    <a:p>
                      <a:pPr algn="l">
                        <a:buNone/>
                      </a:pPr>
                      <a:r>
                        <a:rPr lang="zh-CN" altLang="en-US" b="1">
                          <a:solidFill>
                            <a:srgbClr val="FF0000"/>
                          </a:solidFill>
                        </a:rPr>
                        <a:t>经济重心</a:t>
                      </a:r>
                      <a:r>
                        <a:rPr lang="zh-CN" altLang="en-US" b="1"/>
                        <a:t>的南移</a:t>
                      </a:r>
                    </a:p>
                  </a:txBody>
                  <a:tcPr/>
                </a:tc>
              </a:tr>
              <a:tr h="420370">
                <a:tc>
                  <a:txBody>
                    <a:bodyPr/>
                    <a:lstStyle/>
                    <a:p>
                      <a:pPr algn="l">
                        <a:buNone/>
                      </a:pPr>
                      <a:r>
                        <a:rPr lang="zh-CN" altLang="en-US" sz="1800" b="1">
                          <a:sym typeface="+mn-ea"/>
                        </a:rPr>
                        <a:t>《中外历史纲要》上</a:t>
                      </a:r>
                      <a:endParaRPr lang="zh-CN" altLang="en-US" sz="1800" b="1"/>
                    </a:p>
                    <a:p>
                      <a:pPr algn="l">
                        <a:buNone/>
                      </a:pPr>
                      <a:endParaRPr lang="zh-CN" altLang="en-US" b="1"/>
                    </a:p>
                  </a:txBody>
                  <a:tcPr/>
                </a:tc>
                <a:tc>
                  <a:txBody>
                    <a:bodyPr/>
                    <a:lstStyle/>
                    <a:p>
                      <a:pPr algn="l">
                        <a:buNone/>
                      </a:pPr>
                      <a:r>
                        <a:rPr lang="en-US" altLang="zh-CN" b="1"/>
                        <a:t>         </a:t>
                      </a:r>
                      <a:r>
                        <a:rPr lang="zh-CN" altLang="en-US" b="1"/>
                        <a:t>第四单元</a:t>
                      </a:r>
                    </a:p>
                  </a:txBody>
                  <a:tcPr/>
                </a:tc>
                <a:tc>
                  <a:txBody>
                    <a:bodyPr/>
                    <a:lstStyle/>
                    <a:p>
                      <a:pPr algn="l">
                        <a:buNone/>
                      </a:pPr>
                      <a:r>
                        <a:rPr lang="en-US" altLang="zh-CN" b="1"/>
                        <a:t>   </a:t>
                      </a:r>
                      <a:r>
                        <a:rPr lang="zh-CN" altLang="en-US" b="1"/>
                        <a:t>第</a:t>
                      </a:r>
                      <a:r>
                        <a:rPr lang="en-US" altLang="zh-CN" b="1"/>
                        <a:t>15</a:t>
                      </a:r>
                      <a:r>
                        <a:rPr lang="zh-CN" altLang="en-US" b="1"/>
                        <a:t>课明至清的经济与文化</a:t>
                      </a:r>
                    </a:p>
                  </a:txBody>
                  <a:tcPr/>
                </a:tc>
                <a:tc>
                  <a:txBody>
                    <a:bodyPr/>
                    <a:lstStyle/>
                    <a:p>
                      <a:pPr algn="l">
                        <a:buNone/>
                      </a:pPr>
                      <a:r>
                        <a:rPr lang="zh-CN" altLang="en-US" b="1"/>
                        <a:t>社会</a:t>
                      </a:r>
                      <a:r>
                        <a:rPr lang="zh-CN" altLang="en-US" b="1">
                          <a:solidFill>
                            <a:srgbClr val="FF0000"/>
                          </a:solidFill>
                        </a:rPr>
                        <a:t>经济的发展</a:t>
                      </a:r>
                      <a:r>
                        <a:rPr lang="zh-CN" altLang="en-US" b="1"/>
                        <a:t>与局限</a:t>
                      </a:r>
                    </a:p>
                  </a:txBody>
                  <a:tcPr/>
                </a:tc>
              </a:tr>
            </a:tbl>
          </a:graphicData>
        </a:graphic>
      </p:graphicFrame>
      <p:sp>
        <p:nvSpPr>
          <p:cNvPr id="6" name="文本框 5"/>
          <p:cNvSpPr txBox="1"/>
          <p:nvPr/>
        </p:nvSpPr>
        <p:spPr>
          <a:xfrm>
            <a:off x="3794125" y="1372235"/>
            <a:ext cx="5065395" cy="617220"/>
          </a:xfrm>
          <a:prstGeom prst="rect">
            <a:avLst/>
          </a:prstGeom>
          <a:noFill/>
        </p:spPr>
        <p:txBody>
          <a:bodyPr wrap="square" rtlCol="0">
            <a:noAutofit/>
          </a:bodyPr>
          <a:lstStyle/>
          <a:p>
            <a:r>
              <a:rPr lang="en-US" altLang="zh-CN"/>
              <a:t>      </a:t>
            </a:r>
            <a:r>
              <a:rPr lang="en-US" altLang="zh-CN" sz="2800" b="1"/>
              <a:t>   </a:t>
            </a:r>
            <a:r>
              <a:rPr lang="zh-CN" altLang="en-US" sz="2800" b="1"/>
              <a:t>中国古代经济的发展</a:t>
            </a:r>
          </a:p>
        </p:txBody>
      </p:sp>
    </p:spTree>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13335" y="-635"/>
          <a:ext cx="12137390" cy="6858000"/>
        </p:xfrm>
        <a:graphic>
          <a:graphicData uri="http://schemas.openxmlformats.org/drawingml/2006/table">
            <a:tbl>
              <a:tblPr firstRow="1" bandRow="1">
                <a:tableStyleId>{5C22544A-7EE6-4342-B048-85BDC9FD1C3A}</a:tableStyleId>
              </a:tblPr>
              <a:tblGrid>
                <a:gridCol w="348408"/>
                <a:gridCol w="1015365"/>
                <a:gridCol w="913197"/>
                <a:gridCol w="676288"/>
                <a:gridCol w="822923"/>
                <a:gridCol w="926156"/>
                <a:gridCol w="926155"/>
                <a:gridCol w="822924"/>
                <a:gridCol w="688340"/>
                <a:gridCol w="688869"/>
                <a:gridCol w="804154"/>
                <a:gridCol w="1067514"/>
                <a:gridCol w="813539"/>
                <a:gridCol w="883924"/>
                <a:gridCol w="739634"/>
              </a:tblGrid>
              <a:tr h="688340">
                <a:tc>
                  <a:txBody>
                    <a:bodyPr/>
                    <a:lstStyle/>
                    <a:p>
                      <a:pPr>
                        <a:buNone/>
                      </a:pPr>
                      <a:endParaRPr lang="zh-CN" altLang="en-US"/>
                    </a:p>
                  </a:txBody>
                  <a:tcPr/>
                </a:tc>
                <a:tc gridSpan="13">
                  <a:txBody>
                    <a:bodyPr/>
                    <a:lstStyle/>
                    <a:p>
                      <a:pPr>
                        <a:buNone/>
                      </a:pPr>
                      <a:r>
                        <a:rPr lang="en-US" altLang="zh-CN"/>
                        <a:t>                                                             </a:t>
                      </a:r>
                      <a:r>
                        <a:rPr lang="en-US" altLang="zh-CN" sz="2000"/>
                        <a:t>    </a:t>
                      </a:r>
                      <a:r>
                        <a:rPr lang="en-US" altLang="zh-CN" sz="2400"/>
                        <a:t>            </a:t>
                      </a:r>
                      <a:r>
                        <a:rPr lang="zh-CN" altLang="en-US" sz="2400"/>
                        <a:t>经济结构</a:t>
                      </a:r>
                    </a:p>
                  </a:txBody>
                  <a:tcPr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nchor="ctr"/>
                </a:tc>
                <a:tc hMerge="1">
                  <a:txBody>
                    <a:bodyPr/>
                    <a:lstStyle/>
                    <a:p>
                      <a:endParaRPr lang="zh-CN"/>
                    </a:p>
                  </a:txBody>
                  <a:tcPr/>
                </a:tc>
                <a:tc hMerge="1">
                  <a:txBody>
                    <a:bodyPr/>
                    <a:lstStyle/>
                    <a:p>
                      <a:endParaRPr lang="zh-CN"/>
                    </a:p>
                  </a:txBody>
                  <a:tcPr/>
                </a:tc>
                <a:tc>
                  <a:txBody>
                    <a:bodyPr/>
                    <a:lstStyle/>
                    <a:p>
                      <a:pPr>
                        <a:buNone/>
                      </a:pPr>
                      <a:r>
                        <a:rPr lang="zh-CN" altLang="en-US"/>
                        <a:t>经济格局</a:t>
                      </a:r>
                    </a:p>
                  </a:txBody>
                  <a:tcPr/>
                </a:tc>
              </a:tr>
              <a:tr h="514350">
                <a:tc rowSpan="2">
                  <a:txBody>
                    <a:bodyPr/>
                    <a:lstStyle/>
                    <a:p>
                      <a:pPr>
                        <a:buNone/>
                      </a:pPr>
                      <a:r>
                        <a:rPr lang="zh-CN" altLang="en-US" b="1"/>
                        <a:t>阶段</a:t>
                      </a:r>
                    </a:p>
                  </a:txBody>
                  <a:tcPr anchor="ctr"/>
                </a:tc>
                <a:tc gridSpan="4">
                  <a:txBody>
                    <a:bodyPr/>
                    <a:lstStyle/>
                    <a:p>
                      <a:pPr>
                        <a:buNone/>
                      </a:pPr>
                      <a:r>
                        <a:rPr lang="en-US" altLang="zh-CN" b="1"/>
                        <a:t>                        </a:t>
                      </a:r>
                      <a:r>
                        <a:rPr lang="zh-CN" altLang="en-US" b="1"/>
                        <a:t>农业</a:t>
                      </a:r>
                    </a:p>
                  </a:txBody>
                  <a:tcPr anchor="ctr"/>
                </a:tc>
                <a:tc hMerge="1">
                  <a:txBody>
                    <a:bodyPr/>
                    <a:lstStyle/>
                    <a:p>
                      <a:endParaRPr lang="zh-CN"/>
                    </a:p>
                  </a:txBody>
                  <a:tcPr/>
                </a:tc>
                <a:tc hMerge="1">
                  <a:txBody>
                    <a:bodyPr/>
                    <a:lstStyle/>
                    <a:p>
                      <a:endParaRPr lang="zh-CN"/>
                    </a:p>
                  </a:txBody>
                  <a:tcPr/>
                </a:tc>
                <a:tc hMerge="1">
                  <a:txBody>
                    <a:bodyPr/>
                    <a:lstStyle/>
                    <a:p>
                      <a:endParaRPr lang="zh-CN"/>
                    </a:p>
                  </a:txBody>
                  <a:tcPr/>
                </a:tc>
                <a:tc gridSpan="6">
                  <a:txBody>
                    <a:bodyPr/>
                    <a:lstStyle/>
                    <a:p>
                      <a:pPr>
                        <a:buNone/>
                      </a:pPr>
                      <a:r>
                        <a:rPr lang="en-US" altLang="zh-CN" b="1"/>
                        <a:t>                                </a:t>
                      </a:r>
                      <a:r>
                        <a:rPr lang="zh-CN" altLang="en-US" b="1"/>
                        <a:t>商业</a:t>
                      </a:r>
                    </a:p>
                  </a:txBody>
                  <a:tcPr anchor="ctr"/>
                </a:tc>
                <a:tc hMerge="1">
                  <a:txBody>
                    <a:bodyPr/>
                    <a:lstStyle/>
                    <a:p>
                      <a:endParaRPr lang="zh-CN"/>
                    </a:p>
                  </a:txBody>
                  <a:tcPr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buNone/>
                      </a:pPr>
                      <a:r>
                        <a:rPr lang="en-US" altLang="zh-CN" b="1"/>
                        <a:t>                </a:t>
                      </a:r>
                      <a:r>
                        <a:rPr lang="zh-CN" altLang="en-US" b="1"/>
                        <a:t>手工业</a:t>
                      </a:r>
                    </a:p>
                  </a:txBody>
                  <a:tcPr anchor="ctr"/>
                </a:tc>
                <a:tc hMerge="1">
                  <a:txBody>
                    <a:bodyPr/>
                    <a:lstStyle/>
                    <a:p>
                      <a:endParaRPr lang="zh-CN"/>
                    </a:p>
                  </a:txBody>
                  <a:tcPr/>
                </a:tc>
                <a:tc hMerge="1">
                  <a:txBody>
                    <a:bodyPr/>
                    <a:lstStyle/>
                    <a:p>
                      <a:endParaRPr lang="zh-CN"/>
                    </a:p>
                  </a:txBody>
                  <a:tcPr/>
                </a:tc>
                <a:tc>
                  <a:txBody>
                    <a:bodyPr/>
                    <a:lstStyle/>
                    <a:p>
                      <a:pPr>
                        <a:buNone/>
                      </a:pPr>
                      <a:endParaRPr lang="zh-CN" altLang="en-US"/>
                    </a:p>
                  </a:txBody>
                  <a:tcPr/>
                </a:tc>
              </a:tr>
              <a:tr h="718185">
                <a:tc vMerge="1">
                  <a:txBody>
                    <a:bodyPr/>
                    <a:lstStyle/>
                    <a:p>
                      <a:endParaRPr lang="zh-CN"/>
                    </a:p>
                  </a:txBody>
                  <a:tcPr/>
                </a:tc>
                <a:tc>
                  <a:txBody>
                    <a:bodyPr/>
                    <a:lstStyle/>
                    <a:p>
                      <a:pPr indent="0" algn="ctr">
                        <a:buNone/>
                      </a:pPr>
                      <a:r>
                        <a:rPr lang="zh-CN" sz="2000" b="1">
                          <a:solidFill>
                            <a:srgbClr val="FF0000"/>
                          </a:solidFill>
                          <a:latin typeface="Arial" panose="020B0604020202020204" pitchFamily="34" charset="0"/>
                          <a:ea typeface="宋体" panose="02010600030101010101" pitchFamily="2" charset="-122"/>
                        </a:rPr>
                        <a:t>农业生产技术</a:t>
                      </a:r>
                      <a:endParaRPr lang="zh-CN" altLang="en-US" sz="2000" b="1">
                        <a:solidFill>
                          <a:srgbClr val="FF0000"/>
                        </a:solidFill>
                        <a:latin typeface="Arial" panose="020B0604020202020204" pitchFamily="34" charset="0"/>
                        <a:ea typeface="宋体" panose="02010600030101010101" pitchFamily="2" charset="-122"/>
                      </a:endParaRPr>
                    </a:p>
                  </a:txBody>
                  <a:tcPr marL="12700" marR="12700" marT="12700" anchor="ctr"/>
                </a:tc>
                <a:tc>
                  <a:txBody>
                    <a:bodyPr/>
                    <a:lstStyle/>
                    <a:p>
                      <a:pPr indent="0" algn="ctr">
                        <a:buNone/>
                      </a:pPr>
                      <a:r>
                        <a:rPr lang="zh-CN" sz="2000" b="1">
                          <a:solidFill>
                            <a:srgbClr val="FF0000"/>
                          </a:solidFill>
                          <a:latin typeface="Arial" panose="020B0604020202020204" pitchFamily="34" charset="0"/>
                          <a:ea typeface="宋体" panose="02010600030101010101" pitchFamily="2" charset="-122"/>
                        </a:rPr>
                        <a:t>农业种植结构</a:t>
                      </a:r>
                      <a:endParaRPr lang="zh-CN" altLang="en-US" sz="2000" b="1">
                        <a:solidFill>
                          <a:srgbClr val="FF0000"/>
                        </a:solidFill>
                        <a:latin typeface="Arial" panose="020B0604020202020204" pitchFamily="34" charset="0"/>
                        <a:ea typeface="宋体" panose="02010600030101010101" pitchFamily="2" charset="-122"/>
                      </a:endParaRPr>
                    </a:p>
                  </a:txBody>
                  <a:tcPr marL="12700" marR="12700" marT="12700" anchor="ctr"/>
                </a:tc>
                <a:tc>
                  <a:txBody>
                    <a:bodyPr/>
                    <a:lstStyle/>
                    <a:p>
                      <a:pPr indent="0" algn="ctr">
                        <a:buNone/>
                      </a:pPr>
                      <a:r>
                        <a:rPr lang="zh-CN" sz="2000" b="1">
                          <a:solidFill>
                            <a:srgbClr val="FF0000"/>
                          </a:solidFill>
                          <a:latin typeface="Arial" panose="020B0604020202020204" pitchFamily="34" charset="0"/>
                          <a:ea typeface="宋体" panose="02010600030101010101" pitchFamily="2" charset="-122"/>
                        </a:rPr>
                        <a:t>人口增长</a:t>
                      </a:r>
                      <a:endParaRPr lang="en-US" altLang="en-US" sz="2000" b="1">
                        <a:solidFill>
                          <a:srgbClr val="FF0000"/>
                        </a:solidFill>
                        <a:latin typeface="宋体" panose="02010600030101010101" pitchFamily="2" charset="-122"/>
                      </a:endParaRPr>
                    </a:p>
                  </a:txBody>
                  <a:tcPr marL="12700" marR="12700" marT="12700" anchor="ctr"/>
                </a:tc>
                <a:tc>
                  <a:txBody>
                    <a:bodyPr/>
                    <a:lstStyle/>
                    <a:p>
                      <a:pPr indent="0" algn="ctr">
                        <a:buNone/>
                      </a:pPr>
                      <a:r>
                        <a:rPr lang="zh-CN" sz="2000" b="1">
                          <a:solidFill>
                            <a:srgbClr val="FF0000"/>
                          </a:solidFill>
                          <a:latin typeface="Arial" panose="020B0604020202020204" pitchFamily="34" charset="0"/>
                          <a:ea typeface="宋体" panose="02010600030101010101" pitchFamily="2" charset="-122"/>
                        </a:rPr>
                        <a:t>农耕范围</a:t>
                      </a:r>
                      <a:endParaRPr lang="zh-CN" altLang="en-US" sz="2000" b="1">
                        <a:solidFill>
                          <a:srgbClr val="FF0000"/>
                        </a:solidFill>
                        <a:latin typeface="Arial" panose="020B0604020202020204" pitchFamily="34" charset="0"/>
                        <a:ea typeface="宋体" panose="02010600030101010101" pitchFamily="2" charset="-122"/>
                      </a:endParaRPr>
                    </a:p>
                  </a:txBody>
                  <a:tcPr marL="12700" marR="12700" marT="12700" anchor="ctr"/>
                </a:tc>
                <a:tc>
                  <a:txBody>
                    <a:bodyPr/>
                    <a:lstStyle/>
                    <a:p>
                      <a:pPr indent="0" algn="ctr">
                        <a:buNone/>
                      </a:pPr>
                      <a:r>
                        <a:rPr lang="zh-CN" sz="2000" b="1">
                          <a:solidFill>
                            <a:srgbClr val="FF0000"/>
                          </a:solidFill>
                          <a:latin typeface="Arial" panose="020B0604020202020204" pitchFamily="34" charset="0"/>
                          <a:ea typeface="宋体" panose="02010600030101010101" pitchFamily="2" charset="-122"/>
                        </a:rPr>
                        <a:t>市场</a:t>
                      </a:r>
                      <a:endParaRPr lang="zh-CN" altLang="en-US" sz="2000" b="1">
                        <a:solidFill>
                          <a:srgbClr val="FF0000"/>
                        </a:solidFill>
                        <a:latin typeface="Arial" panose="020B0604020202020204" pitchFamily="34" charset="0"/>
                        <a:ea typeface="宋体" panose="02010600030101010101" pitchFamily="2" charset="-122"/>
                      </a:endParaRPr>
                    </a:p>
                  </a:txBody>
                  <a:tcPr marL="12700" marR="12700" marT="12700" anchor="ctr"/>
                </a:tc>
                <a:tc>
                  <a:txBody>
                    <a:bodyPr/>
                    <a:lstStyle/>
                    <a:p>
                      <a:pPr indent="0" algn="ctr">
                        <a:buNone/>
                      </a:pPr>
                      <a:r>
                        <a:rPr lang="zh-CN" altLang="en-US" sz="2000" b="1">
                          <a:solidFill>
                            <a:srgbClr val="FF0000"/>
                          </a:solidFill>
                          <a:latin typeface="Arial" panose="020B0604020202020204" pitchFamily="34" charset="0"/>
                          <a:ea typeface="宋体" panose="02010600030101010101" pitchFamily="2" charset="-122"/>
                        </a:rPr>
                        <a:t>商品</a:t>
                      </a:r>
                    </a:p>
                  </a:txBody>
                  <a:tcPr marL="12700" marR="12700" marT="12700" anchor="ctr"/>
                </a:tc>
                <a:tc>
                  <a:txBody>
                    <a:bodyPr/>
                    <a:lstStyle/>
                    <a:p>
                      <a:pPr indent="0" algn="ctr">
                        <a:buNone/>
                      </a:pPr>
                      <a:r>
                        <a:rPr lang="en-US" altLang="zh-CN" sz="2000" b="1">
                          <a:solidFill>
                            <a:srgbClr val="FF0000"/>
                          </a:solidFill>
                          <a:latin typeface="Arial" panose="020B0604020202020204" pitchFamily="34" charset="0"/>
                          <a:ea typeface="宋体" panose="02010600030101010101" pitchFamily="2" charset="-122"/>
                        </a:rPr>
                        <a:t> </a:t>
                      </a:r>
                      <a:r>
                        <a:rPr lang="zh-CN" sz="2000" b="1">
                          <a:solidFill>
                            <a:srgbClr val="FF0000"/>
                          </a:solidFill>
                          <a:latin typeface="Arial" panose="020B0604020202020204" pitchFamily="34" charset="0"/>
                          <a:ea typeface="宋体" panose="02010600030101010101" pitchFamily="2" charset="-122"/>
                        </a:rPr>
                        <a:t>商人</a:t>
                      </a:r>
                      <a:endParaRPr lang="en-US" altLang="en-US" sz="2000" b="1">
                        <a:solidFill>
                          <a:srgbClr val="FF0000"/>
                        </a:solidFill>
                        <a:latin typeface="宋体" panose="02010600030101010101" pitchFamily="2" charset="-122"/>
                      </a:endParaRPr>
                    </a:p>
                  </a:txBody>
                  <a:tcPr marL="12700" marR="12700" marT="12700" anchor="ctr"/>
                </a:tc>
                <a:tc>
                  <a:txBody>
                    <a:bodyPr/>
                    <a:lstStyle/>
                    <a:p>
                      <a:pPr indent="0" algn="ctr">
                        <a:buNone/>
                      </a:pPr>
                      <a:r>
                        <a:rPr lang="en-US" altLang="zh-CN" sz="2000" b="1">
                          <a:solidFill>
                            <a:srgbClr val="FF0000"/>
                          </a:solidFill>
                          <a:latin typeface="Arial" panose="020B0604020202020204" pitchFamily="34" charset="0"/>
                          <a:ea typeface="宋体" panose="02010600030101010101" pitchFamily="2" charset="-122"/>
                        </a:rPr>
                        <a:t> </a:t>
                      </a:r>
                      <a:r>
                        <a:rPr lang="zh-CN" sz="2000" b="1">
                          <a:solidFill>
                            <a:srgbClr val="FF0000"/>
                          </a:solidFill>
                          <a:latin typeface="Arial" panose="020B0604020202020204" pitchFamily="34" charset="0"/>
                          <a:ea typeface="宋体" panose="02010600030101010101" pitchFamily="2" charset="-122"/>
                        </a:rPr>
                        <a:t>贸易范围</a:t>
                      </a:r>
                      <a:endParaRPr lang="en-US" altLang="en-US" sz="2000" b="1">
                        <a:solidFill>
                          <a:srgbClr val="FF0000"/>
                        </a:solidFill>
                        <a:latin typeface="宋体" panose="02010600030101010101" pitchFamily="2" charset="-122"/>
                      </a:endParaRPr>
                    </a:p>
                  </a:txBody>
                  <a:tcPr marL="12700" marR="12700" marT="12700" anchor="ctr"/>
                </a:tc>
                <a:tc>
                  <a:txBody>
                    <a:bodyPr/>
                    <a:lstStyle/>
                    <a:p>
                      <a:pPr indent="0" algn="ctr">
                        <a:buNone/>
                      </a:pPr>
                      <a:r>
                        <a:rPr lang="zh-CN" sz="2000" b="1">
                          <a:solidFill>
                            <a:srgbClr val="FF0000"/>
                          </a:solidFill>
                          <a:latin typeface="Arial" panose="020B0604020202020204" pitchFamily="34" charset="0"/>
                          <a:ea typeface="宋体" panose="02010600030101010101" pitchFamily="2" charset="-122"/>
                        </a:rPr>
                        <a:t>经营手段</a:t>
                      </a:r>
                      <a:endParaRPr lang="zh-CN" altLang="en-US" sz="2000" b="1">
                        <a:solidFill>
                          <a:srgbClr val="FF0000"/>
                        </a:solidFill>
                        <a:latin typeface="Arial" panose="020B0604020202020204" pitchFamily="34" charset="0"/>
                        <a:ea typeface="宋体" panose="02010600030101010101" pitchFamily="2" charset="-122"/>
                      </a:endParaRPr>
                    </a:p>
                  </a:txBody>
                  <a:tcPr marL="12700" marR="12700" marT="12700" anchor="ctr"/>
                </a:tc>
                <a:tc>
                  <a:txBody>
                    <a:bodyPr/>
                    <a:lstStyle/>
                    <a:p>
                      <a:pPr indent="0" algn="ctr">
                        <a:buNone/>
                      </a:pPr>
                      <a:r>
                        <a:rPr lang="zh-CN" sz="2000" b="1">
                          <a:solidFill>
                            <a:srgbClr val="FF0000"/>
                          </a:solidFill>
                          <a:latin typeface="Arial" panose="020B0604020202020204" pitchFamily="34" charset="0"/>
                          <a:ea typeface="宋体" panose="02010600030101010101" pitchFamily="2" charset="-122"/>
                        </a:rPr>
                        <a:t>城市</a:t>
                      </a:r>
                      <a:endParaRPr lang="en-US" altLang="en-US" sz="2000" b="1">
                        <a:solidFill>
                          <a:srgbClr val="FF0000"/>
                        </a:solidFill>
                        <a:latin typeface="宋体" panose="02010600030101010101" pitchFamily="2" charset="-122"/>
                      </a:endParaRPr>
                    </a:p>
                  </a:txBody>
                  <a:tcPr marL="12700" marR="12700" marT="12700" anchor="ctr"/>
                </a:tc>
                <a:tc>
                  <a:txBody>
                    <a:bodyPr/>
                    <a:lstStyle/>
                    <a:p>
                      <a:pPr indent="0" algn="ctr">
                        <a:buNone/>
                      </a:pPr>
                      <a:r>
                        <a:rPr lang="zh-CN" sz="2000" b="1">
                          <a:solidFill>
                            <a:srgbClr val="FF0000"/>
                          </a:solidFill>
                          <a:latin typeface="Arial" panose="020B0604020202020204" pitchFamily="34" charset="0"/>
                          <a:ea typeface="宋体" panose="02010600030101010101" pitchFamily="2" charset="-122"/>
                        </a:rPr>
                        <a:t>纺织业</a:t>
                      </a:r>
                      <a:endParaRPr lang="zh-CN" altLang="en-US" sz="2000" b="1">
                        <a:solidFill>
                          <a:srgbClr val="FF0000"/>
                        </a:solidFill>
                        <a:latin typeface="Arial" panose="020B0604020202020204" pitchFamily="34" charset="0"/>
                        <a:ea typeface="宋体" panose="02010600030101010101" pitchFamily="2" charset="-122"/>
                      </a:endParaRPr>
                    </a:p>
                  </a:txBody>
                  <a:tcPr marL="12700" marR="12700" marT="12700" anchor="ctr"/>
                </a:tc>
                <a:tc>
                  <a:txBody>
                    <a:bodyPr/>
                    <a:lstStyle/>
                    <a:p>
                      <a:pPr indent="0" algn="ctr">
                        <a:buNone/>
                      </a:pPr>
                      <a:r>
                        <a:rPr lang="zh-CN" sz="2000" b="1">
                          <a:solidFill>
                            <a:srgbClr val="FF0000"/>
                          </a:solidFill>
                          <a:latin typeface="Arial" panose="020B0604020202020204" pitchFamily="34" charset="0"/>
                          <a:ea typeface="宋体" panose="02010600030101010101" pitchFamily="2" charset="-122"/>
                        </a:rPr>
                        <a:t>陶瓷业</a:t>
                      </a:r>
                      <a:endParaRPr lang="zh-CN" altLang="en-US" sz="2000" b="1">
                        <a:solidFill>
                          <a:srgbClr val="FF0000"/>
                        </a:solidFill>
                        <a:latin typeface="Arial" panose="020B0604020202020204" pitchFamily="34" charset="0"/>
                        <a:ea typeface="宋体" panose="02010600030101010101" pitchFamily="2" charset="-122"/>
                      </a:endParaRPr>
                    </a:p>
                  </a:txBody>
                  <a:tcPr marL="12700" marR="12700" marT="12700" anchor="ctr"/>
                </a:tc>
                <a:tc>
                  <a:txBody>
                    <a:bodyPr/>
                    <a:lstStyle/>
                    <a:p>
                      <a:pPr indent="0" algn="ctr">
                        <a:buNone/>
                      </a:pPr>
                      <a:r>
                        <a:rPr lang="zh-CN" sz="2000" b="1">
                          <a:solidFill>
                            <a:srgbClr val="FF0000"/>
                          </a:solidFill>
                          <a:latin typeface="Arial" panose="020B0604020202020204" pitchFamily="34" charset="0"/>
                          <a:ea typeface="宋体" panose="02010600030101010101" pitchFamily="2" charset="-122"/>
                        </a:rPr>
                        <a:t>金属冶炼业</a:t>
                      </a:r>
                      <a:endParaRPr lang="zh-CN" altLang="en-US" sz="2000" b="1">
                        <a:solidFill>
                          <a:srgbClr val="FF0000"/>
                        </a:solidFill>
                        <a:latin typeface="Arial" panose="020B0604020202020204" pitchFamily="34" charset="0"/>
                        <a:ea typeface="宋体" panose="02010600030101010101" pitchFamily="2" charset="-122"/>
                      </a:endParaRPr>
                    </a:p>
                  </a:txBody>
                  <a:tcPr marL="12700" marR="12700" marT="12700" anchor="ctr"/>
                </a:tc>
                <a:tc>
                  <a:txBody>
                    <a:bodyPr/>
                    <a:lstStyle/>
                    <a:p>
                      <a:pPr>
                        <a:buNone/>
                      </a:pPr>
                      <a:endParaRPr lang="zh-CN" altLang="en-US"/>
                    </a:p>
                  </a:txBody>
                  <a:tcPr/>
                </a:tc>
              </a:tr>
              <a:tr h="999490">
                <a:tc>
                  <a:txBody>
                    <a:bodyPr/>
                    <a:lstStyle/>
                    <a:p>
                      <a:pPr indent="0" algn="ctr">
                        <a:buNone/>
                      </a:pPr>
                      <a:r>
                        <a:rPr lang="zh-CN" sz="1400" b="1">
                          <a:solidFill>
                            <a:srgbClr val="FF0000"/>
                          </a:solidFill>
                          <a:latin typeface="Arial" panose="020B0604020202020204" pitchFamily="34" charset="0"/>
                          <a:ea typeface="宋体" panose="02010600030101010101" pitchFamily="2" charset="-122"/>
                        </a:rPr>
                        <a:t>春秋战国</a:t>
                      </a:r>
                      <a:endParaRPr lang="zh-CN" altLang="en-US" sz="1400" b="1">
                        <a:solidFill>
                          <a:srgbClr val="FF0000"/>
                        </a:solidFill>
                        <a:latin typeface="Arial" panose="020B0604020202020204" pitchFamily="34" charset="0"/>
                        <a:ea typeface="宋体" panose="02010600030101010101" pitchFamily="2" charset="-122"/>
                      </a:endParaRPr>
                    </a:p>
                  </a:txBody>
                  <a:tcPr marL="12700" marR="12700" marT="12700" anchor="ctr"/>
                </a:tc>
                <a:tc>
                  <a:txBody>
                    <a:bodyPr/>
                    <a:lstStyle/>
                    <a:p>
                      <a:pPr indent="0" algn="ctr">
                        <a:buNone/>
                      </a:pPr>
                      <a:r>
                        <a:rPr lang="zh-CN" sz="1400" b="1">
                          <a:solidFill>
                            <a:schemeClr val="tx1"/>
                          </a:solidFill>
                          <a:latin typeface="Arial" panose="020B0604020202020204" pitchFamily="34" charset="0"/>
                          <a:ea typeface="宋体" panose="02010600030101010101" pitchFamily="2" charset="-122"/>
                        </a:rPr>
                        <a:t>铁犁牛耕</a:t>
                      </a:r>
                      <a:r>
                        <a:rPr lang="en-US" sz="1400" b="0">
                          <a:solidFill>
                            <a:schemeClr val="tx1"/>
                          </a:solidFill>
                          <a:latin typeface="宋体" panose="02010600030101010101" pitchFamily="2" charset="-122"/>
                        </a:rPr>
                        <a:t>的推广使用、</a:t>
                      </a:r>
                      <a:r>
                        <a:rPr lang="en-US" sz="1400" b="1">
                          <a:solidFill>
                            <a:schemeClr val="tx1"/>
                          </a:solidFill>
                          <a:latin typeface="宋体" panose="02010600030101010101" pitchFamily="2" charset="-122"/>
                        </a:rPr>
                        <a:t>灌溉工程</a:t>
                      </a:r>
                      <a:r>
                        <a:rPr lang="en-US" sz="1400" b="0">
                          <a:solidFill>
                            <a:schemeClr val="tx1"/>
                          </a:solidFill>
                          <a:latin typeface="宋体" panose="02010600030101010101" pitchFamily="2" charset="-122"/>
                        </a:rPr>
                        <a:t>的修建</a:t>
                      </a: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r>
                        <a:rPr lang="zh-CN" sz="1400" b="1">
                          <a:solidFill>
                            <a:schemeClr val="tx1"/>
                          </a:solidFill>
                          <a:latin typeface="Arial" panose="020B0604020202020204" pitchFamily="34" charset="0"/>
                          <a:ea typeface="宋体" panose="02010600030101010101" pitchFamily="2" charset="-122"/>
                        </a:rPr>
                        <a:t>私商兴起</a:t>
                      </a:r>
                      <a:endParaRPr lang="zh-CN" altLang="en-US" sz="1400" b="1">
                        <a:solidFill>
                          <a:schemeClr val="tx1"/>
                        </a:solidFill>
                        <a:latin typeface="Arial" panose="020B0604020202020204" pitchFamily="34" charset="0"/>
                        <a:ea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r>
                        <a:rPr lang="zh-CN" sz="1400" b="1">
                          <a:solidFill>
                            <a:schemeClr val="tx1"/>
                          </a:solidFill>
                          <a:latin typeface="Arial" panose="020B0604020202020204" pitchFamily="34" charset="0"/>
                          <a:ea typeface="宋体" panose="02010600030101010101" pitchFamily="2" charset="-122"/>
                        </a:rPr>
                        <a:t>货币</a:t>
                      </a:r>
                      <a:r>
                        <a:rPr lang="en-US" sz="1400" b="0">
                          <a:solidFill>
                            <a:schemeClr val="tx1"/>
                          </a:solidFill>
                          <a:latin typeface="宋体" panose="02010600030101010101" pitchFamily="2" charset="-122"/>
                        </a:rPr>
                        <a:t>流通广泛</a:t>
                      </a: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r>
                        <a:rPr lang="zh-CN" sz="1400" b="1">
                          <a:solidFill>
                            <a:schemeClr val="tx1"/>
                          </a:solidFill>
                          <a:latin typeface="Arial" panose="020B0604020202020204" pitchFamily="34" charset="0"/>
                          <a:ea typeface="宋体" panose="02010600030101010101" pitchFamily="2" charset="-122"/>
                        </a:rPr>
                        <a:t>中心城市</a:t>
                      </a:r>
                      <a:r>
                        <a:rPr lang="en-US" sz="1400" b="0">
                          <a:solidFill>
                            <a:schemeClr val="tx1"/>
                          </a:solidFill>
                          <a:latin typeface="宋体" panose="02010600030101010101" pitchFamily="2" charset="-122"/>
                        </a:rPr>
                        <a:t>的出现</a:t>
                      </a:r>
                      <a:endParaRPr lang="en-US" altLang="en-US" sz="1400" b="0">
                        <a:solidFill>
                          <a:schemeClr val="tx1"/>
                        </a:solidFill>
                        <a:latin typeface="宋体" panose="02010600030101010101" pitchFamily="2" charset="-122"/>
                      </a:endParaRPr>
                    </a:p>
                  </a:txBody>
                  <a:tcPr marL="12700" marR="12700" marT="12700" anchor="ctr"/>
                </a:tc>
                <a:tc gridSpan="3">
                  <a:txBody>
                    <a:bodyPr/>
                    <a:lstStyle/>
                    <a:p>
                      <a:pPr>
                        <a:buNone/>
                      </a:pPr>
                      <a:endParaRPr lang="zh-CN" sz="1400" b="1">
                        <a:solidFill>
                          <a:schemeClr val="tx1"/>
                        </a:solidFill>
                        <a:latin typeface="Arial" panose="020B0604020202020204" pitchFamily="34" charset="0"/>
                        <a:ea typeface="宋体" panose="02010600030101010101" pitchFamily="2" charset="-122"/>
                      </a:endParaRPr>
                    </a:p>
                    <a:p>
                      <a:pPr>
                        <a:buNone/>
                      </a:pPr>
                      <a:endParaRPr lang="zh-CN" sz="1400" b="1">
                        <a:solidFill>
                          <a:schemeClr val="tx1"/>
                        </a:solidFill>
                        <a:latin typeface="Arial" panose="020B0604020202020204" pitchFamily="34" charset="0"/>
                        <a:ea typeface="宋体" panose="02010600030101010101" pitchFamily="2" charset="-122"/>
                      </a:endParaRPr>
                    </a:p>
                    <a:p>
                      <a:pPr>
                        <a:buNone/>
                      </a:pPr>
                      <a:r>
                        <a:rPr lang="zh-CN" sz="1400" b="1">
                          <a:solidFill>
                            <a:schemeClr val="tx1"/>
                          </a:solidFill>
                          <a:latin typeface="Arial" panose="020B0604020202020204" pitchFamily="34" charset="0"/>
                          <a:ea typeface="宋体" panose="02010600030101010101" pitchFamily="2" charset="-122"/>
                        </a:rPr>
                        <a:t> </a:t>
                      </a:r>
                      <a:r>
                        <a:rPr lang="en-US" altLang="zh-CN" sz="1400" b="1">
                          <a:solidFill>
                            <a:schemeClr val="tx1"/>
                          </a:solidFill>
                          <a:latin typeface="Arial" panose="020B0604020202020204" pitchFamily="34" charset="0"/>
                          <a:ea typeface="宋体" panose="02010600030101010101" pitchFamily="2" charset="-122"/>
                        </a:rPr>
                        <a:t>             </a:t>
                      </a:r>
                      <a:r>
                        <a:rPr lang="zh-CN" sz="1400" b="1">
                          <a:solidFill>
                            <a:schemeClr val="tx1"/>
                          </a:solidFill>
                          <a:latin typeface="Arial" panose="020B0604020202020204" pitchFamily="34" charset="0"/>
                          <a:ea typeface="宋体" panose="02010600030101010101" pitchFamily="2" charset="-122"/>
                        </a:rPr>
                        <a:t>分工更加细密</a:t>
                      </a:r>
                    </a:p>
                  </a:txBody>
                  <a:tcPr/>
                </a:tc>
                <a:tc hMerge="1">
                  <a:txBody>
                    <a:bodyPr/>
                    <a:lstStyle/>
                    <a:p>
                      <a:endParaRPr lang="zh-CN"/>
                    </a:p>
                  </a:txBody>
                  <a:tcPr/>
                </a:tc>
                <a:tc hMerge="1">
                  <a:txBody>
                    <a:bodyPr/>
                    <a:lstStyle/>
                    <a:p>
                      <a:endParaRPr lang="zh-CN"/>
                    </a:p>
                  </a:txBody>
                  <a:tcPr/>
                </a:tc>
                <a:tc>
                  <a:txBody>
                    <a:bodyPr/>
                    <a:lstStyle/>
                    <a:p>
                      <a:pPr>
                        <a:buNone/>
                      </a:pPr>
                      <a:endParaRPr lang="zh-CN" altLang="en-US" sz="1400">
                        <a:solidFill>
                          <a:schemeClr val="tx1"/>
                        </a:solidFill>
                      </a:endParaRPr>
                    </a:p>
                  </a:txBody>
                  <a:tcPr/>
                </a:tc>
              </a:tr>
              <a:tr h="1898650">
                <a:tc>
                  <a:txBody>
                    <a:bodyPr/>
                    <a:lstStyle/>
                    <a:p>
                      <a:pPr indent="0" algn="ctr">
                        <a:buNone/>
                      </a:pPr>
                      <a:r>
                        <a:rPr lang="zh-CN" sz="1400" b="1">
                          <a:solidFill>
                            <a:srgbClr val="FF0000"/>
                          </a:solidFill>
                          <a:latin typeface="Arial" panose="020B0604020202020204" pitchFamily="34" charset="0"/>
                          <a:ea typeface="宋体" panose="02010600030101010101" pitchFamily="2" charset="-122"/>
                        </a:rPr>
                        <a:t>辽宋夏金元</a:t>
                      </a:r>
                      <a:endParaRPr lang="zh-CN" altLang="en-US" sz="1400" b="1">
                        <a:solidFill>
                          <a:srgbClr val="FF0000"/>
                        </a:solidFill>
                        <a:latin typeface="Arial" panose="020B0604020202020204" pitchFamily="34" charset="0"/>
                        <a:ea typeface="宋体" panose="02010600030101010101" pitchFamily="2" charset="-122"/>
                      </a:endParaRPr>
                    </a:p>
                  </a:txBody>
                  <a:tcPr marL="12700" marR="12700" marT="12700" anchor="ctr"/>
                </a:tc>
                <a:tc>
                  <a:txBody>
                    <a:bodyPr/>
                    <a:lstStyle/>
                    <a:p>
                      <a:pPr indent="0" algn="ctr">
                        <a:buNone/>
                      </a:pPr>
                      <a:endParaRPr lang="en-US" altLang="en-US" sz="1400" b="1">
                        <a:solidFill>
                          <a:schemeClr val="tx1"/>
                        </a:solidFill>
                        <a:latin typeface="宋体" panose="02010600030101010101" pitchFamily="2" charset="-122"/>
                      </a:endParaRPr>
                    </a:p>
                  </a:txBody>
                  <a:tcPr marL="12700" marR="12700" marT="12700" anchor="ctr"/>
                </a:tc>
                <a:tc>
                  <a:txBody>
                    <a:bodyPr/>
                    <a:lstStyle/>
                    <a:p>
                      <a:pPr indent="0" algn="ctr">
                        <a:buNone/>
                      </a:pPr>
                      <a:r>
                        <a:rPr lang="zh-CN" sz="1400" b="1">
                          <a:solidFill>
                            <a:schemeClr val="tx1"/>
                          </a:solidFill>
                          <a:latin typeface="Arial" panose="020B0604020202020204" pitchFamily="34" charset="0"/>
                          <a:ea typeface="宋体" panose="02010600030101010101" pitchFamily="2" charset="-122"/>
                        </a:rPr>
                        <a:t>经济作物</a:t>
                      </a:r>
                      <a:r>
                        <a:rPr lang="en-US" sz="1400" b="0">
                          <a:solidFill>
                            <a:schemeClr val="tx1"/>
                          </a:solidFill>
                          <a:latin typeface="宋体" panose="02010600030101010101" pitchFamily="2" charset="-122"/>
                        </a:rPr>
                        <a:t>的种植扩大（棉花）</a:t>
                      </a: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r>
                        <a:rPr lang="zh-CN" sz="1400" b="0">
                          <a:solidFill>
                            <a:schemeClr val="tx1"/>
                          </a:solidFill>
                          <a:latin typeface="Arial" panose="020B0604020202020204" pitchFamily="34" charset="0"/>
                          <a:ea typeface="宋体" panose="02010600030101010101" pitchFamily="2" charset="-122"/>
                        </a:rPr>
                        <a:t>人口超过1亿</a:t>
                      </a:r>
                      <a:endParaRPr lang="zh-CN" altLang="en-US" sz="1400" b="0">
                        <a:solidFill>
                          <a:schemeClr val="tx1"/>
                        </a:solidFill>
                        <a:latin typeface="Arial" panose="020B0604020202020204" pitchFamily="34" charset="0"/>
                        <a:ea typeface="宋体" panose="02010600030101010101" pitchFamily="2" charset="-122"/>
                      </a:endParaRPr>
                    </a:p>
                  </a:txBody>
                  <a:tcPr marL="12700" marR="12700" marT="12700" anchor="ctr"/>
                </a:tc>
                <a:tc>
                  <a:txBody>
                    <a:bodyPr/>
                    <a:lstStyle/>
                    <a:p>
                      <a:pPr indent="0" algn="ctr">
                        <a:buNone/>
                      </a:pPr>
                      <a:r>
                        <a:rPr lang="zh-CN" sz="1400" b="1">
                          <a:solidFill>
                            <a:schemeClr val="tx1"/>
                          </a:solidFill>
                          <a:latin typeface="Arial" panose="020B0604020202020204" pitchFamily="34" charset="0"/>
                          <a:ea typeface="宋体" panose="02010600030101010101" pitchFamily="2" charset="-122"/>
                        </a:rPr>
                        <a:t>边疆地区</a:t>
                      </a:r>
                      <a:r>
                        <a:rPr lang="en-US" sz="1400" b="0">
                          <a:solidFill>
                            <a:schemeClr val="tx1"/>
                          </a:solidFill>
                          <a:latin typeface="宋体" panose="02010600030101010101" pitchFamily="2" charset="-122"/>
                        </a:rPr>
                        <a:t>得到开发</a:t>
                      </a: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r>
                        <a:rPr lang="zh-CN" sz="1400" b="1">
                          <a:solidFill>
                            <a:schemeClr val="tx1"/>
                          </a:solidFill>
                          <a:latin typeface="Arial" panose="020B0604020202020204" pitchFamily="34" charset="0"/>
                          <a:ea typeface="宋体" panose="02010600030101010101" pitchFamily="2" charset="-122"/>
                        </a:rPr>
                        <a:t>基层市场</a:t>
                      </a:r>
                      <a:r>
                        <a:rPr lang="en-US" sz="1400" b="0">
                          <a:solidFill>
                            <a:schemeClr val="tx1"/>
                          </a:solidFill>
                          <a:latin typeface="宋体" panose="02010600030101010101" pitchFamily="2" charset="-122"/>
                        </a:rPr>
                        <a:t>蓬勃发展；设置</a:t>
                      </a:r>
                    </a:p>
                    <a:p>
                      <a:pPr indent="0" algn="ctr">
                        <a:buNone/>
                      </a:pPr>
                      <a:r>
                        <a:rPr lang="en-US" sz="1400" b="1">
                          <a:solidFill>
                            <a:schemeClr val="tx1"/>
                          </a:solidFill>
                          <a:latin typeface="宋体" panose="02010600030101010101" pitchFamily="2" charset="-122"/>
                        </a:rPr>
                        <a:t>榷场</a:t>
                      </a:r>
                      <a:r>
                        <a:rPr lang="en-US" sz="1400" b="0">
                          <a:solidFill>
                            <a:schemeClr val="tx1"/>
                          </a:solidFill>
                          <a:latin typeface="宋体" panose="02010600030101010101" pitchFamily="2" charset="-122"/>
                        </a:rPr>
                        <a:t>进行</a:t>
                      </a:r>
                      <a:r>
                        <a:rPr lang="en-US" sz="1400" b="1">
                          <a:solidFill>
                            <a:schemeClr val="tx1"/>
                          </a:solidFill>
                          <a:latin typeface="宋体" panose="02010600030101010101" pitchFamily="2" charset="-122"/>
                        </a:rPr>
                        <a:t>互市交易民间</a:t>
                      </a:r>
                    </a:p>
                    <a:p>
                      <a:pPr indent="0" algn="ctr">
                        <a:buNone/>
                      </a:pPr>
                      <a:r>
                        <a:rPr lang="en-US" sz="1400" b="1">
                          <a:solidFill>
                            <a:schemeClr val="tx1"/>
                          </a:solidFill>
                          <a:latin typeface="宋体" panose="02010600030101010101" pitchFamily="2" charset="-122"/>
                        </a:rPr>
                        <a:t>贸易</a:t>
                      </a:r>
                      <a:r>
                        <a:rPr lang="en-US" sz="1400" b="0">
                          <a:solidFill>
                            <a:schemeClr val="tx1"/>
                          </a:solidFill>
                          <a:latin typeface="宋体" panose="02010600030101010101" pitchFamily="2" charset="-122"/>
                        </a:rPr>
                        <a:t>也相当活跃</a:t>
                      </a: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r>
                        <a:rPr lang="zh-CN" sz="1400" b="1">
                          <a:solidFill>
                            <a:schemeClr val="tx1"/>
                          </a:solidFill>
                          <a:latin typeface="Arial" panose="020B0604020202020204" pitchFamily="34" charset="0"/>
                          <a:ea typeface="宋体" panose="02010600030101010101" pitchFamily="2" charset="-122"/>
                        </a:rPr>
                        <a:t>海外贸易</a:t>
                      </a:r>
                      <a:r>
                        <a:rPr lang="en-US" sz="1400" b="0">
                          <a:solidFill>
                            <a:schemeClr val="tx1"/>
                          </a:solidFill>
                          <a:latin typeface="宋体" panose="02010600030101010101" pitchFamily="2" charset="-122"/>
                        </a:rPr>
                        <a:t>非常繁荣</a:t>
                      </a: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r>
                        <a:rPr lang="zh-CN" sz="1400" b="0">
                          <a:solidFill>
                            <a:schemeClr val="tx1"/>
                          </a:solidFill>
                          <a:latin typeface="Arial" panose="020B0604020202020204" pitchFamily="34" charset="0"/>
                          <a:ea typeface="宋体" panose="02010600030101010101" pitchFamily="2" charset="-122"/>
                        </a:rPr>
                        <a:t>货币需求量剧增，</a:t>
                      </a:r>
                      <a:r>
                        <a:rPr lang="en-US" sz="1400" b="1">
                          <a:solidFill>
                            <a:schemeClr val="tx1"/>
                          </a:solidFill>
                          <a:latin typeface="宋体" panose="02010600030101010101" pitchFamily="2" charset="-122"/>
                        </a:rPr>
                        <a:t>纸币“交子”</a:t>
                      </a:r>
                      <a:r>
                        <a:rPr lang="en-US" sz="1400" b="0">
                          <a:solidFill>
                            <a:schemeClr val="tx1"/>
                          </a:solidFill>
                          <a:latin typeface="宋体" panose="02010600030101010101" pitchFamily="2" charset="-122"/>
                        </a:rPr>
                        <a:t>出现</a:t>
                      </a: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r>
                        <a:rPr lang="zh-CN" sz="1400" b="0">
                          <a:solidFill>
                            <a:schemeClr val="tx1"/>
                          </a:solidFill>
                          <a:latin typeface="Arial" panose="020B0604020202020204" pitchFamily="34" charset="0"/>
                          <a:ea typeface="宋体" panose="02010600030101010101" pitchFamily="2" charset="-122"/>
                        </a:rPr>
                        <a:t>北宋东京、南宋临安、元大都</a:t>
                      </a:r>
                      <a:endParaRPr lang="zh-CN" altLang="en-US" sz="1400" b="0">
                        <a:solidFill>
                          <a:schemeClr val="tx1"/>
                        </a:solidFill>
                        <a:latin typeface="Arial" panose="020B0604020202020204" pitchFamily="34" charset="0"/>
                        <a:ea typeface="宋体" panose="02010600030101010101" pitchFamily="2" charset="-122"/>
                      </a:endParaRPr>
                    </a:p>
                  </a:txBody>
                  <a:tcPr marL="12700" marR="12700" marT="12700" anchor="ctr"/>
                </a:tc>
                <a:tc>
                  <a:txBody>
                    <a:bodyPr/>
                    <a:lstStyle/>
                    <a:p>
                      <a:pPr algn="ctr">
                        <a:buClrTx/>
                        <a:buSzTx/>
                        <a:buFontTx/>
                        <a:buNone/>
                      </a:pPr>
                      <a:r>
                        <a:rPr lang="zh-CN" sz="1400" b="0">
                          <a:solidFill>
                            <a:schemeClr val="tx1"/>
                          </a:solidFill>
                          <a:latin typeface="Arial" panose="020B0604020202020204" pitchFamily="34" charset="0"/>
                          <a:ea typeface="宋体" panose="02010600030101010101" pitchFamily="2" charset="-122"/>
                        </a:rPr>
                        <a:t>元以后</a:t>
                      </a:r>
                      <a:r>
                        <a:rPr lang="zh-CN" sz="1400">
                          <a:solidFill>
                            <a:schemeClr val="tx1"/>
                          </a:solidFill>
                          <a:latin typeface="Arial" panose="020B0604020202020204" pitchFamily="34" charset="0"/>
                          <a:ea typeface="宋体" panose="02010600030101010101" pitchFamily="2" charset="-122"/>
                        </a:rPr>
                        <a:t>纺织机</a:t>
                      </a:r>
                      <a:r>
                        <a:rPr lang="zh-CN" sz="1400" b="0">
                          <a:solidFill>
                            <a:schemeClr val="tx1"/>
                          </a:solidFill>
                          <a:latin typeface="Arial" panose="020B0604020202020204" pitchFamily="34" charset="0"/>
                          <a:ea typeface="宋体" panose="02010600030101010101" pitchFamily="2" charset="-122"/>
                        </a:rPr>
                        <a:t>成为家庭不可或缺的工具</a:t>
                      </a:r>
                    </a:p>
                  </a:txBody>
                  <a:tcPr marL="12700" marR="12700" marT="12700" anchor="ctr"/>
                </a:tc>
                <a:tc>
                  <a:txBody>
                    <a:bodyPr/>
                    <a:lstStyle/>
                    <a:p>
                      <a:pPr algn="ctr">
                        <a:buClrTx/>
                        <a:buSzTx/>
                        <a:buFontTx/>
                        <a:buNone/>
                      </a:pPr>
                      <a:r>
                        <a:rPr lang="zh-CN" sz="1400" b="0">
                          <a:solidFill>
                            <a:schemeClr val="tx1"/>
                          </a:solidFill>
                          <a:latin typeface="Arial" panose="020B0604020202020204" pitchFamily="34" charset="0"/>
                          <a:ea typeface="宋体" panose="02010600030101010101" pitchFamily="2" charset="-122"/>
                        </a:rPr>
                        <a:t>制瓷技术改进，瓷器大量出口</a:t>
                      </a:r>
                    </a:p>
                    <a:p>
                      <a:pPr algn="ctr">
                        <a:buClrTx/>
                        <a:buSzTx/>
                        <a:buFontTx/>
                        <a:buNone/>
                      </a:pPr>
                      <a:endParaRPr lang="zh-CN" sz="1400">
                        <a:solidFill>
                          <a:schemeClr val="tx1"/>
                        </a:solidFill>
                        <a:latin typeface="Arial" panose="020B0604020202020204" pitchFamily="34" charset="0"/>
                        <a:ea typeface="宋体" panose="02010600030101010101" pitchFamily="2" charset="-122"/>
                      </a:endParaRPr>
                    </a:p>
                    <a:p>
                      <a:pPr algn="ctr">
                        <a:buClrTx/>
                        <a:buSzTx/>
                        <a:buFontTx/>
                        <a:buNone/>
                      </a:pPr>
                      <a:endParaRPr lang="zh-CN" sz="1400" b="0">
                        <a:solidFill>
                          <a:schemeClr val="tx1"/>
                        </a:solidFill>
                        <a:latin typeface="Arial" panose="020B0604020202020204" pitchFamily="34" charset="0"/>
                        <a:ea typeface="宋体" panose="02010600030101010101" pitchFamily="2" charset="-122"/>
                      </a:endParaRPr>
                    </a:p>
                  </a:txBody>
                  <a:tcPr marL="12700" marR="12700" marT="12700" anchor="ctr"/>
                </a:tc>
                <a:tc>
                  <a:txBody>
                    <a:bodyPr/>
                    <a:lstStyle/>
                    <a:p>
                      <a:pPr algn="ctr">
                        <a:buClrTx/>
                        <a:buSzTx/>
                        <a:buFontTx/>
                        <a:buNone/>
                      </a:pPr>
                      <a:r>
                        <a:rPr lang="zh-CN" sz="1400" b="0">
                          <a:solidFill>
                            <a:schemeClr val="tx1"/>
                          </a:solidFill>
                          <a:latin typeface="Arial" panose="020B0604020202020204" pitchFamily="34" charset="0"/>
                          <a:ea typeface="宋体" panose="02010600030101010101" pitchFamily="2" charset="-122"/>
                        </a:rPr>
                        <a:t>煤的开采量很大</a:t>
                      </a:r>
                    </a:p>
                    <a:p>
                      <a:pPr algn="ctr">
                        <a:buClrTx/>
                        <a:buSzTx/>
                        <a:buFontTx/>
                        <a:buNone/>
                      </a:pPr>
                      <a:r>
                        <a:rPr lang="zh-CN" sz="1400" b="0">
                          <a:solidFill>
                            <a:schemeClr val="tx1"/>
                          </a:solidFill>
                          <a:latin typeface="Arial" panose="020B0604020202020204" pitchFamily="34" charset="0"/>
                          <a:ea typeface="宋体" panose="02010600030101010101" pitchFamily="2" charset="-122"/>
                        </a:rPr>
                        <a:t>，煤作燃料，</a:t>
                      </a:r>
                    </a:p>
                    <a:p>
                      <a:pPr algn="ctr">
                        <a:buClrTx/>
                        <a:buSzTx/>
                        <a:buFontTx/>
                        <a:buNone/>
                      </a:pPr>
                      <a:r>
                        <a:rPr lang="zh-CN" sz="1400" b="0">
                          <a:solidFill>
                            <a:schemeClr val="tx1"/>
                          </a:solidFill>
                          <a:latin typeface="Arial" panose="020B0604020202020204" pitchFamily="34" charset="0"/>
                          <a:ea typeface="宋体" panose="02010600030101010101" pitchFamily="2" charset="-122"/>
                        </a:rPr>
                        <a:t>提高了金属冶炼的产量和质量</a:t>
                      </a:r>
                    </a:p>
                  </a:txBody>
                  <a:tcPr marL="12700" marR="12700" marT="12700" anchor="ctr"/>
                </a:tc>
                <a:tc>
                  <a:txBody>
                    <a:bodyPr/>
                    <a:lstStyle/>
                    <a:p>
                      <a:pPr indent="0">
                        <a:buNone/>
                      </a:pPr>
                      <a:r>
                        <a:rPr lang="zh-CN" sz="1400" b="0">
                          <a:solidFill>
                            <a:schemeClr val="tx1"/>
                          </a:solidFill>
                          <a:latin typeface="Arial" panose="020B0604020202020204" pitchFamily="34" charset="0"/>
                          <a:ea typeface="宋体" panose="02010600030101010101" pitchFamily="2" charset="-122"/>
                        </a:rPr>
                        <a:t>南宋</a:t>
                      </a:r>
                      <a:r>
                        <a:rPr lang="zh-CN" sz="1400" b="1">
                          <a:solidFill>
                            <a:schemeClr val="tx1"/>
                          </a:solidFill>
                          <a:latin typeface="Arial" panose="020B0604020202020204" pitchFamily="34" charset="0"/>
                          <a:ea typeface="宋体" panose="02010600030101010101" pitchFamily="2" charset="-122"/>
                        </a:rPr>
                        <a:t>经济重心南移</a:t>
                      </a:r>
                      <a:r>
                        <a:rPr lang="zh-CN" sz="1400" b="0">
                          <a:solidFill>
                            <a:schemeClr val="tx1"/>
                          </a:solidFill>
                          <a:latin typeface="Arial" panose="020B0604020202020204" pitchFamily="34" charset="0"/>
                          <a:ea typeface="宋体" panose="02010600030101010101" pitchFamily="2" charset="-122"/>
                        </a:rPr>
                        <a:t>的完成</a:t>
                      </a:r>
                    </a:p>
                  </a:txBody>
                  <a:tcPr marL="12700" marR="12700" marT="12700" anchor="ctr"/>
                </a:tc>
              </a:tr>
              <a:tr h="2038985">
                <a:tc>
                  <a:txBody>
                    <a:bodyPr/>
                    <a:lstStyle/>
                    <a:p>
                      <a:pPr indent="0" algn="ctr">
                        <a:buNone/>
                      </a:pPr>
                      <a:r>
                        <a:rPr lang="zh-CN" sz="1400" b="1">
                          <a:solidFill>
                            <a:srgbClr val="FF0000"/>
                          </a:solidFill>
                          <a:latin typeface="Arial" panose="020B0604020202020204" pitchFamily="34" charset="0"/>
                          <a:ea typeface="宋体" panose="02010600030101010101" pitchFamily="2" charset="-122"/>
                        </a:rPr>
                        <a:t>明清</a:t>
                      </a:r>
                      <a:endParaRPr lang="zh-CN" altLang="en-US" sz="1400" b="1">
                        <a:solidFill>
                          <a:srgbClr val="FF0000"/>
                        </a:solidFill>
                        <a:latin typeface="Arial" panose="020B0604020202020204" pitchFamily="34" charset="0"/>
                        <a:ea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r>
                        <a:rPr lang="zh-CN" sz="1400" b="1">
                          <a:solidFill>
                            <a:schemeClr val="tx1"/>
                          </a:solidFill>
                          <a:latin typeface="Arial" panose="020B0604020202020204" pitchFamily="34" charset="0"/>
                          <a:ea typeface="宋体" panose="02010600030101010101" pitchFamily="2" charset="-122"/>
                          <a:sym typeface="+mn-ea"/>
                        </a:rPr>
                        <a:t>高产作物</a:t>
                      </a:r>
                      <a:r>
                        <a:rPr lang="en-US" sz="1400">
                          <a:solidFill>
                            <a:schemeClr val="tx1"/>
                          </a:solidFill>
                          <a:latin typeface="宋体" panose="02010600030101010101" pitchFamily="2" charset="-122"/>
                          <a:sym typeface="+mn-ea"/>
                        </a:rPr>
                        <a:t>的引进</a:t>
                      </a:r>
                      <a:endParaRPr lang="en-US" altLang="en-US" sz="1400" b="0">
                        <a:solidFill>
                          <a:schemeClr val="tx1"/>
                        </a:solidFill>
                        <a:latin typeface="宋体" panose="02010600030101010101" pitchFamily="2" charset="-122"/>
                      </a:endParaRPr>
                    </a:p>
                    <a:p>
                      <a:pPr indent="0" algn="ctr">
                        <a:buNone/>
                      </a:pPr>
                      <a:r>
                        <a:rPr lang="zh-CN" sz="1400" b="1">
                          <a:solidFill>
                            <a:schemeClr val="tx1"/>
                          </a:solidFill>
                          <a:latin typeface="Arial" panose="020B0604020202020204" pitchFamily="34" charset="0"/>
                          <a:ea typeface="宋体" panose="02010600030101010101" pitchFamily="2" charset="-122"/>
                        </a:rPr>
                        <a:t>经济作物</a:t>
                      </a:r>
                      <a:r>
                        <a:rPr lang="en-US" sz="1400" b="0">
                          <a:solidFill>
                            <a:schemeClr val="tx1"/>
                          </a:solidFill>
                          <a:latin typeface="宋体" panose="02010600030101010101" pitchFamily="2" charset="-122"/>
                        </a:rPr>
                        <a:t>品种繁多，种植广泛，</a:t>
                      </a:r>
                    </a:p>
                    <a:p>
                      <a:pPr indent="0" algn="ctr">
                        <a:buNone/>
                      </a:pPr>
                      <a:r>
                        <a:rPr lang="en-US" sz="1400" b="0">
                          <a:solidFill>
                            <a:schemeClr val="tx1"/>
                          </a:solidFill>
                          <a:latin typeface="宋体" panose="02010600030101010101" pitchFamily="2" charset="-122"/>
                        </a:rPr>
                        <a:t>兼营产品</a:t>
                      </a:r>
                      <a:r>
                        <a:rPr lang="en-US" sz="1400" b="1">
                          <a:solidFill>
                            <a:schemeClr val="tx1"/>
                          </a:solidFill>
                          <a:latin typeface="宋体" panose="02010600030101010101" pitchFamily="2" charset="-122"/>
                        </a:rPr>
                        <a:t>初级加工</a:t>
                      </a:r>
                      <a:r>
                        <a:rPr lang="en-US" sz="1400" b="0">
                          <a:solidFill>
                            <a:schemeClr val="tx1"/>
                          </a:solidFill>
                          <a:latin typeface="宋体" panose="02010600030101010101" pitchFamily="2" charset="-122"/>
                        </a:rPr>
                        <a:t>或相关</a:t>
                      </a:r>
                      <a:r>
                        <a:rPr lang="en-US" sz="1400" b="1">
                          <a:solidFill>
                            <a:schemeClr val="tx1"/>
                          </a:solidFill>
                          <a:latin typeface="宋体" panose="02010600030101010101" pitchFamily="2" charset="-122"/>
                        </a:rPr>
                        <a:t>副业</a:t>
                      </a:r>
                      <a:endParaRPr lang="en-US" altLang="en-US" sz="1400" b="1">
                        <a:solidFill>
                          <a:schemeClr val="tx1"/>
                        </a:solidFill>
                        <a:latin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r>
                        <a:rPr lang="zh-CN" sz="1400" b="1">
                          <a:solidFill>
                            <a:schemeClr val="tx1"/>
                          </a:solidFill>
                          <a:latin typeface="Arial" panose="020B0604020202020204" pitchFamily="34" charset="0"/>
                          <a:ea typeface="宋体" panose="02010600030101010101" pitchFamily="2" charset="-122"/>
                        </a:rPr>
                        <a:t>商帮</a:t>
                      </a:r>
                      <a:r>
                        <a:rPr lang="en-US" sz="1400" b="0">
                          <a:solidFill>
                            <a:schemeClr val="tx1"/>
                          </a:solidFill>
                          <a:latin typeface="宋体" panose="02010600030101010101" pitchFamily="2" charset="-122"/>
                        </a:rPr>
                        <a:t>的出现</a:t>
                      </a: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r>
                        <a:rPr lang="zh-CN" sz="1400" b="1">
                          <a:solidFill>
                            <a:schemeClr val="tx1"/>
                          </a:solidFill>
                          <a:latin typeface="Arial" panose="020B0604020202020204" pitchFamily="34" charset="0"/>
                          <a:ea typeface="宋体" panose="02010600030101010101" pitchFamily="2" charset="-122"/>
                        </a:rPr>
                        <a:t>长途贸易</a:t>
                      </a:r>
                      <a:r>
                        <a:rPr lang="en-US" sz="1400" b="0">
                          <a:solidFill>
                            <a:schemeClr val="tx1"/>
                          </a:solidFill>
                          <a:latin typeface="宋体" panose="02010600030101010101" pitchFamily="2" charset="-122"/>
                        </a:rPr>
                        <a:t>发展</a:t>
                      </a: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r>
                        <a:rPr lang="zh-CN" sz="1400" b="1">
                          <a:solidFill>
                            <a:schemeClr val="tx1"/>
                          </a:solidFill>
                          <a:latin typeface="Arial" panose="020B0604020202020204" pitchFamily="34" charset="0"/>
                          <a:ea typeface="宋体" panose="02010600030101010101" pitchFamily="2" charset="-122"/>
                        </a:rPr>
                        <a:t>白银</a:t>
                      </a:r>
                      <a:r>
                        <a:rPr lang="en-US" sz="1400" b="0">
                          <a:solidFill>
                            <a:schemeClr val="tx1"/>
                          </a:solidFill>
                          <a:latin typeface="宋体" panose="02010600030101010101" pitchFamily="2" charset="-122"/>
                        </a:rPr>
                        <a:t>的大量流入</a:t>
                      </a: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r>
                        <a:rPr lang="zh-CN" sz="1400" b="1">
                          <a:solidFill>
                            <a:schemeClr val="tx1"/>
                          </a:solidFill>
                          <a:latin typeface="Arial" panose="020B0604020202020204" pitchFamily="34" charset="0"/>
                          <a:ea typeface="宋体" panose="02010600030101010101" pitchFamily="2" charset="-122"/>
                        </a:rPr>
                        <a:t>工商业市镇</a:t>
                      </a:r>
                      <a:r>
                        <a:rPr lang="en-US" sz="1400" b="0">
                          <a:solidFill>
                            <a:schemeClr val="tx1"/>
                          </a:solidFill>
                          <a:latin typeface="宋体" panose="02010600030101010101" pitchFamily="2" charset="-122"/>
                        </a:rPr>
                        <a:t>的兴起</a:t>
                      </a:r>
                      <a:endParaRPr lang="en-US" altLang="en-US" sz="1400" b="0">
                        <a:solidFill>
                          <a:schemeClr val="tx1"/>
                        </a:solidFill>
                        <a:latin typeface="宋体" panose="02010600030101010101" pitchFamily="2" charset="-122"/>
                      </a:endParaRPr>
                    </a:p>
                  </a:txBody>
                  <a:tcPr marL="12700" marR="12700" marT="12700" anchor="ctr"/>
                </a:tc>
                <a:tc>
                  <a:txBody>
                    <a:bodyPr/>
                    <a:lstStyle/>
                    <a:p>
                      <a:pPr>
                        <a:buNone/>
                      </a:pPr>
                      <a:endParaRPr lang="zh-CN" altLang="en-US" sz="1400">
                        <a:solidFill>
                          <a:schemeClr val="tx1"/>
                        </a:solidFill>
                      </a:endParaRPr>
                    </a:p>
                  </a:txBody>
                  <a:tcPr/>
                </a:tc>
                <a:tc>
                  <a:txBody>
                    <a:bodyPr/>
                    <a:lstStyle/>
                    <a:p>
                      <a:pPr>
                        <a:buNone/>
                      </a:pPr>
                      <a:endParaRPr lang="zh-CN" altLang="en-US" sz="1400">
                        <a:solidFill>
                          <a:schemeClr val="tx1"/>
                        </a:solidFill>
                      </a:endParaRPr>
                    </a:p>
                  </a:txBody>
                  <a:tcPr/>
                </a:tc>
                <a:tc>
                  <a:txBody>
                    <a:bodyPr/>
                    <a:lstStyle/>
                    <a:p>
                      <a:pPr>
                        <a:buNone/>
                      </a:pPr>
                      <a:endParaRPr lang="zh-CN" altLang="en-US" sz="1400">
                        <a:solidFill>
                          <a:schemeClr val="tx1"/>
                        </a:solidFill>
                      </a:endParaRPr>
                    </a:p>
                  </a:txBody>
                  <a:tcPr/>
                </a:tc>
                <a:tc>
                  <a:txBody>
                    <a:bodyPr/>
                    <a:lstStyle/>
                    <a:p>
                      <a:pPr>
                        <a:buNone/>
                      </a:pPr>
                      <a:endParaRPr lang="zh-CN" altLang="en-US" sz="1400">
                        <a:solidFill>
                          <a:schemeClr val="tx1"/>
                        </a:solidFill>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5425"/>
            <a:ext cx="381000" cy="460375"/>
          </a:xfrm>
          <a:prstGeom prst="rect">
            <a:avLst/>
          </a:prstGeom>
          <a:solidFill>
            <a:srgbClr val="3B5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412750" y="225425"/>
            <a:ext cx="107950" cy="460375"/>
          </a:xfrm>
          <a:prstGeom prst="rect">
            <a:avLst/>
          </a:prstGeom>
          <a:solidFill>
            <a:srgbClr val="C84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p:nvSpPr>
        <p:spPr>
          <a:xfrm>
            <a:off x="838200" y="223838"/>
            <a:ext cx="685800" cy="460375"/>
          </a:xfrm>
          <a:prstGeom prst="rect">
            <a:avLst/>
          </a:prstGeom>
          <a:ln>
            <a:solidFill>
              <a:srgbClr val="C84230"/>
            </a:solidFill>
          </a:ln>
        </p:spPr>
        <p:txBody>
          <a:bodyPr>
            <a:spAutoFit/>
          </a:bodyPr>
          <a:lstStyle/>
          <a:p>
            <a:pPr algn="ctr" eaLnBrk="1" hangingPunct="1">
              <a:defRPr/>
            </a:pPr>
            <a:r>
              <a:rPr lang="en-US" altLang="zh-CN" sz="2400" b="1" spc="300"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zh-CN" altLang="en-US" sz="2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810000" y="838835"/>
            <a:ext cx="5065395" cy="617220"/>
          </a:xfrm>
          <a:prstGeom prst="rect">
            <a:avLst/>
          </a:prstGeom>
          <a:noFill/>
        </p:spPr>
        <p:txBody>
          <a:bodyPr wrap="square" rtlCol="0">
            <a:noAutofit/>
          </a:bodyPr>
          <a:lstStyle/>
          <a:p>
            <a:r>
              <a:rPr lang="en-US" altLang="zh-CN"/>
              <a:t>      </a:t>
            </a:r>
            <a:r>
              <a:rPr lang="en-US" altLang="zh-CN" sz="2800" b="1"/>
              <a:t>     </a:t>
            </a:r>
            <a:r>
              <a:rPr lang="zh-CN" altLang="zh-CN" sz="2800" b="1"/>
              <a:t> </a:t>
            </a:r>
            <a:r>
              <a:rPr lang="en-US" altLang="zh-CN" sz="2800" b="1"/>
              <a:t>     </a:t>
            </a:r>
            <a:r>
              <a:rPr lang="zh-CN" altLang="zh-CN" sz="2800" b="1"/>
              <a:t>概念辨析</a:t>
            </a:r>
          </a:p>
        </p:txBody>
      </p:sp>
      <p:sp>
        <p:nvSpPr>
          <p:cNvPr id="3" name="文本框 2"/>
          <p:cNvSpPr txBox="1"/>
          <p:nvPr/>
        </p:nvSpPr>
        <p:spPr>
          <a:xfrm>
            <a:off x="213995" y="1608455"/>
            <a:ext cx="11931650" cy="5077460"/>
          </a:xfrm>
          <a:prstGeom prst="rect">
            <a:avLst/>
          </a:prstGeom>
          <a:noFill/>
        </p:spPr>
        <p:txBody>
          <a:bodyPr wrap="square" rtlCol="0">
            <a:spAutoFit/>
          </a:bodyPr>
          <a:lstStyle/>
          <a:p>
            <a:pPr marL="0" indent="0" latinLnBrk="0">
              <a:lnSpc>
                <a:spcPct val="150000"/>
              </a:lnSpc>
            </a:pPr>
            <a:r>
              <a:rPr lang="en-US" altLang="zh-CN"/>
              <a:t>1.</a:t>
            </a:r>
            <a:r>
              <a:rPr lang="zh-CN" altLang="en-US" b="1">
                <a:solidFill>
                  <a:srgbClr val="FF0000"/>
                </a:solidFill>
              </a:rPr>
              <a:t>经济作物</a:t>
            </a:r>
            <a:r>
              <a:rPr lang="zh-CN" altLang="en-US"/>
              <a:t>：</a:t>
            </a:r>
            <a:r>
              <a:rPr lang="zh-CN" altLang="en-US" b="1"/>
              <a:t>亦称“工业原料作物”、“技术作物”。一般指为工业，特别是指为轻工业提供原料的作物。</a:t>
            </a:r>
          </a:p>
          <a:p>
            <a:pPr marL="0" indent="0" latinLnBrk="0">
              <a:lnSpc>
                <a:spcPct val="150000"/>
              </a:lnSpc>
            </a:pPr>
            <a:r>
              <a:rPr lang="en-US" altLang="zh-CN" b="1"/>
              <a:t>                     </a:t>
            </a:r>
            <a:r>
              <a:rPr lang="zh-CN" altLang="en-US" b="1"/>
              <a:t>我国经济作物种类繁多，由纤维作物，油料作物，糖料作物，饮料作物，药用作物等</a:t>
            </a:r>
          </a:p>
          <a:p>
            <a:pPr marL="0" indent="0" latinLnBrk="0">
              <a:lnSpc>
                <a:spcPct val="150000"/>
              </a:lnSpc>
            </a:pPr>
            <a:r>
              <a:rPr lang="en-US" altLang="zh-CN"/>
              <a:t>3.</a:t>
            </a:r>
            <a:r>
              <a:rPr lang="zh-CN" altLang="en-US" b="1">
                <a:solidFill>
                  <a:srgbClr val="FF0000"/>
                </a:solidFill>
              </a:rPr>
              <a:t>基层市场</a:t>
            </a:r>
            <a:r>
              <a:rPr lang="zh-CN" altLang="en-US"/>
              <a:t>：</a:t>
            </a:r>
            <a:r>
              <a:rPr lang="zh-CN" altLang="en-US" b="1"/>
              <a:t>满足农民家庭所有正常贸易需求（包括出售自产物品和购买所需物品）的农村市场。</a:t>
            </a:r>
          </a:p>
          <a:p>
            <a:pPr marL="0" indent="0" latinLnBrk="0">
              <a:lnSpc>
                <a:spcPct val="150000"/>
              </a:lnSpc>
            </a:pPr>
            <a:r>
              <a:rPr lang="zh-CN" altLang="en-US" b="1"/>
              <a:t> </a:t>
            </a:r>
            <a:r>
              <a:rPr lang="en-US" altLang="zh-CN" b="1"/>
              <a:t>                    </a:t>
            </a:r>
            <a:r>
              <a:rPr lang="zh-CN" altLang="en-US" b="1"/>
              <a:t>施坚雅提出包含基层市场、中间市场、中心市场三个层级的市场体系理论</a:t>
            </a:r>
          </a:p>
          <a:p>
            <a:pPr marL="0" indent="0" latinLnBrk="0">
              <a:lnSpc>
                <a:spcPct val="150000"/>
              </a:lnSpc>
            </a:pPr>
            <a:r>
              <a:rPr lang="en-US" altLang="zh-CN"/>
              <a:t>4.</a:t>
            </a:r>
            <a:r>
              <a:rPr lang="zh-CN" altLang="en-US" b="1">
                <a:solidFill>
                  <a:srgbClr val="FF0000"/>
                </a:solidFill>
              </a:rPr>
              <a:t>互市贸易</a:t>
            </a:r>
            <a:r>
              <a:rPr lang="zh-CN" altLang="en-US"/>
              <a:t>：</a:t>
            </a:r>
            <a:r>
              <a:rPr lang="zh-CN" altLang="en-US" b="1"/>
              <a:t>互市指历史上中原王朝与周边各族间，及中国与外国之间的贸易往来，中国与外国之贸易，亦称通商或</a:t>
            </a:r>
          </a:p>
          <a:p>
            <a:pPr marL="0" indent="0" latinLnBrk="0">
              <a:lnSpc>
                <a:spcPct val="150000"/>
              </a:lnSpc>
            </a:pPr>
            <a:r>
              <a:rPr lang="en-US" altLang="zh-CN" b="1"/>
              <a:t>                     </a:t>
            </a:r>
            <a:r>
              <a:rPr lang="zh-CN" altLang="en-US" b="1"/>
              <a:t>通市，是古代中国内地与边疆经贸往来的重要渠道。</a:t>
            </a:r>
          </a:p>
          <a:p>
            <a:pPr marL="0" indent="0" latinLnBrk="0">
              <a:lnSpc>
                <a:spcPct val="150000"/>
              </a:lnSpc>
            </a:pPr>
            <a:r>
              <a:rPr lang="en-US" altLang="zh-CN"/>
              <a:t>5.</a:t>
            </a:r>
            <a:r>
              <a:rPr lang="zh-CN" altLang="en-US" b="1">
                <a:solidFill>
                  <a:srgbClr val="FF0000"/>
                </a:solidFill>
              </a:rPr>
              <a:t>商帮</a:t>
            </a:r>
            <a:r>
              <a:rPr lang="zh-CN" altLang="en-US"/>
              <a:t>：</a:t>
            </a:r>
            <a:r>
              <a:rPr lang="zh-CN" altLang="en-US" b="1"/>
              <a:t>明清兴起的以乡土亲缘为纽带以跨区域贸易为主的商业组织</a:t>
            </a:r>
          </a:p>
          <a:p>
            <a:pPr marL="0" indent="0" latinLnBrk="0">
              <a:lnSpc>
                <a:spcPct val="150000"/>
              </a:lnSpc>
            </a:pPr>
            <a:r>
              <a:rPr lang="en-US" altLang="zh-CN"/>
              <a:t>6.</a:t>
            </a:r>
            <a:r>
              <a:rPr lang="zh-CN" altLang="en-US" b="1">
                <a:solidFill>
                  <a:srgbClr val="FF0000"/>
                </a:solidFill>
              </a:rPr>
              <a:t>工商业市镇</a:t>
            </a:r>
            <a:r>
              <a:rPr lang="zh-CN" altLang="en-US"/>
              <a:t>：</a:t>
            </a:r>
            <a:r>
              <a:rPr lang="zh-CN" altLang="en-US" b="1"/>
              <a:t>以经济功能为主，主要出现在交通便利的地方，其城市功能主要是手工业产品集散地和原料集散地。</a:t>
            </a:r>
            <a:endParaRPr lang="zh-CN" altLang="en-US"/>
          </a:p>
          <a:p>
            <a:pPr marL="0" indent="0" latinLnBrk="0">
              <a:lnSpc>
                <a:spcPct val="150000"/>
              </a:lnSpc>
            </a:pPr>
            <a:r>
              <a:rPr lang="en-US" altLang="zh-CN"/>
              <a:t>7.</a:t>
            </a:r>
            <a:r>
              <a:rPr lang="zh-CN" altLang="en-US" b="1">
                <a:solidFill>
                  <a:srgbClr val="FF0000"/>
                </a:solidFill>
              </a:rPr>
              <a:t>经济重心南移</a:t>
            </a:r>
            <a:r>
              <a:rPr lang="zh-CN" altLang="en-US"/>
              <a:t>：</a:t>
            </a:r>
            <a:r>
              <a:rPr lang="zh-CN" altLang="en-US" b="1"/>
              <a:t>经济重心南移是我国古代历史上的重大事件，它反映了我国古代南北经济发展的巨大变化。黄河流域是中华民族的主要发祥地，是中国开发最早的地区，人口集中，经济文化发达，成为最早的经济中心。而南方经济后来居上，经济重心逐渐南移。（魏晋时期，南方经济开始超过北方。中唐以后，经济重心开始南移。南宋经济重心南移完成）</a:t>
            </a:r>
          </a:p>
        </p:txBody>
      </p:sp>
    </p:spTree>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5425"/>
            <a:ext cx="381000" cy="460375"/>
          </a:xfrm>
          <a:prstGeom prst="rect">
            <a:avLst/>
          </a:prstGeom>
          <a:solidFill>
            <a:srgbClr val="3B5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412750" y="225425"/>
            <a:ext cx="107950" cy="460375"/>
          </a:xfrm>
          <a:prstGeom prst="rect">
            <a:avLst/>
          </a:prstGeom>
          <a:solidFill>
            <a:srgbClr val="C84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p:nvSpPr>
        <p:spPr>
          <a:xfrm>
            <a:off x="838200" y="223838"/>
            <a:ext cx="685800" cy="460375"/>
          </a:xfrm>
          <a:prstGeom prst="rect">
            <a:avLst/>
          </a:prstGeom>
          <a:ln>
            <a:solidFill>
              <a:srgbClr val="C84230"/>
            </a:solidFill>
          </a:ln>
        </p:spPr>
        <p:txBody>
          <a:bodyPr>
            <a:spAutoFit/>
          </a:bodyPr>
          <a:lstStyle/>
          <a:p>
            <a:pPr algn="ctr" eaLnBrk="1" hangingPunct="1">
              <a:defRPr/>
            </a:pPr>
            <a:r>
              <a:rPr lang="en-US" altLang="zh-CN" sz="2400" b="1" spc="300" dirty="0">
                <a:solidFill>
                  <a:schemeClr val="tx1">
                    <a:lumMod val="75000"/>
                    <a:lumOff val="25000"/>
                  </a:schemeClr>
                </a:solidFill>
                <a:latin typeface="微软雅黑" panose="020B0503020204020204" pitchFamily="34" charset="-122"/>
                <a:ea typeface="微软雅黑" panose="020B0503020204020204" pitchFamily="34" charset="-122"/>
              </a:rPr>
              <a:t>05</a:t>
            </a:r>
            <a:endParaRPr lang="zh-CN" altLang="en-US" sz="2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1" name="C9F754DE-2CAD-44b6-B708-469DEB6407EB-1" descr="wpp"/>
          <p:cNvPicPr>
            <a:picLocks noChangeAspect="1"/>
          </p:cNvPicPr>
          <p:nvPr/>
        </p:nvPicPr>
        <p:blipFill>
          <a:blip r:embed="rId2"/>
          <a:stretch>
            <a:fillRect/>
          </a:stretch>
        </p:blipFill>
        <p:spPr>
          <a:xfrm>
            <a:off x="1447800" y="838200"/>
            <a:ext cx="9557385" cy="5882005"/>
          </a:xfrm>
          <a:prstGeom prst="rect">
            <a:avLst/>
          </a:prstGeom>
        </p:spPr>
      </p:pic>
      <p:sp>
        <p:nvSpPr>
          <p:cNvPr id="12" name="文本框 11"/>
          <p:cNvSpPr txBox="1"/>
          <p:nvPr/>
        </p:nvSpPr>
        <p:spPr>
          <a:xfrm>
            <a:off x="412750" y="2385060"/>
            <a:ext cx="706755" cy="2799715"/>
          </a:xfrm>
          <a:prstGeom prst="rect">
            <a:avLst/>
          </a:prstGeom>
          <a:noFill/>
        </p:spPr>
        <p:txBody>
          <a:bodyPr wrap="square" rtlCol="0" anchor="t">
            <a:noAutofit/>
          </a:bodyPr>
          <a:lstStyle/>
          <a:p>
            <a:r>
              <a:rPr lang="zh-CN" altLang="zh-CN" sz="2800" b="1">
                <a:sym typeface="+mn-ea"/>
              </a:rPr>
              <a:t>概念的结构化</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2743200" cy="6858000"/>
          </a:xfrm>
          <a:prstGeom prst="rect">
            <a:avLst/>
          </a:prstGeom>
          <a:solidFill>
            <a:srgbClr val="3B5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8" name="直接连接符 7"/>
          <p:cNvCxnSpPr/>
          <p:nvPr/>
        </p:nvCxnSpPr>
        <p:spPr>
          <a:xfrm>
            <a:off x="588963" y="4076700"/>
            <a:ext cx="1565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365" name="组合 20"/>
          <p:cNvGrpSpPr/>
          <p:nvPr/>
        </p:nvGrpSpPr>
        <p:grpSpPr bwMode="auto">
          <a:xfrm>
            <a:off x="390525" y="2928938"/>
            <a:ext cx="1962150" cy="1000125"/>
            <a:chOff x="152556" y="3060211"/>
            <a:chExt cx="1962098" cy="1001660"/>
          </a:xfrm>
        </p:grpSpPr>
        <p:sp>
          <p:nvSpPr>
            <p:cNvPr id="7" name="文本框 24579"/>
            <p:cNvSpPr txBox="1">
              <a:spLocks noChangeArrowheads="1"/>
            </p:cNvSpPr>
            <p:nvPr/>
          </p:nvSpPr>
          <p:spPr bwMode="auto">
            <a:xfrm>
              <a:off x="203355" y="3060211"/>
              <a:ext cx="1828752" cy="64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defRPr/>
              </a:pPr>
              <a:r>
                <a:rPr lang="zh-CN" altLang="en-US" sz="3600" b="1" kern="1700" dirty="0">
                  <a:solidFill>
                    <a:schemeClr val="bg1"/>
                  </a:solidFill>
                  <a:latin typeface="微软雅黑" panose="020B0503020204020204" pitchFamily="34" charset="-122"/>
                  <a:ea typeface="微软雅黑" panose="020B0503020204020204" pitchFamily="34" charset="-122"/>
                </a:rPr>
                <a:t>目    录 </a:t>
              </a:r>
            </a:p>
          </p:txBody>
        </p:sp>
        <p:sp>
          <p:nvSpPr>
            <p:cNvPr id="22" name="文本框 24579"/>
            <p:cNvSpPr txBox="1">
              <a:spLocks noChangeArrowheads="1"/>
            </p:cNvSpPr>
            <p:nvPr/>
          </p:nvSpPr>
          <p:spPr bwMode="auto">
            <a:xfrm>
              <a:off x="152556" y="3661207"/>
              <a:ext cx="1962098" cy="40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defRPr/>
              </a:pPr>
              <a:r>
                <a:rPr lang="en-US" altLang="zh-CN" sz="2000" b="1" kern="1700" dirty="0">
                  <a:solidFill>
                    <a:schemeClr val="bg1"/>
                  </a:solidFill>
                  <a:latin typeface="微软雅黑" panose="020B0503020204020204" pitchFamily="34" charset="-122"/>
                  <a:ea typeface="微软雅黑" panose="020B0503020204020204" pitchFamily="34" charset="-122"/>
                </a:rPr>
                <a:t>CONTENTS</a:t>
              </a:r>
              <a:r>
                <a:rPr lang="zh-CN" altLang="en-US" sz="2000" b="1" kern="1700" dirty="0">
                  <a:solidFill>
                    <a:schemeClr val="bg1"/>
                  </a:solidFill>
                  <a:latin typeface="微软雅黑" panose="020B0503020204020204" pitchFamily="34" charset="-122"/>
                  <a:ea typeface="微软雅黑" panose="020B0503020204020204" pitchFamily="34" charset="-122"/>
                </a:rPr>
                <a:t> </a:t>
              </a:r>
            </a:p>
          </p:txBody>
        </p:sp>
      </p:grpSp>
      <p:cxnSp>
        <p:nvCxnSpPr>
          <p:cNvPr id="34" name="直接连接符 33"/>
          <p:cNvCxnSpPr/>
          <p:nvPr/>
        </p:nvCxnSpPr>
        <p:spPr>
          <a:xfrm>
            <a:off x="588963" y="2781300"/>
            <a:ext cx="1565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367" name="组合 2"/>
          <p:cNvGrpSpPr/>
          <p:nvPr/>
        </p:nvGrpSpPr>
        <p:grpSpPr bwMode="auto">
          <a:xfrm>
            <a:off x="2819400" y="1184275"/>
            <a:ext cx="4094480" cy="583565"/>
            <a:chOff x="3064660" y="1181070"/>
            <a:chExt cx="3147307" cy="581345"/>
          </a:xfrm>
        </p:grpSpPr>
        <p:sp>
          <p:nvSpPr>
            <p:cNvPr id="33" name="矩形 32"/>
            <p:cNvSpPr/>
            <p:nvPr/>
          </p:nvSpPr>
          <p:spPr>
            <a:xfrm>
              <a:off x="3807355" y="1181070"/>
              <a:ext cx="2404612" cy="581345"/>
            </a:xfrm>
            <a:prstGeom prst="rect">
              <a:avLst/>
            </a:prstGeom>
            <a:ln>
              <a:noFill/>
            </a:ln>
          </p:spPr>
          <p:txBody>
            <a:bodyPr wrap="square">
              <a:spAutoFit/>
            </a:bodyPr>
            <a:lstStyle/>
            <a:p>
              <a:pPr eaLnBrk="1" hangingPunct="1">
                <a:defRPr/>
              </a:pPr>
              <a:r>
                <a:rPr lang="zh-CN" altLang="zh-CN" sz="3200" b="1" spc="300" dirty="0">
                  <a:solidFill>
                    <a:schemeClr val="tx1">
                      <a:lumMod val="75000"/>
                      <a:lumOff val="25000"/>
                    </a:schemeClr>
                  </a:solidFill>
                  <a:latin typeface="微软雅黑" panose="020B0503020204020204" pitchFamily="34" charset="-122"/>
                  <a:ea typeface="微软雅黑" panose="020B0503020204020204" pitchFamily="34" charset="-122"/>
                </a:rPr>
                <a:t>问题缘起</a:t>
              </a:r>
            </a:p>
          </p:txBody>
        </p:sp>
        <p:sp>
          <p:nvSpPr>
            <p:cNvPr id="27" name="矩形 26"/>
            <p:cNvSpPr/>
            <p:nvPr/>
          </p:nvSpPr>
          <p:spPr>
            <a:xfrm>
              <a:off x="3064660" y="1181070"/>
              <a:ext cx="742897" cy="548450"/>
            </a:xfrm>
            <a:prstGeom prst="rect">
              <a:avLst/>
            </a:prstGeom>
            <a:ln>
              <a:solidFill>
                <a:srgbClr val="C84230"/>
              </a:solidFill>
            </a:ln>
          </p:spPr>
          <p:txBody>
            <a:bodyPr wrap="square">
              <a:noAutofit/>
            </a:bodyPr>
            <a:lstStyle/>
            <a:p>
              <a:pPr algn="ctr" eaLnBrk="1" hangingPunct="1">
                <a:defRPr/>
              </a:pPr>
              <a:r>
                <a:rPr lang="en-US" altLang="zh-CN" sz="3200" b="1" spc="300" dirty="0">
                  <a:solidFill>
                    <a:schemeClr val="tx1">
                      <a:lumMod val="75000"/>
                      <a:lumOff val="25000"/>
                    </a:schemeClr>
                  </a:solidFill>
                  <a:latin typeface="微软雅黑" panose="020B0503020204020204" pitchFamily="34" charset="-122"/>
                  <a:ea typeface="微软雅黑" panose="020B0503020204020204" pitchFamily="34" charset="-122"/>
                </a:rPr>
                <a:t>01</a:t>
              </a:r>
            </a:p>
          </p:txBody>
        </p:sp>
      </p:grpSp>
      <p:grpSp>
        <p:nvGrpSpPr>
          <p:cNvPr id="15368" name="组合 3"/>
          <p:cNvGrpSpPr/>
          <p:nvPr/>
        </p:nvGrpSpPr>
        <p:grpSpPr bwMode="auto">
          <a:xfrm>
            <a:off x="2828290" y="2341563"/>
            <a:ext cx="2939415" cy="583565"/>
            <a:chOff x="2829122" y="2345472"/>
            <a:chExt cx="2938581" cy="581346"/>
          </a:xfrm>
        </p:grpSpPr>
        <p:sp>
          <p:nvSpPr>
            <p:cNvPr id="41" name="矩形 40"/>
            <p:cNvSpPr/>
            <p:nvPr/>
          </p:nvSpPr>
          <p:spPr>
            <a:xfrm>
              <a:off x="3807380" y="2345472"/>
              <a:ext cx="1960323" cy="581346"/>
            </a:xfrm>
            <a:prstGeom prst="rect">
              <a:avLst/>
            </a:prstGeom>
          </p:spPr>
          <p:txBody>
            <a:bodyPr wrap="none">
              <a:spAutoFit/>
            </a:bodyPr>
            <a:lstStyle/>
            <a:p>
              <a:pPr eaLnBrk="1" hangingPunct="1">
                <a:defRPr/>
              </a:pPr>
              <a:r>
                <a:rPr lang="zh-CN" altLang="en-US" sz="3200" b="1" spc="300" dirty="0">
                  <a:solidFill>
                    <a:schemeClr val="tx1">
                      <a:lumMod val="75000"/>
                      <a:lumOff val="25000"/>
                    </a:schemeClr>
                  </a:solidFill>
                  <a:latin typeface="微软雅黑" panose="020B0503020204020204" pitchFamily="34" charset="-122"/>
                  <a:ea typeface="微软雅黑" panose="020B0503020204020204" pitchFamily="34" charset="-122"/>
                </a:rPr>
                <a:t>破解之道</a:t>
              </a:r>
            </a:p>
          </p:txBody>
        </p:sp>
        <p:sp>
          <p:nvSpPr>
            <p:cNvPr id="28" name="矩形 27"/>
            <p:cNvSpPr/>
            <p:nvPr/>
          </p:nvSpPr>
          <p:spPr>
            <a:xfrm>
              <a:off x="2829122" y="2345472"/>
              <a:ext cx="897635" cy="581346"/>
            </a:xfrm>
            <a:prstGeom prst="rect">
              <a:avLst/>
            </a:prstGeom>
            <a:ln>
              <a:solidFill>
                <a:srgbClr val="C84230"/>
              </a:solidFill>
            </a:ln>
          </p:spPr>
          <p:txBody>
            <a:bodyPr wrap="square">
              <a:spAutoFit/>
            </a:bodyPr>
            <a:lstStyle/>
            <a:p>
              <a:pPr algn="ctr" eaLnBrk="1" hangingPunct="1">
                <a:defRPr/>
              </a:pPr>
              <a:r>
                <a:rPr lang="en-US" altLang="zh-CN" sz="3200" b="1" spc="300" dirty="0">
                  <a:solidFill>
                    <a:schemeClr val="tx1">
                      <a:lumMod val="75000"/>
                      <a:lumOff val="25000"/>
                    </a:schemeClr>
                  </a:solidFill>
                  <a:latin typeface="微软雅黑" panose="020B0503020204020204" pitchFamily="34" charset="-122"/>
                  <a:ea typeface="微软雅黑" panose="020B0503020204020204" pitchFamily="34" charset="-122"/>
                </a:rPr>
                <a:t>02</a:t>
              </a:r>
            </a:p>
          </p:txBody>
        </p:sp>
      </p:grpSp>
      <p:grpSp>
        <p:nvGrpSpPr>
          <p:cNvPr id="15369" name="组合 4"/>
          <p:cNvGrpSpPr/>
          <p:nvPr/>
        </p:nvGrpSpPr>
        <p:grpSpPr bwMode="auto">
          <a:xfrm>
            <a:off x="2904490" y="3806508"/>
            <a:ext cx="3761423" cy="585470"/>
            <a:chOff x="2905286" y="3809683"/>
            <a:chExt cx="3760627" cy="585470"/>
          </a:xfrm>
        </p:grpSpPr>
        <p:sp>
          <p:nvSpPr>
            <p:cNvPr id="42" name="矩形 41"/>
            <p:cNvSpPr/>
            <p:nvPr/>
          </p:nvSpPr>
          <p:spPr>
            <a:xfrm>
              <a:off x="3807430" y="3809683"/>
              <a:ext cx="2858483" cy="583565"/>
            </a:xfrm>
            <a:prstGeom prst="rect">
              <a:avLst/>
            </a:prstGeom>
          </p:spPr>
          <p:txBody>
            <a:bodyPr>
              <a:spAutoFit/>
            </a:bodyPr>
            <a:lstStyle/>
            <a:p>
              <a:pPr eaLnBrk="1" hangingPunct="1">
                <a:defRPr/>
              </a:pPr>
              <a:r>
                <a:rPr lang="zh-CN" altLang="en-US" sz="3200" b="1" spc="300" dirty="0">
                  <a:solidFill>
                    <a:schemeClr val="tx1">
                      <a:lumMod val="75000"/>
                      <a:lumOff val="25000"/>
                    </a:schemeClr>
                  </a:solidFill>
                  <a:latin typeface="微软雅黑" panose="020B0503020204020204" pitchFamily="34" charset="-122"/>
                  <a:ea typeface="微软雅黑" panose="020B0503020204020204" pitchFamily="34" charset="-122"/>
                </a:rPr>
                <a:t>实践案例</a:t>
              </a:r>
            </a:p>
          </p:txBody>
        </p:sp>
        <p:sp>
          <p:nvSpPr>
            <p:cNvPr id="29" name="矩形 28"/>
            <p:cNvSpPr/>
            <p:nvPr/>
          </p:nvSpPr>
          <p:spPr>
            <a:xfrm>
              <a:off x="2905286" y="3811588"/>
              <a:ext cx="821516" cy="583565"/>
            </a:xfrm>
            <a:prstGeom prst="rect">
              <a:avLst/>
            </a:prstGeom>
            <a:ln>
              <a:solidFill>
                <a:srgbClr val="C84230"/>
              </a:solidFill>
            </a:ln>
          </p:spPr>
          <p:txBody>
            <a:bodyPr wrap="square">
              <a:spAutoFit/>
            </a:bodyPr>
            <a:lstStyle/>
            <a:p>
              <a:pPr algn="ctr" eaLnBrk="1" hangingPunct="1">
                <a:defRPr/>
              </a:pPr>
              <a:r>
                <a:rPr lang="en-US" altLang="zh-CN" sz="3200" b="1" spc="300" dirty="0">
                  <a:solidFill>
                    <a:schemeClr val="tx1">
                      <a:lumMod val="75000"/>
                      <a:lumOff val="25000"/>
                    </a:schemeClr>
                  </a:solidFill>
                  <a:latin typeface="微软雅黑" panose="020B0503020204020204" pitchFamily="34" charset="-122"/>
                  <a:ea typeface="微软雅黑" panose="020B0503020204020204" pitchFamily="34" charset="-122"/>
                </a:rPr>
                <a:t>03</a:t>
              </a:r>
            </a:p>
          </p:txBody>
        </p:sp>
      </p:grpSp>
      <p:grpSp>
        <p:nvGrpSpPr>
          <p:cNvPr id="15370" name="组合 5"/>
          <p:cNvGrpSpPr/>
          <p:nvPr/>
        </p:nvGrpSpPr>
        <p:grpSpPr bwMode="auto">
          <a:xfrm>
            <a:off x="2833370" y="5272088"/>
            <a:ext cx="3619818" cy="583565"/>
            <a:chOff x="2834185" y="5259343"/>
            <a:chExt cx="3619003" cy="581346"/>
          </a:xfrm>
        </p:grpSpPr>
        <p:sp>
          <p:nvSpPr>
            <p:cNvPr id="43" name="矩形 42"/>
            <p:cNvSpPr/>
            <p:nvPr/>
          </p:nvSpPr>
          <p:spPr>
            <a:xfrm>
              <a:off x="3807421" y="5259343"/>
              <a:ext cx="2645767" cy="581346"/>
            </a:xfrm>
            <a:prstGeom prst="rect">
              <a:avLst/>
            </a:prstGeom>
          </p:spPr>
          <p:txBody>
            <a:bodyPr>
              <a:spAutoFit/>
            </a:bodyPr>
            <a:lstStyle/>
            <a:p>
              <a:pPr eaLnBrk="1" hangingPunct="1">
                <a:defRPr/>
              </a:pPr>
              <a:r>
                <a:rPr lang="zh-CN" altLang="en-US" sz="3200" b="1" spc="300" dirty="0">
                  <a:solidFill>
                    <a:schemeClr val="tx1">
                      <a:lumMod val="75000"/>
                      <a:lumOff val="25000"/>
                    </a:schemeClr>
                  </a:solidFill>
                  <a:latin typeface="微软雅黑" panose="020B0503020204020204" pitchFamily="34" charset="-122"/>
                  <a:ea typeface="微软雅黑" panose="020B0503020204020204" pitchFamily="34" charset="-122"/>
                </a:rPr>
                <a:t>教学启示</a:t>
              </a:r>
            </a:p>
          </p:txBody>
        </p:sp>
        <p:sp>
          <p:nvSpPr>
            <p:cNvPr id="30" name="矩形 29"/>
            <p:cNvSpPr/>
            <p:nvPr/>
          </p:nvSpPr>
          <p:spPr>
            <a:xfrm>
              <a:off x="2834185" y="5259343"/>
              <a:ext cx="892609" cy="581346"/>
            </a:xfrm>
            <a:prstGeom prst="rect">
              <a:avLst/>
            </a:prstGeom>
            <a:ln>
              <a:solidFill>
                <a:srgbClr val="C84230"/>
              </a:solidFill>
            </a:ln>
          </p:spPr>
          <p:txBody>
            <a:bodyPr wrap="square">
              <a:spAutoFit/>
            </a:bodyPr>
            <a:lstStyle/>
            <a:p>
              <a:pPr algn="ctr" eaLnBrk="1" hangingPunct="1">
                <a:defRPr/>
              </a:pPr>
              <a:r>
                <a:rPr lang="en-US" altLang="zh-CN" sz="3200" b="1" spc="300" dirty="0">
                  <a:solidFill>
                    <a:schemeClr val="tx1">
                      <a:lumMod val="75000"/>
                      <a:lumOff val="25000"/>
                    </a:schemeClr>
                  </a:solidFill>
                  <a:latin typeface="微软雅黑" panose="020B0503020204020204" pitchFamily="34" charset="-122"/>
                  <a:ea typeface="微软雅黑" panose="020B0503020204020204" pitchFamily="34" charset="-122"/>
                </a:rPr>
                <a:t>04</a:t>
              </a:r>
            </a:p>
          </p:txBody>
        </p:sp>
      </p:grpSp>
      <p:pic>
        <p:nvPicPr>
          <p:cNvPr id="100" name="图片 99"/>
          <p:cNvPicPr/>
          <p:nvPr/>
        </p:nvPicPr>
        <p:blipFill>
          <a:blip r:embed="rId2"/>
          <a:srcRect l="17586" r="23063"/>
          <a:stretch>
            <a:fillRect/>
          </a:stretch>
        </p:blipFill>
        <p:spPr>
          <a:xfrm>
            <a:off x="7239000" y="0"/>
            <a:ext cx="4942840" cy="672401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wipe(left)">
                                      <p:cBhvr>
                                        <p:cTn id="7" dur="500"/>
                                        <p:tgtEl>
                                          <p:spTgt spid="1536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368"/>
                                        </p:tgtEl>
                                        <p:attrNameLst>
                                          <p:attrName>style.visibility</p:attrName>
                                        </p:attrNameLst>
                                      </p:cBhvr>
                                      <p:to>
                                        <p:strVal val="visible"/>
                                      </p:to>
                                    </p:set>
                                    <p:animEffect transition="in" filter="wipe(left)">
                                      <p:cBhvr>
                                        <p:cTn id="11" dur="500"/>
                                        <p:tgtEl>
                                          <p:spTgt spid="1536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369"/>
                                        </p:tgtEl>
                                        <p:attrNameLst>
                                          <p:attrName>style.visibility</p:attrName>
                                        </p:attrNameLst>
                                      </p:cBhvr>
                                      <p:to>
                                        <p:strVal val="visible"/>
                                      </p:to>
                                    </p:set>
                                    <p:animEffect transition="in" filter="wipe(left)">
                                      <p:cBhvr>
                                        <p:cTn id="15" dur="500"/>
                                        <p:tgtEl>
                                          <p:spTgt spid="1536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5370"/>
                                        </p:tgtEl>
                                        <p:attrNameLst>
                                          <p:attrName>style.visibility</p:attrName>
                                        </p:attrNameLst>
                                      </p:cBhvr>
                                      <p:to>
                                        <p:strVal val="visible"/>
                                      </p:to>
                                    </p:set>
                                    <p:animEffect transition="in" filter="wipe(left)">
                                      <p:cBhvr>
                                        <p:cTn id="19"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5425"/>
            <a:ext cx="381000" cy="460375"/>
          </a:xfrm>
          <a:prstGeom prst="rect">
            <a:avLst/>
          </a:prstGeom>
          <a:solidFill>
            <a:srgbClr val="3B5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412750" y="225425"/>
            <a:ext cx="107950" cy="460375"/>
          </a:xfrm>
          <a:prstGeom prst="rect">
            <a:avLst/>
          </a:prstGeom>
          <a:solidFill>
            <a:srgbClr val="C84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p:nvSpPr>
        <p:spPr>
          <a:xfrm>
            <a:off x="838200" y="223838"/>
            <a:ext cx="685800" cy="460375"/>
          </a:xfrm>
          <a:prstGeom prst="rect">
            <a:avLst/>
          </a:prstGeom>
          <a:ln>
            <a:solidFill>
              <a:srgbClr val="C84230"/>
            </a:solidFill>
          </a:ln>
        </p:spPr>
        <p:txBody>
          <a:bodyPr>
            <a:spAutoFit/>
          </a:bodyPr>
          <a:lstStyle/>
          <a:p>
            <a:pPr algn="ctr" eaLnBrk="1" hangingPunct="1">
              <a:defRPr/>
            </a:pPr>
            <a:r>
              <a:rPr lang="en-US" altLang="zh-CN" sz="2400" b="1" spc="300" dirty="0">
                <a:solidFill>
                  <a:schemeClr val="tx1">
                    <a:lumMod val="75000"/>
                    <a:lumOff val="25000"/>
                  </a:schemeClr>
                </a:solidFill>
                <a:latin typeface="微软雅黑" panose="020B0503020204020204" pitchFamily="34" charset="-122"/>
                <a:ea typeface="微软雅黑" panose="020B0503020204020204" pitchFamily="34" charset="-122"/>
              </a:rPr>
              <a:t>06</a:t>
            </a:r>
            <a:endParaRPr lang="zh-CN" altLang="en-US" sz="2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80670" y="915035"/>
            <a:ext cx="11676380" cy="5767705"/>
          </a:xfrm>
          <a:prstGeom prst="rect">
            <a:avLst/>
          </a:prstGeom>
          <a:noFill/>
          <a:ln>
            <a:solidFill>
              <a:schemeClr val="accent1"/>
            </a:solidFill>
          </a:ln>
        </p:spPr>
        <p:txBody>
          <a:bodyPr wrap="square" rtlCol="0">
            <a:noAutofit/>
          </a:bodyPr>
          <a:lstStyle/>
          <a:p>
            <a:r>
              <a:rPr lang="zh-CN" altLang="en-US" sz="2800">
                <a:solidFill>
                  <a:srgbClr val="FF0000"/>
                </a:solidFill>
                <a:latin typeface="黑体" panose="02010609060101010101" charset="-122"/>
                <a:ea typeface="黑体" panose="02010609060101010101" charset="-122"/>
                <a:cs typeface="黑体" panose="02010609060101010101" charset="-122"/>
              </a:rPr>
              <a:t>案例计划：</a:t>
            </a:r>
          </a:p>
          <a:p>
            <a:pPr marL="0" indent="0" latinLnBrk="0">
              <a:lnSpc>
                <a:spcPct val="150000"/>
              </a:lnSpc>
            </a:pPr>
            <a:r>
              <a:rPr lang="en-US" altLang="zh-CN" sz="2800">
                <a:latin typeface="黑体" panose="02010609060101010101" charset="-122"/>
                <a:ea typeface="黑体" panose="02010609060101010101" charset="-122"/>
                <a:cs typeface="黑体" panose="02010609060101010101" charset="-122"/>
              </a:rPr>
              <a:t>    </a:t>
            </a:r>
            <a:r>
              <a:rPr lang="zh-CN" altLang="en-US" sz="2800">
                <a:latin typeface="黑体" panose="02010609060101010101" charset="-122"/>
                <a:ea typeface="黑体" panose="02010609060101010101" charset="-122"/>
                <a:cs typeface="黑体" panose="02010609060101010101" charset="-122"/>
              </a:rPr>
              <a:t>第二步：展示整理的成果并进行分析，实现思维进阶</a:t>
            </a:r>
          </a:p>
          <a:p>
            <a:pPr marL="0" indent="0" latinLnBrk="0">
              <a:lnSpc>
                <a:spcPct val="150000"/>
              </a:lnSpc>
            </a:pPr>
            <a:r>
              <a:rPr lang="zh-CN" altLang="en-US" sz="2800">
                <a:latin typeface="黑体" panose="02010609060101010101" charset="-122"/>
                <a:ea typeface="黑体" panose="02010609060101010101" charset="-122"/>
                <a:cs typeface="黑体" panose="02010609060101010101" charset="-122"/>
              </a:rPr>
              <a:t> </a:t>
            </a:r>
            <a:r>
              <a:rPr lang="en-US" altLang="zh-CN" sz="2800">
                <a:latin typeface="黑体" panose="02010609060101010101" charset="-122"/>
                <a:ea typeface="黑体" panose="02010609060101010101" charset="-122"/>
                <a:cs typeface="黑体" panose="02010609060101010101" charset="-122"/>
              </a:rPr>
              <a:t>   1</a:t>
            </a:r>
            <a:r>
              <a:rPr lang="en-US" altLang="zh-CN" sz="2800">
                <a:latin typeface="黑体" panose="02010609060101010101" charset="-122"/>
                <a:ea typeface="黑体" panose="02010609060101010101" charset="-122"/>
                <a:cs typeface="黑体" panose="02010609060101010101" charset="-122"/>
                <a:sym typeface="+mn-ea"/>
              </a:rPr>
              <a:t>.</a:t>
            </a:r>
            <a:r>
              <a:rPr lang="zh-CN" altLang="en-US" sz="2800">
                <a:latin typeface="黑体" panose="02010609060101010101" charset="-122"/>
                <a:ea typeface="黑体" panose="02010609060101010101" charset="-122"/>
                <a:cs typeface="黑体" panose="02010609060101010101" charset="-122"/>
                <a:sym typeface="+mn-ea"/>
              </a:rPr>
              <a:t>观察表格，思考教材分别是从哪些方面具体描述农业、手工业、商业的发展状况的。（</a:t>
            </a:r>
            <a:r>
              <a:rPr lang="zh-CN" altLang="en-US" sz="2800" b="1">
                <a:solidFill>
                  <a:srgbClr val="FF0000"/>
                </a:solidFill>
                <a:latin typeface="黑体" panose="02010609060101010101" charset="-122"/>
                <a:ea typeface="黑体" panose="02010609060101010101" charset="-122"/>
                <a:cs typeface="黑体" panose="02010609060101010101" charset="-122"/>
                <a:sym typeface="+mn-ea"/>
              </a:rPr>
              <a:t>总结方法上的认识</a:t>
            </a:r>
            <a:r>
              <a:rPr lang="zh-CN" altLang="en-US" sz="2800">
                <a:latin typeface="黑体" panose="02010609060101010101" charset="-122"/>
                <a:ea typeface="黑体" panose="02010609060101010101" charset="-122"/>
                <a:cs typeface="黑体" panose="02010609060101010101" charset="-122"/>
                <a:sym typeface="+mn-ea"/>
              </a:rPr>
              <a:t>）</a:t>
            </a:r>
            <a:endParaRPr lang="zh-CN" altLang="en-US" sz="2800">
              <a:latin typeface="黑体" panose="02010609060101010101" charset="-122"/>
              <a:ea typeface="黑体" panose="02010609060101010101" charset="-122"/>
              <a:cs typeface="黑体" panose="02010609060101010101" charset="-122"/>
            </a:endParaRPr>
          </a:p>
          <a:p>
            <a:pPr marL="0" indent="0" latinLnBrk="0">
              <a:lnSpc>
                <a:spcPct val="150000"/>
              </a:lnSpc>
            </a:pPr>
            <a:r>
              <a:rPr lang="zh-CN" altLang="en-US" sz="2800">
                <a:latin typeface="黑体" panose="02010609060101010101" charset="-122"/>
                <a:ea typeface="黑体" panose="02010609060101010101" charset="-122"/>
                <a:cs typeface="黑体" panose="02010609060101010101" charset="-122"/>
              </a:rPr>
              <a:t> </a:t>
            </a:r>
            <a:r>
              <a:rPr lang="en-US" altLang="zh-CN" sz="2800">
                <a:latin typeface="黑体" panose="02010609060101010101" charset="-122"/>
                <a:ea typeface="黑体" panose="02010609060101010101" charset="-122"/>
                <a:cs typeface="黑体" panose="02010609060101010101" charset="-122"/>
              </a:rPr>
              <a:t>   2.</a:t>
            </a:r>
            <a:r>
              <a:rPr lang="zh-CN" altLang="en-US" sz="2800">
                <a:latin typeface="黑体" panose="02010609060101010101" charset="-122"/>
                <a:ea typeface="黑体" panose="02010609060101010101" charset="-122"/>
                <a:cs typeface="黑体" panose="02010609060101010101" charset="-122"/>
              </a:rPr>
              <a:t>观察表格，思考如何理解教材中的以下表述（</a:t>
            </a:r>
            <a:r>
              <a:rPr lang="zh-CN" altLang="en-US" sz="2800" b="1">
                <a:solidFill>
                  <a:srgbClr val="FF0000"/>
                </a:solidFill>
                <a:latin typeface="黑体" panose="02010609060101010101" charset="-122"/>
                <a:ea typeface="黑体" panose="02010609060101010101" charset="-122"/>
                <a:cs typeface="黑体" panose="02010609060101010101" charset="-122"/>
              </a:rPr>
              <a:t>提升观念上的认识</a:t>
            </a:r>
            <a:r>
              <a:rPr lang="zh-CN" altLang="en-US" sz="2800">
                <a:latin typeface="黑体" panose="02010609060101010101" charset="-122"/>
                <a:ea typeface="黑体" panose="02010609060101010101" charset="-122"/>
                <a:cs typeface="黑体" panose="02010609060101010101" charset="-122"/>
              </a:rPr>
              <a:t>）</a:t>
            </a:r>
          </a:p>
          <a:p>
            <a:pPr marL="0" indent="0" latinLnBrk="0">
              <a:lnSpc>
                <a:spcPct val="150000"/>
              </a:lnSpc>
            </a:pPr>
            <a:r>
              <a:rPr lang="zh-CN" altLang="en-US" sz="2800">
                <a:latin typeface="黑体" panose="02010609060101010101" charset="-122"/>
                <a:ea typeface="黑体" panose="02010609060101010101" charset="-122"/>
                <a:cs typeface="黑体" panose="02010609060101010101" charset="-122"/>
              </a:rPr>
              <a:t>宋朝农业发展成就突出；宋朝是中国古代商品经济发展的一个高峰。明清时期就全社会来看，男耕女织、自给自足的传统小农经济还占据压倒优势</a:t>
            </a:r>
          </a:p>
          <a:p>
            <a:pPr marL="0" indent="0" latinLnBrk="0">
              <a:lnSpc>
                <a:spcPct val="150000"/>
              </a:lnSpc>
            </a:pPr>
            <a:r>
              <a:rPr lang="en-US" altLang="zh-CN" sz="2800">
                <a:latin typeface="黑体" panose="02010609060101010101" charset="-122"/>
                <a:ea typeface="黑体" panose="02010609060101010101" charset="-122"/>
                <a:cs typeface="黑体" panose="02010609060101010101" charset="-122"/>
              </a:rPr>
              <a:t>    3.</a:t>
            </a:r>
            <a:r>
              <a:rPr lang="zh-CN" altLang="en-US" sz="2800">
                <a:latin typeface="黑体" panose="02010609060101010101" charset="-122"/>
                <a:ea typeface="黑体" panose="02010609060101010101" charset="-122"/>
                <a:cs typeface="黑体" panose="02010609060101010101" charset="-122"/>
              </a:rPr>
              <a:t>比较</a:t>
            </a:r>
            <a:r>
              <a:rPr lang="zh-CN" altLang="zh-CN" sz="2800">
                <a:latin typeface="黑体" panose="02010609060101010101" charset="-122"/>
                <a:ea typeface="黑体" panose="02010609060101010101" charset="-122"/>
                <a:cs typeface="黑体" panose="02010609060101010101" charset="-122"/>
              </a:rPr>
              <a:t>宋代、明清经济发展原因的异同，判断中国古代经济的发展趋势并阐述理由。</a:t>
            </a:r>
            <a:r>
              <a:rPr lang="en-US" altLang="zh-CN" sz="2800">
                <a:latin typeface="黑体" panose="02010609060101010101" charset="-122"/>
                <a:ea typeface="黑体" panose="02010609060101010101" charset="-122"/>
                <a:cs typeface="黑体" panose="02010609060101010101" charset="-122"/>
              </a:rPr>
              <a:t>     </a:t>
            </a:r>
            <a:endParaRPr lang="zh-CN" altLang="en-US" sz="2800">
              <a:latin typeface="黑体" panose="02010609060101010101" charset="-122"/>
              <a:ea typeface="黑体" panose="02010609060101010101" charset="-122"/>
              <a:cs typeface="黑体" panose="02010609060101010101" charset="-122"/>
            </a:endParaRPr>
          </a:p>
          <a:p>
            <a:pPr marL="0" indent="0" latinLnBrk="0">
              <a:lnSpc>
                <a:spcPct val="150000"/>
              </a:lnSpc>
            </a:pPr>
            <a:r>
              <a:rPr lang="zh-CN" altLang="en-US" sz="2800">
                <a:latin typeface="黑体" panose="02010609060101010101" charset="-122"/>
                <a:ea typeface="黑体" panose="02010609060101010101" charset="-122"/>
                <a:cs typeface="黑体" panose="02010609060101010101" charset="-122"/>
              </a:rPr>
              <a:t> </a:t>
            </a:r>
            <a:r>
              <a:rPr lang="en-US" altLang="zh-CN" sz="2800">
                <a:latin typeface="黑体" panose="02010609060101010101" charset="-122"/>
                <a:ea typeface="黑体" panose="02010609060101010101" charset="-122"/>
                <a:cs typeface="黑体" panose="02010609060101010101" charset="-122"/>
              </a:rPr>
              <a:t>   </a:t>
            </a:r>
            <a:endParaRPr lang="zh-CN" altLang="en-US" sz="2800">
              <a:latin typeface="黑体" panose="02010609060101010101" charset="-122"/>
              <a:ea typeface="黑体" panose="02010609060101010101" charset="-122"/>
              <a:cs typeface="黑体" panose="02010609060101010101" charset="-122"/>
            </a:endParaRPr>
          </a:p>
          <a:p>
            <a:pPr marL="0" indent="0" latinLnBrk="0">
              <a:lnSpc>
                <a:spcPct val="150000"/>
              </a:lnSpc>
            </a:pPr>
            <a:r>
              <a:rPr lang="en-US" altLang="zh-CN" sz="2800">
                <a:latin typeface="黑体" panose="02010609060101010101" charset="-122"/>
                <a:ea typeface="黑体" panose="02010609060101010101" charset="-122"/>
                <a:cs typeface="黑体" panose="02010609060101010101" charset="-122"/>
              </a:rPr>
              <a:t>    </a:t>
            </a:r>
            <a:endParaRPr lang="zh-CN" altLang="en-US" sz="2800">
              <a:latin typeface="黑体" panose="02010609060101010101" charset="-122"/>
              <a:ea typeface="黑体" panose="02010609060101010101" charset="-122"/>
              <a:cs typeface="黑体" panose="02010609060101010101" charset="-122"/>
            </a:endParaRPr>
          </a:p>
          <a:p>
            <a:pPr algn="l">
              <a:buClrTx/>
              <a:buSzTx/>
              <a:buNone/>
            </a:pPr>
            <a:endParaRPr lang="zh-CN" altLang="en-US" sz="2800">
              <a:latin typeface="黑体" panose="02010609060101010101" charset="-122"/>
              <a:ea typeface="黑体" panose="02010609060101010101" charset="-122"/>
              <a:cs typeface="黑体" panose="02010609060101010101" charset="-122"/>
            </a:endParaRPr>
          </a:p>
          <a:p>
            <a:pPr algn="l">
              <a:buClrTx/>
              <a:buSzTx/>
              <a:buNone/>
            </a:pPr>
            <a:endParaRPr lang="zh-CN" altLang="en-US" sz="2800">
              <a:latin typeface="黑体" panose="02010609060101010101" charset="-122"/>
              <a:ea typeface="黑体" panose="02010609060101010101" charset="-122"/>
              <a:cs typeface="黑体" panose="02010609060101010101" charset="-122"/>
            </a:endParaRPr>
          </a:p>
          <a:p>
            <a:endParaRPr lang="zh-CN" altLang="en-US" sz="2800">
              <a:latin typeface="黑体" panose="02010609060101010101" charset="-122"/>
              <a:ea typeface="黑体" panose="02010609060101010101" charset="-122"/>
              <a:cs typeface="黑体" panose="02010609060101010101" charset="-122"/>
            </a:endParaRPr>
          </a:p>
        </p:txBody>
      </p:sp>
    </p:spTree>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13335" y="-635"/>
          <a:ext cx="12137390" cy="6880225"/>
        </p:xfrm>
        <a:graphic>
          <a:graphicData uri="http://schemas.openxmlformats.org/drawingml/2006/table">
            <a:tbl>
              <a:tblPr firstRow="1" bandRow="1">
                <a:tableStyleId>{5C22544A-7EE6-4342-B048-85BDC9FD1C3A}</a:tableStyleId>
              </a:tblPr>
              <a:tblGrid>
                <a:gridCol w="348408"/>
                <a:gridCol w="1015365"/>
                <a:gridCol w="913197"/>
                <a:gridCol w="676288"/>
                <a:gridCol w="678815"/>
                <a:gridCol w="725805"/>
                <a:gridCol w="848360"/>
                <a:gridCol w="824230"/>
                <a:gridCol w="1109288"/>
                <a:gridCol w="688869"/>
                <a:gridCol w="804154"/>
                <a:gridCol w="1067514"/>
                <a:gridCol w="813539"/>
                <a:gridCol w="883924"/>
                <a:gridCol w="739634"/>
              </a:tblGrid>
              <a:tr h="688340">
                <a:tc>
                  <a:txBody>
                    <a:bodyPr/>
                    <a:lstStyle/>
                    <a:p>
                      <a:pPr>
                        <a:buNone/>
                      </a:pPr>
                      <a:endParaRPr lang="zh-CN" altLang="en-US"/>
                    </a:p>
                  </a:txBody>
                  <a:tcPr/>
                </a:tc>
                <a:tc gridSpan="13">
                  <a:txBody>
                    <a:bodyPr/>
                    <a:lstStyle/>
                    <a:p>
                      <a:pPr>
                        <a:buNone/>
                      </a:pPr>
                      <a:r>
                        <a:rPr lang="en-US" altLang="zh-CN"/>
                        <a:t>                                                             </a:t>
                      </a:r>
                      <a:r>
                        <a:rPr lang="en-US" altLang="zh-CN" sz="2000"/>
                        <a:t>    </a:t>
                      </a:r>
                      <a:r>
                        <a:rPr lang="en-US" altLang="zh-CN" sz="2400"/>
                        <a:t>            </a:t>
                      </a:r>
                      <a:r>
                        <a:rPr lang="zh-CN" altLang="en-US" sz="2400"/>
                        <a:t>经济结构</a:t>
                      </a:r>
                    </a:p>
                  </a:txBody>
                  <a:tcPr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nchor="ctr"/>
                </a:tc>
                <a:tc hMerge="1">
                  <a:txBody>
                    <a:bodyPr/>
                    <a:lstStyle/>
                    <a:p>
                      <a:endParaRPr lang="zh-CN"/>
                    </a:p>
                  </a:txBody>
                  <a:tcPr/>
                </a:tc>
                <a:tc hMerge="1">
                  <a:txBody>
                    <a:bodyPr/>
                    <a:lstStyle/>
                    <a:p>
                      <a:endParaRPr lang="zh-CN"/>
                    </a:p>
                  </a:txBody>
                  <a:tcPr/>
                </a:tc>
                <a:tc>
                  <a:txBody>
                    <a:bodyPr/>
                    <a:lstStyle/>
                    <a:p>
                      <a:pPr>
                        <a:buNone/>
                      </a:pPr>
                      <a:r>
                        <a:rPr lang="zh-CN" altLang="en-US"/>
                        <a:t>经济格局</a:t>
                      </a:r>
                    </a:p>
                  </a:txBody>
                  <a:tcPr/>
                </a:tc>
              </a:tr>
              <a:tr h="514350">
                <a:tc rowSpan="2">
                  <a:txBody>
                    <a:bodyPr/>
                    <a:lstStyle/>
                    <a:p>
                      <a:pPr>
                        <a:buNone/>
                      </a:pPr>
                      <a:r>
                        <a:rPr lang="zh-CN" altLang="en-US" b="1"/>
                        <a:t>阶段</a:t>
                      </a:r>
                    </a:p>
                  </a:txBody>
                  <a:tcPr anchor="ctr"/>
                </a:tc>
                <a:tc gridSpan="4">
                  <a:txBody>
                    <a:bodyPr/>
                    <a:lstStyle/>
                    <a:p>
                      <a:pPr>
                        <a:buNone/>
                      </a:pPr>
                      <a:r>
                        <a:rPr lang="en-US" altLang="zh-CN" b="1"/>
                        <a:t>                        </a:t>
                      </a:r>
                      <a:r>
                        <a:rPr lang="zh-CN" altLang="en-US" b="1"/>
                        <a:t>农业</a:t>
                      </a:r>
                    </a:p>
                  </a:txBody>
                  <a:tcPr anchor="ctr"/>
                </a:tc>
                <a:tc hMerge="1">
                  <a:txBody>
                    <a:bodyPr/>
                    <a:lstStyle/>
                    <a:p>
                      <a:endParaRPr lang="zh-CN"/>
                    </a:p>
                  </a:txBody>
                  <a:tcPr/>
                </a:tc>
                <a:tc hMerge="1">
                  <a:txBody>
                    <a:bodyPr/>
                    <a:lstStyle/>
                    <a:p>
                      <a:endParaRPr lang="zh-CN"/>
                    </a:p>
                  </a:txBody>
                  <a:tcPr/>
                </a:tc>
                <a:tc hMerge="1">
                  <a:txBody>
                    <a:bodyPr/>
                    <a:lstStyle/>
                    <a:p>
                      <a:endParaRPr lang="zh-CN"/>
                    </a:p>
                  </a:txBody>
                  <a:tcPr/>
                </a:tc>
                <a:tc gridSpan="6">
                  <a:txBody>
                    <a:bodyPr/>
                    <a:lstStyle/>
                    <a:p>
                      <a:pPr>
                        <a:buNone/>
                      </a:pPr>
                      <a:r>
                        <a:rPr lang="en-US" altLang="zh-CN" b="1"/>
                        <a:t>                                </a:t>
                      </a:r>
                      <a:r>
                        <a:rPr lang="zh-CN" altLang="en-US" b="1"/>
                        <a:t>商业</a:t>
                      </a:r>
                    </a:p>
                  </a:txBody>
                  <a:tcPr anchor="ctr"/>
                </a:tc>
                <a:tc hMerge="1">
                  <a:txBody>
                    <a:bodyPr/>
                    <a:lstStyle/>
                    <a:p>
                      <a:endParaRPr lang="zh-CN"/>
                    </a:p>
                  </a:txBody>
                  <a:tcPr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buNone/>
                      </a:pPr>
                      <a:r>
                        <a:rPr lang="en-US" altLang="zh-CN" b="1"/>
                        <a:t>                </a:t>
                      </a:r>
                      <a:r>
                        <a:rPr lang="zh-CN" altLang="en-US" b="1"/>
                        <a:t>手工业</a:t>
                      </a:r>
                    </a:p>
                  </a:txBody>
                  <a:tcPr anchor="ctr"/>
                </a:tc>
                <a:tc hMerge="1">
                  <a:txBody>
                    <a:bodyPr/>
                    <a:lstStyle/>
                    <a:p>
                      <a:endParaRPr lang="zh-CN"/>
                    </a:p>
                  </a:txBody>
                  <a:tcPr/>
                </a:tc>
                <a:tc hMerge="1">
                  <a:txBody>
                    <a:bodyPr/>
                    <a:lstStyle/>
                    <a:p>
                      <a:endParaRPr lang="zh-CN"/>
                    </a:p>
                  </a:txBody>
                  <a:tcPr/>
                </a:tc>
                <a:tc>
                  <a:txBody>
                    <a:bodyPr/>
                    <a:lstStyle/>
                    <a:p>
                      <a:pPr>
                        <a:buNone/>
                      </a:pPr>
                      <a:endParaRPr lang="zh-CN" altLang="en-US"/>
                    </a:p>
                  </a:txBody>
                  <a:tcPr/>
                </a:tc>
              </a:tr>
              <a:tr h="718185">
                <a:tc vMerge="1">
                  <a:txBody>
                    <a:bodyPr/>
                    <a:lstStyle/>
                    <a:p>
                      <a:endParaRPr lang="zh-CN"/>
                    </a:p>
                  </a:txBody>
                  <a:tcPr/>
                </a:tc>
                <a:tc>
                  <a:txBody>
                    <a:bodyPr/>
                    <a:lstStyle/>
                    <a:p>
                      <a:pPr indent="0" algn="ctr">
                        <a:buNone/>
                      </a:pPr>
                      <a:r>
                        <a:rPr lang="zh-CN" sz="2000" b="1">
                          <a:solidFill>
                            <a:srgbClr val="FF0000"/>
                          </a:solidFill>
                          <a:latin typeface="Arial" panose="020B0604020202020204" pitchFamily="34" charset="0"/>
                          <a:ea typeface="宋体" panose="02010600030101010101" pitchFamily="2" charset="-122"/>
                        </a:rPr>
                        <a:t>农业生产技术</a:t>
                      </a:r>
                      <a:endParaRPr lang="zh-CN" altLang="en-US" sz="2000" b="1">
                        <a:solidFill>
                          <a:srgbClr val="FF0000"/>
                        </a:solidFill>
                        <a:latin typeface="Arial" panose="020B0604020202020204" pitchFamily="34" charset="0"/>
                        <a:ea typeface="宋体" panose="02010600030101010101" pitchFamily="2" charset="-122"/>
                      </a:endParaRPr>
                    </a:p>
                  </a:txBody>
                  <a:tcPr marL="12700" marR="12700" marT="12700" anchor="ctr"/>
                </a:tc>
                <a:tc>
                  <a:txBody>
                    <a:bodyPr/>
                    <a:lstStyle/>
                    <a:p>
                      <a:pPr indent="0" algn="ctr">
                        <a:buNone/>
                      </a:pPr>
                      <a:r>
                        <a:rPr lang="zh-CN" sz="2000" b="1">
                          <a:solidFill>
                            <a:srgbClr val="FF0000"/>
                          </a:solidFill>
                          <a:latin typeface="Arial" panose="020B0604020202020204" pitchFamily="34" charset="0"/>
                          <a:ea typeface="宋体" panose="02010600030101010101" pitchFamily="2" charset="-122"/>
                        </a:rPr>
                        <a:t>农业种植结构</a:t>
                      </a:r>
                      <a:endParaRPr lang="zh-CN" altLang="en-US" sz="2000" b="1">
                        <a:solidFill>
                          <a:srgbClr val="FF0000"/>
                        </a:solidFill>
                        <a:latin typeface="Arial" panose="020B0604020202020204" pitchFamily="34" charset="0"/>
                        <a:ea typeface="宋体" panose="02010600030101010101" pitchFamily="2" charset="-122"/>
                      </a:endParaRPr>
                    </a:p>
                  </a:txBody>
                  <a:tcPr marL="12700" marR="12700" marT="12700" anchor="ctr"/>
                </a:tc>
                <a:tc>
                  <a:txBody>
                    <a:bodyPr/>
                    <a:lstStyle/>
                    <a:p>
                      <a:pPr indent="0" algn="ctr">
                        <a:buNone/>
                      </a:pPr>
                      <a:r>
                        <a:rPr lang="zh-CN" sz="2000" b="1">
                          <a:solidFill>
                            <a:srgbClr val="FF0000"/>
                          </a:solidFill>
                          <a:latin typeface="Arial" panose="020B0604020202020204" pitchFamily="34" charset="0"/>
                          <a:ea typeface="宋体" panose="02010600030101010101" pitchFamily="2" charset="-122"/>
                        </a:rPr>
                        <a:t>人口增长</a:t>
                      </a:r>
                      <a:endParaRPr lang="en-US" altLang="en-US" sz="2000" b="1">
                        <a:solidFill>
                          <a:srgbClr val="FF0000"/>
                        </a:solidFill>
                        <a:latin typeface="宋体" panose="02010600030101010101" pitchFamily="2" charset="-122"/>
                      </a:endParaRPr>
                    </a:p>
                  </a:txBody>
                  <a:tcPr marL="12700" marR="12700" marT="12700" anchor="ctr"/>
                </a:tc>
                <a:tc>
                  <a:txBody>
                    <a:bodyPr/>
                    <a:lstStyle/>
                    <a:p>
                      <a:pPr indent="0" algn="ctr">
                        <a:buNone/>
                      </a:pPr>
                      <a:r>
                        <a:rPr lang="zh-CN" sz="2000" b="1">
                          <a:solidFill>
                            <a:srgbClr val="FF0000"/>
                          </a:solidFill>
                          <a:latin typeface="Arial" panose="020B0604020202020204" pitchFamily="34" charset="0"/>
                          <a:ea typeface="宋体" panose="02010600030101010101" pitchFamily="2" charset="-122"/>
                        </a:rPr>
                        <a:t>农耕范围</a:t>
                      </a:r>
                      <a:endParaRPr lang="zh-CN" altLang="en-US" sz="2000" b="1">
                        <a:solidFill>
                          <a:srgbClr val="FF0000"/>
                        </a:solidFill>
                        <a:latin typeface="Arial" panose="020B0604020202020204" pitchFamily="34" charset="0"/>
                        <a:ea typeface="宋体" panose="02010600030101010101" pitchFamily="2" charset="-122"/>
                      </a:endParaRPr>
                    </a:p>
                  </a:txBody>
                  <a:tcPr marL="12700" marR="12700" marT="12700" anchor="ctr"/>
                </a:tc>
                <a:tc>
                  <a:txBody>
                    <a:bodyPr/>
                    <a:lstStyle/>
                    <a:p>
                      <a:pPr indent="0" algn="ctr">
                        <a:buNone/>
                      </a:pPr>
                      <a:r>
                        <a:rPr lang="zh-CN" sz="2000" b="1">
                          <a:solidFill>
                            <a:srgbClr val="FF0000"/>
                          </a:solidFill>
                          <a:latin typeface="Arial" panose="020B0604020202020204" pitchFamily="34" charset="0"/>
                          <a:ea typeface="宋体" panose="02010600030101010101" pitchFamily="2" charset="-122"/>
                        </a:rPr>
                        <a:t>市场</a:t>
                      </a:r>
                      <a:endParaRPr lang="zh-CN" altLang="en-US" sz="2000" b="1">
                        <a:solidFill>
                          <a:srgbClr val="FF0000"/>
                        </a:solidFill>
                        <a:latin typeface="Arial" panose="020B0604020202020204" pitchFamily="34" charset="0"/>
                        <a:ea typeface="宋体" panose="02010600030101010101" pitchFamily="2" charset="-122"/>
                      </a:endParaRPr>
                    </a:p>
                  </a:txBody>
                  <a:tcPr marL="12700" marR="12700" marT="12700" anchor="ctr"/>
                </a:tc>
                <a:tc>
                  <a:txBody>
                    <a:bodyPr/>
                    <a:lstStyle/>
                    <a:p>
                      <a:pPr indent="0" algn="ctr">
                        <a:buNone/>
                      </a:pPr>
                      <a:r>
                        <a:rPr lang="zh-CN" altLang="en-US" sz="2000" b="1">
                          <a:solidFill>
                            <a:srgbClr val="FF0000"/>
                          </a:solidFill>
                          <a:latin typeface="Arial" panose="020B0604020202020204" pitchFamily="34" charset="0"/>
                          <a:ea typeface="宋体" panose="02010600030101010101" pitchFamily="2" charset="-122"/>
                        </a:rPr>
                        <a:t>商品</a:t>
                      </a:r>
                    </a:p>
                  </a:txBody>
                  <a:tcPr marL="12700" marR="12700" marT="12700" anchor="ctr"/>
                </a:tc>
                <a:tc>
                  <a:txBody>
                    <a:bodyPr/>
                    <a:lstStyle/>
                    <a:p>
                      <a:pPr indent="0" algn="ctr">
                        <a:buNone/>
                      </a:pPr>
                      <a:r>
                        <a:rPr lang="en-US" altLang="zh-CN" sz="2000" b="1">
                          <a:solidFill>
                            <a:srgbClr val="FF0000"/>
                          </a:solidFill>
                          <a:latin typeface="Arial" panose="020B0604020202020204" pitchFamily="34" charset="0"/>
                          <a:ea typeface="宋体" panose="02010600030101010101" pitchFamily="2" charset="-122"/>
                        </a:rPr>
                        <a:t> </a:t>
                      </a:r>
                      <a:r>
                        <a:rPr lang="zh-CN" sz="2000" b="1">
                          <a:solidFill>
                            <a:srgbClr val="FF0000"/>
                          </a:solidFill>
                          <a:latin typeface="Arial" panose="020B0604020202020204" pitchFamily="34" charset="0"/>
                          <a:ea typeface="宋体" panose="02010600030101010101" pitchFamily="2" charset="-122"/>
                        </a:rPr>
                        <a:t>商人</a:t>
                      </a:r>
                      <a:endParaRPr lang="en-US" altLang="en-US" sz="2000" b="1">
                        <a:solidFill>
                          <a:srgbClr val="FF0000"/>
                        </a:solidFill>
                        <a:latin typeface="宋体" panose="02010600030101010101" pitchFamily="2" charset="-122"/>
                      </a:endParaRPr>
                    </a:p>
                  </a:txBody>
                  <a:tcPr marL="12700" marR="12700" marT="12700" anchor="ctr"/>
                </a:tc>
                <a:tc>
                  <a:txBody>
                    <a:bodyPr/>
                    <a:lstStyle/>
                    <a:p>
                      <a:pPr indent="0" algn="ctr">
                        <a:buNone/>
                      </a:pPr>
                      <a:r>
                        <a:rPr lang="zh-CN" sz="2000" b="1">
                          <a:solidFill>
                            <a:srgbClr val="FF0000"/>
                          </a:solidFill>
                          <a:latin typeface="Arial" panose="020B0604020202020204" pitchFamily="34" charset="0"/>
                          <a:ea typeface="宋体" panose="02010600030101010101" pitchFamily="2" charset="-122"/>
                        </a:rPr>
                        <a:t>贸易</a:t>
                      </a:r>
                      <a:endParaRPr lang="en-US" altLang="en-US" sz="2000" b="1">
                        <a:solidFill>
                          <a:srgbClr val="FF0000"/>
                        </a:solidFill>
                        <a:latin typeface="宋体" panose="02010600030101010101" pitchFamily="2" charset="-122"/>
                      </a:endParaRPr>
                    </a:p>
                  </a:txBody>
                  <a:tcPr marL="12700" marR="12700" marT="12700" anchor="ctr"/>
                </a:tc>
                <a:tc>
                  <a:txBody>
                    <a:bodyPr/>
                    <a:lstStyle/>
                    <a:p>
                      <a:pPr indent="0" algn="ctr">
                        <a:buNone/>
                      </a:pPr>
                      <a:r>
                        <a:rPr lang="zh-CN" sz="2000" b="1">
                          <a:solidFill>
                            <a:srgbClr val="FF0000"/>
                          </a:solidFill>
                          <a:latin typeface="Arial" panose="020B0604020202020204" pitchFamily="34" charset="0"/>
                          <a:ea typeface="宋体" panose="02010600030101010101" pitchFamily="2" charset="-122"/>
                        </a:rPr>
                        <a:t>经营手段</a:t>
                      </a:r>
                      <a:endParaRPr lang="zh-CN" altLang="en-US" sz="2000" b="1">
                        <a:solidFill>
                          <a:srgbClr val="FF0000"/>
                        </a:solidFill>
                        <a:latin typeface="Arial" panose="020B0604020202020204" pitchFamily="34" charset="0"/>
                        <a:ea typeface="宋体" panose="02010600030101010101" pitchFamily="2" charset="-122"/>
                      </a:endParaRPr>
                    </a:p>
                  </a:txBody>
                  <a:tcPr marL="12700" marR="12700" marT="12700" anchor="ctr"/>
                </a:tc>
                <a:tc>
                  <a:txBody>
                    <a:bodyPr/>
                    <a:lstStyle/>
                    <a:p>
                      <a:pPr indent="0" algn="ctr">
                        <a:buNone/>
                      </a:pPr>
                      <a:r>
                        <a:rPr lang="zh-CN" sz="2000" b="1">
                          <a:solidFill>
                            <a:srgbClr val="FF0000"/>
                          </a:solidFill>
                          <a:latin typeface="Arial" panose="020B0604020202020204" pitchFamily="34" charset="0"/>
                          <a:ea typeface="宋体" panose="02010600030101010101" pitchFamily="2" charset="-122"/>
                        </a:rPr>
                        <a:t>城市</a:t>
                      </a:r>
                      <a:endParaRPr lang="en-US" altLang="en-US" sz="2000" b="1">
                        <a:solidFill>
                          <a:srgbClr val="FF0000"/>
                        </a:solidFill>
                        <a:latin typeface="宋体" panose="02010600030101010101" pitchFamily="2" charset="-122"/>
                      </a:endParaRPr>
                    </a:p>
                  </a:txBody>
                  <a:tcPr marL="12700" marR="12700" marT="12700" anchor="ctr"/>
                </a:tc>
                <a:tc>
                  <a:txBody>
                    <a:bodyPr/>
                    <a:lstStyle/>
                    <a:p>
                      <a:pPr indent="0" algn="ctr">
                        <a:buNone/>
                      </a:pPr>
                      <a:r>
                        <a:rPr lang="zh-CN" sz="2000" b="1">
                          <a:solidFill>
                            <a:srgbClr val="FF0000"/>
                          </a:solidFill>
                          <a:latin typeface="Arial" panose="020B0604020202020204" pitchFamily="34" charset="0"/>
                          <a:ea typeface="宋体" panose="02010600030101010101" pitchFamily="2" charset="-122"/>
                        </a:rPr>
                        <a:t>纺织业</a:t>
                      </a:r>
                      <a:endParaRPr lang="zh-CN" altLang="en-US" sz="2000" b="1">
                        <a:solidFill>
                          <a:srgbClr val="FF0000"/>
                        </a:solidFill>
                        <a:latin typeface="Arial" panose="020B0604020202020204" pitchFamily="34" charset="0"/>
                        <a:ea typeface="宋体" panose="02010600030101010101" pitchFamily="2" charset="-122"/>
                      </a:endParaRPr>
                    </a:p>
                  </a:txBody>
                  <a:tcPr marL="12700" marR="12700" marT="12700" anchor="ctr"/>
                </a:tc>
                <a:tc>
                  <a:txBody>
                    <a:bodyPr/>
                    <a:lstStyle/>
                    <a:p>
                      <a:pPr indent="0" algn="ctr">
                        <a:buNone/>
                      </a:pPr>
                      <a:r>
                        <a:rPr lang="zh-CN" sz="2000" b="1">
                          <a:solidFill>
                            <a:srgbClr val="FF0000"/>
                          </a:solidFill>
                          <a:latin typeface="Arial" panose="020B0604020202020204" pitchFamily="34" charset="0"/>
                          <a:ea typeface="宋体" panose="02010600030101010101" pitchFamily="2" charset="-122"/>
                        </a:rPr>
                        <a:t>陶瓷业</a:t>
                      </a:r>
                      <a:endParaRPr lang="zh-CN" altLang="en-US" sz="2000" b="1">
                        <a:solidFill>
                          <a:srgbClr val="FF0000"/>
                        </a:solidFill>
                        <a:latin typeface="Arial" panose="020B0604020202020204" pitchFamily="34" charset="0"/>
                        <a:ea typeface="宋体" panose="02010600030101010101" pitchFamily="2" charset="-122"/>
                      </a:endParaRPr>
                    </a:p>
                  </a:txBody>
                  <a:tcPr marL="12700" marR="12700" marT="12700" anchor="ctr"/>
                </a:tc>
                <a:tc>
                  <a:txBody>
                    <a:bodyPr/>
                    <a:lstStyle/>
                    <a:p>
                      <a:pPr indent="0" algn="ctr">
                        <a:buNone/>
                      </a:pPr>
                      <a:r>
                        <a:rPr lang="zh-CN" sz="2000" b="1">
                          <a:solidFill>
                            <a:srgbClr val="FF0000"/>
                          </a:solidFill>
                          <a:latin typeface="Arial" panose="020B0604020202020204" pitchFamily="34" charset="0"/>
                          <a:ea typeface="宋体" panose="02010600030101010101" pitchFamily="2" charset="-122"/>
                        </a:rPr>
                        <a:t>金属冶炼业</a:t>
                      </a:r>
                      <a:endParaRPr lang="zh-CN" altLang="en-US" sz="2000" b="1">
                        <a:solidFill>
                          <a:srgbClr val="FF0000"/>
                        </a:solidFill>
                        <a:latin typeface="Arial" panose="020B0604020202020204" pitchFamily="34" charset="0"/>
                        <a:ea typeface="宋体" panose="02010600030101010101" pitchFamily="2" charset="-122"/>
                      </a:endParaRPr>
                    </a:p>
                  </a:txBody>
                  <a:tcPr marL="12700" marR="12700" marT="12700" anchor="ctr"/>
                </a:tc>
                <a:tc>
                  <a:txBody>
                    <a:bodyPr/>
                    <a:lstStyle/>
                    <a:p>
                      <a:pPr>
                        <a:buNone/>
                      </a:pPr>
                      <a:endParaRPr lang="zh-CN" altLang="en-US"/>
                    </a:p>
                  </a:txBody>
                  <a:tcPr/>
                </a:tc>
              </a:tr>
              <a:tr h="1021715">
                <a:tc>
                  <a:txBody>
                    <a:bodyPr/>
                    <a:lstStyle/>
                    <a:p>
                      <a:pPr indent="0" algn="ctr">
                        <a:buNone/>
                      </a:pPr>
                      <a:r>
                        <a:rPr lang="zh-CN" sz="1400" b="1">
                          <a:solidFill>
                            <a:srgbClr val="FF0000"/>
                          </a:solidFill>
                          <a:latin typeface="Arial" panose="020B0604020202020204" pitchFamily="34" charset="0"/>
                          <a:ea typeface="宋体" panose="02010600030101010101" pitchFamily="2" charset="-122"/>
                        </a:rPr>
                        <a:t>春秋战国</a:t>
                      </a:r>
                      <a:endParaRPr lang="zh-CN" altLang="en-US" sz="1400" b="1">
                        <a:solidFill>
                          <a:srgbClr val="FF0000"/>
                        </a:solidFill>
                        <a:latin typeface="Arial" panose="020B0604020202020204" pitchFamily="34" charset="0"/>
                        <a:ea typeface="宋体" panose="02010600030101010101" pitchFamily="2" charset="-122"/>
                      </a:endParaRPr>
                    </a:p>
                  </a:txBody>
                  <a:tcPr marL="12700" marR="12700" marT="12700" anchor="ctr"/>
                </a:tc>
                <a:tc>
                  <a:txBody>
                    <a:bodyPr/>
                    <a:lstStyle/>
                    <a:p>
                      <a:pPr indent="0" algn="ctr">
                        <a:buNone/>
                      </a:pPr>
                      <a:r>
                        <a:rPr lang="zh-CN" sz="1400" b="1">
                          <a:solidFill>
                            <a:schemeClr val="tx1"/>
                          </a:solidFill>
                          <a:latin typeface="Arial" panose="020B0604020202020204" pitchFamily="34" charset="0"/>
                          <a:ea typeface="宋体" panose="02010600030101010101" pitchFamily="2" charset="-122"/>
                        </a:rPr>
                        <a:t>铁犁牛耕</a:t>
                      </a:r>
                      <a:r>
                        <a:rPr lang="en-US" sz="1400" b="0">
                          <a:solidFill>
                            <a:schemeClr val="tx1"/>
                          </a:solidFill>
                          <a:latin typeface="宋体" panose="02010600030101010101" pitchFamily="2" charset="-122"/>
                        </a:rPr>
                        <a:t>的推广使用、</a:t>
                      </a:r>
                      <a:r>
                        <a:rPr lang="en-US" sz="1400" b="1">
                          <a:solidFill>
                            <a:schemeClr val="tx1"/>
                          </a:solidFill>
                          <a:latin typeface="宋体" panose="02010600030101010101" pitchFamily="2" charset="-122"/>
                        </a:rPr>
                        <a:t>灌溉工程</a:t>
                      </a:r>
                      <a:r>
                        <a:rPr lang="en-US" sz="1400" b="0">
                          <a:solidFill>
                            <a:schemeClr val="tx1"/>
                          </a:solidFill>
                          <a:latin typeface="宋体" panose="02010600030101010101" pitchFamily="2" charset="-122"/>
                        </a:rPr>
                        <a:t>的修建</a:t>
                      </a: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endParaRPr lang="zh-CN" altLang="en-US" sz="1400" b="1">
                        <a:solidFill>
                          <a:schemeClr val="tx1"/>
                        </a:solidFill>
                        <a:latin typeface="Arial" panose="020B0604020202020204" pitchFamily="34" charset="0"/>
                        <a:ea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r>
                        <a:rPr lang="zh-CN" sz="1400" b="1">
                          <a:solidFill>
                            <a:schemeClr val="tx1"/>
                          </a:solidFill>
                          <a:latin typeface="Arial" panose="020B0604020202020204" pitchFamily="34" charset="0"/>
                          <a:ea typeface="宋体" panose="02010600030101010101" pitchFamily="2" charset="-122"/>
                        </a:rPr>
                        <a:t>货币</a:t>
                      </a:r>
                      <a:r>
                        <a:rPr lang="en-US" sz="1400" b="0">
                          <a:solidFill>
                            <a:schemeClr val="tx1"/>
                          </a:solidFill>
                          <a:latin typeface="宋体" panose="02010600030101010101" pitchFamily="2" charset="-122"/>
                        </a:rPr>
                        <a:t>流通广泛</a:t>
                      </a: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r>
                        <a:rPr lang="zh-CN" sz="1400" b="1">
                          <a:solidFill>
                            <a:schemeClr val="tx1"/>
                          </a:solidFill>
                          <a:latin typeface="Arial" panose="020B0604020202020204" pitchFamily="34" charset="0"/>
                          <a:ea typeface="宋体" panose="02010600030101010101" pitchFamily="2" charset="-122"/>
                        </a:rPr>
                        <a:t>中心城市</a:t>
                      </a:r>
                      <a:r>
                        <a:rPr lang="en-US" sz="1400" b="0">
                          <a:solidFill>
                            <a:schemeClr val="tx1"/>
                          </a:solidFill>
                          <a:latin typeface="宋体" panose="02010600030101010101" pitchFamily="2" charset="-122"/>
                        </a:rPr>
                        <a:t>的出现</a:t>
                      </a:r>
                      <a:endParaRPr lang="en-US" altLang="en-US" sz="1400" b="0">
                        <a:solidFill>
                          <a:schemeClr val="tx1"/>
                        </a:solidFill>
                        <a:latin typeface="宋体" panose="02010600030101010101" pitchFamily="2" charset="-122"/>
                      </a:endParaRPr>
                    </a:p>
                  </a:txBody>
                  <a:tcPr marL="12700" marR="12700" marT="12700" anchor="ctr"/>
                </a:tc>
                <a:tc gridSpan="3">
                  <a:txBody>
                    <a:bodyPr/>
                    <a:lstStyle/>
                    <a:p>
                      <a:pPr>
                        <a:buNone/>
                      </a:pPr>
                      <a:endParaRPr lang="zh-CN" sz="1400" b="1">
                        <a:solidFill>
                          <a:schemeClr val="tx1"/>
                        </a:solidFill>
                        <a:latin typeface="Arial" panose="020B0604020202020204" pitchFamily="34" charset="0"/>
                        <a:ea typeface="宋体" panose="02010600030101010101" pitchFamily="2" charset="-122"/>
                      </a:endParaRPr>
                    </a:p>
                    <a:p>
                      <a:pPr>
                        <a:buNone/>
                      </a:pPr>
                      <a:endParaRPr lang="zh-CN" sz="1400" b="1">
                        <a:solidFill>
                          <a:schemeClr val="tx1"/>
                        </a:solidFill>
                        <a:latin typeface="Arial" panose="020B0604020202020204" pitchFamily="34" charset="0"/>
                        <a:ea typeface="宋体" panose="02010600030101010101" pitchFamily="2" charset="-122"/>
                      </a:endParaRPr>
                    </a:p>
                    <a:p>
                      <a:pPr>
                        <a:buNone/>
                      </a:pPr>
                      <a:r>
                        <a:rPr lang="zh-CN" sz="1400" b="1">
                          <a:solidFill>
                            <a:schemeClr val="tx1"/>
                          </a:solidFill>
                          <a:latin typeface="Arial" panose="020B0604020202020204" pitchFamily="34" charset="0"/>
                          <a:ea typeface="宋体" panose="02010600030101010101" pitchFamily="2" charset="-122"/>
                        </a:rPr>
                        <a:t> </a:t>
                      </a:r>
                      <a:r>
                        <a:rPr lang="en-US" altLang="zh-CN" sz="1400" b="1">
                          <a:solidFill>
                            <a:schemeClr val="tx1"/>
                          </a:solidFill>
                          <a:latin typeface="Arial" panose="020B0604020202020204" pitchFamily="34" charset="0"/>
                          <a:ea typeface="宋体" panose="02010600030101010101" pitchFamily="2" charset="-122"/>
                        </a:rPr>
                        <a:t>             </a:t>
                      </a:r>
                      <a:r>
                        <a:rPr lang="zh-CN" sz="1400" b="1">
                          <a:solidFill>
                            <a:schemeClr val="tx1"/>
                          </a:solidFill>
                          <a:latin typeface="Arial" panose="020B0604020202020204" pitchFamily="34" charset="0"/>
                          <a:ea typeface="宋体" panose="02010600030101010101" pitchFamily="2" charset="-122"/>
                        </a:rPr>
                        <a:t>分工更加细密</a:t>
                      </a:r>
                    </a:p>
                  </a:txBody>
                  <a:tcPr/>
                </a:tc>
                <a:tc hMerge="1">
                  <a:txBody>
                    <a:bodyPr/>
                    <a:lstStyle/>
                    <a:p>
                      <a:endParaRPr lang="zh-CN"/>
                    </a:p>
                  </a:txBody>
                  <a:tcPr/>
                </a:tc>
                <a:tc hMerge="1">
                  <a:txBody>
                    <a:bodyPr/>
                    <a:lstStyle/>
                    <a:p>
                      <a:endParaRPr lang="zh-CN"/>
                    </a:p>
                  </a:txBody>
                  <a:tcPr/>
                </a:tc>
                <a:tc>
                  <a:txBody>
                    <a:bodyPr/>
                    <a:lstStyle/>
                    <a:p>
                      <a:pPr>
                        <a:buNone/>
                      </a:pPr>
                      <a:endParaRPr lang="zh-CN" altLang="en-US" sz="1400">
                        <a:solidFill>
                          <a:schemeClr val="tx1"/>
                        </a:solidFill>
                      </a:endParaRPr>
                    </a:p>
                  </a:txBody>
                  <a:tcPr/>
                </a:tc>
              </a:tr>
              <a:tr h="1898650">
                <a:tc>
                  <a:txBody>
                    <a:bodyPr/>
                    <a:lstStyle/>
                    <a:p>
                      <a:pPr indent="0" algn="ctr">
                        <a:buNone/>
                      </a:pPr>
                      <a:r>
                        <a:rPr lang="zh-CN" sz="1400" b="1">
                          <a:solidFill>
                            <a:srgbClr val="FF0000"/>
                          </a:solidFill>
                          <a:latin typeface="Arial" panose="020B0604020202020204" pitchFamily="34" charset="0"/>
                          <a:ea typeface="宋体" panose="02010600030101010101" pitchFamily="2" charset="-122"/>
                        </a:rPr>
                        <a:t>辽宋夏金元</a:t>
                      </a:r>
                      <a:endParaRPr lang="zh-CN" altLang="en-US" sz="1400" b="1">
                        <a:solidFill>
                          <a:srgbClr val="FF0000"/>
                        </a:solidFill>
                        <a:latin typeface="Arial" panose="020B0604020202020204" pitchFamily="34" charset="0"/>
                        <a:ea typeface="宋体" panose="02010600030101010101" pitchFamily="2" charset="-122"/>
                      </a:endParaRPr>
                    </a:p>
                  </a:txBody>
                  <a:tcPr marL="12700" marR="12700" marT="12700" anchor="ctr"/>
                </a:tc>
                <a:tc>
                  <a:txBody>
                    <a:bodyPr/>
                    <a:lstStyle/>
                    <a:p>
                      <a:pPr indent="0" algn="ctr">
                        <a:buNone/>
                      </a:pPr>
                      <a:endParaRPr lang="en-US" altLang="en-US" sz="1400" b="1">
                        <a:solidFill>
                          <a:schemeClr val="tx1"/>
                        </a:solidFill>
                        <a:latin typeface="宋体" panose="02010600030101010101" pitchFamily="2" charset="-122"/>
                      </a:endParaRPr>
                    </a:p>
                  </a:txBody>
                  <a:tcPr marL="12700" marR="12700" marT="12700" anchor="ctr"/>
                </a:tc>
                <a:tc>
                  <a:txBody>
                    <a:bodyPr/>
                    <a:lstStyle/>
                    <a:p>
                      <a:pPr indent="0" algn="ctr">
                        <a:buNone/>
                      </a:pPr>
                      <a:r>
                        <a:rPr lang="zh-CN" sz="1400" b="1">
                          <a:solidFill>
                            <a:schemeClr val="tx1"/>
                          </a:solidFill>
                          <a:latin typeface="Arial" panose="020B0604020202020204" pitchFamily="34" charset="0"/>
                          <a:ea typeface="宋体" panose="02010600030101010101" pitchFamily="2" charset="-122"/>
                        </a:rPr>
                        <a:t>经济作物</a:t>
                      </a:r>
                      <a:r>
                        <a:rPr lang="en-US" sz="1400" b="0">
                          <a:solidFill>
                            <a:schemeClr val="tx1"/>
                          </a:solidFill>
                          <a:latin typeface="宋体" panose="02010600030101010101" pitchFamily="2" charset="-122"/>
                        </a:rPr>
                        <a:t>的种植扩大（棉花）</a:t>
                      </a: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r>
                        <a:rPr lang="zh-CN" sz="1400" b="0">
                          <a:solidFill>
                            <a:schemeClr val="tx1"/>
                          </a:solidFill>
                          <a:latin typeface="Arial" panose="020B0604020202020204" pitchFamily="34" charset="0"/>
                          <a:ea typeface="宋体" panose="02010600030101010101" pitchFamily="2" charset="-122"/>
                        </a:rPr>
                        <a:t>人口超过1亿</a:t>
                      </a:r>
                      <a:endParaRPr lang="zh-CN" altLang="en-US" sz="1400" b="0">
                        <a:solidFill>
                          <a:schemeClr val="tx1"/>
                        </a:solidFill>
                        <a:latin typeface="Arial" panose="020B0604020202020204" pitchFamily="34" charset="0"/>
                        <a:ea typeface="宋体" panose="02010600030101010101" pitchFamily="2" charset="-122"/>
                      </a:endParaRPr>
                    </a:p>
                  </a:txBody>
                  <a:tcPr marL="12700" marR="12700" marT="12700" anchor="ctr"/>
                </a:tc>
                <a:tc>
                  <a:txBody>
                    <a:bodyPr/>
                    <a:lstStyle/>
                    <a:p>
                      <a:pPr indent="0" algn="ctr">
                        <a:buNone/>
                      </a:pPr>
                      <a:r>
                        <a:rPr lang="zh-CN" sz="1400" b="1">
                          <a:solidFill>
                            <a:schemeClr val="tx1"/>
                          </a:solidFill>
                          <a:latin typeface="Arial" panose="020B0604020202020204" pitchFamily="34" charset="0"/>
                          <a:ea typeface="宋体" panose="02010600030101010101" pitchFamily="2" charset="-122"/>
                        </a:rPr>
                        <a:t>边疆地区</a:t>
                      </a:r>
                      <a:r>
                        <a:rPr lang="en-US" sz="1400" b="0">
                          <a:solidFill>
                            <a:schemeClr val="tx1"/>
                          </a:solidFill>
                          <a:latin typeface="宋体" panose="02010600030101010101" pitchFamily="2" charset="-122"/>
                        </a:rPr>
                        <a:t>得到开发</a:t>
                      </a: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r>
                        <a:rPr lang="zh-CN" sz="1400" b="1">
                          <a:solidFill>
                            <a:schemeClr val="tx1"/>
                          </a:solidFill>
                          <a:latin typeface="Arial" panose="020B0604020202020204" pitchFamily="34" charset="0"/>
                          <a:ea typeface="宋体" panose="02010600030101010101" pitchFamily="2" charset="-122"/>
                        </a:rPr>
                        <a:t>基层市场</a:t>
                      </a:r>
                      <a:r>
                        <a:rPr lang="en-US" sz="1400" b="0">
                          <a:solidFill>
                            <a:schemeClr val="tx1"/>
                          </a:solidFill>
                          <a:latin typeface="宋体" panose="02010600030101010101" pitchFamily="2" charset="-122"/>
                        </a:rPr>
                        <a:t>蓬勃发展；</a:t>
                      </a: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l">
                        <a:buNone/>
                      </a:pPr>
                      <a:r>
                        <a:rPr lang="en-US" sz="1400">
                          <a:solidFill>
                            <a:schemeClr val="tx1"/>
                          </a:solidFill>
                          <a:latin typeface="宋体" panose="02010600030101010101" pitchFamily="2" charset="-122"/>
                          <a:sym typeface="+mn-ea"/>
                        </a:rPr>
                        <a:t>设置</a:t>
                      </a:r>
                      <a:r>
                        <a:rPr lang="en-US" sz="1400" b="1">
                          <a:solidFill>
                            <a:schemeClr val="tx1"/>
                          </a:solidFill>
                          <a:latin typeface="宋体" panose="02010600030101010101" pitchFamily="2" charset="-122"/>
                          <a:sym typeface="+mn-ea"/>
                        </a:rPr>
                        <a:t>榷场</a:t>
                      </a:r>
                      <a:r>
                        <a:rPr lang="en-US" sz="1400">
                          <a:solidFill>
                            <a:schemeClr val="tx1"/>
                          </a:solidFill>
                          <a:latin typeface="宋体" panose="02010600030101010101" pitchFamily="2" charset="-122"/>
                          <a:sym typeface="+mn-ea"/>
                        </a:rPr>
                        <a:t>进行</a:t>
                      </a:r>
                      <a:r>
                        <a:rPr lang="en-US" sz="1400" b="1">
                          <a:solidFill>
                            <a:schemeClr val="tx1"/>
                          </a:solidFill>
                          <a:latin typeface="宋体" panose="02010600030101010101" pitchFamily="2" charset="-122"/>
                          <a:sym typeface="+mn-ea"/>
                        </a:rPr>
                        <a:t>互市交易</a:t>
                      </a:r>
                      <a:r>
                        <a:rPr lang="zh-CN" altLang="en-US" sz="1400" b="1">
                          <a:solidFill>
                            <a:schemeClr val="tx1"/>
                          </a:solidFill>
                          <a:latin typeface="宋体" panose="02010600030101010101" pitchFamily="2" charset="-122"/>
                          <a:sym typeface="+mn-ea"/>
                        </a:rPr>
                        <a:t>，</a:t>
                      </a:r>
                      <a:endParaRPr lang="en-US" altLang="en-US" sz="1400" b="0">
                        <a:solidFill>
                          <a:schemeClr val="tx1"/>
                        </a:solidFill>
                        <a:latin typeface="宋体" panose="02010600030101010101" pitchFamily="2" charset="-122"/>
                      </a:endParaRPr>
                    </a:p>
                    <a:p>
                      <a:pPr indent="0" algn="l">
                        <a:buNone/>
                      </a:pPr>
                      <a:r>
                        <a:rPr lang="en-US" sz="1400" b="1">
                          <a:solidFill>
                            <a:schemeClr val="tx1"/>
                          </a:solidFill>
                          <a:latin typeface="宋体" panose="02010600030101010101" pitchFamily="2" charset="-122"/>
                          <a:sym typeface="+mn-ea"/>
                        </a:rPr>
                        <a:t>民间贸易</a:t>
                      </a:r>
                      <a:r>
                        <a:rPr lang="en-US" sz="1400">
                          <a:solidFill>
                            <a:schemeClr val="tx1"/>
                          </a:solidFill>
                          <a:latin typeface="宋体" panose="02010600030101010101" pitchFamily="2" charset="-122"/>
                          <a:sym typeface="+mn-ea"/>
                        </a:rPr>
                        <a:t>也相当活跃</a:t>
                      </a:r>
                      <a:endParaRPr lang="en-US" altLang="en-US" sz="1400" b="0">
                        <a:solidFill>
                          <a:schemeClr val="tx1"/>
                        </a:solidFill>
                        <a:latin typeface="宋体" panose="02010600030101010101" pitchFamily="2" charset="-122"/>
                      </a:endParaRPr>
                    </a:p>
                    <a:p>
                      <a:pPr indent="0" algn="l">
                        <a:buNone/>
                      </a:pPr>
                      <a:r>
                        <a:rPr lang="zh-CN" sz="1400" b="1">
                          <a:solidFill>
                            <a:schemeClr val="tx1"/>
                          </a:solidFill>
                          <a:latin typeface="Arial" panose="020B0604020202020204" pitchFamily="34" charset="0"/>
                          <a:ea typeface="宋体" panose="02010600030101010101" pitchFamily="2" charset="-122"/>
                        </a:rPr>
                        <a:t>海外贸易</a:t>
                      </a:r>
                      <a:r>
                        <a:rPr lang="en-US" sz="1400" b="0">
                          <a:solidFill>
                            <a:schemeClr val="tx1"/>
                          </a:solidFill>
                          <a:latin typeface="宋体" panose="02010600030101010101" pitchFamily="2" charset="-122"/>
                        </a:rPr>
                        <a:t>非常繁荣</a:t>
                      </a: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r>
                        <a:rPr lang="zh-CN" sz="1400" b="0">
                          <a:solidFill>
                            <a:schemeClr val="tx1"/>
                          </a:solidFill>
                          <a:latin typeface="Arial" panose="020B0604020202020204" pitchFamily="34" charset="0"/>
                          <a:ea typeface="宋体" panose="02010600030101010101" pitchFamily="2" charset="-122"/>
                        </a:rPr>
                        <a:t>货币需求量剧增，</a:t>
                      </a:r>
                      <a:r>
                        <a:rPr lang="en-US" sz="1400" b="1">
                          <a:solidFill>
                            <a:schemeClr val="tx1"/>
                          </a:solidFill>
                          <a:latin typeface="宋体" panose="02010600030101010101" pitchFamily="2" charset="-122"/>
                        </a:rPr>
                        <a:t>纸币“交子”</a:t>
                      </a:r>
                      <a:r>
                        <a:rPr lang="en-US" sz="1400" b="0">
                          <a:solidFill>
                            <a:schemeClr val="tx1"/>
                          </a:solidFill>
                          <a:latin typeface="宋体" panose="02010600030101010101" pitchFamily="2" charset="-122"/>
                        </a:rPr>
                        <a:t>出现</a:t>
                      </a: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r>
                        <a:rPr lang="zh-CN" sz="1400" b="0">
                          <a:solidFill>
                            <a:schemeClr val="tx1"/>
                          </a:solidFill>
                          <a:latin typeface="Arial" panose="020B0604020202020204" pitchFamily="34" charset="0"/>
                          <a:ea typeface="宋体" panose="02010600030101010101" pitchFamily="2" charset="-122"/>
                        </a:rPr>
                        <a:t>北宋东京、南宋临安、元大都</a:t>
                      </a:r>
                      <a:endParaRPr lang="zh-CN" altLang="en-US" sz="1400" b="0">
                        <a:solidFill>
                          <a:schemeClr val="tx1"/>
                        </a:solidFill>
                        <a:latin typeface="Arial" panose="020B0604020202020204" pitchFamily="34" charset="0"/>
                        <a:ea typeface="宋体" panose="02010600030101010101" pitchFamily="2" charset="-122"/>
                      </a:endParaRPr>
                    </a:p>
                  </a:txBody>
                  <a:tcPr marL="12700" marR="12700" marT="12700" anchor="ctr"/>
                </a:tc>
                <a:tc>
                  <a:txBody>
                    <a:bodyPr/>
                    <a:lstStyle/>
                    <a:p>
                      <a:pPr algn="ctr">
                        <a:buClrTx/>
                        <a:buSzTx/>
                        <a:buFontTx/>
                        <a:buNone/>
                      </a:pPr>
                      <a:r>
                        <a:rPr lang="zh-CN" sz="1400" b="0">
                          <a:solidFill>
                            <a:schemeClr val="tx1"/>
                          </a:solidFill>
                          <a:latin typeface="Arial" panose="020B0604020202020204" pitchFamily="34" charset="0"/>
                          <a:ea typeface="宋体" panose="02010600030101010101" pitchFamily="2" charset="-122"/>
                        </a:rPr>
                        <a:t>元以后</a:t>
                      </a:r>
                      <a:r>
                        <a:rPr lang="zh-CN" sz="1400">
                          <a:solidFill>
                            <a:schemeClr val="tx1"/>
                          </a:solidFill>
                          <a:latin typeface="Arial" panose="020B0604020202020204" pitchFamily="34" charset="0"/>
                          <a:ea typeface="宋体" panose="02010600030101010101" pitchFamily="2" charset="-122"/>
                        </a:rPr>
                        <a:t>纺织机</a:t>
                      </a:r>
                      <a:r>
                        <a:rPr lang="zh-CN" sz="1400" b="0">
                          <a:solidFill>
                            <a:schemeClr val="tx1"/>
                          </a:solidFill>
                          <a:latin typeface="Arial" panose="020B0604020202020204" pitchFamily="34" charset="0"/>
                          <a:ea typeface="宋体" panose="02010600030101010101" pitchFamily="2" charset="-122"/>
                        </a:rPr>
                        <a:t>成为家庭不可或缺的工具</a:t>
                      </a:r>
                    </a:p>
                  </a:txBody>
                  <a:tcPr marL="12700" marR="12700" marT="12700" anchor="ctr"/>
                </a:tc>
                <a:tc>
                  <a:txBody>
                    <a:bodyPr/>
                    <a:lstStyle/>
                    <a:p>
                      <a:pPr algn="ctr">
                        <a:buClrTx/>
                        <a:buSzTx/>
                        <a:buFontTx/>
                        <a:buNone/>
                      </a:pPr>
                      <a:r>
                        <a:rPr lang="zh-CN" sz="1400" b="0">
                          <a:solidFill>
                            <a:schemeClr val="tx1"/>
                          </a:solidFill>
                          <a:latin typeface="Arial" panose="020B0604020202020204" pitchFamily="34" charset="0"/>
                          <a:ea typeface="宋体" panose="02010600030101010101" pitchFamily="2" charset="-122"/>
                        </a:rPr>
                        <a:t>制瓷技术改进，瓷器大量出口</a:t>
                      </a:r>
                    </a:p>
                    <a:p>
                      <a:pPr algn="ctr">
                        <a:buClrTx/>
                        <a:buSzTx/>
                        <a:buFontTx/>
                        <a:buNone/>
                      </a:pPr>
                      <a:endParaRPr lang="zh-CN" sz="1400">
                        <a:solidFill>
                          <a:schemeClr val="tx1"/>
                        </a:solidFill>
                        <a:latin typeface="Arial" panose="020B0604020202020204" pitchFamily="34" charset="0"/>
                        <a:ea typeface="宋体" panose="02010600030101010101" pitchFamily="2" charset="-122"/>
                      </a:endParaRPr>
                    </a:p>
                    <a:p>
                      <a:pPr algn="ctr">
                        <a:buClrTx/>
                        <a:buSzTx/>
                        <a:buFontTx/>
                        <a:buNone/>
                      </a:pPr>
                      <a:endParaRPr lang="zh-CN" sz="1400" b="0">
                        <a:solidFill>
                          <a:schemeClr val="tx1"/>
                        </a:solidFill>
                        <a:latin typeface="Arial" panose="020B0604020202020204" pitchFamily="34" charset="0"/>
                        <a:ea typeface="宋体" panose="02010600030101010101" pitchFamily="2" charset="-122"/>
                      </a:endParaRPr>
                    </a:p>
                  </a:txBody>
                  <a:tcPr marL="12700" marR="12700" marT="12700" anchor="ctr"/>
                </a:tc>
                <a:tc>
                  <a:txBody>
                    <a:bodyPr/>
                    <a:lstStyle/>
                    <a:p>
                      <a:pPr algn="ctr">
                        <a:buClrTx/>
                        <a:buSzTx/>
                        <a:buFontTx/>
                        <a:buNone/>
                      </a:pPr>
                      <a:r>
                        <a:rPr lang="zh-CN" sz="1400" b="0">
                          <a:solidFill>
                            <a:schemeClr val="tx1"/>
                          </a:solidFill>
                          <a:latin typeface="Arial" panose="020B0604020202020204" pitchFamily="34" charset="0"/>
                          <a:ea typeface="宋体" panose="02010600030101010101" pitchFamily="2" charset="-122"/>
                        </a:rPr>
                        <a:t>煤的开采量很大</a:t>
                      </a:r>
                    </a:p>
                    <a:p>
                      <a:pPr algn="ctr">
                        <a:buClrTx/>
                        <a:buSzTx/>
                        <a:buFontTx/>
                        <a:buNone/>
                      </a:pPr>
                      <a:r>
                        <a:rPr lang="zh-CN" sz="1400" b="0">
                          <a:solidFill>
                            <a:schemeClr val="tx1"/>
                          </a:solidFill>
                          <a:latin typeface="Arial" panose="020B0604020202020204" pitchFamily="34" charset="0"/>
                          <a:ea typeface="宋体" panose="02010600030101010101" pitchFamily="2" charset="-122"/>
                        </a:rPr>
                        <a:t>，煤作燃料，</a:t>
                      </a:r>
                    </a:p>
                    <a:p>
                      <a:pPr algn="ctr">
                        <a:buClrTx/>
                        <a:buSzTx/>
                        <a:buFontTx/>
                        <a:buNone/>
                      </a:pPr>
                      <a:r>
                        <a:rPr lang="zh-CN" sz="1400" b="0">
                          <a:solidFill>
                            <a:schemeClr val="tx1"/>
                          </a:solidFill>
                          <a:latin typeface="Arial" panose="020B0604020202020204" pitchFamily="34" charset="0"/>
                          <a:ea typeface="宋体" panose="02010600030101010101" pitchFamily="2" charset="-122"/>
                        </a:rPr>
                        <a:t>提高了金属冶炼的产量和质量</a:t>
                      </a:r>
                    </a:p>
                  </a:txBody>
                  <a:tcPr marL="12700" marR="12700" marT="12700" anchor="ctr"/>
                </a:tc>
                <a:tc>
                  <a:txBody>
                    <a:bodyPr/>
                    <a:lstStyle/>
                    <a:p>
                      <a:pPr indent="0">
                        <a:buNone/>
                      </a:pPr>
                      <a:r>
                        <a:rPr lang="zh-CN" sz="1400" b="0">
                          <a:solidFill>
                            <a:schemeClr val="tx1"/>
                          </a:solidFill>
                          <a:latin typeface="Arial" panose="020B0604020202020204" pitchFamily="34" charset="0"/>
                          <a:ea typeface="宋体" panose="02010600030101010101" pitchFamily="2" charset="-122"/>
                        </a:rPr>
                        <a:t>南宋</a:t>
                      </a:r>
                      <a:r>
                        <a:rPr lang="zh-CN" sz="1400" b="1">
                          <a:solidFill>
                            <a:schemeClr val="tx1"/>
                          </a:solidFill>
                          <a:latin typeface="Arial" panose="020B0604020202020204" pitchFamily="34" charset="0"/>
                          <a:ea typeface="宋体" panose="02010600030101010101" pitchFamily="2" charset="-122"/>
                        </a:rPr>
                        <a:t>经济重心南移</a:t>
                      </a:r>
                      <a:r>
                        <a:rPr lang="zh-CN" sz="1400" b="0">
                          <a:solidFill>
                            <a:schemeClr val="tx1"/>
                          </a:solidFill>
                          <a:latin typeface="Arial" panose="020B0604020202020204" pitchFamily="34" charset="0"/>
                          <a:ea typeface="宋体" panose="02010600030101010101" pitchFamily="2" charset="-122"/>
                        </a:rPr>
                        <a:t>的完成</a:t>
                      </a:r>
                    </a:p>
                  </a:txBody>
                  <a:tcPr marL="12700" marR="12700" marT="12700" anchor="ctr"/>
                </a:tc>
              </a:tr>
              <a:tr h="2038985">
                <a:tc>
                  <a:txBody>
                    <a:bodyPr/>
                    <a:lstStyle/>
                    <a:p>
                      <a:pPr indent="0" algn="ctr">
                        <a:buNone/>
                      </a:pPr>
                      <a:r>
                        <a:rPr lang="zh-CN" sz="1400" b="1">
                          <a:solidFill>
                            <a:srgbClr val="FF0000"/>
                          </a:solidFill>
                          <a:latin typeface="Arial" panose="020B0604020202020204" pitchFamily="34" charset="0"/>
                          <a:ea typeface="宋体" panose="02010600030101010101" pitchFamily="2" charset="-122"/>
                        </a:rPr>
                        <a:t>明清</a:t>
                      </a:r>
                      <a:endParaRPr lang="zh-CN" altLang="en-US" sz="1400" b="1">
                        <a:solidFill>
                          <a:srgbClr val="FF0000"/>
                        </a:solidFill>
                        <a:latin typeface="Arial" panose="020B0604020202020204" pitchFamily="34" charset="0"/>
                        <a:ea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r>
                        <a:rPr lang="zh-CN" sz="1400" b="1">
                          <a:solidFill>
                            <a:schemeClr val="tx1"/>
                          </a:solidFill>
                          <a:latin typeface="Arial" panose="020B0604020202020204" pitchFamily="34" charset="0"/>
                          <a:ea typeface="宋体" panose="02010600030101010101" pitchFamily="2" charset="-122"/>
                          <a:sym typeface="+mn-ea"/>
                        </a:rPr>
                        <a:t>高产作物</a:t>
                      </a:r>
                      <a:r>
                        <a:rPr lang="en-US" sz="1400">
                          <a:solidFill>
                            <a:schemeClr val="tx1"/>
                          </a:solidFill>
                          <a:latin typeface="宋体" panose="02010600030101010101" pitchFamily="2" charset="-122"/>
                          <a:sym typeface="+mn-ea"/>
                        </a:rPr>
                        <a:t>的引进</a:t>
                      </a:r>
                      <a:endParaRPr lang="en-US" altLang="en-US" sz="1400" b="0">
                        <a:solidFill>
                          <a:schemeClr val="tx1"/>
                        </a:solidFill>
                        <a:latin typeface="宋体" panose="02010600030101010101" pitchFamily="2" charset="-122"/>
                      </a:endParaRPr>
                    </a:p>
                    <a:p>
                      <a:pPr indent="0" algn="ctr">
                        <a:buNone/>
                      </a:pPr>
                      <a:r>
                        <a:rPr lang="zh-CN" sz="1400" b="1">
                          <a:solidFill>
                            <a:schemeClr val="tx1"/>
                          </a:solidFill>
                          <a:latin typeface="Arial" panose="020B0604020202020204" pitchFamily="34" charset="0"/>
                          <a:ea typeface="宋体" panose="02010600030101010101" pitchFamily="2" charset="-122"/>
                        </a:rPr>
                        <a:t>经济作物</a:t>
                      </a:r>
                      <a:r>
                        <a:rPr lang="en-US" sz="1400" b="0">
                          <a:solidFill>
                            <a:schemeClr val="tx1"/>
                          </a:solidFill>
                          <a:latin typeface="宋体" panose="02010600030101010101" pitchFamily="2" charset="-122"/>
                        </a:rPr>
                        <a:t>品种繁多，种植广泛，</a:t>
                      </a:r>
                    </a:p>
                    <a:p>
                      <a:pPr indent="0" algn="ctr">
                        <a:buNone/>
                      </a:pPr>
                      <a:r>
                        <a:rPr lang="en-US" sz="1400" b="0">
                          <a:solidFill>
                            <a:schemeClr val="tx1"/>
                          </a:solidFill>
                          <a:latin typeface="宋体" panose="02010600030101010101" pitchFamily="2" charset="-122"/>
                        </a:rPr>
                        <a:t>兼营产品</a:t>
                      </a:r>
                      <a:r>
                        <a:rPr lang="en-US" sz="1400" b="1">
                          <a:solidFill>
                            <a:schemeClr val="tx1"/>
                          </a:solidFill>
                          <a:latin typeface="宋体" panose="02010600030101010101" pitchFamily="2" charset="-122"/>
                        </a:rPr>
                        <a:t>初级加工</a:t>
                      </a:r>
                      <a:r>
                        <a:rPr lang="en-US" sz="1400" b="0">
                          <a:solidFill>
                            <a:schemeClr val="tx1"/>
                          </a:solidFill>
                          <a:latin typeface="宋体" panose="02010600030101010101" pitchFamily="2" charset="-122"/>
                        </a:rPr>
                        <a:t>或相关</a:t>
                      </a:r>
                      <a:r>
                        <a:rPr lang="en-US" sz="1400" b="1">
                          <a:solidFill>
                            <a:schemeClr val="tx1"/>
                          </a:solidFill>
                          <a:latin typeface="宋体" panose="02010600030101010101" pitchFamily="2" charset="-122"/>
                        </a:rPr>
                        <a:t>副业</a:t>
                      </a:r>
                      <a:endParaRPr lang="en-US" altLang="en-US" sz="1400" b="1">
                        <a:solidFill>
                          <a:schemeClr val="tx1"/>
                        </a:solidFill>
                        <a:latin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r>
                        <a:rPr lang="zh-CN" sz="1400" b="1">
                          <a:solidFill>
                            <a:schemeClr val="tx1"/>
                          </a:solidFill>
                          <a:latin typeface="Arial" panose="020B0604020202020204" pitchFamily="34" charset="0"/>
                          <a:ea typeface="宋体" panose="02010600030101010101" pitchFamily="2" charset="-122"/>
                        </a:rPr>
                        <a:t>商帮</a:t>
                      </a:r>
                      <a:r>
                        <a:rPr lang="en-US" sz="1400" b="0">
                          <a:solidFill>
                            <a:schemeClr val="tx1"/>
                          </a:solidFill>
                          <a:latin typeface="宋体" panose="02010600030101010101" pitchFamily="2" charset="-122"/>
                        </a:rPr>
                        <a:t>的出现</a:t>
                      </a: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r>
                        <a:rPr lang="zh-CN" sz="1400" b="1">
                          <a:solidFill>
                            <a:schemeClr val="tx1"/>
                          </a:solidFill>
                          <a:latin typeface="Arial" panose="020B0604020202020204" pitchFamily="34" charset="0"/>
                          <a:ea typeface="宋体" panose="02010600030101010101" pitchFamily="2" charset="-122"/>
                        </a:rPr>
                        <a:t>长途贸易</a:t>
                      </a:r>
                      <a:r>
                        <a:rPr lang="en-US" sz="1400" b="0">
                          <a:solidFill>
                            <a:schemeClr val="tx1"/>
                          </a:solidFill>
                          <a:latin typeface="宋体" panose="02010600030101010101" pitchFamily="2" charset="-122"/>
                        </a:rPr>
                        <a:t>发展</a:t>
                      </a: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r>
                        <a:rPr lang="zh-CN" sz="1400" b="1">
                          <a:solidFill>
                            <a:schemeClr val="tx1"/>
                          </a:solidFill>
                          <a:latin typeface="Arial" panose="020B0604020202020204" pitchFamily="34" charset="0"/>
                          <a:ea typeface="宋体" panose="02010600030101010101" pitchFamily="2" charset="-122"/>
                        </a:rPr>
                        <a:t>白银</a:t>
                      </a:r>
                      <a:r>
                        <a:rPr lang="en-US" sz="1400" b="0">
                          <a:solidFill>
                            <a:schemeClr val="tx1"/>
                          </a:solidFill>
                          <a:latin typeface="宋体" panose="02010600030101010101" pitchFamily="2" charset="-122"/>
                        </a:rPr>
                        <a:t>的大量流入</a:t>
                      </a:r>
                      <a:endParaRPr lang="en-US" altLang="en-US" sz="1400" b="0">
                        <a:solidFill>
                          <a:schemeClr val="tx1"/>
                        </a:solidFill>
                        <a:latin typeface="宋体" panose="02010600030101010101" pitchFamily="2" charset="-122"/>
                      </a:endParaRPr>
                    </a:p>
                  </a:txBody>
                  <a:tcPr marL="12700" marR="12700" marT="12700" anchor="ctr"/>
                </a:tc>
                <a:tc>
                  <a:txBody>
                    <a:bodyPr/>
                    <a:lstStyle/>
                    <a:p>
                      <a:pPr indent="0" algn="ctr">
                        <a:buNone/>
                      </a:pPr>
                      <a:r>
                        <a:rPr lang="zh-CN" sz="1400" b="1">
                          <a:solidFill>
                            <a:schemeClr val="tx1"/>
                          </a:solidFill>
                          <a:latin typeface="Arial" panose="020B0604020202020204" pitchFamily="34" charset="0"/>
                          <a:ea typeface="宋体" panose="02010600030101010101" pitchFamily="2" charset="-122"/>
                        </a:rPr>
                        <a:t>工商业市镇</a:t>
                      </a:r>
                      <a:r>
                        <a:rPr lang="en-US" sz="1400" b="0">
                          <a:solidFill>
                            <a:schemeClr val="tx1"/>
                          </a:solidFill>
                          <a:latin typeface="宋体" panose="02010600030101010101" pitchFamily="2" charset="-122"/>
                        </a:rPr>
                        <a:t>的兴起</a:t>
                      </a:r>
                      <a:endParaRPr lang="en-US" altLang="en-US" sz="1400" b="0">
                        <a:solidFill>
                          <a:schemeClr val="tx1"/>
                        </a:solidFill>
                        <a:latin typeface="宋体" panose="02010600030101010101" pitchFamily="2" charset="-122"/>
                      </a:endParaRPr>
                    </a:p>
                  </a:txBody>
                  <a:tcPr marL="12700" marR="12700" marT="12700" anchor="ctr"/>
                </a:tc>
                <a:tc>
                  <a:txBody>
                    <a:bodyPr/>
                    <a:lstStyle/>
                    <a:p>
                      <a:pPr>
                        <a:buNone/>
                      </a:pPr>
                      <a:endParaRPr lang="zh-CN" altLang="en-US" sz="1400">
                        <a:solidFill>
                          <a:schemeClr val="tx1"/>
                        </a:solidFill>
                      </a:endParaRPr>
                    </a:p>
                  </a:txBody>
                  <a:tcPr/>
                </a:tc>
                <a:tc>
                  <a:txBody>
                    <a:bodyPr/>
                    <a:lstStyle/>
                    <a:p>
                      <a:pPr>
                        <a:buNone/>
                      </a:pPr>
                      <a:endParaRPr lang="zh-CN" altLang="en-US" sz="1400">
                        <a:solidFill>
                          <a:schemeClr val="tx1"/>
                        </a:solidFill>
                      </a:endParaRPr>
                    </a:p>
                  </a:txBody>
                  <a:tcPr/>
                </a:tc>
                <a:tc>
                  <a:txBody>
                    <a:bodyPr/>
                    <a:lstStyle/>
                    <a:p>
                      <a:pPr>
                        <a:buNone/>
                      </a:pPr>
                      <a:endParaRPr lang="zh-CN" altLang="en-US" sz="1400">
                        <a:solidFill>
                          <a:schemeClr val="tx1"/>
                        </a:solidFill>
                      </a:endParaRPr>
                    </a:p>
                  </a:txBody>
                  <a:tcPr/>
                </a:tc>
                <a:tc>
                  <a:txBody>
                    <a:bodyPr/>
                    <a:lstStyle/>
                    <a:p>
                      <a:pPr>
                        <a:buNone/>
                      </a:pPr>
                      <a:endParaRPr lang="zh-CN" altLang="en-US" sz="1400">
                        <a:solidFill>
                          <a:schemeClr val="tx1"/>
                        </a:solidFill>
                      </a:endParaRPr>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5425"/>
            <a:ext cx="381000" cy="460375"/>
          </a:xfrm>
          <a:prstGeom prst="rect">
            <a:avLst/>
          </a:prstGeom>
          <a:solidFill>
            <a:srgbClr val="3B5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412750" y="225425"/>
            <a:ext cx="107950" cy="460375"/>
          </a:xfrm>
          <a:prstGeom prst="rect">
            <a:avLst/>
          </a:prstGeom>
          <a:solidFill>
            <a:srgbClr val="C84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p:nvSpPr>
        <p:spPr>
          <a:xfrm>
            <a:off x="838200" y="223838"/>
            <a:ext cx="685800" cy="460375"/>
          </a:xfrm>
          <a:prstGeom prst="rect">
            <a:avLst/>
          </a:prstGeom>
          <a:ln>
            <a:solidFill>
              <a:srgbClr val="C84230"/>
            </a:solidFill>
          </a:ln>
        </p:spPr>
        <p:txBody>
          <a:bodyPr>
            <a:spAutoFit/>
          </a:bodyPr>
          <a:lstStyle/>
          <a:p>
            <a:pPr algn="ctr" eaLnBrk="1" hangingPunct="1">
              <a:defRPr/>
            </a:pPr>
            <a:r>
              <a:rPr lang="en-US" altLang="zh-CN" sz="2400" b="1" spc="300" dirty="0">
                <a:solidFill>
                  <a:schemeClr val="tx1">
                    <a:lumMod val="75000"/>
                    <a:lumOff val="25000"/>
                  </a:schemeClr>
                </a:solidFill>
                <a:latin typeface="微软雅黑" panose="020B0503020204020204" pitchFamily="34" charset="-122"/>
                <a:ea typeface="微软雅黑" panose="020B0503020204020204" pitchFamily="34" charset="-122"/>
              </a:rPr>
              <a:t>07</a:t>
            </a:r>
            <a:endParaRPr lang="zh-CN" altLang="en-US" sz="2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1"/>
            </p:custDataLst>
          </p:nvPr>
        </p:nvSpPr>
        <p:spPr>
          <a:xfrm>
            <a:off x="2209800" y="762635"/>
            <a:ext cx="7964170" cy="617220"/>
          </a:xfrm>
          <a:prstGeom prst="rect">
            <a:avLst/>
          </a:prstGeom>
          <a:noFill/>
        </p:spPr>
        <p:txBody>
          <a:bodyPr wrap="square" rtlCol="0">
            <a:noAutofit/>
          </a:bodyPr>
          <a:lstStyle/>
          <a:p>
            <a:r>
              <a:rPr lang="en-US" altLang="zh-CN"/>
              <a:t>      </a:t>
            </a:r>
            <a:r>
              <a:rPr lang="en-US" altLang="zh-CN" sz="2800" b="1"/>
              <a:t>     </a:t>
            </a:r>
            <a:r>
              <a:rPr lang="zh-CN" altLang="zh-CN" sz="2800" b="1"/>
              <a:t> </a:t>
            </a:r>
            <a:r>
              <a:rPr lang="en-US" altLang="zh-CN" sz="2800" b="1"/>
              <a:t>     </a:t>
            </a:r>
            <a:r>
              <a:rPr lang="zh-CN" altLang="en-US" sz="2800" b="1"/>
              <a:t>应用概念来提高认识，实现思维进阶</a:t>
            </a:r>
          </a:p>
        </p:txBody>
      </p:sp>
      <p:pic>
        <p:nvPicPr>
          <p:cNvPr id="12" name="图片 11"/>
          <p:cNvPicPr>
            <a:picLocks noChangeAspect="1"/>
          </p:cNvPicPr>
          <p:nvPr/>
        </p:nvPicPr>
        <p:blipFill>
          <a:blip r:embed="rId3"/>
          <a:stretch>
            <a:fillRect/>
          </a:stretch>
        </p:blipFill>
        <p:spPr>
          <a:xfrm>
            <a:off x="457200" y="2362835"/>
            <a:ext cx="2828290" cy="2828290"/>
          </a:xfrm>
          <a:prstGeom prst="rect">
            <a:avLst/>
          </a:prstGeom>
          <a:ln>
            <a:solidFill>
              <a:schemeClr val="accent1"/>
            </a:solidFill>
          </a:ln>
        </p:spPr>
      </p:pic>
      <p:pic>
        <p:nvPicPr>
          <p:cNvPr id="14" name="图片 13"/>
          <p:cNvPicPr>
            <a:picLocks noChangeAspect="1"/>
          </p:cNvPicPr>
          <p:nvPr/>
        </p:nvPicPr>
        <p:blipFill>
          <a:blip r:embed="rId4"/>
          <a:stretch>
            <a:fillRect/>
          </a:stretch>
        </p:blipFill>
        <p:spPr>
          <a:xfrm>
            <a:off x="3987165" y="2368550"/>
            <a:ext cx="3067050" cy="2822575"/>
          </a:xfrm>
          <a:prstGeom prst="rect">
            <a:avLst/>
          </a:prstGeom>
          <a:ln>
            <a:solidFill>
              <a:schemeClr val="accent1"/>
            </a:solidFill>
          </a:ln>
        </p:spPr>
      </p:pic>
      <p:pic>
        <p:nvPicPr>
          <p:cNvPr id="15" name="图片 14"/>
          <p:cNvPicPr>
            <a:picLocks noChangeAspect="1"/>
          </p:cNvPicPr>
          <p:nvPr/>
        </p:nvPicPr>
        <p:blipFill>
          <a:blip r:embed="rId5"/>
          <a:stretch>
            <a:fillRect/>
          </a:stretch>
        </p:blipFill>
        <p:spPr>
          <a:xfrm>
            <a:off x="7620000" y="2368550"/>
            <a:ext cx="4110355" cy="2731135"/>
          </a:xfrm>
          <a:prstGeom prst="rect">
            <a:avLst/>
          </a:prstGeom>
          <a:ln>
            <a:solidFill>
              <a:schemeClr val="accent1"/>
            </a:solidFill>
          </a:ln>
        </p:spPr>
      </p:pic>
    </p:spTree>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5425"/>
            <a:ext cx="381000" cy="460375"/>
          </a:xfrm>
          <a:prstGeom prst="rect">
            <a:avLst/>
          </a:prstGeom>
          <a:solidFill>
            <a:srgbClr val="3B5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412750" y="225425"/>
            <a:ext cx="107950" cy="460375"/>
          </a:xfrm>
          <a:prstGeom prst="rect">
            <a:avLst/>
          </a:prstGeom>
          <a:solidFill>
            <a:srgbClr val="C84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p:nvSpPr>
        <p:spPr>
          <a:xfrm>
            <a:off x="838200" y="223838"/>
            <a:ext cx="685800" cy="460375"/>
          </a:xfrm>
          <a:prstGeom prst="rect">
            <a:avLst/>
          </a:prstGeom>
          <a:ln>
            <a:solidFill>
              <a:srgbClr val="C84230"/>
            </a:solidFill>
          </a:ln>
        </p:spPr>
        <p:txBody>
          <a:bodyPr>
            <a:spAutoFit/>
          </a:bodyPr>
          <a:lstStyle/>
          <a:p>
            <a:pPr algn="ctr" eaLnBrk="1" hangingPunct="1">
              <a:defRPr/>
            </a:pPr>
            <a:r>
              <a:rPr lang="en-US" altLang="zh-CN" sz="2400" b="1" spc="300" dirty="0">
                <a:solidFill>
                  <a:schemeClr val="tx1">
                    <a:lumMod val="75000"/>
                    <a:lumOff val="25000"/>
                  </a:schemeClr>
                </a:solidFill>
                <a:latin typeface="微软雅黑" panose="020B0503020204020204" pitchFamily="34" charset="-122"/>
                <a:ea typeface="微软雅黑" panose="020B0503020204020204" pitchFamily="34" charset="-122"/>
              </a:rPr>
              <a:t>08</a:t>
            </a:r>
            <a:endParaRPr lang="zh-CN" altLang="en-US" sz="2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custDataLst>
              <p:tags r:id="rId1"/>
            </p:custDataLst>
          </p:nvPr>
        </p:nvSpPr>
        <p:spPr>
          <a:xfrm>
            <a:off x="520700" y="2057400"/>
            <a:ext cx="706755" cy="3527425"/>
          </a:xfrm>
          <a:prstGeom prst="rect">
            <a:avLst/>
          </a:prstGeom>
          <a:noFill/>
        </p:spPr>
        <p:txBody>
          <a:bodyPr wrap="square" rtlCol="0" anchor="t">
            <a:noAutofit/>
          </a:bodyPr>
          <a:lstStyle/>
          <a:p>
            <a:r>
              <a:rPr lang="zh-CN" altLang="zh-CN" sz="2800" b="1">
                <a:sym typeface="+mn-ea"/>
              </a:rPr>
              <a:t>分析视角的结构化</a:t>
            </a:r>
          </a:p>
        </p:txBody>
      </p:sp>
      <p:pic>
        <p:nvPicPr>
          <p:cNvPr id="4" name="C9F754DE-2CAD-44b6-B708-469DEB6407EB-2" descr="wpp"/>
          <p:cNvPicPr>
            <a:picLocks noChangeAspect="1"/>
          </p:cNvPicPr>
          <p:nvPr/>
        </p:nvPicPr>
        <p:blipFill>
          <a:blip r:embed="rId3"/>
          <a:stretch>
            <a:fillRect/>
          </a:stretch>
        </p:blipFill>
        <p:spPr>
          <a:xfrm>
            <a:off x="1841500" y="684530"/>
            <a:ext cx="9222105" cy="523494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5425"/>
            <a:ext cx="381000" cy="460375"/>
          </a:xfrm>
          <a:prstGeom prst="rect">
            <a:avLst/>
          </a:prstGeom>
          <a:solidFill>
            <a:srgbClr val="3B5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412750" y="225425"/>
            <a:ext cx="107950" cy="460375"/>
          </a:xfrm>
          <a:prstGeom prst="rect">
            <a:avLst/>
          </a:prstGeom>
          <a:solidFill>
            <a:srgbClr val="C84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文本框 2"/>
          <p:cNvSpPr txBox="1"/>
          <p:nvPr/>
        </p:nvSpPr>
        <p:spPr>
          <a:xfrm>
            <a:off x="304800" y="1143635"/>
            <a:ext cx="11652250" cy="5435600"/>
          </a:xfrm>
          <a:prstGeom prst="rect">
            <a:avLst/>
          </a:prstGeom>
          <a:noFill/>
          <a:ln>
            <a:solidFill>
              <a:schemeClr val="accent1"/>
            </a:solidFill>
          </a:ln>
        </p:spPr>
        <p:txBody>
          <a:bodyPr wrap="square" rtlCol="0">
            <a:noAutofit/>
          </a:bodyPr>
          <a:lstStyle/>
          <a:p>
            <a:r>
              <a:rPr lang="zh-CN" altLang="en-US" sz="2800">
                <a:solidFill>
                  <a:srgbClr val="FF0000"/>
                </a:solidFill>
                <a:latin typeface="黑体" panose="02010609060101010101" charset="-122"/>
                <a:ea typeface="黑体" panose="02010609060101010101" charset="-122"/>
                <a:cs typeface="黑体" panose="02010609060101010101" charset="-122"/>
              </a:rPr>
              <a:t>案例计划：</a:t>
            </a:r>
          </a:p>
          <a:p>
            <a:pPr marL="0" indent="0" latinLnBrk="0">
              <a:lnSpc>
                <a:spcPct val="150000"/>
              </a:lnSpc>
            </a:pPr>
            <a:r>
              <a:rPr lang="en-US" altLang="zh-CN" sz="2800">
                <a:latin typeface="黑体" panose="02010609060101010101" charset="-122"/>
                <a:ea typeface="黑体" panose="02010609060101010101" charset="-122"/>
                <a:cs typeface="黑体" panose="02010609060101010101" charset="-122"/>
              </a:rPr>
              <a:t>    </a:t>
            </a:r>
            <a:r>
              <a:rPr lang="zh-CN" altLang="en-US" sz="2800">
                <a:latin typeface="黑体" panose="02010609060101010101" charset="-122"/>
                <a:ea typeface="黑体" panose="02010609060101010101" charset="-122"/>
                <a:cs typeface="黑体" panose="02010609060101010101" charset="-122"/>
              </a:rPr>
              <a:t>第三步：迁移应用，检测目标达成度</a:t>
            </a:r>
          </a:p>
          <a:p>
            <a:pPr marL="0" indent="0" latinLnBrk="0">
              <a:lnSpc>
                <a:spcPct val="150000"/>
              </a:lnSpc>
            </a:pPr>
            <a:r>
              <a:rPr lang="zh-CN" altLang="en-US" sz="2800">
                <a:latin typeface="黑体" panose="02010609060101010101" charset="-122"/>
                <a:ea typeface="黑体" panose="02010609060101010101" charset="-122"/>
                <a:cs typeface="黑体" panose="02010609060101010101" charset="-122"/>
              </a:rPr>
              <a:t> </a:t>
            </a:r>
            <a:r>
              <a:rPr lang="en-US" altLang="zh-CN" sz="2800">
                <a:latin typeface="黑体" panose="02010609060101010101" charset="-122"/>
                <a:ea typeface="黑体" panose="02010609060101010101" charset="-122"/>
                <a:cs typeface="黑体" panose="02010609060101010101" charset="-122"/>
              </a:rPr>
              <a:t>  </a:t>
            </a:r>
            <a:r>
              <a:rPr lang="en-US" altLang="zh-CN" sz="1800">
                <a:latin typeface="黑体" panose="02010609060101010101" charset="-122"/>
                <a:ea typeface="黑体" panose="02010609060101010101" charset="-122"/>
                <a:cs typeface="黑体" panose="02010609060101010101" charset="-122"/>
              </a:rPr>
              <a:t>材料一 </a:t>
            </a:r>
            <a:r>
              <a:rPr lang="en-US" altLang="zh-CN" sz="1800">
                <a:solidFill>
                  <a:srgbClr val="3B518B"/>
                </a:solidFill>
                <a:latin typeface="黑体" panose="02010609060101010101" charset="-122"/>
                <a:ea typeface="黑体" panose="02010609060101010101" charset="-122"/>
                <a:cs typeface="黑体" panose="02010609060101010101" charset="-122"/>
              </a:rPr>
              <a:t>明清时期，江汉平原成为全国最主要粮食输出地，湖广地区在明中叶已有“湖广熟，天下足”的谚称，湖北江陵县“附郭膏腴之田，每亩收获不下五六石”。</a:t>
            </a:r>
            <a:r>
              <a:rPr lang="en-US" altLang="zh-CN" sz="1800">
                <a:solidFill>
                  <a:srgbClr val="FF0000"/>
                </a:solidFill>
                <a:latin typeface="黑体" panose="02010609060101010101" charset="-122"/>
                <a:ea typeface="黑体" panose="02010609060101010101" charset="-122"/>
                <a:cs typeface="黑体" panose="02010609060101010101" charset="-122"/>
              </a:rPr>
              <a:t>清代粮食生产大发展的还有四川，雍正时已有“产米之乡”的美誉，并被人称之谓“各省米谷，惟四川所出最多”,水稻亩产达到6-7石。再有像中国台湾的开发，以及广西成为粮食输出省等等，都说明清代粮食生产方面所取得的进展。</a:t>
            </a:r>
            <a:r>
              <a:rPr lang="en-US" altLang="zh-CN" sz="1800">
                <a:solidFill>
                  <a:srgbClr val="92D050"/>
                </a:solidFill>
                <a:latin typeface="黑体" panose="02010609060101010101" charset="-122"/>
                <a:ea typeface="黑体" panose="02010609060101010101" charset="-122"/>
                <a:cs typeface="黑体" panose="02010609060101010101" charset="-122"/>
              </a:rPr>
              <a:t>从明代中后期开始，中国借助海上丝绸之路，引进了大量原产美洲的番薯、玉米、花生等高产耐瘠作物，迅速改变了中国农业作物的种植结构，提高了</a:t>
            </a:r>
            <a:r>
              <a:rPr lang="en-US" altLang="zh-CN" sz="1800">
                <a:solidFill>
                  <a:srgbClr val="92D050"/>
                </a:solidFill>
                <a:highlight>
                  <a:srgbClr val="0000FF"/>
                </a:highlight>
                <a:latin typeface="黑体" panose="02010609060101010101" charset="-122"/>
                <a:ea typeface="黑体" panose="02010609060101010101" charset="-122"/>
                <a:cs typeface="黑体" panose="02010609060101010101" charset="-122"/>
              </a:rPr>
              <a:t>农业生产效率</a:t>
            </a:r>
            <a:r>
              <a:rPr lang="en-US" altLang="zh-CN" sz="1800">
                <a:solidFill>
                  <a:srgbClr val="92D050"/>
                </a:solidFill>
                <a:latin typeface="黑体" panose="02010609060101010101" charset="-122"/>
                <a:ea typeface="黑体" panose="02010609060101010101" charset="-122"/>
                <a:cs typeface="黑体" panose="02010609060101010101" charset="-122"/>
              </a:rPr>
              <a:t>，为农业的持续发展提供了巨大的生产潜力。</a:t>
            </a:r>
          </a:p>
          <a:p>
            <a:pPr marL="0" indent="0" latinLnBrk="0">
              <a:lnSpc>
                <a:spcPct val="150000"/>
              </a:lnSpc>
            </a:pPr>
            <a:r>
              <a:rPr lang="en-US" altLang="zh-CN" sz="1800">
                <a:latin typeface="黑体" panose="02010609060101010101" charset="-122"/>
                <a:ea typeface="黑体" panose="02010609060101010101" charset="-122"/>
                <a:cs typeface="黑体" panose="02010609060101010101" charset="-122"/>
              </a:rPr>
              <a:t>                            </a:t>
            </a:r>
            <a:r>
              <a:rPr lang="zh-CN" altLang="en-US" sz="1800">
                <a:latin typeface="黑体" panose="02010609060101010101" charset="-122"/>
                <a:ea typeface="黑体" panose="02010609060101010101" charset="-122"/>
                <a:cs typeface="黑体" panose="02010609060101010101" charset="-122"/>
              </a:rPr>
              <a:t>——据柏舟《中国粮食地图：千百年来，中国人民守护的饭碗从哪儿来》等整理</a:t>
            </a:r>
          </a:p>
          <a:p>
            <a:pPr marL="0" indent="0" latinLnBrk="0">
              <a:lnSpc>
                <a:spcPct val="150000"/>
              </a:lnSpc>
            </a:pPr>
            <a:r>
              <a:rPr lang="en-US" altLang="zh-CN" sz="1800">
                <a:latin typeface="黑体" panose="02010609060101010101" charset="-122"/>
                <a:ea typeface="黑体" panose="02010609060101010101" charset="-122"/>
                <a:cs typeface="黑体" panose="02010609060101010101" charset="-122"/>
              </a:rPr>
              <a:t>   </a:t>
            </a:r>
          </a:p>
          <a:p>
            <a:pPr marL="0" indent="0" latinLnBrk="0">
              <a:lnSpc>
                <a:spcPct val="150000"/>
              </a:lnSpc>
            </a:pPr>
            <a:r>
              <a:rPr lang="en-US" altLang="zh-CN" sz="1800">
                <a:latin typeface="黑体" panose="02010609060101010101" charset="-122"/>
                <a:ea typeface="黑体" panose="02010609060101010101" charset="-122"/>
                <a:cs typeface="黑体" panose="02010609060101010101" charset="-122"/>
              </a:rPr>
              <a:t>    </a:t>
            </a:r>
            <a:r>
              <a:rPr lang="en-US" altLang="zh-CN" sz="2400">
                <a:latin typeface="黑体" panose="02010609060101010101" charset="-122"/>
                <a:ea typeface="黑体" panose="02010609060101010101" charset="-122"/>
                <a:cs typeface="黑体" panose="02010609060101010101" charset="-122"/>
              </a:rPr>
              <a:t>根据材料并结合所学知识，概括明清时期中国农业生产的特点并分析其意义。</a:t>
            </a:r>
          </a:p>
        </p:txBody>
      </p:sp>
      <p:sp>
        <p:nvSpPr>
          <p:cNvPr id="4" name="矩形标注 3"/>
          <p:cNvSpPr/>
          <p:nvPr/>
        </p:nvSpPr>
        <p:spPr>
          <a:xfrm>
            <a:off x="7467600" y="1829435"/>
            <a:ext cx="1143000" cy="533400"/>
          </a:xfrm>
          <a:prstGeom prst="wedgeRectCallout">
            <a:avLst>
              <a:gd name="adj1" fmla="val -20833"/>
              <a:gd name="adj2" fmla="val 103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latin typeface="黑体" panose="02010609060101010101" charset="-122"/>
                <a:ea typeface="黑体" panose="02010609060101010101" charset="-122"/>
              </a:rPr>
              <a:t>农耕范围</a:t>
            </a:r>
          </a:p>
        </p:txBody>
      </p:sp>
      <p:sp>
        <p:nvSpPr>
          <p:cNvPr id="5" name="矩形标注 4"/>
          <p:cNvSpPr/>
          <p:nvPr/>
        </p:nvSpPr>
        <p:spPr>
          <a:xfrm>
            <a:off x="9601200" y="2209800"/>
            <a:ext cx="1143000" cy="533400"/>
          </a:xfrm>
          <a:prstGeom prst="wedgeRectCallout">
            <a:avLst>
              <a:gd name="adj1" fmla="val -20833"/>
              <a:gd name="adj2" fmla="val 103571"/>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latin typeface="黑体" panose="02010609060101010101" charset="-122"/>
                <a:ea typeface="黑体" panose="02010609060101010101" charset="-122"/>
              </a:rPr>
              <a:t>粮食产量</a:t>
            </a:r>
          </a:p>
        </p:txBody>
      </p:sp>
      <p:sp>
        <p:nvSpPr>
          <p:cNvPr id="6" name="矩形标注 5"/>
          <p:cNvSpPr/>
          <p:nvPr/>
        </p:nvSpPr>
        <p:spPr>
          <a:xfrm>
            <a:off x="4777105" y="3429000"/>
            <a:ext cx="1143000" cy="533400"/>
          </a:xfrm>
          <a:prstGeom prst="wedgeRectCallout">
            <a:avLst>
              <a:gd name="adj1" fmla="val -20833"/>
              <a:gd name="adj2" fmla="val 103571"/>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latin typeface="黑体" panose="02010609060101010101" charset="-122"/>
                <a:ea typeface="黑体" panose="02010609060101010101" charset="-122"/>
              </a:rPr>
              <a:t>种植结构</a:t>
            </a:r>
          </a:p>
        </p:txBody>
      </p:sp>
      <p:sp>
        <p:nvSpPr>
          <p:cNvPr id="8" name="矩形标注 7"/>
          <p:cNvSpPr/>
          <p:nvPr/>
        </p:nvSpPr>
        <p:spPr>
          <a:xfrm>
            <a:off x="10363200" y="3505200"/>
            <a:ext cx="1143000" cy="533400"/>
          </a:xfrm>
          <a:prstGeom prst="wedgeRectCallout">
            <a:avLst>
              <a:gd name="adj1" fmla="val -20833"/>
              <a:gd name="adj2" fmla="val 103571"/>
            </a:avLst>
          </a:prstGeom>
          <a:gradFill>
            <a:gsLst>
              <a:gs pos="0">
                <a:srgbClr val="007BD3"/>
              </a:gs>
              <a:gs pos="100000">
                <a:srgbClr val="03437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latin typeface="黑体" panose="02010609060101010101" charset="-122"/>
                <a:ea typeface="黑体" panose="02010609060101010101" charset="-122"/>
              </a:rPr>
              <a:t>农业技术</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34035" y="2134235"/>
            <a:ext cx="11149965" cy="3887470"/>
          </a:xfrm>
          <a:prstGeom prst="rect">
            <a:avLst/>
          </a:prstGeom>
          <a:noFill/>
          <a:ln w="9525">
            <a:noFill/>
          </a:ln>
        </p:spPr>
        <p:txBody>
          <a:bodyPr wrap="square">
            <a:noAutofit/>
          </a:bodyPr>
          <a:lstStyle/>
          <a:p>
            <a:pPr marL="0" indent="0" latinLnBrk="0">
              <a:lnSpc>
                <a:spcPct val="150000"/>
              </a:lnSpc>
            </a:pPr>
            <a:r>
              <a:rPr lang="zh-CN" sz="2800" b="0">
                <a:latin typeface="黑体" panose="02010609060101010101" charset="-122"/>
                <a:ea typeface="黑体" panose="02010609060101010101" charset="-122"/>
              </a:rPr>
              <a:t>特点：以江汉、四川地区为主并向周边地区辐射；粮食产区扩大，产量提高；引进高产农作物，粮食种植结构显著变化；生产效率提高；以小农经营为主。</a:t>
            </a:r>
          </a:p>
          <a:p>
            <a:pPr marL="0" indent="0" latinLnBrk="0">
              <a:lnSpc>
                <a:spcPct val="150000"/>
              </a:lnSpc>
            </a:pPr>
            <a:r>
              <a:rPr lang="zh-CN" altLang="zh-CN" sz="2800" b="0">
                <a:latin typeface="黑体" panose="02010609060101010101" charset="-122"/>
                <a:ea typeface="黑体" panose="02010609060101010101" charset="-122"/>
              </a:rPr>
              <a:t>意义：有利于保障粮食安全；缓解了人口增长的压力；促进了社会稳定；为工商业的发展提供了有利条件。</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5425"/>
            <a:ext cx="381000" cy="460375"/>
          </a:xfrm>
          <a:prstGeom prst="rect">
            <a:avLst/>
          </a:prstGeom>
          <a:solidFill>
            <a:srgbClr val="3B5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412750" y="225425"/>
            <a:ext cx="107950" cy="460375"/>
          </a:xfrm>
          <a:prstGeom prst="rect">
            <a:avLst/>
          </a:prstGeom>
          <a:solidFill>
            <a:srgbClr val="C84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p:nvSpPr>
        <p:spPr>
          <a:xfrm>
            <a:off x="838200" y="223838"/>
            <a:ext cx="685800" cy="460375"/>
          </a:xfrm>
          <a:prstGeom prst="rect">
            <a:avLst/>
          </a:prstGeom>
          <a:ln>
            <a:solidFill>
              <a:srgbClr val="C84230"/>
            </a:solidFill>
          </a:ln>
        </p:spPr>
        <p:txBody>
          <a:bodyPr>
            <a:spAutoFit/>
          </a:bodyPr>
          <a:lstStyle/>
          <a:p>
            <a:pPr algn="ctr" eaLnBrk="1" hangingPunct="1">
              <a:defRPr/>
            </a:pPr>
            <a:r>
              <a:rPr lang="en-US" altLang="zh-CN" sz="2400" b="1" spc="300"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sz="2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04800" y="1143635"/>
            <a:ext cx="11652250" cy="5435600"/>
          </a:xfrm>
          <a:prstGeom prst="rect">
            <a:avLst/>
          </a:prstGeom>
          <a:noFill/>
          <a:ln>
            <a:solidFill>
              <a:schemeClr val="accent1"/>
            </a:solidFill>
          </a:ln>
        </p:spPr>
        <p:txBody>
          <a:bodyPr wrap="square" rtlCol="0">
            <a:noAutofit/>
          </a:bodyPr>
          <a:lstStyle/>
          <a:p>
            <a:pPr marL="0" indent="0" latinLnBrk="0">
              <a:lnSpc>
                <a:spcPct val="150000"/>
              </a:lnSpc>
            </a:pPr>
            <a:r>
              <a:rPr lang="zh-CN" altLang="en-US" sz="2800">
                <a:latin typeface="黑体" panose="02010609060101010101" charset="-122"/>
                <a:ea typeface="黑体" panose="02010609060101010101" charset="-122"/>
                <a:cs typeface="黑体" panose="02010609060101010101" charset="-122"/>
              </a:rPr>
              <a:t> </a:t>
            </a:r>
            <a:r>
              <a:rPr lang="en-US" altLang="zh-CN" sz="2800">
                <a:latin typeface="黑体" panose="02010609060101010101" charset="-122"/>
                <a:ea typeface="黑体" panose="02010609060101010101" charset="-122"/>
                <a:cs typeface="黑体" panose="02010609060101010101" charset="-122"/>
              </a:rPr>
              <a:t>  </a:t>
            </a:r>
            <a:r>
              <a:rPr lang="en-US" altLang="zh-CN" sz="1800">
                <a:latin typeface="黑体" panose="02010609060101010101" charset="-122"/>
                <a:ea typeface="黑体" panose="02010609060101010101" charset="-122"/>
                <a:cs typeface="黑体" panose="02010609060101010101" charset="-122"/>
              </a:rPr>
              <a:t>材料  到了晚明时期，由于玉米和番薯等新的粮食作物的引进和推广，粮食生产有了突破性的发展。由于经济效益可观，</a:t>
            </a:r>
            <a:r>
              <a:rPr lang="en-US" altLang="zh-CN" sz="1800" b="1">
                <a:solidFill>
                  <a:srgbClr val="FFC000"/>
                </a:solidFill>
                <a:latin typeface="黑体" panose="02010609060101010101" charset="-122"/>
                <a:ea typeface="黑体" panose="02010609060101010101" charset="-122"/>
                <a:cs typeface="黑体" panose="02010609060101010101" charset="-122"/>
              </a:rPr>
              <a:t>种棉和养蚕更是蔚然成风</a:t>
            </a:r>
            <a:r>
              <a:rPr lang="en-US" altLang="zh-CN" sz="1800">
                <a:latin typeface="黑体" panose="02010609060101010101" charset="-122"/>
                <a:ea typeface="黑体" panose="02010609060101010101" charset="-122"/>
                <a:cs typeface="黑体" panose="02010609060101010101" charset="-122"/>
              </a:rPr>
              <a:t>。各地</a:t>
            </a:r>
            <a:r>
              <a:rPr lang="en-US" altLang="zh-CN" sz="1800" b="1">
                <a:solidFill>
                  <a:srgbClr val="92D050"/>
                </a:solidFill>
                <a:latin typeface="黑体" panose="02010609060101010101" charset="-122"/>
                <a:ea typeface="黑体" panose="02010609060101010101" charset="-122"/>
                <a:cs typeface="黑体" panose="02010609060101010101" charset="-122"/>
              </a:rPr>
              <a:t>商品的种类</a:t>
            </a:r>
            <a:r>
              <a:rPr lang="en-US" altLang="zh-CN" sz="1800">
                <a:latin typeface="黑体" panose="02010609060101010101" charset="-122"/>
                <a:ea typeface="黑体" panose="02010609060101010101" charset="-122"/>
                <a:cs typeface="黑体" panose="02010609060101010101" charset="-122"/>
              </a:rPr>
              <a:t>比以往更丰富，而这又进一步促使</a:t>
            </a:r>
            <a:r>
              <a:rPr lang="en-US" altLang="zh-CN" sz="1800" b="1">
                <a:solidFill>
                  <a:srgbClr val="FF0000"/>
                </a:solidFill>
                <a:latin typeface="黑体" panose="02010609060101010101" charset="-122"/>
                <a:ea typeface="黑体" panose="02010609060101010101" charset="-122"/>
                <a:cs typeface="黑体" panose="02010609060101010101" charset="-122"/>
              </a:rPr>
              <a:t>工商业专业市镇</a:t>
            </a:r>
            <a:r>
              <a:rPr lang="en-US" altLang="zh-CN" sz="1800">
                <a:latin typeface="黑体" panose="02010609060101010101" charset="-122"/>
                <a:ea typeface="黑体" panose="02010609060101010101" charset="-122"/>
                <a:cs typeface="黑体" panose="02010609060101010101" charset="-122"/>
              </a:rPr>
              <a:t>的大量兴起。如松江，是明代最著名的棉纺织业中心，有众多手工业专业市镇和商品集散地，其中朱泾镇“四乡盛产棉花、乡人精于纺织，所产标布质地精细”，随着经营范围的扩大、责本的增多、竞争的激烈，开始产生了一批商业集团，也就是所谓的中国</a:t>
            </a:r>
            <a:r>
              <a:rPr lang="en-US" altLang="zh-CN" sz="1800" b="1">
                <a:solidFill>
                  <a:srgbClr val="475C92"/>
                </a:solidFill>
                <a:latin typeface="黑体" panose="02010609060101010101" charset="-122"/>
                <a:ea typeface="黑体" panose="02010609060101010101" charset="-122"/>
                <a:cs typeface="黑体" panose="02010609060101010101" charset="-122"/>
              </a:rPr>
              <a:t>商帮</a:t>
            </a:r>
            <a:r>
              <a:rPr lang="en-US" altLang="zh-CN" sz="1800">
                <a:latin typeface="黑体" panose="02010609060101010101" charset="-122"/>
                <a:ea typeface="黑体" panose="02010609060101010101" charset="-122"/>
                <a:cs typeface="黑体" panose="02010609060101010101" charset="-122"/>
              </a:rPr>
              <a:t>。其中最著名的是</a:t>
            </a:r>
            <a:r>
              <a:rPr lang="zh-CN" altLang="en-US" sz="1800">
                <a:latin typeface="黑体" panose="02010609060101010101" charset="-122"/>
                <a:ea typeface="黑体" panose="02010609060101010101" charset="-122"/>
                <a:cs typeface="黑体" panose="02010609060101010101" charset="-122"/>
              </a:rPr>
              <a:t>徽</a:t>
            </a:r>
            <a:r>
              <a:rPr lang="en-US" altLang="zh-CN" sz="1800">
                <a:latin typeface="黑体" panose="02010609060101010101" charset="-122"/>
                <a:ea typeface="黑体" panose="02010609060101010101" charset="-122"/>
                <a:cs typeface="黑体" panose="02010609060101010101" charset="-122"/>
              </a:rPr>
              <a:t>商，不仅人数多，而且</a:t>
            </a:r>
            <a:r>
              <a:rPr lang="en-US" altLang="zh-CN" sz="1800">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rPr>
              <a:t>资本雄厚</a:t>
            </a:r>
            <a:r>
              <a:rPr lang="en-US" altLang="zh-CN" sz="1800">
                <a:latin typeface="黑体" panose="02010609060101010101" charset="-122"/>
                <a:ea typeface="黑体" panose="02010609060101010101" charset="-122"/>
                <a:cs typeface="黑体" panose="02010609060101010101" charset="-122"/>
              </a:rPr>
              <a:t>，经营多种行业。在明清之前，人们都以习儒或做官为一生的奋斗目标。随着商品经济的不断发展以及新“四民观”和“工商皆本”思想的出现，许多文人学士也开始加入到从商队伍中，“弃儒就贾”成为当时的风气但是商业化的发展也进一步刺激了社会的世俗化，社会的商业化使人心趋于机械、变诈，人们唯利是图。</a:t>
            </a:r>
          </a:p>
          <a:p>
            <a:pPr marL="0" indent="0" latinLnBrk="0">
              <a:lnSpc>
                <a:spcPct val="150000"/>
              </a:lnSpc>
            </a:pPr>
            <a:r>
              <a:rPr lang="en-US" altLang="zh-CN" sz="1800">
                <a:latin typeface="黑体" panose="02010609060101010101" charset="-122"/>
                <a:ea typeface="黑体" panose="02010609060101010101" charset="-122"/>
                <a:cs typeface="黑体" panose="02010609060101010101" charset="-122"/>
              </a:rPr>
              <a:t>                                             ——摘编自陈君、齐洋铌《晚明的商业发展与社会变迁</a:t>
            </a:r>
            <a:r>
              <a:rPr lang="zh-CN" altLang="en-US" sz="1800">
                <a:latin typeface="黑体" panose="02010609060101010101" charset="-122"/>
                <a:ea typeface="黑体" panose="02010609060101010101" charset="-122"/>
                <a:cs typeface="黑体" panose="02010609060101010101" charset="-122"/>
              </a:rPr>
              <a:t>》</a:t>
            </a:r>
            <a:r>
              <a:rPr lang="en-US" altLang="zh-CN" sz="1800">
                <a:latin typeface="黑体" panose="02010609060101010101" charset="-122"/>
                <a:ea typeface="黑体" panose="02010609060101010101" charset="-122"/>
                <a:cs typeface="黑体" panose="02010609060101010101" charset="-122"/>
              </a:rPr>
              <a:t>    </a:t>
            </a:r>
          </a:p>
          <a:p>
            <a:pPr marL="0" indent="0" latinLnBrk="0">
              <a:lnSpc>
                <a:spcPct val="150000"/>
              </a:lnSpc>
            </a:pPr>
            <a:endParaRPr lang="en-US" altLang="zh-CN" sz="1800">
              <a:latin typeface="黑体" panose="02010609060101010101" charset="-122"/>
              <a:ea typeface="黑体" panose="02010609060101010101" charset="-122"/>
              <a:cs typeface="黑体" panose="02010609060101010101" charset="-122"/>
            </a:endParaRPr>
          </a:p>
          <a:p>
            <a:pPr marL="0" indent="0" latinLnBrk="0">
              <a:lnSpc>
                <a:spcPct val="150000"/>
              </a:lnSpc>
            </a:pPr>
            <a:r>
              <a:rPr lang="en-US" altLang="zh-CN" sz="1800">
                <a:latin typeface="黑体" panose="02010609060101010101" charset="-122"/>
                <a:ea typeface="黑体" panose="02010609060101010101" charset="-122"/>
                <a:cs typeface="黑体" panose="02010609060101010101" charset="-122"/>
              </a:rPr>
              <a:t>        </a:t>
            </a:r>
            <a:r>
              <a:rPr lang="en-US" altLang="zh-CN" sz="2400">
                <a:latin typeface="黑体" panose="02010609060101010101" charset="-122"/>
                <a:ea typeface="黑体" panose="02010609060101010101" charset="-122"/>
                <a:cs typeface="黑体" panose="02010609060101010101" charset="-122"/>
              </a:rPr>
              <a:t>根据材料并结合所学知识，归纳晚明商业发展的表现及影响。</a:t>
            </a:r>
          </a:p>
        </p:txBody>
      </p:sp>
      <p:sp>
        <p:nvSpPr>
          <p:cNvPr id="4" name="矩形标注 3"/>
          <p:cNvSpPr/>
          <p:nvPr/>
        </p:nvSpPr>
        <p:spPr>
          <a:xfrm>
            <a:off x="2362200" y="2439035"/>
            <a:ext cx="1143000" cy="533400"/>
          </a:xfrm>
          <a:prstGeom prst="wedgeRectCallout">
            <a:avLst>
              <a:gd name="adj1" fmla="val -20833"/>
              <a:gd name="adj2" fmla="val 103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latin typeface="黑体" panose="02010609060101010101" charset="-122"/>
                <a:ea typeface="黑体" panose="02010609060101010101" charset="-122"/>
              </a:rPr>
              <a:t>商人</a:t>
            </a:r>
          </a:p>
        </p:txBody>
      </p:sp>
      <p:sp>
        <p:nvSpPr>
          <p:cNvPr id="5" name="矩形标注 4"/>
          <p:cNvSpPr/>
          <p:nvPr/>
        </p:nvSpPr>
        <p:spPr>
          <a:xfrm>
            <a:off x="9525000" y="1219835"/>
            <a:ext cx="1143000" cy="533400"/>
          </a:xfrm>
          <a:prstGeom prst="wedgeRectCallout">
            <a:avLst>
              <a:gd name="adj1" fmla="val -20833"/>
              <a:gd name="adj2" fmla="val 103571"/>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latin typeface="黑体" panose="02010609060101010101" charset="-122"/>
                <a:ea typeface="黑体" panose="02010609060101010101" charset="-122"/>
              </a:rPr>
              <a:t>城市</a:t>
            </a:r>
          </a:p>
        </p:txBody>
      </p:sp>
      <p:sp>
        <p:nvSpPr>
          <p:cNvPr id="6" name="矩形标注 5"/>
          <p:cNvSpPr/>
          <p:nvPr/>
        </p:nvSpPr>
        <p:spPr>
          <a:xfrm>
            <a:off x="4876800" y="1219835"/>
            <a:ext cx="1143000" cy="533400"/>
          </a:xfrm>
          <a:prstGeom prst="wedgeRectCallout">
            <a:avLst>
              <a:gd name="adj1" fmla="val -20833"/>
              <a:gd name="adj2" fmla="val 103571"/>
            </a:avLst>
          </a:prstGeom>
          <a:gradFill>
            <a:gsLst>
              <a:gs pos="0">
                <a:srgbClr val="14CD68"/>
              </a:gs>
              <a:gs pos="100000">
                <a:srgbClr val="0B6E3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latin typeface="黑体" panose="02010609060101010101" charset="-122"/>
                <a:ea typeface="黑体" panose="02010609060101010101" charset="-122"/>
              </a:rPr>
              <a:t>商品种类</a:t>
            </a:r>
          </a:p>
        </p:txBody>
      </p:sp>
      <p:sp>
        <p:nvSpPr>
          <p:cNvPr id="8" name="矩形标注 7"/>
          <p:cNvSpPr/>
          <p:nvPr/>
        </p:nvSpPr>
        <p:spPr>
          <a:xfrm>
            <a:off x="2057400" y="1143635"/>
            <a:ext cx="1143000" cy="533400"/>
          </a:xfrm>
          <a:prstGeom prst="wedgeRectCallout">
            <a:avLst>
              <a:gd name="adj1" fmla="val -20833"/>
              <a:gd name="adj2" fmla="val 103571"/>
            </a:avLst>
          </a:prstGeom>
          <a:gradFill>
            <a:gsLst>
              <a:gs pos="0">
                <a:srgbClr val="007BD3"/>
              </a:gs>
              <a:gs pos="100000">
                <a:srgbClr val="03437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latin typeface="黑体" panose="02010609060101010101" charset="-122"/>
                <a:ea typeface="黑体" panose="02010609060101010101" charset="-122"/>
              </a:rPr>
              <a:t>农产品的商品化</a:t>
            </a:r>
          </a:p>
        </p:txBody>
      </p:sp>
      <p:sp>
        <p:nvSpPr>
          <p:cNvPr id="9" name="矩形标注 8"/>
          <p:cNvSpPr/>
          <p:nvPr/>
        </p:nvSpPr>
        <p:spPr>
          <a:xfrm>
            <a:off x="7315200" y="2362835"/>
            <a:ext cx="1143000" cy="533400"/>
          </a:xfrm>
          <a:prstGeom prst="wedgeRectCallout">
            <a:avLst>
              <a:gd name="adj1" fmla="val -20833"/>
              <a:gd name="adj2" fmla="val 10357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latin typeface="黑体" panose="02010609060101010101" charset="-122"/>
                <a:ea typeface="黑体" panose="02010609060101010101" charset="-122"/>
              </a:rPr>
              <a:t>资本</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8" grpId="0" animBg="1"/>
      <p:bldP spid="8" grpId="1" animBg="1"/>
      <p:bldP spid="9" grpId="0" animBg="1"/>
      <p:bldP spid="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34035" y="2134235"/>
            <a:ext cx="11149965" cy="2362200"/>
          </a:xfrm>
          <a:prstGeom prst="rect">
            <a:avLst/>
          </a:prstGeom>
          <a:noFill/>
          <a:ln w="9525">
            <a:noFill/>
          </a:ln>
        </p:spPr>
        <p:txBody>
          <a:bodyPr wrap="square">
            <a:noAutofit/>
          </a:bodyPr>
          <a:lstStyle/>
          <a:p>
            <a:pPr marL="0" indent="0" latinLnBrk="0">
              <a:lnSpc>
                <a:spcPct val="150000"/>
              </a:lnSpc>
            </a:pPr>
            <a:r>
              <a:rPr lang="zh-CN" sz="2800" b="0">
                <a:latin typeface="黑体" panose="02010609060101010101" charset="-122"/>
                <a:ea typeface="黑体" panose="02010609060101010101" charset="-122"/>
              </a:rPr>
              <a:t>表现：农产品成为商品；出现了大批工商业市镇；出现了商帮；商人资本雄厚。</a:t>
            </a:r>
          </a:p>
          <a:p>
            <a:pPr marL="0" indent="0" latinLnBrk="0">
              <a:lnSpc>
                <a:spcPct val="150000"/>
              </a:lnSpc>
            </a:pPr>
            <a:r>
              <a:rPr lang="zh-CN" sz="2800" b="0">
                <a:latin typeface="黑体" panose="02010609060101010101" charset="-122"/>
                <a:ea typeface="黑体" panose="02010609060101010101" charset="-122"/>
              </a:rPr>
              <a:t>影响：市民阶层崛起，阶级结构变动；资本主义萌芽产生；贱商观念开始改变（传统的抑商思想受到冲击）</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152663"/>
            <a:ext cx="12192000" cy="3124200"/>
            <a:chOff x="0" y="2152663"/>
            <a:chExt cx="12192000" cy="3124200"/>
          </a:xfrm>
        </p:grpSpPr>
        <p:sp>
          <p:nvSpPr>
            <p:cNvPr id="3" name="矩形 2"/>
            <p:cNvSpPr/>
            <p:nvPr/>
          </p:nvSpPr>
          <p:spPr>
            <a:xfrm>
              <a:off x="0" y="2152663"/>
              <a:ext cx="12192000" cy="31242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7"/>
            <p:cNvSpPr/>
            <p:nvPr/>
          </p:nvSpPr>
          <p:spPr>
            <a:xfrm>
              <a:off x="0" y="2152663"/>
              <a:ext cx="12192000" cy="3124200"/>
            </a:xfrm>
            <a:prstGeom prst="rect">
              <a:avLst/>
            </a:prstGeom>
            <a:solidFill>
              <a:srgbClr val="3B518B">
                <a:alpha val="80000"/>
              </a:srgbClr>
            </a:solidFill>
            <a:ln w="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2" name="组合 1"/>
          <p:cNvGrpSpPr/>
          <p:nvPr/>
        </p:nvGrpSpPr>
        <p:grpSpPr>
          <a:xfrm>
            <a:off x="2438496" y="2667020"/>
            <a:ext cx="6724473" cy="1523960"/>
            <a:chOff x="3238575" y="2711834"/>
            <a:chExt cx="6724473" cy="1523960"/>
          </a:xfrm>
        </p:grpSpPr>
        <p:sp>
          <p:nvSpPr>
            <p:cNvPr id="6" name="椭圆 5"/>
            <p:cNvSpPr/>
            <p:nvPr/>
          </p:nvSpPr>
          <p:spPr>
            <a:xfrm>
              <a:off x="3238575" y="2711834"/>
              <a:ext cx="1523960" cy="1523960"/>
            </a:xfrm>
            <a:prstGeom prst="ellipse">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6000" dirty="0" smtClean="0">
                  <a:latin typeface="Arial Unicode MS" panose="020B0604020202020204" pitchFamily="34" charset="-122"/>
                </a:rPr>
                <a:t>04</a:t>
              </a:r>
              <a:endParaRPr lang="zh-CN" altLang="en-US" sz="6000" dirty="0">
                <a:latin typeface="Arial Unicode MS" panose="020B0604020202020204" pitchFamily="34" charset="-122"/>
              </a:endParaRPr>
            </a:p>
          </p:txBody>
        </p:sp>
        <p:sp>
          <p:nvSpPr>
            <p:cNvPr id="12" name="矩形 11"/>
            <p:cNvSpPr/>
            <p:nvPr/>
          </p:nvSpPr>
          <p:spPr bwMode="auto">
            <a:xfrm>
              <a:off x="5530783" y="3016902"/>
              <a:ext cx="4432265" cy="829945"/>
            </a:xfrm>
            <a:prstGeom prst="rect">
              <a:avLst/>
            </a:prstGeom>
            <a:ln>
              <a:noFill/>
            </a:ln>
          </p:spPr>
          <p:txBody>
            <a:bodyPr wrap="square">
              <a:spAutoFit/>
            </a:bodyPr>
            <a:lstStyle/>
            <a:p>
              <a:pPr eaLnBrk="1" hangingPunct="1">
                <a:defRPr/>
              </a:pPr>
              <a:r>
                <a:rPr lang="zh-CN" altLang="en-US" sz="4800" b="1" spc="300" dirty="0">
                  <a:solidFill>
                    <a:schemeClr val="bg1"/>
                  </a:solidFill>
                  <a:latin typeface="微软雅黑" panose="020B0503020204020204" pitchFamily="34" charset="-122"/>
                  <a:ea typeface="微软雅黑" panose="020B0503020204020204" pitchFamily="34" charset="-122"/>
                </a:rPr>
                <a:t>教学启示</a:t>
              </a: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5425"/>
            <a:ext cx="381000" cy="460375"/>
          </a:xfrm>
          <a:prstGeom prst="rect">
            <a:avLst/>
          </a:prstGeom>
          <a:solidFill>
            <a:srgbClr val="3B5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412750" y="225425"/>
            <a:ext cx="107950" cy="460375"/>
          </a:xfrm>
          <a:prstGeom prst="rect">
            <a:avLst/>
          </a:prstGeom>
          <a:solidFill>
            <a:srgbClr val="C84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p:nvSpPr>
        <p:spPr>
          <a:xfrm>
            <a:off x="838200" y="223838"/>
            <a:ext cx="685800" cy="460375"/>
          </a:xfrm>
          <a:prstGeom prst="rect">
            <a:avLst/>
          </a:prstGeom>
          <a:ln>
            <a:solidFill>
              <a:srgbClr val="C84230"/>
            </a:solidFill>
          </a:ln>
        </p:spPr>
        <p:txBody>
          <a:bodyPr>
            <a:spAutoFit/>
          </a:bodyPr>
          <a:lstStyle/>
          <a:p>
            <a:pPr algn="ctr" eaLnBrk="1" hangingPunct="1">
              <a:defRPr/>
            </a:pPr>
            <a:r>
              <a:rPr lang="en-US" altLang="zh-CN" sz="2400" b="1" spc="300"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sz="2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81000" y="2590800"/>
            <a:ext cx="11581765" cy="953135"/>
          </a:xfrm>
          <a:prstGeom prst="rect">
            <a:avLst/>
          </a:prstGeom>
          <a:noFill/>
          <a:ln>
            <a:solidFill>
              <a:schemeClr val="accent1"/>
            </a:solidFill>
          </a:ln>
        </p:spPr>
        <p:txBody>
          <a:bodyPr wrap="square" rtlCol="0">
            <a:spAutoFit/>
          </a:bodyPr>
          <a:lstStyle/>
          <a:p>
            <a:r>
              <a:rPr lang="zh-CN" altLang="en-US" sz="2800">
                <a:latin typeface="黑体" panose="02010609060101010101" charset="-122"/>
                <a:ea typeface="黑体" panose="02010609060101010101" charset="-122"/>
                <a:cs typeface="黑体" panose="02010609060101010101" charset="-122"/>
              </a:rPr>
              <a:t>启示二：通过追问、提炼等方式促进学生从史实学习到历史认识的思维进阶。历史认识不仅包括观念的认同和理解，也包括学科方法和思维学习。</a:t>
            </a:r>
          </a:p>
        </p:txBody>
      </p:sp>
      <p:sp>
        <p:nvSpPr>
          <p:cNvPr id="4" name="文本框 3"/>
          <p:cNvSpPr txBox="1"/>
          <p:nvPr>
            <p:custDataLst>
              <p:tags r:id="rId1"/>
            </p:custDataLst>
          </p:nvPr>
        </p:nvSpPr>
        <p:spPr>
          <a:xfrm>
            <a:off x="432435" y="1296035"/>
            <a:ext cx="11581765" cy="521970"/>
          </a:xfrm>
          <a:prstGeom prst="rect">
            <a:avLst/>
          </a:prstGeom>
          <a:noFill/>
          <a:ln>
            <a:solidFill>
              <a:schemeClr val="accent1"/>
            </a:solidFill>
          </a:ln>
        </p:spPr>
        <p:txBody>
          <a:bodyPr wrap="square" rtlCol="0">
            <a:spAutoFit/>
          </a:bodyPr>
          <a:lstStyle/>
          <a:p>
            <a:r>
              <a:rPr lang="zh-CN" altLang="en-US" sz="2800">
                <a:latin typeface="黑体" panose="02010609060101010101" charset="-122"/>
                <a:ea typeface="黑体" panose="02010609060101010101" charset="-122"/>
                <a:cs typeface="黑体" panose="02010609060101010101" charset="-122"/>
              </a:rPr>
              <a:t>启示一：应用大概念指导学生进行知识整合，实现知识的结构化</a:t>
            </a:r>
          </a:p>
        </p:txBody>
      </p:sp>
      <p:sp>
        <p:nvSpPr>
          <p:cNvPr id="5" name="文本框 4"/>
          <p:cNvSpPr txBox="1"/>
          <p:nvPr>
            <p:custDataLst>
              <p:tags r:id="rId2"/>
            </p:custDataLst>
          </p:nvPr>
        </p:nvSpPr>
        <p:spPr>
          <a:xfrm>
            <a:off x="457200" y="5334000"/>
            <a:ext cx="11581765" cy="953135"/>
          </a:xfrm>
          <a:prstGeom prst="rect">
            <a:avLst/>
          </a:prstGeom>
          <a:noFill/>
          <a:ln>
            <a:solidFill>
              <a:schemeClr val="accent1"/>
            </a:solidFill>
          </a:ln>
        </p:spPr>
        <p:txBody>
          <a:bodyPr wrap="square" rtlCol="0">
            <a:spAutoFit/>
          </a:bodyPr>
          <a:lstStyle/>
          <a:p>
            <a:r>
              <a:rPr lang="zh-CN" altLang="en-US" sz="2800">
                <a:latin typeface="黑体" panose="02010609060101010101" charset="-122"/>
                <a:ea typeface="黑体" panose="02010609060101010101" charset="-122"/>
                <a:cs typeface="黑体" panose="02010609060101010101" charset="-122"/>
              </a:rPr>
              <a:t>启示四：教学就是师生互动的转化艺术。在互动中实现从史实到认识、再从认识到史实的完整的思维过程，实现化知为识，转识为慧的蜕变。</a:t>
            </a:r>
          </a:p>
        </p:txBody>
      </p:sp>
      <p:sp>
        <p:nvSpPr>
          <p:cNvPr id="6" name="文本框 5"/>
          <p:cNvSpPr txBox="1"/>
          <p:nvPr>
            <p:custDataLst>
              <p:tags r:id="rId3"/>
            </p:custDataLst>
          </p:nvPr>
        </p:nvSpPr>
        <p:spPr>
          <a:xfrm>
            <a:off x="457200" y="4191000"/>
            <a:ext cx="11581765" cy="521970"/>
          </a:xfrm>
          <a:prstGeom prst="rect">
            <a:avLst/>
          </a:prstGeom>
          <a:noFill/>
          <a:ln>
            <a:solidFill>
              <a:schemeClr val="accent1"/>
            </a:solidFill>
          </a:ln>
        </p:spPr>
        <p:txBody>
          <a:bodyPr wrap="square" rtlCol="0">
            <a:spAutoFit/>
          </a:bodyPr>
          <a:lstStyle/>
          <a:p>
            <a:r>
              <a:rPr lang="zh-CN" altLang="en-US" sz="2800">
                <a:latin typeface="黑体" panose="02010609060101010101" charset="-122"/>
                <a:ea typeface="黑体" panose="02010609060101010101" charset="-122"/>
                <a:cs typeface="黑体" panose="02010609060101010101" charset="-122"/>
              </a:rPr>
              <a:t>启示三：迁移应用，检测教学目标的达成度</a:t>
            </a:r>
          </a:p>
        </p:txBody>
      </p:sp>
    </p:spTree>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152663"/>
            <a:ext cx="12192000" cy="3124200"/>
            <a:chOff x="0" y="2152663"/>
            <a:chExt cx="12192000" cy="3124200"/>
          </a:xfrm>
        </p:grpSpPr>
        <p:sp>
          <p:nvSpPr>
            <p:cNvPr id="3" name="矩形 2"/>
            <p:cNvSpPr/>
            <p:nvPr/>
          </p:nvSpPr>
          <p:spPr>
            <a:xfrm>
              <a:off x="0" y="2152663"/>
              <a:ext cx="12192000" cy="31242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7"/>
            <p:cNvSpPr/>
            <p:nvPr/>
          </p:nvSpPr>
          <p:spPr>
            <a:xfrm>
              <a:off x="0" y="2152663"/>
              <a:ext cx="12192000" cy="3124200"/>
            </a:xfrm>
            <a:prstGeom prst="rect">
              <a:avLst/>
            </a:prstGeom>
            <a:solidFill>
              <a:srgbClr val="3B518B">
                <a:alpha val="80000"/>
              </a:srgbClr>
            </a:solidFill>
            <a:ln w="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7" name="组合 6"/>
          <p:cNvGrpSpPr/>
          <p:nvPr/>
        </p:nvGrpSpPr>
        <p:grpSpPr>
          <a:xfrm>
            <a:off x="2362298" y="2667020"/>
            <a:ext cx="5033738" cy="1523960"/>
            <a:chOff x="2667090" y="2667020"/>
            <a:chExt cx="5033738" cy="1523960"/>
          </a:xfrm>
        </p:grpSpPr>
        <p:sp>
          <p:nvSpPr>
            <p:cNvPr id="6" name="椭圆 5"/>
            <p:cNvSpPr/>
            <p:nvPr/>
          </p:nvSpPr>
          <p:spPr>
            <a:xfrm>
              <a:off x="2667090" y="2667020"/>
              <a:ext cx="1523960" cy="1523960"/>
            </a:xfrm>
            <a:prstGeom prst="ellipse">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6000" dirty="0" smtClean="0">
                  <a:latin typeface="Arial Unicode MS" panose="020B0604020202020204" pitchFamily="34" charset="-122"/>
                </a:rPr>
                <a:t>01</a:t>
              </a:r>
              <a:endParaRPr lang="zh-CN" altLang="en-US" sz="6000" dirty="0">
                <a:latin typeface="Arial Unicode MS" panose="020B0604020202020204" pitchFamily="34" charset="-122"/>
              </a:endParaRPr>
            </a:p>
          </p:txBody>
        </p:sp>
        <p:sp>
          <p:nvSpPr>
            <p:cNvPr id="12" name="矩形 11"/>
            <p:cNvSpPr/>
            <p:nvPr/>
          </p:nvSpPr>
          <p:spPr bwMode="auto">
            <a:xfrm>
              <a:off x="4927148" y="3013502"/>
              <a:ext cx="2773680" cy="829945"/>
            </a:xfrm>
            <a:prstGeom prst="rect">
              <a:avLst/>
            </a:prstGeom>
            <a:ln>
              <a:noFill/>
            </a:ln>
          </p:spPr>
          <p:txBody>
            <a:bodyPr wrap="none">
              <a:spAutoFit/>
            </a:bodyPr>
            <a:lstStyle/>
            <a:p>
              <a:pPr eaLnBrk="1" hangingPunct="1">
                <a:defRPr/>
              </a:pPr>
              <a:r>
                <a:rPr lang="zh-CN" altLang="en-US" sz="4800" b="1" spc="300" dirty="0">
                  <a:solidFill>
                    <a:schemeClr val="bg1"/>
                  </a:solidFill>
                  <a:latin typeface="微软雅黑" panose="020B0503020204020204" pitchFamily="34" charset="-122"/>
                  <a:ea typeface="微软雅黑" panose="020B0503020204020204" pitchFamily="34" charset="-122"/>
                </a:rPr>
                <a:t>问题缘起</a:t>
              </a: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12192000" cy="6915150"/>
            <a:chOff x="0" y="-28575"/>
            <a:chExt cx="12192000" cy="6915150"/>
          </a:xfrm>
        </p:grpSpPr>
        <p:pic>
          <p:nvPicPr>
            <p:cNvPr id="13314" name="图片 2"/>
            <p:cNvPicPr>
              <a:picLocks noChangeAspect="1"/>
            </p:cNvPicPr>
            <p:nvPr/>
          </p:nvPicPr>
          <p:blipFill>
            <a:blip r:embed="rId3">
              <a:extLst>
                <a:ext uri="{28A0092B-C50C-407E-A947-70E740481C1C}">
                  <a14:useLocalDpi xmlns:a14="http://schemas.microsoft.com/office/drawing/2010/main" val="0"/>
                </a:ext>
              </a:extLst>
            </a:blip>
            <a:srcRect l="395" t="10933" r="427" b="10938"/>
            <a:stretch>
              <a:fillRect/>
            </a:stretch>
          </p:blipFill>
          <p:spPr bwMode="auto">
            <a:xfrm>
              <a:off x="0" y="-28575"/>
              <a:ext cx="121920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28575"/>
              <a:ext cx="12192000" cy="6915150"/>
            </a:xfrm>
            <a:prstGeom prst="rect">
              <a:avLst/>
            </a:prstGeom>
            <a:solidFill>
              <a:srgbClr val="3B518B">
                <a:alpha val="80000"/>
              </a:srgbClr>
            </a:solidFill>
            <a:ln w="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3" name="矩形 2"/>
          <p:cNvSpPr/>
          <p:nvPr/>
        </p:nvSpPr>
        <p:spPr>
          <a:xfrm>
            <a:off x="0" y="1866900"/>
            <a:ext cx="121920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文本框 24579"/>
          <p:cNvSpPr txBox="1">
            <a:spLocks noChangeArrowheads="1"/>
          </p:cNvSpPr>
          <p:nvPr/>
        </p:nvSpPr>
        <p:spPr bwMode="auto">
          <a:xfrm>
            <a:off x="3963627" y="2875002"/>
            <a:ext cx="426474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altLang="zh-CN" sz="6600" b="1" dirty="0" smtClean="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THANKS</a:t>
            </a:r>
            <a:endParaRPr lang="zh-CN" altLang="en-US" sz="66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0376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5425"/>
            <a:ext cx="381000" cy="460375"/>
          </a:xfrm>
          <a:prstGeom prst="rect">
            <a:avLst/>
          </a:prstGeom>
          <a:solidFill>
            <a:srgbClr val="3B5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412750" y="225425"/>
            <a:ext cx="107950" cy="460375"/>
          </a:xfrm>
          <a:prstGeom prst="rect">
            <a:avLst/>
          </a:prstGeom>
          <a:solidFill>
            <a:srgbClr val="C84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p:nvSpPr>
        <p:spPr>
          <a:xfrm>
            <a:off x="838200" y="223838"/>
            <a:ext cx="685800" cy="461962"/>
          </a:xfrm>
          <a:prstGeom prst="rect">
            <a:avLst/>
          </a:prstGeom>
          <a:ln>
            <a:solidFill>
              <a:srgbClr val="C84230"/>
            </a:solidFill>
          </a:ln>
        </p:spPr>
        <p:txBody>
          <a:bodyPr>
            <a:spAutoFit/>
          </a:bodyPr>
          <a:lstStyle/>
          <a:p>
            <a:pPr algn="ctr" eaLnBrk="1" hangingPunct="1">
              <a:defRPr/>
            </a:pPr>
            <a:r>
              <a:rPr lang="en-US" altLang="zh-CN" sz="2400" b="1" spc="300"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sz="2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81000" y="1296035"/>
            <a:ext cx="11621135" cy="4796790"/>
          </a:xfrm>
          <a:prstGeom prst="rect">
            <a:avLst/>
          </a:prstGeom>
          <a:noFill/>
          <a:ln w="12700" cmpd="sng">
            <a:solidFill>
              <a:schemeClr val="accent1">
                <a:shade val="50000"/>
              </a:schemeClr>
            </a:solidFill>
            <a:prstDash val="solid"/>
          </a:ln>
        </p:spPr>
        <p:txBody>
          <a:bodyPr wrap="square" rtlCol="0">
            <a:noAutofit/>
          </a:bodyPr>
          <a:lstStyle/>
          <a:p>
            <a:pPr marL="0" indent="0" latinLnBrk="0">
              <a:lnSpc>
                <a:spcPct val="150000"/>
              </a:lnSpc>
            </a:pPr>
            <a:r>
              <a:rPr lang="en-US" altLang="zh-CN"/>
              <a:t>           </a:t>
            </a:r>
            <a:r>
              <a:rPr lang="zh-CN" altLang="en-US" sz="2800">
                <a:latin typeface="黑体" panose="02010609060101010101" charset="-122"/>
                <a:ea typeface="黑体" panose="02010609060101010101" charset="-122"/>
                <a:sym typeface="方正全福体" panose="02000500000000000000" charset="-122"/>
              </a:rPr>
              <a:t>在高三历史学科的复习备考中我们发现这样一个比较普遍的现象。学生作答的情况不理想并非不知道相关的知识而是在解决历史问题时不会应用相关的知识来作答，也就是知识的迁移能力非常差。</a:t>
            </a:r>
            <a:r>
              <a:rPr lang="en-US" altLang="zh-CN" sz="2800">
                <a:latin typeface="黑体" panose="02010609060101010101" charset="-122"/>
                <a:ea typeface="黑体" panose="02010609060101010101" charset="-122"/>
                <a:sym typeface="方正全福体" panose="02000500000000000000" charset="-122"/>
              </a:rPr>
              <a:t>          </a:t>
            </a:r>
          </a:p>
          <a:p>
            <a:pPr marL="0" indent="0" latinLnBrk="0">
              <a:lnSpc>
                <a:spcPct val="150000"/>
              </a:lnSpc>
            </a:pPr>
            <a:r>
              <a:rPr lang="en-US" altLang="zh-CN" sz="2800">
                <a:latin typeface="黑体" panose="02010609060101010101" charset="-122"/>
                <a:ea typeface="黑体" panose="02010609060101010101" charset="-122"/>
                <a:sym typeface="方正全福体" panose="02000500000000000000" charset="-122"/>
              </a:rPr>
              <a:t>    </a:t>
            </a:r>
            <a:r>
              <a:rPr lang="zh-CN" altLang="en-US" sz="2800">
                <a:latin typeface="黑体" panose="02010609060101010101" charset="-122"/>
                <a:ea typeface="黑体" panose="02010609060101010101" charset="-122"/>
                <a:sym typeface="方正全福体" panose="02000500000000000000" charset="-122"/>
              </a:rPr>
              <a:t>那么这个问题是如何造成的呢？结合我个人的教学实践来看，一方面学生在历史学习的过程中自身缺乏对所学知识的总结、反思和梳理，另一方面与教师的碎片化教学有关或者说我们在历史学科知识的结构化构建方面还需要进一步的优化。</a:t>
            </a:r>
          </a:p>
        </p:txBody>
      </p:sp>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5425"/>
            <a:ext cx="381000" cy="460375"/>
          </a:xfrm>
          <a:prstGeom prst="rect">
            <a:avLst/>
          </a:prstGeom>
          <a:solidFill>
            <a:srgbClr val="3B5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412750" y="225425"/>
            <a:ext cx="107950" cy="460375"/>
          </a:xfrm>
          <a:prstGeom prst="rect">
            <a:avLst/>
          </a:prstGeom>
          <a:solidFill>
            <a:srgbClr val="C84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p:nvSpPr>
        <p:spPr>
          <a:xfrm>
            <a:off x="838200" y="223838"/>
            <a:ext cx="685800" cy="460375"/>
          </a:xfrm>
          <a:prstGeom prst="rect">
            <a:avLst/>
          </a:prstGeom>
          <a:ln>
            <a:solidFill>
              <a:srgbClr val="C84230"/>
            </a:solidFill>
          </a:ln>
        </p:spPr>
        <p:txBody>
          <a:bodyPr>
            <a:spAutoFit/>
          </a:bodyPr>
          <a:lstStyle/>
          <a:p>
            <a:pPr algn="ctr" eaLnBrk="1" hangingPunct="1">
              <a:defRPr/>
            </a:pPr>
            <a:r>
              <a:rPr lang="en-US" altLang="zh-CN" sz="2400" b="1" spc="300"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sz="2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28600" y="1143635"/>
            <a:ext cx="11703685" cy="1494155"/>
          </a:xfrm>
          <a:prstGeom prst="rect">
            <a:avLst/>
          </a:prstGeom>
          <a:noFill/>
          <a:ln w="12700" cmpd="sng">
            <a:noFill/>
            <a:prstDash val="solid"/>
          </a:ln>
        </p:spPr>
        <p:txBody>
          <a:bodyPr wrap="square" rtlCol="0">
            <a:noAutofit/>
          </a:bodyPr>
          <a:lstStyle/>
          <a:p>
            <a:pPr marL="0" indent="0" latinLnBrk="0">
              <a:lnSpc>
                <a:spcPct val="150000"/>
              </a:lnSpc>
            </a:pPr>
            <a:r>
              <a:rPr lang="en-US" altLang="zh-CN"/>
              <a:t>           </a:t>
            </a:r>
            <a:r>
              <a:rPr sz="2800">
                <a:latin typeface="黑体" panose="02010609060101010101" charset="-122"/>
                <a:ea typeface="黑体" panose="02010609060101010101" charset="-122"/>
                <a:sym typeface="方正全福体" panose="02000500000000000000" charset="-122"/>
              </a:rPr>
              <a:t>在高三历史的复习备考中我们常见的两种知识整合的方式就是时序性整合和专题性整合。</a:t>
            </a:r>
          </a:p>
        </p:txBody>
      </p:sp>
      <p:pic>
        <p:nvPicPr>
          <p:cNvPr id="3" name="图片 -2147482615" descr="IMG_256"/>
          <p:cNvPicPr>
            <a:picLocks noChangeAspect="1"/>
          </p:cNvPicPr>
          <p:nvPr>
            <p:custDataLst>
              <p:tags r:id="rId1"/>
            </p:custDataLst>
          </p:nvPr>
        </p:nvPicPr>
        <p:blipFill>
          <a:blip r:embed="rId5"/>
          <a:stretch>
            <a:fillRect/>
          </a:stretch>
        </p:blipFill>
        <p:spPr>
          <a:xfrm>
            <a:off x="551815" y="2667000"/>
            <a:ext cx="5349240" cy="3668395"/>
          </a:xfrm>
          <a:prstGeom prst="rect">
            <a:avLst/>
          </a:prstGeom>
          <a:noFill/>
          <a:ln w="28575" cmpd="thickThin">
            <a:solidFill>
              <a:schemeClr val="accent1">
                <a:shade val="50000"/>
              </a:schemeClr>
            </a:solidFill>
            <a:prstDash val="sysDash"/>
          </a:ln>
        </p:spPr>
      </p:pic>
      <p:pic>
        <p:nvPicPr>
          <p:cNvPr id="4" name="图片 -2147482617" descr="IMG_256"/>
          <p:cNvPicPr>
            <a:picLocks noChangeAspect="1"/>
          </p:cNvPicPr>
          <p:nvPr>
            <p:custDataLst>
              <p:tags r:id="rId2"/>
            </p:custDataLst>
          </p:nvPr>
        </p:nvPicPr>
        <p:blipFill>
          <a:blip r:embed="rId6"/>
          <a:stretch>
            <a:fillRect/>
          </a:stretch>
        </p:blipFill>
        <p:spPr>
          <a:xfrm>
            <a:off x="6254115" y="2637790"/>
            <a:ext cx="5422265" cy="3698240"/>
          </a:xfrm>
          <a:prstGeom prst="rect">
            <a:avLst/>
          </a:prstGeom>
          <a:noFill/>
          <a:ln w="28575" cmpd="sng">
            <a:solidFill>
              <a:schemeClr val="accent1">
                <a:shade val="50000"/>
              </a:schemeClr>
            </a:solidFill>
            <a:prstDash val="sysDash"/>
          </a:ln>
        </p:spPr>
      </p:pic>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5425"/>
            <a:ext cx="381000" cy="460375"/>
          </a:xfrm>
          <a:prstGeom prst="rect">
            <a:avLst/>
          </a:prstGeom>
          <a:solidFill>
            <a:srgbClr val="3B5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412750" y="225425"/>
            <a:ext cx="107950" cy="460375"/>
          </a:xfrm>
          <a:prstGeom prst="rect">
            <a:avLst/>
          </a:prstGeom>
          <a:solidFill>
            <a:srgbClr val="C84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p:nvSpPr>
        <p:spPr>
          <a:xfrm>
            <a:off x="838200" y="223838"/>
            <a:ext cx="685800" cy="460375"/>
          </a:xfrm>
          <a:prstGeom prst="rect">
            <a:avLst/>
          </a:prstGeom>
          <a:ln>
            <a:solidFill>
              <a:srgbClr val="C84230"/>
            </a:solidFill>
          </a:ln>
        </p:spPr>
        <p:txBody>
          <a:bodyPr>
            <a:spAutoFit/>
          </a:bodyPr>
          <a:lstStyle/>
          <a:p>
            <a:pPr algn="ctr" eaLnBrk="1" hangingPunct="1">
              <a:defRPr/>
            </a:pPr>
            <a:r>
              <a:rPr lang="en-US" altLang="zh-CN" sz="2400" b="1" spc="300"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sz="2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81000" y="1296035"/>
            <a:ext cx="11621135" cy="4796790"/>
          </a:xfrm>
          <a:prstGeom prst="rect">
            <a:avLst/>
          </a:prstGeom>
          <a:noFill/>
          <a:ln w="12700" cmpd="sng">
            <a:solidFill>
              <a:schemeClr val="accent1">
                <a:shade val="50000"/>
              </a:schemeClr>
            </a:solidFill>
            <a:prstDash val="solid"/>
          </a:ln>
        </p:spPr>
        <p:txBody>
          <a:bodyPr wrap="square" rtlCol="0">
            <a:noAutofit/>
          </a:bodyPr>
          <a:lstStyle/>
          <a:p>
            <a:pPr marL="0" indent="0" latinLnBrk="0">
              <a:lnSpc>
                <a:spcPct val="150000"/>
              </a:lnSpc>
            </a:pPr>
            <a:r>
              <a:rPr lang="en-US" altLang="zh-CN"/>
              <a:t>           </a:t>
            </a:r>
            <a:r>
              <a:rPr sz="2800">
                <a:latin typeface="黑体" panose="02010609060101010101" charset="-122"/>
                <a:ea typeface="黑体" panose="02010609060101010101" charset="-122"/>
                <a:sym typeface="方正全福体" panose="02000500000000000000" charset="-122"/>
              </a:rPr>
              <a:t>而这两种整合都与当下高考以核心素养为导向的考查要求有一定的差距。为什么这么说？核心素养是知识、技能、价值观念的整合与超越。核心素养不可直接测量，只能通过操作化表现出来，一般表现为问题解决的水平。问题解决水平表现在认识问题的深度、知识技能的整合程度、解决问题的思维方式和探究模式的差异上。因此说核心素养导向的高考要求构建“问题解决”导向的结构化知识体系。</a:t>
            </a:r>
          </a:p>
        </p:txBody>
      </p:sp>
    </p:spTree>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5425"/>
            <a:ext cx="381000" cy="460375"/>
          </a:xfrm>
          <a:prstGeom prst="rect">
            <a:avLst/>
          </a:prstGeom>
          <a:solidFill>
            <a:srgbClr val="3B5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412750" y="225425"/>
            <a:ext cx="107950" cy="460375"/>
          </a:xfrm>
          <a:prstGeom prst="rect">
            <a:avLst/>
          </a:prstGeom>
          <a:solidFill>
            <a:srgbClr val="C84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p:nvSpPr>
        <p:spPr>
          <a:xfrm>
            <a:off x="838200" y="223838"/>
            <a:ext cx="685800" cy="460375"/>
          </a:xfrm>
          <a:prstGeom prst="rect">
            <a:avLst/>
          </a:prstGeom>
          <a:ln>
            <a:solidFill>
              <a:srgbClr val="C84230"/>
            </a:solidFill>
          </a:ln>
        </p:spPr>
        <p:txBody>
          <a:bodyPr>
            <a:spAutoFit/>
          </a:bodyPr>
          <a:lstStyle/>
          <a:p>
            <a:pPr algn="ctr" eaLnBrk="1" hangingPunct="1">
              <a:defRPr/>
            </a:pPr>
            <a:r>
              <a:rPr lang="en-US" altLang="zh-CN" sz="2400" b="1" spc="300"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zh-CN" altLang="en-US" sz="2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04800" y="1030605"/>
            <a:ext cx="11621135" cy="1388745"/>
          </a:xfrm>
          <a:prstGeom prst="rect">
            <a:avLst/>
          </a:prstGeom>
          <a:noFill/>
          <a:ln w="12700" cmpd="sng">
            <a:noFill/>
            <a:prstDash val="solid"/>
          </a:ln>
        </p:spPr>
        <p:txBody>
          <a:bodyPr wrap="square" rtlCol="0">
            <a:noAutofit/>
          </a:bodyPr>
          <a:lstStyle/>
          <a:p>
            <a:pPr marL="0" indent="0" latinLnBrk="0">
              <a:lnSpc>
                <a:spcPct val="150000"/>
              </a:lnSpc>
            </a:pPr>
            <a:r>
              <a:rPr lang="en-US" altLang="zh-CN"/>
              <a:t>           </a:t>
            </a:r>
            <a:r>
              <a:rPr sz="2800">
                <a:latin typeface="黑体" panose="02010609060101010101" charset="-122"/>
                <a:ea typeface="黑体" panose="02010609060101010101" charset="-122"/>
                <a:sym typeface="方正全福体" panose="02000500000000000000" charset="-122"/>
              </a:rPr>
              <a:t>目前在历史复习备考中常用的时序整合和专题整合重在知识的梳理，致力于于知识传授，这两种整合有三个亟待优化的方面。</a:t>
            </a:r>
          </a:p>
        </p:txBody>
      </p:sp>
      <p:sp>
        <p:nvSpPr>
          <p:cNvPr id="5" name="文本框 4"/>
          <p:cNvSpPr txBox="1"/>
          <p:nvPr/>
        </p:nvSpPr>
        <p:spPr>
          <a:xfrm>
            <a:off x="1755140" y="2819400"/>
            <a:ext cx="9403715" cy="521970"/>
          </a:xfrm>
          <a:prstGeom prst="rect">
            <a:avLst/>
          </a:prstGeom>
          <a:noFill/>
        </p:spPr>
        <p:txBody>
          <a:bodyPr wrap="square" rtlCol="0">
            <a:spAutoFit/>
          </a:bodyPr>
          <a:lstStyle/>
          <a:p>
            <a:r>
              <a:rPr lang="zh-CN" sz="2800">
                <a:latin typeface="黑体" panose="02010609060101010101" charset="-122"/>
                <a:ea typeface="黑体" panose="02010609060101010101" charset="-122"/>
              </a:rPr>
              <a:t>只有知识缺少</a:t>
            </a:r>
            <a:r>
              <a:rPr sz="2800">
                <a:latin typeface="黑体" panose="02010609060101010101" charset="-122"/>
                <a:ea typeface="黑体" panose="02010609060101010101" charset="-122"/>
              </a:rPr>
              <a:t>方法和思维</a:t>
            </a:r>
            <a:endParaRPr lang="zh-CN" sz="2800">
              <a:latin typeface="黑体" panose="02010609060101010101" charset="-122"/>
              <a:ea typeface="黑体" panose="02010609060101010101" charset="-122"/>
            </a:endParaRPr>
          </a:p>
        </p:txBody>
      </p:sp>
      <p:pic>
        <p:nvPicPr>
          <p:cNvPr id="6" name="图片 5" descr="日落几何"/>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371600" y="2895600"/>
            <a:ext cx="383540" cy="383540"/>
          </a:xfrm>
          <a:prstGeom prst="rect">
            <a:avLst/>
          </a:prstGeom>
        </p:spPr>
      </p:pic>
      <p:pic>
        <p:nvPicPr>
          <p:cNvPr id="8" name="图片 7" descr="日落几何"/>
          <p:cNvPicPr>
            <a:picLocks noChangeAspect="1"/>
          </p:cNvPicPr>
          <p:nvPr>
            <p:custDataLst>
              <p:tags r:id="rId1"/>
            </p:custDataLst>
          </p:nvPr>
        </p:nvPicPr>
        <p:blipFill>
          <a:blip r:embed="rId6">
            <a:extLst>
              <a:ext uri="{96DAC541-7B7A-43D3-8B79-37D633B846F1}">
                <asvg:svgBlip xmlns:asvg="http://schemas.microsoft.com/office/drawing/2016/SVG/main" xmlns="" r:embed="rId7"/>
              </a:ext>
            </a:extLst>
          </a:blip>
          <a:stretch>
            <a:fillRect/>
          </a:stretch>
        </p:blipFill>
        <p:spPr>
          <a:xfrm>
            <a:off x="1371600" y="3962400"/>
            <a:ext cx="383540" cy="344805"/>
          </a:xfrm>
          <a:prstGeom prst="rect">
            <a:avLst/>
          </a:prstGeom>
        </p:spPr>
      </p:pic>
      <p:sp>
        <p:nvSpPr>
          <p:cNvPr id="9" name="文本框 8"/>
          <p:cNvSpPr txBox="1"/>
          <p:nvPr>
            <p:custDataLst>
              <p:tags r:id="rId2"/>
            </p:custDataLst>
          </p:nvPr>
        </p:nvSpPr>
        <p:spPr>
          <a:xfrm>
            <a:off x="1678940" y="3886200"/>
            <a:ext cx="9403715" cy="521970"/>
          </a:xfrm>
          <a:prstGeom prst="rect">
            <a:avLst/>
          </a:prstGeom>
          <a:noFill/>
        </p:spPr>
        <p:txBody>
          <a:bodyPr wrap="square" rtlCol="0">
            <a:spAutoFit/>
          </a:bodyPr>
          <a:lstStyle/>
          <a:p>
            <a:r>
              <a:rPr lang="en-US" altLang="zh-CN" sz="2800">
                <a:latin typeface="黑体" panose="02010609060101010101" charset="-122"/>
                <a:ea typeface="黑体" panose="02010609060101010101" charset="-122"/>
              </a:rPr>
              <a:t> </a:t>
            </a:r>
            <a:r>
              <a:rPr lang="zh-CN" altLang="en-US" sz="2800">
                <a:latin typeface="黑体" panose="02010609060101010101" charset="-122"/>
                <a:ea typeface="黑体" panose="02010609060101010101" charset="-122"/>
              </a:rPr>
              <a:t>脱离学生的生活体验</a:t>
            </a:r>
          </a:p>
        </p:txBody>
      </p:sp>
      <p:pic>
        <p:nvPicPr>
          <p:cNvPr id="11" name="图片 10" descr="日落几何"/>
          <p:cNvPicPr>
            <a:picLocks noChangeAspect="1"/>
          </p:cNvPicPr>
          <p:nvPr>
            <p:custDataLst>
              <p:tags r:id="rId3"/>
            </p:custDataLst>
          </p:nvPr>
        </p:nvPicPr>
        <p:blipFill>
          <a:blip r:embed="rId6">
            <a:extLst>
              <a:ext uri="{96DAC541-7B7A-43D3-8B79-37D633B846F1}">
                <asvg:svgBlip xmlns:asvg="http://schemas.microsoft.com/office/drawing/2016/SVG/main" xmlns="" r:embed="rId7"/>
              </a:ext>
            </a:extLst>
          </a:blip>
          <a:stretch>
            <a:fillRect/>
          </a:stretch>
        </p:blipFill>
        <p:spPr>
          <a:xfrm>
            <a:off x="1371600" y="4953000"/>
            <a:ext cx="383540" cy="344805"/>
          </a:xfrm>
          <a:prstGeom prst="rect">
            <a:avLst/>
          </a:prstGeom>
        </p:spPr>
      </p:pic>
      <p:sp>
        <p:nvSpPr>
          <p:cNvPr id="13" name="文本框 12"/>
          <p:cNvSpPr txBox="1"/>
          <p:nvPr>
            <p:custDataLst>
              <p:tags r:id="rId4"/>
            </p:custDataLst>
          </p:nvPr>
        </p:nvSpPr>
        <p:spPr>
          <a:xfrm>
            <a:off x="1828800" y="4864100"/>
            <a:ext cx="9403715" cy="521970"/>
          </a:xfrm>
          <a:prstGeom prst="rect">
            <a:avLst/>
          </a:prstGeom>
          <a:noFill/>
        </p:spPr>
        <p:txBody>
          <a:bodyPr wrap="square" rtlCol="0">
            <a:spAutoFit/>
          </a:bodyPr>
          <a:lstStyle/>
          <a:p>
            <a:r>
              <a:rPr sz="2800">
                <a:latin typeface="黑体" panose="02010609060101010101" charset="-122"/>
                <a:ea typeface="黑体" panose="02010609060101010101" charset="-122"/>
              </a:rPr>
              <a:t>知识之间逻辑</a:t>
            </a:r>
            <a:r>
              <a:rPr lang="zh-CN" sz="2800">
                <a:latin typeface="黑体" panose="02010609060101010101" charset="-122"/>
                <a:ea typeface="黑体" panose="02010609060101010101" charset="-122"/>
              </a:rPr>
              <a:t>层次不清晰</a:t>
            </a:r>
          </a:p>
        </p:txBody>
      </p:sp>
    </p:spTree>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152663"/>
            <a:ext cx="12192000" cy="3124200"/>
            <a:chOff x="0" y="2152663"/>
            <a:chExt cx="12192000" cy="3124200"/>
          </a:xfrm>
        </p:grpSpPr>
        <p:sp>
          <p:nvSpPr>
            <p:cNvPr id="3" name="矩形 2"/>
            <p:cNvSpPr/>
            <p:nvPr/>
          </p:nvSpPr>
          <p:spPr>
            <a:xfrm>
              <a:off x="0" y="2152663"/>
              <a:ext cx="12192000" cy="31242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7"/>
            <p:cNvSpPr/>
            <p:nvPr/>
          </p:nvSpPr>
          <p:spPr>
            <a:xfrm>
              <a:off x="0" y="2152663"/>
              <a:ext cx="12192000" cy="3124200"/>
            </a:xfrm>
            <a:prstGeom prst="rect">
              <a:avLst/>
            </a:prstGeom>
            <a:solidFill>
              <a:srgbClr val="3B518B">
                <a:alpha val="80000"/>
              </a:srgbClr>
            </a:solidFill>
            <a:ln w="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7" name="组合 6"/>
          <p:cNvGrpSpPr/>
          <p:nvPr/>
        </p:nvGrpSpPr>
        <p:grpSpPr>
          <a:xfrm>
            <a:off x="2438496" y="2667020"/>
            <a:ext cx="5033738" cy="1523960"/>
            <a:chOff x="2667090" y="2667020"/>
            <a:chExt cx="5033738" cy="1523960"/>
          </a:xfrm>
        </p:grpSpPr>
        <p:sp>
          <p:nvSpPr>
            <p:cNvPr id="6" name="椭圆 5"/>
            <p:cNvSpPr/>
            <p:nvPr/>
          </p:nvSpPr>
          <p:spPr>
            <a:xfrm>
              <a:off x="2667090" y="2667020"/>
              <a:ext cx="1523960" cy="1523960"/>
            </a:xfrm>
            <a:prstGeom prst="ellipse">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6000" dirty="0" smtClean="0">
                  <a:latin typeface="Arial Unicode MS" panose="020B0604020202020204" pitchFamily="34" charset="-122"/>
                </a:rPr>
                <a:t>02</a:t>
              </a:r>
              <a:endParaRPr lang="zh-CN" altLang="en-US" sz="6600" dirty="0">
                <a:latin typeface="Arial Unicode MS" panose="020B0604020202020204" pitchFamily="34" charset="-122"/>
              </a:endParaRPr>
            </a:p>
          </p:txBody>
        </p:sp>
        <p:sp>
          <p:nvSpPr>
            <p:cNvPr id="12" name="矩形 11"/>
            <p:cNvSpPr/>
            <p:nvPr/>
          </p:nvSpPr>
          <p:spPr bwMode="auto">
            <a:xfrm>
              <a:off x="4927148" y="3013502"/>
              <a:ext cx="2773680" cy="829945"/>
            </a:xfrm>
            <a:prstGeom prst="rect">
              <a:avLst/>
            </a:prstGeom>
            <a:ln>
              <a:noFill/>
            </a:ln>
          </p:spPr>
          <p:txBody>
            <a:bodyPr wrap="none">
              <a:spAutoFit/>
            </a:bodyPr>
            <a:lstStyle/>
            <a:p>
              <a:pPr eaLnBrk="1" hangingPunct="1">
                <a:defRPr/>
              </a:pPr>
              <a:r>
                <a:rPr lang="zh-CN" altLang="en-US" sz="4800" b="1" spc="300" dirty="0">
                  <a:solidFill>
                    <a:schemeClr val="bg1"/>
                  </a:solidFill>
                  <a:latin typeface="微软雅黑" panose="020B0503020204020204" pitchFamily="34" charset="-122"/>
                  <a:ea typeface="微软雅黑" panose="020B0503020204020204" pitchFamily="34" charset="-122"/>
                </a:rPr>
                <a:t>破解之道</a:t>
              </a: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5425"/>
            <a:ext cx="381000" cy="460375"/>
          </a:xfrm>
          <a:prstGeom prst="rect">
            <a:avLst/>
          </a:prstGeom>
          <a:solidFill>
            <a:srgbClr val="3B51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412750" y="225425"/>
            <a:ext cx="107950" cy="460375"/>
          </a:xfrm>
          <a:prstGeom prst="rect">
            <a:avLst/>
          </a:prstGeom>
          <a:solidFill>
            <a:srgbClr val="C84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p:nvSpPr>
        <p:spPr>
          <a:xfrm>
            <a:off x="838200" y="223838"/>
            <a:ext cx="685800" cy="460375"/>
          </a:xfrm>
          <a:prstGeom prst="rect">
            <a:avLst/>
          </a:prstGeom>
          <a:ln>
            <a:solidFill>
              <a:srgbClr val="C84230"/>
            </a:solidFill>
          </a:ln>
        </p:spPr>
        <p:txBody>
          <a:bodyPr>
            <a:spAutoFit/>
          </a:bodyPr>
          <a:lstStyle/>
          <a:p>
            <a:pPr algn="ctr" eaLnBrk="1" hangingPunct="1">
              <a:defRPr/>
            </a:pPr>
            <a:r>
              <a:rPr lang="en-US" altLang="zh-CN" sz="2400" b="1" spc="300"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sz="2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04800" y="1219835"/>
            <a:ext cx="11621135" cy="2209165"/>
          </a:xfrm>
          <a:prstGeom prst="rect">
            <a:avLst/>
          </a:prstGeom>
          <a:noFill/>
          <a:ln w="12700" cmpd="sng">
            <a:noFill/>
            <a:prstDash val="solid"/>
          </a:ln>
        </p:spPr>
        <p:txBody>
          <a:bodyPr wrap="square" rtlCol="0">
            <a:noAutofit/>
          </a:bodyPr>
          <a:lstStyle/>
          <a:p>
            <a:pPr marL="0" indent="0" latinLnBrk="0">
              <a:lnSpc>
                <a:spcPct val="150000"/>
              </a:lnSpc>
            </a:pPr>
            <a:r>
              <a:rPr lang="en-US" altLang="zh-CN"/>
              <a:t>           </a:t>
            </a:r>
            <a:r>
              <a:rPr sz="2800">
                <a:latin typeface="黑体" panose="02010609060101010101" charset="-122"/>
                <a:ea typeface="黑体" panose="02010609060101010101" charset="-122"/>
                <a:sym typeface="方正全福体" panose="02000500000000000000" charset="-122"/>
              </a:rPr>
              <a:t>那么如何才能构建起既与学生的生活体验相联系，又能够囊括知识、方法、思维的有时序、有逻辑、有层级、有内在联系的结构化的历史知识体系呢？</a:t>
            </a:r>
          </a:p>
        </p:txBody>
      </p:sp>
      <p:sp>
        <p:nvSpPr>
          <p:cNvPr id="3" name="文本框 2"/>
          <p:cNvSpPr txBox="1"/>
          <p:nvPr/>
        </p:nvSpPr>
        <p:spPr>
          <a:xfrm>
            <a:off x="1295400" y="4114800"/>
            <a:ext cx="10172065" cy="521970"/>
          </a:xfrm>
          <a:prstGeom prst="rect">
            <a:avLst/>
          </a:prstGeom>
          <a:noFill/>
        </p:spPr>
        <p:txBody>
          <a:bodyPr wrap="square" rtlCol="0">
            <a:spAutoFit/>
          </a:bodyPr>
          <a:lstStyle/>
          <a:p>
            <a:r>
              <a:rPr sz="2800" b="1">
                <a:solidFill>
                  <a:srgbClr val="FF0000"/>
                </a:solidFill>
                <a:latin typeface="黑体" panose="02010609060101010101" charset="-122"/>
                <a:ea typeface="黑体" panose="02010609060101010101" charset="-122"/>
              </a:rPr>
              <a:t>大概念的应用是我们优化历史知识结构化建构的有效策略。</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68b4c125-3919-47cc-b233-a344b56e3bf5"/>
  <p:tag name="COMMONDATA" val="eyJoZGlkIjoiZDkyNTMxNjRhNWI1YjE5ODFhMGE5MzEyYTQ3MmE0NmQifQ=="/>
  <p:tag name="KSO_WM_SCREEN_THEME_FLAG" val="ouoKoFVZNFy6MLaLCBbfs8OlRkR5+aJmfX3If+ZYYRJpqyi84CoeWdM7JBny/OqMM47FUrLj6OrsnGXS4f3suBN8bGiaN+HDWmXkfXp8B2Q="/>
</p:tagLst>
</file>

<file path=ppt/tags/tag10.xml><?xml version="1.0" encoding="utf-8"?>
<p:tagLst xmlns:a="http://schemas.openxmlformats.org/drawingml/2006/main" xmlns:r="http://schemas.openxmlformats.org/officeDocument/2006/relationships" xmlns:p="http://schemas.openxmlformats.org/presentationml/2006/main">
  <p:tag name="KSO_WM_UNIT_TABLE_BEAUTIFY" val="smartTable{b21e78bb-6953-45f6-9d8f-4c47a442c723}"/>
  <p:tag name="TABLE_ENDDRAG_ORIGIN_RECT" val="955*540"/>
  <p:tag name="TABLE_ENDDRAG_RECT" val="1*0*955*540"/>
  <p:tag name="KSO_WM_BEAUTIFY_FLAG" val=""/>
  <p:tag name="KSO_WM_SCREEN_THEME_FLAG" val="ouoKoFVZNFy6MLaLCBbfs8OlRkR5+aJmfX3If+ZYYRJpqyi84CoeWdM7JBny/OqMM47FUrLj6OrsnGXS4f3suBN8bGiaN+HDWmXkfXp8B2Q="/>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ouoKoFVZNFy6MLaLCBbfs8OlRkR5+aJmfX3If+ZYYRJpqyi84CoeWdM7JBny/OqMM47FUrLj6OrsnGXS4f3suBN8bGiaN+HDWmXkfXp8B2Q="/>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ouoKoFVZNFy6MLaLCBbfs8OlRkR5+aJmfX3If+ZYYRJpqyi84CoeWdM7JBny/OqMM47FUrLj6OrsnGXS4f3suBN8bGiaN+HDWmXkfXp8B2Q="/>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ouoKoFVZNFy6MLaLCBbfs8OlRkR5+aJmfX3If+ZYYRJpqyi84CoeWdM7JBny/OqMM47FUrLj6OrsnGXS4f3suBN8bGiaN+HDWmXkfXp8B2Q="/>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ouoKoFVZNFy6MLaLCBbfs8OlRkR5+aJmfX3If+ZYYRJpqyi84CoeWdM7JBny/OqMM47FUrLj6OrsnGXS4f3suBN8bGiaN+HDWmXkfXp8B2Q="/>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ouoKoFVZNFy6MLaLCBbfs8OlRkR5+aJmfX3If+ZYYRJpqyi84CoeWdM7JBny/OqMM47FUrLj6OrsnGXS4f3suBN8bGiaN+HDWmXkfXp8B2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6357,&quot;width&quot;:9300}"/>
  <p:tag name="KSO_WM_SCREEN_THEME_FLAG" val="ouoKoFVZNFy6MLaLCBbfs8OlRkR5+aJmfX3If+ZYYRJpqyi84CoeWdM7JBny/OqMM47FUrLj6OrsnGXS4f3suBN8bGiaN+HDWmXkfXp8B2Q="/>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ouoKoFVZNFy6MLaLCBbfs8OlRkR5+aJmfX3If+ZYYRJpqyi84CoeWdM7JBny/OqMM47FUrLj6OrsnGXS4f3suBN8bGiaN+HDWmXkfXp8B2Q="/>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ouoKoFVZNFy6MLaLCBbfs8OlRkR5+aJmfX3If+ZYYRJpqyi84CoeWdM7JBny/OqMM47FUrLj6OrsnGXS4f3suBN8bGiaN+HDWmXkfXp8B2Q="/>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ouoKoFVZNFy6MLaLCBbfs8OlRkR5+aJmfX3If+ZYYRJpqyi84CoeWdM7JBny/OqMM47FUrLj6OrsnGXS4f3suBN8bGiaN+HDWmXkfXp8B2Q="/>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ouoKoFVZNFy6MLaLCBbfs8OlRkR5+aJmfX3If+ZYYRJpqyi84CoeWdM7JBny/OqMM47FUrLj6OrsnGXS4f3suBN8bGiaN+HDWmXkfXp8B2Q="/>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ouoKoFVZNFy6MLaLCBbfs8OlRkR5+aJmfX3If+ZYYRJpqyi84CoeWdM7JBny/OqMM47FUrLj6OrsnGXS4f3suBN8bGiaN+HDWmXkfXp8B2Q="/>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53e1cbab-4fb5-4f7c-be8a-23b4b816b50f}"/>
  <p:tag name="TABLE_ENDDRAG_ORIGIN_RECT" val="880*156"/>
  <p:tag name="TABLE_ENDDRAG_RECT" val="54*126*880*156"/>
  <p:tag name="KSO_WM_SCREEN_THEME_FLAG" val="ouoKoFVZNFy6MLaLCBbfs8OlRkR5+aJmfX3If+ZYYRJpqyi84CoeWdM7JBny/OqMM47FUrLj6OrsnGXS4f3suBN8bGiaN+HDWmXkfXp8B2Q="/>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b21e78bb-6953-45f6-9d8f-4c47a442c723}"/>
  <p:tag name="TABLE_ENDDRAG_ORIGIN_RECT" val="955*540"/>
  <p:tag name="TABLE_ENDDRAG_RECT" val="1*0*955*540"/>
  <p:tag name="KSO_WM_SCREEN_THEME_FLAG" val="ouoKoFVZNFy6MLaLCBbfs8OlRkR5+aJmfX3If+ZYYRJpqyi84CoeWdM7JBny/OqMM47FUrLj6OrsnGXS4f3suBN8bGiaN+HDWmXkfXp8B2Q="/>
</p:tagLst>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MjIzNTgxNTA0NjIzIiwKCSJHcm91cElkIiA6ICIxNzA4ODA2MTkiLAoJIkltYWdlIiA6ICJpVkJPUncwS0dnb0FBQUFOU1VoRVVnQUFCdjhBQUFVS0NBWUFBQURCMm0yRUFBQUFDWEJJV1hNQUFBc1RBQUFMRXdFQW1wd1lBQUFnQUVsRVFWUjRuT3pkZVhSVjFmMys4ZWNPbWVkQUVraVlDUUdNUUVDSmpBWUljeU1XbEs4VGFKR2lGZ1VGYlJVSEVBVDFoN0ZDY1N3aXBZcFVpdFl5Q0FvUnhDQVFvSVl5eXlBSU1vVXBJV1M4dWZmM0IzQ2JrM3N6UWNJUTNxKzF1cHJ6T1h2dnM4OU5pR3Z4c1BjMk9Sd09od0FBQUFBQUFBQUFBQUJjOTh4WGV3SUFBQUFBQUFBQUFBQUFxZ2JoSHdBQUFBQUFBQUFBQUZCREVQNEJBQUFBQUFBQUFBQUFOUVRoSHdBQUFBQUFBQUFBQUZCREVQNEJBQUFBQUFBQUFBQUFOUVRoSHdBQUFBQUFBQUFBQUZCREVQNEJBQUFBQUFBQUFBQUFOUVRoSHdBQUFBQUFBQUFBQUZCREVQNEJBQUFBQUFBQUFBQUFOUVRoSHdBQUFBQUFBQUFBQUZCREVQNEJBQUFBQUFBQUFBQUFOUVRoSHdBQUFBQUFBQUFBQUZCREVQNEJBQUFBQUFBQUFBQUFOUVRoSHdBQUFBQUFBQUFBQUZCREVQNEJBQUFBQUFBQUFBQUFOUVRoSHdBQUFBQUFBQUFBQUZCREVQNEJBQUFBQUFBQUFBQUFOUVRoSHdBQUFBQUFBQUFBQUZCREVQNEJBQUFBQUFBQUFBQUFOUVRoSHdBQUFBQUFBQUFBQUZCREVQNEJBQUFBQUFBQUFBQUFOUVRoSHdBQUFBQUFBQUFBQUZCREVQNEJBQUFBQUFBQUFBQUFOUVRoSHdBQUFBQUFBQUFBQUZCREVQNEJBQUFBQUFBQUFBQUFOUVRoSHdBQUFBQUFBQUFBQUZCREVQNEJBQUFBQUFBQUFBQUFOUVRoSHdBQUFBQUFBQUFBQUZCREVQNEJBQUFBQUFBQUFBQUFOUVRoSHdBQUFBQUFBQUFBQUZCREVQNEJBQUFBQUFBQUFBQUFOUVRoSHdBQUFBQUFBQUFBQUZCREVQNEJBQUFBQUFBQUFBQUFOUVRoSHdBQUFBQUFBQUFBQUZCREVQNEJBQUFBQUFBQUFBQUFOUVRoSHdBQUFBQUFBQUFBQUZCREVQNEJBQUFBQUFBQUFBQUFOUVRoSHdBQUFBQUFBQUFBQUZCREVQNEJBQUFBQUFBQUFBQUFOUVRoSHdBQUFBQUFBQUFBQUZCREVQNEJBQUFBQUFBQUFBQUFOUVRoSHdBQUFBQUFBQUFBQUZCREVQNEJBQUFBQUFBQUFBQUFOUVRoSHdBQUFBQUFBQUFBQUZCREVQNEJBQUFBQUFBQUFBQUFOUVRoSHdBQUFBQUFBQUFBQUZCREVQNEJBQUFBQUFBQUFBQUFOUVRoSHdBQUFBQUFBQUFBQUZCREVQNEJBQUFBQUFBQUFBQUFOUVRoSHdBQUFBQUFBQUFBQUZCREVQNEJBQUFBQUFBQUFBQUFOUVRoSHdBQUFBQUFBQUFBQUZCREVQNEJBQUFBQUFBQUFBQUFOUVRoSHdBQUFBQUFBQUFBQUZCREVQNEJBQUFBQUFBQUFBQUFOUVRoSHdBQUFBQUFBQUFBQUZCREVQNEJBQUFBQUFBQUFBQUFOUVRoSHdBQUFBQUFBQUFBQUZCREVQNEJBQUFBQUFBQUFBQUFOUVRoSHdBQUFBQUFBQUFBQUZCRFdLLzJCQUFBQUFBQUFBQUFBSW83ZmZxMEFnTURaYkZZcXUwWmVYbDVtang1c3FGVzh2cWlyS3dzZmZqaGg0YmFRdzg5cEZxMWFqbXZYMy85ZGNQOS8vdS8vMU9USmswdWU1NTJ1MTFUcGt4UnJWcTFGQjRlN3Z4Zml4WXRMbnZzaXo3NzdETzFhdFZLTjkxMFU1V05lYVVjUFhwVWUvYnNVY3VXTFEzZmp4c1o0UjhBQUFBQUFBQUFBTGltakI0OVdzZVBIMWRFUklRaUl5TlZ0MjVkSlNRa0tDNHVyc3FlWWJQWnRINzkrZ3ExemMzTjFkS2xTdzIxUVlNR0djS21sSlFVdy8zRXhNUXFDZjhPSGp5bzFhdFhHMnAxNnRUUnh4OS9mTmxqUzlMT25UdWR3V2JkdW5YVm8wY1A5ZXZYVHhFUkVWVXlmbWtjRG9mKy9PYy9xMW16Wmhvd1lFQ2wraDQ0Y0VCdnYvMjI5dXpabyt6c2JFblNvNDgrcXJ2dnZyczZwbnJkSWZ3REFBQUFBQUFBQUFEWGpOT25UK3ZvMGFPU3BDTkhqdWpJa1NPU3BHN2R1bDNGV1YwOVAvMzBrMHN0TmphMnlzYi80b3N2bkY4Zk9YSkVjK2ZPVmFkT25aemgzemZmZktNMzNuampzcDZ4ZlBseWw5cnMyYk8xYk5reUxWdTJUT25wNlhyNjZhZmw1K2RYb2ZIQ3c4TzFmZnQyRlJRVU9HdHBhV21FZnhkdzVoOEFBQUFBQUFBQUFMaG1wS2VudTlUcTFhdW5ObTNhWElYWlhIM3VQbysyYmR0V3lkZ1pHUmt1cXdxN2R1MnFtSmlZS2htL05FdVdMTkc4ZWZPYzE5OS8vNzFHamh5cG4zLyt1VUw5Zlh4OFhGYUJidCsrWFlXRmhWVTZ6K3NWSy84QUFBQUFBQUFBQU1BVmNmandZV1ZtWnBiWkpqVTExYVhXcWxVcjdkaXhvOExQQ1FvS1VtUmtwS0hXcTFldmN2c1ZiL1BSUngrcGZ2MzZGWDVtUmMyWU1VTUxGeTY4ckRHU2s1T1ZuSnhjNGZidVZ0NUowcng1ODFSVVZPUzh0bGdzR2paczJHWE5yU0lhTldxazJyVnI2OFNKRTg3YTRjT0hOV3JVS0QzenpEUEt6czdXOU9uVEt6Vm1mbjYrK3ZmdlgyNjcwajZMbW9Ud0R3QUFBQUFBQUFBQVhCRi8vL3ZmWGM3R3E0aWxTNWU2bkxsWGxzVEVSRDMzM0hPVmZzNk5KQ01qdytVenZlT09PMXdDVDE5Zlg1Y2d0VFJaV1ZuT00vZ3VDZ2dJY0drWEd4dXI5OTU3VDVNbVRkS1dMVnVjOWZ6OGZDVW5KMnZRb0VFVmZRMjRRZmdIQUFBQUFBQUFBQURneG9jZmZxalBQdnZNN2IwUkkwYVUyZmY1NTU5M2ZuMHRyamI3NUpOUFpMUFpuTmYrL3Y0YU9uU29KT21ycjc1UysvYnRGUllXcGk1ZHVxaExseTdsanJkejUwN0RPMHVTeVdRcU5ZUU5EZzdXMUtsVDlmYmJiMnZKa2lYTzluLzYwNStVbFpWMXFhOEZFZjRCQUFBQUFBQUFBSUFiUUw5Ky9RelhoWVdGV3JGaVJhbHQvUHo4cnNpOHJvYTllL2U2clBwNytPR0hGUmdZcUwxNzkycmF0R255OFBEUWIzLzdXOTEzMzMzeTkvY3ZjN3dmZi94UkV5Wk1VRzV1cnFGKzc3MzNLajQrdnRSK1ZxdFZUejMxbE9yV3Jhc1BQL3hRanp6eWlHNi8vWFo5L2ZYWGhzOC9QejlmTnB0TlZxdFZYbDVlWmM3RlpyTXBQei9mVUxOWUxQTDI5aTZ6WDAxQytBY0FBQUFBQUFBQUFHcThzV1BIR3E2enM3TmR3citTYmE2VVR6NzV4S1cyZE9sU3paMDcxMUNMaVluUitQSGp5eHhyenB3NVphNDBkRGdjbWpGamhod09oN1BXckZrekpTVWxTWkptenB3cGg4T2hnb0lDelo4L1g4dVdMZE9zV2JNVUhCenNkcnpGaXhmcjNYZmZWV0Zob2FIZXRXdlhDcDhmZU04OTk2aE5telpxMGFLRkpLbFBuejdxMDZlUENnc0xOWC8rZk0yYk4wODJtMDBXaTBXVEprMVM2OWF0M1k2VGs1T2pzV1BIYXUvZXZZYjZ1SEhqbEpDUVVLRzUxQVNFZndBQUFBQUFBQUFBNEtxcGlpMHhlL1hxVlFVenVYb2lJaUlNMXdVRkJWcTJiSmxMdTBPSERpa3NMRXhtczduVXNYeDhmTXA4MXFKRmk3UnQyemJudGNWaTBkaXhZMlV5bVpTV2xxWk5tellaMnZmczJkTnQ4SmVabWFuazVHU3RXN2ZPNVY3cjFxMDFidHc0bVV5bVV1ZGhzOW1VbnA2dVcyKzlWWktjd1Y5eGh3OGYxcng1ODV3citmTHo4L1hDQ3kvbzFWZGZWYXRXclF4dEN3c0xOV0hDQkpmZ3IxZXZYamRVOENjUi9nRUFBQUFBQUFBQWdCdkEvdjM3eXoybnIzaUlPSFBtVEEwYU5FamR1M2ZYeVpNbjljSUxMeGphamg4L1hwR1JrYzdyeHg1N3pIQi8xS2hSaW8yTnZhUzV6cDgvWHlkUG5uU3A1K1RrYVBmdTNXcmV2UGtsamJ0Ly8zNTk4TUVIaGxxM2J0MWtNcG0wYmRzMnZmLysrNFo3RFJzMjFQRGh3dzAxaDhPaGxTdFg2djMzMzlmcDA2ZmRQc2ZUMDFNSERoeFFkSFMwMi9zT2gwUEp5Y2xLU1VsUlVsS1NSbzRjS1E4UEQ1ZDJEUnMyMUtoUm81U2NuT3lzNWVYbDZmbm5uOWVvVWFQVXUzZHZTZEtwVTZmMDJtdXZLVDA5M2RBL0ppWkdUejc1WkNtZlJzMUYrQWNBQUFBQUFBQUFBSzZhb3FLaXF6MkZVb1dHaGlvME5OVHRtWGYxNjlkWG8wYU5TdTFidDI1ZE5XM2F0TkxQUEhUb2tENzk5Tk5TNzZlbXBwWVovdDEvLy8zcTFhdVgyek1MVTFOVFZWQlFZS2lscEtRb0pTWEZwYTNWYXRXenp6NHJUMDlQWjIzVHBrMzY4TU1QdFdmUG5qTGZZZVBHamRxNGNhTTZkZXFrb1VPSHVvU0E3NzMzbnZPWml4Y3YxbzRkTzF6QzFJdjY5T21qclZ1M0dsWkM1dVhsNlkwMzN0REdqUnVWa0pDZzZkT251d1NSa1pHUmV1V1ZWOG85STdBbUl2d0RBQUFBQUFBQUFBQlhUZCsrZmEvMkZDNUpXVnRhbHFWeDQ4YTY3YmJiM042ejJXeDY3YlhYWE03UEsyN2x5cFY2K09HSDNUNi9vS0JBTTJiTVVIWjJ0bDUvL1hWWnJjWVlxRStmUHZyNDQ0OWx0OXZMbmVkRER6MmtaczJheVc2M0t5MHRUWjkvL3JuTHlycUxyRmFyN0hhN3k3Zy8vUENEMXE1ZHE4NmRPK3VoaHg1U28wYU50R2ZQSGkxYXRNalFidS9ldlhyaWlTYzBmdng0eGNYRnVZdy9ac3dZRlJZV3VvU1VLMWV1MU1xVksxM2FSMFpHS2prNVdhR2hvZVcrWjAxRStBY0FBQUFBQUFBQUFHcThvS0FnM1hQUFBjN3J3c0pDZmZIRkY0WTJ4ZThIQlFVNXYzYTNPckdzYy9mS2twU1VwS1NrSkxmM1B2amdBLzMwMDArR21xK3Zyd0lEQTNYMDZGRkowckZqeDdSaHd3YkZ4OGNiMm1WbVptckNoQW5POC96KzhwZS9hT3pZc1lZMllXRmg2dFNwazFKVFU4dWNZNXMyYmRTN2QyOTkrdW1uV3JKa2lZNGZQMTVxMitiTm0rdVBmL3lqSEE2SFpzNmNxYlMwTk1OOWg4T2gxTlJVclZtelJrT0hEdFhRb1VPVm5KeXNTWk1tNmRTcFU4NTJaOCtlMVhQUFBhZVJJMGRxd0lBQmhqSE1ack9lZmZaWldhMVdmZjMxMTJYT1BTb3FTdE9uVHpkOC8yNDBoSDhBQUFBQUFBQUFBS0RHQ3drSjBlOS8vM3ZuZFhaMnRrdjRWL3grY1E2SHc2Vm1zVmlxZEg0TEZ5N1VsMTkrNlZKLzdMSEhkTzdjT2NOWmZmLzR4ejhNNGQvQmd3ZjE0b3N2NnZEaHc4N2EwcVZMRlJVVlpRZzBKZW51dSsrV2g0ZUhJaUlpRkJ3Y3JNV0xGK3ZRb1VQTysvNysvbnIyMldkMTVzd1ovZjN2Znk5MVcxWi9mMzhOR1RKRUF3Y09kQWFoVTZaTVVYcDZ1ajc0NEFPWHJVR3RWcXU2ZE9raVNZcU5qZFc3Nzc2cmwxOStXVHQzN25TMnNkdnRMbHVzRmhRVUtEMDlYV3ZYcnRXNmRldmNmM2pGL1BycnIzcjg4Y2NWSHgrdjFxMWJLelkyVm1GaFllWDJxMGtJL3dBQUFBQUFBQUFBcUdGMjc5NnR6WnMzNi9EaHcyVnVJWGxSeDQ0ZDFhbFRweXN3czZ0bnhvd1pobXVielZabW03Q3dNTjE3NzcyUzVISk9uaVI1ZUhoVTJkeFdyVnFsdDk5KzI2WGVzV05IOWV2WFQ1bVptWm8xYTVaenpsdTJiRkZhV3ByaTQrTzFjZU5HVFo0OFdlZk9uWFBwUDJ2V0xMVnYzMTVObWpSeDFtSmpZeFViR3l0Sit2YmJidzNCbnlROTg4d3pDZ3NMVTFoWW1BWU5HcVIvL3ZPZmh2dGVYbDdxMzcrL0huamdBYmVyNitMaTR2VHV1KzlxeVpJbG1qMTd0ckt5c2lSSkkwYU1VT1BHalozdGF0V3FwVGZmZkZOVHAwN1ZkOTk5SjBrYVBueTRPbmJzcU0yYk4ydjc5dTFLVDAvWHRtM2JsSitmWDZIUDhhSmp4NDVwMGFKRnp1MUZnNEtDRkIwZHJhaW9LSFhvMEVIdDI3ZXYxSGpYRzhJL0FBQUFBQUFBQUFCcWlOemNYS1drcEdqWHJsMnFWYXVXb3FPakZSUVVWTzc1ZFBYcjE3OUNNM1MxZlBueXl4NmpWNjllNWJaWnVIQmhwZG8wYWRKRVBYdjJWR1ptcGc0Y09PRFM5c2lSSTg1Z3k1MGpSNDVvNzk2OXp1dW1UWnU2YlplU2txS3BVNmU2WFYzNDlOTlBTem9mWGlVbUpocTJ2SHpublhlMGI5OCtmZlRSUjI3N1JrWkdhdlRvMFliZ3I3ajkrL2RyMnJScGh0cWRkOTZwenAwN082K0hEQm1pNWN1WDY4eVpNd29JQ0ZELy92MTExMTEzS1NRa3BOVDNsczZmaDVpVWxLU0VoQVRObmoxYkdSa1pHamh3b0VzN1QwOVB2ZkRDQ3dvTkRaWEQ0ZEE5OTl5anlaTW5POFBBOG9TRmhTazBORlM3ZHUwcXMxMW1acVkyYmRxa1RaczJsWHJlWWsxaWNyajdpUUFBQUFBQUFBQUFBTmNWdTkydVR6LzlWRmxaV2VyWnM2ZGlZbUt1OXBSY3ZQNzY2MHBKU1RIVXFpUDhTMHhNMUhQUFBWZG1tL0kwYWRKRWJkcTAwYi8rOWEvTG5wL2svajAvKyt3enpabzF5MjE0VjdMUDRjT0g5ZkRERDVlNkRlZEZWcXRWZ3djUDFwQWhRK1RwNmVtMlRXWm1wa2FQSG0zWUpqUW1Ka2JUcGsxeldkRzRaczBhNWVUa0tDRWhvZFR4eXVOd09Nb05vQysyT1hic21INzN1OSs1WFpsNTBjMDMzNnc3N3JoRENRa0pzbGdzMnJsenB4WXRXcVRVMUZUbDVPU1UycTlSbzBhYU9YUG1KYjNEOVlTVmZ3QUFBQUFBQUFBQTFBRHIxcTFUUmthR0huamdBWVdIaDEvdDZWU1l1eTAxYTdxOHZEeE5uejVkSzFhc3FIQ2Z5TWhJOWU3ZFcwdVhMaTIxVGF0V3JmVFVVMCtwUVlNR3BiYkp6OC9YU3krOVpBaitBZ0lDTkg3OGVCVVZGU2tqSTBQSGpoMVRabWFtdW5YcnBxS2lJazJkT2xWVHAwNnQ4RnpkbVRObmppSWpJMTNxWDMvOXRRNGVQS2c3Nzd4VFlXRmhpb2lJVU8vZXZmWFZWMThaMmpWcDBrUmR1blJSWW1LaXl6Z3RXclJRaXhZdDlPU1RUMnJEaGczNjRZY2Z0R25USnAwOGVkTFFyaytmUHBmMUR0Y0x3ajhBQUFBQUFBQUFBSzV6dWJtNVdyOSt2ZHEzYjM5ZEJYK1M5SnZmL09hS1BLZjRLcnFzckN3OTlOQkR5czdPTHJXTkpMMzc3cnRWUG85OSsvWnA4dVRKT25qd1lLWDdEaHMyVE45Ly83M0x2QU1DQXZUSUk0K29UNTgrWmE2d0t5b3Ewb3N2dnFnZE8zWVk2dm41K1JvK2ZMamhiTDBXTFZxb1c3ZHVsWjVqWmFXbXBtcmR1bldhUDMrKzJyUnBvMzc5K3VtdXUrN1NtalZyMUtaTkc3VnQyMWJoNGVINjhjY2ZsWk9UbzBXTEZzbHNObXZFaUJFdTd6Wjc5bXhKVW1CZ29McDM3NjQyYmRyb3hJa1QyckZqaDNidTNLbnUzYnRYKy90Y0N3ai9BQUFBQUFBQUFBQzR6djM4ODgreTIrMXEzTGp4MVo3S2RXSE9uRGt1QVpva2JkNjhXYXRXcmRMbzBhUEwzYWF5c2dvTEN6VjM3bHg5OXRsblpXNXBXWmFRa0JDTkdERkNiNzMxbHFGdXQ5dFZwMDZkY3Vkc3NWajB5eSsvdU5UZHJiNE1EZzYrcERsV2h0MXUxNVl0V3lTZDMvWXpQVDFkSVNFaDZ0R2poeFlzV09Cc3QzcjFhc08xbDVlWDIvQ3ZlQnRKNnR5NXN6cDA2S0NrcEtScWZJdHJEK0VmQUFBQUFBQUFBQURYdWN6TVRFbFNXRmpZVlo3SnRXLzc5dTFhdEdpUjIzc3Z2ZlNTY25OelZWUlVwREZqeG1qa3lKRWFPWEtrbm52dU9XM2F0TW5aenR2YjIyV01rbWNLdnZycXEycmZ2cjN6ZXVYS2xabzdkNjdiNTFxdFZ0MXl5eTFhdjM1OXVmUHYxNitmMXF4Wm83UzBOR2Z0M0xsekdqZHVuTWFNR2FQZXZYdVgyYjlkdTNZVjJtN1UxOWRYMHZsM2pZaUljTnZtMkxGamhtc2ZIeDhGQmdhNmJXdXhXRnhxdTNidDBybHo1d3kxenAwN3U3UXJlWTZmbDVkWDZSTUg0UjhBQUFBQUFBQUFBTmM3aDhNaFNmTDA5THpLTTdtMjVlWGxLVGs1MmZsNWxaU2JteXRKV3JwMHFTd1dpM01GNEo0OWV3enQ2dFNwVStsbmQrdldUZi8rOTcrMWJkczJRejBvS0VnVEowN1VyNy8rV3FId3oyUXlhZHk0Y1hyc3NjY000WnZOWnRNYmI3eWhqUnMzYXZUbzBmTDM5M2ZiLzlaYmIzVUovNnhXcXdJREF4VWNIS3lBZ0FBRkJBU29YYnQya3FUNCtIaDk4c2tuYnNjcUdYaDI2OVpOWThlT0xmY2RMaW9lWUVxU2g0ZUhJVEM5S0NNanczQmQycnZoUE1JL0FBQUFBQUFBQUFCdzFaUThaKzlTbEF5aFN2UG1tMjlXK0t5OXhZc1h5OFBEUTcxNjlYS3VyTHdvSmlhbTBuTTBtVXg2NG9rbk5ITGtTR2Y0MkxScFUwMmNPRkVSRVJGdXQrTjB4K0Z3Nk9EQmc1bzBhWkxHamgzcnNuSnU1Y3FWMnJ4NXM0WU5HK2IyRE1ENCtIaU5HVE5HRVJFUnFsV3JsbXJYcm4zVndyU1NZV2ZidG0yZEt3NkxxNHJ3OVVaaXZ0b1RBQUFBQUFBQUFBQUFxRzV6NXN6UnFsV3JuTmZoNGVFdWJZWU5HK2I4Mm1xMUtpNHVUdi8rOTc5ZDJsMWNGVmRaMGRIUlNraElrQ1FOSERoUU0yYk1jRzZwbVpXVlZXYmZuVHQzNnYzMzM5Zjk5OSt2eVpNbnEwbVRKcG95WllyYkxUQlBuVHFsTjk5OFU0ODk5cGhXcjE0dHU5M3V2QmNRRUtEKy9mdnJsbHR1VWFOR2pWeUN2K3pzYk8zYnQwOXIxNjdWaVJNbkx1azlLK0wwNmRNdW9WN0hqaDFkMnVYbjUydno1czJHV21Sa1pMWE5xeVpnNVI4QUFBQUFBQUFBQUtqUmR1elk0YkoxNVdPUFBhWkpreVlaYXZmZmY3K09Ieit1Yjc3NVJoTW1URkM5ZXZVMFpjb1VReHRQVDAvZGR0dHRsenlYMy8zdWQwcE1URlNIRGgwTTlkMjdkN3UwM2JsenAxYXZYcTNWcTFjYnR2aHMzTGl4SkNrMk5sYVRKMC9XeXkrLzdMSUNVSkwyN2R1blYxNTVSUkVSRVpvMGFaSkNRa0swZGV0V25UMTdWbGxaV1RwOStyUk9uejZ0VTZkTzZlVEprenB4NG9UeTh2S2MvYWRObTZiYXRXdGY4cnVXWmMyYU5TN2JyN3I3WEJjc1dPRHlicTFidDY2V09kVVVoSDhBQUFBQUFBQUFBT0NxcWVpV25aZWpTWk1tOHZiMmRnWmJDUWtKYXR1MnJkdTJvMGFOVXQrK2ZkVzhlWE9OSFR0V0JRVUZodnNKQ1FtWHRVMW1WRlNVb3FLaURMWE16RXh0MkxEQjdWemNLYjQxWmx4Y25LWk5tNllYWDN6UkVCQVc1K2ZucDRZTkcyclhybDB1Z1dkWnZMMjlLOXkyc2xKVFV3M1gwZEhSQ2dzTE05U1dMbDJxanovKzJGQ3pXcTJYdlBMeVJrSDRCd0FBQUFBQUFBQUFhalF2THk5MTdOaFJLMWV1VkZCUWtQN3doeitVMnRaaXNhaEZpeGFhUFh1MnRtN2RhcmhuTXBsMDMzMzNWZW5jYkRhYmtwT1RsWk9UVStFK0pjL0ZhOVNva2Q1NTV4MGxKeWRyM2JwMWhudG1zMW5QUFBPTUxCYUxHalJvVUttNXZmRENDN0phS3g0bHJWcTFTdi81ejM5S3ZUOW8wQ0FOR2pSSTJkblpMbHQ1eHNmSE83L095c3JTZSsrOXB4VXJWcmlNMGFOSER3VUZCVlY0VGpjaXdqOEFBQUFBQUFBQUFGRGpkZXJVU2F0V3JkSzRjZU5VcTFZdFpXZG5sOXIyWC8vNmx6Nzk5Rk9YK205Kzh4dlZyMSsvU3VlVm1abFpabUJXVW1ob3FOdVZiMEZCUVhybGxWZTBlUEZpelp3NTB4a21EaDQ4V00yYU5aTWsrZnY3S3pnNFdHZk9uSEU3dHNsa1VuQndzTUxDd2hRV0ZxWTFhOVpVNmwxeWMzT1ZtNXRiNnYyTG4vbDMzMzBubTgxbXVCY2ZINitjbkJ4OThjVVgrdnp6ejkxK2YwSkNRalI4K1BCS3plbEdSUGdIQUFBQUFBQUFBQUJxdlBidDIydllzR0c2NVpaYnltMXJzVmprNGVHaHdzSkNaNjFXclZyVkVqelZxbFZMQXdZTTBJSUZDMHB0MDZSSkUzWHExRWtkT25SUVRFeU1UQ1pUcVcyVGtwTFV1WE5uL2UxdmY5UDI3ZHYxNElNUEd1NUhSMGZyeElrVHp1MUg2OVdycDZpb0tHZmdWM3lsWDNWdHlacVNrbUs0OXZmM1Y4dVdMWldmbjYvMTY5ZTdEZjc4L2YwMWFkSWtoWWFHVnN1Y2FoTENQd0FBQUFBQUFBQUFjTlc4OWRaYmx6M0dtREZqeW0zajUrZFg0UzA3Qnd3WW9KWXRXMnJpeElrNmR1eVl6R2F6eG8wYmQxbG4vWlhsdnZ2dTAxZGZmZVZjcldjeW1YVFRUVGVwUzVjdTZ0cTFxeUlpSWlvMVhraElpTWFNR1NPYnplYXliZWRycjcxV1pmTytGSGE3WGVIaDRmTDE5WFcrYjl1MmJXVTJtK1hqNDZNcFU2Ym9xYWVlMHNHREI1MTlvcUtpTkg3OGVEVnAwdVJxVGZ1NlF2Z0hBQUFBQUFBQUFBQ3VtcHR2dnZscVQ4R3RaczJhNloxMzN0SExMNytzMjIrL1hXM2F0S20yWndVR0Jtcnc0TUZhc1dLRit2YnRxOFRFUklXRmhWMzJ1SlU1cjgrZDVjdVhYL1ljM0hudXVlZFVVRkNndExRMHJWaXh3bkRlWDJCZ29DWk5tcVJSbzBZcE56ZFhTVWxKK3YzdmZ5OXZiKzlxbVV0TlpISTRISTZyUFFrQUFBQUFBQUFBQUhEcGZ2amhCNjFkdTFaUFAvMzAxWjVLbVk0ZlA2NnpaODhhYWsyYk5yM3NjWXV2RXBQT3IvSXJiM3RJaDhPaEkwZU9HR3FSa1pFdTdkeXRucXNPTnB0TkZvdWx6QzA5YnlSYnQyNVZVRkJRbForeGVDTmc1UjhBQUFBQUFBQUFBTGdpd3NQREZSNGVYdVhqWGtwQVpES1ozSVo5SlYySjRPOUtQdWQ2Y2EydUNMMGVtSy8yQkFBQUFBQUFBQUFBQUFCVURjSS9BQUFBQUFBQUFBQUFvSVlnL0FNQUFBQUFBQUFBQUFCcUNEYVFCUUFBQUFBQXFLRERodys3MU9yV3JTdVR5WFRGNW1DMzJ6Vmx5aFRWcWxYTGVXNVNlSGk0V3JSb1VXWFArT3l6ejlTcVZTdmRkTk5OVlRibWxYTDA2Rkh0MmJOSExWdTJWSzFhdGE3MmRHcU0zUFIwdzdWWGRMVE0vdjRWNit4d3lIYnFsQW9QSFZMaHI3L0s3N2JiWktuaDN4dmI4ZU11Tld2dDJwTDU4dFppMkxPelZmRExMNGFhZDBYL25OcnR5djN4UjBQSnEzbnppbjhmeStBb0twSTlNOU5RczRTRVNGZndkeU1BNEg4SS93QUFBQUFBQUNyb29ZY2VjcWt0V2JKRW5wNmVWMndPQnc4ZTFPclZxdzIxT25YcTZPT1BQNjZTOFhmdTNLa1BQL3hRMHZsZ3MwZVBIdXJYcjU4aUlpS3FaUHpTT0J3Ty9mblBmMWF6WnMwMFlNQ0FTdlU5Y09DQTNuNzdiZTNaczBmWjJkbVNwRWNmZlZSMzMzMTNkVXoxaG5UNmswOE0xN1grOEFkNVZTQTBPdnZOTjhwZXZWcU92RHhueldTeEtLQlBueXFmNDdYaytOU3BMclU2RXliSUhCQndXZU1XSGpxa1V4OTlaS2hGSmlkWHFLK2pzRkNuNTgwejFHby8vcmc4cXlEOEt6cDUwdVdkNjc3K3VreldhdmpyWjRkRGVkdTJWZjI0WmZDKytlWXIrandBdUZ5RWZ3QUFBQUFBQU5lUm4zNzZ5YVVXR3h0YlplTi84Y1VYenErUEhEbWl1WFBucWxPblRzN3c3NXR2dnRFYmI3eHhXYzlZdm55NVMyMzI3TmxhdG15WmxpMWJwdlQwZEQzOTlOUHk4L09yMEhqaDRlSGF2bjI3Q2dvS25MVzB0RFRDdjJ1QVo2Tkdjbnp6amFHVys1Ly9WQ3I4Ty96TU01VjZacDJKRTNWMHdvUks5U2twN0ttbjVGR3YzbVdOQWFubzFLbkw2bS8yODVQSnk4dFFjeFFWNmRUZi9uWlo0MVpXUlFOV0FMaFdFUDRCQUFBQUFBQmNSOUpMYkw4b1NXM2J0cTJTc1RNeU1seFdGWGJ0MmxVeE1URlZNbjVwbGl4Wm9ubkZWaVI5Ly8zMzJydDNyMTUrK1dVMWJ0eTQzUDQrUGo2S2k0dFRXbHFhczdaOSszWVZGaGJLdzhPald1YU1pdkZxMWt5V29DQVZGZHNTMG5ieXBBcjI3NWRubzBaWGIyTGxxSllWYTFkQTRaRWpPdmZkZDRaYThMMzNWdG40QlQvL2JMajJxRisvOU0rcXFFakhYbjMxc3A0WFBIaXdmRys3N2JMR0FJQWIwZlg1WHpFQUFBQUFBSUFhWXNhTUdWcTRjT0ZsalpHY25LemtTcXhNY2JmeVRwTG16WnVub3FJaTU3WEZZdEd3WWNNdWEyNFYwYWhSSTlXdVhWc25UcHh3MWc0ZlBxeFJvMGJwbVdlZVVYWjJ0cVpQbjE2cE1mUHo4OVcvZi85eTI1WDJXYURpaXJLeWxGSEd6NThqUDkrbGR2S3ZmeTB6WUtzemFWS1Z6TzJTWGFlaHNUMHpVemtiTnhwcVZSbituWGpuSGNOMXhQUFB5eElhV21YakF3Q3FCdUVmQUFBQUFBQUFsSkdSb2FWTGx4cHFkOXh4aCtyWHIyK28rZnI2S2pJeXNrSmpabVZsT2MvZ3V5akF6Wmxuc2JHeGV1Kzk5elJwMGlSdDJiTEZXYy9QejFkeWNySUdEUnBVMGRmQTFlQnd5SjZUVTdrdUJRVnlGTnVtdFRLOFc3YzJYT2Y5OTcrR2E1T25wL3dURXB6WEJRY1BxbURmUHVlMVYzUzBQS0tpREgyeVY2K1dISTcvalhHZHJ2eXJDdmFjSEJVZU9xU0NYMzZSYjN5OExJR0JWM3RLNWFvOWNxUThHalNva3JGc0dSbktlUFBOS2hrTEFLNldHL2UvWWdBQUFBQUFBSEQ2NUpOUFpMUFpuTmYrL3Y0YU9uU29KT21ycjc1UysvYnRGUllXcGk1ZHVxaExseTdsanJkejUwNDkvL3p6aHBySlpOSnp6ejNudG4xd2NMQ21UcDJxdDk5K1cwdVdMSEcyLzlPZi9xU3NyS3hMZlMxY2hyTE9hN09mUFh2Ky9sVUl5VUlmZk5Cd1hmSk1RSk9IaHdMdnVNTjVmV3IyYk1OOS94NDk1RlY4SzF1SFE5a2x0c28wWGFjci95ckxVVmlvZ3YzN1ZYandvQXArK1VXRkJ3L0tWbXdGcms5YzNGV2NYY1dkZVBmZHF6MEZBTGltRVA0QkFBQUFBREZTc0wwQUFDQUFTVVJCVkFCSXlzdkxrN2UzZDVXT21aT1RJMTlmM3lvZHN6cnMzYnZYWmRYZnd3OC9yTURBUU8zZHUxZlRwazJUaDRlSGZ2dmIzK3ErKys2VHY3OS9tZVA5K09PUG1qQmhnbkp6Y3czMWUrKzlWL0h4OGFYMnMxcXRldXFwcDFTM2JsMTkrT0dIZXVTUlIzVDc3YmZyNjYrL2xwK2ZuN05kZm42K2JEYWJyRmFydkx5OHlweUx6V1pUZm9sdEp5MFdTNVYvcjJ1aXNzNXJPLzNKSjVJa2ozcjFGSG9GdG9hOVZMWVRKNVMvYTlmL0NpYVR5d294ZTRtZlUrbkdXZmwzOHE5L0xmTyt5V0s1OU1FdEZrVldZanRpeVRYSUJRQmNtaHZqdjJJQUFBQUFBQUJseU03TzF1REJnOVdnUVFPMWJ0MWFyVnExMHMwMzM2elFTempMYXZmdTNWcTllclZXcjE2dDJyVnI2ODFMMkQ3dWt3dkJTbkZMbHk3VjNMbHpEYldZbUJpTkh6Kyt6TEhtekpsVDVybDJEb2RETTJiTWtLUFlsb2ZObWpWVFVsS1NKR25tekpseU9Cd3FLQ2pRL1BuenRXelpNczJhTlV2QndjRnV4MXU4ZUxIZWZmZGRGUllXR3VwZHUzYXQ4UG1COTl4emo5cTBhYU1XTFZwSWt2cjA2YU0rZmZxb3NMQlE4K2ZQMTd4NTgyU3oyV1N4V0RScDBpUzFMckVONUVVNU9Ua2FPM2FzOXU3ZGE2aVBHemRPQ2NXMmhVVFZDM3Z5U1htVTJESzJOSGxidCtyVTMvNVc1WE53Mkd3Njg4OS95bEZzUmF0WDA2YXlaMmJLa1pzcnM1K2ZURmFyOHJadU5YWTBtV3JVeXIvc2I3OVZ3WUVES2pod29QS2RMeWY4QXdCY05ZUi9BQUFBQUFEZ2hyZGh3d2JaYkRidDI3ZFArL2J0MDVkZmZxbEdqUnBwNXN5WkZSN0Q0WERvMFVjZjFjOC8vK3lzSFQ1OFdQdjM3MWVqUm8wcU5aK0lpQWpEZFVGQmdaWXRXK2JTN3RDaFF3b0xDNVBaYkM1MUxCOGZuektmdFdqUkltM2J0czE1YmJGWU5IYnNXSmxNSnFXbHBXblRwazJHOWoxNzluUWIvR1ZtWmlvNU9WbnIxcTF6dWRlNmRXdU5HemRPSnBPcDFIblliRGFscDZmcjFsdHZsU1JuOEZmYzRjT0hOVy9lUE9kS3Z2ejhmTDN3d2d0NjlkVlgxYXBWSzBQYndzSkNUWmd3d1NYNDY5V3JGOEhmRldJN2RreTVtemZMcTBVTGVkYXZMNVh4L2E5cVJhZFA2L1M4ZVlhei9pVEpMeUZCWjcvOVZya2xmcTZMczRhRlhkRzVWa1JaSytJT1AvT012RnUzVnRDZGQ2cmdsMTljN21kOTlkVWxQL2Q2V1FGWmxXZitPZGxzY3RqdE1ubDZWdTI0QUhBRlhCKy92UUVBQUFBQUFLclIrdlhyWFdvWFE2aUtNcGxNaW82T05vUi9rclJ3NFVLTkhqMzZzdVkzZi81OG5UeDUwcVdlazVPajNidDNxM256NXBjMDd2NzkrL1hCQng4WWF0MjZkWlBKWk5LMmJkdjAvdnZ2Rys0MWJOaFF3NGNQTjlRY0RvZFdybHlwOTk5L1g2ZFBuM2I3SEU5UFR4MDRjRURSMGRGdTd6c2NEaVVuSnlzbEpVVkpTVWthT1hLa1BOeXN2R3JZc0tGR2pScWw1R0piQ2VibDVlbjU1NS9YcUZHajFMdDNiMG5TcVZPbjlOcHJyeWs5UGQzUVB5WW1SazgrK1dRcG53YXFXdTdtelRyN3pUYzYrODAzTXZ2N3k2dDVjd1gyNnlkTEthdEdxMHJSbVRQSytQT2ZYYmJ6OUdyYVZONHRXc2llbFZWbStPZnJibXRhdTEySC8vU255NXJYMFlrVEs5dzJNQ2xKL3QyNlZiaDkzdGF0eXZ2dmZ5cy9LYk5aSG5YcXlLTmhRM2syYktqTUJRc01LeVZOWmZ6RGdtdUt4YUt6UzVjYXppczBjRGprc05zbHUxMXlPQ1M3WFk2aUlqbUtpczZIZkRiYitldkN3dlAvS3lpUTdIYVovZndVVWM3cWFnQzRGaEgrQVFBQUFBQ0FHNXJkYnRlR0RSdGM2dTNidDYvMFdIMzc5blhaWWpNbEpVVy8vLzN2TC9uc3YwT0hEdW5UVHo4dDlYNXFhbXFaNGQvOTk5K3ZYcjE2R2M3TUs5NjNvS0RBWmI0cEtTa3ViYTFXcTU1OTlsbDVGbHNGczJuVEpuMzQ0WWZhczJkUG1lK3djZU5HYmR5NFVaMDZkZExRb1VOZFFzRDMzbnZQK2N6Rml4ZHJ4NDRkR2o5K3ZDSWpJMTNHNnRPbmo3WnUzV3BZQ1ptWGw2YzMzbmhER3pkdVZFSkNncVpQbis0U1JFWkdSdXFWVjE0cDk0eEEvRS94ODlwS3JqeXI5WWMveUt0cFUrZDEzZGRmTjl3M1dTdzY4ODkvT3EvdDJkbkszN1ZMNXNHRFhaN2oxYXlad2lzUnJKVjNMcHdsT0ZpaEkwYm8xRWNmeVo2ZGZiNFdGS1NRb1VQUG4vbFh5bmFrSnF0Vi90MjZ5Zjk2WEJscXQxOVN0MXFQUENLdlluOGVNei8vM05qZ09sbjVKMG4ydkR6bEZWdkZYQ1Zqbmp1bnZDMWI1Qk1YVjZYakFrQjF1MzUrZXdNQUFBQUFBRlNEN2R1M0t5c3J5MUR6OXZaMjJVYXlJbHExYXFYSXlFZ2RQbnpZV2N2SnlkR0tGU3MwWU1BQXQzMGFOMjZzMjI2N3plMDltODJtMTE1N3plWDh2T0pXcmx5cGh4OSsyTzJXbWdVRkJab3hZNGF5czdQMSt1dXZ5MXJpTC9MNzlPbWpqei8rV1BZS0JBY1BQZlNRbWpWckpydmRyclMwTkgzKytlY3VLK3N1c2xxdHN0dnRMdVArOE1NUFdydDJyVHAzN3F5SEhucElqUm8xMHA0OWU3Um8wU0pEdTcxNzkrcUpKNTdRK1BIakZlZm1MOTNIakJtandzSkNsNUJ5NWNxVldybHlwVXY3eU1oSUpTY25YOUlaanFpWWt0dEQybzRkVTJHeFB3ZVM1TmV4bzl0dEpFMWVYcktHaDFmcGZEd2JORkR0eHgvWHlmZmZsOW5mWDZFUFBTU3p2NzhreWFOT25mTkJvTTBtaDhNaGs4VWlzNCtQUEJvMmxMbWNiWEt2UjU2TkdzbXphVk41Tm1pZ1U3Tm5HKzZaU3A3cFYrenNUN2YzcjJGZVRac3F4ODBxYnBuTjUzOC9tczJTMlN6SGhXMkRKVWtta3l5aG9US1p6ZWQvTnExV21Td1dtYXhXbVR3OFpQTDBsRDBuNThxOUJBQlVFY0kvQUFBQUFBQndRM04zUmwxY1hKemJiU2ZMWXpLWjFLdFhMODJaTThkUVg3aHdZYW5oWDFKU2twS1NrdHplKytDREQvVFRUejhaYXI2K3Znb01ETlRSbzBjbFNjZU9IZE9HRFJzVVgyS3J3c3pNVEUyWU1NRjVudDlmL3ZJWGpSMDcxdEFtTEN4TW5UcDFVbXBxYXBudjFhWk5HL1h1M1Z1ZmZ2cXBsaXhab3VQSGo1ZmF0bm56NXZyakgvOG9oOE9obVRObktpMHR6WERmNFhBb05UVlZhOWFzMGRDaFF6VjA2RkFsSnlkcjBxUkpPblhxbExQZDJiTm45ZHh6ejJua3lKRXVuNTNaYk5henp6NHJxOVdxcjcvK3VzeTVSMFZGYWZyMDZRb0tDaXF6SFM3ZHNTbFRYR3FPRWl0S0plbmN1blhLMmJpeFFtT0dqUjE3MlVGYzBaa3pDdWpYVDJZL1A5bE9ucFN0Mk5hNVpqY3JjUXNQSFpKMFBzajBiTno0c3A1ZDFZTHV1a3ZTK1ZEMVhJay9yMEYzM2FYY0RSdmNudmNuU2JXZmVFS1NqS0ZYYVlxRmZ5YXI5Wm83KzdBc1BuRng4cjdwSnNsaWtVeW04MXVXdXRtMnRQaktVYk8vdnlMR2pidVMwd1NBSzRMd0R3QUFBQUFBM05EY25mZlhxVk9uU3g0dk1USFJKZnc3Y09DQU5tL2VyRFp0MmxSNG5JVUxGK3JMTDc5MHFULzIyR002ZCs2YzRheStmL3pqSDRidzcrREJnM3J4eFJjTkt4Q1hMbDJxcUtnbzNYUFBQWWJ4N3I3N2JubDRlQ2dpSWtMQndjRmF2SGl4RGwwSVFTVEozOTlmeno3N3JNNmNPYU8vLy8zdktpb3FjanRmZjM5L0RSa3lSQU1IRHBUNXdsKzRUNWt5UmVucDZmcmdndzljdGdhMVdxM3EwcVdMSkNrMk5sYnZ2dnV1WG43NVplM2N1ZFBaeG02M3kvL0NhcTJMQ2dvS2xKNmVyclZyMTdvTmJrdjY5ZGRmOWZqamp5cytQbDZ0VzdkV2JHeXN3c0xDeXUySGluRVVGYW1vbExNZVM3S2ZQVnZ4Z2N0WWplb2RHMnU0TG0ycng1TWx6ck9zS0hOQWdPcE1tR0FzbWt3SzZObXp3bU9jWGJIQ3BlYlh0YXZNRmR4MjFyTlJJMlBmamgwbFNmazdkN3FFZjM0ZE84b1NISHcrM0hNNGRIcnUzQXJQc3lSSHNUL2ZwbUpiL0piZjBlRzJmTzc3NzVYNTczOWY4bndxeFd4VzdwWXRjdVRsVmJpTG82QkE1NzcvdnZRaGZYM2xjOHN0VlRFN0FMaWlDUDhBQUFBQUFFQzF5OG5KVVZwYW12YnMyYVBNek13SzllbllzZU5saFhBVmNmVG9VZTNmdjk5UU01bE02dENod3lXUFdiZHVYY1hHeGpwWDNGMjBaTW1TQ29kL3ExYXQwdHR2disxUzc5aXhvL3IxNjZmTXpFek5talZMTnB0TmtyUmx5eGFscGFVcFBqNWVHemR1MU9USmszWHUzRG1YL3JObXpWTDc5dTNWcEVrVFp5MDJObGF4RjhLVWI3LzkxaEQ4U2RJenp6eWpzTEF3aFlXRmFkQ2dRZnBuc1hQY0pNbkx5MHY5Ky9mWEF3ODg0SFoxWFZ4Y25ONTk5MTB0V2JKRXMyZlBkbTZ4T21MRUNEVXV0cnFxVnExYWV2UE5OelYxNmxSOTk5MTNrcVRodzRlclk4ZU8ycng1czdadjM2NzA5SFJ0MjdaTitSVlp3VlRNc1dQSHRHalJJdWYyb2tGQlFZcU9qbFpVVkpRNmRPaHdTZWM3dnZubW01WHVjN1ZVeDUrbDdCVXJkT2JUVHhVMGFGQ1ZqbHNSb2NPR0dhN0xPd093U3BoTUN1amJ0OExOM1lWL0FUMTZ5QndRVUpXemN2SnUyVkxTK1hEd1Vqa3UvRDY1cURMaG44UE5Qd293dVZsMVYyMHVyRkRNWHJIQ3NNS3pQSTc4L0RMRFNXdWRPcGNkL2wxUHZ5c0ExQnlFZndBQUFBQUFvRnJ0M3IxYnk1Y3ZsODFtVTUwNmRSUWRIUzNQQ3Z5bGN2MzY5YXQ5YnU3T2gydmV2TGxDUWtJdWE5eWVQWHU2aEgrcHFhbkt6czUyV2NsV1VrcEtpcVpPblNxSG01VTBUei85dEtUejRWVmlZcUpoeTh0MzNubEgrL2J0MDBjZmZlUzJiMlJrcEVhUEhtMEkvb3JidjMrL3BrMmJacWpkZWVlZDZ0eTVzL042eUpBaFdyNTh1YzZjT2FPQWdBRDE3OTlmZDkxMVY3bWZsOGxrVWxKU2toSVNFalI3OW14bFpHUm80TUNCTHUwOFBUMzF3Z3N2S0RRMFZBNkhRL2ZjYzQ4bVQ1N3NEQVBMRXhZV3B0RFFVTzNhdGF2TWRwbVptZHEwYVpNMmJkcFU2bm1MNWVsNFlTWFc5ZUJ5L2l3Vm5UcWxncDkvZHFubjc5NTlPVlBDTmFqa2lqbFRCVmNwU3E3Qm9TUzNXMjVXQ1RlLzM2NW8wRmhKOWVyVnUyTFBLdm1QTndEY3VBai9BQUFBQUFCQXRkbTllN2NXTGx5b21KZ1lKU1lteXRmTk9WdFgwN2ZmZnV0U3E0b1ZVbDI3ZHRYYmI3OXQyQ0t6c0xCUUtTa3B1dlBPTzB2dDk5bG5uMm5XckZsdXd6dEpocFYxOTk5L3YxYXNXT0Y4eHVIRGh6VnIxaXlYUGxhclZZTUhEOWFRSVVOS0RWMHZuZytZbTV2cnJNWEV4T2pSUng4MXRQUDE5ZFZUVHoybG5Kd2NKU1FrVkNqRUxTNGdJRUNqUjQ4dTlmMms4MEhoeUpFam5XMUdqQmloTld2V09GYzV1blB6elRmcmpqdnVVRUpDZ2l3V2kzYnUzS2xGaXhZcE5UVlZPVGs1cGZacjFLaVJ5MW1KRlZYZHExS3Z0cnovL2xkbnZ2aEM5dXpzc2h2YTdZcE1UdjdmNWJsek9qWjVzaHlGaGM1YXlKQWg4b21MTTNSejJHdzYrdEpMaG5ZK2NYRUtHVEtrYWw2Z0JFdGdvTUxHakNuMS90R0pFNnZsdWRjVFc3RXpOeVgzNXlLV3B1UVpqNlpMT0RPMXdzOXk5N3ZBWW5IYnR2alA1a1dHTS8vY2JQRmExU3RKUzI2MVhKMSsrT0VIclYyNzlvbzlEOEMxaS9BUEFBQUFBQUJVaTV5Y0hDMWZ2bHd4TVRHNjQ0NDdydlowWE96YnQ4OWx5MDlKdXYzMjJ5OTc3S0NnSUxWdDIxWWJOMjQwMUpjdFcrWTIvTXZMeTlQMDZkTzF3czFXZ2FXSmpJeFU3OTY5dFhUcDBsTGJ0R3JWU2s4OTlaUWFOR2hRYXB2OC9IeTk5TkpMaHZNQkF3SUNOSDc4ZUJVVkZTa2pJMFBIamgxVFptYW11blhycHFLaUlrMmRPbFZUcDA2dDhGemRtVE5uamlJakkxM3FYMy85dFE0ZVBLZzc3N3hUWVdGaGlvaUlVTy9ldmZYVlYxOFoyalZwMGtSZHVuUlJZbUtpeXpndFdyUlFpeFl0OU9TVFQyckRoZzM2NFljZnRHblRKcDBzc1IxZ256NTlMdXNkYWpTcnRmemdUMUpSaVRibjFxd3hCSHFXMEZENXRHN3QwcTlneng1RE8rbC9XMWRXQzVPcDJyYmN2SjdsYmR1bW5JMGJwYUlpbDlXY2xmbTg3QmUyODczSTVPMHRTZkp0Mzk3bGpNYXlISHYxMWZJYnVRbi9URmIzZjgxZFhwQm5QM3YyeW13YkN3QlhHT0VmQUFBQUFBQ29GbWxwYVNvcUtsTFBuajJ2OWxUY1NrbEpjYWsxYWRKRVVWRlJWVEorOSs3ZFhjSy9QWHYyYU4rK2ZZYXROL2Z0MjZmSmt5ZnI0TUdEbFg3R3NHSEQ5UDMzM3l1N1JBQVRFQkNnUng1NVJIMzY5Skhwd2xsWTdoUVZGZW5GRjEvVWpoMDdEUFg4L0h3Tkh6N2NjTFplaXhZdDFLMWJ0MHJQc2JKU1UxTzFidDA2elo4L1gyM2F0RkcvZnYxMDExMTNhYzJhTldyVHBvM2F0bTJyOFBCdy9mampqOHJKeWRHaVJZdGtOcHMxWXNRSWwzZWJQWHUySkNrd01GRGR1M2RYbXpadGRPTEVDZTNZc1VNN2QrNVU5KzdkcS8xOXJsZlc4UEF5NzN0RVJzcXJaVXQ1UlVjN2F3NmJUZWQrK01IUXpyOTdkN2ZiUDVac1o3Slk1RlhCOE8vVWhlOHJMcC9aMzEvWnExYTV2V2V0VmF2QzR4U1ZPTXZWN09jbjZYd0lhTGtRQkZZVmU0bnRTU1hKN09OVHBjOEFnT3NkNFI4QUFBQUFBS2dXZS9ic1VkMjZkZVZ6RGY2bHJNUGhjSHZlWDlldVhhdnNHWjA3ZDlaYmI3M2xzbDNsMHFWTDlmampqNnV3c0ZCejU4N1ZaNTk5VnVhV2xtVUpDUW5SaUJFajlOWmJieG5xZHJ0ZGRlclVLVFA0a3lTTHhhSmZmdm5GcFY1UVlncy9TUW9PRHI2a09WYUczVzdYbGkxYkpKMy9IcVducHlza0pFUTlldlRRZ2dVTG5PMVdyMTV0dVBieThuSWIvaFZ2STUzL25uVG8wRUZKU1VuVitCWTFnelUwVkNhTFJZNWlXOWNXRjNqbm5mSnEydFJRTzVlYWFsZ3RhQWtKa2ErYmJWVUxEeDFTWG9uQTJidDE2d3B2TTVsWDRqek5paWpLekdTRmx4dWVEUnJJN08vdnNzclRaTEhJdHhMbllkcU9IVE5jV3dJRHEyUis3dGlMYlU5OGtlbkNmMmNDZXZkMkd3NFdsL212Zi8ydm41ZVhBdnYzTDdWdFpiWStCWUJyQ2VFZkFBQUFBQUNvRnBtWm1Zb3V0aXJvV3JKNTgyWmxaR1M0MUt0eVpadWZuNS9hdFd1bnRMUTBRejBsSlVXUFBQS0lVbE5UTlhmdVhMZDlyVmFyYnJubEZxMWZ2NzdjNS9UcjEwOXIxcXd4UE9mY3VYTWFOMjZjeG93Wm85NjllNWZadjEyN2RoWGFidlRpZVkzZTN0NktpSWh3MitaWWlRREF4OGRIZ2FXRUFCWTNaM1R0MnJWTDU4NmRNOVE2ZCs3czBxN2tPWDVlWGw2bFR4eVh4bXlXZDJ5c3JPSGg4bzZOVmNiMDZXVTJ0K2ZrS0x2RWFscDdWcFl5Rnl5UWY3ZHVzbDc0bVhFVUZlbk0vUGxTaVhNZi9hb3dlRWNsbUV6eWlvNVdibnE2czJUMjkxZndYWGZKV3J0MmhZY3BLTEdGc2pVc3JLcG02S0xrRnFObUh4K1pMdncrOGJubGxuTDdHOEkvVDAvNXVma2RBd0RYTzhJL0FBQUFBQUJRYlR3OVBhLzJGTno2OXR0dlhXb3hNVEdxVjY5ZWxUNm5hOWV1THVGZlFVR0I5dXpabzI3ZHV1bmYvLzYzdHBWWXhSUVVGS1NKRXlmcTExOS9yVkQ0WnpLWk5HN2NPRDMyMkdPRzhNMW1zK21OTjk3UXhvMGJOWHIwYVBuNys3dnRmK3V0dDdxRWYxYXJWWUdCZ1FvT0RsWkFRSUFDQWdMVXJsMDdTVko4Zkx3KytlUVR0MlAxNnRYTGNOMnRXemVOSFR1MjNIZTRxT1JuNWVIaG9mYnQyN3UwS3huY2x2WnV1RHdoRHo1WTRiWUZCdzdJWWJjYmFvNmlJdVZzMktDY2pSdmwzYXFWQWhJVGxiMTZ0UXFMblM4cFNkNnRXc216akhNcFVURWx0OTZzS0wvT25lVlJyNTRzSVNIeWlJaVF5ZE5UbGtxczlMVmxaTWgyNG9TaDVsSEZ2MHVMS3pwOTJuQnRDUTJWVlA3NWZ1NVU5TXkveU9Ua1NvOE5BRmNUNFI4QUFBQUFBTGpoM0hQUFBRb09EdGFLRlN1Y1FWSmlZbUtWUDZkVHAwNmFObTJhaW9xS0ZCTVRvMzc5K3FsNzkrN3l1M0FlMWhOUFBLR1JJMGZLY1dFVlZOT21UVFZ4NGtSRlJFUzQzWTdUSFlmRG9ZTUhEMnJTcEVrYU8zYXN5OHE1bFN0WGF2UG16Um8yYkpqYk13RGo0K00xWnN3WVJVUkVxRmF0V3FwZHUvWlZDOU5LaHAxdDI3WjFyamdzYnMrZVBZYnJPblhxVk91OFVEN3ZsaTBWOGNJTE92Zjk5K2UzL3l5K05hUERvYnovL2xkNS8vMnZTeitUbDVjQ3k5bUc5V0x3VW5qd29EeWlvdHllSWVoT3lKQWhya1dIUTNLekhhNHRJMFAyckN4NU5tMHFrNGRIaGNhL1ZtUXRYcXk4clZ0bDl2VlZRRGtyZmQzeGJOeFlubzBiTzY5UGYvS0pDdmJ2bDEvSGp2S05qNWM1SU1CNXoxMElsdm5sbDhhQ3lTU3ZaczBxUFkrS0tqeHl4SEI5TWZ3REFQd1A0UjhBQUFBQUFMamhSRVZGNmVHSEg5YXdZY08wYWRNbWZmUE5OK1Z1K1drdnNhcXBJZ0lEQXpWeTVFamRmUFBOYXRLa2ljdjk2T2hvSlNRa2FOV3FWUm80Y0tCR2pCZ2hqd3ZCUTFhSnJlMUsycmx6cDFhdFdxWHZ2dnRPWnJOWmMrZk8xWlFwVS9Uc3M4OHFQei9mMFBiVXFWTjY4ODAzOWE5Ly9Vc1BQUENBdW5UcEl2T0ZBQ1VnSUVEOXl6anpLanM3VzhlUEg5ZXhZOGZVckZrejFhN0VWb0NWY2ZyMGFaZFFyMlBIamk3dDh2UHp0WG56WmtNdE1qS3lXdWFFeWpINytpcWdUeC81SlNUbzNIZmZLWHYxYWpsSy9DeVdGUFRiMzhwYXExYTVZOXRPbmxUR2pCbXlCQWJLdDBNSCtkMTJteUdVc2gwN3B2dzllMVN3YjUrQ0J3K1d5ZHRiUG5GeGtzT2h3c09IbGJkOXUvSjM3SkExSWtMQjk5emo3SmYvMDA4NjkvMzN5dHU1VTVhQUFBVU9HSEJOaDM4T04rZURacTlhSlVueWJOU29TcDVoTzM1Y1JXZk9LR3ZwVXAzOTVodjVkZTFhYWtCck8zcFVPV3ZYR21xZURSdFdhdVZnWlJYczNXdTQ5cWhiMTdXUjJWenF6NVd0K01yaFV0clpUcDZVTHVGM1BnQmNLd2ovQUFBQUFBREFEY3RrTXVuV1cyL1ZyYmZlV203Ym8wZVB1cTJieTFtRk5HREFnREx2Lys1M3YxTmlZcUk2ZE9oZ3FPL2V2ZHVsN2M2ZE83VjY5V3F0WHIzYXNNVm40d3VyZG1Kall6VjU4bVM5L1BMTExpc0FKV25mdm4xNjVaVlhGQkVSb1VtVEppa2tKRVJidDI3VjJiTm5sWldWcGRPblQrdjA2ZE02ZGVxVVRwNDhxUk1uVGlndkw4L1pmOXEwYWRVVy9xMVpzOGE1QXZLaTIyNjd6YVhkZ2dVTFhONnRkZXZXMVRJblhCcXp0N2NDK3ZTUmI4ZU9Pdm5lZThhd3BZU0MvZnZsSFJzcnM1c1Zuc1ZscjFnaDJlMHFPbk5HWjVjdFUvYnk1YW85ZXJRc0lTSEtTRTVXVWJHdzNMTnBVL2wxNmlSSnl2M3hSNTMrOUZQbnZjSmZmMVZBMzc2eUJBWEpZYlBwekQvKzRleGJsSldsYzJ2V3lMOEt6LzZzQ2dVSERpaHY4MmJsNzk2dHdsSitEMGx5T1VmeGt0anRzaDAvL3I4aGk0cmtLQ3B5LzdqOGZKMmVPOWZsZm5XZTMyakx5RGdmekJYajRTYjhOL3Y1S2Z6Wlo5Mk9VWHliejR2dDhyWnRVOTdXcmJLRWhDaWdkMjhkblRoUjlyTm5xM2J5QUhBRkVmNEJBQUFBQUFBVWs1T1RJeDhmSDhQMm1EYWJUWFBtekhGcGE3VmFaYlZlM2wrdlJFVkZLU29xeWxETHpNelVoZzBiWE5xT0dqWEs3UmpGdDhhTWk0dlR0R25UOU9LTEx4b0N3dUw4L1B6VXNHRkQ3ZHExUzVNbVRhcndYTDI5dlN2Y3RySlNVMU1OMTlIUjBRb0xDelBVbGk1ZHFvOC8vdGhRczFxdHp2TUlVVTBxdVFMS25wMnRuRTJiZEc3MTZuTFBvY3RadjE1NVc3WW9zSDkvK2Q1Mm0vc3RPVStlVk02bVRZYWFSNzE2NTdjQTFmbHRINHVIZnpucjFqbkRQKy9XcldWZXVGRDI3R3hKNThPc2M5OS9yOENrSkptc1Z2a2xKQ2hyMFNKbjMreHZ2NVZmaHc0eUZmdFp2NVN6NU53NU9uRmlwZnY0ZGU0c2s5V3E3TldyeTIzcnNOdmRmbjcydkR5WnZiMWw4dklxOSt5NmdnTUhYRllYZXJsWnRleXcyWFRxNDQ5ZHR1RDBpSXlVVCt2V3N1Zm02dWhMTDVVNzU4cktLM0ZHcWt3bXc1YWxoamtXRmNtUm15dEhZYUVjQlFYbi8xZFlhR3hUVUtDelgzK3R2SzFiVlhqa2lDeEJRWmUwZFNvQVhHc0kvd0FBQUFBQUFJcjV5MS8rb2xXclZpa29LRWcrUGo3eThQRFE4ZVBIbFpPVDQ5STJQRHk4eXA5dnM5bVVuSnpzOW5tbEtYa3VYcU5HamZUT08rOG9PVGxaNjlhdE05d3ptODE2NXBsblpMRlkxS0JCZzByTjdZVVhYcWhVMkxscTFTcjk1ei8vS2ZYK29FR0ROR2pRSUdWblo3dHM1UmtmSCsvOE9pc3JTKys5OTU1V3JGamhNa2FQSGowVUZCUlU0VG1oWWh4RlJaTERJWlBackx6dDIxM3VsNHlZaXM2Y1VmN09uZWUzMTl5MXE5VFZZdTdZYzNKMFpzRUM1V3pZb0tDNzczYlp4dkhzMHFVdUFXVGdIWGM0di9hNTVSWVY3Ti92dkM0OGZQajgrWUQxNjh0a3RjbzNQbDdaMzM3cnZKK3pmcjBDZXZlV3lkTlRmaDA2S0h2RkN1Y1poZmFjSEdXbnBpcWdaODhLejcrNldTdHdwcVZudzRieTdkalJFRnBlbExWb2tRTDc5alZzazFxU1BTOVBoYi84NG5wK245a3N6K2hvbDdhbjU4eFJmc25WeVNhVGdnWU9kQnRBVmdtSFErZCsrTUZROHFoYlYrWUxaNmlXbFB2amp6cnpqMytVUFdSK3ZzNHVYKzY4THNyTWxLMlVmelFCQU5jVHdqOEFBQUFBQUlCaTJyVnJwNVNVRkowNmRhcmN0aTFidHF6eTUyZG1acFlabUpVVUdocnFkdVZiVUZDUVhubmxGUzFldkZnelo4NTBob21EQnc5V3MyYk5KRW4rL3Y0S0RnN1dtVE5uM0k1dE1wa1VIQnlzc0xBd2hZV0ZhYzJhTlpWNmw5emNYT1ZlQ0ZYY3liNndHdXU3Nzc2VHJjUnFvL2o0ZU9YazVPaUxMNzdRNTU5LzdteGJYRWhJaUlZUEgxNnBPYUZpYkVlUEt1T3R0MHB2NE9FaDI4bVR5bHF5UklXLy9LS2lVbjZHaXJNRUJpcm83cnRsejhsUjF1TEZ6dFY0RnhVY09LQ010OTZTLysyM0svQTN2NUZNSnVYLzlKTnkwOU1ON2J4dnZ0bHd2cDFQWEp5eXZ2elNFRGptYk5xa29QcjFKZWw4d0xkeXBYTmJUSHR1cm5JMmJaSmZ4NDR5ZVhuSnIzTm5uUzBXTEo5TFRaVi9Rc0kxYy9hZlJ5bmhuN1ZPSGZtMmF5ZWZ1RGhaUWtNbFNZNjhQTWxzTm9TbE9ldlhLMmY5K2t0NnRsZlRwakw3K0RpdmkwNmQwc20vL2xXMkV5ZGMydnAzNzE3cUtyeXFrTGR0bTRwSy9GNzJMbVBMMzRxY0plbGtNamwvUHZKMzd6WnVvVnBkWVNZQVZDUENQd0FBQUFBQWdHTGk0dUlxM0xadjM3NVYvdnhhdFdwcHdJQUJXckJnUWFsdG1qUnBvazZkT3FsRGh3NktpWWt4YkZGYVVsSlNranAzN3F5Ly9lMXYycjU5dXg1ODhFSEQvZWpvYUowNGNjSzUvV2k5ZXZVVUZSWGxEUHlLci9UcjFhdlg1YitnR3lrcEtZWnJmMzkvdFd6WlV2bjUrVnEvZnIzYjRNL2YzMStUSmsxUzZJWFFBMVhMbzI1ZG1Udzk1U2dvY0wxcE1za2FGaWF6dDdjY2VYbmxCbjhtaTBXKzhmRUs2Ti9mR1NSNXg4YnE3TktsT3JkMnJURm9zZHZQYnlWcE1zbGhzeW56aXkrTVkxbXRDaXEyNmsrU3pENCs4b3FKVWQ2T0hjNWFibnE2Z2dZTWtNeG1XVUpENWRXc21mSi8rc2w1Lzl5YU5mTHIyRkhTK2EwMXMxZXRjbTUzYWMvT1ByOTFhRFdlWFZjWjFqcDFuT0dVSlRSVVBuRng4bTNYenUyS1FKTzN0M3ppNHBSYmlYOUFVQmEvMjI4M1hGdUNnK1hWdkxsTCtPY1ZFNlBBYXZoOVdKeTFUaDJadmIxbHYzZ09xY2trM3pLMi9MV0Voa29tazh4K2ZySUVCc29TRkNSellLQXNnWUhPLzcvNHRYUitoYVMxVGgyWnZMeGtMM2F1YUdrckN3SGdXa2I0QndBQUFBQUFVRXg0ZUhpWnErRXV1dlBPT3lzVkZGYkdmZmZkcDYrKytzcTVXczlrTXVtbW0yNVNseTVkMUxWclYwVkVSRlJxdkpDUUVJMFpNMFkybTgxbDI4N1hYbnV0eXVaOUtleDJ1OExEdytYcjYrdDgzN1p0Mjhwc05zdkh4MGRUcGt6UlUwODlwWU1IRHpyN1JFVkZhZno0OFdyaTVpd3lWQkd6V1I1MTZxamdsMTljYnZtMGErY004WUx2dlZjWlU2ZitMNUFweHVUcEtkOWJicEYvWXFJc3djSEc0WDE4RkRSb2tIemJ0OWVaK2ZNTlo4ZGRESkh5Zi9wSnRwTW5EZjM4ZS9hVXhjMktMdTgyYlF6aG42T3dVSVcvL2lxUEM2di9mT1BqejRkL1pyTThHemFVOTAwM3lXR3p5V1MxeWh3UUlKOTI3WlNUbHVic24vdmYvenJEdjZ1NUJhaEhnd1l5ZVhnbzl2V0RJZ0FBSUFCSlJFRlVvSGR2ZWNYRXlMTmh3M0w3QkEwY3FLS1RKMVZ3NE1DbFA5aGtVa0RQbnZJdXViclpiRmJRd0lFeSsvbzZ0OHYwaUlwUzZJTVBubDl4ZUxHWnQ3Y2lubisrMG84OTl1cXJwZDZ6MXE2dDRQdnUwNm5ac3lWSjNxMWFPVmM4dW1NSkNsTGsvL3QvaG5tVkptdlJJdVZ1M2l6VGxpMHVXOWFXM0lZV0FLNEhoSDhBQUFBQUFBQWx4TVRFS0MwdFRTYVRTUmFMUlo2ZW52THk4cEsvdjcvcTFxMnJIajE2S0RFeHNkcWVIeGdZcU1HREIydkZpaFhxMjdldkVoTVRGUllXZHRualZ1YThQbmVXRnpzYnF5bzk5OXh6S2lnb1VGcGFtbGFzV1BILzJidno4S2lxK3czZzc1MGxNNU5NZGlZaENhc2tZWW5zc29RdDdCRkVSQW8vQllsVXJFdXBJQUl0cUFnV3RiWVlXeFlGTENDaUxJcEtFUWlMZ0pFUXRoQmtoN0FXeWhwQzltMG1tWm43K3lQSk9IZTJURWhDSUw2ZjUrbno1SjU3N3JsbmtrZ3o4OTV6dnBKNmZ6NCtQcGc3ZHk0bVRacUU0dUppREJzMkRILzR3eCtnZGxEYmpHcVdJaWhJRXY3Sk5CcG9PbmN1MjVLem5OekhCOXJCZzVHM2FST0FzcFY1SGkxYVFOT3hJelJ0MjBKUXFWemVROW00TVJwTW1ZS0NuMzVDd2U3ZFVMVnFaUW5zMUczYUlHamFOT1J1MlFKRFdob1VPaDIwL2ZvNUhFZjk2S1BRdEdzSGorYk40ZEc4T1pTaG9aTFFSLzNvby9BZk13YXExcTBoczZtUkNRRGFQbjFRZk9RSTFGRlI4T3pXRGFySVNNczU3MXBlMGVZTzd5cXN1cFZwTkdqd3B6K2grT1JKR002ZWhURXpFNkxCNE5hMWdrb0ZSVkFRUEx0MGtXeXRhamVmMkZnQWdQN3NXUVMrL0xKOXJVRkJjQm5NT1oyN3pjOUdzUGszU3gwVkJXMU1EQXIyN25YdmUrSkc4QWNBSGkxYUFIdjIyQVYvZ2tJQmJTMytXMDlFVkZzRVViUmVWMDlFUkVSRVJFUkVWRE0rL3ZoalJFZEhvMGVQSG5VOWxZZVMwV2lFWEM1M3VhWG5iOG1wVTZmZzYrdUx4dVhCRU5VK2MzNCt6SG85QkE4UHlEUWFDQjRlRHZ1SkpoTUtrNUtnYk5JRUhrMmIyZ1UyN2pLbXB3TnlPUlFOR3RpZE0xeTZWQllzdXJIeTdWNlo5WHJJR0NwWGlWaGFldDlySTRvbUU0cC8rUVdlWGJwSTJ2TTJiN1o4TGFqVlZRcE16VVZGS0V4S0tqdVF5Y3EyQ3kzZlRsWVJGRlFqODc0Zjl1L2Zqd01IRG1EYXRHbDFQUlVpcW1OYytVZEVSRVJFUkVSRTlBQ3E3aXE5K3ViUlJ4K3Q2eW44NXNpOHZTSHo5cTYwbnlDWE8xMlJWeFVLRjl2WnFscTBxUGI0bFdId1YzWDNPL2dEeW10STJnUi9BT0JqVXd1eUttU2VuZy9FQ2s4aW9wcmkzcnBuSWlJaUlpSWlJaUlpSWlJaUlucmdNZndqSWlJaUlpSWlJaUlpSWlJaXFpY1kvaEVSRVJFUkVSRVJFUkVSRVJIVkU5dzhub2lJaUlqcUJiUFpqQTgrK0FDQmdZRUlDZ3F5L0s5VnExWjFQVFdxSmNYSGprbU9WZUhoa0dtMTdsMHNpakJtWmFIMCtuV1UzcmdCcjI3ZElBOE1ySVZaMWo3UmFFVEoxYXVTdHZ0UkY2azZER2xwbHE4RmpRWWVUWnRLenBkY3ZRcXh1Tmh5ckhMbnYyT3pHYUxaTEdrU3JPcWxtWEp6SWZmeEFRU2hhcE0xbTJFMkdDUk5Nclc2eXVPWTlYcTNha21KSmhNRXVieEtZeE1SRVJIUnZTc3RMWVd5RHVwWFd2dm1tMi9RdG0xYnRHblRwazduY1M5dTM3Nk5peGN2b25YcjFnaDhTTjlUMVVjTS80aUlpSWlvWHJoMjdScVNrcElrYlEwYk5zUlhYMzFWYS9lY05tMmE1TGhObXpaNDhjVVhYZmJwM0xrenhvNGRXMnR6K2kzSlhyMWFjaHo0eHo5QzVVYjRsLy9qanloSVNvS28xMXZhQkxrYzNyR3hOVDdIKzhHY2w0Zk1KVXNrYmFIeDhaSmowV1NDT1RlMzJ2ZVNCd1E0UFhkeit2UmZEMlF5aE02YjU3UnY1dkxsbHErVmpScEJOMldLNUh6dWYvNkQwdXZYTGNlMnI4ZVIzSTBiVWJoLy82OVQwR2pROEwzM0FBQ2wxNjRoYzlreWVEUnJCcjh4WXlEVGFDb2RyNExoL0huSmZBR2c0Wnc1a0hsN3V6MUd5ZVhMeVB6M3Y2RnUzeDdhWHIyZ2JOellybzlacjBmaG5qMG8zTDhmRFNaT2hDSTQyTzN4aVlpSWlCNTIrZm41dUhEaEFzNmRPNGNiTjI1Z3V2WGZsclhJYURUaS8vN3YvOUMwYVZOMDd0d1puVHAxUXV2V3JTR1QzYjlORTlQUzByQzgvTy9Oa0pBUTlPL2ZIME9HREVGd0xmODlLSW9pL3ZuUGZ5SWlJZ0xEaHcrdjByVlhyMTdGSjU5OGdvc1hMNktnb0FBQThNb3JyMkRVcUZHMU1WVzZCd3ovaUlpSWlLaGVPSC8rdkYxYlZGUlVyZDd6eElrVGttT05nMERCdG85T3A2dlZPVkhsUEpvMWcvampqNUsyNGw5K3FWTDRkN09LSDBZMC9PdGZjWHZPbkNwZFkwczNaUXFValJyZDA3V216RXpjY1JIR3VjdWRFSzZ1Q0I0ZWttUFJhQVFBbEZ5NWdzemx5eUhxOWRDZk9ZTzc4K2NqNElVWG9Halk4TDdNU3pTWmtMTmhBMFNqRWNWSGpxRDR5QkY0TkcwSzM1RWpvUXdMZzFoYWlzSzllMUdRbUFoeitXckhuUFhyMGVDMTE2cStTcEdJaUlqb0FWVllXSWlzckN6azVlVWhNek1UdDIvZlJucDZPcTVkdTRhclY2OGlLeXRMMHYvWlo1OUZVRkFRbm5qaWlXcmQ5OU5QUDBWa1pLVFQ4MmZPbkVGQlFRRk9uejZOMDZkUDQ4c3Z2OFNzV2JOcWZBZVpCZzBhUU81a2Q0Y05HelpZdnI1MTZ4YldyRm1ESGoxNldNSy9IMy84RVI5OTlGRzE3cjl6NTA2N3RwVXJWMkw3OXUzWXZuMDdqaDA3aG1uVHBzSEx5OHV0OFlLQ2duRG16Qm1VbEpSWTJsSlNVaGorUFVBWS9oRVJFUkZSdlhETVpndElBT2pZc1dNZHpJUWVkS3FJQ01oOWZXR3lXZ2xuek14RXlaVXI4R2pXck80bVZnbnJMU3dmSnNhN2QzSG43MzkzZXI3MCt2Vkt3MVJINTIyRFNFR2xraHlMSmhNQW9PUi8vNE5vdFcybk1UTVRkei81QlA3angwTVZFVkhwL0t1ck1Da0p4dHUzSlczRzlIVElmWDEvN2JOL3Z5WDRBOHEyUFMzWXV4ZmFQbjFxZlg1RVJFUkU5OE95WmN1UWtKRGdkdjlqeDQ1aDhPREJ0VGlqTXFtcHFaSmpEdzhQK1ByNll0eTRjVFY2bjFXclZpRTBOTlN1UFNNancyNEhtOTY5ZTdzTUxHdENRa0lDMXExYlp6bmV1M2N2TGwyNmhIZmZmUmZObXpldjlIcU5Sb01PSFRvZ0pTWEYwbmJtekprSFlndFZLdk53dm5za0lpSWlvbnB2MGFKRjJMUnBVN1hHaUkrUFIzd1ZWaW81ZWhxU0hrNm12RHhrdVBqWml6WTEzQUFnODkvL2RobXdOWnc3dDBibWRzLzRKdG9sMi9BUFpqTWdpdEQyNlFPNWp3OXl2djdhc2hyUXJOY2phL2x5QlB6aEQxQkZSTUJ3NlZLbFc2ZmVDK1B0MjhoMzhPK0tkMnlzcFQ2bG9GVEM5Nm1ua0xWcWxhUlAvclp0VUlXSFErbmdReUlpSWlLaWgwMTRlSGlWK2g4OWV2UytoSC9XNFJVQWRPalFBU3Jidnl0cjBicDE2MkFxZjJnTkFPUnlPVjU0NFlWYXYyK3paczNRb0VFRDNMMTcxOUoyOCtaTlRKbzBDZE9uVDBkQlFRRVdMRmhRcFRFTkJnT0dEaDFhYVQrKzc3NC9HUDRSRVJFUkVWSDlJNG93RnhWVjdaS1NFb2hXMjlaVWhicGRPOG14M21hN1Y4SERBOXFZR010eHliVnJLTGw4MlhLc0NnK0hNaXhNY2sxQlVoSWdpcitPOFpDdS9MdGZaQTQrcEJHTlJnaEtKVFFkT2tEbTdZMnNGU3NzUDJOVlZCUThIbm1rMXVaakxpNUcxaGRmMlAxT0tSbzJoRmZQbnBJMmRkdTJVTFZzQ2NPNWM3L092YlFVV1N0WFF2ZjY2NWFna0lpSWlPaGhGUklTVW1rZm5VNkhzTEF3TkdyVUNHM2F0S24xT1YyL2ZoMlhMbDJTdEVWSFI5ZjZmU3RrWkdSZzI3WnRrcllubjN3U2pXM3FRM3Q2ZWpwY05laElYbDZlcFFaZkJXOEh0YXFqb3FLd1pNa1N6SjA3RnlkUG5yUzBHd3dHeE1mSFkrVElrZTYrREhwQThkMGpFUkVSRVpFTDZlbnArUGJiYi9IVVUwL1p2UW1yS1JrWkdWQ3IxUTdmbEpHVXlhWVdpRFZ6Zm43WitUb0l5UUtlZjE1eWJMdE5wYUJVd3VmSkp5M0hXU3RYU3M1cisvZUh5bnBySDFGRXdaNDlkbU00RzkrVzlYbmYzLzBPcWhZdDdQbzBmUDk5bDRGaTZjMmJ1THR3b2N2N3VFUHU3dy9kMUttU3RveC8vdFB5dFNJNEdQN1BQU2M1bjcxbURZenA2WlpqMitzZHNhMzVCNVFGdWhYZk4xV0xGZ2g4NlNWa0xsOE85YU9Qd3YrWlp3Q1pyRXF2eFcyaWlKeTFhMkcwZXBJYUFBUzVIUDVqeGppOHI5Ly8vUjh5NHVNbDIzK2Fzck9SOWNVWENQempIeUU0cVJGRFJFUkU5REFJQ2dxQ0lBalFhclhRNlhSbzBLQ0IzYXE3dFd2WFNvNUxIRHlZOTQ5Ly9NUHBscGg2dlI1anhveHhlMDY3ZCsrV0hDc1VDdlR1M1JzM2I5NTBlNHpxV0wxNk5ZemxPMU1BZ0ZhclJWeGNIQUJnNjlhdDZOS2xDM1E2SFhyMTZvVmV2WHBWT2w1YVdocmVldXN0U1pzZ0NKZzVjNmJEL241K2ZwZzNieDQrK2VRVHk1YXNnaURnTDMvNUMvTHk4dTcxWmRFRGd1RWZFUkVSRVpFRGx5NWR3amZmZklNOWUvYkFiRFlEQUY1NzdiVmF1ZGVYWDM2SnhNUkVEQmd3QUU4Ly9UU2FQY0IxNStwYSt0Lys1dlJjOXVyVkFBQmxvMFlJdUE5YjVkd3I0OTI3a2hWZUVBUW9telNSOUxFT2dDemRhampVRkJRS2wyTldkaitYQWFUWmJEbXZpb2hBNEN1dk9MK1BVbW0zdGFWZ3M4V3BPMXRmMm0zN2liTFZjOVk4bWplSGJ0SWtRQzZIL3R3NWlNWEYwSFRxVk9uWVZaVzNlVFAwWjgvYXRYcy8vcmpkQ3M4S2NsOWYrSTRhaGV5dnZwSzBsMXk1Z3B4MTYrQS9kbXp0aFpWRVJFUkV0YXhSbzBiWXRtMGI1T1VQTkJVVUZPRHBwNSt1OGpnYWpRWmFKN3NpeUt2NHNOUlBQLzBrT2U3U3BRdDhmWDBkaG44SkNRbndzSHJZYk5DZ1FaYXYxV28xTm0vZWJEbk95TWpBMkxGalhkNzcwcVZMZHF2K0preVlBQjhmSDF5NmRBbno1OCtIVXFuRWlCRWpNR2JNR0tldnVjTFJvMGN4Wjg0Y0ZOdThqM2oyMldmUnRXdFhwOWNwRkFwTW1USUZJU0VoV0w1OE9WNSsrV1gwNmRNSE8zYnNnSmVYbDZXZndXQ0EwV2lFUXFHb2RGdFVvOUVJZzAyWkJibGNEclZhN2ZJNnFsa00vNGlJaUlqb29iRzZQTnl4dG0zYk5xeFpzMGJTRmhrWmlkbXpaN3NjYTlXcVZTNXJEV3pac2dXSmlZbVc0NTA3ZDJMQ2hBbnc5UFNzNHF4ZE14Z01TRXBLZ3NGZ3dOYXRXN0YxNjFZTUh6NGNreVpOcXRIN0VLQjcvWFVvM1Z5OXFUOTFDbGxmZkZIamN4Q05SdVI4KzYybDloeFF0aUxObkpzTHNiZ1lNaTh2Q0FvRjlLZE9TUzhVQkx0QXJHWW1KT0syVFMzRGdMaTRXdDBPRXdDQ3JaOUlkaEF5Qmt5WUFGaDlqOXpoS1B3em5EOFAwV2lFTVNNRHBydDNZY3pJZ0RFcnE2d2VZUGsxTlIzKzVXM2FWTFpscXcxVmVEaTBmZnU2dkZiVHZqME01OCtqNk5BaFNYdnhzV01ReldiNFAvY2NWd0FTRVJIUlEwa1FoQ3FIYzdYcDlPblRkaUdmZGFCWG0wUlJ4S0pGaXlCYWJmRWZFUkdCWWNPR0FRQ1dMVnNHVVJSUlVsS0M5ZXZYWS92MjdWaXhZZ1g4L1B3Y2pyZGx5eFlzWHJ3WXBUWVB2dlh1M2R2dCtvSFBQUE1NMnJkdmoxYXRXZ0VBWW1OakVSc2JpOUxTVXF4ZnZ4N3IxcTJEMFdpRVhDN0gzTGx6MGM2bTdFR0ZvcUlpVEowNjFXNDcxVGZmZkJNeFZtVVFxUFl4L0NNaUlpS2loMFp3Y0xEa3VLU2tCTnUzYjdmcmQvMzZkZWgwT3NoY3JKTFJhRFF1N3pWczJEQnMyYkxGY2x4VVZJUWRPM2JjMDlPcHJpUWxKYUhJcGpaZEN3ZGJORkxOTUthbm8vajRjYWhhdFlKSDQ4YUFJTnkzZTV1eXM1RzlicDJrMWg4QWVNWEVJUCtubjFCODVJalRheFU2WGUzTVZSUmh6cyszYTZzTmxXMVY2cTdRK0hqTDE2TEJVQmJvWldUQVlQTjlCWUNjOWV0ZGppVWFERERsNU5USXZBQWdkK05HRkNZbjI3VXJkRHI0angvdjFzL1FkK1JJR05QVFVYTGxpcVJkZitJRXNrdEw0VDkrUE9zL0VoRVJrVXVpS0VLNGozL25Qb3cyYk5oZzE5YTllL2Y3Y3UvTm16Zmo5T25UbG1PNVhJNnBVNmRDRUFTa3BLVGdpTTM3Z29FREJ6b00vbkp6Y3hFZkg0K0RCdy9hbld2WHJoM2VmUE5ObDc4SFJxTVJ4NDRkdzJPUFBRWUFsdURQMnMyYk43RnUzVHJMU2o2RHdZQzMzMzRiZi92YjM5QzJiVnRKMzlMU1VzeVpNOGN1K0JzMGFCQ0R2enJBZHd4RVJFUkU5TkJhdjM0OU1qTXo3ZHFMaW9wdzRjSUZ0R3paOHA3SGJ0R2lCVnExYW9XMHREUkwydzgvL0lBUkkwYlU2QnZwclZ1M1NvNDlQVDNSdjMvL0dodWZwSXFQSDBmK2p6OGkvOGNmSWROcW9XclpFajVEaGtEdTVDbmFtbUxLeVVIR1AvOXB0NTJucWtVTHFGdTFnamt2ejJYNDUybXpWWTkxQUdiS3lyTGJEdFg2UEFBWTc5eHhPSzVZdmdKT3dzMWd5WG9yVG5OQkFVdzJkVUVxenNzYk5IQnJ2S29xUG5vVTJUYXJmdStGOGZadG9KcXJLa1dqRWJuZmZZZWkxRlM3Y3pKUFR3UzgrQ0prbFR4d1VFR1F5eEh3Kzk4alkvNTh1MkJTZi9Zc01wY3VoWDljSE9TK3Z0V2FNeEVSRWRVL0ZkdFM1dWJtT2wwbFZsZG16WnFGUXphN0c5aXlYWGxYVVlldXBtVmtaR0Rmdm4xMjdjcmEyR25EeHBVclYvRFpaNTlKMnZyMjdRdEJFSEQ2OUdrc1hicFVjcTVwMDZaNDhjVVhKVzJpS0NJeE1SRkxseTVGZG5hMncvdDRlSGpnNnRXckNBOFBkM2hlRkVYRXg4ZGo5KzdkR0Rac0dDWk9uT2p3OVRkdDJoU1RKazFDdk5YN0M3MWVqN2ZlZWd1VEprM0M0TUdEQVFCWldWbjQ4TU1QY2V6WU1jbjFrWkdSZVAzMTE1MThONmcyTWZ3aklpSWlvb2ZTOWV2WDdRckNXMHRPVG5ZWi9vMGRPeGFEQmcyUzFER3dOV3pZTUVuNGQrUEdEUncrZk5obHpZU3F1SExsQ2s3WmJPODRhTkFnMWtKd3dUclVzbDFKRnZqSFAwSmx0V295NU85L2w1d1g1SExrZlB1dDVkaGNVQUREdVhPUWpSNXRkeDlWUkFTQy92SVh0K2RWMmFvMnVaOGZBbDU2Q1ZtZmZ3NXpRVUZabTY4di9PUGl5bXIrT2RtT1ZGQW9vTzNiRjlwYWVsTFd0aVpleFQzZG9aczYxZkoxOXRxMUtQN2xsMTlQeW1TUzg0N0kvZjNkdW8vSnlRY2E4c0JBdDY1M1JLYlZRcUhUUVJFVUJKbTNOOHg2L1QyUFpjck9SdGFxVlNpOWZ0MytQbW8xQXY3d0J5aXFHSURLdEZvRXZ2UVM3aTVlREhOaG9lUmN5WlVyeVBqWHYrQS9kaXhVa1pIM1BHOGlJaUtxZjBMTEg3NjZjK2ZPQXhmKzFaVEpreWRYZTR3ZmZ2Z0JKcE9wQm1aVGRjbkp5U2dwS1pHMDdkNjlHN3QzNzdicnExQW9NR1BHREVtdHdTTkhqbUQ1OHVXNGVQR2l5L3VrcHFZaU5UVVZQWHIwUUZ4Y25GMEl1R1RKRXNzOXQyelpnck5uejJMMjdObVczeUZyc2JHeE9IWHFsR1RYSGIxZWo0OCsrZ2lwcWFtSWlZbkJnZ1VMN0lMSTBOQlF2UGZlZTVYV0NLVGF3ZkNQaUlpSWlCNUl6WnMzUjdkdTNSeWVNeHFOK1BEREQrMXFHbGhMVEV6RWhBa1RISzdTS3lrcHdhSkZpMUJRVUlDLy8vM3ZVRGdKTzJKaVlyQjQ4V0xKdHB3Ly9QQkRqWVYvMXR1S0FtVjFNSjU2NnFrYUdadnNReXhqZWpwS2JlcDZlRVZIT3d5N0JKVUtpcUNnR3AyUFI1TW1hUENuUHlGejZWTEl0Rm9FakI4UG1WWUxBRkEyYkZnV0JCcU5aZHMweWVXUWFUUlFObTNxOW9xeGUrS2dycDZqMm5tdWlFWWo5RmJiRmxtWXpZQ0xyWGVEMzM3YnJmRnYvdVV2bGhwOTFwUU5HNVp0bytsaW0xSzVyeStValJwQkVSUWsrWi90OTlSZ3N6V1J1d3puenlONzlXcVliYmJ1QlFDWlJvUEFsMTkydTg2a0xVVndNQUpmZVFXWlM1YllyUmcxRnhRZ2M5a3krSThiQjAzNzl2YzBQaEVSRWRVL0lTRWgwT2wwT0hUb0VGcTBhUEZBMWRoN1VPVG01bUx6NXMxMWR2L1kyRmg4OWRWWE1EdmFnY1BHK1BIakVSRVJBYlBaakpTVUZIei8vZmQySytzcUtCUUttTTFtdTNIMzc5K1BBd2NPb0dmUG5oZy9manlhTld1R2l4Y3YybjBQTGwyNmhOZGVldzJ6Wjg5R2h3NGQ3TVovNDQwM1VGcGFhaGRTSmlZbUlqRXgwYTUvYUdnbzR1UGpFUkFRVU9ucnBOckI4SStJaUlpSUhrakRoZzJ6RkR5MzlkbG5uK0g4K2ZPU05rOVBUL2o0K09EMjdkc0FnUFQwZEllcjlISnpjekZuemh4TGpZV0ZDeGRpcXBNVlNtcTFHakV4TWRpMmJadWw3ZkRodzdoejV3NkNxaGtNRlJVVlllZk9uWksyVHAwNm9mRTlCZ1VrbGY3QkIzWnRvczBUdGdCUWVQQ2d3NjBhSGRGTm5WcnRJTTZVa3dQdklVTWc4L0tDTVRNVFJxdHRhMldlbm5iOUsxYVRDUW9GUEpvM0wyczBteVhiZFlvT25sb1dIWVI2ampoYThTYXJZdmluUDNVS1lua05rRjhITmlOcjlXcjRQL2NjQkNjZk9oVWRQdXplRFp5RWU0S0hCK1FCQVREbjUxdFc4UlVmUHk0SkNyMTY5b1RXZWh0ZFVVVHVwazN3Zk93eEtNUEMzTHUvQytiQ1FydGdyb0k2S2dvbFY2N1kxZTZyS2xYcjF0SlZsZVVVZ1lGUVZXTnJZeUlpSXFwL0JFSEFrQ0ZEc0hyMWFpUW1KcUpmdjM0UFRBQ28wK2trNzNXdVg3OE8wZWJ2dlB2eFh1anJyNysycTdsK1ArbDBPdlRvMFFQSkR1cEVXMnZmdmowR0R4Nk10V3ZYSWlFaEFYZWNiT01QQUMxYnRzU2YvL3huaUtLSVpjdVdJU1VsUlhKZUZFVWtKeWRqMzc1OWlJdUxRMXhjSE9MajR6RjM3bHhrWldWWit1WG41MlBtekptWU9IRWloZzhmTGhsREpwTmh4b3daVUNnVTJMRmpoOHU1aDRXRlljR0NCZkRsTnZWMWl1RWZFUkVSRVQxVU5tM2FoSTBiTjlxMXYvcnFxeWdzTEpUVVQvajY2NjhsNGQrMWE5Y3dhOVlzM0xSYS9iVnQyemFFaFlYaG1XZWVjWGkvb1VPSFNzSS9VUlN4YmRzMmpCOC92bHF2WThlT0hYWnZPcDkrK3VscWpVbGxSSlBKNlZhUnRzejUrZTRQN09McFhIVlVsT1RZNFVvNEFKazI5VDNjSmZQMlJzTTVjd0FBUlVlT0lPZWJiMXoydnpWenB1VFkyUmFtam9Jcm9ZcmJ6aGJ1Mysrd1hYL2lCTExOWnZqSHhUa01BQ3Q3RGU3UXZmNTZXU0JidnNLMzVQSmxtSEp6TGVldHZ3YUFvdFJVRk83ZGk4TGtaR2phdG9WM2JDd1V3Y0gzZkg5Tng0NHczcjJMZkFjZmdCU2xwZ0p1QnN2dUVCUUtTNmdyS0JUd0h6OGVNbTRSVEVSRVJEWjBPaDBHREJpQTNidDM0K2JObStqV3JSdUNnNFBoNit0Ym83WExxOHE2N3R2bHk1Znh5aXV2MlBYNS9QUFBKY2UyMjJNQ1FFQkFnTlBhZktJb3Vnekpzckt5N25uVjN4TlBQT0gwbkY2dnQ2dFg2TXFvVWFPZ1ZDb1JIQndNUHo4L2JObXlCZGV0dHBEWGFyV1lNV01HY25KeThPV1hYenJkb2xTcjFXTGN1SEY0K3VtbklTdmZjZU9ERHo3QXNXUEg4TmxubjlsdERhcFFLTkNyVnk4QVFGUlVGQll2WG94MzMzMVhVdXJDYkRaRFc3NDdTWVdTa2hJY08zWU1CdzRjd01HREJ5dDlmVGR1M01DZi92UW5kTzNhRmUzYXRVTlVWQlIwT3AxNzN4eXFNUXovaUlpSWlNZ3RSVVZGU0VsSndjV0xGNUZyODRHNk05SFIwZWpSbzBlTnplSG5uMy9HSjU5ODR2QStRNFlNUVc1dUxsYXNXQUZqK1Fma0owK2VSRXBLQ3JwMjdZclUxRlM4Ly83N0tMU3Bud1VBSzFhc1FKY3VYZkRJSTQvWW5XdlZxaFVhTjI2TWE5ZXVXZHEyYmR1R3VMaTRlMzRkb2lqYUJaaU5HemV1OW5haUgzLzhjYld1djU5cStuY0RBQXAyN1VMTzJyWHdIVG15UnNkMVI4QUxMMGlPSzZzQitLQ3dEVDhGbFFxQ2t3OVRIQ205ZFFzbGx5ODdQYTgvZFFyWnExY2pvQnIvdmJoaXUxcFM3dXZyTlB3VERRYmtiZDFhZmlDaStNUUpHQzVjUVBDc1dkV2FnL2ZBZ1NpNWVoV0d0RFI0TkdtQ2t2LzlyMXJqT2VNZkY0ZThiZHRndkgwYlBzT0hReGtTY3M5ajNlOS9LNnovL1NRaUlxTGExNjVkTzRTRWhHRGJ0bTEycFFaY3FZMi8wUjM1NFljZjd2bmFkOTk5RjYxYnQzWjRycmk0Mkc3Rm1yVkRodzdCWUx0alJSMklpb3BDVlBuRGd6Lzk5Sk1rK0FPQTZkT25RNmZUUWFmVFllVElrZmpXcW00NUFLaFVLZ3dkT2hUUFBmZWN3OVYxSFRwMHdPTEZpNUdRa0lDVksxY2lMeThQQVBEU1N5K2hlY1Z1SWdBQ0F3UHg4Y2NmWTk2OGVkaXpadzhBNE1VWFgwUjBkRFNPSHorT00yZk80Tml4WXpoOStuU1Z2Mi9wNmVuWXZIbXpKV3oxOWZWRmVIZzR3c0xDMEwxN2QzVHAwcVZLNDFIVk1md2pJaUlpb2twZHVIQUJPM2Z1aE5Gb1JNT0dEUkVlSGk0cE91NU1UVzdic252M2JzeWJOODl1YXhnQW1EWnRHb0N5TnhRREJneVFiRVB5NmFlZjR2TGx5L2o4ODg4ZFhoc2FHb3JKa3ljN0RQNHFEQm8wU1BJVWFtWm1wbHRQUERxemQrOWV5ZXBEQUJnNWNtUzFuOFNOam82dTF2WDNVM1YrTjB4WldTajU3My90MmcwWExsUm5TcjlKcHZJUEFpckl2YjJyZEgyQlRjMFBSL1FuVHlKNzdWcTc5dEQ0ZUxmdTRhem1ueU15bXc4L3JGZUE1bTNmYmhkMmFnY09ySEtOUXp1Q0FQOHhZMkM0Y0FGeWYzL2NYYlNvZXVNNW9XallFTHBKazFCNDRBQzhxdm1oWEtOR2pXcG9WcFc3ZnYwNnQzd2lJaUtxQXpxZERuRnhjYmgxNnhadTNyenBjQldkcmZ1eDdXWjJkaloyN2RybDhGeHhjVEVFUVlDNmxuWTNDQThQcjVWeDc5V1ZLMWN3Zi81OFNkdFRUejJGbmoxN1dvN0hqUnVIblR0M0lpY25COTdlM2hnNmRDaCs5N3Zmd2QvZjMrWFlnaUJnMkxCaGlJbUp3Y3FWSzVHUmtlRndweGtQRHcrOC9mYmJDQWdJZ0NpS2VPYVpaL0QrKys5YndzREs2SFE2QkFRRTROeTVjeTc3NWVibTRzaVJJemh5NUFpNmRldm0xdGhVUFF6L2lJaUlpTWlsQ3hjdVlOT21UWWlNak1TQUFRUGc2YUF1V1czNzVwdHZzR0xGQ29maEhRREpCOHRqeDQ3RnJsMjdMRnVqM0x4NUV5dFdyTEM3UnFGUVlQVG8wUmczYmx5bFFlYkFnUU94Y3VWS3lmMFRFaEx1NWFVQUtOdU8xSnFQajArVnRvbHg1bjQ4cFZ1WDlDZE9JR2ZEQnBnTENseDNOSnNsd1pLNXNCRHA3NzhQc2JUVTB1WS9iaHcwTm9Yc1JhTVJ0OTk1UjlKUDA2RUQvTWVOcTVrWFlFUHU0d1BkRzI4NFBYLzdyMyt0bGZ0YU0xblYrQURzd3pOWGpCa1pLRDV4d3ZGSlFZRE15OHZ5czNKV0Y2K215VzNtYjd4N0YwRFpDc1RDdlhzbDU1UWhJZEQyN2wwajk1VjVlVUhUb1FOS3JsNnRrZkVjM3NQREE0SktCVzNmdnRVZXk5azJ4N1hoNDQ4L2hvK1B6MzI3SHhFUkVmMUtFQVNFaG9ZaU5EUzBycWRpOGQxMzN6a05JdDk1NXgwVUZCVGd2ZmZlcTVWdElsdTBhQUcxV2cyOVhnK0ZRbUhaTWNZZElTRWhrb2MxclIvbUZBUUJJVmE3TXBoTUpxU25wN3NjcjZJV2ZiSFYzOG1Sa1pGMjI2RjZlbnBpeXBRcEtDb3FRa3hNakZzUDRWcno5dmJHNU1tVG5iNlhycGoveElrVExYMWVldWtsN051M3orWDM1OUZISDhXVFR6NkptSmdZeU9WeXBLV2xZZlBtelVoT1RuWlpVN0ZaczJiVjN2R0czTVB3ajRpSWlJaWNLaW9xd3M2ZE94RVpHWWtubjN6eXZ0OWZyOWRqd1lJRlRwOE1kU1EwTkJTREJ3K1cxT216MWJadFcweVpNZ1ZObWpSeGEweWRUb2YyN2R2ajJMRmpscmJEaHcrN1BTZHJ4NDhmeDkzeVFLTEM4T0hEb2FydTZxUGZBb1dpOHVBUGdNbW1UK0crZlpKQVR4NFFBRTI3ZG5iWGxWeThLT2tIQUdvbld3clZDRUdBcklvcjdRREFzMHNYZUZwdGsxUDh5eStTbFhYeWdBQUV2L1dXNUJxams5b250dTJLd0VDMzU1R1hrT0I4Ulo0Z3dHZm9VT1NzWHc5MVZCVDg0K0xzNmhEV3h0YW9jcHNub0VXREFTWC8vUzl5YkFKM1FTNkgzNWd4UUhsdGxKcmkwYlNwM1lyR3JGV3JvRDk1VXRJV05IMDZGQTBiT2gzbnpqLytBV05HaHFSTnFPSUhQVVJFUkVRUG1zek1USmRiZmg0L2Zod0E4TnBycitIOTk5OUgwNlpOYS9UK01wa01rWkdST0hIaUJFYVBIbzExNjlhNWZlM3k1Y3Nsd1p2MXc1c3FsUXFyVnEyeUhHZGtaR0RzMkxGT3h6SVlESGpublhja0FhSzN0emRtejU0Tms4bUVqSXdNcEtlbkl6YzNGMzM3OW9YSlpNSzhlZk13Yjk0OHQrZnJ5S3BWcXh3R3dUdDI3TUJaSU9DWkFBQWdBRWxFUVZTMWE5ZncxRk5QUWFmVElUZzRHSU1IRDhiV2lpM3p5ejN5eUNQbzFhc1hCZ3dZWURkT3ExYXQwS3BWSzd6Kyt1czRmUGd3OXUvZmp5TkhqaUF6TTFQU0x6WTJ0bHF2Z2R6SDhJK0lpSWlJbkVwSlNZSEpaTUxBZ1FQdis3MHZYNzZNOTk5Ly81NXFSYjN3d2d2WXUzY3ZDbXhDSUc5dmI3ejg4c3VJalkydDhoYWJBd1lNa0lSL3JwNmNkTVUyK0ZPcFZCZ3hZc1E5amZWYm93Z0tjbmxlR1JvS1ZldldVRmx0NXlNYWpTamN2MS9TVDl1dm44UFF4N2FmSUpkRDVXYjRsN1Z5cFZ2OWFvUFI1bmRLOFBBQVJCRnc0M2U4OU1ZTnliR28xNlA0MkRISTFHcklYS3pXS3IxNUUvcFRweXpIam1yZGVYYnBBbE5PRHJ3SERxenhrTTBaUjNYd3NqNy9IR2E5WHRMbVBXUUlsUGZwQ1hpemd4cXBNcTNXNVRWaStjcGxhd3ovaUlpSTZHSDMrZWVmdTFVN0xpc3JDOU9tVGNPTUdUUHN6azJlUExsYWM0aU1qRVJtWmlaR2pScFZwZkN2cHBoTUpzeWFOUXRuejU2VnRCc01Ccno0NG91UzcwK3JWcTNRdHdaMmZhaE1jbkl5RGg0OGlQWHIxNk45Ky9ZWU1tUUlmdmU3MzJIZnZuMW8zNzQ5T25ic2lLQ2dJQnc5ZWhSRlJVWFl2SGt6WkRJWlhucnBKYnZYdHJMOGZaR1Bqdy82OWV1SDl1M2I0KzdkdXpoNzlpelMwdExRcjErL1duODlWSWJoSHhFUkVSRTVkZkhpUllTRWhFQ2owZHkzZTVhV2xtTE5talg0NXB0dnFyUU5pelYvZjMrODlOSkwrTmUvL2lWcE41dk5hTml3NFQzVjF1dlRwdzhXTFZxRWtwSVNORzdjR0NOR2pNQ2llNmp0MWIxN2Q3UnMyUkliTjI1RWJtNHVZbU5qV1EvTFRZcUFBQWh5dWNOZ0JBQjhubm9LcWhZdEpHMkZ5Y21TMVlKeWYzOTRPdGhtcHZUNmRlaHQzb0NyMjdXRHpNMXRidlduVDd2Vno1b3BON2RHVnIvWnJoQXozcjZObkcrL2hkL28wUzREUUZOMk5rdzVPWksyNGhNblVIemlCQlFORzhMZnhkUEtNcHVWcXRvQkErd0RVRUdBOStEQmxrT0ZpNjJickYrRG9GWlh1ZlpnQlVlQm51MldvK3BISDRVMkp1YWV4cjhYdHFzckJhVVNNaTh2bDlmWXJrQVZQRHpjQ25PSmlJaUlIbFFuVDU3RXpwMDdMY2NSRVJHNFlGT3p1MlBIampoNjlDaUFzdnAvWDN6eFJZM1BJekl5RXRIUjBWQXFsVFUrdGp2a2NqbitaL1BRSEFDSFc2SDYrZm5WK256TVpqTk9sdTlTSVlvaWpoMDdCbjkvZi9UdjN4L2ZmZmVkcFY5U1VwTGtXS1ZTT1F6L3JQc0FRTStlUGRHOWUzY01HemFzRmw4Rk9jTHdqNGlJaUlpY3lzM052ZTlGMFpPVGs3Rm16UnFINXhRS0JUcDM3b3hEaHc1Vk9zNlFJVU93Yjk4K3BLU2tXTm9LQ3d2eDVwdHY0bzAzM3NCZ3ExRENIWjZlbm5qKytlZlJ2SGx6ZE9uU0JZSWczRlA0NStYbGhYSGp4bUgwNk5GSVNFaW85M1g2YXBSTUJuVlVGQlJCUVZCSFJTRmp3UUtYM2MxRlJTall2VnZhbHBlSDNPKytnN1p2WHlpQ2d3R1VyYkxLV2IrK2JMV2NGYThhcWdkWDI0d082b2tVcGFSQUxDa3BDL0Njckxxck5MQVVCTWpVYW9lbjVJR0JaVFg5Q2d1aGFOZ1E2alp0S3AxbmtJTW50d0hBWEZDQTIrKythem4yZk93eCtON2phbGlaVmd1NXJ5OU1EbGJiQVNnTE5jZU11VzlCbXZIT0hidFZoNG9HRFNxOXYyano0WS9BYllHSmlJam9JV2Ridy8ySko1N0EvUG56SlgzZWZQTk52UHJxcThqS3lrSlVWQlJtejU1ZDQ3V0tlL2Z1RFlWQ0lhbTFkNzkxNnRUSnJkSVdudVVQSXFyVmFnU1h2M2V4WlZ0YlVLUFJPSzIzTEpmTDdkck9uVHVId3NKQ1NWdlBuajN0K3RuVzhXUFppZ2Nmd3o4aUlpSWljcW1xQmNXcnEyL2Z2dmpoaHg5dzJpYVk4UFgxeFYvLytsZmN1SEhEcmZCUEVBVExtMGZyTjBSR294RWZmZlFSVWxOVE1YbnlaR2dyMlg3UFdrMis4VlNwVkJnNWNtU05qZmRiNGYvODgyNzNMYmw2RmFKTlRUclJaRUxSNGNNb1NrMkZ1bTFiZUE4WWdJS2tKSlJhMWRzQUFIWGJ0dkJ3c3laa1hUTG41NlAwMWkySDU0cVBIUVBNWnZpUEd3ZTVueDhDSmt5UW5NOUxTSEE1dGpJa0JBM2ZmOS81K2NhTllVaExnOCtRSVM3RHJLcXViaXhNVGtaaGNyTExQajVEaDBMYnY3L2plWVdHT2d6LzVMNitDSnd3d1JLa0dTNWVoRWZ6NWhBY2ZBaFNVNnkzUnJYTUx5eXMwdXRzd3ovYmxaWkVSRVJFRDV2bXpadGIzdVA1K3ZxaVo4K2VkdUdmdjc4Ly92em5QMlBEaGcyWU0yZU93eDFiZERxZDAxVjdvaWppbHBPL2pTc29GSFVmaVR6MjJHTjI0WjlDb1lDUGp3LzgvUHpnN2UwTmIyOXZkT3JVQ1FEUXRXdFhyRjY5MnVGWTFyVUhnYkwzMDFPblRuVjdMdFlQeXdLQVVxbEVGNnY2NGhVeWJIWWJxY3I3YUtvYmRmK2JUa1JFUkVSa1JSQUV2UGJhYTVnNGNhTGx5ZEFXTFZyZ3IzLzlLNEtEZ3gxdWtlS0lLSXE0ZHUwYTVzNmRpNmxUcDlvOXpaaVltSWpqeDQvamhSZGV1S2NhZ1BUZ1U3ZHVqZUMzMzBiaDNyMWwyMzlhUDkwcml0Q2ZPQUg5aVJOMjF3a3FGWHdxMlpZbU5ENGVBRkI2N1ZwWm1PTm1UVHYvY2VQc0c1M1U1ek5tWk1DY2x3ZVBGaTBnT1BtQVE1K1dacmRpMFZyeGlSUEFtalh3Zis0NXllcThvcFFVaHlzR0hSRkxTNUg5MVZmUTl1OFBqMmJOTE8zS3NEQUlnZ0IxVkpSYjQ5d1B4U2RPMk5VZUJBQ1pseGNDWDM0WjhvQUFTMXZPTjk5QU5CcmhGUjBOVmN1V2tpMUthNEs1dUJnRmUvZmF0WHZZYkUxclN5d3BzZnVaQ3ZkeDYyVWlJaUtpMmhBZEhZMHRXN1lBQUI1Ly9IR25JZHhqanoyR3pwMDdReEFFaDF0aHZ2UE9PMmp0cEM1M2NYRXhoZzhmWG5PVHJpVmR1M2JGRzIrOGdlRGdZQVFHQnFKQmd3WjFGcWJaUGxqYnNXTkh5NHBEYXhjdlhwUWNOMnpZc0ZiblJkWEg4SStJaUlpSUhqamg0ZUdJaVluQnp6Ly9qS2VmZmhvdnZmU1M1ZW5Pdkx3OGw5ZW1wYVhoNTU5L3hwNDlleUNUeWJCbXpScDg4TUVIbURGamhsMXgrYXlzTEh6ODhjZjR6My8rZytlZWV3NjlldldDek0wUWh4NE9NazlQZU1mR3dpc21Cb1Y3OXFBZ0tRbWl6ZStCTGQ4Ukk2QUlES3gwYkdObUpqSVdMWUxjeHdlZTNidkRxMXMzeUt4cTFSblQwMkc0ZUJFbGx5L0RiL1JvQ0dvMU5CMDZBS0tJMHBzM29UOXpCb2F6WjZFSURvYWYxYXBTdy9uektOeTdGL3EwTk1pOXZlRXpmTGp6OEsrOFBrY0Z1WThQVkczYW9PamdRVXRiOGZIamtQbjR3UGVwcDhybWRmczJjbi80d2VZYkpRTnNWa2xXTU9mbFFYL21EUFJuenNDaldUTjQ5ZXdKVGNlTzhHalNCRjRPNmlmV0JYTlJFWEkzYkNoYjdlaUFSNU1tbG0xZWdiSmd6cFNkRFFESS8vRkhGT3plRGQzMDZTN3JFbGFGYURJaGUvVnFtUFB6SmUyQ1hGNXBXR3EyMlZJSmdOUHRWNG1JaUlnZUZoMDdkb1JLcFlMWmJNYlRUei90c205OWZ6RFQyOXNiUTRjT2RYcStvS0FBZCs3Y1FYcDZPaUlpSXRDZ1FZTmFtVWQyZHJaZHFCY2RIVzNYejJBdzRQang0NUsyVUFlMXR1bkJ3dkNQaUlpSWlCNUl2Ly85N3pGZ3dBQjA3OTVkMG01YkZCNG9DL3lTa3BLUWxKUWsyZUt6ZWZQbUFJQ29xQ2k4Ly83N2VQZmRkKzFXQUFMQTVjdVg4ZDU3N3lFNE9CaHo1ODdGSTQ4OFVzT3ZodXFhVEsyR2Qyd3NQS09qa2Jsa0NZdzIyOVpZSzdseUJlcW9LTWdjUFBGcXJXRFhMc0JzaGlrbkIvbmJ0Nk5nNTA0MG1Ed1pjbjkvWk1USHcyUVZWSHUwYUFHdjh2cU94VWVQSW52dFdzdTUwaHMzNFAzNDQ1RDcra0kwR3BIejlkZVdhMDE1ZVNqY3R3L2F2bjN0N20rOGZSdjZzMmNsYmFxV0xlSDc5Tk13cHFlajVMLy9CVkJXbjAvYnAwL1pOUmtaeVB6M3YrMENVSytlUFZIb1lKVWFBTWtXbWlWWHJzQ1luZzVOeDQ1dXIvZ0xmdXN0aCszNmMrZVErNS8vT0EwZE5aMDd3M3ZnUUlmYmNncmxQeHZSYUVSaGNqSUtmdnJKWVdobXVkZlpzOUNmT2dYMW80OENBRXF2WDdjWlVKQ3NDcXdPczE2UDdLKytndUhjT2J0em1zNmRLLzI5Y3JSbHFZd3IvNGlJaU9naHAxUXEwYnAxYXpScDBnU0JnWUVvS0NpbzZ5bFZTWHA2dXRPU0dLSW9TdDZIWm1WbE9SMG5PenNicDA2ZFFuNStQdkx5OHBDZG5ZM3M3R3hrWldVaE16TVRkKy9laGQ2cVp2VDgrZk5yTGZ6YnQyK2ZwQTRqQUhUcjFzMnUzM2ZmZldmM1BycGR1M2ExTWllcU9Rei9pSWlJaU9pQkZCWVdoakNiMmxpNXViazRmUGl3WGQ5Smt5WTVITU42dTVJT0hUcGcvdno1bURWcmxsMVI5QXBlWGw1bzJyUXBBT0FIMjVWUmJraFBUNi8wdXV2WHIxZmFSNnZWWXNDQUFWVysvMitLazhESWFmZUNBaFFkT1lMQ3BDU0g0WXExb2tPSG9EOTVFajVEaDhLeld6ZkhXM0ptWnFMb3lCRkptN0pSSTBzOU4zbEFnQ1Q4S3pwNDBCTCtxZHUxZzJ6VEpwakxQL0FRVFNZVTd0MExuMkhESUNnVThJcUpRZDdtelpackMzNzZDVjdkdTBPd1dmMlZ2M3UzM2ZhUTZqWnRJTWpsQ0JnL0hobi8raGNnbDZQQnhJbVErL3JDY081YzJXbzA2KzFQVVZZTHorZnh4NTJHZjBhYkR5K3F1anJPTmxRVFRTWVU3dG1EL0IwN0pEOUhWV1FrVEZsWk1ONjlDd0FvUG5JRXBWZXZRdHUvUHpTZE85dUZnQ1dYTHlONzdWcVljbkxjbWtmMjJyWHdqNHVEdW5WckdHd2VJbEEyYXVTMDlwOXQzVWhYREJjdUlPZmJiMkZ5OElGUFJRQU5vQ3lZRlVYSVBEMGhhRFNRcWRVUWxFcVlEUVlVSmlYWlgrdmw1ZlljaUlpSWlCNVVuVHQzZm1qZjUweXdxWjl0eldBd1lKeWo3ZjBkdUhYckZ1Yk9uZXYyZmRXMXVBTkVzazJkN2ZEd2NPaHMvdGJmdG0wYnZ2cnFLMG1iUXFHdzFDT2tCeGZEUHlJaUlpSjZLQmlOUnNUSHg2UEl4ZW9lVzdhMUNwbzFhNFpQUC8wVThmSHhPR2kxTFNJQXlHUXlUSjgrSGZMeUFPQ1RUejZwOGh5dlhMbFM2WFhuenAzRE9RY3JncXcxYnR6NG9YMVRYSnRFa3drUVJRZ3lHZlJuenRpZHQ0M29URGs1TUtTbGxXMnZlZTVjMmZWdU1oY1ZJZWU3NzFCMCtEQjhSNDJDTWlSRWNqNS8yemE3QU5MbnlTY3RYMnM2ZDBiSmxTdVc0OUtiTjh2cUF6WnVERUdoZ0dmWHJpajQ2U2ZMK2FKRGgrQTllREFFRHc5NGRlK09nbDI3TENHZHVhZ0lCY25KOEI0NDBOTGZrSlptdDhXbHpOTVRxdks2ZmpLdEZ2N2p4MFBtNVFXWlNvWGMvL3dIaGZ2MzI5ZVNVeWpnUDI0Y0JKVksrdnJ6OHlHYVRCRGtjcFJjdWlRNXA3akgraDVtdlI3RnYveUN3cVFrUzhCbm1idEdBNy9SbzJFdUxzYmRoUXNoR28wQUFPUGR1OGhadng1NVc3ZEMwNjRkMUczYndxTlpNd2hLSmVTQmdYWkJadGxnTXZnTUdZS2lRNGNrOXhGTFNwQzFZZ1VVRFJ2Q1pITi9WV1Rrci9Nc0xnWk1KZ2dLQlVTakVmclRweXQ5YmFVM2J5Si94dzZYZlgxSGpZTGMxeGNBVUxoL1A0cVBIcTEwM0FvMXRTcVJpSWlJcUM2TkhEblM2ZW81YXhXckFrdExTKzNPRlJjWE8xMDFhTDFpenJaL1hkWFVzOVdrU1pNcTlYLzc3YmVkMWtkMDVPZWZmOFl2di96aTlQeklrU014Y3VSSUZCUVUyRzNsMmRWcVMvKzh2RHdzV2JJRXUzYnRzaHVqZi8vKzhDMy91NVllWEF6L2lJaUlpT2loa0p1YjYvSk5qSzJBZ0FDSFR5UDYrdnJpdmZmZXc1WXRXN0JzMlRKTG1EaDY5R2hFUkVUVTJIeXA1aGx2M3k1YnplYU1VZ2xqWmlieUVoSlErci8vdWJVaVRPN2pBOTlSbzJBdUtrTGVsaTJXMVhnVlNxNWVSY2EvL2dWdG56N3dlZUlKUUJCZ09IL2VMbmhUUC9vb1BKbzFzeHhyT25SQTNzYU5rc0N4Nk1nUitEWnVEQUJsQVY5aW9pV01NeGNYbytqSUVYaEZSME5RcWVEVnN5ZnlyZDVvRnlZblF4c1RBMEdwaENrM0Y5bnIxdGtGZVo2UFBTWlp2YVlNQzBQUndZUEkzN1hMcnZZY0FFQVE0UC9jYy9BbzN4N1h1dTZmdWJBUWQvN3hEOGcwR3BUZXZDbTVURm4rR3R4aHlzeUVQaTBOaGdzWHlnSllCeC9nQ0FvRi9KOS9IbkovZjhqOS9lRTNaZ3l5MTZ5UmhLdm1nZ0lVN3Q5ZkZtREtaRkNHaGFIQnE2L0NaOGdRNUc3Y2FPa24wMmpnSHhjSFZXUWtsSTBhSWZQZi83YjdQaGx2MzdhYmcvVVdwb2EwdExMN3V5QlVmR2hsTmlOcjFhcEtBMEtmWWNQSzZqMldzNjQvNkE2UEZpMnExSitJaUlqb1FlUk84QWZBWlUzQUdUTm1WT21lMDZkUEJ3QnMyclFKbWdkZ0szV3RWZ3MvUHova09IbXZJZ2dDL1B6OG9OUHBvTlBwc0cvZnZpcU5YMXhjakdKSEQ4aVZxd2hPOSt6WkEyUDVBM2NWdW5idGlxS2lJbXpZc0FIZmYvKzl3NURWMzk4Zkw3NzRZcFhtUkhXRDRSOFJFUkVSUFJRQ0F3TXhmUGh3ZlBmZGQwNzdQUExJSStqUm93ZTZkKytPeU1oSWw0WGlodzBiaHA0OWUrS0xMNzdBbVRObjhQenp6OWZHdEtrR0tVTkNJSGg0UUN3cHNUOHBDRkRvZEpDcDFSRDEra3FEUDBFdWgyZlhydkFlT3RSU1QwMGRGWVg4YmR0UWVPQ0FOREF5bTFGNjZ4WWdDQkNOUnVSdTJDQWRTNkdBcjlXcVA2QXNoRkpGUmtwcThoVWZPd2JmNGNNQm1RenlnQUNvSWlKZ09IL2VjcjV3M3o1NFJVY0RLS3ZCVi9Eeno1WVZjT2FDZ3JLdFEzdjNCZ1FCTWk4dm1LM3FibFJzRnlwUldvckNBd2NjQm4rQ1VnbS9aNTZCdW0xYlM1c2lJRUN5VXM2VWxRVkhheVd0VjhsVnB2VDI3Yks2Zms3STFHcjRQLzg4VkZiQnU2WjllOGhVS21TdFd1VXdMSVRaREUzYnRtVWhhWThlS055M0Q4YU1ESGcwYnc3L01XTXNxK1JVRVJId2VlSUo1RzNaNG5LT3lyQXd5M2F0QUtCcTFVb1NoTnJOMmR2NzE1V1NNaG04ZXZVcSt6azc2Qy9JNWZBWk1jTHljNjJncUVMZEZsVmtKRHlxK0lRNEVSRVJFVDI0d3NQRGNmZnVYVXVwaTBhTkdpRXNMTXdTK0ZtdjlCczBhRkN0ekdIMzd0MlNZNjFXaTlhdFc4TmdNT0RRb1VNT2d6K3RWb3U1YytjaWdMdFNQQlFZL2hFUkVSSFJRMlBNbURIWXVuV3JaYldlSUFobzA2WU5ldlhxaGQ2OWV5TzRpcXRwL1AzOThjWWJiOEJvTkZacEt4V3FJeklabEEwYm91Ui8vN003cGVuVXlSTGkrVDM3TERMbXpZUFp3YlkvZ29jSFBEdDNobmJBQU1qOS9LVERhelR3SFRrU25sMjZJR2Y5K3JMQXI1elA0NDhEQUF6bno4T1ltU201VGp0d0lPU0JnWGIzVXJkdkx3bi94TkpTbE42NFlWazU1OW0xYTFuNEo1UEJvMmxUcU51MGdXZzBRbEFvSVBQMmhxWlRKeFNscEZpdUx6NXhBbDY5ZTBQdTQ0TUdFeWNpODdQUExIUDBqSTYyYkNscGVhMXFOUUluVEVER3dvV1NGWTN5Z0FBRS9QNzNVSWFHU3ZwN2R1Mkt2SzFiN1Y2SE5WV0xGbEE0ZUszT3FLT2k0TldyRndwdDZva0FnRWV6WnZCNzlsbUhRWmlxVlNzMG1EUUpPZDkraTlKcjF5VG5sR0ZoMFBidFczWWdrOEhueVNkaHZIVUwydjc5N2VvemF2djJoVXlqUWU3R2pZNVhIY3JsOEIweFF0SW0wMmlnREExRjZmWHJEbCtUVjgrZTBybEdSTUIzeEFpN1VGaWgwOEh2MldmaFVWNUgxSnJjMzkvaDJMWlU0ZUh3ajR0enF5OFJFUkVSMVo2RWhBUzNWeTVtWkdSZzdOaXhUczkvK09HSE5UV3RlMkkybXhFVUZBUlBUMC9MZSt1T0hUdENKcE5CbzlIZ2d3OCt3SlFwVTNETjZ1L3dzTEF3eko0OUc0ODg4a2hkVFp1cWlKOXdFQkVSRWRGRHc4ZkhCNk5IajhhdVhidncrT09QWThDQUFYWUZ5ZStGbytCdjU4NmQxUjZYYXA0aUtFZ1Mvc2swR21nNmR5N2Jrck9jM01jSDJzR0RrYmRwRTRDeVZYRWVMVnBBMDdHalpjV1lLOHJHamRGZ3loUVUvUFFUQ25idmhxcFZLMHRncDI3VEJrSFRwaUYzeXhZWTB0S2cwT21nN2RmUDRUanFSeCtGcGwwN2VEUnZEby9temN2Q05wbE1jdDUvekJpb1dyZUd6S1krSlFCbysvUkI4WkVqVUVkRndiTmJOOG1LTzVsV2k4QlhYc0hkSlVzZ0dnendpWTExT0FkNVFBRDg0K0tRK2RsbkFBQ3Y2R2g0UC82NEpTaVYzSzl2WDBBdVIxRktDa3labVpaVmgwQjVQY0hJU1BnKzlaVEw3NTBqUGtPSFFuL3lKRXk1dVFBQVJXQWd2QWNQaHFaVEo3dXd6cG95TkJTNnlaTlJ1RzhmQ2hJVHk2NFhCUGlOR2lYOVByWnBBNVRYT25URXMxczNxRnExUXRHQkE5Q2ZQVnUydXRGa2dqSTBGTjVEaC82Njdha1ZqNlpOSmVHZm9GQkFvZE5CMDZrVHRMWXJMQUY0OWVpQjB2LzlEMFdwcVJEVWFuajM2d2V2bUJnSVRoNHFVQVFGbGYzZW1FeGxXOE9helJCRnNheW1wVndPbWJjM1ZPSGhEdWRHUkVSRVJBODJtVXdHdFZvdGFYTzFLNDBydGZXK2RPYk1tU2dwS1VGS1NncDI3ZG9scWZmbjQrT0R1WFBuWXRLa1NTZ3VMc2F3WWNQd2h6Lzh3ZTQxMFlOTkVFV2JBZ2hFUkVSRVJPVSsvdmhqUkVkSG8wZVBIblU5RlF1ajBRaTVYSDdQYjU3bzRXYk96NGRacjRmZzRRR1pSdk5yN1RVYm9zbUV3cVFrS0pzMGdVZlRwazVEbU1vWTA5TUJ1ZHpoNmpURHBVdGx3YUtEbFYwMXhhelhRK2JpVGJZNVB4L0d1M2NyRFltS1VsUEx0cmNNQ2FucEtWcmtyRi8vNjRGTVZoYlNsU3MrZmh6RnYvd0N6NjVkeThLNnF2NzNhelpEZitvVVRMbTVaVnVmMWpLeHRMUnNlMW1aRElKUzZkYnZqMWhhaXFLREI2RjU3REdINGVwdjFZUDQveU5FUkVSVTk0cUtpdkR5eXk5TDJsYXZYbjNmN204Mm0zSHk1RWxKVy92MjdRRUFvaWlpMUdiWENIZFgvZFVucDA2ZGdxK3ZMeHBYb2VZM1BUZ1kvaEVSRVJHUlUvelFsb2lJcW9QL1AwSkVSRVJFZFAvSkt1OUNSRVJFUkVSRVJFUkVSRVJFUkE4RGhuOUVSRVJFUkVSRVJFUkVSRVJFOVFURFB5SWlJaUlpSWlJaUlpSWlJcUo2Z3VFZkVSRVJFUkVSRVJFUkVSRVJVVDNCOEkrSWlJaUlpSWlJaUlpSWlJaW9ubUQ0UjBSRVJFUkVSRVJFUkVSRVJGUlBNUHdqSWlJaUlpSWlJaUlpSWlJaXFpY1kvaEVSRVJFUkVSRVJFUkVSRVJIVkV3ei9pSWlJaUlpSWlJaUlpSWlJaU9vSmhuOUVSRVJFUkVSRVJFUkVSRVJFOVFURFB5SWlJaUlpSWlJaUlpSWlJcUo2Z3VFZkVSRVJFUkVSRVJFUkVSRVJVVDNCOEkrSWlJaUlpSWlJaUlpSWlJaW9ubUQ0UjBSRVJFUkVSRVJFUkVSRVJGUlBNUHdqSWlJaUlpSWlJaUlpSWlJaXFpY1kvaEVSRVJFUkVSRVJFUkVSRVJIVkV3ei9pSWlJaUlpSWlJaUlpSWlJaU9vSmhuOUVSRVJFUkVSRVJFUkVSRVJFOVFURFB5SWlJaUlpSWlJaUlpSWlJcUo2Z3VFZkVSRVJFUkVSRVJFUkVSRVJVVDNCOEkrSWlJaUlpSWlJaUlpSWlJaW9ubUQ0UjBSRVJFUkVSRVJFUkVSRVJGUlBNUHdqSWlJaUlpSWlJaUlpSWlJaXFpY1kvaEVSRVJFUkVSRVJFUkVSRVJIVkV3ei9pSWlJaUlpSWlJaUlpSWlJaU9vSmhuOUVSRVJFUkVSRVJFUkVSRVJFOVFURFB5SWlJaUlpSWlJaUlpSWlJcUo2Z3VFZkVSRVJFUkVSRVJFUkVSRVJVVDNCOEkrSWlJaUlpSWlJaUlpSWlJaW9ubUQ0UjBSRVJFUkVSRVJFUkVSRVJGUlBNUHdqSWlJaUlpSWlJaUlpSWlJaXFpY1kvaEVSRVJFUkVSRVJFUkVSRVJIVkV3ei9pSWlJaUlpSWlJaUlpSWlJaU9vSmhuOUVSRVJFUkVSRVJFUkVSRVJFOVFURFB5SWlJaUlpSWlJaUlpSWlJcUo2Z3VFZkVSRVJFUkVSRVJFUkVSRVJVVDNCOEkrSWlJaUlpSWlJaUlpSWlJaW9ubUQ0UjBSRVJFUkVSRVJFUkVSRVJGUlBNUHdqSWlJaUlpSWlJaUlpSWlJaXFpY1kvaEVSRVJFUkVSRVIzU09UeVZUWFV5QWlJaUlpa2xEVTlRU0lpSWlJaUlpSWlCNFUzMy8vUFk0ZVBZbzJiZHFnVFpzMmFObXlKVFFhamVYOGdRTUg4TXN2ditEeTVjdTRmUGt5T25ic2lObXpaOWZZL1V0TFM3RjA2VkowNk5BQkhUcDBnTGUzZDZYWHpKbzFTM0k4WWNJRVBQTElJOVdheHpmZmZJTzJiZHVpVFpzMjFScW5MdHkrZlJzWEwxNUU2OWF0RVJnWVdOZlRJU0lpSXJydkdQNFJFUkVSRVJFUkVRSEl6TXpFRjE5OEFiMWVqME9IRGdFQXdzTENzSExsU2dpQ0FBQVFCQUViTjI2MFhMTjM3MTdzMjdjUFBYdjJySkU1bkRwMUNwczJiY0ttVFpzZ0NBTEN3OFB4NnF1dm9sMjdkazZ2cVpocmhaRWpSMVpyRG1scGFWaStmRGtBSUNRa0JQMzc5OGVRSVVNUUhCeGNyWEVySTRvaS92blBmeUlpSWdMRGh3K3YwclZYcjE3Rko1OThnb3NYTDZLZ29BQUE4TW9ycjJEVXFGRzFNVlVpSWlLaUJ4ckRQeUlpSWlJaUlpSWlBSjk5OWhuMGVyMmtMUzR1emhMOEFVRDM3dDNSczJkUDdOdTN6OUsyZE9sU2RPM2FGVXFsc3RweitPV1hYeXhmaTZLSUN4Y3V3TmZYdDlyalZzV0dEUnNzWDkrNmRRdHIxcXhCang0OUxPSGZqei8raUk4KytxaGE5OWk1YzZkZDI4cVZLN0Y5KzNaczM3NGR4NDRkdzdScDArRGw1ZVhXZUVGQlFUaHo1Z3hLU2tvc2JTa3BLUXovaUlpSTZEZUo0UjhSRVJFUkVSRVIvZVlsSmlZaU1USFJybjMxNnRWWXMyYU5wSzJvcUVoeWZQdjJiZnorOTcrSFNxV3E5RDdkdW5YREs2Kzg0dlI4YW1xcTVEZ2tKQVJObXphdGROeWFrcEdSZ2FTa0pFbGI3OTY5RVJrWldhdjNUVWhJd0xwMTZ5ekhlL2Z1eGFWTGwvRHV1KytpZWZQbWxWNnYwV2pRb1VNSHBLU2tXTnJPbkRtRDB0TFNHZ2xsaVlpSWlCNG1EUCtJaUlpSWlJaUk2RGZ0NXMyYldMaHdvY056MTY5ZmQydU1PM2Z1dU5XdlJZc1dUczlsWldYaDBxVkxrcmJ1M2J1N05XNU5XYmR1SFV3bWsrVllMcGZqaFJkZXFQWDdObXZXREEwYU5NRGR1M2N0YlRkdjNzU2tTWk13ZmZwMEZCUVVZTUdDQlZVYTAyQXdZT2pRb1pYMmM3UUtrWWlJaU9oaHh2Q1BpSWlJaUlpSWlINnpjbk56OGRaYmIxbnF4TldsdzRjUFF4UkZTVnQwZExSa0swdDNHSTNHU3E4UkJNRnVSVnhHUmdhMmJkc21hWHZ5eVNmUnVIRmpTWnVucHlkQ1EwUGRta3RlWHA3ZDk5YmIyOXV1WDFSVUZKWXNXWUs1YytmaTVNbVRsbmFEd1lENCtQaHExekVrSWlJaStpMWgrRWRFUkVSRVJFUkV2MGtGQlFXWU5Xc1didHk0WVhkdTRjS0ZhTjI2dGNQcmpoOC9qdW5UcDB2YWFtTDEyUDc5K3lYSC92NythTisrUFdKalk2czB6dHR2djExcEg3VmFqYzJiTjB2YVZxOWVEYVBSYURuV2FyV0lpNHNEQUd6ZHVoVmR1blNCVHFkRHIxNjkwS3RYcjBydmtaYVdocmZlZWt2U0pnZ0NaczZjNmJDL241OGY1czJiaDA4KytRUUpDUW1XL24vNXkxK1FsNWRYNmYySWlJaUlxQXpEUHlJaUlpSWlJaUw2emNuS3lzTE1tVFB4My8vK3Q2Nm5BcUJzaGR1UkkwY2tiVEV4TVpESlpQZmwvcGN1WGJKYjlUZGh3Z1Q0K1BqZzBxVkxtRDkvUHBSS0pVYU1HSUV4WThaQXE5VzZITy9vMGFPWU0yY09pb3VMSmUzUFB2c3N1bmJ0NnZRNmhVS0JLVk9tSUNRa0JNdVhMOGZMTDcrTVBuMzZZTWVPSGZEeThyTDBNeGdNTUJxTlVDZ1VsZFphTkJxTk1CZ01ramE1WEE2MVd1M3lPaUlpSXFLSEZjTS9JaUlpSWlJaUl2ck4yYjU5dTh2Z2IvTGt5VlVhYjlDZ1FaWDJHVHQyck5QNmVZY09IYklMcVByMTYxZWxPZHdyVVJTeGFORWl5WmFqRVJFUkdEWnNHQUJnMmJKbEVFVVJKU1VsV0w5K1BiWnYzNDRWSzFiQXo4L1A0WGhidG16QjRzV0xVVnBhS21udjNidTMyL1VEbjNubUdiUnYzeDZ0V3JVQ0FNVEd4aUkyTmhhbHBhVll2MzQ5MXExYkI2UFJDTGxjanJsejU2SmR1M1lPeHlrcUtzTFVxVlB0YWltKytlYWJpSW1KY1dzdVJFUkVSQStiKy9QNEdCRVJFUkVSRVJIOUp0bldzSHRRREI0OCtMNnRxbk5IVWxLUzVOalgxeGR0MnJTNUwvZmV2SGt6VHA4K2JUbVd5K1dZT25VcUJFRkFTa3FLM1lyRWdRTUhPZ3orY25OejhjNDc3MkRCZ2dWMndWKzdkdTN3NXB0dlFoQUVwL013R28xSVRVMjFIRmNFZjladTNyeUpkZXZXV1lKU2c4R0F0OTkrVzFJbnNFSnBhU25tekpsakYvd05HalNJd1I4UkVSSFZhMXo1UjBSRVJIZ2dXcHdBQUNBQVNVUkJWRVJFUkVTMVFxbFVJamMzdDY2bjRWQ0RCZzNRdFd0WEhEeDQwT0g1UG4zNk9GM1pscG1aaVgzNzlrbmFoZzhmWHVrOW5kVVFMQ29xc3B1SDlaYVVqdW9KenBvMUM0Y09IWEo1UDUxT2h5Ky8vQklLaGZPUGY2NWN1WUxQUHZ0TTB0YTNiMThJZ29EVHAwOWo2ZEtsa25OTm16YkZpeSsrS0drVFJSR0ppWWxZdW5RcHNyT3pIZDdIdzhNRFY2OWVSWGg0dU1Qem9pZ2lQajRldTNmdnhyQmh3ekJ4NGtRb2xVcTdmazJiTnNXa1NaTVFIeDl2YWRQcjlYanJyYmN3YWRJa0RCNDhHRURadHE0ZmZ2Z2hqaDA3SnJrK01qSVNyNy8rdXBQdkJoRVJFVkg5d1BDUGlJaUlpSWlJaUdwRmFHZ283dHk1VTlmVGNLcGZ2MzQ0ZVBBZ09uVG9ZQmNTalJvMXltbFlkL3o0Y2J2d2I5S2tTZmM4anoxNzl0aHQrZW5LblR0M2tKS1NBZ0FRQk1IcDZzcU1qQXpzMmJNSEF3WU1jRHBXY25JeVNrcEtKRzI3ZCsvRzd0Mjc3Zm9xRkFyTW1ERURIaDRlbHJZalI0NWcrZkxsdUhqeG9zczVwNmFtSWpVMUZUMTY5RUJjWEp4ZENMaGt5UkxMUGJkczJZS3paODlpOXV6WkNBME50UnNyTmpZV3AwNmR3dmJ0MnkxdGVyMGVIMzMwRVZKVFV4RVRFNE1GQ3hiWUJaR2hvYUY0NzczM0txMFJTRVJFUlBTd1kvaEhSRVJFUkVSRVJMV2lmZnYyMkxScEU4NmZQNC9JeU1pNm5vNmQ2T2hvREJnd0FKTW1UY0tJRVNNazU3Nzc3anVYSy85c0xWcTBxTkw3ZGVuU0JkMjdkN2RyMzdadG01c3pMcE9Ra0dBSi9NTER3M0hod2dYSitXYk5tdUhLbFNzQXlsNkhxL0F2TmpZV1gzMzFGY3htYzZYM0hUOStQQ0lpSW1BMm01R1Nrb0x2di8vZUxqU3RvRkFvWURhYjdjYmR2MzgvRGh3NGdKNDllMkw4K1BGbzFxd1pMbDY4aU0yYk4wdjZYYnAwQ2ErOTlocG16NTZORGgwNjJJMy94aHR2b0xTMDFDNmtURXhNUkdKaW9sMy8wTkJReE1mSEl5QWdvTkxYU1VSRVJQU3dZL2hIUkVSRVJFUkVSTFVpSWlJQ0xWdTJ4SzVkdStEbjU0ZWdvS0M2bnBLRVJxUEJ6Smt6N1ZhK0FmWTErQ3F6YWRPbVN2dG90VnE3OE8vQ2hRczRlL2FzMi9jcEtTbVJySGg3N0xISDdNSy9tSmdZUy9oMzhlSkZIRHAwQ04yNmRYTTRuazZuUTQ4ZVBaQ2NuT3p5dnUzYnQ4Zmd3WU94ZHUxYUpDUWt1RnpSMmJKbFMvejV6MytHS0lwWXRteVpaWlZpQlZFVWtaeWNqSDM3OWlFdUxnNXhjWEdJajQvSDNMbHprWldWWmVtWG41K1BtVE5uWXVMRWlYYmJxc3BrTXN5WU1RTUtoUUk3ZHV4d09mZXdzREFzV0xBQXZyNitMdnNSRVJFUjFSY1BUbVZySWlJaUlpSWlJcXAzQmd3WUFCOGZINnhac3daNzkrN0ZqUnMzSEladHYxWGZmdnR0bGZwdjNMaFJFcEIxN2RyVnJrL3IxcTJoMCtrc3g1OSsrcW5MYlVWSGpScUZmdjM2NGRsbm44V3JyNzZLUm8wYVNjNXJ0VnJNbURFRE9UazUrUExMTDUwR2YxcXRGcSsrK2lvV0xseUlwazJib2xtelp2amdndy93MFVjZk9hejFwMUFvMEt0WEx3QkFWRlFVRmk5ZWpGYXRXa242bU0xbWFMVmFTVnRKU1FsU1VsS3djT0ZDcHpVYnJkMjRjUU4vK3RPZnNIRGhRdno4ODgvSXlNaW85Qm9pSWlLaWh4bFgvaEVSRVJFUkVSRlJyZEZvTkJnN2Rpd09IVHFFZ3djUDJxMENjeVU2T2hvOWV2U294ZGs1dDNEaFFwYzEvNlpQbnk1cDI3bHpaNVh2a1plWGh6MTc5cmpkdjdDd0VGOS8vYlhsV0tmVElTb3F5cTZmSUFnWU5HZ1ExcTVkQ3dDNGRlc1cxcXhaZ3drVEpqZ2NOeW9xeWpMT1R6LzloT3ZYcjB2T1Q1OCtIVHFkRGpxZERpTkhqclFMTEZVcUZZWU9IWXJubm52TzRlcTZEaDA2WVBIaXhVaElTTURLbFN1Umw1Y0g0UC9adS9Pd3F1dTgvK092dzJFWHhUREVYUlEwRk0xU2NKM2ZhSnBTTHBWV21wcU8rNlNWbVZaam8ybWE1VkxXcEpuVmxObVlabVZaTnJlV3FGbVkxcGptUXJpbGtpTElvQ0tJck9kd2ZuK1laL2g2RG5EWVJQSDV1SzY1THI2ZjlYMll1ZU8renF2UDV5dU5IVHRXVFpvMHNZK3JWYXVXRmk1Y3FBVUxGdGgvTDZOSGoxYW5UcDIwZCs5ZXhjWEZhYytlUGZyMTExOUw5STVFU1VwT1R0WlhYMzFsdjE3VTM5OWZvYUdocWwrL3ZqcDI3S2pJeU1nU3JRY0FBSEF0SS93REFBQUFBQUFWeXMzTlRaMDZkZEp0dDkybTQ4ZVBLeTB0emY3T3VxSTBiTmp3S2xSWGVmejgvT1R1N3U3eVNjalZxMWZyd29VTDl1Y2VQWHJJWkRJNUhkdW5UeCt0WHIzYS9zNjlUei85VkYyN2RsVklTRWloNjhmSHgrc2YvL2lIb2UzZWUrOVZseTVkN004UFAveXdvcU9qZGY3OGVWV3ZYbDI5ZS9mVy9mZmZyNXR1dXFuSTJrMG1rL3IyN2F1dVhidnEvZmZmVjBwS2l2cjM3Kzh3enRQVFU5T21UVk5BUUlCc05wc0dEUnFrT1hQbXVCeVNCZ1lHS2lBZ1FJY09IU3B5WEZwYW1uYnQycVZkdTNZVmVpVXFBQURBOVlyd0R3QUFBQUFBWEJVK1BqNXEyYkpsWlpmaGtva1RKNVpvZk0rZVBWMGV1MnJWS2dVR0Jzck56VTNCd2NFNmZQaHdzWE9PSERtaU5XdldHTnA2OWVwVjZQamF0V3VyWThlTzJyNTl1eVRKWXJGbzVzeVpXckpraWRQVGVXbHBhWm81YzZheXNyTHNiYzJiTjlkZi8vcFh3emhmWDE5Tm1qUkptWm1aNnRxMXF6dzlQWXV0dmFEcTFhdHI0c1NKUllhL0pwTkpFeVpNc0k4Wk8zYXNmdmpoQjFrc2xrTG50R3JWU3YzNjlWUFhybDFsTnB0MThPQkJmZlhWVjlxMmJac3lNek1MblJjY0hPejA2bFFBQUlEckdlRWZBQUFBQUFCQUpRa0pDZEhodzRjVkdocXEzMzc3emVtWXZMdzhMVml3d0JCK3RXL2Z2dGlUa1FNSERyU0hmOUtscXkvbnpKbWplZlBteVd3MjI5dHpjbkwwM0hQUEtURXgwZDVXdlhwMXpaZ3hRMWFyVlNrcEtVcE9UbFphV3BxNmRlc21xOVdxQlFzV2FNR0NCYVg5MkpLa0R6NzRRUFhxMVhOby8rYWJiM1R5NUVuZGUrKzlDZ3dNVkZCUWtIcjE2cVgxNjljYnhqVnQybFIvK3RPZjFLTkhENGQxd3NMQ0ZCWVdwaWVlZUVJN2QrN1U5dTNidFd2WExwMDllOVl3TGlvcXFreWZBUUFBNEZwRStBY0FBQUFBQUhDRm9LQ2dFcDlxYzVXNysvKytqbW5VcUpFazZiSEhIdE9rU1pPY2puL3Z2ZmNVSHg5dmFCczBhRkN4KzRTSGg2dGR1M2JhdFd1WHZXM1BuajFhdEdpUkprMmFKSlBKSkt2VnF1blRwK3ZBZ1FPR3VUazVPUm85ZXJUaDNYcGhZV0hxMXExYnNmdVcxYlp0Mi9Uamp6L3FrMDgrVVpzMmJYVDMzWGZyL3Z2djF3OC8vS0EyYmRybzl0dHZWKzNhdGZYTEw3OG9Nek5UWDMzMWxkemMzRFIyN0ZqRE9sYXJWZSsvLzc0a3FVYU5HcnJqamp2VXBrMGJuVGx6UmdjT0hOREJnd2QxeHgxM1ZQam5BUUFBdU5vSS93QUFBQUFBd0EzTmJEYnJubnZ1TWJRTkhEaFFRVUZCRG1PdnZON3psVmRlVVpzMmJVcTlkNE1HRFhUMzNYY3JQRHpjYVg5MGRMUSsrK3d6UTF1clZxMTA2NjIzdXJUK2lCRWp0SHYzYnNNMW0rdlhyNWZOWnRPVFR6NHBzOW1zRXlkT09NeHo5aDdDbWpWcnVyUm5XZVRuNTJ2Ly92MlNKSnZOcGoxNzl1aW1tMjVTOSs3ZERkZWVmdi85OTRabkx5OHZwK0hmbFZlbGR1blNSUjA3ZGxUZnZuMHI4Rk1BQUFCVUxzSS9BQUFBQUFCd1F6cC8vcnp5OC9NbFNVT0hEblhvUDNmdVhMRnJYTGh3d2FWeFZ3b0lDSkIwNmIxNnJWdTNkanBtMzc1OWV2WFZWdzF0SnBOSmp6enlpTXY3aElXRjZhNjc3dEtHRFJzTTdSczJiSkRGWXRIVFR6K3R0bTNiYXRPbVRjV3U1ZXZySzBueTl2WjJHb3hLbDY0V0xjakh4MGMxYXRSd09yYmcxYU9YSFRwMFNCY3ZYalMwZGVuU3hXSGNsZS94OC9MeUtyeHdBQUNBR3d6aEh3QUFBQUFBdUNHTkdESENJV2dxcVZtelpwVnFYblIwdEtUL2hZQlh5c2pJME15Wk13M3YrWk11QldIMTY5ZFhSa1pHb1d0bloyY2IrZ2NQSHF5WW1CaUhPYnQzNzFaV1ZwWWlJaUljd2o5M2QzZlZxRkZETld2V1ZQWHExVlc5ZW5XMWJkdFcwcVgzRFg3NDRZZE85Nzd5WkdTM2J0MDBlZkxrUW11OTBuLys4eC9EczRlSGh5SWpJeDNHcGFTa0dKNzkvUHhjM2dNQUFLQ3FJL3dEQUFBQUFBQzRCbDArbFhpWm41K2Z0bTNicG0zYnRoVTViK2JNbVE1dHprN0dUWm8wU2I2K3ZtcmZ2cjJlZlBKSkJRVUZxVmF0V3JyNTVwc3JMVXo3NmFlZkRNKzMzMzY3L2NSaFFiLzk5cHZodVU2ZE9oVmFGd0FBd1BYRXJiSUxBQUFBQUFBQWdKR2ZuNThtVHB4b2FIdjAwVWRMdlY2alJvMzB3QU1QMkorN2R1MnFqaDA3U3BLcVY2K3UzcjE3cTEyN2Rnb09EbllJL2pJeU1uVHMyREh0MkxGRFo4NmNLWFVOeFVsTlRYVUk5VHAxNnVRd0xpY25SM3YzN2pXMDFhdFhyOExxQWdBQXVONXc4ZzhBQUFBQUFOeVF2dmppaTBMN2poNDlxbFdyVmlrbUprWTJtNjNRY1NhVHlkRHY0ZUdobmoxN2F1REFnYXBmdjM2WjZ1dlJvNGQrL3ZsbmJkcTBTVjI2ZE5HZGQ5NnArZlBubDNxOXNXUEhLaUVoUWZ2MjdkUDQ4ZU1sWFFyY1ltTmpkZUhDQmFXbnB5czFOVldwcWFrNmQrNmN6cDQ5cXpObnppZzdPOXUreGovKzhRL2RmUFBOWmZwY2hmbmhoeDhjZnRjZE9uUndHTGRtelJxSDYxcHZ2ZlhXQ3FrSkFBRGdla1Q0QndBQUFBQUFvRXZ2eW91SmlkR0dEUnUwZi85K1E1L0paTkxRb1VNZDNuWDM1Sk5QNm9zdnZ0Q3hZOGNrU1hsNWVWcS9mcjAyYk5pZ1cyKzlWVDE2OUZDWExsMVVvMGFOVXRYMCtPT1A2OHlaTTNycXFhZEs5NkVLY0hOejAzUFBQYWM5ZS9hb1ZxMWFrcVNrcENUTm5qM2I1VFc4dmIzTFhFZGhycnpPTkRRMFZJR0JnWWEyRFJzMmFNV0tGWVkyZDNkMysvc0lBUUFBUVBnSEFBQUFBQUJ1WUttcHFkcTFhNWUyYmR1bW4zLytXVGs1T1E1amF0V3FwYWxUcCtxMjIyNXpDUC9xMWF1blJZc1dhY21TSmZyNjY2L3RKOWRzTnB2Mjd0MnJ2WHYzNnJYWFhsTm9hS2phdG0ycnNMQXdOV3ZXVEVGQlFTN1Y1K3ZycXdVTEZzaGtNa21Tb3FPakhjYjA3Tm5UOER4Ly92eEN3ekJQVDArMWI5L2UvdHlvVVNPWDZyaHMyclJwY25kMy9ldWtyVnUzYXZmdTNZWDJEeGd3UUFNR0RGQkdSb2JEVlo0RjYweFBUOWZTcFV1MWFkTW1oelc2ZCs4dWYzOS9sMnNDQUFDbzZnai9BQUFBQUFEQURlZW5uMzdTdSsrK3EvajQrRUxIZUhoNGFNQ0FBUm95WkloOGZYMExIZWZsNWFYSmt5ZXJkKy9lV3JwMHFlTGk0Z3o5TnB0TlI0NGMwWkVqUnlSSlpyTlpTNWN1VlpNbVRWeXE5WEx3VnhIOC9QeFVzMlpOblQ5L3Z0QzlhOWFzcWNEQVFBVUdCdXFISDM0bzBmcFpXVm5LeXNvcXREOGpJME9TOU4xMzM4bGlzUmo2MnJkdnI4ek1USDMrK2VmNjdMUFA3R01MdXVtbW16UjY5T2dTMVFRQUFGRFZFZjRCQUFBQUFJQWJUdXZXclpXWm1lbTB6OTNkWFQxNjlORFFvVU5WdDI1ZGw5Y01Dd3ZUNjYrL3J1M2J0K3VMTDc3UW5qMTduTDR2OElFSEhuQTUrTHNhUWtORGRlYk1HZFd2WDEvMTY5ZFhnd1lOVkw5K2ZYdmdWL0NrMzVXbkRNdkw1czJiRGM5K2ZuNXEwYUtGY25KeTlOTlBQemtOL3Z6OC9EUjc5bXdGQkFSVVNFMEFBQURYSzhJL0FBQUFBQUJ3dy9IMTlkWGt5Wk0xZGVwVWU1dS92Nzk2OSs2dCsrNjdyMHlCVXVmT25kVzVjMmNsSkNUby8vN3YvN1J0MnphZFBuMWFraFFVRktSaHc0YVZ1Zjd5TkhmdTNFcmRQejgvWDdWcjE1YXZyNjg5a0wzOTl0dmw1dVltSHg4ZnZmamlpNW8wYVpKT25qeHBuMU8vZm4zTm1ERkRUWnMycmF5eUFRQUFybG1FZndBQUFBQUE0SWJVcmwwN2RlM2FWVzV1YnVyUm80Y2lJaUprTnB2TGJmMEdEUnJvcjMvOXEvNzYxNzhxUGo1ZU8zYnNVR2hvcUx5OHZKeU9yMWF0bXYzbm9xNFpyVXpPM2psWUhxWk9uYXJjM0Z6OTV6Ly8wYVpObXd6dis2dFJvNFptejU2dHh4OS9YRmxaV2VyYnQ2L0dqQmtqYjIvdkNxa0ZBQURnZW1leU9idC9BZ0FBQUpDMGNPRkNkZXJVU1owN2Q2N3NVZ0FBdUNha3BLUVlubXZXckNrUEQ0OUtxdWJHRWhzYkszOS9melZzMkxDeVN3RUFBTGltY2ZJUEFBQUFBQURBUllHQmdaVmR3ZzJyVmF0V2xWMENBQURBZGNHdHNnc0FBQUFBQUFBQUFBQUFVRDRJL3dBQUFBQUFBQUFBQUlBcWd2QVBBQUFBQUFBQUFBQUFxQ0lJL3dBQUFBQUFBQUFBQUlBcWd2QVBBQUFBQUFBQUFBQUFxQ0lJL3dBQUFBQUFBQUFBQUlBcWd2QVBBQUFBQUFBQUFBQUFxQ0lJL3dBQUFBQUFBQUFBQUlBcWd2QVBBQUFBQUFBQUFBQUFxQ0lJL3dBQUFBQUFBQUFBQUlBcWd2QVBBQUFBQUFBQUFBQUFxQ0lJL3dBQUFBQUFBQUFBQUlBcWd2QVBBQUFBQUFBQUFBQUFxQ0lJL3dBQUFBQUFBQUFBQUlBcWd2QVBBQUFBQUFBQUFBQUFxQ0lJL3dBQUFBQUFBQUFBQUlBcWd2QVBBQUFBQUFBQUFBQUFxQ0lJL3dBQUFBQUFBQUFBQUlBcWd2QVBBQUFBQUFBQUFBQUFxQ0lJL3dBQUFBQUFBQUFBQUlBcWd2QVBBQUFBQUFBQUFBQUFxQ0lJL3dBQUFBQUFBQUFBQUlBcWd2QVBBQUFBQUFBQUFBQUFxQ0lJL3dBQUFBQUFBQUFBQUlBcWd2QVBBQUFBQUFBQUFBQUFxQ0lJL3dBQUFBQUFBQUFBQUlBcWd2QVBBQUFBQUFBQUFBQUFxQ0lJL3dBQUFBQUFBQUFBQUlBcWd2QVBBQUFBQUFBQUFBQUFxQ0lJL3dBQUFBQUFBQUFBQUlBcWd2QVBBQUFBQUFBQUFBQUFxQ0lJL3dBQUFBQUFBQUFBQUlBcWd2QVBBQUFBQUFBQUFBQUFxQ0lJL3dBQUFBQUFBQUFBQUlBcWd2QVBBQUFBQUFBQUFBQUFxQ0lJL3dBQUFBQUFBQUFBQUlBcWd2QVBBQUFBQUFBQUFBQUFxQ0lJL3dBQUFBQUFBQUFBQUlBcWd2QVBBQUFBQUFBQUFBQUFxQ0lJL3dBQUFBQUFBQUFBQUlBcXdyMnlDd0FBQUFBQUFBQnc3Y3ZKeVZGMmRyYWh6ZC9mLzZydG41R1JJYlBaTEI4Zm54TE4rKzIzMzNUeTVFbERtOGxrVXBjdVhlVGg0VkZ1OVZrc0ZoMDllbFJ4Y1hHcVhidTJ1blRwVW01ckF3QlFFb1IvQUFBQUFBQUFBSXExWnMwYUxWKyszTkFXSFIxZHFyVXNGb3YrOWE5L3FVT0hEZ29QRHk5Mi9JNGRPL1Q2NjYrcmRldldtalp0bXN2N0pDUWs2S21ubnRMRml4Y043UU1HREZDM2J0MUtXcllreVdxMUtqazVXYWRPblZKQ1FvS09Ieit1bzBlUEtqNCtYcm01dVpLa1JvMGFWVmo0dDNqeDRncFp0NkRISG50TUpwT3B3dmNCQUZRTXdqOEFBQUFBQUFBQVY4MnhZOGMwZi81OEhUdDJUQnMyYk5BYmI3eWhvS0FncDJQVDA5TzFaTWtTYmRteVJaSzBkZXRXdFd6WlV2Mzc5eTkybjZ5c0xNMmFOY3NoK0pNdW5RYTBXQ3h5ZDNmdDY5R1VsQlRObkRsVFo4K2VWV3BxcW13Mlc1SGpUNXc0b1lNSER5b3VMazVMbHk1MWFZOHJ2ZlRTUzRxTWpIUm9YN2R1WGFuV0s0a0pFeWJJYkRaWCtENEFnSXJCTy84QUFBQUFBQUFBVkxqczdHeTk5OTU3ZXZUUlIzWHMyREZKMHZuejV6Vmp4Z3hsWldVNW5aT1ZsYVVmZi96UjBQYk9PKy9vNE1HRFJlNlZrNU9qMmJObkt6NCszbW4vdm4zNzlOcHJyNVdvOWlOSGp1amN1WFBGQm4rU1pEYWJ0Vy9mUHBmWGQ4YlQwN05NOHdFQU55N0NQd0FBQUFBQUFBQVZhdHUyYlJvMWFwUldyMTR0aThWaTZMdDhFdEJacUJZVUZLUUpFeVlZMml3V2krYk9uYXZNekV5bmUyVm1adXJaWjUvVnp6Ly9iR2ozOWZVMVBHL2N1Rkd2dlBLS3JGWnJhVDZTUVkwYU5SUVJFYUZodzRacDNyeDUrdUtMTHpSdzRNQXlyZW5sNVZYbXVnQUFOeWF1L1FRQUFBQUFBQUJRSVE0ZE9xUi8vdk9mMnJ0M2I2RmpUQ2FUcWxXcnBzek1URldyVnMyaFB5b3FTanQyN05BUFAveGdiMHRNVE5UU3BVczFaY29VdzlpVWxCUTkvL3p6T256NHNLRTlKQ1JFOCtiTjAwc3Z2YVJmZnZuRjN2N05OOS9vekpremV1NjU1NXp1WFpReFk4YW9jZVBHYXRLa2lmM2EwcTFidDhwaXNjamIyMXVTRkJZV3BpRkRoaWczTjFkcjFxd3h6Qjh5WklqaGVlM2F0WVlUa0s2ZS9Cc3hZb1NHRGgxYW90b0xXcjE2dGQ1Nzc3MVN6d2NBWEhzSS93QUFBQUFBQUFDVXE4VEVSQzFidGt6ZmZmZGRrZU02ZCs2c1VhTkdxWEhqeGtXT216aHhvdmJ1M2F1TWpBeDcyK2JObS9Yd3d3L2JnN2R0MjdacDRjS0ZoakdTRkJ3Y3JQbno1OHZmMzE4elpzelFFMDg4b1JNblR0ajdkKzNhcGJGangycktsQ2xxMTY2ZHk1OXgwS0JCOXA4UEhEaWd0OTU2UzNGeGNXclFvSUVpSXlQbDV1YW1saTFicW1YTGxrcEtTaktFZjE1ZVhobzVjcVJodmZYcjF4dkNQeDhmSDVkckFRQ2dJTUkvQUFBQUFBQUFBT1VpTVRGUnExYXQwcVpObTRxOFRyTjE2OVlhTTJhTVdyWnM2ZEs2QVFFQkdqZHVuRjU5OVZWSlVtaG9xSjU1NWhrRkJRWHB3b1VMZXZmZGQ3VisvWHFIZVNFaElmYmdUNUw4L1B3MGI5NDhQZjMwMHpwMTZwUjlYRXBLaXFaT25hcTc3NzViZi9uTFgxU3JWaTJYUDNOdWJxNysvdmUvMjBQSGhJUUVSVWRIS3lvcXlqNG1PVG5aTUNjd01ORHBPZ1c1R3Y0dFg3NWN5NWN2ZDdsZUFFRFZSL2dIQUFBQUFBQUFvRXhPblRxbGxTdFhhdlBtemNyUHp5OTBYTk9tVFRWcTFDaDE2TkNoeEh2Y2RkZGQycnAxcTFxMmJHbS81bkxObWpWYXVYS2x3MmsvU1dyY3VMR21UWnNtcTlXcWMrZk8yZHZOWnJPbVQ1K3VHVE5tS0NVbHhUQm53NFlOMnJKbGkrNjU1eDROR1RKRWZuNSt4ZGJsNmVtcGUrKzlWeXRYcnJTM3JWaXhRajE2OUpDNys2V3ZYd3RlTlNwZCtqMFVaTFBaREtmK0pFNytBUUJLai9BUEFBQUFBQUFBUUpra0pTVnAwNlpOc3Rsc1R2dHZ1ZVVXRFI0OFdKMDdkNWJKWkNyVkhpYVRTZlBtemJQUG56MTd0bUppWWdvZC8vdnZ2MnZVcUZFbDNpY25KMGRidDI1MWVDZGZVZnIzNzY4MWE5WW9KeWRIMHFXVGZoczNibFR2M3IxbHNWaTBaY3NXdy9qSXlFakRjMUpTa3VGMzUrSGhJUzh2cnhMWERnQ0FSUGdIQUFBQUFBQUFvSXdpSWlJMGRPaFFmZmpoaDRiMjIyNjdUWU1IRDFiYnRtM0xaWitDd2VHb1VhUDA4ODgvRzA3TXVibTVGWG55c0toMUM0WnZreWRQTHZiVVgwSkNndmJ2MzYvWTJGakZ4c2JhZzcvTFZxMWFwVjY5ZXVuTEw3L1U2ZE9uN2UwK1BqNEtEdy9YK2ZQbjVldnJxL3o4ZksxZXZkb3cxOW0xb0lVWk5teVlIbnJvSVpmSFgrblRUei9sMmxBQXFHSUkvd0FBQUFBQUFBQ1UyZkRodzNYZ3dBSHQzcjFiSFRwMDBOQ2hReFVXRmxicTlTd1dpOUxUMHd2dGI5Q2dnY2FPSGF0Rml4WkprbHExYXFYaHc0ZnJtV2VlS2ZGZS8vakhQL1R5eXk4cklTRkJYYnQyVlVSRWhLRS9OamJXWWM3SWtTT0xYRE01T1ZtTEZpMVNkSFMwb2IxLy8vNzYrT09QOWMwMzN4UTZ0MFdMRmk3WGJqYWI1ZW5wNmZKNFovTUJBRlVMNFI4QUFBQUFBQUNBTWpPWlRIcjIyV2VWbXBxcTRPRGdNcTkzNU1nUlRadzRzZEQrNk9obzllM2JWenQzN3RTZi8veG45ZWpSUTNsNWVYcmhoUmNNNHhJU0V2VDIyMjhiMnE0YzA3SmxTNzN6emp0YXMyYU51bmZ2YnVoTFRFelVPKys4VTZyUHNHSERCc056M2JwMTlkQkREMm5kdW5WRnpydnp6anRkM21QNTh1V2MzQU1BR0JEK0FRQUFBQUFBQURDdzJXeEtTRWd3dEtXbHBUbU1PM255cEVPYjJXeDIybDRTRFJzMmRHbWN5V1RTN05tejdjK2VucDdxMkxHalljeUJBd2NjNWwwNVJycjBucjNCZ3djN3ROZXNXYlBZazNWK2ZuNXEzTGl4R2pSb29DMWJ0aWd2TDg5ZTMrWHJSTDI4dkRSdDJqVDUrUGdVK2ZudXVPTU9oNU9IQUFDVUJPRWZBQUFBQUFBQUFJTzh2RHlOR2pXcTJIR3VqQ21OSzYvS0xNcVZwK3V1bEpTVVZLSTVFUkVSaG5mdStmcjZhdlRvMFhyNTVaY2xYUXJ4V3JWcXBWYXRXcWw1OCtZS0NRbFJyVnExRE9NUEhEaWdJVU9HS0RBd1VETm16RkJxYXFxbVQ1K3VXMjY1UlpKanVPbnU3cTc2OWVzcktpcEtBd1lNS1A1REF3QlFCTUkvQUFBQUFBQUE0RHB5NU1nUjdkMjdWNG1KaWZZVFprWHAxS21UT25mdWZCVXFxeHl2dnZwcXVjNTU0WVVYRE9HZkpQWHMyVk8vL3ZxcklpSWkxS0ZEaHlKUEFvNGJOMDd1N3YvNzJ2WDExMTlYWW1LaTJyUnBZMjlyMkxDaE5tN2NxUHo4ZkxtNXVjbGtNcmxjK3ozMzNHUC9lZE9tVGNyTXpEVDBkK3ZXVFRWcTFIQjVQV2ZjM056S05COEFVTGtJL3dBQUFBQUFBSURyUUZaV2xqWnYzcXhEaHc2cFZxMWFDZzBObGIrL2Y3SEJrYXRYYUY1clFrSkN0R3paTWtuU21UTm45TXd6ejFSYUxTYVRTVTgrK2FUV3JsMnJzV1BIVnVoZUgzendRWkg5anovK3VDUnAyYkpsRHNGZng0NGROVzNhdEFxckRRQndmU0Q4QXdBQUFBQUFBSzV4K2ZuNSt1eXp6NVNlbnE1Ky9mcXBlZlBtbFYxU2hmUDA5TFFIbDhXOWMrOXF1WERoZ2hJVEV5dTdESzFjdVZJZmZmU1JRN3ZWYXRXOGVmUEtaWStRa0JBOStPQ0Q1YklXQU9EcUl2d0RBQUFBQUFBQXJuRS8vdmlqVWxKU05IVG9VTld1WGJ2QzkvUDA5SFI0Nzk3S2xTdTFmUGx5UTV1emQvUHQyYk5IVHovOXRQM1paRExwdGRkZVUzaDRlSVhVZXJtR2YvLzczL0wwOU5TZGQ5NXB1TGJ5d0lFRG1qaHhZcUYxYjlteVJSRVJFV1crS3ZOcXNGcXRXckpraWI3NjZpdW4vVHQzN2l5M3ZTd1dTN210QlFDNHVyaThHUUFBQUFBQUFMaUdaV1ZsNmFlZmZsSmtaT1JWQ2Y3SzZyYmJibE96WnMzc3p6YWJUUXNYTGxST1RrNkY3UmtmSDY4bFM1Ym81WmRmMXBneFk3UjE2MWJaYkxZaTUyUmtaR2pPbkRtYU8zZXVaczJhZGMySFhVbEpTWm8wYVZLaHdWOTU4L1B6dXlyN0FBREtIeWYvQUFBQUFBQUFnR3ZZOGVQSGxaK2ZyeVpObWxSMktTNGJObXlZWnN5WVlYOCtlZktrWG5ubGxRcDVINTNWYXRXQ0JRdnM0ZDNKa3lmMTBrc3ZxVTZkT2dvTEMzTTZKeWNuUnhNbVRGQlNVcElrYWQrK2ZWcTZkS245ZlhvbDRlejBvODFtMDhXTEZ3MXRYbDVlOHZEd01MUzkvLzc3V3JWcVZaSHI1K2JtYXMyYU5mcm9vNCtVbloxZDR2cEtpL0FQQUs1Zm5Qd0RBQUFBQUFBQXJtRnBhV21TcE1EQXdFcXV4SFdkT25WU3UzYnRERzFidDI3VlcyKzlWZTU3TFYyNlZFZU9IREcwOWV2WHp4NzhwYWVuTzh6eDh2TFN2ZmZlYTJoYnQyNmQweUN2Tk9MajQ5Vy9mMy9EZjdadTNWcXF0WGJ2M3EwVksxWTRCSCsxYTlmVzIyKy9yZWpvYUVWSFIrdmhoeDkybUJzY0hLd05HellvT2pwYTY5ZXZkL2pmVUhCd3NEWnUzS2lOR3pmS1pESVorZ2ovQU9ENlJmZ0hBQUFBQUFBQVhNTXVYMS9wNmVsWnlaV1V6S09QUGlvdkx5OUQyMmVmZmFiRml4ZkxhcldXeXg0ZmZmU1J2dnp5UzBPYnY3Ky8rdlhycDR5TURDVWxKZW5UVHo4MTlGOCtmWGYvL2Zlclc3ZHVocjVGaXhicDVNbVRaYTdyNE1HRERtMGhJU0dsV3F0ang0NmFOV3VXNFhmWnVuVnJMVm15UkUyYk5wVWtiZHk0VVN0WHJqVE1NNXZObWp4NXN0emRMMTMrOXZubm55c2xKY1V3WnZqdzRUS1pUTXJLeW5LNEpwWHdEd0N1WDRSL0FBQUFBQUFBQU1wZHc0WU45ZWlqanpxMHIxdTNUbE9uVHRXNWMrZkt0UDd1M2J1MWJOa3lROXZsNEcvczJMSHEzNysvaGc4ZnJyMTc5eHJHRkh4djRwUXBVMVN2WGozN2MzWjJ0dWJQbjEvcyt3S0xjMlVnV2JObXpUSmQyOXErZlh1OStPS0w4dlB6MDZoUm83Unc0VUxWckZsVGtyUjI3VnE5OHNvckRqV1BHVE5HTFZxMGtIVHBLdFFWSzFZWStrTkNRdlNuUC8xSjB2OU9seFpFK0FjQTF5L0NQd0FBQUFBQUFBRGw2dVRKazFxMWFwV2FOR21pcUtnb2gvNDllL1pvOU9qUit1YWJiMXdLMnZMeThoemFici85ZGsyWU1NRitrcy9MeTB1elpzMVNuejU5WVpDZG5RQUFJQUJKUkVGVWlsenJ0dHR1cy8vczdlMnRwNTU2eW43bHBaK2ZueDU2NkNHSEt6Qkw0cE5QUHRIUm8wY05iZjcrL3RxOWU3ZHljbkpLdlc2Yk5tMjBldlZxRFI0OFdDYVRTWm1abVpvM2I1N2VmUE5OaDk5aDM3NTk5Y0FERDBpU0xsNjhxSmt6Wnpyc1BYcjBhUHZuUEgvK3ZNTitoSDhBY1AxeXIrd0NBQUFBQUFBQUFGejduQVZ3QmYzKysrK0tpWW5SZDk5OXAvajRlRWxTOCtiTjllU1RUeW90TFUwLy92aWpZWHhHUm9aZWVlVVZmZjc1NXhvK2ZMZzZkKzdzTkhRN2QrNmNYbmpoQllmMmhJUUU5ZS9mWDJGaFlab3paNDZlZU9JSmhZZUhTNUp1dnZsbW5UbHp4bUhPelRmZnJNR0RCeHZhV3JkdXJmdnV1MDhIRGh6UTlPblRGUlFVVk9obkRBc0wwejMzM09PMEx5OHZUNnRXclhLNGZsTzY5THVaT25XcVBEMDkxYXBWSzBWR1Jpb2lJa0s5ZS9kV1pHUmtvZnRkNmZMVm45dTJiZE9iYjc3cGNJMm5KUFhxMVVzVEowNlVKR1ZsWlduYXRHa09WNW5lZDk5OWhuMlRrNU1kMWlIOEE0RHJGK0VmQUFBQUFBQUFnR0k1QzlPT0hUdW1tSmdZZmYvOTl6cHg0b1JEdjd1N3U4eG1zNlpQbjY0WFgzeFJPM2JzY0xyRzg4OC9yN3AxNjZwUG56N3ExcTJiUFlBN2RlcVUvdmEzdnprTnA1NTg4a2s5L2ZUVDZ0Q2hnejc0NEFQN3UrMGtxWHYzN3ZyMTExOWxzVmprN3U2dTZ0V3JLeXdzVEgzNzlwVy92Ny9EV21QR2pKR2JtNXRoRFdmYXQyK3Y5dTNiRzlwT25UcWxiNy85Vmw5Ly9iWFRPZ3ZLemMzVjd0Mjd0WHYzYnIzOTl0c0tEQXhVWkdTa09uVG9vTFp0MjhyYjI3dkkrWHYzN3RYeTVjc1ZHeHZydEgvdzRNRWFPWEtrVENhVHpwOC9yMm5UcHVudzRjT0dNYUdob1JvM2JweWg3ZENoUXc1ck9mczlBUUN1RHlaYldTK3dCZ0FBUUpXMWNPRkNkZXJVU1owN2Q2N3NVZ0FBQUc1WTI3ZHYxNDRkT3pSbHlwUktxeUUvUDEvRGh3OHZOdHk2MHZ6NTg5VzJiVnY3R20rODhZYSsrdXFyWXVmTm1qVkxqUm8xMHVUSms1V2FtbHJrMk9iTm02dHo1ODRLRHc5WFFFQ0FxbGV2TGc4UEQ1bk5abnY0YURLWkhFNFYybXcyMld3MjVlZm55MmF6eVdxMXltS3h5R3ExS2k4dlQ5V3JWN2VmdExOYXJVcFBUOWZaczJkMTZ0UXBuVHAxU3NlT0hWTnNiS3pPbmoxYm90OUpZZHpkM2RXbVRSdDE2TkJCSFR0MlZOMjZkU1ZkT2xFWUV4T2p0V3ZYNnVEQmcwN25WcXRXVFpNblQ5YWYvL3huU1ZKY1hKem16Sm5qY0RMUTA5TlRBd2NPVkt0V3JlVGo0eU9UeWFUNCtIZ3RXYkxFY0MybzJXeld2Ly85NzJMRFVBREF0WWwvZWdNQUFBQUFBQUFvMGhkZmZGR2k0TS9kM1YyMzMzNjc2dFNwWTI5emMzUFR4SWtUMWFwVks3MysrdXZLek14ME9yZExseTdxM0xtekVoSVNISUkvTHk4djJXdzI1ZWJtMnRzT0h6N3NjTHF0ckV3bWsxYXNXS0diYjc1WjQ4ZVBWM3g4dkV2dkppd29JQ0JBYytiTVVYWjJ0bUppWWhRVEUrUDA5T1JsRm90RnUzYnQwcTVkdS9UbW0yOHFORFJVaXhZdDB0ZGZmNjFGaXhZVk9pOGlJa0tUSmsxU1VGQ1E4dkx5dEdMRkNuMzg4Y2ZLejg4M2pQUDM5OWZjdVhQMTdMUFA2c01QUHl5eTltYk5taEg4QWNCMWpIK0NBd0FBQUFBQUFDaVNyNjl2c1dPOHZMd1VFUkdocmwyN3FrT0hEb1hPNmQ2OXU4TER3L1hHRzI4NHZBY3dNREJRVHozMWxDU3BRWU1HQ2dzTHM1OTJjM056MC9UcDArWHQ3YTBaTTJZb0t5dXJqSitxY0JFUkVmYXJSL3YyN2F2Rml4ZTdQTmRrTXFsNzkrNGFQMzY4L2VyTTFxMWJhL3o0OFlxTGk5TjMzMzJuNzcvL3Z0Z1RnNUdSa2ZMdzhGQy9mdjFrc1ZqMDVwdHZHdnJyMUttajBhTkhxMXUzYnBLa1BYdjI2TlZYWDFWU1VwTERXZ0VCQVpvL2Y3NkNnNE1WRVJHaHpaczNGN2wzVkZTVXk1OFhBSER0SWZ3REFBQUFBQUFBVUtTb3FDaHQyTEJCY1hGeGhuYVR5YVRiYnJ0TnZYcjFVdWZPblYwS0NTVXBLQ2hJTDd6d2duNysrV2N0VzdaTVI0NGNrY2xrMHRTcFUrWG41MmNmMTdOblQzdjQ5OWhqajZsang0NlNwQ1ZMbHVqZGQ5L1Y5dTNieStrVEd0MTExMTMybjN2MzdxM1ZxMWM3WEtGNUpWOWZYOTF4eHgyNjc3NzdGQndjN05Cdk1wa1VIaDZ1OFBCd2pSOC9YdnYzNzllMzMzNnJtSmdZcGFXbEdjWUdCQVJvOE9EQjl1ZisvZnNyT3p0Ynk1WXRVMUJRa0I1ODhFSDE2ZFBIY0RxdldiTm1hdE9talVQNEZ4b2FxdWVlZTA3MTZ0V1RKTFZ0MjdiSThLOVZxMWE2Kys2N2kveXNBSUJyRysvOEF3QUFRS0Y0NXg4QUFFRGx1eGJlK1NkSnYvMzJteDU5OUZIbDUrZkx6ODlQZmZyMFViOSsvZXduNU1waTE2NWRPbjM2dFByMDZXTm9UMDlQMTZCQmczVC8vZmRyekpneER2Tk9uRGloblR0M2F0KytmVHA3OXF6UzB0S1VuWjB0aThXaS9QeDhXYTFXV2ExV3c3djlpdVBuNTZkUFB2bEVIaDRlOXJiUFB2dE1iNzMxbG1HY2w1ZVhtalZycGhZdFdxaGR1M1pxMDZaTnFhN0t0RnF0MnJsenA3WnMyYUx0Mjdjckp5ZEhreWRQZGhyQTdkbXpSNjFidDViWmJDNTB2WjA3ZDJyQmdnVktTMHZUd0lFRE5XTEVDRU5kcDArZjFyQmh3d3h6VENhVGF0YXNxWTRkTytxUlJ4NXhPY1FGQUZ5YkNQOEFBQUJRS01JL0FBQ0F5bmV0aEgrUzlOWmJiOG5MeTB1REJnMjZhZ0hSeG8wYjFiTm5UNWxNcG5KWnIrRFhvWmQvTHJpMnMzMnlzckswWnMwYTNYenp6UW9NREZURGhnMVZ1M2J0Y3F2cHNzek1UTzNZc1VQZHUzY3YwOXJuenAxVFVsS1N3c1BEbmZhbnBxYktaRExKYkRiTHc4TkRYbDVlNWY1WkFBQ1ZoMnMvQVFBQUFBQUFBTGpra1VjZXVlcDc5dXJWcTF6WEt5N29jOGJIeDhmaHRGeEY4UFgxVlk4ZVBjcThUa0JBZ0FJQ0FncnR2K21tbThxOEJ3RGcydVZXMlFVQUFBQUFBQUFBQUFBQUtCK0Vmd0FBQUFBQUFBQUFBRUFWUWZnSEFBQUFBQUFBQUFBQVZCRzg4dzhBQUFBQUFPQTZrcGFXcHExYnR4cmErdlhySnplM2l2MTN2QzBXaTQ0ZVBhcTR1RGpWcmwxYlhicDBxZEQ5QUFBQVVEcUVmd0FBQUFBQUFOZVIvLzczdjNyampUY01iWDM2OUNtMzhNOXF0U281T1ZtblRwMVNRa0tDamg4L3JxTkhqeW8rUGw2NXVibVNwRWFOR2xWWStMZDQ4ZUlLV2JlZ3h4NTdUQ2FUcWNMM0FRQUFxQXlFZndBQUFBQUE0SWJWczJmUHE3NW4zNzU5OWNRVFQ1UjZ2dFZxTGNkcUxrbEpTZEhNbVROMTl1eFpwYWFteW1hekZUbit4SWtUT25qd29PTGk0clIwNmRKUzdmblNTeThwTWpMU29YM2R1bldsV3E4a0preVlJTFBaWE9IN0FBQUFWQWJDUHdBQUFBQUFnT3VJcy9DdnJLZitzck96ZGVUSUVaZkhtODFtN2R1M1QrN3VwZjlxeWRQVHM5UnpBUUFBVURqQ1B3QUFBQUFBZ090SVhsNmVRMXRGdisrdlJvMGFhdDY4dVZxMGFLSHc4SENGaDRmTDI5dGJuMy8rZWFuWDlQTHlLc2NLQVFBQWNCbmhId0FBQUFBQXdCL2MzTnpLL1RwSVoyRmRRV2xwYVVwTVRIUjV2ZVBIanh1ZVRTYVREaHc0NFBMOGV2WHF5ZC9mdjloeFk4YU1VZVBHamRXa1NSTUZCUVZKa3JadTNTcUx4U0p2YjI5SlVsaFltSVlNR2FMYzNGeXRXYlBHTUgvSWtDR0c1N1ZyMXlvcks4dis3T3JKdnhFalJtam8wS0V1alhWbTllclZldSs5OTBvOUh3QUE0SHBEK0FjQUFBQUFBUENIcUtnb1RaNDh1VnpYTE82OWdqLzk5Sk5lZnZubFVxOXZzOWswY2VKRWw4Yy8vZlRUNnRXclY3SGpCZzBhWlAvNXdJRURldXV0dHhRWEY2Y0dEUm9vTWpKU2JtNXVhdG15cFZxMmJLbWtwQ1JEK09mbDVhV1JJMGNhMWx1L2ZyMGgvUFB4OFhHNVpnQUFBTGlPOEE4QUFBQUFBT0FLanovK2VKblh1T09PT3pSZ3dJQnlxS1p5NWVibTZ1OS8vN3N5TWpJa1NRa0pDWXFPamxaVVZKUjlUSEp5c21GT1lHQ2cwM1VLY2pYOFc3NTh1Wll2WDE3Q3FnRUFBRzVjaEg4QUFBQUFBQUJYT0hqd1lKblhhTkdpUlRsVVV2azhQVDExNzczM2F1WEtsZmEyRlN0V3FFZVBIbkozdi9UVjBpKy8vR0tZMDdScFU4T3p6V1l6blBxVE9Qa0hBQUJRVVNyMmJkQUFBQUFBQUFDNDd2WHYzMTllWGw3MjUrVGtaRzNjdUZHU1pMRll0R1hMRnNQNHlNaEl3M05TVXBKc05wdjkyY1BEdzdBZUFBQUF5ZzhuL3dBQUFBQUFBSzR4MGRIUmhmWU5IanhZWjg2Y3NUOEhCd2Zybi8vOFo2SGppM3ZuWUdFU0VoSzBmLzkreGNiR0tqWTJWams1T1liK1ZhdFdxVmV2WHZyeXl5OTErdlJwZTd1UGo0L0N3OE4xL3Z4NStmcjZLajgvWDZ0WHJ6Yk1kWFl0YUdHR0RSdW1oeDU2cUZTZlFaSSsvZlJUcmcwRkFBQTNGTUkvQUFBQUFBQ0FLeFFXdmwwWnBEMy8vUFBxMHFYTDFTaEowcVgzNXAwOWU5YlFWcXRXclRLdkd4c2I2OUEyY3VUSUl1Y2tKeWRyMGFKRkRyK3IvdjM3NitPUFA5WTMzM3hUNk55U1hJbHFOcHZsNmVucDhuaG44d0VBQUc0a2hIOEFBQUFBQUFEWGlRTUhEaGl1ejVSS2Rvck9tY1RFUkwzenpqdWxtcnRod3diRGM5MjZkZlhRUXc5cDNicDFSYzY3ODg0N1hkNWorZkxsbk53REFBQW9BZDc1QndBQUFBQUFjSjM0OGNjZkhkb2FObXhZcGpWcjFxeFo3TWs2UHo4L2hZZUhLeW9xU2g0ZUh2WjJrOGxrLzluTHkwdlRwazJUajQ5UGtUWGRjY2NkaW9pSUtGUE5BQUFBS0J3bi93QUFBQUFBQUs3dyt1dXY2OS8vL25leDQ1NS8vdmxDKzRwNmIxOXA1T1RrT0YwelBUMjlUT3Y2K3ZwcTlPalJldm5sbHlWZEN2RmF0V3FsVnExYXFYbno1Z29KQ1RGY0xlcnI2NnNEQnc1b3lKQWhDZ3dNMUl3Wk01U2FtcXJwMDZmcmxsdHVrZVFZU0xxN3U2dCsvZnFLaW9yU2dBRUR5bFF2QUFBQWlrYjRCd0FBQUFBQXJpbEhqaHpSM3IxN2xaaVlxTHk4dkdMSGQrclVTWjA3ZDc0S2xWV3V6ejc3VEdscGFRN3RIMy84c2Y3NzMvOXE4dVRKOHZiMkx0WGFQWHYyMUsrLy9xcUlpQWgxNk5DaHlKT0E0OGFOazd2Ny83NVNldjMxMTVXWW1LZzJiZHJZMnhvMmJLaU5HemNxUHo5ZmJtNXVoaE9DeGJubm5udnNQMi9hdEVtWm1abUcvbTdkdXFsR2pSb3VyK2VNbTF2Wkw4TmF1SEJobWRjQUFBQ29DSVIvQUFBQUFBRGdtcENWbGFYTm16ZnIwS0ZEdXVtbW14UWFHaXAvZi85aWc2T3lYbnQ1UFRoeDRvUSsrdWlqUXZ1Ly9mWmJ4Y2ZIYTlhc1dhcGJ0MjZKMXplWlRIcnl5U2UxZHUxYWpSMDd0aXlsRnV1RER6NG9zdi94eHgrWEpDMWJ0c3doK092WXNhT21UWnRXWWJXVlJJTUdEYTdhWGdrSkNWZHRMd0FBY1Awai9BTUFBQUFBQUpVdVB6OWZuMzMybWRMVDA5VzNiMS83OVpHVnBVNmRPZ29MQzNOb1AzandvT0c1UVlNRzh2UHprODFtMCtIRGgxV3RXclZ5RDRVeU1qSTBlL1pzWldkbkZ6bnUrUEhqbWpCaGdtYk1tS0hiYjcrOVZIdGR1SEJCaVltSnBacGJubGF1WE9rMDdMUmFyWm8zYjE2NTdCRVNFcUlISDN5dzFQTUhEUnBVTG5XNFl2djI3ZHF4WThkVjJ3OEFBRnpmQ1A4QUFBQUFBRUNsKy9ISEg1V1NrcUtoUTRlcWR1M2FsVjJPQmcwYTVEVGM2ZG16cCtGNXpKZ3h1dVdXV3pSdjNqelpiRFpkdkhoUjdkcTEwL0Rodzh1bGpveU1ERDM3N0xQNi9mZmZIZnJHamgyclE0Y082ZnZ2djNjWVAySENCTVAxbWRjTHE5V3FKVXVXNkt1dnZuTGF2M1Buem5MYnkyS3hsTnRhQUFBQTE1S3lYM0FPQUFBQUFBQlFCbGxaV2ZycHA1OFVHUmw1VFFSL0piVnYzejc5K3V1dmtpU2J6YWFWSzFmcWIzLzdtOUxUMDh1MDdzbVRKL1g0NDQ4N25EYVVMbDEvK2VDREQycjY5T25xMjdldm9jOXF0V3J4NHNWYXZIaXg4dlB6eTFURDFaU1VsS1JKa3lZVkd2eVZOejgvdjZ1eUR3QUF3TlhHeVQ4QUFBQUFBRkNwamg4L3J2ejhmRFZwMHFTeVN5bVY3dDI3eTkvZlg4OC8vN3l5czdObE1wa1VGaGFtYXRXcWxYck5yNy8rV20rODhZWnljbkljK2xxMGFLRnAwNmJaMzRYNHhCTlB5TmZYVjU5ODhvbGgzTHAxNjFTOWV2VlMxM0JaZEhTMFE5dmxVNDRGZVhsNXljUER3OUQyL3Z2dmE5V3FWVVd1bjV1YnF6VnIxdWlqano0cTltclQ4a1Q0QndBQXFpckNQd0FBQUFBQVVLblMwdElrU1lHQmdaVmN5U1h4OGZGYXVIQ2hTMlBmZmZkZHJWNjlXcExrNCtPajdPeHNWYXRXVFh2MjdOR2tTWk8wZVBIaVV0WFFwRWtUZVhoNE9JUi80ZUhobWpObmpyeTl2UTN0WThlT2xiZTN0LzcxcjMvWjI4TEN3alJvMENDdFhMbXlWRFVVSlQ0K1h1UEdqVE8wUGZQTU13N1hvcnBpOSs3ZFdyRmloY00xbkxWcjE5WUxMN3lncGsyYlNwSSsrT0FEZmZqaGg0WXh3Y0hCV3JwMHFkemQzWldYbDZlLy9PVXZTa2xKTWZTLzg4NDdrcVNvcUNqWmJEWjdIK0VmQUFDb3Fnai9BQUFBQUFCQXBib2N5SGg2ZWxaeUpaZGtaV1U1dldyVG1ZU0VCSWUyakl3TWwrY1g1cFpiYnRHQ0JRdjAxRk5QS1RNelU1TFVvMGNQVFpreXhlRjAzV1hEaGcyVDJXelcrKysvcjZaTm0ycnUzTG55OGZFcFV4MkZjZmI1UWtKQ1NyVld4NDRkTld2V0xNMmVQZHNlZHJadTNWb3pac3hRelpvMUpVa2JOMjUwQ0RITlpyTW1UNTRzZC9kTFgyOTkvdm5uaHVCUGtvWVBIeTZUeWFUTXpFeEQ4Q2NSL2dFQWdLcUw4QThBQUFBQUFPQWExS3haTTgyWU1VTno1ODdWdUhIajFLdFhyMkxuREJreVJMNit2dXJhdFd1RmhsdGZmdm1sNGJsbXpacGx1cmExZmZ2MmV2SEZGL1g4ODg5cjRNQ0JldWloaCt6WG1xNWR1MVpMbHk1MUNPL0dqQm1qRmkxYVNMcjBmc1FWSzFZWStrTkNRdlNuUC8xSjB2OU9seFpFK0FjQUFLb3F3ajhBQUFBQUFJQnJWTHQyN2JScTFhb1NuWXE4Nzc3N0tyQWk2Wk5QUHRIUm8wY05iZjcrL3RxOWU3ZGF0V29sTHkrdlVxM2JwazBiclY2OTJqNC9Nek5UaXhZdDB1Yk5teDNHOXUzYlZ3ODg4SUFrNmVMRmk1bzVjNmJERmFtalI0KzJCNGpuejU5M1dJUHdEd0FBVkZXRWZ3QUFBQUFBQUFXMGFORkMwZEhSbFYyRzNkVzhEalVzTEV6MzNIT1AwNzY4dkR5dFdyWEs2VHNFZi8vOWQwMmRPbFdlbnA1cTFhcVZJaU1qRlJFUm9kNjlleXN5TXRMbC9TOEhmOXUyYmRPYmI3N3BjSTJuSlBYcTFVc1RKMDZVZE9tSzFtblRwdW5reVpPR01mZmRkNTloMytUa1pJZDFDUDhBQUVCVlJmZ0hBQUFBQUFCUVJUazc4VmFVOXUzYnEzMzc5b2EyVTZkTzZkdHZ2OVhYWDMvdE5FUXJLRGMzVjd0Mzc5YnUzYnYxOXR0dkt6QXdVSkdSa2VyUW9ZUGF0bTByYjIvdkl1ZnYzYnRYeTVjdlYyeHNyTlArd1lNSGErVElrVEtaVERwLy9yeW1UWnVtdzRjUEc4YUVob1pxM0xoeGhyWkRodzQ1ck9YdjcxOWtMUUFBQU5jcndqOEFBQUFBQUlBL2JOaXdRUnMyYktqc01rb3NOVFZWeWNuSnFsYXRtanc4UEdRMm01V1ptYW1QUC83WVlheXZyNjlEbTlWcVZYcDZ1czZlUGF0VHAwN3AxS2xUT25ic21HSmpZM1gyN05sUzE1V1NrcUwxNjlkci9mcjFjbmQzVjVzMmJkU2hRd2QxN05oUmRldldsWFRwUkdGTVRJeldybDJyZ3djUE9sMm5XclZxbWp4NXN2Nzg1ejlMa3VMaTRqUm56aHlIazRHZW5wN3EyTEdqOXUzYkp4OGZINWxNSnNYSHgrdXJyNzR5akRPYnpRb01EQ3oxNXdJQUFMaVdFZjRCQUFBQUFBQmM1MDZmUG0yL0NyTTREUm8wc1A5c3RWbzFmdng0eGNmSHkyYXpsV2pQZ0lBQXpaa3pSOW5aMllxSmlWRk1USXpPbkRsVDZIaUx4YUpkdTNacDE2NWRldlBOTnhVYUdxcEZpeGJwNjYrLzFxSkZpd3FkRnhFUm9VbVRKaWtvS0VoNWVYbGFzV0tGUHY3NFkrWG41eHZHK2Z2N2ErN2N1WHIyMldmMTRZY2ZGbGw3czJiTjVPN08xMklBQUtCcTR2L0xBUUFBQUFBQXVNNDFhOVpNbnA2ZXlzM05MWEpjY0hDd2dvT0Q3YzltczFsOSsvYlY0c1dMWGQ3TFpES3BlL2Z1R2o5K3ZQM3F6TmF0VzJ2OCtQR0tpNHZUZDk5OXArKy8vNzdZRTRPUmtaSHk4UEJRdjM3OVpMRlk5T2FiYnhyNjY5U3BvOUdqUjZ0YnQyNlNwRDE3OXVqVlYxOVZVbEtTdzFvQkFRR2FQMysrZ29PREZSRVJvYzJiTnhlNWQxUlVsTXVmRndBQTRIcEQrQWNBQUFBQUFQQUhOemMzbWMzbWNsMHpMeSt2WE5kenh0M2RYU0VoSVRwdzRFQ2hZM3g4ZkRSbHloU0g5dDY5ZTJ2MTZ0VU9WMmhleWRmWFYzZmNjWWZ1dSs4K1E0QjRtY2xrVW5oNHVNTER3elYrL0hqdDM3OWYzMzc3cldKaVlwU1dsbVlZR3hBUW9NR0RCOXVmKy9mdnIrenNiQzFidGt4QlFVRjY4TUVIMWFkUEg4UHB2R2JObXFsTm16WU80VjlvYUtpZWUrNDUxYXRYVDVMVXRtM2JJc08vVnExYTZlNjc3eTd5c3dJQUFGelBDUDhBQUFBQUFBRCtFQlVWcGNtVEo1ZnJtajE3OWl6WDlRclRzbVZML2ZiYmI3TFpiREtaVFBMdzhKQzN0N2RxMWFxbDhQQnczWC8vL2FwVHA0N0RQSGQzZDkxLy8vMTY2NjIzRE8xZVhsNXExcXlaV3JSb29YYnQycWxObXpZdVg1VnBNcGwwNjYyMzZ0WmJiOVZqanoybW5UdDNhc3VXTGRxK2ZidHljbkkwWXNRSStmajRHT1lNSGp4WUxWcTBVT3ZXclowR3NOV3FWZE9VS1ZQMDV6Ly9XUXNXTEZCYVdwb0dEaHlvRVNOR0dPcTY5ZFpibmRaVHMyWk5kZXpZVVk4ODhraTVCN3dBQUFEWEVwT3RwQmU2QXdBQTRJYXhjT0ZDZGVyVVNaMDdkNjdzVWdBQVZkajI3ZHUxWThjT3A2ZlNLbHB5Y3JMaDJjZkhSelZxMUNqWFBjNmRPMmQ0OXZiMmxxK3ZyLzA1UFQxZHAwK2ZOb3hwM3J4NXVkWlFuS3lzTEsxWnMwWTMzM3l6QWdNRDFiQmhROVd1WFZzbWs2bGM5OG5Nek5TT0hUdlV2WHYzTXExOTd0dzVKU1VsS1R3ODNHbC9hbXFxVENhVHpHYXpQRHc4NU9YbFZlNmY1V3FxelA4YkFRQUExeDlPL2dFQUFBQUFnQnRXVUZCUWhlOFJFQkJRWkgrTkdqWEtQWEFzS1I4Zkh3MGJOcXpDOS9IMTlWV1BIajNLdkU1QVFFQ1J2OWViYnJxcHpIc0FBQUJjcjl3cXV3QUFBQUFBQUFBQUFBQUE1WVB3RHdBQUFBQUFBQUFBQUtnaUNQOEFBQUFBQUFBQUFBQ0FLb0ozL2dFQUFBQ28wckwyN0RFOGU0V0d5czNQejdYSk5wc3M1ODRwTHlGQmVhZE9xVnFIRGpMWHFsVUJWVll1bTlVcVMyS2ljdVBqWmI3cEpubTNhbFhaSlYxVjZmLzNmNFpuNzlhdDVkbW9rZE94ZVNkUEttdmZQa05ialQ1OUtxdzJBTGdXZlB2dHR6cHg0b1JxMTY2dGV2WHFxVTJiTnBWU1IwWkdoc3htczN4OGZFbzA3N2ZmZnRQSmt5Y05iU2FUU1YyNmRKR0hoMGU1MVdleFdIVDA2RkhGeGNXcGR1M2E2dEtsUzdtdERRQkFTUkQrQVFBQUFLalNVai84MFBCY2EveDRlYmtRL2wzWXVGRVozMzh2VzNhMnZjMWtOcXQ2VkZTNTEzalY1T2ZMa3BvcWEwcUtMR2ZPS0M4eFVYbEpTYklrSmNsbXNVaVMzSU9DS2l6OFMxdTd0a0xXTGNqL3Z2c2trNmxFY3pLKy9kYndiQTRJS0R6OFMweDBHRS80QjZDcVc3ZHVuV0pqWXlWSnQ5MTJXNldFZnp0MjdORHJyNyt1MXExYmE5cTBhUzdQUzBoSTBGTlBQYVdMRnk4YTJnY01HS0J1M2JxVnFoYXIxYXJrNUdTZE9uVktDUWtKT243OHVJNGVQYXI0K0hqbDV1WktraG8xYWxSaDRkL2l4WXNyWk4yQ0hudnNNWmxLK1BjVUFIRHRJUHdEQUFBQUFDYzhnNE5sMjdqUjBKYTFlM2VKd3IvRXA1NHEwWjUxWnMzUzZaa3pTelRuU29HVEpzbWpRUVA3cy9YOGVaMTcvMzFaMDlPVm41RWgyV3hGenJja0p5djN4QW5sL2Y2NzByNzhzbFExMUJvelJsNWhZUTd0RjMvNG9WVHJsWVQvdmZjNmhIK1hnMDJYNWVjWE9zZVduKy9ZVnN6NkpuZDNXZjc3WC8xM3dZS1MxVkVPYWovempOeHIxNzdxK3dLb09pd1dpdzRmUG14L2J0R2lSWkhqZS9ic1dTNzdMbG15Uk0yYk4xZDZlcnFXTEZtaUxWdTJTSksyYnQycWxpMWJxbi8vL3NXdWtaV1ZwVm16WmprRWY5S2wwNEFXaTBYdTdxNTlQWnFTa3FLWk0yZnE3Tm16U2sxTmxhMll2NmNuVHB6UXdZTUhGUmNYcDZWTGw3cTB4NVZlZXVrbFJVWkdPclN2VzdldVZPdVZ4SVFKRTJRMm15dDhId0JBeFNEOEF3QUFBQUFudkpvMWs5bmZYOWEwTkh1YjVleFo1Y2JIeXpNNHVQSUtLNGJwaWk4eGJibTV5anQxeXZVRjNOeVVlK3lZVEdYNXdxOGNyMUFyRDBsVHA1Wm9mTnJhdFNVNnBWalUraVozZDlXZE42OUUrd1BBdFNRMk50WittazNTVlQvMWw1V1ZwUjkvL05IUTlzNDc3NmhGaXhZS2MvSXZtbHlXazVPajJiTm5LejQrM21uL3ZuMzc5TnBycitucHA1OTJxWTdzN0d3ZE9YTEU1YnJOWnJQMjdkdm5jcmpvaktlblo2bm5BZ0J1YklSL0FBQUFBRzVZMXZSMHBienlTcUg5dHB3Y2g3YXo3N3pqRUxBVlZHZjI3SEtwcmRSS0dMeTUrZnJLbzJGRGVUWnVMTS9nWUhrR0I4dms2YW1MTVRHbExzRjBqWVYvQUlEUys4OS8vbU40WHJac21WYXNXT0YwN0JOUFBGSHUrd2NGQlduQ2hBbDZwY0RmYTR2Rm9ybHo1MnJwMHFYeTlmVjFtSk9abWFucDA2ZHIvLzc5aG5aZlgxOWxabWJhbnpkdTNDaVR5YVFubjN5eXpLZmNhdFNvb2ViTm02dEZpeFlLRHc5WGVIaTR2TDI5OWZubm41ZDZUUzh2cnpMVkJBQzRjUkgrQVFBQUFMaHgyV3pLTC9BbG9FdFRjbk5sSzNBQ29pUzhiNzNWOEp5OWI1L2gyZVRwS2IrdVhlM1B1U2RQS3ZmWU1mdXpWMmlvUE9yWE44ekorUDU3dzFXZVJRV1RsOVhvMDBmdVFVSHlxRnRYNXB0dWtpUmw3ZGtqbTlVcTB4K25ERHdhTlZMMU8rK1VMUzlQR2Q5OVo1aGYvYzQ3alRYRXhCaUNVbGZEditwMzNlV3dWa2xrYk5taTlQWHJTejIvc2xYcjBzV2wvNzVjWmJOWXJzclZxZ0J1TER0MjdEQThGN3dDOUVvWEwxN1U3YmZmWGk3N0ZnejFvcUtpdEdQSER2MVE0Sjl4aVltSldycDBxYVpNbVdLWWw1S1NvdWVmZjk2aHpwQ1FFTTJiTjA4dnZmU1Nmdm5sRjN2N045OThvek5uenVpNTU1NVR0V3JWU2xUam1ERmoxTGh4WXpWcDBrUkJRVUdTTGwxTGFyRlk1TzN0TFVrS0N3dlRrQ0ZEbEp1YnF6VnIxaGptRHhreXhQQzhkdTFhWldWbDJaOWRQZmszWXNRSURSMDZ0RVMxRjdSNjlXcTk5OTU3cFo0UEFMajJFUDRCQUFBQXFIS3M1ODRWMnBkLzRjS2wvbklNWFZ3Vk1IeTQ0Zm5LZHdLYVBEeFVvMTgvKy9PNTk5ODM5UHQxN3k2djVzMy8xMkN6T1FSenJnUnZmbmZjWWY4NTkvZmZsYjV1blhKLy8xM3VnWUh5dnVVV3ljM3Qwa25BeG8xbFBYdldzSWZKdzBQVjc3ckxzTjdGSDM4MGhIOXVYRlBta3VwMzNTVTNINTlDKzYvODMwZTlJazZwU2xKK1ZoYmhINEJ5ZGZqd1lTVWtKSlJvem9JS2VyL3B4SWtUdFhmdlhtVmtaTmpiTm0vZXJJY2ZmdGdldkczYnRrMExGeTQwakpHazRPQmd6WjgvWC83Ky9wb3hZNGFlZU9JSm5UaHh3dDYvYTljdWpSMDdWbE9tVEZHN2R1MWNybW5Rb0VIMm53OGNPS0MzM25wTGNYRnhhdENnZ1NJakkrWG01cWFXTFZ1cVpjdVdTa3BLTW9SL1hsNWVHamx5cEdHOTlldlhHOEkvbnlMK1JnQUFVQlRDUHdBQUFBQlZUdkpMTHhYYWwvcmhoNUlrandZTkZIREZsMjdYRXN1Wk04bzVkT2gvRFNhVFBCbzFNb3pKTC9BRm9YMVlDVUpObThXaWMrKythMS9Ia3BLaXpGMjc1QnNaK2I4NlVsTU5jOHcxYXpxdWs1ZG5yTUhGYThvdWZQMjFMbno5dGN2MWxsWng3OXk3OHAxOS92Mzd5N2REQjZkak0zZnVWTnBubjVWby9VTFpiTW9wd2Z1amlodnIwYUJCNmVvQWdFSkVSMGRYZGdsMkFRRUJHamR1bkY1OTlWVkpVbWhvcUo1NTVoa0ZCUVhwd29VTGV2ZmRkN1hleVdud2tKQVFlL0FuU1g1K2ZwbzNiNTZlZnZwcG5TcndUdHlVbEJSTm5UcFZkOTk5dC83eWw3K29WcTFhTHRlV201c2R1T3lkQUFBZ0FFbEVRVlNydi8vOTcvYlFNU0VoUWRIUjBZcUtpcktQU1U1T05zd0pEQXgwdWs1QnJvWi95NWN2MS9MbHkxMnVGd0JROVJIK0FRQUFBRUFCZ1U4OElZK0dEVjBhbXgwYnEzTVY4R1dieldMUitVOC9sYzFpc2JkNWhZUW9QeTFOdHF3c3VWV3JKcE83dTdKalk0MFRUYVlTdlcvUDVPNnVhbDI2Nk1LbVRmYTJDOUhSOG1uYlZxWS8zbjJVKzl0dmhqa2U5ZXBkVWF6TjRScFVWOE8vcStYS1FEVDd3QUZaejUxVHRTNWRuRTl3Y3lzMFJEVzV1Ulc3dnN1c1ZwMTkrMjJYaHhjM3RzNExMNVN1RGdCd0lqTXpVeHMzYnJRL2g0V0ZhZkhpeFJvNGNLQlNDL3lMSVZjR2hEazVPWm8vZjM2WjloNDVjcVFhT3ZsYmZOZGRkMm5yMXExcTJiS2wvWnJMTld2V2FPWEtsUTZuL1NTcGNlUEdtalp0bXF4V3E4NFZ1QlhBYkRacit2VHBtakZqaGxKU1VneHpObXpZb0MxYnR1aWVlKzdSa0NGRDVPZm5WMnk5bnA2ZXV2ZmVlN1Z5NVVwNzI0b1ZLOVNqUncrNS8vRTNvdUJWbzVMVXRHbFR3N1BOWmpPYytwTTQrUWNBS0QzQ1B3QUFBQUM0Z2lVNVdWbDc5OG9yTEV5ZURSdEtKdE5WMjl1YW1xclVqejR5dk90UGtxcDE3YW9MVzdZb2E5ZXVRdWU2QndhV3VOWnEvKy8vS2VPNzcreW45NnpuemlucjU1L2wyNkdEYkZhck1uZnZOb3ozdXVVV3c3UGwzRG1IZHc2V0pJQzgydkl6TW5UKzQ0K1ZuNUdoM1BoNDFSdzRzTmpyTkF2eTdkQ2gwRk9CQUZEUmJEYWJURmZwYjlMWnMyZGx0VnJ0ejNlNitJN1d2THc4eGNURWxHbnZBUU1HT0EzL1RDYVQ1czJiWi84ZHpKNDl1OGk5ZnYvOWQ0MGFOYXJFKytmazVHanIxcTBPNytRclN2LysvYlZtelJybC9IRU5kbkp5c2padTNLamV2WHZMWXJGb3k1WXRodkdSQlU3WlMxSlNVcEpzQmY2ZWVuaDR5T3NhKzVkcEFBRFhEOEkvQUFBQUFMaEMxdDY5dXJCeG95NXMzQ2czUHo5NTNYS0xhdHg5dDlNckw4dVQ5Zng1cGJ6NnFzTjFubDRoSWZJT0MxTitlbnFSNFo5disvWXU3V05KU1ZIdXNXUEtQWDVjdWZIeER0ZDJYdGk4V1Q0UkVicjR3dytHOXllYXZMemsyYVNKOGpNeVpQTDJsdkx6bFhIRmw1bm1QNjVWYzBYMVhyM2sxNzI3eStPdmxMRjFhNG12RFQzL3lTZksvK04wU05ZdnY4aVNuS3lBRVNOa0RnZ29kUjBBVU5FOC8zaVhhbHBhbW1wVzhOK2l5eG8yYktpbm5ucEtMNzc0b2p3OVBkV3RXN2Vyc205eENvYWZvMGFOMHM4Ly8ydzRNZWZtNXFiOC9QeFNyVnN3ZkpzOGVYS3hwLzRTRWhLMGYvOSt4Y2JHS2pZMjFoNzhYYlpxMVNyMTZ0VkxYMzc1cFU2ZlBtMXY5L0h4VVhoNCtQOW43ODdEbzZydVA0NS83c3dra3cwU0Frbll0d0FTU0FBbFFNQVdVUXNJSW9vcktGcjNueUJTaFlwYUZFcTFpQXVnOEFQVXRvS2lMQXFpNkU4b3E0aXlTSW1LYklKQ0ZFaUFzQ1NRUGJQOC9naE1jMmNtRzRSdGZMK2V4K2ZKUGZmY2M4NkVQZ3lkejV6dlVWWldsc0xDd3VSeXVUUnYzanpUcy83S2dwYmw3cnZ2MXNDQkF5dmQzOXVISDM1STJWQUFDRENFZndBQUFBQUNUdW1kWE9sLy9yUHBYdTBoUTJTUGovZGNlNS9YWmxpdHl2cndROCsxS3lkSGhULytLTXR0dC9uTVkyL1pVckdqUmxWNlhkNXI4V2FOaWxMMFF3L3AyTnR2ZXdJcWEyU2thdDE5ZDhtWmYyV1VJelZzTmtYMDZLR0lxNjd5dVZlMGQ2OVAyK0VLeXJFNWp4MVQ5c0tGUGtGanhPOS9yNXhWcTVTM2FWT1p6d1kxYVZMdTJDYmxsTmVzREg4bE9NdFRzSDI3Q3Jadk43VVZwNmNyYzhvVVJkOTdyNEtiTnEzd3o2Z3lhZzBlck5BT0hTcnVhTE9WdSt2UWV5MFY3VkQwZHdZa2dNQlEvMVRKNWNPSEQ1KzM4RStTZXZUb29kVFVWTG5kYnMrWmVlZVR3K0hRaVJNbnlyemZzR0ZEUGZUUVE1b3laWW9rS1RFeFVmZmNjNDlHVmVHOStiVFhYbnROcjd6eWl2YnYzNitycnJwS3ljbkpwdnRidlV0dHE2UThhWGtPSFRxa0tWT20rSlJHSFRCZ2dPYlBuNjkvLy92ZlpUNmJrSkJRNmJWYnJWWlBRSHdtcktkS2ZRTUFBZ2ZoSHdBQUFJRGZOTy93eVhIb2tJclQwMDF0NFYyNytnMnBETHRkdHRqWWFsMVBjT1BHcXZQb296cjZ4aHV5UkVRbytvOS9sT1hVem9PZ3VuVkxna0NIbzZUMG05VXFTMmlvZ3BvMGtjWFB1VUNPSTBkMDRyUFB6bWdkZWQ5OFk3cTIxcTZ0aUt1dlZ1NjZkZVUrRjlheFk2WG5PTGwwYVpWMzdwMk5rSVFFMWJ6K2VwMVlza1FxdFN2RWxaT2pZMisvcmJqUm82dGxucW9HbXY0QzJxcjBNNEtERmRTZ1FaWG1CSEJwcVZldm5tSmlZclJ4NDBiRng4ZWYxN0Rta1VjZU1aM3hkeVplZmZWVnRXL2YzdSs5N094czNYcnJyWDd2N2Q2OVc4T0hEeTl6M09YTGw2dGZ2MzdhdEdtVHVuZnZybXV2dlZiRnhjVjYzdXNNMVAzNzkrdE5yM05UdmZ1MGFkTkdiNzMxbGhZc1dLQnJ2SGFscDZlbjY2MjMzaXB6SGVWWnNtU0o2YnBldlhvYU9IQ2dGaTllWE81emxTMnpLa216WnMxaTV4NEF3SVR3RHdBQUFNQnYxcUcvLzkybnpWMVU1Tk9XdTJHRDh2N3puMHFOR1ROaWhOOGdyaXFjV1ZtcTBhZVBMT0hoY2h3OUtzZlJvNTU3bHJBd24vN0YrL2RMS2dtZGdwczE4N1JiYTlTUUtnaWlMS0doc3NYRnlSWVRvL3h2djVYYjRTaTVZUmllcy95TW9DQkZEeDVjWWRnWmV2bmxQbWNDWGxRTVF4RlhYNjJnUm8xMC9MMzNQTHNyWmJFb2F1QkFHZFYwdGxKVnc3OGowNmFkVlQ5YlRJeGluM3FxU25NQ3VMUVlocUUrZmZyb3ZmZmUwK3JWcTNYMTFWZWZ0d0F3TEN4TVlYN2VleTRXaG1Ib2IzLzdtK2M2T0RoWUtTa3BwajQ3ZHV6d2VjNjdqMVJ5enQ2Z1FZTjgycU9pb2lyY1dSY1JFYUVtVFpxb1ljT0dXclZxbFlwUGxkUXVYVTdVYnJkcjlPalJDZzBOOVh1bTRXbFhYMzIxejg1REFBQ3FndkFQQUFBQXdHK1MyK21VczVJN0dWd25UMVorNEhMT0dRcHAyOVowWGJCdG05OStSNzEySjFTV3BVWU4xUjA3MW5OdDJPMnEyYmV2c3ViUEw3a09DbEp3czJZS2J0Wk1RUTBiS3FoQkExbHIxalQxTC83MVYwVmNlNjJzVVZHZThxTzE3cjdiVTNMVTVuVUdrV0cxeWxxbmpzSTZkVkpFOSs1bnRPN3p3WldicTV5VksxV2pWeS9aVzdSUXpKLytwR052djYzaWpBeEYzWEtMUXRxMHFiN0pnb0txYnl3QU9DVW1Ka2JYWG51dFZxNWNxZlQwZEhYcDBrVnhjWEdLakl3MG5ZTlhYUTRkT3FUQmd3ZFgySzluejU2bTYwV0xGbFg3V2lyaXZidk9XMFpHUnBXZVNVNU9OcDI1RnhZV3BnY2VlRUN2dlBLS3BKSVFMekV4VVltSmlXclZxcFhpNCtOVnUzWnRVLzhkTzNib3pqdnZWRXhNak1hTUdhUGp4NC9yMldlZjFXV252aVRqSGY3WmJEWTFhTkJBdlh2MzFzMDMzMXp4aXdZQW9CeUVmd0FBQUFET205MjdkK3Y3Nzc5WGVucTY1eHZ4NWVuYXRhdTZkZXRXcld2SVdiRkNXWFBtS1BJQ2ZMQVc3WFUyVUhXY0wxZVJzT1JrRmFXbEtlU3l5MlJ2MDZiY1hXazFiN2hCUnFtZEpIVWVlMHlPbzBkTlp5VGFZbU5WLzVWWFNuWUZHa2JKZjVVVWZ1V1ZucC96L3ZNZnVRc0xUZmRETzNTUUpUeTgwdVA1NVdjOWJvZER4MmJPVkZGYW12Si8rRUcxN3J4VHdjMmFxYzZ3WVNyWXZsMmhsMTllNW5BaDdkb3ArcDU3eXJ6dk9IUkloMDk5R094WndsbWNZM2d4bVRoeDRvVmVBZ0F2N2RxMVU3MTY5YlJreVJKOVZvV3l6dWZpL2ZSaU1tblNwR3A5NXZubm56ZUZmMUpKeUxsdDJ6WWxKeWVyUzVjdTVlNEVmUGpoaDJVcjlWN3crdXV2S3owOTNWVDZ0RkdqUmxxMmJKbGNMcGNzRmt1VkF0eisvZnQ3Zmw2eFlvWHk4dkpNOTN2MDZLR2FwYjdjY3lZc1ZUeFhGd0J3Y1FtTS8wY0NBQUFBNEtLV241K3ZsU3RYNnNjZmYxU3RXclhVb2tXTFN1MVVLSzhrVmtXY3g0NzVQU090Y1BmdU14N3prbVFZaXJydE51Vis5WlV5dlVLcTZoYjd6RFBsM284Y01FQ1NkT0x6ejMyQ3Y1QTJiVlNyRWp0TXprVFcvUGtxU2t1VEpEbVBIOWVSNmRNVmNmWFZxdEc3ZDduQlgyVzRuVTZmTnFPS08vL3F2L3FxMzNidmNMaXNmdWRLdzRZTno5dGMrMCtWcmdWUXNaaVlHTjE5OTkzS3lNaFFlbnE2aXZ5VXEvWjJOdStuMWVHZGQ5NVJWRlNVMzN2bGZSa29QajVlYjcvOXRpVHB5SkVqR2pWcTFEbFpYMlVZaHFFbm5uaENpeFl0MGtNUFBYUk81M3JublhmS3ZmL1lZNDlKa3Q1KysyMmY0QzhsSlVXanEra01Xd0RBcFl2d0R3QUFBTUE1NVhLNXRIRGhRcDA0Y1VMOSt2WHpsTHM2VndxMmJGSFdSeC85OXp5M3NoZG1DbE5jdWJrNjlNSUxjcGY2RUxMVzRNRUs3ZERCOUpqYjRkREI1NTR6OVF2dDBPR2NCVmZXbWpVVjg4UVRaZDQvT0c1Y3BjWng1ZVdaemc2OFVFNnVXS0djVmF0ODJ0MHVsNDdQbVZNdGN3VFZyNitJSGoxS3huVTRmQU02dDFzNXExYXBjTmN1UmQ5L3Y2bjBhVlY1aDVoUzVYZit1WXVLNU1qTnJmUmNqaU5IeXIxdnFhWXpDMCs3NDQ0N3FuVzg4cXhidDA3cjE2OC9iL01CbHpyRE1GUy9mbjNWcjEvL25NMFJGQlNrdGw3bHFnc0xDL1hUVHorWityUnExYXJDc1g3NDRZY3pXa053Y0xBbnVLem96TDN6NWVUSmswcFBUNy9ReTlENzc3K3Z1WFBuK3JRN25VNU5tRENoV3VhSWo0L1hiYmZkVmkxakFRRE9MOEkvQUFBQUFPZlVoZzBibEptWnFidnV1a3V4c2JIbmZrS2JyZUxnVDVMVHEwL3UxMStiQWoxcmRMUkMyN1h6ZWE3b3A1OU0vU1FwSkNIaERCZGJDWVloUzQwYTUyNzg4OFhsVXZiSEh5dDMzVHEvdHd0MzdxeSt1VXFGZlliTnB1aDc3bEhPeXBVNnNYUnBTYm5TVXl4aFliSkdSSnpkVk5uWlBtMUdTRWlsbmkzWXVsWFpWVGdiNjNBRkgrYldlZlRSU284RkFCV0pqbzdXYTYrOVptcmJzR0dEbm52dU9jOTFreVpOZlBya1ZPSTl1TG90WDc1Y2t2VFpaNThwT0RoWWYvakRIMHhsSzNmczJLSGh3NGY3ZlVhU1ZxMWFwZVRrNUxNdWxYaytPSjFPVFpzMlRaOSsrcW5mKzVzMmJhcTJ1UndPUjdXTkJRQTR2d2ovQUFBQUFKd3orZm41MnJoeG96cDE2blIrZ2orVm5FbFhucUQ2OVdWUFNKQzlSUXRQbTl2aDhBbWxJcTYrV3ZKejNvMTNQOE5xbGIyUzRkK3htVE1yMVMvUU9JOGUxZkgzMzFmUnI3K2VsL21NMEZDZnRvaHJyNVd0WGowZGYvOTl1UXNMWll1TFU2MTc3dkg3Wit5UHE2QkFqc09IWmJIYlM4cDZXaXh5bmppaFhLL2Rhb2JWZXRhQjRwbXkrSG5kQUZDZGZ2NzVaOU4xWEZ5Y0hBNkhyRlpybGM2c094ZlMwdEkwYmRvME9Sd096WnMzVC9mY2M0K3V1dXFxY3RlVms1T2oxMTU3VFd2V3JGRzdkdTMwMGtzdm1jN3F1OWhrWkdSby9QangybG1kWDVncFI4UUZlajhEQUp5OWkvZmREQUFBQU1BbGIrL2V2WEs1WEdyV3JObDVtOU1XSFMzRGF2VjdGcHNrMWJ6eFJ0bmo0MDF0dVY5OVpkb3RhSzFWUzJHZE8vczhXN3gvdndwMjdEQzFoYlJySjB0WVdLWFdWckJ0VzZYNmxlYk16dlk1KzYyNitEMUR6dTJXcTZEQTFHUUVCZm1Vc2p5NWRLbE9ybGhSN3ZodWgwTTVYM3lobkZXcjVLN0VtVlRWcGF3UUxLUk5HOVY1OUZGbGZmQ0JRanQwS0ZsVEpYZnB5ZW5Va2FsVFRUc0gvUWxxMEtEU2dXSjFNeXI1djBNQU9GUGU0Wi9iN2RiUW9VUFZ2bjE3UFhwcTkzRkVSSVJuVjExdWJxNFdMMTZzNjYrL3ZzeGRkUzZYUzl1MmJWTlNVdElacjh2cGRPcmxsMS8yN0ZUYnQyK2Z4bzhmcjdwMTY2cDE2OVorbnlrc0xOVFFvVU9Wa1pFaFNkcXlaWXRtekpqaE9VK3ZLa3J2SWp6TjdYWXIxNnUwczkxdVY1RFh1YkF6Wjg3VW5BcktYaGNWRlduQmdnV2FPM2V1Q3J6ZW84OGx3ajhBdUhRUi9nRUFBQUE0WjdKUGxVU01pWWs1ZjVOYUxBcHAyMWEyMkZpRnRHMnJ6TmRmTDdlN0t5OVBPU3RYbXR0T25GRDJnZ1dLNk5GRHRyZzRTWkxiNlZUV0J4LzRoRC9odi85OTlhNy9BaXMrZUZDWkV5ZWEycUlHRGxSWWNuS1Z4eXJjdFVzNXk1ZjdCTEhXcUNoRjMzKy9nazZkVlhYeTMvL1dTYThQVG0xMTZ5cm1pU2RLZ2x5SFE0Y25USkF6Szh0MFAzYmtTRWxTK3FoUjVuS2U1ZXlBQzZwZlgzV0dEZFBCTVdOMDR2UFBGWnFZcUxCdTNVdzdRZjJ4aEljcnFHNWRGWi82a0xnc29aZGZYdTc5MGtJU0U4c3RHWHRvL0hqVGRkeGYvbUs2UGp4eG91Zk1RY05tSzltUkNBRG5pTnZ0MXZidDIwMXQ2MDd0aHQrN2Q2OWlZbUowKysyM1N5bzVGKytqano3U3h4OS9ySnljSEowOGVWSVBQL3l3MzNIWHJWdW5jZVBHcVVXTEZycmxsbHZVbzBlUEt1KyttekZqaG5idjNtMXF1K0dHR3p6QjM0a1RKM3llc2R2dHV2SEdHL1hHRzI5NDJoWXZYcXpXclZ1clo4K2VWWnJmbjdTME5KL1hQR3JVcURNYU96VTFWYk5uei9ZcHd4a2JHNnZubjM5ZXpaczNseVM5ODg0N2V1Kzk5MHg5bWpadHFoa3pac2htczZtNHVGaC8vT01mbFptWmFici8xbHR2U1pKNjkrNHRkNm4zVThJL0FMaDBYWml2SXdJQUFBRDRUVGo5QVZKd2NQQjVuYmZXUGZlb3huWFhLYWhSb3dyN0Z2M3lpOXd1bDZuTjdYUXFiOU1tSFg3MVZSMTc5MTBWSHppZ3JBOCtVSEY2dXFsZlNGS1NnaHMzcnRhMVgyakZma3B6bmc3cHFpcWtUUnRGMzNlZktaUUtidDVjTVk4Lzdoa3piOU1tM3gyRUZvdWlicnROaHRVcVNjcGR1OVlVL0VsU3pWNjlKTU1vMmIzbkZjajZLL3RaV3VHdVhTWFB1VnpLMzdKRlI5OTRRMFZldTFuOENXN2F0Tno3UVEwYVNKTHlOMi8yT1JmU0h5TTRXTmJvNkRMLzgyWUpENWNSRWlKclZKVGNUcWNuK0pNVUdPZENBcmlvYmRteVJVZVBIaTN6L2ovLytVOTkrZVdYa3FRUFB2aEE3NzMzbnVmOHYwOCsrVVJIamh6eCs5ekhIMzhzU2ZycHA1LzAwa3N2NmE2Nzd0S0JBd2NxdmE2NWMrZnFrMDgrTWJWRlJrYnFoaHR1VUU1T2pqSXlNdlRoaHgrYTdwL2VmWGM2YkN4dHlwUXAycmR2WDZYbkw0dS8wcHp4WHBVSEtpc2xKVVhqeG8yVDNXNzN0Q1VsSlduYXRHbWU0Ry9ac21WNi8vMzNUYzlaclZhTkdESENFNlorOU5GSHB1QlBrdTY1NXg0WmhxSDgvSHhUOENjUi9nSEFwWXlkZndBQUFBQiswMElTRWhRM2VyUnkxNjR0S2YrWm4vL2ZtMjYzQ3Jac1VjR1dMVDdQR1hhN2F2YnJWKzdZcDh0cUZ1L2JWNlZ5a0xVR0QvWnRkTHNsUCtjV09USXo1VHB4UXNIeDhkV3k4eXYzNjY5TjE1YUlDQVhWcTNmRzQ5bGJ0MWIwZ3cvcStLeFppdWpSUXhIWFhPTjVIYmxyMXlwNzhXS2Y4SzdtOWRjcnVFa1RTWkxqOEdHZFhMYk1kRCtvZm4yRm5Db1BWN3BjcTJmTkZZUi8zdVZYTGFHaENxNUVhZHFnSmsyazAyZjhHWVlNaTBXeTJXU05pRkJJMjdhSzZObFRXZlBtcVdEYk5obUxGaW0wZlh1RlhYR0Zncy93dzE1dnhRY1BscFFlOVNQUVFtZ0FGNS9WcTFlYnJtTmpZeFVVRk9RSjZ0eHV0MTUrK1dYVnIxOWZBd1lNME1LRkMxVjg2b3NRUlVWRm1qTm5qb1lQSDI0YUl5MHRUZDkvLzcycHJWYXRXcXBmeVMrZHBLYW02dTIzM3phMW5RNytIbnJvb1RLZkszME84Y2lSSTdWcjF5NmxuL3FDVDBGQmdWNTY2U1ZOblRyMXJNNHg5QTRrbzZLaXpxb01ldWZPbmZYM3YvOWRmLzNyWDNYNzdiZHI0TUNCbnZVdFdyUklNMmJNOEFudkhuendRU1djMm1HK2I5OCt6WjQ5MjNRL1BqNWV2L3ZkN3lUOXQxcERhWVIvQUhEcEl2d0RBQUFBOEp0bkNRdFRqZDY5Rlg3VlZjcGRzMFk1WDM1cDJsWGxUK1JOTjhsV3UzYUZZenVPSGxYbTFLbXkxcXlwc0pRVWhYZnBZdHFsNVRoMFNJVS8vYVNpUFh0S2RydUZoQ2kwUXdmSjdWWnhlcm9LdG05WDRZNGRzc1hGS2VxT096elBGZTdhcGR5MWExV3djNmVzTldxb1p2LytaeDMrNVh6eGhjL3VSa3Q0dUFwMzcxWndzMlpuUEw0OVBsNXhZOFo0bm5jWEZpcHI0VUxscDZiNjlBM3IybFVSVjEwbFNYSVZGT2pZckZrK3UraHE5dTNyQ1JDZFZRMy8zRzRWZUpXdHM3ZHVYYWxnTnF4alI0VjI2RkFTK3BYUi8vUU9SWGRCZ2ZJMmJsVHh2bjJLR1RHaXdyRXJJNmgrL1pMWDdiM1QwV1pUaE5mT0ZRQ29Uams1T1ZxelpvMnA3Y29ycjlSMTExMm54eDU3VEVXbnpuVXRMQ3pVbURGak5HM2FOUFh1M1Z1ZmZmYVpwLy9TcFV0MTExMTNxWGFwOTg2UFB2cklaNjU3NzczWGIraFc3R2RIOWVXWFg2NmhRNGZxSC8vNGg0cUxpMlczMnpWdTNEakZ4Y1g1bEw4c3JVT0hEcDZmUTBKQzlPYy8vMWtqUjQ2VTIrMVdSRVNFS1ZnN0V4OTg4SUhQK1lpUmtaRktUVTFWWW1LaWFRZGZWYlJ2MzE3ejVzM3pQSitYbDZjcFU2Wm9wVmY1Y2tucTE2K2ZicjMxVmtrbFp5K09IVHRXaFY3L3RubmdnUWM4cnpQTGE0ZTlSUGdIQUpjeXdqOEFBQUFBT01VU0VxSWF2WHNyckd0WEhaMHhRdzZ2MGxpbEZhV2xLYVJ0VzFuQ3dzb2RNMmZGQ3NubGtqTXJTeWVYTGxYTzh1V3FNM3k0ckxWcUtmUFZWK1VzZFE1UmNIeTh3cnQxa3lUbGYvdXRqcytaNDdsWGZPQ0FhbHgzbmF5UmtYSTdITXFhTjgvenJQUEVDZVYrL1hXNUFWQlFvMFlLdi9KS3YvZmNEb2R5VnE3MExiK3BrbkR5NkZ0dnliRFpGTnlzbWV5dFd5dmtzc3NVMXFXTDdKZGRWdTVyTCsxMDhGZnd3dy9LL3Zoak9mM3NNQWhMVGxiVXpUZVhyS213VU1mKytVODVEaDgyOVFuLzNlOUt3cnBUbk1lUCs4NVZUdmhYOU1zdmNwMDhhV29MYWR1MmtpL0NrRkhlT1ZSdXR4eGVaZTJDR2phczNOaVZtVDRvU0NGdDIzcGVzeEVVSkd2dDJvcjQzZThVMUtpUmVkY3FBRlNqZDk5OTExUEM4N1J1M2JxcGVmUG1HanAwcUY1NzdUVlBlNnRXclJRV0ZxWUJBd2FZd3IvaTRtTE5uejlmUTRjT2xTUWRQbnhZeTczT2UyM1RwbzFTVWxKODVqOTI3SmllZi81NW4vYjkrL2Ryd0lBQmF0MjZ0VjU0NFFYOTZVOS9VdHRUZjZmWHFWUEhiNm5ST25YcWFOQ2dRYWEycEtRazNYVFRUZHF4WTRlZWZmWlp4WjA2NzllZjFxMWJxMy8vL243dkZSY1hhODZjT1Q3bE55WHBsMTkrMGROUFA2M2c0R0FsSmlhcVU2ZE9TazVPVnQrK2ZkV3BVNmN5NS9OMk92ajc2cXV2TkgzNmRKOHlucExVcTFjdnp5N0wvUHg4alI0OTJxZVU2VTAzM1dTYTk5Q2hRejdqRVA0QndLV0w4QThBQUFCQTRQSTZ5Ni9DN2prNXl0dThXYmxmZnVrM25Db3RiK05HRmZ6d2cycjI3YXV3TGwzOGwrUThlbFI1bXplYjJvSWFOdlNjRFdlTmpqYUZmM2tiTm5qQ3Y1QjI3V1Jadk5oVDF0THRkQ3AzN1ZyVjdOZFBoczJtOEt1dTBvbFBQL1U4bTdOcWxjSlRVbVNFaFBoZGIwaENna0pPbGY3eXJPL0lFZVYvKzYzeXZ2bkdiNGhXbXR2aFVPSHUzU3JjdlZzblB2MVUxc2pJa2lDd1RSdlpXN2FVVWNHNWpvVS8vNnlUUzVlcWFPOWV2L2NqcnJsR05mdjBrUXhEcnB3Y0hmM1h2MVRzOVVGbFVJTUdQcVZXdmZ0SWtqVTh2TXgxNUgvN3JibkJZakdGaWJKWVRQKzdjWlp6dnBXM2dxMWJmWGFNbmk1ZmVpWnFYSGVkVDF2MHZmZWU4WGdBY0NiMjdkdW5UMHU5MzBoUzNicDExYjU5ZTBuUzlkZGZydzBiTm1qRGhnMjYrZWFiOWNnamo4Z3dERFZ1M0ZqdDI3ZjNsUFcwV0N6S3pjMzFqREYzN2x3NUhBN1R1QTgrK0tEUC9BY09ITkJUVHozbE41eDY0b2tuOU9TVFQ2cExseTU2NTUxM1BHZmJTZEkxMTF5amJkdTJ5ZUZ3eUdhenFVYU5HbXJkdXJYNjlldW55TWhJbjdFZWZQQkJXU3dXMHhqK2RPN2NXWjA3ZC9aWjQrclZxN1YwNlZLLzZ5eXRxS2hJcWFtcFNrMU4xWnR2dnFtWW1CaDE2dFJKWGJwMDBSVlhYS0dRTXQ3SFQvdisrKzgxYTlZc2JkMjYxZS85UVlNRzZiNzc3cE5oR01yS3l0TG8wYU8xYTljdVU1OFdMVnJvNFljZk5yWDkrT09QUG1QNSt6MEJBQzROaEg4QUFBQUFBb3JiNlpUY2Joa1dpMDk1UjBueWp1aWNXVmtxM0xtenBMem1qeitXUEY5SnJydzhaUzFZb0x4Tm14UjU2NjArWitPZFhMTEVKNENzZWNNTm5wOURPM1pVVVZxYTU3bzRQYjNrZk1CR2pXVFliQXJyM0ZrNXExWjU3dWR0M0tnYXZYckpDQTVXZUVxS2NsYXM4T3oyY3VYbEtlZXJyMVRqRDMvd1dxUkxydHhjT1UrY2tPUElFVGt5TStYSXlGRFIzcjJtNExHcW5Oblp5dHU0VVhrYk44cXdXaFVjSDYrUU5tMFVrcEFnNjZtU2JtNkhRd1UvL0tEY3RXdFY5T3V2ZnNleGhJUW84dmJiRmRxdW5hU1NuWG5IMzMzWEozdzFiRGFGdEdtam9qMTdaSnphOWVBNGVGQzU2OVo1RFdpUkpTcksvNkpkTHVWN25TMWxiOTVjbGxJZnRGckN3MDA3QTRzUEhGRFd3b1VLdStJS1dmeUVpbTZuVTY2VEoxWDQ0NDgrNXlWS1VuRHo1djdYSXVuazBxWGw3eVQwY3NMcnczZWZ0WGg5aUE0QVp5c25KMGZqeG8zekNlbHV2UEZHVTFuTWtTTkhhdjM2OWVyVHA0K3BYLy8rL2JWejUwNzE3dDFidDk1NnErcWRlcDg4Y3VTSS92M3ZmNXY2ZHVuU1JVbW56bk05YmYvKy9Sb3hZb1NPbC9FRmxlenNiRDM3N0xOcTFhcVZ1blhycHJadDJ5bzZPbG8xYXRUUW9FR0RaTFZhWmJQWlpMVmFaUmlHVHlsUHQ5c3R0OXN0bDhzbHd6RGtjRGhVVUZBZ3A5T3A0dUppMWFoUnc3UFR6dWwwNnNTSkV6cDY5S2dPSERpZ0F3Y09hTStlUGRxNmRhdU9WdUdMSXQ0eU16UDErZWVmNi9QUFA1Zk5abFA3OXUzVnBVc1hwYVNrZUg1ZnhjWEZXcnQyclJZdFdxU2RPM2Y2SFNjOFBGd2pSb3hROSs3ZEpVbmJ0Mi9YQ3krODRMTXpNRGc0V0NrcEtkcXlaWXRDUTBObEdJYlMwdEo4QWw2cjFhcVltSmd6ZmwwQWdBdUw4QThBQUFCQVFIRWNQS2pNeVpQTDdoQVVKTWZSb3pyeGYvK240bDkvOVp6UlZoNXJ6WnFLdlBWV3VmTHlkT0t6enp5NzhVNHIrdVVYWlU2ZXJJanUzVlh6K3VzbHcxRGhybDNLLys0N1U3K1F4RVFGTjIzcXVRN3QwRUVuUHY3WUZEam1iZDZzeUVhTkpLa2s0RnU5Mm5QR215cy9YM21iTnl1OGExY1pkcnZDcjd6U1ZLb3o5NnV2RkhIVlZTVWxObDB1WlU2ZXJPS0RCMzNPaUt1SXBVWU4xWDdnQWJtTGk1Vy9aWXNLdG13cGR5ZWsyK2xVNGE1ZEt0eTFTOWtmZjZ5Z0JnMVU1N0hIbFBmTk44cjJjNTdUYWZiTExsUFVMYmZJR2gwdHQ4T2hrOHVYbDd4ZXI4RFVFaDZ1Mmc4OXBLUC8rSWRPZXBXSTh4YmNzS0VNcTlYdnZjSmR1M3orN094ZXV5R0RHemRXd2JadHByYTg5ZXVWdDM1OXVmUDZZNjFWUzdaeVBqajFGeFlDd01YQzRYQm83Tml4K3VXWFgwenROV3ZXOUFuNW9rNTk2YUpuejU1K3gxcThlTEVXTDE1Yzdud2JOMjcwZVg3bXpKayt3Wi9kYnBmYjdmYWNNeWhKdTNidDh0bmRkcllNdzlEczJiTlZwMDRkRFJreVJHbHBhWEpYOGYwME9qcGFMN3p3Z2dvS0NyUjI3VnF0WGJ2V2J5blMweHdPaHpadjNxek5temRyK3ZUcGF0R2loYVpNbWFLbFM1ZHF5cFFwWlQ2WG5KeXN4eDkvWEhGeGNTb3VMdGJzMmJNMWYvNTh1YnplVHlNakkvWGlpeS9xbVdlZUtmZE1SRWxxMmJKbGhic2dBUUFYTC80R0J3QUFBQkJRZ3VyVmt4RWNMSGVwRHdVOURFTzJtQmhaUWtMa0xpaW9NUGd6ckZhRmRlNnNHbjM3eW5McUhMbVF0bTExY3NrUzVhNWZidzdWWEM0VloyUkloaUczdytFVGVoazJteUpMN2ZxVEpFdG9xT3l0V3FsZ3h3NVBXLzUzM3lteWYzL0pZcEUxT2xyMmxpMVZXT29EemR5dnYxWjQxNjZTcFBBcnIxVE9GMTk0ZG55NWNuSktTb2YrL3ZlU3hhS3dsQlJsTDFwVThTK3QxTzhuOVBMTEZYbmpqWjVkYnNITm1pbXlmMzhWL2ZLTDhyLzdyaVFJckdESG9MMTE2NUxTcE4yNlNVNm5zai81eEhUZkdoMnRtbjM3S3JSREIwbFM0VTgvS2V2REQvMlcyTFRVcUtFNi8vTS9zdFd0SzRFb1FQZ0FBQ0FBU1VSQlZIdnIxc3IzS3FQcUxiU2NjNVB5VWxOOTJrTGF0REZkaDNmdDZoUCtuYWt3cjdKd0FIQ3BxVldybGsvYmZmZmRwL0J5eWl0WHA0WU5HNnAxNjlhZTNXNFdpMFhQUHZ1c1FrSkNOR2JNR09XZnc3Tk9rNU9UUFdmLzlldlhUMU9uVHEzMHM0Wmg2SnBycnRHUUlVTThwVE9Ua3BJMFpNZ1FiZCsrWFd2V3JOR1hYMzVaNFk3QlRwMDZLU2dvU0RmY2NJTWNEb2VtVDU5dXVsKzNibDA5OE1BRDZuSHF6Ti92dnZ0T2t5Wk5Va1pHaHM5WTBkSFJldW1sbDlTMGFWTWxKeWRyNWNxVjVjN2R1M2Z2U3I5ZUFNREZ4M0toRndBQUFBQUExY3BpVVZEZHVuNXZoVjV4UlVtSVp4aUtHampRVk82eE5DTTRXT0ZkdXlyMm1XY1VlY3N0bnVCUEtnbnNJbSsrV1RIRGgvdVUrYXg1Nm95MndsMjc1UEQ2UUMvaUQzL3dsTU1zTGVUVW1VbW51WXVMVlh6Z2dPZmFFeUJaTEFwdTFreGhIVHQ2d2o1TGpSb0t2ZUlLMC9QNVc3Yjg5OW1VRkZuTEtvRlordldHaENnc0pVV3hJMGVxMXAxMytwYTNOQXdGTjIycXlKdHVVdHh6ejZuT2tDRUs3OXJWYnhsTVM0MGFxbkhOTlo3cjhOLy92dVFzUDVYc2hJc2NNRUN4VHozbENmNmtrbk1RN2ZIeFBtTUZOV2lnT3NPR3lYYnF6OVBlc21XNXJ5TzRXVE9GZCtuaTk1Njd1RmdGWHVjajJlclU4ZG1aWjIvZFdoR2wxbittUWhJVHEyVWNBTGhRYkRhYlJvOGViZHJsZDlsbGw2bHYzNzduZFIybGR3TU9HelpNS1NrcDZ0Q2hnNlpObTZadXA4N0pQUmV1SzNYdWF0KytmU3RWQWpNc0xFelhYMys5M25yckxUMzk5Tk0rWitZWmhxRzJiZHRxNk5DaG1qdDNyaVpPbkZqbUdZVFIwZEVhTkdpUTUzckFnQUc2Ly83N0pVbHhjWEVhTm15WVpzNmM2UW4rcEpMZGV1MjkvbDBobFp6eE4zbnlaRFU5VlgzZ0NxOS9PM2hMVEV6MDJkMEpBTGkwc1BNUEFBQUFRTUN4eGNhYXpwaXpoSVlxdEdQSGtwS2NwMWhyMWxSRXIxNDZjYW9NbVdHektUZytYcUdYWDY3UXBDVFB1WEpsQ1dyVVNIVWVmMXc1cTFZcForVksyVnUzVnRDcGNwMGhiZG9vZHVSSVpYLzJtUXAzN3BRdEprWVJWMS90ZDV5UXhFU0Z0bXVuNEdiTkZOeXNtWUxxMTVjc0Z0UDlXb01HeVo2UUlFdFltTS96RWQyN0szL3pab1cwYmF1d0xsMWtiOVhLYzgrd1doWGV2YnZuTlhyYWc0SVUxTENoZ3BzMGtiMVZLd1hIeDVkWkt0T0hZU2c0UGw3QjhmR0tIREJBQlR0M0tqODFWUVhidHNsZFhLeWFmZnI0L080aXJyMVdRVTJheU42OHVlbTFuV1lKQ1ZIVXFYUC9qcytiSjFkdXJpSjY5RkNONjY0enJjdnU3L3c4dzVBbElrSWhiZHA0ZGt6NlhiYk5wbHFEQnl0bnpSb1YvZnh6eVhpdFcvdnRXN052WDlsYnRsVGUrdlVxK3VVWHVYSnl5ajBMMHJEYlpRa0prYlZXTFFVM2JhcVFoQVFGK3drenZkVjkvbmxUc0h5MlhQbjVPdmpjYzlVMkhnQVlocUVubm5oQ0RvZERHelpzMEhQUFBTZExHWC9QUmtkSHE5MnA4MXVyVTQ4ZVBUUmp4Z3pkY3NzdHVxSFVEdnBHalJwcDNMaHgrdlhYWDdWcDB5WnQyYkpGUjQ4ZVZYWjJ0Z29LQ3VSd09PUnl1ZVIwT3VWME9qMW4rMVdtZEdkRVJJUzZudHBsTDVVRW9iZmNjb3ZlZU9NTlV6KzczYTZXTFZzcUlTRkJIVHQyVlB2MjdTdGRLdE13RExWcjEwN3QyclhUc0dIRHRHblRKcTFhdFVycjFxMVRZV0doN3IzM1hvVjZ2VWNNR2pSSUNRa0pTa3BLa3RYUCszWjRlTGhHamh5cDd0Mjc2K1dYWDFaMmRyWnV2LzEyM1h2dnZhWjErZnR6TWd4RFVWRlJTa2xKMFNPUFBPSjNmQURBcGNOd1Y3VllOUUFBQUg0ekprNmNxSzVkdTU3VGIxVWpzSzFidDA3cjE2L1h5SkVqeit1OHJwTW41U29va0JFY0xFdG9xSXpnWUwvOTNFNm5jci84VWtHTkd5dTRTUk1aWjNpMmplUFFJY2xxbGExT0haOTdoVC8vWEJJc05tbHlSbU5YaHF1Z29NeGRqTzdDUXVXc1dTTnJaS1NzVVZHeXhjVElXcXVXWkJqVnVnWjNRWUVLdG0wcjJZbDRGbU83VHA2VTQraFIwOW1JM3ZkbEdKTEZJc05tS3puZnNJcnpGZS9icDVPclZ5dThhOWNLZHhOV0Y3ZlQ2VlBXMUJZVFU3MS9EbTYzbkY1blkxa2lJeXNmN0Y1QUYrcnZDZ0NWNDNLNXRIZnZYc1ZYNG9zTjU4S3laY3ZVczJkUEdkWDBkMmJwajBOUC8xeDZiSC96NU9mbmE4R0NCYXBUcDQ1aVltTFVxRkVqeGNiR1Z0dWFUc3ZMeTlQNjlldDF6VFhYbk5YWXg0NGRVMFpHaHRxMmJldjMvdkhqeDJVWWhxeFdxNEtDZ21TMzI2djl0UUFBTGh6Q1B3QUFBSlNKOEE5bml3LzBBVlFHZjFjQUFBQUExWWN6L3dBQUFBQUFBQUFBQUlBQVFmZ0hBQUFBQUFBQUFBQUFCQWpDUHdBQUFBQUFBQUFBQUNCQUVQNEJBQUFBQUFBQUFBQUFBWUx3RHdBQUFBQUFBQUFBQUFnUWhIOEFBQUFBQUFBQUFBQkFnQ0Q4QXdBQUFBQUFBQUFBQUFJRTRSOEFBQUFBQUFBQUFBQVFJQWovQUFBQUFBQUFBQUFBZ0FCQitBY0FBQUFBQUFBQUFBQUVDTUkvQUFBQUFBQUFBQUFBSUVBUS9nRUFBQUFBQUFBQUFBQUJndkFQQUFBQUFBQUFBQUFBQ0JDRWZ3QUFBQUFBQUFBQUFFQ0FJUHdEQUFBQUFBQUFBQUFBQWdUaEh3QUFBQUFBQUFBQUFCQWdDUDhBQUFBQUFBQUFBQUNBQUVINEJ3QUFBQUFBQUFBQUFBUUl3ajhBQUFBQUFBQUFBQUFnUUJEK0FRQUFBQUFBQUFBQUFBR0M4QThBQUFBQUFBQUFBQUFJRUlSL0FBQUFBQUFBQUFBQVFJQWcvQU1BQUFBQUFBQUFBQUFDQk9FZkFBQUFBQUFBQUFBQUVDQUkvd0FBQUFBQUFBQUFBSUFBUWZnSEFBQUFBQUFBQUFBQUJBakNQd0FBQUFBQUFBQUFBQ0JBRVA0QkFBQUFBQUFBQUFBQUFZTHdEd0FBQUFBQUFBQUFBQWdRaEg4QUFBQUFBQUFBQUFCQWdDRDhBd0FBQUFBQUFBQUFBQUlFNFI4QUFBQUFBQUFBQUFBUUlBai9BQUFBQUFBQUFBQUFnQUJCK0FjQUFBQUFBQUFBQUFBRUNNSS9BQUFBQUFBQUFBQUFJRUFRL2dFQUFBQUFBQUFBQUFBQmd2QVBBQUFBQUFBQUFBQUFDQkNFZndBQUFBQUFBQUFBQUVDQUlQd0RBQUFBQUFBQUFBQUFBZ1RoSHdBQUFBQUFBQUFBQUJBZ2JCZDZBUUFBQUFBQUFKZUtmZnYycVZHalJoWDIyYkZqaCtyV3JhdTR1RGpGeE1USVlxbis3MTluWldVcE16TlRqUnMzbHQxdXIvYnh6NVRENGREUFAvK3M3ZHUzS3pZMlZsZGVlZVdGWGhJQUFNQnZDdUVmQUFBQUFBQkFKU3hhdEVnelpzelFIWGZjb2Z2dXU2L01RRy9xMUtuNjl0dHZQZGRCUVVHYU5XdVdZbU5qcTNVOUsxYXMwSnR2dmluRE1GU3ZYajAxYmRwVXc0Y1BWKzNhdGN0ODV0MTMzOVhzMmJOTmJjdVhMeitqK1oxT3B3NGRPcVFEQnc1by8vNzkycnQzcjM3KytXZWxwYVdwcUtoSWt0UzRjZU56RnY1Tm5UcjFuSXhiMnJCaHcyUVl4am1mQndBQW9Eb1IvZ0VBQUFBQUFGUmcyYkpsbWpGamh0eHV0K2JObTZkdDI3YnB1ZWVlVTYxYXRVejlObS9lYkFyK0pPbktLNjlVVkZTVUp4Q3JpdURnNERMdmZmLzk5NUlrdDl1dDlQUjBIVHQyVEpHUmtWV2VveW95TXpNMWR1eFlIVDE2Vk1lUEg1ZmI3UzYzLzYrLy9xcWRPM2RxKy9idG1qRmp4aG5OT1g3OGVIWHExTW1uZmZIaXhXYzBYbFVNSFRwVVZxdjFuTThEQUFCUW5Rai9BQUFBQUFBQXlwR2VucTVKa3lhWmdxNGZmdmhCano3NnFQNzJ0NytwUllzV2txU2lvaUw5Ny8vK3I4L3pYM3p4aGI3NDRvc3ptbnZ4NHNVS0RRMzFhWGU1WE5xeVpZdXBMVEV4VVRiYnVmMm9wNkNnUUx0Mzc2NTBmNnZWcWkxYnRwelZ1c29MUUFFQUFPQ3IrZ3ZPQXdBQUFBQUFCSkQ2OWV2cnFhZWVVbEJRa0trOU16TlRqei8rdUdlbjM2eFpzN1IvLy83enNxYmR1M2NyTHkvUDFOYTVjK2Z6TW5kNWF0YXNxZVRrWk4xOTk5MmFNR0dDUHY3NFk5MSsrKzFuTmViRmRKNGhBQURBcFlDZGZ3QUFBQUFBQUJXNCt1cXJWYWRPSFkwWk0wWTVPVG1lOXRqWVdNWEh4K3ZiYjcvVndvVUx6OXQ2dnY3NmE1ODJpOFdpRFJzMitPMWZvMFlOdFczYjlweXM1Y0VISDFTVEprM1VyRmt6eGNYRlNTclo3ZWh3T0JRU0VpSkphdDI2dGU2ODgwNFZGUlZwd1lJRnB1ZnZ2UE5PMC9XaVJZdVVuNS92dWE3c3pyOTc3NzFYZDkxMTF4bS9qbm56NXVsZi8vclhHVDhQQUFCd3NTRDhBd0FBQUFBQXFJU2twQ1JObWpSSm8wYU5VbFpXbHVyVXFhTUpFeWFvb0tCQWYvLzczK1Z5dVR4OURjUFFILy80UjBWRVJKelZuTjY3RGFXU00vNVdyVnJsMCs2djVPaHByVnUzMXRTcFU4OXFMV1c1NDQ0N1BEL3YyTEZEYjd6eGhyWnYzNjZHRFJ1cVU2ZE9zbGdzYXRPbWpkcTBhYU9NakF4VCtHZTMyM1hmZmZlWnh2djg4ODlONForL3NxY0FBQUFvRytFZkFBQUFBQUJBSlRWcjFreVRKazNTMy83Mk4vM2xMMzlSUkVTRS92em5QeXM3Tzl2VTc4WWJienlyWFdqbDJicDFxdzRkT25ST3hqNGJSVVZGK3N0Zi91TFpHYmwvLzM0dFg3NWN2WHYzOXZUeFhuZE1USXpmY1VxcmJQZzNhOVlzelpvMXE0cXJCZ0FBQ0R5RWZ3QUFBQUFBQUZYUXFGRWp2ZlhXVzNJNEhQckxYLzZpM2J0M20rNkhoNGNyS1NtcHpCS2NsZEc2ZFd0RlJVWDV2YmQ4K2ZJekh2ZGNDZzRPMW8wMzNxajMzMy9mMHpaNzlteGRlKzIxc3RsS1BvSTZmVDdpYWMyYk56ZGR1OTF1MDY0L2laMS9BQUFBVlVYNEJ3QUFBQUFBTGdwdXQxdUdZVnpvWmZqbGNEaTBhTkVpM1hUVFRRb0tDcEpoR0pvMWE1YSsrKzQ3bjc2NXVibDYvdm5uejJxKzhlUEhxMU9uVGo3dDJkblpma3QrVnNSaXNaUjcvOWRmZjFYanhvMnJQSzYzQVFNR2FNR0NCU29zTEpSVXN0TnYyYkpsNnR1M3J4d09oOC9hdlY5alJrYUczRzYzNXpvb0tFaDJ1LzJzMXdVQUFQQmJRdmdIQUFBQUFBQXVxT0RnWUVrbHdWWlp1OTB1dE1tVEoydlpzbVZhdlhxMXhvNGRxN2k0T04xMDAwMWFzV0tGamgwN1Z1M3pXYTFXdiswZmZ2aWhKMWc3YmN5WU1mcjk3Mzl2YW52eXlTZE53V1M5ZXZYS25HdkJnZ1g2NXovL3FidnV1a3QzMzMxM2xkZTZmLzkrL2ZEREQ5cTZkYXUyYnQzcXM3NDVjK2FvVjY5ZSt1U1RUM1R3NEVGUGUyaG9xTnEyYmF1c3JDeUZoWVhKNVhKcDNyeDVwbWY5bFFVdHk5MTMzNjJCQXdkV2VmMm5mZmpoaDVRTkJRQUFBWUh3RHdBQUFBQUFYRkQxNjllWEpCMCtmUGlpRFAvbXpwMnJaY3VXU1pKMjc5NnRSeDU1UkdQR2pOSGxsMSt1TVdQR2FPVElrWEs1WEtwZnY3NE9IRGhRTFhQNkMvOU9uRGloeFlzWG05cmk0dUowNVpWWG10cGNMcGQrL1BGSFUxdXpaczNLbk92Tk45K1VKTDM3N3J1S2k0dFRyMTY5eXV5N2RldFduN2I3N3J1dnpQNVN5ZTYvS1ZPbStKUXJIVEJnZ09iUG42OS8vL3ZmWlQ2YmtKQlE3dGlsV2ExV1Q1QjhKc29LWEFFQUFDNDFoSDhBQUFBQUFPQ0NxbGV2bm1KaVlyUng0MGJGeDhkZlZDRk1UazZPUHZ6d1E1KzJaNTU1UnNPR0RWTy9mdjMwNElNUEtqUTBWS21wcWFid3IxZXZYbnJ5eVNjbFNWOTg4WVZlZXVrbHRXblRScU5HalZKY1hKeW5YMVpXbG02NzdUYlRIUDUrQng5ODhJSFBlWGdEQmd6d0tlbTVkKzllbjM3bGhYK2xUWjQ4V1hGeGNXcmZ2cjNQdmZUMGRMMzExbHVWR3NmYmtpVkxUTmYxNnRYVHdJRURmY0pNYjMvNHd4OHFQY2VzV2JQWXVRY0FBQ0NwL0lMdkFBQUFBQUFBNTVoaEdPclRwNCtPSERtaTFhdFh5K2wwWHVnbGVVUkVST2pWVjE5VnJWcTFUTzFPcDFPdnYvNjZmdmpoQjkxNjY2MjYvdnJyZmNwLzFxNWRXNUswZlBseWpSOC9YZzZIUTF1MmJOSEREeitzRlN0V2VQcTVYQzZmZWIzRHZ6MTc5bWpod29XbXR1am9hUFhyMTgvbjJlM2J0L3UwdFd6WnNvSlhXc0xoY0dqY3VIRitkekJHUlVWVnVMTXVJaUpDYmR1MlZlL2V2UlVVRk9ScEwzMldvOTF1MStqUm94VWFHcXBHalJxVk9kYlZWMSt0NU9Ua1NxMGJBQUFBLzhYT1B3QUFBQUFBY01IRnhNVG8ybXV2MWNxVks1V2VucTR1WGJvb0xpNU9rWkdScHVEb1FtamV2TGttVDU2c1VhTkc2ZkRodzU3MlBuMzZLQ2tweVhQdEhmNUZSMGRMa2xxMWFxVUdEUnBvLy83OWtxUzh2RHk5OU5KTE9uandvQVlQSHV3MzdDd2QvcmxjTGsyY09GRU9oOFBVNTg0NzcvVDc3TmRmZjIyNmJ0YXNtVTk0V1ZxWExsMjBjZU5Hei9YSmt5ZjE3TFBQNm4vLzkzOFZIaDd1YVE4TEM5TUREenlnVjE1NVJWSkppSmVZbUtqRXhFUzFhdFZLOGZIeG5zRHpkUDhkTzNib3pqdnZWRXhNak1hTUdhUGp4NC9yMldlZjFXV1hYU1pKUHVHZnpXWlRnd1lOMUx0M2I5MTg4ODFscmhrQUFBQmxJL3dEQUFBQUFBQVhoWGJ0MnFsZXZYcGFzbVNKUHZ2c3Mwby8xN1ZyVjNYcjF1MGNya3hxMEtDQkprK2VyQ2VmZkZMcDZlbHEwNmFOaGc4ZmJ1cFRWdmpYcEVrVFRaczJUUk1tVE5ENjllc2xTUzFhdE5DTk45NG9xZUtkZjU5KytxbDI3ZHBsdWwrL2ZuMWRlKzIxZXVLSkozVFpaWmRwK1BEaHN0bHN5c3pNVkdwcXFxbHZ4NDRkeTMxdFR6Lzl0SVlNR2FLREJ3OTYydmJ2MzYveDQ4ZnJoUmRlTUlXdlBYdjIxTFp0MjVTY25Ld3VYYnFVdXhQdzRZY2ZsczMyMzQrZVhuLzlkYVducDV0S2lqWnExRWpMbGkyVHkrV1N4V0twVXREYnYzOS96ODhyVnF4UVhsNmU2WDZQSGoxVXMyYk5Tby9uajNkSlZRQUFnRXNCNFI4QUFBQUFBTGhveE1URTZPNjc3MVpHUm9iUzA5TlZWRlJVNFRQbGxZNnNUckd4c1pvOGViSmVmUEZGUGZQTU03TFpiSjVkZGs2blV3VUZCYWIrKy9idE0rM0M2OTI3dDdLeXNyUjM3MTcxNzk5Zlc3WnNrU1FkUDM3Y1o2NHRXN2JvNE1HRGlveU1WSXNXTFh6dUR4czJUSys5OXByMjdObWpQWHYyNk5kZmY5VzRjZU8wWXNVS3VkMXVVOStLU21kR1JFUm83Tml4K3RPZi9tVDZmWC96elRlYU9YT203ci8vZmsrYllSaDY0b2tudEdqUklqMzAwRVBsam51MjNubm5uWEx2UC9iWVk1S2t0OTkrMnlmNFMwbEowZWpSbzgvWjJnQUFBQzVtaEg4QUFBQUFBT0NpWWhpRzZ0ZXZyL3IxNjEvb3BmaUlqbzcybEwyVXBMLys5YTlsOXAwMWExYVo5eVpObWxUdVBOT25UNWRVc2h0eTRzU0o2dGl4b3padjNpeEo2dDY5dS9iczJhTTFhOVo0K20vYnRrMlBQdnFvMy9WMjZOQ2gzTG1ra3AySXc0WU44MW5YdkhuemxKQ1FvSzVkdTVyYVQ1NDhxZlQwOUFySFBkZmVmLzk5elowNzE2ZmQ2WFJxd29RSjFUSkhmSHk4YnJ2dHRtb1pDd0FBNEh3Zy9BTUFBQUFBQUxqSURSbzBTSnMzYjFaVVZKU0dEUnVtSDMvOFVYYTdYWVdGaFo0K2h3NGQ4bm11WjgrZXBoS2k1ZW5UcDQ5U1UxUDF4UmRmZU5yY2JyZFdyRmpoRS81ZGFFNm5VOU9tVGRPbm4zN3E5LzZtVFp1cWJTN3ZzeFlCQUFBdWRoUXVCd0FBQUFBQXFLUjMzbmxIYjd6eGh2YnUzWHRlNTIzZnZyMWF0bXlwSjU5OFVyVnExVkpLU29wZWVlVVYxYWhSbzl6bmV2ZnVYYVY1L3ZTblB5azJOdFp6ZmZQTk4xOTA1VE16TWpMMCtPT1BseG44VmJlSWlJanpNZzhBQUVCMVllY2ZBQUFBQUFCQUphMWJ0MDU3OXV6UndvVUwxYWhSSTQwYU5VbzllL2JVeHg5L3JHblRwbm42Tlc3Y1dQLzYxNzg4MXdzV0xOQS8vdkVQZGV6WVVZOCsrcWdhTkdqZ3ViZDc5MjROSFRyVU5NLzgrZk1WSFIxdGFoczNicHhpWW1JODF3a0pDWm8wYVpLZWV1b3BIVHQyekdldFhicDBxZko1aUJFUkVYcjY2YWYxekRQUDZMSEhIcXRTZUxoOCtYS2ZOcmZicmR6Y1hGT2IzVzVYVUZDUXFXM216Sm1hTTJkT3VlTVhGUlZwd1lJRm1qdDNycy81aXVjUzRSOEFBTGpVc1BNUEFBQUFBQUNnRXZMeThwU1dsdWE1M3Jkdm4vTHk4aVJKUjQ4ZU5mV3RVNmVPNStlWk0yZnF6VGZmbE12bDBxWk5tL1RRUXc5cDFxeFpucEtkUlVWRlBuUFpiTDdmMXk0ZC9KM1d0R2xUalJvMXl1OTYvL2pIUDFiOG92eElTa3JTdSsrK1crVmRnLzZrcGFWcHdJQUJwdjlLbHhXdGl0VFVWTTJlUGRzbitJdU5qZFdiYjc2cDVjdVhhL255NVJvOGVMRFBzMDJiTnRXU0pVdTBmUGx5ZmY3NTV6Ni95NlpObTJyWnNtVmF0bXlaRE1NdzNTUDhBd0FBbHhyQ1B3QUFBQUFBZ0VyWXNXT0hYQzZYcWExang0NlN5Zy8vN3JqakR2WHAwOGR6WFZ4Y3JEbHo1bWoxNnRXZWEyLyt3ajkvaW91TFRUc01UK3ZhdGF0YXRteFpxVEg4OGQ1MWVLWjI3dHpwMHhZZkgzOUdZNldrcEdqY3VIR3kyKzJldHFTa0pFMmJOazNObXplWEpDMWJ0a3p2di8rKzZUbXIxYW9SSTBaNGZxY2ZmZlNSTWpNelRYM3V1ZWNlR1lhaC9QeDh1ZDF1MHozQ1B3QUFjS2toL0FNQUFBQUFBS2lFNzcvLzNuUWRGeGVuaGcwYlN2SU4vMnJYcnUzNU9Td3NUQ05Hak5Eenp6K3ZXclZxeVdhejZhbW5udEoxMTEwbnlYLzQ1MTBXc3l3elpzelE3dDI3VFcxMnUxMy84ei8vVTZubno3VlBQdm5FZEIwVkZhVm16WnFkOFhpZE8zZlczLy8rZDBWRVJPaisrKy9YeElrVEZSVVZKVWxhdEdpUlhuMzFWWi93N3NFSEgxUkNRb0tra3QyYXMyZlBOdDJQajQvWDczNzNPMGxTZG5hMno1eUVmd0FBNEZMRG1YOEFBQUFBQUFDVjRCMytkZWpRd2ZPemQvZzNkKzVjelowN3Q4eXhKa3lZb0FrVEpwUjV2Mi9mdnBLa2h4OStXTGZkZHB2ZlB2UG56OWVubjM3cTAzN1BQZmVZemhTOFVENzQ0QVA5L1BQUHByYkl5RWlscHFZcU1USFJ0SU92S3RxM2I2OTU4K1o1bnMvTHk5T1VLVk8wY3VWS243NzkrdlhUcmJmZUtrbkt6YzNWMkxGalBlVldUM3ZnZ1FjOHBUNnpzcko4eGlEOEF3QUFseHJDUHdBQUFBQUFnQW9VRkJSbzE2NWRwcmJMTDcvYzg3TjMrSGV1TFZteVJQLzg1ejk5MmkrNzdESlAySFV1dFc3ZFd2Mzc5L2Q3NzNSWlUrL3ltNUwweXkrLzZPbW5uMVp3Y0xBU0V4UFZxVk1uSlNjbnEyL2Z2dXJVcVZPbDV6OGQvSDMxMVZlYVBuMjZUeGxQU2VyVnE1ZUdEeDh1U2NyUHo5Zm8wYU8xYjk4K1U1K2JicnJKTk8raFE0ZDh4aUg4QXdBQWx4ckNQd0FBQUFBQWdBcDg5OTEzY2pnY3ByYlQ0VjlSVVpGeWNuTE8yMW9XTGx5b045OTgwNmM5TWpKU3p6MzNuQ3lXYzMvS1MrZk9uZFc1YzJkVDI0RURCN1I2OVdvdFhiclViNGhXV2xGUmtWSlRVNVdhbXFvMzMzeFRNVEV4NnRTcGs3cDA2YUlycnJoQ0lTRWg1VDcvL2ZmZmE5YXNXZHE2ZGF2Zis0TUdEZEo5OTkwbnd6Q1VsWldsMGFOSCs0UzNMVnEwME1NUFAyeHErL0hISDMzR2lveU1MSGN0QUFBQUZ4dkNQd0FBQUFBQWdBcjg1ei8vTVYwM2F0UkkwZEhSa2lTTHhhTHg0OGVmOGRqYnQyL1hlKys5WjJvYk4yNmNnb0tDMUxoeFkwK2IyKzNXdi83MUw4MmZQOTluREp2TnByRmp4eW91THU2TTExRVpUcWRUSjA2YzBOR2pSM1hnd0FFZE9IQkFlL2JzMGRhdFc4OXE5Mk5tWnFZKy8veHpmZjc1NTdMWmJHcmZ2cjI2ZE9taWxKUVUxYXRYVDFMSmpzSzFhOWRxMGFKRjJybHpwOTl4d3NQRE5XTEVDSFh2M2wxU3llLzJoUmRlOE5rWkdCd2NySlNVRkczWnNrV2hvYUV5REVOcGFXaytaVlN0VnF0aVltTE8rSFVCQUFCY0NJUi9BQUFBQUFBQUZmQU8vOXEzYisvNTJXYXpWVml5OHRpeFkzSTRITExaYkxKYXJiSmFyWEk2bmNyTXpOVDI3ZHROZmNQQ3d0U3RXemRUVzNaMnRzYVBINi9VMUZTZnNRM0QwQk5QUEtHa3BLU3F2cXhLY3pxZEdqSmtpTkxTMHVSMnU2djBiSFIwdEY1NDRRVVZGQlJvN2RxMVdydDJyWTRjT1ZKbWY0ZkRvYzJiTjJ2ejVzMmFQbjI2V3JSb29TbFRwbWpwMHFXYU1tVkttYzhsSnlmcjhjY2ZWMXhjbklxTGl6Vjc5bXpObno5ZkxwZkwxQzh5TWxJdnZ2aWlubm5tR1ovUTFWdkxsaTFscy9IeEdRQUF1TFR3cnhjQUFBQUFBSUJ5N051M1R3Y09IREMxdFd2WHJrcGpMRjI2VkRObnpxeFUzOFRFUkwvUGx4WDgvZm5QZjFhdlhyMnF0SjZxc2xxdDZ0ZXZuNlpPblZycFp3ekQwRFhYWEtNaFE0WjRTbWNtSlNWcHlKQWgycjU5dTlhc1dhTXZ2L3l5d2gyRG5UcDFVbEJRa0c2NDRRWTVIQTVObno3ZGRMOXUzYnA2NElFSDFLTkhEMGtsSlZvblRacWtqSXdNbjdHaW82UDEwa3N2cVduVHBrcE9UdGJLbFN2TG5idDM3OTZWZnIwQUFBQVhpM05mQkI0QUFBQUFBT0FTdG1uVEpwKzJxb1ovS1NrcGxlb1hGQlNrUVlNRytiVGZjY2NkdXVHR0cweHROcHROVHozMTFEa1AvazdyMjdkdnBVcGdob1dGNmZycnI5ZGJiNzJscDU5KzJ1Zk1QTU13MUxadFd3MGRPbFJ6NTg3VnhJa1QxYTlmUDc5bjYwVkhSNXQrSHdNR0RORDk5OTh2U1lxTGk5T3dZY00wYytaTVQvQW5sZXpXSzcwejg3UVdMVnBvOHVUSmF0cTBxU1RwaWl1dUtQZDFKQ1ltcWsrZlBoVytYZ0FBZ0lzTk8vOEFBQUFBQUFES01XREFBQ1VrSk9pYmI3N1IyclZyVlZ4Y3JOcTFhMWRwakdiTm1pazZPbHJIamgzemU3OTI3ZHBxMzc2OTdyenpUalZwMHNSdm4ySERoaWt6TTFNYk5teFFWRlNVeG93WmMwNUxmWHF6Mld5NjVaWmI5TVliYjVqYTdYYTdXclpzcVlTRUJIWHMyRkh0MjdldmRLbE13ekRVcmwwN3RXdlhUc09HRGRPbVRadTBhdFVxclZ1M1RvV0ZoYnIzM25zVkdocHFlbWJRb0VGS1NFaFFVbEtTckZhcno1amg0ZUVhT1hLa3VuZnZycGRmZmxuWjJkbTYvZmJiZGUrOTk1clc1Uy9BTlF4RFVWRlJTa2xKMFNPUFBPSjNmQUFBZ0l1ZDRhNXFvWFlBQUFEOFpreWNPRkZkdTNiMU9YY0lxS3gxNjlacC9mcjFHamx5NUlWZUNnQlVtK3pzYkwrNzFDcXliOTgrRlJRVXlHcTFLaWdvU01IQndRb0pDVkY0ZUhpbHc3Szh2RHhOblRwVjk5OS9mNlYyNFhsYnVYS2xWcXhZWVdwNzhjVVhLLzE4Zm42K0ZpeFlvRHAxNmlnbUprYU5HalZTYkd5c0RNT284bHJLazVlWHAvWHIxK3VhYTY0NXE3R1BIVHVtakl3TXRXM2IxdS85NDhlUHl6QU16NStKM1c2djl0Y0NBQUJ3dmhIK0FRQUFvRXlFZnpoYmhIOEFBQUFBQUp4Zm5Qa0hBQUFBQUFBQUFBQUFCQWpDUHdBQUFBQUFBQUFBQUNCQUVQNEJBQUFBQUFBQUFBQUFBWUx3RHdBQUFBQUFBQUFBQUFnUWhIOEFBQUFBQUFBQUFBQkFnQ0Q4QXdBQUFBQUFBQUFBQUFJRTRSOEFBQUFBQUFBQUFBQVFJQWovQUFBQUFBQUFBQUFBZ0FCQitBY0FBQUFBQUFBQUFBQUVDTUkvQUFBQUFBQUFBQUFBSUVBUS9nRUFBQUFBQUFBQUFBQUJndkFQQUFBQUFBQUFBQUFBQ0JDRWZ3QUFBQUFBQUFBQUFFQ0FJUHdEQUFBQUFBQUFBQUFBQWdUaEh3QUFBQUFBQUFBQUFCQWdDUDhBQUFBQUFBQUFBQUNBQUVINEJ3QUFBQUFBQUFBQUFBUUl3ajhBQUFBQUFBQUFBQUFnUUJEK0FRQUFBQUFBQUFBQUFBR0M4QThBQUFBQUFBQUFBQUFJRUlSL0FBQUFBQUFBQUFBQVFJQWcvQU1BQUFBQUFBQUFBQUFDQk9FZkFBQUFBQUFBQUFBQUVDQUkvd0FBQUFBQUFBQUFBSUFBUWZnSEFBQUFBQUFBQUFBQUJBakNQd0FBQUFBQUFBQUFBQ0JBRVA0QkFBQUFBQUFBQUFBQUFZTHdEd0FBQUFBQUFBQUFBQWdRaEg4QUFBQUFBQUFBQUFCQWdDRDhBd0FBQUFBQUFBQUFBQUlFNFI4QUFBQUFBQUFBQUFBUUlBai9BQUFBQUFBQUFBQUFnQUJCK0FjQUFBQUFBQUFBQUFBRUNNSS9BQUFBQUFBQUFBQUFJRUFRL2dFQUFBQUFBQUFBQUFBQmd2QVBBQUFBQUFBQUFBQUFDQkNFZndBQUFBQUFBQUFBQUVDQUlQd0RBQUFBQUFBQUFBQUFBZ1RoSHdBQUFBQUFBQUFBQUJBZ0NQOEFBQUFBQUFBQUFBQ0FBR0c3MEFzQUFBQUFBQUM0V0t4WnMwYno1ODgzdFUyZlByM1N6dzhkT3RSMFBYanducDFBR3dBQUlBQkpSRUZVWUhYcjFxMWExbll4T243OHVIYnMyS0d1WGJ2S01JeHFHVE16TTFNYk4yNDB0ZlhyMTY5YXhnWUFBUGd0SVB3REFBQUFBQUE0SlNzclM3dDM3ejdqNTcyZnpjN09QdHNsWFZRS0NncTBldlZxYmQyNlZWdTNibFY2ZXJva2FkS2tTVXBLU3FxV09kTFMwdlQ2NjYrYjJnai9BQUFBS28vd0R3QUFBQUFBNEFKYnRteVpYbm5sbGZNMjMvTGx5OC9vT1p2TnBsbXpadW5Zc1dPbTloVXJWbFJiK0ZlUnRMUTBqUjA3OXF6SGVlZWRkNnBoTlFBQUFCY2Z3ajhBQUFBQUFQQ2IxYk5uejJycFU1WkpreVpwMHFSSnByWUJBd2I0bEFlOVZOaHNOdlh1M1Z0ejU4NDF0YTlkdTFiRGh3K1gxV285NTJzb0tpcnk3RGdFQUFDQUw4SS9BQUFBQUFDQTM3QURCdzZvb0tDZzB2MWJ0bXpwMDNieTVFa3RXN1pNclZxMXF0TGM4Zkh4VmVvUEFBQ0FpaEgrQVFBQUFBQUFYSVE2ZCs0c3U5MSsxdU9rcGFWcDM3NTlaZDZmTUdHQ2R1N2NlZGJ6ZU85d3JJd3pMVDk2dHM3SERrVUFBSUFMaGZBUEFBQUFBQUQ4Wm8wWU1jSjAvZDEzMzJuVnFsWGw5aW1QZHdEV3ExY3ZKU1ltbXRxYU5tMWFxYkdHRHgrdXVMaTRTczlkbHBreloyck9uRGxuUGM3Rm9sV3JWdVdHaG02M1cvLzNmLytuZi96akg4ckx5L081Mzd4NWN6MzU1SlBuY29rQUFBQVhGT0VmQUFBQUFBRDR6ZXJUcDQvcHVxaW95Q2Y4OCs1VEh1L3dMekV4c1VyUDQrenMyN2RQa3lkUDFnOC8vT0J6ejJxMWF0Q2dRYnJycnJ0a3MvR1JHQUFBQ0Z6OFN3Y0FBQUFBQUtBY00yZk92Q0R6RGg0OCtJTE1leUg4L1BQUG5wOHpNakxLdkcrMzI5V3dZVU9mK3c2SFF4OTg4SUhlZSs4OUZSY1grOXh2M3J5NVJvMGF4Um1EQUFEZ040SHdEd0FnaDhPaFgzNzVSWm1abWNyUHo1ZlQ2YnpRU3dKKzg2eFdxMEpEUXhVVEU2TW1UWnJ3N1hRQUFDNmdRQ3FaNmMvVXFWT3IvTXlFQ1JPMGN1VktVOXZabk4vM3lDT1BWT3AreTVZdE5YMzZkTk85blR0M2F0S2tTZHE3ZDYvUGN6YWJUUU1IRG1TM0h3QUErRTNoWHowQThCdDM3Tmd4YmQrK1hiVnIvejk3ZHg0ZlZYWDNEL3h6Wjk4eWs1MFF3aEpDUWtMWUZHVlRRUXpJam1DbGlnV3B0dGJ5czJnZnRWYXRWdTFqMVFwSzFUNWExQ3BVaXh0RnRDSTdLQ2hMV1dRSkJBUWtRQWdKSWZ0azlwbjcreVBrTW5kbWtreVN5UUw1dkY4dlh1YWVjKzY1WjBJU1F6NzVuaE9Ickt3c21Fd21LSlhLOWw0V1VhZm45WHBodFZwUldGaUlIVHQyb0YrL2ZvaU5qVzN2WlJFUkVSRjFHQTZIQTB1V0xNR0tGU3NnaW1KUVA2djlpSWlJcUxOaStFZEUxSW1WbFpYaDBLRkQ2TisvUDJKaVl0cDdPVVRrUjZsVXdtS3h3R0t4b0x5OEhMbTV1Y2pPem1ZQVNFUkUxQTZhVXRFMmJ0eTRpRDEzNk5DaDBHcTFFWnZ2U3JKbnp4NHNXclFJeGNYRlFYMHFsUXF6WnMzQ25YZmV5V28vSWlJaTZwVDRIUkFSVVNmbDhYaHcrUEJoQm45RWw0R1ltQmowNzk4Zmh3NGR3dkRody9sRExDSWlvamEyWXNXS1ZuOUdxTXExMy83MnQwaElTR2oxWjlmeGVEeHdPQnhoancxa3RWckRmcFpPcDJ2Mjl6Um56cHpCWTQ4OVZtKy9VcW5FdW5YcnNHN2R1ckRtZS9YVlZ4RVhGOWVzdFJBUkVSRjFSUHpKRVJGUkozWHExQ25FeGNVeCtDTzZUTVRFeENBdUxnNm5UcDNpMWxWRVJFUnQ3TTAzMzJ6MVo0UTZkMXVoVUxUNmMvMXQyclFKQ3hZc2FQYjlNMmJNQ0h2c1F3ODloSWtUSjByWHI3MzJtdlIyWGw1ZTBQdThybCt2MXpkNlJyblQ2UXhaRVVoRVJFVFVXVEQ4SXlMcXBFcEtTcENWbGRYZXl5Q2lKa2hPVHNhUkkwY1kvaEVSRVYyQlFsWFMxWjNGSGNtdFJBRmc1TWlSZVBiWlp5TTZaMHY1Lzlza1ZBV2hmMzkrZm41RW45M1dJU3NSRVJGUmEyUDRSMFRVU2RudGRwaE1wdlplQmhFMWdjbGtnczFtYSs5bEVCRVJ0YnBqeDQ1aC8vNzlLQ3dzaE52dGJuVDhpQkVqTUhMa3lGWmJUMXVjK1JmcWRYS3I3N1pSRjdJU0VSRVJYU240WFNRUlVTZmw5WHI1ajF5aXk0eFNxV3gwbXlzaUlxTExtZDF1eDhhTkczSDA2RkhFeGNXaFQ1OCtzRmdzRUFTaHdmdTZkKy9lNUdkVlYxZGorL2J0UWUxNWVYbEJiZUdlSFJmS29VT0hRbjdmUFdMRUNFUkZSVW5Yb2M3YVU2dlZ6WDd1bGF4WHIxNVNJUHZ1dSsvaXd3OC9sUG9tVEppQWh4OStHQUR3NktPUDR2dnZ2NWY2WG5qaEJWeHp6VFdZTm0wYTdIYTcxTTUvRnhFUkVkR1ZodUVmRVJFUkVSRVJFYlU3bjgrSGYvLzczNmlxcXNMVXFWT1JrWkhScXM4N2YvNTgyT2ZidGVRY3ZMVnIxMkx0MnJWQjdYLy8rOTlsNFo5L0dBVUFnaUJBcTlVQ1FNU3JHak16TThNZVcxL1Y0NHN2dm9pTkd6ZUdOUmFJL05hbFFPMVdxV3ZXckpHMTNYREREVkxmNGNPSHBYWkJFS1N0UXdPckxMbnRKeEVSRVYxcEdQNFJFUkVSRVJFUlVidmJzV01IU2twSzhMT2YvUXlKaVludHZadzJGM2pPWFYzd0I2RERuYy9YVWF4ZHV4Ymw1ZVhTdGNsa3d0VlhYdzBBMkx0M0w1eE9wOVRYczJkUEdJMUdpS0lZZEw0aUsvK0lpSWpvU3NOZmJTSWlJaUlpSWlLaWRtVzMyN0Z6NTA1Y2UrMjFuVEw0QTRDS2lnclp0Y0ZnYUtlVlhCNnNWaXZlZSs4OVdWdE9UbzUwVHVMbXpadGxmWU1IRHdZQVdTQlloOXVyRWhFUjBaV0dsWDlFUkVSRVJFUkUxSzVPbmp3Sm44K0gxTlRVTm50bVdscGEwRGFWTnBzTmYvM3JYNE9Db3lsVHBtRCsvUGxRS0JUSXpjME42cDgvZno2QTRQUG56R1l6ZnYzclg0ZTE1V1ZKU1luc3VxeXNyRlcyeXZRM2NlSkVQUFRRUTYzNmpOYnkrdXV2bzdLeVVycFdLcFdZT1hNbUFLQ3lzaEpidDI2VmphL2JEalF3L05OcXRZMmVLVWxFUkVSMHVXSDRSMFJFUkVSRVJFVHRxaTdFU1VoSWFMYzFiTnUyRFcrODhRYUtpNHVsTmtFUWNNODk5K0NPTys2UTJ2THo4L0hGRjEvSTdxMEwvKzY1NXg3VTFOUkkvVlZWVlhqcHBaZXdaczBhL1ByWHYwWjZlbnE5enk4c0xJemt5N21pZmZycHA5aTBhWk9zTFNjbkIxMjZkQUVBckZ5NVVoYnlSVWRIWThDQUFRQUFoOE1odTg5L2UxVWlJaUtpS3dYRFB5SWlJaUlpSWlKcVY2SW9BZ0EwR2syYlAzdi8vdjM0NXovL2lRTUhEZ1QxVFpzMkRiMTY5Y0tPSFR1a3RwTW5Ud2FOOCsrLzl0cHJrWmVYaDJQSGprbHRCdzRjd1AzMzM0K1JJMGZpamp2dVFHWm1wdXord3NMQ29EUC9LTFNWSzFmaTdiZmZsclVaalViOC9PYy9Cd0NVbHBaaStmTGxzdjZjbkJ5cHVxK21wa2JXcDlQcFdtK3hSRVJFUk8yRTRSOFJFUkVSRVJFUmRUb0hEeDdFMy83Mk4vejQ0NC8xanZuODg4L3grZWVmTnpyWFUwODlGYkpkRUFRcDJCUkZFZDk5OXgyKysrNDdwS2VuWTk2OGVWSTEyczZkTzRQdTdkMjdON3AxNnhiVS9zTVBQOGlxRStzYmUralFJWlNWbGVHcXE2NkN5V1FLdWI2TWpJeEdYMXNrbEplWHQzaU9iZHUyWWVmT25manFxNitDK3ViTm15ZFZqUzVldkZoVzNhZFFLREJqeGd6cDJtYXp5ZTVsNVI4UkVSRmRpUmorRVJFUkVSRVJFVkduazVxYUNydmRIdFQrazUvOEJCczJiSkNkSjlkY0w3MzBFaFl0V2hTMHBlZlpzMmRsWWQxMzMzMFhkTy9jdVhNeGN1UklXZHUrZmZ2d3hCTlB5Tm95TXpPeFlNRUNxWUxONC9IZ25YZmVrYzY4dTNEaEFoNTQ0QUdrcEtTMCtQV0VvNnFxQ2lxVkNocU5Ca3FsRW1WbFpYanJyYmVDeG9VSzNVUlJSSEZ4c2F4cXNzN1RUejhkOG5uWFgzODl4bzhmRHdEWXZIbHowSG1NMTExM25iUWRhTjM2L0xIeWo0aUlpSzVFRFArSWlJaUlpSWlJcU5NeG1VeDQ1cGxuTUgvK2ZMaGNMcWhVS3R4Ly8vMllNbVZLMEhseXpUVjQ4R0M4OWRaYldMcDBLVDc3N0RONFBCNEF3Snc1Y3hBYkd3c0FLQ3NyUTI1dWJ0QzlnVnVEN3R1M0QzLzg0eC9oZHJ1bHRwU1VGRHozM0hPeUFLdW9xRWdXZ0owNWN3Yno1OC9IVTA4OWhhdXZ2am9pcjZzaFM1Y3VEVG9UTVJUL1FDNC9QeDhMRnk3RXFWT25nczdrQzJReW1kQzNiMS9zMmJNSEF3WU13T09QUHk3TjhkZS8vbFUyVnFsVVl1N2N1Yksyd0twSmhuOUVSRVIwSldMNFIwUkVSRVJFUkVTZFV1L2V2VEZ2M2p5c1dMRUNUenp4QlByMDZRTUErT2lqajZUdE9nT3RXclVLcjcvK3VxeHR6Wm8xOVQ1RHE5WGlWNy82RmFaT25ZcjMzbnNQeDQ4ZngvVHAwNlgrNWN1WHcrdjF5dTdKeU1pUXdrR2d0cUp0d1lJRnN1QXZJU0VCZi9uTFgyQ3hXR1QzcHFTazRMWFhYc1BqanorT00yZk9BQUNzVml1ZWVPSUovT1kzdjhHVUtWTWFlcGUwMlBEaHd4c04vK0xqNDJYaHB0bHN4dEdqUjhPYVg2ZlQ0WVVYWHNDYU5Xc3dhdFFvYURRYWxKV1Y0Y2tubnd6YTBuUGF0R25vMmJPbmRPMTJ1N0YrL1hyWm1QcTJSQ1VpSWlLNm5ESDhJeUlpSWlJaUlxSk9hOHFVS1JnelpnelVhalZjTGxlajQwT0Znb0hoWGFqMnVMZzRQUExJSS9CNFBGQ3BhbjhjVTExZGpTKy8vRExvdmpGanhnQUFuRTRuM243NzdaRG5EbVprWkdENTh1VndPQnh3dVZ4d09CeHdPcDJ5UDRGcmVmWFZWM0gyN0ZuODZsZS9naUFJamI3VzVoZzRjQ0JVS3BWVTVSaElyVmJqb1ljZWdsS3BsTnBpWTJNUkhSMk5pb3FLQnVjV0JBRmR1M2FGSUFpWU9IRWlnTnJLeVVjZWVTU29vaTgyTmhZMm13MUxseTZGVXFsRVZWVVZ0bS9manFLaUl0bTRwS1NrNXJ4TUlpSWlvZzZONFI4UkVSRVJFUkVSZFdyK2xYak5NWG55NUxESFRwa3lCUTgrK0NBQVFLL1hJenM3Rzd0Mzc1YjZEUVlESmt5WUFGRVU4ZUNERCtMRWlSTWg1d2wxVG1BNGxpOWZqdlBueitPeHh4NkRXcTF1MWh3TjBXcTF5TXJLd3NHREJ3SFVCblphclJZeE1USG8zNzgvYnJ2dE52VHUzVHZvdnJTME5PelpzMGZXbHBDUWdMNTkreUl6TXhOWldWbElUMCtIWHErWCtzK2NPWU1ubjN3eTZFeEZ0VnFOUC8zcFQvanpuLytNYytmT05iamVRWU1HTmZlbEVoRVJFWFZZRFArSWlJaUlpSWlJaU5xQlNxWENNODg4ZzhjZmYxd0t5NlpPblNwdFJUbGx5aFM4K3VxckVYL3VsaTFiVUZWVmhiLzg1UzlRS0JSUys4MDMzNHliYjc2NXhmTy84TUlMOFBsOFVLbFVZUWVNbVptWnFLbXBRWFoyTnZyMTY0ZXNyQ3drSkNUVU85NW1zK0gzdi84OVNrcEtndm9lZU9BQjlPM2JGMzM3OW0wdy9FdE9Uc2F3WWNQQ1doOFJFUkhSNVlUaEh4RVJFUkVSRVJGUk85RnF0WGoyMldmeDRJTVB3bXExWXRhc1dWTGY1TW1Uc1hidFdodzVjaVNzdVFSQmdGNnZoOEZnZ0Y2dmw5N1c2WFFvTEN6RTZkT25BZFNHanBNbVRaSUZmNUYrVFUzMTg1Ly9IRC8vK2MvREhtOHdHTEJvMFNJc1dMQUErL2Z2bDlybnpwMkxDUk1tQUFCU1UxUHg5ZGRmaDd6ZllySGd5U2VmbExaZ0pTSWlJcnFTOERzY0lpSWlJaUlpSXVyVUhudnNzVFo3VnJkdTNZTGFvcUtpOE54enorSGt5Wk13R28xU3V5QUllT0NCQjdCdzRVS2twS1FnUGo0ZXNiR3hNSnZOaUk2T2hzbGtRbFJVRkl4R0k0eEdJL1I2ZmIxbitkbHNOdnp4ajMvRXNXUEg4TXd6eitDcXE2NXF0ZGZZVnJwMDZZSUZDeFpnMmJKbGVQLzk5M0gzM1hmajl0dHZsL3BUVWxJQTFJYVJlcjBlSnBNSjhmSHhHRFJvRUtaT25RcUx4ZEplU3ljaUlpSnFWUXovaUlpSWlJaUlpS2hUeThuSmFlOGxJRGs1R2NuSnlVSHQ2ZW5wV0x4NGNZdm5OeGdNZVA3NTUxRlVWSVFlUFhxMGVMNXg0OFloS3l1cnhmTzBsQ0FJK05uUGZvYWJiNzQ1YUp2UUcyNjRBZXZXcmFzM0VDVWlJaUs2VWpIOEl5SWlJaUlpSWlMcUJEUWFUVVNDUHdBWU1tUUloZ3daRXBHNUlpSFUrWUFNL1lpSWlLaXphcDNOM1ltSWlJaUlpSWlJaUlpSWlJaW96VEg4SXlJaUlpSWlJaUlpSWlJaUlycENNUHdqSWlJaUlpSWlJaUlpSWlJaXVrTHd6RDhpSWlJaTZqVE9uajJMaW9vS3VGd3VPSjFPdUZ3dUpDWW1Jak16czcyWFJrUkVSRVJFUkVRVUVRei9pSWlvVGRuMzdaTmRhL3YwZ2NKa0N1OW1VWVNuckF6dWdnSzR6NTZGY2Rnd0tPUGlXbUdWSFllM29nTHVnZ0pabTY1Ly8vcHZFRVZBRUZwNVZRMFRQUjZJZHJ1c1RSRVZGWHF3endmUjU1TTFDYXBMMzU1NEt5dWhOSnViL3BwOFB2aWNUdmthZExvbXorTnpPR3J2YTRUbzlVSlFLcHMwTjdXUDVjdVg0OHN2djVTMVhYLzk5WGo2NmFkYjlia1BQL3l3N0xwZnYzNzR4UzkrMGVDWUlVT0c0TTQ3NzJ6VmRSRVJFUkVSRVJIUmxZZmhIeEVSdGFueUR6NlFYY2ZObXdkdEdPRmY5YnAxc0c3WkF0SGhrTm9FcFJKUjQ4ZEhmSTF0eWJackY1eDVlYkRNbkFtRlhoL1U3engyREJVZmZ5eHJTMTY0TU9SYzN0SlNsQzFaQXZPMGFkQ21wN2ZLZXNQaE9Id1k1Zi84cDZ5dHZqVlhybHlKbW0zYnBHdUZYbytrLy8xZkFJRDd6Qm1VdnYwMk5MMTZJWHJXckpEdm4vbzRmL2dCcGUrOEkydExldnJwK2tQSUVGdy8vb2pTdDk2Q2J0QWdtSzYvSHVydTNZUEcrQndPMUh6ekRXcTJiVVA4Ly90L1VIWHBFdmI4MUQ0R0R4NGNGUDZkUDMrKzFaOTc0TUFCMmJVK3hNZHo0SmlFaElSV1hSTVJFUkVSRVJFUlhaa1kvaEVSMFdWQjA2c1h4SFhyWkczMnZYdWJGUDRWUHZKSWs1Nlo5T3l6S0dwaE5WRENiMzhMZFVwS3lEN25zV09vWEw0Y290Y0xWMEVCWW1iUGhxWkhqMlk5eDMzbURFci84US80ckZhVXZmc3VZbi94QzJqNzlBazV0cW52QjM5ZG5uZ0N5dGpZWnQ4ZlNOQm9aTmVpeHdNQWNPWG5vL1NkZHlBNkhIQWNQb3dMZi8wcll1KytHNnFrcElnOXV5R2kxNHVLRlNzZ2VqeXc3OWtEKzU0OTBQVHNDY3V0dDBMZHJSdEV0eHMxVzdmQ3Vua3pmQmVySENzKytRVHh2L2xOdTFkZWRqWmZmLzAxamg0OUd2WjRxOVVhMUZaUVVJREZpeGMzK2RuMzNYZGZrKzhoSWlJaUlpSWlJbXB0RFArSWlPaXlvRTFQaDlKaWdiZXlVbXJ6bEpiQ2xaOFBUYTllN2Jld1J2aHZZZW5QVzFhR3NxVkxJWHE5MG5YcC8vMGZ6Rk9ud25qOTlVMTZoaU12RCtYdnZ3L1I1UUlBaUc0M3l2N3hEOFRObTlmc01MR3RDRnF0N0xydS9lRTZmUnFpMzdhZG50SlNYUGpiM3hBemQyNmJWRFhXYk5rQ1QxR1JyTTFUWEF5bHhYSnB6TFp0VXZBSEFLNVRwMkRkdWhXbVVhTmFmWDEweWE1ZHU3QXU0QmNEbXNwbXMySDU4dVZOdm8vaEh4RVJFUkVSRVJGMVJBei9pSWlvdy9CV1ZhR2tudTBoQWNqQ29EcWxiNzFWYjhBR0FFbC8rbE5FMXRac2FuWElabVZNREl6RGg4UDY5ZGRTbStqMW9uTGxTcmdMQ21DNTdiWUdYMWVkbW0zYlVMbHlKUkJ3YnA0dU94dnE1T1FXTGIwaDNySXlGRC8vdkt5dHZxMDlHeElZL3NIbkEwUVJwbEdqb0RTYlVmSFJSMUkxb00vaFFOazc3eUQybDcrRU5qMGR6aE1uVVBybW15MWVReUJQVVJHcTE2OFBhbzhhUDE0Nm4xSlFxMkc1NVJhVUxWMHFHMU85ZWpXMGZmcTA2dnVlaUlpSWlJaUlpSWlvSVF6L2lJaW80eEJGK0d5MnB0M2lja2tWYjAybEd6aFFkdTBJT0c5TDBHaGdHajFhdW5hZE9RUFhqejlLMTlvK2ZhRHUxazEyajNYTEZrQVVMODFSWDRBbkNEQlBtUUpWWWlJcS8vMXZxZUlOQUd5N2R3TUtCYUovK3RNRzExKzlZUU9xMTZ3SmFqZmw1TUE4WVVMWTIwOHFvcUxxcjFBc0x3OXJqdVpTQklaL3FOMzZVMUNyb1I4OEdJcW9LSlQ5NHgvUzM3RTJPeHVhM3IxYmJUMCt1eDFsUzVZRWZVeXBrcEpndk80NldadHV3QUJvKy9hRjAyL0xTZEh0UnRsNzd5SGh3UWVsb0pBNmorTGlZbno2NmFlNDVaWmIwRDNFR1pHUlVGSlNBcDFPaDZnbW5GOUpSRVJFUkVSRVJKMEx3ejhpSW1wMTNyS3lldnQ4MWRXMS9XRlV1VVZhN0YxM3lhNER6OElUMUdxWXAwNlZyc3ZlZTAvV2I3cnBKbWd6TWk0MWlDS3MzM3dUTkVkRERFT0hRaGtiaS9JbFMrQnpPQUFBcW9RRW1DZE5hblQ5dXV4czFHelpJZ1dtZ2txRjZKa3pvUjh5cE5GNy9jWE1uZzF0V2xySXZwYWNEeGlPd0RQL2dOcEF0Kzc5cGsxTFE5eTk5NkwwblhlZzY5OGZNYmZmRGlnVXJiTVlVVVRGc21Yd1hMZ2dYNk5TaVpoWnMwSStOL3FuUDBYSndvV3k3VCs5NWVVb1c3SUVjZlBtUVZBcVcyZXRKUG5kNzM2SDMvM3VkMEh0aHc0ZHd1blRwMlZ0MmRuWjZOSEFWcmpGeGNYWXUzZHZVUHVvVWFOZ05CcnJ2ZS9FaVJQNCtPT1A4YzAzMzhCM3NRcjNONy81VGJndm9VbisrYzkvWXZQbXpjakp5Y0dNR1RQUXF3TnZlMHhFUkVSRVJFUkU3WVBoSHhFUnRickE3U0g5bFgvd0FRQkFuWktDMkx2dmJxc2xOWm5ud2dWWmhSY0VBZXFBRU1FL0FKS0doUkZxYXZ2MFFmejgrU2g5NXgxQUZCRjMzMzFoVlkycHUzWkYzTDMzNHNMaXhSRFVhc1RlZlhlSFArTXZVTkMybjZpdG52T25TVTFGd3Z6NWdGSUp4OUdqRU8xMjZLKytPdUpycWZyUGYrREl5d3RxajVvd0lhakNzNDdTWW9IbHR0dFEvdjc3c25aWGZqNHFQdndRTVhmZTJYcGhKVFVvTmpZV2YvakRIMUJUVXlPMWRlM2FGVysrK1diSUlNL2hjT0NwcDU3Q3laTW5aZTMzM0hOUGc4RWZBSHo1NVpmWXZIbXpkTDErL1hyY2M4ODlNQmdNTFh3VmNrNm5FMXUyYklIVDZjUlhYMzJGcjc3NkN0T21UY1A4K2ZNaitod2lJaUlpSWlJaXVyd3gvQ01pb2c0dDRjRUhvUTV6K3p4SGJpN0tsaXlKK0JwRWp3Y1ZuMzRxblQwSDFGYWsrU29ySWRydFVCaU5FRlFxT0hKejVUY0tRbERsWHppVmRNWFBQZGRnZjZnNVJJY0RGMTU3TGVSNHc0Z1JpUDdKVHhwOWJuc0lGZjQ1Zi9nQm9zY0RUMGtKdkJjdXdGTlNBazlabVhTdW9hRFZSano4cS9yaWk5b3RXd05vKy9TQjZjWWJHN3hYUDJnUW5ELzhBTnZPbmJKMis3NTlFSDAreFB6c1o2d0FiR1V1bHd2bEFWdlVLaFFLeko0OUc0c1hMNWJhenAwN2g1ZGZmaG4zM1hkZjBCeUxGeThPQ3Y0bVRacUVtMjY2Q2NYRnhVSGp1M1RwSXIwOVpjb1VmUG5sbDlLMXpXYkQyclZyTVdQR2pHYS9wbEMyYk5rQ1c4RFd5R24xVk8wU0VSRVJFUkVSVWVmRjhJK0lpRG84VDNFeDdQdjNRNXVaQ1UzMzdtR2ZaUmNKM3ZKeWxILzRvZXlzUHdBd2poNk42azJiWU4renA5NTdWUWtKYmJyV3k0WG9kTllHZWlVbGNBYThYd0dnNHBOUEdyM2ZXMUVSc2ZWVXJseUptbSsvRFdwWEpTUWdadTdjc1A0T0xiZmVDazl4TVZ6NStiSjJ4NEVES0hlN0VUTjNibGhWb05ROGVYbDVlQ1RNTFdxM2J0MktyVnUzaGpXMnJyb3VsUFhyMTB0dnA2V2xJVE16RTBlT0hKSGFQdi84YzB5ZlBoMUNCTDhHQks3RllERGdwcHR1aXRqOFJFUkVSRVJFUkhSbDRFK2hpSWlvdzdQdjM0L3FkZXRRdlc0ZEZDWVR0SDM3d2p4eElwVFIwYTM2WEc5RkJVcGVlU1ZvTzA5dFdocDBtWm53VlZVMUdQNFpoZzV0MWZWRlN1bWJiN2Jacyt6ZmY0L3lmLzJyeGZONGlvcUFSczVUYkl6bzhhQnkrWExZZHU4TzZsTVlESWo5eFMrZzBPdkRta3RRS2hINzg1K2o1SzkvRFFvbUhYbDVLUDM3M3hFelp3NlVGa3VMMWt3ZDE1UXBVMlRoMzltelo3RnIxeTRNamREWGdmejhmT1FHVkJlUEd6Y09PcDB1SXZNVEVSRVJFUkVSMFpXRDRSOFJFYlc2NUlVTHBiY0R0NnlNbXpjUFdyOXQ2N3ErK0tLc1gxQXFVZkhwcDlLMXoycUY4K2hSS0diT0RIcU9OajBkaVk4K0d2YTZHdHVDVXhrZGpkaDc3MFhadSsvQ1o3WFd0bGtzaUprenAvYk12M3EySXhWVUtwaHV2QkdtMGFPRCt0VEp5WTJ1UzNTNzRTa3BhWENNb0ZSQ2xaZ1lWbFZhUndxY2xIRnh6YjVYWVRKQmxaQUFWV0lpRkZGUjhEa2N6WjdMVzE2T3NxVkw0UzRvQ0g2T1RvZllYLzRTcXZqNEpxOHY3dDU3Y2VHTk4rRHpPMmNPcUQwRHNHVFJJc1RjZVNlMEdSbk5YamQxWEtOSGo4WWJiN3doMjViejg4OC9qMWo0NTcrdEtBQUlnb0JiYnJrbEluTVRFUkVSRVJFUjBaV0Y0UjhSRVhVb2dWc2plb3FMNFM0c2xMVVpSNHdJdVlXaW9OWFdCbUlScE9uUkEvSDMzNC9Tdi84ZENwTUpzWFBuUW1FeUFRRFVTVW0xUWFESEExRVVJU2lWVU9qMVVQZnNXVy9GV01KREQ5WC9NRkdFZmQ4K1ZOV3p6YUJzcU5jTG45ME8vZURCMEE4YUZQYTVpTzFOblpSVUcxaUtZcjFqbEJZTDFDa3BVQ1VteXY0RXZrK2RKMDQwYXczT0gzNUErUWNmd0Jkd2Rob0FLUFI2eFAzcVY4MStmNnE2ZEVIY2ZmZWg5TTAzZ3lwR2ZWWXJTdDkrR3pHelowTS9hRkN6NXFmd1BmLzg4MEZ0Qnc4ZVJHcHFLa3dYUDRmOVZWUlVvS2FtQnQyNmRRdnFPM3IwS0pZdVhkcmc4M1E2SFVhUEhvM1ZxMWRMYmJ0MjdjTDU4K2VSMk1LdlN6YWJUYmJOS0FCY2ZmWFY2SDZaZk40VEVSRVJFUkVSVWR0aStFZEVSQjFHOFovL0hOUW11bHhCYlRVN2RvVGNxakdVaEljZUNudnJ4dnA0S3lvUU5YRWlGRVlqUEtXbDhKU1dTbjBLZ3lGb2ZGMDFtYUJTUVpPYTJ2ajhGN2NQcmRtK0hkNnlzaWF0eS9yMTE3QisvVFdVY1hIUUR4b0UvVlZYUWQyMWE0UDNxVnBRZlFlbHN2bjNBaEEwR2loalkrR3JycGFxK096Nzl3TStuelRHZU4xMU1QbWZZeWFLcVB6aUN4aXV1UWJxRU1GTVUvbHFhb0tDdVRxNjdHeTQ4dk9EenU1ckttMVdGdXg3OXdhMXErTGlvTzNidDBWelUzaXV2ZlphNlcxUkZQSFJSeC9oNDQ4L1JyOSsvZkNYdi93RkdvMUc2bmU1WEhqa2tVZHc3Tmd4VEpreUJiTm56NGJGcjJMVzYvV0c5Y3hKa3liSndqOVJGTEY2OVdyTW5UdTNSYTlsN2RxMXNvcENBSmd4WTBhTDVpUWlJaUlpSWlLaUt4ZkRQeUtpTnVEMWV1SHhlSnIxMzhDM1JWR3M5NC9QNTJ1dzMzOWNURXhNZTc5YlpFU3ZGOTd5OHJERytxcXJ3NS9ZTDFRS3BNdk9sbDA3RGgwS09hNTA4ZUx3bitkSEVSV0ZwS2VmRG1vWFhTNjR6cHlCNjhjZjRUaDh1RFlzREZFSlYzZStZZUM1Z3BxME5MZ0NxdDY4cGFXd2J0b0U2NlpOVUNVbHdYRDExZEJmZFJXVUlmNmVFeDkvWEhyYjUzREFVMXdzbjc5SGo3QzJFMjJ1aEFjZnJBMWtMejdEOWVPUDhGWldTdjMrYndPQWJmZHUxR3pkaXBwdnY0Vit3QUJFalI4UFZaY3V6WDYrL3FxcjRMbHdBZFZyMXdiMTJYYnZCc0lNbHNNaHFGUVFQUjdwN1ppNWM2R0l3Qmx0TDcvOGNvdm5hSXJ0MjdkaisvYnR6YnAzeElnUkdEbHlaSVJYRkw3cTZtcTg5TkpMMkxGakJ3QWdOemNYenovL1BKNSsrbWtJZ2dCUkZMRmd3UUxrNWVVQkFGYXVYSW4xNjlmanpqdnZ4SzIzM2dwVmlDcmorbVJtWnFKNzkrNDRjK2FNMUxaNjlXck1tVE9uMmVzWFJSRXJWNjZVdFhYdjNyM0YyNG0yOWNjUUVSRVJFUkVSRWJVZGhuOUVSR0h5K1h4d3U5MXd1VnhOK3VOMnV5RTJzTVZoS0FxRkFrcWxFaXFWU3ZiZnVuWkJFQnI4bzFBb0doMVRWRlRVU3UrcHByRnUySUNLWmN0Z3VmWFdObjkyN04xM3k2NGJPd013RW15N2Q2UGlrMDhhRENVQlFOZXZINkpuem9UanlKR2c4QzkrM2p5NEN3dFJzMlVMN1B2MlNlRlNIVTlSRWFxKytncFZxMWREMDZzWG9tKy92ZDd6NjF3Ly9vaXlkOStWdFNXLzlGS3JobitCMVpKS2k2WGU4RTkwT2k5dGd5cUtzQjg0QU9leFkrank1Sk10V2tQVTJMRnduVG9GNTVFajBQVG9BZGZwMHkyYXJ6NHhjK2FnYXZWcWVJcUtZSjQycmRHcXpIQ1p6ZWFJekJPT3Fxb3FKQ1Frb0UrZlBzMjZ2ejIzcGp4NDhDQmVlT0VGbEFTY29abVVsQVNmendmbHhVcldmdjM2WWZ2MjdYQTZuUUNBbXBvYXZQMzIyL2pxcTY4d2I5NjhKajF6M0xoeGVOZnZjNnEwdEZRS0hwdGo2OWF0S0F6WSt2aldXMitGME1MUDBiYitHQ0lpSWlJaUlpS2l0c1B3ajRnNk5aL1BCNmZUQ2J1OGRzR0xBQUFnQUVsRVFWVGREb2ZESWZ0djNkdDFJWjRuSUdBSnBORm9vRmFyb2RGb29ORm9ZRFFhcGJjRFE3ekcvcXRRS0ZyOXRiZDErT2N0SzRQcjVNbWdkdWV4WTIyNmp2YW1IendZMWV2VzFidTlwN3ByVjVpblRvVTJJNlBCZWRUSnlZaSs0dzZZSjA5R3piWnRxTm0rSFQ2clZUNUlGT0V0S3d0Wi9TY05DZGorVWxBcWdUYjQrUE9uOE50ZUVZQ3NBclJxelpxZ1NrL1QyTEVRdE5xV1BWUVFFRE5yRnB6SGprRVpFNE1McjcvZXN2bnFvVXBLUXNMOCthalp2aDNHQ0ZhLzNYdnZ2UkdicXpFdnYvd3krdlRwMDY3VmU4MnhkT2xTTEZ1MkRENi9vTjFnTU9EaGh4L0dxRkdqcERaQkVEQmp4Z3dNR3pZTXI3enlDdmJ2M3kvMW5UMTdGazgrK1NTU2s1UERmdTdZc1dQeDNudnZ5WDdwWTlXcVZjMStIUjk5OUpIczJtdzJZOXk0Y2MyZXIwNWJmZ3g5L1BISEtMaTRIVElSRVJFUkVSRVJ0VDZHZjBSMHhYSTZuYkRaYkxJZ0wvQy9Eb2NqNkQ1QkVLRFQ2YURUNmFEWDZ4RWRIUzJGZUhWLy9FTyt1dXVXVm1GY3FSd0hEcUJpeFlyZ1lDcVF6NGZraFFzdlhkYlVvUGk1NXlDNjNWSmJ6T3paMEE4ZUxMdE45SGhROU5SVHNuSDZ3WU1STTN0MlpGNUFBS1haaklULytaOTYrNHVlZmJiQit3V1ZDdVpKazFEK3dRZXlkbTFhR295alJrSFhyNStzNnM1d3pUVXdEQmxTNzN5S3FDaEVqUjhQVTA0T2JMdDJvV2JMRm5qOHFweE1ZOGJVQm5vWGxienlDdHdCVlVUK1JLKzMwUXJJcnM4LzMyQi9VeWtEd2ovUGhRc0FBRWR1TG1xMmJwWDFxYnQyaGVtR0d5THlYSVhSQ1AzZ3dYQ2RPaFdSK1VJK1E2T0JvTlhDZE9PTnJmWU1DdTJEZ004eEFMRFpiUGpmLy8zZkpzOFZXSG5Ya0lTRUJBd2FOQWo3OXUyVDJuYnQydFhrWndMQS92MzdjZUhpNTBPZGFkT21RZHZTOEp1SWlJaUlpSWlJcm1nTS80am9zdVgxZW1HejJWQlRVd09yMVlxYW1ocloyNEdWZW5XaG5sNnZoOEZnUUZ4Y25IVHQvMSt0VnNzZ0w1SlVxc2FEUHdEZWdERTEzMzBuQy9TVXNiSFFEeHdZZEovcitISFpPQURRWldVMWM3RmhFQVFvb3FKYU5JViswQ0JVcjE4UGVEelFEUm9FdzlWWFE1V1VGSEtzZGZQbVM5dGVvdlljd0tSbm5nbGVsa29GNDRnUk1BNGZEc2ZodzdCdTNneFBhU2tNdzRhMWFLMGhSZmp6STdBeVVYUTY0VHA1RWhVQkZVK0NVb25vV2JNaVhwbW82ZGxURmp3RFFOblNwWEFjUENoclMzemtrWHIvbmdEZy9GLytJZ3RlQVVEUWFDSzNVR29TdlY0UHU5MHVmVDF2NnZiTC9mdjNSMjV1TGdCQXBWSTFXdjN0THljblJ4YitOZlhaZFFLRFA2MVdpK25UcHpkckxpSWlJaUlpSWlMcVBCaitFVkdINW5LNVVGMWRIVExnc3dkc1Y2aFNxV0F5bVdBeW1kQ2xTeGNZalVZWWpVYUdldTFNbFpqWVlMODZPUm5hckN4by9jNFRFejBlMUd6YkpodG5Hak1tWk9nVE9FNVFLcUVOTS93cmUrKzlzTVpGbkNBZy9qZS9nVUt2YjNSb1lIQ3FiT3ljTGtHQUxqc2J1dXhzK0txcklhalZMVmxwdmMrSXBGRG40Slc5K3k1OEFaVzVVUk1uUXQyRTdSZGJ3dWQzN21BZGhjblU0RDJpMXh2VXh2Q3YvY3liTnc5dnZmVVdmdi83MzJQQmdnVk5QbmZ1bFZkZXdhcFZxL0RSUng5aCt2VHBXTHg0Y2RqM2pobzFDcSsvL2pwY0xoZTZkKytPNmRPbjQvVm1iQzA3ZlBodzlPM2JGeXRYcmtSbFpTWEdqeDhQUzBDbExCRVJFUkVSRVJGUklJWi9STlFodUZ3dVZGVlZvYXFxQ3BXVmxkTGIvdHR5Q29JQXZWNFBrOG1FcEtRa0dJMUdtRXdtS2VUak5tZ2RreW8yRm9KU0dUSVlBUUR6TGJkQW01WW1hNnY1OWx0WjZLV01pWUZoNk5DZ2U5MEZCWERrNWNuYWRBTUhRbUV3aExVMng2RkRZWTN6NTYyc2JIUmJ6UHFVdnYwMm5FZVBOdXZlT3U3Q3dtWTl2NjZ5VGQyekp4UkdvOVR1eXMrWFYxaWF6VkIxNlNKZCs2eFd1TStkYThHS0d4Y3EwUE1GaFB1Ni92MWhHajI2VmRmaHozUCt2T3hhVUt0bDc3ZFFBaXRRQlkwbTRrRXBoVy9peElrWU5td1lZbU5qZy9xZWVPS0pvTGFYWDM0WlRxZFR1aFlFQVZPbVRNSGt5Wk94YytmT0pqM2JZRERncnJ2dVFtcHFLcTY5OWxvSWd0Q3M4TTlvTkdMMjdObVlPWE1tVnExYWRkbWR1MGhFUkVSRVJFUkU3WVBoSHhHMUtmK1F6ei9vOHcvNTFHbzFMQllMa3BPVFlUYWJZVGFiWVRRYVlUQVlvSWp3ZG4vVUJoUUs2TEt6b1VwTWhDNDdHeVd2dnRyZ2NKL05CdXZHamZLMnFpcFVMbDhPMDQwM1NzR1U2UFdpNHBOUGdJRHQ5SXdST2cvdVNoWDlrNTlJYjRzT0I4Nzk4WSt5ZnVOMTE4R1VreU5kMi9mdlIvbjc3OHZHQ0JIK1BGU1lURkJhTFBDR3FMWURBRlZTRW1KbXpXcXpJTTF6L254UTFhRXFQcjdSNTRzdWwreGE0QzhrdEx0UXdSOEFqQmt6SnFqdDFWZGZsWVYvZFpwYk1YNzc3YmMzNjc1UXRGb3RicjMxMW9qTlIwUkVSRVJFUkVSWE5vWi9STlJxN0hZN3lzdkxVVlpXaHZMeWNsUlVWQVNGZkdheldSYnltYzFtNk1QWUNwRXVMekYzM1JYMldOZXBVeEI5UGxtYjZQWEN0bXNYYkx0M1F6ZGdBS0p5Y21EZHNnWHV3a0xaT04yQUFkRDA2QkdSTlhjR3p1UEhnWUQzdGJwN2QvbWdVQldiclJEQ3E1T1RRNFovU29zRmNmZmNJd1ZwenVQSG9VbE5oYUJVUm53TmRSd1h6M21UcmE5YnQwYnZDd3ovRkF6L2lJaUlpSWlJaUlpb0hURDhJNktJY0RxZHNxQ3ZyS3hNQ3ZvVUNnVXNGZ3U2ZHUwS2k4WENrSThhcE12S1FwYy8vQUUxVzdmV2J2L3B2LzJqS01KeDRBQWNCdzRFM1Nkb3RUQlBtZExnM0hWYlg3clBuS2tOYzhJTXNXSm16dzV1Rk1XUWxXQ2VraEw0cXFxZ1NVc0xPbTlQMEdxaDBPbkNlcVlvaWhCRFZDSEo1dFBwMEpKYU9QdjMzd2RNS0FTRmYwSGJ0YlpDOVozOXdBRzRUcDhPYWxjWWpZajcxYStnOUt2ZXF2ajRZNGdlRDR3alJrRGJ0eStpYnI0NW9tdngyZTJ3YnQwYTFLNEoySm8ya09oeUJWV2hDdndhMTJHTkd6ZXV2WmRBUkVSRVJFUkVSTlJxR1A0UlVaTzUzZTZnb005bXN3R28zUjdOYkRZaktTa0pzYkd4aUltSmdjVmlnYklWcTNUb3lxTXdHQkExZmp5TW8wZWo1cHR2WU4yeXBkRWd6REo5T2xSeGNZM083U2t0UmNucnIwTnBOc013ZkRpTXc0WkJFUlYxcWIrNEdNN2p4K0g2OFVkRXo1d0pRYWVEZnZCZ1FCVGhMaXlFNC9CaE9QUHlvT3JTQmRGKzIvbzVmL2dCTlZ1M3duSGtDSlJSVVRCUG14WVUvc1dHV1FFcGVyMG9mLzk5V1FXYVFxY0QxR3I0cXF1bE5tMTZPbUptemFvOVc2NkpQQmN1d0g3d29LeE5uWlFFUldCZ0ZSRCsxVlhjQ1RvZERDTkdOUG01L253Mkd5cFhySUI5Mzc2US9ab2VQZVRuRDlydDhKYVhBd0NxMTYyRGRlTkdKRHp5Q0ZRSkNTMWFSeDNSNjBYNUJ4L0kzc2RBN1d2V1pXYzNlSy92NHRkQWYrRUd2ZFR4ZWVzNXM1U0lpSWlJaUlpSXFDTmkrRWRFalhJNm5iaHc0UUpLU2twUVVsS0Npb29LcVM4cUtnb0pDUW1JaVlsQmJHd3NvcU9qR2ZSUnhDaDBPa1NOSHcvRGlCRW9mZk5OZUVwSzZoM3J5cytITGpzYkNvT2h3VG10R3pZQVBoKzhGUldvWHJNRzF2WHJFZi9BQTFER3hLQms0VUo0cTZxa3NacTBOQmhIamdSUVd5Vlh2bXlaMU9jK2V4WlJFeVpBYWJGQTlIaFE4ZEZIMHIzZXFpclVmUGNkVERmZTJPVFg3TGx3QVJVZmZnalhxVk95ZHNQSWtkRDA2b1d5ZDkrVjJod0hEK0pDYVNsaTdycXI5a3k2SnFoZXN5Wm95MC85dGRjR2pmTi9md0FBTG41K0t3d0cyZm1CVFNGNlBLajU5bHRZTjIwS0daclZjZVRsd1pHYkMxMy8vZ0FBZDBHQmZJQWd5S29DVzhMbmNLRDgvZmZoUEhvMHFFOC9aRWlqSDFlaHRpd05DbExwc3BXZm55KzdWcW5rMzBKLy92bm5UWjZ6dUxpNDBmc0tDZ29hSFdNeW1aRGpkMDRuRVJFUkVSRVJFUkhEUHlJSzRuQTRwS0N2cEtRRVZSZC8rSzlTcVJBZkg0LysvZnNqTGk0T01URXhVQWRVTmhFMUtDQnNhblM0MVFyYm5qMm8yYklsWkxqaXo3WnpKeHdIRDhJOGFSSU13NGFGM3BLenRCUzJQWHRrYmVxVUZPazhOMlZzckN6c3N1M1lJWVYvdW9FRG9mamlDL2lzVmdDMVZXSTFXN2ZDUEdVS0JKVUt4dEdqVWZXZi8wajNXamR0Z25INGNBaGhWbjk1S3l0UnMyVUxhcjc3RHFMSEkrdFRKU1FnYXV4WUNCb05URGZkQk91bVRWS2Z1N0FRSlFzV3dEQjhPS0xHallQQ1pHcjBXYmJkdTRPcTdRU2xFdnFCQTJWdDdyTm5ZZHV4UXo0dWpDckR3TFB2L0xsKy9CSGx5NWJCNi9kTEJBMHBYN1lNTVhQbVFKZVZCZWV4WTdJK2RVcEt2V2YvQlo0YjJSRG5zV09vK1BSVGVNdktndnJxQW1nQWNKMDhDWWdpRkFZREJMMGVDcDBPZ2xvTm45T0ptaTFiZ3U4MUdzTmVBN1d0MjI2N0xleXgrL2Z2eC9MbHkyVnRDUUhWcG4vNzI5K2F2SWI4L1B4Rzd6dDY5Q2lPaGdpay9YWHYzcDNoSHhFUkVSRVJFUkhKTVB3akl0aHNObG5ZWjcwWWJtZzBHc1RIeHlNMU5SVUpDUW1Jam82RzBBcm5mZEdWVGZSNkFWR0VvRkRBY2Zod1VIL2dSNVMzb2dMT0kwZHF0OWM4ZWpUNHpMa0crR3cyVkN4ZkR0dXVYYkRjZGh2VVhidksrcXRYcnc0S0lNMVRwMHB2NjRjTWdjdXZ3c2RkV0ZoN1BtRDM3aEJVS2hpR0RwVUZiN2FkT3hGMTg4MFFOQm9ZaHcrSGRjTUc2WXhDbjgwRzY3ZmZJbXJzMlByWGE3WEMrY01Qc08vYkI4ZVJJeUhEVWFYWmpOaTc3NVpDTi9QRWlmQlZWOE8yYTVjMFJ2UjZVZlBkZDdEdDJnVmQvLzdRRHhvRWJkKytFRlRCLzV0M25qaUJ5aFVyZ3RwMUF3ZWk5TzIzNFRsL3ZuYTdVbEdFNkhZSHJ5YzZ1dDdYVS9lYWdnSkR2NEJPR1JjblA4ZXhqa0lCODhTSnNPM2NDYytGQzVkZW04dUZzbi84QTZxa0pIajkyZ0ZBbTVGeDZibDJPK0QxUWxDcElIbzhjQnc2MU9BNmdkcS8zK3ExYXhzY2E3bnROaWd0RmdCQXpiWnR3ZWNrTmlCU1ZZblVja3FsRWdxL016N3Z1Kysrb0RFdWx3dDMzWFVYTkJvTk5Cb045dXpaZzdLeU1sU0crTVdEdEViT2dDUWlJaUlpSWlJaWFrOE0vNGc2SVovUGg1S1NFcHc3ZHc1RlJVV292bmkrbFU2blEwSkNBdExUMDVHUWtBQ3oyY3l3ajFyTVUxU0Vra1dMNmgrZ1ZzTlRXb3FxVmF2Z1BuMDZySW93cGRrTXkyMjN3V2V6b2VyTEw2VnF2RHF1VTZkUXNtZ1JUS05Hd1R4NU1pQUlVc2ptVDllL1B6Uzlla25YK3NHRFViVnlwU3h3dE8zWkEwdjM3Z0JRRy9CdDNneUlJb0Rhd01tMlp3K01JMFpBMEdwaHZPNDZWRy9ZSU4xYjgrMjNNSTBlTFozOTUvcnhSN2pQbllPN3NCQ3VVNmZnS1M2VzVncjVydW5XclhaTFQvK3pEQVVCMFQvOUtRU2REalZidDhyR2l5NFg3SHYzd3I1M0x3U3RGcHFVRktpU2txRHUyaFg2d1lQaEtpaEEyVHZ2QkZVV0Nob056Sk1uMTI3RldWemNZT1dldG5kdjZXMzc5OStqNHFPUGFxc3NMMzZ0RUQyZW9OZmtYNDJvdEZoZ25qZ1JsU3RYWHVyWDZ4RXpadzYwR1JsUXA2U2c5SzIzZ3Vid0ZCVUZyY1gvSEQ3bmtTTW8vOWUvNmwxMzNlc0VBUGg4S0Z1NnROR0EwRHhsU3UxNWp4ZjVuejhZRGcwRG9nN2prMDgrYVhTTVJxTkJRa0lDamh3NTB1allHVE5tUkdKWlJFUkVSRVJFUkVTdGd1RWZVU2RSVTFPRG9xSWluRHQzRHVmUG40Zlg2NFZLcFVKaVlpTFMwOU9SbUppSXFLaW85bDRtWFlIVVhidEMwR2hDQjBxQ0FGVkNBaFE2SFVTSG85SGdUMUFxWVJnNkZGR1RKa25ucWVteXMxRzllalZxdG0rWEIwWStIOXpuemdHQ0FOSGpDYXAyRTFRcVdQeXEvb0RhRUVxYmtRRkhYcDdVWnQrM0Q1WnAwd0NGQXNyWVdHalQwK0g4NFFlcHYrYTc3MkFjTVFJQVlMenVPbGkvL2xvSzErcXE0SXczM0FDZzlsekNxcSsrYXVROUJnaHFOVXczM2dqVDJMR2h0N1VVQkZodXVRV2FuajFSdVh3NWZBNUgwQkRSNllUenhBazRUNXlBcG5kdkdJWU5nem9wQ1Fxek9XaDd5Nmp4NDZHTWpvWTJJd1BXcjc5dWNGMkdpOXVnQW9BMlBUMnN5a3ovZ0JVQWpDTkhvdWE3NytBcEtZRW1OUlV4czJaSlZYTGE5SFNZSjA5RzFaZGZOamludWxzM2FidFdBTkJtWmdJS1JiMWJ5eXFpb2lCb3RSY3ZGREJlZjMzdDMzT0k4WUpTQ2ZQMDZkTGZhNTJtbkt1b3pjaUFwa2VQc01kVHg1Q1JrZEZvK1BlTFgvd0NBd08yeUNVaUlpSWlJaUlpNmtnWS9oRmRvYnhlTHk1Y3VCQlUzV2MybTVHV2xvYXVYYnNpUGo1ZXRnMGFVYXRRS0tCT1NvTHI5T21nTHYzVlYwc2hYdlFkZDZEa3BaZENCbG1DUmdQRGtDRXc1ZVFFYlR1cDBPdGh1ZlZXR0s2OUZoV2ZmRkliK0Yxa25qQUJBT0Q4NFFkNFNrdGw5NW5Ham9YU3Y2THVJdDJnUWJMd1QzUzc0VDU3RnVxTDFYK0dvVU5yd3orRkFwcWVQYUhyMXcraXh3TkJwWUlpS2dyNnE2K0c3Yi8vbGU2M0h6Z2doWCttTVdQZ09ubFNOci9zZGVwME1GeDdMVXczM2lodE5ka1EvZURCMEthbG9lcXJyMkRidlR0a0ZhR2dWaVA2OXRzQlFZRENaRUxjTDMrSkM2Ky9MbTI5cVVsTGcrbmkrdFFwS2ZVK1M5Qm9FRE5ybHF3S1VXRXlRZFdsUzIwRlk3MDNDakNPR2lWdlV5aGduam9Wbm5QbllMcnBwcUR6R1UwMzNnaUZYby9LbFN0RGJqMHFLSld3VEo4dW4xS3Zoem81R2U2Q2dwRExNRjUzbmV4YW01NE95L1RwUWFHd0tpRUIwWGZjQVUzUG5rRnpLR05pNm4yWnNybjc5RUhNbkRsaGphWElFQVFoSXY4L3E5dk9VNkZRUUtQUlFLZlR3V1F5SVNZbUJxbXBxWmcwYVZMSUxUL1hyMS9mNG1jVEVSRVJFUkVSRVVVS3d6K2lLNGpINDBGaFlTRUtDZ3BRVkZRa3ErN0x5TWhBVWxJU0RBWkRleStUT2lGVllxSXMvRlBvOWRBUEdWSzdKZWRGU3JNWnBwdHZSdFVYWHdDb3JjelRwS1ZCZjlWVjBBOFljS2xxcXg3cTd0MFIvOXZmd3JwcEU2d2JOMEtibVNrRmRycCsvWkQ0OE1Pby9QSkxPSThjZ1NvaEFhWXhZMExPbyt2ZkgvcUJBNkZKVFlVbU5SWHE1T1RhaWpLLy9waFpzNkROeW9JaXhPZVRhZFFvMlBmc2dTNDdHNFpodzJUbjBrRVFFSDM3N1RpL2NPR2xyVW9WQ21qVDBxQWZQQmo2d1lNYmZaMkJGRkZSaUw3OWRwakdqa1hObGkydzc5MHJPMU12YXNJRVdXQ25Ta3hFOUoxM291emRkNkZPU1VIYzNYZExyMDloTUVEWHZ6OUVwN1AydkVDbEVncURRZG8yVkJHaU9saVRtbHB2K0tlTWk0Tmw2dFNRUVpxdVh6K2dYNzk2WDVkaDJEQm9Nek5oMjc0ZGpyeTgybk1BdlY2b2s1TVJOV2tTTkttcHdXdnAyVk1XL2drcUZWUUpDZEJmZlRWTW8wY0hqVGVPSEFuMzZkT3c3ZDROUWFkRDFKZ3hNSTRlSGZLc1JLRDJmV2NhTXdid2Vtc3JIbjAraUtKWWU2YWxVZ2xGVkJTMGZmcUVYQnUxcm9FREIyTHQyclV0bm1maXhJbVlOR2xTQkZaRVJFUkVSRVJFUk5SK0JGRnM0TEFoSXVydzNHNjNMUER6K1h3d0dBeElTVWxoZFI4MWFNT0dEUmc3ZG15YlBNdFhYUTJmd3dGQm80RkNyNzkwOWxvQTBldEZ6Wll0VVBmb0FVM1BudldHTUkzeEZCY0RTbVhJYlJxZEowN1VCb3NoQXFsSThUa2NVT2gwOWZZNzh2TGd5TTJGTmlNRDJ2VDBrQ0ZpYzRsZUw1eEhqOEo1OUNpOGxaV0l2ZXN1V1hoWngvYmYvMExYdjMrTG4rMDZlUkxPbzBjQnBiTDI3OWRnZ0RJMkZ1ckV4SkJoWVdzUzNlN2E3V1VWQ2docWRWZ2ZQNkxiRGR1T0hkQmZjNDFVaGRyUnRlWG5MZ0M4L1BMTEdERmlCRWI2YmZsSzFCUWZmL3d4Q2dvSzhQREREN2YzVW9pb0E5dTJiUnUyYjkvT3J4VkVSRVJFUkJIQXlqK2l5MUNvd005b05DSTlQUjBwS1NtSXZYaDJGbEZIb1lpS0Npc0lFcFRLZWl2eW1rTFZwVXU5ZmRvUVcvWkZXa1BCSHdEb3NyS2d5OHBxbFdjTFNpVjAvZnJWVnRZMXdEQjBhRVNlVjFjaDJSRUlhalVFdGJySjk5UnR5MHBFUkVSRVJFUkVSSFFsWVBoSGRKbndlRHdvS0NoQVFVRUJpb3VMWllGZjkrN2RFUlBtV1ZSRVJFUkVSRVJFUkVSRVJIVGxZdmhIMU1HVmxKUWdQejhmQlFVRjhIZzhNSmxNeU1qSVFFcEtDZ00vSWlJaUlpSWlJaUlpSWlLU1lmaEgxQUhaYkRhY09uVUsrZm41c0ZxdFVLdlY2TkdqQjNyMTZvVzR1TGoyWGg0UkVSSFJaY1crYjUvc1d0dW5EeFFtVTNnM2l5SThaV1Z3RnhUQWZmWXNqTU9HUWRsSnZoL3pWVmZEZGZwMDdWYlNnaENST2IwVkZYRGs1Y25hakNOR1JHVHV5NDBqTnhldS9Id1loZzhQZVU0eGRWelRwMCtYWGNmRXhPQzk5OTVybFdjVkZoWWlMeThQT1RrNXJUSi9KSlNYbHlNdkx3OGpSb3lBRUtHdkZTVWxKZGk1YzZlc2JjcVVLUkdabTRpSWlLZ3pZUGhIMUVGNHZWNFVGaGJpNU1tVEtDNHVCZ0FrSmlZaU96c2IzYnAxZzFLcGJPY1ZFaEVSRVYyZXlqLzRRSFlkTjI4ZXRHR0VmOVhyMXNHNlpRdEVoME5xRTVSS1JJMGZIL0UxZGdTaXl3WDd2bjF3blR3SjE4bVQ4Rnk0QUFDSXYvLytpSjN2NmlrcVF1Vy8veTFyNjZ6aG4zWHpacmhPbllMMW0yK2dUVXVEY2ZUb1Zqc1RtQ0tycHFaR2RxM1JhQ0k2djgxbXc2Wk5tN0Jod3dZY09uUUlBQkFYRjRmQmd3ZEg5RG5ONVhBNHNIbnpadVRtNWlJM054ZUZoWVVBZ0ZkZWVRVURCZ3lJeURQeTgvUHg2cXV2eXRvWS9oRVJFUkdGaitFZlVUdXJycTdHOGVQSGNlclVLYmpkYmhpTlJtUm5aNk5YcjE0d0dBenR2VHdpSWlLaVRrdlRxeGZFZGV0a2JmYTllNXNVL2hVKzhraVRucG4wN0xNb2V2cnBKdDBUS09HM3Y0VTZKYVhwTnlxVnFGcTlHcjdxYWxtemJmZnVpSVYvamZFVUZhRXNBaFZVaVk4L0hyTGR0bXNYS2o3K3VNWHpoeXQ1NGNLUTdlNHpaK0E2ZGFyMlFoVGhQSDRjdW9FRHBmNXpqejNXNG1mSDNuTVB0QmtaTFo2SDJwN1Zhc1ViYjd3QnQ5c3R0YjMyMm10NDY2MjNvRkxWL2hobi9Qang4UGw4TFhyT29rV0wwTDkvL3liZnAxS3BzR1RKRXBTVmxjbmFOMnpZRUxId3J6SDUrZmw0dW9WZkt3Rmc2ZEtsRVZnTkVSRVJVY2ZEOEkrb0hZaWlpT0xpWWh3N2RneEZSVVZRS0JUbzNyMDdVbE5URVI4Zkg3R3RVb2lJaUlpbytiVHA2VkJhTFBCV1ZrcHRudEpTdVBMem9lblZxLzBXMWdoQjFieC81Z2xLSlF4RGg4SzZjYU9zM1hId0lQQ1Rud0FLUlNTVzF5RFI3WWFudExUVm45UGVyTjk4STd0V0pTVEFPSHk0ZEMxNlBDMS9TQXVESVdvL2lZbUptRHAxS2xhc1dDRzFuVGx6Qml0V3JNQlBmL3JUZGx4WkxaVktoZkhqeCtQRER6K1V0Vy9kdWhVUFBQQkFtK3hhNDNLNXBJcERJaUlpSWdyRzhJK29EWGs4SHVUbjUrUDQ4ZU9vcnE2R1RxZEQvLzc5MGJ0M2IyaTEydlplSGhFUkVWR240NjJxUWtrOTFWa0FJRHFkUVcybGI3M1ZZTUNXOUtjL1JXUnR6YVpXUzI5NkxseUE2SEtGZmF1bVc3ZWdOcC9OQnR1dVhWQjM3OTYwWlNRbk4ybDhaK0V0TFlYOXdBRlptM255NURZSlY2bGpxcTZ1eG9HQWo0bkpreWRqMWFwVmNQcDlEZnJYdi82RmNlUEdJU1ltSnVKck9IdjJMQngrV3h3M0pqMDlQYWl0dXJvYTY5YXRRMFlUSzA3VDB0S2FOSjZJaUlpSUdzZndqNmdOMU5UVTRQang0emg1OGlUY2JqZmk0dUl3Yk5nd3BLU2tRTUYvNUJNUkVSRzFIMUdFejJacjJpMHVWNU1DTlgvK1d6c0NnQ1BnQi82Q1JnUFQ2TkhTdGV2TUdiaCsvRkc2MXZicEEzVkFRR2Zkc2dVUXhVdHorQVdURmN1V3dYWDZkTFBXNnEvaTAwK2JmRTk5VzE2MnVpWitmNjNOeklRUWdUUGJQRVZGOEp3LzMraTQ2azJiWkZWNW1yUTA2SnF4OVdLamVHYjRaZVBVcVZONDVwbG5aRzBMRnk3RXBFbVQ4TmxubjBsdGRyc2QzM3p6RGFaUG53NjlYZyt2MXh2Mk0zdytIMXdOZk4xNjhjVVhjZVRJa1NhdlBkQXJyN3pTNUh2V3IxL2Y0dWMyUjF0VUtCSVJFUkcxRjRaL1JLMm9vcUlDZVhsNUtDZ29nRUtoUUVwS0N0TFQweEViRzl2ZVN5TWlJaUs2b25rRHpxTHk1NnV1cnUxdjV2YVlMUkY3MTEyeTY4QXpBUVcxR3VhcFU2WHJ3UFB2VERmZEpEL0hUUlNEdHBBVS9Dci9MamZxN3QwYkRnMUZFVFU3ZHFCcTFTcUlJYXFVMUYyN0l2cU9PNXIwek9oYmI0VXlBdCtmVjY5Wmcrb05HeG9jNHlrdGhYMzM3a3NOZ2dETHhiOXY1NGtUcVBubUc1Z25UNWJlQjJYLytBY2NlWG5TOEtpeFl4RTFZWUpzVHRIdFJ2R2Yvd3lmMVNxMUthT2pvZW5kdTZVdnFkTVlOMjVjaSs0dkx5OXY4aHpoQkY0elo4N0VmLzd6SDNUcjFnM2p4bzFEVGs0TzR1UGpBUUFyVjY1czB2UDI3OStQUjVwNEJtbEhscEdSMGVEN1VCUkZyRnExQ20rLy9UWnNJWDdCbzNmdjN2amQ3MzdYbWtza0lpSWlhbGNNLzRoYVFWbFpHZkx5OGxCWVdBaTFXbzJzckN6MDZkTUhPcDJ1dlpkR1JFUkUxQ2tVUC85OHZYM2xIM3dBQUZDbnBDRDI3cnZiYWtsTjVybHdBYzZqUnk4MUNBTFVQWHJJeHZqczlxRDdtbnZtWDBmbktTbEJ4U2Vmd0hYeVpIQ25Rb0dvbkJ5WXhvNkYwSUdyZWFxLytncWlYN1dXNGRwcm9VNUpBVVFSVlY5OEFmZlpzM0FjT1FManNHR0l1dmxtaUlIbjlvV29hclR0M0NrTC9vRGFrTGdqdng4b1BBa0pDVml5WkFtNmRPblMza3U1ckp3NWN3YUxGaTNDd1lNSGcvcVVTaVZtelpxRm4vM3NaMUJkb1Y4cmlZaUlpQUNHZjBRUlZWcGFpc09IRDZPb3FBZ2FqUWI5Ky9kSG56NTlvTDZNZi91YWlJaUlxTE5KZVBEQnNNKzNjK1Rtb216SmtvaXZRZlI0VVBIcHB4QTlIcWxObTVZR1gyVWxSTHNkQ3FNUmdrb0ZSMjZ1L0VaQjZIQ1ZmKzdDUXVsdFQ0aUt6THArUWEyR0tpRWhxRi8wZW1IZHZCbldEUnRrNzQ4NjZ1UmtSTjl4UjdQUEdHd29LSTRrNS9IanNPL2ZMMTByOUhxWUowMENBTmgyN1lMNzdObmFEcDhQTmR1M1F6ZGdnR3g3VUFCQlc5U0tYaStzWDM4dGExTmFMREFNSFJyNUYwRHRva3VYTHMzYVNyUE9Rdzg5Rk1IVnRLNFRKMDVJYjU4N2Q2N2VmcTFXaTVTVWxLQitqOGVEVHo3NUJCOTg4QUhjYm5kUWYrL2V2ZkhvbzQveWpFRWlJaUxxRkJqK0VVVkFTVWtKRGg4K2pQUG56ME9yMVdMZ3dJRklTMHZqYnhJU0VSRVJYU1NLSWdSQmFPOWxoTTFUWEF6Ny92M1FabVpDMDcwNzBJWnI5NWFYby96REQyVm4vUUdBY2ZSb1ZHL2FCUHVlUGZYZXEwcElrSzAxL29FSG12ejg4bVhMWU4rN1Y5YldrdlA3U2hvSkx1cjYxU2twU1BqdGIyVjlydE9uVWZucHAzQ0hDQUlFcFJLbW0yN3E4TlYrUU8wNWtaWExsOHZhb2laT2hNSmtndWgwb21yMWFsbWZmdEFnYURNeVVMMXhvNnpka1pzTHkvVHAwclg5KysvaHJhaVFqVEdOR1hQRlZuOTJWcXNEUGo2YUl0enc3L1hYWDIveTNDKysrQ0kyQm55TXR1VDh2bC8vK3RkaDlhZW5wK09OTjk2UTlSMDVjZ1N2dlBJS1RvYW9ERmFwVkxqampqdFk3VWRFUkVTZENyL3JJV3FCOHZKeUhEaHdBT2ZQbjRkT3A4UGd3WVBSdTNkdkhoeE9SRVJFZEZIZDkwV1ZsWldJam81dTU5V0V6NzUvUDZyWHJVUDF1blZRbUV6UTl1MEw4OFNKVUxieWEvQldWS0RrbFZlQ3R2UFVwcVZCbDVrSlgxVlZnK0hmbFZMeEpicGNxRjZ6QnRhdFd3RlJET3B2YWJWZlc3TnUyZ1RQaFF2eXRtKytnWFhqUnZpY1R0bjVoWUpXQy9PMGFiVVhBWldPM29vS3VFNmZodWJpOXEvV3padGwvWUpXQzAzUG52QVVGVWx0eXJpNERsY04ydEVsSlNWaHhvd1o5ZmEvK2VhYnNtdUR3WUM1YytmV08vNnp6ejVEa2QvZkNVV093K0hBa2lWTHNHTEZDb2dodmxhdzJvK0lpSWc2SzRaL1JNMVFVMU9EM054Y25ENTlHbHF0RmxkZGRSVlNVMU1aK2hFUkVSRUZpSXFLQWdDY1AzKytUY00vLzBxMXdrY2VrZlhGelpzSHJkOFBncnUrK0tLc1gxQXFVVEdGbENZQUFDQUFTVVJCVlBIcHA5SzF6MnFGOCtoUktHYk9ESHFPTmowZGlZOCtHdmE2QXRjU1NCa2RqZGg3NzBYWnUrOUs1N2dwTFJiRXpKbFRlK1pmUGR1UkNpb1ZURGZlQ05QbzBXR3ZwYU55L3ZBREtwWXZoemZFRnFHQ1VnbFRUZzVNT1RrUnEvYlRabVpDMEdnaU1sZDlWQ0hPYlBPV2xvWWNhNTR3QVVxTEJRRGdjenFEK2gwSERramhuNmU0V05Zbk9wMG9lZlZWV1Z2OC9QblE5T3packhWM1ZuRnhjYmoxMWx2cjdROE0vN1JhYllQanQyelp3dkN2RmV6WnN3ZUxGaTFDY2NEbkFWQmI3VGRyMWl6Y2VlZWRyUFlqSWlLaVRvbmZBUkUxZ2N2bFFsNWVIbzRmUHc1QkVKQ1ZsWVhNekV6K1k0S0lpSWlvSG5YaDM4NmRPNUdXbHRZaGYxa3FjSXRFVDNHeDdKdzZBRENPR0JGeUswVkJxNFVxTVRHaTY5SDA2SUg0Kys5SDZkLy9Eb1hKaE5pNWM2RXdtUUFBNnFTazJpRFE0Nm5kU2xXcGhFS3ZoN3BuVHlqMCtucm5GTDFlaUM1WGVBdndlb09hQWlzUkd5Sm9OTTBPNWp3bEpTaDk2NjM2QnlnVXNPM2FCZHV1WFdITkZ6OS9QcFJtYzROam9tKzdyZFVyT25YOStrRlFxVUtlV2VoUDA2TUhqTmRmTDEzWEJjRCs3UHYyd1R4NWNwdHVSVXNkeTJlZmZRYlR4YThKL3F4V2E0TVZpK0h3ZUR4dytGV2lOalkyMUJyQ3BkUHBtdjF2NlRObnp1Q3h4eDZydDErcFZHTGR1blZZdDI1ZFdQTzkrdXFyaUl1TGE5WmFpSWlJaURvaUpoWkVZZkI2dlRoKy9Eank4dkxnOFhqUXExY3ZaR2RuUTkvQUQxaUlPanFsVWdtdjE5c2hmd2hMUktIeGM1WXVaeGN1WE1EbXpac3hac3lZRHZWeFhQem5Qd2UxaFFySmFuYnNnRzMzN3JEbVRIam9vUWFEdUhCNEt5cHF6NFF6R3VFcExZWEhyMHBNWVRBRWpYY1hGQUNvRFRJMXFhbEIvZmE5ZTFIeDhjZk5Yay9SVTArRlBUWjY1a3dZaGcyVHJ1UG56NyswenRPblVmbjU1N0x4ZGYwS3JUWms4T2hQZEx2aExTOFBleTFCZkw3Z05vV2krZk9GU2RCcW9VMVBoeU12RDFBb29EQWFJVG9jRU4zdVMyT1VTa1QvOUtlWFFqMmZENzZhbXFDNXZCVVZjQnc1QWwxV1ZxdXZtenFmVFpzMlljR0NCYzIrdnluaDQwTVBQWVNKRXlkSzE2Kzk5cHIwZGw1ZVhsQ0ZaVjIvWHErSHQ1R3ZGVTZuTTJSRklCRVJFVkZud2ZDUHFCR0ZoWVhZdDI4ZmFtcHFrSlNVaElFREI4SnljUnNlb3N1WlhxK0gxV3JseHpQUlpjUnF0Y0lRNG9mK1JKZURuSndjYk55NEVZV0ZoUmcyYkJpNmRPa0NpOFVDb1IycmwwU3ZOK3dneVZkZEhmN0VvUUttaTNUWjJiSnJ4NkZESWNlVkxsNGMvdlA4S0tLaWtQVDAwODI2dDdYNGJ6a3BocWdnOU8vM1JIaHJ4TUNQTHpGRVlDQmNEUDhhMjVLMXFYVFoyWWk5KzI3cDJqSnpKaXlpQ0tYWkRNLzU4eWhadEVnMjNqUjJMRlJKU2RLMTEyb05lZDRoQU5oMjdJQXVLd3ZhOUhSWnU2K21KcWhxVldpRGNKTW9Fckw4QXUxUUZZVCsvZm41K1JGOXRvS2ZKMFJFUkhTRllmaEhWQStiellaOSsvYmg3Tm16TUp2TkdEMTZOQklqdktVVFVYdEtTRWhBWVdFaHd6K2l5MGhoWVNIaTQrUGJleGxFelRKdzRFQjA3ZG9WcTFldnhwZGZmaG4yZlNOR2pNRElrU01qdWhicmhnMm9XTFlNbGdiTzZHb3QvbUVRRVBuQWlRSUVWSm1HM0hhempTcFI2N1lmRmIxZWxILzBrV3d0bWg0OUVKV1RJeHZmVU9Ec3lNdUR0N0lTY2ZmZEoydTNidG9rQy84RWxRcXFybDJidmVhWFgzNjUyZmUyOVROYjQydEZSL1YvLy9kL1VLdlZRZTF1djBwU2FwcU9WSkZPUkVSRUZBa00vNGdDK0h3K0hEOStISWNPSFlJb2loZ3dZQUF5TWpMNG00QjB4ZW5ac3lkMjdOaUI4dkp5eE1URXRQZHlpS2dSNWVYbEtDMHR4WWdSSTlwN0tVVE5scENRZ0RsejV1RGN1WE1vTEN5RUs0d3o2THAzNzk3czUzbkx5dUE2ZVRLbzNYbnNXTFBucE5hbFNrcEM4c0tGQUlDcTFhdGgzYmhSNmpNTUhWcTdMU1pxS3lQOS94N2o3cjBYMnI1OWNlNFBmNERvZEY2YU1PQjcrRkJidW9ZNnk3RTFWYTlhQmZlWk01ZWVyOVVpK3M0N2c5YnFPWDllZHEySWlyb1VDUHA4c0c3ZURNdjA2Ykl4anR4YzJiVW1OYlZGcjgvY3lIbUprVlJWVlFVQXpmNy9YRXUrVmx4dU5telkwTjVMYUhlOWV2WEMrdlhyQVFEdnZ2c3VQdnp3UTZsdndvUUplUGpoaHdFQWp6NzZLTDcvL251cDc0VVhYc0ExMTF5RGFkT213ZTVYaWN6d2o0aUlpSzQwRFArSS9KU1dsbUxQbmoyb3JLeEUxNjVkY2RWVlY4Rm9OTGIzc29oYWhVcWxRcjkrL1pDYm00disvZnN6QUNUcXdNckx5NUdibTR2czdHeitjSW91ZTRJZ0lEazVHY25KeWEzMkRNZUJBNmhZc1FLK0VOdkd5Zmg4VXRBRTFHNlpXUHpjYzdKejJHSm16NForOEdEWmJhTEhnNktubnBLTjB3OGVqSmpac3lQekFnSW96V1lrL00vLzFOdGY5T3l6elpyWC83WDdLMSsyRFBhOWU4TWFDN1JPOWFMbzljTDIzLy9LMnZRREIwcDlMdjh0L3dRQjZycXRRd01xKzRLMi9mUVBCaS9lSzF5c29BcmNrcldsL0xjenJXUC8vbnRZdDJ5UnRVWFBuQWxWZkR4RWh3T2UwbEtJYmpjMHZYb0ZiZDlwR0RJRTlvTUg0YjE0L3FOdDUwNUVqUjBMaGNrRUFQQVVGOE4xK3JUc0htMW1ab3RldzczMzN0dWkrNXRpMjdadDJMNTllNGVvM2lzcks4UG5BV2RUTnNUcGREWTR2cXlzTEJMTGFqZDFJVnVnRjE5OEVSdjlBdnFHeGdMQXVISGpJcm91QVBCNFBGaXpabzJzN1lZYmJwRDZEaDgrTExVTGdpQnRIUnBZSmNsZjlpVWlJcUlyRGNNL0l0VCtvK0RBZ1FNNGNlSUVEQVlEL2o5N2R4NGZkWFh2Zi96OW5UMzdUa2pZZDBMWUJCRVFYSkd0VmtTcnRXcXZRbnRiN1cycnJkcFY3clczM3RiZWlxSlg3U0sxNE5XZlhwZXF4WlZGb29Bb0tpajd2a01XUXZiSlpDYVp5ZnorQ0l6NVpoSXlnWVFoNGZWOFBIakk5M3pQT2Q4ekljRXc3M3pPdWZqaWk5V2pSNDlvTHd2b2NLbXBxY3JOemRYV3JWdVZscGFtN094c3hjZkhFeTRBNTRCQUlDQzMyNjM4L0h5VmxKUW9OemRYcWFtcDBWNFcwRG5ZYkswSGZ6cHhwbG9qMVI5OVpBcjByS21wb2NDcHNkbzllMHo5Sk1uVjZDeXFkbWNZc2lRa2ROejg1NkNheno0emJYdHBpWW1SNDhUNWRyVzdkNXMrL3JiTVRGbGNMaWtZREQvVHI4bjNOUFZOemh3MEdtMmQySFJMMXZibTI3Vkw1Uys5Wkg2K3phYXFGU3RVOGVxcnF2ZDZKVWt4RjF6UUVQNFZGSmo2V3RQU0ZEZHhvaXBQYkpzYnJLdVRPeTlQaWRkY0kwbGhvYUlzRnNWY2NFRUh2WnF1cmFDZ1FFOCsrV1RFL1QwZVQ1djZvLzBzWGJwVVpZM09ibzJQajllWU1XTWtTUnMyYkpDdlVlRGZwMDhmeGNYRktSZ015dC9rQndYNDl3OEFBT2hxQ1A5dzNqdCsvTGcrKyt3enVkMXVEUjQ4V0xtNXViS2Q1YTEvZ0doS1RVM1ZoQWtUZFBEZ1FlM1lzVU1lajBlQnBtK2NBVGpyckZhclltTmpsWjZlcmdrVEp2RC9KcUFOYksyYzAyelB6cFl6SjBmT2dRTkRiVUcvWDlWcjE1cjZ4Vjl4UmRoV2pKTEMraGxXcTV3UmhuK2xpeFpGMU85OFZsOVRvOHAzM3pXMXhZd1pJK1BFbS9PZVJsdjRTUXI5T1RZTlpDV0Z4b1RtYmhMNEdrN25HYTgzSXNHZ3lwNS9QdXpNd2FEZkwzOWhvYW5ObXB3c1NmSTNxZnl6ZCtzbVcxYVdxcFl1RGIzVzZqVnJGRHR1bkdTenFlYnp6MDM5WFVPR2hNNFpSTmZ5K3V1dksvNUV4V2RqYnJkYjExMTNYUlJXRkIxdXQxdUxtdnlkT21YS2xORDNUSGw1ZWFaN28wOVVjZnVhVmdCTHpaNmhDQUFBMEpsMWlYZVJQSUZhL2ZQSVovcTBaSThLdmVYeUJqamtHbTBVZitKWDVVSHA0NWEzS2VtS1hGYTd1cnVTZFZIYVFGM2JjNXhpclk1b0x3bFJZTFBaTkdEQUFBMFlNQ0RhU3dFQTRJelpVbE5sV0szaFZXQW5KRjU3clp4Ti9wOVh2V2FOS1JpeXBxUW85cUtMd3NiV0hUa2k3L2J0cGpiWHlKR3l4TVpHdERidjFxMFI5V3NzVUZIUklWdHJucXNxWG50TjlkWFZYelZZTElxLy9ISkpEZUdkZDlNbVUvK1lFU01raFovblo5anRVcE50UHdNVkZhYnIrcXFxRHYvWW5qeXIwTkd2WDBSLy9oYVhTLzdpWWdWT25JRjNraTA3VzVhWUdNV09HeGNLb0lPQmdNcGZlMDJHelJiMitYN3lZd1owVlU4ODhZUXFHbjFOVzYxVzNYampqWktraW9vS3JWNjkydFQvNUhhZ1RjTS9wOU1adGtVd0FBQkFaOWZwdzcrTjVRZjExSzZsS3ZaVnR0NFpRQmh2b0U0SHFvdDFvTHBZZVVWYjljUEIwelVxT2Z4OEVnQUFnRTdEWXBFck4xZTJidDNreXMxVjhlT1BuN0o3dmNjamQ1TnpxK29ySzFYeDZxdUt2L3h5MlRJekpaMElXbDUrV1FvR1RYM2pUcnloakRQbi91QUQxVFNwN0lzZE0wYldFMmNUTjkyYTFSSWZMMGYvL3BMQ0svK01aaXA1QXNlUHQvZVNJK2JLeVdrMi9ET3NWbGxUVW1STlRwWWxLVW1PL3YzbGJYUk9tU1RaMHRKa2lZbVJKQ1ZNblNyUCt2V2g4d3RyOSswTG05TTVZSUFjL0ZBWHVyQlhYbmxGSzFldU5MVk5tVEpGbVNmK3ZuN2pqVGRNSVY5eWNySkduUGhCQWUrSkxYWlBjcDZ0Q21BQUFJQ3pxRk9IZnh2TEQrbzNtMStKOWpLQUxxUFlWNm5mYkg1Ri96bmlteHFaM0R2YXl3RUFBRGh0S2JmZEZuSGYyb01IRmF5dk43VUZBd0Y1UHZ0TW5zOC9sMnZFQ0NWTW1TTDNxbFdxYTdJVm8ydkVDRGw2ODMxVGU2aGVzMGFWYjc5dGFyTzRYRXFZT1ZPU0ZLaXNsUHZERDAzM1k4ZU1DVlgzMVRkNVE5OXdtSGUwOEplVWhKMzVkelk1YzNKa3o4cVN2VmN2MmJPeVpPdmVYYmFNREZtVGtzSXFGS3VXTGpWZE53N3lMQWtKU3JqcXFyQ1AxVmNkTEVyOCt0ZmJmZjNuazl6Y1hEM3l5Q010M3A4eFk0YnBPaVVsUlMrKytHS0wvZSs5OTE1dFBZMnEzNWFjVDF0N051ZU5OOTdRd29VTFRXMXhjWEdhTTJlT0pLbWtwRVN2dnZxcTZmNlVLVk5DMVgzVmpTdUxKYmxjcm81YkxBQUFRSlIwMnZEUEU2alZVN3VXdHQ0UlFKczl1ZXM5UFRaMkRsdUFBZ0NBODRJckowZVo5OSt2NnRXckc3Yi9iQndRQllQeWJ0b1V0dFdrMUhCZVhHc2hTL2I4K1pLa3VzT0haZS9SbzlrekJKdVQ4dTF2aHpjR2cyRWhrU1Q1aTR0Vlgxa3B4NEFCelZhN2RhVDZxcW96bnNPN2RhdTgyN2JKczI1ZDJMM0VhNjl0Q01ja1ZTNVpZdDdhMDJKUjNPVEpvY3RnSytHZnIwazFuU1RaczdKa3pjZ0lhNjg3Y2tTQjBsSnozK3hzV2RQVHpmME9IRkNnc2xMT1FZTmtuS2pNQzN0R3IxNlNKR3RTa2pMdXZiZlpQbzNWZXp5cTNiL2YxTmI0ZkVxcG9kcTArdU9QdzlZb1NmR1hYaHA2Sms2ZnRjbDVrZTNkLzN4VFZsWjJ4bk9zWGJ0VzY5YXQwenZ2dkJOMjd3Yy8rSUV5VG53dC8vV3ZmelZWOTFrc0ZsTmc2dkY0VEdPcC9BTUFBRjFScHczLy9ubmtNN2I2QkRwSXNhOVMvenp5bVc3dU15bmFTd0VBQURnckxMR3hTcGcrWFhHWFhhYnFEeitVZTlXcTBMYUtMVW1hUFZ1MnRMUlc1L2FYbEtqNGlTZGtUVXhVN0lRSmlocy9YcGFFaEsvdUZ4WEp0MmVQYXZmdFUvS05OOHB3dVJRemVyUVVES291UDEvZWJkdmsyNzVkdHN4TUpkOTBVMmljYjljdVZhOWVMZStPSGJJbUpDaHgxcXdPRGYvcVBSNFpGb3RrdDh1d1dCU29xbExsbTIrRzlXc2F1a21TZ2tFRnlzcFVlK1JJMkszU1JZdWFmWjVyeEFqRmpoc25TYXI1OGt2VmZQbWwrZjd3NGJLbXBwcldkNnAxZUxkc0NYdEd3b3daY3VYbW10cDhlL2FvOUc5L003VTVldmRXMnAxM2h1WU1CZ0txZXZ0dGVVK2N5eGNvTDFmcTlkZkwxa3lRMkpKZ1haMzhSVVdxS3l5VXY3QlEvcUlpV1JJVFpVMUpNWjNmWjFpdGNnNGJabDdqenAwdEJxLzJIajBpWGdNYXpEOFIwcDhVRnhmWHJ2UC8rdGUvRGp0bnJpdXJyS3lVeldhVHcrR1ExV3BWYVdtcG5uNzY2YkIrellWdXdXQlFSVVZGMnIxN2Q5aTlCeDU0b05ublRaNDhXZE9uVDVjazVlWGxLUzh2ejNSLzBxUkpvZTFBVDY2dk1Tci9BQUJBVjlScHc3OVBTL1pFZXdsQWwvWnB5UjdDUHdBQWNONnh1RnhLbUQ1ZHNSTW5xdVRQZjVhL3VMakZ2clVIRHNpVm15dExiT3dwNTNTdldDSFYxeXRRWHE2cTk5NlRlL2x5cGQ5MWw2d3BLU3FlUDErQlJtOUVPd1lNVU56RkYwdVNhcjc0UW1VdnZCQzZWM2YwcUJKbXpKQTFLVWxCdjEvbC8vZC9vYkdCeWtwVmYvU1I0aSsvL0F4ZS9hbFZ2ZmVlcXRldWJiWGZ5ZlA1Sk1sZldLaXlsMTZTdjZqSVhMWFhERXRNak95OWVzbTNhNWNjL2ZvcDVkWmJRM09VTjluQ1R4YUxFays4Mlg5UzB5cTR4dUZmZlZXVmZFMnE2U1NGVmNqNTl1eFI2YUpGQ3ZyOW9UWmJSb1pTdi9NZDAzeUIwbEpUR09rdkx0YngvL2tmcGR4Mm01eURCb1U5cHk0L1g3NmRPK1UvZmx5QjQ4Y2IvbHRaR1haK1pNem8wZkkwK1JnN2h3eVI1V1E0RVF5cWFzVUtWUzFiRmpiMnBMSVhYcEMvdUZnSlYxMFZjYVhwK1c3VXFGRWRPbiszYnQzYWRiNnJycnBLOXJOYzVkc1d6ejc3ckpZc1dkSnF2OGFCM0lFREJ6Ui8vbndkUEhndzdFeStwdUxqNHpWa3lCQ3RYNzllSTBhTTBLOSs5YXZRSEk4OTlwaXByOVZxMWUyMzMyNXFLeW9xTWwwVC9nRUFnSzZvMDRaL2hkN3lhQzhCNk5MNEdnTUFBRjFDazdQOFd1M3Vkc3V6ZnIycVY2MVNvS0xpbEgwOTY5Ykp1M216RXIvMk5jV09IOS84bHB3bEpmS3NYMjlxcy9mc0dhck9zcWFtbXNJL3p5ZWZoTUkvMThpUnNpeFpvbnEzVzFKRHRWbjE2dFZLL1ByWFpkaHNpcnZzTWxQbG5YdmxTc1ZObUNDamc5N0lkZzBiMW1yNFowMUtNcDJCYU1UR3F1N3c0WWptTnh3T3BYM3ZlL0o4OXBsY0kwZktzTmxVWDFXbGtyLy9QV3hMejdoSmsyUnJGQndFL1g1NVB2L2MxTWZTYUJ0Tzk0Y2ZobjB1Mkh2MWtqVXhNWFJkOCtXWEt2Ky8vek1GZjlha0pLWGRjWWNzOGZHbXNiYU1ES1gvK01jcVdiaFEvbVBISkVuMU5UVXFXYmhRU2RkZHA3aUpFMDM5YS9mdmIvbU12a1o4ZS9lR1ZmVEZUcGdncWFGQ3RQelZWOE8yQkEwVERLcHEyVEw1ZHV4UTBqZStRU1ZnRi9UREgvNVE4VTArSjF0VDJzd1dzWTdtcW5UYndZUUpFMW9OLzlMVDB6VjA2TkRRZFdKaW9uYnUzQm5SL0M2WFN3ODk5SkRlZSs4OVhYcnBwWEk0SENvdExkVzhlZlBDdHZTY05XdVcrdlRwRTdxdXE2dlQ4dVhMVFgzYStyRUVBQURvRERwdCtPY04xRVY3Q1VDWHh0Y1lBQURvcklLQmdCUU15ckJZNUczbW5MZW1FVjJndkZ5K0hUc2F0dGZjdWRPMDVXSnI2ajBlbGIvNnFqeWZmYWFrRzI2UVBTdkxkTC9xM1hmRFFxZkVhNjRKL1Q1bTdGalZIamdRdXE3THoyODRIN0JYTHhrMm0ySXZ1a2p1bFN0RDl6M3IxaWxoMmpRWkRvZmlKa3lRZThXSzBCbUY5UjZQM0d2V05GUjhkUURIZ0FFeXJOWVdQejZHemFia0cyODBWWnRaRXhObGlZOFBCWmd0TW95R0xUd05RN0VYWFNTcG9acXg1TTkvRHF2b3N5WW1LdWoxcW1ycFVzbGlVWDExdGJ6YnRvWDNPMUdCV08veHFQcmpqOE1lR1RONnRLU0c3VGNyMzNwTDFSOTlGTmJIM3F1WDNCOThvR0JkWGNPdjJ0cXZmbi9pMnFTK1hoWC8rSWNDeDQ4M25BZDVJaEMyZGU5KzZ0ZC9jbmlUNE0rV25pNUhyMTZxZlBOTlZhOVowK3pIM2hJVEkydDZlbGpJV252b2tJb2ZlMHd4STBjcThXdGZreldDTFdweGJucnd3UWROMXpFdG5DL3BkcnQxOE9CQnVWd3UyZTMyMERtRUJRVUZldTY1NThMNnB6U3EwbTFQSTBlT2xNMW1rNzlSa042WTNXN1hQZmZjWXpvbk1UVTFWY25KeVNvdlAvVVBvUnFHb2F5c0xCbUdvWmt6WjBwcUNEYnZ1Kysrc0lxKzFOUlVlVHdlUGZ2c3M3SmFyYXFzck5USEgzK3N3c0pDVTcvdUVYNTlBZ0FBZENhZE52d0RBQUFBZ09iNEN3dFZ2R0JCeXgzc2R2bExTbFQ1OXR1cU8zUklnVmJlYkpZYUFxZWtHMjVRdmNlanlyZmVDZ3V6YWc4ZVZQR0NCWXEvOUZJbFhuMjFaQmp5N2RyVjdEbDFqcjU5UTljeG8wZXI4bzAzVEtHT1ovMTZKWjNZampKdXdnUzU4L0pDV3p6VzE5VElzMzY5NGlaT2xPRjBLbTdTSkZXdFdCRWFXNzFtamVJdnU2eER6djR6N0hiWisvUlI3YjU5SnhvTUdYYTdMQWtKY3ZicnA3akxMZ3NMUHlYSm5wMHQzNjVkcGpaclVwTHN2WHZMY2VLWHZXZFBHWTNPLy9JZk82YlNaNTZSdjZURXZBYWJUYWx6NTZyMCtlY1ZhSEt2S2VmQWdRMWpuRTQ1K3ZhVnIxRlZrZUYwTm9TTXdhQ09QL0dFNnZMem01Mmp1WE1DSStIKzhFTUZ5c3VWZlBQTk1tdzIyVThSTGxoaVltVFB6bTdZQ3JSSnRXbjhsVmVxK0lrbndvTE5rNnlwcVVyNzduZGxUVTFWMlhQUGhZZmR3YUJxRHh5UTBjcld0RGkzVFRoUi9kbWF1cm82L2VRblA0bW9iMnhzYkllRmYwNm5Vems1T2RxOGViT2toc0RPNlhRcUpTVkZ3NGNQMXcwMzNLRCsvZnVIalJzd1lJRFdONm1VenNqSTBKQWhRelIwNkZEbDVPUm8wS0JCcHZEejhPSERtamR2bnZLYmZBM2I3WGI5OXJlLzFlOSs5enNWRkJTY2NyMGR2ZTByQUFCQU5CRCtBUUFBQU9oUzdGbFpNaHlPNXMrWU13elpNakprY2JrVTlIcGJEZjRNcTFXeEYxMmtoSzk5TGJTTnBDczNWMVh2dnR0UVRkYjQzTFg2ZXRVVkZFaUdvYURmcjRyWFhqUFBaYk1wcVZIVm45UVEvRGdIRDVaMysvWlFXODJYWHlwcDFpekpZcEUxTlZYT1FZTk00Vm4xUngrRnRwV01telNwb1RMdFJJVk52ZHZkc0hYb0paZVluaE03YnB4aXg0MDc1V3VOUk5yM3Z0ZFF5V2kxeXJCRjlzOUpSKy9lQ25xOWN2VHRLM3VmUG5MMDdTdHJVbEtML1lNK24wcWVmcnJaUDV1azY2K1h2VmN2T1hyMVVzMHB3ajliV3BxY09UbVNHdjRNVStmTVVjblRUNGUyekl5NytPTFFuMmZzeEltcStNYy9Jbm90YlZHemNhUHFxNnVWOXYzdnl4SVgxN0RGcU0wbWUzYTI3RDE2TlB3M096dFVvZWd2TEZUeGswK0d0amkxOStxbDJISGpaRWxJVU9uZi94NTJ4cDhySjBmSk45OGNPbk15ZGM0Y2xiLzhzbm43VThObzZOTkNwUmk2bHBTVUZQWHIxMC83VzlzYVZ0TGt5Wk5sYStacmVOcTBhWm8yYmRvWnIrV2hoeDVTZlgyOWJEWmJ4T2NURGgwNlZOWFYxY3JOemRXd1ljT1VrNU9qakl5TUZ2dDdQQjc5NGhlL1VIRXpaN1BlZGRkZEdqSmtpSVlNR1hMSzhDODdPMXZqeDQrUGFIMEFBQUNkQ2VFZkFBQUFnSzdGWXBHOWUzZlZIam9VZGl0bXpKaFFFSkw4clcrcCtJOS9WSDJUOCtTa2h2UG5Zc2VPVmZ5VUtiSW1KNXVuajRsUjB2WFhLM2JjT0pXLy9ISkQ0SGRDNG93WmtpVGZybDFoVld2eFYxM1Y3TmFMcmxHalRPRmZzSzVPZFVlUHluNmkraS8yb29zYXdqK0xSWTQrZmVRYU5reEJ2MStHelNaTFFvSml4b3lSNTlOUFErTnJObTBLQy8vYXkrbFVGQ2JNbUtHRUV4K1hpSjdoZENyOTMvNU41Uys5Sk4vZXZWL05NMzE2YUV2UVUyMmphWW1MVThwdHQ4bG90S1dnWWJjcmRlNWNIWC9pQ2RWN3ZZcWZNaVYwTDI3Q0JOVjg5bG16bnkvTkw5Q1E0WFRLNG5US09QSEw0blRLY0Rqa0x5bVIvOFRXZzRiVjJuQVc1SWx0VUx2OSt0ZW5ERXh0M2JzcjVaWmJWUHIzdjh1d1dodTJVRFVNdVhKeUZEZGhRbWpyVXNQcFZPTFh2dFp3Tm1UamN5WXRGaVYvNjF0eTlPK3ZpaVZMRlBSNkZUZHBVcWdDRXVlSDNOemNWc08vMU5SVXpaMDd0MFBYNFd4VXlSdXBPWFBtYU02Y09SSDNqNDJOMVlJRkMvVHd3dzlyNDhhTm9mYmJiNzlkTTA3OG5kT3ZYejk5OE1FSHpZNVBTa3JTdkhuem1nMUJBUUFBT2p1K3d3RUFBQURRNWRpNmRUT0ZPWmFZR01XTUhkdXdKZWNKMXNSRXhVK2Jwc29sU3lRMVZPWTVCZ3hRekFVWEtHYkVDTk0ybE0yeDkrcWw5Si84Uk82VksrVisvMzA1aHc0TkJYYXVZY1BVN2Q1N1ZmSFdXL0x0MkNGYlJvYmlyN2lpMlhsY3c0Y3JadVJJT2ZyMWs2TmZQOW16czAzbjVybUdEMWZLelRmTG1aTVRxdkpxTFA3U1MxV3pmcjFjdWJtS0hUOWV6c0dESS85QW5hT3NxYWxLdS9OT1ZiMy92cXFXTFZQaXpKbW1qNS90UkRXUVliYzNoRzh4TWJJbUpja3hZRUJEVlY5Y1hOaWNsdGhZcGY3cnY4cGZVQ0NMeS9YVkRjTlEwamUrb2ZMLys3K0dxdENrcElhekN1UGlHbjdGeHNvU0V5UEQ1WkxGNVdyNHZEQ2FuaHpaSU9qenFmVHZmMWZ0a1NOS25UTkh6a0dEdm5wTUJBR0RhOWd3eFUyYUpGdEdSc1Bud1FrSlYxOHQ3OWF0Y3ZUdHE4UnJyZ2xWQ3pZbjlxS0w1QncwU0pYdnZhZkVFMmVpNGZ3eHFOSG5YRk1wS1NtYVBIbXl2dld0YnlrOVBmMHNycXJqWkdabTZ1R0hIOVlMTDd5ZzU1NTdUblBuenRWTk45MFV1dCt6WjA5SkRXRmtURXlNNHVQamxaNmVybEdqUnVtYWE2NVIwaW1xa0FFQUFEb3pJeGhzc25kSUozSGQ2dm5SWGdMUTViMSt5WDNSWGdJQUlNb2VlZVFSVFp3NFVSZGZmSEcwbDRKT2F1M2F0ZnI0NDQ5MTc3MzNudFhuMWxkVnFkN3JsZUZ3TkFRM0RrZXovWUtCZ0twWHJXbzRmNjVQbjRpM3NtektYMVFrV2EyeU5mT0d1bS92M29aZ3NVK2YwNW83RXZWZXJ6blFPZ08rWGJ2a2I3S05YdHlrU2UweTkra0lsSmVIVlYrR3RzQnNJWVNMcHFEZnIwQkppV3labWFjM1BoQXdWUzJlVkY5VDA2VzM3NHpXM3hYbmd0cmFXaDAvZnR6VWxwYVdkbHJWYzI2M1d3Y09ISkRGWXBIZGJwZmRibGRzYkt5U2twSk9hNzVUV2I5K3ZZNGNPV0pxdS9iYWE5djFHVzFSWEZ3Y3RrM295YmU4akhQdzd3b0FBSUNPUk9VZkFBQUFnQzdIa3BBZ1MwSkNxLzBNcTdYRmlyeTJPRlhRNHh3dzRJem5iMDE3QlgrUzVCdzgrSnlxSGd3TC9xUnpNdlE3eWJEWlRqdjRrOVJzOENlcFN3ZC81enVIdzZIc1JwV2VaeUkrUGw3RGh3OXZsN2xhTTNic1dJMGRPL2FzUENzU3paMFBTT2dIQUFET1Y1Yld1d0FBQUFBQUFBQUFBQURvREFqL0FBQUFBQUFBQUFBQWdDNkM4QThBQUFBQUFBQUFBQURvSWdqL0FBQUFBQUFBQUFBQWdDNkM4QThBQUFBQUFBQUFBQURvSWdqL0FBQUFBQUFBQUFBQWdDNkM4QThBQUFBQUFBQUFBQURvSWdqL0FBQUFBQUFBQUFBQWdDNkM4QThBQUFBQUFBQUFBQURvSWdqL0FBQUFBQUFBQUFBQWdDNkM4QThBQUFBQUFBQUFBQURvSWdqL0FBQUFBQUFBQUFBQWdDNkM4QThBQUFBQUFBQUFBQURvSWdqL0FBQUFBQUFBQUFBQWdDNkM4QThBQUFBQUFBQUFBQURvSWdqL0FBQUFBQUFBQUFBQWdDNkM4QThBQUFBQUFBQUFBQURvSWdqL0FBQUFBQUFBQUFBQWdDNkM4QThBQUFBQUFBQUFBQURvSW16UlhnQ2k2N3Y5cnpSZDE5Ylg2YmtEcTl2OU9aTXpoc3B1c2VxemtyMXkrNzFoOTIyR1ZaTXlocGphZGxVVnFLQ21MSFRkT3paZHBiWHVac2UzNXZxZUYybHI1Ukh0ck14disrS2pMTk9WcEg3eDNiU3Jza0NsdGU1b0x3Y0FBQUFBQUFBQUFKekRDUC9PYzEvdk1jWjA3Zkg3T2lUOHU2WFBaR1hGSkNzUXJOZVc4c042djJpelZoZnZDTjIzR2hiOVpNalhUR01XN24wL0ZQNzFqKyttL3h6eFRYbjhQajI4NDAzdHFTcU0rTm1ERXJMMEwvMHVsU1FWZVN1MDZ0aDJMUy9jcEdKZlpUdThzcFlaa240NGVMcjJ1by9wM2Z3djJqUzJWMnlhdmpkZ2l2ckhaeXJPNXBRa0xkNy9nZjU1NVBNT1dDa0FBQUFBQUFBQUFPZ3FDUC9RNFlZbTlsQldUTEtraHBCdlZFb2ZIZlFjTjRWL3RmVjFDcW9oTUR2SlpsZ2xTZjNpR29LL2VKdEw4VGFYSGhwMXMvNis3NE9JQTdWWlBjYUdmcC9wU3RLTnZTZm8wNUk5b2ZEdnlzemgrdkhnR1dmMEdxOWJQVCtzN2RhK2wyaEs1Z2hOeVpSR0pQWFNrN3VYeXVQM1JUUmZzYTlTUXhPelpiZDg5U1U2SnFVLzRSOEFBQUFBQUFBQUFEZ2x6dnhEaDdzeXBrc1JUUUFBSUFCSlJFRlVjM2hZMjZwajIwelhRVW0rUUoycHpXWnBDUDh1NlRaVThUYlhWKzJHVmQ4Zk1FVjNEcHdxcTNIcVQrRTBaNEltcGc4MnRYMThmSmYydUNPdkhEd2QwN3FQMURkNmpROWRUMHdmckVjdStCZjFpVXVQYUx3M1VLZk5GWWROYlExaG9MVmQxd2tBQUFBQUFBQUFBTG9XS3YvUW9XSnRUazF1Y3BiZjBacFM3WFVYaGZYMTFkZkpaYldIcm0wbmdyMy8zYjlLSlQ2MzV2YS8zQlQyVGM4YXBlNHh5WHA0K3hKVnQxQlJkME92OGFZeGdXQzkvdCtCTldmd2lpSnp5Rk9pa2xxMzBoenhvYmJ1cm1UOTkraGI5ZVN1cFlxek9YWG53S2x0bXROaHNlbmxTVDl0dFY5elZZZ0FBQUFBQUFBQUFPRDhRUGpYaFNRNzRzNThFc05vOHp6QllGQVZkWjVtNzgzSUdxMFlxOFBVbGxlMHRkbSsza0Nka3I3Sy91UnN0T1hsMi9rYmROaHpYTDhhZHAwcElFeTJ4NFcyQjIwcTNabWdxN3FQTUxXOVYvQ2xqdGFVbXRvOEFaOEt2ZVhOenRGVWdpMG1kQWJmU1c2L042emZqc3FqdW5mRC8rcG5PYk9VbTlTejBXdXk2OGVEWjJqSlViYnZCQUFBQUFBQUFBQUE3WS93cnd0Wk5QNEhaenhIck5YUjVuazhmcDl1L2ZpSnNIYTd4YXF2WjQ4eHRkWFYrN1c4Y0ZPejg3ajlYbVVxS1hRZDEyaXJUMG5hVkg1SUQyeCtXZjh4L0FiRjJaemFYMzFNRDJ4K1JWVjFOYzNPOTgzZUUwM0JvTnZ2MVV1SFBwWWtUZTArVWwrVTdkZHhYNVUrT2I1Ym54emYzZXJySEpTUXBmOFkvZzFUVzFEU1l6dmZhYlovUloxSEQyeCtXZDhmZUpXbWRSOFo2di80em5lVVlJOXA5WGtBQUFBQUFBQUFBQUJ0UmZpSERuTjV0MkZLYVZKRnVLcDR1eXBiQ091YWhuaE5LK3drYVZkVmdmNTkwMHU2dmQ5bG1yL2p6V2FyN2lTcFgxeTNzS3EvLzNkZ2phcnFhdFF2cnB0K01HaXEvUFVCdlozL2hWNDkvRW1MMjRhZU5ESzVkMWpWb1NUOTQvQW5XbCs2cjhWeGdXQzkvcng3bVFwcnluVmJ2MHYxN1A0UHRQYjRMazNKSEM1UG8yYzZyRGJaREtzQ3dmcXdzdytic2xtc2Nsak1YN3FSakFNQUFBQUFBQUFBQUYwZjRSODZoTk5pMTAyOUx3NXJmL3ZvRnkyT2FScmtOYTM4TzZuSVc2NUYrL00wSkRGYjNaeUp5bkFsYW1YUlZoM3hsRWlTREVuZkh6aEZob3pRbUwzdUlpMHQyQ2hKdXIzZlpUSmt5RzZ4YVhiUGNacVNPVncvWHIrb3hhMUxwMmVOMG5mN1h5bTd4Ynk5Nk1mSGQrbUZBeCsxK0hvYWUvM0lwOXBhY1ZpN3Fnb2tTZThYYmRIN1JWdGt0MWcxdStjNGZhUFhlTmtNcS96QmdINi83UTF0clRqYzdEeXhWb2YrYTlTMzFDK3VtNmw5d2M2MzlWSHh6b2pXQWdBQUFBQUFBQUFBdWk3Q1AzU0lhM3RlcURSblFsajdrU2JuN1RYV3RQSXZLeVpaczN1T1U4YUpnQy9EMmZDcnVZckFmZTVqb2ZCdlJ0Wm9EVTNzRWJvWENOYnJUN3VYS3FpZ3hxYjIxNmlVUHFheEh4emIxbXp3bDJpUDFZOEhUOWVGcVFQQzdtMnRPS3dGTzk5V1VNRVdYNC9Wc0doa2NtOTlVWFpBa2tMQlgyUGRYY202b2RlRVVDV2YwMkxYdk56cjllRFdmMmhieFJGVFg3dkZxbDhPbXgwVy9PVWQyMHJ3QndBQUFBQUFBQUFBSkJIK2RTbHoxLzI1eldPYW51L25DZFRxaDU4LzA2WTVna0Z6QUpicWlOZDFQUzlxc1grYU0wSGRYVW5xNWt4U2hpdFIzVnlKNnVaTVVwKzRERk8vN3E1azNkN3Zzb2pXY0hKNzBkNng2WnJiLzNMVHZZK0tkeW9ZbElZbVptdHVQL085dzU0U1BYZGd0YW5Oa0hSSnR4ek43WGVGa2gyeHpUNnZ0ajZnWHJGcDJ1YysxdXg5UTlKZGcyZnEwbTQ1V2xxd1VjL3NXNm02K2tCWXY4T2VFajI5WjRWK05IaEdxTTFsdGV2ZmM3K2hwL2V1VUY3UlZrbFNzaU5POXd5NVdpT1NlNXZHNzNFWDZpKzdsemU3QmdBQUFBQUFBQUFBY1A0aC9PdEN5bXVyejN5U1lQQ001L251Z0N2RHpzWnI3SmM1MTJwZ1F2Y3pla1pUSjhPL0NlbURaRzl5SHQ2bDNYSjBhYmVjc0RHQllMMGUyL21PNnVyOW9iWlJLWDEwVzkvTDFEKytXMWoveGk1STZhc0xVdnJxMDVJOWV1blEyckFROExzRHJndzljM3JXS0ExT3pOSWZ0eTFSb2JjOGJLNzNpN1lvSjZtSHBtUitkVWFoeTJyWFhZTm5ha3hLUDYwcDNxRTdCMDRMQ3lJTGFzcjErNjJ2cTdiUitnRUFBQUFBQUFBQXdQbU44QS90NnRKdU9ibzRmZkFwK3h6elZaNXgrRmRWVjZOanZrb2Q4MWJvbUxkU0c4c1BTcEpXRm0zUlRiMHZsc1V3V3BsQmV1SGdSOXJuTHBMRk1EUTJwYit1NlRFMnJMTHVKSDh3SUlzc1lmTmVsRFpRNDlJR2F0M3gzWHJ4NEVjNjVEbXUvdkhkTkNOcnRLbGZ2N2h1ZXZpQ2IrdVAyNWRvYy9taHNQbi90SHVaN0lZdExLU2NuREZVa3pPR2h2VXZxQ25YZjJ4K1NXWHRFZmdDQUFBQUFBQUFBSUF1Zy9BUDdTYk5FYS92RDdpcTFYN0Yzc3FJNTl4U2NWaDdxNHAwek5jUThqWDh0MExlUUYyei9ZLzdxdlJweVI1TlNCL1U2cndyaTdib2hsNFROQzFycERLY2lTMzIzVk5WcVAvWjlhNE1HYnF0MzZVYW05cmZkTjlRUThYaCtQU0JldW5neDNycDBGck4yL1NTZnA0eksxU1JLRW54TnBjZUdINkRudG03VXU4V2ZHbWFvejRZYktoQ0RBWTBKWFA0S2RkZVVGT21YMjU4UVpWTnprZ0VBQUFBQUFBQUFBQWcvRU83dWF6Yk1NWFpuSzMySy9aVnF0cnZVNUczSWNncjhsYW95RmVoVWwrVmZqbHN0cW52eXFJdG9YUHZJdlhQbzUvSkh3em9tTGRDRlhVZVRjOGFyZXlZbE5COXQ5K3J4M2UrbzJSN3JMN1Y1MkpaRFV1ejgxVDdmWHI1MEZxOWxiOUI5U2ZPTmZ5dnJhOXBSSEp2emVsM2VkaldvUDc2ZW4xU3NrdVN0S1B5cU83NzRqbjlZdGkxR3B5UUZlcGpNU3lxRHZoTTQrd1dtMFlrOVdxb0ltd1NMRFluS3laRjh5LzRGNjB2M2FldEZVZTB2ZktvU254VmtYMXdBQUFBQUFBQUFBQkFsMGI0MTBWMWN5V2QxampETUNJYTZ3M1VobFdlN2E4dWp1Z1o3K1Ivb2Jmek56UjdyNkxPb3lUN1YyZmI5WXhOaTJqT3huWlU1bXRIWmI2a2htMUlHd2Qva3ZUVXJxVTY3cXZTY1YrVjNqeTZYck43ampQZHI2MzNhM25oSnIxODZPTm1xK3MybHgvU2ZWODhwMmxaSTNWcm44bEtzTWRJa3A3ZC82RU9WaDhQOVN1dGRXdmVwcGQwOStDWm1wUXhSSkwwM1A1VityUmtqNFluOWRMUXhHd05UKzZ0bk1RZWNsamE5cVdZNFV6VWpLelJvZTFGSytzODJ1OHVWbjVOcVQ0cjNhY3Z5dmEzYVQ0QUFBQUFBQUFBQU5BMUVQNTFVWDhkOTczVEdoZGpkVVEwZHRXeDdWcXc4MjFUMng1M29lbDZUZkdPWnMrckN5clk0cndGTldXbThLOVBiSHFyYTJsSjc3aDAvV0RnTkZQYk8vbGY2Sk9TM2FIcmx3OTlyQ3N5YzVWa2o1WGI3OVh5d2sxYWN1UnpsZGQ1VGpsM1VFRXRMZGlvajRwMzZ0YStrNVhtVEdnMjBLeXI5K3VSSFcrcXJMWmFoaUc5ZnVSVDNUZjBtbEFZMkpyanZpcVYxMWEzZWtaaW9qMVdvMUw2YUZSS0gzMWV1aStpdVFFQUFBQUFBQUFBUU5kRCtJZDJVMVZYbzJQZUNuVnpKZW1Mc3YzNjU5SFBtdzMvVHVXd3AxUkRFM3VFcnZzMjJWb3pVb24yR1AxcTJHeTVyUFpRMng1M29SYnYvOERVcnlaUXE3L3NYcTRZcTBOcmp1OVVYYjIvVGM5eCs3MzY2NTRWTWs3Ukp5anBtWDByUTMyZTNmK2h4cWNQbE0yd3RqaG1lK1ZSdlZmd3BUNHEzcWxBc0Y2REU3STBJMnUweHFjUFVxelYwZUs0UTU3ajJrRFZId0FBQUFBQUFBQUE1eTNDUDdTcmc1N2pzaGdXUGJielhYVnpKclo5ZkpPdFE5TWM4VXAyeEttOHRqcmlPWndXdSs3UHZWN2RYY21oTnJmZnF6OXVXeUtyWVZGNlRJSXluSWxLdE1kcVRmRU9XUXhEZHcyWnFidUd6R3p6ZWh2N3Q4Ly9wb0thOHJEMktabkQxU00yVmUva2Y2SGp2aW9WK3lxVlY3UlZVN3VQTlBVN1VGMnNUNDd2MW9mSHRxblFhNTVuVjFXQmRsVVZ5TDVudWNhbTlOTzR0QUVhbmRKWHFZNTRVNy8zQzdlYzBXc0FBQUFBQUFBQUFBQ2RHK0VmMnRXdXlnSzlkSEN0S3VzOHB4WCs3WE1YaGJVTlNjalN1cEk5RVkyM0doYmRuM3VkQmlka21kcWRGcHVldUhDdW5KYXZLZ0YzVnhWb1RmR09OcSt4cmNhbkQ5SzQxQUdhM1hPY3RwUWYxb3FpelZweWRMM0dwdzNVbG9vajJsUitVTWQ5VlJxUjFGc3hWb2RtWkkxV1VFRTl1Ly9Ec05kMmE1L0prcVNxT3E5V0g5dWhMUldIbGVhTTE1Q0ViQTFLNkg1V1hnOEFBQUFBQUFBQUFEaDNFZjZkSjVvN282OHRYci9rdnNqNkhmbFVnV0Q5YVQ5bm4vdVlBc0Y2V1ExTHFDMDNxVmZFNFY4Z1dLOWVzV2xoN1haTCtLZDZhK2Y2dFFlTFlTZzNzYWNreVpDaEVjbTlWVkhuMGFwajIzWDdKMzhLOWJzNGZZaXU3WGxoNk5wWFh4Y1cvbGtNaTZtUEpLMHIyYTNQUy9kcWFjSEdEbndWQUFBQUFBQUFBQUNnc3lEOFE3czZrK0JQYWdpOTlycUxUSlY3bzFMNk5OczNLeVpGQlRWbFllMWZsaC9VNWQyR3RmcXNHbit0Sk1rYnFGT3hyN0xaUGhsTnFoZTlnVHBWK1d1YTdldXZEMy90QStPN0s5Ym1OTFY5VXJJN3JGOU1rM1A4YWdOdE8zc1FBQUFBQUhCdW1UMTd0dWs2SlNWRml4WXRPcXRycUtxcTBzS0ZDNVdWbGFXYmI3NzVyRDY3cWJLeU1tM2Z2bDBUSjA2VVlSanRNbWR4Y2JIV3JWdG5hdnY2MTcvZUxuTURBQUIwWm9SL09PZHNMRHRvQ3Y5Nng2WXJLeVk1N0R5OW53NzVtaXJxUEhwbWI1N3BqTHd2eXc2RWhYK0JZTDBxNjJwVVVlZVIyKytWdTg2clRlVUhKVWtieXZicis1OCszZXhhbWxZOHJpbmVvYWQyTDQzNHRZeE43Vys2cnFzUGFFUHAvckIrNmM0RTA3WGI3NHY0R1FBQUFBQ0FjMDkxdGZuc2VvZkQwVUxQanJGaXhRcjk1UzkvVVVWRmhRekQwTkNoUTNYQkJSZWN0ZWQ3dlY3bDVlVnB5NVl0MnJKbGkvTHo4eVZKano3NnFFYU1HTkV1enpodzRJQWVmL3h4VXh2aEh3QUFBT0VmemtHZmwrN1ZqYjBubU5vdTc1YXJGdzkrWkdyckVaT3FRUWxadWlDbG56NDR0bFgvdTMrVkt1dHF0TDUwbi82MGU1bU8rU3BVNXF0V2FhMWJici8zYkw2RWtLYmgzK2FLUTZvSjFJYjE2eC9melhSOXpGZlJvZXNDQUFBQUFIUmRLMWV1MUgvLzkzK0hyb1BCb0I1NjZDSDk5YTkvVlVwS3lsbFpnODFtMCtMRmkxVmFXbXBxWDdGaVJidUZmNjA1Y09DQUhuamdnVE9lNTlsbm4yMkgxUUFBQUp3OWx0YTdBR2ZYN3FxQ3NHMDRaMlNOTm0yTjJkMlZITnBPMDJwWU5DVnpoQkx0c1pJa3Q5K3I1WVdidExIc29BNTVqb2NGZjNFMnAvckdaZWlpdEFGS2M4UjMyT3RJdHNlcWYzeW1xZTNUWnM0dWRGcnNHcDdVeTlSVzJLVEtFUUFBQUFDQVNGMXh4UlhLemMwMXRaV1ZsZWtQZi9pRGdzSGdXVm1EeldiVDlPblR3OXBYcjE2dFFDQndWdFpRVzF1ci9QejhNLzRGQUFEUTJWRDVoM05PVU5JSFJkdE0xWCtKOWhqZDFQdGlMZDcvZ1NScGNHS1dhWXczVUtmOG1sSWwyMk9WazlSVDhUYVhFdXd4U3JiSEt0a1JweFJIbkZJZDhVcDF4TXRsdFlmRy9XcmppeXFwZFhmSTZ4aWZQa2hOVHpINHZIUmZXTDlaUGNlR25RdTR0ZUp3aDZ3SkFBQUFBTkQxR1lhaG4vLzg1L3IrOTc4dm4rK3JZeVUyYk5pZ1YxNTVSZC84NWpkUGE5NmpSNC9LNjQxOFo1MUJnd2FGdFZWVlZXblpzbVVhUEhod201NDlZTUNBTnZVSEFBQTRueEgrblNlY1ZydTZ1Wktpdll5SUxTMzRVdGYxR2llYllRMjFYZE5qckRhVTdkT204a01hbmRMWDFIOW5WYjdxZzBGbHhpVHI1em16SW42T0wxRFhYa3NPTXpITi9BK1pmZTVqS3ZGVm1kcXU2ajVDTi9XKzJOVG1Ed2Ewc2Z4UWg2MExBQUFBQU5EMVpXZG42N2JiYnRQQ2hRdE43WXNXTGRLRkYxNm8vdjM3dHpDeVpYLzR3eCswWThlT00xN2JvNDgrMnVZeHk1Y3ZQK1Bubmc2cjFkcDZKd0FBZ0hNTTRkOTVZbnphUUkxUEd4anRaVVNzcE5hdDVRV2JORFA3cThQSUxZYWhYK2RlcHpYRk8zVkp4bEJULzQxbEJ5VkpSejNtc3dSYU0yLzQ5UW9FNnlQdVB6bGpxRWFsOUdueC9wdEgxK3ZObytzVmIzTnBlTEo1Szg4TlpWOVYvU1hZWS9TZC9sZm84bTdEd3VaWWRXeTdLdXM4RWE4SkFBQUFBTkR4cGs2ZGVrYmp5OHJLMmp6SG1RWmVOOXh3Zy9MeThyUm56MWRIVVBqOWZqMzAwRVA2ODUvL0xKdXRhNzh0TkhqdzRGTitESVBCb041KysyMHRYTGhRSGsvNHY4UDc5Kyt2bi8zc1p4MjVSQUFBZ0E3UnRiL0xRNmYyd3NHUE5DbGpTT2dzUDZuaGZMd3BtY1BEK3E0OXZsTlN3M2wvRlhVZUpUVWEwMWhRVWtXdFI4ZHJLM1hjVjZVSmFlRmJrSnlLeTJvM2JSdmFWTnlKN1RzdlRoOHNxMkUrVW5OOTZUN0ZXQjI2cHNkWXplcHhZYWh2WStXMUhqMTNZSFdiMWdRQUFBQUF3TzIzMzI2NkhqeDRzTzYvLzM3ZGRkZGR1dnZ1dTAxbi9SMDRjRUNMRnkvV3YvN3J2NTd0Wlo0ekRoOCtyQVVMRm1qejVzMWg5NnhXcTI2KytXYmRldXV0WFQ0Z0JRQUFYUlBmd2VDYzVmWjc5ZGpPZHpRdjl4dXlHRTFQei92S2wyVUhWT1N0Q0YzdmN4OVRtak5lQlRYbEtxZ3BVMzVOcWZKcnluWGNWNmtTbjF2KzRGY0hpNzkreVgwZHN2WkxtMVQwdWYxZTdhb3FrTU5pMDRXcC9ac04vcXI5UGoyMDdYV1YxMVozeUpvQUFBQUFBRjFYZm42KzZUb2xKVVdTbEpPVG94a3padWpkZDk4MTNkK3laWXY4Zm4rbkM3ZjI3dDBiK24xQlFVR0w5NTFPcDNyMjdCbDIzKy8zNitXWFg5Ynp6eit2dXJyd28wRDY5Kyt2bi8vODU1d3hDQUFBT3JYTzlSMGV6anRmbEIzUWdwMXY2NjdCTTJTM2hIKzYrb01CUGJ2L1ExUGJiN2U4ZXJhVzF5eUxZYWpFVjZXYVFLMWlyQTVKMHVieVE2b1BCdVVOMU9uQnJhL3BvWkUzcTBkc2FtaE1RVTJaL3JoOWlRNVVGMGRyMlFBQUFBQVFkY0ZnVU1ZcGZ2Z1RVa2xKaWQ1NjZ5M2w1dVlxSnlkSGNYRnhyWTc1em5lK293OC8vRkFlajBmeDhmSDY3bmUvcTZ1dnZyclpqM1Y5ZmIwTXcyajIzaE5QUE5IbTlmN2hEMy9RKysrL2IybzdrKzFNNzd6enpvanVEeG8wU0gvNjA1OU05M2JzMktGSEgzMVUrL2Z2RHh0bnM5bjByVzk5aTJvL0FBRFFKZkRkekhsaTFiSHRXckR6N2RNZTMxRVZjcEZZVTd4REI2dUxkVXZmeVJxWE9pQzBuV2FodDF4LzJiMzhqQUt6NjFiUGI2OWxtaXpZK2Jic0ZwdkdwdmJUNWQxeXRiNzBxMzlZVk5YVjZQZmJYdGNmUjM5YkxxdGRTd3MyNnJrRHErUU5oUC9FSVFBQUFBQ2NEeHlPaGgrY3JLaW9VSEp5Y3BSWEU1bnUzYnZydXV1dWEvSCtuLy84WjlOMWJHeHMyTmFjamIzKyt1c3FMQ3hzOWJtYk5tM1M4ODgvTDBreURFTjkrdlRSL2ZmZmY4b3h5Y25KK3ZhM3Y2M2R1M2ZyQnovNFFhZ3FzTEdTa2hLOSsrNjdldWVkZDNUbm5YZnEwa3N2YlhVdG5ZWFg2OVhpeFl2MTJtdXZtYlkvUFlscVB3QUEwTlVRL25WUi96enl1ZWw2cjd2MWYwQ2N5cXVIUHpGZDczY2ZhM1hNSG5kaHU0VnJoejBsK3U5dC81VERZbE9HSzFHMUFiK08reW9WL2kzN3VhT3UzcTlQanUvV0o4ZDNoOTNMcnluVDc3YStwa3Avalk1NlNpT2VyNlBDU2dBQUFBQ0lwdXpzYkVuU3NXUEhPazM0bDVhV3B1dXZ2NzdGKzAzRFA2ZlRlY3IrcTFhdGlpajgyN1p0VytqM3dXQlFCdzRjaU9oamR1T05OemJiWGxsWnFVY2ZmVlNmZlBLSkFvR0dZekplZWVXVkxoUCtyVisvWGdzV0xGQlJVVkhZUFp2TnBwdHZ2bG0zM0hJTDFYNEFBS0JMNFR1YkxtcngvZy9hZGI3L2QyQk51ODUzdW1yci9SR0haZWU2N1pWSG83MEVBQUFBQURnblpHVmxLU01qUSt2V3JkT0FBUU5rdFZxanZhUnoxdmJ0MjAzWEdSa1paeFNZSmlRa2FQLysvYUhnVDJyWUhuUHo1czBhTVdKRXMyUDhmcis4WG05RTgvdjkvckEydDlzZDhmcGNMdGRwQjNPSER4L1dMMy81eXhidlc2MVdMVnUyVE11V0xZdG92c2NmZjF4cGFXbW50UllBQUlDemlmQVBBQUFBQUFCRWxXRVltamx6cHA1Ly9ubmw1ZVhwaWl1dUlBQnNocy9uMDk2OWUwMXRBd2NPUEtNNURjUFE3Tm16dzg3SGUvbmxsMXNNLzFhdVhLbUhIMzc0dEo5NXF1MVNtN3Jubm5zMGMrYk0wUFgvL00vL2hINi9mZnYyc0FyTGsvZGpZbUpNZ1daemZENWZzeFdCQUFBQW5SM2hId0FBQUFBQWlMcU1qQXhObVRKRjc3Ly92dkx6OHpWKy9IaGxabVlxS1NsSmhtRkVlM25uaEczYnRvVlYwZzBkT3ZTTTU1MCtmYm9XTDE0c2o4Y1RhbHUzYnAwT0h6NnNYcjE2bmZIODdTa25KeWYwKytZcUNCdmZQM0RnUUxzKzIyS3h0T3Q4QUFBQUhZWHdEd0FBQUFBQW5CTkdqaHlwckt3c3ZmdnV1M3JycmJjaUhqZHg0a1JkZlBIRkhiaXljOE9tVFp2QzJvWVBIMzdHODhiR3htcm16Sm42eHovK0VXb0xCb042L2ZYWGRkZGRkNTN4L0YwRjFhZ0FBS0N6SVB3REFBQUFBQURuakl5TURQM0x2L3lMQ2dvS2xKK2ZyOXJhMmxiSG5HdlZhUjFsOCtiTnBtdWJ6YVloUTRhMHk5eXpaOC9XYTYrOXBtQXdHR3BidVhLbDdyampEam1kem5aNXh0bld0MjlmTFYrK1hKTDA5Ny8vWFMrKytHTG8zb3daTTNUdnZmZEtrbjcrODUvcml5KytDTjE3NktHSGRPR0ZGMnJXckZtcXFha0p0UlArQVFDQXpvTHdEd0FBQUFBQW5GTU13MUIyZHJheXM3T2p2WlFXbFphVzZwLy8vR2ZFL1gwKzN5bjdsNWFXdGpwKzI3WnRwclpCZ3dhMVd6RFh2WHQzWFhUUlJWcTNibDJvcmJxNldoOSsrS0dtVFp2VzZ2aVRJVnRUZi9qREgvVCsrKzlIMUZlU3BrNmRHdUdLSStmMysvWGVlKytaMmk2NTVKTFF2Y1lmVjhNd1FsdUgxdFhWbWNhdzdTY0FBT2dzQ1A4QUFBQUFBQURhcUtDZ1FFOCsrV1RFL1QwZVQ1djZON1ZwMDZhd01PcUNDeTQ0N2ZtYU0yM2FORlA0SjBudnZQTk9ST0hmdVd6cDBxVXFLeXNMWGNmSHgydk1tREdTcEEwYk5zam44NFh1OWVuVFIzRnhjUW9HZzJIbksxTDVCd0FBT2d0K1pBa0FBQUFBQU9BY3QySERockMyQ3krOHNGMmZNWEhpUkNVa0pKamF0bTdkcXNPSEQ3ZnJjODRtdDl1dFJZc1dtZHFtVEpraW02M2g1K0h6OHZKTTkwYVBIaTFKcGtEd0pMdmQza0dyQkFBQWFGK0Vmd0FBQUFBQUFPZTRUei85MUhRZEd4dXJZY09HbmRHY3k1WXRrOXZ0RGwzYjdYWmRjY1VWcGo2cHFha3FMQ3c4bytkRTB4TlBQS0dLaW9yUXRkVnExWTAzM2loSnFxaW8wT3JWcTAzOVQyNEgyalQ4Y3pxZE1neWpnMWNMQUFEUVB0ajJFd0FBQUFBQTRCeFdVRkNnUTRjT21kckdqQmx6UnR0USt2MSt6WjgvWHc2SFE1ZGVlcW1tVHAycTBhTkhhL3IwNlZxeVpJbEdqaHlwV2JObWFkS2tTYUVxdWM3bWxWZGUwY3FWSzAxdFU2Wk1VV1ptcGlUcGpUZmVNSVY4eWNuSkdqRmloQ1RKNi9XYXhyWFgyWW9BQUFCblErZjg3ZzBBQUFBQUFDQ0tjbk56OWNnamo3UjRmOGFNR2FicmxKUVV2ZmppaXkzMnYvZmVlN1YxNjlabTczM3l5U2RoYlpNblQ0NXdwYzByS1NsUk1CaVV6K2ZUOHVYTHRYejVjdlh0MjFjTEZ5N1Vva1dMMUxObnp6T2FQOXJlZU9NTkxWeTQwTlFXRnhlbk9YUG1TR3A0L2ErKytxcnAvcFFwVTBMVmZkWFYxYVo3THBlcjR4WUxBQURRemdqL0FBQUFBQUFBVGtOYksrOU90MUp2MnJScGNqZ2NXcjU4dWJadTNTcWJ6YWJ4NDhlZjFsd25IVHQyTEt6dDVIbC8wUXIreXNyS3puaU90V3ZYYXQyNmRYcm5uWGZDN3YzZ0J6OVFSa2FHSk9tdmYvMnJxYnJQWXJIb3V1dXVDMTE3UEI3VFdDci9BQUJBWjBMNEJ3QUFBQUFBMElyNTgrZWJydVBpNHRwMS9sLy8rdGRoNTh3MWZ0YlZWMSt0cTYrK1d2bjUrZHE2ZGF2aTQrTlBPVjlMYzUxVVVGQVExalpreUpESUYzeUdLaXNyWmJQWjVIQTRaTFZhVlZwYXFxZWZmanFzWDNPaFd6QVlWRkZSa1hidjNoMTI3NEVISG1qMmVaTW5UOWIwNmRNbFNYbDVlY3JMeXpQZG56UnBVbWc3MEpQcmE0ektQd0FBMEprUS9nRUFBQUFBQUxSaTFLaFJIVHAvdDI3ZEl1cVhuWjJ0N096c1Z2c2RPWEpFYnJlN3haQncvZnIxWVcwNU9Ua1JyYUU5UFB2c3MxcXlaRW1yL1JvSGNnY09ITkQ4K2ZOMThPREJzRFA1bW9xUGo5ZVFJVU8wZnYxNmpSZ3hRci82MWE5Q2N6ejIyR09tdmxhclZiZmZmcnVwcmFpb3lIUk4rQWNBQURvVFM3UVhBQUFBQUFBQWdETVRFeE5qdXZaNnZYcnd3UWUxYjk4KytmMStTWkxmNzFkK2ZyNys5cmUvYWVYS2xXRno1T2JtbnBXMVN0S0VDUk5hN1pPZW5xNmhRNGVHcmhNVEU3Vno1ODVXZ3orcElheDc2S0dIZE04OTkrakJCeCtVdytGUWFXbXA1czJiRjdhbDU2eFpzOVNuVDUvUWRWMWRuWll2WDI3cTAxcWxKUUFBd0xtRXlqOEFBQUFBQUlCT3JrZVBIdHF6WjQrcGJjT0dEYnJqampzaUd0KzNiMStscGFWMXhOS2FOWExrU05sc3RsQXcyWlRkYnRjOTk5eGpPaWN4TlRWVnljbkpLaTh2UCtYY2htRW9LeXRMaG1GbzVzeVprcVRTMGxMZGQ5OTlZUlY5cWFtcDhuZzhldmJaWjJXMVdsVlpXYW1QUC81WWhZV0ZwbjdkdTNjL25aY0pBQUFRRllSL0FBQUFBQUFBbmR6a3laUER3cisybURadFdqdXVwblZPcDFNNU9UbmF2SG16cEliQXp1bDBLaVVsUmNPSEQ5Y05OOXlnL3YzN2g0MGJNR0JBMkphbEdSa1pHakpraUlZT0hhcWNuQndOR2pUSVZBbDUrUEJoelpzM1QvbjUrYVp4ZHJ0ZHYvM3RiL1c3My8ydTJUTVFHK3ZvYlY4QkFBRGFFK0VmQUFBQUFBQkFKM2Y5OWRjckx5OVBCdzhlYlBQWXdZTUhhOWFzV1JIM256WnRXcnVFaFE4OTlKRHE2K3Rsczlsa3Q5c2pHak4wNkZCVlYxY3JOemRYdzRZTlUwNU9qakl5TWxyczcvRjQ5SXRmL0VMRnhjVmg5KzY2Nnk0TkdUSkVRNFlNT1dYNGw1MmRyZkhqeDBlMFBnQUFnSE1CNFI4QUFBQUFBRUFuRnhNVG84Y2VlMHgvKzl2ZmxKZVhGM2F1WFZPR1lhaDM3OTZhTm0yYXJyLytldGxzWi84dElxZlQyZVl4YytiTTBadzVjeUx1SHhzYnF3VUxGdWpoaHgvV3hvMGJRKzIzMzM2N1pzeVlJVW5xMTYrZlB2amdnMmJISnlVbGFkNjhlVkg1K0FBQUFKd3V2bk1CQUFBQUFBRG9BdUxqNC9XVG4veEVkOTk5dDQ0ZE82YnE2bW9GZzBGVEg4TXc1SEs1bEp5Y3JOalkyQ2l0OU96S3pNelV3dzgvckJkZWVFSFBQZmVjNXM2ZHE1dHV1aWwwdjJmUG5wSWF3c2lZbUJqRng4Y3JQVDFkbzBhTjBqWFhYS09rcEtSb0xSMEFBT0MwRVA0QkFBQUFBQUMwcytYTGwwZnQyWVpoS0RNek0yclBiMnpxMUtuS3ljbUo5akprR0ladXZmVldUWnMyTFd5YjBFc3V1VVRMbGkyVFlSaFJXaDBBQUVEN0l2d0RBQUFBQUFCQWh4ZzdkcXpHamgwYjdXV0VOSGMrSUtFZkFBRG9haXpSWHNEcGNsa2pPd2dhd09uaGF3d0FBQUFBQUFBQWdNNm4wNFovM1YzSjBWNEMwS1h4TlFZQUFBQUFBQUFBUU9mVGFjTy9pOUlHUm5zSlFKZkcxeGdBQUFBQUFBQUFBSjFQcHczL3J1MDVUaG5PeEdndkEraVNNcHlKbXQxelhMU1hBUUFBQUFBQUFBQUEycWpUaG4reFZvZCtPSGg2dEpjQmRFay9HanhETVZaSHRKY0JBQUFBQUFBQUFBRGFxTk9HZjVJMEtybVBmalBpUmlvQWdYYVM0VXpVZjQ3NHBrWW05NDcyVWdBQUFBQUFBQUFBd0dtd1JYc0JaMnBVY2g4OU5uYU8vbm5rTTMxYXNrZUYzbko1QTNYUlhoYlFhYmlzZG5WM0pldWl0SUc2dHVjNHhWTHhCd0FBQUFBQUFBQkFwOVhwd3orcFlRdlFtL3RNMHMxOUprVjdLWWhBWVdHaFZxOWVyU3V2dkZKcGFXblJYZzRBQUFBQUFBQUFBRUNYMGFtMy9VVG41SEEwVkpiVjF0WkdlU1VBQUFBQUFBQUFBQUJkQytFZnpqcW4weWxKOHZsOFVWNEpBQUFBQUFBQUFBQkExMEw0aDdPTzhBOEFBQUFBQUFBQUFLQmpFUDRFMWdJRUFBQWdBRWxFUVZUaHJMUFpiTExaYklSL0FBQUFBQUFBQUFBQTdZendEMUhoZERybDlYcWp2UXdBQUFBQUFBQUFBSUF1aGZBUFVlRjBPcW44QXdBQUFBQUFBQUFBYUdlRWY0Z0t3ajhBQUFBQUFBQUFBSUQyUi9pSHFIQzVYR3o3Q1FBQUFBQUFBQUFBME00SS94QVZWUDRCQUFBQUFBQUFBQUMwUDhJL1JJWFQ2VlI5ZmIzcTZ1cWl2UlFBQUFBQUFBQUFBSUF1Zy9BUFVlRnl1U1NKNmo4QUFBQUFBQUFBQUlCMlJQaUhxSEE2blpJSS93QUFBQUFBQUFBQUFOb1Q0UitpNG1UNDUvVjZvN3dTQUFBQUFBQUFBQUNBcm9Qd0QxSEJ0cDhBQUFBQUFBQUFBQUR0ai9BUFVlRndPQ1FSL2dFQUFBQUFBQUFBQUxRbndqOUVoY1Zpa2NQaElQd0RBQUFBQUFBQUFBQm9SNFIvaUJxbjA4bVpmd0FBQUFBQUFBQUFBTzJJOEE5UjQzUTZxZndEQUFBQUFBQUFBQUJvUjRSL2lCcVh5MFg0QndBQUFBQUFBQUFBMEk0SS94QTFiUHNKQUFBQUFBQUFBQURRdmdqL0VEVk9wMU8xdGJVS0JvUFJYZ29BQUFBQUFBQUFBRUNYUVBpSHFIRzVYQW9HZzZxdHJZMzJVZ0FBQUFBQUFBQUFBTG9Fd2o5RWpkUHBsQ1RPL1FNQUFBQUFBQUFBQUdnbmhIK0lHc0kvQUFBQUFBQUFBQUNBOWtYNGg2ZzVHZjU1dmQ0b3J3UUFBQUFBQUFBQUFLQnJJUHhEMUxoY0xrbFUvZ0VBQUFBQUFBQUFBTFFYd2o5RWpkMXVsMkVZaEg4QUFBQUFBQUFBQUFEdGhQQVBVV01ZaHB4T0orRWZBQUFBQUFBQUFBQkFPeUg4UTFRNW5VN08vQU1BQUFBQUFBQUFBR2duaEgrSUtwZkxSZVVmQUFBQUFBQUFBQUJBT3lIOFExU3g3U2NBQUFBQUFBQUFBRUQ3SWZ4RFZMSHRKd0FBQUFBQUFBQUFRUHV4UlhzQk9MODVuVTdWMWRXcHZyNWVGZ3RaTkFBQUFBQUE2RHBLUzB1MWV2VnFqUmt6UnIxNjlUcnRlV3BxYWhRVEU5T21NZi80eHo4VUNBUjA1WlZYS2owOS9iU2YzUm1WbHBhYXJ1UGk0dVIwT3MvcUdvNGRPNmJkdTNlYjJpWk5tdFJpLzJBd0tNTXdXcDMzOE9IRHB1dWVQWHRHTks2cDlldlhxNzYrWHBKa3RWbzFac3dZU1EwZnU1aVltRFovdnJXbXJLeE0yN2R2MThTSkUwOXJ2UUNBdGlIOFExUzVYQzVKa3MvbmEvZHZLZ0FBQUFBQUFLSnAxYXBWZXVxcHB5UkpHUmtadXVDQ0N6Um56aHhsWkdSRVBNZWFOV3YweUNPUDZOLys3ZDgwZGVyVWlNWWNPM1pNenp6empPcnE2dlMzdi8xTm8wYU4wbFZYWGFWTExybEVzYkd4cC9WYU9wT2JicnJKZFAyem4vMU0wNlpOYTlkbkxGdTJUT3ZXcmROUGYvcFR4Y2ZIaDkzLzhzc3Y5ZkRERDV2YWxpOWYzdXhjQlFVRitzMXZmcU03Nzd4VEYxeHd3U21mKzUzdmZNZDAvZnJycnpmNy9OYk1temRQZnI5ZlVzTVA1Ny81NXB0NjY2MjM5TXd6enlnM04xY1BQdmpnR2YyZ3Z0ZnJWVjVlbnJaczJhSXRXN1lvUHo5Zmt2VG9vNDlxeElnUnB6MHZBQ0F5aEgrSXFwTS9kZVgxZWduL0FBQUFBQURBT2FGcDVWaGIyR3cySlNZbVNtb0k3azRxTGk3VzJyVnJkZmZkZDBjODE4YU5HL1g3My85ZWRYVjErdU1mLzZqMTY5ZnI3cnZ2YnZVOWxNV0xGNnV1cms1U1EwWFpsMTkrcWQyN2QydlVxRkZ0Q3Y4V0xWcWtGMTU0SWVMKzdlV1dXMjdSM0xsenovcHpJN1Zod3dZdFdMQkFmcjlmTzNmdTFMeDU4elIwNk5EVG1tdlhybDI2Ly83N1ZWNWVybi8vOTMvWGYvM1hmMm4wNk5IdHZPSndWcXMxRlA0RkFnSDk1UzkvMFd1dnZTWkordlRUVC9YVVUwL3B4ei8rOFduUGI3UFp0SGp4NHJDdnBSVXJWaEQrQWNCWlFQaUhxRHI1elNybi9nRUFBQUFBZ0hORjA4cXh0aGcwYUpEKzlLYy9xYUtpUXBzM2J6YmRtejU5dWh3T1IwVHpsSmFXNm9FSEhnaUZlSkwwL3Z2dmE5ZXVYWHJnZ1FmVXAwK2Zac2Z0M3IxYksxYXNDR3UvNzc3NzFMMTc5emE4a3VqTHk4dlQ3My8vK3pPZTUrR0hIdzZyd290RWM1VjZoWVdGK3MvLy9NOVFjRlpVVktTZi92U251dU9PT3pSNzl1dzJ6Zi9wcDUvcXdRY2ZETDB2NXZQNU5HL2VQTTJmUC8rMHc4UklXYTNXME84RGdZQnV1ZVVXclYyN1ZvV0ZoWktrSlV1V3FHL2Z2cnJtbW10T2EzNmJ6YWJwMDZmcnhSZGZOTFd2WHIxYWQ5MTFsK241QUlEMlIvaUhxRHE1N1NmaEh3QUFBQUFBNkVvKy9QREQwSmxxa21RWWhxNjk5dHFJeDZlbXB1cUhQL3loRml4WVlBb0FEeDgrckIvLytNZjY1UzkvcVlzdnZ0ZzBwcjYrWGdzV0xGQXdHRFMxejU0OVc1TW5UemExbFplWDYralJvOHJOelczTHl6cnZaV1ptNnV0Zi83cGVmdm5sVUp2Zjc5ZFRUejJsM2J0MzYrNjc3NDRvNEgzenpUZjE1Sk5QbWo1SEpHbml4SW5xMzc5L3U2KzdLWnZ0cTdlRmc4R2dFaElTOU9DREQrcEhQL3FSZkQ2ZkpPbmxsMS9XMUtsVFErL2ZIVDE2dEUzdjRRMGFOQ2lzcmFxcVNzdVdMZFBnd1lQYnRONEJBd2EwcVQ4QW5POEkveEJWTHBkTGhtR29wcVltMmtzQkFBQUFBQUJvTjIrKythYnBPaGdNNnJiYmJtdDEzSTkrOUtOUVNEaDE2bFQxNnRWTC8vRWYvNkd5c3JKUW41cWFHcjN4eGh1YU9IR2lETU1JdGIvKyt1dmF2WHUzYWI1Qmd3YnBqanZ1Q0YzWDE5ZHJ5WklsV3J4NHNRekQwTUtGQzVXZW5oN3g2OHJNekF4cmM3dmRxcTZ1bHRRUVd0cnQ5b2pua3hxcTU1cmpjcm5hdExhVGpoOC9icnFPajQ4UEJWaG55akFNZmU5NzMxT3ZYcjMwK09PUGh5b0FwWVp6QUsxV3ErNjU1NTVUenZIQ0N5OW8wYUpGWWUwMzMzeXo1czZkYS9vejdTaU53ei85Zi9idU96eXFLbjhEK0h1bnQzUUNTU1FVUXlBUXFxRUZWZ0xTSVlLd29DdGd4VlY1RkZjUlZ2Z3BvTElxaXJMcnNxNnJDRFlXUkFVRVVaWXVIYVJJQ1ZYcEVBaVFucG5NVEdibS92NllaSnc3SlprME1vSDM4encrbTNQdXVlZWVTUUliNXMzM0hBQWxKU1ZvMXF3WlhuamhCYno5OXR1NDc3Nzc4TmhqajBrK2I3Tm56OGFKRXllcS9leTVjK2RXK2g1LzV5VVNFWkZ2RFArb1RnbUNBTFZhemZDUGlJaUlpSWlJaUc0WkdSa1pPSGZ1WEkzTWxaU1VoQTgrK0FELzkzLy81NXF6U1pNbW1ERmpoaVFrdW5yMUtqNzc3RFBKdlNFaElaZ3hZNFlyNkJGRkVaTW1UY0xSbzBkZFkrYk1tWVBaczJjSEhEZ3RXclJJMHJiWmJIanl5U2RkNFY5aFlTR1NrcEp3Ly8zM28zdjM3Z0hOMmI5L2Y1LzlxYW1wU0UxTkRXaU84dWFiTUdFQ0Jnd1lVT2w1eWpObzBDREV4TVRnMVZkZmRiMzJ4bzBiWS96NDhSWGVtNXFhaW0rLy9SYUZoWVVBQUtWU2lVbVRKcUZmdjM3Vld0TzBhZE93YjkrK0t0MmJucDR1YWE5WXNRSXJWcXdBNFB5YSt3cDlpWWdvZURIOG96cW4xV3E1N1NjUkVSRVJFUkVSQlkzeXFvdzhnNlVmZnZqQmE1dkhOOTU0bzBiWEV4MGRqYi8vL2U5NDVaVlhjUG55WmJ6NTVwc3dHQXl1Nnc2SEEyKy8vYmJrL1JWQkVQRHl5eTlMenZrVEJBRjkrL2FWaEg4SERoekF5cFVySzMxZVhabXZ2LzRhRnk5ZWRMVkxTa3B3OXV6WlNtL3JXSkhUcDAvajZhZWZydEs5bFRuejd6Ly8rVS9BVzB4MjdOZ1I3Ny8vUGw1KytXVTRIQTY4ODg0N0NBc0xxL0MrNXMyYlkvYnMyWmd5WlFvMEdnMWVlKzIxV2ovamo0aUliaThNLzZqT2FUUWFWdjRSRVJFUkVSRVIwUzNoN05tejJMSmxTNDNQYXpBWThQYmJiK1BLbFN0ZVZWaGZmdmtsTWpJeUpIM2p4NDlIU2txSzF6enA2ZW5Zc21VTERoMDY1T3I3NUpOUDBMVnJWOFRGeFVuRy91bFBmeXIzbk1MTXpFejg5Ny8vOWVxZk1HRUNJaU1qQTNwZEFMQjA2VkpKVzZ2VkJuenZ6ZUt2T3RIZG1ERmpLajJIeVdUQ3hJa1RmWTVQVDAvSFgvN3lGd0RPOE5PWHMyZlBRcWZUUWEvWFY3ZytJaUs2ZlREOG96cW4xV3FSbDVkWDE4c2dJaUlpSWlJaUlxcTJUei85RktJb1N2cW1UNS91RldqTm5UdFhjamJkVTA4OWhhWk5tNkpwMDZhU2NSczJiRUJhV2hxVVNpWFVhaldhTldzbXViNXAweWF2QUs1WHIxNTQ0SUVIZks1UEVBUk1talFKVHo3NUpDd1dDd0RBWXJIZzNYZmZ4WHZ2dlNmWi9sT3IxV0xuenAyWVBYdDJZQysrVkdVcTdYd0o5SHkzWWNPRytleGZ0V3FWcE4ycFV5ZkV4OGNITkRaWSthdDZMRHRmc0Z1M2JsN1h5dHVxMC8yY1JVRVEwTEJoUTc5alpUSVpBR0RldkhrQnJkWGQ3Tm16c1hIalJra2Z6KzhqSXFwOURQK296cFZ0K3ltSzRrMDUwSmlJaUlpSWlJaUlxQ0x1VzFuS1pETGNjY2NkRmQ2VGtaR0JYYnQyZWZYSHhzWWlNVEZSMG1jeW1TVHRIajE2ZUZYZUxWaXdBRjk5OVJXV0wxK09WMTU1UlhJOUx5OFBYM3p4QlZhdlh1MFZOdHJ0ZHN5YU5RdFdxeFZXcXhVbEpTV3VqOHZhZHJ0ZGNzK1JJMGV3YXRXcWNpdjlnbzIvaWpuUFFLOWZ2MzUrei95ckwrRmZWWGlleitodThPREJzTmxzQUFDOVhsL3VXQ0lpcW44WS9sR2QwMmcwRUVVUkZvc0ZHbzJtcnBkRFJFUkVSRVJFUklUSEgzL2M5YkZlcjhkMzMzMVg3bmlMeFlMMzNudlA1N1hNekV4SitHYzJteVhobnlBSWlJNk9sdHp6N2JmZjRxdXZ2Z0lBL1BycnI1Z3dZUUttVEptQ1AvemhEd0NBaFFzWFlzMmFOVDZmdDJQSGpuTFg2cy9DaFF2Um8wY1ByN1VFcTBDMjRnU3FYNGtJQUhmZWVXZUZZMHBLU2lTaHNTOEtoUUpObWpRSjZKbTErWFhRYURRb0tpb0NBTWxaa1VSRWRHdGcrRWQxcm16YmkrTGlZb1ovUkVSRVJFUkVSRlF2ZmZycHA3aDA2WkxQYTZkUG4wWmFXcHFyblptWktia2VGaFlHcFZMcGF1Zm01bnB0NVdreW1mRDY2Ni9qNFljZnh0aXhZekZvMENDLzRWOVZtVXdtZlBEQkIzajExVmRkZlJxTnhtdjd5R3ZYcm5sVkc0YUVoRUNuMDlYb2VvTEpSeDk5NVBlYUtJcjQ2YWVmc0dEQmdncm5zZGxzS0NvcVFscGFHbnIzN28yV0xWdlc1RElEcHRWcVhlR2Z6V2FEM1c2SFhDNUhUazRPdG0vZmp0NjlleU0wTk5UbnZUYWJMZURBc0t5NjBGM1pjd09oMFdpZ1VQQXRiQ0tpeXVMZm5GVG4zTU8vaUlpSU9sNE5FUkVSRVJFUkVWSGdoZzRkV3VHWWpJd01TZnUzMzM2VHRHTmpZeVh0aUlnSS9QT2YvOFRNbVRNbGxXU2lLT0x6enovSHhZc1hNVzNhTkRScjFnem56cDBMYUoxeXVSeHF0Um9xbFFwS3BSSktwUklxbFFyRnhjV1M4OTkyN05pQi9mdjNJeVVsQlFEUXMyZFA5T3paMDNWOXo1NDllT1dWVnlSemg0V0Y0ZU9QUDBaa1pLU3JiK2JNbVpJeGJkcTA4WHNPWVNEQ3dzTDhudkhucVRKbi92bDZUcUN5czdPeFljTUdyRjY5R2xldlhnMzR2bXZYcnVHYmI3N0JOOTk4ZzlqWVdQVHUzUnU5ZS9jdXQ3cXc3Snc4ejJySEZTdFd3R0F3QUFDbVRac211ZmI2NjYvN25jOHpVQ3N1TG9iQllNRHExYXZ4NVpkZjRzTVBQMFRuenAyUm5wN3VkWjdncGsyYnFsVkpPV0xFaUlESFRwbzBDWU1IRDY3eXM0aUlibGNNLzZqT2xWWDdjWXNCSWlJaUlpSWlJcm9WaElTRW9LaW95RlVkZC9Ma1NWaXRWcWhVS2dEZTRaK3Y2cS80K0hqODg1Ly94Ti8rOWpmczM3L2YxUzhJQXJwMzd3NEFHRE5tRERJeU10Q29VU09FaDRjak5EUVVCb01CV3EwV1dxMFdHbzNHOVo5TUp2TzVWcVBSaVBIanh5TTdPOXZWdDJYTEZsZjQ1ODVrTXVIOTk5LzM2cDg4ZWJJaytBT0FuVHQzU3RweXVkem44d1BWb0VFRHYyZjhlYXJNbVgrVllUYWJjZkxrU1J3NWNnUzdkKy9HcVZPbnZDb2dBU0E4UEJ5ZE8zZkdoZzBiSlAzdDI3Zkg0Y09ISlgxWHJsekJraVZMc0dUSkVqUnIxZ3g5Ky9aRm56NTl2S290cTJMYnRtMStyN1ZxMVFwWHJseHh0WTFHSXpRYURYNzQ0UWNBem9xOTNidDNJekV4MFN2OEl5S2k0TWZ3aitxY1dxMkdJQWdvTGk2dTY2VVFFUkVSRVJFUlVSRDc5ZGRmY2VqUUlXUm1acUtrcEtUQzhhbXBxZWpSbzhkTldKbFR6NTQ5VVZSVWhKRWpSMkxCZ2dXNGNPRUNBTUJxdFdMdjNyMnVDcnA5Ky9aSjdrdEtTdkk1bjhGZ3dCdHZ2SUgzMzMvZnRjWG5DeSs4Z0Q1OStnQUErdlRwNC9xNHF2UjZQU1pPbkloWFgzMFZjWEZ4ZVBMSkp5V1ZmdTdtejUrUDY5ZXZTL3FHRHgvdUNpTnJ5NGtUSi9ET08rOVUrZjRGQ3hhNHprOE14TUtGQzczNjFxOWZqM2ZmZlJjT2g2UGNlN3QzNzQ1Smt5Wmg3OTY5WHVIZmUrKzloOU9uVDJQNTh1WFl2SG16MS9md3VYUG5zR0RCQWl4Y3VCREp5Y21ZTW1VSzR1TGlBbDUzb0JRS2hhdGFzSXpSYUVSR1JnWnljbkpjZlNxVkNzT0hENi94NXhNUlVlMWorRWQxVGhBRWFEUWFWdjRSRVJFUkVSRVJrVS9GeGNYWXVIRWpUcDQ4aWFpb0tMUm8wUUpoWVdFUUJLSGMrd0xkNnJHbWFEUWF2UExLSzFBb0ZQajU1NTlkNFIvZ3JLYnIyYk1uTGwrK0xObktFM0JXWWZramw4c3hhZElrUkVWRndXQXcxTW9XaUQxNzlzVDA2ZFBSbzBjUHYrZXI3ZCsvSDZ0WHI1YjBOVy9lSEU4KytXU05yOGVUeFdMeCtweFZSazVPamlUVXFvcmV2WHZqaXkrKzhMdTlaL1BtemZIVVUwLzVySmgwbDVDUWdDbFRwdUNKSjU3QXFsV3I4UDMzM3lNL1AxOHlSaFJGWkdWbG9XSERodFZhc3o4cWxjcnJQTCtDZ2dLdmN5WUhEQmhRcVcxUWlZZ29lREQ4bzZDZzFXcForVWRFUkVSRVJFUkVYaHdPQjVZdFc0YUNnZ0xjZSsrOVByZklyRXRmZi8wMWxFb2xBRUNwVkxyQ3N5NWR1cmkyVUFTY1orbmw1dWE2em00ckV4MGRqY2FORzFmNG5FY2VlY1JuLzdoeDQ2cTZkQy9YcmwzRHFGR2pmRjc3K09PUHZmb0tDd3NEM29yendJRURlT3FwcHlvYzk5RkhId1UwMzgybVZDb3hmdng0dlBIR0c1TCtEaDA2WU9USWtVaE5UWldFMGYzNzkwZmZ2bjFkYmMrZ09pSWlBbzg4OGdnZWZQQkJyRnUzRHN1WEw1Y0VuS05Iai9ZYnhQcmpYcFVvazhtd2R1MWFWenM5UFIwV2k4WDFXanhEdlpVclYwcWVMNWZMSzNWR28rZjNkWm5aczJkajQ4YU5BWTBGdk04MEpDS2lxbUg0UjBGQnE5WENhRFRXOVRLSWlJaUlpSWlJS01qczNyMGIxNjlmeDlpeFkydXRFcW82OUhxOTZ5dy9kNTA3ZDRaYXJYWUZMbGFyRlY5Ly9iVlg4SEgzM1hkWFdNRzRmZnQyMTFsL25tZm5aV1ZsVmZNVi9LNndzTkR2TlYvdjI5eTRjUU0zYnR3SWFHNmowWWd6Wjg1VWFWMGRPblFvTnpEeTVCa2dUWmt5eGUrWmZ6dDI3TUNycjc0YTBMeHBhV240OHNzdlliUFprSmFXaG52dXVRZk5talh6T2ZhcnI3NlNiQjhhRmhhR2I3LzkxbXVjU3FWQ2VubzZoZzRkaXQyN2QyUHAwcVhJek16RWtDRkRBbHFUTzV2TkpwbTN2R3VlNGQvMjdkc2w3WDc5K2lFbUpxYlNheUFpb3VEQThJK0Nna2Fqa1J3c1RVUkVSRVJFUkVSVVhGeU1QWHYyb0V1WExrRVovSlZIclZhalY2OWVrdEJxMmJKbEVFVlJNaTR0TGEzQ3VkYXNXWU9mZi80WkVSRVJTRXRMdzhDQkE5R2lSWXNhWDNPdytleXp6eVRWYTFYMTRZY2Y0dE5QUC9WNXpXcTFldlU5K09DREFJQlhYMzFWc2lXcklBaDQvLzMzdmM3TDg4VnpLODhHRFJxVU8xNFFCS1NtcGlJMU5SVzV1YmxRcTlVVlBzT1QrMnNwcTBZdFk3ZmJKZGNpSXlQOXpxTlFLREJtekpoS1A1K0lpSUlId3o4S0NscXRGbWF6R2FJb1Z2amJia1JFUkVSRVJFUjBlemg3OWl3Y0RnZWFOMjllMTB1cGtxRkRoMHJDUDgvZ3IzSGp4bWpkdW5XRjg1dzhlUklBa0p1YmkrKysrdzVxdGZxMkNQOEtDd3NEcml3c1QxRlJFWXFLaWdJZVgvYk1rcElTQU1DMGFkT3diOSsrYXEzaDlPblRWZHJTc2pJVmorNnZVYWZUdVQ1MnIvb0RuSlYvNVlXUlE0WU1RVnhjWENWV1NVUkV3WWJoSHdVRnJWWUxBRENiemE2UGlZaUlpSWlJaU9qMlZsWTlGUjBkWGNjcnFacms1R1FrSnlmajZOR2pQcStQSFR1MndsK0N2bkxsaWxjVldmdjI3ZjJPSHpObURCNTc3TEdBMWxlWk1HclJva1VCai9VMTk5MTMzNDBaTTJaVWFnNnEyS1pObTNEczJERWtKU1dob0tEQTFSOFNFdUw2MkhQTFZxVlNpVWFOR3ZtY1Q2dlY0cUdISHFxZHhSSVIwVTNEOEkrQ1FsbmdaektaR1A0UkVSRVJFUkVSRVlEZksrVjhuYWxYWHp6NjZLT1lNbVdLVjM5Y1hCenV1ZWVlQ3U4L2R1eVlwQzJYeTlHMmJkc2FXMTh3bXpoeElpWk9uRmpwKzZwNzVsOWxxdTF1SnMvS1VRQ1lOMjhlQUNBMk5sWVMvbW0xV2xnc0Z0aHNOaXhidGt4eVQxUlVGR0ppWWlBSWd0ZWNZOGFNZ1Y2dng1dzVjekIyN0ZoV0FCSVIxVk1NL3lnb2xBVit4Y1hGZGJ3U0lpSWlJaUlpSXFMQU9Sd09YTHQyRFZsWldjakt5b0lvaXE3d3lXcTE0b2NmZnZCNW45MXV4NDBiTnlvOHl6QWpJMFBTVGt4TWxHenBTTFZQcTlWQ3I5Y0hOTmJoY0ZUNC9wWk9wNnZVc1RlSER4L0cyclZyeTkxNjlQcjE2NUwya1NOSGtKNmU3bk5za3laTm9GYXJFUlVWSmRsV05UNCtIcU5HalVKQlFRSFdyVnVIRFJzMklDMHREUTgvL0RBYU4yNGM4SHFyS2pjM3Q5YWZRVVIwdTJENFIwR2g3SWRXazhsVXh5c2hJaUlpSWlJaUlwSVNSUkduVHAzQzVjdVh2YTdkZDk5OXNOdnRybmFmUG4zUXYzOS81T2JtNHRWWFgvV3EzQ3VUbFpXRkYxOThFVys4OFFhYU5Hbmk5OW1lNFYrSERoMnErQ29xSnpNekUzLzk2MTlyYkw2ZmYvNFo0OGFOQzNqODVNbVQwYkZqUndDK3EvTXFZODZjT1pnelowNlY3dzkwdTFLYnpZYS8vZTF2MkxGamg2dFByOWREcFZKSmdxMjc3cm9MTDczMEVqUWFUVUR6SGpod0FPdldyU3Qzekprelp5UnR0Vm9OaThYaU5VNFFCQXdhTkFpN2R1M3lPazl4M0xoeFVDZ1VyclU2SEE1czNyd1puVHAxcXZId3I2Q2dBQXFGQWlxVkNuSzVIRGs1T2ZqNDQ0Kzl4cW5WNmhwOUxoSFI3WUxoSHdVRmhVSUJwVkxKOEkrSWlJaUlpSWlJNnRUT25UdHg4T0JCU1ovSlpNSXp6enpqYzd4NzhBYzR0MS9jc1dNSC92NzN2M3VkMWVmcDZ0V3JtRGh4SWw1ODhVWDA2dFhMNjNwK2ZqN09uejh2NlN2dnZMK2FaTGZia1pXVlZXUHpXU3lXU3Mxbk5wdHI3TmszUTJabUptYlBubzNqeDQ5TCt1Kzk5MTRrSnlkait2VHBycjd0Mjdjak16TVRNMmZPREdoYnphWk5tNVo3WGFmVElTOHZUOUtYbHBibUZSaktaREk4Kyt5ekNBME54VC8rOFErdmVjckN3R3ZYcmtuNlkyTmpLMXhqWlgzKytlZFl0V3BWaGVQOG5VMUlSRVRsWS9oSFFVT24wM0hiVHlJaUlpSWlJaUtxVXdjUEhzU0tGU3VxZlAvR2pSdXhlUEZpbjlkQ1EwTWw1N0lCem1CeDFxeFo2TldyRjU1KyttbEVSMGU3cmgwNmRFaHlKdHZ0ZE42Zk81MU9oL2o0K0lESFg3eDRVZEtPakl6MHUyMW5jWEd4VndWY1pkeTRjUVBMbGkzRHlwVXJVVkpTSXJuV3VIRmpqQjA3RmhxTkJnOCsrQ0NXTEZuaXVuYm16Qm1NSHo4ZVE0Y094Ymh4NHhBZUh1NzNHYjRxUXhVS0JicDI3WXErZmZ1aVM1Y3VlUFRSUnlYWGh3d1pndERRVU1qbGN1ajFlalJzMkJDZE9uVkNlSGc0cGs2ZGlweWNISzg1ZCsvZWpmdnZ2eDhYTGx6d2VoMDFyWHYzN2hXR2Z3MGFORUJTVWxLTlA1dUk2SGJBOEkrQ2hrNm5ZK1VmRVJFUkVSRVJFZFVwOS9DdEt2eFZ0NldrcEdER2pCbFl2SGd4bGk1ZDZuVjk2OWF0MkxWckYyYk5tb1dVbEJRQXdDKy8vQ0laRThoNWY0c1hML1liUHRaWG5UcDF3c0tGQzczNlJWSDBPanZ2K1BIamVPNjU1eVI5VHp6eGhPc2NSazlWMlZJMFB6OGYrL2J0dzA4Ly9ZUzllL2Q2Vlg4Q3pzRHg5ZGRmZDIzdCtkaGpqeUU3TzF0U2pXZXoyYkJ5NVVxc1hic1dQWHYyUks5ZXZkQ2xTeGNvbFVySlhQSHg4YTdYMmFaTkcvVHIxdzlwYVdrSUNRa0I0QXp0M01PODhQQnd0R25UQnNuSnlWN3IrdGUvL3VYMWZWVW1JeU1EKy9mdmw1d3RhREFZMEtCQmcwQS9OUUZyMzc0OUZBb0ZiRGFieit0S3BSS1RKazJDWEM2djhXY1RFZDBPR1A1UjBOQnF0VHpZbDRpSWlJaUlpSWpxVkVYaFgxaFlHT0xqNHhFZkg0OG1UWm9nUGo0ZWQ5eHhCOTU2NnkyY09uWEs1ejFEaHc3RnhJa1RJWmZMOGNRVFQwQ3BWR0xSb2tWZTQ1bzBhU0k1MCsvQWdRT1M2emZydkQvQUdUaXRYNysreXZkN2htMTMzMzEzd0dmbkJlcW5uMzdDM0xsekVSb2FDcjFlRDBFUXZLcldBR2ZGcFQ5ZHVuU3BNQ3c5Y3VRSXpwNDlpOU9uVCtQWXNXTTRmLzY4cENMVFU0c1dMVEI5K25USmxwNkNJR0R5NU1rd0dBeFl2bnk1Wkx6WmJNYkdqUnV4Y2VORzZIUTZKQ1ltb2xtelptamV2RG42OU9rRG5VNkhaNTk5RnQyNmRmUGFCbE1VUmEvdnBVNmRPbm1Gb2dDd2NPRkNyRnk1VXRLblZDcGRGWXVpS0dMcTFLbVM2eTFidGl6bk0xTjFhclVhclZ1M3hwRWpSd0E0UHo5cXRSb1JFUkZvMjdZdFJvMGFoVHZ2dkxOV25rMUVkRHRnK0VkQlE2ZlR3V3cydytGd1FDYVQxZlZ5aUlpSWlJaUlpT2cyRkIwZERibGNqcGlZR0VuQVYvWnhXYldWcHhrelp1RHBwNTlHVVZHUnEwK2hVR0Q4K1BFWU5XcVVaT3dqanp5Q2tKQVF6SjgvMzFYNXBGQW9NSFhxVkNnVXpyZnJMbDI2aE16TVRNbDlOK3U4di9xaWFkT21NSnZONVo0UHFGQW95dDA2VXFWU1ZSajRIajE2RkFzV0xLaHdQV3ExR3FOSGo4YllzV05kWDBkM2dpQmd3b1FKYU4yNk5mN3hqMy9BYURSNmpUR1pURGgwNkJBT0hUcUVkdTNhWWNpUUlRQ0FZY09HK1h6bXp6Ly9qSk1uVDByNlVsTlRKVzJIdzRGNTgrWmg5ZXJWa3Y2RWhBU01HemNPcjczMm10L1g1S3Q2Y01DQUFSZ3dZSURmZXdMMTFsdHZ3ZUZ3UUtGUWVGVTdFaEZSOVREOG82QlJ0bTJGMld5dWNBc0xJaUlpSWlJaUlxTGFrSlNVaE5XclYvc01iOHJUcUZFalRKZ3dBWFBtekFFQXRHclZDcE1uVDBhelpzMThqaDg1Y2lUYXQyK1B0OTU2Q3hjdVhNRG8wYU1sWS9mdTNTc1pIK2g1ZjNxOUhnYURJYUExKzl1aXRMNW8zTGd4QkVFb3R3cHY5T2pSQ0FzTHE5WnpIbmpnQVJ3NWNnUS8vL3l6eitzNm5RNERCdzdFL2ZmZkg5QVdtYjE3OTBhSERoM3d5U2VmWVAzNjlUN1hyMWFyTVhueVpKOFZmTzVTVWxMUXQyOWZiTnk0RVlEejY5K2pSdy9KR0ZFVWNmMzZkVW1md1dEQXpKa3pFUnNiaTNidDJya3E4RHg1Qm9rMVNhMVcxOXJjUkVTM080Wi9GRFMwV2kwQTUyODRNZndqSWlJaUlpSWlvcnBRblRQR0Jnd1lnQzFidHFCang0NzQ0eC8vV09IT1JpMWF0TUMvLy8xdkxGMjZGQTg4OElEa1dxOWV2UkFWRllWZmYvMFZSNDhlaFV3bTgvbCtTZG1aY21WR2pScUZjZVBHQmJUZWUrKzlWOUt1YjlWWEtwVUs0ZUhoWHNmSXlHUXlKQ1ltWXNTSUVlamJ0MisxbnlNSUFxWk1tWUkvLy9uUHlNdkxjejJqWThlTzZOMjdOOUxTMGlyOVhsWkVSQVNtVEptQ3NXUEhZdG15WmRpMGFaT2thdlRSUngrVmJCdnFqMEtod0VzdnZRU0R3WUNWSzFkaTBLQkJYcUdhWEM3SDlPblQ4ZGUvL2hYSGpoMkRTcVhDakJrekVCc2JDd0NZT25VcW5uLytlYStBc0ZldlhraE1US3pVNnlJaW91QWdpT1g5YWd6UlRWUlVWSVExYTlhZ1c3ZHVhTktrU1Ywdmg0aUlpQUM4OTk1N1NFMU45ZnJ0WWFKQTdkeTVFN3QyN2NLTEw3NVkxMHNoSXFKNmlQOC9Rc0ZrejU0OTJMbHpKMUpTVXRDcFV5ZS9XOEJXaGMxbXc3NTkrN0J2M3o3Y3VIRURNMmJNcVBTeE9KOTg4a201bFk2NXVibDQvdm5uOGN3eno2QnIxNjZTYS9uNStWaXlaQWtPSHo0TWxVcUZ6cDA3NC83Nzc0ZEtwYXJ5YXdLQS9mdjM0OUtsUzVLKzRjT0hWMnRPSWlLcUdDdi9LR2lVVmY0VkZ4Zlg4VXFJaUlpSWlJaUlpSWlrdW5YcmhtN2R1dFhLM0FxRkF0MjdkMGYzN3QyclBNY1RUenhSN3ZXSWlBak1uei9mWjZBWEZoYUdwNTkrdXNyUDlpY2xKUVVwS1NrMVBpOFJFWld2Y3I4K1FxT0R3WmdBQUNBQVNVUkJWRlNMNUhJNTFHbzFUQ1pUWFMrRmlJaUlpSWlJaUlqb2xsUGRTajRpSXFvZkdQNVJVTkhwZEF6L2lJaUlpSWlJaUlpSWlJaUlxb2poSHdVVnJWYkxiVCtKaUlpSWlJaUlpSWlJaUlpcWlHZitVVkRSNlhUSXpzNnU2MlVRRVJFUjBTM2k0c1dMa25ianhvMGhDRUtsNTltL2Z6OGNEZ2NBNTNiMWQ5MTFGd0FnSnljSFdxM1dkWDUxVGNuTnpjWHg0OGVSbXBwYXBmVlNZSW9QSHBTMDFTMWFRR1l3QkhhektNS1drNE9TUzVkUWN2a3k5TjI2UVI0VlZRdXJyRjIyYTlja2JVVjBORkNGN3puTHFWTkE2WjhSeU9WUUp5WUNBQnlGaFJCVUtnaHFkYlhYNnM1UldBanJoUXZRdEdsVHBmWFdGTk8rZlJEZGZvRlZsWkFBWlZ4Y3RlY3Qzcjhmb3QwT2JmdjJFRFNhOGdlTElvb1BISkIwYVRwMGdLRGdXejVFUkVSRXR5ditKRWhCUmFmVHdXS3h3RzYzUXk2WDEvVnlpSWlJaUtpZWUvenh4eVh0RlN0V3dCQm91T1BtbFZkZWdjMW1Bd0NvMVdwOC8vMzNXTDE2TlJZc1dJRGs1R1RNbWpVTE1sblZOMVl4bTgzWXZIa3pNakl5a0pHUmdjek1UQURBM0xsejBhNWR1eXJQUytYTFhiUkkwbzZhTUFIcUFMNC9DdGV0UTlIV3JSRE5abGVmSUpjalpPREFHbDlqYmJ2MnpqdVNkc3lzV1pCVkljek9XYkFBb3QwT0FCQ1VTc1MrK1NhTXUzYWg4TWNmb1dyZUhKR1BQUVpVNDgrSWFMV2krT0JCV00rZWhmWHNXZGh1M0FBQU5Iam1HYWlhTjYveXZOVlZ0SEVqYk5ldnU5cGhJMFpVTy95elhidUd2RysrZ1dpeklYL0ZDbWlTazZIcjFzMFZxSG9SUmVRdVdTTHBpa2xLWXZoSFJFUkVkQnZqVDRJVVZIUTZIUUNndUxpNFNtL0tFQkVSRVJIVkJybGM3Z3IvN0hZNy92T2YvMkQ1OHVVQWdKOS8vaGtmZlBBQkprNmNXT1g1RlFvRlB2dnNNK1RrNUVqNk4yell3UEF2Q0ttYU5ZTzRicDJrci9qQWdVcUZmNW1USjFmcW1UR3Z2WWFyTTJkVzZoNVAwYzgvRDJYanh0V2F3eStaRENnTi8rQndJSC9WS2hpM2JRTUFtSThmUi81MzN5RnM1TWlxenkrWG8yRE5HamdLQ3lYZHBuMzc2alQ4ODFMTktrVFJia2Z1Zi84THNmVHZHN0drQk1VSEQwTFR1blcxbDFaeTVRb0sxNjFENktCQlVEUnFWTzM1aUlpSWlDaDQ4Y3cvQ2lwbDJ5V1pUS1k2WGdrUkVSRVIwZS9jZDZXdzIrMFlNMllNWW1KaVhIMnJWcTNDOTk5L1grWDVGUW9GQnZvSWpyWnQyd1o3V2FCQ1FVT2RtQWg1V0ppa3o1YWREZXU1YzNXem9BRFZhaVdZMjU4UjBlRkFTTDkra0VkR3V2cU1PM2ZDdUhObmxhY1g1SExvdW5iMTZqY2ZPZkw3ZHFPVkpGb3NNTzdZVWFuL0lJcmxyN01hMVkwQVVMaG1EVW91WDViMGhmVHZEMjFLQ2dEQWV2NDg4cGN0cTlScnR0MjRnZHpGaTNGOTdseVlqeHhCOW9JRlhpRXFFUkVSRWQxYVdQbEhRY1c5OG8rSWlJaUlLRmdvM0VJVFVSUVJFaEtDV2JObTRkbG5uNFhGWWdFQWZQMzExK2pmdno4MHBlZHpYYjU4R1dhM2JTRXJrdWhqUzcvQ3drS3NXN2NPTFZ1MnJOUjZFeElTS2pXZXZOa0xDbkQ5M1hmOVhoZEx2Kzd1c2ovK3VOeUFMZWIxMTJ0a2JWV21WTmJhMUlKTUJsY3NKb3FRYWJXSWV2eHhYSC8vZllnbEpRQ0FvcDkrZ3E1elp3Z3FGUUJuS0NWYXJRRS9RM1hISFY1OURwTUpwcjE3b1l5UHI5UjZsWEZ4Y0JpTnlGK3hvbEwzNlZOVHBkVjlubUZnZGJiL1BYb1VSVnUyU1BxMG5Ub2haT0JBMkc3Y1FNSDMzOE44OUNnQVFONmdBUXhwYWVYT1o3dDZGWVdiTjZQNGwxOGtZYUU5SndjNW4zNktxQWtUSU5UaTl3UVJFUkVSMVIyR2Z4UlV0Rm90QkVGZzVSOFJFUkVSQlJXRlI2QlRVbEtDWnMyYTRZVVhYc0RiYjcrTisrNjdENDg5OXBncitBT0EyYk5uNDhTSkU5Vis5dHk1Y3l0OXovcjE2NnY5M051ZUtNSlJ5WCtYaUZacnBjSXNkNXIyN1NWdDgrSERrcmFnVWtuQ0h1dkZpN0NlT2VOcXExdTBnTklqSEN2YXVsVVNUdDJzeWovQXVYMmxJaVlHNGFOSEkzZkpFdWg3OWtUbzRNR3U0QThBOGhZdmh2WENoV28vT3UrYmJ5cDlUMXc1d1c1bGlKNFZlRlhjOXJQa3loWGtMbDRzK1hxcG1qVkQrQU1QdU5xV1U2ZGNIeGV1WFF0dHUzYVM2a3AzdVlzV3dmTGJiMzRyRmUwRkJiQ2VQdzkxaXhaVldpOFJFUkVSQlRlR2Z4UlVCRUdBVnF1RjBXaXM2NlVRRVJFUjBTMXUyclJwMkxkdlg1WHVUVTlQbDdSWHJGaUJGYVVWUklzV0xVSWpucWNWdE93ZTV5cTZjeFFXT3EvWFpram1SK1RERDB2YW5tY0NDa29sUXUrOTE5WE8rZlJUeVhYRFBmZEE3VjRoS29wZVZXU1ZyZkxLbmo4ZmxwTW5LM1ZQbVN2VHBrbmF4dTNiWWR5K0hRRFE2UC8rejI5b0Zld3NaODhpKzhNUC9WN1BXN29VZVV1WFZqaFA5Ri8rNHFwV3RGMi9qcHo1OHlYVnBQS29LRVErK3FncnNGVTBhSURRSVVPUXYzSWxBR2ZRbkxkOE9hS2VlTUwzT24vOTFXZS9LaUVCK2g0OW9HM1hybHBWaWtSRVJFUVUzQmorVWREUjYvVU0vNGlJaUlpSXFGWmt2Zm1tMzJ1NWl4WUJBSlNOR3lQeXNjZHUxcElxelhiamhqU1VFd1FvbXpTUmpISDRPRXFoVml2L3FISktLeVV0cDA0aGQ5RWlyeXBUZFdJaWpMdDNReXdwY1ZXVWloYUxzN0t3dEpyUGN1SUV6RWVPUUpPY1hPNmpaRm90dENrcDBIWHBBa1ZVRkFTM0NtVWlJaUlpdWpYeEozOEtPanFkRHRuWjJYVzlEQ0lpSWlLcXgwNmZQdTJ6Lyt6WnM5RHBkTkRyOVRkNVJYUXJjSy9XcW9nNUl3TTVuMzFXNDJzUWJUYmtmZk1OUkp2TjFhZE9TSUFqUHg5aWNURmtlajBFaFFMbWpBenBqWUlncWZ3cnljejBPYi90NmxVSWFqVmt0MEZBSkkrTWxHei82U2dzeE5YWFhwT01pWHowVVdqYXRuVzFyV2ZQMXNpemhkS3FPK3U1Y3o2M2x6WHQzaDNRUFBrclYwTHQ0N3hRQ0FMVUNRblFkZXNHVGJ0MkVCUUtXTStmeDlWWnM2RHIyaFg2SGoyZ2lJNnUxbXNnSWlJaW91REY4SStDamw2dng4V0xGeUdLSW9RcW5wZEFSRVJFUk1IbFp2OXM5L1RUVC92c256UnBFZ0NnVzdkdVh0ZksyNm96S3l2TDliRWdDR2pZc0tIZnNiTFNOL1huelpzWDBGcmR6WjQ5R3hzM2JwVDA4ZnkrNEdMTHlrTHhvVU5RSnlWQkZSOWY1VFBlcXNLZW00dmNKVXNrWi8wQmdENHREWVdiTnFGNC8zNi85eXFpb3lWcnZlN25MTWtiSDN3QUFOQzBidTExVFI0UlVlN2FYQVFCOHZCd3YyUExxdDRhUFBlYy96Ris1QzVlak9JREJ5UjlOWFYrMzAxVitqblF0RzJMd25YcnFqeU5QUzhQaFI1L1p3QkE5S1JKVU1iR1N2cHNWNjVBdEZoZzNMWU54bTNib0czZkhoRWUyODBTRVJFUjBhMkI0UjhGSGIxZUQ0ZkRnZUxpWXVoMHVycGVEaEVSRVJGVmcwcWxBZ0RrNStjanZMd3dJQWdzS3QzeTBaZkJnd2ZEVmxwcHBkZnJ5eDFMdDdiaVE0ZFF1RzRkQ3RldGc4eGdnTHBWSzRRT0hseCsyRlVEN0hsNXVENTNydGQybnVxRUJHaVNrdUFvS0NnMy9OTjE3VnJ0TlRSNitXVy8xNjY4OUJKRXV4MEFJTk5veWgxYm55bGlZeEgxMUZPdWR2WkhIMG11aDZhblEzbkhIWksra29zWFVmRGpqNUkrb1RUOFU4YkZRUjRaNmZzc1NrRndWbUhxZEpCcHRjNy9MZjJ2T0NNRGpzSkNDR3Exei9NVFpXcTFWNS8xNGtYcDlEN0dFQkVSRWRHdGdlRWZCWjJ5TFppTVJpUERQeUlpSXFKNkxpNHVEZ0J3N2RxMW9BLy95cVBSYUZCVVZBUUFNSnZOZGJ3YXFnNzNLckhNeVpNbDE2SW1USUE2SWNIVmpwMDlXM0pka011Ujk4MDNycmFqcUFpV2t5Y2hHejNhNnpucXhFUTAvT3RmQTE2WDUxbzh5Y1BERWZublB5Tm40VUk0U3I4WDVXRmhpSGpvSWVlWmYzNjJJeFVVQ2hoNjk0WWhMUzNndFZTRm9GSkJMQTBtUmF1MVZwOVZsMlFhald1YlRiR2t4T3U2cWxrenFKbzFrL1Q1R29mU0NtRUFDQjgxeWhua3VZVjdaV0dmK3pqUDV4UWZQSWl3UC80Ujh2QndGS3hhSlhsTzRicDFDQmt5QlBMUVVJaDJPMG91WG9UNXlCSEpIT3FXTFFOOTJVUkVSRVJVenpEOG82QlRGdjZaZkp4N1FFUkVSRVQxUzJ4c0xLS2pvN0Zueng0a0pDUkFYbHJ0VXQ5b3RWcFgrR2V6MldDMzJ5R1h5NUdUazRQdDI3ZWpkKy9lQ0EwTjlYbXZ6V1lMT0RDMHVaM2pWcWJzdVlIUWFEUlFLUGpQdkpvaWVId3ViVmxaWG1mbDZWTlR2Y1lCenFvcVJUbmJ3MWFGcWtrVE5Iam1HV1QvNXorUUdReUlmT1FSeUF3R0FJQXlKc1laQk5wc3ptMTI1WExJdEZvb216YUZUS3V0MFhYNElxaFVRRm40WjdjRERnY2drOEZSV0lqaUkwZWc3ZGpSR1diNUlOcnRnUWVHcGRXRjdqeXJJU3RhcDFCRGZ3LzVDdldFMG1wbkNZZkRlNXpiR3RRdFc2SjQvMzZJSmhQc0poTzhYNkZ2Mm80ZFhSV255cmc0V00rZmQxMHo3ZHNIMDc1OWZ1OFY1SEtvVzdVSzhFbEVSRVJFVk4vd1g0VVVkTFJhTFFSQmdORm9yT3VsRUJFUkVWRTFDWUtBd1lNSFk5R2lSZGk4ZVRQNjlPbHpVd0xBc25QeSt2ZnZMK2xmc1dJRkRLVmh5YlJwMHlUWFhuLzlkYi96ZVFacXhjWEZNQmdNV0wxNk5iNzg4a3Q4K09HSDZOeTVNOUxUMDczT0U5eTBhUlBtekpsVDVkY3lZc1NJZ01kT21qUUpnd2NQcnZLejZIZFpiN3poMWVjcm9ETHUzbDF1eU9JdWV0S2thZ2R4OXJ3OGhBd2VESmxlRDF0Mk5teloyYTVydnNLMWtrdVhBRGlEVEZYejVxNytzZ3BJejRyRG1GbXpYR3ZNbmo5ZmNpM25peS84TDh6ano0akRZb0ZNcTRWeDF5NFVybHVIZ3BVcm9XN1ZDcnJVVksvekJJc1BIRURlMHFYKzU2N0ExZW5UQXg0YlBubzBkRDdPL0t3SzBXTHg2dk1aY1BvSS8rRHg5MkR1a2lWVldvTTJKUVVBb08vUlF4TCtWWGhmNTg1K3cxZ2lJaUlpcXY4WS9sSFFFUVFCT3AyTzRSOFJFUkhSTFNJNk9ocDkrL2JGeG8wYmtabVppVzdkdXFGUm8wWUlDd3VESUFoMXZUeVhiZHUyK2IzV3FsVXJYTGx5eGRVMkdvM1FhRFQ0NFljZkFEZ3I5bmJ2M28zRXhFU3Y4SS9xSDlGdWh6MDNONkN4anNMQ3dDZjJGUUtWMGlRblM5cm1vMGQ5anZNOFl5NVFzcEFReE15Y1dhVjd5NWdQSC9aN1RSa2ZEN3RiRUNtYXpSQlZLcGgyNzNhMjdYYVlqeDJEc25GanIvQ3Z2ckxuNVhuMStRclVSRitWZjM2Mjg2d3FiVW9LU3E1ZFE5SG16ZVYrbndHQU9pa0pZY09HMWVqemlZaUlpQ2k0TVB5am9LVFg2eG4rRVJFUkVkMUMycmR2ajlqWVdLeFpzd2FyVjY4TytMN1UxRlQwNk5HakZsZFdNWVZDNGFvV0xHTTBHcEdSa1lHY25CeFhuMHFsd3ZEaHcyLzI4bXJVZSsrOVY5ZExDRmh0Zkc4VWJkaUF2TVdMRVRaeVpJM09HNGpJeHg2VHRDczZBekNZbEcweDZzNWhOc042OWl6c0JRVy9qMU1vb0svalA4ODF5ZTcyNXg5d25nY1k2TGFmbnBWL05TRjA4R0RvdTNlSDVlUkoyUFB5cE51U3l1V1FoNFpDMWJ3NWxIZmNVZTFuMWFlL0s0aUlpSWh1Und6L0tDanA5WHBrWldYVjlUS0lpSWlJcUFaRlIwZmpvWWNld3BVclY1Q1ptUWxyQUdkOHhjZkgzNFNWbFUrbFVubWQ1MWRRVUlELy92ZS9rcjRCQXdZZ0xDenNaaTZ0eHFXbXB0YjFFZ0pXbmU4TmUwNE9yR2ZQZXZWYmZ2MjFPa3U2ZlNrVWtKV2UzVjdHWVRTaXNIVDczVExhTGwxY1p4VGVDdHkzWEFVQVdlbjVlNTVFSCtjVW9vTEt2NFl2dmVSMU5xRm90K1BhMjIvN2VJQUk0ODZka2k1RHYzNCt6NktFS0piNzNFQTFidHk0UnVZSnhLWFNyV3VKaUlpSUtIQU0veWdvNlhRNkZCY1h3K0Z3UUZiRDI2RVFFUkVSVWQwUkJBRnhjWEdJaTR1cjY2WEE0VmFOSTVQSnNIYnRXbGM3UFQwZGx0THp2SlJLcFZlb3QzTGxTbHk4ZU5IVmxzdmxlT0NCQndKKzlucVBVS1RNN05tenNYSGp4b0RHQXQ1bkdsWlhYVmRaMWpiejRjUElXNzRjanFLaThnYzZISzR6OFFCbmtKWDF0NzlKS3FraXhvMkR0bU5IeVcyaXpZYXIwNmRMeG1rN2RrVEV1SEUxOHdJOHlFTkRFZjNDQzM2dlgzM3R0ZW85d0wxaVRTWkQzRHZ2dUpwWHBrMXp2VTVCcWZRSy80dzdkc0IyL2Jyay9wQStmUUordFB2bjMxM3U0c1VvUG5BZ29MRkE3VlpRV2k5Y2tMUVYwZEcrQi9yYTlyT0N5ajlaU0loWGVDZmFiTDRIaXlMeVY2eVFkR2s3ZHZTNnYvamdRUlQrNzM4SWYrQUJ5Zm1QVlZHWnYrK3FhK2ZPbmRpMWE5ZE5leDRSRVJIUnJZRGhId1VsdlY0UFVSUlJYRndNdmNjL0lvbUlpSWlJYW9MTjdZMTBsY2RXZlo3WFBNTy83ZHUzUzlyOSt2VkRURXhNTGF5U2FwUkNVWEh3QjhEdU1jYTRZNGNrMEpOSFJrTGJ2cjNYZmRiZmZwTnV0UWpVN3ZsMmdnQlpTRWl0VGU5K1ZwMVhFT1ZXelNiNHFQd3pIemtpYWV0U1VpQ1BqS3lGVmRZUlVVVEp1WE9TTG1XalJyNkhlbGIrQmZBTHJsZGZlYVdxSy9OU2N2RWk4bGV1aExWMHZUbWZmWWJvdi96bDF2cDZFQkVSRVpFRXd6OEtTbVdCbjlGb1pQaEhSRVJFUkxYQ2ZkdFJwVklwdVdaM2U3TmVxVlFpc3B3M3lSVUtCY2FNR1ZQekM2UWFwMmpZc056cnlyZzRxRnUzaHJwRkMxZWZhTE41YjZuWXA0L1BBTWR6bkNDWFF4MWcrSmZ6NmFjQmpidXAzSUpNcnkwa1BZSkJ1Y2ZXdU80RXVSeUdmdjFxZkhrM2s2TzRHSlpUcHlDV2xFRFh1VE5LTGwyQ3cyeVdqRkg2MndyVEkveXJxT3F2cHRpeXNsQ3dkcTB6aUhYYjd0TmhOQ0o3NFVKRVQ1d0lRYTIrS1dzaElpSWlvcHVMNFI4RkpmZndqNGlJaUlpb05oUzVWWGZwZERyWHh6YVByZlZVS2hVYU5HamdkNTRoUTRZRXhUYW1WREZGWkNRRXVkejNHV3dBUW9jUGh6b2hRZEpuM0w1ZFVpMG9qNGlBcm10WHIzdExMbDJDK2ZoeFNaK21mWHZJM0w2M3ltTStlalNnY2U3cytmbTF1cTJsbzdqWTliRjdTT1QxK1ZNb0lDc24vTk4xN3c1RlZGU05yKzltS0Q1d0FFVmJ0c0I2L2p6Z2NFRFhyUnQwblR2RDVMSDFLQUNvbWpiMU9ZZlg1K3NtaEg5NXk1YkJuSkhoYzh0UndMa0ZjOG5WcTM3WFRFUkVSRVQxRzhNL0Nrb2FqUVl5bVl6aEh4RVJFUkhWcUUyYk51SFlzV05JU2twQ1FVR0Jxei9FYmV0RXo1OUJsVW9sR3ZuWnprK3IxZUtoaHg2cW5jVlN6WlBKb0VsT2hxSmhRMmlTazNIOS9mZkxIZTR3bVZEa2NRYWpvNkFBK2Q5K0MwUHYzbENVZmwrSWRqdnl2djVhVWwwRkFQcTc3NjdaOWQ4RXhiLzhBdXU1YzFBMWFRS0gyNThGOXhCVDlLaDRFK1J5S1B4VXh3cHFOVUpxK0d6SzJtSXZMUFRxS3o1OFdOSVc1SExBNFlENTBDRkp2eUlteHU4V3JKNW45UWtCYlB2WjZPV1hmWjc1bC9YR0d4WGVDempQdC9SRjNhSUZETDE3UTUyVUZOQThSRVJFUkZRL01meWpvQ1FJQW5RNkhVd21VMTB2aFlpSWlJanFLZEVqaUFHQWVmUG1BUUJpWTJNbDRaOVdxNFhGWW9ITlpzT3laY3NrOTBSRlJTRW1KZ2FDSUhqTk9XYk1HT2oxZXN5Wk13ZGp4NDVsQldBOUVQSHd3d0dQdFo0L0x6bjNEbkFHZmFhOWUySGF0dythZHUwUTByY3Zpclp1UlVsbXBtU2NwbDA3cUpvMHFaRTExeG9mZjBieWx5OEhBQ2lpb3VCdysvZVlvRlpETENtQmFMZWphTXNXeVQzeXNERG4rWEdDNERWblNOKytFRFFhNUgzMUZRejkra0ZSVGhYdHplWXdtV0E1ZFFxVzMzNkQ5YmZmWUx0eG84SjdSSWNEcG4zN1lIZjcrd01BdEczYityL0pJL3dMcVBKUEp2UGVXamFBME5BWFFTNkhwa01IR0hyMThyODFLUkVSRVJIZFVoaitVZERTNi9Xcy9DTWlJaUtpU2p0OCtERFdybDJMZmZ2MitSMXovZnAxU2Z2SWtTTklUMC8zT2JaSmt5WlFxOVdJaW9yQ0RiZHdJRDQrSHFOR2pVSkJRUUhXclZ1SERSczJJQzB0RFE4Ly9EQWEzNFEzMkhOemMydjlHYmM3VGV2V2FQVHl5ekJ1MitiYy90TnRHMHlJSXN5SEQvdXNzQkxVYW9UNitYNHFFL2Z1dXdDQWtvc1hvYnpqam9DRG5ZaHg0N3c3UmRFWnZIbXdYYjhPUjBFQlZBa0pFTnpPdGJTZVBnM1QzcjB3bnp6cDl6bjJ2RHhKMjNybURLNU1tK1p6cktKaFF3aEtKZVNob2JEbjUvL2VIeDBOZlZvYUhFWWpUUHYyd1hUZ0FMVHQyeU5rNEVBb29xTXJlcW5WNXZCUnllZk9uSkhock5pc3pKeEZSU2pjc01HclgzdlhYWDd2RWQzT1RnUUNxL3pMbWpXclV1dnlSUjRhQ2wzMzd0Q25wa0lXRWdMUllrSDJ4eDlEMzcwNzFNbkpOKzNzUVNJaUlpSzYrUmorVWREUzYvVzRjdVZLWFMrRGlJaUlpT3FaQXdjT1lOMjZkZVdPT1hQbWpLU3RWcXRoc1ZpOHhnbUNnRUdEQm1IWHJsMlM0QThBeG8wYkI0VkM0UXJoSEE0SE5tL2VqRTZkT3RWNCtGZFFVQUNGUWdHVlNnVzVYSTZjbkJ4OC9QSEhYdVBVYnVleVVjMlE2WFFJR1RnUStyUTBHTGRzUWRIV3JSQjlmSys0Qzd2dnZvRE91TE5sWitQNnZIbS9oelRkdWttMmpyUmxaVG1yMHM2Y1Fmam8wUkEwR21nN2RnUkVFU1dabVRBZk93Ykw4ZU5RTkdxRThBY2VjTjFuT1hVS3htM2JZRDV4QXZLUUVJUU9HeVlKL3l5Ly9ncFRPZUU0QUs5S1JrR3A5QXF4bkJjRTZMcDJoZm5vVVVud0J3QWhBd1pBa010L1B6UFI0VUR4d1lOUUp5YldlUGpuTUptY29acFNDVUVtZzcyd0VBWGZmKys5WEpYSzliR3FlZk9BNXBZWkROQWtKVUdkbEFUcm1UUE9zL1RjcUZ1MmhLSmhRLzlyODlnbUZZcmFmeXNtL1A3N29VMUprUVI4OXR4Y1o2WGpxVk9RR1F6UWRlNWNZVWhOUkVSRVJQVVR3ejhLV2pxZERzWEZ4WEE0SEpCVmNYc1RJaUlpSXJyOU5HM2F0TnpyT3AwT2VSNVZUV2xwYVY2Qm9Vd213N1BQUG92UTBGRDg0eC8vOEpxbkxBeThkdTJhcEQ4Mk5yWXF5eTdYNTU5L2psV3JWbFU0enQvWmhGUjlNbzBHSVFNSFFwZWFpdXdQUDRUTm8zclVuZlhjT1dpU2t5WG41UGxTdEdFRDRIREFucGVId3YvOUQwWHIxNlBCYzg5QkhoR0I2KysrSzlsYVVwV1FBSDJQSGdDYzUvTGxMbDdzdWxaeStUSkNCZzJDUEN3TW9zMkd2SysrY3Qxckx5aUFjY2NPR0hyM2RvMVhWUEI5SW1nMHZ3ZDJwYlFkT25nSGhqSVp3dTY3RHpLOUhua2ZmdWcxVDFrWWFQZW9VcFVIRUl4V1Z1SC8vZ2ZqenAwVmpwTkhSTGcrVmtSSFE2YlRTYlkzTGFPTWk0T21UUnVvMjdTQktqNGVFQVJZejUyRGNmZHVyN0VoZ3dhVisweGJWcGFrTFhNTElHdUx4a2Rsbi91MnBvNmlJaFFmT3NUd2o0aUlpT2dXeGZDUGdwWmVyd2NBbUV3bUdBeUdPbDRORVJFUkVkVVhUWHljczZaUUtOQzFhMWYwN2RzWFhicDB3YU9QUGlxNVBtVElFSVNHaGtJdWwwT3YxNk5odzRibzFLa1R3c1BETVhYcVZPVGs1SGpOdVh2M2J0eC8vLzI0Y09HQ3BMODJ0dnpzM3IxN2hlRmZnd1lOa0pTVVZPUFB2bVY1bk9WWDRmQ2lJcGoyNzRkeDYxYXZDamRQcGoxN1lENXlCS0ZEaGtEWHJadnZMVG16czJIYXYxL1NwMnpjMkxrRktBQjVaS1FrL0RQdDN1MEsvelR0MjBPMmFwVXJvQlB0ZGhpM2JVTm9lam9FaFFMNnREUkoxVnZScGszUWQrOE9RYU1CNER2OEUrUnlxSk9Tb0wzckxtaVNrbkR0N2JjbDEzWGR1ME9tMXdNeUdXUWFEZVRoNFZDM2JBbVpYby9zK2ZOOWJyRnBQbllNaHQ2OVlmTUl5R3RqeTA5Tm16WVZobi95c0RDdmN4aFZ6WnJCZk93WUlKTkJmZWVkMExSdEMwM2J0cENIaDB2RzJiS3lrUFBwcDE3Zk41cTJiYUZxMGdTaTNRNUJFQ1RidDRwV0s0eTdkc0Y2N3B6a0hrR3JyZkQxeEx6K3VsZDRKOXBzdURwelpvWDNBb0JvTmdPbC82WXVVM0xwa3FSZDlyMUdSRVJFUkxjZWhuOFV0TXJDdjZLaUlvWi9SRVJFUkJTdytQaDQ1NXZ3QU5xMGFZTisvZm9oTFMwTklhWGJLZTdldlZzUzVvV0hoNk5ObXpaSVRrNzJtdXRmLy9vWGZ2bmxGNS9QeWNqSXdQNzkreVZuQ3hvTUJqUm8wS0FtWHc0QW9IMzc5bEFvRkxEWmJENnZLNVZLVEpvMENYS2U0VlV1MFc0SFJCR0NUT1lNZkR4NFJuVDJ2RHhZVHB4d2JxOTU4cVR6L2dBNVRDYmtmZnN0VEh2M0ltelVLQ2c5S2tJTDE2enhDcEpDNzczWDliRTJKVVVTR3BWa1pqclBCNHlQaDZCUVFOZTFLNG8yYlhKZE4rM1o0OXhtVTZXQ3ZudDNGRzNZNERxajBHRXlvV2o3ZG9UMDZ3ZkFlVVpmV1NDcGF0b1UycFFVYUR0MGNGVXFtbzhka3dTUE1vTUJxcVpOb1dyV3pPdDE1cTlZQWN1dnYvcjhIRmpQbm5WdU0rbDJ0cUJNcTRVOExNenY1NjJxVkFrSkVPUnl2MThqUWFGQStPalJYbWNyNnJwMmRRWit5Y25PY05PSGtpdFhrRE4vUGh3ZVo5SUxhalhDaGc4SEFCaTNia1hCRHo4QU1wbHorMUZCOEwxTktoRFE2eGRVS2dnZTI0T1dlQjZMVVJZcXkyUmUyN0lXYnRxRTBQUjB5TFJhaURZYlNpNWRnbW52WHNudHFncXFwSW1JaUlpby9tTDRSMEdyTFBBemV2d0RpNGlJaUlpb1BDcVZDczgrK3l5NmRldm10UTJtS0lwWXRHaVJwSzlUcDA2dXNORGR3b1VMc1hMbFNrbWZVcWxFU2VrYjdLSW9ZdXJVcVpMckxWdTJySW1YNEVXdFZxTjE2OVk0Y3VRSUFPZFpoR3ExR2hFUkVXamJ0aTFHalJxRk8rKzhzMWFlZlN1eFhiMks2My8vdS84QlNpVnMyZGtvK09FSGxGeTRBTHZIOXJDK3lFTkRFVFpxRkJ3bUV3cFdyL2JhTHRONi9qeXUvLzN2TVBUcWhkQ2hRd0ZCZ09YVUtSUWZQQ2dacDJuYlZoS3VhVHQyUk1GMzMwbkNMTlArL1FpTGp3Y0FaOEMzZVRNZ2lnQUFSM0V4VFB2M1E1K2FDa0d0aHI1blR4UnUyT0M2MTdoOU93eHBhUkNVU2dnS0JjSkdqSUFtS1FueXlFanBDeEpGRks1ZkwrbFNKeWI2ckY0c1dMTUd4aDA3SkgyQ1FnR3hMS1FXUldSN25FMnBySVhLV01CNUpxR3lhVk5ZeTg3ekZBUUlTaVZrSVNGUU4yOE9mVnFhVndBTE9EL3Y1VEh0M1l2ODVjdDlCbmxodzRhNXRoRlZKeVk2T3gwT2lCVlVsUVlhdWhYLzhnc0sxNjF6bnRjb2lsNFZsTzVocFRJMkZsYTNLbVRUbmowdzdkbFQ3dnhxVmdvVEVSRVIzYklZL2xIUVVxdlZVQ3FWS1BMNHh6TVJFUkVSVVVXR0RSdm1zLy9ubjMvR1NiY3FKQUJJVFUyVnRCME9CK2JObTRmVnExZEwraE1TRWpCdTNEaTg5dHByZnAvcnEzcHd3SUFCR0RCZ1FLQkw5K3V0dDk2Q3crR0FRcUdBVXFtczlueTNJMlZzTEFTVkNxTFY2bjFSRUp4bndHazBFTTNtQ29NL1FTNkhybXRYaEF3WkFsbnBObzZhNUdRVXJsa0Q0NjVkcmxBT0FPQndPS3UyQkFHaXpZYjg1Y3VsY3lrVUNIT3IrZ09jRlhMcWxpMWhQbjdjMVZkODhDRENoZzBEWkRMSUl5T2hUa3lFNWRRcDEzWGpqaDNRbDM0LzYzdjJSTkZQUDdtQ09FZFJrWFByMEx2dmRsNHYzVUxVay9uRUNaUmN2Q2pwMDdScEl4M2tjQ0J2eFFxWWR1MlNkQ3ZqNGhEU3Z6OXlQdi9jNTl3QW9HcmUzS3RQMTZVTGRGMjYrTDBuVUZGLy9yT3ptbEl1OTZxYXF3N1JSOFd0cmtzWDU1YXVwWlIzM0FHaDlIdW5QUEt3c0lCZnE2cHAwM0xQbGxUR3hQeStudFJVU2ZoWEVYWExsajdEVUNJaUlpSzZOY2dxSGtKVWR3d0dBOE0vSWlJaUlxb3hLU2twNk51M3I2dXQxK3ZSd3lNRUVVVVIxejNlY0RjWURKZzVjeWIrOEljL29GMjdkbjduOXd3U2E1SmFyWVpXcTJYd1Z4MHltU1F3Y2FlOTZ5NW5pQ2NJQ1AvVG55QXJQUi9QazZCU1FaK2Fpb2JUcGlIc2ozOTBCWCtBTTdBTEd6a1MwYzg5NXhXc2hBNGFCQUN3bkRvRlczYTI1SnFoWHovSW82SzhucVhwMEVIU0ZrdEtVSEw1c3F1dDY5clY5YnBVelp0RGw1TGlDcXBrSVNIUTNuV1g1UDdpdzRkOXZpWjM2cFl0b1UxSitmMDFhVFErcStNY0h1R29US3RGNUNPUFFOT3VIVlRsVktGcWZBVGtOVVZRS2lHbzFUVWEvT202ZEVIRXVIR1M3VUxWTFZzaWJOUW9qNGNMVUpWV1pmcWphTlFJVVgvK013UzFPcUJueXlNai9aK1BLQWd3OU80dFdhZWhUeCtmRlpxZTFDMWJJbUxNeTcwVEtBQUFJQUJKUkVGVW1JRFdRRVJFUkVUMUV5di9LS2daREFiazUrZlg5VEtJaUlpSTZCYWhVQ2p3MGtzdndXQXdZT1hLbFJnMGFCRFVIbS9FeStWeVRKOCtIWC85NjE5eDdOZ3hxRlFxekpneEE3R2xZYzdVcVZQeC9QUFBld1dFdlhyMVFtTFoxbjhVdEJRTkcwb3FwR1JhTGJRcEtjNHRPVXZKUTBOaEdEQUFCYXRXQVhCVzVxa1NFcUR0MUFuYWR1MHFERytVOGZGbzhQenpLTnEwQ1VVYk4wS2RsQVJsYVRDa2FkTUdEVjk4RWZtclY4Tnk0Z1FVMGRITzBNWUhUZHUyMExadkQxWHo1bEExYnc1bFhKd2toTkswYll1SUJ4K0V1blZyMTNsOTdneTllcUY0LzM1b2twT2g2OVlONmdDMnBSWGtja1NVaHAvR0hUdWc2OXJWdWUya081a01FUTgvak96Ly9BZlc4K2NoS0JTSWVQaGhWNEFaTVdZTWJ2enJYMTdWazlvT0hhQzg0NDRLMXhCc3RCMDZBS0tJM01XTG9XblRCaEZqeDBMd2NiNm1Kamtab3NYaXFqd1VWQ29JR2cza29hRlEzWGtuTksxYWVaMDVXQkZONjlZd0ZoUTR0ekdWeXlHbzFWREd4RURmbzRmWHRwMmhRNGRDbjVvSzg4bVRjT1RuUzdjcWxjdWQ2MmpldkY1K0RZaUlpSWlvY2dSUmROK0xoQ2k0WkdSazRPVEpreGc1Y3FUUGMxaUlpSWlvZHIzMzNudElUVTMxcW93aXVoVjg4c2tuR0QxNk5NTEN3bnhlejgzTnhmUFBQNDlubm5rR1hjc3FyRXJsNStkanlaSWxPSHo0TUZRcUZUcDM3b3o3Nzc4ZktwV3FXbXZhdjM4L0xsMjZKT2tiUG54NHRlWWtLVWRoSVJ4bU13U1ZDakt0Rm9LZnI1bG90OE80ZFN1VVRacEExYlJwbGF2SmJGbFpnRndPUllNR1h0Y3NwMDg3ZzhVQXo0Q3JDb2ZaN0xlS3NTSUZQL3dBUTFvYVpLWG5zWHZOWFZpSUd4OThnTEQ3N3ZNS29oeEZSU2phdE1uNUdwVktxRnUxZ3FGUG4ycFg1VmxPbmZMYUNsUGZzMmUxNWd5VTlmeDVxSm8wQ2FpNmptck96cDA3c1d2WExyejQ0b3QxdlJRaUlpS2llb1BoSHdXMWMrZk9ZZS9ldlJnNmRDaDBQbjZUbFlpSWlHb1h3eis2M1ZtdDFtb0hla1MzTXRGbXE5RnROb2s4TWZ3aklpSWlxanllK1VkQnpWRDZHNlk4OTQrSWlJaUk2Z0tEUDZMeU1mZ2pJaUlpSWdvK0RQOG9xREg4SXlJaUlpSWlJaUlpSWlJaUNoekRQd3BxR28wR0NvV0M0UjhSRVJFUkVSRVJFUkVSRVZFQXVEOEhCVDJEd2NEd2o0aUlpSWlJaUlpb0JseStmQmw1ZVhtd1dxMndXQ3l3V3ExbzJMQWhrcEtTNm5wcGRTWTNOeGZIang5SGFtb3FCRUdvOW54MnV4M0xsaTFENDhhTjBiaHhZOFRGeFVGUnlXMlN2L3JxSzBsNzBLQkJDQThQci9iYWlJam85c0R3ajRLZXdXQkFZV0ZoWFMrRGlJaUlpSWlJaUtqZSsvYmJiN0Y2OVdwSjN4Lys4QWZNbkRtelZwLzc0b3N2U3RwdDJyVEIrUEhqeXgyVGtwS0NNV1BHMVBoYXpHWXpObS9lakl5TURHUmtaQ0F6TXhNQU1IZnVYTFJyMTY3YTg1ODdkdzd6NTg5M3RaT1NrakJ2M3J4S3piRmd3UUpKdTB1WExnei9pSWdvWUF6L0tPZ1pEQVpjdVhJRm9pald5RzlmRVJFUkVSRVJFUkhkcmpwMjdPZ1YvbDI3ZHEzV24zdjQ4R0ZKVzZ2VlZqZ21PanE2VnRhaVVDancyV2VmSVNjblI5Sy9ZY09HR2duL1RwdzRJV243bW5QY3VISEl5c29LZU02bm4zNjYzT3ZyMTY4UGVDNGlJcnIxTWZ5am9HY3dHR0MzMjJFMm0zMytZRWhFUkVSRVJFUkVWSmY2OSs5LzA1NmxWQ3J4NDQ4L3V0by8vZlFUVHA0OEdmRDl2bzVXdVhUcEVqNzY2S05LcitXcHA1NnE5RDNCUUtGUVlPREFnVml5Wklta2Y5dTJiWGp1dWVjZ2w4dXJOZi94NDhjbDdaU1VsR3JOUjBSRVZGa00veWpvR1F3R0FNNGZUaG4rRVJFUkVSRVJFUkg5YnUvZXZWaTNibDIxNWpDWlRQajIyMjhyZlY4d2hYK1hMMStHMld3T2VIeGlZcUpYWDJGaElkYXRXNGVXTFZ0VzZ0a0pDUW1TOW9FREJ5VHQ5ZXZYWTh1V0xhNTJWRlJVcGVZbklpS3FMSVovRlBUY3c3L2EydTZCaUlpSWlJaUlpSWpxcjltelozdHR0MWtWYytmT3JmUTk3bHR1bmo5L0h0ZXZYNWRjMzdoeG82VGRyRmt6dlB6eXk3QmFyWDdubkR4NXNxUTlhZElreE1YRlZYcHRSRVIwZTJMNFIwRlBxOVZDTHBmNzNKYUNpSWlJaUlpSWlJaUNRMVpXRnI3NTVoc01IejRjOGZIeHRmS002OWV2UTZQUklDUWtwRmJtcjY2ZE8zY0dOSzUxNjlhVm1yZGx5NVplRllaRVJFVCtNUHlqZXNGZ01ERDhJeUlpSWlJaUlxS2dOR3pZc0lERzVlZm5TN1ovTERONDhHQW9sY3FBNWxBb3BHL25UWmt5QlZPbVRQRWFkL1RvVVZ5NGNFSFNsNXljakNaTm12aWRPeXNyeTJ2TFNnRG8xYXNYOUhxOTMvdE9uejZOcFV1WFlzdVdMWEE0SEFDQVo1OTl0dHpYVVZWZmZQRUZObS9lakw1OSsyTEVpQkZvMXF4WnJUeW5xalp0MmhUdzJJc1hMK0x4eHg4UGFPelRUei90OTlyQ2hRdHJMV3dsSXFMNmllRWYxUXNNLzRpSWlJaUlpSWdvV0UyY09ER2djYWRPbmZJWi9vMGZQeDVoWVdFMXVxYkl5RWk4L1BMTE1CcU5ycjdZMkZoOCtPR0hQb004czltTTZkT240K3paczVMK3h4OS92TnpnRHdCV3IxNk56WnMzdTlycjE2L0g0NDgvRHAxT1Y4MVhJV1d4V0xCMTYxWllMQmI4K09PUCtQSEhIekZzMkxDQVAvKzE3YmZmZnNPNWMrZGM3YnZ2dmhzelpzeW91d1VSRWRGdGkrRWYxUXNHZ3dGWldWbDF2UXdpSWlJaUlpSWlxZ09pS0VJUWhMcGVSdEN5V3EzSXpjMlY5TWxrTW93Yk53NGZmZlNScSsvS2xTdDQ3NzMzOE5SVFQzbk44ZEZISDNrRmYwT0dETUU5OTl6ajh6MlpSbzBhdVQ1T1QwL0g2dFdyWFcyVHlZUzFhOWRpeElnUlZYNU52bXpkdWhVbWswblNWN1lWNXJ4NTh5bzkzK3paczczTzQzTS92Nit5bGkxYkptbmZkOTk5bFo0aklpS2l3akdlWDJzaUlpSlBEUCtvWGdnSkNZSE5ab1BaYklaR282bnI1UkFSRVJFUkVSSFJUYUJTcVFBNHQ4c01Edyt2NDlVRXIrUEhqMlB5NU1rQmpkMjJiUnUyYmRzVzBOaXk2anBmM0VPeWhJUUVKQ1VsNGNTSkU2NitsU3RYNHI3NzdxdlIwTlp6TFRxZER2ZmNjMCtOelY4ZCtmbjUrT21ubjF4dFFSRHd3UWNmZUkyTGlJakE3Tm16L2M3ejlkZGZWL2lzL3YzN1YybU5SRVIwKzJENFIvV0N3V0FBQUJRVkZUSDhJeUlpSWlJaUlycE54TVhGQVFDdVhidkc4Qy9JcGFlblM4Sy95NWN2WSsvZXZlamF0V3VOekgvdTNEbGtaR1JJK3ZyMzd4ODA3eE5wdFZwSld4UkZuRGx6eG10Y2d3WU55cDBuMERNQWlZaUl5c1B3aitvRjkvQ3ZvaCtTaUlpSWlJaUlpT2pXRUJzYmkram9hT3pac3djSkNRbVF5K1YxdlNUeUl5MHREZi8rOTc4bDIzS3VYTG15eHNJLzkyMUZBV2RsM2ZEaHc3M0dsZTBjRlFpYnplYlZWMVJVRlBDYU5Cb05GQXJuMjZzcWxRcXRXclhDMGFOSEE3N2ZsNHNYTDFicmZpSWlJb0RoSDlVVEdvMEdjcm04VWorQUVSRVJFUkVSRVZIOUpnZ0NCZzhlakVXTEZtSHo1czNvMDZjUEE4QUF2Zm5tbTE1OVI0NGNRZlBtelYyL1pPMHVMeThQUnFNUmQ5eHhoOWUxa3lkUDR2UFBQeS8zZVJxTkJtbHBhVml6Wm8ycmIrL2V2YmgyN1JvYU5teFloVmZ3TzVQSjVIVVczMTEzM1lYNCtIaXZzWnMyYmNLY09YT3EvS3pLbkZNNGFkSWtEQjQ4Mk5WdTE2NWR0Y00vbnZsSFJFUTFnZUVmMVF1Q0lDQWtKQVNGaFlWMXZSUWlJaUlpSWlJaXVvbWlvNlBSdDI5ZmJOeTRFWm1abWVqV3JSc2FOV3FFc0xDd0dqMVA3bGJUcFVzWDE4ZWlLT0tycjc3QzBxVkwwYVpORzd6OTl0dXU4eFFCd0dxMVl2TGt5ZmoxMTErUm5wNk9jZVBHSVN3c3pIWGRicmNIOU13aFE0Wkl3ajlSRkxGbXpSbzg4c2dqMVhvdGE5ZXVsVlFVQXBVTDZXNldsaTFiSWpJeUVsOTg4UVZHakJpQmtwSVMxelhQOE5JZm52bEhSRVExZ2VFZjFSc2hJU0hJejgrdjYyVVFFUkVSRVJFUjBVM1d2bjE3eE1iR1lzMmFOVjdiUDVZbk5UVVZQWHIwcU1XVkJiL0N3a0s4ODg0NzJMMTdOd0FnSXlNRGI3NzVKbWJPbkFsQkVDQ0tJdWJNbVlQang0OERBTDc3N2p1c1g3OGVZOGFNd2NpUkkxM2JXZ1lpS1NrSjhmSHhrcTByMTZ4Wmc0Y2VlcWpLNnhkRkVkOTk5NTJrTHo0K3ZzYTJFNjFKaVltSmVPeXh4NkJXcTZzOHg3eDU4MnB3UlVSRWRMdGkrRWYxUm1ob0tDNWZ2Z3hSRlBtYmZVUkVSRVJFUkVTM21lam9hRHowMEVPNGN1VUtNak16WWJWYUs3ekgxN2FRdDVNalI0N2dyYmZld3ZYcjF5WDlNVEV4Y0RnY3JpMVUyN1JwZzEyN2RzRmlzUUFBakVZajVzK2ZqeDkvL0JFVEpreW8xRFA3OSsrUGhRc1h1dHJaMmRtdTRMRXF0bTNiaHN6TVRFbmZ5SkVqZy9LOW9aaVlHQXdjT0xCYWM2eGF0YXFHVmtORVJMY3pobjlVYjRTRWhNRGhjTUJvTlByY201NklpSWlJaUlpSWJtMkNJQ0F1TGc1eGNYRjF2WlNnOS9ubm4yUHg0c1Z3T0J5dVBwMU9oeGRmZkJHOWV2Vnk5UW1DZ0JFalJxQmJ0MjZZTzNjdURoMDY1THAyK2ZKbHZQTEtLNVg2ZlBmcjF3K2Zmdm9wUkZGMDlmM3d3dzlWZmgxZmZmV1ZwQjBhR2xycGJTLzliYms1ZS9ac2JOeTRNYUN4UVBuYmJScU5Sa25WbnMxbTgzcVd1NmxUcC9xZGk0aUlxTG9ZL2xHOUVSSVNBZ0FvS0NoZytFZEVSRVJFUkVSRVZJNUZpeFo1OVpsTUpzeWFOYXZTYzNsVzNwVW5Pam9hSFRwMHdNR0RCMTE5ZS9mdXJmUXpBZURRb1VPNGNlT0dwRy9Zc0dIVjJsYXp0bGdzRnE4ZzBaM25OWC9oWHlCbkEvTE1QeUlpcWdqRFA2bzN5c0svd3NMQ09sNEpFUkVSRVJFUkVWRncwMnExS0M0dWRtMlA2VjZKRjRpMmJkc2lJeU1EQUtCUUtMd3EyY3JUdDI5ZlNmaFgyV2VYOFF6KzFHbzEvcCs5TzQrUHNycjdQdjZkSlpuc2swa1lFZ0pCSUd5Q0xFSkJFQXRxUUFXUlRTZ1ZFVmR1YjZ0eXQvVnVleisydHZXNWE2MjJXSlUrSXU0TGJzVUZsRVdMUWdVc3lDcUlDQ2lMQmdJaFpFOG15MHhtbmorQWFhNU05a3d5SlBtOFh5OWVyMXpuT3RjNXY2SEpWT2FiYzg2MGFkT2FORlpid1psL0FJQmdJUHhEbTJHeFdCUWRIYTNDd3NKUWx3SUFBQUFBQUhCZXUrdXV1L1RNTTgvb1Y3LzZsZjc4NXo4Myt2T1V4eDU3VEt0V3JkS2JiNzZwYWRPbWFjbVNKUTErZHV6WXNWcTBhSkVxS2lxVW1wcXFhZE9tTlNuVUdqVnFsUHIxNjZmbHk1ZXJvS0JBVjE5OXRleDJlNlBIYVVzNDh3OEFFQXlFZjJoVFltTmpXZmtIQUFBQUFBQlFqNGtUSitxU1N5NVJRa0pDd0wzNzc3OC9vRzNod29VcUx5LzNYNXRNSmsyZVBGblhYbnV0UHYvODgwYk5IUlVWcFhuejVxbG56NTRhTVdLRVRDWlRrOEsvNk9ob3paMDdWN05temRLcVZhdDA2YVdYTm5xTTFwS1FrR0RZc25QU3BFbHl1OTMrNjRaczV3a0FRTEFRL3FGTmlZdUwwNUVqUjBKZEJnQUFBQUFBd0htdnB1QlBrcTY0NG9xQXRpZWVlTUlRL3AxemJ0dlF4cG85ZTNhVG5xdUp6V2JUakJremdqYmUrWXd6L3dBQXdVRDRoellsTmpaV2JyZGJaV1ZsaW9pSUNIVTVBQUFBQUFBQTZBRHk4dktDTXM3Ky9mdlZ2WHQzN2QrL1g5bloyUUgzZCs3YzJlZ3g5KzNicCt6c2JBMGJOaXdZSlFJQTJnSENQN1FwY1hGeGtxU2lvaUxDUHdBQUFBQUFnQ1pnNVZqZENnc0xaYlZhRlI0ZUxvdkZvdHpjWEQzenpETUIvV3cyVzRQSExDc3IwK09QUDY0VEowN283cnZ2MXE5Kzlhc2ErOVhXWHBlLy9PVXZrdGhhRkFEd2I0Ui9hRk5pWTJNbG5Rbi9uRTVuaUtzQkFBQUFBQUJvL3lvckswTmRRcXQ2K2VXWDlmNzc3OWZiTHlrcHFjRmovdVFuUDFGR1JrYWpuZ0VBb0trSS85Q20yR3cyaFllSHE3Q3dNTlNsQUFBQUFBQ0FEaXdqSTBPMzNYWmJVTWFhT1hObW81OTUrdW1ubFphV0ZwVDU2M1AwNkZIRHRkVnEvRWh4eFlvVmpSNHpLeXVyM3VlT0hUdFdiNStZbUJpbHA2YzNldjY2akJvMXF0N3dyMU9uVHVyZnYzK3Q5MzArbitFNkl5TkRrblRxMUNrVkZSVTF2MGdBQU9wQStJYzJKeTR1anY5SUFnQUFBQUFBYUtMR2hJMjdkKy9XMjIrL2JXaXJ2aHZUMy83MnQwYlhjUFRvMFhxZk8zRGdnQTRjT0ZCbm45VFUxS0NIZjRNSEQ1YlZhcFhINDZueGZsaFltSDcrODUvTFlySFVlTi90ZHRmNnJNL25rOXZ0Tm16UldWcGFxdTNidDJ2ejVzM2F1bldyT25YcXBNV0xGOHRrTXZuN1BQYllZMXEzYnAyR0RCbWlrU05IYXNTSUVVcEpTV25HcXdRQXRHZUVmMmh6WW1OamxaV1ZGZW95QUFBQUFBQUEyZ1NMeFNLejJleS92dlBPT3dQNlZGUlVhTjY4ZVFvUEQxZDRlTGgyN05paDNOeGNGUlFVQlBSdHJSV0hvV0t6MlhUaGhSZnF5eSsvbENTWlRDYlpiRFk1SEE1ZGRORkZtamx6cG5yMTZsWHI4M1VGbGhkZmZMRzZkKyt1L2Z2M2EvZnUzZHExYTVkMjc5NXRDQXNMQ2dxMGV2VnFYWHZ0dFpMT3JKSmN1M2F0UEI2UHRtN2RxcTFidDBvNkUzeU9HemRPWThlT1ZjK2VQWVB4MGdFQTdRVGhIOXFjdUxnNEhUbHlSQjZQSjJDYkNRQUFBQUFBQUJqOS9lOS9yN2RQZUhpNG5FNm45dS9mWDIvZjZkT25CNk9zRm5IVlZWZnBxcXV1YXZZNER6LzhzTHhlcjZ4V3E4TEN3aHIxN0taTm13TGFZbU5qZGRkZGQybjQ4T0c2L2ZiYlZWeGNYT2NZbXpkdjlvZC91M2J0TW9TMzUyUmtaR2pwMHFWYXVuU3A1czJicDV0dXVxbFJkUUlBMmkrU0U3UTVzYkd4a3FUaTRtTEZ4OGVIdUJvQUFBQUFBTkFSeGNURWFNcVVLU0diMzI2M0IzM012bjM3MWh2KzNYNzc3Um84ZUhEUTV6N2YyR3kySmo4N2MrWk1yVm16Umk2WFM1STBmUGh3L2ZLWHYxUkNRb0lrYWVUSWtWcTNibDNBYzNhN1hlUEhqOWMxMTF5akhqMTYrTnV2dWVZYWpSMDdWcHMyYmRLSEgzNm92WHYzR3M0VU5KbE11dnp5eTV0Y0x3Q2cvU0g4UTVzVEZ4Y25TU29zTENUOEF3QUFBQUFBSWVGd09IVHZ2ZmVHdWd4Slo4S2ZtbGFHTmRhNTdUek5aclBDdzhNVkVSR2htSmdZT1J3TzllelpVNU1tVGFweHk4K3E1OWRCNnRTcGsrYlBuNjhubm5oQ2MrZk8xYng1OHd6bjk5MTg4ODNhc0dHRFBCNlBMQmFMUm93WW9hdXV1a3FqUjQrdWRaZXJxS2dvLzZyR3pNeE1yVnExU2g5OTlKRUtDZ28wZlBod3BhYW10dGJMQXdDMEFTWmYxVjhUQWRvQW44K25kOTk5Vi8zNzk5ZkFnUU5EWFE0QUFPM2F3b1VMTlhyMGFGMTY2YVdoTGdVQUFBQXR6T2Z6R1VLcTltN0hqaDA2ZHV5WW9XM3ExS2xCR2R2bjgrbXp6ejdUWlpkZFZ1UDlOOTU0UTJGaFlVcFBUNWZENFdqU0hCVVZGZnJrazAvVXJWczNEUm8wcURubEFnRGFHVmIrb2MweG1VeUtqWTFWWVdGaHFFc0JBQUFBQUFCb056cFM4Q2VkMlk1eitQRGhMVEsyeVdTcU5maVRwQnR1dUtIWmM0U0hoMnZpeEluTkhnY0EwUDQwZno4QUlBVGk0dUpVVkZRVTZqSUFBQUFBQUFBQUFBRE9LNFIvYUpOaVkyTlZWRlFrZHEwRkFBQUFBQUFBQUFENE44SS90RW14c2JIeWVyMHFLU2tKZFNrQUFBQUFBQUFBQUFEbkRjSS90RWx4Y1hHU3hMbC9BQUFBQUFBQUFBQUFWUkQrb1UyS2k0dVR5V1JTUVVGQnFFc0JBQUFBQUFBQUFBQTRieEQrb1UweW04MktqWTBsL0FNQUFBQUFBQUFBQUtpQzhBOXRsdDF1Si93REFBQUFBQUFBQUFDb2d2QVBiWmJkYmxkUlVaRzhYbStvU3dFQUFBQUFBQUFBQURndkVQNmh6YkxiN2ZMNWZDb3NMQXgxS1FBQUFBQUFBQUFBQU9jRndqKzBXWGE3WFpJSS93QUFBQUFBQUFBQUFNNGkvRU9iRlJVVkphdlZ5cmwvQUFBQUFBQUFBQUFBWnhIK29jMHltVXlLaTRzai9BTUFBQUFBQUFBQUFEaUw4QTl0bXQxdUovd0RBQUFBQUFBQUFBQTRpL0FQYlpyZGJwZkw1WkxiN1E1MUtRQUFBQUFBQUFBQUFDRkgrSWMyelc2M1N4S3Ivd0FBQUFBQUFBQUFBRVQ0aHphTzhBOEFBQUFBQUFBQUFPRGZDUC9RcHRsc05rVkVSQkQrQVFBQUFBQUFBQUFBaVBBUDdZRGRiaWY4QXdBQUFBQUFBQUFBRU9FZjJnSENQd0FBQUFBQUFBQUFnRE1JLzlEbTJlMTJ1ZDF1bFphV2hyb1VBQUFBQUFBQUFBQ0FrQ0w4UTV0bnQ5c2xpZFYvQUFBQUFBQUFBQUNnd3lQOFE1c1hGeGNuaWZBUEFBQUFBQUFBQUFDQThBOXRuc1ZpVVV4TURPRWZBQUFBQUFBQUFBRG84QWovMEM3WTdYYkNQd0FBQUFBQUFBQUEwT0VSL3FGZHNOdnRLaXdzbE5mckRYVXBBQUFBQUFBQUFBQUFJVVA0aDNiQmJyZkw2L1dxdUxnNDFLVUFBQUFBQUFBQUFBQ0VET0VmMmdXNzNTNUpiUDBKQUFBQUFBQUFBQUE2Tk1JL3RBc3hNVEd5V0N6S3o4OFBkU2tBQUFBQUFBQUFBQUFoUS9pSGRzRmtNc2x1dHhQK0FRQUFBQUFBQUFDQURvM3dEKzJHdytGUVhsNWVxTXNBQUFBQUFBQUFBQUFJR2NJL3RCc09oMFBsNWVVcUxTME5kU2tBQUFBQUFBQUFBQUFoUWZpSGRpTStQbDZTV1AwSEFBQUFBQUFBQUFBNkxNSS90QnQydTExbXM1bHovd0FBQUFBQUFBQUFRSWRGK0lkMncydzJLeTR1anBWL0FBQUFBQUFBQUFDZ3d5TDhRN3ZpY0RnSS93QUFBQUFBQUFBQVFJZEYrSWQyeGVGd3FMUzBWT1hsNWFFdUJRQUFBQUFBQUFBQW9OVVIvcUZkY1RnY2tzUzVmd0FBQUFBQUFBQUFvRU1pL0VPN1lyZmJaVEtaMlBvVEFBQUFBQUFBQUFCMFNJUi9hRmNzRm92aTR1SUkvd0FBQUFBQUFBQUFRSWRFK0lkMkp6NCtubTAvQVFBQUFBQUFBQUJBaDBUNGgzYkg0WENvdUxoWWJyYzcxS1VBQUFBQVFJZFhYRndzajhmVHJERzhYbSt6eHZCNFBQSjZ2YzJxQVFBQUFHZ3JyS0V1QUFnMmg4TWhTY3JQejVmVDZReHhOUUFBQUFEUXNUMy8vUFBhdEdtVEprNmNxR3V2dlZaSlNVbjFQblBvMENGdDI3Wk5SNDhlMVpFalI1U1JrYUY3NzcxWEV5ZE9iRklOSDM3NG9WNS8vWFZObkRoUjExeHp6WG56YjhYNzdydlBjRDFnd0FEZGZ2dnRkZllaUG55NDVzeVowK0sxQVFBQW9PMGkvRU83RXg4Zkwwbkt5OHM3Yi81QkJ3QUFBQUFkVVVGQmdkYXVYYXZ5OG5LOThjWWJldlBOTi9XclgvMUs2ZW5wZFQ1MzlPaFJQZi84ODRhMjdkdTNOem44VzdGaWhiS3pzL1hLSzY5bzZkS2xtanQzcm02NjZTYi8vZHpjM0NhTlcxVjBkTFJzTmx1am50bXpaNC9oT2pJeXN0NCsvRHNYQUFBQTlTSDhRN3RqdFZvVkd4dXJ2THk4VUpjQ0FBQUFBQjNhOHVYTFZWNWU3cisyMiswYVBYcDB2YytOR2pWS1ZxdlZzTlhuenAwNzVmVjZaVFkzN2dTVG5UdDM2dWpSby81cnI5ZXJZY09HR2ZyTW5qMjdVV1BXNUJlLytJV3V1dXFxWm84REFBQUFOQmRuL3FGZGlvK1BWMzUrZnFqTEFBQUFBSUFPeStWeWFmbnk1WWEybTIrK1dWRlJVZlUrR3gwZHJhRkRoeHJhaW91TGRlREFnVWJYOGM0Nzd4aXVSNDRjcVlFREJ6WjZIQUFBQUtDdFlPVWYyaVdIdzZHTWpBeDVQQjVaclh5YkF3QUFBRUJyVzdGaWhZcUxpLzNYM2J0MzE2Ukprd3g5dG0zYlZ1dnpOVzF2dVdiTkdzT1kxUTBkT2xSaFlXSCs2OE9IRDJ2cjFxMythNVBKcEZ0dnZiVkI5UU1BQUFCdEZha0kyaVdId3lIcHpQa1NpWW1KSWE0R0FBQUFBRHFXa3BJU0xWdTJ6TkIyNTUxM0JtelplZi85OXpkcTNEVnIxbWpObWpXMTNuLzk5ZGNOb2VGcnI3MW11RDkyN0ZqMTd0MjdVWE0yVjFaV2xwWXRXNmFwVTZjcU5UVzFSZWJJenM1V1JFU0VZbU5qVzJSOEFBQUF0QzJFZjJpWDR1UGpKVWw1ZVhtRWZ3QUFBQURReXQ1NjZ5MFZGUlg1cjBlT0hLbVJJMGVxdkx4Y0pTVWxTa2hJYVBFYURoOCtySTBiTi9xdnc4UERkY2NkZDBpU05tL2VyT0hEaHlzOFBMekdaeHR5ZnQrRUNSUHF2SC9vMENHOTlkWmIrdlRUVCtYMWVpVko5OXh6VDJOZVFvTzk4c29yV3I5K3ZkTFQwelY5K25UMTZOR2pSZVlCQUFCQTI4Q1pmMmlYd3NQREZSMGR6YmwvQUFBQUFOREtUcDQ4YVRobnoycTE2ai8vOHo4bFNjdVdMZE9OTjk2b1J4OTlWSWNPSFdyUk9wWXNXU0tmeitlL25qVnJscEtUazdWMzcxNzk5cmUvMVUwMzNhUjMzMzFYNWVYbExUTC95cFVydFg3OWVuL3d0M2J0V3JsY3JxRFBVMTVlcmcwYk5xaTh2RnlyVjYvVy9Qbnp0V2pSb3FEUEF3QUFnTGFEOEEvdGxzUGhVRjVlWHFqTEFBQUFBSUFPdytmejZmSEhIMWRGUllXL2JkcTBhVXBOVFZWT1RvN2VldXN0ZVR3ZXJWMjcxaDhJdG9RTkd6Wm81ODZkL211bjA2a2JicmhCUHA5UFM1WXNrU1RsNXVacThlTEZldmZkZDF1a2hzbVRKeHV1WFM2WFB2cm9vNkRQczJIRGhvQlFNUzB0TGVqekFBQUFvTzFnMjArMFcvSHg4VHArL0xpOFhtL0F1UklBQUFBQWdPQjc5ZFZYdFdQSER2KzExV3BWNzk2OTllbW5uK3Jqano5V1dWbVovMTdYcmwyMVpNa1MyV3cyU1dmQ3NxcXI4R2JQbnUzZnByTXg4dkx5QWxhK3paOC9YemFiVGV2V3JkUCsvZnY5N1U2blV6Tm16TkFMTDd6UTZIbnFrNWFXcHY3OSt4dm1XN0ZpaGFaTm15YVR5UlMwZVZhdlhtMjRqb3FLMHBWWFhobTA4UUVBQU5EMkVQNmgzWEk0SFBMNWZDb29LSkRENFFoMU9RQUFBQURRN24zNTVaZUdhNC9Ib3ovOTZVOEIvVXdtays2Nzd6NS84SGV1YjFWaFlXRk5xdUhGRjE4TU9BSmk0Y0tGZXVTUlIxUlpXV2xvdi8zMjJ3MDFCTnZreVpNTjRkL3g0OGUxYmRzMmpSdzVNaWpqSHoxNlZIdjM3alcwVFpnd1FSRVJFVUVaSHdBQUFHMFR5NkhRYnAwTC9ISnpjME5jQ1FBQUFBQjBESmRmZm5tRCtsMTMzWFVhTkdpUW9hMTZNT2Z6K1ZSY1hOeWdQNldscGY3bkJnd1lFREJmZVhsNXdQZ0RCdzVzOFJWeTQ4YU5VMVJVbEtGdHhZb1ZRUnQvNWNxVmhtdVR5YVNwVTZjR2JYd0FBQUMwVGF6OFE3dGxzOWtVSFIydG5Kd2N6anNBQUFBQWdGWncyV1dYYWRHaVJmNmc3ZHoybGo2Zno5OG5PVGxaOCtmUE56eFhmZFdmSkwzMjJtdDY3YlhYR2pUdmhSZGVxQ2VmZkZLU05HYk1HRDMrK09NQllWOVZack5aQ3hZc0NPcjJteldKaUlqUXVISGp0R2JOR24vYnRtM2JkT3JVS1hYdTNMbFpZN3RjTHExZHU5YlFObXpZTUtXbXBqWnJYQUFBQUxSOXJQeER1NWFZbU1qS1B3QUFBQUJvSlhhN1hRODg4SUFXTGx5b3BVdVg2czkvL3JQaC9ybnRQcXR2UytsMnU1czFiOVd0TzJOalkzWHh4UmNyTmpaV2ZmcjAwY2lSSTJXMUduLzNlZXJVcWVyVnExZXo1bXlvU1pNbUdhNTlQcDhoREd5cWp6NzZTQzZYeTlBMmZmcjBabzhMQUFDQXRvK1ZmMmpYRWhJUzlQMzMzNnVpb2tMaDRlR2hMZ2NBQUFBQVFzTGxjbW5yMXEzNjl0dHZWVkJRMEtCblJvOGVyVXN2dmJUUmM0MFpNMGJTbWRWOHYvNzFydzJyL3FaTW1hS2hRNGNHUEZOUlVkSG9lYXFxL3UrOUJ4OTgwTisyWnMwYWJkMjYxWC9QNlhUcWxsdHVxWE84a3BLU29QMGlhZi8rL1pXYW1xcU1qQXgvMjVvMWEzVFRUVGMxZVV5Zno2Zmx5NWNiMmxKVFU0TjJsaUFBQUFEYU5zSS90R3VKaVltU3pwejdsNXljSE9KcUFBQUFBS0QxZmZQTk4xcTdkcTA4SG8rU2s1UFZ1M2Z2QnYxeVpITzNqM3psbFZmMDNYZmYrYSs3ZHUwYXNOM25PVlhQN0d1S3NMQXd3L1c1MTNmNjlHazk4OHd6aG5zTEZpd0lPSWV2dXFlZWVrcFBQZlZVczJxcWFzS0VDWHJoaFJmODF6azVPZHF5WlV1VHg5dTRjYU15TXpNTmJUTm16R2p4YlV3QkFBRFFOaEQrb1YyTGo0K1gyV3dtL0FNQUFBRFFJWDN6elRkNi8vMzMxYmR2WDZXbnA5Y2JlZ1hMRjE5OG9UZmZmTk4vYlRhYjljdGYvdEt3UFdkVjFiZXZsS1Q1OCtlclg3OStOZlovK09HSGxaT1Q0Nyt1YVZ5Zno2ZEhIMzFVeGNYRi9yYjA5SFNOR2pXcXdhOGpXTWFQSDY4WFgzelJzQXB5MWFwVlRSNnY2dCt0Sk1YRnhXbHVydlpnQUFBZ0FFbEVRVlRDaEFsTkhnOEFBQUR0QytFZjJqV3oyU3lIdzJINFJ5RUFBQUFBZEFRdWwwdHIxNjVWMzc1OWRkMTExN1hhdk1lUEg5Zi8vdS8vR29LdUgvLzR4K3JjdWJOMjdkcWxqSXdNWldSa2FNQ0FBYnJpaWlza1NmbjUrUUhqWEh6eHhlclRwMCtOYzFSZjRWYlRTc1kzM25oRHUzYnQ4bDhuSkNUb3hodHYxRmRmZmFVVEowN28rUEhqU2t4TTFPVEprNXYwT2h2RDZYUnF5SkFoK3VLTEwveHQyN1p0YTlKWXUzZnYxdW5UcHcxdFU2Wk1xVFZZQlFBQVFNZEQrSWQyTHpFeFVVZVBIZzExR1FBQUFBRFFxclp1M2FyS3lrcU5IeisrMWVZOGZQaXdmdk9iMzZpd3NORFEvdmJiYit2MTExODN0RlhkVnZUWXNXTUJZNTA3eHFFbVpXVmxodXZxNGQrV0xWdjAwa3N2R2RweWMzTjEyMjIzR2RxdXYvNzZXdWNJdHZUMGRFUDRWelVjYll6cXdaL05adE8wYWRPYVZSc0FBQURhRjhJL3RIc0pDUWs2ZVBDZ2lvdUxGUk1URStweUFBQUFBS0JWZlB2dHQrclNwWXNpSXlOYmJjNFRKMDRvT3pzN29MMmlvaUtnTFNFaHdmOTExYk1CSlNrcUtzcHd2N3J5OG5MRGRkWHd6KzEyNjZHSEhtcFF1T1owT2lWSmE5ZXU5YmU1WEs0R2JZL3E4WGhrdFRiOFk1V3hZOGRxMGFKRnFxaW9VR3BxcXFaTm02WkZpeFkxK1BselJvMGFwWDc5K21uNTh1VXFLQ2pRMVZkZkxidmQzdWh4QUFBQTBINlpRMTBBME5MTy9iWW9XMzhDQUFBQTZFZ0tDZ3JVcVZPblZwMXp4SWdSRFQ1WHNHcGd0V2ZQSHNPOTd0MjcxL3FjeitlVDIrMDJ0RlVOLzhMQ3d0Uy9mLzhHMWVCd09BelgrZm41bWp0M3JwNTg4a2tWRkJUVStFeHVicTZlZU9JSjNYbm5uUUVoWkYyaW9xSTBiOTQ4UGZUUVEzcisrZWMxWmNxVUJqOWJWWFIwdE9iT25hdlhYbnROZDkxMWwyYk5tdFdrY1FBQUFOQitzZklQN1Y1VVZKUWlJaUtVbTV1ckN5NjRJTlRsQUFBQUFFQ3JxZWtzdkphZWI5U29VVnEzYnAyL3pXdzJLems1V2QyNmRWT1hMbDJVa3BLaTVPUmsvM2wrcDA2ZENqaXFvVy9mdnJYT1VWUGdWdjI4dStwYmJKN2pkRHJWdlh0M2RlM2FWU2twS1JveVpJamgvc3N2djZ5aW9pSjk4TUVIK3VTVFQzVEREVGZvK3V1dlYxaFltQ29xS3JSMDZWSzkrKzY3L2hwZWVPRUYzWFhYWFhYL3BWUXhlL2JzQnZldGo4MW0wNHdaTTRJMkhnQUFBTm9Qd2o5MENJbUppYXo4QXdBQUFJQldNSEhpUk1YRXhLaC8vLzVLUzB0VGFtcXF3c0xDYXUyL2NlUEdnTGFMTHJxbzF2NDFoWC9WUTg0Zi92Q0hXcjE2dFhyMTZxWGV2WHVyVjY5ZTZ0bXpaNTFib0I0NmRFaXJWNi8yWDd0Y0xxMWN1ZElmc0lXRmhXbjc5dTJHK2Q5Nzd6Mk5IVHRXQXdjT3JIVmNBQUFBb0xVUi9xRkRTRXhNVkdabXBpb3JLMld4V0VKZERnQUFBQUMwVzBPSER0WFFvVU1iMU5mbjgybkZpaFdHTnJQWnJHSERodFg2VEZGUlVVQmI5ZkF2T2pwYVR6NzVaSU5xT0ZmSDQ0OC9McS9YYTJqL2ovLzRELy9ZSnBOSmQ5OTl0MzcyczUvNXp4UDArWHhhdUhDaG5uNzY2VlpmWlFrQUFBRFVodkFQSFVKQ1FvSjhQcC95OHZKYS9jd0xBQUFBQU1DWmxYU25UcDNTcVZPbmxKMmRyU0ZEaHVpNzc3N1RpUk1uRFAwR0RoeG9PQSt3dXBwMmRZbUlpS2h6N3Z6OGZCMC9mbHlabVpuS3pNeFVSa2FHTWpJeWROZGRkMm5vMEtGNi8vMzN0WC8vZnNNemd3WU4wdGl4WXdOcXUvTEtLL1hKSjUvNDJ6SXlNdlR5eXk5ci92ejVkZFlBQUFBQXRCYkNQM1FJRG9kREpwTkp1Ym01aEg4QUFBQUEwRUoyN05paFk4ZU9LU2NueC84bk96dGJwMCtmbHN2bE12UjkrT0dIOWZUVFR3ZU1NV0hDaERybnFHbWIwTmpZV1AvWDY5ZXYxNTQ5ZTVTZG5hMnNyQ3lkUEhsU1pXVmxOWTVsc1ZpVW1abXA1NTU3enRCdU5wdDE5OTEzMS9qTS9Qbno5YTkvL1V1bHBhWCt0bmZlZVVmang0OVh6NTQ5L1czVlZ6UTJSRlpXVnIzUEhUdDJyTjQrTVRFeFNrOVBiL1Q4QUFBQWFCOEkvOUFoV0sxVzJlMTJ6djBEQUFBQWdCYTBmUGx5YmRteXBVRjkzM3Z2UFowOGVkTFFGaDBkclN1dXVFS1M5TTAzMytpZGQ5NVJlSGk0d3NMQ1pMRllsSkdSb2UzYnR3ZU0xYlZyVi8vWCsvZnYxOHFWS3h0VWc4VmkwYU9QUGhvUURrNmRPbFZwYVdrMVBwT1ltS2c1YytibytlZWY5N2RWVmxicWlTZWUwRi8vK2xlWlRDWkowdC8rOXJjRzFWRFYwYU5INjMzdXdJRURPbkRnUUoxOVVsTlRDZjhBQUFBNk1NSS9kQmlKaVlrQjI4a0FBQUFBQUlLblo4K2VEUTcvdG03ZEd0QjIvZlhYKzdmd1RFeE1OR3l2V1J1SHc2SFUxRlQvZFcyaFhVMldMbDJxcjc3Nnl0Q1drSkNnVzI2NXBjN25waytmcmhVclZ1ajA2ZFArdHErKytrb2ZmdmloSms2YzJPRDVBUUFBZ0paZ0RuVUJRR3RKU0VpUXkrV3FkYnNYQUFBQUFFRHo5T2pSbzg3NzBkSFJTa3RMMDRVWFhoaHdMejQrWHRkZmY3My9PaUVoUVYyNmRLbDN6cGt6Wi9wWDIwbFNyMTY5YXUyYm1KaW9ZY09HYWZyMDZSb3pab3kyYmRzVzBPZmVlKzlWVkZSVW5YUGFiRGJOblRzM29QM1paNTlWUVVGQnZUVURBQUFBTFltVmYrZ3dFaE1USlowNUhMN3FsakFBQUFBQWdPRG8yYk9uN0hhN3VuYnRhdmpUcFVzWGRlblNSWEZ4Y2Y2K2I3MzFscDUvL25uNWZENUowazkrOHBPQTBHM0FnQUYxN3VCeTZhV1hhdGFzV1lhMkhqMTZLRGs1V2QyNmRkTUZGMXhnK0JNZEhlM3Y5OTU3Nytuenp6K1h4K1B4dDQwZE8xYVhYWFpaZzE3ck5kZGNvMlhMbHVuNDhlUCtOcWZUcVlLQ0F0bnQ5Z2FOQVFBQUFMUUV3ajkwR0RFeE1Rb1BEMWR1Ymk3aEh3QUFBQUMwZ0o0OWUrcnR0OTl1VU4vWnMyZXJSNDhlK3NNZi9xRFJvMGY3ei9xcmFzQ0FBZnJrazA5a3NWZ1VIaDZ1cUtnb3hjZkhxMnZYcnJya2trdDAxVlZYQlR4anRWcjE2cXV2MWp2LzlPblRkZkhGRit0UGYvcVREaDA2cElTRUJDMVlzS0JCdFV0bnpndTg1WlpiOU5CRER5a21Ka1kzMzN5enBreVpJclA1ekNaTGE5ZXViZkJZQUFBQVFEQVIvcUhETUpsTVNraElVRTVPVHFoTEFRQUFBQUJJdXVTU1MvVEVFMDhvSlNXbHh2dFRwa3pSbENsVFdteitIajE2YU5HaVJWcXlaSWxHang3ZDZCVjc0OGFOMC9mZmY2OHBVNllvUGo2K2hhb0VBQUFBR29md0R4MUtZbUtpRGh3NElKL1BaemdUQWdBQUFBQVFHbldkMGRjYXdzTENkTTg5OXpUcFdaUEpwSG56NWdXNUlnQUFBS0I1ektFdUFHaE5DUWtKOG5nOEtpd3NESFVwQUFBQUFBQUFBQUFBUVVmNGh3NGxJU0ZCa3RqNkV3QUFBQUFBQUFBQXRFdUVmK2hRd3NQREZSc2JTL2dIQUFBQUFBQUFBQURhSmNJL2REaUppWWs2ZmZwMHFNc0FBQUFBQUFBQUFBQUlPc0kvZERoT3AxUEZ4Y1VxTFMwTmRTa0FBQUFBQUFBQUFBQkJSZmlIRHNmcGRFb1NxLzhBQUFBQUFBQUFBRUM3US9pSERpYzZPbHFSa1pIS3pzNE9kU2tBQUFBQUFBQUFBQUJCUmZpSERzbnBkTEx5RHdBQUFBQUFBQUFBdER1RWYraVFuRTZuQ2dvS1ZGRlJFZXBTQUFBQUFBQUFBQUFBZ29id0R4MVNwMDZkSkhIdUh3QUFBQUFBQUFBQWFGOEkvOUFoeGNYRnlXYXpjZTRmQUFBQUFBQUFBQUJvVndqLzBHRTVuVTdDUHdBQUFBQUFBQUFBMEs0US9xSEQ2dFNway9MejgrWHhlRUpkQ2dBQUFBQUFBQUFBUUZBUS9xSERjanFkOHZsOG5Qc0hBQUFBQUFBQUFBRGFEY0kvZEZoMnUxMWhZV0dFZndBQUFBQUFBQUFBb04wZy9FT0haVEtaMUtsVEo4NzlBd0FBQUFBQUFBQUE3UWJoSHpvMHA5T3AzTnhjVlZaV2hyb1VBQUFBQUFBQUFBQ0FaaVA4UTRmbWREcmw5WHFWbTVzYjZsSUFBQUFBQUFBQUFBQ2FqZkFQSFZwOGZMeXNWaXRiZndJQUFBQUFBQUFBZ0hhQjhBOGRtdGxzVm1KaUl1RWZBQUFBQUFBQUFBQm9Gd2ovME9FNW5VN2w1T1RJNi9XR3VoUUFBQUFBQUFBQUFJQm1JZnhEaDllcFV5ZFZWbFlxTHk4djFLVUFBQUFBQUFBQUFBQTBDK0VmT3J5RWhBU1p6V2FkUG4wNjFLVUFBQUFBQUFBQUFBQTBDK0VmT2p5THhjSzVmd0FBQUFBQUFBQUFvRjBnL0FOMFp1dlAwNmRQeStmemhib1VBQUFBQUFBQUFBQ0FKaVA4QXlRNW5VNjUzVzRWRkJTRXVoUUFBQUFBQUFBQUFJQW1JL3dESkNVbUpzcGtNckgxSndBQUFBQUFBQUFBYU5NSS93QkpWcXRWRG9lRDhBOEFBQUFBQUFBQUFMUnBoSC9BV1owN2Q5YXBVNmM0OXc4QUFBQUFBQUFBQUxSWmhIL0FXVWxKU1hLNzNjck56UTExS1FBQUFBQUFBQUFBQUUxQytBZWMxYWxUSjFrc0ZtVmxaWVc2RkFBQUFBQUFBQUFBZ0NZaC9BUE9NcHZOY2pxZGhIOEFBQUFBQUFBQUFLRE5JdndEcWtoS1NsSk9UbzdjYm5lb1N3RUFBQUFBQUFBQUFHZzB3aitnaXFTa0pQbDhQbVZuWjRlNkZBQUFBQUFBQUFBQWdFWWovQU9xc052dGlvaUlZT3RQQUFBQUFBQUFBQURRSmhIK0FkVWtKU1VSL2dFQUFBQUFBQUFBZ0RhSjhBK29KaWtwU1VWRlJYSzVYS0V1QlFBQUFBQUFBQUFBb0ZFSS80QnFrcEtTSkluVmZ3QUFBQUFBQUFBQW9NMGgvQU9xaVlpSWtOMXVKL3dEQUFBQUFBQUFBQUJ0RHVFZlVJUGs1R1JsWldYSjUvT0Z1aFFBQUFBQUFBQUFBSUFHczRhNkFPQjhsSlNVcEFNSERpZy9QMThPaHlQVTVRQUFBT0E4VmZyRkY0WnJXKy9lTXNmRU5PeGhuMCtlM0Z5NWp4MlQrL2h4UlY5eWlTeUppUzFRNWZtak1qOWY3bVBIREcwUkYxMVUrd00rbjJReXRYQlZkZk41UFBLVmxocmF6TEd4SWFvR2VYbDUyclJwa3k2NjZDTDE2TkZEcGlCOWY1dzZkVW94TVRHS2lvcXFzOThISDN5Z3NMQXd4Y1RFS0NZbVJsMjZkUEVmSFFFQUFBQ2NMd2ovZ0JwMDZ0Ukpack5aV1ZsWmhIOEFBTFJ4UHA5UEZSVVZLaTB0bGN2bFVsbFptVXBLU2xSU1VxS2lvaUlWRlJWcDBLQkI2dE9uVDZoTGJaTDc3cnZQY0QxZ3dBRGRmdnZ0ZGZZWlBueTQ1c3laMCtLMWRRUjVTNWNhcmhQdnVrdTJCb1IvUmYvNGg0bzNiSkN2ck16ZlpySllGSHYxMVVHdnNUVzV0bTFUK2RkZnl6NXJsc3lSa1FIM3k3LzVSdmx2dldWb1MvbkxYMm9jcXpJblI3a3Z2YVM0S1ZOa0MrSFBaOW0rZmNwNzVSVkRXMjAxbytWOStPR0hldUdGRnlSSk1URXhtamx6cG02ODhjWm1qVmxRVUtCZi9PSVhxcWlvME4xMzM2M0xMcnVzeG42N2R1M1NrMDgrYVdqNy9lOS8zeXJoSCsvMUFBQUFhQXpDUDZBR0ZvdEZUcWRUV1ZsWjZ0Ky9mNmpMQVFDZ1F6cDgrTEJXcjE0dHI5ZXJ5c3BLd3grUHgrUC80M2E3L1g4cUtpcFVVVkVodDl1dDh2SnlsWmVYcTZLaW90NnR2TWVPSGFzSEhuaWdsVjVaY08zWnM4ZHdIVmxENEZLOWo5UHBiTkdhVUwvd0hqM2srOGMvREcybE8zYzJLdnpML08vL2J0U2N5UTgrcUpPLysxMmpucW5PK2RPZktxeGJ0eHJ2bFgvempRcmVmbHUreWtwVkhEc214OXk1Q3UvZXZVbnp1RE15bFBQODgvSVdGeXYzaFJlVWNQdnRzdlh1WFdQZnh2NDlWSlYwLy8yeUpDUTArWGswMzRRSkUrcnRNM0hpUlAzODV6OVhaV1dsVnExYTVXOHZMaTVXMzc1OW16Vy8yKzNXNzM3M08yVm1aa3FTSG56d1FZMFpNMFlMRml4UVFyWHZqZGRmZjkxd0hSVVZwWXFLQ3ExZnY3N1I4NmFrcEtoZnYzNE43czk3UFFBQUFCcUQ4QStvUlZKU2t2YnUzU3VQeHlPcmxSOFZBQUJhVzJSa3BGYXNXTkVxYzMzKytlY3FLeXRUUkVSRXdMMkdmREFkTEdGaFlWcTllbldyellmUXNmWHBJNHZkcnNxQ0FuK2JKeWRIRlVlUEtyeEhqOUFWVmc5VExmOWRYSm1icTl5WFg1YXZzdEovbmZQLy9wL2lycnRPMGJXc29xcE4yZGRmSysvVlYrV3JxSkFrK2R4dTVUNy92Qkx2dXF2SllTTGFoM1hyMWlrcks4dC9iVEtadEd6Wk1pMWJ0cXpSWS8zeGozK1UxV3JWNHNXTDlkVlhYeG51ZmZiWlo5cTllN2NXTEZpZ0s2NjRRcEswY2VOR2ZWRnRtMStYeTZVLy92R1BUWGdsWndMTnhvUi9BQUFBUUdPUWFBQzFTRXBLMHA0OWUzVDY5R2tsSnllSHVod0FBRHFjTGwyNnlPbDBLanM3dThYbktpOHYxK2JObS8wZjhnTEJVRmxZcU93NnRvZjBsWmNIdE9VODgweXRBWnNrSmYvZi94dVUycG9zTEt6R1pvdkRvZWhSbzFUOHozLzYyM3lWbFNwWXZsenVZOGRrbnptenp0ZDFUc20vL3FXQzVjc2xyOWZRSGpGd29NSlNVcHBWZWwwcWMzT1ZWUzNFWVd2UDg0dkg0OUZycjcxbWFQUDVmTnExYTFlVHhqdDNWdURjdVhPVmxaV2xyVnUzR3U0WEZ4ZnJxNisrMGhWWFhLR0NnZ0k5OWRSVFRTc2NBQUFBQ0FIQ1A2QVdkcnRkTnB0TldWbFpoSDhBQUlUSWdBRUQ5T21ubndaOVhKUEpwUER3Y0VWRVJDZ3lNbElSRVJINi92dnZnejRQT2ppZlQxNlhxM0dQVkZUNFY3dzFWc1Rnd1licnNtcGJBSnJDd3hVemJwei91aUlqUXhXSEQvdXZiYjE3SzZ4clY4TXp4UnMyU0ZXMnphMDF3RE9aRkRkNXNxeWRPNnZnblhmOEt3QWx5YlY5dTJRMksvNUhQNnF6L3FLUFAxYlJoeDhHdE1la3B5dnVtbXVrczJGTmZjeXhzYld2VU16TGE5QVlDQTJMeGFLNHVEaTUzVzRWRnhmNzI3dDA2YUtWSzFmcStQSGpRWnZMYkRaTGtoSVNFdlRRUXc5cDVjcVZldXFwcCtSMnV5VkpJMGFNMEU5KzhoUDVmRDQ5OHNnak9uMzZkTkRtbHFUbzZPaWdqZ2NBQUFCVVJmZ0gxTUprTWlrcEtVa25UNTdVa0NGRFFsME9BQUFkMHFoUm8zVDY5R21GaFlYSlpyTXBQRHc4NE0rNTlyQ3dNTDM1NXBzcXFMS05vaVE5L3Zqai9vQ3ZhdGhuYW1DUWNEN0l5c3JTc21YTE5IWHFWS1dtcHJiSUhObloyWXFJaUZCc2JHeUxqTitlVk9ibTFuclBXMVIwNW40SXRvMVBtRGZQY0YzOUxEeFRXSmppcnJ2T2Y1Mzc0b3VHK3pGWFhpbGIxZlBUZkQ0VlZ3dmZUYldzL0RzbmF1UklXUklTbFBmU1MvS1dsVW1TckU2bjRpWk5xcmYraUlFRFZiSmhnejh3TlZtdGlwODFTNUhEaDlmN2JGV091WE5sUzB1cjhWNXp6Z2RFeTd2Z2dndTBaTWtTclYyN1ZvOCsrcWkvUFNVbFJVOCsrV1JRNTZyKy93R1RKMDlXbno1OTlPQ0REeW82T2xxLytjMXZaRGFiOWRlLy9sWGJ0bTB6OUowN2Q2NXV2dmxtLy9WLy9kZC9hZCsrZmY3cjJiTm42NDQ3N3ZCZmV6d2V6WnMzejcrU1BTd3NUTk9tVFF1b2lmZDZBQUFBQkF2aEgxQ0hwS1FrZmYvOTl5b3RMYTN4UUhVQUFOQ3l4bzhmci9Ianh6ZTQvd2NmZkJBUS9nMGNPTEJaTlV5Wk1xVkIvUW9LQ21wY3BUaHg0a1NGMVJPWW5GUDluT0ZEaHc3cHJiZmUwcWVmZmlydjJXMFE3N25ubmdhTjFWaXZ2UEtLMXE5ZnIvVDBkRTJmUGwwOXp1Tno1MEt0K3ZhUVZlVXRYU3BKQ3V2V1RRbTMzdHBhSlRXYTUvUnBsUjg0OE84R2swbGgxYzdUODVhV0JqelhrSzA3YmIxN3E5Tzk5eXJudWVja24wK0pkOTRwYzB4TXZjK0ZkZW1peFBuemRYckpFcG5Dd3BSdzY2MmM4ZGRCZmZQTk4vNnZUU2FUUHYzMFV4VVdGdnJiZnZ2YjM2cC8vLzVLVEV6MHIrQ3JUOVh6VzJ2NzVZOSsvZnBwOGVMRnlzdkwweXV2dktJcnJyaENodzRkTXZUcDA2ZVBicnp4UnYvMWtTTkg5UFhYWHh2NlZOK3UrcE5QUGpHMFRaMDZWVWxKU2Y1cjN1c0JBQUFRYklSL1FCM08vWVBzMUtsVHV1Q0NDMEpjRFFBQUNJVjc3NzIzUWYwT0hqeFlZL2gzKysyM3kyNjNOMm51bFN0WGF2MzY5ZjdydFd2WDZyYmJibE5VVkZTVHhxdE5lWG01Tm16WW9QTHljcTFldlZxclY2L1dsQ2xUR3Z6YTBYRE8vL292aFRWd1JVL1ozcjNLZmVtbG9OZmc4M2lVdjJ5WmZCNlB2ODJXbGladlFZRjhwYVV5UjBmTFpMV3FiTzllNDRNbVU4REt2NGFzcE12Nnd4L3F2Ri9UR0w2eU1wMnVaYVZYMU9qUmlyLysrbnJuUmR2MTdiZmYrcjgybTgzYXRHbVQvM3JRb0VHS2lvclNuRGx6WkRhYjVYUTZ0V2pSSWprY2psckg4MVhadWxZNnM3MW9iZjIyYnQycTU1OS9Yams1T1pLa1JZc1dhZDI2ZFhybW1XZFVVVkdoQng1NHdQK0xHdVhsNVhyc3NjY0N4bCszYnAwY0RvZnV2UE5PbVV3bURSbzBTRGZjY0lNKy92aGpsWmFXYXM2Y09ZYit2TmNEQUFBZzJBai9nRHBFUmtZcUxpNU9KMCtlSlB3REFIUlkxVC9VUk91WlBIbXlWcTVjNmI5MnVWejY2S09QTkgzNjlLRE9zMkhEQnJtcW5VMlhWc3UyaVdnK1QxYVdTbmZ2bHExL2Y0V25wamI0TEx0Z3FNekxVOTRiYnhqTytwT2s2SEhqVkxSdW5VcDM3S2oxV2F2VDJhcTFvbVB5K1h5RzFYWldxMVhsNWVXU3pvUjJkOTk5dHhZdlhpeEo4bnE5U2t4TWxNL25VMjROMi9GR1JFVFVHS0RWdFBKdjU4NmRldTY1NXd5ckRsZXRXcVU1YytZb1BUMWRsMXh5aVU2Y09LRXVYYnBJT3JQYSsrR0hIOWIrL2Z0cmZCM3Z2UE9Pamg0OXFwLzk3R2RLU1VuUmJiZmRwbHR2dlZVblQ1NE0ySEtUOTNvQUFBQUVHK0VmVUkra3BDUmxaR1RJNS9PMXFiT0JBQUFJaHJDd3NJQnRORnRUMVczYVducU1SeDU1Uk1PR0RXdjJmTUdVbHBhbS92MzdHejVjWHJGaWhhWk5teGJVL3k1WnZYcTE0VG9xS2twWFhubGwwTWFIVWVudTNTcjZ4ejlVOUk5L3lCd1RJMXUvZm9xYk9GR1crUGdXbmJjeVAxL1pqejBXc0oybkxTMU5FZjM3eTF0WVdHZjRGelZ5Wkl2V0Z5dzVaNE1odEUyWm1abUdnT3IyMjI5WGNYR3hYbjMxVmMyY09WTkZSVVhhdlh1My8vNitmZnMwZS9ic0dzZWFPSEdpZnY3em53ZTBWOTBxZE4rK2ZYcnBwWmUwYTlldWdINWxaV1Y2NzczM2RQUE5OeXNtSmtaOSt2U1IyKzNXUng5OXBGZGZmVFVnY096V3JadU9IVHZtdjk2eFk0ZHV2ZlZXWFhQTk5abzhlYko2OWVybER3K3I0cjBlQUFBQXdVYjRCOVFqT1RsWjMzenpqUW9LQ2hUZndoL0lBQUJ3dmtsSlNkR3BVNmRDWFVhSE5ubnlaTU1Id3NlUEg5ZTJiZHMwTWtoQnpOR2pSN1czMnZhT0V5Wk1VRVJFUkZER2I0OVMvdklYLzlmVnQ2eE12T3N1MmFxc3BPbnlwejhaN3Bzc0Z1VXZXK2EvOWhZWHEvekFBWmxuelFxWXg5YW5qenIvOHBjTnJxdStMVGd0OGZGS21EOWZ1Uys4SUc5eDhaazJ1MTJPbTI0NmMrWmZMZHVSbXF4V3hWeCt1V0xHalF1NEY1YVNVbTlkUHJkYm5tcG5vQVhNWWJISTJybHpnMVlXV3BxNGpTN2FocW9yN3lUcHdnc3ZWUC8rL2RXblR4OE5IVHBVOTkxM1g3UG5PQmYrZmZiWlovcjk3MzlmYTc5ZXZYcHAyTEJoeXM3TzF0NjllN1Z6NTA1dDJyUkp4V2QvZnFycTE2K2YvdnpuUCt1NTU1N1QrKysvNzI5M3U5MzY0SU1QOU1FSEh5ZzVPVmtYWDN5eCt2VHBvMjdkdXFsWHIxNytiYUY1cndjQUFFQXdFZjRCOWVqVXFaUE1ack5Pbmp4SitBY0E2SENHREJtaTk5OS9Yd2NQSGxUZnZuMURYVTZITkc3Y09EMzExRk9HbFRBclZxd0kyZ2ZDVmJlYWs4NXNoemQxNnRTZ2pJMHp3VmxWbnF3c3VUTXpEVzNSbzBjSDlKTWtrODEySmhBTG92RHUzZFhwN3J1VjgvVFRNc2ZFS09IbW0yV09pWkVraFNVbm53a0NQWjR6dTE1WUxESkhSaXJzZ2d0a2pveXNjVHhuRGF1cS9IdytsWDd4aFFxcnJUYXFzV3RscGJ5bHBZb2NPbFNSUTRZMCtGeEV0RDlWei91eldxM3EzYnUzSkduVXFGRmF2WHExRGg0ODJPZ3h2VjZ2NGZwYytQZURIL3hBc2JHeEtpb3FNdHlQalkzVkxiZmNJcnZkcnQvODVqY0JXMlZXMTc5L2YvM2hEMzlRWkdTazdybm5Ib1dIaCt2dHQ5OE82SGZ5NUVtdFdiTkdhOWFza2NsazB1TEZpLzNoSCsvMUFBQUFDQ2JDUDZBZVZxdFZuVHQzVm1abXB2cjM3eC9xY2dBQWFGVjkrdlJSdjM3OTlQSEhIeXMrUGw2ZGd4eEVvSDRSRVJFYU4yNmMxcXhaNDIvYnRtMmJUcDA2MWV6L1BWd3VsOWF1WFd0b0d6WnNtRklKWG9JaTY2R0hBdHA4RlJVQmJTVmJ0c2kxZlh1RHhuVCsvT2UxQm5FTlZabWZyOWlKRTJXT2pwWW5KMGVlbkJ6L1BYTU41Nk81ejI1amFMSmFGZDZ6Wi8zam45MCt0R1R6WmxYV2NBNWJYWFVWLy9PZkt2N25QMlZKVEZUa2tDR0t2UGhpaGRXd1RXSlYxc1RFQnM4UndHSnArck5vRWQ5OTk1My9hNXZONWcvdWlvdUw5ZXl6ei9ydjNYSEhIWm85ZTdaaGErZkJnd2RyNGNLRkFXTldQN3YyM0ZhYU5wdE5VNlpNMFd1dnZlWnZuelJwa202NzdUYkZ4Y1hKNi9YcXJiZmVDbGlOV0xXK1cyNjVSVE5telBBSGlpYVRTWGZlZWFlR0RSdW14WXNYS3lNam84Wm54NHdaWXpodmovZDZBQUFBQkJQaEg5QUFLU2twMnJsenA4ckt5dGdXQlFEUTRhU25wK3VkZDk3UmE2KzlwaC84NEFmcTFhdVhuRTZud3NQRFczenVSeDU1cEZIOUgzMzBVZVZVQ1RJYU0wYWZQbjBhTlZkcm1qUnBrdUVEWVovUHB6VnIxdWptbTI5dTFyZ2ZmZlJSd0lxVzZkT25OMnRNbk9HcnJGUmxYbDZEK25xcnJUcXF1N08zMWxzUkF3Y2Fyc3UrK3FyR2ZqbExsalI4dmlyTXNiRksvdDN2QXRwOUZSV3F5TWhReGVIREt0dTM3MHhZV0Mxc2tlUS8zN0Q2dVlMaGFXbXFPSFRJMEZhWms2UGlkZXRVdkc2ZHJNbkppaG8yVEpFWFh5eUx3eEV3YnVmLzgzLzhYM3ZMeXVUSnlqS08zNzE3ZzdZVHhmbmhoei84b2JaczJTSkpLaWtwMGRxMWEzWHR0ZGNxSmlaR0R6LzhzQll0V2lTMzI2M3JyNysreVhOWXFvUytVNmRPMWQvLy9uZDE2OVpOUC8zcFR6Vmd3QUQvUGJQWnJKLys5S2U2NTU1N0RBRmlqeDQ5ZE5WVlYybjgrUEZ5MVBBOUtVa2pSb3pRRDM3d0EzMzIyV2Y2NktPUHRIMzdkbms4SHYvOUgvLzR4d0hQOEY0UEFBQ0FZQ0g4QXhyZzNLSHNKMDZjVU04Ry9MWXpBQUR0U1dSa3BPYk1tYVBQUC85Y1c3WnMwZGF0V3h2ODdPalJvM1hwcFpjMmVlNWh3NFkxcXIvTlptdjJHT2VqL3YzN0t6VTExYkNDWk0yYU5icnBwcHVhUEtiUDU5UHk1Y3NOYmFtcHFjM2VZcTZtVlRmbnErWitmOWFrK09PUGxmLzY2N0xQbUJIVWNSc2k0ZFpiRGRmMW5RRVlESzd0MjVYLzk3L1hHVXBLVXNTQUFZcWZOVXRsKy9jSGhIK2Q3cnBMN3N4TWxXellvTkl2dnBDdlNrQWlTWjZUSjFXNGVyVUsxNnhSZUk4ZWlwODlXOVpPbldxY3ArTHdZZVcrOElLaExlWFJSOCtyOEsrMWYwWTJiOTZzelpzM04rblpsdmdacVU5NmVycGVmdmxsLzNteksxYXMwTFhYWHF1U2toSjE3dHhaRHo3NG9QTHk4bFJZV0Jqd3JNZmpVVzROcTAyam82TU4xNllxM3c4blQ1N1VUVGZkcEVHREJzbGtNdW5ycjc4T2VQN3l5eStYeStWU2p4NDkxS3RYTC8rL0QwK2VQS21USjAvVytYb1NFeE0xWjg0Y1hYLzk5ZnI2NjY5MTRNQUJsWmFXQnRRa3RhMzNlZ0FBQUp6ZkNQK0FCb2lLaXBMRDRWQm1aaWJoSHdDZ1F6S2J6Um85ZXJTR0RoMnFJMGVPcUtDZ0lHQWJ0WnF3cFZqd1RKZ3dRUzlVQ1RWeWNuTDhxMk9hWXVQR2pjcXNkdmJjakJrekRCK0tOOFhvMGFPYjlYeHJhczczWjJWdXJpcU9IQWxvTDY5bGU4RDJLbkxvVUJYOTR4KzFidThaMXFXTDRxNjdUclo2emd3TlMwbFIvSTkvckxocnIxWEp2LzZsa3MyYjVTMHVObmJ5K1ZTWm0xdmo2ajkvbDlKU3c3WEpZcEhPYnNkNHZvaUxpMnUxdVFvTEMrVjBPdjNuNWpWV0tON0RMUmFMcnJ6eVNyMzU1cHVTcENOSGp1ajQ4ZU42OWRWWDlja25uOVQ1N0w1OSt6Ujc5dXlBOXZmZmY5OXdiYTd5UGJGZ3dZSUcxL2I1NTU4M3VHOTlubjMyV1QzNDRJTUI3VzNsdlI0QUFBRG5OOEkvb0lGU1VsSzBmLzkrVlZaV0dyYUpBUUNnSTRtTWpEUnNpWWJXTTM3OGVMMzQ0b3VHMEhYVnFsVk5IdS9jQit2bnhNWEZHYzdPYXFyV1hpWFUyc3IyN0ZIK3UrOEdCbFBWZWIxSytjdGYvbjFaVXFLc1AveEJQcmZiM3g3NHRMSUFBQ0FBU1VSQlZPYVlPMWVSUTRjYUh2TjVQRHI1d0FPR2ZwRkRoOG94ZDI1d1hrQTFscmc0T1gvMnMxcnZuNndobktqS1pMVXFidElrNVMxZGFtaTNwYVVwZXV4WVJRd1lZRmgxRi9XREh5aHErUEJheHpQSHhpcjI2cXNWazU0dTE3WnRLdG13UVo3c2JQLzltQ3V1T0JQb25aWDkyR055VndzMnF2SlZWdGE3QXJMTEgvOVk1LzFnbXo5L2Zxdk50WERoUXZYdTNidk4vVnlPR3pmTzhCN1YxSldMNTNpcnJVdzFuMmVCY0ZWdDViMGVBQUFBNXpmQ1A2Q0JVbEpTOU5WWFgrblVxVlArYlY0QUFFRExDT1lIazQwZEt6bzZPbUNMdFBPQjArblVrQ0ZEOU1VWFgvamJ0bTNiMXFTeGR1L2VyZE9uVHh2YXBreVpVdU8ycWFqR2FxMC8rSk5VV2ExUHlXZWZHUUk5UzBLQ0lnY1BEbml1NHR0dkRmMGtLZUxDQzV0WWJBT1lURExIeGpacmlNZ2hRMVMwZHEzazhTaGl5QkJGRFJzbWEzSnlqWDJMMTY5WDRlclYvbXR6VEl5U2YvLzd3TEtzVmtXUEhxM29VYU5VdG0rZml0ZXZseWNuUjFHWFhOS3NXbXZFQ3FqelRscGFtaUlpSWxSV1ZpWkpPbmp3WUxNQ3Urb3IxYy9uOEkvM2VnQUFBQVFENFIvUVFQSHg4WXFNakZSbVppYmhId0FBQ0luMDlIVERCOElOMlhxMUp0VS9ETGJaYkpvMmJWcXphdXNvckowNzEzay9MQ1ZGdGdzdmxLM0tOb3MrajBjbC8vcVhvVi9NRlZmVXVCMWw5WDRtaTBXMkJvWi91UysrMktCK1FXY3lxZE05OThnY0dWbHYxK3JCcWFXK0xUQk5Ka1VNSEtpSWdRUGxMU3FTS1N5c09aWFdPZ2ZPTHlhVFNiMTY5ZEsrZmZza1NZY1BIOVp6enoybk8rNjR3LysrNTNRNkpSbC93V1B3NE1GYXVIQ2hUcDA2SmMvWnN5TlRVbEtVbjU5dkdML3FUaTVyMTY0MTNIdmlpU2UwY3VWSy8vWHc0Y1AxcHovOUtZaXZybjY4MXdNQUFLQzVDUCtBUmtoSlNkSHg0OGMxYk5nd3prZ0FBQUN0YnV6WXNWcTBhSkVxS2lxVW1wcXFhZE9tYWRHaVJZMGVaOVNvVWVyWHI1K1dMMSt1Z29JQ1hYMzExYkxiN1MxUWNmdGpUVWlReVdLUnI3S3l4dnR4VTZmS2xwWm1hQ3ZadE1rUWVsa2NEa1dOSEJud3JQdllNWlY5L2JXaExXTHdZSm1qb2hwVVc5bFhYeldvWDFXVkJRWDFib3RabTV4bm4xWDVnUU5OZXZZY2QyWm1rK1kvdDZWcTJBVVh5QndkN1crdk9IclV1TUl5TGs3V3BDVC90YmU0V080VEo1cFJNVnFMbzhyWmp1ZkN1M256NXNsOTluL2Y2cUZkVmYvelAvK2pqSXdNZjcvS2FqK3ZkUjNqY1Bqd1ljUDFqaDA3bXIwYWZlellzWHJnZ1FjYTFaLzNlZ0FBQURRSDRSL1FDRjI3ZHRXaFE0ZVVuNTl2K01jb0FBQkFhNGlLaXRLOGVmUFVzMmRQalJneFFpYVRxVWtmQ0VkSFIydnUzTG1hTld1V1ZxMWExZWJPQXdzcHMxa1JBd2ZLMnJteklnWU9WUFlUVDlUWjNldHlxZmlUVDR4dGhZVXFlUHR0eFZ4K3VUK1k4bFZXS3YvdmY1ZXFyZkNKL3VFUGcxdC9PeE4vL2ZYK3IzMWxaVHJ4Mjk4YTdrZVBHYU9ZOUhUL2RlbnUzY3A3OVZWREg5TjV2QVZrUnhaVkpmUXVLU2xwMWxqdWFsdnBXcTAxZnhUaTgvbDA1TWlSWnMxVms3QkdybGpsdlI0QUFBRE5SZmdITklMVDZaVFZhbFZtWmliaEh3QUFMZWgvL3VkL212VGNraVZMbEplWDE2eXhhdnRRK0h3eGUvYnNvSTFsczlrMFk4YU1vSTNYVVRqbXpXdHczNHJ2dnBQUDZ6VzArU29yNWRxMlRhN3QyeFV4YUpCaTA5TlZ2R0dEM0ptWmhuNFJnd1lwdkh2M29OVGNFWlIvKzYxVTdlODZMRFhWMkttbUZadUVmK2Nkbjgrbm8wZVArcStiKzc1Y1BmeXJiZVhmaVJNblZGcGEycXk1YWhJZUh0N29aM2l2QndBQVFIT2MzNTlzQU9jWnM5bXM1T1JrWldabWF1REFnYUV1QndDQWRpdTl5a3FkeG5qbGxWY0N3cittamdVRVE4U0ZGeXJwMTc5V3ljYU5aN2IvckJvcytId3EyN05IWlh2MkJEeG5zdGtVTjNseW5XT2YyL3JTblpHaHNLNWRHeHhpT2ViT0RXejArV284Kzg2VG5TMXZZYUhDMDlJQ3p0c3oyV3d5UjBRMGFFNmZ6eWRmZVhtZGZVd1JFV3JPeHZxbHUzWlZHOUFVRVA0RmJOZktWdjdubFp5Y0hQMzNmLyszQ2dzTERTdndrcE9UQS9wK1hXMkxYRWx5dVZ6Nit1dXZWVkZSWVdndnIvYTlWOXRLdkVPSERobXVvNktpdEd6Wk1rblNyMy85YTUwNGNVSjkrL1pWbno1OTFMOS9mL1h1M1ZzMm15MWduUHZ1dTAvNzkrLzNYMWNOLzc3NDRndjE2TkZEOGZIeE5kWUFBQUFBQkFQaEg5QklLU2twMnJwMXExd3VsMkVyR2dBQUFLQW01cWdveFY1OXRhTEhqVlBKcDUrcWVNT0dlb013KzdScHNpWW0xanUySnlkSDJZc1d5UklYcDZoUm94Ujl5U1V5eDhiKyszNVdsc3EvL1ZZVmh3OHJmdFlzbVNJaUZEbDBxT1R6eVoyWnFiSjkrMVQrOWRleUppVXB2c3BLby9LREIxV3ljYVBLOXUrWEpUWldjVk9tQklSL0NRMWNBZW1yckZUZXE2K3FiTy9lZi8rZFJFUklZV0h5RmhYNTIyeDkrc2h4d3cweU5XR1ZsT2YwYVpWKythV2hMU3c1V2ViSVNHUEhhdUdmNmV3S01GTkVoS0pHajI3MHZBaXVoSVFFSFR4NE1HRDEzZkRod3dQNkxsaXdJS0R0MjIrL3JiRzlyS3pNY0YxVFlDY0ZudmZYczJkUGhZZUhLemMzVjN2MjdKSFg2MVZXVnBZMmJ0d282Y3dLd3JTME5BMGNPRkNEQmczU3NHSERGQjBkSFRCZjFmRHZndzgrME9iTm16Vm16QmpObWpWTGZmdjJyYkVXQUFBQW9Ea0kvNEJHNnRLbGkwd21rekl6TTlXN2QrOVFsd01BQUtvb0xDd01kUWxBcmN3UkVZcTkrbXBGalI2dG5NV0w1Y25PcnJWdnhkR2ppaGc0VU9aNmZ0bXMrT09QSmE5WGxmbjVLdnJ3UXhXdlhhdE9DeGJJNG5Bbyt5OS9VV1dWbjRud3REUkZuejN6cTNUWEx1VzkvcnIvbnZ2NGNjVmVjNDBzZHJ0OEhvL3kzM3pULzJ4bFlhRktQdnRNTVpkZjN1alg3RGw5V3ZsdnZLR0s3NzR6dEVkZGVxbkNlL1JRN2dzditOdkt2dnhTcDNOeTVKZzNUOVpPblJvMVQ5R0hId1pzK1JrNVlrUkF2OHJxN3hGbnd6OXpWSlRoL0VDRWhzbGtVbXBxcWc0ZVBPaHZzOXZ0K3RHUGZ0U3NjWXVMaXczWEViV3NXSzIrOHE5WHIxNlNwQzFidHNoYjdmdExraW9ySzNYdzRFRWRQSGhRNzczM25wWXNXYUpldlhvRmhKZFZ3NytTa2hLNTNXNzk4NS8vVkk4ZVBRai9BQUFBMENJSS80QkdDZzhQVjZkT25Rai9BQUE0ejJ6ZHVqWGdBOTZtbmhPVmtaR2gyMjY3TFJobGFlYk1tWTErNXVtbm4xWmFXcHBXckZqUjZHZXpzckxxZmU3WXNXUDE5b21KaVdITDFQclVFQWJVMmIyNFdLNGRPMVN5WVlNcUN3cnE3T3Y2L0hPVmZmbWw0aVpOVXRRbGw5UzhKV2RPamx3N2RoamF3cnAxTzdNRnFDUkxRb0loN0hKdDJlSVAveUlHRDViNS9mZmxQZnN6NDZ1c1ZNbkdqWXFiUEZrbXExWFI0OGFwOElNUC9NOFdyMXVuNkZHalpHcmdOcCtWQlFVcTJiQkJKWjk5SnAvSFk3aG5kVG9WTzM2OFRPSGhpcm55U2hXdlcrZS81ODdNVlBhZi82eW9VYU1VTzJHQ3pERXg5YzdsMnI1ZHBWOThZV2d6V1N5S0hEelkwT1krZmx5dUxWdU0vUnF3eXRCWGJRdEp0S3l1WGJ2cTRNR0RpbzJOMWNVWFg2emJicnROQ1FrSnpScnoyTEZqaG11NzNWNWp2NnFoby9UdjhHL1NwRWthUG55NDl1M2JwNzE3OTJydjNyMDZjdVNJZkQ2ZnYyLzM3dDM5L1YwdWwyR2NxdUZmMVY5U09iZWRLZS8xQUFBQUNEYkNQNkFKVWxKUzlPV1hYOHJ0ZHRkNlhnUUFBQWkrclZ1MzZzMDMzMVJzYkt5aW9xSVVHUmtwcTlXcTdPeHNiYW4yb2I2a1puOWdIR3AvKzl2Zkd2M00wYU5INjMzdXdJRURPbkRnUUoxOVVsTlQrVUM0QnI3S1Nzbm5rOGxzVnRtK2ZRSDNxMGQwbGZuNUt0Ky8vOHoybWdjT0JKNDVWd2V2eTZYOHQ5K1dhOXMyMldmT1ZGaVhMb2I3Uld2V0JBU1FjZGRkNS84NmN2aHdWUnc5NnI5MloyYWVPUjh3TlZVbXExVlJJMGNhZ2pmWDU1OHI5cXFyWkFvUFYvU29VU3IrK0dQL0dZVmVsMHZGbXpZcGR2ejQydXN0TGxiNXdZTXEvZUlMbGUzZlgyTTRhb21MVThLdHQvcER0N2lKRStVdEtwSnIyelovSDE5bHBVbysrMHl1YmRzVWNkRkZpaHd5UkxaKy9XU3FJY3d2UDNSSUJlKytHOUFlTVhpd2NwNTlWcDVUcDg1c1Yrcnp5ZWQyQjlaVHo3bHIzdUxpd01EdzdHcEJ0SXo3Nzc5Zjk5OS9mNDMzVnE5ZTNlanhzck96QXdLd25qMTdCdlRidDIrZmNuSnlhdTJYbEpTa3BLUWtYWGJaWlNvdExWVldWcFkrLy94emJkbXlSUWNQSGxTWExsMzAyV2VmYWN5WU1mSlVDN3pQQlg1bFpXV0dJREwxN0ptVXZOY0RBQUFnMkFqL2dDWklTVW5SN3QyN2xaV1ZwVzdkdW9XNkhBQUFPb3h1M2JycHkycm5ldFZseUpBaExWZ05PaUxQeVpQSy91dGZhKzhRRmlaUFRvNEtWNjJTKy92dlZabWZYKytZbHJnNDJXZk9sTmZsVXVIS2xmN1ZlT2RVZlBlZHN2LzZWOFdNSGF1NGE2K1ZUQ1oveUZaVnhFVVhLYnhIRC85MTVOQ2hLbHkrM0JBNHVuYnNrUDFzNEJBOWFwU0sxNitYenE1ZThwYVd5clZqaDZKSGo1YkpabFAwbURFcSt2aGovN01sbXpZcFp0dzQvOWwvRlljUHkzM2loTnlabWFyNDdqdDVzckw4WTlYNFY5TzE2NWt0UGF1ZVpXZ3lLZjVIUDVJcElrSWxaODlSTzhkWFVhSFNuVHRWdW5PblREYWJ3cnQxa3pVNVdXRmR1aWh5NkZCVkhEdW0zT2VlQzFoWmFBb1BWOXkxMTZwazB5WVZaMlhWdVhMUGRuYWxsblJtSzlUOE45ODhzOHJ5N0VwTG4rZi9zM2ZuNFZGVzkvdkg3OW15YnlRa2tJR1FCRWlBQkVqWTl6V0FGVmtFN1E5RjBGWnJxYmE0b0ZkZGkyaHRxWWk3VmFtS3JWSnh0N0txS0FnQ1FoQlpoQkFJU1ZqREZnS0JrR1N5emU4UFpMNE1rdzJ5VEVqZXIrdmlJczk1empuUDV3a1VDL2VjYzBwYzNxazZxeEZSdjJiTm1xV3NyQ3g1ZW5yS1lySElaRExKWURDb29LQkE2ZW5wS3I0aytPM1pzNmZUZFhaMnRsNG81My9YczJmUFZsbFptV3cybTRxS2ltU3oyWnhXKzExczQ4YU5NcHZOR2pCZ2dMeTl2WjIyL2x5MGFKRk9uRGloQXdjT09OcE5KcE1pSXlOcit1b0FBQUJBdVFqL2dDdmc1K2VuZ0lBQVpXVmxFZjRCQUZDUHJGYXJnb09EbFpPVFUyVmZrOG1rQ1JNbTFFTlZhRW9zNGVFeWVIaVVIeWdaRERLSGhzcm81U1Y3WVdHVndaL0JaSkpQNzk3eUh6MWFSbTl2U1pKWGZMek9MbCt1Y3ovODRCdzZsWldwK01nUnlXQ1F2YVRFWmJXYndXeFc0RVdyL2lUSjZPMHR6OWhZRmU3YTVXZ3IyTHBWZ2VQR1NVYWpUTUhCOG95SmtlMmlyUTdQclZzbjMzNzlKRW0rQXdZbzc3dnZIT0hhaFZWd3ZvTUdTVHAvTHVHWmFxekVNbGdzOGhzNlZINGpScFMvYXM1Z1VPRDQ4ZktJakZUdUo1K29yTERRcFl2ZFpwTXRQVjIyOUhSNXRHMHJuejU5WkduWlVzYUFBSlZlOHVlQi96WFh5QlFVSk0vWVdPVjk5MTJsZGZuOHNnMnFKSG5HeEZSclplYkZBU3NhaHVqb2FLMWJ0NjVhZlFjTUdLQ29TMzROZCs3Y3FYMFhyWks5NE5peFk1ZFZSNnRmdHR6dDFLbVRVejNGeGNWYXMyYU5VOThPSFRySTA5UHpzdVlIQUFBQXFvdndEN2hDVnF0VkdSa1pzdHZ0TXBSekJnc0FBS2diY1hGeFdydDJiYVY5UEQwOWRmLzk5eXNtSnVhS251SG41NmR4NDhaZDBkamFVTkY1VkdnQWpFWlpXclpVMFlFRExyZTh1M2QzaEhoQk45MmtFM1BtbEJ0a0dUdzg1Tk9qaC95U2tseTJuVFI2ZXl0dzRrVDU5T3FsMHg5OWREN3crMFhBcjM0bFNiTHQyYU9TUzdZbjlCc3hRcWFMVjlUOXdpc2h3U244c3hjWHEvandZVmwrV2YzbjA3djMrZkRQYUpSSFpLUzg0dUprTHltUndXeVcwZDlmM3QyN0t6ODUyVEcrWVB0MlIvam5OMnlZaWpJem5lWjNlazh2TC9uMDZpVy9vVU5scXNidmFlL0VSSG0yYTZjenk1WXAvOGNmeTExRmFMQllGRFJwa21Rd3lPam5wNURmL1U3WnI3emkySjdVbzEwNytmMVNuNldTRCtrWlBEelU3T2FiblZZaEd2MzhaRzdSNHZ3S3hnb0hHdVE3ZUhDVjc0TDYxYjE3ZHkxWXNLREtmcDA2ZGRLZi8veG5sL1pCZ3dhcFJZc1dseDMyWGVEaDRTRWZIeDlaclZaSjB1VEprNVdjbk95eTR2QUNnOEdnVzI2NTVZcWVCUUFBQUZRSDRSOXdoYXhXcTFKVFU1V2RuYTNRMEZCM2x3TUFRSk1SSHgvdkNQOE1Cb004UER4a3NWams3ZTJ0b0tBZ2RlL2VYZVBIajYvUmY1K2JOV3VtNmRPbjExYkpWMnpGaWhYdUxnSGxNSWVGT1lWL1JtOXZlZmZvY1g1THpsK1lBZ0xrTjJxVXppeGFKT244eWp5UGR1M2szYTJidkx0MGthR0tGVCtXaUFnMXYrOCs1YTFjcWJ4dnY1Vm54NDZPd000ckxrNWhEenlnM0NWTFpFdE5sVGswVkg3RGhwVTdqMWZuenZMdTJsVWUwZEh5aUk2V3hXcVZqRWFuKzgxdXZsbWVuVHJKNk9Qak10NXY4R0FWYk40c3IvaDQrZlRwSTgvWTJQKzdhVEFvYU5Ja0haODc5LysyS2pVYTVkbXVuYndURStXZG1GamxlMTdLNk8rdm9FbVQ1RGRpaE02dFdhT0NuMzV5Qkh1UzVQK3JYemtGZHVhd01BVk5ucXljK2ZObGFkMWFJYi85cmVQOWpENCs4dXJjV1hhYjdmeDVnU2FUakQ0K2ptMURqZjcrTHMvM2lJNnVNUHd6aFlRb2NPeFllYkJWWTRNVEd4c3JzOW1zMHRKU0dZMUdXU3dXUnlBWEdCaW84UEJ3OWUzYlY4T0hEeS8zZzV0R28xRTMzSENEWG52dE5VZi81czJiS3lnb1NQNysvdkx6ODNQOGZPR0hyNit2NDRmNWt2TW9ZMk5qOWZ6enordTk5OTVUU2txS3pwMDdKN3ZkTGo4L1AwVkhSK3VtbTI1Uzc5NjlIZjM1c3g0QUFBQzF6V0N2YU1ONkFKV3kyKzFhdkhpeG9xS2kxTFZyVjNlWEF3QkFrMUZXVnFhU2toS1p6V1laTHdveGdQcFNkdmFzeWdvTFpmRHdrTkhiV3dZUGozTDcyVXRMZFc3TkdsbmF0SkZIWk9UNUFPb0tsQnc3SnBsTU1qZHY3bkxQbHA1K1BsaXN3MENxckxCUVJpK3ZDdThYN3RxbHdoMDc1QmtiSzgrWW1ISkR4Q3RsTHkyVmJmZHUyWGJ2Vm1sdXJvSnZ2ZFVwdkx3Z1B6bFpYcDA3MS9qWlJabVpzdTNlTFpsTTUzOTlmWHhrQ2c2V0pTeXMzTEN3b1h2dXVlZlVyMTgvOWI5b2U5T0c1dURCZzQ2dlBUdzgxS0pGQzdmVVliUFpkUHIwYWJjOUh3QUFBS2hOaEg5QURmejQ0NC9LenM3V3IzN1pnZ2tBQUFBQUdvcXJJZndEQUFBQVVQdjRxRFJRQTFhclZXZlBudFhaczJmZFhRb0FBQUFBQUFBQUFBRGhIMUFUTFZxMGtNbGtVbFpXbHJ0TEFRQUFBQUFBQUFBQUlQd0Rhc0prTXFsRml4WTZmUGl3dTBzQkFBQUFBQUFBQUFBZy9BTnFxbFdyVmpwNThxVHk4L1BkWFFvQUFBQUFBQUFBQUdqaUNQK0FHbXJWcXBXTVJxTU9IanpvN2xJQUFBQUFBQUFBQUVBVFIvZ0gxSkRGWWxITGxpMEovd0FBQUFBQUFBQUFnTnNSL2dHMUlDSWlRcWRPblZKZVhwNjdTd0VBQUFBQUFBQUFBRTBZNFI5UUM2eFdxMHdtRTZ2L0FBQUFBQUFBQUFDQVd4SCtBYlhBYkRiTGFyWHF3SUVEN2k0RkFBQUFBQUFBQUFBMFlZUi9RQzJKaUlqUW1UTm5sSnViNis1U0FBQUFBQUFBQUFCQUUwWDRCOVNTbGkxYnltdzJzL1VuQUFBQUFBQUFBQUJ3RzhJL29KYVlUQ2ExYXRXSzhBOEFBQUFBQUFBQUFMZ040UjlRaXlJaUlwU1hsNmRUcDA2NXV4UUFBQUFBQUFBQUFOQUVFZjRCdGFoRml4Ynk4UEJnOVI4QUFBQUFBQUFBQUhBTHdqK2dGaG1OUnJiK0JBQUFBQUFBQUFBQWJrUDRCOVN5Tm0zYUtEOC9YeWRQbm5SM0tRQUFBQUFBQUFBQW9Ja2gvQU5xV1dob3FEdzlQVm45QndBQUFBQUFBQUFBNmgzaEgxRExEQWFESWlJaWRQRGdRZG50ZG5lWEF3QUFBQUFBQUFBQW1oRENQNkFPUkVSRXFMQ3dVTm5aMmU0dUJRQUFBQUFBQUFBQU5DR0VmMEFkQ0FrSmtiZTN0dzRjT09EdVVnQUFBQUFBQUFBQVFCTkMrQWZVZ1F0YmZ4NCtmRmhsWldYdUxnY0FBQUFBQUFBQUFEUVJoSDlBSFltSWlKRE5adFB4NDhmZFhRb0FBQUFBQUFBQUFHZ2lDUCtBT2hJY0hDeGZYMThkUEhqUTNhVUFBQUFBQUFBQUFJQW1ndkFQcUVOcy9Ra0FBQUFBQUFBQUFPb1Q0UjlRaDlxMGFhUGk0bUlkUFhyVTNhVUFBQUFBQUFBQUFJQW1nUEFQcUVPQmdZRUtDQWpRZ1FNSDNGMEtBQUFBQUFBQUFBQm9BZ2ovZ0RvV0VSR2hyS3dzRlJjWHU3c1VBQUFBQUFBQUFBRFF5QkgrQVhXc1RaczJLaTB0MWFGRGg5eGRDZ0FBQUFBQUFBQUFhT1FJLzRBNjV1Zm5wOURRVU8zYnQ4L2RwUUFBQUFBQUFBQUFnRWFPOEErb0IxRlJVY3JPemxaZVhwNjdTd0VBQUFBQUFBQUFBSTBZNFI5UUQxcTNiaTJ6MmN6cVB3QUFBQUFBQUFBQVVLY0kvNEI2WURhYjFicDFhKzNmdjE5MnU5M2Q1UUFBQUFBQUFBQUFnRWFLOEErb0oxRlJVY3JQejllSkV5ZmNYUW9BQUFBQUFBQUFBR2lrQ1ArQWV0SzhlWFA1K3ZxeTlTY0FBQUFBQUFBQUFLZ3poSDlBUFRFWURJcUtpdEtoUTRkVVhGenM3bklBQUFBQUFBQUFBRUFqUlBnSDFLT29xQ2lWbHBicTBLRkQ3aTRGQUFBQUFBQUFBQUEwUW9SL1FEM3k4ZkZSV0ZnWVczOENBQUFBQUFBQUFJQTZRZmdIMUxPb3FDaGxaMmNyTHkvUDNhVUFBQUFBQUFBQUFJQkdodkFQcUdldFc3ZVd4V0pSUmthR3Uwc0JBQUFBQUFBQUFBQ05ET0VmVU05TUpwUGF0R21qZmZ2MnFheXN6TjNsQUFBQUFBQUFBQUNBUnNUczdnS0FwcWh0MjdaS1QwL1g0Y09IRlJFUjRlNXlBQUFBQUFBTnpMdnZ2cXVpb2lJbEpTVXBPanE2eHZQbDUrZHJ5NVl0am11cjFWcXRlYmR0MjZhV0xWc3FMQ3hNQm9PaHhuVUFBQUNnN2hIK0FXNFFGQlNrNE9CZ1pXUmtFUDRCQUFBQWFOTHNkcnVlZnZwcHBhU2t1TnpyMmJPblpzeVljVVdoazkxdTEvcjE2MnVqeEdvYk1HQkFyY3h6NU1nUkxWeTRVQ1VsSmZyd3d3L1Z0bTFiSlNVbGFkU29VUW9LQ3JxaU9ZOGZQNjVaczJZNXJpZE1tS0M3Nzc2NzBqRkhqeDdWZ3c4K0tFbnk5UFJVbXpadDlOaGpqNmxWcTFaWFZFTkZIbmpnQWFmcnVMZzQzWEhISFpYMjZkR2poeVpQbmx5cmRRQUFBRFFXaEgrQW03UnIxMDZiTm0xU1hsNmUvUHo4M0YwT0FBQUFBTGpGUC8vNVQ2MVpzOGFsUFRBd1VIZmZmZmNWcnpZckxpNTJDcnZxdzRvVksxeHErUERERDVXUmthR1pNMmRXZTU1Ly8vdmZLaWtwY1Z4blpHUW9KeWRISTBhTXFMVmFxMlB0MnJXT3IyMDJtM0p5Y21TMVdtdjlPZHUzYjNlNjl2YjJyckpQYUdob3JkY0JBQURRV0hEbUgrQW1yVnUzbHNWaVVXWm1wcnRMQVFBQUFBQzNlUFBOTi9YRkYxK1VleTgzTjFkLys5dmZaTFBaNnJtcTJyRjU4MmJkZWVlZCtzOS8vcVB2di85ZXk1WXRxOWE0bjMvK1dTdFhyblJxTXhnTWV2amhoeFVjSEZ3WHBWWm8zYnAxVHRmRGhnMWo2MDhBQUlDckFDdi9BRGN4bTgyS2pJeFVabWFtNHVQalpUU1N4UU1BQUFCb0drcExTL1hTU3k5cCtmTGxsZmJidUhHakhuendRVDM5OU5NS0RBeXNwK3Bxem1hemFjNmNPY3JKeVhHMHZmSEdHK3JSbzRkYXRHaFI0YmlTa2hLOS9QTExMdTJUSjA5V2p4NDluTnFPSERtaWd3Y1BxbmZ2M2pXdTkrREJnN3I5OXR1cjdQZkpKNS9vazA4K3FiTGYvUG56T2VJQ0FBREFqUWovQURkcTI3YXQ5dTdkcTZ5c0xMVnUzZHJkNVFBQUFBQkFuYnV3b20vTGxpMHU5OGFNR2FPVksxY3FQei9mMFphYW1xcTc3cnBMRHo3NG9McDM3MTZqWnovLy9QUHEwS0ZEamVhNDROQ2hRNW8yYlZxNTl6dzlQVFZ0MmpUTm5qM2IwVlpRVUtDNWMrZHF6cHc1RmE2ZWUvLzk5N1Z2M3o2bnRvU0VCTjE2NjYyT2E1dk5wZzgrK0VBZmZmU1JUQ2FUM25qampUclppaE1BQUFCWEw4SS93STBDQXdNVkVoS2lqSXdNd2o4QUFBQUFqZDZXTFZ2MHpEUFA2T1RKazA3dEJvTkI5OXh6ajhhTUdhTVJJMGJva1VjZVVVRkJnZVAraVJNbjlQREREMnZzMkxHNjg4NDc1ZVhsZFVYUG56RmpSbzNxdnh6RGh3L1hsMTkrNlJSeWJ0MjZWVXVYTHRXWU1XTmMrcWVscGVuOTk5OTNhZ3NKQ2RHamp6N3EyQ25HYnJmci92dnZWMXBhbXFQUE04ODhveGRlZU1GbE41bmp4NDlyOSs3ZFNrOVAxNmhSbzhxdDhjY2ZmOVM2ZGVzMGZ2ejRLMzdQNmpwMjdKZysvdmhqalI4L3ZzNVdCWjQ0Y1VKZVhsN3k5L2V2ay9rQkFBQ3VGb1IvZ0p1MWJkdFdtelp0MHJsejUrVHI2K3Z1Y2dBQUFBQ2cxdVhuNSt1dHQ5N1NraVZMWkxmYm5lNlp6V1k5OU5CREdqcDBxQ1FwUGo1ZXp6MzNuQjU5OUZHZFBuM2EwYzl1dDJ2Um9rWGF1SEdqcGt5Wm9wRWpSOHBrTXRYbmExeTJlKzY1UjNmZWVhZEtTa29jYlcrKythYjY5dTJyNXMyYk85b0tDd3MxZS9ac2xaYVdPdG9zRm90bXpacmxkTTZmd1dEUWpUZmU2TFNpTUNVbFJSOTg4SUVtVDU3czlPejU4K2ZyMjIrL2xTUkZSa1lxT2pyYTZYNVJVWkZlZWVVVlpXVmxLU1VsUmRkZWU2M2o3NlRIangvWG1qVnJISDFOSnBNbVRKaFE3ZmNPQ0Fod2ZKMmVucTRQUC94UXExZXZWbGxabVNUcFQzLzZVN1hudWh6dnZ2dXVWcTFhcGFTa0pFMllNRUZSVVZGMThod0FBSUNHanZBUGNMT0lpQWh0M2JwVkdSa1o2dEtsaTd2TEFRQUFBSUJhWTdmYnRXTEZDcjMxMWxzNmRlcVV5LzJnb0NBOTl0aGpTa3hNZEdxUGlZblJ5eSsvckprelo3cHNnM25zMkRFOTk5eHpXcmh3b1c2OTlWWU5HemFzd1o2aDNycDFhNDBmUDE2ZmZ2cXBveTAvUDErdnZ2cXFaczJhNVdoNzhjVVhkZkRnUWFleDk5MTNuenAyN09neTUvRGh3N1Y2OVdxdFg3L2UwZmJlZSsrcGYvLytUbUZYKy9idEhlSGZnUU1IWE1LL2I3NzVSamFiVFpLVWtaR2gwTkJReDhySTExNTd6YW52Z0FFREt0eml0Q3BMbGl6UnFsV3JITmNyVnF6UTdiZmZMaDhmbnl1YXJ5STJtMDFyMXF5UnpXYlRzbVhMdEd6Wk1vMGJOMDdUcDArdjFlY0FBQUJjRFFqL0FEY3ptVXlLakl4VVptYW00dUxpR3Z3blZ3RUFBQUJjUFM1ZFpWZWZmdmpoQi8zNzMvOVdSa1pHdWZjN2QrNnN4eDkvWENFaEllWGVEdzhQMXl1dnZLTG5ubnRPMzMzM25jdjlyS3dzL2VNZi85QmJiNzJsRVNOR2FOU29VVlZ1SjFtYlovNWRVRkpTb3BLU2tncTNJcDA4ZWJLKy9QSkxuVHQzenRGV1dGZ29tODBtVDA5UExWaXd3QkhTWFRCeDRzUUt0K3FVcEh2dnZWZmJ0MjlYWGw2ZW80WTVjK2JvbFZkZWNmeWRzbTNidG83K2h3NGRjcG5qUXZBbm5UK1NJaWtwU2J0MjdWSlpXWm0rL3ZwcnA3NmRPblhTcmwyN1hPYm8yTEZqaGVjWFhqQm16Qmd0V2JMRWNaMmZuNit2dnZycXNsWVNWc2VhTld1Y3pvcVVwSGJ0MnRYcU13QUFBSzRXaEg5QUE5Q3VYVHZ0M2J0WEJ3OGVaRnNTQUFBQUFMWENZckVvTnplM1hwOVpWbGFtMWF0WDY2T1BQdExldlhzcjdIZmpqVGZxZDcvN1haVWZmdlR5OHRKamp6Mm1YcjE2NlovLy9LZEx1Q05KMmRuWit1Q0REL1RCQngrb2YvLytldkxKSnl1Y3oydzI2NTEzM2xGV1ZsYUY5WmVWbGFtMHROVHhkVWxKaVlxTGkxVmNYT3o0dXFpb1NJV0ZoU29zTEZSWldaa0NBd1Axd1FjZmxEdG5RRUNBYnI3NVpyMzExbHNLREF6VVhYZmRwYVNrSk8zZnYxL3o1ODkzV3NGM1FWcGFtdTY3N3o2blp4Y1ZGVGwrdHRsc0tpNHVkaG56OGNjZjY2YWJicExrSEh3ZE9IQ2d3dTlKUUVDQUhubmtFVDM4OE1NVjlwazNiMTY1N1V1WExwV0hoMGVGNHk3VTBiRmpSNldtcGpyYXZ2amlDMTEvL2ZWVkJvZVhZOW15WlU3WFBqNCtHajU4ZUszTkR3QUFjRFVoL0FNYWdJQ0FBTFZvMFVKNzkrNGwvQU1BQUFCUUs2eFdxNDRmUDE2dnoweFBUOWZzMmJPclhISDR5U2VmNkpOUFBxbjE1dzhiTnF6S1B2bjUrZVVHYmpXUm01dXJ5WExQMEFBQUlBQkpSRUZVdFd2WE9zNHR2TlNFQ1JOMCt2UnBUWjQ4V2Y3Ky9wS2tSWXNXVlZqSHp6Ly9mRVYxTEZpd1FJTUhENWJWYWxWZ1lLQUNBd09WbTV1cnc0Y1BsL3RyNHVucHFhZWZmdHJwL01HNk1HYk1HS2Z3Ny9EaHc5cTBhWk42OSs1ZEsvUHYyN2RQTzNic2NHb2JPWEpraGFzeEFRQUFHcnVHdVNrKzBBUzFiOTllcDA2ZDBzbVRKOTFkQ2dBQUFJQkdJQ0VoUVNkUG50U2VQWHZxN1preE1URWFPM1pzdWZkR2pCaFJLOCtZT0hGaXVkdDc5dTdkdThMdzdXSmR1M1l0dDkxb05NcHNOc3ZUMDlQbFBEcUR3YUR3OEhCRlJFUW9PanBhc2JHeGlvK1BWMkppb25yMzdxM0Jnd2ZyekprekZUN1R3OE5EMDZaTmN3Ui9ralI2OU9ncWE3MWNOcHROTDcvOHN1UDZ3b2RMYlRhYmpoMDc1dFRYWUREb2tVY2VVYWRPbldxOWprc05HVExFNVh2NnhSZGYxTnI4RjI4cktwMS90L0hqeDlmYS9BQUFBRmNiVnY0QkRVUjRlTGg4ZlgyMWQrL2VDcys4QUFBQUFJRHFpb21KVVljT0hmVE5OOThvS0NoSVlXRmg5ZkxjTys2NFEydlhybFZPVG82azh3SFU5T25UMWJWclYzM3p6VGMxbnI5bno1NzYvZTkvcjJYTGxtbmh3b1U2Y2VLRXZMeThkTTg5OTFSci9MQmh3OVN2WHorWlRDWVpqVWJIejVjYU9YS2s0K3Vnb0NDOSsrNjdOYTc5WXUzYXRWTk1USXpTMHRJcTdlZnA2U2t2THk5WkxCWjVlSGpJWXJFNC9UaDM3cHpTMDlNZC9UZHYzcXgxNjlacHdJQUJpb3lNMUxadDJ5UkpCdzhlZEpyM3V1dXUwNEFCQXh6dk4zZnVYTTJmUDE4cEtTbU9Qb01IRDlhNGNlTWtTV2ZQbnExMFM5WEtlSGw1YWNpUUlWcStmTG1qYmRPbVRUcCsvSGlOZjEvbTUrZHJ4WW9WVG0zZHUzZXY4dnhIQUFDQXhvendEMmdnREFhRDJyZHZyKzNidDZ0cjE2N3k5dloyZDBrQUFBQUFybkpKU1VuNjlOTlA5ZC8vL2xjOWUvWlUyN1p0RlJvYVd1VTViVFhoNCtPajMvLys5M3I5OWRkMTY2MjNhc3lZTVk1d3pkZlh0OXd4K2ZuNUx0dFNWdFRYYkRiTFpESnA3Tml4dXZiYWEvWFZWMS9KYURTcVJZc1cxYXJQYURScTdkcTF5c3ZMcS9ZNzJXdzJmZmJaWnhYZUR3d01WRkpTVXJYbnUyREtsQ2xLU1VsUm16WnRGQklTSW05dmIvbjQrRGgrZUh0N1Yza3VvczFtMCs5Kzl6c2RQWHJVMGZiVFR6ODV3cjhMOXUvZjd6VHU0cTArTFJhTHJGYXJ5eXJSVzI2NVJXM2J0cFVrUjVoN3BVYVBIdTBVL3RudGRpMWZ2bHkzM1haYmplYjk2cXV2WE02Q25EQmhRbzNtQkFBQXVOb1IvZ0VOU0ZSVWxIYnMyS0dNakF6Rng4ZTd1eHdBQUFBQVZ6bHZiMjlObmp4Wkd6ZHUxSVlORzVTY25GenRzZjM2OVZQLy92MnY2TGxKU1VucTE2K2Z5MWFQLy92Zi84cnRQMjNhTkdWa1pGU3I3OFhNWnJPdXUrNjZhdGRsTUJna1NmLzk3MytWbFpWVjdYSDUrZmw2L2ZYWEs3d2ZGUlZWYWZpM2VQRmkyV3cyalJ3NVVvR0JnWTcyL3YzN1gvSDMrQUpQVDAvOTZVOS8wdU9QUDY3SXlFamRkZGRkNnRHamh5U3BUWnMyam42N2QrOTJHbmZwcjgybm4zNnFrcElTeDNYWHJsMGR3Vjl0Nk5peG95SWlJcHhXSUM1ZnZseFRwMDY5NGpudGRydkw3NU9JaUloYU8wc1FBQURnYWtYNEJ6UWdIaDRlaW95TVZFWkdoanAxNmxUdTFqTUFBQUFBY0RtTVJxUDY5ZXVueE1SRVpXWm1LamMzMTJXVlhYbHF1bTNpcGVGU2ZTdnZIYXRhUlZkWHZ2dnVPMjNmdmwxdnYvMjJ1bmZ2cnFTa0pBMGZQcnpXNXUvVHA0K2VmUEpKOWVuVHgra2QyN1p0cXlsVHBxaHQyN1k2ZGVxVVhubmxGY2M5UHo4L3B6bVdMVnZtZEcwMEdqVnYzanpIdGMxbWMzbnUyMisvWGU3Zlc5dTNiMTl1R0RweTVFak5uei9mY1gzeTVFbHQyTENoR205WXZ1Ky8vOTRseEowNGNhSWo1QVVBQUdpcUNQK0FCcVo5Ky9iS3lNalFvVU9IbkQ2bENRQUFBQUExNGUzdHJiaTR1SHA5NXZYWFgxK3RmcGR1MjNnNVkvLzFyMytWZTI1Y2NYR3hTNXZaWFA0L2cxeDZacHprZk9aZnMyYk45TkZISDFWNHZ6S2xwYVdPVlhjbEpTVktUazZXMFdoMGhIOVRwa3lwMWp6VmtaV1ZwUnR2dk5GeEhSQVE0TmhXYzhtU0pVNTlMOTcyVTVJS0NncWNycmR1M2FxdFc3ZFcrcnlLdGtJZE9uUm91ZUhmaUJFajlNNDc3emdGczB1WExxMzBHWlg1NElNUG5LNERBZ0txL2VzQ0FBRFFtQkgrQVExTVlHQ2d3c0xDbEphV1J2Z0hBQUFBNEtwMjd0eTVPaDliMFNyR29xSWlsemFMeFZKdTM2b0NvMU9uVGwxeHFKU1JrZUd5YXE1WHIxNk9yNDhkTzNaRjg1Ym43Tm16RmQ2NytFeEF5VFg4cXcraG9hRktTRWh3Q2hVM2JkcDBSWE50MjdaTjJkblpUbTNqeG8yVHA2ZG5qV29FQUFCb0ROaFRFR2lBMnJkdnI1eWNuQm9mcUE0QUFBQUFUVlY1cXdrdjNlcXlQbXpidHMybHJXZlBudlZleDZGRGg1eXU5K3paVSs4MVNISlpFVmlkTFdqTGMybnc1K25wV2UzVm9nQUFBSTBkSy8rQUJzaHF0Y3JIeDBkNzl1eFIzNzU5M1YwT0FBQUFBRngxOHZMeVhOb3VoSCszM25wcnVmY3Y5dXFycnpxKzl2SHgwZTIzMzE1aDM0Q0FnQXJ2YmRteXhlbmFhclhLYXJWVyt1eTZrSnFhNm5UOTdMUFB5c3ZMU3dNR0RKQlUvdGFuRjh2SnlkR2tTWk9jMnBZdVhTb1BENC9McW1QdzRNRjY1WlZYVkZSVXBJaUlDRjEvL2ZWT1p4RldWOSsrZmRXaFF3Zjk3My8vVTI1dXJxNjU1aG9GQmdaZTlqd0FBQUNORWVFZjBBQVpEQWJGeE1SbysvYnRPbmZ1bkh4OWZkMWRFZ0FBQUFCY3Rvc0RwUU1IRHVoZi8vcVhKa3lZb0I0OWVqajFtelp0bWpJeU1pb2NLNTBQcjJiUG5xMUpreVpwMUtoUkZaN2ZkOEhKa3llZHJ2MzgvQnhqeWp1UDdsSVhoMytlbnA0YVAzNThsV011VlZwYXFoMDdkamkxWGJ6bFoza21UNTZzMy83MnQ5V2F2N3Bia1I0L2Z0emwrMUZhV3Fxbm4zNWFUenp4aE5PSFRnc0tDdlRBQXc5bzBLQkJtakJoZ3J5OHZLcWNQelUxVlI5Ly9MSHV1dXV1S3JjVDlmSHgwYTIzM3FybzZHajE2dFZMQm9QaGlzSS9YMTlmVFpreVJiLys5YSsxZE9sUzllL2YvN0xuQUFBQWFLd0kvNEFHcW0zYnRrcEpTVkZhV3BvU0V4UGRYUTRBQUFBQVhKRzh2RHk5Kys2N1dyUm9rVXBMUy9Yenp6L3JoUmRlVU51MmJhczlSMzUrdm1iUG5xMnNyQ3k5OE1JTFdyaHdvVzY1NVJhTkhEbFNKcE9wM0RHWG5xWFhzbVZMU2RVUHpDNVczVFAvTGcwc2QrL2U3Ykw5YU8vZXZTLzcrVFcxY2VQR2N0dExTa3IwMUZOUGFkYXNXWTY2M256elRhV2xwU2t0TFUyZmZmYVpicnZ0Tm8wWk02YmM4Wm1abWZyWHYvNmw3ZHUzUzVLOHZiMzE0SU1QVmxuUHBTc0lhOExUMDFNVEowNnN0ZmtBQUFBYUE4NzhBeG9vczltc2R1M2FLVE16czl5RDZnRUFBQURnYXZET08rL284ODgvVjJscHFhVHpRZDdqano5K1dXZWN2L3p5eThyS3luSmNIejE2Vk11V0xWTlpXVm1GWS9idDIrZDBmU0g4cTArWGhtNFdpMFVKQ1FuMVhzZTZkZXVjcmkvZWRyUzR1RmhQUHZta2R1ellvUjkrK0VHTEZ5OTIzRHQ5K3JRTUJrT0Y4L3I0K0NnbEpjVngvZlhYWDd0ODN3RUFBRkQvQ1ArQUJxeDkrL1lxS3l0ejJmNEdBQUFBQUs0V2YvakRIOVM1YzJlbnRoTW5UdWlKSjU2bzFnY2RseXhab20rLy9kYXByWG56NXBvMWE1WXNGa3VGNDdadDIrWjBIUjBkN2RMSGFEUXFJaUtpM0IvVjZXYzBWdjdQS3BlR2YxMjdkcFducDJlbFkycmJrU05IOU5OUFB6bXVQVDA5OWNJTEx6Z0ZnRmFyVlY1ZVhwbzdkNjdUMk42OWUrdTY2NjZyY080V0xWcG94SWdSam11NzNhNDMzM3l6RnFzSEFBREFsV0RiVDZBQjgvYjJWcHMyYlpTV2xxYlkyTmdxLzJJSkFBQUFBQTJOeFdMUmswOCtxVC8rOFk4NmV2U29vejBvS0VoNWVYa0tEZzZ1Y0t6ZGJ0ZjY5ZXVkMmp3OVBmWFVVMDlWT3U3Z3dZTk9Ld1VscVYyN2RpNzlBZ01ETlgvKy9ITG51SGliend2OTFxOWZyM1hyMXFsbHk1YWFPbldxL3QvLyszODZkZXBVdWVPenM3T1ZucDd1MU9hT0xUKy8rT0lMMmUxMngzVmlZcUtDZzRQMXhCTlA2SjU3N2xGd2NMQ2VldW9wL2ZXdmY5V1pNMmNjL1FJQ0F2VEFBdzlVT2YvTk45K3NyNy8rMnJFS016azVXVHQyN0hBSmZBRUFBRkIvQ1ArQUJxNURodzdhdDIrZkRodzRvS2lvS0hlWEF3QUFBQUNYTFNBZ1FFODk5WlR1dWVjZUJRVUY2WTkvL0tQNjl1MWI1VGlEd2FDLy8vM3YyclJwazk1KysyMWxaR1Rva1VjZVVVeE1US1hqZnZqaEI1ZDVLZ3FqU2twS2RPN2NPUlVXRnFxd3NGQTJtMDAybTgycFQyRmhvZjd6bi85bzNicDF5c3pNVlBQbXpUVjE2dFJLYTlpd1lZTkxXNjlldlNvZFU5dU9IVHVtUllzV09iVU5HelpNMHZsejV2Lzg1ejhySmlaRzc3NzdydExTMHB6NjNYdnZ2VTRCYTNaMmRyblBzRnF0R2pwMHFGYXVYT2xvKy9lLy8rMVlSZmpGRjE5Y1VkMVZqVHQwNkZDVmZmejgvSlNVbEhUWnp3Y0FBTGphRWY0QkRWeEFRSURDdzhPMWUvZHV3ajhBQUFBQURkN3ExYXYxd2dzdmxIdXZ1TGhZcDArZjFqLys4UStuOXZ6OGZKZSsxMTkvdmRQMWhkVnJ6ejc3cko1OTl0bHk1Ly9mLy80bnU5M3VkRzZkZEQ3b0Nnd01MSGZNcWxXck5HZk9uUEpmNWhjRkJRVmFzR0NCNHpvN08xdjc5Kyt2ZE15YU5XdWNybHUyYk9teW5XaDUzbi8vZmIzLy92dFY5cXVPMTE5L1hjWEZ4WTdyZ0lBQURSbzB5SEU5ZVBCZ0xWaXdRTjk4ODQzVHVMRmp4eW95TWxKbno1NlZqNCtQc3JPenkxMGhlZUU4d0J0dXVNRXAvTnUyYlp1MmJ0MnF4TVJFdmZycXE1ZGQ5NzU5KzZvY3QzdjNidTNldmJ2U1BoRVJFWVIvQUFDZ1NTTDhBNjRDSFRwMDBIZmZmYWVqUjQrNjVaQjZBQUFBQUtpdUN5dnBLbEphV2xxdGVTcWFvN0s1SlduOSt2Vk8yNHRLY2dxOExoVWVIbDZ0ZXFUellkZUZFUEtubjM1eWJIVjU0ZDRGWjg2YzBmYnQyNTNHMXZlV24xOS8vYlhXclZ2bjFIYmRkZGZKdzhQRGNWMVdWcWFVbEJTblBqRXhNYnJycnJzMFk4WU1wYWFtVmppL2o0K1A0OHpGMk5oWXhjZkhhK2ZPblpLa3VMaTRlai9iRUFBQUFQK0g4QSs0Q29TR2hpbzRPRmk3ZCs4bS9BTUFBQUNBU2tSRlJjblgxOWNSRWhvTWhrcFhmN1ZzMlZJR2cwR0JnWUVLQ1FtcDhNZUZMVERuelp1bjZPaG8rZmo0dUp5UmQ4SDY5ZXRkUXM3NjN2SXpMaTVPd2NIQnlzbkprWFQrM01KSmt5WTU5VEVhamZyYjMvNm1kOTk5VndzV0xKQ2ZuNTltenB3cGk4V2krUGo0U3NPL05tM2FPRjFQbURCQmtqUjE2bFQxNk5Hamx0OEdBQUFBbDRQd0Q3aEtkT2pRUVQvODhJTk9uVHFsWnMyYXVic2NBQUFBQUdpUVdyVnFwWWNlZWtnelo4NlVKQTBjT0xEU0QxRTJiOTVjeTVjdmw4bGtxbkx1ZWZQbWFmWHExVnE3ZHExS1NrcWM3clZyMTg3eDlkQ2hRK1huNTZjZmZ2aEJHemR1Vkg1K3ZoSVRFNnRWdjYrdnIvejgvS3JWOTlpeFl4WGVhOTI2dFo1NTVobmRmLy85eXN2TDB4MTMzQ0ZmWDErWGZnYURRYmZkZHBzaUlpTGs1ZVhsK0Y2MWI5KyswbWZmZE5OTlR0ZURCdy9Xa0NGRHFsVTNBQUFBNmhiaEgzQ1ZhTldxbFh4OWZiVnIxeTcxNzkvZjNlVUFBQUFBUUxtU2twTGNmczVhdjM3OWRPT05OK3F6eno3VGxDbFRxdXhmbmVCUGtoSVNFdlRKSjUrNEJIOFdpMFUzMzN5ejQ5ckx5MHNEQnc3VXdJRURWVlpXcHYzNzk4dkx5NnRhenhnL2ZyeCsrOXZmVnF2dnlKRWpLNzBmRlJXbEo1NTRRbDkrK2FXdXZmYmFTdnNPSHo3YzZUb3lNckxjZm1GaFlmck5iMzZqQVFNR09MVmZ2TzNweFZhc1dGSHBjd0VBQUZEN0RQWUxtOVVEYVBBeU1qSzBlZk5tWFhQTk5VNWJ5Z0FBQUFBQW5KV1VsR2pseXBVYU5XcVVVL3U4ZWZNY1gvdjYrbFlySEx6ZzdObXordVNUVDJRd0dHUTBHbVUwR3VYcjY2dWVQWHNxSWlMaWl1cThkSHRRbzlGWVlaQldtMk9yVWxKU29yUzBOQmtNQnBuTlpsa3NGdm43K3p1MlB3VUFBRUREUmZnSFhFWEt5c3EwZlBseU5XL2VYSDM2OUhGM09RQUFBQUFBQUFBQW9JRXh1cnNBQU5Wbk5CclZvVU1ISFR4NFVHZlBublYzT1FBQUFBQUFBQUFBb0lFaC9BT3VNdEhSMGZMMDlGUnFhcXE3U3dFQUFBQUFBQUFBQUEwTTRSOXdsVEdaVE9yWXNhUDI3OSt2YytmT3Vic2NBQUFBQUFBQUFBRFFnQkQrQVZlaHRtM2J5c1BEZzlWL0FBQUFBQUFBQUFEQUNlRWZjQlV5bVV6cTBLR0Q5dTNicDRLQ0FuZVhBd0FBQUFBQUFBQUFHZ2pDUCtBcTFhNWRPNW5OWnUzZXZkdmRwUUFBQUFBQUFBQUFnQWFDOEErNFNwbk5ac1hHeGlvakkwT0ZoWVh1TGdjQUFBQUFBQUFBQURRQWhIL0FWYXg5Ky9ZeUdvMmMvUWNBQUFBQUFBQUFBQ1FSL2dGWE5ZdkZvdGpZV0tXbnB5cy9QOS9kNVFBQUFBQUFBQUFBQURjai9BT3VjakV4TVRLYnpkcTFhNWU3U3dFQUFBQUFBQUFBQUc1RytBZGM1U3dXaXpwMTZxVE16RXpsNWVXNXV4d0FBQUFBQUFBQUFPQkdoSDlBSTlDdVhUdDVlWGxwNTg2ZDdpNEZBQUFBQUFBQUFBQzRFZUVmMEFpWVRDYkZ4Y1hwd0lFRHlzM05kWGM1QUFBQUFBQUFBQURBVFFqL2dFWWlLaXBLZm41KzJyRmpoN3RMQVFBQUFBQUFBQUFBYmtMNEJ6UVNScU5SOGZIeHlzckswc21USjkxZERnQUFBQUFBQUFBQWNBUENQNkFSaVlpSVVHQmdJS3YvQUFBQUFBQUFBQUJvb2dqL2dFYkVZRENvYytmT09uNzh1STRmUCs3dWNnQUFBQUFBQUFBQVFEMGovQU1hR2F2VnFwQ1FFRzNmdmwxMnU5M2Q1UUFBQUFBQUFBQUFnSHBFK0FjMFFsMjZkTkdwVTZkMDhPQkJkNWNDQUFBQUFBQUFBQURxRWVFZjBBaUZob2JLYXJWcSsvYnRLaTB0ZFhjNUFBQUFBQUFBQUFDZ25oRCtBWTFVMTY1ZFZWaFlxRDE3OXJpN0ZBQUFBQUFBQUFBQVVFOEkvNEJHeXQvZlgrM2J0MWRxYXFvS0N3dmRYUTRBQUFBQUFBQUFBS2dIaEg5QUl4WVhGeWVqMGFnZE8zYTR1eFFBQUFBQUFBQUFBRkFQQ1ArQVJzekR3ME54Y1hIS3pNelU2ZE9uM1YwT0FBQUFBQUFBQUFDb1k0Ui9RQ1BYcmwwNytmbjVhZHUyYmU0dUJRQUFBQUFBQUFBQTFESENQNkNSTXhxTlNraEkwUEhqeDNYa3lCRjNsd01BQUFBQUFBQUFBT29RNFIvUUJGaXRWb1dGaFduYnRtMHFLeXR6ZHprQUFBQUFBQUFBQUtDT0VQNEJUVVJDUW9MT25qMnI5UFIwZDVjQ0FBQUFBQUFBQUFEcUNPRWYwRVFFQlFVcE9qcGFPM2JzVUdGaG9idkxBUUFBQUFBQUFBQUFkWUR3RDJoQ3VuVHBJcVBScUczYnRybTdGQUFBQUFBQUFBQUFVQWNJLzRBbXhOUFRVMTI3ZHRXQkF3ZDAvUGh4ZDVjREFBQUFBQUFBQUFCcUdlRWYwTVJFUlVVcEpDUkVXN1pzVVZsWm1idkxBUUFBQUFBQUFBQUF0WWp3RDJoaURBYUR1bmZ2cnJObnp5b3RMYzNkNVFBQUFBQUFBQUFBZ0ZwRStBYzBRVUZCUVdyZnZyMTI3dHlwL1B4OGQ1Y0RBQUFBQUFBQUFBQnFDZUVmMEVURng4ZkxZckZvNjlhdDdpNEZBQUFBQUFBQUFBRFVFc0kvb0lteVdDeEtURXpVNGNPSGRmVG9VWGVYQXdBQUFBQUFBQUFBYWdIaEg5Q0VSVVJFcUVXTEZ0cXlaWXRLUzB2ZFhRNEFBQUFBQUFBQUFLZ2h3aitnaWV2V3Jadnk4L08xYytkT2Q1Y0NBQUFBQUFBQUFBQnFpUEFQYU9MOC9mM1ZxVk1uN2RtelJ6azVPZTR1QndBQUFBQUFBQUFBMUFEaEh3QjE3TmhSZ1lHQjJyUnBrOHJLeXR4ZERnQUFBQUFBQUFBQXVFS0Vmd0JrTkJyVnExY3ZuVDE3VmlrcEtlNHVCd0FBQUFBQUFBQUFYQ0hDUHdDU3BLQ2dJSFhxMUVtcHFhazZmZnEwdThzQkFBQUFBQUFBQUFCWGdQQVBnRU9uVHAwVUVCREE5cDhBQUFBQUFBQUFBRnlsQ1A4QU9Gelkvak0zTjFlcHFhbnVMZ2NBQUFBQUFBQUFBRndtd2o4QVRwbzFhNllPSFRwbzE2NWR5czNOZFhjNUFBQUFBQUFBQUFEZ01oRCtBWEFSRnhjblB6OC9iZHEwU1hhNzNkM2xBQUFBQUFBQUFBQ0FhaUw4QStEQ1pES3BaOCtlT24zNnRGSlNVdHhkRGdBQUFBQUFBQUFBcUNiQ1B3RGxDZ2tKY1d6L21aMmQ3ZTV5QUFBQUFBQUFBQUJBTlJEK0FhaFFmSHk4bWpWcnB1VGtaQlVYRjd1N0hBQUFBQUFBQUFBQVVBWENQd0FWTWhxTjZ0T25qMncybTM3NjZTZDNsd01BQUFBQUFBQUFBS3BBK0FlZ1VuNStmdXJXclpzT0hEaWdBd2NPdUxzY0FBQUFBQUFBQUFCUUNjSS9BRldLaW9wU1JFU0VmdnJwSjUwN2Q4N2Q1UUFBQUFBQUFBQUFnQW9RL2dHb2xoNDllc2hpc1dqanhvMnkyKzN1TGdjQUFBQUFBQUFBQUpTRDhBOUF0VmdzRnZYcDAwYzVPVG5hdFd1WHU4c0JBQUFBQUFBQUFBRGxJUHdEVUczTm16ZFhwMDZkbEpLU291enNiSGVYQXdBQUFBQUFBQUFBTGtINEIrQ3l4TVhGS1RnNFdCczJiRkJoWWFHN3l3RUFBQUFBQUFBQUFCY2gvQU53V1F3R2cvcjE2NmV5c2pKdDJMQkJaV1ZsN2k0SkFBQUFBQUFBQUFEOGd2QVB3R1h6OXZaVzM3NTlsWjJkclo5Ly90bmQ1UUFBQUFBQUFBQUFnRjhRL2dHNEltRmhZZXJTcFl2MjdObWpRNGNPdWJzY0FBQUFBQUFBQUFBZ3dqOEFOZENoUXdlMWF0Vkttelp0MHBrelo5eGREZ0FBQUFBQUFBQUFUUjdoSDRBYTZkV3JsN3k5dmJWKy9YcVZsSlM0dXh3QUFBQUFBQUFBQUpvMHdqOEFOV0t4V05TL2YzOFZGQlJvMDZaTjdpNEhBQUFBQUFBQUFJQW1qZkFQUUkwRkJBU29aOCtlT25Ub2tIYnYzdTN1Y2dBQUFBQUFBQUFBYUxMTTdpNEFRT01RRVJHaG5Kd2MvZnp6ei9MMzk1ZlZhblYzU1FBQUFBQUFBQUFBTkRtcy9BTlFhN3AwNmFLd3NEQnQzTGhScDArZmRuYzVBQUFBQUFBQUFBQTBPWVIvQUdxTjBXaFV2Mzc5NU9Qam83VnIxNnFnb01EZEpRRUFBQUFBQUFBQTBLUVEvZ0dvVlJhTFJZTUdEWkxkYnRmYXRXdFZVbExpN3BJQUFBQUFBQUFBQUdneURIYTczZTd1SWdBMFBxZE9uZEtxVmFzVUZoYW1BUU1HeUdBd3VMc2tBRUFqZHVyVUtRVUVCTWhrTXRYWk00cUtpcFNlbnU3VTFycDFhL243KzFjNXRxQ2dRSHYyN0hGcTY5S2xpNHpHeS84czNvY2ZmcWd1WGJvb0xpN3Vzc2U2MjlHalI3VjM3MTUxNnRSSklTRWg3aTRIQUFBQUFJQkdpZkFQUUowNWZQaXcxcTlmcjVpWUdDVW1KcnE3SEFCQUl6WjE2bFFkUDM1Y0xWcTBrTlZxVlhoNHVJWU1HVktyLy8xWnNXS0Y1c3laNDlTMllNRUN0V2pSb3NxeDZlbnArc01mL3VEVTlzVVhYOGpiMjF1ZmZmYVpNakl5OU9DREQxYjVZWm5VMUZSTm56NWRraFFlSHE3aHc0ZnIybXV2clZZTk5XRzMyL1g4ODg4ckppWkc0OGFOdTZ5eCsvZnYxNnV2dnFxOWUvY3FMeTlQa2pSdDJqVGRlT09OZFZFcUFBQUFBQUJObnRuZEJRQm92RnExYXFXRWhBUnQyN1pOZm41K2F0Kyt2YnRMQWdBMFFxZE9uZExSbzBjbFNVZU9ITkdSSTBja1NVT0hEcTNWNTN6NzdiZE8xNTA3ZDY1UjZKYVZsYVZYWDMxVk8zZnVsQ1Q1K3ZycTdydnZyblRNWjU5OTV2ajZ5SkVqK3U5Ly82disvZnM3NnZqNjY2LzE3TFBQWG5GTjB2bVE4MUx2dlBPT3Z2enlTMzM1NVpmYXVuV3JIbmpnQWZuNitsWnJ2ckN3TUtXa3BLaW9xTWpSbHB5Y1RQZ0hBQUFBQUVBZElmd0RVS2RpWTJPVmw1ZW5yVnUzeXNmSFIxYXIxZDBsQVFBYW1hMWJ0N3EwdFc3ZFdna0pDYlgyakNOSGptakxsaTFPYlRhYlRjOC8vM3k1L2NQRHczWHp6VGRYT3FmWmJOYWhRNGNjMTU5Ly9ybkN3OE0xWWNLRWN2dWZPSEZDYTlhc2NXb2JOR2lRWW1OanEvTUtWMnpwMHFWYXVIQ2g0L3I3Nzc5WGVucTZaczJhcGVqbzZDckhlM3Q3S3pFeFVjbkp5WTYybEpRVUZSY1h5Mkt4MUVuTkFBQUFBQUEwWllSL0FPcGN0MjdkbEorZnJ4OSsrRUdEQmcxU1dGaVl1MHNDQUZ3bHNyS3lsSnViVzJtZnRXdlh1clIxNmRKRnUzYnRxdlp6QWdNREsvMkF5b0lGQzFSV1Z1YlVscGFXcHJTMHRITDdkK3pZc2Nyd3oycTE2aTkvK1lzZWV1Z2hsWmFXU3BMbXpadW5xS2dvZGV2V3phWC93b1VMSGYwa3lXUXk2YmUvL1cybHo2Z05VVkZSYXQ2OHViS3pzeDF0V1ZsWm1qNTl1aDU4OEVIbDVlWHBwWmRldXF3NWJUYWJSbzhlWFdXLzhsWWhBZ0FBQUFDQXloSCtBYWh6Qm9OQmZmdjIxWm8xYTdSdTNUb05HVEpFd2NIQjdpNExBSEFWZVBmZGQxMjIyNnlPNWN1WGEvbnk1ZFh1bjVTVXBJY2ZmcmpjZXdjUEh0UTMzM3h6MlRWYzdPTFE3Z0tMeGFLRWhBVDk3bmUvMDd4NTh5U2Qzekk3SUNEQXBlK0pFeWRjM21mczJMR0tpSWh3YXJ1Y1ZmWm56cHh4bk1GM2diKy92MHUvK1BoNHZmNzY2M3JxcWFmMDg4OC9POXB0TnB2bXpwMnJpUk1uVnV0NUFBQUFBQUNnZmhEK0FhZ1hack5aZ3dZTjB1clZxN1ZtelJvTkd6Wk1nWUdCN2k0TEFJQksyZTEydmZEQ0N5NnIvcXBpTUJpY3JrdEtTcHl1alVham84K05OOTZvbjMvK1djSEJ3ZnJESC80Z1QwOVBsL2tXTEZqZ05JZWZuNSttVHAwcVNWcTJiSmw2OWVxbDBOQlFEUnc0VUFNSERxeXl2dFRVVkQzNjZLTXVOVmNVZ0FZRkJXbk9uRGw2OWRWWHRYVHBVa2YvUC8vNXp6cHo1a3lWendNQUFBQUFBUFdIOEE5QXZiRllMQm8wYUpDKysrNDdyVjY5V3NPR0RTdDNoUUVBQUEzRlo1OTk1clRhVFpKbXpKaWhhNis5MXFudDVaZGYxdUxGaXgzWEVSRVJLaW9xY2x3WEZoWTY5ZmZ3OEhDNi84Z2pqOGhvTkVxU2lvcUs1T0hoNGJpWG5wN3VzdXJ2OXR0dlYwQkFnTkxUMC9YaWl5L0tZckhvK3V1djE4MDMzeXcvUDc5SzMybkxsaTE2NG9rblZGQlE0TlIrMDAwM3FYZnYzaFdPTTV2TnV1KysreFFlSHE2MzNucEx2Ly85N3pWNDhHQjk5ZFZYOHZYMWRmU3oyV3dxS1NtUjJXd3VOOGk4V0VsSmlXdzJtMU9ieVdTU2w1ZFhwZU1BQUFBQUFFREZDUDhBMUN0UFQwOE5IanhZMzMzM25XTUZvSStQajd2TEFnREFSV3BxcXViUG4rL1UxcUZEQjQwY09WTFBQdnVzQmcwYXBMNTkrMHFTdG0vZjd0U3ZvS0JBMTExM1hZVnpGeFlXVm5yL3dsbDNkcnRkcjd6eWl1eDJ1K05lVEV5TXhvd1pJMGw2ODgwM1piZmJWVlJVcEk4KytraGZmdm1sM243N2JRVUZCWlU3NzVJbFMvVGFhNitwdUxqWXFYM1FvRUhWUGo5dzBxUkpTa2hJVU1lT0hTVkoxMXh6amE2NTVob1ZGeGZybzQ4KzBzS0ZDMVZTVWlLVHlhU25ubnBLWGJ0MkxYZWUvUHg4elpneFErbnA2VTd0anp6eWlJWU1HVkt0V2dBQUFBQUFnQ3ZDUHdEMXp0dmJXME9HRE5IS2xTc2RLd0Q1aEQ4QW9Mb3VCR00xTVhMa3lFcnZIenQyVERObnpuUmFuV2MybXpWanhneTk5OTU3K3ZycnIvWDExMStyZCsvZW1qQmhndmJ2Mysvb1p6QVlsSmlZcU8rLy83N0dkUzVldkZnN2QrNTBYSnRNSnMyWU1VTUdnMEhKeWNuYXZIbXpVLzhSSTBhVUcvemw1dVpxN3R5NTJyQmhnOHU5cmwyNzZwRkhIbkhacXZSaUpTVWwycnAxcTNyMjdDbEpqdUR2WWxsWldWcTRjS0ZqSlovTlp0TmpqejJtdi8vOTcrclNwWXRUMytMaVlqM3h4Qk11d2QvSWtTTUovZ0FBQUFBQXFDSENQd0J1NGVQam95RkRoamhXQUE0ZE90UnBpelBVcjVLU0V1M2Z2MThuVHB4UVFVR0JTa3RMM1YwUzBHaVpUQ1o1ZTNzck5EUlVrWkdSTXB2NXYyTU4wYng1ODNUcTFDbW50dHR1dTAyblQ1L1d3b1VMSFczSnljbEtUazUyNnRlMWExZUZoSVRVdUlaOSsvWnAzcng1VG0xRGh3NlZ3V0RRenAwNzljWWJiempkaTR5TTFCMTMzT0hVWnJmYnRXclZLcjN4eGhzdTczT0JoNGVIOXUvZnIvYnQyNWQ3MzI2M2ErN2N1ZnIyMjI4MVpzd1kzWDMzM2JLZzZNcFNBQUFnQUVsRVFWUllMQzc5SWlNak5YMzZkTTJkTzlmUlZsaFlxRWNmZlZUVHAwL1hxRkdqSkVrNU9UbWFQWHUydG03ZDZqUStOalpXOTk1N2J3WGZEUUFBQUFBQVVGMzhheE1BdC9IMzkzZHNBZnJkZDk5cDhPREJyQUIwZzV5Y0hLV2twQ2drSkVTZE9uV1NuNStmVENhVHU4c0NHcTNTMGxMbDVlVXBLeXRMR3pac1VGeGNuSUtEZzkxZDFsV2xQajZnTUc3Y09LZVZlNzE3OTlha1NaT1VsNWVuc1dQSGFzbVNKU29yS3l0MzdJZ1JJMnFsaHJWcjF6cXRQSlNrYjcvOVZ0OSsrNjFMWDdQWnJJY2Vlc2pwZ3pTYk4yL1dXMis5cGIxNzkxYjZuQjkvL0ZFLy92aWordmZ2cjZsVHA3cUVnSysvL3Jyam1VdVdMTkd1WGJzMGMrWk1XYTFXbDdtdXVlWWE3ZGl4UTE5KythV2pyYkN3VU04Kys2eCsvUEZIRFJreVJDKzk5SkpMRUdtMVd2WFh2LzYxeWpNQ0FRQUFBQUJBMVF6Mml3OFFBUUEzT0hYcWxOYXNXZU00RDVBekFPdFBUazZPZHU3Y3FjNmRPNnRaczJidUxnZG9jazZkT3FVZE8zWW9QajZlQUxBQy8vakhQOG9OdTJwYlVsS1NIbjc0WWFlMnYvemxMOXF3WVlPc1ZxdGVldWtsclZxMVNxTkhqNWFucDZmUzA5UDE0b3N2S2pVMTFXbE1ZR0NnRml4WTRQUmhsdUxpWXYzNjE3L1d1WFBuWEo1Ny8vMzNhL1RvMGVYV2RPTEVDVTJaTXFYQ2tQRmlkOXh4aDI2NjZTYVZsWlVwT1RsWm4zNzZxY3ZLdWd2TVpyUEt5c3JLbmRkZ01HakFnQUc2N2JiYkZCVVZwYjE3OTJyNjlPa3FLU2x4NnVmdjc2K1pNMmNxTVRIUlpZNnlzakxObVRPbjJyOXVWcXRWYytmT1ZXaG9hTFg2QXdBQUFBQ0F5cGxtelpvMXk5MUZBR2phdkwyOUZSNGVyc3pNVE8zZnYxOVdxNVV0UU90QlNVbUp0bXpaUXZBSHVKRzN0N2NDQWdLVWtwSWlxOVVxbzlIbzdwSWFuTFZyMXlvek03UE9uOU8yYlZzTkhEalFxUzBpSWtMcjE2L1gzTGx6dFdEQkFyMy8vdnRhdFdxVm9xT2pGUmNYcDY1ZHUyckpraVc2K0xOMFU2ZE9kUW5FMXE1ZFcyRVFkdmp3WVkwYk42N2M4L1o4ZlgyVmtaR2hBd2NPVkZwN1FrS0Nmdk9iMytqenp6L1hNODg4b3lWTGx1am8wYVBsOXUzUW9ZTm16NTZ0TVdQRzZOaXhZenA4K0xCTG53TUhEbWpKa2lXU3BHSERocWxidDI1S1RrNVdRVUdCbzA5UlVaRldybHlwZ0lBQWRlalF3V244aFFEeCtQSGpMbWY2WGFwVnExWjYrZVdYQ2I4QkFBQUFBS2hGaEg4QUdnUXZMeSsxYXRWSysvZnZWMlptcHNMRHc5bjZxNDVsWm1iSzA5TlRFUkVSN2k0RmFOSzh2YjExN3R3NTVlWGxFWUNVdzUzaFgwaElpSVlORzZiMTY5ZnIvZmZmbHlUbDVlWHBtMisrMGVuVHAvWFpaNS9wNU1tVGp2N0J3Y0Y2NktHSG5NN0RzOXZ0bWpObmpuSnljaHh0NGVIaHlzdkxreVNkT1hORzdkcTFVNXMyYmNxdEt6UTBWRGFiVFgzNzl0WEFnUU4xOU9oUm5UbHp4bkhmejg5UHp6enpqTTZjT2FPLy8vM3Zqbmt2NWVmbnA5dHZ2MTB6WnN4UXMyYk5GQlFVcEtTa0pIWHQybFdabVpsTzlVbVN4V0xSWFhmZHBXYk5taWtzTEV6RGh3L1hqaDA3bEoyZDdkUnYrUERoaW82T2Rsd1hGUlZwOCtiTit2VFRUN1YrL1hyWmJMWnk2N25nN05teldyMTZ0UTRkT3FTQ2dnTDUrdnJLMTllMzBqRUFBQUFBQUtCeW5Qa0hvTUh3OC9QVHNHSER0R2JOR3ExYXRVcURCdzltUlZvZE9uSGloRHAxNnVUdU1nRG8vTGFIcWFtcGF0ZXVuYnRMd1NXYU4yK3UxcTFiS3pRMFZDZE9uSkIwUHRCYnRHaVJTOTk3N3JsSDN0N2VUbTFMbHk1VldscWE0OXJEdzBNUFBmU1E3cnZ2UGtmYmE2KzlwbTdkdXBXNzdYVjhmTHppNCtNbFNTdFhydFNoUTRlYzdqLzQ0SU1LRFExVmFHaW9KazZjcUk4Ly90anB2cWVucDBhUEhxMWJicmxGZ1lHQkx2TW5KaWJxdGRkZTA5S2xTL1hPTys4NGdzVTc3N3pUS2RRTENRblJjODg5cHpsejVtajE2dFdTem04MTJxOWZQMjNidGswcEtTbmF1bldyZHU3Y1dXWGdkNmxqeDQ1cDhlTEZXcng0c2FUelc2ZTJiOTllclZxMVV0KytmZFdyVjYvTG1nOEFBQUFBZ0thTzhBOUFnK0xqNDZPaFE0ZHF6Wm8xV3IxNnRRWU9IS2ptelp1N3U2eEdxYUNnUUg1K2Z1NHVBNERPZi9naFB6L2ZyVFhrNStjck9UbFplL2Z1Vlc1dWJwWDkrL1hycC83OSs5ZERaYTVXckZoUjR6bEdqaHhaN2I2OWV2WFNXMis5cFZkZmZiWENadzhkT2xRREJneHdhc3ZNek5RYmI3emg4dHo0K0hqRnhNUTRRc0hqeDQ5cjNyeDV1di8rK3l1c1lkKytmWHJ4eFJlZDJzYVBIKy8wekNsVHBtakZpaFU2ZmZxMC9QMzlOWHIwYU4xd3d3MVZmcERHWURCb3pKZ3hHakpraU41NTV4MmRPSEZDRXlaTWNPbm40ZUdoeHg1N1RNSEJ3YkxiN1pvMGFaS2VmdnBwUnhoWWxkRFFVQVVIQjJ2Mzd0MlY5c3ZOemRYbXpadTFlZk5tOWVuVHAxcHpBd0FBQUFDQS8wUDRCNkRCOGZMeTB0Q2hRL1g5OTk5cnpabzFHakJnZ0ZxMGFPSHVzaHFkMHRKU21Vd21kNWNCUUpMSlpGSnBhYW5ibnArV2xxWVZLMWFvdExSVTRlSGhhdCsrZlpWbnJ6YTFMWU45Zkh3MFpjb1ViZCsrWGNlT0hYTzZGeDBkclJrelpqaTFIVDE2Vkk4OTlwalRLamdQRHcvZGZQUE5rcVFKRXlab3pwdzVqbnZMbGkxVFpHU2tKazZjNlBMczNOeGNQZkhFRTA1bjdzWEd4bXJhdEdrdU5kNTMzMzNLejgvWGtDRkRMdnY4WEg5L2Y5MXp6ejFPWnhoZXltQXc2TzY3NzNiMHVmUE9PN1Z1M1RxVmxKUlVPS1p6NTg0YU8zYXNoZ3daSXBQSnBOVFVWQzFldkZocjE2NnROUFNPaW9wUzc5NjlMK3NkQUFBQUFBQUE0UitBQnNyRHcwTkRoZ3pSdW5YcjlQMzMzNnQ3OSs1cTI3YXR1OHNDZ0VZbkxTMU5peFl0VW14c3JFYU1HT0d5YldWRFZGUlVWTy9QWEx4NHNlYk5tK2V5cFdWd2NMRCsrdGUvT24zZjB0UFQ5Zmpqajd1Y2p6ZDU4bVRIaDFsR2pCaWh6ei8vM0dsTDBEZmVlRVBlM3Q2Njl0cHJIVzAybTAxLytjdGZsSldWNVdqejkvZlh6Smt6VlZwYXFoTW5UdWpZc1dQS3pjM1YwS0ZEVlZwYXFqbHo1amdGaTFmaVAvLzVqNnhXcTB2N1YxOTlwWU1IRDJyOCtQRUtEUTFWaXhZdE5HclVLQzFidHN5cDM0VXpGSk9Ta2x6bTZkaXhvenAyN0toNzc3MVhtelp0MHZyMTY3VjU4MmFuOHhNbDZacHJycW5ST3dBQUFBQUEwRlFSL2dGb3NNeG1zd1lPSEtoTm16WnA4K2JOT252MnJMcDI3U3FEd2VEdTBnQ2dVY2pQejllS0ZTc1VHeHVyc1dQSHVydWNhcnZ1dXV2cTdWbkp5Y2w2NzczM2xKcWE2bkt2ZWZQbWV2YlpaNTFXcDFjVUVuYnAwc1d4Nms4NnY0THVycnZ1Y2xveGFMZmI5Znp6enlzakkwUFRwazJUd1dEUTQ0OC9ybDI3ZGpuTlpiUFpkTWNkZHpnOW8yUEhqaG82ZEdoTlg3ZEthOWV1MVlZTkcvVFJSeDhwSVNGQjExNTdyVzY0NFFhdFc3ZE9DUWtKNnRhdG04TEN3clJseXhibDUrZHI4ZUxGTWhxTnV2UE9PNTNtS1MwdDFUdnZ2Q05KQ2dnSTBMQmh3NVNRa0tEczdHenQyclZMcWFtcEdqWnNXSjIvRHdBQUFBQUFqUkhoSDRBR3pXUXlxVy9mdmdvSUNORE9uVHVWbDVlblBuMzZ5R3ptank4QXFLbms1R1NWL3YvMjdqdytxdXIrLy9oN2xzeE1rcGxzSkNFTFlRc2creWF5UlFFcFFrSGNxUDM1eFVLdFZXdlY0dEppM2I1dVdHdEwxZXFqL2RhNlZGeHhLZnIxNjY1c3Nza3VXNUN3S1FnQ0lZVHN5eVN6L1A2SW1lWm1KaHRKU0FpdjUrT1JCN25ubm5QdTUwNnc1Y0diYzQ3WHEwbVRKclYxS2UxT1JVV0ZmdmU3MzRVTS9hU3FiVThmZmZSUkpTY25TNnJhNW5QKy9QbmFzV05IVU4vVTFGUTkrT0NETXB2Tmh2YnFRUENOTjk0d3RMLzMzbnVTcEZ0dXVVWGZmZmRkeU5wcWk0bUphZHlMTllQUDV3dThuOS92MTlhdFd4VWJHNnVKRXlkcTBhSkZnWDRyVjY0MFhOdnQ5cERoWDgwK2twU1JrYUhSbzBkcit2VHByZmdXQUFBQUFBQjBmUHp0T1lBelF2LysvZVZ5dWJSaHd3WXRYNzVjR1JrWmlvaUlhT3V5QU9DTXRtL2ZQaVVuSjU4UlczMmViamFiVFlNR0RRb1ovbDF3d1FXYU8zZXU0ZitIb3FPalZWUlVGTlEzSlNWRjgrZlBWM1IwZE1qblhIdnR0ZHEvZjc4MmJOaGdtS3Q2bGVEdzRjTzFaTW1TQnV1dHJzWGhjTlI1VG03dHN3ckR3OE1WRlJVVnNtK29NMkYzNzk2dGtwSVNRMXRHUmtaUXY5cm4rTm50OXJvTEJ3QUFBQUFBTFk3d0Q4QVpJeTB0VFJFUkVWcXpabzJXTGwycWpJd014Y1hGdFhWWkFIREdLaWdvVUs5ZXZkcTZqSGJyRjcvNGhkYXRXNmREaHc1SmtweE9wMjY0NFFaTm16WXRxRzk0ZUxnZWZ2aGgzWFRUVFlId3EyL2Z2bnI0NFlmci9mOHFrOG1rKys2N1QvZmZmNysyYjk4dVNicnp6anNEWTBhTUdCRVUvbG10VmtWRlJTa21Ka1l1bDBzdWwwdkRodytYSkkwY09WS3Z2ZlpheUdkZGRORkZodXNKRXlZWXRoMXRTTTJBVXBMQ3dzSjAzbm5uQmZYTHlja3hYRHVkemtZL0F3QUFBQUFBTkIvaEg0QXpTcWRPblRScDBpU3RYcjFhWDN6eGhVYU9IS2t1WGJxMGRWa0FjTWF5Mld4dFhVS1RMVjY4dU5sejFBN0NRckhaYkxyMTFsdjErOS8vWHIxNzk5WkREejJraElTRU92dW5wS1RvMWx0djFaLys5Q2RObno1ZE45OThzOExDd2hwOGp0ZnIxZVdYWHg0STlFYU5HaFc0TjNMa1NOMXh4eDNxM0xtek9uWHFwUGo0K0RZTDA5YXZYMis0SGpac1dNaFYrUHYyN1ROY0p5VWx0V3BkQUFBQUFBREFpUEFQd0JrbklpSkNFeWRPMUxwMTY3UjI3VnFkYzg0NUdqaHdZTkJaU2dBQU5OZlFvVVAxMGtzdjZhNjc3dEp2ZnZNYlhYYlpaWm8rZlhwZ3UweS8zNjhEQnc1bzY5YXRPbkxraUc2NTVSYWxwYVdwVDU4Kzh2djl5c3JLMHNhTkc3Vng0MGIxNzk5ZnYvNzFyd056WjJWbDZZTVBQdEFYWDN3aGo4ZWo1NTU3TG5DR1lEV1h5eFZ5cFdHMTR1SmlIVDkrWE5uWjJlcmR1N2ZpNCtOYjVYUEl5OHNMQ3ZYR2pCa1QxTS90ZG12YnRtMkd0cFNVbEZhcENRQUFBQUFBaEViNEIrQ01aTFZhbFpHUm9jek1UR1ZsWmVuRWlSTWFQWG8wNXdBQ0FGcGNabWFtamgwN0prbGFzR0NCRmk1Y3FQLzVuLzlSUlVXRjdyMzNYdVhuNXdmNlRwNDhXWDM2OUpFa1BmZmNjMXEwYUZIZzNqZmZmS09aTTJjcU9qcGFYcTlYZi9qREh3em44QzFZc0VBUFBmUlE0RG92TDArWm1aa3FLaXBTWVdHaDh2THlsSmVYcDVNblR5bzNOMWNuVHB4UWVYbDVvUDlUVHozVmF1SGZtalZyNVBmN0RXMDFWeWhXVzdSb1VkQzVnSU1IRDI2Vm1nQUFBQUFBUUdpRWZ3RE9XQ2FUU1lNR0RWSjhmTHcyYk5pZ3hZc1g2N3p6em1PRkFRQjBjSTNac3JPbGVEd2V2ZkxLSzRhMjlQUjBkZXZXVFI2UFJ4NlB4M0R2bzQ4KzB1MjMzeTVKbWpadG10NTU1NTFBYU9aMnUvWGVlKy9wbW11dWtjVmkwYXhacy9URUUwOEV4cTVaczBhN2R1MVN2Mzc5SkVsSGp4N1Z2SG56R2wycncrRTRwWGRzak5XclZ4dXVlL1hxRmJRRjZpZWZmS0pYWDMzVjBHYTFXZ1BuRVFJQUFBQUFnTk9EOEEvQUdTODVPVm1USjAvV3VuWHJ0R2JOR3ZYcDAwZURCZzFpRzFBQVFMTzkrKzY3aHRWNWtuVHR0ZGRLcWdxMnhvMGJwNDgvL2pod2I5bXlaZnIxcjM4dGg4T2h0TFEwalJneFFoczNiZ3pjLytDRER6Uno1a3paYkRaZGRORkZXcmh3b1k0ZVBScTQvL0xMTCt0UGYvcVRKS2xyMTY1TnF2VysrKzZUMWRyNFA5NS84Y1VYK3VxcnIrcThQMlBHRE0yWU1VUEZ4Y1ZCVzNtT0hEa3k4SDFoWWFHZWVlWVpMVm15SkdpT2lSTW5Lam82dXRFMUFRQUFBQUNBNXVOdnhnRjBDT0hoNFpvd1lZTDY5ZXVuUFh2MmFQbnk1VUhiamdFQTBCVDUrZmxhdUhDaG9XM28wS0VhT25SbzRIcml4SW1HKzJWbFpWcXpaazNnK3ZMTEx6ZmNMeWdvMExKbHl5UkpGb3RGTTJmT05OemZ2SG16c3JLeUpFbE9wMU14TVRGMTFtY3ltUlFiRzZzK2Zmb29JeU5EdWJtNXlzN09ydk9ydHJLeXNucjdGeGNYUzVKV3JGZ1J0TUp4NU1pUktpMHQxV3V2dmFacnJya21aUEFYR3h1cjY2Njdyczc2QVFBQUFBQkE2MkRsSDRBT3cyUXlhZURBZ1VwSVNBaHNBenBpeEFoMTZkS2xyVXNEQUp5Qm5uLytlY00vSkRHWlRMcnh4aHNOZlFZUEhxeTR1RGlkUEhreTBMWnMyVEw5NkVjL2tpU2RkOTU1U2t4TTFQSGp4d1AzMzN2dlBmMzR4eitXVkxXRjZhdXZ2cXFjbkp6QS9kZGZmMTJQUFBLSXBLcnROVStjT0tIVTFGU2xwcWFxUzVjdVNrMU5WVUpDZ2hJU0Vnd3IvVnByTzlTbFM1Y2FycDFPcC9yMTZ5ZTMyNjMxNjljSFFzTGFmZWJObTZlNHVMaFdxUWtBQUFBQUFOU044QTlBaDlPNWMyZGRkTkZGV3I5K3ZkYXVYYXN1WGJwbzJMQmhyWG9XRWdEZzlQbnJYLy9hN0RudXVPT09ldThmUDM1Y3k1Y3ZON1JObmp4WnZYcjFNclNaVENaZGNNRUYrci8vKzc5QTIrN2R1MVZlWGk2SHd5R1R5YVFwVTZibzFWZGZsY2xrVXQrK2ZUVnk1RWhWVmxZcUxDeE1WcXRWUC8zcFQvV1BmL3dqTUg3TGxpMDZjZUtFNHVQajlkaGpqelg3WFp2RDUvTXBNVEZSRVJFUktpMHRsU1FOR3paTVpyTlo0ZUhoZXZUUlIzWDc3YmZyMEtGRGdUR3BxYWw2NElFSDFMTm56N1lxR3dBQUFBQ0FzeHJoSDRBT3llRndhTnk0Y2RxN2Q2OHlNek4xL1BoeERSMDZWTjI2ZFd2cjBnQUF6VFJ3NE1CV2YwWmlZcUplZlBGRnZmVFNTMXEyYkprY0RvZCsrY3RmaHV6N294LzlTUG41K1JvMGFKQUdEUnFrSGoxNnlHUXlCZTVmZlBIRlNrMU4xWWdSSTBLZWZ6ZHQyalM5L3ZyclNraEkwTlNwVXpWeDRrUTVuYzRtMTd4NDhlSW1qMm1NdSsrK1d4VVZGZHF3WVlPV0xGbGlPTzh2S2lwSzgrYk4wNXc1YzFSV1ZxYnAwNmZyK3V1djV4L2NBQUFBQUFEUWhreCt2OS9mMWtVQVFHc3FLU25SNXMyYmxaMmRyYVNrSkoxNzdybUtpSWhvNjdMYTNKSWxTelJwMHFTMkxnUEFEOXJpdjhrbm5uaENZOGFNMGRpeFkwL3JjNXZpK1BIaktpb3FNclNscDZjM2U5NmFLOVVrS1RJeXNzNHRLci81NWhzZE9uUkk0OGVQYi9aejYxSlFVQkF5R0R4VFpHWm1Lam82V21scGFXMWRDZ0FBQUFBQVp6MVcvZ0hvOENJakl6VnUzRGdkT0hCQVc3ZHUxV2VmZmFaQmd3WXBQVDNkc0RJREFORCtKQ1ltS2pFeHNjWG5iVXBJMWJObnoxYmZ3dkpNRHY2azA3TWFFd0FBQUFBQU5BN2hINEN6UnZmdTNaV1VsS1F0Vzdab3k1WXRPblRva0VhTUdDR1h5OVhXcFFFQUFBQUFBQUFBMENMTWJWMEFBSnhPRG9janNNVmRjWEd4UHZ2c00yM1pza1Z1dDd1dFN3TUFBQUFBQUFBQW9ObFkrUWZnckpTYW1xckV4RVR0M0xsVCsvYnQwOEdEQjlXM2IxLzE3dDFiRm91bHJjc0RBQUFBQUFBQUFPQ1VFUDRCT0d1RmhZVnA2TkNoNnRXcmwzYnMyS0VkTzNaby8vNzlHalJva05MUzBqZ1BFQUFBQUFBQUFBQnd4aUg4QTNEV2N6cWRHak5takhKemM3VnQyemF0WDc5ZWUvYnMwZURCZzVXWW1Oalc1WjB4eXJadU5WemJlL1dTMmVsczNHQy9YNTZUSjFWNStMQXF2Lzlla2FOR3lkS3BVeXRVMmZwOFpXWEtlK1VWUTF2MDVaZkwycmx6bzhhNzkreFI4ZkxsaHJaT045N1lZdlcxQkwvSEk3L2JMWE5rWk4yZGZENzVmVDVEazhuNm56OTJlQXNLWkltS2twb2FzdnQ4OHRYYXB0ZnNjRFI1SGw5NWVkVzRCdmk5WHBsWURRd0FBQUFBQUlBekNPRWZBUHlnVTZkT21qaHhvZzRmUHF3ZE8zWm94WW9WU2s1T1ZyOSsvZFRwREEyaVRxZTgxMTR6WEhlNjZTYlpHeEgrRlgzK3VZcFhycFMvdkR6UVpySlk1Sm95cGNWclBDMDhIcm4zN2pVMCtXcThXME84QlFWQjQxdUQzK3VWS2l2bHI2eVVyNkpDL3JJeStjckxxMzc5NGN0ZlhpNWZTWW04eGNYeUZSWEpWMVFrYjNHeC9PWGxNa2RFcVBOOTk4bGt0NGVjditDOTkxVHk1WmVCYTNONHVKSWVlVVNTVkhub2tIS2ZmMTYyN3QwVk0zT216T0hoamE3YnZXZVBjbDk0d2RDVzlPQ0RNcnRjalo2ajRwdHZsUHZjYzNJTUdTTG4rZWNyTEMwdHFJK3Z2RndsSzFhbzVNc3ZGWC96elkwT2J3RUFBQUFBQUlDMlJ2Z0hBTFYwNmRKRktTa3AycjkvdjNidDJxVmx5NVlwUGo1ZWZmdjJWVkpTRXR1QnRqQmI5Kzd5Zi82NW9hM3NxNithRlA0ZG1UdTNTYzlNZXZoaEhYdnd3U2FOcVMzaDl0c1YxcVhMS1k4dit2eHplZlB6Wlk2TWxEa2lRcEhqeHJYSUNyUGpmLzZ6NVBkTGZyLzhVdFgzUGwvVnRkY3IvdytCbjJxdHltc3FYMm1wU3I3OFVzNExMd3g1MzJTekdhNzlIbzhrcWVMQUFlVys4SUw4NWVVcS8vcHJuWGpxS2NWZGU2MnNTVW5OcXFleC9GNnY4dDk5VjM2UFIyV2JONnRzODJiWnVuVlQ5SXdaQ2t0TmxiK3lVaVdyVnFsNCtYTDV5c29rU2ZsdnY2MzQzL3ltNmFzVUFRQUFBQUFBZ0RaQStBY0FJWmpOWnZYdTNWczllL2JVdDk5K3F6MTc5bWoxNnRXS2lvclNPZWVjbzY1ZHU4cHNOcmQxbVIyQ3ZYZHZXYUtqNVMwb0NMUjVjbk5WY2VDQWJOMjd0MTFoRGFpNWhlV3BLTjIwU2Q2VEo2dm1zdHZyRE5HYXlwT1QweUx6TkVieGloV0tQUDk4bWNMQ2d1N1ZYaEhvOTNvbFNSWGZmU2QvalcwN1BibTVPdkgzdnl2Mm1tdGs3OTI3ZFF1V1ZMSnlwVHpIamhuYVBOblpza1JILzZmUGwxOEdnajlKcWpoNFVNV3JWc2s1Ymx5cjF3Y0FBQUFBQUFBMEYrRWZBTlREWXJHb1Y2OWVTazlQMStIRGg1V1ZsYVdOR3pjcU16TlRmZnIwVWMrZVBXVnRaZ2gwTnZBV0Zpcm44Y2Zydk8rdmRZYWJKT1UrOTF5OUFWdlN2SGt0VXRzcEN4RjROWmJmNDVFM0x5OXdiVTFJYUltS1RpdVQxU3FUeGFMeXI3OVcrSkFod2ZkcmJ3ZjZ3K3BENTdoeHNrUkZLZi9OTndPckFYM2w1VHI1d2d1S3UvNTYyWHYzbG52L2Z1VSs4NHhoZUVvOXYzOGF5M1BzbUlvV0x3NXFkMDJaRWppZjBoUVdwdWpMTHRQSmwxODI5Q242NUJQWmUvVlNXRXBLcytzQUFBQUFBQUFBV2hOL1l3MEFqV0F5bVpTV2xxYTB0RFFkUDM1Y1dWbFoyclp0bTc3KyttdDE3OTVkM2J0M1YweE1URnVYMlg3NS9mS1Zsalp0U0VXRi9CVVZwL1E0eCtEQmh1dnk3ZHNOMXlhYlRjN3g0d1BYRlljT3FlS2Jid0xYOWw2OUZKYWFhaGhUdkhKbDFSYWExWE0wSWZUTmUrVVZSWTRmcjhneFkyUUtDNVBuK0hIRFhHMXhucHpKWXBISlpwUEpicGZKYnBmZjdaWTNQOS9RSityaWkyV09pSkE1SWtLbUgzNDFSMFRJSEJuWjRQdWJRNXdGNlBkNFpBb0xVL2pRb1RLN1hEcjVyMzhGZnNiMkFRTms2OW16NVY2d0ZsOVptVTYrOUZMUTd5bHJVcElpTXpJTWJZNUJnMlEvNXh5NWQrLytUKzJWbFRxNVlJRVNicnN0RUJRQ0FBQUFBQUFBN1JIaEh3QTBVV0ppb2hJVEU1V2ZuNi9kdTNkci8vNzkycnQzcjJKaVl0U3RXemQxNjlaTjloREJSMGRVdlcxbEtMNmlvcXI3YmJBeU11N25QemRjMXo0VDBCUVdwcWhMTGdsY24xeXd3SERmT1hHaTdIMzYvS2ZCNzFmeGloVkJjd1J1dTkxVlo5elZjU2FjdDZCQWhlKy9yK0xseXhWMThjVkI1KzJaN1haVkhqbFMxYmRXQUNjcGNLODJTMnlzek9IaEllOVZjMDJhSk1lUUlUS0ZoVldGZmRXLzFqcGZzR1ROR2hYODcvOGEycHF6RldudE0vK2txa0MzK25PenA2ZXIwdzAzS1BlRkYrUVlPRkN4VjEwbHRkWld1bjYvOGhjdWxPZkVDV09ORm90aVo4NE0rZHlZLy9mL2xQUDQ0NGJ0UDcxNWVUcjUwa3ZxZE5OTkxYSStJd0FBQUFBQUFOQWFDUDhBNEJURnhNUm8xS2hSR2pac21BNGRPcVFEQnc1bzI3WnQycjU5dTVLVGs5V3RXemVscEtSMDZMTUJzLy80eHpydjViMzJtaVFwckVzWHhWMTc3ZWtxcWNrOEowNFlWbmpKWkZKWTE2NkdQalVEb0VDM0dxRm0vci8vcmZJZE8yU09qbGFuNjY2cjgxblZnYWl2dU5qUVh2TGxseXI1OHNzNngrVTgrV1RJOXRpWk14Vis3cmwxanBPcUFzS3c1T1I2KzdTR29HMC9WYlY2cmlaYmp4NUttRE5Ic2xoVXZudTMvR1ZsQ2g4K3ZNVnJLZnpnQTVYdjJoWFU3dnJ4ajROV2VGYXpSRWNyK3NvcmxmZnFxNGIyaWdNSGxQL0dHNHE5K3VyV0N5c0JBQUFBQUFDQVppRDhBNEJtc3Rsc1NrOVBWM3A2dW9xS2luVGd3QUVkUEhoUVI0NGNrYzFtVTlldVhaV1NrcUtFaElRT0hRUTJWY0p0dHlrc0xhMVJmY3N6TTNYeXBaZGF2QWEveDZQOGYvODdjUGFjVkxVaXpWZFFJSDlaV1dCN3kvTE1UT05BazhtdzhzOVhVaUsvMXl0dlhwNU1Ea2Z3ZzB5bXdEYWY0Y09HS1cvaHdoWi9sL3FVYmQrdXZGZGVhZks0MmlzbVE2bnJMTDVRNFo5N3p4NzVQUjU1Y25Ma1BYRkNucHdjZVU2ZURLeUVOTm50TFI3K0ZiNy9mdFdXcmJYWWUvV1NjOEtFZXNlR0R4a2k5NTQ5S2wyLzN0QmV0bldyL0Q2ZlluLzJNMVlBQWdBQUFBQUFvTjBoL0FPQUZ1Unl1VFJvMENBTkhEaFFPVGs1T25EZ2dMNzk5bHZ0MjdkUFZxdFZpWW1KU2twS1VsSlNraUlqSTl1NjNEYm55YzVXMmJadHN2ZnRLMXRhV3AzYlpyWUdiMTZlOHQ1NHczRFdueVJGamgrdm9tWExWTFo1YzUxanJRa0pobHFyenpNME94d3loUWg0NDM3K2M1Vmxac3B6L0xqTUxwY3F2LysraGQ2aWZmRzczVldCWGs2TzNMVStWMG5LZi92dEJzZUgydmIwVkJXODk1NUtWcThPYXJjbUpDajJtbXNhOWZzdGVzWU1lYkt6VlhIZ2dLRzlmUHQyNVZWV0t2YWFhNXAwL2lNQUFBQUFBQURRMnZqYktnQm9CU2FUS1hBMjRQRGh3NVdUazZOang0N3A2TkdqT3ZMRCtXMHVsMHZKeWNsS1NrcFNmSHk4TEdmaENxS3liZHRVOVBubkt2cjhjNW1kVHRuUE9VZFJVNmZLRWhQVHFzLzE1dWNyNThrbmc3Ynp0S2VueTlHM3IzeUZoZldHZnhFalJ4cXVmU1Vsa2lTenl4V3l2emtxU3JFelo4cGZYaTczL3YxQlovNTFCR1ZidGlqdjlkZWJQWS9uMkRHcHhxcktVK0gzZUZTd2FKRktOMjBLdW1lT2lGRGNkZGMxZUZaaU5aUEZvcmhmL0VJNVR6MFZGRXlXNzlxbDNILytVN0d6WjhzU0hkMnNtZ0VBQUFBQUFJQ1dRdmdIQUszTWFyVXFPVGxaeWNuSkdqWnNtSXFLaW5UczJERWRPM1pNKy9mdjE1NDllMlN4V0JRYkc2dTR1RGpGeHNZcU5qWldUcWRUcHRPNEV1NVUxTnp5c2ZZV2taMXV1a24yOVBUQWRmS2YvbVM0YjdKWWxQL3Zmd2V1ZmNYRmN1L2VMZk5QZnhyMEhIdnYza3I4L2U4YlhWZEQyMVZhWW1JVWQ4TU5Pdm5paTRIejl5elIwWXFkUGJ2cXpMODZ0aU0xV2ExeVRwZ2c1L2p4aHZhR3dyL0FlSWREN3IxN0RXMHhWMTJsaVBQT0MxeVhidHlvL0xmZU12U3BhMnZOeHJMR3hqYTRuYVluSjBlVmh3NFoycHF5QmFlbFU2ZFRxazJTekU2bnJBa0pzaVlteXV4eXlWZGVmc3B6ZWZQeWRQTGxsMVY1K0hEd2N4d094VjEvdmF6eDhVMnVyOU1OTitqRVAvNFIrRmxYcXpod1FEbC8vYXRpcjc1YTlqNTlUcmx1QUFBQUFBQUFvS1VRL2dIQWFlWnl1ZVJ5dWRTN2QyOTV2ZDdBcXNEYzNGenQzNzlmWHE5WFVsVm9XQjBFVm9lQ2taR1I3VDRRckV2dHJSRTkyZG1xL0dFVlpMWElNV05DYnFGb3N0dGxUVXhzMFhwc1hic3EvcFpibFB2UGY4cnNkQ3J1bW10a2Rqb2xTV0ZKU1ZWQm9NY2p2OTh2azhVaWMzaTR3cnAxQzFveDVpc3JrNyt5VXBKa2FTRDhrOThmZEg3ZzZRaU13dExTRkh2MTFmWDJLVm16UmdXMXdyK0d4aGlla1pSa09Oc3dGRXQwdE1LNmRKRTFNZEh3VmZzemRlL2YzK2puR3NidDJhTzgxMTRMYk1OYWt6azhYSjErOWF0R256TlptN1Z6WjNXNjhVYmxQdk5NMElwUlgzR3hjcDkvWHJHelppbDh5SkJUbWg4QUFBQUFBQUJvS1lSL0FOQ0dMSEpXR0NzQUFDQUFTVVJCVkJaTDRBeEFTZkw1ZkNvcUtsSmVYbDdncTNwMW9DU1p6V1pGUkVUVSs5VWV0dy9OZnZUUm9EWi9SVVZRVzhtNmRTRzNhZ3dsNGJlL2JmVFdqWFh4NXVmTE5YV3F6SkdSOHVUbXlwT2JHN2huam9nSTZsKzltc3hrdGNyV280Y2t5VmRRRUxodmlZcXE5M2tWaHc0WnRvNjBkdTdjWWJhTE5ObHNzc1RGeVZkVUZGakZWN1p0bTJHTDA4aU1ERGtuVHZ6UElMOWZCZSsvcjRnUkl4U1dtdHJzR253bEpVSEJYRFhIZ0FHcU9IQWc2T3krcHJMMzY2ZXlyNzRLYXJkMjZpVDdPZWMwYTI0QUFBQUFBQUNnSlJEK0FVQTdZamFiRlIwZHJlam9hSFh2M2wyUzVQZjdWVmhZcUx5OFBCVVZGYW0wdEZRbEpTWEt6czVXZVhtNS9MVldXdG50ZG9XRmhjbGlzY2hpc2NocXRScCtyZjcrZFBGN3ZmTG01VFdxcjYrb3FQRVQxM051bm1QQUFNTjErYzZkSWZ2bFB2dHM0NTlYZzlubFV0S0REMHFTdkRYQ1AzTURRWjdaYmxkWWNySXFqeDZ0cW5QZ3dGTjYvcW1vUEhKRU9VOCsyYVF4RFcyZlduczcwb1RiYnFzS1pIOVluVnJ4elRlR3o2Zm05NUpVdW1tVFNsYXRVc25xMVFvZk5FaXVLVk5rN2R5NVNUWFdGRDVzbUR3blRxam9zOCtDN3BWdTJpUTFNbGh1REpQVktyL0hFL2crOXBwclpIWTRXbXgrQUFBQUFBQUE0RlFSL2dGQU8yY3ltUUtCWUcwK24wOWxaV1VxTFMwMWZIazhIbm05M3NDdmxaV1ZnZStyMjZNYVdLWFdYTVZMbGloLzRVSkZ6NWpScXM4SkplN2FhdzNYRFlWWXpWRXowR3BvRlorMWMyY2wzSEdIaXBjdlY5SGl4UjF1aThqYXF5VXQwZEYxaG45K3QxdUZIMy84dzRWZlpkdTN5NzEzcnpyLzkzODNxd2JYcEVtcU9IaFE3cXdzMmJwMlZjVjMzelZydnJyRXpwNnR3azgra2VmWU1VVmRlcW5Da3BOYlpONG5ubmlpUmVacGlrTzF0bnNGQUFBQUFBREFtWTN3RHdET1lHYXpXWkdSa1lxTWpHenkyQ1ZMbHJSSURkNlRKMVh4N2JkQjdlNjllMXRrL3ZiTzBhK2ZZbi8yTTVYdjJpVnJmSHpEQTh4bTJmdjFreVVoUVpLQ3pqMnN1UzFvdGRwOXFsbmo0Mld5MlFMWDFTdlJhait2cmRSZUNWbHpCV2pocDU4R3JmUjBUcG9razkzZXZJZWFUSXFkT1ZQdXZYdGxpWTNWaWIvOXJYbnoxY0dhbEtTRU9YTlVzbmF0SXNlT2JiRjV1M1RwMG1Kek5jYmh3NGREL3NNQ0FBQUFBQUFBbkxrSS93QUFwNlI4KzNibHYvdXVmTVhGOVhmMCtRemJRL3BLU3BUOWh6L0lYMWtaYUl1ZE5VdmhRNGNhaHZrOUhoMjcvMzVEdi9DaFF4VTdhMWJMdkVBdGxxZ29KZHh4UjUzM2p6MzhjTWgyczh1bDhHSERGRDVzbUtUR2JWM2ExTzAzNitvZmY4c3RnYk1IcGREbktKcnFPUU15ZlBqd1J0ZmdMeXRUK2E1ZGplNHZCYStFOUp3NElVa3F6OHhVeWFwVmhudGh5Y2x5WG5CQmsrYXZpemt5VXVGRGg2cmk0TUVXbVMva00ydzJtZXgyT1NkTWFORjVyN3JxcWhhZHJ5RlBQUEZFcTY4Q0JnQUFBQUFBd09sRitBY0FPRFZXYThQQm55UnZyVDRsYTlZWUFqMUxYSnpDQnc4T0dsZXhiNStobjFTMXlxN1ZtRXd5dTF5dE4vOXBFQ3I4VXozaFgrelZWd2UrOXhVWEIvMDhyWjA3Qjg3dnF6eHlwT25oWDJ5c3NUNjNXeFhmZnF2OE45ODB0SnNzRnNYTW5ObmlxeFJ0M2JvRm5VdDQ4dVdYVmI1amg2RXRjZTVjV1pPUzZwem4rSi8vTEU5T2pxR3Q1b3BMQUFBQUFBQUFvRDBoL0FNQW5CSnJZbUs5OThOU1VtVHYxMC8yWHIwQ2JYNlBSeVZmZm1ubzU3end3cENoVCsxK0pvdEY5a2FHZnljWExHaFV2NDRtVlBobmRqZ2FOYmI0aXk5VS9NVVhocmFVK2ZNRDRkK3BDSFVPM3NrWFg1U3Z2TnpRNXBvNlZXRXBLYWY4bktidzFUaDNzSnJaNmF4M2pOL3JEV29qL0FNQUFBQUFBRUI3UmZnSEFEZ2wxcmc0bVN5V2tNR0lKRVZkZHBuczZlbUd0cExWcXcycnl5eXhzWW9ZT1RKb2JPWGh3MEdyekJ5REI4c2NFZEdvMnNwMzdteFV2NXE4QlFVNk1uZHVrOGUxSjk0UXdaWXBQTHh4WXdzTGplUEN3cHE5RWk5VW9PY3JLek5jT3dZT2xIUDgrR1k5cHlrOHg0OGJyazFoWVRJM2NHWm03UldvSnB1dFdhRW9BQUFBQUFBQTBKb0kvd0FBcDhac2xtUEFBRmtURStVWU1FQTVUejlkYjNkZmFhbUtseTQxdGhVV3FtRFJJamtuVEtqYVlsSlZxNnp5MzM1Yjh2c05mU05iNkR5NDlxRDJWcFExbFc3Y3FQeTMzbXAwLzVxcXo5U3J5ZExBcXJiQTJHUEhETmVtUnE0WXJJL1o2WlFsT2pwa0tDbEoxcVFreGM2Y2VkcUNOTS94NDBHckRxM3g4UTArdi9hS1NwUGQzdUsxQVFBQUFBQUFBQzJGOEE4QWNNcGlmLzd6UnZldE9IaFFmcC9QME9iM2VsVzZjYU5LTjIyU1k5QWd1WDcwSXhXdlhLbktJMGNNL1J5REJzbld0V3VMMU55UmVXdWRTeWV6V1phWW1BYkgrWXFMVlhuMHFLSE4wa0xuSDRhbHBJUU0veXpSMGVyMHkxOEdnalQzdm4yeTllZ2hVejFuRkRaWGVXWm1jSDJwcVEyT3F4MyttUW4vQUFBQUFBQUEwSTRSL2dFQVRndEh2MzdxZk45OUtsbTFxbXI3ejVyYlAvcjlLdCsrWGVYYnR3ZU5NOW50aXBvK3ZkNjVxMWZHVlI0NlZCWG1OSEs3eXRoWnM0SWIvZjZRSzhFOE9UbnlGUmJLbHA1ZXRTVm1PMVNablcyNHRrUkhOK3F6S0ZtN05taWxwU1U2dXRuMWxHM2Zyb3J2dmd0cU4wZEdxdE92ZmlWTFhGeWdMZit0dCtUM2VCUTVab3pzNTV3ajErVEp6WDUrVGI2eU1oV3ZXaFhVYnF1MU5XMXQvb3FLb00rbXNWdXBBZ0FBQUFBQUFHMkI4QThBY05xWUl5TGttakpGa2VQSHEyVEZDaFd2WENtLzIxM3ZtT2pMTDVlMVU2Y0c1L2JrNWlybmIzK1RKU3BLRWFOSEszTFVLSmxyckY3elpHZkx2VytmS3I3NVJqRS8vYWxNRG9mQ2h3NlYvSDVWSGptaThxKy9sbnZYTGxrN2QxYk1WVmNGeHJuMzdGSEpxbFVxejhxU3hlVlMxS1dYdHN2d3orL3hxT0tiYnd4dFljbkpEWTd6NU9hcWVNV0tvSGIzM3IzS2UrTU5SWTRlTFZ1UEhrMnF4VmRhcW9KMzMxWFoxcTBoNzl1NmRnMXM4eXBWQlhQZXZEeEpVdEhubjZ0NDZWSWx6SjByYTBKQ2s1NWJGNy9YcTd6WFhwT3ZxTWpRYnJKWTVCZ3dvTjZ4dnRMU29EWnpDMnlKQ2dBQUFBQUFBTFFXd2o4QXdHbG5kamprbWpKRkVXUEdLUGVaWitTcHZWMWxEUlVIRHNneFlJRE1FUkgxemxtOFpJbms4OG1ibjYraVR6OVY4ZUxGaXIvMVZsbGlZNVh6K09QeUZoWUcrdHJTMHhVNWRxd2txV3pMRnVVdFhCaTRWL245OTNMOStNZXlSRWZMNy9Fby84MDNBMk85aFlVcVdiTkd6Z2tUbXZIMnJhTmkzejc1S3lzTmJXRXBLWUh2clFrSmlwOHp4M0MvOHVoUm5YenhSZmxybllNblZZV0paWnMzcTJ6elpsbVRraFJ4N3JucTlLdGYxWHZlbmQvalVjbnExU3BldGl4a2FGYXRmTmN1bFdkbXlqRndZRlVkaHc4Yk81aE1obFdCemVFckwxZmVxNi9Ldlh0MzBMM3djODl0OFBkVnFDMUx6YXo4QXdBQUFBQUFRRHRHK0FjQWFMNWFaL2sxMkwyNFdLV2JONnRrNWNxUTRVcE5wZXZYcTN6SERrVk5tNmFJVWFOQ2I4bVptNnZTelpzTmJXRmR1Z1RPYzdQRXhSbkN2OUoxNndMaG4yUHdZSm5mZjErKzRtSkpWYXZFU2xhdFV0VDA2VEpacllvY1AxNkZIM3dRR0Z1OGJKa2lSNCtXNlJSWGZ6WDB2b2J0VUJzenhtU1NKU3BLNVY5L0hYVEwxclBuZjdxRmhjbldyVnZWZlBuNUtsNnhRaVZyMWpUcVorYzVka3lGSDMwa2s4Mm1pSFBQVldSR2hxeEpTWVkrRmQ5OG83eUZDK1hOejI5d1BrbktXN2hRc2JObnk5R3ZuOXg3OXhydWhYWHBVdWZaZjdYUGpheVBlKzllNWYvNzMvS2VQQmwwcnpxQWxxU0tiNytWL0g2Wkl5SmtDZytYMmVHUUtTeE1QcmRiSlN0WEJvK05qR3gwRFFBQUFBQUFBTURwUnZnSEFEZ2xmcTlYOHZ0bE1wdERCaysxSXpwdmZyN2NXVmxWMjJ2dTNsMDF2cEY4cGFYS1g3UklwUnMzS3ZyS0s0TzJzeXo2NUpPZ0VDdnFra3NDMzRlZmU2NHFEaHdJWEZjZU9WSjFQbUJhbWt4V3F5SkdqbFR4c21XQis2WHIxOHMxZWJKTU5wc2lSNDlXOFpJbGdWRE9WMXFxNHRXcjVabzBxZEgxMTVUOXlDTXRPc2JzY0NqeG5udFV1bkdqb2Qxa3RScTI2L1NWbGFsODU4NnFzeFd6c2tLSGZpYVRvaTY1UlA0ZjNySDJpa0IvUllWSzFxNVZ5ZHExc3ZmcXBjZ0xMcENqZi8rcUFMSlRwNURCcGN4bVJVMmRxdEwxNitVNWNjSXcxOGwvL1V2V3BDUjVhN1JMa3IxUEgwUGQ4bnBsc2xybDkzaFV2bk5ublo5RnRjb2pSMVQwMldmMTlvMis4c3JBdVlZbFgzNnBzaTFiR3B5M1drdXRTZ1FBQUFBQUFBQmFBK0VmQU9DVWVJNGRVODVmLzFwM2g3QXdlWEp6VmZqUlI2cjg3cnRHclFpelJFVXArc29yNVNzdFZlR0hId1pXNDFXck9IaFFPWC85cTV6anhpbnE0b3NsazBudVBYdUN6cFp6REJ3b1cvZnVnZXZ3b1VOVitONTdoc0N4ZFBObVJhZWxTVkpWd0xkOHVlVDNTNm9LbkVvM2IxYmttREV5MmUyS3pNaFEwWklsZ2JFbHExZkxPWDU4dXpuN3Izamx5cUF0UCszOSs4dFhWcWFTVHorVis1dHZWUG45OS9XdThqUFpiSXE1NmlxRkR4a2lTWW9jTjA0bEsxZUdEQUVseWIxdm45ejc5c2thSDYrRU8rNlFKVHBhVVZPbnF1Qzk5d0o5ek9IaGlwMDlXL1krZlJUV3BZdHluM3N1OEJsWDh4dzdGalIzelhQNDNGbFp5bnY5OVhyZjMyU3pWWDNqOCtua3l5ODNHQkJHVFo5ZWRkN2pEMnFlUDlnWXR2VDBKdlVIQUFBQUFBQUFUaWR6V3hjQUFEZ3poU1VuL3lkMHFjMWtralVoUWRhNE9Qbkx5eHNNL2t3V2l5TEhqRkhDblhmSzBiKy9Ja2FNVU9KZGQxVnR6Vmw3bTArZlQ1VkhqMG9tay93ZWp3cmVmZGM0bDlXcTZCcXIvcVNxRUtybWFqSkpWWUhoRDJHWUpTNU85dDY5RGZkTDFxd0pmQitaa1NHVDlULy9Yc1pYWEt6U2RldnFmYWZUS1N3NU9XaWJ6SWh6ejVYRjZWVEZ0OStxOHRDaGVvTS9SNzkrU3B3N054RDhTWkk1SWtLdUgvOVluZSs5VjY1SmsrcjhXVHNHRFFxY0F4ZzVkcXlzQ1FtU0pGdVBIa3E0NDQ3QTUyN3YzYnNxc0czb1hWSlRBOXUxU3BLOWIxL0pYUGNmVjh3dTEzL09JVFNiRlhuKytYWDJOMWtzaXY3SlQ0TE9iTFRHeHpkWVY2Q2VQbjFrNjlxMTBmMEJBQUFBQUFDQTA0M3dEd0J3YXN4bWhkVTY5NjFhK1BEaE1vZUhTeWFUWXY3cnYyU3U0M3c4azgybXlERmpsSGpQUFlyK3lVK3F4bFJQSHg2dTZCa3psSERyclVIYmZFYjkrTWVTSlBlZVBmTGs1aHJ1T1NkTmtxVlRwNkJuT1dvRVc1TGtyNnlzV2czM2c0aVJJd1B2WmV2UlF4SG5uaXUveDFQVjVISXBmUGh3dy9peTdkdER2bE5iQ0I4NlZKMSs5YXZBNTJlTmo2L2FqdE5zVnN4VlY0VU93MHdtT2ZyM1Yvd3R0eWp1dXV2cTNNb3lFQUxlYzA5VkNGb2paTFFtSkFUT3phdnFiRmJVSlpjb2F1cFV4ZDk4YzlDY3pna1RGUFBUbjlhNVl0SmtzU2o2OHN1Tnp3OFBWMWhLU3AzdkhwbVJZYmkyOSs0ZE5FZDFyWjF1dmxtUlk4WUUzYlBFeHRZNXYySHVYcjBVTzN0Mm8vb0NBQUFBQUFBQWJZVnRQd0VBcDh5YW1LaUs3NzRMWEp2RHd4Vis3cm1HRlY2V3FDZzVKMDlXNGZ2dlMvcmhMTHIwZElVUEc2YndHcXZHNmhLV2xxYjQyMjlYOGJKbEtsNjZWUGErZlJYMnczYWRqdjc5bGZpNzM2bmd3dy9senNxU05TRkJ6Z3N2RERtUFkrQkFoUThlTEZ1UEhyTDE2RkVWS05VSXhSd0RCeXAyNWt6WisvV1RPU0lpYUx4ejNEaVZiZDRzeDRBQmloZzFLbWdsWVdNbFBmendLWTJyMHc4ckkyM3A2ZXIwNjE4cjk5bG41Wm82TmRCdTdkeFprUmtaS2xtMVNqS1paT3ZhVlk1Qmd4UStiRmpnekx2R01MdGNpcjdpQ2tXT0c2ZWlUejVSMmZidGlybnFLc09LU0tucVo2TCsvZXVjSjJMVUtObjc5bFhwMnJVcTM3V3I2aHhBcjFkaEtTbHlUWnRtT0tld21xMWJOMVVlUHZ5ZlY3WmFaVTFJVVBqdzRYS09IeC9VUDNMc1dGVis5NTFLTjIyU3llR1E2OElMRlRsK2ZGQ3QxYXlKaVZXL2I3emVxcTFoZlQ3NS9mNnFNeTB0RnBsZEx0bDc5UXBaR3dBQUFBQUFBTkRlbVB6K1dvZnZBQURPQ2t1V0xOR2tTWk9hTllldnFFaSs4bktaYkRhWnc4UHIzQnJTNy9XcVpPVktoWFh0S2x1M2JuV0dNQTN4WkdkTEZrdkliUnJkKy9kWEJZdmR1cDNTM0kzaEt5K3ZjeFZqZStFOWVUSm94WjJ2dkZ3VisvZkwxck9uWVhWbHM1NVRVTkNrOExBNS9KV1Y4bGRVU0dhelRHRmhqZnI5NDYrc1ZPbTZkUW9mTWFMRjNybTF0Y1IvazAzMXhCTlBhTXlZTVJvN2R1eHBmUzRBQUFBQUFBQmFEeXYvQUFDbnpPeHl5ZXh5TmRqUFpMSFV1U0t2S2F5ZE85ZDV6NTZlM3V6NUc5TGVnejlKSWJmdk5Ec2NjZ3dZMExMUE9VM0JuNlNxd0srT3JVTHJHeE41d1FXdFZCRUFBQUFBQUFEUWZuSG1Id0FBQUFBQUFBQUFBTkJCRVA0QkFBQUFBQUFBQUFBQUhRVGJmZ0lBQUtEZCt2Nzc3NVdmbjYrS2lncTUzVzVWVkZRb01URlJmZnYyYmV2U1d0eGJiNzJsUVlNR3FYLy8vbTFkU3BNZE8zWk0rL2J0VTc5Ky9kU3BVNmUyTGdjQUFBQUFnTE1hNFI4QUFBRGFyVVdMRnVuRER6ODB0SjEvL3ZsNjhNRUhXK3daeGNYRkxUWlhiVTZuczFIOXNyS3k5TUlMTDBpU2twT1ROWEhpUkUyZE9sV2Q2em5ydENYNC9YNDkrZVNUNnQyN3R5Njk5TkltalQxNDhLRCsvdmUvYTkrK2ZZSFA4TVliYjlTVlYxN1pHcVVDQUFBQUFJQkdJdndEQUFCQXV6VjA2TkNnOE8vNDhlTXQrb3dycnJpaVJlZXJhZkhpeFkzcTkrNjc3d2ErUDNyMHFGNS8vWFdOSFRzMkVQNTkvdm5uK3N0Zi90TGl0U3hZc0VDZmZ2cXBQdjMwVTIzZHVsVy8rOTN2RkJrWjJhajVFaE1UOWZYWFg2dWlvaUxRdG1IREJzSS9BQUFBQUFEYUdPRWZBQUFBVHBzdnZ2aEN1M2Z2Ym5UL1VLdnlEaDgrckdlZmZiYkp6Nzd4eGh1YlBPWjB5TW5KMGNxVkt3MXRGMXh3Z2ZyMDZkT3F6LzNvbzQvMHhodHZCSzVYclZxbC9mdjM2NkdISGxLUEhqMGFIQjhlSHE2aFE0ZHF3NFlOZ2JhdnYvNWFsWldWQ2dzTGE1V2FBUUFBQUFCQXd3ai9BQUFBY05wczNMaFJuMy8rZWJQbUtDMHQxYUpGaTVvOHJyMkdmMis4OFlhOFhtL2cybUt4Nk5wcnIyMzE1M2J2M2wzeDhmRTZjZUpFb08zSWtTT2FNMmVPNXM2ZHErTGlZajM5OU5OTm10UHRkbXZhdEdrTjltdnNpa2dBQUFBQUFOQjBoSDhBQUFCQUc4bkp5ZEVubjN4aWFMdmtra3VVbHBabWFJdUlpRkJLU2txajVpd3NMQXhhTWVseXVZTDZEUmd3UU04ODg0em16WnVuSFR0MkJOcmRicmNlZi94eHpaZ3hvN0d2QVFBQUFBQUEyaEhDUHdBQUFLQ0dBUU1HNkttbm5tcnl1RGx6NWlncks2dEpZMTU3N1RWNVBKN0F0ZFBwMU96WnN5VkpIMy84c2M0Nzd6d2xKQ1RvL1BQUDEvbm5uOS9nZkZsWldicjMzbnNOYlNhVFNYZmZmWGZJL2pFeE1aby9mNzcrL3ZlLzY2T1BQZ3IwLy8zdmY2L0N3c0ltdlFzQUFBQUFBR2dmQ1A4QUFBQncydHg1NTUyNjg4NDdnOXAzN3R5cDc3Nzd6dEEyWU1BQWRlM2F0YzY1c3JPejlkVlhYd1cxanhzM1RwR1JrYzB2dHBYdDM3OC9hTlhmTDMvNVMwVkZSV24vL3YxNjZxbW5GQllXcHNzdnYxd3paODZVMCttc2Q3NHRXN2Jvd1FjZlZGbFptYUg5di83cnZ6Unk1TWc2eDFtdFZ0MSsrKzFLVGs3V0N5KzhvRi85NmxjYU4yNmNQdnZzTThQbjZIYTc1ZkY0WkxWYVpiZmI2NjNGNC9ISTdYWWIyaXdXaXh3T1I3M2pBQUFBQUFCQTh4SCtBUUFBb00zRnhjWHB2dnZ1VTBsSlNhQXRPVGxaenp6elRNZ2dyN3k4WFBmZmY3KysvZlpiUS9zdmYvbkxNeUw0OC92OSt0dmYvaWEvM3g5bzY5Mjd0NlpQbnk1SmV2NzU1K1gzKzFWUlVhRzMzMzVibjM3NnFmNzFyMzhwSmlZbTVId2ZmdmloL3ZHUGY2aXlzdExRZnNFRkZ6VDYvTUNycnJwS1E0WU1VZCsrZlNWSlU2Wk0wWlFwVTFSWldhbTMzMzViYjd6eGhqd2VqeXdXaStiTm02ZkJnd2VIbktlMHRGUy8vZTF2dFgvL2ZrUDdQZmZjby9Ianh6ZXFGZ0FBQUFBQWNPck1iVjBBQUFBQXppNFZGUlhLenM0MmZKbk5aczJhTmN2UTcralJvM3JpaVNlQyttWm5aMnYrL1BsQndkKzBhZE0wY2VMRWtQM2JtdzgrK0VBN2QrNE1YRnNzRnYzMnQ3K1Z5V1RTaGcwYnRIbnpaa1AvU1pNbWhReitDZ29LZFAvOTkrdnBwNThPQ3Y0R0R4NnNlKzY1UnlhVHFjNDZQQjZQTm0zYUZMaXVEdjVxT25Ma2lONTQ0NDNBU2o2MzI2Mzc3cnZQY0U1Z3RjcktTajM0NElOQndkOUZGMTFFOEFjQUFBQUF3R25DeWo4QUFJQ3pXTTJWWjZmTHJsMjdOSGZ1M0ViMVhiVnFsVmF0V3RXb3ZoOS8vTEUrL3ZqamtQY1dMMTdjNlBwMjd0eXBpeTY2cU5IOW0rckFnUU42OXRsbkRXMFRKa3lReVdUU3pwMDc5YzkvL3ROd3IxdTNicnJ1dXVzTWJYNi9YOHVYTDljLy8vbFA1ZVhsaFh5T3pXYlR3WU1IMWF0WHI1RDMvWDYvSG4vOGNTMWR1bFRUcDAvWHpUZmZyTEN3c0tCKzNicDEwNXc1Yy9UNDQ0OEgyc3JMeTNYdnZmZHF6cHc1bWp4NXNpVHA1TW1UZXV5eHg3UjE2MWJEK0Q1OSt1aTIyMjZyNDlNQUFBQUFBQUF0amZBUEFBRGdMQlVXRnFhQ2dvSzJMdU9zczNyMWFsVlVWQmphbGk1ZHFxVkxsd2IxdFZxdHV1dXV1MlN6MlFKdG16ZHYxZ3N2dktCOSsvYlYrNXhObXpacDA2Wk5HanQyckdiUG5oMFVBajd6ekRPQlozNzQ0WWZhdFd1WEhuamdBYVdrcEFUTk5XWEtGR1ZtWnVyVFR6OE50SldYbCtzdmYvbUxObTNhcFBIangrdnBwNThPQ2lKVFVsTDB5Q09QTkhoR0lBQUFBQUFBYURtRWZ3QUFBR2VwbEpRVUhUOSt2SzNMT090TW1USkZyNzc2cW53K1g0TjlyN25tR3ZYdTNWcytuMDhiTm16UU8rKzhFN1N5cnByVmFwWFA1d3VhOThzdnY5VGF0V3VWa1pHaGE2NjVSdDI3ZDllK2ZmdjB3UWNmR1BydDM3OWZ2L25OYi9UQUF3OW82TkNoUWZQZmNjY2RxcXlzREFvcGx5OWZydVhMbHdmMVQwbEowZU9QUDY2NHVMZ0czeE1BQUFBQUFMUWN3ajhBQUlDejFKQWhRL1QrKys5cno1NDk2dE9uVDV2VzhzYy8vakdvYmNlT0hlclJvNGVjVG1mUXZmejhmSldVbENnMU5UWG8zdTdkdS9YeXl5KzNTcDB0SVNFaFFXUEhqdFhxMWF2cjdUZGt5QkJObmp4WkN4Y3UxRWNmZlZSdlVIdk9PZWZvemp2dmxOL3YxL1BQUDY4Tkd6WVk3dnY5ZnExZXZWcHIxcXpSN05tek5YdjJiRDMrK09PYU4yK2VUcDQ4R2VoWFZGU2t1KysrV3pmZmZMTXV2ZlJTd3h4bXMxbDMzWFdYckZhclB2dnNzM3ByVDAxTjFkTlBQNjNvNk9oNit3RUFBQUFBZ0paSCtBY0FaeW1MeFNLdjF5dUx4ZExXcFFCbnZiYjZiN0YzNzk0NjU1eHp0R1RKRXNYRXhDZ3hNZkcwMTFEdHZQUE9DM3p2OS92MTVwdHY2cTIzM2xMLy92MzE1ei8vMmJEdFpVVkZoZWJPbmF1OWUvZHErdlRwbWpWcmxpRms4bnE5VFhyMi8vN3YvemIvQlpyb3lpdXZWRmhZbURwMzdxeVltQmg5K09HSE9uejRjT0MrMCtuVVhYZmRwZno4ZkwzeXlpdDF2cFBUNmRTc1diTjB4UlZYeUd3MlM1SWVmZlJSYmQyNlZjOCsrMnpRMXFCV3ExWG5uMysrSkduQWdBSDZ4ei8rb1ljZWVraFpXVm1CUGo2Zkx5aHdyYWlvME5hdFc3VjI3VnF0VzdldXdmZjcvdnZ2ZGNzdHQyamt5SkVhUEhpd0Jnd1lvSVNFaE1aOU9BQUFBQUFBb0ZsTWZyL2YzOVpGQUFCT3YzWHIxcWxmdjM2c3lnRGFnWUtDQW1WbFpXblVxRkduL2RsbFpXVjY1NTEzbEpPVG94RWpScWhuejU1S1NFZ3doRzB0YmR1MmJabzdkNjZoYmZIaXhaS3FWcDdObnovZkVEQmxaR1Rvd1FjZmxNbGtrdC92MXgvLytFZDk4Y1VYZ2Z1UmtaRzYrdXFyTldQR0RGbXRWcTFidDA3MzMzOS95UG5ibzJYTGx1bXh4eDR6dEQzMDBFUEt5TWlRSkQzMzNIUDY5Ny8vYmJodnQ5czFiZG8wL2V4blA2dnpmOGY5ZnI4Kyt1Z2pMVml3UUlXRmhaS2ttMisrV1ZkY2NZV2hYMFZGaGViUG42OFZLMVpJa3E2Ly9ucGRldW1sMnJObmo3NysrbXR0M2JwVk8zZnVsTnZ0YnRaN1JrZEhxMWV2WGtwTlRkWG8wYU1OZ1M4QUFBQUFBR2c1clB3RGdMTlVRa0tDamh3NVF2Z0h0QU5Iamh4UmZIeDhtenc3UER4Y1YxOTl0ZGF2WDY5MTY5WUZiUmRabHpGanhtanMyTEV0V3N1T0hUdjAyR09QS1Njbng5Q2VsSlFrbjg4WFdCM1p2MzkvclYyN05oQkdsWlNVNlBubm45ZkhIMytzbTI2NnFVVnJhbTBIRGh6UVUwODlaV2k3N0xMTEFzR2ZKTTJhTlV1TEZ5OVdmbjYrWEM2WHBrMmJwcC84NUNlS2pZMnRkMjZUeWFUcDA2ZHIvUGp4V3JCZ2dYSnljb0tDUDBteTJXeTY3Nzc3RkJjWEo3L2ZyNnV1dWtwLytNTWZBbUZnUXhJU0VoUVhGNmZkdTNmWDI2K2dvRUNiTjIvVzVzMmIyeVRvQmdBQUFBRGdiTUhLUHdBNFMzazhIcTFidDA0REJneG84QytRQWJTZXZMdzg3ZHk1VTJQR2pHbnpiWGpMeXNyMDdiZmZxcUNnUUEzOUVURXRMVTFwYVdtbjlKeFFLLzltelpxbGhRc1h5dWZ6QmRvaUlpTDB1OS85VHVQR2pRdWE0OGlSSTNyeXlTZTFiZHUyb0hzcEtTazZjdVNJb2EzbXlyL2k0dUtRSVZoRDdyMzNYbDE0NFlYYXVIR2o3cjMzM2lhUGYvSEZGdzJmV1VGQmdXNjk5VlpEclgzNjlORlRUejJsc0xBd3c5ZzFhOWFvdExSVTQ4ZVBQK1ZWbVg2L1h5YVRxVkY5c3JPejlZdGYvRUllajZmT3ZnTUhEdFFsbDF5aThlUEh5Mkt4S0NzclN4OTg4SUZXcjE2dDB0TFNPc2QxNzk1ZHp6Ly8vQ205QXdBQUFBQUFhQmdyL3dEZ0xHVzFXdFcvZjM5bFptWnE0TUNCQklCQUc4akx5MU5tWnFZR0RCalE1c0dmVkxVS3NILy8vbTN5N05kZWV5Mm9yYlMwVkk4ODhraVQ1Nm9kL0xWSGJyZGI5OTkvdjZGV2w4dWxCeDU0UUY2dlZ6azVPY3JPemxaQlFZRW1USmdncjllcitmUG5hLzc4K2MxNjdzc3Z2NnlVbEpTZzlzOCsrMHlIRGgzU1paZGRwb1NFQkhYdTNGbVRKMC9XeHg5L2JPalhzMmRQblgvKytmclJqMzRVTkUvZnZuM1Z0MjlmM1hiYmJkcTRjYU8rL1BKTGJkNjhXYm01dVlaK1U2Wk1hZFk3QUFBQUFBQ0EraEgrQWNCWkxDNHVUZ01HRE5ET25UdlZxVk1ucGFTa3lPbDB0b3NRQXVpb3ZGNnZpb3VMZGVUSUVlWG01bXJBZ0FHS2k0dHI2N0xhWEhoNHVNckt5Z0lyMDVxNk9jWEFnUU9WbVprcHFlb2ZOOVMzWXEydGViMWUvZmQvLzdkMjdkcGxhSGU3M2JydXV1c01aK3YxN2R0WEV5Wk1hUFdhVnE5ZXJYWHIxdW50dDkvV2tDRkROSFhxVlAza0p6L1JtalZyTkdUSUVBMGJOa3lKaVluYXNtV0xTa3RMOWNFSEg4aHNOdXVHRzI0SWVyY0ZDeFpJa3FLaW9uVGhoUmRxeUpBaE9uSGloSGJ0MnFXc3JDeGRlT0dGcmY0K0FBQUFBQUNjelFqL0FPQXNGeGNYcDlHalIrdmd3WVBLeXNwU2FXbXB2RjV2VzVjRmRGZ1dpMFVSRVJHS2o0L1g2TkdqWmJYeXh6Rkp1dW1tbS9UY2M4L3BycnZ1MGwvKzhoY1ZGaFkyYWZ5VFR6NnBqejc2U0crKythWXV2L3h5UGZ2c3MwMGFiN2ZiRFQ4THY5OWY3OWFWdFVWRVJCaTIxUFI2dlNvdkx3L1oxMkt4Nkx2dnZndHFyNmlvQ0dxTGlZbHBkQTJueXVmemFjZU9IWktxM252cjFxMktqWTNWeElrVHRXalJva0MvbFN0WEdxN3RkbnZJOEs5bUgwbkt5TWpRNk5Hak5YMzY5Rlo4Q3dBQUFBQUFVSTIvYlFJQXlHcTFLajA5WGVucDZXMWRDb0N6MU5TcFV6VnExS2lRcXlCRG5hLzN4Qk5QR0ZiSW1Vd21UWjgrWFJkZmZMSFdyMS9mNU9mZmV1dXRtang1Y3VBNkp5ZEhWMTk5ZGFQSFAvMzAwK3Jldlh2Z3VxRnpBWWNQSDY0bHVWY0hTUUFBQjdCSlJFRlVTNVkwT0c5RVJJUWt5ZUZ3cUhQbnppSDdaR2RuRzY3RHc4TVZGUlVWc20rb2xkMjdkKzlXU1VtSm9TMGpJeU9vWCswdzFHNjMxMTA0QUFBQUFBQm9NNFIvQUFBQWFCZnEydjQwMURhUlR6Lzl0Q0g4cTFaejlWMTdObUxFaUtEd3oycTFLaW9xU2pFeE1YSzVYSEs1WEJvK2ZMZ2thZVRJa1NIUFJaU2tpeTY2eUhBOVljSUUvZmEzdjIxMExSczJiREJjaDRXRjZienp6Z3ZxbDVPVFk3aDJPcDJOZmdZQUFBQUFBRGg5Q1A4QUFBQ0EwMnpreUpHNjQ0NDcxTGx6WjNYcTFFbng4ZkZ0RnFiVlhpazViTml3d0lyRG12YnQyMmU0VGtwS2F0VzZBQUFBQUFEQXFTSDhBd0FBUUx0V2UyVmJSK0J5dVRSdDJyUTY3eGNYRit2NDhlUEt6czVXNzk2OUZSOGYzeXAxNU9YbEJZVjZZOGFNQ2VybmRydTFiZHMyUTF0S1NrcXIxQVFBQUFBQUFKcUg4QThBQUFBZGl0ZnJiZXNTNnBXWGw2Zk16RXdWRlJXcHNMQlFlWGw1eXN2TDA4bVRKNVdibTZzVEowNm92THc4MFArcHA1NXF0ZkJ2elpvMTh2djloclpSbzBZRjlWdTBhRkhRdVlDREJ3OXVsWm9BQUFBQUFFRHpFUDRCQUFDZ1F6bHc0SURoMm1wdCtJKzhmLy83My9Yc3M4OEdybjArWDVPZWVjY2RkOGhzTmdldVBSNVBuWDJQSGoycWVmUG1OWHB1aDhQUnBGcWFZdlhxMVliclhyMTZLU0Vod2REMnlTZWY2TlZYWHpXMFdhM1d3SG1FQUFBQUFBQ2dmU0g4QXdBQVFMdDI1WlZYTnJydnRtM2J0R2pSSWtOYjdUQXJsTEt5TXBXVmxUVzV0bXJGeGNXTjd0dTFhOWNtelgzZmZmYzFLc0NzOXNVWFgraXJyNzZxOC82TUdUTTBZOFlNRlJjWEIyM2xPWExreU1EM2hZV0ZldWFaWjdSa3laS2dPU1pPbktqbzZPaEcxd1FBQUFBQUFFNGZ3ajhBQUFDMEt4YUx4YkNLN3NZYmJ3enFVMUZSb1ovLy9PZXkyV3l5Mld6YXZIbXpUcDQ4cVlLQ2dxQys2ZW5wclZwdlV6bWRUc1hFeENnL1B6L2tmWlBKcEppWUdDVWtKQ2doSVVGcjFxeHAwdndOQlpuVlFlV0tGU3VDVmlpT0hEbFNwYVdsZXZmZGQvWE9PKytFRERWalkyTjEzWFhYTmFrbUFBQUFBQUJ3K2hEK0FRQUFvRjE1KysyM0creGpzOW1Va0pDZ3JLeXNCdnRlY2NVVkxWRldpK3JWcTVkT25EaWgxTlJVcGFhbXFrdVhMa3BOVFEwRWZqVlgrbDEwMFVXdFVzUFNwVXNOMTA2blUvMzY5WlBiN2RiNjlldERCbjlPcDFQejVzMVRYRnhjcTlRRUFBQUFBQUNhai9BUEFBQUFaNlErZmZvMEdQNWRkOTExR2p4NGNJTnozWG5ublpvOGVYTGdPaWNuUjFkZmZYV2phM24rK2VmVnZYdjN3UFhHalJ0MTc3MzMxdG4vc2NjZWEvVGNyY0huOHlreE1WRVJFUkVxTFMyVkpBMGJOa3htczFuaDRlRjY5TkZIZGZ2dHQrdlFvVU9CTWFtcHFYcmdnUWZVczJmUHRpb2JBQUFBQUFBMEF1RWZBQUFBVGl1VHlXVFkxdk5VVlcvbmFUYWJaYlBaNUhBNDVIUTZGUnNicXg0OWVtamF0R250YnN2UFU3RjQ4ZUpXbWZmdXUrOVdSVVdGTm16WW9DVkxsaGpPKzR1S2l0SzhlZk0wWjg0Y2xaV1ZhZnIwNmJyKyt1dmxjRGhhcFJZQUFBQUFBTkJ5VEg2LzM5L1dSUUFBQUFCTjVmZjdaVEtaVG1uY2lSTW5ERzFSVVZHeTIrMkJhNS9QcDl6YzNKQjlLaXNyZzg3cmk0dUxrOFZpQ1Z3M3BzK1pJRE16VTlIUjBVcExTMnZyVWdBQUFBQUFRQ01SL2dFQUFBQUFBQUFBQUFBZFJQUDNXd0lBQUFBQUFBQUFBQURRTGhEK0FRQUFBQUFBQUFBQUFCMEU0UjhBQUFBQUFBQUFBQURRUVJEK0FRQUFBQUFBQUFBQUFCMEU0UjhBQUFBQUFBQUFBQURRUVJEK0FRQUFBQUFBQUFBQUFCMEU0UjhBQUFBQUFBQUFBQURRUVJEK0FRQUFBQUFBQUFBQUFCMEU0UjhBQUFBQUFBQUFBQURRUVJEK0FRQUFBQUFBQUFBQUFCMEU0UjhBQUFBQUFBQUFBQURRUVJEK0FRQUFBQUFBQUFBQUFCMEU0UjhBQUFBQUFBQUFBQURRUVJEK0FRQUFBQUFBQUFBQUFCMEU0UjhBQUFBQUFBQUFBQURRUVJEK0FRQUFBQUFBQUFBQUFCMEU0UjhBQUFBQUFBQUFBQURRUVJEK0FRQUFBQUFBQUFBQUFCMEU0UjhBQUFBQUFBQUFBQURRUVJEK0FRQUFBQUFBQUFBQUFCMEU0UjhBQUFBQUFBQUFBQURRUVJEK0FRQUFBQUFBQUFBQUFCMEU0UjhBQUFBQUFBQUFBQURRUVJEK0FRQUFBQUFBQUFBQUFCMEU0UjhBQUFBQUFBQUFBQURRUVJEK0FRQUFBQUFBQUFBQUFCMEU0UjhBQUFBQUFBQUFBQURRUVJEK0FRQUFBQUFBQUFBQUFCMEU0UjhBQUFBQUFBQUFBQURRUVJEK0FRQUFBQUFBQUFBQUFCMEU0UjhBQUFBQUFBQUFBQURRUVJEK0FRQUFBQUFBQUFBQUFCMEU0UjhBQUFBQUFBQUFBQURRUVJEK0FRQUFBQUFBQUFBQUFCMEU0UjhBQUFBQUFBQUFBQURRUVJEK0FRQUFBQUFBQUFBQUFCMEU0UjhBQUFBQUFBQUFBQURRUVJEK0FRQUFBQUFBQUFBQUFCMEU0UjhBQUFBQUFBQUFBQURRUVJEK0FRQUFBQUFBQUFBQUFCMEU0UjhBQUFBQUFBQUFBQURRUVJEK0FRQUFBQUFBQUFBQUFCMEU0UjhBQUFBQUFBQUFBQURRUVJEK0FRQUFBQUFBQUFBQUFCMEU0UjhBQUFBQUFBQUFBQURRUVJEK0FRQUFBQUFBQUFBQUFCMEU0UjhBQUFBQUFBQUFBQURRUVJEK0FRQUFBQUFBQUFBQUFCMEU0UjhBQUFBQUFBQUFBQURRUVJEK0FRQUFBQUFBQUFBQUFCMEU0UjhBQUFBQUFBQUFBQURRUVJEK0FRQUFBQUFBQUFBQUFCMEU0UjhBQUFBQUFBQUFBQURRUVJEK0FRQUFBQUFBQUFBQUFCMEU0UjhBQUFBQUFBQUFBQURRUVJEK0FRQUFBQUFBQUFBQUFCMEU0UjhBQUFBQUFBQUFBQURRUVJEK0FRQUFBQUFBQUFBQUFCM0Uvd2V1bGpsSEdSK0Vid0FBQUFCSlJVNUVya0pnZ2c9PSIsCgkiVGhlbWUiIDogIiIsCgkiVHlwZSIgOiAibWluZCIsCgkiVmVyc2lvbiIgOiAiMzAiCn0K"/>
    </extobj>
    <extobj name="C9F754DE-2CAD-44b6-B708-469DEB6407EB-2">
      <extobjdata type="C9F754DE-2CAD-44b6-B708-469DEB6407EB" data="ewoJIkZpbGVJZCIgOiAiMjIzNjE5NjIxNzY3IiwKCSJHcm91cElkIiA6ICIxNzA4ODA2MTkiLAoJIkltYWdlIiA6ICJpVkJPUncwS0dnb0FBQUFOU1VoRVVnQUFDTWdBQUFXZENBWUFBQUFaNFBrNEFBQUFDWEJJV1hNQUFBc1RBQUFMRXdFQW1wd1lBQUFnQUVsRVFWUjRuT3pkZDNSVTFkN0c4V2ZTU0lNa2hJUVNTS2dCQlFLSUZDblNVVVN2b29oeUZSRVZzVjJ2VjBWUkxOaGVSVVVCQVFFUlJSUVJLU0tpOU41THFOSnJJQVFUQ0NTa2w1bjNqOGlRazVsTU9vSHgrMW5MWmM3djdEWmtVdFk2VC9ZMldTd1dpd0FBQUFBQUFBQUFBQUFBQUFBbjVWTGVDd0FBQUFBQUFBQUFBQUFBQUFES0VnRVpBQUFBQUFBQUFBQUFBQUFBT0RVQ01nQUFBQUFBQUFBQUFBQUFBSEJxQkdRQUFBQUFBQUFBQUFBQUFBRGcxQWpJQUFBQUFBQUFBQUFBQUFBQXdLa1JrQUVBQUFBQUFBQUFBQUFBQUlCVEl5QURBQUFBQUFBQUFBQUFBQUFBcDBaQUJnQUFBQUFBQUFBQUFBQUFBRTZOZ0F3QUFBQUFBQUFBQUFBQUFBQ2NHZ0VaQUFBQUFBQUFBQUFBQUFBQU9EVUNNZ0FBQUFBQUFBQUFBQUFBQUhCcUJHUUFBQUFBQUFBQUFBQUFBQURnMUFqSUFBQUFBQUFBQUFBQUFBQUF3S2tSa0FFQUFBQUFBQUFBQUFBQUFJQlRJeUFEQUFBQUFBQUFBQUFBQUFBQXAwWkFCZ0FBQUFBQUFBQUFBQUFBQUU2TmdBd0FBQUFBQUFBQUFBQUFBQUNjR2dFWkFBQUFBQUFBQUFBQUFBQUFPRFVDTWdBQUFBQUFBQUFBQUFBQUFIQnFCR1FBQUFBQUFBQUFBQUFBQUFEZzFBaklBQUFBQUFBQUFBQUFBQUFBd0trUmtBRUFBQUFBQUFBQUFBQUFBSUJUSXlBREFBQUFBQUFBQUFBQUFBQUFwMFpBQmdBQUFBQUFBQUFBQUFBQUFFNk5nQXdBQUFBQUFBQUFBQUFBQUFDY0dnRVpBQUFBQUFBQUFBQUFBQUFBT0RVQ01nQUFBQUFBQUFBQUFBQUFBSEJxQkdRQUFBQUFBQUFBQUFBQUFBRGcxQWpJQUFBQUFBQUFBQUFBQUFBQXdLa1JrQUVBQUFBQUFBQUFBQUFBQUlCVEl5QURBQUFBQUFBQUFBQUFBQUFBcDBaQUJnQUFBQUFBQUFBQUFBQUFBRTZOZ0F3QUFBQUFBQUFBQUFBQUFBQ2NHZ0VaQUFBQUFBQUFBQUFBQUFBQU9EVUNNZ0FBQUFBQUFBQUFBQUFBQUhCcUJHUUFBQUFBQUFBQUFBQUFBQURnMUFqSUFBQUFBQUFBQUFBQUFBQUF3S2tSa0FFQUFBQUFBQUFBQUFBQUFJQlRJeUFEQUFBQUFBQUFBQUFBQUFBQXAwWkFCZ0FBQUFBQUFBQUFBQUFBQUU2TmdBd0FBQUFBQUFBQUFBQUFBQUNjR2dFWkFBQUFBQUFBQUFBQUFBQUFPRFVDTWdBQUFBQUFBQUFBQUFBQUFIQnFCR1FBQUFBQUFBQUFBQUFBQUFEZzFBaklBQUFBQUFBQUFBQUFBQUFBd0trUmtBRUFBQUFBQUFBQUFBQUFBSUJUSXlBREFBQUFBQUFBQUFBQUFBQUFwMFpBQmdBQUFBQUFBQUFBQUFBQUFFNk5nQXdBQUFBQUFBQUFBQUFBQUFDY0dnRVpBQUFBQUFBQUFBQUFBQUFBT0RVQ01nQUFBQUFBQUFBQUFBQUFBSEJxQkdRQUFBQUFBQUFBQUFBQUFBRGcxQWpJQUFBQUFBQUFBQUFBQUFBQXdLa1JrQUVBQUFBQUFBQUFBQUFBQUlCVEl5QURBQUFBQUFBQUFBQUFBQUFBcDBaQUJnQUFBQUFBQUFBQUFBQUFBRTZOZ0F3QUFBQUFBQUFBQUFBQUFBQ2NHZ0VaQUFBQUFBQUFBQUFBQUFBQU9EVUNNZ0FBQUFBQUFBQUFBQUFBQUhCcUJHUUFBQUFBQUFBQUFBQUFBQURnMU56S2V3RUFBQUFBQUFBQUFBQUFVQnhtczFuVFIzMHN2OHFCOHE5U1JRRkJRUW9JQ2xab2cvRHlYdHBWdDNQOU9xVWtYVExVMnQzVzY2ck5uNWFTb3JnejBZbzdFNjNZMDZjVkVCU3NOajE2WHJYNS8wbGlUcHlRSkFXRjFKQ2J1MGVoK3gzZXZVdlZhOWVXYnlXL01scVpmU2NPN0ZkNldwcHExcTBubjBxVnJ1cmNRRzRFWkFBQUFBQUFBQUFBQUFCY2wrS2lvN1Y3dzNwRHJYTFZxaG8rY1VxWnpUbmhqZGNNMTJFTkc2bjNnSUVPMjRRM2I2SHVmZnNWZTg1TEZ5L0sxODlQSnBNcDN6WkxaLzJvczFGUmh0clZDc2hzWGJsY004ZU9OdFNxaFlZU2tDa2p2MHo5U2tmMjdKYkpaRkpBVUpDQ1FtcXEvL012cUtKL1FMNTlMbDI4b01udnZDV0x4YUpxWVdGcUVORk16ZHQzVkZoNHd6SmY3OHA1YzdSM3kyWkpVa0JRa0c3cGVidTZGZlByd1dLeGFQMGZDeFZZdGFwdWFObktZZHVYK3R4bHVCNDRkSmdpMnJWMzJHYlFzT0ZxMHFadHNkYUdheDhCR1FBQUFBQUFBQUFBQUFEWHBWTkhEdHZVNmpTNnNVem5QUHJuWHNPMWg2ZFhnVzM4QXF1VWFNNUpJOTdVeGZQblZLOXhFelZvR3FINlRTTlVMVFNzUkdPV3BpYXQyOHJOM1VOWm1SblcydG1vS0NVbEpNalg3K3J1VmxKV1ZzeWRyWVhUcDVYcEhMZi8rMkgxdVA4QmgyM00yZG1LT254SVVrNVlKRDQyVmhhTEhJWmpKR25udXJVeW04MlNjbmFnaVRseFFvSEJWUXNNeUpqTlpsMDhkNjRJcjBLcUZPQnYyTmttS3RmWDZZVzRPR1gvdlk2aU9uUGl1SDZlTUU1Umh3L0p0NUtmWGg3elJZR3ZHOGlOZ0F3QUFBQUFBQUFBQUFDQTY5S1J2YnR0YXZXYlJwVERTc3BPeklrVGlqbDVRcEswZC9NbTdkMjhTVldxVjlkckV5YVgyWnpaMlZuS1NFc3ZVcCtHTFZyb3o3OTNDYmxzZitRMk5XbGR0TjA0dkh4OEROZDVkL2dvUzI3dTdobzVhKzVWbTY4NG9nNGZVa1phbXFIV0xNK3VLUFpFcmwxanVIWnhjVkd6OWgwSzdIZnBRcncrR1BKNGtkWTRaTVI3Q20vV1hKS1VjUDY4RXVQakRmZERHelFvMG5pU2RQNXNqRDUvK1g4eVoyZExrcElTRXpSejdCZzk4ZWJiRG5kV0FuSWpJQU1BQUFBQUFBQUFBQURnbWpCMzhrU3QvMk5oaWNiNGFkd1kvVFJ1VEtIYmo1cTNvRVR6bGJYdHExZmExRnAwN0ZTbWMrNWN0MVl6Um45VzRuSHlIcnRVR05mNjU2TzhIZHE5eTZhVzk5aWd2R0tqVHl2cTBFRkRMYnhaaTZ1eSswcmUzWlJNSnBQQ3doc1ZlWnpBYXRYVnNsTm5iVjJ4M0ZvN3NHTzcxdi8rbXpyMHZub2hLbHpmQ01nQUFBQUFBQUFBQUFBQXdEVW9PenRMMjFldnNxbTM3TlQ1cXE4RnR1bzB1cUZFL1k4ZjJGOWdtL1RVVk1WR243WmU1OTJseDlQYlJ4YUxSU2Z6QkdDcTFxd3BUKytjM1hnMkxsbGtNMjVFdS9aS1RVN09kMTUzRHcrNXVic1h1TDZDN051MnhYRHQ2K2V2NC92M0ZhcXZwNWVYNmpadVlyMisrN0hCT3JoemgyRkhtb1hUcDZuUlRTMVZwWHFORXE4VnpvK0FEQUFBQUFBQUFBQUFBQURrRWg4YnE5WHo1Nm45SFhjcU9DU2tUT2E0ZU82Y1BEd3J5TnUzWXI1dGRxNWJxOFFMZVk2bkNXK29nS0FnWldWbUdPb1dpOFdtZjk0MitUT1ZTaGppbithNUR6OHVVZi9DSEI5MTh0QkJUUnJ4WnI3MzAxS1M5Y1d3b1RiMXdXK05VS01XTFpXVm1hbnRLMWZZM0o4MWZxeG1qUitiNzdpOUJ3eFUxM3Y3RnJnK1I4eG1zdzd1MkdHb1hicDRRVjkvOEc2aCtsY0xEZFhRTWVPdDExNCtQcnB2eURQNjVzUDNyYldNOUhUOU9PWnpQZnQvSTdWcDZXTE5tVGdoMy9HbWZmSlJnWE4rODlFSGhtdDJOSEl1QkdRQUFBQUFBQUFBQUFBQVFGTDA4V05hT1crT2RxMWZKN1BaTEVucU0zaEltY3kxZU9ZTTdWaTdXaTA3ZFZISE8rOVN0ZEF3bXpacmZwMXZVNHM2ZEZDdjlydXZVSE1VdHAyTGk0cyttV003MTdXZ2ZhL2VoV3FYbkppZ25ldlgyZFRiZE84aE4zZVBRbzNoNmxhMHgrY2puM3VxU08zTFErU2ExVXErZEtuSS9WeGNYU1ZKZm9GVkNneUo1QmYwT2JwM2oxS1NpajYzSTAxYXQ5R05ON2ZTdm0xYnJUVVhWMWVscGVTL0d3NXdHUUVaQUFBQUFBQUFBQUFBQU5lczRaTyt0cWx0V2JaRVMzLyt5VkNyVmIrQkhoazZ6T0ZZaTJmK29HMTJkdE80Yk9QaVA3Umo3UnJyOWRhVnk5WHJvUUh5OVBZdTRxb2R5MGhQMTY0TjY1U1prYUZOU3hkcjA5TEZhdCtydCs1OThrcmc0dEN1blRwOTdHaXB6bHRZTFR0MVVjdE9YZXplUzAxSzBzTHZwMm56MGlVYStNcHJhdEttYllIaldTd1dUWGp6ZFdWbFpLam5BLzExUTh1YkM3MlczUDhtanB3NmN0aHVRS2IzZ0VmbFU2bFNvZWNyaXRqbzZESVp0N1JZTEJhdCttVnVzZm9XTlN4a3orYWxTMG84aGoxOW5oaWl3N3QzeVp4dDFtMFA5bGZYKys2WHlXUXFrN25nWEFqSUFBQUFBQUFBQUFBQUFMaG1WUTRPTmx4blpXWm84L0tsTnUzaXprVEx2MG9WdWJpNDVEdFdCVTh2aDNQZGNsc3ZiVnk4eUhxZG5wcXFyU3VXcWVPZC95cmlxaDNidldHOTBsTlREYlVhZGVwWVA3WllMRnI0M2JlbE9tZHAyTFp5aFJaOE8xVkppUW1TcEJtalIrbjVrYU5VTFRUVVliOU5TeGJyMko5N0pVbFQzbjlIb1EzQ2l4eVVRZEh0MjdwRmY1MCtWYXkrcm4vdklGTmN5WW1KMnJONVk0bkd5RS9scWxYVjU0a2hDcWxiVnpYcjFiZld2Yng5RkZpdHV2WDYvTmtZUTcrSy9nSHk4UFEwMUFyVEJzNkRnQXdBQUFBQUFBQUFBQUNBNjhhS2VYT1ZHQjl2VTA5TFNWSDBzYU9xVmI5QnNjY09xVk5Yb2VFTkZYWG9vTFcyN3ZlRjZ0RDdybExkb1dMVDBzV0dhMDl2YjkzVXNaUDFlc2ZhMWVXMmUweCtzakl6dEhiaEFtczRScExTMDlJMDljUDM5Y0lubytUdFc5RnV2OFQ0ZVAyV0ord1RkZmlRRnMrY29RWVJFWVUrL3VoYVZORFJRd1hKNzJpaWdqdy84bE9GaFRlMFhwODZjbGlqaDc1b2FHTXhXN1RveHg5cytnNGFObHdCZVVKbjZhbXBHai9jdVB1U3EydkpvZ1FibHl4U1ZtYW1vVFpreEhzS2I5YmNwdTFYNzQzUWdjanQxdXZPOS9UUlhRTWZjemgrbXg0OWJXb3RPdDZxRmgxdmxaUVRNbnY1WG1PdzdiNGhUNmxwMjNhR1d0N1BRZCtubmluVXJraTRQaEdRQVFBQUFBQUFBQUFBQUhCZGlEc1RyZVd6WitWN2YvZkdEUTRETXQzNzl0UE5YYm82UERMcGxwNjNHd0l5NTJMTzZFRGs5bExiN2VSc1ZKU083OTlucU4zY3VhdDExNHJVNUdUOTl0MDBtMzR0T3Q2cWlEd1A5M09iLzgwVVhUeDN6bEFiV01DUlU1ZVpYQW9PLzdpNWUraXgxOTdRNktFdkt2SENsWURTK2JNeG12N3B4eHI4MWp0MmQrLzUrY3R4U2t0Sk50UUNnb0wwK1BDM3J1dHd6TFV1Y3MwcW5UbHgzRkFMYjliY2J2Z2pOU25KcGxhU0k1YlNrcFB0SHUwVVZDUEVidnZUUjQ4WXJxdldyRlhzdVIweG1mTGZYUXIvREFSa0FBQUFBQUFBQUFBQUFGd1Rxb1dGNllhV3JlemV5ODdLMGcrZmo3TFpsU0szbmV2VzZJNkhIN0c3MjB0V1pvYm1malZSS1VsSkdqTGkzWHgzeUdqZXZvTisrWHF5NFFpa2RiLy9WbW9CbVkyTC96QmNtMHdtdGIranQvVjY3dVNKU2podkRMcDQrZmlveitDbjVGUFIvaTR0a3JUNHB4azJ0WWgyN1V1NFdpTy93RUFOZW0yNHhnOGZadmc4SE5xMVV3dS8rMVozUFdyYzlXUEw4cVhhdDIycm9lYnA3YTBuM25oYkZmMzlTM1Z0NWFHNE84QmNEWWQyN3JTcGRlL2J6MjViczlsc1V5dEpRR2JWL0hsS1RVNjJxUi9adTF1dHVuUXoxQzdFeFNrcEljRlFDODRUa05tM2JhdSsvdURkZk9jYk9XdU9UZGpLWXVjMWxlWXVVTGcrRVpBQkFBQUFBQUFBQUFBQWNFMW9kMXN2dGJ1dGw5MTd2MzQ3VmFlT0hEYlVQTDI5NVYyeG91TC8ra3VTRkI4YmEzZTNsK1RFUkUzOThIMmRPTEJma2pSbjRnVDFlL1o1dS9ONGVIcXFlWWVPMnJ4MGliVjJjRWVrTHNURktTQW9xTml2VGNvNXltYmJxaFdHV25pejVnb09xU2twNStpaHlEV3JiUHIxNlBlZ3czQk1XVEdiellhZ2tKU3pDMGp2aHdkcS9qZFRyTFdxdFdxcGNlczJobERFcFlzWE5IL3FGRU5mazhtays1OStUbjZCVmV3R0tOdzlQT1RtN2w3S3IrS2ZxZjkvLzZlTTlIUXRudm1EemtaRnFYN1RDTlZyMHRSdVc3TTUyNmJtNnVwNjVYNTJ0b2IydmFmUWM1L010UU5UYmdjakkyMENNb2QzMndaNVNtTUhHYnV2cVFTaEh6Z0gzZ0VBQUFBQUFBQUFBQUFBcm1uci8xaW9kUXNYMk5ULzllampTa3ROMGEvZmZHMnRyWmczeHhDUWlZMCtyYTgvZUZmblltS3N0YzNMbGlxb1JvaTY5TG5QN254dHUvYzBCR1FzRm9zMkwxdWkyL3MvVktMWHNXWDVVcVdscEJocUhlKzhzZ3RKOWJEYTh2YXRxSlNrUzlaYWxlclYxZUdPTzBzMGIzR2RQSGhBNDE1L3RjQjJmNTA2cGZIREN6N095V0t4YVBxb2ovTzlmOWZBeDlUNW5qNUZXbU41Q2c2eGYyUlFZY1ZHUjVmU1N1d3dTUkczdEZPVDFtMjBkdUVDVmZEMDFKcGY1K3ZXZjkxdDB6UTd5elpNNGxLQ01JbUhwNmN5MHRKczZuOXUyNktNdERUcmNXS1N0RDl5dTZGTjliRGE4dkx4S2ZiY2wyV21aOWpVQ01pQWR3QUFBQUFBQUFBQUFBRGdCTTdGbkZIazJqV0tPWEZjeVltSlpUTEgzWThQVmtpZHVtVXlkbjUycmx1cmVWOU5zcWszYnQxR2JYcjBWSEppb2haT242YnNyQ3hKMHJFLzkyci85bTI2b2VYTk9yZ2pVdDk5K3JIU1VteDNLMWs0ZlpvYXRyaEpOV3JYc2JrWEd0NVF3U0VoaGdERDVtVkwxUE9CL3NWK0hSYUxSV3NYL21hb0JZZUVxTkZOVjhJODdoNGVhdE85aDFiK010ZGF1L3V4d1R6WXYwYTlPbTVpaWZvWDk0aW1zMUZSaHV2WTA2ZnpiV3R5Y1pISlpOSzhLWk9WbFprcFgzOC8zWFJyWjBNYmM3YmpIV1NLcXZlQWdWcjQzYmZLU0U4MzFEUFMwclJydzNxMTZ0ck5lbjF3UjZTaFRjUG1MWW8xNS90UFBxNExjYkVPMjB4OCs0MEN4L25tb3c5c2FxUG0yWWJ6Y0gzaU95a0FBQUFBQUFBQUFBQndIVXRMU2RFdlgwL1d0cFVyWkxGWXluWXVPOGZpbEtYSU5hdjA0NWpQN2I2dUIvNCtJc21uVWlXMTdOUlpXNVl2czk2Yk4yV3lZazZlME8vZmYyZTNiMkMxNnVyNzFETjJ3ekdYM2R5bG0zNy8vanZyZFdKOHZQWnQyMXJzMTdKbjR3YWRQeHRqcUhXODYyNlpUQ1pEN1piYmUyblYvSG15V0N4cTFhV2Jicnk1bFhadldGL2crSGwzcHBGVXFINmVQajRLYjlhOHdIYTRkc3dhUDdaUTdaSVNFalJqekdlR0VNclBFOGFwUnUyNnFoWWFhcTFsL1IwdXk2MGtvYXpna0pxNmMrQmptdmZWUkVYYzBsNjdOcXl6M2x1OTRCZHJRR2JYaHZVMlIzaUYyd25JaERkcnJoSGY1SHd0bmpsK1hKUGZmYnZZYThNL0d3RVpBQUFBQUFBQUFBQUE0RHFWbEppZ2lXKzlvWmlUSjhwN0thVnV4ZHpaK1FaY3BKeGd6R1hkKy9iVHRsVXJyVHRobkQ4Ym80WFRwOW4wY1hWelUrZDc3bFhQZmcvSXpkM0Q0ZnczZCs2aVAzNllicGgvMDVKRnhYa3BrcVRsYzM0MnJyOWlSYlhxMHMybVhXRFZhbW9RMFV4L25UNmx1eDhmTEVtYTlzbEh4WnF6TVAycWhZWnE2Smp4eFJyL242NjRPOEJjTGE1dWJqYWhySXowZEUzNytFUDk3OVBQclVjZFpXZGwydTNyeU1DaHcxU3pmZ083OXlvRitLdEJSRFA1Vktxa2VvMmJhTS9tamRhdnpaZ1RKL1RuMWkxcTNLcTExdit4ME5EUDI3ZWk2alZ1WWpPZW03dTdLdm9INUxTcGVNN2h1Z0JIQ01nQUFBQUFBQUFBQUFBQTF5RnpkcmErK2ZBRGF6akd4ZFZWcmJ0MlYxakRocW9jWE5WbVo1TFNVT01xSEsrVWtaYW0yWk1tYVB1cWxZWHVFMWl0dWxwMTZhck55NWJtMjZadTR5YnErOVF6cWxxelZxSEc5QXVzb25wTm11ckludDNXMm9ISTdZVmVVMjVILzl5amhQUG5EYlYydlhyTDNjTitTS2R0ejl0VXdjdExYajQreFpxdnRHUmwyZ1luUnM2YUt6ZDM5M0pZRFlyS3k4ZEhnNFlOMStpaEx5b3pJOE5hajQwK3JWKytucXgrZisvQ2xGMk1JNVlxQmdTb2NuQ3d3emJOMjNlUUpEVnNmcFAyYjcreSs5S0NiNmNxT3l0THA0NGNOclJ2M2ExN3NkOWJsWU9ENVpKcnpRbm56eXNyODhwcmRuVnprMytWSUp0K2VRTkVGZjBEck1FaE9COENNZ0FBQUFBQUFBQUFBTUIxYU11S1pUcHhZTDhrcWFLL3Y0YU1lRS9WdzJxWDc2Sks2TXlKNDVyKzZjZUtqVDVkNUw2OUhucEV1emR0VkdwU2txSHU3VnRSZHowNlNLMjZkaTl5YUtobHA4NkdnRXh4ajdES0c0NXg5L0JRaDk1MzV0dStXYnNPeFpxbnRGMjZlTUdtVnBLamQ1eE5jRWhJaWZySFJrZVgwa3J5VnkwMFRIMmVHS0paRTc0dzFEY3ZXNm9iV3JaUzA3YTNLTHVVajFqS3EwMzNIb2FBVE55WmFQM3crU2hERzVQSnBIYTM5eXIySE0rOC82SDE0NnpNVEwzOTZBQkRRS1pCUkRNTmZuT0VUYis4dXdEMWZlb1pOV25UdHRqcndMV043MTRBQUFBQUFBQUFBQURBZFdqdGJ3dXNIOS96K0pQWGRUZ21Lek5UeTM3K1NTdm16bEYydHUzRCtzS282Tyt2T3g5NVZEOVBHR2VvbTgzbVl1K29FM0ZMZTgyWk5GRlptUmtLRGdsUmg5NTNhZTdraVVVZTU4YWJXeW0wUWJqV0xseWc1TVJFdGU3V1E3NlYvSW84enRXV2VNRVlrUEdvVUtGTWRpYTZYcjA2cnVqdmhkeUtlMFRUOHlNL1ZWaDRRK3YxcVNPSE5Ycm9pL20yYjlPanAvWkhidE9lVFJzTjlkbGZqbGVkRzI2MEc1QnhLV0FIbWFKbzBxYXRhdGF0cDlQSGpscHJ1Y01ya3RTMDdTMEtyRmE5Vk9iYnQzV0wwbEtTRGJWYTllcVh5dGk0dmhHUUFRQUFBQUFBQUFBQUFLNHpDZWZQNld6VVNVazV1NUZFdEd0Znppc3FtVDJiTm1ycHp6L1p2ZWZxNXFid1ppME1PMURrcDAzM250cTdlWlAyYjk5bXJhV2xKR3Z5dTIvci9tZWVVNnN1M1lxMExrOXZiOTNlLzkrcUhsWmJEVnZjSkpQSlZLeUFqS2UzajNyMGUxQ2Q3dTZqVFVzV3FVbnJvdTFROGNuc1h3cHNNK3JGNTNVMktxckkvZVFnOEhJdTVvemh1bExseWdXUDUwVEd2UHF5OWVQRStQTU83NWVHallzWGFkKzJuUGQ1cFlBQURSbzJ2TlRHdnYvcDUzUjgvejRsSlNSSWtqdzhQZFhwN252azVlc2pzOTBqbG9vWEpjak95cExKWkRJRWJFd21rM28vOHFnbWpYalRiaDkzRHcvOWE5RGp4WnJQbmkwcmx0dlV3aG8ydE5NUy96UUVaQUFBQUFBQUFBQUFBSURyeklWejU2d2ZWNjFaU3k0dUx1VzRtcEpyM3FHajF2MyttL1hJcU10OEsvbnAwZGVHNjl5Wk00VUt5SmhNSmozMHdrdjY3S1gvS2o0MjFsclB6c3JTekxHamRUQXlVdmM5OVl5OGZId0t2Yll1ZmU0ci9Bc3BnRWVGQ3JyMXJydUwzSys0dTNtVWRCZVE0L3VObjQvS3dWVkxOTjcxSnVyUXdSTGRMNnFFOCtlVWNEN25henNnS0xoVXgvYXBWRWw5QmorbDZaK09WTk8yN1hUUDQ0UGxYNldLcEp3ZG5QSnljeTlhbENBN0swdWJseTNSOGprLzY1bjMvczltTjVqd1pzMVZ2Mm1FNGNpeXk3cmUyN2ZVWHUrUlBidHR2bGU0dVh1b1hwT0lVaGtmMXpjQ01nQUFBQUFBQUFBQUFNQjFKanZYQSswS1hsN2x1SkxTWVRLWmRPL2dwL1Q1eXkvSVlyRklra0xxMU5Xanc0YXJjbkN3WWsrZkx0UTRGb3RGc1dlaU5laTFOelIrK0dzMng2enNXTGRHUi8vY3ExNFBQYXhXWGJ0elhKQURxY25KK3V1VWNVZWFHblhxbE5OcVVCcWF0Kytnd0twVlZhdCtBMFBkWGtER3BaQTd5Sml6czdWbHhUSXQrL2tuWFlpTGt5UmRQSC9lSmlCemFOZE9SUjArWkhlTTAwZVBLQ3N6VTI3dTdvV2FNei9aV1ZtYU0rbExtM3FEaUdieXFGQ2hSR1BET1Z6ZlVWSUFBQUFBQUFBQUFBQUFUaUdrYmwwMWE5OUJrdFN4OTExNmZ1U25xaHljczZ0RXlxVkVoMzJqRGgzVS9HK202TDNCZ3pUOTA1R3FVYnVPbm5qemJic1B4Uk12eE91bmNXUDEyWXYvMWE0TjYyUTJtMHYveFRpQlA3ZHN0b2FWTHF2ZHNGRTVyUWFsSlc4NFJwSXkwdE5zYXE0RjdENWtNWnNWdVdhVlBucnVhZjA4WVp3MUhDTko4WC85WldnYnVXYTF2djdnWFdXazJjNGpTWDl1M2FLdjNodWhsS1JMQmE0LzJkSDNBcE1VM3J5RlRibDF0KzRGam90L0JuYVFBUUFBQUFBQUFBQUFBSEJONlBYdmgzWFRyWjNWdUZWclEvMzAwU00yYmFNT0g5S3VEZXUwYS8xNlhZaTdjcHhTOWJEYWtxUTZqVzdRNDhQZjBqY2YvWi9OVGpLU2RPYkVjWDMzeVVnRkJBWHJzZGZmVUkzYTdJNlMyOWFWeXczWEpwTko5ZjloeDlTTW1yY2czM3NwU1plMGEvMTZSYTVacGVQNzk4bW5ZaVVObXpBcDMrTzdmdjlodXBiUG5xV3F0V3FwWWZPYjFPaW1scXJYdUVteGRrMForK3JMUmU3alNPS0ZDelkxRDA5UGgzMisrM1NrTGwyOGFQZGVYTXdaU1RrN3V2ejIzYmRhczJCK2dXczRzbWUzUG4vcEJUMHlkSmpkRUkrVUU0VDcvck5QYmVxTFovNm8zZ01HeXRYVlRYMmVlRksxR3piU1QrUEdLRE1qUTVVQ0txdHg2OVoyUnNNL0VRRVpBQUFBQUFBQUFBQUFBTmVFS3RWcnFFcjFHb1phVW1LQzlrZHV0Mms3NXBXWDdJN2htZXZJcWZwTkkvU2ZEei9XbFBmZk1ZUm9jdlB5OFZHMVdxR1NwSFcvLzFia05WK0krNnZBZm5Gbm9ndHM0KzNycTV0dTdheExGeTlxMDlMRlJWNUhVa0tDVFczcHp6OFZhWXd1OTl3ck4zZDN4Y2ZHNnVqZVBZWjc5Wm8wbFpldmI1SFhWUnl4MGFjMThybW5TMldzdHdZK1ZPUStMMzQyUmlGMTZ0clUwOVBTdEgvN051MVlzMHI3STdjck95dkxlaThwTVVHTGZ2eEJmWjU0MHFaZllueTgxdjRkRXZucjFDbjlkZXFVMWl5WUx3OVBUNFZITkZQajFtM1Z1RlZyK1ZTcVZPUzFsbFJTUW9JMjUzbS91Ymk0eU5QYjIzcWRsZXQxWHBaZk9LWnU0eVpxMHJxTlRoODlvaC9IanRiWnFKTTJiVnpkM0ZTcmZnT2RPTERmVUkrUGpkWFlZVVBWNVo1NzFmT0Ivb2J3MFBIOSsvVFZ1MjhyM2M0dU5Ddm16dFpmcDAvcHprY2VWWEJJVGJYb2VLc3FWNjJxcVIrOHAyNTk3NWVyZytPaVFzTWJHcTY5cjlKN0hPV0RnQXdBQUFBQUFBQUFBQUNBYTFKMmRwWm1qUnVyOU5UVVF2ZXA0T1Z0dUs0V0dxb1hQdjFNUDMweFJ2dTJiVFhjYzNGeDBRUFBQUytYdjQrVG1mZlZwQ0t2OFd4VVZJSDlUaDA1ckZOSERqdHNFeHdTb3B0dTdhekVDL0ZhTk9QN0lxL0RucUtPMCtHT08rWG03cTVsUDgrME9WN3BwbzZkU21WTjE1dWt4QVR0MjdwRmV6WnQxS0ZkdTVTVm1aRnYydzEvTEZUYkhqMnR1eGhkdG5qbURHV2twOXUwejBoTDA5NHRtN1YzeTJhNXVMaW96ZzAzS3VLV2RtcmF0cDM4QWdOTDdUV2NpNG5SMUEvZms3ZVByenk4dk9UbTVpWVhWemVscDZib3hNRUROa2NmK1FWV2tjbGtzbDdiMjhFcHI5QUc0ZXIxMEFCVkR3dlRIek8rMTlibHkrd2VYK1pSb1lJZWZmVjExWStJMExTUFA5S2ZXelliN3B1enM3Vjh6cy9hc1hhMWJ2OTdSNmxUaHcvbEc0NjU3TTh0bTdWLzIxYUZOMnVoOE9iTlZhdGVmVDN3bi8rcVdtaVlMbDI4c2tPT3hXS1JMRG4vdDFnc2V1VGxWMlF4VzJRMm0zUCt5ODVXOVBGanlzN0tVbVpHaGpMUzBsU2pkbTM1QlZZcDhOOEExejRDTWdBQUFBQUFBQUFBQUFDdVNja0ppVHE0YzJlaDIxZjBEMUNEWnMxczZyNlYvUFQ0OExlMGNmRWlMWmcyMVJxNDZYelB2YXBacjM2cHJkY1p4SjJKMXRhVkt3dzFUMjhmdGVoNGF6bXRxUHhrcEtYcGsrZWZ0YnM3VDE0Vi9RUFVxbXMzZVhyYkhySFV1SFVicGFlbGF0KzJyZm1HdmN4bXM0Nyt1VmRILzl5cnlEV3I5ZnhJMjZPRWlxdEs5ZXJLU0V2VFg2ZE9GYXA5V0hpNDllT3N6RXd0bVBaTnZtMkRhb1Rvam9jZlVjUXQ3U1JKbTVZdTF1YWxTK3kyclZTNXNnWU5HNjdRQmpuakQzeGxtSDRlUDg3bU9DOHBaemVaNWJOL1ZyTjI3WldXbW1vM0hHTXltUXhCTHJQWnJBTTd0dXZBRHRzZHAwcGkrTVFwcFRvZXlnOEJHUUFBQUFBQUFBQUFBQURYcEVxVks2dkRIYjIxYXY2OGZOdlVxRjFIalZ1M1VlTldyVld6WG4zRHpoZDUzWExiN1dyU3BxMFd6ZmhlSnc3dTEyMFA5aStMWlYvWFRodzRJSE4ydHFIV3RtZFBlWGg2bHRPS3lvK0hwNmQ2RHhpb244YU50WHZmeGNWRkRWdTBWTnNlUFhYanphMnNPeEhsZGVQTnJYVGp6YTJVbFptaC9kdTNhZWY2ZGRxM2Jhdk56aTJYOVhwb2dNTjE5WHYyZVZVTERiVmV4NTQrclpsZmpIYllwMkdMbHRxMFpKSEROcGQxNkgyWDlXTlhOemRWQ2dpd2FlUGw2NnZiSC95MzJ0MStoK0YxdCtuZVU1dVdMTGJaTWFudWpZMDE0T1ZYVkNtZzhwV3hYZDMwNFBNdktLaEdEZjB4NDN0RDJNWEYxVGdDQzVBQUFDQUFTVVJCVkZYOS8vcy91Ymw3cUVGRU0va0ZWbEhDK1hQVyt6MzZQYWc2alc3UUQ2TkhLVGt4c1ZDdnF6aXFoWWFwY3RXcVpUWStyaTRDTWdBQUFBQUFBQUFBQUFDdVdWM3Z1MStibGk1V1drcUtwSnhkSTJvM2JLU21meDlGVXprNHVFampWZlQzMS8zUFBLZnNyQ3k1dXZHNE5LOVdYYnNwTFNWWjg2ZE9rY1Zpa1VlRkN1cDg5NzFYZFExZVByNXEzNnYzVlowek45OUtmdGFQVzNYdHJxMHJsdXZZdmordHRjckJ3V3JkcllkYWQrdFJwS09RM053OTFMUnR6dnMyTXlORGV6ZHYwdmJWSzNWdzV3NXJLS2wrMHdnMWlMRGRCU20zYXFHaENndHZhTDEyY1hFcGNPN1FCdUVGQm1STUpwUHVlUGdSMWJuaFJrUHRvZis5ckFsdnZHWU52YlRzM0VYL0d2UzQ0ZDhwZC9zK2c0ZG83S3N2UzhvSjJOemUveUYxNlhOZnZ1RzFibjM3cVhhakcvVDk1NThxTVQ0K3AzWnZYOVdxMzhBNlpzdE9uYlZpN214SlV0ZDcrK3IyL2c5SmtsNzZiS3lXei9sWjIxWXVkM2dFVTNHRk4yOWU2bU9pL1BBZEh3QUFBQUFBQUFBQUFNQTF5NmRpUlhXNnU0KzJyMXFwTnQxNzZLWmJPOHUvU3BVU2oyc3ZIRE5xM29JU2oxdFNJWFhxbHZzNk90NzVMN2xYcUtEWlg0NVhwMy9kbzRyKy9sZDEvb3IrL3JyM3lhZXU2cHo1TVpsTXV2ZkpwelQyMVpkMTQ4MnQxS2JIYldvUTBjemhUa1dGNGU3aG9SWWRiMVdManJjcU9URlJPOWF0VWVUcVZicmo0VWVLTVZZRnc0NHlrbFRCeTl0d0hab3JiT0xpNGlwWE4xZTVlM2lvZ3JlM0tnVlVWdTJHamRTeWN4ZlZxRjNIWm55UENoWDArUEMzTk9tZE4zVjcvNGZWcEhVYmgrc0pDMitvNXUwN0tDVXBTWDBHRDFGd1NNMENYME85SmszMXlwangrdlhicVlvK2ZsUTlIbmpRY0w5VjEyNWFNWGUyT3Yzckh2VWVNTkJhOXdzTTFMMVBQcVU3SGg2Z2ZkdTI2dVNoUXpwMStKQXVuait2dE9Ta0VvVm1YRnhjVks5eDAyTDN4N1hIWk1tOVR4RUFBQUFBQUFBQUFBQ0FhOTdSdlhzMDRjM1hKVW4xR2pmUk0rOS9XTTRyS2x2WjJWbHljWEV0Y1NnQlJiTjkxVW8xYlh2TFAvSjRwYnd5TXpMazd1RlIzc3NvVnhhTHBkQmZneGxwYWNWKzMyUmxac2pOM2ZiZmV0UFN4V3JiNDdZaWpXVTJtMlhPemlxZ1ZjNXJNcGxNT2YrNXVQQzl4a214Z3d3QUFBQUFBQUFBQUFDQWE1cXJLNDgxeTBQTHpsM0tld25Yakg5Nk9FWlNrVUlqSlFsVjJRdkhTQ3B5T0ViSzJRWEd4WVhQSFhJVWZCZ1pBQUFBQUFBQUFBQUFBQUFBY0IwaklBTUFBQUFBQUFBQUFBQUFBQUNuUmtBR0FBQUFBQUFBQUFBQUFBQUFUbzJBREFBQUFBQUFBQUFBQUFBQUFKd2FBUmtBQUFBQUFBQUFBQUFBQUFBNE5RSXlBQUFBQUFBQUFBQUFBQUFBY0dvRVpBQUFBQUFBQUFBQUFBQUFBT0RVQ01nQUFBQUFBQUFBQUFBQUFBREFxUkdRQVFBQUFBQUFBQUFBQUFBQWdGTWpJQU1BQUFBQUFBQUFBQUFBQUFDblJrQUdBQUFBQUFBQUFBQUFBQUFBVG8yQURBQUFBQUFBQUFBQUFBQUFBSndhQVJrQUFBQUFBQUFBQUFBQUFBQTROUUl5QUFBQUFBQUFBQUFBQUFBQWNHb0VaQUFBQUFBQUFBQUFBQUFBQU9EVUNNZ0FBQUFBQUFBQUFBQUFBQURBcVJHUUFRQUFBQUFBQUFBQUFBQUFnRk1qSUFNQUFBQUFBQUFBQUFBQUFBQ25Sa0FHQUFBQUFBQUFBQUFBQUFBQVRvMkFEQUFBQUFBQUFBQUFBQUFBQUp3YUFSa0FBQUFBQUFBQUFBQUFBQUE0TlFJeUFBQUFBQUFBQUFBQUFBQUFjR29FWkFBQUFBQUFBQUFBQUFBQUFPRFVDTWdBQUFBQUFBQUFBQUFBQUFEQXFSR1FBUUFBQUFBQUFBQUFBQUFBZ0ZNaklBTUFBQUFBQUFBQUFBQUFBQUNuUmtBR0FBQUFBQUFBQUFBQUFBQUFUbzJBREFBQUFBQUFBQUFBQUFBQUFKd2FBUmtBQUFBQUFBQUFBQUFBQUFBNE5RSXlBQUFBQUFBQUFBQUFBQUFBY0dvRVpBQUFBQUFBQUFBQUFBQUFBT0RVQ01nQUFBQUFBQUFBQUFBQUFBREFxUkdRQVFBQUFBQUFBQUFBQUFBQWdGTWpJQU1BQUFBQUFBQUFBQUFBQUFDblJrQUdBQUFBQUFBQUFBQUFBQUFBVG8yQURBQUFBQUFBQUFBQUFBQUFBSndhQVJrQUFBQUFBQUFBQUFBQUFBQTROUUl5QUFBQUFBQUFBQUFBQUFBQWNHb0VaQUFBQUFBQUFBQUFBQUFBQU9EVUNNZ0FBQUFBQUFBQUFBQUFBQURBcVJHUUFRQUFBQUFBQUFBQUFBQUFnRk1qSUFNQUFBQUFBQUFBQUFBQUFBQ25Sa0FHQUFBQUFBQUFBQUFBQUFBQVRzMnR2QmNBQUFBQUFBQUFBRUJSbWMxbVRSLzFzZndxQjhxL1NoVUZCQVVwSUNoWW9RM0N5M3RwVjkzTzlldVVrblRKVUd0M1c2K3JObjlhU29yaXprUXI3a3kwWWsrZlZrQlFzTnIwNkZrcVk1dk5acVVtSlJscVBwVXFGYXB2ZWxxYXNqSXlpdFczT0xhdVdLNnpVU2NOdGJzZWZjeHd2ZnJYWDlTOGZVZjVCUVlXYTQ2WUV5Y2tTVUVoTmVUbTdsSG9mb2QzNzFMMTJyWGxXOG12V1BOSzBxa2podzNYMWNQQ2lyU0dxeW41MGlYOWRTcEtzYWRQNmV5cFUwcExTZGFELzNtaHZKZUZJdHF4Ym8zMVk0OEtubXJjcXJYRE5wNWVYcnFoWmFzQ3g3VllMREtaVEtXelNKU0t0SlJrVmZEeUx2VG5KVDB0VFFubnp4bHEvb0ZWNU9IcFdSYkxzeXNyTTFNNzFxNHgxRnAyNml3WFY5ZXJ0Z1pjTzA0YzJLLzB0RFRWckZ1dlRIL1hRTWtSa0FFQUFBQUFBQUFBWEhmaW9xTzFlOE42UTYxeTFhb2FQbkZLbWMwNTRZM1hETmRoRFJ1cDk0Q0JEdHVFTjIraDduMzdGWHZPU3hjdnl0ZlB6K0ZEdzZXemZ0VFpxQ2hEN1dvRlpMYXVYSzZaWTBjYmF0VkNRMHN0SUhNdTVveEdQdmUwb1RacTNvSkM5WjM5NVhoRnJsbFZyTDdGc1hmelJ1M2RzdGxReXgyUStmV2JyN1g2MTErMGN0NGNEWGo1VmRWcjNLVEljL3d5OVNzZDJiTmJKcE5KQVVGQkNncXBxZjdQdjZDSy9nSDU5cmwwOFlJbXYvT1dMQmFMcW9XRnFVRkVNelZ2MzFGaDRRMkxOUGZvb1M4YXJsOGQ5NldDUTJvYWFuTW5UeXpTbVBtNTk4bW5pdDNYWXJGb3pDc3Y2ZnpaR0VPOTQ1My9Va2lkdWlWZEdrb2dNVDVlMHo3K1VIYy85b1JDQy9IKyszN1VKOWFQQTRLQzdRWmtjcmNKckZhOXdJQk04cVZMK3ZyOWQzUkR5NXZWbzkrRDFucGFTcklzbG9KZmc1ZVBUOEdOcm5QcGFXbjZLK3FrWWs2ZVZOWFFVTlZ1MktqTTUveDI1SWM2Y1dDL3F0YXNwZXBodGRYMnR0c2R6dnZidDFPMVlmRWYxdXVLL3Y0YU5uNVNtYTh6dC9UVVZNMzh3dmp6TDZKZGUxVWdJUE9QdEhMZUhPdnZBQUZCUWJxbDUrM3FWc3pmL3l3V2k5Yi9zVkNCVmFzVytEM3RwVDUzR2E0SERoMm1pSGJ0SGJZWk5HeTRtclJwVzZ5MU9RTUNNZ0FBQUFBQUFBQ0E2MDdlM1N3a3FVNmpHOHQwenFOLzdqVmNlM2g2RmRqR0w3QktpZWFjTk9KTlhUeC9UdlVhTjFHRHBoR3EzelJDMVVMRFNqUm1hV3JTdXEzYzNEMlVsWGxscDVhelVWRktTa2lRcjEveGR5dHhOZ3VuVDlQcVgzK1JsQk42bXZqMkc3cDcwT1BxMFB1dUFucGVZYzdPVnRUaFE1SnlIcDdGeDhiS1lwSERjSXdrN1Z5M1ZtYXpXVkxPRGpReEowNG9NTGhxa1FNeWhiSCtqNFdsTWs3dWdFenU5MVpodGVyU1ZZdCsvTUZRaTF5OVNsVnIxc3luaDMwbUZ4ZTV1dklvclRTa3BTUnI4cnR2Sytia0NZMS80elgxZmZwWnRlclNUWktVbXB5c3ZaczNPZXlma1phcXJTdVdPMnlUbnBwaXQwM3pEaDNsN3VHaEMzRnhtdnpPVzRxTlBxMlRodzRxUGpaVzl6LzlyRnhjWGZYbWdIOWJ2MDRjR1RWdmdjM0Q1b0lNZm11RUdyVm9XYVErWmNWc05pc3hQbDRwU1plVW5KaW9oUFBuZGZIOE9WMklpOU81bURPS08zTkdpZkhuWmZrN0xkUzJ4MjJxM2JCUmtWK3pQZmtGRkRQUzBuUjgvejVsWldicTlMR2pPbjNzcU1PUTVZVzRPRzFldnRSUXUvT1JRZkwwOWk3eEdzdkRvVjA3eTNUOHFqVnJsdmgza2F0cHhkelpXamg5V3BuT2NmdS9IMWFQK3grd1hwdk5abDA4ZDg1QkQxdVZBdndOdTZoRjVmcTk5RUpjbkxJTDhmM0Vuak1uanV2bkNlTVVkZmlRZkN2NTZlVXhYeFQ0Y3g1RncwOTFBQUFBQUFBQUFNQjE1OGplM1RhMStrMGp5bUVsWlNmbXhBbkZuRHdoU2RxN2VaUDJidDZrS3RXcjY3VUprOHRzenV6c0xHV2twUmVwVDhNV0xmUm5ucDFUOWtkdVU1UFdSZnZyWkdmZG1jRmlzZWhDWEt5aFpzN08xcndwa3hVWEU2TzdIM3RDTGk0dUJZNFRkZmlRTXRMU0RMVm1lZjVLM0o3SVBFZUF1TGk0cUZuN0RvVlkrYlhoMVg3M2xjbzRxK2JQMDZyNTg0clVwM21IamhydzBpdWxNdjgvbWNWaTBkVC9lOS82L1N3ck0xTXp4NDVXN09uVHV1UGhSNVJ3L3B6TlRoeDVKVis2VkdDYnBJUUV1MjBhM1hTVDNEMDh0T3pubnhRYmZkcGEzN0o4cVM1ZHZLaEhocjVhOUJkVlFxVVJPQ2tzTjNkM2padzFWNUowOGR3NWZURGs4VUwzUFhId1FGa3R5K3JJM2ozS3lzeTBYbnY1K2lyTXdlNHhjeWQvcWV5c0xPdTFtN3U3anUzYnEyUDc5dWJiUjVKTUxxNjYvK2xuSmVYc3JEVmkwQ01GcnUyWjkvNVA5Wm8wMVlRM1hyTUp3TnJ6ZXYvN0hkNjNGeEthTk9MTkFzY3RpVDZEaDZqREhYY1cySzY4M3BQWGdrc1g0b3YwZFNGSlEwYThwL0JtelNWSkNlZlBLekUrM25BL3RFR0RJcS9qL05rWWZmN3kvMlRPenBZa0pTVW1hT2JZTVhyaXpiYzVGcTRVRVpBQkFBQUFBQUFBQUpTN3VaTW5sbmozaVovR2pkRlA0OFlVdW4xWkhyZFRHcmF2WG1sVGE5R3hVNW5PdVhQZFdzMFkvVm1KeDhsNzdGSmhYT3VmaitJeW1VeDY2SDh2eTh2SFZ4c1cvVzY0dDI3aEFsMklpOVdnWWNNTGZQaDFhUGN1bTFyZVl4VHlpbzArcmFoREJ3MjE4R1l0K0d0MFhGVW1rMGtSdDdTekNSaXNtRHRiNTg3R3FHdWYwZ2xCRmFUUDRDZDE3bXlNanV5NUVyRGN2MzJySm8xNDA3cGppck1MQ0FxU2g2ZW5UZGd1UDMrZGlsSjZhbXFacnVsQTVIYkRkYU1XTitVYkdveGNzMHI3dG0wMTFMSXlNN1Y1MlZLNzdYTnpjWEd4Qm1TQTBwVDNlNXZKWkZKWWVOR1BKZ3VzVmwwdE8zVTI3SVIxWU1kMnJmLzl0eUx0T0FmSENNZ0FBQUFBQUFBQUFIQ055YzdPMHZiVnEyenFMVHQxdnVwcnVaWXQrdkVIUmE1WmJmZGUwc1VMTnJYL2UvcEpoK085L21YWjdNNWpNcGwwMzVDbjVlbnRyUlZ6Wnh2cVRWcTNzUnVPU1U5Tk5leDJrWGVYSGs5dkgxa3NGcDNNRTRDcFdyT21QTDF6ZHVQWnVHU1J6YmdSN2Rvck5UazUzN1c2ZTNqSXpkMjljQytzQU1NbmZhM0t3Y0VPMjhUSHhoYjVML2R4L2JuOGNIZmVGT1BYMktHZE85WHhqanZWdlc4L216N0xacyt5ZnV6cDdhTU9kL1IyMk1iTDExZnRiNy9EcHMzbDQvRGMzRDMwMk90djZzczNYemNjMDFjanJMYWlEaDIwaG1RQ3ExWFhnSmVHU3BKbWZ6bGVwNDhkTll6WHBuc1Btemwycmx1cjlGeWhrNlp0YjVHM3I2OGt5VDh3eUtaOWVUR1pUQW9JQ3RKZnAwNDViRmZCMDFOQklUVlZMVFJVYVNtMjN5K3FoOVcydmo1N1VwS1NyRHNHRlNSdjRPWEdtMXZaYmZmWHFWT2EvZVg0UW8wSjUxS24wUTBsNm4vOHdQNVNXb2w5KzdadE1Wejcrdm5yK1A1OWhlcnI2ZVdsdW8yYldLL3ZmbXl3RHU3Y1lkaVJadUgwYVdwMFUwdFZxVjZqZEJiOEQwZEFCZ0FBQUFBQUFBQ0F2OFhIeG1yMS9IbHFmOGVkQ2c0SktaTTVMcDQ3SncvUEN2TDJyWmh2bTUzcjFpcnhRcDd0K3NNYktpQW9TRm1aR1lhNnZaMFA4cmJKbjZuVXdoQ2xwYUJqSGk3ZjcvbEFmeVVsWE5UNXN6R0ZIcnNvYmN0Qzd3RUQ1ZUxpWW4ybzMyZndVMnJkemZaaHV5U2RQSFRRNGRFYmFTbkorbUxZVUp2NjRMZEdxRkdMbHNyS3pOVDJsU3RzN3M4YVAxYXp4bzkxdU1hdTkvWXQ2S1ZjTlVOR3ZGZHVjMWNLWUtlZDB0U2g5MTNLeXNyU2dtK25TcEpjWGQwMGFOanJxdHU0aWVFQjhXV0c4SXVQajNvOU5NQmhHMi9maW5iYjVGYkIwMU9EM3h5aHNjT0c2bHpNR2QxeTIrMjZkOGpUMnJSMHNiV051NGU3YXRYUE9SNmxncGVYelJqOW5uM2VwblpneHc1RFFPYTJCLzZ0NnJWck8xeExlZkd2RXFUelo4K3FvcisvL0NvSDJoeWo5TUlubjFsZmYzN3VIUGlvR3JWb21lLzlBenUyNjZ0M1J4UzRscE9IRGhxT29ITnpkNWM1MjJ6NE9mRHF1QzlWMGM5ZjMzejBnZUhmdUtoY1hGMnRINXRNTHRZZzRXWHBxU2syUDA4dmYvNzcvL2RGWldZWWp4OU1UVTdXMkZkZk50VCtOMnEwUENwVXNGNS84K0VIaHFEajFlYnE2cWI2VFpxVzIveWw1YmtQUHk1Ui83SThQc3BzTnV2Z2poMkcycVdMRi9UMUIrOFdxbisxMEZBTkhYTWwrT1hsNDZQN2hqeWpiejU4MzFyTFNFL1hqMk0rMTdQL04xS2JsaTdXbklrVDhoMXYyaWNmRlRqbk54OTlZTGgyMWgzODhrTkFCZ0FBQUFBQUFBRHdqeGQ5L0poV3pwdWpYZXZYeVd3MlM1TDZEQjVTSm5NdG5qbERPOWF1VnN0T1hkVHh6cnRVTFRUTXBzMmFYK2ZiMUtJT0hkU3IvUXAzRkVsaDI3bTR1T2lUT2JaekllYzlVUlNwS1NtRkdpT2lYWHZGUnArV3A3ZTNhamRxWkdqajVlMmp5bFdyRm4yeGRrU3VXYTNrUzVlSzNDLzNRMlJIRHhWSFB2ZTBKTWt2TUZCdlRmbldicHNabjM4cU53OFBoL05sWlRnT2M0VTNhMjY0UHJoemgzNlpNc2xobitKNjV2MlBWTkhmdjB6R1JvN09kL2RSWmthR0ZzMzRYdjJlL1kvcU40MlFsQlA0U3J4ZzNQWHB4Yyt1SEpsbk1wa1VHMzFhbFFJQ1ZNSExXM0Zub20zYXVKaGNiTUlJd1NFMWJkYmdVNm1Tbm54cmhEWXVYcVRlanp4YTRQRm1lWDMyMG4rdE83QkUzTkpPRC8zdlpWa3Naa01iazR2ak1kdjNzdDBOeDU3a3hBVHRYTC9PcHQ2bWV3KzV1VHYrMnJyTTFjMzRPUGp4MTk4MDFQSituZnRVOGl2VXVLVmg1N3ExaHV0R0xXNlNwN2Uzb1phUm5xNHA3NzlqL1p4ZjV1bnRyY2RlZTBQMTdBUkFvbzhkMCtSMzMxSlNRb0sxbGp2NDUrdm5wdzkrbUdtOTNyTnBnNzRkK2FGaGpQYTllcXRtdmZxU2NvNm15aXM1TWRHbUZsUWpSQlU4UGEzWGhRbWcyZ3NuTEo0NVEwdCsrdEZRKzJUTy9IeVBucEtrMzZaOW81Vy96RFhVdXZkN3dPN3ZHUGFVNTN1eUlDT2ZlNnBJN1l2S0w3QktnU0dSL0g0ZUh0MjdSeWxKUmY5WjYwaVQxbTEwNDgydERMc3J1Ymk2MnQzTkNVVkhRQVlBQUFBQUFBQUFjRTBhUHVscm05cVdaVXUwOU9lZkRMVmE5UnZva2FIREhJNjFlT1lQMm1abk40M0xOaTcrUXp2V3JyRmViMTI1WEwwZUdtRHpvSzZrTXRMVHRXdkRPbVZtWkdqVDBzWGF0SFN4MnZmcXJYdWZ2UEx3NTlDdW5UWkhlbHd0TFR0MVVjdE9YZXplUzAxSzBzTHZwMm56MGlVYStNcHJhdEttYllIaldTd1dUWGp6ZFdWbFpLam5BLzExUTh1YlMzdkpaZWF6Ri85YjVtTnNXYjdNY04ya2RSc05ldTJORXM5cnNWaTBLcytEMHNJcTZvTkxSOHJpV0l2MGxCVEZSa2NYM0xBWXpObFpaVEl1akhyYy80RHEzZGpZc0d2TW5rMmJOUE9MMFFYMjdmZk1mOVM4NDYzV2dGWkI4bnZvSFZpdHV1NGNPTWp1UFhOMnRpNzlmVVJiZHBidGV5SXhQbDVabVptU3JoemZaTTdLTnJSeGNYWDhkWlQ3ZTc0anA0NGN0aHRHNkQzZ1VmbFVxbFNvTWZJcXphL3hrckJZTE5xMXdmamFtbmU0MWFiZGoyTSsxOW1va3piMXRKUVVUWDczYmZWNzlqK0duMXNISXJkcitxaVBsWllydEZpL2FZUjYzUCtBM1hXY1B4dWptVjhZZDlVS0MyK291eDk3UXJQR2o5WG1aVXNML1pwZTczKy93L3VYUXhZRmhUSHN2ZThjQmJtTzd0MmpWZlBuR1dvMWF0ZFJ0L3NLdnh0WWViNG5DMUpXMy9OTHcrYWxTOHBrM0Q1UEROSGgzYnRrempicnRnZjdxK3Q5OXhjNXpBZjdybzN2Z0FBQUFBQUFBQUFBNUZFNU9OaHduWldab2MzTGJSOVV4WjJKbG4rVktnNy9zcnFDcCsweEdibmRjbHN2YlZ5OHlIcWRucHFxclN1V3FlT2QveXJpcWgzYnZXRzkwbE5URGJVYWRlcFlQN1pZTEZyNDNiZWxPbWRwMkxaeWhSWjhPMVZKaVRsL2pUOWo5Q2c5UDNLVXFvV0dPdXkzYWNsaUhmdHpyeVJweXZ2dktMUkJlS2tHWmZvKzlhejZQdldzM1hzL2ZENUtrV3RXR1dyL2xHTUU5bTNkb3I5T255cFdYOWRjTzhnQXBTMDFLVWxldnI1MmoxUzZHaXdXaXpJek1nekg0T1FWR3gydEVZTWV5ZmQrN3AyWnZIMTlKY25tK0IzM0FuWk91dDRWNXZpa2doemF1VU1KNTg4YmFqZTJhcTNEdTNZYWFwM3Y2YVBGUDg3UWhiaFl1Ymw3S0RRODNQcHpKU3N6VXpOR2Y2YTltemZwam9jZjBjcDVjMndDTGRWcjE5YWpyN3htMkIzcnNxek1URTM3NUNQRHpoeStsZncwOEpWaDVSb2t5clN6czlheFAvZmEzUzBuTlRsWlA0NzkzSEE4bEl1cnF4Nzh6d3R5TFNDb2haSkpUa3pVbnMwYnkyVHN5bFdycXM4VFF4UlN0NjUxSnlNcFo2ZTV3R3JWcmRkNWo0NnM2QjhnajF5N0dCVzJ6VDhKWHhVQUFBQUFBQUFBZ092Q2lubHpsUmdmYjFOUFMwbFI5TEdqcWxXL1FiSEhEcWxUVjZIaERSVjE2S0MxdHU3M2hlclErNjVTL1l2ZFRVc1hHNjQ5dmIxMVU4ZE8xdXNkYTFlWDIrNHgrY25Lek5EYWhRdXM0UmhKU2s5TDA5UVAzOWNMbjR5U3QyOUZ1LzBTNCtQMVc1NndUOVRoUTFvOGM0WWFSRVRrZXhSRDdpTlRMc1RHNnB1UFByQjd2MUpBUUhGZXpuWHQrWkdmS2l5OG9mWDYxSkhER2ozMFJVTWJpOW1pUlQvK1lOTjMwTERoQ3NnVE9rdFBUZFg0NGNiZGwwcnpnZW9MbjN3bS95cFZITGE1ZU82Y3pXc29xdUlFbit6OTI2RnNMWmcyVlpHclYrdmhGMSsyKzZBL3Q5eWZVMGRIZlVuU3dLSERGTkd1dmFTYzNSeG1UZmpDYmp1THhhS2Z2aGlqMDhlUGF0Q3c0UXFzV3EySXJ5RG5LQ2h6OXBYZFlxNEVaSXlCaG12MTRmT2xpeGNjaG44azZZTWhqeHV1eXlwWXVHSHhIemExQ25iKzNjTENHK3FGVHovVDlFOC9WdWU3NzFHRGlPYWErdUg3T3JnajB0cG05OFlOMnIxeGcwM2ZtblhyNmNtMzM1WFgzNStudkg3NWVyS2lqMTA1NXM3RnhVVVB2elJVZm9HT3YyK1Z0YnlCSzBsYS9lc3Zkcjl1NWt5YW9BdHhjWVphMXo3M0thUnUzVEpiMzlWVzB2ZGdRZDlEaW12amtrWFczYVF1R3pMaVBadWpBU1hwcS9kRzZFRGtkdXQxNTN2NjZLNkJqemtjdjAyUG5qYTFGaDF2Vll1T09Uc3RXU3dXdlh5dk1jaDkzNUNuMUxSdE8wTXQ3K3Z2KzlRemhkb0YwRmtSa0FFQUFBQUFBQUFBWFBQaXprUnIrZXhaK2Q3ZnZYR0R3NEJNOTc3OWRIT1hyZzZQVExxbDUrMkdnTXk1bURNNkVMbTkxSFk3T1JzVnBlUDc5eGxxTjNmdWFuMlFtcHFjck4rK20yYlRyMFhIV3hXUjUyRkhidk8vbWFLTDU4NFphZ01MT0hMcU1wTkx3ZUVmTjNjUFBmYmFHeG85OUVVbFhyZ1NVRHAvTmtiVFAvMVlnOTk2eCs3dVBUOS9PYzd3Vi9tU0ZCQVVwTWVIdjVWdk9FYktDU3RkWm04WGh0ejNZU3R5elNxZE9YSGNVQXR2MXR6dXc3RFVwQ1NiV3U1ZEV4eUZGRjRkOTZXQ1EybzZYTXU2MzM4cmNQZW05TFJVaC9maEhKYk5ucVZWditRY0FUUHg3VGZVODhGL3EzdmZmdmtHRUdPalR4ZDY3SVFMOGRiMmlYOGZqV1RQbkVrVHRIWGxja25TNkpkZjFJQ1hYN0g3SU51UjNMdkhTSkszYjBXbHBhVEliRFpiYXlhVHlScWNnWDBKNTg5cjM3YXRoVzd2VzhsUFQ3OTdKU3o1K090dmF1TGJiK2pZdmovejdWT2xlZzA5OGViYitSNzdzMlB0R3NQT2NaSjArNzhmVm9PSVp0YnJXKys2eHhxK3lpc3RKVlhUUHgxcHFBMGFObHh1SHU3VzY3bVRKdXI4WDJldDE0UGZHcEh2ZW5OTFRVNjJxZTNidGxWeFo2SVZWQ1BFNW5Ya3RXejJMQzJ6OHp2VHd5OE5WUXM3eDFpaDZOS1NrKzBlWlpqMzgzUFo2YU5IRE5kVmE5WXFrM1daVFBudnBvZ2NCR1FBQUFBQUFBQUFBT1d1V2xpWWJtalp5dTY5N0t3cy9mRDVLSnUvMHMxdDU3bzF1dVBoUit3K2JNM0t6TkRjcnlZcUpTbEpRMGE4bSs4T0djM2JkOUF2WDA4MkhJRzA3dmZmU2kwZ3N6SFBYOHViVENhMXY2TzM5WHJ1NUlsS09HOE11bmo1K0tqUDRLZmtVOUgrTGkyU3RQaW5HVGExL0I3b0ZaZGZZS0FHdlRaYzQ0Y1BNM3dlRHUzYXFZWGZmYXU3SGpYK0ZmU1c1VXR0SG41NmVudnJpVGZlVmtWLy8xSmJWM1pXbGl3V3M5MTc5dXBabWJiSFZseVdON1F6Zk5MWGhWckQrajkrc3o3NHQ2ZjNnSUZxWHNnSGtvNk9mU21zUXp0MzJ0UzY5KzFudDIzdWgvcVhsZWF4SXR0V3JpaTFzUndwcTkwQlVEb09SRzdYSHo5TXQxNmJ6V1l0bXZHOW9vOGRWZi8vdm1oMzE1Q1J6ejFkNlBGL21USzV3RFk3MTY4emhDRlNraTdwcTNmZjFyOGVlMElkZXh2ZlA5VkNRelYwekhoSjBvUTNYdFBSdjQvemtYS09WTW5OdTZLdlV2S0Vacng4ZkV0MTU3RnJRZTdRU0duWXVQZ1B3MDQ4aFhIcDRnV2RPSEJBQnlLM2E5KzJyWWJBcGozbllzN28zU2NHcVZhOStncHIyRWhCSVNFS3JoR2lPamZjS0ZjM042My9ZNkdodll1TGkwNGVPcWh2UG56ZldodjAyaHY1SGlXWTk3MGdTUTJhTlRlOG55dDRHUU9DalZxMExQQjFTcklKdlVvNXU0V3MvdldYZkk4VmRHYlg0dmY0VmZQbjJRMHlIZG03VzYyNmREUFVMc1RGS1NraHdWQUx6aE9RMmJkdHE3Nys0TjE4NXhzNWE0N043eWtXT3ovRG5lMTdUMWtnSUFNQUFBQUFBQUFBS0hmdGJ1dWxkcmYxc252djEyK242dFNSdzRhYXA3ZTN2Q3RXVlB4ZmYwbVM0bU5qN2U3MmtweVlxS2tmdnE4VEIvWkxrdVpNbktCK3p6NXZkeDRQVDA4MTc5QlJtNWN1c2RZTzdvalVoYmc0QlFRRkZmdTFTVGxIMld4YlpRd0xoRGRyYnQyQkkrcndJVVd1V1dYVHIwZS9CeDJHWThxSzJXdzJCSVdrbkwrSzd2M3dRTTMvWm9xMVZyVldMVFZ1M2Nid2tPalN4UXVhUDNXS29hL0paTkw5VHo4bnY4QXFkaDhvdVh0NHlNM2QzYVpla0U5ZmVFNngwZEdGYnY5cXYvdnl2WmYzQ0lmS2VZNGpzdWRjVEl3Mi9QRzd3ellyNXMxUnkwNWQ1QmNZV0xoRmxsRC8vLzVQR2VucFdqenpCNTJOaWxMOXBoSDVIbWRqTnRzK29IWjFkUzNySmVJZnBtR0xtOVR1dGw0MlIrcnMyYlJSNTJLRzZqOGZmVkxtYTJqZXZzUC9zM2ZmNFUxVmZSekF2MG5iZE84OTZLQzBaWlMyakE2bTdMMlhLRElWUWZSMUFZcUNpQXdWQVJGRWxDVUNJckwzbnJMTEtLdk1VaWdkak5LV2JycVN2SCtVeHQ3ZUpFMFhvMzQvei9NK2IrNjU1NTU3MHFZaFB1ZWIzMEZjMUMwYzJmcHZtRTJoVUdETDBzVXdNdFpjV2F5a2ttRVlFek56cEpZSU5scmFQWisvOWZLUVN2WGc0UHB2aFl2MEo2bWlTbCsyams3UTB4ZStENHorWmpvcVMwNTJGbzd0M0tGei84MUxGdUh4L1FUUk5rSzZVTWpsdUhmckp1NDlxdzVuWm1tSnI1YzlxOVNtVkFyN0toUzRlaVpjN1RoL3pmc1JjVkczUlAxTG1qdjJZeFRQSjZRa0pwWjV6Z0NRbXFUK3VaNDVlQUN0ZS9jdDEvWmdwSjFDTHNmNGZyMTA3bit2V01YQjRtNUdSSWdDTWxHWHhjSFZ5cWdnby9iZjhFb011VlpYL0FrUkVSRVJFUkVSRVJFUjBVdnJ4TzZkT0w1enU2aTl4N0Mza2ZNMEc5dVcvMXZsNDlEbWpZS0FUR0pDUEpiTm1JcWtCdzlVYmVFSDlzUGV4Uld0ZTZzUFNvUzE2eUFJeUNpVlNvUWYySWRPYnd5cTBQTTRjM0EvY3JLekJXMHR1djM3aldobkQwK1ltSmtqTy9QZnhWYzdaMmMwNzlLdFF2Y3RyM3MzYjJEQmw1K1gydTlSWEJ4K21WajZkazVLcFJLcjV2eWc4WHozb1NQUXFsZnZNczN4UlZNcWxWajd5M3prNWVacTdmYzBNeE5yRjh6RHlNbmZQSjl2ZGt1QWdDWk40UjhTaW1NN3Q4UFF5QWhIdDIxRnl4NDlSVjNsQmVMRlJkRVVFUUFBSUFCSlJFRlVOV2taRnRmU2twT1FscHdNZDErL0NrMjVMQXhOVEFRTC9KVkpxcUc2RkZXTVJDSkIzOUZqWUc1dGpiMS9DeXRlMWZLdkQwTWpJd1MzYVl2Z05vV0x5bXNYek1PWmd3ZGc2K1NNNERadDBheHpGNWlZbVVNaGwyUERvb1hZdi81djFmWHZUSnFzc2ZwWVNkMkhqWUNKbVJsMkZhdG0wNkJGU3pScTFScnJmcG12YXBNWHlGWEJodndTbGN1eU1vUlZReForOWFYb1BnOWlZa1FWTHlZdlhRNUxXenVkNWxtVlRDMHM4UG1DMzFUSHN6NzZBQTlqaFFHWjBWTm42QlFRTEsrak83YUxRam5hNU9mbGFRM0hTUFgwRU5pMEdRS2JOa2ZFc1g4UUdYNWFZM1dhaGkxYlFWcU9FR0RxNDhjNmhURWYzOWM5c0tsSlFYNGUwbFBVVjhlUkZ4UmcxNThyTVhqc1orVWF1NnEyOWFscUZYM1BMMHVRVmxjeUl5UGs1ZVNJMnErZU80TzhuQnpWOXBrQWNEM2l2S0NQczRjbmpFMU5LenlIL0Z4eFZUd0daRXJIbnhBUkVSRVJFUkVSRVJIUmYwVFNnL3VJT0hZVUQyTHVxdDBhb0RMMGZIc2tYTDFxVnNwWUY0OGZ3K1lsaTBUdDlVSkNFZHErQTdMUzA3RnoxUXJJQ3dvQUFIZXVSdUw2K1hPbzA2Z3hibDZJd01yWlA2aGRoTnU1YWdYOEdqU0VpNmVYNkp5N3J4OGNYRjBGaXluaEIvYWh3K3R2bFB0NUtKVkswYmZsSFZ4ZFVidmh2MkVlQTVrTW9lM2E0L0NXVGFxMm5pTkdjcUZEalgzci9zYmRhMWRWMVhkZWxPTzdkdUJPc2ExWHRMbDU4UUpPN3RtRlpwMjdsdDVaaTRleHNZTGp4UGg0algwbFVpa2tFZ2syTDEyTWd2eDhtRmxab21ITFZvSSs2aGFSZGEwZzg4dkVDY2hNUzBPOTRCQ00rUElyQU9JcVBGWEJMNmlCWUlIL1pUTjU2RnQ0bXBsUmVzZEtVTHlDeGIyYk43RncwaGZQNWI3bGZaL3Y4UG9iTURZMXhaWmxTd0FVL2k1N2pIaEgwT2ZrM3QwNGMvQUFBQ0Q1NFFPY1BYZ0FMYnNYaHJ1a2VucDRtcGtwQ0V2Y3VuUko1NEFNQUxUdE53QW01aGJZdUdnaEdyUm9pVGMrK2hSU3FWVFE1L0g5Qk13WTliYmE2MHRXa0htVnhkMk93c1BZZTZYMjI3SnNDWTd0MkZZcDk1eXplVHRPN2RsZGVzZGlPcjB4Q010bVRCV0ZFVzJkbkJIY3VnMkMyN1NEbFowZEZBb0Y4dk55RVI5OUcrNCt2bmlhbFlYb3lDdUNiUUVidE5CdHU3c1g2WDVNak5ycU5FVXVuVGlPVmoxN28wWXRId0RxdHdOTXVITWJmOHo4VHREbTdWOWY3ZWVlVjBGRjMvT3JZb3Vtcm9PSFl1ZktQMFN2eTd5Y0hGdzZlVUlWK012THljSE5DeEdDUG41QkRjcDF6K252dm8wbmo3VlhKZnJ0NjBtbGpyUDgreG1pdHVmeDcvZkxncCtzaVlpSWlJaUlpSWlJaUtxNTNLZFBzZlgzSlRoejhBQ1VKYllVcUd3NWFyYlBLWStJbzBld1p0NWN0Zk45L2RrV1NhWVdGbWowV2l2Vllpb0FiRjY2R0EvdXhXRFhueXZWWG12cjVJeCtvOGRvWFNScTNMb3RkdjI1VW5XY25wS0NhK2ZPbHZ1NVhEbDFFc2tQSHdqYVduVHZLYW9tMHFSVFp4elp1aGxLcFJMQnJkdWlidU5nWEQ1NW90VHhTMWFtQWFEVGRVYW1wdkFORENxMTMvT21WQ3J4NVBGalBJeTlwemFBc25mTmFnQ0ZXejY5S0hkdlhNZU9GY3ZMZE0zVzM1ZkMzc1cxUWovejRsVXV0TWxNUzhOZjgzNFVMTXF0WDdnQUxwNDE0ZVR1cm1vcmVCWXVLNjRvbEpXVG5ZMGpXemNqN25ZVTRxTnZxNzFIa1JzUjUzRjgxMDZkbjRldTNwazBHUUJ3NjlKRkxKcnlWYVdQcjgwSDM4NkVWNTI2WmI3dWFXYUcxc1h0cWxKUWtJOW9IUU5iRlZXUjkva1czWHBBSXBYaXhLNmRHRHp1YzBFNDVlYUZDRkVvTXZuUlEzejVSbitONHgzZHZoVkh0Mi9WZUY1ZGRhb21IVHZCeWNNREhyNStvbkJNYWFvcVhQb2luTnEzUjIxN2ZtNHVIc1hIVlZtMUVTczdPNlEvVVY4aFJSMExHeHVFdHV1QWszdDJvMGF0V3ZCcjBCRDFRa0pWSWEyc2pBejhzMjBMVHU3WnBhb1lsNTJSZ2ZlbXpvQ0RXdzBrM0lsR3d0MDdTSDc0RU80K3ZxcHh1dzBkanV6TVRNRzlOaTlkcE5xNlVkOUFwbW9mTTEwWU5nRUtYd3VUaHdxcnkzMjdaajBNaTFVT0tROTE3N2NTaVVUMW1VYXBWR0xqb2wveDRjelprRXFsYXF2OXJGMHdUOVQyV25keEZURXFQd2RYTjNRYk9nS2JsL3lHZ0NiTmNPbmtjZFc1ZjdadlVRVmtMcDA4SWRxeTBsZE5RTVkzTUFoVGxoZCs5cngvOXk0V1QvMjZDbWYvMzhhQURCRVJFUkVSRVJFUkVWRTFscG1laHQ4bVQ4S0RlekV2ZWlvNk83UnBnOGFBQzFBWWpDblNydDhBbkR0eVdGVUpJL25oQSt4Y3RVSjBqWjYrUGxyMTZvTU9BMTRYTEhxcDA3aFZhK3hldlVwdy85TWFGaEoxY1hEamV1SDh6YzBSM0xxdHFKK3RveE44QWdMeEtENE9QZDhlQ1FCWU1ldjdjdDFUbCt1YzNOMHhmdDR2NVJxL3F0eTVHb21sMDc5QnJwcHRDMG95TUpRSnZsWCtLQzRPZS81ZWpWNGpSc0xTMWxiamRaZE9Ic2ZLV1RNRmJmVkNRbldlWS9LamgxaiszWFJCVlFJVE0zTTR1TG9pNXVZTlFWOGJSMGZWWXF1OG9BQi9mRDhENzAzN1Z2WE4vNnFpcDY4dkNtWGw1ZVppeFEvZjRaUFpjMVZiUDhnTDh0VmVDd0Q1ZWJuWXYrNXYwZm1TRkFvRlVoNG40dnI1OG9mSTZMK2xlWmR1Q0duVFRyQUZTY3pORy9qamgrODBibzFUMmJ4cTF5blhkWTQxM0JIYXJyM3FXS0ZRNE95aGc0SStnVTJidzhqRVdOQW1NNnhZYUtLeVphYW40ZnlSSTJyUExac3hGWm5wYVJqMitaZFZFcUtzVWFzV1lxTnVsZW1hVG04T1FwZTNocWhlTXdYNWViaHkraVF1SGorR3lEUGhndmRqb0xDQ1ZzTGR1M0R6cmdXdk9uWFZodDA4YTlkQlZrWUc3bHlOUlAyd0psQW9GTWg0OGtSMTN0N0ZwUnpQcnVKaWJnai9IWkZJSkdqZHV5OE9iZHFnYW91N0hZVkRtemFnWGI4Qm91dFA3OStMMjFjdUM5cHExUEpCM2VDUXFwbndjMUFWRldCME1YVDhCTGhwK1BmYXd0b0tQZ0dCTUxXd2dIYzlmMXdKUDZWNi8zb1FFNE9yWjgrZ1huQUlUdXdXaGtkTnpNemhYYzlmTko2K2dRSE1yYXdMKzVnblZmSXpvZUlZa0NFaUlpSWlJaUlpSWlLcXBoUnlPZjc0L2x0Vk9FYXFwNGVRTnUzZzRlY0hHd2RIVVFXVHl1QlNnZTJWOG5KeXNHSFJRcHcvY2xqbmE0cTJXQWcvc0Y5am41cjEvTkZ2OUJpZHZ3MXZhV3NIYi8vNmdnV21HeEhuZFo1VGNkRlhyeUF0T1ZuUTFyUnpWeGpJMUlkMHdqcDBoS0d4TVl4TlRjdDF2OHBTY3JFUkFHYXUyd1I5QTRNcXZhK2hzWWxPNFJnQWtFb0x0d0xLeWM3QzNyL1g0UGl1SFZESTVjaElTY0dZNmQ5QnFtYXJvTnljSExXVlh6b01HS2pUUFhPeXM3QnMrbFJSRlludXc0Ymo2cGx3VWYvWDMvOFF2MzA5U1JXMnlzM0p3ZEpwMytCLzMvOEFPK2VxVzN3MU5qWEY4QWtUOGRQNFQ1R2ZsNmRxVDB5SXg1WmxpekhnV1JVbXVaWXRsa3pNelV1OWo1NitQbXlkbkN0cDF0VkRwMEdEa1o3MGZCWTNreDQrd0kxblZZTHNYVnpSLzczM244dDlLL0krcjFBb2NITDNUZ1EyYTZFS084UkczY0xTYVZPUVYrSnYzOEZWZlpXbzRsdmd5UXdOWVdWbnAvRis2bDdIeVk4ZXd0ck9YdTE3Uk5GOWl5cUc1T1hrNE1DRzlXalp2UWZNTEMxaGJtVXQyS2JuMXFXTGdvQ016TkFRZ3o0ZEN6MjlsM3NKOXRqMmJTakl6MU43THZuUlF3REEwbW5mNE0yUFA0V0RxeXQ4QWdMVjlrMUxUa1ppZ25Dck4wMTlpN2g1RndZTzlQVDBZV0FvVTFzRnJTUWpFMU5rcEtiaTBxa1R1SEgrSEs1SG5CZFY1U2pxMTdSVFo3VHAzUmNLcFJJWGpoMVZ1NjFTZG1ZR2ptelpqT083ZGdCS0pmd2EvSWtuanhNRjc1ZEYyL2pGM1k3Q1QrTS9MWFdPQUxSV093SktyMHlsVkNweDQ0THc4NGFUaHdmYUR4aUljNGNQQ1NydjdGdTdCdlVhaDhEWjAxUFY5akQySHJiOXZsUTBibzloSTZya00xOTFaMjV0cmJaQ1QzRkJ6Wm9EQVB5Q0dncUNvdHYvK0IzeWdnTEUzWTRTOUE5cDI2N2NuNlZzSEJ3RTcxdHB5Y21DdjJNOWZYMVkyZG1McmlzWm1EVzNzaFlFRlA5clh1NTNaeUlpSWlJaUlpSWlJaUlxdDdPSER1THU5V3NBQUhNcks0eWFNZzNPSHA0dmRsSWEzSSs1aTFXemZ4QXR0T21pODZBaHVIejZGSjZXMkNyQnhNd2MzWWNOUjNDYmRtVmVHR3IwV2l0QlFLYThXMU9WRE1jWXlHUm8zcldieHY2QlRadVg2ejZWTFNQMWlhaXRxTEpJVmRKVythV0lmMmdZZk9vSG9GNUlHQUJnNzlvMWdpMVc3dDY0anUwcmw2UG44SGRFMTI1YS9DdFNFaE1GYlExYXRJU2JkNjFTNzV2NzlDbCsvM1k2SHNYSENkcTkvZXNqcEcxN3RRR1pXdlVEMEtSalo1emNzMHZWbHBtZWhsOG5UOFRiRXlkcjNlcXJvcHpjUGREN25WRll0L0JuUVh2NGdmMm8weWdZOWNPYVFLNWxpeVU5UFgwWUdobHBEQ3dOL04vSENHeldIREpEUTV6Y3U3dnluMEFwUHB3NXU5TEdVaWdVV1BERlo1VXlWdHMrL1NwbEhGMUVSMTVSQldRc3JLM2g3Vi8vdWQyN3ZPSnVSMkh6MHNYWSt2dFNlTld0aDFyMUEvRFAxczFxUXhMRkswUVZWN3lhaElkZmJZeitabnFaNXJCajVSKzRkL01tbW5YdWd0QjJIV0JtYVNrNEw5WFRnN21WTlNMUGhHUEwwa1Y0OHZneEFPRDFEejRValhYaDJEK0NZMnQ3QjF3L2R3NitRUTBnTXpRczA3eWVsOHowTkJ6YnNhM1Vmbko1QWY3OGNSYjZ2ZmUreHAveHliMjdzZkczaFlLMjBuNGZSVnNqaFhYb2lCc1hJblFLeUR5SWljR1BZei9TdUgyWnJaTXptblh1Z3JEMkhXRWdrK0gwZ1gzWSs5ZHFaS2FuSVQ4dkR5RnQyd242UjEyK0pLanVkdVhVU1R6TkVuNkdjUFAyTG5WZWxTMHU2cFlvZ09ubFZ3Y3lRME8wZjMyZzRHY3RMeWpBOHU5bjRNTWZac1BNd2hJWnFhbFlPbjJxNkQwN29FbFQxRlJUc2VSVm9pa3NwNnZpb2JxcUV0cXV2U0FnOC9oK0FsYlBuU1BvSTVGSTBMUlQ1M0xmby9oV1h3WDUrZmg2MkdCQlFNWW5JQkFqdjVvaXVxNWtCWjUrbzhmQVB6U3MzUE40MVRFZ1EwUkVSRVJFUkVSRVJGUk5IUzIyQU5icjdYZGZ5bkJNUVg0K0RxeGZpME9iTmtJdUZ5L1c2OExjeWdyZGhnekQrb1VMQk8wS2hhTGNsWElDbWpURHhrVy9vU0EvRHc2dXJtamV0VHMyTFZhL1dLdE4zY2JCY1BmeHhiR2QyNUdWbm82UXR1MWhabUZaK29VdldQb1RZVUJHWm1qNFhMNTlibXBoQVQwOWZkVnJ3Y3pTRXBscGFZSSt3eWRNRkJ4M0dUUUVVWmN2NFVGTWpLcnQ2TGF0TURXM0VHdy9jV2pUQnB3N2ZFaHdyYkdaR1hxT0dGbnF2TExTMDdGazJoVFJOOEdOVFUzeCt2di8wM3B0dDZIRGNldlNCU1E5K1BjYjNLbEpTVmp3eFdkNDg1Tng4Qy9EOWs0Znpwd05EMTgvMVhGcGxRMUMyM2ZBOVloenVITDZsS0I5dzYrL3dLdE9YYlVCbWVMZlRqY3h0NEJTcVlSUFFDQ3VuajBqNk9maDU2Y0tBRFR0MkJsTk8zYkdyVXNYb1ZESTRlSGpCMk16TTBIL2tndDBFeGN0Sy9XYitkb1UvemxVMVBQYTFvZUEyNWN2QVNoOGY0Nk92SUxveUNzYSsrcXlyVXJVNVV0YSs4M1p2RjNVbGhBZGpiVGtKT3o2Y3lYMnJ2a0xIODJhSStxamtNdXg3ZmVscW5ETTJVTUhFTmFobytCMWw1R2Fpb2lqd29ETW8vZzRMUDkrUm9WZjMxVnAxNm9WcWhDRm5iTUxraDdjRjV5M3RuZkFrOGVGUVVLbFVvbHR5NWZCUHlSTUZDUXFMOGNhTldCcVlZRU9BOTlRQmJ4SzQrenBpZVpkdXd2Q2tESWpJOVFQYllMUWR1MVJzNTQvNUFYNU9IZmtNQTV0Mmlpb21MSGgxMTlnNitnb0NKRDVCamFBVkU5UDliZC9iT2QyVWVXMm90KzFSQ3JWV1BHalpMVzEwaXFEbFBidjZQbC9qb2phZklNYUFBREMyblhBc2UxYkJXR1B3aTMvWm1EUXgyT3haTm9VMWUrdGlKbUZKZnFPR3FQMW5xOENUV0U1WFQyUExacjhROFBnVnRNYjhYZWlWVzBscXpUVkQydFNhVlhYcnAwOWc1enNMRUZiRFIzQ3ZzU0FEQkVSRVJFUkVSRVJFVkcxbEphY2hJZXg5d0FVVmkwSmFOcnNCYzlJdlN1blQySC8rclZxeitucDY4TTNzSUhnRzdtYWhMYnJnTWp3MDdoKy9weXFMU2M3QzR1bmZvMytZejVBY091MlpacVhrWWtKT3IzeEpwdzlQT0hYb0NFa0VrbTVBakpHSnFab1AyQWdYdXZaRzZmMzdZRi9TTm0rc1R0cnc1WlMrOHo1OUVNOGpJMHQ4M1hRc2xCWGNzSFV3c2FtOVBFcWdVUWlRZHQrL2VIb1ZnTmVkZW9pTitjcFpuN3dudFpyREdReURQdnNDOHdkOTRtZ0VzSHUxYXVRazVXRmJrT0g0OWlPYmRpNWFvWG8ybjZqMzRlNWxaWFc4ZE9TazdCb3ltUlI1UmlKUklKQm40d3JkYkhMME1nSUk3NzhDdk0vSHllWVgyNU9Edjc0ZmdhNkRoNksxcjM3YWgyakl2cS85d0h1WHIrbUNockpqSXp3V3M5ZU1EWXpWUnNNS2I0MXpKRHhuOFBGMHhQNkJqS2RGaGlQYk4yTW14Y2lJSkZJWU8vaWduZS9uZ1pyZS9GMkQ1V3R2SXVmNnNJVFZMVnVsd2pFR0ptWXFoWjVpNGZqcWtwT2RoWlNFaCtwanBWUXd0NUZYSjFDcXFlSHJrT0dZdVdzbVlYOWxFcHNXdndiUHA3MW95cmtjSGp6UnJYYjBiM01FaE1TY09iZ0FkVnh3eFl0c1cvZDM0SSt3eVo4aVhXL3pFZkNuVHZRTnpEQWlDOG1ZZGVmNHZkUEFFaU1GMWQ5Vy9mTGZMVjl1dzhkQVdNek0rZ2JHR0RRSitQS0hCYnQvT1pidUhraEFrN3VIZ2hzMWd4MUdnVkRabWlJaDdIM3NHUGxjcHc5ZUFCWkdSbWk2K29HQjhPcFJFRFkyTlFVdmdGQnF1Mk00bTVIQ2NJcitnWXl1RDhMeUxqVjlNYk1kWnRFNDJhbHAyUHkwRUdDdHFrci80SmhPYmV1eWMvTHcvbC9oRnRNR3NoazhHdlFFRURoYTNMUXArUHg4NFR4Z3RkZHpJM3JtUG0vOTlTK0Z2dVArYURTZ2sxVmFkN240MVNQMDFPU3RaNnZES2YyN3NHMWM0V2ZMUzJzclVYQjI5TElDd29na1VnRWdWS0pSSUt1UTRaaDBaU3YxRjVqSUpPaHgvQzN5ei9wRXM0VTI5cXRpSWRmNVFWSHF6TUdaSWlJaUlpSWlJaUlpSWlxb1NkSlNhckhqbTQxSUpWS1grQnNOQXRxM2dMSGQrMUF6STNyZ25ZekMwc00rMklpa3U3ZjF5a2dJNUZJTU9qanNmaHg3RWVDTFhUa0JRWDRlLzVQdUJrUmdiNmp4NGkrSWE1TlpZWVdaSWFHYU5tOVo1bXZLNzc0OGp5dUszTDN1dkQzWWVQZ1dLSHh5cUxqd0RkVmozWGRjc3ZPMlFWdmZUb2V5NytiSVZoZ1A3eGxFMjVIWGhGVmZnR0ExM3IwUWxBejdWdGEzYjF4SFgvTytRR3B4ZjZlaW5RWStDYnFOR3FzMC93YzNXcmdyVS9IWTltTXFZTHR1cFJLSlhhcy9BTzNyMXhCMzFIdndjYXg4bi9PcGhZVzZEMXlORmJObm9uNllVM1I2KzJSc0xLekF5Q3VmZ0FBK2diL0xoMjUrL2lXNlY1RlFTMmxVb25IOSsvRDFNSkNZOThab3pRdkZIWWRQQlJ0bnVOV1JmUjhGT1RuNGM2MWE0SzIzdSs4aXkyL0wwR2RobzJSa2ZvRVVjOHF6QUJBNzVHajFJNnplY2tpMVdNSFYxYzA2Nko1MjdxUzRxT2pCWCtETHA1ZUdyZENraGthUVNLUnFQckhSOS9HbVFQN0VkcStBeElUNG5GODV3NmQ3L3V5c0xLemc1NitnYXF5UllPV3JVUUJHUk16YzR5YU1oMkx2cDZFamdQZlJLMzZBZmgxc3U0Qmd2QUQrOVcyZHh6NHBxcXlsTit6cWlobElUTXl3bWMvRjI0eDlERDJIdjdadGdXWFQ1N0EvWmk3YXZ2Yk9EcWl4N0FScUIvV0ZDbVBIa0dwVkFoQ09ZMWF0VklGWkFEaFZvcTEvT3ZEUUNZcjh4d3I0c0t4Zi9BMFMxZ1J4RGN3U1BENmRLdnBqWjRqM3NIR1JiOEsrcWw3TDIvVHA5OHJzNDFPN0syYkZUcGZWbW5KU1VoTEx2eDMzZHBlOTBwUDhvSUNoQi9ZaDRNYjEyUE10RzlGQVZuZndDRFVxaDhnMktLelNKcysvY3AwTDIxdVg3a3MrbXlzYnlDRHQzOUFwWXhmM1RFZ1EwUkVSRVJFUkVSRVJGUU55WXN0bGhnYUc3L0FtV2dua1VqUVorUm96QjMzc1dweHl0V3JKb1pObUFnYkJ3ZTEzMDVYUjZsVUl2RitBb1ovTVFtL1RQeENWSGIrd3ZHamlMNGFpYzZEM2tKd20zYlBaYnVnVjlYVHJDdzhpaE5XcEhIeDhucEJzOUZkblVhTjhlWW5ZN0g2eDFsUUtCU3FkblhobVBwaFRkQnR5RENOWXltVlNoeFl2eGI3MXE0UmpGV2tZY3ZYMEw3LzYyV2VYNiszUjJMejBzV2ljemN1bk1lc2o5NUgrd0VEMGFwbjd3b0huRW9LYXRZY3RvNk9xRkhMUjlDdWJsRlZxbGUrcGFQTXREVFZnaU1BMkx1NGFnd2VWQ1dwbmg3c25KelVua3QrK0tqS0s1U1FadEZYcndxMkhKSHE2Y0UvTkF5bUZoYndEUXpDa21sVEJQMmJhd2krRkEvSVdOcmFhZXluenIyYk53VEhuclhyaVBvVTVCZGc4NUpGT0w1TEhJRFp0WG9sL0VQRDhOZFBQK3IwV3ZwenppeDQrOWRIY0pzMjBEZDR2b0VMZFdTR2h2QUpDTUQxOCtmZzVsMExEcTdpNmprQVlHcHVqbzluejMxcHdyVVpxYW1JdW53SnR5TXY0K2FGQ0xXaHhTTFc5dlpvMWFzUG1uVG9CS21lSG83djNJNmRmNjZFazdzSDNwczZRL1crRk5Da0diWXNXNEtzOUhUUkdNV0RKV1dwVVBYbEcvMUw3UlBjdWkwR2Z2aXhvRTB1TDFCYlRhK3htdXAzVFR0MVFmVFZTRnc4Zmt6alBlcUhOVUdYdDRib01HUFNoVUl1eDVsREIzQmcvVnJWdG11cHljbWlnTXl0U3hjUkczVkw3Ump4MGJkUmtKOWY2alpjcFpFWEZJZ0NVZ0RnRXhENFF2N05mUlV4SUVORVJFUkVSRVJFUkVSRUw1UnJ6Wm9JYk5ZY0Y0OGZRNHV1M2RGdDZIRFZBa0oyaG5qaHFyallXemR4NGNReFhEcHhIRktwRkpNVy80NTN2dm9haTZkOGhiemNYRUhmOUNjcFdMdGdQbzd0Mkk1Mi9RZWdmbGpUbDJieDcyVnk5VXk0NEp2MEFPRHBWL3NGemFac2dwbzFSMjUyTnRZdC9GbGpuOW9OR21IdzJNODBobEJ5c3JQeCs3ZlRFSDAxVXUzNWdLYk44TVpIbjVZclpOVzhhM2NvbFVwc1diWkVkQzR2TnhjN1Y2MUFXa29LZXIvemJwbkhMazNKY0V6aFBYTkViWHJsRE9kY08zZEdjSnorSkFVcGlZbXdjYWljYjh6cnl0TEdGcDh2VUw4ZDJyZnZ2WXZraHcrZTYzem9YemN2UkFpTzNXdjV3TWpFUkdNbEpuVUJsWkxTa3BPMDlpc1pucmxYWXZIYXMzWnRLT1J5d1h0ZTBvUDdPRjVpbTdraW1XbHArSEhzUjFvREdzVTl2cCtBQzhlUDR1REc5WmkwZUpsTzExUzEyZzBiNGZyNWMyald1YXZXZmkvVHY0OFA3c1hncjUvbWlQNXRLczZyVGwwMDY5d1ZnVTJiUWFxbmgxdVhMbUxiSDh2d0lDWUdRT0huaFQ5L25JVmhuMzhKcVZRS2ZRTUROTy9TRFh2Ly9rc3dqcDYrUGdLYlBkOXRLY01QN0VmS28wZUNObk1yYTlRTENSSDFUVXhJUU1hVEoxckhTMDlKUVd6VUxYajRjc3VkaWxBcUZJZzRlZ1I3MXZ3bCtyY2o1ZEVqZU5melZ4MUhIUDBIYXhmTTA3anQydFd6WjdCazJoUU0vV3dDVE16TXRkNDNTOXRuWHduZ0c5UkFWR0V2cEcyN1VwNE5GV0ZBaG9pSWlJaUlpSWlJaUloZXVNNXZ2b1dHTFZ1aFhyQndNU2crK3Jhb2IyelVMVnc2ZVJ5WFRwekFrOGYvYnFmazdPRUpBUENxWFFkdlQ1eU01ZDkvSzZva0F3RDNZKzVpNWF5WnNMWjN3SWd2SjhIRjgrV3Zqdkk4blQxOFVIQXNrVWhRNnhVcDJ4OFpmaHBIdG03UzJpYzI2aGIycjErTDVsMjdDYmJiS0dKa1lnSTdaMmUxQVJuL2tGQzg5ZW00Q2kwY3QraldBeEtwVkZBRm8wak51dlhRZGZCUWpkZk8vM3hjdWUrclRycWFSVmFaa1ZHNXhvbzhFeTQ0enNuT3hxclpNekZtK25kcXR5cHAzcVViakV4TTFJNmxycXFIcnRKU2tqSHpnOUZxejZVKysrWS92UmczSXM0TGpuMENBclgyVi9jM1VsSmlRb0xXZnFLQVRNa0tNbjUxa0pLWXFEVjRZZVBvaU5Ta0pNZ01qV0RyNklpRXUzY0U1MDNNekpHZG1hSDIyc3owTkFCQWZsNnUydk12Z2xlZHVqQzNza0xEbHEvcGZNMmN6ZHZWdHAvY3V4c2JmMXVvVTkrSzhBME1Rdk11M1hCc3AzQnNPMmRuQkRWcmdVYXQyc0RCMVJWS3BSSTNJczdqNElaMXVGdGk2MFlBeU03SVFFNTJsaXFnNE9wVlU5UkhUMThmRWY4Y1FVamI5cEFaR2NISVJOUFdqRXJrWkdjTFdqVDMvWmRCaVNvZm1XbHAyTE42bGFoZmFMdjIwQ3RXMFNzN013T0hObTdBMFIzYklDL1FYcjNvM3EyYm1QLzVPUGlIaEtKVnJ6N3dxbE8zMUhtOVNOcGVNOW1aR2JoMDRnUWlqaDdCM2V2WFlHcHVnUWtMRjJuY01uUFg2bFU0dUdFZEhHdlVnRjlRUTlSdTJBamU5ZnpMVmJsbDVleVp5RWhOVlh2dThiTVFuYnlnQUR0Vy9vR2oyN2VXT3Q3dEs1Y3hkK3pIR0RKK2d0clFLbEFVNUpvdGF0Lzc5eHAwSFR3VWVucjY2UDNPdS9EMHE0MjFDK1loUHk4UEZ0WTJhc05VcEI0RE1rUkVSRVJFUkVSRVJFVDB3dGs1dThETzJVWFFscG1laHVzbEZsUUJZTjVuWTlXT1lWUnNLNmxhOVFQd3YrOSt3TkxwM3doQ05NVVptNXJDcVlZN0FOMHFGWlQwNVBHalVxOTdmRCtoMUQ0bVptWm8yTElWTWxKVGNYci8zakxQSXpNdFRkU21icXNHYlZyMzZnTjlBd09rSkNZaU92S0s0SnkzZjMwWW01bVZlVjZWb2JSRndLSStsMDRleDZITkcxV1ZBclRKenN6QS9uVi80OGlXVFFocDJ3NGhiZHZEemJ1V29FKy8wZThqTFNWRnNLQWYwcllkK3IzM3ZtREJzcnlhZCtrR1V3c0xyRnN3WDFYcHlNMjdGdDZaOVBWejJ5SWhNeTBONFNWZWIxS3BWR05vUlpzbmp4TngvZnc1VVh0czFDMnMrT0U3REJrL1FYVHV0WjY5cTZTNmpFSXVSMkpDUXBtdXljL0xFemR5RzdaS2xmem9JUjdGeHduYWF0Vi92c0c3eElSNHdmdWxwYTB0ck8zdHNXZk5hclg5cFhwNmVLMUhMM1FjK0NiQ0QreERabG9hOXEvN1c5U3YvM3Z2WThXczd3VnRTcVVDOG9JQ1ZRak56TklLaVFueG1QbkJlNVh5WENZUEhWVG1hejc5Y1I1Y3ZXckN4ZE1MYmZ2MnIvQldMODlibDdlRzRPcTVNekMzdEVLZFJvM2hIeElHWjA5UEFFQkc2aE1jM3JJSnAvZnRSWkthNmo5U3FSU3RldlZCNXpmZlVsVVBpendUamovbi9DRHFtNWVUZzgxTEYyUG5ueXZoR3hpRTlnTmVoNHVuRjJ5ZG5HQmhiYU1LL0dXbHA0dCtENU9YL1FGRE5TRkRwVklKaFVJT2hWd0JoVUlCdWJ4QTlXL0p4c1cvSWl0REdMQ1NHUm1oUmZjZXF2c2MzN1VEUjdkdlV4djYxU2J5VERnaXo0VERyYVkzR3JWcWpRWXRXc0xjeWxwMS9tVjVUWmFVbTVPRDYrZlA0Y0xSSTdnZWNWN3dXU0F6UFExNzFxeFdXMmt0UFNVRng1NEZWUjdGeGVGUlhCeU9idDhLbVpFUmZBTUNVUzhrRFBXQ1EyQnFZU0c2dGtETjV3MU40WmlhOWZ6aEh4S0srT2piV0RQL0p6eU12U2ZxbzZldmp4cTFmQkJUSXFpVmtwaUkrUlBHbzNXdlB1ancraHVDdjhPNzE2OWh5ZFN2a1pzanJ1NTJhTk1HUElxUFE3Y2h3K0RnNm9ZR0xWckN4dEVSdjgrWWhyYjkrbXY5Yk9KZW9wS1F5UXY2VFBleVlFQ0dpSWlJaUlpSWlJaUlpRjQ2Y25rQjFpMllqOXluVDNXK3h0Qll1TER2NU82T2oyZi9pTFUvejhPMWMyY0Y1NlJTS1Y3LzRFUFZRcGt1bFFwS2VoZ2JXK3AxY2JlakVIYzdTbXNmQjFkWE5HelpDdWxQVXJEbnJ6L0xQQTkxeWpwTzh5N2RvRzlnZ0FQci94WlZVbWpZUXZjcUE1VWgrZUVEeUl5TW9KQXJjT2JRQVkzOUhzWEY0ZHlSUXpoemNML2FrRkFSQTVsTWJRQWlQeThQSjNidndvbmR1NHBWSVdnTkIxYzNTUFgwTUhqc1o1ajMyVmc4dnArQXJvT0hvblh2dnBYeS9JbzBhTjRTam00MXNQejdHVkFxbEhobjBtUVlGZ3Q1Vllha0J3L3crM2ZUWUdKcUJwbXhNZlQxOVNIVjAwZnUwMnpFM0x5QnZCS0xjSmEyZG9LdG94UnlPUURnZ1pyRlArRGZmb2MyYmxEMUxlbjYrWFA0NFg5amRKNnpVcW1FUWk2SFFxR0F2b0ZCdWJheUtxdXJaOCtJMnRRdGNsUDVYU3Z4TTlZM2tKVmFLVWhUVllteHZidXJIdnNFQkdMME45TjFtc09kRWxXaHZKN2QvOWJGQzZLKzlpNnVHUFRKV0ZXVkJ5TmpFMnhWc3pWYWFQc09DR2djaWxSL0FBQWdBRWxFUVZUYURGS3BGQXFGUXRWK0l5SUNPVm1acXI4TFcwZEhuZWI0UEVna0VqVHYycjMwamkrSXBhMHRncHEzVUIwYlBmdTNYV1praEM4V0xsWlY4RXA2Y0IvSGQyN0g1Vk1uY2VmYVZZMVZnTnk4YTZIL21BL2dWdE5iMVhicDVIR3NtdjJENEJwcmV3ZGtwRDVSYlpHVGw1T0R5UERUaUF3L0xSaFAzOEFBTWtNalNLVGk5NlpwSTRkRHFTZ2VocEZEcVZDSTVqYnlxeW1vM2JBUnpodzhnTXNuVDRqR2FkYXBDOUtTazdGM3pWODRkL2lnYU12STRpeHNiQkRjdWkyTzdkd3Vlazh2RW44bkd2RjNvckZ0K1RMVXFPVUR2d1lOMGE3ZkFJMWp2Z2laNldtNGR2WU1ycHcraFZ1WExxRWdYMDF3OFptVHUzY2lySDBIVmVYQUludi8va3Z0enlvdkowY1ZGcEpLcGZDcVV4Y0JUWnFpZmxoVFdOcmFBbEJmc2JBa2R4OWZkQjQwR000ZUh0ajkxNTg0ZS9DQTRPKytpTXpRRU1NKy94SzFBZ0t3NG9mdmNiVkVoVFdGWEk2REc5Zmp3ckYvME9sWkJjVzRxRnNhd3pGRnJwNEp4L1Z6WitFYjJBQytRVUdvNFYwTHIvL3ZJemk1ZXlBajlkK0tjRXFsRWxBVy9yOVNxY1NRY1o4OWUxMFdCclFVY2prUzd0NkJ2S0FBK1hsNXlNdkpnWXVuSnl4dDdVcjlHVlFIRE1nUUVSRVJFUkVSRVJFUjBVc25LeTBkTnk5ZTFMbS91WlUxZkFMRjIzV1lXVmppN1ltVGNXcnZIbXhmOGJzcWNOT3FWeDlSMVpEL3VzZjNFM0QyOENGQm01R0pLUnEwYVBsYzU3RjArbFFrSnNTclBhZHZVUGpOL1JPN2QyTFQ0dCswamlPUlNOQ2tZMmQwSFR3VTU0NGN3czVWS3pRdUhpWTllSUFERzliQnpkc2JEcTV1QUFxM1ducDc0bGQ0RkJlSGVpR2hGWGhHbXJsNGV1R1QyWE9SblpFaCtGWi9aYkZ6ZGtaZVRnNGV4Y1dWM2htQWg2K3Y2ckZjWG9BdkJ2YlhXTVducUlyQ283ZzRVWkFwckVNblJQeHpXTFZRcWE2SzA0eFJiNHZDTDhVWGtmVU5aSmkyY25XWnQzeXl0bmZBcE1YTDFKNTdtcG1KVlQvT2dyR0pDZlJsTXF4ZE1CL3BLU200ZFVrWWtKQktwYkIxY2k3VGZVbTd5NmRQQ1k0OS9QeEtyV0NpYWF1czR1N2R2S0cxbjRXTkxkNmJPZ01BY0x0RWRheWlnTTZ3ejcvRTNQR2ZJRDBsQlFBUTByWTllbzhjcGFybWRHVHJadXhZc1Z3VWN2RDBxNDIrN3haVzN6QXhNMWR0cHdRQW14Yi9LdWhidzhjWEx4TmRnMmZGdzBpNjBuYU56TWdJMzYxWnIvWDZHclY4TUhqc1o0SzIvTHc4UEl5OWg5aW9XNGlOdW9Yb3lDdDRVc3FXYWJhT1R1ajA1bHRvMEtLbDZQbWFtbHNJZnA5bWxwWVlNLzA3NUQ3Tnh1WWxpOVJ1c1Zla0lEOWZGYUlwNldsbXB0WTVGWEh4OUVMTXpSdll1R2loNkp5Sm1Ubmk3MFRqOEJidDJ3VUNRUDJ3SnVnLzVuOHdOVGRIV1B1T1dQdkxmTnkrY2xsamY2VlNpZGlvVzdDeXMzdXBLZ2psNWVSZzFvZnZhdzI3RmpHM3NrWndtN1pxdDdPcUZ4S0szSnludUhidXJNYUF0VUtoUVBUVlNFUmZqVVRFMFgvdzRjelpLTWpQeC9ZVnl6WGUwOTdGRlYzZUdvS0FKazBCQUtmMzcwWDQvbjFxKzFyWTJHRDRoSWx3Zi9ZM1AvU3pDVmoveXdMUjlwVkFZVFdaZ3h2V0k3QnBNK1E4ZmFvMkhDT1JTQVN2VllWQ2dSc1h6dVBHQlhHRnhZcVkrTnZTU2gzdlpjYUFEQkVSRVJFUkVSRVJFUkc5ZEN4c2JOQzhTMWNjMmJwWll4OFhUeS9VQ3dsRnZlQVF1SG5YMHJyZzE2UmpKL2lIaG1IUFgzOGk1dVoxZEJ6NFJsVk0rNVVXYytPR3FBcElXSWNPWlE0b1ZGVHRSbzAwQm1Uc1hRdTM0UXB1M1JZSE4yNUFXbktTMm42ZWZyWFJZOFE3OEhpMnJVRHpMdDFRdDNFSXR2K3hESmRQblZSN1RiMlFVTlFQYXlwb1U3ZjFWMlV6TVRPSGlabTVUbjBIdlA4aG5OemRWY2VKOGZINCsrZWZ0RjdqMTZBUlR1L2JvOVA0eGF0SzZPbnB3OW5kQS9GM29rWDk5QTBNWUdGdGpZTDhmUHo1NHl6QllyR2xyUjM2akJ5RndLYk5zT0tINzdWdUNhS3A0a1BodkJ2by9OcnJQblNFNnJHUnFlWXRvb3pOelBENGZnSlNIajNTT3A1ZmcwYXNJRk9KTWxKVGNmZmFWVUdiTHRzcjZiSlZWbDV1cnRaKytYbUZyMDJsVW9tb3k1Y0U1NG9DTWhZMk5oanh4U1FzK0hJQ09neDRIVzJMVmRhNGN2b1V0di94dTJoY08yZG5ESnN3RVhyNmhVdXROWHg4Y2YzOFdWRS9vSENCdTJHTGxwQnJxTEpFbWtWZmpjVGZQLytFSjRtSld0OHZpdlB3OVVQTEhyMFEwS1NwcXRwTVNaNjFhMFBmd0FBRitmblFONUJoK0JlVFZGdStqWm4rSGFJanIrQ2Y3VnR4L2Z3NWpkV3h5c3ZZekF3V05qYUZZNnVwUHRKMXlGQjQrdFhHL0Fuak5ZWThyTzBkME91ZGQrRmZMTHhwNCtpSTk2Yk93Tld6WjdCNzlTbzh1QmVqOWxxWmtSRjZqaGhaS2MrbHNzaU1qTkIxOEZDc1hUQmY3WG1wVkFxL0JvMFExcjRENmpZT1ZsWC9LNmx1NDJEVWJSeU1ndnc4WEQ5L0RoZFBITWUxYzJjMWhtTTdEeG9Nb0hBN0pBdHJjVWpWMk13TW5RYStpYWFkdWdqdUdkcXVBMDd2Mnl1cUVGaXpiajBNSHZjWkxLeHRWRzE2ZXZvWStPSEhzSGR4d2U2Ly9oUzhqcVY2ZW5qam8wK2dieUNEVDBBZ0xHM3RCSjlyMmc4WUNLL2FkYkQ2cHpuSVNrOVgreHdxZzVPN0IyeGVvaXBYVlkwQkdTSWlJaUlpSWlJaUlpSjZLYlhwMngrbjkrOUZUblkyZ01KRlJrKy8ycWovckN4KzBXS1dyc3l0ck5CL3pBZVFGeFNvRmpYcFg4RnQyaUluT3d0YmYxOEtwVklKbWFFaFd2WHM4OXpuNFJzUWhLUGJ0cW85MTdSVEZ3Q0ZpMms5aG8zQXFqay9DTTY3ZXRWRXUvNnZxNzdsWFp5Tmd3T0dmdllGN2x5N2lqMXJWaU82V0RVSkl4TVQ5SDIzOUdvVkw1cVR1N3NxOUFOQTQrSnZjZTQrdnFVR1pDUVNDYnE4TlFSZWRlb0sybDFyMWxRYmtQRVBDWVdldmo1U2s1SkVDNVh0K3ZXSG5yNCtmQU9ETUg3ZUFteGV1Z2hYejRUcnZMaGRwRzZqeGpyM2JkV3J0ODU5dmVyVTFScVFzYkt6USsrUjcrbzhIcFV1S3owTkxsNWVTTGh6UjlYbVhjLy91YzdoL3QyN2d1b1VNa05EdUhyVlZCM1hxT1dEeitZdkVGVU84ZzhOUTZ1ZXZRVmhUVXRiVzR6K1pqck1yYXhVYmExNjlzS05pSE5xWCtkTk9uU0NyWk16TWxKVDBheHoxOHA4V21WaVptSDV3dTVkWGw2MTYwQmYzNkRVOXc5TFd6czBiTkVTalZ1M2daTzdSNm5qNmh2STRPSlZFNDhUNGpIOGkwbnc5S3N0T08vdFh4L2UvdldSblptQkd4RVJpSXVPd3FPNE9LUWxKeUVqTlJYNXVia295TTlYRzNBcGpZT0xLNERDN2JrYzNOeXc0b2Z2VmR2amVOV3BpOUIySFNDUlNQRG14MlB4eC9jemhKVnVMQ3pScW5jZk5PL1NUVlhGcTZSNndTR28yemdZVjgrRTQ5ak83YUtLTW0zNjlJT1ZYZUZXT3NhbVppL05heks0VFR1Y1BYUVFkNHFGNld3Y0hCRFN0ajFDMnJaWGJZV2tDMzBER2VxSEZYNVd6TS9MUTJUNGFaei81ekJ1WHJ5Z0NqelZxaDhBbjREQ3lvTVNpUVNEUGhtSGhaTytVSVZlR3JWcWpSN0QzMWI3ZHlPUlNOQjc1Q2pNLzN3Y2dNS0FUYWMzQnFGMTc3NGF3OXB0K3cyQVorMDYrSFB1YkZXMXFyWjkrcW0yY1pOSUpHajBXaXNjMnJRQlFPSHZxZE1iZ3dBQVkzK2NqNE1iMStQYzRZTmF0MkFxTDkrZ29Fb2Y4MlhHL3dJZ0lpSWlJaUlpSWlJaW9wZVNxYms1WHV2WkcrZVBIRVpvdS9abzJMS1ZhbEduSXRTRlkrWnMzbDdoY1N2SzFhdm1DNTlIaTI0OVlHQm9pQTIvL29MWGV2UVNMQUEvTHpYcjFvTlVLbFV0UEVyMTlPRGk0WW1RZGgzUXRHTm5WYitnNWkxd1l2ZE8zTDErRFQ0QmdXalp2UWZxTkFyV2Fmd3gwNzVGekkzck9MWmpHNjZjUG8zdVE0ZkQwcmJpcjYzbnpVQm1LS2dvQXdDR3hzSUtLdTdGRnQra1VqM282ZXZCUUNhRG9Za0pMS3h0NE9sWEc0MWF0WWFMcDVkb2ZLY2F3b1ZtQ3hzYjFHMFVqRzVEaGdFb0RKTjhOSE0yOXExZGd3TWIxc0hUcnphYUZQc2RXZG5aWWZpRWlYankrREd1UjV6RG83ZzRwRDlKUWQ3VEhPVG41MEZSVUFDNVFnSGxzOTkxNFJ5bGtPcnBvWGJEZndNeStnWUdsZlphckZITEIrZVBISDUySDMwWXlBeGdaR0lLQzJ0citBWTFRTk5PblFYZi9xZUtjM0wzd0tkejVpSCtUalNPNzl5T3lQRFRncUNYSnBYNWZtamo2SWgrbzkvSDVWTW5jUHZLWmJqNytvbkNYZXEyMVpKSUpPZytiQVQwREF4d2NNTTZXTnZiWS9RM00yQnRMd3hvMXFvZmdHR2ZmNGw5YTlmZ1lWd3NGSEk1ckIwY0VOeTZMZHIyN1ErZ01LVFo1eFVJNGhWWDJVRW1BNWxobWZwTDlmVFFydjhBL1BYVGo0SjJtYUVoYXZqNHdqY3dDSFVhTlJhRW5YUVYwS1FwNmpSc3BEVlFZMkptam9ZdFgwUERscStWZVh4ZGVOV3BpNDkrbUkwbFU2Y2dMU1VGYjM0OFZoV3c4QThKUmZzQkE3RnY3UnJZT1R1aldhZXVDT3ZRVWFmS1doS0pCUDZoWWZBUERjT2orRGhjT0hZVWwwK2VRRjV1RGxvWEN4UytUSzlKaVVTQ1B1K094dnpQeDZGdTQyQ0V0dThJbjRCQW5iY0QwOFJBSmtPREZpM1JvRVZMWktXbjQ4THhvNGo0NXdpNnZEVkUwRTltYUlpM0owN0dvbSsrUXFjMzNoSlU1MUhIdzljUFFjMmFJenN6RTcxSGpsSnR6NmlOdDM5OWZEYnZGMno3NDNjazNJMUcrOWNIQ3M0SHQybUxRNXMyNExVZXZkQjE4RkJWdTZXdExmcThPeHBkM2hxTWErZk80dDZ0VzRpTHVvWFU1R1RrWkdWV0tEUWpsVXJoWGE5K3VhOS9GVW1VWlkzc0VoRVJFUkVSRVJFUkVkRkxMenJ5Q2haKzlTV0F3Z1d1TWRPL2U4RXpLaCs1dkFCU3FWNkZGMGlvYk00Zk9ZejZZVTJlKy9aS1JSN0czb05FSW9XUmlUSE1yVzAwVmtwSmV2QUFnTEpDMnlCbHBxZTlrcFVWbm9mY25CeGtwYVZCVDE4UEp1WVdHaXNXQUlYdk9SWTJOckIvVmgyQnF0NnIrajZmbDVPajlyMGw5dFpOWkJiYlJxUnU0OUlEYitXUmtacUsxS1RIcXNvTnVqcTBhUU1hdEhnTjF2YjJWVEt2RjJYaHBDOEV4NFBIZlFaeksvRjJNMVZoMTU4cmtabVdxam9lOFA2SG9qNEt1UngvelB3V2xqYTJjUGIwaEp0M0xialdyQWs5dmVwVEIrSnBaaVlTN3Q0UmJUMm1WQ3B4NTlwVjFLeGJyMUkrQitVK2ZRcERZK01LajFPVjh2UHl0UDViVTlXVVNxWE9QMnRONzJXNktNalBnNzZCK0htZTNyOFhZZTA3bG1rc2hVSUJoYnlnbEY2Rnowa2lrUlQrVHlyOXozNjJaa0NHaUlpSWlJaUlpSWlJcUJwNlZSZE9pWWhJTjN5Zkp5SWlLcHZTTjZja0lpSWlJaUlpSWlJaUlpSWlJaUlpSW5xRk1TQkRSRVJFUkVSRVJFUkVSRVJFUkVSRVJOVWFBekpFUkVSRVJFUkVSRVJFUkVSRVJFUkVWSzB4SUVORVJFUkVSRVJFUkVSRVJFUkVSRVJFMVJvRE1rUkVSRVJFUkVSRVJFUkVSRVJFUkVSVXJURWdRMFJFUkVSRVJFUkVSRVJFUkVSRVJFVFZHZ015UkVSRVJFUkVSRVJFUkVSRVJFUkVSRlN0TVNCRFJFUkVSRVJFUkVSRVJFUkVSRVJFUk5VYUF6SkVSRVJFUkVSRVJFUkVSRVJFUkVSRVZLMHhJRU5FUkVSRVJFUkVSRVJFUkVSRVJFUkUxUm9ETWtSRVJFUkVSRVJFUkVSRVJFUkVSRVJVclRFZ1EwUkVSRVJFUkVSRVJFUkVSRVJFUkVUVkdnTXlSRVJFUkVSRVJFUkVSRVJFUkVSRVJGU3RNU0JEUkVSRVJFUkVSRVJFUkVSRVJFUkVSTlVhQXpKRVJFUkVSRVJFUkVSRVJFUkVSRVJFVksweElFTkVSRVJFUkVSRVJFUkVSRVJFUkVSRTFSb0RNa1JFUkVSRVJFUkVSRVJFUkVSRVJFUlVyVEVnUTBSRVJFUkVSRVJFUkVSRVJFUkVSRVRWR2dNeVJFUkVSRVJFUkVSRVJFUkVSRVJFUkZTdE1TQkRSRVJFUkVSRVJFUkVSRVJFUkVSRVJOVWFBekpFUkVSRVJFUkVSRVJFUkVSRVJFUkVWSzB4SUVORVJFUkVSRVJFUkVSRVJFUkVSRVJFMVJvRE1rUkVSRVJFUkVSRVJFUkVSRVJFUkVSVXJURWdRMFJFUkVSRVJFUkVSRVJFUkVSRVJFVFZHZ015UkVSRVJFUkVSRVJFUkVSRVJFUkVSRlN0TVNCRFJFUkVSRVJFUkVSRVJFUkVSRVJFUk5VYUF6SkVSRVJFUkVSRVJFUkVSRVJFUkVSRVZLMHhJRU5FUkVSRVJFUkVSRVJFUkVSRVJFUkUxUm9ETWtSRVJFUkVSRVJFUkVSRVJFUkVSRVJVclRFZ1EwUkVSRVJFUkVSRVJFUkVSRVJFUkVUVkdnTXlSRVJFUkVSRVJFUkVSRVJFUkVSRVJGU3RNU0JEUkVSRVJFUkVSRVJFUkVSRVJFUkVSTlVhQXpKRVJFUkVSRVJFUkVSRVJFUkVSRVJFVksweElFTkVSRVJFUkVSRVJFUkVSRVJFUkVSRTFSb0RNa1JFUkVSRVJFUkVSRVJFUkVSRVJFUlVyVEVnUTBSRVJFUkVSRVJFUkVSRVJFUkVSRVRWR2dNeVJFUkVSRVJFUkVSRVJFUkVSRVJFUkZTdE1TQkRSRVJFUkVSRVJFUkVSRVJFUkVSRVJOVWFBekpFUkVSRVJFUkVSRVJFUkVSRVJFUkVWSzB4SUVORVJFUkVSRVJFUkVSRVJFUkVSRVJFMVJvRE1rUkVSRVJFUkVSRVJFUkVSRVJFUkVSVXJURWdRMFJFUkVSRVJFUkVSRVJFUkVSRVJFVFZHZ015UkVSRVJFUkVSRVJFUkVSRVJFUkVSRlN0NmIvb0NSQVJFUkVSRVJFUkVSRVJFUkhSZjBkZVRnNVd6djVCMFBiT3BNbHErMlpsWkdEbnl1V0N0azV2dkFVTEd4dlY4ZXE1Y3dUbjIvVHVDMmRQejBxWmEvcVRGSmhiV1VNaWtWVEtlT1YxNDhKNTFXTWpFMU40K3RVV25JKzVlUU01MlZtcTQ5b05HbFhKUE5ZdW1DKzRqN0daR1FhTStaK2dUM3owYmJoNTF5clR1QTlpWWdBQTlxNHUwRGVRNlh4ZDFPVkxjUGIwaEptRlpabnVWMUV4TjY0ak55Y0hialc5WVdwaDhWenZUVVRseDRBTUVSRVJFUkVSRVJFUkVSRVJFVDAzY3JrYzE4K2YxYWx2N3RPbkNEK3dYOURXc250UFFVQW00dWdSd2ZsR3JWcnBGSkI1R0hzUFM2ZC9nenFOZ2xHM2NUQjhBZ0lFNFF5RlFvSFpILzhQVUNyaFZiY2VhdGF0aDhDbXpXRmxaNmZUM0VzenRuZDMxV09wVklwWkc3ZHE3THRrNmhUVll6ZnZXdmhrOWx6QitjMUxGaUUrK3JicWVNN203WlV5eDVLaUk2OGcrZEZEMVhIeGdJeThvQURiVnl6SHNSM2IwTFp2ZjNSNWE0ak80Mjc1ZlFsdVg3a01pVVFDYTN0NzJMdTY0WTBQUDRhNWxiWEdhekpTbjJEeE41T2hWQ3JoNU9FQm40QkFCRFZyQVE5ZnYvSS9RUjBkM3J3UmtXZkNBUURXOXZabzBxRVQydlliVUs2eGxFb2xUdXplQ1Z0SFI5UnBGS3kxYi9IWERBQU1IVDhCQVUyYmFlMHpmTUpFK0llR2xXdHVSTlVOQXpKRVJFUkVSRVJFUkVSRVJFUkU5Sjl6K2RSSlBIbjhHQ2YzN01MSlBidGdJSlBoczU5L2hZMkRBd0RnN3JXcnlFcFBCd0JFaHA5R1pQaHB1UHY2VlZwQTVsVmtiR29xT003UHpRTUFQTTNLd3FJcFh5SHVkaFFBNE9ERzlUQTJOVVhyM24xTEhWTWhseU0yNmhhQXdyQklTbUlpbEVwb0RjY0F3TVhqeDZCUUtBQVVWcUI1RUJNRFd3ZkhVZ015Q29VQ3FVbEpwYzZyT0F0ckswRjRLdmJaOHdTQUo0OGZRLzVzSG1WMVArWXUxaTljZ05pb1d6Q3pzTVM0ZVQrWCtyeUpxUHdZa0NFaUlpSWlJaUlpSWlJaUlpS2kvNXpMcDA0S2pxM3M3RlhoR0FDNGZQcVU0THlaaGFWb2E2T3FrUFRnQWI0Yjg2N0c4L0hSdDBWVlFrcFNkNzR5cXNvWWxRaklGT1RuUWFGUXdOalVGRFc4YTZrQ01nQ3djOVVLV05qWW9ORnJyYldPR1J0MUMzazVPWUsyd0JKVlVkU0pPSFpVY0N5VlNoSFlySG1wMTJVOFNjR01VVytYMnErNFVWT213VGN3Q0FDUWxweU05SlFVd1hsM0g1OHlqUWNBeVE4ZllPNjRUNkNReXdFQW1lbHArSHYrUEx6ejFkY3ZmRXN2b3VxS0FSa2lJaUlpSWlJaUlpSWlJaUlpcWpLbGhUbEs5dmw4d2E5d2NIV3J5aWtoNmNGOVBMZ1hJMmdMS2hhdVVDZ1V1SEphR0tEeER3Mzd6d2NYakUzTlJHMTVPVTloWkdLS1BxUGVROXFURkZ4OXR2V1FVcW5FMmdYejRlSHJCenRuRjQxajNycDhTZFJXY3R1Z2toSVQ0aEY3NjZhZ3pUZXd3WE9wdmhKOU5WSndMSkZJNE9GYjl1Q1VyWk16R3IzV0NtY1BIVlMxM2Jod0hpZDI3VUR6cnFYL3pSQlIyVEVnUTBSRVJFUkVSRVJFUkVSRVJFVC9LZWNPSHhLMUJUVnZxWHA4L2R4WnBDVW5DODY3ZWRkQ1lrSjhtZTlsWW1ZT00wdkxzay95SldSaVppcHF5OGt1RE1oSUpCSU0rbmdzNWs4WWg0ZXhzWkFaR2FIL2V4K0l3akc1VDU4S2ZvNUZnWm9pUmlhbVVDcVZ1RmNpQU9QbzVnWWprOEw3bjlxM1J6U1BnS2JOOERRclMrUGNEV1F5NkJzWWxQNGtTM0h0M0JuQnNabWxGZTVldjZiVHRVYkd4cWhaejE5MTNIUEVTTnk4ZUVGUWtXYm5xaFdvM2JDUjFsQVJFWlVQQXpKRVJFUkVSRVJFUkVSRVJFUkU5RkxadVdvRkRtM2FvUGJjckk4KzBIcnRrcWxUVkkvVmJTdWtVQ2dRZm5DL29NM2QxdzlPN3U2cTQxUDc5b3F1Mi9EYkwxcnZxMG1MYmozUTYrMlJPdmUzdHJmSHB6L09FN1Q5K09sSHFzZU9OV3BnMENmakJPZFh6NTJOUjNGeHF1T1Mxd1BBdFhObnNXekdWSjNub2F0cEk0ZXJiYy9MeWNIcXViT3hldTVzQVAvK0x1N2R1b2xGVTc3U09GNU9kaForbmpCZTFENXk4aFRVYnRBSUJmbjVPSzhtNExUdWwvbFk5OHQ4amVOMkhUd1ViZnIwMC9wY1NxTlFLSER6d2dWQlcwYnFFNTEvcms3dTdoZy83OS9Ya2JHcEtmcU9Hb1BsMzAxWHRlWGw1bUxOdkxsNC85dVpPTDEvTHpiK3RsRGplQ3RtZlYvcVBaZC9QME53WEJsYmJSRzlxaGlRSVNJaUlpSWlJaUlpSWlJaUlxSXFFOXF1dmVDNG9LQUE1NDhjMXRqSDJGUmNwYVF5WFR0M1ZsQ3hBd0RDMm5WUVBYN3krREZ1WGpoZjZmZlZ0dFdVUXFGUW5mY0pDTVRvYjZacjdHc2dNNFNyVjAxUlczRWx6d01RVmNSNVZVVWMvUWRaR1JsbHZrNnFwd2NBc0xTMUt6VWtvdWwzRlIxNUJkbVpaYiszTnY0aG9hamJPQmpYenAxVnRVbjE5SkNUcmJrYURoR1ZEd015UkVSRVJFUkVSRVJFUkVSRVJGUmxCcnovb2VENGFWYVdLQ0JUc2s5Vk9xMW1lNTZnNWkxVWp3OXQyZ0NGUXZIYzVxT0xpWXVXcVI3ckc0aVhlTitlK0JVSzhndWU1NVJlQ0tWU2lTTmJOcFhyV2ozOWlpK05oKy9mVitFeDFPbjl6aWhFWGI0RWhWeUJqZ1BmUUp1Ky9TR1JTS3JrWGtUL1pReklFQkVSRVJFUkVSRVJFUkVSRWRGL3dvTjdNYmdSSWE0T1kyaHNES0N3eXNxWkV0c3Z2U2phS3M2VVJYWGFVdWZhMlRONEZCOVhla2MxOUo1VmtDbXZyUFIwWEFrL1ZhRXhOTEZ4ZEVUdmQwYkJ0V1pOdUhuWFVyVWJtNWpDMXNsWmRaejg4SUhnT25NcmE4aU1qQVJ0dXZRaCtxOWlRSWFJaUlpSWlJaUlpSWlJaUlqb0ZhWlVLbC8wRkxSNkdIc1Bzejc2UUd1ZjRtR1E4Zk1Xb0VXMzdnaHEzZ0xwS1NsWU92MGJRZCtobjMwQld5Y24xZkdQbjM0a09OL24zZmZnV2J1MjJ2c2MyTEJPNjgvcjBLWU5LTWpQRjdTOU8va2IzTHAwRVVlMmJoYTBselY0NHVMcHBYcWNtWjRtMnVhcDZMeWRzek9xZ29kZmJZeVo5bTJGeHJoNTZTSU9ibGduYU9zd1lDQnExUStvMExnZnpwd05EMTgvMVhIYzdTajhOUDVUUVIrbFFvazlhMWFMcmgwK1lTS3NIUndFYmJsUG4rS1hpUk1FYlhwNkZWc2FQN1Z2aitpMU1XcktOUGdHQm9uNkxwazJSUkRFYXRXck43b1BIYUYxL05EMkhVUnREVnEwUklNV0xRRVUvcDJQNjlORGNMN3ZxTkdvSDlaVTBGWXlXTlZ2OUJqNGg0WnB2VGZSZndVRE1rUkVSRVJFUkVSRVJFUkVSRVN2R0ZNTEM5WGpsTVJITDNBbVZjUEMyZ1lXMWpZd05qVVRuWE53ZFlXVHU0ZkdhMjJkSE9IcVZWUFUvdmgrQWk2ZE9LN3h1b2V4c1RpNWQ3ZWd6YTJtTi93YU5NU3RTeGZMTUh2MXhzNmRyM3E4ZXU0Y1JCdzlvanFXU3FXQzgrcFkyenRvUFYva3llTkV0ZTJtNXVidzlxK3YweGlhNU9ia2lOck1iV3dxUEs0dUlvNGV3ZjJZdTRJMjM4QWd0ZUdQcDVtWm9yYUtiTEdVazVXbGRtc25leGRYdGYzam8yOExqaDNkYXBUNzN0cElKTklxR1plb3VtSkFob2lJaUlpSWlJaUlpSWlJaU9nVlkrdmtESm1oSWZKeWM1R2FsSVQwbEJSWTJOaTg2R2s5RitVTkJlejU2MCt0MVdNMkxma05DcmxjME5iaDlUZktkUzl0Q3ZMemNQVnN1S2hkSVpkRHFtVWJvRW1MbCtrMC92aStQYUZRS01vOVAyMktCN09LWktXblY4bTlTcnAxVVJ4U2F0ZHZnTnErNnA1L1JRSXlSN1p1eHRPc0xGSDc3Y2pMQ0c3ZFZ0RDI1UEZqWkthbENkb2NTZ1JrcnAwN2kyVXpwbXE4Mzh4MUc2RnZJQk8wS2RVOEo0bEVVdXJjaWVoZkRNZ1FFUkVSRVJFUkVSRVJFUkVSdldJTVpETFVEMnVLOC84Y0JnQnNYYjRVZzhkKzlvSm5wWjZwaFNYYTlPbW5PaTdJejhmUjdWc0ZmWXFmTjdXd1ZEMVdLb1NCRlFDUVNNc2VrTGx6TlJJWHRWU1BpYnNkaGVqSUs0STJyenAxVVM4a1ZPTTE2Z0lUeGVucDZVRm1aQ1JxdnhKK0dybFBud3JhRkFvRlZzMzVBVytOSGE5eEs2Q3podzVxdlYrUnF0eHl5OHpTVXRSV01neFNWZDc0NkJQazVlWmk3OStyOFRBMkZyWHFCMmlzWEtOUTg3clJLeFkrVXNqbEdOK3ZsODczdm5mcnB0cjJteEVSb29CTTFHVnhrS2N5S3Npb2ZVNFZDUDBRL1JmeEw0YUlpSWlJaUlpSWlJaUlpSWpvRmRUaDlZRzRlUHdZNVBJQ1hEeCtERkFxMFdQNE83QzB0WDNSVXhNd3Q3SkMxOEZEVmNkUHM3SkVBWm5pNTR0VEYvYVFsakVnbzFRcXNXWFpFcTE5YXRUeVFjMjY5WERuMmxVQWhaVTVlbzU0UitzMWs5NGFxUFc4WDRPR2VIZnlONkwyazN0MnEra05YRDUxRWl0bnpjU1FjWityRFQ3OC9mTlBXdStucTdHOXU1ZnJ1aGJkZXFETG9NR2k5b3duVHlvNkpkMUlnSUFtVGVFZkVvcGpPN2ZEME1nSVI3ZHRSY3NlUFVWZDVRWGlNSW0wQW1FU21aRVI4dFJzTDNYMTNCbms1ZVFJZ2xEWEk4NEwramg3ZU1MWTFMVGM5eTZTbjVzbmFtTkFocWhzK0JkRFJFUkVSRVJFUkVSRVJFUkU5QXF5YzNaQi96RWZxSUlURjA4Y3g4VVR4MkZwYXdkYlI4Y3EyWDZsNTlzajRlcFZzMHpYYkZyOG0rQllYbENndFkrVm5aMnFva3grbmpnVVlDQXpLTlA5NDZOdkkrSHVuVkw3OVIzMUh1WjgraEVVY2ptYWR1cU1HclY4eW5RZlhUeTRGNE03VnlNMW5vOE1QNDFWYzJaaHlMaVhzeHFRek1nSWhzYkdnZ280NlNuSkZSNzNZV3lzNERneFBsNWpYNGxVQ29sRWdzMUxGNk1nUHg5bVZwWm8yTEtWb0UvSnJiSUFZUVdac3VvNmVDaDJydndEZWJtNWd2YThuQnhjT25rQ3dXM2FxbzV2WG9nUTlQRUxhbEN1ZTA1LzkyMDhlWnlvdGM5dlgwOHFkWnpsMzg4UXRjM1p2TDFjY3lKNjFURWdRMFJFUkVSRVJFUkVSRVJFUlBTS0tscVlYNzl3QWVUeXd1QkpXbklTMHBLVHF1UitPYVZzSzZUT2lkMDd5OVRIeGRNTGpWNXJqY3owTkR5S2l4UDFUWHI0RUpucDZSckhTbjc0U0JDSWNYQ3JBWWxFVXVyV1EwN3VIZ2hyM3hFM0xweEgxOEhEU3AxemVSemNzTDdVUGxkT244UmZQLzBvYXRjMTFEQytiMDhvRklveXowMVhWcloyZUJULzcrOGxOYm5pQVpsMXY4elhxVjltV2hyK212ZWpJSVN5ZnVFQ3VIaldoSk83dTZxdFFFMElxeUxWVmh4YzNkQnQ2QWhzWHZJYkFwbzB3NldULzI3WDljLzJMYXEvdzBzblQ0aTJ6L0pWRTVEeERRekNsT1VyQVFEMzc5N0Y0cWxmbDN0dVJLUTdCbVNJaUlpSWlJaUlpSWlJaUlpSVhtSEJiZHJDcTA1ZDdGdTNCbGRPblJSVnVYZ1ZIZDZ5Q2NkMmJGTjdidUdrTDdSZXUybnhyNExqT1p1M3c5N0ZGWWtKaFZWSi9JSWE0T2JGQzJxdjdUandUVFJ1M1FhR3hzYmxtTFYyais4bkNJSVZ4VWtrRXBoYVdDQXpMUTBBa0oyVldlbjNyeXpXOWc2Q2dFeGFTaklVQ2tXWnQ3NHFEejE5ZlNRL2ZDQm95OHZOeFlvZnZzTW5zK2VxdGpxU0YrU3J2VmFib2VNbndFMUQxU0FMYXl2NEJGbEVrTUVBQUNBQVNVUkJWQVRDMU1JQzN2WDhjU1g4bEtwS3pZT1lHRnc5ZXdiMWdrTkVZVEFUTTNONDEvTVhqYWR2WUFCeksrdkNQdVpWRTJZaklqRUdaSWlJaUlpSWlJaUlpSWlJaUloZWNYYk96bmp6bzArUi85NEhTSDc0RUZucGFWVnlINWN5YnEvMHNuQ3RXUk9KQ2ZHbzA2Z3hBcHMyMXhpUU1iTzBoSm1scFU1amxuV2JtcDJyVm1pczdDS1JTTkRscmFGWTk4dDgxQXNKeFpCeG4rUHpBWDBFZmNiMjdsNm0rMm55NGN6Wm9yYURHOWZqNnBsd3JmMHNyQXNESFRhT2pvSjJoVnlPMUtRazJEZzRWTXI4dERFMk5jWHdDUlB4MC9oUEJkdHZKU2JFWTh1eXhSancvb2NBQUhrNXRsZ3l0N1l1OVRrRU5Xc09BUEFMYW9qcjU4K3EycmYvOFR2a0JRV0l1eDBsNkIvU3RoMzBEY3EySlZnUkd3Y0hTSXZOT1MwNUdRWDUvejVuUFgxOVdOblppNjRyR1NBeXQ3SldCWWVJL3VzWWtDRWlJaUlpSWlJaUlpSWlJaUtxSmd4a01zRldNeStENGtHU3JJd01mRGZtWFR6TnpOVFlCd0MyTEZ0U3FYTnc5dkRFallqejZEZjZmVVJkdmxTcFkrdmlmc3hkWERsOVNuWHM3dU9MMktoYmdqNGhiZHNoTmVreDJ2ZC9YUkNNcUd3ZXZuNmlOak1MQzUzNkFZQzlzNHVvN2ZIOWhPY1NrQUVLdDhMcS9jNG9yRnY0czZBOS9NQisxR2tValBwaFRTQ3Y1QzJXU2dwdDExNFFrSGw4UHdHcjU4NFI5SkZJSkdqYXFYTzU3ekZtK25lcXh3WDUrZmg2MkdCQlFNWW5JQkFqdjVvaXVxNWtrS3JmNkRId0R3MHI5enlJcWhNR1pJaUlpSWlJaUlpSWlJaUlpSWpvdWRpN1pyVW9IQU1BMFpGWGNQSDRNZlFaOVI0a0VrbWwzOWVwaGp2Nmpob0RLenU3U2g5YkZ5VzNiR3JiYndDV2Z6ZGQwQ2FSU05CeDRKdXFZd2RYVjQzakpTWWtxQjRibVppb3FyczhEdzV1YnFLMlI3R3g4QXRxSUdoVEtwVTYveTQvbkRsYkVNaUp1eDJGbjhaL3FyRi82UC9adSsrNHFPcy9EdUN2dTRQajJIc3JRNWFENWQ1Nzc2MlpPN1A4bVEyenpOTEtkcGFWV3BaYVZ1NDl5aTNpUk1VQmJuR0xLSUlJS01qbXh1OFA0dUxMOXpnT1BCVHQ5WHc4Zk1qMy9abDNTRHlTbDU5UDV5NklpejBwQ0IwQndQcGY1c08zVGwyZEFSbGpobzZDbXpaRGpWcCt1SFBqdXJaV01yd0NBQ0hObXNQUnpkMG82MTA4Y1J4NU9kbUNXazAvZjZQTVRmUmZ3b0FNRVJFUkVSRVJFUkVSRVJFUkVWVzUrTXVYY0dUbmRwMXRpNy80RlBsNWVWQ3BsQmc4OFhYMEd6Y2UvY2FOeDZKUFBoSmNoeVJYS1BEVnFuV0NzYVZQekJqLzBVelVydDlRVUF1cTM2RFNWOTJVSlRjN3U5dytwbkk1VEV4TjRlanFCa3NiRzJSblpzTE55eHYxR2pjcGQreDdQeTNRV2MvS3pNREhvMGRvbnh1Mzc0aCtMNzlpK01ZZmsydE44UWxGSllNaXhWYi9PQWR1TmIzUXVsZHZtSmpLamI2UHdmK2JoSnR4RjVHVlVYU2RtRnloUU51Ky9XQnVaUW0xeml1V0t2ZWpjWlZTQ1lsRUlnallTQ1FTOUJ3MUJndG5mcWh6aktsY2pqNWp4MVZxUFYyTzc0MFUxYnlEZEovd1EwUmxZMENHaUlpSWlJaUlpSWlJaUlpSWlLcFVRVjRlMXZ3NEJ4cU5SbWQ3Zmw0ZWdLSnJjcVF5R1FhK09oRVNpVVFVdkhCd2NhM1Urc1lPeHdEQWpCRXZsTnVuNThqUjZEQmdFQUNncGw4QUxwMktRWS9oSS9XZXJGSTY4Rk9lUTl1MjROQzJMWHI3bE56SDQ3SjNkb2E1bFpYZ0pLQ2JjUmRFL1c1ZnZZcVQrL2JpMExhdGFOTzdENXAxN2dxRmhZVlI5Z0FBbGpZMjZEOStBcGJObm9XUVppM1FiOXg0N1FsQnlzSkNVWDhUMDRyOWFGeWxWT0xZbnQySTNMQU9Fei83VW5RYVRHQllPUHhEUW5IdDNGblIyQTREQnNIZTJUaFhUbDA3ZDFad25STUFtSmpLNFJjY2FwVDVpZjVMR0pBaElpSWlJaUlpSWlJaUlpSWlvaXExWnY0OHdiVkEraHpkdFJNbXBuSTBhdDhCMlptWmdyWm4rVm9aVHo4L1NLUlMxR3ZTOUdsdnhXREt3Z0trSmQvRC9hUzdTRTI2aTdTa0pJUzNhZzB2L3dEQnlUN3BLU200ZC9zMlhHdldCQUNvVkVxa0ppY0JBRExTVXJIbHo5K1JtblFYZ3lhOFp0VDloYmRzQlVkWFY5VDBEeWkxYjNGQVJtcmdDVEpxbFFySDkrN0JublZyOE9EK2ZRREF3N1EwVVVEbXlwblRTTGg2UmVjY2Q2NWZnN0t3OExHRFdTcWxFaHNXL2lLcUI0U0dRVzVtOWxoekUvMFhNU0JEUkVSRVJFUkVSRVJFUkVSRVJGVm01Nm9WT0IxMVNQdHM3K3lzRFI0VTZ6NThKSGFzV0FZQWtKbVl3RDhrRkllM2J4WE5GUkFXVnJXYnJVTGVBWUZvMnFuejA5NkdnTEt3RUJscHFjZ3FGVVFDZ00vR2owVkdXcHJvMUIrLzRCRFVxaGNzQ01nQXdMRTl1N1hYQ3QyN2ZSc3FwVkxRN2xxanBwRjNYNlIwT0FZQUN2THpSRFZaaVN1U2ROR28xWWc5dUI4N1Y2MUUyai9obm1McDkrN0JyMTZ3OWpuMjRBR3MrV211emlBT0FGdzRjUnkvZmpZVG82ZE9nNFdWdGQ1MXN4K0ozM3N0Q1JBWVhoOHBpWGNFNVNZZE8rbWRrNGgwWTBDR2lJaUlpSWlJaUlpSWlJaUlpS3JFclN1WEViRjJ0YURXWit6TFdQTE5WNEphcDBGRDhPRCtmWnpjRjRreDc3MFBadzlQTEp2OWphQ1BpYWtjZFJzMXFmSTlWeFZEVDQ2WnZuQ3h6dnFsVXpIWXRHZ0IxR3ExenZhR2JkdWowK0NoT2s4dHNiQ3lSRXJpSFJ6YThqY2VwcVVpSXkwTkQ5TlNSU2YwbFBRd05WVm5YV1ppZ3NDd2NHMmdxZGl4UFJIb09IQXdMRzFza0hEbHNtaWNoMit0TXRlYTk5NDdaYlpWUnVhREI2S2FYS0hRTzJicDdGbDQ5UENoenJiN1NYY0JGSjNvc25YcG56aTQ1YTl5OTNEdDNGbjhNT1V0akhwM21zNFFEd0FrWExtTTVkL1BGdFYzclY2Rm5pTkhReVl6UWYrWFg0RlBVRzJzK1drdUNnc0tZR1B2Z0hwTm50MnZBNktuaVFFWklpSWlJaUlpSWlJaUlpSWlJcW9TN3Q0K2tDc1VLTWdyT3RFanZHVXJCSVRxUGdWbTRDc1QwTFJqSjlRTUNNVDg2ZE9nTEN3UXRJZTNhZ1Z6UzhzcTM3T2h2dHUwcFVybWRYQnhFVHlybEVvYytIc3pkcTVjSVFqSEJJYUZJejNsSGxLVGlrNDdpVG13RDdldVhFTEhnWVBSc0cxN3lFeUVQd3BPdm4wYlIzYnRlT3o5U2FWUzFQUVBnSzJqSXpMUzByVDF2SnhzclB2bEo0eWNNaFZuamh3V2phbnhoSzdIeXNySXdMR0lYYUwxRlJZVzJtZGxxZE50QUpRWmpxbFZMeGpCVFpyaXp2VnJXRFZ2RHBJVGJvbjZ5RXhNVU5NL0FQR1g0Z1QxOUpRVXpKdjJMdHIzRzRBdVE0Y0p3a3MzNHk3aTEwOC9SbjZlK0xTYnZSdlg0OTZkMitnMWFneGNQR3VnZnVzMmNIQjF4ZTlmZklhT2d3WkRwdWU2S0svQUlNR3poWlZWbVgySi9tc1lrQ0VpSWlJaUlpSWlJaUlpSWlLaUtpRTNNME85eGsxdzZ0QkJXTnJZb085TDQ4dnNLNVhKNEJVWWhCMHJsdUZtM0VWQm0wUWlRY2VCZzZ0NnU5VktYazQyWWc0Y3dNRXRtN1VobUdMbVZsWVk4dHJyeU0zT3h0eXA3MmpEUktsSlNWanowenhzVzdZRW9jMWJJcVJaYy9qV3FRdFR1UnkyRG82UHRSK3BUQVlIRjFkWTJOaEFJcEdnY2Z1TzJMTityYURQdWVpaitPREZJYUtyaDJyNCtjT3NuQk5jS2lJMUtRbS9mL1VaTEN5dElEYzNoNG1KQ2FReUUrVG41aUQrOGlWdElLdVlyYU1USkJLSjl2bk85V3ZscnVFVkVJanV3MGZDM2RzYk8xWXV4NG5JUFRwUDc1R2JtV0hNZXgvQVB6UVVTNzc1R2hlT0h4TzBxMVVxUkc1WWgxT0hEcURiaXlQUW9FMDczTDU2cGN4d1RMRUx4NDhoN3VRSkJJYlZSMkI0T0dyNitXUG82Mi9DemNzYmp4NytlMEtPUnFNQk5FVy9helFhakhwbktqUnFEZFJxZGRFdmxRcUpOMjlBcFZTaXNLQUFCWGw1OFBEeGdhMmpVN252QWRIemhnRVpJaUlpSWlJaUlpSWlJaUlpSXFveXdVMmE0WFRVSVF5Zi9BNXNIQnlRbTUxZFp0OURXLzhXaFM0QW9GbVhybkR4ckZHVjI2d1cwdTRsNDFKc0RLNmNPWTNMcDJKUldGQWc2bU5pYW9wUjc3d0hlMmNYMkRzRHc5NmNqQlUveklaYXBkTDJ5Y3JJd0pHZDIzRms1M1pJcFZKNDF2TERLeDkvQ29sRVVoU29LSU5VS29XZHN6T2MzVDNnNU80Qlp3OFBPSHQ0d3NuZEF3NHVMcERLWk5xK3JYcjJ4cUZ0VzVDZm15dVlvM1E0QmdEcU5qYnVsVUJPN3U0b3lNdkR2ZHUzRGVydkhSaW8vVmhaV0lndFMvNG9zNit6aHlkNmpCaUYwT1l0QUFEUkVidHdMR0szenI0MkRnNFlPMjA2dkFLSzVoODlkUnJXemY4SkovWkZpdnFtcDZRZ2N2MDZoTFZvaWJ6Y1hKM2htTktmSDdWYWpVdW5ZbkRwVkl4QnI5TlEweGY4WnRUNWlKNFZETWdRRVJFUkVSRVJFUkVSRVJFUlVaV3AzYUFCdWc4ZmlhRHcrdVgybGNwa01ERTFGWVFzYkJ3YzBIUGttQ3JjWWZXUmZPc1dOaTVhVUdhN3dzSVNvNmRPUTJCWXVMWVczcklWRk9ibVdQTE5WeWpJenhlTlVhdlZDRzNlQWhaV1ZyQ3l0VVZXUmdac0hSM2g1TzRCRnc5UE9IbjhHNFp4ZEhVVFhjMVVGbXM3Ty9RZCt6TFcvdnlqM240eW1Ra2F0KytvdDgrUTE5NkFtNWVYOWpubHpoMnMvbkdPM2pGQjlSc2lldmRPZy9iYXFtZnZmL2RqWWdJYmUzdFJIM01ySzNSNzRVVzA2TlpERUFScTJxa0xvbmZ2d3UxclZ3WDlhOVd0aDVIdlRJV052Y08vYzh0TThNSWJiOEhad3dNN1ZpNFhoRjJrTWhtR3ZUa1pKcVp5QklTR3dkYlJDUmxwcWRyMnprTmVnRy90T2xneDV6dGtaMllhOUxvcXc4M0xHdzZ1cmxVMlAxRjF4b0FNRVJFUkVSRVJFUkVSRVJFUkVWVVpoWVdsd2RjanRlemVFOTZCUVZqeXpWZElUMG1CVkNyRmlNbnZ3TnpTc29wM1dUM1VhOUlVclhyMlJ0UzJMYUkybjlwMU1PeU55WEJ5ZHhlMTFXN1FFSzkvL1MzV3p2OVJGT1NvVWNzUDdmb05BQUM4L3ZXM3NIVndnSW1wM0NqN2JkcTVDN0lmWldMNzhxVmxua3pUN2NYaHNIUFNmNTJQbTVjWHZBT0R0TTlTcWJUY3RiMENBc3NOeUVna0V2UVlNUXErZGVvS2FzTW52NE9mWjd5dmZhOGF0bXVQUG1QSHdjckdWdWNjL2NlL2lubnZ2UU9nS0dEVGJkaHd0TzgvVUhCdFUwa2RCdzJCVCswNldQN0RiR1NtcHhmVkJneENUZjhBN1p3TjI3YkQzbzNyQVFBZEJneEN0MkhEQVFCVHZwK0h5QTNyY0hKZnBONHJtQ29yTUR5OC9FNUV6eWtHWklpSWlJaUlpSWlJaUlpSWlJaW8ycWpoNTQrM3Z2MEJmM3o5QmNKYXRvSmZjTWpUM3RJVDFYUEVLSnlMUHFvOVhjVFJ6UjFkaHc1RGc3YnR5Z3hrQUlDSGp5L2UvT1k3SE42K0ZYczNiVUJHV2hva0Vna0cvZTgxYmVERTBkWE42UHZ0TUdBUUFrTERjSERMMzdoKzRUeXlIajZFWEdFR3oxcCthTjJyRDRLYk5LM3duS1p5TThHSk1nQmdabTRoZVBZcUVUYVJTbVdRbWNoZ0twZkR6TUlDTnZZTzhBbXFqWWJ0MnNQRHgxYzB2OXpNRE9PbWY0U0ZuM3lJYnNOR2xMdEg3OEFnaExkc2haeXNMUFFmLzZwQjEzMzVCWWRnNnR6NStQdlAzNUY0OHpvNkQzMUIwTjY0UTBmczNiZ2ViZnYwUTgrUm83VjFXMGRIREhobEFucU1HSW1MSjAvZzFwVXJ1SDMxQ2g2bXBTRXZPK3V4UWpOU3FSUis5ZjViWDA5RUpVazAraTZaSXlJaUlpSWlJaUlpSXFKbjB2WHo1L0R6aHg4QUFQenFCV1BpNTE4OTVSMFJFUkVWMFdnMFNFdE9GdFIwbllxaVVpa2hreG4vMy9zbjNZcEhYTXhKUWEzRGdFRjZ4MXcrZlFyeGwrSUV0YTR2dlBoWSsxZzdmNTcyWTRsVWhzSC9lMDM3ZlBwd0ZFNGQzSS9HSFR1alh1TW1lb014dXFoVktwdy9mZ3dQVSsralRlKytqN1hQNTVsR296SDR2UzNJeTROY29halVPc3JDQXAybjlrUkg3RUt6emwwck5KZGFyWVphcFN5blY5RnJra2drUmIrazBnci9HU0o2SGpFZ1EwUkVSRVJFUkVSRVJQUWNZa0NHaUlpSWlJam9YK1ZmM2taRVJFUkVSRVJFUkVSRVJFUkVSRVJFOUF4alFJYUlpSWlJaUlpSWlJaUlpSWlJaUlpSW5tc015QkFSRVJFUkVSRVJFUkVSRVJFUkVSSFJjNDBCR1NJaUlpSWlJaUlpSWlJaUlpSWlJaUo2cmpFZ1EwUkVSRVJFUkVSRVJFUkVSRVJFUkVUUE5aT252UUVpSWlJaUlpSWlJcUwvQXJWYWpXWGZmUU5iQjBmWU9UbkIzdGtaOXM0dThBb0lmTnBiZXlLeU16Tng0K0lGV05yWXdNcldGcGJXTnJDd3RvWkVJdEhaUHk4bkJ3b0xpeWU4U3lJaUlpSWlJbnBlTVNCRFJFUkVSRVJFUkVUMEJOeFBUTVRaSTRjRk5RZFhWMHhmOEZ1VnJmbnpqUGNGejk1QnRkRno1R2k5ZlFMRDY2UFRvQ0VWV3VmT2pldEl1WE1IZG82T3NIVnlncTJESTB4TVRRVjlMc1hHWU9YYzd3VzFJYSs5Z2FhZE9vdm0yN2Q1SS9adVdJL2hiMDlCN2ZvTks3UVhJaUlpSWlJaUlsMFlrQ0VpSWlJaUlpSWlJbm9DYmwrN0txcjUxcTVicFd0ZXYzQmU4Q3hYbUpmYng5YlJxY0xySFBockUySVBIdEErVzl2WlkrWWZTd1Y5YmwyNUxCcm5VN3UycUxaanhUTHNXYjhXQVBEYlo1K2crNHNqMEdIZzRESlBtaW4yN3NDK1VLdlZGZDU3Wll5ZE5oM0JUWnM5a2JXSWlJaUlpSWpJT0tSUGV3TkVSRVJFUkVSRVJFVC9CZGZPbnhYVi9FTkNuOEpPak8vcTJUT0NaLy9nRUZHZmhLdFhCTS9tbHBadzhhd2hxRjA1YzFvYmpnRUFqVWFEN1N1V1llV2M3NkFzTERUaWpvbUlpSWlJaU9pL2hpZklFQkVSRVJFUkVSRVJWY0xHUlF0d2VNZTJ4NXBqelU5enNlYW51UWIzLzI3VGxzZGFyeXJjamIrSlJ3OGZDbW9Cb1dHQzU0SzhQTnk5ZVZOUTh3NnNMVG9WSmpBc0hQMWZmZ1diRi84S2pVYWpyY2NlUElDSHFhbDQ2ZjBaTUxleU12SXJJQ0lpSWlJaW92OENCbVNJaUlpSWlJaUlpSWlvMHM0Zml4YlZndW8zRUR6ZmpMc0lsVW9wcU9tNlhna0FXdlhzRFROekM2ejVhYTRnSkNPUlNDQXpOVFY0WDdYcTFvTlhRS0RCL2ZYWi85Y21vOHhEUkVSRVJFUkVUdzhETWtSRVJFUkVSRVJFUk0rdzlKUVVIUGhyRTFyMjZBVVhUODhxV2VOaGFpcmtDak5ZV0ZtTDJzNUZIeFU4dTNqV2dKMlRrNkIyN2Z3NTBUanZJTjBCR1FCbzNLRWpURXhOc1hMdTkxQ3JWS2hWdHg1ZW52RXg1R1ptQnUrNVRzTkc2REJna01IOTlXRkFob2lJaUlpSTZObkhnQXdSRVJFUkVSRVJFZEV6S1BIbURlemJ0QUZuRGtkQnJWWURBUHFQZjdWSzF0cTFlaVZPSFRxQWhtM2JvM1d2M25Eejh0YTIzWTBYWHAyVWtuZ0hVL3IzTG5mT2hUTS9OSGo5R3hjdjRQMWhnd1UxdjNyQm1QajVWMldPS1N3b1FHNTJ0c0ZyRUJFUkVSRVIwZk9OQVJraUlpSWlJaUlpSWlJam1iNXdzYWgyZk05dVJLeGJJNmpWOUEvQXFIZW42WjFyMStvVk9MbHZiNW50UjNmdHdLbERCN1hQSi9aRm92dndrVkJZV0ZSdzEvb1Y1T2ZqekpFb0ZCWVVJRHBpRjZJamRxRmw5NTRZOE1vRW82NWpiTHZYck1MdU5hdWU5amFJaUlpSWlJaW9tbUJBaG9pSWlJaUlpSWlJeUVnY1hGd0V6OHJDQWh5TGpCRDF1MzgzRVhaT1RwQktwV1hPWmFZdzE3dFc4NjdkY1hUWFR1MXpmbTR1VHV6ZGc5YTkrbFJ3MS9xZFBYSVkrYm01Z3BxSHI2OVIxeUFpSWlJaUlpS3FhbVgvSHpnUkVSRVJFUkVSRVJFOWxyMmJOaUl6UFYxVXo4dkpRZUtONjQ4MXQ2ZHZMWGdGQmdscVVkdTNRYVBSUE5hOHBVVkg3Qkk4S3l3czBLQjFXKzJ6aWFtcDNsKzZsRGZHa0Y4eUUvN2JQeUlpSWlJaUlqSWMveStTaUlpSWlJaUlpSWlvQ3R5L200akk5V3ZMYkQ5NzlBaHErZ2VVMmQ1cDBCQTBhdDlCNzVWSnpidDBROEtWeTlybjFLUzd1QlFiZ3pvTkcxVnUwNlVrSnlUZ1p0eEZRYTFSdXc2UUt4VGE1MWxyTjVZNVBpWHhEcjU1ZmFJZ3RCTVlGbzVYWjM1bWxQM3AwM253VUxUczBWUDduSldSZ2RsdnZTN29NMlBSWWxHSVorYllVWUxudDc3OUhuWk9Ub0thdWFXVmtYZExSRVJFUkVSRVZZMEJHU0lpSWlJaUlpSWlva3B3OC9aR25ZYU5kYmFwbEVxcytPRTdLQXNMeXh4L091b2dlb3dZQllsRUltcFRGaFpnNDY4TGtKT1ZoVmRuZmdxWlRQZGY0NFczYklYTml4Y0pya0NLMnI3VmFBR1pvN3QyQ0o0bEVva2dkRktlL1pzM2lrNjBhZFN1ZzFIMlZscnBkY3dzTEdCdFo2OTNqTFdkSFV4TTVYcjdXTnJZbGpzUEVSRVJFUkVSVlg4TXlCQVJFUkVSRVJFUkVWVkNpNjdkMGFKcmQ1MXRmLy81TzI1ZnV5cW9LU3dzWUdGdGpmUjc5d0FBNlNrcE9rOTd5YzdNeE85ZmZZNzRTM0VBZ0EwTGZzYVExOTdRdVk1Y29VQjRxOVk0RnJGYlc3dDhLaFlQN3QrSHZiTnpwVjhiQU9UbjV1TGsvcjJDV21CWU9GdzhheGcwUHZOQk9tSU83QmZVek16TkVkSzh4V1B0U3hlTlJpTUt5R1JuWkNBbDhjNi96NW1ab25IM0UrOUNacXIvcjBqVGtwT2dMQ3dRMUV6bFpvLzkvaElSRVJFUkVkR1R4WUFNRVJFUkVSRVJFUkdSRVIzZXNRMVIyN2FJNm4zR2pFTmViZzcrL21PeHRyWjMwd1pCUUNZbDhRNFdmL0VwVXBPU3RMVmpleUxnN09HSjl2MEg2bHl2V2FjdWdvQ01ScVBCc1QyNzBXM1k4TWQ2SGNjakk1Q1hreU9vdGU3VjIrRHhoN1p1RVoyZ2s1K2JpL2RmR0ZUcFBmVWNPUm9kQm9qSHE5VXFVVzNmNW8zWXQ3bnM2NThBWVBiazEvVzJBOENDajJlSWFyNjE2MkRTVjkrVU81YUlpSWlJaUlpcUR3WmtpSWlJaUlpSWlJaW8ya3BOdW92WVF3ZVJGSDlUNXdrZ3h0QjMzSGg0K3RZeXlseW5vdzVoMDY4TFJmVjZUWnFpYWVjdXlNN014TFpsUzZCU0tnRUFOeTZjUjF6TVNkUnAyQWlYVDhWaTZleHZrSmVUTFJxL2Jka1NCTlZ2QUE4ZlgxR2JWMkFRWER3OWtaS1lxSzBkMjdNYlhZWU9xL1RyMEdnME9MUnRxNkRtNHVtSjJnME11N29wUFNVRmg3YitYZW4xSzBwWlVQWlZWdFhOZTBNSFFWV1EvMFRXS25tbXpzMUxsNTdJbWtSRVJFUkVSTlVWQXpKRVJFUkVSRVJFUkZUdDVPZm00cS9mZjhYeHlEMmlxM09NTFM5YkhFaXBqTmlEKzdGcTdnODY5enYwbnl1U0xHMXMwTEJ0T3h5UDNLTnQyL1RiSWlUZGlzZjI1VXQxam5WMGM4ZWdDUk4xaG1PS05XcmZFZHVYTDlVK1o2YW40K0xKRTVWK0xlZU9Ia0ZhY3BLZzFycDNYMGdrRW9QR2IvNXRJUW9MQ3NydmFDUUYrWGxQYkszSHBTcklSOVgraWRaTm8xSStoVldKaUlpSWlJaXFEd1praUlpSWlJaUlpSWlvV3NuS3pNQ0NqMllnNlZiODA5Nkt3Zlp1WEY5bXdBVW9Dc1lVNnpSb0NFN3Uzd2UxcXVoYW9MVGtKR3hidGtRMFJtWmlnbmI5QnFETGtLRXdNWlhyWGI5UnUvYllzV0taWVAzbzNUc3I4MUlBQUpFYjFnbjNiMjJOeHUwN0dqUTJMdVlFTHB3NFhtYTdpNmNuck8zczljNmgwV2h3TSs2aTZQMDBNN2ZRMlQ4L1Z4eVFHZmJHWkRScTMwSDcvT2poQTh3Y08wclFaOWJhRGFMM2RrcC80VFZTMHhjdWhvT0xpOTc5RWhFUkVSRVJVZlhIZ0F3UkVSRVJFUkVSRVZVYmFwVUtmM3oxaFRZY0k1WEowS1JESjNnSEJjSEJ4ZFhnRTB3cXd1TXhybGNxeU12RCtvVS9JMmIvUG9QSE9McTVvM0g3RGppMko2TE1QclhxQldQUWhJbHdyVkhUb0RsdEhaM2dGeHlDYStmT2FtdVhZbU1NM2xOSjF5K2NRMFphbXFEV29udFBtTXIxaDNRQUlDOG5HeHNYTGREYng4UlVqdkVmZmFKM3ZwMHJsK1BHeFF1Q21wTzdCNXAyNnFTemY4NGo4ZlZiQ2d2ZFlacW5yV1hQM3NoSXZmOUUxb3EvZkFtUEhqNEVBRWlrMGlleUpoRVJFUkVSVVhYRmdBd1JFUkVSRVJFUkVWVWJ4L2Z1UWZ5bE9BQ0F0WjBkWHAzNUdkeTlmWjd1cHNwd04vNG1sczMrQmltSmR5bzh0dnZ3VVRnYmZSUzVXVm1DdW9XVk5YcVBHWXZHSFRwVk9BelVzRzA3UVVDbXNsZFRsUTdIbU1ybGFOV3psMEZqVjgyYmcvU1VGTDE5N3NiZnhNWkZ2MkRvcERkMXRwL1lHNGs5NjljS2FoS0pCRU5mZTczTWszU3lIejBTMWY3NCtvdHk5L3Zla0lIbDl2bmkxWEU2NjZITlcyRDAxUGZMSFY5YS81ZGZxZkNZeXRxMGFBR2lkbXg3WXVzUkVSRVJFUkZWWi94bkEwUkVSRVJFUkVSRVZHMGMycnBGKzNHL2NhOVV5M0NNc3JBUU8xY3V4NXgzM3E1VU9BWW9Ddi8wR2pWR1ZGZXIxWlUrS1NlMGVVdHRnTVRGMHhNRFhwbFFxYjNWYmRRWTNZWU4xMTRMMWFSaloxaloySlk3YnQvbWpUaC9MRnBVN3ovK1ZUaTZ1Z2xxeHlQMzRORFd2MFY5VCt5TnhOcjU4MFRobm00dmprQ3Rlc0ZscnAyWm5sN3Uvb2lJaUlpSWlPaS9qUUVaSWlJaUlpSWlJaUtxRmpMU1VwR2NjQXRBMGFrbG9TMWFQdVVkNlhZdStpZ2kxcTJCU3FVVXRjbE1URkNuWVdPRDVtbmFxUXZxTkd3a3FPWGxaR1BScHgvanhMN0lDdTlMWVdHQmJzTmV4UGdQWjJMcWo3K2daZmVlRlo2amFCNUxkQjd5QW1ZcytoMTlYM29aN2ZyMkwzZk05UXZuc1gzNVVsRTl1RWxUdE9yUkM2T21Ub09KcWFtZ2JmUGlYeEd4YmcyQW90TnVkcTlaaGRVL3pvRmFyUmIwQzJuV0hCMEhEdGE3L29NbmRHVVJFUkVSRVJFUlBidDR4UklSRVJFUkVSRVJFVlVMRDFKVHRSKzcxcWdKcWJSNi90dXU4RmF0RWJWOXEvWXFxR0pXTnJZWTgvNTBwTjY5aTdpWUUrWE9JNUZJTVB5dEtmaCt5cHVDYTRsVVNpVld6NXVEeTdHeEdEaGhJc3d0TFEzZVcvdis1VjhaWkNpNW1SbmE5TzViYnIvYjE2N2k5eTgvZzFxbEV0UXRyYTB4NkgrVEFBQTFhdm1oNzdqeDJMRGdaMEdmblN1WDQ5R0RCMGk3bDR4THNUR2l1ZjFEUWpIaTdYZkxQVkVuTFRsSjhDeVJTUERhbDdNZ2xVcHg0OEo1YkYzNnA2RDlqVm16QVFEYmx5OFZYRXZWWThRbytJZUVDdm9tM3J5QlhTdFhJQ3N6QXdEUXZHczNOTzdRQ1piVzFucjNSRVJFUkVSRVJOVkw5ZnhiQmlJaUlpSWlJaUlpK3M5UkZSWnFQell6TjMrS085RlBJcEZnd1BnSmd0Q0dwMjh0dlBudDkvQ3RYVWQwQWtwWk5Cb05VdTRtWXV6N002Q3dFSWRnVGtVZHhEZXZUOFR4eUFqUmxVUFZSZEt0ZUN6NjVHUGs1ZVFJNmhLSkJDOU9uZ0pyT3p0dHJVWFg3dWd5NUFYUkhJZDNiTk1aanZFTERzRkxIM3dvT25sR2wrU0VCTUd6dmJNemZHdlhnWGRnRUp3OVBFWDl2UU9ENEIwWWhDR3Z2UTY1bVptMkhybCtMUXJ6OCtFZEdBUW5OM2Njajl5RGpRdC8wWVpqQUNCbS96NllXMXJDeWQyajNIMFJFUkVSRVJGUjljR0FEQkVSRVJFUkVSRVJVUVY1MXFxRnNKYXRBQUN0ZS9iR0c3Tm13OEhGQlFDUTh5aFQ3OWlFSzVmeDF4Ky80YlB4WTdGczlpeDQrUGppNVE4L0ZnUTFpbVUrU01lYW4rYmgrN2ZmeEpralVRYUhiNTZFakxRMExKejVJWEt5SG9uYXVnNGJqdHIxRytxc3QrM1RyOXk1dzF1MXhxc2Zmd296aGFMY3ZvVUZCYmgzKzdhZ3Bpc1VvNHVqcXh2NmpYdEYrNXlmbDRlRm4zeUU5UXZtNDZ1SnJ5QjY5MDVST01uR3dSR3BTVW1scHlJaUlpSWlJcUpxamxjc0VSRVJFUkVSRVJFUlZVTDNGMGVnUVp0MnFOZTRpYUIrNS9vMVVkK0VxMWR3NWtnVXpodytqQWYzLzcxT3lkM2JCd0RnVzdzT3hrMy9DSDk4L1NYeWNySkY0Ky9HMzhUU2IyZkIzdGtGTDMwd0F4NCt2c1o5TVpWZ0lwY2pLeU5EVkE5cDFoeWRCZzBSMWRWcU5jNUZIOEd0SzVmTG5UczNPeHNYVGh4SDNVYU55ejFCSnVIcUZhaFVTa0hOdzdkV3VXc1VhOXE1QzVMdkpPRGczMzhWN1ZPbHd0RmRPMFg5dkFLRDBMN2ZBSVEwYTE3dWxVOUVSRVJFUkVSVS9UQWdRMFJFUkVSRVJFUkVWQWxPN2g2aWEzYXlNak1RcCtPNm9MbFRwK2ljUTFIaUtpbi9rRkM4L3RVMytPM3pUd1FobXBMTUxTM2hWdE1MQUJDMWZXdUY5L3pnL3IxeXg5Mi9tMWh1SHdzckt6Um8wdzQxL1FPUWNQV0t0bDZyWGpCR3ZQMk9JRUNTbXBTRTQzdjM0TVRlUGNoTVR6ZG9uNWRQeGVMeXFWaVlLUlFJREsrUDJ2VWJ3TGRPUGJqVXFDRUtwOFRGbkJTTjk2dFhUL3R4NmZCTXNmeThQRnc3SWFybXp3QUFJQUJKUkVGVWR4YVhUOFhpMHFsWU5PM1VHY2YyUk9qczI2SnJkL1FjTlZyblZWaEVSRVJFUkVUMGJHQkFob2lJaUlpSWlJaUl5QWhVS2lYVy9qUVArYm01Qm84eE03Y1FQTHQ1ZWVHdDJkOWp6WTl6Y2ZIa0NVR2JWQ3JGMEVsdlFDcVRBUUEyL2Jxd3dudE1Ua2dvZDl6dGExZHgrOXBWdlgxY1BEM1JvRTA3QklYWDF3WmtQSHg4TWU2REdUQXhsU005SlFWbmp4N0c2YWhENWM2bFQzNWVIczVGSDhXNTZLTUFBSE1ySzlTbzVRZDNieC80QjRlZ2J1TW1PSE1rU2pCR0twWEN0MDVkN2ZPamh3OUY4eTc0ZUFadVhMd0FsYklvUENPVG1XRElhMi9BeXM0ZWtldlhpdm9mMmJVRHgvWkV3Qzg0R0Y0QmdYQ3Q2UVYzTDIrNCsvaFUrclVSRVJFUkVSSFJrOFdBREJFUkVSRVJFUkVSa1JGa1oyVGk4dW5UQnZlM3RyTkhRRmlZcUc1bFk0dHgwei9DMFYwN3NXWEo3OXJBVGJ0K0ExRER6OTlvK3pXR1d2V0NnWFZyVU5NL0FPTS8rZ1FYVGh6SDNvMGJrSnh3eTZEeEFhRmg2RFZxRERJZlBNQ1dQeGNqSlRGUmIvL2NyQ3hjUFhzR1Y4K2VnVmRnSUI2bXBpSWpMVTNReHo4a1ZIRFN5NlhZV05FOFY4K2VFVHhMcEZJQVFJL2hJMUhUenc4YkZ2NGlDdGFvVkVwY09YTWFWODRVZlk3YjlPbUx2bU5mTnVoMUVoRVJFUkVSMGRQSGdBd1JFUkVSRVJFUkVaRVIyRGc0b0ZXUG50ai8xNll5KzNqNCtLSmVrNmFvMTdnSmF2ajVpNjRMS3FsNTEyNElidG9NTzFjdVIvemxPSFI5WVZoVmJQdXgrQVRWUm1CWU9NYTg5d0hNek0zaDRlMkxsTVE3NVk3ekR3bEZ4NEdERVJnV3JxM1ZydDhBeHlNanNQK3Z6YmgvVjM5UXhpODRCUFZidFFFQURKNDRDYXZuemRHMk5XemJYdEEzSXkyMUlpOEpJYzFhb0ZhOUVHejVjekZpOXUrRFdxMFc5WEh4cklHZUkwWlZhRjRpSWlJaUlpSjZ1aGlRSVNJaUlpSWlJaUlpTXBJT0F3Y2pPbUlYOG5KeUFBQVNpUVErUWJVUjByd0ZRcHExZ0lPTFM0WG1zN2F6dytDSms2QlNLaUV6cVg1L2xTZFhLUERLeDU5cWd6N3VQajVvMWJNWER2NzlsNml2cVZ5T3NKYXQwS1pYWDNqV3FpVnFsOHBrYU5hbEc1cDI3b3FMSjAvZ1dNUXVYRG9WcTcwR1NkdFBLa1gvY2E5b254dTM3NGg3Q1FuWXQza2pMS3lzRWRLOGhhQi9tejU5QlFHYVl0WjJkZ2dJRFlOL1NCajhRMElFYlpiVzFuamg5YmZRZWZCUVJHNWNqNVA3OW1yM0laVktNZXpOeVRBeGxSdjRMaEVSRVJFUkVWRjFVUDMrcjVxSWlJaUlpSWlJaU9nWlpXbHRqYlo5K3lObS96NDA3ZFFaRGRxMGc1MlQwMlBQcXlzYzg5Mm1MWTg5cnpHVVBnV255NUJoaU5tL0Q5bVptWkJJSktnWkVJaEc3VHFnWWR1MmdxdVA5TTFYcjNFVDFHdmNCTGxaV1RoNzlBZ3VuRHlPNitmUEl5OG5HMDA2ZG9hN2o0OWdUSThSbzNEelVoeHExMjhBTTRWQzBOYWdkVnRzVzdvRVdSa1A0UjBZaEhwTm1xSjJnNFp3OS9iUmU0SVBBRGk2dVdQSXhOZlJlL1JMT0JkOUZHY09SOEVySUFCZUFZR0d2VGxFUkVSRVJFUlViVWcwR28zbWFXK0NpSWlJaUlpSWlJam8rdmx6K1BuRER3QUFmdldDTWZIenI1N3lqaXBIcFZKQ0twV1ZHNzU0bnAwNUVvV00xRFNFdG1ocGxJQVFBS2pWYXR5NWRoV09idTZ3dExFUnRUOU1UWVhDd2x4bkNPZG0zRVU0dUxqQzF0SFJLSHQ1Vm14YXRBQlJPN1lCS0RyNTV0c040cE45aUlpSWlJaUkvaXQ0Z2d3UkVSRVJFUkVSRVpFUnlXVDhLN2V3RnEyTVBxZFVLb1ZYWUZDWjdmcUNPTDUxNmhwOVAwUkVSRVJFUlBSc2tUN3REUkFSRVJFUkVSRVJFUkVSRVJFUkVSRVJWU1VHWklpSWlJaUlpSWlJaUlpSWlJaUlpSWpvdWNhQURCRVJFUkVSRVJFUkVSRVJFUkVSRVJFOTF4aVFJU0lpSWlJaUlpSWlJaUlpSWlJaUlxTG5tc25UM2dBUkVSRVJFUkVSRVJFUlVWVlJxOVZZOXQwM3NIVndoSjJURSt5ZG5XSHY3QUt2Z01DbnZiVnFJVHN6RTVzWC95cW9EWjg4NVltdHJ5d3NFRHpMVEV3aGtVZ3FOZGVkRzlmeDZFRTZBc1BxUTJaaStJOC9ibCs3aXR2WHJ3bHFMYnAyci9ENkdXbHBpTnl3VGxBYjhNb0VuWDNWYWpXaWQrK0VwWTBOTEsxdFlHVnJDenNuWnlnc0xDcThyaTVKOGZFQUFHZFBENWlZeWcwZWQvWHNHYmo3K01ES3h0WW8reWlQV3EzRzNaczNjT1BDQmZpRmhNRFR0OVlUV2Jjc3VWbFpPTHA3cDZEV3ZHdDNtRnRhUHFVZEVSRVJrVEV4SUVORVJFUkVSRVJFUkVSRXo2MzdpWWs0ZStTd29PYmc2b3JwQzM2cnNqVi9udkcrNE5rN3FEWjZqaHl0dDA5Z2VIMTBHalNrMG1zV0ZoUWdMVGtaYWNsSlNFMU9Ldm85S1FrOVJvNUdqVnArWlk3THo4dEQ3TUg5Z2xwRkF6SWZqWG9SMlk4ZWFaKy8yN1RGb0hGcWxRcnZEUmtvcUUzODdFdjRCWWRVYVAxaU8xWXN3NlhZR0Nnc0xGR3ZTUk9FdDJ5TnVvMGFsenZ1NHNrVDJMMW1sYUJXbVlCTVZtWUdEdS9ZSnFpVkZaQzVmQ29XR3hiK0lxaU4vM0FtYWpkb1dPRjFkZG44KzYrNGR1NHNKQklKN0oyZDRleFpBOFBlZUF2V2R2Wmxqbm4wOEFFV2ZmSVJOQm9OM0x5OUVSQWFodkNXcmVFZEdHU1VQWlYwL3ZneEhObTVIZkdYNHBDZm13c0FDRzNlQXFPbnZsL095S3IxS0NNRDI1WXRFZFRDVzdWaFFJYUlpT2c1d1lBTUVSRVJFUkVSRVJFUkVUMjNibCs3S3FyNTFxNWJwV3RldjNCZThDeFhtSmZieDliUnlhQzVzeDg5d3ZISUNEeE1UY1hEMVB2YTM3TXlNblQyOXc4SjFSdVFlVjdjdjV1SXk2ZGlBUUI1T2RtSTJiOFAwTUNnZ016VGNITC9Yc0d6dmJNemd1bzNNTXJjYXBVS0NWZXZBQUEwR2czU1UxS2cwVUJ2T0FZQVRrY2RnbHF0QmxCMEFrMVNmRHdjWFZ5ckpDQWprOG0wbjY5aTU0OUY0OEg5Rk5nN3UxUjYzc0tDQXVUbFpGZG9UTW4zUmFOUmk5cWxVbW1sOTBORVJFVFZDd015UkVSRVJFUkVSRVJFUlBUY3VuYityS2ptSHhMNkZIWmlIRktwRkZ1WC9HRncvMnZuejZIRGdFRlZ1Q1A5MXM2ZlYyYWJSaU91N2R1OEVURUg5cFU1SnJSNVM1Mm5yQno0ZXpNMEpTWTBsY3ZSWThTb2ltMzJDWG1ZbW9welI0OEthaTI2OWFqMDFWS2xKVnk5Z29LOFBFRXRyRVhMY3NmRkhqb29lSlpLcFFocjJjb29leXF0ZG9PR2NIQnhRWHBLaXJhbVZxc1J0VzByZW85NXFkTHpubzQ2aE5VL3pxblFtSkluSG1uVTRqK1VETWdRRVJFOVB4aVFJU0lpSWlJaUlpSWlJcUpueHNaRkMwVFgyRlRVbXAvbVlzMVBjdzN1YitpVlFVK0N1YVVsSEYzZGtIWXYyYUQrOFhFWG9WYXBJSlhKcW5obnVoM2JFMUdoL25FeEovVzJPN2w3aUFJeWp4NCt3SW05d2hOWjJ2VHBCenVuZjAvbG1UVko5MVZIQUpDZG1TbXE2ZXNQQUlNbXZGYnBxNkFPYk5rTWxVb3BxRzFidGtSMHRZOCtZOStmZ2VBbVRYVzJYVGw3UmxRTExTY2drNUo0QndsWExndHFnV0gxeXoxMXB0ajJGY3RFSjhLVUp5OG5WMVE3dkdNYnJwMC9WNkY1SnMvK29VTDk5ZEYxZ295RUFSa2lJcUxuQmdNeVJFUkVSRVJFUkVSRVJFVFBFSmNhTmZVR1pBSkN3K0RzNFFsbkR3KzRlTllRbkt6eVBOcTNhU09VaFFYYVoyczdPM1FzZFdwT1NtSmloZVlzcjM5K3FSTmFESldla29Jak83WlhhbXhKSmMrYXljL05SVXJpSGUzemhlUEhCSDBWRnBiUWFEUzRWU29BNDFxakJoUVdsZ0NBbzd0M2l0WUliZEVTdWRsbFgxZGtLcGZEeE5RVUFKQ1duSVE3MTY5VjlHV0lGQllVR0dXZXl0TDF0U0tSR3Vka0h5SWlJbnI2R0pBaElpSWlJaUlpSWlJaUlxcWc5SlFVSFBockUxcjI2QVVYVDg4cVdlTmhhaXJrQ2pOWVdGa0w2bUV0V3NMUjFSVzJqbzZ3YzNMR2loOW1DOXBmbnZFUlRFemxWYkluQVBqdDgwOFJGM09pelBZcC9YdFgyZHFsWmFhbjQ4aE9ZZUNrKy9CUk1ETTNSMjVXRmpUUWlONi9wMm5ya2orZ0xDdzA2cHkzcmx6R3dwa2ZsdG1lbDVPTkg2ZTlLNnFQLzJnbWF0ZHZDR1ZoSVdMMjdSVzFyNTAvVCs4VldUMUhqbjZxMTNjWnkvb0Y4M0YwbHpnZ1ZPemowU1AwanU4eFloUTZEaHhzN0cwUkVSRlJGV0JBaG9pSWlJaUlpSWlJaUlqSVFJazNiMkRmcGcwNGN6Z0thblhSZFN6OXg3OWFKV3Z0V3IwU3B3NGRRTU8yN2RHNlYyKzRlWGtEQUJwMzZJakdIVHBxKzVVT3lPankzcEFCQmdjenlncTRtSmlhWXRiYWpRYk5VVXpmOVZScWxRcnZEdW9ucUUzODdNc0tYVjIwWStWeUZCYjhlM3FNYiswNmFOS3gwejl0eTNCeTMxNDA3OXE5UW5zMjFLMHJsekh2dlhmMDlpbjVYbzZlK2o3T0hJa3l6dUlTNDUxcUVudndBTElmUGFyd3VLZDFiWmMrRGR1MVIvM1dyU3MwWnZQaVh4OXJUWmtKZjlSR1JFVDByT0IzYlNJaUlpSWlJaUlpSWlKNnBrMWZ1RmhVTzc1bk55TFdyUkhVYXZvSFlOUzcwL1RPdFd2MUNwelVjWnBHc2FPN2R1RFVvWVBhNXhQN0l0RjkrRWdvTEN3cXVHdjlDdkx6Y2VaSUZBb0xDaEFkc1F2UkVidlFzbnRQREhobGdsSFhlUkpLWCsxVHJEaGdWRkx5N2Rzd2tlcysvY1lySUJDU0VzR1FoS3RYY0dMdkh1MnpUR2FDUWYrYkJJbEVnclRrSkVUdjNnMlZTb245ZjIyQ21VS0IvMzMySldyNkI0am0zYlY2SlhhdldTV282UXYybFBlNnlySit3WHpCczV1WE45NytmZzVrc3ZKL1ZQUCtzTUVvS0hHdGs4UklBUm1OUm9QOW15c1dlaXBXTWhneWNzcFVqSnd5VmRUbjN1M2JVRmlZdzliUkNla3BLZmppMVhHQzlwTHZzNzcydkp3Y2c3N0dwRklwcE5LcU96MUpGd1praUlpSW5oMzhyazFFUkVSRVJFUkVSRVJFenpRSEZ4ZkJzN0t3QU1jaUkwVDk3dDlOaEoyVEU2UlNhWmx6bVNuTTlhN1Z2R3Qzd1hVcytibTVPTEYzRDFyMzZsUEJYZXQzOXNoaDVPZm1DbW9ldnI1UUZoWWc4OEZEdldQVFUrN0R4TlJVKzJ6djdHelV2VlZVZWFlc2xMUngwUzlsdG4yNWFoM01GQW9BZ0VxcHhOcjVQMEtqMFdqYjIvYnRCemN2THdEQWpoWExvVklwdFczMkxpN3c4UEd0Nk5hTktqc3pVL3V4UkNMQm9Ba1REUXJIQUFCS3ZNNmk4Y2JaMDhVVHgzSHZ6dTFLalpXVmM0TE00UjNic2VYUHhiQjNkc2JFejcrdTFCb0E4T2poUTh5ZCtqYjhna1BRNzZYeE1MZXlxdlJjVmFHODk0R0lpSWlxRHdaa2lJaUlpSWlJaUlpSWlPaTVzbmZUUm1TbXA0dnFlVGs1U0x4eFhlY3BJb2J5OUswRnI4QWdKSlE0UFNScSt6YTA2dG5iYUtkNkFFQjB4QzdCczhMQ0FnMWF0OFdOaXhleGNPYUhlc2ZPbWlROFplYkxWZXRFZllvRE5CcU5CaXFsVW1jYkFKM1hNZzBZL3lweWg0OEFVSFNLeW9ZRlB3dmEzLzUrcnQ3OUdjUFdwWDhpNlZhOG9QWWdKUVZMdjUyRi9OeGNYRDRkcTYxTEpCSU1mZTBObzUvMFlhWlFvSWFmLzcvcjMwOFJoR0FBb0lhZlAxUXFKWkxpaFh0dDNLRWpmT3ZVeGNFdGYwRmhZWWtHYmRyQXhMVHNrMDgwcFFJeWdQNC9hMi9NbWczdndDRHQ4KzFyVnpIbjNiZUZjNm8xMkxscWhXanMyR25UWVY4cWRKYWZtNHY1MDRXbkw1VVY3c25Lek1DYUgrZmk0c2tUQUlDVXhFUXNuUGtoWG5qakxiMTcxa1ZaV0lnL1ozMkpCL2Z2NCtTK3ZiaHkralFHVDV5RXVvMGFWM2l1c3JUcDNSZWh6VnNDS0hxZnRpOWZxbTJUU0NSNDVlTlBCZjFYemYwQm1RLysvZStMd1NFbklpSWlldXI0WFp1SWlJaUlpSWlJaUlqb09TUTNWMmcvRnY5dy9mbDEvMjRpSXRldkxiUDk3TkVqZWdNeW5RWU5RYVAySGZSZTU5SzhTemRCUUNZMTZTNHV4Y2FnVHNOR2xkdDBLY2tKQ2JnWmQxRlFhOVN1QStRS1JSa2pLbTdXMnFKcmRYUmRhMVBjQmdCVCt2Y1dqWFZ3ZGRWK3JPczZLay9mV3NiYVpwbHlzN05FdFZOUkIzWDBCRnIzN2dPdkVtRVJZM0h6OHNiazJUOW9uNzkvKzAxUlFLYTRmZmVhVmRpMWVpV0FvaE9QK3I3ME12THo4ckJyOVVyazVlUmc2NUxmMGFSVEY3VG8xa04wSXBJdXhnaGp4Ujdjajd2eE53VzF3TEJ3QkRkdEp1cWJteVYrdjNVRmptTDI3OFBmZnl4R1ZtYUdvSjZjY0F2bmowVlhlSStIdHY2TitFdHgydWZNQitsWS9NV25hTnE1Qy9xTmV3VnlNek50bTY0L3E0YXdkWFRFUjcvOUNVQWNDSk9abUNJd0xGeFFNekVWdm02cENVK1FJU0lpZWxZd0lFTkVSRVJFUkVSRVJFVDBITEswdHRGK3JORm9rSm1lRGhzSGg2ZTRJK053OC9aR25ZYTZUNDlRS1pWWThjTjNPazg5S1hZNjZpQjZqQmlsTTJDZ0xDekF4bDhYSUNjckM2L08vTFRNa3lIQ1c3YkM1c1dMQkZjZ1JXM2ZhclNBek5GZE93VFBFb2tFTFh2ME5NcmN4cVRSYUhEMjZPRUtqL3Q4K1dxWVcxcVcyMDlmNENHNGFYT2MyQnRaN2h4Tzd1N29NWHdVOHZQeThNR3d3UWJ2VWQvYW85K2RodEFXTFFXMWxNUkVKTjY4SWVxYmw1TURoWVVGdWd3ZEJyVktoY2lONnpGaXlsUW9MQ3h4Wk9kMjVPWGtBQUN5SHozQ3ZrMGI0T2xiUzJkQXBuVElUYUxubWpCRFhUbDlXbFRyTkdpSXpyNXF0VnBVS3htUVNVbE14SWFGUCtQYXViT2lmamIyRGhnK2VRb2NYTjBRc1haMWhmYll0azgvNUdSbFlkK21EWUwzNEZqRWJ0eThlQUVqM3A0S3oxckdDMlJwU3IzT2txY3BGU3Y5WHZBRUdTSWlvbWNIdjJzVEVSRVJFUkVSRVJFUlBZZGtNdUdwQm4vOThSdEdUcG42bEhaalBDMjZka2VMcnQxMXR2Mzk1Kys0ZmUycW9LYXdzSUNGdFRYUzc5MERVSFJpaXE3VFhySXpNL0g3VjU5clQ2dllzT0JuREhudERaM3J5QlVLaExkcWpXTVJ1N1cxeTZkaThlRCtmZGc3TzFmNnRRRkZWOW1jM0M4OGxTVXdMQnd1bmpVZWE5NnFjUGwwTEI2bXBvcnFHbzFHN3drbldSa1BvU3dzZUt5MWc4THJRMjVtaG9MOC9ETDdGRit0WkNxWEl6OHY3N0hXSzgrSnZYdDAxbi81OEFPTS8vZ1RXTm5Zb3R1TEl4QlV2d0c4QTRPZzBXaHdhT3ZmZ3I2MTZ0WkQvZFp0ZE00akNzZ1k0UVNaWVc5T1JrRitQbmF0WG9Ia2hBVDRoNFRDTHpoRVoxKzFXaVdxRmY4M0pqVXBDZDlOZmwxbk1LMTJnNFlZOXVaa1dObllJajBscGNKN2xNcGs2RGx5TlB6cUJXUGwzTzhGSi9Ta0pDWmk3bnRUTUh6eUZJUzFhRlhodVhVcExCRCt1U3g5V2d5Z0l5RERFMlNJaUlpZUdReklFQkVSRVJFUkVSRVJFZjBIbkk0NkJHZzA2RFAyWmRnNk9qN3Q3UmpkNFIzYkVMVnRpNmplWjh3NDVPWG00TzgvRm10cmV6ZHRFQVJrVWhMdllQRVhueUkxS1VsYk83WW5BczRlbm1qZmY2RE85WnAxNmlJSXlHZzBHaHpic3h2ZGhnMS9yTmR4UERKQ2U2cElzZGE5L2ozTkpDQTBETFBXYnRBK1h6NTlHcjkvK1ptZy94Y3JWZ3RPdmpBeGxUL1duc3B5ZE5kT25mVmZQLzBZdzk1OEc5WjJkanJidjM1dHdtT3ZiU3FYbyt1dzRjalB5WUdka3pNc2JXMnhjOVZ5Sk1YSGEvdTA3dFVIdGVvRlAvWmE1VkVXRnVCWXhDNmRiWGR1WE1mOEQ5N0Rxek0vaDUyVEUzenIxQVVBWER4eEhDbUppZHArRW9rRS9WNStCUUFRRjNNU0QxTHZDNE5ncFc1Smt4cmhCQmxJZ05EbUxSRGNwQ2tPYmRzQ000VUNCLy8rQzIzNjlCVjFWU25GQVJucFB5ZklPTG03bzBQL2dkaGQ0blFZTTNOejlCbzlGczI3ZEROS21LZDJnNGFZOHYxYy9Qbk4xNExyeld3ZEhlRlhUM2VvcHpKS0I2NUtYdUZVclBRcE16eEJob2lJNk5uQjc5cEVSRVJFUkVSRVJFUkUveEduRDBmaDlPRW8yRG82d2RIVjFTZy91QzZ0NzdqeDhQUTEzcFVuaGpnZGRRaWJmbDBvcXRkcjBoUk5PM2RCZG1ZbXRpMWJBcFZTQ1FDNGNlRTg0bUpPb2s3RFJyaDhLaFpMWjMrRHZKeHMwZmh0eTVZZ3FINERlUGo0aXRxOEFvUGc0dWtwQ0RrYzI3TWJYWVlPcS9UcjBHZzBPTFJ0cTZEbTR1bUoyZzMrRGZOSUpCSkI0Q1gyd0Q3UlBDYW1wbFVXaWltV2tuZ0hGNDRmMDlsMitmUXB6SDVyRW9aUGZnZUJZZUZWdG9kMmZmdHJQejYwOVc5Qk9NYkZzd1o2amh5bGZaWktwWER6OGpMS3VvcFMxME1kM3h1SjdFZVB5dXlma3BpSStkUGZ3NFJQdjRDanF4c0FZTS82dFlJK3picDBSWDVPRG41NmZ5cHVYb3FEaWFrcGdzTEM0ZWptRGtCOGdrdDVBWm5raEFUaEh1N2NLYk92UkNxRlJDTEJwdDhXUVZsWUNDczdXelJvMDA3UVI2MHErd1FaQU9qeXdvdUl2M3dKVjg2Y1J1MzZEVEY0NGlUWU9Ua0orbHRZV2FIMzZKZkszRWQ1N2JhT1RwajB4ZGZZOU50Q0hOMjFFK2FXbGhqLzRVeFkyZG9DQUtZdlhDem8vK08wZDVINUlGMzc3T0hqaTdIdno5RHhPdjU5TC9QemNnVnRjb1ZDMUo4bnlCQVJFVDI3R0pBaElpSWlJaUlpSWlJaWVzN0o1WEtvVkdxb1ZFVUJrWXkwVkdTa2lhL0dNWWE4YkhIUXBDckZIdHlQVlhOL0VGMUJBd0JELzdraXlkTEdCZzNidHNQeHlIK3Z3ZG4wMnlJazNZckg5dVZMZFk1MWRIUEhvQWtUZFlaamlqVnEzeEhibHkvVlBtZW1wK1BpeVJPVmZpM25qaDVCV25LU29OYTZkOTh5ZzB5UEhqN0VlUjBobGVpSTNVaTRjZ1V2dlA0bXBMS3ErZUg5bnZWcmRiNXZ4Ykl5TXJEb2s0L1FlZkRRS2xtL3BHdm56dUx2UDMvWFBrdGxNcno0MXR1Q2tKQ3BYSTUzNTg0Myt0ckt3a0pFbGdxNzZKS2Vrb0w1MDZmaHpWbXpjVGMrSGdsWHIyamJ6SzJzMEgzNEtHeGMrRE51L25QRmw3S3dFSnQrK3hVdnovZ0lnSTRybHNyNXZLNmRQOCtnL1dkbFpHRGwzTzl4K1ZTc3RyYnU1NS9nNFZOTEVDaFMvaE11SzBsbTh1K1BtQ1FTQ1Y1ODYyMWNPWDBhRGR1MXgzZVRkVjlQVmxxTWpvQ1h2bmIva0ZBTW12QWF2QU5ydzhIRlJYRDFtSU9MaS9ianBGdnhnbkFNQU5SdjNVYmJSMWxZZ0x5Y1hHMjRwbGpKSzV3QXdFeGhMdHBUNmROMHBEeEJob2lJNkpuQjc5cEVSRVJFUkVSRVJFUkV6em1aaVNtbXpQa0J1OWV1d3JtalIwVFhpRHlyOW01Y1gyYkFCU2dLeGhUck5HZ0lUdTdmcHowSkl5MDVDZHVXTFJHTmtabVlvRjIvQWVneVpHaTVwN0EwYXRjZU8xWXNFNndmdlZ2M3RVT0dpTnl3VHJoL2EyczBidCt4elA0SC90b0VaV0docUw3NXQwWFFhRFRJeWNyQzZLblRZQ28zN21reVNmSHhpRDJ3djl4K0dvMEdpZkUzUmZYUGw2K0dlYWxUV0hTWjByOTN1WDN1M2JtTlA3LzVTbkRDU2RjWFhrUk4vd0R0SHZKemM2R3dzQ2gzcnNxSTJyNFZEMVBMRHB2NTFxbUxtM0VYQVFDMTZ6ZUFsWjJkSUZRRkFOMkdEWWVsdFRXNkR4K0ZjOUhSMmlCYlhNd0pYSXFOUVdCNGZkRzhNbU5jc1lTaVArK2xRMWtGK2ZsWThzMVhtRHo3QiswSktpcWwrTTlaeVlBTUFGamIyYU5odS9ZQWdMczZQdS9HVUJ4d2FkeWg3SzhMQURoM0xGcFVDMjdhSE9lUFJlUE1rU2hjT0hFY2RSbzJ3c2dwVXdWOXNqSWVDcDdOcmF4RTg2aFZ3ckNRcklwQ2FFUkVSR1I4RE1nUUVSRVJFUkVSRVJFUi9RYzR1YnZqeFRmZlJ1SC9KaUV0T1JuWm1SbFZzbzdIRTdoZXFTQXZEK3NYL295WS9mcFBueWpKMGMwZGpkdDN3TEU5RVdYMnFWVXZHSU1tVElScmpab0d6V25yNkFTLzRCQmNPM2RXVzdzVUcyUHdua3E2ZnVFY010TFNCTFVXM1h1V0dXN0p5c3pBa1YwN2RMWVZCM2JpWWs3Z3Q4OC93YmpwSDRuNjZBdWZsQmRNMmJMMEQ3Mm54d3lkOU1ZL3A1RDRZc1RrZC9EK3NNR0M5aGtqWHRBN3Y2SFNrcE93NE9NWnlNM0swdGFrTWhudVhMK09INmU5aTR6ME5HUStlQUR2d0NDODlzWFgrR2pVaTBaWjk5T2xLd0VBR1dscDJMMW1sV0R0MGxjUkRaLzhEbWEvOVRvYXQrK0F2dVBHNDhqT0hZTHdpTHUzRDFwMDZ3R2c2R3UwV1pjdU9MeGp1N1o5eTVMZjhXYmQ3MFI3TU5iSlFPYVdsaGc3YlRybXZQczJDZ3NLdFBXVXhEdll2SGdSaHZ4ekNwT3FuQ3VXcXBzemg2TUV6MTRCZ2JCemRNU2NkeWNqUDdmb0dxVnowVWVSblprcENOS2xwNlFJeHBWc0sxYjZCSm5TUVNFaUlpS3F2dmhkbTRpSWlJaUlpSWlJaU9nL3hGUXVGMXlkOHF5NUczOFR5MlovZzVURU94VWUyMzM0S0p5TlBpb0lWQUNBaFpVMWVvOFppOFlkT3BWNW5WRlpHclp0SndqSTZBdU82Rk02SEdNcWw2TlZ6MTVsOXQrK2JJbjJCLzJsbVptYmE5dXVuVHVMeFY5OFd1bDk2Vkx5bEkwYWZ2NTRrSElQMlk4ZWFXdE5PbmFHdFowOVBIMXJhVThnTWJZSDkxUHc0L3RUOGVpaDhNUVB0VXFGYzlGSEJMWGlrRVBKUFJwRDdLRURnczlCV1BPV09CVjFVTkRIM3RrWmIzejlMVnhyMWtUNnZYdll0dXhQUVh2L2wxK0J0TVJwTUowR0Q4WHh5RDNhc0VweVFvTE9JSlRNaU5mNnVIbDVvLy9McjJMdHp6OEs2c2YyUktCT3c4WUlhZFljcW5LdVdIcFNKTkx5UXpuSkNiZVFuSEJMVUF0djFScHloUUwxVzdWQmRNUXVBSUJLcWNUSi9YdlJ0azgvYmIvVUpPRnBPaloyOW9KbmpVYWpQZUduV0hVT0NoRVJFWkVRQXpKRVJFUkVSRVJFUkVSRVZPMHBDd3V4WjkwYTdOMjRRZlFEYWtOWjI5bWgxNmd4V1BmelQ0SzZXcTJHZzR0cmhjTXhBQkRhdkNVMkxGd0FaV0VCWER3OTBhcG5iMnhjdEtEQzg5UnQxQmhlQVlFNHRHMExzak16MGFSaloxaloyT3JzRzMvNUVvNUg3aWx6cmpIdmZZRGZ2L3hNRzdLbzE2Z0o0aS9GVlhoUFpYSDM5a0hpalJzQWdMWjkrbUx6YjR0RWZlbzBiR1MwOVhReHQ3UkVibmEyZ1gzRjErUVlnMXZOZjRObWNvVUN6YnQyRXdWa0FNQzFaazNrWm1YaDk2OC9Gd1JxN0oxZGtIRDFDaTZmUG9YYzdHemtabWNoTnpzYkpxYW1ndE5jSXRhdUVjMHBOZEVmeW5oajFteDRCd1pwbjI5ZnU0bzU3NzVkWnYrbW5ic2dMdllremtVZkZkVFgveklmdm5YcTZnekk2RHZGNXJ0Tld3QUFoM2RzRTN3OVNLVlN2UEQ2Vzlxcm1Ncnk0UDU5TEowOUN3bFhMbXRyTXBrSk92UWZvSGNjQUp6Y3QxZTRUNmtVRGRxMEJRQTA2OUpWRzVBQmdHTVJ1N1VCbVlLOFBLVGZTeGFNZFhCMUZUeVhQaUVJQUtROFFZYUlpT2lad2UvYVJFUkVSRVJFUkVSRVJGVHRuWXMraW9oMTRxQUFVSFNTUldCWWZjVEZuQ2gzbnFhZHV1RDhzV2pFeFp6VTF2SnlzckhvMDQ4eGVPSWtORzdmc1VMN1VsaFlvTnV3RitIdTdZT2crZzBna1VncUZaQlJXRmlpODVBWDBMWnZmMFR2M29uZ0pzMTA5c3ZQemNYS09kL3JQUkdtVnQyNkdQbk9lMWd5Nnl2MEgvOHFtbmZ0aG0zTGx3ajZtSmlhQXZqblJJeFM0WWZpTnFBb21GU2F1N2NQQU1EVzBSRmhMVnZwRE1qb00yMytBaWdzTE1ydE4zUHNxRExiRkJhV3FOMmdJYzRmaTlZN2g5ek1EUGJPemhYYW42RnErUGxyUDI3U3NUTVVscFpsOW8zYXZoVko4ZkdDMm9QN0tkaTY5TTl5MThuTEVRZUJUS29nbERINGY1TndNKzRpc2pLS3JsK1RLeFJvMjdjZnpLMHNkUVpERERuRnBtWDNucmh4NFR4Ty8zUGxrVnF0eHFwNVB5QWpQUTBkQmd6U09TWXU1aVJXenZrZU9WbkNFMzk2anhrTHJ4S2hIMTFVU2lWTzdJMFUxSUxxTjREMVB5ZkIxUFFQZ0p1WEY1SVRFZ0FBOSs3Y3hzMjRpL0N0VXhlM3Jsd1dmVjNWOUE4UVBCY1c1SXZXcklyUEJSRVJFVlVOZnRjbUlpSWlJaUlpSWlJaW9tb3Z2RlZyUkczZktqb0p4Y3JHRm1QZW40N1V1M2NOQ3NoSUpCSU1mMnNLdnAveUp0SlRVclIxbFZLSjFmUG00SEpzTEFaT21BaHpQV0dIMHRyM0gyajRDeW1IM013TWJYcjNMYlA5ZUdRRTBwTC92UWFtYnFQR3VIaFMvTHJyTlc2Q2FUOHZoSU9MaTg1NVpxM2RDQUJJVDBuQkY2K08wOWtHQUZQNjl4YU5MVDQ1cGVQQXdaVzY2c2ZLMXE1QzcyOVo2cmR1aS9QSG9tRnVaUVYzYngrNDFxZ0JKM2NQT0xxNndzSEZEZll1enJDd3NpNXovTmhwMHhIY1ZIY1FxZGo1WTlINDQrc3ZkTFpaMjluQnh0NEJ1ZGxaNk5CL0FMSXlNOHVjSjZSWmMrenVMalFNQUFBZ0FFbEVRVlJjdGNLd0YyYUFraUVtWTdHMHNVSC84Uk93YlBZc2hEUnJnWDdqeHNQT3lRbUE3cUNVaWFsaG4vc2hyNzJCeEpzM2NmOXVJb0NpVU5hMlpVdHc0K0pGREhsdEVtenNIUUFBbVEvU3NYM1pVcHpjdjFjVVZHblR1eTlhOStwVDdscXhCdzhnS3pORFVHdFVLdlRXcUYwSFFUQXBPbUlYZk92VXhaVXpwMHU5UGxONCtQZ0thb1VGNHZkQmFzVHJyb2lJaUtocThiczJFUkVSRVJFUkVSRVJFVlY3RW9rRUE4WlB3QS92dktYOTRibW5ieTJNbVRZZERpNHVTTGx6eDZCNU5Cb05VdTRtWXV6N016Qi8rdnVpMHpsT1JSM0U5UXZuMFgzNENEVHUwS2xTMXk1VkplK2cydHFQSlJJSmVnd2ZwVE1nQTBBUWpyRzBzWUd5eExVOWhySzAvamRnWWlLWEF3QmNhdFNFbzZzYm1uWHBXdUg1QUdER2lCY3FOYTYwNENaTk1HMytBamg3ZUJwbHZzcnc4UEZGVFg5LzJEbzY2UTNJdUhsNXc5M2JCMG0zNG5XMm15a1VzTFozZ0xXdExhenM3R0JoYlkwemh3OGpMeWNiVXBsTWRJS0xyQW9DTWdBUTNySVZIRjFkUlNlbjZBcklHQm9NTVRNM3gvZ1BQOGFDajJjSVFtbHhNU2N3YTlMLzBISGdZR2cwR2tTdVg0djh2RHpSK0ZZOWU2UFAySEdpZW1rcWxSSjcxcThWMU13dExSSGNwQW1Bb3EvOWdydzhCSVNHQ2ZxY09SeUZmaStOeDVramh3WDFHclg4SUN0MU9reGh2dmdFR1ZrNTExMFJFUkZSOWNHQURCRVJFUkVSRVJFUkVSRTlFenhyMVVKWXkxWTRIWFVJclh2MlJxL1JZN1VuYWVROEtqdWNBQUFKVnk3ajFPRkRPSE00Q2xLcEZETVcvWTZYUC93WWkyWitpSUpTUC9UT2ZKQ09OVC9OdzZHdFc5QnA4QkNFTkdzQnFWUmFaYStySW1yNkI4REczZ0daRDlMUm9FMDd1UHY0R0RUdW85LytyTlI2bnk1ZEthclpPenVqOTVpWEtuVjZqREdabU1vRjRSaU5Sb09NdERTa0p0M0YvYnQzaTM1UHVvdlV1M2N4ZU9La0t0bERVSGg5TkRVd0tOU3NTMWRjT0g0TXJqVzk0T3poQ1VjM1Z6aTR1TUxXMFFsbUNvV292NE9MSzNLenNoQVlGbzVGbjM0c2FET1ZteGxsLzdxVURzY0FRRUcrT0xnaWt4a2VESEYwYzhla0w3L0J3cGtmNHQ2ZDI5cDZYazRPdGkxYm9uT01SQ0pCMTJIRDBYbndVSVBXMkxOMkRWS1Q3Z3IzblplUG1TK05SbUYrQVpTRnVnTmloUVVGV1A3RGJNSEpUQUFRMnFLbHFLK3U5NEZYTEJFUkVUMDcrRjJiaUlpSWlJaUlpSWlJaUo0WjNWOGNnUVp0MnFGZTR5YUMrcDNyMTBSOUU2NWV3WmtqVVRoeitEQWUzUC8zNUFwM2J4OEFnRy90T2hnMy9TUDg4ZldYb3BOa0FPQnUvRTBzL1hZVzdKMWQ4TklITTBUWHJUd05Fb2tFZFJvMXd0a2poOUY3ek5pbnRvZVFaczJmeXRyRmJsKzdpaHNYTHlBdE9SbHA5NUtSZmk4WjZTa3BPazg2QVFEVGYwNi9NYmJXdmZzWWZNcFFxeDY5MEtwSEw0UG43alJvQ0FEZ1hQUlJRVjBxbFVKdXBqOGdNKys5ZHd4ZXh4Q1pEeDZJYW5JZG9SNTliQjBkOGZLSE16SG4zY25JMW5QYVRyRUJyLzRQTGJwMk4yaHVsVXFKNklqZE91dTVXVm5sanI4VUd5TjRsa2drcU4rcWphaWZybjJibHZPNUlDSWlvdXFEQVJraUlpSWlJaUlpSWlJaWVtWTR1WHZBeWQxRFVNdkt6RUJjcVI5d0E4RGNxVk4wenFFd045ZCs3QjhTaXRlLytnYS9mZjZKSUVSVGtybWxKZHhxZWdFQW9yWnZyZkNlSDl5L1YrNjQrM2NUeSsxallXV0ZCbTNhb1haNEEzZ0hCTUhhenI3Q2U2a09wczFmQUlXRlJibjlabzc5UDN2M0hSMWxtYmR4L0pySnpLVDNSZ2lFQkVLb29VTUFFYVdKWlMyQVlFT1VGMTBWRVh0RlhkZUdLSFprc1JkRUJSVlVMQ0FvU0FjQnFWSVZwQWlFbWtBZ2JUTHZINUdSaDVsSkptRkN3dmo5bkxQbjVQbmQ1ZmxORXMrN3I3bjJ2Z2Q1SEZ1OWVKRitPT2s2bmJMWWdvSmRhaE5lSEYzdU5VRWw5dUl5eDAvSEZWeS96SjFqZUE2TGlqcXRWMzhkeWNuUjRoblREVFd6MmV6Vno5RGhjQ2g3eHc1dFhyTmE2NVl0MWFaVkt6MmU1SEt5ejhlTjFkeXBYeWs5czRYcU5FaFhuZm9ORkorYzdEWWNGQkJnMFFYWFhLdUpZMTcyN2tPVkl6MnpoVUxDdytSd09KemY2L3lqUjkzK014b1k3UHE3QlFBQWFpWUNNZ0FBQUFBQUFBQ0FNNWJkWHF4SlkxNVJ3YkZqWHE4SkREYitZYjlXU29ydUdQMkNKcjc2c241ZCtyTmh6R3cyNjRwaHcyWCs2enFaS1crK1h1RWVkMi9iVnU2NjdaczNhZnZtVFdYT1NVaE9WcHV1NTZwcCsvWUtzRmdyM0VkTkVSWVpwZURRMEZQYUl6RzVUb1htQjFoY3J3TXF2VnFyd0hYeWFUYnZtNmx5T0J3S0RnMVRVRWlJYkVGQk1wdk55ajE0VUN2bXpkSGFuNWNZNXRkdGtPN3pIdmJ0MnFWM1JqNmhrTkF3MllLRFpiRllaQTZ3cU9EWVVXM2RzRjZGK2NhcmhTSmo0MXhDT25aN3NRN3MyYVBkMi83UXppMWJ0UFAzMy9USHhnMWVuUmJqU2ZiT0hjcmV1Y05RQzQrS1ZteGlvc0tpb2hRYUhxNTI1M1pYL1diTjFiNTdEODMvN2h1M3AwbWR5R3F6S1N3eTB2bDd1SEhsQ3BjNVBmcjExK1EzeG1uSkR6TmxzVnBsRGdoUVlYNitIQTZIWVo0dEtLamFyeG9EQUFEZTQvOXFBd0FBQUFBQUFBRE9XSGs1dWRxd3d2VVAzSjZFUjBXclljdVdMdld3aUVnTkdmR29GazZmcHFudnYrTU0zSng3V1YvVnFZSkF3cW13V0t2bXVpQmZPcENkcmFkdUd1SjI3T0dCVjFacXo0ZXU2aTlKR2pMaVVTWFVLVDhnRXg0VnJmamtaTVVuSlNra05LeFM3endkZnZ0MXJWWXRtTy8xL0phZHUvaThoN2lrSkJYbTUydlA5dTFlemErWGtlSDgrdEMrZmZyZm93L3B3SjQ5S2lrcHFkQjd6UUVCYXRhK2c0NGVQcXpmMXE3eGFzM2hRd2QxK0ZEcGxVOVdtMDBYWEZONjBwREpaTkpsUTI3VW0wODhwdnBObXl1cFhqM0YxcXFsc01nb2hVVkdLdnl2VU15Sko3NTg4ZFliTGdHWjlNd1dhdGlpcFE0Zk9xakZNMmVvcU5EemlUY3hDWWtWK3J3QUFLQjZFWkFCQUFBQUFBQUFBSnl4SW1KaTFPWENpelQ3eXlrZTU5Uk9UVk96RGxscTFyNkQ2alJJTC9ONm1rNjl6MWZ6ckk2YTl0R0gycnBoblhwZmVWVlZ0STFURkY4N1dWTHAxVHB4U1VsS3JGdFhpWFZUbEZpM3J1SnJKeXMrcWZZWmMvVk5XcU1tWGdka2tsSlQxZXJzczh1ZE4rRFc0YXFWa3VKOHp0NnhRNSs4K2xLWmF4cTFicXRGMzAvenFvOHVGMTNzL0RvcUxrNE5XN1RVd3VuZXJaV2ttSVFFdGV2V1F4MTc5VlprYkt3a2FlZVczelYzNmxkYXVXRGVYNmY3bEs5VDd3c1VIaFhsZkU1cjBsUlBqdi9ZZWVKVFdYNWQrclBtZmpQVlVET1pUTHJnbW1zbFNRMmFaWmE3UjV1enUzclZKd0FBcUJrSXlBQUFBQUFBQUFBQXptamQrL1hYb2huVGxYLzBxS1RTUDNLbk5tcXN6RTZkbGRteHMySVNFaXEwWDNoVWxQb1BIU1o3Y2JFQ0xQeHI5Sm9vS0NSRTk0OFpwOWhhaVpXKzRtYndBeVBVUEt0am1YUFdMRjZrZDU5NXFsTDdleXU1UVFPdjVzWFdTdEwvUGZpSVY1KzNWa3FLNm1VMGNqNmJ6ZVp5MTZRMHpDZzNJR015bVhUaHdFRkthOUxVVUw5bzRIVmFPWCsramg0NTdIRnRZcDI2YXA3VlVTMDZkWFo3S2xOeVduMWRPZndPOWIzcEZtMzRaWmxXTFZ5Z0RTdCs4WGhGazhWcVZiZkwrcnJVdlFuSFNGTFRkdTNWNzZaYk5QWDlkNTFYU0oxN1dWK2xObW9zU1lxTWpWVjBmTHdPN3QzcmRuMW14ODQ2dDQvcit3RUFRTTNGZjdNSEFBQUFBQUFBQUp6UlFzUERkYzZsZmJSczlpeGw5ZXlsTmwzUFZWUmMzQ252Nnk0YzgveVVxVzVtNG1TQndjSEs2dG1yU3ZhT2pvdVhKQ1VrSjFkb1hXaDR1T0haWXJXV3U4Wml0YnFzODdYa3REUUZoWVRJWGx3c2g4TWhoOE1oczltc0FJdFZnY0hCaW9tUFY1TjI3ZFhsb29zVkdCUlVxWGRZYllHR0UyVWtLVEE0eFBDY2t0NVFVbWtJeG13T1VJQWxRRmFiVFlFaElZcUlqbEZxbzhacWUyNDMxVTVOYzlrL09DeE0zZnYyMDljZnZDZXA5R1NmaExwMVZDK2pzZEl6TTVYZVBGUGhVZEZlOVdvTERGUm14OUp3bXlSbDc5eXByZXZYYWZ1bWpkcXpjNGYyN2ZwVHVRY09xRVAzbm9xSWlhbm90OEtnOC9rWHFrSHpUTDMzekZNS0NZL1FoWCtkSG5OY20zTzZhZXY2ZGJKWUxMSUdCaW80TkZTUk1iSEthTmxLRFpxWGY4SU1BQUNvV1V3T2g4TlIzVTBBQUFBQUFBQUF2NjFacmJHUFBDUkphdENzdVlZK09iS2FPd0xPYkhPbmZxa3YzbmxMa2hRY0Vxb25KM3hTelIxVkxidTlXR1p6UUpuWEo2RnFUQnp6c3ZQMEhrbTY3cjRIcTdFYlZKZWl3a0w5TW5lT2FxZWxLU21sWHBXZXZsUlVXQ2hKc3Rwc1B0bXY0Tmd4RmVRZlUwVDBxUVZ1QUFCQXpjWUpNZ0FBQUFBQUFBQ0FNMTVscjluQnFidGkyTzNWM1FKcUFLdk5wZzQ5ZXA2MmQvbFNZSEN3QW9PRGZib25BQUNvZWNxL2RCSUFBQUFBQUFBQUFBQUFBQUE0Z3hHUUFRQUFBQUFBQUFBQUFBQUFnRjhqSUFNQUFBQUFBQUFBQUFBQUFBQy9Sa0FHQUFBQUFBQUFBQUFBQUFBQWZvMkFEQUFBQUFBQUFBQUFBQUFBQVB3YUFSa0FBQUFBQUFBQUFBQUFBQUQ0TlFJeUFBQUFBQUFBQUFBQUFBQUE4R3NFWkFBQUFBQUFBQUFBQUFBQUFPRFhDTWdBQUFBQUFBQUFBQUFBQUFEQXJ4R1FBUUFBQUFBQUFBQUFBQUFBZ0Y4aklBTUFBQUFBQUFBQUFBQUFBQUMvUmtBR0FBQUFBQUFBQUFBQUFBQUFmbzJBREFBQUFBQUFBQUFBQUFBQUFQd2FBUmtBQUFBQUFBQUFBQUFBQUFENE5RSXlBQUFBQUFBQUFBQUFBQUFBOEdzRVpBQUFBQUFBQUFBQUFBQUFBT0RYQ01nQUFBQUFBQUFBQUFBQUFBREFyeEdRQVFBQUFBQUFBQUFBQUFBQWdGOGpJQU1BQUFBQUFBQUFBQUFBQUFDL1JrQUdBQUFBQUFBQUFBQUFBQUFBZm8yQURBQUFBQUFBQUFBQUFBQUFBUHdhQVJrQUFBQUFBQUFBQUFBQUFBRDROUUl5QUFBQUFBQUFBQUFBQUFBQThHc0VaQUFBQUFBQUFBQUFBQUFBQU9EWENNZ0FBQUFBQUFBQUFBQUFBQURBcnhHUUFRQUFBQUFBQUFBQUFBQUFnRjhqSUFNQUFBQUFBQUFBQUFBQUFBQy9Sa0FHQUFBQUFBQUFBQUFBQUFBQWZvMkFEQUFBQUFBQUFBQUFBQUFBQVB3YUFSa0FBQUFBQUFBQUFBQUFBQUQ0TlFJeUFBQUFBQUFBQUFBQUFBQUE4R3NFWkFBQUFBQUFBQUFBQUFBQUFPRFhDTWdBQUFBQUFBQUFBQUFBQUFEQXJ4R1FBUUFBQUFBQUFBQUFBQUFBZ0Y4aklBTUFBQUFBQUFBQUFBQUFBQUMvUmtBR0FBQUFBQUFBQUFBQUFBQUFmbzJBREFBQUFBQUFBQUFBQUFBQUFQd2FBUmtBQUFBQUFBQUFBQUFBQUFENE5RSXlBQUFBQUFBQUFBQUFBQUFBOEdzRVpBQUFBQUFBQUFBQUFBQUFBT0RYQ01nQUFBQUFBQUFBQUFBQUFBREFyeEdRQVFBQUFBQUFBQUFBQUFBQWdGOGpJQU1BQUFBQUFBQUFBQUFBQUFDL1pxbnVCZ0FBQUFBQUFBQUFxS2lTa2hLTmYvNVpSY2JFS2lvdVR0SHg4WXFPVDFCS3d3eWY3RitZbjY4UFJqOXJxTjN3OEtOdTUrWWRQcXh2UG5qWFVEdi9xb0dLaUlseFBrOTQ4WG5EZVBjKy9aU1VtbHFobnI0Wi83N2hPVE9ybzFJeUdybWR1MzN6SnExYXVNQlF1K2phNnlyMHZwcGsxOWF0a3FUNDVOcXlXRzFlcjl1MGFxV1NVbE1WRmhGWjZYZC9OMkc4NGJseDIzWkthOXlrMHZzQkFBQ2dlaENRQVFBQUFBQUFBQUNjY2ZidTNLbFZDK1liYWpHSmlSb3g3aTJmN0crMzI3VnUyYzllelMwNGRreUxaODR3MUxwZWZLa2hJTE44em16RGVOdHp6NjF3UU9iSHlaOFpucU1URWp3R1pQN2Nzc1ZsL3BrY2tQbmluVGUxZWZVcW1Vd21SY2ZIS3o2NWpxNGFmb2ZDbzZJOXJqbDg2S0RlK08ramNqZ2NxbFd2bmhxMmFLbFdaNTJ0ZWg2K1o1N00vR3lTNFRrNE5JeUFEQUFBd0JtSWdBd0FBQUFBQUFBQTRJeXpmZk1tbDFwYTQ2YlYwSW52RkJjVlZtaCtpZDN1Y1kyOXhGN0IvVTJ5V0szSzNybERvNGJkVXFFK2ZPSCtNZjlUUW5JZHQyTWxkcnUyYmRvb1NYSTRIRHFRblMySFEyV0dZeVJweGJ5NUtpa3BrVlI2QXMydXJWc1ZtNUJZNFlDTU4rN3VjN0hQOW1yVjVXeGRlL2Q5enVkNysxM3EvQnhWYmZBREk5UThxK05wZVJjQUFNRHBSa0FHQUFBQUFBQUFBSERHMmJ4bWxVc3RQYk5GTlhUaU8vY1A2RmVoK1ZQZWZGMVQzbnpkSi90YnJGYU5talM1UXU4L1hiWnQycWpDL0h4RHJXWG5zOHBkdDN6dUhNT3oyV3hXeTdPNitMUTNBQUFBbkRrSXlBQUFBQUFBQUFBQXF0M2tOOFpwL25mZm5OSWVFOGU4cklsalh2WjYvdk5UcGpxLzl1WUVrQlBubEhYaUNYeHI0NnFWTHJVVzVRUmtzbmZ1MExhTkd3eTFqSmF0eXoxMUJnQUFBUDZMZ0F3QUFBQUFBQUFBQVBDb3k0WC9rc1ZxOWRsK3hVVkZtdmZ0MXg3SEM0NGRVL2JPSGM3bnRVc1dHOGFEUWtMbGNEajB4MGtCbU1RNmRSUVVFaXBKV3ZqOU5KZDlXM1ErUzhmeThqeSsxMnF6K2ZSelZwWDZUWnNwcFdHR1QvYWEvZVVVbit3REFBQndKaUFnQXdBQUFBQUFBQUJBSlh3ei9uMzlPUGt6dDJQUDNUNnN6TFZ2UHY2WTgrc1RUN0twaWM2L2VxQ0NRME05anA5OCtrNTVuK2RZWGw2WkFaay9ObTdRNjQ4OTRuRTgvMmllWG4zZ1hwZjZqWTgrcHNhdDI2cTRxRWpMWnYzb01qN3B0VmMwNmJWWFBPNTcwYlhYcVh2ZnkvWEh4ZzE2NWY1N1BNNmIrdjQ3bXZyK084N241ejc3UWlOZWY5dGwzc3hQUDlIaW1UTU10YUZQUEszb2hFU1BlMHVTTFNpd3pQRW1iZHVwZTkvTHk1empMUUl5QUFEZ240U0FEQUFBQUFBQUFBRGdIeStyWnkvRGMzRnhzWmJObnVWeFRsbUJrY29hTmVuek1zZnZIOURQOE56bnhwdlVzZGQ1YnVjdStmRUhmVDV1YkFYMk4za2NjVGhLdEhIbGlqSjdPMUY1Yyt1bU4vUjZyOHBZUHVjbjVSMCtYT0YxNW9DQVNyOHpKaUhCOEd3dkx0YmFuNWNZYWlrTk05U2dlV2FsMzNGY1VXRmhtU2ZoQUFBQXdEMENNZ0FBQUFBQUFBQ0FHc25kcVJ4TFpuNnZHWjlPTk5UcXBqZlVvSHNmS0hPdjZaOU0wRkkzcDRvY04rRFc0WWJuWTNsNUxnR1prK2Y0bXNWcU16eXZXN1pVQjdMMzZLd0xMbkk3M3h3UTRMTG11QUN6YTlqRDA5enkySXVMeXp6UjVXVGx6WDN5dzA4cTFZYzNIQTZIWm44eHVWSnJBeXkrKzVQSnFvVUxkQ1FueDFCcjM2T25UL2IrZnVMSCtuN2l4ejdaQ3dBQTRKK0VnQXdBQUFBQUFBQUFvRVk2K1ZTTzRxSkNMZjVoaHN1OHZYL3VWRlJjbk14bXM4ZTlBb09DZmQ1ZlZUcVNrNk5QWG4xSlIzSnl0SFg5T3ZVZmVsdUZybUxLNm5XZXNqeWNMdVBQZnYxNWlmYnMyRjZwdFFHbmNJTE15UlpNLzg3d2JMWFoxT2Jzcmo3Ykh3QUFBQlZIUUFZQUFBQUFBQUFBL0o2anVodndpUituVEZidWdRTXU5ZnlqUjdYejk5OU82ZXFlM2R2KzBITzNEeXR6enQxOUxuWitmZS9MWTNUMnZ5NVdxeTVuSy9mQUFiMzE1SDhOYzYrNzcwSEYxcXJsZkg3aHJ0c040MzMvZll0U0d6ZjIrSzZKWTE1Mm5rQ3lmTTVQMnIxdG13WS9NRUl4aVlsZWZ5Wi9NbnpVYU5YTGFPUjgzcjU1azE2Njl5N0RIRWVKUTlNK251Q3lkdkFESXhSOVV0aXE0Tmd4dlRiQ2VPcFFRRURwbjB5UzArb2JUaTk2NnFZaGhuazlMaCtnanIxNk81OVB2cHJwdHpXcjlmdmFOWVphNjdQUFVWQ0k3Ni9sQWdBQWdQY0l5QUFBQUFBQUFBQ0FId29LL2Z1UDhVVkZSZFhZaVcvcy9YT25mdmhza3NmeFZRc1hsQm1RNlhuNUFMWHIxbDFCSVNFKzZ5a2lPa1lSMFRFS0RnMXpHVXRJVGxhdGxIb2UxOGJXU2xSeVduMjNZMnQvWHFKZmwvNXNxUDI1ZFl0ZXZ1OXVEWDV3aEZJYk56R0VkU3ByNE4zM3FuV1g4azgxc1ZodFpaNWVjM0l2NVoxMGN5d3Z6N3NHSzJqNW5ObjZjK3NXUXkyalpTczF6K3JvMnNPUkl5NjE0MWNzV2F4V2w5T0xUaFFTR3VaeDNPRnc2SXUzM3pUVVRDYVR1dlhwVzI3LzN1clYvd3FkZGVIZjEyNGR5Y25SNkR0dU04eDUrSTIzWmJGYURiWEhCZzh5UE4veDNBdUtpb3N6MU56OUxnTUFBUGdMQWpJQUFBQUFBQUFBNEljaVltS2RYeGNYRlNuM3dBRkZ4TVJVWTBkbHExV3ZucHEwYmU5MnpGNWNyQWt2UHEvaU1vSStLK2JOMFlVREI4bGtNcm1NRlJjVmF2S2I0M1QweUJIZDlOamp6cE5DcXBMSjVQbTZwL0kwYmRkZS94cDB2Yjc5OEFPVmxKUTQ2MGR5Yy9UTzAwOW94QnZ2K0tKRldhMjJDczNmc3U3WFU1cG5EUXhVbmZvTkt2VE9pdGk0WW9WTHJlZmxBOXpPUGZIN2V0enhnRXhGT0J3T3crL2M0aG5UWFVJNnpUcGtLU0c1VG9YM1B2RWRKd29NQ1ZGNFZIU1phOEtqb21RcDUrY2JHaEZaN2o0QUFBRCtoSUFNQUFBQUFBQUFBUGdoeTBsLzdQL3kzYmQwN2QzM1ZWTTM1ZXZjK3dKMTduMkIyN0d2M250SDJ6ZHZNdFNDUWtJVUVoNnVBM3YyU0pJT1pHZHIvZkpsYXRLMm5XRmVYbTZ1M2huNXBMYXVYeWRKK256Y1dBMjRkYmpMTzBJakl0Vzk3K1hPNStLaUlzMlorcVZoem9uam9SR1J6cThkSlhhWC9Vem15Z2RrU2s4YzZhZTY2UTAxZnZTek9wSmJldFdTMld6V2xjUHZWR0JRVUtYM1BwSEZaaTEvMGduR1BIVC9LYzFMU0U3Vy9XUEdWZWlkRlhIVjdYZXFzS0JBMHorWm9OM2J0aWs5czRVYU5NOTBPN2ZFemM4czRLU3Jranl4RnhkcDNiS2Z0V3JoQXUzZXRrMjNQL3U4cE5MZnRlOG1mT2d5djhjSnZ6Y1Y1WEE0WEFJeWVUazV5dDY1NCsvbjNGeVhkWHQzL3FrQWE5bC9BdHEvZTVlS2l3b05OYXN0VU5IeDhaWHVGd0FBb0NZaklBTUFBQUFBQUFBQS93QXI1czJWSEE1ZE12Z0dSY2JHbHIrZ2hwai8zVGVhOTQzcmxUMlhYRDlFK2NlTzZxdDMzM2JXZnB6eXVTRWdrNzF6aDk1KzZuSHQyN1hMV1ZzOGM0YmlheWVyVzU5K2h2M0NvNkowMGJYWE9aK1A1ZVc1QkdST0hEL1J5UUVHcVRUTVVobDV1Ym1hK2ZrazliN2lhcVZudHRBZG8xL1EyMDgvb1YxYnQrcnltMjlWMDNidVQ5bXBqSXFlSUZQam1hUVduVHFyZVljc3pmMW1xZ0tEZ2pUbnF5L1Y5WkpMWGFiYWkxMERNbVl2VDVENWRzSjQ1OWV4aWJVa2xmNE9mUGpDYzg0dzA0bGV2djhlYnorQmhveDQxUEF6ZGhma21mWEZaTTM2WW5LWis0eSs4N1l5eHlWcDNIOGVkcW1sTlc2aVlTT2Y5YUpUQUFDQU13OEJHUUFBQUFBQUFBRDRoMWd4ZjU1V3pKK255Tmc0eFNZbXVyMk82RlJkT3VSR0phZlY5OGxlSytiTjFaUTNYM2VwTit1UXBheGU1eWt2TjFmZmpIOWY5dUppU2RMdmE5ZG8zYktsYXRLMm5UYjhzbHdmakg1VytVZnpYTlovTS81OU5XcmRSclZUMDV5MXlXOFlUelk1dnVlSlRwd1RGUmZuUEZHbXFMRFFaYTYxZ3FlelNLV24xcnc3OGtsdFdiOU9xeGN1MU5WMzNLWDZUWnZwdHBIUGFlMlN4V3JUOVJ5UGExdDA2cXpyN252UTQvaWU3ZHYxN1BDaGhwckZkdVlFWkhadjIyWjR6dDZ4dzhQTTB0TjdUQ2FUcHJ6MWhvcUxpaFFXRmFrMlhjODF6Q214bDMrQ1RGRmhvZFl2WDFabVgzWjc2ZS9KOTU5OHBJMHJYYTk0T2xYRmhaNnZGUU1BQUVERkVKQUJBQUFBQUFBQUFEK1hVRHRaKy9mc2NmNHhQMmYvUHVYczMxY2w3OHJQY3cya1ZNYnlPYlAxOGNzdnVqMmQ1WXEvcmtnS2pZaFEyM1BPMVpJZlpqckhwcnoxaG5iOXNWWGZmdmlCMjdXeHRaSjArYzFERGVFWXFmU2ttdktjT0tkMmFwcmFudE5OUjNKenRHZjdkcGU1KzNidjFoRTNWOThjdDMvM0h1M2M4cnZ6T1RtdHZqNTU5U1Z0K2VzcXFJTjdzelgyNFFmVnZlL2w2bjNWMVdXR1k3eHgvR2QvSW91MVlpR2U1NmU0bnVRalNYZjN1ZGlyZWFkaTBtdXZlRFh2U0U2T1BucjVCVzM0WmJtejl1bllNYXFkV2wrMVVsS2N0V0kzQWFpQXYwNlEyYkx1VjgzOWVxcldMMStxZ3Z6OE10OTNQRVF6NDlPSlh2VlhVWVVGWmI4ZkFBQUEzaU1nQXdBQUFBQUFBQUIrTGp3NldrTWUvbysrbi9TeFZpOWNvTUtDZ3VwdXFVdy9UdjdNWThCRktnM0dITmZ6OGdGYU9udVc4MFNRL2J0MzZadng3N3VzQ2JCWWRPNWxmWFhlZ0N0azhkSFZRck8rbUt5NVgzL2xkbXpzdzU1UGM1R2t5Vy84ei9BOGF0SmtsMU5ySEE2SGZ2ajhVMjFZOFl1R1BQU0lJbUppS3Qxci90R2pMaldybHlmSUZPWWZVMTRaWVorVG5YaWxsVHVCd2NGZTcxVlJBUmFMOXU4MnZyK3dvRUR2UHp0U2Q0NStVYmFnSUVtU3ZkajFaSmJqQVpuZjFxN1J5Z1h6eW4xWFRHS2l3aUtqOVA1enozajhYVDFWQmNkY0F6SlhEYjlUN2JwMWR6NGZQblJRancwZVpKZ3phdExuTHIvbkp3ZVpScnordG1JU0VuellMUUFBUU0xR1FBWUFBQUFBQUFBQS9nSGlrcEowOWUxM3FlaVdZZHEvZTdmeWNuT3E1RDIxVCtGNnBjTDhmSDMyK2xndG16M0w2eld4dFpMVXZsdDNMWjQ1dytPYytzMmE2L0tiaHlxeFR0MUs5MWJWTEZhcnJydnZRZjN3MlNSOTk5R0hoc0JGU0ZpWXdpSWpUMm4vM0FNSFhHcEJJU0ZlclYyOWVKSGJxNjQ4R1RuMDMyV09EM3Q2bE5kN1ZWUndhS2dHUHpCQ0w5MTdsK0hxcSt5ZE8vVEYyMjlvd0YrbkQ5bkx1R0lwT2o2K3pIYzBhOTlCdmErOFJnWDV4L1RXRTQrcHNJeFRacTRZTmx5WkhUdTdIVHVTYzBqUDNIcHptZTg2ZXRnMW1PVHR6dzBBQUFCR0JHUUFBQUFBQUFBQTRCL0Vhck1acnBxcEtmN2N1a1hqUnorcjdKMDdLcnoyZ21zR2FkV2loVHAyNUlpaEhoSVdyb3V2SDZ6MjNYdktaREtWdWNlSjF3TGxIVDZza1VQLzdiTGZ5VmNIZmZIMm14WHV0VHc5TGgrZ1d2VlNOZUdGNTFTUW42L0V1blYxM1gwUHlQeFhlS004K1VmemxMMWpod0tEUTJRTkRKVFpiRmJ1d1FOYU1PMWJ3N3dBaTBWaEVhY1d1cW1zNE5Dd0t0Mi9Wa285OWJuaEprMGErNnFodm5qbUREVnAyMTZaSFR1NW5OWWovWDJDVEhSYzJRR1orazJieTE1Y3BMZWVlS3pjSzVpc2dZRUtEZzExTzFaY1ZPaTJmcUs4dzRkZGF1OCs4MVM1Nis0ZjBLL2NPVS9kTk1SdHZVV256cnJ1dnJKUFFBSUFBRGdURVpBQkFBQUFBQUFBQUZTYjRxSWl6Zngwb242Yy9MbnNkdGZRZ2pmQ282TDByMEhYNjlPeFl3ejFrcElTeFNRa2xodU9PZG4wanllNGhHTWs2YmMxcTdWaTNsejF2ZW1XQ3U5WkVjM2FkOUN3a2M5cTRwaFgxS3JMMlNyTUwxQlFpUHVReGNuc3hYYTk4c0M5NVY3NWs1eFczK3ZRamErRmhGVThJRE44MUdqVnkyamtmTjYrZVpOZXV2Y3VqL096ZXAybmRjdVhhdldpaFliNlovOTdUV2xObXJvTnlCei9ma1FuSk1oaXRTb3pxNU02OU95bDF4OTd4R1Z1WE8zYVNrcE4wOWIxNnlyOFdTckMzY2svQUFBQXFCd0NNZ0FBQUFBQUFBQ0Fhck42MFVMTitIU2kyN0VBaTBVWkxWdHIzYktmeTkwbnErZDVXck40a2RZdFcrcXM1Ui9OMHh1UC8wZjlodzVUKzI0OXZPcG42NGIxTHFldEhQZjJVNCtySUQ5ZmRudXgrZys5VFpjTnVWR1hEYmxSYi96M1VXMVk4WXR6bmkwb1NDTS8vdFN3OXU0K0Z4dWViM3owTVRWdTNkWmpIN1ZUMDNUYnlGRjZaTkExK3ZiREQ5UThxNlBPT3Y5Q3BXZTJLTFAvMElnSTFhcFhUN3UyYmkxelhwdXU1NVE1ZnFMTXJFNXEycTZEeC9HVFR5SVo4ZnJiaHVmUmR3eFR3YkZqa2txdmtySUdCbnI5N2xQUi81Wmgyckx1VngzSktiMU96QllVcEhNdXZVekJZYUVxY1h2RlV1bWZUS0xpNHZXZmQ5NVhTRmk0eDcxRHdzSjE4MytmMVBqUm83VDI1eVdTU3E5bU9yaDNyMDgvdzhGOXZ0MFBBQURnbjR5QURBQUFBQUFBQUFDZzJyVHFjcmJtZmZ1MXkwa2NZUkdSdXY3QkVkcjM1NTllQldSTUpwT3V1ZU51dlhEMzdUcVFuZTJzMjR1TDlja3JMMm5EOHVYcWQvTlFqOWZkU0ZKaGZyNG12dnFTeDlOWGpsK25zM2ptRFB2WjBvb0FBQ0FBU1VSQlZKa0RBdFR2cHFFeW1VemE4ZnR2aG5reENZbmw5dXVOalN0WHF2Q3ZkNjVhTUYrckZzelgwQ2RIcWtHejVtV3VTMnZVcE15QVRITDkrcEtrWlQvTlVvdE9aOGxxczVXNW55MG9xTXp2MjhsQ3c4TlZYRnlzNE5CUTdkKzl5eG1Pa2FUd3FHaXY5emxWb1JFUjZuUGp6Um8vZXBReU8zYldaVU51VkZSY25LVFNrNHRPWnJHVy9zbkVaREtWR1k0NXptcXo2YnI3SDlUNDBjOXF3eS9MTmZDdWUvWHFnL2Y1OURQczM3M0w4R3d5bVhUcjA2TmtOcHYxKzlvMSt2cUQ5d3pqdzBlTmxpUjkrK0VIMnJ4NmxiTis0Y0JCTHVHcW5WdCsxL1NQSnVoSWJtbUFxRlB2ODlXK2UwK0ZocGYvMlFFQUFNNUVCR1FBQUFBQUFBQUFBTlhHWkRLcDc0MDM2OFY3N25BR1U1TFQ2dXY2QjBZb0ppRkIyVHQyZUxXUHcrRlE5cDg3TmZqQmgvWGFpQWVWZnpUUE1QN0x2RG42YmUwYVhYRE5RTFh2M3RQdEZVa1RYM3RGMlR0M2V2VytoZE9ueVdLMXFWMjM3c3JMelRXTTFXMlE3dFVlNVZtelpKSGhPVGcwVkdtTm01UzdMcVZSSXkyWS9wMmswdSt2MlJ3Z2k5V2lzS2hvTmV2UVFlY051RXFmdlBLaTFpeFpyTWx2akZQTHM3cW83VG5keWczZWVHdlh0ai8wNmdQM3V1K3RZWVpQM3VHdFZtZDFVV3hpb3VxbU56VFUzUVZrekFFVi81TkpRSUJGZys2NVg5czJiMUpTdmRUS3R1blI3bTNiRE0vUjhmSE8zNEhEQncrNnpEOStEZFdBVzIvVDZOdUhxYkNnUUpMMHcyZVRWQytqa2RJeld5Z3ZOMWZmVGhpdnhUT21HOEpneTJiUFV0ZUxMMVZjVW0yZmZ3NEFBSUNhZ0lBTUFBQUFBQUFBQUtCYUpkZXZyNVpuZGRHS2VYTjE5a1VYNjEvWERaYkZhcFVrSFQyY1crYmFiUnMzNkpmNWM3VnkvanlaeldZOS9NWTd1dUdSLytpTnh4NXhoZ09PeXoxNFFCUEh2S0s1WDA5VnovNERsTm14czh4bXN5UnAyc2NUdEdMZVhPZGNkOWZsWEhETnRmcHV3bmhKcGRjL3BXZTIwUHh2djNicHFXSExsaFgvSnB6RTRYRG8xNyt1N2ptdVNkdDJNZ2NFbEx1MjNibmQxYnJMMlRJSFdKeWY3MlRIcis3SlAzcFVpMmQ4cisyYk51bnVGMTg1NWI2bDBvQ1R5V1J5T1luSFlyV3BXNSsrUG5sSFJad2NqcEdrd29KOGwxcUFGOTliZDh3QkFVcHQxTmg1d3BDdkZCVVdhcy8yN1laYWZPMWtyOWJHSnRiU1pVUCtyVWxqWDVWVWV2clI2Lzk5VkZrOWUybkZ2TGs2bHBmbnNpWWlKbGI3ZHUxU1FuS2RVMjhlQUFDZ0JpSWdBd0FBQUFBQUFBQ29kaGRjUFZCdHVwNnJadTA3R09vN2Z0dnNNbmZicG8xYXVXQ2VWczZmcjRONy83NU82ZmdKSG1tTm0yaklpRWYxN2pOUHU1d2tJMGwvYnQyaUQ1NGJwZWo0QlAzZlF3K3JxTEJRTXlaOVlwaHp5ZUFiOVA2ekl3MjFucGNQME1HOWU3VjAxZys2L3Y0SEZWODdXZU5IUDJ1WVk3SGExTFNkOFROVXhoOGIxdXZ3b1VPR1dyUDJXVjZ0TlpsTXNsZzlYNXZrY0RpMDc4OC9EYlc2NmI0NTlVWXF2WHFvV1ljczU4L0daZ3RVVEsxYU92dWlpMVUzdmFIYmNFWjVYcm4vSHAvMUowbTViazVmc1FVRitmUWRwMnJicG8yeTI0c050ZHBwOWIxZW45WHJQTzNlc1UxenZ2cFNrbFJpdDJ2aDlHa3U4MUl5R3FuYlpYMlYyYkdUMjVPVkFBQUEvQVVCR1FBQUFBQUFBQUJBdFl0THF1MXl0Y3VSM0J5dFc3N01aZTdMOTkzdGRvK2c0R0RuMSttWkxYVGJ5R2YxMXBQL05ZUm9UaFFjR3FwYWRWTlVYRndzVzFDUUN2ODZBYVRWV1YzVXNJWDdVMkQ2L2Z0bVpmWG9xYm9OTS9UYWlBZFVYRlJvR0cvVnBZdUNRME05ZjFBdkxaL3prK0haSEJDZ3htM2FHSjVMN0hibjg0RTllN3plZTgzaWhTNm5uZFRMYUZ6SlRxWHpyeDdvVWh2OHdJaEs3MWZWanVUa2FQR002WWFhMld4V1VFaUl5OXdUdjhlVjhlSHp6K25ENTUrcjFOcDF5NWE2MUJvMGErYjgrdVR3ekhFRitmbmF2SHFWTnZ5eVhPdC9XYTZzbnIyMGVPWU10M003OTc1QUZ3MjZUa0VocC80N0N3QUFVTk1Sa0FFQUFBQUFBQUFBMURoMmU3RW1qWGxGQmNlT2ViMG1NTmdZY0tpVmtxSTdScitnaWErK3JGK1gvbXdZTTV2TnVtTFljSmtEQW1RTENGQ3o5aDMweTl3NUNvMkkwS1gvZDZQSGQ1Z0RBcFNTMFVqZlRSaXZMZXQrTll5WlRDYjE2TmZmNjM0OUtiSGJ0WEwrUEVPdGZ0Tm1oaEJEYUhpRURoLzYreFNVSGIvL3BzL0d2YWEyNTNSVGFFU0V5NTcyb21JZHpqbWtEYjhzMXp3MzEwS2xOVzNtVWp0dTJrY2ZPcSs4OHNiVTk5NHBjN3k0cU1qcnZTcHIzNjVkZW1ma0V3b0pEWk10T0ZnV2kwWG1BSXNLamgzVjFnM3JuV0dvNHlKajQ1eW5weHpKeWRHQlBidGx0UVZxMDZxVlZkNnJPdzZIUXlzWEdIOEh6R2F6MHBvMGRUNmZmTUtRSkkzN3o4UDYvZGUxc2hlWGhtY0NBaXdhY090d2hVVkY2NGZQSnJuTVh6RDlPeTJlT1VNTm1qZFhTc01NSmRaTlVWSktQU1dscHZyMkF3RUFBTlFBQkdRQUFBQUFBQUFBQURWT1hrNnVOcXhZNGZYODhLaG9OV3pwZXVwTFdFU2tob3g0VkF1blQ5UFU5OTl4Qm03T3ZheXY2alQ0KzFxaDVoMDZhc1c4dWJybXpuc1VFUk5UNWpWQWM3LytTalBkaEEwNm50ZGJDY2wxdk83Wms0MHJWK2hJYm82aDFyUmRlOE56U2thRzFpNVpiS2d0bkQ3TjdSVTY1WW1PVDFCQ2NyTEhjWGVCbXBvdUxpbEpoZm41MnJOOXUxZno2MlZrT0w4K3VEZGJMNWR4cFpQRld2Vi9Xam0wYjU5eTl1ODMxTkl6V3hoQ1V1dVhMM2RaZDNLZ3gyUTJTNUl1dk9aYTFXM1FRSisvL2orWFlJM2RYcXlOSzFkbzQ4clNmOTY2WG5LcExoMThnMDgrQndBQVFFMUNRQVlBQUFBQUFBQUFVT05FeE1Tb3k0VVhhZmFYVXp6T3FaMmFwbVlkc3RTc2ZRZlZhWkR1UEFIRW5VNjl6MWZ6ckk2YTl0R0gycnBoblhwZmVaVmh2SEdiTnJyZ21tdlZxRlhyY25zekJ3VElZclVhVGtLSmlJblJSZGRlWC80SDg4S3luMmE3MUpxME5RWmtPcDkvZ1V0QXBySTY5T3psazMycTBvQmJoNnRXU29yek9YdkhEbjN5Nmt0bHJtblV1cTBXZmU5ZFlLakxSUmM3djA2cWw2cUFBSXZISzR4aWE5WHlhczlURVIwZnIvNURoK21UVi83K2pHM1A2V2FZazdOL1g0WDJ6T3pZV2ZXYlpXcnFlMjlyMmV4Wktpa3BjWm1Ua0Z4SEZ3MGNWTG1tQVFBQWFqZ0NNZ0FBQUFBQUFBQ0FHcWw3di81YU5HTzY4bzhlbFZSNmhWRnFvOGJLN05SWm1SMDdLeVlob1VMN2hVZEZxZi9RWWJJWEZ5dkFZdnpYNDBFaG9WNWZqM1RXQlJlcFhrWWp2Zi9zU0IzSXpwYlpiTmJBTys5UmNHaG8rWXZMVVZoUW9EVkxGaGxxY1VsSkxpZThORzdkVmozNjlkY1BuMzk2U3U5cm50VlJQZnBlZmtwN25BNjFVbEpVTDZPUjg5bjgxOGtvWlVscG1GRnVRTVprTXVuQ2dZTU1WeGRackZiRjFVNXllL3BNYkdJdE5XelJ5dXUrcnhnMlhKa2RPN3NkTzVKelNNL2NlclBIdGUyNzlkQ2ViZHMwNjR2SkNna0xWMlluNHo1ZEw3blVFS0E1TGp3cVNnMWJ0RlI2Wmt1bFoyWWF4a0xEdzNYbGJYZW9WLzhyOU1Qa3o3UjAxby9PNjVqTVpyT3V1djFPV2F3MnJ6OGZBQURBbVlTQURBQUFBQUFBQUFDZ1Jnb05EOWM1bC9iUnN0bXpsTld6bDlwMFBWZFJjWEdudk8vSjRaaktxTk1nWFhjODk2TGVmZVlwdFR5cml4bzB6eXgva1Jlc05wc0czbld2ZnZweWluNWJ1MGFTMUtSTk83ZHpMeHc0U0ExYnROU0M2ZC9wancwYmRDVG5rRFBzNEU1Z1VKQ0NRc01VRXgrdjFNWk4xS1JkZXpWbzFyemNucDc4OEJPZmhIK09PNWFYcDRjSFhubEtlMWh0Z1lZVFpTUXBNRGpFOEp5UzNsQlNhUWpHYkE1UWdDVkFWcHROZ1NFaGlvaU9VV3FqeG1wN2JqZlZUazF6MlQ4aHVhNGhJQk1jR3FyMHpCYTYrUHIvazhWcTliN1B3RUNQMzd2aW9zSnkxMTg0Y0pDMnJGK254cTNiS0RBb3lERFc1dXh6OU0wSDcrdEl6aUhWeTJpa1poMnkxTGhOV3lYVlN5M3pOQ1ZKaXEyVnBBRkRiOVBGMS8yZlZpOWFxSlh6NXltbFlVT2xOTXdvY3gwQUFNQ1p6T1J3T0J6VjNRUUFBQUFBQUFEdzI1clZHdnZJUTVLa0JzMmFhK2lUSTZ1NUkrRE01aS8vVE5udHhUS2JBOHI5Zzcrdk9Sd083ZCs5MjFDTFMwcHltV2UzRnlzZ29Hcit0NmpiTjIvU2o1TS9VNmZlRnlpanBmZW5scHdLZTNHeDl1OHhmdTc0MnNrKy9mNDdIQTRkM0x2WFVJdU1qYW15NzJObEhOcTNUL2xIODJRTERGSmdjTEJDSXlMS1hlTndPTFJuK3paRExTb3VUa0VoN2dNeUpTVWxPckJuajZFV0VSTWpXMkNnU3k5QkljRnU5OW15N2xmRkpDUXFNamEyM1A0QUFBRCs2V3JPZjlzRUFBQUFBQUFBQU9BazFSV2FNSmxNYmdNeEo2dksvdXFtTjlSMTl6MVlaZnU3RTJDeEtDRzVUcFcrdzJReVZmaDZyTk90OUtTaWlwMVdaREtaVkN1bG50Znp6V2F6Vjc5alpaMmFkT0xWVUFBQUFDaGIrWmQwQWdBQUFBQUFBQUFBQUFBQUFHY3dBaklBQUFBQUFBQUFBQUFBQUFEd2F3UmtBQUFBQUFBQUFBQUFBQUFBNE5jSXlBQUFBQUFBQUFBQUFBQUFBTUN2RVpBQkFBQUFBQUFBQUFBQUFBQ0FYeU1nQXdBQUFBQUFBQUFBQUFBQUFMOUdRQVlBQUFBQUFBQUFBQUFBQUFCK2pZQU1BQUFBQUFBQUFBQUFBQUFBL0JvQkdRQUFBQUFBQUFBQUFBQUFBUGcxQWpJQUFBQUFBQUFBQUFBQUFBRHdhd1JrQUFBQUFBQUFBQUFBQUFBQTROY0l5QUFBQUFBQUFBQUFBQUFBQU1DdkVaQUJBQUFBQUFBQUFBQUFBQUNBWHlNZ0F3QUFBQUFBQUFBQUFBQUFBTDlHUUFZQUFBQUFBQUFBQUFBQUFBQitqWUFNQUFBQUFBQUFBQUFBQUFBQS9Cb0JHUUFBQUFBQUFBQUFBQUFBQVBnMUFqSUFBQUFBQUFBQUFBQUFBQUR3YXdSa0FBQUFBQUFBQUFBQUFBQUE0TmNJeUFBQUFBQUFBQUFBQUFBQUFNQ3ZFWkFCQUFBQUFBQUFBQUFBQUFDQVh5TWdBd0FBQUFBQUFBQUFBQUFBQUw5R1FBWUFBQUFBQUFBQUFBQUFBQUIrallBTUFBQUFBQUFBQUFBQUFBQUEvQm9CR1FBQUFBQUFBQUFBQUFBQUFQZzFBaklBQUFBQUFBQUFBQUFBQUFEd2F3UmtBQUFBQUFBQUFBQUFBQUFBNE5jSXlBQUFBQUFBQUFBQUFBQUFBTUN2RVpBQkFBQUFBQUFBQUFBQUFBQ0FYeU1nQXdBQUFBQUFBQUFBQUFBQUFMOUdRQVlBQUFBQUFBQUFBQUFBQUFCK2pZQU1BQUFBQUFBQUFBQUFBQUFBL0JvQkdRQUFBQUFBQUFBQUFBQUFBUGcxQWpJQUFBQUFBQUFBQUFBQUFBRHdhd1JrQUFBQUFBQUFBQUFBQUFBQTROY0l5QUFBQUFBQUFBQUFBQUFBQU1DdkVaQUJBQUFBQUFBQUFBQUFBQUNBWHlNZ0F3QUFBQUFBQUFBQUFBQUFBTDlHUUFZQUFBQUFBQUFBQUFBQUFBQitqWUFNQUFBQUFBQUFBQUFBQUFBQS9Cb0JHUUFBQUFBQUFBQUFBQUFBQVBnMUFqSUFBQUFBQUFBQUFBQUFBQUR3YXdSa0FBQUFBQUFBQUFBQUFBQUE0TmNzMWQwQUFBQUFBQUFBQUFBVjRYQTR0SGJKWWtNdE1qWldkZE1iVmxOSHZwVzljNGZoT1NZaFVSYXIxZVA4NHFKQ3JmMTVpVkliTlZaa2JKemJPVnMzck5maGd3ZlZwRzFiV2F3MnIzc3BLaXhVWVg2K29SWWFFZUgxZWdBQUFLQ21JQ0FEQUFBQUFBQUFBRGlqRkJVVTZOMW5uakxVV25mcHFvRjMzMXROSGZuV3FHRzNHSjd2ZXVGbEphZlZkNW0zNDdmTm12L2R0MXExY0lIeWorYXBlVlpIRFg1Z2hNdTh3dng4VFhqaE9SM0l6bFpnVUpDYXR1K2dzeTc4bDlJYU55bTNsOWxmVHRHMGp6NDAxSjZmTXJXQ242aVV2YmhZMHovNVNFM2F0ZmZxM1FBQUFJQXZjY1VTQUFBQUFBQUFBT0NNVWxKaWQ2bVpMUUhWMEVuMXN0dnRXanJyQitVZnpaTWtyVm04U091Vy9ld3k3OXNKNDNVZ08xdVNWSkNmcjNYTGxpbzBQUHkwOXZybjFpMTY4ZDQ3OWNQbm4rcTlaNTdTd2IzWnAvWDlBQUFBQUNmSUFBQUFBQUFBQUFET0tQWmkxNEJNUUlCdi9uWDN2RysvOXNrKzNnZ0pDMU9icnVkV2VuMjlqRWJxMXFlZmZ2ajhVMmR0eWx0dnFtR0xWczRybWY3WXVFSHp2dm43eEJlVHlhU3I3N2hiQ2NsMUt2M2VpaWpNejllTVR5ZnFweSsva04xZUxFazZrcE9qdDU5K1FyZU5mRTZCUVVHbnBROEFBQUNBZ0F3QUFBQUFBQUFBNEl5U2YreW9TODFxcy9sazd5bHZ2dTZUZmJ5UmtKeGM0WURNcE5kZTBlS1pNenlPNzkrOVMvY1A2T3R4M09GdzZKMm5uekRVS250bFVubFdMMXFnTDk1K1U0ZjI3WE1aMjdWMXF6NTY2WGxkZi85RE1wbE1WZkorQUFBQTRFUUVaQUFBQUFBQUFBQUFaNVNDWThkY2FpR24rY29nZUxaOTh5Wk5mZjlkL2JabXRjYzVKcE5Kd2FHaEtqaDJWRUVob2FleE93QUFBUHhURVpBQkFBQUFBQUFBQUp4Ump1VGt1TlJDd3NLcW9ST2NhTit1WGZwdXdnZGFNWDllbWZPYWQ4alNoUU92VTJMZHVxZXBNd0FBQUlDQURBQUFBQUFBQUFEZ0RKTnpZTDlMeldLMVZrTW4xVy9JaUVjbFNYbTV1UXFOaUpBa3ZmM1U0ODd4dHVkMFU2c3VaMHVTanVRY1VsaGtsT1o5TTFVYlZ2emlzeDcyNzk2bG1aOU4wdExaczFSaXQzdWNWNzlwTTEwMDZIcWxObXJzczNjREFBQUEzaUlnQXdBQUFBQUFBQUE0b3h6YXQ4K2x0bXZyMWlwNVYwSnlzdTRmTTg0bmU5M2Q1K0l5eDdOMzduQmJQNWlkTGF2TnB0RHdDSmV4aUpnWXpaajRzVGF2V2EwSHg3NmhzTWhJdzNoOGNyS2F0bXV2TGV2WDZmMW5uMUczUG4wVkhoMWQrUTl4Z24yNy90U01UeWRxK1UrelZWSlM0bkZlVW1xcUxobzRTRTNhdHZmSmV3RUFBSURLSUNBREFBQUFBQUFBQURpalpPL1k3bExidG5sVE5YVGlXNk9HM2VLMi91NHpUMG1TZWw0K3dHVnM3WkxGV3JOa3NTVHArNGtmcWUrL1hmZXcyNHYxK2JpeEtpNHExTkpaUHlpOWVRdWY5THQvOTI0dG16MUxEb2ZEN1hqZDlJYnEwYSsvbW1kMWxNbGs4c2s3QVFBQWdNb3lWM2NEQUFBQUFBQUFBSUNxNVNuQWNLYmE0eVlnczJ2clZoVVhGVlZETjlXclI3Lytpa3VxTFVsYU5PTjdIZHliN1RMbiswOCsxcTQvdGtxU3V2N3JVcGtEZlBPbmdVYXQyNmhYL3l0YzZ1bVpMWFRUWTAvb2p1ZGVVR2JIVG9SakFBQUFVQ01Ra0FFQUFBQUFBQUFBUHhRYThmZDFQQWV5OTFSako3NVZXRkNnWFgvODRWSzMyNHUxZGYyNmF1aW9lbG1zVnYxcjBQV1NKSlBKckcyYk5ockdpd3NMdFduVlNrbWx2eE1keit2dDAvZWZkK1hWeW1qWlNpYVRTYzNhZDlEdG8wYnJsc2VmVWtiTFZqNTlEd0FBQUhDcXVHSUpBQUFBQUFBQUFQeFFiSzBrMlFJRFZWaFFvRVA3OWluM3dBRkZ4TVJVZDF1bmJQdm1UU3F4MjkyT3JWNjBVT21adnJrKzZFeVMyYkdUZWcyNFVsazl6MU4wZkx5a1VjNHhpODJtNGFOR2E4T0tYNVNYbXl0YlVKQlAzMjB5bVRUd3JudDErTkJCMVVxcDU5TzlBUUFBQUY4aUlBTUFBQUFBQUFBQWZzaHFzeW16WTJjdCsybVdKT25MZDkvU3RYZmZWODFkbmJyMXk1ZDVIRnU5ZUpINjNIalRhZXpHdDRZKzhiUWthZXdqRHhucUE0YmVwcmlrSkVYSEoyam1aeE1OWTNmM3VkajU5WXhKbjdqc09lMmpEelh0b3crZHp4TmVITzN4L1E2SFEzdi8zR21vNWVYbXVzekwzcm5EcFdZT0NIQmJyNGlFNURxbnRCNEFBQUFvQ3dFWkFBQUFBQUFBQVBCVDUxMXhwVmJNbXl1N3ZWZ3I1czJWSEE1ZE12Z0dSY2JHVm5kcmxiWm04U0tQWXpuNzkybkx1bCtWMXFUcGFleklkeG8wejNSYnI1T2VydVMwK2xYK2ZudHhrVVlOdTZYY2VkN01xWXpucDB5dGtuMEJBQUFBaVlBTUFBQUFBQUFBQVBpdHVLVGE2ajkwbUQ1NTlTVkowb3I1ODdSaS9qeEZ4c1lwTmpGUkpwUEo1Kys4ZE1pTlZSYm0yTHBoZmJtbmxNeVordVVaRzVBQkFBQUFVSFVJeUFBQUFBQUFBQUNBSDJ2ZnZZY2s2ZE94WTJTM0Ywc3FQV2tsWi8rK0tubGZmbDVlbGV3clNmTy8vYnJjT2FzWExkU0JQWHNVazVoWVpYMVVwNnhldlQyZU5BTUFBQURBTXdJeUFBQUFBQUFBQU9EbjJuZnZvYlFtVGZYOXBJKzFldUVDRlJZVVZIZExGWmE5YzJmcE5WRW42WHJKcFpyejFaZk9aNGZEb1ptZlQ5S0FvYmVkenZaT20zb1pqVlF2bzVIUEFrNlJzWEUrMlFjQUFBQ282UWpJQUFBQUFBQUFBTUEvUUZ4U2txNisvUzRWM1RKTSszZnZWbDV1VHBXOHAzWVZYYS8weFZ1dnE2U2t4RkNybDlGSUYxeDlyWmJNbktIOG8wZWQ5U1V6WnlpcjUzbXFsOUdvU25xcGJpVjJ1eDYvWWJCUDlucCt5bFRuMXhhcnpmQXNTVE0rbmFocEgzM29jYzF4bTFldjB2OGVIZUY4TnBsTXV2WHBVVXByM01RbmZRSUFBQUNuaW9BTUFBQUFBQUFBQVB5RFdHMDIxVXBKcWU0Mkt1VG5IMy9RaGhXL3VOUzdYbktaYklHQmF0UDFYQzJZOXEyejduQTQ5UG00c2JwajlJc3ltODJuczlWL3JQVE1GcXJUSUYwN2Z0c3NxZlJuTUduTUs3cnorWmRrQ3d5czV1NEFBQUFBaWYvUEFBQUFBQUFBQUFCUVkyWHYzS0VwYjQ1enFTZWxwcXBsNTdNa1NlZGUxc2NsQ0xOenkrLzYrdjEzVDB1UEtIWGVnQ3NOejlrN2QyamltSmVycVJzQUFBREFpQk5rQUFBQUFBQUFBQUExVWw1dXJ0NTY4bkVWNU9lN2pGMDA4RHFaVENaSlVteGlMYlUrK3h3dCsybVdZYzVQWDMyaDJxbHBhdGV0KzJucHR6cmQ5OHBZaFlTSGxUbW51S2hJVC81N1NKWDEwS3hEbGpKYXR0TEdsU3VjdFJYejVpb2lKa2FYRHI2aHl0NExBQUFBZUlNVFpBQUFBQUFBQUFBQU5jNnhJMGYwK244ZjBmN2R1MXpHV25idW9pWnQyeGxxRjF3elVGYWJ6V1h1cC84Ym8zWExmcTZ5UGsrSG80Y1BhOW5zV1JyLy9MTWU1NFJGUmlvOEtycWMvMFJWZWE5OWJyelo1ZWN3NTZzdk5mbU4vNm5FYnEveTl3TUFBQUNlY0lJTUFBQUFBQUFBQUtCR3lUMTRRRzgrL3BqKzNMckZaU3cwUEZ4OWJ2eTNTejA2UGtFOUxoK2dhUjk5YUtnWEZ4WHBuWkZQNllwYmg1K3hKOG1NKzgvRGtxVGcwRkNQY3g2LzRmclQxRTNaRXBLVDFlZUdtelJwN0t1Ryt2enZ2dFdlSFR0MHpaMTNLeUk2cHBxNkF3QUF3RDhaQVJrQUFBQUFBQUFBUUkyeDQvZmY5TjR6VCt2ZzNteVhNWlBKcEd2dXZFZmhVZEZ1MTNidjAwOXJseXpXOXMyYkRQVVN1MTJmdlBxUzl1ellydk92dWtZQkZ1Ly8xWGhSWWFHMnJQdTFZaCtpRWtwS1NyVGwxN1ZhdlhpUnh6bG1zK2RENFl1TGlxcWlyUXJKM3JsVHF4Yk9WMGJMVnVyUW82ZVcvRERUTUw1NTlTbzlPL3hXWFhMOUVMWHYzc041UlJZQUFBQndPaENRQVFBQUFBQUFBQURVQ0F1blQ5TVhiNytwNHFKQ3QrUG5YejFRalZxMzhiZyt3R0xSdGZmY3B4ZnV1bDM1UjQ4YXhod09oMzZjL0psK1hmcXpyaHAraCtvMFNQZXFwNE43OTJyTVEvZDcveUVxYWQ0M1UvWGxPMitWT2Fla3BLVEsremladlp6Z3paN3QyN1Z5NFh5dG5EOVB1N2Y5SVVtcTJ5QmQvVzhacGlNNU9mcDFxZkY2cTJOSGptamltSmMxNStzdmRmNlYxNmhaaHl5Q01nQUFBRGd0Q01nQUFBQUFBQUFBQUtyVndiMTc5ZG00MTdSKytUS1BjenFmZjZGNlhqNmczTDFpRTJ0cDBMMFA2TzBuSDVmZFh1d3l2bnZiSDNycDNydlVvdE5aNnRYL0NpV2xwcDVLNno2VFVLZE91WFBDSXFNOGpqMysvZ1NGUmtTVXViNjRxRkQzRCtoWG9iNXlEdXgzcWUzYXVsVXJGODdYcWdYenRXZkhkcGZ4QUl0RjVvQUFEYnIzQVkxLy9sbXRYYkxZN1I3dlB2T1VZaE5ycVZQdjg5V3F5OW1Lamsrb1VHOEFBQUJBUlJDUUFRQUFBQUFBQUFCVW05V0xGdWlqbDE5VVlYNit4em50dS9WUTMzL2Y3UFdlalZxMTFwWEQ3OUJITHowdmg4UGhNdTV3T0xSeXdUeXRXNzVVOTcweVZ0SHg4WlhxM1pjUzY2UzRyUWVIaHFwVmw3UFY5cHh1U20zY3hPUDZvMGNPbC91T2lsN0RWRkpTb2syclZyblVSOTk1VzduckpNbHFzK242K3gvU2xEZGYxNEpwMzdxZHUzL1BibjM5d1h2NitvUDNOUGpCaDlXOFExYUZlZ1FBQUFDOFJVQUdBQUFBQUFBQUFGQnQwcG8wVTNCb3FNZUFUTmRMTHRVbDF3K3A4RFU4YmJxZUk2dk5wZzlmR08zMnlpYVR5YVNyYnJ1alJvUmpKQ2s2UGw2QlFVRXF5TStYMld4V285WnQxTDU3RHpWcm55V0wxVnJ1K21kdTlUNUE1SzE1MzB6VndiM1pYczhQc0ZqVU1MT2xZaElTblRXejJheCtOOTJpdENaTjlmbnJZMTJ1dmpvdXMyTW53akVBQUFDb1VnUmtBQUFBQUFBQUFBRFZKaXd5VWdQdnZFZi9lM1NFOCtRUlNRb0lzT2lTL3h1aUxoZitxOUo3WjNic3BGdWVlRXJqUjQvU29YMzdER005KzEraEZwM1BLbmVQbU1SRURYbm9rVXIzY0tMbmJoOVc1bmp6anAyVWxGSlA3YnAxVjNoVXRFL2VlU3FDUWtMS25XTzEyZFM0VFZ1MTdOeEZUZHUxVjJCd3NOdDViYnFlbzlUR1RmVEZXNjlyN2M5TERHTlJjWEc2NHRiaFB1a1pBQUFBOElTQURBQUFBQUFBQUFDZ1d0VnYxbHpkKzE2dW1aOU5raVJGeHNicDJudnVVMW9aVndwNUs3VlJZOTN6MGhoOVBtNnNmcGszUjVMVXVFMWI5Yjd5YXEvV1d5d1cxVXFwZDhwOWVPUHEyKzg2TGUveFZ2dnVQYlY0eHZmYXVtRzlvVzR5bVpTZTJVTHR1L1ZRODZ5T0hrTXhKNHRKU05EL1BmU0lOdnl5WE45T0dLOGR2MjJXeVdUUzFYZmNyZUN3c0tyNENBQUFBSUFUQVJrQUFBQUFBQUFBUUxVNzc0cXJ0SHJ4UXFXa1oraXlHMjVVVUVpb3ovWU9EZzNWd0x2dlZhZmU1K3VIeVovcDZ0dnY4bmhsMDBYWFhtZDREZ2tQOTFrZlZibjNBNitOVTBoWTJmc1ZGeFhwOFJ1dTkzcFBrOG1rdnYrK1JTL2RlNmRLU2tvVUhCcXFUcjB2VUtmZUZ5Z21JYUhTdlRacTNVYU5XcmZSeHBVcmRHRFBialZvMXJ6U2V3RUFBQURlTWprY0RrZDFOd0VBQUFBQUFBRDh0bWExeGo3eWtDU3BRYlBtR3Zya3lHcnVDTURwbG4vMHFGZlgrdnpUT1J3T0xaOHoyMUJyMmJtTExGWnJoZGUxUGFkYnVlLzc4dDIzWkxNRnFudmZ5NzArTFFZQUFBQ29hVGhCQmdBQUFBQUFBQUJRSXhDTzhZN0paUElxMk9LcmRaY092cUhDYXdBQUFJQ2F4bHpkRFFBQUFBQUFBQUFBQUFBQUFBQlZpWUFNQUFBQUFBQUFBQUFBQUFBQS9Cb0JHUUFBQUFBQUFBQUFBQUFBQVBnMUFqSUFBQUFBQUFBQUFBQUFBQUR3YXdSa0FBQUFBQUFBQUFBQUFBQUE0TmNJeUFBQUFBQUFBQUFBQUFBQUFNQ3ZFWkFCQUFBQUFBQUFBQUFBQUFDQVh5TWdBd0FBQUFBQUFBQUFBQUFBQUw5R1FBWUFBQUFBQUFBQUFBQUFBQUIrallBTUFBQUFBQUFBQUFBQUFBQUEvQm9CR1FBQUFBQUFBQUFBQUFBQUFQZzFBaklBQUFBQUFBQUFBQUFBQUFEd2F3UmtBQUFBQUFBQUFBQUFBQUFBNE5jSXlBQUFBQUFBQUFBQUFBQUFBTUN2RVpBQkFBQUEvcCs5K3c2UHNrcjdPUDZibVdUU0N4QUNvWVJBU0dnSnZUZVJvalFMRmx5c3E2NjY5cloyMTlWVjEzVmZkOWV5ZHRHMXJZZ0lpQVdrTitsRWVna2xFQWdKSVpCTzZzeThmMFNHUEpuSkpJR0VrUEQ5WEpmWGxYT2Y4cHdKTWM5a3p2MmNBd0FBQUFBQUFBQUFHalVTWkFBQUFBQUFBQUFBQUFBQUFOQ29rU0FEQUFBQUFBQUFBQUFBQUFDQVJvMEVHUUFBQUFBQUFBQUFBQUFBQURScUpNZ0FBQUFBQUFBQUFBQUFBQUNnVVNOQkJnQUFBQUFBQUFBQUFBQUFBSTBhQ1RJQUFBQUFBQUFBQUFBQUFBQm8xRWlRQVFBQUFBQUFBQUFBQUFBQVFLTkdnZ3dBQUFBQUFBQUFBQUFBQUFBYU5SSmtBQUFBQUFBQUFBQUFBQUFBMEtpUklBTUFBQUFBQUFBQUFBQUFBSUJHalFRWkFBQUFBQUFBQUFBQUFBQUFOR29reUFBQUFBQUFBQUFBQUFBQUFLQlJJMEVHQUFBQUFBQUFBQUFBQUFBQWpSb0pNZ0FBQUFBQUFBQUFBQUFBQUdqVVNKQUJBQUFBQUFBQUFBQUFBQUJBbzBhQ0RBQUFTWUxhdGdBQUlBQkpSRUZVQUFBQUFBQUFBQUFBQUJvMUVtUUFBQUFBQUFBQUFBQUFBQURRcUpFZ0F3QUFBQUFBQUFBQUFBQUFnRWFOQkJrQUFBQUFBQUFBQUFBQUFBQTBhaVRJQUFBQUFBQUFBQUFBQUFBQW9GRWpRUVlBQUFBQUFBQUFBQUFBQUFDTkdna3lBQUFBQUFBQUFBQUFBQUFBYU5SSWtBRUFBQUFBQUFBQUFBQUFBRUNqUm9JTUFBQUFBQUFBQUFBQUFBQUFHalVTWkFBQUFBQUFBQUFBQUFBQUFOQ29rU0FEQUFBQUFBQUFBQUFBQUFDQVJvMEVHUUFBQUFBQUFBQUFBQUFBQURScUpNZ0FBQUFBQUFBQUFBQUFBQUNnVWZPcTd3a0FBQUFBQUM0c2kyZk9VSWR1Y1lycTFMbStwMUpqSjQ0ZVZVclNQcldMN2F6Z3BrMXJiZHk4N0d3ZE81S2l6R1BwNmoxOFJLMk5XMTEydTEyN2YwMlFqNStmT25UdGRrNnZuWHJnZ0NTcGVldFc4dksyVnJ2Zm5pMmJGUkVWcGNEZ2tEcWFtWlNmazZQOU83WXJJRGhZZ1NFaENnZ0tsbjlRa0V3bWs5djJoU2RQeXRmZnY4N21Bd0E0TzdsWldUcVl1RnZkK3ZXdjlIZDVUV1ZsWkdqSHh2V0cyT0JMeDlYSzJEWEZQUlVBQUFEd2pBUVpBQUFBQU1BNWs3d25VVDkrL3Fra3FWbUxsdW85L0NJTkdIT0ptalFQcjlQck9od09UWC83TGJXSmp0YVFjUk5xMVBmb29VT2ErZUY3U3RtL1R3WDUrWktreTM1L20wWmNNZW1zNXBTNGVaTisrdUl6SFR0eVJJVW44NTN4a0daaGl1NFdkMVpqVjFkYWNyTFdMVnFnaE9YTGxKdVZxYkNJVm5yOHJiZGxzWnk3and0bWYveWg5bTdkSXBQSnBDYk5tNnQ1NnphYThzQkRDZ3B0VW1tZjNLeE1mZkRDYzNJNEhHclpycDFpdXZkUXp5SEQxQzYyVTdXdmUzai9QcVVmUHF6UVpzMFVFaGFta0tiTjVPWHRiV2l6SzJHai92Zkd2d3l4eWZjK29BR2p4N2lNdDJUMlRDMytkb1p1ZU9SUmRlN1ZwOXJ6QUFEVW5lTENRdjI2Y29XU2RtNVgwczRkeWtoTmxTVGQrL0xmYXkwaE5PM1FRWDM3M2p1R1dIMGx5SEJQQlFBQUFEd2pRUVlBQUFBQWNNNHNuL09kOCt2alI5TzA0SnV2MWEzL0FHZUN6UHJGaXpUdHJkZlA2aHIvblBXOVMyenVsNTlyM2FJRldyZG9nZlp1M2FMcjdudEF2djRCMVJvdnRIbHpIZGkxUzZVbHhjN1lyb1NOWjUwZ0U5V3BzMDZrSHpVa3gwalNtdmsvZTB5UWVlOHZ6OWJvT3JjODlxVDhBZ1BkMXUzY3VGN0w1c3gybGpOU2oyajF2TGthT3VFeVNWTG1zV05LMmIrdlJ0ZXJLRzdBd0VycjdEYWJrdmNrU2lwTFlqcVJuaTZIUXg0WDhpUnAwOG9Wc3R2dGtzcWVsazg5Y0VETndsdlVhREZ2MlhlemxMQjhtYk1jRk5wRXozL3ltYUhOd2NUZEx2MmlPcnZ1ZkRUM3k4KzFjTVowU2RKSEw3NmdjZGZmcUpGWFgxdmw3Z1NQWFgyRjgzWFV0VnVmZk1ianZ3VUFORVlXYnkvTi9mSno1V1psR3VJYmx5NDVaenVtcFNVZjFNZXZ2SHpXNHp6OTdnY2U2N21uY2s4RkFBQkExVWlRQVFBQUFBQ2NFOW5ITTdSNTlTK0dXUGRCZzlXMlkweWRYbmZOL0hsYTlPMDN6dktXMWF1VWtwU2tXNTk4V2hIdG9xcnM3K1BycTQ3eDhkcVZzTkVaTzdCcnAwcExTbHllanE0SnE2K3Zob3dkci9uVHB4bmkyOWF0VVhGUmthdytQbTc3N2RteXVVYlhLUzB0cWJSdThMZ0pXanp6VzUzTXkzWEc1aytmcG40alI4dkh6MDk3dDI2cGs0U2xVNUwzSktxNHNOQVE2ekY0U0pWakpxeFliaWlieldiMUdESzBSdk9xK0gzc0dCZnZkbjdsK1FVRUtMeDFHME1zY2ZNbTUwS2VWTFlvK2RPWG55dnRVTEt1dSsvQnMvb1pBUUNjSFl2RlMvMUhqOUdpY3IrbnBiTDNBbGZmZGJmTUZrdWR6NkdrdUZqSDAxTHIvRHJjVXdFQUFJQ3FrU0FEQUFBQUFEZ25Gczc0Um5hYnpWazJXeXdhZDhQTmRYN2RGcEh0Rk5Lc21iS1BIM2ZHanFlbDZzMG4vcVRyN250UUovUHpYSTVHcUVwSmNiR2VtSHhWbGUxT0pZZE1lL04xclYreXFGcGpGeGNXNnFuZlhWUHBXTFhKeDlkWFE4WlAwSUp5U1RyNU9UbGErZVAzR25YTjVGcS9Ya1dKYnBKOXVsZXhtSmVlY2xqSkZaNUNqKzNScThvbjVNczdjaUJKdVZsWmhsaE05eDZHY25GaG9ZNGtKUmxpN1dJN3V6ekJIdHVqcHliOTRVN05udnFoSEE2SE01NndmSm15TWpKMDIxUFBWcnFERHdDZzVqSlNqNmlvUWlLSUoyMDZSTHZFVHVibGF2M2lSV3JUc1dPTnJ0MjZmWWNhdFQrWHVLY0NBQUFBVlNOQkJnQUFBQUJRNTdJeU1yUjI0WHhEYlBEWThRcHYzZG9ROC9YM1U3T1dFZFVhODJSdWpncnlqY2NUK1FjR3ViUnIzN21MSHZubkcvcjAvLzZ1L2R1M09lUEZSVVdhOXRickduNzVsZFY5R1EyT3Q5VnFPRXJxMFVtWEdlcTdEeHFzYS81NHI1Yk1tbWs0UW1yWjk5OXAyTVRMYTMwK1JRVUZTazg1N0N4dlg3ZldVTy9ySHlDSHcrRnlERU9MTm0yY3IyUDEvSGt1NDNZZlBNVGxaNkU4YjZ2VjhOVDV0clZyWE5wMDZ0WGJVRTdhdVVNMlc2a2g1dTRvQ0VrYU91RXkrZmo1Nit2L3ZHRlkwRE9aVExMVTRHbjNEbDI3S1RJbXR0cnRQVm42M2F4YUdRY0F6amRmdnY0dmw2U09Nekg5bmJkcTNLY3VrbFdydzkxT045eFRQZU9lQ2dBQUFIZElrQUVBQUFBQTFMa0YwNmZKVm5wNlljUXZNRkNYWERkRmtyUm13Yy9xM0t1UFFzUENGRDl3c09JSERxNXl2T1E5aWZyd3I4OGJZaWFUU2RjLzlJamI5b0VoSWZyakN5OXE1Z2Z2YTgxdmkwRW1rMG5YUC9pSThuSnp6dkJWblIrZWVYK3Ftb2FIUzVLMnIxK25qLy8yb3JPdWE5Lys4clphUGZZUENBNVczNHRIT3I4dlV0a3VNci9NKzBtQndTRzFPdGVEaWJ2MS92Ti9yclMrOEdTKzNucnlNWmY0SGM4OXI4NjkrcWkwcEVRYmx5eDJxWi8rOXB1YS92YWJsWTQ3NGFaYk5QS3EwN3Z5YkYyejJsQWYzcnFOUXNQQ0RMRzkyN2E2ak5PdWsvdkZQRW5xTjNLVXZMeTk5YjgzL2lXN3phWU9YYnZwRDgvK3BkS2pzdHpwMHFldllaNW5nOFU4QURnL3RPMFk0ekd4eHVGd2FQWDhlZnJ4cy8rcThPUkpsL3FJcUNoTnVmOWhsemozVk0rNHB3SUFBTUFkRW1RQUFBQUFBSFVxSldtL3krNHg0Mis0U1FGQlFVcEoycThaNzc0dGk1ZTNoazJZcUZIWFRKWmZRRUFsSTVYWnMyV3pQbm5sSlpmakZVWmVmYTI2OU9sYmFUK0x4VXZYM24ydndscTIxQStmL1ZjVGI3bFYzUWNQMGJwRkN3MjdySlFVRjhsV1dpcUx4VXZlVlN6RTJFcExWRkpjYklpWkxSWlpmWHdOc1E3ZDRtUzJtTXY2Mkd6YXVucVZ1dmJ0TDZ1disvRVA3TnFsckl4akh0dTRzNjdDOTduUGlJdXIxVy80eE11ZENUTGVWcXU2OVIrZ3R0RWQxVEcrdS9xTkhGWHQ2My82ajFlMFpmV3FhcmV2cVlUbHk1U2ZtMXZqZmhXZnZEOXl3SGpNUTNyS1laZmRkZHp4dEJCWjBmNGQyL1hVbEdzTnNlaHVjYnJucFZjcTdWTlNYT3p4cVgwQVFPT1NucEtpYjk1NVMvdDNiSGVwTTFzc0duWDF0Um96K1RwWkxMWC9NVDczVkFBQUFGeUlTSkFCQUFBQUFOUVpoOE9oV1IrOFo5Z2l2MDEwUncyNmRKd2s2WWRQUDVIRDRWQnBTYkdXeko2cGRZc1c2UEczM2xWZ2lQdWRTMWI5UEZmZlRmMVFwU1VsaG5qM1FZTTE3dm9icXpXbml5ZGRyZWh1Y1lxTTdTUko2ajlxdFBxUEdxM1NraEl0bVQxVGk3LzlwaXhCeHN1aTI1NStWdEhkNHR5T1UzanlwTjU1OWltbEpPMDN4Rzk0K0UvcU9XU29JWGJxR3R2V3JkWDMvLzFZUllXRnlzM08waDBQUEc4NHB1RFV1Sy9jZmFlS0NndTFNMkdEZWc4Zm9VR1hqcTN5ZGVWbVpXbkh4ZzNPY2tCd3NEcjM3dTJoeDJrdDJyYlZ4VmRlcGZBMmJkVmo4QkQ1K1BsVnE5KzU1SEE0dEhUMnpEUHFhL0ZxR0I5L3pQLzZLODMvK3F2Nm5nWUFvQXJsNy8zSDA0NVdXbS8xOFZIelZxMWQ2bTIyVWkyWk5WTUxwazl6ZVU4alNhMmkydXQzRHp5azF1MDcxT0tzVCtPZUNnQUFnQXRWdzNnM0N3QUFBQUJva0ZiTm02dWtYVHVkWmJQRm9zbjMzQytUeWFTZEd6Y29jZk1tUS9zK0kwYTZUWTdKeThuVzEyKzlvUjBiMXJ2VVJYZUwwdzBQLzBrbWs2blNlZGhzcGRxN1pZczY5U3BMR0RtVkhGUGU4YlEwTFpveDNia2pUSEZSa1Q1NjZRWGQ4ZWZuMWFGck4wUGIwcElTZmZMM2wxMlNZL3BlUE5JbE9lYVVKYk8rMVErZi9kZFozcnQxaTc1OC9aKzYrVTlQR09hKzZOdHZsSmVUTGFrc1dXYlZ2SitVbTVXcDN6L3hkS1d2VDVJMkxGMHN1ODNtTFBjZVBxSkdUNXhQdk9YV2FyZXREenZXcjlQUnc0Zk9xSytsd3RQdUFJQ0c2OEZYWDZ0eG55Ly8vVThsTEY5cWlIazY5cWdxLzNya3dXclZ0NG51cUlkZis3ZWhMbmxQb3FhLy9aWlNEeDV3NldleGVHblUxZGRvZEIzdEduTUs5MVFBQUFCY3FFaVFBUUFBQUFEVWliVGtaTTM1WktvaDFuUElNTWtrSGRpMTA2V3VSZHUybW5EVHpZYVl3K0hRcnl1V2E4NG5IeWszSzh2dGRieXNWaDA5ZEVpdE83aC95dHJoY0dqYW0yOG9ZZmxTRGJwMHJLNjgvVTZYWFZ0T1hmK3FPKy9XMS85NXd4a3JMaXpVaHk4K3I2dnUvS1A2WFZ4MjFGQnVWcWErK05kcjJydDFpNkYvMjQ0eHV1YVA5MWJ5M1pBR2p4MnZOUXQrVmtacXFqTzJaZFV2bXZlL0x6VHVocHNrU2FrSEQyalpuTm1HZnY2QlFicjZycnNySGZmVWExeTd3SGk4VXY5Um96MzJPVjg4OE9wcmFsY3VZZW5RM2oxNi9iRkhERzBjZG9mbWZmV2xTOTlibjN4R1RjTEREYkdpZ2dLOS9jeVRobGpGUlVaMy8vN2x1WHVhdjZvKzFkRlFucm9IQU5TKzRzSkN6ZjNxQzYzNGZvNWhaNzFUYW1QWEdPNnBBQUFBZ0dlOGl3UUFBQUFBMUlrdGExYXB0S1RZRUV0WXZ0VGxDVzZwYkxIbCtvY2VsWmUzMVJsTDNMeEpQM3oyaVZMMjczZHBYOTd1WHhPMCs5Y0V4ZlVmb0V1dXU5NGxVZWE3cVI4NnI3bjY1M2xLVGt6VUxZOC9xV1l0STF6RzZqOXF0SkoyN3RDNlJRdWNzZUxDUWsxNzgzWHRUa2hRejZIRE5PTzl0MTJTZGNJaUluVGIwOC9LMjJxdE9LU1RqNStmcm4vb1VmM25xY2RsdDlzbFNVR2hUUlFRSEN5cGJKZWJyOTc0dDJ5bHBZWitWOTMxUndXRk52SDRQZGlWc0VISGpxUTR5NjA3ZEZDcnFQWWUrelFrQ2N1WDZzaUJKRU1zdGtkUHhRMFk2TksySUMvUEpWWnhFZTNWNlpVZks1R2VjbGovdVA4ZXcrSmxiSStldXV2NUYyczY3Um9iYysxMUdqSitnck9jbDUydDF4NjYzOURtMlErbXVpd3NQbityTWJIc29mLzdsMExEd2d3eHY0REFXcDR0QUtDNmRtLzZWVFBlL1k5T3BLZTcxRmtzWGhwMXpiVWFmZTNrT3QwMTVoVHVxYWR4VHdVQUFMandrQ0FEQUFBQUFLZ1QvVWVPMW9LdnYzSW1nM2d5OXZvYjFLWkR0T3gydTNadTNLRGwzMy9uc2tQTEtSWXZMem5zZHBkeHQ2MWJxKzNyMXlsdXdDQ05uWEtEV2taR0ttWC9mcTJhTjlmUUxpVnB2MTUvN0ZIZDh2aVQ2aGpmM1dYOGErKzVUNlVsSlM2SlBMK3VYSzVmVnk1M2FSOFdFYUc3Ly9vM0JUZHA2bmErUllXRittN3FCODV5VUpNbXlqNStYRlpmWDhWMDc2RzA1SU9hL3ZhYnlqeDJ6T1hJSmg4L1ArM1p2RWw3Zmp1S2F2SzlEN2k5eHZMdjV4aktBMFpmNHJaZFE1VzRhWk5MYlBRMWs5MjJkZmZ6VnBPbnpKZk9udW55WkgvZkVTT3IzYjhtS2w3SHg5Ky95bVNvb05CUVF5S1pPd0hCSVZXT0F3QU5uYTIwVk1WRlJkVnFhN2VWdXNRSzh2T3JmUzJyajg4WjcxaVNucEtpRDE1NHJ0SjZpNWRGNnhjdjB2ckZpNm8xM2dOLy96OEZOM1gvbnFNNnVLZWV4ajBWQUFEZ3drT0NEQUFBQUFDZ1RvU0doYWxiLzRIYXVtYVZ4M2JSY2ZIcU4zS1VGczZZcmpYejV5bnoyTEZLMjdidEdLTXBEendzaDhPaEh6NzdSRHMzYmpEVU94d09iVjJ6U3R2V3J0WWwxMDNSSmRkTjBkMHYvVTJmL2VQdnlzazg0V3gzTWk5WDc3L3duSzY4L1U0TkdUZmVNSWJaYk5iMUR6MGlMMjh2clZ1MDBPUGN3eUphNllHLy81OXpGeGgzU291THRYYmhBcGQ0Y1dHaDI5MTB5aXNxS0REMGRaY2djL1RRUVNWdVByM1laYkY0cWZld2l6eU8yOUJNZWZCaEZSY1Y2ZWRwWHlvdE9Wa2Q0N3NyT2k3ZWJWdTczZVlTczFnczFicE9UdVlKYlZ5MjFCRHo4Zk5UL0tEQk5aNXpWUndPaDh0aVhuNTJ0dEpURHA4dTUrUzQ5RHVXY2tRV2I4OGY1eHhQUzNYWnZjbmI2cU1telp1ZnhZd0I0UHlTc0h5WnByMzEraG4zZi9iRzMxVzc3ZVI3N3RlQU1hZVRUeDk0OVRYbjF3ZDM3OUozSDM5a2FIK3Ezc2ZYMTIxeVRubkZSVVVxUHVhNnMweGQ0WjU2R3ZkVUFBQ0FDdzhKTWdBQUFBQ0FPalBpaWl2bDVlV2xKdUhoQ2dvSjFhcWY1eHFPQXZJTEROVDFEejZpM0t3cy9UenRmN0xiWEJkaUpNa3ZJRUNYVEo2aW9STXZrOWxzbGlUOTRkbS9hTy9XTFpyejM2a3V4ekJadkx3VVAzQ1FKS2w5NXk1NitMVi82NU5YLzZia3hOM09OZzY3WFg0QkFZWitwU1hGMnJ0MXE3YXRXNk1kNjlkWCtmb3lVby9vMzM5NldGMzY5RlYwdHppMTc5SkZJYzNDcXV4WG0vSnljbVN4ZU1uMjJ3S2N6VmFxMWZQbmFlUlYxNXpUZWRRcGs5UjkwR0RGOVIrZ0ZUOStMeDlmWHkyZjg1MkdYMzZGUzFOYnFldlBrTG1hVDd1ditPRjdsWmFVR0dKRkJRVjY2bmRuL3IyY2NOTXRidjh0M0MwNkxwazlVMHRtVjM1VWhTUzk5dkQ5SHVzbDZiMi9QT3NTYTkrNWkrNTc1UjlWOWdVQVZLMWRiQ2ZuMXdYNXJzY1FsYTlQU3o1WXE5YzIvZlkrNk13SDRKNTZDdmRVQUFDQUN3OEpNZ0FBQUFEUUNHU2tIbEhDaXVWS1BaRGs5Z25aMm5ERjdYZW9kZnNPTmVvVDFibUxvanAza1ZUMnBIZjU1QmhKdXU3ZUJ4UWFGcWJRc0RBTnYreHlMWjA5eTFEdmJiVnE0SmhMTldieTc5enUwdEl4dnJzZWZ1MTFyWm4vcytaKytabnljM01sU1JOdnVWVVI3YUtjN1lLYk50VzlMLzFOWDczeGIyMzZaYVdrc2tXV2J2MEhhTisyclRxd2E2ZjJidHVxcEowN1ZGSmM3SElkVHpLUHBXdlZ2SiswYXQ1UGtxVEE0QkMxYXQ5ZXpWdTFWdGQrL2RRMk9xWkc0OVZVZExkNFRYbndZWDN4ci85enhuNzY0ak9GdDI2anVBRUQ2L1RhdFNFdE9kbFFUajk4dUpLV1pZdUNKcE5Kc3o3NlFLVWxKUW9NRFZIdjRTTU1iZHdsV1ZYbmFmY1Q2ZWxhOGNPY0t0dlZsdExpa3FvYm5TZWV1K1ZHRmVUbG5wTnJsVC9PNDlDK3ZlZmttc0NGNW54OXo0RHFNWHU0cDNGUEJRQUFBRHdqUVFZQUFBQUFHckRDa3ljMWUrb0gyckJrc2N2VzhyVityZno4TSs2YmxueFFNOTc5anlFMmRQeEU1eTR2a25USjVDbmFzR1N4OHJLejVSOFlwQUZqTHRGRmwxK3BvTkJRajJPYlRDWU51blNzZWd3Wm9ybGZmcUhzNHhrYU51RXlsM1plM2xiZCtPampDbXJTVkE2SFF4ZFB1bHFmdi9hcU0yR21LcUZoWVFvS2JhSkRlL2Q0YkplWGs2M0V6WnVVdUhtVHV2YnRwNERnWVAxejF2ZlZ1c2FaNmpWc3VGSVBIdENpYjcrUlZIYlV3TmYvZVZQdE9uV3U4dnRYMzZhLy9XYTEydVZsWit0L2IveEx1MzlOY01hK2VlYy9haFhWUVMwakk1MngwbExYb3l3czFYamFmZlpINzljNE9lcHNGQmNWbnJOcm5hMkN2RnhENHNxNVVub08vejJBQzBGRGVjL1EyTFNNYk9kOEgvRFRsNTlyMFl6cHpycitvOGJvdXZ2S2prOTg3eS9QYXMrV3pjNjZPNTk3UVoxNjlkYlRVNjVWVWVIcGU0YkZVdmtPTXR4VEFRQUFBTTlJa0FFQUFBQ0FCaW92SjF2dlBmZXNVZzhlcU8rcGVKU2ZrNk9QWDNuWnNMalR0bU9NTHZ2OWJZWjJQbjUrdXVhUDk2cW9vRUE5aHc2Vmw3ZTFSdGZ4RHd6UzFYZmQ3WEhSejJReTZjcmI3M0MybVhqTHJkcTZkbzFzYmhhQVRtbmZwYXNHangydm5rT0d5bXl4S0RseHQxYk5tNnV0YTFlcjhPVEpTdnUxakl4VTU5NTlhdlFhenNiWUtUZG9WOEpHcFNTVkhUZDFNaTlYUDMzeG1YUGhyYUd6ZUhucGVGcXFJVlpjVktSUC8vR0tIbjd0MzdMNitrcVNiS1d1VDVGWHRaaTNjK042YlYrL3J0TDY4TmF0RlJUYXhPTVlEb2REU1R0M3VQejgrZmo1dTIxZlZPQzZtRGZsZ1lmVjkrS1J6bkp1VnFhZXYvVm1RNXRYcDMvcjh2L0dvNU9NQ1dIUHZEOVZUY1BEUGM0WHdJV2xvYnhuT0Z1VkphUisrZTkvS21INTBtcTFsVngvcjlZR202MVU2eGJPTjhSNkRCNVNWbGRhcW9PN2R6bmpKcE5KN1RxVkhkTlVXbUo4ajJJeVY3MkRTMVc0cDViaG5nb0FBSERoSVVFR0FBQUFBQm9ndTgybVQxNTUyYm5RWmJaWTFIL2thTFhyMUVsTncxdklaRExWK2pWYm5jRlJDY1ZGUlpyNjhsOE5pekQrZ1VHNjVmRW5aYmZabEpHUm9jeGo2Y3JQeVZIUG9jUGtzTnYxMVp2LzFsZHYvdnVzNXZyVU94OG9MQ0xDSmI1dTBVS2xweHpXMFBFVEZSb1dwaWJOdzlYdjRsRmFzK0JuUTd0V1VlMFZQM0NRK2x3MFFzMWFHc2VKak8ya3lOaE91cWJrSHUzY3VGSGIxNi9WN2syL0t1ZkVDVU83L3FQR0dNclZmYXE3TXBQdjlaem9ZclpZZFBtdHQrdmQ1NTV4eGpZc1dhU3hVNjVYU0xPd3M3cjIrY0F2SUVDM1B2bU1Ybi9zRWNOVDZla3BoelY3NmdmTzc0K3Roc2RCRko3TTE4d1Azdk40YlM5dnErNTQ3Z1Y1V3l0UDJwcjN2eSswZjhkMlF5d3NvcFVHakI3dHR2M0pYTmRqVFh6OTNTLzgxYmV4Tjl5a25JeU1jM0t0L1R0MzZNaUJKRW1TdDlYbm5Gd1RhT3dheW51R3htNzlvb1hLemNweWx2MENBaFRUbzRja2FjK1d6U291S25MV3RXZ2JLVi8vQURrY0R0bHN4Z1FaVHp2SVZCZjNWQUFBQUZ5b1NKQUJBQUFBZ0FabzNlS0ZPckJycHlRcEtEUlVkejMvb2lMYVJkWHZwQ3F3MjJ5YSt2SmZkVEJ4dHlGZVhGU2tmOXgvajJFaEtESW1WajJIRHF2ek9XMWJ1MXJiMTYvVDB0a3pGUjBYcndHakw5SHd5Ni9RdHJWcjFDRXVUakhkZTZoSldIUHQzYnBGUlFVRldqVnZya3dta3liZWNxdkxhNXY3NVJlU3BJQ2dZUFVlZHBHaTQrS1ZkVHhEeWJ0M0szbFBvbm9OSFc3b3MzYmhnck9hZTFVSk1wTFVNYjY3V2thMlUxcnl3Yko1MnUzYXVHeXBSbDUxelZsZCszelJNcktkSnYzaExrMS81eTFEZk8zQ0JlclNwNS9pQnc1eXV4dVFwNmZkdjNyemRaMUlUL2Q0M1NNSGtqVHpnM2QxM1gwUHVxMWZ2M2lSRnBZN01rTXFlL3IvdW52dnIzUW5wUHpjWEpmWUozOS8yZU04Sk9tSnlWZFgyZWJsdTI1M0crOCthTEJ1ZWZ5cEt2dFhOT29jL3Z5cytQNDd6Zjc0STBtUzJYejJpOEFBR3NaN2hzYXVJRDlmUDMzNXVTSFc1NktMWmJHVTNaOFNWaXd6MUhXTTd5NUpLaW4zWHVrVWk1ZDNyY3lKZTJyOTNGTUJBQUJRdjBpUUFRQUFBSUFHYU1VUHA0OEZ1UEwyTzgvTGhTNnp4YUtqaHc2NXhFdExpbDFpUWFHaGRUNGZ1OTJ1ZmR2TG5rWjJPQnphdTNXTGdrSkMxWHY0UlhyaDB5K2M3VGF2V3FtbDM4MXlscTArUHE0Sk1uYWJvWTBreFEwWXFLNTkrMm53cGVQcThGVlVyV3ZmZnM0RUdVbEszTHpwdkU2UWVlRFYxOVF1dHBPemZHanZIcjMrMkNPVnRoOHc1aEx0VE5pZ3JXdFdHK0l6M24xYjdidDBkYnVZWjY3a2FmY2xzMmRxMjlvMUx2RkpkOXlsNVhPKzAvR2phYzdZdWtVTDFTcXF2WVpOdk56UWR2M2lSWnIrOXBzdXgwQ012ZjVHZGVnV1YrbnJxTGpqRUFEVWxZYnducUd4bS9uQnU4clBPYjNMaWRsaTBZZ3JKMGtxTy81cXk2cGZETzI3RHhvc1NTb3VOaWJJZUZ1dEhuZjg0WjRLQUFBQWVNYWpPQUFBQUFEUXdHUWZ6M0FtUUhoYnJlbytlRWc5ejZoeXNUMTdWcXVkajUrZkpNbnE2NnNtemNQZC91ZlN4ME5iaTVmcjRzMmh2WHRVZURMZkVJc2JPTWlsWFZGQmdhSHM2UWlBODFIelZxME41YlRrNUhxYVNkMjU5dTc3RkJnUzRpeGJmWDExMFJWWHlpOHdRSGEzeDBHNFBoKzBiL3MyL2ZURlp5N3h1UDRETkhUOFJOMzgrSlB5OGpZK3BUOTc2b2RhOE0zWGtzcVNyT1ovL1pXbXZmVzY3SGE3b1YzOHdFRWFkZlcxSGw5RFpzWXhqL1VBVUJzYTBudUd4bXJwN0ZsS1dHN2NJYWJQOEJITzl6WXJmL3pCY014UllFaUlPblR0SnNsMUJ4bXJUKzBmUGNjOUZRQUFBQmNTZHBBQkFBQUFnQVltTXlQRCtYV0xObTNQNjJOSU92WHNwWTFMbHhoaUZvdVhBb0tERlJBU0xQL0FJUGtIQmltbWUxa2lUZWZlZmZUc0IxUGRqdlhvcE1zTTVaNURoMVhyMktGVGRtN2NZQ2g3ZVh1clMrOCtMdTJ5eW4xL0pja3ZNTERhMTZpSmw3NllKcitBQUxkMVJZV0ZlbnFLNThXZ3loUVhHaE44VHJvNWRxQ2hDd2dPMXFRNy9xalBYM3RWOFFNSDY4cmI3MUJvV0pna3FiU2t4S1c5bDdmeDQ0OURlL2ZvNDcrOTZMTHdGeEFVcEd2dXZrK1MxS1pEdEs2NC9RNTkrOTQ3aGpiei92ZUZjak16ZGZ4b21uWWxiSFM1VnNmNDdycnhrY2M4UHVFdlNjZlRVZzFsazhta2UvLzJxc3htcy9adjM2WWZQdnV2b2Y2QlYxK1RKUDMweFdmYXUzV0xNejcreHB1ZFIzR2NrcEswWHovLzcwdmw1V1JMa2daZE9sYjlSbzVXUUZDUXh6a0JhSHdhMG51R3htamxqOS9yaDg4K01jUjgvUU0wN29ZYkpaWHRmTEpzem14RGZlK0xSamp2SVlYNUp3MTFWbC9mV3A4ajkxVHVxUUFBQUJjU0VtUUFBQUFBb0lHeGxWdXNPTFh6eXZtcVM1Kyt1dmFlKzlRMHZJV0NtelJWU05PbWRaWndVcFdLQ1RJZDQ3dTcvZjZsN045bktEY05iMUduOHpwYkovTnlaYkZZNUJjWXFLT0hrclc4M0ZFYWt1Umw5YTZrWjhQV2M4aFFOV3ZSUW0wN3hoamk3aGJ6ek9XZWRrODllRUFmdlBBWEZaNDBManFhVENaZC8vQ2podU8rQmw4NlRya25UbWorOUdtR3RyL00vZEh0bktMajRuWGIwMzkyZVVyZW5ZbzcrelJwM2x6dE8zZVJKT1ZtWnJxMFAzVmt4dVI3NzlkckQ5Nm40dDkyRlZnMFk3cmF4WFpTeC9qdXlzL0owVTlmZnE2MUMzNDJIRSt4Y2VrU0RiL3NDb1ZGdEtweVhnQWFsNGIwbnVGOGtadVZkZFpqYkZ1M1ZqczNyTmVhQlQrNzFGMXgyeDhVMHF3c0FXWE9KMU5WWEZqb3JET2J6Um8yNGZTeFE0VUZ4bnVWdDdYMmQ1Q1J1S2R5VHdVQUFMaHdrQ0FEQUFBQUFLZ3ovb0ZCR2pqbTBrcnJDL0x6bFhrc1habnA2V29UM1ZFaHpaclZ5VHh5czdKY0VsKzY5Ui9nMHE2NHFFaDd0MjB6eE1KYVJ0VEpuR3BMK3VGRCt2ZWpEMVZhMy93Y0x1Q1VYMEE2RnlvdTVFbFNjVkdoUzh4aUtUdHlLL3Y0Y2IzLy9KOTFNczkxVjUxTHA5eWd6cjFjZHhTNmRNb05LaW9zZEhuQ3Y2S2VRNGZwK2djZmtjV3I2bzlhU29xTGRmVFFJVU9zNHRGWWxXbldvcVd1dlAxT1RYL25MVWxsdXcyOS84SnpHakI2akRhdFhLR0MvSHlYUHNGTm15a2pOVlhocmR0VTZ4b0FjS0hJenkxTE12WDJzY3BzdGlnM00xUGZmL3F4U3p0dk4wY2JPUndPWmFhbjYvQytmUzUxbjd6eWt0dnJ4UThjclA2alJrdVNmbDI1WEwrdVhHNm9qeHN3VUUzRFR4OHJtVjloRjdpNjJFSG1GTzZwM0ZNQkFBQXVCQ1RJQUFBQUFBRHFSRzVXbHBKMjd0REp2Rnlkek0xVmJsYVdjck15bFpPWnFad1RKNVI5NHJqaHFlbjdYdmxIblNYSWJGdTd4aVY1bzF2ZmZpN3RsczJacmNLVHhzV1FEdDNpNm1ST3RhVk5kRWRaTEY2eTJVcmQxc2NQR256TzVwSlI0WWlENm5qemlUL1Y2aHh5M0R3cGZtcEIwY3RxVlY1MnRrdDkvTUJCR24zTlpKZTQzVzdYMWpXcmREQnhkNVhYTGNqUDEvYjE2OVMxYjc4cW4zWlAzcFBvOHUvVnFuMkhLcTl4eW9BeGx5anRjTEtXei9tdWJKNDJtMWIvUE0rbFhXUnNKMTE4NVZXS0h6aW95dU1wQU9CQzlQTlhYK2lYdVQ5VjJhNUp1YVNWdE9TRG12YldHenA2K0pEaGZZdzdmZ0VCaW95SjFlNU52NnBEMTI2NjhaRkhmeHNqV1RQZWZkdlExbXl4YU95VUd3Mnh6UFNqaG5KVkNUTGNVOHR3VHdVQUFFQmxTSkFCQUFBdjViMitBQUFnQUVsRVFWUUFBTlNKNDBmVDlPay9YcWwyZTZ1YnA3TnJ5NWJWdnhqS3JUdDBjQjV2Y01yYWhRczAvK3V2RERHTGw1ZGlldlNva3prOWUrUHZhbVVjTDIrcldyUnRxeU1Ia2x6cXdpSWlOSFQ4eEZxNVRsWFdMMTZrMUFNSFhPWjJMdVZsWjJ0dGhlTXN6R2F6ZlAzOUpVa0JRVUZxMnpGR3lYc1NuZlVkdXNYcHhrZitaRmpzeWtoTjFickZDN1YrOFVMbG5EaFJyV3Z2L2pWQnUzOU5rSSt2cjJKNzlsTG5YcjNWdmtzM2hiZHA0N0tRVnZHNEwwbUs3dGJOK1hWbHlVNUZoWVhhdTNXTGR2K2FvRjIvSm1qQTZERmF1M0NCMjdhREx4Mm5DVGZmSWwvL2dHck5Id0F1UkYzNzlhOHlRU2FrV1RPMWk0bDFsdjJEZ25Sbzc1NXFqVy8xOWRVZHo3MmdkWXNXcXNmZ3dmTHl0aW8zSzFOVFgzN0I1VmlpSWVNbXFFWGJ0czV5YVVtSk5peFpiR2pqRjNEdWZxZHpUejJOZXlvQUFFRGpRWUlNQUFBQUFLQk90S2poMXZNZnZmU0NMSmJxLzVtNmFlVUtKVzdlWEduOThNc3UxL0RMcmxCQlhwNzJWVGcycVV2dnZzNnY4M056OWQzSEgycmowaVV1WS9RZWZwRUNnME9xUGFmNkV0YXFsU0ZCeHN2YlczSDlCK2lLMis5d0xtU2RyYTFyVm1uMS9KOWw5ZkdWdDlWYlpvdEZack5GSlVWRk9ucjRrTnNFbmFEUTBGcTVkbmtacWFuNitKVVg1UjhRS0t1Zm43eTh2R1MyZUttbzRLUU83TjdsOGpSL1NMTXd3MkphcDU2OW5JdDVyYUxhNi9hbm41V1h0MVVuMHRPMVpmVXYyclJ5UmJVWFB0MHBLaXpVMWpXcnRYWE5ha21TWDJDZzJuU0lWa1M3S0hXTWkxZlhmdjIxZWRWS1F4K3oyYXoyWGJvNnk3bFpXUzdqdnZlWFo3Vi94M2JaU3NzVytpd1dMMDIrOXdFRmhqYlJvaG5UWGRxditubXUxaTVjb09pNE9FWEd4S3BGMjBoRlJMWlRSRlRVR2I4MkFHaHNvcnZGeStMbDVmemRXcEdYdDdjbTMzdS96TDhkS3lSSndVMmFLakFreE8zdUtlV1pUQ1kxYTlGU0pwTkpBMGFQa1NUbFpKN1F1MzkrV2lmUzB3MXRnNXMwVlZIQlNjMzc2a3RaTEJibDUrUm8rNFoxT25IVXVJTk0wK2JocWszY1U3bW5BZ0FBWEdoSWtBRUFBQUFBMUFtL3dFQ1BDMGdtazBtQklTRUtEV3V1MExBdzUrSkhkUlVWRnFySXc5RUdCZmxsUnlWdFhyWFM1ZW5oTG4zNnFxaWdRTXUrLzA3TDU4eDJ0aTB2S0RSVUUyNjZwVVp6cWkvRHhrOVVUUGNlOHZIMVZkTVdMZFdxWFpSOC9QeHE5UnBOVzdUVTdsOFRhdFNuWGFkT3RUb0hxV3hYbk9MQ1FoMDlkS2g2YzRpTk5aUTdkSXVUdnZsYWJUdkc2STduWHREMjlldTBlT2EzU2tzK1dLM3hZcnIzME1TYmY2K2N6RXg5LzkrcFNrOUo4ZGkrSUM5UGU3WnMxcDR0bXhVWkc2dXNqQXhsSHo5dWFOTXh2cnZocWZSZENhN2Y1ejFiak1sZ0pyTlpralQraHB2VU5qcGEzNzcvcnNzaW9NMVdxc1RObTVTNGVaTWthZmpsVitpS1cvOVFyZGNKQUJjQ2I2dFY3VHAxMXY3dFpZbTBKcE5KM2o0K0Nnb0pWZnV1WFRYaThrbHVreUJhdCsrZzNadCtOY1JDbW9VcE1pWlc3V0pqRlJuYlNXMmlPOHFuM0pGSTZTbUg5ZEZMZjlYeENzY1Jlbmw3Njdhbm45WG5yLzFEeDQrbWVaeHZkRno4R2I1Uzk3aW5sdUdlQ2dBQWNPRWdRUVlBQUFBQVVHZGFkNGhXOXZFTWhVVzBVdk9JVm1yZXFyWENXclZTYUZpWVFwdUZ5ZUoxK3MvU1J5ZGRWaWR6MkxoOG1hSHNGeGlveU5oT0tpa3UxczRONjkwbXgvZ0ZCT2kycDU1VlVHaVRPcG1USlBVWmNiRzh2TnovV1c2MzJiVit5YUpxajlXaFcxelpJbFVkYWhYVnZscFB6SmMzWk96NEt0dE12dmNCdFl5TWRKYlREeC9XdExkZTk5aW5VNjgrV2pOL1hyWG1NSFNDOGVjcXFsTm54ZmJvcWQ4LzhiUjgvUHpVcWwxN3BhY2NybktjanZIZE5lcnFheFhibzZjejFybFhiNjFidEVCTHY1dXRZMGM4TCtwRng4V3IxOURoa3FScjc3bFAwOTQ4L1JyN1hIU3hvVzMyOFl3cTUxTmUvTURCNnRBdFh0Ly9kNm8yTGwwaXU5M3UwaWE4ZFJ0TnVQSG1HbzBMQU9lemZpTkhxZC9JVVdjOXpwM1B2U0M3M1M2THhTSXZiKzlxOVltTWlWVkJmcjZpdW5SUlZLZk9pdXJVMmVYb3h2S0tDZ3IwL3ZOL1ZsYUc2Ky8zcSsrNlcyMDd4cWh0VEl6SEJKbG1MU1BVdFY4L2ovUGluc285RlFBQUFKNlJJQU1BQUFBQXFETjNQdmRDdlY3ZmJyY3J0Rm1ZZlB6OFZGUlFJRW1LaWU4dXM5a3NIMTlmL2VIUHorcy9UejF1V013SmkyaWwzei8rVkoxdm16L3BEM2ZKTHlEQWJWMVJZV0dORW1UT0JaUEpwUFpkdWxacnB4K1R5YVFKTi8rK1drazdMU01qMVM3MjlFNHo1dCtlNHZZa01pYTJ5c1U4azhtazhUZmViRGhtUVpLc3ZyNjY4eTkvZFI0UkVSRVZwYUVUSm1yNW5POWN4dkMyV3RWanlGQU5uM2lGV25mbzRGSnZ0bGcwOEpLeEdqRG1VdTNZc0Y1ckYveXNYYjhtdUJ6VllUYWJOZW4yTzUzbGZoZVAwdEhrWkMyWlBWUCtnVUdLSHpUWTBINzQ1VmNZRnZ0T0NRb05WVXozSHVvWTMwTWQ0NDI3Q0FRRUJlbDM5eitrTWRkZXAwVXpaMmpEa3NYT2Vaak5aazE1OEdGNWVWczlmY3NBNElMa2JhMzU3OGF4MTkrb3NkZmZXTzMyUG41K3V2ZmxWelh0cmRlMWI5dlcwK05NdVVIOVI1VWR2eFRSTGtxYlZxNXcyejhnT0ZnM1AvWkVsVWRSY2svbG5nb0FBQURQU0pBQkFBQUFBSndYL2pucit6b1o5NGFISDFWcFNiRjJidHlnRFV1WHFFdWZ2czY2Z0tBZzNmYjBzM3JqOFVkVlZGaW93WmVPMDRTYmJwRzEzSkVJdGVXSzI0emI4SHRha1BPMlduWFBpMytyOVRrRUJBVVp5cjcrL2pYcTM2NVRaMjFkczFvbWswa21rMGxtaTVlOHZMM2xiYlhLMTk5ZlFVMmFxRTJIYVBVZk9mcU1FNHk4clQ2R3A5OGx5Y2ZQT00vSWpqR1N5aGJzekdhTExGNFdlVnV0OHZIM1YzQ1Rwb3JxMUZsOVJseXNWbEh0M1Y3ajFFTGVLWmRNbnFLTlM1Y29QeWRISnBOSmJXTmkxWGZFU1BXNTZDTERNUTJWTVpsTTZ0YXZ2N3IxNjYrQ3ZEeHRXYjFLMnplczA3NXQyMVI0TWwvOVI0MXgrWDZNdi9GbUplM2FxYzY5ZWh1TzRKQ2szc011MG8rZmZhcTg3Q3kxaSsya2J2MEhxSFB2UG9wb0YrVXk5NHFhdFl6UTVIdnUxMlczM0thdGExWnI4eThyRlJrVG84aVlXSS85QUFCMXEybDR1TzcrNjh0YU9HTzY1bi85bGNiZmNKTXVublMxczc1NXExYVN5dDREK1BqNXlTOGdVQ0hObWlrNkxsNUR4bzVYUUhCd2phL0pQWlY3S2dBQUFJeE1Eb2ZEVWQrVEFBQUFBQUJVMzc1dFcvWE9uNStXSkVWM2k5TTlMNzFTenpOcStKSjI3bEJBY0xEQ1c3ZXA3NmxVS1MzNW9LSGN2SFhyS3A4b1I5VTJyMXFwN0l6ajZqNTRpRUxES2o4bW95YnNkcnNPNzkyalppMGozQzVzWm1Wa3lOZmZ6KzJDWWRMT0hXb2Eza0loelpyVnlsd2FpaFhmZjZmWkgzOGtTZkx6RDlCTFgwNnI1eGtCRFJ2dkdjb2tidDdrY3ZUUDBQRVQ2MmsyWmIvL0s5NXJUbjFNWDFYU1JrUEFQUlVBQUFEbkt6NUJBd0FBQUFCYzhDb2VHWEErYXhuWnJyNm4wQ2oxR0R5MDFzYzBtODJLTEhmVVJVV2VGZzBiMHM4a0FKenZZbnYwVkd5UG52VTlEU2Qzdi84YlEyTE1LZHhUQVFBQWNMNnEraEJTQUFBQUFBQUFBQUFBQUFBQW9BRWpRUVlBQUFBQUFBQUFBQUFBQUFDTkdna3lBQUFBQUFBQUFBQUFBQUFBYU5SSWtBRUFBQUFBQUFBQUFBQUFBRUNqUm9JTUFBQUFBQUFBQUFBQUFBQUFHalVTWkFBQUFBQUFBQUFBQUFBQUFOQ29rU0FEQUFBQUFBQUFBQUFBQUFDQVJvMEVHUUFBQUFBQUFBQUFBQUFBQURScUpNZ0FBQUFBQUFBQUFBQUFBQUNnVVNOQkJnQUFBQUFBQUFBQUFBQUFBSTBhQ1RJQUFBQUFBQUFBQUFBQUFBQm8xRWlRQVFBQUFBQUFBQUFBQUFBQVFLTkdnZ3dBQUFBQUFBQUFBQUFBQUFBYU5SSmtBQUFBQUFBQUFBQUFBQUFBMEtpUklBTUFBQUFBQUFBQUFBQUFBSUJHalFRWkFBQUFBQUFBQUFBQUFBQUFOR29reUFBQUFBQUFBQUFBQUFBQUFLQlJJMEVHQUFBQUFBQUFBQUFBQUFBQWpSb0pNZ0FBQUFBQUFBQUFBQUFBQUdqVVNKQUJBQUFBQUFBQUFBQUFBQUJBbzBhQ0RBQUFBQUFBQUFBQUFBQUFBQm8xRW1RQUFBQUFBQUFBQUFBQUFBRFFxSG5WOXdRQUFFRDlzOWxMbFpxeFQxazVhU29zenBmZGJxdnZLUUhBZWN0c3RzalhHcURRNEphS0NJdVd4Y3lmVlFBQUFBQUFBQUJ3dnVPVFhBQUFMbkE1ZWNlMFAyV3ppa3NLNm5zcUFOQWcyTzAyblN6TTBjbkNIR1ZrSGxLSDFqMFVITmk4dnFjRkFBQUFBQUFBQVBDQUk1WUFBTGlBNWVRZDA2NERhMGlPQVlBelZGeFNvRjBIMWlnbkw2Tytwd0lBQUFBQUFBQUE4SUFFR1FBQUxsQTJlNm4ycDJ5dTcya0FRS093UDJXVGJQYlMrcDRHQUFBQUFBQUFBS0FTSk1nQUFIQ0JTczNZeDg0eEFGQkxpa3NLbEpxeHI3Nm5BUUFBQUFBQUFBQ29CQWt5QUFCY29MSnkwdXA3Q2dEUXFQQjdGUUFBQUFBQUFBRE9YeVRJQUFCd2dTb3N6cS92S1FCQW8xSlVmTEsrcHdBQUFBQUFBQUFBcUFRSk1nQUFYS0RzZGx0OVR3RUFHaFdidmJTK3B3QUFBQUFBQUFBQXFBUUpNZ0FBQUFBQUFBQUFBQUFBQUdqVVNKQUJBQUFBQUFBQUFBQUFBQUJBbzBhQ0RBQUFBQUFBQUFBQUFBQUFBQm8xRW1RQUFBQUFBQUFBQUFBQUFBRFFxSkVnQXdBQUFBQUFBQUFBQUFBQWdFYU5CQmtBQUFBQUFBQUFBQUFBQUFBMGFpVElBQUFBQUFBQUFBQUFBQUFBb0ZFalFRWUFBQUFBQUFBQUFBQUFBQUNOR2dreUFBQUFBQUFBQUFBQUFBQUFhTlJJa0FFQUFBQUFBQUFBQUFBQUFFQ2pSb0lNQUFBQUFBQUFBQUFBQUFBQUdqVVNaQUFBQUFBQUFBQUFBQUFBQU5Db2tTQURBQUFBQUFBQUFBQUFBQUNBUnMycnZpY0FBQUF1YkR0WGJGSjRWSVNhdFcxUjMxT3BzZnpNWEdXbVpxaFoyeGJ5Qy9Ldmsyc1VuU3pVc1FOcDhnbndsWSsvcjN3Q2ZHWDE4NUhKWkhMYnZxU29XTjQrMWpxWnk3bVFsWFpDa2hRVUZpS0xsNlhhL1k3dVQxRm9pMmJ5Q2ZDdHE2bWRNL1pTbXpiTlc2UHc5cTBVM3FHVnJINCtWZlpaOGNVOFF6bCtkRCtGdG14V1YxT1VKQzE4ZjdhaEhOVXJWaDM3ZDYzVGF3SUFBQUEyVzZtT0pDWHB3SzZkQ2cxcnJ2aUJnK3A3U3VmVWo1OS9haWpIRHhpb3lOaE9idHNlMnJ0SFcxYXZNc1FtM0hSTG5jMnRycVVlT0NCSmF0NjZsYnk4cS85Mzc1NHRteFVSRmFYQTRKQXp2dmJjTHo4M2xEdjM2YXYybmJ1YzhYZ0FBQUNvSHlUSUFBQ0FlblBpY0xxMnpGOG5TUXBzRXF6SUhoM1ZvVTluQllRRzF1MkZIZEs2MmN2VXBGV1lZZ1owcTFIWG5QUk1iZnpoRjJXbVpxaWtzRmlTMUhQc1FIVWEwcjNHMDhnOGtxR2NqQ3o1QndmSUx5UkEva0VCTWxkSUNrbE5QS1MxM3k0eHhQcGRPVndkK25SMkdXL1h5czNhdVh5VEJsNDdVaEV4YldzOG4vUEJwcm1yZEhUL0VabE1Kdm1IQkNvb0xFUURyaDRoMzhES0U1QUs4MDVxMmFjL3llRndLTFJGVTdYbzBGcHQ0NkxWckczNE9aeDU3VG1XbktZOWE3ZHJ6OXJ0TXBsTUNvMW9wbDdqQnFsNVZFU2xmWTdzVGphVVl3ZkYxL1UwZGZ4d3VxRWMzcjVWblYvekZJZmRyaE1wR1djOVRuQjRhSU5PS0FNQUFHak03RGFiTW8rbDYxanFFUjA3Y2tTcEI1SjA1TUFCcFI0OHFOS1Nzci9GV3JScFcyY0pNak0vZUs5T3hpMXYwaDEzVmZyd1EyVVd6NXhoS0RjSkQ2ODBRZVpJVXBKTCs0YWNJRFA3NHcrMWQrc1dtVXdtTlduZVhNMWJ0OUdVQng1U1VHaVRTdnZrWm1YcWd4ZWVrOFBoVU10MjdSVFR2WWQ2RGhtbWRwVjh6eXF6Y01aMFE5a3ZJSkFFR1FBQWdBYUlCQmtBQUZCdmRxL2E2dnc2THpOSE81WW1xSFhuZHM0RW1hUmZFN1Z1NXRLenVzWjFMOTdwRXR1eWNKMlNFbllyS1dHMzBwT09xUCtWRjhuYnQzcUw1UDZoZ1RwKzZLaHNwVFpuTERYeDBCa2x5T3orWllzT2J0bnJMUHNHK3V1S0oyNDB0RGxSSVFsQmtzSWlXN3JFdGk1Y3J4M0xmcFVrcmZoOG51Skc5VlhYNGIya0tqNXJuZjZYRCtXd08ybzg5ek14OVBwTDFMcExWS1gxRHJ2ZG1YVGhjRGlVbjVVcnllRXhPVWFTa3JmdWQ3NkdyTFFUeWtvN29ZQW1RVFZPa05tNWZKTzJMRmhYb3o0MUZUK3FyN3FPNk8yeHpkRjlLYzZ2SFE2SE1vOWt5TWUvNGUrTVU1V3YvL3hCdGRxWnpDWmQ4Y1JOV3ZqQjdLb2JWK0hpMnlhZTA4UWVBQUFBZUphVmthRlBYbmxKMlNkT0tDODdTdzZINTc5VmpoNCtwT1RFM1Rxd2U1ZSsrL2lqTTdybUhjODlyODY5K3JqRWY1bjc0eG1OVnhOWDNuNkhUQmJqUXhLbmtuK3F5MjZ6VmRySFpyZTV4RHlQYjVLWHQ3ZlNVdzdyMWZ2dXJ0RThhc01ULzNsWDRhM2J1SzJ6MjJ4SzNwTW9xZXp2cEJQcDZYSTQ1REU1UnBJMnJWd2h1OTB1cVd3SG10UURCOVFzdkVXTkUyU3E0OUZKbDlYYVdEMkhEdE5Oano3dUxEOTI5UlhPMTFIWGJuM3lHY1VOR0hoT3JnVUFBSEN1a1NBREFBRHF4Y21jZkIzYW5tU0l0ZW5XWGsxYk42L1Q2Kzdic0ZNN2wyOXlsZzl2VDFKVzZuRU52ZjRTaGJSb1dtVi9MNnUzd2p1MFVtcmlJV2NzNDlCUjJVdHRMcnUvVk9Yby9oUkRPYnk5Nnc0aEZYZnA4UGExS2pnczFEak92aFJuY294VTltSGgxb1hybFpPZXFmNlRMcXJ4dk9yTDhjUEhWRnBjYW9pMTZkYWh5bjdKNVpLTXBMSUVpclp4VmZjN1g2WHRPV3dvQnpZSlZuQzQ1dzk5ejFaK1ZxNSsrT2RYWnpYR3poV2J0SFBGcHFvYmxqUHVnY2tLYmg1YWRVTUFBQUJjRUlxTENuVjQvNzVxdHpkYkxOcTNZN3NzbGpQL204ZTdCa2YxbkF0UFRMNjZSdTFuZmZpK1puMzRmcTJNNytYdHJWZW56NnpSOWMrVjVEMkpLaTRzTk1SNkRCNVNaYitFRmNzTlpiUFpyQjVEaHRicTNBQUFBTkJ3a0NBREFBRHF4YzVsdjhwUjd1a25rOW1zN3FQNzFmbDFROEtieUM4NFFBVTUrYzVZM29rY0xYaC90dnBQdWtnbGhVWGFNR2RsamNhMGxaVHFteGVtVnRtdS9HNDJXV25IVlpoWFlLaHZFZDNhVUM0dExsVlcybkZETEt4dEM1ZGRZVnBFdDFidkNZT1Y4Tk1xcWR3RGxnZTM3TlhKN0R3TnZlRlNXZjE4cXZscTZrLzVuVk5PYVZ0Rmdrek9zU3lYSktLVzBXMnEzSFhtZkZXWWQxS1phY2FqZzFwMWpxeW4yUUFBQUFEbmw0Q2dJTFhwR0tOMnNaM1V2a3RYUlhYcUxLdXZyNVovLzkwWmorbHRQYjhTWk9CZTRwYk5Mckh1VlNUSXBLY2NWbkxpYmtNc3RrZXZLbmVkQVFBQVFPTkZnZ3dBQURqblRtYm5hZi9HWFlaWXgvNWRGVlJoWnhSdkgyOEZOZzJ1MXBoRkp3dFZVbWpjS3RwZFVraFlaRXRkY3M5VldqVnRvWTRkU0hYR2JTV2xXamRybVRvTmpxL3V5emdyS1RzUHVNUmFkalJ1SloyUm5DYTd6YmlGY3JQSUZtN0hpeGtZSnk4ZnE5YlBXbWJjaHR4a2txVUdPOGcwYjlkU1RkdlU3R2lpeXV6K1pZdkgrdEtpRXVWa1pEbkxLYnNPR09yTGpyMXk2UGdoWXdKTWNQTlE1NUZZK3pmc2RCbTNUYmYyTGo4TDVWbThMTlhlVmNmZGNWWTFrWkdjVnFQMnFZbUhERWxPa3RTcWN6dkRrVjdWWWJmWnEreGpraHJNN2tJQUFBQzRjRTI0NlJhMWFCdXBWbEZSYXRLODdHK1ZUU3RYeUZaYUlxdHYyVkdra2JHZE5QcWF5U290S2RIUzcyWVorbysrWnJLaHZPS0hPU29xdHhPSnQ3VjZEeE9NdmY1R2pibjJ1ak4rSFl0bnp0Q1BuMzk2eHYzcjI5RHhFK1hsN1YxcjQ1V1dsR2psVHo5VVdsOVVVS0QwbE5PN2EyNWZ0OVpRNytzZklJZkRvWU1WRW1CYXRHa2pYLzhBU2RMcStmTmN4dTArZUlnSzh2TmQ0cWQ0VzYyMStqcnJTb2V1M1JRWkUxc3JZMVg4ZndZQUFLQXhJMEVHQUFDY2M5dVhKaGdTUDZ4K1BvcTd1TGNrYWYrR1hXb1owMGIrSVlGcTA3VzkyblJ0WCtWNEp3Nm5hOWxuYzQxQmt6VHdtb3ZkdHZjTjhOT0kzMDlRd2crL2FOK3BCQXVUTk9EcUVTbytXZWkyVDIwN3ZPT0FvUnpjUEZUK0lZR0dXUHIrSXk3OXd0cTZUNUNScFBhOVltV3htTFhtMjZWeTJPMXEzcTZsaHQ4MFRoYnY2ci9saTRpTlZKZmhQYXZkM3BPcUVtU09IMDdYMHYvK1dHbDlTV0d4Rm43ZytpVG84SnZIS1NLbXJleWxOaVZ0MnVOU3YzNzJjcTJmdmR3bGZrcjNNZjJyL1JwSDNYRjV0ZHBWNXVzL2YxQ2o5aW03RGhyS3ZvRitDbzlxcGVsLytiQkc0eXovZkc2VmJieXNYcnI2ejdkSmtyeXQzdXJRcDNPTnJsRXh5UzIwWlZNMWJWMno1Q3FyMyttbmRTKytiYUx6NnlVZkd6OG83M2ZsY0dleW5NbFVZUXVsMzR5OTc1b3FqMG1yNmI4SEFBQUE2dC9JcTY1eGZuMHdjYmZtZlB5UkR1emVwZWF0V3F0VHJ6NHltODJLNnRSWlVaMDY2L2pSTk1OaXY3ZlZxbkUzM0dRWWI4MkNudzBKTWxZLzM3cC9FWTNBMk90dmxGOUFRS1gxajA2NnpGRCs1Nnp2UFk1WGtKL3ZNVUhtWU9KdXZmLzhueXV0THp5WnI3ZWVmTXdsZnNkeno2dHpyejRxTFNuUnhpV0xYZXFudi8ybXByLzlacVhqVHJqcEZvMjg2aG9kVE55dE41LzRVNlh0dnYvMFkzMy82Y2ZPOHYvTm1LMW4zbmZkV1hiaE45TzBkdUVDUSt5ZUYvK21KdUdWLzIwdlNWWmZ6NGxiWGZyME5meS9jVFpJa0FFQUFCY1NFbVFBQU1BNWxaVjZYRWtialU5NHhZL3VKNnUvcjdKU2oydkRuQlV5Vzh5S0dSaW5yaGYxY3U0VVVwbWorMU8wOHN2NUtpMHVNY1M3RHUrbGlOaktqNll4Vzh6cWU4VXdCVFlOMXViNWE5WHowb0ZxMjYyRGtoSjJHNjVwS3ltVjNXYVgyV0t1TXRIRWJyUExWbEpxaUpuTVpubFpYZnRWUERvcDUxaFd0UmJ2UFNXVVZIVHNZSnErZmZGalE2eDVWSVJHM241WkpUMGtXNm5ONCs0cjU1T0RXL2FlVVVLVDJXS3VkdHVmM3BoZTQvSFBsSzJrVkdsN0R4dGliZU9pWlRLN1R3aXBUVlovWC9XN2NuaU4rbFJNa0ltSWlWVDNTL3FmOFJ6QzI3ZXF0SzVwcStZS2pXam1MQmQ1K0hjdkxpaFMzb2tjbC80Vmp5WURBQUJBdzFKYVVxd1BYM3hlQlhsNWtxUmpSMUswWWNsaTlSODEydGttTTkyNCsyUm9XSE9YY1VxS2pYL3YrUGo2VmV2NjgvNzNoZWI5NzR1YVRydkdYcDMrcmNmNkp5WmZiU2hQdXVNdURSeHppZHUyNnhZdjByZnZ2Vk9EOFN0LzAreHcySlc0ZVpQSHVaVlhWZHUySFdPcVBkYVpTRmkrVFBtNXVUWHVaN2FjK1M2YlRjT05Ed3pZU2t1MWZmMDZReXd5SmxiUmNXZS9jMjFKY2JISG5YQUFBQURnSGdreUFBRGczSEZJRzMvNHhYQUVVSk5XWVlydTEwV1N0UG5udFhJNEhMS1YyclJyNVdidFQ5aXRjUTljSzk4QTl4OVk3bHUvUXdrL3JaYTl3bEV5YmJxMVY5eW92dFdhVXVkaFBkUzhmWVNhL1hhc1VQdmVuZFMrZHlmWmY1dkRqdVdiSkp0ZEpyTlp3MjY0Vk0yakl0eU9VMUpVck1WVHYxZFdxakh4WmRDMUk5VTJya08xNW5JKzJMNWtvN1l2MlZqZjA2aWFROXExMHZVTSt1b3dtYXVmSUpOYjdnaW91bllrTWRrbHdhcGQ5K2h6ZHYzRzR1aStGSzM2ZXFFaE52bXZkOGhFaGd3QUFFQ0Q1dVZ0MWRCeEU3VGdtNitkc1FYVHYxS2ZFU05rc1pSOXpMMW5pL0Z2aEZaUnhoMUpIUTZIaWd1TnlkWStmdFZMa0RsWHZMeU5ENG5zM0xoQko5S1Bhc2k0Q1c3Ym15MFdsejZuV015dXlSNlZ0YTJLcmJUVTQ0NHVGVlhWOXFVdnBwM1JQS3JENFhCbzZleVpaOVRYNGxWN1N5WmJWcTlTWG5hMklkYXZYRUxYMlpqLzlWZWEvL1ZYdFRJV0FBREFoWVFFR1FBQWNNN3NYYjlER2NscHpyTEpiRmEvSzRmTFpESXBOVEZaYWZ1TXUyZEU5WXh4bXh4VGxGK29kYk9XNnNqdVpKZTY1bEVSR25UTnlFcVBZWkhLZG5wSlR6cWlsaDNiU0pJek9hYTh2Qk01MnJGOGt6Tmh3VlpTcXVXZno5WHdtOGVyZWJ1V3h2RktiVnI1NVh5WDVKaW9uckVOS2ptbUlVblpmVkE1eDg0c2VhVW1POGljUzRlMjdUZVVmUUo4MWN6RGtWcDE0V3lPSU5xNVlwTjJycWplRTZXOXhnMVM3T0N6ZjJyU25mSUplRkxadjdlbjN3Y0FBQUJvT0laTnZGekw1c3hXY1ZHUkpPbEVlcnJXTDE2a2dXTXVsYzFXcW9RVnl3enRPL2Z1YlNpZk9KcG1lTC9vNWUwdGIrdVpKWXljQzNuWjJacjIxdXZLeTg3V2dWMDdkZTA5OTFkNWRGRjVBOFpjb2dHVjdDN1RtTzFZdjA1SER4ODZvNzZXczloQnBxSlZQeHVQdnZXMld0VjdXTTEyN2dRQUFFRHRJa0VHQUFDY0U5bnBtZG8wZDdVaEZobmZRU2FabEpGOFZKdm1yVEhVQlljM1VmY3hGWTVyY1VnSHQrN1Zwcm1yVlpoWDRQWTZGaStMc285bHFrbEVtUHVKT0tSMXM1YnE0T2E5aXU3WFJiM0hENWJaeS9VRHNPRHdKdW96Y1lqV3pUcjlBV3RwY2FtV2YvYVQra3djcXFoZXNaS2t3cnlUV2oxOXNkS1RqaGo2TjIzZFhIMHZIK3ArRHBMYmE1WlhjVmVjNnZTcGp0cjhzSzh1akw3elNqVnJlenBoNlVUS01TMTRyOEo1NkE2SHRpM2E0TkozNlBXWEtDQTB5QkFyS1M3UjRvL21HR0kxU1pDNTdzVTdxOTNXbmVvbW5KUVVGYnNrZkhtVk85TEwzVHhXZkRIUGJaSlllZjdCQVpyd3lKVHpOaW1vTGpqc2RrUDViTFpJQndBQVFQMDdkaVJGKzdkdlY5TE9IVXJhdGNPWkhIUEtvaG5UMVcva0tQM3k0NDg2Y2ZTb00rN2o2NnVvemwyVmw1MHRYMzgvMlcxMkxabzV3OUEzcEZrbGZ6ZTZjY2wxVXpUcTZtdk8rSFVzbVQycnhrYzBmZjJmTjV3N2tDUXNYNmEwNUdUZCt1UXphdHJpM0NiU255OGVlUFUxdFl2dDVDd2YycnRIcnovMmlLR053KzdRdksrK2RPbDc2NVBQcUVtRkk1Q0tDZ3IwOWpOUEdtS25kaU5xM2I2RG5ubC9xalArOGwyM0c5cU51bWF5Qm82NTFGbXUrSGZIdm0xYnRYLzdOa09zMTdDTDVPc2ZVT25yQXdBQVFOMGpRUVlBQUp3VGg3Y255VlloNmVQZzVyMDZ1SG12UzF1enhheUJWMThzUzdtRWtMUjloN1hsNTNYS1RNM3dlSjIwdlllVnR2ZXdXbmVKVXJlTGU3c2t5dnc2ZDVYem12dlc3OVR4dytrYThyc3hDbXdhN0RKVys5NmRkT3hnbXBJU2RqdGpwY1dsV2p0enFWTDNIRkprZkxRMnpGbmhrcXdUMkRSWVEyKzRWQmJ2eXQ5cVhmdVgyeXV0eXptV3BibHZUWmZLYllUUk1ycU5MdnI5ZUkrdnZUWjBIZEZiTVFPNk9zdEYrWVdhOXgvamg4Z1RINzFlRmk5andzVjNyeG8vNkIzengwbnlEekYrOEdmMTlhbVZPUjdjdkZkWmFjYmRlbHBHdDFIckxsRXViWXNMaWx4aTUyT3l5S0Z0KzEyT1YvTGtaSGFlVWhOL2V5TFNKTVBQaXFGZFRyNE9iZHV2ZGowNm52MGtHNGpTWXVQMzBjdnFYVTh6QVFBQVFFMGw3ZGpoRXZ2N3ZYLzAyT2RFZXJxK2ZlOGRiVml5eEJBZk52RnlMWmsxUStzV0xheWtwd3pKRmxYeGRKUlJkZFQwWVlYdDY5ZHB4NGIxaHRpUkEwbDY0L0ZIZGV0VHp5aXFjeGM5T3VteU01N1BLVGMrK3BoNkRhMTZWeE12YjZ2SDNXc3F6cVdxblc0Szh2T3JOOEVhU2xpK1ZFY09KQmxpc1QxNkttN0FRTmM1NU9XNXhFNGRzZVRsN2EybTRhNjd6WjdpSHhCWWFiM0Q0ZERzcVI4YVlpYVRTUmRQdXFySytWZlhtR3V2MDVEeHA0L2R5c3ZPMW1zUDNXOW84K3dIVStYMS8remRkM1FjMWRrRzhHZjdhdFY3NzczYVZuSHZGVGRzYkRBZDAwSUlMU1NFQUlFRStPZ2xKRUJDNkwwYVl4c01CdmN1OXlwWnpiSWtxemVyMTlWSysvMGh0UFpvdHNtU0xGazh2M000YUdmdTNMa3JhWFc4czgrOHIwTDRmdWlwMjI0UlBIN3dsZGZnNUNhOGJtSmphemRnNnlRaUlpSWFiaGlRSVNJaW9rc2lPREVDcDNZY2diN0x4Q2Y1RjRpYm1ReG5IemZvdS9Rb3l5bEV6cjQwVk9TVkdoMHJsVW1oMSt0Rjg1WmtGcUFrcXdCKzBjR0ltNVVNUnc5bjFKWlZJL2VnOElKclhkazViSDU3TFNaZU53ZWVJWjJhUmZBQUFDQUFTVVJCVkQ2aStWT1dURVZYWjZjb3lGT1lkZ2FGYVdkRTQrMWNIRERqOWtXd3NkZFlmSjZtWk84OUtRbzhCSTRPditqNXpPcDFIb1ZLQWJXZCtiV3I3V3dFNFNWalZMWnFpL05jck42dHVBQWdldHBvbzJON3Q5c0JBS25VK29CTWYxb085VVhla2F3K2pUOXpLTlB3M0p5OTNWQmJLZ3lPT1hvNG83NnlGa0QzNzVPMUFabVFwQ2lyMTlCN3pVNWVMbkR4TlgwQldiQStUeGZSdHQ1Vm1DNVVVMW9GYlZ1N3lXTXZwT3NWTkZMWnFxMWFFeEVSRVJFTnJlcXlNcXovOUtPTE92YkFsczJDeDY2ZVhwaTUvQnFrL3Z5VDJlT1NwOCt3K2h5L2ZQbDVueXZBOUVkTWNnb1czWElyTm56K0tib3VxSkxZMUZDUEQ1OS9CbysvKytHQW5FZlJ4OUJQZnFZNHhOU1hjUXFWQ240aG9YMDZaMS9rSEJlM2ZaMTk5UXFqWTd0NlZaOEV6Z2RrK2tLdjF3dmF1aDdZdkZFVTBva2RPdzRldm41OW52dkNjMXhJcGRIQTNzblo3REgyVGs0V1ExMjJEbzRXNXlFaUlpSWFTUmlRSVNJaW9rdEM0MmdIMzZnZ0ZHZmtteDNuRWV5RDRNUUlaT3c4aGpPSE10RlNMNzZqcTRlTHJ6dkdMWnNPUFlBVEd3K2dMS2RYdXhrOVVKeVJqNUxNQXNUT1NFVHNqQ1RNdUgwUlVyL2VndGJHRnNNd2JXczdkbjZ5QVlrTEp5SnNiSXhnQ29sVWduSExaMEFxa3drcXlSaGo3K3FJV1hjdGdVcHo4Ui9JdHphMm9PREVhY0UydVVvQi85amdpNTdURkwxZUw3ckkxdDdjaG9hcU9zTmpiVXViNkxqRzZucUxWVmlhYWhyUTJTR3NHQ1JYeXFGeDdQK2RhT09XelVCbmh3N3AydzZqdnJJV0hzRSs4QWdXaDVzQWNic2RBSkFNc3dveXRhWFZPRmRVYWZYNFRsMG44bzZjLzEzMER2Y1hCV1Q4NDBKUnY2MjdEVlZ0V1RWS3N3dmhFeGxnY2U2VXBaYnZITzNST3lEakhSNkFoTGxqVFl5MmJQdUhQNXJjZDJqZExzUFhrMitZQzdkQUw1TmplMWNONnMvcmtZaUlpSWd1SFhzbko4amw1cXYvMmRqWndkUFBIeDYrdmppNmF5ZDBIUjBBdXF0ejlMeTNVU2lWdVBrdmY0VktyWWE3bVVEQ21DbFRFVGttY2VDZXdBRHJyaml5SFA1aDRmanMxWmZSMU5EZGFra3FsZUs2Qi80RWxYcGcvcDNiMTRxTC8vbmJJLzBhNStIcmkwZis4M2FmenRrWDEvL3hUOUMydDJQajExK2d2TEFRWWZFSkNJMkxOenEycTB2YzJ0amFTaitkdWc1a0hqbUVrL3RTVVY1WWlEKysvRThBUUhOREEzNytRaHlrbXJYczR0dHpHWHZ2M2x4Zmo4cVM4emVQTkRjMGlJNnJLaWsxVzlrV0FNNlZsMEhYb1JWc1V5aFZjSFozditqMUVoRVJFUTFuRE1nUUVSRmRRcDA2SFJwcWExQmZVNFBPWHkvay9aWkVUa3FBVkNhRnJiTTlWTFkyT0hNb0E0M1Y5WWI5U2hzVnhpMmZqcmFtVnFSdk8ySTAzQUFBQ3JVU3NUT1NFREUrRGhKcDkxMWFVMisrQWhWNXBUanh5MzVSR3lhSlRBcS9tTzZBaVZ1QUYrYjhZUm4yZnJrSjU0clBoeEwwK2k0bzFNSTdxenAxbmFqTUswVkpWZ0ZLczg5YWZINk41K3F4K1g5cjRCMFJBUGNnYjdnRmVrSGowTGYrNHFmM3BhT3JWeXNxWFhzSFZ2L2Z4ZDhkbURCbkxLS25paXVzR0t2bWs3WG5CTEwybkRBNzM4Yi9yamE3SHdCMmZDUytVOU10d0F1emZuZWx4V010a2dCK3NjSHdqUTVFenI1MHlGVUtaS2VtSVhLaStLSm5WNmY0ZDZndkZXVHMzWno2dGRURzZqcUxZN0wybnV6VG5LZjNwNk90Nlh6QXl6dmNIeGs3anduR3VBWjRRT05vWndpWUhmc3BGWjRoUGtZdmpqYlZOaUJ6cC9ndXk3NHFPMTJJZGlPQktrdGlaeVFPU0hDcVIzdXpjQTM5cWVaRVJFUkVSSmVPeXNZR0MyOWVpYS9mL0RjQVFLbFNJVGc2QmtIUk1mQVBEWU52Y0FnY1hNNVhFMVNwYlhBMkp4dXpyMTRCSnpkM2ZQRDhNMmlxcjhQTmYza0UvbUhkRlRnOWZIMEY1NURKNVhEejlzYlltWE13ZGZFQXZEY1pKTTBORGRqeTNTck11L1lHaE1VbjRNRlhYOE1IenorRHNvSUNYSDMzdlloSlRobXdjL1cxZ3N5d0p3RVNKa3hFM05oeDJQM1RlcWpVYXV6NjRYdE12WEtKYUdqdk50QUFJTFd5Z3N5R0x6NHpmTzNxMlIzZzErdjErUHkxVnd4aHBndTkvc2hmckgwR3VPUHhmd2greHNhQ1BOdlhyY0gyZFd2TXp2UHFuKzQzdXg4QTNuN3lDZEcyNEtobzNQZkN5MWFzbElpSWlPanl3NEFNRVJIUklLdXRxc0x4dmJ0eGNsOHFpazduR0czNU1oU3VmZWF1UzM1T3R3QlB1QVY0QWdET25zd1ZoR01BSUdYcE5HZ2M3YUJ4dEVQa3hEaGs3UkVHQjJRS09VS1RveEF6UGRGb1ZRalBFQi9NK2NOVnlEdWNoWk5iRGhtcW40eWFPMDdRbHNYR1hvTVpkeXpHZ2UrMm95ZzlyM3ZNbkhId2pRcEVaWDRwcWdzckRQL3Y3Tld1eFpMbXVpYmtIc3d3dEhKUzJhcmg3T1VHZXpkSGVFY0d3RHZjMzh5eGpjalpuOTZuOC9WSDd5RE9jRkJmV1NONDNHQW1ZQ0tSU0NHUlNIRDBwMVIwNlRxaHRyVVJ0Ukl5RmdLeVZQM21RZ3YrYUx3VXQ3VXN0V2pTdHJTaEtGM2Nxc3VVampZdE1uZWREN05vSE8zZyt1dHI2a0lTU0JBME90d1FuR21xYlVER3ptT0lueTIra043ZTFOYm5Gay9HMUpYWG9LNjh4dkxBWHNMSHhRNW9RS2ExUVZoMXlzN0ZZY0RtdG1UZGk1L2kyOWIzTDhtNUxpd0hYM1FtMTh4SUlpSWlJcUhxc2xJYzNiMExaUVg1UnF0T0RJUWxkL3dPdnNFaGZUNHVlY1pNRkdSbEluSk1JbUtTazgyMmgxbDg2KzJDZGpnUHZQZ0t6cFdYQ2FxRmVQajY0ZFUxUDBEZjFRV0pWQ3BvZzJQSnBQa0xEVjhmM3JFTjdhMnRndjJqSjArQnJYMy8vcTBwTVJMZTEzVjA0S01YbmtWK1ZpYlM5dTNERFEvK0dTRXhzYmovaFZkdzZ1QUJKRTZkWm5LK2hBa1RzZkt2ajVuY1gxRlVoSmNmdUVld1RhNjhmQUl5NVlYQ3FyR1Z4ZUwydXoxNmZ0NXIzMzhYdW80TzJEazVJbkhxZE1HWXJrN0xGV1E2dEZwa0hUMWlkbDJkbmQzWERUWjkvU1Z5VHZULzVvUGVkTnJmM2cxV1JFUkVSSU9GQVJraUlxSkIwdHpZaU0ycnZrYnF6eHNNRjB1b1czMUZEUTUvdjF1d0xYeGNMUHhpZ2d5UFk2Y25vZURZYWJRMXQwSnBvMEpJY2hRaUp5WkFiV2RqZG02SlJJTFFsR2o0eDRVZ2Jjc2h0RFEwSTJKQ25HaWNUQzdEeEJXemNjdytGWG85RURWbEZGSy8yV0lJekZpaWNiU0QyczRHTlNWVlpzZTFON2VoL0V3eHlzOFV3enZDZkl1Ym96K2w5am1RMHgrNllWakY2TUpXT3VhME5iZml3T3J0S004OWYwSDAwUGU3NE9UdENrZVA4LzNUalYzd0hFNHRsaFJxRmFSU0tUcU4zQkZvVE9idTQ0SVdRb0dqd2t4ZTVBOU5pVWJtN3VPR2tGRFduaFB3ancyQms3ZHIveGMrakRYWDlRckl1RjY2Z0V4SGF6dTZqSVN5QnB0T3E3VThpSWlJaUg3enVycTZzT3EvYitEZzFpMkRmdU5HVzNQelJSMG5rVWh3elQzM1lmZFA2L0h5QS9jTjhLcUUvdlkvODJIMlpYZmREUURZOFBtbm9uQk1USElLYm43b3I0T3lycS9mL0RmeXN6SUJBTFZWbFhqcmljY3djOW5WbUhmOURXYkRNZFl3ZG0xQ3J1aGJpNlYvcmwxdmRQdERWeTIyYWx4L3JQcnZHMWFOYTZxdng1ZXZ2NGJzWTBjTjI3NTk2ei93Q1FxQlY4RDU5K1U2bmZqNzBSTzZ5cy9Nd080ZjF5UHI2R0cwdDVtdmxOa1RvdG44N1RkV3JhK3Z0TzE5cjlSSlJFUkVSTVl4SUVORVJEUUljdE5PNHROWFhrUnpZNk5ndTF5aGdLT0xLK3djSGZ0OEVXcWthRzlwdzU0dk53bnVnSEx4ZGNmb0s4WUx4c2xWQ2lSZE9RVTZyUmIrY2FHUXlhM3JBOTVEYWFOQzB1TEpnTG5ydmhKZ3pJS0poakdqNW8xSFNXYUIwYlk4UGR3Q3ZSQTJOZ1lCY1NHUVNLVTRWMXlKM0lNWktNa29RRWU3NlErcEhUMmM0UjFodW5wTWFYWWhTck5NdDNHeWQzT3lHQTZDWG8rcXduTFJjKzdkT3FxSFRpdStHRGh1K1hRRWpZNHdQRzVyYXNIM0x3bjdwMS85NUIyaW4wZnZTaW1MSHJvZXRrNzI1dGZiRHpLWkRFMDF3cnRkT3p0MFNQMTZNK2JjdlF4eVpmYy9jNDM5TEszdEtROVlyZ0RUWHhLcEJJNmVMaGFEVmdCUVcxcU43Rjd0bUM3OFdmV21jYlNEVDJRZ1NqSUxBSFIvTC9aOHVRbHovbkNWMFFwTVErM0NxbGE5disvejdsa3VDUGFZYXVYVTFka2xhbXZsNURteUEwRkVSRVJFMWlySnowTitac1pRTDhNcUxZMk5PRmRlTnRUTHdPWnZ2OEhXNzc0VmJlL3E3TUlYLy9ybmdKekROemdFMDVkZUJhRDdKb2JPWHFFTnZWNlByZDk5aSt6angzREgzLzR1YURQVlYyMHRMYUp0Q2lzcnlHamJXdnRVY2FpNnpQelBUMlZqNGYxdFA4amtjdEh2ajdhOUhaKzgvQUwrOU9xL29GUjN2eC9xMUlsdkd1a0p5Snc1bFk0VHFYc3Nuc3ZGMHhOMmprNzQ1SlVYQnkxNDF0NHFmdjl6L1FOL1F2S01tWWJIalhXMWVPcTJXd1JqWGxyMW5hZ0tVKzhnMCtQdmZBQVhENDhCWEMwUkVSSFI4TWFBREJFUjBRRGJ2M2tqdm52bmY0YktGVktaRENrelptTDA1S2tJaVlrZE5zR1lnK2tEZnplWEpaMGRPdXorL0JkQnNFRnBvOExFNithZ3EwdVBscG9HTk5jMW9yMjVEUUh4b2REcnUzRGd1eDA0OE4yT2ZwMTM0Wit1TTlwbUpmOW9OaHFxNnd3dFhteWQ3QkEwSmdKNWg0WHRacHk4WE9FWEU0VEFVZUdpZVZ6OVBPRHE1NEhPS3p0UmxsT0UwcXdDbE9jV283VlJlT0V4T0RIUzVQbzYyclE0K3VOZXM4OUJKcGRoMmkzeklWT1kvdWRiMnRiRHFEcGJMdGhtNytwbzh0ekdRZ1lLMWVWUlhsdWhWbUx5RFhPeCtaMTFncW83RFZWMU9MWWhGU2xMcHdJd0hwQXhWc1o4S0RsNXVhS21wQXJPM202b0xhczJPcVpMMTRrRDMyMFhQQi92aUFBNHVEdVpuVHRxOGloRFFBYm9idU8xNzVzdG1MWnlnZUg3NE9ydlliSGxXbk50STNaOS9nc2FLbXROamxIYmFURHZ2dVZRMjRvdmRIZDFkdUhrNW9QSVRqMkpDZGZNUWtCOHFObnpYYXo2eWhyQjkwaXVsQXZhcXcyMjJObkpjSlJkbW92TGVaa1pLQzNJQndBb2xLcExjazRpSWlLNnZHbC9yWUlobGNrd2R1WnNCRVpHd3NYRHMwOXRoNnpsY3hIdGxZYVRyczVPckgzL1hhVCtzc0hvL3F4ajVsdnU5TzFjNTkvUHlCVUtyUHpyWTlpNmVoVisvdkp6UWVCQ1kyY0hPMGZIZnAycm9VYmNFbFd0MFZoMWJOcUIvVmo3M2p0V24rdUZlOHkveDdqditaZXNucXV2Ykd4dGNkdWpqK1BmRC84WkhSZFVXNndzS2NhNkQ5N0ZpbnNmQUFCMG1tbXg1T3p1YnZZY3NTbGpNZSs2RzlIZTFvcjNuM25LOFBveTV0cjdIa0Q4K0lsRzl6WFYxK0hGZSs4MmU2NldSbkV3eWRxZkd4RVJFUkVKTVNCRFJFUTBnRTd1UzhXM2IvM0g4RGhxVEJLVy9mNXV1SHA2RGVHcWhnZDlWeGQyZmZZTHpoVlZDclozZHVqdzh4dXJCQ0VIRnorUFFmc0EvVUxGbVFVb3pUcUw3RDBuNFJIc2plQ2s3alpPSlprRjhBanlnV2VvRHpTT2RxaklLMFZIZXdkeUQyWkFJcEZnMUx4eG91ZVd0dVVRQUVDcFVTTWdJUXdld1Q1b2JXaENkVkVsYW9vckVaQVFabklkQjlic1FITmRvOG45QUZCWGZnNUhmdHlMc1ZjWkw2bWRmeXdIR1R1UENyWkpKQktrTEoxcXN2cU8xa2hBWnMrWG04eXVBd0JXUC8yQnhURS8vdk1ybzl2OVlvTXg2Ym81Rm8rM2hxT25DeElYVGhTMVpjbzdrZ1h2aUFENHhRUVpEY2hJKzlCaXlkN05mQURGa3Q3VlRJenBDYmtrTHBxSXJlLzlZSFRNeWMwSFVkOHJuQkk5WlpURnVkMENQT0VWNWlkb1JWV1JWNHJENi9jZzVjcXBnQldmaFZRWFZtRFBseHZSM2l6OGZYSHg4MEI5UlkzaHRkdlcxSUlEcTdkajJpMExCUE0ybnF2SC9tKzNHYXJrSEZxM0MwNWVyaGJEUFJlak1sOTRsNmhVSnNQaEg3cmJ1U1V1Tkg1QmVpREZUQm1Ec1hHTExROGNBTHZYZjQ5MUg3NFBBSkFPczlBWEVSRVJEVi8yVGs3NC9WUFB3RHN3YUtpWE1teWRxeWpINTYrOWlzS2M3RXR5UHJXdG5XamJyS3RYd0Nzd0NGKzg5Z3JhMjlyZzZlK1BsWDk5RkZJcnEyRzJ0VFNqc3JnWUtoc05GS3J1dHE0TnRUV2l3STlNTG9lZFEvOUNOeGZMeHNqekhraGVBWUc0NnM3Zlk5VmJid3EySDlpeUdkRkpLWWdmUDBGVXJRYzRYMEhHMmMxOFFDWWtKZzZkdWc2OC84eFRGbHN3S1ZRcTJOamFHdDJuNjdEY0xyVjNkV0lBK09qRjV5d2U5OGlLNVJiSFBQZjdPNHh1VDVnd0VTdi8rcGpGNDRtSWlJZ3VOd3pJRUJFUkRaRFNnbng4OWZwcmhzZFRyMXlDeFN0djV3ZVh2NUpJcFdpb0VvY0ZPblhpTzdZc3RoSWFBUG91UGFvS3VqOU0xK3YxcU1ncmhjcldCb0VKWVZqNjZQbXl4RVhwZVlLMk5qS0ZYQlNRNmVyU2kxcmYrRVVId1NjeUJxRXBNV2JYa2JYbmhLRENSNC9FUlpPUXN6Y05UYlhuN3hUTFA1b05KeTlYUkV5SUU0ek5QNWFEUSt0Mmlsb3J4YzFLaG51UXQ4bHo5NjV5TXh6TXZtc3BYUDNQVitDb0thbkM1cmZYbWh3ZmtoU0ZzcHhDRkdjVUNMWWYvbUVYM0FJOTBkVmxKQ0RUaDlma2dqK3VzSHFzTWRhMGFMSjNjMEpJVWhUY0Fvd0g2UXFPNXlBN05VMnd6UzNReSt6UDlrTHhzNUpSZnFaWThQdVJkemdMMEFQSlM2YVl2R05ZcjljamU4OUpwRzA5SkFvYTJiazRZT3JOVnlEdmNCWk9iajVvMkY2ZVc0eWpHMUs3d3loNjRNemhEQnovWmIrZ25aZE8yNEc5WDIzQ25MdXZnbHc1c0JXMWlqUHlCWSsxcmUzSU85SmRFYXAzR3pjaUlpS2kzNktsZDl4MTJZWmovcmxXWEFWVnI5ZUwyZ1lwbEVwUjVkYWZ2L2dNVzFhdk1qdS9ya09MSGQrdnc5YnZ2alZiRFdTZ2FleU1CMFZpVThiaXZoZGV4amYvZVFPakowK0J0cTBkYW8zeGtFVnZuYnBPdlBIb3d4WmIvdmdHaDFnZHVobG9wcDYzT1ErODlDb0NJODVYU0MzS1BZMS9QL3huaytQSHpabUx6S09Ia2JaL24yRDc2di85RjhIUk1VWURNajNmRDJjUEQ4Z1ZDc1NQbTRDeHMrZmduYWYrTGhycjV1TUQ3NkJnRkdSbDl2bTU5SVd4eWo5RVJFUkVkSEVZa0NFaUlob0FlcjBlMy83dnY5QzJ0d01Ba21mTXhKVzMzakVvcGFvdloxNWh2aWc0ZnRyaU9NV3ZINXJMRlFyWU9obS9hTlpjMXlSNExGY3FvTklZYnpOaXJLVk9UVWtWT3RxRWQycjV4UVNMeHVtMHdwN2s1bG9jOVZWVlFSbE9iajRrMnU0YkhZVHdjYkZ3OC9mRWx2ZStSOWNGSWFKakcxS2hhOWNpWm5vaW9BZE83VGlDOUczaTh0NStNVUdJbVRyRzdQbGJlbjBQTDFmSlM2YWkrbXdGMnBwYkFYUzMxWW1jbUFDbFdtVzh4ZElGRldTMnZMUE84TFd4d05DRit3ZkNtVU9aS00wdUJBQ283VFdZZk1OY3VQaTZ3VDNRZURpbXFxQk1WQ0VIRW1ETS9BbFduOVBGendNaGlWR0dvRWlQdkNOWjZPcnN3dGhsMDBSL3E1cnJtbkJ3elE1VTVwY2FuWFBhclF1ZzBxZ1JPU2tCQmNkekJPRzMwL3ZUb2UvcVFuMWxyU0dFMXB0S28wWnJRd3ZzM2ZwK3QycG5odzRTQU5KZWxaSHFLMnRSM2F2RldHOWVZWDZDeDBvYmRaL1BUMFJFUkhRNWFXNm9OM3d0a1VpUU1ISFNFSzVtNEpVWG5zV3JEOTR2MkhiOUEzOUM4b3laZlo0cisvaHhiUHI2SzNSMkNrTVR6dTd1dVAxdmY0ZFBVUGY3eFkxZmZZRk5xNzRXalBFS0NNQ2ZYM3NkTXBrY3VvNE92SERQWGFpcnJoYnMvOHUvdTZ2TlByeDhpU0M0WXFxeUNBRDRCQVhqL2hkZXd0OXZ1UkViUHY4VWNlUEdZOUlWQ3hBV24yRDJ1ZGc2T01Bck1CQmxCUVZteHlWT05WNmgxSmo0Y1JNUWt6elc1UDdlbFVnZWYwZFllZlRWQis5RGUrdXY3OWtVQ2loVWw2Wk42RFYvdUEvNW1SbG9xdTkrTFNqVmFreGJzaFEyZHJhRzF0Z1hrc202My9NN3Vibmp5UTgvZ2NiTzN1VGNHanQ3M1AzMHMvanMxWmR3NmxEM2pRUE83dTZvcmFvYTBPZFFXejJ3OHhFUkVSSDlsakVnUTBSRU5BQk9wTzQxbEY5MjgvYkdOWCs0bCtFWUk3ekMvRVFCR2FsTUNwVkdEWld0R2tvYk5aUTJLbmlHK2dJQXZDUDhzZWloRzR6TzFic3lSMEI4S0ZLV1RyVjZMV1U1aGNKMXlHWHdEdmNYald1cEY0WklsR3FsMWVjd3A2YWtDcnMvM3doOXJ3b25TbzBheVZkT0FRQTQrN2doY2NFRUhQNWhqMkJNMnRiRGFHdHFSVk50QThweWlrUnplNGI0WU1JMXN5eTJ6Mm1xRWZZeGwwZ2ttSG5uWWtna1VsUVZsT0hFcGdPQy9iUHZXdHA5L2kwSFVaRjNQamlSTUdjc1BJSjlCR1ByeXF1UnR2V3dvUzFQYUVvMGdzZEVRbWtpeE5RZktvMGFpWXNtSWZXYkxmQ0xDY2FZQlJPZ2Nld09WblVacVZCMFlZdWxjOFdWb3YwWHNyUy9yMW9hbXRIUzBBd0FodkNYMnM1NDczaHRteFo3dnR3a0N2bjRSUWZEM3RWUkZQQzZrRTdiSWRnZlBXMDBpazdsaVk2cE9GTU1uYllEQ2xYMzczV1hyaE5aZTA4aVkrY3hRZHV6M3V5Y0hRQjBmeTlUbGs3RjlnOS9GS3d6OTJDRzBlT2NmZHdRUHlzRjNoSGkxNW81ZXIwZVpUbUZPSE00QzUwZE9reGJ1UURYUEhtSFlQLzJEOFIzRlBjMmJlVUNBTjNQczNmQWhvaUlpR2drYXF3L0g1QlJxdFFqcnNKcFlVNk9hSnRQc1BqR0IydkVwb3pGN1g5N0FwKzgvSUxoNXBlUTJEaXNmUGhSMkRsMkI3c1BiZHVLemQ5K0l6aE9LcE5oeGIwUEdJSVZ1My84UVJDT0FZQjUxOTBJaVVTQzl0WldVVlVYdFptQURBRGtuRGhocUdoek1uVXZUcWJ1eFQzUHZvRFEyRGl6eHdWSFJwc055UGlHaEFBQWp1emNqb1FKazZCUW1uK3ZxMVNyellaNWVyTzF0NGRPcDRPTnJTM09sWmNad2pFQVlPL2tiUFU4L1dYcjRJQ3JmbmMzUG52MUpjU1BuNGlsZC93T1RtNXVBQUJkUjRkb3ZQelhtMklrRW9uWmNFd1BoVktKbFk4OGhzOWVmUm5aeDQ3aXBqOC9qRGNmKyt1QVBvZHo1Y0liRHlRU0NlNTkvaVZJcFZMa25VckhqNTkrTE5qL3dFdXZBZ0EyZlA0cGN0UE9WN3RkY05NdG9uQlZTWDRlTm43NUJacCtEZE5ObUhjRlVtYk9ocTI5NWVkT1JFUkVkRGxpUUlhSWlHZ0FiRi83bmVIcks2Ni9DWExGd0lRb1JocnZpQUNrTEprS2piTWRiT3h0WVdPdmdkTG0wdHcxMWx0cHI0Q01aNGdQNUNweHU1ZmFzbk9DeDdiTy9iOUlWRjlSZzUyZmJFQkh1ekNzSUpGSU1QN3FHWUlXVTZFcE1XaHRiTUdwN1VjRlkwOGZPR1YwYm85Z0gweStjWjVWSC83WFY5WUtIbXNjN1F4dGZ0cWF4TlZVZWxvZkpTK2RpbC9lWEcwSVVHVHNQQVpYZnc5NEJQdWd2YVVOYVpzUEllOUlsdURDYjhIeDA0aVlFQTk3MThIcGIrOGZGNEk1emxmQnhWZllKOTdZSFlFWEJtU0d1OTR0b3BRMktoUm41SXRhQ2ZXMjU4dE5vbTNHcWg4bFh6a0ZDcFVTK2k0OUN0UE9JSDNiWVZGd3loSzNBQytrTEoyS0E5L3RNRG5HM3MwSjhiT1M0UjhiWWpHNFpjeTJEOWREMTk1OThkckp5MFcwUDNQbk1WUlpxQjRqbU8rRDlYRHg4MERFeERoRDJJZUlpSWhvSk9xNm9JWE1TQXZIQU1EZW4zOFNQTFp6ZE94WEM2bW94Q1RjK2NTVCtPakY1ekJqNlRMTVhINk40ZWFYM1QvK2dPOC9mRjhVY0ZsMHk2Mkd0aitWSmNYWStQV1hndjIrd1NHSUg5OWRBYkxwZ29vK1BUUzI1bHNOcFIvY0wzaHNZMnVMNEtob2k4OGxJRElTcVJ0L0J0RDlYbE1xbFVHdWtNUE95Um14WThkaTdvcnI4ZlViLzBMNndRTlk4KzdiR0RWcE1wS216YkFZdkxGV1dlRlp2UG5vdzhiWEZoNHhJT2V3MXVoSmsrSHE2UW4vc0hEQmRtTUJHYW1zN3grWnlHUnkzUEtYUjFDWWUzcFFXcGlWRndxdlh6aTd1eHQrQnhwcmEwWGplMzRmVjl4N1AxNzk0MzJHd05mVzFhc1FHQkdKc1BnRU5EYzBZTU1YbitIQTVvMkMzK2tqTzdaajZ1SWxjUFAyRWMxTFJFUkVOQkl3SUVORVJOUlB0VldWS0Q2VEN3Q3djM0RFcUVtVGgzaEZ3NWZTUm9XUTVDaVQrenZhdEdpdWEwUnpYUk5jZk54ZzQyRDkzV2w5MGRiVWl0b3k0UjE5dmxHQm9uR2RIVHBSaXhrN2wvNEZQRm9ibXJIajQ1K2diVzBYN1l1Ym1XUzBpazNjekdUb3REcGs3ejBwMm5laGdQaFFqRnMrdzZvQVNHZUhEZzFWd2d0cDFyYTdzWE4yUU9MQ2lZYldQenB0QjNaOHZBRWhTWkVvVER0anRMS0p4c0VXVFRVTmNIQjNzdW9jRjZOM09LWjdiVVo2eWw4bUh3d28xVXJFeng2TC9hdTNHYmFOV1RBUkI3N2JmbEh6T2JnN3dTUFl4L0I3NUI4WEFwK29RSlRuRnVQb1QzdlJXQzIrV0crdG9ORVJhS3BweEtudDRuWmZFcWtVRVJQaXVsdVlXUkdPTVZhNXBpY2NBOEJRbGFqSDZRT25rTGJ0Y0svMWhKdHQ1OVpTMzRSenhaWElQWEFLbnFHK1NGdzBhZERDVzBSRVJFUTBPTGF2VzRPUy9EekJObHNIQitTY09JNlFtRmlMRlZGTUNZMkx4ejgrK0FUS1gxc0F0YmUyWXZYYmIrSG9yaDJpc1JQbVhZRnBWM1pYMm14cmFjWkhMenlIRHEzdy9kQ0NtMjh4aEd5YTZzWC81alpYbFVXdjF5UGoxOVk5UGFLVGtpR1ZXYjRoSW5uNlRJeVpQQVZTbWR6a2U2Q2UxajF0TFMwNHNIa1RpazZmeGtQL2VzUGkzTmJ3RFE2QlJDSVJCWXJrQ2lWbVhMVnNRTTdSRjczRE1RQ2diVzhUYlpOWjhiMDFSaXFUSVNneUN1MXQ0am43bzBPclJVV1JzSEtzdTQrdlZjZTZlbnBoNlIxM1lkVmJid0lBMnR2YThNN1QvOEM0MlhOd2ZNOXV0RFkzaTQ1eGNIRkZkVmtaUEh6OVJQdUlpSWlJUmdJR1pJaUlpUHJwMUFVWHE2S1RreStiRDk4dnRiYW1WbFNmTFllMnRSM3RMVzFvYTI1RlcxTXIyaHBiME5yWWpOYUdaa0dZWWRidnJoeTBnRXhKWmdFZ3ZFWUg3MGh4UUNaNzcwbFIyTU1qeUt0ZjU1YkpaYUlQK0FIQUx5WUlNZE1TUmR2MVhYb1VaK1RqWEZHRnhibTFyZTBvelRvTG44Z0FpeFZrYWtxcVJLMTduTHhkTFo2alIwaFNGQm9xYTVHZG12YnJPcnR3NWxDbWFKeXJud2VpSm8rQ2IweVFWVzNIdHJ5N3p1bzFXTU5ZSlJ5NThueWxvR3VmdWN2a3NkcldkaFNsNStIc2lkT29LaXlIU3FQR3dnZXZnOEpFbTYyMExZZVFzZk1ZSER5YzRSWG1CKzl3ZjNnRWVmZXJsVS9ncURDVTV4YWg0UGhwK01VRUlXaDArRVVIWkFCZzFOeHhhRHhYajhyOFVveFpNQkZBZCtERVZEakcwY01aL25FaFNOOG1EcjcwYUtwcFFHbldXVlNicU9DaTcrckNrZlY3a0xNdkRSRVQ0aEUwT2dKeXBmaHRTRTFKRmZLT1pLRXc3WXpaNTlEVzFBcDlWeGNrRWlreWRoNUYybFpoT0VhaFZtTFV2UEVtQXpMNkxqM2FtcnZMdSt2MWVwVG5GcVBEU0dDTmlJaUlpSVpPUUhnRUpzMWZhSFNmcnFNRFcxYXZ3cFplclk0QW9LS29DTzgrL1EvSUZVcUV4TVFnY2t3aW9zWWtZdnpjZVloS1RMTDYvRDNobUxUOXFWajcvbnVvUDFjdEdwTXlZeGFXLy80ZUFOM0JnL2VlZVJxVkpjV0NNWk1YTGtiVW1QUG5yYTBVdDNBMUY1QTVtNTJGeHJvNndiYllsSEZXUFFlSlJHSzJ1cTFlcjBkMXFmQ0dFUCt3TUt2bXRvWkNxVVRzMkhHb3JlcCt6a3FsQ2k1ZVhwaXljREg4dzhLTmhqTXNlZU9Sdnd6WStnQ2d3VWoxRmFWYVBhRG42Sy9DMHpubzdCVGVST0FUSEdMMThlUG16RVY1Y1NGMi9mQTlnTzRxcS9zMi9pSWFGeEFSaVJsTGx5RisvQVMyRENjaUlxSVJqUUVaSWlLaWZxcTY0SUtTZjlpbExSTjhPV211YmNEZXJ6ZGJQVjZ1RUxjN0dpakZwNFR0YVp5OTNhRHBGY2JKTzVLRjlGNXRqYVF5S1R4RCszY1hsVktqaHJPdk8ycUt6MThZZFEveXh2aHJaZ21xYXpUVk5DRC9hRGJ5ajJhanRWRWM4akNtUExjWTVibkZrQ3NWOEFyemhWZTRQOXdEdk9EZzdpeXEzTkc3eFJRQXVBZDZHNzd1SFo3cG9kTjJvREt2Rk9XNXhTZzdYWVNRcENqa0hja3lPalkwSlFhajVvNDFHU2daYkczTnJUaHpXTGcyaVZRQ2hjcjBlblRhRHBUbEZPSHN5VnlVNVJRS3ZnL3R6VzFJMjNvWWlRc25pbzVyYld3eGhJVWFLbXZSVUZtTG5OUTB5SlZ5ZUliNndUY3FFRDVSZ1ZCcCtuNnhOWEhSSkxUVU4yUHNWZFA3Zkd4dkVxa0VFNitkamNxOC9pcnlvUUFBSUFCSlJFRlVVdGpZYXdCMGg3UGtTcmtnb0NhVlNSRTFaVFJpcHljYWJlZFVtVitLMHV4Q2xHWVhvckZhZU1FK2FmRmtwRzA1SktxUzFGaGRqeVByOStERXhnUHdpUXFFWDB3UVBJTjlvTlNvVVpTZWg5UnZ0bGhjdjFRbWhXOTBFSnBxRzNIa2g5Mm95Q3NWalJremY0S2dUVm1Qbmp0WG0rc2FvZThTSnVUc0I3R3lFUkVSRVJIMVhYUlNNcUtUa2dYYnFzdEtjWFQzTGh6Y3N0a1F1akJGMTZGRnpvbmp5RGx4SE9zLy9oQ09ybTZJVGt4Q2RISUtJaEpHV1F4Qm5FbFB3ODlmZm83OHpBeWorMmN0dndiemI3d1pFb2tFVGZYMWVQL1pwMUdVS3d4bys0YUVZUEhLMndUYkNrL25pT2F5ZFRSZHlmRG9ycDJDeDFLWkRGR0ppWUxIRjdhVnJhbXdmR05Gai9RRCswVFZUZ0lqVEZkOHRlU0tHMjRTYmJ2dDBjY3ZlcjdCMWxSZmp3T2JOd3EyU2FWU3FEVWEwVmhqclh2NzR2Ti92b0xQLy9uS1JSMmJlZVN3YUZ0b2JLemg2OTdobVI3dGJXM0lUVHVKN0dOSGtYWHNLTWJObm9NRFc0eGZrNWs0Yno0VzNySVNhczNnM0tSRVJFUkVOSnd3SUVORVJOUlA5ZWZPR2I1MmNIWWV3cFVNYi9adWZmc0FldGRuUDF2VktxaEhZZG9aVkp3cE5yay9Za0k4SWliR1E5dmFqc29DNFlmcTNoSG4yeHBwVzlwdzdPZDlScXRQQkNhRVFXWGIvN3ZKdk1MOERBRVpKeTlYVExseEhtUnlHWnJyR2xGOEtoK0ZhV2RRVTFKMTBmUHJ0QjBvemloQWNVWUJnTzdXVnM3ZWJuRDBjb0ZIc0E5OElnTlFsQzRzUlM2UlN1QWVlTDQ2VGsrRmpRdnQrT2duVkowdE00UkdwRElwVXBaT2hkck9CaGs3ajRuR256bVVnZnlqV1hBUDhvYXJud2NjUEp6aDZPRUNKeStYaTM1dXZUWFZOR0QzRnh1aFZLc2dWOG9obGNzZ2xVclIwYTdGdWFJS1VZc2xqWU90S0N6VTN0eUcwdXl6S003SVI4V1pFblRxVEYvOHpEMTRDcUhKVVhEMEZENkg5RzJIamJjRzB1cFFrbG1Ba3N3Q1NLUVN1QVY0d1Q4MkdINHh3VlpYU0ZLb2xKaHgyeUxEdW8xVnZmbm03KzhLSGsrL2RTRThRNDJYM1piSlpZTGZlWmxDRHUrSTg3OFRYcUYrR0QxL3ZPRTVHcXRldFAzREgwMnUxeWN5QUY3aGZ0ajN6VmFqdjhjNmJRY0tUK2FpOEdRdUpGSUpadDI1Qk00K2JpYm5Bd0NOb3gxQ2s2TVFOQ1lDeGFmeXNlV2RkVWJibElXUGowTndZcVRST1VveUMrQWZHNEtjZmVtQzdYWXVEbVpEVTBSRVJFUjA2WFIxZHFLNXNSRU5OVFdvS2l0RmRWa3B5Z3J5a1plWmdZYWFtb3VldC81Y05mWnYzb2o5bXpkQ0pwY2pORFlPTVNsakVaT2NBbGZQN3ZkQnVvNE9uTnlYaXQwLy9tQTB5QUlBYW8wdHJyMzNmaVJNbkFRQUtNak93cWV2dkNTcU1DTlhLQkdUUEJaNUdhZWdWS3Noa1VoUWZ2WXM5bTM4V1RCT0twUEJ5ZFg0djRXN09qdHhZdThld2JhUW1GaEJpTUhXM2dHTmRlZXJvQlRubmNIcXQvK0xwR2t6WU92Z0lKcXpzME9IeHZvNlpCODdpajBieFArbUQ0NkpGVzNyOGN1WG4vZnBScGIxSDM5b2RyK3VvOFBzL29GUVhWYUdEMTk0QmhwYk95aHRiQ0NYeXlHVnlkSGUyb0tDN0N4b2V3V0VIRjNkQk8yd2FpcktvVkNxY1Bya2lVRmZxekY2dlI0blVvVy9BMUtwRk1IUk1ZYkh2U3NNQWNEYlR6NkJ2SXhUNk5SMXYwZVZ5ZVJZY2U4RHNITnl4dGJWcTBUalV6ZitqQU5iTmlNMExnNEI0Ukh3OUErQWQwQWd2SU9DQnZZSkVSRVJFUTBERE1nUUVSSDFVMHRqZytGcmM2V1JmK3VVTmlxb2JXMk1CaThBQUJKQWJXc0RqYU1kTkk2MmhuQ0h0WFRhRHVpMHBpK3dhWDl0bFZSMEtrOVVIY1U3SWdDNjlnNWtwNlloTzFYY1Zna0ExSFkyU0pnN3RrOXJNc1g5MXpaTkxyN3VtSGJMZkpSbW4wWG03aE9vcjdEdWdxOW5pQzlHelJ1SDFzWVdIUDlsdjZpQ1IyL2ExblpVNUpXZ0lxOEVybjRlYUczb2Jta2xtRFBZVjFEcHBmeDBVZTlwVUpGWEluamNjK0V3Zm5ZS25IM2NjR1Q5SHJRMUNYKytYWjFkcURoVGdvb3ozY2RHVG96SDZQa1RySHFlMXJCemNZQ3V2UU1ObGVMUzJNYTQrSGtJSHV1ME92enk1cmVtZnk4dm9MYlRJSGhNaE5HS09MNVJRZEJwZFNqTlBndGR1L0hmUTMyWEhsVUZaYWdxS01QWms3bVlmZGRTcTlZTVFCVHFHV2grTWNGb3FLckRxTG5qQk9HWjl1WTJreFdDVEpKSVlPZnNnTmwzTFVYTy9uU2tiejBrQ2lyMWlKK1ZBbGYvN3ArSmpiMUdWQzNKTTlRWDRlTmk0Uk1aaU9xaUNteDdmejJhNnhxTnp1VWRFWUF4ODhjYkhzdFZDc0hQNHVEYW5UaTRkcWZvT0xlQS9yVk5JeUlpSXFMKzYrcnN4R3NQUFlqeXdyT0d5bi9Xc25keXhwMVAvQVBhOW5hYzNKZUtrL3YyQ201azZhMVRwek5VbDFuMy9ydndEUW5CQXkrK2lvTmJOK083ZC81bjhyaklNWW00K3U1NzRlTGhBVjFIQnphdCtocmIxNnhHVjVmdy9hV3Rnd1B1K3NmVGVQZi9uc1RtVlYrYlhidGZhQmhrY3VPWDZITk9IRWRUZzdBVmFreHlpdUJ4UUVRRVRoMDhJTmkyYitNdlJsdm9XT0xzN2dFUFgrTWhld0JHQXpYRG5adTNON1J0YmFnb0VyKy9OU1l3NG54VjROcXFTcnh1cHFXVFhESDRINjNVVlZlTGZwZkQ0aE1FSWFtc28wZDdIeVlLOUVoK2JRVys0TWFiNFI4YWl1L2UrWjhvV05QWmVmNTFBUUJUcjF5Q0piZmRPU0RQZzRpSWlHZzRZVUNHaUlob0FMRlBzM2xPM3E1b2JXaUduYXNqN0YwZFllL1cvWDhiUjF0b0hPd0VGV042VjhRWUtHZFA1QW9lSzIxVWNQWHpRS2RPaDlLY1FxUGhHSVZhaWNrM3pvUGFUbHhxK1dLNCtYdkJLOVFQazY2ZkE3bEtBVWRQVnpSVW1RKzVBSUJuaUEraXA0NHhWQVp4QnVBZDdvZThvOW5JM25zU2pkWDFaby8zQ1BaQlFId29BQ0JseVZRY1dMUERzQzl3dExEWGZFdDkzL3JCKzhVRXd5UElHOGQvMlkrQ0U2ZEZMV3dBd01IZENmRnp6SWVNVXBaT2hhUEgrZW9zRGRWMU9IakJPbzN4RHZmSG1jT1pWcTB6WW55YzRMRmNLVWZDM0xGR2d4TkFkMlVkNzNCL2hDUkZ3U2N5d0hCaHNUZWZ5QUQ0UkFhZ1U5ZUpzcHhDRktYbmRZZGxUQVZEWnFjWTNUNVUvR0tDNFI4YkFvbFUrRGRNWmF1R2c3dXo1WXBHRXNEUjNSbHVnZDVRL2xxTlJTS1ZJSEppUEFJVHdwQzE1d1J5RDJZSXF1ejR4UVlqZXVwb3cyTzNRQzhVcGVkQkpwY2hjRlE0SWliRUNTcjFPSHU1UW0xbll6UWdFeEFmaW5ITFp3aCtQbzRlempoWFpMNzBQZ0Q0UmdkYUhFTkVSRVJFZzBzcWsySEN2Q3V3NXQyM3JUNUdJcEZnekpScFdIckg3d3pWVWtKaVlySGs5anRSa0oyRkUzdDI0OFMrdlJZcnowUWxKa091VUdEaUZRdlFxZE5oM1FmdkNmYTdlSHBpNFUwck1YcnlGQUJBYnRwSnJQcnZtemhYVVM2YXk5N0pHWGMvL1N5OEFnSVFOU1lKUjNadU4zdnVsSm16VE80N3NuT0hhRnQwa3ZCOXhNUXI1b3NDTWhkcjdPdzVBekxQWUZweDd3UHdDZ2d3UEs0c0xzYlhiLzdiN0RHUlk1S3dmNU4xZ2FISkN4Y2J2dllPRElKTUpqZlp3c2pWYS9DRDlzN3U3cmptbnZ2dzlSdm5uMlBTdEJtQ01iMnJGMWtTUDM0aVFtTGpzZjdqRDNCa3gzWlJ3QXNBUEh6OXNQQ21XeTV1MFVSRVJFVERIQU15UkVSRWRNbE1XN2xnU00rdjc5SkQ0MmdycUN6aEVlSURpVlFDdVZLQmFUZGZnYTN2L3lBSXE5aTdPbUxpZFhNR3RDMlFYQ25IMUpYekRZRXFKeThYUkl5UFJYWnFtbWlzVENHSGYyd0lJaWJHd2RsYlhIcGJJcFVpTkRrYW9VblJLTTAraXpOSHNsQit1a2hVSlVjaWxXRE1nb21HeDBGaklsQmZXWXVzUFNlZ3RGSEJMeVpZTUQ1eVlyd2dRTk5EYldjRHp4QmZlSVQ0d0NQRVI3QlBxVkZqN0xMcGlKbWVpTXhkeDFGd1BNZXdEb2xVZ25ITHBrTW1sNW45M2poNnVCZ3FpdlFjWjRtTG43dkZnSXhFSWtIOG5CUzRCWW92WWdhUGlVVCswV3hVblQxL2dkdld5UjdCU1pFSVNZeTB1aFVTME4yK3lDK211NFZTWjBkM2U2V0NFN2tvenkyRy90Y0xqeDdCUHZBTU1YMW41bEF3MTg0c2ZuWUtkbjZ5UWJUZDN0VVJucUcvL2k0RStaaHNQNmEyczhIb0s4WWplc3BvNUIvTlJ2NnhiSFRwdWpCMjZUVEJPTitvSURoNnVpQXNKY2JvWEhLVkF0TldMc0MyRDllanJ1ejhYWlNSa3hJd2V0NTRVWldkdUpuSjJQWHB6MmJ2UUhiMmNZTnZGQU15UkVSRVJNUEIrRG56c0czTmF0UlZtLy9BWDYzUllQVGtxWml5Y0JHOEFzVC9scE5JSkFpT2lrWndWRFNXM1BFNzVHV2N3dkhkdTNCaTMxNDBOelFJeHRvN09XUFc4bXNNajZjc3VoTGF0alpzK09Jek9MdDdZUHJTcXpCaDdoV0NLaTkrb2FFSWpZc1hCV1I4UTBLdzh1Rkg0ZXJsRFFBSUh6WEtiRUFtT0RvRzQyZlBOYnBQMjk2TzlJUDdCZHZjdkwxRkZWNml4aVJoMXZKcnNQVzdiMDJleHhweDQ4WmoxcktyK3pYSHBlQVZFSURBaVBNdFZhVW1ibUM0VUVCNGhNV0FqRVFpd1lLYmJoRzBMcElyRkhEejhUWmFmY2JWMHd2aENhTkYyMDI1OXI0SEVEOStvdEY5VGZWMWVQSGV1MDBlbXpKakZpb0tDN0Y5M1JwbzdPd1JQMEU0ejlRcmx3Z0NORDNzblp3UW5qQUtZZkdqRUJZZkw5aG5hMitQNis1L0VIT3V1UlpiMTZ6RzRlM2JETzJZcEZJcHJ2L2pueUJYc0EwdEVSRVJqVXdNeUJBUkVkR3dkTzB6ZHczS3ZPT3ZubW1vOGxGdy9EUjhJczdmZmFiVXFESDVobm5ZL001YTZMUTZoS1ZFSTJIdU9NaVZBLzlQcHQ3VmhtSm5KS0hnK0dtMHQ3UUJFc0RWMXdOQll5SVFtQkJtdEtXUGVFTEFKeW9RUGxHQjBMYTJvemdqSDZWWloxRlpVSWFPTmkyQ0V5TkZJWitFT1Ntb0xpeUhWN2cvNUVwaEwvbUFoRENjMkhRUWJjMHRjUFh6aEc5VUlMd2ovT0hrNldxeDNZK2Rpd05TbGs3RjZDdkdvemdqSDBYcGVYRHhjeGUxTjdLR1RDR0hvNGV6WUp0Q0pWeXJpNitINFhzZ2xVb2hrVW9oVThpaFVDbGdZNitCcTc4bmdrYUh3OG5MMWZoSkpFRFM0c25ZL000NitFUUdJQ1E1Q2w0aGZ2MXVheVJUeUJHUUVJYUFoREMwdDdTaE1PME16cDQ0alFRelZYUXUvRm5MVmNQamdxUlhtQi9jQXIxUVUxSUZyMUJmK0VRR3dDdmNIN1pPOW4yYVIyV3JSdFNVVVlpYU1nb2Q3Vm9vZWoyL3dGRmhKbzQ4VDZGV1l1ck44N0hsblhYbzBuVWk1YXBwOElrTU1EcldLOHdQYy8rd0RHY09aNktwcGtGUXpVZHBvNFI3a0RjaXhzZVpyQXBFUkVSRVJKZVdUQzdIdE1WTDhmMUg3d3UySzFVcStJYUVJakF5RXBHakV4RWFHMmV5TFZGdkVva0VvYkZ4Q0kyTncxVy8rejJ5amgzRjBaMDdrSDV3UHpxMFdzeS84V2FvMU1KdzlxeXJWeUF3TWdvaE1iR1F5c1FCZjdYR0Z0ZmU5d0JHVFpxRXIxNy9GNW9iR2pCOTZUTE12L0VteUdUbjF4VWFFeWM2VmlLUndNN1JFVEVwWTdIa3RqdU56ZzhBQ3FVU04vMzVZZXo4ZmkzT25Fb0hBRVFuSmhzZHUrQ21XeENlTUFxcEczL0cyZXhzTk5YWEdjSU94cWpVYXFodDdlRGk3bzZncUdoRUo2Y2dORmE4MXQ2ZS9menJBVzByM2RyY2pDZHV1cTVmY3lpVUtrRkZHUUJRMlFncnZ3YUVoUVBvL3Q1THBUTEk1RElvbEVxb05CbzRPTHNnS0RJS1NkTm53Q2RJZU5NSUFIajQrZ3NDTWphMnRnaUxUOERpVzIrSFhLRVFqVGU1VHBYSzVQZE8xeUd1WXR2YmdwdHVRWDVXSnFMR0pJcCtYeE9uVE1OUG4zNkNwdm82QkVaRUluYnNPRVFsSnNFN01NaGlsV05YTDIrc3VPZCtMRjU1TzlMMjc4T0p2WHNRRUI2T2dQQUlzOGNSRVJFUlhjNGsrcjQyZFNVaUlpS0J0NTU0ekhEQjZwNW5ua2RvWEx5Rkk0YUhnK25yaDNvSncxYjEyWElvTldvNHVEdGQwdk1XcGVlaHBhRVovckhCMERqYURjaWMraTQ5YWtxcllPZmlBSlZHWEpXanBiNEpDcFhTYUFpbittdzViSjN0KzFSQjVYTFcyYUdEN0JMMGtiOGN0VFEwUTZsU1FxNnkvaUx3WUdvOFZ3K0ZXZ20xcmMxUUwwVmtiTnhpeTRNR3dPNzEzMlBkaDkwZkh0bG9iUEhzRjE5Zmt2TVNFUTAyL24wakdsaVgyMnVxdmEwTk83OWZDMGNYVnppNXVjSGQxdy9PN3U0RDNzNjRyYVVGcHc0ZFFPTFU2ZjJhdTdHdUZ0WGw1UWlPaWpheHY2NDdtQ0dUUWk1WFFLRlM5Zmw4UmJtbnNXM05ha3lZTng4Um82eXZXdElmblRxZHFFS091NC92Z1A0YzlIbzlhcXVFclZ3ZFhWMEVJYU9oVmxkZGpiYVdaaWhWYXFoc2JBeXR2TXpSNi9Xb0tDb1ViSE55YzROYVkveDlkVmRYRjJvcUtnVGJIRnhjb0ZTcFJHdFJhMnlNenBPZm1RRVhEMDg0dXBxNEtZU0lpSWlJREliUHZ6YUppSWlJaGdsamJYZ3VCZis0a0FHZlV5S1Z3TlZNNVJaelFaeWgrajRNRllaalROTU1zNUNVdmF2alVDK0JpSWlJaUFhQlNxM0czR3V2SC9UenFEVWFKRTJiMGU5NTdKMmNZZS9rYkdaLy8yKzY4QThMeDhxL1B0YnZlZnBDSnBmRHc5ZHZVTThoa1VqZzR0SDNLcU9Ya3BPYkd3QnhxMk56SkJLSjBkWmZwa2lsVXJoNWUxdTVGdU11YkExRlJFUkVST2F4bmpnUkVSRVJFUkVSRVJFUkVSRVJFUkVSaldnTXlCQVJFUkVSRVJFUkVSRVJFUkVSRVJIUmlNYUFEQkVSRVJFUkVSRVJFUkVSRVJFUkVSR05hQXpJRUJFUkVSRVJFUkVSRVJFUkVSRVJFZEdJeG9BTUVSRVJFUkVSRVJFUkVSRVJFUkVSRVkxb0RNZ1FFUkVSRVJFUkVSRVJFUkVSRVJFUjBZakdnQXdSRVJFUkVSRVJFUkVSRVJFUkVSRVJqV2dNeUJBUkVSRVJFUkVSRVJFUkVSRVJFUkhSaU1hQURCRVJFUkVSRVJFUkVSRVJFUkVSRVJHTmFBeklFQkVSRVJFUkVSRVJFUkVSRVJFUkVkR0l4b0FNRVJFUkVSRVJFUkVSRVJFUkVSRVJFWTFvRE1nUUVSRVJFUkVSRVJFUkVSRVJFUkVSMFlqR2dBd1JFZEZ2bEZRcUcrb2xFQkdOS0RLcGZLaVhRRVJFUkVSRVJFUkVSRVFtTUNCRFJFVDBHNlZXMmc3MUVvaUlSaFNWVWpQVVN5QWlJaUlpSWlJaUlpSWlFeGlRSVNJaStvMXljdkFhNmlVUUVZMG8vTHRLUkVSRVJFUkVSRVJFTkh3eElFTkVSUFFiNWUwV0NxWENacWlYUVVRMElxZ1VOdkIyQ3gzcVpSQVJFUkVSRVJFUkVSR1JDUXpJRUJFUi9VYkpwSEtFK0k0YTZtVVFFWTBJd2I2aklaUEtoM29aUkVSRVJFUkVSRVJFUkdRQ0F6SkVSRVMvWVE1MjdvZ0tHczlLTWtSRUYwbXBzRUZVMEFRNDJMa045VktJaUlpSWlJaUlpSWlJeUF6ZTRraEVSUFFiNTJEbmp2anc2U2lyUG9PNmhuSzBhMXZRMmFVYjZtVVJFUTFiTXFrY0txVUdUZzVlOEhZTFplVVlJaUlpSWlJaUlpSWlvc3NBcitRU0VSRVJaRkk1L0R3aTRlY1JPZFJMSVNJaUlpSWlJaUlpSWlJaUlocHdiTEZFUkVSRVJFUkVSRVJFUkVSRVJFUkVSQ01hQXpKRVJFUkVSRVJFUkVSRVJFUkVSRVJFTktJeElFTkVSRVJFUkVSRVJFUkVSRVJFUkVSRUl4b0RNa1JFUkVSRVJFUkVSRVJFUkVSRVJFUTBvakVnUTBSRVJFUkVSRVJFUkVSRVJFUkVSRVFqR2dNeVJFUkVSRVJFUkVSRVJFUkVSRVJFUkRTaU1TQkRSRVJFUkVSRVJFUkVSRVJFUkVSRVJDTWFBekpFUkVSRVJFUkVSRVJFUkVSRVJFUkVOS0l4SUVORVJFUkVSRVJFUkVSRVJFUkVSRVJFSXhvRE1rUkVSRVJFUkVSRVJFUkVSRVJFUkVRMG9qRWdRMFJFUkVSRVJFUkVSRVJFUkVSRVJFUWpHZ015UkVSRVJFUkVSRVJFUkVSRVJFUkVSRFNpTVNCRFJFUkVSRVJFUkVSRVJFUkVSRVJFUkNNYUF6SkVSRVJFUkVSRVJFUkVSRVJFUkVSRU5LSXhJRU5FUkVSRVJFUkVSRVJFUkVSRVJFUkVJeG9ETWtSRVJFUkVSRVJFUkVSRVJFUkVSRVEwb2pFZ1EwUkVSRVJFUkVSRVJFUkVSRVJFUkVRakdnTXlSRVJFUkVSRVJFUkVSRVJFUkVSRVJEU2lNU0JEUkVSRVJFUkVSRVJFUkVSRVJFUkVSQ01hQXpKRVJFUkVSRVJFUkVSRVJFUkVSRVJFTktJeElFTkVSRVJFUkVSRVJFUkVSRVJFUkVSRUl4b0RNa1JFUkVSRVJFUkVSRVJFUkVSRVJFUTBvakVnUTBSRVJFUkVSRVJFUkVSRVJFUkVSRVFqbW55b0YwQkVSRVJFUkVSRVJEVFNWWmVWb3FtK0hoMWE3YS8vdGNQWnpSMEJFWkZEdmJSTHBybWhBWGtacDJEcjRBQTdSMGZZMmp0QVkyOFBpVVJpZEh4YlN3dlVHczBsWGlYOVZ2RTFhbGx6UXdQV2ZmQ2VZTnVOZjNwb1VNNVZXMVdGa3J3emdtMXg0OGFiSEsvWDYwMytMYmxRWlVteDRMR0xoeWZrQ29YSjhib09MVTRkT29pZ3lDZzR1cm9aSFZPUW5ZWEcybHBFSnlWQnJsQmFYSU1sMnZaMnJQdmdYZFJVVkFpMkowNmRockd6NXZSN2ZpSWlJcUxmTWdaa2lJaUlpSWlJaUlpSUJ0bk83OWNoZGVQUGdtM3g0eWZpMWtjZUc5VHp2dldFY1A3QXlDZ3N2SG1sMlRFUm84ZGc5dFVyK25TZTRyd3pxQ3d1aHBPckt4emQzT0RvNGlyNjBEbnI2QkY4K2ZwcmdtMHI3bjBBNDJhTFAvRGR2bTROdG4yM0dqZisrU0ZFalVucTAxcUlMc2FsZUkyMk5qY1AyRnk5MmRqYVdqMjJRNnZGdWZKeW5Dc3ZRM1Y1V2ZmL3k4cXc0T2FWOEFzSk5YbGNlMXNianU3YUlkaDJzUUdaUTl1Mkl1UElJYXk0NTM2amE4OU5PNG12My95M1lOcy8xNjQzT3RlNWluSjg5T0p6V0hMYm5RaFBHR1gydkMvZDl3ZkI0eisvOWpwOGcwTkU0NHJQNUdMdnp4dHdjbDhxMmxxYUVUZHVQRzU3OUhIUk9HMWJHNzU0N1JYVVZGWkNwVllqSm1Vc0ppMVloT0NvYUxQck1LVzVvUUh2UC9kL0tNekpGbXdQaVkxRDR0VHBGelVuRVJFUkVaMTMyUWRrT3RyYWNHckhWaFNtbjBUanVTcm90TnFoWGhJUkVWbEJybFRDM3RVZEFYRUppSjArQ3dxMWVxaVhSRVJFUkVSRU5HaEM0eE5FSDc3WFZWY04rbm5QbkVvWFBGYXFiU3lPTVZVbHdaeWQzNi9GMFYwN0RZL3RuWnp4MUVlZkNzYWM3ZldCTHdBRVJVV0p0djM4eFdmWXNub1ZBT0Q5WjU3Ry9CdHV3c3psMTFpc0R2SHc4aVhvNnVycTg5b3Z4bTJQUG02Mm1nVmRmaTdGYS9TSm02NGIwUGt1WkN3ODB0ellpSU5iTjZPdXVocDExVldHL3pmVjF4dWRJeXcrd1d4QVpxRGtuRGlPYjkvNkR6bzdkU2pPUFkyYkgvcnJSVmZxS2NvOWpmZWZmUnBOOWZYNDRMbi93NTFQUEltdytJUityN0d6c3hPSHQyODEvRTFKUDdBZm1VY09JVG9wUlRCdXd4ZWZvYWF5RWtCM2dDanp5R0hNdmZiNml6cG5lZUZaZlBUaTg2Z3VLeFh0czNOd3dKcDMvOWVuK1JiY3ZCSjJEbzRYdFJZaUlpS2lrZXF5RHNpVTVXUmo3NnJQMFZ4Yk85UkxJU0tpUHRKcHRhZ3RLMEZ0V1FseUQrL0hwQlUzd1p0bGk0bUlpSWlJNkRKeGZNOXVGT1dldG5wOFMxT1RhRnRWYVFuV2YveGhuOCs5K05iYiszek1ZRHQ5OG9UZ2NWaGN2R2hNNGVrY3dXTWJXMXQ0K1BvSnR1V2NPRzRJeHdEZGJWTTJmUEVaeW9zS2NlMTlmelRiQ29Yb1FueU5BbEtwRkQ5KzhwSFY0M1BUMHpCejJkV0R1Q0tncHFJQ243ejhBam83ZGQyUEt5dnhuNzg5aWl0dnV4MlRGeTd1MDF5WlJ3N2owMWRmZ3JhdERVQjNaWnozbjMwYTl6ejdBZ0xDSS9xMXpzQ0lTTXk0YWptMmZ2ZXRZZHZhOTk5RGVNSm93OStoc3puWjJQUFQrV0NTUkNMQkRROCtKUHE3Wm9sZXI4ZWVuOWJqeDA4L2hxNmp3K2lZay90Uysvd2NaaTY3aGdFWklpSWlvbDR1MjRCTVdVNDJOcjN6NWxBdmc0aUlCa0J6YlMwMnZmTW01dDU5UDd6REdaSWhJaUlpSXFMaEwrdm9FUnphdnJWZmM3UzF0R0RIOTJ2N2ZOeHcrZkM5UjJsQlBocnI2Z1RiZXJjNTBiYTFvVFEvWDdBdE1DSktWQlVtWXRSb1hIWG5YVmozd1h2UTYvV0c3VWQzN1VSZGRUVnVmK3dKMk5qWkRmQXpvSkdJcjlIdUVKcXJweGZPVlpSYk5iNGdNd05kbloyUXltU0R0aVpuRHc5TW1Ic0Z0cTliWTlqVzJhbkQydmZmUmZHWk03ajZEL2RBcmxCYW5DZjFsdzFZKzk0N29xcFJzV1BId1NjbzZLTFd0dXEvYitEQWxzMG05NThyTDhNaks1YVozSy9YNi9IaDg4OEl0cGxxQzlXam9yZ0lhOTk3UnhReUpDSWlJcUxCY1ZrR1pEcmEyckIzMWVkRHZRd2lJaHBnZTcvNUhFdis4ampiTFJFUkVSRVJFVjFHMGcvc0YyMkxISk1vZUp5Zm1XR29HTkhEV0hzbEFKaThjREZVTmhwODg1L1hCU0VaaVVRQ1dSOHF5SVRFeFBhN2lrU1Bpd2xKRUEwSEhuNytaZ015NFFtajRPN2pDM2NmSDNqNCtnbGVjNE5CSXBGZzBjcmI0T0huaDlYL2UwdndkK0hROXEyUXlxUlljZThEWnVmWXNub1ZmdjdpTTlIMldWZXZ3UHdiYnJMWWptMDRhS3F2eDhhdnZzRCt6UnNIcFRXY1ZDcUZRbWs1YUVSRVJFVDBXM05aQm1STzdkakt0a3BFUkNOUWMyMHRUdTNZaXRGWExCenFwUkFSRVJFUkVWMDJhaW9yc2ZQN3RaaTBZQkU4ZkgwSDVSeDExZFZRcWxYUTJObUw5cVh0M3lkNDdPSHJCeWMzTjhHMjNQUTAwWEdCa2NZRE1nQ1FNbk1XNUFvRnZuejlOWFIxZGlJa0poWjNQdkVrbENxVjFXdU9Ua29lc0hZeERNalFZQWlPaXNaOUw3emM1K05lZitRdktNekp0bXJzcUltVDRPcnBDVWRYVnppNXVlT0xmNzBxMkgvbkUvK3dxbUxMUUJzN2F3NWNQRHp4MFl2UG82MmxHUURnN3VPTEJUZXZ0SGhzYk1wWTdQeCtIVnFhR2dFQWNvVUNLKzY1SDBuVFp3enFtZ2RDUlZFUjl2eTBIb2QzYmplMGh1cHR5c0xGV0hyblhSYm5xajkzRHF2Kyt5YXlqaDBSYkpmSjViajVvWWZoNk9vNklHc21JaUlpR2trdXk0Qk1ZZnJKb1Y0Q0VSRU5rcUpUSnhtUUlTSWlJaUtpWWUrNkJ4N0VkUTg4S05wZWtKV0ppcUlpd2JhZzZHaDQrdm1ibkt1MnFoSTV4NDhMTjBva0dEVnhJdFFhVzVQSGxlVG5ZZnZhNzNCaTd4NURCWUtyZnZmN1Bqd0w2MjM4K2tzYzI3MFRTZE5tWU1xaXhmQUtDRFRzS3kwUXRrNnFMQ25HUTFjdHRqam5PMC85M2VyejUyV2N3bVBYWHlQWUZob2JoM3VlZmNIa01SMWFMVnFibTYwK0I0MHN3K0UxT2h5a3pKeUZsSm16REk5N0IyU01lV1RGTXVnNk9xeWEzOVJyWGE1UTRLVlZhNHp1NnhFV240QUhYbndGN3ozekZQVDZMdHo5OUxPd2MzQzBlRTd2d0NEYzllVFRlUHZKSjZCUXFuRDdZNDhqSUdMZ1czYmY4ZmcvQUFETkRRMndkWEFBQUh6dzNQOFo5aWRObTRIUms2Y0FBSnJxNjJEbjZJUTlQNjFIOXZGalJ1ZmIvZE42ckh2L1hZdm5QYlI5R3hLblRqUDVuUFI2UFE1dDI0SWZQdjRRclUxTmduMUtsUXEzUHZJM1VSVXZJaUlpSXVwMldRWmtHczlWRGZVU2lJaG9rRFNjcXg3cUpSQVJFUkVSRVYwMGUyZG52UGZNMDRhS0NBRGc2dW1GUDcvMmI2TWZwR3ZiMnZEQmM4K2c3R3lCWVB1Q20yNngrTUg3dm8wLzQ5anVYWWJIaDdadnhmd2JiNFphbytuZmsraTl4dloybkVqZGd3NnRGdnMzYjhUK3pSc3hhZjVDTEx2cjdnRTl6MERiOU0xWDJQVE5WME85REJwbUx1VnJsTTZ6SmpUM3pPOXU2L01jYlMwdGVQMlJ2eGdkUDJIZUZiajY3bnNCZEFmM2pLbXRySVJDcVlTdHZZTm9uNE9MQ3paLzh4VnkwOVB3MkZ2dndzNVJHTjV4OS9WRlRISUs4ck15OGNuTEwyTEdWY3RnNyt4c2N2M2pacy9Gb2ExYlVKS2ZKOW9ua1VnTTdhM2FXcHJ4enRQL3dPK2Zla2JVSnE3NFRDN1d2Zjh1OHJNeVJYTzRlbnJoMWtmL0JwK2dZSk5ySUNJaUl2cXR1eXdETWpxdGRxaVhRRVJFZzBUWDNqN1VTeUFpSWlJaUlyS0tya09MaHRvNndUYUpSSW81SzY3RitvOC9OR3c3VjFHT2IvN3pCaGJmZW9kb2p2VWZmeUQ2NEgzOG5Ia1lNMlVhYWlvclJlTmRQRHdNWDArWU54LzdOdjVpZU56ZTJvcEQyN1pneXFJckwvWXBHWFV5ZFMvYVcxc0YyM3lDK1FFc0RYOUQvUm9kYXNhZWYyODFsVldRS3hTR3g4N3U3b085ckNIeDBuMS9NTHI5b3hlZkF3RE12bnFGYU4rcGd3ZVFmdkFBQUdEVE4xOWkyVjNpT1RvN2RmanU3YmVnNjlEaThQYXRDSXZTNlB0MkFBQWdBRWxFUVZSTE1Ma0dwVXFGV3g5OUhLOCtlSi9oYjZxTGh3ZVczWFUzMmx2YjhQbHJyMXdRa21uQmUvLzNGTzU5N2tWNEJRU2dvcmdJbTc3NUNpZjI3akdNdVZCVVloSnUrdE5mWUdOblorRTdRVVJFUlBUYmRsa0daSWlJaUlpSWlJaUlhS1FUZndBNDNKek56c1piZi8rYlZXTlA3a3ZGeVgycFZvM3RxZEppekQvWHJqZDg3UnNjZ29DSVNCVG1aQnUyN2Rud0V5WXZYQXlKUkdMVnVheGR6NFhVR2cwU3Awd3pQTDd3dzNWampMVnFzWFNNTldSeVh0b2s4NGI2TldwSmZsYW1WWlZWTGxaZVJvYkZWbVl2M1Nlc0JQWDhWOStLeHZTOFh2VjZQVHAxT3FQN0FPT3Y5Y3Zack9YWDRPaXVuYWd1SzhYK3pac3c0NnJsb2pHYnZ2N0tFS0NhdW1nSnlvdk9tcDNUeGNNRFY5NTJCNzcvNEQxTVg3b01NNjVhRHFWS0JRQm9ibXpFbW5mL1p4amIwdFNJZDU3K08vekR3cEZ4NktEUllJeEtyY2FpbGJkaHdyejVBL3AzbjRpSWlHaWs0cnRJSWlJaUlpSWlJaUlhRnRTMjU5dVZkSXl3RDFvSHk0UzVWd2dDTXRWbHBjZzZlZ1RSU2NrRE1uOTVZU0h5TXpNRTI1S256NFJTclRZOGZtblZHcFBIVjVZVTQrWDc3eEY4c0JzeGFqUisvOVF6QTdJK2MrWmNjeTBtTFZob2VOeFVYNDlYSDd4Zk1PYUpkejhRaFhXZXV1MFd3ZU1IWDNrTlRtNXVnbTAydHF6U1FMOGRQYS94bXNwS1BQZjdPNHp1QTh5M1ViS203WSt1UTR2S2toS3pZMlJ5T1R6OC9DQ0I1VENJazF2L3F1SElGUW9zdXVWV2ZQelM4NUJJcENnOG5TTmNyMWFMMHlkUEFBQnNIUnd3ZnU0OHJQdmdYWXZ6anA4ekQ3RXA0MkR2NUNUWVBtbitBbFNYbDJMWEQ5OGJ0alhVMU9EVXIxVnNlb3NZTlJvcjdyMGZ6dTdEcDJvUkVSRVIwWERIZ0F3UkVSRVJFUkVSRVEwTERpNnVocTkxSFIxb3FLbUJnNHZMRUs1bytCczlhVExXZmZDdW9BWFNuZzAvRGxoQVp0L0dud1dQSlJLSklIUml5WTUxYTBSVkQ1S256eHlRdGZYVyt6d3FqUWIyVHM1bWo3RjNjb0pjb1RRN3h0YkIwZUk4UkdUZVEvOTZ3K1ErdlY2UDQzdDI0NmZQUHJFNFQ2ZE9oN2JtWm95YU5CbWpKMDJCZjFqNFFDNVRKSDc4Qk14WmNSM0d6Wjc3YS91cGx3ejc1RW9sSG5qcFZXUWZQNGJtaHY5bjc3N2pxNnJQUDRCLzdzcWVaTzlGZGtJR1lSUDJsQ1ZhRlNjTzFEcHJhMnRiYSt0b2E4ZXZ3N1pXclZYcndvRUt5TjU3QjBnZ095Rjc3MzJ6N3ZqOUVYTEp1ZWV1aEFBUlArL1hxNi9tZlBlOXVRY2s1OG56dEFzQ0I4M1JENDdwYUcxQjdybXphSzZyTXp2WHc5Y1B5OWMraExqSlV5emVqNGlJaUlnR01FQ0dpSWlJaUlpSWlJakdCTGxleVp4di8vY2U3bi8raFJ0MG1wRjU5RGV2aU5xS2MzTGdFeGdFV3dkN1VWOW5heHQ2bEYxdzkvVVY5WlVYRm1MMzUrdE43bWRsWTRQRW1hazR2WGVQcmkwLy9UeGFHaG91UDh3ZHVkN3VicHc5ZEVEUUZwR1FDRTgvZjR2bXQ3YzA0OXpoUTRJMmExdGJ4RStiZmxYbk1rU3IxWW9DWkxyYTJsQmZWWG5sdXIxZE5LK2hxaG95aGVrZmtUYlYxa0RWM3lkb1UxaFpYL1g3U3pmRzliNUh5YmoyNW1hY1BYUUFKL2Zzc2lnd1pGQkxRd01PYmQ2RVE1czN3YzNMRzRrelU1RTBjeFo4Z29PTnpubnl0NjhEZ0tqazFwMVBQZ04zSHgrNGVuaGkzOWRmQ3ZxR1pzVFp1K0VMMFpxN1B2c1V1ejc3VkhlOS91OS9zZmcxOUNpN1VGbFVoS0tzVE9TY080dXE0aUtESlpTR3NyR3poNnVuQjZZdVhJejJsbWFjdUJ6QUdKMDhrVmxraUlpSWlDekVBQmtpSWlJaUlpSWlJaHFUTW80ZEJiUmFySHhvSFp6ZDNNeFBHQU9pa2licXZ0WnF0VGl3OFdzYzNQZzFnaUtqOE1OWGZ5dklWcUxxNzhOYkw3Mkl5cUlpVEZ1eUZJdnVYQU43SnlkZHYwYXRzV2pQcVFzV0NRSmt0Rm90VHUvYmd5VjMzM3RWcitYTS9yM29VU29GYmFuTGpaZFEwWGQwMjFhbzlFcGw5WFozNDVkcmZqRGlNeTI3ZnkzbTNTYWVyOUdvUlcwSE4yL0V3YzNHeXo4QndGOSsvSXpKZmdCNDUrV1hSRzBoVWRGNCtnOS9OanVYeHA0YmNZOE8rdDJuNGlDTGF5bDhRZ0wrdE9FYjNYVitSZ1krZUYxWTN1ejM2NzhRbEJremwxSHBhdlQxOUtEaVVpR0tjcktSazNZR2xVV1hEQWFGT0RnN0l6SXBHZWNPSFJTMGg4WEdvU2c3UzlEV1ZGZUwvZDk4aGYzZmZBWHZ3Q0JNbkQwSFNhbXpSQUVqWVhIeEJzL2tQMzQ4L0VKQ3IvS1ZtYWZzN01EWkF3ZFFVVlNJOHNKQ05OWFdtQTJJR2VRWEdvcW81QlJjUEhFY05hV2wyUFRmLytqNnBpeFlpR21MbGx5cll4TVJFUkhkZEJnZ1EwUkVSRVJFUkVSRVkxYkc4V1BJT0g0TXptN3VjUFB5Z2tRaUdmVTlWajN5NktnL0lGVjJkdUR6Zi93ZE9XZlRBQUFsdVRuNDlHOS93ZG9YZmdtSlJBS3RWb3ZQLy9rR3lncnlBUURIdG0vRjJZTUhzT0NPT3pGcitVckk1SmIvMkM0d0loS2VmbjZvcjZyU3RaM2V0d2VMN3JwN3hPZlhhclU0dW4yYm9NM1R6dzlSeVphVmJtcXVyOGZSYlZ0R3ZQOXdxZnI2elE4YUkzNTYrNjNRR2dqb3VkYTZsVXE4OWRJdnI4dGUxK0tlR20zWDh4NGRaR3N2emxCekxVa2tFa0hBeS9uREIwVmo1QXJGTlEyS0dYVDI0QUY4K2VZL29OR1lEaXFLblRRWmR6ejVEUExPbnhNRnlEejV1eitncXFRWVI3ZHVRZnF4STZJQXZOcnlNbXovNUNQcytQUmpCRWRGWTgweno4SGR4MmZVWDh0SVdOdmE0dml1N1dpc3FiRm92STJkSFJLbXo4Q2srUXZSMnRDQXI5NzZGM3A3ZWdSanBpOWVpdHNlZitLYS9MMUlSRVJFZExOaWdBd1JFUkVSRVJFUkVZMDVubjUrYUtxdGcxcXRBZ0MwTlRXaXJhbnhtdXpWMDlVMXF1c1ZaMmZoMDcvL1ZYUmVWMDlQYURVYVNHUXlBRUJ3WkJSeTBzNmdyN2QzNEJ6S0xtejc2SDg0dFdjM2JuMWszYkQyVEprN0h6cysvVmgzM2Q3Y3JIdndQeEtaSjArZ3FWYjRJRGQxeFNxTEg4UnVmdTgvNk8vck16OXdsUFQxOXBnZk5FYmNpT0NZeXp1THNtOWNLNk45VDQyMkczR1AzbWdkcmEzSU9uTmExSDVxN3g2VUZ4Umd6VE0vZ3ZUeTY3NFdFbWVtWXZlWG54a3RwZVFURkl5VkR6MkNpSVJFayt2NGhZUml6YlBQWWRrREQrTDR6dTA0dVdzbk90dmJCR08wV2kyYTYrdUhYUVp0eXNMRlJqUE5YQzJaVEk2bDk5eVBULzVxUFBPVVhHR0ZpSVFFSktYT1F2elU2VkIydEdQYnh4L2kvSkhEQnNlZjJMMVRWMmJKbE1kZithM1o5NVdJaUlqbys0SUJNa1JFUkVSRVJFUkVOT1k0dXJqaWtWKzlqRDBiUGtmbXlSTzZCOVJqM2U3UDEyUGYxeHNFV1JKczdPeHcxMVBQWXNMMEdibzJpVVNDMU9VckVaTXlDVi8rKzE4b3lzclU5VFhXVk9POTM3MDJyTXdIS1hQbVl1ZjZUd1FsTzA3dDJUWGkxN0gvbTY4RTEvYU9qcGcwZDc1RmMzUFBwU0U3N1l6UmZrOC9Qemk2dUpwY1E2dlZvaVEzUjFTQ3hOcld6dUQ0M201eGdNemR6LzRZS1hQbjZhNDdXbHZ3eWtNUENNYjhhY00zb3V3Wno2OFdscEg2MVgvZXh6aFBZYmtXK3U2Nm52ZG9kMWNYWHJwdnpiRFBlTi96UDBQU3pGbklTeitILzc3MnlyRG4vL3pOdCtIcDV5OW9PL3p0SmxIR0ZRRFkvTjY3MEdxMVVIWjJZdTBMdjREQzZ0cGtrNUVyRkZoMjMxcFJnRWhZWER4bXJWaUYyRW1UQlFGNEtYUG5ZZUxzT1ZjRzZnWG5PYnE0WU1uZDkyTEJEKzVBMm9FRE9MSjFzeUNMMXR6VnR3MDd5MDlRUkNTQ0lpSkhMUmpUMmMxZGNEMWgrZ3k0ZnV5SmxvWjZYWnVkZ3lNaWs1SVFQM1Vhb3BKVFlHMWpnLzYrUGh6YXZCRUhObjc5bmZtN2o0aUlpT2k3Z2dFeVJFUkVSRVJFUkVRMEpybjcrT0NlSC8wRS9VODhqYWJhV25UcFpRa1lMYjZqV0FwbXo0WXZSRzA5U2lVKytyOC9EbnN0UzB0eEFBTVBZc1BpNG5FcDg2S3VMZS84dVdIdkNRQkYyWmxvYTJvU3RFMWZ1c3lpQitjOXlpNXNmUGNkazJQa0NpczgrcHRYVGE2MzY3TlBVWnlUTFdoejkvSEZsQVVMREk1WGRyU0wybXpzREFmVDNHaUpxYlBRM25odHNpSHBhNnFyUlZ0ek00Q0JBSVhIZnZQcWRkbDNOTytwMFhhajd0RWJxYk85eldpbWtjRWd0Tnh6YVhqdmQ2L2lrVi85UmpSR1Ayak0wajU5Q1RObVlzK1huME9sVWlGeHhrd2t6NW9ENzhCQWcyTVBiUHhha0JYTHdja1pyMzcwcVdpY1hHR0ZhWXVYWU9xaXhjaEpPNE1EbTc1QlUyME5waTVjYlBHNWh0S28xWGh0M1VNam1xdnZyNXUyQ3E2bFVpbG1yN29WMldkT0l5SWhFZUVURXVBZk5sNFhHTlRYMjR0VGUzWmgzOWNiME5MUU1DcG5JQ0lpSWlJaEJzZ1FFUkVSRVJFUkVkR1lwckN5TXZvUWRheXh0ckZCYjArUDdvR25mZ1lVYzBLaVkxQ1Ntd05nb0NUSFlJa3BTMHljUFVjUUlEUGN2UWZwQjhjb3JLd3djOWx5aStaKy9zODMwRnhmYjNKTWRXa0pOcjc3TnU1NitrY0crOU1PN01lK3J6Y0kyaVFTQ2U1NjZobFJ0cGRCWFIwZG9yYi8vZkgzWnMvNzh6dHZOenZtOTQ4L1lyQjl3clRwV1B2Q0w4M08xM2YvVDM0MjdEa2pkWFRydDlqOHdYc0FBSVhDNnBxVmova3V1WkgzNkkyeTQ1T1AwTnZkYmJEUDJ0WlcxM2NwOHlMZS8vMXJJLzZ6d3h5SlJJSm4vdkJuMkRvNG1CMnJYemJKMmMzTjdOcXhrNmNnZHZJVWRMUzJYck5NT0ZjcmRka0twQzRUQmhXMU5EVGcrTTd0T0xWM043bzdPdzNPaTBxYUNHZTNjU2JYemp4MUNzcE80WitGamk2dThBNzRidno5U1VSRVJIUTlNRUNHaUlpSWlJaUlpSWhvbEt4NjVERnMvZkI5M1BQYzgvamluMzgzR0xoaHlsTy8veU5PN3RtRmd4dS94b3hibG1Qcmh4OVlQSGZDdEJuNDVqL3ZRTlhmQjA4L1A4eGN0c0pzTmhkRFlsSW1JVEE4QWtlM2IwVlhlenNtejE4SUJ5ZG5zL01PYnQ2SXJOT25STzJySDMwY1I3WjhpNmE2V2wzYm1mMzc0QnNjZ3RUbEt3VmowdzdzeDRaLy8xUDBnSDdKUGZjaE5EYk82Tjd0bDdPa0VKbHpJKzlSWUNEZ1RDWlhER25Sb2tlcHRIaSt0YTB0SkJLcDdscWpVYU92UjF4aWJGQnBmaDdPN045bnRQL0JuNytJRDE3L0xmcjcrZ0FBc1NtVFVacVhhL0Y1TFBIdWF5OGpQLzM4VmExUlZWSThyR3cxZy9TenVJd1YzWjJkeURtYmhnc25qeVAzYkpxZzVOZFFqaTZ1dU8yeEgyTEN0T2xHMTFMMTkrT3J0OThVQmNmWTJObmpzWmRmaGRNNDA0RTFSRVJFUk44bkRKQWhJaUlpSWlJaUlpSWFKVk1XTEVSTVNnb2NYVnhGZmZjOUw4NGNzdUhOZjZLdnQxZDNMWkZJTUgzeFVreGJ0QVM1NTg0T2EyOGJPenNzdWZzZStBUUZJeklwR1JLSlpFUUJNaloyOWxoNDV4ck1YclVhcC9ic1F0emtxV2JuRkdWbkNjcWhESXFiUEFVemIxbU80S2hvL09zWFA0T3F2MS9YdC9uOS82S251eHNMNzdnTFdxMFdlemQ4Z2QxZmZDWmFJMzdxTk15Ly9RNlQrN2Mwc2h3SldlWkczcU1BY1B2alQyTFN2UG02NjdhbXhtR1Y5SG4yai84SDc4QWczWFZlK2puODk3VlhESTd0N2U3R1oyLzh6V1JHbU5DWUdOei8wNS9qb3ovOUFhc2ZmUnpURmkvQjlrOC9Fb3lSS3dZQ2VyUmFMZFFxbGNFK0FJTDcrMmJ5d2ovZmdwMmo2YXczcXY1Ky9PNHh3OW1tQnFuVktwemV1d2VacDA3aVVsWW1OR3ExeWZFMmRuYjR5Vi9mTUJuZ1VsOVZpZlYvK3dzcWk0c0U3WEtGQWcrLytCSjhnME5NN2tGRVJFVDBmY01BR1NJaUlpSWlJaUlpb2xGazZNRTdBQ1RObkNWcSsvcnR0d0QwaXRvSHk3OE0xOXpWNWtzR1djcksyaHF6VnF3eU82N2lVaUUrZVAyM29vZTk5bzZPK01FVFR3TUEvRVBEc09xUlIvSE5PMjhKeHV6NjdGTjB0TFNncWE0V2VlZlBpZFllSHo4QjkvM2taMmJmajZiYUdzRzFSQ0xCVTYvL0NWS3BGTVhaV2RqMjhZZUMvbWYvOUJjQXdJNVBQeGFVcGJybHZnY3dQbjZDWUd4VlNURjJmN1plVi9KbDJ1SWxtRFJ2QWV3ZEhVMmVpY2F1RzNtUFhrOW45dThWM0JzeEtaT1FjelpOTkM1MjBtVDg0cTMvWUp5bnA4RjEvclJoSXdDZ3ViNWVWSEpzc0EvQWlESzgzR2pLamc2Y08zUVFPZWZTY1Avekx4Z2M0K0RzREhzbko1UHJxUHI3ek80bGs4bFJtSGtSQlJjeUxEcGJqMUtKOVcvOEZZLzg2amV3c3JZVzlHazBHaHpidmhVN1B2MVlsLzFua0syOVBSNzZ4YThRWmlMckZoRVJFZEgzRlFOa2lJaUlpSWlJaUlpSWFFUnF5a3J4N3FzdmkwckVTQ1FTM1BQajUrSG80cUpybTc1NEtUcWFtN0Zud3hlQ3NjZDNiamU0ZGxoY1BCNSs4ZGVDREJYRzFKYVhDNjVkUFR3UUVoVU5BT2hvYVJHTkQ0cUlCQURjK2RReitNdVBudFpsQ05uLzlRWUVSVVJpZlB3RWRMVzNZOGY2VDNCNjcyNUJCbzV6aHc1aTFvcFZjUGZ4TlhzdW9oc3BLREpLOTdWRUlzRXQ5ejVnTUVBR2dDQTR4dDdKQ2FvKzh3RWYrb1lHamNtdHJIUmZXOXZZd01iTzNxSTF0Qm8xZWsyVWpBSUdNcXNBb3hPZzlNN0xMd0VZQ0NveDVyVjFENDdLWGdCd3h4TlBvVFEzRiswdHdySndVcGtNQ2RObndOUFBYNUJKNjFMbVJYencrbS94Nks5ZmdVdys4RGluS0NzVG05NTdGelZscGFMMVhUMDg4ZWl2WDRGWFFNQ29uWm1JaUlqb1pzSUFHU0lpSWlJaUlpSWlvdXZndTVoZHdaUzJwaWI4NTVWZlE5blpJZXBiZlBlOWlFcWFhTEM5dDZjSGg3ZHNOcmwyNHN4VTNQT2puK2dlQ0p2UzM5ZUh1b29LUVp1SHI1L1plUURnNXVXTld4OTVEQnZlK2hjQW9MZW5CLzk1OVRlWXNtQWhNbzRkUlhkWGwyaU8wemczTk5iVXdOUFAzNkk5Nkx2alpydEhBOGFIdzhsMUhOcGJtcEU4YXc1OGdvTXRtdmViOXo0YzBYNnZmU3d1a1FZQWExLzRwVVh6MVNvVlB2N0xuNUIxK3BTdXpjYk9IZ29yQlRwYVczVnQ0Uk1TY2MrUGZnd3JHeHVMMXRWb05Dakp5VWJta0hYMVNhVlNvMzJqV1RyS3pzRVJxeDVlaDAvKyttY0FnSU9UTTFMbXpzUE1aU3ZnNnVFeE1FZ2l3ZTdQMSt2bUZGNjhnRS8vL2hmTVdyNFNlNzc4M0dnR21yRFlPTnozL00vZzVHcThKQk1SRVJIUjl4MERaSWlJaUlpSWlJaUlpTVlndFVwMW80OWdrdHpLQ3AxdGJhTDIrS25Uc09BSGQ0cmFOUm9OTWsrZFFGbEJ2dG0xdTd1NmtKMTJCakVwazh4bWtDa3ZMSUJhTFh5dmZFTkN6ZTR4YU1yQ1JhaXRMTWVSTGQ4T25GT3R4c25kdTBUakFpTWlNZmZXMnhBL2RkcDNvcndPWFh0ai9SNlZTQ1NJVGtuQnhSUEhzZUxCaDI3MGNVeHFyS25CWjIvOFZmVG53L1FsU3hFY0ZZMFBYdit0cmkzejFBbjhxN1lHYTEvNEpkeDlmTXl1Zld6N1Zuejd3WHNteDJnMG1wRWRmQVFTWjZhaXVyUUUvbUhqRVR0NU1tUXk0V09hUlhldVFWTnREYzRlUEtCcnUzamlPQzZlT0c1d1BibENnU1gzM0ljNXExYnp6eVlpSWlJaU14Z2dRMFJFUkVSRVJFUkVOQWJWVmdqTEJ1bG5Vem0yWTl1dzEyeHBxRE03cjZHNnl1d1lPd2NISk0rYWc0RHg0U2d2TE5DMWg4Ykc0YjZmL0ZUd2tMYXhwZ1puRHV4RDJvRjlhRzl1TnJTY1NINzZlZVNubjRlMWpRMGlFcE1RbFpTTWtPaFllUHI3aXg0QTU1NDdLNW9mRmh1cisxby9lR1pRYjA4UExtVmVSSDc2ZWVTbG44ZVVCUXR4ZXQ5ZWcyT25MMTZLWlErc3RiaE1ESDAvbUx0SERkbjAzM2V3OWNQM2RkZWFJZVc3TFBIbWl6OFhaRHRScTlVbXgwY2xKaU1vUEJLT0xxN0QydWQ2YVd0cXdwR3QzK0xZam0yaVRDMGV2bjVZZU1kZHNMS3h3ZnpiNzhEK2I3N1M5VldYbHVEUHp6eUphWXVYWU9HZGErRGc3R3gwRDA5Lzg5bWVISnhkalBhOTl0RjYyRHM1bVp5djZ1L0R6Kys4M2V3K2cyNjU3d0dqZmIzZDNZaEtub2owbzBmTUJtRUZSa1RpemllZXRqZzdFQkVSRWRIM0hRTmtpSWlJaUlpSWlJaUlyb001cTFaYlBMWW9LeE9Idjkwa2FITnhjeGRjYi9ydmY0WjlodHJ5Y3JQektpNFZvdUpTb2NreG5uNStTSjQxQjVHSlNib0FHZC9nRUR6eTRrdVFLNnpRWEYrUGl5ZVBJK1BZVWJOcm1kTGIwNFBNVXllUmVlb2tBTURXd1FIK29XSHdDUXJHK0xoNHhFeWFqQXNuamdubVNLVlNoRVRINks2SGxtWVo5TTdMTDZFNEoxdjM4RmttaytQT3A1NkZnNHNyOW4rOVFUVCt4TzZkT0wxdkw4TGk0aEFZSGdHdmdFRDRCQWJ4b2ZSTlpyVHZVVU42ZTNyUTI5TXo3TE1OTWxUMnk1U1lTWk1nazV2T3duUzlkYmEzb1NBakhlbEhqeUF2L1R3MEJvSjhuRnpINGVFWFg5S1ZVVnA2Ny8xb2IybEcyb0g5dWpGcXRRckhkbXpEbVFQN0VEZDVLaEptekVSVVVySW82NVNYZjZEQmM5amEyeU54WmlvbXpwNkw0S2hvbytjMVZFWk8zOVdVWWVydTZrSjVRVDVLOC9OUW5KT05rdHdjczRFeGJ0NCt1T1crQjVBNFkrYUk5eVVpSWlMNlBtS0FETjBVcEpkL08wTXp4dE9hMHZlTVJBSU04N2VBaUlpSWlJaUk2T1lobGNrRW1SNVdQUGl3YUl5cXZ3Ky8vK0dqVUNpc0lMZFNJRDhqSFIwdExlaHNGNWN1R2s3Wm9Pc2xORFlPK09wTEJJd1B4Nk8vZVJYWmFXZHdZT00zcUMwdnMyaCsrSVFFTEgvZ1FiUzN0R0RyaCsranZxcks1UGp1ems0VVhyeUF3b3NYRUJnUmdkYkdSclExTlFuR2pJK2ZJTWowa25mK3ZHaWR3b3NYQk5lU3k5K25XKzY5SHdGaFlmam1QMitMQW12VWFoVUtMbVNnNEVJR0FHRFd5bFZZOWRBNmkxNG5qVTNmaDN0VXJyQzYwVWRBY1hZV2FzckxVRjFTZ3RMOFBOUlZsRU5yNG1kbWZxR2hXUHV6WDhETiswcjVKSWxFZ3J1ZS9oRnM3UjF3Wk91M2d2RjlQVDA0ZitRUXpoODVCR3RiVy9pSGpSOElZQXNLUXVMTVdYRDE4SUMxalExNmUzb2dsVW9SbVpTTVNmUG1JM2JTRkxNbDNBRGdqMC85Y09Rdi9qS3RWb3VxNGlLME5qYWl0YWtSelhWMXFLdW9RRjFsT1ZvYUdpeGV4OFBYRDZuTFYyTHFva1dpMGt4RVJFUkVaQjcvQzJvVXVBZUhJUFVCNFQrR2ozejRMcG9zL0VHQU9ZRVRrdURzN1lPYS9CdzBWWlJEcTFjUFZTYVhJMkxtSEVGYjdxRjl1cStkUER4aFpXZUh4ckpTaS9jTW5Ud05BWEVKcU1qTVFHVjJKdnFVdy92TmhPR1FLUlFJbXp3TmwwNGROL2piQW9iWU9Eb2hPQ2tGVGw1ZWNQYjBob09iT3pKMmJFSEoyZE9qZWpZWEgxL0VMMXFHWG1VbitycTYwS3ZzUXQ2Umc2THZnWldkUGZ4ajQxRjg5dlIzSmlBaWJzRVM5SFVyMGRIWWdJNkdlblMxdG9oZTExQmVZZUh3REF0SFEwa1JHc3RMb2VydHZZNm52VGFzN2UwUmxEZ1JObzVPc0hWeWhxMlRFeksyZjR2V211cXJYanNvYVNJaVpzekdpYzgrUWxkemsva0oxNEN0a3hQbVBmNE1aRU4rRUpKemNDOHVuVHhtWWhZUkVSRVJFUkdObGxmKzk0blpNWEtGRlZ6YzNBVmxpb3hKWGI1aU5JNDFxb0lqb3hDUmtJZ0hmLzRpckcxdDRSc1VndnFxU3JQenhzZFB3UHpiNzBCRVFxS3VMU29wR1dmMjc4V2hiemVqb2RwMG9FeFlYRHlTWnM0Q0FOeng1TlA0NHA5djZQb216cDRyR052VzFEaWNsNFQ0cWRNUkdodVByUisrajNPSERrSmo0T2Nsbm43K1dHYWlSQXA5TjN3Zjd0R3hvRFEvRDlzLytjanNPQ3RyYTh4ZXRSb0w3N2pMWUxrcWlVU0NWUSt2UTFCRUpMNTYrOS9vTWZBejY5N3ViaFJsWmFJb0t4T2hzWEdZc25BeEFDQnU2alQ0QkFZaFplNjhHMUp1U2lLUllNZjZUNUNmTGc3WXMyUnVaRkl5VXBldFFHUlNzcWpNSEJFUkVSRlpqZ0V5bzBBQ2llNjNUSWEyanBidzZhbHc5dlpCK1BSVTlDbTdjT25VQ2VRZE9UQmtLd21pNTh3WHpNay9laEFhdFJxTzdoNUlYZnNvck96c2tMMS9Od3BPSERVYndDR1JTaEUrTFJYMnJxNXdDd3hDd3RJVmd1Q1RpQm16SUxlMkdkRnJ5VG13UjdUWDVCL2NEWi9JYVBqSFRzRHByeiszS0poQXJlcEgxT3g1a01wa3VqYmZ5T2hoQjhna3I3d2Rib0ZCNkc1dlEzZDdHMHJQcGFHcDRrcGdrM3RRQ0R5Ry9PYUhzclVWdVlmMkM5YXdjWFJDNmdPUHdOSERFNTZoNDNGMjB3YW8rdnFNN2ltM3NzTEtGMThkMWptSHEwK3B4TFkvLzlab3Y4TEdCdUV6WmduK01YWGtmKytpc2F6RTZKeXdLZFBoSFJHRjhPbXAwR28wcU03THdla042MDJlSXpoNWtrWG5MYitZanFoWjh5d2FhMHhsOWtXMDE5VU9hNDZxdHhkUnMrWkJibTJ0YXd1Y2tIUlZBVElPNDl5UXRPSTIzZWRtK2oxcmNlajl0OUhmM1MwWU4yZmRreVBlUTZ2UjRQQUg3NWdkTjJISkNsamJPK2l1MVNvVm1pdkw0ZVRwWmRFK0hZME5Kb09taUlpSWlJaUlhSFFFakI5djl1SDdzdnZYSWl3MjdqcWR5SEpXTmpaNDdPWFhkRDlqOEFrT3hzeGx5M0ZreTdlaXNRb3JLeVRNbUlsWnkxZkJMMVNjYVVNcWsySHFvaVdZc25BeGNzNm00ZlRlM2NoTFB5OHFOU0tWU3JINmtjZDAxNVBtemtkZGVUa09idDRJT3dkSHhFK2JMaGcvYStVcVFRRE5JRWNYRjRSUFNNRDQrQVNNajQ4WDlOazdPbUxOTTg5aDRSMTNZZi9HcjNIMjRBSGRPYVJTS2U3KzBZL0hSR1lPdWo1Rzh4NWQ4OHh6bURUdnlzOXkyNW9hOGRxNmh5dyt5OC8rOFNhOEE0TjAxM25wNS9EZjExNnhlUDZOTUhmMTdTak95VWJ1dWJNRysyM3M3REJwM2dMTXZmVTJPTHU1bVYwdmNXWXF3dUxpc2YyVEQzSDI0QUdEMldpc3JLMng1dWxuZFg4MjNmT2puMXpkaXhnRnkrNWZpNEtNZEpQWmN3WkpwVktFeE1SaXdyVHBpSjh5emFMM2hZaUlpSWpNWTRETUdPZnM3UVBuSWFra3JlenMwZGNqZk5DdTd1K0hWcXNWQkR0SVpUTFlPYnNnZGUyanNIWVllRUFldDNBcDNBS0NrTGJ4UzVNQkhIN1JjYkIzdlJKRnIxYXBVSk9YbzdzT216SUR0azVPSTNvOStnRXlDVXRYd0NkeW9MNnJpNjhmNWozK0RNNXUyaURZejVEKzdtNDBsQlRCYTN5RXJzMDlPQlF5dWR4c2ZWWWRpUVEra1ZHd3RuZUFvN3NIQUtEazNCbkJrSEgrQVlMcm9jRXp3TUQzWS9iRFA5UzlYNzdSc1pqajlpUk9mUFlSbEswdGxwM2pCbkFMREJaOFhucTdPdEZVWG1wMHZMVzlnK0M5bGtpbDZHdzIvOXRYeVN0dnMrZzgxWGs1aUpvMTEveEFFOXJyNjRZZElLTldxVkJUa0llQStBUmRtMTlzUEM3dTJUSGlURUFLVzF1NEJWeXBhK3pvN29ISnQ2L0JpZlVmQ3Y3eHEvL1pHZzVMZ2xhOHdpUGhGeVA4b1l4TUxzZWNSNTZ3ZUorZGYvc2p1ZzJrQ3lZaUlpSWlJcUxMSkJKQmVaYVJHaXpMSXBWS0liZXlncFcxTld6dEhlRG82Z3Fmd0NCTVdiZ0lmZ1pLdC94MTA5YXIzbnMwNkdjeldIVG4zVGgzNkNDNjJ0c2hrVWdRRUI2QmxEbnpNSEgyYkVIcEkxUHJ4VTZhak5oSms5SGQyWW1MSjA4Zysrd1pGR1Zsb1VmWmhjbnpGOEluT0ZndzU1YjdIa0JKWGk2aWtwSmhiU1A4eGE3azFOblkvdkZINkd4clJWQkVKR0luVDBGVThrVDRCQVdiemNUZzV1MkRPNTk4Qml2V1Bvek1VeWR4NGZneEJJYUhJekE4d3VROEdpTnU4RDFLQXlRU0NkWTg4eHorNzBkUG9iTnQ0R2ROVXFrVTQrTW5JSEZHS2hKbnBzTGExblpZYXpxNnVPaUMyQTV2K1Jibmp4NUdkMmVucm4veDNmY0tTalJkalYvOCt4M1lPVGlhSEtQcTc4ZHI2eDQwT2NZdkpCU1JpY25JU3o4bjZwTklKUEQwOTBkSWRDeENZMklRbVpRTUJ5Zm5xemsyRVJFUkVSbkFBSmt4TGloeG91QmEzZCtQaW92cG9uSHEvbjdJcmE3ODFvcEVLa1ZQWndlYXF5cmdHeFdqYS9lSmlzSHNoMytJRTU5OWlPNzJkdEU2RW9rRVViT0ZtVHdLamgxQ1QyZkgxYjRVZzVvcnl4R1VPQkd5eTdWZUZkYldtSGJYZmNnN2VoQ2RUVTFJV1gySHhXdkpGQXFzZXNsNDFoUUEyUGpLTDNWZk8zdDVDN0pycUhwNzBhS1hBbmljZjVEZ3Vsa3ZRS1pQMllXcTdJdUltRGxiMStiazZZVzU2NTdFaWM4L0VxMDNWbmlHamhkYzErVGxtdnpOaFlBSmlhSXNTZVVadzA4SGVyM01ldkF4dUFlSGpHaXVyWk16Ym52NWRaWmszSlVBQUNBQVNVUkJWSXZIRC8xTUFVQkxWU1V5ZG55TDVKVzM2OXE4eGtjZ2V1NUNVWURZdFdMajZJU1VXMzl3WGZZaUlpSWlJaUw2UGd1TGpjUC9mU1BPbERKY1V4WXN3dFRMWlVCdUJyYjI5cmo5OFNmUTF0aUVDZE5ud01YZGZlUnJPVGhneXNKRm1MSndFVFFhRFNvdkZScDg2QzJWeVhELzh5L0F4azc4a0YwbWwyUHRDNy9BT0UrdkVXZGhzTFczeCtUNUN6QjUvb0lSemFjYjQwYmZveloyZHZqTmUvOFR0Tm5xQlZvNHVvNFRqYkZ6SFBqbHhQRnhFMFI5K3VXQkxCa3oxTlVFMW8zejlCenhmQWRuWjZ4NTVrZklPbjBhRVltSkNKK1FZRGJveEJKdTNqNjQ3YkVmWXRYRDY1Q2ZrWTc4OVBOb2JXckVyQldyUnJTZVJDckZQYzhKczgyNGVuaENmdm5uMThab3RWclJQRU5TbDY5QWVXRUJQUDM5NGVubkQwOS9mM2dIQkNJb01uSlUzZzhpSWlJaU1vMEJNbU9ZM05vYVFVa3BncmJLN0l2bzcra1JqVlgzOVFrQ1pLUXlPWHA3T25IcXkwOFJNM2VCb0h5TnM3Y1BwcTE1QUFmKysyOVJsb3lBK0VSQitaV3U1cWFCc2t5alFHTWdzMHY1aFhTMDFkVmk2bDMzWDhsYUk1RmcvTlNadUhUeTJLanNhOHpRd0NFQWFDZ3RGbVRtc0hkMWhaMkxpMkNNZmdZWkFNamF0d3Y5dmIySW5iOUkxMmJ0NEFDUDRGQ0xBMlFPZi9DZjRSemRvTmtQUDI3eDJLSFpZQUNnT2o5SEZBQ2pleThrRW9TbVRCSDBOWldYb2FPeFlXUUgvUjRvUFg4V2JnSEJDRW9hQ0hEVGFqU1FTSzlQYldDSlZJb3BkOXd0Q1A0aUlpSWlJaUtpc2MxY0ZwUHZvb1RwTTBkOVRhbFVpc0NJU0tQOXBnSnhRcUpqalBZUm1UUFNlMVFpa2NEWnpYU0FtRlFxTlRwR3JsQ1luVy9KbUxFaWV1SWtSRSswckNUN2NNbmtjc1NrVEVKTXl0V3RMNUZJTUhIMjhETmRXem92S25raWZ2dkpaeU01R2hFUkVSR05BZ2JJR0tDd3NjR0tYN3g4VldzTUoxZ0JBTGIrOFZWUjRFdG95aFFvcksydk5HaTFLRFFTTk5MZjI2TXJwUVFNWkdMcDdlb0V0RnJrSE5pTG5vNE9KTjZ5RXBCSTBOM2VqalBmZkNFS2pwSEo1WWllSy93dG1Bczd0MEtqVXNFbk1ocHRkVFZRdHJaaTU5LytZUGIxaEUyWmpvUWx5NEVoLzNoTTM3Yko0TmkyMmhvYy9PK2JtSGIzQTNBTENJSldvOEdacno2RGxhMmQyWDJ1aG05VXJPQzZycWhRY08wZUpFeUxxdXJyUTV1UkVqNzVSdzlDcmVySGhNWExBQUE1Qi9laTRQZ1JpODlpcXJ6UmFMQ3lzOGZ5RjE0eTJqLzlucldpdG0xLy9oMzZsRjN3REIwUEI3MS9aRHQ1ZW1IeHN6ODF1dDdKeno5R2UwTTlkcjN4NTRIOWJXMHg3N0duZForSHVrc0ZTTisyV1RlK3Yxc3B5TVJ5Mnl0WFBtTnR0VFhZLzg0L2RkZnpmL2lzb095WWZnYVhzZUxDemkxd0N3cUdScTNHdWMxZm82V3F3dWhZclVhRFRhLzl5dVI2UTk4VG95UVNKSzFZRGJmQVlFRnovckZEeU42MzIrQVVtVUtCZVk4L295c3pOcWkrdUFnOUhlSXNVMFJFUkVSRVJFUkVSRVJFUkVSRTMwVU1rQm1qcERJWnhrK2RJV2lyS2NoRHU1RUFqYjd1YnNHMXdrYVlUclk0N1JUVS9mMkltYnNRUno5K0Q1MU5qYUkxSWxQbnd0NTFuTzY2TXVzaWFndnpZZXZrakVtM3I0RlVLc1dsMHllUWYvU2d3U3cyZzJMbUxSUmtyQUdBd2hOSFVXYWlKRStmVW9sakg3K1BTYmZkaGJxaVF0UVc1c1BWengvRlowNENBSnc4dlFkSzVtaTFLTHVRRG5WZnI5RzF2TUtqcm1TandVRHBwUElMNHIyZDlkTHhKdDZ5Y2lDSXlBaTVsUlZXLytiM1J2dUhpcG03RURGekYxNDVRMThmdHJ4K2RVRlhONHIrNXhBWUNDSlQ2Tlh6RnJnY0NLTnNiUUVBdVByNUM0S2xhZ3Z6ZFgzWFE5NlJnNkkyWnk5dm93RlBFcWtFemw0K2FLMnBGdlVGSmlUQnp0bEYxTzdzNVkya0ZiY0oybVF5T1RRcUZaS1dYVW5wZW56OWh3UEJhd1kzbHNEVngwL1ExRnBUWmJMODFWQVRGdDJDWUwyc1U2MDExY2c5dU0vb25QaEZ0NGlDWTdyYjI1RDJ6ZWNXNzB0RVJFUkVSRVJFUkVSRVJFUkVOTll4UUdhTUNrbVpBcHZMdFdZSDVSODlaSFI4ZjdkU2NHMG9lS0VzNHh6cWlncGdiZThBbjhob0tLeHRVSDR4SFFEZzVPR0ppSm16ZFdQN2xFcGMyRFZRVDNiQ2t1VzY4azBSTTJhaHQ3UERZQ1liSzFzN0pDMi9GWDZ4OFlMMmtuTm5rTGwzcDRsWE8wRGQzNDlURzlick10dTBWRldpcGFvU1FZa1RFVHh4OHNBZ2lRUU9ibTQ0c2Y1RGcwRTZRVWtURVRwcHFxRHQvTlpOcU15NllIYi9HOG1pN0NBM2dMTzNEN3pEamFjdU5tWm9xU29BOEFvTEYxelg2MlhydWRaeUR1elJmVDB1SUJEeEMyL0J1SUJBRko0NGlzYXlFdEg0K0VXM3dEczhFbHFOQmprSDk2S3R0a2JYNXg0WWJEQkFSbTV0ZzNIK0FhSjJXemdMcnFVeW1kRnp5dVJ5ekgzc0tVSGJwdGQrSmNyMkpDS1JJRzdCRW95ZkprNWYzVmhXZ3BEQiswZVBsYjI5Nkg0QmdJYVNJdmpIVGhDMUYxME9XQ01pSWlJaUlpSWlJaUlpSWlJaStxNWhnSXdCV28wR3JkVlZGbytYVzF1TFN0QjBORFpBM2RjM3JEMEhLV3h0RVQxbnZtaE1jMlc1MGZuNkdXUjhJcVBoNHVzSE8yZVhnZis1dU1MTzJRWHlJU1diK250NlVINHhIVEtGQXBQdnVFZnc0RDU5KzJiMGRuYkNPeUlLZmpGeFE4NVFnVXVuVDRqMjl3b0x4OFJiZnlBSzZsRzJ0aUo3L3g2VEQvZ1RscTRBQUdUdTJRR05XaTNxYnlncGdycXZEMUxiZ2F3NGJnRkJTSDFnSFU1KytRbTYyOXAwNDRJblRrTFM4dFdDVENXbDU5TEdmSERNamRKZVh5ZTRkdkwwRW8zUnp3UmtLWTFhcGZ0YUtwUEJOL3BLT2F1T3hnWjBORGFNYU4ycjRSWVloS2paOHdYQk9wTnV1d3Y3M3ZrSCtvZmNQMzR4Y1FpZm5ncGc0RDd5aVloQ1ZXNDJjZy91Ulh0RC9UVTlvMzQ5YTYxR0l3bzIwaWVWeVRCeDFROFFNQ0hSWUwraERFRG1CQ1lrSXpBaFdkVE9BQmtpSWlJaUlpSWlJaUlpSWlJaStxNWlnSXdCcXI0K0hIajNUWXZIZXdTSEl2WEJSd1Z0NTdkc1JGTjU2WWoyajU0OUgxYTJkZ2I3bkx5OFllODZEclpPenJCemNvYXRzek5zblp6aDdDVXNGeFEyWmJyWmZSUTJOcERLNVFoSm1TSU1qdEJxa2JCa0JaSlgzcTdMSEFNQWFwVUs1elovSlhoZzcranVnWmg1aXdSQk5FUFp1YmhneVhNdm9Qak1TUlNlUENZcUxSTTlkNEh1ck9NQ0FuSG1xOC9SMWRJc0dLTnNhOFc1TGQ5ZzZsMzM2ZHBjZlAydzRJbm5jR0huVnRRVzVpRnArV3JSR1pvckszUlpjQXdwUFgvV2FKOTNlSVFnMktlcnBRVU5KVVZHeDV1alVmV2I3RmUydGdxdTdWeXVaQ2pScUZUbzZSUytiellPRHBES3I5eSsrdlA3OURJS0diTHZyVGNFMS9wWmJOd0NBa1h2YWNHeHc4amF0MHUwMXZJWGZnMHJ1eXVmV1kzNnltZkVKekphOEhtdXpzMHllN2FyZFhIUGRsaloyRUlpbGNJM09oWnpIbmtDNHdJQ1JlTnNuWjBSTVdNV3N2ZnRCZ0JJcEZKRXBzNFZEcEpJNEJjVEI5L29XSlJmT0kvQ1U4ZVFkK1RBeUE2bTFVS3RVaG50bGtpbGdtdVZCVUYyUVVrcFJvTmppSWlJaUlpSWlJaUlpSWlJaUlob0FBTmt4aGdYWHorRVRaNW10SC9peXR2aDZ1Yy9hdnZaT0RpZy9sSUJzSGpabFVhSkJEYU9qcUt4T1FmMjZESi8ySTl6UStTTTJRaEttaWg2cUs5UGJtV0ZpSm16RVRabE9vclRUcUhnK0JIMGRuWENOeW9HMGJPdlpNcHg5ZlhIdk1lZXhwbXZQMGVkWGdtZTZ0eHNaTzNkaWJpRlMzVnRDaHNicEt5K0Ercitmc2dVQ3NINHB2SXlIRi8vUDZqN2pRZW1uTi95amNGMkd3ZEhVY0JCM3VIOUtNczRaL0oxanBoV2kxMXYvRW5RTkRSWXBibXlBa2MrZkZmUVArdkJ4K0FlSEtLNzFwOC9Hb2ErMThCQXNFYmh5YU1HeCtwL0JqU2FLNW1BOUV2NFJLYk9GUVdoYkh6bGwxZHpWSkUrWlJkOEkyTVFsRFFSdGs3T0JzZDBOamNoOStBK1ZBekpNS1RWYUhEb3ZiY1FQajBWa2FsekJRRmlFb2tFUVlrVDRSODdBWmRPSFVQK3NjTlE5ZmJxK3B2S1MwV3ZJM3J1QXNGbnZMWXdIMzNLTHFQbjF2OGM2MmVHTXFUazdHbG9OV29rTFY5dDlsNGtJaUlpSWlJaUlpSWlJaUlpSXZxK1lvRE1HQ0tUeTVHeStrNlREN203V3B1SEh5Q2oxYUszcXd0ZHJTMVF0alpmL3Y5V0tGdGIwTnZWQldWL0s1cktTK0VXR0d4MGljYXlFaFNkUGdIZjZGaUVwRXlCVitoNFFTbWpRZTExdFRpL2JSTjhJcU1SUGkxVlVMWkpwbEFnZkhvcVFpZE5SZjZ4UThnL2VnajVSdzhpY3VZYzNWb0tXMXRNdi9kQlpPM2JoY0lUd21DTWd1TkhBSWdETjBUQk1SVmxPUDdwQnhabDN6QmsvTFNaa0EzSnp0TGIxU2tJb3JoYWtpSHZDUUJvVFpTZnVwR3Fzak1Sbkp5aXk2UlRkT1lFZXJzTUIzZUlBbVF1bDhweUN3aUNSMGpZdFQyb0FlSFRVbzFtVWVwdWIwZmVrUU53OHZSQ1FId0NBdUlUQUFBWjI3K0ZzcTBWR3JVYStVY1BvU3pqUE9JWExVVkF2REJZU3FaUUlESjFMb0tUSnlOdDQ1ZW8xd3ZtR21UbjRvS0k2Yk1FYlFYSEQ1czh0OXpLV25EZHArdzBNbEtvOVB4WnFQcjY0QlVXZ2FDa2lZSytMYSsvTExvWDlMTUZHUm9qazh1eDZxWGZXclEvRVJFUkVSRVJFUkVSRVJFUkVkRll4d0NaTVNSbTNpSTRlWGlhSEtOc2FSRzFhYlZhOUhkM0MwcmNLTnRha2I1dE01UXR6VkMydHBnczZ3SUFsMDZmQUFCMHRUUkRyVkloSkhtU0xtaEYxZHVMczV1K2dsdGdzS0RNMFZBYXRScUZKNDRpOS9CK2FGUXFORmVVb3l6OUhCS1dyb0RYK0FqQldKbENnZmI2T21nMUdtVHYzNFBXbW1wTXZQVU9YYllPaVZRS2hZMk5ZSTZqaHlmOG9tUGhHMjI0bE5OUTQvd0RNZU8raDFCM3FSQ05aY1ZvcWE0eW1VbG1LSVdORFVKVHBnamFyTzBkY09zSUFnVTBLaFUyLys3WG9uYXBYakNKUkNvVkJTd001UjRjWXJJZkVBYzhBTURwRGV0UmxUUHlja2FYVHA5QTNwRURDSnM4RFdGVHBxTXFKd3NTcVZSUVltdVFmb0NNOW5LQVRQVGNoU1BlLzJwazc5OE5uOGdZUWFrcVpXc3JDazhjUWVuNU5LaFZLaXgrOXFld0grZDJaZEtPTFlJMWVqcmFrZmJObHloT080MkVwU3ZnNHVNcjZKZElKV2lycXpHNHYwUWl3Y1JiN3hBRWI5WGs1Nkt4ck5Ua3VmVkxxK21YMWpLbE11c2lLck11aWdKa2lJaUlpSWlJaUlpSWlJaUlpSWlJQVRKbU9YbDRJbkhaclNiSDZBZHpBRURpTFN2UjM5TmpjcDUrMlJ4Ylo4T2xZSWFxdlpRUFZYOGZ1dHRhb1d4cmhiSzFGZDN0YmJDeXM4Y3R6MThwNzZLd3RrRmRZYjdaOVFaVlpXZWlLanNUQUREbHpuc0YyV0V5ZG53TFpXc0xsSzB0YUsydWdvdXZuMkJ1VFg0dU12ZnNRR2RUbzZDOXM2a1J4ei85SC96akVwQ3dkRG1zN1IwQUFQbkhEcUU2Ti92SzNqbFo2R3h1d294N0g0U05veFBLTXM2ajlId2FnaEtUNFI0VUN2ZmdFTmk3anJQNHRVZ2tFcmdGQnVzeTRtZzFHblEwTmFLam9SN2xGODZqSmovWDZOeVl1UXNodDdZMjJqOGFwTEx2em0yblVhdHg2ZFJ4U0tSU3pINzRoeWc5bjRZTGVvRWtnRGpvUjZQUndEOHVBWjZoNHV3eGg5NTdHeTQrdmtoY3Rrclh0dVM1bnd1Q1dZWnk5dll4R1NBMHRHK3d4Skdxcnc4WGQyM0YxRFgzbzZPaEhnWEhENlA4WW9ZZ3VNZkt6bDZ3VG4rUDRYSkdUZVdsT1BqdW13aWVPQm14OHhicEF0RXU3TnlLWGlNQkxCRXo1OEFqT0ZUUTFsQlNaUFExRExLMkY1NnBxN25KN0J4elZyNzQ2cWlNdWQ2ZVg3M2lSaDloeEM2ZU9JNnd1UGdiZlF3aUlpSWlJaUlpSWlJaUlpSWlHdUs3ODZUK0JwRmIyOEE5T0dUWTg1eTlmWVk5cDZXeUF2NnhFd0FBYXBVS0dwVktGSHpUV0ZxQ3h0SVMwZHllemc2bysvdDFHU3NVTmphd2RYSkNkM3Y3c000UU1XTVcvR0t1WkdtcHpMcUE4Z3ZwdXV2Q1U4Y3c2YmE3QUswV3RZWDV5RDI4SHkxVmxTYlhyTXk2Z1BxaVFzUXZ2Z1cyams3SU9iQlhOS2F0dGdhSDNuc2JrYWx6a0xGakMwSW1UaFlFVUJoVGQ2a0EzVzF0OEk5UDBHV2cwU2VSU3VIazRRa25EMDhVSEROZTRzYkYxdytoazZhYTNmTnE2WjlUcTlXaXU2MU4wRFkwV0VTalVva3lpZGc0T0VBNnBBeVVzclZWdEkvS1ROWWNjMWxwQU1EZWRSd20zdm9EdUFjTjNBTmhrNmVocmE0R3BlZlNkR01rVXFuQkVrdXg4d3huajJtdUxCZVVzTHBXMnVycmtIZmtJQnJMU2dDdFZoaXdJcEdJN2kxWHZ3REFSTG1ya3JPblVabDlFYkZ6RjhMRzBRa1ZGek1NanZPT2lFS01nZGMrWWNseU9McDc0T0t1YlVZek90azVDNE9FT3ZTQ3pvaUlpSWlJaUlpSWlJaUlpSWlJYUdRWUlET0dOQThKTk1uY3ZSMWhVNlliekU1amtGYUx6cVpHUVdDT2s1ZlBzQUprZktKaUVMdGdpZTY2cTdrSjU3ZHVFb3lweXM2RWs0Y1h5dExQb25NWTJTMzZ1cFU0dC9scm95VjZBS0MvcnhmcDJ6WURBRXJPbmNINGFUUGhNTFFFenVCYXlpNVVaRjVBeWJremFLK3ZBd0JrN3QyQmdQaEUrTWROZ0Z0Z01DUkRNdUFNYWlvdlJVdTE0V0FlaVVTQzVPV3JSWUVlZ3lvdVpxQ3h2TlRvNjdOeGNFVDA3SG1DekR0dDliVUd4OHIwQW1SNk96dXc2NDAvQ2RxR0JxODBWMWFJc2czTmV2QXhRZUNXL3Z6UjR1anVvY3ZFTXlqeGxsVm9yNnREYzJVNUFFQXFrd242dFJvTm9OV2lvYlJFV01Mb09ndEtuSWlvV1hNQnpMVm8vTXo3SHpiWnYvR1ZYNksvdXhzWk83WUl2czlEdWZqNllmTHRhd3grL2dBZ0pHVUt4dmtINHRTWG54cnNkM0QzRUZ5MzF4bitEQkVSRVJFUkVSRVJFUkVSRVJFUjBmQXdRR1lNYWF1ckFUQlFjcWc0N1JUQ3Brd2YxdnoyK2pwQmdJeXJqNS9GWlpZOFFrSXgrUWQzQ3g3czE1Y1VJV3p5TkZqWjJrRmhhd3VOU29XTTdkOGlJRDRSa2FsemhuVzJvUWJMNEF5bHNMSEJMVC81SmFwenMxR2FmaGFOcGNVb1BINEVTU3RXQXdCNk90cFJVNUNINnJ3Y05CUmZna2F0RnN6djcrbEJjZG9wRktlZGdyV0RBN3pDd3VFWkdnNlA0RkJkNmFxaG1YRDBSYzJlSnlvZE5aUkhhQmd5OSt4QVQyZUhxRThtbDJQbUErc0VRUk5halFicGVzRkZnNnhzN1FUWHFyNCtvL3ZlYUxXRitjamF1eFB4aTI3UnRVbGxNa3k1NHg3cy84OC8wYWRVaWdKa05KY0RvSXJUVGlJNE9jV2lmWXJPbklEQ3hoWUFZR1B2Z09DSmszUjlMVldWcUNzcTFGMkhKRStDdFlPRDdqcnZ5TUhodjdDclpTRFRqS09ISjJiZTk1RFpFbDNPM2o2WTkvZ3podnU4dkhWZmE5UnF0TlpVRGV0WWhnSzg5cjM5RDJqMHNna3RldmFuZ3V2OWIvOERhcjB4VXBrTUM1NzY4YkQySDAxLzNiVDFodTA5RWkvZHV3YmR5aTRBZ0x2UDhET0lFUkVSRVJFUkVSRVJFUkVSRWRHMXhRQ1pFVEFVNEdIT09QOUF6Rm4zaE1reHF0NWUxQmJtNDl6bXIwWjBydGJhYWdSTVNCeXlaNEJGOHlSU0thYXVlVUJVOWlaazRtVEJkWE5GK1lqT1pRbVBrRERJRkFvRVRFaEV3SVRFZ1pKTDc3OE5pVlNLaHRKaWREVFVZOWxQZjZVN2sxYWp3YWJYZmlWYVoyam1GV1ZySzNiKy9ZK3djWFRFT0w4QU5KUVdHOXpiT3lJSzBiUG5DOW82bXhwaGJXY1BoZTNsb0EwSFIweit3ZDA0K3ZGN2dndzRVcmtjVSs2NkQyNkJRWUw1dVlmMm9iV20ydUIrK2dFeURtN3VKc3NkdVFlSG1DMkhaS3gvNzV0L1EwZGpnOEUrL1haSHZld2xnd3BQSElXcm43K3UvQmNBMkRvN0krWFdPM0RpczQ4Z2xRay9ONFBCUzYwMTFWQzJ0a0J1WlEwck8rRnJOclRISUovSWFFR0FURzFoUG5JUDdidlNIeEVsQ0pESk9iREg1TnJYaTJkSUdLenM3QTMyZGJXMHdOYlJVVmNXcTZlelE1UWRTaXFYRDVSNUdtTE91aWRSWDN3Sm1YdDJXSFNHd1NBandkNU5qVVpMT2wwNVg3TW9VT3Q2bE1FaUlpSWlJaUlpSWlJaUlpSWlJcnBlK0FSMGpEbTlZYjBvazRPbFdxb3FCTmR1QVVHUVNDVFFHc2gyTVpSV28wRjdmUzNjQW9KTWp1dnJWbzdvWEpid0Nnc1hYTGZVVkVIZDM0L2l0Rk82TnFsQ29mdGFOWXozcUtlakE5VjVPUWI3SE1hNVlkSnRkNG15djZSdDNBQWJSMGRNVzNPL3J0MDlPQVRUMXR5UDAxOTlCblYvUHhRMk5waTI1Z0ZCcVNNQXFNblBSZDdSUTBiUFkrdmtaUEhacjZXOWIvNU5jRzBxQ09mOGxvMXc4ZkVUbEx6eWpvaUNUMlMwS0JCSU95UzdUMW5HT1hRMU55UGx0anN0UHBlVHA1ZmcybERXSGtzVW5qaUMwdk5wQnZ2R1Q1MkI4Vk5uWERsbitqbmtIdDR2R0xQNDJaOGFMYmxsU0cxaFBoS005TFhYMWVEQ3ppMllldGQ5Nkdoc3dMR1AzOGV5bndrRHZMekN3Z1ZCS1ZLWkRNN2VQc01xWldabEt3NlEwYysyUkVSRVJFUkVSRVJFUkVSRVJFVDBmY1FBbVRGbXBNRXhBTkJjVlFtMVNxVjd5SzZ3dFlXTHI3OG9jTWJaMndkdHRUV0N0dnFpUXFNQk12Mjl2ZWhUS3RIZVVBOUFXQTVucUtoWmN3WFhwZWZUME5QWmFkSFpQZlVDWktwenN3WFhNb1VDaWlHbGE5Ujl2UmF0YTRxTm94T20zL3VnS0pOSHdmSER1dmVzOE9ReGhFK2JxZXZ6am9qQ2pQc2VSdTdCdlVoZWRUdnNYY2NKNWpaWGxpUHRteThNbHVBWlpPZnNJcmpXcU5XNjc3dmdMRm90K250N0laRklCR1Y3MVAzOUJvTWVaQXJGUUxtankvTUdsakFkSEdVcFZXOHYwcjcrQW5QV1BRR0pWSXEyMmhwazd0bUIrdUpMb3ZkQW83bHl0dHhEKytFUkhEcXN2Wnk5aE9WcE9wc01aOEF4cDcrbkIvMDlQZUlPaVFTZW9lTUZUWTFsSlZDMnRsaTh0bnRRQ0h3aW8xR2RtNDNteW5Kb3RWcDB0VFNqczdrSkR1UGNrTFYzSitJV0xoWE1xUzNJdzhuUFAwWkxWU1g2dXBYSVBUUWtJRWVyUmVpa3FTYjNQUGJ4KzBPR0cvNisyanFLZzY5V3YveTYyZGV6OHNWWHpZNGhJaUlpSWlJaUlpSWlJaUlpSXZvdVk0RE1UVVNqVXFHcHZGVHc4TjgzT2tZVUlKTzZkaDBhU29xUnRXOFh1aTVucDZqT3pZYTF2UU02bXhxaGJHdEZkMXNiZXJvNjBOdlpLUXJHR0ZvT1p5ajlBSm1pTXlkRmdUaUdPSXh6RXdSWnFQcjYwRkI4U1RCR3YveVBzcTNON0xxbTJEZzRJblh0T2ppNHVRdmFteXZLQllFTFdYdDN3dGJKU1ZCZXlEMG9HS2tQUGlwYXM3VzZDc2ZYZnlncVZhUFBRZSsxRko4NWlZdTd0ME1tbDJQVlM3L1Z0WGQzZEdEbjMvNEFxVXlHZVk4L284dXMwbFpYaTJNZnY2ZmJSMjV0amNpWnN6Ris2a3hBSmdNa0VwemR0QUUxK2JrV3ZSZVdhcW11eE1YZDI2SHU2ME5aeGpsZGtJWlVicmpFMGtqSUZBcDRoMGNLMnRycjYwYThuaUZCQ2NtQ0xEVmFyUloxUllYRFdzUEowd3ZoMDFNUlBqMFZQWjBkT1BUZTIxQzJ0cUN4dEJpVldSZFJjUHlJS0VBR0FPb3VGZWkrSGxvMnlpODJIdEZ6RjVqY3MvN3lQUkUxZTU3UnpEampBZ0tIOVRxSWlJaUlpSWlJaUlpSWlJaUlpTDR2R0NCems2bkp6eFVFeUFRbEpDUDM0RDVkMElLMXZRT3NiTzNnRnhNSDM2Z1lGQncvak96OWU5QldWNHVNN2QrYVhGdHViUTJOV2cyTlNqV3FaOWJQSGxOZmZBbHF2VDA4UXNJRTE4clc1aEh2SjdleVF1cmFkYUtnbTk3T1RwemFzRjRRNEtIVmFIQjI0d2JJNUFyNFJFWWJYYlB1VWdGT2IxaHZOamdHQUp6MVNnaVpLNkdqVWF0eGZzczNtUDN3RHlHUlNqSE9Qd0NwRHo2SzAxK3VoM2RrTktKbno0ZTF2YjFnVHZMSzI3SG5YMzh4bkVIbEtoU2RQaUZxa3cwcGZRVUlTeXdObDA5a3RDQmJUbWRUSTNxN3VrYThuajVuYng4azNMSlMwRlpmZkFrOUhlM0RXc2ZXeVZuM3RZMkRJMVNYTS9ia0hOdzM3TFVjM1QyUXZPSTIzYlZHclI3SUJHU0EzTW9LTVhNWEltcldQRlRsWktIazdHazBscFhvK3MyVlNTTWlJaUlpSWlJaUlpSWlJaUlpK3I1aWdNeE5waW83RXhNV0w0TkVLZ1V3VUVZb09Ia1NpdE5PQVFCY2ZQMTBZeVZTS1d3dWwyU1J5ZVd3c3JPSHRZTURiQjJkWU9Qb0JEdG5GOWk1dU1MZXhSWDI0OXhnYlcrUGZXKzlNZW9aUGZ4aTRnWFhOZms1Z211NWxSWENKazhUdERXVmw0MTRQN1ZLcFh2ZGd6UXFGVTUvdFY0VTNHQmxaNGVneElsdzh2QTB1YWJDMmdaK01mR296c3MyR1pSaTYrd3MycnVqc2Q3c21ac3JLM0J4OTNZa0xGMEJBSEQxOWNmaTUxNkFSQ0lSak5OcU5Lakt5VVRCOFNObWcyTVdQUG1jMlgwdE1UUllCQUJVWnNxRTNmYktId3gzU0NRSW16SmQwRlEvek13dXBuaUVoR0xLbmZkQ2JtVWxhQitheWNWU2RpNnV1cS83dTd2UjE2MEVnR0VIeDdqNCttSEd2UThKU21zVm5Ua3BLT3MxbExXREl3QkFLcE1oSUQ0QnpsN2UyUGZXR3dOOTl2YncwQ3NkVlhUNkJBcFBIaE90cytTNUZ3VFgrLzc5ZDlIM1RTYVhZK0hUUHhuVzZ5RWlJaUlpSWlJaUlpSWlJaUlpR3FzWUlIT1Q2ZW5zUUcxQkhueWlZblJ0TWZNV29qb3ZCejBkN1hBUENoYU1iNm1xaEZ0Z01HWS8vTGhGNjZ2N3pXZElHUTVyQndlNEI0ZGNhZEJxVVZ1WXI3dVVXMXRqNmwzM0N3SVNvTldpZGtpcG11SFNhalNvTHlxRVgyejg1ZVcwT1BQTkYyZ3NLd1VBU0NRU3VBVUdJVGg1TXZ4ajQwVWxoQXdaRnhDSWNRR0JTRkt2UmxONUtlcUxMcUdwb2d3dDFaVlFEd2s4OE5UTGhLUFZhTkJTVlluTEd4dGQzOXJCQWYzZDNXaXBxb0NyWDREdW5FT1ZwWjlEN3VIOVVMYTJtRDB2QUVHWklYTnNIQjBCU0tEcTY0VkdwWUpXbzRGRUpvT3Jyei9pRml3UmpCME1GaG11NEtTSm9nd29sVG1aSTFwcktDdGJPMFRObm9ld0tkTkY3MW5wK2JOb3JpaTNhQjJKUktJckt6VTBZS3E5WWZnQll4S0pCS0dUcHlGMi9tSkJ3RTV2VnhmeUR1ODNHaUJqUC9RK0FORFJjQ1c0S2pSbEttUjZuOVdhZ2p5TFBnL0t0bFpSOWlNck96dXo4NGlJaUlpSWlJaUlpSWlJaUlpSXZpc1lJRE1DUmpOZ2pCSDV4dzhMQW1Tc2JPMHdiYzM5eU5qK0xRTGlFZ1JqRzB1TDBhdTBQS0JoL05TWjZMOWNUc2Fjc01uVDBOUFphYkN2cmJZYVZUbFo4SXVKRndRdHROUlVvZmZ5SE0vUU1DU3R1QjMycnNLZ2dPcjhYSFNaS1V0a1RsM3g1UUFaclJicDJ6YWh0aUFQWG1IaDhJMk9oVTlVREd3dVorb3dSS3ZWb3FPeHdXQldHYWxNQm8rUU1GMUpLSzFHZzg3bUpqU1dGaU45MjJiNFJzY0p4cmRVVitvQ0V4VFdOb0krdVVLQm1IbUw0QjBlQ1JkdkgwQWl3WVVkVzFDWm5ZbjRoVXRGQVRVQjhRbXdkbkJBYlVFZVdtdXIwZEZRUDJvbGxrS1NKeU42N2dLTHhuWTFENy84bGIzck9NUXRYQ3BvYTYrdlEyTnBpWkVaNWpsNWVpRTRlUktDa2xLZ0dGSzJhVkJMZFNVdTdEQmVWa3lyMGVneU1RRkFVRklLR2tvdXdTMHdHRTVlM2xmV0dReHdzcEI3Y0FqaTVpL0J1SUJBMFg1cDMzd3UrcDQ1ZVhyQnl0WU9hbFUvQWhPU2hLK2hwZ29BWU92a0pNcSswOS9kamFZeXk5OC9hd2NIcUhwN29WR3JJWkZLUlZtYkJvT0RpSWlJaUlpSWlJaUlpSWlJaUlpK2l4Z2djeE5xcmlpL0hIeHlKUmpEMWM4ZmN4OTdTakN1czZrUjdaY3pVUFQzOUFqS3ZPalRhclhvN2V3VVBZUTNKVGg1a3RHK2lvc1pxTXJKZ24vc0JFRjdiV0UrSkZJcHB0NTFIM3dpbzBYeitwUmR5Tmh1UEtqQlVrMWxwZEJxTkRpLzVSdVVaWnpIbkhWUFlweC9nTmw1dFFWNXlOcS9HKzExdGZDTmprWDh3cVd3SCtkbWRMeEVLb1dqdXdjdW5Ud0dxVnl1QzV3WlZKT2ZwL3RhZjMrRnJTMmlaczBWdEdrMEdoU2RPSXFPeGdZa3IxZ3RLTmNrbGN2aEhSNEo3L0RJZ2JFcUZmYTkvUTkwTmpXYWZWM21WT1ZsV3h3Z1UxdVlaN0wvMEh0dkM2N3RYY2RoMW9PUHdjcFdtTEVrLytpaFlaMXhxSmk1Q3hFMWU1N1IvcWFLTXB4WS95SFVLcFhSTVYydExYQjA5OUJkSjYrOHplQzR1dUpMRnAzSnhzRVJVKzY4RjI2QlFRYjdNM1pzUVgxeEVRQkExZGVueXl6ajZPNkI1VC8vTGl2b2R3QUFJQUJKUkVGVXRjRTVqYVVsa0VpbG1IVGJHbEhHbC9MTURKT3ZUOS9NK3g2R3M3ZVAwZjZlamc2TDF5SWlJaUlpSWlJaUlpSWlJaUlpR21zWUlIT1R5dGp4TGR3Q2dpNlh4akdzTE9PYzd1dU94bm80akhOSFoxTWpPcHNiMGRuVWlLNldGblMzdDBMWjFvYWVqblpvMU9wUnpaNWo0K2dFZDcxZ2dickNBbWcxR2xSbVhZUlBSSlFnUzBxZnNndEhQMzRmUFIzdFY3MTNSMk1EVG56MkVlb3VsMnJLM3I4YnFXdlhHUnlyMVdoUW1aMkp3aE5IMEZwVHJXdXZ6czFHVFg0dS9HUGpNWDdhVExqNitodWMzMUpkaWRMemFkQnF0Y2pZdmhrcHErKzh2TEFXRlpucHVuR09CakxTR0ZOYmtJZTkvLzQ3NGhZc1FWQlNDcVF5bVdoTXpzRzlKb05qTnI3eVM4RzFxZTl0ZTEwdCtwUktzMlYzNmdyelVaMlhJMmpUUWd1dFJxTzdicTRVbGpSeTl2YUJ0WU9Eb0sycHZCUVZtUmttOXpMbDBxbmpDRW1aREd0NzRiclFhbEYwNWlTeTl1NDBHenhTbFpPSnFGbkdnMndBb0t1NUNmVkZoUmFkcWFlekEwMFZaYUlBR1kxYWpmU3Rtd1QzWTB0MUpUeUNRMDJ1cDJ4dFFYTlZCYVJTS2JyYjJ3UjlhcFVLaFNlT1dIU3VRWFdYQ2t3R3lEUlZsQTVyUFNJaUlpSWlJaUlpSWlJaUlpS2lzWVFCTWlNd2tySXZjbXRydVBqNFhvUFRHTmJiMlluam4zNkFHZmMvYkxCY1VIZDdPNHJUVHVtdWozejRYMmlHa1cxaU5QUjJkZUxveCsvQkx6b09mckVUSUpYSjBGSTlVSzZtSWpNRDlxNnVpSm0zQ01CQXhvKzByNytBc3ExMTFQWWZESTRCZ0lhU0lsUm1YeFJrdE9scWFVRlp4bG1VcFo5RmQ3dmhvQnl0Um9PS3pBdW95THdBRng5ZkJNUW53ajkyQW15ZG5YVmpMdTdhcGl0UFUzNGhIVTRlWG9pWU9SdDFSWVZRdGw1NVBTWG4waEExZXo1a2NybGcvWmJxU3RRWEY2R3h0QWhONVdXNnZ2NmVIcVJ2MjR5OG93Y1JNWDBXZ3BKU2RGbEhtaXJLVUhqaTZGVytRMExOVlJXNjdEVDZPcHNhVVg3aC9NQ2VlcVY0R2t0THNPbTFYeGxkdCtUc2FiUlVWMkx5N1d2ZzRPYU92bTRsMGpaK2VWVm43ZXRXNHVLdWJaaDAreHBkVzFORkdiTDM3VUpqV2FsRmErUWZPUWlGdFEyQ0owNFdmRStBZ2U5TFRYNHVNdmZ1RkFUL21KTzFkeWZrVmxZSW5UUVZBTkRUMFk2MGpSdlFVRklrR0hkaDUxYk11T2RCd2VkSThQcVVYVWpmdGhuUWFxRlJxNUcyOFV1MDFkY2lidjVpUUNKQjRZa2pncytXSmZRRGwvVDN5ejIwZjFqckVSRVJFUkVSRVJFUkVSRVJFUkdOSlF5UUdZRWpINzQ3N0Ruai9BTXhaOTBUMStBMHhyWFYxZUxBTy85Q3pMeEZDSWhQZ0V5aEdHaXZyVUhhcGczbzcrblJqYlUwT0VZLzY4alZhaWdwUmtOSk1TN3MyZ1puTDI5QnNFSGUwVU93ZDNWRGMxVUZTcytkMFFXWm1KSytiYlB1YTFWZjc3RE9rclYzRjF4OS9GQmJtSS9LN0V3MFZaU0pnajFNYWEycFJtdE5OVEwzN0lDVHB4YzhRc0tnc0xZUkJMVUFRUGFCUFhBTERFTGU0UU9DOWo1bEZ5b3Vac0F2Smc0MUJibW95YzlGZlZHaDRQdGtTSGRiR3k3czNJcXN2VHZoRlI0SjMraFk1QjArSUhpL3RCbzEydXZyVEs2ejR5K3ZDOC9UclJSY1g5eTVGUVhIRDE4T3l0QkFyZXFIdXE4UFBWMmRVUFVPNzczVzExcGRoUVB2dm9tRXBTdFJjdmEweWVDTzNNUDdSZVdZREtuSXZJQ0ErRVNvK3Z0UWN2YU1LQWpGSExWS2hRczd0K0xDcm0yd2RYU0VURDV3LzJpMUduUzNEMlJVR29rTE83YkF4c0VSdlYyZHlOeTcwK0I3MTE1WGk5My8rZ3ZjQW9KZzUrd0M2V0NBamxhTDd2WTJOSmFYaXVZVkhEdU03clpXQkNXbG1BMW1PYjlsbytpMXRsUlg2b0xHdEZvdE5Db1YrbnQ3ME5GUWovS0xHYU9TdVltSWlJaUlpSWlJaUlpSWlJaUk2RWFSYUMySk9oaGpQbnIrNmV1Mmwwd3VoNTJMcTZDdG83RmgyT3RJNVhMWU9RbXpRWFEyTjEzVjJZYTF2MHdHTzJjWHFQcjcrYUI3REZEWTJCZ01mRkhZMmtMZDMzL2RzL25RVFVRaUdWWmcxMWkxOXE5djN1Z2pETXRMOTY1QnQ3SUxBSERydyt1UXVtTFZEVDRSRVJIZDdJNXUvUmFiUDNnUEFHQnJaNC9mcmYvaUJwK0lpR2gwRkdWbDRxMWZ2d2dBQ0l1Tnc1Ty9HNzFTejBUZlIveHZCaUlpSWlJaW9pdVlRY1lNdFVvMW9vQVlmUnFWNnJvR3hJajJWNnR2NlA0a1pDd3JUSDkzOTNVK0NkMTBib0xnR0NJaUlpSWlJaUlpSWlJaUlpS2kwU2E5MFFjZ0lpSWlJaUlpSWlJaUlpSWlJaUlpSXJxV0dDQkRSRVJFUkVSRVJFUkVSRVJFUkVSRVJEYzFCc2dRRVJFUkVSRVJFUkVSRVJFUkVSRVIwVTJOQVRKRVJFUkVSRVJFUkVSRVJFUkVSRVJFZEZOamdBd1JFUkVSRVJFUkVSRVJFUkVSRVJFUjNkUVlJRU5FUkVSRVJFUkVSRVJFUkVSRVJFUkVOelVHeUJBUkVSRVJFUkVSRVJFUkVSRVJFUkhSVFkwQk1rUkVSRVJFUkVSRVJFUkVSRVJFUkVSMFUyT0FEQkVSRVJFUkVSRVJFUkVSRVJFUkVSSGQxQmdnUTBSRVJFUkVSRVJFUkVSRVJFUkVSRVEzTlFiSUVCRVJFUkVSRVJFUkVSRVJFUkVSRWRGTmpRRXlSRVJFUkVSRVJFUkVSRVJFUkVSRVJIUlRZNEFNRVJFUkVSRVJFUkVSRVJFUkVSRVJFZDNVR0NCRFJFUkVSRVJFUkVSRVJFUkVSRVJFUkRjMUJzZ1FFZEgvczNmZjBWV1ZhUnVINzFQVEN5U1VVSklBU1FnbW9VckhRbFZCUkZSZ1FOUmhiR052bytQWTYrZm9xR012ak9oWVVHUVFRV3dJQ0FKU0pmU09nSFJDUWpycE9kOGY2SkdkZlpLY2hFREk4WGV0Tld0bFAvc3R6MG1ZdFZqazluMEJBQUFBQUFBQUFBQUF3S2NSa0FFQUFBQUFBQUFBQUFBQUFJQlBJeUFEQUFBQUFBQUFBQUFBQUFBQW4yYXY3d1pxdys1MHFyUzR1TDdiQUFDY0FuWS92L3B1QVFBQUFBQUFuQUcrbno1TmJaT1NGZHMrc2I1YmFUQXlEaC9Ta1FQN2xkaWxXNzMxOE9scnI2andXTDc3T1NBNFdLTnZ2czB3WnQvUE85U3FYVnlOMWoyNGU3Y2txVW5MRnJJN25GN1AyNzV1cmFKaVl4VWNHbGFqL1dvaVB5ZEhPemR0VkZCb3FJTER3aFFVRXFyQWtCQlpMQmFQNHd1UEhaTi9ZT0FwNndjQUFBQ2VOY2lBVEVoRUUyVWUzRi9mYlFBQVRvSFFpTWo2YmdFQUFBQUFBTlN6UGR1MzZhc1AzNWNrUlRScnJxN25ucWVlZzRlb1VaT205ZGJUaHVYTDlONC9uemJVWHZoOFZxM0gxWVh5OG5LdG1EZEhQMi9Zb0o4M2JsQjJScnBzTnJzZWZlOERCWVdFbkpJOXEvUHpodlhLT0h6SS9YeGlRS2FzdEZTejNuOVBpNzc4UWdNdkg2V2g0Ni8yZXQwWjcvNUhPOWF2azhWaVVhTW1UZFNrWlN1TnZmMU9oWVEzcW5ST2JsYW1KajcraUZ3dWw1ckh4Q2krWXlkMTdudU9ZaExhZTczdnZwMC9LMjNmUG9WSFJDZ3NNbEpoalNOa2R6Z01ZN2FrcnRMSEw3OW9xSTIrNVhiMUhEVFl0Tjc4R2RQMS9XZlRkT1hkOTlScmtBa0FBT0NQcUVFR1pLS1RPeEtRQVFBZjFUcXBZMzIzQUFBQUFBQUE2dG5DTDJhNnY4NDRmRWh6L3ZlcGtucjBkQWRrVm40L1QxTmVmZW1rOXFnWVd0bXdmRm1WNDMvWnR0VlU4elRIMjNFbmltamVYRkV4c1ZXTzhjUnF0V3J4MTErNlQxZVJwTEt5VXExWnZFaDlMeHBhNC9YcVFrQlFrT0c1cE9qNGFmQUYrZmw2KzdHSHRYZkhka25Tdk0vK3A0Q2dJUFVmZVhtMWE1YVhsV25QOW0yU0pKZkxwYU5wYVhLNVZHVTRScExXTEY2azh2SnlTY2RQb0RtNGU3Y2ltamFyVVVEbWg1bWZLM1hoRCs3bmtQQkdldXk5RHd4alBQM01ZeFBOSng5OU0vbER6WjAyVlpMMHpwT1A2Nkp4NHpYZzhsR1ZualR6bTNzdkgrSCtIS2ZhaFBzZlZITFBYcWRsTHdBQWdOT3RRUVpra3M0ZnFCMC9MVk4rWm1aOXR3SUFxRVBCalJvcnFmL0ErbTREQUFBQUFBRFVvK3lNZEsxZCtxT2gxckYzSDdXT2l6K2wrMVk4OWFVdTUxUTM3cHlMTDlHbDExNWY0LzBscVh2L2dmcml2VW1HMnBvZjZ5OGc0MThoSUZOYVVxenk4bklGQkFXcGRiczRkMEJHa3I3NjhIMkZObTZzYnVmMXIzTE5QZHUzcWJpdzBGRHIxS2R2dGIya0xscG9lTFphcmVyVXQxKzE4MDYwZmQxYXczTmNjb3JIL2s0VUVCU2twaTFiR1dyYjFxNXhoMk9rNDBHZnJ5ZC9xRU43OTJqTXJYZVlUcVVCQUFCQTNiUFdkd08xNGZEM1Y5L1I0K3U3RFFCQUhlc3o1a281L1B6cnV3MEFBQUFBQUZDUDVrNzduOHJMeXR6UFZwdE5GMTNwL1ZVOGZ6UmR6ejFmVnB2TlVOdTFhYVB5Y3JMcnBaK0FvR0JUcmJpd1FKSjAyWTAzS2FsSFQzZmQ1WExwMDlkZVVmckJBMVd1dWExQ1NFV1NPbFlUa0VuYnYwOTdLcHpza3RDcFM3V256cHpvd081ZHlzM0tNdFRpTzNZeVBCY1hGdXJBcmwyR1dreENvdWxVbUlST25UWHl1aHRNOWRTRlAranR4eDVXUVY2ZTEzMEJBQUNnZGhya0NUS1NGSlhRWGtOdXZFMC9UdjJJazJRQW9JRUxhdFJJZmNlTVYxUzg5OGZiQWdBQUFBQUEzNU9WbnE3bGM3OHoxUHBjT0ZSTlc3WTAxUHdEQXhUUlBNcXJOWS9sNXFnZ1A5OVFDd3dPT2JsR1Q1RVBYM2hPYXhZdk91bDFYQzZYSHIybVp2K1JhY1VycDJvck1EaklWQ3M4VmlEL3dDQlpMQlpkZWVjOWV1WCt2K25RbmoxeSt2dHIxRTIzS2pLcWhXRjhVVUdCMHZidmN6OXZYTEhjOE40L01FZ3VsOHQwdFZHelZxM2tIM2g4LzZYZmZXdnFvMk9mdnFZL0N5ZHlPSjJHazF3OFhZM1Z2a3RYdy9PdXpadFVWbFpxcUhtNlhrbVMrZzBiTHIrQVFIMzYyc3R5dVZ6dXVzVmlrYTBHSjhpMFBTdEowZkVKWG8rdnlvS1puOWZKT2dBQUFBMUJndzNJU01kRE1pUCs5cUEyTHBpbnZSdlhLU2NqWGFWRlJmWGRGZ0RBQzNZL1A0VkdSS3AxVWtjbG5UOVFEbjlPamdFQUFBQUE0STl1enRRcEtpdjlQV3dRRUJ5c0lXUEdTcEtXelptdHhDN2RGQjRacVpSZWZaVFNxMCsxNiszWnZrMy9lZUl4UTgxaXNXamNuWGVieGxZWEVObXdmSm5wcWlSUGM3d2RkeWJhOU5OS1RYcjZpVHBmOThuckozaXNGeGNXYXZLL245Zmtmejh2NmZmdjB5L2J0dXJ0eHg2dWRMM0NZL2w2OWY1N1RmWHJIM2xNaVYyNnFiU2tSS3ZtZjI5NlAvWDFWelQxOVZjcVhYZllWZGRvd0dWWHVKL1hMMXRxZU4rMFpTdUZSMFlhYWpzMnJEZXRFOVBlYzBCR2tyb1BHQ2k3dzZHUFgzNVI1V1ZsYW50V2txNTc2RkU1L2Z3cW5WTlJoMjVuRy9vOEdRUmtBQURBSDBtRERzaEl4NjliNm56aE1IVytjRmg5dHdJQUFBQUFBQUFBcUtYOXUzYWFUbzhaZXVWVkNnb0owZjVkT3pYdHpkZGxzenQwenJDTE5mQ0swUW9JTXA5VWNxTHQ2OWJxdldlZVVsRmhvYUUrNFBKUjZ0RHQ3QnIzWjdYWjVQVGlQL0R4ZGh4T25kU0ZQeWcvTjdmRzh5cGVWWFZndC9IcXBMVDkrM1RQeU9IVnJsTlZ1S2VpblpzMjZoOWpSeGxxN1pLU2RmTlR6MVE2cDZTNHVNcVRjQUFBQU9CWmd3L0lBQUFBQUFBQUFBQWFOcGZMcGM4bnZtVzRkcVpWdXpqMXZ1QWlTZEtYNzc4bmw4dWwwcEppelo4eFhTdm16ZEY5cjc2cDRMQXdqK3N0bWYyTlprNzZqMHBMU2d6MWpyMzc2S0p4bFY4OTVFMzRvVGJqcXhyWHFsMmM3bnIrM3pYYUY1Vnp1VnhhTUdONnJlYmE3QTNqVnliZmZmcUp2dnYway9wdUF3QUFvTUZwR0gvYkF3QUFBQUFBQUFENHJDWGZmcU5kV3phN242MDJtMGJmZkpzc0ZvczJyL3BKMjlhdU1ZenZkdjRBaitHWXZKeHNmZnJxeTlyMDAwclR1M1pKeWJyeXJyL0pZckhVL1Flb0k0TkhqVkhQUVVNcWZmL09VNDhicnFDeU94eTY5c0ZIVGtkckRjYW1sU3QwZU4vZVdzMjFWVGhCQmdBQUFMNkZnQXdBQUFBQUFBQUErRHhYOVVQcXlhRTllL1RGZTVNTXRjNTl6NUVzMHU0dG0wM3ZtclZ1cldGWFhXMm91Vnd1clY2MFVGKzg5NDV5czdJODdtTjNPblY0NzE2MWJOdTJiajlBSFdvZUhhUG0wVEdWdm5lVmx4dWU3UTZIRWpwMXJyUDlZOW9uNnVZbi8rK2sxdGk2ZG8zbVRadHFxQTBaL1NmRnBYUThxWFZ2Zi9aNXhTUzBkei92M2JGZEw5MTd0MkdNcTl5bGJ6K1piSm83NGY0SDFhaHBVME90cUtCQXJ6OTR2NkZtc3hsL1pXSjNPS3JzcWVJSlJkN004VVpET2NrR0FBQ2dvZUZ2V1FBQUFBQUFBQURnZy95RGd0eGZsM2o0UmY2Wll0MnlKU290S1RiVVVoY3VVT3JDQmFheE5wdGQ0KzY4UjNhSDAxM2J0bmFOdnZ6Z1BlM2Z1YlBLZmJhdVR0WFcxYWxLN3RGVFE4YU1xellvMDZoSkUxMTA1VlhlZjVBYStQaWxGMnM4eCtWeXFieENRS2F1VHp3SkNnbFJ1K1NVazFxanFMRFFWQXRwM1BpazEvVkc2c0lGT3JCN2w2R1cwS216a252Mk1vMHR5TXN6MVNvR1U1NmRXdmxWVFduNzkrbTUyMjQyWEF1VzBLbXpibnpzeVpxMlhXT0RSNDFSMzZIRDNNOTUyZGw2L3M3YkRHTWVtampKRk5aNWJJSXhXSGJudjE1VWVHU2tvUllRRkZ6SDNRSUFBSnc1Q01nQUFBQUFBQUFBZ0E4S2JSemgvcnEwcEVRNVI0OHF0SEhqZXV6SXN4NERCbW5PcDUrWXdoK2VYRGp1U3JWcTIwN2w1ZVhhdk9vbkxadzFVenZXci9NNDFtYTN5MVZlYmxwM3c0cmwycmh5aFpKNzl0YUZZNjlVOCtob2ovTURnb0xWN2J6K05mOUFYcWhOUUtha3FNaFVzOVhCYVNWMUxTZzAxRlRMejhrNUxYdHZXN1BHVkJ0MHhXaVBZejM5ZWF2SnlTMExaa3czaEdNazZlenpCM2c5dnlZcTd1TVhHS2lROEVaVnpna0pEemNFeVR3SkNnMnJkaDBBQUFCZlFrQUdBQUFBQUFBQUFIeVF2Y0l2KzJlKzk0NnV1dWUrZXVxbWN1R1JrVXJxMFV2cmx5MnBjbHk3NUJSMUh6QlFjNmROMWJMdnZsWG1rU09Wam0wZEY2K3h0OThsbDh1bEx6OTRUNXRYL1dSNDczSzV0SDdaRW0xWXZsUkR4b3pWa0RGalBhNXp6OGpoTmY5QTFYanFveW0xbWxkY2JBN0l5Q1g5dkdGOXJkWnJIaDNqTWN4eXNvTER3a3kxdk96c090L0hrN0YzM0tYaW9pTE5uakpaaC9ic1VWeEt4MHBQcmlrdkx6UFZ2RDJSSnlmenFGYjlzTUJROHdzSVVFcnZQalh1dVRvdWw4c1VrTW5QemxiYS9uMi9QM3NJSUIzWmYwQTJSOVcvQXNvNGROQjBlcFBENmFkR1RacWNSTWNBQUFCbkxnSXlBQUFBQUFBQUFQQUhzR2J4SXNubDBpVVRybE5ZUkVUMUUwNmo4MGRjS3J2ZHJrWk5teW9rTEZ4TFpuK2pJd2YydTk4SEJBZHIzQjEzS3pjclM3T25mS3p5TW5PNFFaSUNnb0kwWlBSWTlidDR1S3hXcXlUcHVvY2UxWTcxNi9URmZ5ZVpybUd5MmUxSzZkWDcxSDJ3T2xTWWY4eFV5OGs4cWpjZWZxQlc2MTM3NENNNjYrenVIdC9WTmhoMHpzV1hhS2lIYTZseU16TnJ0VjZOV2FTT3Zmc291VWRQTGZwcWx2ejgvYlh3aTVrNjk1SVJwcUZscGVZL1ExWXZUNUJaOU9Vc2xWYTR0cXlvb0VELytOTVZ0ZXRiMHJDcnJ0R0F5OHp6UFFWNTVzK1lydmt6S3IvK1NaS2V2K3UyS3Q5TDBsdVBQbVNxdFVuc29GdWZlYTdhdVFBQUFBMFJBUmtBQUFBQUFBQUErSU5ZOCtOaXJmbHhzY0lpSWhYUnJKa3NGa3VkN3pIaTJ1dlZzazNiR3MySlRleWcyTVFPa3FUVWhUOFl3akdTTk9hVzJ4VWVHYW53eUVpZE8vd1NMWmp4dWVHOXcrbFVyOEVYYVBEb1AzazhGU1V1cGFQdWV2NGxMZnR1dHI2Wi9JSHljM01sU1JkZk0wRlJNYkh1Y2VQdXZOdjlkV0J3aU41NTZuSERPc0ZoWVRYK251Vm1aWmxxSis0VEZPTGRLUzRGK1hrMTJyYzZUaisvT2wzUHZhNi92L3dDQWxSVVVPQ3U1UnpOT09sMUQrM1pZM2hPMjdldmtwR1N4V3FWeFdMUjUrOU1WR2xKaVlMRHc5VDEzUE1OWXp5RnJMdzVRZVpvV3BvV2ZmbUZkMDNYZ2RMaWt1b0hBUUFBd0NzRVpBQUFBQUFBQUFEQXh6VnQyVklaaHc2cnJLeFVrcFNka2E3c2pQUlRzbGRoZm42dDV4N2E4NHVtdmZtYW9kWnY2TVdHVTE2R2pCNnJuK1ovcjd6c2JBVUdoNmpuNENFNjc1SkxGUkllWHVYYUZvdEZ2Uys0VUozNjl0VTNrejlTZGthNnpobG1QQ21sMjNuOXExempnYmZla1orL2Y0MCtrNmZUV0tyYnh4TlBRWnVUY2FvQ01wSVVIaEdwdy92MnVwK3pNazQrSURQMTlWZThHcGVYbmEyUFgzNVJXMWVudW12L2UrTTF0WWh0cStiUjBlNWFhV21wYWE3Tml4Tmtacnp6dGtxS2k2c2RWMWVLaXdwUDIxNEFBQUMram9BTUFBQUFBQUFBQVBpNGtQQkd1dmJCUi9YZDFFKzBmdWtTRlJjVjFYZExKdms1T1hyM21hZFZWUGg3SUtCMVhMeUcvL2t2aG5GK0FRRzY0cSszcUtpZ1FKMzc5WlBkNGF6UlBvSEJJYnI4eHB2a2NybnFwTy9USmZQSWtUcGR6M0VLQXpLTm1qUTFCR1N5ajJhb3ZMemNmZTNWcVdTejI1Vng2S0NoVmx4VXBQZWZlMFozUGY5dk9YOE5PSldWbWs5bXFTNGdzM25WU20xY3VhTFM5MDFidGxSSWVLTXExM0M1WE5xMWVaUHB6NTlmUUtESDhVVUY1b0RNMk52djB0bjlCN2lmYzdNeTlkaUVxdzFqbnAzNm1lbi9HeFhEV2crK1BVbU5temF0c2w4QUFBQmZRa0FHQUFBQUFBQUFBUDRBSXFPaU5PNk91MVZ5MDYzS09IUkkrVG5acDJTZkZqVzhYa2s2SG1DWTlQUVRobUJEWUhDSXJybnZmcFdYbFNrOVBWMlpSOUtVbjVPanp2M09rYXU4WEorODhtOTk4c3EvVDZyWGY3d3hVWkZSVVY2UGYyekNWU2UxMzhuWXYrdG5VKzNjUzBab3hJVHJxcDM3NnYzM2F2ZldMWWFhbjM5QXBlTnZmL1o1VTIzZVovL1R4aFhMcXh3WDJ1aDRPS1J4czJhR2VubFptYkxTMDA5TEdDTWdLRWdUN245UUw5MTd0K0drbDdUOSt6Umowa1NOdnVWMlNWSlpEYTlZS2p5V3Ira1QzNnB5Yjd2RHFlc2ZlVndPWitXaHJXOC8va2c3TjIwMDFDS2pXcWpub0VFZXh4L0x6VEhWL0FNOWgya0FBQUJRTlFJeUFBQUFBQUFBQVBBSDRuQTZEVmZOMUxmeXNqSk5ldm9KL2JKdHE2RmVYRlNrNTI2NzJYRGFUWFI4Z2pyM08rZDB0L2g3VDRYMWM5Mk55K1hTNWxVL21lcFIwVEZlelM4cE1WOEo1QmRRZVVBbUpxRzlxUlljR3VyVk9FbHFFdFhDVkR0eVlQOXBPNjJrZVhTTVJsNTNvNmErOGFxaHZuenVISFhvMWwwcHZYcXJySVpYTEgzeXlrczZtcFpXNWI0SGR1L1M5SWx2YXN5dGQzaDh2L0w3ZVpvN2JhcWhackZZTk9hVzJ5bzlDU2svTjlkVWUrK2ZUMWZaaHlUOWZmVGwxWTU1K3NaclBkWTc5dTZqYSs3N1I3WHpBUUFBR3BwVGY1NGhBQUFBQUFBQUFBQ1ZzTnBzT3J4M3I2bGVXbEpzdWdvcUpEejhkTFYxUnRtNkpsVTVSNCthNnEzYnhYczF2N2pRZktWV1ZRR1prOVcwVlN0VDdmQ2VQYVphVGE2NXV2M1o1L1hDNTdQYy83dnpYeTlXT2I3bjRDRks2ZFhiVkovMjV1dkt5ODcyR0pDeFZuS0N6UHdaMDdWaCtUSlRmZVQxTnlxaVdYTkRiY1c4dVZyMDVSZW1zU3UvbjZlcHI3OWkrc3dYamh1dnRrbkpsWDRPVHo5M0FBQUExQTRueUFBQUFBQUFBQUFBNmxWQzU4NWF0V0IrdGVOK0MzVTQvZjNWcUlubjAwZ3lqeGhQK2ZEejkxZGdpUG4wRTBteTJTdS9Va2VTWHZoOFZyVTluUTd6UHB0bXFvVkZSQ2dxTnRhcitVVUZCWVpubTgwdXU4TlJGNjE1MUt5MStZU2lmVHZOVjBSTmVmVWxOVzhkclhNdUhsN3BDU29uWTlSTnQyclg1azNLeXo1K25aalQzMS9uamJoVUFjRkJLdmQ0eFpMNVZ5WS9iOXlncnovNndGUlA3dEZUL1laZXJOakVEbnIxL250VldsTGlmamRqMG45VVdGQ2d3YVBHeU9WeWFjN1VLWm85NVdQVEdpbTllbXZnNWFPcS9BeVo2VWVxL1p3QUFBRHdEZ0VaQUFBQUFBQUFBRUM5YXQrNWl5a2dZN1BaRlJRYXFxQ3dVQVVHaHlnd09FVHhIVHRMa2hLN2R0TkRFeWQ1WE91ZWtjTU56NTM3bmFQUnQ5enVkUzlscGFVNmxtZSsxdVpVQ0FsdlZPMllOWXNYYWVmR0RhWjZjbzllWHU5VFZIRE04T3dmZU9wT2o1R2tSazJhS0NBNFdBVjVlZTdhcnMwYlRlUDJidCt1bitaL3IwVmZmYWx6aDEraVhvTXZrSDlnWUozMUVSUWFxcEhYLzFVZlB2K3NVbnIxMGFYWFhxL3d5RWhKTWdSYWZtTjNHSDlsc25mSGRyMzdmMCthd2pSQklTRzY0cVpiSlVtdDJyYlRpR3V2MTJkdnZXRVk4KzNISHlrM00xTVpodzlwUytvcTAxNXhLUjAxL3U1N1piRllxdndNR1ljT0dwNHRGb3R1K2I5blpiVmF0WFBqQm4zNXdYOE43MjkvOW5sSjB0Y2ZmYUFkNjllNTYwUEhYNjI0bEk2R3NmdDM3ZFRzanljckwrZDRnS2ozQlJlcSs0QkJDZ29KcWJJbkFBQ0Fob3FBREFBQUFBQUFBQUNnWG5Yb2RyWkczWHlyR2pkdHB0QkdqUlhXdUxFQ2dvUHJwWmZ0NjlmcVAwODhkbHIycXU2RW1weWpSL1g1TzI5N2ZOZm53cUZlN1ZGZVZxYWl3a0pEelQ4d3lMc0d2VkJhVXF5TVE0ZDE1T0FCcFI4OG9JeURCOVc1M3ptS2pvdlgxaldyM2VPT3BxWHA4TjY5YXRhNnRTU3ByS3hVNmIrR1A3SXowalhydis4cS9lQUJYZkhYVytxc04wbnEzTGVmSXBvMVUrczQ0M1ZVbmdJeTFoTk9rRG40eTI1TmZQeFJGUjR6aG9zc0ZvdkczWFdQNGJxdlBoZGNwTnlqUi9YZDFDbUdzVDkrODVYSG50b2xwK2d2RHp6czFTaytoeXBjVGRXb1NSTzFTZXdnU2NyTnpEU05qMGxvTDBrYWZjdHRldjZPVzkzWGxNMmJObFV4Q2UwVmw5SlIrVGs1K25yeWgxbytaN2JoeXFkVkMrYnIzT0VqRkJuVm90cStBQUFBR2lJQ01nQUFBQUFBQUFDQWVoVVlIS0plZ3krbzlIMUJmcjR5ajZRcE15MU5yZHJGS1N3aTRqUjJWeitLaTRyMC9yLys2YjRlNkVTSlhidXBlYlQ1R2lOUDhuUE5wK0g0QjNsL1NrdHBTWW15TTlLVmw1TmpldmZrOVJPVW5aRmhDRmxJeHdNZ2JaT1NEUUVaU1ZvKzl6dGRNdUZhU2RMaHZYdFZWbHBxZU4rc1ZXdXYrNnFKaXVFWVNTb3VLalRWYkxialYyNWxaMlRvN2NjZTluaVMwQVZqcjFSaWwyNGU2MFdGaGZyaGl4bFY5dEs1M3prYWQ4ZmRzdG1yLy9WTVNYR3hEdS9kYTZnMWFkR3kybm1TRk5Hc3VTNjk5Z1pOZmVOVlNWSlJZYUhlZnZ3UjlSdzBXR3NXTDFKQmZyNXBUbWpqQ0tVZlBLaW1MVnQ1dFFjQUFFQkRRMEFHQUFBQUFBQUFBRkJ2Y3JPeXRHdnpKaDNMeTlXeDNGemxabVVwTnl0VE9abVp5amw2Vk5sSE0xUjh3Z2tvdHo3em5NOEhaRXFLaS9YZU0wOXA5NWJOcG5kV3ExWERyL21MMTJzZDJiL1BWQXNNOW55RlR0citmVm8wNnd0bFphUXJPeU5EV1JucHl2Y1FqUGxOVm5xNng3ck5ibGRDcDg3Nlp2S0hodnJ5dVhNMDhQSlJDZ29OMVo1dFcwM3pXclJwVytsZXIvejliNVcrcTQwY0Q2ZXZPUDM5SlVsMnA5TmpNQ21sVjI4TnVtSzBxVjVlWHE3MXk1Ym9GdytmcWFLQy9IeHRYTGxDWjUzZHZkb1RaUFpzMzZheU1tT0lxS3J2VVVVOUJ3L1JvWDE3dFBDTG1jZjdMQ3ZUMHRuZm1zWkZKN1JYLzBzdlUwcXYzdFZlK1FRQUFOQ1FFWkFCQUFBQUFBQUFBTlNiak1PSDlQNXp6M2c5M3VubmR3cTc4ZXpacVovSjduQ2UxQm9ibGkvVGUvOTh1dHB4MlJucGV2ZVpwN1h2NXgwZTM1OS82V1dHMDJQS3lrcFZWbElxaDUrZktkeVFmdkNBWnI0M3liUkdjRmlZeDdXUDVlVnB5ZXh2cXUyeE9sYXJWYTNqNGhVV0VhSHNqQXgzdmZCWXZ2NzM1bXU2NnA3N3RIYkpqNlk1cmRyRm5mVGUzc2pMenRieU9iTk4rL3NISGo5Wkp5Z2tSSzNqNHJWbit6YjMrN1pKeVJwLzk5OE0zK1AwZ3dlMTR2dTVXdm45WE9VY1BlclYzbHRYcDJycjZsVDUrZnNyb1hNWEpYYnBxallka3RTMFZTdlR6Mi96cXA5TTg5c2xKYm0vcmhpZStVMVJZYUYyckYrbnJhdFR0V1YxcW5vT0dxemxjK2Q0SE52bmdvczA3T3ByNnZUYUxRQUFnRE1WQVJrQUFBQUFBQUFBUUwxcFZzUHJYTjU1Nm5IWmJONy8wL2FheFl1MGJlM2FTdCtmTy93U25UdDhSSTE2T0ZYV0wxdXFhVysrcnJ3Yzgra2wwdkdUUGk0YU45NVF5MHc3b21kdXZrRWRraFpVQUFBZ0FFbEVRVlRTOFpOYkhFNm5iRGFiU2twS0RDZnZuS2hSazZZZTYyR05UKzVrSHF2TnBzWk5teWt3TkZRV2kwWGQrdy9VM0dsVERXUFdMMXVxQjhhTlZtbEppYUhlcWwyYy9INDl3YVV1cEI4OHFIZWZlVktCUWNGeUJnVElicmZMYXJPcnFPQ1lkbS9kWXZyZWhFVkVHZ0lxN1R0M2NRZGtXc1MyMGJVUFBDUzd3Nm1qYVdsYXQvUkhyVm04U0h0M2JLOTFmMFdGaFZxL2JLbldMMXNxU1FvSURsYXJ0dTBVRlJPcnVPUVVuZFc5aDlZdVdXeVlZN1ZhMWFiRFdlN24zS3dzMDdwdlBmcVFkbTdhNkw2K3ltYXphL1F0dHlzNHZKSG1WZmhaU05LUzJkOW8rZHc1YXBlY3JPajRCRFZySGEybzZCaEZ4Y2JXK3JNQkFBQ2NxUWpJQUFBQUFBQUFBQURxVFVCd3NJTER3anhlYVNOSkZvdEZ3V0ZoQ285c292RElTSGVnd0Z0RmhZVXFxaVFvSWgyLzhxWTZmeDk5ZVkzMnJJM01JMGYweWNzdlZ0cHJSTFBtK3NzL0hwVFZaalBVSTZPaUZOcTRzWEtPSGxWWmFhazdHRkdWK0k2ZFBOWkRHemVTeFdLUnkrV3FkSzdWYWxWNGt5WnFFdFZDa1ZFdDFLUkZDelZwMFZLUlVTM1V1R2xUUTMvOWhnM1hvcTltcWFpZ3dMQkd4WENNSkozVnZVZTFmZGRFWkZTVWlnc0xkWGp2WHEvR3h5UWtHSjdiSmlWTC8vdFVyZVBpZGYwamoydmp5aFg2ZnZwbk9yVG5GNi9XaSsvWVNSZGYvV2ZsWkdacTFuOG5LVzMvL2lySEYrVGxhZnU2dGRxK2JxMmlFeEtVbFo1dU9IMUhrdUpTT2hwT2V0bVNtbXBhWi9zNll4ak1ZclZLa29aZWVaVmF0MnVuejk1KzB4U3NLU3NyMWJhMWE3UnQ3UnBKMHJtWGpOQ0lDZGQ1OVRrQkFBQWFFZ0l5QUFBQUFBQUFBSUI2MWJKdE8yVm5wQjhQWEVUOUdyaG8wVUxoa1pFS2o0aVV6Zjc3UDJYZk0zSjRQWFo2NmpScTBrUlgzM2UvSmozOXBNckx5Z3p2d2lJaWRlTmpUeWdrdkpISHViR0pIYlN1d3BWRmxZbE9hRjlwUU1abXM3dkRTbUVSRVlxTWFxR212LzRzZmd2RFJEUnJidmg1VkNVa1BGd2pKbHlucVcrOFd1VTRtODJ1N3YwSFZqbG05QzIzRzY2V1N0dTNUMU5lZmFuS09lMjdkTk95Nzc3MXF0ZCt3NHgvcm1MYkp5cWhVMmY5K2U4UHlDOGdRQzFpMmlodC83NXExNGxMNmFpQmw0OVNRcWZPN2xwaWw2NWFNVytPRnN5Y29TTUhxZzdLdEV0T1VaZCs1MHFTUnQxOHE2YTg4dnRuN0haZWY4UFk3SXowYXZzNVVVcXZQbXFibEtKWi81MmtWUXZtcTd5ODNEU21hY3RXR2piKzZocXRDd0FBMEZBUWtBRUFBQUFBQUFBQTFLc2JIbm04dmxzNEl5UjI2YVlyL25xTHByNytpcnNXRlJPcjZ4OStWR0VSa1pYT2E5MHV6cXVBVExQV3JmWG4rKzQzWENWVTBXMy8vSmZDR2plVzNlR3NXZk9WNkRsNGlQSnpjL1QxUng5VWVqTE5oZU91VkhoazVaOVBrcHBIUnlzbW9iMzcyZnJyeVNoVmlZNVBxRFlnWTdGWU5IVDgxWWFyaXlUSjZlK3ZHeDU5d3YyOWlvcU5WYjloRjJ2aEZ6Tk5hemljVG5YcTIwL25YanhDTGR1Mk5iMjMybXpxTmVSQzlSeDhnVGI5dEZMTDU4eldsdFdwcHROK3JGYXJSbDU3Zy91NWUvK0JPcnhuaitiUG1LN0E0QkNsOU81akdIL3VKU01NQVpyZmhJU0hLNzVqSjhXbGRGSmNTb3JoWFZCSWlQNTAyNTBhUEdxTTVrMmZwcC9tZisvdXcycTFhdXdkZDlYWnp4NEFBT0JNUTBBR0FBQUFBQUFBQU5CZ3ZQRDVyTk8rNS9pNzc1V3R3dFZHTmJWbngzYk4vL3l6YXNmMUhEUllSL2J2MC93WjA5WDEzUE4weFY5dmtWOUFRSlZ6MnB5VnBLWXRXOGxpc2NoaXRjaG1zOHRtdDh2aDU2ZkE0QkExYXRKRU1RbnRsZEtyZDdXbnYwUTBhMTZqeitXTkFaZGRvZmlPbmJSdzFoZjZlZU1HNVdWbHllbnZwNVp0MittY2l5OVJjbytlTlY3VDRmUXpuQ2dqU1g0QmdZYm42TGg0U2NkRE1GYXJUVGE3VFE2blUzNkJnUXB0MUZpeDdSUFY3ZnorYWhIYnh1TWVGWU5FUTBhUDFhb0Y4NVdma3lPTHhhTFc4UWs2Ky93QjZuYmVlWWFyanlwanNWaVUxTDJIa3JyM1VFRmVudFl0WGFLTlA2M1F6eHMycVBCWXZub01IS3lvMkZqRG5LSGpyOWF1TFp1VjJLV3IvUHo5RGUrNm5uT2V2dnJnZmVWbFp5a21vYjJTZXZSVVl0ZHVpb3FKclRJRUpVa1J6YU0wK3ViYk5QeWF2Mmo5c3FWYSsrTmlSY2ZIS3pvK29jcDVBQUFBRFJrQkdRQUFBQUFBQUFBQWZtVzNPeFFTSG02b3BmVHFMYnZEY1ZMck9nUDg5ZFA4ZVY2TkhYclZOV3FYbkt3TzNicDdOYjVOWWdmOS9iVTNUNmE5VTY1MVhMeXV2T3NlcjhZbWRPcGNiUkNxZVhTMDduMzU5U3JIUk1YRzFtbWdLaUFvU0pmZmVKT3kwelBVc1UvZmFrKzlxWEt0NEdEMUhEeEVQUWNQVVhsNXVmYnQySzZJNWxHbWNWYWJUVmZkYzUvOEE4MGhLWnZkcm12dXUxK05telpUV0VSRTdmb0lDbEtQZ1lQVVkrQ2dXczBIQUFCb1NBaklBQUFBQUFBQUFBRHdxN2lVam5yc3ZRL3JmTjNFTHQyOFh0ZHF0WG9kanNIcDFhbFB2enBmMDJxMUt2cUU2Nk1xcWlxSVUvRnFLQUFBQUZTdStrczZBUUFBQUFBQUFBQUFBQUFBZ0FhTWdBd0FBQUFBQUFBQUFBQUFBQUI4R2dFWkFBQUFBQUFBQUFBQUFBQUErRFFDTWdBQUFBQUFBQUFBQUFBQUFQQnBCR1FBQUFBQUFBQUFBQUFBQUFEZzB3aklBQUFBQUFBQUFBQUFBQUFBd0tjUmtBRUFBQUFBQUFBQUFBQUFBSUJQSXlBREFBQUFBQUFBQUFBQUFBQUFuMFpBQmdBQUFBQUFBQUFBQUFBQUFENk5nQXdBQUFBQUFBQUFBQUFBQUFCOEdnRVpBQUFBQUFBQUFBQUFBQUFBK0RRQ01nQUFBQUFBQUFBQUFBQUFBUEJwQkdRQUFBQUFBQUFBQUFBQUFBRGcwd2pJQUFBQUFBQUFBQUFBQUFBQXdLY1JrQUVBQUFBQUFBQUFBQUFBQUlCUEl5QURBQUFBQUFBQUFBQUFBQUFBbjBaQUJnQUFBQUFBQUFBQUFBQUFBRDZOZ0F3QUFBQUFBQUFBQUFBQUFBQjhHZ0VaQUFBQUFBQUFBQUFBQUFBQStEUUNNZ0FBQUFBQUFBQUFBQUFBQVBCcEJHUUFBQUFBQUFBQUFBQUFBQURnMHdqSUFBQUFBQUFBQUFBQUFBQUF3S2NSa0FFQUFBQUFBQUFBQUFBQUFJQlBJeUFEQUFBQUFBQUFBQUFBQUFBQW4wWkFCZ0FBQUFBQUFBQUFBQUFBQUQ2TmdBd0FBQUFBQUFBQUFBQUFBQUI4R2dFWkFBQUFBQUFBQUFBQUFBQUErRFFDTWdBQUFBQUFBQUFBQUFBQUFQQnBCR1FBQUFBQUFBQUFBQUFBQUFEZzB3aklBQUFBQUFBQUFBQUFBQUFBd0tjUmtBRUFBQUFBQUFBQUFBQUFBSUJQSXlBREFBQUFBQUFBQUFBQUFBQUFuMFpBQmdBQUFBQUFBQUFBQUFBQUFENk5nQXdBQUFBQUFBQUFBQUFBQUFCOEdnRVpBQUFBQUFBQUFBQUFBQUFBK0RRQ01nQUFBQUFBQUFBQUFBQUFBUEJwQkdRQUFBQUFBQUFBQUFBQUFBRGcwd2pJQUFBQUFBQUFBQUFBQUFBQXdLY1JrQUVBQUFBQUFBQUFBQUFBQUlCUEl5QURBQUFBQUFBQUFBQUFBQUFBbjBaQUJnQUFBQUFBQUFBQUFBQUFBRDZOZ0F3QUFBQUFBQUFBQUFBQUFBQjhHZ0VaQUFBQUFBQUFBQUFBQUFBQStEUjdmVGNBQUFBQUFBQUFBSUFrcGUzZlozaHUwcUtsTEJaTGpkZlp1bWExWEs1eVNaTFZhbE5DcDg2U3BOeXNURG45QStUbjczL3l6WjRnTnl0THYyemJxcVR1UFdyVmIxVU83dDR0U1dyU3NvWHNEcWZYODdhdlc2dW8yRmdGaDRiVmFUOG55cy9KMGM1Tkd4VVVHcXJnc0RBRmhZUXFNQ1NrMHU5QjRiRmo4ZzhNUEdYOUFBQUFBRlVoSUFNQUFBQUFBQUFBT0NNOGUrdE5odWVuUHBxaWdLQ2dHcTh6NmVrblZGWmFLa2x5T0oxNlpzbzBMWjM5amI3NjhBTzE2ZEJCZjNuZ1lWbXR0VDlndmJpd1VLc1hMOUt1elJ1MWEvTW1wUjg4S0VtNjVlbC9xdTFaU2JWZTE1TVo3LzVITzlhdms4VmlVYU1tVGRTa1pTdU52ZjFPaFlRM3FuUk9ibGFtSmo3K2lGd3VsNXJIeENpK1l5ZDE3bnVPWWhMYWU3M3Z2cDAvSzIzZlBvVkhSQ2dzTWxKaGpTTmtkemdNWTdha3J0TEhMNzlvcUkyKzVYYjFIRFRZdE43OEdkUDEvV2ZUZE9YZDl5aXhTemV2K3dBQUFBRHFDZ0VaQUFBQUFBQUFBSUJQc1ZxdEt2djE2L0t5Y24zeDNpUXRuRFZUa3JSNTFVK2E4YzdidXV5R215cGZvQm8yaDEzZlRQNVF1Vm1aaHZxcUJmUHJOQ0JUWGxhbVBkdTNTWkpjTHBlT3BxWEo1VktWNFJoSldyTjRrY3JMajUrZ2MzRDNiaDNjdlZzUlRadlZLQ0R6dzh6UGxicndCL2R6U0hnalBmYmVCNFl4djJ6YmFwb1htNWhvcW4weitVUE5uVFpWa3ZUT2s0L3JvbkhqTmVEeVVkV2V0blB2NVNQY24rTlVtM0QvZzBydTJldTA3QVVBQUlENlVmdUlQQUFBQUFBQUFBQUFaeUNiL2ZmL05yUzh2RXlEcmhpdHhzMmF1V3MvZnZPMWxuejdkZTNYdDluVnc4TXBLZXVXTGxGNVdabUhHYld6Wi9zMkZSY1dHbXFkK3ZTdGRsN3Fvb1dHWjZ2VnFrNTkrOVZvNyszcjFocWU0NUpUUFBaM29vQ2dJRFZ0MmNwUTI3WjJqVHNjSXgwUCtudzkrVU45L05JTEtpMHBxVkZQQUFBQXdNbmdCQmtBQUFBQUFBQUFnRSt4Mld6dXIxMHVsd0tDZzNYdEF3L3I1ZnZ1VVhGUmthVGpWLzZjZmY0QU9mMzlKVW5wQncrb3FFSVlwU3F0MnJZejFZN2w1V3JsOS9QVUtpNnVSdjIyYk5QV1kzMWJoWkNLSkhXc0ppQ1R0bitmOWxRNDJTV2hVNWRxVDUwNTBZSGR1NVNibFdXb3hYZnNaSGd1TGl6VWdWMjdETFdZaEVUVHFUQUpuVHByNUhVM2FNYWsvOGpsY3JucnFRdC9VRlo2dXY3eWo0Y1VFQnpzZFc4QUFBQkFiUkdRQVFBQUFBQUFBQUQ0Rkt2TitFL2ZaYVdsYWg0ZG8xRTMzNnFQWDNwUi9ZWmVySXZHWCswT3gwalM1SmRlTkFWTGFtUHFHNi9XZU00TG44K1NKQlVWRkNodC96NTNmZU9LNVlaeC9vRkJjcmxjcHF1Tm1yVnFKZi9BSUVuUzB1KytOYTNmc1U5ZkZlVG5WN3EvdyttVTNlRndQMjlZdnN3MHBuMlhyb2JuWFpzM3FheXMxRkR6ZEwyU0pQVWJObHgrQVlINjlMV1hEU0VaaThVaTJ3bjdWcWZ0V1VtS2prL3dlbnhWRnN6OHZFN1dBUUFBUU1OQlFBWUFBQUFBQUFBQWNNYWIrTVNqMnJvNnRWWno3eDl6dWVGNTBWZXp0T2lyNDZHVUI5K2VwTVpObTU1MGYzWGhsMjFiOWZaakQxZjZ2dkJZdmw2OS8xNVQvZnBISGxOaWwyNHFMU25ScXZuZm05NVBmZjBWVFgzOWxVclhIWGJWTlJwdzJSWHU1L1hMbGhyZU4yM1pTdUdSa1liYWpnM3JUZXZFdFBjY2tKR2s3Z01HeXU1dzZPT1hYMVI1V1puYW5wV2s2eDU2VkU0L3Ywcm5WTlNoMjltR1BrOEdBUmtBQUlBL0hnSXlBQUFBQUFBQUFBRDRnTlNGUHlnL043Zkc4NnduWEVrbEhiOWk2VVJwKy9mcG5wSERxMTJucW5CUFJUczNiZFEveG80eTFOb2xKZXZtcDU2cGRFNUpjWEdWSitFQUFBQUFWU0VnQXdBQUFBQUFBQUNvVi90MzdmUllQL2pMYnZrRkJDamcxK3VEVURtWHk2VUZNNmJYYXE3TjNqQitWZkRkcDUvb3UwOC9xZTgyQUFBQTBFQTFqTC8xQWdBQUFBQUFBQUI4MW90MzMrR3gvdnFEOTB1U09uVHJibnJYcUVubDF5SmxIa2x6ZjIyeFdCUWUyYVRTc1RhYlZaSjB4N1BQZTlYcmlTYi8rd1dsTGx4Z3FMM3crYXdhcjFNWE5xMWNvY1A3OXRacXJxM0NDVElBQUFDQUx5SWdBd0FBQUFBQUFBQSt6dVZ5MVhjTGRlNmhpWk1xZlhmZkZTTlZWbFlxU2ZJUENxcHk3Sm51OW1lZlYweENlL2Z6M2gzYjlkSzlkeHZHdU1wZCt2YVR5YWE1RSs1L1VJMmFHb05FUlFVRjd1RFJiMncyNDY4SzdBNUhsVDJWbHBTWWF0WE44VVpET2NrR0FBQUFEUk4vMndRQUFBQUFBQUFBSHhRVUd1cisrbWphNFhyczVQUnordnVwSVA5NFFLYTRzTENldXpuMVVoY3UwSUhkdXd5MWhFNmRsZHl6bDJsc1FWNmVxVll4bVBMczFNcXZha3JidjAvUDNYYXpJWFNWMEttemJuenN5WnEyWFdPRFI0MVIzNkhEM005NTJkbDYvczdiREdNZW1qakpGTlo1Yk1MVmh1YzcvL1dpd2lNakRiV0FvT0E2N2hZQUFBQm5HZ0l5QUFBQUFBQUFBT0NESXBwSHllbm5wK0tpSW1XbHB5dm42RkdGTm01YzMyMmRGazcvQUJYazUwdVN5a3BMVlY1V0pxdk5wdHlzVEsxYnVsU2QrNTJqb0pBUWozUExTa3RWWEZUazFUN2x2NTVTYzZMZjl2V3FUeisvT2prMVpkdWFOYWJhb0N0R2V4eGJYbDV1cXRXa2h3VXpwcHRPSkRyNy9BRmV6NitKaXZ2NEJRWXFKTHhSbFhOQ3dzTmxkemlySEJNVUdsYnRPZ0FBQVBBOUJHUUFBQUFBQUFBQXdBYzVuRTZsOU9xalZUL01seVROZk84ZFhYWFBmZlhjbFdjdmZENUxrblRQeU9HRytsTWZUVkZBVUpBa2FlSVRqeHJldmYvY001V3VaNjhRK0NncUtGQkFjTENXZlB1TnZ2djBFODJjOUI4bGR1MnEzaGRjcUE3ZHVodkdwaTc4UVZOZWZhblduK1doOFgveWV1em9tMjlUejhGRGFyM1hiOGJlY1plS2k0bzBlOHBrSGRxelIzRXBIZFV1T2NYajJQTHlNbFBOWnJONXRVOU81bEd0K21HQm9lWVhFS0NVM24xcTNITjFYQzZYS1NDVG41MnR0UDM3Zm4vT3lUSE5PN0wvZ0d5T3FuLzFrWEhvb0VwTGlnMDFoOU5QalpvME9ZbU9BUUFBY0tZaklBTUFBQUFBQUFBQVBtckltRDlwemVKRktpc3IxWnJGaXlTWFM1ZE11RTVoRVJIMTNkcEpXN2QwU2FYdldzZkZLK1B3SWZkelljRXhPUVA4dGV5NzJaS2tzckpTYlZ5NVFpM2J0ak1GWkJva2k5U3hkeDhsOStpcFJWL05rcCsvdnhaK01WUG5YakxDTkxTczFCeVFzWHA1Z3N5aUwyZXB0S1RFVUNzcUtOQS8vblJGN2ZxV05PeXFhelRnTXZOOFQwR2UrVE9tYS82TXlxOS9rcVRuNzdxdHl2ZVM5TmFqRDVscWJSSTc2TlpubnF0MkxnQUFBQm91QWpJQUFBQUFBQUFBNEtNaW8xcm9pcHR1MXFldnZTSkpXdlBqWXEzNWNiSENJaUlWMGF5WkxCWkxuZTg1NHRycjFiSk4yenBmMTFzMnUxMkJ3Y0dHV21IK01lM2F2RWs1bVVmZE5idkRxYjVEaDUzdTltcnMwSjQ5aHVlMGZmc3FHU2xackZaWkxCWjkvczVFbFphVUtEZzhURjNQUGQ4d3ByeXNkaWZJSEUxTDA2SXZ2L0N1NlRwUVdseFMvU0FBQUFDZ0JnaklBQUFBQUFBQUFJQVA2ekZ3c0NScDJwdHZxS3lzVkpLVW5aR3U3SXowVTdKZllYNytLVm5YVzNhSFE0RWhJWVphZm02TzVreWRZcWgxSHpCQXdhRmhwN08xV3BuNitpdGVqY3ZMenRiSEw3K29yYXRUM2JYL3ZmR2FXc1MyVmZQb2FIZXR0TFRVTk5mbXhRa3lNOTU1V3lYRnhkV09xeXZGUllXbmJTOEFBQUQ4TVJDUUFRQUFBQUFBQUFBZjEyUGdZTFU5SzFuZlRmMUU2NWN1VVhGUlVYMjNWR091OG5MMzExYXJWZi82YktiNytmNHhsN3ZER3c2SFUwRVZnaStMdi81S2FmdjMvejdmWnRPQWtkNWZDL1RDNTdNODFpZi8rd1dsTGx6ZzFWaEp1bWZrY0svM3JDbWIzYTZNUXdjTnRlS2lJcjMvM0RPNjYvbC95K252TDBrcUt6V2Z6RkpkUUdienFwWGF1SEpGcGUrYnRteXBrUEJHVmE3aGNybTBhL01tdVZ3dVE5MHZJTkRqK0tJQ2MwQm03TzEzNmV6K0E5elB1Vm1aZW16QzFZWXh6MDc5VEhhSDAxQ3IrSDEvOE8xSmF0eTBhWlg5QWdBQXdQY1FrQUVBQUFBQUFBQ0FQNERJcUNpTnUrTnVsZHgwcXpJT0hWSitUdllwMmFmRkticGVxZXlFazAvc1RtTUFvdXlFYTRQc1RvZUNRME1ONzljdlcySjRQdnY4L21yY3JOa3A2TEwrQkFRRmFjTDlEK3FsZSs4Mm5QU1N0bitmWmt5YXFORzMzQzdKK0wzNlRWVlhMQlVleTlmMGlXOVZ1YmZkNGRUMWp6d3VSNFdmeTRtKy9mZ2o3ZHkwMFZDTGpHcWhub01HZVJ4L0xEZkhWUE1QOUJ5bUFRQUFBTHhCUUFZQUFBQUFBQUFBL2tBY1RxZmh5cDJHb3FUazk1TlA3SGFINFYzNWlRRVpoME1oalNvL3pjUm1zMnZRRmFQcnZzRXpRUFBvR0kyODdrWk5mZU5WUTMzNTNEbnEwSzI3VW5yMU5nU05mbFBWQ1RLZnZQS1NqcWFsVmJudmdkMjdOSDNpbXhwejZ4MGUzNi84ZnA3bVRwdHFxRmtzRm8yNTVUYlRhUysveWMvTk5kWGUrK2ZUVmZZaFNYOGZmWG0xWTU2KzhWcVA5WTY5KytpYSsvNVI3WHdBQUFBMFRBUmtBQUFBQUFBQUFBQm52SUs4UFBmWGZnRUI3cThyQmo3c0RvZkNHa2RVdWs2dklSY29vbmxVM1RkNGl0eis3UE9LU1dqdmZ0NjdZN3RldXZmdVNzZjNIRHhFbTFOLzB2cGxTdzMxYVcrK3JqWWR6dklZa0xGV2NvTE0vQm5UdFdINU1sTjk1UFUzYXVFWE01VngrSkM3dG1MZVhMV0liYU56THI3RU1IYmw5L00wOWZWWFRGY3JYVGh1dk5vbUpWZjZPWEtPSHEzMEhRQUFBRkFiQkdRQUFBQUFBQUFBQUdlazFJVS9hUGVXellwSlNEQmN1Uk1ZRXV6K3V2RFlNY01jdTkyaHhrMDlYNS9rNSsrdklXUEducHBtenlDamJycFZ1elp2VWw3MjhXdTBuUDcrT20vRXBRb0lEaktjdHZNYm04MzhxNEtmTjI3UTF4OTlZS29uOStpcGZrTXZWbXhpQjcxNi83MHFQZUZrbnhtVC9xUENnZ0lOSGpWR0xwZExjNlpPMGV3cEg1dldTT25WV3dNdkgxWGxaOGhNUDFMdDV3UUFBQUJxZ29BTUFBQUFBQUFBQUtEZVZUeGhSSkttVDN4VGtoVFJ2TG5oeWgyL2dFQ1ZGQmVyckxSRVAzd3h3ekFuTENKQ2paczFrOFZpTWEwNWFOUVkrUWNHYXNvckwyblFxREdLakdvNEo4blVSRkJvcUVaZS8xZDkrUHl6U3VuVlI1ZGVlNzNDSXlNbHlSQm8rWTNkWWZ4VndkNGQyL1h1L3oxcEN0TUVoWVRvaXB0dWxTUzFhdHRPSTY2OVhwKzk5WVpoekxjZmY2VGN6RXhsSEQ2a0xhbXJUSHZGcFhUVStMdnZsY1ZpcWZJelpCdzZhSGkyV0N5NjVmK2VsZFZxMWM2TkcvVGxCLzgxdkwvOTJlY2xTVjkvOUlGMnJGL25yZzhkZjdYaVVqb2F4dTdmdFZPelA1NnN2SnpqQWFMZUYxeW83Z01HS1Nna3BNcWVBQUFBMExBUmtBRUFBQUFBQUFBQTFKdWZOMjdReW5senRXVjFhcVZqc2pQU0RjODdOMjdRL1dNdTl6aTJhY3RXY2ppZENtM2NXTmtaR1NmVVcrcThTeTVWZm02T1ZzNmZwMVUvekZlblB2MTB3ZGh4YXRLaVpkMThtQ3JrWm1XZDhqMU8xTGx2UDBVMGE2YldjZkdHdXFlQWpQV0VFMlFPL3JKYkV4OS8xSFF5ajhWaTBiaTc3bEZJZUxpNzF1ZUNpNVI3OUtpK216ckZNUGJIYjc3eTJGTzc1QlQ5NVlHSFpYYzRxdTMvMEo0OWh1ZEdUWnFvVFdJSFNWSnVacVpwL0cvWFVJMis1VFk5ZjhldEtpNHFraVRObXpaVk1RbnRGWmZTVWZrNU9mcDY4b2RhUG1lMklUeTFhc0Y4blR0OGhDS2pXbFRiRndBQUFCb3VBaklBQUFBQUFBQUFnSHF6ZmUwYXJady9yOG94QjNidE1qdzduRTZWRkJlYnhsa3NGdlVZTkZnYlZ5dzNoR01rYWZEb3NiTFo3ZTZnU25sNXVWWXZYcWo0anAzcVBDQ1RuNXNybTgwbWg1OVRWcXROdVptWm12WCt1Nlp4RGorL090MjNvb3JoR0VrcUxpbzAxV3cybXlRcE95TkRiei8yc0k3bDVackdYREQyU2lWMjZlYXhYbFJZYURySnA2TE8vYzdSdUR2dWxzMWUvYThsU29xTGRYanZYa1BOMjU5UlJMUG11dlRhR3pUMWpWY2xTVVdGaFhyNzhVZlVjOUJnclZtOFNBWDUrYVk1b1kwamxIN3dvSnEyYk9YVkhnQUFBR2lZQ01nQUFBQUFBQUFBQU9wTnM5YlJWYjczRHd4VWJuYTJvZGE1N3ptbVVJM1ZhdFhJNjI5VVVFaW8zbmp6QWRNNjJVZVBCMmF5amh3eDFDT2FONjlOMjFXYS9jbEgrdkdicjZzZDE2aHAwMnJIdlBMM3Y5VkZTMjQ1SGs1ZmNmcjdTNUxzVHFmeUtueXZKU21sVjI4TnVtSzBxVjVlWHE3MXk1Ym9sMjFicTkyM0lEOWZHMWV1MEZsbmQ2LzJCSms5MjdlcHJLelVVR3ZScG0yMWUveW01K0FoT3JSdmp4WitNZk40bjJWbFdqcjdXOU80NklUMjZuL3BaVXJwMWJ2YUs1OEFBQURROEJHUUFRQUFBQUFBQUFEVW02YXR6S2QyMk94MmRlamFUVjNQTzErSlhjL1dQMisrMGZDKzU1QUxGQmdTSXB2ZEx2K0FBSVUzYWFLRVRwMFZGQnFtaVk4L290d3Njd2hrMDA4cjFmL1N5NVMyZjUraGZpcXVWenFyZTQ5cUF6SmhFUkdLaVUrbzg3MnJrcGVkcmVWelpodHFWcXRWL29HQmtxU2drQkMxam92WG51M2IzTy9iSmlWci9OMS9Nd1JJMGc4ZTFJcnY1MnJsOTNPVmMvU29WM3R2WFoycXJhdFQ1ZWZ2cjRUT1haVFlwYXZhZEVoUzAxYXRUT0dVemF0K01zMXZsNVRrL3JwaWVPWTNSWVdGMnJGK25iYXVUdFdXMWFucU9XaXdscytkNDNGc253c3UwckNycjVGL1lKQlgvUU1BQUtEaEl5QURBQUFBQUFBQUFLZzN6VTRJU01TMlQxVFg4L3VyYzk5K0Nnd09rU1J0WExsQ09abS9oekNDdzhJVTJ6NVJiUkk3bU5iNi9EOXZhL3U2dFI3MzJiVnBvN2F1V2EwdHExUGR0WUNnSUlWRlJOVGx4NUVrdFV0S2tjMXVWMW1wNXlDSDNlSFE2RnR1ay9YWHE0M3FVdnJCZzNyM21TY1ZHQlFzWjBDQTdIYTdyRGE3aWdxT2FmZldMU291TkY2eEZCWVJhUWlvdE8vY3hSMlFhUkhiUnRjKzhKRHNEcWVPcHFWcDNkSWZ0V2J4SXUzZHNiM1cvUlVWRm1yOXNxVmF2MnlwSkNrZ09GaXQyclpUVkV5czRwSlRkRmIzSGxxN1pMRmhqdFZxVlpzT1o3bWZmN3NtNjBSdlBmcVFkbTdhNlA2ZTIyeDJqYjdsZGdXSE45SzhhVk5ONDVmTS9rYkw1ODVSdStSa1JjY25xRm5yYUVWRnh5Z3FOcmJXbncwQUFBQm5OZ0l5QUFBQUFBQUFBSUI2WTNjNE5mTDZ2NnBEdDdQVnVNS1ZReTZYUzNPbVRqSFU0anQyOG5nZHp0ZVRQOVRpcjcrc3NMWkRwU1VsN3JVbVB2Nkk0WDNydVBpNitBZ21EcWRUTWUwVHRYUGpCa21TeFdLUnc4OVBJV0hoYW5QV1dUci9rcEduTElnUkdSV2w0c0pDSGQ2NzE2dnhNUW5HVTJ6YUppVkwvL3RVcmVQaWRmMGpqMnZqeWhYNmZ2cG5PclRuRjYvV2krL1lTUmRmL1dmbFpHWnExbjhuS1czLy9pckhGK1RsYWZ1NnRkcSticTJpRXhLVWxaNnU3SXdNdzVpNGxJNkdrMTYycEtaV1hNWVVqTEpZclpLa29WZGVwZGJ0MnVtenQ5ODBCV3ZLeWtxMWJlMGFiVnU3UnBKMDdpVWpOR0xDZFY1OVRnQUFBRFE4QkdRQUFBQUFBQUFBQVBXcTcwVkRQZGEzcFA1a09xMGtxWHRQdzNONWVibW1UM3hUUzJkL2E2aTNiTk5XZzBlUDBYK2ZmYWJTZldNOW5FTFRmY0JBZFI4dzBOdldLM1hESTQrcnZMeGNOcHROZG9lajF1dU12dVYyTlkrT2RqK243ZHVuS2ErK1ZPV2M5bDI2YWRsMzMxWTU1amY5aGcwM1BNZTJUMVJDcDg3Njg5OGZrRjlBZ0ZyRXRERmRTK1ZKWEVwSERieDhsQkk2ZFhiWEVydDAxWXA1YzdSZzVnd2RPVkIxVUtaZGNvcTY5RHRYa2pUcTVsczE1WlhmUDJPMzgvb2J4bVpucEZmYno0bFNldlZSMjZRVXpmcnZKSzFhTUYvbDVlV21NVTFidHRLdzhWZlhhRjBBQUFBMExBUmtBQUFBQUFBQUFBQm5wSVRPWGRUdHZQNWE5Y044U1pKL1lKQ1NlL1l5RG5LNWxKVnVQSEVrSUNoSTEvejlINHBvMWx4dGs1TGRKN2xVbE5TanA4ZDZYWEE0blhXeVR2UG9hTVVrdEhjL1czODlHYVVxMGZFSjFRWmtMQmFMaG82LzJuQjFrU1E1L2YxMXc2TlB1RS9waVlxTlZiOWhGMnZoRnpOTmF6aWNUblhxMjAvblhqeENMZHUyTmIyMzJtenFOZVJDOVJ4OGdUYjl0RkxMNTh6V2x0V3BwcXVuckZhclJsNTdnL3U1ZS8rQk9yeG5qK2JQbUs3QTRCQ2w5TzVqR0gvdUpTTU1BWnJmaElTSEs3NWpKOFdsZEZKY1NvcmhYVkJJaVA1MDI1MGFQR3FNNWsyZnBwL21mKy91dzJxMWF1d2RkOG51cUp1ZkdRQUFBTTVNQkdRQUFBQUFBQUFBQUdja204MnVzWGZjcFlDZ0lDMysra3YxR0RUSUZEeXgybXk2NXI3NzlkWWpEMnIzMWkyeU81eTY1cjdqNFJoSkduZkgzWHJ0Z2Z1VWxXNDhkYVJUbjM1cTFiYmRhZnNzZGNYaDlET2NLQ05KZmdHQmh1Zm9YNitPc2xnc3NscHRzdGx0Y2ppZDhnc01WR2lqeG9wdG42aHU1L2RYaTA0UGlFSUFBQ0FBU1VSQlZOZzJIdmVvZUlYVmtORmp0V3JCZk9YbjVNaGlzYWgxZklMT1BuK0F1cDEzbnVIcW84cFlMQllsZGUraHBPNDlWSkNYcDNWTGwyampUeXYwODRZTktqeVdyeDREQjV1dW5CbzYvbXJ0MnJKWmlWMjZ5cy9mMy9DdTZ6bm42YXNQM2xkZWRwWmlFdG9ycVVkUEpYYnRwcWlZV0kvWGI1MG9vbm1VUnQ5OG00WmY4eGV0WDdaVWEzOWNyT2o0ZUVYSEoxUTVEd0FBQUEyZnhlVnl1ZXE3Q1FBQUdyS0hydnlUQ283bFM1SXUvY3QxT21mNGlIcnVDQURnNnhiTm1xa1o3NzRqU1FvSUROSlRrNmZVYzBjQVVEZCszckJlYnp6OGdDU3BYVkt5Ym42cThtdFJBUHp4ZlBYaCt6cHZ4S1VLRGczeitENDNLMHV2UFhDZlJsNTNveEs3ZGpPOHk4dkoxcnpQL3FlZEd6Ykk3blFxc1V0WDlSOTUyVW1mR0xKdDdSclQ5VVA5aGw1OFVtdWVxZFl1V2F6czlBeDE3Tk5YNFpHUmRiSm1lWG01OXUzWXJvam1VUW9LRFRXOXowcFBsMzlnZ01jUXpxN05tOVM0YVRPRlJVVFVTUzhBQUFEd2Zad2dBd0FBQUFBQUFBQTQ0dzI3NnBvcTM0ZUVoK3ZlbDEvekdIb0pEZzNUaUFuWDFYbFBDWjA2SzZGVDV6cGY5MHpVcVUrL09sL1RhclVxK29Ucm95cXFLb2hUOFdvb0FBQUFvRHJWWDFZS0FBQUFBQUFBQUVBRGNMSW53Z0FBQUFEd1hRUmtBQUFBQUFBQUFBQUFBQUFBNE5NSXlBQUFBQUFBQUFBQUFBQUFBTUNuRVpBQkFBQUFBQUFBQUFBQUFBQ0FUeU1nQXdBQUFBQUFBQUFBQUFBQUFKOUdRQVlBQUFBQUFBQUFBQUFBQUFBK2pZQU1BQUFBQUFBQUFBQUFBQUFBZkJvQkdRQUFBQUFBQUFBQUFBQUFBUGcwQWpJQUFBQUFBQUFBQUFBQUFBRHdhUVJrQUFBQUFBQUFBQUFBQUFBQTROTUl5QUFBQUFBQUFBQUFBQUFBQU1DbkVaQUJBQUFBQUFBQUFBQUFBQUNBVHlNZ0F3QUFBQUFBQUFBQUFBQUFBSjlHUUFZQUFBQUFBQUFBQUFBQUFBQStqWUFNQUFBQUFBQUFBQUFBQUFBQWZCb0JHUUFBQUFBQUFBQUFBQUFBQVBnMEFqSUFBQUFBQUFBQUFBQUFBQUR3YVFSa0FBQUFBQUFBQUFBQUFBQUE0Tk1JeUFBQUFBQUFBQUFBQUFBQUFNQ25FWkFCQUFBQUFBQUFBQUFBQUFDQVR5TWdBd0FBQUFBQUFBQUFBQUFBQUo5R1FBWUFBQUFBQUFBQUFBQUFBQUErallBTUFBQUFBQUFBQUFBQUFBQUFmQm9CR1FBQUFBQUFBQUFBQUFBQUFQZzBBaklBQUFBQUFBQUFBQUFBQUFEd2FRUmtBQUFBQUFBQUFBQUFBQUFBNE5NSXlBQUFBQUFBQUFBQUFBQUFBTUNuRVpEQi83TjMzOUZSVitrZnh6OHp5VXdtSFFpRWtrZ25DYjMzWGhVQ0lxaFlzYXdGQ3paY3Urdml1dXJpejc3MnRhMktJQ3BGZXUrOTk2cGdLSUdRQUFrcGt6S1ozeDhzSTE4bVpUSk1Fb2p2MXptY2svdmM1ejczRG5MMnNNN2p2UUFBQUFBQUFBQUFBQUFBQUJVYURUSUFBQUFBQUFBQUFBQUFBQUNvMEdpUUFRQUFBQUFBQUFBQUFBQUFRSVZHZ3d3QUFBQUFBQUFBQUFBQUFBQXFOQnBrQUFBQUFBQUFBQUFBQUFBQVVLSFJJQU1BQUFBQUFBQUFBQUFBQUlBS2pRWVpBQUFBQUFBQUFBQUFBQUFBVkdnMHlBQUFBQUFBQUFBQUFBQUFBS0JDbzBFR0FBQUFBQUFBQUFBQUFBQUFGUm9OTWdBQUFBQUFBQUFBQUFBQUFLalFhSkFCQUFBQUFBQUFBQUFBQUFCQWhVYUREQUFBQUFBQUFBQUFBQUFBQUNvMEdtUUFBQUFBQUFBQUFBQUFBQUJRb2RFZ0F3QUFBQUFBQUFBQUFBQUFnQXFOQmhrQUFBQUFBQUFBQUFBQUFBQlVhRFRJQUFBQUFBQUFBQUFBQUFBQW9FTHpMKzhEQUFBQUFBQUFBQUFBZUNvOU5WVW5qeDNWNlpOSmF0T2pWNW52bjUrZnI3MmJOeWtnTUZEMW16UXQwNzBURHgyU0pGV0xxaVYvaTlYamRmdTNiVlhOdW5VVkVoYnUxYjVKUjQ4WXhsVWlxOHZmWWlrMFB5ODNSenZYcjFQZDJEaUZSMVF0TU9mUTNqMDZlL3EwR3JkdFc2TFBVcGljN0d4Ti9lSXpuVHB4d2hCdjA2T25PdlR0ZjhuMUFRREFsWThHR1FBQUFBQUFBQUFBZk1qcGRDbzNKMGM1ZHJ1eXN6S1ZiYmZMbnBHaHJNeE1aYVduS3pQOXJPbzNhYXJvQmczTCs2aGUrZWpGNXd6ak9yRnhpaDk1WjVFNU1hMWFxOThOSTd6ZWM5L1dMWnIxM1RjNmVleVk3Smtacm5oNFJGVTFhTnJNNjdvbGNUd2hRZXNXenRlbVpVdDE5c3hwVmExWlMwLy8rMFA1K1pYZFZ5MVR2L3lQRG16ZkpwUEpwTXJWcXFsYVZMUnVlZlJ4aFZhcVhPaWFzMmRPNjdPWFg1TFQ2VlNOT25YVXFFVkx0ZXJhWFhWaVlqM2VkOXpvQnczak1XKy9wNmg2OWQzeWp2eDZRQ3RuejlLMjFhdGt6OHhRczQ2ZGRQZXpMN2psNWRqdEd2LzIvK2xVVXBJQ2JEWTFhZDlCWFFjTlZyMjR4aDZmNlVJWmFXbjYvTlYvS0dIZlhrTzhmdE5tNWRKRUJRQUFMazgweUFBQUFBQUFBQUFBb0hPM2M2eVpQMWY1K2ZuS2R6aVVuKytRdytGUWZwNUREa2VlSEE2SEhMbDV5c3ZMbFNNM1YzbDVlY3JOeVZGZWJvNXljM0tWbDVPdG5PeHM1ZVhteXVsMEZybFh5eTdkZE1kVHo1VFJKL090WDNmdU1JeXR0c0JpY3dxN1JjUlRkV1BqZENycGhLRTVScExXekp0YlpJUE1KMzkvc1VUNzNQblVzd29NQ1Nsd2J2Zkc5VnI2eTFUWE9EbnhtRmJQbWExdThVTWtTYWRQbnRUUjMzNHQwWDRYYTlheFU2RnorUTZIRXZidmszU3VDZXRVVXBLY1RoWFpIQ05KVzFZc1YzNSt2cVJ6ZjhZVER4MVNSR1QxRWpYSWVNcmhjR2pENG9XdS9YYXNYYVBkRzllcmNkdjJocnhaNDcvVnFhUWtTVksyM2E3ZEd6ZG93RTIzZUxYbjhZVGY5ZFcvWGxOeTRqRzN1WkN3TUUzKzdPTVMxUnMwOGs2dmI5b0JBQUNYTnhwa0FBQUFBQUFBQUFDUVpBMjBhY1dzR1dXeTErNk42NVZqdDh0cXM3bk5QVGxzU0ptY1FaTDhMUmFObXpTNXpQYnpsdFZtVTlkckJtbmVwSW1HK0k1MWE1U1RuUzFyUUVDQjYvWnYyMXFpZmZMeWNndWQ2ekl3WG9zbS82ek05TE91Mkx4SkU5VytUejhGQkFicXdQWnRtdmp2ZDB1MDM4WGVtaks5MExtRS9mdVVZN2NiWWkyN2RDMjI1cWJseXd4anM5bXNsbDI3ZVhmQVl0U0ppVlh2WWRkcjRjOC91bUpUUHYrUEdyVm81WHFTNmZkOWU3Vmk1aCtmMDJReTZkYkhuMVJrVkhTSjluSTZuVm94YzdwbWZQTzE4bklML3VlMmJmV3FFbitHUHNOdnBFRUdBSUFLaWdZWkFBQUFBQUFBQUFBa1JWU3ZvZkNJcWtwTlNTNzF2WEt5czdWei9UcTE3dDZqMVBlNjBreDgvMTJ0WDd6UW85d2N1MTNQM1h5RFc3eW9SaE52QmRoczZqb29Ydk12YU5MSlNFdlRpcG5UMWZjU25vL3kxTDRDbW4xYUZOTWdrM1QwaU51elF6RXRXeGQ3NjB4SlRQcndmYTFkTUwvUStaVGppWHBteFBCQzU1MU9wNzU4N1JWRHJMaC9maWVPSE5hVS8zeGE0Z1lvQUFEdzUwYUREQUFBQUFBQUFBQUEvMU12TGs1YlZxN3dlVjJUeVNTTDFTcHJnRTNXUUp1c0FUYWRPSExZNS92QWV4YXJWYmFnWU5mNDRwdDhXblR1b2hzZWVGaUxwMHhXWG02T0s3NTAralIxSDN5dHo4K1RuWldscEtOSFhPT2Q2OVlhNW0xQndYSTZuZnI5b2dhWTZ0SFJycyt4ZXQ0Y3Q3b3R1blJWVmthR1cvdzhpOVhxdXUzbGNwT2VtcXE1RThhN25rTHpOYlBaTEl2VjZ2TzZBQURnOGtDRERBQUFBQUFBQUFBQS85T2tYUWVkU1VtUnY4VWlpelZBRnF0Ri9oYXJMQUZXV1N4VytWdi9GN2RZNUcrMWF1SFBQeW9qTGMxUTQ1SFgzNURWWmxPQXpTYXJ6U2FyTFZEV2dBQ1pUS1p5K2xRbGR5b3BTVXVuVFZIWFFZTVZHUlZWS251Y1NVNlcxUmFnb0pEUVVxbGZrQmMrL1VKVklpTWxTVHZYcnpQY1hOS2tYWWRpbXlPQ3c4TFVybmNmcmJtZzhTUWpMVTByNTh6eStiTTh2Ky9icTAvSC9xM1FlWHRtaHY3OTdGTnU4ZnRlR3F1NDFtMlZsNXVyallzWHVjMVArdkI5VGZydy9VTHJ4bys4VTMyR3U5L0tVNTVPSEQ2c0ZUT25hOFBTeFc3UFRKM1hQWDZJcnJ2My9tSnJwYWFrYU5LSC85YWV6UnNOY1Q5L2Y0MTg4aW1GUjBUNDVNd0FBT0R5UTRNTUFBQUFBQUFBQUFELzA3WlhiN1h0MWR2ai9KV3paN2sxeU5TTmEzeEpaK2c2TU42anZJeTAxQUp2dStuWXI3LzhMWjdkZ3VIbmIveWE0T2pCMzdSNHlzL2F1bktGNjRhT1lmZU44cWhXU2MyZCtMMDJMMStxdGoxN3EvdmdJYXBSdTQ0a3FYN1Raakw3bVNWSkRvZEQyMWV2VXBOMkhXUzFCUlJZNTlDZVBUcVRmTExJbklLc1d6RFBNUGIwbjN1UHdkZTZHbVFzVnF1YWR1aW9xeG8wVk1QbUxkUytUMStQOS8vdkc2OXIyK3BWSHVlWDFLWmxTNVZ4OW15SjE1bjkvQzVwMzN0ZWVFblN1Y2FoNExBd1NkSVhyLzdETmQrMloyKzE2dFpka3BTZWVrWWg0WlcwWXVaMDdkMnl1Y0I2eTJkTzE5VFBQeXQyMy9XTEY2bE5qNTZxSFJOYjRMelQ2ZFQ2UlF2MHk5ZGZLaXM5M1RCbkRRalFYYzg4cjlqV2JZci9nQUFBNElwRmd3d0FBQUFBQUFBQUFKZVI0ZmMvNEZIZTRRUDdDMnlRaVI5NWw2c3hvYVJXejUydHpjdVh1Y2JyRnkvVXdOdEd5aFlVNUZXOXd1UmtaMnZycWhYS3pjblJtdmx6dFdiK1hIVWRHSy9oOXorZ0RuMzdxVVBmZnRxeGJxMm1mLzJsc3UxMm5VMDlvL3NlSGV2MjlJODlNMU92UDNpL3N1MTI3ZDYwUVcxNjlGTG5xNjhwZHYrelo4NW8xOFlOcm5Gd1dKamkybmpXSEZIOXFxdlUrN3JoaW95K1NpMjdkRlZBWUdESlBud1pjRHFkV2pKMXNsZHJMMnlhdXZDSnB3dWRUa3FTeFdwVmNLajduN093S2xVMC80Y0pPckJqdTU3NzZET0ZoQnR2MXFrV0ZhVW03ZHJyNEo3ZCt1OGIvMUx2WWNNVldybHlvZWZwMkcrQTFpOWNvS01IZjNPYk01bE1janFka3M3ZHFQUHB5eTlwMU5oWFZMdFJqQ0h2eUs4SE5QWHp6M1J3ejI2M0doSFZhK2l1WjU5WHJicjFDajBEQUFDb0dNemxmUUFBQUFBQUFBQUFBSEI1Nkh6MVFNTTRPeXRMNnhjdDhQaysyMWF0VkhaV2xpRldxOTRmRFFxTHAveXNyMTcvcDVJVGowbVNEbXpmcHZIdnZ1VnFoamh2NGM4L0tqMHRWZEs1WnBsVmMyWnAzZzhUaXQxL3c1SkZ5bmM0WE9NMlBYckp6OC96LzZaNDhKMTNxMFBmZnBkbGM0d2s3VnEvVGllT0hQWnFyZDhGTjhpTUcvMmd4bzErMEMzbnEzKzlxbkdqSDlTeTZkUGM1bmF1VzZzZDY5YktucG1wZVQ5OFgrQWVEa2VlZnY3a0krWGw1bWpENG9VeXFmRG54NndCQWJycjJSY012OWRWSWlOMTc0c3Y2Zll4VHhtZUxyTm5adW8vL3hpcjR3a0prcVFUUnc3cjI3ZmUwTHRQalNtd09TYXVUVnM5OGVZN05NY0FBUEFud1EweUFBQUFBQUFBQUFEOHo1UERocFJaalZGalgxRk15MWFYdko4dlJkV3JyOW94c1VyWXQ5Y1ZXekZycHJyRkR6RTBJbHlxTmZQbkdzYTJvQ0MxNmQ3VE5lNXl6U0N0bVQ5WHlZbUpydGkyVlNzMTUvdnZOUEMya1pLa3hOOFBhZWt2VXcxMWdrSkNkZjBvOTRhT0N6bWRUcTJkYjN4ZXFVUGZmbDU5anJMMjZMZzNWZWVDSjRRT0g5aXZkNThhWThoeDVqczFaOEo0dDdWM1AvdUNLa2RHR21MWldWbjY4SVZuRGJHU05Bb1ZwTy8xTjJyVHNxVktUanltTmZQbnFmZXc2OTF5NWsyY29NVGZEMG1TZWd3ZXF1T0hmeSt5WnBYSVNGMTc5ejJhOXNWLzFPdTY0ZW85N0hwWkE4NDlwNVZ4OXF3bWYvYXhLemN6L2F3K2ZmbHZ1cXBoSSsxYXY4NnRxVXFTQW13MkRiN3piblcrZXFCUC8xd0RBSURMR3pmSUFBQUFBQUFBQUFBQWw4NERqRThVSlNjZTA1NU5HMzFXLzNoQ2dnN3UzbVdJdGV2VlIxYWJ6VFVPQ0F6VXJZOC9LYlA1ajY4eFFpdFZkajBkNVhEa2FjSjc3OGlSbDJlb00zelVBd3F0VlBoelBaSzBaOU1HblR4MjFEV09xbCsvUXQwZ3NtblpFaDA3ZE5BUWkyblpTczA2ZGxKVXZmcUdYelZyMTNGYmYrRVRTOTd3dDFnMCtJNjdKRWttazFrSisvY1o1dk55Y3JSLzIxWko1NTYyNmpUZ2FvL3FkdXAvdFo3LzVITmRmZk90cnVZWVNlbzZjSkI2WER2VWtKdDI2cFIycmx0YllITk1UTXRXZXVyOUQ5WGxta0UweHdBQThDZkREVElBQUFBQUFBQUFBTUNsVmRkdW12ckZaNFlua0ZiTW1xSEdiZHY1cFA3cXViTU5ZNVBKcEs2RDRpVkoyWGE3cG4zeG1Xc3V0SEpscGFha3lHcXpxVkdMbGpxZThMc21mZmkrVHA4OHFhTUhmelBVQ1FnTTFQNnRXN1IvNnhaSjBvaUhIeTF3LzJYVGZ6R01PL1liY01tZjZYS3liOHNXdDFpL0cwWVVtSnVmbis4V3U5UUdHVWxxM3FteitvKzRXUjM3RFZEbGF0VWtqWFBOK1Z1dGVuVGNtOXE3WmJNeTB0SU1qVkhGQ2ExVXlUQStlK2EwZG0vY29GTW5UaFM3dGxxdEtBMis4MjQxNjlEUjQvMEFBRURGUW9NTUFBQUFBQUFBQUFCd3NkcHNhdFd0dStFWm9yMmJOK24weVpQL2EzYndYblpXbGpZc1dXU0l4YlJzcGNpb2FFbm5iaGRadTJDKzI3b2N1MTJibGkwcHR2YUZhd3Rxa0RseCtIZnQyL3BIQTRtZm43L2hhYWVLNEpiSG5sQk9kcmJtVGh5djR3a0phdGk4aFJvMGExNWdibjYrd3kzbTUrZm4rdm1oVjE2VEpIMzB0K2NOT1NNZWVrUlZhOVpVNVdxUld2RFRENGE1QzU4WW16OXBvbHY5T2Q5L3B6bmZmK2NhajMvblRROCsxVG4yekF3ZCtmVlgvYnBqdTNadDNLQ2p2LzFhNEMweEY3SUZCYXR5WkRWMTZuKzEwazZmMHFyL05XZzFidE5XbGF0RkZya1dBQUJVTERUSUFBQUFBQUFBQUFEd1A2UEd2bEtpL0FudnY2TzBVNmU4cWhIZG9FR0o5aXBMbmZvTk1EVElPSjFPclYwd1Q5ZmNjdHNsMVYyM2NMN3NtWm1HV1BmQlF3cko5cjMwdERUNStmbkw0VGozTkpQRGthZlY4K2Fvei9BYnl1d01wYzRrdGVqY1JjMDZkTlR5bWRNVllMTnAyUy9UM0o0aGtpUkhubnVEalBtQ0cyUUthNnlKYnRoUVVmWHErKzdNaGNoTVA2c05peGJwOEsvN2xiQi92MUtPSnhiYkVITmVWUDM2aW12VFR0dFdyVlRpb1VPYThwOVBYWE1kKy9WM2Uwb01BQUJVZkRUSUFBQUFBQUFBQUFES1RITGlNVzFhdmt5Smh3NHFJeTJ0VlBZWWVzOTlYbjk1SDlPeVZZbnlMZGFBUzY1eE9hb2RFNnZJcUNnbEhUM3FpcTFkTUU4RGJyckY2NXBPcDFQTFo4NHd4Q0tqb2hUWHhqZFBOM21pUWRQbXV1V3hKL1RkMi8vbmlzMzY3aHRGUmtXcldjZE9aWFlPYngxUFNEQ01rNDRjS1RUWFpEYkxaREpweXVlZktTODNWeUdWd3RXbVJ5OURUcjZqNkJ0a3lsdEFZS0JXenBtcDVNUkVqL0p0UVVGcTJhV3IydmZ0cnpNblQrckhqLzZ0Ykx2ZGtOUGw2b0VhUHVwQm1VeW0wamd5QUFDNGpORWdBd0FBQUFBQUFBQW9kZGxaV1pyMjVYKzBidUVDajIrQThKWTlJNk5VNi85WnRPdmRWN08rKzhZMVRqdDFTcnMyclBlNjN2YlZxNVJ5M05qbzBIM0lVRU9qUW5CWW1ONmFNdDNyUFR6UnVuc1BKZjUrU0F0Ly9sSFN1Y2FkSHo1NFgzVmk0eFJhcVZLcDduMnBKbjM0dmtkNTZhbXArdjY5dDdWMzh5Wlg3TWVQUGxDdHV2VlZvM1p0Vnl3dkw4OXRyWjkveWI0NjZ0ai82a0p2bXJsVWZuNytHbmpyU0gzNzFodUY1dmhicklwcDJWS3R1L2RRODA1ZGxIazJUVE8rK1ZxYmxpMHRNSC9WM05tdVo1YUtNbXJzS3hXaTJRMEFBUHlCQmhrQUFBQUFBQUFBUUtsS1QwdlZKeSs5cU1UZkQ1WDNVVkFDN1hyMTF1engzeG9hbXRiTW0rTjF2Zk1OS2VjRmg0YXFmZSsrWHRlN0ZOZmNjcHYyYk5xb293ZC9rM1R1S1o5WjMzMmptMFkvV2k3bjhUVS9mMyszWnFTYzdHejk5NDNYOWNTYjc4aHFzMG1TSEhtNUJhNHRpVG94c2FvVEU2dlVsR1R2RDN5QjhJaXFobkdMTGwxVitadEluVDZaNUlvRmhZUXF0blZyTmUvVVdYRnQyaW5BWmxOdVRvNldUSjJzUlpOL1VrNTJ0ay9PQWdBQUtoWWFaQUFBQUFBQUFBQUFwU2JmNGRCWHI3L3FhbzR4Ky9tcFE1OStxaE1icXlxUjFVdmxtWk5hWGp5djlPU3dJVDdidjZTMWJFSEJlblg4UkovdDd5dmhFVlhWb0ZsekhkaSt6UlhiczJtalY3ViszYmxkcVNrcGhsaVhnZkd5V0swRjVudDZVMHBoUmp4Y2RLT0wyYzlQMTk1OWp6NSs2UVZYYk1QaWhicm1sbHZkR2pTdVJJSEJ3YnI3MlJmMDdsTmpsSnVUNDRvbkhUMmlxVjk4NXZyOWNmam9pYVY4aDBQL3VQZHU3dzk4Z1l0dkVES2J6ZW81OURydFhMZFdNUzFicVZHTGxvcHUwTkQxdngwNTJkbGFNMitPRnZ3MFNhZFBudlRKR1FBQVFNVkVnd3dBQUFBQUFBQUFvTlNzVzdSQWgvYnNsaVNGVnFxa1VXTmZVYzA2ZGN2M1VQQlkyNTY5REEweTNqNlBkWEZ6ak1WcVZiZjR3WVhtcjEwdzM2dDl6aXV1UVVhU0dqWnZvUnExNitoNHd1K1NwUHo4ZkcxY3VrUjlodDl3U1h0ZkxtclVycU5oOTQ3U3BJLytiWWl2WFRCZmpkdTJWL05PbmVYd3dSTkxaYUY3L0JCMWp6YzJucDArZVZJclo4L1Vtdmx6bFpXZVh1QzZ1Tlp0RlI1UnBjamEyOWVzVVdiNldVTXN0RkpsMWJpcWRpRXJBQURBbGVyeSsxc09BQUFBQUFBQUFLRENXRDdqajlzZ3Jydm5mcHBqcmpBdE9uZlZ6NTkrb3J6Y0hFVkdSYWxiL0JCTi91eVRFdGRwMHE2OWFqZUswZktaMDVXUmxxWU9mZnNySkN5OEZFNWM4bk9kYjVDUnBIMWJ0MXpXRFRLUGpudFRkV0ppWGVQREIvYnIzYWZHRkpyZnNmOEE3ZDYwUWR2WHJEYkVmL3I0UTlWcjNLVEFCaG16RnpmSWxKV3M5SFR0MnJCZVcxZXYxTzRONjVXZm4xOWdYbWlseWhwKy93TnEwYmxMb2JYeWNuUDE0OGNmdURYSDJJS0NkZi9mWDFaWWxhSWJhd0FBd0pXSEJoa0FBQUFBQUFBQVFLbElUVWwyTlI5WXJGYTE2TksxbkUrRWtySUZCZW1hVzI1VnpUcDFGZHU2alV3bWsxY05NcmFnWVBVZmNiTjZEaDJtTmZQbXFGbUhUcVZ3MnBLclZpdktNRDZla0ZCT0p5azlOejQ0V2dkMzcxSjZhcW9reVdxenFlZlE2eFFZRXF6OEFwOVk4czFYUjArLy81R0NRa09Lek1uTHpkVS83NytueUJ5SEkwOXI1OC9UOWpXcmRXREg5Z0xQZkNGYlVKREd2UFZ1a1EwdVNVZVBhUHpiYitySWI3OGE0djRXaS83eS9JdXFWYmRla1hzQUFJQXJFdzB5QUFBQUFBQUFBSUJTY1RvNTJmVno5ZWlyWkRhYnkvRTBSYnYxOGNKdjRTaks5SysvMU5relp5NnBscCsveGF1OXkwcnZZZGY3ckpZMUlFQTloZ3d0OGJwL2ZqZFJnY0hCQmM1bDIrMTYvcFlidlRwUGpqM0xNTTQ4ZTdhUXpDdFhjRmlZaHQzM2dMNTljNXlhZCtxaTYrNjVUNVdxVnBWMHJrSGxZdjZXNHI4NnlqeDdWaHVYTE5hdWplczE4c21uQzh3SkNROVhjRmhZa1hYeWNuT0szY3ZQejEvN3QyL1R2cTFiaXMyVkpIdG1wc2EvKzVidWVlRWxXUU1DREhQNStmbGFNWE82Wm4zM2pYSnpqSHNIQmdmcjdtZGZVSU9telR6YUJ3QUFYSGxva0FFQUFBQUFBQUFBbEFySEJWKytCd1FHbHVOSml0ZTJaMit2MXMyZE9FR1NzVUhHMjFvb2ZabnBaK1huNTZmQWtCQ2RPSnlnWlJjOEFTWkovdGJMdTFuSlc2MjZkbE5FOWVxNnFtRWpRN3lnQmhtekJ6ZklmUEwzRnlXcDBLWWxTZnJIdlhlVjdKQkZ1UEhCaDNWbzkyNmxuVDVsaUp2OS9OU3lTMWRGUmtWcjdzVHZYZkVEMjdmcHk5ZGUwWDEvR3lzLy8zT2Y1OWNkMnpYbDg4K1UrUHNodC9xVnEwWHF2citOVmZXcnJ2TFptUUVBd09XSEJoa0FBQUFBQUFBQUFQQ25rSFRrc041NTh2RkM1NnZWckZWbVozRTZuV1cybHlTMzVoaEp5c20ydThYOC9Qd2tuYnR0NWVDdW5kcStkazJoTll1NkZhcWc1aHR2QllXRWF1aGY3dFczYjcwaFNRb0pDMWU3M24zVUxYNklLbGVyZGk3SlpOTGNDZU5kYS9adjI2cnYzbmxUUFFaZnEzay9UQ2owQnBvR1RadnA5aWVmVWxqbHdwOWtBZ0FBRlFNTk1nQUFBQUFBQUFBQWVDbnpiRnA1SHdFbEVOMmdvZno4L09WdzVCVTQzN3h6bHpJN1MvTHh4Qkt2ZWYrWnYvcjBER21uVDd2RnJEYWJKR25Gek9tYTl1WG5SYTdQejgvMzZYbUswcXBiZHgwN2RGRFJEUnFxYVljTzhydm9wcHNCSTI1V3l2RkViVmk4eUJYYnRtcWx0cTFhV1dBOWY0dEYxOXg2dTNvTkhTYVR5VlNxWndjQUFKY0hHbVFBQUFBQUFBQUFBUERDbmswYmxaV1JZWWhkL0tXOXA1S09IdEc0MFEvNjRsaDY2YzdiU3J4bXpOdnZLYXBlZmEyWU5hUEVhMCtmUEZIc3VwUEhqaGFiRXhRU29qWTllaFU0OStMdE41ZjRYQVh4dDFoVi9hcXJkT3pRUWJlNXFqVnJxdHVnd1Q3WnB6anJGeTFVNHFGRGJtY3JTK21wcVZvN2Y2NGhaamFiWlFzS2tpUkZSa2NYV3lNa3ZGS2hjLy80NzNnRmg0VVZ1VDR2TjBmUGpMamVnOU9lTStqMk93cWR5ODdLVWx5YnR0cThmSmtjZVFVM1FKMVhPeVpXSXg0Y3JacDE2M3E4TndBQXVQTFJJQU1BQUFBQUFBQUFRQ0gyYk5xb2haTi9VbEJ3c0FLQ2doUmdDNVNmbjUvT3BLUm8xL3AxYnZsaFZTcVh3eWw5WjhwL1BpM3htdU1KQ2NXdU8zeGd2dzRmMkY5a1RtUlVWS0VOTXI1VXRWWXRRNE9NdjhXaVpoMDZhdWc5OTdtYVF5N1Y5aldydEhyZVhGa0RiTEpZTFRMNytjbHM5bE51ZHJaT0hEbGNZSU5PYUtYQ20wMjhsWnlZcUM5ZmYwVkJ3U0d5QmdiSzM5OWZaajkvWldkbDZ0RGVQY3F4RzU5WUNvK282cnBOcFhwMDdRSnJCZ1lIcTFXMzdtcmJzN2ZxeGpVdWRPL005TFBGbnU5U25tSEt5c2hRd3I2OU9yUjNqMzdidFZNSGQrOHF0akVtb2taTkRicjlEclhxMnMzcmZRRUF3SldMQmhrQUFBQUFBQUFBQUFwUnJWWXQvYlp6aDhmNURabzFMOFhUd0JlNkR4cXNSaTFhS3NCbVU1WHFOVlNyVGwwRkJBYjZkSThxMVd0bzcrWk5KVnBUSnpiV3AyZVF6dDJLazJPMzY4VGh3NTZkSVNiRzlYUGxhdFVVWUxNcDIyNlgyV3hXYk9zMmF0K25yNXEyN3loL2k2WFlXdjk2K0FHdnozMmUwK25VMGQ5KzFabmtaSjFKU2RhcEV5ZDA0dkJoblRpU29OTW5UM3BjcDFxdEtIVWZmSzA2RFJqZzlTMVBBQURneXNmZkFnQUFBQUFBQUFBQUtFUkVqWm9LcTF4RmFhZFBGWnRyOXZOVDk4SFhsc0dwL256YTl1b3RmLytDdjlMSWQrUnIvZUtGSHRlcTM3U1o2amR0NXF1akZhaFczWG9LQ1E5WGVtcXF4MnU2WGpPbzJKd1JEeitxR3JYL3VOa2w2Y2dSVGZ6M3UwV3VpVzNkVm12bXpmSG9ETjNpaHhqR3pUcDFWczNhZGRTdWR4K0ZWaXI3MjVGTUpwTm1qZisyeE0xRzU5Zkd0bTZqN3ZGREZOdTZqZXRtSEFBQThPZEZnd3dBQUFBQUFBQUFBRVdvRXh1bjdXdFdGWmxqc1ZwMTQwT2pGVjIvZ1ZkN0JBYUhxT3ZBZUsvVytrSklXSGk1N2UySllmZU9VbUJ3Y0lGejJYWjdpUnBreW9MSlpGSzl4azIwZmMxcWozTGo3N2pMbzZhZEdyVnJxMDdNSHpmTm1NM21ZdGZVYmhSVGJJT015V1RTb052dlVMM0dUUXp4V3g4YlUyejkwaFkvOGs3dDI3SlpUcWV6MkZ5ejJheDZUWnFxUmVjdWF0NnhzOElqSXNyZ2hBQUE0RXBCZ3d3QUFBQUFBQUFBQUVXb0cvZEhnNHpKWkpLL3hTSi9xMVhXQUp0Q3c4UFZxR1VyZFJzMFdKV3FWdlY2ajlCS2xUVDgva3Qva3VaU3ZUVmxlbmtmUVpJMDlDLzNHc1lXcTdYUVhJdlZxb2RlZWMzblp3Z09EVFdNYlVGQkpWcC9yckZxdFV3bWswd21rOHgrL3ZLM1dHU3hXbVVMQ2xKbzVjcUtydDlBSGZyMFU4MjZkYjA2bzhVYVlMaFJScElDQW8zbnJOMndrYVJ6ZjNiTlpqLzUrZnZKWXJVcUlDaElZWldycUc1c25OcjI2cTFhZGV0NWRZYkNQUHZoSndvS0NTMHlKeTgzVi8rNDk2NGljNkxxMVZkc3F6YmFzM21qMjV6SlpGSmtkTFRxTlc2cStrMmFLTFoxbTh1KzJRc0FBSlFmR21RQUFBQUFBQUFBQUNoQ2p5RkQxVzFRdk14Ky9oN2QySUZMMTJQSVVJOXp6V2F6R2pSclh1RGNVKzk5WUJpSFIxVHh1TzQvdnZuZTQ5eUM5TDV1dUhwZk45enI5VEV0V3hYYnNGU2pIenlZVWdBQUlBQkpSRUZVZG0wOTlkNkhSZWJVckZ1MzFCdWZUR2F6Ym4zY2VOdE01V3FSOHJkWWlsem5kRHJkMWhXaysrQWhTdGkvVDVIUjBZcU1pbFprZExScVhGVmJkV0pqaTIzQ0FRQUFPSThHR1FBQUFBQUFBQUFBaW1BMm0yVTJGMzZEQ1M1Zk5XclhLZThqL0NtWVRDYTE3ZG03MU5iRnRXbXJWNzY5dElZbEFBQUFXdDBCQUFBQUFBQUFBQUFBQUFCUW9kRWdBd0FBQUFBQUFBQUFBQUFBZ0FxTkJoa0FBQUFBQUFBQUFBQUFBQUJVYURUSUFBQUFBQUFBQUFBQUFBQUFvRUtqUVFZQUFBQUFBQUFBQUFBQUFBQVZtbjk1SHdBQUFBQUFBQUFBeWtKR1dwcCsyN1ZUd1dGaENna1BWM0JvbUlKQ1EyVXltUXJNdDJkbXloWVVWTWFuQkFBQUFBQ1VCaHBrQUFBQUFBQUFnSExrZERxVm01T2pITHRkMlZtWnlyYmJaYy9JVUZabXByTFMwNVdaZmxiMW16UlZkSU9HNVgxVXIzejA0bk9HY1ozWU9NV1B2TFBJbkpoV3JkWHZoaEVsMnVmSWI3OHE2Y2dSVllxSVVIalZxZ3F2RWlGL2k4V1FzMmZUUm4zLzN0dUcySWlISDFYSGZ2M2Q2aTJlT2xtTGZ2NUp0NDE1VW5HdDI1Ym9MQUFBQUFDQXl3OE5NZ0FBQUFBQUFJQVhFZzhkMHByNWM1V2ZuNjk4aDBQNStRNDVIQTdsNXpua2NPVEo0WERJa1p1bnZMeGNPWEp6bFplWHA5eWNIT1hsNWlnM0oxZDVPZG5LeWM1V1htNnVuRTVua1h1MTdOSk5kenoxVEJsOU10LzZkZWNPdzlocUN5dzJKenlpYW9uM1dUcHRpall0VytvYWgxYXFyTEZmZldQSStYM2ZYcmQxZGVQaTNHS3p4MytyQlQ5TmtpUjkvc3JMR25qcjdlcHovWTJGM2pSejNsUFhEMVYrZm42SnorNk51NTk5UWMwNmRpcVR2UUFBQUFDZ0lxQkJCZ0FBQUFBQUFQQ0NOZENtRmJObWxNbGV1emV1VjQ3ZExxdk41amIzNUxBaFpYSUdTZkszV0RSdTB1UXkyNjhrOW0vYmFoZzNiTmJjTFNkaC96N0RPREE0V0pGUjBZYll2cTFiWE0weDBya2JmbWFOLzFiSER5Zm9wdEdQdWQxS0F3QUFBQUM0TXBqTCt3QUFBQUFBQUFEQWxTaWllZzJ2YmpyeFJrNTJ0bmF1WDFjbWUxMkpqaDA2cUxObnpoaGlqVnEwTkl4ejdIWWRPM2pRRUtzVEUrZDJLMHhNeTFZYWR1LzlidkZOeTVicTA3Ri9VMVo2dWc5UERnQUFBQUFvSzl3Z0F3QUFBQUFBQUhpcFhseWN0cXhjNGZPNkpwTkpGcXRWMWdDYnJJRTJXUU5zT25Ia3NNLzNxU2gyckYzakZvdHQzY1l3UHJoN2x4eU9QRU9zb09lVkpLbGIvQkFGQkFicGh3L2VNengvWlRLWjVGZUNHMlRxTjJtcTJvMWlQTTR2eXBKcFUzeFNCd0FBQUFEK3JHaVFBUUFBQUFBQUFMelVwRjBIblVsSmtiL0ZJb3MxUUJhclJmNFdxeXdCVmxrc1Z2bGIveGUzV09SdnRXcmh6ejhxSXkzTlVPT1IxOStRMVdaVGdNMG1xODBtcXkxUTFvQUF0eHRNTG1lbmtwSzBkTm9VZFIwMFdKRlJVYVd5eDVua1pGbHRBUW9LQ1hXYjI3NW10V0VjR1JXdFNsV050L3NjMkxIZGJWMmQySUliWkNTcGZaKys4cmRZOVAxN2J5dmY0VkQ5SmsxMTc0dC9selVnd09Nek4yN2JUbjJHMytCeGZsRm9rQUVBQUFDQVMwT0REQUFBQUFBQUFPQ2x0cjE2cTIydjNoN25yNXc5eTYxQnBtNWM0MHM2UTllQjhSN2xaYVNsRm5qYlRjZCsvZVZ2c1hwVXc4L2YrSzhUang3OFRZdW4vS3l0SzFjb1B6OWZralRzdmxFZTFTcXB1Uk8vMStibFM5VzJaMjkxSHp4RU5XclhjYzBkTzJSOE9pbnA2QkU5T1d4SXNUVS9IZnMzai9mL2JkZE9QWGZMallaWWc2Yk45TkEvWHk5MFRXNU9qckl5TWp6ZUF3QUFBQUJRZW1pUUFRQUFBQUFBQUs1Z3crOS93S084d3dmMkY5Z2dFei95TGdXSGhYbTE5K3E1czdWNStUTFhlUDNpaFJwNDIwalpnb0s4cWxlWW5PeHNiVjIxUXJrNU9Wb3pmNjdXekorcnJnUGpQZjdzNVdYZUR4TTA3NGNKNVgwTUFBQUFBSUFrYzNrZkFBQUFBQUFBQU1DVnFmUFZBdzNqN0t3c3JWKzB3T2Y3YkZ1MVV0bFpXWVpZclhyMWZMNFBBQUFBQUtEaTRnWVpBQUFBQUFBQVhIYWNUbWQ1SDhFam5qemo0NnNhbzhhK29waVdyUzU1UDErS3FsZGZ0V05pbGJCdnJ5dTJZdFpNZFlzZklwUEo1TE45MXN5ZmF4amJnb0xVcG50UDE5amZZaWx5ZlY1dXJsdXN1RFdldVBqSktRQUFBQURBNVl2L0J3Y0FBQUFBQUlETHdvWFAvSnhLT2xHT0owRkpkQjV3amFGQkpqbnhtUFpzMnFqR2JkdjVwUDd4aEFRZDNMM0xFR3ZYcTQrc05wdHJQRzdTNUVMWEp4MDlvamNlZWNqUWRCWFRzcFZHalgzRkorY3JTdjhiYjFMWFFmR3VjWHBxcXQ1OC9CRkR6b3VmZmVIV3JEUDI3anNNNDhmLzcyMVZxbHJWRUFzTUR2SHhhUUVBQUFDZ1l1T0pKUUFBQUFBQUFGd1dJbXJVbERVZ1FKSjBKamxaYWFkT2xmT0o0SWxXWGJzcElERFFFRnN4YTRiUDZxK2VPOXN3TnBsTWhxYVQ0aXlaT3RudFJxSjJ2ZnI0NUd3WHUzaWZnS0FnaFZhcTdQb1ZFaDd1dGlhMFVpVkRUbWlseW00NXdXSGhiam0rdUFFSEFBQUFBUDVNYUpBQkFBQUFBQURBWmNGaXRhcDVweTZ1OGJTdlBpL0gwOEJUVnB0TnJicDFOOFQyYnQ2azB5ZFBYbkx0N0t3c2JWaXl5QkNMYWRsS2tWSFJIcTFQTzMxS0c1Y3VNY1FDQWdQVnZIT1hnaGRjQXFmVDZkWWdrNUdhcXFTalIxeS9raE1UM2RhZFBIck1rSk4wOUloYlRzcnhSTGNjWC96K0FnQUFBTUNmQ1U4c0FRQUFBQUFBNExJeDRLYWJ0V1hGY2prY2VkcXlZcm5rZE9yYXUrOVZlRVJFZVIrdFFDVjlwbWZDKysrNDNZemphWTNvQmcxS3RGZFo2dFJ2Z05iT24rY2FPNTFPclYwd1Q5ZmNjdHNsMVYyM2NMN3NtWm1HV1BmQlF6eGV2M3pHZE9YbDVocGkyVmxaZXU3bUc3dytVL3pJTzlWbnVQdjYvSHlIVzJ6eDFNbGFQTFh3NTU4azZjMG5IaWx5WHBJKytmdUxickY2Y1kwMSt2VTNpbDBMQUFBQUFEaUhCaGtBQUFBQUFBQmNOcXJXcktVYkh4cXRpZjkrVjVLMFplVUtiVm01UXVFUlZSVlJ2YnBNSnBQUDl4eDZ6MzJLcWxmZnE3VXhMVnVWS045aURiamtHcGVqMmpHeGlveUtVdExSbzY3WTJnWHpOT0NtVzd5dTZYUTZ0WHltOGFtbXlLZ294YlZwNTlINlUwbEpXajdqRjYvM0w2bThuTnppa3k0VGI0MTVUS2RQbkNpVHZiSXlNMXcvSng5M3YwRUhBQUFBQU1vS0RUSUFBQUFBQUFDNHJMVHYwMWVTOU9OSEg4amh5Sk1rcGFZa0t6VWx1VlQyczJka0ZKK0VZclhyM1ZlenZ2dkdOVTQ3ZFVxN05xejN1dDcyMWF1VWNsRkRSZmNoUXoxdWtwcjYrYWZLemNueGV2K1N5c20ybDlsZWwrcjBpUk9HeHBXeWtwTjE1ZndlQVFBQUFLaDRhSkFCQUFBQUFBREFaYWQ5bjc2cTE3aUo1azJhb08yclZ5a25PN3U4ajRSaXRPdlZXN1BIZnl1bjArbUtyWmszeCt0NkMzLyswVEFPRGcxVis5NTlQVnE3ZStONjdWeS9ydEQ1eUtnb2hWYXFYR1FOcDlPcGc3dDNHVDZQSkFVRUJoV1luMTFBODhjdGp6NmhkcjM3dU1abno1elcyTHZ2TU9TTW0vU3ovQzFXUSt6SlljWm5wRjc0OUF0VmlZd3M4cndBQUFBQWdLTFJJQU1BQUFBQUFJRExVdFdhTlhYclkyT1UrK0JvcFJ3L3JveTAxRkxacDVZWHp5dGQzTUJ3S1VwYXl4WVVyRmZIVC9UWi9yNFNIbEZWRFpvMTE0SHQyMXl4UFpzMmVsWHIxNTNibFpxU1lvaDFHUmd2aTlWYXlJby8yRE16TlBtelQ0ck04YmRZZGQ5TEx4ZFpiODczMyttM1hUc05zYW8xYTZsanYzNEY1bWVlVFhPTDJZSUticVlwYjljLytKRFNUNTh1azcyT0hqeW85WXNYU3BJaWF0WXNrejBCQUFBQW9DQTB5QUFBQUFBQUFPQ3lackZhVmFOMjdmSStCanpRdG1jdlE0UE14YmV2ZU9yaTVoaUwxYXB1OFlNOVdqdmgvWGQxS2ltcHlKeGpodzVxOG1jZjY2YlJqeFU0djM3UlFpMzRhWkloWmpLWmROUERqN2pkOW5KZXh0bXpickd2L3ZWcXNlZDlac1QxeGVhOE91cWVBdU10T25mUm5VOC9WK3o2aTdYdTFxUEVhN3oxNjQ3dHJnYVpBSnV0elBZRkFBQUFnSXVaeS9zQUFBQUFBQUFBQUNxR0ZwMjd1aHBJSXFPaU5QeitCN3lxMDZSZGUxMXp5MjBLRGd1VEpIWG8yMThoWWVIRnJsczhkYkoyckYzakZoOTIzeWhGVks5aGlLMWJ1RURMWi96aWxydCswVUpOK3ZCOXQrYWVhMjY5WGZXYk5pdDA3N1JUcDRvOUh3QUFBQUNnL0hDRERBQUFBQUFBQUFDZnNBVUY2WnBiYmxYTk9uVVYyN3FOVENaVHNjOGRGVnduV1AxSDNLeWVRNGRwemJ3NWF0YWhVN0ZyZnQyNVE3TysrOFl0M3F4RFIzVWJORmgxNHhycjM4OCtwYnpjWE5mYzFDLytJM3RXbHZyZmVKT2NUcWZtVDVxb3VSTy9kNnZSdkZObjliMyt4aUwzUDUxODBvTlBCZ0FBQUFBb0x6VElBQUFBQUFBQUFDVjA2K05qdkZvMy9lc3ZkZmJNbVV1cTVlZHY4V3J2c3RKN1dQRlBCbm5LR2hDZ0hrT0dGcHQzK01CK2ZmbmFLOHAzT0F6eDROQlEzZkRnYUVsU2RQMEdHbnJQZmZyNWs0OE1PWE8rLzA1blQ1OVd5b25qMnJOcG8xdnRoczFiNlBZeFQ4bGtNaFY1aHBUamlZYXh5V1RTdzYrTms5bHMxbTg3ZDJqR04xOGI1aDhkOTZZa2FkWjMzeGllcFJwMCt4MXEyTHlGSWZmb3dkODA5L3Z4U2s5TGxTUjF2dm9hdGUvVFQ4R2hvVVdlQ1FBQUFBRHdCeHBrQUFBQUFBQUFnQkpxMjdPM1Yrdm1UcHdneWRnZzQyMHRuSlA0K3lGOTl2TGZaYy9NTk1STkpwTnVmZUpKaFZhcTVJcDF1WHFnenA0NnBYbVRKaHB5Vjg2ZVdXRHRCczJhNnkvUC8wMytsdUtia280bkpCakdsYXRWVTcyNHhwS2tzNmRQdStYWGlZbVZKSTE0K0JHOStkaG81V1JuUzVJVy9qUkpkV0ppMWJCNUMyV2twV25XK0crMWR2NWN3NU5QRzVjc1ZvOGhRMVcxWnExaXp3VUFBQUFBT0ljR0dRQUFBQUFBQUFCWHBOU1VGSDA2OW0vS1REL3JObmYxTGJjcHJuWGJBdVBaZHJ1Vy9qSzF5TnF0dW5YWHJZK05rWjkvOGY4S05UY25SeWNPSHpiRXF0V0tLbmFkSkVWVXI2SHI3cmxma3o3NnR5UXAyMjdYcHkrL3BJNzkrbXZMaXVYS3lzaHdXeE5XSlVMSmlZbUtqSXIyYUE4QUFBQUFBQTB5QUFBQUFBQUFRSm5KUEp0VzNrZW9VUHl0VnFXbnByckZtM2Zxckg0M2pIQ0w1K2ZuYS91YVZmcDkzOTVpYTJkbFpHam4rblZxMHE1OXNUZklKT3pmSjRjanp4Q3JWYTkrc1h1YzE3SC9BQjAva3FCbHYwdzdkMDZIUTZ2bnpuSExxeDBUcTk3WERWZnpUcDJMZmZJSkFBQUFBR0JFZ3d3QUFBQUFBQUJRQnZaczJ1aDJHNGlmbjNmL2VpN3A2QkdORy8yZ0w0NmxsKzY4cmNScnhyejlucUxxMWRlS1dUTkt2UGIweVJQRnJqdDU3R2l4T1VFaElXclRvNWV1YXRoSUNmdjN1ZUwxbXpiVDdXUCthbWdnU1U1TTFMcEZDN1IrMFFLbG5UcmwwVG4zYnQ2a3ZaczNLY0JtVTB5cjFvcHIzVWIxR2pkVlpIUzBXM1BLN28wYjNOWTNhTnJVOWZQRnpUUG5aZHZ0T3JCOW0vWnUzcVE5bXplcFk3LytXcnRnZm9HNVhhNGVxUGc3N3BRdEtOaWo4d01BQUFBQWpHaVFBUUFBQUFBQUFIeGt6NmFOV2pqNUp3VUZCeXNnS0VnQnRrRDUrZm5wVEVxS2RxMWY1NVlmVnFWeU9aelNkNmI4NTlNU3J6bWVrRkRzdXNNSDl1dndnZjFGNWtSR1JhbE5qMTZLYmRYYTFTQlRxMjQ5M2ZQOGkvSzNXSFVxS1VuYlZxL1VsaFhMaTYxVmxHeTdYZHZYck5iMk5hc2xTWUVoSVlxdTMwQTE2OVJWdzJiTjFhUjlCMjFkdGNLd3htdzJxMTdqSnE3eDJUTm4zT3ArOHZjWDlkdXVuWExrbld1ZThmUHoxNGlISDFWSXBjcGErTk1rdC94VmMyZHI3WUw1YXRDc21XbzNpbEgxcTJxclp1MDZxbG0zcnRlZkRRQUFBQUQrVEdpUUFRQUFBQUFBQUh5a1dxMWErbTNuRG8vekd6UnJYb3FuK1hPbzM3U1o5T01QdXFwaEk5MzMwc3ZhdVg2ZEZrMytXY2NUZnZkb2ZhTVdMVFg0anJ1VWR2cTBwbi85aFpLT0hpMHlQeXM5WGZ1M2JkWCtiVnRWT3laR1o1S1RsWnFTWXNocDJMeUY0YWFYUFpzMnVkWFp2MjJyWVd3eW15VkpnMjRicWFzYU5ORFBuMzdzMWxqamNPUnAzOVl0MnJkMWl5U3B4N1ZETmZUdWV6MzZuQUFBQUFEd1owZUREQUFBQUFBQUFPQWpFVFZxS3F4eUZhV2RMdjRaSDdPZm43b1B2cllNVGxXeDFZMk5VMHpMVnJycm1lY1ZFQmlvV25YcUtlbm9rV0xYTld6ZVFuMnZ2MUV4TFZ1NVluR3QyMmpkd3ZsYU1tMnFUaDRydWxHbVFiUG1hdDJ0aHlUcHhvZEdhK0w3NzdybTJ2YnNiY2hOVFVrdXlVZFM4MDVkVkw5cGMwMy8rZ3R0WExKWStmbjViam1SVWRHS3YvMk9FdFVGQUFBQWdEOHpHbVFBQUFBQUFBQUFINm9URzZmdGExWVZtV094V25YalE2TVZYYitCVjNzRUJvZW82OEI0cjliNlFraFllTG50ZlRHcnphYjcvLzRQbVV3bVNWTE51blhWTFg2d2x2MHl6UzNYWXJXcVpkZHU2akY0cUtMcTEzZWJOL3Y1cWRPQWE5U3gvOVhhdFdHOTFzNmZxejJiTjdtZVFYTGxtYzBhZHMvOXJuSDczbjExSWlGQmk2ZE9WbEJJcUpwMzdtTEk3M0h0VUVNRHpYbWhsU3FwVVl1V2F0aThwUm8yTjk0bUZCd2FxcHNmZVZ6OWI3eEpDeWYvcEEyTEY3bk9ZVGFiZGN0alQ4amZZdlh3ZHdrQUFBQUFRSU1NQUFBQUFBQUE0RU4xNC81b2tER1pUUEszV09SdnRjb2FZRk5vZUxnYXRXeWxib01HcTFMVnFsN3ZFVnFwa29iZi80Q3ZqdXkxdDZaTUwrOGpTSktyT2VhOEFTTnUwY1lsaTVXUmxpYVR5YVNyR3NXb1hhOCthdHV6cCtIcG82THFOVzNmUVUzYmQxQldlcnEyclY2bG5Sdlc2ZGNkTzJUUHpGQ0h2djFWczI1ZHc1cEJ0OStoZzN0Mks2NTFHd1hZYklhNU50MTdhdVkzLzFWNjZoblZpWWxWMHc0ZEZkZW1yV3JXcWV0MjlvdEYxS2lwRVE4OW9pRjMva1hiMTZ6VzFwVXJWTHRSSTlWdUZPUFpidzRBQUFBQVFCSU5NZ0FBQUFBQUFJQlA5Umd5Vk4wR3hjdnM1eSt6MlZ6ZXgvbFRDZ3dPMXZXakhsUnFjb3BhZE9sNlNjMUlnU0VoNnRoL2dEcjJINkQ4L0h3ZE9iQmZFVFZxdXVXWi9mdzA4c21uWlFzS2RKdno4L2ZYblU4L3F5cVIxUlVlRWVIZE9ZS0QxYUZ2UDNYbzI4K3I5UUFBQUFEd1owZUREQUFBQUFBQUFPQkRack5aWmpOUDM1UzNsbDI2K2J5bTJXeFc3WmpZUXVlTGFzU3AxN2lKejg4REFBQUFBUEFjL3drTEFBQUFBQUFBQUFBQUFBQUFLalFhWkFBQUFBQUFBQUFBQUFBQUFGQ2gwU0FEQUFBQUFBQUFBQUFBQUFDQUNvMEdHUUFBQUFBQUFBQUFBQUFBQUZSby91VjlBQUFBQUFBQUFBQUFnRXVSbjUrdnJQUjBReXc0TE15anRkbDJ1L0p5Y3J4YTY0MzFpeGJxZU1Mdmh0aVF1LzVpR0MvOVphcGFkZTJ1OElpSUV0VStmR0MvWVZ5elRoMzVXNnplSGJTVVpadzlxeE9IRTVSMDVMQ09IejRzZTJhR2JuN2s4ZkkrRmdBQXFNQm9rQUVBQUFBQUFBQUFvQnc0blU3bDV1UW94MjVYZGxhbXN1MTIyVE15bEpXWnFhejBkR1dtbjFYOUprMFYzYUJoZVIvVkt4KzkrSnhoWENjMlR2RWo3eXd5SjZaVmEvVzdZVVNKOTBwT1BLWnhveDgweE42YU10Mmp0VDk5L0tFMkxWdmkxVnB2N0ZpN1dqdldyVFhFTG15UStlV3JMN1QwbDZsYVBPVm5qZnpyTTJyUXRKbkh0ZDk5YW94aC9Nd0hIeXN5S3RvUW0velpKMTZjMnQzdyt4L3dlcTNUNmRSN1R6K3BsT09KaG5qM3dkY3FxbDc5U3owYUFBQkFnV2lRQVFBQUFBQUFBQUNnQkJJUEhkS2ErWE9WbjUrdmZJZEQrZmtPT1J3TzVlYzU1SERreWVGd3lKR2JwN3k4WERseWM1V1hsNmZjbkJ6bDVlWW9OeWRYZVRuWnlzbk9WbDV1cnB4T1o1Rjd0ZXpTVFhjODlVd1pmVExmK25YbkRzUFlhZ3NzTmljOG9tcXBudWx5Ti9QYi8ycnBMMU1sU1dmUG5ORW5mMzlSUSsrK1I5M2loL2hzajVXelovcWt6b1VOTW5tNU9VVmtGcXg5N3o2YU0yRzhJYlpwNlJKVmo0NHVaRVhCVEdhei9QejR1Z3NBQUJTUHZ6RUFBQUFBQUFBQUFGQUMxa0NiVnN5YVVTWjc3ZDY0WGpsMnU2dzJtOXZjazhOODF6UlJISCtMUmVNbVRTNnovZjZNbkU2blRwOU1Nc1R5SFE1Titmd3puVXhNMU5DLzNDdXoyVnhPcHl2YU15T3U5MG1kSmRPbWFNbTBLU1ZhMDZwYmQ0MTg4bW1mN0E4QUFDcTJ5L052VWdBQUFBQUFBQUFBWEtZaXF0Y29zNXRPY3JLenRYUDl1akxaQytYTFpETHB0aWYrcWk3WERIS2JXekZ6dXI0ZTkxcXhOdzRCQUFDZ2NOd2dBd0FBQUFBQUFBQkFDZFdMaTlPV2xTdDhYdGRrTXNsaXRjb2FZSk0xMENacmdFMG5qaHoyK1Q1L05uTW1qTmVtWlVzTG5Fcy9jOW90OXRxRDl4ZFo3L21QUC9QSnVTNW1NcGwwL2FnSFpRc0swcUxKUHhuaXpUcDBsTWxrOHZtZUwzejZoYXBFUmhhWmN5b3BTYStPdXNmbmV3TUFBSlFsR21RQUFBQUFBQUFBQUNpaEp1MDY2RXhLaXZ3dEZsbXNBYkpZTGZLM1dHVUpzTXBpc2NyZityKzR4U0ovcTFVTGYvNVJHV2xwaGhxUHZQNkdyRGFiQW13MldXMDJXVzJCc2dZRWxFb1RSR2s1bFpTa3BkT21xT3Vnd1lxTWlpcVZQYzRrSjh0cUMxQlFTS2doWHR3VFUrZm5COXgwaTlKVHp5amxlS0xIZTVZa3R6VEVqN3hUWnJOWkMzNmFKRWthZHQ4RDZ0QzNmN21lcVNpanhyNVNibnVIVmE1Y2Juc0RBSUFyQ3cweUFBQUFBQUFBQUFDVVVOdGV2ZFcyVjIrUDgxZk9udVhXSUZNM3J2RWxuYUhyd0hpUDhqTFNVZ3U4N2FaanYvN3l0MWc5cXVIbmIvdzY0ZWpCMzdSNHlzL2F1bktGOHZQekpVbkQ3aHZsVWEyU21qdnhlMjFldmxSdGUvWlc5OEZEVktOMm5WTFp4MXRIRC81V292eXN6RXlQYXJUbzBsVkpSNC9JRmhTa3VuRnhocHpBb0dCVnFWNWRVdEdOUXVOR1B5aEpDbytJMEV1ZmYxMWd6dmZ2dkNsL2E5Ri9Edkp5Y29xY2oyblp5akRldTJXenBuNythWkZydlBYUVAvK2wwRXFWU3FVMkFBQ28yR2lRQVFBQUFBQUFBQURnQ2pUOC9nYzh5anQ4WUgrQkRUTHhJKzlTY0ZpWVYzdXZuanRibTVjdmM0M1hMMTZvZ2JlTmxDMG95S3Q2aGNuSnp0YldWU3VVbTVPak5mUG5hczM4dWVvNk1ON2p6MTRXM2g3eldLblhXTGR3Z1dIY3JFTkgzZjNjaTVlOHJ5UWQzTFBiSjNVdWxKMlpxYVNqUjMxZVY1THlIWG1sVWhjQUFGUjhOTWdBQUFBQUFBQUFBSUFTNlh6MVFLMmVPOGMxenM3SzB2cEZDOVI5OExVKzNXZmJxcFhLenNveXhHclZxMWZpT2pjODhMQnVlT0RoQXVmR3YvT1dOaTFiWW9pOU5XVjZpZmNBQUFEQTVZMEdHUUFBQUFBQUFBQkFxWE02bmVWOUJKOHE2bGtiWDljWU5mWVZ0eWRzeWx0VXZmcXFIUk9yaEgxN1hiRVZzMmFxVy93UW1Vd21uKzJ6WnY1Y3c5Z1dGS1EyM1h0S2tzYTgvWjRyZmpvcFNWLzk2MVZEN3ZuNXNNcVZmWGFlaXVqeC8zdGJsYXBXTFRMblRIS3kzbjFxekNYdDQwM1QwZUVEK3k5NVh3QUFnUE5va0FFQUFBQUFBQUFBbElvTG4rODVsWFNpSEUrQzB0QjV3RFdHQnBua3hHUGFzMm1qR3JkdDU1UDZ4eE1TZEhEM0xrT3NYYTgrc3Rwc2tzNDE2Wnhuc1ZyZDFsODRYNUZkMkhoeWNkUFZNeDk4ck1pbzZDTFhyNWcxUXdHMndDSnpzdTFaUmM0REFBQmNDV2lRQVFBQUFBQUFBQUNVaW9nYU5XVU5DRkJPZHJiT0pDY3I3ZFFwaFZXcFV0N0hnbyswNnRwTlU3LzR6UEFFMG9wWk0zeldJTE42N216RDJHUXlxZXVnZUs5cU9mTHk1SFRtRnpoWFVEd3ZONmZRV3Y0V1l6UE9DNTkrNGRFWlZzNmVvU1ZUcHhRNkh6L3lUclhxMXNPald0YUFBSS95UExGaDhTS2YxU3FLTDI1ZEFnQUF1QlEweUFBQUFBQUFBQUFBU29YRmFsWHpUbDIwY2VsaVNkSzByejdYeUNlZkx1ZFR3VmVzTnB0YWRldXV0ZlBudVdKN04yL1M2Wk1uVmJsYXRVdXFuWjJWcFExTGpJMGJNUzFiRlhzYlNtSGVmSHkwa280ZTlUai9tUkhYRnpwMzhWTkJWU0lqaTYyWG5KaW9WYk5uRlptemFNclBhdHV6dDhJaklqdzdKQUFBQUVxRUJoa0FBQUFBQUFBQVFLa1pjTlBOMnJKaXVSeU9QRzFac1Z4eU9uWHQzZmRlOFUwQW84YStVcUw4Q2UrL283UlRwN3lxRWQyZ1FZbjJLa3VkK2cwd05NZzRuVTZ0WFRCUDE5eHkyeVhWWGJkd3Z1eVptWVpZOThGWDVnMGtUcWRUUDN6NHZuS3lzNHZNeTBwUDF3OGZ2S2Y3WG5wWkpwUEpaL3VucGlRck5TVkZ0V05pZlZhek9BRkJRWXFNaWlxVjJtWS92dG9DQUFEZTRXOFJBQUFBQUFBQUFJQlNVN1ZtTGQzNDBHaE4vUGU3a3FRdEsxZG95OG9WQ28rb3FvanExWDNhQ0hEZTBIdnVVMVM5K2o2dmU2R1lscTFLbEcreHVqK0pVOUlhbDZQYU1iR0tqSW95M002eWRzRThEYmpwRnE5ck9wMU9MWjg1d3hDTGpJcFNYSnVTUGQwMGI5SkVIZHkxMCt0YlozeGx4YXdaK20zbkRvOXk5MjdackZWelpxbnJRTytla3JyWWh5ODhxL1RVVkRWdDMwRi9lZjV2a3R4dndDa05zYTFhNjVrUFBpbjFmUUFBQUVxQ0Joa0FBQUFBQUFBQVFLbHEzNmV2Sk9uSGp6NlF3NUVuNmZ5dEZzbWxzcDg5STZOVTZxSmc3WHIzMWF6dnZuR04wMDZkMHE0TjY3MnV0MzMxS3FVY1R6VEV1ZzhaNnRaTTVYUTZkZnJrU1IxUCtMM0FCcFM1RThaTGtxclZLcDJiVER4eGNNOXV6Zmp2VnlWYU0rM0x6MVd0VnBSSERWVDJ6RXd0bVRaRmh3L3MxNUZmRDdqTnA2ZW11bjdlczJtalZzeWFXYUt6ZU9MZUYxK1NKTzNidWtXZmp2MmJ6K3NYWmZScjQxU3ZjWk15M1JNQUFGeTVhSkFCQUFBQUFBQUFBSlM2OW4zNnFsN2pKcG8zYVlLMnIxNVY3SE16dUhLMDY5VmJzOGQvSzZmVDZZcXRtVGZINjNvTGYvN1JNQTRPRFZYNzNuME5zZDkyN3REbi8zeFoyWFo3c2ZVc0FWYkRiU1luRGgvV25JbmpkZDFmN2l2eXFhK3RxMWJvbS84Ylo0ZzE3ZERSazQ4Z1NVbzVjVnhmdmY1UDVlWG11bUpCSWFHS2pJclNvYjE3RExsVnFsZlhxUk1uSkVtT3ZEeDkvYTlYOWVBcnIrbXFobzJLM0NNM0oxdnpKMDBzOWl6NStmazZkVEpKdXpkNjM3Z0VBQUJ3cGFOQkJnQUFBQUFBQUFCUUpxcldyS2xiSHh1ajNBZEhLK1g0Y1dXa3BSYS95QXUxU3ZGNXBTZUhEU20zV3JhZ1lMMDZ2dmhtaUxJV0hsRlZEWm8xMTRIdDIxeXhQWnMyZWxYcjE1M2JsWnFTWW9oMUdSZ3ZpOVZxaUFVRUJublVIQ05KWnJPZkpNbWVtYUc1RXlkb3hhd1p5bmM0ZFBiVUtUMzB6OWRsOXZOelc1TnR0eGQ0ODh1QUVUZDd0S2M5TTBOZi9QTWZ5a2hMTThTSDNIVzNkcTViNjVaLzA4T1A2cE8vditocU1zcTIyL1g1S3kvcmtYKzlvYW8xYXhXNlQxQm9hTEZuOGZQM1YwU05taDZkR3dBQW9DS2pRUVlBQUFBQUFBQUFVS1lzVnF0cTFLNWQzc2VBRDdYdDJjdlFJSFBoYlRJbGNYRnpqTVZxVmJmNHdXNTVSZDM4Y2w2empwM1VxSGtMTmUzUVNaSTA5NGNKV2paOW1tdis0SjdkbXY3TlZ4cDY5NzF1YXlkLzlyRk9KU1VaWXEyNzkxQjBnNGJGN3B1ZGxhVXZYL3VuVGh3NWJJZzNhTlpjSGZyMkw3QkJwbUh6RnVwODlVQ3RtalBMRlV0UFM5WEhMNzJnZTE1NFNiWHExaXR3THo4L2Z3WFliSVUyQzkzOHlPTnEyYldickFFQldqVjNkckZuOTdWSHg3M3BzMXI1K2ZuNjRMbW5mVllQQUFEOCtkQWdBd0FBQUFBQUFBQUFMa21MemwzMTg2ZWZLQzgzUjVGUlVlb1dQMFNUUC91aytJVVhhZEt1dldvM2l0SHltZE9Wa1phbURuMzdLeVFzM0Mwdk9DeE1mbjcrY2pqeUpFa2g0ZUZLVHpYZVNIVDNzeThZeG9OdXUwUDd0MjFWNHFGRHJ0aXlYNllwT0RSTS9XNFk0WW90bXZ5VE5peGVaRmdiR0JLaW9YKzVyOWp6WjZTbDZUK3ZqTlhoQS91TjY0T0RkZFBEanhTNWR2Q2RkMnZmMXMxS1RreDB4YzRrSit1RDU1N1dyVS84VmMwS2VkNHBLRFJNVHFkVGpWcTAxTTcxNnd4emRXSmpaUTBJa0NSMXVYcWd1bHc5VVBzNXllazJBQUFnQUVsRVFWUzJibEYrdmtOMUdzVXFNQ1RFa0gveHJVWXZmUHFGcWtSR0Z2MmhpMUFuSnRicnRSZkxkemg4VmdzQUFQdzUwU0FEQUFBQUFBQUFBQUF1aVMwb1NOZmNjcXRxMXFtcjJOWnRaREtadkdxUXNRVUZxLytJbTlWejZEQ3RtVGRIemY1Mys4dkZUQ2FUK3Q1d282cEhYNlY2alpzbzI1NmxjYU1mTExLMnhXclZYVTgvcDNmKytvVHNtWm11K096eDM4cWVrYUhCZDk2dDVUTiswY3h2Lyt1MjlvWUhIbFpvcFVwRjFrOU5TZGFuWTE5eXV6bkdaRExwdGlmK1d1d3pSd0UybS83eS9OLzAvak4vTlp3djIyN1gxLzk2VmZFajcxVHZZZGU3cmJ2anFXZFVxMjVkK1Z1c0hqM2J0V1RhRk8zZHZFa21rMG5WYXRYUy9YOS9SWldyVlN0MjNhWHk5bm15dDZaTTkvRkpBQURBbnhVTk1nQUFBQUFBQUFBQWVPald4OGQ0dFc3NjExL3E3Smt6bDFUTHo5L2kxZDVscGFEbURXOVpBd0xVWThqUUluT3V2dmxXMTg5SlI0OTRWTGRxelZxNmZjeFQrdXIxVjEyM3owalM0cW1UZFdESGRyZWJYeVNwNTdYWHFWWFhia1hXUGJobnQ3NTc2dzJkU1U1Mm14dHc4NjFxM0xhZFIrZXJIbjJWYmgvemxMNTQ5UitHWjZxY1RxZG1mUE8xRG16ZnJ1dEhQYWdxMWF1NzVtbzNpdkdvOW5uSEV4SmNOVThlTzZiZ3NMQkNjMThkZFUraGMvRWo3MVNmNFRlVWFHOEFBSUR5UklNTUFBQUFBQUFBQUFBZWF0dXp0MWZyNWs2Y0lNbllJT050TFZ5YXhtMy9uNzM3REl5cVROczRmczFNZXU4UVFnKzk5eEtLQ0FqU0ZGQnNpQ2lXdGZDcWdHTERzblpkcklpTEZiR3NpZ2dvS0VpWDNuc052UVJJSUFucFBmTitRSWFjektTU0NBNy8zNWZOZWZxWnhBL09YdDVQTzkweFpweStlL2MveXMvUHQ3VTdDc2MwNzlSWkErKzZ1OGkxckZhckZ2MzBveGI4K0wxaHJRdmFkTDlHMXcyN3Rjem5HM3p2L1pyMSthZDJmWHUzYk5KL0hudEUxOTF5bTNyY09FUm1pNlZNYTZjbUpTa3AvbUtJSjdSYWhPMEtwcitUMldKUlNOV3FEdnZpVDhjYXdrc0FBQUFWaFlBTUFBQUFBQUFBQUFDNHFyVHEwbFZaNmVtYS92R2tJc2MwYXQxV0k4YU5MektFa3BtZXJpOWZmMFVIZCsxMDJOOGlxb3R1ZjJ5c1RDWlRtYy9YZGNBZ1dhMVd6ZjdpTTd1KzdLd3MvZmJOTkNVbEpHaklmUStVYWQzZEc5Y2JucE1URTVRUUY2ZWdzTEF5bi9GUytBY0Y2Nm1QSEYvQjlmcEREeWorOUttLzlUd0FBT0RxUUVBR0FBQUFBQUFBQUlCS2xwNlNmTG1QZ0FKMnJsdXJaYi9NTEhiTXNmM1JXdmpUaitvNllLQjgvUHp0K2oyOHZCUVNIdTR3SU5Pc1EwZmRPZllKbWMzbWNwK3gyOEFiWkRLYk5ldXpUK3o2NmpacHFnRWpScFo1elozcjF4bWVNOVBUOWMzRXQvVHdxMi9JMWMzTmJuelgvZ1BsNGVYbGNLM2FqUnFYZWY4TGtoTGk5ZGJvQngzMm5UdHpwdHpyQWdBQUZJZUFEQUFBQUFBQUFBQUFsV2p2NWszS1NFc3p0RmtzNWZ0NlBpN21oTjRhL1ZCRkhFc3ZqQnhlNWpsajMvMUFFWFhxYXVYdmM4czhOL0ZNYkluenpweU1LWEdNbDQrUDJuVHZZV2pMeXkzNVNwNjgzRnh0VzcxU1MyYjlyRk5IanBRNFBqMDFSUXVuLzZCbHMyZXFRNi9lNnREck9sV1ByR2NZYy9PRGp5Z3BJVUY3TjIreXRYWG8xVnMzUC9SSXVYL0hCWFh0UDFEZWZuNmEvdEdIeXM3S2tpUlZqNnluK3lhOFdPYXJrUkxQeEduUHBvMTI3Y2YyUjJ2YTIyL29yaWVmdHV1NzVzWWhsVkpkSmo4dlQzRXhNV1dhazVPZGJkOVlqdW84QUFEZzZrVkFCZ0FBQUFBQUFBQ0FTN1IzOHlZdG5qbERYdDdlY3ZmeWtydUhweXdXaTg3RngydjNodlYyNC8yQ0FpL0RLU3VPbzZvbUpUbDk3RmlKODQ0ZjJLL2pCL1lYT3lZc0lrSnR1dmRRL09sVGN2UHdVSDVldnRZdldWVGsrTmpqeDdWeDJSS3RYN3hRcVVsSlJZNXpkWE56R01MSXljN1dxbm0vYTlXODN4VVNIcTVXWGJxcGJZOXJGUlpSWFdhTFJTUEdqZGNINDhmcHpNa1lEUmd4VXRjT3Vhblk4NWRWNjY3ZFZhVjZEVTE5OHpWWjg2MjZiOElMY3ZmMHRQWG41K1ZKa2s0ZE8rcGc5c1VBeVpLZlo5akdGclpuMDBhOS9YOFBsL3BNVnF0VitYbDV5cy9QbDR1cmE3bXVrU3FyWFE3K09YTDM4S2owZlFFQWdQTWdJQU1BQUFBQUFBQUF3Q1VLclZaTmh4eGN0Vk9VeUdiTksvRTBWNGZQWDMxWmNURW5IUGE1dUo2L0xtalZ2TjgwODlNcHhhNWpNcG5VdVc4L0RSZ3hVaHVYTGRGdjMweFRkbWFtdzdGblQ1M1NvaG5UVlQweVVtRVIxU1dkdjJycDN1ZWVWK3p4NDJyYW9lTWx2RkhScXRXdW96RVQzMU42U29wOEF5NkdxL0x5Y3ZYTWJjT0tyS0J6NGRxazJPUEg3VUpFbmZwY3I4MS9MclZWcGtrOEUyYzMvN1YvM1dzWGZyRmFyYmFmWFZ6ZDlNclgzOG10akVHVndOQXdUZmowQzRkOUdhbXArdWJkLzhqVHkwc3VibTc2OGFNUGxaeVFvT2h0V3d6anpHYXpncXVHbDJsZkFBQndkU01nQXdBQUFBQUFBQURBSlFxdUdpNi93Q0FsSnlhVU9OWnNzYWpid0J2K2hsTTV0MFp0MnhZWmtBbU5xQ1pKYW45dEx5MytlWWFTNHM4NkhGZTdZU1BkTU9vKzFXclFVTkw1SzQyYXRPdWdPVjk5b2UxclZqdWMwN1JEUnpYdkZHVm9Dd212cHBEd2F1VjlsVkx4OHZHVmw0K3ZvYzFpY1ZGNHpWbzZjZWlnM1hnWFYxZjVCUVlxTnlkSDM3NzdIK1htNU5qNi9JTkROUFQrZjZsbFZCZE5lL3ROWmFhbjJjMi9vR0FncHJDR3JWdVhPaHd6YU9RbzI4OGUzbDVGanZQMDhkR1prekZLaUkwdGRyMkdyZHRTUVFZQUFKUUpBUmtBQUFBQUFBQUFBQ3BBcllhTnRHT3Q0MURGQmE1dWJocjI4R2hWcnh0WnJqMDh2WDNVcGQrQWNzMnRDRDUrL3BkdDc4SWF0R2lsNWIvKzRyQXY2dnIra2lRM0R3L2RjUGNvZmZQTzI0YitpRHAxMVh2WXJXclJPY3B1YmxCWW1FYU9mMGFIZHUvUy9PKy8wOEdkTzJ4OUhsNWV1dW1CQnl2d0xTNWRSTjI2RGdNeXpUcDBsTVhGUmVmT25wWFpZakgwOWI1NW1Dd3VMbXJRc3BXZS9PQWp6ZnI4RSsxYXY2N1lNSXdqVGRxMksvWFlIb09IbEhwc25jWk5pZzNJQklTRWFNajlENVI2UFFBQUFJbUFEQUFBQUFBQUFBQUFGYUoybzRzQkdaUEpKQmRYVjdtNHVjbk4zVU8rL3Y2cTM3S1Z1dllmcUlDUWtITHY0UnNRb0tGWFFFRGpuVmx6THZjUlZMZEpVNW5OWnVYbjUwczZYNW1uV3EzYTZ0QzdqNkw2OXJPTmE5VzFtMWJOKzAySDkreFcvUll0MVgzUURXcmN0bjJwMW4vNGxkZDFaTzhlclpqN3EzYXNYYXRCSSsrUmYzRDVmMytWb1dxTldvWm52NkFnTlduYlhnUHZ1bHZTK1RESlkyOU4xSUlmdjllaUdkTlZ1MkVqZFM3dytRU0VoT2llcDU5VDRwa3oyck41bzJLUEgxZHlZb0t5TXpLVms1T3QvTnhjNWVYbnkvclg1Mnd5bVdRMm0yVzJXTlNvemNXQWpJdXJxM3dEQWlya25XclVxNjlOeTViK3RZK0xYTjFjNWVIbExiL0FRRFZvMVZwUjEvZVRYMkJRaGV3RkFBQ3VIaVpyV2VQQUFBREFZTUx3MjVUeFZ4bmF3YVB1VTdkQk4xN21Fd0VBbk4yS09iOW85cGVmUzVJOHZiejE2bmMvWE9ZVEFRQUFRSkx5OC9PVm41Y3JzOFZGWnJQNWNoL25xbkQ2MkZHWlRHWjVlSG5LTnpDb3lNLzk3S2xUa3F5WGRBMVNhbkxTRlZWQjU0S3N6RXlsSlNYSjRtS1JsNitmWE4zY2loeDdjT2NPK1FVRktiUmF4Tjk0UWdBQWdDc0RGV1FBQUFBQUFBQUFBS2dBWnJOWlpuUFI0UVJVdktvMWE1VThTRkpJZVBnbDczVWxobU1reWQzRFErNGVIcVVhRzltc2VTV2ZCZ0FBNE1wRmhCMEFBQUFBQUFBQUFBQUFBQUJPallBTUFBQUFBQUFBQUFBQUFBQUFuQm9CR1FBQUFBQUFBQUFBQUFBQUFEZzFBaklBQUFBQUFBQUFBQUFBQUFCd2FnUmtBQUFBQUFBQUFBQUFBQUFBNE5RSXlBQUFBQUFBQUFBQUFBQUFBTUNwRVpBQkFBQUFBQUFBQUFBQUFBQ0FVeU1nQXdBQUFBQUFBQUFBQUFBQUFLZEdRQVlBQUFBQUFBQUFBQUFBQUFCT2pZQU1BQUFBQUFBQUFBQUFBQUFBbkJvQkdRQUFBQUFBQUFBQUFBQUFBRGcxQWpJQUFBQUFBQUFBQUFBQUFBQndhZ1JrQUFBQUFBQUFBQUFBQUFBQTROUUl5QUFBQUFBQUFBQUFBQUFBQU1DcEVaQUJBQUFBQUFBQUFBQUFBQUNBVXlNZ0F3QUFBQUFBQUFBQUFBQUFBS2RHUUFZQUFBQUFBQUFBQUFBQUFBQk9qWUFNQUFBQUFBQUFBQUFBQUFBQW5Cb0JHUUFBQUFBQUFBQUFBQUFBQURnMUFqSUFBQUFBQUFBQUFBQUFBQUJ3YWdSa0FBQUFBQUFBQUFBQUFBQUE0TlFJeUFBQUFBQUFBQUFBQUFBQUFNQ3BFWkFCQUFBQUFBQUFBQUFBQUFDQVV5TWdBd0FBQUFBQUFBQUFBQUFBQUtkR1FBWUFBQUFBQUFBQUFBQUFBQUJPallBTUFBQUFBQUFBQUFBQUFBQUFuQm9CR1FBQUFBQUFBQUFBQUFBQUFEZzFBaklBQUFBQUFBQUFBQUFBQUFCd2FnUmtBQUFBQUFBQUFBQUFBQUFBNE5RSXlBQUFBQUFBQUFBQUFBQUFBTUNwRVpBQkFBQUFBQUFBQUFBQUFBQ0FVeU1nQXdBQUFBQUFBQUFBQUFBQUFLZEdRQVlBQUFBQUFBQUFBQUFBQUFCT2pZQU1BQUFBQUFBQUFBQUFBQUFBbkJvQkdRQUFBQUFBQUFBQUFBQUFBRGcxQWpJQUFBQUFBQUFBQUFBQUFBQndhZ1JrQUFBQUFBQUFBQUFBQUFBQTROUUl5QUFBQUFBQUFBQUFBQUFBQU1DcEVaQUJBQUFBQUFBQUFBQUFBQUNBVXlNZ0F3QUFBQUFBQUFBQUFBQUFBS2RHUUFZQUFBQUFBQUFBQUFBQUFBQk9qWUFNQUFBQUFBQUFBQUFBQUFBQW5Cb0JHUUFBQUFBQUFBQUFBQUFBQURnMWw4dDlBQUFBQUFEQTFXWEp6Qm1xMjdTWmFqZHNkTG1QVW1ZSnNiR0tPWHhRdFJvMGtsOVFVTG5YT1hIb29GSVNFOVNnWld0WlhFci9yK2JIRCt6WDhZTUhERzFSZmZ1VmVmK2srSGd0L3ZrblE5dlFCeDUwT0RZL1AxOXJGOHlYdDUrZnZIMzk1T1B2cjRDUVVIbDRlWlY1WDBkT0hUa2lTUXFOcUNZWFY3ZFN6OXUvZlp2Q2E5ZVdqNTkvaFp5akpQbjUrVHA1K0pBTzdkcWx5T2JORlZHbjd0K3liMUV5VWxPMVpzRjhRMXZudnYzazZlMTltVTRFQUFBQUFBQndaU01nQXdBQUFBRDQyeHpiSDYzZnZwa21TUXF1VWxWdHVsK2pqdGYxVVdCb1dLWHVhN1ZhTlgzeUpGV1BqRlNYZmdQS05EZjIrSEhOL0d5S1lnNGRWRVphbWlScDBOMmoxT1BHSWVVK3o3enZ2dEhlelp2azRlV3RwaDA2cUZXWGJtclNybjJKODNadjNLQUZQMzV2YUN0UFFDWTFPVW1yNXYxbWFDc3FJTE52eTJiOS9NbC9EVzMzUC8rU0dyVnBXK1o5SFpuOTVXYzZzR083VENhVEFrTkRGUnBSWGJjLytyaDhBd0tMbkpOeUxsR2YvdnNGV2ExV1ZhMVZTL1ZidEZTckx0MVVxMEhEQ2psVFFUdlhyOVBxK2IvcnlONDl5c3JJa0NTMTZCeWxrZU9mcWZDOXlpSWxLY24yejlJRnJicDJKeUFEQUFBQUFBQlFCQUl5QUFBQUFJQy96ZkpmZjdIOUhCOTdXZ3QvK2xGTk8zUzBCV1EyTEZtc0h5YTlmMGw3dkROcmpsM2J2TysrMGZyRkM3Vis4VUlkMkxGZHQ0NStWQjVlcFFzU0JJU0c2c2pldmNyTnliYTE3ZDI4cWR3Qm1UTW5ZN1J2eTJaSlVtWjZtall0V3lwWlZhcUF6T1d3Y2RrU3czTmdhS2dhdG01VElXdm41K1hwMlA1b1NlZERUQWx4Y2JKYVZXdzRScEsycmx5aC9QeDhTZWNyMEp3NmNrVEJZVlVxSlNCanNWaHN2NjhMZHE1YnE4UXpjWmNVN01ySnpsWm1lbHFaNWhUOFhLeldmTHQrczVtYnRBRUFBQUFBQUlwQ1FBWUFBQUFBOExkSWlqK3JiV3RXR2RwYWRJNVNqWHIxSzNYZnRRdm1HNjRUMnI1bXRXSU9IOVk5VHorcjhGcTFTNXp2N3VHaGVzMmJhKy9tVGJhMkkzdjNLRGNuUnk2dXJtVSt6NSsvenBiVmFyVTl1N3E1cWYrZGQ1VjVuYi9EdWJObnRXUE5Ha05iMVBYOVpUS1pLbVQ5WS91amxaMlphV2hyR2RXbHhIbWJWeXczUEp2TlpyWHMwclZDemxSWW96WnRGUlFXcG9TNE9GdGJmbjYrVnY0MlY0UHVIbFh1ZGJldVhGSG1NRmpCOEpjMTMyclhUMEFHQUFBQUFBQ2dhQVJrQUFBQUFBQi9pMFV6ZmxKK1hwN3QyV3l4cU4vd3lnK0dWS2xaUy83QndVcUtqN2UxeFo4K3BRK2Zla0szam41TTZXbXArbm5LeDJWYU15YzdXMC9kTXJURWNZV3IyYVNjUzlTR0pjYUtMTjF2R0t5QWtCRGI4MXVqSFY5MUpFbHB5Y2wyYmNXTmw2U2JIM3hFa2MyYWwzaFdSLzZjTTF0NWVibUd0dCsrbVdaM3RVOXg3bmxtZ3BwMTZPaXdMM3I3TnJ1MkZpVUVaT0ppVHVoWTlENURXNE9XclV1c09uUEI3OTk5WTFjUnBpU1o2UmwyYmF2bS9hWURPM2VVYVoweEU5OHIwL2ppT0tvZ1l5SWdBd0FBQUFBQVVDUUNNZ0FBQUFDQVNuZnU3Rm10VzdUQTBCWjFmWCtGUlVRWTJqeThQQlZjTmJ4VWE2YW5KQ3NqelhoRmpaZVByOTI0T28wYWErdzdIMmphZjk3VW9WMDdiZTNaV1ZuNllkTDc2bjdENE5LK3hpVmJPbXVtNGFvbTM0QUE5UnA2czJGTVhFeE1tZFlzYVh4V29Rb3RwWlVRRjZmVjgzNHYxOXlDQ3RhYXljcklVRnpNQ2R2enJ2WHJER005dkx4bHRWcDF0RkFBcGtyMTZyWXJzZFlzbUcrM1I0dW9MblovQ3dXNXVyblpxdjNFbno2bEV3Y1BsUFUxN09Sa1oxZklPdVZWc0FyUkJTWnp4VlQyQVFBQUFBQUFjRVlFWkFBQUFBQUFsVzdoOUIrVWwzdXhFb21uajQvNjNIcTdKR250d2ovVXFIVmJCWVNFcUhtbktEWHZGRlhpZXNmMlIrdXpsMTh5dEpsTUp0M3grRmlINDMzOC9mWGd2MS9SekU4LzBkcS9BaFltazBsM1BEWldxU24yVlZrcVEzSkNnbGJQTndaTytnMi9TKzZlbnNwSVRaVlZWb2NCbjh0bDdyU3B5czNKcWRBMWowYnYweWN2UFY5a2YyWjZtaVk5L2FSZCsvMHZ2S1JHcmRzcU55ZEhtNVl1c2V1ZlB2bERUWi84WVpIckRoZ3hVajBMQlpIK2lXWk1tYXcxZjlnSGhDNTRjZVNkeGM3dmYrZGQ2blhUc0lvK0ZnQUFBQUFBd0Q4Q0FSa0FBQUFBUUtXS09YeklybnBNLytFajVPM3JxNWpEaHpUanY1TmxjWEZWdHdFRDFldm1XK1RwN1Yzc2V2dTNiOVBVTjE2MXE0elM4NlpoYXR5MlhaSHpMQllYRFh2b0VZVlVyYXE1WDMrbGdTUHZVWXVvTGxxL2VKR3RPb2trNVdSbktTODNWeGFMaTF6ZDNZczlTMTV1am5LeXN3MXRab3RGYnU0ZWRtUG4vZTlidzlnNmpScXJRNi9lZi9WOW80MUxsNmh6MzM3RjdsZGVSNlAzNmNPbm5paDJ6TGdoZzJ3L2p4ei9qTGF0WGxreG01c3FycXJKNXVWL0tpMGxwY3p6ekJaTGhaMmhvclR0Y2ExYWQrdFdwam16di9qc2t2YTB1UEExRUFBQUFBQUF1SHJ4elFnQUFBQUFvTkpZclZiTituU0s0VHFZNnBIMWJFR1F1ZE9teW1xMUtqY25XMHRuejlUNnhRczFmdEovNWVQdjczQzkxWC9NMHk5ZmZHWlgyYVJGNXlqMXU2UDQ2aGtYWER2a0prVTJiYWFhRFJwS2tqcjA2cTBPdlhvck55ZEhTMmZQMUpLZmZ6b2ZrSEd4YU5TekV4VFp0Sm5EZFRMVDAvWHhoR2NVYy9pUW9YMzRtQ2ZVcWt0WFE5dXgvZEhhc0dTUjdkbGljZEhORDQyV3lXUlMvT2xUV3J0Z2dmTHljclhzbDFseTkvRFFRNis4cmhyMTZ0dnQrY2NQLzlPQ0g3ODN0TDB6YTA2SjcxejR5cUtTekpneTJmQmN0V1l0algzM2ZWa3NKWCtOOE16dHc1UmRJTHhrcXFDQWpOVnExYkxaTThzMXQyQXdaTVM0OFJveGJyemRtTmpqeCtYaDVTbi80QkFseE1YcHRYL2RhK2d2K0RrWDE1K1puaTRQTDY4U3oyUTJtMlUydTVYcFBTNFZBUmtBQUFBQUFIQTFNMS91QXdBQUFBQUFuTmZxK2ZOMGVPOGUyN1BaWXRFdEQvK2ZUQ2FUOW16YXFPaHRXdzNqMi9ibzZUQWNrNXFjcEM5ZWUxay9UL25ZTGh3VDJiU1pobzk1b3RnZ1JsNWVydlp0Mld4N3ZoQ09LU2orOUdrdG5qRmQyVmxaa3FUc3JDeDkvdXEvZFdqM0xydXh1VGs1bXZybWEzYmhtSGJYOXJRTHgrVGw1bXI2NUVtR2tOQTFOdzVXMVpvMUpVbnp2dnRXZVhrWHI1OEtEQXRUdGRwMWlueVh2ME5hOHNWcnAwd21rMjUrOE9GU2hXTWtTUVhlOC96OGlqblQ3ZzNyRlh2aWVMbm1Xa3FvSUxOcTN1OTY3NG5ITmVYRkNVbzVkNjVjZTBoU3lybHptdmo0YUgzLzRYdktTRTB0OXpxVnBhVFBBUUFBQUFBQXdKbnhudzRCQUFBQXdEK2F0ZVFobDhucFk4ZjA2OVF2REcydHVuU1RUTktSdlh2cytxclVxS0VCSSs0eXRGbXRWbTFac1Z5L1R2Mjh5T0NDaTV1YllvOGZWMFRkdWc3N3JWYXJmdmp3QTIxZXZreWQrMTZ2d2ZjK0lCZFhWN3R4VldyVTBOQUhIdEtQSDMxZ2E4dk96TlJucjd5a29RODhxUGJYOXBJa3BaeEwxTGZ2VHRTQkhkc044MnZVcTYrYkgzekVidDI1WDMrbFUwZVBHTm9TNCtMMDlYL2VVbFpHaHZadHZSamNNWmxNdXZXUlJ5dTgwb2U3aDRlcVI5YTd1UCtaT0VNSVJqcGYyU2N2TDFlbmpoalAycjVuTDlWcDNFVEw1L3dpRHk5dnRlbmVYUzZ1UlZjK3NWb0wvMDBXbjVCNTlLMkpxbFVnc0hUOHdINjkvK1JZNDVyNVZzMy8vanU3dWZjOC9ad0N3OElNYlZrWkdacjgzTk9HdHFMQ1BhbkpTZnB4MGdmYXZYR0RKQ2t1SmthZnZQUzhibnYwOFdMUDdFaHVUbzYrZXV0MUpaNDVvNDFMbHloNjYxWU5lM2kwbXJSclgrYTFpdEo5MEkxcTBibUxwUE9mMCsvZmZtM3JNNWxNZXVERmx3M2p2Ly9nUFNVbkp0aWVTeDF5QWdBQUFBQUFjRUo4TXdJQUFBQUEvekFlM3Q2Mm4zTUtWVk81a214ZnUxcTVPZG1HdHMzTGwybno4bVYyWXkwV0Y5M3grRGhEOENKNjIxYk4vWHFxWWc0ZHNodGYwTDR0bTdWdnkyWTE2OUJSZlc2OXd5NG84OHNYbjluMlhQUEhmQjJManRiSThVOHJ1R3E0M1ZvZGV2WFc0VDI3dFg3eFFsdGJkbWFtZnZqd2ZlM2J2Rm10dW5iVGpDbVQ3Y0k2SWVIaEd2WHNCTG02MlFkSE10THNLNGxzV2JuYzRidDBHM1NEdytvMmw2cHF6Vm9hTS9FOTIvTzdZeCt6QzhoYzZGL3c0L2Y2NDRmL1NaS0N3c0owNDZqN2xKV1pxVDkrK0o4eTA5TTFkOXFYNnRDN2o2S3U3NitnUXVFVVJ5cmlpcVhOeTVmcDVKSERocllHTFZ1cFdjZE9kbU1kVlc1eEZEamF0R3lwZnAzNmhWS1Rrd3p0cDQ4ZDFjNTFhOHQ4eGhWemY5V1JBdFdTa2hNVDlNVnJMNnZqZFgwMCtONEg1T2J1YnVzYk4yUlFtZGVYSlAvZ1lMM3crVmVTWkZkSnllTGlxZ1l0V3huYVhGeU43MjEyb1lJTUFBQUFBQUM0ZWhHUUFRQUFBSUIvR0wrZ1lOdlB1VGs1U2s1SWtGOVEwR1U4a1dNZGV2Yld3aCsvVjM1K2ZvbGpyNzlqdUtyWGpWUitmcjcyYk5xbzVYTitzYXZRY29IRnhVWFcvSHk3ZFhldVg2ZGRHOWFyV2NmT3V2NzI0YXBhczZaaURoM1M2dm56RE9OaURoL1MrMCtPMDhqeFQ2dGU4eFoyNnc5N2VMUnljM0xzZ2p4YlZpNTNHR3dKQ1EvWFF5Ky9McjlBeDcrRFpoMDdhOE9TeGNXOXZtMmQvc1B2VWxabXBwNjlmVmlKNHk4b0xtd3g4c21uMVNLcWk2RXRMaWJHN21vb1NjcE1UNWVIbDVmNjNIcTc4dlB5dEhqbUROMDVicnc4dkx5MWV2N3Z5a3hQbHlTbHBhUm82YXlmRlZHbnJzT0FUT0VLTWlienBkL3VITDExcTExYjc1dHZjVGpXMGQ5YndZQk1YRXlNZnY3a1k0ZC9YMzZCUVJvK1pweUNxbFRWd3VrL2xPbU0xOXd3V09tcHFWbzY2MmZEWjdCdTRRSWQzcjFMZDQ0ZFgyU1ZvL0t3Rm5wUFIxV1JDbjhXVkpBQkFBQUFBQUJYczB2L2xnb0FBQUFBOExkeUtWUU40NWVwbjErbWt4UXZJQ1JFVFR2WVYvZ29MTEpaYzdYdjJVdUxaa3pYNncvZXB5OWZmNlhJY0V5TmV2VTE3dDBQTmU2OVNXcmN0cDFkdjlWcTFZNjFxelh4OGRGYThPUDNpcWhiVncrOWFoOWVTVTlOMFNmL2ZrR3I1djF1dDRiWmJOWWRqNDlWaDE2OVN6eDdTSGcxUGZybVJBV0VoQlE1cG1HcjFvYnFJWTVjdUZySlVRV2FpclpoeVNLSDdmOTkvbGxiTlpYcjc3aFRENy95dW1vMWFDaXIxYW9WYzM4MWpLM2JwS2xhZCt2dWNCMjdnRXdGVkpDNS9iRXhHam4rR1ZXdFdWT1NWSzk1QzBVMmErNXdiSDUrbmwyYnhYSytjc3JaVTZmMHpwai9jL2ozMWFoTlc0MTcvME9Ib2FuU01Gc3NHakJpcE82YjhLSzgvZndNZlhFeE1mcmdxWEhhdG5wbHVkWjJKQ2ZiV0oycGNMVVl5VUZBaGdveUFBQUFBQURnS3NaL09nUUFBQUFBLzNCYlY2NlFyRmJkY005OThnOE9Mbm5DMzZqSGpZUGw0dUtpd0xBdytmb0hhUFVmODNUbVpJeXQzOVBIUjNjOE5sWXA1ODdwangvK3AvdzgrM0NESkhsNmU2dlBMYmVyNjhCQk12OVZrZVMrQ1MvcXdJN3QrdldyTCt5dVliSzR1S2g1cDg2U3BEcU5HbXZNeFBjMDlhM1hkU3g2bjIyTU5UOWZuZ1d1cTVLazNKeHNIZGl4UXp2WHI5WHVEUnRLZkwrenAwN3F2U2ZHcUhIYmRvcHMya3gxR2plV2Y3QXhMT1BxNXFhK3R3OVhWbnE2QWtKQzVlM3ZyL25mZjZ0VFI0N1l4blFiZUlQcU5tMVc0bjZYS2pjblcrc1cvdUd3NzhTaGc1cjg3RlA2MTB1dktpQWtSSFVhTjVFazdkNndYbkV4RjM5bkpwTkpnKzk3UUpLMFo5TkdKWjQ5bzZpKy9TNHVaTXpIMkg1Zmw4UWt0ZWdjcFdZZE9tckZiM1BrN3VHaDViLytvdTQzM0dnM05DL1gvbS9JL0Zlb0xDUThYRDJIM0tRRkJhckR1SHQ2YXVESWU5UzV6L1VWRXVacDFLYXR4cjM3Z2I1NiswM0QzNXQvY0xBaW16b085WlJIZGxhVzRkbFJDS3R3bFJrcXlBQUFBQUFBZ0tzWjM0d0FBQUFBZ0JQWXVtcWx0cTVhS2YvZ0VBVlhxVkloLzBkL1lUZmVlNzhpNnBUdGlwamFqUnFyZHFQR2txVE55LzgwaEdNazZkWkhIbFZBU0lnQ1FrTFVmZEFOV2paN2xxSGYxYzFObmE3cnErdHV1YzJ1S29kMHZwTEltSW52YSsyQ1B6VHZ1NitWbHBJaVNSbzQ4aDZGMTZwdEcrY1hGS1JIWG4xZDMzL3ducmF1T2wvRlk4Q0lrV3Jhb2FNTzd0eWhJM3YzNk1ET0hUcThaN2RkWlk2U0pKNkowK3I1djJ2MS9QUFZhSHo4L0ZXdFRoMkZWb3RRay9idDFhaDFXL1c0Y1lodC9JcTV2eHJDTVdFUjFUVmd4RjIyWjdQWmJLdVVjcWs4Q2dXQTFpOVpiUHVNSEltTGlkSGs1NTdTZ3krL3B1QXFWU1ZKaTJaTU40enAxS2V2c3RMVDlkRXo0M1Y0N3g2NXVMcXFZY3RXQ3E0YUxzbStna3RKQVpuVHg0NFp6M0RpUkpGalRXYXpUQ2FUWm4zK3FYSnpjdVFUNEs4MjNYc1l4amdLV1Yyb0lDTkpmVzY3UTBmMjdWWDB0cTFxMUxxdGhqMDgycTRDa0plUGp3YU5IRlhrT1VycTl3OE8wZWpYM3RTc3p6L1Jtai9teTlQYlcvYy8vNUo4L1AwbFNjOTk4b1ZoL0tTbm4xUnlZb0x0dVZydE9ycm5tUWtPM3VQaVo1bVZtV0hvYy9Qd3NCdFBCUmtBQUFBQUFJQ0xDTWdBQUFBQXdEOVlXTFVJeGNmR0tpOHZWNUtVRkg5V1NmRm5LMld2ekxTMGNzODlmZXlvWnZ6M0kwTmIxLzREYlZWZUpLblBMYmRyNDlJbFNrMUtrcGVQcnpwZTEwZlgzREJZdmdFQnhhNXRNcG5VdWUvMWF0bWxpK1o5OTYyUzRzK3EyNEJCZHVOY1hOMTA1N2p4OGcwTWt0VnExYlZEYnRJM0U5K3lCV1pLRWhBU0l0K0FRQjAvc0wvWWNhbkpTWXJldGxYUjI3YXFTYnYyaHI3ekZXKyt0RDJiTFJiZDhmaFl1YmhldkZySjFjMU5UMzR3dVZSbktvdmNuQnd0TGhSMmNTUWhMazZUbjN0YWo3MDFVU2VQSE5HeC9kRzJQazhmSC9VYmZwZG1mdkt4RHUvZFkxdDMxdWVmNmI0SkwwaHljTVdTcGZoUXh2VEpINWJxL0tsSlNmcmZCKzlxMzViTnRyYWZQdjVJMVdyWE5RU0tjbk56N2VaYUNseExaaktaZE1mall4VzlkYXZhOXJoVzc0eDV0RlQ3Yi9wemFabjY2elZ2b1pzZmZFUzFHalJTVUZpWXdpS3EyL3FDd3NKc1A1ODZlc1FRanBHazF0MjYyOGJrNW1Rck16M0RGcTY1SUMwNTJmRHM3dUZwZDZiQzFYVE1WSkFCQUFBQUFBQlhNVllJeWZRQUFDQUFTVVJCVkw0WkFRQUFBSUIvTU4vQVFOMDc0VVV0bVA2OWRxeFpiWGZ0eXBVZ0xUbFpYNzd4bXJJeU0yMXROZXJWMTZDN2pSVTQzRDA5ZGZPRGp5Z3JJME90dW5ZMWhFWkt3OHZIVnpmOTZ5RzdnRVpCSnBOSmcrKzkzelptNE1oN3RHUGRXdVU1Q0ZWY1VLZHhFMFZkMzErdHVuU1YyV0xSc2VoOVdqMS9ubmFzVzZQTTlQUWk1MVd0V1ZPTjJyUzFQY2VlT0s2djNuN0RVT0drNzIxM3FFYTkrcExPQjB1eU1qTGs0ZVZWNm5jdWk1Vy96OVc1czBXSHArbzBicUxEZTNaTGtocTFiaU9mZ0FEOS91M1hoakhYM3o1YzNyNis2amY4THUxWXU5WVd6TnF6YVlQMmJ0NmtCcTFhMjYxcnFZZ3JsblErNUJKLytwU2hMVHNyUzlQZWZrTmpKcjVucTZDU2w1dmpjRzVCdmdHQmF0dmpXa25TeVNPSEsrUjhoVjBJdUxUdjJhdlljVHZXcmJWcmE5YXhzM2F1VzZ0dHExZHExNGIxYXR5Mm5VYU1HMjhZazVwMHp2RHM2ZU5qdDA1K252SHYybEpDV0FrQUFBQUFBTUNaRVpBQkFBQUFnSCs0a1BCdzNmSFlXT1U4TkZyeHAwOHJMVG1wVXZhcFZzYnJsYVR6QVlZdlhudlpFR3p3OHZIVnlQRlBLejh2VDJmUG5sWGltVGlsSlNlclZkZHVzdWJuNi9zUDM5UDNINzUzU1dkOTV1TlBGUkllYnRlK2Z2RWl4Y1djVU5mK0F4VVFFcUxBMERDMXY3YVgxaTc4d3pDdVd1MDZhdDZwczlwZTA4TjJkZEFGTlJzMFZNMEdEWFZ6enNQYXMybVRkbTFZcDMxYnR5ZzV3VmdGcEVPdjYydy94NTgrcFNrdlRsQkdhcXF0eld5eDZNVEJnNXIwOUpOS1NvaFhjbUtpYWpWb3FFZGVlMU12M0hYSEpiMy9CUzkvL1Q5SlVsSjh2QmI4K0wxaDc4SlhFUTBmODRRbVB2NS9hbjl0VDkxNDcvMWFQWCtlSVR3U1hxdTJvcTd2TCtuODMxeW5QbjIwYXQ3dnR2NDUwNzdVWTAzZXNUdUR1WUpDR1o3ZTNycm42ZWYwL3BOakRkZGd4Y1djME93dlB0VXRqNXl2QkpOWHdoVkxWNXB0aFNvWTFhemZRQUhCd1hyL3lUSEt5amgvamRLT3RXdVVscHhzdUdZc0lTN09NTS9SRldTRks4Z1VEZ29CQUFBQUFBQmNUZmhtQkFBQUFBQ2NoS3VibStHcW1jc3RQeTlQWDd6MnNvNUc3ek8wWjJkbDZlMy9lOWhRN2FabS9RWnExYlZicFo5cDU3bzEyclZodlpiTm5xbklaczNWc1hjZmRiL2hSdTFjdDFaMW16VlQvUll0RlJnU3FnTTd0aXNySTBPcjU4K1R5V1RTd0pIMzJMM2J2TysrbFNSNSsvcXBUYmRyRk5tc3VjN0ZuOVd4ZmZ0MGJIKzBXbmZ0TGtsS1BCT25TYytNVjhxNWMzWnI3Rmk3MnRCMkllU1FscEpTb2UrOWVjV2Z0ckNGSkxYczNFVmJWaTQzakFrTURkV2piLzVIVldyVVVFSnNySDc3NWl0RC81RDdIcEM1UURXWTNzTnUxZnJGaTJ4aGxkUEhqbW4xSC9QczlyWlU0TFUrVld2VzBwRDcvcVhwSDA4eXRLOWJ0RkNOMjdaWDgwNmRIVllEdWh6QkVKTzU1RkRPNldOSGRmcllVVU5icTY3ZDVPYmhvZFpkdTl1Q1czbTV1ZHE0YkltdXVXR3diZHpaVThacU9uNEJnWVpucTlWcXEvQnp3WlVjRkFJQUFBQUFBS2hzQkdRQUFBQUFBSlhDYkxFbzl2aHh1L2Jjbkd5N050K0FnRW8vVDM1K3ZnN3UyaVhwZkhqZ3dJN3Q4dlVQVUp2dTEramYwNzYxamR1MmVxV1cvVExMOXV6bTdtNGZrTW5QTTR5UnBHWWRPNmxKdS9hSzZ0dlAwTzdwN2EyTXRMUlNuZEhUMi82YW5JcFF0Y2JGNEpTYmg0YzY5NzNlTGlBalNWVnExRkJHYXFxK2ZQTlZRNkFtTURSTXgvWkhhOS9XTGNwSVMxTkdXcW95MHRMazR1cHFxT2F5Y1BxUGRtdWFYWW9QWlR6NjFrVFZhdERROW56OHdINjkvK1RZSXNkM3ZLNlA5bXplcUIxcjF4amFaL3gzc3VvMGJ1SXdJRk5jRlp0M1pzMlJKSzJhOTV0bWZqcmw0aHl6V2JmOTMrTzJxNWlLa25qbWpMNmUrSmFPRlFpQ1dTd3U2amxrYUxIekpHbmowaVhHYzVyTmF0UDlHa2xTcHo1OURaV04xaTFjWUF2SVpHZG1LaUgydEdGdVVKVXFodWZDRllJa3lVd0ZHUUFBQUFBQWNCWGpteEVBQUFBQVFLVnAwS3FWTmkxYld1STRkMDlQU2VmREc0R2hZUTdISko0eFhpbmo3dUVoTDEvN2EyVWt5ZUlnbEhIOHdINWxwaHVES3MwNmRiWWJWekFZSXAydnpITXBQTHk4MWFoTlcrMWN0N2JZY1c3dTdnb01EYjJrdllwU1BiS2U3ZWNPdmE2VGg3ZDNrV05YL2o1WHA0NGNNYlFsbm9uVDNLKy9Lbkdmd3ArdkpMbFVRaWhqMkVPamRYalBicVVtbmI5T3pNM0RROWZjT0ZpZVB0NE9neUdscVdMVHBkOEFIZHExVTF2L3V2SW8vNi9ydnBJUzR0Vno2TTBPNSt6WnRGSC9lLzlkcGFjYUsvNE11dnNlMVN3UStuRWtMemRYRzVZc05yUTFiTjFHdm45VmdxbFJyNzZxMXF5cDA4ZU9TWkppVHh6WDRUMjdWYWR4RXgyTjNpZXIxV3FZVzZOZWZjTnpUbmFXQ3F1TTN3VUFBQUFBQU1BL0JkK01BQUFBQUFBcVRjTldyZTBDTWhhTGk3ejkvT1R0N3ljdkgxOTUrZmlxZm90V2txUkdiZHBxd3FkZk9GeHIzSkJCaHVkV1hidnBsa2NlTGZWWjltemFhSGgyY1hWVjR6WnQ3Y2FkTzN2VzhPenBjK2xWWFZwM3UwWTcxNjJWcDQrUHdtdlZWcFhxMVJVU1hrM0JWYW9vS0t5cUFzTkM1ZVhqVytUOGU1NStUczA2ZGlwMmo1M3IxbXJxbTY4NTdQTU5DSkJmWUpBeTBsTFZjOGhRcFNZbkY3bE84MDZkTmYvNzcwcjNZcVhnNHVwYVlXdGQ0TzNucHlIM1A2aHZKcjZsNXAyaU5QamUreFVRRWlKSnlzM0pjWENHMG4zOWNjc2pqeXJtOEdHZE9Sa2o2WHlsb2QrK21hWkR1M2ZybGtkR3l5OHdTSktVbkppZzM3LzVXaHVYTGJFTHFuUWZkS082RGJ5aHhMMDJMLzlUcWNsSmhyWjIxL1l5UHZmb2FRZ21yVjM0aCtvMGJxTG9iVnNMdlorcnF0V3VZMmpMeWJiL0hNd1ZlTjBWQUFBQUFBREFQdzNmakFBQUFBQUFLazNqdHUwMDdPSFJDZ3FySXIvQUlQa0hCVlZJNEtROENnZGs2alZ2WWF0Y1UxRE1vWU9HNTZDd0tuWmp5cXBaaHc1NmV2SVVoVmFMdU9TMXlxdGE3VHFxVWErZS9JTkRpZzNJVksxWlMrRzFhdXZVMFNNTys5MDlQT1FiR0NSZmYzLzVCQVRJeTlkWDIxYXRVbVo2bXN3V2kxMEZGMHNsQkdRa3FWV1hyZ3F1VXNXdWNvcWpnRXhwZ3lIdW5wNjYvL2tYTmVYRkNVcUl1MWl4YU0rbURYcHI5RVBxZGRNd1dhMVdMWjR4WFZtWm1YYnp1dzRZcEJ2dXViZkVmZkx5Y3JWb3huUkRtNmUzdDVwMTZDRHBmREFuT3pOVDlWdTBOSXpadG1xbEJvKzZYOXRXcnpLMFY2OGJLVXVoNmpBNVdmWVZaQnhWVmdJQUFBQUFBTGhhRUpBQkFBQUFBRlFhTHg5ZmRicXViNUg5R1dscFNqd1RwOFM0T0ZXUHJDZi80T0JLT1VmS3VYTjJ3WmVtSFRyYWpjdk95dEtCblRzTmJTRlZ3eTk1ZnhkWE4wTTR4bXExS2lrK1htZFBuZFNaa3lmUC8rK3BrenA3OHFTR1BUejZrdmR6cEdHcjF1cllwK2pmUlVHZCt2VFZydlhyVktWR1RZVldpMUJ3MVNvS0Nxc2kvK0FRdVh0NDJJMFBDcXVpak5SVU5XalpTcCsrL0tLaHo5WE52VUxPNzBqaGNJd2taV2ZaQjFjc2x0SUhRNEtyaG12MDYyL3JrNWVlVit5SjQ3YjJ6UFIwL2ZiTk5JZHpUQ2FUK3Q0K1hOY051N1ZVZXl5YS9xUE9uanBwUEhkbWxsNGFOVkk1V2RuS3pjbDJPQzhuTzF2ZnZqZFI4YWRQR2RwYlJIV3hHK3ZvYytDS0pRQUFBQUFBY0RYam14RUFBQUFBUUtWSU9YZE9oL2ZzVm5wcWl0SlRVcFJ5N3B4U3ppVXFPVEZSeVFrSlNrcUlWM2FCS2h5ajMzaTcwZ0l5TzlldHRic0twMm03OW5iai92eDF0akxUMHd4dGRaczJ1NlM5angvWXIwTzdkeW4rOUduRng1NVdRdXhwSmNURk9heDBJa211Ym02WHRGOVJ1ZzI2UVNhVHFWUmp1L1lmcUs3OUI1WjY3ZDQzM3lKSjJyRjJqYUhkYkRiTHpiMzRnTXlIVHoxUjZuMUtJemt4MGE3TnpVR29wemord2NHNjcvbVg5UDZUWTVSV1RMV2RDNGIrNnlGRjllMVhxclh6OG5LMWR1RUNoKzBacWFrbHp0KzdlWlBoMldReXFYWFg3bmJqSEozYnRZVGZCUUFBQUFBQWdETWpJQU1BQUFBQXFCVHhzYWMxN2UwM1NqMitwQ0RGcGRpK3huZ2xUVVRkdXZJUERqRzByVnUwVUF0Ky9ON1FabkZ4VWYyV3htdHV5bXJIdXJWYVhPZzZuZUs0ZWRoZisvVGRleE5MdkNZb1B5KzMyUDdTaG1NdXhaWVZ5dzNQUGdFQmY4dStGNlFtSlduZHdqOE1iV2F6V1I1ZVhpWE90VnF0aWp0eFFnZDI3dENlVFJ1MWYvdTJJaXU1RlBiemxJKzFZczZ2cXRlOGhhcEgxbFAxdXBFS2pZaHcrRGR0c2JpbzMvQVIrdkdqRDByM1VpV28xN3lGdkh4OVpMVmFiWjkxWm5xNlZ2NCsxMjZzb3l2RkFBQUFBQUFBcmhZRVpBQUFBQUFBbGFKS1JQVXlqZi84MVgvTFVrSUlwS0N0SzFjb2V0dTJJdnU3RDdwQjNRZmRxSXpVVkIwc2RHMVM0emJ0YkQrbnBhVG9seTgvMDZabFMrM1dhTlA5R3ZuNCtaZjZUSTZVOVhPd3VOaGZCNVNkbFNVcDY1TE9VUkZXL2paSFZxdFZudDQrOHZEeWtwdUhoOHhtczVJVEU3VjE1WEx0MnJEZU1MNUdaTDBLUDhQWlU2ZjA1UnV2eU12YlIyNmVubkp4Y1pIWjRxS3NqSFFkMmJmWFVKVklrdnlEUSt4Q09ubDV1VXFJamRYcFkwY1ZjL2l3WWc0ZDFOSG9mYVdxRmxPVXVKZ1Rpb3M1WVdqekRRaFVjSlVxOGdrSWtMZXZyOXIxNkttNlRadXBmYzllV2pYdk41MDRlS0RZTlYzZDNPVGo3eThmL3dCNWVuc3JldHRXdXpHOWJocW1tWjlPMGZyRmkrVGk2aXF6eGFMc3pFeTdpa2x1SGg1bCt1Y0xBQUFBQUFEQTJmRE5DQUFBQUFDZ1VuajYrTWpIMzErcFNVa08rMDBtazN6OC9SVVFFcXFBa0JDNzYzbEtrcFdacWF4Q1lZaUNNdExPWDVXMGJmVks1UldxcnRLNGJUdGxaV1RvenptL2FQbXZzMjFqQy9JTkNOQ0FFU1BMZENaSHdxcVhISkR4RFFoVWFFU0VRc1BENWVYdGM4bDdWcGFEdTNkcCsrcFZKUS84Uzh1b3JoVitocER3Y0dWblppcjIrUEZTamEvVm9JSHQ1M05ueitxL0x6eXJoTmhZNWVmbmwybGZzOFdpcHUwN0tEMGxSUWQzN1N4NWdxU1VjNGxLT1hmK3lpZFhOemYxRzM2WHBQTi8rNFB2dlYrZnZmS1M2alpwcHZCYXRSUmN0YXA4L0FQazQrOHYzNzlDTVFVcnZzeisvRk83Z0V5OTVpMVV2MFZMcFp4TDFMcEZDNVdUWFhURm02Q3dLbVY2WHdBQUFBQUFBR2REUUFZQUFBQUFVR2tpNmtZcUtmNnNRc0tyS1RTOG1rS3JSU2lrV2pVRmhJUW9JRGhFRnBlTC8xbzZic2lnU2puRHB1Vi9HcDQ5Zlh4VXMwRkQ1V1JuYTgvR0RRN0RNWjdlM2hyMXpBVDVCZ1JlOHY2aDFTSWtuYjlhSnlROFhGVnExRkNWR2pWVnBVWU5oVmFMVUdoNHRYL00xVGQxR2pZdWRVQW12SFp0dGVyV3JjUnh0enp5cUtyV3JHbDdqanR4UWo5TWVyL1lPUTFidDlYYUJmTkxkWTZ1QXk3K1hRV0VoS2graTVaYTgwZnA1a3BTVUZpWTJsM2JTNTJ1Nnl2LzRHQkpVc3poUTFveDUxZHRXNzN5citvK0pldmN0NTk4QXdKc3ozVWFOOUdyMzN3dnM4VytZbEJodXpkdTBJcmY1aGphVENhVCtnMGZJVW1LYk5xOHhEWGFkT3RlcW5NQ0FBQUFBQUE0S3dJeUFBQUFBSUJLODhBTC83NnMrK2ZuNXlzZ09FVHVucDdLeXNpUUpOVnYza0ptczFudUhoNjY3L21YOU5FejR3MVg0NFNFVjlQZDQ1OVJlTzNhRlhJR0R5OHZQZlhSRkFWWHJWTHVLMjd1ZWZvNU5ldllxZGd4TzlldDFkUTNYeXZYK3FVVkVSbFpxbkhCVmNNMTZwbm5TL1crVld2V1ZLMEdEVzNQWnJPNXhEazE2emNvTVNCak1wblUvODY3VktkeEUwUDdnRHRIYXR1cVZVcFBUU2x5YnBYcU5kU3NZeWUxNkJ5bDZnNnVpWXFvVTFlM1BmcTRodjdySWUzYnNrbmIxNnpXdnExYmlyeWl5Y1hWVmRjT0htclhYcHB3akNRMWFkZGVOLzNySWMyWk50VjJoVlNQd1VOVnUyRWpTWkovY0xBQ1EwT1ZlT2FNdy9uTk8wV3B4eEQ3L1FFQUFBQUFBSzRtQkdRQUFBQUFBRmVFZDJiTktYbFFPUXdmTTA2NU9kbmFzMm1qTmk1YnFzWnQyOW42dkgxOU5lclpDZnBnL0RobFpXWXFxbTgvRFJneFVtNGVIaFY2aHJDSWlES045L2IxTlR5N3VMcVdPTWZGMWRWdVhrV0xxRk5ISGw1ZXlzdk5sZFZxbGRWcWxkbHNsc1hGVmU2ZW5nb0tEVlhqZHUzVmRjQWd1WmZ6TTNSMWN6ZFVsSkVrZDA4dnczUE5ldlVsblEvQm1NMFdXVndzY25Wems3dVhsL3dDZzFTN1lTTzE3WEd0cXRXdVk3ZStwNCtQZWc2OVNYTy8va3JTK2NvK1lUV3FxMWFEUnFyWHZMbnFOV3RlNnNwQmJ1N3VhdDRwU3MwN1JVbVM0bUppZEdUdkhoM2ZINjNZbUJNNmUrcWtraE1TMUtGbmIva0ZCWlgxb3pDSXVyNi9JcHMxMTFkdnZpWXZYei8xLzZ0NnpBVnRycmxXUi9idWtZdUxpMXpkM2VYcDdTMy9vR0ExYU5sS2tjMUtyakFEQUFBQUFBRGc3RXhXcTlWNnVROEJBTUEvMllUaHR5a2ovZnpWRElOSDNhZHVnMjY4ekNjQ0FEaTdnenQzNk9Qbm41VWtSVFp0cG9kZmZlTXluK2lmNy9DZTNmTDI4MU5ZUlBYTGZSVDhEWEt5czdWbHhYSlZxMU5INFRWckdhNzZxb3k5Sk1uVnphMUMxc3ZLeUZCV1pvYjhBaTh0Y0FNQUFBQUFBSEMxb1lJTUFBQUFBT0NxVi9nYUhqZzNWemMzZGVqVisyL2JxeUs1ZTNySzNkT3pRdGNFQUFBQUFBQzRHcFI4c1RjQUFBQUFBQUFBQUFBQUFBRHdEMFpBQmdBQUFBQUFBQUFBQUFBQUFFNk5nQXdBQUFBQUFBQUFBQUFBQUFDY0dnRVpBQUFBQUFBQUFBQUFBQUFBT0RVQ01nQUFBQUFBQUFBQUFBQUFBSEJxQkdRQUFBQUFBQUFBQUFBQUFBRGcxQWpJQUFBQUFBQUFBQUFBQUFBQXdLa1JrQUVBQUFBQUFBQUFBQUFBQUlCVEl5QURBQUFBQUFBQUFBQUFBQUFBcDBaQUJnQUFBQUFBQUFBQUFBQUFBRTZOZ0F3QUFBQUFBQUFBQUFBQUFBQ2NHZ0VaQUFBQUFBQUFBQUFBQUFBQU9EVUNNZ0FBQUFBQUFBQUFBQUFBQUhCcUJHUUFBQUFBQUFBQUFBQUFBQURnMUFqSUFBQUFBQUFBQUFBQUFBQUF3S2tSa0FFQUFBQUFBQUFBQUFBQUFJQlRJeUFEQUFBQUFBQUFBQUFBQUFBQXAwWkFCZ0FBQUFBQUFBQUFBQUFBQUU2TmdBd0FBQUFBQUFBQUFBQUFBQUNjR2dFWkFBQUFBQUFBQUFBQUFBQUFPRFVDTWdBQUFBQUFBQUFBQUFBQUFIQnFCR1FBQUFBQUFBQUFBQUFBQUFEZzFBaklBQUFBQUFBQUFBQUFBQUFBd0trUmtBRUFBQUFBQUFBQUFBQUFBSUJUSXlBREFBQUFBQUFBQUFBQUFBQUFwMFpBQmdBQUFBQUFBQUFBQUFBQUFFNk5nQXdBQUFBQUFBQUFBQUFBQUFDY0dnRVpBQUFBQUFBQUFBQUFBQUFBT0RVQ01nQUFBQUFBQUFBQUFBQUFBSEJxQkdRQUFBQUFBQUFBQUFBQUFBRGcxQWpJQUFBQUFBQUFBQUFBQUFBQXdLa1JrQUVBQUFBQUFBQUFBQUFBQUlCVEl5QURBQUFBQUFBQUFBQUFBQUFBcDBaQUJnQUFBQUFBQUFBQUFBQUFBRTZOZ0F3QUFBQUFBQUFBQUFBQUFBQ2NHZ0VaQUFBQUFBQUFBQUFBQUFBQU9EVUNNZ0FBQUFBQUFBQUFBQUFBQUhCcUJHUUFBQUFBQUFBQUFBQUFBQURnMUFqSUFBQUFBQUFBQUFBQUFBQUF3S2tSa0FFQUFBQUFBQUFBQUFBQUFJQlRJeUFEQUFBQUFBQUFBQUFBQUFBQXAwWkFCZ0FBQUFBQUFBQUFBQUFBQUU2TmdBd0FBQUFBQUFBQUFBQUFBQUNjbXN2bFBnQUFBQUFBQUk0c21UbERkWnMyVSsyR2pTNzNVY29zSVRaV01ZY1BxbGFEUnZJTENpclhHaGxwYVpvKytVTkQyOGp4enhRN1o4cUxFNVNWa2FId1dyVVVYcXUyd212VlZyM21MY3ExLzVYbTFKRWprcVRRaUdweWNYVXI5Yno5MjdjcHZIWnQrZmo1VjlMSmlwY1FHNnZvN1Z2VjlwcHI1ZXBXK25OZml2ejhmSjA4ZkVpSGR1MVNaUFBtaXFoVDkyL1pGd0FBQUFBQTRFcEdRQVlBQUFBQWNNVTV0ajlhdjMwelRaSVVYS1dxMm5TL1JoMnY2NlBBMExCSzNkZHF0V3I2NUVtcUhobXBMdjBHbEdsdTdQSGptdm5aRk1VY09xaU10RFJKMHFDN1I2bkhqVVBLZFpiY25HeHRYN082MU9QM2JkMmkvZHUzU1RyLytVbFNnNWF0bkNZZ00vdkx6M1JneDNhWlRDWUZob1lxTktLNmJuLzBjZmtHQkJZNUorVmNvajc5OXd1eVdxMnFXcXVXNnJkb3FWWmR1cWxXZzRhbDJqTXJJME9mdi9heVduU09VcmNCZzBwOTFyaVlHQzJmTTF2Ulc3Y3FQdmEwSkNrekxWMDlCcGZ2YjZHMGRxNWZwOVh6ZjllUnZYdVVsWkVoU1dyUk9hckVZQlVBQUFBQUFNRFZnSUFNQUFBQUFPQ0tzL3pYWDJ3L3g4ZWUxc0tmZmxUVERoMXRBWmtOU3hicmgwbnZYOUllNzh5YVk5YzI3N3R2dEg3eFFxMWZ2RkFIZG16WHJhTWZsWWVYZDZuV0N3Z04xWkc5ZTVXYmsyMXIyN3Q1VTdrRE1tVmh0Vm8xLzMvZjJyVjNIM1JqdWRlYy9jVm5XakgzMTBzNVZxbDA2VGRBUXg5NHNOZ3grWGw1dHRDUDFXcFZRbHljckZZVkc0NlJwSzByVnlnL1AxL1MrUW8wcDQ0Y1VYQllsVklGWkhLeXMvWDVheS9yMEs2ZE9yUnJwNkszYnRGdGo0NlJ0Njl2aVhPOWZIeTBjZWtTNVdSZi9GdFlPdXRuZGVrL29GS3J5RmdzRnUzYnN0blF0blBkV2lXZWlhdjBjQmtBQUFBQUFNQ1Zqb0FNQUFBQUFPQ0traFIvVnR2V3JESzB0ZWdjcFJyMTZsZnF2bXNYek5maW4zK3lQVzlmczFveGh3L3JucWVmVlhpdDJpWE9kL2Z3VUwzbXpiVjM4eVpiMjVHOWU1U2JreU1YVjlmS09MTE54cVZMYkFHU0M4SnIxVmJqdHUwcWRkKy95N0g5MGNyT3pEUzB0WXpxVXVLOHpTdVdHNTdOWnJOYWR1bGFxajIvZmZjL09yUnJwKzE1OThZTmVtZk1vN3JyaWZHcTNhaXhsczJlVmV6OGtQQnFPblgwaU8wNU5UbEpNNlpNVm5qTjJpWHVYZDVLTTQzYXRGVlFXSmdTNHVKc2JmbjUrVnI1MjF3TnVudFV1ZFlFQUFBQUFBQndGZ1JrQUFBQUFBQlhsRVV6ZmxKK1hwN3QyV3l4cU4vd3V5cDkzeW8xYThrL09GaEo4ZkcydHZqVHAvVGhVMC9vMXRHUEtUMHRWVDlQK2JoTWErWmtaK3VwVzRhV09NNVJOWnZTeWtoTnRWMUhWZENwbzBjMGJranByZ1Y2YWVyWEpWWmp1WnlpLzdvNnFxQVdKUVJrNG1KTzZGajBQa05iZzVhdFMvMmVmVzY5WFNlUEhGWkNiS3l0TFNuK3JENmU4S3h1dlBjK3pabjJaYW5XS1dqajBpV2xHbmNoSVBQN2Q5L1lWWVFwU1daNmhsM2Jxbm0vNmNET0hXVmFaOHpFOThvMEhnQUFBQUFBNEVwSFFBWUFBQUFBY01VNGQvYXMxaTFhWUdpTHVyNi93aUlpREcwZVhwNEtyaHBlcWpYVFU1S1ZrWlptYVBQeXNiOG1wMDZqeGhyN3pnZWE5cDgzRFpWRHNyT3k5TU9rOTlYOWhzR2xmWTIvMWMrZi9sY3A1eEwvbHIwYXRtb3RtVXlYdEVacEFoOVpHUm1LaXpsaGU5NjFmcDJoMzhQTFcxYXJWVWNMQldDcVZLOXV1eEpyellMNWR1dTJpT3BpOTdkUWtLdWJtNjNhVDBTZHVobzc4WDE5OS82NzJyTnBnMjJNMVpvdk4zZVBFdCtoSXNTZlBxVVRCdzljOGpvNTJka1ZzZzRBQUFBQUFNQS9HUUVaQUFBQUFNQVZZK0gwSDVTWG0ydDc5dlR4VVo5YmI1Y2tyVjM0aHhxMWJxdUFrQkExN3hTbDVwMmlTbHp2MlA1b2ZmYnlTNFkyazhta094NGY2M0M4ajcrL0h2ejNLNXI1NlNkYSsxZkF3bVF5Nlk3SHhpbzFKYm1jYjFVNmNURW45TmJvaDRvZFU3QWl6RHV6NW1qTGl1WGFVdWdhb2NwMDM0UVhaYlpZTG1tTjBsUzFPUnE5VDUrODlIeVIvWm5wYVpyMDlKTjI3ZmUvOEpJYXRXNnIzSndjYlhKUXJXWDY1QTgxZmZLSFJhNDdZTVJJOVJ4NnMrM1owOGRIOXo3M3ZPWk9tNnBsdjh5U3hlS2k0V1BIcVdWVVYvMHc2ZjBTM3dNQUFBQUFBQUJYRGdJeUFBQUFBSUFyUXN6aFEzYlZZL29QSHlGdlgxL0ZIRDZrR2YrZExJdUxxN29OR0toZU45OGlUMi92WXRmYnYzMmJwcjd4cXJJeU13M3RQVzhhcHNadDJ4VTV6Mkp4MGJDSEhsRkkxYXFhKy9WWEdqanlIcldJNnFMMWl4ZlpxcE5JVWs1Mmx2SnljMld4dU1qVjNiM1lzK1RsNWlnbk85dlFaclpZTHFrU3llbGpSelg5NDBsMjdRMWJ0NUhaN0RqRWtwYWNwR1A3b3cxdEpwTkpGaGZuK25wZzgvSS9sWmFTVXVaNWpzSS9KcE5KZys0ZXBiRHFOZVFYR0tER2JkczduUHZjSjE4b0tDeXN6SHNteE1YcHRYL2RXK1o1QUFBQUFBQUFLQnZuK2dZTUFBQUFBUENQWkxWYU5ldlRLYkphcmJhMjZwSDExTGx2UDBuUzNHbFRaYlZhbFp1VHJhV3paMnI5NG9VYVArbS84dkgzZDdqZTZqL202WmN2UGxOdVRvNmh2VVhuS1BXNzQ4NVNuZW5hSVRjcHNta3oxV3pRVUpMVW9WZHZkZWpWVzdrNU9WbzZlNmFXL1B6VCtZQ01pMFdqbnAyZ3lLYk5ISzZUbVo2dWp5YzhvNWpEaHd6dHc4YzhvVlpkdXBicUxJNTgrY1pyeWk0VS9wR2trS3JoR3ZyQWczYnRPZG5abXZMQ2MzYnRQUVlQZFhqbGxDTlAzbnhsWGpOVmtOVnExYkxaTThzMXQ3aWdVTWZlMXhVN3R6SkNMaVBHamRlSWNlUHQybU9QSDVlSGw2ZjhnME1jQm16ZW1UWEg5bk54L1pucDZmTHc4cXJ3Y3dNQUFBQUFBRnlKQ01nQUFBQUFBQzY3MWZQbjZmRGVQYlpuczhXaVd4NytQNWxNSnUzWnRGSFIyN1lheHJmdDBkTmhPQ1kxT1VrL1R2cEF1emR1c091TGJOcE13OGM4SVpQSlZPUTU4dkp5ZFdEN2RqVnMzVWFTYk9HWWd1SlBuOWJpR2ROdEZXR3lzN0wwK2F2LzF2M1B2NlM2VFpvYXh1Ym01R2pxbTYvWmhXUGFYZHZ6a3NJeDU4OXh5bUg3cW5tL3ljWFZWWVB1SG1WNzEvVFVGRTE5ODNVZDJiZlhNTFpPbzhhbERnejlVK3plc0Y2eEo0NlhhNjZsVUFXWlhldlg2ZVRSSStwOTh5MTJmemM5Ymh3aVNkcTJlcVVTejV3cDMyRWRyRmVTVmZOKzE1eXZ2bEJnYUtnZWZ2WE5jdStYY3U2Y1BoZy9WcEhObW12d3FQdmw2ZU5UN3JVQUFBQUFBQUQrQ1FqSUFBQUFBTUEvV01HS0svOVVwNDhkMDY5VHZ6QzB0ZXJTVFRKSlIvYnVzZXVyVXFPR0JveTR5OUJtdFZxMVpjVnkvVHIxYzZXY08rZHdIeGMzTjhVZVA2Nkl1blVkOWx1dFZ2M3c0UWZhdkh5Wk92ZTlYb1B2ZlVBdXJxNTI0NnJVcUtHaER6eWtIei82d05hV25abXB6MTU1U1VNZmVGRHRyKzBsU1VvNWw2aHYzNTJvQXp1MkcrYlhxRmRmTnovNGlOMjZRV0ZWTlBiZGkydXUrbjN1LzdOMzM0RlYxL2YreDE5blpPODlDQ0dEQkFoaGIwUUVGTnlLczQ2MlZtMjFyZFk2Ym52cnRidTM4OWRoZCt1dHJkVzJXdXZlQWlwN2p6QXpDRW5JSUNGN3p6TitmeUFIdmprbnlRa2tCT0x6OGMvbCsvbSt2NS9QNTV1VDNJdmtkZDhmYlZ1ejJsQno4bjVCemg2OTlld3prazZFaVNiUG1hZjlXemU3NnRhOThab3Fpb3QweDFjZlVWVlptZjd6aDkrNmhUaGl4NHpSM1k5Lzg0STVYdW1obi81YzQwNExMSlVWSHRhVFgzdlVVT04wT1BYZTgvOTBlL2J1Ynp5aGlGN0hIM1YxZE9qM1QzekRNR2F4blBwYUZPN2ZwMmQvL2pQWmVycFZuSHRJZHp6OHFJSkRUNFd5cnYzY1BaSk9IQTAyRkFHWmsvUDFwWGY0cTdxaVFuLys3cmQwMjBNUEQzb3RXMCtQbnZucGo5UlFVNk9kSDMyb2dwd2MzZkxsQjVVMTIvUHhVUUFBQUFBQUFLUEJoZkd2WUFBQUFBQUFsNkRRVU5lZjY2dVBqK0JPaHNhK3JadGw2K2syak8xZXYxYTcxNjkxcTdWWXJMcmo0Y2RrOWZGMWpSWHN6ZEZiei81TkZVVkZidldueTkrelcvbDdkaXQ3N2p5dCtOUWRia0daMTUvK1A5ZWFXOTUvVDZVRkJicnI2OTlRVkh5QzIxeHpMNzFNeGJtSHRQMkRVd0dXN3M1T3ZmQ2JKNVcvZTdlbUw3cFlMLzNwOTI1aG5laUVCTjN6UDkrVWo2OXY3eWxsOWZIUm1OUlRleW90UE94V2MvTCttTlEwVlJRWGFlK21qYnJqcTQ5cXhzV0w5Znh2ZnFXZEgzM29xaTNjdjA4Ly92TDlyazQzcDB0TVNkVjkzL20rNFh2Skd5Yzc2d3lsdUxISmZkaXVLUUFBSUFCSlJFRlVRemJYN3ZWcmRheWsyRENXT1cyNnN1Zk5kNnZ0YUcxMUd6c1pGaW9yUEt5Ly92aC9YZCtYK1h0MjY1ZVBQcXg3SG45Q1NlbmpEYy9jK2NoL2Vmd2FTKzdITGozeDU2YzkxZzFrMTlxUDlNYmZubFpyYzVOaHZLcjBxQTVzMnpybytUYTg5WVpLVHV2WTFOeFFyNmQvK0gzTlc3NUNLKys5VDc1K2ZtZTBUd0FBQUFBQWdQTVpBUmtBQUFBQXVNQkV4U2ZJMTg5UDNWMWRhcXl0VlhOOXZVSWpJMGQ2VzJkczdyTEx0UHJmejh2aGNBeFllOFVkZHlvcExWME9oME81dTNacS9adXZ1M1ZvT2NsaXRjcnBjTGpOZTJEN05oM2NzVjNaOHhib2l0dnZWSHh5c2lxS2lyVDV2WGNOZFJYRlJYcnlhNC9wcnE5L1ErT25USFdiLzVZdlB5aGJUNDlia0dmUHh2WGFzM0c5VzMxMFFvSys5UDBmS1RSaTRNK3E1bGlGS2t0SytxMjUrWXRmMXV3bHl6Ung1aXhKMHFjZS9LcE1NbW5IUngrNGFqd0ZONlpmdEVpM1B2Q1EvQUlDK3QrRWgrNUVYL2pXZC9zOW9tcWtGZVRrdUkxZGR2T3RIbXM5ZmIrZERNajQrUHJKMTg5ZlhSMGRybnROZGJYNjNmLzh0MjU5NENITlhIeUphendrUE56ci9VWDI2bUl6a09xS0NyMzg1ejk0L0I0UGpZalVuWTg4cHNpNGVLMSs4WVZCelh2SmRTdlYzdHFxajE1OTJkQ0ZhdHZxVlNvK2RGQ2ZmdlRyZlhaYUFnQUFBQUFBdUZBUmtBRUFBQUNBQzR5UHI2K216RitvWGVzK2tpUzkvcmUvNkRPUGZYMkVkM1htd3FPak5YbnVmTU1SUVo2a1owL1JuR1dYYXMxTEwycnJxdmY2UGRabTdQZ00zZjdRSTNJNm5YcnIyYjhwZDlkT3czMm4wNm45V3pmcndMWXRXdkdwMjdYaVU3ZnJTLy83SXozN3M1K291YUhlVmRmZTJxSS9mKy9iV25udmZicm95cXNNYzVqTlp0M3g4S095K2xpMS9ZTTEvZTQ5T2lGUkQvM2svM25kc1dYcnF2YzlqcGZrNXlsbHdrUkprbjlna0NzYzA5clVwUDFidDZpbThsaS84NXBNSmptY1R1M2R2RWtaVTZjcUlxYnZ3SWJkYnZmNC9QbnM5cTgrb3U2dUxyMy93ajlWVlZxcThWT21LajE3aXNkYWg4UDkvU3dXaXlRcFBqbFpEL3p3eC9yanQ3K3BwcnBhMS8yZTdtNnRmL04xVGI5b2tjd1dpNTY0OHpaMXRyZDV2Yi9IYnJpMjMvdS9lUFZOMTU5ckt5djFpMGUrSWx0UGoxdmR4Sm16ZFB0WEgxRndhSmpxcTZ1OVh2OGtzOFdpcXo5emw5SW5aK3Rmdi82bDJwcWJYZmVxS3lyMDYvOStUSGMrOHBpbUxWdzA2TGtCQUFBQUFBRE9Wd1JrQUFBQUFPQUN0T0pUdHlsbjR3Ylo3VGJsYk53Z09aMjY3dTdQS3l3cWFxUzNka2FXWEw5U1ZxdFZFYkd4Q2drTDErYjMzMVhOc1FyWC9ZRGdZTjN4MVVmVjB0aW85MS80bHh3ZXdodVNGQkFVcEJXMzNxNUYxMXdyczlrc1NmcjhONytqd3YzNzlNWXpUN3NkdzJTeFdqVmwvZ0pKVXVyRVNYcms1Ny9TMzM3Nkk1VVc1THRxbkE2SEFvS0NETS9aZXJwVnVIKy9EbXpmcWtNN2RnejRmcldWeC9Tci8zcEVrMmJOVnZya2JLVk9tcVN3cUdpUHRiYWVidTM0MEhQZzV2ZFBmRU5YM3ZGcFhYek5kU283WEtEQ0EvdVZuN05IUi9QekRKMUErdUowT3JWdjh5YnQyN3hKa2hRV0ZhWGtqRXlOU1UxVDFweTVoaU9lUEgyTkJ3cDRuSTBuL3ZRWFJjYkZuZDBrSm1ucWdvWEtuanRQRzk1K1UzNysvbHIveHV0YWZOMzFicVYybS92N21hMm4vcGtrSm5HTUh2emhUL1RIYi8rUEs0UVNHaG1wZXg3L3Bzd2ZCMm1HVTNSQ2dwYmRjSk5XbmRZZHhpOGdRTmZjZGJjV3JMaGlTTUpLRTJmTzBtTy8vTFdlK2RsUEROL3pZVkZSU3Avc09WZ0VBQUFBQUFCd29TSWdBd0FBQUFBWG9PaUVSTjN5NVFmMXdtK2ZsQ1RsYk5xb25FMGJGUllWcmFpNHVHSHA5SEg5dlY4d0JDaUdVc3JFU1VxWk9FbVN0SHY5T2tNNFJwSSs5Y0JEQ28rT1ZuaDB0QlpmZTUzV3Z2YXE0YjZQcjYvbUw3OWN5Mis5eldPWGx2RlRwdXFSbnorcHJhdmUxN3YvZkZadExTMlNwR3Z1dWxzSjQxSmNkYUdSa1hyZ2YzK2s1My85SytWczJpaEp1dm96ZDJueTNIazZjbUMvU3ZKeVZYaGd2NHB6RDNrOHZxZy9EVFhWMnZ6ZU85cjgzanVTcE9EUU1DV21waW9tY1l5eTVzelJ4QmtudXNGc1hmVythMys5T2V4MnZmM2MzL1hPUDU3MUtoQXpKaTFOZFZYSCsreHkwbFJYcC8xMVc3Ui82eFpGeHNVWlBsKzd6VGFvOXp0YkE0Vk9xa3BMRGRmVjVlVjkxcHJNWnBsTUpyMzZsNmRrNitsUmNIaVlaaTVlWXFqeEZBQ3k5TnBEWkZ5Y0h2amhUL1hIYnoraHBycGEzZlA0TjgvcGNXWXJicnRESmZsNUt0aWJvNGt6WnVtV0x6K284R2hqc0Nvd09GalgzblZQbjNNTWREOHNLbG9QL3ZBbmV2VXZmOWFXOTk5VFFGQ1F2dkN0N3lvNExHekkzZ01BQUFBQUFPQjhRRUFHQUFBQUFDNVFjNVpkS2tuNnp4OStKN3Y5UkppaHFhN1djQ1RNVU9wczgvNG9tVE5WVlhwVUwvM3hkNGF4UlZkZDQrcnlJa2tyYnIxZE96LzZVSzFOVFFvTUR0Rzg1U3QweVhVckZSSWUzdS9jSnBOSkN5Ni9RdE11dWtqdi92TWZhcXFyMWNWWHUzZEVzZnI0NnRPUGZWMGhFWkZ5T3AxYWVzTk5ldTduUDNVRlpnWVNIaDJ0a1BBSWxSVWU3cmV1dGJsSkJYdHpWTEEzUjFtejUwZzZFVXI1OE5WWEJseWp2M0NNMWNkSDJYUG5hZEUxMXlsMTRpUjF0cmRyeS92dmFzdjc3Nm51ZUZXZnoyVk9tMjY0N3V6b0dIQWZROGxpN1Q4ZzgrTHZmK1BWUEsxTlRmclhyMytwL0QyN1hXUC8rY1B2bEppU3B2amtaTmVZelVNQXlHSjEvMmVTOE9ob1BmaWpuNmlpcUVoangyZjB1L1lUZjM3YWNQM0QrKy90OS80dkgvdXFPbHBiKzV6UFpETHBqb2NmVlVGT2ptWXRXYXBmUFBKUXYrdWZkUEw0Tlcvdmo1OHlWVGQvOFFHTnk1eW95TmhZeFk1Sjhtb2RBQUFBQUFDQUN3a0JHUUFBQUFDNGdNMVpkcWxTSjJWcDFZdlBhLytXemVydTZocnBMWjJ4dHVabS9mWEhQMVJYWjZkcmJPejRERjM3T1dQM0M3K0FBTjM4eFFmVTFkR2g2WXNXeWVyak82aDFBb05EZE5QOVgrbzNaR0l5bWJUeTNpKzRhcTY1NjI3dDM3YTEzNjRxcVpPeXRQQ0txelQ5b2tVeVd5d3FMY2pYNXZmZTFmNXRXOVRaM3Q3bmMvSEp5Wm80ODBUM21QVnZ2WEZHQVNlenhhTDB5ZG1hdW1DaFppeGFySURnWU5jOS84QkFMYjNoSmkxWmVhT0tEaDNVbmczcmRIREhkalhYMTd0cUltSmlGUkllWVppenU5TVlrTEg2K0NvOU8zdlFlL09rcHFMY2RXeVI2eDNNUTNOc2tjVnFWVjFWcFdHc3U2dExmLy9aai9YSXozOGxYMzkvU1pMZDF1UHhXVTlDd2lOY24xRi9JbU5qQjNYZjdFV25wNUR3Q00xYXNsU1NkS3lrZU1ENk0zRnlYeWREZHdBQUFBQUFBS01SQVJrQUFBQUF1TUJGSnlUb2pxOCtxcDR2UGFpNnFpcTFOVGNOeXpxSnczUzhrblFpd1BEMEQ3OXZDRFlFQm9mb3JxOS9RdzY3WGJXMXRXcW9xVlpiYzdPbUw3cFlUb2REei8vbVYzcitONzg2cTNVZi84TlRpazVJY0J2Zi9zRWFWVmVVYTlGVjF5ZzhPbG9STWJHYXMvUlNiVjM5dnFFdU1TVlZVK1l2MEt4TGxpZ3EzamhQY3VZRUpXZE8wTTA5WDFidXJsMDZ1R09iOG5QMkdJSXBralQzMHVXU3BKYkdScTM1ejcvNzNXL0toSWtxeWMvVDlJc1dxZkxvVVkyYk1FR1owMlpvd293WkNnd082ZmRaazhtazlNblpTcCtjclp2dS83SXFpbzdvOEw2OU9uTHdnRnM0UnBMYWUzVTJpWXlOMFgzZi9sNi9hM2pyOWIvK1JldmZmTjB3TmxBSEdXOEZCQVhwN204OG9TZS85cWpoR0t6cWluSzk5dlJUdXZXQkUxMVk3RjRjc1hSU1YyZW4vRDRPMXZUbis1Ly8zS0R1OS80YUF3QUFBQUFBWVBnUWtBRUFBQUNBVWNMSDE5ZHdoTXlGd21HMzYra2ZmbDlIQy9JTjQ5MWRYZnJaVjc1czZJcVRuSkdwNllzdUh2WTlIZGkyUlFkM2JOZmExMTVSZXZZVXpidHNoUlpmZDcwT2JOdXF0T3hzWlV5ZHBvam9HQlh1MzZldWpnNXRmdTlkbVV3bVhYUFgzVzd2OXU0Ly95RkpDZ29KMWN5TEwxRjY5aFExMXRXcU5EOWZwWWNMTkdQUllrbFNXZUZoUTZlWnRNblpLanA0d0REZi9kLzdYNzN4dDcvbzJydnVrVjlBZ0I2NzRWcHQvMkROV2IzckhROC9xbG1YTEhVYmIyMXFORno3QndaSmtocHFhdlR6aDc4eTZIWCs2OG5mS2lJbVJwTGtjRGpjN2c5VkJ4bEppazhlcHhzK2Y3OWUvTU52RGVQYjFxeldwRmx6TkdYK0FvL2RnRHgxa0hFNm5mclIvWjlYMnVUSm1udnBjbVZPbTk1bnA1bW11cnArOXpYUS9aRmlHc0t2UFFBQUFBQUF3UG1LZ0F3QUFBQUFZRVNaTFJZZEx5dHpHN2YxZEx1TmhZU0hEL3QrSEE2SGpodzhLT2xFT0tKdy96NkZoSVZyNXVKTDlMMi8vOE5WdDNmelJxMTkvVlhYdGErZm4zdEF4bUUzMUVoUzlyejV5cG85UndzdnY5SXduakJ1bk9GNjJRMDN1Z1ZrZlAzOGRQTVhIemp6bC9PUzArbFVjME9EWWN3L01OQjFyN085N1l6bVBNbmhxWHRMSDZHVGt4NzY2YzgxTG5PQzY3cXM4TENlL05xamZkYlBXNzVDdWJ0M2F2L1dMWWJ4bC83NGU2Vk95dklZa0RGNzZDQlRkZlNvV3B1YnRHL0xadTNic2xrQlFVRzY3enZmVjNKR1pyLzdIUTYvZVBWTlNkS21kOS9XSzAvOXlUVnVOcHQxMjFjZWRoM0YxSmVHbWhvOSsvT2ZxdlMwTUpyRll0V3lHMjRjbmcwREFBQUFBQUNjUndqSUFBQUFBQUJHWE9iMDZkcTE5cU1CNi93Q0FpUkp2djcraW9pSjlWalRVRk50Zk1iZlg0RWhvUjVyUFIzcmM2S1RpekVBa2oxL2dWdGRWMGVINGRySDE3ZnZqWHNoSWlaVy9vRkI2bXh2MC9ncFU1V1VQdjZzNWpzYkRkWFZiZ0dTa3dHWm9lQ3hnMHdmeHh1ZGpWdSs5S0NLY3crcHRlbkVzV08rL3Y2NjVQcVZDZ2dPOGh6U3Niai9NMGxSN2lIRGRXZDd1MklTRWoydWR6TEFjdEpqTjF6YjcvMXZmL1lPdGJXMERQd2l2VngwNWRVcU9uaEFPWnMyU2pyeDlYeitONzlTVTMyZGx0MTRzOGRuY25mdDFMK2UvS1hhVzQzclhmdTV1NVY4V3ZBSUFBQUFBQUJndENJZ0F3QUFBQUFZY1JPbXozQUx5RmdzVmdXRmhpb29MRlNCd1NFS0RBNVJ4dFRwa3FTSk0yZnBtMDg5N1hHdTNxR0U2WXN1MXEwUFBPVDFYbkozN1RSY1czMThOR25tTExlNnh0cGF3M1ZBY0xEWGEvUWxJVGxaeFhtNVd2R3AyODk2cnJOUldYclViU3c4T3FiUCt0N0JEOG45Y3ppZHcyNE0zNWhNSnBsTXBrSHMwRHRCb2FHNjRRdGYxSE0vLzZtbXpGK29sZmQrUWVIUjBaSWtXMCtQVzczVngvMmZTWXB6RHhxdXg0N1A2UE96OWhTNkdjejl3YmoxZ1lkVVVWeXNtbU1Wa2s1MDZIbjd1YityNk5BaDNmckFnd3FOaUpRa05UZlU2NTNubnRYT3RSOGF1dmhJMHVKcnI5ZkYxMXczWkhzQ0FBQUFBQUE0bnhHUUFRQUFBQUNNdUVtelp1dVdMeitveU5nNGhVWkVLaXd5Y2tnQ0oyZWlkMEJtL0pTcHJzNDFwNnNvT21LNGpveU5PK3UxNDVMSEtUQTBWT21UczlYUzJERHdBNzNjOGZDam1uVkovOGZzOUJkY09ha2tMOWR0TERFMWRkRDc2WXZkWmd5S0RFZjNtSk9tWDdSSVVYRnhHanMrd3pEdUtTQmo5dEJCcHJoWEI1bU1xZFA2WE90ck42L3NkeThEM1I4TXY0QUFmZUZiMzlHZnZ2Tk4xVmVmNnBxVXUydUhmdnJnbDNUcFRiZkk2WFRxZzVkZVZGZG5wOXZ6aTY2K1Z0ZmRmZStRN1FjQUFBQUFBT0I4UjBBR0FBQUFBRERpQW9ORE5ILzU1WDNlNzJoclUwTk50UnFxcTVXVVBsNWhVVkhEc28rV3hrYTM0TXZrdWZQYzZycTd1bFI0NElCaExEbys0YXpYVDB4SlZjYlVvUXRSbktuZUlTRkpTa3BONzdQK2lUdHZHOVQ4dmNNcGxtRU15RWh5QzhkSVVuZVhlMmlrOXo0YWFtcmNPZ1dObnpKMWFEZDNGcUxpRS9UZ2ozNm1QMy8zV3pwZVh1WWE3Mnh2MTl2UC9kM2pNeWFUU1pmZmZxZVczL0twYzdWTkFBQUFBQUNBOHdJQkdRQUFBQURBaUdwcGJGUng3aUcxdDdhb3ZhVkZMWTJOYW1sc1VITkRnNXJyNjlWVVg2ZnUwenBnUFBqam53MWJRT2JBdHExdXg5Qk1uajNIclc3ZEc2K3BzNzNOTUpZMk9mdXMxNTkzMlhKWmZYek9lcDZ6Y2J5c1RKVkhTd3hqRnF0VnNXT1QrbnltOTlkaUlOMWRYWVpyVDUxYmV2dk5mLy9Yb05ZWVNIT0RlNGNlWDM5L3cvV1JBL3NOMXhhclZTa1RKdzNwUHM1V1dGU1VQdit0NytySnJ6Mml0dWJtQWV0dnZQOUxXbmo1bGVkZ1p3QUFBQUFBQU9jWEFqSUFBQUFBZ0JGVmQ3eEtmLy9aajcydTkvWHpHN2E5N051eXlYQTlKaTFOWVZIUmhyRnRhMVpyMWIrZk40eFpyRlpsVE92NzZCMXZqWFE0UnBJMnZ2T1cyMWptdE9teWVCRmk4Vlo3aXpISVliRU9id2VaM2xxYm1yUnQ5ZnVHTWJQWkxQL0FRTU5ZM3A1ZGh1dmtqRXpEOTk5Ly8vWVBjam9kcnV1eXdrTHQrSENOQ3ZidDFYM2YrYjRpWTJJTXo2OTY4ZC9hL3NGcXBVeWNwS3paY3pSeCtrd0ZoZ3orS0RHbjA2bnE4bklWSHRpdjNGMDdkWGpmWHRsNnVyMTY5dVUvL1VFYjNueEQ0NmRNVlZMNmVDV2xwU3RtekpoaC9ia0NBQUFBQUFBNEh4Q1FBUUFBQUFDTXFMZ3hmWGNtOGVRdi8vdTlRWVUxY2padVVNSGV2WDNlWDN6dGRWcDg3ZlhxYUczVmtWN0hKazJhT2R2MTU3YVdGcjMrMS8vVHJyVWZ1YzB4Yy9FbENnNE44M3BQdytWZlQvNVMvM3J5bDJmOGZFTk5qYlovc05wdGZOWWxTL3Q5N2hldnZ1azJacmZaSkpNTW41WFQ2VlRPeGcwcVBWeGdxUFVQQ096OStGbXJyYXpVWDMvOEF3VUdCY3MzSUVCV3ExVm1pMVZkSGUwcXljOHpkQ1dTcExDb2FKbE1Kc05lQy9ibUdHclNlM1VKQ28yTVZGTmRyWEkyYmRUMkQ5YW9xdlNvNjk3N3ovOVQ5My8zQjY0NVd4b2J0WHY5V2puc2RoVWRQS0NpZ3dmMHpuTi9WK3FrTEdYTm1hdnN1Zk05dm9mZGJsUDk4ZU9xS2oycWl1SmlWUlFkMGRHQ2ZLKzZ4ZlNsdXFKYzFSWGxockdROEFoRnhjVXBPRHhjUVNFaG1yMWsyWkIwUlFJQUFBQUFBRGhmRUpBQkFBQUFBSXlvZ09CZ0JZZUZxYldweWVOOWs4bWs0TEF3aFVmSEtEdzZXdnUzYmhuVS9GMmRuZXJxRllZNFhVZmJpZU9COW03ZUtMdmRacmczYWRac2RYVjBhTjJicjJ2OUc2KzVhazhYRWg2dXF6OXoxNkQyZEw2cUtqMTZJdGh5R3IrQUFFMmVPODkxN2V2dnA2a0xGZzQ0MTg2UFB0U0xmL2l0VENhVGZIeDlaYlpZMU4zVkpZZmQ3bFliRlI5LzlwdnZKVG9oUWQyZG5UcGVWdVpWL2JqTVRNTjErWkZDdHhES3ljQkllZEVSSGR5K1RRZDNiRk5GVVpISCtRN3YyNnN0cTk1ekhXZTA1ai8vZGd2bE9Cd09IVGw0UUVjT0h0Q2J6L3hWOGNuak5IWCtBczFZdkVTK2ZuNzY0N2YvUi9YSGo4dmhjSGhhb2s5bWkwV1Q1OHhWZTB1TGpodzhNUEFEa2xvYUc5VFNlT0xZS1I5ZlgxMTU1MmNIdFNZQUFBQUFBTUQ1am9BTUFBQUFBR0RFalVsTFYxTmRyYUlURWhXVGtLaVl4REdLVGt4VWVIUzB3cU9pWmJHZStzL1h4MjY0ZGxqMnNHdjlPc04xUUhDd2tqTW5xS2U3VzdrN2QzZ014d1FFQmVtZXg3K3BrUENJWWRuVHVUWnAxbXpkZU44WDlmS2YvK2dhbTdQc01zUHhPOEdoWWJycjY0OFBPRmZLeEVtU1RuUmk2ZTdxNnJkMjRzeFpBODUzNndNUEtUNDUyWFZkWFY2dUYzNzdaTC9QVEpneFMxdFh2VGZnM0pLMDZHcmo5MVYremg3RHRkbHNkcjNURzMvOVM3L0JFMTgvUDgyOWJJV3laczF4alYxOHpiWHlDd2pRenJVZnFxbXV6dU56VmFWSFZWVjZWRW5wNHpWNTdqeGxUSjJtTGU5N3QzOUppb3lOMWV5bGwycis4c3NWRmhVbFNhb29MdEtHTjkvUTNzMGJCL3djVGxwdytaVUtDUS8zZWwwQUFBQUFBSUFMQVFFWkFBQUFBTUNJdSsvYjN4dlI5UjBPaDhLam91VVhFS0N1amc1SlVzYVVxVEtiemZMejk5Zm52L1ZkL2U3eHJ4dU9wWWxPU05UbnZ2NjRFbEpTUm1qWHcyUGhGVmVwdmJWVjcvN3pPUVdGaHVxSzIrNDRvM2xpazVMazUrL2ZiL2NlU1VwS0g2K0ZWMXcxNEh6eHlja2Fsem5CZFcwMm13ZDhKamtqYzhDQWpNbGswbFdmL3F4U0oyVVp4bnNmcjVTWW1pWS9mMzlKMHRJYmJ2UVlrSWxPU05DQ3k2L1V2RXVYS3lBNHVOZTlSRjMxNmMvcXlqcy9vL3ljM2RyeHdSb2QyTDVOdHA0ZVE5MzBpeGE1T3ZaYy9lbTd0SGZUSnJXM3R2UzUvN2lrc2NxZU4xOVRGeXhVVXZwNHQvdGpVdE4wMjBNUDY4Yjd2NlQ4UGJ1MGI4dG01ZWZzNmZPSUpxdVBqNWF1dkxIUDlRQUFBQUFBQUM1VUJHUUFBQUFBQUJlVVg3ejY1ckRNZStjamo4blcwNjNjWFR1MWMrMUhtalJydHV0ZVVFaUk3dm1mYityWFgzOU1YWjJkV25qNWxicjZNM2ZKOStQQXhFaXgrdmdZcm0vN3lzT2FjZkhpZnAvNTd0MmZNVno3K1BxNTFWeDI4NjFxcnE5WFlrcUtXOUREV3lhVFNYSEo0MVJha085MnorcmpxN0NvS0UyY01VTlgzdmxaK2ZqNkRucCtIMTgvUTBjWlNmSUxDRFJjSjQvUGNPM0ZiTGJJWXJYSXg5ZFhmb0dCQ28ySVZNcUVpWnExWktrU1UxTGQ1ci8zZjc2bGdyMTdkSERIZGgzY3Z0MFFvSms0YzdiaWs1TlZWVnFxZ0tBZ1RabS9VSE9XTGxOcTFtU1pUS1orOTIweW1UUnh4aXhObkRGTEhhMnQycjFodlhaOHVFWmxoWWNWR0J5aUc3N3dSVmR0UUhDd2x0MTRrOTU2OWhsSmtzVmlWZXpZSkkzTG5LanhVNlpvZlBZVXI3c1grZnI1YWNyOGhab3kvOFR4V05VVkZTckp5MVhaNFFJZHJ5aFhiZVV4TmRmWGErNnl5eFFhR2VuVm5BQUFBQUFBQUJjU2s5UHBkSTcwSmdBQXVKQjk4ODdiMU5GKzRzaUZsZmQ4WGhkZmUvMEk3d2dBQUF5WDR0eERDZ29OVmV5WXBKSGV5ckE3K2M4RkF3VSsrdFBhM0tTZXJpNlpUR1packJaWnJGYjUrdm03Qlh2T2R3NjdYWjBkN1FvTURuR05IVGw0UUQxZFhjcVlOazBXeTluLy94OVZsWmFxdmJWRmFWbVREZU05M2QzYXMyRzlFbE5UbFpBOHpuRGMyRkRyNmU2V3BETUtMQUVBQUFBQUFKenY2Q0FEQUFBQUFJQ1hlaC9ETTVxZFRURG1wT0RRc0NIWXljZ3pXeXlHY0l3a3BVL09IdEkxZW5mRE9jbkgxMWR6TDcxc1NOZnFDOEVZQUFBQUFBQXdtZzE4WURjQUFBQUFBQUFBQUFBQUFBQndBU01nQXdBQUFBQUFBQUFBQUFBQWdGR05nQXdBQUFBQUFBQUFBQUFBQUFCR05RSXlBQUFBQUFBQUFBQUFBQUFBR05VSXlBQUFBQUFBQUFBQUFBQUFBR0JVSXlBREFBQUFBQUFBQUFBQUFBQ0FVWTJBREFBQUFBQUFBQUFBQUFBQUFFWTFBaklBQUFBQUFBQUFBQUFBQUFBWTFRaklBQUFBQUFBQUFBQUFBQUFBWUZRaklBTUFBQUFBQUFBQUFBQUFBSUJSallBTUFBQUFBQUFBQUFBQUFBQUFSalVDTWdBQUFBQUFBQUFBQUFBQUFCalZDTWdBQUFBQUFBQUFBQUFBQUFCZ1ZDTWdBd0FBQUFBQUFBQUFBQUFBZ0ZHTmdBd0FBQUFBQUFBQUFBQUFBQUJHTlFJeUFBQUFBQUFBQUFBQUFBQUFHTlVJeUFBQUFBQUFBQUFBQUFBQUFHQlVJeUFEQUFBQUFBQUFBQUFBQUFDQVVZMkFEQUFBQUFBQUFBQUFBQUFBQUVZMUFqSUFBQUFBQUFBQUFBQUFBQUFZMVFqSUFBQUFBQUFBQUFBQUFBQUFZRlFqSUFNQUFBQUFBQUFBQUFBQUFJQlJqWUFNQUFBQUFBQUFBQUFBQUFBQVJqVUNNZ0FBQUFBQUFBQUFBQUFBQUJqVkNNZ0FBQUFBQUFBQUFBQUFBQUJnVkNNZ0F3QUFBQUFBQUFBQUFBQUFnRkdOZ0F3QUFBQUFBQUFBQUFBQUFBQkdOUUl5QUFBQUFBQUFBQUFBQUFBQUdOVUl5QUFBQUFBQUFBQUFBQUFBQUdCVUl5QURBQUFBQUFBQUFBQUFBQUNBVVkyQURBQUFBQUFBQUFBQUFBQUFBRVkxQWpJQUFBQUFBQUFBQUFBQUFBQVkxUWpJQUFBQUFBQUFBQUFBQUFBQVlGUWpJQU1BQUFBQUFBQUFBQUFBQUlCUmpZQU1BQUFBQUFBQUFBQUFBQUFBUmpVQ01nQUFBQUFBQUFBQUFBQUFBQmpWQ01nQUFBQUFBQUFBQUFBQUFBQmdWQ01nQXdBQUFBQUFBQUFBQUFBQWdGR05nQXdBQUFBQUFBQUFBQUFBQUFCR05RSXlBQUFBQUFBQUFBQUFBQUFBR05VSXlBQUFBQUFBQUFBQUFBQUFBR0JVSXlBREFBQUFBQUFBQUFBQUFBQ0FVWTJBREFBQUFBQUFBQUFBQUFBQUFFWTE2MGh2QUFBQWpEeTd3NmJLMmlOcWJLNVNaM2ViSEE3N1NHOEpBTTViWnJORi9yNUJDZytOVjBKMHVpeG0vck1LQUFBQUFBQUFBTTUzL0VzdUFBQ2ZjTTJ0TlNxcTJLdnVubzZSM2dvQVhCQWNEcnZhTzV2VjN0bXMyb1l5cFkyWnB0RGdtSkhlRmdBQUFBQUFBQUNnSHh5eEJBREFKMWh6YTQzeVNyWVNqZ0dBTTlUZDA2RzhrcTFxYnEwZDZhMEFBQUFBQUFBQUFQcEJRQVlBZ0U4b3U4T21vb3E5STcwTkFCZ1ZpaXB5WkhmWVJub2JBQUFBQUFBQUFJQStFSkFCQU9BVHFyTDJDSjFqQUdDSWRQZDBxTEwyeUVodkF3QUFBQUFBQUFEUUJ3SXlBQUI4UWpVMlY0MzBGZ0JnVk9GL3J3SUFBQUFBQUFEQStZdUFEQUFBbjFDZDNXMGp2UVVBR0ZXNnV0dEhlZ3NBQUFBQUFBQUFnRDRRa0FFQTRCUEs0YkNQOUJZQVlGU3hPMndqdlFVQUFBQUFBQUFBUUI4SXlBQUFBQUFBQUFBQUFBQUFBR0JVSXlBREFBQUFBQUFBQUFBQUFBQ0FVWTJBREFBQUFBQUFBQUFBQUFBQUFFWTFBaklBQUFBQUFBQUFBQUFBQUFBWTFRaklBQUFBQUFBQUFBQUFBQUFBWUZRaklBTUFBQUFBQUFBQUFBQUFBSUJSallBTUFBQUFBQUFBQUFBQUFBQUFSalVDTWdBQUFBQUFBQUFBQUFBQUFCalZDTWdBQUFBQUFBQUFBQUFBQUFCZ1ZDTWdBd0FBQUFBQUFBQUFBQUFBZ0ZHTmdBd0FBQUFBQUFBQUFBQUFBQUJHTlFJeUFBQUFBQUFBQUFBQUFBQUFHTlVJeUFBQUFBQUFBQUFBQUFBQUFHQlVzNDcwQmdBQXdDZGI3b1ljeGFZa0tHcHMzRWh2WmREYUdsclVVRm1ycUxGeENnZ0pISlkxdXRvN1ZWTlNKYjhnZi9rRitzc3Z5RisrQVg0eW1Vd2U2M3U2dXVYajV6c3NlemtmbE93cDBQSGlZNGF4ZVRjdU9TZHJWK1FkVlh0VHE0SWpReFVTRmFiQXNHQ1pMY09UTjIrc3FwY2toVVNIeVdLMWVQM2M4YUlLaGNkRnlTL0lmMWoyZGI1WTljZFhETmZaeTJZcmNVTHlDTzBHQUFBQUFBQUFBSEFoSUNBREFBQkdUSDE1dGZhdDJpNUpDbzRJVmZLMDhVcWJOVkZCNGNIRHU3QlQydjdhT2tVa1JpdGozdVJCUGRwYzNhQmRiMjFTUTJXdGVqcTdKVW5UcjVpdkNSZE5IZlEyR283VnFybTJVWUdoUVFvSUMxSmdTSkRNdmNJUWxRVmwydmJ5UjRheE9Tc1hLMjNXUkxmNThqYnVWZTc2SE0yL1paa1NNc1lPZWo4WGd0cXk0eXJaVTJBWU8xY0JtYnlOZTFWN3RNcDFiVEtiTkg1T2xtWmVjOUdRcjVYejdtWWRMem9tazhta3dMQmdoVVNIYWQ1TlMrUWYzSGNRcTdPMVhldisvbzZjVHFmQzR5SVZselpHWTdQVEZUVTJkc2ozTjlJYWp0VWFycnZhTzBkb0p3QUFBQUFBQUFDQUN3VUJHUUFBTUdMeU4rOTMvYm0xb1ZtSDF1N1dtSW5qWEFHWjRqMEYydjdLMnJOYTQxTS91TTl0Yk4rYTdTcmVuYS9pM2ZtcUxqNm11U3N2a1krL2QxMVhBc09EVlZkMlhIYWIzVFZXV1ZCMlJnR1ovRTM3ZEhSZm9ldmFQemhRMS8vM3B3MDE5ZVhWYnM5Rko4ZTdqZTFmczBPSDF1MlJKRzE0N2oxbFh6cGJXWXRuU0o0YnpiaTgrSjMvazlQaEhQVGV6OFNpTzFab3pLU1VjN0xXVUhQWTdHcW9xREdNT1IxT3hhWW1EdmxhVG9kRGRSOS83azZuVTIyTkxaS2MvWVpqSktsMGY1SHJzMnlzcWxkalZiMkNJa0lHRlpBWmlwODViM242MlR3WG1tc2F0ZnV0alpwMTNjVUtpUW9ia1QwQUFBQUFBQUFBQU00OUFqSUFBR0JFdERlM3FleGdzV0VzYVhLcUlzZkVET3U2UjNibUtuZDlqdXU2L0dDeEdpdnJ0T2lPRlFxTGl4endlYXV2ajJMVEVsVlpVT1lhcXkwN0xvZk43dGFwMXFqZ0FBQWdBRWxFUVZUOVpTREhpeW9NMTdHcENXNDFkYjBDTWo3K3ZncU5EamZPYzZUQ0ZZNlJUb1FxOXEvWm9lYnFCczI5NFpKQjd3dnVha3FOb1NqcHhHY3hITWY2MUpYWHlOWnRNNHdsVFU0YjhMblMwOEpXMG9rT04yT3pCMzd1ZkZPMEswK1ZoOHNHTGp4TjRiYURPcFovdE0vN0Y5MjJYSkxVMXRpaXRjKzhyWTdtTnEzKzQ2dWFlK01TSldXbG5NMTJBUUFBQUFBQUFBQVhDQUl5QUFDY0paUDVWSXVPM3I5QVI5OXkxKzJSMCtGd1hadk1aazI5Yk02d3J4c1dHNkdBMENCMU5MZTV4bHJybTdYNno2OXA3ZzJYcUtlelN6dmYyRGlvT2UwOU52M25lMDhQV0hkNng0ekdxanAxdG5ZWTdzZWxqekZjMjdwdGFxeXFNNHhGajQxejZ3b1RsejVHTTY5ZXFOM3ZiSlpPYXdaemRGK2gycHRhdGVqT3krVWI0T2ZsMjN6eWVQTnpXK1Voc0RGbTRqZzV2WHkrTjBzL29hWGpSeXJjeHNZT0VKQnBybWwwQzFQRnB5Y04ySFhtZk5SWVdhZnlYdUc1Z2RSWDFLaStWNGVmM3RxYldyWDJiMis3ZnZaN3VycTE2ZmxWV25ETE1pVlBIWC9HK3dVQUFBQUFBQUFBWEJnSXlBQUFjSllzMWxQLzU3U2pyWFVFZDNMaGFHOXFWZEd1UE1QWStMbFpDdW5WR2NYSHowZkJrYUZlemRuVjNxbWV6bTdEbUtkUVNIUnl2Rlo4K1VadGZtR05ha29xWGVQMkhwdTJ2N3BPRXhaTzhmWTF6a3BGYm9uYldQejRKTU4xYldtVkhIYUhZU3dxT2M3amZCbnpzMlgxODlXT1Y5Zko2VHd0SldNeTlSdkc2QzFtWEx3aWs3dy9rcWMvK1p2MmVWMzc3Mjg5ZGNicmVQdHM4cFIwTGJqMVVyZnhsN3dJTjNsU2tuTllKVG1IeitqWjA4TlN0cTRlTmRjMnVxNHI4a29NdFNlTy8zS3Fyc3dZZ0FtTkNYY2REVmEwTTlkdGphVEpxVzQvRTZleldDMWVkUmRLbXB6cWNieTlzZFV0bE5KWGJWdERpeHFPMVE2NDFuQnBhMmpSUjM5OTYrUGpxazRabTUzbVZYY2VBQUFBQUFBQUFNQ0ZqNEFNQUFCbnllcmo0L3B6YzBQOUNPN2t3bkZ3N1c1RDhNTTN3RS9aUzJkS2tvcDI1aWsrSTBtQlljRkt5a3BWVXBiblg3aWZycjY4V3V1ZWZkYzRhSkxtMzd6VVk3MS9VSUNXZk81cTdYNXJrNDZjREJhWXBIazNMVkYzZStlWnZkUWdsUjhxTVZ5SHhvUXJNQ3pZTUZaZGRNenR1ZWl4bmdNeWtwUTZJMU1XaTFsYlgxNHJwOE9obUhIeFd2eVpLMlh4OGY2dmZBbVp5WnEwZUxyWDlmMFpURURtazZ5dXZGcHJuM203ei9zOW5kMWE4OVRyYnVPTFAzdWxFakxHeW1HenE5aERVR2ZIYSt1MTQ3WDFmYzQ3ZGZsY3J6N3JrOGNUOVZhOHAwRGJYMW5yVlczUnJyeCs5ekxjUHZ6TEcyby9yV3VVSktWTXo5VGNHeTR4ZEFFREFBQUFBQUFBQUl4ZUJHUUFBRGhML29HbmpqQXBMU3djd1oxY0dCb3I2MVM4Szk4d051V3lPZklOOUZkalpaMTJ2ckZCWm90WkdmT3psWFhKREZlSGpMNGNMNnJReG4rdWtxMjd4ekNldFhpR0VqS1QrM3pPYkRGcjl2VVhLemd5Vkh0WGJkUDB5K2RyN09RMEZlL09ONnhwNzdISllYZkliREVQR0RSeDJCMnk5OWdNWXlheldWWmY5K2Q2SDUzVVhOUG9WU2VVL29JVXZkVWNyZExMUC9pcllTd21KVUhMN3IyMnoyZnNObnUvWFVkdy9qbTZyL0NNZ2wxbWkza1lkblAyWmw1emtXWmVjMUcvTmIxL1Z1YmV1RVNwTXpMZDZvN2xsMnJyU3grNmhXTW1MWjZ1cVpmTmRUdXVEQUFBQUFBQUFBQXdlaEdRQVFEZ0xBVUVuZXI2Y2J5c1ZBMDExWXFJR1pvamFrWWRwN1RyclUyR0k0QWlFcU9WUG1lU0pHbnYrOXZrZERwbHQ5bVZ0M0d2aW5ibjY4cUhicEYvVUlESDZZN3NPS1RkNzJ5UncyWTNqQ2ROVGxYMnBiTzkydExFaTZjcEpqVkJVUjhmSzVRNmM0SlNaMDZRNCtNOUhGcWZJOWtkTXBuTnV2ak95eFdUa3VCeG5wNnVibjM0OUp0cXJEUUdYeGJjc2t4anN5K2NJMXdPZnJSTEJ6L2FkYzdYOVJRaThzUnVjOGpwTUI0NzVlMnozaHduZE1GeFNua2I5NTdSb3lhemR3R1pUUytzOWpqZTN1aCtwRnhmdFcwTkxSN0hoNHZEN3RDQkQzY3FkME9PZE5xSlkyYXJSWE5YTHRhNGFSbm5kRDhBQUFBQUFBQUFnSkZIUUFZQWdMTmtNcDFxUWVCME9yWDZ4UmQwNndNUGplQ096bCtGT3c2cHRyVEtkVzB5bXpWbjVXS1pUQ1pWRnBTcTZraTVvVDVsZW9iSGNFeFhXNmUydjdwV3gvSkwzZTdGcENSb3djM0xESjlMYnc2N1E5WEZ4eFEvUGttU1hPR1kwN1hXTit2UStoeFhSeGg3ajAzcm4zdFhpejk3bFdMR3hSdm5zOW0xOForcjNNSXhLZE16TDZod3pFaTY2VnYzZUZXMzg0ME5PcklqOTR5ZTlWWk1Tc0tRZm00VmgwcDB2S2hpeU9ZenpKMS9WTTAxaldmMHJMY2RaTW9QRm5zOTUyQnFlK3NyWE9PTndtMEhkU3ovcU91NnBiWkpUY2Zkajd3TENnOVdlVzZKeW5OTERPT0JvVUdhY2RYQ00xNGZBQUFBQUFBQUFIRCtJeUFEQU1BUTIvSGhCNXE5WkpuU0ptZVA5RmJPSzAzVkRjcDVkNHRoTEhsS21rd3lxYmIwdUhMZTIycTRGeG9ib2FuTDV4b25jVXBIOXhjcTU5MHQ2bXp0OExpT3hXcFJVMDJESWhLaVBXL0VLVzEvZGEyTzdpMVUrcHhKbW5uVlFvK2RSVUpqSXpUcm1vdTAvZFYxcmpGYnQwM3JuMzFIczY1WnBKU1BqM1BwYkczWGxoYy9WSFh4TWNQemtXTmlOUHU2Ulo3M29JRzdtZlR1aXVQTk05NndXRVpoRjVVaEZoNFhxWXg1azRkc3ZyYUdsa0VIWkM2N2I2V2l4cDRLYnRWWDFHajFuMTQxRmptZE92REJUcmRuRjkyeFFrSGhJWWF4bnU0ZWZmaVhOd3hqNTlzUlMyY1RycW12cUZGOVJjMkFkUzIxVFdxcGJYSWJENGtPMTR3elhoMEFBQUFBQUFBQWNDRWdJQU1Bd0JCek9CeDY1bWMvMWtNLytibWlFendmeC9OSlZINndXUFplb1kramV3dDFkRytoVzYzWll0YjhtNWJLY2xvZ3BPcEl1ZmE5djEwTmxiWDlybE5WV0s2cXduS05tWlNpeVV0bnVnVmw5cnk3MmJYbWtSMjVxaXV2MWtXM0xWZHdaS2piWEtreko2am1hSldLZCtlN3htemRObTE3WmEwcUQ1Y3BlVXE2ZHI2eHdTMnNFeHdacWtWM1hpNkxUOTkvMWJybE8vZjJlYSs1cGxIdi92WkZ3OUV3OGVsSnV1UnpWL1g3N2tNaGE4bE1aY3pMY2wxM3RYWHF2ZCs5WktpNTVyRTdaTEVhd3hXdi8vUWZodXZsWDd4QmdXRkJoakZmZjc4aDN1MG4yOUc5aFdxc01uWXRpazlQMHBoSktXNjEzUjFkYm1QblcwQUdBQUFBQUFBQUFJRGhSRUFHQUlBaGxKeVJvZExEaDlYVzNLemZmT08vOUxtdlAwNG5tWStsenN6VXdiVzc1SFE0QjZ6TlhqWmJFWW5SY2pxY3Fpd29WY0dXL1RwZWRNeGpyZGxpbHRQcGRKdTNJcmRFRlhrbFNwcVVxdXhMWnlzc05rSU5sYlVxM0g3SVVOZFlXYWZWZjNwVkMyOWJycmkwUkxmNTUxeS9XQTY3M1MzSVU3ci9pRXIzSDNHckQ0NE0xZEo3cmxGQVNPQ0E3OW1YL0UzN0RPRVlTUm8zUGVPTTUrdFhyM1Y4L0h6a0g5ei8zdjJEQXd6aEpVLzhndndIbk9mSXpseTNya0lEc2RzY2JtTXYvK0N2ZzVwRDh2NVlwbjkvNjZsQnozM1NwMzV3M3hrLzY0M2VSNUpKMHFSTHBudXNkVHJkZis3TVp1OENNbjI5Ui9HZUFtMS9aYTFYdFVXNzhyVGp0ZlZlclFjQUFBQUFBQUFBd0hBZ0lBTUF3QkJhZnV2dGV2dTVaMVJWV3FxMjVtYjk4ZHRQYVBiU1M3WGlVN2NwSWlaMjRBbEdzY0N3WUkyWm1LTHlRLzBmb3hLYm1xalVtWms2dEc2UGp1eklWWHRUYTUrMWtXTmlOTy9HSlhKSzJ2ditObFVXbEJvTG5GTDVvV0pWNUpabzh0S1ptcngwbHBiZWM0MDJ2N0JHSFMzdHJyTHVqaTZ0Ky9zN21ubjFRbzJmbTJXWXdtUTJhZDVOUzJXMldBeWRaRHdKaVFyVHBmZGRMNzlBLzM3cit0UFIwcTZTdlljTlkxWS9INDJkbkhyR2MvYkY2WFM2QlNlNjJqclZYTlBvdXU1dTczUjdycVcyYWNEdUk2MzF6YkwzR0RzR1dYMnRDZ3dMZGwwNzdBN1p1bTFuc25XRG9aampRalR2eHFXeTk5aDA0TU9kYXFwdVVHeHFvbUpUM1VOZWt1UjB1QWVMVE9kWkI1bkJCSXJhbTFwVnNPV0FqdXpNbGEycngrMSs2b3hNemJ6NklsbjlmSVp5aXdBQUFBQUFBQUNBQ3hnQkdRQUFocENmdjc4ZS9OSFA5Tnd2ZnFiOFBidmxjRGkwL1lQVjJ2SGhHbzNMbktBSk0yWXFNalpPSWVIaHN2cDg4bjV4TytHaXFUSmJ6QXFLQ0pGZlVJQ083RGlrbHRvbTEzM2ZBRC9OdTJtSk9sczdkT0REWFI1L3FTOUpQdjYrbXJ4MGxqTG5aOHRrTmttU0ZuL21DaDB2T3FhOTcyMTFPNGJKWkRFcktldEV3Q1E2T1Y3THYzU2pOdjFybGVyS3ExMDFUcWREUHY2K2h1ZnNOcnVxaTQ2cElxOUV4L0tQRHZoK0xYVk5XdjNIVjVTUW1heVlsQVJGajR0WFlHalFnTStkN3ZDV0EzTDBPb3JLMXRXamw3NC8rQzRwSjAxZFBsZVRGcnQzRnZIVXpTZHY0MTdsYmR6YjczenYvLzZsZnU5TDB0cS92ZTAyRnAwY3IwdS9jTjJBejhKTEppbHBjcXJHVEJxbmdpMEhaUFh6VWY3bS9acXdjSXBicWNQdS9yUGtiUWVaODRaVE9sNWNvZUpkK1NvN1dPVHhuUUpDQWpYN3VvdVZPSEhjQ0d3UUFBQUFBQUFBQUhBK0l5QURBTUFRQ3dnSzB1ZWYrTGJXdlB3ZmZmVEtTK3J1NnBMVDZWUkpmcDVLOHZOR2Vuc3V3MzM4aXlmUnlYR0tUbzZUSkIzZFYyZ0l4MGpTbkpXWEtEQXNXSUZod1pxd01GdDVHL2NaN2x0OHJFcWZQVkZaUzJaNjdOSVNsNWFvNVYrNlFVVTc4N1J2elE1WDk1TnBLK1lwTEM3U1ZSY1FFcWlsOTE2cmJTOS9wTElEUlNkcWxzL1RtSW5qVkYxOFRMV2x4MTMvMDk0enVPNGtiWTJ0S3R4K3lIV1VrMStRdnlMaW94VVNIYWFFQ2NsS3lCamJ6N010S3RoNllGRHJuWTNlUVJ5Y1A1cXE2dzNYemJXTmZWUktKcE5aSnBOSnU5L2VMSWZOTHYrZ0FJMmJOdDVRNHlrTU5WQVhvSk1HYzh6VTJSeEoxWmZHeWpxVkhTcFd5WjZDZmp0S1NTYzZNRzM0NS90ZXo3M3k4YytlVmNjbkFBQUFBQUFBQU1DRmc0QU1BQUREd0d5eGFNV3R0Mm4rWlN1MDZzWG5sYk54Z3pyYTJrWjZXK2VOcHVQMTJ2bjZCc05ZeHJ6SlNzcEtjVjFQWGpKTEpYc09xN090UTc0QmZrcWJQVkVURms2VmYzQkF2M09iVENhbHo1bWtzZGxwMnI5bWg5cWIyNVM1SU51dHptSzFhT0d0bDJsUHlHWTVuZExFaTZkcDg3L1h1QUl6QXdrTUM1Wi9jSURxSzJyNnJldHE2MVRWa1hKVkhTbFhRbVp5djdXNzM5NDg2RURPMmJEMXVCOU5jeTVsekp1c2pIbVRSM1FQZ3pWMXhWd2xUMGwzR3k4N1VLeTk3Mjhkc25WMnZMYmVxN3JPdGc1dGUra2pWUldXbjNyMjlmVUtUNGhTV0d5RWE4eGhkdzlEblc5SExKMWs2N2FwdHJSS3gvSkxWWkZiTW1Bb0JnQUFBQUFBQUFBQWJ4Q1FBUUJnR0lWR1J1cm1MejZnR3o1L3Z3cjM3MU54N2lFMTFkZXBxYTV1eE1NSkk2V3J2Vk1iLzdWS3R1NVQ3eDg1SmtiVHI1aHZxTFA2K1dqV2RSZkwxdDJ0c2RucHNsZ3RnMXJITjhCUHM2NWRKTGszempqRkpNMjRhcUdyWnRybDgxV1JXK0x4NkphVG9zZkZhL3pjTENWbnA4bGtOcXV1dkZxRjJ3K3A0bENKZXJxNiszd3VMRFpDQ1psOWQ0ODVsbCtxWTNsOUgrTVVFaDArWURoSVRxZHFTcXZjM3JuMzBWRW4yYnJkd3pqemJscWlsT21acnV2TzFuYTkvdE4vR0dwdS9zNjlicDlINzg0aDF6eDJ1NExDUS9yZmJ5OE91ME1OeDJvVkVCYWtnT0JBMS9GWnZSWHZLVEJjaDBTRnVUb1REVGUvUUgrUDcrVVhOREpkU0N3V2kxcnJtdzFqOWg2Yk5yK3dXc3UvZUtPc3ZpZit1dS9wZTlwaUdkelAxSERxN3VoUy9xWjlxaTZ1VkgxRmRiOC9nd0FBQUFBQUFBQUFuQWtDTWdBQW5BTVdxMVVUWnN6VWhCa3pSM29yTHRzUHZIbk8xN1QzMkxUaEgrOFpmcUh2RytDbmhiY3RsOFBoVkh0OXM5b2FXOVRWMXFua0tlbHlPaDNhOXZKYWJYdDU3Vm10ZS9VanR5azRNdFJ0dkhoM3ZwcHJHNVV4YjdJQ3c0SVZGQjZzbEJtWkt0cHBQQW9yUEQ1S1NWa3BHamN0dzIyZXFLUllSU1hGeW42ZFhaVUZaVHFXVjZLcXduSjF0TFFiNmxKblR1aHpmejJkM2RyOTFxWiszOEZpdGVpU3oxNHBpMC9mZjMzYi84Rk8xUnl0TW95RlJJWDF1WGJYeDBkUW5jN0h6M09ZNWx4b3FLelZtcWRla3lTWnpDYjVCd2Zxc3Z0WEtqQTB5RkMzL1pXMWh1dTBXUlBQV1VEbWZPUGo3NnRGZDZ6UTZqKy9adWcrMUZ6VHFEM3ZiTmFjbFlzbGVRN0ltTXp1SFdRQ3c0STFabEtLMSt2YmUyeXFPbEl1cTYrUDR0TEdEUDRGUG1iMTlWSGg5a1BxN3VqcXM4WmtOaWsySlVIZG5kMXFPRlpydUpjNmM0Sk1KcytCcXY0TU5uZ0hBQUFBQUFBQUFMaHdFWkFCQUFEbmhOUGgwUHJuM2xOZFdiVmgzTjVqMDd1L2VkSHd5LzNJcEZpUHg5Z010ZkxjRWgzTE82cjhqZnNVbTVxZzFGa25qbkdxeUMxUmJFcWk0dElURlJnV3JPTkZ4OVRUMWFQQzdZZGtNcGswN2ZKNWJ1KzJmODBPU1pKdm9MK1NwNDVYYkdxaU9wcGJWVnRXcmZyeWFpVlBIZC9uUHJhOXNsWnRqUzM5N3JXeHFrNjczdHFrdVRkYzR2Ris4WjRDSFZxMzJ6Qm1NcGswWitYaVBrTUEzUjRDTWh2L3RhcmZmVWpTUzk5N2VzQ2F0Mzd4dk1meHBNbXB1dWkyNVI3dm5mNjk0WFE0WmV2dVVXQklrTWRhbkJJV0Y2bVpWeTkwTzVhcGFGZWVFaktUbFpTVjRqRWdZL1p3eEZKY1dxTGkwaEs5V3JlanVlM0U5NHRUc25YMUtDUXF6TzFudzF0bWkxbEpXYWtxMnBYbmRpOXFiSnpHVFUzWDJPeDArUWNIYU9PL1Zoa0NNc0dSb1gzK1hBQUFBQUFBQUFBQWNCSUJHUUFBY0U2WXpHWTExelM2amR0dGRyZXhBWThTR2dKT2gxTTFKWlVuL3V4MDZualJNZmtGQldqYzFQRmErWTNQdXVyS0RoUXBmOU0rMTdYRngrb1dBbkE0bklZYVNVcWFsS0xFQ1ZsS241UFY3ejd5TnU1VlJXNkoyL2pNYXk1U3dhYjlhbTA0MVcybmVIZSt3dU9qbExrZzIxQmJ2S2RBTzE1YjUzYTBVdmFsc3hXVGt0RG4ycjI3M0l5MCtncGplQ3B5VEl6a1JWT1FvbDE1SG9NVm5xeDgvTFB5Q3p6ejQ1QzYyanM5aHBtNjJ0ekRSbWZqc3Z0V0ttcHNyT3U2dnFKR3EvLzBhcC8xYWJNbXFyS2dWT1dIU2d6ak85OVlyK2h4Y1hJNFBBUmtQSFNRYWExdmxyM0hwckM0U01QYXZidjJYUEdWVzdUdDViV3FyNmh4amVWdDNLdXU5azdOV2JtNHoyNHVEcHRkRmZsSFZYYWdTUE51WEdMb2lEUm1Vb3FLZHVYSllyVW9OaTFSaVJQR0tYRkNzZ0xEZ2wwMVRvZEQxVVhIM09ic0hRN3FUMEJva0xLWHpmSzZIZ0FBQUFBQUFBQXdPaENRQVFBQTUwejgrREVxeVRrOFlKMlByNDhreWVyam82RHdZSTgxYlkydGhtdXJyNC84QXYwODFubzZTcWErb2tZOW5kMkdzYVNzVkxjNlczZVA0YnEvSTQ0R3E2YWtVdnRXNzNBYkh6TXBSUm56Sml0NmJKelcvTi9yY3B3V0l0cnp6bWJadXJxVnRXU201SlFPcnQybEF4L3VjcHNqS1N0RldZdG45THQrZTYrdjRZaHlTalhGbFlhaHN6bXlaN2pzVzdWZCsxWnRIK2x0ZURUNytzV3FQWHBjblcwZGtpU3JyMVVURms2VnI3K2Y1eU9XUEhTUXlWMmZvNkpkZVFxTkNWZnlsSFFsVHgwdlczZVBtcW9iM0dybjNiUkVIL3pmRzRiQVVQSHVmRG5zRHMyN2FZa2hKR1B2c1duUHUxdFZkdUNJNnhpbCtQRkpTcHMxMFZVVGw1YW9pKys4WEhIcFkvcjhPYXNycTFaUGwvSG50cjI1emV1QTFJbDF6ci92S3dBQUFBQUFBQURBOENNZ0F3QUF6cG40OFVsdUFSbXp4U3kvUUgvNUJmbkxOOEJmdmdGK2lrcy84UXZzaE15eHV1YXhPenpPOWU5dlBXVzRUcDZTcmprckYzdTlsOHFDVXVNK3JCWWxaSXgxcTJ0dk1vWklmUDE5dlY2alAvVVZOZHJ3ai9mbDdOWFp3emZRWDdPdnUxaVNGSkVZclpsWExkRE9OellhYXZaL3NGT2RyUjFxYldoV1pVR1oyOXh4YVlsYWNNdWxBM1pmYWExdk5seWJUQ1l0Ky95MU1wbk1xaW1wMU41VjJ3ejNMN3R2NVluMTEyelg4ZE82ZUV4ZFBsZXhxY1pqZVJxcmFyWC9nNTJ1emlycGN5WXBkY1lFK2ZZUllxb3VPYWIyNWpiRFdHQWY0U2g0NWhmb3I1blhYS1ROLzE2anBLeFV6YmhxZ2F2N2lzTkRwNmJlUnl3NTdBNlZIU3lTSkRYWE5INGN2RElwSmlYZTQzb0JvVUZhY3ZmVit1Q3AxMTJoSEVrNnV2ZXdvc2JHS21QZVpOZVl4Y2VxMnFPVnJuQ01KQlZ1UDJRSXlGaDhyRXFjT0s3ZmQ2d3NMTy8zdmpmNHZnSUFBQUFBQUFDQVR5WUNNZ0FBNEp4SnlFelduT3NYS3pBaVdBRWhRUW9JQ1pSdmdPZkF4SEE3MWlzZ0U1ZVdLS3VmajF0ZFEyV2Q0VG9vSXVTczEyNDZYcTkxZjMvSHJST0d5V1RTL0p1WEdvNllTcCtUcFk2V2RoMzhhTGVoOXZDMmd4N25qazFOMUtJN0w1ZlphaGw0SDcyNmdnU0dCU3M2K1VRWW9yUFYvZmlsazBmK3pGNjVXTy85OWlYWmUyeVNwRVByOWlocWJLeGlVeFBWMWQ2cC9hdDNxR2hYbnB6T1UyYytsZVFjVnVhQ0tRcUpDdk80RjArZGhmSTI3Tlc0S2VNSERQcVl6Q2FQWFlJODFucFZkZUVhbTUybTVSRTNuRGllNmpRTys4QUJtY3FDVXJldVNzbFQwOVhSSzdoMHV1RElVQzI2YzRVKy9PdGJyaEJPNW9Kc2paK2JwYUpkZVVySVRGWkFTS0FrS1gxdWxuYS90Y24xYk1PeFd0V1ZWUnVPa2hwSTFWQUVaTUlJeUFBQUFBQUFBQURBSnhFQkdRQUFjTTc0QnZncGJmYkVQdS8zZEhhcnJiRkZiWTJ0aWt5TVZrQm8wTERzbzdPMVF3MlZ0WWF4TVI0NlY5aDdiS291UG1ZWUM0NzBIUER3Vmtkem05WSs4N2FoazhaSjJjdG1lZXhpazcxc3RtemROdVZ2MnRmdjNNbFQwalh2cHFWdXdRZFA3RDAyTmRjWUF6SWgwZDY5VzNCRXFHWmV2VkE3WGxzdjZjUXhWR3VmZVVkcHN5YW9kUDhSdDVDRkpBV0dCcW0xdmxtaE1lRnU5M282dTFWK3NOaHR2TEdxVGdWYjlpdHo0WlIrOTVNNlk4S2d1Z2VkYTcyN0JBMjMzdUVZU2JKMTI5ekd6TDFDUlVmM0ZScm5TWXBWU0ZSWXZ3RVpTWW9hRzZlNUt4ZHIyeXRyTmVQS0JjcVlueTA1cFQzdmJOR3VOemNxZWVwNFpjN1BWc3EwRE8xYnRjMndseU03RGcwcUlMUDgvcFZlMTBvbkFqWHIvdjZPWVN4NENFSnVBQUFBQUFBQUFJQUxEd0VaQUFCd1RuUzJkcWoyYUpXNk83clUxZDZwenJZT2RiWjJxTE9sWFIwdGJlcG9ialA4NHZ6U0wxdzNiQUdaaXR3U3lXa2NTNWpnSHBESjM3VFBMZXdSMjhkeE05NnlXQzJ1WTRkT2w1U1ZvcXhMWnJxTk94MU9sUjhxVmwzWjhRSG43dTdvMHJHOG8wcWNrRHhnQjVuNmlobzU3TWJnUm5oQzFJQnJuSlEyYTZLYXF4dVV2M24veC90MDZNaU9YTGU2cUtSWVRWdzBUV095VW1ReWVlN2ZjbkR0YnJkdU9pZmx2TGRWZ2VFaFNzcEs4WHB2dzJuT3lzV0dZNEc4MGZzb0syK3NlZXExUVQvVEgwOGRnYXkrUG9iN0Zia2xodnNwMHpPOG5uL2N0QXhGam9sMWhheGFHNXRsNis2UkpKWHNLVkRKbmdKTldqeGRZN1BUVmJ3NzMvVmMyY0VpemJ6NklvL2RtNFpDMC9GNnQ3R2g2QUlGQUFBQUFBQUFBTGp3RUpBQkFBRG5SRnREc3phOXNOcnJlcXZQOFB6Q1hKSmJ0NUtJaEdnRjlncmpGTzNLMDRGZXh4cVpMV2JGcFNlZDFkcStnZjZLR0JPait2SnExMWhNU29MbTMzS3A0ZnlmMXZwbUZlL09WL0h1ZkhXMHVJY2JQS2txTEZkVllibXN2ajZLSHo5RzhSbGpGWk1jcjlDWUNMZXpoWG9mTVNWSk1lTVNYSC91SFo0NXlkYmRvK3FpWTZvcUxGZmw0VEtselpxb29sMTVIbXZUNTJScDJvcTU4dkgzN1hQUGJRMHRPcnoxUUovM25VNm5Ocit3V3BrTHAyaktwYk5sOFRtM2YzMmRjZVVDdzNYVTJMaEJQVjlYZGx5Vmg0M0hBcDNyZCtoczY5Q1JuY2JQeUdRMnljZnYxT2R5WkVlZTRUTTNXOHhLbnBMZTU1dzlYZDJHNXlWakI2S2E0a3EzWjhKaUl4VS9QdEFRa0xGMTIzUjBYNkhTNTB6eS9vVUdvU0x2cU50WWNCL0hmQUVBQUFBQUFBQUFSamNDTWdBQTRKd0lpWFkvV3FjLzY1OTcxNnVqZ2s0cTNYOUV4NCtVOTNrL2M4RVVaUzZjb3U2T0xsV1hHSTlOU3NnOGRheFJkM3VuOXJ5N1JTVTVoOTNtR0RkMXZQeUMvTDNlVTEvaXh5ZTVBakxoOFZHNitNN0xaYkZhMU5iWW92S0R4U3JkZjBUMUZUVm5QTCt0dTBmbGgwcFVmcWhFMG9tanJTSVNvaFVXSDZuWTFFUWxUa2hXMllFaXd6TW1zMGt4NDA1MXgrbHM2M0NiZCszZjNsYk4wVXBYa01Kc01Xdk95c1h5RHc3UW9YVjczT3FQN0RpazR0MTVpa2xKVUZSU3JFSmpJeFFXRzZudytFaEpKMEk0MjE1WjZ4YkdpVWxKVUUzSnFZQ0YwK2xVL3FaOUt0cVpwNlRKcVI3ZnQ3MnA5ZU1YTVozSUFwM3NWdU4weXVGd3lPbHd5bUYzeU9sd3lHRjN5T3ByOWVwN2NxRGpuZXJMcTFXU2MxZysvcjR5V3kweW04MXlPcDJ5ZGZlb3BiWkp4L0tQdWgyeEZCQVNPT0M2ZzlWYTM2d04vM3hmdnY1K3N2cGFYWHZwNmVwV1hkbHh0eU9XQWtPRFhLRXBwOE9oSXp1TjNYL0dURXFSWCtDSjczV1QyZjNuTUhkZGpyS1d6SlRWMS9pZkU3WnVtMnJMcW5UZ3cxMkdjYlBGcklTTUpQa0crQ3N3Tk9qL3MzZm4wVkhlZDU3dlA3V3FxbFRhOTMxRmdCQmlGWnN4aTIzQWE0eTN4SEVtNlhUU25VNHlNMzJYUG5ObTdqbTNwOC9jbkhQN1p1Yk1QOU9UN280NzNaTjBuSFNTanVOOUJkdUFBWnQ5RndpUUVFSkNLOXAzMVhML2tDbjBxS29rSVlRS0YrL1hQOVR6ZTM3UDcvblZJZzVRSDc1ZkRVNW8yM1RsUk0xdEIyUjZXanZWMjlHdEdKZERkcWREVnJ0VkpyTlpab3RaSnBOSmd6Mzl1dlQ1T2NQblNCcC83ZS9HNnc4QUFBQUFBQUFBdVBjUmtBRUFBUFBDN295Ukk5WVpNbmdoU1RKSmpsaW5YQWx1dVJKaUErR09tZktNamdWYXVvUXkra1dycEd2bjZvSUNHVmxsK2ZLTWpLbm00Qm5WSEF4dXF5UkpEcmRUbGR2WDNOYWV3a243b2sxVGNrNmFObi9yTVYydnVhcnpuNTRLMlE0bWxJemlIQzNic1ZaRGZZTTYrZjduNnV2b25uTCs2TkNJV3V1YTFGclhwSlRjZEEzMWpyZTBNcXhabEdPbzlOSnk2VnJRT3ExMVRZYmpteTJUbGo1U3BhVHNWQjE3YTcrRys0M3ZyOC9yVTJ0dGsxcHJ4NjlkdUdHcGxuOVJsZVg0T3dlREFnenU1SGh0K2ZZVDJ2K3JEOVE4YVE5akk2T0c2aU0zTlp5cFZjT1oyaWxmZzhuS042L1Ewa2VxYnV1YVVKenhzYnAwNk54dFhaT2FmMmR0dWtKeEo4ZkxNekttM3JhdUdjMVB6azBQUEI0WkhGWjhhcUxoTXpHeGpaVEQ3UXk2L3Z5bkozWCswNU16M2wvMm9nTFp2d2pjRkN4Ym9QT2ZubFJDUnJLS1ZwU3BZTm5NV3puZE5OZ3pvSU8vMlgzYjErVXVLYjd0YXdBQUFBQUFBQUFBMFlHQURBQUFtRGVKV1NrYTZoMlFPeVZCY1NrSmlrc2QvOVdaRUN0WHZOdFFNZWEzZi9ueVhkbkQxVk9YRGNkMlo0eFNjdFBsOVhoMC9XSkR5SENNeldIWHhtL3NrTU05TjVVblV2TXlsVm1TcXdlK3ZrM1dHSnNTTWxMVTJ6NTF5RVdTTW9xenRYalRDbVdVNUVpU2tpUmxMY2hWM2ZFYTFSdzRyYjZPbmltdlR5L0tEclROcVhwNmt3NzlZVS9nWE1IeVVzUGN3UjVqZ0dZNnVlVkZTaS9NMHNuM1AxZjlxVXZ5Ky94QmMrTFRFclYwMjNqSWFMQjNRRmVPQjdkbVd2N1llcGt0Wm0xNDhSRWQrSmRkYXJrY3ZpclFuY2libzZDRU16NVdTZG1wNnJyZU1iTUxURkxwbXZKcHAxWHQzS1NFOU9UQWNXOUh0dzVQZUw5Q3lWcVFGMVFKSnB5eWRSV0J4dzYzUzF2KytBbjF0SFhwNHNFenV0SFlwc3dKcmNUaVVoTGtUb3BYZjFmdmpOWU9ZcElXUDdnOGNGaTZ0bHg1RmNWS3lrNmQzWG9hRDVtWnpLYVFuN053N000WUxkNjBmUHFKQUFBQUFBQUFBSUNvUkVBR0FBRE1tODEvOUhoRTcrLzMrZVZLaUpVMXhpYlB5SGkxbWZUaWJKbk1KbG50Tm0zKzVoS2FDTFVBQUNBQVNVUkJWS1A2NkdkdkdzSXFjU2tKMnZEaXRrQmJvTGxndFZ1MTZZOGVDMVJnU2N4TVZ0bTZKYW81ZUNab3JzVm1WZDZTWXBWdHFGQlNWbkNnd0dRMnEyVDFZcFdzV3F6ck5WZFZlK3lDV2k1ZEM2cVNZektidE9MeERZSGp3aFZsNm1ucjBvWDlwMlIzeGlpMzNOaTZhT0dHcFlZQXpVME90MU1aeFRsS0w4NVdlbkcyNFp6ZDVkQ2FaN2VvZk10S25kOTNVdlVuTHdiMllUS2J0UGJaTGJKWUxaTEdXL3dzZjNTZGpyOXpNSEI5L3RJUzVTd3ErT0kxc21uVE54L1RwVVBuZEg3dmlmQ1ZoMlloTmlsT2lWa3BjN1plUm5IT2pBTXlTeDlhclpTODlHbm5KYVFuRythWnpLWnByMG5PVFpzMklHTXltYlIwVzVWU0M0S3IyQ1NrSjZscTU2YngwTW1rMjYxNmVxUDJ2L0tCdkI3dnRQdVlyR0xyS2lYbnBBV094NnRFdVc5N25ZbXNkcHZpVWhOblhESEg0WFpxNDBzN2FLOEVBQUFBQUFBQUFQY3hBaklBQU9DZTlMVWZmZSt1ckx2dStZZms5WGpWZkxGQjlTY3ZLYnNzUDNETzduSm80MHM3dE91bnI4a3o2bEZwMVdKVmJsOHJxMzN1LzhoME14eHowNUt0cTFSLzhwSkdCb2NsazVTU2s2N0NGV1VxcUN3MXRENEt2K0I0RzV2c1JRVWFIUnBSWS9VVlhiOXdWVzMxelJvYkhsWFJ5b1ZCSVovS2JWWHFhR2hSNW9JOFdlMDJ3N244eWxLZCt2Q3doZ2NHbFpLYm9aeEZCY29xeTFOaVJrcFFlR0l5ZDNLOHFuWnUwdkpIMTZteCtvcXVuYTFUY202YW9hMlBKQzFZVjZIMitoWmRPMWVudUpRRXJYNzZRZU5UTXB0VXRyNUNwV3ZLMVh5eFFhMTExOVhUMnFtaHZnRjVSajN5ZWJ6eStYenkrM3p5K2Z6eSszd3pxaWlTdmJEQWNIeXo5YzlOazErTDZhUVhaZW5DL2xNaHo1bk1Kam5jTHFYa3BhdDB6UkpsVEFvVnpaVEZabFZDZXBKaHpCWmozR2R5emhldnIwa3ltODB5bWMyeTJLeXl4ZGprakhNcEpTOURoY3NYS0RGejZuQlFxREJPWmttdXR2L3dPVjArWEszT3hqYU5EbzlNK1ZvNzNDN0ZweWVxZEUxNXlHRFhYRWpKU1ZOZmU3ZjgvdEQ3c05wdFNzeE1WdmFpQXBWV2xjL3M1d2dBQUFBQUFBQUFFTFZNL25EL29nd0FBR2JrYi8vdi8wdTE1ODVLa243NG8vOVhKUlZMSTd5am1UbDg5cTFJYitHZTFYRzFSWGFYUS9GcGlmTjYzMnRuNnpUWU82QzhKVVYzWEdIakpyL1ByODdyN1hJbnh5dG1VaEJFa2daNyttV0xzWWNNRDNSY2JWRnNVcHljOGJGenNwZFFSb2RHdE9mbjcyakQxeDZST3psK1R0YjBlWDJTMzY5d2Y4Z2RENDlNWDVGbHB2dyt2MGFIUjhaelF5YVRUR2FUVENhenpCYXp6R2J6dElFaTNDRy94b05TZnYvNCsrN1grR3Mvb1dYYmZGcFQ4VlJFN2dzQUFBQUFBQUFBbUJvVlpBQUFBQ1lKMVg1bVB1UlZGTS81bWlhelNTbTU0VnY2VEJYRW1ZL1h3ZTZNMGJZL2UyWk9BeXZ6SFl3d21VMGh3MGVZSjZiNWY4OEJBQUFBQUFBQUFGOCsvRXN5QUFBQUltb3V3ekVBQUFBQUFBQUFBQUNoRUpBQkFBQUFBQUFBQUFBQUFBQkFWQ01nQXdBQUFBQUFBQUFBQUFBQWdLaEdRQVlBQUFBQUFBQUFBQUFBQUFCUmpZQU1BQUFBQUFBQUFBQUFBQUFBb2hvQkdRQUFBQUFBQUFBQUFBQUFBRVExQWpJQUFBQUFBQUFBQUFBQUFBQ0lhZ1JrQUFBQUFBQUFBQUFBQUFBQUVOVUl5QUFBQUFBQUFBQUFBQUFBQUNDcUVaQUJBQUFBQUFBQUFBQUFBQUJBVkNNZ0F3QUFBQUFBQUFBQUFBQUFnS2hHUUFZQUFBQUFBQUFBQUFBQUFBQlJqWUFNQUFEM0tiUFpFdWt0QUVCVXNaaXRrZDRDQUFBQUFBQUFBQ0FNQWpJQUFOeW5IUGJZU0c4QkFLSktqTjBWNlMwQUFBQUFBQUFBQU1JZ0lBTUF3SDBxTVQ0ejBsc0FnS2pDNzZzQUFBQUFBQUFBY084aUlBTUF3SDBxSzdWRWRwc3owdHNBZ0tnUVkzTXFLN1VrMHRzQUFBQUFBQUFBQUlSQlFBWUFnUHVVeFd4VmNjNnlTRzhEQUtKQ1VjNXlXY3pXU0c4REFBQUFBQUFBQUJBR0FSa0FBTzVqOGU0MExTcGNSeVVaQUpnbHU4MnBSWVhyRmU5T2pmUldBQUFBQUFBQUFBQlQ0TDg0QWdCd240dDNwMm5wZ2kxcTdxaFZkMitMUmtZSDVmVjVJcjB0QUxobldjeFd4ZGhkU296UFZGWnFDWlZqQUFBQUFBQUFBT0JMZ0gvSkJRQUFzcGl0eWsxZnFOejBoWkhlQ2dBQUFBQUFBQUFBQUREbmFMRUVBQUFBQUFBQUFBQUFBQUNBcUVaQUJnQUFBQUFBQUFBQUFBQUFBRkdOZ0F3QUFBQUFBQUFBQUFBQUFBQ2lHZ0VaQUFBQUFBQUFBQUFBQUFBQVJEVUNNZ0FBQUFBQUFBQUFBQUFBQUlocUJHUUFBQUFBQUFBQUFBQUFBQUFRMVFqSUFBQUFBQUFBQUFBQUFBQUFJS29Sa0FFQUFBQUFBQUFBQUFBQUFFQlVJeUFEQUFBQUFBQUFBQUFBQUFDQXFFWkFCZ0FBQUFBQUFBQUFBQUFBQUZHTmdBd0FBQUFBQUFBQUFBQUFBQUNpR2dFWkFBQUFBQUFBQUFBQUFBQUFSRFVDTWdBQUFBQUFBQUFBQUFBQUFJaHFCR1FBQUFBQUFBQUFBQUFBQUFBUTFRaklBQUFBQUFBQUFBQUFBQUFBSUtvUmtBRUFBQUFBQUFBQUFBQUFBRUJVSXlBREFBQUFBQUFBQUFBQUFBQ0FxRVpBQmdBQUFBQUFBQUFBQUFBQUFGR05nQXdBQUFBQUFBQUFBQUFBQUFDaUdnRVpBQUFBQUFBQUFBQUFBQUFBUkRVQ01nQUFBQUFBQUFBQUFBQUFBSWhxQkdRQUFBQUFBQUFBQUFBQUFBQVExUWpJQUFBQUFBQUFBQUFBQUFBQUlLb1JrQUVBQUFBQUFBQUFBQUFBQUVCVUl5QURBQUFBQUFBQUFBQUFBQUNBcUVaQUJnQUFBQUFBQUFBQUFBQUFBRkdOZ0F3QUFBQUFBQUFBQUFBQUFBQ2lHZ0VaQUFBQUFBQUFBQUFBQUFBQVJEVnJwRGNBQUFBaXordnpxTG1qVnQyOUxSb2VIWkRQNTQzMGxnRGdubVUyVytTd3h5b3hQbE5acVNXeW1QbHJGUUFBQUFBQUFBRGM2L2lYWEFBQTduTzkvZTJxYXpxbDBiR2hTRzhGQUw0VWZENnZCb2Q3TlRqY3E0NnVheXJPV2FaNGQxcWt0d1VBQUFBQUFBQUFtQUl0bGdBQXVJLzE5cmZyUXYzbmhHTUFZSlpHeDRaMG9mNXo5ZlozUkhvckFBQUFBQUFBQUlBcEVKQUJBT0ErNWZWNVZOZDBLdExiQUlDb1VOZDBVbDZmSjlMYkFBQUFBQUFBQUFDRVFVQUdBSUQ3VkhOSExaVmpBR0NPakk0TnFibWpOdExiQUFBQUFBQUFBQUNFUVVBR0FJRDdWSGR2UzZTM0FBQlJoZDlYQVFBQUFBQUFBT0RlUlVBR0FJRDcxUERvUUtTM0FBQlJaV1IwTU5KYkFBQUFBQUFBQUFDRVFVQUdBSUQ3bE0vbmpmUVdBQ0NxZUgyZVNHOEJBQUFBQUFBQUFCQUdBUmtBQUFBQUFBQUFBQUFBQUFCRU5RSXlBQUFBQUFBQUFBQUFBQUFBaUdvRVpBQUFBQUFBQUFBQUFBQUFBQkRWQ01nQUFBQUFBQUFBQUFBQUFBQWdxaEdRQVFBQUFBQUFBQUFBQUFBQVFGUWpJQU1BQUFBQUFBQUFBQUFBQUlDb1JrQUdBQUFBQUFBQUFBQUFBQUFBVVkyQURBQUFBQUFBQUFBQUFBQUFBS0lhQVJrQUFBQUFBQUFBQUFBQUFBQkVOUUl5QUFBQUFBQUFBQUFBQUFBQWlHb0VaQUFBQUFBQUFBQUFBQUFBQUJEVkNNZ0FBQUFBQUFBQUFBQUFBQUFncWhHUUFRQUFBQUFBQUFBQUFBQUFRRlFqSUFNQUFBQUFBQUFBQUFBQUFJQ29abzMwQmdBQXdQM3QvS2NubFY2WXBaUzhqRWh2NWJZTmRQV3BxN2xES1hrWmNzYTU3c285UmdhSDFWN2ZvcGhZaDJKY0RzWEVPbVIzeHNoa01vV2NQell5S2x1TS9hN3NCZk9udTZWVGtoU1htaUNMMVRMajYxcnJtcFNZa2FLWVdNZWM3R04wYUVTOTdWM3FhZXRTWDN1M0tyZXZsZGt5dTR5OTMrY3pISnRNWmluMHgxaWUwVEVOOWd3WXh1TFRFbWQxWHdBQUFBQUFBQUFBSkFJeUFBQWdnam9iMjNUNnc4T1NKSGRTdlBLWGxhcDQxU0xGSnJydjdvMzkwdUhYOXlvcE8xVUwxaTY1clV0NzI3cDA3TzBENm1ydTBOandxQ1JwK2FQcnRQQ0J5dHZlUnRmMUR2VjJkTXNWSHl0blFxeGNjYkV5VHdwRE5GKzhwa092Zm1JWXE5cTVTY1dyRmdXdGQySC9LWjNmZDFMclhuaElXUXZ5Ym5zLzk2dmgvc0Y1dlovVlpwTTF4amJsbkpQdkhWUnIzWFdaVENhNUV0eUtTMDNRMnVlMnlPRU9IOFFhN2gvVTNsKzhLNy9mcjhTTVpHVVU1eWl2b2tRcGVlbXoydWVCZi9sUWpkWDFockgwNGh4bEw4eWYxWHEvKzZ1ZkdZNDNmZXV4c0ovVDF0b203Zi8xaDRheHIvM29lN082NzAxK3YxOUR2UU1hNk9wVDM0MGU5YlozYTNSb1JHdWUyWHhINndJQUFBQUFBQUFBdmh3SXlBQUFnSWlwT1hnbThMaS9xMWZWZTQ0cloxRkJJQ0J6NWNSRkhmN0RuanU2UjZndjFVL3ZQcXdyeDJ0MDVYaU4ycTVjMTVxZG0yVnp6S3pxaWl2UnJSdlhXdVgxZUFOanpSZXZ6U29nVTNQZ3RLNmV2aHc0ZHJoZGV2by8vaHZEbk03R3RxRHJVdk16ZzhiTzdENmk2cjBuSkVtZi92SjlWVHk4V3VXYlZvU3QwSEhUNy83cUgrVDMrVzk3NzdPeDhhWHR5bGxjR0RSKzZkQTVIWC83d0x6czRhWW4vK0xyaWsyTWt5Uzk4ZU5YNXZYZUN4K28xUEpIMTRVOTcvZjVkT09MOTkzdjkydWd1MCtTZjhwd2pDUTFuS2tMdkpmZExaM3FidWxVYkZMY3JBTXllVXVLZ3dJeWplZnFaaDJRbVdzK3IwOGpBME1hR3huVDJNaW9Sb2RHTkRZMG9wR2hFWTBNREd0a1lFakQvVU1hNmh2VVVPK0FodnNINWZQNmd0Wlp0SEVaMVdrQUFBQUFBQUFBNEQ1QVFBWUFnRG5rOTg5UDBDQWFEUFlPNk5xNUs0YXgzQ1ZGU3M1SnU2djNyVDE2WHVmM25Rd2NONTY3b3U3bUc5cjQwbllsWkNSUGU3M1ZibE42Y2JhYUwxNExqSFZjYTVYUDR3MnEvaktkMXJvbXczRjZVVmJRbkJ1VEFqSTJoMTN4cWNZdjgxdHJtd0xoR0duOGMzaG05eEgxdG5WcHpUT2JiM3RmaUt3YmplM3lqSG9NWTdsTGlxZTlybUZDMkVxU1RHYVQ4aXFtdnk2Y25QSWkyUnoyUUtVa1NicCtzVUYrdno5c2l5LzV4OXQ4VFdTTnNZV2Zmd2RhTGpmcTAxZmV2K04xR3MvVnFYekx5am5ZRVFBQUFBQUFBQURnWGtaQUJnQ0FPK1NLaXc4OEhob1lpT0JPdmx6Tzd6MGh2KzlXTlFlVDJhektSNnJ1K24wVDBwUGtqSS9WVU8rdDk2cS9zMWU3ZnZxNjFqeXpXV1BESXpyNjV2N2JXdE03NXRHLy9wZC9uSGJleEdvMjNTMDNOTncvWkRpZlVaSmpPUGFNZXRUZGNzTXdscHFYRVZRVkpxTWtSeXVmMktEajd4NlVKbVMwcnA2K3JNR2VmbTM4eGc3Wm5URXpmRGFJdE5iYXBxQ3h2R2tDTXIzdDNVRmhxc3lTM0dtcnp0ejAyNzk4ZVVielJnYUc5YnYvL0E4aHoyMzcvak55eExuMDFuLzdsV0g4c1QvLzZqMWRvZVZhOVJVQ01nQUFBQUFBQUFCd0h5QWdBd0RBSFVwSVNRazg3dTNxaXVCT3Zqd0dlL3BWZCt5Q1lheDBUYm5pSmxWR3NjWFk1RTZPMTB5TURBNGJLbDFJQ2hrS1NjM1AxUFlmUHF1RHY5bXQ5dnJtd0xoM3pLUERyKzNWd2cxTFovbzA3a2pUK2ZxZ3NjelNYTU54UjBOTFVFdVlsUHlNa09zdFdGY2hhNHhkUjE3YmE2eGtaRExKY2hzVlpOSUtNcFdjTzd1V1BKUFZIRGc5NjJ1VGM5T243QTdWMjk1dHFGUmlNcGx1cS9xUTJYTHZWTlh4akl5cHQ2TTdjTngwb2Q1d2ZyejlsMTgzcmhrRE1QRnBpWUhXWUhWSHp3ZXRtN3VrS09obllpS0wxWEpmVnhleVdDMXlweVFvTGlWQjNqR1BMRGIrYWdRQUFBQUFBQUFBMFl4L0JRWUE0QTZsWldjSEhsKzdmRkhTNDVIYnpKZkV1VDNIRGNFUHV6TkdGVnZIS3pqVUhiMmd6QVc1Y2lXNGxWdGVwTnp5b21uWDYyeHMwOTUvZnM4NGFKTFdQYjgxNUh4SHJGTmJ2djJFanI5OVFMVTNnd1VtYWUxeld6UTZPRHk3SjNXYkdxdnJEY2Z4YVlseUpiZ05ZMjExMTRPdVM4MExIWkNScEtJVlpiSll6UHI4MVQzeSszeEtLOGpVcG04K2RsdGYvR2VWNVd2eHB1VXpuaitWT3duSVBQVGRwOElHZTd3ZXI5NzQ4UzhOWTNrVnhWci8xWWRuZmIrSkNwWXRVTm42aXJEbkIzdjZEU0VrbThNdXV5TjhoWjVkZi8vYWxQZTcwZGltUFQ5L0orejVzZUZSN1g3NWphRHhUZDk2VEZrTDh1VHplSFhsNUtXZzgwZGUzNmNqcis4THUyN2x0alZ6OWw3ZktjL29tSHBhYndVTSt6cDZndVpNREFnbFprN2REczFpczhvUjY1REQ3Wkl6M2lWblhLeWM4YkZ5SmJnVm0raVdLeWxPempqWFhXbjlCQUFBQUFBQUFBQzROeEdRQVFEZ0RpMnBXcVBYL3VHbmtxVHpSNC9LNS9QSmJEWkhlRmYzcnU3bUc3cHlyTVl3dHZTUkt0bGREblUzMzlEUk56K1YyV0xXZ25VVkt0KzhJbEFoSTV6V3VpYnQvOVdIOG95T0djYkxONjFRVmxsKzJPdk1Gck5XUC8yZzNNbnhPdlhoSVMzZnNVNTVTNHAxNVhpTjRaN2VNWTk4WHAvTUZ2TzBRUk9mMXlmdm1NY3daaktiWmJVSFh6ZTVkVkp2ZS9lTTJ0eE1GYVNZclAxcWkxNzkwVDhaeHRJS3MvVFFkNThLZTQzWDQ1Mnk2c2k5b09IMFpjTWVUV2FUbG14ZE5XZnJPOXpPS2F2UmZQSlBieHMrYjRzZlhLN0s3V3ZtN1A2MzYrcnB5N01LZHBrdHQzNmZLbDYxS1BEWU16cW1wZ3RYbFY5UkxGT0kzOHU2VzI2b3A2MUxXV1Y1aG1CUVRLenp0dmR3VTA5cmwzYS8vUHFVY3lhZTMvSEQ1MExPMmY2RFp4V1hraUJyakczV2V3RUFBQUFBQUFBQVJDY0NNZ0FBM0tHa3RIVGxscFNxc2ZheStudDdkT3JBZnExNGNGT2t0M1Z2OGt2SDNqNWdxTDZSbEoycWtxckZrcVJUSHh5UzMrK1gxK1BWaGYyblZIZThSby85K1F0eWhQbml2ZlpJdFk2Lys1bDhIcTloUEhkSmtTb2VYajJqTFMxNmNKblNpcktVOGtWYm9hS1ZDMVcwY3FGOFgreWhldDlKeWV1VHlXeldnOS9Zb2JUQ3JKRHJqSTJNNnVOL2ZFdmR6Y2JneS9vWEhsSmVSZkdNOW5Jdk9QZkpNWjM3NUZpa3R4RXdrOUNRMytmWGUvL2pkek5hYit0M25sUjZVZmIwRTZlOG43SHQxY1NneWJ6elN4ZjJuNXJWcFJQREwxVTdOOG52OCt2SzhScWQrZWlvdkdNZTJad3hXdkhZK3FEN2ZmQzN2NWQzektQbW1nYmxMaWxTOGFwRlNpL01sa3pTWU8vQW5UeWJPK1pLZEJPT0FRQUFBQUFBQUFDRXhIOXZCd0JnRG14OTVsWTFnL2YvNVJWNXh1N3RDaHlSY3ZsSXRUb2FXZ0xISnJOWlZUczN5V1F5cWZsaWcxcHFHdzN6QzVjdkNCbU9HUmtZMXFldnZLK2piKzRQQ3Nla0ZXWnAvZk1QVGRrNnhlZjFxZVh5clh2ZERNZE0xTi9acStwOUp3TVZZYnhqSHUzNzVYdHF2OW9TTk5mbjhXci9yejRNQ3NjVUxpLzdVb1ZqTURNVDI0TkpramxNSzZqNTBGUnpWYjN0M2JPNmRuS3c1K0R2ZHV2SUcvczAzRDhvU2JwNDhJenFUMTQwekxsV1hhZnVsazVKNDlXR3JwNjZyR052N1pmWGEvdzVCQUFBQUFBQUFBRGdYa01GR1FBQTVzQ3lEUTlvYjlsQ05WeXNVVWR6cy83MTczNmlGLy85L3o1bFNPTiswOVBXcFpQdmZXWVl5MTlhTEpOTTZtaG8xY24zUHplY2kwOVBVdVcyU1cxci9OTFZNNWQxOHIzUE5Ody9GUEkrRnF0RlBlMWRTc3BLRGIwUnYzVDR0VDI2ZXVxeVNxb1dhK1hqRzBJR0hPTFRrN1RxeVFkMCtMVzlnVEhQcUVmNy92bGRyWHB5b3dwWGxFbVNodnNIOWRudlBsYmJsZXVHNjVOejByVDZLeHRENzBIVGh5b21CMzltY3MxTVdDeVJDM044bVhnOTNwRHZnZGZqTlZSQWtpU1R5UlMyTGRWMExjTENlZVI3TzVXU2R5dTQxZG5VcmwxLy81cHhrdCt2c3g4ZERicDI0MHZiRlpzWVp4Z2JHeDNUeHo5NzB6QTJPU0JUc1hXVm1pOWVNN1FKTy9iV2ZpWG5wQ3MrTFZFK3IwOW5kaDB4WEdNeW03VG0yUzJ5UkRBa0JBQUFBQUFBQUFEQVRCQ1FBUUJnRHBoTUpyM3dnMytydi9sUC8wR2pJeU02K3NuSGNybmo5TlMzdnlPem1ZSnRrdFI0N29xOGt3SUhWMDlkMXRWVGw0UG1taTFtclh0dXErRkw5NWJhUnAzKzRMQzZtanVtdkUvTDVVYTFYRzVVenVKQ0xkbTZNaWdvYytLOWc0RjcxaDQ1cnh1TmJYcmd4VzF5SjhjSHJWVzBjcUhhcjdib3l2R2F3SmhuMUtORGY5aWo1a3ZYbEwrMFJFZmYvRFFvck9OT2p0ZkdiK3lReFJiK2oxb3YvTlYzdzU3cmJlL1dlMy96TzJsQ0RpT3pKRmVidi8zNGxNOTlMcFJ2V2FrRmE4c0R4eU1EdzNyL2YvN2VNT2ZKdjNoSkZxdnhjLzNHajE4eEhHLzcvak55SmNRYXh1eU9tRHZlWCtXMk5VcklTSjd4L0U5ZmVYOVc5em4zOFRHZC8vVGtqT2FlM25WWXAzY2REbm51YXovNjNxenVQeE5YVDExV2Q0dXhhbEZtU2E1eUZoY0d6UjBkR2drYW14eVFTY2hJMXZKSDErbllXL3NEWTdGSjhZRnJhdzZjVnQrTkhzTTE1WnRYaEt6QWRMdFM4dElOcjlYcFhZZDFmcC94OVovOFdrYTZuUk1BQUFBQUFBQUE0TXVGZ0F3QUFITWt1N0JJWC8vZi9rLzk0ci8rdFNScDMxdHZxSzJ4VWMvKzJmZVZrcEVaNGQxRlh0SEtNcDNiYzB4K24zL2F1UlVQclZaU2RxcjhQcithTHpibzRtZG4xRnAzUGVSY3M4VXN2OThmdEc3VCtYbzFYYWhYN3VJaVZUeThXZ25wU2VwcTd0RGx3OVdHZWQzTk43VHI3MS9UaGhlM0thTTRPMmo5cXFjM3llZjFCZ1Y1R3M3VXF1Rk1iZEI4ZDNLOHRuN25TVG5qWE5NK3ozQnFEcHcyaEdNa3FXRDVnbG12TjZWSjk3SEYyT1J3VDcxM2g5czViY1dRbUZqSHRPdk1Sa3BldXRLTGd0K24rOUhrbG1TU3RIano4cEJ6SjFlOWtSUUk3MTA2ZEU1OUU5bzBXV3hXZWNjOGlvbDFLRFUvVXcybkw2dmg5R1ZkT1ZGanVONWtObW00ZjBqSDN6NFFHRnUwS2ZUOWI5ZTFzM1d6dXU3MXYvN25XVjFYdm5tRmxqNVNOYXRyQVFBQUFBQUFBQUJmRGdSa0FBQ1lRNVhyTitpRkgvNDd2ZnJUdjVQUDY5V0ZFOGYwLy8zYjc2dHE2ME5hOXNDREtsbFNJYXZORnVsdFJvUXJ3YTJjUllWcXJMNHk1Ynowb213VnJTeFQ5ZDRUcWoxeVhvTTkvV0huSnVla2FlMnpXK1NYZE9xRFEycSsyR0NjNEpjYXE2K282WHk5bG14ZHFTVmJWMm5yZDU3VXdkL3MxbERmWUdEYTZOQ0k5djdpWGExOFlvTksxNVFibGpDWlRWcjczRmFaTFJaREpabFE0bElTOVBEM25sYU15ekhsdktrTTlRMnEvdFFsdzVnMXhxYThKVVd6WGpNY3Y5OGZGSndZR1JoVzc0U3d4T2pnY05CMWZSMDlRZFZISnV2djdKVjN6Rmd4eUdxM3lwWGd2b01kUzN0LzhhNUU2ekpKMHRwbnQ4bzc1dEhaajQrcXA2MUw2VVhaWWNORGZwOHZhTXoweFh2WVZGMnYxcnFtb1BNakE4T3FQVklkTkg1clRiOXFqNXczak0xRlFPYkd0VmIxZC9ZRzM4L3ZwMjBkQUFBQUFBQUFBR0RXQ01nQUFEREgxbTNib2JTc2JQM2l2LzYxQnZyNjVQTjZkV2ozTGgzYXZVdFdtMDN4eWNtS1MwaU1lRkJtOVlzYjV2MmVDeCtvbE5saVZteFNuR0ppbmFvOVVxMitqbHN0Vyt6T0dLMTlib3VHKzRkMDl1TmpJYi9VbHlTYnc2NGxXMWVwYkYyRlRPYnhMOHczZmZOUnRkWmQxNm4zUHc5cXcyU3ltSlZiUGg0d1NjM1AxTFlmUEtzRHYvNVFOeHJiQW5QOGZwOXNEcnZoT3EvSHE3YTY2MnE2VUsvck5WZW5mWDU5TjNxMDYrLytvS3l5ZktVVlppbTFJRk91K05ocHI1dm8wbWRuNVp2VWlzb3pNcWJmL3ovL2RGdnJURlM1YlkwV2h3Z3VoS3JtYzJIL0tWM1lmMnJLOVQ3NHllK25QQzlKZS83WE8wRmpxZm1aZXZoUHZ6THR0VlB4ZVVOL0p1NUxKaWwzU1pGeUZoZm80bWRuWlkyeHFlYmdHUzNjc0RSb2Fxalg3VjV0LzNicDgzTWh4ei80eWF0YStraVZjaFlWelBPT0FBQUFBQUFBQUFEUmdJQU1BQUIzUVVuRlV2M0huL3hVdS8vMXR6cnc3anZ5ZWoyU0pNL1ltRHBiVzlYWjJocmhIVXFyTmY4Qm1kVDhES1htWjBpU3JwNitiQWpIU0ZMVnpzMXlKYmpsU25CcjRZWUtYZGgvMm5EZVlyT3FaUFVpbFc5WkdiSktTMFp4dHJiOTRCblZIYjJnMDd1UEJLcWZMTnUrVmdrWnlZRjV6amlYdG43M0tSMTY5Wk5BSzVkbDI5WXFaMUdCMnE1Y1YwZERhK0JYNzVqbnRwN2pRSGUvTGgrdURyUnlpb2wxS0NrelZYR3BDY3BhbUsrc0JYbFRYTnVuaTUrZnZhMzczWW5KUVp4SThZY0liMFM2VWtqbDlqV3EzTDRtYVB6UUgvYW8vc1RGd0xIWll0YnovL2s3TXMxeDJLU25yZE53M052UkhXYW1aREtaWlRLWmRQeWRnL0o1dkhMRU9sV3dyTlF3SjFRWWFyb3FRSkV3MkR1Z2ErZEN0MWZxYWUzVS9sOTlvTlNDVEsxNGJQMDg3d3dBQUFBQUFBQUE4R1ZIUUFZQWdMc2tOaTVPVDMvblQ3VHBxYWQxNnNCK25mN3NnQm91WFF4cWFYTS82bW50MU5FM1BqV01MVmk3UkxubGhZSGpKVnRXcWY3RUpRMFBETW51akZIeDZrVmF1S0ZTRHJkenlyVk5KcE5LcWhZcnI2SllaM1lmMFdEdmdNcldWd1ROczFndDJ2RFZSM1FpN3FEOGZtblJnOHQwOExlN0E0R1o2YmdTM0hLNG5lcHNhcDl5M3NqQXNGcHFHOVZTMjZpc3N2d3A1eDUvNStCdEIzTHVoR2RzYk43dU5SVmZpRXBCNGNJYlc3L3paTmcyUXFIODlpOWZudlcrSnZPT2VYVDlnckdTa0N2ZWZWZGFQaDE1ZmQrTTVnMFBET25RN3o5UnkrWEdXOWUrc1UrSldTbEtTRThLalBtOHdXR29teTJXdHZ6eEUzZTQyMXNHZXdmdTZQcnFQU2VtclJMVWNiVkZ1Mzc2bWlvZkNRNHdQZmh2SHBYVmZ1dXZPUDJkdlVHdjVlcXZQS2k0MUFURFdHeGkzQjNzR2dBQUFBQUFBQUR3WlVCQUJnQ0F1eXdwTFUxYmRqNmpMVHVma2RmclVXOW5sM282YjhnYjRYRENEZFZINUw0amc4UGEvK3NQNVJtOTlmeVRjOUswL05GMWhubldHSnRXZmVWQmVVWkhsVmRSSW92VmNsdjNzVHRqdE9xcGpkSlVlU1NUdE9MeERZRTV5M2FzVTlQNStpbS9vRTh0eUZUcG1uTGxWeFRMWkRiclJtT2JMaCt1VmxOMXZjWkdSc05lbDVDZXBLeXk4TlZqcnRjMEJJVXZKb3BMVFp3MkhDUy9YKzBOTFVIUGVYTHJxSnM4bzhGaG5MWFBiVkhoOHJMQThYRC9vTjc0OFN1R09jLy8xWGVEM28vSlFaUW4vK0xyTXc0ZGVNZU00WTE3c2JLSkpGMDZWSzNSb1JIRFdIOVhyejcrMlZ0YSs5d1d1WlBqNTMxUEZvdEYvWjI5aGpIdm1FY0hmN05MMjc3L2JDQXNFdW96YmJIYzNzL1UzVGJRMWFjcnh5L01hRzdXZ255NUV0MUI0eG5GMmJMWWJ2MFZ4KzZJQ1pxVGxKMnE1SnkwMlc4VUFBQUFBQUFBQVBDbFJFQUdBSUI1WkxGWWxaU1dwcVMweUg4NWUrTnMvYnpmMHp2bTBhZXZ2Ry80UXQvdWpOR0dGN2ZKNS9OcnNMTlhBOTE5R2hrWVZ2N1NFdm45UGgxNmRZOE92YnJuanU3N3hQL3hZc2p3d3BYak5lcnQ2TmFDdFV2a1NuQXJOdEd0d2hWbHFqdHEvSkkrTVRORnVlV0ZLbGkySUdpZGxOeDBwZVNteS9zVnI1b3ZYdFAxQy9WcXVkeW9vYjVCdzd5aWxRdkQ3bTlzZUZUSDN6NHc1WE93V0MzYS9LM0hERi8rVDNibW82TnF2OXBpR0l0TFNRaDc3NUV2V2xCTlpJc0pIYWE1bTBhSGphR1RxWjdqSi8vMDl0M2VUa2pkTFRkMDl1T2pJYzkxTkxUb2c1LzhYc3NmWGFlU3F2SjUzWmZOWWRmR2w3WnIxMDlmTjFRZjZtM3Yxb2wzRDZwcTV5WkpvUU15RTl0QzlYZjE2dnplazdQZVIrbWFjaVZscDg3NmVrazY4ZDVuVTRiVFV2TFNkZU5hbTB4bWs1YnZXS3UyK3VhZ09lWjdMUFFEQUFBQUFBQUFBTGgzRUpBQkFBRHp3dS96YWQ4djM5ZU5hMjJHY2UrWVIrLzlqOThadnR4UHprMVgvdEtTdTc2bnh2UDF1bjdocW1yMm4xWjZVWmFLVm8yM2NXbzZYNi8wd214bGxHVExsZUJXYTkxMWpZMk02ZkxoYXBsTUppM2JzVGJvdVozWmZVU1NaSGM1bEY5WnF2U2liQTMxOXF2aldwczZHOXVVWDFrYWRoK0gvckJIQTkxOVUrNjF1K1dHanIxOVFHdWUyUnp5L0pVVEYxVzk5N2hoekdReXFXcm5wckRWZDBaREJHVDIvL3JES2ZjaFNiLy9MLzg0N1p5My8vdS9oQnpQWFZLa0IxN2NadHpIcEtvc01VN0h0T3ZQcCs3bUc5cjN5L2VtYkgvbEdmWG82SnY3MVhUK3F0WTh0MFdPV3NEZlV3QUFGWHhKUkVGVTJHbXEvY3loaEl4a3JYeGlRMUFyb2JwakY1UlZscS9jOHNLUXdaT0psWHBHK29kVmQyeG0xVnRDeVZ5UWUwY0JtWmJhUmpXZHI1OXl6c04vOHJTcTk1M1FTUCtRNHRPVDFEU3A0cEl0eGk2VGVlN2JYUUVBQUFBQUFBQUFvZ01CR1FBQU1DOU1ack42Mjd1RHhyMGViOURZdEsyRTVvRGY1MWY3RnhVby9INi9XdXV1S3liV3FZTEtVdTM4VDk4S3pMdDJ0azQxQjA0SGppMDJhMUJBeHVmekcrWklVdTdpUW1VdkxKKzJvc2lGL2FkQ0JnTldQdm1BTGg0NG8vNnVXOVYycmh5dlVXSm1pc3JXVnhqbVhqbHhVVWRlM3h2VVdxbmk0ZFZLSzh3S2UrL0pWVzRpWmFpbjMzQnNkd1czeFlrRXY4K25TNGVxZFhyWDRhQndqTVZtbFRQT0ZkVGVxUG5TTlgzd1AxL1YydWUzS0xNa2Q5YjNmdVI3TzVXU2x4NDQ3bXhxMTY2L2Z5M3MvT0pWaTlSOHNVR04xZldHOGFOdjdsTnFRWVo4dmhBQkdmTzkwOHBxcUdmQWNKeFZscS9taXcyR01aUFpwQ1ZiVmdhT2gvdU5uOStZMkhzcldBVUFBQUFBQUFBQXVMY1FrQUVBQVBNbXN6Ukg5U2N2VFR2UFpyZEprcXcybTJJVDNTSG5ESFFiUXhWV3UwMHhZWUlWcGhCQmdNNm1kbzBOanhyR2NzdUxndVo1UnNjTXgxTzEvN2xkN2ZYTk9yM3JTTkI0enVKQ0xWaTdSS2w1R2RyOUQyL0lOeUZFZE9MZGcvS01qS3A4eTBySkw1M2JjMHhuUHo0V3RFWnVlYUhLTjYyWTh2NkRrMTdEU0puOFhyb1NicjNubTc3MW1DUnB1RzlRampoWDBMWDcvdms5dzNGK1pha0tseThJSEhkY2JWRnFRV2JnT0RFelpkcjllRVk5dW55NFdoY1BubEhmalo2UWMxWS90VkhaaXdxMC85Y2ZCb0pXTnczM0QycnZMOTdWNG8zTFZmSHc2bW52TjFkV1A3MUpIVmRiTlR3d0pFbXkycTFhdUtGU2RrZE02QlpMbG5zbklKT1NseEY0N0l5UFZkR0tzcUNBekdTZDF6c014eE0vTndBQUFBQUFBQUFBVEVaQUJnQUF6SnZNMHR5Z2dJelpZbGFNeTZHWVdJZnNUb2ZzemhobGxPUklrckxLOHZUa1g3d1VjcTNmL3VYTGh1UDhwU1dxMnJscHhudVovT1c3MldwUjFvSzhvSG1EazZ1Yk9Pd3p2c2RVT3B2YTlla3JIOGcvcWJLSDNlWFE2cTg4S0VsS3lrN1Z5c2ZYNitpYit3MXp6bngwVk1QOVErcnY2bFh6eFd0QmEyY1VaMnY5Q3c5TDAzU2JtVno5eEdReTZhRS9lVW9tazFudDljMDY5ZUVody9sSHZyZHovUDY3RDZ1MTducGd2SExiR3FVWFpSdm1kcmQwNk14SFJ6VXlNTjdHcWFScXNZcFdMQXlxRHVNZDh3UzFsNHBOaWdzOHpscVFwNkcrUVgzdyswK1VVWnFyMVU5dGxHMks5OENkRktlc0JYa2FIUnpXa1RjL1ZlTzVLMXIrNkRvdGZLQnk2aGRqQXIvUHArbzl4OE5XMkZteVphVUtWNVJKa3JaOCt3a2RlWDJmNms5ZW5MU0lkT25RV1JXdFdqamorOTZwR0pkREs1OThRQWQvdTF1NTVVVmE4Zmo2UUdqRUY2SlNrM21hZ014VC8rRWJjc1hIaGp3MytlZnZUc1duSnNybXNHdHNlRlNMSHFpY2RtL3lqN2NkbXlndU5YRk85d1FBQUFBQUFBQUFpQzRFWkFBQXdMekpLc3RYMWRPYjVFcHl5eGtYSzJlY1MzWm5aTnJwWEo4VWtNa296cFkxeGhZMHI2dlorQ1g4eFBER2JQVzBkbXJ2TDk3VjJJaXhnbzNKWk5LNjU3Y2FXa3lWVkpWcnFHOVE1ejQ1YnBoNzZkQzVrR3VuRjJWcjR6ZDJ5R3kxVEwrUHRpN0RzU3ZCcmRUODhXb3JrOXZYU0FxMC9GbTljNVBlLzV2ZkI5b09WZTg5b1pTOGRLVVhaV3RrY0ZobmRoMVIzYkVMOHZ0djlYeXFQM2xKWmV1WEtpNGx3YmlIMWs3NWZjYmVVUEVUZ2c1K24wK2YvZTRqalF3T3ErSDBaZDFvYU5HNjV4OHlWSVdacktXMlVZZGYzUk1JdUp6ODRITzVFdHpLcXlpZTlqV1JKSnZEcmxWUGJkVCtYMzlvR0RlWnpWcStZNjNLTml3TmpKa3RacTE5Ym92Y0tmRTYrOUZSdy96VlQyOEtlcjUzVzE1RnNiWWxQYVBrbkRURHVNOTcrd0daZVdXU2tyTlROZERkcjlJMTVXcStGQno4bXFpbnJWT2VFV04xcDRTTXBMdTVRd0FBQUFBQUFBREFseHdCR1FBQU1HL3N6aGdWcjE0VTl2elk4S2dHdXZzMDBOMnY1T3hVT2NOVXI3aFR3LzFENm1vMnRtZkpXVlFRTk04NzVsSGJsZXVHTVhmeW5RVWVobm9IdE9mbjcyaDBhQ1RvWE1WRHEwSldzYWw0YUxVOG94N1ZIRGc5NWRyNVMwdTA5cm10TXdvK2VNYzg2bTAzQm1UaVVtZjIzTnhKOFZyNXhBWWRlWDJmcFBFMlZIdCsvcTZLVnkxVXc1bmFvTlpWa3VTS2oxVi9aNi9pMDR4VlB0b210U2VTcE1Tc1cyMlFqcjE5ME5EQ2FLQzdYNGRmMzZmSC92M3pJVnRuU2RMSXdMQ3grb3RmK3Z6VlQrU01jMDBackprb1ozR2hjaFlYcXVsOHZTUXBMaVZCYTUvZnFwVGM5SkR6bDJ4WkthZmJwYU52ZlNxL3o2K1NxbklWVkpiTzZGNXpiWEk0Umhwdkd6V1pPY3pyZHllY2JxY2UrL092R3NiY3lmRXp1allwTzFVTDFpK2RVYmlyL2xSd3E3YlVDVzJhQUFBQUFBQUFBQUNZaklBTUFBQ1lGOFA5UStxNDJxTFJvUkdOREE1cmVHQkl3LzFER3U0YjFGRGZnSVo2Qnd4ZjRqLzhwMSs1YXdHWnB2UDFrckZvaWJJV0JnZGthZzZjRGdwN3BCZk9MR0FSanNWcUNiUWRtaWkzdkZEbG0xY0dqZnQ5ZmpWV1g5R05hNjNUcmowNk5LTHJGNjRxZTJIK3RDR0R6cVoyK2J6RzlrNFRneW5US1Y2MVNMMXRYYW81ZU9hTGZmcFVlK1I4MEx5VTNIUXQycmhNT2VXRk1wbUNlejYxWEc0MEhGdXNGaVZtSkV1U2FnNmVVZTJSNnFEekc3NzZjTmh3akNRVlZKYXE2M3FISVZEazgzaTEvOWNmYXRzUG5sRnM0c3lxQUMxL2RKMjZybmRvNFFPVktxMWFQTzFyV3J4NmtXSmlIYnF3LzdSV1ByNStSdmNJWi9mTHI5L1I5Wk9GcWdoa3RRZFhUTHBUSnJNNUtBUWxoVzd4TkZuSm1uSzVrNllQMC9oOWZsMmQxS3JONXJBck1YUG1uMThBQUFBQUFBQUF3UDJIZ0F3QUFKZ1hBMTI5T3ZDYlhUT2ViN1hOL1pmM056V2V1Mkk0VHNwS2xXdFNHS2Z1MkFXZG5kVFd5R3d4SzZNazk0N3ViWGM1bEpTVHBzN0d0c0JZV21HVzFyM3dzRFFoUDlMZjJhc3J4MnQwNVhpTnNScktGRm91TjZybGNxT3NkcHN5UzNPVXVTQlBhZm1aaWs5TE1xd3RCYmVZa3FTMGdxekE0OG5obVpzOG8yTnFxN3V1bHN1TmFyNTBUY1dyRnFudTJJV1FjMHVxeXJWcyt4clpIUGFRNTRmN0I0TXE5S1FWWnNsc3Rhamg5R1dkZlArem9HdFdmZVhCUUpBbjNCNGxhZG4ydGVwdTdsQnIzYTMxUndhSHRmOVhIK2poUDkwcHF6MzhINE1IdXZzQ0xYNVdmMldqWkRLcGRkSSt3ekZiTFNyZnZIekc4K2ZEOE1DUWFvOGEzeU9UMlNSYlRPajM1YWEzL3R1djVtd1A3UTB0UVdPVEs5ak1KQndqU2RmTzFRWDlUR1NYNWN0a0RnNWdBUUFBQUFBQUFBQndFd0VaQUFBd0wrSlNnNnRLVEdYZkw5K2JVYXVnbXhyTzFLcTF0akhzK2JMMVMxVzJZYWxHaDBiVVZtOE1MMlNWM1dwck5EbzRyQlB2ZmFiNms4RXRYQW9xU3hVVDY1anhuc0xKTE0wTkJHUVNNMVAwNERkMnlHSzFhS0M3VDQzbnJxamhUSzA2bTlwbnZiNW5kRXlOMWZWcXJLNlhOTjdhS2lrclZRbVp5VW92eWxiMndueGRPMXRudU1aa05pbHRRdnVoNFlHaG9IWDMvSzkzMUg2MU9SQk1NVnZNcXRxNVNRNjNVOVY3VHdUTnJ6MVNyU3ZITHlpdE1Fc3B1ZW1LVDA5U1FucXlFalBISzhSYyt2eWMvRDVqS1orc3NudzFucnVpejEvZEUxVGxKMmR4b2JJVzVNazdObDVwS0ZRdzUyYVZHcFBacFBWZmUwUWYvdTBmTk5qVEh6amYzZEtwUTY5K29nZGUzQllVR3JxcDhkeVZvQkRWdmE2L3MxZWYvdW9EMlIweHN0cXRNbHN0TXB2Tkdoc1oxWTFyclVFdGxsenhzV0dmLzUwYUd4N1Z1VDNIWmJWYlpUS2JOZEkvRkxJbGt0MFpjOXRyZTBiR2RQSzk0T0JVWGtYeHJQWUtBQUFBQUFBQUFMaC9FSkFCQUFEend1Nk1rU1BXR1RKNElVa3lTWTVZcDF3SmJya1NZZ1BoanBueWpJN0pNem9XOXZ6b0Y2MlNycDJyQzZvOGtsV1dMOC9JbUdvT25sSE53ZUMyU3BMa2NEdFZ1WDNOYmUwcG5MUXYyalFsNTZScDg3Y2UwL1dhcXpyLzZTbjF0SGJPNlBxTTRod3QyN0ZXUTMyRE92bis1K3JyNko1eS91alFpRnJybXRSYTE2U1UzSFFOOVk2M3RES3NXWlJqcVBUUzhrVUZsWWxhNjVvTXh6ZkRLRXNmcVZKU2RxcU92YlZmdy8zRzk5Zm45YW0xdGttdHRlUFhMdHl3Vk1zZlc2K2h2a0ZkT25UT3VKN1pwTXpTWE8xKytYWDVmY2IzS0hkSmtZYjdCdlhHajM4NTVYTjF4TGtDajJOY0RtMTQ4UkY5L0xNM0RlOTUwNFY2dFRlMEdBSkJYM2J1NUhoNVJzYlUyOVkxby9uSnVlbDNiUzgyaDEzMUp5K0diQ1Yyazhsc2xqdGxaaFZqSnFvNWVDYW9lb3d6UGxiWkMvTnZleTBBQUFBQUFBQUF3UDJGZ0F3QUFKZzNpVmtwR3VvZGtEc2xRWEVwQ1lwTEhmL1ZtUkFyVjd6YlVESG10My81OGwzWnc5VlRsdzNIZG1lTVVuTFQ1ZlY0ZFAxaVE4aHdqTTFoMThadjdKREQ3UW82Tnh1cGVabktMTW5WQTEvZkptdU1UUWtaS2VwdG56cmtJa2taeGRsYXZHbUZNa3B5SkVsSmtySVc1S3J1ZUkxcURweFdYMGZQbE5lbkYyVXJmMm1KSktucTZVMDY5SWM5Z1hNRnkwc05jd2Q3akFHYTZlU1dGeW05TUVzbjMvOWM5YWN1QlZXR2thVDR0RVF0M1RZZU1tcTUzQmowV21jdkxGQjhXcUsyZlBzSjdmdmxlNEdBUldacHJ0YS84TENxOXg1WFIwUHJsUHU0V1ozbXBwVGNkRlZ1WHh1b091SktjR3ZkQ3cvZDgrR1lxcDJibEpCKzY3bjBkblRyOElUM0s1U3NCWG1xUFhwK1J1dVhyYXVZZGs1K1phbXN0dEIvWFFqWFZ1dW0xUHhNTloydkQzcytveWg3MmhaUG9aU3VMZGUxYzNXR01Gblp1Z3FaekRPdk5nVUFBQUFBQUFBQXVEOFJrQUVBQVBObTh4ODlIdEg3KzMxK3VSSmlaWTJ4eVRNeVhtMG12VGhiSnJOSlZydE5tNy81cUQ3NjJadUdzRXBjU29JMnZMZ3RLSGh4SjZ4MnF6YjkwV09CQ2l5Sm1ja3FXN2RFTlFmUEJNMjEyS3pLVzFLc3NnMFZTc3BLRFRwdk1wdFZzbnF4U2xZdDF2V2FxNm85ZGtFdGw2NEZWY2t4bVUxYThmaUd3SEhoaWpMMXRIWHB3djVUc2p0amxGdGVaSmkvY01OU1E0RG1Kb2ZicVl6aUhLVVhaeXU5T050d3p1NXlhTTJ6VzFTK1phWE83enVwK3BNWEEvc3dtVTFhKyt3V1dhd1dTVkxSaWpMWlltdzYvSWU5R2hzWkQ4cVViMTRoYWJ5eXppUGYyNm05UDM5WHNjbHgydmlOSFRKYnpFck9UcHZ5ZFUwdnlsWnFmbkR3WmVHR3BlcTQyaXhKcXRxNWVWYXRmZVpiUW5xeVV2SnVWWGt4bWFmdmg1U2Ntelp0UU1aa01tbnB0aXFsemlBZ3RHekgydkZXVENGTUY1Qkp6RXdPRzVDeDJtMWF0bVB0dFBjUEpjYmwwSlkvZmtJZnZmeUcranQ3NVl4emFjRzZKYk5hQ3dBQUFBQUFBQUJ3ZnlFZ0F3QUE3a2xmKzlIMzdzcTY2NTUvU0Y2UFY4MFhHMVIvOHBLeXkyNjFackc3SE5yNDBnN3QrdWxyOG94NlZGcTFXSlhiMThwcW4vcy9NdDBNeDl5MFpPc3ExWis4cEpIQllja2twZVNrcTNCRm1Rb3FTdzJ0ajhJdktHVXZLbEQyb2dLTkRvMm9zZnFLcmwrNHFyYjZabzBOajZwbzVjS2drRS9sdGlwMU5MUW9jMEdlckhhYjRWeCtaYWxPZlhoWXd3T0RTc25OVU02aUFtV1Y1U2t4STBXYUpxdmhUbzVYMWM1Tld2N29PalZXWDlHMXMzVkt6azBMYXV1VFcxNmsyS1E0N2YzRnU4b295VlZ5VHBwaGpZZi83R25aN0xaQXFDWStQU25rODNiRnhTcG5jYUVxSGw0ZGRrL3JYM2hZNWkvV21jN0NCeXExL05GMU01bzdFM05SRGNsaXN5cGgwdk8zeFJqZnMrU2NMMTVmazJRMm0yVXltMld4V1dXTHNja1o1MUpLWG9ZS2x5OVFZbVpLMFBxeFNXNnRlR3k5WWN3K3hlZHU0MHZiamZlZTlONG1aa3k0eHhmN3NkcHRTaXZNMHRLSFZ5c2hZL2FCTTBlc1U1dSsrYWgyL2ZSMXJYemlBVm5DVkxrQkFBQUFBQUFBQUdBaWs5L3ZENjUvRHdBQW90N2hzMjlGZWd2M3JJNnJMYks3SElwUFM1elgrMTQ3VzZmQjNnSGxMU21TSzhFOUoydjZmWDUxWG0rWE96bGVNUzVIMFBuQm5uN1pZdXdoUXpnZFYxc1VteFFuWjVncUluT2xyNk5ITnFkZGpsam50SE52VnY2NUdib3dXeXpUQm5hbVU3M251T0U0SlQ5REdjVTVkN2JvQkJmMm56YXVuNXVtdE1Lc09Wcy9HbzBPamFpM3Jjc3dOcm5xVFg5bnI5eko4Vk91NC9mNU5UbzhZaGl6Tyt4M3RTWFRtb3FuN3RyYUFBQUFBQUFBQUlEWkl5QURBTUI5aW9BTUFNdzlBaklBQUFBQUFBQUFjRys2ZS85MUVnQUFBQUFBQUFBQUFBQUFBTGdIRUpBQkFBQUFBQUFBQUFBQUFBQkFWQ01nQXdBQUFBQUFBQUFBQUFBQWdLaEdRQVlBQUFBQUFBQUFBQUFBQUFCUmpZQU1BQUFBQUFBQUFBQUFBQUFBb2hvQkdRQUFBQUFBQUFBQUFBQUFBRVExQWpJQUFBQUFBQUFBQUFBQUFBQ0lhZ1JrQUFBQUFBQUFBQUFBQUFBQUVOVUl5QUFBQUFBQUFBQUFBQUFBQUNDcUVaQUJBQUFBQUFBQUFBQUFBQUJBVkNNZ0F3QUFBQUFBQUFBQUFBQUFnS2hHUUFZQWdQdVUyV3lKOUJZQUlLcFl6TlpJYndFQUFBQUFBQUFBRUFZQkdRQUE3bE1PZTJ5a3R3QUFVU1hHN29yMEZnQUFBQUFBQUFBQVlSQ1FBUURnUHBVWW54bnBMUUJBVk9IM1ZRQUFBQUFBQUFDNGR4R1FBUURnUHBXVldpSzd6Um5wYlFCQVZJaXhPWldWV2hMcGJRQUFBQUFBQUFBQXdpQWdBd0RBZmNwaXRxbzRaMW1rdHdFQVVhRW9aN2tzWm11a3R3RUFBQUFBQUFBQUNNUGs5L3Y5a2Q0RUFBQ0luTjcrZHRVMW5kTG8yRkNrdHdJQVh6cDJtMVBGT2NzVjcwNk45RllBQUFBQUFBQUFBRk1nSUFNQUFPVDFlZFRjVWF2dTNoYU5qQTdLNi9ORWVrc0FjTSt5bUsyS3NidVVHSitwck5RU0tzY0FBQUFBQUFBQXdKY0FBUmtBQUFBQUFBQUFBQUFBQUFCRU5YT2tOd0FBQUFBQUFBQUFBQUFBQUFEY1RRUmtBQUFBQUFBQUFBQUFBQUFBRU5VSXlBQUFBQUFBQUFBQUFBQUFBQ0NxRVpBQkFBQUFBQUFBQUFBQUFBQkFWQ01nQXdBQUFBQUFBQUFBQUFBQWdLaEdRQVlBQUFBQUFBQUFBQUFBQUFCUmpZQU1BQUFBQUFBQUFBQUFBQUFBb2hvQkdRQUFBQUFBQUFBQUFBQUFBRVExQWpJQUFBQUFBQUFBQUFBQUFBQ0lhZ1JrQUFBQUFBQUFBQUFBQUFBQUVOVUl5QUFBQUFBQUFBQUFBQUFBQUNDcUVaQUJBQUFBQUFBQUFBQUFBQUJBVkNNZ0F3QUFBQUFBQUFBQUFBQUFnS2hHUUFZQUFBQUFBQUFBQUFBQUFBQlJqWUFNQUFBQUFBQUFBQUFBQUFBQW9ob0JHUUFBQUFBQUFBQUFBQUFBQUVRMUFqSUFBQUFBQUFBQUFBQUFBQUNJYWdSa0FBQUFBQUFBQUFBQUFBQUFFTlVJeUFBQUFBQUFBQUFBQUFBQUFDQ3FFWkFCQUFBQUFBQUFBQUFBQUFCQVZDTWdBd0FBQUFBQUFBQUFBQUFBZ0toR1FBWUFBQUFBQUFBQUFBQUFBQUJSallBTUFBQUFBQUFBQUFBQUFBQUFvaG9CR1FBQUFBQUFBQUFBQUFBQUFFUTFBaklBQUFBQUFBQUFBQUFBQUFDSWFnUmtBQUFBQUFBQUFBQUFBQUFBRU5VSXlBQUFBQUFBQUFBQUFBQUFBQ0NxRVpBQkFBQUFBQUFBQUFBQUFBQkFWQ01nQXdBQUFBQUFBQUFBQUFBQWdLaEdRQVlBQUFBQUFBQUFBQUFBQUFCUmpZQU1BQUFBQUFBQUFBQUFBQUFBb2hvQkdRQUFBQUFBQUFBQUFBQUFBRVExQWpJQUFBQUFBQUFBQUFBQUFBQ0lhZ1JrQUFBQUFBQUFBQUFBQUFBQUVOVUl5QUFBQUFBQUFBQUFBQUFBQUNDcUVaQUJBQUFBQUFBQUFBQUFBQUJBVkNNZ0F3QUFBQUFBQUFBQUFBQUFnS2hHUUFZQUFBQUFBQUFBQUFBQUFBQlJqWUFNQUFBQUFBQUFBQUFBQUFBQW9ob0JHUUFBQUFBQUFBQUFBQUFBQUVRMUFqSUFBQUFBQUFBQUFBQUFBQUNJYWdSa0FBQUFBQUFBQUFBQUFBQUFFTlgrLzNidFFBWUFBQUJna0wvMVBiN2lTSkFCQUFBQUFBQUFBR0F0dHdKTXRzN2ZGVmNBQUFBQVNVVk9SSzVDWUlJPSIsCgkiVGhlbWUiIDogIiIsCgkiVHlwZSIgOiAibWluZCIsCgkiVmVyc2lvbiIgOiAiNjUiCn0K"/>
    </extobj>
  </extobjs>
</s:customData>
</file>

<file path=customXml/itemProps1.xml><?xml version="1.0" encoding="utf-8"?>
<ds:datastoreItem xmlns:ds="http://schemas.openxmlformats.org/officeDocument/2006/customXml" ds:itemID="{DD77778F-389D-43C2-9660-535F9463D7D6}">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1678</Words>
  <Application>Microsoft Office PowerPoint</Application>
  <PresentationFormat>宽屏</PresentationFormat>
  <Paragraphs>241</Paragraphs>
  <Slides>31</Slides>
  <Notes>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31</vt:i4>
      </vt:variant>
    </vt:vector>
  </HeadingPairs>
  <TitlesOfParts>
    <vt:vector size="43" baseType="lpstr">
      <vt:lpstr>微软雅黑</vt:lpstr>
      <vt:lpstr>Arial</vt:lpstr>
      <vt:lpstr>汉仪颜楷简</vt:lpstr>
      <vt:lpstr>Calibri Light</vt:lpstr>
      <vt:lpstr>黑体</vt:lpstr>
      <vt:lpstr>方正全福体</vt:lpstr>
      <vt:lpstr>Arial Unicode MS</vt:lpstr>
      <vt:lpstr>Calibri</vt:lpstr>
      <vt:lpstr>宋体</vt:lpstr>
      <vt:lpstr>方正大标宋简体</vt:lpstr>
      <vt:lpstr>庞门正道粗书体6.0</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printer</cp:lastModifiedBy>
  <cp:revision>1</cp:revision>
  <dcterms:created xsi:type="dcterms:W3CDTF">2020-06-17T06:36:00Z</dcterms:created>
  <dcterms:modified xsi:type="dcterms:W3CDTF">2023-05-03T06:00:04Z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2052-11.1.0.13703</vt:lpwstr>
  </property>
  <property fmtid="{D5CDD505-2E9C-101B-9397-08002B2CF9AE}" pid="4" name="ICV">
    <vt:lpwstr>2A3E3E2E944D425BA826A0F8C451F7D5</vt:lpwstr>
  </property>
</Properties>
</file>