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51" r:id="rId3"/>
    <p:sldId id="261" r:id="rId4"/>
    <p:sldId id="352" r:id="rId6"/>
    <p:sldId id="344" r:id="rId7"/>
    <p:sldId id="346" r:id="rId8"/>
    <p:sldId id="345" r:id="rId9"/>
    <p:sldId id="264" r:id="rId10"/>
    <p:sldId id="281" r:id="rId11"/>
    <p:sldId id="275" r:id="rId12"/>
    <p:sldId id="291" r:id="rId13"/>
    <p:sldId id="292" r:id="rId14"/>
    <p:sldId id="286" r:id="rId15"/>
    <p:sldId id="371" r:id="rId16"/>
    <p:sldId id="372" r:id="rId17"/>
    <p:sldId id="272" r:id="rId18"/>
    <p:sldId id="349" r:id="rId19"/>
    <p:sldId id="271" r:id="rId20"/>
    <p:sldId id="37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wenping" initials="i" lastIdx="0" clrIdx="0"/>
  <p:cmAuthor id="2" name="李永宾" initials="李" lastIdx="0" clrIdx="0"/>
  <p:cmAuthor id="3" name="rebacca" initials="r" lastIdx="0" clrIdx="1"/>
  <p:cmAuthor id="4" name="新课标第一网" initials="新" lastIdx="0" clrIdx="0"/>
  <p:cmAuthor id="5" name="作者" initials="作" lastIdx="0" clrIdx="1"/>
  <p:cmAuthor id="6" name="1206988966@qq.com" initials="1" lastIdx="0" clrIdx="2"/>
  <p:cmAuthor id="7" name="姜伟光" initials="姜" lastIdx="0" clrIdx="0"/>
  <p:cmAuthor id="8" name="宋洁然" initials="宋" lastIdx="0" clrIdx="1"/>
  <p:cmAuthor id="9" name="ming qiu" initials="m" lastIdx="0" clrIdx="1"/>
  <p:cmAuthor id="10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D5AECD"/>
    <a:srgbClr val="D10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0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90FB-1249-453A-B05F-3D35C4D1A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90FB-1249-453A-B05F-3D35C4D1A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90FB-1249-453A-B05F-3D35C4D1A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90FB-1249-453A-B05F-3D35C4D1A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6.xml"/></Relationships>
</file>

<file path=ppt/slides/_rels/slide13.xml.rels><?xml version="1.0" encoding="UTF-8" standalone="yes" ?><Relationships xmlns="http://schemas.openxmlformats.org/package/2006/relationships"><Relationship Id="rId2" Target="../slideLayouts/slideLayout2.xml" Type="http://schemas.openxmlformats.org/officeDocument/2006/relationships/slideLayout"/><Relationship Id="rId1" Target="../media/image17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 ?><Relationships xmlns="http://schemas.openxmlformats.org/package/2006/relationships"><Relationship Id="rId3" Target="../notesSlides/notesSlide4.xml" Type="http://schemas.openxmlformats.org/officeDocument/2006/relationships/notesSlide"/><Relationship Id="rId2" Target="../slideLayouts/slideLayout1.xml" Type="http://schemas.openxmlformats.org/officeDocument/2006/relationships/slideLayout"/><Relationship Id="rId1" Target="../media/image14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230245" y="4940935"/>
            <a:ext cx="3896995" cy="157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l" defTabSz="1218565">
              <a:lnSpc>
                <a:spcPct val="150000"/>
              </a:lnSpc>
            </a:pPr>
            <a:r>
              <a:rPr lang="zh-CN" altLang="en-US" sz="2135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云南省周永珍历史名师</a:t>
            </a:r>
            <a:r>
              <a:rPr lang="zh-CN" altLang="en-US" sz="2135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工作室</a:t>
            </a:r>
            <a:endParaRPr lang="zh-CN" altLang="en-US" sz="2135" b="1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defTabSz="1218565">
              <a:lnSpc>
                <a:spcPct val="150000"/>
              </a:lnSpc>
            </a:pPr>
            <a:r>
              <a:rPr lang="en-US" altLang="zh-CN" sz="2135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2135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昆明呈贡长水</a:t>
            </a:r>
            <a:r>
              <a:rPr lang="zh-CN" altLang="en-US" sz="2135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实验中学</a:t>
            </a:r>
            <a:r>
              <a:rPr lang="en-US" altLang="zh-CN" sz="2135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endParaRPr lang="en-US" altLang="zh-CN" sz="2135" b="1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defTabSz="1218565">
              <a:lnSpc>
                <a:spcPct val="150000"/>
              </a:lnSpc>
            </a:pPr>
            <a:r>
              <a:rPr lang="en-US" altLang="zh-CN" sz="2135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</a:t>
            </a:r>
            <a:r>
              <a:rPr lang="zh-CN" altLang="en-US" sz="2135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135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endParaRPr lang="zh-CN" altLang="en-US"/>
          </a:p>
        </p:txBody>
      </p:sp>
      <p:sp>
        <p:nvSpPr>
          <p:cNvPr id="30" name="TextBox 3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285750" y="1468755"/>
            <a:ext cx="1247775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7" rIns="121912" bIns="60957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 </a:t>
            </a:r>
            <a:r>
              <a:rPr lang="zh-CN" sz="48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“问题链”在高中历史课堂中的应用与实践</a:t>
            </a:r>
            <a:endParaRPr lang="zh-CN" sz="6000" b="1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charset="-122"/>
              <a:ea typeface="隶书" panose="02010509060101010101" charset="-122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sz="6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   </a:t>
            </a:r>
            <a:r>
              <a:rPr lang="en-US" altLang="zh-CN" sz="6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 </a:t>
            </a:r>
            <a:r>
              <a:rPr lang="zh-CN" sz="28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——以统编版上册第</a:t>
            </a:r>
            <a:r>
              <a:rPr lang="en-US" altLang="zh-CN" sz="28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27</a:t>
            </a:r>
            <a:r>
              <a:rPr lang="zh-CN" altLang="en-US" sz="28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课</a:t>
            </a:r>
            <a:r>
              <a:rPr lang="zh-CN" sz="28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《社会主义建设在探索中曲折发展》为例</a:t>
            </a:r>
            <a:endParaRPr lang="zh-CN" sz="2800" b="1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charset="-122"/>
              <a:ea typeface="隶书" panose="02010509060101010101" charset="-122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sz="6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 </a:t>
            </a:r>
            <a:r>
              <a:rPr lang="en-US" altLang="zh-CN" sz="6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       </a:t>
            </a:r>
            <a:endParaRPr lang="zh-CN" sz="2400" b="1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sz="6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 </a:t>
            </a:r>
            <a:r>
              <a:rPr lang="en-US" altLang="zh-CN" sz="6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             </a:t>
            </a:r>
            <a:endParaRPr lang="zh-CN" altLang="en-US" sz="2800" b="1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 b="1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32370" y="526288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</a:t>
            </a:r>
            <a:r>
              <a:rPr lang="en-US" altLang="zh-CN" sz="36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36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霞</a:t>
            </a:r>
            <a:endParaRPr lang="zh-CN" altLang="en-US" sz="3600" b="1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/>
          <p:nvPr/>
        </p:nvGrpSpPr>
        <p:grpSpPr>
          <a:xfrm>
            <a:off x="967584" y="719862"/>
            <a:ext cx="2641600" cy="680119"/>
            <a:chOff x="288" y="2592"/>
            <a:chExt cx="1488" cy="385"/>
          </a:xfrm>
        </p:grpSpPr>
        <p:sp>
          <p:nvSpPr>
            <p:cNvPr id="31" name="Rectangle 70"/>
            <p:cNvSpPr>
              <a:spLocks noChangeArrowheads="1"/>
            </p:cNvSpPr>
            <p:nvPr/>
          </p:nvSpPr>
          <p:spPr bwMode="auto">
            <a:xfrm>
              <a:off x="288" y="2784"/>
              <a:ext cx="1488" cy="1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buClr>
                  <a:srgbClr val="E1B40C"/>
                </a:buClr>
                <a:buFont typeface="微软雅黑" panose="020B0503020204020204" charset="-122"/>
                <a:buNone/>
              </a:pPr>
              <a:endParaRPr lang="zh-CN" altLang="en-US" sz="1625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32" name="Rectangle 71"/>
            <p:cNvSpPr>
              <a:spLocks noChangeArrowheads="1"/>
            </p:cNvSpPr>
            <p:nvPr/>
          </p:nvSpPr>
          <p:spPr bwMode="auto">
            <a:xfrm>
              <a:off x="636" y="2592"/>
              <a:ext cx="1140" cy="1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/>
              <a:endParaRPr lang="zh-CN" altLang="en-US" sz="162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0370" y="1131570"/>
            <a:ext cx="11496040" cy="47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266700" algn="l" defTabSz="914400" rtl="0" eaLnBrk="1" fontAlgn="base" latinLnBrk="0" hangingPunct="1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教学目标：</a:t>
            </a:r>
            <a:endParaRPr kumimoji="0" lang="zh-CN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marL="0" marR="0" lvl="0" indent="266700" algn="l" defTabSz="914400" rtl="0" eaLnBrk="1" fontAlgn="base" latinLnBrk="0" hangingPunct="1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1.利用云南老照片、文字史料、视频等素材，设计问题链，了解20世纪50年代至70年代中国探索社会主义建设道路的曲折发展和成就。</a:t>
            </a:r>
            <a:endParaRPr kumimoji="0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marL="0" marR="0" lvl="0" indent="266700" algn="l" defTabSz="914400" rtl="0" eaLnBrk="1" fontAlgn="base" latinLnBrk="0" hangingPunct="1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2.观看云南《三线建设》的视频，理解这些成就在新中国历史上所具有的开创性、奠基性意义；阅读相应</a:t>
            </a: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材</a:t>
            </a:r>
            <a:r>
              <a:rPr kumimoji="0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料，认识“文化大革命”的失误及教训，探究探索的启示；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“</a:t>
            </a: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体验</a:t>
            </a: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”</a:t>
            </a: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探索、</a:t>
            </a:r>
            <a:r>
              <a:rPr kumimoji="0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观看图片，感知和学习这一时期人民艰苦奋斗、奋发图强的精神风貌，增强社会主义道路自信。</a:t>
            </a:r>
            <a:endParaRPr kumimoji="0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8770" y="180975"/>
            <a:ext cx="3939540" cy="645160"/>
          </a:xfrm>
          <a:prstGeom prst="rect">
            <a:avLst/>
          </a:prstGeom>
          <a:solidFill>
            <a:srgbClr val="D5AECD"/>
          </a:soli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36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3. </a:t>
            </a:r>
            <a:r>
              <a:rPr lang="zh-CN" sz="36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确立教学目标</a:t>
            </a:r>
            <a:endParaRPr lang="zh-CN" sz="3600" b="1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/>
          <p:nvPr/>
        </p:nvGrpSpPr>
        <p:grpSpPr>
          <a:xfrm>
            <a:off x="967584" y="34062"/>
            <a:ext cx="2641600" cy="983964"/>
            <a:chOff x="288" y="2592"/>
            <a:chExt cx="1488" cy="557"/>
          </a:xfrm>
        </p:grpSpPr>
        <p:sp>
          <p:nvSpPr>
            <p:cNvPr id="31" name="Rectangle 70"/>
            <p:cNvSpPr>
              <a:spLocks noChangeArrowheads="1"/>
            </p:cNvSpPr>
            <p:nvPr/>
          </p:nvSpPr>
          <p:spPr bwMode="auto">
            <a:xfrm>
              <a:off x="288" y="2784"/>
              <a:ext cx="1488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buClr>
                  <a:srgbClr val="E1B40C"/>
                </a:buClr>
                <a:buFont typeface="微软雅黑" panose="020B0503020204020204" charset="-122"/>
                <a:buNone/>
              </a:pPr>
              <a:endParaRPr lang="zh-CN" alt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32" name="Rectangle 71"/>
            <p:cNvSpPr>
              <a:spLocks noChangeArrowheads="1"/>
            </p:cNvSpPr>
            <p:nvPr/>
          </p:nvSpPr>
          <p:spPr bwMode="auto">
            <a:xfrm>
              <a:off x="636" y="2592"/>
              <a:ext cx="1140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/>
              <a:endParaRPr lang="zh-CN" altLang="en-US" sz="3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35305" y="372745"/>
            <a:ext cx="4570095" cy="645160"/>
          </a:xfrm>
          <a:prstGeom prst="rect">
            <a:avLst/>
          </a:prstGeom>
          <a:solidFill>
            <a:srgbClr val="D5AECD"/>
          </a:solidFill>
          <a:ln w="9525">
            <a:noFill/>
          </a:ln>
        </p:spPr>
        <p:txBody>
          <a:bodyPr wrap="square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3600" b="1">
                <a:latin typeface="+mj-ea"/>
                <a:ea typeface="+mj-ea"/>
                <a:cs typeface="+mj-ea"/>
                <a:sym typeface="+mn-ea"/>
              </a:rPr>
              <a:t>4</a:t>
            </a:r>
            <a:r>
              <a:rPr lang="en-US" altLang="zh-CN" sz="3600" b="1">
                <a:latin typeface="+mj-ea"/>
                <a:ea typeface="+mj-ea"/>
                <a:cs typeface="+mj-ea"/>
                <a:sym typeface="+mn-ea"/>
              </a:rPr>
              <a:t>. 明确核心问题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（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链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）</a:t>
            </a:r>
            <a:endParaRPr lang="zh-CN" altLang="en-US" sz="3600" b="1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17040" y="3262630"/>
            <a:ext cx="749300" cy="13220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探索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19525" y="1983740"/>
            <a:ext cx="630364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600" b="1"/>
              <a:t>怎样进行探索？（具体史实）</a:t>
            </a:r>
            <a:endParaRPr lang="zh-CN" altLang="en-US" sz="3600" b="1"/>
          </a:p>
        </p:txBody>
      </p:sp>
      <p:sp>
        <p:nvSpPr>
          <p:cNvPr id="5" name="文本框 4"/>
          <p:cNvSpPr txBox="1"/>
          <p:nvPr/>
        </p:nvSpPr>
        <p:spPr>
          <a:xfrm>
            <a:off x="3819525" y="2903855"/>
            <a:ext cx="630364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600" b="1"/>
              <a:t>探索结果如何？（成就失误）</a:t>
            </a:r>
            <a:endParaRPr lang="zh-CN" altLang="en-US" sz="3600" b="1"/>
          </a:p>
        </p:txBody>
      </p:sp>
      <p:sp>
        <p:nvSpPr>
          <p:cNvPr id="7" name="文本框 6"/>
          <p:cNvSpPr txBox="1"/>
          <p:nvPr/>
        </p:nvSpPr>
        <p:spPr>
          <a:xfrm>
            <a:off x="3819525" y="3823970"/>
            <a:ext cx="630364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600" b="1"/>
              <a:t>探索有何启示？（经验教训）</a:t>
            </a:r>
            <a:endParaRPr lang="zh-CN" altLang="en-US" sz="3600" b="1"/>
          </a:p>
        </p:txBody>
      </p:sp>
      <p:sp>
        <p:nvSpPr>
          <p:cNvPr id="8" name="文本框 7"/>
          <p:cNvSpPr txBox="1"/>
          <p:nvPr/>
        </p:nvSpPr>
        <p:spPr>
          <a:xfrm>
            <a:off x="3819525" y="4837430"/>
            <a:ext cx="6376670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600" b="1"/>
              <a:t>当下怎么探索？（</a:t>
            </a:r>
            <a:r>
              <a:rPr lang="zh-CN" altLang="en-US" sz="3600" b="1"/>
              <a:t>面向未来）</a:t>
            </a:r>
            <a:endParaRPr lang="zh-CN" altLang="en-US" sz="3600" b="1"/>
          </a:p>
        </p:txBody>
      </p:sp>
      <p:sp>
        <p:nvSpPr>
          <p:cNvPr id="9" name="左大括号 8"/>
          <p:cNvSpPr/>
          <p:nvPr/>
        </p:nvSpPr>
        <p:spPr>
          <a:xfrm>
            <a:off x="2976245" y="2327910"/>
            <a:ext cx="537210" cy="2941320"/>
          </a:xfrm>
          <a:prstGeom prst="leftBrace">
            <a:avLst>
              <a:gd name="adj1" fmla="val 411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270875" y="835660"/>
            <a:ext cx="2038985" cy="1433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noAutofit/>
          </a:bodyPr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探索史实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探索结果</a:t>
            </a:r>
            <a:endParaRPr lang="zh-CN" altLang="en-US" sz="3600" b="1"/>
          </a:p>
          <a:p>
            <a:pPr algn="ctr"/>
            <a:endParaRPr lang="zh-CN" altLang="en-US" sz="3600" b="1"/>
          </a:p>
        </p:txBody>
      </p:sp>
      <p:sp>
        <p:nvSpPr>
          <p:cNvPr id="4" name="文本框 3"/>
          <p:cNvSpPr txBox="1"/>
          <p:nvPr/>
        </p:nvSpPr>
        <p:spPr>
          <a:xfrm>
            <a:off x="494665" y="190500"/>
            <a:ext cx="4358005" cy="645160"/>
          </a:xfrm>
          <a:prstGeom prst="rect">
            <a:avLst/>
          </a:prstGeom>
          <a:solidFill>
            <a:srgbClr val="D5AECD"/>
          </a:solidFill>
          <a:ln w="9525">
            <a:noFill/>
          </a:ln>
        </p:spPr>
        <p:txBody>
          <a:bodyPr wrap="square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3600" b="1">
                <a:latin typeface="+mj-ea"/>
                <a:ea typeface="+mj-ea"/>
                <a:cs typeface="+mj-ea"/>
                <a:sym typeface="+mn-ea"/>
              </a:rPr>
              <a:t>5. 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设计</a:t>
            </a:r>
            <a:r>
              <a:rPr lang="en-US" altLang="zh-CN" sz="3600" b="1">
                <a:latin typeface="+mj-ea"/>
                <a:ea typeface="+mj-ea"/>
                <a:cs typeface="+mj-ea"/>
                <a:sym typeface="+mn-ea"/>
              </a:rPr>
              <a:t>问题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链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组</a:t>
            </a:r>
            <a:endParaRPr lang="zh-CN" altLang="en-US" sz="3600" b="1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9168130" y="1300480"/>
            <a:ext cx="485775" cy="503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987665" y="3255645"/>
            <a:ext cx="3324860" cy="22967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noAutofit/>
          </a:bodyPr>
          <a:p>
            <a:pPr algn="l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注重教材和基础；注重对知识的整合；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l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注重落实唯物史观、时空观念、家国情怀等核心素养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l"/>
            <a:endParaRPr lang="zh-CN" altLang="en-US" sz="3600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720" y="937260"/>
            <a:ext cx="6135370" cy="592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3" grpId="1" animBg="1"/>
      <p:bldP spid="5" grpId="1" animBg="1"/>
      <p:bldP spid="6" grpId="0" bldLvl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437880" y="835660"/>
            <a:ext cx="1946275" cy="2330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noAutofit/>
          </a:bodyPr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探索史实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探索结果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体验探索</a:t>
            </a:r>
            <a:endParaRPr lang="zh-CN" altLang="en-US" sz="3600" b="1"/>
          </a:p>
          <a:p>
            <a:pPr algn="ctr"/>
            <a:endParaRPr lang="zh-CN" altLang="en-US" sz="3600" b="1"/>
          </a:p>
        </p:txBody>
      </p:sp>
      <p:sp>
        <p:nvSpPr>
          <p:cNvPr id="4" name="文本框 3"/>
          <p:cNvSpPr txBox="1"/>
          <p:nvPr/>
        </p:nvSpPr>
        <p:spPr>
          <a:xfrm>
            <a:off x="494665" y="190500"/>
            <a:ext cx="4358005" cy="645160"/>
          </a:xfrm>
          <a:prstGeom prst="rect">
            <a:avLst/>
          </a:prstGeom>
          <a:solidFill>
            <a:srgbClr val="D5AECD"/>
          </a:solidFill>
          <a:ln w="9525">
            <a:noFill/>
          </a:ln>
        </p:spPr>
        <p:txBody>
          <a:bodyPr wrap="square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3600" b="1">
                <a:latin typeface="+mj-ea"/>
                <a:ea typeface="+mj-ea"/>
                <a:cs typeface="+mj-ea"/>
                <a:sym typeface="+mn-ea"/>
              </a:rPr>
              <a:t>5. 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设计</a:t>
            </a:r>
            <a:r>
              <a:rPr lang="en-US" altLang="zh-CN" sz="3600" b="1">
                <a:latin typeface="+mj-ea"/>
                <a:ea typeface="+mj-ea"/>
                <a:cs typeface="+mj-ea"/>
                <a:sym typeface="+mn-ea"/>
              </a:rPr>
              <a:t>问题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链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组</a:t>
            </a:r>
            <a:endParaRPr lang="zh-CN" altLang="en-US" sz="3600" b="1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9238615" y="1310640"/>
            <a:ext cx="485775" cy="503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437880" y="3622675"/>
            <a:ext cx="1946910" cy="2647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noAutofit/>
          </a:bodyPr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由浅入深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师生互动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运用知识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解决实际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激发兴趣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落实素养</a:t>
            </a:r>
            <a:endParaRPr lang="zh-CN" altLang="en-US" sz="3600" b="1"/>
          </a:p>
          <a:p>
            <a:pPr algn="ctr"/>
            <a:endParaRPr lang="zh-CN" altLang="en-US" sz="3600" b="1"/>
          </a:p>
        </p:txBody>
      </p:sp>
      <p:sp>
        <p:nvSpPr>
          <p:cNvPr id="7" name="下箭头 6"/>
          <p:cNvSpPr/>
          <p:nvPr/>
        </p:nvSpPr>
        <p:spPr>
          <a:xfrm>
            <a:off x="9238615" y="2177415"/>
            <a:ext cx="485775" cy="503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0465" y="943610"/>
            <a:ext cx="6031230" cy="576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3" grpId="1" animBg="1"/>
      <p:bldP spid="5" grpId="1" animBg="1"/>
      <p:bldP spid="7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150225" y="1096645"/>
            <a:ext cx="1945640" cy="32219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noAutofit/>
          </a:bodyPr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探索史实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探索结果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探索启示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继续探索</a:t>
            </a:r>
            <a:endParaRPr lang="zh-CN" altLang="en-US" sz="3600" b="1"/>
          </a:p>
          <a:p>
            <a:pPr algn="ctr"/>
            <a:endParaRPr lang="zh-CN" altLang="en-US" sz="3600" b="1"/>
          </a:p>
        </p:txBody>
      </p:sp>
      <p:sp>
        <p:nvSpPr>
          <p:cNvPr id="4" name="文本框 3"/>
          <p:cNvSpPr txBox="1"/>
          <p:nvPr/>
        </p:nvSpPr>
        <p:spPr>
          <a:xfrm>
            <a:off x="718185" y="615950"/>
            <a:ext cx="4358005" cy="645160"/>
          </a:xfrm>
          <a:prstGeom prst="rect">
            <a:avLst/>
          </a:prstGeom>
          <a:solidFill>
            <a:srgbClr val="D5AECD"/>
          </a:solidFill>
          <a:ln w="9525">
            <a:noFill/>
          </a:ln>
        </p:spPr>
        <p:txBody>
          <a:bodyPr wrap="square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3600" b="1">
                <a:latin typeface="+mj-ea"/>
                <a:ea typeface="+mj-ea"/>
                <a:cs typeface="+mj-ea"/>
                <a:sym typeface="+mn-ea"/>
              </a:rPr>
              <a:t>5. 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设计</a:t>
            </a:r>
            <a:r>
              <a:rPr lang="en-US" altLang="zh-CN" sz="3600" b="1">
                <a:latin typeface="+mj-ea"/>
                <a:ea typeface="+mj-ea"/>
                <a:cs typeface="+mj-ea"/>
                <a:sym typeface="+mn-ea"/>
              </a:rPr>
              <a:t>问题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链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组</a:t>
            </a:r>
            <a:endParaRPr lang="zh-CN" altLang="en-US" sz="3600" b="1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9047480" y="1588135"/>
            <a:ext cx="485775" cy="503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09915" y="4708525"/>
            <a:ext cx="1885950" cy="1390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noAutofit/>
          </a:bodyPr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联系生活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开放作答</a:t>
            </a:r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情感升华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/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9047480" y="2448560"/>
            <a:ext cx="485775" cy="503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9047480" y="3308985"/>
            <a:ext cx="485775" cy="503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9805" y="2233930"/>
            <a:ext cx="6423660" cy="265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3" grpId="1" animBg="1"/>
      <p:bldP spid="5" grpId="1" animBg="1"/>
      <p:bldP spid="7" grpId="1" animBg="1"/>
      <p:bldP spid="9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/>
          <p:nvPr/>
        </p:nvGrpSpPr>
        <p:grpSpPr>
          <a:xfrm>
            <a:off x="967584" y="719862"/>
            <a:ext cx="2641600" cy="680119"/>
            <a:chOff x="288" y="2592"/>
            <a:chExt cx="1488" cy="385"/>
          </a:xfrm>
        </p:grpSpPr>
        <p:sp>
          <p:nvSpPr>
            <p:cNvPr id="31" name="Rectangle 70"/>
            <p:cNvSpPr>
              <a:spLocks noChangeArrowheads="1"/>
            </p:cNvSpPr>
            <p:nvPr/>
          </p:nvSpPr>
          <p:spPr bwMode="auto">
            <a:xfrm>
              <a:off x="288" y="2784"/>
              <a:ext cx="1488" cy="1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buClr>
                  <a:srgbClr val="E1B40C"/>
                </a:buClr>
                <a:buFont typeface="微软雅黑" panose="020B0503020204020204" charset="-122"/>
                <a:buNone/>
              </a:pPr>
              <a:endParaRPr lang="zh-CN" altLang="en-US" sz="1625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32" name="Rectangle 71"/>
            <p:cNvSpPr>
              <a:spLocks noChangeArrowheads="1"/>
            </p:cNvSpPr>
            <p:nvPr/>
          </p:nvSpPr>
          <p:spPr bwMode="auto">
            <a:xfrm>
              <a:off x="636" y="2592"/>
              <a:ext cx="1140" cy="1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/>
              <a:endParaRPr lang="zh-CN" altLang="en-US" sz="162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73697" y="4687128"/>
            <a:ext cx="4354316" cy="758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35" b="1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主流的学术共识</a:t>
            </a:r>
            <a:endParaRPr lang="zh-CN" altLang="en-US" sz="4335" b="1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1666875" y="1251585"/>
            <a:ext cx="7308215" cy="5429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3855" tIns="61927" rIns="123855" bIns="61927" numCol="1" anchor="ctr" anchorCtr="0" compatLnSpc="1">
            <a:no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（</a:t>
            </a:r>
            <a:r>
              <a:rPr kumimoji="0" lang="en-US" altLang="zh-CN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1</a:t>
            </a: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）是</a:t>
            </a:r>
            <a:r>
              <a:rPr kumimoji="0" lang="zh-CN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学生比较关注和困惑的问题</a:t>
            </a:r>
            <a:endParaRPr kumimoji="0" lang="zh-CN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（</a:t>
            </a:r>
            <a:r>
              <a:rPr kumimoji="0" lang="en-US" altLang="zh-CN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2</a:t>
            </a: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）是</a:t>
            </a:r>
            <a:r>
              <a:rPr kumimoji="0" lang="zh-CN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紧扣教学目标重难点的问题</a:t>
            </a:r>
            <a:endParaRPr kumimoji="0" lang="zh-CN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（</a:t>
            </a:r>
            <a:r>
              <a:rPr kumimoji="0" lang="en-US" altLang="zh-CN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3</a:t>
            </a: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）</a:t>
            </a:r>
            <a:r>
              <a:rPr kumimoji="0" lang="zh-CN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能够激发学生学习兴趣的问题</a:t>
            </a: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（</a:t>
            </a:r>
            <a:r>
              <a:rPr kumimoji="0" lang="en-US" altLang="zh-CN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4</a:t>
            </a: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）能够锻炼学生思维能力的问题</a:t>
            </a: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200" b="1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3200" b="1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5</a:t>
            </a:r>
            <a:r>
              <a:rPr lang="zh-CN" altLang="en-US" sz="3200" b="1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）能够</a:t>
            </a:r>
            <a:r>
              <a:rPr lang="zh-CN" altLang="en-US" sz="3200" b="1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培养学生核心素养的问题</a:t>
            </a:r>
            <a:endParaRPr lang="zh-CN" altLang="en-US" sz="3200" b="1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6</a:t>
            </a: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）能用</a:t>
            </a: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课堂所学解决实际的问题</a:t>
            </a: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7</a:t>
            </a: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）是由浅入深</a:t>
            </a: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并层层递进的问题</a:t>
            </a: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58190" y="353060"/>
            <a:ext cx="6534785" cy="645160"/>
          </a:xfrm>
          <a:prstGeom prst="rect">
            <a:avLst/>
          </a:prstGeom>
          <a:solidFill>
            <a:srgbClr val="D5AECD"/>
          </a:solidFill>
          <a:ln w="9525">
            <a:noFill/>
          </a:ln>
        </p:spPr>
        <p:txBody>
          <a:bodyPr wrap="square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设计</a:t>
            </a:r>
            <a:r>
              <a:rPr lang="en-US" altLang="zh-CN" sz="3600" b="1">
                <a:latin typeface="+mj-ea"/>
                <a:ea typeface="+mj-ea"/>
                <a:cs typeface="+mj-ea"/>
                <a:sym typeface="+mn-ea"/>
              </a:rPr>
              <a:t>问题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链时主要</a:t>
            </a:r>
            <a:r>
              <a:rPr lang="zh-CN" altLang="en-US" sz="3600" b="1">
                <a:latin typeface="+mj-ea"/>
                <a:ea typeface="+mj-ea"/>
                <a:cs typeface="+mj-ea"/>
                <a:sym typeface="+mn-ea"/>
              </a:rPr>
              <a:t>的思考方向</a:t>
            </a:r>
            <a:endParaRPr lang="zh-CN" altLang="en-US" sz="3600" b="1">
              <a:latin typeface="+mj-ea"/>
              <a:ea typeface="+mj-ea"/>
              <a:cs typeface="+mj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61" y="1675301"/>
            <a:ext cx="2095139" cy="21178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16" y="1539596"/>
            <a:ext cx="4144521" cy="4189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80" y="4155495"/>
            <a:ext cx="1777416" cy="17967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123" y="3554380"/>
            <a:ext cx="958180" cy="9685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0" y="3401360"/>
            <a:ext cx="1503693" cy="15200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1" y="3311116"/>
            <a:ext cx="953785" cy="9641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34" y="2392100"/>
            <a:ext cx="953785" cy="96413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60280" y="2061340"/>
            <a:ext cx="1318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cs typeface="+mn-ea"/>
                <a:sym typeface="+mn-lt"/>
              </a:rPr>
              <a:t>PART TWO</a:t>
            </a: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31535" y="2435225"/>
            <a:ext cx="615823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 b="1">
                <a:solidFill>
                  <a:srgbClr val="8A0000"/>
                </a:solidFill>
                <a:cs typeface="+mn-ea"/>
                <a:sym typeface="+mn-lt"/>
              </a:rPr>
              <a:t>交流</a:t>
            </a:r>
            <a:r>
              <a:rPr lang="en-US" altLang="zh-CN" sz="4265" b="1">
                <a:solidFill>
                  <a:srgbClr val="8A0000"/>
                </a:solidFill>
                <a:cs typeface="+mn-ea"/>
                <a:sym typeface="+mn-lt"/>
              </a:rPr>
              <a:t>3     </a:t>
            </a:r>
            <a:endParaRPr lang="en-US" altLang="zh-CN" sz="4265" b="1">
              <a:solidFill>
                <a:srgbClr val="8A0000"/>
              </a:solidFill>
              <a:cs typeface="+mn-ea"/>
              <a:sym typeface="+mn-lt"/>
            </a:endParaRPr>
          </a:p>
          <a:p>
            <a:r>
              <a:rPr lang="en-US" altLang="zh-CN" sz="4265" b="1">
                <a:solidFill>
                  <a:srgbClr val="8A0000"/>
                </a:solidFill>
                <a:cs typeface="+mn-ea"/>
                <a:sym typeface="+mn-lt"/>
              </a:rPr>
              <a:t>   </a:t>
            </a:r>
            <a:endParaRPr lang="en-US" altLang="zh-CN" sz="4265" b="1">
              <a:solidFill>
                <a:srgbClr val="8A0000"/>
              </a:solidFill>
              <a:cs typeface="+mn-ea"/>
              <a:sym typeface="+mn-lt"/>
            </a:endParaRPr>
          </a:p>
          <a:p>
            <a:r>
              <a:rPr lang="en-US" altLang="zh-CN" sz="4265" b="1">
                <a:solidFill>
                  <a:srgbClr val="8A0000"/>
                </a:solidFill>
                <a:cs typeface="+mn-ea"/>
                <a:sym typeface="+mn-lt"/>
              </a:rPr>
              <a:t>      </a:t>
            </a:r>
            <a:r>
              <a:rPr lang="zh-CN" altLang="en-US" sz="4265" b="1">
                <a:solidFill>
                  <a:srgbClr val="8A0000"/>
                </a:solidFill>
                <a:cs typeface="+mn-ea"/>
                <a:sym typeface="+mn-lt"/>
              </a:rPr>
              <a:t>使用后的</a:t>
            </a:r>
            <a:r>
              <a:rPr lang="zh-CN" altLang="en-US" sz="4265" b="1">
                <a:solidFill>
                  <a:srgbClr val="8A0000"/>
                </a:solidFill>
                <a:cs typeface="+mn-ea"/>
                <a:sym typeface="+mn-lt"/>
              </a:rPr>
              <a:t>反思</a:t>
            </a:r>
            <a:endParaRPr lang="zh-CN" altLang="en-US" sz="4265" b="1">
              <a:solidFill>
                <a:srgbClr val="8A0000"/>
              </a:solidFill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201410" y="3182620"/>
            <a:ext cx="4389120" cy="76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9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7" y="4773923"/>
            <a:ext cx="831665" cy="840692"/>
          </a:xfrm>
          <a:prstGeom prst="rect">
            <a:avLst/>
          </a:prstGeom>
        </p:spPr>
      </p:pic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3997139" y="2210872"/>
            <a:ext cx="1204197" cy="1033016"/>
            <a:chOff x="5084763" y="971550"/>
            <a:chExt cx="323850" cy="277813"/>
          </a:xfrm>
          <a:solidFill>
            <a:srgbClr val="8A0000"/>
          </a:solidFill>
        </p:grpSpPr>
        <p:sp>
          <p:nvSpPr>
            <p:cNvPr id="17" name="Freeform 301"/>
            <p:cNvSpPr>
              <a:spLocks noEditPoints="1"/>
            </p:cNvSpPr>
            <p:nvPr/>
          </p:nvSpPr>
          <p:spPr bwMode="auto">
            <a:xfrm>
              <a:off x="5191125" y="1031875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57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18" name="Freeform 302"/>
            <p:cNvSpPr>
              <a:spLocks noEditPoints="1"/>
            </p:cNvSpPr>
            <p:nvPr/>
          </p:nvSpPr>
          <p:spPr bwMode="auto">
            <a:xfrm>
              <a:off x="5084763" y="971550"/>
              <a:ext cx="139700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19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467360" y="320643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努力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的方向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467360" y="37179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使用后反思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55060" y="1515110"/>
            <a:ext cx="4881245" cy="1568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sz="3200" b="1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问题要明确；逻辑要严密；要给提示语；</a:t>
            </a:r>
            <a:r>
              <a:rPr lang="zh-CN" altLang="en-US" sz="3200" b="1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要</a:t>
            </a:r>
            <a:r>
              <a:rPr lang="zh-CN" sz="3200" b="1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给足时间；</a:t>
            </a:r>
            <a:endParaRPr lang="zh-CN" sz="3200" b="1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algn="ctr"/>
            <a:r>
              <a:rPr lang="zh-CN" sz="3200" b="1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为学习服务；要关注</a:t>
            </a:r>
            <a:r>
              <a:rPr lang="zh-CN" sz="3200" b="1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学生。</a:t>
            </a:r>
            <a:endParaRPr lang="zh-CN" sz="3200" b="1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20085" y="4472940"/>
            <a:ext cx="5750560" cy="1568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sz="3200" b="1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提升自身能力；充分了解学情；加强团体</a:t>
            </a:r>
            <a:r>
              <a:rPr lang="zh-CN" sz="3200" b="1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教研；</a:t>
            </a:r>
            <a:r>
              <a:rPr lang="zh-CN" altLang="en-US" sz="3200" b="1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教学评相结合</a:t>
            </a:r>
            <a:r>
              <a:rPr lang="zh-CN" sz="3200" b="1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；</a:t>
            </a:r>
            <a:r>
              <a:rPr lang="zh-CN" sz="3200" b="1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给足时间备课；多实践</a:t>
            </a:r>
            <a:r>
              <a:rPr lang="zh-CN" sz="3200" b="1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和反思。</a:t>
            </a:r>
            <a:endParaRPr lang="zh-CN" sz="3200" b="1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8" grpId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" name="TextBox 3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285750" y="1468755"/>
            <a:ext cx="12477750" cy="147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7" rIns="121912" bIns="60957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 </a:t>
            </a:r>
            <a:r>
              <a:rPr lang="zh-CN" sz="6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 </a:t>
            </a:r>
            <a:r>
              <a:rPr lang="en-US" altLang="zh-CN" sz="6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             </a:t>
            </a:r>
            <a:endParaRPr lang="zh-CN" altLang="en-US" sz="2800" b="1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 b="1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3657012" y="2167118"/>
            <a:ext cx="5208270" cy="2523490"/>
          </a:xfrm>
          <a:prstGeom prst="rect">
            <a:avLst/>
          </a:prstGeom>
        </p:spPr>
        <p:txBody>
          <a:bodyPr wrap="none" lIns="123840" tIns="61920" rIns="123840" bIns="6192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65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敬请</a:t>
            </a:r>
            <a:r>
              <a:rPr lang="zh-CN" altLang="en-US" sz="65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批评</a:t>
            </a:r>
            <a:r>
              <a:rPr lang="zh-CN" altLang="en-US" sz="65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指正</a:t>
            </a:r>
            <a:endParaRPr lang="zh-CN" altLang="en-US" sz="65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65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65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谢</a:t>
            </a:r>
            <a:r>
              <a:rPr lang="en-US" altLang="zh-CN" sz="65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65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谢！</a:t>
            </a:r>
            <a:endParaRPr lang="zh-CN" altLang="en-US" sz="65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89" y="1966473"/>
            <a:ext cx="2095139" cy="21178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1" y="1821994"/>
            <a:ext cx="4144521" cy="4189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3" y="4343322"/>
            <a:ext cx="1777416" cy="17967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" y="3692531"/>
            <a:ext cx="1503693" cy="15200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" y="3602285"/>
            <a:ext cx="953785" cy="9641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3" y="2683269"/>
            <a:ext cx="953785" cy="96413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566" y="5065094"/>
            <a:ext cx="831665" cy="84069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02" y="1363273"/>
            <a:ext cx="1538943" cy="15556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27" y="2852473"/>
            <a:ext cx="1538943" cy="15556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87" y="4146727"/>
            <a:ext cx="1538943" cy="155564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17" y="4407888"/>
            <a:ext cx="1538943" cy="1555648"/>
          </a:xfrm>
          <a:prstGeom prst="rect">
            <a:avLst/>
          </a:prstGeom>
        </p:spPr>
      </p:pic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5321962" y="1551744"/>
            <a:ext cx="497433" cy="479757"/>
            <a:chOff x="7019925" y="5499100"/>
            <a:chExt cx="312738" cy="301626"/>
          </a:xfrm>
          <a:solidFill>
            <a:srgbClr val="8A0000"/>
          </a:solidFill>
        </p:grpSpPr>
        <p:sp>
          <p:nvSpPr>
            <p:cNvPr id="20" name="Freeform 252"/>
            <p:cNvSpPr/>
            <p:nvPr/>
          </p:nvSpPr>
          <p:spPr bwMode="auto">
            <a:xfrm>
              <a:off x="7069138" y="5567363"/>
              <a:ext cx="214313" cy="233363"/>
            </a:xfrm>
            <a:custGeom>
              <a:avLst/>
              <a:gdLst>
                <a:gd name="T0" fmla="*/ 0 w 57"/>
                <a:gd name="T1" fmla="*/ 26 h 62"/>
                <a:gd name="T2" fmla="*/ 0 w 57"/>
                <a:gd name="T3" fmla="*/ 59 h 62"/>
                <a:gd name="T4" fmla="*/ 2 w 57"/>
                <a:gd name="T5" fmla="*/ 62 h 62"/>
                <a:gd name="T6" fmla="*/ 4 w 57"/>
                <a:gd name="T7" fmla="*/ 62 h 62"/>
                <a:gd name="T8" fmla="*/ 19 w 57"/>
                <a:gd name="T9" fmla="*/ 62 h 62"/>
                <a:gd name="T10" fmla="*/ 21 w 57"/>
                <a:gd name="T11" fmla="*/ 62 h 62"/>
                <a:gd name="T12" fmla="*/ 21 w 57"/>
                <a:gd name="T13" fmla="*/ 61 h 62"/>
                <a:gd name="T14" fmla="*/ 21 w 57"/>
                <a:gd name="T15" fmla="*/ 45 h 62"/>
                <a:gd name="T16" fmla="*/ 36 w 57"/>
                <a:gd name="T17" fmla="*/ 45 h 62"/>
                <a:gd name="T18" fmla="*/ 36 w 57"/>
                <a:gd name="T19" fmla="*/ 61 h 62"/>
                <a:gd name="T20" fmla="*/ 37 w 57"/>
                <a:gd name="T21" fmla="*/ 62 h 62"/>
                <a:gd name="T22" fmla="*/ 38 w 57"/>
                <a:gd name="T23" fmla="*/ 62 h 62"/>
                <a:gd name="T24" fmla="*/ 53 w 57"/>
                <a:gd name="T25" fmla="*/ 62 h 62"/>
                <a:gd name="T26" fmla="*/ 56 w 57"/>
                <a:gd name="T27" fmla="*/ 62 h 62"/>
                <a:gd name="T28" fmla="*/ 57 w 57"/>
                <a:gd name="T29" fmla="*/ 59 h 62"/>
                <a:gd name="T30" fmla="*/ 57 w 57"/>
                <a:gd name="T31" fmla="*/ 26 h 62"/>
                <a:gd name="T32" fmla="*/ 29 w 57"/>
                <a:gd name="T33" fmla="*/ 0 h 62"/>
                <a:gd name="T34" fmla="*/ 0 w 57"/>
                <a:gd name="T35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62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21" name="Freeform 253"/>
            <p:cNvSpPr/>
            <p:nvPr/>
          </p:nvSpPr>
          <p:spPr bwMode="auto">
            <a:xfrm>
              <a:off x="7019925" y="5499100"/>
              <a:ext cx="312738" cy="169863"/>
            </a:xfrm>
            <a:custGeom>
              <a:avLst/>
              <a:gdLst>
                <a:gd name="T0" fmla="*/ 81 w 83"/>
                <a:gd name="T1" fmla="*/ 35 h 45"/>
                <a:gd name="T2" fmla="*/ 68 w 83"/>
                <a:gd name="T3" fmla="*/ 23 h 45"/>
                <a:gd name="T4" fmla="*/ 68 w 83"/>
                <a:gd name="T5" fmla="*/ 4 h 45"/>
                <a:gd name="T6" fmla="*/ 66 w 83"/>
                <a:gd name="T7" fmla="*/ 2 h 45"/>
                <a:gd name="T8" fmla="*/ 61 w 83"/>
                <a:gd name="T9" fmla="*/ 2 h 45"/>
                <a:gd name="T10" fmla="*/ 59 w 83"/>
                <a:gd name="T11" fmla="*/ 4 h 45"/>
                <a:gd name="T12" fmla="*/ 59 w 83"/>
                <a:gd name="T13" fmla="*/ 15 h 45"/>
                <a:gd name="T14" fmla="*/ 45 w 83"/>
                <a:gd name="T15" fmla="*/ 2 h 45"/>
                <a:gd name="T16" fmla="*/ 38 w 83"/>
                <a:gd name="T17" fmla="*/ 2 h 45"/>
                <a:gd name="T18" fmla="*/ 2 w 83"/>
                <a:gd name="T19" fmla="*/ 35 h 45"/>
                <a:gd name="T20" fmla="*/ 2 w 83"/>
                <a:gd name="T21" fmla="*/ 43 h 45"/>
                <a:gd name="T22" fmla="*/ 6 w 83"/>
                <a:gd name="T23" fmla="*/ 44 h 45"/>
                <a:gd name="T24" fmla="*/ 10 w 83"/>
                <a:gd name="T25" fmla="*/ 43 h 45"/>
                <a:gd name="T26" fmla="*/ 42 w 83"/>
                <a:gd name="T27" fmla="*/ 13 h 45"/>
                <a:gd name="T28" fmla="*/ 74 w 83"/>
                <a:gd name="T29" fmla="*/ 43 h 45"/>
                <a:gd name="T30" fmla="*/ 81 w 83"/>
                <a:gd name="T31" fmla="*/ 43 h 45"/>
                <a:gd name="T32" fmla="*/ 81 w 83"/>
                <a:gd name="T3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45">
                  <a:moveTo>
                    <a:pt x="81" y="35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7" y="2"/>
                    <a:pt x="66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3"/>
                    <a:pt x="59" y="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80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>
            <a:grpSpLocks noChangeAspect="1"/>
          </p:cNvGrpSpPr>
          <p:nvPr/>
        </p:nvGrpSpPr>
        <p:grpSpPr>
          <a:xfrm>
            <a:off x="5303418" y="3086025"/>
            <a:ext cx="485237" cy="416259"/>
            <a:chOff x="5084763" y="971550"/>
            <a:chExt cx="323850" cy="277813"/>
          </a:xfrm>
          <a:solidFill>
            <a:srgbClr val="8A0000"/>
          </a:solidFill>
        </p:grpSpPr>
        <p:sp>
          <p:nvSpPr>
            <p:cNvPr id="23" name="Freeform 301"/>
            <p:cNvSpPr>
              <a:spLocks noEditPoints="1"/>
            </p:cNvSpPr>
            <p:nvPr/>
          </p:nvSpPr>
          <p:spPr bwMode="auto">
            <a:xfrm>
              <a:off x="5191125" y="1031875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57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24" name="Freeform 302"/>
            <p:cNvSpPr>
              <a:spLocks noEditPoints="1"/>
            </p:cNvSpPr>
            <p:nvPr/>
          </p:nvSpPr>
          <p:spPr bwMode="auto">
            <a:xfrm>
              <a:off x="5084763" y="971550"/>
              <a:ext cx="139700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25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</p:grpSp>
      <p:sp>
        <p:nvSpPr>
          <p:cNvPr id="26" name="Freeform 177"/>
          <p:cNvSpPr>
            <a:spLocks noEditPoints="1"/>
          </p:cNvSpPr>
          <p:nvPr/>
        </p:nvSpPr>
        <p:spPr bwMode="auto">
          <a:xfrm>
            <a:off x="5473031" y="4407857"/>
            <a:ext cx="457229" cy="462841"/>
          </a:xfrm>
          <a:custGeom>
            <a:avLst/>
            <a:gdLst>
              <a:gd name="T0" fmla="*/ 46 w 69"/>
              <a:gd name="T1" fmla="*/ 16 h 70"/>
              <a:gd name="T2" fmla="*/ 46 w 69"/>
              <a:gd name="T3" fmla="*/ 34 h 70"/>
              <a:gd name="T4" fmla="*/ 55 w 69"/>
              <a:gd name="T5" fmla="*/ 25 h 70"/>
              <a:gd name="T6" fmla="*/ 46 w 69"/>
              <a:gd name="T7" fmla="*/ 16 h 70"/>
              <a:gd name="T8" fmla="*/ 61 w 69"/>
              <a:gd name="T9" fmla="*/ 9 h 70"/>
              <a:gd name="T10" fmla="*/ 29 w 69"/>
              <a:gd name="T11" fmla="*/ 9 h 70"/>
              <a:gd name="T12" fmla="*/ 26 w 69"/>
              <a:gd name="T13" fmla="*/ 37 h 70"/>
              <a:gd name="T14" fmla="*/ 20 w 69"/>
              <a:gd name="T15" fmla="*/ 43 h 70"/>
              <a:gd name="T16" fmla="*/ 27 w 69"/>
              <a:gd name="T17" fmla="*/ 50 h 70"/>
              <a:gd name="T18" fmla="*/ 33 w 69"/>
              <a:gd name="T19" fmla="*/ 44 h 70"/>
              <a:gd name="T20" fmla="*/ 61 w 69"/>
              <a:gd name="T21" fmla="*/ 41 h 70"/>
              <a:gd name="T22" fmla="*/ 61 w 69"/>
              <a:gd name="T23" fmla="*/ 9 h 70"/>
              <a:gd name="T24" fmla="*/ 34 w 69"/>
              <a:gd name="T25" fmla="*/ 36 h 70"/>
              <a:gd name="T26" fmla="*/ 34 w 69"/>
              <a:gd name="T27" fmla="*/ 14 h 70"/>
              <a:gd name="T28" fmla="*/ 56 w 69"/>
              <a:gd name="T29" fmla="*/ 14 h 70"/>
              <a:gd name="T30" fmla="*/ 56 w 69"/>
              <a:gd name="T31" fmla="*/ 36 h 70"/>
              <a:gd name="T32" fmla="*/ 34 w 69"/>
              <a:gd name="T33" fmla="*/ 36 h 70"/>
              <a:gd name="T34" fmla="*/ 17 w 69"/>
              <a:gd name="T35" fmla="*/ 43 h 70"/>
              <a:gd name="T36" fmla="*/ 0 w 69"/>
              <a:gd name="T37" fmla="*/ 58 h 70"/>
              <a:gd name="T38" fmla="*/ 11 w 69"/>
              <a:gd name="T39" fmla="*/ 70 h 70"/>
              <a:gd name="T40" fmla="*/ 27 w 69"/>
              <a:gd name="T41" fmla="*/ 52 h 70"/>
              <a:gd name="T42" fmla="*/ 17 w 69"/>
              <a:gd name="T43" fmla="*/ 4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9" h="70">
                <a:moveTo>
                  <a:pt x="46" y="16"/>
                </a:moveTo>
                <a:cubicBezTo>
                  <a:pt x="50" y="21"/>
                  <a:pt x="52" y="26"/>
                  <a:pt x="46" y="34"/>
                </a:cubicBezTo>
                <a:cubicBezTo>
                  <a:pt x="51" y="34"/>
                  <a:pt x="55" y="30"/>
                  <a:pt x="55" y="25"/>
                </a:cubicBezTo>
                <a:cubicBezTo>
                  <a:pt x="55" y="20"/>
                  <a:pt x="51" y="16"/>
                  <a:pt x="46" y="16"/>
                </a:cubicBezTo>
                <a:close/>
                <a:moveTo>
                  <a:pt x="61" y="9"/>
                </a:moveTo>
                <a:cubicBezTo>
                  <a:pt x="52" y="0"/>
                  <a:pt x="38" y="0"/>
                  <a:pt x="29" y="9"/>
                </a:cubicBezTo>
                <a:cubicBezTo>
                  <a:pt x="22" y="16"/>
                  <a:pt x="21" y="28"/>
                  <a:pt x="26" y="37"/>
                </a:cubicBezTo>
                <a:cubicBezTo>
                  <a:pt x="20" y="43"/>
                  <a:pt x="20" y="43"/>
                  <a:pt x="20" y="43"/>
                </a:cubicBezTo>
                <a:cubicBezTo>
                  <a:pt x="27" y="50"/>
                  <a:pt x="27" y="50"/>
                  <a:pt x="27" y="50"/>
                </a:cubicBezTo>
                <a:cubicBezTo>
                  <a:pt x="33" y="44"/>
                  <a:pt x="33" y="44"/>
                  <a:pt x="33" y="44"/>
                </a:cubicBezTo>
                <a:cubicBezTo>
                  <a:pt x="42" y="49"/>
                  <a:pt x="53" y="48"/>
                  <a:pt x="61" y="41"/>
                </a:cubicBezTo>
                <a:cubicBezTo>
                  <a:pt x="69" y="32"/>
                  <a:pt x="69" y="18"/>
                  <a:pt x="61" y="9"/>
                </a:cubicBezTo>
                <a:close/>
                <a:moveTo>
                  <a:pt x="34" y="36"/>
                </a:moveTo>
                <a:cubicBezTo>
                  <a:pt x="28" y="30"/>
                  <a:pt x="28" y="20"/>
                  <a:pt x="34" y="14"/>
                </a:cubicBezTo>
                <a:cubicBezTo>
                  <a:pt x="40" y="8"/>
                  <a:pt x="50" y="8"/>
                  <a:pt x="56" y="14"/>
                </a:cubicBezTo>
                <a:cubicBezTo>
                  <a:pt x="62" y="20"/>
                  <a:pt x="62" y="30"/>
                  <a:pt x="56" y="36"/>
                </a:cubicBezTo>
                <a:cubicBezTo>
                  <a:pt x="50" y="42"/>
                  <a:pt x="40" y="42"/>
                  <a:pt x="34" y="36"/>
                </a:cubicBezTo>
                <a:close/>
                <a:moveTo>
                  <a:pt x="17" y="43"/>
                </a:moveTo>
                <a:cubicBezTo>
                  <a:pt x="0" y="58"/>
                  <a:pt x="0" y="58"/>
                  <a:pt x="0" y="58"/>
                </a:cubicBezTo>
                <a:cubicBezTo>
                  <a:pt x="11" y="70"/>
                  <a:pt x="11" y="70"/>
                  <a:pt x="11" y="70"/>
                </a:cubicBezTo>
                <a:cubicBezTo>
                  <a:pt x="27" y="52"/>
                  <a:pt x="27" y="52"/>
                  <a:pt x="27" y="52"/>
                </a:cubicBezTo>
                <a:lnTo>
                  <a:pt x="17" y="43"/>
                </a:lnTo>
                <a:close/>
              </a:path>
            </a:pathLst>
          </a:custGeom>
          <a:solidFill>
            <a:srgbClr val="8A000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90">
              <a:cs typeface="+mn-ea"/>
              <a:sym typeface="+mn-lt"/>
            </a:endParaRPr>
          </a:p>
        </p:txBody>
      </p:sp>
      <p:sp>
        <p:nvSpPr>
          <p:cNvPr id="29" name="对角圆角矩形 28"/>
          <p:cNvSpPr/>
          <p:nvPr/>
        </p:nvSpPr>
        <p:spPr>
          <a:xfrm>
            <a:off x="6436360" y="1470660"/>
            <a:ext cx="2724150" cy="51562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18900000" scaled="1"/>
          </a:gradFill>
          <a:ln w="28575">
            <a:solidFill>
              <a:schemeClr val="bg1"/>
            </a:solidFill>
          </a:ln>
          <a:effectLst>
            <a:outerShdw blurRad="279400" dist="2540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90">
              <a:solidFill>
                <a:srgbClr val="8A0000"/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360794" y="4311651"/>
            <a:ext cx="2921635" cy="678179"/>
            <a:chOff x="4750785" y="2791028"/>
            <a:chExt cx="2191226" cy="402454"/>
          </a:xfrm>
        </p:grpSpPr>
        <p:sp>
          <p:nvSpPr>
            <p:cNvPr id="31" name="对角圆角矩形 30"/>
            <p:cNvSpPr/>
            <p:nvPr/>
          </p:nvSpPr>
          <p:spPr>
            <a:xfrm>
              <a:off x="4750785" y="2791028"/>
              <a:ext cx="2031683" cy="402454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18900000" scaled="1"/>
            </a:gradFill>
            <a:ln w="28575"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90">
                <a:solidFill>
                  <a:srgbClr val="8A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828890" y="2809869"/>
              <a:ext cx="2113121" cy="346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3200" b="1">
                  <a:solidFill>
                    <a:srgbClr val="8A0000"/>
                  </a:solidFill>
                  <a:cs typeface="+mn-ea"/>
                  <a:sym typeface="+mn-lt"/>
                </a:rPr>
                <a:t>使用后的</a:t>
              </a:r>
              <a:r>
                <a:rPr lang="zh-CN" sz="3200" b="1">
                  <a:solidFill>
                    <a:srgbClr val="8A0000"/>
                  </a:solidFill>
                  <a:cs typeface="+mn-ea"/>
                  <a:sym typeface="+mn-lt"/>
                </a:rPr>
                <a:t>反思</a:t>
              </a:r>
              <a:endParaRPr lang="zh-CN" sz="3200" b="1">
                <a:solidFill>
                  <a:srgbClr val="8A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464300" y="2841625"/>
            <a:ext cx="2705735" cy="652780"/>
            <a:chOff x="4634424" y="7187837"/>
            <a:chExt cx="1922297" cy="2755028"/>
          </a:xfrm>
        </p:grpSpPr>
        <p:sp>
          <p:nvSpPr>
            <p:cNvPr id="33" name="对角圆角矩形 32"/>
            <p:cNvSpPr/>
            <p:nvPr/>
          </p:nvSpPr>
          <p:spPr>
            <a:xfrm>
              <a:off x="4634424" y="7187837"/>
              <a:ext cx="1851017" cy="266390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18900000" scaled="1"/>
            </a:gradFill>
            <a:ln w="28575"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90">
                <a:solidFill>
                  <a:srgbClr val="8A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656981" y="7479956"/>
              <a:ext cx="1899740" cy="2462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8A0000"/>
                  </a:solidFill>
                  <a:cs typeface="+mn-ea"/>
                  <a:sym typeface="+mn-lt"/>
                </a:rPr>
                <a:t>问题链</a:t>
              </a:r>
              <a:r>
                <a:rPr lang="zh-CN" altLang="en-US" sz="3200" b="1">
                  <a:solidFill>
                    <a:srgbClr val="8A0000"/>
                  </a:solidFill>
                  <a:cs typeface="+mn-ea"/>
                  <a:sym typeface="+mn-lt"/>
                </a:rPr>
                <a:t>怎么用</a:t>
              </a:r>
              <a:endParaRPr lang="zh-CN" altLang="en-US" sz="3200" b="1">
                <a:solidFill>
                  <a:srgbClr val="8A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605" y="6080486"/>
            <a:ext cx="769167" cy="77751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153" y="6080484"/>
            <a:ext cx="441033" cy="445821"/>
          </a:xfrm>
          <a:prstGeom prst="rect">
            <a:avLst/>
          </a:prstGeom>
        </p:spPr>
      </p:pic>
      <p:grpSp>
        <p:nvGrpSpPr>
          <p:cNvPr id="8" name="组合 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3066229" y="2569012"/>
            <a:ext cx="1204197" cy="1033016"/>
            <a:chOff x="5084763" y="971550"/>
            <a:chExt cx="323850" cy="277813"/>
          </a:xfrm>
          <a:solidFill>
            <a:srgbClr val="8A0000"/>
          </a:solidFill>
        </p:grpSpPr>
        <p:sp>
          <p:nvSpPr>
            <p:cNvPr id="9" name="Freeform 301"/>
            <p:cNvSpPr>
              <a:spLocks noEditPoints="1"/>
            </p:cNvSpPr>
            <p:nvPr/>
          </p:nvSpPr>
          <p:spPr bwMode="auto">
            <a:xfrm>
              <a:off x="5191125" y="1031875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57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18" name="Freeform 302"/>
            <p:cNvSpPr>
              <a:spLocks noEditPoints="1"/>
            </p:cNvSpPr>
            <p:nvPr/>
          </p:nvSpPr>
          <p:spPr bwMode="auto">
            <a:xfrm>
              <a:off x="5084763" y="971550"/>
              <a:ext cx="139700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12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383655" y="1440180"/>
            <a:ext cx="2819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8A0000"/>
                </a:solidFill>
                <a:cs typeface="+mn-ea"/>
                <a:sym typeface="+mn-lt"/>
              </a:rPr>
              <a:t>什么是问题链</a:t>
            </a:r>
            <a:r>
              <a:rPr lang="zh-CN" sz="3200" b="1">
                <a:solidFill>
                  <a:srgbClr val="8A0000"/>
                </a:solidFill>
                <a:cs typeface="+mn-ea"/>
                <a:sym typeface="+mn-lt"/>
              </a:rPr>
              <a:t>  </a:t>
            </a:r>
            <a:endParaRPr lang="zh-CN" altLang="en-US" sz="2665">
              <a:solidFill>
                <a:srgbClr val="8A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61" y="1675301"/>
            <a:ext cx="2095139" cy="21178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16" y="1539596"/>
            <a:ext cx="4144521" cy="4189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80" y="4155495"/>
            <a:ext cx="1777416" cy="17967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123" y="3554380"/>
            <a:ext cx="958180" cy="9685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0" y="3401360"/>
            <a:ext cx="1503693" cy="15200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1" y="3311116"/>
            <a:ext cx="953785" cy="9641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34" y="2392100"/>
            <a:ext cx="953785" cy="96413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60280" y="2061340"/>
            <a:ext cx="1318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cs typeface="+mn-ea"/>
                <a:sym typeface="+mn-lt"/>
              </a:rPr>
              <a:t>PART TWO</a:t>
            </a: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31535" y="2435225"/>
            <a:ext cx="615823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 b="1">
                <a:solidFill>
                  <a:srgbClr val="8A0000"/>
                </a:solidFill>
                <a:cs typeface="+mn-ea"/>
                <a:sym typeface="+mn-lt"/>
              </a:rPr>
              <a:t>交流</a:t>
            </a:r>
            <a:r>
              <a:rPr lang="en-US" altLang="zh-CN" sz="4265" b="1">
                <a:solidFill>
                  <a:srgbClr val="8A0000"/>
                </a:solidFill>
                <a:cs typeface="+mn-ea"/>
                <a:sym typeface="+mn-lt"/>
              </a:rPr>
              <a:t>1    </a:t>
            </a:r>
            <a:endParaRPr lang="en-US" altLang="zh-CN" sz="4265" b="1">
              <a:solidFill>
                <a:srgbClr val="8A0000"/>
              </a:solidFill>
              <a:cs typeface="+mn-ea"/>
              <a:sym typeface="+mn-lt"/>
            </a:endParaRPr>
          </a:p>
          <a:p>
            <a:r>
              <a:rPr lang="en-US" altLang="zh-CN" sz="4265" b="1">
                <a:solidFill>
                  <a:srgbClr val="8A0000"/>
                </a:solidFill>
                <a:cs typeface="+mn-ea"/>
                <a:sym typeface="+mn-lt"/>
              </a:rPr>
              <a:t>   </a:t>
            </a:r>
            <a:endParaRPr lang="en-US" altLang="zh-CN" sz="4265" b="1">
              <a:solidFill>
                <a:srgbClr val="8A0000"/>
              </a:solidFill>
              <a:cs typeface="+mn-ea"/>
              <a:sym typeface="+mn-lt"/>
            </a:endParaRPr>
          </a:p>
          <a:p>
            <a:r>
              <a:rPr lang="en-US" altLang="zh-CN" sz="4265" b="1">
                <a:solidFill>
                  <a:srgbClr val="8A0000"/>
                </a:solidFill>
                <a:cs typeface="+mn-ea"/>
                <a:sym typeface="+mn-lt"/>
              </a:rPr>
              <a:t>      </a:t>
            </a:r>
            <a:r>
              <a:rPr lang="zh-CN" altLang="en-US" sz="4265" b="1">
                <a:solidFill>
                  <a:srgbClr val="8A0000"/>
                </a:solidFill>
                <a:cs typeface="+mn-ea"/>
                <a:sym typeface="+mn-lt"/>
              </a:rPr>
              <a:t>什么是问题链</a:t>
            </a:r>
            <a:endParaRPr lang="zh-CN" altLang="en-US" sz="4265" b="1">
              <a:solidFill>
                <a:srgbClr val="8A0000"/>
              </a:solidFill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201410" y="3182620"/>
            <a:ext cx="4389120" cy="76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9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7" y="4773923"/>
            <a:ext cx="831665" cy="840692"/>
          </a:xfrm>
          <a:prstGeom prst="rect">
            <a:avLst/>
          </a:prstGeom>
        </p:spPr>
      </p:pic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3997139" y="2210872"/>
            <a:ext cx="1204197" cy="1033016"/>
            <a:chOff x="5084763" y="971550"/>
            <a:chExt cx="323850" cy="277813"/>
          </a:xfrm>
          <a:solidFill>
            <a:srgbClr val="8A0000"/>
          </a:solidFill>
        </p:grpSpPr>
        <p:sp>
          <p:nvSpPr>
            <p:cNvPr id="17" name="Freeform 301"/>
            <p:cNvSpPr>
              <a:spLocks noEditPoints="1"/>
            </p:cNvSpPr>
            <p:nvPr/>
          </p:nvSpPr>
          <p:spPr bwMode="auto">
            <a:xfrm>
              <a:off x="5191125" y="1031875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57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18" name="Freeform 302"/>
            <p:cNvSpPr>
              <a:spLocks noEditPoints="1"/>
            </p:cNvSpPr>
            <p:nvPr/>
          </p:nvSpPr>
          <p:spPr bwMode="auto">
            <a:xfrm>
              <a:off x="5084763" y="971550"/>
              <a:ext cx="139700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19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325" y="192405"/>
            <a:ext cx="3202940" cy="698500"/>
          </a:xfrm>
          <a:solidFill>
            <a:srgbClr val="D5AECD"/>
          </a:solidFill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r>
              <a:rPr lang="zh-CN" sz="3600" b="1">
                <a:solidFill>
                  <a:schemeClr val="tx1"/>
                </a:solidFill>
                <a:latin typeface="+mj-ea"/>
                <a:cs typeface="+mj-ea"/>
              </a:rPr>
              <a:t>什么是问题链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910" y="1209040"/>
            <a:ext cx="11595735" cy="61544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>
                <a:solidFill>
                  <a:schemeClr val="tx1"/>
                </a:solidFill>
              </a:rPr>
              <a:t>1.</a:t>
            </a:r>
            <a:r>
              <a:rPr lang="zh-CN" altLang="en-US" b="1">
                <a:solidFill>
                  <a:schemeClr val="tx1"/>
                </a:solidFill>
              </a:rPr>
              <a:t>专家的</a:t>
            </a:r>
            <a:r>
              <a:rPr lang="zh-CN" altLang="en-US" b="1">
                <a:solidFill>
                  <a:schemeClr val="tx1"/>
                </a:solidFill>
              </a:rPr>
              <a:t>理解</a:t>
            </a:r>
            <a:endParaRPr lang="zh-CN" altLang="en-US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是教师为了实现一定的教学目标，根据学生的已有知识或经验，针对学生学习过程中将要产生或可能产生的困惑，将教材知识转换成为层次鲜明、具有系统性的一连串的教学问题；是一组有中心、有序列、相对独立而又相互关联的问题。</a:t>
            </a: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/>
              <a:t>              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王后雄《“问题链”的类型及教学功能——以化学教学为例》    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b="1">
                <a:sym typeface="+mn-ea"/>
              </a:rPr>
              <a:t>2.</a:t>
            </a:r>
            <a:r>
              <a:rPr lang="zh-CN" altLang="en-US" b="1">
                <a:sym typeface="+mn-ea"/>
              </a:rPr>
              <a:t>本人的</a:t>
            </a:r>
            <a:r>
              <a:rPr lang="zh-CN" altLang="en-US" b="1">
                <a:sym typeface="+mn-ea"/>
              </a:rPr>
              <a:t>认识</a:t>
            </a:r>
            <a:endParaRPr lang="zh-CN" altLang="en-US" b="1">
              <a:sym typeface="+mn-ea"/>
            </a:endParaRPr>
          </a:p>
          <a:p>
            <a:pPr marL="0" indent="0" algn="l">
              <a:buNone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依据：课程标准</a:t>
            </a: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algn="l">
              <a:buNone/>
            </a:pP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295775" y="541020"/>
            <a:ext cx="7331075" cy="373126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    </a:t>
            </a:r>
            <a:endParaRPr lang="en-US" altLang="zh-CN" b="1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buNone/>
            </a:pP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教师在分析教学内容的基础上，要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以问题引领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作为展开教学的切入点，结合教学内容的逻辑层次，设置需要在教学过程中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解决的问题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。（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p51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13305"/>
          <a:stretch>
            <a:fillRect/>
          </a:stretch>
        </p:blipFill>
        <p:spPr>
          <a:xfrm>
            <a:off x="-253365" y="789940"/>
            <a:ext cx="4274185" cy="466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5951855" y="3749993"/>
            <a:ext cx="1612900" cy="52197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58000"/>
              </a:srgbClr>
            </a:outerShdw>
          </a:effectLst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zh-CN" sz="2800" b="1">
                <a:solidFill>
                  <a:srgbClr val="3B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问题引领</a:t>
            </a:r>
            <a:endParaRPr lang="zh-CN" sz="2800" b="1">
              <a:solidFill>
                <a:srgbClr val="3B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15425" y="3688398"/>
            <a:ext cx="1956435" cy="5835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58000"/>
              </a:srgbClr>
            </a:outerShdw>
          </a:effectLst>
        </p:spPr>
        <p:txBody>
          <a:bodyPr wrap="square" rtlCol="0" anchor="t" anchorCtr="0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zh-CN" sz="3200" b="1">
                <a:solidFill>
                  <a:srgbClr val="3B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落实素养</a:t>
            </a:r>
            <a:endParaRPr lang="zh-CN" sz="3200" b="1">
              <a:solidFill>
                <a:srgbClr val="3B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燕尾形箭头 1"/>
          <p:cNvSpPr/>
          <p:nvPr/>
        </p:nvSpPr>
        <p:spPr>
          <a:xfrm>
            <a:off x="7894320" y="3865245"/>
            <a:ext cx="891540" cy="2921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3B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910" y="1209040"/>
            <a:ext cx="11595735" cy="61544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>
                <a:solidFill>
                  <a:schemeClr val="tx1"/>
                </a:solidFill>
              </a:rPr>
              <a:t>1.</a:t>
            </a:r>
            <a:r>
              <a:rPr lang="zh-CN" altLang="en-US" b="1">
                <a:solidFill>
                  <a:schemeClr val="tx1"/>
                </a:solidFill>
              </a:rPr>
              <a:t>专家的</a:t>
            </a:r>
            <a:r>
              <a:rPr lang="zh-CN" altLang="en-US" b="1">
                <a:solidFill>
                  <a:schemeClr val="tx1"/>
                </a:solidFill>
              </a:rPr>
              <a:t>理解</a:t>
            </a:r>
            <a:endParaRPr lang="zh-CN" altLang="en-US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是教师为了实现一定的教学目标，根据学生的已有知识或经验，针对学生学习过程中将要产生或可能产生的困惑，将教材知识转换成为层次鲜明、具有系统性的一连串的教学问题；是一组有中心、有序列、相对独立而又相互关联的问题。</a:t>
            </a: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/>
              <a:t>              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王后雄《“问题链”的类型及教学功能——以化学教学为例》    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b="1">
                <a:sym typeface="+mn-ea"/>
              </a:rPr>
              <a:t>2.</a:t>
            </a:r>
            <a:r>
              <a:rPr lang="zh-CN" altLang="en-US" b="1">
                <a:sym typeface="+mn-ea"/>
              </a:rPr>
              <a:t>本人的</a:t>
            </a:r>
            <a:r>
              <a:rPr lang="zh-CN" altLang="en-US" b="1">
                <a:sym typeface="+mn-ea"/>
              </a:rPr>
              <a:t>认识</a:t>
            </a:r>
            <a:endParaRPr lang="zh-CN" altLang="en-US" b="1">
              <a:sym typeface="+mn-ea"/>
            </a:endParaRPr>
          </a:p>
          <a:p>
            <a:pPr marL="0" indent="0" algn="l">
              <a:buNone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依据：课程标准</a:t>
            </a: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algn="l">
              <a:buNone/>
            </a:pP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前提：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教学目标</a:t>
            </a: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algn="l">
              <a:buNone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基础：教材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和学情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algn="l">
              <a:buNone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原则：明确核心问题、把握主干知识、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精心设计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问题链组</a:t>
            </a:r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algn="l">
              <a:buNone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理念：教师为主导，学生为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主体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41325" y="192405"/>
            <a:ext cx="3111500" cy="698500"/>
          </a:xfrm>
          <a:prstGeom prst="rect">
            <a:avLst/>
          </a:prstGeom>
          <a:solidFill>
            <a:srgbClr val="D5AECD"/>
          </a:solid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sz="3600" b="1">
                <a:solidFill>
                  <a:schemeClr val="tx1"/>
                </a:solidFill>
                <a:latin typeface="+mj-ea"/>
                <a:cs typeface="+mj-ea"/>
              </a:rPr>
              <a:t>什么是问题链</a:t>
            </a:r>
            <a:endParaRPr lang="zh-CN" sz="3600" b="1">
              <a:solidFill>
                <a:schemeClr val="tx1"/>
              </a:solidFill>
              <a:latin typeface="+mj-ea"/>
              <a:cs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61" y="1675301"/>
            <a:ext cx="2095139" cy="21178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16" y="1539596"/>
            <a:ext cx="4144521" cy="4189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80" y="4155495"/>
            <a:ext cx="1777416" cy="17967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123" y="3554380"/>
            <a:ext cx="958180" cy="9685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0" y="3401360"/>
            <a:ext cx="1503693" cy="15200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1" y="3311116"/>
            <a:ext cx="953785" cy="9641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34" y="2392100"/>
            <a:ext cx="953785" cy="96413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60280" y="2061340"/>
            <a:ext cx="1318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cs typeface="+mn-ea"/>
                <a:sym typeface="+mn-lt"/>
              </a:rPr>
              <a:t>PART TWO</a:t>
            </a: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31535" y="2435225"/>
            <a:ext cx="615823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 b="1">
                <a:solidFill>
                  <a:srgbClr val="8A0000"/>
                </a:solidFill>
                <a:cs typeface="+mn-ea"/>
                <a:sym typeface="+mn-lt"/>
              </a:rPr>
              <a:t>交流2 </a:t>
            </a:r>
            <a:r>
              <a:rPr lang="en-US" altLang="zh-CN" sz="4265" b="1">
                <a:solidFill>
                  <a:srgbClr val="8A0000"/>
                </a:solidFill>
                <a:cs typeface="+mn-ea"/>
                <a:sym typeface="+mn-lt"/>
              </a:rPr>
              <a:t>    </a:t>
            </a:r>
            <a:endParaRPr lang="en-US" altLang="zh-CN" sz="4265" b="1">
              <a:solidFill>
                <a:srgbClr val="8A0000"/>
              </a:solidFill>
              <a:cs typeface="+mn-ea"/>
              <a:sym typeface="+mn-lt"/>
            </a:endParaRPr>
          </a:p>
          <a:p>
            <a:r>
              <a:rPr lang="en-US" altLang="zh-CN" sz="4265" b="1">
                <a:solidFill>
                  <a:srgbClr val="8A0000"/>
                </a:solidFill>
                <a:cs typeface="+mn-ea"/>
                <a:sym typeface="+mn-lt"/>
              </a:rPr>
              <a:t>   </a:t>
            </a:r>
            <a:endParaRPr lang="en-US" altLang="zh-CN" sz="4265" b="1">
              <a:solidFill>
                <a:srgbClr val="8A0000"/>
              </a:solidFill>
              <a:cs typeface="+mn-ea"/>
              <a:sym typeface="+mn-lt"/>
            </a:endParaRPr>
          </a:p>
          <a:p>
            <a:r>
              <a:rPr lang="en-US" altLang="zh-CN" sz="4265" b="1">
                <a:solidFill>
                  <a:srgbClr val="8A0000"/>
                </a:solidFill>
                <a:cs typeface="+mn-ea"/>
                <a:sym typeface="+mn-lt"/>
              </a:rPr>
              <a:t>      </a:t>
            </a:r>
            <a:r>
              <a:rPr lang="zh-CN" altLang="en-US" sz="4265" b="1">
                <a:solidFill>
                  <a:srgbClr val="8A0000"/>
                </a:solidFill>
                <a:cs typeface="+mn-ea"/>
                <a:sym typeface="+mn-lt"/>
              </a:rPr>
              <a:t>问题链</a:t>
            </a:r>
            <a:r>
              <a:rPr lang="zh-CN" altLang="en-US" sz="4265" b="1">
                <a:solidFill>
                  <a:srgbClr val="8A0000"/>
                </a:solidFill>
                <a:cs typeface="+mn-ea"/>
                <a:sym typeface="+mn-lt"/>
              </a:rPr>
              <a:t>怎么用</a:t>
            </a:r>
            <a:endParaRPr lang="zh-CN" altLang="en-US" sz="4265" b="1">
              <a:solidFill>
                <a:srgbClr val="8A0000"/>
              </a:solidFill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201410" y="3182620"/>
            <a:ext cx="4389120" cy="76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9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7" y="4773923"/>
            <a:ext cx="831665" cy="840692"/>
          </a:xfrm>
          <a:prstGeom prst="rect">
            <a:avLst/>
          </a:prstGeom>
        </p:spPr>
      </p:pic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3997139" y="2210872"/>
            <a:ext cx="1204197" cy="1033016"/>
            <a:chOff x="5084763" y="971550"/>
            <a:chExt cx="323850" cy="277813"/>
          </a:xfrm>
          <a:solidFill>
            <a:srgbClr val="8A0000"/>
          </a:solidFill>
        </p:grpSpPr>
        <p:sp>
          <p:nvSpPr>
            <p:cNvPr id="17" name="Freeform 301"/>
            <p:cNvSpPr>
              <a:spLocks noEditPoints="1"/>
            </p:cNvSpPr>
            <p:nvPr/>
          </p:nvSpPr>
          <p:spPr bwMode="auto">
            <a:xfrm>
              <a:off x="5191125" y="1031875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57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18" name="Freeform 302"/>
            <p:cNvSpPr>
              <a:spLocks noEditPoints="1"/>
            </p:cNvSpPr>
            <p:nvPr/>
          </p:nvSpPr>
          <p:spPr bwMode="auto">
            <a:xfrm>
              <a:off x="5084763" y="971550"/>
              <a:ext cx="139700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19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/>
          <p:nvPr/>
        </p:nvGrpSpPr>
        <p:grpSpPr>
          <a:xfrm>
            <a:off x="967584" y="719862"/>
            <a:ext cx="2641600" cy="680119"/>
            <a:chOff x="288" y="2592"/>
            <a:chExt cx="1488" cy="385"/>
          </a:xfrm>
        </p:grpSpPr>
        <p:sp>
          <p:nvSpPr>
            <p:cNvPr id="31" name="Rectangle 70"/>
            <p:cNvSpPr>
              <a:spLocks noChangeArrowheads="1"/>
            </p:cNvSpPr>
            <p:nvPr/>
          </p:nvSpPr>
          <p:spPr bwMode="auto">
            <a:xfrm>
              <a:off x="288" y="2784"/>
              <a:ext cx="1488" cy="1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buClr>
                  <a:srgbClr val="E1B40C"/>
                </a:buClr>
                <a:buFont typeface="微软雅黑" panose="020B0503020204020204" charset="-122"/>
                <a:buNone/>
              </a:pPr>
              <a:endParaRPr lang="zh-CN" altLang="en-US" sz="1625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32" name="Rectangle 71"/>
            <p:cNvSpPr>
              <a:spLocks noChangeArrowheads="1"/>
            </p:cNvSpPr>
            <p:nvPr/>
          </p:nvSpPr>
          <p:spPr bwMode="auto">
            <a:xfrm>
              <a:off x="636" y="2592"/>
              <a:ext cx="1140" cy="1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/>
              <a:endParaRPr lang="zh-CN" altLang="en-US" sz="162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4" name="图片 1" descr="IMG_256"/>
          <p:cNvPicPr>
            <a:picLocks noChangeAspect="1"/>
          </p:cNvPicPr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209550" y="3691890"/>
            <a:ext cx="8724265" cy="3094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9550" y="983615"/>
            <a:ext cx="10293350" cy="244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rgbClr val="EDDADE"/>
                    </a:gs>
                    <a:gs pos="0">
                      <a:srgbClr val="F3E6E9"/>
                    </a:gs>
                    <a:gs pos="100000">
                      <a:srgbClr val="E6CDD3"/>
                    </a:gs>
                  </a:gsLst>
                  <a:lin scaled="1"/>
                </a:gra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266700" algn="l" defTabSz="914400" rtl="0" eaLnBrk="1" fontAlgn="base" latinLnBrk="0" hangingPunct="1">
              <a:lnSpc>
                <a:spcPts val="3200"/>
              </a:lnSpc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课标要求</a:t>
            </a:r>
            <a:r>
              <a:rPr kumimoji="0" lang="zh-CN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：</a:t>
            </a: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了解</a:t>
            </a: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20</a:t>
            </a: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世纪50—70年代中国探索社会主义建设道路的曲折发展和伟大成就，认识“文化大革命”的错误及教训；理解政治、经济、外交、国防等领域所取得的成就在新中国历史上所具有的开创性、奠基性意义；了解和感悟这一时期中国人民艰苦奋斗、奋发图强的精神风貌。了解毛泽东对中国革命和社会主义建设的贡献，认识毛泽东思想对近现代中国的深远影响。</a:t>
            </a:r>
            <a:endParaRPr kumimoji="0" lang="zh-CN" sz="2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1125" y="75565"/>
            <a:ext cx="4709160" cy="645160"/>
          </a:xfrm>
          <a:prstGeom prst="rect">
            <a:avLst/>
          </a:prstGeom>
          <a:solidFill>
            <a:srgbClr val="D5AECD"/>
          </a:soli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36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1. </a:t>
            </a:r>
            <a:r>
              <a:rPr lang="zh-CN" sz="36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研读课标与教材</a:t>
            </a:r>
            <a:endParaRPr lang="zh-CN" sz="3600" b="1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280920" y="4021455"/>
            <a:ext cx="415290" cy="2592705"/>
          </a:xfrm>
          <a:prstGeom prst="roundRect">
            <a:avLst/>
          </a:prstGeom>
          <a:noFill/>
          <a:ln w="76200">
            <a:solidFill>
              <a:srgbClr val="D10B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484505" y="269240"/>
            <a:ext cx="3729355" cy="645160"/>
          </a:xfrm>
          <a:prstGeom prst="rect">
            <a:avLst/>
          </a:prstGeom>
          <a:solidFill>
            <a:srgbClr val="D5AECD"/>
          </a:soli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3600" b="1">
                <a:latin typeface="+mj-ea"/>
                <a:ea typeface="+mj-ea"/>
                <a:cs typeface="+mj-ea"/>
              </a:rPr>
              <a:t>2. </a:t>
            </a:r>
            <a:r>
              <a:rPr lang="zh-CN" sz="3600" b="1">
                <a:latin typeface="+mj-ea"/>
                <a:ea typeface="+mj-ea"/>
                <a:cs typeface="+mj-ea"/>
              </a:rPr>
              <a:t>了解班级学情</a:t>
            </a:r>
            <a:endParaRPr lang="zh-CN" sz="3600" b="1">
              <a:latin typeface="+mj-ea"/>
              <a:ea typeface="+mj-ea"/>
              <a:cs typeface="+mj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74955" y="1028700"/>
            <a:ext cx="11156950" cy="2103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10000"/>
              </a:lnSpc>
            </a:pPr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高一学生：在</a:t>
            </a:r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八年级下册《第6课 艰辛探索与建设成就》中已学习和了解了中共八大、八大二次会议、</a:t>
            </a:r>
            <a:r>
              <a:rPr lang="en-US" alt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“</a:t>
            </a:r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文化大革命</a:t>
            </a:r>
            <a:r>
              <a:rPr lang="en-US" alt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”</a:t>
            </a:r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、大庆油田、王进喜、雷锋等事件和人物。但时间已过去近</a:t>
            </a:r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两年，细节之处已经被遗忘。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indent="0">
              <a:lnSpc>
                <a:spcPct val="110000"/>
              </a:lnSpc>
            </a:pPr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我校学生：层次区分较大，整体基础不</a:t>
            </a:r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太好。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6000" contrast="12000"/>
          </a:blip>
          <a:stretch>
            <a:fillRect/>
          </a:stretch>
        </p:blipFill>
        <p:spPr>
          <a:xfrm>
            <a:off x="454660" y="3054350"/>
            <a:ext cx="4880610" cy="38036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94450" y="3662045"/>
            <a:ext cx="2686050" cy="2245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①有趣味</a:t>
            </a:r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性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l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②联系生活实际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l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③从浅到深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l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④可以互相讨论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l"/>
            <a:r>
              <a:rPr lang="zh-CN" sz="2800" smtClean="0">
                <a:ln>
                  <a:noFill/>
                </a:ln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⑤有挑战</a:t>
            </a:r>
            <a:endParaRPr lang="zh-CN" sz="2800" smtClean="0">
              <a:ln>
                <a:noFill/>
              </a:ln>
              <a:solidFill>
                <a:srgbClr val="0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MzBmNzMxNjQ0ZWVlNzdhZTJmMmQ1MzdjOGNjYmFlOTQifQ=="/>
  <p:tag name="KSO_WPP_MARK_KEY" val="06a1ec2b-1730-4678-85ed-8653b0b88e55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1626.7968503937007,&quot;width&quot;:1896.3732283464567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4340,&quot;width&quot;:5550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1733</Words>
  <PresentationFormat>宽屏</PresentationFormat>
  <Paragraphs>168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隶书</vt:lpstr>
      <vt:lpstr>楷体</vt:lpstr>
      <vt:lpstr>黑体</vt:lpstr>
      <vt:lpstr>华文中宋</vt:lpstr>
      <vt:lpstr>Times New Roman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什么是问题链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2022-12-28T06:20:00Z</dcterms:created>
  <dcterms:modified xsi:type="dcterms:W3CDTF">2023-01-08T02:14:32Z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ICV" pid="2">
    <vt:lpwstr>FF86ED5F2C1741908A885B371797CD3C</vt:lpwstr>
  </property>
  <property fmtid="{D5CDD505-2E9C-101B-9397-08002B2CF9AE}" name="KSOProductBuildVer" pid="3">
    <vt:lpwstr>2052-11.1.0.13703</vt:lpwstr>
  </property>
  <property fmtid="{D5CDD505-2E9C-101B-9397-08002B2CF9AE}" name="NXPowerLiteLastOptimized" pid="4">
    <vt:lpwstr>1119609</vt:lpwstr>
  </property>
  <property fmtid="{D5CDD505-2E9C-101B-9397-08002B2CF9AE}" name="NXPowerLiteSettings" pid="5">
    <vt:lpwstr>C700052003A000</vt:lpwstr>
  </property>
  <property fmtid="{D5CDD505-2E9C-101B-9397-08002B2CF9AE}" name="NXPowerLiteVersion" pid="6">
    <vt:lpwstr>D8.0.2</vt:lpwstr>
  </property>
</Properties>
</file>