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5" r:id="rId3"/>
    <p:sldId id="315" r:id="rId4"/>
    <p:sldId id="266" r:id="rId5"/>
    <p:sldId id="316" r:id="rId6"/>
    <p:sldId id="312" r:id="rId7"/>
    <p:sldId id="313" r:id="rId8"/>
    <p:sldId id="314" r:id="rId9"/>
    <p:sldId id="317" r:id="rId10"/>
    <p:sldId id="319" r:id="rId11"/>
    <p:sldId id="320" r:id="rId12"/>
    <p:sldId id="326" r:id="rId13"/>
    <p:sldId id="304" r:id="rId14"/>
    <p:sldId id="305" r:id="rId15"/>
    <p:sldId id="307" r:id="rId16"/>
    <p:sldId id="308" r:id="rId17"/>
    <p:sldId id="309" r:id="rId18"/>
    <p:sldId id="303" r:id="rId19"/>
    <p:sldId id="324"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DA8"/>
    <a:srgbClr val="FFFF00"/>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534"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1337945"/>
            <a:ext cx="12185650" cy="295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11455" y="1620520"/>
            <a:ext cx="11758295" cy="1106805"/>
          </a:xfrm>
          <a:prstGeom prst="rect">
            <a:avLst/>
          </a:prstGeom>
          <a:noFill/>
        </p:spPr>
        <p:txBody>
          <a:bodyPr wrap="square" rtlCol="0">
            <a:spAutoFit/>
          </a:bodyPr>
          <a:lstStyle/>
          <a:p>
            <a:pPr algn="ctr"/>
            <a:r>
              <a:rPr lang="zh-CN" altLang="en-US" sz="6600">
                <a:latin typeface="华文中宋" panose="02010600040101010101" charset="-122"/>
                <a:ea typeface="华文中宋" panose="02010600040101010101" charset="-122"/>
                <a:cs typeface="华文中宋" panose="02010600040101010101" charset="-122"/>
              </a:rPr>
              <a:t>主题</a:t>
            </a:r>
            <a:r>
              <a:rPr lang="en-US" altLang="zh-CN" sz="6600">
                <a:latin typeface="华文中宋" panose="02010600040101010101" charset="-122"/>
                <a:ea typeface="华文中宋" panose="02010600040101010101" charset="-122"/>
                <a:cs typeface="华文中宋" panose="02010600040101010101" charset="-122"/>
              </a:rPr>
              <a:t>·</a:t>
            </a:r>
            <a:r>
              <a:rPr lang="zh-CN" altLang="en-US" sz="6600">
                <a:latin typeface="华文中宋" panose="02010600040101010101" charset="-122"/>
                <a:ea typeface="华文中宋" panose="02010600040101010101" charset="-122"/>
                <a:cs typeface="华文中宋" panose="02010600040101010101" charset="-122"/>
              </a:rPr>
              <a:t>概念</a:t>
            </a:r>
            <a:r>
              <a:rPr lang="en-US" altLang="zh-CN" sz="6600">
                <a:latin typeface="华文中宋" panose="02010600040101010101" charset="-122"/>
                <a:ea typeface="华文中宋" panose="02010600040101010101" charset="-122"/>
                <a:cs typeface="华文中宋" panose="02010600040101010101" charset="-122"/>
              </a:rPr>
              <a:t>·</a:t>
            </a:r>
            <a:r>
              <a:rPr lang="zh-CN" altLang="en-US" sz="6600">
                <a:latin typeface="华文中宋" panose="02010600040101010101" charset="-122"/>
                <a:ea typeface="华文中宋" panose="02010600040101010101" charset="-122"/>
                <a:cs typeface="华文中宋" panose="02010600040101010101" charset="-122"/>
              </a:rPr>
              <a:t>情境</a:t>
            </a:r>
            <a:endParaRPr lang="zh-CN" altLang="en-US" sz="6600">
              <a:latin typeface="华文中宋" panose="02010600040101010101" charset="-122"/>
              <a:ea typeface="华文中宋" panose="02010600040101010101" charset="-122"/>
              <a:cs typeface="华文中宋" panose="02010600040101010101" charset="-122"/>
            </a:endParaRPr>
          </a:p>
        </p:txBody>
      </p:sp>
      <p:sp>
        <p:nvSpPr>
          <p:cNvPr id="10" name="文本框 4"/>
          <p:cNvSpPr txBox="1"/>
          <p:nvPr/>
        </p:nvSpPr>
        <p:spPr>
          <a:xfrm>
            <a:off x="1211855" y="3105150"/>
            <a:ext cx="10069417" cy="707886"/>
          </a:xfrm>
          <a:prstGeom prst="rect">
            <a:avLst/>
          </a:prstGeom>
          <a:noFill/>
        </p:spPr>
        <p:txBody>
          <a:bodyPr wrap="square" rtlCol="0">
            <a:spAutoFit/>
          </a:bodyPr>
          <a:lstStyle/>
          <a:p>
            <a:pPr algn="ctr"/>
            <a:r>
              <a:rPr lang="en-US" altLang="zh-CN" sz="4000" dirty="0" smtClean="0">
                <a:latin typeface="华文新魏" panose="02010800040101010101" charset="-122"/>
                <a:ea typeface="华文新魏" panose="02010800040101010101" charset="-122"/>
                <a:cs typeface="华文新魏" panose="02010800040101010101" charset="-122"/>
              </a:rPr>
              <a:t>——</a:t>
            </a:r>
            <a:r>
              <a:rPr lang="zh-CN" altLang="en-US" sz="4000" dirty="0" smtClean="0">
                <a:latin typeface="华文新魏" panose="02010800040101010101" charset="-122"/>
                <a:ea typeface="华文新魏" panose="02010800040101010101" charset="-122"/>
                <a:cs typeface="华文新魏" panose="02010800040101010101" charset="-122"/>
              </a:rPr>
              <a:t>例说：我</a:t>
            </a:r>
            <a:r>
              <a:rPr lang="zh-CN" altLang="en-US" sz="4000" dirty="0">
                <a:latin typeface="华文新魏" panose="02010800040101010101" charset="-122"/>
                <a:ea typeface="华文新魏" panose="02010800040101010101" charset="-122"/>
                <a:cs typeface="华文新魏" panose="02010800040101010101" charset="-122"/>
              </a:rPr>
              <a:t>的《中外历史纲要》教学观</a:t>
            </a:r>
            <a:endParaRPr lang="zh-CN" altLang="en-US" sz="4000" dirty="0">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8668512" y="2973294"/>
            <a:ext cx="1999488" cy="1475232"/>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3440" y="2194560"/>
            <a:ext cx="1780032" cy="6339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53440" y="3395472"/>
            <a:ext cx="1780032" cy="6339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80816" y="3395472"/>
            <a:ext cx="1780032" cy="6339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71616" y="3395472"/>
            <a:ext cx="1780032" cy="63398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53440" y="4572000"/>
            <a:ext cx="1780032" cy="63398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71616" y="4535424"/>
            <a:ext cx="1780032" cy="63398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71616" y="2194560"/>
            <a:ext cx="1780032" cy="6339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90016" y="2205716"/>
            <a:ext cx="180441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民族内迁</a:t>
            </a:r>
            <a:endParaRPr lang="zh-CN" altLang="en-US" sz="2800" dirty="0">
              <a:latin typeface="黑体" panose="02010609060101010101" pitchFamily="49" charset="-122"/>
              <a:ea typeface="黑体" panose="02010609060101010101" pitchFamily="49" charset="-122"/>
            </a:endParaRPr>
          </a:p>
        </p:txBody>
      </p:sp>
      <p:sp>
        <p:nvSpPr>
          <p:cNvPr id="11" name="TextBox 10"/>
          <p:cNvSpPr txBox="1"/>
          <p:nvPr/>
        </p:nvSpPr>
        <p:spPr>
          <a:xfrm>
            <a:off x="908304" y="3455396"/>
            <a:ext cx="180441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矛盾战争</a:t>
            </a:r>
            <a:endParaRPr lang="zh-CN" altLang="en-US" sz="2800" dirty="0">
              <a:latin typeface="黑体" panose="02010609060101010101" pitchFamily="49" charset="-122"/>
              <a:ea typeface="黑体" panose="02010609060101010101" pitchFamily="49" charset="-122"/>
            </a:endParaRPr>
          </a:p>
        </p:txBody>
      </p:sp>
      <p:sp>
        <p:nvSpPr>
          <p:cNvPr id="12" name="TextBox 11"/>
          <p:cNvSpPr txBox="1"/>
          <p:nvPr/>
        </p:nvSpPr>
        <p:spPr>
          <a:xfrm>
            <a:off x="914400" y="4609612"/>
            <a:ext cx="180441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政权更迭</a:t>
            </a:r>
            <a:endParaRPr lang="zh-CN" altLang="en-US" sz="2800" dirty="0">
              <a:latin typeface="黑体" panose="02010609060101010101" pitchFamily="49" charset="-122"/>
              <a:ea typeface="黑体" panose="02010609060101010101" pitchFamily="49" charset="-122"/>
            </a:endParaRPr>
          </a:p>
        </p:txBody>
      </p:sp>
      <p:sp>
        <p:nvSpPr>
          <p:cNvPr id="13" name="TextBox 12"/>
          <p:cNvSpPr txBox="1"/>
          <p:nvPr/>
        </p:nvSpPr>
        <p:spPr>
          <a:xfrm>
            <a:off x="3529584" y="3449300"/>
            <a:ext cx="180441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人口迁移</a:t>
            </a:r>
            <a:endParaRPr lang="zh-CN" altLang="en-US" sz="2800" dirty="0">
              <a:latin typeface="黑体" panose="02010609060101010101" pitchFamily="49" charset="-122"/>
              <a:ea typeface="黑体" panose="02010609060101010101" pitchFamily="49" charset="-122"/>
            </a:endParaRPr>
          </a:p>
        </p:txBody>
      </p:sp>
      <p:sp>
        <p:nvSpPr>
          <p:cNvPr id="14" name="TextBox 13"/>
          <p:cNvSpPr txBox="1"/>
          <p:nvPr/>
        </p:nvSpPr>
        <p:spPr>
          <a:xfrm>
            <a:off x="6120384" y="4572000"/>
            <a:ext cx="180441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江南开发</a:t>
            </a:r>
            <a:endParaRPr lang="zh-CN" altLang="en-US" sz="2800" dirty="0">
              <a:latin typeface="黑体" panose="02010609060101010101" pitchFamily="49" charset="-122"/>
              <a:ea typeface="黑体" panose="02010609060101010101" pitchFamily="49" charset="-122"/>
            </a:endParaRPr>
          </a:p>
        </p:txBody>
      </p:sp>
      <p:sp>
        <p:nvSpPr>
          <p:cNvPr id="15" name="TextBox 14"/>
          <p:cNvSpPr txBox="1"/>
          <p:nvPr/>
        </p:nvSpPr>
        <p:spPr>
          <a:xfrm>
            <a:off x="6120384" y="3455396"/>
            <a:ext cx="180441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民族交融</a:t>
            </a:r>
            <a:endParaRPr lang="zh-CN" altLang="en-US" sz="2800" dirty="0">
              <a:latin typeface="黑体" panose="02010609060101010101" pitchFamily="49" charset="-122"/>
              <a:ea typeface="黑体" panose="02010609060101010101" pitchFamily="49" charset="-122"/>
            </a:endParaRPr>
          </a:p>
        </p:txBody>
      </p:sp>
      <p:sp>
        <p:nvSpPr>
          <p:cNvPr id="16" name="TextBox 15"/>
          <p:cNvSpPr txBox="1"/>
          <p:nvPr/>
        </p:nvSpPr>
        <p:spPr>
          <a:xfrm>
            <a:off x="6071616" y="2254484"/>
            <a:ext cx="180441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交错杂居</a:t>
            </a:r>
            <a:endParaRPr lang="zh-CN" altLang="en-US" sz="2800" dirty="0">
              <a:latin typeface="黑体" panose="02010609060101010101" pitchFamily="49" charset="-122"/>
              <a:ea typeface="黑体" panose="02010609060101010101" pitchFamily="49" charset="-122"/>
            </a:endParaRPr>
          </a:p>
        </p:txBody>
      </p:sp>
      <p:sp>
        <p:nvSpPr>
          <p:cNvPr id="17" name="TextBox 16"/>
          <p:cNvSpPr txBox="1"/>
          <p:nvPr/>
        </p:nvSpPr>
        <p:spPr>
          <a:xfrm>
            <a:off x="8979408" y="3248650"/>
            <a:ext cx="1804416" cy="954107"/>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统一多民族国家</a:t>
            </a:r>
            <a:endParaRPr lang="zh-CN" altLang="en-US" sz="2800" dirty="0">
              <a:latin typeface="黑体" panose="02010609060101010101" pitchFamily="49" charset="-122"/>
              <a:ea typeface="黑体" panose="02010609060101010101" pitchFamily="49" charset="-122"/>
            </a:endParaRPr>
          </a:p>
        </p:txBody>
      </p:sp>
      <p:sp>
        <p:nvSpPr>
          <p:cNvPr id="19" name="右箭头 18"/>
          <p:cNvSpPr/>
          <p:nvPr/>
        </p:nvSpPr>
        <p:spPr>
          <a:xfrm>
            <a:off x="2682240" y="3511296"/>
            <a:ext cx="762000"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5297424" y="3529066"/>
            <a:ext cx="762000"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下箭头 20"/>
          <p:cNvSpPr/>
          <p:nvPr/>
        </p:nvSpPr>
        <p:spPr>
          <a:xfrm>
            <a:off x="1402080" y="2900142"/>
            <a:ext cx="414528" cy="42217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1395984" y="4113246"/>
            <a:ext cx="414528" cy="42217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rot="1805273">
            <a:off x="5246676" y="4113281"/>
            <a:ext cx="794528"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9500897">
            <a:off x="5214986" y="2890543"/>
            <a:ext cx="866261"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2724912" y="2300282"/>
            <a:ext cx="3285744"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下箭头 27"/>
          <p:cNvSpPr/>
          <p:nvPr/>
        </p:nvSpPr>
        <p:spPr>
          <a:xfrm>
            <a:off x="6754368" y="2907991"/>
            <a:ext cx="414528" cy="42217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a:off x="7909560" y="3522970"/>
            <a:ext cx="758952"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rot="1805273">
            <a:off x="2599621" y="2925513"/>
            <a:ext cx="934033"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33984" y="1889760"/>
            <a:ext cx="10351008" cy="36819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下箭头 33"/>
          <p:cNvSpPr/>
          <p:nvPr/>
        </p:nvSpPr>
        <p:spPr>
          <a:xfrm rot="10800000">
            <a:off x="6748272" y="4060135"/>
            <a:ext cx="414528" cy="42217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82880" y="139700"/>
            <a:ext cx="1184148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
          <p:cNvSpPr txBox="1"/>
          <p:nvPr/>
        </p:nvSpPr>
        <p:spPr>
          <a:xfrm>
            <a:off x="286385" y="183515"/>
            <a:ext cx="6089015" cy="584775"/>
          </a:xfrm>
          <a:prstGeom prst="rect">
            <a:avLst/>
          </a:prstGeom>
          <a:noFill/>
        </p:spPr>
        <p:txBody>
          <a:bodyPr wrap="square" rtlCol="0">
            <a:spAutoFit/>
          </a:bodyPr>
          <a:lstStyle/>
          <a:p>
            <a:r>
              <a:rPr lang="zh-CN" altLang="en-US" sz="3200" dirty="0">
                <a:solidFill>
                  <a:schemeClr val="bg1"/>
                </a:solidFill>
              </a:rPr>
              <a:t>二、主题总领下的概念透析</a:t>
            </a:r>
            <a:endParaRPr lang="zh-CN" altLang="en-US" sz="3200" dirty="0">
              <a:solidFill>
                <a:schemeClr val="bg1"/>
              </a:solidFill>
            </a:endParaRPr>
          </a:p>
        </p:txBody>
      </p:sp>
      <p:sp>
        <p:nvSpPr>
          <p:cNvPr id="36" name="TextBox 35"/>
          <p:cNvSpPr txBox="1"/>
          <p:nvPr/>
        </p:nvSpPr>
        <p:spPr>
          <a:xfrm>
            <a:off x="7175500" y="285750"/>
            <a:ext cx="3492500" cy="461665"/>
          </a:xfrm>
          <a:prstGeom prst="rect">
            <a:avLst/>
          </a:prstGeom>
          <a:noFill/>
        </p:spPr>
        <p:txBody>
          <a:bodyPr wrap="square" rtlCol="0">
            <a:spAutoFit/>
          </a:bodyPr>
          <a:lstStyle/>
          <a:p>
            <a:r>
              <a:rPr lang="en-US" altLang="zh-CN" sz="2400" dirty="0" smtClean="0">
                <a:solidFill>
                  <a:schemeClr val="bg1"/>
                </a:solidFill>
              </a:rPr>
              <a:t>2.</a:t>
            </a:r>
            <a:r>
              <a:rPr lang="zh-CN" altLang="en-US" sz="2400" dirty="0" smtClean="0">
                <a:solidFill>
                  <a:schemeClr val="bg1"/>
                </a:solidFill>
              </a:rPr>
              <a:t>关键概念结构化</a:t>
            </a:r>
            <a:endParaRPr lang="zh-CN" altLang="en-US" sz="2400" dirty="0">
              <a:solidFill>
                <a:schemeClr val="bg1"/>
              </a:solidFill>
            </a:endParaRPr>
          </a:p>
        </p:txBody>
      </p:sp>
      <p:sp>
        <p:nvSpPr>
          <p:cNvPr id="37" name="TextBox 36"/>
          <p:cNvSpPr txBox="1"/>
          <p:nvPr/>
        </p:nvSpPr>
        <p:spPr>
          <a:xfrm>
            <a:off x="2619672" y="5964654"/>
            <a:ext cx="9285604" cy="646331"/>
          </a:xfrm>
          <a:prstGeom prst="rect">
            <a:avLst/>
          </a:prstGeom>
          <a:solidFill>
            <a:srgbClr val="FFFF00"/>
          </a:solidFill>
          <a:ln w="19050">
            <a:solidFill>
              <a:schemeClr val="tx1"/>
            </a:solidFill>
          </a:ln>
        </p:spPr>
        <p:txBody>
          <a:bodyPr wrap="square" rtlCol="0">
            <a:spAutoFit/>
          </a:bodyPr>
          <a:lstStyle/>
          <a:p>
            <a:pPr algn="ctr"/>
            <a:r>
              <a:rPr lang="zh-CN" altLang="en-US" sz="3600" dirty="0" smtClean="0"/>
              <a:t>课的结构：要建立关键概念之间的逻辑关联</a:t>
            </a:r>
            <a:endParaRPr lang="zh-CN" altLang="en-US" sz="3600" dirty="0"/>
          </a:p>
        </p:txBody>
      </p:sp>
      <p:sp>
        <p:nvSpPr>
          <p:cNvPr id="38" name="右箭头 37"/>
          <p:cNvSpPr/>
          <p:nvPr/>
        </p:nvSpPr>
        <p:spPr>
          <a:xfrm rot="19500897">
            <a:off x="7939052" y="4228099"/>
            <a:ext cx="866261" cy="37588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 grpId="0" animBg="1"/>
      <p:bldP spid="4" grpId="0" animBg="1"/>
      <p:bldP spid="5" grpId="0" animBg="1"/>
      <p:bldP spid="7" grpId="0" animBg="1"/>
      <p:bldP spid="8" grpId="0" animBg="1"/>
      <p:bldP spid="9" grpId="0" animBg="1"/>
      <p:bldP spid="10" grpId="0"/>
      <p:bldP spid="11" grpId="0"/>
      <p:bldP spid="12" grpId="0"/>
      <p:bldP spid="13" grpId="0"/>
      <p:bldP spid="14" grpId="0"/>
      <p:bldP spid="15" grpId="0"/>
      <p:bldP spid="16" grpId="0"/>
      <p:bldP spid="17" grpId="0"/>
      <p:bldP spid="19" grpId="0" animBg="1"/>
      <p:bldP spid="20" grpId="0" animBg="1"/>
      <p:bldP spid="21" grpId="0" animBg="1"/>
      <p:bldP spid="22" grpId="0" animBg="1"/>
      <p:bldP spid="25" grpId="0" animBg="1"/>
      <p:bldP spid="26" grpId="0" animBg="1"/>
      <p:bldP spid="27" grpId="0" animBg="1"/>
      <p:bldP spid="28" grpId="0" animBg="1"/>
      <p:bldP spid="30" grpId="0" animBg="1"/>
      <p:bldP spid="31" grpId="0" animBg="1"/>
      <p:bldP spid="34" grpId="0" animBg="1"/>
      <p:bldP spid="36" grpId="0"/>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2662654"/>
            <a:ext cx="9829800" cy="584775"/>
          </a:xfrm>
          <a:prstGeom prst="rect">
            <a:avLst/>
          </a:prstGeom>
          <a:solidFill>
            <a:srgbClr val="FFFF00"/>
          </a:solidFill>
          <a:ln w="19050">
            <a:solidFill>
              <a:schemeClr val="tx1"/>
            </a:solidFill>
          </a:ln>
        </p:spPr>
        <p:txBody>
          <a:bodyPr wrap="square" rtlCol="0">
            <a:spAutoFit/>
          </a:bodyPr>
          <a:lstStyle/>
          <a:p>
            <a:pPr algn="ctr"/>
            <a:r>
              <a:rPr lang="zh-CN" altLang="en-US" sz="3200" dirty="0" smtClean="0"/>
              <a:t>课的目标：情境化是知识本位向素养本位转变的关键</a:t>
            </a:r>
            <a:endParaRPr lang="zh-CN" altLang="en-US" sz="3200" dirty="0"/>
          </a:p>
        </p:txBody>
      </p:sp>
      <p:sp>
        <p:nvSpPr>
          <p:cNvPr id="3" name="矩形 2"/>
          <p:cNvSpPr/>
          <p:nvPr/>
        </p:nvSpPr>
        <p:spPr>
          <a:xfrm>
            <a:off x="182880" y="139700"/>
            <a:ext cx="1184148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86385" y="183515"/>
            <a:ext cx="6089015" cy="584775"/>
          </a:xfrm>
          <a:prstGeom prst="rect">
            <a:avLst/>
          </a:prstGeom>
          <a:noFill/>
        </p:spPr>
        <p:txBody>
          <a:bodyPr wrap="square" rtlCol="0">
            <a:spAutoFit/>
          </a:bodyPr>
          <a:lstStyle/>
          <a:p>
            <a:r>
              <a:rPr lang="zh-CN" altLang="en-US" sz="3200" dirty="0">
                <a:solidFill>
                  <a:schemeClr val="bg1"/>
                </a:solidFill>
              </a:rPr>
              <a:t>三、概念指向下的情境例析</a:t>
            </a:r>
            <a:endParaRPr lang="zh-CN" altLang="en-US" sz="3200" dirty="0">
              <a:solidFill>
                <a:schemeClr val="bg1"/>
              </a:solidFill>
            </a:endParaRPr>
          </a:p>
        </p:txBody>
      </p:sp>
      <p:sp>
        <p:nvSpPr>
          <p:cNvPr id="7" name="TextBox 6"/>
          <p:cNvSpPr txBox="1"/>
          <p:nvPr/>
        </p:nvSpPr>
        <p:spPr>
          <a:xfrm>
            <a:off x="1054100" y="1079500"/>
            <a:ext cx="9829800" cy="1415772"/>
          </a:xfrm>
          <a:prstGeom prst="rect">
            <a:avLst/>
          </a:prstGeom>
          <a:noFill/>
          <a:ln w="19050">
            <a:solidFill>
              <a:schemeClr val="tx1"/>
            </a:solidFill>
          </a:ln>
        </p:spPr>
        <p:txBody>
          <a:bodyPr wrap="square" rtlCol="0">
            <a:spAutoFit/>
          </a:bodyPr>
          <a:lstStyle/>
          <a:p>
            <a:r>
              <a:rPr lang="en-US" altLang="zh-CN" sz="2000"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教师</a:t>
            </a:r>
            <a:r>
              <a:rPr lang="zh-CN" altLang="zh-CN" sz="2400" dirty="0">
                <a:latin typeface="楷体" panose="02010609060101010101" pitchFamily="49" charset="-122"/>
                <a:ea typeface="楷体" panose="02010609060101010101" pitchFamily="49" charset="-122"/>
              </a:rPr>
              <a:t>在设计教学过程中，要注意创设历史情境、以问题为引领和基于史料研习展开教学</a:t>
            </a:r>
            <a:r>
              <a:rPr lang="zh-CN" altLang="zh-CN" sz="2400" dirty="0" smtClean="0">
                <a:latin typeface="楷体" panose="02010609060101010101" pitchFamily="49" charset="-122"/>
                <a:ea typeface="楷体" panose="02010609060101010101" pitchFamily="49" charset="-122"/>
              </a:rPr>
              <a:t>活动</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r>
              <a:rPr lang="en-US" altLang="zh-CN" sz="2000" dirty="0" smtClean="0"/>
              <a:t>           </a:t>
            </a:r>
            <a:r>
              <a:rPr lang="en-US" altLang="zh-CN" dirty="0" smtClean="0">
                <a:latin typeface="宋体" panose="02010600030101010101" pitchFamily="2" charset="-122"/>
                <a:ea typeface="宋体" panose="02010600030101010101" pitchFamily="2" charset="-122"/>
              </a:rPr>
              <a:t>——</a:t>
            </a:r>
            <a:r>
              <a:rPr lang="zh-CN" altLang="zh-CN" dirty="0" smtClean="0">
                <a:latin typeface="宋体" panose="02010600030101010101" pitchFamily="2" charset="-122"/>
                <a:ea typeface="宋体" panose="02010600030101010101" pitchFamily="2" charset="-122"/>
              </a:rPr>
              <a:t>中华人民共和国</a:t>
            </a:r>
            <a:r>
              <a:rPr lang="zh-CN" altLang="zh-CN" dirty="0">
                <a:latin typeface="宋体" panose="02010600030101010101" pitchFamily="2" charset="-122"/>
                <a:ea typeface="宋体" panose="02010600030101010101" pitchFamily="2" charset="-122"/>
              </a:rPr>
              <a:t>教育部</a:t>
            </a: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普通高中历史课程标准（</a:t>
            </a:r>
            <a:r>
              <a:rPr lang="en-US" altLang="zh-CN" dirty="0">
                <a:latin typeface="宋体" panose="02010600030101010101" pitchFamily="2" charset="-122"/>
                <a:ea typeface="宋体" panose="02010600030101010101" pitchFamily="2" charset="-122"/>
              </a:rPr>
              <a:t>2017</a:t>
            </a:r>
            <a:r>
              <a:rPr lang="zh-CN" altLang="zh-CN" dirty="0">
                <a:latin typeface="宋体" panose="02010600030101010101" pitchFamily="2" charset="-122"/>
                <a:ea typeface="宋体" panose="02010600030101010101" pitchFamily="2" charset="-122"/>
              </a:rPr>
              <a:t>年版）</a:t>
            </a:r>
            <a:r>
              <a:rPr lang="en-US" altLang="zh-CN" dirty="0">
                <a:latin typeface="宋体" panose="02010600030101010101" pitchFamily="2" charset="-122"/>
                <a:ea typeface="宋体" panose="02010600030101010101" pitchFamily="2" charset="-122"/>
              </a:rPr>
              <a:t>[M].</a:t>
            </a:r>
            <a:r>
              <a:rPr lang="zh-CN" altLang="zh-CN" dirty="0">
                <a:latin typeface="宋体" panose="02010600030101010101" pitchFamily="2" charset="-122"/>
                <a:ea typeface="宋体" panose="02010600030101010101" pitchFamily="2" charset="-122"/>
              </a:rPr>
              <a:t>北京</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人民教育出版社，</a:t>
            </a:r>
            <a:r>
              <a:rPr lang="en-US" altLang="zh-CN" dirty="0">
                <a:latin typeface="宋体" panose="02010600030101010101" pitchFamily="2" charset="-122"/>
                <a:ea typeface="宋体" panose="02010600030101010101" pitchFamily="2" charset="-122"/>
              </a:rPr>
              <a:t>2018</a:t>
            </a:r>
            <a:r>
              <a:rPr lang="zh-CN" altLang="zh-CN" dirty="0">
                <a:latin typeface="宋体" panose="02010600030101010101" pitchFamily="2" charset="-122"/>
                <a:ea typeface="宋体" panose="02010600030101010101" pitchFamily="2" charset="-122"/>
              </a:rPr>
              <a:t>年</a:t>
            </a:r>
            <a:r>
              <a:rPr lang="en-US" altLang="zh-CN" dirty="0" smtClean="0">
                <a:latin typeface="宋体" panose="02010600030101010101" pitchFamily="2" charset="-122"/>
                <a:ea typeface="宋体" panose="02010600030101010101" pitchFamily="2" charset="-122"/>
              </a:rPr>
              <a:t>:51-52.</a:t>
            </a:r>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5945" y="1372870"/>
            <a:ext cx="5521960" cy="3729355"/>
          </a:xfrm>
          <a:prstGeom prst="rect">
            <a:avLst/>
          </a:prstGeom>
          <a:noFill/>
          <a:ln>
            <a:noFill/>
          </a:ln>
        </p:spPr>
      </p:pic>
      <p:pic>
        <p:nvPicPr>
          <p:cNvPr id="3" name="图片 1"/>
          <p:cNvPicPr>
            <a:picLocks noChangeAspect="1"/>
          </p:cNvPicPr>
          <p:nvPr/>
        </p:nvPicPr>
        <p:blipFill>
          <a:blip r:embed="rId2"/>
          <a:stretch>
            <a:fillRect/>
          </a:stretch>
        </p:blipFill>
        <p:spPr>
          <a:xfrm>
            <a:off x="6297295" y="1393825"/>
            <a:ext cx="5259705" cy="3681730"/>
          </a:xfrm>
          <a:prstGeom prst="rect">
            <a:avLst/>
          </a:prstGeom>
          <a:noFill/>
          <a:ln w="19050">
            <a:solidFill>
              <a:schemeClr val="tx1"/>
            </a:solidFill>
          </a:ln>
        </p:spPr>
      </p:pic>
      <p:sp>
        <p:nvSpPr>
          <p:cNvPr id="2" name="文本框 1"/>
          <p:cNvSpPr txBox="1"/>
          <p:nvPr/>
        </p:nvSpPr>
        <p:spPr>
          <a:xfrm>
            <a:off x="586740" y="5162550"/>
            <a:ext cx="10970260" cy="830997"/>
          </a:xfrm>
          <a:prstGeom prst="rect">
            <a:avLst/>
          </a:prstGeom>
          <a:noFill/>
          <a:ln w="19050">
            <a:solidFill>
              <a:schemeClr val="tx1"/>
            </a:solidFill>
          </a:ln>
        </p:spPr>
        <p:txBody>
          <a:bodyPr wrap="square" rtlCol="0">
            <a:spAutoFit/>
          </a:bodyPr>
          <a:lstStyle/>
          <a:p>
            <a:r>
              <a:rPr lang="en-US" altLang="zh-CN" sz="2400" dirty="0">
                <a:solidFill>
                  <a:srgbClr val="1F2DA8"/>
                </a:solidFill>
              </a:rPr>
              <a:t>1</a:t>
            </a:r>
            <a:r>
              <a:rPr lang="en-US" altLang="zh-CN" sz="2400" dirty="0" smtClean="0">
                <a:solidFill>
                  <a:srgbClr val="1F2DA8"/>
                </a:solidFill>
              </a:rPr>
              <a:t>. </a:t>
            </a:r>
            <a:r>
              <a:rPr lang="zh-CN" altLang="en-US" sz="2400" dirty="0" smtClean="0">
                <a:solidFill>
                  <a:srgbClr val="1F2DA8"/>
                </a:solidFill>
              </a:rPr>
              <a:t>简要</a:t>
            </a:r>
            <a:r>
              <a:rPr lang="zh-CN" altLang="en-US" sz="2400" dirty="0">
                <a:solidFill>
                  <a:srgbClr val="1F2DA8"/>
                </a:solidFill>
              </a:rPr>
              <a:t>谈谈你所知的王羲之，并说明此作品表达了作者怎样的心情？结合历史时代背景，说明作者“痛贯心肝”而又“未获奔驰”的原因是什么？</a:t>
            </a:r>
            <a:endParaRPr lang="zh-CN" altLang="en-US" sz="2400" dirty="0">
              <a:solidFill>
                <a:srgbClr val="1F2DA8"/>
              </a:solidFill>
            </a:endParaRPr>
          </a:p>
        </p:txBody>
      </p:sp>
      <p:sp>
        <p:nvSpPr>
          <p:cNvPr id="5" name="矩形 4"/>
          <p:cNvSpPr/>
          <p:nvPr/>
        </p:nvSpPr>
        <p:spPr>
          <a:xfrm>
            <a:off x="182880" y="139700"/>
            <a:ext cx="1184148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
          <p:cNvSpPr txBox="1"/>
          <p:nvPr/>
        </p:nvSpPr>
        <p:spPr>
          <a:xfrm>
            <a:off x="286385" y="183515"/>
            <a:ext cx="6089015" cy="584775"/>
          </a:xfrm>
          <a:prstGeom prst="rect">
            <a:avLst/>
          </a:prstGeom>
          <a:noFill/>
        </p:spPr>
        <p:txBody>
          <a:bodyPr wrap="square" rtlCol="0">
            <a:spAutoFit/>
          </a:bodyPr>
          <a:lstStyle/>
          <a:p>
            <a:r>
              <a:rPr lang="zh-CN" altLang="en-US" sz="3200" dirty="0">
                <a:solidFill>
                  <a:schemeClr val="bg1"/>
                </a:solidFill>
              </a:rPr>
              <a:t>三、概念指向下的情境例析</a:t>
            </a:r>
            <a:endParaRPr lang="zh-CN" altLang="en-US" sz="3200" dirty="0">
              <a:solidFill>
                <a:schemeClr val="bg1"/>
              </a:solidFill>
            </a:endParaRPr>
          </a:p>
        </p:txBody>
      </p:sp>
      <p:sp>
        <p:nvSpPr>
          <p:cNvPr id="4" name="TextBox 3"/>
          <p:cNvSpPr txBox="1"/>
          <p:nvPr/>
        </p:nvSpPr>
        <p:spPr>
          <a:xfrm>
            <a:off x="309245" y="838200"/>
            <a:ext cx="4148455"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例</a:t>
            </a:r>
            <a:r>
              <a:rPr lang="en-US" altLang="zh-CN" sz="2800" dirty="0" smtClean="0">
                <a:solidFill>
                  <a:srgbClr val="FF0000"/>
                </a:solidFill>
              </a:rPr>
              <a:t>1】</a:t>
            </a:r>
            <a:r>
              <a:rPr lang="zh-CN" altLang="en-US" sz="2800" dirty="0" smtClean="0">
                <a:solidFill>
                  <a:srgbClr val="FF0000"/>
                </a:solidFill>
              </a:rPr>
              <a:t>：政权更迭</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3463" y="5614670"/>
            <a:ext cx="9843135" cy="830997"/>
          </a:xfrm>
          <a:prstGeom prst="rect">
            <a:avLst/>
          </a:prstGeom>
          <a:noFill/>
          <a:ln w="19050">
            <a:solidFill>
              <a:schemeClr val="tx1"/>
            </a:solidFill>
          </a:ln>
        </p:spPr>
        <p:txBody>
          <a:bodyPr wrap="square" rtlCol="0">
            <a:spAutoFit/>
          </a:bodyPr>
          <a:lstStyle/>
          <a:p>
            <a:r>
              <a:rPr lang="en-US" altLang="zh-CN" sz="2400" dirty="0">
                <a:solidFill>
                  <a:srgbClr val="1F2DA8"/>
                </a:solidFill>
              </a:rPr>
              <a:t>2</a:t>
            </a:r>
            <a:r>
              <a:rPr lang="en-US" altLang="zh-CN" sz="2400" dirty="0" smtClean="0">
                <a:solidFill>
                  <a:srgbClr val="1F2DA8"/>
                </a:solidFill>
              </a:rPr>
              <a:t>.</a:t>
            </a:r>
            <a:r>
              <a:rPr lang="zh-CN" altLang="en-US" sz="2400" dirty="0" smtClean="0">
                <a:solidFill>
                  <a:srgbClr val="1F2DA8"/>
                </a:solidFill>
              </a:rPr>
              <a:t>根据材料一结合教材，</a:t>
            </a:r>
            <a:r>
              <a:rPr lang="zh-CN" altLang="en-US" sz="2400" dirty="0">
                <a:solidFill>
                  <a:srgbClr val="1F2DA8"/>
                </a:solidFill>
              </a:rPr>
              <a:t>理解“乱世”的内涵：请把上述图表填写完整并概括魏晋南北朝时期的阶段特征。</a:t>
            </a:r>
            <a:r>
              <a:rPr lang="zh-CN" altLang="en-US" dirty="0">
                <a:solidFill>
                  <a:srgbClr val="1F2DA8"/>
                </a:solidFill>
              </a:rPr>
              <a:t>（短暂统一、长期分裂、南北对峙）</a:t>
            </a:r>
            <a:endParaRPr lang="zh-CN" altLang="en-US" dirty="0">
              <a:solidFill>
                <a:srgbClr val="1F2DA8"/>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165" y="2659324"/>
            <a:ext cx="9817734" cy="29432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53464" y="1257300"/>
            <a:ext cx="9843134" cy="1384995"/>
          </a:xfrm>
          <a:prstGeom prst="rect">
            <a:avLst/>
          </a:prstGeom>
          <a:ln w="19050">
            <a:solidFill>
              <a:schemeClr val="tx1"/>
            </a:solidFill>
          </a:ln>
        </p:spPr>
        <p:txBody>
          <a:bodyPr wrap="square">
            <a:spAutoFit/>
          </a:bodyPr>
          <a:lstStyle/>
          <a:p>
            <a:r>
              <a:rPr lang="zh-CN" altLang="en-US" dirty="0"/>
              <a:t>材料一</a:t>
            </a:r>
            <a:r>
              <a:rPr lang="zh-CN" altLang="en-US" dirty="0" smtClean="0"/>
              <a:t>：</a:t>
            </a:r>
            <a:endParaRPr lang="en-US" altLang="zh-CN" dirty="0" smtClean="0"/>
          </a:p>
          <a:p>
            <a:r>
              <a:rPr lang="en-US" altLang="zh-CN" sz="2000" dirty="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魏</a:t>
            </a:r>
            <a:r>
              <a:rPr lang="zh-CN" altLang="en-US" sz="2400" dirty="0">
                <a:latin typeface="楷体" panose="02010609060101010101" pitchFamily="49" charset="-122"/>
                <a:ea typeface="楷体" panose="02010609060101010101" pitchFamily="49" charset="-122"/>
              </a:rPr>
              <a:t>晋南北朝时期，正是夹在前后两个大一统时期之间、跨度大约四百年的一个大分裂时期，是名副其实的一段“</a:t>
            </a:r>
            <a:r>
              <a:rPr lang="zh-CN" altLang="en-US" sz="2400" dirty="0">
                <a:solidFill>
                  <a:srgbClr val="FF0000"/>
                </a:solidFill>
                <a:latin typeface="楷体" panose="02010609060101010101" pitchFamily="49" charset="-122"/>
                <a:ea typeface="楷体" panose="02010609060101010101" pitchFamily="49" charset="-122"/>
              </a:rPr>
              <a:t>乱世</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r>
              <a:rPr lang="zh-CN" altLang="en-US" dirty="0">
                <a:latin typeface="宋体" panose="02010600030101010101" pitchFamily="2" charset="-122"/>
                <a:ea typeface="宋体" panose="02010600030101010101" pitchFamily="2" charset="-122"/>
              </a:rPr>
              <a:t>         </a:t>
            </a:r>
            <a:r>
              <a:rPr lang="zh-CN" altLang="en-US" dirty="0" smtClean="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（日）川本芳昭：</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中华的崩溃与扩大：魏晋南北朝</a:t>
            </a:r>
            <a:r>
              <a:rPr lang="en-US" altLang="zh-CN" dirty="0" smtClean="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p:txBody>
      </p:sp>
      <p:sp>
        <p:nvSpPr>
          <p:cNvPr id="5" name="TextBox 4"/>
          <p:cNvSpPr txBox="1"/>
          <p:nvPr/>
        </p:nvSpPr>
        <p:spPr>
          <a:xfrm>
            <a:off x="309245" y="292100"/>
            <a:ext cx="4148455"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例</a:t>
            </a:r>
            <a:r>
              <a:rPr lang="en-US" altLang="zh-CN" sz="2800" dirty="0" smtClean="0">
                <a:solidFill>
                  <a:srgbClr val="FF0000"/>
                </a:solidFill>
              </a:rPr>
              <a:t>1】</a:t>
            </a:r>
            <a:r>
              <a:rPr lang="zh-CN" altLang="en-US" sz="2800" dirty="0" smtClean="0">
                <a:solidFill>
                  <a:srgbClr val="FF0000"/>
                </a:solidFill>
              </a:rPr>
              <a:t>：政权更迭</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4015" y="776605"/>
            <a:ext cx="4512310" cy="4521835"/>
          </a:xfrm>
          <a:prstGeom prst="rect">
            <a:avLst/>
          </a:prstGeom>
          <a:ln w="19050">
            <a:solidFill>
              <a:schemeClr val="tx1"/>
            </a:solidFill>
          </a:ln>
        </p:spPr>
      </p:pic>
      <p:sp>
        <p:nvSpPr>
          <p:cNvPr id="3" name="文本框 2"/>
          <p:cNvSpPr txBox="1"/>
          <p:nvPr/>
        </p:nvSpPr>
        <p:spPr>
          <a:xfrm>
            <a:off x="5079365" y="761365"/>
            <a:ext cx="6457315" cy="1107996"/>
          </a:xfrm>
          <a:prstGeom prst="rect">
            <a:avLst/>
          </a:prstGeom>
          <a:noFill/>
          <a:ln w="19050">
            <a:solidFill>
              <a:schemeClr val="tx1"/>
            </a:solidFill>
          </a:ln>
        </p:spPr>
        <p:txBody>
          <a:bodyPr wrap="square" rtlCol="0">
            <a:spAutoFit/>
          </a:bodyPr>
          <a:lstStyle/>
          <a:p>
            <a:r>
              <a:rPr lang="en-US" altLang="zh-CN" dirty="0">
                <a:ln>
                  <a:noFill/>
                </a:ln>
                <a:latin typeface="楷体" panose="02010609060101010101" pitchFamily="49" charset="-122"/>
                <a:ea typeface="楷体" panose="02010609060101010101" pitchFamily="49" charset="-122"/>
              </a:rPr>
              <a:t>     </a:t>
            </a:r>
            <a:r>
              <a:rPr lang="zh-CN" altLang="en-US" sz="2400" dirty="0" smtClean="0">
                <a:ln>
                  <a:noFill/>
                </a:ln>
                <a:latin typeface="楷体" panose="02010609060101010101" pitchFamily="49" charset="-122"/>
                <a:ea typeface="楷体" panose="02010609060101010101" pitchFamily="49" charset="-122"/>
              </a:rPr>
              <a:t>北魏</a:t>
            </a:r>
            <a:r>
              <a:rPr lang="zh-CN" altLang="en-US" sz="2400" dirty="0">
                <a:ln>
                  <a:noFill/>
                </a:ln>
                <a:latin typeface="楷体" panose="02010609060101010101" pitchFamily="49" charset="-122"/>
                <a:ea typeface="楷体" panose="02010609060101010101" pitchFamily="49" charset="-122"/>
              </a:rPr>
              <a:t>孝文帝的改革实质上是北魏王朝的</a:t>
            </a:r>
            <a:r>
              <a:rPr lang="zh-CN" altLang="en-US" sz="2400" dirty="0">
                <a:ln>
                  <a:noFill/>
                </a:ln>
                <a:solidFill>
                  <a:srgbClr val="FF0000"/>
                </a:solidFill>
                <a:latin typeface="楷体" panose="02010609060101010101" pitchFamily="49" charset="-122"/>
                <a:ea typeface="楷体" panose="02010609060101010101" pitchFamily="49" charset="-122"/>
              </a:rPr>
              <a:t>中国化</a:t>
            </a:r>
            <a:r>
              <a:rPr lang="zh-CN" altLang="en-US" sz="2400" dirty="0">
                <a:ln>
                  <a:noFill/>
                </a:ln>
                <a:latin typeface="楷体" panose="02010609060101010101" pitchFamily="49" charset="-122"/>
                <a:ea typeface="楷体" panose="02010609060101010101" pitchFamily="49" charset="-122"/>
              </a:rPr>
              <a:t>。</a:t>
            </a:r>
            <a:endParaRPr lang="zh-CN" altLang="en-US" dirty="0">
              <a:ln>
                <a:noFill/>
              </a:ln>
              <a:latin typeface="楷体" panose="02010609060101010101" pitchFamily="49" charset="-122"/>
              <a:ea typeface="楷体" panose="02010609060101010101" pitchFamily="49" charset="-122"/>
            </a:endParaRPr>
          </a:p>
          <a:p>
            <a:r>
              <a:rPr lang="zh-CN" altLang="en-US" dirty="0">
                <a:ln>
                  <a:noFill/>
                </a:ln>
                <a:latin typeface="宋体" panose="02010600030101010101" pitchFamily="2" charset="-122"/>
                <a:ea typeface="宋体" panose="02010600030101010101" pitchFamily="2" charset="-122"/>
              </a:rPr>
              <a:t>  </a:t>
            </a:r>
            <a:r>
              <a:rPr lang="zh-CN" altLang="en-US" dirty="0" smtClean="0">
                <a:ln>
                  <a:noFill/>
                </a:ln>
                <a:latin typeface="宋体" panose="02010600030101010101" pitchFamily="2" charset="-122"/>
                <a:ea typeface="宋体" panose="02010600030101010101" pitchFamily="2" charset="-122"/>
                <a:cs typeface="楷体" panose="02010609060101010101" pitchFamily="49" charset="-122"/>
              </a:rPr>
              <a:t>——</a:t>
            </a:r>
            <a:r>
              <a:rPr lang="zh-CN" altLang="en-US" dirty="0">
                <a:ln>
                  <a:noFill/>
                </a:ln>
                <a:latin typeface="宋体" panose="02010600030101010101" pitchFamily="2" charset="-122"/>
                <a:ea typeface="宋体" panose="02010600030101010101" pitchFamily="2" charset="-122"/>
                <a:cs typeface="楷体" panose="02010609060101010101" pitchFamily="49" charset="-122"/>
              </a:rPr>
              <a:t>（日）川本芳昭：《中华的崩溃与扩大：魏晋南北朝》</a:t>
            </a:r>
            <a:endParaRPr lang="zh-CN" altLang="en-US" dirty="0">
              <a:ln>
                <a:noFill/>
              </a:ln>
              <a:latin typeface="宋体" panose="02010600030101010101" pitchFamily="2" charset="-122"/>
              <a:ea typeface="宋体" panose="02010600030101010101" pitchFamily="2" charset="-122"/>
              <a:cs typeface="楷体" panose="02010609060101010101" pitchFamily="49" charset="-122"/>
            </a:endParaRPr>
          </a:p>
        </p:txBody>
      </p:sp>
      <p:sp>
        <p:nvSpPr>
          <p:cNvPr id="4" name="文本框 3"/>
          <p:cNvSpPr txBox="1"/>
          <p:nvPr/>
        </p:nvSpPr>
        <p:spPr>
          <a:xfrm>
            <a:off x="360680" y="5309235"/>
            <a:ext cx="4525645" cy="1323439"/>
          </a:xfrm>
          <a:prstGeom prst="rect">
            <a:avLst/>
          </a:prstGeom>
          <a:noFill/>
          <a:ln w="19050">
            <a:solidFill>
              <a:schemeClr val="tx1"/>
            </a:solidFill>
          </a:ln>
        </p:spPr>
        <p:txBody>
          <a:bodyPr wrap="square" rtlCol="0">
            <a:spAutoFit/>
          </a:bodyPr>
          <a:lstStyle/>
          <a:p>
            <a:r>
              <a:rPr lang="en-US" altLang="zh-CN" sz="2000" dirty="0">
                <a:solidFill>
                  <a:srgbClr val="1F2DA8"/>
                </a:solidFill>
              </a:rPr>
              <a:t>1.</a:t>
            </a:r>
            <a:r>
              <a:rPr lang="zh-CN" altLang="en-US" sz="2000" dirty="0">
                <a:solidFill>
                  <a:srgbClr val="1F2DA8"/>
                </a:solidFill>
              </a:rPr>
              <a:t>北魏孝文帝在位时间为471年—499年，说明元略有经历过孝文帝改革，请结合教材，指出墓志铭上的哪些信息可能与孝文帝改革有关。</a:t>
            </a:r>
            <a:endParaRPr lang="zh-CN" altLang="en-US" sz="2000" dirty="0">
              <a:solidFill>
                <a:srgbClr val="1F2DA8"/>
              </a:solidFill>
            </a:endParaRPr>
          </a:p>
        </p:txBody>
      </p:sp>
      <p:sp>
        <p:nvSpPr>
          <p:cNvPr id="5" name="文本框 4"/>
          <p:cNvSpPr txBox="1"/>
          <p:nvPr/>
        </p:nvSpPr>
        <p:spPr>
          <a:xfrm>
            <a:off x="5079365" y="2012950"/>
            <a:ext cx="6439535" cy="400110"/>
          </a:xfrm>
          <a:prstGeom prst="rect">
            <a:avLst/>
          </a:prstGeom>
          <a:noFill/>
          <a:ln w="19050">
            <a:solidFill>
              <a:schemeClr val="tx1"/>
            </a:solidFill>
          </a:ln>
        </p:spPr>
        <p:txBody>
          <a:bodyPr wrap="square" rtlCol="0">
            <a:spAutoFit/>
          </a:bodyPr>
          <a:lstStyle/>
          <a:p>
            <a:r>
              <a:rPr lang="en-US" altLang="zh-CN" sz="2000" dirty="0">
                <a:solidFill>
                  <a:srgbClr val="1F2DA8"/>
                </a:solidFill>
              </a:rPr>
              <a:t>2.</a:t>
            </a:r>
            <a:r>
              <a:rPr lang="zh-CN" altLang="en-US" sz="2000" dirty="0">
                <a:solidFill>
                  <a:srgbClr val="1F2DA8"/>
                </a:solidFill>
              </a:rPr>
              <a:t>你如何理解材料中的“中国化”？（汉化）</a:t>
            </a:r>
            <a:endParaRPr lang="zh-CN" altLang="en-US" sz="2000" dirty="0">
              <a:solidFill>
                <a:srgbClr val="1F2DA8"/>
              </a:solidFill>
            </a:endParaRPr>
          </a:p>
        </p:txBody>
      </p:sp>
      <p:sp>
        <p:nvSpPr>
          <p:cNvPr id="6" name="文本框 5"/>
          <p:cNvSpPr txBox="1"/>
          <p:nvPr/>
        </p:nvSpPr>
        <p:spPr>
          <a:xfrm>
            <a:off x="5073650" y="2561590"/>
            <a:ext cx="6445250" cy="1908215"/>
          </a:xfrm>
          <a:prstGeom prst="rect">
            <a:avLst/>
          </a:prstGeom>
          <a:noFill/>
          <a:ln w="19050">
            <a:solidFill>
              <a:schemeClr val="tx1"/>
            </a:solidFill>
          </a:ln>
        </p:spPr>
        <p:txBody>
          <a:bodyPr wrap="square" rtlCol="0">
            <a:spAutoFit/>
          </a:bodyPr>
          <a:lstStyle/>
          <a:p>
            <a:r>
              <a:rPr lang="en-US" altLang="zh-CN" dirty="0">
                <a:ln>
                  <a:noFill/>
                </a:ln>
              </a:rPr>
              <a:t>          </a:t>
            </a:r>
            <a:r>
              <a:rPr sz="2000" dirty="0" err="1">
                <a:ln>
                  <a:noFill/>
                </a:ln>
                <a:latin typeface="楷体" panose="02010609060101010101" pitchFamily="49" charset="-122"/>
                <a:ea typeface="楷体" panose="02010609060101010101" pitchFamily="49" charset="-122"/>
                <a:cs typeface="黑体" panose="02010609060101010101" pitchFamily="49" charset="-122"/>
              </a:rPr>
              <a:t>北方少数民族入主给中国北方带来了</a:t>
            </a:r>
            <a:r>
              <a:rPr sz="2000" dirty="0">
                <a:ln>
                  <a:noFill/>
                </a:ln>
                <a:latin typeface="楷体" panose="02010609060101010101" pitchFamily="49" charset="-122"/>
                <a:ea typeface="楷体" panose="02010609060101010101" pitchFamily="49" charset="-122"/>
                <a:cs typeface="黑体" panose="02010609060101010101" pitchFamily="49" charset="-122"/>
              </a:rPr>
              <a:t>“</a:t>
            </a:r>
            <a:r>
              <a:rPr sz="2000" u="sng" dirty="0">
                <a:ln>
                  <a:noFill/>
                </a:ln>
                <a:latin typeface="楷体" panose="02010609060101010101" pitchFamily="49" charset="-122"/>
                <a:ea typeface="楷体" panose="02010609060101010101" pitchFamily="49" charset="-122"/>
                <a:cs typeface="黑体" panose="02010609060101010101" pitchFamily="49" charset="-122"/>
              </a:rPr>
              <a:t>     </a:t>
            </a:r>
            <a:r>
              <a:rPr sz="2000" dirty="0">
                <a:ln>
                  <a:noFill/>
                </a:ln>
                <a:latin typeface="楷体" panose="02010609060101010101" pitchFamily="49" charset="-122"/>
                <a:ea typeface="楷体" panose="02010609060101010101" pitchFamily="49" charset="-122"/>
                <a:cs typeface="黑体" panose="02010609060101010101" pitchFamily="49" charset="-122"/>
              </a:rPr>
              <a:t>”</a:t>
            </a:r>
            <a:r>
              <a:rPr sz="2000" dirty="0" err="1">
                <a:ln>
                  <a:noFill/>
                </a:ln>
                <a:latin typeface="楷体" panose="02010609060101010101" pitchFamily="49" charset="-122"/>
                <a:ea typeface="楷体" panose="02010609060101010101" pitchFamily="49" charset="-122"/>
                <a:cs typeface="黑体" panose="02010609060101010101" pitchFamily="49" charset="-122"/>
              </a:rPr>
              <a:t>局面</a:t>
            </a:r>
            <a:r>
              <a:rPr sz="2000" dirty="0">
                <a:ln>
                  <a:noFill/>
                </a:ln>
                <a:latin typeface="楷体" panose="02010609060101010101" pitchFamily="49" charset="-122"/>
                <a:ea typeface="楷体" panose="02010609060101010101" pitchFamily="49" charset="-122"/>
                <a:cs typeface="黑体" panose="02010609060101010101" pitchFamily="49" charset="-122"/>
              </a:rPr>
              <a:t>……</a:t>
            </a:r>
            <a:r>
              <a:rPr sz="2000" dirty="0" err="1">
                <a:ln>
                  <a:noFill/>
                </a:ln>
                <a:latin typeface="楷体" panose="02010609060101010101" pitchFamily="49" charset="-122"/>
                <a:ea typeface="楷体" panose="02010609060101010101" pitchFamily="49" charset="-122"/>
                <a:cs typeface="黑体" panose="02010609060101010101" pitchFamily="49" charset="-122"/>
              </a:rPr>
              <a:t>不过在建立政权后，尤其在吸收了汉族士大夫之后，异族政权又在努力学习汉制和汉文化，自身又在“汉化</a:t>
            </a:r>
            <a:r>
              <a:rPr sz="2000" dirty="0">
                <a:ln>
                  <a:noFill/>
                </a:ln>
                <a:latin typeface="楷体" panose="02010609060101010101" pitchFamily="49" charset="-122"/>
                <a:ea typeface="楷体" panose="02010609060101010101" pitchFamily="49" charset="-122"/>
                <a:cs typeface="黑体" panose="02010609060101010101" pitchFamily="49" charset="-122"/>
              </a:rPr>
              <a:t>”。</a:t>
            </a:r>
            <a:r>
              <a:rPr sz="2000" u="sng" dirty="0">
                <a:ln>
                  <a:noFill/>
                </a:ln>
                <a:latin typeface="楷体" panose="02010609060101010101" pitchFamily="49" charset="-122"/>
                <a:ea typeface="楷体" panose="02010609060101010101" pitchFamily="49" charset="-122"/>
                <a:cs typeface="黑体" panose="02010609060101010101" pitchFamily="49" charset="-122"/>
              </a:rPr>
              <a:t>      </a:t>
            </a:r>
            <a:r>
              <a:rPr sz="2000" dirty="0" err="1">
                <a:ln>
                  <a:noFill/>
                </a:ln>
                <a:latin typeface="楷体" panose="02010609060101010101" pitchFamily="49" charset="-122"/>
                <a:ea typeface="楷体" panose="02010609060101010101" pitchFamily="49" charset="-122"/>
                <a:cs typeface="黑体" panose="02010609060101010101" pitchFamily="49" charset="-122"/>
              </a:rPr>
              <a:t>和汉化的交织，就是不同民族的制度文化碰撞、冲突和融合的过程</a:t>
            </a:r>
            <a:r>
              <a:rPr sz="2000" dirty="0">
                <a:ln>
                  <a:noFill/>
                </a:ln>
                <a:latin typeface="楷体" panose="02010609060101010101" pitchFamily="49" charset="-122"/>
                <a:ea typeface="楷体" panose="02010609060101010101" pitchFamily="49" charset="-122"/>
                <a:cs typeface="黑体" panose="02010609060101010101" pitchFamily="49" charset="-122"/>
              </a:rPr>
              <a:t>。       </a:t>
            </a:r>
            <a:endParaRPr sz="2000" dirty="0">
              <a:ln>
                <a:noFill/>
              </a:ln>
              <a:latin typeface="楷体" panose="02010609060101010101" pitchFamily="49" charset="-122"/>
              <a:ea typeface="楷体" panose="02010609060101010101" pitchFamily="49" charset="-122"/>
              <a:cs typeface="黑体" panose="02010609060101010101" pitchFamily="49" charset="-122"/>
            </a:endParaRPr>
          </a:p>
          <a:p>
            <a:r>
              <a:rPr lang="en-US" dirty="0">
                <a:ln>
                  <a:noFill/>
                </a:ln>
                <a:latin typeface="楷体" panose="02010609060101010101" pitchFamily="49" charset="-122"/>
                <a:ea typeface="楷体" panose="02010609060101010101" pitchFamily="49" charset="-122"/>
                <a:cs typeface="楷体" panose="02010609060101010101" pitchFamily="49" charset="-122"/>
              </a:rPr>
              <a:t>   </a:t>
            </a:r>
            <a:r>
              <a:rPr dirty="0" smtClean="0">
                <a:ln>
                  <a:noFill/>
                </a:ln>
                <a:latin typeface="宋体" panose="02010600030101010101" pitchFamily="2" charset="-122"/>
                <a:ea typeface="宋体" panose="02010600030101010101" pitchFamily="2" charset="-122"/>
                <a:cs typeface="楷体" panose="02010609060101010101" pitchFamily="49" charset="-122"/>
              </a:rPr>
              <a:t>——</a:t>
            </a:r>
            <a:r>
              <a:rPr dirty="0" err="1">
                <a:ln>
                  <a:noFill/>
                </a:ln>
                <a:latin typeface="宋体" panose="02010600030101010101" pitchFamily="2" charset="-122"/>
                <a:ea typeface="宋体" panose="02010600030101010101" pitchFamily="2" charset="-122"/>
                <a:cs typeface="楷体" panose="02010609060101010101" pitchFamily="49" charset="-122"/>
              </a:rPr>
              <a:t>阎步克《波峰与波谷：秦汉魏晋南北朝的政治文明</a:t>
            </a:r>
            <a:r>
              <a:rPr dirty="0">
                <a:ln>
                  <a:noFill/>
                </a:ln>
                <a:latin typeface="宋体" panose="02010600030101010101" pitchFamily="2" charset="-122"/>
                <a:ea typeface="宋体" panose="02010600030101010101" pitchFamily="2" charset="-122"/>
                <a:cs typeface="楷体" panose="02010609060101010101" pitchFamily="49" charset="-122"/>
              </a:rPr>
              <a:t>》</a:t>
            </a:r>
            <a:endParaRPr dirty="0">
              <a:ln>
                <a:noFill/>
              </a:ln>
              <a:latin typeface="宋体" panose="02010600030101010101" pitchFamily="2" charset="-122"/>
              <a:ea typeface="宋体" panose="02010600030101010101" pitchFamily="2" charset="-122"/>
              <a:cs typeface="楷体" panose="02010609060101010101" pitchFamily="49" charset="-122"/>
            </a:endParaRPr>
          </a:p>
        </p:txBody>
      </p:sp>
      <p:sp>
        <p:nvSpPr>
          <p:cNvPr id="7" name="文本框 6"/>
          <p:cNvSpPr txBox="1"/>
          <p:nvPr/>
        </p:nvSpPr>
        <p:spPr>
          <a:xfrm>
            <a:off x="5073649" y="4621530"/>
            <a:ext cx="6445251" cy="1569660"/>
          </a:xfrm>
          <a:prstGeom prst="rect">
            <a:avLst/>
          </a:prstGeom>
          <a:noFill/>
          <a:ln w="19050">
            <a:solidFill>
              <a:schemeClr val="tx1"/>
            </a:solidFill>
          </a:ln>
        </p:spPr>
        <p:txBody>
          <a:bodyPr wrap="square" rtlCol="0">
            <a:spAutoFit/>
          </a:bodyPr>
          <a:lstStyle/>
          <a:p>
            <a:r>
              <a:rPr lang="en-US" altLang="zh-CN" sz="2000" dirty="0">
                <a:solidFill>
                  <a:srgbClr val="1F2DA8"/>
                </a:solidFill>
              </a:rPr>
              <a:t>3.</a:t>
            </a:r>
            <a:r>
              <a:rPr lang="zh-CN" altLang="en-US" sz="2000" dirty="0">
                <a:solidFill>
                  <a:srgbClr val="1F2DA8"/>
                </a:solidFill>
              </a:rPr>
              <a:t>材料中两处空格是同一个词，那么这个词是？（胡化）请以名词解释的形式给“民族交融”下定义</a:t>
            </a:r>
            <a:r>
              <a:rPr lang="zh-CN" altLang="en-US" sz="2000" dirty="0" smtClean="0">
                <a:solidFill>
                  <a:srgbClr val="1F2DA8"/>
                </a:solidFill>
              </a:rPr>
              <a:t>。</a:t>
            </a:r>
            <a:endParaRPr lang="en-US" altLang="zh-CN" sz="2000" dirty="0" smtClean="0">
              <a:solidFill>
                <a:srgbClr val="1F2DA8"/>
              </a:solidFill>
            </a:endParaRPr>
          </a:p>
          <a:p>
            <a:endParaRPr lang="zh-CN" altLang="en-US" sz="2000" dirty="0">
              <a:solidFill>
                <a:srgbClr val="1F2DA8"/>
              </a:solidFill>
            </a:endParaRPr>
          </a:p>
          <a:p>
            <a:r>
              <a:rPr lang="zh-CN" altLang="en-US" dirty="0">
                <a:solidFill>
                  <a:srgbClr val="1F2DA8"/>
                </a:solidFill>
              </a:rPr>
              <a:t>（教师提示：民族交融的要义是尊重差异；民族交融的落脚点在于相互认同和国家认同；民族交融不等于民族融合）</a:t>
            </a:r>
            <a:endParaRPr lang="zh-CN" altLang="en-US" dirty="0">
              <a:solidFill>
                <a:srgbClr val="1F2DA8"/>
              </a:solidFill>
            </a:endParaRPr>
          </a:p>
        </p:txBody>
      </p:sp>
      <p:sp>
        <p:nvSpPr>
          <p:cNvPr id="8" name="TextBox 7"/>
          <p:cNvSpPr txBox="1"/>
          <p:nvPr/>
        </p:nvSpPr>
        <p:spPr>
          <a:xfrm>
            <a:off x="118745" y="165100"/>
            <a:ext cx="4148455"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例</a:t>
            </a:r>
            <a:r>
              <a:rPr lang="en-US" altLang="zh-CN" sz="2800" dirty="0" smtClean="0">
                <a:solidFill>
                  <a:srgbClr val="FF0000"/>
                </a:solidFill>
              </a:rPr>
              <a:t>2】</a:t>
            </a:r>
            <a:r>
              <a:rPr lang="zh-CN" altLang="en-US" sz="2800" dirty="0" smtClean="0">
                <a:solidFill>
                  <a:srgbClr val="FF0000"/>
                </a:solidFill>
              </a:rPr>
              <a:t>：民族交融</a:t>
            </a:r>
            <a:endParaRPr lang="zh-CN" altLang="en-US" sz="2800" dirty="0">
              <a:solidFill>
                <a:srgbClr val="FF0000"/>
              </a:solidFill>
            </a:endParaRPr>
          </a:p>
        </p:txBody>
      </p:sp>
      <p:sp>
        <p:nvSpPr>
          <p:cNvPr id="9" name="椭圆 8"/>
          <p:cNvSpPr/>
          <p:nvPr/>
        </p:nvSpPr>
        <p:spPr>
          <a:xfrm>
            <a:off x="482600" y="4775200"/>
            <a:ext cx="1346200" cy="3175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136" y="718248"/>
            <a:ext cx="5880864" cy="4165552"/>
          </a:xfrm>
          <a:prstGeom prst="rect">
            <a:avLst/>
          </a:prstGeom>
          <a:noFill/>
          <a:ln w="19050">
            <a:solidFill>
              <a:schemeClr val="tx1"/>
            </a:solidFill>
            <a:miter lim="800000"/>
            <a:headEnd/>
            <a:tailEnd/>
          </a:ln>
          <a:effectLst>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735" y="5013736"/>
            <a:ext cx="5906265" cy="1661993"/>
          </a:xfrm>
          <a:prstGeom prst="rect">
            <a:avLst/>
          </a:prstGeom>
          <a:noFill/>
          <a:ln w="19050">
            <a:solidFill>
              <a:schemeClr val="tx1"/>
            </a:solidFill>
          </a:ln>
        </p:spPr>
        <p:txBody>
          <a:bodyPr wrap="square" rtlCol="0">
            <a:spAutoFit/>
          </a:bodyPr>
          <a:lstStyle/>
          <a:p>
            <a:pPr fontAlgn="auto">
              <a:lnSpc>
                <a:spcPct val="100000"/>
              </a:lnSpc>
            </a:pPr>
            <a:r>
              <a:rPr lang="zh-CN" altLang="en-US" sz="2000" dirty="0" smtClean="0">
                <a:latin typeface="楷体" panose="02010609060101010101" pitchFamily="49" charset="-122"/>
                <a:ea typeface="楷体" panose="02010609060101010101" pitchFamily="49" charset="-122"/>
                <a:cs typeface="楷体" panose="02010609060101010101" pitchFamily="49" charset="-122"/>
              </a:rPr>
              <a:t>    从</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4</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世纪初期到</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5</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世纪中叶约</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160</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年间，南迁人口不少于</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90</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万，即北方平均每</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8</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人中有</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人南迁，南方平均每</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6</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人中就有</a:t>
            </a:r>
            <a:r>
              <a:rPr lang="en-US" altLang="zh-CN" sz="2000" dirty="0" smtClean="0">
                <a:latin typeface="楷体" panose="02010609060101010101" pitchFamily="49" charset="-122"/>
                <a:ea typeface="楷体" panose="02010609060101010101" pitchFamily="49" charset="-122"/>
                <a:cs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人来自北方。</a:t>
            </a:r>
            <a:endParaRPr lang="en-US" altLang="zh-CN" sz="2000" dirty="0" smtClean="0">
              <a:latin typeface="楷体" panose="02010609060101010101" pitchFamily="49" charset="-122"/>
              <a:ea typeface="楷体" panose="02010609060101010101" pitchFamily="49" charset="-122"/>
              <a:cs typeface="楷体" panose="02010609060101010101" pitchFamily="49" charset="-122"/>
            </a:endParaRPr>
          </a:p>
          <a:p>
            <a:pPr fontAlgn="auto">
              <a:lnSpc>
                <a:spcPct val="100000"/>
              </a:lnSpc>
            </a:pPr>
            <a:r>
              <a:rPr lang="en-US" altLang="zh-CN" sz="2400" dirty="0" smtClean="0">
                <a:latin typeface="黑体" panose="02010609060101010101" pitchFamily="49" charset="-122"/>
                <a:ea typeface="黑体" panose="02010609060101010101" pitchFamily="49" charset="-122"/>
                <a:cs typeface="楷体" panose="02010609060101010101" pitchFamily="49" charset="-122"/>
              </a:rPr>
              <a:t>        </a:t>
            </a:r>
            <a:r>
              <a:rPr lang="en-US" altLang="zh-CN" dirty="0" smtClean="0">
                <a:latin typeface="宋体" panose="02010600030101010101" pitchFamily="2" charset="-122"/>
                <a:ea typeface="宋体" panose="02010600030101010101" pitchFamily="2" charset="-122"/>
                <a:cs typeface="黑体" panose="02010609060101010101" pitchFamily="49" charset="-122"/>
              </a:rPr>
              <a:t>——</a:t>
            </a:r>
            <a:r>
              <a:rPr lang="zh-CN" altLang="en-US" dirty="0" smtClean="0">
                <a:latin typeface="宋体" panose="02010600030101010101" pitchFamily="2" charset="-122"/>
                <a:ea typeface="宋体" panose="02010600030101010101" pitchFamily="2" charset="-122"/>
                <a:cs typeface="黑体" panose="02010609060101010101" pitchFamily="49" charset="-122"/>
              </a:rPr>
              <a:t>谭其骧：</a:t>
            </a:r>
            <a:r>
              <a:rPr lang="en-US" altLang="zh-CN" dirty="0" smtClean="0">
                <a:latin typeface="宋体" panose="02010600030101010101" pitchFamily="2" charset="-122"/>
                <a:ea typeface="宋体" panose="02010600030101010101" pitchFamily="2" charset="-122"/>
                <a:cs typeface="黑体" panose="02010609060101010101" pitchFamily="49" charset="-122"/>
              </a:rPr>
              <a:t>《</a:t>
            </a:r>
            <a:r>
              <a:rPr lang="zh-CN" altLang="en-US" dirty="0" smtClean="0">
                <a:latin typeface="宋体" panose="02010600030101010101" pitchFamily="2" charset="-122"/>
                <a:ea typeface="宋体" panose="02010600030101010101" pitchFamily="2" charset="-122"/>
                <a:cs typeface="黑体" panose="02010609060101010101" pitchFamily="49" charset="-122"/>
              </a:rPr>
              <a:t>晋永嘉丧乱后之民族迁徙</a:t>
            </a:r>
            <a:r>
              <a:rPr lang="en-US" altLang="zh-CN" dirty="0" smtClean="0">
                <a:latin typeface="宋体" panose="02010600030101010101" pitchFamily="2" charset="-122"/>
                <a:ea typeface="宋体" panose="02010600030101010101" pitchFamily="2" charset="-122"/>
                <a:cs typeface="黑体" panose="02010609060101010101" pitchFamily="49" charset="-122"/>
              </a:rPr>
              <a:t>》</a:t>
            </a:r>
            <a:r>
              <a:rPr lang="zh-CN" altLang="en-US" dirty="0" smtClean="0">
                <a:latin typeface="宋体" panose="02010600030101010101" pitchFamily="2" charset="-122"/>
                <a:ea typeface="宋体" panose="02010600030101010101" pitchFamily="2" charset="-122"/>
                <a:cs typeface="黑体" panose="02010609060101010101" pitchFamily="49" charset="-122"/>
              </a:rPr>
              <a:t>，</a:t>
            </a:r>
            <a:r>
              <a:rPr lang="en-US" altLang="zh-CN" dirty="0" smtClean="0">
                <a:latin typeface="宋体" panose="02010600030101010101" pitchFamily="2" charset="-122"/>
                <a:ea typeface="宋体" panose="02010600030101010101" pitchFamily="2" charset="-122"/>
                <a:cs typeface="黑体" panose="02010609060101010101" pitchFamily="49" charset="-122"/>
              </a:rPr>
              <a:t>《</a:t>
            </a:r>
            <a:r>
              <a:rPr lang="zh-CN" altLang="en-US" dirty="0" smtClean="0">
                <a:latin typeface="宋体" panose="02010600030101010101" pitchFamily="2" charset="-122"/>
                <a:ea typeface="宋体" panose="02010600030101010101" pitchFamily="2" charset="-122"/>
                <a:cs typeface="黑体" panose="02010609060101010101" pitchFamily="49" charset="-122"/>
              </a:rPr>
              <a:t>长水集</a:t>
            </a:r>
            <a:r>
              <a:rPr lang="en-US" altLang="zh-CN" dirty="0" smtClean="0">
                <a:latin typeface="宋体" panose="02010600030101010101" pitchFamily="2" charset="-122"/>
                <a:ea typeface="宋体" panose="02010600030101010101" pitchFamily="2" charset="-122"/>
                <a:cs typeface="黑体" panose="02010609060101010101" pitchFamily="49" charset="-122"/>
              </a:rPr>
              <a:t>》</a:t>
            </a:r>
            <a:r>
              <a:rPr lang="zh-CN" altLang="en-US" dirty="0" smtClean="0">
                <a:latin typeface="宋体" panose="02010600030101010101" pitchFamily="2" charset="-122"/>
                <a:ea typeface="宋体" panose="02010600030101010101" pitchFamily="2" charset="-122"/>
                <a:cs typeface="黑体" panose="02010609060101010101" pitchFamily="49" charset="-122"/>
              </a:rPr>
              <a:t>（上），人民出版社，</a:t>
            </a:r>
            <a:r>
              <a:rPr lang="en-US" altLang="zh-CN" dirty="0" smtClean="0">
                <a:latin typeface="宋体" panose="02010600030101010101" pitchFamily="2" charset="-122"/>
                <a:ea typeface="宋体" panose="02010600030101010101" pitchFamily="2" charset="-122"/>
                <a:cs typeface="黑体" panose="02010609060101010101" pitchFamily="49" charset="-122"/>
              </a:rPr>
              <a:t>1987</a:t>
            </a:r>
            <a:r>
              <a:rPr lang="zh-CN" altLang="en-US" dirty="0" smtClean="0">
                <a:latin typeface="宋体" panose="02010600030101010101" pitchFamily="2" charset="-122"/>
                <a:ea typeface="宋体" panose="02010600030101010101" pitchFamily="2" charset="-122"/>
                <a:cs typeface="黑体" panose="02010609060101010101" pitchFamily="49" charset="-122"/>
              </a:rPr>
              <a:t>年，第</a:t>
            </a:r>
            <a:r>
              <a:rPr lang="en-US" altLang="zh-CN" dirty="0" smtClean="0">
                <a:latin typeface="宋体" panose="02010600030101010101" pitchFamily="2" charset="-122"/>
                <a:ea typeface="宋体" panose="02010600030101010101" pitchFamily="2" charset="-122"/>
                <a:cs typeface="黑体" panose="02010609060101010101" pitchFamily="49" charset="-122"/>
              </a:rPr>
              <a:t>219-220</a:t>
            </a:r>
            <a:r>
              <a:rPr lang="zh-CN" altLang="en-US" dirty="0" smtClean="0">
                <a:latin typeface="宋体" panose="02010600030101010101" pitchFamily="2" charset="-122"/>
                <a:ea typeface="宋体" panose="02010600030101010101" pitchFamily="2" charset="-122"/>
                <a:cs typeface="黑体" panose="02010609060101010101" pitchFamily="49" charset="-122"/>
              </a:rPr>
              <a:t>页</a:t>
            </a:r>
            <a:endParaRPr lang="en-US" altLang="zh-CN" dirty="0">
              <a:latin typeface="宋体" panose="02010600030101010101" pitchFamily="2" charset="-122"/>
              <a:ea typeface="宋体" panose="02010600030101010101" pitchFamily="2" charset="-122"/>
              <a:cs typeface="黑体" panose="02010609060101010101" pitchFamily="49" charset="-122"/>
            </a:endParaRPr>
          </a:p>
        </p:txBody>
      </p:sp>
      <p:sp>
        <p:nvSpPr>
          <p:cNvPr id="4" name="文本框 3"/>
          <p:cNvSpPr txBox="1"/>
          <p:nvPr/>
        </p:nvSpPr>
        <p:spPr>
          <a:xfrm>
            <a:off x="6400801" y="5036944"/>
            <a:ext cx="5524499" cy="707886"/>
          </a:xfrm>
          <a:prstGeom prst="rect">
            <a:avLst/>
          </a:prstGeom>
          <a:noFill/>
          <a:ln w="19050">
            <a:solidFill>
              <a:schemeClr val="tx1"/>
            </a:solidFill>
          </a:ln>
        </p:spPr>
        <p:txBody>
          <a:bodyPr wrap="square" rtlCol="0">
            <a:spAutoFit/>
          </a:bodyPr>
          <a:lstStyle/>
          <a:p>
            <a:r>
              <a:rPr lang="en-US" altLang="zh-CN" sz="2000" dirty="0">
                <a:solidFill>
                  <a:srgbClr val="1F2DA8"/>
                </a:solidFill>
              </a:rPr>
              <a:t>1</a:t>
            </a:r>
            <a:r>
              <a:rPr lang="en-US" altLang="zh-CN" sz="2000" dirty="0" smtClean="0">
                <a:solidFill>
                  <a:srgbClr val="1F2DA8"/>
                </a:solidFill>
              </a:rPr>
              <a:t>. </a:t>
            </a:r>
            <a:r>
              <a:rPr lang="zh-CN" altLang="en-US" sz="2000" dirty="0" smtClean="0">
                <a:solidFill>
                  <a:srgbClr val="1F2DA8"/>
                </a:solidFill>
              </a:rPr>
              <a:t>根据材料并结合所学，以中原人口南迁为例分析该时期人口迁移的原因及其影响。</a:t>
            </a:r>
            <a:endParaRPr lang="zh-CN" altLang="en-US" sz="2000" dirty="0">
              <a:solidFill>
                <a:srgbClr val="1F2DA8"/>
              </a:solidFill>
            </a:endParaRPr>
          </a:p>
        </p:txBody>
      </p:sp>
      <p:sp>
        <p:nvSpPr>
          <p:cNvPr id="5" name="TextBox 4"/>
          <p:cNvSpPr txBox="1"/>
          <p:nvPr/>
        </p:nvSpPr>
        <p:spPr>
          <a:xfrm>
            <a:off x="265935" y="730948"/>
            <a:ext cx="4937405"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西晋末年內迁少数民族分布与北方流民南迁示意图</a:t>
            </a:r>
            <a:endParaRPr lang="zh-CN" altLang="en-US" sz="1600" dirty="0">
              <a:latin typeface="黑体" panose="02010609060101010101" pitchFamily="49" charset="-122"/>
              <a:ea typeface="黑体" panose="02010609060101010101" pitchFamily="49" charset="-122"/>
            </a:endParaRPr>
          </a:p>
        </p:txBody>
      </p:sp>
      <p:sp>
        <p:nvSpPr>
          <p:cNvPr id="6" name="TextBox 5"/>
          <p:cNvSpPr txBox="1"/>
          <p:nvPr/>
        </p:nvSpPr>
        <p:spPr>
          <a:xfrm>
            <a:off x="118745" y="165100"/>
            <a:ext cx="4148455"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例</a:t>
            </a:r>
            <a:r>
              <a:rPr lang="en-US" altLang="zh-CN" sz="2800" dirty="0" smtClean="0">
                <a:solidFill>
                  <a:srgbClr val="FF0000"/>
                </a:solidFill>
              </a:rPr>
              <a:t>3】</a:t>
            </a:r>
            <a:r>
              <a:rPr lang="zh-CN" altLang="en-US" sz="2800" dirty="0" smtClean="0">
                <a:solidFill>
                  <a:srgbClr val="FF0000"/>
                </a:solidFill>
              </a:rPr>
              <a:t>：江南开发</a:t>
            </a:r>
            <a:endParaRPr lang="zh-CN" altLang="en-US" sz="2800" dirty="0">
              <a:solidFill>
                <a:srgbClr val="FF0000"/>
              </a:solidFill>
            </a:endParaRPr>
          </a:p>
        </p:txBody>
      </p:sp>
      <p:pic>
        <p:nvPicPr>
          <p:cNvPr id="7" name="Picture 2" descr="C:\Users\Administrator\Desktop\5\原图（江南地区的开发）.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501" y="242719"/>
            <a:ext cx="5511799" cy="4641082"/>
          </a:xfrm>
          <a:prstGeom prst="rect">
            <a:avLst/>
          </a:prstGeom>
          <a:solidFill>
            <a:srgbClr val="4472C4"/>
          </a:solidFill>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5\原图（江南地区的开发）.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4968" y="1438656"/>
            <a:ext cx="5615432" cy="5305043"/>
          </a:xfrm>
          <a:prstGeom prst="rect">
            <a:avLst/>
          </a:prstGeom>
          <a:solidFill>
            <a:srgbClr val="4472C4"/>
          </a:solidFill>
          <a:ln w="19050">
            <a:solidFill>
              <a:schemeClr val="tx1"/>
            </a:solidFill>
          </a:ln>
        </p:spPr>
      </p:pic>
      <p:sp>
        <p:nvSpPr>
          <p:cNvPr id="3" name="TextBox 2"/>
          <p:cNvSpPr txBox="1"/>
          <p:nvPr/>
        </p:nvSpPr>
        <p:spPr>
          <a:xfrm>
            <a:off x="5842001" y="206051"/>
            <a:ext cx="6134100" cy="4185761"/>
          </a:xfrm>
          <a:prstGeom prst="rect">
            <a:avLst/>
          </a:prstGeom>
          <a:noFill/>
          <a:ln w="19050">
            <a:solidFill>
              <a:schemeClr val="tx1"/>
            </a:solidFill>
          </a:ln>
        </p:spPr>
        <p:txBody>
          <a:bodyPr wrap="square" rtlCol="0">
            <a:spAutoFit/>
          </a:bodyPr>
          <a:lstStyle/>
          <a:p>
            <a:pPr fontAlgn="auto">
              <a:lnSpc>
                <a:spcPct val="100000"/>
              </a:lnSpc>
            </a:pPr>
            <a:r>
              <a:rPr lang="zh-CN" altLang="en-US" sz="3200" dirty="0" smtClean="0">
                <a:latin typeface="黑体" panose="02010609060101010101" pitchFamily="49" charset="-122"/>
                <a:ea typeface="黑体" panose="02010609060101010101" pitchFamily="49" charset="-122"/>
                <a:cs typeface="楷体" panose="02010609060101010101" pitchFamily="49" charset="-122"/>
              </a:rPr>
              <a:t>史料：    </a:t>
            </a:r>
            <a:endParaRPr lang="en-US" altLang="zh-CN" sz="3200" dirty="0" smtClean="0">
              <a:latin typeface="黑体" panose="02010609060101010101" pitchFamily="49" charset="-122"/>
              <a:ea typeface="黑体" panose="02010609060101010101" pitchFamily="49" charset="-122"/>
              <a:cs typeface="楷体" panose="02010609060101010101" pitchFamily="49" charset="-122"/>
            </a:endParaRPr>
          </a:p>
          <a:p>
            <a:pPr fontAlgn="auto">
              <a:lnSpc>
                <a:spcPct val="100000"/>
              </a:lnSpc>
            </a:pPr>
            <a:r>
              <a:rPr lang="en-US" altLang="zh-CN" sz="2400" dirty="0">
                <a:latin typeface="黑体" panose="02010609060101010101" pitchFamily="49" charset="-122"/>
                <a:ea typeface="黑体" panose="02010609060101010101" pitchFamily="49" charset="-122"/>
                <a:cs typeface="楷体" panose="02010609060101010101" pitchFamily="49" charset="-122"/>
              </a:rPr>
              <a:t> </a:t>
            </a:r>
            <a:r>
              <a:rPr lang="en-US" altLang="zh-CN" sz="2400" dirty="0" smtClean="0">
                <a:latin typeface="黑体" panose="02010609060101010101" pitchFamily="49" charset="-122"/>
                <a:ea typeface="黑体" panose="02010609060101010101" pitchFamily="49" charset="-122"/>
                <a:cs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至于</a:t>
            </a:r>
            <a:r>
              <a:rPr lang="zh-CN" altLang="en-US" sz="2400" dirty="0">
                <a:latin typeface="楷体" panose="02010609060101010101" pitchFamily="49" charset="-122"/>
                <a:ea typeface="楷体" panose="02010609060101010101" pitchFamily="49" charset="-122"/>
                <a:cs typeface="楷体" panose="02010609060101010101" pitchFamily="49" charset="-122"/>
              </a:rPr>
              <a:t>元嘉末，三十有九载，兵车勿用，民不外劳，役宽务简，氓庶繁息，至余粮栖亩户不夜扃，盖东西之极盛也</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民勤本业，一岁或稔，则数郡忘饥。会土带海傍湖，良畴亦数十万顷，膏腴上地，亩直一金，鄠、杜之间，不能比也。荆城跨南楚之富，扬部有全吴之沃，鱼盐𣏌梓之利，充仞八方，丝绵布帛之饶，覆衣天下</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cs typeface="楷体" panose="02010609060101010101" pitchFamily="49" charset="-122"/>
            </a:endParaRPr>
          </a:p>
          <a:p>
            <a:pPr fontAlgn="auto">
              <a:lnSpc>
                <a:spcPct val="100000"/>
              </a:lnSpc>
            </a:pPr>
            <a:r>
              <a:rPr lang="en-US" altLang="zh-CN" sz="2400" dirty="0" smtClean="0">
                <a:latin typeface="宋体" panose="02010600030101010101" pitchFamily="2" charset="-122"/>
                <a:ea typeface="宋体" panose="02010600030101010101" pitchFamily="2" charset="-122"/>
                <a:cs typeface="楷体" panose="02010609060101010101" pitchFamily="49" charset="-122"/>
              </a:rPr>
              <a:t>          </a:t>
            </a:r>
            <a:r>
              <a:rPr lang="en-US" altLang="zh-CN" dirty="0" smtClean="0">
                <a:latin typeface="宋体" panose="02010600030101010101" pitchFamily="2" charset="-122"/>
                <a:ea typeface="宋体" panose="02010600030101010101" pitchFamily="2" charset="-122"/>
                <a:cs typeface="黑体" panose="02010609060101010101" pitchFamily="49" charset="-122"/>
              </a:rPr>
              <a:t>——《</a:t>
            </a:r>
            <a:r>
              <a:rPr lang="zh-CN" altLang="en-US" dirty="0" smtClean="0">
                <a:latin typeface="宋体" panose="02010600030101010101" pitchFamily="2" charset="-122"/>
                <a:ea typeface="宋体" panose="02010600030101010101" pitchFamily="2" charset="-122"/>
                <a:cs typeface="黑体" panose="02010609060101010101" pitchFamily="49" charset="-122"/>
              </a:rPr>
              <a:t>宋书</a:t>
            </a:r>
            <a:r>
              <a:rPr lang="en-US" altLang="zh-CN" dirty="0" smtClean="0">
                <a:latin typeface="宋体" panose="02010600030101010101" pitchFamily="2" charset="-122"/>
                <a:ea typeface="宋体" panose="02010600030101010101" pitchFamily="2" charset="-122"/>
                <a:cs typeface="黑体" panose="02010609060101010101" pitchFamily="49" charset="-122"/>
              </a:rPr>
              <a:t>》</a:t>
            </a:r>
            <a:r>
              <a:rPr lang="zh-CN" altLang="en-US" dirty="0" smtClean="0">
                <a:latin typeface="宋体" panose="02010600030101010101" pitchFamily="2" charset="-122"/>
                <a:ea typeface="宋体" panose="02010600030101010101" pitchFamily="2" charset="-122"/>
                <a:cs typeface="黑体" panose="02010609060101010101" pitchFamily="49" charset="-122"/>
              </a:rPr>
              <a:t>，见《中外历史纲要（上）》</a:t>
            </a:r>
            <a:r>
              <a:rPr lang="zh-CN" altLang="en-US" dirty="0">
                <a:latin typeface="宋体" panose="02010600030101010101" pitchFamily="2" charset="-122"/>
                <a:ea typeface="宋体" panose="02010600030101010101" pitchFamily="2" charset="-122"/>
                <a:cs typeface="黑体" panose="02010609060101010101" pitchFamily="49" charset="-122"/>
              </a:rPr>
              <a:t>第</a:t>
            </a:r>
            <a:r>
              <a:rPr lang="en-US" altLang="zh-CN" dirty="0" smtClean="0">
                <a:latin typeface="宋体" panose="02010600030101010101" pitchFamily="2" charset="-122"/>
                <a:ea typeface="宋体" panose="02010600030101010101" pitchFamily="2" charset="-122"/>
                <a:cs typeface="黑体" panose="02010609060101010101" pitchFamily="49" charset="-122"/>
              </a:rPr>
              <a:t>28</a:t>
            </a:r>
            <a:r>
              <a:rPr lang="zh-CN" altLang="en-US" dirty="0" smtClean="0">
                <a:latin typeface="宋体" panose="02010600030101010101" pitchFamily="2" charset="-122"/>
                <a:ea typeface="宋体" panose="02010600030101010101" pitchFamily="2" charset="-122"/>
                <a:cs typeface="黑体" panose="02010609060101010101" pitchFamily="49" charset="-122"/>
              </a:rPr>
              <a:t>页，学思之窗</a:t>
            </a:r>
            <a:endParaRPr lang="en-US" altLang="zh-CN" dirty="0">
              <a:latin typeface="宋体" panose="02010600030101010101" pitchFamily="2" charset="-122"/>
              <a:ea typeface="宋体" panose="02010600030101010101" pitchFamily="2" charset="-122"/>
              <a:cs typeface="黑体" panose="02010609060101010101" pitchFamily="49" charset="-122"/>
            </a:endParaRPr>
          </a:p>
        </p:txBody>
      </p:sp>
      <p:sp>
        <p:nvSpPr>
          <p:cNvPr id="4" name="文本框 6"/>
          <p:cNvSpPr txBox="1">
            <a:spLocks noChangeArrowheads="1"/>
          </p:cNvSpPr>
          <p:nvPr/>
        </p:nvSpPr>
        <p:spPr bwMode="auto">
          <a:xfrm>
            <a:off x="5850763" y="4484497"/>
            <a:ext cx="6125338" cy="430883"/>
          </a:xfrm>
          <a:prstGeom prst="rect">
            <a:avLst/>
          </a:prstGeom>
          <a:solidFill>
            <a:schemeClr val="bg1"/>
          </a:solidFill>
          <a:ln w="19050">
            <a:solidFill>
              <a:srgbClr val="002060"/>
            </a:solidFill>
            <a:miter lim="800000"/>
          </a:ln>
        </p:spPr>
        <p:txBody>
          <a:bodyPr wrap="square" lIns="121917" tIns="60958" rIns="121917" bIns="60958">
            <a:spAutoFit/>
          </a:bodyPr>
          <a:lstStyle/>
          <a:p>
            <a:r>
              <a:rPr lang="zh-CN" altLang="en-US" sz="2000" dirty="0" smtClean="0">
                <a:solidFill>
                  <a:srgbClr val="FF0000"/>
                </a:solidFill>
                <a:latin typeface="黑体" panose="02010609060101010101" pitchFamily="49" charset="-122"/>
                <a:ea typeface="黑体" panose="02010609060101010101" pitchFamily="49" charset="-122"/>
                <a:cs typeface="楷体" panose="02010609060101010101" pitchFamily="49" charset="-122"/>
              </a:rPr>
              <a:t>设问：</a:t>
            </a:r>
            <a:endParaRPr lang="zh-CN" altLang="en-US" sz="2000" dirty="0" smtClean="0">
              <a:solidFill>
                <a:schemeClr val="tx1"/>
              </a:solidFill>
              <a:latin typeface="黑体" panose="02010609060101010101" pitchFamily="49" charset="-122"/>
              <a:ea typeface="黑体" panose="02010609060101010101" pitchFamily="49" charset="-122"/>
              <a:cs typeface="楷体" panose="02010609060101010101" pitchFamily="49" charset="-122"/>
            </a:endParaRPr>
          </a:p>
        </p:txBody>
      </p:sp>
      <p:sp>
        <p:nvSpPr>
          <p:cNvPr id="5" name="文本框 6"/>
          <p:cNvSpPr txBox="1">
            <a:spLocks noChangeArrowheads="1"/>
          </p:cNvSpPr>
          <p:nvPr/>
        </p:nvSpPr>
        <p:spPr bwMode="auto">
          <a:xfrm>
            <a:off x="5850764" y="5001309"/>
            <a:ext cx="6125338" cy="738660"/>
          </a:xfrm>
          <a:prstGeom prst="rect">
            <a:avLst/>
          </a:prstGeom>
          <a:solidFill>
            <a:schemeClr val="bg1"/>
          </a:solidFill>
          <a:ln w="19050">
            <a:solidFill>
              <a:srgbClr val="002060"/>
            </a:solidFill>
            <a:miter lim="800000"/>
          </a:ln>
        </p:spPr>
        <p:txBody>
          <a:bodyPr wrap="square" lIns="121917" tIns="60958" rIns="121917" bIns="60958">
            <a:spAutoFit/>
          </a:bodyPr>
          <a:lstStyle/>
          <a:p>
            <a:r>
              <a:rPr lang="zh-CN" altLang="en-US" sz="2000" dirty="0" smtClean="0">
                <a:solidFill>
                  <a:srgbClr val="FF0000"/>
                </a:solidFill>
                <a:latin typeface="黑体" panose="02010609060101010101" pitchFamily="49" charset="-122"/>
                <a:ea typeface="黑体" panose="02010609060101010101" pitchFamily="49" charset="-122"/>
                <a:cs typeface="楷体" panose="02010609060101010101" pitchFamily="49" charset="-122"/>
              </a:rPr>
              <a:t>参考答案：</a:t>
            </a:r>
            <a:r>
              <a:rPr lang="zh-CN" altLang="en-US" sz="2000" dirty="0">
                <a:solidFill>
                  <a:schemeClr val="tx1"/>
                </a:solidFill>
                <a:latin typeface="黑体" panose="02010609060101010101" pitchFamily="49" charset="-122"/>
                <a:ea typeface="黑体" panose="02010609060101010101" pitchFamily="49" charset="-122"/>
                <a:cs typeface="楷体" panose="02010609060101010101" pitchFamily="49" charset="-122"/>
              </a:rPr>
              <a:t>人民生活安定；农业和手工业发展；</a:t>
            </a:r>
            <a:r>
              <a:rPr lang="zh-CN" altLang="en-US" sz="2000" dirty="0" smtClean="0">
                <a:solidFill>
                  <a:schemeClr val="tx1"/>
                </a:solidFill>
                <a:latin typeface="黑体" panose="02010609060101010101" pitchFamily="49" charset="-122"/>
                <a:ea typeface="黑体" panose="02010609060101010101" pitchFamily="49" charset="-122"/>
                <a:cs typeface="楷体" panose="02010609060101010101" pitchFamily="49" charset="-122"/>
              </a:rPr>
              <a:t>商业、城市繁荣</a:t>
            </a:r>
            <a:endParaRPr lang="zh-CN" altLang="en-US" sz="2000" dirty="0" smtClean="0">
              <a:solidFill>
                <a:schemeClr val="tx1"/>
              </a:solidFill>
              <a:latin typeface="黑体" panose="02010609060101010101" pitchFamily="49" charset="-122"/>
              <a:ea typeface="黑体" panose="02010609060101010101" pitchFamily="49" charset="-122"/>
              <a:cs typeface="楷体" panose="02010609060101010101" pitchFamily="49" charset="-122"/>
            </a:endParaRPr>
          </a:p>
        </p:txBody>
      </p:sp>
      <p:sp>
        <p:nvSpPr>
          <p:cNvPr id="6" name="文本框 3"/>
          <p:cNvSpPr txBox="1"/>
          <p:nvPr/>
        </p:nvSpPr>
        <p:spPr>
          <a:xfrm>
            <a:off x="5850764" y="5858013"/>
            <a:ext cx="6125338" cy="400110"/>
          </a:xfrm>
          <a:prstGeom prst="rect">
            <a:avLst/>
          </a:prstGeom>
          <a:noFill/>
          <a:ln w="19050">
            <a:solidFill>
              <a:schemeClr val="tx1"/>
            </a:solidFill>
          </a:ln>
        </p:spPr>
        <p:txBody>
          <a:bodyPr wrap="square" rtlCol="0">
            <a:spAutoFit/>
          </a:bodyPr>
          <a:lstStyle/>
          <a:p>
            <a:r>
              <a:rPr lang="en-US" altLang="zh-CN" sz="2000" dirty="0" smtClean="0">
                <a:solidFill>
                  <a:srgbClr val="1F2DA8"/>
                </a:solidFill>
              </a:rPr>
              <a:t>2.</a:t>
            </a:r>
            <a:r>
              <a:rPr lang="zh-CN" altLang="en-US" sz="2000" dirty="0" smtClean="0">
                <a:solidFill>
                  <a:srgbClr val="1F2DA8"/>
                </a:solidFill>
              </a:rPr>
              <a:t>根据上述史料</a:t>
            </a:r>
            <a:r>
              <a:rPr lang="zh-CN" altLang="en-US" sz="2000" dirty="0">
                <a:solidFill>
                  <a:srgbClr val="1F2DA8"/>
                </a:solidFill>
              </a:rPr>
              <a:t>和参考答案，请把设问补充完整。</a:t>
            </a:r>
            <a:endParaRPr lang="zh-CN" altLang="en-US" sz="2000" dirty="0">
              <a:solidFill>
                <a:srgbClr val="1F2DA8"/>
              </a:solidFill>
            </a:endParaRPr>
          </a:p>
        </p:txBody>
      </p:sp>
      <p:sp>
        <p:nvSpPr>
          <p:cNvPr id="7" name="TextBox 6"/>
          <p:cNvSpPr txBox="1"/>
          <p:nvPr/>
        </p:nvSpPr>
        <p:spPr>
          <a:xfrm>
            <a:off x="296545" y="444500"/>
            <a:ext cx="4148455"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例</a:t>
            </a:r>
            <a:r>
              <a:rPr lang="en-US" altLang="zh-CN" sz="2800" dirty="0" smtClean="0">
                <a:solidFill>
                  <a:srgbClr val="FF0000"/>
                </a:solidFill>
              </a:rPr>
              <a:t>3】</a:t>
            </a:r>
            <a:r>
              <a:rPr lang="zh-CN" altLang="en-US" sz="2800" dirty="0" smtClean="0">
                <a:solidFill>
                  <a:srgbClr val="FF0000"/>
                </a:solidFill>
              </a:rPr>
              <a:t>：江南开发</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180" y="1955800"/>
            <a:ext cx="906272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43685" y="1999615"/>
            <a:ext cx="6089015" cy="584775"/>
          </a:xfrm>
          <a:prstGeom prst="rect">
            <a:avLst/>
          </a:prstGeom>
          <a:noFill/>
        </p:spPr>
        <p:txBody>
          <a:bodyPr wrap="square" rtlCol="0">
            <a:spAutoFit/>
          </a:bodyPr>
          <a:lstStyle/>
          <a:p>
            <a:r>
              <a:rPr lang="zh-CN" altLang="en-US" sz="3200" dirty="0">
                <a:solidFill>
                  <a:schemeClr val="bg1"/>
                </a:solidFill>
              </a:rPr>
              <a:t>一、单元框架下的主题解析</a:t>
            </a:r>
            <a:endParaRPr lang="zh-CN" altLang="en-US" sz="3200" dirty="0">
              <a:solidFill>
                <a:schemeClr val="bg1"/>
              </a:solidFill>
            </a:endParaRPr>
          </a:p>
        </p:txBody>
      </p:sp>
      <p:sp>
        <p:nvSpPr>
          <p:cNvPr id="5" name="矩形 4"/>
          <p:cNvSpPr/>
          <p:nvPr/>
        </p:nvSpPr>
        <p:spPr>
          <a:xfrm>
            <a:off x="1427480" y="3276600"/>
            <a:ext cx="906272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p:cNvSpPr txBox="1"/>
          <p:nvPr/>
        </p:nvSpPr>
        <p:spPr>
          <a:xfrm>
            <a:off x="1530985" y="3320415"/>
            <a:ext cx="6089015" cy="584775"/>
          </a:xfrm>
          <a:prstGeom prst="rect">
            <a:avLst/>
          </a:prstGeom>
          <a:noFill/>
        </p:spPr>
        <p:txBody>
          <a:bodyPr wrap="square" rtlCol="0">
            <a:spAutoFit/>
          </a:bodyPr>
          <a:lstStyle/>
          <a:p>
            <a:r>
              <a:rPr lang="zh-CN" altLang="en-US" sz="3200" dirty="0">
                <a:solidFill>
                  <a:schemeClr val="bg1"/>
                </a:solidFill>
              </a:rPr>
              <a:t>二、主题总领下的概念透析</a:t>
            </a:r>
            <a:endParaRPr lang="zh-CN" altLang="en-US" sz="3200" dirty="0">
              <a:solidFill>
                <a:schemeClr val="bg1"/>
              </a:solidFill>
            </a:endParaRPr>
          </a:p>
        </p:txBody>
      </p:sp>
      <p:sp>
        <p:nvSpPr>
          <p:cNvPr id="7" name="矩形 6"/>
          <p:cNvSpPr/>
          <p:nvPr/>
        </p:nvSpPr>
        <p:spPr>
          <a:xfrm>
            <a:off x="1427480" y="4584700"/>
            <a:ext cx="906272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3"/>
          <p:cNvSpPr txBox="1"/>
          <p:nvPr/>
        </p:nvSpPr>
        <p:spPr>
          <a:xfrm>
            <a:off x="1530985" y="4628515"/>
            <a:ext cx="6089015" cy="584775"/>
          </a:xfrm>
          <a:prstGeom prst="rect">
            <a:avLst/>
          </a:prstGeom>
          <a:noFill/>
        </p:spPr>
        <p:txBody>
          <a:bodyPr wrap="square" rtlCol="0">
            <a:spAutoFit/>
          </a:bodyPr>
          <a:lstStyle/>
          <a:p>
            <a:r>
              <a:rPr lang="zh-CN" altLang="en-US" sz="3200" dirty="0">
                <a:solidFill>
                  <a:schemeClr val="bg1"/>
                </a:solidFill>
              </a:rPr>
              <a:t>三、概念指向下的情境例</a:t>
            </a:r>
            <a:r>
              <a:rPr lang="zh-CN" altLang="en-US" sz="3200" dirty="0" smtClean="0">
                <a:solidFill>
                  <a:schemeClr val="bg1"/>
                </a:solidFill>
              </a:rPr>
              <a:t>析</a:t>
            </a:r>
            <a:endParaRPr lang="zh-CN" altLang="en-US" sz="3200" dirty="0">
              <a:solidFill>
                <a:schemeClr val="bg1"/>
              </a:solidFill>
            </a:endParaRPr>
          </a:p>
        </p:txBody>
      </p:sp>
      <p:sp>
        <p:nvSpPr>
          <p:cNvPr id="9" name="TextBox 8"/>
          <p:cNvSpPr txBox="1"/>
          <p:nvPr/>
        </p:nvSpPr>
        <p:spPr>
          <a:xfrm>
            <a:off x="2327572" y="2675354"/>
            <a:ext cx="8315028" cy="461665"/>
          </a:xfrm>
          <a:prstGeom prst="rect">
            <a:avLst/>
          </a:prstGeom>
          <a:noFill/>
          <a:ln w="19050">
            <a:noFill/>
          </a:ln>
        </p:spPr>
        <p:txBody>
          <a:bodyPr wrap="square" rtlCol="0">
            <a:spAutoFit/>
          </a:bodyPr>
          <a:lstStyle/>
          <a:p>
            <a:r>
              <a:rPr lang="zh-CN" altLang="en-US" sz="2400" dirty="0"/>
              <a:t>课的立意：要符合</a:t>
            </a:r>
            <a:r>
              <a:rPr lang="zh-CN" altLang="en-US" sz="2400" dirty="0" smtClean="0"/>
              <a:t>主题价值导向</a:t>
            </a:r>
            <a:endParaRPr lang="zh-CN" altLang="en-US" sz="2400" dirty="0"/>
          </a:p>
        </p:txBody>
      </p:sp>
      <p:sp>
        <p:nvSpPr>
          <p:cNvPr id="10" name="TextBox 9"/>
          <p:cNvSpPr txBox="1"/>
          <p:nvPr/>
        </p:nvSpPr>
        <p:spPr>
          <a:xfrm>
            <a:off x="2302172" y="3970754"/>
            <a:ext cx="8315028" cy="461665"/>
          </a:xfrm>
          <a:prstGeom prst="rect">
            <a:avLst/>
          </a:prstGeom>
          <a:noFill/>
          <a:ln w="19050">
            <a:noFill/>
          </a:ln>
        </p:spPr>
        <p:txBody>
          <a:bodyPr wrap="square" rtlCol="0">
            <a:spAutoFit/>
          </a:bodyPr>
          <a:lstStyle/>
          <a:p>
            <a:r>
              <a:rPr lang="zh-CN" altLang="en-US" sz="2400" dirty="0" smtClean="0"/>
              <a:t>课的结构：要建立关键概念之间的逻辑关联</a:t>
            </a:r>
            <a:endParaRPr lang="zh-CN" altLang="en-US" sz="2400" dirty="0"/>
          </a:p>
        </p:txBody>
      </p:sp>
      <p:sp>
        <p:nvSpPr>
          <p:cNvPr id="11" name="TextBox 10"/>
          <p:cNvSpPr txBox="1"/>
          <p:nvPr/>
        </p:nvSpPr>
        <p:spPr>
          <a:xfrm>
            <a:off x="2314872" y="5291554"/>
            <a:ext cx="8315028" cy="461665"/>
          </a:xfrm>
          <a:prstGeom prst="rect">
            <a:avLst/>
          </a:prstGeom>
          <a:noFill/>
          <a:ln w="19050">
            <a:noFill/>
          </a:ln>
        </p:spPr>
        <p:txBody>
          <a:bodyPr wrap="square" rtlCol="0">
            <a:spAutoFit/>
          </a:bodyPr>
          <a:lstStyle/>
          <a:p>
            <a:r>
              <a:rPr lang="zh-CN" altLang="en-US" sz="2400" dirty="0"/>
              <a:t>课的目标：情境化是知识本位向素养本位转变的关键</a:t>
            </a:r>
            <a:endParaRPr lang="zh-CN" altLang="en-US" sz="2400" dirty="0"/>
          </a:p>
        </p:txBody>
      </p:sp>
      <p:sp>
        <p:nvSpPr>
          <p:cNvPr id="14" name="文本框 3"/>
          <p:cNvSpPr txBox="1"/>
          <p:nvPr/>
        </p:nvSpPr>
        <p:spPr>
          <a:xfrm>
            <a:off x="211455" y="198120"/>
            <a:ext cx="11758295" cy="769441"/>
          </a:xfrm>
          <a:prstGeom prst="rect">
            <a:avLst/>
          </a:prstGeom>
          <a:noFill/>
        </p:spPr>
        <p:txBody>
          <a:bodyPr wrap="square" rtlCol="0">
            <a:spAutoFit/>
          </a:bodyPr>
          <a:lstStyle/>
          <a:p>
            <a:pPr algn="ctr"/>
            <a:r>
              <a:rPr lang="zh-CN" altLang="en-US" sz="4400" dirty="0">
                <a:latin typeface="华文中宋" panose="02010600040101010101" charset="-122"/>
                <a:ea typeface="华文中宋" panose="02010600040101010101" charset="-122"/>
                <a:cs typeface="华文中宋" panose="02010600040101010101" charset="-122"/>
              </a:rPr>
              <a:t>主题</a:t>
            </a:r>
            <a:r>
              <a:rPr lang="en-US" altLang="zh-CN" sz="4400" dirty="0">
                <a:latin typeface="华文中宋" panose="02010600040101010101" charset="-122"/>
                <a:ea typeface="华文中宋" panose="02010600040101010101" charset="-122"/>
                <a:cs typeface="华文中宋" panose="02010600040101010101" charset="-122"/>
              </a:rPr>
              <a:t>·</a:t>
            </a:r>
            <a:r>
              <a:rPr lang="zh-CN" altLang="en-US" sz="4400" dirty="0">
                <a:latin typeface="华文中宋" panose="02010600040101010101" charset="-122"/>
                <a:ea typeface="华文中宋" panose="02010600040101010101" charset="-122"/>
                <a:cs typeface="华文中宋" panose="02010600040101010101" charset="-122"/>
              </a:rPr>
              <a:t>概念</a:t>
            </a:r>
            <a:r>
              <a:rPr lang="en-US" altLang="zh-CN" sz="4400" dirty="0">
                <a:latin typeface="华文中宋" panose="02010600040101010101" charset="-122"/>
                <a:ea typeface="华文中宋" panose="02010600040101010101" charset="-122"/>
                <a:cs typeface="华文中宋" panose="02010600040101010101" charset="-122"/>
              </a:rPr>
              <a:t>·</a:t>
            </a:r>
            <a:r>
              <a:rPr lang="zh-CN" altLang="en-US" sz="4400" dirty="0">
                <a:latin typeface="华文中宋" panose="02010600040101010101" charset="-122"/>
                <a:ea typeface="华文中宋" panose="02010600040101010101" charset="-122"/>
                <a:cs typeface="华文中宋" panose="02010600040101010101" charset="-122"/>
              </a:rPr>
              <a:t>情境</a:t>
            </a:r>
            <a:endParaRPr lang="zh-CN" altLang="en-US" sz="4400" dirty="0">
              <a:latin typeface="华文中宋" panose="02010600040101010101" charset="-122"/>
              <a:ea typeface="华文中宋" panose="02010600040101010101" charset="-122"/>
              <a:cs typeface="华文中宋" panose="02010600040101010101" charset="-122"/>
            </a:endParaRPr>
          </a:p>
        </p:txBody>
      </p:sp>
      <p:sp>
        <p:nvSpPr>
          <p:cNvPr id="15" name="文本框 4"/>
          <p:cNvSpPr txBox="1"/>
          <p:nvPr/>
        </p:nvSpPr>
        <p:spPr>
          <a:xfrm>
            <a:off x="1135655" y="971550"/>
            <a:ext cx="10069417" cy="584775"/>
          </a:xfrm>
          <a:prstGeom prst="rect">
            <a:avLst/>
          </a:prstGeom>
          <a:noFill/>
        </p:spPr>
        <p:txBody>
          <a:bodyPr wrap="square" rtlCol="0">
            <a:spAutoFit/>
          </a:bodyPr>
          <a:lstStyle/>
          <a:p>
            <a:pPr algn="ctr"/>
            <a:r>
              <a:rPr lang="en-US" altLang="zh-CN" sz="3200" dirty="0" smtClean="0">
                <a:latin typeface="华文新魏" panose="02010800040101010101" charset="-122"/>
                <a:ea typeface="华文新魏" panose="02010800040101010101" charset="-122"/>
                <a:cs typeface="华文新魏" panose="02010800040101010101" charset="-122"/>
              </a:rPr>
              <a:t>——</a:t>
            </a:r>
            <a:r>
              <a:rPr lang="zh-CN" altLang="en-US" sz="3200" dirty="0" smtClean="0">
                <a:latin typeface="华文新魏" panose="02010800040101010101" charset="-122"/>
                <a:ea typeface="华文新魏" panose="02010800040101010101" charset="-122"/>
                <a:cs typeface="华文新魏" panose="02010800040101010101" charset="-122"/>
              </a:rPr>
              <a:t>我</a:t>
            </a:r>
            <a:r>
              <a:rPr lang="zh-CN" altLang="en-US" sz="3200" dirty="0">
                <a:latin typeface="华文新魏" panose="02010800040101010101" charset="-122"/>
                <a:ea typeface="华文新魏" panose="02010800040101010101" charset="-122"/>
                <a:cs typeface="华文新魏" panose="02010800040101010101" charset="-122"/>
              </a:rPr>
              <a:t>的《中外历史纲要》教学观</a:t>
            </a:r>
            <a:endParaRPr lang="zh-CN" altLang="en-US" sz="3200" dirty="0">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48423" y="2758639"/>
            <a:ext cx="739247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感谢聆听</a:t>
            </a: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敬请指正</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89484" y="204789"/>
            <a:ext cx="4666968" cy="6421922"/>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2941" y="204787"/>
            <a:ext cx="6577375" cy="642192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6206" y="293545"/>
            <a:ext cx="3156998" cy="448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872" y="293545"/>
            <a:ext cx="3164333" cy="448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923" y="293545"/>
            <a:ext cx="2218439" cy="313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165" y="3493934"/>
            <a:ext cx="2229197" cy="303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482" y="3489827"/>
            <a:ext cx="2229289" cy="30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1240" y="289687"/>
            <a:ext cx="2218531" cy="31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241935" y="220345"/>
            <a:ext cx="5481955" cy="4218940"/>
          </a:xfrm>
          <a:prstGeom prst="rect">
            <a:avLst/>
          </a:prstGeom>
          <a:ln>
            <a:solidFill>
              <a:schemeClr val="tx1"/>
            </a:solidFill>
          </a:ln>
        </p:spPr>
      </p:pic>
      <p:sp>
        <p:nvSpPr>
          <p:cNvPr id="5" name="矩形 4"/>
          <p:cNvSpPr/>
          <p:nvPr/>
        </p:nvSpPr>
        <p:spPr>
          <a:xfrm>
            <a:off x="241935" y="2360295"/>
            <a:ext cx="5481955" cy="2087880"/>
          </a:xfrm>
          <a:prstGeom prst="rect">
            <a:avLst/>
          </a:prstGeom>
          <a:solidFill>
            <a:srgbClr val="FFFF00">
              <a:alpha val="2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3"/>
          <p:cNvSpPr txBox="1"/>
          <p:nvPr/>
        </p:nvSpPr>
        <p:spPr>
          <a:xfrm>
            <a:off x="241935" y="4439285"/>
            <a:ext cx="5481955" cy="1076325"/>
          </a:xfrm>
          <a:prstGeom prst="rect">
            <a:avLst/>
          </a:prstGeom>
          <a:noFill/>
          <a:ln w="12700">
            <a:solidFill>
              <a:schemeClr val="tx1"/>
            </a:solidFill>
          </a:ln>
        </p:spPr>
        <p:txBody>
          <a:bodyPr wrap="square" rtlCol="0">
            <a:spAutoFit/>
          </a:bodyPr>
          <a:lstStyle/>
          <a:p>
            <a:r>
              <a:rPr lang="en-US" altLang="zh-CN" sz="2400" dirty="0" smtClean="0">
                <a:solidFill>
                  <a:schemeClr val="tx1"/>
                </a:solidFill>
              </a:rPr>
              <a:t>       </a:t>
            </a:r>
            <a:r>
              <a:rPr lang="en-US" altLang="zh-CN" sz="2400" dirty="0">
                <a:solidFill>
                  <a:schemeClr val="tx1"/>
                </a:solidFill>
                <a:latin typeface="黑体" panose="02010609060101010101" pitchFamily="49" charset="-122"/>
                <a:ea typeface="黑体" panose="02010609060101010101" pitchFamily="49" charset="-122"/>
              </a:rPr>
              <a:t> </a:t>
            </a:r>
            <a:r>
              <a:rPr lang="en-US" altLang="zh-CN" sz="24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中华人民共和国</a:t>
            </a:r>
            <a:r>
              <a:rPr lang="zh-CN" altLang="en-US" sz="2000" dirty="0">
                <a:solidFill>
                  <a:schemeClr val="tx1"/>
                </a:solidFill>
                <a:latin typeface="宋体" panose="02010600030101010101" pitchFamily="2" charset="-122"/>
                <a:ea typeface="宋体" panose="02010600030101010101" pitchFamily="2" charset="-122"/>
              </a:rPr>
              <a:t>教育部</a:t>
            </a:r>
            <a:r>
              <a:rPr lang="en-US" altLang="zh-CN" sz="2000" dirty="0">
                <a:solidFill>
                  <a:schemeClr val="tx1"/>
                </a:solidFill>
                <a:latin typeface="宋体" panose="02010600030101010101" pitchFamily="2" charset="-122"/>
                <a:ea typeface="宋体" panose="02010600030101010101" pitchFamily="2" charset="-122"/>
              </a:rPr>
              <a:t>. </a:t>
            </a:r>
            <a:r>
              <a:rPr lang="zh-CN" altLang="en-US" sz="2000" dirty="0">
                <a:solidFill>
                  <a:schemeClr val="tx1"/>
                </a:solidFill>
                <a:latin typeface="宋体" panose="02010600030101010101" pitchFamily="2" charset="-122"/>
                <a:ea typeface="宋体" panose="02010600030101010101" pitchFamily="2" charset="-122"/>
              </a:rPr>
              <a:t>普通高中历史课程标准（</a:t>
            </a:r>
            <a:r>
              <a:rPr lang="en-US" altLang="zh-CN" sz="2000" dirty="0">
                <a:solidFill>
                  <a:schemeClr val="tx1"/>
                </a:solidFill>
                <a:latin typeface="宋体" panose="02010600030101010101" pitchFamily="2" charset="-122"/>
                <a:ea typeface="宋体" panose="02010600030101010101" pitchFamily="2" charset="-122"/>
              </a:rPr>
              <a:t>2017</a:t>
            </a:r>
            <a:r>
              <a:rPr lang="zh-CN" altLang="en-US" sz="2000" dirty="0">
                <a:solidFill>
                  <a:schemeClr val="tx1"/>
                </a:solidFill>
                <a:latin typeface="宋体" panose="02010600030101010101" pitchFamily="2" charset="-122"/>
                <a:ea typeface="宋体" panose="02010600030101010101" pitchFamily="2" charset="-122"/>
              </a:rPr>
              <a:t>年版</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年修订）</a:t>
            </a:r>
            <a:r>
              <a:rPr lang="en-US" altLang="zh-CN" sz="2000" dirty="0">
                <a:solidFill>
                  <a:schemeClr val="tx1"/>
                </a:solidFill>
                <a:latin typeface="宋体" panose="02010600030101010101" pitchFamily="2" charset="-122"/>
                <a:ea typeface="宋体" panose="02010600030101010101" pitchFamily="2" charset="-122"/>
              </a:rPr>
              <a:t>[M].</a:t>
            </a:r>
            <a:r>
              <a:rPr lang="zh-CN" altLang="en-US" sz="2000" dirty="0">
                <a:solidFill>
                  <a:schemeClr val="tx1"/>
                </a:solidFill>
                <a:latin typeface="宋体" panose="02010600030101010101" pitchFamily="2" charset="-122"/>
                <a:ea typeface="宋体" panose="02010600030101010101" pitchFamily="2" charset="-122"/>
              </a:rPr>
              <a:t>北京</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人民教育出版社，</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a:t>
            </a:r>
            <a:r>
              <a:rPr lang="en-US" altLang="zh-CN" sz="2000" dirty="0">
                <a:solidFill>
                  <a:schemeClr val="tx1"/>
                </a:solidFill>
                <a:latin typeface="宋体" panose="02010600030101010101" pitchFamily="2" charset="-122"/>
                <a:ea typeface="宋体" panose="02010600030101010101" pitchFamily="2" charset="-122"/>
              </a:rPr>
              <a:t>:11.</a:t>
            </a:r>
            <a:endParaRPr lang="en-US" altLang="zh-CN" sz="2000" dirty="0">
              <a:solidFill>
                <a:schemeClr val="tx1"/>
              </a:solidFill>
              <a:latin typeface="宋体" panose="02010600030101010101" pitchFamily="2" charset="-122"/>
              <a:ea typeface="宋体" panose="02010600030101010101" pitchFamily="2" charset="-122"/>
            </a:endParaRPr>
          </a:p>
        </p:txBody>
      </p:sp>
      <p:pic>
        <p:nvPicPr>
          <p:cNvPr id="7" name="图片 6"/>
          <p:cNvPicPr>
            <a:picLocks noChangeAspect="1"/>
          </p:cNvPicPr>
          <p:nvPr>
            <p:custDataLst>
              <p:tags r:id="rId3"/>
            </p:custDataLst>
          </p:nvPr>
        </p:nvPicPr>
        <p:blipFill>
          <a:blip r:embed="rId4"/>
          <a:stretch>
            <a:fillRect/>
          </a:stretch>
        </p:blipFill>
        <p:spPr>
          <a:xfrm>
            <a:off x="5944235" y="220345"/>
            <a:ext cx="6088380" cy="2346960"/>
          </a:xfrm>
          <a:prstGeom prst="rect">
            <a:avLst/>
          </a:prstGeom>
        </p:spPr>
      </p:pic>
      <p:pic>
        <p:nvPicPr>
          <p:cNvPr id="8" name="图片 7"/>
          <p:cNvPicPr>
            <a:picLocks noChangeAspect="1"/>
          </p:cNvPicPr>
          <p:nvPr/>
        </p:nvPicPr>
        <p:blipFill>
          <a:blip r:embed="rId5"/>
          <a:stretch>
            <a:fillRect/>
          </a:stretch>
        </p:blipFill>
        <p:spPr>
          <a:xfrm>
            <a:off x="6035675" y="2651760"/>
            <a:ext cx="5904865" cy="1287780"/>
          </a:xfrm>
          <a:prstGeom prst="rect">
            <a:avLst/>
          </a:prstGeom>
        </p:spPr>
      </p:pic>
      <p:sp>
        <p:nvSpPr>
          <p:cNvPr id="2" name="矩形 1"/>
          <p:cNvSpPr/>
          <p:nvPr/>
        </p:nvSpPr>
        <p:spPr>
          <a:xfrm>
            <a:off x="6035675" y="220345"/>
            <a:ext cx="5904865" cy="4877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874597" y="1893346"/>
            <a:ext cx="387276"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446065" y="2917144"/>
            <a:ext cx="417774"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9983096" y="2917144"/>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122894" y="3282904"/>
            <a:ext cx="1106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122894" y="2259106"/>
            <a:ext cx="471544" cy="308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061038" y="3615205"/>
            <a:ext cx="471544" cy="308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6035675" y="4021526"/>
            <a:ext cx="5919327" cy="1076325"/>
          </a:xfrm>
          <a:prstGeom prst="rect">
            <a:avLst/>
          </a:prstGeom>
          <a:noFill/>
          <a:ln w="12700">
            <a:noFill/>
          </a:ln>
        </p:spPr>
        <p:txBody>
          <a:bodyPr wrap="square" rtlCol="0">
            <a:spAutoFit/>
          </a:bodyPr>
          <a:lstStyle/>
          <a:p>
            <a:r>
              <a:rPr lang="en-US" altLang="zh-CN" sz="2400" dirty="0" smtClean="0">
                <a:solidFill>
                  <a:schemeClr val="tx1"/>
                </a:solidFill>
              </a:rPr>
              <a:t>       </a:t>
            </a:r>
            <a:r>
              <a:rPr lang="en-US" altLang="zh-CN" sz="2400" dirty="0">
                <a:solidFill>
                  <a:schemeClr val="tx1"/>
                </a:solidFill>
                <a:latin typeface="黑体" panose="02010609060101010101" pitchFamily="49" charset="-122"/>
                <a:ea typeface="黑体" panose="02010609060101010101" pitchFamily="49" charset="-122"/>
              </a:rPr>
              <a:t> </a:t>
            </a:r>
            <a:r>
              <a:rPr lang="en-US" altLang="zh-CN" sz="24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中华人民共和国</a:t>
            </a:r>
            <a:r>
              <a:rPr lang="zh-CN" altLang="en-US" sz="2000" dirty="0">
                <a:solidFill>
                  <a:schemeClr val="tx1"/>
                </a:solidFill>
                <a:latin typeface="宋体" panose="02010600030101010101" pitchFamily="2" charset="-122"/>
                <a:ea typeface="宋体" panose="02010600030101010101" pitchFamily="2" charset="-122"/>
              </a:rPr>
              <a:t>教育部</a:t>
            </a:r>
            <a:r>
              <a:rPr lang="en-US" altLang="zh-CN" sz="2000" dirty="0">
                <a:solidFill>
                  <a:schemeClr val="tx1"/>
                </a:solidFill>
                <a:latin typeface="宋体" panose="02010600030101010101" pitchFamily="2" charset="-122"/>
                <a:ea typeface="宋体" panose="02010600030101010101" pitchFamily="2" charset="-122"/>
              </a:rPr>
              <a:t>. </a:t>
            </a:r>
            <a:r>
              <a:rPr lang="zh-CN" altLang="en-US" sz="2000" dirty="0">
                <a:solidFill>
                  <a:schemeClr val="tx1"/>
                </a:solidFill>
                <a:latin typeface="宋体" panose="02010600030101010101" pitchFamily="2" charset="-122"/>
                <a:ea typeface="宋体" panose="02010600030101010101" pitchFamily="2" charset="-122"/>
              </a:rPr>
              <a:t>普通高中历史课程标准（</a:t>
            </a:r>
            <a:r>
              <a:rPr lang="en-US" altLang="zh-CN" sz="2000" dirty="0">
                <a:solidFill>
                  <a:schemeClr val="tx1"/>
                </a:solidFill>
                <a:latin typeface="宋体" panose="02010600030101010101" pitchFamily="2" charset="-122"/>
                <a:ea typeface="宋体" panose="02010600030101010101" pitchFamily="2" charset="-122"/>
              </a:rPr>
              <a:t>2017</a:t>
            </a:r>
            <a:r>
              <a:rPr lang="zh-CN" altLang="en-US" sz="2000" dirty="0">
                <a:solidFill>
                  <a:schemeClr val="tx1"/>
                </a:solidFill>
                <a:latin typeface="宋体" panose="02010600030101010101" pitchFamily="2" charset="-122"/>
                <a:ea typeface="宋体" panose="02010600030101010101" pitchFamily="2" charset="-122"/>
              </a:rPr>
              <a:t>年版</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年修订）</a:t>
            </a:r>
            <a:r>
              <a:rPr lang="en-US" altLang="zh-CN" sz="2000" dirty="0">
                <a:solidFill>
                  <a:schemeClr val="tx1"/>
                </a:solidFill>
                <a:latin typeface="宋体" panose="02010600030101010101" pitchFamily="2" charset="-122"/>
                <a:ea typeface="宋体" panose="02010600030101010101" pitchFamily="2" charset="-122"/>
              </a:rPr>
              <a:t>[M].</a:t>
            </a:r>
            <a:r>
              <a:rPr lang="zh-CN" altLang="en-US" sz="2000" dirty="0">
                <a:solidFill>
                  <a:schemeClr val="tx1"/>
                </a:solidFill>
                <a:latin typeface="宋体" panose="02010600030101010101" pitchFamily="2" charset="-122"/>
                <a:ea typeface="宋体" panose="02010600030101010101" pitchFamily="2" charset="-122"/>
              </a:rPr>
              <a:t>北京</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人民教育出版社，</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a:t>
            </a:r>
            <a:r>
              <a:rPr lang="en-US" altLang="zh-CN" sz="2000" dirty="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12.</a:t>
            </a:r>
            <a:endParaRPr lang="en-US" altLang="zh-CN" sz="2000" dirty="0">
              <a:solidFill>
                <a:schemeClr val="tx1"/>
              </a:solidFill>
              <a:latin typeface="宋体" panose="02010600030101010101" pitchFamily="2" charset="-122"/>
              <a:ea typeface="宋体" panose="02010600030101010101" pitchFamily="2" charset="-122"/>
            </a:endParaRPr>
          </a:p>
        </p:txBody>
      </p:sp>
      <p:sp>
        <p:nvSpPr>
          <p:cNvPr id="17" name="矩形 16"/>
          <p:cNvSpPr/>
          <p:nvPr/>
        </p:nvSpPr>
        <p:spPr>
          <a:xfrm>
            <a:off x="2310369" y="3586424"/>
            <a:ext cx="1413332" cy="336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6" grpId="0" animBg="1"/>
      <p:bldP spid="18" grpId="0" animBg="1"/>
      <p:bldP spid="15"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89484" y="204789"/>
            <a:ext cx="4666968" cy="6421922"/>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2941" y="204787"/>
            <a:ext cx="6577375" cy="642192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6206" y="293545"/>
            <a:ext cx="3156998" cy="448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572" y="293545"/>
            <a:ext cx="3164333" cy="448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923" y="293545"/>
            <a:ext cx="2218439" cy="313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165" y="3493934"/>
            <a:ext cx="2229197" cy="303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482" y="3489827"/>
            <a:ext cx="2229289" cy="30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箭头 5"/>
          <p:cNvSpPr/>
          <p:nvPr/>
        </p:nvSpPr>
        <p:spPr>
          <a:xfrm>
            <a:off x="2990626" y="4830180"/>
            <a:ext cx="1129553" cy="6131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53035" y="5443366"/>
            <a:ext cx="5475643" cy="954107"/>
          </a:xfrm>
          <a:prstGeom prst="rect">
            <a:avLst/>
          </a:prstGeom>
          <a:noFill/>
        </p:spPr>
        <p:txBody>
          <a:bodyPr wrap="square" rtlCol="0">
            <a:spAutoFit/>
          </a:bodyPr>
          <a:lstStyle/>
          <a:p>
            <a:pPr algn="ctr"/>
            <a:r>
              <a:rPr lang="zh-CN" altLang="en-US" sz="2800" dirty="0" smtClean="0"/>
              <a:t>叙述历史发展历程</a:t>
            </a:r>
            <a:endParaRPr lang="en-US" altLang="zh-CN" sz="2800" dirty="0" smtClean="0"/>
          </a:p>
          <a:p>
            <a:pPr algn="ctr"/>
            <a:r>
              <a:rPr lang="zh-CN" altLang="en-US" sz="2800" dirty="0" smtClean="0"/>
              <a:t>注重重大历史事物</a:t>
            </a:r>
            <a:endParaRPr lang="zh-CN" altLang="en-US" sz="2800" dirty="0"/>
          </a:p>
        </p:txBody>
      </p:sp>
      <p:sp>
        <p:nvSpPr>
          <p:cNvPr id="13" name="TextBox 12"/>
          <p:cNvSpPr txBox="1"/>
          <p:nvPr/>
        </p:nvSpPr>
        <p:spPr>
          <a:xfrm>
            <a:off x="7650192" y="412351"/>
            <a:ext cx="2789455" cy="1384995"/>
          </a:xfrm>
          <a:prstGeom prst="rect">
            <a:avLst/>
          </a:prstGeom>
          <a:noFill/>
        </p:spPr>
        <p:txBody>
          <a:bodyPr wrap="square" rtlCol="0">
            <a:spAutoFit/>
          </a:bodyPr>
          <a:lstStyle/>
          <a:p>
            <a:r>
              <a:rPr lang="zh-CN" altLang="en-US" sz="2800" dirty="0" smtClean="0"/>
              <a:t>专题引领</a:t>
            </a:r>
            <a:endParaRPr lang="en-US" altLang="zh-CN" sz="2800" dirty="0" smtClean="0"/>
          </a:p>
          <a:p>
            <a:r>
              <a:rPr lang="zh-CN" altLang="en-US" sz="2800" dirty="0" smtClean="0"/>
              <a:t>多角度</a:t>
            </a:r>
            <a:endParaRPr lang="en-US" altLang="zh-CN" sz="2800" dirty="0" smtClean="0"/>
          </a:p>
          <a:p>
            <a:r>
              <a:rPr lang="zh-CN" altLang="en-US" sz="2800" dirty="0" smtClean="0"/>
              <a:t>深入学习</a:t>
            </a:r>
            <a:endParaRPr lang="zh-CN" altLang="en-US" sz="2800"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40" y="202520"/>
            <a:ext cx="65773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接连接符 13"/>
          <p:cNvCxnSpPr/>
          <p:nvPr/>
        </p:nvCxnSpPr>
        <p:spPr>
          <a:xfrm>
            <a:off x="4120179" y="2078047"/>
            <a:ext cx="2216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1350" y="2402570"/>
            <a:ext cx="19965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217458" y="2391812"/>
            <a:ext cx="11187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77558" y="2693025"/>
            <a:ext cx="3978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255082" y="1707173"/>
            <a:ext cx="692972" cy="3708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760232" y="2031696"/>
            <a:ext cx="692972" cy="3708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
          <p:cNvSpPr txBox="1"/>
          <p:nvPr/>
        </p:nvSpPr>
        <p:spPr>
          <a:xfrm>
            <a:off x="229420" y="3417984"/>
            <a:ext cx="6570895" cy="1076325"/>
          </a:xfrm>
          <a:prstGeom prst="rect">
            <a:avLst/>
          </a:prstGeom>
          <a:solidFill>
            <a:schemeClr val="bg1"/>
          </a:solidFill>
          <a:ln w="12700">
            <a:solidFill>
              <a:schemeClr val="bg1"/>
            </a:solidFill>
          </a:ln>
        </p:spPr>
        <p:txBody>
          <a:bodyPr wrap="square" rtlCol="0">
            <a:spAutoFit/>
          </a:bodyPr>
          <a:lstStyle/>
          <a:p>
            <a:r>
              <a:rPr lang="en-US" altLang="zh-CN" sz="2400" dirty="0" smtClean="0">
                <a:solidFill>
                  <a:schemeClr val="tx1"/>
                </a:solidFill>
              </a:rPr>
              <a:t>       </a:t>
            </a:r>
            <a:r>
              <a:rPr lang="en-US" altLang="zh-CN" sz="2400" dirty="0">
                <a:solidFill>
                  <a:schemeClr val="tx1"/>
                </a:solidFill>
                <a:latin typeface="黑体" panose="02010609060101010101" pitchFamily="49" charset="-122"/>
                <a:ea typeface="黑体" panose="02010609060101010101" pitchFamily="49" charset="-122"/>
              </a:rPr>
              <a:t> </a:t>
            </a:r>
            <a:r>
              <a:rPr lang="en-US" altLang="zh-CN" sz="24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中华人民共和国</a:t>
            </a:r>
            <a:r>
              <a:rPr lang="zh-CN" altLang="en-US" sz="2000" dirty="0">
                <a:solidFill>
                  <a:schemeClr val="tx1"/>
                </a:solidFill>
                <a:latin typeface="宋体" panose="02010600030101010101" pitchFamily="2" charset="-122"/>
                <a:ea typeface="宋体" panose="02010600030101010101" pitchFamily="2" charset="-122"/>
              </a:rPr>
              <a:t>教育部</a:t>
            </a:r>
            <a:r>
              <a:rPr lang="en-US" altLang="zh-CN" sz="2000" dirty="0">
                <a:solidFill>
                  <a:schemeClr val="tx1"/>
                </a:solidFill>
                <a:latin typeface="宋体" panose="02010600030101010101" pitchFamily="2" charset="-122"/>
                <a:ea typeface="宋体" panose="02010600030101010101" pitchFamily="2" charset="-122"/>
              </a:rPr>
              <a:t>. </a:t>
            </a:r>
            <a:r>
              <a:rPr lang="zh-CN" altLang="en-US" sz="2000" dirty="0">
                <a:solidFill>
                  <a:schemeClr val="tx1"/>
                </a:solidFill>
                <a:latin typeface="宋体" panose="02010600030101010101" pitchFamily="2" charset="-122"/>
                <a:ea typeface="宋体" panose="02010600030101010101" pitchFamily="2" charset="-122"/>
              </a:rPr>
              <a:t>普通高中历史课程标准（</a:t>
            </a:r>
            <a:r>
              <a:rPr lang="en-US" altLang="zh-CN" sz="2000" dirty="0">
                <a:solidFill>
                  <a:schemeClr val="tx1"/>
                </a:solidFill>
                <a:latin typeface="宋体" panose="02010600030101010101" pitchFamily="2" charset="-122"/>
                <a:ea typeface="宋体" panose="02010600030101010101" pitchFamily="2" charset="-122"/>
              </a:rPr>
              <a:t>2017</a:t>
            </a:r>
            <a:r>
              <a:rPr lang="zh-CN" altLang="en-US" sz="2000" dirty="0">
                <a:solidFill>
                  <a:schemeClr val="tx1"/>
                </a:solidFill>
                <a:latin typeface="宋体" panose="02010600030101010101" pitchFamily="2" charset="-122"/>
                <a:ea typeface="宋体" panose="02010600030101010101" pitchFamily="2" charset="-122"/>
              </a:rPr>
              <a:t>年版</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年修订）</a:t>
            </a:r>
            <a:r>
              <a:rPr lang="en-US" altLang="zh-CN" sz="2000" dirty="0">
                <a:solidFill>
                  <a:schemeClr val="tx1"/>
                </a:solidFill>
                <a:latin typeface="宋体" panose="02010600030101010101" pitchFamily="2" charset="-122"/>
                <a:ea typeface="宋体" panose="02010600030101010101" pitchFamily="2" charset="-122"/>
              </a:rPr>
              <a:t>[M].</a:t>
            </a:r>
            <a:r>
              <a:rPr lang="zh-CN" altLang="en-US" sz="2000" dirty="0">
                <a:solidFill>
                  <a:schemeClr val="tx1"/>
                </a:solidFill>
                <a:latin typeface="宋体" panose="02010600030101010101" pitchFamily="2" charset="-122"/>
                <a:ea typeface="宋体" panose="02010600030101010101" pitchFamily="2" charset="-122"/>
              </a:rPr>
              <a:t>北京</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人民教育出版社，</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a:t>
            </a:r>
            <a:r>
              <a:rPr lang="en-US" altLang="zh-CN" sz="2000" dirty="0" smtClean="0">
                <a:solidFill>
                  <a:schemeClr val="tx1"/>
                </a:solidFill>
                <a:latin typeface="宋体" panose="02010600030101010101" pitchFamily="2" charset="-122"/>
                <a:ea typeface="宋体" panose="02010600030101010101" pitchFamily="2" charset="-122"/>
              </a:rPr>
              <a:t>:9.</a:t>
            </a:r>
            <a:endParaRPr lang="en-US" altLang="zh-CN" sz="2000" dirty="0">
              <a:solidFill>
                <a:schemeClr val="tx1"/>
              </a:solidFill>
              <a:latin typeface="宋体" panose="02010600030101010101" pitchFamily="2" charset="-122"/>
              <a:ea typeface="宋体" panose="02010600030101010101" pitchFamily="2" charset="-122"/>
            </a:endParaRPr>
          </a:p>
        </p:txBody>
      </p:sp>
      <p:sp>
        <p:nvSpPr>
          <p:cNvPr id="25" name="TextBox 24"/>
          <p:cNvSpPr txBox="1"/>
          <p:nvPr/>
        </p:nvSpPr>
        <p:spPr>
          <a:xfrm>
            <a:off x="6035675" y="4058396"/>
            <a:ext cx="5905500" cy="2553335"/>
          </a:xfrm>
          <a:prstGeom prst="rect">
            <a:avLst/>
          </a:prstGeom>
          <a:solidFill>
            <a:schemeClr val="bg1"/>
          </a:solidFill>
          <a:ln w="12700">
            <a:solidFill>
              <a:schemeClr val="tx1"/>
            </a:solidFill>
          </a:ln>
        </p:spPr>
        <p:txBody>
          <a:bodyPr wrap="square" rtlCol="0">
            <a:spAutoFit/>
          </a:bodyPr>
          <a:lstStyle/>
          <a:p>
            <a:r>
              <a:rPr lang="en-US" altLang="zh-CN" sz="2400" dirty="0" smtClean="0">
                <a:solidFill>
                  <a:schemeClr val="tx1"/>
                </a:solidFill>
              </a:rPr>
              <a:t>        </a:t>
            </a:r>
            <a:r>
              <a:rPr lang="zh-CN" altLang="zh-CN" sz="2400" dirty="0" smtClean="0">
                <a:solidFill>
                  <a:schemeClr val="tx1"/>
                </a:solidFill>
                <a:latin typeface="方正小标宋简体" panose="02010601030101010101" pitchFamily="2" charset="-122"/>
                <a:ea typeface="方正小标宋简体" panose="02010601030101010101" pitchFamily="2" charset="-122"/>
              </a:rPr>
              <a:t>“</a:t>
            </a:r>
            <a:r>
              <a:rPr lang="zh-CN" altLang="zh-CN" sz="2400" dirty="0">
                <a:solidFill>
                  <a:schemeClr val="tx1"/>
                </a:solidFill>
                <a:latin typeface="方正小标宋简体" panose="02010601030101010101" pitchFamily="2" charset="-122"/>
                <a:ea typeface="方正小标宋简体" panose="02010601030101010101" pitchFamily="2" charset="-122"/>
              </a:rPr>
              <a:t>进一步精选了学科内容，重视以学科</a:t>
            </a:r>
            <a:r>
              <a:rPr lang="zh-CN" altLang="zh-CN" sz="2400" dirty="0">
                <a:solidFill>
                  <a:srgbClr val="FF0000"/>
                </a:solidFill>
                <a:latin typeface="方正小标宋简体" panose="02010601030101010101" pitchFamily="2" charset="-122"/>
                <a:ea typeface="方正小标宋简体" panose="02010601030101010101" pitchFamily="2" charset="-122"/>
              </a:rPr>
              <a:t>大概念</a:t>
            </a:r>
            <a:r>
              <a:rPr lang="zh-CN" altLang="zh-CN" sz="2400" dirty="0">
                <a:solidFill>
                  <a:schemeClr val="tx1"/>
                </a:solidFill>
                <a:latin typeface="方正小标宋简体" panose="02010601030101010101" pitchFamily="2" charset="-122"/>
                <a:ea typeface="方正小标宋简体" panose="02010601030101010101" pitchFamily="2" charset="-122"/>
              </a:rPr>
              <a:t>为核心，使课程内容</a:t>
            </a:r>
            <a:r>
              <a:rPr lang="zh-CN" altLang="zh-CN" sz="2400" dirty="0">
                <a:solidFill>
                  <a:srgbClr val="FF0000"/>
                </a:solidFill>
                <a:latin typeface="方正小标宋简体" panose="02010601030101010101" pitchFamily="2" charset="-122"/>
                <a:ea typeface="方正小标宋简体" panose="02010601030101010101" pitchFamily="2" charset="-122"/>
              </a:rPr>
              <a:t>结构化</a:t>
            </a:r>
            <a:r>
              <a:rPr lang="zh-CN" altLang="zh-CN" sz="2400" dirty="0">
                <a:solidFill>
                  <a:schemeClr val="tx1"/>
                </a:solidFill>
                <a:latin typeface="方正小标宋简体" panose="02010601030101010101" pitchFamily="2" charset="-122"/>
                <a:ea typeface="方正小标宋简体" panose="02010601030101010101" pitchFamily="2" charset="-122"/>
              </a:rPr>
              <a:t>，以</a:t>
            </a:r>
            <a:r>
              <a:rPr lang="zh-CN" altLang="zh-CN" sz="2400" dirty="0">
                <a:solidFill>
                  <a:srgbClr val="FF0000"/>
                </a:solidFill>
                <a:latin typeface="方正小标宋简体" panose="02010601030101010101" pitchFamily="2" charset="-122"/>
                <a:ea typeface="方正小标宋简体" panose="02010601030101010101" pitchFamily="2" charset="-122"/>
              </a:rPr>
              <a:t>主题</a:t>
            </a:r>
            <a:r>
              <a:rPr lang="zh-CN" altLang="zh-CN" sz="2400" dirty="0">
                <a:solidFill>
                  <a:schemeClr val="tx1"/>
                </a:solidFill>
                <a:latin typeface="方正小标宋简体" panose="02010601030101010101" pitchFamily="2" charset="-122"/>
                <a:ea typeface="方正小标宋简体" panose="02010601030101010101" pitchFamily="2" charset="-122"/>
              </a:rPr>
              <a:t>为引领，使课程内容</a:t>
            </a:r>
            <a:r>
              <a:rPr lang="zh-CN" altLang="zh-CN" sz="2400" dirty="0">
                <a:solidFill>
                  <a:srgbClr val="FF0000"/>
                </a:solidFill>
                <a:latin typeface="方正小标宋简体" panose="02010601030101010101" pitchFamily="2" charset="-122"/>
                <a:ea typeface="方正小标宋简体" panose="02010601030101010101" pitchFamily="2" charset="-122"/>
              </a:rPr>
              <a:t>情境化</a:t>
            </a:r>
            <a:r>
              <a:rPr lang="zh-CN" altLang="zh-CN" sz="2400" dirty="0">
                <a:solidFill>
                  <a:schemeClr val="tx1"/>
                </a:solidFill>
                <a:latin typeface="方正小标宋简体" panose="02010601030101010101" pitchFamily="2" charset="-122"/>
                <a:ea typeface="方正小标宋简体" panose="02010601030101010101" pitchFamily="2" charset="-122"/>
              </a:rPr>
              <a:t>，促进学科</a:t>
            </a:r>
            <a:r>
              <a:rPr lang="zh-CN" altLang="zh-CN" sz="2400" dirty="0">
                <a:solidFill>
                  <a:srgbClr val="FF0000"/>
                </a:solidFill>
                <a:latin typeface="方正小标宋简体" panose="02010601030101010101" pitchFamily="2" charset="-122"/>
                <a:ea typeface="方正小标宋简体" panose="02010601030101010101" pitchFamily="2" charset="-122"/>
              </a:rPr>
              <a:t>核心素养</a:t>
            </a:r>
            <a:r>
              <a:rPr lang="zh-CN" altLang="zh-CN" sz="2400" dirty="0">
                <a:solidFill>
                  <a:schemeClr val="tx1"/>
                </a:solidFill>
                <a:latin typeface="方正小标宋简体" panose="02010601030101010101" pitchFamily="2" charset="-122"/>
                <a:ea typeface="方正小标宋简体" panose="02010601030101010101" pitchFamily="2" charset="-122"/>
              </a:rPr>
              <a:t>的落实。</a:t>
            </a:r>
            <a:r>
              <a:rPr lang="zh-CN" altLang="zh-CN" sz="2400" dirty="0" smtClean="0">
                <a:solidFill>
                  <a:schemeClr val="tx1"/>
                </a:solidFill>
                <a:latin typeface="方正小标宋简体" panose="02010601030101010101" pitchFamily="2" charset="-122"/>
                <a:ea typeface="方正小标宋简体" panose="02010601030101010101" pitchFamily="2" charset="-122"/>
              </a:rPr>
              <a:t>”</a:t>
            </a:r>
            <a:endParaRPr lang="en-US" altLang="zh-CN" sz="2400" dirty="0" smtClean="0">
              <a:solidFill>
                <a:schemeClr val="tx1"/>
              </a:solidFill>
              <a:latin typeface="方正小标宋简体" panose="02010601030101010101" pitchFamily="2" charset="-122"/>
              <a:ea typeface="方正小标宋简体" panose="02010601030101010101" pitchFamily="2" charset="-122"/>
            </a:endParaRPr>
          </a:p>
          <a:p>
            <a:r>
              <a:rPr lang="en-US" altLang="zh-CN" sz="2400" dirty="0">
                <a:solidFill>
                  <a:schemeClr val="tx1"/>
                </a:solidFill>
                <a:latin typeface="黑体" panose="02010609060101010101" pitchFamily="49" charset="-122"/>
                <a:ea typeface="黑体" panose="02010609060101010101" pitchFamily="49" charset="-122"/>
              </a:rPr>
              <a:t> </a:t>
            </a:r>
            <a:r>
              <a:rPr lang="en-US" altLang="zh-CN" sz="24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中华人民共和国</a:t>
            </a:r>
            <a:r>
              <a:rPr lang="zh-CN" altLang="en-US" sz="2000" dirty="0">
                <a:solidFill>
                  <a:schemeClr val="tx1"/>
                </a:solidFill>
                <a:latin typeface="宋体" panose="02010600030101010101" pitchFamily="2" charset="-122"/>
                <a:ea typeface="宋体" panose="02010600030101010101" pitchFamily="2" charset="-122"/>
              </a:rPr>
              <a:t>教育部</a:t>
            </a:r>
            <a:r>
              <a:rPr lang="en-US" altLang="zh-CN" sz="2000" dirty="0">
                <a:solidFill>
                  <a:schemeClr val="tx1"/>
                </a:solidFill>
                <a:latin typeface="宋体" panose="02010600030101010101" pitchFamily="2" charset="-122"/>
                <a:ea typeface="宋体" panose="02010600030101010101" pitchFamily="2" charset="-122"/>
              </a:rPr>
              <a:t>. </a:t>
            </a:r>
            <a:r>
              <a:rPr lang="zh-CN" altLang="en-US" sz="2000" dirty="0">
                <a:solidFill>
                  <a:schemeClr val="tx1"/>
                </a:solidFill>
                <a:latin typeface="宋体" panose="02010600030101010101" pitchFamily="2" charset="-122"/>
                <a:ea typeface="宋体" panose="02010600030101010101" pitchFamily="2" charset="-122"/>
              </a:rPr>
              <a:t>普通高中历史课程标准（</a:t>
            </a:r>
            <a:r>
              <a:rPr lang="en-US" altLang="zh-CN" sz="2000" dirty="0">
                <a:solidFill>
                  <a:schemeClr val="tx1"/>
                </a:solidFill>
                <a:latin typeface="宋体" panose="02010600030101010101" pitchFamily="2" charset="-122"/>
                <a:ea typeface="宋体" panose="02010600030101010101" pitchFamily="2" charset="-122"/>
              </a:rPr>
              <a:t>2017</a:t>
            </a:r>
            <a:r>
              <a:rPr lang="zh-CN" altLang="en-US" sz="2000" dirty="0">
                <a:solidFill>
                  <a:schemeClr val="tx1"/>
                </a:solidFill>
                <a:latin typeface="宋体" panose="02010600030101010101" pitchFamily="2" charset="-122"/>
                <a:ea typeface="宋体" panose="02010600030101010101" pitchFamily="2" charset="-122"/>
              </a:rPr>
              <a:t>年版</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年修订）</a:t>
            </a:r>
            <a:r>
              <a:rPr lang="en-US" altLang="zh-CN" sz="2000" dirty="0">
                <a:solidFill>
                  <a:schemeClr val="tx1"/>
                </a:solidFill>
                <a:latin typeface="宋体" panose="02010600030101010101" pitchFamily="2" charset="-122"/>
                <a:ea typeface="宋体" panose="02010600030101010101" pitchFamily="2" charset="-122"/>
              </a:rPr>
              <a:t>[M].</a:t>
            </a:r>
            <a:r>
              <a:rPr lang="zh-CN" altLang="en-US" sz="2000" dirty="0">
                <a:solidFill>
                  <a:schemeClr val="tx1"/>
                </a:solidFill>
                <a:latin typeface="宋体" panose="02010600030101010101" pitchFamily="2" charset="-122"/>
                <a:ea typeface="宋体" panose="02010600030101010101" pitchFamily="2" charset="-122"/>
              </a:rPr>
              <a:t>北京</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人民教育出版社，</a:t>
            </a:r>
            <a:r>
              <a:rPr lang="en-US" altLang="zh-CN" sz="2000" dirty="0">
                <a:solidFill>
                  <a:schemeClr val="tx1"/>
                </a:solidFill>
                <a:latin typeface="宋体" panose="02010600030101010101" pitchFamily="2" charset="-122"/>
                <a:ea typeface="宋体" panose="02010600030101010101" pitchFamily="2" charset="-122"/>
              </a:rPr>
              <a:t>2020</a:t>
            </a:r>
            <a:r>
              <a:rPr lang="zh-CN" altLang="en-US" sz="2000" dirty="0">
                <a:solidFill>
                  <a:schemeClr val="tx1"/>
                </a:solidFill>
                <a:latin typeface="宋体" panose="02010600030101010101" pitchFamily="2" charset="-122"/>
                <a:ea typeface="宋体" panose="02010600030101010101" pitchFamily="2" charset="-122"/>
              </a:rPr>
              <a:t>年</a:t>
            </a:r>
            <a:r>
              <a:rPr lang="en-US" altLang="zh-CN" sz="2000" dirty="0">
                <a:solidFill>
                  <a:schemeClr val="tx1"/>
                </a:solidFill>
                <a:latin typeface="宋体" panose="02010600030101010101" pitchFamily="2" charset="-122"/>
                <a:ea typeface="宋体" panose="02010600030101010101" pitchFamily="2" charset="-122"/>
              </a:rPr>
              <a:t>:4.</a:t>
            </a:r>
            <a:endParaRPr lang="en-US" altLang="zh-CN" sz="2000" dirty="0">
              <a:solidFill>
                <a:schemeClr val="tx1"/>
              </a:solidFill>
              <a:latin typeface="宋体" panose="02010600030101010101" pitchFamily="2" charset="-122"/>
              <a:ea typeface="宋体" panose="02010600030101010101" pitchFamily="2" charset="-122"/>
            </a:endParaRPr>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317" y="202520"/>
            <a:ext cx="5140858" cy="38558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下箭头 2"/>
          <p:cNvSpPr/>
          <p:nvPr/>
        </p:nvSpPr>
        <p:spPr>
          <a:xfrm>
            <a:off x="9271000" y="2509548"/>
            <a:ext cx="150546" cy="3098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9271000" y="1861273"/>
            <a:ext cx="150546" cy="3098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上箭头 7"/>
          <p:cNvSpPr/>
          <p:nvPr/>
        </p:nvSpPr>
        <p:spPr>
          <a:xfrm>
            <a:off x="9271000" y="1181100"/>
            <a:ext cx="150546" cy="3556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P spid="24" grpId="0" animBg="1"/>
      <p:bldP spid="20" grpId="0" animBg="1"/>
      <p:bldP spid="25" grpId="0" animBg="1"/>
      <p:bldP spid="3" grpId="0" animBg="1"/>
      <p:bldP spid="2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1337945"/>
            <a:ext cx="12185650" cy="295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11455" y="1620520"/>
            <a:ext cx="11758295" cy="1106805"/>
          </a:xfrm>
          <a:prstGeom prst="rect">
            <a:avLst/>
          </a:prstGeom>
          <a:noFill/>
        </p:spPr>
        <p:txBody>
          <a:bodyPr wrap="square" rtlCol="0">
            <a:spAutoFit/>
          </a:bodyPr>
          <a:lstStyle/>
          <a:p>
            <a:pPr algn="ctr"/>
            <a:r>
              <a:rPr lang="zh-CN" altLang="en-US" sz="6600">
                <a:latin typeface="华文中宋" panose="02010600040101010101" charset="-122"/>
                <a:ea typeface="华文中宋" panose="02010600040101010101" charset="-122"/>
                <a:cs typeface="华文中宋" panose="02010600040101010101" charset="-122"/>
              </a:rPr>
              <a:t>主题</a:t>
            </a:r>
            <a:r>
              <a:rPr lang="en-US" altLang="zh-CN" sz="6600">
                <a:latin typeface="华文中宋" panose="02010600040101010101" charset="-122"/>
                <a:ea typeface="华文中宋" panose="02010600040101010101" charset="-122"/>
                <a:cs typeface="华文中宋" panose="02010600040101010101" charset="-122"/>
              </a:rPr>
              <a:t>·</a:t>
            </a:r>
            <a:r>
              <a:rPr lang="zh-CN" altLang="en-US" sz="6600">
                <a:latin typeface="华文中宋" panose="02010600040101010101" charset="-122"/>
                <a:ea typeface="华文中宋" panose="02010600040101010101" charset="-122"/>
                <a:cs typeface="华文中宋" panose="02010600040101010101" charset="-122"/>
              </a:rPr>
              <a:t>概念</a:t>
            </a:r>
            <a:r>
              <a:rPr lang="en-US" altLang="zh-CN" sz="6600">
                <a:latin typeface="华文中宋" panose="02010600040101010101" charset="-122"/>
                <a:ea typeface="华文中宋" panose="02010600040101010101" charset="-122"/>
                <a:cs typeface="华文中宋" panose="02010600040101010101" charset="-122"/>
              </a:rPr>
              <a:t>·</a:t>
            </a:r>
            <a:r>
              <a:rPr lang="zh-CN" altLang="en-US" sz="6600">
                <a:latin typeface="华文中宋" panose="02010600040101010101" charset="-122"/>
                <a:ea typeface="华文中宋" panose="02010600040101010101" charset="-122"/>
                <a:cs typeface="华文中宋" panose="02010600040101010101" charset="-122"/>
              </a:rPr>
              <a:t>情境</a:t>
            </a:r>
            <a:endParaRPr lang="zh-CN" altLang="en-US" sz="6600">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431165" y="320040"/>
            <a:ext cx="6366510" cy="460375"/>
          </a:xfrm>
          <a:prstGeom prst="rect">
            <a:avLst/>
          </a:prstGeom>
          <a:noFill/>
        </p:spPr>
        <p:txBody>
          <a:bodyPr wrap="square" rtlCol="0">
            <a:spAutoFit/>
          </a:bodyPr>
          <a:lstStyle/>
          <a:p>
            <a:r>
              <a:rPr lang="en-US" altLang="zh-CN" sz="2400" dirty="0"/>
              <a:t>2022</a:t>
            </a:r>
            <a:r>
              <a:rPr lang="zh-CN" altLang="en-US" sz="2400" dirty="0"/>
              <a:t>年杭州市统编历史教材教学交流</a:t>
            </a:r>
            <a:endParaRPr lang="zh-CN" altLang="en-US" sz="2400" dirty="0"/>
          </a:p>
        </p:txBody>
      </p:sp>
      <p:sp>
        <p:nvSpPr>
          <p:cNvPr id="9" name="文本框 8"/>
          <p:cNvSpPr txBox="1"/>
          <p:nvPr/>
        </p:nvSpPr>
        <p:spPr>
          <a:xfrm>
            <a:off x="3518535" y="4680585"/>
            <a:ext cx="4936490" cy="645160"/>
          </a:xfrm>
          <a:prstGeom prst="rect">
            <a:avLst/>
          </a:prstGeom>
          <a:noFill/>
        </p:spPr>
        <p:txBody>
          <a:bodyPr wrap="square" rtlCol="0">
            <a:spAutoFit/>
          </a:bodyPr>
          <a:lstStyle/>
          <a:p>
            <a:pPr algn="ctr"/>
            <a:r>
              <a:rPr lang="zh-CN" altLang="en-US" dirty="0" smtClean="0"/>
              <a:t>淳安二中</a:t>
            </a:r>
            <a:r>
              <a:rPr lang="en-US" altLang="zh-CN" dirty="0" smtClean="0"/>
              <a:t>   </a:t>
            </a:r>
            <a:r>
              <a:rPr lang="zh-CN" altLang="en-US" dirty="0"/>
              <a:t>谢灵</a:t>
            </a:r>
            <a:endParaRPr lang="zh-CN" altLang="en-US" dirty="0"/>
          </a:p>
          <a:p>
            <a:pPr algn="ctr"/>
            <a:r>
              <a:rPr lang="en-US" altLang="zh-CN" dirty="0"/>
              <a:t>2022.8</a:t>
            </a:r>
            <a:endParaRPr lang="en-US" altLang="zh-CN" dirty="0"/>
          </a:p>
        </p:txBody>
      </p:sp>
      <p:sp>
        <p:nvSpPr>
          <p:cNvPr id="10" name="文本框 4"/>
          <p:cNvSpPr txBox="1"/>
          <p:nvPr/>
        </p:nvSpPr>
        <p:spPr>
          <a:xfrm>
            <a:off x="1211855" y="3105150"/>
            <a:ext cx="10069417" cy="707886"/>
          </a:xfrm>
          <a:prstGeom prst="rect">
            <a:avLst/>
          </a:prstGeom>
          <a:noFill/>
        </p:spPr>
        <p:txBody>
          <a:bodyPr wrap="square" rtlCol="0">
            <a:spAutoFit/>
          </a:bodyPr>
          <a:lstStyle/>
          <a:p>
            <a:pPr algn="ctr"/>
            <a:r>
              <a:rPr lang="en-US" altLang="zh-CN" sz="4000" dirty="0" smtClean="0">
                <a:latin typeface="华文新魏" panose="02010800040101010101" charset="-122"/>
                <a:ea typeface="华文新魏" panose="02010800040101010101" charset="-122"/>
                <a:cs typeface="华文新魏" panose="02010800040101010101" charset="-122"/>
              </a:rPr>
              <a:t>——</a:t>
            </a:r>
            <a:r>
              <a:rPr lang="zh-CN" altLang="en-US" sz="4000" dirty="0" smtClean="0">
                <a:latin typeface="华文新魏" panose="02010800040101010101" charset="-122"/>
                <a:ea typeface="华文新魏" panose="02010800040101010101" charset="-122"/>
                <a:cs typeface="华文新魏" panose="02010800040101010101" charset="-122"/>
              </a:rPr>
              <a:t>例说：我</a:t>
            </a:r>
            <a:r>
              <a:rPr lang="zh-CN" altLang="en-US" sz="4000" dirty="0">
                <a:latin typeface="华文新魏" panose="02010800040101010101" charset="-122"/>
                <a:ea typeface="华文新魏" panose="02010800040101010101" charset="-122"/>
                <a:cs typeface="华文新魏" panose="02010800040101010101" charset="-122"/>
              </a:rPr>
              <a:t>的《中外历史纲要》教学观</a:t>
            </a:r>
            <a:endParaRPr lang="zh-CN" altLang="en-US" sz="4000" dirty="0">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2880" y="866775"/>
            <a:ext cx="3792855" cy="4635500"/>
          </a:xfrm>
          <a:prstGeom prst="rect">
            <a:avLst/>
          </a:prstGeom>
        </p:spPr>
      </p:pic>
      <p:pic>
        <p:nvPicPr>
          <p:cNvPr id="4" name="图片 3"/>
          <p:cNvPicPr>
            <a:picLocks noChangeAspect="1"/>
          </p:cNvPicPr>
          <p:nvPr/>
        </p:nvPicPr>
        <p:blipFill>
          <a:blip r:embed="rId2"/>
          <a:stretch>
            <a:fillRect/>
          </a:stretch>
        </p:blipFill>
        <p:spPr>
          <a:xfrm>
            <a:off x="182880" y="5502275"/>
            <a:ext cx="3794125" cy="1193800"/>
          </a:xfrm>
          <a:prstGeom prst="rect">
            <a:avLst/>
          </a:prstGeom>
        </p:spPr>
      </p:pic>
      <p:pic>
        <p:nvPicPr>
          <p:cNvPr id="5" name="图片 4"/>
          <p:cNvPicPr>
            <a:picLocks noChangeAspect="1"/>
          </p:cNvPicPr>
          <p:nvPr/>
        </p:nvPicPr>
        <p:blipFill>
          <a:blip r:embed="rId3"/>
          <a:stretch>
            <a:fillRect/>
          </a:stretch>
        </p:blipFill>
        <p:spPr>
          <a:xfrm>
            <a:off x="4180205" y="866775"/>
            <a:ext cx="3996055" cy="3519170"/>
          </a:xfrm>
          <a:prstGeom prst="rect">
            <a:avLst/>
          </a:prstGeom>
        </p:spPr>
      </p:pic>
      <p:pic>
        <p:nvPicPr>
          <p:cNvPr id="6" name="图片 5"/>
          <p:cNvPicPr>
            <a:picLocks noChangeAspect="1"/>
          </p:cNvPicPr>
          <p:nvPr/>
        </p:nvPicPr>
        <p:blipFill>
          <a:blip r:embed="rId4"/>
          <a:stretch>
            <a:fillRect/>
          </a:stretch>
        </p:blipFill>
        <p:spPr>
          <a:xfrm>
            <a:off x="4180205" y="4377055"/>
            <a:ext cx="3995420" cy="1508760"/>
          </a:xfrm>
          <a:prstGeom prst="rect">
            <a:avLst/>
          </a:prstGeom>
        </p:spPr>
      </p:pic>
      <p:pic>
        <p:nvPicPr>
          <p:cNvPr id="7" name="图片 6"/>
          <p:cNvPicPr>
            <a:picLocks noChangeAspect="1"/>
          </p:cNvPicPr>
          <p:nvPr/>
        </p:nvPicPr>
        <p:blipFill>
          <a:blip r:embed="rId5"/>
          <a:stretch>
            <a:fillRect/>
          </a:stretch>
        </p:blipFill>
        <p:spPr>
          <a:xfrm>
            <a:off x="8380730" y="866775"/>
            <a:ext cx="3643630" cy="2121535"/>
          </a:xfrm>
          <a:prstGeom prst="rect">
            <a:avLst/>
          </a:prstGeom>
        </p:spPr>
      </p:pic>
      <p:pic>
        <p:nvPicPr>
          <p:cNvPr id="8" name="图片 7"/>
          <p:cNvPicPr>
            <a:picLocks noChangeAspect="1"/>
          </p:cNvPicPr>
          <p:nvPr/>
        </p:nvPicPr>
        <p:blipFill>
          <a:blip r:embed="rId6"/>
          <a:stretch>
            <a:fillRect/>
          </a:stretch>
        </p:blipFill>
        <p:spPr>
          <a:xfrm>
            <a:off x="8378824" y="4526597"/>
            <a:ext cx="3627120" cy="777875"/>
          </a:xfrm>
          <a:prstGeom prst="rect">
            <a:avLst/>
          </a:prstGeom>
        </p:spPr>
      </p:pic>
      <p:sp>
        <p:nvSpPr>
          <p:cNvPr id="9" name="文本框 8"/>
          <p:cNvSpPr txBox="1"/>
          <p:nvPr/>
        </p:nvSpPr>
        <p:spPr>
          <a:xfrm>
            <a:off x="3121752" y="4044950"/>
            <a:ext cx="553998" cy="2477135"/>
          </a:xfrm>
          <a:prstGeom prst="rect">
            <a:avLst/>
          </a:prstGeom>
          <a:noFill/>
        </p:spPr>
        <p:txBody>
          <a:bodyPr vert="eaVert" wrap="square" rtlCol="0">
            <a:spAutoFit/>
          </a:bodyPr>
          <a:lstStyle/>
          <a:p>
            <a:pPr algn="ctr"/>
            <a:r>
              <a:rPr lang="zh-CN" altLang="en-US" sz="2400" b="1" dirty="0">
                <a:solidFill>
                  <a:srgbClr val="FF0000"/>
                </a:solidFill>
                <a:effectLst>
                  <a:outerShdw blurRad="38100" dist="38100" dir="2700000" algn="tl">
                    <a:srgbClr val="000000">
                      <a:alpha val="43137"/>
                    </a:srgbClr>
                  </a:outerShdw>
                </a:effectLst>
              </a:rPr>
              <a:t>中</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国</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古</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代</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史</a:t>
            </a:r>
            <a:endParaRPr lang="zh-CN" altLang="en-US" sz="2400" b="1" dirty="0">
              <a:solidFill>
                <a:srgbClr val="FF0000"/>
              </a:solidFill>
              <a:effectLst>
                <a:outerShdw blurRad="38100" dist="38100" dir="2700000" algn="tl">
                  <a:srgbClr val="000000">
                    <a:alpha val="43137"/>
                  </a:srgbClr>
                </a:outerShdw>
              </a:effectLst>
            </a:endParaRPr>
          </a:p>
        </p:txBody>
      </p:sp>
      <p:sp>
        <p:nvSpPr>
          <p:cNvPr id="10" name="文本框 9"/>
          <p:cNvSpPr txBox="1"/>
          <p:nvPr/>
        </p:nvSpPr>
        <p:spPr>
          <a:xfrm>
            <a:off x="7301729" y="3288030"/>
            <a:ext cx="553998" cy="2477135"/>
          </a:xfrm>
          <a:prstGeom prst="rect">
            <a:avLst/>
          </a:prstGeom>
          <a:noFill/>
        </p:spPr>
        <p:txBody>
          <a:bodyPr vert="eaVert" wrap="square" rtlCol="0">
            <a:spAutoFit/>
          </a:bodyPr>
          <a:lstStyle/>
          <a:p>
            <a:pPr algn="ctr"/>
            <a:r>
              <a:rPr lang="zh-CN" altLang="en-US" sz="2400" b="1" dirty="0">
                <a:solidFill>
                  <a:srgbClr val="FF0000"/>
                </a:solidFill>
                <a:effectLst>
                  <a:outerShdw blurRad="38100" dist="38100" dir="2700000" algn="tl">
                    <a:srgbClr val="000000">
                      <a:alpha val="43137"/>
                    </a:srgbClr>
                  </a:outerShdw>
                </a:effectLst>
              </a:rPr>
              <a:t>中</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国</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近</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代</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史</a:t>
            </a:r>
            <a:endParaRPr lang="zh-CN" altLang="en-US" sz="2400" b="1" dirty="0">
              <a:solidFill>
                <a:srgbClr val="FF0000"/>
              </a:solidFill>
              <a:effectLst>
                <a:outerShdw blurRad="38100" dist="38100" dir="2700000" algn="tl">
                  <a:srgbClr val="000000">
                    <a:alpha val="43137"/>
                  </a:srgbClr>
                </a:outerShdw>
              </a:effectLst>
            </a:endParaRPr>
          </a:p>
        </p:txBody>
      </p:sp>
      <p:sp>
        <p:nvSpPr>
          <p:cNvPr id="11" name="文本框 10"/>
          <p:cNvSpPr txBox="1"/>
          <p:nvPr/>
        </p:nvSpPr>
        <p:spPr>
          <a:xfrm>
            <a:off x="11301335" y="880745"/>
            <a:ext cx="553998" cy="2477135"/>
          </a:xfrm>
          <a:prstGeom prst="rect">
            <a:avLst/>
          </a:prstGeom>
          <a:noFill/>
        </p:spPr>
        <p:txBody>
          <a:bodyPr vert="eaVert" wrap="square" rtlCol="0">
            <a:spAutoFit/>
          </a:bodyPr>
          <a:lstStyle/>
          <a:p>
            <a:pPr algn="ctr"/>
            <a:r>
              <a:rPr lang="zh-CN" altLang="en-US" sz="2400" b="1" dirty="0">
                <a:solidFill>
                  <a:srgbClr val="FF0000"/>
                </a:solidFill>
                <a:effectLst>
                  <a:outerShdw blurRad="38100" dist="38100" dir="2700000" algn="tl">
                    <a:srgbClr val="000000">
                      <a:alpha val="43137"/>
                    </a:srgbClr>
                  </a:outerShdw>
                </a:effectLst>
              </a:rPr>
              <a:t>中</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国</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现</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代</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史</a:t>
            </a:r>
            <a:endParaRPr lang="zh-CN" altLang="en-US" sz="2400" b="1" dirty="0">
              <a:solidFill>
                <a:srgbClr val="FF0000"/>
              </a:solidFill>
              <a:effectLst>
                <a:outerShdw blurRad="38100" dist="38100" dir="2700000" algn="tl">
                  <a:srgbClr val="000000">
                    <a:alpha val="43137"/>
                  </a:srgbClr>
                </a:outerShdw>
              </a:effectLst>
            </a:endParaRPr>
          </a:p>
        </p:txBody>
      </p:sp>
      <p:sp>
        <p:nvSpPr>
          <p:cNvPr id="3" name="矩形 2"/>
          <p:cNvSpPr/>
          <p:nvPr/>
        </p:nvSpPr>
        <p:spPr>
          <a:xfrm>
            <a:off x="6485691" y="5823585"/>
            <a:ext cx="5520254" cy="1015663"/>
          </a:xfrm>
          <a:prstGeom prst="rect">
            <a:avLst/>
          </a:prstGeom>
          <a:noFill/>
          <a:ln>
            <a:noFill/>
          </a:ln>
        </p:spPr>
        <p:txBody>
          <a:bodyPr wrap="square" rtlCol="0" anchor="t">
            <a:spAutoFit/>
          </a:bodyPr>
          <a:lstStyle/>
          <a:p>
            <a:pPr algn="ctr"/>
            <a:r>
              <a:rPr lang="zh-CN" altLang="en-US" sz="6000" b="1" dirty="0">
                <a:ln w="6600">
                  <a:solidFill>
                    <a:schemeClr val="accent2"/>
                  </a:solidFill>
                  <a:prstDash val="solid"/>
                </a:ln>
                <a:solidFill>
                  <a:srgbClr val="FFFFFF"/>
                </a:solidFill>
                <a:effectLst>
                  <a:outerShdw dist="38100" dir="2700000" algn="tl" rotWithShape="0">
                    <a:schemeClr val="accent2"/>
                  </a:outerShdw>
                </a:effectLst>
              </a:rPr>
              <a:t>中华民族共同体</a:t>
            </a:r>
            <a:endParaRPr lang="zh-CN" altLang="en-US"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TextBox 11"/>
          <p:cNvSpPr txBox="1"/>
          <p:nvPr/>
        </p:nvSpPr>
        <p:spPr>
          <a:xfrm>
            <a:off x="1783416" y="1193342"/>
            <a:ext cx="615553" cy="4948518"/>
          </a:xfrm>
          <a:prstGeom prst="rect">
            <a:avLst/>
          </a:prstGeom>
          <a:solidFill>
            <a:schemeClr val="accent1">
              <a:lumMod val="60000"/>
              <a:lumOff val="40000"/>
            </a:schemeClr>
          </a:solidFill>
        </p:spPr>
        <p:txBody>
          <a:bodyPr vert="eaVert" wrap="square" rtlCol="0">
            <a:spAutoFit/>
          </a:bodyPr>
          <a:lstStyle/>
          <a:p>
            <a:pPr algn="ctr"/>
            <a:r>
              <a:rPr lang="zh-CN" altLang="en-US" sz="2800" dirty="0" smtClean="0"/>
              <a:t>统一多民族国家的形成与发展</a:t>
            </a:r>
            <a:endParaRPr lang="zh-CN" altLang="en-US" sz="2800" dirty="0"/>
          </a:p>
        </p:txBody>
      </p:sp>
      <p:sp>
        <p:nvSpPr>
          <p:cNvPr id="13" name="矩形 12"/>
          <p:cNvSpPr/>
          <p:nvPr/>
        </p:nvSpPr>
        <p:spPr>
          <a:xfrm>
            <a:off x="182880" y="854075"/>
            <a:ext cx="3792855" cy="5829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870138" y="1150657"/>
            <a:ext cx="615553" cy="3980778"/>
          </a:xfrm>
          <a:prstGeom prst="rect">
            <a:avLst/>
          </a:prstGeom>
          <a:solidFill>
            <a:schemeClr val="accent1">
              <a:lumMod val="60000"/>
              <a:lumOff val="40000"/>
            </a:schemeClr>
          </a:solidFill>
        </p:spPr>
        <p:txBody>
          <a:bodyPr vert="eaVert" wrap="square" rtlCol="0">
            <a:spAutoFit/>
          </a:bodyPr>
          <a:lstStyle/>
          <a:p>
            <a:pPr algn="ctr"/>
            <a:r>
              <a:rPr lang="zh-CN" altLang="en-US" sz="2800" dirty="0" smtClean="0"/>
              <a:t>中华民族的屈辱与抗争</a:t>
            </a:r>
            <a:endParaRPr lang="zh-CN" altLang="en-US" sz="2800" dirty="0"/>
          </a:p>
        </p:txBody>
      </p:sp>
      <p:sp>
        <p:nvSpPr>
          <p:cNvPr id="15" name="TextBox 14"/>
          <p:cNvSpPr txBox="1"/>
          <p:nvPr/>
        </p:nvSpPr>
        <p:spPr>
          <a:xfrm>
            <a:off x="9894768" y="1148570"/>
            <a:ext cx="615553" cy="2884805"/>
          </a:xfrm>
          <a:prstGeom prst="rect">
            <a:avLst/>
          </a:prstGeom>
          <a:solidFill>
            <a:schemeClr val="accent1">
              <a:lumMod val="60000"/>
              <a:lumOff val="40000"/>
            </a:schemeClr>
          </a:solidFill>
        </p:spPr>
        <p:txBody>
          <a:bodyPr vert="eaVert" wrap="square" rtlCol="0">
            <a:spAutoFit/>
          </a:bodyPr>
          <a:lstStyle/>
          <a:p>
            <a:pPr algn="ctr"/>
            <a:r>
              <a:rPr lang="zh-CN" altLang="en-US" sz="2800" dirty="0" smtClean="0"/>
              <a:t>中华民族的复兴</a:t>
            </a:r>
            <a:endParaRPr lang="zh-CN" altLang="en-US" sz="2800" dirty="0"/>
          </a:p>
        </p:txBody>
      </p:sp>
      <p:sp>
        <p:nvSpPr>
          <p:cNvPr id="17" name="矩形 16"/>
          <p:cNvSpPr/>
          <p:nvPr/>
        </p:nvSpPr>
        <p:spPr>
          <a:xfrm>
            <a:off x="8378825" y="4498113"/>
            <a:ext cx="3627120" cy="777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180205" y="866775"/>
            <a:ext cx="3995420" cy="5019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378824" y="848360"/>
            <a:ext cx="3645535" cy="2139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2880" y="139700"/>
            <a:ext cx="1184148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3"/>
          <p:cNvSpPr txBox="1"/>
          <p:nvPr/>
        </p:nvSpPr>
        <p:spPr>
          <a:xfrm>
            <a:off x="286385" y="183515"/>
            <a:ext cx="6089015" cy="584775"/>
          </a:xfrm>
          <a:prstGeom prst="rect">
            <a:avLst/>
          </a:prstGeom>
          <a:noFill/>
        </p:spPr>
        <p:txBody>
          <a:bodyPr wrap="square" rtlCol="0">
            <a:spAutoFit/>
          </a:bodyPr>
          <a:lstStyle/>
          <a:p>
            <a:r>
              <a:rPr lang="zh-CN" altLang="en-US" sz="3200" dirty="0">
                <a:solidFill>
                  <a:schemeClr val="bg1"/>
                </a:solidFill>
              </a:rPr>
              <a:t>一、单元框架下的主题解析</a:t>
            </a:r>
            <a:endParaRPr lang="zh-CN" alt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 grpId="0"/>
      <p:bldP spid="12" grpId="0" animBg="1"/>
      <p:bldP spid="14"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1291" y="151130"/>
            <a:ext cx="3978910" cy="2811145"/>
          </a:xfrm>
          <a:prstGeom prst="rect">
            <a:avLst/>
          </a:prstGeom>
        </p:spPr>
      </p:pic>
      <p:pic>
        <p:nvPicPr>
          <p:cNvPr id="3" name="图片 2"/>
          <p:cNvPicPr>
            <a:picLocks noChangeAspect="1"/>
          </p:cNvPicPr>
          <p:nvPr/>
        </p:nvPicPr>
        <p:blipFill>
          <a:blip r:embed="rId2"/>
          <a:stretch>
            <a:fillRect/>
          </a:stretch>
        </p:blipFill>
        <p:spPr>
          <a:xfrm>
            <a:off x="4247515" y="151130"/>
            <a:ext cx="3916680" cy="2811145"/>
          </a:xfrm>
          <a:prstGeom prst="rect">
            <a:avLst/>
          </a:prstGeom>
        </p:spPr>
      </p:pic>
      <p:pic>
        <p:nvPicPr>
          <p:cNvPr id="4" name="图片 3"/>
          <p:cNvPicPr>
            <a:picLocks noChangeAspect="1"/>
          </p:cNvPicPr>
          <p:nvPr/>
        </p:nvPicPr>
        <p:blipFill>
          <a:blip r:embed="rId3"/>
          <a:stretch>
            <a:fillRect/>
          </a:stretch>
        </p:blipFill>
        <p:spPr>
          <a:xfrm>
            <a:off x="4253230" y="2962275"/>
            <a:ext cx="3911600" cy="2806065"/>
          </a:xfrm>
          <a:prstGeom prst="rect">
            <a:avLst/>
          </a:prstGeom>
        </p:spPr>
      </p:pic>
      <p:pic>
        <p:nvPicPr>
          <p:cNvPr id="5" name="图片 4"/>
          <p:cNvPicPr>
            <a:picLocks noChangeAspect="1"/>
          </p:cNvPicPr>
          <p:nvPr/>
        </p:nvPicPr>
        <p:blipFill>
          <a:blip r:embed="rId4"/>
          <a:stretch>
            <a:fillRect/>
          </a:stretch>
        </p:blipFill>
        <p:spPr>
          <a:xfrm>
            <a:off x="8280400" y="151130"/>
            <a:ext cx="3726815" cy="3495040"/>
          </a:xfrm>
          <a:prstGeom prst="rect">
            <a:avLst/>
          </a:prstGeom>
        </p:spPr>
      </p:pic>
      <p:pic>
        <p:nvPicPr>
          <p:cNvPr id="6" name="图片 5"/>
          <p:cNvPicPr>
            <a:picLocks noChangeAspect="1"/>
          </p:cNvPicPr>
          <p:nvPr/>
        </p:nvPicPr>
        <p:blipFill>
          <a:blip r:embed="rId5"/>
          <a:stretch>
            <a:fillRect/>
          </a:stretch>
        </p:blipFill>
        <p:spPr>
          <a:xfrm>
            <a:off x="8281035" y="3646170"/>
            <a:ext cx="3724275" cy="1639570"/>
          </a:xfrm>
          <a:prstGeom prst="rect">
            <a:avLst/>
          </a:prstGeom>
        </p:spPr>
      </p:pic>
      <p:sp>
        <p:nvSpPr>
          <p:cNvPr id="12" name="矩形 11"/>
          <p:cNvSpPr/>
          <p:nvPr/>
        </p:nvSpPr>
        <p:spPr>
          <a:xfrm>
            <a:off x="182880" y="183577"/>
            <a:ext cx="3957321" cy="279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265931" y="148032"/>
            <a:ext cx="3911600" cy="56048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305800" y="144934"/>
            <a:ext cx="3709035" cy="51408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8"/>
          <p:cNvSpPr txBox="1"/>
          <p:nvPr/>
        </p:nvSpPr>
        <p:spPr>
          <a:xfrm>
            <a:off x="3604352" y="57150"/>
            <a:ext cx="553998" cy="2978150"/>
          </a:xfrm>
          <a:prstGeom prst="rect">
            <a:avLst/>
          </a:prstGeom>
          <a:noFill/>
        </p:spPr>
        <p:txBody>
          <a:bodyPr vert="eaVert" wrap="square" rtlCol="0">
            <a:spAutoFit/>
          </a:bodyPr>
          <a:lstStyle/>
          <a:p>
            <a:pPr algn="ctr"/>
            <a:r>
              <a:rPr lang="zh-CN" altLang="en-US" sz="2400" b="1" dirty="0" smtClean="0">
                <a:solidFill>
                  <a:srgbClr val="FF0000"/>
                </a:solidFill>
                <a:effectLst>
                  <a:outerShdw blurRad="38100" dist="38100" dir="2700000" algn="tl">
                    <a:srgbClr val="000000">
                      <a:alpha val="43137"/>
                    </a:srgbClr>
                  </a:outerShdw>
                </a:effectLst>
              </a:rPr>
              <a:t>世   界</a:t>
            </a:r>
            <a:r>
              <a:rPr lang="en-US" altLang="zh-CN" sz="2400" b="1" dirty="0" smtClean="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古</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代</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史</a:t>
            </a:r>
            <a:endParaRPr lang="zh-CN" altLang="en-US" sz="2400" b="1" dirty="0">
              <a:solidFill>
                <a:srgbClr val="FF0000"/>
              </a:solidFill>
              <a:effectLst>
                <a:outerShdw blurRad="38100" dist="38100" dir="2700000" algn="tl">
                  <a:srgbClr val="000000">
                    <a:alpha val="43137"/>
                  </a:srgbClr>
                </a:outerShdw>
              </a:effectLst>
            </a:endParaRPr>
          </a:p>
        </p:txBody>
      </p:sp>
      <p:sp>
        <p:nvSpPr>
          <p:cNvPr id="18" name="文本框 9"/>
          <p:cNvSpPr txBox="1"/>
          <p:nvPr/>
        </p:nvSpPr>
        <p:spPr>
          <a:xfrm>
            <a:off x="7593829" y="151130"/>
            <a:ext cx="553998" cy="2799324"/>
          </a:xfrm>
          <a:prstGeom prst="rect">
            <a:avLst/>
          </a:prstGeom>
          <a:noFill/>
        </p:spPr>
        <p:txBody>
          <a:bodyPr vert="eaVert" wrap="square" rtlCol="0">
            <a:spAutoFit/>
          </a:bodyPr>
          <a:lstStyle/>
          <a:p>
            <a:pPr algn="ctr"/>
            <a:r>
              <a:rPr lang="zh-CN" altLang="en-US" sz="2400" b="1" dirty="0" smtClean="0">
                <a:solidFill>
                  <a:srgbClr val="FF0000"/>
                </a:solidFill>
                <a:effectLst>
                  <a:outerShdw blurRad="38100" dist="38100" dir="2700000" algn="tl">
                    <a:srgbClr val="000000">
                      <a:alpha val="43137"/>
                    </a:srgbClr>
                  </a:outerShdw>
                </a:effectLst>
              </a:rPr>
              <a:t>世   界</a:t>
            </a:r>
            <a:r>
              <a:rPr lang="en-US" altLang="zh-CN" sz="2400" b="1" dirty="0" smtClean="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近</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代</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史</a:t>
            </a:r>
            <a:endParaRPr lang="zh-CN" altLang="en-US" sz="2400" b="1" dirty="0">
              <a:solidFill>
                <a:srgbClr val="FF0000"/>
              </a:solidFill>
              <a:effectLst>
                <a:outerShdw blurRad="38100" dist="38100" dir="2700000" algn="tl">
                  <a:srgbClr val="000000">
                    <a:alpha val="43137"/>
                  </a:srgbClr>
                </a:outerShdw>
              </a:effectLst>
            </a:endParaRPr>
          </a:p>
        </p:txBody>
      </p:sp>
      <p:sp>
        <p:nvSpPr>
          <p:cNvPr id="19" name="文本框 10"/>
          <p:cNvSpPr txBox="1"/>
          <p:nvPr/>
        </p:nvSpPr>
        <p:spPr>
          <a:xfrm>
            <a:off x="11491835" y="93346"/>
            <a:ext cx="553998" cy="2868930"/>
          </a:xfrm>
          <a:prstGeom prst="rect">
            <a:avLst/>
          </a:prstGeom>
          <a:noFill/>
        </p:spPr>
        <p:txBody>
          <a:bodyPr vert="eaVert" wrap="square" rtlCol="0">
            <a:spAutoFit/>
          </a:bodyPr>
          <a:lstStyle/>
          <a:p>
            <a:pPr algn="ctr"/>
            <a:r>
              <a:rPr lang="zh-CN" altLang="en-US" sz="2400" b="1" dirty="0" smtClean="0">
                <a:solidFill>
                  <a:srgbClr val="FF0000"/>
                </a:solidFill>
                <a:effectLst>
                  <a:outerShdw blurRad="38100" dist="38100" dir="2700000" algn="tl">
                    <a:srgbClr val="000000">
                      <a:alpha val="43137"/>
                    </a:srgbClr>
                  </a:outerShdw>
                </a:effectLst>
              </a:rPr>
              <a:t>世   界   现</a:t>
            </a:r>
            <a:r>
              <a:rPr lang="en-US" altLang="zh-CN" sz="2400" b="1" dirty="0" smtClean="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代</a:t>
            </a:r>
            <a:r>
              <a:rPr lang="en-US" altLang="zh-CN" sz="2400" b="1" dirty="0">
                <a:solidFill>
                  <a:srgbClr val="FF0000"/>
                </a:solidFill>
                <a:effectLst>
                  <a:outerShdw blurRad="38100" dist="38100" dir="2700000" algn="tl">
                    <a:srgbClr val="000000">
                      <a:alpha val="43137"/>
                    </a:srgbClr>
                  </a:outerShdw>
                </a:effectLst>
              </a:rPr>
              <a:t>  </a:t>
            </a:r>
            <a:r>
              <a:rPr lang="zh-CN" altLang="en-US" sz="2400" b="1" dirty="0">
                <a:solidFill>
                  <a:srgbClr val="FF0000"/>
                </a:solidFill>
                <a:effectLst>
                  <a:outerShdw blurRad="38100" dist="38100" dir="2700000" algn="tl">
                    <a:srgbClr val="000000">
                      <a:alpha val="43137"/>
                    </a:srgbClr>
                  </a:outerShdw>
                </a:effectLst>
              </a:rPr>
              <a:t>史</a:t>
            </a:r>
            <a:endParaRPr lang="zh-CN" altLang="en-US" sz="2400" b="1" dirty="0">
              <a:solidFill>
                <a:srgbClr val="FF0000"/>
              </a:solidFill>
              <a:effectLst>
                <a:outerShdw blurRad="38100" dist="38100" dir="2700000" algn="tl">
                  <a:srgbClr val="000000">
                    <a:alpha val="43137"/>
                  </a:srgbClr>
                </a:outerShdw>
              </a:effectLst>
            </a:endParaRPr>
          </a:p>
        </p:txBody>
      </p:sp>
      <p:sp>
        <p:nvSpPr>
          <p:cNvPr id="20" name="矩形 19"/>
          <p:cNvSpPr/>
          <p:nvPr/>
        </p:nvSpPr>
        <p:spPr>
          <a:xfrm>
            <a:off x="182880" y="2962275"/>
            <a:ext cx="11831955" cy="37306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95301" y="3149600"/>
            <a:ext cx="2743199"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zh-CN" altLang="en-US" sz="2400" dirty="0" smtClean="0"/>
              <a:t>分散孤立的世界</a:t>
            </a:r>
            <a:endParaRPr lang="en-US" altLang="zh-CN" sz="2400" dirty="0" smtClean="0"/>
          </a:p>
          <a:p>
            <a:pPr algn="ctr"/>
            <a:r>
              <a:rPr lang="zh-CN" altLang="en-US" sz="2400" dirty="0" smtClean="0"/>
              <a:t>（多元色彩）</a:t>
            </a:r>
            <a:endParaRPr lang="zh-CN" altLang="en-US" sz="2400" dirty="0"/>
          </a:p>
        </p:txBody>
      </p:sp>
      <p:sp>
        <p:nvSpPr>
          <p:cNvPr id="22" name="下箭头 21"/>
          <p:cNvSpPr/>
          <p:nvPr/>
        </p:nvSpPr>
        <p:spPr>
          <a:xfrm>
            <a:off x="1504950" y="4044355"/>
            <a:ext cx="622300" cy="719732"/>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82601" y="4796155"/>
            <a:ext cx="2743199"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zh-CN" altLang="en-US" sz="2400" dirty="0" smtClean="0"/>
              <a:t>区域联系的世界</a:t>
            </a:r>
            <a:endParaRPr lang="en-US" altLang="zh-CN" sz="2400" dirty="0" smtClean="0"/>
          </a:p>
          <a:p>
            <a:pPr algn="ctr"/>
            <a:r>
              <a:rPr lang="zh-CN" altLang="en-US" sz="2400" dirty="0" smtClean="0"/>
              <a:t>（跨洲帝国的建立）</a:t>
            </a:r>
            <a:endParaRPr lang="zh-CN" altLang="en-US" sz="2400" dirty="0"/>
          </a:p>
        </p:txBody>
      </p:sp>
      <p:sp>
        <p:nvSpPr>
          <p:cNvPr id="24" name="下箭头 23"/>
          <p:cNvSpPr/>
          <p:nvPr/>
        </p:nvSpPr>
        <p:spPr>
          <a:xfrm rot="16200000">
            <a:off x="3630931" y="4827845"/>
            <a:ext cx="622300" cy="846990"/>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4635501" y="4835840"/>
            <a:ext cx="2895599"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zh-CN" altLang="en-US" sz="2400" dirty="0" smtClean="0"/>
              <a:t>全球联系的建立（走向整体的世界）</a:t>
            </a:r>
            <a:endParaRPr lang="zh-CN" altLang="en-US" sz="2400" dirty="0"/>
          </a:p>
        </p:txBody>
      </p:sp>
      <p:sp>
        <p:nvSpPr>
          <p:cNvPr id="26" name="下箭头 25"/>
          <p:cNvSpPr/>
          <p:nvPr/>
        </p:nvSpPr>
        <p:spPr>
          <a:xfrm rot="16200000">
            <a:off x="7875955" y="4840321"/>
            <a:ext cx="622300" cy="846990"/>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8877301" y="4848316"/>
            <a:ext cx="2895599"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zh-CN" altLang="en-US" sz="2400" dirty="0" smtClean="0"/>
              <a:t>全球化的世界</a:t>
            </a:r>
            <a:endParaRPr lang="en-US" altLang="zh-CN" sz="2400" dirty="0" smtClean="0"/>
          </a:p>
          <a:p>
            <a:pPr algn="ctr"/>
            <a:r>
              <a:rPr lang="zh-CN" altLang="en-US" sz="2400" dirty="0" smtClean="0"/>
              <a:t>（多元</a:t>
            </a:r>
            <a:r>
              <a:rPr lang="zh-CN" altLang="en-US" sz="2400" dirty="0" smtClean="0"/>
              <a:t>与一体）</a:t>
            </a:r>
            <a:endParaRPr lang="zh-CN" altLang="en-US" sz="2400" dirty="0"/>
          </a:p>
        </p:txBody>
      </p:sp>
      <p:pic>
        <p:nvPicPr>
          <p:cNvPr id="28" name="图片 27"/>
          <p:cNvPicPr>
            <a:picLocks noChangeAspect="1"/>
          </p:cNvPicPr>
          <p:nvPr/>
        </p:nvPicPr>
        <p:blipFill>
          <a:blip r:embed="rId6"/>
          <a:stretch>
            <a:fillRect/>
          </a:stretch>
        </p:blipFill>
        <p:spPr>
          <a:xfrm>
            <a:off x="8022589" y="5778276"/>
            <a:ext cx="3978276" cy="906780"/>
          </a:xfrm>
          <a:prstGeom prst="rect">
            <a:avLst/>
          </a:prstGeom>
        </p:spPr>
      </p:pic>
      <p:sp>
        <p:nvSpPr>
          <p:cNvPr id="29" name="矩形 28"/>
          <p:cNvSpPr/>
          <p:nvPr/>
        </p:nvSpPr>
        <p:spPr>
          <a:xfrm>
            <a:off x="8022589" y="5748213"/>
            <a:ext cx="3978277" cy="955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340210" y="3050957"/>
            <a:ext cx="5570756" cy="1015663"/>
          </a:xfrm>
          <a:prstGeom prst="rect">
            <a:avLst/>
          </a:prstGeom>
          <a:noFill/>
          <a:ln>
            <a:noFill/>
          </a:ln>
        </p:spPr>
        <p:txBody>
          <a:bodyPr wrap="none" rtlCol="0" anchor="t">
            <a:spAutoFit/>
          </a:bodyPr>
          <a:lstStyle/>
          <a:p>
            <a:pPr algn="ctr"/>
            <a:r>
              <a:rPr lang="zh-CN" altLang="en-US" sz="6000" b="1" dirty="0">
                <a:ln w="6600">
                  <a:solidFill>
                    <a:schemeClr val="accent2"/>
                  </a:solidFill>
                  <a:prstDash val="solid"/>
                </a:ln>
                <a:solidFill>
                  <a:srgbClr val="FFFFFF"/>
                </a:solidFill>
                <a:effectLst>
                  <a:outerShdw dist="38100" dir="2700000" algn="tl" rotWithShape="0">
                    <a:schemeClr val="accent2"/>
                  </a:outerShdw>
                </a:effectLst>
              </a:rPr>
              <a:t>人类命运共同体</a:t>
            </a:r>
            <a:endParaRPr lang="zh-CN" altLang="en-US"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1" name="下箭头 30"/>
          <p:cNvSpPr/>
          <p:nvPr/>
        </p:nvSpPr>
        <p:spPr>
          <a:xfrm rot="10800000">
            <a:off x="10013950" y="4067076"/>
            <a:ext cx="622300" cy="719732"/>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9" grpId="0" animBg="1"/>
      <p:bldP spid="30"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30505" y="196214"/>
            <a:ext cx="4037572" cy="5137784"/>
          </a:xfrm>
          <a:prstGeom prst="rect">
            <a:avLst/>
          </a:prstGeom>
        </p:spPr>
      </p:pic>
      <p:pic>
        <p:nvPicPr>
          <p:cNvPr id="5" name="图片 4"/>
          <p:cNvPicPr>
            <a:picLocks noChangeAspect="1"/>
          </p:cNvPicPr>
          <p:nvPr/>
        </p:nvPicPr>
        <p:blipFill>
          <a:blip r:embed="rId2"/>
          <a:stretch>
            <a:fillRect/>
          </a:stretch>
        </p:blipFill>
        <p:spPr>
          <a:xfrm>
            <a:off x="231896" y="5333998"/>
            <a:ext cx="4036181" cy="1308101"/>
          </a:xfrm>
          <a:prstGeom prst="rect">
            <a:avLst/>
          </a:prstGeom>
        </p:spPr>
      </p:pic>
      <p:sp>
        <p:nvSpPr>
          <p:cNvPr id="6" name="矩形 5"/>
          <p:cNvSpPr/>
          <p:nvPr/>
        </p:nvSpPr>
        <p:spPr>
          <a:xfrm>
            <a:off x="220980" y="206375"/>
            <a:ext cx="4047097" cy="64357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59789" y="2624013"/>
            <a:ext cx="3267711" cy="3604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4236" y="949978"/>
            <a:ext cx="615553" cy="4948518"/>
          </a:xfrm>
          <a:prstGeom prst="rect">
            <a:avLst/>
          </a:prstGeom>
          <a:solidFill>
            <a:schemeClr val="accent1">
              <a:lumMod val="60000"/>
              <a:lumOff val="40000"/>
            </a:schemeClr>
          </a:solidFill>
        </p:spPr>
        <p:txBody>
          <a:bodyPr vert="eaVert" wrap="square" rtlCol="0">
            <a:spAutoFit/>
          </a:bodyPr>
          <a:lstStyle/>
          <a:p>
            <a:pPr algn="ctr"/>
            <a:r>
              <a:rPr lang="zh-CN" altLang="en-US" sz="2800" dirty="0" smtClean="0"/>
              <a:t>统一多民族国家的形成与发展</a:t>
            </a:r>
            <a:endParaRPr lang="zh-CN" altLang="en-US" sz="2800" dirty="0"/>
          </a:p>
        </p:txBody>
      </p:sp>
      <p:pic>
        <p:nvPicPr>
          <p:cNvPr id="9" name="图片 8"/>
          <p:cNvPicPr>
            <a:picLocks noChangeAspect="1"/>
          </p:cNvPicPr>
          <p:nvPr/>
        </p:nvPicPr>
        <p:blipFill>
          <a:blip r:embed="rId3"/>
          <a:stretch>
            <a:fillRect/>
          </a:stretch>
        </p:blipFill>
        <p:spPr>
          <a:xfrm>
            <a:off x="7522865" y="2120899"/>
            <a:ext cx="4429739" cy="4521200"/>
          </a:xfrm>
          <a:prstGeom prst="rect">
            <a:avLst/>
          </a:prstGeom>
          <a:ln w="19050">
            <a:solidFill>
              <a:schemeClr val="tx1"/>
            </a:solidFill>
          </a:ln>
        </p:spPr>
      </p:pic>
      <p:pic>
        <p:nvPicPr>
          <p:cNvPr id="10" name="图片 9"/>
          <p:cNvPicPr>
            <a:picLocks noChangeAspect="1"/>
          </p:cNvPicPr>
          <p:nvPr/>
        </p:nvPicPr>
        <p:blipFill>
          <a:blip r:embed="rId4"/>
          <a:stretch>
            <a:fillRect/>
          </a:stretch>
        </p:blipFill>
        <p:spPr>
          <a:xfrm>
            <a:off x="4558030" y="231775"/>
            <a:ext cx="7407274" cy="1716405"/>
          </a:xfrm>
          <a:prstGeom prst="rect">
            <a:avLst/>
          </a:prstGeom>
          <a:ln w="19050">
            <a:solidFill>
              <a:schemeClr val="tx1"/>
            </a:solidFill>
          </a:ln>
        </p:spPr>
      </p:pic>
      <p:sp>
        <p:nvSpPr>
          <p:cNvPr id="13" name="椭圆 12"/>
          <p:cNvSpPr/>
          <p:nvPr/>
        </p:nvSpPr>
        <p:spPr>
          <a:xfrm>
            <a:off x="7899400" y="2146299"/>
            <a:ext cx="1333500" cy="4064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0439400" y="3479800"/>
            <a:ext cx="1231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683500" y="3835400"/>
            <a:ext cx="398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708900" y="4165600"/>
            <a:ext cx="1231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906000" y="3517900"/>
            <a:ext cx="431800" cy="355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470900" y="3848100"/>
            <a:ext cx="431800" cy="355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779000" y="2501900"/>
            <a:ext cx="431800" cy="355600"/>
          </a:xfrm>
          <a:prstGeom prst="rect">
            <a:avLst/>
          </a:prstGeom>
          <a:noFill/>
          <a:ln w="19050">
            <a:solidFill>
              <a:srgbClr val="1F2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001000" y="2844800"/>
            <a:ext cx="431800" cy="355600"/>
          </a:xfrm>
          <a:prstGeom prst="rect">
            <a:avLst/>
          </a:prstGeom>
          <a:noFill/>
          <a:ln w="19050">
            <a:solidFill>
              <a:srgbClr val="1F2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831204" y="1432739"/>
            <a:ext cx="6146800" cy="523220"/>
          </a:xfrm>
          <a:prstGeom prst="rect">
            <a:avLst/>
          </a:prstGeom>
          <a:solidFill>
            <a:srgbClr val="FFFF00"/>
          </a:solidFill>
          <a:ln w="19050">
            <a:solidFill>
              <a:schemeClr val="tx1"/>
            </a:solidFill>
          </a:ln>
        </p:spPr>
        <p:txBody>
          <a:bodyPr wrap="square" rtlCol="0">
            <a:spAutoFit/>
          </a:bodyPr>
          <a:lstStyle/>
          <a:p>
            <a:pPr algn="ctr"/>
            <a:r>
              <a:rPr lang="zh-CN" altLang="en-US" sz="2800" dirty="0" smtClean="0"/>
              <a:t>课的立意：要符合主题价值导向</a:t>
            </a:r>
            <a:endParaRPr lang="zh-CN" altLang="en-US" sz="2800" dirty="0"/>
          </a:p>
        </p:txBody>
      </p:sp>
      <p:sp>
        <p:nvSpPr>
          <p:cNvPr id="28" name="TextBox 27"/>
          <p:cNvSpPr txBox="1"/>
          <p:nvPr/>
        </p:nvSpPr>
        <p:spPr>
          <a:xfrm>
            <a:off x="4570730" y="5829300"/>
            <a:ext cx="7394574" cy="830997"/>
          </a:xfrm>
          <a:prstGeom prst="rect">
            <a:avLst/>
          </a:prstGeom>
          <a:solidFill>
            <a:schemeClr val="accent6">
              <a:lumMod val="20000"/>
              <a:lumOff val="80000"/>
            </a:schemeClr>
          </a:solidFill>
          <a:ln w="19050">
            <a:solidFill>
              <a:schemeClr val="tx1"/>
            </a:solidFill>
          </a:ln>
        </p:spPr>
        <p:txBody>
          <a:bodyPr wrap="square" rtlCol="0">
            <a:spAutoFit/>
          </a:bodyPr>
          <a:lstStyle/>
          <a:p>
            <a:r>
              <a:rPr lang="en-US" altLang="zh-CN" sz="2400" dirty="0" smtClean="0"/>
              <a:t>1.</a:t>
            </a:r>
            <a:r>
              <a:rPr lang="zh-CN" altLang="en-US" sz="2400" dirty="0" smtClean="0"/>
              <a:t>什么叫做“统一多民族国家”？</a:t>
            </a:r>
            <a:endParaRPr lang="en-US" altLang="zh-CN" sz="2400" dirty="0" smtClean="0"/>
          </a:p>
          <a:p>
            <a:r>
              <a:rPr lang="en-US" altLang="zh-CN" sz="2400" dirty="0" smtClean="0"/>
              <a:t>2.</a:t>
            </a:r>
            <a:r>
              <a:rPr lang="zh-CN" altLang="en-US" sz="2400" dirty="0" smtClean="0"/>
              <a:t>三国两晋南北朝如何推动统一多民族国家发展的？</a:t>
            </a:r>
            <a:endParaRPr lang="zh-CN" altLang="en-US" sz="2400" dirty="0"/>
          </a:p>
        </p:txBody>
      </p:sp>
      <p:sp>
        <p:nvSpPr>
          <p:cNvPr id="35" name="TextBox 34"/>
          <p:cNvSpPr txBox="1"/>
          <p:nvPr/>
        </p:nvSpPr>
        <p:spPr>
          <a:xfrm>
            <a:off x="6731000" y="2662113"/>
            <a:ext cx="698500" cy="707886"/>
          </a:xfrm>
          <a:prstGeom prst="rect">
            <a:avLst/>
          </a:prstGeom>
          <a:noFill/>
        </p:spPr>
        <p:txBody>
          <a:bodyPr wrap="square" rtlCol="0">
            <a:spAutoFit/>
          </a:bodyPr>
          <a:lstStyle/>
          <a:p>
            <a:r>
              <a:rPr lang="zh-CN" altLang="en-US" sz="4000" dirty="0" smtClean="0">
                <a:solidFill>
                  <a:srgbClr val="1F2DA8"/>
                </a:solidFill>
              </a:rPr>
              <a:t>表</a:t>
            </a:r>
            <a:endParaRPr lang="zh-CN" altLang="en-US" sz="4000" dirty="0">
              <a:solidFill>
                <a:srgbClr val="1F2DA8"/>
              </a:solidFill>
            </a:endParaRPr>
          </a:p>
        </p:txBody>
      </p:sp>
      <p:sp>
        <p:nvSpPr>
          <p:cNvPr id="36" name="TextBox 35"/>
          <p:cNvSpPr txBox="1"/>
          <p:nvPr/>
        </p:nvSpPr>
        <p:spPr>
          <a:xfrm>
            <a:off x="6731000" y="3522399"/>
            <a:ext cx="698500" cy="707886"/>
          </a:xfrm>
          <a:prstGeom prst="rect">
            <a:avLst/>
          </a:prstGeom>
          <a:noFill/>
        </p:spPr>
        <p:txBody>
          <a:bodyPr wrap="square" rtlCol="0">
            <a:spAutoFit/>
          </a:bodyPr>
          <a:lstStyle/>
          <a:p>
            <a:r>
              <a:rPr lang="zh-CN" altLang="en-US" sz="4000" dirty="0" smtClean="0">
                <a:solidFill>
                  <a:srgbClr val="FF0000"/>
                </a:solidFill>
              </a:rPr>
              <a:t>里</a:t>
            </a:r>
            <a:endParaRPr lang="zh-CN" altLang="en-US" sz="4000" dirty="0">
              <a:solidFill>
                <a:srgbClr val="FF0000"/>
              </a:solidFill>
            </a:endParaRPr>
          </a:p>
        </p:txBody>
      </p:sp>
      <p:sp>
        <p:nvSpPr>
          <p:cNvPr id="2" name="TextBox 1"/>
          <p:cNvSpPr txBox="1"/>
          <p:nvPr/>
        </p:nvSpPr>
        <p:spPr>
          <a:xfrm>
            <a:off x="4570730" y="4216399"/>
            <a:ext cx="7394574" cy="1631216"/>
          </a:xfrm>
          <a:prstGeom prst="rect">
            <a:avLst/>
          </a:prstGeom>
          <a:solidFill>
            <a:schemeClr val="bg2">
              <a:lumMod val="90000"/>
            </a:schemeClr>
          </a:solidFill>
          <a:ln w="19050">
            <a:solidFill>
              <a:schemeClr val="tx1"/>
            </a:solidFill>
          </a:ln>
        </p:spPr>
        <p:txBody>
          <a:bodyPr wrap="square" rtlCol="0">
            <a:spAutoFit/>
          </a:bodyPr>
          <a:lstStyle/>
          <a:p>
            <a:r>
              <a:rPr lang="en-US" altLang="zh-CN" sz="2000" dirty="0" smtClean="0">
                <a:latin typeface="楷体" panose="02010609060101010101" pitchFamily="49" charset="-122"/>
                <a:ea typeface="楷体" panose="02010609060101010101" pitchFamily="49" charset="-122"/>
              </a:rPr>
              <a:t>     </a:t>
            </a:r>
            <a:r>
              <a:rPr lang="zh-CN" altLang="zh-CN" sz="2000" dirty="0" smtClean="0">
                <a:latin typeface="楷体" panose="02010609060101010101" pitchFamily="49" charset="-122"/>
                <a:ea typeface="楷体" panose="02010609060101010101" pitchFamily="49" charset="-122"/>
              </a:rPr>
              <a:t>三国</a:t>
            </a:r>
            <a:r>
              <a:rPr lang="zh-CN" altLang="zh-CN" sz="2000" dirty="0">
                <a:latin typeface="楷体" panose="02010609060101010101" pitchFamily="49" charset="-122"/>
                <a:ea typeface="楷体" panose="02010609060101010101" pitchFamily="49" charset="-122"/>
              </a:rPr>
              <a:t>两晋南北朝在我国古代史总体上看是一个分裂时期，处理“统一”与“分裂”的关系是本课教学的一个关键问题。学生容易把“统一”的内涵局限于政治、疆域方面，这样就把“分裂”置于“统一”的对立面，从而否认或者忽视三国两晋南北朝在我国统一多民族封建国家发展阶段中的作用。</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9" grpId="0" animBg="1"/>
      <p:bldP spid="20" grpId="0" animBg="1"/>
      <p:bldP spid="25" grpId="0" animBg="1"/>
      <p:bldP spid="26" grpId="0" animBg="1"/>
      <p:bldP spid="27" grpId="0" animBg="1"/>
      <p:bldP spid="28" grpId="0" animBg="1"/>
      <p:bldP spid="35" grpId="0"/>
      <p:bldP spid="3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880" y="139700"/>
            <a:ext cx="11841480" cy="5715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86385" y="183515"/>
            <a:ext cx="6089015" cy="584775"/>
          </a:xfrm>
          <a:prstGeom prst="rect">
            <a:avLst/>
          </a:prstGeom>
          <a:noFill/>
        </p:spPr>
        <p:txBody>
          <a:bodyPr wrap="square" rtlCol="0">
            <a:spAutoFit/>
          </a:bodyPr>
          <a:lstStyle/>
          <a:p>
            <a:r>
              <a:rPr lang="zh-CN" altLang="en-US" sz="3200" dirty="0">
                <a:solidFill>
                  <a:schemeClr val="bg1"/>
                </a:solidFill>
              </a:rPr>
              <a:t>二、主题总领下的概念透析</a:t>
            </a:r>
            <a:endParaRPr lang="zh-CN" altLang="en-US" sz="3200" dirty="0">
              <a:solidFill>
                <a:schemeClr val="bg1"/>
              </a:solidFill>
            </a:endParaRPr>
          </a:p>
        </p:txBody>
      </p:sp>
      <p:sp>
        <p:nvSpPr>
          <p:cNvPr id="6" name="椭圆 5"/>
          <p:cNvSpPr/>
          <p:nvPr/>
        </p:nvSpPr>
        <p:spPr>
          <a:xfrm>
            <a:off x="3606800" y="0"/>
            <a:ext cx="901700" cy="8763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182880" y="939800"/>
            <a:ext cx="7205345" cy="1725295"/>
          </a:xfrm>
          <a:prstGeom prst="rect">
            <a:avLst/>
          </a:prstGeom>
          <a:ln w="19050">
            <a:solidFill>
              <a:schemeClr val="tx1"/>
            </a:solidFill>
          </a:ln>
        </p:spPr>
      </p:pic>
      <p:pic>
        <p:nvPicPr>
          <p:cNvPr id="8" name="图片 7"/>
          <p:cNvPicPr>
            <a:picLocks noChangeAspect="1"/>
          </p:cNvPicPr>
          <p:nvPr/>
        </p:nvPicPr>
        <p:blipFill>
          <a:blip r:embed="rId2"/>
          <a:stretch>
            <a:fillRect/>
          </a:stretch>
        </p:blipFill>
        <p:spPr>
          <a:xfrm>
            <a:off x="8204835" y="958850"/>
            <a:ext cx="3566160" cy="1614805"/>
          </a:xfrm>
          <a:prstGeom prst="rect">
            <a:avLst/>
          </a:prstGeom>
        </p:spPr>
      </p:pic>
      <p:pic>
        <p:nvPicPr>
          <p:cNvPr id="9" name="图片 8"/>
          <p:cNvPicPr>
            <a:picLocks noChangeAspect="1"/>
          </p:cNvPicPr>
          <p:nvPr/>
        </p:nvPicPr>
        <p:blipFill>
          <a:blip r:embed="rId3"/>
          <a:stretch>
            <a:fillRect/>
          </a:stretch>
        </p:blipFill>
        <p:spPr>
          <a:xfrm>
            <a:off x="8205470" y="2551430"/>
            <a:ext cx="3565525" cy="1676400"/>
          </a:xfrm>
          <a:prstGeom prst="rect">
            <a:avLst/>
          </a:prstGeom>
        </p:spPr>
      </p:pic>
      <p:pic>
        <p:nvPicPr>
          <p:cNvPr id="10" name="图片 9"/>
          <p:cNvPicPr>
            <a:picLocks noChangeAspect="1"/>
          </p:cNvPicPr>
          <p:nvPr/>
        </p:nvPicPr>
        <p:blipFill>
          <a:blip r:embed="rId4"/>
          <a:stretch>
            <a:fillRect/>
          </a:stretch>
        </p:blipFill>
        <p:spPr>
          <a:xfrm>
            <a:off x="8179435" y="4318000"/>
            <a:ext cx="3566160" cy="2153285"/>
          </a:xfrm>
          <a:prstGeom prst="rect">
            <a:avLst/>
          </a:prstGeom>
        </p:spPr>
      </p:pic>
      <p:sp>
        <p:nvSpPr>
          <p:cNvPr id="12" name="椭圆 11"/>
          <p:cNvSpPr/>
          <p:nvPr/>
        </p:nvSpPr>
        <p:spPr>
          <a:xfrm>
            <a:off x="8935119" y="3431951"/>
            <a:ext cx="1122011" cy="464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09099" y="5080263"/>
            <a:ext cx="979691" cy="4823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089900" y="939800"/>
            <a:ext cx="3934460" cy="56769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 y="2829412"/>
            <a:ext cx="5524500" cy="11049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椭圆 15"/>
          <p:cNvSpPr/>
          <p:nvPr/>
        </p:nvSpPr>
        <p:spPr>
          <a:xfrm>
            <a:off x="182880" y="2200834"/>
            <a:ext cx="1122011" cy="464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313180" y="2188134"/>
            <a:ext cx="1122011" cy="464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167380" y="1388034"/>
            <a:ext cx="1122011" cy="464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663541" y="3313989"/>
            <a:ext cx="1394109" cy="582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190519" y="3313988"/>
            <a:ext cx="1394109" cy="582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7175500" y="285750"/>
            <a:ext cx="2578100" cy="461665"/>
          </a:xfrm>
          <a:prstGeom prst="rect">
            <a:avLst/>
          </a:prstGeom>
          <a:noFill/>
        </p:spPr>
        <p:txBody>
          <a:bodyPr wrap="square" rtlCol="0">
            <a:spAutoFit/>
          </a:bodyPr>
          <a:lstStyle/>
          <a:p>
            <a:r>
              <a:rPr lang="en-US" altLang="zh-CN" sz="2400" dirty="0" smtClean="0">
                <a:solidFill>
                  <a:schemeClr val="bg1"/>
                </a:solidFill>
              </a:rPr>
              <a:t>1.</a:t>
            </a:r>
            <a:r>
              <a:rPr lang="zh-CN" altLang="en-US" sz="2400" dirty="0" smtClean="0">
                <a:solidFill>
                  <a:schemeClr val="bg1"/>
                </a:solidFill>
              </a:rPr>
              <a:t>提炼关键概念</a:t>
            </a:r>
            <a:endParaRPr lang="zh-CN" altLang="en-US" sz="2400" dirty="0">
              <a:solidFill>
                <a:schemeClr val="bg1"/>
              </a:solidFill>
            </a:endParaRPr>
          </a:p>
        </p:txBody>
      </p:sp>
      <p:pic>
        <p:nvPicPr>
          <p:cNvPr id="22" name="图片 21"/>
          <p:cNvPicPr>
            <a:picLocks noChangeAspect="1"/>
          </p:cNvPicPr>
          <p:nvPr/>
        </p:nvPicPr>
        <p:blipFill>
          <a:blip r:embed="rId6"/>
          <a:stretch>
            <a:fillRect/>
          </a:stretch>
        </p:blipFill>
        <p:spPr>
          <a:xfrm>
            <a:off x="7772400" y="635"/>
            <a:ext cx="4416425" cy="6858000"/>
          </a:xfrm>
          <a:prstGeom prst="rect">
            <a:avLst/>
          </a:prstGeom>
        </p:spPr>
      </p:pic>
      <p:sp>
        <p:nvSpPr>
          <p:cNvPr id="23" name="椭圆 22"/>
          <p:cNvSpPr/>
          <p:nvPr/>
        </p:nvSpPr>
        <p:spPr>
          <a:xfrm>
            <a:off x="7998263" y="437439"/>
            <a:ext cx="1394109" cy="476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978490" y="4318001"/>
            <a:ext cx="1394109" cy="444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fade">
                                      <p:cBhvr>
                                        <p:cTn id="55" dur="500"/>
                                        <p:tgtEl>
                                          <p:spTgt spid="2050"/>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6" grpId="0" animBg="1"/>
      <p:bldP spid="17" grpId="0" animBg="1"/>
      <p:bldP spid="18" grpId="0" animBg="1"/>
      <p:bldP spid="19" grpId="0" animBg="1"/>
      <p:bldP spid="20" grpId="0" animBg="1"/>
      <p:bldP spid="15" grpId="0"/>
      <p:bldP spid="23" grpId="0" animBg="1"/>
      <p:bldP spid="24" grpId="0" animBg="1"/>
    </p:bldLst>
  </p:timing>
</p:sld>
</file>

<file path=ppt/tags/tag1.xml><?xml version="1.0" encoding="utf-8"?>
<p:tagLst xmlns:p="http://schemas.openxmlformats.org/presentationml/2006/main">
  <p:tag name="KSO_WM_UNIT_PLACING_PICTURE_USER_VIEWPORT" val="{&quot;height&quot;:5892,&quot;width&quot;:7656}"/>
</p:tagLst>
</file>

<file path=ppt/tags/tag2.xml><?xml version="1.0" encoding="utf-8"?>
<p:tagLst xmlns:p="http://schemas.openxmlformats.org/presentationml/2006/main">
  <p:tag name="KSO_WM_UNIT_PLACING_PICTURE_USER_VIEWPORT" val="{&quot;height&quot;:3696,&quot;width&quot;:9588}"/>
</p:tagLst>
</file>

<file path=ppt/tags/tag3.xml><?xml version="1.0" encoding="utf-8"?>
<p:tagLst xmlns:p="http://schemas.openxmlformats.org/presentationml/2006/main">
  <p:tag name="COMMONDATA" val="eyJoZGlkIjoiZWIwNzQxYWMxNTY0ZTEwMGM4NjJhYTYzY2QxYTlkMj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2353</Words>
  <PresentationFormat>自定义</PresentationFormat>
  <Paragraphs>179</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华文中宋</vt:lpstr>
      <vt:lpstr>华文新魏</vt:lpstr>
      <vt:lpstr>黑体</vt:lpstr>
      <vt:lpstr>方正小标宋简体</vt:lpstr>
      <vt:lpstr>Arial Unicode MS</vt:lpstr>
      <vt:lpstr>楷体</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2022-08-06T01:33:00Z</dcterms:created>
  <dcterms:modified xsi:type="dcterms:W3CDTF">2022-08-31T07:51:11Z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082DAC9BE69C4A86B7330618DA8CCD26</vt:lpwstr>
  </property>
  <property fmtid="{D5CDD505-2E9C-101B-9397-08002B2CF9AE}" pid="3" name="KSOProductBuildVer">
    <vt:lpwstr>2052-11.1.0.12313</vt:lpwstr>
  </property>
</Properties>
</file>