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1" r:id="rId6"/>
    <p:sldId id="273" r:id="rId7"/>
    <p:sldId id="274" r:id="rId8"/>
    <p:sldId id="276" r:id="rId9"/>
    <p:sldId id="275" r:id="rId10"/>
    <p:sldId id="277" r:id="rId11"/>
    <p:sldId id="284" r:id="rId12"/>
    <p:sldId id="283" r:id="rId13"/>
    <p:sldId id="285" r:id="rId14"/>
    <p:sldId id="286" r:id="rId15"/>
    <p:sldId id="287" r:id="rId16"/>
    <p:sldId id="288" r:id="rId17"/>
    <p:sldId id="278" r:id="rId18"/>
    <p:sldId id="289" r:id="rId19"/>
    <p:sldId id="291" r:id="rId20"/>
    <p:sldId id="2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8914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1333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40271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955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97460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18589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46086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0605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0277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665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4073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8148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7289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75733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380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997B5FA-0921-464F-AAE1-844C04324D75}" type="datetimeFigureOut">
              <a:rPr lang="zh-CN" altLang="en-US" smtClean="0"/>
              <a:t>2022/6/8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7770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97B5FA-0921-464F-AAE1-844C04324D75}" type="datetimeFigureOut">
              <a:rPr lang="zh-CN" altLang="en-US" smtClean="0"/>
              <a:t>2022/6/8</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3839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1FEF7-DCA0-BA79-1FDE-CAE2B07D9D13}"/>
              </a:ext>
            </a:extLst>
          </p:cNvPr>
          <p:cNvSpPr>
            <a:spLocks noGrp="1"/>
          </p:cNvSpPr>
          <p:nvPr>
            <p:ph type="ctrTitle"/>
          </p:nvPr>
        </p:nvSpPr>
        <p:spPr>
          <a:xfrm>
            <a:off x="789426" y="2406647"/>
            <a:ext cx="9029277" cy="2387600"/>
          </a:xfrm>
        </p:spPr>
        <p:txBody>
          <a:bodyPr/>
          <a:lstStyle/>
          <a:p>
            <a:pPr algn="ctr"/>
            <a:r>
              <a:rPr lang="zh-CN" altLang="en-US" sz="5400" dirty="0">
                <a:solidFill>
                  <a:schemeClr val="tx1"/>
                </a:solidFill>
                <a:latin typeface="华光行书_CNKI" panose="02000500000000000000" pitchFamily="2" charset="-122"/>
                <a:ea typeface="华光行书_CNKI" panose="02000500000000000000" pitchFamily="2" charset="-122"/>
              </a:rPr>
              <a:t>基于核心素养导向下的课本整体结构化复习</a:t>
            </a:r>
            <a:r>
              <a:rPr lang="en-US" altLang="zh-CN" sz="5400" dirty="0">
                <a:solidFill>
                  <a:schemeClr val="tx1"/>
                </a:solidFill>
                <a:latin typeface="华光行书_CNKI" panose="02000500000000000000" pitchFamily="2" charset="-122"/>
                <a:ea typeface="华光行书_CNKI" panose="02000500000000000000" pitchFamily="2" charset="-122"/>
              </a:rPr>
              <a:t>——</a:t>
            </a:r>
            <a:r>
              <a:rPr lang="zh-CN" altLang="en-US" sz="5400" dirty="0">
                <a:solidFill>
                  <a:schemeClr val="tx1"/>
                </a:solidFill>
                <a:latin typeface="华光行书_CNKI" panose="02000500000000000000" pitchFamily="2" charset="-122"/>
                <a:ea typeface="华光行书_CNKI" panose="02000500000000000000" pitchFamily="2" charset="-122"/>
              </a:rPr>
              <a:t>以</a:t>
            </a:r>
            <a:r>
              <a:rPr lang="en-US" altLang="zh-CN" dirty="0">
                <a:solidFill>
                  <a:schemeClr val="tx1"/>
                </a:solidFill>
                <a:latin typeface="华光行书_CNKI" panose="02000500000000000000" pitchFamily="2" charset="-122"/>
                <a:ea typeface="华光行书_CNKI" panose="02000500000000000000" pitchFamily="2" charset="-122"/>
              </a:rPr>
              <a:t>《</a:t>
            </a:r>
            <a:r>
              <a:rPr lang="zh-CN" altLang="en-US" dirty="0">
                <a:solidFill>
                  <a:schemeClr val="tx1"/>
                </a:solidFill>
                <a:latin typeface="华光行书_CNKI" panose="02000500000000000000" pitchFamily="2" charset="-122"/>
                <a:ea typeface="华光行书_CNKI" panose="02000500000000000000" pitchFamily="2" charset="-122"/>
              </a:rPr>
              <a:t>中外历史纲要（下）</a:t>
            </a:r>
            <a:r>
              <a:rPr lang="en-US" altLang="zh-CN" dirty="0">
                <a:solidFill>
                  <a:schemeClr val="tx1"/>
                </a:solidFill>
                <a:latin typeface="华光行书_CNKI" panose="02000500000000000000" pitchFamily="2" charset="-122"/>
                <a:ea typeface="华光行书_CNKI" panose="02000500000000000000" pitchFamily="2" charset="-122"/>
              </a:rPr>
              <a:t>》</a:t>
            </a:r>
            <a:r>
              <a:rPr lang="zh-CN" altLang="en-US" dirty="0">
                <a:solidFill>
                  <a:schemeClr val="tx1"/>
                </a:solidFill>
                <a:latin typeface="华光行书_CNKI" panose="02000500000000000000" pitchFamily="2" charset="-122"/>
                <a:ea typeface="华光行书_CNKI" panose="02000500000000000000" pitchFamily="2" charset="-122"/>
              </a:rPr>
              <a:t>为例</a:t>
            </a:r>
            <a:br>
              <a:rPr lang="en-US" altLang="zh-CN" dirty="0">
                <a:solidFill>
                  <a:schemeClr val="tx1"/>
                </a:solidFill>
                <a:latin typeface="华光行书_CNKI" panose="02000500000000000000" pitchFamily="2" charset="-122"/>
                <a:ea typeface="华光行书_CNKI" panose="02000500000000000000" pitchFamily="2" charset="-122"/>
              </a:rPr>
            </a:br>
            <a:endParaRPr lang="zh-CN" altLang="en-US" sz="5400" dirty="0">
              <a:solidFill>
                <a:schemeClr val="tx1"/>
              </a:solidFill>
              <a:latin typeface="华光行书_CNKI" panose="02000500000000000000" pitchFamily="2" charset="-122"/>
              <a:ea typeface="华光行书_CNKI" panose="02000500000000000000" pitchFamily="2" charset="-122"/>
            </a:endParaRPr>
          </a:p>
        </p:txBody>
      </p:sp>
    </p:spTree>
    <p:extLst>
      <p:ext uri="{BB962C8B-B14F-4D97-AF65-F5344CB8AC3E}">
        <p14:creationId xmlns:p14="http://schemas.microsoft.com/office/powerpoint/2010/main" val="277022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23" name="箭头: 虚尾 22">
            <a:extLst>
              <a:ext uri="{FF2B5EF4-FFF2-40B4-BE49-F238E27FC236}">
                <a16:creationId xmlns:a16="http://schemas.microsoft.com/office/drawing/2014/main" id="{3D66658B-C277-D17E-2B4B-D68970325970}"/>
              </a:ext>
            </a:extLst>
          </p:cNvPr>
          <p:cNvSpPr/>
          <p:nvPr/>
        </p:nvSpPr>
        <p:spPr>
          <a:xfrm>
            <a:off x="6277114" y="1321288"/>
            <a:ext cx="1047662"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61716492-DE4C-DC8A-5783-5AC1C3717A40}"/>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2</a:t>
            </a:r>
            <a:r>
              <a:rPr lang="zh-CN" altLang="en-US" sz="2400" dirty="0">
                <a:solidFill>
                  <a:srgbClr val="0070C0"/>
                </a:solidFill>
                <a:highlight>
                  <a:srgbClr val="FFFF00"/>
                </a:highlight>
              </a:rPr>
              <a:t>、第三、四、五、六单元</a:t>
            </a:r>
          </a:p>
        </p:txBody>
      </p:sp>
      <p:sp>
        <p:nvSpPr>
          <p:cNvPr id="34" name="文本框 33">
            <a:extLst>
              <a:ext uri="{FF2B5EF4-FFF2-40B4-BE49-F238E27FC236}">
                <a16:creationId xmlns:a16="http://schemas.microsoft.com/office/drawing/2014/main" id="{FC2D839C-B22D-6A10-AC61-A5ED479222D1}"/>
              </a:ext>
            </a:extLst>
          </p:cNvPr>
          <p:cNvSpPr txBox="1"/>
          <p:nvPr/>
        </p:nvSpPr>
        <p:spPr>
          <a:xfrm>
            <a:off x="7687002" y="1097503"/>
            <a:ext cx="4614638" cy="1200329"/>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endParaRPr lang="en-US" altLang="zh-CN" sz="3600" dirty="0">
              <a:solidFill>
                <a:srgbClr val="FF0000"/>
              </a:solidFill>
              <a:highlight>
                <a:srgbClr val="C0C0C0"/>
              </a:highlight>
              <a:latin typeface="+mn-ea"/>
            </a:endParaRPr>
          </a:p>
          <a:p>
            <a:r>
              <a:rPr lang="zh-CN" altLang="en-US" sz="3600" dirty="0">
                <a:solidFill>
                  <a:srgbClr val="0070C0"/>
                </a:solidFill>
                <a:highlight>
                  <a:srgbClr val="C0C0C0"/>
                </a:highlight>
                <a:latin typeface="+mn-ea"/>
              </a:rPr>
              <a:t>资本主义时代的到来</a:t>
            </a:r>
            <a:endParaRPr lang="en-US" altLang="zh-CN" sz="3600" dirty="0">
              <a:solidFill>
                <a:srgbClr val="0070C0"/>
              </a:solidFill>
              <a:highlight>
                <a:srgbClr val="C0C0C0"/>
              </a:highlight>
              <a:latin typeface="+mn-ea"/>
            </a:endParaRPr>
          </a:p>
        </p:txBody>
      </p:sp>
      <p:pic>
        <p:nvPicPr>
          <p:cNvPr id="4" name="图片 3">
            <a:extLst>
              <a:ext uri="{FF2B5EF4-FFF2-40B4-BE49-F238E27FC236}">
                <a16:creationId xmlns:a16="http://schemas.microsoft.com/office/drawing/2014/main" id="{9797C2FE-5AA9-6F15-C156-3594FEA35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585" y="1189667"/>
            <a:ext cx="5550303" cy="2872809"/>
          </a:xfrm>
          <a:prstGeom prst="rect">
            <a:avLst/>
          </a:prstGeom>
        </p:spPr>
      </p:pic>
      <p:pic>
        <p:nvPicPr>
          <p:cNvPr id="6" name="图片 5">
            <a:extLst>
              <a:ext uri="{FF2B5EF4-FFF2-40B4-BE49-F238E27FC236}">
                <a16:creationId xmlns:a16="http://schemas.microsoft.com/office/drawing/2014/main" id="{9D45033C-6101-7FD5-744A-1FE29DA632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585" y="4062476"/>
            <a:ext cx="5550303" cy="2639987"/>
          </a:xfrm>
          <a:prstGeom prst="rect">
            <a:avLst/>
          </a:prstGeom>
        </p:spPr>
      </p:pic>
      <p:sp>
        <p:nvSpPr>
          <p:cNvPr id="7" name="文本框 6">
            <a:extLst>
              <a:ext uri="{FF2B5EF4-FFF2-40B4-BE49-F238E27FC236}">
                <a16:creationId xmlns:a16="http://schemas.microsoft.com/office/drawing/2014/main" id="{757D03B0-4A39-BD9E-BE2D-4422FABB2B06}"/>
              </a:ext>
            </a:extLst>
          </p:cNvPr>
          <p:cNvSpPr txBox="1"/>
          <p:nvPr/>
        </p:nvSpPr>
        <p:spPr>
          <a:xfrm>
            <a:off x="6248125" y="3135700"/>
            <a:ext cx="5232062" cy="2246769"/>
          </a:xfrm>
          <a:prstGeom prst="rect">
            <a:avLst/>
          </a:prstGeom>
          <a:noFill/>
          <a:ln w="28575">
            <a:solidFill>
              <a:schemeClr val="tx1"/>
            </a:solidFill>
          </a:ln>
        </p:spPr>
        <p:txBody>
          <a:bodyPr wrap="square" rtlCol="0">
            <a:spAutoFit/>
          </a:bodyPr>
          <a:lstStyle/>
          <a:p>
            <a:r>
              <a:rPr lang="en-US" altLang="zh-CN" sz="2800" dirty="0"/>
              <a:t>14</a:t>
            </a:r>
            <a:r>
              <a:rPr lang="zh-CN" altLang="en-US" sz="2800" dirty="0"/>
              <a:t>世纪至</a:t>
            </a:r>
            <a:r>
              <a:rPr lang="en-US" altLang="zh-CN" sz="2800" dirty="0"/>
              <a:t>19</a:t>
            </a:r>
            <a:r>
              <a:rPr lang="zh-CN" altLang="en-US" sz="2800" dirty="0"/>
              <a:t>世纪末是西方世界的转型时期，也是“资本主义”的历史。资本主义在</a:t>
            </a:r>
            <a:r>
              <a:rPr lang="zh-CN" altLang="en-US" sz="2800" dirty="0">
                <a:solidFill>
                  <a:srgbClr val="FF0000"/>
                </a:solidFill>
              </a:rPr>
              <a:t>政治、经济、文化、国际关系</a:t>
            </a:r>
            <a:r>
              <a:rPr lang="zh-CN" altLang="en-US" sz="2800" dirty="0"/>
              <a:t>等领域逐渐建立了自己的统治地位。</a:t>
            </a:r>
          </a:p>
        </p:txBody>
      </p:sp>
    </p:spTree>
    <p:extLst>
      <p:ext uri="{BB962C8B-B14F-4D97-AF65-F5344CB8AC3E}">
        <p14:creationId xmlns:p14="http://schemas.microsoft.com/office/powerpoint/2010/main" val="21927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23" name="箭头: 虚尾 22">
            <a:extLst>
              <a:ext uri="{FF2B5EF4-FFF2-40B4-BE49-F238E27FC236}">
                <a16:creationId xmlns:a16="http://schemas.microsoft.com/office/drawing/2014/main" id="{3D66658B-C277-D17E-2B4B-D68970325970}"/>
              </a:ext>
            </a:extLst>
          </p:cNvPr>
          <p:cNvSpPr/>
          <p:nvPr/>
        </p:nvSpPr>
        <p:spPr>
          <a:xfrm>
            <a:off x="2876365" y="1434606"/>
            <a:ext cx="856802" cy="665226"/>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61716492-DE4C-DC8A-5783-5AC1C3717A40}"/>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2</a:t>
            </a:r>
            <a:r>
              <a:rPr lang="zh-CN" altLang="en-US" sz="2400" dirty="0">
                <a:solidFill>
                  <a:srgbClr val="0070C0"/>
                </a:solidFill>
                <a:highlight>
                  <a:srgbClr val="FFFF00"/>
                </a:highlight>
              </a:rPr>
              <a:t>、第三、四、五、六单元</a:t>
            </a:r>
          </a:p>
        </p:txBody>
      </p:sp>
      <p:sp>
        <p:nvSpPr>
          <p:cNvPr id="9" name="箭头: 虚尾 8">
            <a:extLst>
              <a:ext uri="{FF2B5EF4-FFF2-40B4-BE49-F238E27FC236}">
                <a16:creationId xmlns:a16="http://schemas.microsoft.com/office/drawing/2014/main" id="{8BE9361C-FF3F-A325-5E6A-0072BABAC962}"/>
              </a:ext>
            </a:extLst>
          </p:cNvPr>
          <p:cNvSpPr/>
          <p:nvPr/>
        </p:nvSpPr>
        <p:spPr>
          <a:xfrm>
            <a:off x="2615906" y="3500089"/>
            <a:ext cx="1047662" cy="665226"/>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箭头: 虚尾 9">
            <a:extLst>
              <a:ext uri="{FF2B5EF4-FFF2-40B4-BE49-F238E27FC236}">
                <a16:creationId xmlns:a16="http://schemas.microsoft.com/office/drawing/2014/main" id="{AA406AE3-40D4-5313-7103-2C4C1410946B}"/>
              </a:ext>
            </a:extLst>
          </p:cNvPr>
          <p:cNvSpPr/>
          <p:nvPr/>
        </p:nvSpPr>
        <p:spPr>
          <a:xfrm>
            <a:off x="2555243" y="5330338"/>
            <a:ext cx="1047662" cy="665226"/>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D171486E-8EB1-DA32-00A1-91E45B10C923}"/>
              </a:ext>
            </a:extLst>
          </p:cNvPr>
          <p:cNvSpPr/>
          <p:nvPr/>
        </p:nvSpPr>
        <p:spPr>
          <a:xfrm>
            <a:off x="3733167" y="1207780"/>
            <a:ext cx="8431785" cy="15672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rPr>
              <a:t>随着新航路的开辟和殖民扩张，资本主义世界市场逐渐形成，加速了资本原始积累。</a:t>
            </a:r>
            <a:r>
              <a:rPr lang="en-US" altLang="zh-CN" sz="2400" dirty="0">
                <a:solidFill>
                  <a:schemeClr val="tx1"/>
                </a:solidFill>
              </a:rPr>
              <a:t>18</a:t>
            </a:r>
            <a:r>
              <a:rPr lang="zh-CN" altLang="en-US" sz="2400" dirty="0">
                <a:solidFill>
                  <a:schemeClr val="tx1"/>
                </a:solidFill>
              </a:rPr>
              <a:t>世纪中后期，英国的工业革命以及随后的第二次工业革命极大地促进了资本主义生产的飞跃，奠定了西欧世界经济中心的地位。</a:t>
            </a:r>
          </a:p>
        </p:txBody>
      </p:sp>
      <p:sp>
        <p:nvSpPr>
          <p:cNvPr id="13" name="矩形 12">
            <a:extLst>
              <a:ext uri="{FF2B5EF4-FFF2-40B4-BE49-F238E27FC236}">
                <a16:creationId xmlns:a16="http://schemas.microsoft.com/office/drawing/2014/main" id="{38E2430D-6222-9B29-355E-B383CEAA9247}"/>
              </a:ext>
            </a:extLst>
          </p:cNvPr>
          <p:cNvSpPr/>
          <p:nvPr/>
        </p:nvSpPr>
        <p:spPr>
          <a:xfrm>
            <a:off x="3733168" y="3033619"/>
            <a:ext cx="8431784" cy="15672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2"/>
                </a:solidFill>
              </a:rPr>
              <a:t>资产阶级高举人文主义的大旗，先后发起了文艺复兴、宗教改革、启蒙运动，猛烈冲击了天主教会和封建王权的精神主张，推动了近代科学的兴起和资产阶级革命，为资本主义社会的形成奠定思想文化基础。</a:t>
            </a:r>
          </a:p>
        </p:txBody>
      </p:sp>
      <p:sp>
        <p:nvSpPr>
          <p:cNvPr id="8" name="椭圆 7">
            <a:extLst>
              <a:ext uri="{FF2B5EF4-FFF2-40B4-BE49-F238E27FC236}">
                <a16:creationId xmlns:a16="http://schemas.microsoft.com/office/drawing/2014/main" id="{DD83990B-5F51-25E3-8CCF-09E3398EB8C1}"/>
              </a:ext>
            </a:extLst>
          </p:cNvPr>
          <p:cNvSpPr/>
          <p:nvPr/>
        </p:nvSpPr>
        <p:spPr>
          <a:xfrm>
            <a:off x="-18796" y="1191950"/>
            <a:ext cx="2858608" cy="11505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经济上</a:t>
            </a:r>
            <a:endParaRPr lang="en-US" altLang="zh-CN" sz="2800" dirty="0"/>
          </a:p>
          <a:p>
            <a:pPr algn="ctr"/>
            <a:r>
              <a:rPr lang="en-US" altLang="zh-CN" sz="2800" dirty="0">
                <a:solidFill>
                  <a:schemeClr val="tx1"/>
                </a:solidFill>
              </a:rPr>
              <a:t>6</a:t>
            </a:r>
            <a:r>
              <a:rPr lang="zh-CN" altLang="en-US" sz="2800" dirty="0">
                <a:solidFill>
                  <a:schemeClr val="tx1"/>
                </a:solidFill>
              </a:rPr>
              <a:t>、</a:t>
            </a:r>
            <a:r>
              <a:rPr lang="en-US" altLang="zh-CN" sz="2800" dirty="0">
                <a:solidFill>
                  <a:schemeClr val="tx1"/>
                </a:solidFill>
              </a:rPr>
              <a:t>7</a:t>
            </a:r>
            <a:r>
              <a:rPr lang="zh-CN" altLang="en-US" sz="2800" dirty="0">
                <a:solidFill>
                  <a:schemeClr val="tx1"/>
                </a:solidFill>
              </a:rPr>
              <a:t>、</a:t>
            </a:r>
            <a:r>
              <a:rPr lang="en-US" altLang="zh-CN" sz="2800" dirty="0">
                <a:solidFill>
                  <a:schemeClr val="tx1"/>
                </a:solidFill>
              </a:rPr>
              <a:t>10</a:t>
            </a:r>
            <a:r>
              <a:rPr lang="zh-CN" altLang="en-US" sz="2800" dirty="0">
                <a:solidFill>
                  <a:schemeClr val="tx1"/>
                </a:solidFill>
              </a:rPr>
              <a:t>课</a:t>
            </a:r>
          </a:p>
        </p:txBody>
      </p:sp>
      <p:sp>
        <p:nvSpPr>
          <p:cNvPr id="17" name="椭圆 16">
            <a:extLst>
              <a:ext uri="{FF2B5EF4-FFF2-40B4-BE49-F238E27FC236}">
                <a16:creationId xmlns:a16="http://schemas.microsoft.com/office/drawing/2014/main" id="{A5302B34-8010-F47C-7FC6-B49C71C40B9D}"/>
              </a:ext>
            </a:extLst>
          </p:cNvPr>
          <p:cNvSpPr/>
          <p:nvPr/>
        </p:nvSpPr>
        <p:spPr>
          <a:xfrm>
            <a:off x="372862" y="5195598"/>
            <a:ext cx="2182380" cy="95747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政治上</a:t>
            </a:r>
            <a:endParaRPr lang="en-US" altLang="zh-CN" sz="2800" dirty="0"/>
          </a:p>
          <a:p>
            <a:pPr algn="ctr"/>
            <a:r>
              <a:rPr lang="zh-CN" altLang="en-US" sz="2800" dirty="0">
                <a:solidFill>
                  <a:schemeClr val="tx1"/>
                </a:solidFill>
              </a:rPr>
              <a:t>（</a:t>
            </a:r>
            <a:r>
              <a:rPr lang="en-US" altLang="zh-CN" sz="2800" dirty="0">
                <a:solidFill>
                  <a:schemeClr val="tx1"/>
                </a:solidFill>
              </a:rPr>
              <a:t>10</a:t>
            </a:r>
            <a:r>
              <a:rPr lang="zh-CN" altLang="en-US" sz="2800" dirty="0">
                <a:solidFill>
                  <a:schemeClr val="tx1"/>
                </a:solidFill>
              </a:rPr>
              <a:t>课）</a:t>
            </a:r>
          </a:p>
        </p:txBody>
      </p:sp>
      <p:sp>
        <p:nvSpPr>
          <p:cNvPr id="18" name="椭圆 17">
            <a:extLst>
              <a:ext uri="{FF2B5EF4-FFF2-40B4-BE49-F238E27FC236}">
                <a16:creationId xmlns:a16="http://schemas.microsoft.com/office/drawing/2014/main" id="{90E9BBB9-9243-2875-3768-43540E018E4E}"/>
              </a:ext>
            </a:extLst>
          </p:cNvPr>
          <p:cNvSpPr/>
          <p:nvPr/>
        </p:nvSpPr>
        <p:spPr>
          <a:xfrm>
            <a:off x="94063" y="3193774"/>
            <a:ext cx="2461180" cy="11505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思想文化上</a:t>
            </a:r>
            <a:r>
              <a:rPr lang="zh-CN" altLang="en-US" sz="2800" dirty="0">
                <a:solidFill>
                  <a:schemeClr val="tx1"/>
                </a:solidFill>
              </a:rPr>
              <a:t>（</a:t>
            </a:r>
            <a:r>
              <a:rPr lang="en-US" altLang="zh-CN" sz="2800" dirty="0">
                <a:solidFill>
                  <a:schemeClr val="tx1"/>
                </a:solidFill>
              </a:rPr>
              <a:t>8</a:t>
            </a:r>
            <a:r>
              <a:rPr lang="zh-CN" altLang="en-US" sz="2800" dirty="0">
                <a:solidFill>
                  <a:schemeClr val="tx1"/>
                </a:solidFill>
              </a:rPr>
              <a:t>课）</a:t>
            </a:r>
          </a:p>
        </p:txBody>
      </p:sp>
      <p:sp>
        <p:nvSpPr>
          <p:cNvPr id="20" name="矩形 19">
            <a:extLst>
              <a:ext uri="{FF2B5EF4-FFF2-40B4-BE49-F238E27FC236}">
                <a16:creationId xmlns:a16="http://schemas.microsoft.com/office/drawing/2014/main" id="{8DCD0EFE-8F88-5542-9B09-42CE1BDB6300}"/>
              </a:ext>
            </a:extLst>
          </p:cNvPr>
          <p:cNvSpPr/>
          <p:nvPr/>
        </p:nvSpPr>
        <p:spPr>
          <a:xfrm>
            <a:off x="3733168" y="4920473"/>
            <a:ext cx="8431785" cy="1731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2"/>
                </a:solidFill>
              </a:rPr>
              <a:t>17-18</a:t>
            </a:r>
            <a:r>
              <a:rPr lang="zh-CN" altLang="en-US" sz="2400" dirty="0">
                <a:solidFill>
                  <a:schemeClr val="tx2"/>
                </a:solidFill>
              </a:rPr>
              <a:t>世纪，英、美、法先后爆发了资产阶级革命，确立了资本主义制度，为发展资本主义制度扫清了障碍。</a:t>
            </a:r>
            <a:r>
              <a:rPr lang="en-US" altLang="zh-CN" sz="2400" dirty="0">
                <a:solidFill>
                  <a:schemeClr val="tx2"/>
                </a:solidFill>
              </a:rPr>
              <a:t>19</a:t>
            </a:r>
            <a:r>
              <a:rPr lang="zh-CN" altLang="en-US" sz="2400" dirty="0">
                <a:solidFill>
                  <a:schemeClr val="tx2"/>
                </a:solidFill>
              </a:rPr>
              <a:t>世纪中期，俄国、德国和意大利、日本、美国等资产阶级革命或改革巩固了和扩大了资产阶级统治，资本主义在全球范围内继续扩展。</a:t>
            </a:r>
          </a:p>
        </p:txBody>
      </p:sp>
    </p:spTree>
    <p:extLst>
      <p:ext uri="{BB962C8B-B14F-4D97-AF65-F5344CB8AC3E}">
        <p14:creationId xmlns:p14="http://schemas.microsoft.com/office/powerpoint/2010/main" val="136999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animBg="1"/>
      <p:bldP spid="10" grpId="0" animBg="1"/>
      <p:bldP spid="3" grpId="0" animBg="1"/>
      <p:bldP spid="13"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23" name="箭头: 虚尾 22">
            <a:extLst>
              <a:ext uri="{FF2B5EF4-FFF2-40B4-BE49-F238E27FC236}">
                <a16:creationId xmlns:a16="http://schemas.microsoft.com/office/drawing/2014/main" id="{3D66658B-C277-D17E-2B4B-D68970325970}"/>
              </a:ext>
            </a:extLst>
          </p:cNvPr>
          <p:cNvSpPr/>
          <p:nvPr/>
        </p:nvSpPr>
        <p:spPr>
          <a:xfrm>
            <a:off x="2956567" y="1805882"/>
            <a:ext cx="683326" cy="665226"/>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61716492-DE4C-DC8A-5783-5AC1C3717A40}"/>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2</a:t>
            </a:r>
            <a:r>
              <a:rPr lang="zh-CN" altLang="en-US" sz="2400" dirty="0">
                <a:solidFill>
                  <a:srgbClr val="0070C0"/>
                </a:solidFill>
                <a:highlight>
                  <a:srgbClr val="FFFF00"/>
                </a:highlight>
              </a:rPr>
              <a:t>、第三、四、五、六单元</a:t>
            </a:r>
          </a:p>
        </p:txBody>
      </p:sp>
      <p:sp>
        <p:nvSpPr>
          <p:cNvPr id="11" name="箭头: 虚尾 10">
            <a:extLst>
              <a:ext uri="{FF2B5EF4-FFF2-40B4-BE49-F238E27FC236}">
                <a16:creationId xmlns:a16="http://schemas.microsoft.com/office/drawing/2014/main" id="{EB580C59-0907-5174-8E59-3B16DB6AC98A}"/>
              </a:ext>
            </a:extLst>
          </p:cNvPr>
          <p:cNvSpPr/>
          <p:nvPr/>
        </p:nvSpPr>
        <p:spPr>
          <a:xfrm>
            <a:off x="2849732" y="4719505"/>
            <a:ext cx="896996" cy="665226"/>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a:extLst>
              <a:ext uri="{FF2B5EF4-FFF2-40B4-BE49-F238E27FC236}">
                <a16:creationId xmlns:a16="http://schemas.microsoft.com/office/drawing/2014/main" id="{D171486E-8EB1-DA32-00A1-91E45B10C923}"/>
              </a:ext>
            </a:extLst>
          </p:cNvPr>
          <p:cNvSpPr/>
          <p:nvPr/>
        </p:nvSpPr>
        <p:spPr>
          <a:xfrm>
            <a:off x="3746728" y="1296263"/>
            <a:ext cx="8200534" cy="2001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dirty="0">
                <a:solidFill>
                  <a:schemeClr val="tx1"/>
                </a:solidFill>
              </a:rPr>
              <a:t>欧洲殖民者首先在美洲建立了殖民统治，通过奴隶贸易掠夺非洲，通过私银贸易加强了与亚洲的贸易。这一系列殖民与贸易客观上促进了资本原始积累，进一步推动世界市场的形成。但随着被殖民地经济的发展、民族意识的觉醒，各亚非拉国家开展了反抗宗主国的殖民统治，想要实现民族独立。</a:t>
            </a:r>
          </a:p>
        </p:txBody>
      </p:sp>
      <p:sp>
        <p:nvSpPr>
          <p:cNvPr id="8" name="椭圆 7">
            <a:extLst>
              <a:ext uri="{FF2B5EF4-FFF2-40B4-BE49-F238E27FC236}">
                <a16:creationId xmlns:a16="http://schemas.microsoft.com/office/drawing/2014/main" id="{DD83990B-5F51-25E3-8CCF-09E3398EB8C1}"/>
              </a:ext>
            </a:extLst>
          </p:cNvPr>
          <p:cNvSpPr/>
          <p:nvPr/>
        </p:nvSpPr>
        <p:spPr>
          <a:xfrm>
            <a:off x="-1" y="4435888"/>
            <a:ext cx="2818383" cy="123245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世界格局上</a:t>
            </a:r>
            <a:r>
              <a:rPr lang="zh-CN" altLang="en-US" sz="2800" dirty="0">
                <a:solidFill>
                  <a:schemeClr val="tx1"/>
                </a:solidFill>
              </a:rPr>
              <a:t>（单元整体）</a:t>
            </a:r>
          </a:p>
        </p:txBody>
      </p:sp>
      <p:sp>
        <p:nvSpPr>
          <p:cNvPr id="16" name="椭圆 15">
            <a:extLst>
              <a:ext uri="{FF2B5EF4-FFF2-40B4-BE49-F238E27FC236}">
                <a16:creationId xmlns:a16="http://schemas.microsoft.com/office/drawing/2014/main" id="{DBE45693-9295-F9A6-20D9-0F9520BFA3C2}"/>
              </a:ext>
            </a:extLst>
          </p:cNvPr>
          <p:cNvSpPr/>
          <p:nvPr/>
        </p:nvSpPr>
        <p:spPr>
          <a:xfrm>
            <a:off x="31349" y="1425952"/>
            <a:ext cx="2818383" cy="113459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国际关系上</a:t>
            </a:r>
            <a:endParaRPr lang="en-US" altLang="zh-CN" sz="2800" dirty="0"/>
          </a:p>
          <a:p>
            <a:pPr algn="ctr"/>
            <a:r>
              <a:rPr lang="zh-CN" altLang="en-US" sz="2800" dirty="0">
                <a:solidFill>
                  <a:schemeClr val="tx1"/>
                </a:solidFill>
              </a:rPr>
              <a:t>（</a:t>
            </a:r>
            <a:r>
              <a:rPr lang="en-US" altLang="zh-CN" sz="2800" dirty="0">
                <a:solidFill>
                  <a:schemeClr val="tx1"/>
                </a:solidFill>
              </a:rPr>
              <a:t>13</a:t>
            </a:r>
            <a:r>
              <a:rPr lang="zh-CN" altLang="en-US" sz="2800" dirty="0">
                <a:solidFill>
                  <a:schemeClr val="tx1"/>
                </a:solidFill>
              </a:rPr>
              <a:t>课）</a:t>
            </a:r>
          </a:p>
        </p:txBody>
      </p:sp>
      <p:sp>
        <p:nvSpPr>
          <p:cNvPr id="21" name="矩形 20">
            <a:extLst>
              <a:ext uri="{FF2B5EF4-FFF2-40B4-BE49-F238E27FC236}">
                <a16:creationId xmlns:a16="http://schemas.microsoft.com/office/drawing/2014/main" id="{70E5DD96-B940-C906-7ADC-292454E3F254}"/>
              </a:ext>
            </a:extLst>
          </p:cNvPr>
          <p:cNvSpPr/>
          <p:nvPr/>
        </p:nvSpPr>
        <p:spPr>
          <a:xfrm>
            <a:off x="3746729" y="4152272"/>
            <a:ext cx="8200534" cy="24649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400" dirty="0">
                <a:solidFill>
                  <a:schemeClr val="tx2"/>
                </a:solidFill>
              </a:rPr>
              <a:t>1</a:t>
            </a:r>
            <a:r>
              <a:rPr lang="zh-CN" altLang="en-US" sz="2400" dirty="0">
                <a:solidFill>
                  <a:schemeClr val="tx2"/>
                </a:solidFill>
              </a:rPr>
              <a:t>、新航路开辟后，欧洲从殖民掠夺、商业贸易和奴隶贸易中获得的财富最终转化为资本，推动了欧洲资本主义的发展。这时的世界格局发生重要变化：打破了原来相对平衡的多元文明格局，古老文明受到西方文明的挑战与冲击。</a:t>
            </a:r>
            <a:endParaRPr lang="en-US" altLang="zh-CN" sz="2400" dirty="0">
              <a:solidFill>
                <a:schemeClr val="tx2"/>
              </a:solidFill>
            </a:endParaRPr>
          </a:p>
          <a:p>
            <a:r>
              <a:rPr lang="en-US" altLang="zh-CN" sz="2400" dirty="0">
                <a:solidFill>
                  <a:schemeClr val="tx2"/>
                </a:solidFill>
              </a:rPr>
              <a:t>2</a:t>
            </a:r>
            <a:r>
              <a:rPr lang="zh-CN" altLang="en-US" sz="2400" dirty="0">
                <a:solidFill>
                  <a:schemeClr val="tx2"/>
                </a:solidFill>
              </a:rPr>
              <a:t>、经过两次工业革命后，世界殖民体系、世界市场、世界资本主义经济体系最终形成，欧洲成为世界的中心！</a:t>
            </a:r>
            <a:endParaRPr lang="en-US" altLang="zh-CN" sz="2400" dirty="0">
              <a:solidFill>
                <a:schemeClr val="tx2"/>
              </a:solidFill>
            </a:endParaRPr>
          </a:p>
        </p:txBody>
      </p:sp>
    </p:spTree>
    <p:extLst>
      <p:ext uri="{BB962C8B-B14F-4D97-AF65-F5344CB8AC3E}">
        <p14:creationId xmlns:p14="http://schemas.microsoft.com/office/powerpoint/2010/main" val="91786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1" grpId="0" animBg="1"/>
      <p:bldP spid="3"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23" name="箭头: 虚尾 22">
            <a:extLst>
              <a:ext uri="{FF2B5EF4-FFF2-40B4-BE49-F238E27FC236}">
                <a16:creationId xmlns:a16="http://schemas.microsoft.com/office/drawing/2014/main" id="{3D66658B-C277-D17E-2B4B-D68970325970}"/>
              </a:ext>
            </a:extLst>
          </p:cNvPr>
          <p:cNvSpPr/>
          <p:nvPr/>
        </p:nvSpPr>
        <p:spPr>
          <a:xfrm>
            <a:off x="6277114" y="1321288"/>
            <a:ext cx="1047662"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61716492-DE4C-DC8A-5783-5AC1C3717A40}"/>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3</a:t>
            </a:r>
            <a:r>
              <a:rPr lang="zh-CN" altLang="en-US" sz="2400" dirty="0">
                <a:solidFill>
                  <a:srgbClr val="0070C0"/>
                </a:solidFill>
                <a:highlight>
                  <a:srgbClr val="FFFF00"/>
                </a:highlight>
              </a:rPr>
              <a:t>、第七单元</a:t>
            </a:r>
          </a:p>
        </p:txBody>
      </p:sp>
      <p:sp>
        <p:nvSpPr>
          <p:cNvPr id="34" name="文本框 33">
            <a:extLst>
              <a:ext uri="{FF2B5EF4-FFF2-40B4-BE49-F238E27FC236}">
                <a16:creationId xmlns:a16="http://schemas.microsoft.com/office/drawing/2014/main" id="{FC2D839C-B22D-6A10-AC61-A5ED479222D1}"/>
              </a:ext>
            </a:extLst>
          </p:cNvPr>
          <p:cNvSpPr txBox="1"/>
          <p:nvPr/>
        </p:nvSpPr>
        <p:spPr>
          <a:xfrm>
            <a:off x="7418888" y="1470270"/>
            <a:ext cx="4614638" cy="646331"/>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r>
              <a:rPr lang="zh-CN" altLang="en-US" sz="3600" dirty="0">
                <a:highlight>
                  <a:srgbClr val="C0C0C0"/>
                </a:highlight>
                <a:latin typeface="+mn-ea"/>
              </a:rPr>
              <a:t>战争与革命</a:t>
            </a:r>
            <a:endParaRPr lang="en-US" altLang="zh-CN" sz="3600" dirty="0">
              <a:highlight>
                <a:srgbClr val="C0C0C0"/>
              </a:highlight>
              <a:latin typeface="+mn-ea"/>
            </a:endParaRPr>
          </a:p>
        </p:txBody>
      </p:sp>
      <p:sp>
        <p:nvSpPr>
          <p:cNvPr id="7" name="文本框 6">
            <a:extLst>
              <a:ext uri="{FF2B5EF4-FFF2-40B4-BE49-F238E27FC236}">
                <a16:creationId xmlns:a16="http://schemas.microsoft.com/office/drawing/2014/main" id="{757D03B0-4A39-BD9E-BE2D-4422FABB2B06}"/>
              </a:ext>
            </a:extLst>
          </p:cNvPr>
          <p:cNvSpPr txBox="1"/>
          <p:nvPr/>
        </p:nvSpPr>
        <p:spPr>
          <a:xfrm>
            <a:off x="6248125" y="2796758"/>
            <a:ext cx="5785401" cy="2677656"/>
          </a:xfrm>
          <a:prstGeom prst="rect">
            <a:avLst/>
          </a:prstGeom>
          <a:noFill/>
          <a:ln w="28575">
            <a:solidFill>
              <a:schemeClr val="tx1"/>
            </a:solidFill>
          </a:ln>
        </p:spPr>
        <p:txBody>
          <a:bodyPr wrap="square" rtlCol="0">
            <a:spAutoFit/>
          </a:bodyPr>
          <a:lstStyle/>
          <a:p>
            <a:r>
              <a:rPr lang="en-US" altLang="zh-CN" sz="2400" dirty="0"/>
              <a:t>20</a:t>
            </a:r>
            <a:r>
              <a:rPr lang="zh-CN" altLang="en-US" sz="2400" dirty="0"/>
              <a:t>世纪初，资本主义的原生缺陷逐渐暴露出来，各帝国主义国家之间爆发了一战。一战削弱了帝国主义和殖民主义力量，动摇了欧洲的世界优势地位。美国的参战和俄国十月革命的胜利，开始改变了以欧洲为中心的国际格局。二战后，世界格局从欧洲中心走向美苏对峙的两极格局。</a:t>
            </a:r>
          </a:p>
        </p:txBody>
      </p:sp>
      <p:pic>
        <p:nvPicPr>
          <p:cNvPr id="5" name="图片 4">
            <a:extLst>
              <a:ext uri="{FF2B5EF4-FFF2-40B4-BE49-F238E27FC236}">
                <a16:creationId xmlns:a16="http://schemas.microsoft.com/office/drawing/2014/main" id="{BDC53B54-5111-01A7-8344-E37131201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74" y="1420668"/>
            <a:ext cx="5727425" cy="2903472"/>
          </a:xfrm>
          <a:prstGeom prst="rect">
            <a:avLst/>
          </a:prstGeom>
        </p:spPr>
      </p:pic>
    </p:spTree>
    <p:extLst>
      <p:ext uri="{BB962C8B-B14F-4D97-AF65-F5344CB8AC3E}">
        <p14:creationId xmlns:p14="http://schemas.microsoft.com/office/powerpoint/2010/main" val="397083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30" name="文本框 29">
            <a:extLst>
              <a:ext uri="{FF2B5EF4-FFF2-40B4-BE49-F238E27FC236}">
                <a16:creationId xmlns:a16="http://schemas.microsoft.com/office/drawing/2014/main" id="{AFD9A9B4-EE23-C903-9481-5D78BC2C5AB1}"/>
              </a:ext>
            </a:extLst>
          </p:cNvPr>
          <p:cNvSpPr txBox="1"/>
          <p:nvPr/>
        </p:nvSpPr>
        <p:spPr>
          <a:xfrm>
            <a:off x="31349" y="1282503"/>
            <a:ext cx="5784080" cy="646331"/>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r>
              <a:rPr lang="zh-CN" altLang="en-US" sz="3600" dirty="0">
                <a:solidFill>
                  <a:srgbClr val="002060"/>
                </a:solidFill>
                <a:highlight>
                  <a:srgbClr val="C0C0C0"/>
                </a:highlight>
                <a:latin typeface="+mn-ea"/>
              </a:rPr>
              <a:t>战争与革命</a:t>
            </a:r>
            <a:endParaRPr lang="en-US" altLang="zh-CN" sz="3600" dirty="0">
              <a:solidFill>
                <a:srgbClr val="002060"/>
              </a:solidFill>
              <a:highlight>
                <a:srgbClr val="C0C0C0"/>
              </a:highlight>
              <a:latin typeface="+mn-ea"/>
            </a:endParaRPr>
          </a:p>
        </p:txBody>
      </p:sp>
      <p:sp>
        <p:nvSpPr>
          <p:cNvPr id="10" name="箭头: 虚尾 9">
            <a:extLst>
              <a:ext uri="{FF2B5EF4-FFF2-40B4-BE49-F238E27FC236}">
                <a16:creationId xmlns:a16="http://schemas.microsoft.com/office/drawing/2014/main" id="{48596729-9E60-BE47-E8F8-7746E82EF888}"/>
              </a:ext>
            </a:extLst>
          </p:cNvPr>
          <p:cNvSpPr/>
          <p:nvPr/>
        </p:nvSpPr>
        <p:spPr>
          <a:xfrm rot="5400000">
            <a:off x="1845366" y="1826741"/>
            <a:ext cx="772358"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9AB2F09-B0F6-6DB3-5F81-A2DB5D043B4D}"/>
              </a:ext>
            </a:extLst>
          </p:cNvPr>
          <p:cNvSpPr/>
          <p:nvPr/>
        </p:nvSpPr>
        <p:spPr>
          <a:xfrm>
            <a:off x="191000" y="2701192"/>
            <a:ext cx="4081090" cy="384108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第七单元是在前四个单元的逻辑下，欧洲文明的内部弊端逐渐暴露出来，两次世界大战的产生也标志着欧洲中心的破产，世界格局发生重大变化。</a:t>
            </a:r>
          </a:p>
        </p:txBody>
      </p:sp>
      <p:sp>
        <p:nvSpPr>
          <p:cNvPr id="14" name="减号 13">
            <a:extLst>
              <a:ext uri="{FF2B5EF4-FFF2-40B4-BE49-F238E27FC236}">
                <a16:creationId xmlns:a16="http://schemas.microsoft.com/office/drawing/2014/main" id="{F551A942-A22E-3076-D92E-A0088CDFD6D4}"/>
              </a:ext>
            </a:extLst>
          </p:cNvPr>
          <p:cNvSpPr/>
          <p:nvPr/>
        </p:nvSpPr>
        <p:spPr>
          <a:xfrm rot="16200000" flipV="1">
            <a:off x="193698" y="3853400"/>
            <a:ext cx="8577434" cy="101349"/>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5" name="文本框 14">
            <a:extLst>
              <a:ext uri="{FF2B5EF4-FFF2-40B4-BE49-F238E27FC236}">
                <a16:creationId xmlns:a16="http://schemas.microsoft.com/office/drawing/2014/main" id="{32DD2925-4CE4-895D-7705-43E3F4C8A246}"/>
              </a:ext>
            </a:extLst>
          </p:cNvPr>
          <p:cNvSpPr txBox="1"/>
          <p:nvPr/>
        </p:nvSpPr>
        <p:spPr>
          <a:xfrm>
            <a:off x="4922196" y="1519152"/>
            <a:ext cx="7160634" cy="4524315"/>
          </a:xfrm>
          <a:prstGeom prst="rect">
            <a:avLst/>
          </a:prstGeom>
          <a:noFill/>
          <a:ln w="76200">
            <a:solidFill>
              <a:schemeClr val="tx1"/>
            </a:solidFill>
          </a:ln>
        </p:spPr>
        <p:txBody>
          <a:bodyPr wrap="square" rtlCol="0">
            <a:spAutoFit/>
          </a:bodyPr>
          <a:lstStyle/>
          <a:p>
            <a:r>
              <a:rPr lang="zh-CN" altLang="en-US" sz="2400" dirty="0"/>
              <a:t>（</a:t>
            </a:r>
            <a:r>
              <a:rPr lang="en-US" altLang="zh-CN" sz="2400" dirty="0"/>
              <a:t>1</a:t>
            </a:r>
            <a:r>
              <a:rPr lang="zh-CN" altLang="en-US" sz="2400" dirty="0"/>
              <a:t>）一战爆发的</a:t>
            </a:r>
            <a:r>
              <a:rPr lang="zh-CN" altLang="en-US" sz="2400" dirty="0">
                <a:solidFill>
                  <a:srgbClr val="FF0000"/>
                </a:solidFill>
              </a:rPr>
              <a:t>背景</a:t>
            </a:r>
            <a:r>
              <a:rPr lang="zh-CN" altLang="en-US" sz="2400" dirty="0"/>
              <a:t>、过程、</a:t>
            </a:r>
            <a:r>
              <a:rPr lang="zh-CN" altLang="en-US" sz="2400" dirty="0">
                <a:solidFill>
                  <a:srgbClr val="FF0000"/>
                </a:solidFill>
              </a:rPr>
              <a:t>结果</a:t>
            </a:r>
            <a:r>
              <a:rPr lang="zh-CN" altLang="en-US" sz="2400" dirty="0"/>
              <a:t>以及</a:t>
            </a:r>
            <a:r>
              <a:rPr lang="zh-CN" altLang="en-US" sz="2400" dirty="0">
                <a:solidFill>
                  <a:srgbClr val="FF0000"/>
                </a:solidFill>
              </a:rPr>
              <a:t>评价</a:t>
            </a:r>
            <a:r>
              <a:rPr lang="en-US" altLang="zh-CN" sz="2400" dirty="0"/>
              <a:t>P82——87</a:t>
            </a:r>
          </a:p>
          <a:p>
            <a:r>
              <a:rPr lang="zh-CN" altLang="en-US" sz="2400" dirty="0"/>
              <a:t>（</a:t>
            </a:r>
            <a:r>
              <a:rPr lang="en-US" altLang="zh-CN" sz="2400" dirty="0"/>
              <a:t>2</a:t>
            </a:r>
            <a:r>
              <a:rPr lang="zh-CN" altLang="en-US" sz="2400" dirty="0"/>
              <a:t>）列宁主义形成的背景、主要内容及意义</a:t>
            </a:r>
            <a:r>
              <a:rPr lang="en-US" altLang="zh-CN" sz="2400" dirty="0"/>
              <a:t>P89-90</a:t>
            </a:r>
          </a:p>
          <a:p>
            <a:r>
              <a:rPr lang="zh-CN" altLang="en-US" sz="2400" dirty="0"/>
              <a:t>（</a:t>
            </a:r>
            <a:r>
              <a:rPr lang="en-US" altLang="zh-CN" sz="2400" dirty="0"/>
              <a:t>3</a:t>
            </a:r>
            <a:r>
              <a:rPr lang="zh-CN" altLang="en-US" sz="2400" dirty="0"/>
              <a:t>）十月革命的背景、过程以及</a:t>
            </a:r>
            <a:r>
              <a:rPr lang="zh-CN" altLang="en-US" sz="2400" dirty="0">
                <a:solidFill>
                  <a:srgbClr val="FF0000"/>
                </a:solidFill>
              </a:rPr>
              <a:t>历史意义</a:t>
            </a:r>
            <a:r>
              <a:rPr lang="en-US" altLang="zh-CN" sz="2400" dirty="0"/>
              <a:t>P90——91</a:t>
            </a:r>
          </a:p>
          <a:p>
            <a:r>
              <a:rPr lang="zh-CN" altLang="en-US" sz="2400" dirty="0"/>
              <a:t>（</a:t>
            </a:r>
            <a:r>
              <a:rPr lang="en-US" altLang="zh-CN" sz="2400" dirty="0"/>
              <a:t>4</a:t>
            </a:r>
            <a:r>
              <a:rPr lang="zh-CN" altLang="en-US" sz="2400" dirty="0"/>
              <a:t>）战时共产主义政策、</a:t>
            </a:r>
            <a:r>
              <a:rPr lang="zh-CN" altLang="en-US" sz="2400" dirty="0">
                <a:solidFill>
                  <a:srgbClr val="FF0000"/>
                </a:solidFill>
              </a:rPr>
              <a:t>新经济政策（允许市场经济）</a:t>
            </a:r>
            <a:r>
              <a:rPr lang="zh-CN" altLang="en-US" sz="2400" dirty="0"/>
              <a:t>、</a:t>
            </a:r>
            <a:r>
              <a:rPr lang="zh-CN" altLang="en-US" sz="2400" dirty="0">
                <a:solidFill>
                  <a:srgbClr val="FF0000"/>
                </a:solidFill>
              </a:rPr>
              <a:t>斯大林模式</a:t>
            </a:r>
            <a:r>
              <a:rPr lang="zh-CN" altLang="en-US" sz="2400" dirty="0"/>
              <a:t>（内容、结果、评价）</a:t>
            </a:r>
            <a:r>
              <a:rPr lang="en-US" altLang="zh-CN" sz="2400" dirty="0"/>
              <a:t>91——93</a:t>
            </a:r>
          </a:p>
          <a:p>
            <a:r>
              <a:rPr lang="zh-CN" altLang="en-US" sz="2400" dirty="0"/>
              <a:t>（</a:t>
            </a:r>
            <a:r>
              <a:rPr lang="en-US" altLang="zh-CN" sz="2400" dirty="0"/>
              <a:t>5</a:t>
            </a:r>
            <a:r>
              <a:rPr lang="zh-CN" altLang="en-US" sz="2400" dirty="0"/>
              <a:t>）亚非拉民族民主运动的背景、过程、特点以及历史意义，即共性与个性，尤其注意甘地的非暴力不合作运动、卡德纳斯改革</a:t>
            </a:r>
            <a:r>
              <a:rPr lang="en-US" altLang="zh-CN" sz="2400" dirty="0"/>
              <a:t>P95-99</a:t>
            </a:r>
          </a:p>
          <a:p>
            <a:r>
              <a:rPr lang="zh-CN" altLang="en-US" sz="2400" dirty="0"/>
              <a:t>（</a:t>
            </a:r>
            <a:r>
              <a:rPr lang="en-US" altLang="zh-CN" sz="2400" dirty="0"/>
              <a:t>6</a:t>
            </a:r>
            <a:r>
              <a:rPr lang="zh-CN" altLang="en-US" sz="2400" dirty="0"/>
              <a:t>）二战的背景、过程（关键性的战役、战争地图）以及历史意义（联合国、雅尔塔体系，国际格局的变化）</a:t>
            </a:r>
            <a:r>
              <a:rPr lang="en-US" altLang="zh-CN" sz="2400"/>
              <a:t>P100——106</a:t>
            </a:r>
            <a:endParaRPr lang="zh-CN" altLang="en-US" sz="2400" dirty="0"/>
          </a:p>
        </p:txBody>
      </p:sp>
      <p:sp>
        <p:nvSpPr>
          <p:cNvPr id="5" name="矩形 4">
            <a:extLst>
              <a:ext uri="{FF2B5EF4-FFF2-40B4-BE49-F238E27FC236}">
                <a16:creationId xmlns:a16="http://schemas.microsoft.com/office/drawing/2014/main" id="{0D301B67-A0D6-52E0-99CB-9878A4ED325F}"/>
              </a:ext>
            </a:extLst>
          </p:cNvPr>
          <p:cNvSpPr/>
          <p:nvPr/>
        </p:nvSpPr>
        <p:spPr>
          <a:xfrm>
            <a:off x="5376872" y="744794"/>
            <a:ext cx="4050988" cy="5893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内容罗列与具体分布：</a:t>
            </a:r>
          </a:p>
        </p:txBody>
      </p:sp>
      <p:sp>
        <p:nvSpPr>
          <p:cNvPr id="11" name="文本框 10">
            <a:extLst>
              <a:ext uri="{FF2B5EF4-FFF2-40B4-BE49-F238E27FC236}">
                <a16:creationId xmlns:a16="http://schemas.microsoft.com/office/drawing/2014/main" id="{BFCB1DB1-973C-9B55-7369-777692F268D1}"/>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3</a:t>
            </a:r>
            <a:r>
              <a:rPr lang="zh-CN" altLang="en-US" sz="2400" dirty="0">
                <a:solidFill>
                  <a:srgbClr val="0070C0"/>
                </a:solidFill>
                <a:highlight>
                  <a:srgbClr val="FFFF00"/>
                </a:highlight>
              </a:rPr>
              <a:t>、七单元</a:t>
            </a:r>
          </a:p>
        </p:txBody>
      </p:sp>
    </p:spTree>
    <p:extLst>
      <p:ext uri="{BB962C8B-B14F-4D97-AF65-F5344CB8AC3E}">
        <p14:creationId xmlns:p14="http://schemas.microsoft.com/office/powerpoint/2010/main" val="189612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23" name="箭头: 虚尾 22">
            <a:extLst>
              <a:ext uri="{FF2B5EF4-FFF2-40B4-BE49-F238E27FC236}">
                <a16:creationId xmlns:a16="http://schemas.microsoft.com/office/drawing/2014/main" id="{3D66658B-C277-D17E-2B4B-D68970325970}"/>
              </a:ext>
            </a:extLst>
          </p:cNvPr>
          <p:cNvSpPr/>
          <p:nvPr/>
        </p:nvSpPr>
        <p:spPr>
          <a:xfrm>
            <a:off x="4930535" y="1425951"/>
            <a:ext cx="1047662"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61716492-DE4C-DC8A-5783-5AC1C3717A40}"/>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4</a:t>
            </a:r>
            <a:r>
              <a:rPr lang="zh-CN" altLang="en-US" sz="2400" dirty="0">
                <a:solidFill>
                  <a:srgbClr val="0070C0"/>
                </a:solidFill>
                <a:highlight>
                  <a:srgbClr val="FFFF00"/>
                </a:highlight>
              </a:rPr>
              <a:t>、第八单元</a:t>
            </a:r>
          </a:p>
        </p:txBody>
      </p:sp>
      <p:sp>
        <p:nvSpPr>
          <p:cNvPr id="34" name="文本框 33">
            <a:extLst>
              <a:ext uri="{FF2B5EF4-FFF2-40B4-BE49-F238E27FC236}">
                <a16:creationId xmlns:a16="http://schemas.microsoft.com/office/drawing/2014/main" id="{FC2D839C-B22D-6A10-AC61-A5ED479222D1}"/>
              </a:ext>
            </a:extLst>
          </p:cNvPr>
          <p:cNvSpPr txBox="1"/>
          <p:nvPr/>
        </p:nvSpPr>
        <p:spPr>
          <a:xfrm>
            <a:off x="6104129" y="1470270"/>
            <a:ext cx="6216776" cy="646331"/>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r>
              <a:rPr lang="zh-CN" altLang="en-US" sz="3600" dirty="0">
                <a:highlight>
                  <a:srgbClr val="C0C0C0"/>
                </a:highlight>
                <a:latin typeface="+mn-ea"/>
              </a:rPr>
              <a:t>冷战背景下的</a:t>
            </a:r>
            <a:r>
              <a:rPr lang="zh-CN" altLang="en-US" sz="3600" dirty="0">
                <a:solidFill>
                  <a:srgbClr val="FF0000"/>
                </a:solidFill>
                <a:highlight>
                  <a:srgbClr val="C0C0C0"/>
                </a:highlight>
                <a:latin typeface="+mn-ea"/>
              </a:rPr>
              <a:t>新</a:t>
            </a:r>
            <a:r>
              <a:rPr lang="zh-CN" altLang="en-US" sz="3600" dirty="0">
                <a:highlight>
                  <a:srgbClr val="C0C0C0"/>
                </a:highlight>
                <a:latin typeface="+mn-ea"/>
              </a:rPr>
              <a:t>变化</a:t>
            </a:r>
            <a:endParaRPr lang="en-US" altLang="zh-CN" sz="3600" dirty="0">
              <a:highlight>
                <a:srgbClr val="C0C0C0"/>
              </a:highlight>
              <a:latin typeface="+mn-ea"/>
            </a:endParaRPr>
          </a:p>
        </p:txBody>
      </p:sp>
      <p:sp>
        <p:nvSpPr>
          <p:cNvPr id="7" name="文本框 6">
            <a:extLst>
              <a:ext uri="{FF2B5EF4-FFF2-40B4-BE49-F238E27FC236}">
                <a16:creationId xmlns:a16="http://schemas.microsoft.com/office/drawing/2014/main" id="{757D03B0-4A39-BD9E-BE2D-4422FABB2B06}"/>
              </a:ext>
            </a:extLst>
          </p:cNvPr>
          <p:cNvSpPr txBox="1"/>
          <p:nvPr/>
        </p:nvSpPr>
        <p:spPr>
          <a:xfrm>
            <a:off x="5200559" y="2651044"/>
            <a:ext cx="6722151" cy="3539430"/>
          </a:xfrm>
          <a:prstGeom prst="rect">
            <a:avLst/>
          </a:prstGeom>
          <a:noFill/>
          <a:ln w="28575">
            <a:solidFill>
              <a:schemeClr val="tx1"/>
            </a:solidFill>
          </a:ln>
        </p:spPr>
        <p:txBody>
          <a:bodyPr wrap="square" rtlCol="0">
            <a:spAutoFit/>
          </a:bodyPr>
          <a:lstStyle/>
          <a:p>
            <a:r>
              <a:rPr lang="en-US" altLang="zh-CN" sz="2800" dirty="0"/>
              <a:t>20</a:t>
            </a:r>
            <a:r>
              <a:rPr lang="zh-CN" altLang="en-US" sz="2800" dirty="0"/>
              <a:t>世纪下半叶，世界正式进入以美苏为首的资本主义阵营与社会主义阵营两大军事集团的对抗，在这一背景下，无论是资本主义国家还是社会主义国家，其内部都出现了“新”变化，整个单元也围绕着“</a:t>
            </a:r>
            <a:r>
              <a:rPr lang="zh-CN" altLang="en-US" sz="2800" dirty="0">
                <a:solidFill>
                  <a:srgbClr val="FF0000"/>
                </a:solidFill>
              </a:rPr>
              <a:t>新</a:t>
            </a:r>
            <a:r>
              <a:rPr lang="zh-CN" altLang="en-US" sz="2800" dirty="0"/>
              <a:t>”变化铺叙展开。“</a:t>
            </a:r>
            <a:r>
              <a:rPr lang="zh-CN" altLang="en-US" sz="2800" dirty="0">
                <a:solidFill>
                  <a:srgbClr val="FF0000"/>
                </a:solidFill>
              </a:rPr>
              <a:t>新</a:t>
            </a:r>
            <a:r>
              <a:rPr lang="zh-CN" altLang="en-US" sz="2800" dirty="0"/>
              <a:t>”体现在“国际格局的变化、资本主义国家的变化、社会主义国家的变化、国际关系的变化。</a:t>
            </a:r>
          </a:p>
        </p:txBody>
      </p:sp>
      <p:pic>
        <p:nvPicPr>
          <p:cNvPr id="4" name="图片 3">
            <a:extLst>
              <a:ext uri="{FF2B5EF4-FFF2-40B4-BE49-F238E27FC236}">
                <a16:creationId xmlns:a16="http://schemas.microsoft.com/office/drawing/2014/main" id="{5CCA14A3-A415-D058-3826-17F02FE4B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5951"/>
            <a:ext cx="4804603" cy="2789162"/>
          </a:xfrm>
          <a:prstGeom prst="rect">
            <a:avLst/>
          </a:prstGeom>
        </p:spPr>
      </p:pic>
    </p:spTree>
    <p:extLst>
      <p:ext uri="{BB962C8B-B14F-4D97-AF65-F5344CB8AC3E}">
        <p14:creationId xmlns:p14="http://schemas.microsoft.com/office/powerpoint/2010/main" val="1267255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30" name="文本框 29">
            <a:extLst>
              <a:ext uri="{FF2B5EF4-FFF2-40B4-BE49-F238E27FC236}">
                <a16:creationId xmlns:a16="http://schemas.microsoft.com/office/drawing/2014/main" id="{AFD9A9B4-EE23-C903-9481-5D78BC2C5AB1}"/>
              </a:ext>
            </a:extLst>
          </p:cNvPr>
          <p:cNvSpPr txBox="1"/>
          <p:nvPr/>
        </p:nvSpPr>
        <p:spPr>
          <a:xfrm>
            <a:off x="-71054" y="1160044"/>
            <a:ext cx="3702021" cy="1200329"/>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r>
              <a:rPr lang="zh-CN" altLang="en-US" sz="3600" dirty="0">
                <a:highlight>
                  <a:srgbClr val="C0C0C0"/>
                </a:highlight>
                <a:latin typeface="+mn-ea"/>
              </a:rPr>
              <a:t>冷战背景下的</a:t>
            </a:r>
            <a:r>
              <a:rPr lang="zh-CN" altLang="en-US" sz="3600" dirty="0">
                <a:solidFill>
                  <a:srgbClr val="FF0000"/>
                </a:solidFill>
                <a:highlight>
                  <a:srgbClr val="C0C0C0"/>
                </a:highlight>
                <a:latin typeface="+mn-ea"/>
              </a:rPr>
              <a:t>新</a:t>
            </a:r>
            <a:r>
              <a:rPr lang="zh-CN" altLang="en-US" sz="3600" dirty="0">
                <a:highlight>
                  <a:srgbClr val="C0C0C0"/>
                </a:highlight>
                <a:latin typeface="+mn-ea"/>
              </a:rPr>
              <a:t>变化</a:t>
            </a:r>
            <a:endParaRPr lang="en-US" altLang="zh-CN" sz="3600" dirty="0">
              <a:highlight>
                <a:srgbClr val="C0C0C0"/>
              </a:highlight>
              <a:latin typeface="+mn-ea"/>
            </a:endParaRPr>
          </a:p>
        </p:txBody>
      </p:sp>
      <p:sp>
        <p:nvSpPr>
          <p:cNvPr id="10" name="箭头: 虚尾 9">
            <a:extLst>
              <a:ext uri="{FF2B5EF4-FFF2-40B4-BE49-F238E27FC236}">
                <a16:creationId xmlns:a16="http://schemas.microsoft.com/office/drawing/2014/main" id="{48596729-9E60-BE47-E8F8-7746E82EF888}"/>
              </a:ext>
            </a:extLst>
          </p:cNvPr>
          <p:cNvSpPr/>
          <p:nvPr/>
        </p:nvSpPr>
        <p:spPr>
          <a:xfrm rot="5400000">
            <a:off x="1782001" y="2199080"/>
            <a:ext cx="532252"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9AB2F09-B0F6-6DB3-5F81-A2DB5D043B4D}"/>
              </a:ext>
            </a:extLst>
          </p:cNvPr>
          <p:cNvSpPr/>
          <p:nvPr/>
        </p:nvSpPr>
        <p:spPr>
          <a:xfrm>
            <a:off x="-1" y="3016913"/>
            <a:ext cx="4350369" cy="384108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第八单元承接第七单元的逻辑下，国际形势发展的主要态势是持续了近半个世纪的冷战。与此同时，整个世界也发生了深刻变化，世界格局孕育着新趋向！</a:t>
            </a:r>
          </a:p>
        </p:txBody>
      </p:sp>
      <p:sp>
        <p:nvSpPr>
          <p:cNvPr id="14" name="减号 13">
            <a:extLst>
              <a:ext uri="{FF2B5EF4-FFF2-40B4-BE49-F238E27FC236}">
                <a16:creationId xmlns:a16="http://schemas.microsoft.com/office/drawing/2014/main" id="{F551A942-A22E-3076-D92E-A0088CDFD6D4}"/>
              </a:ext>
            </a:extLst>
          </p:cNvPr>
          <p:cNvSpPr/>
          <p:nvPr/>
        </p:nvSpPr>
        <p:spPr>
          <a:xfrm rot="16200000" flipV="1">
            <a:off x="193698" y="3853400"/>
            <a:ext cx="8577434" cy="101349"/>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5" name="文本框 14">
            <a:extLst>
              <a:ext uri="{FF2B5EF4-FFF2-40B4-BE49-F238E27FC236}">
                <a16:creationId xmlns:a16="http://schemas.microsoft.com/office/drawing/2014/main" id="{32DD2925-4CE4-895D-7705-43E3F4C8A246}"/>
              </a:ext>
            </a:extLst>
          </p:cNvPr>
          <p:cNvSpPr txBox="1"/>
          <p:nvPr/>
        </p:nvSpPr>
        <p:spPr>
          <a:xfrm>
            <a:off x="4753520" y="1595755"/>
            <a:ext cx="7160634" cy="4154984"/>
          </a:xfrm>
          <a:prstGeom prst="rect">
            <a:avLst/>
          </a:prstGeom>
          <a:noFill/>
          <a:ln w="76200">
            <a:solidFill>
              <a:schemeClr val="tx1"/>
            </a:solidFill>
          </a:ln>
        </p:spPr>
        <p:txBody>
          <a:bodyPr wrap="square" rtlCol="0">
            <a:spAutoFit/>
          </a:bodyPr>
          <a:lstStyle/>
          <a:p>
            <a:r>
              <a:rPr lang="zh-CN" altLang="en-US" sz="2400" dirty="0"/>
              <a:t>（</a:t>
            </a:r>
            <a:r>
              <a:rPr lang="en-US" altLang="zh-CN" sz="2400" dirty="0"/>
              <a:t>1</a:t>
            </a:r>
            <a:r>
              <a:rPr lang="zh-CN" altLang="en-US" sz="2400" dirty="0"/>
              <a:t>）冷战的形成背景、过程、特征</a:t>
            </a:r>
            <a:r>
              <a:rPr lang="en-US" altLang="zh-CN" sz="2400" dirty="0"/>
              <a:t>P108——111</a:t>
            </a:r>
          </a:p>
          <a:p>
            <a:r>
              <a:rPr lang="zh-CN" altLang="en-US" sz="2400" dirty="0"/>
              <a:t>（</a:t>
            </a:r>
            <a:r>
              <a:rPr lang="en-US" altLang="zh-CN" sz="2400" dirty="0"/>
              <a:t>2</a:t>
            </a:r>
            <a:r>
              <a:rPr lang="zh-CN" altLang="en-US" sz="2400" dirty="0"/>
              <a:t>）冷战的发展与两极格局下的新趋势</a:t>
            </a:r>
            <a:r>
              <a:rPr lang="en-US" altLang="zh-CN" sz="2400" dirty="0"/>
              <a:t>P111——112</a:t>
            </a:r>
          </a:p>
          <a:p>
            <a:r>
              <a:rPr lang="zh-CN" altLang="en-US" sz="2400" dirty="0"/>
              <a:t>（</a:t>
            </a:r>
            <a:r>
              <a:rPr lang="en-US" altLang="zh-CN" sz="2400" dirty="0"/>
              <a:t>3</a:t>
            </a:r>
            <a:r>
              <a:rPr lang="zh-CN" altLang="en-US" sz="2400" dirty="0"/>
              <a:t>）两极格局的瓦解与世界多极化趋势</a:t>
            </a:r>
            <a:r>
              <a:rPr lang="en-US" altLang="zh-CN" sz="2400" dirty="0"/>
              <a:t>P113</a:t>
            </a:r>
          </a:p>
          <a:p>
            <a:r>
              <a:rPr lang="zh-CN" altLang="en-US" sz="2400" dirty="0"/>
              <a:t>（</a:t>
            </a:r>
            <a:r>
              <a:rPr lang="en-US" altLang="zh-CN" sz="2400" dirty="0"/>
              <a:t>4</a:t>
            </a:r>
            <a:r>
              <a:rPr lang="zh-CN" altLang="en-US" sz="2400" dirty="0"/>
              <a:t>）资产阶级性质改革的</a:t>
            </a:r>
            <a:r>
              <a:rPr lang="zh-CN" altLang="en-US" sz="2400" dirty="0">
                <a:solidFill>
                  <a:srgbClr val="FF0000"/>
                </a:solidFill>
              </a:rPr>
              <a:t>内容</a:t>
            </a:r>
            <a:r>
              <a:rPr lang="zh-CN" altLang="en-US" sz="2400" dirty="0"/>
              <a:t>（政府宏观调控、世界货币体系与贸易体系的形成、科学技术的新发展、社会的新变化）、</a:t>
            </a:r>
            <a:r>
              <a:rPr lang="zh-CN" altLang="en-US" sz="2400" dirty="0">
                <a:solidFill>
                  <a:srgbClr val="FF0000"/>
                </a:solidFill>
              </a:rPr>
              <a:t>结果</a:t>
            </a:r>
            <a:r>
              <a:rPr lang="zh-CN" altLang="en-US" sz="2400" dirty="0"/>
              <a:t>、</a:t>
            </a:r>
            <a:r>
              <a:rPr lang="zh-CN" altLang="en-US" sz="2400" dirty="0">
                <a:solidFill>
                  <a:srgbClr val="FF0000"/>
                </a:solidFill>
              </a:rPr>
              <a:t>实质分析</a:t>
            </a:r>
            <a:r>
              <a:rPr lang="en-US" altLang="zh-CN" sz="2400" dirty="0"/>
              <a:t>P114——118</a:t>
            </a:r>
          </a:p>
          <a:p>
            <a:r>
              <a:rPr lang="zh-CN" altLang="en-US" sz="2400" dirty="0"/>
              <a:t>（</a:t>
            </a:r>
            <a:r>
              <a:rPr lang="en-US" altLang="zh-CN" sz="2400" dirty="0"/>
              <a:t>5</a:t>
            </a:r>
            <a:r>
              <a:rPr lang="zh-CN" altLang="en-US" sz="2400" dirty="0"/>
              <a:t>）社会主义国家的发展、改革与困境；中国社会主义的发展、成就、意义；苏联及东欧国家改革的经验教训</a:t>
            </a:r>
            <a:r>
              <a:rPr lang="en-US" altLang="zh-CN" sz="2400" dirty="0"/>
              <a:t>P120——125</a:t>
            </a:r>
          </a:p>
          <a:p>
            <a:r>
              <a:rPr lang="zh-CN" altLang="en-US" sz="2400" dirty="0"/>
              <a:t>（</a:t>
            </a:r>
            <a:r>
              <a:rPr lang="en-US" altLang="zh-CN" sz="2400" dirty="0"/>
              <a:t>6</a:t>
            </a:r>
            <a:r>
              <a:rPr lang="zh-CN" altLang="en-US" sz="2400" dirty="0"/>
              <a:t>）世界殖民体系的崩溃与亚非拉主权国家的独立、发展中国家的成就与困境</a:t>
            </a:r>
            <a:r>
              <a:rPr lang="en-US" altLang="zh-CN" sz="2400" dirty="0"/>
              <a:t>P126——129</a:t>
            </a:r>
            <a:endParaRPr lang="zh-CN" altLang="en-US" sz="2400" dirty="0"/>
          </a:p>
        </p:txBody>
      </p:sp>
      <p:sp>
        <p:nvSpPr>
          <p:cNvPr id="5" name="矩形 4">
            <a:extLst>
              <a:ext uri="{FF2B5EF4-FFF2-40B4-BE49-F238E27FC236}">
                <a16:creationId xmlns:a16="http://schemas.microsoft.com/office/drawing/2014/main" id="{0D301B67-A0D6-52E0-99CB-9878A4ED325F}"/>
              </a:ext>
            </a:extLst>
          </p:cNvPr>
          <p:cNvSpPr/>
          <p:nvPr/>
        </p:nvSpPr>
        <p:spPr>
          <a:xfrm>
            <a:off x="4753520" y="802824"/>
            <a:ext cx="4050988" cy="5893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内容罗列与具体分布：</a:t>
            </a:r>
          </a:p>
        </p:txBody>
      </p:sp>
      <p:sp>
        <p:nvSpPr>
          <p:cNvPr id="12" name="文本框 11">
            <a:extLst>
              <a:ext uri="{FF2B5EF4-FFF2-40B4-BE49-F238E27FC236}">
                <a16:creationId xmlns:a16="http://schemas.microsoft.com/office/drawing/2014/main" id="{463705E0-6586-A811-65DB-9DF99B95834F}"/>
              </a:ext>
            </a:extLst>
          </p:cNvPr>
          <p:cNvSpPr txBox="1"/>
          <p:nvPr/>
        </p:nvSpPr>
        <p:spPr>
          <a:xfrm>
            <a:off x="31349" y="635838"/>
            <a:ext cx="3455259" cy="461665"/>
          </a:xfrm>
          <a:prstGeom prst="rect">
            <a:avLst/>
          </a:prstGeom>
          <a:noFill/>
        </p:spPr>
        <p:txBody>
          <a:bodyPr wrap="square" rtlCol="0">
            <a:spAutoFit/>
          </a:bodyPr>
          <a:lstStyle/>
          <a:p>
            <a:r>
              <a:rPr lang="en-US" altLang="zh-CN" sz="2400" dirty="0">
                <a:solidFill>
                  <a:srgbClr val="0070C0"/>
                </a:solidFill>
                <a:highlight>
                  <a:srgbClr val="FFFF00"/>
                </a:highlight>
              </a:rPr>
              <a:t>4</a:t>
            </a:r>
            <a:r>
              <a:rPr lang="zh-CN" altLang="en-US" sz="2400" dirty="0">
                <a:solidFill>
                  <a:srgbClr val="0070C0"/>
                </a:solidFill>
                <a:highlight>
                  <a:srgbClr val="FFFF00"/>
                </a:highlight>
              </a:rPr>
              <a:t>、第八单元</a:t>
            </a:r>
          </a:p>
        </p:txBody>
      </p:sp>
    </p:spTree>
    <p:extLst>
      <p:ext uri="{BB962C8B-B14F-4D97-AF65-F5344CB8AC3E}">
        <p14:creationId xmlns:p14="http://schemas.microsoft.com/office/powerpoint/2010/main" val="216792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23" name="箭头: 虚尾 22">
            <a:extLst>
              <a:ext uri="{FF2B5EF4-FFF2-40B4-BE49-F238E27FC236}">
                <a16:creationId xmlns:a16="http://schemas.microsoft.com/office/drawing/2014/main" id="{3D66658B-C277-D17E-2B4B-D68970325970}"/>
              </a:ext>
            </a:extLst>
          </p:cNvPr>
          <p:cNvSpPr/>
          <p:nvPr/>
        </p:nvSpPr>
        <p:spPr>
          <a:xfrm rot="5400000">
            <a:off x="2187349" y="2832495"/>
            <a:ext cx="772358"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61716492-DE4C-DC8A-5783-5AC1C3717A40}"/>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5</a:t>
            </a:r>
            <a:r>
              <a:rPr lang="zh-CN" altLang="en-US" sz="2400" dirty="0">
                <a:solidFill>
                  <a:srgbClr val="0070C0"/>
                </a:solidFill>
                <a:highlight>
                  <a:srgbClr val="FFFF00"/>
                </a:highlight>
              </a:rPr>
              <a:t>、第九单元</a:t>
            </a:r>
          </a:p>
        </p:txBody>
      </p:sp>
      <p:sp>
        <p:nvSpPr>
          <p:cNvPr id="30" name="文本框 29">
            <a:extLst>
              <a:ext uri="{FF2B5EF4-FFF2-40B4-BE49-F238E27FC236}">
                <a16:creationId xmlns:a16="http://schemas.microsoft.com/office/drawing/2014/main" id="{AFD9A9B4-EE23-C903-9481-5D78BC2C5AB1}"/>
              </a:ext>
            </a:extLst>
          </p:cNvPr>
          <p:cNvSpPr txBox="1"/>
          <p:nvPr/>
        </p:nvSpPr>
        <p:spPr>
          <a:xfrm>
            <a:off x="31348" y="3387237"/>
            <a:ext cx="7995451" cy="1200329"/>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endParaRPr lang="en-US" altLang="zh-CN" sz="3600" dirty="0">
              <a:solidFill>
                <a:srgbClr val="FF0000"/>
              </a:solidFill>
              <a:highlight>
                <a:srgbClr val="C0C0C0"/>
              </a:highlight>
              <a:latin typeface="+mn-ea"/>
            </a:endParaRPr>
          </a:p>
          <a:p>
            <a:r>
              <a:rPr lang="zh-CN" altLang="en-US" sz="3600" dirty="0">
                <a:solidFill>
                  <a:srgbClr val="7030A0"/>
                </a:solidFill>
                <a:highlight>
                  <a:srgbClr val="C0C0C0"/>
                </a:highlight>
              </a:rPr>
              <a:t>百年未有之</a:t>
            </a:r>
            <a:r>
              <a:rPr lang="zh-CN" altLang="en-US" sz="3600" dirty="0">
                <a:highlight>
                  <a:srgbClr val="C0C0C0"/>
                </a:highlight>
              </a:rPr>
              <a:t>大变局</a:t>
            </a:r>
            <a:r>
              <a:rPr lang="zh-CN" altLang="en-US" sz="3600" dirty="0">
                <a:solidFill>
                  <a:srgbClr val="7030A0"/>
                </a:solidFill>
                <a:highlight>
                  <a:srgbClr val="C0C0C0"/>
                </a:highlight>
              </a:rPr>
              <a:t>与</a:t>
            </a:r>
            <a:r>
              <a:rPr lang="zh-CN" altLang="en-US" sz="3600" dirty="0">
                <a:solidFill>
                  <a:srgbClr val="FF0000"/>
                </a:solidFill>
                <a:highlight>
                  <a:srgbClr val="C0C0C0"/>
                </a:highlight>
              </a:rPr>
              <a:t>人类命运共同体</a:t>
            </a:r>
          </a:p>
        </p:txBody>
      </p:sp>
      <p:pic>
        <p:nvPicPr>
          <p:cNvPr id="4" name="图片 3">
            <a:extLst>
              <a:ext uri="{FF2B5EF4-FFF2-40B4-BE49-F238E27FC236}">
                <a16:creationId xmlns:a16="http://schemas.microsoft.com/office/drawing/2014/main" id="{E0B31ED6-611B-7507-C870-AF3621133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08" y="1116988"/>
            <a:ext cx="5822185" cy="1828958"/>
          </a:xfrm>
          <a:prstGeom prst="rect">
            <a:avLst/>
          </a:prstGeom>
        </p:spPr>
      </p:pic>
      <p:pic>
        <p:nvPicPr>
          <p:cNvPr id="5" name="图片 4">
            <a:extLst>
              <a:ext uri="{FF2B5EF4-FFF2-40B4-BE49-F238E27FC236}">
                <a16:creationId xmlns:a16="http://schemas.microsoft.com/office/drawing/2014/main" id="{9C8FB09B-3C35-2CD0-991B-2B7EF28819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6800" y="729508"/>
            <a:ext cx="3563450" cy="3988817"/>
          </a:xfrm>
          <a:prstGeom prst="rect">
            <a:avLst/>
          </a:prstGeom>
        </p:spPr>
      </p:pic>
      <p:sp>
        <p:nvSpPr>
          <p:cNvPr id="6" name="流程图: 可选过程 5">
            <a:extLst>
              <a:ext uri="{FF2B5EF4-FFF2-40B4-BE49-F238E27FC236}">
                <a16:creationId xmlns:a16="http://schemas.microsoft.com/office/drawing/2014/main" id="{3C1E96CD-F45A-FDA4-7AC8-EB254DE0107D}"/>
              </a:ext>
            </a:extLst>
          </p:cNvPr>
          <p:cNvSpPr/>
          <p:nvPr/>
        </p:nvSpPr>
        <p:spPr>
          <a:xfrm>
            <a:off x="-1" y="4763396"/>
            <a:ext cx="5504270" cy="1955232"/>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tx1"/>
                </a:solidFill>
              </a:rPr>
              <a:t>“</a:t>
            </a:r>
            <a:r>
              <a:rPr lang="zh-CN" altLang="en-US" sz="2000" dirty="0">
                <a:solidFill>
                  <a:srgbClr val="FF0000"/>
                </a:solidFill>
              </a:rPr>
              <a:t>大变局</a:t>
            </a:r>
            <a:r>
              <a:rPr lang="zh-CN" altLang="en-US" sz="2000" dirty="0">
                <a:solidFill>
                  <a:schemeClr val="tx1"/>
                </a:solidFill>
              </a:rPr>
              <a:t>”体现在：</a:t>
            </a:r>
            <a:endParaRPr lang="en-US" altLang="zh-CN" sz="2000" dirty="0">
              <a:solidFill>
                <a:schemeClr val="tx1"/>
              </a:solidFill>
            </a:endParaRPr>
          </a:p>
          <a:p>
            <a:r>
              <a:rPr lang="en-US" altLang="zh-CN" sz="2000" dirty="0">
                <a:solidFill>
                  <a:schemeClr val="tx1"/>
                </a:solidFill>
              </a:rPr>
              <a:t>1.</a:t>
            </a:r>
            <a:r>
              <a:rPr lang="zh-CN" altLang="en-US" sz="2000" dirty="0">
                <a:solidFill>
                  <a:schemeClr val="tx1"/>
                </a:solidFill>
              </a:rPr>
              <a:t>世界多极化与；</a:t>
            </a:r>
            <a:r>
              <a:rPr lang="en-US" altLang="zh-CN" sz="2000" dirty="0">
                <a:solidFill>
                  <a:schemeClr val="tx1"/>
                </a:solidFill>
              </a:rPr>
              <a:t>2.</a:t>
            </a:r>
            <a:r>
              <a:rPr lang="zh-CN" altLang="en-US" sz="2000" dirty="0">
                <a:solidFill>
                  <a:schemeClr val="tx1"/>
                </a:solidFill>
              </a:rPr>
              <a:t>经济全球化；</a:t>
            </a:r>
            <a:r>
              <a:rPr lang="en-US" altLang="zh-CN" sz="2000" dirty="0">
                <a:solidFill>
                  <a:schemeClr val="tx1"/>
                </a:solidFill>
              </a:rPr>
              <a:t>3.</a:t>
            </a:r>
            <a:r>
              <a:rPr lang="zh-CN" altLang="en-US" sz="2000" dirty="0">
                <a:solidFill>
                  <a:schemeClr val="tx1"/>
                </a:solidFill>
              </a:rPr>
              <a:t>技术大爆炸；</a:t>
            </a:r>
            <a:r>
              <a:rPr lang="en-US" altLang="zh-CN" sz="2000" dirty="0">
                <a:solidFill>
                  <a:schemeClr val="tx1"/>
                </a:solidFill>
              </a:rPr>
              <a:t>4.</a:t>
            </a:r>
            <a:r>
              <a:rPr lang="zh-CN" altLang="en-US" sz="2000" dirty="0">
                <a:solidFill>
                  <a:schemeClr val="tx1"/>
                </a:solidFill>
              </a:rPr>
              <a:t>世界格局和全球秩序正在重塑；</a:t>
            </a:r>
            <a:r>
              <a:rPr lang="en-US" altLang="zh-CN" sz="2000" dirty="0">
                <a:solidFill>
                  <a:schemeClr val="tx1"/>
                </a:solidFill>
              </a:rPr>
              <a:t>5.</a:t>
            </a:r>
            <a:r>
              <a:rPr lang="zh-CN" altLang="en-US" sz="2000" dirty="0">
                <a:solidFill>
                  <a:schemeClr val="tx1"/>
                </a:solidFill>
              </a:rPr>
              <a:t>西方文明走向衰落，东方文明迎来历史性复兴机遇（新冠疫情）</a:t>
            </a:r>
            <a:r>
              <a:rPr lang="en-US" altLang="zh-CN" sz="2000" dirty="0">
                <a:solidFill>
                  <a:schemeClr val="tx1"/>
                </a:solidFill>
              </a:rPr>
              <a:t>6.</a:t>
            </a:r>
            <a:r>
              <a:rPr lang="zh-CN" altLang="en-US" sz="2000" dirty="0">
                <a:solidFill>
                  <a:schemeClr val="tx1"/>
                </a:solidFill>
              </a:rPr>
              <a:t>世界不可控风险增加，战争冲突、病毒、贫富差距、生态环境恶化等。</a:t>
            </a:r>
          </a:p>
        </p:txBody>
      </p:sp>
      <p:sp>
        <p:nvSpPr>
          <p:cNvPr id="7" name="箭头: 虚尾 6">
            <a:extLst>
              <a:ext uri="{FF2B5EF4-FFF2-40B4-BE49-F238E27FC236}">
                <a16:creationId xmlns:a16="http://schemas.microsoft.com/office/drawing/2014/main" id="{1E044DE7-71EB-9A21-2D42-4B110FB33EAF}"/>
              </a:ext>
            </a:extLst>
          </p:cNvPr>
          <p:cNvSpPr/>
          <p:nvPr/>
        </p:nvSpPr>
        <p:spPr>
          <a:xfrm>
            <a:off x="5504269" y="5028857"/>
            <a:ext cx="2330828" cy="1485653"/>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人类文明何去何从</a:t>
            </a:r>
            <a:r>
              <a:rPr lang="zh-CN" altLang="en-US" dirty="0"/>
              <a:t>？</a:t>
            </a:r>
          </a:p>
        </p:txBody>
      </p:sp>
      <p:sp>
        <p:nvSpPr>
          <p:cNvPr id="8" name="文本框 7">
            <a:extLst>
              <a:ext uri="{FF2B5EF4-FFF2-40B4-BE49-F238E27FC236}">
                <a16:creationId xmlns:a16="http://schemas.microsoft.com/office/drawing/2014/main" id="{ABB177A3-1AA7-6ED8-AB31-EE3D0BE48B75}"/>
              </a:ext>
            </a:extLst>
          </p:cNvPr>
          <p:cNvSpPr txBox="1"/>
          <p:nvPr/>
        </p:nvSpPr>
        <p:spPr>
          <a:xfrm>
            <a:off x="7772853" y="4833071"/>
            <a:ext cx="3817397" cy="1815882"/>
          </a:xfrm>
          <a:prstGeom prst="rect">
            <a:avLst/>
          </a:prstGeom>
          <a:noFill/>
        </p:spPr>
        <p:txBody>
          <a:bodyPr wrap="square" rtlCol="0">
            <a:spAutoFit/>
          </a:bodyPr>
          <a:lstStyle/>
          <a:p>
            <a:r>
              <a:rPr lang="zh-CN" altLang="en-US" sz="2800" dirty="0">
                <a:solidFill>
                  <a:srgbClr val="FF0000"/>
                </a:solidFill>
                <a:highlight>
                  <a:srgbClr val="FFFF00"/>
                </a:highlight>
              </a:rPr>
              <a:t>中国智慧、中国方案：</a:t>
            </a:r>
            <a:endParaRPr lang="en-US" altLang="zh-CN" sz="2800" dirty="0">
              <a:solidFill>
                <a:srgbClr val="FF0000"/>
              </a:solidFill>
              <a:highlight>
                <a:srgbClr val="FFFF00"/>
              </a:highlight>
            </a:endParaRPr>
          </a:p>
          <a:p>
            <a:r>
              <a:rPr lang="zh-CN" altLang="en-US" sz="2800" dirty="0">
                <a:highlight>
                  <a:srgbClr val="FFFF00"/>
                </a:highlight>
              </a:rPr>
              <a:t>和平与发展、合作共赢、一带一路、构建人类命运共同体！</a:t>
            </a:r>
          </a:p>
        </p:txBody>
      </p:sp>
    </p:spTree>
    <p:extLst>
      <p:ext uri="{BB962C8B-B14F-4D97-AF65-F5344CB8AC3E}">
        <p14:creationId xmlns:p14="http://schemas.microsoft.com/office/powerpoint/2010/main" val="240201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additive="base">
                                        <p:cTn id="2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10" name="箭头: 虚尾 9">
            <a:extLst>
              <a:ext uri="{FF2B5EF4-FFF2-40B4-BE49-F238E27FC236}">
                <a16:creationId xmlns:a16="http://schemas.microsoft.com/office/drawing/2014/main" id="{48596729-9E60-BE47-E8F8-7746E82EF888}"/>
              </a:ext>
            </a:extLst>
          </p:cNvPr>
          <p:cNvSpPr/>
          <p:nvPr/>
        </p:nvSpPr>
        <p:spPr>
          <a:xfrm rot="5400000">
            <a:off x="1775109" y="2666335"/>
            <a:ext cx="532252"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9AB2F09-B0F6-6DB3-5F81-A2DB5D043B4D}"/>
              </a:ext>
            </a:extLst>
          </p:cNvPr>
          <p:cNvSpPr/>
          <p:nvPr/>
        </p:nvSpPr>
        <p:spPr>
          <a:xfrm>
            <a:off x="31349" y="3595457"/>
            <a:ext cx="4651901" cy="304060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200" dirty="0">
                <a:solidFill>
                  <a:schemeClr val="tx1"/>
                </a:solidFill>
              </a:rPr>
              <a:t>这</a:t>
            </a:r>
            <a:r>
              <a:rPr lang="zh-CN" altLang="en-US" sz="2400" dirty="0">
                <a:solidFill>
                  <a:schemeClr val="tx1"/>
                </a:solidFill>
              </a:rPr>
              <a:t>一时期，世界走向多极化趋势，处于大发展大变革大调整时期，和平与发展仍是时代主题！面临这百年未有之大变局，中国倡导构建人类命运共同体，为世界和平与发展、对全球治理体系改革和建设提供中国智慧和中国方案。</a:t>
            </a:r>
            <a:endParaRPr lang="zh-CN" altLang="en-US" sz="3200" dirty="0">
              <a:solidFill>
                <a:schemeClr val="tx1"/>
              </a:solidFill>
            </a:endParaRPr>
          </a:p>
        </p:txBody>
      </p:sp>
      <p:sp>
        <p:nvSpPr>
          <p:cNvPr id="14" name="减号 13">
            <a:extLst>
              <a:ext uri="{FF2B5EF4-FFF2-40B4-BE49-F238E27FC236}">
                <a16:creationId xmlns:a16="http://schemas.microsoft.com/office/drawing/2014/main" id="{F551A942-A22E-3076-D92E-A0088CDFD6D4}"/>
              </a:ext>
            </a:extLst>
          </p:cNvPr>
          <p:cNvSpPr/>
          <p:nvPr/>
        </p:nvSpPr>
        <p:spPr>
          <a:xfrm rot="16200000" flipV="1">
            <a:off x="735338" y="3853399"/>
            <a:ext cx="8577434" cy="101349"/>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5" name="文本框 14">
            <a:extLst>
              <a:ext uri="{FF2B5EF4-FFF2-40B4-BE49-F238E27FC236}">
                <a16:creationId xmlns:a16="http://schemas.microsoft.com/office/drawing/2014/main" id="{32DD2925-4CE4-895D-7705-43E3F4C8A246}"/>
              </a:ext>
            </a:extLst>
          </p:cNvPr>
          <p:cNvSpPr txBox="1"/>
          <p:nvPr/>
        </p:nvSpPr>
        <p:spPr>
          <a:xfrm>
            <a:off x="5758400" y="2195914"/>
            <a:ext cx="5432988" cy="3416320"/>
          </a:xfrm>
          <a:prstGeom prst="rect">
            <a:avLst/>
          </a:prstGeom>
          <a:noFill/>
          <a:ln w="76200">
            <a:solidFill>
              <a:schemeClr val="tx1"/>
            </a:solidFill>
          </a:ln>
        </p:spPr>
        <p:txBody>
          <a:bodyPr wrap="square" rtlCol="0">
            <a:spAutoFit/>
          </a:bodyPr>
          <a:lstStyle/>
          <a:p>
            <a:r>
              <a:rPr lang="zh-CN" altLang="en-US" sz="2400" dirty="0"/>
              <a:t>（</a:t>
            </a:r>
            <a:r>
              <a:rPr lang="en-US" altLang="zh-CN" sz="2400" dirty="0"/>
              <a:t>1</a:t>
            </a:r>
            <a:r>
              <a:rPr lang="zh-CN" altLang="en-US" sz="2400" dirty="0"/>
              <a:t>）冷战后世界的发展特点</a:t>
            </a:r>
            <a:r>
              <a:rPr lang="en-US" altLang="zh-CN" sz="2400" dirty="0"/>
              <a:t>P133——136</a:t>
            </a:r>
          </a:p>
          <a:p>
            <a:r>
              <a:rPr lang="zh-CN" altLang="en-US" sz="2400" dirty="0"/>
              <a:t>（</a:t>
            </a:r>
            <a:r>
              <a:rPr lang="en-US" altLang="zh-CN" sz="2400" dirty="0"/>
              <a:t>2</a:t>
            </a:r>
            <a:r>
              <a:rPr lang="zh-CN" altLang="en-US" sz="2400" dirty="0"/>
              <a:t>）和平与发展背景、涵义以及历史意义</a:t>
            </a:r>
            <a:r>
              <a:rPr lang="en-US" altLang="zh-CN" sz="2400" dirty="0"/>
              <a:t>P138——139</a:t>
            </a:r>
          </a:p>
          <a:p>
            <a:r>
              <a:rPr lang="zh-CN" altLang="en-US" sz="2400" dirty="0"/>
              <a:t>（</a:t>
            </a:r>
            <a:r>
              <a:rPr lang="en-US" altLang="zh-CN" sz="2400" dirty="0"/>
              <a:t>3</a:t>
            </a:r>
            <a:r>
              <a:rPr lang="zh-CN" altLang="en-US" sz="2400" dirty="0"/>
              <a:t>）冷战后出现的全球性问题</a:t>
            </a:r>
            <a:r>
              <a:rPr lang="en-US" altLang="zh-CN" sz="2400" dirty="0"/>
              <a:t>P139——140</a:t>
            </a:r>
          </a:p>
          <a:p>
            <a:r>
              <a:rPr lang="zh-CN" altLang="en-US" sz="2400" dirty="0"/>
              <a:t>（</a:t>
            </a:r>
            <a:r>
              <a:rPr lang="en-US" altLang="zh-CN" sz="2400" dirty="0"/>
              <a:t>4</a:t>
            </a:r>
            <a:r>
              <a:rPr lang="zh-CN" altLang="en-US" sz="2400" dirty="0"/>
              <a:t>）人类命运共同体提出的背景、内容（中国智慧、中国方案、中国行动）</a:t>
            </a:r>
            <a:r>
              <a:rPr lang="en-US" altLang="zh-CN" sz="2400" dirty="0"/>
              <a:t>P140——142</a:t>
            </a:r>
            <a:endParaRPr lang="zh-CN" altLang="en-US" sz="2400" dirty="0"/>
          </a:p>
        </p:txBody>
      </p:sp>
      <p:sp>
        <p:nvSpPr>
          <p:cNvPr id="5" name="矩形 4">
            <a:extLst>
              <a:ext uri="{FF2B5EF4-FFF2-40B4-BE49-F238E27FC236}">
                <a16:creationId xmlns:a16="http://schemas.microsoft.com/office/drawing/2014/main" id="{0D301B67-A0D6-52E0-99CB-9878A4ED325F}"/>
              </a:ext>
            </a:extLst>
          </p:cNvPr>
          <p:cNvSpPr/>
          <p:nvPr/>
        </p:nvSpPr>
        <p:spPr>
          <a:xfrm>
            <a:off x="5812767" y="1245766"/>
            <a:ext cx="4050988" cy="5893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内容罗列与具体分布：</a:t>
            </a:r>
          </a:p>
        </p:txBody>
      </p:sp>
      <p:sp>
        <p:nvSpPr>
          <p:cNvPr id="12" name="文本框 11">
            <a:extLst>
              <a:ext uri="{FF2B5EF4-FFF2-40B4-BE49-F238E27FC236}">
                <a16:creationId xmlns:a16="http://schemas.microsoft.com/office/drawing/2014/main" id="{463705E0-6586-A811-65DB-9DF99B95834F}"/>
              </a:ext>
            </a:extLst>
          </p:cNvPr>
          <p:cNvSpPr txBox="1"/>
          <p:nvPr/>
        </p:nvSpPr>
        <p:spPr>
          <a:xfrm>
            <a:off x="31349" y="635838"/>
            <a:ext cx="3455259" cy="461665"/>
          </a:xfrm>
          <a:prstGeom prst="rect">
            <a:avLst/>
          </a:prstGeom>
          <a:noFill/>
        </p:spPr>
        <p:txBody>
          <a:bodyPr wrap="square" rtlCol="0">
            <a:spAutoFit/>
          </a:bodyPr>
          <a:lstStyle/>
          <a:p>
            <a:r>
              <a:rPr lang="en-US" altLang="zh-CN" sz="2400" dirty="0">
                <a:solidFill>
                  <a:srgbClr val="0070C0"/>
                </a:solidFill>
                <a:highlight>
                  <a:srgbClr val="FFFF00"/>
                </a:highlight>
              </a:rPr>
              <a:t>4</a:t>
            </a:r>
            <a:r>
              <a:rPr lang="zh-CN" altLang="en-US" sz="2400" dirty="0">
                <a:solidFill>
                  <a:srgbClr val="0070C0"/>
                </a:solidFill>
                <a:highlight>
                  <a:srgbClr val="FFFF00"/>
                </a:highlight>
              </a:rPr>
              <a:t>、八单元</a:t>
            </a:r>
          </a:p>
        </p:txBody>
      </p:sp>
      <p:sp>
        <p:nvSpPr>
          <p:cNvPr id="11" name="文本框 10">
            <a:extLst>
              <a:ext uri="{FF2B5EF4-FFF2-40B4-BE49-F238E27FC236}">
                <a16:creationId xmlns:a16="http://schemas.microsoft.com/office/drawing/2014/main" id="{2E820905-9211-2721-E6BF-C1A85352E39E}"/>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5</a:t>
            </a:r>
            <a:r>
              <a:rPr lang="zh-CN" altLang="en-US" sz="2400" dirty="0">
                <a:solidFill>
                  <a:srgbClr val="0070C0"/>
                </a:solidFill>
                <a:highlight>
                  <a:srgbClr val="FFFF00"/>
                </a:highlight>
              </a:rPr>
              <a:t>、第九单元</a:t>
            </a:r>
          </a:p>
        </p:txBody>
      </p:sp>
      <p:sp>
        <p:nvSpPr>
          <p:cNvPr id="13" name="文本框 12">
            <a:extLst>
              <a:ext uri="{FF2B5EF4-FFF2-40B4-BE49-F238E27FC236}">
                <a16:creationId xmlns:a16="http://schemas.microsoft.com/office/drawing/2014/main" id="{2602C07B-3D2B-535C-B26E-E97BDA2E878F}"/>
              </a:ext>
            </a:extLst>
          </p:cNvPr>
          <p:cNvSpPr txBox="1"/>
          <p:nvPr/>
        </p:nvSpPr>
        <p:spPr>
          <a:xfrm>
            <a:off x="-2" y="1032941"/>
            <a:ext cx="4350369" cy="1754326"/>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endParaRPr lang="en-US" altLang="zh-CN" sz="3600" dirty="0">
              <a:solidFill>
                <a:srgbClr val="FF0000"/>
              </a:solidFill>
              <a:highlight>
                <a:srgbClr val="C0C0C0"/>
              </a:highlight>
              <a:latin typeface="+mn-ea"/>
            </a:endParaRPr>
          </a:p>
          <a:p>
            <a:r>
              <a:rPr lang="zh-CN" altLang="en-US" sz="3600" dirty="0">
                <a:solidFill>
                  <a:srgbClr val="7030A0"/>
                </a:solidFill>
                <a:highlight>
                  <a:srgbClr val="C0C0C0"/>
                </a:highlight>
              </a:rPr>
              <a:t>百年未有之</a:t>
            </a:r>
            <a:r>
              <a:rPr lang="zh-CN" altLang="en-US" sz="3600" dirty="0">
                <a:solidFill>
                  <a:srgbClr val="FF0000"/>
                </a:solidFill>
                <a:highlight>
                  <a:srgbClr val="C0C0C0"/>
                </a:highlight>
              </a:rPr>
              <a:t>大变局</a:t>
            </a:r>
            <a:r>
              <a:rPr lang="zh-CN" altLang="en-US" sz="3600" dirty="0">
                <a:solidFill>
                  <a:srgbClr val="7030A0"/>
                </a:solidFill>
                <a:highlight>
                  <a:srgbClr val="C0C0C0"/>
                </a:highlight>
              </a:rPr>
              <a:t>与人类命运共同体</a:t>
            </a:r>
          </a:p>
        </p:txBody>
      </p:sp>
    </p:spTree>
    <p:extLst>
      <p:ext uri="{BB962C8B-B14F-4D97-AF65-F5344CB8AC3E}">
        <p14:creationId xmlns:p14="http://schemas.microsoft.com/office/powerpoint/2010/main" val="1664673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E24C91-5E33-0A9B-0190-E65D08B87DD2}"/>
              </a:ext>
            </a:extLst>
          </p:cNvPr>
          <p:cNvSpPr>
            <a:spLocks noGrp="1"/>
          </p:cNvSpPr>
          <p:nvPr>
            <p:ph type="title"/>
          </p:nvPr>
        </p:nvSpPr>
        <p:spPr>
          <a:xfrm>
            <a:off x="91408" y="103573"/>
            <a:ext cx="8596668" cy="1320800"/>
          </a:xfrm>
        </p:spPr>
        <p:txBody>
          <a:bodyPr>
            <a:normAutofit/>
          </a:bodyPr>
          <a:lstStyle/>
          <a:p>
            <a:r>
              <a:rPr lang="zh-CN" altLang="en-US" sz="4800" dirty="0">
                <a:solidFill>
                  <a:schemeClr val="tx1"/>
                </a:solidFill>
                <a:latin typeface="+mn-ea"/>
                <a:ea typeface="+mn-ea"/>
              </a:rPr>
              <a:t>三、以时为经、以事为纬</a:t>
            </a:r>
            <a:r>
              <a:rPr lang="zh-CN" altLang="en-US" sz="4800" dirty="0">
                <a:solidFill>
                  <a:schemeClr val="tx1"/>
                </a:solidFill>
              </a:rPr>
              <a:t>！</a:t>
            </a:r>
          </a:p>
        </p:txBody>
      </p:sp>
      <p:sp>
        <p:nvSpPr>
          <p:cNvPr id="3" name="内容占位符 2">
            <a:extLst>
              <a:ext uri="{FF2B5EF4-FFF2-40B4-BE49-F238E27FC236}">
                <a16:creationId xmlns:a16="http://schemas.microsoft.com/office/drawing/2014/main" id="{4880E4F4-6AB9-E55F-EF57-B0C03F9DADFF}"/>
              </a:ext>
            </a:extLst>
          </p:cNvPr>
          <p:cNvSpPr>
            <a:spLocks noGrp="1"/>
          </p:cNvSpPr>
          <p:nvPr>
            <p:ph idx="1"/>
          </p:nvPr>
        </p:nvSpPr>
        <p:spPr>
          <a:xfrm>
            <a:off x="526414" y="1584171"/>
            <a:ext cx="8596668" cy="3880773"/>
          </a:xfrm>
        </p:spPr>
        <p:txBody>
          <a:bodyPr>
            <a:normAutofit/>
          </a:bodyPr>
          <a:lstStyle/>
          <a:p>
            <a:r>
              <a:rPr lang="zh-CN" altLang="en-US" sz="2800" dirty="0">
                <a:latin typeface="+mn-ea"/>
              </a:rPr>
              <a:t>参考教科书</a:t>
            </a:r>
            <a:r>
              <a:rPr lang="en-US" altLang="zh-CN" sz="2800" dirty="0">
                <a:latin typeface="+mn-ea"/>
              </a:rPr>
              <a:t>146</a:t>
            </a:r>
            <a:r>
              <a:rPr lang="zh-CN" altLang="en-US" sz="2800" dirty="0">
                <a:latin typeface="+mn-ea"/>
              </a:rPr>
              <a:t>页“中外历史大事年表”。</a:t>
            </a:r>
            <a:endParaRPr lang="en-US" altLang="zh-CN" sz="2800" dirty="0">
              <a:latin typeface="+mn-ea"/>
            </a:endParaRPr>
          </a:p>
          <a:p>
            <a:r>
              <a:rPr lang="zh-CN" altLang="en-US" sz="2800" dirty="0">
                <a:latin typeface="+mn-ea"/>
              </a:rPr>
              <a:t>最后，切勿以为历史是孤立的、分散的，学中国史只考中国史，学世界史只考世界史，一定要结合前面的中国史相关知识穿插至世界史部分，用整体史观、宏观的历史维度进行有效整合，以时为经，以事为纬，中国史也是世界史的有机构成部分，也可能是期末考试的核心内容之一。</a:t>
            </a:r>
          </a:p>
        </p:txBody>
      </p:sp>
    </p:spTree>
    <p:extLst>
      <p:ext uri="{BB962C8B-B14F-4D97-AF65-F5344CB8AC3E}">
        <p14:creationId xmlns:p14="http://schemas.microsoft.com/office/powerpoint/2010/main" val="23310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235A924-6978-D05F-BDCF-EDAB0929F5E4}"/>
              </a:ext>
            </a:extLst>
          </p:cNvPr>
          <p:cNvSpPr txBox="1"/>
          <p:nvPr/>
        </p:nvSpPr>
        <p:spPr>
          <a:xfrm>
            <a:off x="952523" y="1605162"/>
            <a:ext cx="8346333" cy="2554545"/>
          </a:xfrm>
          <a:prstGeom prst="rect">
            <a:avLst/>
          </a:prstGeom>
          <a:noFill/>
        </p:spPr>
        <p:txBody>
          <a:bodyPr wrap="square" rtlCol="0">
            <a:spAutoFit/>
          </a:bodyPr>
          <a:lstStyle/>
          <a:p>
            <a:r>
              <a:rPr lang="zh-CN" altLang="en-US" sz="3200" dirty="0"/>
              <a:t>怎样快速掌握历史的基本知识呢？吾窃以为需要“牵线搭桥”，自上而下地树立一种结构化的思维逻辑，实现从“总体布局”到“具体史实”的最优化记忆，在基于</a:t>
            </a:r>
            <a:r>
              <a:rPr lang="en-US" altLang="zh-CN" sz="3200" dirty="0"/>
              <a:t>《</a:t>
            </a:r>
            <a:r>
              <a:rPr lang="zh-CN" altLang="en-US" sz="3200" dirty="0"/>
              <a:t>课程目标</a:t>
            </a:r>
            <a:r>
              <a:rPr lang="en-US" altLang="zh-CN" sz="3200" dirty="0"/>
              <a:t>》</a:t>
            </a:r>
            <a:r>
              <a:rPr lang="zh-CN" altLang="en-US" sz="3200" dirty="0"/>
              <a:t>的前提下掌握核心内容。</a:t>
            </a:r>
          </a:p>
        </p:txBody>
      </p:sp>
    </p:spTree>
    <p:extLst>
      <p:ext uri="{BB962C8B-B14F-4D97-AF65-F5344CB8AC3E}">
        <p14:creationId xmlns:p14="http://schemas.microsoft.com/office/powerpoint/2010/main" val="273350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717304F-8521-A24C-6D82-AB67DBF2B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87" y="2380490"/>
            <a:ext cx="4327910" cy="3992058"/>
          </a:xfrm>
          <a:prstGeom prst="rect">
            <a:avLst/>
          </a:prstGeom>
        </p:spPr>
      </p:pic>
      <p:sp>
        <p:nvSpPr>
          <p:cNvPr id="6" name="对话气泡: 椭圆形 5">
            <a:extLst>
              <a:ext uri="{FF2B5EF4-FFF2-40B4-BE49-F238E27FC236}">
                <a16:creationId xmlns:a16="http://schemas.microsoft.com/office/drawing/2014/main" id="{E3008B72-FEF1-AD05-9582-798B2DCFBD07}"/>
              </a:ext>
            </a:extLst>
          </p:cNvPr>
          <p:cNvSpPr/>
          <p:nvPr/>
        </p:nvSpPr>
        <p:spPr>
          <a:xfrm>
            <a:off x="2365853" y="994299"/>
            <a:ext cx="4327909" cy="1589104"/>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t>你学废了吗？</a:t>
            </a:r>
          </a:p>
        </p:txBody>
      </p:sp>
      <p:sp>
        <p:nvSpPr>
          <p:cNvPr id="8" name="矩形 7">
            <a:extLst>
              <a:ext uri="{FF2B5EF4-FFF2-40B4-BE49-F238E27FC236}">
                <a16:creationId xmlns:a16="http://schemas.microsoft.com/office/drawing/2014/main" id="{4B6DBF7C-2A30-C15F-A241-2BFC8B11D8BD}"/>
              </a:ext>
            </a:extLst>
          </p:cNvPr>
          <p:cNvSpPr/>
          <p:nvPr/>
        </p:nvSpPr>
        <p:spPr>
          <a:xfrm>
            <a:off x="5905020" y="3429000"/>
            <a:ext cx="3594086" cy="1569660"/>
          </a:xfrm>
          <a:prstGeom prst="rect">
            <a:avLst/>
          </a:prstGeom>
          <a:noFill/>
        </p:spPr>
        <p:txBody>
          <a:bodyPr wrap="square" lIns="91440" tIns="45720" rIns="91440" bIns="45720">
            <a:spAutoFit/>
          </a:bodyPr>
          <a:lstStyle/>
          <a:p>
            <a:pPr algn="ctr"/>
            <a:r>
              <a:rPr lang="en-US" altLang="zh-CN"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OVER</a:t>
            </a:r>
            <a:r>
              <a:rPr lang="zh-CN" altLang="en-US" sz="9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Tree>
    <p:extLst>
      <p:ext uri="{BB962C8B-B14F-4D97-AF65-F5344CB8AC3E}">
        <p14:creationId xmlns:p14="http://schemas.microsoft.com/office/powerpoint/2010/main" val="273031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0" y="0"/>
            <a:ext cx="8596668" cy="1320800"/>
          </a:xfrm>
        </p:spPr>
        <p:txBody>
          <a:bodyPr/>
          <a:lstStyle/>
          <a:p>
            <a:r>
              <a:rPr lang="zh-CN" altLang="en-US" dirty="0">
                <a:solidFill>
                  <a:schemeClr val="tx1"/>
                </a:solidFill>
              </a:rPr>
              <a:t>一、基于</a:t>
            </a:r>
            <a:r>
              <a:rPr lang="zh-CN" altLang="en-US" dirty="0">
                <a:solidFill>
                  <a:srgbClr val="FF0000"/>
                </a:solidFill>
              </a:rPr>
              <a:t>核心素养</a:t>
            </a:r>
            <a:r>
              <a:rPr lang="zh-CN" altLang="en-US" dirty="0">
                <a:solidFill>
                  <a:schemeClr val="tx1"/>
                </a:solidFill>
              </a:rPr>
              <a:t>视野下的单元目录统整</a:t>
            </a:r>
          </a:p>
        </p:txBody>
      </p:sp>
      <p:pic>
        <p:nvPicPr>
          <p:cNvPr id="5" name="图片 4">
            <a:extLst>
              <a:ext uri="{FF2B5EF4-FFF2-40B4-BE49-F238E27FC236}">
                <a16:creationId xmlns:a16="http://schemas.microsoft.com/office/drawing/2014/main" id="{039F16E4-6C18-F58C-35DD-31F1F4901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95" y="1468876"/>
            <a:ext cx="3508830" cy="4622334"/>
          </a:xfrm>
          <a:prstGeom prst="rect">
            <a:avLst/>
          </a:prstGeom>
        </p:spPr>
      </p:pic>
      <p:pic>
        <p:nvPicPr>
          <p:cNvPr id="7" name="图片 6">
            <a:extLst>
              <a:ext uri="{FF2B5EF4-FFF2-40B4-BE49-F238E27FC236}">
                <a16:creationId xmlns:a16="http://schemas.microsoft.com/office/drawing/2014/main" id="{AA538F3B-B5DA-BCBD-C7AC-D40D0C9D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461" y="1468876"/>
            <a:ext cx="3642676" cy="4622334"/>
          </a:xfrm>
          <a:prstGeom prst="rect">
            <a:avLst/>
          </a:prstGeom>
        </p:spPr>
      </p:pic>
      <p:pic>
        <p:nvPicPr>
          <p:cNvPr id="9" name="图片 8">
            <a:extLst>
              <a:ext uri="{FF2B5EF4-FFF2-40B4-BE49-F238E27FC236}">
                <a16:creationId xmlns:a16="http://schemas.microsoft.com/office/drawing/2014/main" id="{52973876-64C9-9AD6-0F4E-72CFCCC1A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674" y="1791251"/>
            <a:ext cx="4423231" cy="2416596"/>
          </a:xfrm>
          <a:prstGeom prst="rect">
            <a:avLst/>
          </a:prstGeom>
        </p:spPr>
      </p:pic>
      <p:sp>
        <p:nvSpPr>
          <p:cNvPr id="10" name="矩形: 圆角 9">
            <a:extLst>
              <a:ext uri="{FF2B5EF4-FFF2-40B4-BE49-F238E27FC236}">
                <a16:creationId xmlns:a16="http://schemas.microsoft.com/office/drawing/2014/main" id="{01B093D1-3AC3-E55E-3273-D1F522995412}"/>
              </a:ext>
            </a:extLst>
          </p:cNvPr>
          <p:cNvSpPr/>
          <p:nvPr/>
        </p:nvSpPr>
        <p:spPr>
          <a:xfrm>
            <a:off x="1061037" y="4936091"/>
            <a:ext cx="10284625" cy="1320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同学们，仔细观看</a:t>
            </a:r>
            <a:r>
              <a:rPr lang="en-US" altLang="zh-CN" sz="3200" dirty="0">
                <a:solidFill>
                  <a:schemeClr val="tx1"/>
                </a:solidFill>
              </a:rPr>
              <a:t>《</a:t>
            </a:r>
            <a:r>
              <a:rPr lang="zh-CN" altLang="en-US" sz="3200" dirty="0">
                <a:solidFill>
                  <a:schemeClr val="tx1"/>
                </a:solidFill>
              </a:rPr>
              <a:t>中外历史纲要（下）</a:t>
            </a:r>
            <a:r>
              <a:rPr lang="en-US" altLang="zh-CN" sz="3200" dirty="0">
                <a:solidFill>
                  <a:schemeClr val="tx1"/>
                </a:solidFill>
              </a:rPr>
              <a:t>》</a:t>
            </a:r>
            <a:r>
              <a:rPr lang="zh-CN" altLang="en-US" sz="3200" dirty="0">
                <a:solidFill>
                  <a:schemeClr val="tx1"/>
                </a:solidFill>
              </a:rPr>
              <a:t>单元目录中的结构，尝试进它们进行分类整理，提炼出“关键词”</a:t>
            </a:r>
          </a:p>
        </p:txBody>
      </p:sp>
    </p:spTree>
    <p:extLst>
      <p:ext uri="{BB962C8B-B14F-4D97-AF65-F5344CB8AC3E}">
        <p14:creationId xmlns:p14="http://schemas.microsoft.com/office/powerpoint/2010/main" val="65684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1320800"/>
          </a:xfrm>
        </p:spPr>
        <p:txBody>
          <a:bodyPr/>
          <a:lstStyle/>
          <a:p>
            <a:r>
              <a:rPr lang="zh-CN" altLang="en-US" dirty="0">
                <a:solidFill>
                  <a:schemeClr val="tx1"/>
                </a:solidFill>
              </a:rPr>
              <a:t>一、基于</a:t>
            </a:r>
            <a:r>
              <a:rPr lang="zh-CN" altLang="en-US" dirty="0">
                <a:solidFill>
                  <a:srgbClr val="FF0000"/>
                </a:solidFill>
              </a:rPr>
              <a:t>核心素养</a:t>
            </a:r>
            <a:r>
              <a:rPr lang="zh-CN" altLang="en-US" dirty="0">
                <a:solidFill>
                  <a:schemeClr val="tx1"/>
                </a:solidFill>
              </a:rPr>
              <a:t>视野下的单元目录统整</a:t>
            </a:r>
          </a:p>
        </p:txBody>
      </p:sp>
      <p:pic>
        <p:nvPicPr>
          <p:cNvPr id="11" name="图片 10">
            <a:extLst>
              <a:ext uri="{FF2B5EF4-FFF2-40B4-BE49-F238E27FC236}">
                <a16:creationId xmlns:a16="http://schemas.microsoft.com/office/drawing/2014/main" id="{08FF0211-F527-68BE-FC27-27756B43A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121" y="694223"/>
            <a:ext cx="6029781" cy="6220353"/>
          </a:xfrm>
          <a:prstGeom prst="rect">
            <a:avLst/>
          </a:prstGeom>
        </p:spPr>
      </p:pic>
      <p:sp>
        <p:nvSpPr>
          <p:cNvPr id="12" name="矩形 11">
            <a:extLst>
              <a:ext uri="{FF2B5EF4-FFF2-40B4-BE49-F238E27FC236}">
                <a16:creationId xmlns:a16="http://schemas.microsoft.com/office/drawing/2014/main" id="{18628DD7-EABE-F29E-80F2-14BC1C2A706F}"/>
              </a:ext>
            </a:extLst>
          </p:cNvPr>
          <p:cNvSpPr/>
          <p:nvPr/>
        </p:nvSpPr>
        <p:spPr>
          <a:xfrm>
            <a:off x="8130704" y="1305264"/>
            <a:ext cx="2101175" cy="5588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第一单元</a:t>
            </a:r>
          </a:p>
        </p:txBody>
      </p:sp>
      <p:sp>
        <p:nvSpPr>
          <p:cNvPr id="16" name="矩形 15">
            <a:extLst>
              <a:ext uri="{FF2B5EF4-FFF2-40B4-BE49-F238E27FC236}">
                <a16:creationId xmlns:a16="http://schemas.microsoft.com/office/drawing/2014/main" id="{266641E8-4AE1-DA1C-ABF9-BFDEBA5908B1}"/>
              </a:ext>
            </a:extLst>
          </p:cNvPr>
          <p:cNvSpPr/>
          <p:nvPr/>
        </p:nvSpPr>
        <p:spPr>
          <a:xfrm>
            <a:off x="8159028" y="5892259"/>
            <a:ext cx="2101175" cy="9657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第七、八、九单元</a:t>
            </a:r>
          </a:p>
        </p:txBody>
      </p:sp>
      <p:sp>
        <p:nvSpPr>
          <p:cNvPr id="17" name="矩形 16">
            <a:extLst>
              <a:ext uri="{FF2B5EF4-FFF2-40B4-BE49-F238E27FC236}">
                <a16:creationId xmlns:a16="http://schemas.microsoft.com/office/drawing/2014/main" id="{6D7E4099-6B02-7279-90DE-59834F7E7594}"/>
              </a:ext>
            </a:extLst>
          </p:cNvPr>
          <p:cNvSpPr/>
          <p:nvPr/>
        </p:nvSpPr>
        <p:spPr>
          <a:xfrm>
            <a:off x="8159028" y="3823511"/>
            <a:ext cx="2352804" cy="11540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第三、四、五、六单元</a:t>
            </a:r>
          </a:p>
        </p:txBody>
      </p:sp>
      <p:sp>
        <p:nvSpPr>
          <p:cNvPr id="18" name="矩形 17">
            <a:extLst>
              <a:ext uri="{FF2B5EF4-FFF2-40B4-BE49-F238E27FC236}">
                <a16:creationId xmlns:a16="http://schemas.microsoft.com/office/drawing/2014/main" id="{9748AA36-6ECB-00D8-CC10-AC711FF2B3D2}"/>
              </a:ext>
            </a:extLst>
          </p:cNvPr>
          <p:cNvSpPr/>
          <p:nvPr/>
        </p:nvSpPr>
        <p:spPr>
          <a:xfrm>
            <a:off x="8130703" y="2350024"/>
            <a:ext cx="2101175" cy="5588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第二单元</a:t>
            </a:r>
          </a:p>
        </p:txBody>
      </p:sp>
      <p:sp>
        <p:nvSpPr>
          <p:cNvPr id="6" name="文本框 5">
            <a:extLst>
              <a:ext uri="{FF2B5EF4-FFF2-40B4-BE49-F238E27FC236}">
                <a16:creationId xmlns:a16="http://schemas.microsoft.com/office/drawing/2014/main" id="{59823E45-529C-6EFD-F219-C67345B3F192}"/>
              </a:ext>
            </a:extLst>
          </p:cNvPr>
          <p:cNvSpPr txBox="1"/>
          <p:nvPr/>
        </p:nvSpPr>
        <p:spPr>
          <a:xfrm>
            <a:off x="333729" y="1402671"/>
            <a:ext cx="1292662" cy="3737499"/>
          </a:xfrm>
          <a:prstGeom prst="rect">
            <a:avLst/>
          </a:prstGeom>
          <a:noFill/>
          <a:ln w="9525">
            <a:solidFill>
              <a:schemeClr val="tx1"/>
            </a:solidFill>
          </a:ln>
        </p:spPr>
        <p:txBody>
          <a:bodyPr vert="eaVert" wrap="square" rtlCol="0">
            <a:spAutoFit/>
          </a:bodyPr>
          <a:lstStyle/>
          <a:p>
            <a:r>
              <a:rPr lang="zh-CN" altLang="en-US" sz="3600" dirty="0">
                <a:solidFill>
                  <a:schemeClr val="tx1"/>
                </a:solidFill>
                <a:highlight>
                  <a:srgbClr val="C0C0C0"/>
                </a:highlight>
              </a:rPr>
              <a:t>核心素养之</a:t>
            </a:r>
            <a:r>
              <a:rPr lang="zh-CN" altLang="en-US" sz="3600" dirty="0">
                <a:solidFill>
                  <a:srgbClr val="FF0000"/>
                </a:solidFill>
                <a:highlight>
                  <a:srgbClr val="C0C0C0"/>
                </a:highlight>
              </a:rPr>
              <a:t>时空观念</a:t>
            </a:r>
            <a:r>
              <a:rPr lang="en-US" altLang="zh-CN" sz="3600" dirty="0">
                <a:solidFill>
                  <a:srgbClr val="FF0000"/>
                </a:solidFill>
                <a:highlight>
                  <a:srgbClr val="C0C0C0"/>
                </a:highlight>
              </a:rPr>
              <a:t>——</a:t>
            </a:r>
            <a:r>
              <a:rPr lang="zh-CN" altLang="en-US" sz="3600" dirty="0">
                <a:solidFill>
                  <a:srgbClr val="FF0000"/>
                </a:solidFill>
                <a:highlight>
                  <a:srgbClr val="C0C0C0"/>
                </a:highlight>
              </a:rPr>
              <a:t>时间</a:t>
            </a:r>
          </a:p>
        </p:txBody>
      </p:sp>
    </p:spTree>
    <p:extLst>
      <p:ext uri="{BB962C8B-B14F-4D97-AF65-F5344CB8AC3E}">
        <p14:creationId xmlns:p14="http://schemas.microsoft.com/office/powerpoint/2010/main" val="14118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1320800"/>
          </a:xfrm>
        </p:spPr>
        <p:txBody>
          <a:bodyPr/>
          <a:lstStyle/>
          <a:p>
            <a:r>
              <a:rPr lang="zh-CN" altLang="en-US" dirty="0">
                <a:solidFill>
                  <a:schemeClr val="tx1"/>
                </a:solidFill>
              </a:rPr>
              <a:t>一、基于</a:t>
            </a:r>
            <a:r>
              <a:rPr lang="zh-CN" altLang="en-US" dirty="0">
                <a:solidFill>
                  <a:srgbClr val="FF0000"/>
                </a:solidFill>
              </a:rPr>
              <a:t>核心素养</a:t>
            </a:r>
            <a:r>
              <a:rPr lang="zh-CN" altLang="en-US" dirty="0">
                <a:solidFill>
                  <a:schemeClr val="tx1"/>
                </a:solidFill>
              </a:rPr>
              <a:t>视野下的单元目录统整</a:t>
            </a:r>
          </a:p>
        </p:txBody>
      </p:sp>
      <p:sp>
        <p:nvSpPr>
          <p:cNvPr id="12" name="矩形 11">
            <a:extLst>
              <a:ext uri="{FF2B5EF4-FFF2-40B4-BE49-F238E27FC236}">
                <a16:creationId xmlns:a16="http://schemas.microsoft.com/office/drawing/2014/main" id="{18628DD7-EABE-F29E-80F2-14BC1C2A706F}"/>
              </a:ext>
            </a:extLst>
          </p:cNvPr>
          <p:cNvSpPr/>
          <p:nvPr/>
        </p:nvSpPr>
        <p:spPr>
          <a:xfrm>
            <a:off x="2247245" y="1190106"/>
            <a:ext cx="2101175" cy="10575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第一、二单元</a:t>
            </a:r>
          </a:p>
        </p:txBody>
      </p:sp>
      <p:sp>
        <p:nvSpPr>
          <p:cNvPr id="16" name="矩形 15">
            <a:extLst>
              <a:ext uri="{FF2B5EF4-FFF2-40B4-BE49-F238E27FC236}">
                <a16:creationId xmlns:a16="http://schemas.microsoft.com/office/drawing/2014/main" id="{266641E8-4AE1-DA1C-ABF9-BFDEBA5908B1}"/>
              </a:ext>
            </a:extLst>
          </p:cNvPr>
          <p:cNvSpPr/>
          <p:nvPr/>
        </p:nvSpPr>
        <p:spPr>
          <a:xfrm>
            <a:off x="2247244" y="4280511"/>
            <a:ext cx="2101175" cy="9657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第七、八单元</a:t>
            </a:r>
          </a:p>
        </p:txBody>
      </p:sp>
      <p:sp>
        <p:nvSpPr>
          <p:cNvPr id="17" name="矩形 16">
            <a:extLst>
              <a:ext uri="{FF2B5EF4-FFF2-40B4-BE49-F238E27FC236}">
                <a16:creationId xmlns:a16="http://schemas.microsoft.com/office/drawing/2014/main" id="{6D7E4099-6B02-7279-90DE-59834F7E7594}"/>
              </a:ext>
            </a:extLst>
          </p:cNvPr>
          <p:cNvSpPr/>
          <p:nvPr/>
        </p:nvSpPr>
        <p:spPr>
          <a:xfrm>
            <a:off x="2247244" y="2566789"/>
            <a:ext cx="2352804" cy="11540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第三、四、五、六单元</a:t>
            </a:r>
          </a:p>
        </p:txBody>
      </p:sp>
      <p:sp>
        <p:nvSpPr>
          <p:cNvPr id="5" name="左大括号 4">
            <a:extLst>
              <a:ext uri="{FF2B5EF4-FFF2-40B4-BE49-F238E27FC236}">
                <a16:creationId xmlns:a16="http://schemas.microsoft.com/office/drawing/2014/main" id="{49A909B4-831C-54D5-F43E-7C1FAC9EF0B0}"/>
              </a:ext>
            </a:extLst>
          </p:cNvPr>
          <p:cNvSpPr/>
          <p:nvPr/>
        </p:nvSpPr>
        <p:spPr>
          <a:xfrm>
            <a:off x="1270217" y="1659889"/>
            <a:ext cx="636469" cy="3608947"/>
          </a:xfrm>
          <a:prstGeom prst="leftBrace">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箭头: 右 5">
            <a:extLst>
              <a:ext uri="{FF2B5EF4-FFF2-40B4-BE49-F238E27FC236}">
                <a16:creationId xmlns:a16="http://schemas.microsoft.com/office/drawing/2014/main" id="{77350421-982A-BE63-4C59-DDA56A308ACF}"/>
              </a:ext>
            </a:extLst>
          </p:cNvPr>
          <p:cNvSpPr/>
          <p:nvPr/>
        </p:nvSpPr>
        <p:spPr>
          <a:xfrm>
            <a:off x="4651082" y="1669083"/>
            <a:ext cx="611239" cy="27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032D890F-B73B-5267-99CA-B965CBA982FB}"/>
              </a:ext>
            </a:extLst>
          </p:cNvPr>
          <p:cNvSpPr/>
          <p:nvPr/>
        </p:nvSpPr>
        <p:spPr>
          <a:xfrm>
            <a:off x="4747680" y="3172120"/>
            <a:ext cx="611239" cy="27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4746CB46-3777-7292-2A5A-30964C0E1497}"/>
              </a:ext>
            </a:extLst>
          </p:cNvPr>
          <p:cNvSpPr/>
          <p:nvPr/>
        </p:nvSpPr>
        <p:spPr>
          <a:xfrm>
            <a:off x="4554268" y="4632737"/>
            <a:ext cx="611239" cy="27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849E3C04-20CA-B9AB-2F8C-A1D80E25B94F}"/>
              </a:ext>
            </a:extLst>
          </p:cNvPr>
          <p:cNvSpPr txBox="1"/>
          <p:nvPr/>
        </p:nvSpPr>
        <p:spPr>
          <a:xfrm>
            <a:off x="5428563" y="1229341"/>
            <a:ext cx="5214025" cy="830997"/>
          </a:xfrm>
          <a:prstGeom prst="rect">
            <a:avLst/>
          </a:prstGeom>
          <a:noFill/>
        </p:spPr>
        <p:txBody>
          <a:bodyPr wrap="square" rtlCol="0">
            <a:spAutoFit/>
          </a:bodyPr>
          <a:lstStyle/>
          <a:p>
            <a:r>
              <a:rPr lang="zh-CN" altLang="en-US" sz="2400" dirty="0">
                <a:highlight>
                  <a:srgbClr val="FFFF00"/>
                </a:highlight>
              </a:rPr>
              <a:t>世界各文明有一定程度上的交流，但基本上处于</a:t>
            </a:r>
            <a:r>
              <a:rPr lang="zh-CN" altLang="en-US" sz="2400" dirty="0">
                <a:solidFill>
                  <a:srgbClr val="FF0000"/>
                </a:solidFill>
                <a:highlight>
                  <a:srgbClr val="FFFF00"/>
                </a:highlight>
              </a:rPr>
              <a:t>孤立、分散、局部的</a:t>
            </a:r>
            <a:r>
              <a:rPr lang="zh-CN" altLang="en-US" sz="2400" dirty="0">
                <a:highlight>
                  <a:srgbClr val="FFFF00"/>
                </a:highlight>
              </a:rPr>
              <a:t>面貌</a:t>
            </a:r>
          </a:p>
        </p:txBody>
      </p:sp>
      <p:sp>
        <p:nvSpPr>
          <p:cNvPr id="19" name="文本框 18">
            <a:extLst>
              <a:ext uri="{FF2B5EF4-FFF2-40B4-BE49-F238E27FC236}">
                <a16:creationId xmlns:a16="http://schemas.microsoft.com/office/drawing/2014/main" id="{60B0A616-26F4-5BDA-EB2D-3BDFAF23482F}"/>
              </a:ext>
            </a:extLst>
          </p:cNvPr>
          <p:cNvSpPr txBox="1"/>
          <p:nvPr/>
        </p:nvSpPr>
        <p:spPr>
          <a:xfrm>
            <a:off x="5428563" y="2438835"/>
            <a:ext cx="5042901" cy="1200329"/>
          </a:xfrm>
          <a:prstGeom prst="rect">
            <a:avLst/>
          </a:prstGeom>
          <a:noFill/>
        </p:spPr>
        <p:txBody>
          <a:bodyPr wrap="square" rtlCol="0">
            <a:spAutoFit/>
          </a:bodyPr>
          <a:lstStyle/>
          <a:p>
            <a:r>
              <a:rPr lang="zh-CN" altLang="en-US" sz="2400" dirty="0">
                <a:highlight>
                  <a:srgbClr val="FFFF00"/>
                </a:highlight>
              </a:rPr>
              <a:t>世界各文明开始建立了广泛的</a:t>
            </a:r>
            <a:r>
              <a:rPr lang="zh-CN" altLang="en-US" sz="2400" dirty="0">
                <a:solidFill>
                  <a:srgbClr val="FF0000"/>
                </a:solidFill>
                <a:highlight>
                  <a:srgbClr val="FFFF00"/>
                </a:highlight>
              </a:rPr>
              <a:t>直接联系</a:t>
            </a:r>
            <a:r>
              <a:rPr lang="zh-CN" altLang="en-US" sz="2400" dirty="0">
                <a:highlight>
                  <a:srgbClr val="FFFF00"/>
                </a:highlight>
              </a:rPr>
              <a:t>，使人类历史逐步从</a:t>
            </a:r>
            <a:r>
              <a:rPr lang="zh-CN" altLang="en-US" sz="2400" dirty="0">
                <a:solidFill>
                  <a:srgbClr val="FF0000"/>
                </a:solidFill>
                <a:highlight>
                  <a:srgbClr val="FFFF00"/>
                </a:highlight>
              </a:rPr>
              <a:t>分散</a:t>
            </a:r>
            <a:r>
              <a:rPr lang="zh-CN" altLang="en-US" sz="2400" dirty="0">
                <a:highlight>
                  <a:srgbClr val="FFFF00"/>
                </a:highlight>
              </a:rPr>
              <a:t>走向</a:t>
            </a:r>
            <a:r>
              <a:rPr lang="zh-CN" altLang="en-US" sz="2400" dirty="0">
                <a:solidFill>
                  <a:srgbClr val="FF0000"/>
                </a:solidFill>
                <a:highlight>
                  <a:srgbClr val="FFFF00"/>
                </a:highlight>
              </a:rPr>
              <a:t>整体</a:t>
            </a:r>
            <a:r>
              <a:rPr lang="zh-CN" altLang="en-US" sz="2400" dirty="0">
                <a:highlight>
                  <a:srgbClr val="FFFF00"/>
                </a:highlight>
              </a:rPr>
              <a:t>，世界格局出现“</a:t>
            </a:r>
            <a:r>
              <a:rPr lang="zh-CN" altLang="en-US" sz="2400" dirty="0">
                <a:solidFill>
                  <a:srgbClr val="FF0000"/>
                </a:solidFill>
                <a:highlight>
                  <a:srgbClr val="FFFF00"/>
                </a:highlight>
              </a:rPr>
              <a:t>新变化</a:t>
            </a:r>
            <a:r>
              <a:rPr lang="zh-CN" altLang="en-US" sz="2400" dirty="0">
                <a:highlight>
                  <a:srgbClr val="FFFF00"/>
                </a:highlight>
              </a:rPr>
              <a:t>”</a:t>
            </a:r>
          </a:p>
        </p:txBody>
      </p:sp>
      <p:sp>
        <p:nvSpPr>
          <p:cNvPr id="20" name="文本框 19">
            <a:extLst>
              <a:ext uri="{FF2B5EF4-FFF2-40B4-BE49-F238E27FC236}">
                <a16:creationId xmlns:a16="http://schemas.microsoft.com/office/drawing/2014/main" id="{4100B754-7472-30E1-E7A2-2CB427C020EA}"/>
              </a:ext>
            </a:extLst>
          </p:cNvPr>
          <p:cNvSpPr txBox="1"/>
          <p:nvPr/>
        </p:nvSpPr>
        <p:spPr>
          <a:xfrm>
            <a:off x="5307462" y="3928922"/>
            <a:ext cx="5214025" cy="1200329"/>
          </a:xfrm>
          <a:prstGeom prst="rect">
            <a:avLst/>
          </a:prstGeom>
          <a:noFill/>
        </p:spPr>
        <p:txBody>
          <a:bodyPr wrap="square" rtlCol="0">
            <a:spAutoFit/>
          </a:bodyPr>
          <a:lstStyle/>
          <a:p>
            <a:r>
              <a:rPr lang="en-US" altLang="zh-CN" sz="2400" dirty="0">
                <a:highlight>
                  <a:srgbClr val="FFFF00"/>
                </a:highlight>
              </a:rPr>
              <a:t>20</a:t>
            </a:r>
            <a:r>
              <a:rPr lang="zh-CN" altLang="en-US" sz="2400" dirty="0">
                <a:highlight>
                  <a:srgbClr val="FFFF00"/>
                </a:highlight>
              </a:rPr>
              <a:t>世纪后，世界日益形成密切联系的整体（牵一发而动全身），世界格局出现“</a:t>
            </a:r>
            <a:r>
              <a:rPr lang="zh-CN" altLang="en-US" sz="2400" dirty="0">
                <a:solidFill>
                  <a:srgbClr val="FF0000"/>
                </a:solidFill>
                <a:highlight>
                  <a:srgbClr val="FFFF00"/>
                </a:highlight>
              </a:rPr>
              <a:t>新变化</a:t>
            </a:r>
            <a:r>
              <a:rPr lang="zh-CN" altLang="en-US" sz="2400" dirty="0">
                <a:highlight>
                  <a:srgbClr val="FFFF00"/>
                </a:highlight>
              </a:rPr>
              <a:t>”</a:t>
            </a:r>
          </a:p>
        </p:txBody>
      </p:sp>
      <p:sp>
        <p:nvSpPr>
          <p:cNvPr id="21" name="矩形 20">
            <a:extLst>
              <a:ext uri="{FF2B5EF4-FFF2-40B4-BE49-F238E27FC236}">
                <a16:creationId xmlns:a16="http://schemas.microsoft.com/office/drawing/2014/main" id="{89A06CC6-3735-CBC2-6268-C24B5AC12D7C}"/>
              </a:ext>
            </a:extLst>
          </p:cNvPr>
          <p:cNvSpPr/>
          <p:nvPr/>
        </p:nvSpPr>
        <p:spPr>
          <a:xfrm>
            <a:off x="2247244" y="5448942"/>
            <a:ext cx="2101175" cy="9657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第九单元</a:t>
            </a:r>
          </a:p>
        </p:txBody>
      </p:sp>
      <p:sp>
        <p:nvSpPr>
          <p:cNvPr id="22" name="箭头: 右 21">
            <a:extLst>
              <a:ext uri="{FF2B5EF4-FFF2-40B4-BE49-F238E27FC236}">
                <a16:creationId xmlns:a16="http://schemas.microsoft.com/office/drawing/2014/main" id="{6556998A-45CA-5283-60CF-61D8C775A4E7}"/>
              </a:ext>
            </a:extLst>
          </p:cNvPr>
          <p:cNvSpPr/>
          <p:nvPr/>
        </p:nvSpPr>
        <p:spPr>
          <a:xfrm>
            <a:off x="4597963" y="5844378"/>
            <a:ext cx="611239" cy="27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C38CDD7C-B82B-089C-B0D1-46BE5D3C323C}"/>
              </a:ext>
            </a:extLst>
          </p:cNvPr>
          <p:cNvSpPr txBox="1"/>
          <p:nvPr/>
        </p:nvSpPr>
        <p:spPr>
          <a:xfrm>
            <a:off x="5307462" y="5338949"/>
            <a:ext cx="5517556" cy="1200329"/>
          </a:xfrm>
          <a:prstGeom prst="rect">
            <a:avLst/>
          </a:prstGeom>
          <a:noFill/>
        </p:spPr>
        <p:txBody>
          <a:bodyPr wrap="square" rtlCol="0">
            <a:spAutoFit/>
          </a:bodyPr>
          <a:lstStyle/>
          <a:p>
            <a:r>
              <a:rPr lang="en-US" altLang="zh-CN" sz="2400" dirty="0">
                <a:highlight>
                  <a:srgbClr val="FFFF00"/>
                </a:highlight>
              </a:rPr>
              <a:t>20</a:t>
            </a:r>
            <a:r>
              <a:rPr lang="zh-CN" altLang="en-US" sz="2400" dirty="0">
                <a:highlight>
                  <a:srgbClr val="FFFF00"/>
                </a:highlight>
              </a:rPr>
              <a:t>世纪末，当今世界正处于大发展大变革大调整时期；世界各文明已经成为一个命运共同体，世界格局出现“</a:t>
            </a:r>
            <a:r>
              <a:rPr lang="zh-CN" altLang="en-US" sz="2400" dirty="0">
                <a:solidFill>
                  <a:srgbClr val="FF0000"/>
                </a:solidFill>
                <a:highlight>
                  <a:srgbClr val="FFFF00"/>
                </a:highlight>
              </a:rPr>
              <a:t>新变化</a:t>
            </a:r>
            <a:r>
              <a:rPr lang="zh-CN" altLang="en-US" sz="2400" dirty="0">
                <a:highlight>
                  <a:srgbClr val="FFFF00"/>
                </a:highlight>
              </a:rPr>
              <a:t>”</a:t>
            </a:r>
          </a:p>
        </p:txBody>
      </p:sp>
      <p:sp>
        <p:nvSpPr>
          <p:cNvPr id="10" name="箭头: 虚尾 9">
            <a:extLst>
              <a:ext uri="{FF2B5EF4-FFF2-40B4-BE49-F238E27FC236}">
                <a16:creationId xmlns:a16="http://schemas.microsoft.com/office/drawing/2014/main" id="{0880B074-3332-6534-1063-D1243E0EA9ED}"/>
              </a:ext>
            </a:extLst>
          </p:cNvPr>
          <p:cNvSpPr/>
          <p:nvPr/>
        </p:nvSpPr>
        <p:spPr>
          <a:xfrm>
            <a:off x="1720536" y="3511209"/>
            <a:ext cx="6128426" cy="1200329"/>
          </a:xfrm>
          <a:prstGeom prst="strip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华光楷体二_CNKI" panose="02000500000000000000" pitchFamily="2" charset="-122"/>
                <a:ea typeface="华光楷体二_CNKI" panose="02000500000000000000" pitchFamily="2" charset="-122"/>
              </a:rPr>
              <a:t>指出“</a:t>
            </a:r>
            <a:r>
              <a:rPr lang="zh-CN" altLang="en-US" sz="2800" b="1" dirty="0">
                <a:solidFill>
                  <a:srgbClr val="FF0000"/>
                </a:solidFill>
                <a:latin typeface="华光楷体二_CNKI" panose="02000500000000000000" pitchFamily="2" charset="-122"/>
                <a:ea typeface="华光楷体二_CNKI" panose="02000500000000000000" pitchFamily="2" charset="-122"/>
              </a:rPr>
              <a:t>三次新变化</a:t>
            </a:r>
            <a:r>
              <a:rPr lang="zh-CN" altLang="en-US" sz="2800" b="1" dirty="0">
                <a:latin typeface="华光楷体二_CNKI" panose="02000500000000000000" pitchFamily="2" charset="-122"/>
                <a:ea typeface="华光楷体二_CNKI" panose="02000500000000000000" pitchFamily="2" charset="-122"/>
              </a:rPr>
              <a:t>” 分别是什么？</a:t>
            </a:r>
          </a:p>
        </p:txBody>
      </p:sp>
      <p:sp>
        <p:nvSpPr>
          <p:cNvPr id="24" name="文本框 23">
            <a:extLst>
              <a:ext uri="{FF2B5EF4-FFF2-40B4-BE49-F238E27FC236}">
                <a16:creationId xmlns:a16="http://schemas.microsoft.com/office/drawing/2014/main" id="{3A438D07-3485-B43D-9722-00976E7C26A0}"/>
              </a:ext>
            </a:extLst>
          </p:cNvPr>
          <p:cNvSpPr txBox="1"/>
          <p:nvPr/>
        </p:nvSpPr>
        <p:spPr>
          <a:xfrm>
            <a:off x="428438" y="640587"/>
            <a:ext cx="738664" cy="6249878"/>
          </a:xfrm>
          <a:prstGeom prst="rect">
            <a:avLst/>
          </a:prstGeom>
          <a:noFill/>
          <a:ln w="9525">
            <a:solidFill>
              <a:schemeClr val="tx1"/>
            </a:solidFill>
          </a:ln>
        </p:spPr>
        <p:txBody>
          <a:bodyPr vert="eaVert" wrap="square" rtlCol="0">
            <a:spAutoFit/>
          </a:bodyPr>
          <a:lstStyle/>
          <a:p>
            <a:r>
              <a:rPr lang="zh-CN" altLang="en-US" sz="3600" dirty="0">
                <a:solidFill>
                  <a:schemeClr val="tx1"/>
                </a:solidFill>
                <a:highlight>
                  <a:srgbClr val="C0C0C0"/>
                </a:highlight>
              </a:rPr>
              <a:t>核心素养之</a:t>
            </a:r>
            <a:r>
              <a:rPr lang="zh-CN" altLang="en-US" sz="3600" dirty="0">
                <a:solidFill>
                  <a:srgbClr val="FF0000"/>
                </a:solidFill>
                <a:highlight>
                  <a:srgbClr val="C0C0C0"/>
                </a:highlight>
              </a:rPr>
              <a:t>时空观念</a:t>
            </a:r>
            <a:r>
              <a:rPr lang="en-US" altLang="zh-CN" sz="3600" dirty="0">
                <a:solidFill>
                  <a:srgbClr val="FF0000"/>
                </a:solidFill>
                <a:highlight>
                  <a:srgbClr val="C0C0C0"/>
                </a:highlight>
              </a:rPr>
              <a:t>——</a:t>
            </a:r>
            <a:r>
              <a:rPr lang="zh-CN" altLang="en-US" sz="3600" dirty="0">
                <a:solidFill>
                  <a:srgbClr val="FF0000"/>
                </a:solidFill>
                <a:highlight>
                  <a:srgbClr val="C0C0C0"/>
                </a:highlight>
              </a:rPr>
              <a:t>空间</a:t>
            </a:r>
          </a:p>
        </p:txBody>
      </p:sp>
    </p:spTree>
    <p:extLst>
      <p:ext uri="{BB962C8B-B14F-4D97-AF65-F5344CB8AC3E}">
        <p14:creationId xmlns:p14="http://schemas.microsoft.com/office/powerpoint/2010/main" val="267218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1320800"/>
          </a:xfrm>
        </p:spPr>
        <p:txBody>
          <a:bodyPr/>
          <a:lstStyle/>
          <a:p>
            <a:r>
              <a:rPr lang="zh-CN" altLang="en-US" dirty="0">
                <a:solidFill>
                  <a:schemeClr val="tx1"/>
                </a:solidFill>
              </a:rPr>
              <a:t>一、基于</a:t>
            </a:r>
            <a:r>
              <a:rPr lang="zh-CN" altLang="en-US" dirty="0">
                <a:solidFill>
                  <a:srgbClr val="FF0000"/>
                </a:solidFill>
              </a:rPr>
              <a:t>核心素养</a:t>
            </a:r>
            <a:r>
              <a:rPr lang="zh-CN" altLang="en-US" dirty="0">
                <a:solidFill>
                  <a:schemeClr val="tx1"/>
                </a:solidFill>
              </a:rPr>
              <a:t>视野下的单元目录统整</a:t>
            </a:r>
          </a:p>
        </p:txBody>
      </p:sp>
      <p:sp>
        <p:nvSpPr>
          <p:cNvPr id="12" name="矩形 11">
            <a:extLst>
              <a:ext uri="{FF2B5EF4-FFF2-40B4-BE49-F238E27FC236}">
                <a16:creationId xmlns:a16="http://schemas.microsoft.com/office/drawing/2014/main" id="{18628DD7-EABE-F29E-80F2-14BC1C2A706F}"/>
              </a:ext>
            </a:extLst>
          </p:cNvPr>
          <p:cNvSpPr/>
          <p:nvPr/>
        </p:nvSpPr>
        <p:spPr>
          <a:xfrm>
            <a:off x="1901418" y="1561075"/>
            <a:ext cx="2101175" cy="10575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第一、二单元</a:t>
            </a:r>
          </a:p>
        </p:txBody>
      </p:sp>
      <p:sp>
        <p:nvSpPr>
          <p:cNvPr id="16" name="矩形 15">
            <a:extLst>
              <a:ext uri="{FF2B5EF4-FFF2-40B4-BE49-F238E27FC236}">
                <a16:creationId xmlns:a16="http://schemas.microsoft.com/office/drawing/2014/main" id="{266641E8-4AE1-DA1C-ABF9-BFDEBA5908B1}"/>
              </a:ext>
            </a:extLst>
          </p:cNvPr>
          <p:cNvSpPr/>
          <p:nvPr/>
        </p:nvSpPr>
        <p:spPr>
          <a:xfrm>
            <a:off x="1901418" y="4611754"/>
            <a:ext cx="2101175" cy="9657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第七、八、九单元</a:t>
            </a:r>
          </a:p>
        </p:txBody>
      </p:sp>
      <p:sp>
        <p:nvSpPr>
          <p:cNvPr id="17" name="矩形 16">
            <a:extLst>
              <a:ext uri="{FF2B5EF4-FFF2-40B4-BE49-F238E27FC236}">
                <a16:creationId xmlns:a16="http://schemas.microsoft.com/office/drawing/2014/main" id="{6D7E4099-6B02-7279-90DE-59834F7E7594}"/>
              </a:ext>
            </a:extLst>
          </p:cNvPr>
          <p:cNvSpPr/>
          <p:nvPr/>
        </p:nvSpPr>
        <p:spPr>
          <a:xfrm>
            <a:off x="1901418" y="2937926"/>
            <a:ext cx="2352804" cy="11540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t>第三、四、五、六单元</a:t>
            </a:r>
          </a:p>
        </p:txBody>
      </p:sp>
      <p:sp>
        <p:nvSpPr>
          <p:cNvPr id="5" name="左大括号 4">
            <a:extLst>
              <a:ext uri="{FF2B5EF4-FFF2-40B4-BE49-F238E27FC236}">
                <a16:creationId xmlns:a16="http://schemas.microsoft.com/office/drawing/2014/main" id="{49A909B4-831C-54D5-F43E-7C1FAC9EF0B0}"/>
              </a:ext>
            </a:extLst>
          </p:cNvPr>
          <p:cNvSpPr/>
          <p:nvPr/>
        </p:nvSpPr>
        <p:spPr>
          <a:xfrm>
            <a:off x="1414333" y="1828849"/>
            <a:ext cx="309794" cy="3608947"/>
          </a:xfrm>
          <a:prstGeom prst="leftBrace">
            <a:avLst/>
          </a:prstGeom>
          <a:solidFill>
            <a:schemeClr val="bg1"/>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dirty="0"/>
          </a:p>
        </p:txBody>
      </p:sp>
      <p:sp>
        <p:nvSpPr>
          <p:cNvPr id="6" name="箭头: 右 5">
            <a:extLst>
              <a:ext uri="{FF2B5EF4-FFF2-40B4-BE49-F238E27FC236}">
                <a16:creationId xmlns:a16="http://schemas.microsoft.com/office/drawing/2014/main" id="{77350421-982A-BE63-4C59-DDA56A308ACF}"/>
              </a:ext>
            </a:extLst>
          </p:cNvPr>
          <p:cNvSpPr/>
          <p:nvPr/>
        </p:nvSpPr>
        <p:spPr>
          <a:xfrm>
            <a:off x="4333002" y="1989662"/>
            <a:ext cx="611239" cy="27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右 13">
            <a:extLst>
              <a:ext uri="{FF2B5EF4-FFF2-40B4-BE49-F238E27FC236}">
                <a16:creationId xmlns:a16="http://schemas.microsoft.com/office/drawing/2014/main" id="{032D890F-B73B-5267-99CA-B965CBA982FB}"/>
              </a:ext>
            </a:extLst>
          </p:cNvPr>
          <p:cNvSpPr/>
          <p:nvPr/>
        </p:nvSpPr>
        <p:spPr>
          <a:xfrm>
            <a:off x="4355269" y="3396978"/>
            <a:ext cx="611239" cy="27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箭头: 右 14">
            <a:extLst>
              <a:ext uri="{FF2B5EF4-FFF2-40B4-BE49-F238E27FC236}">
                <a16:creationId xmlns:a16="http://schemas.microsoft.com/office/drawing/2014/main" id="{4746CB46-3777-7292-2A5A-30964C0E1497}"/>
              </a:ext>
            </a:extLst>
          </p:cNvPr>
          <p:cNvSpPr/>
          <p:nvPr/>
        </p:nvSpPr>
        <p:spPr>
          <a:xfrm>
            <a:off x="4409252" y="4861160"/>
            <a:ext cx="611239" cy="279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092BC50C-737E-006D-30AC-4EC4D81818A4}"/>
              </a:ext>
            </a:extLst>
          </p:cNvPr>
          <p:cNvSpPr txBox="1"/>
          <p:nvPr/>
        </p:nvSpPr>
        <p:spPr>
          <a:xfrm>
            <a:off x="5084187" y="1880605"/>
            <a:ext cx="3540867" cy="523220"/>
          </a:xfrm>
          <a:prstGeom prst="rect">
            <a:avLst/>
          </a:prstGeom>
          <a:noFill/>
        </p:spPr>
        <p:txBody>
          <a:bodyPr wrap="square" rtlCol="0">
            <a:spAutoFit/>
          </a:bodyPr>
          <a:lstStyle/>
          <a:p>
            <a:r>
              <a:rPr lang="zh-CN" altLang="en-US" sz="2800" dirty="0"/>
              <a:t>奴隶社会、封建社会</a:t>
            </a:r>
          </a:p>
        </p:txBody>
      </p:sp>
      <p:sp>
        <p:nvSpPr>
          <p:cNvPr id="24" name="文本框 23">
            <a:extLst>
              <a:ext uri="{FF2B5EF4-FFF2-40B4-BE49-F238E27FC236}">
                <a16:creationId xmlns:a16="http://schemas.microsoft.com/office/drawing/2014/main" id="{397310F6-B3B5-BEB4-E42C-242D2DADC0CE}"/>
              </a:ext>
            </a:extLst>
          </p:cNvPr>
          <p:cNvSpPr txBox="1"/>
          <p:nvPr/>
        </p:nvSpPr>
        <p:spPr>
          <a:xfrm>
            <a:off x="5027823" y="2902765"/>
            <a:ext cx="4001311" cy="1384995"/>
          </a:xfrm>
          <a:prstGeom prst="rect">
            <a:avLst/>
          </a:prstGeom>
          <a:noFill/>
        </p:spPr>
        <p:txBody>
          <a:bodyPr wrap="square" rtlCol="0">
            <a:spAutoFit/>
          </a:bodyPr>
          <a:lstStyle/>
          <a:p>
            <a:r>
              <a:rPr lang="zh-CN" altLang="en-US" sz="2800" dirty="0"/>
              <a:t>资本主义的形成与发展，世界主要逐渐从封建社会向资本主义社会过渡</a:t>
            </a:r>
          </a:p>
        </p:txBody>
      </p:sp>
      <p:sp>
        <p:nvSpPr>
          <p:cNvPr id="25" name="文本框 24">
            <a:extLst>
              <a:ext uri="{FF2B5EF4-FFF2-40B4-BE49-F238E27FC236}">
                <a16:creationId xmlns:a16="http://schemas.microsoft.com/office/drawing/2014/main" id="{AD3A8414-DB22-3C52-59D5-4B0C1FDA9E3E}"/>
              </a:ext>
            </a:extLst>
          </p:cNvPr>
          <p:cNvSpPr txBox="1"/>
          <p:nvPr/>
        </p:nvSpPr>
        <p:spPr>
          <a:xfrm>
            <a:off x="5084187" y="4416261"/>
            <a:ext cx="4001311" cy="1815882"/>
          </a:xfrm>
          <a:prstGeom prst="rect">
            <a:avLst/>
          </a:prstGeom>
          <a:noFill/>
        </p:spPr>
        <p:txBody>
          <a:bodyPr wrap="square" rtlCol="0">
            <a:spAutoFit/>
          </a:bodyPr>
          <a:lstStyle/>
          <a:p>
            <a:r>
              <a:rPr lang="zh-CN" altLang="en-US" sz="2800" dirty="0"/>
              <a:t>社会主义的开始出现，世界主要进入资本主义社会与社会主义社会的双从社会形态</a:t>
            </a:r>
          </a:p>
        </p:txBody>
      </p:sp>
      <p:sp>
        <p:nvSpPr>
          <p:cNvPr id="9" name="箭头: 下 8">
            <a:extLst>
              <a:ext uri="{FF2B5EF4-FFF2-40B4-BE49-F238E27FC236}">
                <a16:creationId xmlns:a16="http://schemas.microsoft.com/office/drawing/2014/main" id="{96B8202B-1538-501D-D4CE-B127B3396043}"/>
              </a:ext>
            </a:extLst>
          </p:cNvPr>
          <p:cNvSpPr/>
          <p:nvPr/>
        </p:nvSpPr>
        <p:spPr>
          <a:xfrm>
            <a:off x="8812640" y="1700525"/>
            <a:ext cx="309794" cy="4294435"/>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21D24B81-C4B9-6A92-3FAD-29A86F3F64EC}"/>
              </a:ext>
            </a:extLst>
          </p:cNvPr>
          <p:cNvSpPr txBox="1"/>
          <p:nvPr/>
        </p:nvSpPr>
        <p:spPr>
          <a:xfrm>
            <a:off x="9149194" y="1216252"/>
            <a:ext cx="784066" cy="5262979"/>
          </a:xfrm>
          <a:prstGeom prst="rect">
            <a:avLst/>
          </a:prstGeom>
          <a:noFill/>
        </p:spPr>
        <p:txBody>
          <a:bodyPr wrap="square" rtlCol="0">
            <a:spAutoFit/>
          </a:bodyPr>
          <a:lstStyle/>
          <a:p>
            <a:r>
              <a:rPr lang="zh-CN" altLang="en-US" sz="2800" dirty="0">
                <a:highlight>
                  <a:srgbClr val="FFFF00"/>
                </a:highlight>
              </a:rPr>
              <a:t>社形态逐渐从</a:t>
            </a:r>
            <a:r>
              <a:rPr lang="zh-CN" altLang="en-US" sz="2800" dirty="0">
                <a:solidFill>
                  <a:srgbClr val="FF0000"/>
                </a:solidFill>
                <a:highlight>
                  <a:srgbClr val="FFFF00"/>
                </a:highlight>
              </a:rPr>
              <a:t>低级</a:t>
            </a:r>
            <a:r>
              <a:rPr lang="zh-CN" altLang="en-US" sz="2800" dirty="0">
                <a:highlight>
                  <a:srgbClr val="FFFF00"/>
                </a:highlight>
              </a:rPr>
              <a:t>走向</a:t>
            </a:r>
            <a:r>
              <a:rPr lang="zh-CN" altLang="en-US" sz="2800" dirty="0">
                <a:solidFill>
                  <a:srgbClr val="FF0000"/>
                </a:solidFill>
                <a:highlight>
                  <a:srgbClr val="FFFF00"/>
                </a:highlight>
              </a:rPr>
              <a:t>高级</a:t>
            </a:r>
          </a:p>
        </p:txBody>
      </p:sp>
      <p:sp>
        <p:nvSpPr>
          <p:cNvPr id="27" name="箭头: 右 26">
            <a:extLst>
              <a:ext uri="{FF2B5EF4-FFF2-40B4-BE49-F238E27FC236}">
                <a16:creationId xmlns:a16="http://schemas.microsoft.com/office/drawing/2014/main" id="{247ECEE5-3C7A-CC9E-F546-C7EDA55B7E48}"/>
              </a:ext>
            </a:extLst>
          </p:cNvPr>
          <p:cNvSpPr/>
          <p:nvPr/>
        </p:nvSpPr>
        <p:spPr>
          <a:xfrm>
            <a:off x="9748463" y="3465939"/>
            <a:ext cx="416558" cy="42088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5FAE6092-A3C0-A630-99A8-5F6A43628C0E}"/>
              </a:ext>
            </a:extLst>
          </p:cNvPr>
          <p:cNvSpPr txBox="1"/>
          <p:nvPr/>
        </p:nvSpPr>
        <p:spPr>
          <a:xfrm>
            <a:off x="10174692" y="1649501"/>
            <a:ext cx="1852238" cy="3785652"/>
          </a:xfrm>
          <a:prstGeom prst="rect">
            <a:avLst/>
          </a:prstGeom>
          <a:noFill/>
        </p:spPr>
        <p:txBody>
          <a:bodyPr wrap="square" rtlCol="0">
            <a:spAutoFit/>
          </a:bodyPr>
          <a:lstStyle/>
          <a:p>
            <a:r>
              <a:rPr lang="zh-CN" altLang="en-US" sz="2400" dirty="0">
                <a:solidFill>
                  <a:srgbClr val="FF0000"/>
                </a:solidFill>
                <a:highlight>
                  <a:srgbClr val="FFFF00"/>
                </a:highlight>
              </a:rPr>
              <a:t>根源：</a:t>
            </a:r>
            <a:r>
              <a:rPr lang="zh-CN" altLang="en-US" sz="2400" dirty="0">
                <a:highlight>
                  <a:srgbClr val="FFFF00"/>
                </a:highlight>
              </a:rPr>
              <a:t>生产力的发展带动社会生产关系和整个社会形态的变革。即生产力决定生产关系，经济基础决定上层建筑。</a:t>
            </a:r>
          </a:p>
        </p:txBody>
      </p:sp>
      <p:sp>
        <p:nvSpPr>
          <p:cNvPr id="18" name="星形: 六角 17">
            <a:extLst>
              <a:ext uri="{FF2B5EF4-FFF2-40B4-BE49-F238E27FC236}">
                <a16:creationId xmlns:a16="http://schemas.microsoft.com/office/drawing/2014/main" id="{7569E856-45EB-6EE7-25C4-824F1647DEE4}"/>
              </a:ext>
            </a:extLst>
          </p:cNvPr>
          <p:cNvSpPr/>
          <p:nvPr/>
        </p:nvSpPr>
        <p:spPr>
          <a:xfrm>
            <a:off x="7098564" y="5248315"/>
            <a:ext cx="3195730" cy="1493290"/>
          </a:xfrm>
          <a:prstGeom prst="star6">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solidFill>
                  <a:srgbClr val="7030A0"/>
                </a:solidFill>
              </a:rPr>
              <a:t>唯物史观</a:t>
            </a:r>
          </a:p>
        </p:txBody>
      </p:sp>
      <p:sp>
        <p:nvSpPr>
          <p:cNvPr id="20" name="文本框 19">
            <a:extLst>
              <a:ext uri="{FF2B5EF4-FFF2-40B4-BE49-F238E27FC236}">
                <a16:creationId xmlns:a16="http://schemas.microsoft.com/office/drawing/2014/main" id="{066DBF5E-3233-02F4-3966-277833B05C9C}"/>
              </a:ext>
            </a:extLst>
          </p:cNvPr>
          <p:cNvSpPr txBox="1"/>
          <p:nvPr/>
        </p:nvSpPr>
        <p:spPr>
          <a:xfrm>
            <a:off x="386194" y="1489749"/>
            <a:ext cx="738664" cy="4373260"/>
          </a:xfrm>
          <a:prstGeom prst="rect">
            <a:avLst/>
          </a:prstGeom>
          <a:noFill/>
          <a:ln w="9525">
            <a:solidFill>
              <a:schemeClr val="tx1"/>
            </a:solidFill>
          </a:ln>
        </p:spPr>
        <p:txBody>
          <a:bodyPr vert="eaVert" wrap="square" rtlCol="0">
            <a:spAutoFit/>
          </a:bodyPr>
          <a:lstStyle/>
          <a:p>
            <a:r>
              <a:rPr lang="zh-CN" altLang="en-US" sz="3600" dirty="0">
                <a:solidFill>
                  <a:schemeClr val="tx1"/>
                </a:solidFill>
                <a:highlight>
                  <a:srgbClr val="C0C0C0"/>
                </a:highlight>
              </a:rPr>
              <a:t>核心素养之</a:t>
            </a:r>
            <a:r>
              <a:rPr lang="zh-CN" altLang="en-US" sz="3600" dirty="0">
                <a:solidFill>
                  <a:srgbClr val="FF0000"/>
                </a:solidFill>
                <a:highlight>
                  <a:srgbClr val="C0C0C0"/>
                </a:highlight>
              </a:rPr>
              <a:t>唯物史观</a:t>
            </a:r>
          </a:p>
        </p:txBody>
      </p:sp>
    </p:spTree>
    <p:extLst>
      <p:ext uri="{BB962C8B-B14F-4D97-AF65-F5344CB8AC3E}">
        <p14:creationId xmlns:p14="http://schemas.microsoft.com/office/powerpoint/2010/main" val="25960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7" grpId="0" animBg="1"/>
      <p:bldP spid="13"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pic>
        <p:nvPicPr>
          <p:cNvPr id="20" name="图片 19">
            <a:extLst>
              <a:ext uri="{FF2B5EF4-FFF2-40B4-BE49-F238E27FC236}">
                <a16:creationId xmlns:a16="http://schemas.microsoft.com/office/drawing/2014/main" id="{304E611D-7F75-171D-653D-D8E3948DA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9" y="1344956"/>
            <a:ext cx="5784081" cy="2241633"/>
          </a:xfrm>
          <a:prstGeom prst="rect">
            <a:avLst/>
          </a:prstGeom>
        </p:spPr>
      </p:pic>
      <p:sp>
        <p:nvSpPr>
          <p:cNvPr id="23" name="箭头: 虚尾 22">
            <a:extLst>
              <a:ext uri="{FF2B5EF4-FFF2-40B4-BE49-F238E27FC236}">
                <a16:creationId xmlns:a16="http://schemas.microsoft.com/office/drawing/2014/main" id="{3D66658B-C277-D17E-2B4B-D68970325970}"/>
              </a:ext>
            </a:extLst>
          </p:cNvPr>
          <p:cNvSpPr/>
          <p:nvPr/>
        </p:nvSpPr>
        <p:spPr>
          <a:xfrm rot="5400000">
            <a:off x="2159629" y="3581021"/>
            <a:ext cx="772358"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61716492-DE4C-DC8A-5783-5AC1C3717A40}"/>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1</a:t>
            </a:r>
            <a:r>
              <a:rPr lang="zh-CN" altLang="en-US" sz="2400" dirty="0">
                <a:solidFill>
                  <a:srgbClr val="0070C0"/>
                </a:solidFill>
                <a:highlight>
                  <a:srgbClr val="FFFF00"/>
                </a:highlight>
              </a:rPr>
              <a:t>、第一、二单元</a:t>
            </a:r>
          </a:p>
        </p:txBody>
      </p:sp>
      <p:sp>
        <p:nvSpPr>
          <p:cNvPr id="30" name="文本框 29">
            <a:extLst>
              <a:ext uri="{FF2B5EF4-FFF2-40B4-BE49-F238E27FC236}">
                <a16:creationId xmlns:a16="http://schemas.microsoft.com/office/drawing/2014/main" id="{AFD9A9B4-EE23-C903-9481-5D78BC2C5AB1}"/>
              </a:ext>
            </a:extLst>
          </p:cNvPr>
          <p:cNvSpPr txBox="1"/>
          <p:nvPr/>
        </p:nvSpPr>
        <p:spPr>
          <a:xfrm>
            <a:off x="-1" y="4480987"/>
            <a:ext cx="5784080" cy="1200329"/>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endParaRPr lang="en-US" altLang="zh-CN" sz="3600" dirty="0">
              <a:solidFill>
                <a:srgbClr val="FF0000"/>
              </a:solidFill>
              <a:highlight>
                <a:srgbClr val="C0C0C0"/>
              </a:highlight>
              <a:latin typeface="+mn-ea"/>
            </a:endParaRPr>
          </a:p>
          <a:p>
            <a:r>
              <a:rPr lang="zh-CN" altLang="en-US" sz="3600" dirty="0">
                <a:solidFill>
                  <a:srgbClr val="7030A0"/>
                </a:solidFill>
                <a:highlight>
                  <a:srgbClr val="C0C0C0"/>
                </a:highlight>
              </a:rPr>
              <a:t>“文明且多元，冲突且交流”</a:t>
            </a:r>
          </a:p>
        </p:txBody>
      </p:sp>
      <p:pic>
        <p:nvPicPr>
          <p:cNvPr id="32" name="图片 31">
            <a:extLst>
              <a:ext uri="{FF2B5EF4-FFF2-40B4-BE49-F238E27FC236}">
                <a16:creationId xmlns:a16="http://schemas.microsoft.com/office/drawing/2014/main" id="{89851AE7-7A55-8D85-80A8-6D00A482A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822" y="1344955"/>
            <a:ext cx="4720515" cy="2241633"/>
          </a:xfrm>
          <a:prstGeom prst="rect">
            <a:avLst/>
          </a:prstGeom>
        </p:spPr>
      </p:pic>
      <p:sp>
        <p:nvSpPr>
          <p:cNvPr id="33" name="箭头: 虚尾 32">
            <a:extLst>
              <a:ext uri="{FF2B5EF4-FFF2-40B4-BE49-F238E27FC236}">
                <a16:creationId xmlns:a16="http://schemas.microsoft.com/office/drawing/2014/main" id="{A8C97F79-1186-3B27-6015-E55B070A1CB9}"/>
              </a:ext>
            </a:extLst>
          </p:cNvPr>
          <p:cNvSpPr/>
          <p:nvPr/>
        </p:nvSpPr>
        <p:spPr>
          <a:xfrm rot="5400000">
            <a:off x="9369777" y="3581021"/>
            <a:ext cx="772358"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a:extLst>
              <a:ext uri="{FF2B5EF4-FFF2-40B4-BE49-F238E27FC236}">
                <a16:creationId xmlns:a16="http://schemas.microsoft.com/office/drawing/2014/main" id="{FC2D839C-B22D-6A10-AC61-A5ED479222D1}"/>
              </a:ext>
            </a:extLst>
          </p:cNvPr>
          <p:cNvSpPr txBox="1"/>
          <p:nvPr/>
        </p:nvSpPr>
        <p:spPr>
          <a:xfrm>
            <a:off x="7663369" y="4312716"/>
            <a:ext cx="3528887" cy="1754326"/>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endParaRPr lang="en-US" altLang="zh-CN" sz="3600" dirty="0">
              <a:solidFill>
                <a:srgbClr val="FF0000"/>
              </a:solidFill>
              <a:highlight>
                <a:srgbClr val="C0C0C0"/>
              </a:highlight>
              <a:latin typeface="+mn-ea"/>
            </a:endParaRPr>
          </a:p>
          <a:p>
            <a:r>
              <a:rPr lang="zh-CN" altLang="en-US" sz="3600" dirty="0">
                <a:solidFill>
                  <a:srgbClr val="7030A0"/>
                </a:solidFill>
                <a:highlight>
                  <a:srgbClr val="C0C0C0"/>
                </a:highlight>
              </a:rPr>
              <a:t>多元（中古时期）与分散</a:t>
            </a:r>
          </a:p>
        </p:txBody>
      </p:sp>
    </p:spTree>
    <p:extLst>
      <p:ext uri="{BB962C8B-B14F-4D97-AF65-F5344CB8AC3E}">
        <p14:creationId xmlns:p14="http://schemas.microsoft.com/office/powerpoint/2010/main" val="63618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29" name="文本框 28">
            <a:extLst>
              <a:ext uri="{FF2B5EF4-FFF2-40B4-BE49-F238E27FC236}">
                <a16:creationId xmlns:a16="http://schemas.microsoft.com/office/drawing/2014/main" id="{61716492-DE4C-DC8A-5783-5AC1C3717A40}"/>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1</a:t>
            </a:r>
            <a:r>
              <a:rPr lang="zh-CN" altLang="en-US" sz="2400" dirty="0">
                <a:solidFill>
                  <a:srgbClr val="0070C0"/>
                </a:solidFill>
                <a:highlight>
                  <a:srgbClr val="FFFF00"/>
                </a:highlight>
              </a:rPr>
              <a:t>、第一、二单元</a:t>
            </a:r>
          </a:p>
        </p:txBody>
      </p:sp>
      <p:sp>
        <p:nvSpPr>
          <p:cNvPr id="30" name="文本框 29">
            <a:extLst>
              <a:ext uri="{FF2B5EF4-FFF2-40B4-BE49-F238E27FC236}">
                <a16:creationId xmlns:a16="http://schemas.microsoft.com/office/drawing/2014/main" id="{AFD9A9B4-EE23-C903-9481-5D78BC2C5AB1}"/>
              </a:ext>
            </a:extLst>
          </p:cNvPr>
          <p:cNvSpPr txBox="1"/>
          <p:nvPr/>
        </p:nvSpPr>
        <p:spPr>
          <a:xfrm>
            <a:off x="31349" y="1282503"/>
            <a:ext cx="5784080" cy="1200329"/>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endParaRPr lang="en-US" altLang="zh-CN" sz="3600" dirty="0">
              <a:solidFill>
                <a:srgbClr val="FF0000"/>
              </a:solidFill>
              <a:highlight>
                <a:srgbClr val="C0C0C0"/>
              </a:highlight>
              <a:latin typeface="+mn-ea"/>
            </a:endParaRPr>
          </a:p>
          <a:p>
            <a:r>
              <a:rPr lang="zh-CN" altLang="en-US" sz="3600" dirty="0">
                <a:solidFill>
                  <a:srgbClr val="7030A0"/>
                </a:solidFill>
                <a:highlight>
                  <a:srgbClr val="C0C0C0"/>
                </a:highlight>
              </a:rPr>
              <a:t>文明且多元，冲突且交流</a:t>
            </a:r>
          </a:p>
        </p:txBody>
      </p:sp>
      <p:sp>
        <p:nvSpPr>
          <p:cNvPr id="10" name="箭头: 虚尾 9">
            <a:extLst>
              <a:ext uri="{FF2B5EF4-FFF2-40B4-BE49-F238E27FC236}">
                <a16:creationId xmlns:a16="http://schemas.microsoft.com/office/drawing/2014/main" id="{48596729-9E60-BE47-E8F8-7746E82EF888}"/>
              </a:ext>
            </a:extLst>
          </p:cNvPr>
          <p:cNvSpPr/>
          <p:nvPr/>
        </p:nvSpPr>
        <p:spPr>
          <a:xfrm rot="5400000">
            <a:off x="1235617" y="2565739"/>
            <a:ext cx="772358"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9AB2F09-B0F6-6DB3-5F81-A2DB5D043B4D}"/>
              </a:ext>
            </a:extLst>
          </p:cNvPr>
          <p:cNvSpPr/>
          <p:nvPr/>
        </p:nvSpPr>
        <p:spPr>
          <a:xfrm>
            <a:off x="99443" y="3570695"/>
            <a:ext cx="4818631" cy="278078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第一单元主要以“文明”二字为基本线索逐渐铺展开来，涉及“文明”的三要素：产生（前提、过程）、特点、发展。</a:t>
            </a:r>
          </a:p>
        </p:txBody>
      </p:sp>
      <p:sp>
        <p:nvSpPr>
          <p:cNvPr id="14" name="减号 13">
            <a:extLst>
              <a:ext uri="{FF2B5EF4-FFF2-40B4-BE49-F238E27FC236}">
                <a16:creationId xmlns:a16="http://schemas.microsoft.com/office/drawing/2014/main" id="{F551A942-A22E-3076-D92E-A0088CDFD6D4}"/>
              </a:ext>
            </a:extLst>
          </p:cNvPr>
          <p:cNvSpPr/>
          <p:nvPr/>
        </p:nvSpPr>
        <p:spPr>
          <a:xfrm rot="16200000" flipV="1">
            <a:off x="1591886" y="3851364"/>
            <a:ext cx="7731126" cy="111125"/>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5" name="文本框 14">
            <a:extLst>
              <a:ext uri="{FF2B5EF4-FFF2-40B4-BE49-F238E27FC236}">
                <a16:creationId xmlns:a16="http://schemas.microsoft.com/office/drawing/2014/main" id="{32DD2925-4CE4-895D-7705-43E3F4C8A246}"/>
              </a:ext>
            </a:extLst>
          </p:cNvPr>
          <p:cNvSpPr txBox="1"/>
          <p:nvPr/>
        </p:nvSpPr>
        <p:spPr>
          <a:xfrm>
            <a:off x="5815429" y="1812528"/>
            <a:ext cx="6429982" cy="4524315"/>
          </a:xfrm>
          <a:prstGeom prst="rect">
            <a:avLst/>
          </a:prstGeom>
          <a:noFill/>
          <a:ln w="76200">
            <a:solidFill>
              <a:schemeClr val="tx1"/>
            </a:solidFill>
          </a:ln>
        </p:spPr>
        <p:txBody>
          <a:bodyPr wrap="square" rtlCol="0">
            <a:spAutoFit/>
          </a:bodyPr>
          <a:lstStyle/>
          <a:p>
            <a:r>
              <a:rPr lang="zh-CN" altLang="en-US" sz="2400" dirty="0"/>
              <a:t>（</a:t>
            </a:r>
            <a:r>
              <a:rPr lang="en-US" altLang="zh-CN" sz="2400" dirty="0"/>
              <a:t>1</a:t>
            </a:r>
            <a:r>
              <a:rPr lang="zh-CN" altLang="en-US" sz="2400" dirty="0"/>
              <a:t>）文明产生的前提？</a:t>
            </a:r>
            <a:r>
              <a:rPr lang="en-US" altLang="zh-CN" sz="2400" dirty="0"/>
              <a:t>P2</a:t>
            </a:r>
          </a:p>
          <a:p>
            <a:r>
              <a:rPr lang="zh-CN" altLang="en-US" sz="2400" dirty="0"/>
              <a:t>（</a:t>
            </a:r>
            <a:r>
              <a:rPr lang="en-US" altLang="zh-CN" sz="2400" dirty="0"/>
              <a:t>2</a:t>
            </a:r>
            <a:r>
              <a:rPr lang="zh-CN" altLang="en-US" sz="2400" dirty="0"/>
              <a:t>）文明产生的过程？</a:t>
            </a:r>
            <a:r>
              <a:rPr lang="en-US" altLang="zh-CN" sz="2400" dirty="0"/>
              <a:t>P2-3</a:t>
            </a:r>
          </a:p>
          <a:p>
            <a:r>
              <a:rPr lang="zh-CN" altLang="en-US" sz="2400" dirty="0"/>
              <a:t>（</a:t>
            </a:r>
            <a:r>
              <a:rPr lang="en-US" altLang="zh-CN" sz="2400" dirty="0"/>
              <a:t>3</a:t>
            </a:r>
            <a:r>
              <a:rPr lang="zh-CN" altLang="en-US" sz="2400" dirty="0"/>
              <a:t>）文明的特点？（制度、文化、科技、经济等）</a:t>
            </a:r>
            <a:r>
              <a:rPr lang="en-US" altLang="zh-CN" sz="2400" dirty="0"/>
              <a:t>P3-6</a:t>
            </a:r>
          </a:p>
          <a:p>
            <a:r>
              <a:rPr lang="zh-CN" altLang="en-US" sz="2400" dirty="0"/>
              <a:t>（</a:t>
            </a:r>
            <a:r>
              <a:rPr lang="en-US" altLang="zh-CN" sz="2400" dirty="0"/>
              <a:t>4</a:t>
            </a:r>
            <a:r>
              <a:rPr lang="zh-CN" altLang="en-US" sz="2400" dirty="0"/>
              <a:t>）文明何以扩展？（根本原因、条件）</a:t>
            </a:r>
            <a:r>
              <a:rPr lang="en-US" altLang="zh-CN" sz="2400" dirty="0"/>
              <a:t>P8</a:t>
            </a:r>
          </a:p>
          <a:p>
            <a:r>
              <a:rPr lang="zh-CN" altLang="en-US" sz="2400" dirty="0"/>
              <a:t>（</a:t>
            </a:r>
            <a:r>
              <a:rPr lang="en-US" altLang="zh-CN" sz="2400" dirty="0"/>
              <a:t>5</a:t>
            </a:r>
            <a:r>
              <a:rPr lang="zh-CN" altLang="en-US" sz="2400" dirty="0"/>
              <a:t>）</a:t>
            </a:r>
            <a:r>
              <a:rPr lang="zh-CN" altLang="en-US" sz="2400" dirty="0">
                <a:solidFill>
                  <a:srgbClr val="FF0000"/>
                </a:solidFill>
              </a:rPr>
              <a:t>冲突：</a:t>
            </a:r>
            <a:r>
              <a:rPr lang="zh-CN" altLang="en-US" sz="2400" dirty="0"/>
              <a:t>古代世界的帝国（各文明的发展过程、制度、经济、文化、</a:t>
            </a:r>
            <a:r>
              <a:rPr lang="zh-CN" altLang="en-US" sz="2400" dirty="0">
                <a:solidFill>
                  <a:srgbClr val="FF0000"/>
                </a:solidFill>
              </a:rPr>
              <a:t>疆域变化</a:t>
            </a:r>
            <a:r>
              <a:rPr lang="en-US" altLang="zh-CN" sz="2400" dirty="0">
                <a:solidFill>
                  <a:srgbClr val="FF0000"/>
                </a:solidFill>
              </a:rPr>
              <a:t>——</a:t>
            </a:r>
            <a:r>
              <a:rPr lang="zh-CN" altLang="en-US" sz="2400" dirty="0">
                <a:solidFill>
                  <a:srgbClr val="FF0000"/>
                </a:solidFill>
              </a:rPr>
              <a:t>注重教科书上的地图，培养学生的时空观念</a:t>
            </a:r>
            <a:r>
              <a:rPr lang="zh-CN" altLang="en-US" sz="2400" dirty="0"/>
              <a:t>）</a:t>
            </a:r>
            <a:r>
              <a:rPr lang="en-US" altLang="zh-CN" sz="2400" dirty="0"/>
              <a:t>P9-11</a:t>
            </a:r>
          </a:p>
          <a:p>
            <a:r>
              <a:rPr lang="zh-CN" altLang="en-US" sz="2400" dirty="0"/>
              <a:t>（</a:t>
            </a:r>
            <a:r>
              <a:rPr lang="en-US" altLang="zh-CN" sz="2400" dirty="0"/>
              <a:t>6</a:t>
            </a:r>
            <a:r>
              <a:rPr lang="zh-CN" altLang="en-US" sz="2400" dirty="0"/>
              <a:t>）文明的</a:t>
            </a:r>
            <a:r>
              <a:rPr lang="zh-CN" altLang="en-US" sz="2400" dirty="0">
                <a:solidFill>
                  <a:srgbClr val="FF0000"/>
                </a:solidFill>
              </a:rPr>
              <a:t>交流（农耕技术、文化艺术等）</a:t>
            </a:r>
            <a:r>
              <a:rPr lang="en-US" altLang="zh-CN" sz="2400" dirty="0"/>
              <a:t>P12</a:t>
            </a:r>
          </a:p>
          <a:p>
            <a:r>
              <a:rPr lang="zh-CN" altLang="en-US" sz="2400" dirty="0">
                <a:solidFill>
                  <a:srgbClr val="7030A0"/>
                </a:solidFill>
              </a:rPr>
              <a:t>注意：文明交流这部分，可能会考察希腊化时代、罗马帝国与汉朝的相关知识。</a:t>
            </a:r>
            <a:r>
              <a:rPr lang="en-US" altLang="zh-CN" sz="2400" dirty="0">
                <a:solidFill>
                  <a:srgbClr val="7030A0"/>
                </a:solidFill>
              </a:rPr>
              <a:t>P10</a:t>
            </a:r>
            <a:r>
              <a:rPr lang="zh-CN" altLang="en-US" sz="2400" dirty="0">
                <a:solidFill>
                  <a:srgbClr val="7030A0"/>
                </a:solidFill>
              </a:rPr>
              <a:t>、</a:t>
            </a:r>
            <a:r>
              <a:rPr lang="en-US" altLang="zh-CN" sz="2400" dirty="0">
                <a:solidFill>
                  <a:srgbClr val="7030A0"/>
                </a:solidFill>
              </a:rPr>
              <a:t>P13</a:t>
            </a:r>
            <a:endParaRPr lang="zh-CN" altLang="en-US" sz="2400" dirty="0">
              <a:solidFill>
                <a:srgbClr val="7030A0"/>
              </a:solidFill>
            </a:endParaRPr>
          </a:p>
        </p:txBody>
      </p:sp>
      <p:sp>
        <p:nvSpPr>
          <p:cNvPr id="5" name="矩形 4">
            <a:extLst>
              <a:ext uri="{FF2B5EF4-FFF2-40B4-BE49-F238E27FC236}">
                <a16:creationId xmlns:a16="http://schemas.microsoft.com/office/drawing/2014/main" id="{0D301B67-A0D6-52E0-99CB-9878A4ED325F}"/>
              </a:ext>
            </a:extLst>
          </p:cNvPr>
          <p:cNvSpPr/>
          <p:nvPr/>
        </p:nvSpPr>
        <p:spPr>
          <a:xfrm>
            <a:off x="5815429" y="802824"/>
            <a:ext cx="4050988" cy="5893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内容罗列与具体分布：</a:t>
            </a:r>
          </a:p>
        </p:txBody>
      </p:sp>
    </p:spTree>
    <p:extLst>
      <p:ext uri="{BB962C8B-B14F-4D97-AF65-F5344CB8AC3E}">
        <p14:creationId xmlns:p14="http://schemas.microsoft.com/office/powerpoint/2010/main" val="947202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E78271-787A-1D47-71CD-2ADC0ECBA6F0}"/>
              </a:ext>
            </a:extLst>
          </p:cNvPr>
          <p:cNvSpPr>
            <a:spLocks noGrp="1"/>
          </p:cNvSpPr>
          <p:nvPr>
            <p:ph type="title"/>
          </p:nvPr>
        </p:nvSpPr>
        <p:spPr>
          <a:xfrm>
            <a:off x="-1" y="0"/>
            <a:ext cx="12782145" cy="790113"/>
          </a:xfrm>
        </p:spPr>
        <p:txBody>
          <a:bodyPr/>
          <a:lstStyle/>
          <a:p>
            <a:r>
              <a:rPr lang="zh-CN" altLang="en-US" dirty="0">
                <a:solidFill>
                  <a:schemeClr val="tx1"/>
                </a:solidFill>
              </a:rPr>
              <a:t>二、单元目录中的“有机逻辑”</a:t>
            </a:r>
            <a:r>
              <a:rPr lang="en-US" altLang="zh-CN" dirty="0">
                <a:solidFill>
                  <a:schemeClr val="tx1"/>
                </a:solidFill>
              </a:rPr>
              <a:t>——</a:t>
            </a:r>
            <a:r>
              <a:rPr lang="zh-CN" altLang="en-US" dirty="0">
                <a:solidFill>
                  <a:schemeClr val="tx1"/>
                </a:solidFill>
              </a:rPr>
              <a:t>关键词记忆法！</a:t>
            </a:r>
          </a:p>
        </p:txBody>
      </p:sp>
      <p:sp>
        <p:nvSpPr>
          <p:cNvPr id="29" name="文本框 28">
            <a:extLst>
              <a:ext uri="{FF2B5EF4-FFF2-40B4-BE49-F238E27FC236}">
                <a16:creationId xmlns:a16="http://schemas.microsoft.com/office/drawing/2014/main" id="{61716492-DE4C-DC8A-5783-5AC1C3717A40}"/>
              </a:ext>
            </a:extLst>
          </p:cNvPr>
          <p:cNvSpPr txBox="1"/>
          <p:nvPr/>
        </p:nvSpPr>
        <p:spPr>
          <a:xfrm>
            <a:off x="31349" y="635838"/>
            <a:ext cx="6216776" cy="461665"/>
          </a:xfrm>
          <a:prstGeom prst="rect">
            <a:avLst/>
          </a:prstGeom>
          <a:noFill/>
        </p:spPr>
        <p:txBody>
          <a:bodyPr wrap="square" rtlCol="0">
            <a:spAutoFit/>
          </a:bodyPr>
          <a:lstStyle/>
          <a:p>
            <a:r>
              <a:rPr lang="en-US" altLang="zh-CN" sz="2400" dirty="0">
                <a:solidFill>
                  <a:srgbClr val="0070C0"/>
                </a:solidFill>
                <a:highlight>
                  <a:srgbClr val="FFFF00"/>
                </a:highlight>
              </a:rPr>
              <a:t>1</a:t>
            </a:r>
            <a:r>
              <a:rPr lang="zh-CN" altLang="en-US" sz="2400" dirty="0">
                <a:solidFill>
                  <a:srgbClr val="0070C0"/>
                </a:solidFill>
                <a:highlight>
                  <a:srgbClr val="FFFF00"/>
                </a:highlight>
              </a:rPr>
              <a:t>、第一、二单元</a:t>
            </a:r>
          </a:p>
        </p:txBody>
      </p:sp>
      <p:sp>
        <p:nvSpPr>
          <p:cNvPr id="30" name="文本框 29">
            <a:extLst>
              <a:ext uri="{FF2B5EF4-FFF2-40B4-BE49-F238E27FC236}">
                <a16:creationId xmlns:a16="http://schemas.microsoft.com/office/drawing/2014/main" id="{AFD9A9B4-EE23-C903-9481-5D78BC2C5AB1}"/>
              </a:ext>
            </a:extLst>
          </p:cNvPr>
          <p:cNvSpPr txBox="1"/>
          <p:nvPr/>
        </p:nvSpPr>
        <p:spPr>
          <a:xfrm>
            <a:off x="31349" y="1282503"/>
            <a:ext cx="5784080" cy="1200329"/>
          </a:xfrm>
          <a:prstGeom prst="rect">
            <a:avLst/>
          </a:prstGeom>
          <a:noFill/>
        </p:spPr>
        <p:txBody>
          <a:bodyPr wrap="square" rtlCol="0">
            <a:spAutoFit/>
          </a:bodyPr>
          <a:lstStyle/>
          <a:p>
            <a:r>
              <a:rPr lang="zh-CN" altLang="en-US" sz="3600" dirty="0">
                <a:solidFill>
                  <a:srgbClr val="FF0000"/>
                </a:solidFill>
                <a:highlight>
                  <a:srgbClr val="C0C0C0"/>
                </a:highlight>
                <a:latin typeface="+mn-ea"/>
              </a:rPr>
              <a:t>关键词：</a:t>
            </a:r>
            <a:endParaRPr lang="en-US" altLang="zh-CN" sz="3600" dirty="0">
              <a:solidFill>
                <a:srgbClr val="FF0000"/>
              </a:solidFill>
              <a:highlight>
                <a:srgbClr val="C0C0C0"/>
              </a:highlight>
              <a:latin typeface="+mn-ea"/>
            </a:endParaRPr>
          </a:p>
          <a:p>
            <a:r>
              <a:rPr lang="zh-CN" altLang="en-US" sz="3600" dirty="0">
                <a:solidFill>
                  <a:srgbClr val="7030A0"/>
                </a:solidFill>
                <a:highlight>
                  <a:srgbClr val="C0C0C0"/>
                </a:highlight>
              </a:rPr>
              <a:t>多元（中古时期）与分散</a:t>
            </a:r>
          </a:p>
        </p:txBody>
      </p:sp>
      <p:sp>
        <p:nvSpPr>
          <p:cNvPr id="10" name="箭头: 虚尾 9">
            <a:extLst>
              <a:ext uri="{FF2B5EF4-FFF2-40B4-BE49-F238E27FC236}">
                <a16:creationId xmlns:a16="http://schemas.microsoft.com/office/drawing/2014/main" id="{48596729-9E60-BE47-E8F8-7746E82EF888}"/>
              </a:ext>
            </a:extLst>
          </p:cNvPr>
          <p:cNvSpPr/>
          <p:nvPr/>
        </p:nvSpPr>
        <p:spPr>
          <a:xfrm rot="5400000">
            <a:off x="2394418" y="2554549"/>
            <a:ext cx="772358" cy="976544"/>
          </a:xfrm>
          <a:prstGeom prst="stripedRightArrow">
            <a:avLst/>
          </a:prstGeom>
          <a:solidFill>
            <a:schemeClr val="tx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79AB2F09-B0F6-6DB3-5F81-A2DB5D043B4D}"/>
              </a:ext>
            </a:extLst>
          </p:cNvPr>
          <p:cNvSpPr/>
          <p:nvPr/>
        </p:nvSpPr>
        <p:spPr>
          <a:xfrm>
            <a:off x="0" y="3612235"/>
            <a:ext cx="5252680" cy="321143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tx1"/>
                </a:solidFill>
              </a:rPr>
              <a:t>第二单元是在第一单元的逻辑下，世界不同文明在中古时期下的独立发展，呈现出不同的“多元面貌”（政治、经济、文化、宗教、社会等）</a:t>
            </a:r>
          </a:p>
        </p:txBody>
      </p:sp>
      <p:sp>
        <p:nvSpPr>
          <p:cNvPr id="14" name="减号 13">
            <a:extLst>
              <a:ext uri="{FF2B5EF4-FFF2-40B4-BE49-F238E27FC236}">
                <a16:creationId xmlns:a16="http://schemas.microsoft.com/office/drawing/2014/main" id="{F551A942-A22E-3076-D92E-A0088CDFD6D4}"/>
              </a:ext>
            </a:extLst>
          </p:cNvPr>
          <p:cNvSpPr/>
          <p:nvPr/>
        </p:nvSpPr>
        <p:spPr>
          <a:xfrm rot="16200000" flipV="1">
            <a:off x="1572402" y="3783271"/>
            <a:ext cx="7731126" cy="111125"/>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15" name="文本框 14">
            <a:extLst>
              <a:ext uri="{FF2B5EF4-FFF2-40B4-BE49-F238E27FC236}">
                <a16:creationId xmlns:a16="http://schemas.microsoft.com/office/drawing/2014/main" id="{32DD2925-4CE4-895D-7705-43E3F4C8A246}"/>
              </a:ext>
            </a:extLst>
          </p:cNvPr>
          <p:cNvSpPr txBox="1"/>
          <p:nvPr/>
        </p:nvSpPr>
        <p:spPr>
          <a:xfrm>
            <a:off x="5677473" y="1505062"/>
            <a:ext cx="6439027" cy="5262979"/>
          </a:xfrm>
          <a:prstGeom prst="rect">
            <a:avLst/>
          </a:prstGeom>
          <a:noFill/>
          <a:ln w="76200">
            <a:solidFill>
              <a:schemeClr val="tx1"/>
            </a:solidFill>
          </a:ln>
        </p:spPr>
        <p:txBody>
          <a:bodyPr wrap="square" rtlCol="0">
            <a:spAutoFit/>
          </a:bodyPr>
          <a:lstStyle/>
          <a:p>
            <a:r>
              <a:rPr lang="zh-CN" altLang="en-US" sz="2400" dirty="0"/>
              <a:t>（</a:t>
            </a:r>
            <a:r>
              <a:rPr lang="en-US" altLang="zh-CN" sz="2400" dirty="0"/>
              <a:t>1</a:t>
            </a:r>
            <a:r>
              <a:rPr lang="zh-CN" altLang="en-US" sz="2400" dirty="0"/>
              <a:t>）西欧封建社会的基本特征</a:t>
            </a:r>
            <a:r>
              <a:rPr lang="en-US" altLang="zh-CN" sz="2400" dirty="0"/>
              <a:t>P15-16</a:t>
            </a:r>
          </a:p>
          <a:p>
            <a:r>
              <a:rPr lang="zh-CN" altLang="en-US" sz="2400" dirty="0"/>
              <a:t>（</a:t>
            </a:r>
            <a:r>
              <a:rPr lang="en-US" altLang="zh-CN" sz="2400" dirty="0"/>
              <a:t>2</a:t>
            </a:r>
            <a:r>
              <a:rPr lang="zh-CN" altLang="en-US" sz="2400" dirty="0"/>
              <a:t>）西欧封建社会出现的“</a:t>
            </a:r>
            <a:r>
              <a:rPr lang="zh-CN" altLang="en-US" sz="2400" dirty="0">
                <a:solidFill>
                  <a:srgbClr val="FF0000"/>
                </a:solidFill>
              </a:rPr>
              <a:t>新变化</a:t>
            </a:r>
            <a:r>
              <a:rPr lang="zh-CN" altLang="en-US" sz="2400" dirty="0"/>
              <a:t>”以及历史影响</a:t>
            </a:r>
            <a:r>
              <a:rPr lang="en-US" altLang="zh-CN" sz="2400" dirty="0"/>
              <a:t>P16-17</a:t>
            </a:r>
          </a:p>
          <a:p>
            <a:r>
              <a:rPr lang="zh-CN" altLang="en-US" sz="2400" dirty="0"/>
              <a:t>（</a:t>
            </a:r>
            <a:r>
              <a:rPr lang="en-US" altLang="zh-CN" sz="2400" dirty="0"/>
              <a:t>3</a:t>
            </a:r>
            <a:r>
              <a:rPr lang="zh-CN" altLang="en-US" sz="2400" dirty="0"/>
              <a:t>）了解拜占庭帝国与俄罗斯的发展变化（疆域变化，拜占庭帝国的法典，俄罗斯对罗马制度、文化的继承）</a:t>
            </a:r>
            <a:r>
              <a:rPr lang="en-US" altLang="zh-CN" sz="2400" dirty="0"/>
              <a:t>P18-20</a:t>
            </a:r>
          </a:p>
          <a:p>
            <a:r>
              <a:rPr lang="zh-CN" altLang="en-US" sz="2400" dirty="0"/>
              <a:t>（</a:t>
            </a:r>
            <a:r>
              <a:rPr lang="en-US" altLang="zh-CN" sz="2400" dirty="0"/>
              <a:t>4</a:t>
            </a:r>
            <a:r>
              <a:rPr lang="zh-CN" altLang="en-US" sz="2400" dirty="0"/>
              <a:t>）了解</a:t>
            </a:r>
            <a:r>
              <a:rPr lang="zh-CN" altLang="en-US" sz="2400" dirty="0">
                <a:solidFill>
                  <a:srgbClr val="FF0000"/>
                </a:solidFill>
              </a:rPr>
              <a:t>阿拉伯帝国、奥斯曼帝国</a:t>
            </a:r>
            <a:r>
              <a:rPr lang="zh-CN" altLang="en-US" sz="2400" dirty="0"/>
              <a:t>、南亚与</a:t>
            </a:r>
            <a:r>
              <a:rPr lang="zh-CN" altLang="en-US" sz="2400" dirty="0">
                <a:solidFill>
                  <a:srgbClr val="FF0000"/>
                </a:solidFill>
              </a:rPr>
              <a:t>东亚</a:t>
            </a:r>
            <a:r>
              <a:rPr lang="zh-CN" altLang="en-US" sz="2400" dirty="0"/>
              <a:t>国家的</a:t>
            </a:r>
            <a:r>
              <a:rPr lang="zh-CN" altLang="en-US" sz="2400" dirty="0">
                <a:solidFill>
                  <a:srgbClr val="00B0F0"/>
                </a:solidFill>
              </a:rPr>
              <a:t>独立发展</a:t>
            </a:r>
            <a:r>
              <a:rPr lang="zh-CN" altLang="en-US" sz="2400" dirty="0"/>
              <a:t>与</a:t>
            </a:r>
            <a:r>
              <a:rPr lang="zh-CN" altLang="en-US" sz="2400" dirty="0">
                <a:solidFill>
                  <a:srgbClr val="0070C0"/>
                </a:solidFill>
              </a:rPr>
              <a:t>相互联系</a:t>
            </a:r>
            <a:r>
              <a:rPr lang="zh-CN" altLang="en-US" sz="2400" dirty="0"/>
              <a:t>（国家政体、经济、文化），重点考察阿拉伯帝国、奥斯曼帝国与日本（大化改新、幕府统治）</a:t>
            </a:r>
            <a:r>
              <a:rPr lang="en-US" altLang="zh-CN" sz="2400" dirty="0"/>
              <a:t>P22-26</a:t>
            </a:r>
          </a:p>
          <a:p>
            <a:r>
              <a:rPr lang="zh-CN" altLang="en-US" sz="2400" dirty="0"/>
              <a:t>（</a:t>
            </a:r>
            <a:r>
              <a:rPr lang="en-US" altLang="zh-CN" sz="2400" dirty="0"/>
              <a:t>5</a:t>
            </a:r>
            <a:r>
              <a:rPr lang="zh-CN" altLang="en-US" sz="2400" dirty="0"/>
              <a:t>）知道非洲文明各个王国的发展与特点，认识到班图人对非洲文明的作用；史学界对非洲文明重新认识；知道古代美洲文明的分布及各国家的基本概况。</a:t>
            </a:r>
            <a:endParaRPr lang="zh-CN" altLang="en-US" sz="2400" dirty="0">
              <a:solidFill>
                <a:srgbClr val="7030A0"/>
              </a:solidFill>
            </a:endParaRPr>
          </a:p>
        </p:txBody>
      </p:sp>
      <p:sp>
        <p:nvSpPr>
          <p:cNvPr id="5" name="矩形 4">
            <a:extLst>
              <a:ext uri="{FF2B5EF4-FFF2-40B4-BE49-F238E27FC236}">
                <a16:creationId xmlns:a16="http://schemas.microsoft.com/office/drawing/2014/main" id="{0D301B67-A0D6-52E0-99CB-9878A4ED325F}"/>
              </a:ext>
            </a:extLst>
          </p:cNvPr>
          <p:cNvSpPr/>
          <p:nvPr/>
        </p:nvSpPr>
        <p:spPr>
          <a:xfrm>
            <a:off x="5623250" y="721574"/>
            <a:ext cx="4050988" cy="5893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t>内容罗列与具体分布：</a:t>
            </a:r>
          </a:p>
        </p:txBody>
      </p:sp>
      <p:sp>
        <p:nvSpPr>
          <p:cNvPr id="6" name="矩形: 圆角 5">
            <a:extLst>
              <a:ext uri="{FF2B5EF4-FFF2-40B4-BE49-F238E27FC236}">
                <a16:creationId xmlns:a16="http://schemas.microsoft.com/office/drawing/2014/main" id="{7E293AA7-A7FC-7666-FBF0-403A8A74A431}"/>
              </a:ext>
            </a:extLst>
          </p:cNvPr>
          <p:cNvSpPr/>
          <p:nvPr/>
        </p:nvSpPr>
        <p:spPr>
          <a:xfrm>
            <a:off x="2158058" y="2777031"/>
            <a:ext cx="4961106" cy="215067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0070C0"/>
                </a:solidFill>
              </a:rPr>
              <a:t>建立横跨亚非欧三洲的帝国：</a:t>
            </a:r>
            <a:endParaRPr lang="en-US" altLang="zh-CN" sz="2800" dirty="0">
              <a:solidFill>
                <a:srgbClr val="0070C0"/>
              </a:solidFill>
            </a:endParaRPr>
          </a:p>
          <a:p>
            <a:r>
              <a:rPr lang="zh-CN" altLang="en-US" sz="2800" dirty="0">
                <a:solidFill>
                  <a:schemeClr val="tx1"/>
                </a:solidFill>
              </a:rPr>
              <a:t>波斯帝国、亚历山大帝国、罗马帝国、拜占庭帝国、阿拉伯帝国、奥斯曼帝国</a:t>
            </a:r>
          </a:p>
        </p:txBody>
      </p:sp>
    </p:spTree>
    <p:extLst>
      <p:ext uri="{BB962C8B-B14F-4D97-AF65-F5344CB8AC3E}">
        <p14:creationId xmlns:p14="http://schemas.microsoft.com/office/powerpoint/2010/main" val="195186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496</TotalTime>
  <Words>2280</Words>
  <PresentationFormat>宽屏</PresentationFormat>
  <Paragraphs>142</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华光楷体二_CNKI</vt:lpstr>
      <vt:lpstr>华光行书_CNKI</vt:lpstr>
      <vt:lpstr>华文新魏</vt:lpstr>
      <vt:lpstr>Arial</vt:lpstr>
      <vt:lpstr>Trebuchet MS</vt:lpstr>
      <vt:lpstr>Wingdings 3</vt:lpstr>
      <vt:lpstr>平面</vt:lpstr>
      <vt:lpstr>基于核心素养导向下的课本整体结构化复习——以《中外历史纲要（下）》为例 </vt:lpstr>
      <vt:lpstr>PowerPoint 演示文稿</vt:lpstr>
      <vt:lpstr>一、基于核心素养视野下的单元目录统整</vt:lpstr>
      <vt:lpstr>一、基于核心素养视野下的单元目录统整</vt:lpstr>
      <vt:lpstr>一、基于核心素养视野下的单元目录统整</vt:lpstr>
      <vt:lpstr>一、基于核心素养视野下的单元目录统整</vt:lpstr>
      <vt:lpstr>二、单元目录中的“有机逻辑”——关键词记忆法！</vt:lpstr>
      <vt:lpstr>二、单元目录中的“有机逻辑”——关键词记忆法！</vt:lpstr>
      <vt:lpstr>二、单元目录中的“有机逻辑”——关键词记忆法！</vt:lpstr>
      <vt:lpstr>二、单元目录中的“有机逻辑”——关键词记忆法！</vt:lpstr>
      <vt:lpstr>二、单元目录中的“有机逻辑”——关键词记忆法！</vt:lpstr>
      <vt:lpstr>二、单元目录中的“有机逻辑”——关键词记忆法！</vt:lpstr>
      <vt:lpstr>二、单元目录中的“有机逻辑”——关键词记忆法！</vt:lpstr>
      <vt:lpstr>二、单元目录中的“有机逻辑”——关键词记忆法！</vt:lpstr>
      <vt:lpstr>二、单元目录中的“有机逻辑”——关键词记忆法！</vt:lpstr>
      <vt:lpstr>二、单元目录中的“有机逻辑”——关键词记忆法！</vt:lpstr>
      <vt:lpstr>二、单元目录中的“有机逻辑”——关键词记忆法！</vt:lpstr>
      <vt:lpstr>二、单元目录中的“有机逻辑”——关键词记忆法！</vt:lpstr>
      <vt:lpstr>三、以时为经、以事为纬！</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2022-06-06T01:50:58Z</dcterms:created>
  <dcterms:modified xsi:type="dcterms:W3CDTF">2022-06-08T14:41:26Z</dcterms:modified>
</cp:coreProperties>
</file>