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60" r:id="rId3"/>
    <p:sldId id="262" r:id="rId5"/>
    <p:sldId id="269" r:id="rId6"/>
    <p:sldId id="313" r:id="rId7"/>
    <p:sldId id="317" r:id="rId8"/>
    <p:sldId id="315" r:id="rId9"/>
    <p:sldId id="324" r:id="rId10"/>
    <p:sldId id="318" r:id="rId11"/>
    <p:sldId id="319" r:id="rId12"/>
    <p:sldId id="316" r:id="rId13"/>
    <p:sldId id="320" r:id="rId14"/>
    <p:sldId id="321" r:id="rId15"/>
  </p:sldIdLst>
  <p:sldSz cx="12192000" cy="6858000"/>
  <p:notesSz cx="6858000" cy="9144000"/>
  <p:embeddedFontLst>
    <p:embeddedFont>
      <p:font typeface="字魂36号-正文宋楷" panose="02010600030101010101" charset="-122"/>
      <p:regular r:id="rId20"/>
    </p:embeddedFont>
    <p:embeddedFont>
      <p:font typeface="等线" panose="02010600030101010101" charset="-122"/>
      <p:regular r:id="rId21"/>
    </p:embeddedFont>
    <p:embeddedFont>
      <p:font typeface="微软雅黑 Light" panose="020B0502040204020203" charset="-122"/>
      <p:regular r:id="rId22"/>
    </p:embeddedFont>
    <p:embeddedFont>
      <p:font typeface="微软雅黑" panose="020B0503020204020204" charset="-122"/>
      <p:regular r:id="rId23"/>
    </p:embeddedFont>
    <p:embeddedFont>
      <p:font typeface="Calibri" panose="020F0502020204030204" charset="0"/>
      <p:regular r:id="rId24"/>
      <p:bold r:id="rId25"/>
      <p:italic r:id="rId26"/>
      <p:boldItalic r:id="rId27"/>
    </p:embeddedFont>
    <p:embeddedFont>
      <p:font typeface="等线 Light" panose="02010600030101010101" charset="-122"/>
      <p:regular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4B3A"/>
    <a:srgbClr val="F2E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56" y="72"/>
      </p:cViewPr>
      <p:guideLst>
        <p:guide orient="horz" pos="2187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DDAFB-1E88-4C09-8EDF-317A8B75E0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83816-E739-4273-9AF7-498350ABA1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0C1E86-8444-47B7-9464-0096FBE1A1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1.xml.rels><?xml version="1.0" encoding="UTF-8" standalone="yes" ?><Relationships xmlns="http://schemas.openxmlformats.org/package/2006/relationships"><Relationship Id="rId4" Target="../slideLayouts/slideLayout7.xml" Type="http://schemas.openxmlformats.org/officeDocument/2006/relationships/slideLayout"/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media/image2.pn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 ?><Relationships xmlns="http://schemas.openxmlformats.org/package/2006/relationships"><Relationship Id="rId6" Target="../notesSlides/notesSlide2.xml" Type="http://schemas.openxmlformats.org/officeDocument/2006/relationships/notesSlide"/><Relationship Id="rId5" Target="../slideLayouts/slideLayout7.xml" Type="http://schemas.openxmlformats.org/officeDocument/2006/relationships/slideLayout"/><Relationship Id="rId4" Target="../media/image2.png" Type="http://schemas.openxmlformats.org/officeDocument/2006/relationships/image"/><Relationship Id="rId3" Target="../media/image5.png" Type="http://schemas.openxmlformats.org/officeDocument/2006/relationships/image"/><Relationship Id="rId2" Target="../media/image4.wdp" Type="http://schemas.microsoft.com/office/2007/relationships/hdphoto"/><Relationship Id="rId1" Target="../media/image3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8.xml.rels><?xml version="1.0" encoding="UTF-8" standalone="yes" ?><Relationships xmlns="http://schemas.openxmlformats.org/package/2006/relationships"><Relationship Id="rId5" Target="../notesSlides/notesSlide8.xml" Type="http://schemas.openxmlformats.org/officeDocument/2006/relationships/notesSlide"/><Relationship Id="rId4" Target="../slideLayouts/slideLayout7.xml" Type="http://schemas.openxmlformats.org/officeDocument/2006/relationships/slideLayout"/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media/image2.pn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任意多边形 3"/>
          <p:cNvSpPr/>
          <p:nvPr/>
        </p:nvSpPr>
        <p:spPr>
          <a:xfrm>
            <a:off x="400173" y="4952531"/>
            <a:ext cx="3150763" cy="1774044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6号-正文宋楷" panose="02010600030101010101" charset="-122"/>
              <a:ea typeface="字魂36号-正文宋楷" panose="02010600030101010101" charset="-122"/>
              <a:cs typeface="+mn-cs"/>
              <a:sym typeface="WenYue GuDianMingChaoTi (Non-Commercial Use)" pitchFamily="50" charset="-122"/>
            </a:endParaRPr>
          </a:p>
        </p:txBody>
      </p:sp>
      <p:sp>
        <p:nvSpPr>
          <p:cNvPr id="82" name="任意多边形 3"/>
          <p:cNvSpPr/>
          <p:nvPr/>
        </p:nvSpPr>
        <p:spPr>
          <a:xfrm flipH="1">
            <a:off x="9033435" y="3779535"/>
            <a:ext cx="3150763" cy="1685674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6号-正文宋楷" panose="02010600030101010101" charset="-122"/>
              <a:ea typeface="字魂36号-正文宋楷" panose="02010600030101010101" charset="-122"/>
              <a:cs typeface="+mn-cs"/>
              <a:sym typeface="WenYue GuDianMingChaoTi (Non-Commercial Use)" pitchFamily="50" charset="-122"/>
            </a:endParaRP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7067" y="4331123"/>
            <a:ext cx="1879628" cy="1879628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73663" y="4610204"/>
            <a:ext cx="1879628" cy="1879628"/>
          </a:xfrm>
          <a:prstGeom prst="rect">
            <a:avLst/>
          </a:prstGeom>
        </p:spPr>
      </p:pic>
      <p:grpSp>
        <p:nvGrpSpPr>
          <p:cNvPr id="86" name="组合 85"/>
          <p:cNvGrpSpPr/>
          <p:nvPr/>
        </p:nvGrpSpPr>
        <p:grpSpPr>
          <a:xfrm>
            <a:off x="2070735" y="3860165"/>
            <a:ext cx="9032875" cy="2683510"/>
            <a:chOff x="3119128" y="2281906"/>
            <a:chExt cx="3938053" cy="2440859"/>
          </a:xfrm>
        </p:grpSpPr>
        <p:grpSp>
          <p:nvGrpSpPr>
            <p:cNvPr id="88" name="组合 87"/>
            <p:cNvGrpSpPr/>
            <p:nvPr/>
          </p:nvGrpSpPr>
          <p:grpSpPr>
            <a:xfrm>
              <a:off x="3119128" y="2281906"/>
              <a:ext cx="1352009" cy="683197"/>
              <a:chOff x="915735" y="1477422"/>
              <a:chExt cx="1352009" cy="683197"/>
            </a:xfrm>
          </p:grpSpPr>
          <p:grpSp>
            <p:nvGrpSpPr>
              <p:cNvPr id="110" name="组合 109"/>
              <p:cNvGrpSpPr/>
              <p:nvPr/>
            </p:nvGrpSpPr>
            <p:grpSpPr>
              <a:xfrm>
                <a:off x="1164031" y="1477422"/>
                <a:ext cx="1103713" cy="252841"/>
                <a:chOff x="-164379" y="2115819"/>
                <a:chExt cx="4132029" cy="946576"/>
              </a:xfrm>
            </p:grpSpPr>
            <p:grpSp>
              <p:nvGrpSpPr>
                <p:cNvPr id="121" name="组合 120"/>
                <p:cNvGrpSpPr/>
                <p:nvPr/>
              </p:nvGrpSpPr>
              <p:grpSpPr>
                <a:xfrm>
                  <a:off x="-164379" y="2115819"/>
                  <a:ext cx="2833724" cy="473287"/>
                  <a:chOff x="-8578756" y="1524000"/>
                  <a:chExt cx="7847236" cy="1310640"/>
                </a:xfrm>
              </p:grpSpPr>
              <p:sp>
                <p:nvSpPr>
                  <p:cNvPr id="126" name="弧形 125"/>
                  <p:cNvSpPr/>
                  <p:nvPr/>
                </p:nvSpPr>
                <p:spPr>
                  <a:xfrm>
                    <a:off x="-2042160" y="1524000"/>
                    <a:ext cx="1310640" cy="1310640"/>
                  </a:xfrm>
                  <a:prstGeom prst="arc">
                    <a:avLst>
                      <a:gd name="adj1" fmla="val 16200000"/>
                      <a:gd name="adj2" fmla="val 5400000"/>
                    </a:avLst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cxnSp>
                <p:nvCxnSpPr>
                  <p:cNvPr id="127" name="直接连接符 126"/>
                  <p:cNvCxnSpPr>
                    <a:stCxn id="126" idx="0"/>
                  </p:cNvCxnSpPr>
                  <p:nvPr/>
                </p:nvCxnSpPr>
                <p:spPr>
                  <a:xfrm flipH="1">
                    <a:off x="-8578756" y="1524000"/>
                    <a:ext cx="7191915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 flipH="1">
                    <a:off x="-2971800" y="2834640"/>
                    <a:ext cx="158496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9" name="弧形 128"/>
                  <p:cNvSpPr/>
                  <p:nvPr/>
                </p:nvSpPr>
                <p:spPr>
                  <a:xfrm>
                    <a:off x="-2255791" y="1524000"/>
                    <a:ext cx="1310641" cy="1310640"/>
                  </a:xfrm>
                  <a:prstGeom prst="arc">
                    <a:avLst>
                      <a:gd name="adj1" fmla="val 16200000"/>
                      <a:gd name="adj2" fmla="val 5400000"/>
                    </a:avLst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122" name="组合 121"/>
                <p:cNvGrpSpPr/>
                <p:nvPr/>
              </p:nvGrpSpPr>
              <p:grpSpPr>
                <a:xfrm flipH="1" flipV="1">
                  <a:off x="1601698" y="2589108"/>
                  <a:ext cx="2365952" cy="473287"/>
                  <a:chOff x="-7283387" y="1524000"/>
                  <a:chExt cx="6551867" cy="1310640"/>
                </a:xfrm>
              </p:grpSpPr>
              <p:sp>
                <p:nvSpPr>
                  <p:cNvPr id="123" name="弧形 122"/>
                  <p:cNvSpPr/>
                  <p:nvPr/>
                </p:nvSpPr>
                <p:spPr>
                  <a:xfrm>
                    <a:off x="-2042160" y="1524000"/>
                    <a:ext cx="1310640" cy="1310640"/>
                  </a:xfrm>
                  <a:prstGeom prst="arc">
                    <a:avLst>
                      <a:gd name="adj1" fmla="val 16200000"/>
                      <a:gd name="adj2" fmla="val 5400000"/>
                    </a:avLst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cxnSp>
                <p:nvCxnSpPr>
                  <p:cNvPr id="124" name="直接连接符 123"/>
                  <p:cNvCxnSpPr>
                    <a:stCxn id="123" idx="0"/>
                  </p:cNvCxnSpPr>
                  <p:nvPr/>
                </p:nvCxnSpPr>
                <p:spPr>
                  <a:xfrm flipH="1" flipV="1">
                    <a:off x="-7283387" y="1524001"/>
                    <a:ext cx="5896546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直接连接符 124"/>
                  <p:cNvCxnSpPr/>
                  <p:nvPr/>
                </p:nvCxnSpPr>
                <p:spPr>
                  <a:xfrm flipH="1">
                    <a:off x="-2971800" y="2834640"/>
                    <a:ext cx="158496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1" name="组合 110"/>
              <p:cNvGrpSpPr/>
              <p:nvPr/>
            </p:nvGrpSpPr>
            <p:grpSpPr>
              <a:xfrm flipV="1">
                <a:off x="915735" y="1907778"/>
                <a:ext cx="1103713" cy="252841"/>
                <a:chOff x="-164379" y="2115819"/>
                <a:chExt cx="4132029" cy="946576"/>
              </a:xfrm>
            </p:grpSpPr>
            <p:grpSp>
              <p:nvGrpSpPr>
                <p:cNvPr id="112" name="组合 111"/>
                <p:cNvGrpSpPr/>
                <p:nvPr/>
              </p:nvGrpSpPr>
              <p:grpSpPr>
                <a:xfrm>
                  <a:off x="-164379" y="2115819"/>
                  <a:ext cx="2833724" cy="473287"/>
                  <a:chOff x="-8578756" y="1524000"/>
                  <a:chExt cx="7847236" cy="1310640"/>
                </a:xfrm>
              </p:grpSpPr>
              <p:sp>
                <p:nvSpPr>
                  <p:cNvPr id="117" name="弧形 116"/>
                  <p:cNvSpPr/>
                  <p:nvPr/>
                </p:nvSpPr>
                <p:spPr>
                  <a:xfrm>
                    <a:off x="-2042160" y="1524000"/>
                    <a:ext cx="1310640" cy="1310640"/>
                  </a:xfrm>
                  <a:prstGeom prst="arc">
                    <a:avLst>
                      <a:gd name="adj1" fmla="val 16200000"/>
                      <a:gd name="adj2" fmla="val 5400000"/>
                    </a:avLst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cxnSp>
                <p:nvCxnSpPr>
                  <p:cNvPr id="118" name="直接连接符 117"/>
                  <p:cNvCxnSpPr>
                    <a:stCxn id="117" idx="0"/>
                  </p:cNvCxnSpPr>
                  <p:nvPr/>
                </p:nvCxnSpPr>
                <p:spPr>
                  <a:xfrm flipH="1">
                    <a:off x="-8578756" y="1524000"/>
                    <a:ext cx="7191915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直接连接符 118"/>
                  <p:cNvCxnSpPr/>
                  <p:nvPr/>
                </p:nvCxnSpPr>
                <p:spPr>
                  <a:xfrm flipH="1">
                    <a:off x="-2971800" y="2834640"/>
                    <a:ext cx="158496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0" name="弧形 119"/>
                  <p:cNvSpPr/>
                  <p:nvPr/>
                </p:nvSpPr>
                <p:spPr>
                  <a:xfrm>
                    <a:off x="-2255791" y="1524000"/>
                    <a:ext cx="1310641" cy="1310640"/>
                  </a:xfrm>
                  <a:prstGeom prst="arc">
                    <a:avLst>
                      <a:gd name="adj1" fmla="val 16200000"/>
                      <a:gd name="adj2" fmla="val 5400000"/>
                    </a:avLst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113" name="组合 112"/>
                <p:cNvGrpSpPr/>
                <p:nvPr/>
              </p:nvGrpSpPr>
              <p:grpSpPr>
                <a:xfrm flipH="1" flipV="1">
                  <a:off x="1601698" y="2589108"/>
                  <a:ext cx="2365952" cy="473287"/>
                  <a:chOff x="-7283387" y="1524000"/>
                  <a:chExt cx="6551867" cy="1310640"/>
                </a:xfrm>
              </p:grpSpPr>
              <p:sp>
                <p:nvSpPr>
                  <p:cNvPr id="114" name="弧形 113"/>
                  <p:cNvSpPr/>
                  <p:nvPr/>
                </p:nvSpPr>
                <p:spPr>
                  <a:xfrm>
                    <a:off x="-2042160" y="1524000"/>
                    <a:ext cx="1310640" cy="1310640"/>
                  </a:xfrm>
                  <a:prstGeom prst="arc">
                    <a:avLst>
                      <a:gd name="adj1" fmla="val 16200000"/>
                      <a:gd name="adj2" fmla="val 5400000"/>
                    </a:avLst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cxnSp>
                <p:nvCxnSpPr>
                  <p:cNvPr id="115" name="直接连接符 114"/>
                  <p:cNvCxnSpPr>
                    <a:stCxn id="114" idx="0"/>
                  </p:cNvCxnSpPr>
                  <p:nvPr/>
                </p:nvCxnSpPr>
                <p:spPr>
                  <a:xfrm flipH="1" flipV="1">
                    <a:off x="-7283387" y="1524001"/>
                    <a:ext cx="5896546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直接连接符 115"/>
                  <p:cNvCxnSpPr/>
                  <p:nvPr/>
                </p:nvCxnSpPr>
                <p:spPr>
                  <a:xfrm flipH="1">
                    <a:off x="-2971800" y="2834640"/>
                    <a:ext cx="158496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89" name="组合 88"/>
            <p:cNvGrpSpPr/>
            <p:nvPr/>
          </p:nvGrpSpPr>
          <p:grpSpPr>
            <a:xfrm>
              <a:off x="5263225" y="4003424"/>
              <a:ext cx="1793956" cy="719341"/>
              <a:chOff x="3210092" y="3198940"/>
              <a:chExt cx="1793956" cy="719341"/>
            </a:xfrm>
          </p:grpSpPr>
          <p:grpSp>
            <p:nvGrpSpPr>
              <p:cNvPr id="90" name="组合 89"/>
              <p:cNvGrpSpPr/>
              <p:nvPr/>
            </p:nvGrpSpPr>
            <p:grpSpPr>
              <a:xfrm>
                <a:off x="3371463" y="3198940"/>
                <a:ext cx="1632585" cy="373996"/>
                <a:chOff x="-164379" y="2115819"/>
                <a:chExt cx="4132029" cy="946576"/>
              </a:xfrm>
            </p:grpSpPr>
            <p:grpSp>
              <p:nvGrpSpPr>
                <p:cNvPr id="101" name="组合 100"/>
                <p:cNvGrpSpPr/>
                <p:nvPr/>
              </p:nvGrpSpPr>
              <p:grpSpPr>
                <a:xfrm>
                  <a:off x="-164379" y="2115819"/>
                  <a:ext cx="2833724" cy="473287"/>
                  <a:chOff x="-8578756" y="1524000"/>
                  <a:chExt cx="7847236" cy="1310640"/>
                </a:xfrm>
              </p:grpSpPr>
              <p:sp>
                <p:nvSpPr>
                  <p:cNvPr id="106" name="弧形 105"/>
                  <p:cNvSpPr/>
                  <p:nvPr/>
                </p:nvSpPr>
                <p:spPr>
                  <a:xfrm>
                    <a:off x="-2042160" y="1524000"/>
                    <a:ext cx="1310640" cy="1310640"/>
                  </a:xfrm>
                  <a:prstGeom prst="arc">
                    <a:avLst>
                      <a:gd name="adj1" fmla="val 16200000"/>
                      <a:gd name="adj2" fmla="val 5400000"/>
                    </a:avLst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cxnSp>
                <p:nvCxnSpPr>
                  <p:cNvPr id="107" name="直接连接符 106"/>
                  <p:cNvCxnSpPr>
                    <a:stCxn id="106" idx="0"/>
                  </p:cNvCxnSpPr>
                  <p:nvPr/>
                </p:nvCxnSpPr>
                <p:spPr>
                  <a:xfrm flipH="1">
                    <a:off x="-8578756" y="1524000"/>
                    <a:ext cx="7191915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直接连接符 107"/>
                  <p:cNvCxnSpPr/>
                  <p:nvPr/>
                </p:nvCxnSpPr>
                <p:spPr>
                  <a:xfrm flipH="1">
                    <a:off x="-2971800" y="2834640"/>
                    <a:ext cx="158496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" name="弧形 108"/>
                  <p:cNvSpPr/>
                  <p:nvPr/>
                </p:nvSpPr>
                <p:spPr>
                  <a:xfrm>
                    <a:off x="-2255791" y="1524000"/>
                    <a:ext cx="1310641" cy="1310640"/>
                  </a:xfrm>
                  <a:prstGeom prst="arc">
                    <a:avLst>
                      <a:gd name="adj1" fmla="val 16200000"/>
                      <a:gd name="adj2" fmla="val 5400000"/>
                    </a:avLst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 flipH="1" flipV="1">
                  <a:off x="1601698" y="2589108"/>
                  <a:ext cx="2365952" cy="473287"/>
                  <a:chOff x="-7283387" y="1524000"/>
                  <a:chExt cx="6551867" cy="1310640"/>
                </a:xfrm>
              </p:grpSpPr>
              <p:sp>
                <p:nvSpPr>
                  <p:cNvPr id="103" name="弧形 102"/>
                  <p:cNvSpPr/>
                  <p:nvPr/>
                </p:nvSpPr>
                <p:spPr>
                  <a:xfrm>
                    <a:off x="-2042160" y="1524000"/>
                    <a:ext cx="1310640" cy="1310640"/>
                  </a:xfrm>
                  <a:prstGeom prst="arc">
                    <a:avLst>
                      <a:gd name="adj1" fmla="val 16200000"/>
                      <a:gd name="adj2" fmla="val 5400000"/>
                    </a:avLst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cxnSp>
                <p:nvCxnSpPr>
                  <p:cNvPr id="104" name="直接连接符 103"/>
                  <p:cNvCxnSpPr>
                    <a:stCxn id="103" idx="0"/>
                  </p:cNvCxnSpPr>
                  <p:nvPr/>
                </p:nvCxnSpPr>
                <p:spPr>
                  <a:xfrm flipH="1" flipV="1">
                    <a:off x="-7283387" y="1524001"/>
                    <a:ext cx="5896546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接连接符 104"/>
                  <p:cNvCxnSpPr/>
                  <p:nvPr/>
                </p:nvCxnSpPr>
                <p:spPr>
                  <a:xfrm flipH="1">
                    <a:off x="-2971800" y="2834640"/>
                    <a:ext cx="158496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1" name="组合 90"/>
              <p:cNvGrpSpPr/>
              <p:nvPr/>
            </p:nvGrpSpPr>
            <p:grpSpPr>
              <a:xfrm flipV="1">
                <a:off x="3210092" y="3665440"/>
                <a:ext cx="1103713" cy="252841"/>
                <a:chOff x="-164379" y="2115819"/>
                <a:chExt cx="4132029" cy="946576"/>
              </a:xfrm>
            </p:grpSpPr>
            <p:grpSp>
              <p:nvGrpSpPr>
                <p:cNvPr id="92" name="组合 91"/>
                <p:cNvGrpSpPr/>
                <p:nvPr/>
              </p:nvGrpSpPr>
              <p:grpSpPr>
                <a:xfrm>
                  <a:off x="-164379" y="2115819"/>
                  <a:ext cx="2833724" cy="473287"/>
                  <a:chOff x="-8578756" y="1524000"/>
                  <a:chExt cx="7847236" cy="1310640"/>
                </a:xfrm>
              </p:grpSpPr>
              <p:sp>
                <p:nvSpPr>
                  <p:cNvPr id="97" name="弧形 96"/>
                  <p:cNvSpPr/>
                  <p:nvPr/>
                </p:nvSpPr>
                <p:spPr>
                  <a:xfrm>
                    <a:off x="-2042160" y="1524000"/>
                    <a:ext cx="1310640" cy="1310640"/>
                  </a:xfrm>
                  <a:prstGeom prst="arc">
                    <a:avLst>
                      <a:gd name="adj1" fmla="val 16200000"/>
                      <a:gd name="adj2" fmla="val 5400000"/>
                    </a:avLst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cxnSp>
                <p:nvCxnSpPr>
                  <p:cNvPr id="98" name="直接连接符 97"/>
                  <p:cNvCxnSpPr>
                    <a:stCxn id="97" idx="0"/>
                  </p:cNvCxnSpPr>
                  <p:nvPr/>
                </p:nvCxnSpPr>
                <p:spPr>
                  <a:xfrm flipH="1">
                    <a:off x="-8578756" y="1524000"/>
                    <a:ext cx="7191915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接连接符 98"/>
                  <p:cNvCxnSpPr/>
                  <p:nvPr/>
                </p:nvCxnSpPr>
                <p:spPr>
                  <a:xfrm flipH="1">
                    <a:off x="-2971800" y="2834640"/>
                    <a:ext cx="158496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弧形 99"/>
                  <p:cNvSpPr/>
                  <p:nvPr/>
                </p:nvSpPr>
                <p:spPr>
                  <a:xfrm>
                    <a:off x="-2255791" y="1524000"/>
                    <a:ext cx="1310641" cy="1310640"/>
                  </a:xfrm>
                  <a:prstGeom prst="arc">
                    <a:avLst>
                      <a:gd name="adj1" fmla="val 16200000"/>
                      <a:gd name="adj2" fmla="val 5400000"/>
                    </a:avLst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93" name="组合 92"/>
                <p:cNvGrpSpPr/>
                <p:nvPr/>
              </p:nvGrpSpPr>
              <p:grpSpPr>
                <a:xfrm flipH="1" flipV="1">
                  <a:off x="1601698" y="2589108"/>
                  <a:ext cx="2365952" cy="473287"/>
                  <a:chOff x="-7283387" y="1524000"/>
                  <a:chExt cx="6551867" cy="1310640"/>
                </a:xfrm>
              </p:grpSpPr>
              <p:sp>
                <p:nvSpPr>
                  <p:cNvPr id="94" name="弧形 93"/>
                  <p:cNvSpPr/>
                  <p:nvPr/>
                </p:nvSpPr>
                <p:spPr>
                  <a:xfrm>
                    <a:off x="-2042160" y="1524000"/>
                    <a:ext cx="1310640" cy="1310640"/>
                  </a:xfrm>
                  <a:prstGeom prst="arc">
                    <a:avLst>
                      <a:gd name="adj1" fmla="val 16200000"/>
                      <a:gd name="adj2" fmla="val 5400000"/>
                    </a:avLst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cxnSp>
                <p:nvCxnSpPr>
                  <p:cNvPr id="95" name="直接连接符 94"/>
                  <p:cNvCxnSpPr>
                    <a:stCxn id="94" idx="0"/>
                  </p:cNvCxnSpPr>
                  <p:nvPr/>
                </p:nvCxnSpPr>
                <p:spPr>
                  <a:xfrm flipH="1" flipV="1">
                    <a:off x="-7283387" y="1524001"/>
                    <a:ext cx="5896546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接连接符 95"/>
                  <p:cNvCxnSpPr/>
                  <p:nvPr/>
                </p:nvCxnSpPr>
                <p:spPr>
                  <a:xfrm flipH="1">
                    <a:off x="-2971800" y="2834640"/>
                    <a:ext cx="158496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6" name="组合 15"/>
          <p:cNvGrpSpPr/>
          <p:nvPr/>
        </p:nvGrpSpPr>
        <p:grpSpPr>
          <a:xfrm>
            <a:off x="125095" y="62230"/>
            <a:ext cx="5553710" cy="516255"/>
            <a:chOff x="197" y="98"/>
            <a:chExt cx="8746" cy="813"/>
          </a:xfrm>
        </p:grpSpPr>
        <p:grpSp>
          <p:nvGrpSpPr>
            <p:cNvPr id="2" name="组合 1"/>
            <p:cNvGrpSpPr/>
            <p:nvPr/>
          </p:nvGrpSpPr>
          <p:grpSpPr>
            <a:xfrm>
              <a:off x="197" y="98"/>
              <a:ext cx="8713" cy="782"/>
              <a:chOff x="8966" y="529"/>
              <a:chExt cx="8713" cy="78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9748" y="630"/>
                <a:ext cx="7931" cy="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dist"/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+mn-ea"/>
                    <a:sym typeface="+mn-lt"/>
                  </a:rPr>
                  <a:t>长沙市黄敏兰中学历史名师工作室</a:t>
                </a:r>
                <a:endPara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  <p:pic>
            <p:nvPicPr>
              <p:cNvPr id="11" name="图片 10" descr="工作室LOGO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966" y="529"/>
                <a:ext cx="782" cy="782"/>
              </a:xfrm>
              <a:prstGeom prst="rect">
                <a:avLst/>
              </a:prstGeom>
            </p:spPr>
          </p:pic>
        </p:grpSp>
        <p:cxnSp>
          <p:nvCxnSpPr>
            <p:cNvPr id="15" name="直接连接符 14"/>
            <p:cNvCxnSpPr/>
            <p:nvPr/>
          </p:nvCxnSpPr>
          <p:spPr>
            <a:xfrm flipV="1">
              <a:off x="319" y="909"/>
              <a:ext cx="8625" cy="3"/>
            </a:xfrm>
            <a:prstGeom prst="line">
              <a:avLst/>
            </a:prstGeom>
            <a:ln w="22225">
              <a:solidFill>
                <a:srgbClr val="996633"/>
              </a:solidFill>
            </a:ln>
            <a:effectLst>
              <a:outerShdw blurRad="76200" dist="12700" dir="8100000" sy="-23000" kx="800400" algn="br" rotWithShape="0">
                <a:srgbClr val="996633">
                  <a:alpha val="2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: 圆角 2"/>
          <p:cNvSpPr/>
          <p:nvPr/>
        </p:nvSpPr>
        <p:spPr>
          <a:xfrm>
            <a:off x="4941620" y="3697810"/>
            <a:ext cx="2297380" cy="376090"/>
          </a:xfrm>
          <a:prstGeom prst="roundRect">
            <a:avLst/>
          </a:prstGeom>
          <a:solidFill>
            <a:srgbClr val="7D4B3A"/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500380" y="1624330"/>
            <a:ext cx="111677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6393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1965" algn="l" defTabSz="96393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algn="l" defTabSz="96393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6393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algn="l" defTabSz="96393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1095" algn="l" defTabSz="96393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6393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algn="l" defTabSz="96393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algn="l" defTabSz="96393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96393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400" dirty="0">
                <a:solidFill>
                  <a:srgbClr val="9966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历史的逻辑与新教材内容的整合</a:t>
            </a:r>
            <a:endParaRPr lang="zh-CN" altLang="en-US" sz="4400" dirty="0">
              <a:solidFill>
                <a:srgbClr val="9966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13" name="文本框 20"/>
          <p:cNvSpPr txBox="1"/>
          <p:nvPr/>
        </p:nvSpPr>
        <p:spPr>
          <a:xfrm>
            <a:off x="5157701" y="3697810"/>
            <a:ext cx="1876595" cy="35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6393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1965" algn="l" defTabSz="96393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algn="l" defTabSz="96393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6393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algn="l" defTabSz="96393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1095" algn="l" defTabSz="96393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6393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algn="l" defTabSz="96393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algn="l" defTabSz="96393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96393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85" dirty="0">
                <a:solidFill>
                  <a:schemeClr val="bg1"/>
                </a:solidFill>
                <a:cs typeface="+mn-ea"/>
                <a:sym typeface="+mn-lt"/>
              </a:rPr>
              <a:t>汇报人：</a:t>
            </a:r>
            <a:r>
              <a:rPr lang="zh-CN" altLang="en-US" sz="1685" dirty="0">
                <a:solidFill>
                  <a:schemeClr val="bg1"/>
                </a:solidFill>
                <a:cs typeface="+mn-ea"/>
                <a:sym typeface="+mn-lt"/>
              </a:rPr>
              <a:t>匡林林</a:t>
            </a:r>
            <a:endParaRPr lang="zh-CN" altLang="en-US" sz="168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2300" y="2620645"/>
            <a:ext cx="11213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7D4B3A"/>
                </a:solidFill>
              </a:rPr>
              <a:t>——</a:t>
            </a:r>
            <a:r>
              <a:rPr lang="zh-CN" altLang="en-US" sz="2400" b="1">
                <a:solidFill>
                  <a:srgbClr val="7D4B3A"/>
                </a:solidFill>
              </a:rPr>
              <a:t>兼评张博文老师《南京国民政府的统治和中国共产党革命新道路的开辟》课例</a:t>
            </a:r>
            <a:endParaRPr lang="zh-CN" altLang="en-US" sz="2400" b="1">
              <a:solidFill>
                <a:srgbClr val="7D4B3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125095" y="62230"/>
            <a:ext cx="5553710" cy="516255"/>
            <a:chOff x="197" y="98"/>
            <a:chExt cx="8746" cy="813"/>
          </a:xfrm>
        </p:grpSpPr>
        <p:grpSp>
          <p:nvGrpSpPr>
            <p:cNvPr id="12" name="组合 11"/>
            <p:cNvGrpSpPr/>
            <p:nvPr/>
          </p:nvGrpSpPr>
          <p:grpSpPr>
            <a:xfrm>
              <a:off x="197" y="98"/>
              <a:ext cx="8713" cy="782"/>
              <a:chOff x="8966" y="529"/>
              <a:chExt cx="8713" cy="78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748" y="630"/>
                <a:ext cx="7931" cy="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dist"/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+mn-ea"/>
                    <a:sym typeface="+mn-lt"/>
                  </a:rPr>
                  <a:t>长沙市黄敏兰中学历史名师工作室</a:t>
                </a:r>
                <a:endPara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  <p:pic>
            <p:nvPicPr>
              <p:cNvPr id="14" name="图片 13" descr="工作室LOGO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8966" y="529"/>
                <a:ext cx="782" cy="782"/>
              </a:xfrm>
              <a:prstGeom prst="rect">
                <a:avLst/>
              </a:prstGeom>
            </p:spPr>
          </p:pic>
        </p:grpSp>
        <p:cxnSp>
          <p:nvCxnSpPr>
            <p:cNvPr id="15" name="直接连接符 14"/>
            <p:cNvCxnSpPr/>
            <p:nvPr/>
          </p:nvCxnSpPr>
          <p:spPr>
            <a:xfrm flipV="1">
              <a:off x="319" y="909"/>
              <a:ext cx="8625" cy="3"/>
            </a:xfrm>
            <a:prstGeom prst="line">
              <a:avLst/>
            </a:prstGeom>
            <a:ln w="22225">
              <a:solidFill>
                <a:srgbClr val="996633"/>
              </a:solidFill>
            </a:ln>
            <a:effectLst>
              <a:outerShdw blurRad="76200" dist="12700" dir="8100000" sy="-23000" kx="800400" algn="br" rotWithShape="0">
                <a:srgbClr val="996633">
                  <a:alpha val="2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25095" y="785495"/>
            <a:ext cx="8491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/>
              <a:t>三</a:t>
            </a:r>
            <a:r>
              <a:rPr sz="3200"/>
              <a:t>、依据“历史的逻辑”整合新教材内容的策略</a:t>
            </a:r>
            <a:endParaRPr sz="3200"/>
          </a:p>
        </p:txBody>
      </p:sp>
      <p:sp>
        <p:nvSpPr>
          <p:cNvPr id="3" name="文本框 2"/>
          <p:cNvSpPr txBox="1"/>
          <p:nvPr/>
        </p:nvSpPr>
        <p:spPr>
          <a:xfrm>
            <a:off x="411480" y="1691005"/>
            <a:ext cx="57689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1">
                <a:latin typeface="Calibri" panose="020F0502020204030204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latin typeface="Calibri" panose="020F0502020204030204" charset="0"/>
                <a:ea typeface="宋体" panose="02010600030101010101" pitchFamily="2" charset="-122"/>
              </a:rPr>
              <a:t>、</a:t>
            </a:r>
            <a:r>
              <a:rPr sz="2800" b="1">
                <a:latin typeface="Calibri" panose="020F0502020204030204" charset="0"/>
                <a:ea typeface="宋体" panose="02010600030101010101" pitchFamily="2" charset="-122"/>
              </a:rPr>
              <a:t>比较分析，呈现历史的多面</a:t>
            </a:r>
            <a:endParaRPr sz="28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0760" y="2410460"/>
            <a:ext cx="1068832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比较的方法是重要的逻辑方法旨意，是指依据一定的标准，对两个或以上有联系的事物进行考察，寻找其异同，探求其普遍规律与特殊规律的方法。</a:t>
            </a:r>
            <a:endParaRPr lang="en-US" altLang="zh-CN" sz="2000" b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41400" y="3511550"/>
            <a:ext cx="1068832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比较的</a:t>
            </a:r>
            <a:r>
              <a:rPr lang="zh-CN" altLang="en-US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类型：可以说按照时空，做横向比较和纵向比较；可以按照目的，做求同比较和求异比较；可以按照方法，做定性比较和定量比较。</a:t>
            </a:r>
            <a:endParaRPr lang="en-US" altLang="zh-CN" sz="2000" b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8865" y="4650740"/>
            <a:ext cx="1068832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比较的意义</a:t>
            </a:r>
            <a:r>
              <a:rPr 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：</a:t>
            </a:r>
            <a:r>
              <a:rPr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在于发现问题、深化认识和启示借鉴</a:t>
            </a:r>
            <a:r>
              <a:rPr 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。</a:t>
            </a:r>
            <a:endParaRPr lang="zh-CN" sz="2000" b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5" grpId="0"/>
      <p:bldP spid="6" grpId="0"/>
      <p:bldP spid="4" grpId="1"/>
      <p:bldP spid="5" grpId="1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125095" y="62230"/>
            <a:ext cx="5553710" cy="516255"/>
            <a:chOff x="197" y="98"/>
            <a:chExt cx="8746" cy="813"/>
          </a:xfrm>
        </p:grpSpPr>
        <p:grpSp>
          <p:nvGrpSpPr>
            <p:cNvPr id="12" name="组合 11"/>
            <p:cNvGrpSpPr/>
            <p:nvPr/>
          </p:nvGrpSpPr>
          <p:grpSpPr>
            <a:xfrm>
              <a:off x="197" y="98"/>
              <a:ext cx="8713" cy="782"/>
              <a:chOff x="8966" y="529"/>
              <a:chExt cx="8713" cy="78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748" y="630"/>
                <a:ext cx="7931" cy="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dist"/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+mn-ea"/>
                    <a:sym typeface="+mn-lt"/>
                  </a:rPr>
                  <a:t>长沙市黄敏兰中学历史名师工作室</a:t>
                </a:r>
                <a:endPara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  <p:pic>
            <p:nvPicPr>
              <p:cNvPr id="14" name="图片 13" descr="工作室LOGO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8966" y="529"/>
                <a:ext cx="782" cy="782"/>
              </a:xfrm>
              <a:prstGeom prst="rect">
                <a:avLst/>
              </a:prstGeom>
            </p:spPr>
          </p:pic>
        </p:grpSp>
        <p:cxnSp>
          <p:nvCxnSpPr>
            <p:cNvPr id="15" name="直接连接符 14"/>
            <p:cNvCxnSpPr/>
            <p:nvPr/>
          </p:nvCxnSpPr>
          <p:spPr>
            <a:xfrm flipV="1">
              <a:off x="319" y="909"/>
              <a:ext cx="8625" cy="3"/>
            </a:xfrm>
            <a:prstGeom prst="line">
              <a:avLst/>
            </a:prstGeom>
            <a:ln w="22225">
              <a:solidFill>
                <a:srgbClr val="996633"/>
              </a:solidFill>
            </a:ln>
            <a:effectLst>
              <a:outerShdw blurRad="76200" dist="12700" dir="8100000" sy="-23000" kx="800400" algn="br" rotWithShape="0">
                <a:srgbClr val="996633">
                  <a:alpha val="2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25095" y="785495"/>
            <a:ext cx="8491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/>
              <a:t>三</a:t>
            </a:r>
            <a:r>
              <a:rPr sz="3200"/>
              <a:t>、依据“历史的逻辑”整合新教材内容的策略</a:t>
            </a:r>
            <a:endParaRPr sz="3200"/>
          </a:p>
        </p:txBody>
      </p:sp>
      <p:sp>
        <p:nvSpPr>
          <p:cNvPr id="3" name="文本框 2"/>
          <p:cNvSpPr txBox="1"/>
          <p:nvPr/>
        </p:nvSpPr>
        <p:spPr>
          <a:xfrm>
            <a:off x="411480" y="1691005"/>
            <a:ext cx="57689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1">
                <a:latin typeface="Calibri" panose="020F0502020204030204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latin typeface="Calibri" panose="020F0502020204030204" charset="0"/>
                <a:ea typeface="宋体" panose="02010600030101010101" pitchFamily="2" charset="-122"/>
              </a:rPr>
              <a:t>、</a:t>
            </a:r>
            <a:r>
              <a:rPr sz="2800" b="1">
                <a:latin typeface="Calibri" panose="020F0502020204030204" charset="0"/>
                <a:ea typeface="宋体" panose="02010600030101010101" pitchFamily="2" charset="-122"/>
              </a:rPr>
              <a:t>比较分析，呈现历史的多面</a:t>
            </a:r>
            <a:endParaRPr sz="28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5" y="2440305"/>
            <a:ext cx="5770245" cy="34804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115" y="2440305"/>
            <a:ext cx="5856605" cy="3480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125095" y="62230"/>
            <a:ext cx="5553710" cy="516255"/>
            <a:chOff x="197" y="98"/>
            <a:chExt cx="8746" cy="813"/>
          </a:xfrm>
        </p:grpSpPr>
        <p:grpSp>
          <p:nvGrpSpPr>
            <p:cNvPr id="12" name="组合 11"/>
            <p:cNvGrpSpPr/>
            <p:nvPr/>
          </p:nvGrpSpPr>
          <p:grpSpPr>
            <a:xfrm>
              <a:off x="197" y="98"/>
              <a:ext cx="8713" cy="782"/>
              <a:chOff x="8966" y="529"/>
              <a:chExt cx="8713" cy="78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748" y="630"/>
                <a:ext cx="7931" cy="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dist"/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+mn-ea"/>
                    <a:sym typeface="+mn-lt"/>
                  </a:rPr>
                  <a:t>长沙市黄敏兰中学历史名师工作室</a:t>
                </a:r>
                <a:endPara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  <p:pic>
            <p:nvPicPr>
              <p:cNvPr id="14" name="图片 13" descr="工作室LOGO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8966" y="529"/>
                <a:ext cx="782" cy="782"/>
              </a:xfrm>
              <a:prstGeom prst="rect">
                <a:avLst/>
              </a:prstGeom>
            </p:spPr>
          </p:pic>
        </p:grpSp>
        <p:cxnSp>
          <p:nvCxnSpPr>
            <p:cNvPr id="15" name="直接连接符 14"/>
            <p:cNvCxnSpPr/>
            <p:nvPr/>
          </p:nvCxnSpPr>
          <p:spPr>
            <a:xfrm flipV="1">
              <a:off x="319" y="909"/>
              <a:ext cx="8625" cy="3"/>
            </a:xfrm>
            <a:prstGeom prst="line">
              <a:avLst/>
            </a:prstGeom>
            <a:ln w="22225">
              <a:solidFill>
                <a:srgbClr val="996633"/>
              </a:solidFill>
            </a:ln>
            <a:effectLst>
              <a:outerShdw blurRad="76200" dist="12700" dir="8100000" sy="-23000" kx="800400" algn="br" rotWithShape="0">
                <a:srgbClr val="996633">
                  <a:alpha val="2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文本框 99"/>
          <p:cNvSpPr txBox="1"/>
          <p:nvPr/>
        </p:nvSpPr>
        <p:spPr>
          <a:xfrm>
            <a:off x="3368675" y="1405255"/>
            <a:ext cx="60845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4000" b="0">
                <a:latin typeface="Calibri" panose="020F0502020204030204" charset="0"/>
                <a:ea typeface="宋体" panose="02010600030101010101" pitchFamily="2" charset="-122"/>
              </a:rPr>
              <a:t>把历史的内容还给历史</a:t>
            </a:r>
            <a:endParaRPr lang="zh-CN" altLang="en-US" sz="40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74215" y="2541905"/>
            <a:ext cx="92284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buClrTx/>
              <a:buSzTx/>
              <a:buFontTx/>
            </a:pPr>
            <a:r>
              <a:rPr lang="zh-CN" sz="40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把</a:t>
            </a:r>
            <a:r>
              <a:rPr lang="zh-CN" sz="40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历史发展本身的逻辑还给历史课堂</a:t>
            </a:r>
            <a:endParaRPr lang="zh-CN" sz="40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18560" y="3749675"/>
            <a:ext cx="47548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感谢</a:t>
            </a:r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指正！</a:t>
            </a:r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38480" y="1687"/>
            <a:ext cx="11125200" cy="6145113"/>
            <a:chOff x="538480" y="1687"/>
            <a:chExt cx="11125200" cy="6145113"/>
          </a:xfrm>
        </p:grpSpPr>
        <p:sp>
          <p:nvSpPr>
            <p:cNvPr id="5" name="矩形 4"/>
            <p:cNvSpPr/>
            <p:nvPr/>
          </p:nvSpPr>
          <p:spPr>
            <a:xfrm>
              <a:off x="538480" y="731520"/>
              <a:ext cx="11125200" cy="54152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101600" dist="12700" sx="101000" sy="101000" algn="ctr" rotWithShape="0">
                <a:schemeClr val="tx1">
                  <a:lumMod val="75000"/>
                  <a:lumOff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814207" y="1687"/>
              <a:ext cx="2563586" cy="2859582"/>
              <a:chOff x="4814207" y="1687"/>
              <a:chExt cx="2563586" cy="2859582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5612763" y="1687"/>
                <a:ext cx="976634" cy="1459666"/>
              </a:xfrm>
              <a:custGeom>
                <a:avLst/>
                <a:gdLst>
                  <a:gd name="connsiteX0" fmla="*/ 0 w 976634"/>
                  <a:gd name="connsiteY0" fmla="*/ 0 h 1459666"/>
                  <a:gd name="connsiteX1" fmla="*/ 976634 w 976634"/>
                  <a:gd name="connsiteY1" fmla="*/ 0 h 1459666"/>
                  <a:gd name="connsiteX2" fmla="*/ 976634 w 976634"/>
                  <a:gd name="connsiteY2" fmla="*/ 983543 h 1459666"/>
                  <a:gd name="connsiteX3" fmla="*/ 488317 w 976634"/>
                  <a:gd name="connsiteY3" fmla="*/ 1459666 h 1459666"/>
                  <a:gd name="connsiteX4" fmla="*/ 0 w 976634"/>
                  <a:gd name="connsiteY4" fmla="*/ 983543 h 1459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634" h="1459666">
                    <a:moveTo>
                      <a:pt x="0" y="0"/>
                    </a:moveTo>
                    <a:lnTo>
                      <a:pt x="976634" y="0"/>
                    </a:lnTo>
                    <a:lnTo>
                      <a:pt x="976634" y="983543"/>
                    </a:lnTo>
                    <a:cubicBezTo>
                      <a:pt x="976634" y="1246472"/>
                      <a:pt x="758022" y="1459666"/>
                      <a:pt x="488317" y="1459666"/>
                    </a:cubicBezTo>
                    <a:cubicBezTo>
                      <a:pt x="218613" y="1459666"/>
                      <a:pt x="0" y="1246472"/>
                      <a:pt x="0" y="98354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9" name="任意多边形 3"/>
              <p:cNvSpPr/>
              <p:nvPr/>
            </p:nvSpPr>
            <p:spPr>
              <a:xfrm>
                <a:off x="4814207" y="1521102"/>
                <a:ext cx="2563586" cy="1340167"/>
              </a:xfrm>
              <a:custGeom>
                <a:avLst/>
                <a:gdLst>
                  <a:gd name="connsiteX0" fmla="*/ 263311 w 3278889"/>
                  <a:gd name="connsiteY0" fmla="*/ 933095 h 1879959"/>
                  <a:gd name="connsiteX1" fmla="*/ 1051102 w 3278889"/>
                  <a:gd name="connsiteY1" fmla="*/ 4627 h 1879959"/>
                  <a:gd name="connsiteX2" fmla="*/ 1656013 w 3278889"/>
                  <a:gd name="connsiteY2" fmla="*/ 567335 h 1879959"/>
                  <a:gd name="connsiteX3" fmla="*/ 2232788 w 3278889"/>
                  <a:gd name="connsiteY3" fmla="*/ 384455 h 1879959"/>
                  <a:gd name="connsiteX4" fmla="*/ 3104985 w 3278889"/>
                  <a:gd name="connsiteY4" fmla="*/ 806485 h 1879959"/>
                  <a:gd name="connsiteX5" fmla="*/ 2992444 w 3278889"/>
                  <a:gd name="connsiteY5" fmla="*/ 1805291 h 1879959"/>
                  <a:gd name="connsiteX6" fmla="*/ 221108 w 3278889"/>
                  <a:gd name="connsiteY6" fmla="*/ 1706818 h 1879959"/>
                  <a:gd name="connsiteX7" fmla="*/ 263311 w 3278889"/>
                  <a:gd name="connsiteY7" fmla="*/ 933095 h 1879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8889" h="1879959">
                    <a:moveTo>
                      <a:pt x="263311" y="933095"/>
                    </a:moveTo>
                    <a:cubicBezTo>
                      <a:pt x="401643" y="649397"/>
                      <a:pt x="818985" y="65587"/>
                      <a:pt x="1051102" y="4627"/>
                    </a:cubicBezTo>
                    <a:cubicBezTo>
                      <a:pt x="1283219" y="-56333"/>
                      <a:pt x="1459065" y="504030"/>
                      <a:pt x="1656013" y="567335"/>
                    </a:cubicBezTo>
                    <a:cubicBezTo>
                      <a:pt x="1852961" y="630640"/>
                      <a:pt x="1991293" y="344597"/>
                      <a:pt x="2232788" y="384455"/>
                    </a:cubicBezTo>
                    <a:cubicBezTo>
                      <a:pt x="2474283" y="424313"/>
                      <a:pt x="2978376" y="569679"/>
                      <a:pt x="3104985" y="806485"/>
                    </a:cubicBezTo>
                    <a:cubicBezTo>
                      <a:pt x="3231594" y="1043291"/>
                      <a:pt x="3473090" y="1655236"/>
                      <a:pt x="2992444" y="1805291"/>
                    </a:cubicBezTo>
                    <a:cubicBezTo>
                      <a:pt x="2511798" y="1955347"/>
                      <a:pt x="671274" y="1856873"/>
                      <a:pt x="221108" y="1706818"/>
                    </a:cubicBezTo>
                    <a:cubicBezTo>
                      <a:pt x="-229058" y="1556763"/>
                      <a:pt x="124979" y="1216793"/>
                      <a:pt x="263311" y="933095"/>
                    </a:cubicBezTo>
                    <a:close/>
                  </a:path>
                </a:pathLst>
              </a:custGeom>
              <a:gradFill>
                <a:gsLst>
                  <a:gs pos="0">
                    <a:srgbClr val="72202A">
                      <a:alpha val="53000"/>
                    </a:srgbClr>
                  </a:gs>
                  <a:gs pos="64000">
                    <a:srgbClr val="FFFFFF">
                      <a:alpha val="0"/>
                    </a:srgb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36号-正文宋楷" panose="02010600030101010101" charset="-122"/>
                  <a:ea typeface="字魂36号-正文宋楷" panose="02010600030101010101" charset="-122"/>
                  <a:cs typeface="+mn-cs"/>
                  <a:sym typeface="WenYue GuDianMingChaoTi (Non-Commercial Use)" pitchFamily="50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5728732" y="1688"/>
                <a:ext cx="736600" cy="145966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0" i="0" u="none" strike="noStrike" kern="1200" cap="none" spc="600" normalizeH="0" baseline="0" noProof="0" dirty="0">
                    <a:ln>
                      <a:noFill/>
                    </a:ln>
                    <a:solidFill>
                      <a:srgbClr val="F2EBDB"/>
                    </a:solidFill>
                    <a:effectLst/>
                    <a:uLnTx/>
                    <a:uFillTx/>
                    <a:latin typeface="字魂36号-正文宋楷" panose="02010600030101010101" charset="-122"/>
                    <a:ea typeface="字魂36号-正文宋楷" panose="02010600030101010101" charset="-122"/>
                    <a:cs typeface="+mn-cs"/>
                  </a:rPr>
                  <a:t>目录</a:t>
                </a:r>
                <a:endParaRPr kumimoji="0" lang="zh-CN" alt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2EBDB"/>
                  </a:solidFill>
                  <a:effectLst/>
                  <a:uLnTx/>
                  <a:uFillTx/>
                  <a:latin typeface="字魂36号-正文宋楷" panose="02010600030101010101" charset="-122"/>
                  <a:ea typeface="字魂36号-正文宋楷" panose="02010600030101010101" charset="-122"/>
                  <a:cs typeface="+mn-cs"/>
                </a:endParaRPr>
              </a:p>
            </p:txBody>
          </p:sp>
        </p:grp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89428" y="4560711"/>
            <a:ext cx="2204862" cy="245716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5095" y="62230"/>
            <a:ext cx="5553710" cy="516255"/>
            <a:chOff x="197" y="98"/>
            <a:chExt cx="8746" cy="813"/>
          </a:xfrm>
        </p:grpSpPr>
        <p:grpSp>
          <p:nvGrpSpPr>
            <p:cNvPr id="7" name="组合 6"/>
            <p:cNvGrpSpPr/>
            <p:nvPr/>
          </p:nvGrpSpPr>
          <p:grpSpPr>
            <a:xfrm>
              <a:off x="197" y="98"/>
              <a:ext cx="8713" cy="782"/>
              <a:chOff x="8966" y="529"/>
              <a:chExt cx="8713" cy="782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9748" y="630"/>
                <a:ext cx="7931" cy="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dist"/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+mn-ea"/>
                    <a:sym typeface="+mn-lt"/>
                  </a:rPr>
                  <a:t>长沙市黄敏兰中学历史名师工作室</a:t>
                </a:r>
                <a:endPara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  <p:pic>
            <p:nvPicPr>
              <p:cNvPr id="12" name="图片 11" descr="工作室LOGO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6" y="529"/>
                <a:ext cx="782" cy="782"/>
              </a:xfrm>
              <a:prstGeom prst="rect">
                <a:avLst/>
              </a:prstGeom>
            </p:spPr>
          </p:pic>
        </p:grpSp>
        <p:cxnSp>
          <p:nvCxnSpPr>
            <p:cNvPr id="26" name="直接连接符 25"/>
            <p:cNvCxnSpPr/>
            <p:nvPr/>
          </p:nvCxnSpPr>
          <p:spPr>
            <a:xfrm flipV="1">
              <a:off x="319" y="909"/>
              <a:ext cx="8625" cy="3"/>
            </a:xfrm>
            <a:prstGeom prst="line">
              <a:avLst/>
            </a:prstGeom>
            <a:ln w="22225">
              <a:solidFill>
                <a:srgbClr val="996633"/>
              </a:solidFill>
            </a:ln>
            <a:effectLst>
              <a:outerShdw blurRad="76200" dist="12700" dir="8100000" sy="-23000" kx="800400" algn="br" rotWithShape="0">
                <a:srgbClr val="996633">
                  <a:alpha val="2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1924685" y="2354580"/>
            <a:ext cx="80505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一、基于教学实践思考的评课主题提出；</a:t>
            </a:r>
            <a:endParaRPr lang="zh-CN" altLang="en-US" sz="3200"/>
          </a:p>
        </p:txBody>
      </p:sp>
      <p:sp>
        <p:nvSpPr>
          <p:cNvPr id="15" name="文本框 14"/>
          <p:cNvSpPr txBox="1"/>
          <p:nvPr/>
        </p:nvSpPr>
        <p:spPr>
          <a:xfrm>
            <a:off x="1934210" y="3280410"/>
            <a:ext cx="8491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200"/>
              <a:t>二、</a:t>
            </a:r>
            <a:r>
              <a:rPr lang="en-US" sz="3200"/>
              <a:t>“</a:t>
            </a:r>
            <a:r>
              <a:rPr sz="3200"/>
              <a:t>历史的逻辑</a:t>
            </a:r>
            <a:r>
              <a:rPr lang="en-US" sz="3200"/>
              <a:t>”</a:t>
            </a:r>
            <a:r>
              <a:rPr sz="3200"/>
              <a:t>对新教材内容整合的价值</a:t>
            </a:r>
            <a:r>
              <a:rPr lang="zh-CN" sz="3200"/>
              <a:t>；</a:t>
            </a:r>
            <a:endParaRPr lang="zh-CN" sz="3200"/>
          </a:p>
        </p:txBody>
      </p:sp>
      <p:sp>
        <p:nvSpPr>
          <p:cNvPr id="27" name="文本框 26"/>
          <p:cNvSpPr txBox="1"/>
          <p:nvPr/>
        </p:nvSpPr>
        <p:spPr>
          <a:xfrm>
            <a:off x="1924050" y="4341495"/>
            <a:ext cx="85020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/>
              <a:t>三、</a:t>
            </a:r>
            <a:r>
              <a:rPr sz="3200"/>
              <a:t>依据“历史的逻辑”整合新教材内容的策略</a:t>
            </a:r>
            <a:r>
              <a:rPr lang="zh-CN" sz="3200"/>
              <a:t>。</a:t>
            </a:r>
            <a:endParaRPr lang="zh-CN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025130" y="5518150"/>
            <a:ext cx="4084955" cy="1619885"/>
            <a:chOff x="12638" y="8690"/>
            <a:chExt cx="6433" cy="2551"/>
          </a:xfrm>
        </p:grpSpPr>
        <p:sp>
          <p:nvSpPr>
            <p:cNvPr id="5" name="任意多边形 3"/>
            <p:cNvSpPr/>
            <p:nvPr/>
          </p:nvSpPr>
          <p:spPr>
            <a:xfrm>
              <a:off x="15035" y="8690"/>
              <a:ext cx="4037" cy="2110"/>
            </a:xfrm>
            <a:custGeom>
              <a:avLst/>
              <a:gdLst>
                <a:gd name="connsiteX0" fmla="*/ 263311 w 3278889"/>
                <a:gd name="connsiteY0" fmla="*/ 933095 h 1879959"/>
                <a:gd name="connsiteX1" fmla="*/ 1051102 w 3278889"/>
                <a:gd name="connsiteY1" fmla="*/ 4627 h 1879959"/>
                <a:gd name="connsiteX2" fmla="*/ 1656013 w 3278889"/>
                <a:gd name="connsiteY2" fmla="*/ 567335 h 1879959"/>
                <a:gd name="connsiteX3" fmla="*/ 2232788 w 3278889"/>
                <a:gd name="connsiteY3" fmla="*/ 384455 h 1879959"/>
                <a:gd name="connsiteX4" fmla="*/ 3104985 w 3278889"/>
                <a:gd name="connsiteY4" fmla="*/ 806485 h 1879959"/>
                <a:gd name="connsiteX5" fmla="*/ 2992444 w 3278889"/>
                <a:gd name="connsiteY5" fmla="*/ 1805291 h 1879959"/>
                <a:gd name="connsiteX6" fmla="*/ 221108 w 3278889"/>
                <a:gd name="connsiteY6" fmla="*/ 1706818 h 1879959"/>
                <a:gd name="connsiteX7" fmla="*/ 263311 w 3278889"/>
                <a:gd name="connsiteY7" fmla="*/ 933095 h 1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889" h="1879959">
                  <a:moveTo>
                    <a:pt x="263311" y="933095"/>
                  </a:moveTo>
                  <a:cubicBezTo>
                    <a:pt x="401643" y="649397"/>
                    <a:pt x="818985" y="65587"/>
                    <a:pt x="1051102" y="4627"/>
                  </a:cubicBezTo>
                  <a:cubicBezTo>
                    <a:pt x="1283219" y="-56333"/>
                    <a:pt x="1459065" y="504030"/>
                    <a:pt x="1656013" y="567335"/>
                  </a:cubicBezTo>
                  <a:cubicBezTo>
                    <a:pt x="1852961" y="630640"/>
                    <a:pt x="1991293" y="344597"/>
                    <a:pt x="2232788" y="384455"/>
                  </a:cubicBezTo>
                  <a:cubicBezTo>
                    <a:pt x="2474283" y="424313"/>
                    <a:pt x="2978376" y="569679"/>
                    <a:pt x="3104985" y="806485"/>
                  </a:cubicBezTo>
                  <a:cubicBezTo>
                    <a:pt x="3231594" y="1043291"/>
                    <a:pt x="3473090" y="1655236"/>
                    <a:pt x="2992444" y="1805291"/>
                  </a:cubicBezTo>
                  <a:cubicBezTo>
                    <a:pt x="2511798" y="1955347"/>
                    <a:pt x="671274" y="1856873"/>
                    <a:pt x="221108" y="1706818"/>
                  </a:cubicBezTo>
                  <a:cubicBezTo>
                    <a:pt x="-229058" y="1556763"/>
                    <a:pt x="124979" y="1216793"/>
                    <a:pt x="263311" y="933095"/>
                  </a:cubicBezTo>
                  <a:close/>
                </a:path>
              </a:pathLst>
            </a:custGeom>
            <a:gradFill>
              <a:gsLst>
                <a:gs pos="0">
                  <a:srgbClr val="72202A">
                    <a:alpha val="53000"/>
                  </a:srgbClr>
                </a:gs>
                <a:gs pos="64000">
                  <a:srgbClr val="FFFFFF">
                    <a:alpha val="0"/>
                  </a:srgb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10600030101010101" charset="-122"/>
                <a:ea typeface="字魂36号-正文宋楷" panose="02010600030101010101" charset="-122"/>
                <a:cs typeface="+mn-cs"/>
                <a:sym typeface="WenYue GuDianMingChaoTi (Non-Commercial Use)" pitchFamily="50" charset="-122"/>
              </a:endParaRPr>
            </a:p>
          </p:txBody>
        </p:sp>
        <p:sp>
          <p:nvSpPr>
            <p:cNvPr id="6" name="任意多边形 3"/>
            <p:cNvSpPr/>
            <p:nvPr/>
          </p:nvSpPr>
          <p:spPr>
            <a:xfrm>
              <a:off x="12638" y="9131"/>
              <a:ext cx="4037" cy="2110"/>
            </a:xfrm>
            <a:custGeom>
              <a:avLst/>
              <a:gdLst>
                <a:gd name="connsiteX0" fmla="*/ 263311 w 3278889"/>
                <a:gd name="connsiteY0" fmla="*/ 933095 h 1879959"/>
                <a:gd name="connsiteX1" fmla="*/ 1051102 w 3278889"/>
                <a:gd name="connsiteY1" fmla="*/ 4627 h 1879959"/>
                <a:gd name="connsiteX2" fmla="*/ 1656013 w 3278889"/>
                <a:gd name="connsiteY2" fmla="*/ 567335 h 1879959"/>
                <a:gd name="connsiteX3" fmla="*/ 2232788 w 3278889"/>
                <a:gd name="connsiteY3" fmla="*/ 384455 h 1879959"/>
                <a:gd name="connsiteX4" fmla="*/ 3104985 w 3278889"/>
                <a:gd name="connsiteY4" fmla="*/ 806485 h 1879959"/>
                <a:gd name="connsiteX5" fmla="*/ 2992444 w 3278889"/>
                <a:gd name="connsiteY5" fmla="*/ 1805291 h 1879959"/>
                <a:gd name="connsiteX6" fmla="*/ 221108 w 3278889"/>
                <a:gd name="connsiteY6" fmla="*/ 1706818 h 1879959"/>
                <a:gd name="connsiteX7" fmla="*/ 263311 w 3278889"/>
                <a:gd name="connsiteY7" fmla="*/ 933095 h 1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889" h="1879959">
                  <a:moveTo>
                    <a:pt x="263311" y="933095"/>
                  </a:moveTo>
                  <a:cubicBezTo>
                    <a:pt x="401643" y="649397"/>
                    <a:pt x="818985" y="65587"/>
                    <a:pt x="1051102" y="4627"/>
                  </a:cubicBezTo>
                  <a:cubicBezTo>
                    <a:pt x="1283219" y="-56333"/>
                    <a:pt x="1459065" y="504030"/>
                    <a:pt x="1656013" y="567335"/>
                  </a:cubicBezTo>
                  <a:cubicBezTo>
                    <a:pt x="1852961" y="630640"/>
                    <a:pt x="1991293" y="344597"/>
                    <a:pt x="2232788" y="384455"/>
                  </a:cubicBezTo>
                  <a:cubicBezTo>
                    <a:pt x="2474283" y="424313"/>
                    <a:pt x="2978376" y="569679"/>
                    <a:pt x="3104985" y="806485"/>
                  </a:cubicBezTo>
                  <a:cubicBezTo>
                    <a:pt x="3231594" y="1043291"/>
                    <a:pt x="3473090" y="1655236"/>
                    <a:pt x="2992444" y="1805291"/>
                  </a:cubicBezTo>
                  <a:cubicBezTo>
                    <a:pt x="2511798" y="1955347"/>
                    <a:pt x="671274" y="1856873"/>
                    <a:pt x="221108" y="1706818"/>
                  </a:cubicBezTo>
                  <a:cubicBezTo>
                    <a:pt x="-229058" y="1556763"/>
                    <a:pt x="124979" y="1216793"/>
                    <a:pt x="263311" y="933095"/>
                  </a:cubicBezTo>
                  <a:close/>
                </a:path>
              </a:pathLst>
            </a:custGeom>
            <a:gradFill>
              <a:gsLst>
                <a:gs pos="0">
                  <a:srgbClr val="72202A">
                    <a:alpha val="53000"/>
                  </a:srgbClr>
                </a:gs>
                <a:gs pos="64000">
                  <a:srgbClr val="FFFFFF">
                    <a:alpha val="0"/>
                  </a:srgb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10600030101010101" charset="-122"/>
                <a:ea typeface="字魂36号-正文宋楷" panose="02010600030101010101" charset="-122"/>
                <a:cs typeface="+mn-cs"/>
                <a:sym typeface="WenYue GuDianMingChaoTi (Non-Commercial Use)" pitchFamily="50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5095" y="62230"/>
            <a:ext cx="5553710" cy="516255"/>
            <a:chOff x="197" y="98"/>
            <a:chExt cx="8746" cy="813"/>
          </a:xfrm>
        </p:grpSpPr>
        <p:grpSp>
          <p:nvGrpSpPr>
            <p:cNvPr id="12" name="组合 11"/>
            <p:cNvGrpSpPr/>
            <p:nvPr/>
          </p:nvGrpSpPr>
          <p:grpSpPr>
            <a:xfrm>
              <a:off x="197" y="98"/>
              <a:ext cx="8713" cy="782"/>
              <a:chOff x="8966" y="529"/>
              <a:chExt cx="8713" cy="78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748" y="630"/>
                <a:ext cx="7931" cy="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dist"/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+mn-ea"/>
                    <a:sym typeface="+mn-lt"/>
                  </a:rPr>
                  <a:t>长沙市黄敏兰中学历史名师工作室</a:t>
                </a:r>
                <a:endPara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  <p:pic>
            <p:nvPicPr>
              <p:cNvPr id="14" name="图片 13" descr="工作室LOGO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8966" y="529"/>
                <a:ext cx="782" cy="782"/>
              </a:xfrm>
              <a:prstGeom prst="rect">
                <a:avLst/>
              </a:prstGeom>
            </p:spPr>
          </p:pic>
        </p:grpSp>
        <p:cxnSp>
          <p:nvCxnSpPr>
            <p:cNvPr id="15" name="直接连接符 14"/>
            <p:cNvCxnSpPr/>
            <p:nvPr/>
          </p:nvCxnSpPr>
          <p:spPr>
            <a:xfrm flipV="1">
              <a:off x="319" y="909"/>
              <a:ext cx="8625" cy="3"/>
            </a:xfrm>
            <a:prstGeom prst="line">
              <a:avLst/>
            </a:prstGeom>
            <a:ln w="22225">
              <a:solidFill>
                <a:srgbClr val="996633"/>
              </a:solidFill>
            </a:ln>
            <a:effectLst>
              <a:outerShdw blurRad="76200" dist="12700" dir="8100000" sy="-23000" kx="800400" algn="br" rotWithShape="0">
                <a:srgbClr val="996633">
                  <a:alpha val="2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398145" y="772160"/>
            <a:ext cx="8050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一、基于教学实践思考的评课主题提出；</a:t>
            </a:r>
            <a:endParaRPr lang="zh-CN" altLang="en-US" sz="2800"/>
          </a:p>
        </p:txBody>
      </p:sp>
      <p:sp>
        <p:nvSpPr>
          <p:cNvPr id="100" name="文本框 99"/>
          <p:cNvSpPr txBox="1"/>
          <p:nvPr/>
        </p:nvSpPr>
        <p:spPr>
          <a:xfrm>
            <a:off x="407035" y="1322705"/>
            <a:ext cx="1147762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400" b="1">
                <a:latin typeface="Calibri" panose="020F0502020204030204" charset="0"/>
                <a:ea typeface="宋体" panose="02010600030101010101" pitchFamily="2" charset="-122"/>
              </a:rPr>
              <a:t>1、基于自身教学的困境提出问题</a:t>
            </a:r>
            <a:endParaRPr lang="zh-CN" sz="2400" b="1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400" b="0">
                <a:latin typeface="Calibri" panose="020F0502020204030204" charset="0"/>
                <a:ea typeface="宋体" panose="02010600030101010101" pitchFamily="2" charset="-122"/>
              </a:rPr>
              <a:t>        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纲要教材使用中的最大的困境与难题是一课时教学内容多，知识密度大，蜻蜓点水式处理教材感觉课堂浮于表面，历史思维未来得及激活；但若要稍微拓展挖掘，又感觉教学任务就无法顺利完成。</a:t>
            </a:r>
            <a:endParaRPr lang="zh-CN" altLang="en-US" sz="24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27685" y="3657600"/>
            <a:ext cx="9794875" cy="2969895"/>
            <a:chOff x="831" y="5760"/>
            <a:chExt cx="15425" cy="4677"/>
          </a:xfrm>
        </p:grpSpPr>
        <p:grpSp>
          <p:nvGrpSpPr>
            <p:cNvPr id="8" name="组合 7"/>
            <p:cNvGrpSpPr/>
            <p:nvPr/>
          </p:nvGrpSpPr>
          <p:grpSpPr>
            <a:xfrm>
              <a:off x="831" y="7366"/>
              <a:ext cx="5901" cy="1249"/>
              <a:chOff x="2071" y="7196"/>
              <a:chExt cx="6121" cy="124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2071" y="7196"/>
                <a:ext cx="6121" cy="124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294" y="7487"/>
                <a:ext cx="589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>
                    <a:solidFill>
                      <a:schemeClr val="bg1"/>
                    </a:solidFill>
                  </a:rPr>
                  <a:t>高三学生的思维缺陷</a:t>
                </a:r>
                <a:r>
                  <a:rPr lang="zh-CN" altLang="en-US" sz="2400" b="1">
                    <a:solidFill>
                      <a:schemeClr val="bg1"/>
                    </a:solidFill>
                  </a:rPr>
                  <a:t>表现</a:t>
                </a:r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8132" y="7461"/>
              <a:ext cx="8124" cy="1249"/>
              <a:chOff x="2071" y="7196"/>
              <a:chExt cx="6121" cy="124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2071" y="7196"/>
                <a:ext cx="6121" cy="124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294" y="7487"/>
                <a:ext cx="567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solidFill>
                      <a:schemeClr val="bg1"/>
                    </a:solidFill>
                  </a:rPr>
                  <a:t>  </a:t>
                </a:r>
                <a:r>
                  <a:rPr lang="zh-CN" altLang="en-US" sz="2400" b="1">
                    <a:solidFill>
                      <a:schemeClr val="bg1"/>
                    </a:solidFill>
                  </a:rPr>
                  <a:t>思维是片面的而非辩证全面</a:t>
                </a:r>
                <a:r>
                  <a:rPr lang="zh-CN" altLang="en-US" sz="2400" b="1">
                    <a:solidFill>
                      <a:schemeClr val="bg1"/>
                    </a:solidFill>
                  </a:rPr>
                  <a:t>性的</a:t>
                </a:r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214" y="9189"/>
              <a:ext cx="8042" cy="1249"/>
              <a:chOff x="2071" y="7196"/>
              <a:chExt cx="6121" cy="1249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2071" y="7196"/>
                <a:ext cx="6121" cy="124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294" y="7487"/>
                <a:ext cx="567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solidFill>
                      <a:schemeClr val="bg1"/>
                    </a:solidFill>
                  </a:rPr>
                  <a:t>  </a:t>
                </a:r>
                <a:r>
                  <a:rPr lang="zh-CN" altLang="en-US" sz="2400" b="1">
                    <a:solidFill>
                      <a:schemeClr val="bg1"/>
                    </a:solidFill>
                  </a:rPr>
                  <a:t>思维是单向的而非逆向批判性</a:t>
                </a:r>
                <a:r>
                  <a:rPr lang="zh-CN" altLang="en-US" sz="2400" b="1">
                    <a:solidFill>
                      <a:schemeClr val="bg1"/>
                    </a:solidFill>
                  </a:rPr>
                  <a:t>的</a:t>
                </a:r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111" y="5760"/>
              <a:ext cx="8145" cy="1280"/>
              <a:chOff x="2071" y="7196"/>
              <a:chExt cx="6121" cy="1249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2071" y="7196"/>
                <a:ext cx="6121" cy="124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2294" y="7487"/>
                <a:ext cx="5676" cy="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solidFill>
                      <a:schemeClr val="bg1"/>
                    </a:solidFill>
                  </a:rPr>
                  <a:t>  </a:t>
                </a:r>
                <a:r>
                  <a:rPr lang="zh-CN" altLang="en-US" sz="2400" b="1">
                    <a:solidFill>
                      <a:schemeClr val="bg1"/>
                    </a:solidFill>
                  </a:rPr>
                  <a:t>思维是静止的而非动态发展性的</a:t>
                </a:r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左大括号 29"/>
            <p:cNvSpPr/>
            <p:nvPr/>
          </p:nvSpPr>
          <p:spPr>
            <a:xfrm>
              <a:off x="7433" y="6294"/>
              <a:ext cx="221" cy="3748"/>
            </a:xfrm>
            <a:prstGeom prst="leftBrace">
              <a:avLst>
                <a:gd name="adj1" fmla="val 8333"/>
                <a:gd name="adj2" fmla="val 46184"/>
              </a:avLst>
            </a:prstGeom>
            <a:ln w="730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025130" y="5518150"/>
            <a:ext cx="4084955" cy="1619885"/>
            <a:chOff x="12638" y="8690"/>
            <a:chExt cx="6433" cy="2551"/>
          </a:xfrm>
        </p:grpSpPr>
        <p:sp>
          <p:nvSpPr>
            <p:cNvPr id="5" name="任意多边形 3"/>
            <p:cNvSpPr/>
            <p:nvPr/>
          </p:nvSpPr>
          <p:spPr>
            <a:xfrm>
              <a:off x="15035" y="8690"/>
              <a:ext cx="4037" cy="2110"/>
            </a:xfrm>
            <a:custGeom>
              <a:avLst/>
              <a:gdLst>
                <a:gd name="connsiteX0" fmla="*/ 263311 w 3278889"/>
                <a:gd name="connsiteY0" fmla="*/ 933095 h 1879959"/>
                <a:gd name="connsiteX1" fmla="*/ 1051102 w 3278889"/>
                <a:gd name="connsiteY1" fmla="*/ 4627 h 1879959"/>
                <a:gd name="connsiteX2" fmla="*/ 1656013 w 3278889"/>
                <a:gd name="connsiteY2" fmla="*/ 567335 h 1879959"/>
                <a:gd name="connsiteX3" fmla="*/ 2232788 w 3278889"/>
                <a:gd name="connsiteY3" fmla="*/ 384455 h 1879959"/>
                <a:gd name="connsiteX4" fmla="*/ 3104985 w 3278889"/>
                <a:gd name="connsiteY4" fmla="*/ 806485 h 1879959"/>
                <a:gd name="connsiteX5" fmla="*/ 2992444 w 3278889"/>
                <a:gd name="connsiteY5" fmla="*/ 1805291 h 1879959"/>
                <a:gd name="connsiteX6" fmla="*/ 221108 w 3278889"/>
                <a:gd name="connsiteY6" fmla="*/ 1706818 h 1879959"/>
                <a:gd name="connsiteX7" fmla="*/ 263311 w 3278889"/>
                <a:gd name="connsiteY7" fmla="*/ 933095 h 1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889" h="1879959">
                  <a:moveTo>
                    <a:pt x="263311" y="933095"/>
                  </a:moveTo>
                  <a:cubicBezTo>
                    <a:pt x="401643" y="649397"/>
                    <a:pt x="818985" y="65587"/>
                    <a:pt x="1051102" y="4627"/>
                  </a:cubicBezTo>
                  <a:cubicBezTo>
                    <a:pt x="1283219" y="-56333"/>
                    <a:pt x="1459065" y="504030"/>
                    <a:pt x="1656013" y="567335"/>
                  </a:cubicBezTo>
                  <a:cubicBezTo>
                    <a:pt x="1852961" y="630640"/>
                    <a:pt x="1991293" y="344597"/>
                    <a:pt x="2232788" y="384455"/>
                  </a:cubicBezTo>
                  <a:cubicBezTo>
                    <a:pt x="2474283" y="424313"/>
                    <a:pt x="2978376" y="569679"/>
                    <a:pt x="3104985" y="806485"/>
                  </a:cubicBezTo>
                  <a:cubicBezTo>
                    <a:pt x="3231594" y="1043291"/>
                    <a:pt x="3473090" y="1655236"/>
                    <a:pt x="2992444" y="1805291"/>
                  </a:cubicBezTo>
                  <a:cubicBezTo>
                    <a:pt x="2511798" y="1955347"/>
                    <a:pt x="671274" y="1856873"/>
                    <a:pt x="221108" y="1706818"/>
                  </a:cubicBezTo>
                  <a:cubicBezTo>
                    <a:pt x="-229058" y="1556763"/>
                    <a:pt x="124979" y="1216793"/>
                    <a:pt x="263311" y="933095"/>
                  </a:cubicBezTo>
                  <a:close/>
                </a:path>
              </a:pathLst>
            </a:custGeom>
            <a:gradFill>
              <a:gsLst>
                <a:gs pos="0">
                  <a:srgbClr val="72202A">
                    <a:alpha val="53000"/>
                  </a:srgbClr>
                </a:gs>
                <a:gs pos="64000">
                  <a:srgbClr val="FFFFFF">
                    <a:alpha val="0"/>
                  </a:srgb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10600030101010101" charset="-122"/>
                <a:ea typeface="字魂36号-正文宋楷" panose="02010600030101010101" charset="-122"/>
                <a:cs typeface="+mn-cs"/>
                <a:sym typeface="WenYue GuDianMingChaoTi (Non-Commercial Use)" pitchFamily="50" charset="-122"/>
              </a:endParaRPr>
            </a:p>
          </p:txBody>
        </p:sp>
        <p:sp>
          <p:nvSpPr>
            <p:cNvPr id="6" name="任意多边形 3"/>
            <p:cNvSpPr/>
            <p:nvPr/>
          </p:nvSpPr>
          <p:spPr>
            <a:xfrm>
              <a:off x="12638" y="9131"/>
              <a:ext cx="4037" cy="2110"/>
            </a:xfrm>
            <a:custGeom>
              <a:avLst/>
              <a:gdLst>
                <a:gd name="connsiteX0" fmla="*/ 263311 w 3278889"/>
                <a:gd name="connsiteY0" fmla="*/ 933095 h 1879959"/>
                <a:gd name="connsiteX1" fmla="*/ 1051102 w 3278889"/>
                <a:gd name="connsiteY1" fmla="*/ 4627 h 1879959"/>
                <a:gd name="connsiteX2" fmla="*/ 1656013 w 3278889"/>
                <a:gd name="connsiteY2" fmla="*/ 567335 h 1879959"/>
                <a:gd name="connsiteX3" fmla="*/ 2232788 w 3278889"/>
                <a:gd name="connsiteY3" fmla="*/ 384455 h 1879959"/>
                <a:gd name="connsiteX4" fmla="*/ 3104985 w 3278889"/>
                <a:gd name="connsiteY4" fmla="*/ 806485 h 1879959"/>
                <a:gd name="connsiteX5" fmla="*/ 2992444 w 3278889"/>
                <a:gd name="connsiteY5" fmla="*/ 1805291 h 1879959"/>
                <a:gd name="connsiteX6" fmla="*/ 221108 w 3278889"/>
                <a:gd name="connsiteY6" fmla="*/ 1706818 h 1879959"/>
                <a:gd name="connsiteX7" fmla="*/ 263311 w 3278889"/>
                <a:gd name="connsiteY7" fmla="*/ 933095 h 1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889" h="1879959">
                  <a:moveTo>
                    <a:pt x="263311" y="933095"/>
                  </a:moveTo>
                  <a:cubicBezTo>
                    <a:pt x="401643" y="649397"/>
                    <a:pt x="818985" y="65587"/>
                    <a:pt x="1051102" y="4627"/>
                  </a:cubicBezTo>
                  <a:cubicBezTo>
                    <a:pt x="1283219" y="-56333"/>
                    <a:pt x="1459065" y="504030"/>
                    <a:pt x="1656013" y="567335"/>
                  </a:cubicBezTo>
                  <a:cubicBezTo>
                    <a:pt x="1852961" y="630640"/>
                    <a:pt x="1991293" y="344597"/>
                    <a:pt x="2232788" y="384455"/>
                  </a:cubicBezTo>
                  <a:cubicBezTo>
                    <a:pt x="2474283" y="424313"/>
                    <a:pt x="2978376" y="569679"/>
                    <a:pt x="3104985" y="806485"/>
                  </a:cubicBezTo>
                  <a:cubicBezTo>
                    <a:pt x="3231594" y="1043291"/>
                    <a:pt x="3473090" y="1655236"/>
                    <a:pt x="2992444" y="1805291"/>
                  </a:cubicBezTo>
                  <a:cubicBezTo>
                    <a:pt x="2511798" y="1955347"/>
                    <a:pt x="671274" y="1856873"/>
                    <a:pt x="221108" y="1706818"/>
                  </a:cubicBezTo>
                  <a:cubicBezTo>
                    <a:pt x="-229058" y="1556763"/>
                    <a:pt x="124979" y="1216793"/>
                    <a:pt x="263311" y="933095"/>
                  </a:cubicBezTo>
                  <a:close/>
                </a:path>
              </a:pathLst>
            </a:custGeom>
            <a:gradFill>
              <a:gsLst>
                <a:gs pos="0">
                  <a:srgbClr val="72202A">
                    <a:alpha val="53000"/>
                  </a:srgbClr>
                </a:gs>
                <a:gs pos="64000">
                  <a:srgbClr val="FFFFFF">
                    <a:alpha val="0"/>
                  </a:srgb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10600030101010101" charset="-122"/>
                <a:ea typeface="字魂36号-正文宋楷" panose="02010600030101010101" charset="-122"/>
                <a:cs typeface="+mn-cs"/>
                <a:sym typeface="WenYue GuDianMingChaoTi (Non-Commercial Use)" pitchFamily="50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5095" y="62230"/>
            <a:ext cx="5553710" cy="516255"/>
            <a:chOff x="197" y="98"/>
            <a:chExt cx="8746" cy="813"/>
          </a:xfrm>
        </p:grpSpPr>
        <p:grpSp>
          <p:nvGrpSpPr>
            <p:cNvPr id="12" name="组合 11"/>
            <p:cNvGrpSpPr/>
            <p:nvPr/>
          </p:nvGrpSpPr>
          <p:grpSpPr>
            <a:xfrm>
              <a:off x="197" y="98"/>
              <a:ext cx="8713" cy="782"/>
              <a:chOff x="8966" y="529"/>
              <a:chExt cx="8713" cy="78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748" y="630"/>
                <a:ext cx="7931" cy="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dist"/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+mn-ea"/>
                    <a:sym typeface="+mn-lt"/>
                  </a:rPr>
                  <a:t>长沙市黄敏兰中学历史名师工作室</a:t>
                </a:r>
                <a:endPara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  <p:pic>
            <p:nvPicPr>
              <p:cNvPr id="14" name="图片 13" descr="工作室LOGO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8966" y="529"/>
                <a:ext cx="782" cy="782"/>
              </a:xfrm>
              <a:prstGeom prst="rect">
                <a:avLst/>
              </a:prstGeom>
            </p:spPr>
          </p:pic>
        </p:grpSp>
        <p:cxnSp>
          <p:nvCxnSpPr>
            <p:cNvPr id="15" name="直接连接符 14"/>
            <p:cNvCxnSpPr/>
            <p:nvPr/>
          </p:nvCxnSpPr>
          <p:spPr>
            <a:xfrm flipV="1">
              <a:off x="319" y="909"/>
              <a:ext cx="8625" cy="3"/>
            </a:xfrm>
            <a:prstGeom prst="line">
              <a:avLst/>
            </a:prstGeom>
            <a:ln w="22225">
              <a:solidFill>
                <a:srgbClr val="996633"/>
              </a:solidFill>
            </a:ln>
            <a:effectLst>
              <a:outerShdw blurRad="76200" dist="12700" dir="8100000" sy="-23000" kx="800400" algn="br" rotWithShape="0">
                <a:srgbClr val="996633">
                  <a:alpha val="2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文本框 99"/>
          <p:cNvSpPr txBox="1"/>
          <p:nvPr/>
        </p:nvSpPr>
        <p:spPr>
          <a:xfrm>
            <a:off x="356870" y="692785"/>
            <a:ext cx="11477625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altLang="zh-CN" sz="2400" b="1">
                <a:latin typeface="Calibri" panose="020F0502020204030204" charset="0"/>
                <a:ea typeface="宋体" panose="02010600030101010101" pitchFamily="2" charset="-122"/>
              </a:rPr>
              <a:t>2</a:t>
            </a:r>
            <a:r>
              <a:rPr lang="zh-CN" sz="2400" b="1">
                <a:latin typeface="Calibri" panose="020F0502020204030204" charset="0"/>
                <a:ea typeface="宋体" panose="02010600030101010101" pitchFamily="2" charset="-122"/>
              </a:rPr>
              <a:t>、基于课例探索的困惑提出问题</a:t>
            </a:r>
            <a:endParaRPr lang="zh-CN" sz="2400" b="1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400" b="0">
                <a:latin typeface="Calibri" panose="020F0502020204030204" charset="0"/>
                <a:ea typeface="宋体" panose="02010600030101010101" pitchFamily="2" charset="-122"/>
              </a:rPr>
              <a:t>        “我认为本课的</a:t>
            </a:r>
            <a:r>
              <a:rPr lang="en-US" altLang="zh-CN" sz="2400" b="0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</a:rPr>
              <a:t>主体只能是中国共产党的革命</a:t>
            </a:r>
            <a:r>
              <a:rPr lang="en-US" altLang="zh-CN" sz="2400" b="0">
                <a:latin typeface="Calibri" panose="020F0502020204030204" charset="0"/>
                <a:ea typeface="宋体" panose="02010600030101010101" pitchFamily="2" charset="-122"/>
              </a:rPr>
              <a:t>，所以南京国民政府的统治是作为中间穿插而设计。</a:t>
            </a:r>
            <a:r>
              <a:rPr lang="en-US" altLang="zh-CN" sz="24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”</a:t>
            </a:r>
            <a:endParaRPr lang="en-US" altLang="zh-CN" sz="24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400" b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   “考虑到两点，最终决定仍然要调整子目顺序</a:t>
            </a:r>
            <a:r>
              <a:rPr lang="zh-CN" altLang="en-US" sz="2400" b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en-US" altLang="zh-CN" sz="2400" b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第一点考虑是南京国民政府的统治是一个持续的是时间段，而非只南京国民政府建立这一时间点，而开辟革命新道路的时间是1927年，因此用南京国民政府统治这一同开辟革命新道路</a:t>
            </a:r>
            <a:r>
              <a:rPr lang="en-US" altLang="zh-CN" sz="2400" b="0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几乎同时推进的事来作为后者的背景，是不太合理</a:t>
            </a:r>
            <a:r>
              <a:rPr lang="en-US" altLang="zh-CN" sz="2400" b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更好实施教学的。第二点考虑是从工农武装割据到红军长征，这中间</a:t>
            </a:r>
            <a:r>
              <a:rPr lang="zh-CN" altLang="en-US" sz="2400" b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国共两党共同的原因</a:t>
            </a:r>
            <a:r>
              <a:rPr lang="en-US" altLang="zh-CN" sz="2400" b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，所以在从工农武装割据转到红军长征的过程中，能够</a:t>
            </a:r>
            <a:r>
              <a:rPr lang="en-US" altLang="zh-CN" sz="2400" b="0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顺理成章的</a:t>
            </a:r>
            <a:r>
              <a:rPr lang="en-US" altLang="zh-CN" sz="2400" b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将国民政府的统治</a:t>
            </a:r>
            <a:r>
              <a:rPr lang="zh-CN" altLang="en-US" sz="2400" b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这一内容穿插</a:t>
            </a:r>
            <a:r>
              <a:rPr lang="en-US" altLang="zh-CN" sz="2400" b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进去。”</a:t>
            </a:r>
            <a:endParaRPr lang="en-US" altLang="zh-CN" sz="2400" b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400" b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                                                    ——</a:t>
            </a:r>
            <a:r>
              <a:rPr lang="zh-CN" altLang="en-US" sz="2400" b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张博文老师的教学反思（组内研讨的交流</a:t>
            </a:r>
            <a:r>
              <a:rPr lang="zh-CN" altLang="en-US" sz="2400" b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摘录）</a:t>
            </a:r>
            <a:endParaRPr lang="zh-CN" altLang="en-US" sz="2400" b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45200" y="366395"/>
            <a:ext cx="2094230" cy="793115"/>
            <a:chOff x="3434" y="7366"/>
            <a:chExt cx="3298" cy="1249"/>
          </a:xfrm>
        </p:grpSpPr>
        <p:sp>
          <p:nvSpPr>
            <p:cNvPr id="7" name="圆角矩形 6"/>
            <p:cNvSpPr/>
            <p:nvPr/>
          </p:nvSpPr>
          <p:spPr>
            <a:xfrm>
              <a:off x="3434" y="7366"/>
              <a:ext cx="3298" cy="124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645" y="7628"/>
              <a:ext cx="287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</a:rPr>
                <a:t>历史的主</a:t>
              </a:r>
              <a:r>
                <a:rPr lang="zh-CN" altLang="en-US" sz="2400" b="1">
                  <a:solidFill>
                    <a:schemeClr val="bg1"/>
                  </a:solidFill>
                </a:rPr>
                <a:t>体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527415" y="366395"/>
            <a:ext cx="3451225" cy="793115"/>
            <a:chOff x="3434" y="7366"/>
            <a:chExt cx="3298" cy="1249"/>
          </a:xfrm>
        </p:grpSpPr>
        <p:sp>
          <p:nvSpPr>
            <p:cNvPr id="8" name="圆角矩形 7"/>
            <p:cNvSpPr/>
            <p:nvPr/>
          </p:nvSpPr>
          <p:spPr>
            <a:xfrm>
              <a:off x="3434" y="7366"/>
              <a:ext cx="3298" cy="124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645" y="7628"/>
              <a:ext cx="287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</a:rPr>
                <a:t>历史发展的因果</a:t>
              </a:r>
              <a:r>
                <a:rPr lang="zh-CN" altLang="en-US" sz="2400" b="1">
                  <a:solidFill>
                    <a:schemeClr val="bg1"/>
                  </a:solidFill>
                </a:rPr>
                <a:t>逻辑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025130" y="5518150"/>
            <a:ext cx="4084955" cy="1619885"/>
            <a:chOff x="12638" y="8690"/>
            <a:chExt cx="6433" cy="2551"/>
          </a:xfrm>
        </p:grpSpPr>
        <p:sp>
          <p:nvSpPr>
            <p:cNvPr id="5" name="任意多边形 3"/>
            <p:cNvSpPr/>
            <p:nvPr/>
          </p:nvSpPr>
          <p:spPr>
            <a:xfrm>
              <a:off x="15035" y="8690"/>
              <a:ext cx="4037" cy="2110"/>
            </a:xfrm>
            <a:custGeom>
              <a:avLst/>
              <a:gdLst>
                <a:gd name="connsiteX0" fmla="*/ 263311 w 3278889"/>
                <a:gd name="connsiteY0" fmla="*/ 933095 h 1879959"/>
                <a:gd name="connsiteX1" fmla="*/ 1051102 w 3278889"/>
                <a:gd name="connsiteY1" fmla="*/ 4627 h 1879959"/>
                <a:gd name="connsiteX2" fmla="*/ 1656013 w 3278889"/>
                <a:gd name="connsiteY2" fmla="*/ 567335 h 1879959"/>
                <a:gd name="connsiteX3" fmla="*/ 2232788 w 3278889"/>
                <a:gd name="connsiteY3" fmla="*/ 384455 h 1879959"/>
                <a:gd name="connsiteX4" fmla="*/ 3104985 w 3278889"/>
                <a:gd name="connsiteY4" fmla="*/ 806485 h 1879959"/>
                <a:gd name="connsiteX5" fmla="*/ 2992444 w 3278889"/>
                <a:gd name="connsiteY5" fmla="*/ 1805291 h 1879959"/>
                <a:gd name="connsiteX6" fmla="*/ 221108 w 3278889"/>
                <a:gd name="connsiteY6" fmla="*/ 1706818 h 1879959"/>
                <a:gd name="connsiteX7" fmla="*/ 263311 w 3278889"/>
                <a:gd name="connsiteY7" fmla="*/ 933095 h 1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889" h="1879959">
                  <a:moveTo>
                    <a:pt x="263311" y="933095"/>
                  </a:moveTo>
                  <a:cubicBezTo>
                    <a:pt x="401643" y="649397"/>
                    <a:pt x="818985" y="65587"/>
                    <a:pt x="1051102" y="4627"/>
                  </a:cubicBezTo>
                  <a:cubicBezTo>
                    <a:pt x="1283219" y="-56333"/>
                    <a:pt x="1459065" y="504030"/>
                    <a:pt x="1656013" y="567335"/>
                  </a:cubicBezTo>
                  <a:cubicBezTo>
                    <a:pt x="1852961" y="630640"/>
                    <a:pt x="1991293" y="344597"/>
                    <a:pt x="2232788" y="384455"/>
                  </a:cubicBezTo>
                  <a:cubicBezTo>
                    <a:pt x="2474283" y="424313"/>
                    <a:pt x="2978376" y="569679"/>
                    <a:pt x="3104985" y="806485"/>
                  </a:cubicBezTo>
                  <a:cubicBezTo>
                    <a:pt x="3231594" y="1043291"/>
                    <a:pt x="3473090" y="1655236"/>
                    <a:pt x="2992444" y="1805291"/>
                  </a:cubicBezTo>
                  <a:cubicBezTo>
                    <a:pt x="2511798" y="1955347"/>
                    <a:pt x="671274" y="1856873"/>
                    <a:pt x="221108" y="1706818"/>
                  </a:cubicBezTo>
                  <a:cubicBezTo>
                    <a:pt x="-229058" y="1556763"/>
                    <a:pt x="124979" y="1216793"/>
                    <a:pt x="263311" y="933095"/>
                  </a:cubicBezTo>
                  <a:close/>
                </a:path>
              </a:pathLst>
            </a:custGeom>
            <a:gradFill>
              <a:gsLst>
                <a:gs pos="0">
                  <a:srgbClr val="72202A">
                    <a:alpha val="53000"/>
                  </a:srgbClr>
                </a:gs>
                <a:gs pos="64000">
                  <a:srgbClr val="FFFFFF">
                    <a:alpha val="0"/>
                  </a:srgb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10600030101010101" charset="-122"/>
                <a:ea typeface="字魂36号-正文宋楷" panose="02010600030101010101" charset="-122"/>
                <a:cs typeface="+mn-cs"/>
                <a:sym typeface="WenYue GuDianMingChaoTi (Non-Commercial Use)" pitchFamily="50" charset="-122"/>
              </a:endParaRPr>
            </a:p>
          </p:txBody>
        </p:sp>
        <p:sp>
          <p:nvSpPr>
            <p:cNvPr id="6" name="任意多边形 3"/>
            <p:cNvSpPr/>
            <p:nvPr/>
          </p:nvSpPr>
          <p:spPr>
            <a:xfrm>
              <a:off x="12638" y="9131"/>
              <a:ext cx="4037" cy="2110"/>
            </a:xfrm>
            <a:custGeom>
              <a:avLst/>
              <a:gdLst>
                <a:gd name="connsiteX0" fmla="*/ 263311 w 3278889"/>
                <a:gd name="connsiteY0" fmla="*/ 933095 h 1879959"/>
                <a:gd name="connsiteX1" fmla="*/ 1051102 w 3278889"/>
                <a:gd name="connsiteY1" fmla="*/ 4627 h 1879959"/>
                <a:gd name="connsiteX2" fmla="*/ 1656013 w 3278889"/>
                <a:gd name="connsiteY2" fmla="*/ 567335 h 1879959"/>
                <a:gd name="connsiteX3" fmla="*/ 2232788 w 3278889"/>
                <a:gd name="connsiteY3" fmla="*/ 384455 h 1879959"/>
                <a:gd name="connsiteX4" fmla="*/ 3104985 w 3278889"/>
                <a:gd name="connsiteY4" fmla="*/ 806485 h 1879959"/>
                <a:gd name="connsiteX5" fmla="*/ 2992444 w 3278889"/>
                <a:gd name="connsiteY5" fmla="*/ 1805291 h 1879959"/>
                <a:gd name="connsiteX6" fmla="*/ 221108 w 3278889"/>
                <a:gd name="connsiteY6" fmla="*/ 1706818 h 1879959"/>
                <a:gd name="connsiteX7" fmla="*/ 263311 w 3278889"/>
                <a:gd name="connsiteY7" fmla="*/ 933095 h 1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889" h="1879959">
                  <a:moveTo>
                    <a:pt x="263311" y="933095"/>
                  </a:moveTo>
                  <a:cubicBezTo>
                    <a:pt x="401643" y="649397"/>
                    <a:pt x="818985" y="65587"/>
                    <a:pt x="1051102" y="4627"/>
                  </a:cubicBezTo>
                  <a:cubicBezTo>
                    <a:pt x="1283219" y="-56333"/>
                    <a:pt x="1459065" y="504030"/>
                    <a:pt x="1656013" y="567335"/>
                  </a:cubicBezTo>
                  <a:cubicBezTo>
                    <a:pt x="1852961" y="630640"/>
                    <a:pt x="1991293" y="344597"/>
                    <a:pt x="2232788" y="384455"/>
                  </a:cubicBezTo>
                  <a:cubicBezTo>
                    <a:pt x="2474283" y="424313"/>
                    <a:pt x="2978376" y="569679"/>
                    <a:pt x="3104985" y="806485"/>
                  </a:cubicBezTo>
                  <a:cubicBezTo>
                    <a:pt x="3231594" y="1043291"/>
                    <a:pt x="3473090" y="1655236"/>
                    <a:pt x="2992444" y="1805291"/>
                  </a:cubicBezTo>
                  <a:cubicBezTo>
                    <a:pt x="2511798" y="1955347"/>
                    <a:pt x="671274" y="1856873"/>
                    <a:pt x="221108" y="1706818"/>
                  </a:cubicBezTo>
                  <a:cubicBezTo>
                    <a:pt x="-229058" y="1556763"/>
                    <a:pt x="124979" y="1216793"/>
                    <a:pt x="263311" y="933095"/>
                  </a:cubicBezTo>
                  <a:close/>
                </a:path>
              </a:pathLst>
            </a:custGeom>
            <a:gradFill>
              <a:gsLst>
                <a:gs pos="0">
                  <a:srgbClr val="72202A">
                    <a:alpha val="53000"/>
                  </a:srgbClr>
                </a:gs>
                <a:gs pos="64000">
                  <a:srgbClr val="FFFFFF">
                    <a:alpha val="0"/>
                  </a:srgb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10600030101010101" charset="-122"/>
                <a:ea typeface="字魂36号-正文宋楷" panose="02010600030101010101" charset="-122"/>
                <a:cs typeface="+mn-cs"/>
                <a:sym typeface="WenYue GuDianMingChaoTi (Non-Commercial Use)" pitchFamily="50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5095" y="62230"/>
            <a:ext cx="5553710" cy="516255"/>
            <a:chOff x="197" y="98"/>
            <a:chExt cx="8746" cy="813"/>
          </a:xfrm>
        </p:grpSpPr>
        <p:grpSp>
          <p:nvGrpSpPr>
            <p:cNvPr id="12" name="组合 11"/>
            <p:cNvGrpSpPr/>
            <p:nvPr/>
          </p:nvGrpSpPr>
          <p:grpSpPr>
            <a:xfrm>
              <a:off x="197" y="98"/>
              <a:ext cx="8713" cy="782"/>
              <a:chOff x="8966" y="529"/>
              <a:chExt cx="8713" cy="78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748" y="630"/>
                <a:ext cx="7931" cy="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dist"/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+mn-ea"/>
                    <a:sym typeface="+mn-lt"/>
                  </a:rPr>
                  <a:t>长沙市黄敏兰中学历史名师工作室</a:t>
                </a:r>
                <a:endPara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  <p:pic>
            <p:nvPicPr>
              <p:cNvPr id="14" name="图片 13" descr="工作室LOGO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8966" y="529"/>
                <a:ext cx="782" cy="782"/>
              </a:xfrm>
              <a:prstGeom prst="rect">
                <a:avLst/>
              </a:prstGeom>
            </p:spPr>
          </p:pic>
        </p:grpSp>
        <p:cxnSp>
          <p:nvCxnSpPr>
            <p:cNvPr id="15" name="直接连接符 14"/>
            <p:cNvCxnSpPr/>
            <p:nvPr/>
          </p:nvCxnSpPr>
          <p:spPr>
            <a:xfrm flipV="1">
              <a:off x="319" y="909"/>
              <a:ext cx="8625" cy="3"/>
            </a:xfrm>
            <a:prstGeom prst="line">
              <a:avLst/>
            </a:prstGeom>
            <a:ln w="22225">
              <a:solidFill>
                <a:srgbClr val="996633"/>
              </a:solidFill>
            </a:ln>
            <a:effectLst>
              <a:outerShdw blurRad="76200" dist="12700" dir="8100000" sy="-23000" kx="800400" algn="br" rotWithShape="0">
                <a:srgbClr val="996633">
                  <a:alpha val="2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25095" y="785495"/>
            <a:ext cx="8491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200"/>
              <a:t>二、</a:t>
            </a:r>
            <a:r>
              <a:rPr lang="en-US" sz="3200"/>
              <a:t>“</a:t>
            </a:r>
            <a:r>
              <a:rPr sz="3200"/>
              <a:t>历史的逻辑</a:t>
            </a:r>
            <a:r>
              <a:rPr lang="en-US" sz="3200"/>
              <a:t>”</a:t>
            </a:r>
            <a:r>
              <a:rPr sz="3200"/>
              <a:t>对新教材内容整合的价值</a:t>
            </a:r>
            <a:endParaRPr lang="zh-CN" sz="3200"/>
          </a:p>
        </p:txBody>
      </p:sp>
      <p:grpSp>
        <p:nvGrpSpPr>
          <p:cNvPr id="4" name="组合 3"/>
          <p:cNvGrpSpPr/>
          <p:nvPr/>
        </p:nvGrpSpPr>
        <p:grpSpPr>
          <a:xfrm>
            <a:off x="399415" y="1811655"/>
            <a:ext cx="11392535" cy="793115"/>
            <a:chOff x="3434" y="7366"/>
            <a:chExt cx="3298" cy="1249"/>
          </a:xfrm>
        </p:grpSpPr>
        <p:sp>
          <p:nvSpPr>
            <p:cNvPr id="8" name="圆角矩形 7"/>
            <p:cNvSpPr/>
            <p:nvPr/>
          </p:nvSpPr>
          <p:spPr>
            <a:xfrm>
              <a:off x="3434" y="7366"/>
              <a:ext cx="3298" cy="124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533" y="7628"/>
              <a:ext cx="287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/>
              <a:r>
                <a:rPr lang="zh-CN" altLang="en-US" sz="2400" b="1">
                  <a:solidFill>
                    <a:schemeClr val="bg1"/>
                  </a:solidFill>
                  <a:sym typeface="+mn-ea"/>
                </a:rPr>
                <a:t>历史的逻辑，就是历史</a:t>
              </a:r>
              <a:r>
                <a:rPr lang="zh-CN" altLang="en-US" sz="2400" b="1">
                  <a:solidFill>
                    <a:schemeClr val="accent4">
                      <a:lumMod val="75000"/>
                    </a:schemeClr>
                  </a:solidFill>
                  <a:sym typeface="+mn-ea"/>
                </a:rPr>
                <a:t>自身发生和发展的内在</a:t>
              </a:r>
              <a:r>
                <a:rPr lang="zh-CN" altLang="en-US" sz="2400" b="1">
                  <a:solidFill>
                    <a:schemeClr val="bg1"/>
                  </a:solidFill>
                  <a:sym typeface="+mn-ea"/>
                </a:rPr>
                <a:t>逻辑。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99415" y="3047365"/>
            <a:ext cx="11392535" cy="793115"/>
            <a:chOff x="3434" y="7366"/>
            <a:chExt cx="3298" cy="1249"/>
          </a:xfrm>
        </p:grpSpPr>
        <p:sp>
          <p:nvSpPr>
            <p:cNvPr id="16" name="圆角矩形 15"/>
            <p:cNvSpPr/>
            <p:nvPr/>
          </p:nvSpPr>
          <p:spPr>
            <a:xfrm>
              <a:off x="3434" y="7366"/>
              <a:ext cx="3298" cy="124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533" y="7628"/>
              <a:ext cx="287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/>
              <a:r>
                <a:rPr lang="en-US" altLang="zh-CN" sz="2400" b="1">
                  <a:solidFill>
                    <a:schemeClr val="bg1"/>
                  </a:solidFill>
                  <a:sym typeface="+mn-ea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sym typeface="+mn-ea"/>
                </a:rPr>
                <a:t>人类社会演进的</a:t>
              </a:r>
              <a:r>
                <a:rPr lang="zh-CN" altLang="en-US" sz="2400" b="1">
                  <a:solidFill>
                    <a:schemeClr val="accent4">
                      <a:lumMod val="75000"/>
                    </a:schemeClr>
                  </a:solidFill>
                  <a:sym typeface="+mn-ea"/>
                </a:rPr>
                <a:t>规律</a:t>
              </a:r>
              <a:r>
                <a:rPr lang="zh-CN" altLang="en-US" sz="2400" b="1">
                  <a:solidFill>
                    <a:schemeClr val="bg1"/>
                  </a:solidFill>
                  <a:sym typeface="+mn-ea"/>
                </a:rPr>
                <a:t>。</a:t>
              </a:r>
              <a:r>
                <a:rPr lang="en-US" altLang="zh-CN" sz="2400" b="1">
                  <a:solidFill>
                    <a:schemeClr val="bg1"/>
                  </a:solidFill>
                  <a:sym typeface="+mn-ea"/>
                </a:rPr>
                <a:t>                       ——</a:t>
              </a:r>
              <a:r>
                <a:rPr lang="zh-CN" altLang="en-US" sz="2400" b="1">
                  <a:solidFill>
                    <a:schemeClr val="bg1"/>
                  </a:solidFill>
                  <a:sym typeface="+mn-ea"/>
                </a:rPr>
                <a:t>梁启超</a:t>
              </a:r>
              <a:endParaRPr lang="zh-CN" altLang="en-US" sz="2400" b="1">
                <a:solidFill>
                  <a:schemeClr val="bg1"/>
                </a:solidFill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025130" y="5518150"/>
            <a:ext cx="4084955" cy="1619885"/>
            <a:chOff x="12638" y="8690"/>
            <a:chExt cx="6433" cy="2551"/>
          </a:xfrm>
        </p:grpSpPr>
        <p:sp>
          <p:nvSpPr>
            <p:cNvPr id="5" name="任意多边形 3"/>
            <p:cNvSpPr/>
            <p:nvPr/>
          </p:nvSpPr>
          <p:spPr>
            <a:xfrm>
              <a:off x="15035" y="8690"/>
              <a:ext cx="4037" cy="2110"/>
            </a:xfrm>
            <a:custGeom>
              <a:avLst/>
              <a:gdLst>
                <a:gd name="connsiteX0" fmla="*/ 263311 w 3278889"/>
                <a:gd name="connsiteY0" fmla="*/ 933095 h 1879959"/>
                <a:gd name="connsiteX1" fmla="*/ 1051102 w 3278889"/>
                <a:gd name="connsiteY1" fmla="*/ 4627 h 1879959"/>
                <a:gd name="connsiteX2" fmla="*/ 1656013 w 3278889"/>
                <a:gd name="connsiteY2" fmla="*/ 567335 h 1879959"/>
                <a:gd name="connsiteX3" fmla="*/ 2232788 w 3278889"/>
                <a:gd name="connsiteY3" fmla="*/ 384455 h 1879959"/>
                <a:gd name="connsiteX4" fmla="*/ 3104985 w 3278889"/>
                <a:gd name="connsiteY4" fmla="*/ 806485 h 1879959"/>
                <a:gd name="connsiteX5" fmla="*/ 2992444 w 3278889"/>
                <a:gd name="connsiteY5" fmla="*/ 1805291 h 1879959"/>
                <a:gd name="connsiteX6" fmla="*/ 221108 w 3278889"/>
                <a:gd name="connsiteY6" fmla="*/ 1706818 h 1879959"/>
                <a:gd name="connsiteX7" fmla="*/ 263311 w 3278889"/>
                <a:gd name="connsiteY7" fmla="*/ 933095 h 1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889" h="1879959">
                  <a:moveTo>
                    <a:pt x="263311" y="933095"/>
                  </a:moveTo>
                  <a:cubicBezTo>
                    <a:pt x="401643" y="649397"/>
                    <a:pt x="818985" y="65587"/>
                    <a:pt x="1051102" y="4627"/>
                  </a:cubicBezTo>
                  <a:cubicBezTo>
                    <a:pt x="1283219" y="-56333"/>
                    <a:pt x="1459065" y="504030"/>
                    <a:pt x="1656013" y="567335"/>
                  </a:cubicBezTo>
                  <a:cubicBezTo>
                    <a:pt x="1852961" y="630640"/>
                    <a:pt x="1991293" y="344597"/>
                    <a:pt x="2232788" y="384455"/>
                  </a:cubicBezTo>
                  <a:cubicBezTo>
                    <a:pt x="2474283" y="424313"/>
                    <a:pt x="2978376" y="569679"/>
                    <a:pt x="3104985" y="806485"/>
                  </a:cubicBezTo>
                  <a:cubicBezTo>
                    <a:pt x="3231594" y="1043291"/>
                    <a:pt x="3473090" y="1655236"/>
                    <a:pt x="2992444" y="1805291"/>
                  </a:cubicBezTo>
                  <a:cubicBezTo>
                    <a:pt x="2511798" y="1955347"/>
                    <a:pt x="671274" y="1856873"/>
                    <a:pt x="221108" y="1706818"/>
                  </a:cubicBezTo>
                  <a:cubicBezTo>
                    <a:pt x="-229058" y="1556763"/>
                    <a:pt x="124979" y="1216793"/>
                    <a:pt x="263311" y="933095"/>
                  </a:cubicBezTo>
                  <a:close/>
                </a:path>
              </a:pathLst>
            </a:custGeom>
            <a:gradFill>
              <a:gsLst>
                <a:gs pos="0">
                  <a:srgbClr val="72202A">
                    <a:alpha val="53000"/>
                  </a:srgbClr>
                </a:gs>
                <a:gs pos="64000">
                  <a:srgbClr val="FFFFFF">
                    <a:alpha val="0"/>
                  </a:srgb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10600030101010101" charset="-122"/>
                <a:ea typeface="字魂36号-正文宋楷" panose="02010600030101010101" charset="-122"/>
                <a:cs typeface="+mn-cs"/>
                <a:sym typeface="WenYue GuDianMingChaoTi (Non-Commercial Use)" pitchFamily="50" charset="-122"/>
              </a:endParaRPr>
            </a:p>
          </p:txBody>
        </p:sp>
        <p:sp>
          <p:nvSpPr>
            <p:cNvPr id="6" name="任意多边形 3"/>
            <p:cNvSpPr/>
            <p:nvPr/>
          </p:nvSpPr>
          <p:spPr>
            <a:xfrm>
              <a:off x="12638" y="9131"/>
              <a:ext cx="4037" cy="2110"/>
            </a:xfrm>
            <a:custGeom>
              <a:avLst/>
              <a:gdLst>
                <a:gd name="connsiteX0" fmla="*/ 263311 w 3278889"/>
                <a:gd name="connsiteY0" fmla="*/ 933095 h 1879959"/>
                <a:gd name="connsiteX1" fmla="*/ 1051102 w 3278889"/>
                <a:gd name="connsiteY1" fmla="*/ 4627 h 1879959"/>
                <a:gd name="connsiteX2" fmla="*/ 1656013 w 3278889"/>
                <a:gd name="connsiteY2" fmla="*/ 567335 h 1879959"/>
                <a:gd name="connsiteX3" fmla="*/ 2232788 w 3278889"/>
                <a:gd name="connsiteY3" fmla="*/ 384455 h 1879959"/>
                <a:gd name="connsiteX4" fmla="*/ 3104985 w 3278889"/>
                <a:gd name="connsiteY4" fmla="*/ 806485 h 1879959"/>
                <a:gd name="connsiteX5" fmla="*/ 2992444 w 3278889"/>
                <a:gd name="connsiteY5" fmla="*/ 1805291 h 1879959"/>
                <a:gd name="connsiteX6" fmla="*/ 221108 w 3278889"/>
                <a:gd name="connsiteY6" fmla="*/ 1706818 h 1879959"/>
                <a:gd name="connsiteX7" fmla="*/ 263311 w 3278889"/>
                <a:gd name="connsiteY7" fmla="*/ 933095 h 1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889" h="1879959">
                  <a:moveTo>
                    <a:pt x="263311" y="933095"/>
                  </a:moveTo>
                  <a:cubicBezTo>
                    <a:pt x="401643" y="649397"/>
                    <a:pt x="818985" y="65587"/>
                    <a:pt x="1051102" y="4627"/>
                  </a:cubicBezTo>
                  <a:cubicBezTo>
                    <a:pt x="1283219" y="-56333"/>
                    <a:pt x="1459065" y="504030"/>
                    <a:pt x="1656013" y="567335"/>
                  </a:cubicBezTo>
                  <a:cubicBezTo>
                    <a:pt x="1852961" y="630640"/>
                    <a:pt x="1991293" y="344597"/>
                    <a:pt x="2232788" y="384455"/>
                  </a:cubicBezTo>
                  <a:cubicBezTo>
                    <a:pt x="2474283" y="424313"/>
                    <a:pt x="2978376" y="569679"/>
                    <a:pt x="3104985" y="806485"/>
                  </a:cubicBezTo>
                  <a:cubicBezTo>
                    <a:pt x="3231594" y="1043291"/>
                    <a:pt x="3473090" y="1655236"/>
                    <a:pt x="2992444" y="1805291"/>
                  </a:cubicBezTo>
                  <a:cubicBezTo>
                    <a:pt x="2511798" y="1955347"/>
                    <a:pt x="671274" y="1856873"/>
                    <a:pt x="221108" y="1706818"/>
                  </a:cubicBezTo>
                  <a:cubicBezTo>
                    <a:pt x="-229058" y="1556763"/>
                    <a:pt x="124979" y="1216793"/>
                    <a:pt x="263311" y="933095"/>
                  </a:cubicBezTo>
                  <a:close/>
                </a:path>
              </a:pathLst>
            </a:custGeom>
            <a:gradFill>
              <a:gsLst>
                <a:gs pos="0">
                  <a:srgbClr val="72202A">
                    <a:alpha val="53000"/>
                  </a:srgbClr>
                </a:gs>
                <a:gs pos="64000">
                  <a:srgbClr val="FFFFFF">
                    <a:alpha val="0"/>
                  </a:srgb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10600030101010101" charset="-122"/>
                <a:ea typeface="字魂36号-正文宋楷" panose="02010600030101010101" charset="-122"/>
                <a:cs typeface="+mn-cs"/>
                <a:sym typeface="WenYue GuDianMingChaoTi (Non-Commercial Use)" pitchFamily="50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5095" y="62230"/>
            <a:ext cx="5553710" cy="516255"/>
            <a:chOff x="197" y="98"/>
            <a:chExt cx="8746" cy="813"/>
          </a:xfrm>
        </p:grpSpPr>
        <p:grpSp>
          <p:nvGrpSpPr>
            <p:cNvPr id="12" name="组合 11"/>
            <p:cNvGrpSpPr/>
            <p:nvPr/>
          </p:nvGrpSpPr>
          <p:grpSpPr>
            <a:xfrm>
              <a:off x="197" y="98"/>
              <a:ext cx="8713" cy="782"/>
              <a:chOff x="8966" y="529"/>
              <a:chExt cx="8713" cy="78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748" y="630"/>
                <a:ext cx="7931" cy="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dist"/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+mn-ea"/>
                    <a:sym typeface="+mn-lt"/>
                  </a:rPr>
                  <a:t>长沙市黄敏兰中学历史名师工作室</a:t>
                </a:r>
                <a:endPara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  <p:pic>
            <p:nvPicPr>
              <p:cNvPr id="14" name="图片 13" descr="工作室LOGO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8966" y="529"/>
                <a:ext cx="782" cy="782"/>
              </a:xfrm>
              <a:prstGeom prst="rect">
                <a:avLst/>
              </a:prstGeom>
            </p:spPr>
          </p:pic>
        </p:grpSp>
        <p:cxnSp>
          <p:nvCxnSpPr>
            <p:cNvPr id="15" name="直接连接符 14"/>
            <p:cNvCxnSpPr/>
            <p:nvPr/>
          </p:nvCxnSpPr>
          <p:spPr>
            <a:xfrm flipV="1">
              <a:off x="319" y="909"/>
              <a:ext cx="8625" cy="3"/>
            </a:xfrm>
            <a:prstGeom prst="line">
              <a:avLst/>
            </a:prstGeom>
            <a:ln w="22225">
              <a:solidFill>
                <a:srgbClr val="996633"/>
              </a:solidFill>
            </a:ln>
            <a:effectLst>
              <a:outerShdw blurRad="76200" dist="12700" dir="8100000" sy="-23000" kx="800400" algn="br" rotWithShape="0">
                <a:srgbClr val="996633">
                  <a:alpha val="2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25095" y="785495"/>
            <a:ext cx="8491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200"/>
              <a:t>二、</a:t>
            </a:r>
            <a:r>
              <a:rPr lang="en-US" sz="3200"/>
              <a:t>“</a:t>
            </a:r>
            <a:r>
              <a:rPr sz="3200"/>
              <a:t>历史的逻辑</a:t>
            </a:r>
            <a:r>
              <a:rPr lang="en-US" sz="3200"/>
              <a:t>”</a:t>
            </a:r>
            <a:r>
              <a:rPr sz="3200"/>
              <a:t>对新教材内容整合的价值</a:t>
            </a:r>
            <a:endParaRPr lang="zh-CN" sz="3200"/>
          </a:p>
        </p:txBody>
      </p:sp>
      <p:sp>
        <p:nvSpPr>
          <p:cNvPr id="18" name="文本框 17"/>
          <p:cNvSpPr txBox="1"/>
          <p:nvPr/>
        </p:nvSpPr>
        <p:spPr>
          <a:xfrm>
            <a:off x="201930" y="1470660"/>
            <a:ext cx="11730990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     “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历史是这样创造的：最终的结果总是从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许多</a:t>
            </a:r>
            <a:r>
              <a:rPr lang="en-US" alt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单个的意志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的相互冲突中产生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出来的，而其中每一个意志，又是由于</a:t>
            </a:r>
            <a:r>
              <a:rPr lang="en-US" alt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特殊的生活条件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，才成为它所成为的那样。这一就有</a:t>
            </a:r>
            <a:r>
              <a:rPr lang="en-US" alt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无数互相交错的力量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，有无数个力的平行四边形，而由此就产生出一个总的结果，即历史事变，这个结果又可以看作一个作为</a:t>
            </a:r>
            <a:r>
              <a:rPr lang="en-US" alt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整体的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不自觉地和不自主地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起着作用的力量的产物。因为任何一个人的愿望都会受到另一个人的妨碍，而最后出现的结果就是谁都没有希望过的事物。所以以往的历史总是象一种自然过程一样地进行，而且实质也是服从于同一</a:t>
            </a:r>
            <a:r>
              <a:rPr lang="en-US" alt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运动规律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的。但是，各个人的意志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——其中的每一个希望都得到他的体质和外部的、最终是经济的情况（或是他个人的，或是一般社会性的）使他向往的东西——虽然都达不到自己的愿望，而是融合为一个</a:t>
            </a:r>
            <a:r>
              <a:rPr lang="en-US" alt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总的平均数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，一个总的</a:t>
            </a:r>
            <a:r>
              <a:rPr lang="en-US" alt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合力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，然而从这一事实中绝不应作出结论说，这些意志等于零。相反地，这个意志都对合理有所贡献，因而是包括在这个合力里面的。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”</a:t>
            </a:r>
            <a:endParaRPr lang="en-US" altLang="zh-CN" sz="2000" b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                               ——《马克思恩格斯选集》第四卷，人民出版社1927年版，第478-479页</a:t>
            </a:r>
            <a:endParaRPr lang="en-US" altLang="zh-CN" sz="2000" b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025130" y="5518150"/>
            <a:ext cx="4084955" cy="1619885"/>
            <a:chOff x="12638" y="8690"/>
            <a:chExt cx="6433" cy="2551"/>
          </a:xfrm>
        </p:grpSpPr>
        <p:sp>
          <p:nvSpPr>
            <p:cNvPr id="5" name="任意多边形 3"/>
            <p:cNvSpPr/>
            <p:nvPr/>
          </p:nvSpPr>
          <p:spPr>
            <a:xfrm>
              <a:off x="15035" y="8690"/>
              <a:ext cx="4037" cy="2110"/>
            </a:xfrm>
            <a:custGeom>
              <a:avLst/>
              <a:gdLst>
                <a:gd name="connsiteX0" fmla="*/ 263311 w 3278889"/>
                <a:gd name="connsiteY0" fmla="*/ 933095 h 1879959"/>
                <a:gd name="connsiteX1" fmla="*/ 1051102 w 3278889"/>
                <a:gd name="connsiteY1" fmla="*/ 4627 h 1879959"/>
                <a:gd name="connsiteX2" fmla="*/ 1656013 w 3278889"/>
                <a:gd name="connsiteY2" fmla="*/ 567335 h 1879959"/>
                <a:gd name="connsiteX3" fmla="*/ 2232788 w 3278889"/>
                <a:gd name="connsiteY3" fmla="*/ 384455 h 1879959"/>
                <a:gd name="connsiteX4" fmla="*/ 3104985 w 3278889"/>
                <a:gd name="connsiteY4" fmla="*/ 806485 h 1879959"/>
                <a:gd name="connsiteX5" fmla="*/ 2992444 w 3278889"/>
                <a:gd name="connsiteY5" fmla="*/ 1805291 h 1879959"/>
                <a:gd name="connsiteX6" fmla="*/ 221108 w 3278889"/>
                <a:gd name="connsiteY6" fmla="*/ 1706818 h 1879959"/>
                <a:gd name="connsiteX7" fmla="*/ 263311 w 3278889"/>
                <a:gd name="connsiteY7" fmla="*/ 933095 h 1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889" h="1879959">
                  <a:moveTo>
                    <a:pt x="263311" y="933095"/>
                  </a:moveTo>
                  <a:cubicBezTo>
                    <a:pt x="401643" y="649397"/>
                    <a:pt x="818985" y="65587"/>
                    <a:pt x="1051102" y="4627"/>
                  </a:cubicBezTo>
                  <a:cubicBezTo>
                    <a:pt x="1283219" y="-56333"/>
                    <a:pt x="1459065" y="504030"/>
                    <a:pt x="1656013" y="567335"/>
                  </a:cubicBezTo>
                  <a:cubicBezTo>
                    <a:pt x="1852961" y="630640"/>
                    <a:pt x="1991293" y="344597"/>
                    <a:pt x="2232788" y="384455"/>
                  </a:cubicBezTo>
                  <a:cubicBezTo>
                    <a:pt x="2474283" y="424313"/>
                    <a:pt x="2978376" y="569679"/>
                    <a:pt x="3104985" y="806485"/>
                  </a:cubicBezTo>
                  <a:cubicBezTo>
                    <a:pt x="3231594" y="1043291"/>
                    <a:pt x="3473090" y="1655236"/>
                    <a:pt x="2992444" y="1805291"/>
                  </a:cubicBezTo>
                  <a:cubicBezTo>
                    <a:pt x="2511798" y="1955347"/>
                    <a:pt x="671274" y="1856873"/>
                    <a:pt x="221108" y="1706818"/>
                  </a:cubicBezTo>
                  <a:cubicBezTo>
                    <a:pt x="-229058" y="1556763"/>
                    <a:pt x="124979" y="1216793"/>
                    <a:pt x="263311" y="933095"/>
                  </a:cubicBezTo>
                  <a:close/>
                </a:path>
              </a:pathLst>
            </a:custGeom>
            <a:gradFill>
              <a:gsLst>
                <a:gs pos="0">
                  <a:srgbClr val="72202A">
                    <a:alpha val="53000"/>
                  </a:srgbClr>
                </a:gs>
                <a:gs pos="64000">
                  <a:srgbClr val="FFFFFF">
                    <a:alpha val="0"/>
                  </a:srgb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10600030101010101" charset="-122"/>
                <a:ea typeface="字魂36号-正文宋楷" panose="02010600030101010101" charset="-122"/>
                <a:cs typeface="+mn-cs"/>
                <a:sym typeface="WenYue GuDianMingChaoTi (Non-Commercial Use)" pitchFamily="50" charset="-122"/>
              </a:endParaRPr>
            </a:p>
          </p:txBody>
        </p:sp>
        <p:sp>
          <p:nvSpPr>
            <p:cNvPr id="6" name="任意多边形 3"/>
            <p:cNvSpPr/>
            <p:nvPr/>
          </p:nvSpPr>
          <p:spPr>
            <a:xfrm>
              <a:off x="12638" y="9131"/>
              <a:ext cx="4037" cy="2110"/>
            </a:xfrm>
            <a:custGeom>
              <a:avLst/>
              <a:gdLst>
                <a:gd name="connsiteX0" fmla="*/ 263311 w 3278889"/>
                <a:gd name="connsiteY0" fmla="*/ 933095 h 1879959"/>
                <a:gd name="connsiteX1" fmla="*/ 1051102 w 3278889"/>
                <a:gd name="connsiteY1" fmla="*/ 4627 h 1879959"/>
                <a:gd name="connsiteX2" fmla="*/ 1656013 w 3278889"/>
                <a:gd name="connsiteY2" fmla="*/ 567335 h 1879959"/>
                <a:gd name="connsiteX3" fmla="*/ 2232788 w 3278889"/>
                <a:gd name="connsiteY3" fmla="*/ 384455 h 1879959"/>
                <a:gd name="connsiteX4" fmla="*/ 3104985 w 3278889"/>
                <a:gd name="connsiteY4" fmla="*/ 806485 h 1879959"/>
                <a:gd name="connsiteX5" fmla="*/ 2992444 w 3278889"/>
                <a:gd name="connsiteY5" fmla="*/ 1805291 h 1879959"/>
                <a:gd name="connsiteX6" fmla="*/ 221108 w 3278889"/>
                <a:gd name="connsiteY6" fmla="*/ 1706818 h 1879959"/>
                <a:gd name="connsiteX7" fmla="*/ 263311 w 3278889"/>
                <a:gd name="connsiteY7" fmla="*/ 933095 h 1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889" h="1879959">
                  <a:moveTo>
                    <a:pt x="263311" y="933095"/>
                  </a:moveTo>
                  <a:cubicBezTo>
                    <a:pt x="401643" y="649397"/>
                    <a:pt x="818985" y="65587"/>
                    <a:pt x="1051102" y="4627"/>
                  </a:cubicBezTo>
                  <a:cubicBezTo>
                    <a:pt x="1283219" y="-56333"/>
                    <a:pt x="1459065" y="504030"/>
                    <a:pt x="1656013" y="567335"/>
                  </a:cubicBezTo>
                  <a:cubicBezTo>
                    <a:pt x="1852961" y="630640"/>
                    <a:pt x="1991293" y="344597"/>
                    <a:pt x="2232788" y="384455"/>
                  </a:cubicBezTo>
                  <a:cubicBezTo>
                    <a:pt x="2474283" y="424313"/>
                    <a:pt x="2978376" y="569679"/>
                    <a:pt x="3104985" y="806485"/>
                  </a:cubicBezTo>
                  <a:cubicBezTo>
                    <a:pt x="3231594" y="1043291"/>
                    <a:pt x="3473090" y="1655236"/>
                    <a:pt x="2992444" y="1805291"/>
                  </a:cubicBezTo>
                  <a:cubicBezTo>
                    <a:pt x="2511798" y="1955347"/>
                    <a:pt x="671274" y="1856873"/>
                    <a:pt x="221108" y="1706818"/>
                  </a:cubicBezTo>
                  <a:cubicBezTo>
                    <a:pt x="-229058" y="1556763"/>
                    <a:pt x="124979" y="1216793"/>
                    <a:pt x="263311" y="933095"/>
                  </a:cubicBezTo>
                  <a:close/>
                </a:path>
              </a:pathLst>
            </a:custGeom>
            <a:gradFill>
              <a:gsLst>
                <a:gs pos="0">
                  <a:srgbClr val="72202A">
                    <a:alpha val="53000"/>
                  </a:srgbClr>
                </a:gs>
                <a:gs pos="64000">
                  <a:srgbClr val="FFFFFF">
                    <a:alpha val="0"/>
                  </a:srgb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10600030101010101" charset="-122"/>
                <a:ea typeface="字魂36号-正文宋楷" panose="02010600030101010101" charset="-122"/>
                <a:cs typeface="+mn-cs"/>
                <a:sym typeface="WenYue GuDianMingChaoTi (Non-Commercial Use)" pitchFamily="50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5095" y="62230"/>
            <a:ext cx="5553710" cy="516255"/>
            <a:chOff x="197" y="98"/>
            <a:chExt cx="8746" cy="813"/>
          </a:xfrm>
        </p:grpSpPr>
        <p:grpSp>
          <p:nvGrpSpPr>
            <p:cNvPr id="12" name="组合 11"/>
            <p:cNvGrpSpPr/>
            <p:nvPr/>
          </p:nvGrpSpPr>
          <p:grpSpPr>
            <a:xfrm>
              <a:off x="197" y="98"/>
              <a:ext cx="8713" cy="782"/>
              <a:chOff x="8966" y="529"/>
              <a:chExt cx="8713" cy="78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748" y="630"/>
                <a:ext cx="7931" cy="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dist"/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+mn-ea"/>
                    <a:sym typeface="+mn-lt"/>
                  </a:rPr>
                  <a:t>长沙市黄敏兰中学历史名师工作室</a:t>
                </a:r>
                <a:endPara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  <p:pic>
            <p:nvPicPr>
              <p:cNvPr id="14" name="图片 13" descr="工作室LOGO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8966" y="529"/>
                <a:ext cx="782" cy="782"/>
              </a:xfrm>
              <a:prstGeom prst="rect">
                <a:avLst/>
              </a:prstGeom>
            </p:spPr>
          </p:pic>
        </p:grpSp>
        <p:cxnSp>
          <p:nvCxnSpPr>
            <p:cNvPr id="15" name="直接连接符 14"/>
            <p:cNvCxnSpPr/>
            <p:nvPr/>
          </p:nvCxnSpPr>
          <p:spPr>
            <a:xfrm flipV="1">
              <a:off x="319" y="909"/>
              <a:ext cx="8625" cy="3"/>
            </a:xfrm>
            <a:prstGeom prst="line">
              <a:avLst/>
            </a:prstGeom>
            <a:ln w="22225">
              <a:solidFill>
                <a:srgbClr val="996633"/>
              </a:solidFill>
            </a:ln>
            <a:effectLst>
              <a:outerShdw blurRad="76200" dist="12700" dir="8100000" sy="-23000" kx="800400" algn="br" rotWithShape="0">
                <a:srgbClr val="996633">
                  <a:alpha val="2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25095" y="785495"/>
            <a:ext cx="8491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3200"/>
              <a:t>二、</a:t>
            </a:r>
            <a:r>
              <a:rPr lang="en-US" sz="3200"/>
              <a:t>“</a:t>
            </a:r>
            <a:r>
              <a:rPr sz="3200"/>
              <a:t>历史的逻辑</a:t>
            </a:r>
            <a:r>
              <a:rPr lang="en-US" sz="3200"/>
              <a:t>”</a:t>
            </a:r>
            <a:r>
              <a:rPr sz="3200"/>
              <a:t>对新教材内容整合的价值</a:t>
            </a:r>
            <a:endParaRPr lang="zh-CN" sz="3200"/>
          </a:p>
        </p:txBody>
      </p:sp>
      <p:sp>
        <p:nvSpPr>
          <p:cNvPr id="18" name="文本框 17"/>
          <p:cNvSpPr txBox="1"/>
          <p:nvPr/>
        </p:nvSpPr>
        <p:spPr>
          <a:xfrm>
            <a:off x="201930" y="1470660"/>
            <a:ext cx="11730990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     “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历史是这样创造的：最终的结果总是从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许多</a:t>
            </a:r>
            <a:r>
              <a:rPr lang="en-US" alt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单个的意志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的相互冲突中产生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出来的，而其中每一个意志，又是由于</a:t>
            </a:r>
            <a:r>
              <a:rPr lang="en-US" alt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特殊的生活条件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，才成为它所成为的那样。这一就有</a:t>
            </a:r>
            <a:r>
              <a:rPr lang="en-US" alt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无数互相交错的力量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，有无数个力的平行四边形，而由此就产生出一个总的结果，即历史事变，这个结果又可以看作一个作为</a:t>
            </a:r>
            <a:r>
              <a:rPr lang="en-US" alt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整体的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不自觉地和不自主地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起着作用的力量的产物。因为任何一个人的愿望都会受到另一个人的妨碍，而最后出现的结果就是谁都没有希望过的事物。所以以往的历史总是象一种自然过程一样地进行，而且实质也是服从于同一</a:t>
            </a:r>
            <a:r>
              <a:rPr lang="en-US" alt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运动规律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的。但是，各个人的意志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——其中的每一个希望都得到他的体质和外部的、最终是经济的情况（或是他个人的，或是一般社会性的）使他向往的东西——虽然都达不到自己的愿望，而是融合为一个</a:t>
            </a:r>
            <a:r>
              <a:rPr lang="en-US" alt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总的平均数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，一个总的</a:t>
            </a:r>
            <a:r>
              <a:rPr lang="en-US" altLang="zh-CN" sz="20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合力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，然而从这一事实中绝不应作出结论说，这些意志等于零。相反地，这个意志都对合理有所贡献，因而是包括在这个合力里面的。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”</a:t>
            </a:r>
            <a:endParaRPr lang="en-US" altLang="zh-CN" sz="2000" b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                               ——《马克思恩格斯选集》第四卷，人民出版社1927年版，第478-479页</a:t>
            </a:r>
            <a:endParaRPr lang="en-US" altLang="zh-CN" sz="2000" b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209800" y="1470660"/>
            <a:ext cx="4323080" cy="793115"/>
            <a:chOff x="3434" y="7366"/>
            <a:chExt cx="3298" cy="1249"/>
          </a:xfrm>
        </p:grpSpPr>
        <p:sp>
          <p:nvSpPr>
            <p:cNvPr id="20" name="圆角矩形 19"/>
            <p:cNvSpPr/>
            <p:nvPr/>
          </p:nvSpPr>
          <p:spPr>
            <a:xfrm>
              <a:off x="3434" y="7366"/>
              <a:ext cx="3298" cy="124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533" y="7628"/>
              <a:ext cx="287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/>
              <a:r>
                <a:rPr lang="en-US" altLang="zh-CN" sz="2400" b="1">
                  <a:solidFill>
                    <a:schemeClr val="bg1"/>
                  </a:solidFill>
                  <a:sym typeface="+mn-ea"/>
                </a:rPr>
                <a:t>     </a:t>
              </a:r>
              <a:r>
                <a:rPr sz="2400" b="1">
                  <a:solidFill>
                    <a:schemeClr val="bg1"/>
                  </a:solidFill>
                  <a:sym typeface="+mn-ea"/>
                </a:rPr>
                <a:t>历史的创造具有主体性</a:t>
              </a:r>
              <a:endParaRPr sz="2400" b="1">
                <a:solidFill>
                  <a:schemeClr val="bg1"/>
                </a:solidFill>
                <a:sym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19325" y="2400300"/>
            <a:ext cx="5378450" cy="793115"/>
            <a:chOff x="3434" y="7366"/>
            <a:chExt cx="3298" cy="1249"/>
          </a:xfrm>
        </p:grpSpPr>
        <p:sp>
          <p:nvSpPr>
            <p:cNvPr id="23" name="圆角矩形 22"/>
            <p:cNvSpPr/>
            <p:nvPr/>
          </p:nvSpPr>
          <p:spPr>
            <a:xfrm>
              <a:off x="3434" y="7366"/>
              <a:ext cx="3298" cy="124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533" y="7628"/>
              <a:ext cx="287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/>
              <a:r>
                <a:rPr lang="en-US" altLang="zh-CN" sz="2400" b="1">
                  <a:solidFill>
                    <a:schemeClr val="bg1"/>
                  </a:solidFill>
                  <a:sym typeface="+mn-ea"/>
                </a:rPr>
                <a:t>     </a:t>
              </a:r>
              <a:r>
                <a:rPr sz="2400" b="1">
                  <a:solidFill>
                    <a:schemeClr val="bg1"/>
                  </a:solidFill>
                  <a:sym typeface="+mn-ea"/>
                </a:rPr>
                <a:t>主体的运动又具有特定时空性</a:t>
              </a:r>
              <a:endParaRPr sz="2400" b="1">
                <a:solidFill>
                  <a:schemeClr val="bg1"/>
                </a:solidFill>
                <a:sym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219325" y="3481705"/>
            <a:ext cx="5885180" cy="793115"/>
            <a:chOff x="3434" y="7366"/>
            <a:chExt cx="3298" cy="1249"/>
          </a:xfrm>
        </p:grpSpPr>
        <p:sp>
          <p:nvSpPr>
            <p:cNvPr id="26" name="圆角矩形 25"/>
            <p:cNvSpPr/>
            <p:nvPr/>
          </p:nvSpPr>
          <p:spPr>
            <a:xfrm>
              <a:off x="3434" y="7366"/>
              <a:ext cx="3298" cy="124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533" y="7628"/>
              <a:ext cx="287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/>
              <a:r>
                <a:rPr lang="en-US" altLang="zh-CN" sz="2400" b="1">
                  <a:solidFill>
                    <a:schemeClr val="bg1"/>
                  </a:solidFill>
                  <a:sym typeface="+mn-ea"/>
                </a:rPr>
                <a:t>     </a:t>
              </a:r>
              <a:r>
                <a:rPr sz="2400" b="1">
                  <a:solidFill>
                    <a:schemeClr val="bg1"/>
                  </a:solidFill>
                  <a:sym typeface="+mn-ea"/>
                </a:rPr>
                <a:t>历史的发展具有整体性、规律性</a:t>
              </a:r>
              <a:endParaRPr sz="2400" b="1">
                <a:solidFill>
                  <a:schemeClr val="bg1"/>
                </a:solidFill>
                <a:sym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240280" y="4563110"/>
            <a:ext cx="4292600" cy="793115"/>
            <a:chOff x="3434" y="7366"/>
            <a:chExt cx="3298" cy="1249"/>
          </a:xfrm>
        </p:grpSpPr>
        <p:sp>
          <p:nvSpPr>
            <p:cNvPr id="29" name="圆角矩形 28"/>
            <p:cNvSpPr/>
            <p:nvPr/>
          </p:nvSpPr>
          <p:spPr>
            <a:xfrm>
              <a:off x="3434" y="7366"/>
              <a:ext cx="3298" cy="124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533" y="7628"/>
              <a:ext cx="287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/>
              <a:r>
                <a:rPr lang="en-US" altLang="zh-CN" sz="2400" b="1">
                  <a:solidFill>
                    <a:schemeClr val="bg1"/>
                  </a:solidFill>
                  <a:sym typeface="+mn-ea"/>
                </a:rPr>
                <a:t>     </a:t>
              </a:r>
              <a:r>
                <a:rPr sz="2400" b="1">
                  <a:solidFill>
                    <a:schemeClr val="bg1"/>
                  </a:solidFill>
                  <a:sym typeface="+mn-ea"/>
                </a:rPr>
                <a:t>自觉性和自在性的统一</a:t>
              </a:r>
              <a:endParaRPr sz="2400" b="1">
                <a:solidFill>
                  <a:schemeClr val="bg1"/>
                </a:solidFill>
                <a:sym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240280" y="5532120"/>
            <a:ext cx="4420870" cy="793115"/>
            <a:chOff x="3434" y="7366"/>
            <a:chExt cx="3298" cy="1249"/>
          </a:xfrm>
        </p:grpSpPr>
        <p:sp>
          <p:nvSpPr>
            <p:cNvPr id="32" name="圆角矩形 31"/>
            <p:cNvSpPr/>
            <p:nvPr/>
          </p:nvSpPr>
          <p:spPr>
            <a:xfrm>
              <a:off x="3434" y="7366"/>
              <a:ext cx="3298" cy="124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533" y="7628"/>
              <a:ext cx="287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/>
              <a:r>
                <a:rPr lang="en-US" altLang="zh-CN" sz="2400" b="1">
                  <a:solidFill>
                    <a:schemeClr val="bg1"/>
                  </a:solidFill>
                  <a:sym typeface="+mn-ea"/>
                </a:rPr>
                <a:t>     </a:t>
              </a:r>
              <a:r>
                <a:rPr sz="2400" b="1">
                  <a:solidFill>
                    <a:schemeClr val="bg1"/>
                  </a:solidFill>
                  <a:sym typeface="+mn-ea"/>
                </a:rPr>
                <a:t>偶然性和必然性的统一</a:t>
              </a:r>
              <a:endParaRPr sz="2400" b="1">
                <a:solidFill>
                  <a:schemeClr val="bg1"/>
                </a:solidFill>
                <a:sym typeface="+mn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714740" y="1884680"/>
            <a:ext cx="2926715" cy="4293870"/>
            <a:chOff x="13724" y="2968"/>
            <a:chExt cx="4609" cy="6762"/>
          </a:xfrm>
        </p:grpSpPr>
        <p:grpSp>
          <p:nvGrpSpPr>
            <p:cNvPr id="34" name="组合 33"/>
            <p:cNvGrpSpPr/>
            <p:nvPr/>
          </p:nvGrpSpPr>
          <p:grpSpPr>
            <a:xfrm>
              <a:off x="15035" y="5398"/>
              <a:ext cx="3298" cy="1249"/>
              <a:chOff x="3434" y="7366"/>
              <a:chExt cx="3298" cy="1249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3434" y="7366"/>
                <a:ext cx="3298" cy="124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3645" y="7628"/>
                <a:ext cx="287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>
                    <a:solidFill>
                      <a:schemeClr val="bg1"/>
                    </a:solidFill>
                  </a:rPr>
                  <a:t>历史的</a:t>
                </a:r>
                <a:r>
                  <a:rPr lang="zh-CN" altLang="en-US" sz="2400" b="1">
                    <a:solidFill>
                      <a:schemeClr val="bg1"/>
                    </a:solidFill>
                  </a:rPr>
                  <a:t>合力</a:t>
                </a:r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左大括号 36"/>
            <p:cNvSpPr/>
            <p:nvPr/>
          </p:nvSpPr>
          <p:spPr>
            <a:xfrm flipH="1">
              <a:off x="13724" y="2968"/>
              <a:ext cx="560" cy="6763"/>
            </a:xfrm>
            <a:prstGeom prst="leftBrace">
              <a:avLst>
                <a:gd name="adj1" fmla="val 8333"/>
                <a:gd name="adj2" fmla="val 46184"/>
              </a:avLst>
            </a:prstGeom>
            <a:ln w="730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756275" y="71120"/>
            <a:ext cx="5885180" cy="793115"/>
            <a:chOff x="3434" y="7366"/>
            <a:chExt cx="3298" cy="1249"/>
          </a:xfrm>
        </p:grpSpPr>
        <p:sp>
          <p:nvSpPr>
            <p:cNvPr id="39" name="圆角矩形 38"/>
            <p:cNvSpPr/>
            <p:nvPr/>
          </p:nvSpPr>
          <p:spPr>
            <a:xfrm>
              <a:off x="3434" y="7366"/>
              <a:ext cx="3298" cy="124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434" y="7628"/>
              <a:ext cx="32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/>
              <a:r>
                <a:rPr lang="en-US" altLang="zh-CN" sz="2800" b="1">
                  <a:solidFill>
                    <a:schemeClr val="bg1"/>
                  </a:solidFill>
                  <a:sym typeface="+mn-ea"/>
                </a:rPr>
                <a:t>   </a:t>
              </a:r>
              <a:r>
                <a:rPr lang="en-US" altLang="zh-CN" sz="2800" b="1">
                  <a:solidFill>
                    <a:srgbClr val="C00000"/>
                  </a:solidFill>
                  <a:sym typeface="+mn-ea"/>
                </a:rPr>
                <a:t>  </a:t>
              </a:r>
              <a:r>
                <a:rPr sz="2800" b="1">
                  <a:solidFill>
                    <a:srgbClr val="C00000"/>
                  </a:solidFill>
                  <a:sym typeface="+mn-ea"/>
                </a:rPr>
                <a:t>疏通历史脉络，培养学生思维</a:t>
              </a:r>
              <a:endParaRPr sz="2800" b="1">
                <a:solidFill>
                  <a:srgbClr val="C00000"/>
                </a:solidFill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025130" y="5518150"/>
            <a:ext cx="4084955" cy="1619885"/>
            <a:chOff x="12638" y="8690"/>
            <a:chExt cx="6433" cy="2551"/>
          </a:xfrm>
        </p:grpSpPr>
        <p:sp>
          <p:nvSpPr>
            <p:cNvPr id="5" name="任意多边形 3"/>
            <p:cNvSpPr/>
            <p:nvPr/>
          </p:nvSpPr>
          <p:spPr>
            <a:xfrm>
              <a:off x="15035" y="8690"/>
              <a:ext cx="4037" cy="2110"/>
            </a:xfrm>
            <a:custGeom>
              <a:avLst/>
              <a:gdLst>
                <a:gd name="connsiteX0" fmla="*/ 263311 w 3278889"/>
                <a:gd name="connsiteY0" fmla="*/ 933095 h 1879959"/>
                <a:gd name="connsiteX1" fmla="*/ 1051102 w 3278889"/>
                <a:gd name="connsiteY1" fmla="*/ 4627 h 1879959"/>
                <a:gd name="connsiteX2" fmla="*/ 1656013 w 3278889"/>
                <a:gd name="connsiteY2" fmla="*/ 567335 h 1879959"/>
                <a:gd name="connsiteX3" fmla="*/ 2232788 w 3278889"/>
                <a:gd name="connsiteY3" fmla="*/ 384455 h 1879959"/>
                <a:gd name="connsiteX4" fmla="*/ 3104985 w 3278889"/>
                <a:gd name="connsiteY4" fmla="*/ 806485 h 1879959"/>
                <a:gd name="connsiteX5" fmla="*/ 2992444 w 3278889"/>
                <a:gd name="connsiteY5" fmla="*/ 1805291 h 1879959"/>
                <a:gd name="connsiteX6" fmla="*/ 221108 w 3278889"/>
                <a:gd name="connsiteY6" fmla="*/ 1706818 h 1879959"/>
                <a:gd name="connsiteX7" fmla="*/ 263311 w 3278889"/>
                <a:gd name="connsiteY7" fmla="*/ 933095 h 1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889" h="1879959">
                  <a:moveTo>
                    <a:pt x="263311" y="933095"/>
                  </a:moveTo>
                  <a:cubicBezTo>
                    <a:pt x="401643" y="649397"/>
                    <a:pt x="818985" y="65587"/>
                    <a:pt x="1051102" y="4627"/>
                  </a:cubicBezTo>
                  <a:cubicBezTo>
                    <a:pt x="1283219" y="-56333"/>
                    <a:pt x="1459065" y="504030"/>
                    <a:pt x="1656013" y="567335"/>
                  </a:cubicBezTo>
                  <a:cubicBezTo>
                    <a:pt x="1852961" y="630640"/>
                    <a:pt x="1991293" y="344597"/>
                    <a:pt x="2232788" y="384455"/>
                  </a:cubicBezTo>
                  <a:cubicBezTo>
                    <a:pt x="2474283" y="424313"/>
                    <a:pt x="2978376" y="569679"/>
                    <a:pt x="3104985" y="806485"/>
                  </a:cubicBezTo>
                  <a:cubicBezTo>
                    <a:pt x="3231594" y="1043291"/>
                    <a:pt x="3473090" y="1655236"/>
                    <a:pt x="2992444" y="1805291"/>
                  </a:cubicBezTo>
                  <a:cubicBezTo>
                    <a:pt x="2511798" y="1955347"/>
                    <a:pt x="671274" y="1856873"/>
                    <a:pt x="221108" y="1706818"/>
                  </a:cubicBezTo>
                  <a:cubicBezTo>
                    <a:pt x="-229058" y="1556763"/>
                    <a:pt x="124979" y="1216793"/>
                    <a:pt x="263311" y="933095"/>
                  </a:cubicBezTo>
                  <a:close/>
                </a:path>
              </a:pathLst>
            </a:custGeom>
            <a:gradFill>
              <a:gsLst>
                <a:gs pos="0">
                  <a:srgbClr val="72202A">
                    <a:alpha val="53000"/>
                  </a:srgbClr>
                </a:gs>
                <a:gs pos="64000">
                  <a:srgbClr val="FFFFFF">
                    <a:alpha val="0"/>
                  </a:srgb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10600030101010101" charset="-122"/>
                <a:ea typeface="字魂36号-正文宋楷" panose="02010600030101010101" charset="-122"/>
                <a:cs typeface="+mn-cs"/>
                <a:sym typeface="WenYue GuDianMingChaoTi (Non-Commercial Use)" pitchFamily="50" charset="-122"/>
              </a:endParaRPr>
            </a:p>
          </p:txBody>
        </p:sp>
        <p:sp>
          <p:nvSpPr>
            <p:cNvPr id="6" name="任意多边形 3"/>
            <p:cNvSpPr/>
            <p:nvPr/>
          </p:nvSpPr>
          <p:spPr>
            <a:xfrm>
              <a:off x="12638" y="9131"/>
              <a:ext cx="4037" cy="2110"/>
            </a:xfrm>
            <a:custGeom>
              <a:avLst/>
              <a:gdLst>
                <a:gd name="connsiteX0" fmla="*/ 263311 w 3278889"/>
                <a:gd name="connsiteY0" fmla="*/ 933095 h 1879959"/>
                <a:gd name="connsiteX1" fmla="*/ 1051102 w 3278889"/>
                <a:gd name="connsiteY1" fmla="*/ 4627 h 1879959"/>
                <a:gd name="connsiteX2" fmla="*/ 1656013 w 3278889"/>
                <a:gd name="connsiteY2" fmla="*/ 567335 h 1879959"/>
                <a:gd name="connsiteX3" fmla="*/ 2232788 w 3278889"/>
                <a:gd name="connsiteY3" fmla="*/ 384455 h 1879959"/>
                <a:gd name="connsiteX4" fmla="*/ 3104985 w 3278889"/>
                <a:gd name="connsiteY4" fmla="*/ 806485 h 1879959"/>
                <a:gd name="connsiteX5" fmla="*/ 2992444 w 3278889"/>
                <a:gd name="connsiteY5" fmla="*/ 1805291 h 1879959"/>
                <a:gd name="connsiteX6" fmla="*/ 221108 w 3278889"/>
                <a:gd name="connsiteY6" fmla="*/ 1706818 h 1879959"/>
                <a:gd name="connsiteX7" fmla="*/ 263311 w 3278889"/>
                <a:gd name="connsiteY7" fmla="*/ 933095 h 1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889" h="1879959">
                  <a:moveTo>
                    <a:pt x="263311" y="933095"/>
                  </a:moveTo>
                  <a:cubicBezTo>
                    <a:pt x="401643" y="649397"/>
                    <a:pt x="818985" y="65587"/>
                    <a:pt x="1051102" y="4627"/>
                  </a:cubicBezTo>
                  <a:cubicBezTo>
                    <a:pt x="1283219" y="-56333"/>
                    <a:pt x="1459065" y="504030"/>
                    <a:pt x="1656013" y="567335"/>
                  </a:cubicBezTo>
                  <a:cubicBezTo>
                    <a:pt x="1852961" y="630640"/>
                    <a:pt x="1991293" y="344597"/>
                    <a:pt x="2232788" y="384455"/>
                  </a:cubicBezTo>
                  <a:cubicBezTo>
                    <a:pt x="2474283" y="424313"/>
                    <a:pt x="2978376" y="569679"/>
                    <a:pt x="3104985" y="806485"/>
                  </a:cubicBezTo>
                  <a:cubicBezTo>
                    <a:pt x="3231594" y="1043291"/>
                    <a:pt x="3473090" y="1655236"/>
                    <a:pt x="2992444" y="1805291"/>
                  </a:cubicBezTo>
                  <a:cubicBezTo>
                    <a:pt x="2511798" y="1955347"/>
                    <a:pt x="671274" y="1856873"/>
                    <a:pt x="221108" y="1706818"/>
                  </a:cubicBezTo>
                  <a:cubicBezTo>
                    <a:pt x="-229058" y="1556763"/>
                    <a:pt x="124979" y="1216793"/>
                    <a:pt x="263311" y="933095"/>
                  </a:cubicBezTo>
                  <a:close/>
                </a:path>
              </a:pathLst>
            </a:custGeom>
            <a:gradFill>
              <a:gsLst>
                <a:gs pos="0">
                  <a:srgbClr val="72202A">
                    <a:alpha val="53000"/>
                  </a:srgbClr>
                </a:gs>
                <a:gs pos="64000">
                  <a:srgbClr val="FFFFFF">
                    <a:alpha val="0"/>
                  </a:srgb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10600030101010101" charset="-122"/>
                <a:ea typeface="字魂36号-正文宋楷" panose="02010600030101010101" charset="-122"/>
                <a:cs typeface="+mn-cs"/>
                <a:sym typeface="WenYue GuDianMingChaoTi (Non-Commercial Use)" pitchFamily="50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5095" y="62230"/>
            <a:ext cx="5553710" cy="516255"/>
            <a:chOff x="197" y="98"/>
            <a:chExt cx="8746" cy="813"/>
          </a:xfrm>
        </p:grpSpPr>
        <p:grpSp>
          <p:nvGrpSpPr>
            <p:cNvPr id="12" name="组合 11"/>
            <p:cNvGrpSpPr/>
            <p:nvPr/>
          </p:nvGrpSpPr>
          <p:grpSpPr>
            <a:xfrm>
              <a:off x="197" y="98"/>
              <a:ext cx="8713" cy="782"/>
              <a:chOff x="8966" y="529"/>
              <a:chExt cx="8713" cy="78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748" y="630"/>
                <a:ext cx="7931" cy="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dist"/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+mn-ea"/>
                    <a:sym typeface="+mn-lt"/>
                  </a:rPr>
                  <a:t>长沙市黄敏兰中学历史名师工作室</a:t>
                </a:r>
                <a:endPara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  <p:pic>
            <p:nvPicPr>
              <p:cNvPr id="14" name="图片 13" descr="工作室LOGO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8966" y="529"/>
                <a:ext cx="782" cy="782"/>
              </a:xfrm>
              <a:prstGeom prst="rect">
                <a:avLst/>
              </a:prstGeom>
            </p:spPr>
          </p:pic>
        </p:grpSp>
        <p:cxnSp>
          <p:nvCxnSpPr>
            <p:cNvPr id="15" name="直接连接符 14"/>
            <p:cNvCxnSpPr/>
            <p:nvPr/>
          </p:nvCxnSpPr>
          <p:spPr>
            <a:xfrm flipV="1">
              <a:off x="319" y="909"/>
              <a:ext cx="8625" cy="3"/>
            </a:xfrm>
            <a:prstGeom prst="line">
              <a:avLst/>
            </a:prstGeom>
            <a:ln w="22225">
              <a:solidFill>
                <a:srgbClr val="996633"/>
              </a:solidFill>
            </a:ln>
            <a:effectLst>
              <a:outerShdw blurRad="76200" dist="12700" dir="8100000" sy="-23000" kx="800400" algn="br" rotWithShape="0">
                <a:srgbClr val="996633">
                  <a:alpha val="2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25095" y="785495"/>
            <a:ext cx="8491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/>
              <a:t>三</a:t>
            </a:r>
            <a:r>
              <a:rPr sz="3200"/>
              <a:t>、依据“历史的逻辑”整合新教材内容的策略</a:t>
            </a:r>
            <a:endParaRPr sz="3200"/>
          </a:p>
        </p:txBody>
      </p:sp>
      <p:sp>
        <p:nvSpPr>
          <p:cNvPr id="100" name="文本框 99"/>
          <p:cNvSpPr txBox="1"/>
          <p:nvPr/>
        </p:nvSpPr>
        <p:spPr>
          <a:xfrm>
            <a:off x="401320" y="1691005"/>
            <a:ext cx="58146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1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sz="2800" b="1">
                <a:latin typeface="Calibri" panose="020F0502020204030204" charset="0"/>
                <a:ea typeface="宋体" panose="02010600030101010101" pitchFamily="2" charset="-122"/>
              </a:rPr>
              <a:t>、明确主体，疏通历史的主线。</a:t>
            </a:r>
            <a:endParaRPr lang="zh-CN" altLang="en-US" sz="28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0" name="图片 19" descr="C:/Users/52977/AppData/Local/Temp/picturecompress_20211222103118/output_1.pngoutput_1"/>
          <p:cNvPicPr>
            <a:picLocks noChangeAspect="1"/>
          </p:cNvPicPr>
          <p:nvPr/>
        </p:nvPicPr>
        <p:blipFill>
          <a:blip r:embed="rId2"/>
          <a:srcRect r="22160"/>
          <a:stretch>
            <a:fillRect/>
          </a:stretch>
        </p:blipFill>
        <p:spPr>
          <a:xfrm rot="16200000">
            <a:off x="1842770" y="1239520"/>
            <a:ext cx="3633470" cy="6224270"/>
          </a:xfrm>
          <a:prstGeom prst="rect">
            <a:avLst/>
          </a:prstGeom>
        </p:spPr>
      </p:pic>
      <p:pic>
        <p:nvPicPr>
          <p:cNvPr id="21" name="图片 20" descr="C:/Users/52977/AppData/Local/Temp/picturecompress_20211222103248/output_1.pngoutput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943090" y="1461770"/>
            <a:ext cx="4362450" cy="5817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025130" y="5518150"/>
            <a:ext cx="4084955" cy="1619885"/>
            <a:chOff x="12638" y="8690"/>
            <a:chExt cx="6433" cy="2551"/>
          </a:xfrm>
        </p:grpSpPr>
        <p:sp>
          <p:nvSpPr>
            <p:cNvPr id="5" name="任意多边形 3"/>
            <p:cNvSpPr/>
            <p:nvPr/>
          </p:nvSpPr>
          <p:spPr>
            <a:xfrm>
              <a:off x="15035" y="8690"/>
              <a:ext cx="4037" cy="2110"/>
            </a:xfrm>
            <a:custGeom>
              <a:avLst/>
              <a:gdLst>
                <a:gd name="connsiteX0" fmla="*/ 263311 w 3278889"/>
                <a:gd name="connsiteY0" fmla="*/ 933095 h 1879959"/>
                <a:gd name="connsiteX1" fmla="*/ 1051102 w 3278889"/>
                <a:gd name="connsiteY1" fmla="*/ 4627 h 1879959"/>
                <a:gd name="connsiteX2" fmla="*/ 1656013 w 3278889"/>
                <a:gd name="connsiteY2" fmla="*/ 567335 h 1879959"/>
                <a:gd name="connsiteX3" fmla="*/ 2232788 w 3278889"/>
                <a:gd name="connsiteY3" fmla="*/ 384455 h 1879959"/>
                <a:gd name="connsiteX4" fmla="*/ 3104985 w 3278889"/>
                <a:gd name="connsiteY4" fmla="*/ 806485 h 1879959"/>
                <a:gd name="connsiteX5" fmla="*/ 2992444 w 3278889"/>
                <a:gd name="connsiteY5" fmla="*/ 1805291 h 1879959"/>
                <a:gd name="connsiteX6" fmla="*/ 221108 w 3278889"/>
                <a:gd name="connsiteY6" fmla="*/ 1706818 h 1879959"/>
                <a:gd name="connsiteX7" fmla="*/ 263311 w 3278889"/>
                <a:gd name="connsiteY7" fmla="*/ 933095 h 1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889" h="1879959">
                  <a:moveTo>
                    <a:pt x="263311" y="933095"/>
                  </a:moveTo>
                  <a:cubicBezTo>
                    <a:pt x="401643" y="649397"/>
                    <a:pt x="818985" y="65587"/>
                    <a:pt x="1051102" y="4627"/>
                  </a:cubicBezTo>
                  <a:cubicBezTo>
                    <a:pt x="1283219" y="-56333"/>
                    <a:pt x="1459065" y="504030"/>
                    <a:pt x="1656013" y="567335"/>
                  </a:cubicBezTo>
                  <a:cubicBezTo>
                    <a:pt x="1852961" y="630640"/>
                    <a:pt x="1991293" y="344597"/>
                    <a:pt x="2232788" y="384455"/>
                  </a:cubicBezTo>
                  <a:cubicBezTo>
                    <a:pt x="2474283" y="424313"/>
                    <a:pt x="2978376" y="569679"/>
                    <a:pt x="3104985" y="806485"/>
                  </a:cubicBezTo>
                  <a:cubicBezTo>
                    <a:pt x="3231594" y="1043291"/>
                    <a:pt x="3473090" y="1655236"/>
                    <a:pt x="2992444" y="1805291"/>
                  </a:cubicBezTo>
                  <a:cubicBezTo>
                    <a:pt x="2511798" y="1955347"/>
                    <a:pt x="671274" y="1856873"/>
                    <a:pt x="221108" y="1706818"/>
                  </a:cubicBezTo>
                  <a:cubicBezTo>
                    <a:pt x="-229058" y="1556763"/>
                    <a:pt x="124979" y="1216793"/>
                    <a:pt x="263311" y="933095"/>
                  </a:cubicBezTo>
                  <a:close/>
                </a:path>
              </a:pathLst>
            </a:custGeom>
            <a:gradFill>
              <a:gsLst>
                <a:gs pos="0">
                  <a:srgbClr val="72202A">
                    <a:alpha val="53000"/>
                  </a:srgbClr>
                </a:gs>
                <a:gs pos="64000">
                  <a:srgbClr val="FFFFFF">
                    <a:alpha val="0"/>
                  </a:srgb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10600030101010101" charset="-122"/>
                <a:ea typeface="字魂36号-正文宋楷" panose="02010600030101010101" charset="-122"/>
                <a:cs typeface="+mn-cs"/>
                <a:sym typeface="WenYue GuDianMingChaoTi (Non-Commercial Use)" pitchFamily="50" charset="-122"/>
              </a:endParaRPr>
            </a:p>
          </p:txBody>
        </p:sp>
        <p:sp>
          <p:nvSpPr>
            <p:cNvPr id="6" name="任意多边形 3"/>
            <p:cNvSpPr/>
            <p:nvPr/>
          </p:nvSpPr>
          <p:spPr>
            <a:xfrm>
              <a:off x="12638" y="9131"/>
              <a:ext cx="4037" cy="2110"/>
            </a:xfrm>
            <a:custGeom>
              <a:avLst/>
              <a:gdLst>
                <a:gd name="connsiteX0" fmla="*/ 263311 w 3278889"/>
                <a:gd name="connsiteY0" fmla="*/ 933095 h 1879959"/>
                <a:gd name="connsiteX1" fmla="*/ 1051102 w 3278889"/>
                <a:gd name="connsiteY1" fmla="*/ 4627 h 1879959"/>
                <a:gd name="connsiteX2" fmla="*/ 1656013 w 3278889"/>
                <a:gd name="connsiteY2" fmla="*/ 567335 h 1879959"/>
                <a:gd name="connsiteX3" fmla="*/ 2232788 w 3278889"/>
                <a:gd name="connsiteY3" fmla="*/ 384455 h 1879959"/>
                <a:gd name="connsiteX4" fmla="*/ 3104985 w 3278889"/>
                <a:gd name="connsiteY4" fmla="*/ 806485 h 1879959"/>
                <a:gd name="connsiteX5" fmla="*/ 2992444 w 3278889"/>
                <a:gd name="connsiteY5" fmla="*/ 1805291 h 1879959"/>
                <a:gd name="connsiteX6" fmla="*/ 221108 w 3278889"/>
                <a:gd name="connsiteY6" fmla="*/ 1706818 h 1879959"/>
                <a:gd name="connsiteX7" fmla="*/ 263311 w 3278889"/>
                <a:gd name="connsiteY7" fmla="*/ 933095 h 1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889" h="1879959">
                  <a:moveTo>
                    <a:pt x="263311" y="933095"/>
                  </a:moveTo>
                  <a:cubicBezTo>
                    <a:pt x="401643" y="649397"/>
                    <a:pt x="818985" y="65587"/>
                    <a:pt x="1051102" y="4627"/>
                  </a:cubicBezTo>
                  <a:cubicBezTo>
                    <a:pt x="1283219" y="-56333"/>
                    <a:pt x="1459065" y="504030"/>
                    <a:pt x="1656013" y="567335"/>
                  </a:cubicBezTo>
                  <a:cubicBezTo>
                    <a:pt x="1852961" y="630640"/>
                    <a:pt x="1991293" y="344597"/>
                    <a:pt x="2232788" y="384455"/>
                  </a:cubicBezTo>
                  <a:cubicBezTo>
                    <a:pt x="2474283" y="424313"/>
                    <a:pt x="2978376" y="569679"/>
                    <a:pt x="3104985" y="806485"/>
                  </a:cubicBezTo>
                  <a:cubicBezTo>
                    <a:pt x="3231594" y="1043291"/>
                    <a:pt x="3473090" y="1655236"/>
                    <a:pt x="2992444" y="1805291"/>
                  </a:cubicBezTo>
                  <a:cubicBezTo>
                    <a:pt x="2511798" y="1955347"/>
                    <a:pt x="671274" y="1856873"/>
                    <a:pt x="221108" y="1706818"/>
                  </a:cubicBezTo>
                  <a:cubicBezTo>
                    <a:pt x="-229058" y="1556763"/>
                    <a:pt x="124979" y="1216793"/>
                    <a:pt x="263311" y="933095"/>
                  </a:cubicBezTo>
                  <a:close/>
                </a:path>
              </a:pathLst>
            </a:custGeom>
            <a:gradFill>
              <a:gsLst>
                <a:gs pos="0">
                  <a:srgbClr val="72202A">
                    <a:alpha val="53000"/>
                  </a:srgbClr>
                </a:gs>
                <a:gs pos="64000">
                  <a:srgbClr val="FFFFFF">
                    <a:alpha val="0"/>
                  </a:srgb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36号-正文宋楷" panose="02010600030101010101" charset="-122"/>
                <a:ea typeface="字魂36号-正文宋楷" panose="02010600030101010101" charset="-122"/>
                <a:cs typeface="+mn-cs"/>
                <a:sym typeface="WenYue GuDianMingChaoTi (Non-Commercial Use)" pitchFamily="50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5095" y="62230"/>
            <a:ext cx="5553710" cy="516255"/>
            <a:chOff x="197" y="98"/>
            <a:chExt cx="8746" cy="813"/>
          </a:xfrm>
        </p:grpSpPr>
        <p:grpSp>
          <p:nvGrpSpPr>
            <p:cNvPr id="12" name="组合 11"/>
            <p:cNvGrpSpPr/>
            <p:nvPr/>
          </p:nvGrpSpPr>
          <p:grpSpPr>
            <a:xfrm>
              <a:off x="197" y="98"/>
              <a:ext cx="8713" cy="782"/>
              <a:chOff x="8966" y="529"/>
              <a:chExt cx="8713" cy="78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748" y="630"/>
                <a:ext cx="7931" cy="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p>
                <a:pPr algn="dist"/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charset="-122"/>
                    <a:ea typeface="微软雅黑 Light" panose="020B0502040204020203" charset="-122"/>
                    <a:cs typeface="+mn-ea"/>
                    <a:sym typeface="+mn-lt"/>
                  </a:rPr>
                  <a:t>长沙市黄敏兰中学历史名师工作室</a:t>
                </a:r>
                <a:endPara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charset="-122"/>
                  <a:ea typeface="微软雅黑 Light" panose="020B0502040204020203" charset="-122"/>
                  <a:cs typeface="+mn-ea"/>
                  <a:sym typeface="+mn-lt"/>
                </a:endParaRPr>
              </a:p>
            </p:txBody>
          </p:sp>
          <p:pic>
            <p:nvPicPr>
              <p:cNvPr id="14" name="图片 13" descr="工作室LOGO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8966" y="529"/>
                <a:ext cx="782" cy="782"/>
              </a:xfrm>
              <a:prstGeom prst="rect">
                <a:avLst/>
              </a:prstGeom>
            </p:spPr>
          </p:pic>
        </p:grpSp>
        <p:cxnSp>
          <p:nvCxnSpPr>
            <p:cNvPr id="15" name="直接连接符 14"/>
            <p:cNvCxnSpPr/>
            <p:nvPr/>
          </p:nvCxnSpPr>
          <p:spPr>
            <a:xfrm flipV="1">
              <a:off x="319" y="909"/>
              <a:ext cx="8625" cy="3"/>
            </a:xfrm>
            <a:prstGeom prst="line">
              <a:avLst/>
            </a:prstGeom>
            <a:ln w="22225">
              <a:solidFill>
                <a:srgbClr val="996633"/>
              </a:solidFill>
            </a:ln>
            <a:effectLst>
              <a:outerShdw blurRad="76200" dist="12700" dir="8100000" sy="-23000" kx="800400" algn="br" rotWithShape="0">
                <a:srgbClr val="996633">
                  <a:alpha val="2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25095" y="785495"/>
            <a:ext cx="8491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/>
              <a:t>三</a:t>
            </a:r>
            <a:r>
              <a:rPr sz="3200"/>
              <a:t>、依据“历史的逻辑”整合新教材内容的策略</a:t>
            </a:r>
            <a:endParaRPr sz="3200"/>
          </a:p>
        </p:txBody>
      </p:sp>
      <p:sp>
        <p:nvSpPr>
          <p:cNvPr id="100" name="文本框 99"/>
          <p:cNvSpPr txBox="1"/>
          <p:nvPr/>
        </p:nvSpPr>
        <p:spPr>
          <a:xfrm>
            <a:off x="401320" y="1691005"/>
            <a:ext cx="57689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2800" b="1">
                <a:latin typeface="Calibri" panose="020F0502020204030204" charset="0"/>
                <a:ea typeface="宋体" panose="02010600030101010101" pitchFamily="2" charset="-122"/>
              </a:rPr>
              <a:t>2、提炼主题，聚拢历史的整体。</a:t>
            </a:r>
            <a:endParaRPr sz="28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438910" y="2524125"/>
            <a:ext cx="9366250" cy="792480"/>
            <a:chOff x="2266" y="3975"/>
            <a:chExt cx="14750" cy="1248"/>
          </a:xfrm>
        </p:grpSpPr>
        <p:grpSp>
          <p:nvGrpSpPr>
            <p:cNvPr id="34" name="组合 33"/>
            <p:cNvGrpSpPr/>
            <p:nvPr/>
          </p:nvGrpSpPr>
          <p:grpSpPr>
            <a:xfrm>
              <a:off x="2266" y="3975"/>
              <a:ext cx="3298" cy="1249"/>
              <a:chOff x="3434" y="7366"/>
              <a:chExt cx="3298" cy="1249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3434" y="7366"/>
                <a:ext cx="3298" cy="124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3645" y="7628"/>
                <a:ext cx="287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solidFill>
                      <a:schemeClr val="bg1"/>
                    </a:solidFill>
                  </a:rPr>
                  <a:t>     </a:t>
                </a:r>
                <a:r>
                  <a:rPr lang="zh-CN" altLang="en-US" sz="2400" b="1">
                    <a:solidFill>
                      <a:schemeClr val="bg1"/>
                    </a:solidFill>
                  </a:rPr>
                  <a:t>道路</a:t>
                </a:r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7689" y="3975"/>
              <a:ext cx="3298" cy="1249"/>
              <a:chOff x="3434" y="7366"/>
              <a:chExt cx="3298" cy="1249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3434" y="7366"/>
                <a:ext cx="3298" cy="124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645" y="7628"/>
                <a:ext cx="287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solidFill>
                      <a:schemeClr val="bg1"/>
                    </a:solidFill>
                  </a:rPr>
                  <a:t>   </a:t>
                </a:r>
                <a:r>
                  <a:rPr lang="zh-CN" altLang="en-US" sz="2400" b="1">
                    <a:solidFill>
                      <a:schemeClr val="bg1"/>
                    </a:solidFill>
                  </a:rPr>
                  <a:t>道路自觉</a:t>
                </a:r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3718" y="3975"/>
              <a:ext cx="3298" cy="1249"/>
              <a:chOff x="3434" y="7366"/>
              <a:chExt cx="3298" cy="124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3434" y="7366"/>
                <a:ext cx="3298" cy="1249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3645" y="7628"/>
                <a:ext cx="287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b="1">
                    <a:solidFill>
                      <a:schemeClr val="bg1"/>
                    </a:solidFill>
                  </a:rPr>
                  <a:t>   </a:t>
                </a:r>
                <a:r>
                  <a:rPr lang="zh-CN" altLang="en-US" sz="2400" b="1">
                    <a:solidFill>
                      <a:schemeClr val="bg1"/>
                    </a:solidFill>
                  </a:rPr>
                  <a:t>道路</a:t>
                </a:r>
                <a:r>
                  <a:rPr lang="zh-CN" altLang="en-US" sz="2400" b="1">
                    <a:solidFill>
                      <a:schemeClr val="bg1"/>
                    </a:solidFill>
                  </a:rPr>
                  <a:t>自信</a:t>
                </a:r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右箭头 16"/>
            <p:cNvSpPr/>
            <p:nvPr/>
          </p:nvSpPr>
          <p:spPr>
            <a:xfrm>
              <a:off x="6111" y="4534"/>
              <a:ext cx="1182" cy="3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右箭头 17"/>
            <p:cNvSpPr/>
            <p:nvPr/>
          </p:nvSpPr>
          <p:spPr>
            <a:xfrm>
              <a:off x="11762" y="4534"/>
              <a:ext cx="1182" cy="3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48005" y="4023360"/>
            <a:ext cx="1046480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   “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深刻的历史自觉</a:t>
            </a:r>
            <a:r>
              <a:rPr lang="zh-CN" altLang="en-US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即在理论上对社会运行规律有深刻领悟，在实践上对历史发展前景有主动影响</a:t>
            </a:r>
            <a:r>
              <a:rPr lang="zh-CN" altLang="en-US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”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                                                                                        ——</a:t>
            </a:r>
            <a:r>
              <a:rPr lang="zh-CN" altLang="en-US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金一</a:t>
            </a:r>
            <a:r>
              <a:rPr lang="zh-CN" altLang="en-US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南</a:t>
            </a:r>
            <a:endParaRPr lang="zh-CN" altLang="en-US" sz="2000" b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40080" y="5262245"/>
            <a:ext cx="1046480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   “</a:t>
            </a:r>
            <a:r>
              <a:rPr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个人意志对历史发展的合理贡献</a:t>
            </a:r>
            <a:r>
              <a:rPr 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en-US" altLang="zh-CN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”                                     ——</a:t>
            </a:r>
            <a:r>
              <a:rPr lang="zh-CN" altLang="en-US" sz="20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恩格斯</a:t>
            </a:r>
            <a:endParaRPr lang="zh-CN" altLang="en-US" sz="2000" b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19" grpId="0"/>
      <p:bldP spid="19" grpId="1"/>
      <p:bldP spid="22" grpId="0"/>
      <p:bldP spid="22" grpId="1"/>
    </p:bldLst>
  </p:timing>
</p:sld>
</file>

<file path=ppt/tags/tag1.xml><?xml version="1.0" encoding="utf-8"?>
<p:tagLst xmlns:p="http://schemas.openxmlformats.org/presentationml/2006/main">
  <p:tag name="ISPRING_PRESENTATION_TITLE" val="创意唯美中国风PPT模板"/>
</p:tagLst>
</file>

<file path=ppt/theme/theme1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A02D34"/>
      </a:accent1>
      <a:accent2>
        <a:srgbClr val="B73B3A"/>
      </a:accent2>
      <a:accent3>
        <a:srgbClr val="A6644D"/>
      </a:accent3>
      <a:accent4>
        <a:srgbClr val="F2EBDB"/>
      </a:accent4>
      <a:accent5>
        <a:srgbClr val="313737"/>
      </a:accent5>
      <a:accent6>
        <a:srgbClr val="474E4E"/>
      </a:accent6>
      <a:hlink>
        <a:srgbClr val="2B2B2B"/>
      </a:hlink>
      <a:folHlink>
        <a:srgbClr val="2B2B2B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2600</Words>
  <Application>WPS 演示</Application>
  <PresentationFormat>宽屏</PresentationFormat>
  <Paragraphs>128</Paragraphs>
  <Slides>12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字魂36号-正文宋楷</vt:lpstr>
      <vt:lpstr>WenYue GuDianMingChaoTi (Non-Commercial Use)</vt:lpstr>
      <vt:lpstr>等线</vt:lpstr>
      <vt:lpstr>微软雅黑 Light</vt:lpstr>
      <vt:lpstr>微软雅黑</vt:lpstr>
      <vt:lpstr>Calibri</vt:lpstr>
      <vt:lpstr>Arial Unicode MS</vt:lpstr>
      <vt:lpstr>等线 Light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创意唯美中国风PPT模板</dc:title>
  <dc:creator>007</dc:creator>
  <cp:lastModifiedBy>匡匡</cp:lastModifiedBy>
  <cp:revision>31</cp:revision>
  <dcterms:created xsi:type="dcterms:W3CDTF">2018-08-22T10:22:00Z</dcterms:created>
  <dcterms:modified xsi:type="dcterms:W3CDTF">2021-12-29T02:24:03Z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ICV" pid="2">
    <vt:lpwstr>3DC28513432F4FA4B2CD1CED12B65497</vt:lpwstr>
  </property>
  <property fmtid="{D5CDD505-2E9C-101B-9397-08002B2CF9AE}" name="KSOProductBuildVer" pid="3">
    <vt:lpwstr>2052-11.1.0.11194</vt:lpwstr>
  </property>
  <property fmtid="{D5CDD505-2E9C-101B-9397-08002B2CF9AE}" name="NXPowerLiteLastOptimized" pid="4">
    <vt:lpwstr>1859144</vt:lpwstr>
  </property>
  <property fmtid="{D5CDD505-2E9C-101B-9397-08002B2CF9AE}" name="NXPowerLiteSettings" pid="5">
    <vt:lpwstr>C700052003A000</vt:lpwstr>
  </property>
  <property fmtid="{D5CDD505-2E9C-101B-9397-08002B2CF9AE}" name="NXPowerLiteVersion" pid="6">
    <vt:lpwstr>D8.0.2</vt:lpwstr>
  </property>
</Properties>
</file>