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3756" r:id="rId2"/>
    <p:sldMasterId id="2147483775" r:id="rId3"/>
  </p:sldMasterIdLst>
  <p:notesMasterIdLst>
    <p:notesMasterId r:id="rId17"/>
  </p:notesMasterIdLst>
  <p:sldIdLst>
    <p:sldId id="3245" r:id="rId4"/>
    <p:sldId id="3241" r:id="rId5"/>
    <p:sldId id="3284" r:id="rId6"/>
    <p:sldId id="3242" r:id="rId7"/>
    <p:sldId id="341" r:id="rId8"/>
    <p:sldId id="3243" r:id="rId9"/>
    <p:sldId id="586" r:id="rId10"/>
    <p:sldId id="3246" r:id="rId11"/>
    <p:sldId id="587" r:id="rId12"/>
    <p:sldId id="3370" r:id="rId13"/>
    <p:sldId id="3371" r:id="rId14"/>
    <p:sldId id="3372" r:id="rId15"/>
    <p:sldId id="336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F4102-65A1-4FE4-B131-7D40E3B5FB13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22B60-5A8E-4545-891A-3D99474A44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54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3FF2EE-76C6-43F9-9324-E59AC2D7AA9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3FF2EE-76C6-43F9-9324-E59AC2D7AA9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43FF2EE-76C6-43F9-9324-E59AC2D7AA9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3FF2EE-76C6-43F9-9324-E59AC2D7AA9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51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69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08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>
                <a:ea typeface="宋体" panose="02010600030101010101" pitchFamily="2" charset="-122"/>
              </a:rPr>
              <a:t>2023/12/14</a:t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ea typeface="宋体" panose="02010600030101010101" pitchFamily="2" charset="-122"/>
              </a:rPr>
              <a:t>‹#›</a:t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361558"/>
      </p:ext>
    </p:extLst>
  </p:cSld>
  <p:clrMapOvr>
    <a:masterClrMapping/>
  </p:clrMapOvr>
  <p:transition spd="med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55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589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381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734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531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737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67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886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459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239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211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084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908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155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360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59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23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53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250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>
                <a:ea typeface="宋体" panose="02010600030101010101" pitchFamily="2" charset="-122"/>
              </a:rPr>
              <a:t>2023/12/14</a:t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ea typeface="宋体" panose="02010600030101010101" pitchFamily="2" charset="-122"/>
              </a:rPr>
              <a:t>‹#›</a:t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5412934"/>
      </p:ext>
    </p:extLst>
  </p:cSld>
  <p:clrMapOvr>
    <a:masterClrMapping/>
  </p:clrMapOvr>
  <p:transition spd="med">
    <p:blinds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56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3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9575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28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61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184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968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851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98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2033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366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3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0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0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49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97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94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04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42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06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1.png"/><Relationship Id="rId5" Type="http://schemas.openxmlformats.org/officeDocument/2006/relationships/tags" Target="../tags/tag5.xml"/><Relationship Id="rId10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tags" Target="../tags/tag7.xml"/><Relationship Id="rId16" Type="http://schemas.openxmlformats.org/officeDocument/2006/relationships/image" Target="../media/image21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16.png"/><Relationship Id="rId5" Type="http://schemas.openxmlformats.org/officeDocument/2006/relationships/tags" Target="../tags/tag10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tags" Target="../tags/tag9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23E7E8B-9D03-17FE-B706-FC54DDA11EC4}"/>
              </a:ext>
            </a:extLst>
          </p:cNvPr>
          <p:cNvSpPr txBox="1"/>
          <p:nvPr/>
        </p:nvSpPr>
        <p:spPr>
          <a:xfrm>
            <a:off x="856526" y="1782501"/>
            <a:ext cx="98847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i="1" dirty="0"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近两年全国卷“立体几何”题目分析及教学建议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80D3B32-5FE1-2E21-98A3-6589FF89C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34" y="2336441"/>
            <a:ext cx="3767121" cy="377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77356B-88EF-7AD6-39E0-4925FB4D8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4300" dirty="0">
                <a:latin typeface="仿宋" panose="02010609060101010101" pitchFamily="49" charset="-122"/>
                <a:ea typeface="仿宋" panose="02010609060101010101" pitchFamily="49" charset="-122"/>
              </a:rPr>
              <a:t>二</a:t>
            </a:r>
            <a:r>
              <a:rPr lang="en-US" altLang="zh-CN" sz="4300" dirty="0">
                <a:latin typeface="仿宋" panose="02010609060101010101" pitchFamily="49" charset="-122"/>
                <a:ea typeface="仿宋" panose="02010609060101010101" pitchFamily="49" charset="-122"/>
              </a:rPr>
              <a:t>.</a:t>
            </a:r>
            <a:r>
              <a:rPr lang="zh-CN" altLang="en-US" sz="4300" dirty="0">
                <a:latin typeface="仿宋" panose="02010609060101010101" pitchFamily="49" charset="-122"/>
                <a:ea typeface="仿宋" panose="02010609060101010101" pitchFamily="49" charset="-122"/>
              </a:rPr>
              <a:t>教学建议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F2B2B4-6F0C-A208-875D-FE0D16EF4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>
                <a:ln w="3175" cmpd="sng">
                  <a:noFill/>
                </a:ln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1</a:t>
            </a:r>
            <a:r>
              <a:rPr lang="zh-CN" altLang="en-US" b="1" dirty="0">
                <a:ln w="3175" cmpd="sng">
                  <a:noFill/>
                </a:ln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、解放思想，实事求是</a:t>
            </a:r>
            <a:r>
              <a:rPr lang="zh-CN" altLang="en-US" dirty="0">
                <a:ln w="3175" cmpd="sng">
                  <a:noFill/>
                </a:ln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。 </a:t>
            </a:r>
            <a:endParaRPr lang="en-US" altLang="zh-CN" dirty="0">
              <a:ln w="3175" cmpd="sng">
                <a:noFill/>
              </a:ln>
              <a:latin typeface="仿宋" panose="02010609060101010101" pitchFamily="49" charset="-122"/>
              <a:ea typeface="仿宋" panose="02010609060101010101" pitchFamily="49" charset="-122"/>
              <a:cs typeface="+mj-cs"/>
            </a:endParaRPr>
          </a:p>
          <a:p>
            <a:pPr marL="0" indent="0">
              <a:buNone/>
            </a:pPr>
            <a:r>
              <a:rPr lang="zh-CN" altLang="en-US" dirty="0"/>
              <a:t>    </a:t>
            </a:r>
            <a:r>
              <a:rPr lang="zh-CN" altLang="en-US" dirty="0">
                <a:ln w="3175" cmpd="sng">
                  <a:noFill/>
                </a:ln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理解掌握空间图形的特征，会描述基本关系解决实际问题，证明简单的几何命题，比如线线垂直、线面平行、线面垂直、面面平行的证明，学生能掌握是由几个条件推导出的某一个结论；并会简单应用，计算点到平面的距离，多边形的体积；理解并应用空间向量解决问题，比如求线面角，二面角。不需要学生进行大面积的练习和计算，能够掌握方式方法，比如等体积法，三垂线定理等常用方法。</a:t>
            </a:r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7508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47E78D-6702-862D-AEC6-B4F8F41C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407706-68FE-E3AD-F0D8-004593271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084" y="1976828"/>
            <a:ext cx="10080522" cy="3899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>
                <a:ln w="3175" cmpd="sng">
                  <a:noFill/>
                </a:ln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2</a:t>
            </a:r>
            <a:r>
              <a:rPr lang="zh-CN" altLang="en-US" b="1" dirty="0">
                <a:ln w="3175" cmpd="sng">
                  <a:noFill/>
                </a:ln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、概念教学重在理解</a:t>
            </a:r>
            <a:endParaRPr lang="en-US" altLang="zh-CN" b="1" dirty="0">
              <a:ln w="3175" cmpd="sng">
                <a:noFill/>
              </a:ln>
              <a:latin typeface="仿宋" panose="02010609060101010101" pitchFamily="49" charset="-122"/>
              <a:ea typeface="仿宋" panose="02010609060101010101" pitchFamily="49" charset="-122"/>
              <a:cs typeface="+mj-cs"/>
            </a:endParaRPr>
          </a:p>
          <a:p>
            <a:pPr marL="0" indent="0">
              <a:buNone/>
            </a:pPr>
            <a:r>
              <a:rPr lang="zh-CN" altLang="en-US" dirty="0">
                <a:ln w="3175" cmpd="sng">
                  <a:noFill/>
                </a:ln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  近几年高考中，常通过面面垂直、不规则图形、长度测算、翻折、动态问题等，增加解决几何问题的思维和运算量，凸显综合分析逻辑思维的重要性，学生只有想得好，才能运算少。要从事物的底层、本质出发，寻找解决问题途径的思维方法。比如球是一个很重要的几何体，近年来，高考中平面截几何体的截面，几何体内切球、外接球为载体命题成为了高考热点，凭借直观想象，常用补形法、等体积法等解决问题，体现从直观化、平面化到数量化的解题过程，在教学过程当中，能否引导，带领或者鼓励学生自己思考球的立体图形，进而平面化解题。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9789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B48D43-125F-5C7F-3BB3-FDFA20EA4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7A1331-006F-4138-5C19-7C7ABE00F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522" y="1897625"/>
            <a:ext cx="9822426" cy="4237703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ln w="3175" cmpd="sng">
                  <a:noFill/>
                </a:ln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3</a:t>
            </a:r>
            <a:r>
              <a:rPr lang="zh-CN" altLang="en-US" b="1" dirty="0">
                <a:ln w="3175" cmpd="sng">
                  <a:noFill/>
                </a:ln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、讲究策略</a:t>
            </a:r>
            <a:r>
              <a:rPr lang="en-US" altLang="zh-CN" b="1" dirty="0">
                <a:ln w="3175" cmpd="sng">
                  <a:noFill/>
                </a:ln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—</a:t>
            </a:r>
            <a:r>
              <a:rPr lang="zh-CN" altLang="en-US" b="1" dirty="0">
                <a:ln w="3175" cmpd="sng">
                  <a:noFill/>
                </a:ln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新课改下的教学策略</a:t>
            </a:r>
            <a:endParaRPr lang="en-US" altLang="zh-CN" b="1" dirty="0">
              <a:ln w="3175" cmpd="sng">
                <a:noFill/>
              </a:ln>
              <a:latin typeface="仿宋" panose="02010609060101010101" pitchFamily="49" charset="-122"/>
              <a:ea typeface="仿宋" panose="02010609060101010101" pitchFamily="49" charset="-122"/>
              <a:cs typeface="+mj-cs"/>
            </a:endParaRPr>
          </a:p>
          <a:p>
            <a:pPr marL="0" indent="0">
              <a:buNone/>
            </a:pPr>
            <a:r>
              <a:rPr lang="zh-CN" altLang="en-US" dirty="0"/>
              <a:t>   </a:t>
            </a:r>
            <a:r>
              <a:rPr lang="zh-CN" altLang="en-US" dirty="0">
                <a:ln w="3175" cmpd="sng">
                  <a:noFill/>
                </a:ln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教师首先要研究高考，把握新高考背景下的命题导向，同时在教学过程中回归教材，让学生能构建出立体几何的完整知识体系，最重要的能让学生夯实基础，强化典型几何体，研究本源方法。</a:t>
            </a:r>
          </a:p>
          <a:p>
            <a:pPr marL="0" indent="0">
              <a:buNone/>
            </a:pPr>
            <a:r>
              <a:rPr lang="zh-CN" altLang="en-US" dirty="0">
                <a:ln w="3175" cmpd="sng">
                  <a:noFill/>
                </a:ln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   在立体几何的证明过程中，其实也是学生自己的逻辑论述过程中， 重视逻辑段表达的完整性，（</a:t>
            </a:r>
            <a:r>
              <a:rPr lang="en-US" altLang="zh-CN" dirty="0">
                <a:ln w="3175" cmpd="sng">
                  <a:noFill/>
                </a:ln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1</a:t>
            </a:r>
            <a:r>
              <a:rPr lang="zh-CN" altLang="en-US" dirty="0">
                <a:ln w="3175" cmpd="sng">
                  <a:noFill/>
                </a:ln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）主要是寻找运用性质、定理的前提条件；（</a:t>
            </a:r>
            <a:r>
              <a:rPr lang="en-US" altLang="zh-CN" dirty="0">
                <a:ln w="3175" cmpd="sng">
                  <a:noFill/>
                </a:ln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2</a:t>
            </a:r>
            <a:r>
              <a:rPr lang="zh-CN" altLang="en-US" dirty="0">
                <a:ln w="3175" cmpd="sng">
                  <a:noFill/>
                </a:ln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）作图给予说明，要先作、后证、再算给予完整阐述；（</a:t>
            </a:r>
            <a:r>
              <a:rPr lang="en-US" altLang="zh-CN" dirty="0">
                <a:ln w="3175" cmpd="sng">
                  <a:noFill/>
                </a:ln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3</a:t>
            </a:r>
            <a:r>
              <a:rPr lang="zh-CN" altLang="en-US" dirty="0">
                <a:ln w="3175" cmpd="sng">
                  <a:noFill/>
                </a:ln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）知识之间的内在逻辑关系阐述不能混乱，由因索果的导向。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299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04701" y="-6681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spAutoFit/>
          </a:bodyPr>
          <a:lstStyle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54" descr="e7d195523061f1c09e9d68d7cf438b91ef959ecb14fc25d26BBA7F7DBC18E55DFF4014AF651F0BF2569D4B6C1DA7F1A4683A481403BD872FC687266AD13265C1DE7C373772FD8728ABDD69ADD03BFF5BE2862BC891DBB79E53AA13E757B079DA899E2A0C20E5002822C5FA7B2EE790812A316669CFD356E124B231F98DD41C80491325DBDCA90ABC83DF12524A34AE88"/>
          <p:cNvSpPr>
            <a:spLocks noChangeArrowheads="1"/>
          </p:cNvSpPr>
          <p:nvPr/>
        </p:nvSpPr>
        <p:spPr bwMode="auto">
          <a:xfrm>
            <a:off x="3410015" y="2104679"/>
            <a:ext cx="6005830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谢谢大家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！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30437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敬请批评指正！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04701" y="-6681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spAutoFit/>
          </a:bodyPr>
          <a:lstStyle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344900" y="-297688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方正舒体" panose="0201060103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42" y="857019"/>
            <a:ext cx="8656380" cy="7428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64" y="1767205"/>
            <a:ext cx="3830380" cy="21323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68" y="3899536"/>
            <a:ext cx="3830380" cy="21014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01" y="1767205"/>
            <a:ext cx="4560426" cy="27779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BEA8029-937A-96F1-03C3-51DA1BDC22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8347" y="4537768"/>
            <a:ext cx="5772780" cy="11106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04701" y="-6681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spAutoFit/>
          </a:bodyPr>
          <a:lstStyle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89103" y="1935587"/>
            <a:ext cx="2355132" cy="33855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charset="0"/>
                <a:ea typeface="华光中长宋_CNKI" panose="02000500000000000000" pitchFamily="2" charset="-122"/>
                <a:cs typeface="Times New Roman" panose="02020603050405020304" charset="0"/>
              </a:rPr>
              <a:t>（</a:t>
            </a:r>
            <a:r>
              <a:rPr lang="en-US" altLang="zh-CN" sz="1600" b="1" dirty="0">
                <a:latin typeface="Times New Roman" panose="02020603050405020304" charset="0"/>
                <a:ea typeface="华光中长宋_CNKI" panose="02000500000000000000" pitchFamily="2" charset="-122"/>
                <a:cs typeface="Times New Roman" panose="02020603050405020304" charset="0"/>
              </a:rPr>
              <a:t>1</a:t>
            </a:r>
            <a:r>
              <a:rPr lang="zh-CN" altLang="en-US" sz="1600" b="1" dirty="0">
                <a:latin typeface="Times New Roman" panose="02020603050405020304" charset="0"/>
                <a:ea typeface="华光中长宋_CNKI" panose="02000500000000000000" pitchFamily="2" charset="-122"/>
                <a:cs typeface="Times New Roman" panose="02020603050405020304" charset="0"/>
              </a:rPr>
              <a:t>）求点到平面的距离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930871" y="4775560"/>
            <a:ext cx="2355132" cy="33855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charset="0"/>
                <a:ea typeface="华光中长宋_CNKI" panose="02000500000000000000" pitchFamily="2" charset="-122"/>
                <a:cs typeface="Times New Roman" panose="02020603050405020304" charset="0"/>
              </a:rPr>
              <a:t>（</a:t>
            </a:r>
            <a:r>
              <a:rPr lang="en-US" altLang="zh-CN" sz="1600" b="1" dirty="0">
                <a:latin typeface="Times New Roman" panose="02020603050405020304" charset="0"/>
                <a:ea typeface="华光中长宋_CNKI" panose="02000500000000000000" pitchFamily="2" charset="-122"/>
                <a:cs typeface="Times New Roman" panose="02020603050405020304" charset="0"/>
              </a:rPr>
              <a:t>2</a:t>
            </a:r>
            <a:r>
              <a:rPr lang="zh-CN" altLang="en-US" sz="1600" b="1" dirty="0">
                <a:latin typeface="Times New Roman" panose="02020603050405020304" charset="0"/>
                <a:ea typeface="华光中长宋_CNKI" panose="02000500000000000000" pitchFamily="2" charset="-122"/>
                <a:cs typeface="Times New Roman" panose="02020603050405020304" charset="0"/>
              </a:rPr>
              <a:t>）求二面角的正弦值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410552" y="1151306"/>
            <a:ext cx="805029" cy="33855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华光中长宋_CNKI" panose="02000500000000000000" pitchFamily="2" charset="-122"/>
                <a:ea typeface="华光中长宋_CNKI" panose="02000500000000000000" pitchFamily="2" charset="-122"/>
                <a:cs typeface="Times New Roman" panose="02020603050405020304" charset="0"/>
              </a:rPr>
              <a:t>转化法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410552" y="2251477"/>
            <a:ext cx="805029" cy="33855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华光中长宋_CNKI" panose="02000500000000000000" pitchFamily="2" charset="-122"/>
                <a:ea typeface="华光中长宋_CNKI" panose="02000500000000000000" pitchFamily="2" charset="-122"/>
                <a:cs typeface="Times New Roman" panose="02020603050405020304" charset="0"/>
              </a:rPr>
              <a:t>定义法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899493" y="908723"/>
            <a:ext cx="1469254" cy="33855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华光中长宋_CNKI" panose="02000500000000000000" pitchFamily="2" charset="-122"/>
                <a:ea typeface="华光中长宋_CNKI" panose="02000500000000000000" pitchFamily="2" charset="-122"/>
                <a:cs typeface="Times New Roman" panose="02020603050405020304" charset="0"/>
              </a:rPr>
              <a:t>逆用体积公式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899493" y="1731467"/>
            <a:ext cx="1469254" cy="33855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华光中长宋_CNKI" panose="02000500000000000000" pitchFamily="2" charset="-122"/>
                <a:ea typeface="华光中长宋_CNKI" panose="02000500000000000000" pitchFamily="2" charset="-122"/>
                <a:cs typeface="Times New Roman" panose="02020603050405020304" charset="0"/>
              </a:rPr>
              <a:t>运用等体积法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674396" y="881123"/>
            <a:ext cx="1000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解法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1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592108" y="1697434"/>
            <a:ext cx="1000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解法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2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99493" y="2302400"/>
            <a:ext cx="1469254" cy="58477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华光中长宋_CNKI" panose="02000500000000000000" pitchFamily="2" charset="-122"/>
                <a:ea typeface="华光中长宋_CNKI" panose="02000500000000000000" pitchFamily="2" charset="-122"/>
                <a:cs typeface="Times New Roman" panose="02020603050405020304" charset="0"/>
              </a:rPr>
              <a:t>点到平面的垂线段的长度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703039" y="2459503"/>
            <a:ext cx="243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作为（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）的隐含条件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359835" y="3705925"/>
            <a:ext cx="805029" cy="33855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华光中长宋_CNKI" panose="02000500000000000000" pitchFamily="2" charset="-122"/>
                <a:ea typeface="华光中长宋_CNKI" panose="02000500000000000000" pitchFamily="2" charset="-122"/>
                <a:cs typeface="Times New Roman" panose="02020603050405020304" charset="0"/>
              </a:rPr>
              <a:t>向量法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349486" y="4694097"/>
            <a:ext cx="805029" cy="33855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latin typeface="华光中长宋_CNKI" panose="02000500000000000000" pitchFamily="2" charset="-122"/>
                <a:ea typeface="华光中长宋_CNKI" panose="02000500000000000000" pitchFamily="2" charset="-122"/>
                <a:cs typeface="Times New Roman" panose="02020603050405020304" charset="0"/>
              </a:rPr>
              <a:t>综合法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899493" y="3235485"/>
            <a:ext cx="1915979" cy="33718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华光中长宋_CNKI" panose="02000500000000000000" pitchFamily="2" charset="-122"/>
                <a:ea typeface="华光中长宋_CNKI" panose="02000500000000000000" pitchFamily="2" charset="-122"/>
                <a:cs typeface="Times New Roman" panose="02020603050405020304" charset="0"/>
              </a:rPr>
              <a:t>面面垂直性质定理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899492" y="3797375"/>
            <a:ext cx="1915979" cy="33855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华光中长宋_CNKI" panose="02000500000000000000" pitchFamily="2" charset="-122"/>
                <a:ea typeface="华光中长宋_CNKI" panose="02000500000000000000" pitchFamily="2" charset="-122"/>
                <a:cs typeface="Times New Roman" panose="02020603050405020304" charset="0"/>
              </a:rPr>
              <a:t>线面垂直判断定理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899491" y="4299710"/>
            <a:ext cx="1915979" cy="33855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华光中长宋_CNKI" panose="02000500000000000000" pitchFamily="2" charset="-122"/>
                <a:ea typeface="华光中长宋_CNKI" panose="02000500000000000000" pitchFamily="2" charset="-122"/>
                <a:cs typeface="Times New Roman" panose="02020603050405020304" charset="0"/>
              </a:rPr>
              <a:t>三角函数定义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899490" y="4743228"/>
            <a:ext cx="1915979" cy="33855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华光中长宋_CNKI" panose="02000500000000000000" pitchFamily="2" charset="-122"/>
                <a:ea typeface="华光中长宋_CNKI" panose="02000500000000000000" pitchFamily="2" charset="-122"/>
                <a:cs typeface="Times New Roman" panose="02020603050405020304" charset="0"/>
              </a:rPr>
              <a:t>二面角面积射影比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899489" y="5208160"/>
            <a:ext cx="1915979" cy="33855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华光中长宋_CNKI" panose="02000500000000000000" pitchFamily="2" charset="-122"/>
                <a:ea typeface="华光中长宋_CNKI" panose="02000500000000000000" pitchFamily="2" charset="-122"/>
                <a:cs typeface="Times New Roman" panose="02020603050405020304" charset="0"/>
              </a:rPr>
              <a:t>勾股定理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349485" y="5806887"/>
            <a:ext cx="805029" cy="33855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latin typeface="华光中长宋_CNKI" panose="02000500000000000000" pitchFamily="2" charset="-122"/>
                <a:ea typeface="华光中长宋_CNKI" panose="02000500000000000000" pitchFamily="2" charset="-122"/>
                <a:cs typeface="Times New Roman" panose="02020603050405020304" charset="0"/>
              </a:rPr>
              <a:t>补形法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899489" y="5693387"/>
            <a:ext cx="1915979" cy="58477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华光中长宋_CNKI" panose="02000500000000000000" pitchFamily="2" charset="-122"/>
                <a:ea typeface="华光中长宋_CNKI" panose="02000500000000000000" pitchFamily="2" charset="-122"/>
                <a:cs typeface="Times New Roman" panose="02020603050405020304" charset="0"/>
              </a:rPr>
              <a:t>作棱的垂面构造二面角再用余弦定理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010373" y="4299710"/>
            <a:ext cx="1422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解法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2-1-1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010373" y="4748655"/>
            <a:ext cx="1422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解法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2-1-2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057484" y="5208160"/>
            <a:ext cx="1422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解法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2-2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030870" y="5808689"/>
            <a:ext cx="1422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解法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3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002579" y="3225026"/>
            <a:ext cx="1422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解法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1-1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02579" y="3797375"/>
            <a:ext cx="142252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解法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1-1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45" name="直接箭头连接符 44"/>
          <p:cNvCxnSpPr>
            <a:cxnSpLocks/>
          </p:cNvCxnSpPr>
          <p:nvPr/>
        </p:nvCxnSpPr>
        <p:spPr>
          <a:xfrm flipV="1">
            <a:off x="1324786" y="1958850"/>
            <a:ext cx="638175" cy="1525905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cxnSpLocks/>
          </p:cNvCxnSpPr>
          <p:nvPr/>
        </p:nvCxnSpPr>
        <p:spPr>
          <a:xfrm>
            <a:off x="1319906" y="3484755"/>
            <a:ext cx="542925" cy="132905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>
            <a:stCxn id="15" idx="3"/>
            <a:endCxn id="17" idx="1"/>
          </p:cNvCxnSpPr>
          <p:nvPr/>
        </p:nvCxnSpPr>
        <p:spPr>
          <a:xfrm flipV="1">
            <a:off x="4344235" y="1320583"/>
            <a:ext cx="1066317" cy="78428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15" idx="3"/>
            <a:endCxn id="20" idx="1"/>
          </p:cNvCxnSpPr>
          <p:nvPr/>
        </p:nvCxnSpPr>
        <p:spPr>
          <a:xfrm>
            <a:off x="4344235" y="2104864"/>
            <a:ext cx="1066317" cy="31589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>
            <a:cxnSpLocks/>
            <a:stCxn id="16" idx="3"/>
            <a:endCxn id="28" idx="1"/>
          </p:cNvCxnSpPr>
          <p:nvPr/>
        </p:nvCxnSpPr>
        <p:spPr>
          <a:xfrm flipV="1">
            <a:off x="4286003" y="3875202"/>
            <a:ext cx="1073832" cy="106963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cxnSpLocks/>
            <a:stCxn id="16" idx="3"/>
            <a:endCxn id="29" idx="1"/>
          </p:cNvCxnSpPr>
          <p:nvPr/>
        </p:nvCxnSpPr>
        <p:spPr>
          <a:xfrm flipV="1">
            <a:off x="4286003" y="4863374"/>
            <a:ext cx="1063483" cy="8146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>
            <a:cxnSpLocks/>
            <a:stCxn id="16" idx="3"/>
            <a:endCxn id="36" idx="1"/>
          </p:cNvCxnSpPr>
          <p:nvPr/>
        </p:nvCxnSpPr>
        <p:spPr>
          <a:xfrm>
            <a:off x="4286003" y="4944837"/>
            <a:ext cx="1063482" cy="103132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stCxn id="17" idx="3"/>
            <a:endCxn id="21" idx="1"/>
          </p:cNvCxnSpPr>
          <p:nvPr/>
        </p:nvCxnSpPr>
        <p:spPr>
          <a:xfrm flipV="1">
            <a:off x="6215581" y="1078000"/>
            <a:ext cx="683912" cy="24258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17" idx="3"/>
            <a:endCxn id="22" idx="1"/>
          </p:cNvCxnSpPr>
          <p:nvPr/>
        </p:nvCxnSpPr>
        <p:spPr>
          <a:xfrm>
            <a:off x="6215581" y="1320583"/>
            <a:ext cx="683912" cy="58016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20" idx="3"/>
            <a:endCxn id="25" idx="1"/>
          </p:cNvCxnSpPr>
          <p:nvPr/>
        </p:nvCxnSpPr>
        <p:spPr>
          <a:xfrm>
            <a:off x="6215581" y="2420754"/>
            <a:ext cx="683912" cy="17403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>
            <a:stCxn id="28" idx="3"/>
            <a:endCxn id="30" idx="1"/>
          </p:cNvCxnSpPr>
          <p:nvPr/>
        </p:nvCxnSpPr>
        <p:spPr>
          <a:xfrm flipV="1">
            <a:off x="6164864" y="3404078"/>
            <a:ext cx="734629" cy="47112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28" idx="3"/>
            <a:endCxn id="31" idx="1"/>
          </p:cNvCxnSpPr>
          <p:nvPr/>
        </p:nvCxnSpPr>
        <p:spPr>
          <a:xfrm>
            <a:off x="6164864" y="3875202"/>
            <a:ext cx="734628" cy="9145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29" idx="3"/>
            <a:endCxn id="33" idx="1"/>
          </p:cNvCxnSpPr>
          <p:nvPr/>
        </p:nvCxnSpPr>
        <p:spPr>
          <a:xfrm flipV="1">
            <a:off x="6154515" y="4468987"/>
            <a:ext cx="744976" cy="39438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29" idx="3"/>
            <a:endCxn id="34" idx="1"/>
          </p:cNvCxnSpPr>
          <p:nvPr/>
        </p:nvCxnSpPr>
        <p:spPr>
          <a:xfrm>
            <a:off x="6154515" y="4863374"/>
            <a:ext cx="744975" cy="4913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>
            <a:stCxn id="29" idx="3"/>
            <a:endCxn id="35" idx="1"/>
          </p:cNvCxnSpPr>
          <p:nvPr/>
        </p:nvCxnSpPr>
        <p:spPr>
          <a:xfrm>
            <a:off x="6154515" y="4863374"/>
            <a:ext cx="744974" cy="51406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>
            <a:stCxn id="36" idx="3"/>
            <a:endCxn id="37" idx="1"/>
          </p:cNvCxnSpPr>
          <p:nvPr/>
        </p:nvCxnSpPr>
        <p:spPr>
          <a:xfrm>
            <a:off x="6154514" y="5976164"/>
            <a:ext cx="744975" cy="961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连接符: 曲线 80"/>
          <p:cNvCxnSpPr>
            <a:stCxn id="25" idx="3"/>
            <a:endCxn id="33" idx="3"/>
          </p:cNvCxnSpPr>
          <p:nvPr/>
        </p:nvCxnSpPr>
        <p:spPr>
          <a:xfrm>
            <a:off x="8368747" y="2594788"/>
            <a:ext cx="446723" cy="1874199"/>
          </a:xfrm>
          <a:prstGeom prst="curvedConnector3">
            <a:avLst>
              <a:gd name="adj1" fmla="val 151173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883265" y="15741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9CE9DCE-182F-ECB1-F77F-3809B5438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300" y="2921299"/>
            <a:ext cx="2031619" cy="1569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04701" y="-6681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spAutoFit/>
          </a:bodyPr>
          <a:lstStyle/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344900" y="-297688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45408" y="154102"/>
            <a:ext cx="11055372" cy="4219472"/>
            <a:chOff x="5511" y="2035"/>
            <a:chExt cx="14029" cy="5961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" y="2035"/>
              <a:ext cx="12036" cy="80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" y="2856"/>
              <a:ext cx="6817" cy="209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" y="5034"/>
              <a:ext cx="6286" cy="296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3" y="2856"/>
              <a:ext cx="6977" cy="3523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8" y="4431617"/>
            <a:ext cx="5546179" cy="158052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F0A7DC-DE47-6A54-D782-943EB4D942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78378" y="2342707"/>
            <a:ext cx="2542252" cy="17923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C91603B-F17C-D4EA-093E-7135363F92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74379" y="3238896"/>
            <a:ext cx="1536325" cy="49381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28D5684-582C-8F29-5D88-0125A077FB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12842" y="4107037"/>
            <a:ext cx="2278035" cy="163551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ABF0C7A-C3F7-5AC5-68EB-15B9701E747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58650" y="4610765"/>
            <a:ext cx="1207113" cy="4938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096D3A5-75E2-ABD1-56BA-CECE8B76B66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34463" y="3891432"/>
            <a:ext cx="1225428" cy="16355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5D726D8-46A3-FD84-4D63-ED30357255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67295" y="4373574"/>
            <a:ext cx="1188823" cy="4938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>
                <a:ea typeface="宋体" panose="02010600030101010101" pitchFamily="2" charset="-122"/>
              </a:rPr>
              <a:t>2023/12/14</a:t>
            </a:fld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06" y="1578516"/>
            <a:ext cx="9847692" cy="468322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3E258FE-257A-47AB-3F0C-78AAA4431567}"/>
              </a:ext>
            </a:extLst>
          </p:cNvPr>
          <p:cNvSpPr txBox="1"/>
          <p:nvPr/>
        </p:nvSpPr>
        <p:spPr>
          <a:xfrm>
            <a:off x="810228" y="596257"/>
            <a:ext cx="6341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+mn-ea"/>
                <a:cs typeface="+mj-cs"/>
              </a:rPr>
              <a:t>2023</a:t>
            </a:r>
            <a:r>
              <a:rPr lang="zh-CN" altLang="en-US" sz="3200" dirty="0">
                <a:latin typeface="+mn-ea"/>
              </a:rPr>
              <a:t>全国新高考卷I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08AD2DE-7769-A1B1-2E4B-CF3DFE0DBA03}"/>
              </a:ext>
            </a:extLst>
          </p:cNvPr>
          <p:cNvSpPr txBox="1"/>
          <p:nvPr/>
        </p:nvSpPr>
        <p:spPr>
          <a:xfrm>
            <a:off x="486137" y="3576577"/>
            <a:ext cx="5891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）法一：定量计算，建立直角坐标系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法二：定性计算，利用线段平行的传递性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）建系，设点，求面的法向量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8FBF4E7C-097D-4C13-B55C-8FE081D1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78" y="379072"/>
            <a:ext cx="11379200" cy="759884"/>
          </a:xfrm>
        </p:spPr>
        <p:txBody>
          <a:bodyPr/>
          <a:lstStyle/>
          <a:p>
            <a:pPr algn="l"/>
            <a:r>
              <a:rPr lang="en-US" altLang="zh-CN" sz="3200" dirty="0">
                <a:solidFill>
                  <a:schemeClr val="tx1"/>
                </a:solidFill>
                <a:latin typeface="+mn-ea"/>
                <a:ea typeface="+mn-ea"/>
              </a:rPr>
              <a:t>2023</a:t>
            </a:r>
            <a:r>
              <a:rPr lang="zh-CN" altLang="en-US" sz="3200" dirty="0">
                <a:solidFill>
                  <a:schemeClr val="tx1"/>
                </a:solidFill>
                <a:latin typeface="+mn-ea"/>
                <a:ea typeface="+mn-ea"/>
              </a:rPr>
              <a:t>全国新高考卷</a:t>
            </a:r>
            <a:r>
              <a:rPr lang="en-US" altLang="zh-CN" sz="3200" dirty="0">
                <a:solidFill>
                  <a:schemeClr val="tx1"/>
                </a:solidFill>
                <a:latin typeface="+mn-ea"/>
                <a:ea typeface="+mn-ea"/>
              </a:rPr>
              <a:t>II</a:t>
            </a:r>
            <a:endParaRPr lang="zh-CN" altLang="en-US"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D3AE9DCE-BE65-97C4-5D0B-145E5A0AB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501" y="1583764"/>
            <a:ext cx="9275764" cy="417661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A2E40A4-6DB8-F692-3F34-AA16B8582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346" y="2451466"/>
            <a:ext cx="6229869" cy="2441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6089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文本框 92"/>
          <p:cNvSpPr txBox="1"/>
          <p:nvPr>
            <p:custDataLst>
              <p:tags r:id="rId2"/>
            </p:custDataLst>
          </p:nvPr>
        </p:nvSpPr>
        <p:spPr>
          <a:xfrm>
            <a:off x="74930" y="2013585"/>
            <a:ext cx="11633835" cy="29757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　立体几何体的得分率不高，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最重要的原因是学生读不懂试题，不能理解题意，不能将关键信息还原在几何载体情境中来，或者不能将现实情境复制到数学形态中来，所以没有解题的基础，如概念的理解、作图能力，进而不能实现抽象成常见的数学问题，在新高考背景下注重知识交叉，彰显能力立意，以几何为载体的建构数学模型难点较多，学生考试耗时，对学生的心理素养与能力提出较高的要求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charRg st="0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charRg st="0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0A6A17-ED76-CF39-C852-CF0C9744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14" y="353008"/>
            <a:ext cx="11379200" cy="759884"/>
          </a:xfrm>
        </p:spPr>
        <p:txBody>
          <a:bodyPr>
            <a:normAutofit fontScale="90000"/>
          </a:bodyPr>
          <a:lstStyle/>
          <a:p>
            <a:br>
              <a:rPr lang="zh-CN" altLang="en-US" dirty="0"/>
            </a:br>
            <a:r>
              <a:rPr lang="zh-CN" altLang="en-US" sz="4800" dirty="0">
                <a:latin typeface="仿宋" panose="02010609060101010101" pitchFamily="49" charset="-122"/>
                <a:ea typeface="仿宋" panose="02010609060101010101" pitchFamily="49" charset="-122"/>
              </a:rPr>
              <a:t>一</a:t>
            </a:r>
            <a:r>
              <a:rPr lang="en-US" altLang="zh-CN" sz="4800" dirty="0">
                <a:latin typeface="仿宋" panose="02010609060101010101" pitchFamily="49" charset="-122"/>
                <a:ea typeface="仿宋" panose="02010609060101010101" pitchFamily="49" charset="-122"/>
              </a:rPr>
              <a:t>.</a:t>
            </a:r>
            <a:r>
              <a:rPr lang="zh-CN" altLang="en-US" sz="4800" dirty="0">
                <a:latin typeface="仿宋" panose="02010609060101010101" pitchFamily="49" charset="-122"/>
                <a:ea typeface="仿宋" panose="02010609060101010101" pitchFamily="49" charset="-122"/>
              </a:rPr>
              <a:t>整体概况分析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64EF30C-FDBA-FB8E-E5DB-A009DBC9E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314" y="608543"/>
            <a:ext cx="3359605" cy="589644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F57BD80-2138-81F3-06DD-08FB5182C65F}"/>
              </a:ext>
            </a:extLst>
          </p:cNvPr>
          <p:cNvSpPr txBox="1"/>
          <p:nvPr/>
        </p:nvSpPr>
        <p:spPr>
          <a:xfrm>
            <a:off x="3546488" y="2423946"/>
            <a:ext cx="80195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同时，新高考卷立体几何题主要以三棱柱、四棱柱（正方体）、三棱锥、四棱锥、四棱台、圆台、圆锥、球为背景命题。</a:t>
            </a:r>
          </a:p>
        </p:txBody>
      </p:sp>
    </p:spTree>
    <p:extLst>
      <p:ext uri="{BB962C8B-B14F-4D97-AF65-F5344CB8AC3E}">
        <p14:creationId xmlns:p14="http://schemas.microsoft.com/office/powerpoint/2010/main" val="4274494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1775" y="490220"/>
            <a:ext cx="117925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考查学生的主要方向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空间几何体的结构特征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重点考查常规几何体（锥体、柱体、台体、球体）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几何体的基本结构特征与性质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，同时也要重视对组合体的研究，集中体现在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几何体面积与体积计算等问题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空间点、直线、平面之间的位置关系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以几何体为载体考查定义、定理、性质、公式，重视逻辑推理、空间想象与抽象能力来分析和解决问题，对学生的思维能力要求较高；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空间向量与立体几何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解决立体几何问题提供了新思路和新模式，强化运算。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7A6D2D-067C-C093-97D5-735487B843DB}"/>
              </a:ext>
            </a:extLst>
          </p:cNvPr>
          <p:cNvSpPr/>
          <p:nvPr/>
        </p:nvSpPr>
        <p:spPr>
          <a:xfrm>
            <a:off x="496925" y="5282272"/>
            <a:ext cx="10225876" cy="923330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zh-CN" altLang="en-US" sz="54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想象与推理并重</a:t>
            </a:r>
            <a:r>
              <a:rPr kumimoji="0" lang="en-US" altLang="zh-CN" sz="54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kumimoji="0" lang="zh-CN" altLang="en-US" sz="54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几何和代数齐飞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188553"/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863</Words>
  <Application>Microsoft Office PowerPoint</Application>
  <PresentationFormat>宽屏</PresentationFormat>
  <Paragraphs>60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等线</vt:lpstr>
      <vt:lpstr>方正舒体</vt:lpstr>
      <vt:lpstr>仿宋</vt:lpstr>
      <vt:lpstr>华光中长宋_CNKI</vt:lpstr>
      <vt:lpstr>楷体</vt:lpstr>
      <vt:lpstr>宋体</vt:lpstr>
      <vt:lpstr>微软雅黑</vt:lpstr>
      <vt:lpstr>Arial</vt:lpstr>
      <vt:lpstr>Calibri</vt:lpstr>
      <vt:lpstr>Calibri Light</vt:lpstr>
      <vt:lpstr>Garamond</vt:lpstr>
      <vt:lpstr>Georgia</vt:lpstr>
      <vt:lpstr>Times New Roman</vt:lpstr>
      <vt:lpstr>Wingdings 2</vt:lpstr>
      <vt:lpstr>HDOfficeLightV0</vt:lpstr>
      <vt:lpstr>环保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2023全国新高考卷II</vt:lpstr>
      <vt:lpstr>PowerPoint 演示文稿</vt:lpstr>
      <vt:lpstr> 一.整体概况分析</vt:lpstr>
      <vt:lpstr>PowerPoint 演示文稿</vt:lpstr>
      <vt:lpstr>二.教学建议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璇 居</dc:creator>
  <cp:lastModifiedBy>璇 居</cp:lastModifiedBy>
  <cp:revision>13</cp:revision>
  <dcterms:created xsi:type="dcterms:W3CDTF">2023-12-13T10:07:52Z</dcterms:created>
  <dcterms:modified xsi:type="dcterms:W3CDTF">2023-12-14T02:39:21Z</dcterms:modified>
</cp:coreProperties>
</file>