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5300016" r:id="rId4"/>
    <p:sldId id="5299936" r:id="rId5"/>
    <p:sldId id="5299939" r:id="rId6"/>
    <p:sldId id="5299945" r:id="rId7"/>
    <p:sldId id="5299942" r:id="rId8"/>
    <p:sldId id="5299946" r:id="rId9"/>
    <p:sldId id="5299952" r:id="rId10"/>
    <p:sldId id="5299944" r:id="rId11"/>
    <p:sldId id="5299943" r:id="rId12"/>
    <p:sldId id="5299948" r:id="rId13"/>
    <p:sldId id="5299953" r:id="rId14"/>
    <p:sldId id="5299957" r:id="rId15"/>
    <p:sldId id="5299958" r:id="rId17"/>
    <p:sldId id="5299956" r:id="rId18"/>
    <p:sldId id="5300015" r:id="rId19"/>
    <p:sldId id="5300017" r:id="rId20"/>
    <p:sldId id="5299960" r:id="rId21"/>
    <p:sldId id="5299968" r:id="rId22"/>
    <p:sldId id="5299970" r:id="rId23"/>
    <p:sldId id="5299971" r:id="rId24"/>
    <p:sldId id="5299972" r:id="rId25"/>
    <p:sldId id="5299973" r:id="rId26"/>
    <p:sldId id="5299974" r:id="rId27"/>
    <p:sldId id="5300018" r:id="rId28"/>
    <p:sldId id="5300019" r:id="rId29"/>
    <p:sldId id="5299975" r:id="rId30"/>
    <p:sldId id="5300013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738" y="-114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27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B88A1-5DF7-4938-A6C3-6B7B21C71D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DF3E-8916-4541-8325-3301DDED98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CADFC-6660-4E05-896C-E4587B94F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91BF0-EDED-41B0-9FE2-EAD035FD3A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91BF0-EDED-41B0-9FE2-EAD035FD3A0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CADFC-6660-4E05-896C-E4587B94F0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04868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685" name="灯片编号占位符 3"/>
          <p:cNvSpPr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fontAlgn="base"/>
            <a:fld id="{566ABCEB-ACFC-4714-9973-3DA970169C29}" type="slidenum">
              <a:rPr lang="zh-CN" altLang="en-US" sz="1200">
                <a:solidFill>
                  <a:srgbClr val="000000"/>
                </a:solidFill>
                <a:latin typeface="等线"/>
                <a:ea typeface="等线" panose="02010600030101010101" charset="-122"/>
              </a:rPr>
            </a:fld>
            <a:endParaRPr lang="zh-CN" altLang="en-US" sz="1200">
              <a:solidFill>
                <a:srgbClr val="000000"/>
              </a:solidFill>
              <a:latin typeface="等线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804862" y="1143000"/>
            <a:ext cx="5248275" cy="3086100"/>
          </a:xfrm>
          <a:prstGeom prst="rect">
            <a:avLst/>
          </a:prstGeom>
        </p:spPr>
      </p:sp>
      <p:sp>
        <p:nvSpPr>
          <p:cNvPr id="1048725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26" name="灯片编号占位符 3"/>
          <p:cNvSpPr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 fontAlgn="base"/>
            <a:fld id="{566ABCEB-ACFC-4714-9973-3DA970169C29}" type="slidenum">
              <a:rPr lang="zh-CN" altLang="en-US" sz="120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</a:fld>
            <a:endParaRPr lang="zh-CN" altLang="en-US" sz="120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804862" y="1143000"/>
            <a:ext cx="5248275" cy="3086100"/>
          </a:xfrm>
          <a:prstGeom prst="rect">
            <a:avLst/>
          </a:prstGeom>
        </p:spPr>
      </p:sp>
      <p:sp>
        <p:nvSpPr>
          <p:cNvPr id="104871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48718" name="灯片编号占位符 3"/>
          <p:cNvSpPr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566ABCEB-ACFC-4714-9973-3DA970169C29}" type="slidenum">
              <a:rPr lang="zh-CN" altLang="en-US" sz="1200">
                <a:latin typeface="黑体" panose="02010609060101010101" charset="-122"/>
                <a:ea typeface="黑体" panose="02010609060101010101" charset="-122"/>
              </a:rPr>
            </a:fld>
            <a:endParaRPr lang="zh-CN" altLang="en-US" sz="1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file:///D:\qq&#25991;&#20214;\712321467\Image\C2C\Image2\%7b75232B38-A165-1FB7-499C-2E1C792CACB5%7d.png" TargetMode="External"/><Relationship Id="rId14" Type="http://schemas.openxmlformats.org/officeDocument/2006/relationships/image" Target="../media/image1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6C4B-C3A3-4600-9545-024A8A3949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4320-C6F2-4B69-8511-F8A765803F0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2" r:link="rId13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12" r:link="rId13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8C3E3-2359-47C3-925E-2D7E5D1D39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AD44F-A1AA-4CE8-AEFB-8F4E09B98FC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4" r:link="rId15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14" r:link="rId15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.xml"/><Relationship Id="rId4" Type="http://schemas.openxmlformats.org/officeDocument/2006/relationships/image" Target="../media/image5.jpe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6.xml"/><Relationship Id="rId2" Type="http://schemas.openxmlformats.org/officeDocument/2006/relationships/image" Target="../media/image17.png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7.jpeg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.jpe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5121" descr="114877909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7" name="标题 5122"/>
          <p:cNvSpPr>
            <a:spLocks noGrp="1"/>
          </p:cNvSpPr>
          <p:nvPr>
            <p:ph type="ctrTitle" idx="4294967295"/>
          </p:nvPr>
        </p:nvSpPr>
        <p:spPr>
          <a:xfrm>
            <a:off x="1317605" y="914400"/>
            <a:ext cx="3763639" cy="1295400"/>
          </a:xfrm>
        </p:spPr>
        <p:txBody>
          <a:bodyPr/>
          <a:lstStyle/>
          <a:p>
            <a:r>
              <a:rPr lang="zh-CN" altLang="en-US" sz="5400" b="1" smtClean="0">
                <a:solidFill>
                  <a:srgbClr val="FFFFFF"/>
                </a:solidFill>
                <a:latin typeface="Arial" panose="020B0604020202090204" pitchFamily="34" charset="0"/>
                <a:ea typeface="微软雅黑" pitchFamily="34" charset="-122"/>
              </a:rPr>
              <a:t>菩萨蛮</a:t>
            </a:r>
            <a:r>
              <a:rPr lang="zh-CN" altLang="en-US" sz="4000" smtClean="0">
                <a:latin typeface="Arial" panose="020B0604020202090204" pitchFamily="34" charset="0"/>
                <a:ea typeface="宋体" pitchFamily="2" charset="-122"/>
              </a:rPr>
              <a:t>　　</a:t>
            </a:r>
            <a:endParaRPr lang="zh-CN" altLang="en-US" sz="4000" b="1" smtClean="0"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6628" name="副标题 5123"/>
          <p:cNvSpPr>
            <a:spLocks noGrp="1"/>
          </p:cNvSpPr>
          <p:nvPr>
            <p:ph type="subTitle" idx="4294967295"/>
          </p:nvPr>
        </p:nvSpPr>
        <p:spPr>
          <a:xfrm>
            <a:off x="600722" y="2276475"/>
            <a:ext cx="5018185" cy="11303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CN" altLang="en-US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书江西造口壁</a:t>
            </a:r>
            <a:endParaRPr lang="zh-CN" altLang="en-US" sz="54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itchFamily="34" charset="-122"/>
            </a:endParaRPr>
          </a:p>
        </p:txBody>
      </p:sp>
      <p:sp>
        <p:nvSpPr>
          <p:cNvPr id="26629" name="Rectangle 5"/>
          <p:cNvSpPr/>
          <p:nvPr/>
        </p:nvSpPr>
        <p:spPr>
          <a:xfrm>
            <a:off x="3149642" y="3505201"/>
            <a:ext cx="216724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itchFamily="34" charset="-122"/>
              </a:rPr>
              <a:t>辛弃疾</a:t>
            </a:r>
            <a:endParaRPr lang="zh-CN" altLang="en-US" sz="4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39700" y="100965"/>
            <a:ext cx="4150360" cy="481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2220" b="1">
                <a:solidFill>
                  <a:srgbClr val="FF0000"/>
                </a:solidFill>
                <a:sym typeface="+mn-ea"/>
              </a:rPr>
              <a:t>03</a:t>
            </a:r>
            <a:r>
              <a:rPr lang="zh-CN" altLang="en-US" sz="2220" b="1">
                <a:solidFill>
                  <a:srgbClr val="FF0000"/>
                </a:solidFill>
                <a:sym typeface="+mn-ea"/>
              </a:rPr>
              <a:t>【中晚年闲居时期】</a:t>
            </a:r>
            <a:endParaRPr lang="zh-CN" altLang="en-US" sz="222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4630" y="5655945"/>
            <a:ext cx="4075430" cy="10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★ </a:t>
            </a:r>
            <a:r>
              <a:rPr lang="zh-CN" altLang="en-US" sz="2000" b="1" dirty="0">
                <a:solidFill>
                  <a:schemeClr val="dk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这是辛弃疾被免官闲居江西上饶带湖所作。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表现了作者不能实现收复中原的理想的悲愤心情。</a:t>
            </a:r>
            <a:endParaRPr lang="zh-CN" altLang="en-US" sz="2000" b="1" dirty="0">
              <a:solidFill>
                <a:schemeClr val="dk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9860" y="951230"/>
            <a:ext cx="609600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九年级下册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  <a:p>
            <a:pPr indent="0">
              <a:buNone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《丑奴儿·书博山道中壁》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少年不识愁滋味，</a:t>
            </a:r>
            <a:endParaRPr lang="zh-CN" altLang="en-US" sz="2400" b="1"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爱上层楼。爱上层楼，</a:t>
            </a:r>
            <a:endParaRPr lang="zh-CN" altLang="en-US" sz="2400" b="1"/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为赋新词强说愁。</a:t>
            </a:r>
            <a:endParaRPr lang="zh-CN" altLang="en-US" sz="2400" b="1"/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而今识尽愁滋味，</a:t>
            </a:r>
            <a:endParaRPr lang="zh-CN" altLang="en-US" sz="2400" b="1"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欲说还休，</a:t>
            </a:r>
            <a:endParaRPr lang="zh-CN" altLang="en-US" sz="2400" b="1"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欲说还休。</a:t>
            </a:r>
            <a:endParaRPr lang="zh-CN" altLang="en-US" sz="2400" b="1"/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却道天凉好个秋？</a:t>
            </a:r>
            <a:endParaRPr lang="zh-CN" altLang="en-US" sz="2400" b="1"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675505" y="0"/>
            <a:ext cx="60325" cy="684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36490" y="100965"/>
            <a:ext cx="5665470" cy="2957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四年级下册：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《清平乐·村居》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algn="l">
              <a:buClrTx/>
              <a:buSzTx/>
              <a:buNone/>
            </a:pPr>
            <a:r>
              <a:rPr lang="zh-CN" altLang="en-US" sz="2400" b="1"/>
              <a:t>茅檐低小，溪上青青草。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醉里吴音相媚好，白发谁家翁媪？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大儿锄豆溪东，中儿正织鸡笼。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最喜小儿亡赖，溪头卧剥莲蓬。</a:t>
            </a:r>
            <a:endParaRPr lang="zh-CN" altLang="en-US" sz="2400" b="1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826635" y="2982595"/>
            <a:ext cx="60960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《西江月·夜行黄沙道中》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明月别枝惊鹊，清风半夜鸣蝉。稻花香里说丰年，听取蛙声一片。</a:t>
            </a:r>
            <a:endParaRPr lang="zh-CN" altLang="en-US" sz="2400" b="1"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七八个星天外，两三点雨山前。旧时茅店社林边，路转溪桥忽见。</a:t>
            </a:r>
            <a:endParaRPr lang="zh-CN" altLang="en-US" sz="2400" b="1"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735830" y="5659120"/>
            <a:ext cx="7171055" cy="1012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dirty="0"/>
              <a:t> 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★ </a:t>
            </a:r>
            <a:r>
              <a:rPr lang="zh-CN" altLang="en-US" sz="2000" b="1" dirty="0">
                <a:solidFill>
                  <a:schemeClr val="dk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这两篇都是辛弃疾被免官闲居江西上饶带湖所作。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表现了农村生活的景美、人美，有浓重的乡土气息。</a:t>
            </a:r>
            <a:endParaRPr lang="zh-CN" altLang="en-US" sz="2000" b="1" dirty="0">
              <a:solidFill>
                <a:schemeClr val="dk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uiExpand="1" build="p"/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39700" y="100965"/>
            <a:ext cx="8559800" cy="481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03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【晚年再起时期：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48613" name="文本框 1"/>
          <p:cNvSpPr txBox="1"/>
          <p:nvPr>
            <p:custDataLst>
              <p:tags r:id="rId2"/>
            </p:custDataLst>
          </p:nvPr>
        </p:nvSpPr>
        <p:spPr>
          <a:xfrm>
            <a:off x="3859212" y="100965"/>
            <a:ext cx="5087620" cy="4603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1203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年（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64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岁）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—1207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年（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68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岁）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】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03" name="图片 102"/>
          <p:cNvPicPr/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1600" y="916305"/>
            <a:ext cx="4279900" cy="5698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15" name="矩形 108549"/>
          <p:cNvSpPr/>
          <p:nvPr>
            <p:custDataLst>
              <p:tags r:id="rId5"/>
            </p:custDataLst>
          </p:nvPr>
        </p:nvSpPr>
        <p:spPr>
          <a:xfrm>
            <a:off x="4662805" y="916305"/>
            <a:ext cx="7241540" cy="28943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 b="1" dirty="0" smtClean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    宁</a:t>
            </a:r>
            <a:r>
              <a:rPr lang="zh-CN" altLang="en-US" sz="3200" b="1" dirty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宗嘉泰三年被起用。次年，受宁宗召见，问以北伐大计，但并未重用，将其改任镇江知府。辛弃疾一方面积极备战，一边又劝韩侂胄（tuō zhòu）不可草率冒进。宁宗开禧元年，因与韩意见不合而遭弹劾罢官，回到瓢泉，其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理想壮志彻底破灭</a:t>
            </a:r>
            <a:r>
              <a:rPr lang="zh-CN" altLang="en-US" sz="3200" b="1" dirty="0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。</a:t>
            </a:r>
            <a:endParaRPr lang="zh-CN" altLang="en-US" sz="3200" b="1" dirty="0">
              <a:solidFill>
                <a:srgbClr val="59595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grayscl/>
          </a:blip>
          <a:stretch>
            <a:fillRect/>
          </a:stretch>
        </p:blipFill>
        <p:spPr>
          <a:xfrm rot="1619601" flipH="1">
            <a:off x="9181317" y="3281653"/>
            <a:ext cx="6277368" cy="6437425"/>
          </a:xfrm>
          <a:prstGeom prst="rect">
            <a:avLst/>
          </a:prstGeom>
        </p:spPr>
      </p:pic>
      <p:pic>
        <p:nvPicPr>
          <p:cNvPr id="949" name="图片 948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950" name="图片 9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7" y="1455239"/>
            <a:ext cx="4096221" cy="4020548"/>
          </a:xfrm>
          <a:prstGeom prst="rect">
            <a:avLst/>
          </a:prstGeom>
        </p:spPr>
      </p:pic>
      <p:sp>
        <p:nvSpPr>
          <p:cNvPr id="954" name="文本框 953"/>
          <p:cNvSpPr txBox="1"/>
          <p:nvPr/>
        </p:nvSpPr>
        <p:spPr>
          <a:xfrm>
            <a:off x="5524500" y="127000"/>
            <a:ext cx="6002655" cy="61855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【菩萨蛮】 　　</a:t>
            </a:r>
            <a:endParaRPr lang="zh-CN" altLang="en-US" sz="2800" b="1" spc="6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唐</a:t>
            </a:r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教坊曲名，后用为</a:t>
            </a:r>
            <a:r>
              <a:rPr lang="zh-CN" altLang="en-US" sz="3200" b="1" spc="600" dirty="0">
                <a:solidFill>
                  <a:srgbClr val="7030A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词牌</a:t>
            </a:r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。亦作</a:t>
            </a:r>
            <a:r>
              <a:rPr lang="zh-CN" altLang="en-US" sz="2800" b="1" spc="6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《菩萨鬘》</a:t>
            </a:r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，又名</a:t>
            </a:r>
            <a:r>
              <a:rPr lang="zh-CN" altLang="en-US" sz="2800" b="1" spc="6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《子夜歌》、《花间意》、《重叠金》</a:t>
            </a:r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等。此调原出外来舞曲，唐苏鹗《杜阳杂编》：“大中初，女蛮国入项，危髻金冠，璎珞被体，号菩萨蛮队。”当时倡优遂制《菩萨蛮曲》，文士亦往往声其词。于是《菩萨蛮》就成了词牌名。</a:t>
            </a:r>
            <a:r>
              <a:rPr lang="zh-CN" altLang="en-US" sz="2800" b="1" spc="6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小令</a:t>
            </a:r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，</a:t>
            </a:r>
            <a:r>
              <a:rPr lang="zh-CN" altLang="en-US" sz="2800" b="1" spc="6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双调四十四字</a:t>
            </a:r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，前后阕各两仄韵、两平韵，平仄递转，</a:t>
            </a:r>
            <a:r>
              <a:rPr lang="zh-CN" altLang="en-US" sz="2800" b="1" spc="6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情调由紧促转低沉</a:t>
            </a:r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。</a:t>
            </a:r>
            <a:endParaRPr lang="zh-CN" altLang="en-US" sz="2800" b="1" spc="6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3675063"/>
            <a:ext cx="2400300" cy="2370328"/>
          </a:xfrm>
          <a:prstGeom prst="ellipse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7315200" cy="5486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t="5333" r="21938" b="65333"/>
          <a:stretch>
            <a:fillRect/>
          </a:stretch>
        </p:blipFill>
        <p:spPr>
          <a:xfrm flipH="1">
            <a:off x="302694" y="107519"/>
            <a:ext cx="2978986" cy="17659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6961" y="180729"/>
            <a:ext cx="710882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28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写作背景</a:t>
            </a:r>
            <a:endParaRPr lang="zh-CN" altLang="en-US" sz="28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en-US" sz="28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 b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 </a:t>
            </a:r>
            <a:endParaRPr lang="en-US" altLang="zh-CN" sz="2400" b="1" spc="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24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en-US" altLang="zh-CN" sz="24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</a:t>
            </a:r>
            <a:r>
              <a:rPr lang="zh-CN" altLang="en-US" sz="2400" b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这</a:t>
            </a:r>
            <a:r>
              <a:rPr lang="zh-CN" altLang="en-US" sz="24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首词为公元1176年（宋孝宗淳熙三年）作者</a:t>
            </a:r>
            <a:r>
              <a:rPr lang="en-US" altLang="zh-CN" sz="24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36</a:t>
            </a:r>
            <a:r>
              <a:rPr lang="zh-CN" altLang="en-US" sz="24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岁，时任江西提点刑狱，驻节赣州、途经造口时所作。</a:t>
            </a:r>
            <a:endParaRPr lang="zh-CN" altLang="en-US" sz="24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4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关于此词之发端，罗大经在《鹤林玉露》中有几句话非常重要，他说：</a:t>
            </a:r>
            <a:r>
              <a:rPr lang="zh-CN" altLang="en-US" sz="2400" b="1" u="sng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“盖南渡之初，虏人追隆祐太后御舟至造口，不及而还。幼安自此</a:t>
            </a:r>
            <a:r>
              <a:rPr lang="zh-CN" altLang="en-US" sz="2800" b="1" u="sng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起兴</a:t>
            </a:r>
            <a:r>
              <a:rPr lang="zh-CN" altLang="en-US" sz="2400" b="1" u="sng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。”</a:t>
            </a:r>
            <a:r>
              <a:rPr lang="zh-CN" altLang="en-US" sz="24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当时辛弃疾南归十余年，在江西任刑法狱颂方面的官吏，经常巡回往复于湖南、江西等地。来到造口，俯瞰不舍昼夜流逝而去的江水，词人的思绪也似这江水般波澜起伏，绵延不绝，于是写下了这首词。 </a:t>
            </a:r>
            <a:endParaRPr lang="zh-CN" altLang="en-US" sz="24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97794" y="280344"/>
            <a:ext cx="678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菩萨蛮</a:t>
            </a: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·</a:t>
            </a: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书江西造口壁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926" y="403166"/>
            <a:ext cx="316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·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辛弃疾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1780" y="2132965"/>
            <a:ext cx="740664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郁孤台下清江水，中间多少行人泪？西北望长安，可怜无数山。</a:t>
            </a:r>
            <a:endParaRPr lang="zh-CN" altLang="en-US" sz="4000" b="1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青山遮不住，毕竟东流去。江晚正愁余，山深闻鹧鸪。</a:t>
            </a:r>
            <a:endParaRPr lang="zh-CN" altLang="en-US" sz="4000" b="1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9805751" y="1877665"/>
            <a:ext cx="1107996" cy="44493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+mn-ea"/>
                <a:sym typeface="+mn-lt"/>
              </a:rPr>
              <a:t>初读文本</a:t>
            </a:r>
            <a:endParaRPr lang="zh-CN" altLang="en-US" sz="6000" b="1" spc="600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97794" y="280344"/>
            <a:ext cx="678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菩萨蛮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·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书江西</a:t>
            </a:r>
            <a:r>
              <a:rPr lang="zh-CN" altLang="en-US" sz="48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造口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壁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粗黑宋简体" panose="02000000000000000000" pitchFamily="2" charset="-122"/>
              <a:ea typeface="方正粗黑宋简体" panose="02000000000000000000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926" y="403166"/>
            <a:ext cx="3167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·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辛弃疾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942" y="1690513"/>
            <a:ext cx="37903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郁孤台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下清江水，中间多少行人泪？西北望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长安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</a:t>
            </a:r>
            <a:r>
              <a:rPr lang="zh-CN" altLang="en-US" sz="28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无数山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青山遮不住，</a:t>
            </a:r>
            <a:r>
              <a:rPr lang="zh-CN" altLang="en-US" sz="28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毕竟东流去。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江晚正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愁余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，山深闻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鹧鸪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01149" y="1225689"/>
            <a:ext cx="6105832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造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</a:t>
            </a:r>
            <a:r>
              <a:rPr lang="zh-CN" altLang="en-US" sz="24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：一名皂口，在江西万安县南六十里。</a:t>
            </a:r>
            <a:endParaRPr lang="zh-CN" altLang="en-US" sz="2400" b="1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孤台</a:t>
            </a:r>
            <a:r>
              <a:rPr lang="zh-CN" altLang="en-US" sz="24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：今江西省赣州市城区西北部贺兰山顶，又称望阙台，因“隆阜郁然，孤起平地数丈”得名</a:t>
            </a:r>
            <a:r>
              <a:rPr lang="zh-CN" altLang="en-US" sz="2400" b="1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安</a:t>
            </a:r>
            <a:r>
              <a:rPr lang="zh-CN" altLang="en-US" sz="24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：今陕西省西安市，为汉唐故都。此处代指宋都汴京</a:t>
            </a:r>
            <a:r>
              <a:rPr lang="zh-CN" altLang="en-US" sz="2400" b="1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400" b="1" dirty="0" smtClean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可怜</a:t>
            </a:r>
            <a:r>
              <a:rPr lang="zh-CN" altLang="en-US" sz="2400" b="1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：可惜。</a:t>
            </a:r>
            <a:endParaRPr lang="zh-CN" altLang="en-US" sz="2400" b="1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无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数山</a:t>
            </a:r>
            <a:r>
              <a:rPr lang="zh-CN" altLang="en-US" sz="24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：很多座山</a:t>
            </a:r>
            <a:r>
              <a:rPr lang="zh-CN" altLang="en-US" sz="2400" b="1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。这里指投降派（也可理解为北方沦陷国土）。 </a:t>
            </a:r>
            <a:endParaRPr lang="en-US" altLang="zh-CN" sz="2400" b="1" dirty="0" smtClean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毕竟东流去</a:t>
            </a:r>
            <a:r>
              <a:rPr lang="zh-CN" altLang="en-US" sz="2400" b="1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：暗指力主抗金的时代潮流不可阻挡 。</a:t>
            </a:r>
            <a:r>
              <a:rPr lang="zh-CN" alt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　</a:t>
            </a:r>
            <a:endParaRPr lang="en-US" altLang="zh-CN" sz="2400" b="1" dirty="0" smtClean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愁余</a:t>
            </a:r>
            <a:r>
              <a:rPr lang="zh-CN" altLang="en-US" sz="2400" b="1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：使我发愁。</a:t>
            </a:r>
            <a:endParaRPr lang="zh-CN" altLang="en-US" sz="2400" b="1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鹧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鸪</a:t>
            </a:r>
            <a:r>
              <a:rPr lang="zh-CN" altLang="en-US" sz="24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：鸟名。传说其叫声如云“行不得也哥哥”，啼声凄苦。</a:t>
            </a:r>
            <a:endParaRPr lang="zh-CN" altLang="en-US" sz="2400" b="1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/>
          <p:nvPr/>
        </p:nvSpPr>
        <p:spPr>
          <a:xfrm>
            <a:off x="277129" y="158750"/>
            <a:ext cx="11793730" cy="5276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ea typeface="楷体" panose="02010609060101010101" pitchFamily="49" charset="-122"/>
              </a:rPr>
              <a:t>1.</a:t>
            </a:r>
            <a:r>
              <a:rPr lang="zh-CN" altLang="en-US" sz="3200" b="1">
                <a:ea typeface="楷体" panose="02010609060101010101" pitchFamily="49" charset="-122"/>
              </a:rPr>
              <a:t>郁孤台下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清江水</a:t>
            </a:r>
            <a:r>
              <a:rPr lang="zh-CN" altLang="en-US" sz="3200" b="1">
                <a:ea typeface="楷体" panose="02010609060101010101" pitchFamily="49" charset="-122"/>
              </a:rPr>
              <a:t>，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中间</a:t>
            </a:r>
            <a:r>
              <a:rPr lang="zh-CN" altLang="en-US" sz="3200" b="1">
                <a:ea typeface="楷体" panose="02010609060101010101" pitchFamily="49" charset="-122"/>
              </a:rPr>
              <a:t>多少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行人</a:t>
            </a:r>
            <a:r>
              <a:rPr lang="zh-CN" altLang="en-US" sz="3200" b="1">
                <a:ea typeface="楷体" panose="02010609060101010101" pitchFamily="49" charset="-122"/>
              </a:rPr>
              <a:t>泪。</a:t>
            </a:r>
            <a:r>
              <a:rPr lang="zh-CN" altLang="en-US" sz="3200" b="1"/>
              <a:t> </a:t>
            </a:r>
            <a:endParaRPr lang="zh-CN" altLang="en-US" sz="3200" b="1"/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郁孤台下</a:t>
            </a:r>
            <a:r>
              <a:rPr lang="zh-CN" altLang="en-US" sz="28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滔滔奔流的清江水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8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水中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有多少</a:t>
            </a:r>
            <a:r>
              <a:rPr lang="zh-CN" altLang="en-US" sz="28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逃难人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的眼泪。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ea typeface="楷体" panose="02010609060101010101" pitchFamily="49" charset="-122"/>
              </a:rPr>
              <a:t>2.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西北</a:t>
            </a:r>
            <a:r>
              <a:rPr lang="zh-CN" altLang="en-US" sz="3200" b="1" u="sng">
                <a:solidFill>
                  <a:srgbClr val="333399"/>
                </a:solidFill>
                <a:ea typeface="楷体" panose="02010609060101010101" pitchFamily="49" charset="-122"/>
              </a:rPr>
              <a:t>望</a:t>
            </a:r>
            <a:r>
              <a:rPr lang="zh-CN" altLang="en-US" sz="3200" b="1" u="sng">
                <a:solidFill>
                  <a:srgbClr val="C00000"/>
                </a:solidFill>
                <a:ea typeface="楷体" panose="02010609060101010101" pitchFamily="49" charset="-122"/>
              </a:rPr>
              <a:t>长安</a:t>
            </a:r>
            <a:r>
              <a:rPr lang="zh-CN" altLang="en-US" sz="3200" b="1">
                <a:ea typeface="楷体" panose="02010609060101010101" pitchFamily="49" charset="-122"/>
              </a:rPr>
              <a:t>，</a:t>
            </a:r>
            <a:r>
              <a:rPr lang="zh-CN" altLang="en-US" sz="3200" b="1" u="sng">
                <a:solidFill>
                  <a:srgbClr val="333399"/>
                </a:solidFill>
                <a:ea typeface="楷体" panose="02010609060101010101" pitchFamily="49" charset="-122"/>
              </a:rPr>
              <a:t>可怜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无数山</a:t>
            </a:r>
            <a:r>
              <a:rPr lang="zh-CN" altLang="en-US" sz="3200" b="1">
                <a:ea typeface="楷体" panose="02010609060101010101" pitchFamily="49" charset="-122"/>
              </a:rPr>
              <a:t>。</a:t>
            </a:r>
            <a:endParaRPr lang="zh-CN" altLang="en-US" sz="3200" b="1"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/>
          </a:p>
          <a:p>
            <a:pPr>
              <a:spcBef>
                <a:spcPct val="50000"/>
              </a:spcBef>
            </a:pPr>
            <a:r>
              <a:rPr lang="zh-CN" altLang="en-US" sz="3200" b="1"/>
              <a:t> </a:t>
            </a:r>
            <a:br>
              <a:rPr lang="zh-CN" altLang="en-US" sz="3200" b="1"/>
            </a:br>
            <a:r>
              <a:rPr lang="en-US" altLang="zh-CN" sz="3200" b="1"/>
              <a:t>3.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青山</a:t>
            </a:r>
            <a:r>
              <a:rPr lang="zh-CN" altLang="en-US" sz="3200" b="1">
                <a:ea typeface="楷体" panose="02010609060101010101" pitchFamily="49" charset="-122"/>
              </a:rPr>
              <a:t>遮不住，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毕竟</a:t>
            </a:r>
            <a:r>
              <a:rPr lang="zh-CN" altLang="en-US" sz="3200" b="1" u="sng">
                <a:solidFill>
                  <a:srgbClr val="333399"/>
                </a:solidFill>
                <a:ea typeface="楷体" panose="02010609060101010101" pitchFamily="49" charset="-122"/>
              </a:rPr>
              <a:t>东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流去</a:t>
            </a:r>
            <a:r>
              <a:rPr lang="zh-CN" altLang="en-US" sz="3200" b="1">
                <a:ea typeface="楷体" panose="02010609060101010101" pitchFamily="49" charset="-122"/>
              </a:rPr>
              <a:t>。</a:t>
            </a:r>
            <a:endParaRPr lang="zh-CN" altLang="en-US" sz="3200" b="1"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青山隔不断百姓的心，江水毕竟要</a:t>
            </a:r>
            <a:r>
              <a:rPr lang="zh-CN" altLang="en-US" sz="2800" b="1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向东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流去。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/>
              <a:t>4.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江晚</a:t>
            </a:r>
            <a:r>
              <a:rPr lang="zh-CN" altLang="en-US" sz="3200" b="1" u="sng">
                <a:solidFill>
                  <a:srgbClr val="333399"/>
                </a:solidFill>
                <a:ea typeface="楷体" panose="02010609060101010101" pitchFamily="49" charset="-122"/>
              </a:rPr>
              <a:t>正愁余</a:t>
            </a:r>
            <a:r>
              <a:rPr lang="zh-CN" altLang="en-US" sz="3200" b="1">
                <a:ea typeface="楷体" panose="02010609060101010101" pitchFamily="49" charset="-122"/>
              </a:rPr>
              <a:t>，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山深</a:t>
            </a:r>
            <a:r>
              <a:rPr lang="zh-CN" altLang="en-US" sz="3200" b="1">
                <a:solidFill>
                  <a:srgbClr val="333399"/>
                </a:solidFill>
                <a:ea typeface="楷体" panose="02010609060101010101" pitchFamily="49" charset="-122"/>
              </a:rPr>
              <a:t>闻</a:t>
            </a:r>
            <a:r>
              <a:rPr lang="zh-CN" altLang="en-US" sz="3200" b="1" u="sng">
                <a:solidFill>
                  <a:srgbClr val="FF0000"/>
                </a:solidFill>
                <a:ea typeface="楷体" panose="02010609060101010101" pitchFamily="49" charset="-122"/>
              </a:rPr>
              <a:t>鹧鸪</a:t>
            </a:r>
            <a:r>
              <a:rPr lang="zh-CN" altLang="en-US" sz="3200" b="1">
                <a:ea typeface="楷体" panose="02010609060101010101" pitchFamily="49" charset="-122"/>
              </a:rPr>
              <a:t>。</a:t>
            </a:r>
            <a:endParaRPr lang="zh-CN" altLang="en-US" sz="3200">
              <a:ea typeface="楷体" panose="02010609060101010101" pitchFamily="49" charset="-122"/>
            </a:endParaRPr>
          </a:p>
        </p:txBody>
      </p:sp>
      <p:sp>
        <p:nvSpPr>
          <p:cNvPr id="43011" name="文本框 99"/>
          <p:cNvSpPr>
            <a:spLocks noChangeArrowheads="1"/>
          </p:cNvSpPr>
          <p:nvPr/>
        </p:nvSpPr>
        <p:spPr bwMode="auto">
          <a:xfrm>
            <a:off x="3946179" y="2133600"/>
            <a:ext cx="3343798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南宋朝廷内的投降派</a:t>
            </a:r>
            <a:endParaRPr lang="zh-CN" altLang="en-US" sz="24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43012" name="文本框 1"/>
          <p:cNvSpPr>
            <a:spLocks noChangeArrowheads="1"/>
          </p:cNvSpPr>
          <p:nvPr/>
        </p:nvSpPr>
        <p:spPr bwMode="auto">
          <a:xfrm>
            <a:off x="1954836" y="2133600"/>
            <a:ext cx="1392281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宋体" pitchFamily="2" charset="-122"/>
              </a:rPr>
              <a:t>汴京城</a:t>
            </a:r>
            <a:endParaRPr lang="zh-CN" altLang="en-US" sz="2400" b="1">
              <a:solidFill>
                <a:srgbClr val="C00000"/>
              </a:solidFill>
              <a:latin typeface="宋体" pitchFamily="2" charset="-122"/>
            </a:endParaRPr>
          </a:p>
        </p:txBody>
      </p:sp>
      <p:sp>
        <p:nvSpPr>
          <p:cNvPr id="18436" name="文本框 4"/>
          <p:cNvSpPr/>
          <p:nvPr/>
        </p:nvSpPr>
        <p:spPr>
          <a:xfrm>
            <a:off x="282107" y="2667001"/>
            <a:ext cx="874199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向西北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</a:t>
            </a:r>
            <a:r>
              <a:rPr lang="zh-CN" altLang="en-US" sz="2800" b="1" u="sng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遥望</a:t>
            </a:r>
            <a:r>
              <a:rPr lang="zh-CN" altLang="en-US" sz="2800" b="1" u="sng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汴京城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800" b="1" u="sng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可惜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被无数青山遮住了视线。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7" name="文本框 5"/>
          <p:cNvSpPr/>
          <p:nvPr/>
        </p:nvSpPr>
        <p:spPr>
          <a:xfrm>
            <a:off x="277129" y="5608639"/>
            <a:ext cx="1171407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黄昏的江边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800" b="1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我正愁绪满怀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，又</a:t>
            </a:r>
            <a:r>
              <a:rPr lang="zh-CN" altLang="en-US" sz="2800" b="1" u="sng">
                <a:solidFill>
                  <a:srgbClr val="333399"/>
                </a:solidFill>
                <a:latin typeface="微软雅黑" pitchFamily="34" charset="-122"/>
                <a:ea typeface="微软雅黑" pitchFamily="34" charset="-122"/>
              </a:rPr>
              <a:t>听见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山的深处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传来了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鹧鸪鸟的叫声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015" name="文本框 1"/>
          <p:cNvSpPr>
            <a:spLocks noChangeArrowheads="1"/>
          </p:cNvSpPr>
          <p:nvPr/>
        </p:nvSpPr>
        <p:spPr bwMode="auto">
          <a:xfrm>
            <a:off x="3069988" y="2133600"/>
            <a:ext cx="800219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333399"/>
                </a:solidFill>
                <a:latin typeface="宋体" pitchFamily="2" charset="-122"/>
              </a:rPr>
              <a:t>可惜</a:t>
            </a:r>
            <a:endParaRPr lang="zh-CN" altLang="en-US" sz="2400" b="1">
              <a:latin typeface="宋体" pitchFamily="2" charset="-122"/>
            </a:endParaRPr>
          </a:p>
        </p:txBody>
      </p:sp>
      <p:sp>
        <p:nvSpPr>
          <p:cNvPr id="43016" name="文本框 3"/>
          <p:cNvSpPr>
            <a:spLocks noChangeArrowheads="1"/>
          </p:cNvSpPr>
          <p:nvPr/>
        </p:nvSpPr>
        <p:spPr bwMode="auto">
          <a:xfrm>
            <a:off x="1078645" y="2133600"/>
            <a:ext cx="800219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333399"/>
                </a:solidFill>
                <a:latin typeface="宋体" pitchFamily="2" charset="-122"/>
              </a:rPr>
              <a:t>遥望</a:t>
            </a:r>
            <a:endParaRPr lang="zh-CN" altLang="en-US" sz="2400" b="1">
              <a:latin typeface="宋体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90" y="4231323"/>
            <a:ext cx="2400300" cy="2370328"/>
          </a:xfrm>
          <a:prstGeom prst="ellipse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3035" y="343535"/>
            <a:ext cx="9507855" cy="592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FF0000"/>
                </a:solidFill>
              </a:rPr>
              <a:t>小组探究：</a:t>
            </a:r>
            <a:endParaRPr lang="zh-CN" altLang="en-US" sz="3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/>
              <a:t>1.</a:t>
            </a:r>
            <a:r>
              <a:rPr lang="zh-CN" altLang="en-US" sz="2800" dirty="0"/>
              <a:t>上阙运用了什么手法开篇，你从</a:t>
            </a:r>
            <a:r>
              <a:rPr lang="en-US" altLang="zh-CN" sz="2800" dirty="0"/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郁孤台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”、</a:t>
            </a:r>
            <a:r>
              <a:rPr lang="en-US" altLang="zh-CN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多少”、</a:t>
            </a:r>
            <a:r>
              <a:rPr lang="en-US" altLang="zh-CN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行人泪”、</a:t>
            </a:r>
            <a:r>
              <a:rPr lang="en-US" altLang="zh-CN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长安”、</a:t>
            </a:r>
            <a:r>
              <a:rPr lang="en-US" altLang="zh-CN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无数山</a:t>
            </a:r>
            <a:r>
              <a:rPr lang="en-US" altLang="zh-CN" sz="28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dirty="0"/>
              <a:t>等词中读出了作者怎样的情感？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/>
              <a:t>2.</a:t>
            </a:r>
            <a:r>
              <a:rPr lang="en-US" altLang="zh-CN" sz="2800" dirty="0">
                <a:highlight>
                  <a:srgbClr val="FFFF00"/>
                </a:highlight>
              </a:rPr>
              <a:t>“</a:t>
            </a:r>
            <a:r>
              <a:rPr lang="zh-CN" altLang="en-US" sz="2800" dirty="0">
                <a:highlight>
                  <a:srgbClr val="FFFF00"/>
                </a:highlight>
              </a:rPr>
              <a:t>青山遮不住，毕竟东流去</a:t>
            </a:r>
            <a:r>
              <a:rPr lang="en-US" altLang="zh-CN" sz="2800" dirty="0">
                <a:highlight>
                  <a:srgbClr val="FFFF00"/>
                </a:highlight>
              </a:rPr>
              <a:t>”</a:t>
            </a:r>
            <a:r>
              <a:rPr lang="zh-CN" altLang="en-US" sz="2800" dirty="0"/>
              <a:t>常被后人引用，成为千古名句。说说你对此名句的理解。</a:t>
            </a:r>
            <a:endParaRPr lang="zh-CN" altLang="en-US" sz="2800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/>
              <a:t>3</a:t>
            </a:r>
            <a:r>
              <a:rPr lang="en-US" altLang="zh-CN" sz="2800" dirty="0" smtClean="0"/>
              <a:t>.</a:t>
            </a:r>
            <a:r>
              <a:rPr lang="zh-CN" altLang="en-US" sz="2800" dirty="0"/>
              <a:t>清代陈廷焯《白雨斋词话》称赞此词</a:t>
            </a:r>
            <a:r>
              <a:rPr lang="en-US" altLang="zh-CN" sz="2800" dirty="0">
                <a:highlight>
                  <a:srgbClr val="FFFF00"/>
                </a:highlight>
              </a:rPr>
              <a:t>“</a:t>
            </a:r>
            <a:r>
              <a:rPr lang="zh-CN" altLang="en-US" sz="2800" dirty="0">
                <a:highlight>
                  <a:srgbClr val="FFFF00"/>
                </a:highlight>
              </a:rPr>
              <a:t>结二句号呼痛哭，音节之悲，至今仍隐隐在耳</a:t>
            </a:r>
            <a:r>
              <a:rPr lang="en-US" altLang="zh-CN" sz="2800" dirty="0">
                <a:highlight>
                  <a:srgbClr val="FFFF00"/>
                </a:highlight>
              </a:rPr>
              <a:t>”</a:t>
            </a:r>
            <a:r>
              <a:rPr lang="zh-CN" altLang="en-US" sz="2800" dirty="0"/>
              <a:t>，请结合全词，思考一下作者的</a:t>
            </a:r>
            <a:r>
              <a:rPr lang="en-US" altLang="zh-CN" sz="2800" dirty="0"/>
              <a:t>“</a:t>
            </a:r>
            <a:r>
              <a:rPr lang="zh-CN" altLang="en-US" sz="2800" dirty="0"/>
              <a:t>愁</a:t>
            </a:r>
            <a:r>
              <a:rPr lang="en-US" altLang="zh-CN" sz="2800" dirty="0"/>
              <a:t>”</a:t>
            </a:r>
            <a:r>
              <a:rPr lang="zh-CN" altLang="en-US" sz="2800" dirty="0"/>
              <a:t>是什么，结尾两句所蕴含了哪些思想感情？</a:t>
            </a:r>
            <a:endParaRPr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 Box 5"/>
          <p:cNvSpPr txBox="1"/>
          <p:nvPr/>
        </p:nvSpPr>
        <p:spPr>
          <a:xfrm>
            <a:off x="267335" y="162560"/>
            <a:ext cx="11924665" cy="8788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赏析：郁孤台下</a:t>
            </a:r>
            <a:r>
              <a:rPr lang="zh-CN" altLang="en-US" sz="320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</a:rPr>
              <a:t>清江水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中间多少</a:t>
            </a:r>
            <a:r>
              <a:rPr lang="zh-CN" altLang="en-US" sz="3200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sym typeface="+mn-ea"/>
              </a:rPr>
              <a:t>行人泪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sym typeface="+mn-ea"/>
              </a:rPr>
              <a:t>？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  <a:p>
            <a:pPr lvl="0"/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30" name="Text Box 15"/>
          <p:cNvSpPr txBox="1"/>
          <p:nvPr/>
        </p:nvSpPr>
        <p:spPr>
          <a:xfrm>
            <a:off x="2496503" y="4724400"/>
            <a:ext cx="719455" cy="4603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>
                <a:latin typeface="Verdana" panose="020B0804030504040204" pitchFamily="34" charset="0"/>
                <a:ea typeface="黑体" panose="02010609060101010101" charset="-122"/>
              </a:rPr>
              <a:t>     </a:t>
            </a:r>
            <a:endParaRPr lang="en-US" altLang="zh-CN" sz="2400">
              <a:latin typeface="Verdana" panose="020B0804030504040204" pitchFamily="34" charset="0"/>
              <a:ea typeface="黑体" panose="02010609060101010101" charset="-122"/>
            </a:endParaRPr>
          </a:p>
        </p:txBody>
      </p:sp>
      <p:sp>
        <p:nvSpPr>
          <p:cNvPr id="1048631" name="Rectangle 16"/>
          <p:cNvSpPr/>
          <p:nvPr/>
        </p:nvSpPr>
        <p:spPr>
          <a:xfrm>
            <a:off x="381635" y="2574925"/>
            <a:ext cx="11638280" cy="977900"/>
          </a:xfrm>
          <a:prstGeom prst="rect">
            <a:avLst/>
          </a:prstGeom>
          <a:solidFill>
            <a:srgbClr val="CECEEF">
              <a:alpha val="31999"/>
            </a:srgbClr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郁孤台在赣州城西北角,因“隆阜郁然,孤起平地数丈”得名。“唐李勉为虔州(即赣州)剌史时,登临北望,慨然曰:‘余虽不及子牟,而心在魏阙一也。’改郁孤为望阙。”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32" name="Rectangle 17"/>
          <p:cNvSpPr/>
          <p:nvPr/>
        </p:nvSpPr>
        <p:spPr>
          <a:xfrm>
            <a:off x="1920240" y="3933825"/>
            <a:ext cx="8064500" cy="26638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sz="3200">
              <a:solidFill>
                <a:srgbClr val="6600CC"/>
              </a:solidFill>
              <a:latin typeface="黑体" panose="02010609060101010101" charset="-122"/>
              <a:ea typeface="楷体_GB2312" pitchFamily="1" charset="-122"/>
            </a:endParaRPr>
          </a:p>
        </p:txBody>
      </p:sp>
      <p:sp>
        <p:nvSpPr>
          <p:cNvPr id="1048633" name="文本框 1"/>
          <p:cNvSpPr txBox="1"/>
          <p:nvPr/>
        </p:nvSpPr>
        <p:spPr>
          <a:xfrm>
            <a:off x="298768" y="3695065"/>
            <a:ext cx="11661140" cy="12293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思考：既然李勉因嫌郁孤台名不雅，改名为“望阙台”，词人为什么还用“郁孤台”开篇呢？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634" name="文本框 2"/>
          <p:cNvSpPr txBox="1"/>
          <p:nvPr/>
        </p:nvSpPr>
        <p:spPr>
          <a:xfrm>
            <a:off x="272098" y="5066665"/>
            <a:ext cx="11633835" cy="1304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anchor="t">
            <a:no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2800">
                <a:sym typeface="+mn-ea"/>
              </a:rPr>
              <a:t> 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★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郁有郁勃、沉郁之意，孤有巍巍独立之感，郁孤台三字劈面便凸起一座郁然孤峙之高台。词人调动此三字打头阵，显然有满腔磅礴之激愤之情。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12748" y="182880"/>
            <a:ext cx="6019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比喻、比兴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本体：行人泪，喻体：清江水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" y="1129030"/>
            <a:ext cx="11296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用清江水比喻“行人泪”,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以水写泪，写侵略战争给人民带来的深重苦难，表达了词人几十年来国破家亡的深深悲痛和无比愤恨。</a:t>
            </a:r>
            <a:endParaRPr lang="en-US" altLang="en-US" sz="2000" b="1" noProof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lvl="0" fontAlgn="base"/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写出了背离故园的无尽悲苦。词人身临隆祐太后被追之地,联想到当时南宋的命运危在旦夕。想到金侵略者的滔天罪行,想到国耻未雪,悲愤填膺。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  <p:bldP spid="1048633" grpId="0"/>
      <p:bldP spid="1048634" grpId="0" animBg="1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 Box 2"/>
          <p:cNvSpPr txBox="1"/>
          <p:nvPr/>
        </p:nvSpPr>
        <p:spPr>
          <a:xfrm>
            <a:off x="335121" y="44842"/>
            <a:ext cx="6411912" cy="6451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中间多少行人泪？</a:t>
            </a:r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36" name="Text Box 8"/>
          <p:cNvSpPr txBox="1"/>
          <p:nvPr/>
        </p:nvSpPr>
        <p:spPr>
          <a:xfrm>
            <a:off x="239407" y="764613"/>
            <a:ext cx="11688433" cy="1383665"/>
          </a:xfrm>
          <a:prstGeom prst="rect">
            <a:avLst/>
          </a:prstGeom>
          <a:solidFill>
            <a:srgbClr val="D9EDEE">
              <a:alpha val="31999"/>
            </a:srgbClr>
          </a:solidFill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史实背景：</a:t>
            </a:r>
            <a:r>
              <a:rPr lang="zh-CN" altLang="en-US" sz="280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</a:rPr>
              <a:t>宋高宗建炎三年至四年，金兵南侵，分两路渡江。其中一路追隆佑太后（哲宗皇后，高宗伯母），隆佑从南昌仓促南逃，至造口，金兵虽未追上，可是他们沿赣江南下，一路上抢掠杀戮，惨不忍睹。</a:t>
            </a:r>
            <a:endParaRPr lang="zh-CN" altLang="en-US" sz="2800">
              <a:solidFill>
                <a:srgbClr val="FF33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93" name="文本框 1"/>
          <p:cNvSpPr txBox="1"/>
          <p:nvPr/>
        </p:nvSpPr>
        <p:spPr>
          <a:xfrm>
            <a:off x="264478" y="2277110"/>
            <a:ext cx="11663680" cy="44856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rgbClr val="000000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rgbClr val="000000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rgbClr val="000000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rgbClr val="000000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rgbClr val="000000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“多少”说明什么？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一、“多少”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一是说明受苦受难的民众之多，二是表明民众所受灾难之多、苦难之深，三是表明作者悲愤之强烈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“行人”包括哪些？</a:t>
            </a:r>
            <a:endParaRPr lang="en-US" altLang="zh-CN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二、“行人”包括当时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无数逃难的民众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，也包括后来经过这里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悲叹往事的爱国志士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自然也包括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作者自己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三、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“行人泪”概括了当时千千万万逃难民众的种种灾难,也包括了许多报国无门、壮志未酬的爱国志士的悲愤。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/>
      <p:bldP spid="10486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5562" y="221226"/>
            <a:ext cx="10220632" cy="2500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dirty="0"/>
              <a:t>辛弃疾（1140─1207）字</a:t>
            </a:r>
            <a:r>
              <a:rPr lang="zh-CN" altLang="en-US" dirty="0">
                <a:solidFill>
                  <a:srgbClr val="FF0000"/>
                </a:solidFill>
              </a:rPr>
              <a:t>幼安</a:t>
            </a:r>
            <a:r>
              <a:rPr lang="zh-CN" altLang="en-US" dirty="0"/>
              <a:t>，号</a:t>
            </a:r>
            <a:r>
              <a:rPr lang="zh-CN" altLang="en-US" dirty="0">
                <a:solidFill>
                  <a:srgbClr val="FF0000"/>
                </a:solidFill>
              </a:rPr>
              <a:t>稼轩</a:t>
            </a:r>
            <a:r>
              <a:rPr lang="zh-CN" altLang="en-US" dirty="0"/>
              <a:t>，济南历城（今属山东）人。南宋官员、将领、文学家，豪放派词人，有</a:t>
            </a:r>
            <a:r>
              <a:rPr lang="zh-CN" altLang="en-US" dirty="0">
                <a:solidFill>
                  <a:srgbClr val="FF0000"/>
                </a:solidFill>
              </a:rPr>
              <a:t>“词中之龙”</a:t>
            </a:r>
            <a:r>
              <a:rPr lang="zh-CN" altLang="en-US" dirty="0"/>
              <a:t>之称。与</a:t>
            </a:r>
            <a:r>
              <a:rPr lang="zh-CN" altLang="en-US" dirty="0">
                <a:solidFill>
                  <a:srgbClr val="FF0000"/>
                </a:solidFill>
              </a:rPr>
              <a:t>苏轼</a:t>
            </a:r>
            <a:r>
              <a:rPr lang="zh-CN" altLang="en-US" dirty="0"/>
              <a:t>合称</a:t>
            </a:r>
            <a:r>
              <a:rPr lang="zh-CN" altLang="en-US" dirty="0">
                <a:solidFill>
                  <a:srgbClr val="FF0000"/>
                </a:solidFill>
              </a:rPr>
              <a:t>“苏辛”</a:t>
            </a:r>
            <a:r>
              <a:rPr lang="zh-CN" altLang="en-US" dirty="0"/>
              <a:t>，与</a:t>
            </a:r>
            <a:r>
              <a:rPr lang="zh-CN" altLang="en-US" dirty="0">
                <a:solidFill>
                  <a:srgbClr val="FF0000"/>
                </a:solidFill>
              </a:rPr>
              <a:t>李清照</a:t>
            </a:r>
            <a:r>
              <a:rPr lang="zh-CN" altLang="en-US" dirty="0"/>
              <a:t>并称</a:t>
            </a:r>
            <a:r>
              <a:rPr lang="zh-CN" altLang="en-US" dirty="0">
                <a:solidFill>
                  <a:srgbClr val="FF0000"/>
                </a:solidFill>
              </a:rPr>
              <a:t>“济南二安”</a:t>
            </a:r>
            <a:r>
              <a:rPr lang="zh-CN" altLang="en-US" dirty="0"/>
              <a:t>。存词六百余首。有词集《稼轩长短句》等传世。</a:t>
            </a:r>
            <a:endParaRPr lang="zh-CN" altLang="en-US" dirty="0"/>
          </a:p>
        </p:txBody>
      </p:sp>
      <p:pic>
        <p:nvPicPr>
          <p:cNvPr id="4" name="图片 44" descr="8260a60b23c9c9cdd65d4eb25f28a0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81281" y="2330244"/>
            <a:ext cx="2715013" cy="3516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2536723" y="2446799"/>
            <a:ext cx="9326040" cy="2500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zh-CN" altLang="en-US" sz="2400" dirty="0"/>
              <a:t>辛弃疾出生时，其家乡已沦陷于金人之手长达十几年了。他的祖父</a:t>
            </a:r>
            <a:r>
              <a:rPr lang="zh-CN" altLang="en-US" sz="2400" dirty="0">
                <a:highlight>
                  <a:srgbClr val="FFFF00"/>
                </a:highlight>
              </a:rPr>
              <a:t>辛赞</a:t>
            </a:r>
            <a:r>
              <a:rPr lang="zh-CN" altLang="en-US" sz="2400" dirty="0"/>
              <a:t>，在金国任职，但他一直希望有朝一日能拿起武器赶走金人，光复中原。他经常给辛弃疾讲述祖先的事迹，金人的野蛮统治。</a:t>
            </a:r>
            <a:endParaRPr lang="zh-CN" altLang="en-US" sz="2400" dirty="0"/>
          </a:p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zh-CN" altLang="en-US" sz="2400" dirty="0"/>
              <a:t>辛弃疾在</a:t>
            </a:r>
            <a:r>
              <a:rPr lang="zh-CN" altLang="en-US" sz="2400" dirty="0">
                <a:highlight>
                  <a:srgbClr val="FFFF00"/>
                </a:highlight>
              </a:rPr>
              <a:t>《美芹十论》</a:t>
            </a:r>
            <a:r>
              <a:rPr lang="zh-CN" altLang="en-US" sz="2400" dirty="0"/>
              <a:t>里写道:“我的家乡在济南，祖辈担任官职蒙受大宋厚恩。祖父告诉我，因为族人太多，没能逃脱金人俘获，不得以担当金人的官职。”他的祖父经常带着他攀登高山，</a:t>
            </a:r>
            <a:r>
              <a:rPr lang="zh-CN" altLang="en-US" sz="2400" dirty="0">
                <a:sym typeface="+mn-ea"/>
              </a:rPr>
              <a:t>勘察地形，指划</a:t>
            </a:r>
            <a:r>
              <a:rPr lang="zh-CN" altLang="en-US" sz="2400" dirty="0"/>
              <a:t>山河，给他讲述国家大事政事，鼓励晚辈们寻找机会起义抗金。因此</a:t>
            </a:r>
            <a:r>
              <a:rPr lang="zh-CN" altLang="en-US" sz="2400" dirty="0">
                <a:highlight>
                  <a:srgbClr val="FFFF00"/>
                </a:highlight>
              </a:rPr>
              <a:t>忠义之心</a:t>
            </a:r>
            <a:r>
              <a:rPr lang="zh-CN" altLang="en-US" sz="2400" dirty="0"/>
              <a:t>与</a:t>
            </a:r>
            <a:r>
              <a:rPr lang="zh-CN" altLang="en-US" sz="2400" dirty="0">
                <a:highlight>
                  <a:srgbClr val="FFFF00"/>
                </a:highlight>
              </a:rPr>
              <a:t>建功之志</a:t>
            </a:r>
            <a:r>
              <a:rPr lang="zh-CN" altLang="en-US" sz="2400" dirty="0"/>
              <a:t>便成了辛弃疾的生命之本源。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6274435"/>
            <a:ext cx="12192635" cy="5835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家庭文化决定一个人的价值观，而价值观又决定一个人的命运走向。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文本框 18"/>
          <p:cNvSpPr txBox="1"/>
          <p:nvPr/>
        </p:nvSpPr>
        <p:spPr>
          <a:xfrm>
            <a:off x="145415" y="2125613"/>
            <a:ext cx="8164512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L="571500" lvl="0" indent="-571500" fontAlgn="base">
              <a:buFont typeface="Wingdings" panose="05000000000000000000" charset="0"/>
              <a:buChar char="u"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“望”表达了作者什么情感？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79" name="文本框 35"/>
          <p:cNvSpPr txBox="1"/>
          <p:nvPr/>
        </p:nvSpPr>
        <p:spPr>
          <a:xfrm>
            <a:off x="144780" y="3797559"/>
            <a:ext cx="5362575" cy="5835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L="457200" lvl="0" indent="-457200" fontAlgn="base">
              <a:buFont typeface="Wingdings" panose="05000000000000000000" charset="0"/>
              <a:buChar char="u"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“无数山”指什么？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80" name="文本框 3"/>
          <p:cNvSpPr txBox="1"/>
          <p:nvPr/>
        </p:nvSpPr>
        <p:spPr>
          <a:xfrm>
            <a:off x="267335" y="8890"/>
            <a:ext cx="10970895" cy="7835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fontAlgn="base"/>
            <a:r>
              <a:rPr lang="zh-CN" altLang="en-US" sz="45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赏析：西北望长安，可怜</a:t>
            </a:r>
            <a:r>
              <a:rPr lang="zh-CN" altLang="en-US" sz="45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无数山</a:t>
            </a:r>
            <a:r>
              <a:rPr lang="zh-CN" altLang="en-US" sz="45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500" b="1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81" name="文本框 4"/>
          <p:cNvSpPr txBox="1"/>
          <p:nvPr/>
        </p:nvSpPr>
        <p:spPr>
          <a:xfrm>
            <a:off x="335279" y="2704598"/>
            <a:ext cx="11599124" cy="10147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望”</a:t>
            </a:r>
            <a:r>
              <a:rPr lang="en-US" altLang="zh-CN" sz="2800" b="1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“望”是遥望的意思，表现了词人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关注国事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的爱国情感，表现了他对中原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民众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的深切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同情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，表现了他对苟且偷安的南宋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统治者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的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批评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。</a:t>
            </a:r>
            <a:endParaRPr lang="zh-CN" altLang="en-US" sz="2800" b="1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048682" name="文本框 12"/>
          <p:cNvSpPr txBox="1"/>
          <p:nvPr/>
        </p:nvSpPr>
        <p:spPr>
          <a:xfrm>
            <a:off x="392042" y="4459718"/>
            <a:ext cx="11695147" cy="10763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fontAlgn="base"/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暗指不图恢复只求苟安的南宋小王朝内大大小小的投降派。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南宋朝廷内的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投降派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)，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表现了词人的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悲愤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之情。</a:t>
            </a:r>
            <a:endParaRPr lang="zh-CN" altLang="en-US" sz="32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96" name="文本框 3"/>
          <p:cNvSpPr txBox="1"/>
          <p:nvPr/>
        </p:nvSpPr>
        <p:spPr>
          <a:xfrm>
            <a:off x="267336" y="5757573"/>
            <a:ext cx="11185525" cy="95313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rgbClr val="000000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rgbClr val="000000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rgbClr val="000000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rgbClr val="000000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rgbClr val="000000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L="457200" lvl="0" indent="-457200">
              <a:buFont typeface="Wingdings" panose="05000000000000000000" charset="0"/>
              <a:buChar char="u"/>
            </a:pPr>
            <a:r>
              <a:rPr lang="en-US" altLang="zh-CN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“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可怜</a:t>
            </a:r>
            <a:r>
              <a:rPr lang="en-US" altLang="zh-CN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”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是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可惜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的意思，表达了词人对北宋昌盛时的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怀念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和对它的失去的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惋惜</a:t>
            </a:r>
            <a:r>
              <a:rPr lang="zh-CN" altLang="en-US" sz="2800" b="1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。</a:t>
            </a:r>
            <a:endParaRPr lang="zh-CN" altLang="en-US" sz="2800" b="1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28505" y="201295"/>
            <a:ext cx="82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比喻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69" name="Text Box 5"/>
          <p:cNvSpPr txBox="1"/>
          <p:nvPr/>
        </p:nvSpPr>
        <p:spPr>
          <a:xfrm>
            <a:off x="263611" y="982345"/>
            <a:ext cx="11637366" cy="953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长安：本是汉、唐建都之地，后代诗文常用于代表京都，此处指北宋京都汴梁及广大中原地区。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8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8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/>
      <p:bldP spid="1048679" grpId="0"/>
      <p:bldP spid="1048682" grpId="0"/>
      <p:bldP spid="10487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文本框 99"/>
          <p:cNvSpPr txBox="1"/>
          <p:nvPr/>
        </p:nvSpPr>
        <p:spPr>
          <a:xfrm>
            <a:off x="480060" y="188595"/>
            <a:ext cx="11257280" cy="645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赏析：</a:t>
            </a:r>
            <a:r>
              <a:rPr lang="zh-CN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微软雅黑" pitchFamily="34" charset="-122"/>
                <a:ea typeface="微软雅黑" pitchFamily="34" charset="-122"/>
              </a:rPr>
              <a:t>青山</a:t>
            </a:r>
            <a:r>
              <a:rPr lang="zh-CN" altLang="en-US" sz="3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遮不住，毕竟</a:t>
            </a:r>
            <a:r>
              <a:rPr lang="zh-CN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微软雅黑" pitchFamily="34" charset="-122"/>
                <a:ea typeface="微软雅黑" pitchFamily="34" charset="-122"/>
              </a:rPr>
              <a:t>东流去</a:t>
            </a:r>
            <a:endParaRPr lang="zh-CN" altLang="en-US" sz="3600" b="1">
              <a:solidFill>
                <a:srgbClr val="FF0000"/>
              </a:solidFill>
              <a:highlight>
                <a:srgbClr val="FFFF00"/>
              </a:highligh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687" name="文本框 2"/>
          <p:cNvSpPr txBox="1"/>
          <p:nvPr/>
        </p:nvSpPr>
        <p:spPr>
          <a:xfrm>
            <a:off x="305753" y="1219200"/>
            <a:ext cx="11617325" cy="52590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indent="-76200">
              <a:lnSpc>
                <a:spcPct val="12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①手法：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“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青山”，喻指主和派</a:t>
            </a:r>
            <a:r>
              <a:rPr lang="zh-CN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或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“外族入侵者”。人们引用时“青山”指各种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阻挠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前进的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势力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。词人希望收复中原，还都汴京，可惜有重重阻挠，理想不能实现。表达了词人极端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悲愤忧郁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的思想感情。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lvl="0" indent="-76200">
              <a:lnSpc>
                <a:spcPct val="12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②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“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东流去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”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运用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比喻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的修辞，这里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东流的江水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比喻词人和广大爱国志士收复中原的坚定意志。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lvl="0" indent="-76200">
              <a:lnSpc>
                <a:spcPct val="120000"/>
              </a:lnSpc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③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“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遮不住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”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、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“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东流去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”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表达作者克服一切阻力，抵抗外敌，收复山河的坚定意志和信心。另一方面也体现了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历史的车轮滚滚向前，不以人的意志为转移。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lvl="0" indent="-76200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④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情感：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这两句诗含蓄地传达了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词人对抵抗外敌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,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光复山河的坚定意志和信心。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64438" y="358775"/>
            <a:ext cx="270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比喻、化用、用典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文本框 2"/>
          <p:cNvSpPr txBox="1"/>
          <p:nvPr/>
        </p:nvSpPr>
        <p:spPr>
          <a:xfrm>
            <a:off x="420370" y="271145"/>
            <a:ext cx="11771630" cy="675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fontAlgn="base"/>
            <a:r>
              <a:rPr lang="zh-CN" altLang="en-US" sz="3800" b="1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赏析：江晚正愁余，山深闻鹧鸪。</a:t>
            </a:r>
            <a:endParaRPr lang="zh-CN" altLang="en-US" sz="3800" b="1">
              <a:solidFill>
                <a:srgbClr val="333333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4" name="文本框 4"/>
          <p:cNvSpPr txBox="1"/>
          <p:nvPr/>
        </p:nvSpPr>
        <p:spPr>
          <a:xfrm>
            <a:off x="264478" y="995722"/>
            <a:ext cx="11663362" cy="1644650"/>
          </a:xfrm>
          <a:prstGeom prst="rect">
            <a:avLst/>
          </a:prstGeom>
          <a:noFill/>
          <a:ln>
            <a:noFill/>
          </a:ln>
        </p:spPr>
        <p:txBody>
          <a:bodyPr vert="horz" lIns="65608" tIns="32804" rIns="65608" bIns="32804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本句运用了</a:t>
            </a:r>
            <a:r>
              <a:rPr lang="zh-CN" altLang="en-US" sz="3000" b="1">
                <a:solidFill>
                  <a:srgbClr val="000000"/>
                </a:solidFill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以景结情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的手法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渲染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了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凄凉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氛围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，用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鹧鸪鸟叫声烘托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了人物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凄苦悲凉的心情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，表达了词人忧心忡忡的复杂心情。</a:t>
            </a:r>
            <a:endParaRPr lang="zh-CN" altLang="en-US" sz="30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ct val="130000"/>
              </a:lnSpc>
            </a:pPr>
            <a:endParaRPr lang="zh-CN" altLang="en-US" sz="19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10168" y="380078"/>
            <a:ext cx="458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借景抒情、以景结情、视听结合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110" y="2244725"/>
            <a:ext cx="11275060" cy="3851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3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词人为何而愁？</a:t>
            </a:r>
            <a:endParaRPr lang="zh-CN" altLang="en-US" sz="3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en-US" altLang="zh-CN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愁</a:t>
            </a:r>
            <a:r>
              <a:rPr lang="en-US" altLang="zh-CN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指词人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愁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国破家亡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，表达词人忧国忧民之情。</a:t>
            </a:r>
            <a:endParaRPr lang="zh-CN" altLang="en-US" sz="30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“愁”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是词人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愁绪满怀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的意思，包含了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怀念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中原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故土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（沦陷区）之情，故园难回的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义愤（忠愤）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之情，对主和派阻挠恢复大业的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不满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和无法收复中原的</a:t>
            </a: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悲痛</a:t>
            </a:r>
            <a:r>
              <a:rPr lang="zh-CN" altLang="en-US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之情，想收复失地，但又身不由己的矛盾心情。</a:t>
            </a:r>
            <a:endParaRPr lang="zh-CN" altLang="en-US" sz="30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 animBg="1"/>
      <p:bldP spid="10487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 Box 2"/>
          <p:cNvSpPr txBox="1"/>
          <p:nvPr/>
        </p:nvSpPr>
        <p:spPr>
          <a:xfrm>
            <a:off x="591185" y="292100"/>
            <a:ext cx="6106160" cy="5753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江晚正愁余，山深闻鹧鸪。</a:t>
            </a:r>
            <a:endParaRPr lang="zh-CN" altLang="en-US" sz="32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/>
            <a:endParaRPr lang="zh-CN" altLang="en-US" sz="32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750" y="1114425"/>
            <a:ext cx="6991985" cy="2836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 fontAlgn="auto">
              <a:buClrTx/>
              <a:buSzTx/>
              <a:buNone/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鹧鸪：是一种中国南方地区的留鸟，它的背部与腹部为黑白色，脚为黄色或红褐色。由于它的叫声十分特别，听起来很像“行不得也哥哥”。所以，古代的文人墨客们，常常将个人的情感寄托在其中，使得鹧鸪这种美丽的鸟有了</a:t>
            </a:r>
            <a:r>
              <a:rPr lang="zh-CN" altLang="en-US" sz="3200" dirty="0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丰富的文化内涵：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fontAlgn="auto"/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charset="-122"/>
                <a:sym typeface="+mn-ea"/>
              </a:rPr>
              <a:t>①爱情和闺怨相思的象征</a:t>
            </a:r>
            <a:endParaRPr lang="zh-CN" altLang="en-US" sz="3200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charset="-122"/>
              <a:sym typeface="+mn-ea"/>
            </a:endParaRPr>
          </a:p>
          <a:p>
            <a:pPr indent="0" fontAlgn="auto"/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charset="-122"/>
                <a:sym typeface="+mn-ea"/>
              </a:rPr>
              <a:t>②旅途艰险，离愁别绪</a:t>
            </a:r>
            <a:endParaRPr lang="zh-CN" altLang="en-US" sz="3200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charset="-122"/>
            </a:endParaRPr>
          </a:p>
          <a:p>
            <a:pPr indent="0" fontAlgn="auto"/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charset="-122"/>
                <a:sym typeface="+mn-ea"/>
              </a:rPr>
              <a:t>③除此之外羁旅思乡、伤春惜春、亲友送别、闲情逸致等意象内涵。</a:t>
            </a:r>
            <a:endParaRPr lang="zh-CN" altLang="en-US" sz="3200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772400" y="1232535"/>
            <a:ext cx="4196715" cy="3520440"/>
          </a:xfrm>
          <a:prstGeom prst="rect">
            <a:avLst/>
          </a:prstGeom>
        </p:spPr>
      </p:pic>
      <p:sp>
        <p:nvSpPr>
          <p:cNvPr id="4" name="矩形 0"/>
          <p:cNvSpPr/>
          <p:nvPr/>
        </p:nvSpPr>
        <p:spPr>
          <a:xfrm>
            <a:off x="6511290" y="292100"/>
            <a:ext cx="6070600" cy="6845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了解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鹧鸪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意象内涵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9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椭圆 24"/>
          <p:cNvSpPr/>
          <p:nvPr/>
        </p:nvSpPr>
        <p:spPr>
          <a:xfrm>
            <a:off x="71356" y="274638"/>
            <a:ext cx="980736" cy="936625"/>
          </a:xfrm>
          <a:prstGeom prst="ellipse">
            <a:avLst/>
          </a:prstGeom>
          <a:gradFill rotWithShape="1">
            <a:gsLst>
              <a:gs pos="0">
                <a:srgbClr val="638091">
                  <a:alpha val="100000"/>
                </a:srgbClr>
              </a:gs>
              <a:gs pos="100000">
                <a:schemeClr val="lt1">
                  <a:alpha val="0"/>
                </a:schemeClr>
              </a:gs>
            </a:gsLst>
            <a:lin ang="5400000" scaled="1"/>
          </a:gradFill>
          <a:ln>
            <a:noFill/>
          </a:ln>
        </p:spPr>
        <p:txBody>
          <a:bodyPr vert="horz" lIns="91440" tIns="45720" rIns="91440" bIns="45720" anchor="ctr"/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ctr" fontAlgn="base"/>
            <a:endParaRPr lang="zh-CN" altLang="en-US" sz="17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48720" name="标题 1"/>
          <p:cNvSpPr txBox="1"/>
          <p:nvPr/>
        </p:nvSpPr>
        <p:spPr>
          <a:xfrm>
            <a:off x="302020" y="274637"/>
            <a:ext cx="555916" cy="1073150"/>
          </a:xfrm>
          <a:prstGeom prst="rect">
            <a:avLst/>
          </a:prstGeom>
          <a:noFill/>
          <a:ln>
            <a:noFill/>
          </a:ln>
        </p:spPr>
        <p:txBody>
          <a:bodyPr vert="horz" lIns="87477" tIns="43738" rIns="87477" bIns="43738" anchor="b"/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ctr" fontAlgn="base">
              <a:lnSpc>
                <a:spcPct val="108000"/>
              </a:lnSpc>
            </a:pPr>
            <a:r>
              <a:rPr lang="zh-CN" altLang="en-US" sz="2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  <a:endParaRPr lang="zh-CN" altLang="en-US" sz="29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48721" name="Text Box 3"/>
          <p:cNvSpPr/>
          <p:nvPr/>
        </p:nvSpPr>
        <p:spPr>
          <a:xfrm>
            <a:off x="71356" y="1398587"/>
            <a:ext cx="12039329" cy="6155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just" fontAlgn="base">
              <a:spcBef>
                <a:spcPct val="50000"/>
              </a:spcBef>
            </a:pPr>
            <a:r>
              <a:rPr lang="zh-CN" altLang="en-US" sz="3400" b="1">
                <a:solidFill>
                  <a:srgbClr val="000000"/>
                </a:solidFill>
                <a:latin typeface="方正小标宋简体" pitchFamily="2" charset="-122"/>
                <a:ea typeface="方正小标宋简体" pitchFamily="2" charset="-122"/>
              </a:rPr>
              <a:t>上片：由眼前景物抒发家国沦亡之创痛和</a:t>
            </a:r>
            <a:r>
              <a:rPr lang="zh-CN" altLang="en-US" sz="3400" b="1" u="sng">
                <a:solidFill>
                  <a:srgbClr val="FF0000"/>
                </a:solidFill>
                <a:latin typeface="方正小标宋简体" pitchFamily="2" charset="-122"/>
                <a:ea typeface="方正小标宋简体" pitchFamily="2" charset="-122"/>
              </a:rPr>
              <a:t>收复无望</a:t>
            </a:r>
            <a:r>
              <a:rPr lang="zh-CN" altLang="en-US" sz="3400" b="1">
                <a:solidFill>
                  <a:srgbClr val="000000"/>
                </a:solidFill>
                <a:latin typeface="方正小标宋简体" pitchFamily="2" charset="-122"/>
                <a:ea typeface="方正小标宋简体" pitchFamily="2" charset="-122"/>
              </a:rPr>
              <a:t>的悲愤</a:t>
            </a:r>
            <a:r>
              <a:rPr lang="zh-CN" altLang="en-US" sz="3400">
                <a:solidFill>
                  <a:srgbClr val="000000"/>
                </a:solidFill>
                <a:latin typeface="方正小标宋简体" pitchFamily="2" charset="-122"/>
                <a:ea typeface="方正小标宋简体" pitchFamily="2" charset="-122"/>
              </a:rPr>
              <a:t>；</a:t>
            </a:r>
            <a:endParaRPr lang="zh-CN" altLang="en-US" sz="3400">
              <a:solidFill>
                <a:srgbClr val="000000"/>
              </a:solidFill>
              <a:latin typeface="方正小标宋简体" pitchFamily="2" charset="-122"/>
              <a:ea typeface="方正小标宋简体" pitchFamily="2" charset="-122"/>
            </a:endParaRPr>
          </a:p>
        </p:txBody>
      </p:sp>
      <p:sp>
        <p:nvSpPr>
          <p:cNvPr id="1048722" name="Text Box 6"/>
          <p:cNvSpPr/>
          <p:nvPr/>
        </p:nvSpPr>
        <p:spPr>
          <a:xfrm>
            <a:off x="71356" y="3074988"/>
            <a:ext cx="12049287" cy="6155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just" fontAlgn="base">
              <a:spcBef>
                <a:spcPct val="50000"/>
              </a:spcBef>
            </a:pPr>
            <a:r>
              <a:rPr lang="zh-CN" altLang="en-US" sz="3400" b="1">
                <a:solidFill>
                  <a:srgbClr val="000000"/>
                </a:solidFill>
                <a:latin typeface="方正小标宋简体" pitchFamily="2" charset="-122"/>
                <a:ea typeface="方正小标宋简体" pitchFamily="2" charset="-122"/>
              </a:rPr>
              <a:t>下片：即景抒情，表明了必胜的</a:t>
            </a:r>
            <a:r>
              <a:rPr lang="zh-CN" altLang="en-US" sz="3400" b="1">
                <a:solidFill>
                  <a:srgbClr val="FF0000"/>
                </a:solidFill>
                <a:latin typeface="方正小标宋简体" pitchFamily="2" charset="-122"/>
                <a:ea typeface="方正小标宋简体" pitchFamily="2" charset="-122"/>
              </a:rPr>
              <a:t>信心</a:t>
            </a:r>
            <a:r>
              <a:rPr lang="zh-CN" altLang="en-US" sz="3400" b="1">
                <a:solidFill>
                  <a:srgbClr val="000000"/>
                </a:solidFill>
                <a:latin typeface="方正小标宋简体" pitchFamily="2" charset="-122"/>
                <a:ea typeface="方正小标宋简体" pitchFamily="2" charset="-122"/>
              </a:rPr>
              <a:t>，抒写</a:t>
            </a:r>
            <a:r>
              <a:rPr lang="zh-CN" altLang="en-US" sz="3400" b="1">
                <a:solidFill>
                  <a:srgbClr val="FF0000"/>
                </a:solidFill>
                <a:latin typeface="方正小标宋简体" pitchFamily="2" charset="-122"/>
                <a:ea typeface="方正小标宋简体" pitchFamily="2" charset="-122"/>
              </a:rPr>
              <a:t>壮志难酬</a:t>
            </a:r>
            <a:r>
              <a:rPr lang="zh-CN" altLang="en-US" sz="3400" b="1">
                <a:solidFill>
                  <a:srgbClr val="000000"/>
                </a:solidFill>
                <a:latin typeface="方正小标宋简体" pitchFamily="2" charset="-122"/>
                <a:ea typeface="方正小标宋简体" pitchFamily="2" charset="-122"/>
              </a:rPr>
              <a:t>的悲愤。</a:t>
            </a:r>
            <a:endParaRPr lang="zh-CN" altLang="en-US" sz="3400" b="1">
              <a:solidFill>
                <a:srgbClr val="000000"/>
              </a:solidFill>
              <a:latin typeface="方正小标宋简体" pitchFamily="2" charset="-122"/>
              <a:ea typeface="方正小标宋简体" pitchFamily="2" charset="-122"/>
            </a:endParaRPr>
          </a:p>
        </p:txBody>
      </p:sp>
      <p:sp>
        <p:nvSpPr>
          <p:cNvPr id="1048723" name="文本框 4"/>
          <p:cNvSpPr txBox="1"/>
          <p:nvPr/>
        </p:nvSpPr>
        <p:spPr>
          <a:xfrm>
            <a:off x="-35180" y="4620896"/>
            <a:ext cx="12216227" cy="706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fontAlgn="base"/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忧国忧民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故园难回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壮志难酬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痛心愤恨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0" grpId="0"/>
      <p:bldP spid="1048721" grpId="0"/>
      <p:bldP spid="1048722" grpId="0"/>
      <p:bldP spid="10487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ext Box 4"/>
          <p:cNvSpPr/>
          <p:nvPr/>
        </p:nvSpPr>
        <p:spPr>
          <a:xfrm>
            <a:off x="450707" y="2636837"/>
            <a:ext cx="1447043" cy="7848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5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愁</a:t>
            </a:r>
            <a:endParaRPr lang="zh-CN" altLang="en-US" sz="45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48708" name="左大括号 1"/>
          <p:cNvSpPr/>
          <p:nvPr/>
        </p:nvSpPr>
        <p:spPr>
          <a:xfrm>
            <a:off x="1549929" y="1695450"/>
            <a:ext cx="858269" cy="2504440"/>
          </a:xfrm>
          <a:prstGeom prst="leftBrace">
            <a:avLst>
              <a:gd name="adj1" fmla="val 6514"/>
              <a:gd name="adj2" fmla="val 50000"/>
            </a:avLst>
          </a:prstGeom>
          <a:noFill/>
          <a:ln w="19050" cap="flat" cmpd="sng">
            <a:solidFill>
              <a:srgbClr val="2D2D89">
                <a:alpha val="100000"/>
              </a:srgbClr>
            </a:solidFill>
            <a:prstDash val="solid"/>
            <a:miter/>
          </a:ln>
        </p:spPr>
        <p:txBody>
          <a:bodyPr vert="horz" lIns="91440" tIns="45720" rIns="91440" bIns="45720" anchor="ctr"/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2200" b="1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48709" name="文本框 3"/>
          <p:cNvSpPr/>
          <p:nvPr/>
        </p:nvSpPr>
        <p:spPr>
          <a:xfrm>
            <a:off x="2407534" y="1398271"/>
            <a:ext cx="6461245" cy="3444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  <a:sym typeface="黑体" panose="02010609060101010101" charset="-122"/>
              </a:rPr>
              <a:t>追怀当年国事艰危的沉痛； 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  <a:sym typeface="黑体" panose="02010609060101010101" charset="-122"/>
            </a:endParaRPr>
          </a:p>
          <a:p>
            <a:pPr marL="342900" lvl="0" indent="-342900"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  <a:sym typeface="黑体" panose="02010609060101010101" charset="-122"/>
              </a:rPr>
              <a:t>对百姓流离失所的同情； 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  <a:sym typeface="黑体" panose="02010609060101010101" charset="-122"/>
            </a:endParaRPr>
          </a:p>
          <a:p>
            <a:pPr marL="342900" lvl="0" indent="-342900"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  <a:sym typeface="黑体" panose="02010609060101010101" charset="-122"/>
              </a:rPr>
              <a:t>对失去的国土的深情怀念； 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  <a:sym typeface="黑体" panose="02010609060101010101" charset="-122"/>
            </a:endParaRPr>
          </a:p>
          <a:p>
            <a:pPr marL="342900" lvl="0" indent="-342900"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  <a:sym typeface="黑体" panose="02010609060101010101" charset="-122"/>
              </a:rPr>
              <a:t>故园难回的忠愤； 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  <a:sym typeface="黑体" panose="02010609060101010101" charset="-122"/>
            </a:endParaRPr>
          </a:p>
          <a:p>
            <a:pPr marL="342900" lvl="0" indent="-342900"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  <a:sym typeface="黑体" panose="02010609060101010101" charset="-122"/>
              </a:rPr>
              <a:t>壮志难酬的抑郁和苦闷； 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  <a:sym typeface="黑体" panose="02010609060101010101" charset="-122"/>
            </a:endParaRPr>
          </a:p>
          <a:p>
            <a:pPr marL="342900" lvl="0" indent="-342900"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  <a:sym typeface="黑体" panose="02010609060101010101" charset="-122"/>
              </a:rPr>
              <a:t>对当权者一味妥协不思光复的愤懑。</a:t>
            </a:r>
            <a:r>
              <a:rPr lang="zh-CN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  <a:sym typeface="黑体" panose="02010609060101010101" charset="-122"/>
              </a:rPr>
              <a:t> </a:t>
            </a:r>
            <a:endParaRPr lang="zh-CN" altLang="en-US" sz="2200" b="1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  <a:sym typeface="黑体" panose="02010609060101010101" charset="-122"/>
            </a:endParaRPr>
          </a:p>
          <a:p>
            <a:pPr marL="342900" lvl="0" indent="-342900"/>
            <a:endParaRPr lang="zh-CN" altLang="en-US" sz="2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48710" name="右大括号 5"/>
          <p:cNvSpPr/>
          <p:nvPr/>
        </p:nvSpPr>
        <p:spPr>
          <a:xfrm>
            <a:off x="8880397" y="1639570"/>
            <a:ext cx="94588" cy="550862"/>
          </a:xfrm>
          <a:prstGeom prst="rightBrace">
            <a:avLst>
              <a:gd name="adj1" fmla="val 6482"/>
              <a:gd name="adj2" fmla="val 50000"/>
            </a:avLst>
          </a:prstGeom>
          <a:noFill/>
          <a:ln w="19050" cap="flat" cmpd="sng">
            <a:solidFill>
              <a:srgbClr val="2D2D89">
                <a:alpha val="100000"/>
              </a:srgbClr>
            </a:solidFill>
            <a:prstDash val="solid"/>
            <a:miter/>
          </a:ln>
        </p:spPr>
        <p:txBody>
          <a:bodyPr vert="horz" lIns="91440" tIns="45720" rIns="91440" bIns="45720" anchor="ctr"/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2200" b="1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48711" name="文本框 6"/>
          <p:cNvSpPr/>
          <p:nvPr/>
        </p:nvSpPr>
        <p:spPr>
          <a:xfrm>
            <a:off x="9558117" y="1639887"/>
            <a:ext cx="1858587" cy="5219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忧国忧民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48712" name="右大括号 8"/>
          <p:cNvSpPr/>
          <p:nvPr/>
        </p:nvSpPr>
        <p:spPr>
          <a:xfrm>
            <a:off x="8868448" y="2636837"/>
            <a:ext cx="97907" cy="550862"/>
          </a:xfrm>
          <a:prstGeom prst="rightBrace">
            <a:avLst>
              <a:gd name="adj1" fmla="val 6398"/>
              <a:gd name="adj2" fmla="val 50000"/>
            </a:avLst>
          </a:prstGeom>
          <a:noFill/>
          <a:ln w="19050" cap="flat" cmpd="sng">
            <a:solidFill>
              <a:srgbClr val="2D2D89">
                <a:alpha val="100000"/>
              </a:srgbClr>
            </a:solidFill>
            <a:prstDash val="solid"/>
            <a:miter/>
          </a:ln>
        </p:spPr>
        <p:txBody>
          <a:bodyPr vert="horz" lIns="91440" tIns="45720" rIns="91440" bIns="45720" anchor="ctr"/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2200" b="1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48713" name="文本框 9"/>
          <p:cNvSpPr/>
          <p:nvPr/>
        </p:nvSpPr>
        <p:spPr>
          <a:xfrm>
            <a:off x="9558448" y="2707640"/>
            <a:ext cx="2185167" cy="5219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故园难回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48714" name="右大括号 12"/>
          <p:cNvSpPr/>
          <p:nvPr/>
        </p:nvSpPr>
        <p:spPr>
          <a:xfrm>
            <a:off x="8956399" y="3677920"/>
            <a:ext cx="97907" cy="550862"/>
          </a:xfrm>
          <a:prstGeom prst="rightBrace">
            <a:avLst>
              <a:gd name="adj1" fmla="val 6507"/>
              <a:gd name="adj2" fmla="val 50000"/>
            </a:avLst>
          </a:prstGeom>
          <a:noFill/>
          <a:ln w="19050" cap="flat" cmpd="sng">
            <a:solidFill>
              <a:srgbClr val="2D2D89">
                <a:alpha val="100000"/>
              </a:srgbClr>
            </a:solidFill>
            <a:prstDash val="solid"/>
            <a:miter/>
          </a:ln>
        </p:spPr>
        <p:txBody>
          <a:bodyPr vert="horz" lIns="91440" tIns="45720" rIns="91440" bIns="45720" anchor="ctr"/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2200" b="1"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48715" name="文本框 13"/>
          <p:cNvSpPr/>
          <p:nvPr/>
        </p:nvSpPr>
        <p:spPr>
          <a:xfrm>
            <a:off x="9558448" y="3677920"/>
            <a:ext cx="2022872" cy="5219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壮志难酬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" name="文本框 1" descr="7b0a2020202022776f7264617274223a20227b5c2269645c223a32303332383634332c5c227469645c223a5c225c227d220a7d0a"/>
          <p:cNvSpPr txBox="1"/>
          <p:nvPr/>
        </p:nvSpPr>
        <p:spPr>
          <a:xfrm>
            <a:off x="0" y="16511"/>
            <a:ext cx="7450943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Top">
                <a:rot lat="20400000" lon="1200000" rev="21180000"/>
              </a:camera>
              <a:lightRig rig="contrasting" dir="t"/>
            </a:scene3d>
            <a:sp3d extrusionH="92982" contourW="4536" prstMaterial="matte">
              <a:extrusionClr>
                <a:srgbClr val="1B543F"/>
              </a:extrusionClr>
              <a:contourClr>
                <a:srgbClr val="C2EBDC"/>
              </a:contourClr>
            </a:sp3d>
          </a:bodyPr>
          <a:lstStyle/>
          <a:p>
            <a:r>
              <a:rPr lang="zh-CN" altLang="en-US" sz="4000">
                <a:ln w="0" cap="rnd">
                  <a:solidFill>
                    <a:schemeClr val="bg1"/>
                  </a:solidFill>
                </a:ln>
                <a:solidFill>
                  <a:srgbClr val="349E77"/>
                </a:solidFill>
                <a:effectLst>
                  <a:outerShdw dist="76200" dir="3000000" algn="tl" rotWithShape="0">
                    <a:srgbClr val="2B8564">
                      <a:alpha val="24000"/>
                    </a:srgbClr>
                  </a:outerShdw>
                </a:effectLst>
                <a:latin typeface="汉仪铸字招牌黑简" charset="0"/>
                <a:ea typeface="汉仪铸字招牌黑简" charset="0"/>
              </a:rPr>
              <a:t>本词总结</a:t>
            </a:r>
            <a:endParaRPr lang="zh-CN" altLang="en-US" sz="4000">
              <a:ln w="0" cap="rnd">
                <a:solidFill>
                  <a:schemeClr val="bg1"/>
                </a:solidFill>
              </a:ln>
              <a:solidFill>
                <a:srgbClr val="349E77"/>
              </a:solidFill>
              <a:effectLst>
                <a:outerShdw dist="76200" dir="3000000" algn="tl" rotWithShape="0">
                  <a:srgbClr val="2B8564">
                    <a:alpha val="24000"/>
                  </a:srgbClr>
                </a:outerShdw>
              </a:effectLst>
              <a:latin typeface="汉仪铸字招牌黑简" charset="0"/>
              <a:ea typeface="汉仪铸字招牌黑简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/>
      <p:bldP spid="1048708" grpId="0" animBg="1"/>
      <p:bldP spid="1048709" grpId="0"/>
      <p:bldP spid="1048710" grpId="0" animBg="1"/>
      <p:bldP spid="1048711" grpId="0"/>
      <p:bldP spid="1048712" grpId="0" animBg="1"/>
      <p:bldP spid="1048713" grpId="0"/>
      <p:bldP spid="1048714" grpId="0" animBg="1"/>
      <p:bldP spid="10487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55540" y="0"/>
            <a:ext cx="6978650" cy="6858000"/>
            <a:chOff x="7210222" y="3140035"/>
            <a:chExt cx="1770664" cy="3272488"/>
          </a:xfrm>
          <a:solidFill>
            <a:srgbClr val="626B80">
              <a:alpha val="68000"/>
            </a:srgbClr>
          </a:solidFill>
        </p:grpSpPr>
        <p:sp>
          <p:nvSpPr>
            <p:cNvPr id="6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275313" y="3140035"/>
              <a:ext cx="1705573" cy="32724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594350" y="381000"/>
            <a:ext cx="59575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主     题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      通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过写对金兵入侵的控诉和对北方领土的怀念，表达了词人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宋体" pitchFamily="2" charset="-122"/>
              </a:rPr>
              <a:t>抗敌的坚定信念和收复失地的决心、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忧国忧民的情怀，抒发了词人壮志难酬的悲愤。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20410" y="3188335"/>
            <a:ext cx="5249545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艺术手法</a:t>
            </a:r>
            <a:endParaRPr lang="zh-CN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1、结构上曲折回环，可谓一波三折。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2、熟练运用比兴、用典、借景抒情、以景结情等表现手法，寄托寓意。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2153285"/>
            <a:ext cx="4748981" cy="2787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11375" y="710565"/>
            <a:ext cx="138874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000"/>
              <a:t>小结</a:t>
            </a:r>
            <a:r>
              <a:rPr lang="zh-CN" altLang="en-US"/>
              <a:t>：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>
          <a:xfrm>
            <a:off x="847090" y="274637"/>
            <a:ext cx="10498138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anose="020B0604020202090204" pitchFamily="34" charset="0"/>
                <a:ea typeface="宋体" pitchFamily="2" charset="-122"/>
              </a:defRPr>
            </a:lvl1pPr>
          </a:lstStyle>
          <a:p>
            <a:pPr lvl="0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辛弃疾诗词中抒发的思想感情</a:t>
            </a: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9" name="内容占位符 2"/>
          <p:cNvSpPr>
            <a:spLocks noGrp="1"/>
          </p:cNvSpPr>
          <p:nvPr>
            <p:ph idx="1"/>
          </p:nvPr>
        </p:nvSpPr>
        <p:spPr>
          <a:xfrm>
            <a:off x="679450" y="1873250"/>
            <a:ext cx="10833735" cy="28397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 fontScale="90000" lnSpcReduction="10000"/>
          </a:bodyPr>
          <a:lstStyle>
            <a:lvl1pPr marL="342900" indent="-34290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思念故土，渴望收复失地、统一山河。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、对南宋统治者苟且偷安、偏安于一隅的愤恨。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、忧虑国事，感叹自己怀才不遇、壮志难酬。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、描绘江南农村的秀丽风光，表现宁静朴素的农村生活。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/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、追忆当年的战斗生活，抒发收复中原的爱国热情。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25" y="4982210"/>
            <a:ext cx="12282170" cy="17938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32790" y="492760"/>
            <a:ext cx="138874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000"/>
              <a:t>小结</a:t>
            </a:r>
            <a:r>
              <a:rPr lang="zh-CN" altLang="en-US"/>
              <a:t>：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4155" y="1081405"/>
            <a:ext cx="6133465" cy="43053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br>
              <a:rPr lang="zh-CN" altLang="en-US" sz="2665" b="1"/>
            </a:br>
            <a:r>
              <a:rPr lang="zh-CN" altLang="en-US" sz="2665" b="1"/>
              <a:t>此时期</a:t>
            </a:r>
            <a:r>
              <a:rPr lang="zh-CN" altLang="en-US" sz="2665" b="1">
                <a:sym typeface="+mn-ea"/>
              </a:rPr>
              <a:t>是</a:t>
            </a:r>
            <a:r>
              <a:rPr lang="zh-CN" altLang="en-US" sz="2665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辛弃疾杀敌归宋，一生中游宦时期</a:t>
            </a:r>
            <a:r>
              <a:rPr lang="zh-CN" altLang="en-US" sz="2665" b="1">
                <a:sym typeface="+mn-ea"/>
              </a:rPr>
              <a:t>。这一时期的辛弃疾，雄心勃勃，壮志凌云，</a:t>
            </a:r>
            <a:r>
              <a:rPr lang="zh-CN" altLang="en-US" sz="2665" b="1"/>
              <a:t>是他一生最为意气风发的时期。</a:t>
            </a:r>
            <a:r>
              <a:rPr lang="zh-CN" altLang="en-US" sz="26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22岁</a:t>
            </a:r>
            <a:r>
              <a:rPr lang="zh-CN" altLang="en-US" sz="26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的辛弃疾聚众</a:t>
            </a:r>
            <a:r>
              <a:rPr lang="zh-CN" altLang="en-US" sz="26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二千人</a:t>
            </a:r>
            <a:r>
              <a:rPr lang="zh-CN" altLang="en-US" sz="26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树起抗金旗帜，结成</a:t>
            </a:r>
            <a:r>
              <a:rPr lang="zh-CN" altLang="en-US" sz="26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义勇军</a:t>
            </a:r>
            <a:r>
              <a:rPr lang="zh-CN" altLang="en-US" sz="26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。未几，率部归</a:t>
            </a:r>
            <a:r>
              <a:rPr lang="zh-CN" altLang="en-US" sz="26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耿京起义军</a:t>
            </a:r>
            <a:r>
              <a:rPr lang="zh-CN" altLang="en-US" sz="26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，并力劝耿京归宋，以图大业，1162年，辛弃疾奉命南渡，联系起义军的归宋问题。不料叛徒张安国杀了耿京，率部投金。于是辛弃疾率领五十余名精兵，奇袭金营，</a:t>
            </a:r>
            <a:r>
              <a:rPr lang="zh-CN" altLang="en-US" sz="26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生擒叛徒张安国</a:t>
            </a:r>
            <a:r>
              <a:rPr lang="zh-CN" altLang="en-US" sz="266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  <a:r>
              <a:rPr lang="zh-CN" altLang="en-US" sz="2665" b="1"/>
              <a:t>此举</a:t>
            </a:r>
            <a:r>
              <a:rPr lang="zh-CN" altLang="en-US" sz="2665" b="1">
                <a:highlight>
                  <a:srgbClr val="FFFF00"/>
                </a:highlight>
              </a:rPr>
              <a:t>“壮声英概，懦士为之兴起，圣天子一见三叹息”</a:t>
            </a:r>
            <a:r>
              <a:rPr lang="zh-CN" altLang="en-US" sz="2665" b="1"/>
              <a:t>。从此</a:t>
            </a:r>
            <a:r>
              <a:rPr lang="zh-CN" altLang="en-US" sz="2665" b="1">
                <a:highlight>
                  <a:srgbClr val="FFFF00"/>
                </a:highlight>
              </a:rPr>
              <a:t>辛弃疾投奔南宋</a:t>
            </a:r>
            <a:r>
              <a:rPr lang="zh-CN" altLang="en-US" sz="2665" b="1"/>
              <a:t>，官为江阴签判。</a:t>
            </a:r>
            <a:endParaRPr lang="zh-CN" altLang="en-US" sz="2665" b="1"/>
          </a:p>
        </p:txBody>
      </p:sp>
      <p:sp>
        <p:nvSpPr>
          <p:cNvPr id="6" name="文本框 5"/>
          <p:cNvSpPr txBox="1"/>
          <p:nvPr/>
        </p:nvSpPr>
        <p:spPr>
          <a:xfrm>
            <a:off x="0" y="285115"/>
            <a:ext cx="4518025" cy="481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01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【青年时期：南渡之前】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1081405"/>
            <a:ext cx="4615815" cy="5571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61430" y="274955"/>
            <a:ext cx="5665470" cy="4351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高一必修上册：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《永遇乐·京口北固亭怀古》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400" b="1"/>
              <a:t>千古江山，英雄无觅孙仲谋处。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舞榭歌台，风流总被雨打风吹去。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斜阳草树，寻常巷陌，人道寄奴曾住。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想当年，金戈铁马，气吞万里如虎。</a:t>
            </a:r>
            <a:endParaRPr lang="zh-CN" altLang="en-US" sz="24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400" b="1"/>
              <a:t>元嘉草草，封狼居胥，赢得仓皇北顾。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四十三年，望中犹记，烽火扬州路。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可堪回首，佛狸祠下，一片神鸦社鼓。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凭谁问、廉颇老矣，尚能饭否？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6403340" y="4996815"/>
            <a:ext cx="5251450" cy="18586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此词虽写于辛弃疾</a:t>
            </a:r>
            <a:r>
              <a:rPr lang="en-US" altLang="zh-CN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66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岁</a:t>
            </a:r>
            <a:r>
              <a:rPr lang="zh-CN" altLang="en-US" sz="2000" b="1" dirty="0"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晚年时期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，他怀着深重的忧虑和一腔悲愤写下这首词，但</a:t>
            </a:r>
            <a:r>
              <a:rPr lang="en-US" altLang="zh-CN" sz="2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想当年，金戈铁马，气吞万里如虎</a:t>
            </a:r>
            <a:r>
              <a:rPr lang="en-US" altLang="zh-CN" sz="2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”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不仅是对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南朝宋武帝刘裕（寄奴）的赞扬，</a:t>
            </a:r>
            <a:r>
              <a:rPr lang="zh-CN" altLang="en-US" sz="2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更是自己青年时期意气风发、起义抗金的生动写照。</a:t>
            </a:r>
            <a:endParaRPr lang="zh-CN" altLang="en-US" sz="2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20" y="57785"/>
            <a:ext cx="5581650" cy="900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20" b="1">
                <a:solidFill>
                  <a:srgbClr val="FF0000"/>
                </a:solidFill>
                <a:sym typeface="+mn-ea"/>
              </a:rPr>
              <a:t>01</a:t>
            </a:r>
            <a:r>
              <a:rPr lang="zh-CN" altLang="en-US" sz="2220" b="1">
                <a:solidFill>
                  <a:srgbClr val="FF0000"/>
                </a:solidFill>
                <a:sym typeface="+mn-ea"/>
              </a:rPr>
              <a:t>【青年时期：南渡之前】</a:t>
            </a:r>
            <a:endParaRPr lang="zh-CN" altLang="en-US" sz="2220" b="1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20" b="1">
                <a:solidFill>
                  <a:schemeClr val="tx1"/>
                </a:solidFill>
                <a:sym typeface="+mn-ea"/>
              </a:rPr>
              <a:t>在</a:t>
            </a:r>
            <a:r>
              <a:rPr lang="zh-CN" altLang="en-US" sz="222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回忆中感受青年时期的辛弃疾形象</a:t>
            </a:r>
            <a:endParaRPr lang="zh-CN" altLang="en-US" sz="222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2395" y="958215"/>
            <a:ext cx="5665470" cy="4446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九年级下册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chemeClr val="accent1"/>
                </a:solidFill>
              </a:rPr>
              <a:t>《南乡子·登京口北固亭有怀》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何处望神州？满眼风光北固楼。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千古兴亡多少事？悠悠。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不尽长江滚滚流。</a:t>
            </a:r>
            <a:endParaRPr lang="zh-CN" altLang="en-US" sz="2400" b="1"/>
          </a:p>
          <a:p>
            <a:pPr marL="0" indent="0">
              <a:buNone/>
            </a:pPr>
            <a:endParaRPr lang="zh-CN" altLang="en-US" sz="24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年少万兜鍪，坐断东南战未休。</a:t>
            </a:r>
            <a:endParaRPr lang="zh-CN" altLang="en-US" sz="24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400" b="1"/>
              <a:t>天下英雄谁敌手？曹刘。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生子当如孙仲谋。</a:t>
            </a:r>
            <a:endParaRPr lang="zh-CN" altLang="en-US" sz="2400" b="1"/>
          </a:p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endParaRPr lang="en-US" altLang="zh-CN" sz="1800" b="1">
              <a:solidFill>
                <a:srgbClr val="008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zh-CN" altLang="en-US" sz="2400" b="1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12395" y="4996815"/>
            <a:ext cx="5941060" cy="19005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sz="2000" b="1" dirty="0">
                <a:sym typeface="+mn-ea"/>
              </a:rPr>
              <a:t>★ 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此词写于辛弃疾</a:t>
            </a:r>
            <a:r>
              <a:rPr lang="zh-CN" altLang="en-US" sz="2000" b="1" dirty="0"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晚年时期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，热情歌颂孙权的不畏强敌，坚决抵抗，并战而胜之，正是反衬当朝文武之辈的庸碌无能、怯懦苟安。表达了作者</a:t>
            </a:r>
            <a:r>
              <a:rPr lang="zh-CN" altLang="en-US" sz="2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渴望像古代英雄人物那样金戈铁马，收拾旧山河，为国效力的壮烈情怀，饱含着浓浓的爱国思想，但也流露出作者报国无门的无限感慨。</a:t>
            </a:r>
            <a:endParaRPr lang="zh-CN" altLang="en-US" sz="2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17590" y="57785"/>
            <a:ext cx="38100" cy="6797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矩形 4"/>
          <p:cNvSpPr/>
          <p:nvPr>
            <p:custDataLst>
              <p:tags r:id="rId3"/>
            </p:custDataLst>
          </p:nvPr>
        </p:nvSpPr>
        <p:spPr>
          <a:xfrm>
            <a:off x="861695" y="3389948"/>
            <a:ext cx="63309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dōu</a:t>
            </a:r>
            <a:endParaRPr lang="zh-CN" altLang="en-US">
              <a:solidFill>
                <a:srgbClr val="008000"/>
              </a:solidFill>
              <a:latin typeface="Calibri" panose="020F0502020204030204" charset="0"/>
            </a:endParaRPr>
          </a:p>
        </p:txBody>
      </p:sp>
      <p:sp>
        <p:nvSpPr>
          <p:cNvPr id="9221" name="矩形 5"/>
          <p:cNvSpPr/>
          <p:nvPr>
            <p:custDataLst>
              <p:tags r:id="rId4"/>
            </p:custDataLst>
          </p:nvPr>
        </p:nvSpPr>
        <p:spPr>
          <a:xfrm>
            <a:off x="1385888" y="3390265"/>
            <a:ext cx="70548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móu</a:t>
            </a:r>
            <a:endParaRPr lang="zh-CN" altLang="en-US">
              <a:solidFill>
                <a:srgbClr val="008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4480" y="606425"/>
            <a:ext cx="6554470" cy="53606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3200" b="1">
                <a:sym typeface="+mn-ea"/>
              </a:rPr>
              <a:t>如果说《永遇乐·京口北固亭怀古》、《南乡子·登京口北固亭有怀》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借典故</a:t>
            </a:r>
            <a:r>
              <a:rPr lang="zh-CN" altLang="en-US" sz="3200" b="1">
                <a:sym typeface="+mn-ea"/>
              </a:rPr>
              <a:t>较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含蓄</a:t>
            </a:r>
            <a:r>
              <a:rPr lang="zh-CN" altLang="en-US" sz="3200" b="1">
                <a:sym typeface="+mn-ea"/>
              </a:rPr>
              <a:t>抒发辛弃疾对刘裕、孙权等古代英雄人物的仰慕，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间接</a:t>
            </a:r>
            <a:r>
              <a:rPr lang="zh-CN" altLang="en-US" sz="3200" b="1">
                <a:sym typeface="+mn-ea"/>
              </a:rPr>
              <a:t>表达对自己青年时代的怀念、对理想与现实冲突的感慨的话，那么同样是一首他晚年的佳作</a:t>
            </a:r>
            <a:r>
              <a:rPr lang="zh-CN" altLang="en-US" sz="3200" b="1">
                <a:highlight>
                  <a:srgbClr val="FFFF00"/>
                </a:highlight>
                <a:sym typeface="+mn-ea"/>
              </a:rPr>
              <a:t>《鹧鸪天》</a:t>
            </a:r>
            <a:r>
              <a:rPr lang="zh-CN" altLang="en-US" sz="3200" b="1">
                <a:sym typeface="+mn-ea"/>
              </a:rPr>
              <a:t>就更为直接地</a:t>
            </a:r>
            <a:r>
              <a:rPr lang="en-US" altLang="zh-CN" sz="3200" b="1">
                <a:sym typeface="+mn-ea"/>
              </a:rPr>
              <a:t>“</a:t>
            </a:r>
            <a:r>
              <a:rPr lang="zh-CN" altLang="en-US" sz="3200" b="1">
                <a:sym typeface="+mn-ea"/>
              </a:rPr>
              <a:t>追往事，叹今吾</a:t>
            </a:r>
            <a:r>
              <a:rPr lang="en-US" altLang="zh-CN" sz="3200" b="1">
                <a:sym typeface="+mn-ea"/>
              </a:rPr>
              <a:t>”</a:t>
            </a:r>
            <a:r>
              <a:rPr lang="zh-CN" altLang="en-US" sz="3200" b="1">
                <a:sym typeface="+mn-ea"/>
              </a:rPr>
              <a:t>，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少年的意气风发，中年的抑郁不得志，晚年的壮心未已、壮志未酬</a:t>
            </a:r>
            <a:r>
              <a:rPr lang="zh-CN" altLang="en-US" sz="3200" b="1">
                <a:sym typeface="+mn-ea"/>
              </a:rPr>
              <a:t>的悲愤就更为</a:t>
            </a:r>
            <a:r>
              <a:rPr lang="zh-CN" altLang="en-US" sz="3200" b="1">
                <a:solidFill>
                  <a:srgbClr val="C00000"/>
                </a:solidFill>
                <a:sym typeface="+mn-ea"/>
              </a:rPr>
              <a:t>直截了当</a:t>
            </a:r>
            <a:r>
              <a:rPr lang="zh-CN" altLang="en-US" sz="3200" b="1">
                <a:sym typeface="+mn-ea"/>
              </a:rPr>
              <a:t>。</a:t>
            </a:r>
            <a:r>
              <a:rPr lang="zh-CN" altLang="en-US" sz="3200" b="1">
                <a:highlight>
                  <a:srgbClr val="FFFF00"/>
                </a:highlight>
                <a:sym typeface="+mn-ea"/>
              </a:rPr>
              <a:t>我们可以窥见青壮年时期的辛弃疾的鲜活形象。</a:t>
            </a:r>
            <a:endParaRPr lang="zh-CN" altLang="en-US" sz="3200" b="1">
              <a:highlight>
                <a:srgbClr val="FFFF00"/>
              </a:highlight>
              <a:sym typeface="+mn-ea"/>
            </a:endParaRPr>
          </a:p>
        </p:txBody>
      </p:sp>
      <p:pic>
        <p:nvPicPr>
          <p:cNvPr id="14" name="图片 13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466330" y="721995"/>
            <a:ext cx="4586605" cy="5512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64135" y="158115"/>
            <a:ext cx="5535930" cy="8229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01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【青年时期】：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1140－1162年（22岁）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22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感受青年时期的辛弃疾形象</a:t>
            </a:r>
            <a:endParaRPr lang="zh-CN" altLang="en-US" sz="222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 sz="222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700" y="1527175"/>
            <a:ext cx="6096000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  <a:p>
            <a:pPr indent="0">
              <a:buNone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醉里挑灯看剑，梦回吹角连营。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八百里分麾下炙，五十弦翻塞外声。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沙场秋点兵。</a:t>
            </a:r>
            <a:endParaRPr lang="zh-CN" altLang="en-US" sz="2400" b="1">
              <a:solidFill>
                <a:srgbClr val="FF0000"/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马作的卢飞快，弓如霹雳弦惊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。</a:t>
            </a:r>
            <a:endParaRPr lang="zh-CN" altLang="en-US" sz="2400" b="1">
              <a:solidFill>
                <a:srgbClr val="C00000"/>
              </a:solidFill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了却君王天下事，赢得生前身后名。</a:t>
            </a:r>
            <a:endParaRPr lang="zh-CN" altLang="en-US" sz="2400" b="1"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>
                <a:sym typeface="+mn-ea"/>
              </a:rPr>
              <a:t>可怜白发生？</a:t>
            </a:r>
            <a:endParaRPr lang="zh-CN" altLang="en-US" sz="2400" b="1"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95365" y="100965"/>
            <a:ext cx="50800" cy="5877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1565" y="2588260"/>
            <a:ext cx="1334135" cy="1681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6226175" y="100965"/>
            <a:ext cx="6096000" cy="26031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课外补充：《鹧鸪天》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有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客慨然谈功名，因追念少年时，戏作。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壮岁旌旗拥万夫，锦襜突骑渡江初。</a:t>
            </a:r>
            <a:endParaRPr lang="zh-CN" altLang="en-US" sz="2400" b="1" dirty="0">
              <a:solidFill>
                <a:srgbClr val="FF0000"/>
              </a:solidFill>
              <a:sym typeface="+mn-ea"/>
            </a:endParaRPr>
          </a:p>
          <a:p>
            <a:pPr mar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燕兵夜娖银胡䩮，汉箭朝飞金仆姑。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mar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1" dirty="0">
                <a:sym typeface="+mn-ea"/>
              </a:rPr>
              <a:t>追往事，叹今吾，春风不染白髭须。</a:t>
            </a:r>
            <a:endParaRPr lang="zh-CN" altLang="en-US" sz="2400" b="1" dirty="0">
              <a:sym typeface="+mn-ea"/>
            </a:endParaRPr>
          </a:p>
          <a:p>
            <a:pPr mar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400" b="1" dirty="0">
                <a:sym typeface="+mn-ea"/>
              </a:rPr>
              <a:t>却将万字平戎策，换得东家种树书。</a:t>
            </a:r>
            <a:endParaRPr lang="zh-CN" altLang="en-US" sz="2400" b="1" dirty="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32715" y="132397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《破阵子·为陈同甫赋壮词以寄之》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278880" y="2917232"/>
            <a:ext cx="5913120" cy="3571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sz="2000" b="1" dirty="0"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锦襜（chān）突骑</a:t>
            </a:r>
            <a:r>
              <a:rPr lang="en-US" altLang="zh-CN" sz="2000" b="1" dirty="0"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: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穿锦绣短衣的快速骑兵。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r>
              <a:rPr lang="zh-CN" altLang="en-US" sz="2000" b="1" dirty="0"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“燕兵”：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此处指金兵。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意谓金兵夜晚枕着箭袋小心防备。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娖（chuò），整理的意思。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r>
              <a:rPr lang="zh-CN" altLang="en-US" sz="2000" b="1" dirty="0"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银胡䩮（lù）：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银色或镶银的箭袋。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r>
              <a:rPr lang="zh-CN" altLang="en-US" sz="2000" b="1" dirty="0"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“汉箭”句：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意谓清晨宋军便万箭齐发，向金兵发起进攻。汉，代指宋。金仆姑，箭名。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r>
              <a:rPr lang="zh-CN" altLang="en-US" sz="2000" b="1" dirty="0"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髭（zī）须：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胡子。唇上曰髭，唇下为须。平戎策：平定当时入侵者的策略。此指作者南归后向朝廷提出的《美芹十论》《九议》等在政治上、军事上都很有价值的抗金意见书。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r>
              <a:rPr lang="zh-CN" altLang="en-US" sz="2000" b="1" dirty="0"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东家：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东邻。</a:t>
            </a:r>
            <a:r>
              <a:rPr lang="zh-CN" altLang="en-US" sz="2000" b="1" dirty="0"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种树书：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研究栽培树木的书籍。此喻退休归耕农田。</a:t>
            </a:r>
            <a:endParaRPr lang="zh-CN" altLang="en-US" sz="2000" b="1" dirty="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380" y="5190490"/>
            <a:ext cx="5653405" cy="1568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400">
                <a:sym typeface="+mn-ea"/>
              </a:rPr>
              <a:t> </a:t>
            </a:r>
            <a:r>
              <a:rPr lang="zh-CN" altLang="en-US" sz="2400" b="1">
                <a:sym typeface="+mn-ea"/>
              </a:rPr>
              <a:t>★ </a:t>
            </a:r>
            <a:r>
              <a:rPr lang="zh-CN" altLang="en-US" sz="2400" b="1">
                <a:solidFill>
                  <a:schemeClr val="dk1"/>
                </a:solidFill>
                <a:sym typeface="+mn-ea"/>
              </a:rPr>
              <a:t>这首词是辛弃疾</a:t>
            </a:r>
            <a:r>
              <a:rPr lang="zh-CN" altLang="en-US" sz="2400" b="1">
                <a:sym typeface="+mn-ea"/>
              </a:rPr>
              <a:t>被免官闲居江西上饶带湖所作。两首词都体现了</a:t>
            </a:r>
            <a:r>
              <a:rPr lang="zh-CN" altLang="en-US" sz="2400" b="1">
                <a:solidFill>
                  <a:schemeClr val="dk1"/>
                </a:solidFill>
                <a:sym typeface="+mn-ea"/>
              </a:rPr>
              <a:t>青年时期的辛弃疾</a:t>
            </a:r>
            <a:r>
              <a:rPr lang="zh-CN" altLang="en-US" sz="2400" b="1">
                <a:solidFill>
                  <a:schemeClr val="dk1"/>
                </a:solidFill>
                <a:highlight>
                  <a:srgbClr val="FFFF00"/>
                </a:highlight>
                <a:sym typeface="+mn-ea"/>
              </a:rPr>
              <a:t>意气风发、壮心大志、抗金杀敌的飒爽英姿和少年英才形象</a:t>
            </a:r>
            <a:r>
              <a:rPr lang="zh-CN" altLang="en-US" sz="2000" b="1">
                <a:solidFill>
                  <a:schemeClr val="dk1"/>
                </a:solidFill>
                <a:sym typeface="+mn-ea"/>
              </a:rPr>
              <a:t>。</a:t>
            </a:r>
            <a:endParaRPr lang="zh-CN" altLang="en-US" sz="2000" b="1">
              <a:solidFill>
                <a:schemeClr val="dk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0725" y="2948305"/>
            <a:ext cx="6720840" cy="106553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br>
              <a:rPr lang="zh-CN" altLang="en-US" sz="2665" b="1"/>
            </a:br>
            <a:r>
              <a:rPr lang="zh-CN" altLang="en-US" sz="2665" b="1">
                <a:highlight>
                  <a:srgbClr val="FFFF00"/>
                </a:highlight>
              </a:rPr>
              <a:t>辛弃疾投奔南宋后</a:t>
            </a:r>
            <a:r>
              <a:rPr lang="zh-CN" altLang="en-US" sz="2665" b="1"/>
              <a:t>，官为江阴签判。</a:t>
            </a:r>
            <a:r>
              <a:rPr lang="zh-CN" altLang="en-US" sz="2660" b="1">
                <a:sym typeface="+mn-ea"/>
              </a:rPr>
              <a:t>他先后上了一系列奏疏，力陈抗金抚国方略</a:t>
            </a:r>
            <a:r>
              <a:rPr lang="zh-CN" altLang="en-US" sz="2665" b="1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：乾道元年给孝宗上</a:t>
            </a:r>
            <a:r>
              <a:rPr lang="zh-CN" altLang="en-US" sz="266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《美芹十论》</a:t>
            </a:r>
            <a:r>
              <a:rPr lang="zh-CN" altLang="en-US" sz="2665" b="1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，乾道六年又给宰相虞允文上</a:t>
            </a:r>
            <a:r>
              <a:rPr lang="zh-CN" altLang="en-US" sz="266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《九议》</a:t>
            </a:r>
            <a:r>
              <a:rPr lang="zh-CN" altLang="en-US" sz="2665" b="1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，全面、精辟地分析了形势，提出了进取方略，显示了他卓越的</a:t>
            </a:r>
            <a:r>
              <a:rPr lang="zh-CN" altLang="en-US" sz="266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政治和军事才干</a:t>
            </a:r>
            <a:r>
              <a:rPr lang="zh-CN" altLang="en-US" sz="2665" b="1">
                <a:solidFill>
                  <a:srgbClr val="595959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。</a:t>
            </a:r>
            <a:br>
              <a:rPr lang="zh-CN" altLang="en-US" sz="266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</a:br>
            <a:br>
              <a:rPr lang="zh-CN" altLang="en-US" sz="266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</a:br>
            <a:r>
              <a:rPr lang="zh-CN" altLang="en-US" sz="2665" b="1">
                <a:sym typeface="+mn-ea"/>
              </a:rPr>
              <a:t>在</a:t>
            </a:r>
            <a:r>
              <a:rPr lang="zh-CN" altLang="en-US" sz="2665" b="1">
                <a:highlight>
                  <a:srgbClr val="FFFF00"/>
                </a:highlight>
                <a:sym typeface="+mn-ea"/>
              </a:rPr>
              <a:t>湖南安抚使</a:t>
            </a:r>
            <a:r>
              <a:rPr lang="zh-CN" altLang="en-US" sz="2665" b="1">
                <a:sym typeface="+mn-ea"/>
              </a:rPr>
              <a:t>任上，他不惜花重金建造营房、购置均被，组建</a:t>
            </a:r>
            <a:r>
              <a:rPr lang="en-US" altLang="zh-CN" sz="2665" b="1">
                <a:sym typeface="+mn-ea"/>
              </a:rPr>
              <a:t>”</a:t>
            </a:r>
            <a:r>
              <a:rPr lang="zh-CN" altLang="en-US" sz="2665" b="1">
                <a:sym typeface="+mn-ea"/>
              </a:rPr>
              <a:t>飞虎军</a:t>
            </a:r>
            <a:r>
              <a:rPr lang="en-US" altLang="zh-CN" sz="2665" b="1">
                <a:sym typeface="+mn-ea"/>
              </a:rPr>
              <a:t>“</a:t>
            </a:r>
            <a:r>
              <a:rPr lang="zh-CN" altLang="en-US" sz="2665" b="1">
                <a:sym typeface="+mn-ea"/>
              </a:rPr>
              <a:t>。在</a:t>
            </a:r>
            <a:r>
              <a:rPr lang="zh-CN" altLang="en-US" sz="2665" b="1">
                <a:highlight>
                  <a:srgbClr val="FFFF00"/>
                </a:highlight>
                <a:sym typeface="+mn-ea"/>
              </a:rPr>
              <a:t>江西安抚使</a:t>
            </a:r>
            <a:r>
              <a:rPr lang="zh-CN" altLang="en-US" sz="2665" b="1">
                <a:sym typeface="+mn-ea"/>
              </a:rPr>
              <a:t>任上，曾遭遇饥荒，他便</a:t>
            </a:r>
            <a:r>
              <a:rPr lang="en-US" altLang="zh-CN" sz="2665" b="1">
                <a:sym typeface="+mn-ea"/>
              </a:rPr>
              <a:t>”</a:t>
            </a:r>
            <a:r>
              <a:rPr lang="zh-CN" altLang="en-US" sz="2665" b="1">
                <a:sym typeface="+mn-ea"/>
              </a:rPr>
              <a:t>闭者配，强者斩。</a:t>
            </a:r>
            <a:r>
              <a:rPr lang="en-US" altLang="zh-CN" sz="2665" b="1">
                <a:sym typeface="+mn-ea"/>
              </a:rPr>
              <a:t>“</a:t>
            </a:r>
            <a:r>
              <a:rPr lang="zh-CN" altLang="en-US" sz="2665" b="1">
                <a:sym typeface="+mn-ea"/>
              </a:rPr>
              <a:t>严厉打击粮食投机商，动用国库资金救济灾民；在</a:t>
            </a:r>
            <a:r>
              <a:rPr lang="zh-CN" altLang="en-US" sz="2665" b="1">
                <a:highlight>
                  <a:srgbClr val="FFFF00"/>
                </a:highlight>
                <a:sym typeface="+mn-ea"/>
              </a:rPr>
              <a:t>福建安抚使</a:t>
            </a:r>
            <a:r>
              <a:rPr lang="zh-CN" altLang="en-US" sz="2665" b="1">
                <a:sym typeface="+mn-ea"/>
              </a:rPr>
              <a:t>任上，又筹备海防，修建</a:t>
            </a:r>
            <a:r>
              <a:rPr lang="en-US" altLang="zh-CN" sz="2665" b="1">
                <a:sym typeface="+mn-ea"/>
              </a:rPr>
              <a:t>”</a:t>
            </a:r>
            <a:r>
              <a:rPr lang="zh-CN" altLang="en-US" sz="2665" b="1">
                <a:sym typeface="+mn-ea"/>
              </a:rPr>
              <a:t>备案库</a:t>
            </a:r>
            <a:r>
              <a:rPr lang="en-US" altLang="zh-CN" sz="2665" b="1">
                <a:sym typeface="+mn-ea"/>
              </a:rPr>
              <a:t>“</a:t>
            </a:r>
            <a:r>
              <a:rPr lang="zh-CN" altLang="en-US" sz="2665" b="1">
                <a:sym typeface="+mn-ea"/>
              </a:rPr>
              <a:t>等等。因为触犯了当权派的利益，他多次遭弹劾，</a:t>
            </a:r>
            <a:r>
              <a:rPr lang="zh-CN" altLang="en-US" sz="2665" b="1">
                <a:solidFill>
                  <a:srgbClr val="FF0000"/>
                </a:solidFill>
                <a:sym typeface="+mn-ea"/>
              </a:rPr>
              <a:t>尽管如此，辛弃疾仍不气馁</a:t>
            </a:r>
            <a:r>
              <a:rPr lang="zh-CN" altLang="en-US" sz="2665" b="1">
                <a:sym typeface="+mn-ea"/>
              </a:rPr>
              <a:t>，只要一有启用的机会，他就会不失时机地备战备荒，未反攻收复失地做准备。</a:t>
            </a:r>
            <a:endParaRPr lang="zh-CN" altLang="en-US" sz="2665" b="1"/>
          </a:p>
        </p:txBody>
      </p:sp>
      <p:sp>
        <p:nvSpPr>
          <p:cNvPr id="6" name="文本框 5"/>
          <p:cNvSpPr txBox="1"/>
          <p:nvPr/>
        </p:nvSpPr>
        <p:spPr>
          <a:xfrm>
            <a:off x="-38100" y="62865"/>
            <a:ext cx="9867900" cy="481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02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【壮年时期：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1162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年（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22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岁）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—1181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年（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42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岁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】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  <a:p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11502390" y="2178685"/>
            <a:ext cx="599440" cy="178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南渡之初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897255"/>
            <a:ext cx="4279900" cy="5698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/>
        </p:nvSpPr>
        <p:spPr>
          <a:xfrm>
            <a:off x="229235" y="1525270"/>
            <a:ext cx="8196580" cy="4351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高中人教版：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《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水龙吟·登建康赏心亭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》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lnSpc>
                <a:spcPct val="125000"/>
              </a:lnSpc>
              <a:spcAft>
                <a:spcPct val="0"/>
              </a:spcAft>
              <a:buNone/>
            </a:pPr>
            <a:r>
              <a:rPr lang="zh-CN" altLang="en-US" sz="2400" b="1"/>
              <a:t>楚天千里清秋，水随天去秋无际。遥岑远目，献愁供恨，玉簪螺髻。落日楼头，断鸿声里，江南游子。</a:t>
            </a:r>
            <a:r>
              <a:rPr lang="zh-CN" altLang="en-US" sz="2400" b="1">
                <a:solidFill>
                  <a:srgbClr val="C00000"/>
                </a:solidFill>
              </a:rPr>
              <a:t>把吴钩看了，栏杆拍遍，无人会，登临意。</a:t>
            </a:r>
            <a:endParaRPr lang="zh-CN" altLang="en-US" sz="2400" b="1">
              <a:solidFill>
                <a:srgbClr val="C00000"/>
              </a:solidFill>
            </a:endParaRPr>
          </a:p>
          <a:p>
            <a:pPr marL="0" indent="0">
              <a:lnSpc>
                <a:spcPct val="125000"/>
              </a:lnSpc>
              <a:spcAft>
                <a:spcPct val="0"/>
              </a:spcAft>
              <a:buNone/>
            </a:pPr>
            <a:r>
              <a:rPr lang="zh-CN" altLang="en-US" sz="2400" b="1"/>
              <a:t>休说鲈鱼堪脍，尽西风，季鹰归未？求田问舍，怕应羞见，刘郎才气。可惜流年，忧愁风雨，树犹如此！倩何人唤取，红巾翠袖，揾英雄泪！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170180" y="5555615"/>
            <a:ext cx="11851005" cy="1198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chemeClr val="dk1"/>
                </a:solidFill>
              </a:rPr>
              <a:t>★此词作于</a:t>
            </a:r>
            <a:r>
              <a:rPr lang="en-US" altLang="zh-CN" sz="2400" b="1">
                <a:solidFill>
                  <a:schemeClr val="dk1"/>
                </a:solidFill>
                <a:highlight>
                  <a:srgbClr val="FFFF00"/>
                </a:highlight>
              </a:rPr>
              <a:t>35</a:t>
            </a:r>
            <a:r>
              <a:rPr lang="zh-CN" altLang="en-US" sz="2400" b="1">
                <a:solidFill>
                  <a:schemeClr val="dk1"/>
                </a:solidFill>
                <a:highlight>
                  <a:srgbClr val="FFFF00"/>
                </a:highlight>
              </a:rPr>
              <a:t>岁的辛弃疾</a:t>
            </a:r>
            <a:r>
              <a:rPr lang="zh-CN" altLang="en-US" sz="2400" b="1">
                <a:solidFill>
                  <a:schemeClr val="dk1"/>
                </a:solidFill>
              </a:rPr>
              <a:t>任江东安抚使期间。</a:t>
            </a:r>
            <a:endParaRPr lang="zh-CN" altLang="en-US" sz="2400" b="1">
              <a:solidFill>
                <a:schemeClr val="dk1"/>
              </a:solidFill>
            </a:endParaRPr>
          </a:p>
          <a:p>
            <a:r>
              <a:rPr lang="zh-CN" altLang="en-US" sz="2400" b="1">
                <a:solidFill>
                  <a:schemeClr val="dk1"/>
                </a:solidFill>
              </a:rPr>
              <a:t>这首词就题材来说，属于登临游览之作，但作者在词中感叹身世，抒发了渴望报国而又志不得酬的苦闷；同时也批判了南宋统治者的苟且偷安。</a:t>
            </a:r>
            <a:r>
              <a:rPr lang="zh-CN" altLang="en-US" sz="2000" b="1">
                <a:solidFill>
                  <a:schemeClr val="dk1"/>
                </a:solidFill>
              </a:rPr>
              <a:t> </a:t>
            </a:r>
            <a:endParaRPr lang="zh-CN" altLang="en-US" sz="2000" b="1">
              <a:solidFill>
                <a:schemeClr val="dk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05435" y="221615"/>
            <a:ext cx="4338955" cy="816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2220" b="1">
                <a:solidFill>
                  <a:srgbClr val="FF0000"/>
                </a:solidFill>
                <a:sym typeface="+mn-ea"/>
              </a:rPr>
              <a:t>02</a:t>
            </a:r>
            <a:r>
              <a:rPr lang="zh-CN" altLang="en-US" sz="2220" b="1">
                <a:solidFill>
                  <a:srgbClr val="FF0000"/>
                </a:solidFill>
                <a:sym typeface="+mn-ea"/>
              </a:rPr>
              <a:t>【壮年时期】：</a:t>
            </a:r>
            <a:endParaRPr lang="zh-CN" altLang="en-US" sz="222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220" b="1">
                <a:solidFill>
                  <a:schemeClr val="tx1"/>
                </a:solidFill>
                <a:sym typeface="+mn-ea"/>
              </a:rPr>
              <a:t>理想与现实的巨大冲击</a:t>
            </a:r>
            <a:endParaRPr lang="zh-CN" altLang="en-US" sz="222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5930" y="1525905"/>
            <a:ext cx="2489200" cy="3726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822190" y="221615"/>
            <a:ext cx="7325360" cy="11144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220" b="1">
                <a:sym typeface="+mn-ea"/>
              </a:rPr>
              <a:t>辛弃疾本是带着壮怀激烈的光复之志投奔南宋的，但万万没想到南渡之后朝廷只给了个</a:t>
            </a:r>
            <a:r>
              <a:rPr lang="zh-CN" altLang="en-US" sz="2220" b="1">
                <a:highlight>
                  <a:srgbClr val="FFFF00"/>
                </a:highlight>
                <a:sym typeface="+mn-ea"/>
              </a:rPr>
              <a:t>闲职</a:t>
            </a:r>
            <a:r>
              <a:rPr lang="zh-CN" altLang="en-US" sz="2220" b="1">
                <a:sym typeface="+mn-ea"/>
              </a:rPr>
              <a:t>给他发挥，并且在未来的</a:t>
            </a:r>
            <a:r>
              <a:rPr lang="zh-CN" altLang="en-US" sz="2220" b="1">
                <a:highlight>
                  <a:srgbClr val="FFFF00"/>
                </a:highlight>
                <a:sym typeface="+mn-ea"/>
              </a:rPr>
              <a:t>四十五年中，竟有二十余年被罢闲居，弃之不用。</a:t>
            </a:r>
            <a:endParaRPr lang="zh-CN" altLang="en-US" sz="2220" b="1">
              <a:highlight>
                <a:srgbClr val="FFFF00"/>
              </a:highligh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3630" y="1653540"/>
            <a:ext cx="6777355" cy="337312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>
                <a:solidFill>
                  <a:schemeClr val="tx1"/>
                </a:solidFill>
                <a:sym typeface="+mn-ea"/>
              </a:rPr>
              <a:t>辛弃疾本是带着壮怀激烈的光复之志投奔南宋的，但万万没想到南渡以来的</a:t>
            </a:r>
            <a:r>
              <a:rPr lang="zh-CN" altLang="en-US" sz="2665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四十五年中，竟有二十余年被罢闲居，弃之不用。</a:t>
            </a:r>
            <a:br>
              <a:rPr lang="zh-CN" altLang="en-US" sz="2665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</a:br>
            <a:br>
              <a:rPr lang="zh-CN" altLang="en-US" sz="2665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</a:br>
            <a:r>
              <a:rPr lang="zh-CN" altLang="en-US" sz="2665" b="1">
                <a:solidFill>
                  <a:schemeClr val="tx1"/>
                </a:solidFill>
                <a:sym typeface="+mn-ea"/>
              </a:rPr>
              <a:t>因为触犯了当权派的利益，他多次遭弹劾，</a:t>
            </a:r>
            <a:r>
              <a:rPr lang="zh-CN" altLang="en-US" sz="2665" b="1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有18年在江西上饶家中度过，在长期隐居生活中，他</a:t>
            </a:r>
            <a:r>
              <a:rPr lang="zh-CN" altLang="en-US" sz="2665" b="1">
                <a:solidFill>
                  <a:srgbClr val="C00000"/>
                </a:solidFill>
                <a:highlight>
                  <a:srgbClr val="FFFF00"/>
                </a:highlight>
                <a:sym typeface="+mn-ea"/>
              </a:rPr>
              <a:t>寄情田园，留恋山水，追慕陶渊明，写了大量田园词，山水词，有浓郁的乡土气息。</a:t>
            </a:r>
            <a:r>
              <a:rPr lang="zh-CN" altLang="en-US" sz="2665" b="1">
                <a:solidFill>
                  <a:schemeClr val="tx1"/>
                </a:solidFill>
                <a:sym typeface="+mn-ea"/>
              </a:rPr>
              <a:t>他的爱国激情在某些唱和赠答词中，也有强烈表达。</a:t>
            </a:r>
            <a:br>
              <a:rPr lang="zh-CN" altLang="en-US" sz="2665" b="1">
                <a:solidFill>
                  <a:schemeClr val="tx1"/>
                </a:solidFill>
                <a:sym typeface="+mn-ea"/>
              </a:rPr>
            </a:br>
            <a:endParaRPr lang="zh-CN" altLang="en-US" sz="2665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39700" y="100965"/>
            <a:ext cx="8559800" cy="481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sym typeface="+mn-ea"/>
              </a:rPr>
              <a:t>03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【中晚年闲居时期：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48613" name="文本框 1"/>
          <p:cNvSpPr txBox="1"/>
          <p:nvPr>
            <p:custDataLst>
              <p:tags r:id="rId2"/>
            </p:custDataLst>
          </p:nvPr>
        </p:nvSpPr>
        <p:spPr>
          <a:xfrm>
            <a:off x="3859212" y="100965"/>
            <a:ext cx="4474210" cy="4603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4572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9144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3716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182880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  <a:defRPr sz="1800" b="0" i="0" u="none" baseline="0">
                <a:solidFill>
                  <a:schemeClr val="dk1"/>
                </a:solidFill>
                <a:latin typeface="Arial" panose="020B0604020202090204" pitchFamily="34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1181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42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岁）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—1203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64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岁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】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03" name="图片 102"/>
          <p:cNvPicPr/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1600" y="916305"/>
            <a:ext cx="4279900" cy="5698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TA2MmY4OTQyMzA5Zjk2YjY0YzdiYTYwYzJiZTg4ZmUifQ=="/>
  <p:tag name="KSO_WPP_MARK_KEY" val="cc2cc438-ac62-43b5-99af-5fe64b21c983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6082</Words>
  <Application>WPS 演示</Application>
  <PresentationFormat>自定义</PresentationFormat>
  <Paragraphs>322</Paragraphs>
  <Slides>27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8" baseType="lpstr">
      <vt:lpstr>Arial</vt:lpstr>
      <vt:lpstr>宋体</vt:lpstr>
      <vt:lpstr>Wingdings</vt:lpstr>
      <vt:lpstr>华文新魏</vt:lpstr>
      <vt:lpstr>宋体-简</vt:lpstr>
      <vt:lpstr>黑体</vt:lpstr>
      <vt:lpstr>等线</vt:lpstr>
      <vt:lpstr>等线</vt:lpstr>
      <vt:lpstr>微软雅黑</vt:lpstr>
      <vt:lpstr>汉仪旗黑</vt:lpstr>
      <vt:lpstr>Calibri</vt:lpstr>
      <vt:lpstr>汉仪中黑KW</vt:lpstr>
      <vt:lpstr>汉仪书宋二KW</vt:lpstr>
      <vt:lpstr>汉仪中等线KW</vt:lpstr>
      <vt:lpstr>宋体</vt:lpstr>
      <vt:lpstr>Arial Unicode MS</vt:lpstr>
      <vt:lpstr>等线 Light</vt:lpstr>
      <vt:lpstr>Helvetica Neue</vt:lpstr>
      <vt:lpstr>幼圆</vt:lpstr>
      <vt:lpstr>华文宋体</vt:lpstr>
      <vt:lpstr>方正粗黑宋简体</vt:lpstr>
      <vt:lpstr>楷体</vt:lpstr>
      <vt:lpstr>汉仪楷体KW</vt:lpstr>
      <vt:lpstr>Verdana</vt:lpstr>
      <vt:lpstr>楷体_GB2312</vt:lpstr>
      <vt:lpstr>Wingdings</vt:lpstr>
      <vt:lpstr>方正小标宋简体</vt:lpstr>
      <vt:lpstr>汉仪铸字招牌黑简</vt:lpstr>
      <vt:lpstr>汉仪楷体简</vt:lpstr>
      <vt:lpstr>Office 主题​​</vt:lpstr>
      <vt:lpstr>1_Office 主题​​</vt:lpstr>
      <vt:lpstr>菩萨蛮　　</vt:lpstr>
      <vt:lpstr>PowerPoint 演示文稿</vt:lpstr>
      <vt:lpstr> 此时期是辛弃疾杀敌归宋，一生中游宦时期。这一时期的辛弃疾，雄心勃勃，壮志凌云，是他一生最为意气风发的时期。22岁的辛弃疾聚众二千人树起抗金旗帜，结成义勇军。未几，率部归耿京起义军，并力劝耿京归宋，以图大业，1162年，辛弃疾奉命南渡，联系起义军的归宋问题。不料叛徒张安国杀了耿京，率部投金。于是辛弃疾率领五十余名精兵，奇袭金营，生擒叛徒张安国。此举“壮声英概，懦士为之兴起，圣天子一见三叹息”。从此辛弃疾投奔南宋，官为江阴签判。</vt:lpstr>
      <vt:lpstr>PowerPoint 演示文稿</vt:lpstr>
      <vt:lpstr>PowerPoint 演示文稿</vt:lpstr>
      <vt:lpstr>PowerPoint 演示文稿</vt:lpstr>
      <vt:lpstr> 辛弃疾投奔南宋后，官为江阴签判。他先后上了一系列奏疏，力陈抗金抚国方略：乾道元年给孝宗上《美芹十论》，乾道六年又给宰相虞允文上《九议》，全面、精辟地分析了形势，提出了进取方略，显示了他卓越的政治和军事才干。  在湖南安抚使任上，他不惜花重金建造营房、购置均被，组建”飞虎军“。在江西安抚使任上，曾遭遇饥荒，他便”闭者配，强者斩。“严厉打击粮食投机商，动用国库资金救济灾民；在福建安抚使任上，又筹备海防，修建”备案库“等等。因为触犯了当权派的利益，他多次遭弹劾，尽管如此，辛弃疾仍不气馁，只要一有启用的机会，他就会不失时机地备战备荒，未反攻收复失地做准备。</vt:lpstr>
      <vt:lpstr>PowerPoint 演示文稿</vt:lpstr>
      <vt:lpstr>辛弃疾本是带着壮怀激烈的光复之志投奔南宋的，但万万没想到南渡以来的四十五年中，竟有二十余年被罢闲居，弃之不用。  因为触犯了当权派的利益，他多次遭弹劾，有18年在江西上饶家中度过，在长期隐居生活中，他寄情田园，留恋山水，追慕陶渊明，写了大量田园词，山水词，有浓郁的乡土气息。他的爱国激情在某些唱和赠答词中，也有强烈表达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辛弃疾诗词中抒发的思想感情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麒麟小小</cp:lastModifiedBy>
  <cp:revision>10</cp:revision>
  <cp:lastPrinted>2024-07-07T08:55:47Z</cp:lastPrinted>
  <dcterms:created xsi:type="dcterms:W3CDTF">2024-07-07T08:55:47Z</dcterms:created>
  <dcterms:modified xsi:type="dcterms:W3CDTF">2024-07-07T08:55:47Z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8C4ED8635B0BE3DD13588A66BA2AA974_42</vt:lpwstr>
  </property>
  <property fmtid="{D5CDD505-2E9C-101B-9397-08002B2CF9AE}" pid="7" name="KSOProductBuildVer">
    <vt:lpwstr>2052-6.5.2.8766</vt:lpwstr>
  </property>
</Properties>
</file>