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6" r:id="rId4"/>
    <p:sldId id="307" r:id="rId5"/>
    <p:sldId id="308" r:id="rId6"/>
    <p:sldId id="305" r:id="rId7"/>
    <p:sldId id="309" r:id="rId8"/>
    <p:sldId id="310" r:id="rId9"/>
    <p:sldId id="267" r:id="rId10"/>
    <p:sldId id="266" r:id="rId11"/>
    <p:sldId id="257" r:id="rId12"/>
    <p:sldId id="311" r:id="rId13"/>
    <p:sldId id="291" r:id="rId14"/>
    <p:sldId id="269" r:id="rId15"/>
    <p:sldId id="270" r:id="rId16"/>
    <p:sldId id="271" r:id="rId17"/>
    <p:sldId id="272" r:id="rId18"/>
    <p:sldId id="273" r:id="rId19"/>
    <p:sldId id="297" r:id="rId20"/>
    <p:sldId id="298" r:id="rId21"/>
    <p:sldId id="294" r:id="rId22"/>
    <p:sldId id="320" r:id="rId23"/>
    <p:sldId id="296" r:id="rId24"/>
    <p:sldId id="293" r:id="rId25"/>
    <p:sldId id="313" r:id="rId26"/>
    <p:sldId id="259" r:id="rId27"/>
    <p:sldId id="274" r:id="rId28"/>
    <p:sldId id="261" r:id="rId29"/>
    <p:sldId id="319" r:id="rId30"/>
    <p:sldId id="262" r:id="rId31"/>
    <p:sldId id="299" r:id="rId32"/>
    <p:sldId id="289" r:id="rId33"/>
    <p:sldId id="290" r:id="rId34"/>
    <p:sldId id="263" r:id="rId35"/>
    <p:sldId id="279" r:id="rId36"/>
    <p:sldId id="282" r:id="rId37"/>
    <p:sldId id="284" r:id="rId38"/>
    <p:sldId id="285" r:id="rId39"/>
    <p:sldId id="264" r:id="rId40"/>
    <p:sldId id="281" r:id="rId41"/>
    <p:sldId id="317" r:id="rId42"/>
    <p:sldId id="318" r:id="rId43"/>
    <p:sldId id="292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8" d="100"/>
          <a:sy n="148" d="100"/>
        </p:scale>
        <p:origin x="-56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如何处理整本书阅读与写作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之间的关系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/>
          <a:lstStyle/>
          <a:p>
            <a:r>
              <a:rPr lang="zh-CN" altLang="en-US" dirty="0" smtClean="0"/>
              <a:t>葛杰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3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1.	</a:t>
            </a:r>
            <a:r>
              <a:rPr lang="zh-CN" altLang="en-US" dirty="0"/>
              <a:t>为这本书写一句</a:t>
            </a:r>
            <a:r>
              <a:rPr lang="en-US" altLang="zh-CN" dirty="0"/>
              <a:t>20</a:t>
            </a:r>
            <a:r>
              <a:rPr lang="zh-CN" altLang="en-US" dirty="0"/>
              <a:t>字左右的推荐语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en-US" dirty="0"/>
              <a:t>为这本书写一段</a:t>
            </a:r>
            <a:r>
              <a:rPr lang="en-US" altLang="zh-CN" dirty="0"/>
              <a:t>200</a:t>
            </a:r>
            <a:r>
              <a:rPr lang="zh-CN" altLang="en-US" dirty="0"/>
              <a:t>字左右的内容摘要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en-US" dirty="0"/>
              <a:t>不连续地摘抄至少十个片段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en-US" altLang="zh-CN" dirty="0"/>
              <a:t>.</a:t>
            </a:r>
            <a:r>
              <a:rPr lang="zh-CN" altLang="en-US" dirty="0"/>
              <a:t>为不连续的十个片段（和摘抄片段不能重复）写十个</a:t>
            </a:r>
            <a:r>
              <a:rPr lang="en-US" altLang="zh-CN" dirty="0"/>
              <a:t>50</a:t>
            </a:r>
            <a:r>
              <a:rPr lang="zh-CN" altLang="en-US" dirty="0"/>
              <a:t>字左右的评点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en-US" altLang="zh-CN" dirty="0"/>
              <a:t>.</a:t>
            </a:r>
            <a:r>
              <a:rPr lang="zh-CN" altLang="en-US" dirty="0"/>
              <a:t>写一篇不少于</a:t>
            </a:r>
            <a:r>
              <a:rPr lang="en-US" altLang="zh-CN" dirty="0"/>
              <a:t>1000</a:t>
            </a:r>
            <a:r>
              <a:rPr lang="zh-CN" altLang="en-US" dirty="0"/>
              <a:t>字的评论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6</a:t>
            </a:r>
            <a:r>
              <a:rPr lang="en-US" altLang="zh-CN" dirty="0"/>
              <a:t>.</a:t>
            </a:r>
            <a:r>
              <a:rPr lang="zh-CN" altLang="en-US" dirty="0"/>
              <a:t>写一篇不少于</a:t>
            </a:r>
            <a:r>
              <a:rPr lang="en-US" altLang="zh-CN" dirty="0"/>
              <a:t>1000</a:t>
            </a:r>
            <a:r>
              <a:rPr lang="zh-CN" altLang="en-US" dirty="0"/>
              <a:t>字的读后感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（黄厚江）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46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一、删繁就简</a:t>
            </a:r>
            <a:r>
              <a:rPr lang="zh-CN" altLang="en-US" dirty="0"/>
              <a:t>三秋树</a:t>
            </a:r>
            <a:r>
              <a:rPr lang="en-US" altLang="zh-CN" dirty="0"/>
              <a:t>——</a:t>
            </a:r>
            <a:r>
              <a:rPr lang="zh-CN" altLang="en-US" dirty="0" smtClean="0"/>
              <a:t>摘要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《</a:t>
            </a:r>
            <a:r>
              <a:rPr lang="zh-CN" altLang="zh-CN" dirty="0"/>
              <a:t>课标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：利用</a:t>
            </a:r>
            <a:r>
              <a:rPr lang="zh-CN" altLang="en-US" dirty="0"/>
              <a:t>书中的目录、序跋、注释等，学习检索作者信息、作品背景、相关评价等资料，深入研读作家作品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65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CN" altLang="en-US" dirty="0"/>
              <a:t>做导图</a:t>
            </a:r>
          </a:p>
          <a:p>
            <a:pPr algn="ctr"/>
            <a:r>
              <a:rPr lang="zh-CN" altLang="en-US" dirty="0"/>
              <a:t>写回目</a:t>
            </a:r>
          </a:p>
          <a:p>
            <a:pPr algn="ctr"/>
            <a:r>
              <a:rPr lang="zh-CN" altLang="en-US" dirty="0"/>
              <a:t>写梗概</a:t>
            </a:r>
          </a:p>
          <a:p>
            <a:pPr algn="ctr"/>
            <a:r>
              <a:rPr lang="zh-CN" altLang="en-US" dirty="0"/>
              <a:t>写推荐语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58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研读</a:t>
            </a:r>
            <a:r>
              <a:rPr lang="zh-CN" altLang="en-US" dirty="0"/>
              <a:t>小说回目，把握</a:t>
            </a:r>
            <a:r>
              <a:rPr lang="en-US" altLang="zh-CN" dirty="0"/>
              <a:t>《</a:t>
            </a:r>
            <a:r>
              <a:rPr lang="zh-CN" altLang="en-US" dirty="0"/>
              <a:t>三国演义</a:t>
            </a:r>
            <a:r>
              <a:rPr lang="en-US" altLang="zh-CN" dirty="0"/>
              <a:t>》</a:t>
            </a:r>
            <a:r>
              <a:rPr lang="zh-CN" altLang="en-US" dirty="0"/>
              <a:t>的主要内容</a:t>
            </a:r>
            <a:r>
              <a:rPr lang="zh-CN" altLang="en-US" dirty="0" smtClean="0"/>
              <a:t>。（</a:t>
            </a:r>
            <a:r>
              <a:rPr lang="zh-CN" altLang="en-US" dirty="0"/>
              <a:t>张</a:t>
            </a:r>
            <a:r>
              <a:rPr lang="zh-CN" altLang="en-US" dirty="0" smtClean="0"/>
              <a:t>小兵）</a:t>
            </a:r>
            <a:endParaRPr lang="en-US" altLang="zh-CN" dirty="0" smtClean="0"/>
          </a:p>
          <a:p>
            <a:r>
              <a:rPr lang="zh-CN" altLang="en-US" dirty="0" smtClean="0"/>
              <a:t>以</a:t>
            </a:r>
            <a:r>
              <a:rPr lang="en-US" altLang="zh-CN" dirty="0"/>
              <a:t>《</a:t>
            </a:r>
            <a:r>
              <a:rPr lang="zh-CN" altLang="en-US" dirty="0"/>
              <a:t>三国演义</a:t>
            </a:r>
            <a:r>
              <a:rPr lang="en-US" altLang="zh-CN" dirty="0"/>
              <a:t>》</a:t>
            </a:r>
            <a:r>
              <a:rPr lang="en-US" altLang="zh-CN" dirty="0" smtClean="0"/>
              <a:t>1-33</a:t>
            </a:r>
            <a:r>
              <a:rPr lang="zh-CN" altLang="en-US" dirty="0" smtClean="0"/>
              <a:t>的回的目录为</a:t>
            </a:r>
            <a:r>
              <a:rPr lang="zh-CN" altLang="en-US" dirty="0"/>
              <a:t>重点讨论</a:t>
            </a:r>
            <a:r>
              <a:rPr lang="zh-CN" altLang="en-US" dirty="0" smtClean="0"/>
              <a:t>对象，制作故事发展</a:t>
            </a:r>
            <a:r>
              <a:rPr lang="zh-CN" altLang="en-US" dirty="0" smtClean="0">
                <a:solidFill>
                  <a:srgbClr val="FF0000"/>
                </a:solidFill>
              </a:rPr>
              <a:t>导图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74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27" y="1600200"/>
            <a:ext cx="53855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844824"/>
            <a:ext cx="11521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曹操、孙权、</a:t>
            </a:r>
            <a:r>
              <a:rPr lang="zh-CN" altLang="en-US" dirty="0" smtClean="0"/>
              <a:t>刘备三个集团</a:t>
            </a:r>
            <a:r>
              <a:rPr lang="zh-CN" altLang="en-US" dirty="0"/>
              <a:t>来</a:t>
            </a:r>
            <a:r>
              <a:rPr lang="zh-CN" altLang="en-US" dirty="0" smtClean="0"/>
              <a:t>梳理。就</a:t>
            </a:r>
            <a:r>
              <a:rPr lang="zh-CN" altLang="en-US" dirty="0"/>
              <a:t>能看出作者的侧重点在</a:t>
            </a:r>
            <a:r>
              <a:rPr lang="zh-CN" altLang="en-US" dirty="0" smtClean="0"/>
              <a:t>哪边，还</a:t>
            </a:r>
            <a:r>
              <a:rPr lang="zh-CN" altLang="en-US" dirty="0"/>
              <a:t>能发现这三个集团的兴衰史</a:t>
            </a:r>
          </a:p>
        </p:txBody>
      </p:sp>
    </p:spTree>
    <p:extLst>
      <p:ext uri="{BB962C8B-B14F-4D97-AF65-F5344CB8AC3E}">
        <p14:creationId xmlns:p14="http://schemas.microsoft.com/office/powerpoint/2010/main" val="2929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4903614" cy="568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96" y="714756"/>
            <a:ext cx="5445656" cy="541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1584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“黄巾起义”，各</a:t>
            </a:r>
            <a:r>
              <a:rPr lang="zh-CN" altLang="en-US" dirty="0"/>
              <a:t>路英雄平叛乱</a:t>
            </a:r>
            <a:r>
              <a:rPr lang="zh-CN" altLang="en-US" dirty="0" smtClean="0"/>
              <a:t>。 “董卓入京”，掌握</a:t>
            </a:r>
            <a:r>
              <a:rPr lang="zh-CN" altLang="en-US" dirty="0"/>
              <a:t>朝政</a:t>
            </a:r>
            <a:r>
              <a:rPr lang="zh-CN" altLang="en-US" dirty="0" smtClean="0"/>
              <a:t>， “</a:t>
            </a:r>
            <a:r>
              <a:rPr lang="zh-CN" altLang="en-US" dirty="0"/>
              <a:t>十八路诸侯讨伐董卓”</a:t>
            </a:r>
            <a:r>
              <a:rPr lang="zh-CN" altLang="en-US" dirty="0" smtClean="0"/>
              <a:t>， “诸侯内战”， “董卓倒台”</a:t>
            </a:r>
            <a:r>
              <a:rPr lang="zh-CN" altLang="en-US" dirty="0"/>
              <a:t>，我们整理到</a:t>
            </a:r>
            <a:r>
              <a:rPr lang="en-US" altLang="zh-CN" dirty="0"/>
              <a:t>33</a:t>
            </a:r>
            <a:r>
              <a:rPr lang="zh-CN" altLang="en-US" dirty="0"/>
              <a:t>回，就是袁氏集团覆灭，再后来是曹操称霸北方。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2360" y="2132856"/>
            <a:ext cx="1080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这幅图展现了小说人物的覆亡路线，还有集团的发展过程。</a:t>
            </a:r>
          </a:p>
        </p:txBody>
      </p:sp>
    </p:spTree>
    <p:extLst>
      <p:ext uri="{BB962C8B-B14F-4D97-AF65-F5344CB8AC3E}">
        <p14:creationId xmlns:p14="http://schemas.microsoft.com/office/powerpoint/2010/main" val="21125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98" y="663710"/>
            <a:ext cx="5532261" cy="546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0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三国演义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回目中还隐藏了哪些文学的“密码”？它们对我们把握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三国演义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的主要内容有着怎样的作用？写一段文字表达你的发现。</a:t>
            </a:r>
          </a:p>
        </p:txBody>
      </p:sp>
    </p:spTree>
    <p:extLst>
      <p:ext uri="{BB962C8B-B14F-4D97-AF65-F5344CB8AC3E}">
        <p14:creationId xmlns:p14="http://schemas.microsoft.com/office/powerpoint/2010/main" val="10084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/>
              <a:t>蒲柳人家</a:t>
            </a:r>
            <a:r>
              <a:rPr lang="en-US" altLang="zh-CN" dirty="0"/>
              <a:t>》</a:t>
            </a:r>
            <a:br>
              <a:rPr lang="en-US" altLang="zh-CN" dirty="0"/>
            </a:b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/>
              <a:t>仿照</a:t>
            </a:r>
            <a:r>
              <a:rPr lang="zh-CN" altLang="en-US" b="1" dirty="0"/>
              <a:t>章回体小说的</a:t>
            </a:r>
            <a:r>
              <a:rPr lang="zh-CN" altLang="en-US" b="1" dirty="0">
                <a:solidFill>
                  <a:srgbClr val="FF0000"/>
                </a:solidFill>
              </a:rPr>
              <a:t>回目名</a:t>
            </a:r>
            <a:r>
              <a:rPr lang="zh-CN" altLang="en-US" b="1" dirty="0"/>
              <a:t>概括</a:t>
            </a:r>
            <a:r>
              <a:rPr lang="en-US" altLang="zh-CN" b="1" dirty="0"/>
              <a:t>《</a:t>
            </a:r>
            <a:r>
              <a:rPr lang="zh-CN" altLang="en-US" b="1" dirty="0"/>
              <a:t>蒲柳人家</a:t>
            </a:r>
            <a:r>
              <a:rPr lang="en-US" altLang="zh-CN" b="1" dirty="0"/>
              <a:t>》</a:t>
            </a:r>
            <a:r>
              <a:rPr lang="zh-CN" altLang="en-US" b="1" dirty="0"/>
              <a:t>的每一章</a:t>
            </a:r>
            <a:r>
              <a:rPr lang="zh-CN" altLang="en-US" b="1" dirty="0" smtClean="0"/>
              <a:t>内容</a:t>
            </a:r>
            <a:endParaRPr lang="en-US" altLang="zh-CN" b="1" dirty="0" smtClean="0"/>
          </a:p>
          <a:p>
            <a:r>
              <a:rPr lang="en-US" altLang="zh-CN" dirty="0"/>
              <a:t>1. </a:t>
            </a:r>
            <a:r>
              <a:rPr lang="zh-CN" altLang="en-US" dirty="0"/>
              <a:t>一丈青横扫纤夫，大学问怒拴满子（一）</a:t>
            </a:r>
          </a:p>
          <a:p>
            <a:r>
              <a:rPr lang="en-US" altLang="zh-CN" dirty="0"/>
              <a:t>2.</a:t>
            </a:r>
            <a:r>
              <a:rPr lang="zh-CN" altLang="en-US" dirty="0"/>
              <a:t>大学问说书，老秀才教字（二）</a:t>
            </a:r>
          </a:p>
          <a:p>
            <a:r>
              <a:rPr lang="en-US" altLang="zh-CN" dirty="0"/>
              <a:t>3.</a:t>
            </a:r>
            <a:r>
              <a:rPr lang="zh-CN" altLang="en-US" dirty="0"/>
              <a:t>何满子被救，可怜儿遇险（三）</a:t>
            </a:r>
          </a:p>
          <a:p>
            <a:r>
              <a:rPr lang="en-US" altLang="zh-CN" dirty="0"/>
              <a:t>4.</a:t>
            </a:r>
            <a:r>
              <a:rPr lang="zh-CN" altLang="en-US" dirty="0"/>
              <a:t>满子莲姑同玩耍，牛郎织女巧相遇（四、五</a:t>
            </a:r>
            <a:r>
              <a:rPr lang="zh-CN" altLang="en-US" dirty="0" smtClean="0"/>
              <a:t>）</a:t>
            </a:r>
            <a:endParaRPr lang="zh-CN" altLang="en-US" dirty="0"/>
          </a:p>
          <a:p>
            <a:r>
              <a:rPr lang="zh-CN" altLang="en-US" dirty="0"/>
              <a:t> </a:t>
            </a:r>
            <a:r>
              <a:rPr lang="en-US" altLang="zh-CN" dirty="0"/>
              <a:t>5.</a:t>
            </a:r>
            <a:r>
              <a:rPr lang="zh-CN" altLang="en-US" dirty="0"/>
              <a:t>莲姑拜月乞巧，周檎抗日救国（六）</a:t>
            </a:r>
          </a:p>
          <a:p>
            <a:r>
              <a:rPr lang="en-US" altLang="zh-CN" dirty="0"/>
              <a:t>6.</a:t>
            </a:r>
            <a:r>
              <a:rPr lang="zh-CN" altLang="en-US" dirty="0"/>
              <a:t>周檎老秤相见欢，牵牛满子共游玩（七）</a:t>
            </a:r>
          </a:p>
          <a:p>
            <a:r>
              <a:rPr lang="en-US" altLang="zh-CN" dirty="0"/>
              <a:t>7.</a:t>
            </a:r>
            <a:r>
              <a:rPr lang="zh-CN" altLang="en-US" dirty="0"/>
              <a:t>木匠出场，荷妞认儿（八）</a:t>
            </a:r>
          </a:p>
          <a:p>
            <a:r>
              <a:rPr lang="en-US" altLang="zh-CN" dirty="0"/>
              <a:t>8.</a:t>
            </a:r>
            <a:r>
              <a:rPr lang="zh-CN" altLang="en-US" dirty="0"/>
              <a:t>董太师杀女儿，柳罐头留遮月（九）</a:t>
            </a:r>
          </a:p>
          <a:p>
            <a:r>
              <a:rPr lang="en-US" altLang="zh-CN" dirty="0"/>
              <a:t>9.</a:t>
            </a:r>
            <a:r>
              <a:rPr lang="zh-CN" altLang="en-US" dirty="0"/>
              <a:t>檎叔有险，莲姑遇困（十）</a:t>
            </a:r>
          </a:p>
          <a:p>
            <a:r>
              <a:rPr lang="en-US" altLang="zh-CN" dirty="0"/>
              <a:t>1 0 . </a:t>
            </a:r>
            <a:r>
              <a:rPr lang="zh-CN" altLang="en-US" dirty="0"/>
              <a:t>众 人 齐 心 破 阴 谋 ， 杜 四 无 奈 按 手 印（十一）</a:t>
            </a:r>
          </a:p>
          <a:p>
            <a:r>
              <a:rPr lang="en-US" altLang="zh-CN" dirty="0"/>
              <a:t>1 1 . </a:t>
            </a:r>
            <a:r>
              <a:rPr lang="zh-CN" altLang="en-US" dirty="0"/>
              <a:t>檎 叔 莲 姑 成 眷 属 ， 满 子 留 村 上 学 堂（十二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（王跃平）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88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042" r="512" b="37660"/>
          <a:stretch/>
        </p:blipFill>
        <p:spPr bwMode="auto">
          <a:xfrm>
            <a:off x="2051720" y="476672"/>
            <a:ext cx="4871078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2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请用</a:t>
            </a:r>
            <a:r>
              <a:rPr lang="zh-CN" altLang="en-US" b="1" dirty="0">
                <a:solidFill>
                  <a:srgbClr val="FF0000"/>
                </a:solidFill>
              </a:rPr>
              <a:t>短语概括</a:t>
            </a:r>
            <a:r>
              <a:rPr lang="en-US" altLang="zh-CN" dirty="0"/>
              <a:t>《</a:t>
            </a:r>
            <a:r>
              <a:rPr lang="zh-CN" altLang="en-US" dirty="0"/>
              <a:t>呼兰河传</a:t>
            </a:r>
            <a:r>
              <a:rPr lang="en-US" altLang="zh-CN" dirty="0"/>
              <a:t>》</a:t>
            </a:r>
            <a:r>
              <a:rPr lang="zh-CN" altLang="en-US" dirty="0"/>
              <a:t>的每一章内容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1.</a:t>
            </a:r>
            <a:r>
              <a:rPr lang="zh-CN" altLang="en-US" dirty="0"/>
              <a:t>呼兰河的平凡生活</a:t>
            </a:r>
          </a:p>
          <a:p>
            <a:r>
              <a:rPr lang="en-US" altLang="zh-CN" dirty="0"/>
              <a:t>2.</a:t>
            </a:r>
            <a:r>
              <a:rPr lang="zh-CN" altLang="en-US" dirty="0"/>
              <a:t>呼兰河的“精神盛会”</a:t>
            </a:r>
          </a:p>
          <a:p>
            <a:r>
              <a:rPr lang="en-US" altLang="zh-CN" dirty="0"/>
              <a:t>3.</a:t>
            </a:r>
            <a:r>
              <a:rPr lang="zh-CN" altLang="en-US" dirty="0"/>
              <a:t>祖父与祖母</a:t>
            </a:r>
          </a:p>
          <a:p>
            <a:r>
              <a:rPr lang="en-US" altLang="zh-CN" dirty="0"/>
              <a:t>4.</a:t>
            </a:r>
            <a:r>
              <a:rPr lang="zh-CN" altLang="en-US" dirty="0"/>
              <a:t>我家的荒凉</a:t>
            </a:r>
          </a:p>
          <a:p>
            <a:r>
              <a:rPr lang="en-US" altLang="zh-CN" dirty="0"/>
              <a:t>5.</a:t>
            </a:r>
            <a:r>
              <a:rPr lang="zh-CN" altLang="en-US" dirty="0"/>
              <a:t>小团圆媳妇之死</a:t>
            </a:r>
          </a:p>
          <a:p>
            <a:r>
              <a:rPr lang="en-US" altLang="zh-CN" dirty="0"/>
              <a:t>6.</a:t>
            </a:r>
            <a:r>
              <a:rPr lang="zh-CN" altLang="en-US" dirty="0"/>
              <a:t>有二伯的故事</a:t>
            </a:r>
          </a:p>
          <a:p>
            <a:r>
              <a:rPr lang="en-US" altLang="zh-CN" dirty="0"/>
              <a:t>7.</a:t>
            </a:r>
            <a:r>
              <a:rPr lang="zh-CN" altLang="en-US" dirty="0"/>
              <a:t>磨房里的冯歪嘴</a:t>
            </a:r>
            <a:r>
              <a:rPr lang="zh-CN" altLang="en-US" dirty="0" smtClean="0"/>
              <a:t>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23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altLang="zh-CN" dirty="0" smtClean="0"/>
          </a:p>
          <a:p>
            <a:r>
              <a:rPr lang="zh-CN" altLang="en-US" dirty="0" smtClean="0"/>
              <a:t>育邦</a:t>
            </a:r>
            <a:r>
              <a:rPr lang="en-US" altLang="zh-CN" dirty="0" smtClean="0"/>
              <a:t>《</a:t>
            </a:r>
            <a:r>
              <a:rPr lang="zh-CN" altLang="en-US" dirty="0"/>
              <a:t>从乔伊斯到马尔克斯</a:t>
            </a:r>
            <a:r>
              <a:rPr lang="en-US" altLang="zh-CN" dirty="0" smtClean="0"/>
              <a:t>》</a:t>
            </a:r>
            <a:endParaRPr lang="zh-CN" altLang="en-US" dirty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b="1" dirty="0"/>
              <a:t>给自己喜欢的作家写一段</a:t>
            </a:r>
            <a:r>
              <a:rPr lang="zh-CN" altLang="en-US" b="1" dirty="0">
                <a:solidFill>
                  <a:srgbClr val="FF0000"/>
                </a:solidFill>
              </a:rPr>
              <a:t>墓志铭</a:t>
            </a:r>
            <a:r>
              <a:rPr lang="zh-CN" altLang="en-US" b="1" dirty="0"/>
              <a:t>， 通过简短的语言写出作家的风格和特点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zh-CN" altLang="en-US" dirty="0" smtClean="0"/>
              <a:t>如</a:t>
            </a:r>
            <a:r>
              <a:rPr lang="zh-CN" altLang="en-US" dirty="0"/>
              <a:t>有学生写塞林格的墓志铭：“我将来要当一名麦田里的守望者。有那么一群孩子在一大块麦田里玩。几千几万的小孩子，附近没有一个大人，我是说</a:t>
            </a:r>
            <a:r>
              <a:rPr lang="en-US" altLang="zh-CN" dirty="0"/>
              <a:t>——</a:t>
            </a:r>
            <a:r>
              <a:rPr lang="zh-CN" altLang="en-US" dirty="0"/>
              <a:t>除了我。我呢，就在那混账的悬崖边。我的职务就是在那守候。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 smtClean="0"/>
              <a:t>这</a:t>
            </a:r>
            <a:r>
              <a:rPr lang="zh-CN" altLang="en-US" dirty="0"/>
              <a:t>是塞林格在冰冷冷的物质文明时代里做的最后抒情，这是一个梦想，是一个诗人的情怀，却也是无力的反抗。也许，他便是那个小霍尔顿，谁都想做霍尔顿做过的梦</a:t>
            </a:r>
            <a:r>
              <a:rPr lang="en-US" altLang="zh-CN" dirty="0"/>
              <a:t>——</a:t>
            </a:r>
            <a:r>
              <a:rPr lang="zh-CN" altLang="en-US" dirty="0"/>
              <a:t>当麦田的守望者，摆脱现代社会复杂的关系网，避开斤斤计较的利益关系，做个守护孩子们的守望者。但愿每个霍尔顿都能一梦不醒，永不长大</a:t>
            </a:r>
            <a:r>
              <a:rPr lang="zh-CN" altLang="en-US" dirty="0" smtClean="0"/>
              <a:t>！</a:t>
            </a:r>
            <a:endParaRPr lang="en-US" altLang="zh-CN" dirty="0" smtClean="0"/>
          </a:p>
          <a:p>
            <a:r>
              <a:rPr lang="zh-CN" altLang="en-US" dirty="0"/>
              <a:t>（杨虹）</a:t>
            </a:r>
          </a:p>
        </p:txBody>
      </p:sp>
    </p:spTree>
    <p:extLst>
      <p:ext uri="{BB962C8B-B14F-4D97-AF65-F5344CB8AC3E}">
        <p14:creationId xmlns:p14="http://schemas.microsoft.com/office/powerpoint/2010/main" val="39621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鲁滨逊漂流记</a:t>
            </a:r>
            <a:r>
              <a:rPr lang="en-US" altLang="zh-CN" dirty="0"/>
              <a:t>》</a:t>
            </a:r>
          </a:p>
          <a:p>
            <a:r>
              <a:rPr lang="zh-CN" altLang="en-US" dirty="0"/>
              <a:t>以鲁滨逊的名义，根据自己</a:t>
            </a:r>
            <a:r>
              <a:rPr lang="en-US" altLang="zh-CN" dirty="0"/>
              <a:t>28</a:t>
            </a:r>
            <a:r>
              <a:rPr lang="zh-CN" altLang="en-US" dirty="0"/>
              <a:t>年的孤岛生存经验，写一份“孤岛求生</a:t>
            </a:r>
            <a:r>
              <a:rPr lang="zh-CN" altLang="en-US" dirty="0">
                <a:solidFill>
                  <a:srgbClr val="FF0000"/>
                </a:solidFill>
              </a:rPr>
              <a:t>指南</a:t>
            </a:r>
            <a:r>
              <a:rPr lang="zh-CN" altLang="en-US" dirty="0"/>
              <a:t>”；</a:t>
            </a:r>
          </a:p>
          <a:p>
            <a:r>
              <a:rPr lang="zh-CN" altLang="en-US" dirty="0"/>
              <a:t>（余党绪）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3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梳理</a:t>
            </a:r>
            <a:r>
              <a:rPr lang="en-US" altLang="zh-CN" dirty="0" smtClean="0"/>
              <a:t>《</a:t>
            </a:r>
            <a:r>
              <a:rPr lang="zh-CN" altLang="en-US" dirty="0"/>
              <a:t>骆驼祥子</a:t>
            </a:r>
            <a:r>
              <a:rPr lang="en-US" altLang="zh-CN" dirty="0" smtClean="0"/>
              <a:t>》</a:t>
            </a:r>
            <a:r>
              <a:rPr lang="zh-CN" altLang="en-US" b="1" dirty="0" smtClean="0">
                <a:solidFill>
                  <a:srgbClr val="FF0000"/>
                </a:solidFill>
              </a:rPr>
              <a:t>关键词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dirty="0" smtClean="0"/>
              <a:t>“星随心动”：找出</a:t>
            </a:r>
            <a:r>
              <a:rPr lang="zh-CN" altLang="en-US" dirty="0"/>
              <a:t>描写星星的语句，体会祥子的心情；</a:t>
            </a:r>
            <a:endParaRPr lang="en-US" altLang="zh-CN" dirty="0" smtClean="0"/>
          </a:p>
          <a:p>
            <a:r>
              <a:rPr lang="zh-CN" altLang="en-US" dirty="0" smtClean="0"/>
              <a:t>“</a:t>
            </a:r>
            <a:r>
              <a:rPr lang="zh-CN" altLang="en-US" dirty="0"/>
              <a:t>烟随人迁</a:t>
            </a:r>
            <a:r>
              <a:rPr lang="zh-CN" altLang="en-US" dirty="0" smtClean="0"/>
              <a:t>”：找出</a:t>
            </a:r>
            <a:r>
              <a:rPr lang="zh-CN" altLang="en-US" dirty="0"/>
              <a:t>描写祥子与烟的关系的语句，体会祥子的性格变化；</a:t>
            </a:r>
            <a:endParaRPr lang="en-US" altLang="zh-CN" dirty="0" smtClean="0"/>
          </a:p>
          <a:p>
            <a:r>
              <a:rPr lang="zh-CN" altLang="en-US" dirty="0" smtClean="0"/>
              <a:t>“</a:t>
            </a:r>
            <a:r>
              <a:rPr lang="zh-CN" altLang="en-US" dirty="0"/>
              <a:t>人随神变</a:t>
            </a:r>
            <a:r>
              <a:rPr lang="zh-CN" altLang="en-US" dirty="0" smtClean="0"/>
              <a:t>”：找出</a:t>
            </a:r>
            <a:r>
              <a:rPr lang="zh-CN" altLang="en-US" dirty="0"/>
              <a:t>描写祥子形象的比喻句，体会祥子的精神面貌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反复出现的星、烟、酒等，以及祥子对它们前后不同的感受和态度，都是人物变化点的路标，沿着它们的指向可以探寻到人物的内心世界。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/>
              <a:t>（陈元芝 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678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61" y="0"/>
            <a:ext cx="5259449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8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zh-CN" altLang="en-US" dirty="0"/>
              <a:t>整理的梳理</a:t>
            </a:r>
          </a:p>
          <a:p>
            <a:pPr algn="ctr"/>
            <a:r>
              <a:rPr lang="zh-CN" altLang="en-US" dirty="0"/>
              <a:t>知识的梳理</a:t>
            </a:r>
          </a:p>
          <a:p>
            <a:pPr algn="ctr"/>
            <a:r>
              <a:rPr lang="zh-CN" altLang="en-US" dirty="0"/>
              <a:t>概念的梳理</a:t>
            </a:r>
          </a:p>
          <a:p>
            <a:pPr algn="ctr"/>
            <a:r>
              <a:rPr lang="zh-CN" altLang="en-US" dirty="0"/>
              <a:t>情节的梳理</a:t>
            </a:r>
          </a:p>
          <a:p>
            <a:pPr algn="ctr"/>
            <a:r>
              <a:rPr lang="zh-CN" altLang="en-US" dirty="0"/>
              <a:t>结构的梳理</a:t>
            </a:r>
          </a:p>
          <a:p>
            <a:pPr algn="ctr"/>
            <a:r>
              <a:rPr lang="zh-CN" altLang="en-US" dirty="0"/>
              <a:t>内容的梳理</a:t>
            </a:r>
          </a:p>
          <a:p>
            <a:pPr algn="ctr"/>
            <a:r>
              <a:rPr lang="zh-CN" altLang="en-US" dirty="0"/>
              <a:t>观点的梳理</a:t>
            </a:r>
          </a:p>
          <a:p>
            <a:pPr algn="ctr"/>
            <a:r>
              <a:rPr lang="zh-CN" altLang="en-US" dirty="0"/>
              <a:t>思维的梳理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89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二、来自</a:t>
            </a:r>
            <a:r>
              <a:rPr lang="zh-CN" altLang="en-US" dirty="0"/>
              <a:t>灵魂的发问</a:t>
            </a:r>
            <a:r>
              <a:rPr lang="en-US" altLang="zh-CN" dirty="0"/>
              <a:t>——</a:t>
            </a:r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设计</a:t>
            </a:r>
            <a:r>
              <a:rPr lang="zh-CN" altLang="en-US" dirty="0"/>
              <a:t>具有</a:t>
            </a:r>
            <a:r>
              <a:rPr lang="zh-CN" altLang="en-US" dirty="0">
                <a:solidFill>
                  <a:srgbClr val="FF0000"/>
                </a:solidFill>
              </a:rPr>
              <a:t>生发性和整合性</a:t>
            </a:r>
            <a:r>
              <a:rPr lang="zh-CN" altLang="en-US" dirty="0"/>
              <a:t>的问题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《</a:t>
            </a:r>
            <a:r>
              <a:rPr lang="zh-CN" altLang="en-US" dirty="0" smtClean="0"/>
              <a:t>月亮与六便士</a:t>
            </a:r>
            <a:r>
              <a:rPr lang="en-US" altLang="zh-CN" dirty="0" smtClean="0"/>
              <a:t>》</a:t>
            </a:r>
            <a:endParaRPr lang="zh-CN" altLang="en-US" dirty="0"/>
          </a:p>
          <a:p>
            <a:r>
              <a:rPr lang="zh-CN" altLang="en-US" dirty="0">
                <a:solidFill>
                  <a:srgbClr val="FF0000"/>
                </a:solidFill>
              </a:rPr>
              <a:t>辨析：思特里克兰德是“人渣”吗？</a:t>
            </a:r>
          </a:p>
          <a:p>
            <a:r>
              <a:rPr lang="en-US" altLang="zh-CN" dirty="0"/>
              <a:t>(1)</a:t>
            </a:r>
            <a:r>
              <a:rPr lang="zh-CN" altLang="en-US" dirty="0"/>
              <a:t>从小说中找到支撑自己观点的相关内容，组成合乎逻辑的“证据链”；</a:t>
            </a:r>
          </a:p>
          <a:p>
            <a:r>
              <a:rPr lang="en-US" altLang="zh-CN" dirty="0"/>
              <a:t>(2)</a:t>
            </a:r>
            <a:r>
              <a:rPr lang="zh-CN" altLang="en-US" dirty="0"/>
              <a:t>关注前五章看上去可有可无的内容、全文中大段议论性文字、小说中细微情节，认识小说独特的艺术手法；</a:t>
            </a:r>
          </a:p>
          <a:p>
            <a:r>
              <a:rPr lang="en-US" altLang="zh-CN" dirty="0"/>
              <a:t>(3)</a:t>
            </a:r>
            <a:r>
              <a:rPr lang="zh-CN" altLang="en-US" dirty="0"/>
              <a:t>注意与“思特里克兰德艺术生命成长史”同步行进的“精神成长史”；</a:t>
            </a:r>
          </a:p>
          <a:p>
            <a:r>
              <a:rPr lang="en-US" altLang="zh-CN" dirty="0"/>
              <a:t>(4)</a:t>
            </a:r>
            <a:r>
              <a:rPr lang="zh-CN" altLang="en-US" dirty="0"/>
              <a:t>想一想叙事者对思特里克兰德是什么样的情感态度；</a:t>
            </a:r>
          </a:p>
          <a:p>
            <a:r>
              <a:rPr lang="en-US" altLang="zh-CN" dirty="0"/>
              <a:t>(5)</a:t>
            </a:r>
            <a:r>
              <a:rPr lang="zh-CN" altLang="en-US" dirty="0"/>
              <a:t>分层次、有条理地阐述自己的观点。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21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《</a:t>
            </a:r>
            <a:r>
              <a:rPr lang="zh-CN" altLang="en-US" dirty="0">
                <a:solidFill>
                  <a:srgbClr val="FF0000"/>
                </a:solidFill>
              </a:rPr>
              <a:t>三国演义</a:t>
            </a:r>
            <a:r>
              <a:rPr lang="en-US" altLang="zh-CN" dirty="0">
                <a:solidFill>
                  <a:srgbClr val="FF0000"/>
                </a:solidFill>
              </a:rPr>
              <a:t>》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</a:rPr>
              <a:t>谁</a:t>
            </a:r>
            <a:r>
              <a:rPr lang="zh-CN" altLang="en-US" dirty="0">
                <a:solidFill>
                  <a:srgbClr val="FF0000"/>
                </a:solidFill>
              </a:rPr>
              <a:t>是一号人物 </a:t>
            </a:r>
            <a:r>
              <a:rPr lang="zh-CN" altLang="en-US" dirty="0" smtClean="0">
                <a:solidFill>
                  <a:srgbClr val="FF0000"/>
                </a:solidFill>
              </a:rPr>
              <a:t>，写一篇论文论述。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“</a:t>
            </a:r>
            <a:r>
              <a:rPr lang="zh-CN" altLang="en-US" dirty="0"/>
              <a:t>曹操这个人到底是好人还是坏人？说说你的理由。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 smtClean="0"/>
              <a:t> “</a:t>
            </a:r>
            <a:r>
              <a:rPr lang="en-US" altLang="zh-CN" dirty="0"/>
              <a:t>《</a:t>
            </a:r>
            <a:r>
              <a:rPr lang="zh-CN" altLang="en-US" dirty="0"/>
              <a:t>三国演义</a:t>
            </a:r>
            <a:r>
              <a:rPr lang="en-US" altLang="zh-CN" dirty="0"/>
              <a:t>》</a:t>
            </a:r>
            <a:r>
              <a:rPr lang="zh-CN" altLang="en-US" dirty="0"/>
              <a:t>里面，你看完以后，你对智慧和奸诈有什么区别？”</a:t>
            </a:r>
          </a:p>
          <a:p>
            <a:r>
              <a:rPr lang="zh-CN" altLang="en-US" dirty="0"/>
              <a:t>“你认为谁是英雄？”</a:t>
            </a:r>
          </a:p>
          <a:p>
            <a:r>
              <a:rPr lang="zh-CN" altLang="en-US" dirty="0"/>
              <a:t>“鲁迅说诸葛亮近妖，为什么鲁迅</a:t>
            </a:r>
            <a:r>
              <a:rPr lang="zh-CN" altLang="en-US" dirty="0" smtClean="0"/>
              <a:t>这说</a:t>
            </a:r>
            <a:r>
              <a:rPr lang="zh-CN" altLang="en-US" dirty="0"/>
              <a:t>？</a:t>
            </a:r>
            <a:r>
              <a:rPr lang="zh-CN" altLang="en-US" dirty="0" smtClean="0"/>
              <a:t>” （</a:t>
            </a:r>
            <a:r>
              <a:rPr lang="zh-CN" altLang="en-US" dirty="0"/>
              <a:t>温儒敏）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59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三、取</a:t>
            </a:r>
            <a:r>
              <a:rPr lang="zh-CN" altLang="en-US" dirty="0"/>
              <a:t>古人之陈言</a:t>
            </a:r>
            <a:r>
              <a:rPr lang="en-US" altLang="zh-CN" dirty="0"/>
              <a:t>——</a:t>
            </a:r>
            <a:r>
              <a:rPr lang="zh-CN" altLang="en-US" dirty="0" smtClean="0"/>
              <a:t>模仿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对</a:t>
            </a:r>
            <a:r>
              <a:rPr lang="zh-CN" altLang="en-US" dirty="0">
                <a:solidFill>
                  <a:srgbClr val="FF0000"/>
                </a:solidFill>
              </a:rPr>
              <a:t>原著的改编、仿写</a:t>
            </a:r>
            <a:r>
              <a:rPr lang="zh-CN" altLang="en-US" dirty="0" smtClean="0">
                <a:solidFill>
                  <a:srgbClr val="FF0000"/>
                </a:solidFill>
              </a:rPr>
              <a:t>训练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zh-CN" altLang="en-US" dirty="0" smtClean="0"/>
              <a:t>语言</a:t>
            </a:r>
            <a:r>
              <a:rPr lang="zh-CN" altLang="en-US" dirty="0"/>
              <a:t>的</a:t>
            </a:r>
            <a:r>
              <a:rPr lang="zh-CN" altLang="en-US" dirty="0" smtClean="0"/>
              <a:t>模仿</a:t>
            </a:r>
            <a:endParaRPr lang="en-US" altLang="zh-CN" dirty="0" smtClean="0"/>
          </a:p>
          <a:p>
            <a:r>
              <a:rPr lang="zh-CN" altLang="en-US" dirty="0" smtClean="0"/>
              <a:t>结构</a:t>
            </a:r>
            <a:r>
              <a:rPr lang="zh-CN" altLang="en-US" dirty="0"/>
              <a:t>的模仿</a:t>
            </a:r>
          </a:p>
          <a:p>
            <a:r>
              <a:rPr lang="zh-CN" altLang="en-US" dirty="0" smtClean="0"/>
              <a:t>立意</a:t>
            </a:r>
            <a:r>
              <a:rPr lang="zh-CN" altLang="en-US" dirty="0"/>
              <a:t>的模仿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56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语言的模仿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277071"/>
          </a:xfrm>
        </p:spPr>
        <p:txBody>
          <a:bodyPr>
            <a:normAutofit fontScale="25000" lnSpcReduction="20000"/>
          </a:bodyPr>
          <a:lstStyle/>
          <a:p>
            <a:endParaRPr lang="en-US" altLang="zh-CN" dirty="0" smtClean="0"/>
          </a:p>
          <a:p>
            <a:r>
              <a:rPr lang="en-US" altLang="zh-CN" sz="7200" dirty="0" smtClean="0">
                <a:solidFill>
                  <a:srgbClr val="FF0000"/>
                </a:solidFill>
              </a:rPr>
              <a:t>《</a:t>
            </a:r>
            <a:r>
              <a:rPr lang="zh-CN" altLang="en-US" sz="7200" dirty="0">
                <a:solidFill>
                  <a:srgbClr val="FF0000"/>
                </a:solidFill>
              </a:rPr>
              <a:t>记念刘和珍君</a:t>
            </a:r>
            <a:r>
              <a:rPr lang="en-US" altLang="zh-CN" sz="7200" dirty="0">
                <a:solidFill>
                  <a:srgbClr val="FF0000"/>
                </a:solidFill>
              </a:rPr>
              <a:t>》《</a:t>
            </a:r>
            <a:r>
              <a:rPr lang="zh-CN" altLang="en-US" sz="7200" dirty="0">
                <a:solidFill>
                  <a:srgbClr val="FF0000"/>
                </a:solidFill>
              </a:rPr>
              <a:t>为了忘却的记念</a:t>
            </a:r>
            <a:r>
              <a:rPr lang="en-US" altLang="zh-CN" sz="7200" dirty="0">
                <a:solidFill>
                  <a:srgbClr val="FF0000"/>
                </a:solidFill>
              </a:rPr>
              <a:t>》</a:t>
            </a:r>
            <a:r>
              <a:rPr lang="zh-CN" altLang="en-US" sz="7200" dirty="0" smtClean="0">
                <a:solidFill>
                  <a:srgbClr val="FF0000"/>
                </a:solidFill>
              </a:rPr>
              <a:t>两</a:t>
            </a:r>
            <a:r>
              <a:rPr lang="zh-CN" altLang="en-US" sz="7200" dirty="0">
                <a:solidFill>
                  <a:srgbClr val="FF0000"/>
                </a:solidFill>
              </a:rPr>
              <a:t>篇散文，鲁迅为我们呈现了三位年轻的爱国者形象，请以鲁迅的口吻来介绍他们。要求：抓住人物主要事迹，贴合鲁迅的语言风格，</a:t>
            </a:r>
            <a:r>
              <a:rPr lang="en-US" altLang="zh-CN" sz="7200" dirty="0">
                <a:solidFill>
                  <a:srgbClr val="FF0000"/>
                </a:solidFill>
              </a:rPr>
              <a:t>200 </a:t>
            </a:r>
            <a:r>
              <a:rPr lang="zh-CN" altLang="en-US" sz="7200" dirty="0">
                <a:solidFill>
                  <a:srgbClr val="FF0000"/>
                </a:solidFill>
              </a:rPr>
              <a:t>字以内</a:t>
            </a:r>
            <a:r>
              <a:rPr lang="zh-CN" altLang="en-US" sz="7200" dirty="0" smtClean="0">
                <a:solidFill>
                  <a:srgbClr val="FF0000"/>
                </a:solidFill>
              </a:rPr>
              <a:t>。</a:t>
            </a:r>
            <a:endParaRPr lang="en-US" altLang="zh-CN" sz="7200" dirty="0" smtClean="0">
              <a:solidFill>
                <a:srgbClr val="FF0000"/>
              </a:solidFill>
            </a:endParaRPr>
          </a:p>
          <a:p>
            <a:endParaRPr lang="en-US" altLang="zh-CN" sz="7200" dirty="0"/>
          </a:p>
          <a:p>
            <a:endParaRPr lang="en-US" altLang="zh-CN" sz="7200" dirty="0" smtClean="0"/>
          </a:p>
          <a:p>
            <a:r>
              <a:rPr lang="zh-CN" altLang="en-US" sz="7200" dirty="0" smtClean="0"/>
              <a:t>生 </a:t>
            </a:r>
            <a:r>
              <a:rPr lang="en-US" altLang="zh-CN" sz="7200" dirty="0"/>
              <a:t>1</a:t>
            </a:r>
            <a:r>
              <a:rPr lang="zh-CN" altLang="en-US" sz="7200" dirty="0"/>
              <a:t>：（身着长袍，左手拿烟卷，右手背在后面，斜看向窗外，若有所思地开始介绍柔石）我与柔石很投合，他爱好文学，也搞创作和翻译。这是个来自台州宁海的年轻人，有典型的台州式的硬气，甚至于有点迂，与女性一同走路至少有三四尺的距离。他总相信人是好的，就算是遇到背叛也不改变自己对人的看法。他做翻译，一次来问我版税的问题，没想到那就是最末一次相见，后来他被捕入狱，终至于被枪毙。我想到珂勒惠支夫人的版画</a:t>
            </a:r>
            <a:r>
              <a:rPr lang="en-US" altLang="zh-CN" sz="7200" dirty="0"/>
              <a:t>《</a:t>
            </a:r>
            <a:r>
              <a:rPr lang="zh-CN" altLang="en-US" sz="7200" dirty="0"/>
              <a:t>牺牲</a:t>
            </a:r>
            <a:r>
              <a:rPr lang="en-US" altLang="zh-CN" sz="7200" dirty="0"/>
              <a:t>》</a:t>
            </a:r>
            <a:r>
              <a:rPr lang="zh-CN" altLang="en-US" sz="7200" dirty="0" smtClean="0"/>
              <a:t>。</a:t>
            </a:r>
            <a:endParaRPr lang="en-US" altLang="zh-CN" sz="7200" dirty="0" smtClean="0"/>
          </a:p>
          <a:p>
            <a:r>
              <a:rPr lang="zh-CN" altLang="en-US" sz="7200" dirty="0" smtClean="0"/>
              <a:t>生 </a:t>
            </a:r>
            <a:r>
              <a:rPr lang="en-US" altLang="zh-CN" sz="7200" dirty="0"/>
              <a:t>2</a:t>
            </a:r>
            <a:r>
              <a:rPr lang="zh-CN" altLang="en-US" sz="7200" dirty="0"/>
              <a:t>：（开始的时候坐着，桌子上放一本杂志，一支毛笔握在手里放下，然后立起身介绍刘和珍）刘和珍君经常来听我的课，故而相识，说是我的学生也是可以的。我办的刊物向来销量寥落，但是她曾毅然预定</a:t>
            </a:r>
            <a:r>
              <a:rPr lang="en-US" altLang="zh-CN" sz="7200" dirty="0"/>
              <a:t>《</a:t>
            </a:r>
            <a:r>
              <a:rPr lang="zh-CN" altLang="en-US" sz="7200" dirty="0"/>
              <a:t>莽原</a:t>
            </a:r>
            <a:r>
              <a:rPr lang="en-US" altLang="zh-CN" sz="7200" dirty="0"/>
              <a:t>》</a:t>
            </a:r>
            <a:r>
              <a:rPr lang="zh-CN" altLang="en-US" sz="7200" dirty="0"/>
              <a:t>全年。她是北京女子师范大学学生自治会的主席，敢于反抗当时的校长，没见其人前，一直以为怕是很有棱角的年轻人，但她始终面带微笑，态度很温和，和我原先的推测很不相符。</a:t>
            </a:r>
            <a:r>
              <a:rPr lang="en-US" altLang="zh-CN" sz="7200" dirty="0"/>
              <a:t>3</a:t>
            </a:r>
            <a:r>
              <a:rPr lang="zh-CN" altLang="en-US" sz="7200" dirty="0"/>
              <a:t>月</a:t>
            </a:r>
            <a:r>
              <a:rPr lang="en-US" altLang="zh-CN" sz="7200" dirty="0"/>
              <a:t>18</a:t>
            </a:r>
            <a:r>
              <a:rPr lang="zh-CN" altLang="en-US" sz="7200" dirty="0"/>
              <a:t>日，她欣然前往执政府门前请愿，不想被枪杀，尸骸上还有棍棒的痕迹，并且被指斥为暴徒，呜呼，何至于此呢，我说不出话来</a:t>
            </a:r>
            <a:r>
              <a:rPr lang="zh-CN" altLang="en-US" sz="7200" dirty="0" smtClean="0"/>
              <a:t>。</a:t>
            </a:r>
            <a:endParaRPr lang="en-US" altLang="zh-CN" sz="7200" dirty="0" smtClean="0"/>
          </a:p>
        </p:txBody>
      </p:sp>
    </p:spTree>
    <p:extLst>
      <p:ext uri="{BB962C8B-B14F-4D97-AF65-F5344CB8AC3E}">
        <p14:creationId xmlns:p14="http://schemas.microsoft.com/office/powerpoint/2010/main" val="38798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参与高中语文任务群研讨活动（</a:t>
            </a:r>
            <a:r>
              <a:rPr lang="en-US" altLang="zh-CN" dirty="0"/>
              <a:t>2018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56" y="2333625"/>
            <a:ext cx="44989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3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四、人面桃花</a:t>
            </a:r>
            <a:r>
              <a:rPr lang="zh-CN" altLang="en-US" dirty="0"/>
              <a:t>相映</a:t>
            </a:r>
            <a:r>
              <a:rPr lang="zh-CN" altLang="en-US" dirty="0" smtClean="0"/>
              <a:t>红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联想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文本</a:t>
            </a:r>
            <a:r>
              <a:rPr lang="zh-CN" altLang="en-US" dirty="0"/>
              <a:t>之间的</a:t>
            </a:r>
            <a:r>
              <a:rPr lang="zh-CN" altLang="en-US" dirty="0" smtClean="0"/>
              <a:t>联想</a:t>
            </a:r>
            <a:endParaRPr lang="en-US" altLang="zh-CN" dirty="0" smtClean="0"/>
          </a:p>
          <a:p>
            <a:r>
              <a:rPr lang="zh-CN" altLang="en-US" dirty="0" smtClean="0"/>
              <a:t>文本</a:t>
            </a:r>
            <a:r>
              <a:rPr lang="zh-CN" altLang="en-US" dirty="0"/>
              <a:t>内部的联想</a:t>
            </a:r>
          </a:p>
          <a:p>
            <a:r>
              <a:rPr lang="zh-CN" altLang="en-US" dirty="0"/>
              <a:t>文本与社会现象、读者经历、生命</a:t>
            </a:r>
            <a:r>
              <a:rPr lang="zh-CN" altLang="en-US" dirty="0" smtClean="0"/>
              <a:t>体验</a:t>
            </a:r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272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文本之间的联想</a:t>
            </a:r>
          </a:p>
          <a:p>
            <a:r>
              <a:rPr lang="en-US" altLang="zh-CN" dirty="0" smtClean="0"/>
              <a:t>《</a:t>
            </a:r>
            <a:r>
              <a:rPr lang="zh-CN" altLang="en-US" dirty="0"/>
              <a:t>卡拉马佐夫兄弟</a:t>
            </a:r>
            <a:r>
              <a:rPr lang="en-US" altLang="zh-CN" dirty="0"/>
              <a:t>》</a:t>
            </a:r>
            <a:r>
              <a:rPr lang="zh-CN" altLang="en-US" dirty="0"/>
              <a:t>中的一个重要主题就是“荒诞</a:t>
            </a:r>
            <a:r>
              <a:rPr lang="en-US" altLang="zh-CN" dirty="0"/>
              <a:t>/</a:t>
            </a:r>
            <a:r>
              <a:rPr lang="zh-CN" altLang="en-US" dirty="0"/>
              <a:t>荒谬</a:t>
            </a:r>
            <a:r>
              <a:rPr lang="en-US" altLang="zh-CN" dirty="0"/>
              <a:t>/</a:t>
            </a:r>
            <a:r>
              <a:rPr lang="zh-CN" altLang="en-US" dirty="0"/>
              <a:t>荒唐”</a:t>
            </a:r>
            <a:r>
              <a:rPr lang="zh-CN" altLang="en-US" dirty="0" smtClean="0"/>
              <a:t>。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局外人</a:t>
            </a:r>
            <a:r>
              <a:rPr lang="en-US" altLang="zh-CN" dirty="0" smtClean="0"/>
              <a:t>》《</a:t>
            </a:r>
            <a:r>
              <a:rPr lang="zh-CN" altLang="en-US" dirty="0" smtClean="0"/>
              <a:t>红楼梦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（</a:t>
            </a:r>
            <a:r>
              <a:rPr lang="en-US" altLang="zh-CN" dirty="0" smtClean="0"/>
              <a:t> </a:t>
            </a:r>
            <a:r>
              <a:rPr lang="zh-CN" altLang="en-US" dirty="0" smtClean="0"/>
              <a:t>“</a:t>
            </a:r>
            <a:r>
              <a:rPr lang="zh-CN" altLang="en-US" dirty="0"/>
              <a:t>满纸荒唐言，一把辛酸泪”“甚荒唐，到头来都是为他人作嫁衣裳</a:t>
            </a:r>
            <a:r>
              <a:rPr lang="zh-CN" altLang="en-US" dirty="0" smtClean="0"/>
              <a:t>” ）</a:t>
            </a:r>
            <a:endParaRPr lang="en-US" altLang="zh-CN" dirty="0" smtClean="0"/>
          </a:p>
          <a:p>
            <a:r>
              <a:rPr lang="zh-CN" altLang="en-US" dirty="0"/>
              <a:t>“这个世界如果缺少荒唐，最后会沦为一片荒土。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0000"/>
                </a:solidFill>
              </a:rPr>
              <a:t>请学生就小说的一个主题写一篇小论文，</a:t>
            </a:r>
            <a:r>
              <a:rPr lang="en-US" altLang="zh-CN" dirty="0">
                <a:solidFill>
                  <a:srgbClr val="FF0000"/>
                </a:solidFill>
              </a:rPr>
              <a:t>1000</a:t>
            </a:r>
            <a:r>
              <a:rPr lang="zh-CN" altLang="en-US" dirty="0">
                <a:solidFill>
                  <a:srgbClr val="FF0000"/>
                </a:solidFill>
              </a:rPr>
              <a:t>字左右。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（杨赢）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11" y="0"/>
            <a:ext cx="5010150" cy="74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636912"/>
            <a:ext cx="1224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文本与社会现象、读者经历、生命体验的联想</a:t>
            </a:r>
          </a:p>
        </p:txBody>
      </p:sp>
    </p:spTree>
    <p:extLst>
      <p:ext uri="{BB962C8B-B14F-4D97-AF65-F5344CB8AC3E}">
        <p14:creationId xmlns:p14="http://schemas.microsoft.com/office/powerpoint/2010/main" val="33952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4" y="44624"/>
            <a:ext cx="5748092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4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五、我</a:t>
            </a:r>
            <a:r>
              <a:rPr lang="zh-CN" altLang="en-US" dirty="0"/>
              <a:t>解其中</a:t>
            </a:r>
            <a:r>
              <a:rPr lang="zh-CN" altLang="en-US" dirty="0" smtClean="0"/>
              <a:t>味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赏析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作品评论（任务设计角度要小）</a:t>
            </a:r>
            <a:endParaRPr lang="en-US" altLang="zh-CN" dirty="0" smtClean="0"/>
          </a:p>
          <a:p>
            <a:r>
              <a:rPr lang="zh-CN" altLang="en-US" dirty="0" smtClean="0"/>
              <a:t>人物</a:t>
            </a:r>
            <a:endParaRPr lang="en-US" altLang="zh-CN" dirty="0"/>
          </a:p>
          <a:p>
            <a:r>
              <a:rPr lang="zh-CN" altLang="en-US" dirty="0" smtClean="0"/>
              <a:t>语言</a:t>
            </a:r>
            <a:endParaRPr lang="en-US" altLang="zh-CN" dirty="0" smtClean="0"/>
          </a:p>
          <a:p>
            <a:r>
              <a:rPr lang="zh-CN" altLang="en-US" dirty="0" smtClean="0"/>
              <a:t>技巧 </a:t>
            </a:r>
            <a:r>
              <a:rPr lang="zh-CN" altLang="en-US" dirty="0"/>
              <a:t>（小说叙事时间、叙事</a:t>
            </a:r>
            <a:r>
              <a:rPr lang="zh-CN" altLang="en-US" dirty="0" smtClean="0"/>
              <a:t>视角）等</a:t>
            </a:r>
            <a:endParaRPr lang="en-US" altLang="zh-CN" dirty="0" smtClean="0"/>
          </a:p>
          <a:p>
            <a:r>
              <a:rPr lang="zh-CN" altLang="en-US" dirty="0" smtClean="0"/>
              <a:t>作家</a:t>
            </a:r>
            <a:r>
              <a:rPr lang="zh-CN" altLang="en-US" dirty="0"/>
              <a:t>风格</a:t>
            </a:r>
          </a:p>
          <a:p>
            <a:r>
              <a:rPr lang="zh-CN" altLang="en-US" dirty="0"/>
              <a:t>表现手法</a:t>
            </a:r>
          </a:p>
          <a:p>
            <a:r>
              <a:rPr lang="zh-CN" altLang="en-US" dirty="0"/>
              <a:t>思想内涵：从不同的维度去评析，鲜闻素材栏目，发展，拓展。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07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人物</a:t>
            </a:r>
            <a:r>
              <a:rPr lang="zh-CN" altLang="en-US" dirty="0"/>
              <a:t>：</a:t>
            </a:r>
          </a:p>
          <a:p>
            <a:r>
              <a:rPr lang="zh-CN" altLang="zh-CN" dirty="0" smtClean="0"/>
              <a:t>先</a:t>
            </a:r>
            <a:r>
              <a:rPr lang="zh-CN" altLang="zh-CN" dirty="0"/>
              <a:t>在初步阅读的基础上写</a:t>
            </a:r>
            <a:r>
              <a:rPr lang="zh-CN" altLang="zh-CN" dirty="0">
                <a:solidFill>
                  <a:srgbClr val="FF0000"/>
                </a:solidFill>
              </a:rPr>
              <a:t>人物小传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r>
              <a:rPr lang="zh-CN" altLang="zh-CN" dirty="0" smtClean="0"/>
              <a:t>在</a:t>
            </a:r>
            <a:r>
              <a:rPr lang="zh-CN" altLang="zh-CN" dirty="0"/>
              <a:t>通过进一步阅读对人物有了深入理解之后，可以再围绕</a:t>
            </a:r>
            <a:r>
              <a:rPr lang="zh-CN" altLang="zh-CN" dirty="0">
                <a:solidFill>
                  <a:srgbClr val="FF0000"/>
                </a:solidFill>
              </a:rPr>
              <a:t>人物最主要的性格特点写评述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r>
              <a:rPr lang="zh-CN" altLang="zh-CN" dirty="0" smtClean="0"/>
              <a:t>在</a:t>
            </a:r>
            <a:r>
              <a:rPr lang="zh-CN" altLang="zh-CN" dirty="0"/>
              <a:t>通过分享交流对人物的性格有了多方面的认识之后，可以围绕</a:t>
            </a:r>
            <a:r>
              <a:rPr lang="zh-CN" altLang="zh-CN" dirty="0">
                <a:solidFill>
                  <a:srgbClr val="FF0000"/>
                </a:solidFill>
              </a:rPr>
              <a:t>人物性格的矛盾点</a:t>
            </a:r>
            <a:r>
              <a:rPr lang="zh-CN" altLang="zh-CN" dirty="0"/>
              <a:t>再写</a:t>
            </a:r>
            <a:r>
              <a:rPr lang="zh-CN" altLang="zh-CN" dirty="0">
                <a:solidFill>
                  <a:srgbClr val="FF0000"/>
                </a:solidFill>
              </a:rPr>
              <a:t>评论文章</a:t>
            </a:r>
            <a:r>
              <a:rPr lang="zh-CN" altLang="zh-CN" dirty="0"/>
              <a:t>表现人物的复杂性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r>
              <a:rPr lang="zh-CN" altLang="zh-CN" dirty="0" smtClean="0"/>
              <a:t>在</a:t>
            </a:r>
            <a:r>
              <a:rPr lang="zh-CN" altLang="zh-CN" dirty="0"/>
              <a:t>前面这些写作的基础上，可以和</a:t>
            </a:r>
            <a:r>
              <a:rPr lang="zh-CN" altLang="zh-CN" dirty="0">
                <a:solidFill>
                  <a:srgbClr val="FF0000"/>
                </a:solidFill>
              </a:rPr>
              <a:t>小说内外性格相似的人物进行比较，写更复杂的评论文章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r>
              <a:rPr lang="zh-CN" altLang="zh-CN" dirty="0" smtClean="0"/>
              <a:t>最后</a:t>
            </a:r>
            <a:r>
              <a:rPr lang="zh-CN" altLang="zh-CN" dirty="0"/>
              <a:t>还可以从</a:t>
            </a:r>
            <a:r>
              <a:rPr lang="zh-CN" altLang="zh-CN" dirty="0">
                <a:solidFill>
                  <a:srgbClr val="FF0000"/>
                </a:solidFill>
              </a:rPr>
              <a:t>人物形象塑造</a:t>
            </a:r>
            <a:r>
              <a:rPr lang="zh-CN" altLang="zh-CN" dirty="0"/>
              <a:t>的角度再进行写作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r>
              <a:rPr lang="zh-CN" altLang="zh-CN" dirty="0" smtClean="0"/>
              <a:t>再</a:t>
            </a:r>
            <a:r>
              <a:rPr lang="zh-CN" altLang="zh-CN" dirty="0"/>
              <a:t>推进一步，还可以</a:t>
            </a:r>
            <a:r>
              <a:rPr lang="zh-CN" altLang="zh-CN" dirty="0">
                <a:solidFill>
                  <a:srgbClr val="FF0000"/>
                </a:solidFill>
              </a:rPr>
              <a:t>就一类人写评述文章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75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705475" cy="768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461538"/>
            <a:ext cx="1080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en-US" altLang="zh-CN" dirty="0"/>
              <a:t>.</a:t>
            </a:r>
            <a:r>
              <a:rPr lang="zh-CN" altLang="en-US" dirty="0"/>
              <a:t>人性角度解读 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en-US" dirty="0"/>
              <a:t>找一个人物对比解读 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en-US" dirty="0"/>
              <a:t>从文学史的意义解读</a:t>
            </a:r>
          </a:p>
        </p:txBody>
      </p:sp>
    </p:spTree>
    <p:extLst>
      <p:ext uri="{BB962C8B-B14F-4D97-AF65-F5344CB8AC3E}">
        <p14:creationId xmlns:p14="http://schemas.microsoft.com/office/powerpoint/2010/main" val="10337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5770984" cy="148878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语言：</a:t>
            </a:r>
            <a:r>
              <a:rPr lang="en-US" altLang="zh-CN" sz="2800" dirty="0" smtClean="0"/>
              <a:t>《</a:t>
            </a:r>
            <a:r>
              <a:rPr lang="zh-CN" altLang="en-US" sz="2800" dirty="0"/>
              <a:t>野草</a:t>
            </a:r>
            <a:r>
              <a:rPr lang="en-US" altLang="zh-CN" sz="2800" dirty="0" smtClean="0"/>
              <a:t>》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6" y="1124744"/>
            <a:ext cx="918249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2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-387424"/>
            <a:ext cx="5667375" cy="755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2852936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创造</a:t>
            </a:r>
            <a:endParaRPr lang="en-US" altLang="zh-CN" dirty="0" smtClean="0"/>
          </a:p>
          <a:p>
            <a:r>
              <a:rPr lang="zh-CN" altLang="en-US" dirty="0" smtClean="0"/>
              <a:t>生成</a:t>
            </a:r>
            <a:endParaRPr lang="en-US" altLang="zh-CN" dirty="0" smtClean="0"/>
          </a:p>
          <a:p>
            <a:r>
              <a:rPr lang="zh-CN" altLang="en-US" dirty="0"/>
              <a:t>阶段</a:t>
            </a:r>
          </a:p>
        </p:txBody>
      </p:sp>
    </p:spTree>
    <p:extLst>
      <p:ext uri="{BB962C8B-B14F-4D97-AF65-F5344CB8AC3E}">
        <p14:creationId xmlns:p14="http://schemas.microsoft.com/office/powerpoint/2010/main" val="40907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六、我</a:t>
            </a:r>
            <a:r>
              <a:rPr lang="zh-CN" altLang="en-US" dirty="0"/>
              <a:t>以我手执新笔</a:t>
            </a:r>
            <a:r>
              <a:rPr lang="en-US" altLang="zh-CN" dirty="0"/>
              <a:t>——</a:t>
            </a:r>
            <a:r>
              <a:rPr lang="zh-CN" altLang="en-US" dirty="0" smtClean="0"/>
              <a:t>创造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 smtClean="0"/>
              <a:t>变化叙述视角  </a:t>
            </a:r>
            <a:endParaRPr lang="en-US" altLang="zh-CN" dirty="0" smtClean="0"/>
          </a:p>
          <a:p>
            <a:r>
              <a:rPr lang="zh-CN" altLang="en-US" dirty="0" smtClean="0"/>
              <a:t>文体改写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09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策划整本书阅读专栏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6"/>
          <a:stretch/>
        </p:blipFill>
        <p:spPr bwMode="auto">
          <a:xfrm>
            <a:off x="1115616" y="908720"/>
            <a:ext cx="3456384" cy="674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5"/>
          <a:stretch/>
        </p:blipFill>
        <p:spPr bwMode="auto">
          <a:xfrm>
            <a:off x="4644008" y="908720"/>
            <a:ext cx="359206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8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变换叙述视角：</a:t>
            </a:r>
            <a:endParaRPr lang="en-US" altLang="zh-CN" dirty="0" smtClean="0"/>
          </a:p>
          <a:p>
            <a:r>
              <a:rPr lang="en-US" altLang="zh-CN" dirty="0" smtClean="0"/>
              <a:t>《</a:t>
            </a:r>
            <a:r>
              <a:rPr lang="zh-CN" altLang="en-US" dirty="0"/>
              <a:t>孔乙己</a:t>
            </a:r>
            <a:r>
              <a:rPr lang="en-US" altLang="zh-CN" dirty="0" smtClean="0"/>
              <a:t>》</a:t>
            </a:r>
            <a:r>
              <a:rPr lang="zh-CN" altLang="en-US" dirty="0" smtClean="0"/>
              <a:t> </a:t>
            </a:r>
            <a:r>
              <a:rPr lang="zh-CN" altLang="en-US" dirty="0"/>
              <a:t>：“我从</a:t>
            </a:r>
            <a:r>
              <a:rPr lang="en-US" altLang="zh-CN" dirty="0"/>
              <a:t>12</a:t>
            </a:r>
            <a:r>
              <a:rPr lang="zh-CN" altLang="en-US" dirty="0"/>
              <a:t>岁起就在咸亨酒店做小伙计。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 smtClean="0"/>
              <a:t>换</a:t>
            </a:r>
            <a:r>
              <a:rPr lang="zh-CN" altLang="en-US" dirty="0"/>
              <a:t>视角来叙述故事</a:t>
            </a:r>
            <a:r>
              <a:rPr lang="zh-CN" altLang="en-US" dirty="0" smtClean="0"/>
              <a:t>。孔乙己视角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全知视角</a:t>
            </a:r>
            <a:endParaRPr lang="en-US" altLang="zh-CN" dirty="0" smtClean="0"/>
          </a:p>
          <a:p>
            <a:r>
              <a:rPr lang="en-US" altLang="zh-CN" dirty="0" smtClean="0"/>
              <a:t>《</a:t>
            </a:r>
            <a:r>
              <a:rPr lang="zh-CN" altLang="en-US" dirty="0" smtClean="0"/>
              <a:t>伤逝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涓生的手记</a:t>
            </a:r>
            <a:r>
              <a:rPr lang="en-US" altLang="zh-CN" dirty="0"/>
              <a:t>》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子君的遗书</a:t>
            </a:r>
            <a:endParaRPr lang="zh-CN" altLang="en-US" dirty="0"/>
          </a:p>
          <a:p>
            <a:r>
              <a:rPr lang="en-US" altLang="zh-CN" dirty="0"/>
              <a:t>《</a:t>
            </a:r>
            <a:r>
              <a:rPr lang="zh-CN" altLang="en-US" dirty="0"/>
              <a:t>月亮与六便士</a:t>
            </a:r>
            <a:r>
              <a:rPr lang="en-US" altLang="zh-CN" dirty="0"/>
              <a:t>》</a:t>
            </a:r>
            <a:r>
              <a:rPr lang="zh-CN" altLang="en-US" dirty="0"/>
              <a:t>：从斯特里克兰德、斯特里克兰德太太、施特略夫、博朗什、爱塔等人物中任选两人，分别以他们的视角讲述斯特里克兰德</a:t>
            </a:r>
            <a:r>
              <a:rPr lang="zh-CN" altLang="en-US" dirty="0" smtClean="0"/>
              <a:t>的故事。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49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5505450" cy="696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1409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文体改写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38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38800" cy="753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9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谢谢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15601588673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94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参与策划 江苏省“中学语文论坛”活动（整本书阅读课堂教学展示）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9"/>
          <a:stretch/>
        </p:blipFill>
        <p:spPr bwMode="auto">
          <a:xfrm>
            <a:off x="1619672" y="1487510"/>
            <a:ext cx="2825663" cy="554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《</a:t>
            </a:r>
            <a:r>
              <a:rPr lang="zh-CN" altLang="en-US" dirty="0" smtClean="0"/>
              <a:t>课标</a:t>
            </a:r>
            <a:r>
              <a:rPr lang="en-US" altLang="zh-CN" dirty="0" smtClean="0"/>
              <a:t>》</a:t>
            </a:r>
            <a:r>
              <a:rPr lang="zh-CN" altLang="en-US" dirty="0" smtClean="0"/>
              <a:t>“整本书阅读与研讨”学习目标与内容：</a:t>
            </a:r>
            <a:endParaRPr lang="en-US" altLang="zh-CN" dirty="0" smtClean="0"/>
          </a:p>
          <a:p>
            <a:r>
              <a:rPr lang="zh-CN" altLang="en-US" dirty="0" smtClean="0"/>
              <a:t>用</a:t>
            </a:r>
            <a:r>
              <a:rPr lang="zh-CN" altLang="en-US" dirty="0"/>
              <a:t>自己的语言撰写全书梗概或提要、读书笔记与作品评介，通过口头、书面形式或其他媒介与他人分享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pPr marL="0" indent="0" algn="ctr">
              <a:buNone/>
            </a:pPr>
            <a:r>
              <a:rPr lang="zh-CN" altLang="en-US" sz="6000" dirty="0" smtClean="0"/>
              <a:t>读        写</a:t>
            </a:r>
            <a:endParaRPr lang="zh-CN" altLang="en-US" sz="6000" dirty="0"/>
          </a:p>
          <a:p>
            <a:endParaRPr lang="zh-CN" altLang="en-US" dirty="0"/>
          </a:p>
        </p:txBody>
      </p:sp>
      <p:sp>
        <p:nvSpPr>
          <p:cNvPr id="4" name="右箭头 3"/>
          <p:cNvSpPr/>
          <p:nvPr/>
        </p:nvSpPr>
        <p:spPr>
          <a:xfrm>
            <a:off x="4067944" y="43646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左箭头 4"/>
          <p:cNvSpPr/>
          <p:nvPr/>
        </p:nvSpPr>
        <p:spPr>
          <a:xfrm>
            <a:off x="4059762" y="484931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1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逐步加深</a:t>
            </a:r>
            <a:r>
              <a:rPr lang="zh-CN" altLang="en-US" dirty="0"/>
              <a:t>对文本的理解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精</a:t>
            </a:r>
            <a:r>
              <a:rPr lang="zh-CN" altLang="en-US" dirty="0"/>
              <a:t>准有效地提升写作</a:t>
            </a:r>
            <a:r>
              <a:rPr lang="zh-CN" altLang="en-US" dirty="0" smtClean="0"/>
              <a:t>能力；</a:t>
            </a:r>
            <a:endParaRPr lang="en-US" altLang="zh-CN" dirty="0"/>
          </a:p>
          <a:p>
            <a:r>
              <a:rPr lang="zh-CN" altLang="en-US" dirty="0" smtClean="0"/>
              <a:t>提升总结</a:t>
            </a:r>
            <a:r>
              <a:rPr lang="zh-CN" altLang="en-US" dirty="0"/>
              <a:t>归纳能力、迁移运用能力、批判思辨</a:t>
            </a:r>
            <a:r>
              <a:rPr lang="zh-CN" altLang="en-US" dirty="0" smtClean="0"/>
              <a:t>能力；</a:t>
            </a:r>
            <a:endParaRPr lang="en-US" altLang="zh-CN" dirty="0" smtClean="0"/>
          </a:p>
          <a:p>
            <a:r>
              <a:rPr lang="zh-CN" altLang="en-US" dirty="0" smtClean="0"/>
              <a:t>提高学生表达自己思想</a:t>
            </a:r>
            <a:r>
              <a:rPr lang="zh-CN" altLang="en-US" dirty="0"/>
              <a:t>与观点的意识与</a:t>
            </a:r>
            <a:r>
              <a:rPr lang="zh-CN" altLang="en-US" dirty="0" smtClean="0"/>
              <a:t>能力；</a:t>
            </a:r>
            <a:endParaRPr lang="en-US" altLang="zh-CN" dirty="0" smtClean="0"/>
          </a:p>
          <a:p>
            <a:r>
              <a:rPr lang="zh-CN" altLang="en-US" dirty="0" smtClean="0"/>
              <a:t>引导</a:t>
            </a:r>
            <a:r>
              <a:rPr lang="zh-CN" altLang="en-US" dirty="0"/>
              <a:t>学生对经典与现实生活进行相互观照。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90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用写作优化整本书阅读的方法，把书读薄。</a:t>
            </a:r>
          </a:p>
          <a:p>
            <a:r>
              <a:rPr lang="zh-CN" altLang="en-US" dirty="0"/>
              <a:t>用写作深化整本书阅读的体验，把书读厚。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55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一、删繁就简三秋树</a:t>
            </a:r>
            <a:r>
              <a:rPr lang="en-US" altLang="zh-CN" dirty="0"/>
              <a:t>——</a:t>
            </a:r>
            <a:r>
              <a:rPr lang="zh-CN" altLang="en-US" dirty="0" smtClean="0"/>
              <a:t>摘要</a:t>
            </a:r>
            <a:endParaRPr lang="en-US" altLang="zh-CN" dirty="0" smtClean="0"/>
          </a:p>
          <a:p>
            <a:r>
              <a:rPr lang="zh-CN" altLang="en-US" dirty="0"/>
              <a:t>二、来自灵魂的发问</a:t>
            </a:r>
            <a:r>
              <a:rPr lang="en-US" altLang="zh-CN" dirty="0"/>
              <a:t>——</a:t>
            </a:r>
            <a:r>
              <a:rPr lang="zh-CN" altLang="en-US" dirty="0" smtClean="0"/>
              <a:t>问题</a:t>
            </a:r>
            <a:endParaRPr lang="en-US" altLang="zh-CN" dirty="0" smtClean="0"/>
          </a:p>
          <a:p>
            <a:r>
              <a:rPr lang="zh-CN" altLang="en-US" dirty="0"/>
              <a:t>三、取古人之陈言</a:t>
            </a:r>
            <a:r>
              <a:rPr lang="en-US" altLang="zh-CN" dirty="0"/>
              <a:t>——</a:t>
            </a:r>
            <a:r>
              <a:rPr lang="zh-CN" altLang="en-US" dirty="0" smtClean="0"/>
              <a:t>模仿</a:t>
            </a:r>
            <a:endParaRPr lang="en-US" altLang="zh-CN" dirty="0" smtClean="0"/>
          </a:p>
          <a:p>
            <a:r>
              <a:rPr lang="zh-CN" altLang="en-US" dirty="0"/>
              <a:t>四、人面桃花相映</a:t>
            </a:r>
            <a:r>
              <a:rPr lang="zh-CN" altLang="en-US" dirty="0" smtClean="0"/>
              <a:t>红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联想</a:t>
            </a:r>
            <a:endParaRPr lang="en-US" altLang="zh-CN" dirty="0" smtClean="0"/>
          </a:p>
          <a:p>
            <a:r>
              <a:rPr lang="zh-CN" altLang="en-US" dirty="0"/>
              <a:t>五、我解其中</a:t>
            </a:r>
            <a:r>
              <a:rPr lang="zh-CN" altLang="en-US" dirty="0" smtClean="0"/>
              <a:t>味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赏析</a:t>
            </a:r>
            <a:endParaRPr lang="en-US" altLang="zh-CN" dirty="0" smtClean="0"/>
          </a:p>
          <a:p>
            <a:r>
              <a:rPr lang="zh-CN" altLang="en-US" dirty="0"/>
              <a:t>六、我以我手执新笔</a:t>
            </a:r>
            <a:r>
              <a:rPr lang="en-US" altLang="zh-CN" dirty="0"/>
              <a:t>——</a:t>
            </a:r>
            <a:r>
              <a:rPr lang="zh-CN" altLang="en-US" dirty="0"/>
              <a:t>创造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14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1870</Words>
  <Application>Microsoft Office PowerPoint</Application>
  <PresentationFormat>全屏显示(4:3)</PresentationFormat>
  <Paragraphs>164</Paragraphs>
  <Slides>43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Office 主题</vt:lpstr>
      <vt:lpstr>如何处理整本书阅读与写作 之间的关系</vt:lpstr>
      <vt:lpstr>PowerPoint 演示文稿</vt:lpstr>
      <vt:lpstr>PowerPoint 演示文稿</vt:lpstr>
      <vt:lpstr>2.策划整本书阅读专栏 </vt:lpstr>
      <vt:lpstr>3.参与策划 江苏省“中学语文论坛”活动（整本书阅读课堂教学展示）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一、删繁就简三秋树——摘要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二、来自灵魂的发问——问题</vt:lpstr>
      <vt:lpstr>PowerPoint 演示文稿</vt:lpstr>
      <vt:lpstr>三、取古人之陈言——模仿</vt:lpstr>
      <vt:lpstr>语言的模仿 </vt:lpstr>
      <vt:lpstr>四、人面桃花相映红——联想</vt:lpstr>
      <vt:lpstr>PowerPoint 演示文稿</vt:lpstr>
      <vt:lpstr>PowerPoint 演示文稿</vt:lpstr>
      <vt:lpstr>PowerPoint 演示文稿</vt:lpstr>
      <vt:lpstr>五、我解其中味——赏析</vt:lpstr>
      <vt:lpstr>PowerPoint 演示文稿</vt:lpstr>
      <vt:lpstr>PowerPoint 演示文稿</vt:lpstr>
      <vt:lpstr>语言：《野草》</vt:lpstr>
      <vt:lpstr>PowerPoint 演示文稿</vt:lpstr>
      <vt:lpstr>六、我以我手执新笔——创造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54</cp:revision>
  <dcterms:created xsi:type="dcterms:W3CDTF">2024-04-02T01:56:31Z</dcterms:created>
  <dcterms:modified xsi:type="dcterms:W3CDTF">2024-04-02T14:29:45Z</dcterms:modified>
</cp:coreProperties>
</file>