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3" r:id="rId2"/>
    <p:sldId id="257" r:id="rId3"/>
    <p:sldId id="258" r:id="rId4"/>
    <p:sldId id="274" r:id="rId5"/>
    <p:sldId id="275" r:id="rId6"/>
    <p:sldId id="281" r:id="rId7"/>
    <p:sldId id="276" r:id="rId8"/>
    <p:sldId id="280" r:id="rId9"/>
    <p:sldId id="277" r:id="rId10"/>
    <p:sldId id="278" r:id="rId11"/>
    <p:sldId id="279" r:id="rId1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1128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BCD33A-A6E7-4418-A57F-AB6630708130}" type="doc">
      <dgm:prSet loTypeId="urn:microsoft.com/office/officeart/2005/8/layout/venn1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0B878D9-5AC1-4012-8ABA-43ABD9127762}">
      <dgm:prSet custT="1"/>
      <dgm:spPr/>
      <dgm:t>
        <a:bodyPr/>
        <a:lstStyle/>
        <a:p>
          <a:pPr rtl="0"/>
          <a:r>
            <a:rPr lang="zh-CN" altLang="en-US" sz="4800" dirty="0" smtClean="0"/>
            <a:t>圆锥曲线中的最值与范围问题</a:t>
          </a:r>
          <a:endParaRPr lang="zh-CN" altLang="en-US" sz="4800" dirty="0"/>
        </a:p>
      </dgm:t>
    </dgm:pt>
    <dgm:pt modelId="{394CF780-D049-45E1-913D-ABB5382E3300}" type="parTrans" cxnId="{F0B962CC-8F88-45A9-AE9D-EBCFC3118F9C}">
      <dgm:prSet/>
      <dgm:spPr/>
      <dgm:t>
        <a:bodyPr/>
        <a:lstStyle/>
        <a:p>
          <a:endParaRPr lang="zh-CN" altLang="en-US"/>
        </a:p>
      </dgm:t>
    </dgm:pt>
    <dgm:pt modelId="{5C4CE5E5-950F-49D8-AC80-FEDBB2CB31B7}" type="sibTrans" cxnId="{F0B962CC-8F88-45A9-AE9D-EBCFC3118F9C}">
      <dgm:prSet/>
      <dgm:spPr/>
      <dgm:t>
        <a:bodyPr/>
        <a:lstStyle/>
        <a:p>
          <a:endParaRPr lang="zh-CN" altLang="en-US"/>
        </a:p>
      </dgm:t>
    </dgm:pt>
    <dgm:pt modelId="{1B673D75-B8D6-48C0-9F1D-313D19491276}" type="pres">
      <dgm:prSet presAssocID="{28BCD33A-A6E7-4418-A57F-AB6630708130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96DDB0C-E199-4769-836E-C911093622C9}" type="pres">
      <dgm:prSet presAssocID="{C0B878D9-5AC1-4012-8ABA-43ABD9127762}" presName="circ1TxSh" presStyleLbl="vennNode1" presStyleIdx="0" presStyleCnt="1" custScaleX="252632" custScaleY="89474" custLinFactNeighborX="15738"/>
      <dgm:spPr/>
      <dgm:t>
        <a:bodyPr/>
        <a:lstStyle/>
        <a:p>
          <a:endParaRPr lang="zh-CN" altLang="en-US"/>
        </a:p>
      </dgm:t>
    </dgm:pt>
  </dgm:ptLst>
  <dgm:cxnLst>
    <dgm:cxn modelId="{509A9EAB-9D82-43A6-B094-893F1FC69777}" type="presOf" srcId="{C0B878D9-5AC1-4012-8ABA-43ABD9127762}" destId="{896DDB0C-E199-4769-836E-C911093622C9}" srcOrd="0" destOrd="0" presId="urn:microsoft.com/office/officeart/2005/8/layout/venn1"/>
    <dgm:cxn modelId="{F0B962CC-8F88-45A9-AE9D-EBCFC3118F9C}" srcId="{28BCD33A-A6E7-4418-A57F-AB6630708130}" destId="{C0B878D9-5AC1-4012-8ABA-43ABD9127762}" srcOrd="0" destOrd="0" parTransId="{394CF780-D049-45E1-913D-ABB5382E3300}" sibTransId="{5C4CE5E5-950F-49D8-AC80-FEDBB2CB31B7}"/>
    <dgm:cxn modelId="{3709DDE7-FB87-4F37-BF74-D6A02655F9D7}" type="presOf" srcId="{28BCD33A-A6E7-4418-A57F-AB6630708130}" destId="{1B673D75-B8D6-48C0-9F1D-313D19491276}" srcOrd="0" destOrd="0" presId="urn:microsoft.com/office/officeart/2005/8/layout/venn1"/>
    <dgm:cxn modelId="{124116CE-C461-4C25-BBFD-D28BB4A64594}" type="presParOf" srcId="{1B673D75-B8D6-48C0-9F1D-313D19491276}" destId="{896DDB0C-E199-4769-836E-C911093622C9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96DDB0C-E199-4769-836E-C911093622C9}">
      <dsp:nvSpPr>
        <dsp:cNvPr id="0" name=""/>
        <dsp:cNvSpPr/>
      </dsp:nvSpPr>
      <dsp:spPr>
        <a:xfrm>
          <a:off x="576052" y="144011"/>
          <a:ext cx="6912779" cy="2448280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800" kern="1200" dirty="0" smtClean="0"/>
            <a:t>圆锥曲线中的最值与范围问题</a:t>
          </a:r>
          <a:endParaRPr lang="zh-CN" altLang="en-US" sz="4800" kern="1200" dirty="0"/>
        </a:p>
      </dsp:txBody>
      <dsp:txXfrm>
        <a:off x="576052" y="144011"/>
        <a:ext cx="6912779" cy="24482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jpeg"/><Relationship Id="rId1" Type="http://schemas.openxmlformats.org/officeDocument/2006/relationships/image" Target="../media/image1.e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420C1B-2E27-42C1-8838-C0186221E474}" type="datetimeFigureOut">
              <a:rPr lang="zh-CN" altLang="en-US" smtClean="0"/>
              <a:t>2018/2/1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A74CDB-33F4-4EF4-BD33-221E8100DFC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74CDB-33F4-4EF4-BD33-221E8100DFC3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590B7-FB18-4C8F-86CF-DF8F12F42C86}" type="datetimeFigureOut">
              <a:rPr lang="zh-CN" altLang="en-US" smtClean="0"/>
              <a:pPr/>
              <a:t>2018/2/1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5CA8D6-CEBF-43F4-B114-01CF0DF9104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0.v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8.jpeg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1.png"/><Relationship Id="rId4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5.png"/><Relationship Id="rId4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zh-CN" altLang="zh-CN" sz="2400" b="1" u="sng" dirty="0">
                <a:solidFill>
                  <a:srgbClr val="0070C0"/>
                </a:solidFill>
              </a:rPr>
              <a:t>江苏省仪征中学</a:t>
            </a:r>
            <a:r>
              <a:rPr lang="en-US" altLang="zh-CN" sz="2400" b="1" u="sng" dirty="0">
                <a:solidFill>
                  <a:srgbClr val="0070C0"/>
                </a:solidFill>
              </a:rPr>
              <a:t>2018</a:t>
            </a:r>
            <a:r>
              <a:rPr lang="zh-CN" altLang="zh-CN" sz="2400" b="1" u="sng" dirty="0">
                <a:solidFill>
                  <a:srgbClr val="0070C0"/>
                </a:solidFill>
              </a:rPr>
              <a:t>届高三（上）数学期中复习微专题系列</a:t>
            </a:r>
            <a:endParaRPr lang="zh-CN" altLang="en-US" sz="2400" b="1" u="sng" dirty="0">
              <a:solidFill>
                <a:srgbClr val="0070C0"/>
              </a:solidFill>
            </a:endParaRPr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899592" y="1772816"/>
          <a:ext cx="7488832" cy="2736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椭圆 4"/>
          <p:cNvSpPr/>
          <p:nvPr/>
        </p:nvSpPr>
        <p:spPr>
          <a:xfrm>
            <a:off x="3635896" y="4581128"/>
            <a:ext cx="2376264" cy="115212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dirty="0" smtClean="0">
                <a:solidFill>
                  <a:srgbClr val="0070C0"/>
                </a:solidFill>
                <a:latin typeface="方正启体_GBK" pitchFamily="65" charset="-122"/>
                <a:ea typeface="方正启体_GBK" pitchFamily="65" charset="-122"/>
              </a:rPr>
              <a:t>陈宏强</a:t>
            </a:r>
            <a:endParaRPr lang="zh-CN" altLang="en-US" sz="3200" dirty="0">
              <a:solidFill>
                <a:srgbClr val="0070C0"/>
              </a:solidFill>
              <a:latin typeface="方正启体_GBK" pitchFamily="65" charset="-122"/>
              <a:ea typeface="方正启体_GBK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3" name="组合 5"/>
          <p:cNvGrpSpPr/>
          <p:nvPr/>
        </p:nvGrpSpPr>
        <p:grpSpPr>
          <a:xfrm>
            <a:off x="539552" y="260648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/>
            </a:p>
          </p:txBody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b="1" kern="1200" dirty="0" smtClean="0"/>
                <a:t>四</a:t>
              </a:r>
              <a:r>
                <a:rPr lang="zh-CN" sz="2300" b="1" kern="1200" dirty="0" smtClean="0"/>
                <a:t>、</a:t>
              </a:r>
              <a:r>
                <a:rPr lang="zh-CN" altLang="en-US" sz="2300" b="1" kern="1200" dirty="0" smtClean="0"/>
                <a:t>巩固训练</a:t>
              </a:r>
              <a:r>
                <a:rPr lang="zh-CN" sz="2300" b="1" kern="1200" dirty="0" smtClean="0"/>
                <a:t>：</a:t>
              </a:r>
              <a:endParaRPr lang="zh-CN" altLang="en-US" sz="2300" kern="1200" dirty="0"/>
            </a:p>
          </p:txBody>
        </p:sp>
      </p:grpSp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179512" y="1124744"/>
          <a:ext cx="8741150" cy="3384376"/>
        </p:xfrm>
        <a:graphic>
          <a:graphicData uri="http://schemas.openxmlformats.org/presentationml/2006/ole">
            <p:oleObj spid="_x0000_s8195" name="Microsoft Word 2007" r:id="rId3" imgW="4345362" imgH="1694201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3" name="组合 5"/>
          <p:cNvGrpSpPr/>
          <p:nvPr/>
        </p:nvGrpSpPr>
        <p:grpSpPr>
          <a:xfrm>
            <a:off x="539552" y="260648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/>
            </a:p>
          </p:txBody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b="1" kern="1200" dirty="0" smtClean="0"/>
                <a:t>四</a:t>
              </a:r>
              <a:r>
                <a:rPr lang="zh-CN" sz="2300" b="1" kern="1200" dirty="0" smtClean="0"/>
                <a:t>、</a:t>
              </a:r>
              <a:r>
                <a:rPr lang="zh-CN" altLang="en-US" sz="2300" b="1" kern="1200" dirty="0" smtClean="0"/>
                <a:t>巩固训练</a:t>
              </a:r>
              <a:r>
                <a:rPr lang="zh-CN" sz="2300" b="1" kern="1200" dirty="0" smtClean="0"/>
                <a:t>：</a:t>
              </a:r>
              <a:endParaRPr lang="zh-CN" altLang="en-US" sz="2300" kern="1200" dirty="0"/>
            </a:p>
          </p:txBody>
        </p:sp>
      </p:grp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323528" y="1052735"/>
          <a:ext cx="8496944" cy="4644681"/>
        </p:xfrm>
        <a:graphic>
          <a:graphicData uri="http://schemas.openxmlformats.org/presentationml/2006/ole">
            <p:oleObj spid="_x0000_s9220" name="Microsoft Word 2007" r:id="rId3" imgW="4545751" imgH="2484708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96252" y="64168"/>
            <a:ext cx="2952328" cy="678960"/>
            <a:chOff x="0" y="0"/>
            <a:chExt cx="4267200" cy="678960"/>
          </a:xfrm>
        </p:grpSpPr>
        <p:sp>
          <p:nvSpPr>
            <p:cNvPr id="4" name="圆角矩形 3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300" b="1" kern="1200" dirty="0" smtClean="0"/>
                <a:t>一、热身练习：</a:t>
              </a:r>
              <a:endParaRPr lang="zh-CN" altLang="en-US" sz="2300" kern="1200" dirty="0"/>
            </a:p>
          </p:txBody>
        </p:sp>
      </p:grpSp>
      <p:graphicFrame>
        <p:nvGraphicFramePr>
          <p:cNvPr id="6" name="对象 5"/>
          <p:cNvGraphicFramePr>
            <a:graphicFrameLocks noChangeAspect="1"/>
          </p:cNvGraphicFramePr>
          <p:nvPr/>
        </p:nvGraphicFramePr>
        <p:xfrm>
          <a:off x="256926" y="897775"/>
          <a:ext cx="8678862" cy="5824537"/>
        </p:xfrm>
        <a:graphic>
          <a:graphicData uri="http://schemas.openxmlformats.org/presentationml/2006/ole">
            <p:oleObj spid="_x0000_s1026" name="Microsoft Word 2007" r:id="rId4" imgW="4792108" imgH="3242413" progId="Word.Document.12">
              <p:embed/>
            </p:oleObj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7092280" y="810527"/>
          <a:ext cx="1008112" cy="824820"/>
        </p:xfrm>
        <a:graphic>
          <a:graphicData uri="http://schemas.openxmlformats.org/presentationml/2006/ole">
            <p:oleObj spid="_x0000_s1027" name="Equation" r:id="rId5" imgW="520560" imgH="431640" progId="Equation.DSMT4">
              <p:embed/>
            </p:oleObj>
          </a:graphicData>
        </a:graphic>
      </p:graphicFrame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3059832" y="2276872"/>
          <a:ext cx="1428159" cy="504056"/>
        </p:xfrm>
        <a:graphic>
          <a:graphicData uri="http://schemas.openxmlformats.org/presentationml/2006/ole">
            <p:oleObj spid="_x0000_s1029" name="Equation" r:id="rId6" imgW="647700" imgH="228600" progId="Equation.DSMT4">
              <p:embed/>
            </p:oleObj>
          </a:graphicData>
        </a:graphic>
      </p:graphicFrame>
      <p:sp>
        <p:nvSpPr>
          <p:cNvPr id="11" name="矩形 10"/>
          <p:cNvSpPr/>
          <p:nvPr/>
        </p:nvSpPr>
        <p:spPr>
          <a:xfrm>
            <a:off x="1475656" y="3501008"/>
            <a:ext cx="360040" cy="52322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altLang="zh-CN" sz="2800" b="1" dirty="0" smtClean="0"/>
              <a:t>1</a:t>
            </a:r>
            <a:endParaRPr lang="zh-CN" altLang="en-US" sz="2800" b="1" dirty="0"/>
          </a:p>
        </p:txBody>
      </p:sp>
      <p:sp>
        <p:nvSpPr>
          <p:cNvPr id="12" name="矩形 11"/>
          <p:cNvSpPr/>
          <p:nvPr/>
        </p:nvSpPr>
        <p:spPr>
          <a:xfrm>
            <a:off x="3275856" y="4437112"/>
            <a:ext cx="339871" cy="70788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CN" sz="4000" dirty="0" smtClean="0"/>
              <a:t>6</a:t>
            </a:r>
            <a:endParaRPr lang="zh-CN" altLang="en-US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300192" y="5877272"/>
            <a:ext cx="216024" cy="646331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altLang="zh-CN" sz="3600" cap="none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zh-CN" altLang="en-US" sz="3600" cap="none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20552" y="2636912"/>
            <a:ext cx="550151" cy="52322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17</a:t>
            </a:r>
            <a:endParaRPr lang="zh-CN" altLang="en-US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subSp spid="_x0000_s1027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>
                                            <p:subSp spid="_x0000_s1027"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>
                                            <p:subSp spid="_x0000_s1027"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6" name="组合 5"/>
          <p:cNvGrpSpPr/>
          <p:nvPr/>
        </p:nvGrpSpPr>
        <p:grpSpPr>
          <a:xfrm>
            <a:off x="251520" y="404664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300" b="1" kern="1200" dirty="0" smtClean="0"/>
                <a:t>二、典例研究：</a:t>
              </a:r>
              <a:endParaRPr lang="zh-CN" altLang="en-US" sz="2300" kern="1200" dirty="0"/>
            </a:p>
          </p:txBody>
        </p:sp>
      </p:grp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160338" y="1379538"/>
          <a:ext cx="8823325" cy="4587875"/>
        </p:xfrm>
        <a:graphic>
          <a:graphicData uri="http://schemas.openxmlformats.org/presentationml/2006/ole">
            <p:oleObj spid="_x0000_s2050" name="Microsoft Word 2007" r:id="rId3" imgW="4840230" imgH="3021446" progId="Word.Document.12">
              <p:embed/>
            </p:oleObj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251520" y="5589240"/>
          <a:ext cx="3312368" cy="887177"/>
        </p:xfrm>
        <a:graphic>
          <a:graphicData uri="http://schemas.openxmlformats.org/presentationml/2006/ole">
            <p:oleObj spid="_x0000_s2054" name="Microsoft Word 2007" r:id="rId4" imgW="1446898" imgH="387864" progId="Word.Document.12">
              <p:embed/>
            </p:oleObj>
          </a:graphicData>
        </a:graphic>
      </p:graphicFrame>
      <p:pic>
        <p:nvPicPr>
          <p:cNvPr id="11" name="图片 10"/>
          <p:cNvPicPr/>
          <p:nvPr/>
        </p:nvPicPr>
        <p:blipFill>
          <a:blip r:embed="rId5" cstate="print"/>
          <a:srcRect r="6977" b="7902"/>
          <a:stretch>
            <a:fillRect/>
          </a:stretch>
        </p:blipFill>
        <p:spPr bwMode="auto">
          <a:xfrm>
            <a:off x="0" y="1817440"/>
            <a:ext cx="5760640" cy="504056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3" name="组合 5"/>
          <p:cNvGrpSpPr/>
          <p:nvPr/>
        </p:nvGrpSpPr>
        <p:grpSpPr>
          <a:xfrm>
            <a:off x="395536" y="332656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300" b="1" kern="1200" dirty="0" smtClean="0"/>
                <a:t>二、典例研究：</a:t>
              </a:r>
              <a:endParaRPr lang="zh-CN" altLang="en-US" sz="2300" kern="1200" dirty="0"/>
            </a:p>
          </p:txBody>
        </p:sp>
      </p:grp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179512" y="1340768"/>
          <a:ext cx="8784976" cy="2744602"/>
        </p:xfrm>
        <a:graphic>
          <a:graphicData uri="http://schemas.openxmlformats.org/presentationml/2006/ole">
            <p:oleObj spid="_x0000_s4098" name="Microsoft Word 2007" r:id="rId3" imgW="3673447" imgH="1150975" progId="Word.Document.12">
              <p:embed/>
            </p:oleObj>
          </a:graphicData>
        </a:graphic>
      </p:graphicFrame>
      <p:graphicFrame>
        <p:nvGraphicFramePr>
          <p:cNvPr id="11" name="对象 10"/>
          <p:cNvGraphicFramePr>
            <a:graphicFrameLocks noChangeAspect="1"/>
          </p:cNvGraphicFramePr>
          <p:nvPr/>
        </p:nvGraphicFramePr>
        <p:xfrm>
          <a:off x="251520" y="4293096"/>
          <a:ext cx="2836681" cy="897284"/>
        </p:xfrm>
        <a:graphic>
          <a:graphicData uri="http://schemas.openxmlformats.org/presentationml/2006/ole">
            <p:oleObj spid="_x0000_s4102" name="Microsoft Word 2007" r:id="rId4" imgW="1430378" imgH="452027" progId="Word.Document.12">
              <p:embed/>
            </p:oleObj>
          </a:graphicData>
        </a:graphic>
      </p:graphicFrame>
      <p:pic>
        <p:nvPicPr>
          <p:cNvPr id="12" name="图片 1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1196752"/>
            <a:ext cx="594015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对象 12"/>
          <p:cNvGraphicFramePr>
            <a:graphicFrameLocks noChangeAspect="1"/>
          </p:cNvGraphicFramePr>
          <p:nvPr/>
        </p:nvGraphicFramePr>
        <p:xfrm>
          <a:off x="323528" y="5373216"/>
          <a:ext cx="2836681" cy="897284"/>
        </p:xfrm>
        <a:graphic>
          <a:graphicData uri="http://schemas.openxmlformats.org/presentationml/2006/ole">
            <p:oleObj spid="_x0000_s4103" name="Microsoft Word 2007" r:id="rId6" imgW="1430378" imgH="453109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3" name="组合 5"/>
          <p:cNvGrpSpPr/>
          <p:nvPr/>
        </p:nvGrpSpPr>
        <p:grpSpPr>
          <a:xfrm>
            <a:off x="539552" y="260648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300" b="1" kern="1200" dirty="0" smtClean="0"/>
                <a:t>二、典例研究：</a:t>
              </a:r>
              <a:endParaRPr lang="zh-CN" altLang="en-US" sz="2300" kern="1200" dirty="0"/>
            </a:p>
          </p:txBody>
        </p:sp>
      </p:grp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179512" y="1052736"/>
          <a:ext cx="8784976" cy="5784504"/>
        </p:xfrm>
        <a:graphic>
          <a:graphicData uri="http://schemas.openxmlformats.org/presentationml/2006/ole">
            <p:oleObj spid="_x0000_s5122" name="Microsoft Word 2007" r:id="rId3" imgW="4152873" imgH="3039109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609600" y="257175"/>
          <a:ext cx="7418784" cy="6572498"/>
        </p:xfrm>
        <a:graphic>
          <a:graphicData uri="http://schemas.openxmlformats.org/presentationml/2006/ole">
            <p:oleObj spid="_x0000_s23554" name="Microsoft Word 2007" r:id="rId3" imgW="4711665" imgH="4446737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3" name="组合 5"/>
          <p:cNvGrpSpPr/>
          <p:nvPr/>
        </p:nvGrpSpPr>
        <p:grpSpPr>
          <a:xfrm>
            <a:off x="539552" y="260648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b="1" dirty="0"/>
                <a:t>三</a:t>
              </a:r>
              <a:r>
                <a:rPr lang="zh-CN" sz="2300" b="1" kern="1200" dirty="0" smtClean="0"/>
                <a:t>、</a:t>
              </a:r>
              <a:r>
                <a:rPr lang="zh-CN" altLang="en-US" sz="2300" b="1" kern="1200" dirty="0" smtClean="0"/>
                <a:t>自我总结</a:t>
              </a:r>
              <a:r>
                <a:rPr lang="zh-CN" sz="2300" b="1" kern="1200" dirty="0" smtClean="0"/>
                <a:t>：</a:t>
              </a:r>
              <a:endParaRPr lang="zh-CN" altLang="en-US" sz="2300" kern="1200" dirty="0"/>
            </a:p>
          </p:txBody>
        </p:sp>
      </p:grp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611560" y="1268760"/>
          <a:ext cx="7315200" cy="3384550"/>
        </p:xfrm>
        <a:graphic>
          <a:graphicData uri="http://schemas.openxmlformats.org/presentationml/2006/ole">
            <p:oleObj spid="_x0000_s6146" name="Microsoft Word 2007" r:id="rId3" imgW="2651748" imgH="122667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3" name="组合 5"/>
          <p:cNvGrpSpPr/>
          <p:nvPr/>
        </p:nvGrpSpPr>
        <p:grpSpPr>
          <a:xfrm>
            <a:off x="539552" y="260648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/>
            </a:p>
          </p:txBody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b="1" kern="1200" dirty="0" smtClean="0"/>
                <a:t>四</a:t>
              </a:r>
              <a:r>
                <a:rPr lang="zh-CN" sz="2300" b="1" kern="1200" dirty="0" smtClean="0"/>
                <a:t>、</a:t>
              </a:r>
              <a:r>
                <a:rPr lang="zh-CN" altLang="en-US" sz="2300" b="1" kern="1200" dirty="0" smtClean="0"/>
                <a:t>巩固训练</a:t>
              </a:r>
              <a:r>
                <a:rPr lang="zh-CN" sz="2300" b="1" kern="1200" dirty="0" smtClean="0"/>
                <a:t>：</a:t>
              </a:r>
              <a:endParaRPr lang="zh-CN" altLang="en-US" sz="2300" kern="1200" dirty="0"/>
            </a:p>
          </p:txBody>
        </p:sp>
      </p:grpSp>
      <p:graphicFrame>
        <p:nvGraphicFramePr>
          <p:cNvPr id="9" name="对象 8"/>
          <p:cNvGraphicFramePr>
            <a:graphicFrameLocks noChangeAspect="1"/>
          </p:cNvGraphicFramePr>
          <p:nvPr/>
        </p:nvGraphicFramePr>
        <p:xfrm>
          <a:off x="257175" y="1058863"/>
          <a:ext cx="8419281" cy="5856321"/>
        </p:xfrm>
        <a:graphic>
          <a:graphicData uri="http://schemas.openxmlformats.org/presentationml/2006/ole">
            <p:oleObj spid="_x0000_s10243" name="Microsoft Word 2007" r:id="rId3" imgW="3524052" imgH="2462720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4"/>
          <p:cNvSpPr/>
          <p:nvPr/>
        </p:nvSpPr>
        <p:spPr>
          <a:xfrm>
            <a:off x="274451" y="293792"/>
            <a:ext cx="2906466" cy="612672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61290" tIns="0" rIns="161290" bIns="0" numCol="1" spcCol="1270" anchor="ctr" anchorCtr="0">
            <a:noAutofit/>
          </a:bodyPr>
          <a:lstStyle/>
          <a:p>
            <a:pPr lvl="0" algn="l" defTabSz="10223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sz="2300" b="1" kern="1200" dirty="0" smtClean="0"/>
              <a:t>一、热身练习：</a:t>
            </a:r>
            <a:endParaRPr lang="zh-CN" altLang="en-US" sz="2300" kern="1200" dirty="0"/>
          </a:p>
        </p:txBody>
      </p:sp>
      <p:grpSp>
        <p:nvGrpSpPr>
          <p:cNvPr id="3" name="组合 5"/>
          <p:cNvGrpSpPr/>
          <p:nvPr/>
        </p:nvGrpSpPr>
        <p:grpSpPr>
          <a:xfrm>
            <a:off x="539552" y="260648"/>
            <a:ext cx="2736304" cy="678960"/>
            <a:chOff x="0" y="0"/>
            <a:chExt cx="4267200" cy="678960"/>
          </a:xfrm>
        </p:grpSpPr>
        <p:sp>
          <p:nvSpPr>
            <p:cNvPr id="7" name="圆角矩形 6"/>
            <p:cNvSpPr/>
            <p:nvPr/>
          </p:nvSpPr>
          <p:spPr>
            <a:xfrm>
              <a:off x="0" y="0"/>
              <a:ext cx="4267200" cy="67896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 dirty="0"/>
            </a:p>
          </p:txBody>
        </p:sp>
        <p:sp>
          <p:nvSpPr>
            <p:cNvPr id="8" name="圆角矩形 4"/>
            <p:cNvSpPr/>
            <p:nvPr/>
          </p:nvSpPr>
          <p:spPr>
            <a:xfrm>
              <a:off x="33144" y="33144"/>
              <a:ext cx="4200912" cy="61267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altLang="en-US" sz="2300" b="1" kern="1200" dirty="0" smtClean="0"/>
                <a:t>四</a:t>
              </a:r>
              <a:r>
                <a:rPr lang="zh-CN" sz="2300" b="1" kern="1200" dirty="0" smtClean="0"/>
                <a:t>、</a:t>
              </a:r>
              <a:r>
                <a:rPr lang="zh-CN" altLang="en-US" sz="2300" b="1" kern="1200" dirty="0" smtClean="0"/>
                <a:t>巩固训练</a:t>
              </a:r>
              <a:r>
                <a:rPr lang="zh-CN" sz="2300" b="1" kern="1200" dirty="0" smtClean="0"/>
                <a:t>：</a:t>
              </a:r>
              <a:endParaRPr lang="zh-CN" altLang="en-US" sz="2300" kern="1200" dirty="0"/>
            </a:p>
          </p:txBody>
        </p:sp>
      </p:grpSp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176462" y="1052736"/>
          <a:ext cx="8748464" cy="3446739"/>
        </p:xfrm>
        <a:graphic>
          <a:graphicData uri="http://schemas.openxmlformats.org/presentationml/2006/ole">
            <p:oleObj spid="_x0000_s7171" name="Microsoft Word 2007" r:id="rId3" imgW="4342848" imgH="1719794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165</Words>
  <Application>Microsoft Office PowerPoint</Application>
  <PresentationFormat>全屏显示(4:3)</PresentationFormat>
  <Paragraphs>25</Paragraphs>
  <Slides>11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14" baseType="lpstr">
      <vt:lpstr>Office 主题</vt:lpstr>
      <vt:lpstr>Microsoft Word 2007</vt:lpstr>
      <vt:lpstr>MathType 6.0 Equation</vt:lpstr>
      <vt:lpstr>江苏省仪征中学2018届高三（上）数学期中复习微专题系列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江苏省仪征中学2018届高三（上）数学期中复习微专题系列</dc:title>
  <dc:creator>chenhongqiang</dc:creator>
  <cp:lastModifiedBy>chenhongqiang</cp:lastModifiedBy>
  <cp:revision>11</cp:revision>
  <dcterms:created xsi:type="dcterms:W3CDTF">2018-02-01T11:28:55Z</dcterms:created>
  <dcterms:modified xsi:type="dcterms:W3CDTF">2018-02-01T13:17:47Z</dcterms:modified>
</cp:coreProperties>
</file>