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7" r:id="rId3"/>
    <p:sldId id="430" r:id="rId4"/>
    <p:sldId id="258" r:id="rId5"/>
    <p:sldId id="365" r:id="rId7"/>
    <p:sldId id="379" r:id="rId8"/>
    <p:sldId id="419" r:id="rId9"/>
    <p:sldId id="420" r:id="rId10"/>
    <p:sldId id="421" r:id="rId11"/>
    <p:sldId id="422" r:id="rId12"/>
    <p:sldId id="423" r:id="rId13"/>
    <p:sldId id="404" r:id="rId14"/>
    <p:sldId id="399" r:id="rId15"/>
    <p:sldId id="400" r:id="rId16"/>
    <p:sldId id="389" r:id="rId17"/>
    <p:sldId id="413" r:id="rId18"/>
    <p:sldId id="411" r:id="rId19"/>
    <p:sldId id="391" r:id="rId20"/>
    <p:sldId id="396" r:id="rId21"/>
    <p:sldId id="424" r:id="rId22"/>
    <p:sldId id="425" r:id="rId23"/>
    <p:sldId id="429" r:id="rId24"/>
    <p:sldId id="426" r:id="rId25"/>
    <p:sldId id="427" r:id="rId26"/>
    <p:sldId id="428" r:id="rId27"/>
    <p:sldId id="397" r:id="rId28"/>
    <p:sldId id="431"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2898EB77-9124-4CDB-9E0B-25AB8769B567}">
          <p14:sldIdLst>
            <p14:sldId id="257"/>
            <p14:sldId id="430"/>
            <p14:sldId id="258"/>
            <p14:sldId id="365"/>
            <p14:sldId id="379"/>
            <p14:sldId id="419"/>
            <p14:sldId id="420"/>
            <p14:sldId id="421"/>
            <p14:sldId id="422"/>
            <p14:sldId id="423"/>
            <p14:sldId id="404"/>
            <p14:sldId id="399"/>
            <p14:sldId id="400"/>
            <p14:sldId id="389"/>
            <p14:sldId id="413"/>
            <p14:sldId id="411"/>
            <p14:sldId id="391"/>
            <p14:sldId id="396"/>
            <p14:sldId id="424"/>
            <p14:sldId id="425"/>
            <p14:sldId id="429"/>
            <p14:sldId id="426"/>
            <p14:sldId id="427"/>
            <p14:sldId id="428"/>
            <p14:sldId id="397"/>
            <p14:sldId id="431"/>
          </p14:sldIdLst>
        </p14:section>
        <p14:section name="无标题节" id="{0C017DB1-CB2D-4E57-A752-23A53994BFB2}">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ovo" initials="l"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78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3" Type="http://schemas.openxmlformats.org/officeDocument/2006/relationships/commentAuthors" Target="commentAuthors.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9D9C51-AC41-483F-959C-0B6870EED86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BB5F49-90BB-4CDD-9CF2-98EBD58F264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35AC8CB-55D2-4A7D-B1BD-9F32D65BD00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ABB5F49-90BB-4CDD-9CF2-98EBD58F264B}"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ABB5F49-90BB-4CDD-9CF2-98EBD58F264B}"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C1B1A13-4268-4CE8-AB87-A443AFA4066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ABB5F49-90BB-4CDD-9CF2-98EBD58F264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譬如说第一课，中国社会从原始社会到奴隶社会演变过程中，通过落脚于中国石器时代、夏、商周在文献史料和实物史料，一手史料和二手史料的基础上了解中华文明的概念，感受中华文明的历史悠久、独具特色、丰富多彩。</a:t>
            </a:r>
            <a:endParaRPr lang="zh-CN" altLang="en-US" dirty="0"/>
          </a:p>
        </p:txBody>
      </p:sp>
      <p:sp>
        <p:nvSpPr>
          <p:cNvPr id="4" name="灯片编号占位符 3"/>
          <p:cNvSpPr>
            <a:spLocks noGrp="1"/>
          </p:cNvSpPr>
          <p:nvPr>
            <p:ph type="sldNum" sz="quarter" idx="5"/>
          </p:nvPr>
        </p:nvSpPr>
        <p:spPr/>
        <p:txBody>
          <a:bodyPr/>
          <a:lstStyle/>
          <a:p>
            <a:fld id="{4ABB5F49-90BB-4CDD-9CF2-98EBD58F264B}"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ABB5F49-90BB-4CDD-9CF2-98EBD58F264B}"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ABB5F49-90BB-4CDD-9CF2-98EBD58F264B}"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通过了解石器时代中国境内有代表性的文化遗存，认识中华文明起源的多元性特点；通过甲骨文、青铜铭文及文献记载，了解早期国家的特征；知道考古材料与传世文献在历史研究中的不同作用。</a:t>
            </a:r>
            <a:endParaRPr lang="zh-CN" altLang="en-US" dirty="0"/>
          </a:p>
        </p:txBody>
      </p:sp>
      <p:sp>
        <p:nvSpPr>
          <p:cNvPr id="4" name="灯片编号占位符 3"/>
          <p:cNvSpPr>
            <a:spLocks noGrp="1"/>
          </p:cNvSpPr>
          <p:nvPr>
            <p:ph type="sldNum" sz="quarter" idx="5"/>
          </p:nvPr>
        </p:nvSpPr>
        <p:spPr/>
        <p:txBody>
          <a:bodyPr/>
          <a:lstStyle/>
          <a:p>
            <a:fld id="{4ABB5F49-90BB-4CDD-9CF2-98EBD58F264B}"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第三单元 辽宋夏金多民族政权的并立与元朝的统一</a:t>
            </a:r>
            <a:endParaRPr lang="en-US" altLang="zh-CN" dirty="0"/>
          </a:p>
          <a:p>
            <a:r>
              <a:rPr lang="zh-CN" altLang="en-US" dirty="0"/>
              <a:t>课题</a:t>
            </a:r>
            <a:r>
              <a:rPr lang="en-US" altLang="zh-CN" dirty="0"/>
              <a:t>1 </a:t>
            </a:r>
            <a:r>
              <a:rPr lang="zh-CN" altLang="en-US" dirty="0"/>
              <a:t>两宋的政局和社会经济</a:t>
            </a:r>
            <a:endParaRPr lang="en-US" altLang="zh-CN" dirty="0"/>
          </a:p>
          <a:p>
            <a:r>
              <a:rPr lang="zh-CN" altLang="en-US" dirty="0"/>
              <a:t>课题</a:t>
            </a:r>
            <a:r>
              <a:rPr lang="en-US" altLang="zh-CN" dirty="0"/>
              <a:t>2 </a:t>
            </a:r>
            <a:r>
              <a:rPr lang="zh-CN" altLang="en-US" dirty="0"/>
              <a:t>辽宋夏金元的统治</a:t>
            </a:r>
            <a:endParaRPr lang="en-US" altLang="zh-CN" dirty="0"/>
          </a:p>
          <a:p>
            <a:r>
              <a:rPr lang="zh-CN" altLang="en-US" dirty="0"/>
              <a:t>课题</a:t>
            </a:r>
            <a:r>
              <a:rPr lang="en-US" altLang="zh-CN" dirty="0"/>
              <a:t>4 </a:t>
            </a:r>
            <a:r>
              <a:rPr lang="zh-CN" altLang="en-US" dirty="0"/>
              <a:t>辽宋夏金元的文化</a:t>
            </a:r>
            <a:endParaRPr lang="zh-CN" altLang="en-US" dirty="0"/>
          </a:p>
        </p:txBody>
      </p:sp>
      <p:sp>
        <p:nvSpPr>
          <p:cNvPr id="4" name="灯片编号占位符 3"/>
          <p:cNvSpPr>
            <a:spLocks noGrp="1"/>
          </p:cNvSpPr>
          <p:nvPr>
            <p:ph type="sldNum" sz="quarter" idx="5"/>
          </p:nvPr>
        </p:nvSpPr>
        <p:spPr/>
        <p:txBody>
          <a:bodyPr/>
          <a:lstStyle/>
          <a:p>
            <a:fld id="{4ABB5F49-90BB-4CDD-9CF2-98EBD58F264B}"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ABB5F49-90BB-4CDD-9CF2-98EBD58F264B}"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ABB5F49-90BB-4CDD-9CF2-98EBD58F264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A0439E0-1CCC-49B8-BA2F-4BDA442DCD0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ADA404-3B4F-4C68-AFB8-98E83EB1C00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A0439E0-1CCC-49B8-BA2F-4BDA442DCD0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ADA404-3B4F-4C68-AFB8-98E83EB1C00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A0439E0-1CCC-49B8-BA2F-4BDA442DCD0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ADA404-3B4F-4C68-AFB8-98E83EB1C00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A0439E0-1CCC-49B8-BA2F-4BDA442DCD0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ADA404-3B4F-4C68-AFB8-98E83EB1C00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0A0439E0-1CCC-49B8-BA2F-4BDA442DCD0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ADA404-3B4F-4C68-AFB8-98E83EB1C00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0A0439E0-1CCC-49B8-BA2F-4BDA442DCD0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7ADA404-3B4F-4C68-AFB8-98E83EB1C00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0A0439E0-1CCC-49B8-BA2F-4BDA442DCD0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7ADA404-3B4F-4C68-AFB8-98E83EB1C00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A0439E0-1CCC-49B8-BA2F-4BDA442DCD0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7ADA404-3B4F-4C68-AFB8-98E83EB1C00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A0439E0-1CCC-49B8-BA2F-4BDA442DCD0C}"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7ADA404-3B4F-4C68-AFB8-98E83EB1C00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A0439E0-1CCC-49B8-BA2F-4BDA442DCD0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7ADA404-3B4F-4C68-AFB8-98E83EB1C00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A0439E0-1CCC-49B8-BA2F-4BDA442DCD0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7ADA404-3B4F-4C68-AFB8-98E83EB1C00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0439E0-1CCC-49B8-BA2F-4BDA442DCD0C}"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ADA404-3B4F-4C68-AFB8-98E83EB1C00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1004570"/>
            <a:ext cx="10515600" cy="3332480"/>
          </a:xfrm>
        </p:spPr>
        <p:txBody>
          <a:bodyPr>
            <a:normAutofit fontScale="90000"/>
          </a:bodyPr>
          <a:lstStyle/>
          <a:p>
            <a:pPr algn="ctr"/>
            <a:r>
              <a:rPr lang="zh-CN" altLang="en-US" b="1" i="0" dirty="0">
                <a:solidFill>
                  <a:srgbClr val="111A38"/>
                </a:solidFill>
                <a:effectLst/>
                <a:latin typeface="PingFangSC-Regular"/>
              </a:rPr>
              <a:t> </a:t>
            </a:r>
            <a:br>
              <a:rPr lang="en-US" altLang="zh-CN" b="1" i="0" dirty="0">
                <a:solidFill>
                  <a:srgbClr val="111A38"/>
                </a:solidFill>
                <a:effectLst/>
                <a:latin typeface="PingFangSC-Regular"/>
              </a:rPr>
            </a:br>
            <a:br>
              <a:rPr lang="en-US" altLang="zh-CN" b="1" i="0" dirty="0">
                <a:solidFill>
                  <a:srgbClr val="111A38"/>
                </a:solidFill>
                <a:effectLst/>
                <a:latin typeface="PingFangSC-Regular"/>
              </a:rPr>
            </a:br>
            <a:br>
              <a:rPr lang="en-US" altLang="zh-CN" b="1" i="0" dirty="0">
                <a:solidFill>
                  <a:srgbClr val="111A38"/>
                </a:solidFill>
                <a:effectLst/>
                <a:latin typeface="PingFangSC-Regular"/>
              </a:rPr>
            </a:br>
            <a:br>
              <a:rPr lang="en-US" altLang="zh-CN" b="1" i="0" dirty="0">
                <a:solidFill>
                  <a:srgbClr val="111A38"/>
                </a:solidFill>
                <a:effectLst/>
                <a:latin typeface="PingFangSC-Regular"/>
              </a:rPr>
            </a:br>
            <a:br>
              <a:rPr lang="en-US" altLang="zh-CN" b="1" i="0" dirty="0">
                <a:solidFill>
                  <a:srgbClr val="111A38"/>
                </a:solidFill>
                <a:effectLst/>
                <a:latin typeface="PingFangSC-Regular"/>
              </a:rPr>
            </a:br>
            <a:br>
              <a:rPr lang="en-US" altLang="zh-CN" b="1" i="0" dirty="0">
                <a:solidFill>
                  <a:srgbClr val="111A38"/>
                </a:solidFill>
                <a:effectLst/>
                <a:latin typeface="PingFangSC-Regular"/>
              </a:rPr>
            </a:br>
            <a:r>
              <a:rPr lang="zh-CN" altLang="en-US" sz="9800" b="1" dirty="0">
                <a:solidFill>
                  <a:srgbClr val="FF0000"/>
                </a:solidFill>
                <a:latin typeface="PingFangSC-Regular"/>
              </a:rPr>
              <a:t>识变</a:t>
            </a:r>
            <a:r>
              <a:rPr lang="zh-CN" altLang="en-US" sz="9800" b="1" i="0" dirty="0">
                <a:solidFill>
                  <a:srgbClr val="FF0000"/>
                </a:solidFill>
                <a:effectLst/>
                <a:latin typeface="PingFangSC-Regular"/>
              </a:rPr>
              <a:t>．应变．挑战</a:t>
            </a:r>
            <a:br>
              <a:rPr lang="en-US" altLang="zh-CN" b="0" i="0" u="none" strike="noStrike" dirty="0">
                <a:solidFill>
                  <a:srgbClr val="333333"/>
                </a:solidFill>
                <a:effectLst/>
                <a:latin typeface="微软雅黑" panose="020B0503020204020204" pitchFamily="34" charset="-122"/>
                <a:ea typeface="微软雅黑" panose="020B0503020204020204" pitchFamily="34" charset="-122"/>
              </a:rPr>
            </a:br>
            <a:r>
              <a:rPr lang="en-US" altLang="zh-CN" sz="3600" b="0" i="0" u="none" strike="noStrike" dirty="0">
                <a:solidFill>
                  <a:srgbClr val="333333"/>
                </a:solidFill>
                <a:effectLst/>
                <a:latin typeface="微软雅黑" panose="020B0503020204020204" pitchFamily="34" charset="-122"/>
                <a:ea typeface="微软雅黑" panose="020B0503020204020204" pitchFamily="34" charset="-122"/>
              </a:rPr>
              <a:t>——</a:t>
            </a:r>
            <a:r>
              <a:rPr lang="en-US" altLang="zh-CN" sz="3600" b="1" i="0" dirty="0">
                <a:effectLst/>
                <a:latin typeface="PingFangSC-Regular"/>
              </a:rPr>
              <a:t>2020</a:t>
            </a:r>
            <a:r>
              <a:rPr lang="zh-CN" altLang="en-US" sz="3600" b="1" i="0" dirty="0">
                <a:effectLst/>
                <a:latin typeface="PingFangSC-Regular"/>
              </a:rPr>
              <a:t>年浙江高中历史新教材培训经验分享交流会</a:t>
            </a:r>
            <a:br>
              <a:rPr lang="en-US" altLang="zh-CN" b="1" i="0" dirty="0">
                <a:effectLst/>
                <a:latin typeface="PingFangSC-Regular"/>
              </a:rPr>
            </a:br>
            <a:r>
              <a:rPr lang="en-US" altLang="zh-CN" b="1" i="0" dirty="0">
                <a:effectLst/>
                <a:latin typeface="PingFangSC-Regular"/>
              </a:rPr>
              <a:t>                                       </a:t>
            </a:r>
            <a:br>
              <a:rPr lang="en-US" altLang="zh-CN" b="1" i="0" dirty="0">
                <a:effectLst/>
                <a:latin typeface="PingFangSC-Regular"/>
              </a:rPr>
            </a:br>
            <a:r>
              <a:rPr lang="en-US" altLang="zh-CN" b="1" dirty="0">
                <a:latin typeface="PingFangSC-Regular"/>
              </a:rPr>
              <a:t>                                                  </a:t>
            </a:r>
            <a:br>
              <a:rPr lang="en-US" altLang="zh-CN" b="1" dirty="0">
                <a:latin typeface="PingFangSC-Regular"/>
              </a:rPr>
            </a:br>
            <a:br>
              <a:rPr lang="en-US" altLang="zh-CN" b="1" dirty="0">
                <a:latin typeface="PingFangSC-Regular"/>
              </a:rPr>
            </a:br>
            <a:br>
              <a:rPr lang="en-US" altLang="zh-CN" b="1" dirty="0">
                <a:latin typeface="PingFangSC-Regular"/>
              </a:rPr>
            </a:br>
            <a:r>
              <a:rPr lang="en-US" altLang="zh-CN" b="1" dirty="0">
                <a:latin typeface="PingFangSC-Regular"/>
              </a:rPr>
              <a:t>                                   </a:t>
            </a:r>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406400"/>
            <a:ext cx="10515600" cy="5770563"/>
          </a:xfrm>
        </p:spPr>
        <p:txBody>
          <a:bodyPr>
            <a:normAutofit fontScale="77500" lnSpcReduction="20000"/>
          </a:bodyPr>
          <a:lstStyle/>
          <a:p>
            <a:r>
              <a:rPr lang="en-US" altLang="zh-CN" sz="4600" dirty="0">
                <a:solidFill>
                  <a:srgbClr val="FF0000"/>
                </a:solidFill>
              </a:rPr>
              <a:t>4.</a:t>
            </a:r>
            <a:r>
              <a:rPr lang="zh-CN" altLang="en-US" sz="4600" dirty="0">
                <a:solidFill>
                  <a:srgbClr val="FF0000"/>
                </a:solidFill>
              </a:rPr>
              <a:t>叙述过于浓缩：    </a:t>
            </a:r>
            <a:endParaRPr lang="en-US" altLang="zh-CN" sz="4600" dirty="0">
              <a:solidFill>
                <a:srgbClr val="FF0000"/>
              </a:solidFill>
            </a:endParaRPr>
          </a:p>
          <a:p>
            <a:pPr>
              <a:lnSpc>
                <a:spcPct val="120000"/>
              </a:lnSpc>
            </a:pPr>
            <a:r>
              <a:rPr lang="zh-CN" altLang="en-US" sz="4600" dirty="0"/>
              <a:t>一些课文的叙述高度概括，每句话都构成一个知 识点，却又缺乏具体内容的叙述，显得非常抽象。如 下册第</a:t>
            </a:r>
            <a:r>
              <a:rPr lang="en-US" altLang="zh-CN" sz="4600" dirty="0"/>
              <a:t>1</a:t>
            </a:r>
            <a:r>
              <a:rPr lang="zh-CN" altLang="en-US" sz="4600" dirty="0"/>
              <a:t>课</a:t>
            </a:r>
            <a:r>
              <a:rPr lang="en-US" altLang="zh-CN" sz="4600" dirty="0"/>
              <a:t>《</a:t>
            </a:r>
            <a:r>
              <a:rPr lang="zh-CN" altLang="en-US" sz="4600" dirty="0"/>
              <a:t>文明的产生与早期发展</a:t>
            </a:r>
            <a:r>
              <a:rPr lang="en-US" altLang="zh-CN" sz="4600" dirty="0"/>
              <a:t>》</a:t>
            </a:r>
            <a:r>
              <a:rPr lang="zh-CN" altLang="en-US" sz="4600" dirty="0"/>
              <a:t>最后一段文字：</a:t>
            </a:r>
            <a:endParaRPr lang="zh-CN" altLang="en-US" sz="4600" dirty="0"/>
          </a:p>
          <a:p>
            <a:pPr>
              <a:lnSpc>
                <a:spcPct val="120000"/>
              </a:lnSpc>
            </a:pPr>
            <a:r>
              <a:rPr lang="zh-CN" altLang="en-US" sz="4600" dirty="0"/>
              <a:t>       古希腊的神话、悲剧和喜剧等，是世界文学的瑰 宝，启迪了西方的文学创作和思想。希罗多德首创 “历史”一词，是西方“史学之父”，修昔底德成为 政治史传统的奠基人。苏格拉底、柏拉图和亚里士多 德奠定了西方哲学的基础。</a:t>
            </a:r>
            <a:endParaRPr lang="zh-CN" altLang="en-US" sz="4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p:nvPr/>
        </p:nvSpPr>
        <p:spPr>
          <a:xfrm>
            <a:off x="86360" y="-53593"/>
            <a:ext cx="10515600" cy="9875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4800" dirty="0">
                <a:solidFill>
                  <a:srgbClr val="FF0000"/>
                </a:solidFill>
              </a:rPr>
              <a:t>二、应变教学</a:t>
            </a:r>
            <a:endParaRPr lang="zh-CN" altLang="en-US" sz="4800" dirty="0">
              <a:solidFill>
                <a:srgbClr val="FF0000"/>
              </a:solidFill>
            </a:endParaRPr>
          </a:p>
        </p:txBody>
      </p:sp>
      <p:sp>
        <p:nvSpPr>
          <p:cNvPr id="8" name="文本框 7"/>
          <p:cNvSpPr txBox="1"/>
          <p:nvPr/>
        </p:nvSpPr>
        <p:spPr>
          <a:xfrm>
            <a:off x="86360" y="814513"/>
            <a:ext cx="6202680" cy="584775"/>
          </a:xfrm>
          <a:prstGeom prst="rect">
            <a:avLst/>
          </a:prstGeom>
          <a:noFill/>
        </p:spPr>
        <p:txBody>
          <a:bodyPr wrap="square">
            <a:spAutoFit/>
          </a:bodyPr>
          <a:lstStyle/>
          <a:p>
            <a:r>
              <a:rPr lang="zh-CN" altLang="en-US" sz="3200" dirty="0">
                <a:solidFill>
                  <a:srgbClr val="0000FF"/>
                </a:solidFill>
              </a:rPr>
              <a:t>（一）转变教学观念和思路</a:t>
            </a:r>
            <a:endParaRPr lang="zh-CN" altLang="en-US" sz="3200" dirty="0">
              <a:solidFill>
                <a:srgbClr val="0000FF"/>
              </a:solidFill>
            </a:endParaRPr>
          </a:p>
        </p:txBody>
      </p:sp>
      <p:sp>
        <p:nvSpPr>
          <p:cNvPr id="12" name="文本框 11"/>
          <p:cNvSpPr txBox="1"/>
          <p:nvPr/>
        </p:nvSpPr>
        <p:spPr>
          <a:xfrm>
            <a:off x="312420" y="1436611"/>
            <a:ext cx="10515600" cy="646331"/>
          </a:xfrm>
          <a:prstGeom prst="rect">
            <a:avLst/>
          </a:prstGeom>
          <a:noFill/>
        </p:spPr>
        <p:txBody>
          <a:bodyPr wrap="square">
            <a:spAutoFit/>
          </a:bodyPr>
          <a:lstStyle/>
          <a:p>
            <a:pPr lvl="0" algn="just">
              <a:spcAft>
                <a:spcPts val="0"/>
              </a:spcAft>
            </a:pPr>
            <a:r>
              <a:rPr lang="en-US" altLang="zh-CN" sz="3600" b="1" kern="100" dirty="0">
                <a:latin typeface="Calibri" panose="020F0502020204030204" charset="0"/>
                <a:ea typeface="宋体" panose="02010600030101010101" pitchFamily="2" charset="-122"/>
                <a:cs typeface="Times New Roman" panose="02020603050405020304" pitchFamily="18" charset="0"/>
              </a:rPr>
              <a:t>1</a:t>
            </a:r>
            <a:r>
              <a:rPr lang="zh-CN" altLang="en-US" sz="3600" b="1" kern="100" dirty="0">
                <a:effectLst/>
                <a:latin typeface="Calibri" panose="020F0502020204030204" charset="0"/>
                <a:ea typeface="宋体" panose="02010600030101010101" pitchFamily="2" charset="-122"/>
                <a:cs typeface="Times New Roman" panose="02020603050405020304" pitchFamily="18" charset="0"/>
              </a:rPr>
              <a:t>、叶斌：</a:t>
            </a:r>
            <a:r>
              <a:rPr lang="zh-CN" altLang="zh-CN" sz="3600" b="1" kern="100" dirty="0">
                <a:effectLst/>
                <a:latin typeface="Calibri" panose="020F0502020204030204" charset="0"/>
                <a:ea typeface="宋体" panose="02010600030101010101" pitchFamily="2" charset="-122"/>
                <a:cs typeface="Times New Roman" panose="02020603050405020304" pitchFamily="18" charset="0"/>
              </a:rPr>
              <a:t>树立发展学生</a:t>
            </a:r>
            <a:r>
              <a:rPr lang="zh-CN" altLang="zh-CN" sz="3600" b="1" kern="100" dirty="0">
                <a:solidFill>
                  <a:srgbClr val="FF0000"/>
                </a:solidFill>
                <a:effectLst/>
                <a:latin typeface="Calibri" panose="020F0502020204030204" charset="0"/>
                <a:ea typeface="宋体" panose="02010600030101010101" pitchFamily="2" charset="-122"/>
                <a:cs typeface="Times New Roman" panose="02020603050405020304" pitchFamily="18" charset="0"/>
              </a:rPr>
              <a:t>核心素养</a:t>
            </a:r>
            <a:r>
              <a:rPr lang="zh-CN" altLang="zh-CN" sz="3600" b="1" kern="100" dirty="0">
                <a:effectLst/>
                <a:latin typeface="Calibri" panose="020F0502020204030204" charset="0"/>
                <a:ea typeface="宋体" panose="02010600030101010101" pitchFamily="2" charset="-122"/>
                <a:cs typeface="Times New Roman" panose="02020603050405020304" pitchFamily="18" charset="0"/>
              </a:rPr>
              <a:t>的新教学理念</a:t>
            </a:r>
            <a:endParaRPr lang="zh-CN" altLang="zh-CN" sz="3600" b="1" kern="100" dirty="0">
              <a:effectLst/>
              <a:latin typeface="Calibri" panose="020F0502020204030204" charset="0"/>
              <a:ea typeface="宋体" panose="02010600030101010101" pitchFamily="2" charset="-122"/>
              <a:cs typeface="Times New Roman" panose="02020603050405020304" pitchFamily="18" charset="0"/>
            </a:endParaRPr>
          </a:p>
        </p:txBody>
      </p:sp>
      <p:sp>
        <p:nvSpPr>
          <p:cNvPr id="13" name="内容占位符 12"/>
          <p:cNvSpPr txBox="1">
            <a:spLocks noGrp="1"/>
          </p:cNvSpPr>
          <p:nvPr>
            <p:ph idx="1"/>
          </p:nvPr>
        </p:nvSpPr>
        <p:spPr>
          <a:xfrm>
            <a:off x="644843" y="2374900"/>
            <a:ext cx="10515600" cy="4209357"/>
          </a:xfrm>
          <a:prstGeom prst="rect">
            <a:avLst/>
          </a:prstGeom>
          <a:noFill/>
          <a:ln w="38100">
            <a:solidFill>
              <a:srgbClr val="FF0000"/>
            </a:solidFill>
            <a:prstDash val="sysDash"/>
          </a:ln>
        </p:spPr>
        <p:txBody>
          <a:bodyPr wrap="square">
            <a:spAutoFit/>
          </a:bodyPr>
          <a:lstStyle/>
          <a:p>
            <a:pPr marL="0" indent="0">
              <a:buNone/>
            </a:pPr>
            <a:r>
              <a:rPr lang="zh-CN" altLang="en-US" dirty="0"/>
              <a:t>      </a:t>
            </a:r>
            <a:r>
              <a:rPr lang="zh-CN" altLang="en-US" sz="3600" dirty="0"/>
              <a:t>高中历史教学适在了解和认识史实的基础上，通过对</a:t>
            </a:r>
            <a:r>
              <a:rPr lang="zh-CN" altLang="en-US" sz="3600" dirty="0">
                <a:solidFill>
                  <a:srgbClr val="FF0000"/>
                </a:solidFill>
              </a:rPr>
              <a:t>唯物史观</a:t>
            </a:r>
            <a:r>
              <a:rPr lang="zh-CN" altLang="en-US" sz="3600" dirty="0"/>
              <a:t>的理解，培养学生的家国情怀。</a:t>
            </a:r>
            <a:endParaRPr lang="en-US" altLang="zh-CN" sz="3600" dirty="0"/>
          </a:p>
          <a:p>
            <a:pPr marL="0" indent="0">
              <a:buNone/>
            </a:pPr>
            <a:r>
              <a:rPr lang="zh-CN" altLang="en-US" sz="3600" dirty="0"/>
              <a:t>教学过程应该在对全书逻辑体系充分了解的基础上，加强对历史时空观念的培养，通过对史料的认识和理解，分析历史问题，形成历史解释，但中学教学的目标是培养学生的家国情怀，帮助他们树立道路自信、理论自信、制度自信和文化自信。因此要围绕着</a:t>
            </a:r>
            <a:r>
              <a:rPr lang="zh-CN" altLang="en-US" sz="3600" dirty="0">
                <a:solidFill>
                  <a:srgbClr val="FF0000"/>
                </a:solidFill>
              </a:rPr>
              <a:t>家国情怀</a:t>
            </a:r>
            <a:r>
              <a:rPr lang="zh-CN" altLang="en-US" sz="3600" dirty="0"/>
              <a:t>这个目标展开教学。</a:t>
            </a:r>
            <a:endParaRPr lang="zh-CN" altLang="en-US"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1420335"/>
            <a:ext cx="10515600" cy="987585"/>
          </a:xfrm>
        </p:spPr>
        <p:txBody>
          <a:bodyPr>
            <a:normAutofit/>
          </a:bodyPr>
          <a:lstStyle/>
          <a:p>
            <a:r>
              <a:rPr lang="en-US" altLang="zh-CN" sz="3200" b="1" dirty="0"/>
              <a:t>2</a:t>
            </a:r>
            <a:r>
              <a:rPr lang="zh-CN" altLang="en-US" sz="3200" b="1" dirty="0"/>
              <a:t>、叶小兵：树立新的教材观</a:t>
            </a:r>
            <a:endParaRPr lang="zh-CN" altLang="en-US" sz="3200" b="1" dirty="0"/>
          </a:p>
        </p:txBody>
      </p:sp>
      <p:sp>
        <p:nvSpPr>
          <p:cNvPr id="3" name="内容占位符 2"/>
          <p:cNvSpPr>
            <a:spLocks noGrp="1"/>
          </p:cNvSpPr>
          <p:nvPr>
            <p:ph idx="1"/>
          </p:nvPr>
        </p:nvSpPr>
        <p:spPr>
          <a:xfrm>
            <a:off x="0" y="2407920"/>
            <a:ext cx="8564880" cy="4336228"/>
          </a:xfrm>
          <a:ln w="38100">
            <a:solidFill>
              <a:srgbClr val="FF0000"/>
            </a:solidFill>
            <a:prstDash val="dash"/>
          </a:ln>
        </p:spPr>
        <p:txBody>
          <a:bodyPr>
            <a:normAutofit/>
          </a:bodyPr>
          <a:lstStyle/>
          <a:p>
            <a:pPr>
              <a:lnSpc>
                <a:spcPct val="100000"/>
              </a:lnSpc>
            </a:pPr>
            <a:r>
              <a:rPr lang="en-US" altLang="zh-CN" dirty="0"/>
              <a:t>1.</a:t>
            </a:r>
            <a:r>
              <a:rPr lang="zh-CN" altLang="en-US" sz="3000" dirty="0"/>
              <a:t>历史教材不是历史的全部，而是一种主要的教 学资源，没有必要被束缚手脚地用教材。</a:t>
            </a:r>
            <a:endParaRPr lang="zh-CN" altLang="en-US" sz="3000" dirty="0"/>
          </a:p>
          <a:p>
            <a:pPr>
              <a:lnSpc>
                <a:spcPct val="100000"/>
              </a:lnSpc>
            </a:pPr>
            <a:r>
              <a:rPr lang="en-US" altLang="zh-CN" sz="3000" dirty="0"/>
              <a:t>2.</a:t>
            </a:r>
            <a:r>
              <a:rPr lang="zh-CN" altLang="en-US" sz="3000" dirty="0"/>
              <a:t>教材内容不是用来记诵的，而是要根据具体的 学习任务使用教材去解决问题。 </a:t>
            </a:r>
            <a:endParaRPr lang="zh-CN" altLang="en-US" sz="3000" dirty="0"/>
          </a:p>
          <a:p>
            <a:pPr>
              <a:lnSpc>
                <a:spcPct val="100000"/>
              </a:lnSpc>
            </a:pPr>
            <a:r>
              <a:rPr lang="en-US" altLang="zh-CN" sz="3000" dirty="0"/>
              <a:t>3.</a:t>
            </a:r>
            <a:r>
              <a:rPr lang="zh-CN" altLang="en-US" sz="3000" dirty="0"/>
              <a:t>为了更好地完成主题教学，需要教师在现有教 材的基础上重新进行内容整合。 </a:t>
            </a:r>
            <a:endParaRPr lang="zh-CN" altLang="en-US" sz="3000" dirty="0"/>
          </a:p>
          <a:p>
            <a:pPr>
              <a:lnSpc>
                <a:spcPct val="100000"/>
              </a:lnSpc>
            </a:pPr>
            <a:r>
              <a:rPr lang="en-US" altLang="zh-CN" sz="3000" dirty="0"/>
              <a:t>4.</a:t>
            </a:r>
            <a:r>
              <a:rPr lang="zh-CN" altLang="en-US" sz="3000" dirty="0"/>
              <a:t>围绕学生发展核心素养，教师要发掘教材当中 有助于核心素养培养的因素。 </a:t>
            </a:r>
            <a:endParaRPr lang="zh-CN" altLang="en-US" sz="3000" dirty="0"/>
          </a:p>
        </p:txBody>
      </p:sp>
      <p:pic>
        <p:nvPicPr>
          <p:cNvPr id="5" name="图片 4"/>
          <p:cNvPicPr>
            <a:picLocks noChangeAspect="1"/>
          </p:cNvPicPr>
          <p:nvPr/>
        </p:nvPicPr>
        <p:blipFill>
          <a:blip r:embed="rId1"/>
          <a:stretch>
            <a:fillRect/>
          </a:stretch>
        </p:blipFill>
        <p:spPr>
          <a:xfrm>
            <a:off x="9174408" y="2241327"/>
            <a:ext cx="2194632" cy="4417508"/>
          </a:xfrm>
          <a:prstGeom prst="rect">
            <a:avLst/>
          </a:prstGeom>
        </p:spPr>
      </p:pic>
      <p:sp>
        <p:nvSpPr>
          <p:cNvPr id="6" name="标题 1"/>
          <p:cNvSpPr txBox="1"/>
          <p:nvPr/>
        </p:nvSpPr>
        <p:spPr>
          <a:xfrm>
            <a:off x="86360" y="-53593"/>
            <a:ext cx="10515600" cy="9875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4800" dirty="0">
                <a:solidFill>
                  <a:srgbClr val="FF0000"/>
                </a:solidFill>
              </a:rPr>
              <a:t>二、应变教学</a:t>
            </a:r>
            <a:endParaRPr lang="zh-CN" altLang="en-US" sz="4800" dirty="0">
              <a:solidFill>
                <a:srgbClr val="FF0000"/>
              </a:solidFill>
            </a:endParaRPr>
          </a:p>
        </p:txBody>
      </p:sp>
      <p:sp>
        <p:nvSpPr>
          <p:cNvPr id="8" name="文本框 7"/>
          <p:cNvSpPr txBox="1"/>
          <p:nvPr/>
        </p:nvSpPr>
        <p:spPr>
          <a:xfrm>
            <a:off x="86360" y="814513"/>
            <a:ext cx="6202680" cy="584775"/>
          </a:xfrm>
          <a:prstGeom prst="rect">
            <a:avLst/>
          </a:prstGeom>
          <a:noFill/>
        </p:spPr>
        <p:txBody>
          <a:bodyPr wrap="square">
            <a:spAutoFit/>
          </a:bodyPr>
          <a:lstStyle/>
          <a:p>
            <a:r>
              <a:rPr lang="zh-CN" altLang="en-US" sz="3200" dirty="0">
                <a:solidFill>
                  <a:srgbClr val="0000FF"/>
                </a:solidFill>
              </a:rPr>
              <a:t>（一）转变教学观念和思路</a:t>
            </a:r>
            <a:endParaRPr lang="zh-CN" altLang="en-US" sz="3200" dirty="0">
              <a:solidFill>
                <a:srgbClr val="0000F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02930" y="1403419"/>
            <a:ext cx="10515600" cy="670924"/>
          </a:xfrm>
        </p:spPr>
        <p:txBody>
          <a:bodyPr>
            <a:normAutofit/>
          </a:bodyPr>
          <a:lstStyle/>
          <a:p>
            <a:r>
              <a:rPr lang="en-US" altLang="zh-CN" sz="3600" b="1" dirty="0"/>
              <a:t>3</a:t>
            </a:r>
            <a:r>
              <a:rPr lang="zh-CN" altLang="en-US" sz="3600" b="1" dirty="0"/>
              <a:t>、叶小兵：树立新的教学观</a:t>
            </a:r>
            <a:endParaRPr lang="zh-CN" altLang="en-US" sz="3600" b="1" dirty="0"/>
          </a:p>
        </p:txBody>
      </p:sp>
      <p:sp>
        <p:nvSpPr>
          <p:cNvPr id="3" name="内容占位符 2"/>
          <p:cNvSpPr>
            <a:spLocks noGrp="1"/>
          </p:cNvSpPr>
          <p:nvPr>
            <p:ph idx="1"/>
          </p:nvPr>
        </p:nvSpPr>
        <p:spPr>
          <a:xfrm>
            <a:off x="384210" y="2221865"/>
            <a:ext cx="7787640" cy="4209416"/>
          </a:xfrm>
          <a:ln w="57150">
            <a:solidFill>
              <a:srgbClr val="FF0000"/>
            </a:solidFill>
            <a:prstDash val="dash"/>
          </a:ln>
        </p:spPr>
        <p:txBody>
          <a:bodyPr>
            <a:normAutofit fontScale="92500"/>
          </a:bodyPr>
          <a:lstStyle/>
          <a:p>
            <a:r>
              <a:rPr lang="en-US" altLang="zh-CN" sz="3600" dirty="0"/>
              <a:t>1.</a:t>
            </a:r>
            <a:r>
              <a:rPr lang="zh-CN" altLang="en-US" sz="3600" dirty="0"/>
              <a:t>历史教学的价值不是让学生死记硬背， 而是促使学生的学科核心素养得到发展。</a:t>
            </a:r>
            <a:endParaRPr lang="zh-CN" altLang="en-US" sz="3600" dirty="0"/>
          </a:p>
          <a:p>
            <a:r>
              <a:rPr lang="en-US" altLang="zh-CN" sz="3600" dirty="0"/>
              <a:t>2.</a:t>
            </a:r>
            <a:r>
              <a:rPr lang="zh-CN" altLang="en-US" sz="3600" dirty="0"/>
              <a:t>历史教学的任务不是要学生记住繁多的 历史知识，而是要运用知识解决问题。</a:t>
            </a:r>
            <a:endParaRPr lang="zh-CN" altLang="en-US" sz="3600" dirty="0"/>
          </a:p>
          <a:p>
            <a:r>
              <a:rPr lang="en-US" altLang="zh-CN" sz="3600" dirty="0"/>
              <a:t>3.</a:t>
            </a:r>
            <a:r>
              <a:rPr lang="zh-CN" altLang="en-US" sz="3600" dirty="0"/>
              <a:t>历史教学的过程不是围绕着知识进行， 而是针对具体任务开展学生的探究活动。</a:t>
            </a:r>
            <a:endParaRPr lang="zh-CN" altLang="en-US" sz="3600" dirty="0"/>
          </a:p>
          <a:p>
            <a:r>
              <a:rPr lang="en-US" altLang="zh-CN" sz="3600" dirty="0"/>
              <a:t>4.</a:t>
            </a:r>
            <a:r>
              <a:rPr lang="zh-CN" altLang="en-US" sz="3600" dirty="0"/>
              <a:t>学生通过自主学习能够理解掌握的历史 教学内容，教师没有必要从头讲到尾。</a:t>
            </a:r>
            <a:endParaRPr lang="zh-CN" altLang="en-US" sz="3600" dirty="0"/>
          </a:p>
        </p:txBody>
      </p:sp>
      <p:pic>
        <p:nvPicPr>
          <p:cNvPr id="5" name="图片 4"/>
          <p:cNvPicPr>
            <a:picLocks noChangeAspect="1"/>
          </p:cNvPicPr>
          <p:nvPr/>
        </p:nvPicPr>
        <p:blipFill>
          <a:blip r:embed="rId1"/>
          <a:stretch>
            <a:fillRect/>
          </a:stretch>
        </p:blipFill>
        <p:spPr>
          <a:xfrm>
            <a:off x="9245601" y="2221865"/>
            <a:ext cx="1971040" cy="4209416"/>
          </a:xfrm>
          <a:prstGeom prst="rect">
            <a:avLst/>
          </a:prstGeom>
        </p:spPr>
      </p:pic>
      <p:sp>
        <p:nvSpPr>
          <p:cNvPr id="6" name="标题 1"/>
          <p:cNvSpPr txBox="1"/>
          <p:nvPr/>
        </p:nvSpPr>
        <p:spPr>
          <a:xfrm>
            <a:off x="86360" y="-53593"/>
            <a:ext cx="10515600" cy="9875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4800" dirty="0">
                <a:solidFill>
                  <a:srgbClr val="FF0000"/>
                </a:solidFill>
              </a:rPr>
              <a:t>二、应变教学</a:t>
            </a:r>
            <a:endParaRPr lang="zh-CN" altLang="en-US" sz="4800" dirty="0">
              <a:solidFill>
                <a:srgbClr val="FF0000"/>
              </a:solidFill>
            </a:endParaRPr>
          </a:p>
        </p:txBody>
      </p:sp>
      <p:sp>
        <p:nvSpPr>
          <p:cNvPr id="7" name="文本框 6"/>
          <p:cNvSpPr txBox="1"/>
          <p:nvPr/>
        </p:nvSpPr>
        <p:spPr>
          <a:xfrm>
            <a:off x="86360" y="814513"/>
            <a:ext cx="6202680" cy="584775"/>
          </a:xfrm>
          <a:prstGeom prst="rect">
            <a:avLst/>
          </a:prstGeom>
          <a:noFill/>
        </p:spPr>
        <p:txBody>
          <a:bodyPr wrap="square">
            <a:spAutoFit/>
          </a:bodyPr>
          <a:lstStyle/>
          <a:p>
            <a:r>
              <a:rPr lang="zh-CN" altLang="en-US" sz="3200" dirty="0">
                <a:solidFill>
                  <a:srgbClr val="0000FF"/>
                </a:solidFill>
              </a:rPr>
              <a:t>（一）转变教学观念和思路</a:t>
            </a:r>
            <a:endParaRPr lang="zh-CN" altLang="en-US" sz="3200" dirty="0">
              <a:solidFill>
                <a:srgbClr val="0000FF"/>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6000" dirty="0">
                <a:solidFill>
                  <a:srgbClr val="FF0000"/>
                </a:solidFill>
              </a:rPr>
              <a:t>二、应变教学</a:t>
            </a:r>
            <a:endParaRPr lang="zh-CN" altLang="en-US" sz="6000" dirty="0">
              <a:solidFill>
                <a:srgbClr val="FF0000"/>
              </a:solidFill>
            </a:endParaRPr>
          </a:p>
        </p:txBody>
      </p:sp>
      <p:sp>
        <p:nvSpPr>
          <p:cNvPr id="3" name="内容占位符 2"/>
          <p:cNvSpPr>
            <a:spLocks noGrp="1"/>
          </p:cNvSpPr>
          <p:nvPr>
            <p:ph idx="1"/>
          </p:nvPr>
        </p:nvSpPr>
        <p:spPr/>
        <p:txBody>
          <a:bodyPr>
            <a:normAutofit/>
          </a:bodyPr>
          <a:lstStyle/>
          <a:p>
            <a:pPr algn="just">
              <a:spcAft>
                <a:spcPts val="0"/>
              </a:spcAft>
            </a:pPr>
            <a:r>
              <a:rPr lang="zh-CN" altLang="en-US" sz="4400" b="1" dirty="0">
                <a:latin typeface="宋体" panose="02010600030101010101" pitchFamily="2" charset="-122"/>
                <a:ea typeface="宋体" panose="02010600030101010101" pitchFamily="2" charset="-122"/>
              </a:rPr>
              <a:t>（二）</a:t>
            </a:r>
            <a:r>
              <a:rPr lang="zh-CN" altLang="zh-CN" sz="4000" kern="100" dirty="0">
                <a:effectLst/>
                <a:latin typeface="Calibri" panose="020F0502020204030204" charset="0"/>
                <a:ea typeface="宋体" panose="02010600030101010101" pitchFamily="2" charset="-122"/>
                <a:cs typeface="Times New Roman" panose="02020603050405020304" pitchFamily="18" charset="0"/>
              </a:rPr>
              <a:t>把握课标要求，明确教学重点</a:t>
            </a:r>
            <a:r>
              <a:rPr lang="zh-CN" altLang="en-US" sz="4000" kern="100" dirty="0">
                <a:latin typeface="Calibri" panose="020F0502020204030204" charset="0"/>
                <a:ea typeface="宋体" panose="02010600030101010101" pitchFamily="2" charset="-122"/>
                <a:cs typeface="Times New Roman" panose="02020603050405020304" pitchFamily="18" charset="0"/>
              </a:rPr>
              <a:t>。</a:t>
            </a:r>
            <a:endParaRPr lang="en-US" altLang="zh-CN" sz="4000" kern="100" dirty="0">
              <a:effectLst/>
              <a:latin typeface="Calibri" panose="020F0502020204030204" charset="0"/>
              <a:ea typeface="宋体" panose="02010600030101010101" pitchFamily="2" charset="-122"/>
              <a:cs typeface="Times New Roman" panose="02020603050405020304" pitchFamily="18" charset="0"/>
            </a:endParaRPr>
          </a:p>
          <a:p>
            <a:pPr marL="0" indent="0" algn="just">
              <a:buNone/>
            </a:pPr>
            <a:r>
              <a:rPr lang="en-US" altLang="zh-CN" sz="3600" kern="100" dirty="0">
                <a:solidFill>
                  <a:srgbClr val="0000FF"/>
                </a:solidFill>
                <a:effectLst/>
                <a:latin typeface="Calibri" panose="020F0502020204030204" charset="0"/>
                <a:ea typeface="宋体" panose="02010600030101010101" pitchFamily="2" charset="-122"/>
                <a:cs typeface="Times New Roman" panose="02020603050405020304" pitchFamily="18" charset="0"/>
              </a:rPr>
              <a:t>      </a:t>
            </a:r>
            <a:r>
              <a:rPr lang="zh-CN" altLang="zh-CN" sz="3600" kern="100" dirty="0">
                <a:solidFill>
                  <a:srgbClr val="0000FF"/>
                </a:solidFill>
                <a:effectLst/>
                <a:latin typeface="Calibri" panose="020F0502020204030204" charset="0"/>
                <a:ea typeface="宋体" panose="02010600030101010101" pitchFamily="2" charset="-122"/>
                <a:cs typeface="Times New Roman" panose="02020603050405020304" pitchFamily="18" charset="0"/>
              </a:rPr>
              <a:t>课标在课程内容中，对必修模块每个专题的内容叙述，基本上是要求通过知识运用对历史的重要问题进行认识</a:t>
            </a:r>
            <a:r>
              <a:rPr lang="zh-CN" altLang="zh-CN" sz="3600" kern="100" dirty="0">
                <a:solidFill>
                  <a:srgbClr val="FF0000"/>
                </a:solidFill>
                <a:effectLst/>
                <a:latin typeface="Calibri" panose="020F0502020204030204" charset="0"/>
                <a:ea typeface="宋体" panose="02010600030101010101" pitchFamily="2" charset="-122"/>
                <a:cs typeface="Times New Roman" panose="02020603050405020304" pitchFamily="18" charset="0"/>
              </a:rPr>
              <a:t>（特征、局面、变化、原因、意义）</a:t>
            </a:r>
            <a:endParaRPr lang="zh-CN" altLang="zh-CN" sz="3600" kern="100" dirty="0">
              <a:solidFill>
                <a:srgbClr val="FF0000"/>
              </a:solidFill>
              <a:effectLst/>
              <a:latin typeface="Calibri" panose="020F0502020204030204" charset="0"/>
              <a:ea typeface="宋体" panose="02010600030101010101" pitchFamily="2" charset="-122"/>
              <a:cs typeface="Times New Roman" panose="02020603050405020304" pitchFamily="18" charset="0"/>
            </a:endParaRPr>
          </a:p>
          <a:p>
            <a:pPr algn="just">
              <a:spcAft>
                <a:spcPts val="0"/>
              </a:spcAft>
            </a:pPr>
            <a:endParaRPr lang="zh-CN" altLang="zh-CN" sz="4000" kern="100" dirty="0">
              <a:effectLst/>
              <a:latin typeface="Calibri" panose="020F0502020204030204" charset="0"/>
              <a:ea typeface="宋体" panose="02010600030101010101" pitchFamily="2" charset="-122"/>
              <a:cs typeface="Times New Roman" panose="02020603050405020304" pitchFamily="18" charset="0"/>
            </a:endParaRPr>
          </a:p>
          <a:p>
            <a:pPr marL="0" indent="0">
              <a:buNone/>
            </a:pPr>
            <a:endParaRPr lang="en-US" altLang="zh-CN" sz="4000" b="1" dirty="0">
              <a:latin typeface="宋体" panose="02010600030101010101" pitchFamily="2" charset="-122"/>
              <a:ea typeface="宋体" panose="02010600030101010101" pitchFamily="2" charset="-122"/>
            </a:endParaRPr>
          </a:p>
          <a:p>
            <a:pPr marL="0" indent="0">
              <a:buNone/>
            </a:pPr>
            <a:endParaRPr lang="zh-CN" altLang="en-US" sz="4400" b="1" dirty="0">
              <a:latin typeface="宋体" panose="02010600030101010101" pitchFamily="2" charset="-122"/>
              <a:ea typeface="宋体" panose="02010600030101010101" pitchFamily="2" charset="-122"/>
            </a:endParaRPr>
          </a:p>
        </p:txBody>
      </p:sp>
      <p:sp>
        <p:nvSpPr>
          <p:cNvPr id="18" name="文本框 17"/>
          <p:cNvSpPr txBox="1"/>
          <p:nvPr/>
        </p:nvSpPr>
        <p:spPr>
          <a:xfrm>
            <a:off x="965200" y="4430772"/>
            <a:ext cx="10302240" cy="2062103"/>
          </a:xfrm>
          <a:prstGeom prst="rect">
            <a:avLst/>
          </a:prstGeom>
          <a:noFill/>
          <a:ln w="38100">
            <a:solidFill>
              <a:srgbClr val="FF0000"/>
            </a:solidFill>
            <a:prstDash val="dash"/>
          </a:ln>
        </p:spPr>
        <p:txBody>
          <a:bodyPr wrap="square">
            <a:spAutoFit/>
          </a:bodyPr>
          <a:lstStyle/>
          <a:p>
            <a:r>
              <a:rPr lang="zh-CN" altLang="en-US" sz="3200" dirty="0"/>
              <a:t>马克思主义的诞生</a:t>
            </a:r>
            <a:endParaRPr lang="en-US" altLang="zh-CN" sz="3200" dirty="0"/>
          </a:p>
          <a:p>
            <a:r>
              <a:rPr lang="zh-CN" altLang="en-US" sz="3200" dirty="0"/>
              <a:t>通过了解马克思主义诞生的时代</a:t>
            </a:r>
            <a:r>
              <a:rPr lang="zh-CN" altLang="en-US" sz="3200" dirty="0">
                <a:solidFill>
                  <a:srgbClr val="FF0000"/>
                </a:solidFill>
              </a:rPr>
              <a:t>背景</a:t>
            </a:r>
            <a:r>
              <a:rPr lang="zh-CN" altLang="en-US" sz="3200" dirty="0"/>
              <a:t>以及马克思、恩格斯的</a:t>
            </a:r>
            <a:r>
              <a:rPr lang="zh-CN" altLang="en-US" sz="3200" dirty="0">
                <a:solidFill>
                  <a:srgbClr val="FF0000"/>
                </a:solidFill>
              </a:rPr>
              <a:t>理论探索</a:t>
            </a:r>
            <a:r>
              <a:rPr lang="zh-CN" altLang="en-US" sz="3200" dirty="0"/>
              <a:t>与</a:t>
            </a:r>
            <a:r>
              <a:rPr lang="zh-CN" altLang="en-US" sz="3200" dirty="0">
                <a:solidFill>
                  <a:srgbClr val="FF0000"/>
                </a:solidFill>
              </a:rPr>
              <a:t>革命实践</a:t>
            </a:r>
            <a:r>
              <a:rPr lang="zh-CN" altLang="en-US" sz="3200" dirty="0"/>
              <a:t>，理解马克思主义产生的</a:t>
            </a:r>
            <a:r>
              <a:rPr lang="zh-CN" altLang="en-US" sz="3200" dirty="0">
                <a:solidFill>
                  <a:srgbClr val="FF0000"/>
                </a:solidFill>
              </a:rPr>
              <a:t>世界意义</a:t>
            </a:r>
            <a:endParaRPr lang="zh-CN" altLang="en-US" sz="32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838200" y="1168400"/>
            <a:ext cx="10515600" cy="5008563"/>
          </a:xfrm>
        </p:spPr>
        <p:txBody>
          <a:bodyPr/>
          <a:lstStyle/>
          <a:p>
            <a:pPr marL="0" indent="0" algn="just">
              <a:spcAft>
                <a:spcPts val="0"/>
              </a:spcAft>
              <a:buNone/>
            </a:pPr>
            <a:r>
              <a:rPr lang="zh-CN" altLang="en-US" sz="3600" b="1" dirty="0">
                <a:latin typeface="宋体" panose="02010600030101010101" pitchFamily="2" charset="-122"/>
                <a:ea typeface="宋体" panose="02010600030101010101" pitchFamily="2" charset="-122"/>
              </a:rPr>
              <a:t>（三）整合教材</a:t>
            </a:r>
            <a:endParaRPr lang="en-US" altLang="zh-CN" sz="3600" b="1" dirty="0">
              <a:latin typeface="宋体" panose="02010600030101010101" pitchFamily="2" charset="-122"/>
              <a:ea typeface="宋体" panose="02010600030101010101" pitchFamily="2" charset="-122"/>
            </a:endParaRPr>
          </a:p>
          <a:p>
            <a:pPr marL="0" indent="0" algn="just">
              <a:spcAft>
                <a:spcPts val="0"/>
              </a:spcAft>
              <a:buNone/>
            </a:pPr>
            <a:r>
              <a:rPr lang="en-US" altLang="zh-CN" sz="3600" kern="100" dirty="0">
                <a:solidFill>
                  <a:srgbClr val="FF0000"/>
                </a:solidFill>
                <a:effectLst/>
                <a:latin typeface="Calibri" panose="020F0502020204030204" charset="0"/>
                <a:ea typeface="宋体" panose="02010600030101010101" pitchFamily="2" charset="-122"/>
                <a:cs typeface="Times New Roman" panose="02020603050405020304" pitchFamily="18" charset="0"/>
              </a:rPr>
              <a:t>1</a:t>
            </a:r>
            <a:r>
              <a:rPr lang="zh-CN" altLang="en-US" sz="3600" kern="100" dirty="0">
                <a:solidFill>
                  <a:srgbClr val="FF0000"/>
                </a:solidFill>
                <a:effectLst/>
                <a:latin typeface="Calibri" panose="020F0502020204030204" charset="0"/>
                <a:ea typeface="宋体" panose="02010600030101010101" pitchFamily="2" charset="-122"/>
                <a:cs typeface="Times New Roman" panose="02020603050405020304" pitchFamily="18" charset="0"/>
              </a:rPr>
              <a:t>、</a:t>
            </a:r>
            <a:r>
              <a:rPr lang="zh-CN" altLang="zh-CN" sz="3600" kern="100" dirty="0">
                <a:solidFill>
                  <a:srgbClr val="FF0000"/>
                </a:solidFill>
                <a:effectLst/>
                <a:latin typeface="Calibri" panose="020F0502020204030204" charset="0"/>
                <a:ea typeface="宋体" panose="02010600030101010101" pitchFamily="2" charset="-122"/>
                <a:cs typeface="Times New Roman" panose="02020603050405020304" pitchFamily="18" charset="0"/>
              </a:rPr>
              <a:t>每</a:t>
            </a:r>
            <a:r>
              <a:rPr lang="zh-CN" altLang="en-US" sz="3600" kern="100" dirty="0">
                <a:solidFill>
                  <a:srgbClr val="FF0000"/>
                </a:solidFill>
                <a:effectLst/>
                <a:latin typeface="Calibri" panose="020F0502020204030204" charset="0"/>
                <a:ea typeface="宋体" panose="02010600030101010101" pitchFamily="2" charset="-122"/>
                <a:cs typeface="Times New Roman" panose="02020603050405020304" pitchFamily="18" charset="0"/>
              </a:rPr>
              <a:t>节课</a:t>
            </a:r>
            <a:r>
              <a:rPr lang="zh-CN" altLang="zh-CN" sz="3600" kern="100" dirty="0">
                <a:solidFill>
                  <a:srgbClr val="FF0000"/>
                </a:solidFill>
                <a:effectLst/>
                <a:latin typeface="Calibri" panose="020F0502020204030204" charset="0"/>
                <a:ea typeface="宋体" panose="02010600030101010101" pitchFamily="2" charset="-122"/>
                <a:cs typeface="Times New Roman" panose="02020603050405020304" pitchFamily="18" charset="0"/>
              </a:rPr>
              <a:t>的整合</a:t>
            </a:r>
            <a:r>
              <a:rPr lang="zh-CN" altLang="zh-CN" sz="3600" kern="100" dirty="0">
                <a:effectLst/>
                <a:latin typeface="Calibri" panose="020F0502020204030204" charset="0"/>
                <a:ea typeface="宋体" panose="02010600030101010101" pitchFamily="2" charset="-122"/>
                <a:cs typeface="Times New Roman" panose="02020603050405020304" pitchFamily="18" charset="0"/>
              </a:rPr>
              <a:t>，如何取舍，内容聚焦</a:t>
            </a:r>
            <a:endParaRPr lang="zh-CN" altLang="en-US" sz="3600" dirty="0"/>
          </a:p>
        </p:txBody>
      </p:sp>
      <p:sp>
        <p:nvSpPr>
          <p:cNvPr id="6" name="标题 1"/>
          <p:cNvSpPr>
            <a:spLocks noGrp="1"/>
          </p:cNvSpPr>
          <p:nvPr>
            <p:ph type="title"/>
          </p:nvPr>
        </p:nvSpPr>
        <p:spPr>
          <a:xfrm>
            <a:off x="0" y="0"/>
            <a:ext cx="10515600" cy="1325563"/>
          </a:xfrm>
        </p:spPr>
        <p:txBody>
          <a:bodyPr>
            <a:normAutofit/>
          </a:bodyPr>
          <a:lstStyle/>
          <a:p>
            <a:r>
              <a:rPr lang="zh-CN" altLang="en-US" sz="6000" dirty="0">
                <a:solidFill>
                  <a:srgbClr val="FF0000"/>
                </a:solidFill>
              </a:rPr>
              <a:t>二、应变教学</a:t>
            </a:r>
            <a:endParaRPr lang="zh-CN" altLang="en-US" sz="6000" dirty="0">
              <a:solidFill>
                <a:srgbClr val="FF0000"/>
              </a:solidFill>
            </a:endParaRPr>
          </a:p>
        </p:txBody>
      </p:sp>
      <p:pic>
        <p:nvPicPr>
          <p:cNvPr id="11" name="图片 1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29920" y="2824480"/>
            <a:ext cx="4230370" cy="3505200"/>
          </a:xfrm>
          <a:prstGeom prst="rect">
            <a:avLst/>
          </a:prstGeom>
        </p:spPr>
      </p:pic>
      <p:sp>
        <p:nvSpPr>
          <p:cNvPr id="12" name="左大括号 11"/>
          <p:cNvSpPr/>
          <p:nvPr/>
        </p:nvSpPr>
        <p:spPr>
          <a:xfrm>
            <a:off x="4743450" y="4127343"/>
            <a:ext cx="753110" cy="1417319"/>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矩形 12"/>
          <p:cNvSpPr/>
          <p:nvPr/>
        </p:nvSpPr>
        <p:spPr>
          <a:xfrm>
            <a:off x="5496560" y="4089242"/>
            <a:ext cx="2621280" cy="1493520"/>
          </a:xfrm>
          <a:prstGeom prst="rect">
            <a:avLst/>
          </a:prstGeom>
          <a:solidFill>
            <a:schemeClr val="bg1"/>
          </a:solid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solidFill>
                <a:latin typeface="微软雅黑" panose="020B0503020204020204" pitchFamily="34" charset="-122"/>
                <a:ea typeface="微软雅黑" panose="020B0503020204020204" pitchFamily="34" charset="-122"/>
              </a:rPr>
              <a:t>列国纷争与华夏认同</a:t>
            </a:r>
            <a:endParaRPr lang="en-US" altLang="zh-CN" b="1" dirty="0">
              <a:solidFill>
                <a:schemeClr val="tx1"/>
              </a:solidFill>
              <a:latin typeface="微软雅黑" panose="020B0503020204020204" pitchFamily="34" charset="-122"/>
              <a:ea typeface="微软雅黑" panose="020B0503020204020204" pitchFamily="34" charset="-122"/>
            </a:endParaRPr>
          </a:p>
          <a:p>
            <a:pPr algn="ctr"/>
            <a:r>
              <a:rPr lang="zh-CN" altLang="en-US" b="1" dirty="0">
                <a:solidFill>
                  <a:schemeClr val="tx1"/>
                </a:solidFill>
                <a:latin typeface="微软雅黑" panose="020B0503020204020204" pitchFamily="34" charset="-122"/>
                <a:ea typeface="微软雅黑" panose="020B0503020204020204" pitchFamily="34" charset="-122"/>
              </a:rPr>
              <a:t>经济发展与变法运动</a:t>
            </a:r>
            <a:endParaRPr lang="en-US" altLang="zh-CN" b="1" dirty="0">
              <a:solidFill>
                <a:schemeClr val="tx1"/>
              </a:solidFill>
              <a:latin typeface="微软雅黑" panose="020B0503020204020204" pitchFamily="34" charset="-122"/>
              <a:ea typeface="微软雅黑" panose="020B0503020204020204" pitchFamily="34" charset="-122"/>
            </a:endParaRPr>
          </a:p>
          <a:p>
            <a:pPr algn="ctr"/>
            <a:r>
              <a:rPr lang="zh-CN" altLang="en-US" b="1" dirty="0">
                <a:solidFill>
                  <a:schemeClr val="tx1"/>
                </a:solidFill>
                <a:latin typeface="微软雅黑" panose="020B0503020204020204" pitchFamily="34" charset="-122"/>
                <a:ea typeface="微软雅黑" panose="020B0503020204020204" pitchFamily="34" charset="-122"/>
              </a:rPr>
              <a:t>孔子和老子</a:t>
            </a:r>
            <a:endParaRPr lang="en-US" altLang="zh-CN" b="1" dirty="0">
              <a:solidFill>
                <a:schemeClr val="tx1"/>
              </a:solidFill>
              <a:latin typeface="微软雅黑" panose="020B0503020204020204" pitchFamily="34" charset="-122"/>
              <a:ea typeface="微软雅黑" panose="020B0503020204020204" pitchFamily="34" charset="-122"/>
            </a:endParaRPr>
          </a:p>
          <a:p>
            <a:pPr algn="ctr"/>
            <a:r>
              <a:rPr lang="zh-CN" altLang="en-US" b="1" dirty="0">
                <a:solidFill>
                  <a:schemeClr val="tx1"/>
                </a:solidFill>
                <a:latin typeface="微软雅黑" panose="020B0503020204020204" pitchFamily="34" charset="-122"/>
                <a:ea typeface="微软雅黑" panose="020B0503020204020204" pitchFamily="34" charset="-122"/>
              </a:rPr>
              <a:t>百家争鸣</a:t>
            </a:r>
            <a:endParaRPr lang="zh-CN" altLang="en-US" b="1" dirty="0">
              <a:solidFill>
                <a:schemeClr val="tx1"/>
              </a:solidFill>
              <a:latin typeface="微软雅黑" panose="020B0503020204020204" pitchFamily="34" charset="-122"/>
              <a:ea typeface="微软雅黑" panose="020B0503020204020204" pitchFamily="34" charset="-122"/>
            </a:endParaRPr>
          </a:p>
        </p:txBody>
      </p:sp>
      <p:sp>
        <p:nvSpPr>
          <p:cNvPr id="17" name="矩形 16"/>
          <p:cNvSpPr/>
          <p:nvPr/>
        </p:nvSpPr>
        <p:spPr>
          <a:xfrm>
            <a:off x="7707632" y="2768758"/>
            <a:ext cx="4339651" cy="923330"/>
          </a:xfrm>
          <a:prstGeom prst="rect">
            <a:avLst/>
          </a:prstGeom>
          <a:noFill/>
        </p:spPr>
        <p:txBody>
          <a:bodyPr wrap="none" lIns="91440" tIns="45720" rIns="91440" bIns="45720">
            <a:spAutoFit/>
          </a:bodyPr>
          <a:lstStyle/>
          <a:p>
            <a:pPr algn="ctr"/>
            <a:r>
              <a:rPr lang="zh-CN" altLang="en-US" sz="5400" b="1" cap="none" spc="0" dirty="0">
                <a:ln w="22225">
                  <a:solidFill>
                    <a:schemeClr val="accent2"/>
                  </a:solidFill>
                  <a:prstDash val="solid"/>
                </a:ln>
                <a:solidFill>
                  <a:schemeClr val="accent2">
                    <a:lumMod val="40000"/>
                    <a:lumOff val="60000"/>
                  </a:schemeClr>
                </a:solidFill>
                <a:effectLst/>
              </a:rPr>
              <a:t>政治经济变动</a:t>
            </a:r>
            <a:endParaRPr lang="zh-CN" altLang="en-US" sz="5400" b="1" cap="none" spc="0" dirty="0">
              <a:ln w="22225">
                <a:solidFill>
                  <a:schemeClr val="accent2"/>
                </a:solidFill>
                <a:prstDash val="solid"/>
              </a:ln>
              <a:solidFill>
                <a:schemeClr val="accent2">
                  <a:lumMod val="40000"/>
                  <a:lumOff val="60000"/>
                </a:schemeClr>
              </a:solidFill>
              <a:effectLst/>
            </a:endParaRPr>
          </a:p>
        </p:txBody>
      </p:sp>
      <p:sp>
        <p:nvSpPr>
          <p:cNvPr id="19" name="箭头: 下 18"/>
          <p:cNvSpPr/>
          <p:nvPr/>
        </p:nvSpPr>
        <p:spPr>
          <a:xfrm>
            <a:off x="8483600" y="3692088"/>
            <a:ext cx="640080" cy="9233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8295699" y="4812117"/>
            <a:ext cx="1826141" cy="584775"/>
          </a:xfrm>
          <a:prstGeom prst="rect">
            <a:avLst/>
          </a:prstGeom>
          <a:noFill/>
        </p:spPr>
        <p:txBody>
          <a:bodyPr wrap="none" lIns="91440" tIns="45720" rIns="91440" bIns="45720">
            <a:spAutoFit/>
          </a:bodyPr>
          <a:lstStyle/>
          <a:p>
            <a:pPr algn="ctr"/>
            <a:r>
              <a:rPr lang="zh-CN" altLang="en-US" sz="3200" b="1" cap="none" spc="0" dirty="0">
                <a:ln w="22225">
                  <a:solidFill>
                    <a:schemeClr val="accent2"/>
                  </a:solidFill>
                  <a:prstDash val="solid"/>
                </a:ln>
                <a:solidFill>
                  <a:schemeClr val="accent2">
                    <a:lumMod val="40000"/>
                    <a:lumOff val="60000"/>
                  </a:schemeClr>
                </a:solidFill>
                <a:effectLst/>
              </a:rPr>
              <a:t>各国变法</a:t>
            </a:r>
            <a:endParaRPr lang="zh-CN" altLang="en-US" sz="3200" b="1" cap="none" spc="0" dirty="0">
              <a:ln w="22225">
                <a:solidFill>
                  <a:schemeClr val="accent2"/>
                </a:solidFill>
                <a:prstDash val="solid"/>
              </a:ln>
              <a:solidFill>
                <a:schemeClr val="accent2">
                  <a:lumMod val="40000"/>
                  <a:lumOff val="60000"/>
                </a:schemeClr>
              </a:solidFill>
              <a:effectLst/>
            </a:endParaRPr>
          </a:p>
        </p:txBody>
      </p:sp>
      <p:sp>
        <p:nvSpPr>
          <p:cNvPr id="21" name="箭头: 下 20"/>
          <p:cNvSpPr/>
          <p:nvPr/>
        </p:nvSpPr>
        <p:spPr>
          <a:xfrm>
            <a:off x="10515600" y="3731132"/>
            <a:ext cx="640080" cy="9233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0402291" y="4812116"/>
            <a:ext cx="1826141" cy="584775"/>
          </a:xfrm>
          <a:prstGeom prst="rect">
            <a:avLst/>
          </a:prstGeom>
          <a:noFill/>
        </p:spPr>
        <p:txBody>
          <a:bodyPr wrap="none" lIns="91440" tIns="45720" rIns="91440" bIns="45720">
            <a:spAutoFit/>
          </a:bodyPr>
          <a:lstStyle/>
          <a:p>
            <a:pPr algn="ctr"/>
            <a:r>
              <a:rPr lang="zh-CN" altLang="en-US" sz="3200" b="1" dirty="0">
                <a:ln w="22225">
                  <a:solidFill>
                    <a:schemeClr val="accent2"/>
                  </a:solidFill>
                  <a:prstDash val="solid"/>
                </a:ln>
                <a:solidFill>
                  <a:schemeClr val="accent2">
                    <a:lumMod val="40000"/>
                    <a:lumOff val="60000"/>
                  </a:schemeClr>
                </a:solidFill>
              </a:rPr>
              <a:t>百家争鸣</a:t>
            </a:r>
            <a:endParaRPr lang="zh-CN" altLang="en-US" sz="3200" b="1" cap="none" spc="0" dirty="0">
              <a:ln w="22225">
                <a:solidFill>
                  <a:schemeClr val="accent2"/>
                </a:solidFill>
                <a:prstDash val="solid"/>
              </a:ln>
              <a:solidFill>
                <a:schemeClr val="accent2">
                  <a:lumMod val="40000"/>
                  <a:lumOff val="60000"/>
                </a:schemeClr>
              </a:solidFill>
              <a:effectLst/>
            </a:endParaRPr>
          </a:p>
        </p:txBody>
      </p:sp>
      <p:sp>
        <p:nvSpPr>
          <p:cNvPr id="23" name="箭头: 上 22"/>
          <p:cNvSpPr/>
          <p:nvPr/>
        </p:nvSpPr>
        <p:spPr>
          <a:xfrm>
            <a:off x="9514840" y="3677904"/>
            <a:ext cx="640080" cy="92333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箭头: 上 23"/>
          <p:cNvSpPr/>
          <p:nvPr/>
        </p:nvSpPr>
        <p:spPr>
          <a:xfrm>
            <a:off x="11407203" y="3692088"/>
            <a:ext cx="640080" cy="92333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ppt_x"/>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ppt_x"/>
                                          </p:val>
                                        </p:tav>
                                        <p:tav tm="100000">
                                          <p:val>
                                            <p:strVal val="#ppt_x"/>
                                          </p:val>
                                        </p:tav>
                                      </p:tavLst>
                                    </p:anim>
                                    <p:anim calcmode="lin" valueType="num">
                                      <p:cBhvr additive="base">
                                        <p:cTn id="5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7" grpId="0"/>
      <p:bldP spid="19" grpId="0" animBg="1"/>
      <p:bldP spid="20" grpId="0"/>
      <p:bldP spid="21" grpId="0" animBg="1"/>
      <p:bldP spid="22" grpId="0"/>
      <p:bldP spid="23" grpId="0" animBg="1"/>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838200" y="1168400"/>
            <a:ext cx="10515600" cy="5008563"/>
          </a:xfrm>
        </p:spPr>
        <p:txBody>
          <a:bodyPr/>
          <a:lstStyle/>
          <a:p>
            <a:pPr marL="0" indent="0" algn="just">
              <a:spcAft>
                <a:spcPts val="0"/>
              </a:spcAft>
              <a:buNone/>
            </a:pPr>
            <a:r>
              <a:rPr lang="zh-CN" altLang="en-US" sz="3600" b="1" dirty="0">
                <a:latin typeface="宋体" panose="02010600030101010101" pitchFamily="2" charset="-122"/>
                <a:ea typeface="宋体" panose="02010600030101010101" pitchFamily="2" charset="-122"/>
              </a:rPr>
              <a:t>（三）整合教材</a:t>
            </a:r>
            <a:endParaRPr lang="en-US" altLang="zh-CN" sz="3600" b="1" dirty="0">
              <a:latin typeface="宋体" panose="02010600030101010101" pitchFamily="2" charset="-122"/>
              <a:ea typeface="宋体" panose="02010600030101010101" pitchFamily="2" charset="-122"/>
            </a:endParaRPr>
          </a:p>
          <a:p>
            <a:pPr marL="0" indent="0" algn="just">
              <a:spcAft>
                <a:spcPts val="0"/>
              </a:spcAft>
              <a:buNone/>
            </a:pPr>
            <a:r>
              <a:rPr lang="en-US" altLang="zh-CN" sz="2800" kern="100" dirty="0">
                <a:solidFill>
                  <a:srgbClr val="FF0000"/>
                </a:solidFill>
                <a:effectLst/>
                <a:latin typeface="Calibri" panose="020F0502020204030204" charset="0"/>
                <a:ea typeface="宋体" panose="02010600030101010101" pitchFamily="2" charset="-122"/>
                <a:cs typeface="Times New Roman" panose="02020603050405020304" pitchFamily="18" charset="0"/>
              </a:rPr>
              <a:t>2.</a:t>
            </a:r>
            <a:r>
              <a:rPr lang="zh-CN" altLang="zh-CN" sz="2800" kern="100" dirty="0">
                <a:solidFill>
                  <a:srgbClr val="FF0000"/>
                </a:solidFill>
                <a:effectLst/>
                <a:latin typeface="Calibri" panose="020F0502020204030204" charset="0"/>
                <a:ea typeface="宋体" panose="02010600030101010101" pitchFamily="2" charset="-122"/>
                <a:cs typeface="Times New Roman" panose="02020603050405020304" pitchFamily="18" charset="0"/>
              </a:rPr>
              <a:t>每</a:t>
            </a:r>
            <a:r>
              <a:rPr lang="zh-CN" altLang="en-US" kern="100" dirty="0">
                <a:solidFill>
                  <a:srgbClr val="FF0000"/>
                </a:solidFill>
                <a:latin typeface="Calibri" panose="020F0502020204030204" charset="0"/>
                <a:ea typeface="宋体" panose="02010600030101010101" pitchFamily="2" charset="-122"/>
                <a:cs typeface="Times New Roman" panose="02020603050405020304" pitchFamily="18" charset="0"/>
              </a:rPr>
              <a:t>个单元</a:t>
            </a:r>
            <a:r>
              <a:rPr lang="zh-CN" altLang="zh-CN" sz="2800" kern="100" dirty="0">
                <a:solidFill>
                  <a:srgbClr val="FF0000"/>
                </a:solidFill>
                <a:effectLst/>
                <a:latin typeface="Calibri" panose="020F0502020204030204" charset="0"/>
                <a:ea typeface="宋体" panose="02010600030101010101" pitchFamily="2" charset="-122"/>
                <a:cs typeface="Times New Roman" panose="02020603050405020304" pitchFamily="18" charset="0"/>
              </a:rPr>
              <a:t>的整合</a:t>
            </a:r>
            <a:r>
              <a:rPr lang="zh-CN" altLang="zh-CN" sz="2800" kern="100" dirty="0">
                <a:effectLst/>
                <a:latin typeface="Calibri" panose="020F0502020204030204" charset="0"/>
                <a:ea typeface="宋体" panose="02010600030101010101" pitchFamily="2" charset="-122"/>
                <a:cs typeface="Times New Roman" panose="02020603050405020304" pitchFamily="18" charset="0"/>
              </a:rPr>
              <a:t>，</a:t>
            </a:r>
            <a:r>
              <a:rPr lang="zh-CN" altLang="en-US" dirty="0"/>
              <a:t>根据单元主题，打通单元内容，突出教学重点</a:t>
            </a:r>
            <a:endParaRPr lang="zh-CN" altLang="en-US" dirty="0"/>
          </a:p>
          <a:p>
            <a:pPr marL="952500" indent="266700" algn="just">
              <a:spcAft>
                <a:spcPts val="0"/>
              </a:spcAft>
            </a:pPr>
            <a:endParaRPr lang="zh-CN" altLang="en-US" dirty="0"/>
          </a:p>
        </p:txBody>
      </p:sp>
      <p:sp>
        <p:nvSpPr>
          <p:cNvPr id="6" name="标题 1"/>
          <p:cNvSpPr>
            <a:spLocks noGrp="1"/>
          </p:cNvSpPr>
          <p:nvPr>
            <p:ph type="title"/>
          </p:nvPr>
        </p:nvSpPr>
        <p:spPr>
          <a:xfrm>
            <a:off x="0" y="0"/>
            <a:ext cx="10515600" cy="1325563"/>
          </a:xfrm>
        </p:spPr>
        <p:txBody>
          <a:bodyPr>
            <a:normAutofit/>
          </a:bodyPr>
          <a:lstStyle/>
          <a:p>
            <a:r>
              <a:rPr lang="zh-CN" altLang="en-US" sz="6000" dirty="0">
                <a:solidFill>
                  <a:srgbClr val="FF0000"/>
                </a:solidFill>
              </a:rPr>
              <a:t>二、应变教学</a:t>
            </a:r>
            <a:endParaRPr lang="zh-CN" altLang="en-US" sz="6000" dirty="0">
              <a:solidFill>
                <a:srgbClr val="FF0000"/>
              </a:solidFill>
            </a:endParaRPr>
          </a:p>
        </p:txBody>
      </p:sp>
      <p:pic>
        <p:nvPicPr>
          <p:cNvPr id="3" name="图片 2"/>
          <p:cNvPicPr>
            <a:picLocks noChangeAspect="1"/>
          </p:cNvPicPr>
          <p:nvPr/>
        </p:nvPicPr>
        <p:blipFill>
          <a:blip r:embed="rId1"/>
          <a:stretch>
            <a:fillRect/>
          </a:stretch>
        </p:blipFill>
        <p:spPr>
          <a:xfrm>
            <a:off x="0" y="2793663"/>
            <a:ext cx="3717984" cy="3180417"/>
          </a:xfrm>
          <a:prstGeom prst="rect">
            <a:avLst/>
          </a:prstGeom>
        </p:spPr>
      </p:pic>
      <p:sp>
        <p:nvSpPr>
          <p:cNvPr id="10" name="文本框 9"/>
          <p:cNvSpPr txBox="1"/>
          <p:nvPr/>
        </p:nvSpPr>
        <p:spPr>
          <a:xfrm>
            <a:off x="4549978" y="3409464"/>
            <a:ext cx="3314988" cy="1938992"/>
          </a:xfrm>
          <a:prstGeom prst="rect">
            <a:avLst/>
          </a:prstGeom>
          <a:noFill/>
          <a:ln w="57150">
            <a:solidFill>
              <a:srgbClr val="FF0000"/>
            </a:solidFill>
          </a:ln>
        </p:spPr>
        <p:txBody>
          <a:bodyPr wrap="square">
            <a:spAutoFit/>
          </a:bodyPr>
          <a:lstStyle/>
          <a:p>
            <a:r>
              <a:rPr lang="zh-CN" altLang="en-US" sz="2000" dirty="0"/>
              <a:t>第三单元 辽宋夏金多民族政权的并立与元朝的统一</a:t>
            </a:r>
            <a:endParaRPr lang="en-US" altLang="zh-CN" sz="2000" dirty="0"/>
          </a:p>
          <a:p>
            <a:r>
              <a:rPr lang="zh-CN" altLang="en-US" sz="2000" dirty="0"/>
              <a:t>课题</a:t>
            </a:r>
            <a:r>
              <a:rPr lang="en-US" altLang="zh-CN" sz="2000" dirty="0"/>
              <a:t>1 </a:t>
            </a:r>
            <a:r>
              <a:rPr lang="zh-CN" altLang="en-US" sz="2000" dirty="0"/>
              <a:t>两宋的政局和社会经济</a:t>
            </a:r>
            <a:endParaRPr lang="en-US" altLang="zh-CN" sz="2000" dirty="0"/>
          </a:p>
          <a:p>
            <a:r>
              <a:rPr lang="zh-CN" altLang="en-US" sz="2000" dirty="0"/>
              <a:t>课题</a:t>
            </a:r>
            <a:r>
              <a:rPr lang="en-US" altLang="zh-CN" sz="2000" dirty="0"/>
              <a:t>2 </a:t>
            </a:r>
            <a:r>
              <a:rPr lang="zh-CN" altLang="en-US" sz="2000" dirty="0"/>
              <a:t>辽宋夏金元的统治</a:t>
            </a:r>
            <a:endParaRPr lang="en-US" altLang="zh-CN" sz="2000" dirty="0"/>
          </a:p>
          <a:p>
            <a:r>
              <a:rPr lang="zh-CN" altLang="en-US" sz="2000" dirty="0"/>
              <a:t>课题</a:t>
            </a:r>
            <a:r>
              <a:rPr lang="en-US" altLang="zh-CN" sz="2000" dirty="0"/>
              <a:t>3 </a:t>
            </a:r>
            <a:r>
              <a:rPr lang="zh-CN" altLang="en-US" sz="2000" dirty="0"/>
              <a:t>辽宋夏金元的文化</a:t>
            </a:r>
            <a:endParaRPr lang="zh-CN" altLang="en-US" sz="2000" dirty="0"/>
          </a:p>
        </p:txBody>
      </p:sp>
      <p:sp>
        <p:nvSpPr>
          <p:cNvPr id="11" name="箭头: 右 10"/>
          <p:cNvSpPr/>
          <p:nvPr/>
        </p:nvSpPr>
        <p:spPr>
          <a:xfrm>
            <a:off x="3717984" y="4013200"/>
            <a:ext cx="838200" cy="9042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8696960" y="3332371"/>
            <a:ext cx="3149600" cy="2031325"/>
          </a:xfrm>
          <a:prstGeom prst="rect">
            <a:avLst/>
          </a:prstGeom>
          <a:noFill/>
          <a:ln w="57150">
            <a:solidFill>
              <a:srgbClr val="FF0000"/>
            </a:solidFill>
          </a:ln>
        </p:spPr>
        <p:txBody>
          <a:bodyPr wrap="square">
            <a:spAutoFit/>
          </a:bodyPr>
          <a:lstStyle/>
          <a:p>
            <a:r>
              <a:rPr lang="zh-CN" altLang="en-US" sz="1800" dirty="0"/>
              <a:t>第三单元 辽宋夏金多民族政权的并立与元朝的统一</a:t>
            </a:r>
            <a:endParaRPr lang="en-US" altLang="zh-CN" dirty="0"/>
          </a:p>
          <a:p>
            <a:r>
              <a:rPr lang="zh-CN" altLang="en-US" dirty="0"/>
              <a:t>课题</a:t>
            </a:r>
            <a:r>
              <a:rPr lang="en-US" altLang="zh-CN" dirty="0"/>
              <a:t>1 </a:t>
            </a:r>
            <a:r>
              <a:rPr lang="zh-CN" altLang="en-US" dirty="0"/>
              <a:t>宋辽夏金元的政局和军事</a:t>
            </a:r>
            <a:endParaRPr lang="en-US" altLang="zh-CN" dirty="0"/>
          </a:p>
          <a:p>
            <a:r>
              <a:rPr lang="zh-CN" altLang="en-US" dirty="0"/>
              <a:t>课题</a:t>
            </a:r>
            <a:r>
              <a:rPr lang="en-US" altLang="zh-CN" dirty="0"/>
              <a:t>2 </a:t>
            </a:r>
            <a:r>
              <a:rPr lang="zh-CN" altLang="en-US" dirty="0"/>
              <a:t>宋辽夏金元的经济与社会</a:t>
            </a:r>
            <a:endParaRPr lang="en-US" altLang="zh-CN" dirty="0"/>
          </a:p>
          <a:p>
            <a:r>
              <a:rPr lang="zh-CN" altLang="en-US" dirty="0"/>
              <a:t>课题</a:t>
            </a:r>
            <a:r>
              <a:rPr lang="en-US" altLang="zh-CN" dirty="0"/>
              <a:t>3 </a:t>
            </a:r>
            <a:r>
              <a:rPr lang="zh-CN" altLang="en-US" dirty="0"/>
              <a:t>宋辽夏金元的文化</a:t>
            </a: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78018" y="985520"/>
            <a:ext cx="3975822" cy="5628640"/>
          </a:xfrm>
          <a:prstGeom prst="rect">
            <a:avLst/>
          </a:prstGeom>
        </p:spPr>
      </p:pic>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62340" y="985520"/>
            <a:ext cx="3975822" cy="5628640"/>
          </a:xfrm>
          <a:prstGeom prst="rect">
            <a:avLst/>
          </a:prstGeom>
        </p:spPr>
      </p:pic>
      <p:pic>
        <p:nvPicPr>
          <p:cNvPr id="9" name="图片 8"/>
          <p:cNvPicPr>
            <a:picLocks noChangeAspect="1"/>
          </p:cNvPicPr>
          <p:nvPr/>
        </p:nvPicPr>
        <p:blipFill>
          <a:blip r:embed="rId3"/>
          <a:stretch>
            <a:fillRect/>
          </a:stretch>
        </p:blipFill>
        <p:spPr>
          <a:xfrm>
            <a:off x="8246663" y="384702"/>
            <a:ext cx="3945338" cy="6229458"/>
          </a:xfrm>
          <a:prstGeom prst="rect">
            <a:avLst/>
          </a:prstGeom>
        </p:spPr>
      </p:pic>
      <p:cxnSp>
        <p:nvCxnSpPr>
          <p:cNvPr id="3" name="直接连接符 2"/>
          <p:cNvCxnSpPr/>
          <p:nvPr/>
        </p:nvCxnSpPr>
        <p:spPr>
          <a:xfrm>
            <a:off x="4148730" y="2568903"/>
            <a:ext cx="389454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137920" y="1942594"/>
            <a:ext cx="1422835" cy="4154984"/>
          </a:xfrm>
          <a:prstGeom prst="rect">
            <a:avLst/>
          </a:prstGeom>
          <a:solidFill>
            <a:schemeClr val="bg1"/>
          </a:solidFill>
        </p:spPr>
        <p:txBody>
          <a:bodyPr wrap="square" lIns="91440" tIns="45720" rIns="91440" bIns="45720">
            <a:spAutoFit/>
          </a:bodyPr>
          <a:lstStyle/>
          <a:p>
            <a:pPr algn="ctr"/>
            <a:r>
              <a:rPr lang="zh-CN" altLang="en-US" sz="4400" b="1" cap="none" spc="0" dirty="0">
                <a:ln w="22225">
                  <a:solidFill>
                    <a:schemeClr val="accent2"/>
                  </a:solidFill>
                  <a:prstDash val="solid"/>
                </a:ln>
                <a:solidFill>
                  <a:srgbClr val="FF0000"/>
                </a:solidFill>
                <a:effectLst/>
              </a:rPr>
              <a:t>统一多民族国家的发展历程</a:t>
            </a:r>
            <a:endParaRPr lang="zh-CN" altLang="en-US" sz="4400" b="1" cap="none" spc="0" dirty="0">
              <a:ln w="22225">
                <a:solidFill>
                  <a:schemeClr val="accent2"/>
                </a:solidFill>
                <a:prstDash val="solid"/>
              </a:ln>
              <a:solidFill>
                <a:srgbClr val="FF0000"/>
              </a:solidFill>
              <a:effectLst/>
            </a:endParaRPr>
          </a:p>
        </p:txBody>
      </p:sp>
      <p:cxnSp>
        <p:nvCxnSpPr>
          <p:cNvPr id="8" name="直接连接符 7"/>
          <p:cNvCxnSpPr/>
          <p:nvPr/>
        </p:nvCxnSpPr>
        <p:spPr>
          <a:xfrm>
            <a:off x="8246663" y="2103120"/>
            <a:ext cx="389454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4988560" y="3015942"/>
            <a:ext cx="2600960" cy="2800767"/>
          </a:xfrm>
          <a:prstGeom prst="rect">
            <a:avLst/>
          </a:prstGeom>
          <a:solidFill>
            <a:schemeClr val="bg1"/>
          </a:solidFill>
        </p:spPr>
        <p:txBody>
          <a:bodyPr wrap="square" lIns="91440" tIns="45720" rIns="91440" bIns="45720">
            <a:spAutoFit/>
          </a:bodyPr>
          <a:lstStyle/>
          <a:p>
            <a:pPr algn="ctr"/>
            <a:r>
              <a:rPr lang="zh-CN" altLang="en-US" sz="4400" b="1" cap="none" spc="0" dirty="0">
                <a:ln w="22225">
                  <a:solidFill>
                    <a:schemeClr val="accent2"/>
                  </a:solidFill>
                  <a:prstDash val="solid"/>
                </a:ln>
                <a:solidFill>
                  <a:srgbClr val="FF0000"/>
                </a:solidFill>
                <a:effectLst/>
              </a:rPr>
              <a:t>争取民族独立与民族解放斗争</a:t>
            </a:r>
            <a:endParaRPr lang="zh-CN" altLang="en-US" sz="4400" b="1" cap="none" spc="0" dirty="0">
              <a:ln w="22225">
                <a:solidFill>
                  <a:schemeClr val="accent2"/>
                </a:solidFill>
                <a:prstDash val="solid"/>
              </a:ln>
              <a:solidFill>
                <a:srgbClr val="FF0000"/>
              </a:solidFill>
              <a:effectLst/>
            </a:endParaRPr>
          </a:p>
        </p:txBody>
      </p:sp>
      <p:sp>
        <p:nvSpPr>
          <p:cNvPr id="11" name="矩形 10"/>
          <p:cNvSpPr/>
          <p:nvPr/>
        </p:nvSpPr>
        <p:spPr>
          <a:xfrm>
            <a:off x="9465049" y="2619703"/>
            <a:ext cx="1589031" cy="3477875"/>
          </a:xfrm>
          <a:prstGeom prst="rect">
            <a:avLst/>
          </a:prstGeom>
          <a:solidFill>
            <a:schemeClr val="bg1"/>
          </a:solidFill>
        </p:spPr>
        <p:txBody>
          <a:bodyPr wrap="square" lIns="91440" tIns="45720" rIns="91440" bIns="45720">
            <a:spAutoFit/>
          </a:bodyPr>
          <a:lstStyle/>
          <a:p>
            <a:pPr algn="ctr"/>
            <a:r>
              <a:rPr lang="zh-CN" altLang="en-US" sz="4400" b="1" cap="none" spc="0" dirty="0">
                <a:ln w="22225">
                  <a:solidFill>
                    <a:schemeClr val="accent2"/>
                  </a:solidFill>
                  <a:prstDash val="solid"/>
                </a:ln>
                <a:solidFill>
                  <a:srgbClr val="FF0000"/>
                </a:solidFill>
                <a:effectLst/>
              </a:rPr>
              <a:t>中国特色社会主义道路</a:t>
            </a:r>
            <a:endParaRPr lang="zh-CN" altLang="en-US" sz="4400" b="1" cap="none" spc="0" dirty="0">
              <a:ln w="22225">
                <a:solidFill>
                  <a:schemeClr val="accent2"/>
                </a:solidFill>
                <a:prstDash val="solid"/>
              </a:ln>
              <a:solidFill>
                <a:srgbClr val="FF0000"/>
              </a:solidFill>
              <a:effectLst/>
            </a:endParaRPr>
          </a:p>
        </p:txBody>
      </p:sp>
      <p:sp>
        <p:nvSpPr>
          <p:cNvPr id="12" name="文本框 11"/>
          <p:cNvSpPr txBox="1"/>
          <p:nvPr/>
        </p:nvSpPr>
        <p:spPr>
          <a:xfrm>
            <a:off x="29663" y="31413"/>
            <a:ext cx="8048352" cy="954107"/>
          </a:xfrm>
          <a:prstGeom prst="rect">
            <a:avLst/>
          </a:prstGeom>
          <a:noFill/>
        </p:spPr>
        <p:txBody>
          <a:bodyPr wrap="square">
            <a:spAutoFit/>
          </a:bodyPr>
          <a:lstStyle/>
          <a:p>
            <a:pPr marL="952500" indent="266700">
              <a:spcAft>
                <a:spcPts val="0"/>
              </a:spcAft>
            </a:pPr>
            <a:r>
              <a:rPr lang="en-US" altLang="zh-CN" sz="2800" b="1" kern="100" dirty="0">
                <a:effectLst/>
                <a:latin typeface="Calibri" panose="020F0502020204030204" charset="0"/>
                <a:ea typeface="宋体" panose="02010600030101010101" pitchFamily="2" charset="-122"/>
                <a:cs typeface="Times New Roman" panose="02020603050405020304" pitchFamily="18" charset="0"/>
              </a:rPr>
              <a:t>3.</a:t>
            </a:r>
            <a:r>
              <a:rPr lang="zh-CN" altLang="zh-CN" sz="2800" b="1" kern="100" dirty="0">
                <a:effectLst/>
                <a:latin typeface="Calibri" panose="020F0502020204030204" charset="0"/>
                <a:ea typeface="宋体" panose="02010600030101010101" pitchFamily="2" charset="-122"/>
                <a:cs typeface="Times New Roman" panose="02020603050405020304" pitchFamily="18" charset="0"/>
              </a:rPr>
              <a:t>以大概念的理念进行大单元的整体设计，使单元数量适当减少，突出大时代特征。</a:t>
            </a:r>
            <a:endParaRPr lang="zh-CN" altLang="zh-CN" sz="2800" b="1" kern="100" dirty="0">
              <a:effectLst/>
              <a:latin typeface="Calibri" panose="020F0502020204030204"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77640" y="1522649"/>
            <a:ext cx="3891280" cy="985520"/>
          </a:xfrm>
          <a:prstGeom prst="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solidFill>
                  <a:srgbClr val="FF0000"/>
                </a:solidFill>
                <a:latin typeface="黑体" panose="02010609060101010101" pitchFamily="49" charset="-122"/>
                <a:ea typeface="黑体" panose="02010609060101010101" pitchFamily="49" charset="-122"/>
              </a:rPr>
              <a:t>核心素养导向</a:t>
            </a:r>
            <a:endParaRPr lang="zh-CN" altLang="en-US" sz="3600" b="1" dirty="0">
              <a:solidFill>
                <a:srgbClr val="FF0000"/>
              </a:solidFill>
              <a:latin typeface="黑体" panose="02010609060101010101" pitchFamily="49" charset="-122"/>
              <a:ea typeface="黑体" panose="02010609060101010101" pitchFamily="49" charset="-122"/>
            </a:endParaRPr>
          </a:p>
        </p:txBody>
      </p:sp>
      <p:sp>
        <p:nvSpPr>
          <p:cNvPr id="3" name="矩形 2"/>
          <p:cNvSpPr/>
          <p:nvPr/>
        </p:nvSpPr>
        <p:spPr>
          <a:xfrm>
            <a:off x="1889760" y="3159759"/>
            <a:ext cx="2912219" cy="934720"/>
          </a:xfrm>
          <a:prstGeom prst="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solidFill>
                  <a:srgbClr val="FF0000"/>
                </a:solidFill>
              </a:rPr>
              <a:t>把握课标明确重点</a:t>
            </a:r>
            <a:endParaRPr lang="zh-CN" altLang="en-US" sz="3200" dirty="0">
              <a:solidFill>
                <a:srgbClr val="FF0000"/>
              </a:solidFill>
            </a:endParaRPr>
          </a:p>
        </p:txBody>
      </p:sp>
      <p:sp>
        <p:nvSpPr>
          <p:cNvPr id="4" name="矩形 3"/>
          <p:cNvSpPr/>
          <p:nvPr/>
        </p:nvSpPr>
        <p:spPr>
          <a:xfrm>
            <a:off x="7350524" y="3052303"/>
            <a:ext cx="3149600" cy="640127"/>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FF0000"/>
                </a:solidFill>
              </a:rPr>
              <a:t>整合教材</a:t>
            </a:r>
            <a:endParaRPr lang="zh-CN" altLang="en-US" sz="4000" dirty="0">
              <a:solidFill>
                <a:srgbClr val="FF0000"/>
              </a:solidFill>
            </a:endParaRPr>
          </a:p>
        </p:txBody>
      </p:sp>
      <p:sp>
        <p:nvSpPr>
          <p:cNvPr id="7" name="矩形 6"/>
          <p:cNvSpPr/>
          <p:nvPr/>
        </p:nvSpPr>
        <p:spPr>
          <a:xfrm>
            <a:off x="7440349" y="4191823"/>
            <a:ext cx="2529840" cy="998835"/>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rgbClr val="FF0000"/>
                </a:solidFill>
              </a:rPr>
              <a:t>教学设计的过程与环节</a:t>
            </a:r>
            <a:endParaRPr lang="zh-CN" altLang="en-US" sz="2800" dirty="0">
              <a:solidFill>
                <a:srgbClr val="FF0000"/>
              </a:solidFill>
            </a:endParaRPr>
          </a:p>
        </p:txBody>
      </p:sp>
      <p:sp>
        <p:nvSpPr>
          <p:cNvPr id="9" name="箭头: 下 8"/>
          <p:cNvSpPr/>
          <p:nvPr/>
        </p:nvSpPr>
        <p:spPr>
          <a:xfrm>
            <a:off x="5462851" y="2476434"/>
            <a:ext cx="589280" cy="8583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箭头: 右 9"/>
          <p:cNvSpPr/>
          <p:nvPr/>
        </p:nvSpPr>
        <p:spPr>
          <a:xfrm>
            <a:off x="5025971" y="3273424"/>
            <a:ext cx="2052319" cy="6618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箭头: 下 11"/>
          <p:cNvSpPr/>
          <p:nvPr/>
        </p:nvSpPr>
        <p:spPr>
          <a:xfrm>
            <a:off x="8659549" y="3673563"/>
            <a:ext cx="589280" cy="5689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标题 1"/>
          <p:cNvSpPr txBox="1"/>
          <p:nvPr/>
        </p:nvSpPr>
        <p:spPr>
          <a:xfrm>
            <a:off x="60960" y="37090"/>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6000">
                <a:solidFill>
                  <a:srgbClr val="FF0000"/>
                </a:solidFill>
              </a:rPr>
              <a:t>二、应变教学</a:t>
            </a:r>
            <a:endParaRPr lang="zh-CN" altLang="en-US" sz="6000" dirty="0">
              <a:solidFill>
                <a:srgbClr val="FF0000"/>
              </a:solidFill>
            </a:endParaRPr>
          </a:p>
        </p:txBody>
      </p:sp>
      <p:sp>
        <p:nvSpPr>
          <p:cNvPr id="20" name="文本框 19"/>
          <p:cNvSpPr txBox="1"/>
          <p:nvPr/>
        </p:nvSpPr>
        <p:spPr>
          <a:xfrm>
            <a:off x="60960" y="1215459"/>
            <a:ext cx="6299200" cy="646331"/>
          </a:xfrm>
          <a:prstGeom prst="rect">
            <a:avLst/>
          </a:prstGeom>
          <a:noFill/>
        </p:spPr>
        <p:txBody>
          <a:bodyPr wrap="square">
            <a:spAutoFit/>
          </a:bodyPr>
          <a:lstStyle/>
          <a:p>
            <a:r>
              <a:rPr lang="zh-CN" altLang="en-US" sz="3600" b="1" dirty="0">
                <a:solidFill>
                  <a:srgbClr val="FF0000"/>
                </a:solidFill>
                <a:latin typeface="宋体" panose="02010600030101010101" pitchFamily="2" charset="-122"/>
                <a:ea typeface="宋体" panose="02010600030101010101" pitchFamily="2" charset="-122"/>
              </a:rPr>
              <a:t>（四）落实教学</a:t>
            </a:r>
            <a:endParaRPr lang="zh-CN" altLang="en-US" sz="3600" dirty="0">
              <a:solidFill>
                <a:srgbClr val="FF0000"/>
              </a:solidFill>
            </a:endParaRPr>
          </a:p>
        </p:txBody>
      </p:sp>
      <p:sp>
        <p:nvSpPr>
          <p:cNvPr id="16" name="文本框 15"/>
          <p:cNvSpPr txBox="1"/>
          <p:nvPr/>
        </p:nvSpPr>
        <p:spPr>
          <a:xfrm>
            <a:off x="221669" y="2320780"/>
            <a:ext cx="1668091" cy="1569660"/>
          </a:xfrm>
          <a:prstGeom prst="rect">
            <a:avLst/>
          </a:prstGeom>
          <a:noFill/>
        </p:spPr>
        <p:txBody>
          <a:bodyPr wrap="square">
            <a:spAutoFit/>
          </a:bodyPr>
          <a:lstStyle/>
          <a:p>
            <a:r>
              <a:rPr lang="zh-CN" altLang="en-US" sz="3200" dirty="0"/>
              <a:t>教学的备课环节</a:t>
            </a:r>
            <a:endParaRPr lang="zh-CN" altLang="en-US" sz="3200" dirty="0"/>
          </a:p>
        </p:txBody>
      </p:sp>
      <p:sp>
        <p:nvSpPr>
          <p:cNvPr id="19" name="文本框 18"/>
          <p:cNvSpPr txBox="1"/>
          <p:nvPr/>
        </p:nvSpPr>
        <p:spPr>
          <a:xfrm>
            <a:off x="786711" y="5392448"/>
            <a:ext cx="9352280" cy="1077218"/>
          </a:xfrm>
          <a:prstGeom prst="rect">
            <a:avLst/>
          </a:prstGeom>
          <a:noFill/>
        </p:spPr>
        <p:txBody>
          <a:bodyPr wrap="square">
            <a:spAutoFit/>
          </a:bodyPr>
          <a:lstStyle/>
          <a:p>
            <a:r>
              <a:rPr lang="zh-CN" altLang="en-US" sz="3200" dirty="0"/>
              <a:t>以义乌中学的张胜平老师的</a:t>
            </a:r>
            <a:r>
              <a:rPr lang="en-US" altLang="zh-CN" sz="3200" dirty="0"/>
              <a:t>《</a:t>
            </a:r>
            <a:r>
              <a:rPr lang="zh-CN" altLang="en-US" sz="3200" dirty="0"/>
              <a:t>两次鸦片战争</a:t>
            </a:r>
            <a:r>
              <a:rPr lang="en-US" altLang="zh-CN" sz="3200" dirty="0"/>
              <a:t>》</a:t>
            </a:r>
            <a:r>
              <a:rPr lang="zh-CN" altLang="en-US" sz="3200" dirty="0"/>
              <a:t>为例谈设计主题学习的过程与环节</a:t>
            </a:r>
            <a:endParaRPr lang="zh-CN"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43280" y="894080"/>
            <a:ext cx="9845040" cy="4585871"/>
          </a:xfrm>
          <a:prstGeom prst="rect">
            <a:avLst/>
          </a:prstGeom>
          <a:noFill/>
        </p:spPr>
        <p:txBody>
          <a:bodyPr wrap="square">
            <a:spAutoFit/>
          </a:bodyPr>
          <a:lstStyle/>
          <a:p>
            <a:r>
              <a:rPr lang="en-US" altLang="zh-CN" sz="3600" dirty="0"/>
              <a:t>《</a:t>
            </a:r>
            <a:r>
              <a:rPr lang="zh-CN" altLang="en-US" sz="3600" dirty="0"/>
              <a:t>两次鸦片战争</a:t>
            </a:r>
            <a:r>
              <a:rPr lang="en-US" altLang="zh-CN" sz="3600" dirty="0"/>
              <a:t>》</a:t>
            </a:r>
            <a:r>
              <a:rPr lang="zh-CN" altLang="en-US" sz="3600" dirty="0"/>
              <a:t>的构建：</a:t>
            </a:r>
            <a:endParaRPr lang="en-US" altLang="zh-CN" sz="3600" dirty="0"/>
          </a:p>
          <a:p>
            <a:endParaRPr lang="en-US" altLang="zh-CN" sz="3200" dirty="0"/>
          </a:p>
          <a:p>
            <a:r>
              <a:rPr lang="zh-CN" altLang="en-US" sz="3200" dirty="0"/>
              <a:t>导入：静海寺警世钟铭文“静海律寺，康华丽舰艇”</a:t>
            </a:r>
            <a:endParaRPr lang="en-US" altLang="zh-CN" sz="3200" dirty="0"/>
          </a:p>
          <a:p>
            <a:r>
              <a:rPr lang="zh-CN" altLang="en-US" sz="3200" dirty="0"/>
              <a:t>内容：两次鸦片战争的地图，“千年未有之变局”，体现时空观念。史料实证，横向比较东西方世界，以表格分组探究中英态度，解释危害。图片介绍，重在分析少数士大夫的观念变化，。</a:t>
            </a:r>
            <a:endParaRPr lang="en-US" altLang="zh-CN" sz="3200" dirty="0"/>
          </a:p>
          <a:p>
            <a:r>
              <a:rPr lang="zh-CN" altLang="en-US" sz="3200" dirty="0"/>
              <a:t>最后收尾呼应“前事不忘，后事之师”，凸显历史学科的价值引领。</a:t>
            </a:r>
            <a:endParaRPr lang="zh-CN" altLang="en-US"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说在前面的话：</a:t>
            </a:r>
            <a:endParaRPr lang="zh-CN" altLang="en-US" dirty="0"/>
          </a:p>
        </p:txBody>
      </p:sp>
      <p:sp>
        <p:nvSpPr>
          <p:cNvPr id="3" name="内容占位符 2"/>
          <p:cNvSpPr>
            <a:spLocks noGrp="1"/>
          </p:cNvSpPr>
          <p:nvPr>
            <p:ph idx="1"/>
          </p:nvPr>
        </p:nvSpPr>
        <p:spPr>
          <a:xfrm>
            <a:off x="838200" y="2252345"/>
            <a:ext cx="10515600" cy="1603375"/>
          </a:xfrm>
        </p:spPr>
        <p:txBody>
          <a:bodyPr>
            <a:normAutofit/>
          </a:bodyPr>
          <a:lstStyle/>
          <a:p>
            <a:r>
              <a:rPr lang="zh-CN" altLang="en-US" sz="4800" b="1" dirty="0">
                <a:solidFill>
                  <a:srgbClr val="FF0000"/>
                </a:solidFill>
              </a:rPr>
              <a:t>我只是讲座的搬运工，</a:t>
            </a:r>
            <a:endParaRPr lang="en-US" altLang="zh-CN" sz="4800" b="1" dirty="0">
              <a:solidFill>
                <a:srgbClr val="FF0000"/>
              </a:solidFill>
            </a:endParaRPr>
          </a:p>
          <a:p>
            <a:r>
              <a:rPr lang="zh-CN" altLang="en-US" sz="4800" b="1" dirty="0">
                <a:solidFill>
                  <a:srgbClr val="FF0000"/>
                </a:solidFill>
              </a:rPr>
              <a:t>力量较小，能搬多少是多少</a:t>
            </a:r>
            <a:endParaRPr lang="zh-CN" altLang="en-US" sz="4800" b="1" dirty="0">
              <a:solidFill>
                <a:srgbClr val="FF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a:solidFill>
                  <a:srgbClr val="FF0000"/>
                </a:solidFill>
              </a:rPr>
              <a:t>1</a:t>
            </a:r>
            <a:r>
              <a:rPr lang="zh-CN" altLang="en-US" b="1" dirty="0">
                <a:solidFill>
                  <a:srgbClr val="FF0000"/>
                </a:solidFill>
              </a:rPr>
              <a:t>、任务驱动</a:t>
            </a:r>
            <a:endParaRPr lang="zh-CN" altLang="en-US" b="1" dirty="0">
              <a:solidFill>
                <a:srgbClr val="FF0000"/>
              </a:solidFill>
            </a:endParaRPr>
          </a:p>
        </p:txBody>
      </p:sp>
      <p:sp>
        <p:nvSpPr>
          <p:cNvPr id="3" name="内容占位符 2"/>
          <p:cNvSpPr>
            <a:spLocks noGrp="1"/>
          </p:cNvSpPr>
          <p:nvPr>
            <p:ph idx="1"/>
          </p:nvPr>
        </p:nvSpPr>
        <p:spPr>
          <a:xfrm>
            <a:off x="640080" y="1480185"/>
            <a:ext cx="10515600" cy="3955415"/>
          </a:xfrm>
        </p:spPr>
        <p:txBody>
          <a:bodyPr/>
          <a:lstStyle/>
          <a:p>
            <a:r>
              <a:rPr lang="zh-CN" altLang="en-US" dirty="0"/>
              <a:t>学生在明确任务中展开学习活动。</a:t>
            </a:r>
            <a:endParaRPr lang="zh-CN" altLang="en-US" dirty="0"/>
          </a:p>
        </p:txBody>
      </p:sp>
      <p:sp>
        <p:nvSpPr>
          <p:cNvPr id="6" name="文本框 5"/>
          <p:cNvSpPr txBox="1"/>
          <p:nvPr/>
        </p:nvSpPr>
        <p:spPr>
          <a:xfrm>
            <a:off x="739140" y="2159338"/>
            <a:ext cx="10294620" cy="3108543"/>
          </a:xfrm>
          <a:prstGeom prst="rect">
            <a:avLst/>
          </a:prstGeom>
          <a:noFill/>
        </p:spPr>
        <p:txBody>
          <a:bodyPr wrap="square">
            <a:spAutoFit/>
          </a:bodyPr>
          <a:lstStyle/>
          <a:p>
            <a:r>
              <a:rPr lang="zh-CN" altLang="en-US" sz="2800" dirty="0"/>
              <a:t>任务一：分析</a:t>
            </a:r>
            <a:r>
              <a:rPr lang="en-US" altLang="zh-CN" sz="2800" dirty="0"/>
              <a:t>18-19</a:t>
            </a:r>
            <a:r>
              <a:rPr lang="zh-CN" altLang="en-US" sz="2800" dirty="0"/>
              <a:t>世纪中期中国面临的世界形势</a:t>
            </a:r>
            <a:endParaRPr lang="en-US" altLang="zh-CN" sz="2800" dirty="0"/>
          </a:p>
          <a:p>
            <a:r>
              <a:rPr lang="zh-CN" altLang="en-US" sz="2800" dirty="0"/>
              <a:t>任务二：结合材料，指出林则徐、马克思、陈旭麓关于鸦片战争清政府战败的解释有何不同</a:t>
            </a:r>
            <a:endParaRPr lang="en-US" altLang="zh-CN" sz="2800" dirty="0"/>
          </a:p>
          <a:p>
            <a:r>
              <a:rPr lang="zh-CN" altLang="en-US" sz="2800" dirty="0"/>
              <a:t>任务三：任选一组，指出清政府与英国外交代表对基本条款的态度；分析该条款对中国带来的危害。</a:t>
            </a:r>
            <a:endParaRPr lang="en-US" altLang="zh-CN" sz="2800" dirty="0"/>
          </a:p>
          <a:p>
            <a:r>
              <a:rPr lang="zh-CN" altLang="en-US" sz="2800" dirty="0"/>
              <a:t>任务四：与五十年前乾隆心态相比“师夷长技以制夷”的提出反映了少数士大夫的心态发生了怎样的变化。</a:t>
            </a:r>
            <a:endParaRPr lang="zh-CN" altLang="en-US" sz="2800" dirty="0"/>
          </a:p>
        </p:txBody>
      </p:sp>
      <p:sp>
        <p:nvSpPr>
          <p:cNvPr id="7" name="矩形 6"/>
          <p:cNvSpPr/>
          <p:nvPr/>
        </p:nvSpPr>
        <p:spPr>
          <a:xfrm>
            <a:off x="4309829" y="322530"/>
            <a:ext cx="6417142" cy="923330"/>
          </a:xfrm>
          <a:prstGeom prst="rect">
            <a:avLst/>
          </a:prstGeom>
          <a:noFill/>
          <a:ln>
            <a:solidFill>
              <a:srgbClr val="FF0000"/>
            </a:solidFill>
          </a:ln>
        </p:spPr>
        <p:txBody>
          <a:bodyPr wrap="none" lIns="91440" tIns="45720" rIns="91440" bIns="45720">
            <a:spAutoFit/>
          </a:bodyPr>
          <a:lstStyle/>
          <a:p>
            <a:pPr algn="ctr"/>
            <a:r>
              <a:rPr lang="zh-CN" altLang="en-US" sz="5400" b="1" cap="none" spc="0" dirty="0">
                <a:ln w="22225">
                  <a:solidFill>
                    <a:schemeClr val="accent2"/>
                  </a:solidFill>
                  <a:prstDash val="solid"/>
                </a:ln>
                <a:solidFill>
                  <a:schemeClr val="accent2">
                    <a:lumMod val="40000"/>
                    <a:lumOff val="60000"/>
                  </a:schemeClr>
                </a:solidFill>
                <a:effectLst/>
              </a:rPr>
              <a:t>任务递进，层层引领</a:t>
            </a:r>
            <a:endParaRPr lang="zh-CN" altLang="en-US" sz="5400" b="1" cap="none" spc="0" dirty="0">
              <a:ln w="22225">
                <a:solidFill>
                  <a:schemeClr val="accent2"/>
                </a:solidFill>
                <a:prstDash val="solid"/>
              </a:ln>
              <a:solidFill>
                <a:schemeClr val="accent2">
                  <a:lumMod val="40000"/>
                  <a:lumOff val="60000"/>
                </a:schemeClr>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739140" y="1168400"/>
            <a:ext cx="10713720" cy="5577840"/>
          </a:xfrm>
        </p:spPr>
      </p:pic>
      <p:sp>
        <p:nvSpPr>
          <p:cNvPr id="6" name="标题 5"/>
          <p:cNvSpPr txBox="1">
            <a:spLocks noGrp="1"/>
          </p:cNvSpPr>
          <p:nvPr>
            <p:ph type="title"/>
          </p:nvPr>
        </p:nvSpPr>
        <p:spPr>
          <a:xfrm>
            <a:off x="157480" y="339616"/>
            <a:ext cx="10515600" cy="646331"/>
          </a:xfrm>
          <a:prstGeom prst="rect">
            <a:avLst/>
          </a:prstGeom>
          <a:noFill/>
        </p:spPr>
        <p:txBody>
          <a:bodyPr wrap="square">
            <a:spAutoFit/>
          </a:bodyPr>
          <a:lstStyle/>
          <a:p>
            <a:r>
              <a:rPr lang="en-US" altLang="zh-CN" sz="4000" dirty="0">
                <a:solidFill>
                  <a:srgbClr val="FF0000"/>
                </a:solidFill>
              </a:rPr>
              <a:t>2</a:t>
            </a:r>
            <a:r>
              <a:rPr lang="zh-CN" altLang="en-US" sz="4000" dirty="0">
                <a:solidFill>
                  <a:srgbClr val="FF0000"/>
                </a:solidFill>
              </a:rPr>
              <a:t>、创设情境</a:t>
            </a:r>
            <a:endParaRPr lang="zh-CN" altLang="en-US" sz="4000" dirty="0">
              <a:solidFill>
                <a:srgbClr val="FF0000"/>
              </a:solidFill>
            </a:endParaRPr>
          </a:p>
        </p:txBody>
      </p:sp>
      <p:sp>
        <p:nvSpPr>
          <p:cNvPr id="8" name="文本框 7"/>
          <p:cNvSpPr txBox="1"/>
          <p:nvPr/>
        </p:nvSpPr>
        <p:spPr>
          <a:xfrm>
            <a:off x="3774440" y="91182"/>
            <a:ext cx="7678420" cy="1077218"/>
          </a:xfrm>
          <a:prstGeom prst="rect">
            <a:avLst/>
          </a:prstGeom>
          <a:noFill/>
        </p:spPr>
        <p:txBody>
          <a:bodyPr wrap="square">
            <a:spAutoFit/>
          </a:bodyPr>
          <a:lstStyle/>
          <a:p>
            <a:r>
              <a:rPr lang="zh-CN" altLang="en-US" sz="3200" dirty="0"/>
              <a:t>了解感受当时的真实情况，两次鸦片战争进行比较，探究鸦片战争之因</a:t>
            </a:r>
            <a:endParaRPr lang="zh-CN"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6200" y="18255"/>
            <a:ext cx="10515600" cy="814865"/>
          </a:xfrm>
        </p:spPr>
        <p:txBody>
          <a:bodyPr>
            <a:normAutofit/>
          </a:bodyPr>
          <a:lstStyle/>
          <a:p>
            <a:r>
              <a:rPr lang="en-US" altLang="zh-CN" sz="3200" b="1" dirty="0">
                <a:solidFill>
                  <a:srgbClr val="FF0000"/>
                </a:solidFill>
              </a:rPr>
              <a:t>3</a:t>
            </a:r>
            <a:r>
              <a:rPr lang="zh-CN" altLang="en-US" sz="3200" b="1" dirty="0">
                <a:solidFill>
                  <a:srgbClr val="FF0000"/>
                </a:solidFill>
              </a:rPr>
              <a:t>、材料研习</a:t>
            </a:r>
            <a:endParaRPr lang="zh-CN" altLang="en-US" sz="3200" b="1" dirty="0">
              <a:solidFill>
                <a:srgbClr val="FF0000"/>
              </a:solidFill>
            </a:endParaRPr>
          </a:p>
        </p:txBody>
      </p:sp>
      <p:pic>
        <p:nvPicPr>
          <p:cNvPr id="5" name="内容占位符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609600" y="975518"/>
            <a:ext cx="11328400" cy="5791042"/>
          </a:xfrm>
        </p:spPr>
      </p:pic>
      <p:sp>
        <p:nvSpPr>
          <p:cNvPr id="7" name="文本框 6"/>
          <p:cNvSpPr txBox="1"/>
          <p:nvPr/>
        </p:nvSpPr>
        <p:spPr>
          <a:xfrm>
            <a:off x="4216400" y="241021"/>
            <a:ext cx="6136640" cy="523220"/>
          </a:xfrm>
          <a:prstGeom prst="rect">
            <a:avLst/>
          </a:prstGeom>
          <a:noFill/>
        </p:spPr>
        <p:txBody>
          <a:bodyPr wrap="square">
            <a:spAutoFit/>
          </a:bodyPr>
          <a:lstStyle/>
          <a:p>
            <a:r>
              <a:rPr lang="zh-CN" altLang="en-US" sz="2800" dirty="0"/>
              <a:t>在史料实证之下进行历史解释</a:t>
            </a:r>
            <a:endParaRPr lang="zh-CN" altLang="en-US"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1"/>
            <a:ext cx="11968480" cy="1016000"/>
          </a:xfrm>
        </p:spPr>
        <p:txBody>
          <a:bodyPr>
            <a:noAutofit/>
          </a:bodyPr>
          <a:lstStyle/>
          <a:p>
            <a:r>
              <a:rPr lang="en-US" altLang="zh-CN" sz="3600" dirty="0"/>
              <a:t>4.</a:t>
            </a:r>
            <a:r>
              <a:rPr lang="zh-CN" altLang="en-US" sz="3600" dirty="0"/>
              <a:t>自主探讨：学生开展思辨活动，将建构自己的历史知识</a:t>
            </a:r>
            <a:endParaRPr lang="zh-CN" altLang="en-US" sz="3600" dirty="0"/>
          </a:p>
        </p:txBody>
      </p:sp>
      <p:pic>
        <p:nvPicPr>
          <p:cNvPr id="5" name="内容占位符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838200" y="873760"/>
            <a:ext cx="10642600" cy="5781039"/>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6200" y="80645"/>
            <a:ext cx="10515600" cy="1325563"/>
          </a:xfrm>
        </p:spPr>
        <p:txBody>
          <a:bodyPr/>
          <a:lstStyle/>
          <a:p>
            <a:r>
              <a:rPr lang="en-US" altLang="zh-CN" dirty="0">
                <a:solidFill>
                  <a:srgbClr val="FF0000"/>
                </a:solidFill>
              </a:rPr>
              <a:t>5</a:t>
            </a:r>
            <a:r>
              <a:rPr lang="zh-CN" altLang="en-US" dirty="0">
                <a:solidFill>
                  <a:srgbClr val="FF0000"/>
                </a:solidFill>
              </a:rPr>
              <a:t>、交流提升    </a:t>
            </a:r>
            <a:r>
              <a:rPr lang="zh-CN" altLang="en-US" dirty="0"/>
              <a:t>家国情怀的升华</a:t>
            </a:r>
            <a:endParaRPr lang="zh-CN" altLang="en-US" dirty="0"/>
          </a:p>
        </p:txBody>
      </p:sp>
      <p:pic>
        <p:nvPicPr>
          <p:cNvPr id="5" name="内容占位符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935650" y="1591944"/>
            <a:ext cx="10077790" cy="5266055"/>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815300" y="191385"/>
            <a:ext cx="6013295" cy="6666615"/>
          </a:xfrm>
          <a:prstGeom prst="rect">
            <a:avLst/>
          </a:prstGeom>
        </p:spPr>
      </p:pic>
      <p:sp>
        <p:nvSpPr>
          <p:cNvPr id="7" name="文本框 6"/>
          <p:cNvSpPr txBox="1"/>
          <p:nvPr/>
        </p:nvSpPr>
        <p:spPr>
          <a:xfrm>
            <a:off x="156830" y="1109188"/>
            <a:ext cx="5563486" cy="1569660"/>
          </a:xfrm>
          <a:prstGeom prst="rect">
            <a:avLst/>
          </a:prstGeom>
          <a:noFill/>
          <a:ln w="38100">
            <a:solidFill>
              <a:srgbClr val="0000FF"/>
            </a:solidFill>
            <a:prstDash val="sysDash"/>
          </a:ln>
        </p:spPr>
        <p:txBody>
          <a:bodyPr wrap="square">
            <a:spAutoFit/>
          </a:bodyPr>
          <a:lstStyle/>
          <a:p>
            <a:r>
              <a:rPr lang="zh-CN" altLang="en-US" sz="3200" b="0" i="0" u="none" strike="noStrike" dirty="0">
                <a:solidFill>
                  <a:srgbClr val="333333"/>
                </a:solidFill>
                <a:effectLst/>
                <a:latin typeface="PingFang SC"/>
              </a:rPr>
              <a:t>      高中新教材</a:t>
            </a:r>
            <a:r>
              <a:rPr lang="en-US" altLang="zh-CN" sz="3200" b="0" i="0" u="none" strike="noStrike" dirty="0">
                <a:solidFill>
                  <a:srgbClr val="333333"/>
                </a:solidFill>
                <a:effectLst/>
                <a:latin typeface="PingFang SC"/>
              </a:rPr>
              <a:t>2019</a:t>
            </a:r>
            <a:r>
              <a:rPr lang="zh-CN" altLang="en-US" sz="3200" b="0" i="0" u="none" strike="noStrike" dirty="0">
                <a:solidFill>
                  <a:srgbClr val="333333"/>
                </a:solidFill>
                <a:effectLst/>
                <a:latin typeface="PingFang SC"/>
              </a:rPr>
              <a:t>年在辽宁、山东、海南、北京、天津、上海试用 </a:t>
            </a:r>
            <a:endParaRPr lang="zh-CN" altLang="en-US" sz="3200" dirty="0"/>
          </a:p>
        </p:txBody>
      </p:sp>
      <p:sp>
        <p:nvSpPr>
          <p:cNvPr id="5" name="文本框 4"/>
          <p:cNvSpPr txBox="1"/>
          <p:nvPr/>
        </p:nvSpPr>
        <p:spPr>
          <a:xfrm>
            <a:off x="863600" y="3429000"/>
            <a:ext cx="3667760" cy="3046988"/>
          </a:xfrm>
          <a:prstGeom prst="rect">
            <a:avLst/>
          </a:prstGeom>
          <a:noFill/>
        </p:spPr>
        <p:txBody>
          <a:bodyPr wrap="square">
            <a:spAutoFit/>
          </a:bodyPr>
          <a:lstStyle/>
          <a:p>
            <a:r>
              <a:rPr lang="zh-CN" altLang="en-US" sz="4800" dirty="0">
                <a:solidFill>
                  <a:srgbClr val="FF0000"/>
                </a:solidFill>
              </a:rPr>
              <a:t>还未实践，暂无经验，</a:t>
            </a:r>
            <a:endParaRPr lang="en-US" altLang="zh-CN" sz="4800" dirty="0">
              <a:solidFill>
                <a:srgbClr val="FF0000"/>
              </a:solidFill>
            </a:endParaRPr>
          </a:p>
          <a:p>
            <a:r>
              <a:rPr lang="zh-CN" altLang="en-US" sz="4800" dirty="0">
                <a:solidFill>
                  <a:srgbClr val="FF0000"/>
                </a:solidFill>
              </a:rPr>
              <a:t>一些疑惑</a:t>
            </a:r>
            <a:endParaRPr lang="en-US" altLang="zh-CN" sz="4800" dirty="0">
              <a:solidFill>
                <a:srgbClr val="FF0000"/>
              </a:solidFill>
            </a:endParaRPr>
          </a:p>
          <a:p>
            <a:r>
              <a:rPr lang="zh-CN" altLang="en-US" sz="4800" dirty="0">
                <a:solidFill>
                  <a:srgbClr val="FF0000"/>
                </a:solidFill>
              </a:rPr>
              <a:t>有待解决</a:t>
            </a:r>
            <a:endParaRPr lang="zh-CN" altLang="en-US" sz="4800" dirty="0">
              <a:solidFill>
                <a:srgbClr val="FF0000"/>
              </a:solidFill>
            </a:endParaRPr>
          </a:p>
        </p:txBody>
      </p:sp>
      <p:sp>
        <p:nvSpPr>
          <p:cNvPr id="8" name="文本框 7"/>
          <p:cNvSpPr txBox="1"/>
          <p:nvPr/>
        </p:nvSpPr>
        <p:spPr>
          <a:xfrm>
            <a:off x="363405" y="197346"/>
            <a:ext cx="6096000" cy="707886"/>
          </a:xfrm>
          <a:prstGeom prst="rect">
            <a:avLst/>
          </a:prstGeom>
          <a:noFill/>
        </p:spPr>
        <p:txBody>
          <a:bodyPr wrap="square">
            <a:spAutoFit/>
          </a:bodyPr>
          <a:lstStyle/>
          <a:p>
            <a:r>
              <a:rPr lang="zh-CN" altLang="en-US" sz="4000" dirty="0">
                <a:solidFill>
                  <a:srgbClr val="FF0000"/>
                </a:solidFill>
              </a:rPr>
              <a:t>三、挑战未知</a:t>
            </a:r>
            <a:endParaRPr lang="zh-CN" altLang="en-US" sz="4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FF0000"/>
                </a:solidFill>
                <a:latin typeface="+mn-ea"/>
                <a:ea typeface="+mn-ea"/>
              </a:rPr>
              <a:t>疑惑：</a:t>
            </a:r>
            <a:endParaRPr lang="zh-CN" altLang="en-US" b="1" dirty="0">
              <a:solidFill>
                <a:srgbClr val="FF0000"/>
              </a:solidFill>
              <a:latin typeface="+mn-ea"/>
              <a:ea typeface="+mn-ea"/>
            </a:endParaRPr>
          </a:p>
        </p:txBody>
      </p:sp>
      <p:sp>
        <p:nvSpPr>
          <p:cNvPr id="3" name="内容占位符 2"/>
          <p:cNvSpPr>
            <a:spLocks noGrp="1"/>
          </p:cNvSpPr>
          <p:nvPr>
            <p:ph idx="1"/>
          </p:nvPr>
        </p:nvSpPr>
        <p:spPr/>
        <p:txBody>
          <a:bodyPr>
            <a:normAutofit lnSpcReduction="10000"/>
          </a:bodyPr>
          <a:lstStyle/>
          <a:p>
            <a:r>
              <a:rPr lang="en-US" altLang="zh-CN" sz="3600" dirty="0"/>
              <a:t>1</a:t>
            </a:r>
            <a:r>
              <a:rPr lang="zh-CN" altLang="en-US" sz="3600" dirty="0"/>
              <a:t>、模糊的课标下的内容取舍</a:t>
            </a:r>
            <a:endParaRPr lang="en-US" altLang="zh-CN" sz="3600" dirty="0"/>
          </a:p>
          <a:p>
            <a:r>
              <a:rPr lang="en-US" altLang="zh-CN" sz="3600" dirty="0"/>
              <a:t>2</a:t>
            </a:r>
            <a:r>
              <a:rPr lang="zh-CN" altLang="en-US" sz="3600" dirty="0"/>
              <a:t>、未来命题方向不明确，是目前的浙江模式，还是新教材下其他省份的模式，这直接影响了教师怎么教。</a:t>
            </a:r>
            <a:endParaRPr lang="en-US" altLang="zh-CN" sz="3600" dirty="0"/>
          </a:p>
          <a:p>
            <a:r>
              <a:rPr lang="en-US" altLang="zh-CN" sz="3600" dirty="0"/>
              <a:t>3</a:t>
            </a:r>
            <a:r>
              <a:rPr lang="zh-CN" altLang="en-US" sz="3600" dirty="0"/>
              <a:t>、有限的课时和丰富内容处理上具体操作中的困难</a:t>
            </a:r>
            <a:endParaRPr lang="en-US" altLang="zh-CN" sz="3600" dirty="0"/>
          </a:p>
          <a:p>
            <a:r>
              <a:rPr lang="en-US" altLang="zh-CN" sz="3600" dirty="0"/>
              <a:t>4</a:t>
            </a:r>
            <a:r>
              <a:rPr lang="zh-CN" altLang="en-US" sz="3600" dirty="0"/>
              <a:t>、新教材对学生自我学习能力要求的提高与不同地区学情和学习能力的差异。</a:t>
            </a:r>
            <a:endParaRPr lang="zh-CN" altLang="en-US" sz="3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p:cNvPicPr>
            <a:picLocks noGrp="1" noChangeAspect="1"/>
          </p:cNvPicPr>
          <p:nvPr>
            <p:ph idx="4294967295"/>
          </p:nvPr>
        </p:nvPicPr>
        <p:blipFill>
          <a:blip r:embed="rId1">
            <a:extLst>
              <a:ext uri="{28A0092B-C50C-407E-A947-70E740481C1C}">
                <a14:useLocalDpi xmlns:a14="http://schemas.microsoft.com/office/drawing/2010/main" val="0"/>
              </a:ext>
            </a:extLst>
          </a:blip>
          <a:stretch>
            <a:fillRect/>
          </a:stretch>
        </p:blipFill>
        <p:spPr>
          <a:xfrm>
            <a:off x="588962" y="1355090"/>
            <a:ext cx="11014075" cy="4960938"/>
          </a:xfrm>
        </p:spPr>
      </p:pic>
      <p:sp>
        <p:nvSpPr>
          <p:cNvPr id="7" name="文本框 6"/>
          <p:cNvSpPr txBox="1"/>
          <p:nvPr/>
        </p:nvSpPr>
        <p:spPr>
          <a:xfrm>
            <a:off x="984250" y="336976"/>
            <a:ext cx="10415270" cy="769441"/>
          </a:xfrm>
          <a:prstGeom prst="rect">
            <a:avLst/>
          </a:prstGeom>
          <a:noFill/>
        </p:spPr>
        <p:txBody>
          <a:bodyPr wrap="square">
            <a:spAutoFit/>
          </a:bodyPr>
          <a:lstStyle/>
          <a:p>
            <a:r>
              <a:rPr lang="zh-CN" altLang="en-US" sz="4400" dirty="0">
                <a:solidFill>
                  <a:srgbClr val="FF0000"/>
                </a:solidFill>
              </a:rPr>
              <a:t>识变教材         应变教学      挑战未知</a:t>
            </a:r>
            <a:endParaRPr lang="zh-CN" altLang="en-US" sz="4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55600" y="1137920"/>
            <a:ext cx="11805920" cy="5632311"/>
          </a:xfrm>
          <a:prstGeom prst="rect">
            <a:avLst/>
          </a:prstGeom>
          <a:noFill/>
        </p:spPr>
        <p:txBody>
          <a:bodyPr wrap="square">
            <a:spAutoFit/>
          </a:bodyPr>
          <a:lstStyle/>
          <a:p>
            <a:r>
              <a:rPr lang="zh-CN" altLang="en-US" sz="4000" dirty="0"/>
              <a:t>       历史教材是学生获得知识的重要途径，也是学生通过学习教材，理解获得历史知识对他们的人生的意义的重要途径。因此，我们希望在</a:t>
            </a:r>
            <a:r>
              <a:rPr lang="zh-CN" altLang="en-US" sz="4000" dirty="0">
                <a:solidFill>
                  <a:srgbClr val="FF0000"/>
                </a:solidFill>
              </a:rPr>
              <a:t>核心素养</a:t>
            </a:r>
            <a:r>
              <a:rPr lang="zh-CN" altLang="en-US" sz="4000" dirty="0"/>
              <a:t>统领下编写教材，通过</a:t>
            </a:r>
            <a:r>
              <a:rPr lang="zh-CN" altLang="en-US" sz="4000" dirty="0">
                <a:solidFill>
                  <a:srgbClr val="FF0000"/>
                </a:solidFill>
              </a:rPr>
              <a:t>突出唯物史观</a:t>
            </a:r>
            <a:r>
              <a:rPr lang="zh-CN" altLang="en-US" sz="4000" dirty="0"/>
              <a:t>的教育，通过贯彻核心素养五个方面的教育，能够使学生在学习教材的过程中，净化心灵、陶冶情操、获得智慧、涵养生命，同时形成具有历史学科特征的</a:t>
            </a:r>
            <a:r>
              <a:rPr lang="zh-CN" altLang="en-US" sz="4000" dirty="0">
                <a:solidFill>
                  <a:srgbClr val="FF0000"/>
                </a:solidFill>
              </a:rPr>
              <a:t>正确价值观、必备品格与关键能力。</a:t>
            </a:r>
            <a:endParaRPr lang="en-US" altLang="zh-CN" sz="4000" dirty="0">
              <a:solidFill>
                <a:srgbClr val="FF0000"/>
              </a:solidFill>
            </a:endParaRPr>
          </a:p>
          <a:p>
            <a:pPr algn="ctr"/>
            <a:r>
              <a:rPr lang="en-US" altLang="zh-CN" sz="4000" dirty="0"/>
              <a:t>                                          ——</a:t>
            </a:r>
            <a:r>
              <a:rPr lang="zh-CN" altLang="en-US" sz="4000" dirty="0"/>
              <a:t>徐蓝</a:t>
            </a:r>
            <a:endParaRPr lang="zh-CN" altLang="en-US" sz="4000" dirty="0"/>
          </a:p>
        </p:txBody>
      </p:sp>
      <p:sp>
        <p:nvSpPr>
          <p:cNvPr id="5" name="文本框 4"/>
          <p:cNvSpPr txBox="1"/>
          <p:nvPr/>
        </p:nvSpPr>
        <p:spPr>
          <a:xfrm>
            <a:off x="264160" y="13077"/>
            <a:ext cx="6096000" cy="707886"/>
          </a:xfrm>
          <a:prstGeom prst="rect">
            <a:avLst/>
          </a:prstGeom>
          <a:noFill/>
        </p:spPr>
        <p:txBody>
          <a:bodyPr wrap="square">
            <a:spAutoFit/>
          </a:bodyPr>
          <a:lstStyle/>
          <a:p>
            <a:r>
              <a:rPr lang="zh-CN" altLang="en-US" sz="4000" dirty="0">
                <a:solidFill>
                  <a:srgbClr val="FF0000"/>
                </a:solidFill>
              </a:rPr>
              <a:t>一、识变教材</a:t>
            </a:r>
            <a:endParaRPr lang="zh-CN" altLang="en-US" sz="4000" dirty="0">
              <a:solidFill>
                <a:srgbClr val="FF0000"/>
              </a:solidFill>
            </a:endParaRPr>
          </a:p>
        </p:txBody>
      </p:sp>
      <p:sp>
        <p:nvSpPr>
          <p:cNvPr id="6" name="文本框 5"/>
          <p:cNvSpPr txBox="1"/>
          <p:nvPr/>
        </p:nvSpPr>
        <p:spPr>
          <a:xfrm>
            <a:off x="3860800" y="367020"/>
            <a:ext cx="6096000" cy="584775"/>
          </a:xfrm>
          <a:prstGeom prst="rect">
            <a:avLst/>
          </a:prstGeom>
          <a:noFill/>
        </p:spPr>
        <p:txBody>
          <a:bodyPr wrap="square">
            <a:spAutoFit/>
          </a:bodyPr>
          <a:lstStyle/>
          <a:p>
            <a:pPr marL="0" indent="0">
              <a:buNone/>
            </a:pPr>
            <a:r>
              <a:rPr lang="zh-CN" altLang="en-US" sz="3200" dirty="0">
                <a:solidFill>
                  <a:srgbClr val="FF0000"/>
                </a:solidFill>
              </a:rPr>
              <a:t>（一）教材理念和思路：</a:t>
            </a:r>
            <a:endParaRPr lang="en-US" altLang="zh-CN" sz="3200"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78018" y="384702"/>
            <a:ext cx="3975822" cy="6229458"/>
          </a:xfrm>
          <a:prstGeom prst="rect">
            <a:avLst/>
          </a:prstGeom>
        </p:spPr>
      </p:pic>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62340" y="384702"/>
            <a:ext cx="3975822" cy="6229458"/>
          </a:xfrm>
          <a:prstGeom prst="rect">
            <a:avLst/>
          </a:prstGeom>
        </p:spPr>
      </p:pic>
      <p:pic>
        <p:nvPicPr>
          <p:cNvPr id="9" name="图片 8"/>
          <p:cNvPicPr>
            <a:picLocks noChangeAspect="1"/>
          </p:cNvPicPr>
          <p:nvPr/>
        </p:nvPicPr>
        <p:blipFill>
          <a:blip r:embed="rId3"/>
          <a:stretch>
            <a:fillRect/>
          </a:stretch>
        </p:blipFill>
        <p:spPr>
          <a:xfrm>
            <a:off x="8246663" y="384702"/>
            <a:ext cx="3945338" cy="622945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3400" y="1886585"/>
            <a:ext cx="10515600" cy="4351338"/>
          </a:xfrm>
        </p:spPr>
        <p:txBody>
          <a:bodyPr>
            <a:normAutofit lnSpcReduction="10000"/>
          </a:bodyPr>
          <a:lstStyle/>
          <a:p>
            <a:r>
              <a:rPr lang="en-US" altLang="zh-CN" sz="4000" dirty="0"/>
              <a:t>1.</a:t>
            </a:r>
            <a:r>
              <a:rPr lang="zh-CN" altLang="en-US" sz="4000" dirty="0"/>
              <a:t>总体容量偏大：    </a:t>
            </a:r>
            <a:endParaRPr lang="en-US" altLang="zh-CN" sz="4000" dirty="0"/>
          </a:p>
          <a:p>
            <a:pPr>
              <a:lnSpc>
                <a:spcPct val="100000"/>
              </a:lnSpc>
            </a:pPr>
            <a:r>
              <a:rPr lang="zh-CN" altLang="en-US" sz="4000" dirty="0"/>
              <a:t>历史必修教材中，除去活动课，上册共</a:t>
            </a:r>
            <a:r>
              <a:rPr lang="en-US" altLang="zh-CN" sz="4000" dirty="0"/>
              <a:t>29</a:t>
            </a:r>
            <a:r>
              <a:rPr lang="zh-CN" altLang="en-US" sz="4000" dirty="0"/>
              <a:t>课， 下册共</a:t>
            </a:r>
            <a:r>
              <a:rPr lang="en-US" altLang="zh-CN" sz="4000" dirty="0"/>
              <a:t>23</a:t>
            </a:r>
            <a:r>
              <a:rPr lang="zh-CN" altLang="en-US" sz="4000" dirty="0"/>
              <a:t>课，其总量偏大，会导致教学时数不够。 </a:t>
            </a:r>
            <a:r>
              <a:rPr lang="en-US" altLang="zh-CN" sz="4000" dirty="0"/>
              <a:t>52</a:t>
            </a:r>
            <a:r>
              <a:rPr lang="zh-CN" altLang="en-US" sz="4000" dirty="0"/>
              <a:t>个课的课题中带有“和”“与”的占一半多，即 这些课的主题不止一个；上册近一半的课文是四个 子目，这都会导致每课的教学时间紧张</a:t>
            </a:r>
            <a:r>
              <a:rPr lang="zh-CN" altLang="en-US" dirty="0"/>
              <a:t>。</a:t>
            </a:r>
            <a:endParaRPr lang="zh-CN" altLang="en-US" dirty="0"/>
          </a:p>
        </p:txBody>
      </p:sp>
      <p:sp>
        <p:nvSpPr>
          <p:cNvPr id="6" name="标题 1"/>
          <p:cNvSpPr>
            <a:spLocks noGrp="1"/>
          </p:cNvSpPr>
          <p:nvPr>
            <p:ph type="title"/>
          </p:nvPr>
        </p:nvSpPr>
        <p:spPr>
          <a:xfrm>
            <a:off x="838200" y="365125"/>
            <a:ext cx="10515600" cy="1707515"/>
          </a:xfrm>
        </p:spPr>
        <p:txBody>
          <a:bodyPr>
            <a:normAutofit fontScale="90000"/>
          </a:bodyPr>
          <a:lstStyle/>
          <a:p>
            <a:pPr>
              <a:lnSpc>
                <a:spcPct val="100000"/>
              </a:lnSpc>
            </a:pPr>
            <a:r>
              <a:rPr lang="zh-CN" altLang="en-US" sz="4400" b="1" dirty="0">
                <a:solidFill>
                  <a:srgbClr val="FF0000"/>
                </a:solidFill>
              </a:rPr>
              <a:t>一、识变教材</a:t>
            </a:r>
            <a:br>
              <a:rPr lang="zh-CN" altLang="en-US" sz="4400" b="1" dirty="0">
                <a:solidFill>
                  <a:srgbClr val="FF0000"/>
                </a:solidFill>
              </a:rPr>
            </a:br>
            <a:r>
              <a:rPr lang="zh-CN" altLang="en-US" sz="4400" b="1" dirty="0">
                <a:solidFill>
                  <a:srgbClr val="FF0000"/>
                </a:solidFill>
              </a:rPr>
              <a:t>（三）教材带来的挑战</a:t>
            </a:r>
            <a:br>
              <a:rPr lang="en-US" altLang="zh-CN" sz="4400" dirty="0">
                <a:solidFill>
                  <a:srgbClr val="FF0000"/>
                </a:solidFill>
              </a:rPr>
            </a:br>
            <a:endParaRPr lang="zh-CN" altLang="en-U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内容占位符 4"/>
          <p:cNvPicPr>
            <a:picLocks noGrp="1" noChangeAspect="1"/>
          </p:cNvPicPr>
          <p:nvPr>
            <p:ph idx="1"/>
          </p:nvPr>
        </p:nvPicPr>
        <p:blipFill>
          <a:blip r:embed="rId1"/>
          <a:stretch>
            <a:fillRect/>
          </a:stretch>
        </p:blipFill>
        <p:spPr>
          <a:xfrm>
            <a:off x="645160" y="244864"/>
            <a:ext cx="11201400" cy="6248011"/>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386080"/>
            <a:ext cx="10515600" cy="5790883"/>
          </a:xfrm>
        </p:spPr>
        <p:txBody>
          <a:bodyPr>
            <a:normAutofit/>
          </a:bodyPr>
          <a:lstStyle/>
          <a:p>
            <a:r>
              <a:rPr lang="en-US" altLang="zh-CN" sz="4000" dirty="0">
                <a:solidFill>
                  <a:srgbClr val="FF0000"/>
                </a:solidFill>
              </a:rPr>
              <a:t>2.</a:t>
            </a:r>
            <a:r>
              <a:rPr lang="zh-CN" altLang="en-US" sz="4000" dirty="0">
                <a:solidFill>
                  <a:srgbClr val="FF0000"/>
                </a:solidFill>
              </a:rPr>
              <a:t>内容涵盖面广：     </a:t>
            </a:r>
            <a:endParaRPr lang="en-US" altLang="zh-CN" sz="4000" dirty="0">
              <a:solidFill>
                <a:srgbClr val="FF0000"/>
              </a:solidFill>
            </a:endParaRPr>
          </a:p>
          <a:p>
            <a:r>
              <a:rPr lang="zh-CN" altLang="en-US" sz="4000" dirty="0"/>
              <a:t>必修教材的一些单元，其内容涉及的跨度比较大， 涵盖多个历史阶段。如，上册的的第一单元</a:t>
            </a:r>
            <a:r>
              <a:rPr lang="en-US" altLang="zh-CN" sz="4000" dirty="0"/>
              <a:t>《</a:t>
            </a:r>
            <a:r>
              <a:rPr lang="zh-CN" altLang="en-US" sz="4000" dirty="0"/>
              <a:t>从中华 文明的起源到秦汉统一多民族封建国家的建立与巩 固</a:t>
            </a:r>
            <a:r>
              <a:rPr lang="en-US" altLang="zh-CN" sz="4000" dirty="0"/>
              <a:t>》</a:t>
            </a:r>
            <a:r>
              <a:rPr lang="zh-CN" altLang="en-US" sz="4000" dirty="0"/>
              <a:t>，包含了旧石器时代、新石器时代、夏、商、西 周、春秋、战国、秦、西汉和东汉的历史。</a:t>
            </a:r>
            <a:endParaRPr lang="zh-CN" altLang="en-US" sz="4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396240"/>
            <a:ext cx="10515600" cy="5780723"/>
          </a:xfrm>
        </p:spPr>
        <p:txBody>
          <a:bodyPr>
            <a:normAutofit fontScale="92500"/>
          </a:bodyPr>
          <a:lstStyle/>
          <a:p>
            <a:r>
              <a:rPr lang="en-US" altLang="zh-CN" sz="4300" dirty="0">
                <a:solidFill>
                  <a:srgbClr val="FF0000"/>
                </a:solidFill>
              </a:rPr>
              <a:t>3.</a:t>
            </a:r>
            <a:r>
              <a:rPr lang="zh-CN" altLang="en-US" sz="4300" dirty="0">
                <a:solidFill>
                  <a:srgbClr val="FF0000"/>
                </a:solidFill>
              </a:rPr>
              <a:t>知识点密度大：    </a:t>
            </a:r>
            <a:endParaRPr lang="en-US" altLang="zh-CN" sz="4300" dirty="0">
              <a:solidFill>
                <a:srgbClr val="FF0000"/>
              </a:solidFill>
            </a:endParaRPr>
          </a:p>
          <a:p>
            <a:r>
              <a:rPr lang="zh-CN" altLang="en-US" sz="3600" dirty="0"/>
              <a:t>教材中一些课的内容颇多，知识含量较大。例如上 册的第</a:t>
            </a:r>
            <a:r>
              <a:rPr lang="en-US" altLang="zh-CN" sz="3600" dirty="0"/>
              <a:t>4</a:t>
            </a:r>
            <a:r>
              <a:rPr lang="zh-CN" altLang="en-US" sz="3600" dirty="0"/>
              <a:t>课讲西汉与东汉的历史，课文中出现的历史人物 有</a:t>
            </a:r>
            <a:r>
              <a:rPr lang="en-US" altLang="zh-CN" sz="3600" dirty="0"/>
              <a:t>14</a:t>
            </a:r>
            <a:r>
              <a:rPr lang="zh-CN" altLang="en-US" sz="3600" dirty="0"/>
              <a:t>个、年份</a:t>
            </a:r>
            <a:r>
              <a:rPr lang="en-US" altLang="zh-CN" sz="3600" dirty="0"/>
              <a:t>8</a:t>
            </a:r>
            <a:r>
              <a:rPr lang="zh-CN" altLang="en-US" sz="3600" dirty="0"/>
              <a:t>个，涉及的历史概念共有</a:t>
            </a:r>
            <a:r>
              <a:rPr lang="en-US" altLang="zh-CN" sz="3600" dirty="0"/>
              <a:t>30</a:t>
            </a:r>
            <a:r>
              <a:rPr lang="zh-CN" altLang="en-US" sz="3600" dirty="0"/>
              <a:t>多个：</a:t>
            </a:r>
            <a:endParaRPr lang="zh-CN" altLang="en-US" sz="3600" dirty="0"/>
          </a:p>
          <a:p>
            <a:r>
              <a:rPr lang="zh-CN" altLang="en-US" sz="3600" dirty="0"/>
              <a:t>西汉建立、文景之治、郡国并行、七国之乱、推恩令、中朝、尚书 令、察举制、刺史、盐铁官营、尊崇儒术、五经博士、北击匈奴、 河西四郡、张骞通西域、丝绸之路、西域都护府、王莽改制、绿林 军、昆阳之战、东汉建立、尚书台、光武中兴、戚宦专权、党锢之 祸、</a:t>
            </a:r>
            <a:r>
              <a:rPr lang="en-US" altLang="zh-CN" sz="3600" dirty="0"/>
              <a:t>《</a:t>
            </a:r>
            <a:r>
              <a:rPr lang="zh-CN" altLang="en-US" sz="3600" dirty="0"/>
              <a:t>史记</a:t>
            </a:r>
            <a:r>
              <a:rPr lang="en-US" altLang="zh-CN" sz="3600" dirty="0"/>
              <a:t>》《</a:t>
            </a:r>
            <a:r>
              <a:rPr lang="zh-CN" altLang="en-US" sz="3600" dirty="0"/>
              <a:t>汉书</a:t>
            </a:r>
            <a:r>
              <a:rPr lang="en-US" altLang="zh-CN" sz="3600" dirty="0"/>
              <a:t>》</a:t>
            </a:r>
            <a:r>
              <a:rPr lang="zh-CN" altLang="en-US" sz="3600" dirty="0"/>
              <a:t>、汉赋、乐府诗、</a:t>
            </a:r>
            <a:r>
              <a:rPr lang="en-US" altLang="zh-CN" sz="3600" dirty="0"/>
              <a:t>《</a:t>
            </a:r>
            <a:r>
              <a:rPr lang="zh-CN" altLang="en-US" sz="3600" dirty="0"/>
              <a:t>黄帝内经</a:t>
            </a:r>
            <a:r>
              <a:rPr lang="en-US" altLang="zh-CN" sz="3600" dirty="0"/>
              <a:t>》《</a:t>
            </a:r>
            <a:r>
              <a:rPr lang="zh-CN" altLang="en-US" sz="3600" dirty="0"/>
              <a:t>神农本草 经</a:t>
            </a:r>
            <a:r>
              <a:rPr lang="en-US" altLang="zh-CN" sz="3600" dirty="0"/>
              <a:t>》《</a:t>
            </a:r>
            <a:r>
              <a:rPr lang="zh-CN" altLang="en-US" sz="3600" dirty="0"/>
              <a:t>九章算术</a:t>
            </a:r>
            <a:r>
              <a:rPr lang="en-US" altLang="zh-CN" sz="3600" dirty="0"/>
              <a:t>》</a:t>
            </a:r>
            <a:r>
              <a:rPr lang="zh-CN" altLang="en-US" sz="3600" dirty="0"/>
              <a:t>、蔡伦造纸</a:t>
            </a:r>
            <a:r>
              <a:rPr lang="en-US" altLang="zh-CN" sz="3600" dirty="0"/>
              <a:t>……</a:t>
            </a:r>
            <a:endParaRPr lang="zh-CN" altLang="en-US" sz="3600"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2914</Words>
  <PresentationFormat>宽屏</PresentationFormat>
  <Paragraphs>174</Paragraphs>
  <Slides>26</Slides>
  <Notes>12</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26</vt:i4>
      </vt:variant>
    </vt:vector>
  </HeadingPairs>
  <TitlesOfParts>
    <vt:vector size="40" baseType="lpstr">
      <vt:lpstr>Arial</vt:lpstr>
      <vt:lpstr>宋体</vt:lpstr>
      <vt:lpstr>Wingdings</vt:lpstr>
      <vt:lpstr>PingFangSC-Regular</vt:lpstr>
      <vt:lpstr>Segoe Print</vt:lpstr>
      <vt:lpstr>微软雅黑</vt:lpstr>
      <vt:lpstr>等线 Light</vt:lpstr>
      <vt:lpstr>等线</vt:lpstr>
      <vt:lpstr>Calibri</vt:lpstr>
      <vt:lpstr>Arial Unicode MS</vt:lpstr>
      <vt:lpstr>Times New Roman</vt:lpstr>
      <vt:lpstr>黑体</vt:lpstr>
      <vt:lpstr>PingFang SC</vt:lpstr>
      <vt:lpstr>Office 主题​​</vt:lpstr>
      <vt:lpstr>       识变．应变．挑战 ——2020年浙江高中历史新教材培训经验分享交流会                                                                                                                                   杭十四中俞玲燕</vt:lpstr>
      <vt:lpstr>说在前面的话：</vt:lpstr>
      <vt:lpstr>PowerPoint 演示文稿</vt:lpstr>
      <vt:lpstr>PowerPoint 演示文稿</vt:lpstr>
      <vt:lpstr>PowerPoint 演示文稿</vt:lpstr>
      <vt:lpstr>一、识变教材 （三）教材带来的挑战 </vt:lpstr>
      <vt:lpstr>PowerPoint 演示文稿</vt:lpstr>
      <vt:lpstr>PowerPoint 演示文稿</vt:lpstr>
      <vt:lpstr>PowerPoint 演示文稿</vt:lpstr>
      <vt:lpstr>PowerPoint 演示文稿</vt:lpstr>
      <vt:lpstr>PowerPoint 演示文稿</vt:lpstr>
      <vt:lpstr>2、叶小兵：树立新的教材观</vt:lpstr>
      <vt:lpstr>3、叶小兵：树立新的教学观</vt:lpstr>
      <vt:lpstr>二、应变教学</vt:lpstr>
      <vt:lpstr>二、应变教学</vt:lpstr>
      <vt:lpstr>二、应变教学</vt:lpstr>
      <vt:lpstr>PowerPoint 演示文稿</vt:lpstr>
      <vt:lpstr>PowerPoint 演示文稿</vt:lpstr>
      <vt:lpstr>PowerPoint 演示文稿</vt:lpstr>
      <vt:lpstr>1、任务驱动</vt:lpstr>
      <vt:lpstr>2、创设情境</vt:lpstr>
      <vt:lpstr>3、材料研习</vt:lpstr>
      <vt:lpstr>4.自主探讨：学生开展思辨活动，将建构自己的历史知识</vt:lpstr>
      <vt:lpstr>5、交流提升    家国情怀的升华</vt:lpstr>
      <vt:lpstr>PowerPoint 演示文稿</vt:lpstr>
      <vt:lpstr>疑惑：</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2020-07-27T16:16:00Z</dcterms:created>
  <dcterms:modified xsi:type="dcterms:W3CDTF">2021-12-22T14:04:20Z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2B0E5345DD64411680DA392829A6469F</vt:lpwstr>
  </property>
  <property fmtid="{D5CDD505-2E9C-101B-9397-08002B2CF9AE}" pid="3" name="KSOProductBuildVer">
    <vt:lpwstr>2052-11.1.0.11194</vt:lpwstr>
  </property>
</Properties>
</file>