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57" r:id="rId4"/>
    <p:sldId id="275" r:id="rId5"/>
    <p:sldId id="273" r:id="rId6"/>
    <p:sldId id="274" r:id="rId7"/>
    <p:sldId id="276" r:id="rId8"/>
    <p:sldId id="277" r:id="rId9"/>
    <p:sldId id="278" r:id="rId10"/>
    <p:sldId id="279" r:id="rId11"/>
    <p:sldId id="266" r:id="rId12"/>
    <p:sldId id="258" r:id="rId13"/>
    <p:sldId id="259" r:id="rId14"/>
    <p:sldId id="263" r:id="rId15"/>
    <p:sldId id="261" r:id="rId16"/>
    <p:sldId id="262" r:id="rId17"/>
    <p:sldId id="264" r:id="rId18"/>
    <p:sldId id="265" r:id="rId19"/>
    <p:sldId id="281" r:id="rId20"/>
    <p:sldId id="282" r:id="rId21"/>
    <p:sldId id="283" r:id="rId22"/>
    <p:sldId id="268" r:id="rId23"/>
    <p:sldId id="269" r:id="rId24"/>
    <p:sldId id="270" r:id="rId25"/>
    <p:sldId id="271" r:id="rId26"/>
    <p:sldId id="272" r:id="rId27"/>
    <p:sldId id="2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47A42B-6BC7-4BFE-957A-1C21074393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F38D47A-2978-4AE9-983F-15C5C0A24E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063F7F-F2A2-4AA2-9D1F-361EC1ED8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DBC83F-A1D4-437E-8F28-E6271DDFD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94414D-8F37-48AC-A2A1-57E9811ED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980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A49B9B-955D-4241-B143-6DE2388EE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E542E9-35F0-41AA-BBDE-B50281BC16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DC91A6-81B3-473D-91AF-10927C8A6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F7A935-9E22-4A3F-A195-0927132BC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3AC950-6E63-4A95-95E8-C32805662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704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118594C-1229-4B4C-9F17-25EDC05018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C05B2B1-E7D3-4394-8428-FF8932970D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1CA834-C3B2-4F88-8B72-CEA2C3A6E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3265DD-92B2-464F-A2CB-A22410455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49220E-D0E2-4B11-BC4C-1A46B9244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32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DD5170-F9AF-4859-8E35-0F2019688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D7F48D-CB47-4A8F-A8FA-831627A40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02EC5D-1F14-4A18-98A7-A92283A58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9D1AC7-0F05-459A-B31C-4E8EDA0D3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4D3BFE-4F90-4E35-90B5-FD34004DB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410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439434-3F9A-42BB-BBDB-396360CAB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5D47DB-E57E-4409-AFA2-47026B078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C72C08-6F45-461A-959B-D51D04B75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75E007-F19B-477B-8723-01CD838B8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320985-01C6-4ABB-8D25-28ECBA358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394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7F88CD-3BF2-40CE-8AED-F43B71A81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147802-8233-47B0-B146-134BA8D25C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96DB414-4D19-47A2-A6AC-0413CBA18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7A29AF9-E06D-4BFE-81C9-E9C1A1990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613891-10AA-4847-9E85-314566734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DAE37F-C268-4AC7-B099-B4AA9A9B1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428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B9D014-C583-4275-922D-C22340A73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3155DA-6EE1-4830-8B79-061D2057D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4243AB7-2930-4DCD-BF6F-A36D95D8BA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B03CBBD-8A41-4A17-BE6A-B8ECBDCA6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4CB967D-0F7E-4BE6-8C02-766F1E10F4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B458E89-B57F-446B-BC01-9745A1077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FE6326F-193B-4830-8477-7B34CF379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875160D-0B36-4BE5-8262-168137550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10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FFD9DB-3134-4442-AC7F-3DC55DAA6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9F4B1B6-3B5F-4F96-8775-6AF352C7B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FC3F20-DE31-4014-A436-7B50D3444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2FF8A52-A933-4699-AB65-7714D301F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161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F12C4DC-40A8-4E22-BB3B-B7ED16500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D2349A9-EBBF-4B9C-B8C7-348EBBD64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36D1A6-0C10-4133-B9BC-51A591061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870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B6A6AC-B17E-416D-8BE4-510453312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B02645-E5B3-44F5-90B8-AFE9B9461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DD16D3-6172-443D-9F52-20B4B1312B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D2FF29F-CF12-4F81-A6AE-67F1E893D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D039A23-68DE-4D5F-8558-99B2319DD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23A2A41-2C0E-480F-87C7-A5C875290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24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5EA4DF-416A-449D-8E52-44A9B6B63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A45AA80-D7A2-42FC-A73C-36DB39B269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472D8D-E3BA-43CD-902E-A380998888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74531E-358F-486B-8904-BB2B6BCDE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DF533A-2362-49CD-8D04-C42CAC09B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C8FD837-A569-4860-9EB4-F631883F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002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6726751-CD02-4335-83A5-488C27C9F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B853E5-0B50-4192-8CAF-FF6F745472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D533A3-32E0-4586-AACD-4AC11ECDA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8411E-B850-4ACE-BB0D-D95D96D9C1DE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B4562E-9F06-4D4B-8CE6-DA51C40058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91239F-7A00-454B-9C9B-71808AC4FA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29CAF-B750-46B7-ABF8-72EE0F7AC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463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3938FE02-CCD2-4CDC-876F-1779BECC3F52}"/>
              </a:ext>
            </a:extLst>
          </p:cNvPr>
          <p:cNvSpPr txBox="1"/>
          <p:nvPr/>
        </p:nvSpPr>
        <p:spPr>
          <a:xfrm>
            <a:off x="1146698" y="1384917"/>
            <a:ext cx="97373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开放性试题的解答（一）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CB42F2-3036-402E-9BC0-E7959B1A26AF}"/>
              </a:ext>
            </a:extLst>
          </p:cNvPr>
          <p:cNvSpPr txBox="1"/>
          <p:nvPr/>
        </p:nvSpPr>
        <p:spPr>
          <a:xfrm>
            <a:off x="3599915" y="3429000"/>
            <a:ext cx="4070391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小论文题的解答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83136A-FDBC-4B4D-8755-D85DCAC4E9EB}"/>
              </a:ext>
            </a:extLst>
          </p:cNvPr>
          <p:cNvSpPr txBox="1"/>
          <p:nvPr/>
        </p:nvSpPr>
        <p:spPr>
          <a:xfrm>
            <a:off x="8789632" y="6396335"/>
            <a:ext cx="4188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东莞市虎门中学 丁家文</a:t>
            </a:r>
          </a:p>
        </p:txBody>
      </p:sp>
    </p:spTree>
    <p:extLst>
      <p:ext uri="{BB962C8B-B14F-4D97-AF65-F5344CB8AC3E}">
        <p14:creationId xmlns:p14="http://schemas.microsoft.com/office/powerpoint/2010/main" val="422176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108F0B5-38CF-4CB4-8141-1E91DF856C97}"/>
              </a:ext>
            </a:extLst>
          </p:cNvPr>
          <p:cNvSpPr txBox="1"/>
          <p:nvPr/>
        </p:nvSpPr>
        <p:spPr>
          <a:xfrm>
            <a:off x="241177" y="469516"/>
            <a:ext cx="1170964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分）阅读材料，完成下列要求。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有历史学者为说明近代以来科学技术在生产力发展中的作用，引用了如下公式：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生产力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科学技术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（劳动力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劳动工具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劳动对象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生产管理）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这一公式表明，科学技术有乘法效应，它能放大生产力诸要素。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——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摘编自齐世荣总主编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世界史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运用世界近现代史的史实，对上述公式进行探讨。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（说明：可以就科学技术与公式中一个或多个要素之间的关系进行认证；也可以对公式进行修改、补充、否定或提出新公式，并加以论述，要求观点明确、史论结合、史实准确。）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2B82FA-731C-4FBC-A9E2-527203E975AA}"/>
              </a:ext>
            </a:extLst>
          </p:cNvPr>
          <p:cNvSpPr txBox="1"/>
          <p:nvPr/>
        </p:nvSpPr>
        <p:spPr>
          <a:xfrm>
            <a:off x="4856046" y="4804557"/>
            <a:ext cx="179333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论证型</a:t>
            </a:r>
          </a:p>
        </p:txBody>
      </p:sp>
    </p:spTree>
    <p:extLst>
      <p:ext uri="{BB962C8B-B14F-4D97-AF65-F5344CB8AC3E}">
        <p14:creationId xmlns:p14="http://schemas.microsoft.com/office/powerpoint/2010/main" val="61516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DBC2742-F326-4BAD-9004-168A3DD77F4C}"/>
              </a:ext>
            </a:extLst>
          </p:cNvPr>
          <p:cNvSpPr txBox="1"/>
          <p:nvPr/>
        </p:nvSpPr>
        <p:spPr>
          <a:xfrm>
            <a:off x="2399795" y="2592656"/>
            <a:ext cx="7261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第一部分：标题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64FB09-E3A3-4564-88AF-4F82D44CAF3C}"/>
              </a:ext>
            </a:extLst>
          </p:cNvPr>
          <p:cNvSpPr txBox="1"/>
          <p:nvPr/>
        </p:nvSpPr>
        <p:spPr>
          <a:xfrm>
            <a:off x="2910195" y="833650"/>
            <a:ext cx="6750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以下内容，仅针对“论证型”题目。</a:t>
            </a:r>
          </a:p>
        </p:txBody>
      </p:sp>
    </p:spTree>
    <p:extLst>
      <p:ext uri="{BB962C8B-B14F-4D97-AF65-F5344CB8AC3E}">
        <p14:creationId xmlns:p14="http://schemas.microsoft.com/office/powerpoint/2010/main" val="783024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9C13E47-C324-4A01-959E-DE84590B45DD}"/>
              </a:ext>
            </a:extLst>
          </p:cNvPr>
          <p:cNvSpPr txBox="1"/>
          <p:nvPr/>
        </p:nvSpPr>
        <p:spPr>
          <a:xfrm>
            <a:off x="493495" y="474552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要与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相关，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被阅卷老师判为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偏题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B01817-59C0-471D-AB1D-1AB7502CAC56}"/>
              </a:ext>
            </a:extLst>
          </p:cNvPr>
          <p:cNvSpPr txBox="1"/>
          <p:nvPr/>
        </p:nvSpPr>
        <p:spPr>
          <a:xfrm>
            <a:off x="607399" y="1423459"/>
            <a:ext cx="112050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）带上主题核心字眼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365728-9497-444A-9F7A-ABF1BC010A18}"/>
              </a:ext>
            </a:extLst>
          </p:cNvPr>
          <p:cNvSpPr txBox="1"/>
          <p:nvPr/>
        </p:nvSpPr>
        <p:spPr>
          <a:xfrm>
            <a:off x="607400" y="3968197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）不要拔太高离太远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4643F9-432B-42A3-9EBE-363B8871B4DC}"/>
              </a:ext>
            </a:extLst>
          </p:cNvPr>
          <p:cNvSpPr txBox="1"/>
          <p:nvPr/>
        </p:nvSpPr>
        <p:spPr>
          <a:xfrm>
            <a:off x="879139" y="2354348"/>
            <a:ext cx="10661528" cy="114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如果没有“围绕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</a:rPr>
              <a:t>XXXXX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主题”这类字眼，看表格头、表格尾注释、书名等，总之一段材料一定有一个或多个主题。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A0F2A4-AF47-4ADF-8BF6-8076DD2ECDE2}"/>
              </a:ext>
            </a:extLst>
          </p:cNvPr>
          <p:cNvSpPr txBox="1"/>
          <p:nvPr/>
        </p:nvSpPr>
        <p:spPr>
          <a:xfrm>
            <a:off x="879139" y="4862525"/>
            <a:ext cx="10661528" cy="1698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有同学习惯用“社会存在决定社会意识”、“经济基础决定上层建筑”这类哲学相关话语做标题，不要这样，这些放在最后做总结升华用，做标题搞不好会被判为离题。</a:t>
            </a:r>
          </a:p>
        </p:txBody>
      </p:sp>
    </p:spTree>
    <p:extLst>
      <p:ext uri="{BB962C8B-B14F-4D97-AF65-F5344CB8AC3E}">
        <p14:creationId xmlns:p14="http://schemas.microsoft.com/office/powerpoint/2010/main" val="186541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9C13E47-C324-4A01-959E-DE84590B45DD}"/>
              </a:ext>
            </a:extLst>
          </p:cNvPr>
          <p:cNvSpPr txBox="1"/>
          <p:nvPr/>
        </p:nvSpPr>
        <p:spPr>
          <a:xfrm>
            <a:off x="225662" y="608696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标题要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，不让要阅卷老师去推测你的观点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E6CFD0-E61C-4EEC-B6AF-8AD979CEBBB2}"/>
              </a:ext>
            </a:extLst>
          </p:cNvPr>
          <p:cNvSpPr txBox="1"/>
          <p:nvPr/>
        </p:nvSpPr>
        <p:spPr>
          <a:xfrm>
            <a:off x="225662" y="1760199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）避免“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的情况”这样的标题，直接写明什么情况。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4796BC-E3A5-4B3B-AF6F-9EB5AAFF94B6}"/>
              </a:ext>
            </a:extLst>
          </p:cNvPr>
          <p:cNvSpPr txBox="1"/>
          <p:nvPr/>
        </p:nvSpPr>
        <p:spPr>
          <a:xfrm>
            <a:off x="493495" y="5140048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）默念“（我认为）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你的标题”，通顺则视为明确。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9C3075-24D2-4F45-99CE-4BCD16A55546}"/>
              </a:ext>
            </a:extLst>
          </p:cNvPr>
          <p:cNvSpPr txBox="1"/>
          <p:nvPr/>
        </p:nvSpPr>
        <p:spPr>
          <a:xfrm>
            <a:off x="825622" y="2450237"/>
            <a:ext cx="9765437" cy="225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例如避免“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</a:rPr>
              <a:t>17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世纪中西交往的情况”、“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</a:rPr>
              <a:t>18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世纪英国社会经济发展情况”，这样写阅卷老师要去通过你的论证去判断你的观点。</a:t>
            </a:r>
            <a:endParaRPr lang="en-US" altLang="zh-CN" sz="24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改为“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</a:rPr>
              <a:t>17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世纪中西交往逐步加强（受到限制、时断时续等）” “</a:t>
            </a:r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</a:rPr>
              <a:t>18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</a:rPr>
              <a:t>世纪英国社会经济发展迅速（发展不平衡等）”</a:t>
            </a:r>
          </a:p>
        </p:txBody>
      </p:sp>
    </p:spTree>
    <p:extLst>
      <p:ext uri="{BB962C8B-B14F-4D97-AF65-F5344CB8AC3E}">
        <p14:creationId xmlns:p14="http://schemas.microsoft.com/office/powerpoint/2010/main" val="158094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9C13E47-C324-4A01-959E-DE84590B45DD}"/>
              </a:ext>
            </a:extLst>
          </p:cNvPr>
          <p:cNvSpPr txBox="1"/>
          <p:nvPr/>
        </p:nvSpPr>
        <p:spPr>
          <a:xfrm>
            <a:off x="252294" y="483430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、注意是“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选取（选择）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”还是“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提取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718AE9-8FC0-41B8-9C18-4FD9F374B063}"/>
              </a:ext>
            </a:extLst>
          </p:cNvPr>
          <p:cNvSpPr txBox="1"/>
          <p:nvPr/>
        </p:nvSpPr>
        <p:spPr>
          <a:xfrm>
            <a:off x="349950" y="1653667"/>
            <a:ext cx="112050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）“选取”往往是从材料中选择一个片段、一个部分，然后展开；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）“提取”往往是从材料的几个部分、表格的几条，提炼出一个共同点、公共因素，然后展开。</a:t>
            </a:r>
          </a:p>
        </p:txBody>
      </p:sp>
    </p:spTree>
    <p:extLst>
      <p:ext uri="{BB962C8B-B14F-4D97-AF65-F5344CB8AC3E}">
        <p14:creationId xmlns:p14="http://schemas.microsoft.com/office/powerpoint/2010/main" val="216983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9C13E47-C324-4A01-959E-DE84590B45DD}"/>
              </a:ext>
            </a:extLst>
          </p:cNvPr>
          <p:cNvSpPr txBox="1"/>
          <p:nvPr/>
        </p:nvSpPr>
        <p:spPr>
          <a:xfrm>
            <a:off x="493495" y="428854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、标题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不要太绝对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，注意控制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程度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FAC099-7E90-4C34-8578-F810423ED921}"/>
              </a:ext>
            </a:extLst>
          </p:cNvPr>
          <p:cNvSpPr txBox="1"/>
          <p:nvPr/>
        </p:nvSpPr>
        <p:spPr>
          <a:xfrm>
            <a:off x="742874" y="4605909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）在描述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有关联时，有一定关联</a:t>
            </a:r>
            <a:r>
              <a:rPr lang="en-US" altLang="zh-CN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有关联</a:t>
            </a:r>
            <a:r>
              <a:rPr lang="en-US" altLang="zh-CN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息息相关。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928DA9-CFBE-4019-8B2E-78B653625A24}"/>
              </a:ext>
            </a:extLst>
          </p:cNvPr>
          <p:cNvSpPr txBox="1"/>
          <p:nvPr/>
        </p:nvSpPr>
        <p:spPr>
          <a:xfrm>
            <a:off x="742874" y="1728872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）避免使用都、所有、取决于、完全、一致等。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E74E0D-CFF5-468B-9D91-780842C0D76C}"/>
              </a:ext>
            </a:extLst>
          </p:cNvPr>
          <p:cNvSpPr txBox="1"/>
          <p:nvPr/>
        </p:nvSpPr>
        <p:spPr>
          <a:xfrm>
            <a:off x="742874" y="3091649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）尽量使用“一定程度上”“大多” “有利于”这样的字眼。</a:t>
            </a:r>
          </a:p>
        </p:txBody>
      </p:sp>
    </p:spTree>
    <p:extLst>
      <p:ext uri="{BB962C8B-B14F-4D97-AF65-F5344CB8AC3E}">
        <p14:creationId xmlns:p14="http://schemas.microsoft.com/office/powerpoint/2010/main" val="130650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7297481-736D-4183-8D42-2505936B54F8}"/>
              </a:ext>
            </a:extLst>
          </p:cNvPr>
          <p:cNvSpPr txBox="1"/>
          <p:nvPr/>
        </p:nvSpPr>
        <p:spPr>
          <a:xfrm>
            <a:off x="243416" y="492308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、处理好局部与整体的关系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2B157B-F6C6-466A-81CA-1335F96B76E2}"/>
              </a:ext>
            </a:extLst>
          </p:cNvPr>
          <p:cNvSpPr txBox="1"/>
          <p:nvPr/>
        </p:nvSpPr>
        <p:spPr>
          <a:xfrm>
            <a:off x="725118" y="1489175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比如某次考试，谈及</a:t>
            </a:r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棉花产业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 </a:t>
            </a:r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社会经济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F92C59-AB46-48BE-A16D-D5F7E7EE09F6}"/>
              </a:ext>
            </a:extLst>
          </p:cNvPr>
          <p:cNvSpPr txBox="1"/>
          <p:nvPr/>
        </p:nvSpPr>
        <p:spPr>
          <a:xfrm>
            <a:off x="725117" y="2362931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“社会经济发展与棉花产业息息相关”（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B7B1A1-EE7A-4EA6-B66A-56120742B6C5}"/>
              </a:ext>
            </a:extLst>
          </p:cNvPr>
          <p:cNvSpPr txBox="1"/>
          <p:nvPr/>
        </p:nvSpPr>
        <p:spPr>
          <a:xfrm>
            <a:off x="725117" y="3167390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“棉花产业的发展与社会经济息息相关”（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B0F11E-CFAA-457F-B146-A110A336FC7E}"/>
              </a:ext>
            </a:extLst>
          </p:cNvPr>
          <p:cNvSpPr txBox="1"/>
          <p:nvPr/>
        </p:nvSpPr>
        <p:spPr>
          <a:xfrm>
            <a:off x="725116" y="4264232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“我的考试成绩与学校教学水平息息相关”（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√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18D064-1198-45D4-BC5D-71737B931C32}"/>
              </a:ext>
            </a:extLst>
          </p:cNvPr>
          <p:cNvSpPr txBox="1"/>
          <p:nvPr/>
        </p:nvSpPr>
        <p:spPr>
          <a:xfrm>
            <a:off x="725116" y="5099464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“学校教学水平与我的考试成绩息息相关”（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X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39DB72-5718-4C9C-BFDF-9D908B0757B3}"/>
              </a:ext>
            </a:extLst>
          </p:cNvPr>
          <p:cNvSpPr txBox="1"/>
          <p:nvPr/>
        </p:nvSpPr>
        <p:spPr>
          <a:xfrm>
            <a:off x="385460" y="6211669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、标题要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简明</a:t>
            </a: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321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DBC2742-F326-4BAD-9004-168A3DD77F4C}"/>
              </a:ext>
            </a:extLst>
          </p:cNvPr>
          <p:cNvSpPr txBox="1"/>
          <p:nvPr/>
        </p:nvSpPr>
        <p:spPr>
          <a:xfrm>
            <a:off x="2390917" y="2228671"/>
            <a:ext cx="7261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第二部分：论证</a:t>
            </a:r>
          </a:p>
        </p:txBody>
      </p:sp>
    </p:spTree>
    <p:extLst>
      <p:ext uri="{BB962C8B-B14F-4D97-AF65-F5344CB8AC3E}">
        <p14:creationId xmlns:p14="http://schemas.microsoft.com/office/powerpoint/2010/main" val="20979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299FD86-9ADD-4970-9A17-F4BF7BC75FF7}"/>
              </a:ext>
            </a:extLst>
          </p:cNvPr>
          <p:cNvSpPr txBox="1"/>
          <p:nvPr/>
        </p:nvSpPr>
        <p:spPr>
          <a:xfrm>
            <a:off x="128007" y="368020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、举例说明，孤证不立，列举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2-3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5B1EEC-C0A3-40AE-BDCF-AFAB604BA342}"/>
              </a:ext>
            </a:extLst>
          </p:cNvPr>
          <p:cNvSpPr/>
          <p:nvPr/>
        </p:nvSpPr>
        <p:spPr>
          <a:xfrm>
            <a:off x="333375" y="1363226"/>
            <a:ext cx="11734799" cy="2450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）每一个例子表述时尽量按此顺序：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人物，结合材料和论题，从背景、内 容、影响等方面抽取所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需要的东西。</a:t>
            </a:r>
            <a:endParaRPr lang="zh-CN" altLang="en-US" sz="2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A27AE60-4684-4B37-8953-E002EA261D59}"/>
              </a:ext>
            </a:extLst>
          </p:cNvPr>
          <p:cNvSpPr/>
          <p:nvPr/>
        </p:nvSpPr>
        <p:spPr>
          <a:xfrm>
            <a:off x="333374" y="3996283"/>
            <a:ext cx="11734799" cy="928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）每个例子约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行，不宜写得太少：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E5F8B34-F4C0-4286-B16B-CC406097A780}"/>
              </a:ext>
            </a:extLst>
          </p:cNvPr>
          <p:cNvSpPr/>
          <p:nvPr/>
        </p:nvSpPr>
        <p:spPr>
          <a:xfrm>
            <a:off x="194393" y="5113432"/>
            <a:ext cx="12012759" cy="9380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只要方向正确，写得越多，阅卷老师给你低分的心理压力就越大。</a:t>
            </a:r>
            <a:endParaRPr lang="zh-CN" altLang="en-US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50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299FD86-9ADD-4970-9A17-F4BF7BC75FF7}"/>
              </a:ext>
            </a:extLst>
          </p:cNvPr>
          <p:cNvSpPr txBox="1"/>
          <p:nvPr/>
        </p:nvSpPr>
        <p:spPr>
          <a:xfrm>
            <a:off x="194682" y="463270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、充分利用所给材料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579E866-B49C-4B34-B5E1-889E6C69DBA6}"/>
              </a:ext>
            </a:extLst>
          </p:cNvPr>
          <p:cNvSpPr/>
          <p:nvPr/>
        </p:nvSpPr>
        <p:spPr>
          <a:xfrm>
            <a:off x="0" y="1481683"/>
            <a:ext cx="11734799" cy="8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）有表格、曲线图等时，要对表格或曲线进行解读分析；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024252A-4ADE-4D15-849F-271F03AA20E4}"/>
              </a:ext>
            </a:extLst>
          </p:cNvPr>
          <p:cNvSpPr/>
          <p:nvPr/>
        </p:nvSpPr>
        <p:spPr>
          <a:xfrm>
            <a:off x="0" y="3196183"/>
            <a:ext cx="11734799" cy="8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）赞同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反对时，优先赞同，因为材料有部分内容可供使用；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242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815460A-70B2-45E3-BE84-515B4F758A64}"/>
              </a:ext>
            </a:extLst>
          </p:cNvPr>
          <p:cNvSpPr txBox="1"/>
          <p:nvPr/>
        </p:nvSpPr>
        <p:spPr>
          <a:xfrm>
            <a:off x="540865" y="860955"/>
            <a:ext cx="11293069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下午要和朋友聚餐，你想去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餐厅，当朋友问你“去哪家吃？”时，你准备怎么和朋友说？</a:t>
            </a:r>
          </a:p>
        </p:txBody>
      </p:sp>
    </p:spTree>
    <p:extLst>
      <p:ext uri="{BB962C8B-B14F-4D97-AF65-F5344CB8AC3E}">
        <p14:creationId xmlns:p14="http://schemas.microsoft.com/office/powerpoint/2010/main" val="2617714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94BCD81-BD04-43C8-9205-743B7208824A}"/>
              </a:ext>
            </a:extLst>
          </p:cNvPr>
          <p:cNvSpPr txBox="1"/>
          <p:nvPr/>
        </p:nvSpPr>
        <p:spPr>
          <a:xfrm>
            <a:off x="194682" y="463270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、史实准确，史论结合。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46C45F-E718-4657-9A50-362F6B70C021}"/>
              </a:ext>
            </a:extLst>
          </p:cNvPr>
          <p:cNvSpPr txBox="1"/>
          <p:nvPr/>
        </p:nvSpPr>
        <p:spPr>
          <a:xfrm>
            <a:off x="737607" y="2378282"/>
            <a:ext cx="11205009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不确定的东西不要随便写，时间不确定要泛化处理。比如不确定甲午中日战争是哪一年，不要碰运气去大概猜一个，改为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年代、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世纪末、晚清时期等。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47F23C-EEB7-4945-8CA3-1B928F2DDE03}"/>
              </a:ext>
            </a:extLst>
          </p:cNvPr>
          <p:cNvSpPr txBox="1"/>
          <p:nvPr/>
        </p:nvSpPr>
        <p:spPr>
          <a:xfrm>
            <a:off x="194682" y="1644857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）史实准确，小论文常见问题就是张冠李戴、史实错乱。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CBD34A-3BAE-464E-B04D-623486863CDC}"/>
              </a:ext>
            </a:extLst>
          </p:cNvPr>
          <p:cNvSpPr txBox="1"/>
          <p:nvPr/>
        </p:nvSpPr>
        <p:spPr>
          <a:xfrm>
            <a:off x="194682" y="4330907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）史论结合，有具体史实，有议论分析。</a:t>
            </a:r>
          </a:p>
        </p:txBody>
      </p:sp>
    </p:spTree>
    <p:extLst>
      <p:ext uri="{BB962C8B-B14F-4D97-AF65-F5344CB8AC3E}">
        <p14:creationId xmlns:p14="http://schemas.microsoft.com/office/powerpoint/2010/main" val="412725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388B36D-0737-46BD-A67B-A8056E17602A}"/>
              </a:ext>
            </a:extLst>
          </p:cNvPr>
          <p:cNvSpPr txBox="1"/>
          <p:nvPr/>
        </p:nvSpPr>
        <p:spPr>
          <a:xfrm>
            <a:off x="493495" y="520420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、直截了当，进入正题。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27DF00-3D5A-4F63-ABB4-4BF697F7E285}"/>
              </a:ext>
            </a:extLst>
          </p:cNvPr>
          <p:cNvSpPr txBox="1"/>
          <p:nvPr/>
        </p:nvSpPr>
        <p:spPr>
          <a:xfrm>
            <a:off x="604257" y="1511507"/>
            <a:ext cx="11205009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受语文作文的影响，不少同学喜欢先写个过渡式的内容再步入讨论主题，诸如“俗话说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”、“我们都知道，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”之类。空格有限，时间有限，无需引言，直接进入讨论。标题之后，马上接两个论据。</a:t>
            </a:r>
          </a:p>
        </p:txBody>
      </p:sp>
    </p:spTree>
    <p:extLst>
      <p:ext uri="{BB962C8B-B14F-4D97-AF65-F5344CB8AC3E}">
        <p14:creationId xmlns:p14="http://schemas.microsoft.com/office/powerpoint/2010/main" val="258710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299FD86-9ADD-4970-9A17-F4BF7BC75FF7}"/>
              </a:ext>
            </a:extLst>
          </p:cNvPr>
          <p:cNvSpPr txBox="1"/>
          <p:nvPr/>
        </p:nvSpPr>
        <p:spPr>
          <a:xfrm>
            <a:off x="493495" y="520420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、客观叙述，不要抒情。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0D575E-869C-4006-ACD5-020F8FA5EFCB}"/>
              </a:ext>
            </a:extLst>
          </p:cNvPr>
          <p:cNvSpPr txBox="1"/>
          <p:nvPr/>
        </p:nvSpPr>
        <p:spPr>
          <a:xfrm>
            <a:off x="604257" y="1511507"/>
            <a:ext cx="11205009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举例略</a:t>
            </a:r>
          </a:p>
        </p:txBody>
      </p:sp>
    </p:spTree>
    <p:extLst>
      <p:ext uri="{BB962C8B-B14F-4D97-AF65-F5344CB8AC3E}">
        <p14:creationId xmlns:p14="http://schemas.microsoft.com/office/powerpoint/2010/main" val="130763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DBC2742-F326-4BAD-9004-168A3DD77F4C}"/>
              </a:ext>
            </a:extLst>
          </p:cNvPr>
          <p:cNvSpPr txBox="1"/>
          <p:nvPr/>
        </p:nvSpPr>
        <p:spPr>
          <a:xfrm>
            <a:off x="2390917" y="2228671"/>
            <a:ext cx="7261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第三部分：总结</a:t>
            </a:r>
          </a:p>
        </p:txBody>
      </p:sp>
    </p:spTree>
    <p:extLst>
      <p:ext uri="{BB962C8B-B14F-4D97-AF65-F5344CB8AC3E}">
        <p14:creationId xmlns:p14="http://schemas.microsoft.com/office/powerpoint/2010/main" val="20427886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299FD86-9ADD-4970-9A17-F4BF7BC75FF7}"/>
              </a:ext>
            </a:extLst>
          </p:cNvPr>
          <p:cNvSpPr txBox="1"/>
          <p:nvPr/>
        </p:nvSpPr>
        <p:spPr>
          <a:xfrm>
            <a:off x="128007" y="368020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、升华：进行总结提升。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F6DABD-3C58-45D6-8D1B-8B742BBB0CC8}"/>
              </a:ext>
            </a:extLst>
          </p:cNvPr>
          <p:cNvSpPr txBox="1"/>
          <p:nvPr/>
        </p:nvSpPr>
        <p:spPr>
          <a:xfrm>
            <a:off x="625597" y="1278662"/>
            <a:ext cx="11205009" cy="1319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</a:rPr>
              <a:t>如果可以，对所讨论的内容进行升华，从现象到本质、从局部看整体、从个别事件到普遍规律。运用唯物史观、政治经济学常识进行表达。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293E56-A576-4D0B-8294-15E9E05DCE09}"/>
              </a:ext>
            </a:extLst>
          </p:cNvPr>
          <p:cNvSpPr txBox="1"/>
          <p:nvPr/>
        </p:nvSpPr>
        <p:spPr>
          <a:xfrm>
            <a:off x="4408270" y="3162300"/>
            <a:ext cx="11205009" cy="2547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领域的反映；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现象折射出当时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的状况；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之间是一种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的关系；</a:t>
            </a: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5118360D-3F9F-455C-B9E5-FB764D5AC95D}"/>
              </a:ext>
            </a:extLst>
          </p:cNvPr>
          <p:cNvSpPr/>
          <p:nvPr/>
        </p:nvSpPr>
        <p:spPr>
          <a:xfrm>
            <a:off x="3638550" y="3514725"/>
            <a:ext cx="541120" cy="2195260"/>
          </a:xfrm>
          <a:prstGeom prst="leftBrac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16851A3-9775-4841-96FA-B4DB5D25A58E}"/>
              </a:ext>
            </a:extLst>
          </p:cNvPr>
          <p:cNvSpPr txBox="1"/>
          <p:nvPr/>
        </p:nvSpPr>
        <p:spPr>
          <a:xfrm>
            <a:off x="1109083" y="4260003"/>
            <a:ext cx="3634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常见句式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319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299FD86-9ADD-4970-9A17-F4BF7BC75FF7}"/>
              </a:ext>
            </a:extLst>
          </p:cNvPr>
          <p:cNvSpPr txBox="1"/>
          <p:nvPr/>
        </p:nvSpPr>
        <p:spPr>
          <a:xfrm>
            <a:off x="343376" y="488584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倒装：做不到升华，那就改为倒装句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D1763D-081B-439C-91B9-EDACFA2EA3A8}"/>
              </a:ext>
            </a:extLst>
          </p:cNvPr>
          <p:cNvSpPr txBox="1"/>
          <p:nvPr/>
        </p:nvSpPr>
        <p:spPr>
          <a:xfrm>
            <a:off x="272356" y="1723738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标题：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西方的冲击一定程度上推动了中国社会的发展。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9DF7C5-6904-481C-A86A-6BA6B3132739}"/>
              </a:ext>
            </a:extLst>
          </p:cNvPr>
          <p:cNvSpPr txBox="1"/>
          <p:nvPr/>
        </p:nvSpPr>
        <p:spPr>
          <a:xfrm>
            <a:off x="493495" y="5472829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结尾：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综上所述，一个国家社会政治形态受到地理环境的影响。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B49C13-7F82-4128-BDDE-8436D6F1FF00}"/>
              </a:ext>
            </a:extLst>
          </p:cNvPr>
          <p:cNvSpPr txBox="1"/>
          <p:nvPr/>
        </p:nvSpPr>
        <p:spPr>
          <a:xfrm>
            <a:off x="343376" y="4611043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标题：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地理环境影响一个国家的社会政治形态。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826F11-9030-488A-A343-037D2DA2EBAC}"/>
              </a:ext>
            </a:extLst>
          </p:cNvPr>
          <p:cNvSpPr txBox="1"/>
          <p:nvPr/>
        </p:nvSpPr>
        <p:spPr>
          <a:xfrm>
            <a:off x="495776" y="2631691"/>
            <a:ext cx="112050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结尾：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综上所述，近代中国社会的发展一定程度上是西方冲击所推动的结果。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70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299FD86-9ADD-4970-9A17-F4BF7BC75FF7}"/>
              </a:ext>
            </a:extLst>
          </p:cNvPr>
          <p:cNvSpPr txBox="1"/>
          <p:nvPr/>
        </p:nvSpPr>
        <p:spPr>
          <a:xfrm>
            <a:off x="128007" y="368020"/>
            <a:ext cx="11205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、复述：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CFD89F-8386-4FDD-A99A-4E34E05D1A82}"/>
              </a:ext>
            </a:extLst>
          </p:cNvPr>
          <p:cNvSpPr txBox="1"/>
          <p:nvPr/>
        </p:nvSpPr>
        <p:spPr>
          <a:xfrm>
            <a:off x="272356" y="1723738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）实在没办法，就把原标题换一两个同义词；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893C8B-8DDD-4785-B798-3DEFDB5E1DBB}"/>
              </a:ext>
            </a:extLst>
          </p:cNvPr>
          <p:cNvSpPr txBox="1"/>
          <p:nvPr/>
        </p:nvSpPr>
        <p:spPr>
          <a:xfrm>
            <a:off x="272355" y="3038188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）实在实在没办法，那就把重复抄写一遍；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189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760852-5C8B-4780-9B91-D03B1B6177A1}"/>
              </a:ext>
            </a:extLst>
          </p:cNvPr>
          <p:cNvSpPr txBox="1"/>
          <p:nvPr/>
        </p:nvSpPr>
        <p:spPr>
          <a:xfrm>
            <a:off x="5081008" y="50610"/>
            <a:ext cx="2300868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答案布局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35FB43-0680-4A5E-AE93-883617F391E6}"/>
              </a:ext>
            </a:extLst>
          </p:cNvPr>
          <p:cNvSpPr/>
          <p:nvPr/>
        </p:nvSpPr>
        <p:spPr>
          <a:xfrm>
            <a:off x="1095375" y="823444"/>
            <a:ext cx="10982325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D7B636D-D0AC-469D-A08B-F905016CC1FB}"/>
              </a:ext>
            </a:extLst>
          </p:cNvPr>
          <p:cNvSpPr/>
          <p:nvPr/>
        </p:nvSpPr>
        <p:spPr>
          <a:xfrm>
            <a:off x="981075" y="5915183"/>
            <a:ext cx="11096625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96C120C-7F08-4E98-99F3-8EB2F2CEB311}"/>
              </a:ext>
            </a:extLst>
          </p:cNvPr>
          <p:cNvSpPr/>
          <p:nvPr/>
        </p:nvSpPr>
        <p:spPr>
          <a:xfrm>
            <a:off x="1095375" y="1726640"/>
            <a:ext cx="10982325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论据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F3B1977-629A-4A89-AA7E-6D21AF33335D}"/>
              </a:ext>
            </a:extLst>
          </p:cNvPr>
          <p:cNvSpPr/>
          <p:nvPr/>
        </p:nvSpPr>
        <p:spPr>
          <a:xfrm>
            <a:off x="266700" y="2372971"/>
            <a:ext cx="1181100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BD25614-94AC-4F9C-BE16-BC14CB082E68}"/>
              </a:ext>
            </a:extLst>
          </p:cNvPr>
          <p:cNvSpPr/>
          <p:nvPr/>
        </p:nvSpPr>
        <p:spPr>
          <a:xfrm>
            <a:off x="266700" y="2889093"/>
            <a:ext cx="1181100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EEA192C-46EE-4B70-BE8B-29EAD78DB478}"/>
              </a:ext>
            </a:extLst>
          </p:cNvPr>
          <p:cNvSpPr/>
          <p:nvPr/>
        </p:nvSpPr>
        <p:spPr>
          <a:xfrm>
            <a:off x="1095375" y="3838699"/>
            <a:ext cx="10982325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论据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E464D3D-1F1E-4F86-9370-27917BD4D1E8}"/>
              </a:ext>
            </a:extLst>
          </p:cNvPr>
          <p:cNvSpPr/>
          <p:nvPr/>
        </p:nvSpPr>
        <p:spPr>
          <a:xfrm>
            <a:off x="266700" y="4485030"/>
            <a:ext cx="1181100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9B90171-C75C-4772-B47B-79B567D4035C}"/>
              </a:ext>
            </a:extLst>
          </p:cNvPr>
          <p:cNvSpPr/>
          <p:nvPr/>
        </p:nvSpPr>
        <p:spPr>
          <a:xfrm>
            <a:off x="266700" y="5001152"/>
            <a:ext cx="1181100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对话气泡: 矩形 11">
            <a:extLst>
              <a:ext uri="{FF2B5EF4-FFF2-40B4-BE49-F238E27FC236}">
                <a16:creationId xmlns:a16="http://schemas.microsoft.com/office/drawing/2014/main" id="{0292FB09-CB4C-4F29-96D7-B82A5C2F0827}"/>
              </a:ext>
            </a:extLst>
          </p:cNvPr>
          <p:cNvSpPr/>
          <p:nvPr/>
        </p:nvSpPr>
        <p:spPr>
          <a:xfrm>
            <a:off x="7467600" y="437310"/>
            <a:ext cx="4610100" cy="837732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标题从左侧开始，不要居中，如果写着写着想换标题还有位置。</a:t>
            </a:r>
          </a:p>
        </p:txBody>
      </p:sp>
      <p:sp>
        <p:nvSpPr>
          <p:cNvPr id="13" name="对话气泡: 矩形 12">
            <a:extLst>
              <a:ext uri="{FF2B5EF4-FFF2-40B4-BE49-F238E27FC236}">
                <a16:creationId xmlns:a16="http://schemas.microsoft.com/office/drawing/2014/main" id="{11F3013E-8E35-4DF4-9479-950411111531}"/>
              </a:ext>
            </a:extLst>
          </p:cNvPr>
          <p:cNvSpPr/>
          <p:nvPr/>
        </p:nvSpPr>
        <p:spPr>
          <a:xfrm>
            <a:off x="7467600" y="2202527"/>
            <a:ext cx="4610100" cy="837732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论据</a:t>
            </a:r>
            <a:r>
              <a:rPr lang="en-US" altLang="zh-CN" sz="2400" dirty="0">
                <a:solidFill>
                  <a:schemeClr val="tx1"/>
                </a:solidFill>
              </a:rPr>
              <a:t>1</a:t>
            </a:r>
            <a:r>
              <a:rPr lang="zh-CN" altLang="en-US" sz="2400" dirty="0">
                <a:solidFill>
                  <a:schemeClr val="tx1"/>
                </a:solidFill>
              </a:rPr>
              <a:t>自动换行，开头空两格</a:t>
            </a:r>
          </a:p>
        </p:txBody>
      </p:sp>
      <p:sp>
        <p:nvSpPr>
          <p:cNvPr id="14" name="对话气泡: 矩形 13">
            <a:extLst>
              <a:ext uri="{FF2B5EF4-FFF2-40B4-BE49-F238E27FC236}">
                <a16:creationId xmlns:a16="http://schemas.microsoft.com/office/drawing/2014/main" id="{79157F64-557C-431C-AD33-620E7B5E112F}"/>
              </a:ext>
            </a:extLst>
          </p:cNvPr>
          <p:cNvSpPr/>
          <p:nvPr/>
        </p:nvSpPr>
        <p:spPr>
          <a:xfrm>
            <a:off x="7467600" y="4293629"/>
            <a:ext cx="4610100" cy="837732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论据</a:t>
            </a:r>
            <a:r>
              <a:rPr lang="en-US" altLang="zh-CN" sz="2400" dirty="0">
                <a:solidFill>
                  <a:schemeClr val="tx1"/>
                </a:solidFill>
              </a:rPr>
              <a:t>2</a:t>
            </a:r>
            <a:r>
              <a:rPr lang="zh-CN" altLang="en-US" sz="2400" dirty="0">
                <a:solidFill>
                  <a:schemeClr val="tx1"/>
                </a:solidFill>
              </a:rPr>
              <a:t>自动换行，开头空两格</a:t>
            </a:r>
          </a:p>
        </p:txBody>
      </p:sp>
      <p:sp>
        <p:nvSpPr>
          <p:cNvPr id="15" name="对话气泡: 矩形 14">
            <a:extLst>
              <a:ext uri="{FF2B5EF4-FFF2-40B4-BE49-F238E27FC236}">
                <a16:creationId xmlns:a16="http://schemas.microsoft.com/office/drawing/2014/main" id="{7060C8F8-C90E-4854-A521-189E22069834}"/>
              </a:ext>
            </a:extLst>
          </p:cNvPr>
          <p:cNvSpPr/>
          <p:nvPr/>
        </p:nvSpPr>
        <p:spPr>
          <a:xfrm>
            <a:off x="7467600" y="5915183"/>
            <a:ext cx="4610100" cy="837732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结尾换行，空两格，以“综上所述”开头</a:t>
            </a:r>
          </a:p>
        </p:txBody>
      </p:sp>
    </p:spTree>
    <p:extLst>
      <p:ext uri="{BB962C8B-B14F-4D97-AF65-F5344CB8AC3E}">
        <p14:creationId xmlns:p14="http://schemas.microsoft.com/office/powerpoint/2010/main" val="30714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23DF91F-7D19-4F12-B726-F7C6CB6BB11D}"/>
              </a:ext>
            </a:extLst>
          </p:cNvPr>
          <p:cNvSpPr txBox="1"/>
          <p:nvPr/>
        </p:nvSpPr>
        <p:spPr>
          <a:xfrm>
            <a:off x="745051" y="594625"/>
            <a:ext cx="112050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小论文∈开放性，开放性</a:t>
            </a:r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≠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小论文。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8003BF-EFD2-4767-A504-8FEFAF8ED77C}"/>
              </a:ext>
            </a:extLst>
          </p:cNvPr>
          <p:cNvSpPr txBox="1"/>
          <p:nvPr/>
        </p:nvSpPr>
        <p:spPr>
          <a:xfrm>
            <a:off x="745051" y="2404997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）要先分析题目要求，切忌一上来就拟标题、两事例。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80197E-6AAB-4258-8853-630DA3F4FBC5}"/>
              </a:ext>
            </a:extLst>
          </p:cNvPr>
          <p:cNvSpPr txBox="1"/>
          <p:nvPr/>
        </p:nvSpPr>
        <p:spPr>
          <a:xfrm>
            <a:off x="1371621" y="4658090"/>
            <a:ext cx="995186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论证：证明我的观点是对的，举例说服阅卷老师就行。</a:t>
            </a:r>
            <a:endParaRPr lang="en-US" altLang="zh-CN" sz="28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解释：解释历史事物或现象的原因、背景、影响、意义。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610E2F-C969-4323-96ED-E83B2A286CF9}"/>
              </a:ext>
            </a:extLst>
          </p:cNvPr>
          <p:cNvSpPr txBox="1"/>
          <p:nvPr/>
        </p:nvSpPr>
        <p:spPr>
          <a:xfrm>
            <a:off x="745051" y="3792183"/>
            <a:ext cx="1120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）同样是有标题，也分“论证型”和“解释型”</a:t>
            </a:r>
          </a:p>
        </p:txBody>
      </p:sp>
    </p:spTree>
    <p:extLst>
      <p:ext uri="{BB962C8B-B14F-4D97-AF65-F5344CB8AC3E}">
        <p14:creationId xmlns:p14="http://schemas.microsoft.com/office/powerpoint/2010/main" val="252988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BF49DBF-680C-4DDC-8119-7587D6E9C5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477537"/>
              </p:ext>
            </p:extLst>
          </p:nvPr>
        </p:nvGraphicFramePr>
        <p:xfrm>
          <a:off x="1157096" y="1303166"/>
          <a:ext cx="5995939" cy="405323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{1FECB4D8-DB02-4DC6-A0A2-4F2EBAE1DC90}</a:tableStyleId>
              </a:tblPr>
              <a:tblGrid>
                <a:gridCol w="969683">
                  <a:extLst>
                    <a:ext uri="{9D8B030D-6E8A-4147-A177-3AD203B41FA5}">
                      <a16:colId xmlns:a16="http://schemas.microsoft.com/office/drawing/2014/main" val="3382333331"/>
                    </a:ext>
                  </a:extLst>
                </a:gridCol>
                <a:gridCol w="1256135">
                  <a:extLst>
                    <a:ext uri="{9D8B030D-6E8A-4147-A177-3AD203B41FA5}">
                      <a16:colId xmlns:a16="http://schemas.microsoft.com/office/drawing/2014/main" val="3558322022"/>
                    </a:ext>
                  </a:extLst>
                </a:gridCol>
                <a:gridCol w="1256135">
                  <a:extLst>
                    <a:ext uri="{9D8B030D-6E8A-4147-A177-3AD203B41FA5}">
                      <a16:colId xmlns:a16="http://schemas.microsoft.com/office/drawing/2014/main" val="2475967414"/>
                    </a:ext>
                  </a:extLst>
                </a:gridCol>
                <a:gridCol w="1256993">
                  <a:extLst>
                    <a:ext uri="{9D8B030D-6E8A-4147-A177-3AD203B41FA5}">
                      <a16:colId xmlns:a16="http://schemas.microsoft.com/office/drawing/2014/main" val="1958626176"/>
                    </a:ext>
                  </a:extLst>
                </a:gridCol>
                <a:gridCol w="1256993">
                  <a:extLst>
                    <a:ext uri="{9D8B030D-6E8A-4147-A177-3AD203B41FA5}">
                      <a16:colId xmlns:a16="http://schemas.microsoft.com/office/drawing/2014/main" val="3847543178"/>
                    </a:ext>
                  </a:extLst>
                </a:gridCol>
              </a:tblGrid>
              <a:tr h="45998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放假天数</a:t>
                      </a:r>
                      <a:endParaRPr lang="zh-CN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 dirty="0">
                          <a:effectLst/>
                        </a:rPr>
                        <a:t>1950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1995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2000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2008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503499"/>
                  </a:ext>
                </a:extLst>
              </a:tr>
              <a:tr h="399250"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元旦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 dirty="0">
                          <a:effectLst/>
                        </a:rPr>
                        <a:t>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 dirty="0">
                          <a:effectLst/>
                        </a:rPr>
                        <a:t>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 dirty="0">
                          <a:effectLst/>
                        </a:rPr>
                        <a:t>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562758"/>
                  </a:ext>
                </a:extLst>
              </a:tr>
              <a:tr h="399250"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春节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106934"/>
                  </a:ext>
                </a:extLst>
              </a:tr>
              <a:tr h="399250"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劳动节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 dirty="0">
                          <a:effectLst/>
                        </a:rPr>
                        <a:t>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382786"/>
                  </a:ext>
                </a:extLst>
              </a:tr>
              <a:tr h="399250"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国庆节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435242"/>
                  </a:ext>
                </a:extLst>
              </a:tr>
              <a:tr h="386371"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星期日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42589"/>
                  </a:ext>
                </a:extLst>
              </a:tr>
              <a:tr h="399250"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星期六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81383"/>
                  </a:ext>
                </a:extLst>
              </a:tr>
              <a:tr h="412129"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清明节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707595"/>
                  </a:ext>
                </a:extLst>
              </a:tr>
              <a:tr h="399250"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端午节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536311"/>
                  </a:ext>
                </a:extLst>
              </a:tr>
              <a:tr h="399250"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中秋节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900" kern="100">
                          <a:effectLst/>
                        </a:rPr>
                        <a:t>——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kern="100" dirty="0">
                          <a:effectLst/>
                        </a:rPr>
                        <a:t>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2729" marR="9272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271143"/>
                  </a:ext>
                </a:extLst>
              </a:tr>
            </a:tbl>
          </a:graphicData>
        </a:graphic>
      </p:graphicFrame>
      <p:sp>
        <p:nvSpPr>
          <p:cNvPr id="3" name="Rectangle 15">
            <a:extLst>
              <a:ext uri="{FF2B5EF4-FFF2-40B4-BE49-F238E27FC236}">
                <a16:creationId xmlns:a16="http://schemas.microsoft.com/office/drawing/2014/main" id="{986902E4-0D62-4E69-933F-434888070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723" y="195170"/>
            <a:ext cx="659988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55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分）阅读材料，完成下列要求。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材料  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1950—2008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年我国部分节假日一览表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27">
            <a:extLst>
              <a:ext uri="{FF2B5EF4-FFF2-40B4-BE49-F238E27FC236}">
                <a16:creationId xmlns:a16="http://schemas.microsoft.com/office/drawing/2014/main" id="{92F3F7A0-EC43-4B75-87DF-9A69101EB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208" y="5634105"/>
            <a:ext cx="735761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上表能够反映我国节假日变化的多种趋势。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指出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其中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一种变化趋势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C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说明形成的历史原因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68F7FAD-387F-48EE-9A03-AC7C016D90DC}"/>
              </a:ext>
            </a:extLst>
          </p:cNvPr>
          <p:cNvSpPr txBox="1"/>
          <p:nvPr/>
        </p:nvSpPr>
        <p:spPr>
          <a:xfrm>
            <a:off x="9792029" y="1547988"/>
            <a:ext cx="816786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解释型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5AD6FD3-5348-4734-953E-324C536CF62A}"/>
              </a:ext>
            </a:extLst>
          </p:cNvPr>
          <p:cNvSpPr/>
          <p:nvPr/>
        </p:nvSpPr>
        <p:spPr>
          <a:xfrm>
            <a:off x="6010183" y="6002762"/>
            <a:ext cx="1873187" cy="7666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27CB62F1-2BF7-417D-B38A-4EFDB152BDCD}"/>
              </a:ext>
            </a:extLst>
          </p:cNvPr>
          <p:cNvCxnSpPr>
            <a:cxnSpLocks/>
          </p:cNvCxnSpPr>
          <p:nvPr/>
        </p:nvCxnSpPr>
        <p:spPr>
          <a:xfrm flipV="1">
            <a:off x="7945515" y="3429000"/>
            <a:ext cx="1589102" cy="2745599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872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052567-90F1-4B2F-82A2-E2A1DA930B41}"/>
              </a:ext>
            </a:extLst>
          </p:cNvPr>
          <p:cNvSpPr txBox="1"/>
          <p:nvPr/>
        </p:nvSpPr>
        <p:spPr>
          <a:xfrm>
            <a:off x="110971" y="350525"/>
            <a:ext cx="11970057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Ⅰ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卷）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．阅读材料，完成下列要求。（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材料  英国作家笛福创作的小说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鲁宾逊漂流记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出版于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1719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年，其中许多情节反映了世界近代早期的重大历史现象，小说梗概如下：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滨逊出生于英国一个生活优裕的商人家庭，渴望航海冒险。他在巴西开办了种植园，看到当地缺少劳动力，转而去非洲贩卖黑奴。在一次航海途中，鲁滨逊遇险漂流到一座荒岛上。他凭借自己的智慧和力量，制造工具，种植谷物，驯养动物，经过十多年，生活居然“过得很富裕”。宗教信仰是支撑鲁滨逊的重要力量，且是“在没有别人的帮助和教导下，通过自己阅读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圣经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无师自通的”。后来，鲁滨逊救出一个濒临被杀的“野人”，岛上居民也有所增加，整个小岛是他的个人财产。鲁滨逊获救回国后，还去“视察”过他的领地。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结合世界近代史的所学知识，从上述梗概中</a:t>
            </a:r>
            <a:r>
              <a:rPr lang="zh-CN" altLang="en-US" sz="2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提取一个情节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指出它所反映的近代早期重大历史现象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并概述和评价该历史现象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。（要求：简要写出所提取的小说情节及历史现象，对历史现象的概述和评价准确全面。）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056EC2-C292-47EF-B090-C64DC3B999D4}"/>
              </a:ext>
            </a:extLst>
          </p:cNvPr>
          <p:cNvSpPr txBox="1"/>
          <p:nvPr/>
        </p:nvSpPr>
        <p:spPr>
          <a:xfrm>
            <a:off x="5029201" y="6121335"/>
            <a:ext cx="2277122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解释型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7DEFB1F-9C7E-45E2-BF17-2C235A0A0F7D}"/>
              </a:ext>
            </a:extLst>
          </p:cNvPr>
          <p:cNvSpPr/>
          <p:nvPr/>
        </p:nvSpPr>
        <p:spPr>
          <a:xfrm>
            <a:off x="3948344" y="4724378"/>
            <a:ext cx="4295309" cy="76660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60FD5020-836D-4188-B585-9019C1E2D15A}"/>
              </a:ext>
            </a:extLst>
          </p:cNvPr>
          <p:cNvCxnSpPr>
            <a:cxnSpLocks/>
          </p:cNvCxnSpPr>
          <p:nvPr/>
        </p:nvCxnSpPr>
        <p:spPr>
          <a:xfrm>
            <a:off x="6167762" y="5560762"/>
            <a:ext cx="0" cy="474816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086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67F8124-FFED-482A-BE03-D041A8E98F57}"/>
              </a:ext>
            </a:extLst>
          </p:cNvPr>
          <p:cNvSpPr txBox="1"/>
          <p:nvPr/>
        </p:nvSpPr>
        <p:spPr>
          <a:xfrm>
            <a:off x="0" y="126792"/>
            <a:ext cx="11780668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广东）关于历史课程标准的研制，新中国成立前也进行过一些探索。阅读材料，完成下列要求。（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第一  目标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（壹）研求中国民族之演进；特别说明其历史上之光荣，及近代所受列强侵略之经过与其原因，以激发学生民族复兴之思想，且培养其自信自觉发扬光大之精神。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（贰）叙述中国文化演进之概况；特别说明其对于世界文化之贡献，使学生明了吾先民伟大之事迹，以养成其高尚之志趣，与自强不息之精神。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（叁）叙述各国历史之概况，说明其文化之特点，以培养学生世界的常识，并特别注意国际现势之由来，与吾国所处之地位，以唤醒学生在本国民族运动上责任的自觉。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（肆）叙述中外各时代文化之变迁；应特别说明现代政治制度，及经济状况之由来，以确立学生对于民权主义、民生主义之信念。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——《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初级中学历史课程标准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1932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年颁行）</a:t>
            </a:r>
          </a:p>
          <a:p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评析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上述材料所示历史课程的目标。（说明：运用具体史实，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对材料所示历史课程目标的一点或整体展开评析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。要求观点明确、史论结合、表述清晰，不能重复材料）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8FBEB0-99D1-4980-BDBA-214AEA67B322}"/>
              </a:ext>
            </a:extLst>
          </p:cNvPr>
          <p:cNvSpPr txBox="1"/>
          <p:nvPr/>
        </p:nvSpPr>
        <p:spPr>
          <a:xfrm>
            <a:off x="4465427" y="5995700"/>
            <a:ext cx="179333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解释型</a:t>
            </a:r>
          </a:p>
        </p:txBody>
      </p:sp>
    </p:spTree>
    <p:extLst>
      <p:ext uri="{BB962C8B-B14F-4D97-AF65-F5344CB8AC3E}">
        <p14:creationId xmlns:p14="http://schemas.microsoft.com/office/powerpoint/2010/main" val="349048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1A4FFDA-08FF-496D-A326-FDF07A7170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3" t="16439" r="9156" b="13657"/>
          <a:stretch/>
        </p:blipFill>
        <p:spPr>
          <a:xfrm>
            <a:off x="568170" y="1171852"/>
            <a:ext cx="5974673" cy="479394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200DB6A-08EE-43F1-9348-3934B94E00E5}"/>
              </a:ext>
            </a:extLst>
          </p:cNvPr>
          <p:cNvSpPr txBox="1"/>
          <p:nvPr/>
        </p:nvSpPr>
        <p:spPr>
          <a:xfrm>
            <a:off x="99874" y="153542"/>
            <a:ext cx="118405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（</a:t>
            </a:r>
            <a:r>
              <a:rPr lang="en-US" altLang="zh-CN" sz="2000" dirty="0">
                <a:solidFill>
                  <a:schemeClr val="bg1"/>
                </a:solidFill>
              </a:rPr>
              <a:t>2021</a:t>
            </a:r>
            <a:r>
              <a:rPr lang="zh-CN" altLang="en-US" sz="2000" dirty="0">
                <a:solidFill>
                  <a:schemeClr val="bg1"/>
                </a:solidFill>
              </a:rPr>
              <a:t>全国甲卷）阅读材料，完成下列要求。（</a:t>
            </a:r>
            <a:r>
              <a:rPr lang="en-US" altLang="zh-CN" sz="2000" dirty="0">
                <a:solidFill>
                  <a:schemeClr val="bg1"/>
                </a:solidFill>
              </a:rPr>
              <a:t>12</a:t>
            </a:r>
            <a:r>
              <a:rPr lang="zh-CN" altLang="en-US" sz="2000" dirty="0">
                <a:solidFill>
                  <a:schemeClr val="bg1"/>
                </a:solidFill>
              </a:rPr>
              <a:t>分）</a:t>
            </a:r>
          </a:p>
          <a:p>
            <a:r>
              <a:rPr lang="zh-CN" altLang="en-US" sz="2000" dirty="0">
                <a:solidFill>
                  <a:schemeClr val="bg1"/>
                </a:solidFill>
              </a:rPr>
              <a:t>材料     卫所，明代常备军军事组织。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明代</a:t>
            </a:r>
            <a:r>
              <a:rPr lang="zh-CN" altLang="en-US" sz="2000" dirty="0">
                <a:solidFill>
                  <a:schemeClr val="bg1"/>
                </a:solidFill>
              </a:rPr>
              <a:t>在各要害地方皆设卫所，屯驻军队，若干府划为一个防区设卫，卫下设所。卫所集中分布区城与明代的政治、经济、国防等有密切关系。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4255CC-0A37-4965-AD0C-F952774FB347}"/>
              </a:ext>
            </a:extLst>
          </p:cNvPr>
          <p:cNvSpPr txBox="1"/>
          <p:nvPr/>
        </p:nvSpPr>
        <p:spPr>
          <a:xfrm>
            <a:off x="7011139" y="1720840"/>
            <a:ext cx="473401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根据图</a:t>
            </a:r>
            <a:r>
              <a:rPr lang="en-US" altLang="zh-CN" sz="2400" dirty="0">
                <a:solidFill>
                  <a:schemeClr val="bg1"/>
                </a:solidFill>
              </a:rPr>
              <a:t>5</a:t>
            </a:r>
            <a:r>
              <a:rPr lang="zh-CN" altLang="en-US" sz="2400" dirty="0">
                <a:solidFill>
                  <a:schemeClr val="bg1"/>
                </a:solidFill>
              </a:rPr>
              <a:t>并结合所学知识，在答题卡的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</a:t>
            </a:r>
            <a:r>
              <a:rPr lang="zh-CN" altLang="en-US" sz="2400" dirty="0">
                <a:solidFill>
                  <a:schemeClr val="bg1"/>
                </a:solidFill>
              </a:rPr>
              <a:t>中</a:t>
            </a:r>
            <a:r>
              <a:rPr lang="zh-CN" altLang="en-US" sz="2400" b="1" dirty="0">
                <a:solidFill>
                  <a:srgbClr val="FFC000"/>
                </a:solidFill>
              </a:rPr>
              <a:t>标示出</a:t>
            </a:r>
            <a:r>
              <a:rPr lang="zh-CN" altLang="en-US" sz="2400" dirty="0">
                <a:solidFill>
                  <a:schemeClr val="bg1"/>
                </a:solidFill>
              </a:rPr>
              <a:t>明代卫所集中分布的区域，并</a:t>
            </a:r>
            <a:r>
              <a:rPr lang="zh-CN" altLang="en-US" sz="2400" b="1" dirty="0">
                <a:solidFill>
                  <a:srgbClr val="FFC000"/>
                </a:solidFill>
              </a:rPr>
              <a:t>说明集中分布的理由</a:t>
            </a:r>
            <a:r>
              <a:rPr lang="zh-CN" altLang="en-US" sz="2400" dirty="0">
                <a:solidFill>
                  <a:schemeClr val="bg1"/>
                </a:solidFill>
              </a:rPr>
              <a:t>。（要求：只需标示出明代卫所的一个集中分布区域；在答题卡的地图中用斜线／／／／／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明确标示，理由准确充分，表述清晰。）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DF6458-58EA-4C8A-A4D1-7CB6AC04A2F4}"/>
              </a:ext>
            </a:extLst>
          </p:cNvPr>
          <p:cNvSpPr txBox="1"/>
          <p:nvPr/>
        </p:nvSpPr>
        <p:spPr>
          <a:xfrm>
            <a:off x="8176293" y="5266197"/>
            <a:ext cx="179333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解释型</a:t>
            </a:r>
          </a:p>
        </p:txBody>
      </p:sp>
    </p:spTree>
    <p:extLst>
      <p:ext uri="{BB962C8B-B14F-4D97-AF65-F5344CB8AC3E}">
        <p14:creationId xmlns:p14="http://schemas.microsoft.com/office/powerpoint/2010/main" val="111783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3B7CEDC-23D4-4D4F-91BD-1FA31FDECB1B}"/>
              </a:ext>
            </a:extLst>
          </p:cNvPr>
          <p:cNvSpPr txBox="1"/>
          <p:nvPr/>
        </p:nvSpPr>
        <p:spPr>
          <a:xfrm>
            <a:off x="467557" y="499733"/>
            <a:ext cx="1125688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</a:rPr>
              <a:t>41</a:t>
            </a:r>
            <a:r>
              <a:rPr lang="zh-CN" altLang="en-US" sz="2400" dirty="0">
                <a:solidFill>
                  <a:schemeClr val="bg1"/>
                </a:solidFill>
              </a:rPr>
              <a:t>．阅读材料，完成下列要求。（</a:t>
            </a:r>
            <a:r>
              <a:rPr lang="en-US" altLang="zh-CN" sz="2400" dirty="0">
                <a:solidFill>
                  <a:schemeClr val="bg1"/>
                </a:solidFill>
              </a:rPr>
              <a:t>12</a:t>
            </a:r>
            <a:r>
              <a:rPr lang="zh-CN" altLang="en-US" sz="2400" dirty="0">
                <a:solidFill>
                  <a:schemeClr val="bg1"/>
                </a:solidFill>
              </a:rPr>
              <a:t>分）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材料  近代中国接触的西洋“除了强大的武力，尚有别具一格的政治组织、经济力量、高度文化，一旦彼此短兵相接，中国的藩篱为之突破，立国基础为之震撼”。面对这“旷古未有的变局”，中国“应付的困难就从此开始了，但前途放大光明、得大幸福的希望亦即寄托在这个大变化上”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                                                                            </a:t>
            </a:r>
            <a:r>
              <a:rPr lang="en-US" altLang="zh-CN" sz="2400" dirty="0">
                <a:solidFill>
                  <a:schemeClr val="bg1"/>
                </a:solidFill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</a:rPr>
              <a:t>摘编自吕思勉</a:t>
            </a:r>
            <a:r>
              <a:rPr lang="en-US" altLang="zh-CN" sz="2400" dirty="0">
                <a:solidFill>
                  <a:schemeClr val="bg1"/>
                </a:solidFill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</a:rPr>
              <a:t>中国通史</a:t>
            </a:r>
            <a:r>
              <a:rPr lang="en-US" altLang="zh-CN" sz="2400" dirty="0">
                <a:solidFill>
                  <a:schemeClr val="bg1"/>
                </a:solidFill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</a:rPr>
              <a:t>等</a:t>
            </a:r>
          </a:p>
          <a:p>
            <a:r>
              <a:rPr lang="zh-CN" altLang="en-US" sz="2400" b="1" dirty="0">
                <a:solidFill>
                  <a:srgbClr val="FFC000"/>
                </a:solidFill>
              </a:rPr>
              <a:t>围绕材料，结合中国近代史的具体史实，自拟论题，并就所拟论题进行阐述。</a:t>
            </a:r>
            <a:r>
              <a:rPr lang="zh-CN" altLang="en-US" sz="2400" dirty="0">
                <a:solidFill>
                  <a:schemeClr val="bg1"/>
                </a:solidFill>
              </a:rPr>
              <a:t>（要求：明确写出论题，阐述须史论结合。）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B4155D-CAF5-4291-8198-243426937632}"/>
              </a:ext>
            </a:extLst>
          </p:cNvPr>
          <p:cNvSpPr txBox="1"/>
          <p:nvPr/>
        </p:nvSpPr>
        <p:spPr>
          <a:xfrm>
            <a:off x="4731758" y="5275074"/>
            <a:ext cx="179333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论证型</a:t>
            </a:r>
          </a:p>
        </p:txBody>
      </p:sp>
    </p:spTree>
    <p:extLst>
      <p:ext uri="{BB962C8B-B14F-4D97-AF65-F5344CB8AC3E}">
        <p14:creationId xmlns:p14="http://schemas.microsoft.com/office/powerpoint/2010/main" val="21399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37692B7-1599-4EB9-9660-2922225276D0}"/>
              </a:ext>
            </a:extLst>
          </p:cNvPr>
          <p:cNvSpPr txBox="1"/>
          <p:nvPr/>
        </p:nvSpPr>
        <p:spPr>
          <a:xfrm>
            <a:off x="143522" y="643145"/>
            <a:ext cx="11904955" cy="445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41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．阅读材料，完成下列要求。（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分）</a:t>
            </a:r>
          </a:p>
          <a:p>
            <a:pPr marL="266700" algn="just">
              <a:lnSpc>
                <a:spcPct val="150000"/>
              </a:lnSpc>
            </a:pP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材料</a:t>
            </a:r>
            <a:r>
              <a:rPr lang="en-US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楷体_GB2312"/>
              </a:rPr>
              <a:t>人民订立契约建立国家，他们是国家的主人，人民主权不可转让，也不可代表。议员不能是人民的代表，只能充当人民的“办事员”。英国人“只有在选举国会议员的期间，才是自由的；议员一旦选出之后，他们就是奴隶，他们就等于零了”。人民主权不可分割，否则主权者将被“弄成是一个支离破碎拼凑起来的怪物”。</a:t>
            </a:r>
            <a:endParaRPr lang="zh-CN" altLang="zh-CN" sz="2400" kern="1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据卢梭《社会契约论》</a:t>
            </a:r>
          </a:p>
          <a:p>
            <a:pPr marL="266700"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结合材料与所学世界史的相关知识，围绕“制度构想与实践”自行拟定一个具体的论题，并就所拟论题进行简要阐述</a:t>
            </a:r>
            <a:r>
              <a:rPr lang="zh-CN" altLang="zh-CN" sz="2400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（要求：明确写出所拟论题，阐述须有史实依据）。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A84F28-D71F-4616-986B-A84229EC7FC1}"/>
              </a:ext>
            </a:extLst>
          </p:cNvPr>
          <p:cNvSpPr txBox="1"/>
          <p:nvPr/>
        </p:nvSpPr>
        <p:spPr>
          <a:xfrm>
            <a:off x="4731758" y="5275074"/>
            <a:ext cx="179333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论证型</a:t>
            </a:r>
          </a:p>
        </p:txBody>
      </p:sp>
    </p:spTree>
    <p:extLst>
      <p:ext uri="{BB962C8B-B14F-4D97-AF65-F5344CB8AC3E}">
        <p14:creationId xmlns:p14="http://schemas.microsoft.com/office/powerpoint/2010/main" val="69225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2333</Words>
  <PresentationFormat>宽屏</PresentationFormat>
  <Paragraphs>173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等线</vt:lpstr>
      <vt:lpstr>等线 Light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2021-09-22T00:18:36Z</dcterms:created>
  <dcterms:modified xsi:type="dcterms:W3CDTF">2021-09-24T02:47:03Z</dcterms:modified>
</cp:coreProperties>
</file>