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33" r:id="rId2"/>
    <p:sldId id="687" r:id="rId3"/>
    <p:sldId id="686" r:id="rId4"/>
    <p:sldId id="688" r:id="rId5"/>
    <p:sldId id="350" r:id="rId6"/>
    <p:sldId id="349" r:id="rId7"/>
    <p:sldId id="348" r:id="rId8"/>
    <p:sldId id="345" r:id="rId9"/>
    <p:sldId id="419" r:id="rId10"/>
    <p:sldId id="418" r:id="rId11"/>
    <p:sldId id="656" r:id="rId12"/>
    <p:sldId id="422" r:id="rId13"/>
    <p:sldId id="344" r:id="rId14"/>
    <p:sldId id="439" r:id="rId15"/>
    <p:sldId id="428" r:id="rId16"/>
    <p:sldId id="583" r:id="rId17"/>
    <p:sldId id="431" r:id="rId18"/>
    <p:sldId id="343" r:id="rId19"/>
  </p:sldIdLst>
  <p:sldSz cx="9144000" cy="6858000" type="screen4x3"/>
  <p:notesSz cx="6858000" cy="9144000"/>
  <p:custShowLst>
    <p:custShow name="自定义放映 1" id="0">
      <p:sldLst>
        <p:sld r:id="rId2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030FE"/>
    <a:srgbClr val="4C4CFE"/>
    <a:srgbClr val="5252FE"/>
    <a:srgbClr val="FF8810"/>
    <a:srgbClr val="F220CA"/>
    <a:srgbClr val="26924C"/>
    <a:srgbClr val="2DA043"/>
    <a:srgbClr val="258237"/>
    <a:srgbClr val="009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47"/>
        <p:guide pos="28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FC94F-1F82-4130-997C-AE8BFA26504E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D9451-95F3-4FD9-9D91-484254213D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574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6215063" cy="8683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29DBFE-992F-4812-AEF8-01788C1A6B0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2020/4/7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62704D-E838-4C85-B85D-EF18ECA69B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1000100" y="1857364"/>
            <a:ext cx="560102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            </a:t>
            </a:r>
            <a:r>
              <a:rPr lang="en-US" altLang="zh-CN" sz="4400" b="1" dirty="0" smtClean="0">
                <a:solidFill>
                  <a:srgbClr val="FF0000"/>
                </a:solidFill>
                <a:sym typeface="+mn-ea"/>
              </a:rPr>
              <a:t>Module 8 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Unit 1</a:t>
            </a:r>
          </a:p>
          <a:p>
            <a:pPr marL="0" indent="0" algn="ctr">
              <a:buNone/>
            </a:pP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    </a:t>
            </a:r>
            <a:r>
              <a:rPr lang="en-US" altLang="zh-CN" sz="4400" b="1" dirty="0" smtClean="0">
                <a:solidFill>
                  <a:srgbClr val="FF0000"/>
                </a:solidFill>
                <a:sym typeface="+mn-ea"/>
              </a:rPr>
              <a:t>        Key 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Words(1)</a:t>
            </a:r>
          </a:p>
          <a:p>
            <a:pPr marL="0" indent="0" algn="ctr">
              <a:buNone/>
            </a:pP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        P1-9</a:t>
            </a:r>
          </a:p>
          <a:p>
            <a:pPr marL="0" indent="0" algn="l">
              <a:buNone/>
            </a:pPr>
            <a:endParaRPr lang="zh-CN" altLang="en-US" sz="4400" b="1" dirty="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658803" y="145238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44" y="0"/>
            <a:ext cx="913511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9. plot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故事情节；阴谋，密谋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;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专用的小块土地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vt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密谋；绘制（图表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 vegetable plot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一块菜圃</a:t>
            </a: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 conventional plot about love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传统的爱情故事情节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They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were plotting to overthrow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the government.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plot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the earthquake centers  on the map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the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tightly-plotted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thriller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情节丝丝入扣的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…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438" y="3591865"/>
            <a:ext cx="892971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10. generous  adj. 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慷慨的，大方的；宽厚的，仁慈的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be generous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with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your time/money</a:t>
            </a: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不吝惜时间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/</a:t>
            </a: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用钱大方</a:t>
            </a:r>
            <a:endParaRPr lang="zh-CN" altLang="en-US" sz="28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be generous in giving help  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It is generous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of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him to do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He wrote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a generous assessment of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my work.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赞誉之词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generosity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n.    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generously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 adv.</a:t>
            </a:r>
            <a:endParaRPr lang="en-US" altLang="zh-CN" sz="2800" b="1" i="1" dirty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50695" y="3369945"/>
            <a:ext cx="476885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latin typeface="Times New Roman" panose="02020603050405020304" charset="0"/>
                <a:sym typeface="+mn-ea"/>
              </a:rPr>
              <a:t>    </a:t>
            </a:r>
            <a:endParaRPr lang="en-US" altLang="zh-CN" b="1">
              <a:solidFill>
                <a:schemeClr val="tx1"/>
              </a:solidFill>
              <a:latin typeface="Times New Roman" panose="02020603050405020304" charset="0"/>
            </a:endParaRPr>
          </a:p>
          <a:p>
            <a:endParaRPr lang="en-US" altLang="zh-CN" b="1">
              <a:solidFill>
                <a:schemeClr val="tx1"/>
              </a:solidFill>
              <a:latin typeface="Times New Roman" panose="02020603050405020304" charset="0"/>
            </a:endParaRPr>
          </a:p>
          <a:p>
            <a:endParaRPr lang="zh-CN" altLang="en-US"/>
          </a:p>
        </p:txBody>
      </p:sp>
      <p:sp>
        <p:nvSpPr>
          <p:cNvPr id="47106" name="TextBox 1"/>
          <p:cNvSpPr/>
          <p:nvPr/>
        </p:nvSpPr>
        <p:spPr>
          <a:xfrm>
            <a:off x="180340" y="403225"/>
            <a:ext cx="874966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11.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vain 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adj.</a:t>
            </a:r>
            <a:r>
              <a:rPr lang="en-US" altLang="zh-CN" sz="3600" b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虚荣的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;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自负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的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(about)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；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徒劳的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无结果的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endParaRPr lang="en-US" altLang="zh-CN" sz="3200" b="1" dirty="0">
              <a:solidFill>
                <a:srgbClr val="FF0000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197636" name="右箭头 3"/>
          <p:cNvSpPr/>
          <p:nvPr/>
        </p:nvSpPr>
        <p:spPr>
          <a:xfrm>
            <a:off x="2143108" y="1142984"/>
            <a:ext cx="998855" cy="217805"/>
          </a:xfrm>
          <a:prstGeom prst="rightArrow">
            <a:avLst>
              <a:gd name="adj1" fmla="val 50000"/>
              <a:gd name="adj2" fmla="val 50071"/>
            </a:avLst>
          </a:prstGeom>
          <a:solidFill>
            <a:schemeClr val="accent1"/>
          </a:solidFill>
          <a:ln w="25400" cap="flat" cmpd="sng">
            <a:solidFill>
              <a:srgbClr val="395E8A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7637" name="TextBox 4"/>
          <p:cNvSpPr/>
          <p:nvPr/>
        </p:nvSpPr>
        <p:spPr>
          <a:xfrm>
            <a:off x="3203258" y="976948"/>
            <a:ext cx="345503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i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n vain; vainly(adv.) </a:t>
            </a:r>
            <a:endParaRPr lang="en-US" altLang="zh-CN" sz="3200" b="1" dirty="0">
              <a:solidFill>
                <a:srgbClr val="FF0000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pic>
        <p:nvPicPr>
          <p:cNvPr id="197635" name="图片 2" descr="t01823e78ce387f82fa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3710" y="1546860"/>
            <a:ext cx="3186430" cy="249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7639" name="图片 6" descr="t019e09123d06c6e0e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485" y="1553845"/>
            <a:ext cx="3037840" cy="2487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38" name="TextBox 5"/>
          <p:cNvSpPr/>
          <p:nvPr/>
        </p:nvSpPr>
        <p:spPr>
          <a:xfrm>
            <a:off x="71754" y="4176395"/>
            <a:ext cx="90722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 dirty="0" err="1">
                <a:latin typeface="Times New Roman" panose="02020603050405020304" charset="0"/>
                <a:sym typeface="Calibri" panose="020F0502020204030204" charset="0"/>
              </a:rPr>
              <a:t>CaoCao</a:t>
            </a:r>
            <a:r>
              <a:rPr lang="en-US" altLang="zh-CN" sz="3200" b="1" dirty="0">
                <a:latin typeface="Times New Roman" panose="02020603050405020304" charset="0"/>
                <a:sym typeface="Calibri" panose="020F0502020204030204" charset="0"/>
              </a:rPr>
              <a:t>  is too _____ to listen to others’ advice. </a:t>
            </a:r>
            <a:r>
              <a:rPr lang="en-US" altLang="zh-CN" sz="3200" b="1" dirty="0" smtClean="0">
                <a:latin typeface="Times New Roman" panose="02020603050405020304" charset="0"/>
                <a:sym typeface="Calibri" panose="020F0502020204030204" charset="0"/>
              </a:rPr>
              <a:t>Eventually</a:t>
            </a:r>
            <a:r>
              <a:rPr lang="en-US" altLang="zh-CN" sz="3200" b="1" dirty="0" smtClean="0">
                <a:latin typeface="Times New Roman" panose="02020603050405020304" charset="0"/>
                <a:sym typeface="宋体" panose="02010600030101010101" pitchFamily="2" charset="-122"/>
              </a:rPr>
              <a:t>, </a:t>
            </a:r>
            <a:r>
              <a:rPr lang="en-US" altLang="zh-CN" sz="3200" b="1" dirty="0" smtClean="0">
                <a:latin typeface="Times New Roman" panose="02020603050405020304" charset="0"/>
                <a:sym typeface="Calibri" panose="020F0502020204030204" charset="0"/>
              </a:rPr>
              <a:t>all </a:t>
            </a:r>
            <a:r>
              <a:rPr lang="en-US" altLang="zh-CN" sz="3200" b="1" dirty="0">
                <a:latin typeface="Times New Roman" panose="02020603050405020304" charset="0"/>
                <a:sym typeface="Calibri" panose="020F0502020204030204" charset="0"/>
              </a:rPr>
              <a:t>his efforts in the battle of  Chi Bi fall ______ ________. In the famous battle, Cao </a:t>
            </a:r>
            <a:r>
              <a:rPr lang="en-US" altLang="zh-CN" sz="3200" b="1" dirty="0" err="1">
                <a:latin typeface="Times New Roman" panose="02020603050405020304" charset="0"/>
                <a:sym typeface="Calibri" panose="020F0502020204030204" charset="0"/>
              </a:rPr>
              <a:t>Cao</a:t>
            </a:r>
            <a:r>
              <a:rPr lang="en-US" altLang="zh-CN" sz="3200" b="1" dirty="0">
                <a:latin typeface="Times New Roman" panose="02020603050405020304" charset="0"/>
                <a:sym typeface="Calibri" panose="020F0502020204030204" charset="0"/>
              </a:rPr>
              <a:t> is </a:t>
            </a:r>
            <a:r>
              <a:rPr lang="en-US" altLang="zh-CN" sz="3200" b="1" dirty="0" smtClean="0">
                <a:latin typeface="Times New Roman" panose="02020603050405020304" charset="0"/>
                <a:sym typeface="Calibri" panose="020F0502020204030204" charset="0"/>
              </a:rPr>
              <a:t>defeated, _____  </a:t>
            </a:r>
            <a:r>
              <a:rPr lang="en-US" altLang="zh-CN" sz="3200" b="1" dirty="0">
                <a:latin typeface="Times New Roman" panose="02020603050405020304" charset="0"/>
                <a:sym typeface="Calibri" panose="020F0502020204030204" charset="0"/>
              </a:rPr>
              <a:t>trying to swallow the other two kingdoms</a:t>
            </a:r>
            <a:r>
              <a:rPr lang="en-US" altLang="zh-CN" sz="3200" b="1" dirty="0" smtClean="0">
                <a:latin typeface="Times New Roman" panose="02020603050405020304" charset="0"/>
                <a:sym typeface="Calibri" panose="020F0502020204030204" charset="0"/>
              </a:rPr>
              <a:t>.  = ….</a:t>
            </a:r>
            <a:endParaRPr lang="en-US" altLang="zh-CN" sz="3200" b="1" dirty="0"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97641" name="TextBox 11"/>
          <p:cNvSpPr/>
          <p:nvPr/>
        </p:nvSpPr>
        <p:spPr>
          <a:xfrm>
            <a:off x="2773045" y="4146233"/>
            <a:ext cx="8870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vain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97642" name="TextBox 12"/>
          <p:cNvSpPr/>
          <p:nvPr/>
        </p:nvSpPr>
        <p:spPr>
          <a:xfrm>
            <a:off x="947738" y="5080635"/>
            <a:ext cx="244284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in   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       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vain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197640" name="TextBox 8"/>
          <p:cNvSpPr/>
          <p:nvPr/>
        </p:nvSpPr>
        <p:spPr>
          <a:xfrm>
            <a:off x="2928926" y="5643578"/>
            <a:ext cx="12446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vainly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2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2" dur="5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7" dur="5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2" dur="500"/>
                                        <p:tgtEl>
                                          <p:spTgt spid="197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7" dur="500"/>
                                        <p:tgtEl>
                                          <p:spTgt spid="197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197636" grpId="0" bldLvl="0" animBg="1"/>
      <p:bldP spid="197637" grpId="0" bldLvl="0" animBg="1"/>
      <p:bldP spid="197638" grpId="0" bldLvl="0"/>
      <p:bldP spid="197641" grpId="0" bldLvl="0"/>
      <p:bldP spid="197642" grpId="0" bldLvl="0"/>
      <p:bldP spid="19764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015" y="1500175"/>
            <a:ext cx="889698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13.civil   </a:t>
            </a:r>
            <a:r>
              <a:rPr lang="en-US" altLang="zh-CN" sz="2800" b="1" i="1" dirty="0"/>
              <a:t>adj. </a:t>
            </a:r>
            <a:r>
              <a:rPr lang="zh-CN" altLang="en-US" sz="2800" b="1" dirty="0"/>
              <a:t>有教养的，有礼貌的；国民的，平民的；民事的（非刑事的）</a:t>
            </a:r>
            <a:r>
              <a:rPr lang="en-US" altLang="zh-CN" sz="2800" b="1" dirty="0"/>
              <a:t>;</a:t>
            </a:r>
            <a:r>
              <a:rPr lang="zh-CN" altLang="en-US" sz="2800" b="1" dirty="0"/>
              <a:t>国家的，政府的（非宗教或军事的）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</a:rPr>
              <a:t>civil </a:t>
            </a:r>
            <a:r>
              <a:rPr lang="en-US" altLang="zh-CN" sz="2800" b="1" dirty="0">
                <a:latin typeface="Times New Roman" panose="02020603050405020304" charset="0"/>
              </a:rPr>
              <a:t>unrest  </a:t>
            </a:r>
            <a:r>
              <a:rPr lang="en-US" altLang="zh-CN" sz="2800" b="1" dirty="0" smtClean="0">
                <a:latin typeface="Times New Roman" panose="02020603050405020304" charset="0"/>
              </a:rPr>
              <a:t>/ a </a:t>
            </a:r>
            <a:r>
              <a:rPr lang="en-US" altLang="zh-CN" sz="2800" b="1" dirty="0">
                <a:latin typeface="Times New Roman" panose="02020603050405020304" charset="0"/>
              </a:rPr>
              <a:t>civil court </a:t>
            </a:r>
            <a:r>
              <a:rPr lang="en-US" altLang="zh-CN" sz="2800" b="1" dirty="0" smtClean="0">
                <a:latin typeface="Times New Roman" panose="02020603050405020304" charset="0"/>
              </a:rPr>
              <a:t>/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civil 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rights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/civil 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wars        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be civil / polite 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to </a:t>
            </a:r>
            <a:r>
              <a:rPr lang="en-US" altLang="zh-CN" sz="2800" b="1" dirty="0" err="1">
                <a:latin typeface="Times New Roman" panose="02020603050405020304" charset="0"/>
                <a:sym typeface="+mn-ea"/>
              </a:rPr>
              <a:t>sb</a:t>
            </a:r>
            <a:endParaRPr lang="zh-CN" altLang="en-US" sz="2800" b="1" dirty="0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2800" b="1" dirty="0"/>
          </a:p>
          <a:p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42852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12. rigid = stubborn = inflexible</a:t>
            </a: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rigid attitudes  </a:t>
            </a: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She sat upright, her body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rigid with fear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3714752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civilian        </a:t>
            </a:r>
            <a:r>
              <a:rPr lang="en-US" altLang="zh-CN" sz="2400" b="1" i="1" dirty="0" smtClean="0">
                <a:latin typeface="Times New Roman" panose="02020603050405020304" charset="0"/>
                <a:sym typeface="+mn-ea"/>
              </a:rPr>
              <a:t> n.</a:t>
            </a: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400" b="1" dirty="0" err="1" smtClean="0">
                <a:latin typeface="Times New Roman" panose="02020603050405020304" charset="0"/>
                <a:sym typeface="+mn-ea"/>
              </a:rPr>
              <a:t>平民，老百姓</a:t>
            </a:r>
            <a:endParaRPr lang="en-US" altLang="zh-CN" sz="2400" b="1" dirty="0" smtClean="0">
              <a:latin typeface="Times New Roman" panose="02020603050405020304" charset="0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 civilization   </a:t>
            </a:r>
            <a:r>
              <a:rPr lang="en-US" altLang="zh-CN" sz="2400" b="1" i="1" dirty="0" smtClean="0">
                <a:latin typeface="Times New Roman" panose="02020603050405020304" charset="0"/>
                <a:sym typeface="+mn-ea"/>
              </a:rPr>
              <a:t>n.</a:t>
            </a: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400" b="1" dirty="0" err="1" smtClean="0">
                <a:latin typeface="Times New Roman" panose="02020603050405020304" charset="0"/>
                <a:sym typeface="+mn-ea"/>
              </a:rPr>
              <a:t>文明，社会文明</a:t>
            </a:r>
            <a:endParaRPr lang="en-US" altLang="zh-CN" sz="2400" b="1" dirty="0" smtClean="0">
              <a:latin typeface="Times New Roman" panose="02020603050405020304" charset="0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 civilize          </a:t>
            </a:r>
            <a:r>
              <a:rPr lang="en-US" altLang="zh-CN" sz="2400" b="1" i="1" dirty="0" smtClean="0">
                <a:latin typeface="Times New Roman" panose="02020603050405020304" charset="0"/>
                <a:sym typeface="+mn-ea"/>
              </a:rPr>
              <a:t>v. </a:t>
            </a:r>
            <a:r>
              <a:rPr lang="en-US" altLang="zh-CN" sz="2400" b="1" dirty="0" err="1" smtClean="0">
                <a:latin typeface="Times New Roman" panose="02020603050405020304" charset="0"/>
                <a:sym typeface="+mn-ea"/>
              </a:rPr>
              <a:t>教化，开化；使文明，使有教养</a:t>
            </a:r>
            <a:endParaRPr lang="en-US" altLang="zh-CN" sz="2400" b="1" dirty="0" smtClean="0">
              <a:latin typeface="Times New Roman" panose="02020603050405020304" charset="0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 civilized       </a:t>
            </a:r>
            <a:r>
              <a:rPr lang="en-US" altLang="zh-CN" sz="2400" b="1" i="1" dirty="0" smtClean="0">
                <a:latin typeface="Times New Roman" panose="02020603050405020304" charset="0"/>
                <a:sym typeface="+mn-ea"/>
              </a:rPr>
              <a:t>adj.</a:t>
            </a: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400" b="1" dirty="0" err="1" smtClean="0">
                <a:latin typeface="Times New Roman" panose="02020603050405020304" charset="0"/>
                <a:sym typeface="+mn-ea"/>
              </a:rPr>
              <a:t>文明的，开化的；有礼貌的</a:t>
            </a: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charset="0"/>
                <a:sym typeface="+mn-ea"/>
              </a:rPr>
              <a:t>                             </a:t>
            </a:r>
            <a:r>
              <a:rPr lang="en-US" altLang="zh-CN" sz="2400" b="1" dirty="0" err="1" smtClean="0">
                <a:latin typeface="Times New Roman" panose="02020603050405020304" charset="0"/>
                <a:sym typeface="+mn-ea"/>
              </a:rPr>
              <a:t>有教养的</a:t>
            </a:r>
            <a:endParaRPr lang="en-US" altLang="zh-CN" sz="2400" b="1" dirty="0"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42852"/>
            <a:ext cx="88842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alibri" panose="020F0502020204030204" charset="0"/>
                <a:sym typeface="Calibri" panose="020F0502020204030204" charset="0"/>
              </a:rPr>
              <a:t>13.   bent  </a:t>
            </a:r>
            <a:r>
              <a:rPr lang="en-US" altLang="zh-CN" sz="2800" b="1" i="1" dirty="0">
                <a:latin typeface="Calibri" panose="020F0502020204030204" charset="0"/>
                <a:sym typeface="Calibri" panose="020F0502020204030204" charset="0"/>
              </a:rPr>
              <a:t>adj./n.</a:t>
            </a:r>
            <a:r>
              <a:rPr lang="en-US" altLang="zh-CN" sz="2800" b="1" dirty="0">
                <a:latin typeface="Calibri" panose="020F0502020204030204" charset="0"/>
                <a:sym typeface="Calibri" panose="020F0502020204030204" charset="0"/>
              </a:rPr>
              <a:t>弯曲的；驼背的；不诚实的</a:t>
            </a:r>
          </a:p>
          <a:p>
            <a:r>
              <a:rPr lang="en-US" altLang="zh-CN" sz="2800" b="1" dirty="0">
                <a:latin typeface="Calibri" panose="020F0502020204030204" charset="0"/>
                <a:sym typeface="Calibri" panose="020F0502020204030204" charset="0"/>
              </a:rPr>
              <a:t>                               /天赋，爱好</a:t>
            </a:r>
          </a:p>
          <a:p>
            <a:r>
              <a:rPr lang="en-US" altLang="zh-CN" sz="2800" b="1" dirty="0" smtClean="0">
                <a:latin typeface="Times New Roman" panose="02020603050405020304" charset="0"/>
                <a:sym typeface="Calibri" panose="020F0502020204030204" charset="0"/>
              </a:rPr>
              <a:t> be </a:t>
            </a:r>
            <a:r>
              <a:rPr lang="en-US" altLang="zh-CN" sz="2800" b="1" dirty="0">
                <a:latin typeface="Times New Roman" panose="02020603050405020304" charset="0"/>
                <a:sym typeface="Calibri" panose="020F0502020204030204" charset="0"/>
              </a:rPr>
              <a:t>bent on doing </a:t>
            </a:r>
            <a:r>
              <a:rPr lang="en-US" altLang="zh-CN" sz="2800" b="1" dirty="0" smtClean="0">
                <a:latin typeface="Times New Roman" panose="02020603050405020304" charset="0"/>
                <a:sym typeface="Calibri" panose="020F0502020204030204" charset="0"/>
              </a:rPr>
              <a:t>…               </a:t>
            </a:r>
            <a:r>
              <a:rPr lang="en-US" altLang="zh-CN" sz="2800" b="1" dirty="0" smtClean="0">
                <a:latin typeface="Times New Roman" panose="02020603050405020304" charset="0"/>
              </a:rPr>
              <a:t> </a:t>
            </a:r>
            <a:endParaRPr lang="en-US" altLang="zh-CN" sz="2800" b="1" dirty="0">
              <a:latin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</a:rPr>
              <a:t> have a </a:t>
            </a:r>
            <a:r>
              <a:rPr lang="en-US" altLang="zh-CN" sz="2800" b="1" dirty="0" smtClean="0">
                <a:latin typeface="Times New Roman" panose="02020603050405020304" charset="0"/>
              </a:rPr>
              <a:t>bent/ gift / talent </a:t>
            </a:r>
            <a:r>
              <a:rPr lang="en-US" altLang="zh-CN" sz="2800" b="1" dirty="0">
                <a:latin typeface="Times New Roman" panose="02020603050405020304" charset="0"/>
              </a:rPr>
              <a:t>for </a:t>
            </a:r>
            <a:r>
              <a:rPr lang="en-US" altLang="zh-CN" sz="2800" b="1" dirty="0" smtClean="0">
                <a:latin typeface="Times New Roman" panose="02020603050405020304" charset="0"/>
              </a:rPr>
              <a:t>…              </a:t>
            </a:r>
            <a:endParaRPr lang="en-US" altLang="zh-CN" sz="2800" b="1" dirty="0">
              <a:latin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44" y="2071678"/>
            <a:ext cx="8715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 smtClean="0">
                <a:solidFill>
                  <a:srgbClr val="000000"/>
                </a:solidFill>
                <a:latin typeface="Calibri" panose="020F0502020204030204" charset="0"/>
                <a:sym typeface="Calibri" panose="020F0502020204030204" charset="0"/>
              </a:rPr>
              <a:t>1) The rulers of the three kingdoms ______________  occupying more land.</a:t>
            </a:r>
            <a:endParaRPr lang="zh-CN" altLang="en-US" sz="2800" b="1" dirty="0" smtClean="0">
              <a:solidFill>
                <a:srgbClr val="000000"/>
              </a:solidFill>
              <a:latin typeface="Calibri" panose="020F0502020204030204" charset="0"/>
              <a:sym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2800" b="1" dirty="0" smtClean="0">
                <a:solidFill>
                  <a:srgbClr val="000000"/>
                </a:solidFill>
                <a:latin typeface="Calibri" panose="020F0502020204030204" charset="0"/>
                <a:sym typeface="Calibri" panose="020F0502020204030204" charset="0"/>
              </a:rPr>
              <a:t>2) ________ occupying more land, the rulers fight against one another.</a:t>
            </a:r>
            <a:endParaRPr lang="zh-CN" altLang="en-US" sz="2800" b="1" dirty="0">
              <a:solidFill>
                <a:srgbClr val="00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5" name="TextBox 7"/>
          <p:cNvSpPr/>
          <p:nvPr/>
        </p:nvSpPr>
        <p:spPr>
          <a:xfrm>
            <a:off x="5643570" y="2000240"/>
            <a:ext cx="1903726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are bent on</a:t>
            </a:r>
            <a:endParaRPr lang="zh-CN" altLang="en-US" sz="2800" b="1" dirty="0">
              <a:solidFill>
                <a:srgbClr val="FF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6" name="TextBox 8"/>
          <p:cNvSpPr/>
          <p:nvPr/>
        </p:nvSpPr>
        <p:spPr>
          <a:xfrm>
            <a:off x="642910" y="2928934"/>
            <a:ext cx="1348318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Calibri" panose="020F0502020204030204" charset="0"/>
                <a:sym typeface="Calibri" panose="020F0502020204030204" charset="0"/>
              </a:rPr>
              <a:t>Bent on</a:t>
            </a:r>
            <a:endParaRPr lang="zh-CN" altLang="en-US" sz="2800" b="1" dirty="0">
              <a:solidFill>
                <a:srgbClr val="FF0000"/>
              </a:solidFill>
              <a:latin typeface="Calibri" panose="020F0502020204030204" charset="0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4000504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66"/>
                </a:solidFill>
                <a:latin typeface="Times New Roman" panose="02020603050405020304" charset="0"/>
              </a:rPr>
              <a:t>  bend </a:t>
            </a:r>
            <a:r>
              <a:rPr lang="en-US" altLang="zh-CN" sz="2400" b="1" i="1" dirty="0" smtClean="0">
                <a:solidFill>
                  <a:srgbClr val="CC0066"/>
                </a:solidFill>
                <a:latin typeface="Times New Roman" panose="02020603050405020304" charset="0"/>
              </a:rPr>
              <a:t>v.</a:t>
            </a:r>
            <a:r>
              <a:rPr lang="en-US" altLang="zh-CN" sz="2400" b="1" dirty="0" smtClean="0">
                <a:solidFill>
                  <a:srgbClr val="CC0066"/>
                </a:solidFill>
                <a:latin typeface="Times New Roman" panose="02020603050405020304" charset="0"/>
              </a:rPr>
              <a:t> (-bent-bent) </a:t>
            </a:r>
            <a:r>
              <a:rPr lang="zh-CN" altLang="en-US" b="1" dirty="0" smtClean="0">
                <a:latin typeface="Times New Roman" panose="02020603050405020304" charset="0"/>
              </a:rPr>
              <a:t>弯曲</a:t>
            </a:r>
            <a:r>
              <a:rPr lang="en-US" altLang="zh-CN" b="1" dirty="0" smtClean="0">
                <a:latin typeface="Times New Roman" panose="02020603050405020304" charset="0"/>
              </a:rPr>
              <a:t>,(</a:t>
            </a:r>
            <a:r>
              <a:rPr lang="zh-CN" altLang="en-US" b="1" dirty="0" smtClean="0">
                <a:latin typeface="Times New Roman" panose="02020603050405020304" charset="0"/>
              </a:rPr>
              <a:t>使</a:t>
            </a:r>
            <a:r>
              <a:rPr lang="en-US" altLang="zh-CN" b="1" dirty="0" smtClean="0">
                <a:latin typeface="Times New Roman" panose="02020603050405020304" charset="0"/>
              </a:rPr>
              <a:t>)</a:t>
            </a:r>
            <a:r>
              <a:rPr lang="zh-CN" altLang="en-US" b="1" dirty="0" smtClean="0">
                <a:latin typeface="Times New Roman" panose="02020603050405020304" charset="0"/>
              </a:rPr>
              <a:t>倾斜，把</a:t>
            </a:r>
            <a:r>
              <a:rPr lang="en-US" altLang="zh-CN" b="1" dirty="0" smtClean="0">
                <a:latin typeface="Times New Roman" panose="02020603050405020304" charset="0"/>
              </a:rPr>
              <a:t>...</a:t>
            </a:r>
            <a:r>
              <a:rPr lang="zh-CN" altLang="en-US" b="1" dirty="0" smtClean="0">
                <a:latin typeface="Times New Roman" panose="02020603050405020304" charset="0"/>
              </a:rPr>
              <a:t>弄弯</a:t>
            </a:r>
            <a:r>
              <a:rPr lang="en-US" altLang="zh-CN" b="1" dirty="0" smtClean="0">
                <a:latin typeface="Times New Roman" panose="02020603050405020304" charset="0"/>
              </a:rPr>
              <a:t>,(</a:t>
            </a:r>
            <a:r>
              <a:rPr lang="zh-CN" altLang="en-US" b="1" dirty="0" smtClean="0">
                <a:latin typeface="Times New Roman" panose="02020603050405020304" charset="0"/>
              </a:rPr>
              <a:t>使</a:t>
            </a:r>
            <a:r>
              <a:rPr lang="en-US" altLang="zh-CN" b="1" dirty="0" smtClean="0">
                <a:latin typeface="Times New Roman" panose="02020603050405020304" charset="0"/>
              </a:rPr>
              <a:t>)</a:t>
            </a:r>
            <a:r>
              <a:rPr lang="zh-CN" altLang="en-US" b="1" dirty="0" smtClean="0">
                <a:latin typeface="Times New Roman" panose="02020603050405020304" charset="0"/>
              </a:rPr>
              <a:t>拐弯</a:t>
            </a:r>
          </a:p>
          <a:p>
            <a:r>
              <a:rPr lang="en-US" altLang="zh-CN" dirty="0" smtClean="0">
                <a:sym typeface="+mn-ea"/>
              </a:rPr>
              <a:t>   </a:t>
            </a:r>
            <a:r>
              <a:rPr lang="en-US" altLang="zh-CN" sz="2400" b="1" dirty="0" smtClean="0">
                <a:solidFill>
                  <a:srgbClr val="CC0066"/>
                </a:solidFill>
                <a:latin typeface="Times New Roman" panose="02020603050405020304" charset="0"/>
                <a:sym typeface="+mn-ea"/>
              </a:rPr>
              <a:t>bend down </a:t>
            </a:r>
            <a:r>
              <a:rPr lang="en-US" altLang="zh-CN" dirty="0" smtClean="0">
                <a:sym typeface="+mn-ea"/>
              </a:rPr>
              <a:t>     </a:t>
            </a:r>
            <a:r>
              <a:rPr lang="zh-CN" altLang="en-US" b="1" dirty="0" smtClean="0">
                <a:latin typeface="Times New Roman" panose="02020603050405020304" charset="0"/>
                <a:sym typeface="+mn-ea"/>
              </a:rPr>
              <a:t>               蹲下；弯腰</a:t>
            </a:r>
          </a:p>
          <a:p>
            <a:r>
              <a:rPr lang="zh-CN" altLang="en-US" b="1" dirty="0" smtClean="0">
                <a:latin typeface="Times New Roman" panose="02020603050405020304" charset="0"/>
                <a:sym typeface="+mn-ea"/>
              </a:rPr>
              <a:t>   </a:t>
            </a:r>
            <a:r>
              <a:rPr lang="en-US" altLang="zh-CN" sz="2400" b="1" dirty="0" smtClean="0">
                <a:solidFill>
                  <a:srgbClr val="CC0066"/>
                </a:solidFill>
                <a:latin typeface="Times New Roman" panose="02020603050405020304" charset="0"/>
                <a:sym typeface="+mn-ea"/>
              </a:rPr>
              <a:t>bend the truth</a:t>
            </a:r>
            <a:r>
              <a:rPr lang="en-US" altLang="zh-CN" b="1" dirty="0" smtClean="0">
                <a:latin typeface="Times New Roman" panose="02020603050405020304" charset="0"/>
                <a:sym typeface="+mn-ea"/>
              </a:rPr>
              <a:t>             </a:t>
            </a:r>
            <a:r>
              <a:rPr lang="zh-CN" altLang="en-US" b="1" dirty="0" smtClean="0">
                <a:latin typeface="Times New Roman" panose="02020603050405020304" charset="0"/>
                <a:sym typeface="+mn-ea"/>
              </a:rPr>
              <a:t>歪曲事实，扭曲事实</a:t>
            </a:r>
          </a:p>
          <a:p>
            <a:r>
              <a:rPr lang="zh-CN" altLang="en-US" b="1" dirty="0" smtClean="0">
                <a:latin typeface="Times New Roman" panose="02020603050405020304" charset="0"/>
                <a:sym typeface="+mn-ea"/>
              </a:rPr>
              <a:t>   </a:t>
            </a:r>
            <a:r>
              <a:rPr lang="en-US" altLang="zh-CN" sz="2400" b="1" dirty="0" smtClean="0">
                <a:solidFill>
                  <a:srgbClr val="CC0066"/>
                </a:solidFill>
                <a:latin typeface="Times New Roman" panose="02020603050405020304" charset="0"/>
                <a:sym typeface="+mn-ea"/>
              </a:rPr>
              <a:t>bend your efforts/mind to </a:t>
            </a:r>
            <a:r>
              <a:rPr lang="en-US" altLang="zh-CN" sz="2400" b="1" dirty="0" err="1" smtClean="0">
                <a:solidFill>
                  <a:srgbClr val="CC0066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b="1" dirty="0" smtClean="0">
                <a:latin typeface="Times New Roman" panose="02020603050405020304" charset="0"/>
                <a:sym typeface="+mn-ea"/>
              </a:rPr>
              <a:t>      </a:t>
            </a:r>
            <a:r>
              <a:rPr lang="zh-CN" altLang="en-US" b="1" dirty="0" smtClean="0">
                <a:latin typeface="Times New Roman" panose="02020603050405020304" charset="0"/>
                <a:sym typeface="+mn-ea"/>
              </a:rPr>
              <a:t>致力于某事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42852"/>
            <a:ext cx="88468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14. violent   </a:t>
            </a:r>
            <a:r>
              <a:rPr lang="en-US" altLang="zh-CN" sz="2800" b="1" i="1" dirty="0"/>
              <a:t>adj.</a:t>
            </a:r>
            <a:r>
              <a:rPr lang="en-US" altLang="zh-CN" sz="2800" dirty="0"/>
              <a:t> </a:t>
            </a:r>
            <a:r>
              <a:rPr lang="en-US" altLang="zh-CN" sz="2400" b="1" dirty="0" err="1"/>
              <a:t>暴力的，粗暴的；猛烈的，强烈的</a:t>
            </a:r>
            <a:r>
              <a:rPr lang="zh-CN" altLang="en-US" sz="2400" b="1" dirty="0"/>
              <a:t>，剧烈的</a:t>
            </a:r>
            <a:endParaRPr lang="en-US" altLang="zh-CN" sz="2400" dirty="0"/>
          </a:p>
          <a:p>
            <a:r>
              <a:rPr lang="en-US" altLang="zh-CN" sz="2800" b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violent crime</a:t>
            </a:r>
            <a:endParaRPr lang="en-US" altLang="zh-CN" sz="2800" b="1" dirty="0">
              <a:latin typeface="Times New Roman" panose="02020603050405020304" charset="0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 a violent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change / headache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/ storm</a:t>
            </a:r>
            <a:endParaRPr lang="en-US" altLang="zh-CN" sz="2800" b="1" dirty="0">
              <a:latin typeface="Times New Roman" panose="02020603050405020304" charset="0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 violent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pain</a:t>
            </a:r>
            <a:endParaRPr lang="en-US" altLang="zh-CN" sz="2800" b="1" dirty="0">
              <a:latin typeface="Times New Roman" panose="02020603050405020304" charset="0"/>
              <a:sym typeface="+mn-ea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 violence   </a:t>
            </a:r>
            <a:r>
              <a:rPr lang="en-US" altLang="zh-CN" sz="2800" b="1" i="1" dirty="0">
                <a:latin typeface="Times New Roman" panose="02020603050405020304" charset="0"/>
                <a:sym typeface="+mn-ea"/>
              </a:rPr>
              <a:t>n.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          violently   </a:t>
            </a:r>
            <a:r>
              <a:rPr lang="en-US" altLang="zh-CN" sz="2800" b="1" i="1" dirty="0">
                <a:latin typeface="Times New Roman" panose="02020603050405020304" charset="0"/>
                <a:sym typeface="+mn-ea"/>
              </a:rPr>
              <a:t>adv.</a:t>
            </a:r>
          </a:p>
          <a:p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 violate    </a:t>
            </a:r>
            <a:r>
              <a:rPr lang="en-US" altLang="zh-CN" sz="2800" b="1" i="1" dirty="0" smtClean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i="1" dirty="0" err="1">
                <a:latin typeface="Times New Roman" panose="02020603050405020304" charset="0"/>
                <a:sym typeface="+mn-ea"/>
              </a:rPr>
              <a:t>vt</a:t>
            </a:r>
            <a:r>
              <a:rPr lang="en-US" altLang="zh-CN" sz="2800" b="1" i="1" dirty="0">
                <a:latin typeface="Times New Roman" panose="02020603050405020304" charset="0"/>
                <a:sym typeface="+mn-ea"/>
              </a:rPr>
              <a:t>.   </a:t>
            </a:r>
            <a:r>
              <a:rPr lang="zh-CN" altLang="en-US" sz="2800" b="1" dirty="0">
                <a:latin typeface="Times New Roman" panose="02020603050405020304" charset="0"/>
                <a:sym typeface="+mn-ea"/>
              </a:rPr>
              <a:t>违反；侵犯；妨碍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1406" y="2901552"/>
            <a:ext cx="265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15. on the run  </a:t>
            </a:r>
            <a:endParaRPr lang="zh-CN" altLang="en-US" sz="2800" b="1" dirty="0" smtClean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2901552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chemeClr val="tx1"/>
                </a:solidFill>
                <a:latin typeface="Times New Roman" panose="02020603050405020304" charset="0"/>
              </a:rPr>
              <a:t>逃跑，躲避；忙碌，不停地奔波</a:t>
            </a:r>
          </a:p>
        </p:txBody>
      </p:sp>
      <p:sp>
        <p:nvSpPr>
          <p:cNvPr id="5" name="TextBox 2"/>
          <p:cNvSpPr txBox="1"/>
          <p:nvPr/>
        </p:nvSpPr>
        <p:spPr>
          <a:xfrm>
            <a:off x="71406" y="3473056"/>
            <a:ext cx="9144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charset="0"/>
              </a:rPr>
              <a:t>The criminal is </a:t>
            </a:r>
            <a:r>
              <a:rPr lang="en-US" altLang="zh-CN" sz="2800" b="1" u="sng" dirty="0" smtClean="0">
                <a:latin typeface="Times New Roman" panose="02020603050405020304" charset="0"/>
              </a:rPr>
              <a:t>on the run </a:t>
            </a:r>
            <a:r>
              <a:rPr lang="en-US" altLang="zh-CN" sz="2800" b="1" dirty="0" smtClean="0">
                <a:latin typeface="Times New Roman" panose="02020603050405020304" charset="0"/>
              </a:rPr>
              <a:t>from the police station.</a:t>
            </a:r>
          </a:p>
          <a:p>
            <a:r>
              <a:rPr lang="en-US" altLang="zh-CN" sz="2800" b="1" dirty="0" smtClean="0">
                <a:latin typeface="Times New Roman" panose="02020603050405020304" charset="0"/>
              </a:rPr>
              <a:t>I would rather eat breakfast </a:t>
            </a:r>
            <a:r>
              <a:rPr lang="en-US" altLang="zh-CN" sz="2800" b="1" u="sng" dirty="0" smtClean="0">
                <a:latin typeface="Times New Roman" panose="02020603050405020304" charset="0"/>
              </a:rPr>
              <a:t>on the run </a:t>
            </a:r>
            <a:r>
              <a:rPr lang="en-US" altLang="zh-CN" sz="2800" b="1" dirty="0" smtClean="0">
                <a:latin typeface="Times New Roman" panose="02020603050405020304" charset="0"/>
              </a:rPr>
              <a:t>than get up early.</a:t>
            </a:r>
            <a:endParaRPr lang="zh-CN" altLang="en-US" sz="2800" b="1" dirty="0" smtClean="0">
              <a:latin typeface="Times New Roman" panose="020206030504050203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42844" y="4187436"/>
            <a:ext cx="49587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on the go 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on the decline/increase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on the move </a:t>
            </a:r>
          </a:p>
          <a:p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4357686" y="4473188"/>
            <a:ext cx="5000660" cy="224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</a:rPr>
              <a:t>在忙碌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</a:rPr>
              <a:t>在下降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</a:rPr>
              <a:t>/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</a:rPr>
              <a:t>增长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</a:rPr>
              <a:t>/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</a:rPr>
              <a:t>加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</a:rPr>
              <a:t>在迁移，行进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endParaRPr lang="zh-CN" altLang="en-US" sz="2400" b="1" dirty="0" smtClean="0">
              <a:solidFill>
                <a:schemeClr val="tx1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55" y="84738"/>
            <a:ext cx="70008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charset="0"/>
              </a:rPr>
              <a:t>16. live up to</a:t>
            </a:r>
            <a:endParaRPr lang="zh-CN" altLang="en-US" sz="32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583512"/>
            <a:ext cx="8929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1).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live up to one’s expectations / one’s name / reputation /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the high standard</a:t>
            </a:r>
          </a:p>
          <a:p>
            <a:endParaRPr lang="zh-CN" altLang="en-US" sz="28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965" y="1692267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2).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履行，实践（诺言）等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2335526"/>
            <a:ext cx="764386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We expect you to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live up to your promise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  <a:endParaRPr lang="zh-CN" altLang="en-US" sz="2800" b="1" u="sng" dirty="0" smtClean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9217" y="2367875"/>
            <a:ext cx="371477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live through </a:t>
            </a:r>
          </a:p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live with</a:t>
            </a:r>
          </a:p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</a:rPr>
              <a:t>live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on </a:t>
            </a:r>
          </a:p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</a:rPr>
              <a:t>live by doing 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charset="0"/>
              </a:rPr>
              <a:t>sth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</a:rPr>
              <a:t>live /lead a … life </a:t>
            </a:r>
          </a:p>
          <a:p>
            <a:pPr algn="l">
              <a:buClrTx/>
              <a:buSzTx/>
              <a:buFontTx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</a:rPr>
              <a:t>live for 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4148729" y="2797773"/>
            <a:ext cx="6215106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经历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灾难或困境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而幸存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忍受，容忍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继续生活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;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依靠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..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生活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;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以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..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为主食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靠做某事赚钱为生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过着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…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的生活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为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…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</a:rPr>
              <a:t>而活着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686108" y="145238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86182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18.vice   </a:t>
            </a:r>
            <a:r>
              <a:rPr lang="en-US" altLang="zh-CN" sz="2800" b="1" i="1" dirty="0">
                <a:solidFill>
                  <a:srgbClr val="000000"/>
                </a:solidFill>
              </a:rPr>
              <a:t> n.</a:t>
            </a:r>
            <a:r>
              <a:rPr lang="en-US" altLang="zh-CN" sz="2800" b="1" dirty="0">
                <a:solidFill>
                  <a:srgbClr val="000000"/>
                </a:solidFill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</a:rPr>
              <a:t>恶行，恶习，罪恶</a:t>
            </a:r>
            <a:endParaRPr lang="en-US" altLang="zh-CN" sz="2800" b="1" dirty="0">
              <a:solidFill>
                <a:srgbClr val="000000"/>
              </a:solidFill>
            </a:endParaRPr>
          </a:p>
          <a:p>
            <a:r>
              <a:rPr lang="en-US" altLang="zh-CN" sz="2800" dirty="0">
                <a:solidFill>
                  <a:srgbClr val="000000"/>
                </a:solidFill>
              </a:rPr>
              <a:t>                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  virtue and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vice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</a:rPr>
              <a:t>善与恶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a vice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president / monitor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7785" y="1928802"/>
            <a:ext cx="8793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</a:rPr>
              <a:t>19. </a:t>
            </a:r>
            <a:r>
              <a:rPr lang="en-US" altLang="zh-CN" sz="2800" b="1" dirty="0">
                <a:solidFill>
                  <a:srgbClr val="000000"/>
                </a:solidFill>
              </a:rPr>
              <a:t>reform v./n.</a:t>
            </a:r>
            <a:r>
              <a:rPr lang="zh-CN" altLang="en-US" sz="2800" b="1" dirty="0">
                <a:solidFill>
                  <a:srgbClr val="000000"/>
                </a:solidFill>
              </a:rPr>
              <a:t>（使）改过自新，改造</a:t>
            </a:r>
            <a:r>
              <a:rPr lang="en-US" altLang="zh-CN" sz="2800" b="1" dirty="0">
                <a:solidFill>
                  <a:srgbClr val="000000"/>
                </a:solidFill>
              </a:rPr>
              <a:t>; </a:t>
            </a:r>
            <a:r>
              <a:rPr lang="zh-CN" altLang="en-US" sz="2800" b="1" dirty="0">
                <a:solidFill>
                  <a:srgbClr val="000000"/>
                </a:solidFill>
              </a:rPr>
              <a:t>改革，改良</a:t>
            </a:r>
          </a:p>
        </p:txBody>
      </p:sp>
      <p:sp>
        <p:nvSpPr>
          <p:cNvPr id="5" name="文本框 2"/>
          <p:cNvSpPr txBox="1"/>
          <p:nvPr/>
        </p:nvSpPr>
        <p:spPr>
          <a:xfrm>
            <a:off x="0" y="2500306"/>
            <a:ext cx="9046845" cy="323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 reform/ correct oneself= _______________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___________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man </a:t>
            </a: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educational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reform         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a reform in teaching methods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reform and opening-up policy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7620" y="2500306"/>
            <a:ext cx="2986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mend one’s ways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2928934"/>
            <a:ext cx="1612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reformed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658803" y="145238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42852"/>
            <a:ext cx="900303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20. </a:t>
            </a:r>
            <a:r>
              <a:rPr lang="en-US" altLang="zh-CN" sz="2800" b="1" dirty="0">
                <a:solidFill>
                  <a:srgbClr val="FF0000"/>
                </a:solidFill>
              </a:rPr>
              <a:t>threat  </a:t>
            </a:r>
            <a:r>
              <a:rPr lang="en-US" altLang="zh-CN" sz="2800" b="1" i="1" dirty="0">
                <a:solidFill>
                  <a:srgbClr val="FF0000"/>
                </a:solidFill>
              </a:rPr>
              <a:t> n.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</a:rPr>
              <a:t>威胁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， 恐吓</a:t>
            </a: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pose a threat to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sb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/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zh-CN" altLang="en-US" sz="2800" b="1" dirty="0" smtClean="0">
                <a:latin typeface="Comic Sans MS" panose="030F0702030302020204" pitchFamily="66" charset="0"/>
                <a:sym typeface="+mn-ea"/>
              </a:rPr>
              <a:t>对</a:t>
            </a:r>
            <a:r>
              <a:rPr lang="en-US" altLang="zh-CN" sz="2800" b="1" dirty="0" smtClean="0">
                <a:latin typeface="Comic Sans MS" panose="030F0702030302020204" pitchFamily="66" charset="0"/>
                <a:sym typeface="+mn-ea"/>
              </a:rPr>
              <a:t>……</a:t>
            </a:r>
            <a:r>
              <a:rPr lang="zh-CN" altLang="en-US" sz="2800" b="1" dirty="0" smtClean="0">
                <a:latin typeface="Comic Sans MS" panose="030F0702030302020204" pitchFamily="66" charset="0"/>
                <a:sym typeface="+mn-ea"/>
              </a:rPr>
              <a:t>构成威胁</a:t>
            </a:r>
            <a:endParaRPr lang="en-US" altLang="zh-CN" sz="2800" b="1" dirty="0" smtClean="0">
              <a:solidFill>
                <a:srgbClr val="0000FF"/>
              </a:solidFill>
              <a:latin typeface="Times New Roman" panose="02020603050405020304" charset="0"/>
              <a:sym typeface="+mn-ea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He 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is unlikely to be </a:t>
            </a:r>
            <a:r>
              <a:rPr lang="en-US" altLang="zh-CN" sz="2800" b="1" u="sng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a threat to 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his rival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in 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the final.</a:t>
            </a:r>
            <a:endParaRPr lang="en-US" altLang="zh-CN" sz="2800" b="1" dirty="0">
              <a:latin typeface="Times New Roman" panose="02020603050405020304" charset="0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threaten 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vt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  </a:t>
            </a:r>
          </a:p>
          <a:p>
            <a:pPr fontAlgn="auto">
              <a:spcBef>
                <a:spcPts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threaten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sb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with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    </a:t>
            </a:r>
          </a:p>
          <a:p>
            <a:pPr fontAlgn="auto">
              <a:spcBef>
                <a:spcPts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threaten to do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</a:p>
          <a:p>
            <a:pPr fontAlgn="auto">
              <a:spcBef>
                <a:spcPts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 The clouds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threaten rain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r>
              <a:rPr lang="zh-CN" altLang="en-US" sz="2800" dirty="0" smtClean="0">
                <a:solidFill>
                  <a:srgbClr val="FF0000"/>
                </a:solidFill>
              </a:rPr>
              <a:t>预示凶兆</a:t>
            </a:r>
            <a:r>
              <a:rPr lang="en-US" altLang="zh-CN" sz="2800" dirty="0" smtClean="0">
                <a:solidFill>
                  <a:srgbClr val="FF0000"/>
                </a:solidFill>
              </a:rPr>
              <a:t>=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3570" y="2643182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promise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286124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adj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   threatened    threatening letters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恐吓信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</a:p>
          <a:p>
            <a:pPr lvl="0"/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       life-threatening drugs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658803" y="145238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214290"/>
            <a:ext cx="8880475" cy="380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21.resist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v.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charset="0"/>
              </a:rPr>
              <a:t>反抗，抵制，抵挡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【归纳】</a:t>
            </a:r>
            <a:endParaRPr lang="en-US" altLang="zh-CN" sz="2800" b="1" dirty="0">
              <a:solidFill>
                <a:srgbClr val="CC0066"/>
              </a:solidFill>
              <a:latin typeface="Times New Roman" panose="02020603050405020304" charset="0"/>
            </a:endParaRPr>
          </a:p>
          <a:p>
            <a:pPr algn="l" fontAlgn="auto">
              <a:lnSpc>
                <a:spcPts val="4320"/>
              </a:lnSpc>
              <a:buClrTx/>
              <a:buSz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resist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heat/ cold /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temptation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/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this virus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lnSpc>
                <a:spcPts val="432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resist (doing)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</a:rPr>
              <a:t>sth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抵制(做)某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事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algn="l" fontAlgn="auto">
              <a:lnSpc>
                <a:spcPts val="4320"/>
              </a:lnSpc>
              <a:spcBef>
                <a:spcPct val="50000"/>
              </a:spcBef>
              <a:buClrTx/>
              <a:buSz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can’t/couldn’t resist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./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doing </a:t>
            </a:r>
            <a:r>
              <a:rPr lang="en-US" altLang="zh-CN" sz="2800" b="1" dirty="0" err="1" smtClean="0">
                <a:latin typeface="Times New Roman" panose="02020603050405020304" charset="0"/>
                <a:sym typeface="+mn-ea"/>
              </a:rPr>
              <a:t>忍不住</a:t>
            </a:r>
            <a:r>
              <a:rPr lang="en-US" altLang="zh-CN" sz="2800" b="1" dirty="0" err="1" smtClean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做某事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charset="0"/>
            </a:endParaRPr>
          </a:p>
          <a:p>
            <a:pPr algn="l" fontAlgn="auto">
              <a:lnSpc>
                <a:spcPts val="4320"/>
              </a:lnSpc>
              <a:spcBef>
                <a:spcPct val="50000"/>
              </a:spcBef>
              <a:buClrTx/>
              <a:buSzTx/>
              <a:buNone/>
            </a:pPr>
            <a:endParaRPr lang="en-US" altLang="zh-CN" sz="2800" b="1" dirty="0">
              <a:latin typeface="Times New Roman" panose="02020603050405020304" charset="0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71406" y="3214686"/>
            <a:ext cx="9376410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eg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 (1)There has been a lot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of __________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to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this new law.</a:t>
            </a:r>
          </a:p>
          <a:p>
            <a:pPr fontAlgn="auto">
              <a:spcBef>
                <a:spcPts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   (2) The new coat came onto the market with its new </a:t>
            </a:r>
          </a:p>
          <a:p>
            <a:pPr fontAlgn="auto">
              <a:spcBef>
                <a:spcPts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function of being _________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to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water and oil.</a:t>
            </a:r>
          </a:p>
          <a:p>
            <a:pPr fontAlgn="auto">
              <a:spcBef>
                <a:spcPts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= The new coat came onto the market with its new function of its _________  _______ water and oil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</a:t>
            </a:r>
          </a:p>
          <a:p>
            <a:pPr fontAlgn="auto">
              <a:spcBef>
                <a:spcPts val="0"/>
              </a:spcBef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fontAlgn="auto">
              <a:spcBef>
                <a:spcPts val="0"/>
              </a:spcBef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2786050" y="4071942"/>
            <a:ext cx="1807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3030FE"/>
                </a:solidFill>
                <a:latin typeface="Times New Roman" panose="02020603050405020304" charset="0"/>
                <a:sym typeface="+mn-ea"/>
              </a:rPr>
              <a:t>resistant</a:t>
            </a:r>
            <a:endParaRPr lang="zh-CN" altLang="en-US" sz="2800" dirty="0"/>
          </a:p>
        </p:txBody>
      </p:sp>
      <p:sp>
        <p:nvSpPr>
          <p:cNvPr id="6" name="文本框 4"/>
          <p:cNvSpPr txBox="1"/>
          <p:nvPr/>
        </p:nvSpPr>
        <p:spPr>
          <a:xfrm>
            <a:off x="1214414" y="4929198"/>
            <a:ext cx="2438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3030FE"/>
                </a:solidFill>
                <a:latin typeface="Times New Roman" panose="02020603050405020304" charset="0"/>
                <a:sym typeface="+mn-ea"/>
              </a:rPr>
              <a:t>resistance     to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42844" y="5572140"/>
            <a:ext cx="757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</a:pP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disease-resistant plants   </a:t>
            </a: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抗病植株</a:t>
            </a:r>
            <a:endParaRPr lang="en-US" altLang="zh-CN" sz="2800" b="1" dirty="0" smtClean="0">
              <a:latin typeface="Times New Roman" panose="02020603050405020304" charset="0"/>
              <a:sym typeface="+mn-ea"/>
            </a:endParaRPr>
          </a:p>
          <a:p>
            <a:pPr fontAlgn="auto">
              <a:spcBef>
                <a:spcPts val="0"/>
              </a:spcBef>
            </a:pP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fire-resistant materials  </a:t>
            </a: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耐火材料</a:t>
            </a:r>
            <a:endParaRPr lang="zh-CN" altLang="en-US" sz="2800" b="1" dirty="0">
              <a:latin typeface="Times New Roman" panose="0202060305040502030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3438" y="3214686"/>
            <a:ext cx="1691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resistance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77165" y="731520"/>
          <a:ext cx="8608060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3115"/>
                <a:gridCol w="948055"/>
                <a:gridCol w="5596890"/>
              </a:tblGrid>
              <a:tr h="3657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1.bookworm</a:t>
                      </a: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ea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极爱读书的人，书迷，书虫</a:t>
                      </a: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2.poetry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诗歌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3.drama*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喜剧，戏剧艺术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4.fiction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小说；虚构的事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5.antique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古董，文物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6.characteristic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n./adj.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特征，特点/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典型的，独特的，特有的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7.novelist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小说家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8.chapter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(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书的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)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章，篇，回；时期，时代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9.opera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歌剧；歌剧团；歌剧院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   soap opera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肥皂剧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10.author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作者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11.abuse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vt.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虐待；辱骂；滥用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12.cemetery*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墓地，公墓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33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13.desperate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adj.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铤而走险的，拼命的，绝望的；非常需要，渴望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14.criminal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n./adj.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罪犯</a:t>
                      </a:r>
                      <a:r>
                        <a:rPr lang="en-US" sz="2400" b="0" dirty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/</a:t>
                      </a: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犯罪的，犯法的；刑法的，刑事的</a:t>
                      </a:r>
                      <a:endParaRPr lang="en-US" altLang="en-US" sz="2400" b="0" dirty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14282" y="724535"/>
          <a:ext cx="8727153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1138"/>
                <a:gridCol w="1292860"/>
                <a:gridCol w="4923155"/>
              </a:tblGrid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15.tension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紧张气氛；紧张，烦躁；矛盾，对立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16.twist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n./vi.&amp;vt.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转折，转变；转动；急转弯/(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)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弯曲；转动；蜿蜒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17.plot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n./</a:t>
                      </a:r>
                      <a:r>
                        <a:rPr lang="en-US" sz="2400" b="0" dirty="0" err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vt</a:t>
                      </a:r>
                      <a:r>
                        <a:rPr lang="en-US" sz="2400" b="0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.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故事情节；阴谋，密谋 /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密谋；绘制（图表）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18.generous</a:t>
                      </a:r>
                      <a:endParaRPr lang="en-US" altLang="en-US" sz="2400" b="1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adj.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慷慨的，大方的；宽厚的，仁慈的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19.vain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adj.</a:t>
                      </a:r>
                      <a:endParaRPr lang="en-US" altLang="en-US" sz="2400" b="0" dirty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虚荣的，自负的；徒劳的，无结果的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20.rigid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adj.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死板的，僵化的，固执的；坚硬的，僵直的</a:t>
                      </a:r>
                      <a:endParaRPr lang="en-US" altLang="en-US" sz="2400" b="0" dirty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21.civil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adj.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有教养的，有礼貌的；国民的，平民的；民事的（非刑事的</a:t>
                      </a:r>
                      <a:r>
                        <a:rPr lang="en-US" sz="2400" b="0" dirty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）</a:t>
                      </a:r>
                      <a:endParaRPr lang="en-US" altLang="en-US" sz="2400" b="0" dirty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22.bent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adj./ 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弯曲的；驼背的；不诚实的</a:t>
                      </a:r>
                      <a:r>
                        <a:rPr lang="en-US" sz="2400" b="0" dirty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||</a:t>
                      </a: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天赋，爱好</a:t>
                      </a:r>
                      <a:endParaRPr lang="en-US" altLang="en-US" sz="2400" b="0" dirty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   bent on (doing) something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phr.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决心做某事（通常指坏事</a:t>
                      </a:r>
                      <a:r>
                        <a:rPr lang="en-US" sz="2400" b="0" dirty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）</a:t>
                      </a:r>
                      <a:endParaRPr lang="en-US" altLang="en-US" sz="2400" b="0" dirty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23.theme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 dirty="0" err="1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主题，主题思想；主题音乐</a:t>
                      </a:r>
                      <a:endParaRPr lang="en-US" altLang="en-US" sz="2400" b="0" dirty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0980" y="848995"/>
          <a:ext cx="8652510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0425"/>
                <a:gridCol w="1047750"/>
                <a:gridCol w="5474335"/>
              </a:tblGrid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24.violent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adj.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暴力的，粗暴的；猛烈的，强烈的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25.on the run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phr.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躲避；忙碌，不停地奔波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26.painter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画家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27.live up to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phr.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达到，符合（期望）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28.workhouse*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（英国旧时的）劳动救济所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29.millionaire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百万富翁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30.vice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恶行，恶习，罪恶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31.reform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vt. &amp; vi. / n.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（使）改过自新，改造/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改革，改良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32.threat*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 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威胁，恐吓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33.violence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n. 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暴力，暴行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34.resist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vi. &amp; vt.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反抗，抵制，抵挡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35.reunite</a:t>
                      </a:r>
                      <a:endParaRPr lang="en-US" altLang="en-US" sz="2400" b="1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vt. &amp; vi.</a:t>
                      </a:r>
                      <a:endParaRPr lang="en-US" altLang="en-US" sz="2400" b="0">
                        <a:solidFill>
                          <a:srgbClr val="FF0000"/>
                        </a:solidFill>
                        <a:uFillTx/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Times New Roman" panose="02020603050405020304" charset="0"/>
                          <a:cs typeface="Times New Roman" panose="02020603050405020304" charset="0"/>
                        </a:rPr>
                        <a:t>(</a:t>
                      </a:r>
                      <a:r>
                        <a:rPr lang="en-US" sz="2400" b="0">
                          <a:solidFill>
                            <a:srgbClr val="3030FE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使）重逢，再相聚；（使）再结合，再联合</a:t>
                      </a:r>
                      <a:endParaRPr lang="en-US" altLang="en-US" sz="2400" b="0">
                        <a:solidFill>
                          <a:srgbClr val="3030FE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9050" marR="1905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4103043" y="1728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en-US" altLang="zh-CN" sz="2800" b="1" dirty="0">
              <a:solidFill>
                <a:srgbClr val="FF3300"/>
              </a:solidFill>
              <a:latin typeface="Comic Sans MS" panose="030F0702030302020204" pitchFamily="66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17693"/>
            <a:ext cx="90233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charset="0"/>
              </a:rPr>
              <a:t>1. poetry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u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2800" b="1" dirty="0" err="1">
                <a:latin typeface="Times New Roman" panose="02020603050405020304" charset="0"/>
              </a:rPr>
              <a:t>诗歌</a:t>
            </a:r>
            <a:r>
              <a:rPr lang="en-US" altLang="zh-CN" sz="2800" b="1" dirty="0">
                <a:latin typeface="Times New Roman" panose="02020603050405020304" charset="0"/>
              </a:rPr>
              <a:t>(集</a:t>
            </a:r>
            <a:r>
              <a:rPr lang="en-US" altLang="zh-CN" sz="2800" b="1" dirty="0" smtClean="0">
                <a:latin typeface="Times New Roman" panose="02020603050405020304" charset="0"/>
              </a:rPr>
              <a:t>) </a:t>
            </a:r>
            <a:endParaRPr lang="en-US" altLang="zh-CN" sz="2800" b="1" dirty="0">
              <a:latin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</a:rPr>
              <a:t>  </a:t>
            </a: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smtClean="0">
                <a:latin typeface="Times New Roman" panose="02020603050405020304" charset="0"/>
              </a:rPr>
              <a:t>poem  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i="1" dirty="0" smtClean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cn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.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err="1" smtClean="0">
                <a:latin typeface="Times New Roman" panose="02020603050405020304" charset="0"/>
                <a:sym typeface="+mn-ea"/>
              </a:rPr>
              <a:t>诗歌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   </a:t>
            </a:r>
            <a:r>
              <a:rPr lang="en-US" altLang="zh-CN" sz="2800" b="1" dirty="0" smtClean="0">
                <a:latin typeface="Times New Roman" panose="02020603050405020304" charset="0"/>
              </a:rPr>
              <a:t>poet   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  </a:t>
            </a:r>
            <a:r>
              <a:rPr lang="en-US" altLang="zh-CN" sz="2800" b="1" i="1" dirty="0">
                <a:latin typeface="Times New Roman" panose="02020603050405020304" charset="0"/>
                <a:sym typeface="+mn-ea"/>
              </a:rPr>
              <a:t>n.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err="1">
                <a:latin typeface="Times New Roman" panose="02020603050405020304" charset="0"/>
                <a:sym typeface="+mn-ea"/>
              </a:rPr>
              <a:t>诗人</a:t>
            </a:r>
            <a:endParaRPr lang="en-US" altLang="zh-CN" sz="2800" b="1" dirty="0">
              <a:latin typeface="Times New Roman" panose="02020603050405020304" charset="0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2800" b="1" dirty="0">
                <a:latin typeface="Times New Roman" panose="02020603050405020304" charset="0"/>
                <a:sym typeface="+mn-ea"/>
              </a:rPr>
              <a:t>2. drama  </a:t>
            </a:r>
            <a:r>
              <a:rPr lang="en-US" altLang="zh-CN" sz="2800" b="1" i="1" dirty="0">
                <a:latin typeface="Times New Roman" panose="02020603050405020304" charset="0"/>
                <a:sym typeface="+mn-ea"/>
              </a:rPr>
              <a:t>n. </a:t>
            </a:r>
            <a:r>
              <a:rPr lang="en-US" altLang="zh-CN" sz="2800" b="1" dirty="0" err="1">
                <a:latin typeface="Times New Roman" panose="02020603050405020304" charset="0"/>
                <a:sym typeface="+mn-ea"/>
              </a:rPr>
              <a:t>戏剧，</a:t>
            </a:r>
            <a:r>
              <a:rPr lang="en-US" altLang="zh-CN" sz="2800" b="1" dirty="0" err="1" smtClean="0">
                <a:latin typeface="Times New Roman" panose="02020603050405020304" charset="0"/>
                <a:sym typeface="+mn-ea"/>
              </a:rPr>
              <a:t>戏剧艺术</a:t>
            </a:r>
            <a:endParaRPr lang="zh-CN" altLang="en-US" sz="2800" b="1" dirty="0">
              <a:latin typeface="Times New Roman" panose="02020603050405020304" charset="0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800" b="1" dirty="0">
                <a:latin typeface="Times New Roman" panose="02020603050405020304" charset="0"/>
                <a:sym typeface="+mn-ea"/>
              </a:rPr>
              <a:t>  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The novel virus has ________effects on the worldwide economy.     academic / scientific</a:t>
            </a:r>
          </a:p>
          <a:p>
            <a:pPr algn="l">
              <a:buClrTx/>
              <a:buSzTx/>
              <a:buFontTx/>
            </a:pP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   The number of people infected with the novel virus has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___________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increased recently abroad.</a:t>
            </a:r>
            <a:endParaRPr lang="en-US" altLang="zh-CN" sz="2800" b="1" dirty="0">
              <a:latin typeface="Times New Roman" panose="02020603050405020304" charset="0"/>
              <a:sym typeface="+mn-ea"/>
            </a:endParaRPr>
          </a:p>
          <a:p>
            <a:endParaRPr lang="en-US" altLang="zh-CN" sz="2800" b="1" dirty="0">
              <a:latin typeface="Times New Roman" panose="020206030504050203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6116" y="1405582"/>
            <a:ext cx="1580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dramatic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643182"/>
            <a:ext cx="21387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dramatically</a:t>
            </a:r>
            <a:endParaRPr lang="zh-CN" altLang="en-US" dirty="0"/>
          </a:p>
        </p:txBody>
      </p:sp>
      <p:sp>
        <p:nvSpPr>
          <p:cNvPr id="6" name="文本框 1"/>
          <p:cNvSpPr txBox="1"/>
          <p:nvPr/>
        </p:nvSpPr>
        <p:spPr>
          <a:xfrm>
            <a:off x="0" y="3143248"/>
            <a:ext cx="7715272" cy="15788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3. characteristic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n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特征，特点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                      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adj.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典型的；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特有的；独特的；      </a:t>
            </a: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                               显示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的特征的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44" y="4572008"/>
            <a:ext cx="8858312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be characteristic of     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特有的</a:t>
            </a:r>
            <a:endParaRPr lang="zh-CN" altLang="en-US" sz="2800" b="1" dirty="0" smtClean="0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It is characteristic of sb. to do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.</a:t>
            </a:r>
            <a:endParaRPr lang="zh-CN" altLang="en-US" sz="2800" b="1" dirty="0" smtClean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character  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n.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性格；特性；角色；符号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文字</a:t>
            </a:r>
          </a:p>
          <a:p>
            <a:pPr>
              <a:lnSpc>
                <a:spcPct val="115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characterize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vt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描绘...的特征；以...为特征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= feature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686108" y="146635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en-US" altLang="zh-CN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619" y="27927"/>
            <a:ext cx="900938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4. abuse 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charset="0"/>
              </a:rPr>
              <a:t>vt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</a:rPr>
              <a:t>. 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charset="0"/>
              </a:rPr>
              <a:t>虐待；辱骂；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anose="02020603050405020304" charset="0"/>
              </a:rPr>
              <a:t>滥用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abuse the 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disabled/ one’s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authority /power    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~alcohol/drugs/ one’s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trust  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不辜负信任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         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abuse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charset="0"/>
              </a:rPr>
              <a:t>n.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滥用；恶习；侮辱；恶言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</a:rPr>
              <a:t>alcohol/drug abuse              </a:t>
            </a:r>
          </a:p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</a:rPr>
              <a:t>child abuse                           </a:t>
            </a: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charset="0"/>
              </a:rPr>
              <a:t>the abuse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</a:rPr>
              <a:t>of power/authority    </a:t>
            </a: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abusive 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</a:rPr>
              <a:t>adj.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</a:rPr>
              <a:t>辱骂的;虐待的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 abuser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</a:rPr>
              <a:t>n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  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charset="0"/>
              </a:rPr>
              <a:t>辱骂者；</a:t>
            </a:r>
            <a:r>
              <a:rPr lang="en-US" altLang="zh-CN" sz="2800" b="1" dirty="0" err="1" smtClean="0">
                <a:solidFill>
                  <a:schemeClr val="tx1"/>
                </a:solidFill>
                <a:latin typeface="Times New Roman" panose="02020603050405020304" charset="0"/>
              </a:rPr>
              <a:t>虐待者</a:t>
            </a:r>
            <a:endParaRPr lang="en-US" altLang="zh-CN" sz="2800" b="1" dirty="0" smtClean="0">
              <a:solidFill>
                <a:schemeClr val="tx1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0" y="3643314"/>
            <a:ext cx="98056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  <a:sym typeface="+mn-ea"/>
              </a:rPr>
              <a:t> </a:t>
            </a: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他</a:t>
            </a:r>
            <a:r>
              <a:rPr lang="zh-CN" altLang="en-US" sz="2800" b="1" dirty="0">
                <a:latin typeface="Times New Roman" panose="02020603050405020304" charset="0"/>
                <a:sym typeface="+mn-ea"/>
              </a:rPr>
              <a:t>因</a:t>
            </a: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滥用职权而破坏了政治声誉。</a:t>
            </a:r>
            <a:endParaRPr lang="en-US" altLang="zh-CN" sz="2800" b="1" dirty="0" smtClean="0"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His political reputation was ruined by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his abuse of power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.</a:t>
            </a:r>
            <a:endParaRPr lang="zh-CN" altLang="en-US" sz="2800" b="1" dirty="0"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Times New Roman" panose="02020603050405020304" charset="0"/>
                <a:sym typeface="+mn-ea"/>
              </a:rPr>
              <a:t>他在职时滥用权力。</a:t>
            </a:r>
            <a:endParaRPr lang="en-US" altLang="zh-CN" sz="2800" b="1" dirty="0" smtClean="0"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 He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abused his power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while </a:t>
            </a:r>
            <a:r>
              <a:rPr lang="en-US" altLang="zh-CN" sz="2800" b="1" dirty="0">
                <a:latin typeface="Times New Roman" panose="02020603050405020304" charset="0"/>
                <a:sym typeface="+mn-ea"/>
              </a:rPr>
              <a:t>in office.  </a:t>
            </a:r>
            <a:endParaRPr lang="en-US" altLang="zh-CN" sz="2800" b="1" dirty="0"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sym typeface="+mn-ea"/>
              </a:rPr>
              <a:t>Several children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were physically abused.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8921750" cy="1571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5. desperate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adj. 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铤而走险的，拼命的，绝望的；   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                          极度渴望的；非常需要的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142984"/>
            <a:ext cx="9285605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be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desperate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 /eager/anxious /thirsty/hungry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 / dying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for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./ to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do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sth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  	    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long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for … / to do …=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ache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Calibri" panose="020F0502020204030204" charset="0"/>
              </a:rPr>
              <a:t> to do/ for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Calibri" panose="020F0502020204030204" charset="0"/>
              </a:rPr>
              <a:t>sth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Calibri" panose="020F0502020204030204" charset="0"/>
              </a:rPr>
              <a:t>.</a:t>
            </a: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Calibri" panose="020F0502020204030204" charset="0"/>
              </a:rPr>
              <a:t> have a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Calibri" panose="020F0502020204030204" charset="0"/>
              </a:rPr>
              <a:t>desire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Calibri" panose="020F0502020204030204" charset="0"/>
              </a:rPr>
              <a:t> to do/ for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Calibri" panose="020F0502020204030204" charset="0"/>
              </a:rPr>
              <a:t>sth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Calibri" panose="020F0502020204030204" charset="0"/>
              </a:rPr>
              <a:t>.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be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in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desperate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need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of…= 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desperately/badly need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...)</a:t>
            </a:r>
          </a:p>
          <a:p>
            <a:pPr>
              <a:lnSpc>
                <a:spcPct val="125000"/>
              </a:lnSpc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in 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desperate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attempt to escape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857760"/>
            <a:ext cx="84296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desperately 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adv.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绝望地，拼命地，不顾一切地</a:t>
            </a: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desperation 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n.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绝望；铤而走险；拼命</a:t>
            </a:r>
          </a:p>
          <a:p>
            <a:r>
              <a:rPr lang="zh-CN" altLang="en-US" sz="2800" dirty="0" smtClean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out of desperation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</a:rPr>
              <a:t>出于绝望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214282" y="3786190"/>
            <a:ext cx="57150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a desperate shortage/lack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</a:rPr>
              <a:t>of…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686108" y="146635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9144000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6.criminal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n.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罪犯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hardened criminals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adj.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犯罪的，犯法的；刑法的，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刑事的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criminal offences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crime 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罪行，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犯罪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commit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 crime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0" y="2718740"/>
            <a:ext cx="10137775" cy="34963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7. tension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紧张气氛；紧张，烦躁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；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矛盾，对立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 tension between A and B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international tensions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/ dramatic tension</a:t>
            </a:r>
            <a:r>
              <a:rPr lang="zh-CN" altLang="en-US" sz="2400" b="1" dirty="0" smtClean="0">
                <a:latin typeface="Times New Roman" panose="02020603050405020304" charset="0"/>
                <a:sym typeface="+mn-ea"/>
              </a:rPr>
              <a:t>扣人心弦的紧张气氛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______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the tension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缓解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…                 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tense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神经紧张的；（形势等）令人紧张的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；紧的  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000000"/>
                </a:solidFill>
                <a:latin typeface="Times New Roman" panose="02020603050405020304" charset="0"/>
              </a:rPr>
              <a:t>n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 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动词的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时态 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</a:rPr>
              <a:t>  v.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（使肌肉）拉紧，绷紧</a:t>
            </a:r>
          </a:p>
        </p:txBody>
      </p:sp>
      <p:sp>
        <p:nvSpPr>
          <p:cNvPr id="5" name="矩形 4"/>
          <p:cNvSpPr/>
          <p:nvPr/>
        </p:nvSpPr>
        <p:spPr>
          <a:xfrm>
            <a:off x="142844" y="4500570"/>
            <a:ext cx="821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ease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658803" y="1452384"/>
            <a:ext cx="77724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" y="0"/>
            <a:ext cx="953519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8. twist 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n.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转折，转变；转动；急转弯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            vi. &amp; </a:t>
            </a:r>
            <a:r>
              <a:rPr lang="en-US" altLang="zh-CN" sz="2800" b="1" i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vt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（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使）弯曲；转动；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蜿蜒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a sharp twist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in the path 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a story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with a twist           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twist off a dead branch   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 twist one's wrist               </a:t>
            </a:r>
          </a:p>
          <a:p>
            <a:pPr>
              <a:lnSpc>
                <a:spcPct val="12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twist</a:t>
            </a:r>
            <a:r>
              <a:rPr lang="en-US" altLang="zh-CN" sz="2800" b="1" dirty="0">
                <a:solidFill>
                  <a:srgbClr val="000000"/>
                </a:solidFill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everything I said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12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While prospects are bright, the roads have 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twists and turns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twisted  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adj.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扭曲的；弯曲的；变形的；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48" y="928670"/>
            <a:ext cx="47688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sym typeface="+mn-ea"/>
              </a:rPr>
              <a:t>    </a:t>
            </a:r>
            <a:r>
              <a:rPr lang="zh-CN" altLang="en-US" sz="2400" b="1" dirty="0">
                <a:latin typeface="Times New Roman" panose="02020603050405020304" charset="0"/>
                <a:sym typeface="+mn-ea"/>
              </a:rPr>
              <a:t>小路上的一个急转弯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   </a:t>
            </a:r>
            <a:r>
              <a:rPr lang="zh-CN" altLang="en-US" sz="2400" b="1" dirty="0">
                <a:latin typeface="Times New Roman" panose="02020603050405020304" charset="0"/>
                <a:sym typeface="+mn-ea"/>
              </a:rPr>
              <a:t>跌宕起伏的故事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   </a:t>
            </a:r>
            <a:r>
              <a:rPr lang="zh-CN" altLang="en-US" sz="2400" b="1" dirty="0">
                <a:latin typeface="Times New Roman" panose="02020603050405020304" charset="0"/>
                <a:sym typeface="+mn-ea"/>
              </a:rPr>
              <a:t>折断一根枯枝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   </a:t>
            </a:r>
            <a:r>
              <a:rPr lang="zh-CN" altLang="en-US" sz="2400" b="1" dirty="0">
                <a:latin typeface="Times New Roman" panose="02020603050405020304" charset="0"/>
                <a:sym typeface="+mn-ea"/>
              </a:rPr>
              <a:t>扭伤了手腕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dirty="0">
                <a:sym typeface="+mn-ea"/>
              </a:rPr>
              <a:t>  </a:t>
            </a:r>
            <a:r>
              <a:rPr lang="zh-CN" altLang="en-US" sz="2400" b="1" dirty="0">
                <a:sym typeface="+mn-ea"/>
              </a:rPr>
              <a:t>歪曲，曲解</a:t>
            </a:r>
            <a:endParaRPr lang="zh-CN" altLang="en-US" sz="2400" b="1" dirty="0"/>
          </a:p>
          <a:p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</a:endParaRPr>
          </a:p>
          <a:p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</a:endParaRP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cf62c9c-0c2b-4cf2-afda-9602242ac07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3c030fc-84a6-4f45-96b0-00cac4e1d24c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3eedbd8-c1f3-460b-91cf-cb4a2c9e140c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7978471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1687</Words>
  <Application>Microsoft Office PowerPoint</Application>
  <PresentationFormat>全屏显示(4:3)</PresentationFormat>
  <Paragraphs>292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  <vt:variant>
        <vt:lpstr>自定义放映</vt:lpstr>
      </vt:variant>
      <vt:variant>
        <vt:i4>1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462</cp:revision>
  <dcterms:created xsi:type="dcterms:W3CDTF">2018-12-28T15:10:00Z</dcterms:created>
  <dcterms:modified xsi:type="dcterms:W3CDTF">2020-04-07T02:13:30Z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