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8" r:id="rId4"/>
    <p:sldId id="263" r:id="rId5"/>
    <p:sldId id="264" r:id="rId6"/>
    <p:sldId id="272" r:id="rId7"/>
    <p:sldId id="267" r:id="rId8"/>
    <p:sldId id="271" r:id="rId9"/>
    <p:sldId id="266" r:id="rId10"/>
    <p:sldId id="270" r:id="rId11"/>
    <p:sldId id="269" r:id="rId12"/>
    <p:sldId id="273" r:id="rId13"/>
    <p:sldId id="274" r:id="rId14"/>
    <p:sldId id="275" r:id="rId15"/>
    <p:sldId id="280" r:id="rId16"/>
    <p:sldId id="276" r:id="rId17"/>
    <p:sldId id="277" r:id="rId18"/>
    <p:sldId id="278" r:id="rId19"/>
    <p:sldId id="27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494"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C3D7CB-C8B2-470F-891D-7A2B656FEC0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F3D71BB-28F0-44E9-AE0D-52D8A01E0B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4674DE3-2ACA-4EB3-9A1C-0BB228A23DEF}"/>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5" name="页脚占位符 4">
            <a:extLst>
              <a:ext uri="{FF2B5EF4-FFF2-40B4-BE49-F238E27FC236}">
                <a16:creationId xmlns:a16="http://schemas.microsoft.com/office/drawing/2014/main" id="{357A4D53-B777-4139-B919-E725A660FE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F39DD6E-2ADA-43E4-B028-86506F9926FA}"/>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1825818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39B560-3B7C-4C4E-B5CD-5655EF13B74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6762103-D7BD-41EB-BBBC-4AFDCD28FD7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9FDD82-3941-4D1B-A7C0-10495B8A6F92}"/>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5" name="页脚占位符 4">
            <a:extLst>
              <a:ext uri="{FF2B5EF4-FFF2-40B4-BE49-F238E27FC236}">
                <a16:creationId xmlns:a16="http://schemas.microsoft.com/office/drawing/2014/main" id="{64F9542A-CA1A-4928-8CB7-AAF83FDB39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B99218-601C-4D4F-9ACB-DB36BB393079}"/>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23839073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2B88E4A-C2FB-47A7-93C4-59034B07793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C20D202-9740-4275-829F-0889797102E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4FF3FE9-7B4A-446B-955C-A5C70DEE5D16}"/>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5" name="页脚占位符 4">
            <a:extLst>
              <a:ext uri="{FF2B5EF4-FFF2-40B4-BE49-F238E27FC236}">
                <a16:creationId xmlns:a16="http://schemas.microsoft.com/office/drawing/2014/main" id="{76BACD58-D2FC-426E-B8E0-49409FB517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01AF713-6BA0-441B-B862-EF070BCA14C8}"/>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1971021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460C69-6549-4955-9748-F0815FF46BA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B0954A4-9BEE-4AF2-A044-9FCE7D6AB7E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8B6C01-07AC-43BA-8C16-4C37A6BB7CC3}"/>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5" name="页脚占位符 4">
            <a:extLst>
              <a:ext uri="{FF2B5EF4-FFF2-40B4-BE49-F238E27FC236}">
                <a16:creationId xmlns:a16="http://schemas.microsoft.com/office/drawing/2014/main" id="{3CA9AE65-89C3-42E8-A4BE-49DE60FB5F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89174C1-F6E5-4354-9D9B-4E7D12B9438E}"/>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10707408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E41144-77F3-4F65-A06A-C20C7AD47D5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C727C53-831E-4FB7-A7F2-D75E56D0D0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07932AD-3BEC-4378-90B3-0BE2D07C4C9F}"/>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5" name="页脚占位符 4">
            <a:extLst>
              <a:ext uri="{FF2B5EF4-FFF2-40B4-BE49-F238E27FC236}">
                <a16:creationId xmlns:a16="http://schemas.microsoft.com/office/drawing/2014/main" id="{F9DF372C-8B17-4D86-A6E8-8D4F98D794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FD8E136-E441-451E-B73D-446F620A4D06}"/>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20747236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928E46-792F-4536-B726-8511911918A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E3FBDC6-913C-4B3A-BAC0-939796D9909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6C0F12D-796A-4E37-A2B2-559D7F70BBD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5D8BACC-29B0-4728-AC7B-D4602B7462A0}"/>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6" name="页脚占位符 5">
            <a:extLst>
              <a:ext uri="{FF2B5EF4-FFF2-40B4-BE49-F238E27FC236}">
                <a16:creationId xmlns:a16="http://schemas.microsoft.com/office/drawing/2014/main" id="{EBDC6C0D-67D6-4F03-926B-BD3F681D033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9A7E8CF-65ED-44D8-9FAE-32A88B20B6EF}"/>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24269065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C0848C-1677-47A7-A296-012E63A1773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093CFBE-80A1-4C71-8695-BDBC93CCF6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EF2EDBF-6D60-43F4-813D-6ADEAC94D99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EA9DD9E-1253-4E0B-8F19-14234FE0D2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739912E-48CD-4273-A894-5A2A2BEB162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08722F3-5C1D-4E06-8779-93D61DF7A1E6}"/>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8" name="页脚占位符 7">
            <a:extLst>
              <a:ext uri="{FF2B5EF4-FFF2-40B4-BE49-F238E27FC236}">
                <a16:creationId xmlns:a16="http://schemas.microsoft.com/office/drawing/2014/main" id="{D5A2AA5D-C41F-4044-AF42-4EE5BBE7BBD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2199774-B5F1-420A-9E1C-4554C4A27301}"/>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2291035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83C55F-C743-4BA3-8986-1E7B3A073E9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0B7A13C-4E43-409E-A563-34CCB2FA239B}"/>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4" name="页脚占位符 3">
            <a:extLst>
              <a:ext uri="{FF2B5EF4-FFF2-40B4-BE49-F238E27FC236}">
                <a16:creationId xmlns:a16="http://schemas.microsoft.com/office/drawing/2014/main" id="{5E5A6FAC-FE02-43AB-9752-CFC9AAFF5B1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622F67A-5476-48BD-B898-AFCFD8273B61}"/>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10333490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BC4694-8903-4095-8128-65F90BC66D01}"/>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3" name="页脚占位符 2">
            <a:extLst>
              <a:ext uri="{FF2B5EF4-FFF2-40B4-BE49-F238E27FC236}">
                <a16:creationId xmlns:a16="http://schemas.microsoft.com/office/drawing/2014/main" id="{51002C9E-FA41-4086-92D2-6609A7911D9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25B98BF-6A70-4E93-8D81-65E43211C1E1}"/>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36350564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BA9F34-329E-44C3-86AB-B885A68FEFA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81A01B5-2F56-4BB4-8409-F62006B081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B646872-97C3-42D9-A84B-D7484CE3E7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0C49EBD-0FFF-4837-BB79-FD5C3A3C2B1D}"/>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6" name="页脚占位符 5">
            <a:extLst>
              <a:ext uri="{FF2B5EF4-FFF2-40B4-BE49-F238E27FC236}">
                <a16:creationId xmlns:a16="http://schemas.microsoft.com/office/drawing/2014/main" id="{69FD43B4-15F4-41EA-B60E-9B997D161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068222-A92A-4108-A7A3-3D56289BA4EE}"/>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38205262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0E832-4006-4478-ACF4-B11DE6FEFE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345D611-9A38-4590-8504-B908B4F4F1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0A3FAAD-6B02-4814-96A7-6F9AD46A4D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84F4AEF-97C0-4D08-926F-83053CAE1A68}"/>
              </a:ext>
            </a:extLst>
          </p:cNvPr>
          <p:cNvSpPr>
            <a:spLocks noGrp="1"/>
          </p:cNvSpPr>
          <p:nvPr>
            <p:ph type="dt" sz="half" idx="10"/>
          </p:nvPr>
        </p:nvSpPr>
        <p:spPr/>
        <p:txBody>
          <a:bodyPr/>
          <a:lstStyle/>
          <a:p>
            <a:fld id="{D1F06AE8-E1FC-4B67-BC26-158032FA6AB9}" type="datetimeFigureOut">
              <a:rPr lang="zh-CN" altLang="en-US" smtClean="0"/>
              <a:t>2021/3/31</a:t>
            </a:fld>
            <a:endParaRPr lang="zh-CN" altLang="en-US"/>
          </a:p>
        </p:txBody>
      </p:sp>
      <p:sp>
        <p:nvSpPr>
          <p:cNvPr id="6" name="页脚占位符 5">
            <a:extLst>
              <a:ext uri="{FF2B5EF4-FFF2-40B4-BE49-F238E27FC236}">
                <a16:creationId xmlns:a16="http://schemas.microsoft.com/office/drawing/2014/main" id="{69E9437A-56FB-4EEF-84EC-5DC80B760E1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E733F86-77C9-4DF8-B654-1C9793731723}"/>
              </a:ext>
            </a:extLst>
          </p:cNvPr>
          <p:cNvSpPr>
            <a:spLocks noGrp="1"/>
          </p:cNvSpPr>
          <p:nvPr>
            <p:ph type="sldNum" sz="quarter" idx="12"/>
          </p:nvPr>
        </p:nvSpPr>
        <p:spPr/>
        <p:txBody>
          <a:body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33361417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DA58E5D-A827-4D65-9152-2D9958E0CA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A2B702A-4178-44A2-940E-18F4D52F6F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6ED5A17-1A0B-4F71-8559-54DE987E84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F06AE8-E1FC-4B67-BC26-158032FA6AB9}" type="datetimeFigureOut">
              <a:rPr lang="zh-CN" altLang="en-US" smtClean="0"/>
              <a:t>2021/3/31</a:t>
            </a:fld>
            <a:endParaRPr lang="zh-CN" altLang="en-US"/>
          </a:p>
        </p:txBody>
      </p:sp>
      <p:sp>
        <p:nvSpPr>
          <p:cNvPr id="5" name="页脚占位符 4">
            <a:extLst>
              <a:ext uri="{FF2B5EF4-FFF2-40B4-BE49-F238E27FC236}">
                <a16:creationId xmlns:a16="http://schemas.microsoft.com/office/drawing/2014/main" id="{09FDCB7F-BC4B-4411-ACB0-D2AC7A1BAC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5C47875-11D0-49A5-BCBB-F88B271C13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8514EA-27A4-4B6D-8FF6-62B37265F40C}" type="slidenum">
              <a:rPr lang="zh-CN" altLang="en-US" smtClean="0"/>
              <a:t>‹#›</a:t>
            </a:fld>
            <a:endParaRPr lang="zh-CN" altLang="en-US"/>
          </a:p>
        </p:txBody>
      </p:sp>
    </p:spTree>
    <p:extLst>
      <p:ext uri="{BB962C8B-B14F-4D97-AF65-F5344CB8AC3E}">
        <p14:creationId xmlns:p14="http://schemas.microsoft.com/office/powerpoint/2010/main" val="3411101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zh.wikipedia.org/wiki/%E7%A6%8F%E5%BB%BA%E7%9C%81"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9AC9BF-6EEB-49A4-AD70-910E01C497A9}"/>
              </a:ext>
            </a:extLst>
          </p:cNvPr>
          <p:cNvSpPr>
            <a:spLocks noGrp="1"/>
          </p:cNvSpPr>
          <p:nvPr>
            <p:ph type="ctrTitle"/>
          </p:nvPr>
        </p:nvSpPr>
        <p:spPr/>
        <p:txBody>
          <a:bodyPr/>
          <a:lstStyle/>
          <a:p>
            <a:r>
              <a:rPr lang="en-US" altLang="zh-CN" b="1" dirty="0">
                <a:latin typeface="仿宋" panose="02010609060101010101" pitchFamily="49" charset="-122"/>
                <a:ea typeface="仿宋" panose="02010609060101010101" pitchFamily="49" charset="-122"/>
              </a:rPr>
              <a:t>2017</a:t>
            </a:r>
            <a:r>
              <a:rPr lang="zh-CN" altLang="en-US" b="1" dirty="0">
                <a:latin typeface="仿宋" panose="02010609060101010101" pitchFamily="49" charset="-122"/>
                <a:ea typeface="仿宋" panose="02010609060101010101" pitchFamily="49" charset="-122"/>
              </a:rPr>
              <a:t>高中课标中的时序性</a:t>
            </a:r>
          </a:p>
        </p:txBody>
      </p:sp>
    </p:spTree>
    <p:extLst>
      <p:ext uri="{BB962C8B-B14F-4D97-AF65-F5344CB8AC3E}">
        <p14:creationId xmlns:p14="http://schemas.microsoft.com/office/powerpoint/2010/main" val="19236171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D9C0983-8768-4685-931E-2918462088DD}"/>
              </a:ext>
            </a:extLst>
          </p:cNvPr>
          <p:cNvSpPr>
            <a:spLocks noGrp="1"/>
          </p:cNvSpPr>
          <p:nvPr>
            <p:ph idx="1"/>
          </p:nvPr>
        </p:nvSpPr>
        <p:spPr>
          <a:xfrm>
            <a:off x="603504" y="643858"/>
            <a:ext cx="10984992" cy="5570284"/>
          </a:xfrm>
        </p:spPr>
        <p:txBody>
          <a:bodyPr>
            <a:normAutofit lnSpcReduction="10000"/>
          </a:bodyPr>
          <a:lstStyle/>
          <a:p>
            <a:pPr indent="0">
              <a:lnSpc>
                <a:spcPct val="130000"/>
              </a:lnSpc>
              <a:buNone/>
            </a:pPr>
            <a:r>
              <a:rPr lang="en-US" altLang="zh-CN" sz="2600" b="1" dirty="0">
                <a:solidFill>
                  <a:srgbClr val="4B4B4B"/>
                </a:solidFill>
                <a:latin typeface="仿宋" panose="02010609060101010101" pitchFamily="49" charset="-122"/>
                <a:ea typeface="仿宋" panose="02010609060101010101" pitchFamily="49" charset="-122"/>
              </a:rPr>
              <a:t>4.</a:t>
            </a:r>
            <a:r>
              <a:rPr lang="zh-CN" altLang="en-US" sz="2600" b="1" dirty="0">
                <a:solidFill>
                  <a:srgbClr val="4B4B4B"/>
                </a:solidFill>
                <a:latin typeface="仿宋" panose="02010609060101010101" pitchFamily="49" charset="-122"/>
                <a:ea typeface="仿宋" panose="02010609060101010101" pitchFamily="49" charset="-122"/>
              </a:rPr>
              <a:t>评价的时序性</a:t>
            </a:r>
            <a:endParaRPr lang="en-US" altLang="zh-CN" sz="2600" b="1" dirty="0">
              <a:solidFill>
                <a:srgbClr val="4B4B4B"/>
              </a:solidFill>
              <a:latin typeface="仿宋" panose="02010609060101010101" pitchFamily="49" charset="-122"/>
              <a:ea typeface="仿宋" panose="02010609060101010101" pitchFamily="49" charset="-122"/>
            </a:endParaRPr>
          </a:p>
          <a:p>
            <a:pPr indent="457200">
              <a:lnSpc>
                <a:spcPct val="150000"/>
              </a:lnSpc>
              <a:buNone/>
            </a:pPr>
            <a:r>
              <a:rPr lang="zh-CN" altLang="zh-CN" sz="2400" dirty="0">
                <a:solidFill>
                  <a:srgbClr val="4B4B4B"/>
                </a:solidFill>
                <a:latin typeface="仿宋" panose="02010609060101010101" pitchFamily="49" charset="-122"/>
                <a:ea typeface="仿宋" panose="02010609060101010101" pitchFamily="49" charset="-122"/>
              </a:rPr>
              <a:t>对于教学过程和结果的评价、对于历史事件和历史人物的评价，这里的时序性通常而言是从一种结果进行逆推，进而有一种</a:t>
            </a:r>
            <a:r>
              <a:rPr lang="zh-CN" altLang="zh-CN" sz="2400" b="1" u="sng" dirty="0">
                <a:solidFill>
                  <a:srgbClr val="4B4B4B"/>
                </a:solidFill>
                <a:latin typeface="仿宋" panose="02010609060101010101" pitchFamily="49" charset="-122"/>
                <a:ea typeface="仿宋" panose="02010609060101010101" pitchFamily="49" charset="-122"/>
              </a:rPr>
              <a:t>逆时序性</a:t>
            </a:r>
            <a:r>
              <a:rPr lang="zh-CN" altLang="zh-CN" sz="2400" dirty="0">
                <a:solidFill>
                  <a:srgbClr val="4B4B4B"/>
                </a:solidFill>
                <a:latin typeface="仿宋" panose="02010609060101010101" pitchFamily="49" charset="-122"/>
                <a:ea typeface="仿宋" panose="02010609060101010101" pitchFamily="49" charset="-122"/>
              </a:rPr>
              <a:t>的运用。</a:t>
            </a:r>
            <a:endParaRPr lang="en-US" altLang="zh-CN" sz="2400" dirty="0">
              <a:solidFill>
                <a:srgbClr val="4B4B4B"/>
              </a:solidFill>
              <a:latin typeface="仿宋" panose="02010609060101010101" pitchFamily="49" charset="-122"/>
              <a:ea typeface="仿宋" panose="02010609060101010101" pitchFamily="49" charset="-122"/>
            </a:endParaRPr>
          </a:p>
          <a:p>
            <a:pPr indent="457200">
              <a:lnSpc>
                <a:spcPct val="150000"/>
              </a:lnSpc>
              <a:buNone/>
            </a:pPr>
            <a:endParaRPr lang="zh-CN" altLang="zh-CN" sz="2400" dirty="0">
              <a:solidFill>
                <a:srgbClr val="4B4B4B"/>
              </a:solidFill>
              <a:latin typeface="仿宋" panose="02010609060101010101" pitchFamily="49" charset="-122"/>
              <a:ea typeface="仿宋" panose="02010609060101010101" pitchFamily="49" charset="-122"/>
            </a:endParaRPr>
          </a:p>
          <a:p>
            <a:pPr indent="0">
              <a:lnSpc>
                <a:spcPct val="130000"/>
              </a:lnSpc>
              <a:buNone/>
            </a:pPr>
            <a:endParaRPr lang="en-US" altLang="zh-CN" b="1" dirty="0">
              <a:latin typeface="仿宋" panose="02010609060101010101" pitchFamily="49" charset="-122"/>
              <a:ea typeface="仿宋" panose="02010609060101010101" pitchFamily="49" charset="-122"/>
            </a:endParaRPr>
          </a:p>
          <a:p>
            <a:pPr indent="0">
              <a:lnSpc>
                <a:spcPct val="130000"/>
              </a:lnSpc>
              <a:buNone/>
            </a:pPr>
            <a:endParaRPr lang="en-US" altLang="zh-CN" b="1" dirty="0">
              <a:latin typeface="仿宋" panose="02010609060101010101" pitchFamily="49" charset="-122"/>
              <a:ea typeface="仿宋" panose="02010609060101010101" pitchFamily="49" charset="-122"/>
            </a:endParaRPr>
          </a:p>
          <a:p>
            <a:pPr indent="0">
              <a:lnSpc>
                <a:spcPct val="130000"/>
              </a:lnSpc>
              <a:buNone/>
            </a:pPr>
            <a:endParaRPr lang="en-US" altLang="zh-CN" b="1" dirty="0">
              <a:latin typeface="仿宋" panose="02010609060101010101" pitchFamily="49" charset="-122"/>
              <a:ea typeface="仿宋" panose="02010609060101010101" pitchFamily="49" charset="-122"/>
            </a:endParaRPr>
          </a:p>
          <a:p>
            <a:pPr indent="0">
              <a:lnSpc>
                <a:spcPct val="130000"/>
              </a:lnSpc>
              <a:buNone/>
            </a:pPr>
            <a:endParaRPr lang="en-US" altLang="zh-CN" b="1" dirty="0">
              <a:latin typeface="仿宋" panose="02010609060101010101" pitchFamily="49" charset="-122"/>
              <a:ea typeface="仿宋" panose="02010609060101010101" pitchFamily="49" charset="-122"/>
            </a:endParaRPr>
          </a:p>
          <a:p>
            <a:pPr indent="0">
              <a:lnSpc>
                <a:spcPct val="130000"/>
              </a:lnSpc>
              <a:buNone/>
            </a:pPr>
            <a:r>
              <a:rPr lang="zh-CN" altLang="en-US" b="1" dirty="0">
                <a:latin typeface="仿宋" panose="02010609060101010101" pitchFamily="49" charset="-122"/>
                <a:ea typeface="仿宋" panose="02010609060101010101" pitchFamily="49" charset="-122"/>
              </a:rPr>
              <a:t>注：所谓的“逆时序性”，仍旧可以按照时间顺序进行叙述排列。</a:t>
            </a:r>
          </a:p>
        </p:txBody>
      </p:sp>
      <p:cxnSp>
        <p:nvCxnSpPr>
          <p:cNvPr id="5" name="直接箭头连接符 4">
            <a:extLst>
              <a:ext uri="{FF2B5EF4-FFF2-40B4-BE49-F238E27FC236}">
                <a16:creationId xmlns:a16="http://schemas.microsoft.com/office/drawing/2014/main" id="{C6DF3E2B-C110-4B33-A9D1-D669028EB78C}"/>
              </a:ext>
            </a:extLst>
          </p:cNvPr>
          <p:cNvCxnSpPr/>
          <p:nvPr/>
        </p:nvCxnSpPr>
        <p:spPr>
          <a:xfrm>
            <a:off x="4483223" y="3551068"/>
            <a:ext cx="2734322"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A9227E91-E731-4296-AEB3-DEB4A7C1763A}"/>
              </a:ext>
            </a:extLst>
          </p:cNvPr>
          <p:cNvGrpSpPr/>
          <p:nvPr/>
        </p:nvGrpSpPr>
        <p:grpSpPr>
          <a:xfrm>
            <a:off x="2485748" y="2894120"/>
            <a:ext cx="2089448" cy="1367162"/>
            <a:chOff x="2485748" y="2894120"/>
            <a:chExt cx="2089448" cy="1367162"/>
          </a:xfrm>
        </p:grpSpPr>
        <p:sp>
          <p:nvSpPr>
            <p:cNvPr id="2" name="矩形 1">
              <a:extLst>
                <a:ext uri="{FF2B5EF4-FFF2-40B4-BE49-F238E27FC236}">
                  <a16:creationId xmlns:a16="http://schemas.microsoft.com/office/drawing/2014/main" id="{B59B83FF-49D5-4CEE-B132-C650AF8A63E6}"/>
                </a:ext>
              </a:extLst>
            </p:cNvPr>
            <p:cNvSpPr/>
            <p:nvPr/>
          </p:nvSpPr>
          <p:spPr>
            <a:xfrm>
              <a:off x="2485748" y="2894120"/>
              <a:ext cx="2068497" cy="13671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0B2B774D-51E0-4840-8EA2-D77811A19586}"/>
                </a:ext>
              </a:extLst>
            </p:cNvPr>
            <p:cNvSpPr txBox="1"/>
            <p:nvPr/>
          </p:nvSpPr>
          <p:spPr>
            <a:xfrm>
              <a:off x="2506699" y="3285313"/>
              <a:ext cx="2068497" cy="584775"/>
            </a:xfrm>
            <a:prstGeom prst="rect">
              <a:avLst/>
            </a:prstGeom>
            <a:noFill/>
          </p:spPr>
          <p:txBody>
            <a:bodyPr wrap="square" rtlCol="0">
              <a:spAutoFit/>
            </a:bodyPr>
            <a:lstStyle/>
            <a:p>
              <a:r>
                <a:rPr lang="zh-CN" altLang="en-US" sz="3200" b="1" dirty="0">
                  <a:solidFill>
                    <a:schemeClr val="bg1"/>
                  </a:solidFill>
                </a:rPr>
                <a:t>评         价</a:t>
              </a:r>
            </a:p>
          </p:txBody>
        </p:sp>
      </p:grpSp>
      <p:grpSp>
        <p:nvGrpSpPr>
          <p:cNvPr id="10" name="组合 9">
            <a:extLst>
              <a:ext uri="{FF2B5EF4-FFF2-40B4-BE49-F238E27FC236}">
                <a16:creationId xmlns:a16="http://schemas.microsoft.com/office/drawing/2014/main" id="{A1003A77-612F-4201-8EDB-830024548AD1}"/>
              </a:ext>
            </a:extLst>
          </p:cNvPr>
          <p:cNvGrpSpPr/>
          <p:nvPr/>
        </p:nvGrpSpPr>
        <p:grpSpPr>
          <a:xfrm>
            <a:off x="7217545" y="2658865"/>
            <a:ext cx="2610035" cy="1837672"/>
            <a:chOff x="7217545" y="2658865"/>
            <a:chExt cx="2610035" cy="1837672"/>
          </a:xfrm>
        </p:grpSpPr>
        <p:sp>
          <p:nvSpPr>
            <p:cNvPr id="6" name="椭圆 5">
              <a:extLst>
                <a:ext uri="{FF2B5EF4-FFF2-40B4-BE49-F238E27FC236}">
                  <a16:creationId xmlns:a16="http://schemas.microsoft.com/office/drawing/2014/main" id="{80762035-3F55-405E-80DE-5E8D6665F256}"/>
                </a:ext>
              </a:extLst>
            </p:cNvPr>
            <p:cNvSpPr/>
            <p:nvPr/>
          </p:nvSpPr>
          <p:spPr>
            <a:xfrm>
              <a:off x="7217545" y="2658865"/>
              <a:ext cx="2610035" cy="18376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97D698B6-B667-4858-B42D-1CFE5E646111}"/>
                </a:ext>
              </a:extLst>
            </p:cNvPr>
            <p:cNvSpPr txBox="1"/>
            <p:nvPr/>
          </p:nvSpPr>
          <p:spPr>
            <a:xfrm>
              <a:off x="7488314" y="3258680"/>
              <a:ext cx="2068497" cy="584775"/>
            </a:xfrm>
            <a:prstGeom prst="rect">
              <a:avLst/>
            </a:prstGeom>
            <a:noFill/>
          </p:spPr>
          <p:txBody>
            <a:bodyPr wrap="square" rtlCol="0">
              <a:spAutoFit/>
            </a:bodyPr>
            <a:lstStyle/>
            <a:p>
              <a:r>
                <a:rPr lang="zh-CN" altLang="en-US" sz="3200" b="1" dirty="0">
                  <a:solidFill>
                    <a:schemeClr val="bg1"/>
                  </a:solidFill>
                </a:rPr>
                <a:t>过         程</a:t>
              </a:r>
            </a:p>
          </p:txBody>
        </p:sp>
      </p:grpSp>
    </p:spTree>
    <p:extLst>
      <p:ext uri="{BB962C8B-B14F-4D97-AF65-F5344CB8AC3E}">
        <p14:creationId xmlns:p14="http://schemas.microsoft.com/office/powerpoint/2010/main" val="16951945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7E6E11-0328-41BD-AE7F-EB58FD788701}"/>
              </a:ext>
            </a:extLst>
          </p:cNvPr>
          <p:cNvSpPr>
            <a:spLocks noGrp="1"/>
          </p:cNvSpPr>
          <p:nvPr>
            <p:ph type="title"/>
          </p:nvPr>
        </p:nvSpPr>
        <p:spPr>
          <a:xfrm>
            <a:off x="838200" y="0"/>
            <a:ext cx="10515600" cy="1325563"/>
          </a:xfrm>
        </p:spPr>
        <p:txBody>
          <a:bodyPr/>
          <a:lstStyle/>
          <a:p>
            <a:r>
              <a:rPr lang="zh-CN" altLang="en-US" b="1" dirty="0">
                <a:latin typeface="仿宋" panose="02010609060101010101" pitchFamily="49" charset="-122"/>
                <a:ea typeface="仿宋" panose="02010609060101010101" pitchFamily="49" charset="-122"/>
              </a:rPr>
              <a:t>以</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中外历史纲要</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（上册）第</a:t>
            </a:r>
            <a:r>
              <a:rPr lang="en-US" altLang="zh-CN" b="1" dirty="0">
                <a:latin typeface="仿宋" panose="02010609060101010101" pitchFamily="49" charset="-122"/>
                <a:ea typeface="仿宋" panose="02010609060101010101" pitchFamily="49" charset="-122"/>
              </a:rPr>
              <a:t>16</a:t>
            </a:r>
            <a:r>
              <a:rPr lang="zh-CN" altLang="en-US" b="1" dirty="0">
                <a:latin typeface="仿宋" panose="02010609060101010101" pitchFamily="49" charset="-122"/>
                <a:ea typeface="仿宋" panose="02010609060101010101" pitchFamily="49" charset="-122"/>
              </a:rPr>
              <a:t>课为例</a:t>
            </a:r>
          </a:p>
        </p:txBody>
      </p:sp>
      <p:sp>
        <p:nvSpPr>
          <p:cNvPr id="3" name="内容占位符 2">
            <a:extLst>
              <a:ext uri="{FF2B5EF4-FFF2-40B4-BE49-F238E27FC236}">
                <a16:creationId xmlns:a16="http://schemas.microsoft.com/office/drawing/2014/main" id="{E972A0EA-12E8-40F5-921B-AE1014153E58}"/>
              </a:ext>
            </a:extLst>
          </p:cNvPr>
          <p:cNvSpPr>
            <a:spLocks noGrp="1"/>
          </p:cNvSpPr>
          <p:nvPr>
            <p:ph idx="1"/>
          </p:nvPr>
        </p:nvSpPr>
        <p:spPr/>
        <p:txBody>
          <a:bodyPr/>
          <a:lstStyle/>
          <a:p>
            <a:pPr marL="0" indent="0">
              <a:buNone/>
            </a:pP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第</a:t>
            </a:r>
            <a:r>
              <a:rPr lang="en-US" altLang="zh-CN" dirty="0">
                <a:latin typeface="仿宋" panose="02010609060101010101" pitchFamily="49" charset="-122"/>
                <a:ea typeface="仿宋" panose="02010609060101010101" pitchFamily="49" charset="-122"/>
              </a:rPr>
              <a:t>16</a:t>
            </a:r>
            <a:r>
              <a:rPr lang="zh-CN" altLang="en-US" dirty="0">
                <a:latin typeface="仿宋" panose="02010609060101010101" pitchFamily="49" charset="-122"/>
                <a:ea typeface="仿宋" panose="02010609060101010101" pitchFamily="49" charset="-122"/>
              </a:rPr>
              <a:t>课：</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两次鸦片战争</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在书本的第</a:t>
            </a:r>
            <a:r>
              <a:rPr lang="en-US" altLang="zh-CN" dirty="0">
                <a:latin typeface="仿宋" panose="02010609060101010101" pitchFamily="49" charset="-122"/>
                <a:ea typeface="仿宋" panose="02010609060101010101" pitchFamily="49" charset="-122"/>
              </a:rPr>
              <a:t>90-94</a:t>
            </a:r>
            <a:r>
              <a:rPr lang="zh-CN" altLang="en-US" dirty="0">
                <a:latin typeface="仿宋" panose="02010609060101010101" pitchFamily="49" charset="-122"/>
                <a:ea typeface="仿宋" panose="02010609060101010101" pitchFamily="49" charset="-122"/>
              </a:rPr>
              <a:t>页。</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要求同学们进行提前预习；</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首先，我们可以迅速确定一个中心人物。</a:t>
            </a:r>
          </a:p>
        </p:txBody>
      </p:sp>
      <p:pic>
        <p:nvPicPr>
          <p:cNvPr id="5" name="图片 4">
            <a:extLst>
              <a:ext uri="{FF2B5EF4-FFF2-40B4-BE49-F238E27FC236}">
                <a16:creationId xmlns:a16="http://schemas.microsoft.com/office/drawing/2014/main" id="{3F2F5C50-A1F4-4EE1-8153-926A26A72C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583037"/>
            <a:ext cx="5395428" cy="3093988"/>
          </a:xfrm>
          <a:prstGeom prst="rect">
            <a:avLst/>
          </a:prstGeom>
        </p:spPr>
      </p:pic>
      <p:sp>
        <p:nvSpPr>
          <p:cNvPr id="6" name="椭圆 5">
            <a:extLst>
              <a:ext uri="{FF2B5EF4-FFF2-40B4-BE49-F238E27FC236}">
                <a16:creationId xmlns:a16="http://schemas.microsoft.com/office/drawing/2014/main" id="{FB16DC9B-16A7-4DA8-BA58-C3E697C7BEC2}"/>
              </a:ext>
            </a:extLst>
          </p:cNvPr>
          <p:cNvSpPr/>
          <p:nvPr/>
        </p:nvSpPr>
        <p:spPr>
          <a:xfrm>
            <a:off x="2530501" y="4859813"/>
            <a:ext cx="2760589" cy="199818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11A15839-557F-4F7F-A3C8-8FDA0E501BD8}"/>
              </a:ext>
            </a:extLst>
          </p:cNvPr>
          <p:cNvCxnSpPr/>
          <p:nvPr/>
        </p:nvCxnSpPr>
        <p:spPr>
          <a:xfrm>
            <a:off x="1038687" y="4962617"/>
            <a:ext cx="98542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235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1D7E08A-98C1-4CDC-93B2-55DDFA0D0023}"/>
              </a:ext>
            </a:extLst>
          </p:cNvPr>
          <p:cNvSpPr>
            <a:spLocks noGrp="1"/>
          </p:cNvSpPr>
          <p:nvPr>
            <p:ph idx="1"/>
          </p:nvPr>
        </p:nvSpPr>
        <p:spPr>
          <a:xfrm>
            <a:off x="838200" y="1253331"/>
            <a:ext cx="10515600" cy="4351338"/>
          </a:xfrm>
        </p:spPr>
        <p:txBody>
          <a:bodyPr/>
          <a:lstStyle/>
          <a:p>
            <a:r>
              <a:rPr lang="zh-CN" altLang="en-US" sz="2600" dirty="0">
                <a:solidFill>
                  <a:srgbClr val="4B4B4B"/>
                </a:solidFill>
                <a:latin typeface="仿宋" panose="02010609060101010101" pitchFamily="49" charset="-122"/>
                <a:ea typeface="仿宋" panose="02010609060101010101" pitchFamily="49" charset="-122"/>
              </a:rPr>
              <a:t>其次，围绕这个中心人物，我们可以展开一种专题式课程。</a:t>
            </a:r>
            <a:endParaRPr lang="en-US" altLang="zh-CN" sz="2600" dirty="0">
              <a:solidFill>
                <a:srgbClr val="4B4B4B"/>
              </a:solidFill>
              <a:latin typeface="仿宋" panose="02010609060101010101" pitchFamily="49" charset="-122"/>
              <a:ea typeface="仿宋" panose="02010609060101010101" pitchFamily="49" charset="-122"/>
            </a:endParaRPr>
          </a:p>
          <a:p>
            <a:pPr marL="0" indent="0">
              <a:buNone/>
            </a:pPr>
            <a:r>
              <a:rPr lang="zh-CN" altLang="en-US" sz="2600" dirty="0">
                <a:solidFill>
                  <a:srgbClr val="4B4B4B"/>
                </a:solidFill>
                <a:latin typeface="仿宋" panose="02010609060101010101" pitchFamily="49" charset="-122"/>
                <a:ea typeface="仿宋" panose="02010609060101010101" pitchFamily="49" charset="-122"/>
              </a:rPr>
              <a:t>此处结合高考文综卷中的“中外历史人物评说”：</a:t>
            </a:r>
            <a:endParaRPr lang="en-US" altLang="zh-CN" sz="2600" dirty="0">
              <a:solidFill>
                <a:srgbClr val="4B4B4B"/>
              </a:solidFill>
              <a:latin typeface="仿宋" panose="02010609060101010101" pitchFamily="49" charset="-122"/>
              <a:ea typeface="仿宋" panose="02010609060101010101" pitchFamily="49" charset="-122"/>
            </a:endParaRPr>
          </a:p>
          <a:p>
            <a:pPr marL="0" indent="0">
              <a:buNone/>
            </a:pPr>
            <a:endParaRPr lang="en-US" altLang="zh-CN" sz="2600" dirty="0">
              <a:solidFill>
                <a:srgbClr val="4B4B4B"/>
              </a:solidFill>
              <a:latin typeface="仿宋" panose="02010609060101010101" pitchFamily="49" charset="-122"/>
              <a:ea typeface="仿宋" panose="02010609060101010101" pitchFamily="49" charset="-122"/>
            </a:endParaRPr>
          </a:p>
          <a:p>
            <a:pPr marL="0" indent="0">
              <a:buNone/>
            </a:pPr>
            <a:r>
              <a:rPr lang="en-US" altLang="zh-CN" sz="2600" dirty="0">
                <a:solidFill>
                  <a:srgbClr val="4B4B4B"/>
                </a:solidFill>
                <a:latin typeface="仿宋" panose="02010609060101010101" pitchFamily="49" charset="-122"/>
                <a:ea typeface="仿宋" panose="02010609060101010101" pitchFamily="49" charset="-122"/>
              </a:rPr>
              <a:t>·</a:t>
            </a:r>
            <a:r>
              <a:rPr lang="zh-CN" altLang="en-US" sz="2600" dirty="0">
                <a:solidFill>
                  <a:srgbClr val="4B4B4B"/>
                </a:solidFill>
                <a:latin typeface="仿宋" panose="02010609060101010101" pitchFamily="49" charset="-122"/>
                <a:ea typeface="仿宋" panose="02010609060101010101" pitchFamily="49" charset="-122"/>
              </a:rPr>
              <a:t>由题目创设情景，从而引出即将开始的新课程：第一次鸦片战争与第二次鸦片战争。</a:t>
            </a:r>
          </a:p>
        </p:txBody>
      </p:sp>
    </p:spTree>
    <p:extLst>
      <p:ext uri="{BB962C8B-B14F-4D97-AF65-F5344CB8AC3E}">
        <p14:creationId xmlns:p14="http://schemas.microsoft.com/office/powerpoint/2010/main" val="5252655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37AE1E5-FAB6-49E6-B5A4-43346C6485C1}"/>
              </a:ext>
            </a:extLst>
          </p:cNvPr>
          <p:cNvSpPr>
            <a:spLocks noGrp="1"/>
          </p:cNvSpPr>
          <p:nvPr>
            <p:ph idx="1"/>
          </p:nvPr>
        </p:nvSpPr>
        <p:spPr>
          <a:xfrm>
            <a:off x="0" y="0"/>
            <a:ext cx="12192000" cy="6858000"/>
          </a:xfrm>
        </p:spPr>
        <p:txBody>
          <a:bodyPr>
            <a:normAutofit fontScale="55000" lnSpcReduction="20000"/>
          </a:bodyPr>
          <a:lstStyle/>
          <a:p>
            <a:pPr marL="0" indent="457200" algn="l">
              <a:lnSpc>
                <a:spcPct val="170000"/>
              </a:lnSpc>
              <a:buNone/>
            </a:pPr>
            <a:r>
              <a:rPr lang="en-US" altLang="zh-CN" sz="4000" b="1" i="0" dirty="0">
                <a:solidFill>
                  <a:srgbClr val="191919"/>
                </a:solidFill>
                <a:effectLst/>
                <a:latin typeface="仿宋" panose="02010609060101010101" pitchFamily="49" charset="-122"/>
                <a:ea typeface="仿宋" panose="02010609060101010101" pitchFamily="49" charset="-122"/>
              </a:rPr>
              <a:t>(15</a:t>
            </a:r>
            <a:r>
              <a:rPr lang="zh-CN" altLang="en-US" sz="4000" b="1" i="0" dirty="0">
                <a:solidFill>
                  <a:srgbClr val="191919"/>
                </a:solidFill>
                <a:effectLst/>
                <a:latin typeface="仿宋" panose="02010609060101010101" pitchFamily="49" charset="-122"/>
                <a:ea typeface="仿宋" panose="02010609060101010101" pitchFamily="49" charset="-122"/>
              </a:rPr>
              <a:t>分）中外历史人物评说</a:t>
            </a:r>
            <a:endParaRPr lang="en-US" altLang="zh-CN" sz="4000" dirty="0">
              <a:solidFill>
                <a:srgbClr val="191919"/>
              </a:solidFill>
              <a:latin typeface="仿宋" panose="02010609060101010101" pitchFamily="49" charset="-122"/>
              <a:ea typeface="仿宋" panose="02010609060101010101" pitchFamily="49" charset="-122"/>
            </a:endParaRPr>
          </a:p>
          <a:p>
            <a:pPr marL="0" indent="457200" algn="l">
              <a:lnSpc>
                <a:spcPct val="170000"/>
              </a:lnSpc>
              <a:buNone/>
            </a:pPr>
            <a:r>
              <a:rPr lang="zh-CN" altLang="en-US" sz="4000" b="1" i="0" dirty="0">
                <a:solidFill>
                  <a:srgbClr val="191919"/>
                </a:solidFill>
                <a:effectLst/>
                <a:latin typeface="仿宋" panose="02010609060101010101" pitchFamily="49" charset="-122"/>
                <a:ea typeface="仿宋" panose="02010609060101010101" pitchFamily="49" charset="-122"/>
              </a:rPr>
              <a:t>材料：</a:t>
            </a:r>
            <a:r>
              <a:rPr lang="zh-CN" altLang="en-US" sz="4000" b="0" i="0" dirty="0">
                <a:solidFill>
                  <a:srgbClr val="191919"/>
                </a:solidFill>
                <a:effectLst/>
                <a:latin typeface="仿宋" panose="02010609060101010101" pitchFamily="49" charset="-122"/>
                <a:ea typeface="仿宋" panose="02010609060101010101" pitchFamily="49" charset="-122"/>
              </a:rPr>
              <a:t>林则徐和徐继畲，这两位当时中国思想界的前沿人物在福州有一次罕见的较量，史称“乌山之争”。</a:t>
            </a:r>
          </a:p>
          <a:p>
            <a:pPr marL="0" indent="457200" algn="l">
              <a:lnSpc>
                <a:spcPct val="170000"/>
              </a:lnSpc>
              <a:buNone/>
            </a:pPr>
            <a:r>
              <a:rPr lang="en-US" altLang="zh-CN" sz="4000" b="0" i="0" dirty="0">
                <a:solidFill>
                  <a:srgbClr val="191919"/>
                </a:solidFill>
                <a:effectLst/>
                <a:latin typeface="仿宋" panose="02010609060101010101" pitchFamily="49" charset="-122"/>
                <a:ea typeface="仿宋" panose="02010609060101010101" pitchFamily="49" charset="-122"/>
              </a:rPr>
              <a:t>1850</a:t>
            </a:r>
            <a:r>
              <a:rPr lang="zh-CN" altLang="en-US" sz="4000" b="0" i="0" dirty="0">
                <a:solidFill>
                  <a:srgbClr val="191919"/>
                </a:solidFill>
                <a:effectLst/>
                <a:latin typeface="仿宋" panose="02010609060101010101" pitchFamily="49" charset="-122"/>
                <a:ea typeface="仿宋" panose="02010609060101010101" pitchFamily="49" charset="-122"/>
              </a:rPr>
              <a:t>年夏天</a:t>
            </a:r>
            <a:r>
              <a:rPr lang="en-US" altLang="zh-CN" sz="4000" b="0" i="0" dirty="0">
                <a:solidFill>
                  <a:srgbClr val="191919"/>
                </a:solidFill>
                <a:effectLst/>
                <a:latin typeface="仿宋" panose="02010609060101010101" pitchFamily="49" charset="-122"/>
                <a:ea typeface="仿宋" panose="02010609060101010101" pitchFamily="49" charset="-122"/>
              </a:rPr>
              <a:t>,</a:t>
            </a:r>
            <a:r>
              <a:rPr lang="zh-CN" altLang="en-US" sz="4000" b="0" i="0" dirty="0">
                <a:solidFill>
                  <a:srgbClr val="191919"/>
                </a:solidFill>
                <a:effectLst/>
                <a:latin typeface="仿宋" panose="02010609060101010101" pitchFamily="49" charset="-122"/>
                <a:ea typeface="仿宋" panose="02010609060101010101" pitchFamily="49" charset="-122"/>
              </a:rPr>
              <a:t>英国的一名传教士租赁了（福州郊外）乌山神光寺的几间房屋，租期为六个月。此事引起了林则徐及城内部分士绅的不满。林则徐上书福建巡抚徐继畲</a:t>
            </a:r>
            <a:r>
              <a:rPr lang="en-US" altLang="zh-CN" sz="4000" b="0" i="0" dirty="0">
                <a:solidFill>
                  <a:srgbClr val="191919"/>
                </a:solidFill>
                <a:effectLst/>
                <a:latin typeface="仿宋" panose="02010609060101010101" pitchFamily="49" charset="-122"/>
                <a:ea typeface="仿宋" panose="02010609060101010101" pitchFamily="49" charset="-122"/>
              </a:rPr>
              <a:t>,</a:t>
            </a:r>
            <a:r>
              <a:rPr lang="zh-CN" altLang="en-US" sz="4000" b="0" i="0" dirty="0">
                <a:solidFill>
                  <a:srgbClr val="191919"/>
                </a:solidFill>
                <a:effectLst/>
                <a:latin typeface="仿宋" panose="02010609060101010101" pitchFamily="49" charset="-122"/>
                <a:ea typeface="仿宋" panose="02010609060101010101" pitchFamily="49" charset="-122"/>
              </a:rPr>
              <a:t>要求武力驱逐英人。徐继畲主张采取外交手段处理，避免酿起事端。林则徐认为，这样做太过懦弱，他情绪激昂地表示，如果战事不可避免，年老又多病的他也在所不辞地挺身而出。此事在朝廷引起轩然大波并最终导致徐继畲被革职。</a:t>
            </a:r>
          </a:p>
          <a:p>
            <a:pPr marL="0" indent="457200" algn="l">
              <a:lnSpc>
                <a:spcPct val="170000"/>
              </a:lnSpc>
              <a:buNone/>
            </a:pPr>
            <a:r>
              <a:rPr lang="en-US" altLang="zh-CN" sz="4000" b="0" i="0" dirty="0">
                <a:solidFill>
                  <a:srgbClr val="191919"/>
                </a:solidFill>
                <a:effectLst/>
                <a:latin typeface="仿宋" panose="02010609060101010101" pitchFamily="49" charset="-122"/>
                <a:ea typeface="仿宋" panose="02010609060101010101" pitchFamily="49" charset="-122"/>
              </a:rPr>
              <a:t>——</a:t>
            </a:r>
            <a:r>
              <a:rPr lang="zh-CN" altLang="en-US" sz="4000" b="0" i="0" dirty="0">
                <a:solidFill>
                  <a:srgbClr val="191919"/>
                </a:solidFill>
                <a:effectLst/>
                <a:latin typeface="仿宋" panose="02010609060101010101" pitchFamily="49" charset="-122"/>
                <a:ea typeface="仿宋" panose="02010609060101010101" pitchFamily="49" charset="-122"/>
              </a:rPr>
              <a:t>摘编自赵柏田</a:t>
            </a:r>
            <a:r>
              <a:rPr lang="en-US" altLang="zh-CN" sz="4000" b="0" i="0" dirty="0">
                <a:solidFill>
                  <a:srgbClr val="191919"/>
                </a:solidFill>
                <a:effectLst/>
                <a:latin typeface="仿宋" panose="02010609060101010101" pitchFamily="49" charset="-122"/>
                <a:ea typeface="仿宋" panose="02010609060101010101" pitchFamily="49" charset="-122"/>
              </a:rPr>
              <a:t>《</a:t>
            </a:r>
            <a:r>
              <a:rPr lang="zh-CN" altLang="en-US" sz="4000" b="0" i="0" dirty="0">
                <a:solidFill>
                  <a:srgbClr val="191919"/>
                </a:solidFill>
                <a:effectLst/>
                <a:latin typeface="仿宋" panose="02010609060101010101" pitchFamily="49" charset="-122"/>
                <a:ea typeface="仿宋" panose="02010609060101010101" pitchFamily="49" charset="-122"/>
              </a:rPr>
              <a:t>帝国的迷津</a:t>
            </a:r>
            <a:r>
              <a:rPr lang="en-US" altLang="zh-CN" sz="4000" b="0" i="0" dirty="0">
                <a:solidFill>
                  <a:srgbClr val="191919"/>
                </a:solidFill>
                <a:effectLst/>
                <a:latin typeface="仿宋" panose="02010609060101010101" pitchFamily="49" charset="-122"/>
                <a:ea typeface="仿宋" panose="02010609060101010101" pitchFamily="49" charset="-122"/>
              </a:rPr>
              <a:t>》</a:t>
            </a:r>
          </a:p>
          <a:p>
            <a:pPr marL="0" indent="457200" algn="l">
              <a:lnSpc>
                <a:spcPct val="170000"/>
              </a:lnSpc>
              <a:buNone/>
            </a:pPr>
            <a:r>
              <a:rPr lang="en-US" altLang="zh-CN" sz="4000" b="1" i="0" dirty="0">
                <a:solidFill>
                  <a:srgbClr val="191919"/>
                </a:solidFill>
                <a:effectLst/>
                <a:latin typeface="仿宋" panose="02010609060101010101" pitchFamily="49" charset="-122"/>
                <a:ea typeface="仿宋" panose="02010609060101010101" pitchFamily="49" charset="-122"/>
              </a:rPr>
              <a:t>(1) </a:t>
            </a:r>
            <a:r>
              <a:rPr lang="zh-CN" altLang="en-US" sz="4000" b="1" i="0" dirty="0">
                <a:solidFill>
                  <a:srgbClr val="191919"/>
                </a:solidFill>
                <a:effectLst/>
                <a:latin typeface="仿宋" panose="02010609060101010101" pitchFamily="49" charset="-122"/>
                <a:ea typeface="仿宋" panose="02010609060101010101" pitchFamily="49" charset="-122"/>
              </a:rPr>
              <a:t>据材料并结合所学</a:t>
            </a:r>
            <a:r>
              <a:rPr lang="en-US" altLang="zh-CN" sz="4000" b="1" i="0" dirty="0">
                <a:solidFill>
                  <a:srgbClr val="191919"/>
                </a:solidFill>
                <a:effectLst/>
                <a:latin typeface="仿宋" panose="02010609060101010101" pitchFamily="49" charset="-122"/>
                <a:ea typeface="仿宋" panose="02010609060101010101" pitchFamily="49" charset="-122"/>
              </a:rPr>
              <a:t>,</a:t>
            </a:r>
            <a:r>
              <a:rPr lang="zh-CN" altLang="en-US" sz="4000" b="1" i="0" dirty="0">
                <a:solidFill>
                  <a:srgbClr val="191919"/>
                </a:solidFill>
                <a:effectLst/>
                <a:latin typeface="仿宋" panose="02010609060101010101" pitchFamily="49" charset="-122"/>
                <a:ea typeface="仿宋" panose="02010609060101010101" pitchFamily="49" charset="-122"/>
              </a:rPr>
              <a:t>指出“乌山之争”发生的历史背景。在对待</a:t>
            </a:r>
            <a:r>
              <a:rPr lang="en-US" altLang="zh-CN" sz="4000" b="1" i="0" dirty="0">
                <a:solidFill>
                  <a:srgbClr val="191919"/>
                </a:solidFill>
                <a:effectLst/>
                <a:latin typeface="仿宋" panose="02010609060101010101" pitchFamily="49" charset="-122"/>
                <a:ea typeface="仿宋" panose="02010609060101010101" pitchFamily="49" charset="-122"/>
              </a:rPr>
              <a:t>"</a:t>
            </a:r>
            <a:r>
              <a:rPr lang="zh-CN" altLang="en-US" sz="4000" b="1" i="0" dirty="0">
                <a:solidFill>
                  <a:srgbClr val="191919"/>
                </a:solidFill>
                <a:effectLst/>
                <a:latin typeface="仿宋" panose="02010609060101010101" pitchFamily="49" charset="-122"/>
                <a:ea typeface="仿宋" panose="02010609060101010101" pitchFamily="49" charset="-122"/>
              </a:rPr>
              <a:t>英人租赁乌山神光寺的几间房屋”的问题上，林则徐和徐继畲两人的态度有何不同？（</a:t>
            </a:r>
            <a:r>
              <a:rPr lang="en-US" altLang="zh-CN" sz="4000" b="1" i="0" dirty="0">
                <a:solidFill>
                  <a:srgbClr val="191919"/>
                </a:solidFill>
                <a:effectLst/>
                <a:latin typeface="仿宋" panose="02010609060101010101" pitchFamily="49" charset="-122"/>
                <a:ea typeface="仿宋" panose="02010609060101010101" pitchFamily="49" charset="-122"/>
              </a:rPr>
              <a:t>6</a:t>
            </a:r>
            <a:r>
              <a:rPr lang="zh-CN" altLang="en-US" sz="4000" b="1" i="0" dirty="0">
                <a:solidFill>
                  <a:srgbClr val="191919"/>
                </a:solidFill>
                <a:effectLst/>
                <a:latin typeface="仿宋" panose="02010609060101010101" pitchFamily="49" charset="-122"/>
                <a:ea typeface="仿宋" panose="02010609060101010101" pitchFamily="49" charset="-122"/>
              </a:rPr>
              <a:t>分）</a:t>
            </a:r>
            <a:endParaRPr lang="zh-CN" altLang="en-US" sz="4000" b="0" i="0" dirty="0">
              <a:solidFill>
                <a:srgbClr val="191919"/>
              </a:solidFill>
              <a:effectLst/>
              <a:latin typeface="仿宋" panose="02010609060101010101" pitchFamily="49" charset="-122"/>
              <a:ea typeface="仿宋" panose="02010609060101010101" pitchFamily="49" charset="-122"/>
            </a:endParaRPr>
          </a:p>
          <a:p>
            <a:pPr marL="0" indent="457200" algn="l">
              <a:lnSpc>
                <a:spcPct val="170000"/>
              </a:lnSpc>
              <a:buNone/>
            </a:pPr>
            <a:r>
              <a:rPr lang="en-US" altLang="zh-CN" sz="4000" b="1" i="0" dirty="0">
                <a:solidFill>
                  <a:srgbClr val="191919"/>
                </a:solidFill>
                <a:effectLst/>
                <a:latin typeface="仿宋" panose="02010609060101010101" pitchFamily="49" charset="-122"/>
                <a:ea typeface="仿宋" panose="02010609060101010101" pitchFamily="49" charset="-122"/>
              </a:rPr>
              <a:t>(2) </a:t>
            </a:r>
            <a:r>
              <a:rPr lang="zh-CN" altLang="en-US" sz="4000" b="1" i="0" dirty="0">
                <a:solidFill>
                  <a:srgbClr val="191919"/>
                </a:solidFill>
                <a:effectLst/>
                <a:latin typeface="仿宋" panose="02010609060101010101" pitchFamily="49" charset="-122"/>
                <a:ea typeface="仿宋" panose="02010609060101010101" pitchFamily="49" charset="-122"/>
              </a:rPr>
              <a:t>林则徐被称为近代中国“开眼看世界第一人”</a:t>
            </a:r>
            <a:r>
              <a:rPr lang="en-US" altLang="zh-CN" sz="4000" b="1" i="0" dirty="0">
                <a:solidFill>
                  <a:srgbClr val="191919"/>
                </a:solidFill>
                <a:effectLst/>
                <a:latin typeface="仿宋" panose="02010609060101010101" pitchFamily="49" charset="-122"/>
                <a:ea typeface="仿宋" panose="02010609060101010101" pitchFamily="49" charset="-122"/>
              </a:rPr>
              <a:t>,</a:t>
            </a:r>
            <a:r>
              <a:rPr lang="zh-CN" altLang="en-US" sz="4000" b="1" i="0" dirty="0">
                <a:solidFill>
                  <a:srgbClr val="191919"/>
                </a:solidFill>
                <a:effectLst/>
                <a:latin typeface="仿宋" panose="02010609060101010101" pitchFamily="49" charset="-122"/>
                <a:ea typeface="仿宋" panose="02010609060101010101" pitchFamily="49" charset="-122"/>
              </a:rPr>
              <a:t>根据材料和所学知识对此进行评价。 </a:t>
            </a:r>
            <a:r>
              <a:rPr lang="en-US" altLang="zh-CN" sz="4000" b="1" i="0" dirty="0">
                <a:solidFill>
                  <a:srgbClr val="191919"/>
                </a:solidFill>
                <a:effectLst/>
                <a:latin typeface="仿宋" panose="02010609060101010101" pitchFamily="49" charset="-122"/>
                <a:ea typeface="仿宋" panose="02010609060101010101" pitchFamily="49" charset="-122"/>
              </a:rPr>
              <a:t>(9</a:t>
            </a:r>
            <a:r>
              <a:rPr lang="zh-CN" altLang="en-US" sz="4000" b="1" i="0" dirty="0">
                <a:solidFill>
                  <a:srgbClr val="191919"/>
                </a:solidFill>
                <a:effectLst/>
                <a:latin typeface="仿宋" panose="02010609060101010101" pitchFamily="49" charset="-122"/>
                <a:ea typeface="仿宋" panose="02010609060101010101" pitchFamily="49" charset="-122"/>
              </a:rPr>
              <a:t>分）</a:t>
            </a:r>
            <a:endParaRPr lang="zh-CN" altLang="en-US" sz="4000" b="0" i="0" dirty="0">
              <a:solidFill>
                <a:srgbClr val="191919"/>
              </a:solidFill>
              <a:effectLst/>
              <a:latin typeface="仿宋" panose="02010609060101010101" pitchFamily="49" charset="-122"/>
              <a:ea typeface="仿宋" panose="02010609060101010101" pitchFamily="49" charset="-122"/>
            </a:endParaRPr>
          </a:p>
          <a:p>
            <a:endParaRPr lang="zh-CN" altLang="en-US" dirty="0"/>
          </a:p>
        </p:txBody>
      </p:sp>
    </p:spTree>
    <p:extLst>
      <p:ext uri="{BB962C8B-B14F-4D97-AF65-F5344CB8AC3E}">
        <p14:creationId xmlns:p14="http://schemas.microsoft.com/office/powerpoint/2010/main" val="9768131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449FF01-B3C7-4A4D-9535-3DD9379BA34E}"/>
              </a:ext>
            </a:extLst>
          </p:cNvPr>
          <p:cNvSpPr>
            <a:spLocks noGrp="1"/>
          </p:cNvSpPr>
          <p:nvPr>
            <p:ph idx="1"/>
          </p:nvPr>
        </p:nvSpPr>
        <p:spPr>
          <a:xfrm>
            <a:off x="0" y="0"/>
            <a:ext cx="12192000" cy="6858000"/>
          </a:xfrm>
        </p:spPr>
        <p:txBody>
          <a:bodyPr>
            <a:normAutofit fontScale="25000" lnSpcReduction="20000"/>
          </a:bodyPr>
          <a:lstStyle/>
          <a:p>
            <a:pPr marL="0" indent="457200" algn="l">
              <a:lnSpc>
                <a:spcPct val="170000"/>
              </a:lnSpc>
              <a:buNone/>
            </a:pPr>
            <a:r>
              <a:rPr lang="zh-CN" altLang="en-US" sz="9600" b="1" i="0" dirty="0">
                <a:solidFill>
                  <a:srgbClr val="191919"/>
                </a:solidFill>
                <a:effectLst/>
                <a:latin typeface="仿宋" panose="02010609060101010101" pitchFamily="49" charset="-122"/>
                <a:ea typeface="仿宋" panose="02010609060101010101" pitchFamily="49" charset="-122"/>
              </a:rPr>
              <a:t>深度解析：</a:t>
            </a:r>
            <a:endParaRPr lang="zh-CN" altLang="en-US" sz="9600" b="0" i="0" dirty="0">
              <a:solidFill>
                <a:srgbClr val="191919"/>
              </a:solidFill>
              <a:effectLst/>
              <a:latin typeface="仿宋" panose="02010609060101010101" pitchFamily="49" charset="-122"/>
              <a:ea typeface="仿宋" panose="02010609060101010101" pitchFamily="49" charset="-122"/>
            </a:endParaRPr>
          </a:p>
          <a:p>
            <a:pPr marL="0" indent="457200" algn="l">
              <a:lnSpc>
                <a:spcPct val="170000"/>
              </a:lnSpc>
              <a:buNone/>
            </a:pPr>
            <a:r>
              <a:rPr lang="zh-CN" altLang="en-US" sz="9600" b="0" i="0" dirty="0">
                <a:solidFill>
                  <a:srgbClr val="191919"/>
                </a:solidFill>
                <a:effectLst/>
                <a:latin typeface="仿宋" panose="02010609060101010101" pitchFamily="49" charset="-122"/>
                <a:ea typeface="仿宋" panose="02010609060101010101" pitchFamily="49" charset="-122"/>
              </a:rPr>
              <a:t>（</a:t>
            </a:r>
            <a:r>
              <a:rPr lang="en-US" altLang="zh-CN" sz="9600" b="0" i="0" dirty="0">
                <a:solidFill>
                  <a:srgbClr val="191919"/>
                </a:solidFill>
                <a:effectLst/>
                <a:latin typeface="仿宋" panose="02010609060101010101" pitchFamily="49" charset="-122"/>
                <a:ea typeface="仿宋" panose="02010609060101010101" pitchFamily="49" charset="-122"/>
              </a:rPr>
              <a:t>1</a:t>
            </a:r>
            <a:r>
              <a:rPr lang="zh-CN" altLang="en-US" sz="9600" b="0" i="0" dirty="0">
                <a:solidFill>
                  <a:srgbClr val="191919"/>
                </a:solidFill>
                <a:effectLst/>
                <a:latin typeface="仿宋" panose="02010609060101010101" pitchFamily="49" charset="-122"/>
                <a:ea typeface="仿宋" panose="02010609060101010101" pitchFamily="49" charset="-122"/>
              </a:rPr>
              <a:t>）结合材料中时间特征“</a:t>
            </a:r>
            <a:r>
              <a:rPr lang="en-US" altLang="zh-CN" sz="9600" b="1" i="0" u="sng" dirty="0">
                <a:solidFill>
                  <a:srgbClr val="191919"/>
                </a:solidFill>
                <a:effectLst/>
                <a:latin typeface="仿宋" panose="02010609060101010101" pitchFamily="49" charset="-122"/>
                <a:ea typeface="仿宋" panose="02010609060101010101" pitchFamily="49" charset="-122"/>
              </a:rPr>
              <a:t>1850</a:t>
            </a:r>
            <a:r>
              <a:rPr lang="zh-CN" altLang="en-US" sz="9600" b="1" i="0" u="sng" dirty="0">
                <a:solidFill>
                  <a:srgbClr val="191919"/>
                </a:solidFill>
                <a:effectLst/>
                <a:latin typeface="仿宋" panose="02010609060101010101" pitchFamily="49" charset="-122"/>
                <a:ea typeface="仿宋" panose="02010609060101010101" pitchFamily="49" charset="-122"/>
              </a:rPr>
              <a:t>年夏天</a:t>
            </a:r>
            <a:r>
              <a:rPr lang="zh-CN" altLang="en-US" sz="9600" b="0" i="0" dirty="0">
                <a:solidFill>
                  <a:srgbClr val="191919"/>
                </a:solidFill>
                <a:effectLst/>
                <a:latin typeface="仿宋" panose="02010609060101010101" pitchFamily="49" charset="-122"/>
                <a:ea typeface="仿宋" panose="02010609060101010101" pitchFamily="49" charset="-122"/>
              </a:rPr>
              <a:t>”和所学知识即可锁定“乌山之争”发生的历史背景，即</a:t>
            </a:r>
            <a:r>
              <a:rPr lang="zh-CN" altLang="en-US" sz="9600" b="1" i="0"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鸦片战争清朝战败，签订</a:t>
            </a:r>
            <a:r>
              <a:rPr lang="en-US" altLang="zh-CN" sz="9600" b="1" i="0"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a:t>
            </a:r>
            <a:r>
              <a:rPr lang="zh-CN" altLang="en-US" sz="9600" b="1" i="0"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南京条约</a:t>
            </a:r>
            <a:r>
              <a:rPr lang="en-US" altLang="zh-CN" sz="9600" b="1" i="0"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a:t>
            </a:r>
            <a:r>
              <a:rPr lang="zh-CN" altLang="en-US" sz="9600" b="1" i="0"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，中国闭关锁国状态被打破</a:t>
            </a:r>
            <a:r>
              <a:rPr lang="zh-CN" altLang="en-US" sz="9600" b="0" i="0" dirty="0">
                <a:solidFill>
                  <a:srgbClr val="191919"/>
                </a:solidFill>
                <a:effectLst/>
                <a:latin typeface="仿宋" panose="02010609060101010101" pitchFamily="49" charset="-122"/>
                <a:ea typeface="仿宋" panose="02010609060101010101" pitchFamily="49" charset="-122"/>
              </a:rPr>
              <a:t>。</a:t>
            </a:r>
          </a:p>
          <a:p>
            <a:pPr marL="0" indent="457200" algn="l">
              <a:lnSpc>
                <a:spcPct val="170000"/>
              </a:lnSpc>
              <a:buNone/>
            </a:pPr>
            <a:r>
              <a:rPr lang="zh-CN" altLang="en-US" sz="9600" b="0" i="0" dirty="0">
                <a:solidFill>
                  <a:srgbClr val="191919"/>
                </a:solidFill>
                <a:effectLst/>
                <a:latin typeface="仿宋" panose="02010609060101010101" pitchFamily="49" charset="-122"/>
                <a:ea typeface="仿宋" panose="02010609060101010101" pitchFamily="49" charset="-122"/>
              </a:rPr>
              <a:t>从材料内容中可以明显看出林，徐二人在解决外国人租赁中国房屋问题上态度明显不同：林则徐主张武力驱逐并不惜</a:t>
            </a:r>
            <a:r>
              <a:rPr lang="zh-CN" altLang="en-US" sz="9600" b="1" i="0" u="sng" dirty="0">
                <a:solidFill>
                  <a:srgbClr val="191919"/>
                </a:solidFill>
                <a:effectLst/>
                <a:latin typeface="仿宋" panose="02010609060101010101" pitchFamily="49" charset="-122"/>
                <a:ea typeface="仿宋" panose="02010609060101010101" pitchFamily="49" charset="-122"/>
              </a:rPr>
              <a:t>战争手段</a:t>
            </a:r>
            <a:r>
              <a:rPr lang="zh-CN" altLang="en-US" sz="9600" b="0" i="0" dirty="0">
                <a:solidFill>
                  <a:srgbClr val="191919"/>
                </a:solidFill>
                <a:effectLst/>
                <a:latin typeface="仿宋" panose="02010609060101010101" pitchFamily="49" charset="-122"/>
                <a:ea typeface="仿宋" panose="02010609060101010101" pitchFamily="49" charset="-122"/>
              </a:rPr>
              <a:t>解决；徐继畲主张通过外交手段</a:t>
            </a:r>
            <a:r>
              <a:rPr lang="zh-CN" altLang="en-US" sz="9600" b="1" i="0" u="sng" dirty="0">
                <a:solidFill>
                  <a:srgbClr val="191919"/>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和平解决</a:t>
            </a:r>
            <a:r>
              <a:rPr lang="zh-CN" altLang="en-US" sz="9600" b="0" i="0" dirty="0">
                <a:solidFill>
                  <a:srgbClr val="191919"/>
                </a:solidFill>
                <a:effectLst/>
                <a:latin typeface="仿宋" panose="02010609060101010101" pitchFamily="49" charset="-122"/>
                <a:ea typeface="仿宋" panose="02010609060101010101" pitchFamily="49" charset="-122"/>
              </a:rPr>
              <a:t>。</a:t>
            </a:r>
          </a:p>
          <a:p>
            <a:pPr marL="0" indent="457200" algn="l">
              <a:lnSpc>
                <a:spcPct val="170000"/>
              </a:lnSpc>
              <a:buNone/>
            </a:pPr>
            <a:r>
              <a:rPr lang="zh-CN" altLang="en-US" sz="9600" b="0" i="0" dirty="0">
                <a:solidFill>
                  <a:srgbClr val="191919"/>
                </a:solidFill>
                <a:effectLst/>
                <a:latin typeface="仿宋" panose="02010609060101010101" pitchFamily="49" charset="-122"/>
                <a:ea typeface="仿宋" panose="02010609060101010101" pitchFamily="49" charset="-122"/>
              </a:rPr>
              <a:t>（</a:t>
            </a:r>
            <a:r>
              <a:rPr lang="en-US" altLang="zh-CN" sz="9600" b="0" i="0" dirty="0">
                <a:solidFill>
                  <a:srgbClr val="191919"/>
                </a:solidFill>
                <a:effectLst/>
                <a:latin typeface="仿宋" panose="02010609060101010101" pitchFamily="49" charset="-122"/>
                <a:ea typeface="仿宋" panose="02010609060101010101" pitchFamily="49" charset="-122"/>
              </a:rPr>
              <a:t>2</a:t>
            </a:r>
            <a:r>
              <a:rPr lang="zh-CN" altLang="en-US" sz="9600" b="0" i="0" dirty="0">
                <a:solidFill>
                  <a:srgbClr val="191919"/>
                </a:solidFill>
                <a:effectLst/>
                <a:latin typeface="仿宋" panose="02010609060101010101" pitchFamily="49" charset="-122"/>
                <a:ea typeface="仿宋" panose="02010609060101010101" pitchFamily="49" charset="-122"/>
              </a:rPr>
              <a:t>）结合材料内容可以看出</a:t>
            </a:r>
            <a:r>
              <a:rPr lang="zh-CN" altLang="en-US" sz="9600" b="1" i="0" u="sng" dirty="0">
                <a:solidFill>
                  <a:srgbClr val="191919"/>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林则徐在“乌山之争”中表现出一个传统封建士大夫的保守和狭隘</a:t>
            </a:r>
            <a:r>
              <a:rPr lang="zh-CN" altLang="en-US" sz="9600" b="0" i="0" dirty="0">
                <a:solidFill>
                  <a:srgbClr val="191919"/>
                </a:solidFill>
                <a:effectLst/>
                <a:latin typeface="仿宋" panose="02010609060101010101" pitchFamily="49" charset="-122"/>
                <a:ea typeface="仿宋" panose="02010609060101010101" pitchFamily="49" charset="-122"/>
              </a:rPr>
              <a:t>，</a:t>
            </a:r>
            <a:r>
              <a:rPr lang="zh-CN" altLang="en-US" sz="9600" b="1" i="0" u="sng" dirty="0">
                <a:solidFill>
                  <a:srgbClr val="191919"/>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反映出林则徐对西方认识的局限性；但这并不影响其在鸦片战争前主张打破天朝上国的迷梦和向西方学习，他是中国近代“开眼看世界第一人”的正面积极形象，所以在人物评价中一定要坚持实事求是的原则。</a:t>
            </a:r>
          </a:p>
          <a:p>
            <a:endParaRPr lang="zh-CN" altLang="en-US" dirty="0"/>
          </a:p>
        </p:txBody>
      </p:sp>
    </p:spTree>
    <p:extLst>
      <p:ext uri="{BB962C8B-B14F-4D97-AF65-F5344CB8AC3E}">
        <p14:creationId xmlns:p14="http://schemas.microsoft.com/office/powerpoint/2010/main" val="6227959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B9328AA-604D-4EDB-8B65-E90C2C5C825A}"/>
              </a:ext>
            </a:extLst>
          </p:cNvPr>
          <p:cNvSpPr>
            <a:spLocks noGrp="1"/>
          </p:cNvSpPr>
          <p:nvPr>
            <p:ph idx="1"/>
          </p:nvPr>
        </p:nvSpPr>
        <p:spPr>
          <a:xfrm>
            <a:off x="0" y="0"/>
            <a:ext cx="12192000" cy="6858000"/>
          </a:xfrm>
        </p:spPr>
        <p:txBody>
          <a:bodyPr>
            <a:normAutofit fontScale="92500" lnSpcReduction="20000"/>
          </a:bodyPr>
          <a:lstStyle/>
          <a:p>
            <a:pPr marL="0" indent="457200" algn="l">
              <a:lnSpc>
                <a:spcPct val="170000"/>
              </a:lnSpc>
              <a:buNone/>
            </a:pPr>
            <a:r>
              <a:rPr lang="zh-CN" altLang="en-US" sz="2800" b="1" i="0" dirty="0">
                <a:solidFill>
                  <a:srgbClr val="191919"/>
                </a:solidFill>
                <a:effectLst/>
                <a:latin typeface="仿宋" panose="02010609060101010101" pitchFamily="49" charset="-122"/>
                <a:ea typeface="仿宋" panose="02010609060101010101" pitchFamily="49" charset="-122"/>
              </a:rPr>
              <a:t>本题答案：</a:t>
            </a:r>
            <a:endParaRPr lang="zh-CN" altLang="en-US" sz="2800" b="0" i="0" dirty="0">
              <a:solidFill>
                <a:srgbClr val="191919"/>
              </a:solidFill>
              <a:effectLst/>
              <a:latin typeface="仿宋" panose="02010609060101010101" pitchFamily="49" charset="-122"/>
              <a:ea typeface="仿宋" panose="02010609060101010101" pitchFamily="49" charset="-122"/>
            </a:endParaRPr>
          </a:p>
          <a:p>
            <a:pPr marL="0" indent="457200" algn="l">
              <a:lnSpc>
                <a:spcPct val="170000"/>
              </a:lnSpc>
              <a:buNone/>
            </a:pPr>
            <a:r>
              <a:rPr lang="zh-CN" altLang="en-US" sz="2800" b="1" i="0" dirty="0">
                <a:solidFill>
                  <a:srgbClr val="191919"/>
                </a:solidFill>
                <a:effectLst/>
                <a:latin typeface="仿宋" panose="02010609060101010101" pitchFamily="49" charset="-122"/>
                <a:ea typeface="仿宋" panose="02010609060101010101" pitchFamily="49" charset="-122"/>
              </a:rPr>
              <a:t>第（</a:t>
            </a:r>
            <a:r>
              <a:rPr lang="en-US" altLang="zh-CN" sz="2800" b="1" i="0" dirty="0">
                <a:solidFill>
                  <a:srgbClr val="191919"/>
                </a:solidFill>
                <a:effectLst/>
                <a:latin typeface="仿宋" panose="02010609060101010101" pitchFamily="49" charset="-122"/>
                <a:ea typeface="仿宋" panose="02010609060101010101" pitchFamily="49" charset="-122"/>
              </a:rPr>
              <a:t>1</a:t>
            </a:r>
            <a:r>
              <a:rPr lang="zh-CN" altLang="en-US" sz="2800" b="1" i="0" dirty="0">
                <a:solidFill>
                  <a:srgbClr val="191919"/>
                </a:solidFill>
                <a:effectLst/>
                <a:latin typeface="仿宋" panose="02010609060101010101" pitchFamily="49" charset="-122"/>
                <a:ea typeface="仿宋" panose="02010609060101010101" pitchFamily="49" charset="-122"/>
              </a:rPr>
              <a:t>）问：</a:t>
            </a:r>
            <a:endParaRPr lang="zh-CN" altLang="en-US" sz="2800" b="0" i="0" dirty="0">
              <a:solidFill>
                <a:srgbClr val="191919"/>
              </a:solidFill>
              <a:effectLst/>
              <a:latin typeface="仿宋" panose="02010609060101010101" pitchFamily="49" charset="-122"/>
              <a:ea typeface="仿宋" panose="02010609060101010101" pitchFamily="49" charset="-122"/>
            </a:endParaRPr>
          </a:p>
          <a:p>
            <a:pPr marL="0" indent="457200" algn="l">
              <a:lnSpc>
                <a:spcPct val="170000"/>
              </a:lnSpc>
              <a:buNone/>
            </a:pPr>
            <a:r>
              <a:rPr lang="zh-CN" altLang="en-US" sz="2800" b="1" i="0" dirty="0">
                <a:solidFill>
                  <a:srgbClr val="191919"/>
                </a:solidFill>
                <a:effectLst/>
                <a:latin typeface="仿宋" panose="02010609060101010101" pitchFamily="49" charset="-122"/>
                <a:ea typeface="仿宋" panose="02010609060101010101" pitchFamily="49" charset="-122"/>
              </a:rPr>
              <a:t>历史背景：</a:t>
            </a:r>
            <a:r>
              <a:rPr lang="zh-CN" altLang="en-US" sz="2800" b="0" i="0" dirty="0">
                <a:solidFill>
                  <a:srgbClr val="191919"/>
                </a:solidFill>
                <a:effectLst/>
                <a:latin typeface="仿宋" panose="02010609060101010101" pitchFamily="49" charset="-122"/>
                <a:ea typeface="仿宋" panose="02010609060101010101" pitchFamily="49" charset="-122"/>
              </a:rPr>
              <a:t>鸦片战争清朝战败，签订</a:t>
            </a:r>
            <a:r>
              <a:rPr lang="en-US" altLang="zh-CN" sz="2800" b="0" i="0" dirty="0">
                <a:solidFill>
                  <a:srgbClr val="191919"/>
                </a:solidFill>
                <a:effectLst/>
                <a:latin typeface="仿宋" panose="02010609060101010101" pitchFamily="49" charset="-122"/>
                <a:ea typeface="仿宋" panose="02010609060101010101" pitchFamily="49" charset="-122"/>
              </a:rPr>
              <a:t>《</a:t>
            </a:r>
            <a:r>
              <a:rPr lang="zh-CN" altLang="en-US" sz="2800" b="0" i="0" dirty="0">
                <a:solidFill>
                  <a:srgbClr val="191919"/>
                </a:solidFill>
                <a:effectLst/>
                <a:latin typeface="仿宋" panose="02010609060101010101" pitchFamily="49" charset="-122"/>
                <a:ea typeface="仿宋" panose="02010609060101010101" pitchFamily="49" charset="-122"/>
              </a:rPr>
              <a:t>南京条约</a:t>
            </a:r>
            <a:r>
              <a:rPr lang="en-US" altLang="zh-CN" sz="2800" b="0" i="0" dirty="0">
                <a:solidFill>
                  <a:srgbClr val="191919"/>
                </a:solidFill>
                <a:effectLst/>
                <a:latin typeface="仿宋" panose="02010609060101010101" pitchFamily="49" charset="-122"/>
                <a:ea typeface="仿宋" panose="02010609060101010101" pitchFamily="49" charset="-122"/>
              </a:rPr>
              <a:t>》</a:t>
            </a:r>
            <a:r>
              <a:rPr lang="zh-CN" altLang="en-US" sz="2800" b="0" i="0" dirty="0">
                <a:solidFill>
                  <a:srgbClr val="191919"/>
                </a:solidFill>
                <a:effectLst/>
                <a:latin typeface="仿宋" panose="02010609060101010101" pitchFamily="49" charset="-122"/>
                <a:ea typeface="仿宋" panose="02010609060101010101" pitchFamily="49" charset="-122"/>
              </a:rPr>
              <a:t>，中国闭关锁国状态被打破。（</a:t>
            </a:r>
            <a:r>
              <a:rPr lang="en-US" altLang="zh-CN" sz="2800" b="0" i="0" dirty="0">
                <a:solidFill>
                  <a:srgbClr val="191919"/>
                </a:solidFill>
                <a:effectLst/>
                <a:latin typeface="仿宋" panose="02010609060101010101" pitchFamily="49" charset="-122"/>
                <a:ea typeface="仿宋" panose="02010609060101010101" pitchFamily="49" charset="-122"/>
              </a:rPr>
              <a:t>2</a:t>
            </a:r>
            <a:r>
              <a:rPr lang="zh-CN" altLang="en-US" sz="2800" b="0" i="0" dirty="0">
                <a:solidFill>
                  <a:srgbClr val="191919"/>
                </a:solidFill>
                <a:effectLst/>
                <a:latin typeface="仿宋" panose="02010609060101010101" pitchFamily="49" charset="-122"/>
                <a:ea typeface="仿宋" panose="02010609060101010101" pitchFamily="49" charset="-122"/>
              </a:rPr>
              <a:t>分）</a:t>
            </a:r>
          </a:p>
          <a:p>
            <a:pPr marL="0" indent="457200" algn="l">
              <a:lnSpc>
                <a:spcPct val="170000"/>
              </a:lnSpc>
              <a:buNone/>
            </a:pPr>
            <a:r>
              <a:rPr lang="zh-CN" altLang="en-US" sz="2800" b="1" i="0" dirty="0">
                <a:solidFill>
                  <a:srgbClr val="191919"/>
                </a:solidFill>
                <a:effectLst/>
                <a:latin typeface="仿宋" panose="02010609060101010101" pitchFamily="49" charset="-122"/>
                <a:ea typeface="仿宋" panose="02010609060101010101" pitchFamily="49" charset="-122"/>
              </a:rPr>
              <a:t>态度：</a:t>
            </a:r>
            <a:r>
              <a:rPr lang="zh-CN" altLang="en-US" sz="2800" b="0" i="0" dirty="0">
                <a:solidFill>
                  <a:srgbClr val="191919"/>
                </a:solidFill>
                <a:effectLst/>
                <a:latin typeface="仿宋" panose="02010609060101010101" pitchFamily="49" charset="-122"/>
                <a:ea typeface="仿宋" panose="02010609060101010101" pitchFamily="49" charset="-122"/>
              </a:rPr>
              <a:t>林则徐主张武力驱逐并不惜战争手段解决；徐继畲主张通过外交手段和平解决。（</a:t>
            </a:r>
            <a:r>
              <a:rPr lang="en-US" altLang="zh-CN" sz="2800" b="0" i="0" dirty="0">
                <a:solidFill>
                  <a:srgbClr val="191919"/>
                </a:solidFill>
                <a:effectLst/>
                <a:latin typeface="仿宋" panose="02010609060101010101" pitchFamily="49" charset="-122"/>
                <a:ea typeface="仿宋" panose="02010609060101010101" pitchFamily="49" charset="-122"/>
              </a:rPr>
              <a:t>4</a:t>
            </a:r>
            <a:r>
              <a:rPr lang="zh-CN" altLang="en-US" sz="2800" b="0" i="0" dirty="0">
                <a:solidFill>
                  <a:srgbClr val="191919"/>
                </a:solidFill>
                <a:effectLst/>
                <a:latin typeface="仿宋" panose="02010609060101010101" pitchFamily="49" charset="-122"/>
                <a:ea typeface="仿宋" panose="02010609060101010101" pitchFamily="49" charset="-122"/>
              </a:rPr>
              <a:t>分）</a:t>
            </a:r>
          </a:p>
          <a:p>
            <a:pPr marL="0" indent="457200" algn="l">
              <a:lnSpc>
                <a:spcPct val="170000"/>
              </a:lnSpc>
              <a:buNone/>
            </a:pPr>
            <a:r>
              <a:rPr lang="zh-CN" altLang="en-US" sz="2800" b="1" i="0" dirty="0">
                <a:solidFill>
                  <a:srgbClr val="191919"/>
                </a:solidFill>
                <a:effectLst/>
                <a:latin typeface="仿宋" panose="02010609060101010101" pitchFamily="49" charset="-122"/>
                <a:ea typeface="仿宋" panose="02010609060101010101" pitchFamily="49" charset="-122"/>
              </a:rPr>
              <a:t>第（</a:t>
            </a:r>
            <a:r>
              <a:rPr lang="en-US" altLang="zh-CN" sz="2800" b="1" i="0" dirty="0">
                <a:solidFill>
                  <a:srgbClr val="191919"/>
                </a:solidFill>
                <a:effectLst/>
                <a:latin typeface="仿宋" panose="02010609060101010101" pitchFamily="49" charset="-122"/>
                <a:ea typeface="仿宋" panose="02010609060101010101" pitchFamily="49" charset="-122"/>
              </a:rPr>
              <a:t>2</a:t>
            </a:r>
            <a:r>
              <a:rPr lang="zh-CN" altLang="en-US" sz="2800" b="1" i="0" dirty="0">
                <a:solidFill>
                  <a:srgbClr val="191919"/>
                </a:solidFill>
                <a:effectLst/>
                <a:latin typeface="仿宋" panose="02010609060101010101" pitchFamily="49" charset="-122"/>
                <a:ea typeface="仿宋" panose="02010609060101010101" pitchFamily="49" charset="-122"/>
              </a:rPr>
              <a:t>）问：</a:t>
            </a:r>
            <a:endParaRPr lang="zh-CN" altLang="en-US" sz="2800" b="0" i="0" dirty="0">
              <a:solidFill>
                <a:srgbClr val="191919"/>
              </a:solidFill>
              <a:effectLst/>
              <a:latin typeface="仿宋" panose="02010609060101010101" pitchFamily="49" charset="-122"/>
              <a:ea typeface="仿宋" panose="02010609060101010101" pitchFamily="49" charset="-122"/>
            </a:endParaRPr>
          </a:p>
          <a:p>
            <a:pPr marL="0" indent="457200" algn="l">
              <a:lnSpc>
                <a:spcPct val="170000"/>
              </a:lnSpc>
              <a:buNone/>
            </a:pPr>
            <a:r>
              <a:rPr lang="zh-CN" altLang="en-US" sz="2800" b="0" i="0" dirty="0">
                <a:solidFill>
                  <a:srgbClr val="191919"/>
                </a:solidFill>
                <a:effectLst/>
                <a:latin typeface="仿宋" panose="02010609060101010101" pitchFamily="49" charset="-122"/>
                <a:ea typeface="仿宋" panose="02010609060101010101" pitchFamily="49" charset="-122"/>
              </a:rPr>
              <a:t>林则徐在鸦片战争前主张打破天朝上国的迷梦，向西方学习；（</a:t>
            </a:r>
            <a:r>
              <a:rPr lang="en-US" altLang="zh-CN" sz="2800" b="0" i="0" dirty="0">
                <a:solidFill>
                  <a:srgbClr val="191919"/>
                </a:solidFill>
                <a:effectLst/>
                <a:latin typeface="仿宋" panose="02010609060101010101" pitchFamily="49" charset="-122"/>
                <a:ea typeface="仿宋" panose="02010609060101010101" pitchFamily="49" charset="-122"/>
              </a:rPr>
              <a:t>4</a:t>
            </a:r>
            <a:r>
              <a:rPr lang="zh-CN" altLang="en-US" sz="2800" b="0" i="0" dirty="0">
                <a:solidFill>
                  <a:srgbClr val="191919"/>
                </a:solidFill>
                <a:effectLst/>
                <a:latin typeface="仿宋" panose="02010609060101010101" pitchFamily="49" charset="-122"/>
                <a:ea typeface="仿宋" panose="02010609060101010101" pitchFamily="49" charset="-122"/>
              </a:rPr>
              <a:t>分）</a:t>
            </a:r>
          </a:p>
          <a:p>
            <a:pPr marL="0" indent="457200" algn="l">
              <a:lnSpc>
                <a:spcPct val="170000"/>
              </a:lnSpc>
              <a:buNone/>
            </a:pPr>
            <a:r>
              <a:rPr lang="zh-CN" altLang="en-US" sz="2800" b="0" i="0" dirty="0">
                <a:solidFill>
                  <a:srgbClr val="191919"/>
                </a:solidFill>
                <a:effectLst/>
                <a:latin typeface="仿宋" panose="02010609060101010101" pitchFamily="49" charset="-122"/>
                <a:ea typeface="仿宋" panose="02010609060101010101" pitchFamily="49" charset="-122"/>
              </a:rPr>
              <a:t>但在“乌山之争”中表现出一个传统封建士大夫的保守和狭隘，反映出林则徐对西方认识的局限性。（</a:t>
            </a:r>
            <a:r>
              <a:rPr lang="en-US" altLang="zh-CN" sz="2800" b="0" i="0" dirty="0">
                <a:solidFill>
                  <a:srgbClr val="191919"/>
                </a:solidFill>
                <a:effectLst/>
                <a:latin typeface="仿宋" panose="02010609060101010101" pitchFamily="49" charset="-122"/>
                <a:ea typeface="仿宋" panose="02010609060101010101" pitchFamily="49" charset="-122"/>
              </a:rPr>
              <a:t>5</a:t>
            </a:r>
            <a:r>
              <a:rPr lang="zh-CN" altLang="en-US" sz="2800" b="0" i="0" dirty="0">
                <a:solidFill>
                  <a:srgbClr val="191919"/>
                </a:solidFill>
                <a:effectLst/>
                <a:latin typeface="仿宋" panose="02010609060101010101" pitchFamily="49" charset="-122"/>
                <a:ea typeface="仿宋" panose="02010609060101010101" pitchFamily="49" charset="-122"/>
              </a:rPr>
              <a:t>分）</a:t>
            </a:r>
          </a:p>
          <a:p>
            <a:endParaRPr lang="zh-CN" altLang="en-US" dirty="0"/>
          </a:p>
        </p:txBody>
      </p:sp>
    </p:spTree>
    <p:extLst>
      <p:ext uri="{BB962C8B-B14F-4D97-AF65-F5344CB8AC3E}">
        <p14:creationId xmlns:p14="http://schemas.microsoft.com/office/powerpoint/2010/main" val="11994244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2C612FF0-88E9-4B39-AAEA-E2E13459FB4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31060"/>
            <a:ext cx="4171083" cy="4947948"/>
          </a:xfrm>
        </p:spPr>
      </p:pic>
      <p:sp>
        <p:nvSpPr>
          <p:cNvPr id="6" name="文本框 5">
            <a:extLst>
              <a:ext uri="{FF2B5EF4-FFF2-40B4-BE49-F238E27FC236}">
                <a16:creationId xmlns:a16="http://schemas.microsoft.com/office/drawing/2014/main" id="{E279C9D4-56C7-4B6C-B5F3-452B8E3F975F}"/>
              </a:ext>
            </a:extLst>
          </p:cNvPr>
          <p:cNvSpPr txBox="1"/>
          <p:nvPr/>
        </p:nvSpPr>
        <p:spPr>
          <a:xfrm>
            <a:off x="5452399" y="461728"/>
            <a:ext cx="5681708" cy="584775"/>
          </a:xfrm>
          <a:prstGeom prst="rect">
            <a:avLst/>
          </a:prstGeom>
          <a:noFill/>
        </p:spPr>
        <p:txBody>
          <a:bodyPr wrap="square" rtlCol="0">
            <a:spAutoFit/>
          </a:bodyPr>
          <a:lstStyle/>
          <a:p>
            <a:r>
              <a:rPr lang="zh-CN" altLang="en-US" sz="3200" b="1" dirty="0">
                <a:solidFill>
                  <a:srgbClr val="191919"/>
                </a:solidFill>
                <a:latin typeface="仿宋" panose="02010609060101010101" pitchFamily="49" charset="-122"/>
                <a:ea typeface="仿宋" panose="02010609060101010101" pitchFamily="49" charset="-122"/>
              </a:rPr>
              <a:t>林则徐是谁？</a:t>
            </a:r>
          </a:p>
        </p:txBody>
      </p:sp>
      <p:sp>
        <p:nvSpPr>
          <p:cNvPr id="7" name="文本框 6">
            <a:extLst>
              <a:ext uri="{FF2B5EF4-FFF2-40B4-BE49-F238E27FC236}">
                <a16:creationId xmlns:a16="http://schemas.microsoft.com/office/drawing/2014/main" id="{CD83A767-1E55-4DA6-8DD4-13A3A9F36BD0}"/>
              </a:ext>
            </a:extLst>
          </p:cNvPr>
          <p:cNvSpPr txBox="1"/>
          <p:nvPr/>
        </p:nvSpPr>
        <p:spPr>
          <a:xfrm>
            <a:off x="5078027" y="1518082"/>
            <a:ext cx="7004482" cy="4437753"/>
          </a:xfrm>
          <a:prstGeom prst="rect">
            <a:avLst/>
          </a:prstGeom>
          <a:noFill/>
        </p:spPr>
        <p:txBody>
          <a:bodyPr wrap="square" rtlCol="0">
            <a:spAutoFit/>
          </a:bodyPr>
          <a:lstStyle/>
          <a:p>
            <a:pPr indent="457200">
              <a:lnSpc>
                <a:spcPct val="150000"/>
              </a:lnSpc>
            </a:pPr>
            <a:r>
              <a:rPr lang="zh-CN" altLang="en-US" sz="2400" b="1" i="0" dirty="0">
                <a:effectLst/>
                <a:latin typeface="仿宋" panose="02010609060101010101" pitchFamily="49" charset="-122"/>
                <a:ea typeface="仿宋" panose="02010609060101010101" pitchFamily="49" charset="-122"/>
              </a:rPr>
              <a:t>林则徐</a:t>
            </a:r>
            <a:r>
              <a:rPr lang="zh-CN" altLang="en-US" sz="2400" b="0" i="0" dirty="0">
                <a:effectLst/>
                <a:latin typeface="仿宋" panose="02010609060101010101" pitchFamily="49" charset="-122"/>
                <a:ea typeface="仿宋" panose="02010609060101010101" pitchFamily="49" charset="-122"/>
              </a:rPr>
              <a:t>（</a:t>
            </a:r>
            <a:r>
              <a:rPr lang="en-US" altLang="zh-CN" sz="2400" b="0" i="0" dirty="0">
                <a:effectLst/>
                <a:latin typeface="仿宋" panose="02010609060101010101" pitchFamily="49" charset="-122"/>
                <a:ea typeface="仿宋" panose="02010609060101010101" pitchFamily="49" charset="-122"/>
              </a:rPr>
              <a:t>1785</a:t>
            </a:r>
            <a:r>
              <a:rPr lang="zh-CN" altLang="en-US" sz="2400" b="0" i="0" dirty="0">
                <a:effectLst/>
                <a:latin typeface="仿宋" panose="02010609060101010101" pitchFamily="49" charset="-122"/>
                <a:ea typeface="仿宋" panose="02010609060101010101" pitchFamily="49" charset="-122"/>
              </a:rPr>
              <a:t>年</a:t>
            </a:r>
            <a:r>
              <a:rPr lang="en-US" altLang="zh-CN" sz="2400" b="0" i="0" dirty="0">
                <a:effectLst/>
                <a:latin typeface="仿宋" panose="02010609060101010101" pitchFamily="49" charset="-122"/>
                <a:ea typeface="仿宋" panose="02010609060101010101" pitchFamily="49" charset="-122"/>
              </a:rPr>
              <a:t>8</a:t>
            </a:r>
            <a:r>
              <a:rPr lang="zh-CN" altLang="en-US" sz="2400" b="0" i="0" dirty="0">
                <a:effectLst/>
                <a:latin typeface="仿宋" panose="02010609060101010101" pitchFamily="49" charset="-122"/>
                <a:ea typeface="仿宋" panose="02010609060101010101" pitchFamily="49" charset="-122"/>
              </a:rPr>
              <a:t>月</a:t>
            </a:r>
            <a:r>
              <a:rPr lang="en-US" altLang="zh-CN" sz="2400" b="0" i="0" dirty="0">
                <a:effectLst/>
                <a:latin typeface="仿宋" panose="02010609060101010101" pitchFamily="49" charset="-122"/>
                <a:ea typeface="仿宋" panose="02010609060101010101" pitchFamily="49" charset="-122"/>
              </a:rPr>
              <a:t>30</a:t>
            </a:r>
            <a:r>
              <a:rPr lang="zh-CN" altLang="en-US" sz="2400" b="0" i="0" dirty="0">
                <a:effectLst/>
                <a:latin typeface="仿宋" panose="02010609060101010101" pitchFamily="49" charset="-122"/>
                <a:ea typeface="仿宋" panose="02010609060101010101" pitchFamily="49" charset="-122"/>
              </a:rPr>
              <a:t>日－</a:t>
            </a:r>
            <a:r>
              <a:rPr lang="en-US" altLang="zh-CN" sz="2400" b="0" i="0" dirty="0">
                <a:effectLst/>
                <a:latin typeface="仿宋" panose="02010609060101010101" pitchFamily="49" charset="-122"/>
                <a:ea typeface="仿宋" panose="02010609060101010101" pitchFamily="49" charset="-122"/>
              </a:rPr>
              <a:t>1850</a:t>
            </a:r>
            <a:r>
              <a:rPr lang="zh-CN" altLang="en-US" sz="2400" b="0" i="0" dirty="0">
                <a:effectLst/>
                <a:latin typeface="仿宋" panose="02010609060101010101" pitchFamily="49" charset="-122"/>
                <a:ea typeface="仿宋" panose="02010609060101010101" pitchFamily="49" charset="-122"/>
              </a:rPr>
              <a:t>年</a:t>
            </a:r>
            <a:r>
              <a:rPr lang="en-US" altLang="zh-CN" sz="2400" b="0" i="0" dirty="0">
                <a:effectLst/>
                <a:latin typeface="仿宋" panose="02010609060101010101" pitchFamily="49" charset="-122"/>
                <a:ea typeface="仿宋" panose="02010609060101010101" pitchFamily="49" charset="-122"/>
              </a:rPr>
              <a:t>11</a:t>
            </a:r>
            <a:r>
              <a:rPr lang="zh-CN" altLang="en-US" sz="2400" b="0" i="0" dirty="0">
                <a:effectLst/>
                <a:latin typeface="仿宋" panose="02010609060101010101" pitchFamily="49" charset="-122"/>
                <a:ea typeface="仿宋" panose="02010609060101010101" pitchFamily="49" charset="-122"/>
              </a:rPr>
              <a:t>月</a:t>
            </a:r>
            <a:r>
              <a:rPr lang="en-US" altLang="zh-CN" sz="2400" b="0" i="0" dirty="0">
                <a:effectLst/>
                <a:latin typeface="仿宋" panose="02010609060101010101" pitchFamily="49" charset="-122"/>
                <a:ea typeface="仿宋" panose="02010609060101010101" pitchFamily="49" charset="-122"/>
              </a:rPr>
              <a:t>22</a:t>
            </a:r>
            <a:r>
              <a:rPr lang="zh-CN" altLang="en-US" sz="2400" b="0" i="0" dirty="0">
                <a:effectLst/>
                <a:latin typeface="仿宋" panose="02010609060101010101" pitchFamily="49" charset="-122"/>
                <a:ea typeface="仿宋" panose="02010609060101010101" pitchFamily="49" charset="-122"/>
              </a:rPr>
              <a:t>日），</a:t>
            </a:r>
            <a:r>
              <a:rPr lang="zh-CN" altLang="en-US" sz="2400" b="0" i="0" u="none" strike="noStrike" dirty="0">
                <a:effectLst/>
                <a:latin typeface="仿宋" panose="02010609060101010101" pitchFamily="49" charset="-122"/>
                <a:ea typeface="仿宋" panose="02010609060101010101" pitchFamily="49" charset="-122"/>
                <a:hlinkClick r:id="rId3" tooltip="福建省">
                  <a:extLst>
                    <a:ext uri="{A12FA001-AC4F-418D-AE19-62706E023703}">
                      <ahyp:hlinkClr xmlns:ahyp="http://schemas.microsoft.com/office/drawing/2018/hyperlinkcolor" val="tx"/>
                    </a:ext>
                  </a:extLst>
                </a:hlinkClick>
              </a:rPr>
              <a:t>福建省</a:t>
            </a:r>
            <a:r>
              <a:rPr lang="zh-CN" altLang="en-US" sz="2400" dirty="0">
                <a:latin typeface="仿宋" panose="02010609060101010101" pitchFamily="49" charset="-122"/>
                <a:ea typeface="仿宋" panose="02010609060101010101" pitchFamily="49" charset="-122"/>
              </a:rPr>
              <a:t>侯官县</a:t>
            </a:r>
            <a:r>
              <a:rPr lang="zh-CN" altLang="en-US" sz="2400" b="0" i="0" dirty="0">
                <a:effectLst/>
                <a:latin typeface="仿宋" panose="02010609060101010101" pitchFamily="49" charset="-122"/>
                <a:ea typeface="仿宋" panose="02010609060101010101" pitchFamily="49" charset="-122"/>
              </a:rPr>
              <a:t>（今</a:t>
            </a:r>
            <a:r>
              <a:rPr lang="zh-CN" altLang="en-US" sz="2400" dirty="0">
                <a:latin typeface="仿宋" panose="02010609060101010101" pitchFamily="49" charset="-122"/>
                <a:ea typeface="仿宋" panose="02010609060101010101" pitchFamily="49" charset="-122"/>
              </a:rPr>
              <a:t>福州市区</a:t>
            </a:r>
            <a:r>
              <a:rPr lang="zh-CN" altLang="en-US" sz="2400" b="0" i="0" dirty="0">
                <a:effectLst/>
                <a:latin typeface="仿宋" panose="02010609060101010101" pitchFamily="49" charset="-122"/>
                <a:ea typeface="仿宋" panose="02010609060101010101" pitchFamily="49" charset="-122"/>
              </a:rPr>
              <a:t>）人，</a:t>
            </a:r>
            <a:r>
              <a:rPr lang="zh-CN" altLang="en-US" sz="2400" dirty="0">
                <a:latin typeface="仿宋" panose="02010609060101010101" pitchFamily="49" charset="-122"/>
                <a:ea typeface="仿宋" panose="02010609060101010101" pitchFamily="49" charset="-122"/>
              </a:rPr>
              <a:t>字</a:t>
            </a:r>
            <a:r>
              <a:rPr lang="zh-CN" altLang="en-US" sz="2400" b="1" i="0" dirty="0">
                <a:effectLst/>
                <a:latin typeface="仿宋" panose="02010609060101010101" pitchFamily="49" charset="-122"/>
                <a:ea typeface="仿宋" panose="02010609060101010101" pitchFamily="49" charset="-122"/>
              </a:rPr>
              <a:t>元抚</a:t>
            </a:r>
            <a:r>
              <a:rPr lang="zh-CN" altLang="en-US" sz="2400" b="0" i="0" dirty="0">
                <a:effectLst/>
                <a:latin typeface="仿宋" panose="02010609060101010101" pitchFamily="49" charset="-122"/>
                <a:ea typeface="仿宋" panose="02010609060101010101" pitchFamily="49" charset="-122"/>
              </a:rPr>
              <a:t>，又字</a:t>
            </a:r>
            <a:r>
              <a:rPr lang="zh-CN" altLang="en-US" sz="2400" b="1" i="0" dirty="0">
                <a:effectLst/>
                <a:latin typeface="仿宋" panose="02010609060101010101" pitchFamily="49" charset="-122"/>
                <a:ea typeface="仿宋" panose="02010609060101010101" pitchFamily="49" charset="-122"/>
              </a:rPr>
              <a:t>少穆</a:t>
            </a:r>
            <a:r>
              <a:rPr lang="zh-CN" altLang="en-US" sz="2400" b="0" i="0" dirty="0">
                <a:effectLst/>
                <a:latin typeface="仿宋" panose="02010609060101010101" pitchFamily="49" charset="-122"/>
                <a:ea typeface="仿宋" panose="02010609060101010101" pitchFamily="49" charset="-122"/>
              </a:rPr>
              <a:t>、</a:t>
            </a:r>
            <a:r>
              <a:rPr lang="zh-CN" altLang="en-US" sz="2400" b="1" i="0" dirty="0">
                <a:effectLst/>
                <a:latin typeface="仿宋" panose="02010609060101010101" pitchFamily="49" charset="-122"/>
                <a:ea typeface="仿宋" panose="02010609060101010101" pitchFamily="49" charset="-122"/>
              </a:rPr>
              <a:t>石麟</a:t>
            </a:r>
            <a:r>
              <a:rPr lang="zh-CN" altLang="en-US" sz="2400" b="0" i="0" dirty="0">
                <a:effectLst/>
                <a:latin typeface="仿宋" panose="02010609060101010101" pitchFamily="49" charset="-122"/>
                <a:ea typeface="仿宋" panose="02010609060101010101" pitchFamily="49" charset="-122"/>
              </a:rPr>
              <a:t>，晚</a:t>
            </a:r>
            <a:r>
              <a:rPr lang="zh-CN" altLang="en-US" sz="2400" dirty="0">
                <a:latin typeface="仿宋" panose="02010609060101010101" pitchFamily="49" charset="-122"/>
                <a:ea typeface="仿宋" panose="02010609060101010101" pitchFamily="49" charset="-122"/>
              </a:rPr>
              <a:t>号</a:t>
            </a:r>
            <a:r>
              <a:rPr lang="zh-CN" altLang="en-US" sz="2400" b="1" i="0" dirty="0">
                <a:effectLst/>
                <a:latin typeface="仿宋" panose="02010609060101010101" pitchFamily="49" charset="-122"/>
                <a:ea typeface="仿宋" panose="02010609060101010101" pitchFamily="49" charset="-122"/>
              </a:rPr>
              <a:t>俟村老人</a:t>
            </a:r>
            <a:r>
              <a:rPr lang="zh-CN" altLang="en-US" sz="2400" b="0" i="0" dirty="0">
                <a:effectLst/>
                <a:latin typeface="仿宋" panose="02010609060101010101" pitchFamily="49" charset="-122"/>
                <a:ea typeface="仿宋" panose="02010609060101010101" pitchFamily="49" charset="-122"/>
              </a:rPr>
              <a:t>、</a:t>
            </a:r>
            <a:r>
              <a:rPr lang="zh-CN" altLang="en-US" sz="2400" b="1" i="0" dirty="0">
                <a:effectLst/>
                <a:latin typeface="仿宋" panose="02010609060101010101" pitchFamily="49" charset="-122"/>
                <a:ea typeface="仿宋" panose="02010609060101010101" pitchFamily="49" charset="-122"/>
              </a:rPr>
              <a:t>俟村退叟</a:t>
            </a:r>
            <a:r>
              <a:rPr lang="zh-CN" altLang="en-US" sz="2400" b="0" i="0" dirty="0">
                <a:effectLst/>
                <a:latin typeface="仿宋" panose="02010609060101010101" pitchFamily="49" charset="-122"/>
                <a:ea typeface="仿宋" panose="02010609060101010101" pitchFamily="49" charset="-122"/>
              </a:rPr>
              <a:t>、</a:t>
            </a:r>
            <a:r>
              <a:rPr lang="zh-CN" altLang="en-US" sz="2400" b="1" i="0" dirty="0">
                <a:effectLst/>
                <a:latin typeface="仿宋" panose="02010609060101010101" pitchFamily="49" charset="-122"/>
                <a:ea typeface="仿宋" panose="02010609060101010101" pitchFamily="49" charset="-122"/>
              </a:rPr>
              <a:t>七十二峰退叟</a:t>
            </a:r>
            <a:r>
              <a:rPr lang="zh-CN" altLang="en-US" sz="2400" b="0" i="0" dirty="0">
                <a:effectLst/>
                <a:latin typeface="仿宋" panose="02010609060101010101" pitchFamily="49" charset="-122"/>
                <a:ea typeface="仿宋" panose="02010609060101010101" pitchFamily="49" charset="-122"/>
              </a:rPr>
              <a:t>、</a:t>
            </a:r>
            <a:r>
              <a:rPr lang="zh-CN" altLang="en-US" sz="2400" b="1" i="0" dirty="0">
                <a:effectLst/>
                <a:latin typeface="仿宋" panose="02010609060101010101" pitchFamily="49" charset="-122"/>
                <a:ea typeface="仿宋" panose="02010609060101010101" pitchFamily="49" charset="-122"/>
              </a:rPr>
              <a:t>瓶泉居士</a:t>
            </a:r>
            <a:r>
              <a:rPr lang="zh-CN" altLang="en-US" sz="2400" b="0" i="0" dirty="0">
                <a:effectLst/>
                <a:latin typeface="仿宋" panose="02010609060101010101" pitchFamily="49" charset="-122"/>
                <a:ea typeface="仿宋" panose="02010609060101010101" pitchFamily="49" charset="-122"/>
              </a:rPr>
              <a:t>、</a:t>
            </a:r>
            <a:r>
              <a:rPr lang="zh-CN" altLang="en-US" sz="2400" b="1" i="0" dirty="0">
                <a:effectLst/>
                <a:latin typeface="仿宋" panose="02010609060101010101" pitchFamily="49" charset="-122"/>
                <a:ea typeface="仿宋" panose="02010609060101010101" pitchFamily="49" charset="-122"/>
              </a:rPr>
              <a:t>栎社散人</a:t>
            </a:r>
            <a:r>
              <a:rPr lang="zh-CN" altLang="en-US" sz="2400" b="0" i="0" dirty="0">
                <a:effectLst/>
                <a:latin typeface="仿宋" panose="02010609060101010101" pitchFamily="49" charset="-122"/>
                <a:ea typeface="仿宋" panose="02010609060101010101" pitchFamily="49" charset="-122"/>
              </a:rPr>
              <a:t>等，是</a:t>
            </a:r>
            <a:r>
              <a:rPr lang="zh-CN" altLang="en-US" sz="2400" dirty="0">
                <a:latin typeface="仿宋" panose="02010609060101010101" pitchFamily="49" charset="-122"/>
                <a:ea typeface="仿宋" panose="02010609060101010101" pitchFamily="49" charset="-122"/>
              </a:rPr>
              <a:t>清朝</a:t>
            </a:r>
            <a:r>
              <a:rPr lang="zh-CN" altLang="en-US" sz="2400" b="0" i="0" dirty="0">
                <a:effectLst/>
                <a:latin typeface="仿宋" panose="02010609060101010101" pitchFamily="49" charset="-122"/>
                <a:ea typeface="仿宋" panose="02010609060101010101" pitchFamily="49" charset="-122"/>
              </a:rPr>
              <a:t>后期</a:t>
            </a:r>
            <a:r>
              <a:rPr lang="zh-CN" altLang="en-US" sz="2400" dirty="0">
                <a:latin typeface="仿宋" panose="02010609060101010101" pitchFamily="49" charset="-122"/>
                <a:ea typeface="仿宋" panose="02010609060101010101" pitchFamily="49" charset="-122"/>
              </a:rPr>
              <a:t>政治家</a:t>
            </a:r>
            <a:r>
              <a:rPr lang="zh-CN" altLang="en-US" sz="2400" b="0" i="0" dirty="0">
                <a:effectLst/>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思想家</a:t>
            </a:r>
            <a:r>
              <a:rPr lang="zh-CN" altLang="en-US" sz="2400" b="0" i="0" dirty="0">
                <a:effectLst/>
                <a:latin typeface="仿宋" panose="02010609060101010101" pitchFamily="49" charset="-122"/>
                <a:ea typeface="仿宋" panose="02010609060101010101" pitchFamily="49" charset="-122"/>
              </a:rPr>
              <a:t>和</a:t>
            </a:r>
            <a:r>
              <a:rPr lang="zh-CN" altLang="en-US" sz="2400" dirty="0">
                <a:latin typeface="仿宋" panose="02010609060101010101" pitchFamily="49" charset="-122"/>
                <a:ea typeface="仿宋" panose="02010609060101010101" pitchFamily="49" charset="-122"/>
              </a:rPr>
              <a:t>诗人</a:t>
            </a:r>
            <a:r>
              <a:rPr lang="zh-CN" altLang="en-US" sz="2400" b="0" i="0" dirty="0">
                <a:effectLst/>
                <a:latin typeface="仿宋" panose="02010609060101010101" pitchFamily="49" charset="-122"/>
                <a:ea typeface="仿宋" panose="02010609060101010101" pitchFamily="49" charset="-122"/>
              </a:rPr>
              <a:t>。</a:t>
            </a:r>
            <a:r>
              <a:rPr lang="en-US" altLang="zh-CN" sz="2400" b="0" i="0" dirty="0">
                <a:effectLst/>
                <a:latin typeface="仿宋" panose="02010609060101010101" pitchFamily="49" charset="-122"/>
                <a:ea typeface="仿宋" panose="02010609060101010101" pitchFamily="49" charset="-122"/>
              </a:rPr>
              <a:t>1811</a:t>
            </a:r>
            <a:r>
              <a:rPr lang="zh-CN" altLang="en-US" sz="2400" b="0" i="0" dirty="0">
                <a:effectLst/>
                <a:latin typeface="仿宋" panose="02010609060101010101" pitchFamily="49" charset="-122"/>
                <a:ea typeface="仿宋" panose="02010609060101010101" pitchFamily="49" charset="-122"/>
              </a:rPr>
              <a:t>年林则徐（</a:t>
            </a:r>
            <a:r>
              <a:rPr lang="en-US" altLang="zh-CN" sz="2400" b="0" i="0" dirty="0">
                <a:effectLst/>
                <a:latin typeface="仿宋" panose="02010609060101010101" pitchFamily="49" charset="-122"/>
                <a:ea typeface="仿宋" panose="02010609060101010101" pitchFamily="49" charset="-122"/>
              </a:rPr>
              <a:t>26</a:t>
            </a:r>
            <a:r>
              <a:rPr lang="zh-CN" altLang="en-US" sz="2400" b="0" i="0" dirty="0">
                <a:effectLst/>
                <a:latin typeface="仿宋" panose="02010609060101010101" pitchFamily="49" charset="-122"/>
                <a:ea typeface="仿宋" panose="02010609060101010101" pitchFamily="49" charset="-122"/>
              </a:rPr>
              <a:t>岁）中进士，官至</a:t>
            </a:r>
            <a:r>
              <a:rPr lang="zh-CN" altLang="en-US" sz="2400" dirty="0">
                <a:latin typeface="仿宋" panose="02010609060101010101" pitchFamily="49" charset="-122"/>
                <a:ea typeface="仿宋" panose="02010609060101010101" pitchFamily="49" charset="-122"/>
              </a:rPr>
              <a:t>一品</a:t>
            </a:r>
            <a:r>
              <a:rPr lang="zh-CN" altLang="en-US" sz="2400" b="0" i="0" dirty="0">
                <a:effectLst/>
                <a:latin typeface="仿宋" panose="02010609060101010101" pitchFamily="49" charset="-122"/>
                <a:ea typeface="仿宋" panose="02010609060101010101" pitchFamily="49" charset="-122"/>
              </a:rPr>
              <a:t>，曾经担任</a:t>
            </a:r>
            <a:r>
              <a:rPr lang="zh-CN" altLang="en-US" sz="2400" b="1" u="sng" dirty="0">
                <a:latin typeface="仿宋" panose="02010609060101010101" pitchFamily="49" charset="-122"/>
                <a:ea typeface="仿宋" panose="02010609060101010101" pitchFamily="49" charset="-122"/>
              </a:rPr>
              <a:t>湖广总督</a:t>
            </a:r>
            <a:r>
              <a:rPr lang="zh-CN" altLang="en-US" sz="2400" b="0" i="0" dirty="0">
                <a:effectLst/>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陕甘总督</a:t>
            </a:r>
            <a:r>
              <a:rPr lang="zh-CN" altLang="en-US" sz="2400" b="0" i="0" dirty="0">
                <a:effectLst/>
                <a:latin typeface="仿宋" panose="02010609060101010101" pitchFamily="49" charset="-122"/>
                <a:ea typeface="仿宋" panose="02010609060101010101" pitchFamily="49" charset="-122"/>
              </a:rPr>
              <a:t>和</a:t>
            </a:r>
            <a:r>
              <a:rPr lang="zh-CN" altLang="en-US" sz="2400" dirty="0">
                <a:latin typeface="仿宋" panose="02010609060101010101" pitchFamily="49" charset="-122"/>
                <a:ea typeface="仿宋" panose="02010609060101010101" pitchFamily="49" charset="-122"/>
              </a:rPr>
              <a:t>云贵总督</a:t>
            </a:r>
            <a:r>
              <a:rPr lang="zh-CN" altLang="en-US" sz="2400" b="0" i="0" dirty="0">
                <a:effectLst/>
                <a:latin typeface="仿宋" panose="02010609060101010101" pitchFamily="49" charset="-122"/>
                <a:ea typeface="仿宋" panose="02010609060101010101" pitchFamily="49" charset="-122"/>
              </a:rPr>
              <a:t>，两次受命</a:t>
            </a:r>
            <a:r>
              <a:rPr lang="zh-CN" altLang="en-US" sz="2400" dirty="0">
                <a:latin typeface="仿宋" panose="02010609060101010101" pitchFamily="49" charset="-122"/>
                <a:ea typeface="仿宋" panose="02010609060101010101" pitchFamily="49" charset="-122"/>
              </a:rPr>
              <a:t>钦差大臣</a:t>
            </a:r>
            <a:r>
              <a:rPr lang="zh-CN" altLang="en-US" sz="2400" b="0" i="0" dirty="0">
                <a:effectLst/>
                <a:latin typeface="仿宋" panose="02010609060101010101" pitchFamily="49" charset="-122"/>
                <a:ea typeface="仿宋" panose="02010609060101010101" pitchFamily="49" charset="-122"/>
              </a:rPr>
              <a:t>；</a:t>
            </a:r>
            <a:r>
              <a:rPr lang="zh-CN" altLang="en-US" sz="2400" b="1" i="0" u="sng" dirty="0">
                <a:effectLst/>
                <a:latin typeface="仿宋" panose="02010609060101010101" pitchFamily="49" charset="-122"/>
                <a:ea typeface="仿宋" panose="02010609060101010101" pitchFamily="49" charset="-122"/>
              </a:rPr>
              <a:t>因为主张严禁</a:t>
            </a:r>
            <a:r>
              <a:rPr lang="zh-CN" altLang="en-US" sz="2400" b="1" u="sng" dirty="0">
                <a:latin typeface="仿宋" panose="02010609060101010101" pitchFamily="49" charset="-122"/>
                <a:ea typeface="仿宋" panose="02010609060101010101" pitchFamily="49" charset="-122"/>
              </a:rPr>
              <a:t>鸦片</a:t>
            </a:r>
            <a:r>
              <a:rPr lang="zh-CN" altLang="en-US" sz="2400" b="1" i="0" u="sng" dirty="0">
                <a:effectLst/>
                <a:latin typeface="仿宋" panose="02010609060101010101" pitchFamily="49" charset="-122"/>
                <a:ea typeface="仿宋" panose="02010609060101010101" pitchFamily="49" charset="-122"/>
              </a:rPr>
              <a:t>及抵抗西方列强的侵略，在中国有“</a:t>
            </a:r>
            <a:r>
              <a:rPr lang="zh-CN" altLang="en-US" sz="2400" b="1" u="sng" dirty="0">
                <a:latin typeface="仿宋" panose="02010609060101010101" pitchFamily="49" charset="-122"/>
                <a:ea typeface="仿宋" panose="02010609060101010101" pitchFamily="49" charset="-122"/>
              </a:rPr>
              <a:t>民族英雄</a:t>
            </a:r>
            <a:r>
              <a:rPr lang="zh-CN" altLang="en-US" sz="2400" b="1" i="0" u="sng" dirty="0">
                <a:effectLst/>
                <a:latin typeface="仿宋" panose="02010609060101010101" pitchFamily="49" charset="-122"/>
                <a:ea typeface="仿宋" panose="02010609060101010101" pitchFamily="49" charset="-122"/>
              </a:rPr>
              <a:t>”之称誉。</a:t>
            </a:r>
            <a:endParaRPr lang="zh-CN" altLang="en-US" sz="2400" b="1" u="sng"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7613839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38362EE-C989-4ED0-8D64-048558BFDD96}"/>
              </a:ext>
            </a:extLst>
          </p:cNvPr>
          <p:cNvSpPr>
            <a:spLocks noGrp="1"/>
          </p:cNvSpPr>
          <p:nvPr>
            <p:ph idx="1"/>
          </p:nvPr>
        </p:nvSpPr>
        <p:spPr>
          <a:xfrm>
            <a:off x="659892" y="0"/>
            <a:ext cx="10872216" cy="6163056"/>
          </a:xfrm>
        </p:spPr>
        <p:txBody>
          <a:bodyPr/>
          <a:lstStyle/>
          <a:p>
            <a:r>
              <a:rPr lang="zh-CN" altLang="en-US" dirty="0">
                <a:latin typeface="仿宋" panose="02010609060101010101" pitchFamily="49" charset="-122"/>
                <a:ea typeface="仿宋" panose="02010609060101010101" pitchFamily="49" charset="-122"/>
              </a:rPr>
              <a:t>由上一页的人物基本介绍，我们可以将他一生中最重要的时间进行展示、串联。</a:t>
            </a:r>
          </a:p>
        </p:txBody>
      </p:sp>
      <p:sp>
        <p:nvSpPr>
          <p:cNvPr id="4" name="文本框 3">
            <a:extLst>
              <a:ext uri="{FF2B5EF4-FFF2-40B4-BE49-F238E27FC236}">
                <a16:creationId xmlns:a16="http://schemas.microsoft.com/office/drawing/2014/main" id="{95D1F119-1658-4E10-908B-A7B5F0C68A65}"/>
              </a:ext>
            </a:extLst>
          </p:cNvPr>
          <p:cNvSpPr txBox="1"/>
          <p:nvPr/>
        </p:nvSpPr>
        <p:spPr>
          <a:xfrm>
            <a:off x="659893" y="931641"/>
            <a:ext cx="10724388" cy="5201424"/>
          </a:xfrm>
          <a:prstGeom prst="rect">
            <a:avLst/>
          </a:prstGeom>
          <a:noFill/>
        </p:spPr>
        <p:txBody>
          <a:bodyPr wrap="square" rtlCol="0">
            <a:spAutoFit/>
          </a:bodyPr>
          <a:lstStyle/>
          <a:p>
            <a:r>
              <a:rPr lang="zh-CN" altLang="en-US" sz="2400" b="1" dirty="0">
                <a:latin typeface="仿宋" panose="02010609060101010101" pitchFamily="49" charset="-122"/>
                <a:ea typeface="仿宋" panose="02010609060101010101" pitchFamily="49" charset="-122"/>
              </a:rPr>
              <a:t>林则徐的一生：</a:t>
            </a:r>
            <a:endParaRPr lang="en-US" altLang="zh-CN" sz="2400" b="1" dirty="0">
              <a:latin typeface="仿宋" panose="02010609060101010101" pitchFamily="49" charset="-122"/>
              <a:ea typeface="仿宋" panose="02010609060101010101" pitchFamily="49" charset="-122"/>
            </a:endParaRPr>
          </a:p>
          <a:p>
            <a:endParaRPr lang="en-US" altLang="zh-CN" sz="2800" dirty="0">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少年时代：贫苦童年→入读鳌峰书院→林雨化事件</a:t>
            </a:r>
            <a:endParaRPr lang="en-US" altLang="zh-CN" sz="2800" dirty="0">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步入仕途：中举成家→张师诚幕僚时期</a:t>
            </a:r>
            <a:endParaRPr lang="en-US" altLang="zh-CN" sz="2800" dirty="0">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官宦之路：任庶吉士→愤而罢官→复职→治水</a:t>
            </a:r>
            <a:endParaRPr lang="en-US" altLang="zh-CN" sz="2800" dirty="0">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虎门销烟</a:t>
            </a:r>
            <a:endParaRPr lang="en-US" altLang="zh-CN"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鸦片战争</a:t>
            </a:r>
            <a:endParaRPr lang="en-US" altLang="zh-CN"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革职</a:t>
            </a:r>
            <a:endParaRPr lang="en-US" altLang="zh-CN"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遣戍新疆</a:t>
            </a:r>
            <a:endParaRPr lang="en-US" altLang="zh-CN" sz="2800" b="1" u="sng"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a:p>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晚年：自哈密入京→退休→逝世</a:t>
            </a:r>
            <a:endParaRPr lang="en-US" altLang="zh-CN" sz="2800" dirty="0">
              <a:latin typeface="仿宋" panose="02010609060101010101" pitchFamily="49" charset="-122"/>
              <a:ea typeface="仿宋" panose="02010609060101010101" pitchFamily="49" charset="-122"/>
            </a:endParaRPr>
          </a:p>
          <a:p>
            <a:r>
              <a:rPr lang="zh-CN" altLang="en-US" sz="2800" dirty="0">
                <a:latin typeface="仿宋" panose="02010609060101010101" pitchFamily="49" charset="-122"/>
                <a:ea typeface="仿宋" panose="02010609060101010101" pitchFamily="49" charset="-122"/>
              </a:rPr>
              <a:t>我们可以在这里提出问题：</a:t>
            </a:r>
            <a:r>
              <a:rPr lang="zh-CN" altLang="en-US" sz="2800" b="1" u="sng" dirty="0">
                <a:latin typeface="仿宋" panose="02010609060101010101" pitchFamily="49" charset="-122"/>
                <a:ea typeface="仿宋" panose="02010609060101010101" pitchFamily="49" charset="-122"/>
              </a:rPr>
              <a:t>为何林则徐在虎门销烟、鸦片战争之后境况一落千丈至革职、遣戍新疆？</a:t>
            </a:r>
          </a:p>
        </p:txBody>
      </p:sp>
    </p:spTree>
    <p:extLst>
      <p:ext uri="{BB962C8B-B14F-4D97-AF65-F5344CB8AC3E}">
        <p14:creationId xmlns:p14="http://schemas.microsoft.com/office/powerpoint/2010/main" val="29969906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312AEB9-4F05-40F8-820B-F2B748BA2E43}"/>
              </a:ext>
            </a:extLst>
          </p:cNvPr>
          <p:cNvSpPr>
            <a:spLocks noGrp="1"/>
          </p:cNvSpPr>
          <p:nvPr>
            <p:ph idx="1"/>
          </p:nvPr>
        </p:nvSpPr>
        <p:spPr>
          <a:xfrm>
            <a:off x="621792" y="274320"/>
            <a:ext cx="10732008" cy="5902643"/>
          </a:xfrm>
        </p:spPr>
        <p:txBody>
          <a:bodyPr/>
          <a:lstStyle/>
          <a:p>
            <a:pPr marL="0" indent="0">
              <a:buNone/>
            </a:pPr>
            <a:r>
              <a:rPr lang="zh-CN" altLang="en-US" dirty="0">
                <a:latin typeface="仿宋" panose="02010609060101010101" pitchFamily="49" charset="-122"/>
                <a:ea typeface="仿宋" panose="02010609060101010101" pitchFamily="49" charset="-122"/>
              </a:rPr>
              <a:t>第一次鸦片战争至第二次鸦片战争的过渡：</a:t>
            </a:r>
            <a:endParaRPr lang="en-US" altLang="zh-CN" dirty="0">
              <a:latin typeface="仿宋" panose="02010609060101010101" pitchFamily="49" charset="-122"/>
              <a:ea typeface="仿宋" panose="02010609060101010101" pitchFamily="49" charset="-122"/>
            </a:endParaRPr>
          </a:p>
          <a:p>
            <a:pPr marL="0" indent="0">
              <a:buNone/>
            </a:pP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书本：“英国等侵略者从鸦片战争中获得了种种特权，但是未能达到鸦片贸易合法化的目的。为进一步打开中国市场</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由林则徐进一步过渡到魏源，由此展开该课程中“开眼看世界”部分。“林则徐被贬后，把</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四洲志</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交给他的朋友魏源。”魏源在此基础上成书</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海国图志</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，提出了“师夷长技以制夷”。</a:t>
            </a:r>
            <a:endParaRPr lang="en-US" altLang="zh-CN" dirty="0">
              <a:latin typeface="仿宋" panose="02010609060101010101" pitchFamily="49" charset="-122"/>
              <a:ea typeface="仿宋" panose="02010609060101010101" pitchFamily="49" charset="-122"/>
            </a:endParaRPr>
          </a:p>
          <a:p>
            <a:pPr marL="0" indent="0">
              <a:buNone/>
            </a:pPr>
            <a:endParaRPr lang="en-US" altLang="zh-CN" dirty="0">
              <a:latin typeface="仿宋" panose="02010609060101010101" pitchFamily="49" charset="-122"/>
              <a:ea typeface="仿宋" panose="02010609060101010101" pitchFamily="49" charset="-122"/>
            </a:endParaRPr>
          </a:p>
          <a:p>
            <a:pPr marL="0" indent="0">
              <a:buNone/>
            </a:pPr>
            <a:r>
              <a:rPr lang="zh-CN" altLang="en-US" dirty="0">
                <a:latin typeface="仿宋" panose="02010609060101010101" pitchFamily="49" charset="-122"/>
                <a:ea typeface="仿宋" panose="02010609060101010101" pitchFamily="49" charset="-122"/>
              </a:rPr>
              <a:t>在之前材料中出现的徐继畬，则为又一位开眼看世界之人，个人撰成</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瀛寰志略</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，为中国近代第一部世界地理著作。（第</a:t>
            </a:r>
            <a:r>
              <a:rPr lang="en-US" altLang="zh-CN" dirty="0">
                <a:latin typeface="仿宋" panose="02010609060101010101" pitchFamily="49" charset="-122"/>
                <a:ea typeface="仿宋" panose="02010609060101010101" pitchFamily="49" charset="-122"/>
              </a:rPr>
              <a:t>94</a:t>
            </a:r>
            <a:r>
              <a:rPr lang="zh-CN" altLang="en-US" dirty="0">
                <a:latin typeface="仿宋" panose="02010609060101010101" pitchFamily="49" charset="-122"/>
                <a:ea typeface="仿宋" panose="02010609060101010101" pitchFamily="49" charset="-122"/>
              </a:rPr>
              <a:t>页）</a:t>
            </a:r>
            <a:endParaRPr lang="en-US" altLang="zh-CN" dirty="0">
              <a:latin typeface="仿宋" panose="02010609060101010101" pitchFamily="49" charset="-122"/>
              <a:ea typeface="仿宋" panose="02010609060101010101" pitchFamily="49" charset="-122"/>
            </a:endParaRPr>
          </a:p>
          <a:p>
            <a:pPr marL="0" indent="0">
              <a:buNone/>
            </a:pPr>
            <a:endParaRPr lang="en-US" altLang="zh-CN" dirty="0">
              <a:latin typeface="仿宋" panose="02010609060101010101" pitchFamily="49" charset="-122"/>
              <a:ea typeface="仿宋" panose="02010609060101010101" pitchFamily="49" charset="-122"/>
            </a:endParaRPr>
          </a:p>
          <a:p>
            <a:pPr marL="0" indent="0">
              <a:buNone/>
            </a:pPr>
            <a:r>
              <a:rPr lang="zh-CN" altLang="en-US" dirty="0">
                <a:latin typeface="仿宋" panose="02010609060101010101" pitchFamily="49" charset="-122"/>
                <a:ea typeface="仿宋" panose="02010609060101010101" pitchFamily="49" charset="-122"/>
              </a:rPr>
              <a:t>由此结束本课的学习。</a:t>
            </a:r>
            <a:endParaRPr lang="en-US" altLang="zh-CN" dirty="0">
              <a:latin typeface="仿宋" panose="02010609060101010101" pitchFamily="49" charset="-122"/>
              <a:ea typeface="仿宋" panose="02010609060101010101" pitchFamily="49" charset="-122"/>
            </a:endParaRPr>
          </a:p>
          <a:p>
            <a:pPr marL="0" indent="0">
              <a:buNone/>
            </a:pP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4152872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1111EE-69F6-4FD9-A3F6-6A15C55E7DE3}"/>
              </a:ext>
            </a:extLst>
          </p:cNvPr>
          <p:cNvSpPr>
            <a:spLocks noGrp="1"/>
          </p:cNvSpPr>
          <p:nvPr>
            <p:ph type="title"/>
          </p:nvPr>
        </p:nvSpPr>
        <p:spPr>
          <a:xfrm>
            <a:off x="838200" y="2766218"/>
            <a:ext cx="10515600" cy="1325563"/>
          </a:xfrm>
        </p:spPr>
        <p:txBody>
          <a:bodyPr>
            <a:normAutofit/>
          </a:bodyPr>
          <a:lstStyle/>
          <a:p>
            <a:pPr algn="ctr"/>
            <a:r>
              <a:rPr lang="zh-CN" altLang="en-US" sz="8800" b="1" dirty="0">
                <a:latin typeface="仿宋" panose="02010609060101010101" pitchFamily="49" charset="-122"/>
                <a:ea typeface="仿宋" panose="02010609060101010101" pitchFamily="49" charset="-122"/>
              </a:rPr>
              <a:t>谢谢大家！</a:t>
            </a:r>
          </a:p>
        </p:txBody>
      </p:sp>
    </p:spTree>
    <p:extLst>
      <p:ext uri="{BB962C8B-B14F-4D97-AF65-F5344CB8AC3E}">
        <p14:creationId xmlns:p14="http://schemas.microsoft.com/office/powerpoint/2010/main" val="25060171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01BB25-CAB3-4E31-98D0-1C4348A1C8D2}"/>
              </a:ext>
            </a:extLst>
          </p:cNvPr>
          <p:cNvSpPr>
            <a:spLocks noGrp="1"/>
          </p:cNvSpPr>
          <p:nvPr>
            <p:ph type="title"/>
          </p:nvPr>
        </p:nvSpPr>
        <p:spPr>
          <a:xfrm>
            <a:off x="838200" y="18255"/>
            <a:ext cx="10515600" cy="1325563"/>
          </a:xfrm>
        </p:spPr>
        <p:txBody>
          <a:bodyPr/>
          <a:lstStyle/>
          <a:p>
            <a:r>
              <a:rPr lang="zh-CN" altLang="en-US" b="1" dirty="0">
                <a:latin typeface="仿宋" panose="02010609060101010101" pitchFamily="49" charset="-122"/>
                <a:ea typeface="仿宋" panose="02010609060101010101" pitchFamily="49" charset="-122"/>
              </a:rPr>
              <a:t>时序性</a:t>
            </a:r>
          </a:p>
        </p:txBody>
      </p:sp>
      <p:sp>
        <p:nvSpPr>
          <p:cNvPr id="3" name="内容占位符 2">
            <a:extLst>
              <a:ext uri="{FF2B5EF4-FFF2-40B4-BE49-F238E27FC236}">
                <a16:creationId xmlns:a16="http://schemas.microsoft.com/office/drawing/2014/main" id="{69B0B401-BA27-4F05-9301-F73D16F463E6}"/>
              </a:ext>
            </a:extLst>
          </p:cNvPr>
          <p:cNvSpPr>
            <a:spLocks noGrp="1"/>
          </p:cNvSpPr>
          <p:nvPr>
            <p:ph idx="1"/>
          </p:nvPr>
        </p:nvSpPr>
        <p:spPr/>
        <p:txBody>
          <a:bodyPr>
            <a:normAutofit/>
          </a:bodyPr>
          <a:lstStyle/>
          <a:p>
            <a:pPr marL="0" indent="0">
              <a:buNone/>
            </a:pP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时序性就其词语本身而言，“时序“二者更侧重强调于“序”，该字具体可以解释为</a:t>
            </a:r>
            <a:r>
              <a:rPr lang="zh-CN" altLang="en-US" u="sng" dirty="0">
                <a:latin typeface="仿宋" panose="02010609060101010101" pitchFamily="49" charset="-122"/>
                <a:ea typeface="仿宋" panose="02010609060101010101" pitchFamily="49" charset="-122"/>
              </a:rPr>
              <a:t>顺序、次序</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0" indent="0">
              <a:buNone/>
            </a:pPr>
            <a:endParaRPr lang="en-US" altLang="zh-CN" dirty="0">
              <a:latin typeface="仿宋" panose="02010609060101010101" pitchFamily="49" charset="-122"/>
              <a:ea typeface="仿宋" panose="02010609060101010101" pitchFamily="49" charset="-122"/>
            </a:endParaRPr>
          </a:p>
          <a:p>
            <a:pPr marL="0" indent="0">
              <a:buNone/>
            </a:pPr>
            <a:r>
              <a:rPr lang="zh-CN" altLang="en-US" dirty="0">
                <a:latin typeface="Times New Roman" panose="02020603050405020304" pitchFamily="18" charset="0"/>
                <a:ea typeface="仿宋" panose="02010609060101010101" pitchFamily="49" charset="-122"/>
                <a:cs typeface="Times New Roman" panose="02020603050405020304" pitchFamily="18" charset="0"/>
              </a:rPr>
              <a:t>依照这种顺序，我们可以进行组词：</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0" indent="0">
              <a:buNone/>
            </a:pPr>
            <a:r>
              <a:rPr lang="zh-CN" altLang="en-US" dirty="0">
                <a:latin typeface="Times New Roman" panose="02020603050405020304" pitchFamily="18" charset="0"/>
                <a:ea typeface="仿宋" panose="02010609060101010101" pitchFamily="49" charset="-122"/>
                <a:cs typeface="Times New Roman" panose="02020603050405020304" pitchFamily="18" charset="0"/>
              </a:rPr>
              <a:t>课程的时序性</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0" indent="0">
              <a:buNone/>
            </a:pPr>
            <a:r>
              <a:rPr lang="zh-CN" altLang="en-US" dirty="0">
                <a:latin typeface="Times New Roman" panose="02020603050405020304" pitchFamily="18" charset="0"/>
                <a:ea typeface="仿宋" panose="02010609060101010101" pitchFamily="49" charset="-122"/>
                <a:cs typeface="Times New Roman" panose="02020603050405020304" pitchFamily="18" charset="0"/>
              </a:rPr>
              <a:t>教学的时序性</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0" indent="0">
              <a:buNone/>
            </a:pPr>
            <a:r>
              <a:rPr lang="zh-CN" altLang="en-US" dirty="0">
                <a:latin typeface="Times New Roman" panose="02020603050405020304" pitchFamily="18" charset="0"/>
                <a:ea typeface="仿宋" panose="02010609060101010101" pitchFamily="49" charset="-122"/>
                <a:cs typeface="Times New Roman" panose="02020603050405020304" pitchFamily="18" charset="0"/>
              </a:rPr>
              <a:t>学生及教师个人发展的时序性</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0" indent="0">
              <a:buNone/>
            </a:pP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6755257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1"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500"/>
                                        <p:tgtEl>
                                          <p:spTgt spid="3">
                                            <p:txEl>
                                              <p:pRg st="5" end="5"/>
                                            </p:txEl>
                                          </p:spTgt>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3"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B1FA0C1-38F4-4BEC-BEF2-411EBF6869F1}"/>
              </a:ext>
            </a:extLst>
          </p:cNvPr>
          <p:cNvSpPr>
            <a:spLocks noGrp="1"/>
          </p:cNvSpPr>
          <p:nvPr>
            <p:ph idx="1"/>
          </p:nvPr>
        </p:nvSpPr>
        <p:spPr>
          <a:xfrm>
            <a:off x="4315968" y="884584"/>
            <a:ext cx="7876032" cy="5393632"/>
          </a:xfrm>
        </p:spPr>
        <p:txBody>
          <a:bodyPr>
            <a:normAutofit fontScale="92500"/>
          </a:bodyPr>
          <a:lstStyle/>
          <a:p>
            <a:pPr marL="0" indent="457200">
              <a:lnSpc>
                <a:spcPct val="150000"/>
              </a:lnSpc>
              <a:buNone/>
            </a:pPr>
            <a:r>
              <a:rPr lang="zh-CN" altLang="zh-CN" dirty="0">
                <a:latin typeface="Times New Roman" panose="02020603050405020304" pitchFamily="18" charset="0"/>
                <a:ea typeface="仿宋" panose="02010609060101010101" pitchFamily="49" charset="-122"/>
                <a:cs typeface="Times New Roman" panose="02020603050405020304" pitchFamily="18" charset="0"/>
              </a:rPr>
              <a:t>时序性，个人以为类似于计算机术语中的堆栈（</a:t>
            </a:r>
            <a:r>
              <a:rPr lang="en-US" altLang="zh-CN" dirty="0">
                <a:latin typeface="Times New Roman" panose="02020603050405020304" pitchFamily="18" charset="0"/>
                <a:ea typeface="仿宋" panose="02010609060101010101" pitchFamily="49" charset="-122"/>
                <a:cs typeface="Times New Roman" panose="02020603050405020304" pitchFamily="18" charset="0"/>
              </a:rPr>
              <a:t>stack</a:t>
            </a:r>
            <a:r>
              <a:rPr lang="zh-CN" altLang="zh-CN" dirty="0">
                <a:latin typeface="Times New Roman" panose="02020603050405020304" pitchFamily="18" charset="0"/>
                <a:ea typeface="仿宋" panose="02010609060101010101" pitchFamily="49" charset="-122"/>
                <a:cs typeface="Times New Roman" panose="02020603050405020304" pitchFamily="18" charset="0"/>
              </a:rPr>
              <a:t>），遵循一种先进后出的规则，也就是所谓的顺序。通俗来说，就像是一个装满衣服的收纳柜，如果我们需要取出最底下的那件压箱衣装，我们必须遵循这样一种顺序，在将栈顶全部出栈后从而获得栈底。时序性更多的是强调的一种规则，这种顺序的排列是依据一定的模式，有其可循的规律，甚至不仅仅是一种简单的排列，其中更存在着一种递进的关系。</a:t>
            </a:r>
          </a:p>
          <a:p>
            <a:endParaRPr lang="zh-CN" altLang="en-US" dirty="0"/>
          </a:p>
        </p:txBody>
      </p:sp>
      <p:sp>
        <p:nvSpPr>
          <p:cNvPr id="4" name="AutoShape 2">
            <a:extLst>
              <a:ext uri="{FF2B5EF4-FFF2-40B4-BE49-F238E27FC236}">
                <a16:creationId xmlns:a16="http://schemas.microsoft.com/office/drawing/2014/main" id="{3DB08B9B-384C-4E9A-9C10-4B425DDDC38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图片 5">
            <a:extLst>
              <a:ext uri="{FF2B5EF4-FFF2-40B4-BE49-F238E27FC236}">
                <a16:creationId xmlns:a16="http://schemas.microsoft.com/office/drawing/2014/main" id="{017F0733-797F-4946-8291-B9DA35BFC3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779" y="1345637"/>
            <a:ext cx="3746365" cy="4166725"/>
          </a:xfrm>
          <a:prstGeom prst="rect">
            <a:avLst/>
          </a:prstGeom>
        </p:spPr>
      </p:pic>
      <p:sp>
        <p:nvSpPr>
          <p:cNvPr id="9" name="矩形 8">
            <a:extLst>
              <a:ext uri="{FF2B5EF4-FFF2-40B4-BE49-F238E27FC236}">
                <a16:creationId xmlns:a16="http://schemas.microsoft.com/office/drawing/2014/main" id="{5CB6E14D-2E4A-4A0B-B130-5DD246172302}"/>
              </a:ext>
            </a:extLst>
          </p:cNvPr>
          <p:cNvSpPr/>
          <p:nvPr/>
        </p:nvSpPr>
        <p:spPr>
          <a:xfrm rot="20885977">
            <a:off x="487046" y="2263479"/>
            <a:ext cx="11522706" cy="1323439"/>
          </a:xfrm>
          <a:prstGeom prst="rect">
            <a:avLst/>
          </a:prstGeom>
          <a:noFill/>
        </p:spPr>
        <p:txBody>
          <a:bodyPr wrap="none" lIns="91440" tIns="45720" rIns="91440" bIns="45720">
            <a:spAutoFit/>
          </a:bodyPr>
          <a:lstStyle/>
          <a:p>
            <a:pPr algn="ctr"/>
            <a:r>
              <a:rPr lang="zh-CN" altLang="en-US" sz="8000" b="1" dirty="0">
                <a:ln w="22225">
                  <a:solidFill>
                    <a:schemeClr val="accent2"/>
                  </a:solidFill>
                  <a:prstDash val="solid"/>
                </a:ln>
                <a:solidFill>
                  <a:schemeClr val="accent2">
                    <a:lumMod val="40000"/>
                    <a:lumOff val="60000"/>
                  </a:schemeClr>
                </a:solidFill>
                <a:latin typeface="仿宋" panose="02010609060101010101" pitchFamily="49" charset="-122"/>
                <a:ea typeface="仿宋" panose="02010609060101010101" pitchFamily="49" charset="-122"/>
              </a:rPr>
              <a:t>我们该如何实现时序性？</a:t>
            </a:r>
            <a:endParaRPr lang="zh-CN" altLang="en-US" sz="80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20435113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40FB48-9F21-4147-B838-7D750F168888}"/>
              </a:ext>
            </a:extLst>
          </p:cNvPr>
          <p:cNvSpPr>
            <a:spLocks noGrp="1"/>
          </p:cNvSpPr>
          <p:nvPr>
            <p:ph type="title"/>
          </p:nvPr>
        </p:nvSpPr>
        <p:spPr/>
        <p:txBody>
          <a:bodyPr/>
          <a:lstStyle/>
          <a:p>
            <a:r>
              <a:rPr lang="zh-CN" altLang="en-US" b="1" dirty="0">
                <a:latin typeface="仿宋" panose="02010609060101010101" pitchFamily="49" charset="-122"/>
                <a:ea typeface="仿宋" panose="02010609060101010101" pitchFamily="49" charset="-122"/>
              </a:rPr>
              <a:t>一、课程的时序性</a:t>
            </a:r>
          </a:p>
        </p:txBody>
      </p:sp>
      <p:sp>
        <p:nvSpPr>
          <p:cNvPr id="3" name="内容占位符 2">
            <a:extLst>
              <a:ext uri="{FF2B5EF4-FFF2-40B4-BE49-F238E27FC236}">
                <a16:creationId xmlns:a16="http://schemas.microsoft.com/office/drawing/2014/main" id="{A02A0E0A-4403-4E8C-B24B-8CF2CAA7A19B}"/>
              </a:ext>
            </a:extLst>
          </p:cNvPr>
          <p:cNvSpPr>
            <a:spLocks noGrp="1"/>
          </p:cNvSpPr>
          <p:nvPr>
            <p:ph idx="1"/>
          </p:nvPr>
        </p:nvSpPr>
        <p:spPr/>
        <p:txBody>
          <a:bodyPr>
            <a:normAutofit fontScale="92500" lnSpcReduction="10000"/>
          </a:bodyPr>
          <a:lstStyle/>
          <a:p>
            <a:r>
              <a:rPr lang="zh-CN" altLang="zh-CN" dirty="0">
                <a:latin typeface="仿宋" panose="02010609060101010101" pitchFamily="49" charset="-122"/>
                <a:ea typeface="仿宋" panose="02010609060101010101" pitchFamily="49" charset="-122"/>
              </a:rPr>
              <a:t>在实际历史一线教学中，鉴于主体的不同，时序性可以从多种方面展开而谈，以不同的主线演绎不同的内容，最终达到同样的效果</a:t>
            </a:r>
          </a:p>
          <a:p>
            <a:pPr indent="0">
              <a:lnSpc>
                <a:spcPct val="150000"/>
              </a:lnSpc>
              <a:buNone/>
            </a:pPr>
            <a:r>
              <a:rPr lang="en-US" altLang="zh-CN" b="1" dirty="0">
                <a:solidFill>
                  <a:srgbClr val="4B4B4B"/>
                </a:solidFill>
                <a:latin typeface="仿宋" panose="02010609060101010101" pitchFamily="49" charset="-122"/>
                <a:ea typeface="仿宋" panose="02010609060101010101" pitchFamily="49" charset="-122"/>
              </a:rPr>
              <a:t>1.</a:t>
            </a:r>
            <a:r>
              <a:rPr lang="zh-CN" altLang="en-US" b="1" i="0" dirty="0">
                <a:solidFill>
                  <a:srgbClr val="4B4B4B"/>
                </a:solidFill>
                <a:effectLst/>
                <a:latin typeface="仿宋" panose="02010609060101010101" pitchFamily="49" charset="-122"/>
                <a:ea typeface="仿宋" panose="02010609060101010101" pitchFamily="49" charset="-122"/>
              </a:rPr>
              <a:t>教学的时序性</a:t>
            </a:r>
            <a:endParaRPr lang="en-US" altLang="zh-CN" b="1" i="0" dirty="0">
              <a:solidFill>
                <a:srgbClr val="4B4B4B"/>
              </a:solidFill>
              <a:effectLst/>
              <a:latin typeface="仿宋" panose="02010609060101010101" pitchFamily="49" charset="-122"/>
              <a:ea typeface="仿宋" panose="02010609060101010101" pitchFamily="49" charset="-122"/>
            </a:endParaRPr>
          </a:p>
          <a:p>
            <a:pPr indent="457200">
              <a:lnSpc>
                <a:spcPct val="170000"/>
              </a:lnSpc>
              <a:buNone/>
            </a:pPr>
            <a:r>
              <a:rPr lang="zh-CN" altLang="en-US" dirty="0">
                <a:solidFill>
                  <a:srgbClr val="4B4B4B"/>
                </a:solidFill>
                <a:latin typeface="仿宋" panose="02010609060101010101" pitchFamily="49" charset="-122"/>
                <a:ea typeface="仿宋" panose="02010609060101010101" pitchFamily="49" charset="-122"/>
              </a:rPr>
              <a:t>时空观念要求学生能够</a:t>
            </a:r>
            <a:r>
              <a:rPr lang="zh-CN" altLang="zh-CN" dirty="0">
                <a:solidFill>
                  <a:srgbClr val="4B4B4B"/>
                </a:solidFill>
                <a:latin typeface="仿宋" panose="02010609060101010101" pitchFamily="49" charset="-122"/>
                <a:ea typeface="仿宋" panose="02010609060101010101" pitchFamily="49" charset="-122"/>
              </a:rPr>
              <a:t>把握相关史事的时间、空间联系，并用特定的时间和空间术语对较长时段的史事加以概括和说明。</a:t>
            </a:r>
            <a:endParaRPr lang="en-US" altLang="zh-CN" dirty="0">
              <a:solidFill>
                <a:srgbClr val="4B4B4B"/>
              </a:solidFill>
              <a:latin typeface="仿宋" panose="02010609060101010101" pitchFamily="49" charset="-122"/>
              <a:ea typeface="仿宋" panose="02010609060101010101" pitchFamily="49" charset="-122"/>
            </a:endParaRPr>
          </a:p>
          <a:p>
            <a:pPr indent="457200">
              <a:lnSpc>
                <a:spcPct val="170000"/>
              </a:lnSpc>
              <a:buNone/>
            </a:pPr>
            <a:r>
              <a:rPr lang="zh-CN" altLang="zh-CN" b="1" u="sng" dirty="0">
                <a:solidFill>
                  <a:srgbClr val="4B4B4B"/>
                </a:solidFill>
                <a:latin typeface="仿宋" panose="02010609060101010101" pitchFamily="49" charset="-122"/>
                <a:ea typeface="仿宋" panose="02010609060101010101" pitchFamily="49" charset="-122"/>
              </a:rPr>
              <a:t>打乱与整合，将所学运用于所讲的内容之中，构建多条主线，从而达到以线串珠的效果。</a:t>
            </a:r>
          </a:p>
          <a:p>
            <a:pPr indent="457200">
              <a:lnSpc>
                <a:spcPct val="170000"/>
              </a:lnSpc>
              <a:buNone/>
            </a:pPr>
            <a:endParaRPr lang="en-US" altLang="zh-CN" dirty="0">
              <a:solidFill>
                <a:srgbClr val="4B4B4B"/>
              </a:solidFill>
              <a:latin typeface="仿宋" panose="02010609060101010101" pitchFamily="49" charset="-122"/>
              <a:ea typeface="仿宋" panose="02010609060101010101" pitchFamily="49" charset="-122"/>
            </a:endParaRPr>
          </a:p>
          <a:p>
            <a:pPr indent="0">
              <a:lnSpc>
                <a:spcPct val="150000"/>
              </a:lnSpc>
              <a:buNone/>
            </a:pPr>
            <a:endParaRPr lang="en-US" altLang="zh-CN" b="1" dirty="0">
              <a:solidFill>
                <a:srgbClr val="4B4B4B"/>
              </a:solidFill>
              <a:latin typeface="仿宋" panose="02010609060101010101" pitchFamily="49" charset="-122"/>
              <a:ea typeface="仿宋" panose="02010609060101010101" pitchFamily="49" charset="-122"/>
            </a:endParaRPr>
          </a:p>
          <a:p>
            <a:pPr marL="0" indent="0">
              <a:buNone/>
            </a:pP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6047602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D9C0983-8768-4685-931E-2918462088DD}"/>
              </a:ext>
            </a:extLst>
          </p:cNvPr>
          <p:cNvSpPr>
            <a:spLocks noGrp="1"/>
          </p:cNvSpPr>
          <p:nvPr>
            <p:ph idx="1"/>
          </p:nvPr>
        </p:nvSpPr>
        <p:spPr>
          <a:xfrm>
            <a:off x="603504" y="643858"/>
            <a:ext cx="10984992" cy="5570284"/>
          </a:xfrm>
        </p:spPr>
        <p:txBody>
          <a:bodyPr>
            <a:normAutofit fontScale="92500"/>
          </a:bodyPr>
          <a:lstStyle/>
          <a:p>
            <a:pPr indent="0">
              <a:lnSpc>
                <a:spcPct val="130000"/>
              </a:lnSpc>
              <a:buNone/>
            </a:pPr>
            <a:r>
              <a:rPr lang="en-US" altLang="zh-CN" sz="2600" b="1" dirty="0">
                <a:solidFill>
                  <a:srgbClr val="4B4B4B"/>
                </a:solidFill>
                <a:latin typeface="仿宋" panose="02010609060101010101" pitchFamily="49" charset="-122"/>
                <a:ea typeface="仿宋" panose="02010609060101010101" pitchFamily="49" charset="-122"/>
              </a:rPr>
              <a:t>2.</a:t>
            </a:r>
            <a:r>
              <a:rPr lang="zh-CN" altLang="en-US" sz="2600" b="1" dirty="0">
                <a:solidFill>
                  <a:srgbClr val="4B4B4B"/>
                </a:solidFill>
                <a:latin typeface="仿宋" panose="02010609060101010101" pitchFamily="49" charset="-122"/>
                <a:ea typeface="仿宋" panose="02010609060101010101" pitchFamily="49" charset="-122"/>
              </a:rPr>
              <a:t>课程的时序性</a:t>
            </a:r>
            <a:endParaRPr lang="en-US" altLang="zh-CN" sz="2600" b="1" dirty="0">
              <a:solidFill>
                <a:srgbClr val="4B4B4B"/>
              </a:solidFill>
              <a:latin typeface="仿宋" panose="02010609060101010101" pitchFamily="49" charset="-122"/>
              <a:ea typeface="仿宋" panose="02010609060101010101" pitchFamily="49" charset="-122"/>
            </a:endParaRPr>
          </a:p>
          <a:p>
            <a:pPr indent="457200">
              <a:lnSpc>
                <a:spcPct val="150000"/>
              </a:lnSpc>
              <a:buNone/>
            </a:pPr>
            <a:r>
              <a:rPr lang="zh-CN" altLang="en-US" sz="2600" u="sng" dirty="0">
                <a:solidFill>
                  <a:srgbClr val="4B4B4B"/>
                </a:solidFill>
                <a:latin typeface="仿宋" panose="02010609060101010101" pitchFamily="49" charset="-122"/>
                <a:ea typeface="仿宋" panose="02010609060101010101" pitchFamily="49" charset="-122"/>
              </a:rPr>
              <a:t>现代教育既是时序性概念，指工业革命以来形成的教育传统，也是个内涵性概念，指与世界现代化运动相应即服务于现代化运动的系统教育方式。</a:t>
            </a:r>
            <a:endParaRPr lang="en-US" altLang="zh-CN" sz="2600" u="sng" dirty="0">
              <a:solidFill>
                <a:srgbClr val="4B4B4B"/>
              </a:solidFill>
              <a:latin typeface="仿宋" panose="02010609060101010101" pitchFamily="49" charset="-122"/>
              <a:ea typeface="仿宋" panose="02010609060101010101" pitchFamily="49" charset="-122"/>
            </a:endParaRPr>
          </a:p>
          <a:p>
            <a:pPr indent="457200">
              <a:lnSpc>
                <a:spcPct val="150000"/>
              </a:lnSpc>
              <a:buNone/>
            </a:pPr>
            <a:r>
              <a:rPr lang="zh-CN" altLang="zh-CN" sz="2600" dirty="0">
                <a:solidFill>
                  <a:srgbClr val="4B4B4B"/>
                </a:solidFill>
                <a:latin typeface="仿宋" panose="02010609060101010101" pitchFamily="49" charset="-122"/>
                <a:ea typeface="仿宋" panose="02010609060101010101" pitchFamily="49" charset="-122"/>
              </a:rPr>
              <a:t>课程内容本身也就是教科书，就是按照一定的时序性进行编排的，最基本的时序性按照时间本身进行编排，其次，在同一时间点，我们仍旧可以由中到外进行展开。我们可以对这种主体进行改变，以一种类似于</a:t>
            </a:r>
            <a:r>
              <a:rPr lang="zh-CN" altLang="zh-CN" sz="2600" u="sng" dirty="0">
                <a:solidFill>
                  <a:srgbClr val="4B4B4B"/>
                </a:solidFill>
                <a:latin typeface="仿宋" panose="02010609060101010101" pitchFamily="49" charset="-122"/>
                <a:ea typeface="仿宋" panose="02010609060101010101" pitchFamily="49" charset="-122"/>
              </a:rPr>
              <a:t>专题性的课程</a:t>
            </a:r>
            <a:r>
              <a:rPr lang="zh-CN" altLang="zh-CN" sz="2600" dirty="0">
                <a:solidFill>
                  <a:srgbClr val="4B4B4B"/>
                </a:solidFill>
                <a:latin typeface="仿宋" panose="02010609060101010101" pitchFamily="49" charset="-122"/>
                <a:ea typeface="仿宋" panose="02010609060101010101" pitchFamily="49" charset="-122"/>
              </a:rPr>
              <a:t>展开</a:t>
            </a:r>
            <a:r>
              <a:rPr lang="zh-CN" altLang="en-US" sz="2600" dirty="0">
                <a:solidFill>
                  <a:srgbClr val="4B4B4B"/>
                </a:solidFill>
                <a:latin typeface="仿宋" panose="02010609060101010101" pitchFamily="49" charset="-122"/>
                <a:ea typeface="仿宋" panose="02010609060101010101" pitchFamily="49" charset="-122"/>
              </a:rPr>
              <a:t>。</a:t>
            </a:r>
            <a:endParaRPr lang="en-US" altLang="zh-CN" sz="2600" dirty="0">
              <a:solidFill>
                <a:srgbClr val="4B4B4B"/>
              </a:solidFill>
              <a:latin typeface="仿宋" panose="02010609060101010101" pitchFamily="49" charset="-122"/>
              <a:ea typeface="仿宋" panose="02010609060101010101" pitchFamily="49" charset="-122"/>
            </a:endParaRPr>
          </a:p>
          <a:p>
            <a:pPr indent="457200">
              <a:lnSpc>
                <a:spcPct val="150000"/>
              </a:lnSpc>
              <a:buNone/>
            </a:pPr>
            <a:r>
              <a:rPr lang="zh-CN" altLang="zh-CN" sz="2600" dirty="0">
                <a:solidFill>
                  <a:srgbClr val="4B4B4B"/>
                </a:solidFill>
                <a:latin typeface="仿宋" panose="02010609060101010101" pitchFamily="49" charset="-122"/>
                <a:ea typeface="仿宋" panose="02010609060101010101" pitchFamily="49" charset="-122"/>
              </a:rPr>
              <a:t>例如</a:t>
            </a:r>
            <a:r>
              <a:rPr lang="zh-CN" altLang="en-US" sz="2600" dirty="0">
                <a:solidFill>
                  <a:srgbClr val="4B4B4B"/>
                </a:solidFill>
                <a:latin typeface="仿宋" panose="02010609060101010101" pitchFamily="49" charset="-122"/>
                <a:ea typeface="仿宋" panose="02010609060101010101" pitchFamily="49" charset="-122"/>
              </a:rPr>
              <a:t>：</a:t>
            </a:r>
            <a:r>
              <a:rPr lang="zh-CN" altLang="zh-CN" sz="2600" dirty="0">
                <a:solidFill>
                  <a:srgbClr val="4B4B4B"/>
                </a:solidFill>
                <a:latin typeface="仿宋" panose="02010609060101010101" pitchFamily="49" charset="-122"/>
                <a:ea typeface="仿宋" panose="02010609060101010101" pitchFamily="49" charset="-122"/>
              </a:rPr>
              <a:t>儒家思想诞生的根本，从文化角度将政治经济编织起来，从而得到儒家思想产生的经济因素、政治背景，继而引出儒家思想在中华传统文化中道统地位的发展与变化，由此构建出一条新线索。</a:t>
            </a:r>
          </a:p>
          <a:p>
            <a:pPr indent="0">
              <a:lnSpc>
                <a:spcPct val="130000"/>
              </a:lnSpc>
              <a:buNone/>
            </a:pPr>
            <a:endParaRPr lang="zh-CN" altLang="en-US" dirty="0"/>
          </a:p>
        </p:txBody>
      </p:sp>
    </p:spTree>
    <p:extLst>
      <p:ext uri="{BB962C8B-B14F-4D97-AF65-F5344CB8AC3E}">
        <p14:creationId xmlns:p14="http://schemas.microsoft.com/office/powerpoint/2010/main" val="13238828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1CB45E-9577-416A-B931-8E906C3D97DF}"/>
              </a:ext>
            </a:extLst>
          </p:cNvPr>
          <p:cNvSpPr>
            <a:spLocks noGrp="1"/>
          </p:cNvSpPr>
          <p:nvPr>
            <p:ph type="title"/>
          </p:nvPr>
        </p:nvSpPr>
        <p:spPr/>
        <p:txBody>
          <a:bodyPr/>
          <a:lstStyle/>
          <a:p>
            <a:r>
              <a:rPr lang="zh-CN" altLang="en-US" dirty="0">
                <a:latin typeface="仿宋" panose="02010609060101010101" pitchFamily="49" charset="-122"/>
                <a:ea typeface="仿宋" panose="02010609060101010101" pitchFamily="49" charset="-122"/>
              </a:rPr>
              <a:t>专题课程</a:t>
            </a:r>
          </a:p>
        </p:txBody>
      </p:sp>
      <p:pic>
        <p:nvPicPr>
          <p:cNvPr id="5" name="内容占位符 4">
            <a:extLst>
              <a:ext uri="{FF2B5EF4-FFF2-40B4-BE49-F238E27FC236}">
                <a16:creationId xmlns:a16="http://schemas.microsoft.com/office/drawing/2014/main" id="{CBE407BE-A405-422C-8648-DCCED9D7DE2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 t="13938" r="45106" b="2317"/>
          <a:stretch/>
        </p:blipFill>
        <p:spPr>
          <a:xfrm>
            <a:off x="5239512" y="1647771"/>
            <a:ext cx="2920049" cy="4454773"/>
          </a:xfrm>
        </p:spPr>
      </p:pic>
      <p:pic>
        <p:nvPicPr>
          <p:cNvPr id="7" name="图片 6">
            <a:extLst>
              <a:ext uri="{FF2B5EF4-FFF2-40B4-BE49-F238E27FC236}">
                <a16:creationId xmlns:a16="http://schemas.microsoft.com/office/drawing/2014/main" id="{849E24C1-A213-47FC-BB58-470297597DA7}"/>
              </a:ext>
            </a:extLst>
          </p:cNvPr>
          <p:cNvPicPr>
            <a:picLocks noChangeAspect="1"/>
          </p:cNvPicPr>
          <p:nvPr/>
        </p:nvPicPr>
        <p:blipFill rotWithShape="1">
          <a:blip r:embed="rId3">
            <a:extLst>
              <a:ext uri="{28A0092B-C50C-407E-A947-70E740481C1C}">
                <a14:useLocalDpi xmlns:a14="http://schemas.microsoft.com/office/drawing/2010/main" val="0"/>
              </a:ext>
            </a:extLst>
          </a:blip>
          <a:srcRect l="1110" t="16933" r="45556" b="4134"/>
          <a:stretch/>
        </p:blipFill>
        <p:spPr>
          <a:xfrm>
            <a:off x="3419856" y="1634877"/>
            <a:ext cx="3027406" cy="4480562"/>
          </a:xfrm>
          <a:prstGeom prst="rect">
            <a:avLst/>
          </a:prstGeom>
        </p:spPr>
      </p:pic>
      <p:pic>
        <p:nvPicPr>
          <p:cNvPr id="9" name="图片 8">
            <a:extLst>
              <a:ext uri="{FF2B5EF4-FFF2-40B4-BE49-F238E27FC236}">
                <a16:creationId xmlns:a16="http://schemas.microsoft.com/office/drawing/2014/main" id="{46989B79-61C9-4548-AD0D-263A1CDC2A7D}"/>
              </a:ext>
            </a:extLst>
          </p:cNvPr>
          <p:cNvPicPr>
            <a:picLocks noChangeAspect="1"/>
          </p:cNvPicPr>
          <p:nvPr/>
        </p:nvPicPr>
        <p:blipFill rotWithShape="1">
          <a:blip r:embed="rId4">
            <a:extLst>
              <a:ext uri="{28A0092B-C50C-407E-A947-70E740481C1C}">
                <a14:useLocalDpi xmlns:a14="http://schemas.microsoft.com/office/drawing/2010/main" val="0"/>
              </a:ext>
            </a:extLst>
          </a:blip>
          <a:srcRect l="-1" t="16934" r="44623" b="4133"/>
          <a:stretch/>
        </p:blipFill>
        <p:spPr>
          <a:xfrm>
            <a:off x="1427358" y="1657016"/>
            <a:ext cx="3143456" cy="4480561"/>
          </a:xfrm>
          <a:prstGeom prst="rect">
            <a:avLst/>
          </a:prstGeom>
        </p:spPr>
      </p:pic>
      <p:sp>
        <p:nvSpPr>
          <p:cNvPr id="10" name="椭圆 9">
            <a:extLst>
              <a:ext uri="{FF2B5EF4-FFF2-40B4-BE49-F238E27FC236}">
                <a16:creationId xmlns:a16="http://schemas.microsoft.com/office/drawing/2014/main" id="{A4471862-E51F-4B5F-BAC4-E780E32AF783}"/>
              </a:ext>
            </a:extLst>
          </p:cNvPr>
          <p:cNvSpPr/>
          <p:nvPr/>
        </p:nvSpPr>
        <p:spPr>
          <a:xfrm>
            <a:off x="2654790" y="4025312"/>
            <a:ext cx="1178508" cy="62898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CB28E80-8D11-4A16-9ADC-01F3F901A07B}"/>
              </a:ext>
            </a:extLst>
          </p:cNvPr>
          <p:cNvSpPr/>
          <p:nvPr/>
        </p:nvSpPr>
        <p:spPr>
          <a:xfrm>
            <a:off x="4517913" y="4025312"/>
            <a:ext cx="1178508" cy="62898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187DB4BB-FA3C-42EB-8B09-2A720B8A45F8}"/>
              </a:ext>
            </a:extLst>
          </p:cNvPr>
          <p:cNvSpPr/>
          <p:nvPr/>
        </p:nvSpPr>
        <p:spPr>
          <a:xfrm>
            <a:off x="6414954" y="4025312"/>
            <a:ext cx="1178508" cy="62898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692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F63769-52AA-42FD-9955-55BE3206A58E}"/>
              </a:ext>
            </a:extLst>
          </p:cNvPr>
          <p:cNvSpPr>
            <a:spLocks noGrp="1"/>
          </p:cNvSpPr>
          <p:nvPr>
            <p:ph type="title"/>
          </p:nvPr>
        </p:nvSpPr>
        <p:spPr/>
        <p:txBody>
          <a:bodyPr/>
          <a:lstStyle/>
          <a:p>
            <a:pPr indent="0">
              <a:lnSpc>
                <a:spcPct val="130000"/>
              </a:lnSpc>
              <a:buNone/>
            </a:pPr>
            <a:r>
              <a:rPr lang="en-US" altLang="zh-CN" sz="4400" b="1" dirty="0">
                <a:solidFill>
                  <a:srgbClr val="4B4B4B"/>
                </a:solidFill>
                <a:latin typeface="仿宋" panose="02010609060101010101" pitchFamily="49" charset="-122"/>
                <a:ea typeface="仿宋" panose="02010609060101010101" pitchFamily="49" charset="-122"/>
              </a:rPr>
              <a:t>3.</a:t>
            </a:r>
            <a:r>
              <a:rPr lang="zh-CN" altLang="en-US" sz="4400" b="1" dirty="0">
                <a:solidFill>
                  <a:srgbClr val="4B4B4B"/>
                </a:solidFill>
                <a:latin typeface="仿宋" panose="02010609060101010101" pitchFamily="49" charset="-122"/>
                <a:ea typeface="仿宋" panose="02010609060101010101" pitchFamily="49" charset="-122"/>
              </a:rPr>
              <a:t>人的发展的时序性</a:t>
            </a:r>
            <a:endParaRPr lang="en-US" altLang="zh-CN" sz="4400" b="1" dirty="0">
              <a:solidFill>
                <a:srgbClr val="4B4B4B"/>
              </a:solidFill>
              <a:latin typeface="仿宋" panose="02010609060101010101" pitchFamily="49" charset="-122"/>
              <a:ea typeface="仿宋" panose="02010609060101010101" pitchFamily="49" charset="-122"/>
            </a:endParaRPr>
          </a:p>
        </p:txBody>
      </p:sp>
      <p:sp>
        <p:nvSpPr>
          <p:cNvPr id="3" name="内容占位符 2">
            <a:extLst>
              <a:ext uri="{FF2B5EF4-FFF2-40B4-BE49-F238E27FC236}">
                <a16:creationId xmlns:a16="http://schemas.microsoft.com/office/drawing/2014/main" id="{969D1FFA-890E-440F-A22B-1AC83BEFBB7C}"/>
              </a:ext>
            </a:extLst>
          </p:cNvPr>
          <p:cNvSpPr>
            <a:spLocks noGrp="1"/>
          </p:cNvSpPr>
          <p:nvPr>
            <p:ph idx="1"/>
          </p:nvPr>
        </p:nvSpPr>
        <p:spPr/>
        <p:txBody>
          <a:bodyPr>
            <a:normAutofit fontScale="25000" lnSpcReduction="20000"/>
          </a:bodyPr>
          <a:lstStyle/>
          <a:p>
            <a:pPr indent="457200">
              <a:lnSpc>
                <a:spcPct val="170000"/>
              </a:lnSpc>
              <a:buNone/>
            </a:pPr>
            <a:r>
              <a:rPr lang="zh-CN" altLang="en-US" sz="9600" dirty="0">
                <a:solidFill>
                  <a:srgbClr val="4B4B4B"/>
                </a:solidFill>
                <a:latin typeface="仿宋" panose="02010609060101010101" pitchFamily="49" charset="-122"/>
                <a:ea typeface="仿宋" panose="02010609060101010101" pitchFamily="49" charset="-122"/>
              </a:rPr>
              <a:t>人的身心发展具有一定的顺序性，这种顺序性指人的发展具有一定的方向性和先后顺序，既不能逾越，也不会逆向发展。是逐步从简单到复杂，由浅入深，由量变到质变的过程。</a:t>
            </a:r>
            <a:endParaRPr lang="en-US" altLang="zh-CN" sz="9600" dirty="0">
              <a:solidFill>
                <a:srgbClr val="4B4B4B"/>
              </a:solidFill>
              <a:latin typeface="仿宋" panose="02010609060101010101" pitchFamily="49" charset="-122"/>
              <a:ea typeface="仿宋" panose="02010609060101010101" pitchFamily="49" charset="-122"/>
            </a:endParaRPr>
          </a:p>
          <a:p>
            <a:pPr indent="0">
              <a:lnSpc>
                <a:spcPct val="150000"/>
              </a:lnSpc>
              <a:buNone/>
            </a:pPr>
            <a:r>
              <a:rPr lang="en-US" altLang="zh-CN" sz="9600" b="1" dirty="0">
                <a:solidFill>
                  <a:srgbClr val="4B4B4B"/>
                </a:solidFill>
                <a:latin typeface="仿宋" panose="02010609060101010101" pitchFamily="49" charset="-122"/>
                <a:ea typeface="仿宋" panose="02010609060101010101" pitchFamily="49" charset="-122"/>
              </a:rPr>
              <a:t>1.</a:t>
            </a:r>
            <a:r>
              <a:rPr lang="zh-CN" altLang="en-US" sz="9600" b="1" dirty="0">
                <a:solidFill>
                  <a:srgbClr val="4B4B4B"/>
                </a:solidFill>
                <a:latin typeface="仿宋" panose="02010609060101010101" pitchFamily="49" charset="-122"/>
                <a:ea typeface="仿宋" panose="02010609060101010101" pitchFamily="49" charset="-122"/>
              </a:rPr>
              <a:t>身体发展的顺序性</a:t>
            </a:r>
          </a:p>
          <a:p>
            <a:pPr indent="0">
              <a:lnSpc>
                <a:spcPct val="150000"/>
              </a:lnSpc>
              <a:buNone/>
            </a:pPr>
            <a:r>
              <a:rPr lang="en-US" altLang="zh-CN" sz="9600" b="1" dirty="0">
                <a:solidFill>
                  <a:srgbClr val="4B4B4B"/>
                </a:solidFill>
                <a:latin typeface="仿宋" panose="02010609060101010101" pitchFamily="49" charset="-122"/>
                <a:ea typeface="仿宋" panose="02010609060101010101" pitchFamily="49" charset="-122"/>
              </a:rPr>
              <a:t>2.</a:t>
            </a:r>
            <a:r>
              <a:rPr lang="zh-CN" altLang="en-US" sz="9600" b="1" dirty="0">
                <a:solidFill>
                  <a:srgbClr val="4B4B4B"/>
                </a:solidFill>
                <a:latin typeface="仿宋" panose="02010609060101010101" pitchFamily="49" charset="-122"/>
                <a:ea typeface="仿宋" panose="02010609060101010101" pitchFamily="49" charset="-122"/>
              </a:rPr>
              <a:t>记忆发展的顺序性</a:t>
            </a:r>
          </a:p>
          <a:p>
            <a:pPr indent="0">
              <a:lnSpc>
                <a:spcPct val="150000"/>
              </a:lnSpc>
              <a:buNone/>
            </a:pPr>
            <a:r>
              <a:rPr lang="en-US" altLang="zh-CN" sz="9600" b="1" dirty="0">
                <a:solidFill>
                  <a:srgbClr val="4B4B4B"/>
                </a:solidFill>
                <a:latin typeface="仿宋" panose="02010609060101010101" pitchFamily="49" charset="-122"/>
                <a:ea typeface="仿宋" panose="02010609060101010101" pitchFamily="49" charset="-122"/>
              </a:rPr>
              <a:t>3.</a:t>
            </a:r>
            <a:r>
              <a:rPr lang="zh-CN" altLang="en-US" sz="9600" b="1" dirty="0">
                <a:solidFill>
                  <a:srgbClr val="4B4B4B"/>
                </a:solidFill>
                <a:latin typeface="仿宋" panose="02010609060101010101" pitchFamily="49" charset="-122"/>
                <a:ea typeface="仿宋" panose="02010609060101010101" pitchFamily="49" charset="-122"/>
              </a:rPr>
              <a:t>认知发展的顺序性</a:t>
            </a:r>
          </a:p>
          <a:p>
            <a:pPr indent="457200">
              <a:lnSpc>
                <a:spcPct val="170000"/>
              </a:lnSpc>
              <a:buNone/>
            </a:pPr>
            <a:r>
              <a:rPr lang="zh-CN" altLang="en-US" sz="10400" dirty="0">
                <a:solidFill>
                  <a:srgbClr val="4B4B4B"/>
                </a:solidFill>
                <a:latin typeface="仿宋" panose="02010609060101010101" pitchFamily="49" charset="-122"/>
                <a:ea typeface="仿宋" panose="02010609060101010101" pitchFamily="49" charset="-122"/>
              </a:rPr>
              <a:t>这种人发展的时序性贯穿于整个“新课标”</a:t>
            </a:r>
            <a:endParaRPr lang="en-US" altLang="zh-CN" sz="10400" dirty="0">
              <a:solidFill>
                <a:srgbClr val="4B4B4B"/>
              </a:solidFill>
              <a:latin typeface="仿宋" panose="02010609060101010101" pitchFamily="49" charset="-122"/>
              <a:ea typeface="仿宋" panose="02010609060101010101" pitchFamily="49" charset="-122"/>
            </a:endParaRPr>
          </a:p>
          <a:p>
            <a:endParaRPr lang="zh-CN" altLang="en-US" dirty="0"/>
          </a:p>
        </p:txBody>
      </p:sp>
    </p:spTree>
    <p:extLst>
      <p:ext uri="{BB962C8B-B14F-4D97-AF65-F5344CB8AC3E}">
        <p14:creationId xmlns:p14="http://schemas.microsoft.com/office/powerpoint/2010/main" val="15170793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D9C0983-8768-4685-931E-2918462088DD}"/>
              </a:ext>
            </a:extLst>
          </p:cNvPr>
          <p:cNvSpPr>
            <a:spLocks noGrp="1"/>
          </p:cNvSpPr>
          <p:nvPr>
            <p:ph idx="1"/>
          </p:nvPr>
        </p:nvSpPr>
        <p:spPr>
          <a:xfrm>
            <a:off x="6096000" y="802096"/>
            <a:ext cx="5886073" cy="4909125"/>
          </a:xfrm>
        </p:spPr>
        <p:txBody>
          <a:bodyPr>
            <a:normAutofit fontScale="92500"/>
          </a:bodyPr>
          <a:lstStyle/>
          <a:p>
            <a:pPr indent="0">
              <a:lnSpc>
                <a:spcPct val="130000"/>
              </a:lnSpc>
              <a:buNone/>
            </a:pPr>
            <a:r>
              <a:rPr lang="en-US" altLang="zh-CN" sz="2600" b="1" dirty="0">
                <a:solidFill>
                  <a:srgbClr val="4B4B4B"/>
                </a:solidFill>
                <a:latin typeface="仿宋" panose="02010609060101010101" pitchFamily="49" charset="-122"/>
                <a:ea typeface="仿宋" panose="02010609060101010101" pitchFamily="49" charset="-122"/>
              </a:rPr>
              <a:t>3.</a:t>
            </a:r>
            <a:r>
              <a:rPr lang="zh-CN" altLang="en-US" sz="2600" b="1" dirty="0">
                <a:solidFill>
                  <a:srgbClr val="4B4B4B"/>
                </a:solidFill>
                <a:latin typeface="仿宋" panose="02010609060101010101" pitchFamily="49" charset="-122"/>
                <a:ea typeface="仿宋" panose="02010609060101010101" pitchFamily="49" charset="-122"/>
              </a:rPr>
              <a:t>人的发展的时序性</a:t>
            </a:r>
            <a:endParaRPr lang="en-US" altLang="zh-CN" sz="2600" b="1" dirty="0">
              <a:solidFill>
                <a:srgbClr val="4B4B4B"/>
              </a:solidFill>
              <a:latin typeface="仿宋" panose="02010609060101010101" pitchFamily="49" charset="-122"/>
              <a:ea typeface="仿宋" panose="02010609060101010101" pitchFamily="49" charset="-122"/>
            </a:endParaRPr>
          </a:p>
          <a:p>
            <a:pPr indent="457200">
              <a:lnSpc>
                <a:spcPct val="150000"/>
              </a:lnSpc>
              <a:buNone/>
            </a:pPr>
            <a:r>
              <a:rPr lang="zh-CN" altLang="zh-CN" sz="2400" dirty="0">
                <a:solidFill>
                  <a:srgbClr val="4B4B4B"/>
                </a:solidFill>
                <a:latin typeface="仿宋" panose="02010609060101010101" pitchFamily="49" charset="-122"/>
                <a:ea typeface="仿宋" panose="02010609060101010101" pitchFamily="49" charset="-122"/>
              </a:rPr>
              <a:t>历史中的人（案例），现实生活中的人（案例、教师、学生）。</a:t>
            </a:r>
            <a:endParaRPr lang="en-US" altLang="zh-CN" sz="2400" dirty="0">
              <a:solidFill>
                <a:srgbClr val="4B4B4B"/>
              </a:solidFill>
              <a:latin typeface="仿宋" panose="02010609060101010101" pitchFamily="49" charset="-122"/>
              <a:ea typeface="仿宋" panose="02010609060101010101" pitchFamily="49" charset="-122"/>
            </a:endParaRPr>
          </a:p>
          <a:p>
            <a:pPr indent="457200">
              <a:lnSpc>
                <a:spcPct val="150000"/>
              </a:lnSpc>
              <a:buNone/>
            </a:pPr>
            <a:r>
              <a:rPr lang="zh-CN" altLang="zh-CN" sz="2400" dirty="0">
                <a:solidFill>
                  <a:srgbClr val="4B4B4B"/>
                </a:solidFill>
                <a:latin typeface="仿宋" panose="02010609060101010101" pitchFamily="49" charset="-122"/>
                <a:ea typeface="仿宋" panose="02010609060101010101" pitchFamily="49" charset="-122"/>
              </a:rPr>
              <a:t>例如我将英国玫瑰战争时期的历史以皇后玛格丽特·安茹的角度展开，其经历贯穿整个事件过程，这种人发展本身的时序性也是值得我们参考的。</a:t>
            </a:r>
            <a:r>
              <a:rPr lang="zh-CN" altLang="zh-CN" sz="2400" u="sng" dirty="0">
                <a:solidFill>
                  <a:srgbClr val="4B4B4B"/>
                </a:solidFill>
                <a:latin typeface="仿宋" panose="02010609060101010101" pitchFamily="49" charset="-122"/>
                <a:ea typeface="仿宋" panose="02010609060101010101" pitchFamily="49" charset="-122"/>
              </a:rPr>
              <a:t>引导学生由主要因素</a:t>
            </a:r>
            <a:r>
              <a:rPr lang="en-US" altLang="zh-CN" sz="2400" u="sng" dirty="0">
                <a:solidFill>
                  <a:srgbClr val="4B4B4B"/>
                </a:solidFill>
                <a:latin typeface="仿宋" panose="02010609060101010101" pitchFamily="49" charset="-122"/>
                <a:ea typeface="仿宋" panose="02010609060101010101" pitchFamily="49" charset="-122"/>
              </a:rPr>
              <a:t>/</a:t>
            </a:r>
            <a:r>
              <a:rPr lang="zh-CN" altLang="zh-CN" sz="2400" u="sng" dirty="0">
                <a:solidFill>
                  <a:srgbClr val="4B4B4B"/>
                </a:solidFill>
                <a:latin typeface="仿宋" panose="02010609060101010101" pitchFamily="49" charset="-122"/>
                <a:ea typeface="仿宋" panose="02010609060101010101" pitchFamily="49" charset="-122"/>
              </a:rPr>
              <a:t>本质向多种因素进行思考，有简单到复杂的教学时序性</a:t>
            </a:r>
            <a:r>
              <a:rPr lang="zh-CN" altLang="zh-CN" sz="2400" dirty="0">
                <a:solidFill>
                  <a:srgbClr val="4B4B4B"/>
                </a:solidFill>
                <a:latin typeface="仿宋" panose="02010609060101010101" pitchFamily="49" charset="-122"/>
                <a:ea typeface="仿宋" panose="02010609060101010101" pitchFamily="49" charset="-122"/>
              </a:rPr>
              <a:t>。</a:t>
            </a:r>
          </a:p>
          <a:p>
            <a:pPr indent="0">
              <a:lnSpc>
                <a:spcPct val="130000"/>
              </a:lnSpc>
              <a:buNone/>
            </a:pPr>
            <a:endParaRPr lang="zh-CN" altLang="en-US" dirty="0"/>
          </a:p>
        </p:txBody>
      </p:sp>
      <p:pic>
        <p:nvPicPr>
          <p:cNvPr id="4" name="图片 3">
            <a:extLst>
              <a:ext uri="{FF2B5EF4-FFF2-40B4-BE49-F238E27FC236}">
                <a16:creationId xmlns:a16="http://schemas.microsoft.com/office/drawing/2014/main" id="{4BDEB282-D828-4CAA-8B79-91FDA9E4BD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5515852" cy="6254496"/>
          </a:xfrm>
          <a:prstGeom prst="rect">
            <a:avLst/>
          </a:prstGeom>
        </p:spPr>
      </p:pic>
    </p:spTree>
    <p:extLst>
      <p:ext uri="{BB962C8B-B14F-4D97-AF65-F5344CB8AC3E}">
        <p14:creationId xmlns:p14="http://schemas.microsoft.com/office/powerpoint/2010/main" val="3619858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5FDDF0-C8B0-4426-B88B-0847AB3C39C5}"/>
              </a:ext>
            </a:extLst>
          </p:cNvPr>
          <p:cNvSpPr>
            <a:spLocks noGrp="1"/>
          </p:cNvSpPr>
          <p:nvPr>
            <p:ph type="title"/>
          </p:nvPr>
        </p:nvSpPr>
        <p:spPr/>
        <p:txBody>
          <a:bodyPr/>
          <a:lstStyle/>
          <a:p>
            <a:pPr indent="0">
              <a:lnSpc>
                <a:spcPct val="130000"/>
              </a:lnSpc>
              <a:buNone/>
            </a:pPr>
            <a:r>
              <a:rPr lang="en-US" altLang="zh-CN" sz="4400" b="1" dirty="0">
                <a:solidFill>
                  <a:srgbClr val="4B4B4B"/>
                </a:solidFill>
                <a:latin typeface="仿宋" panose="02010609060101010101" pitchFamily="49" charset="-122"/>
                <a:ea typeface="仿宋" panose="02010609060101010101" pitchFamily="49" charset="-122"/>
              </a:rPr>
              <a:t>4.</a:t>
            </a:r>
            <a:r>
              <a:rPr lang="zh-CN" altLang="en-US" sz="4400" b="1" dirty="0">
                <a:solidFill>
                  <a:srgbClr val="4B4B4B"/>
                </a:solidFill>
                <a:latin typeface="仿宋" panose="02010609060101010101" pitchFamily="49" charset="-122"/>
                <a:ea typeface="仿宋" panose="02010609060101010101" pitchFamily="49" charset="-122"/>
              </a:rPr>
              <a:t>评价的时序性</a:t>
            </a:r>
            <a:endParaRPr lang="en-US" altLang="zh-CN" sz="4400" b="1" dirty="0">
              <a:solidFill>
                <a:srgbClr val="4B4B4B"/>
              </a:solidFill>
              <a:latin typeface="仿宋" panose="02010609060101010101" pitchFamily="49" charset="-122"/>
              <a:ea typeface="仿宋" panose="02010609060101010101" pitchFamily="49" charset="-122"/>
            </a:endParaRPr>
          </a:p>
        </p:txBody>
      </p:sp>
      <p:sp>
        <p:nvSpPr>
          <p:cNvPr id="3" name="内容占位符 2">
            <a:extLst>
              <a:ext uri="{FF2B5EF4-FFF2-40B4-BE49-F238E27FC236}">
                <a16:creationId xmlns:a16="http://schemas.microsoft.com/office/drawing/2014/main" id="{A665EACF-3676-426A-B5D4-C5C287371AD8}"/>
              </a:ext>
            </a:extLst>
          </p:cNvPr>
          <p:cNvSpPr>
            <a:spLocks noGrp="1"/>
          </p:cNvSpPr>
          <p:nvPr>
            <p:ph idx="1"/>
          </p:nvPr>
        </p:nvSpPr>
        <p:spPr/>
        <p:txBody>
          <a:bodyPr/>
          <a:lstStyle/>
          <a:p>
            <a:pPr indent="457200">
              <a:lnSpc>
                <a:spcPct val="150000"/>
              </a:lnSpc>
              <a:buNone/>
            </a:pPr>
            <a:r>
              <a:rPr lang="zh-CN" altLang="zh-CN" sz="2600" dirty="0">
                <a:solidFill>
                  <a:srgbClr val="4B4B4B"/>
                </a:solidFill>
                <a:latin typeface="仿宋" panose="02010609060101010101" pitchFamily="49" charset="-122"/>
                <a:ea typeface="仿宋" panose="02010609060101010101" pitchFamily="49" charset="-122"/>
              </a:rPr>
              <a:t>建立基于历史学科核心素养的评价制度。各地区和学校要加强基于学科核心素养、学业质量水平的评价研究；加强对评价目标、标准、类型、方法、工具等的研究，努力使教、学、评一体化，</a:t>
            </a:r>
            <a:r>
              <a:rPr lang="zh-CN" altLang="zh-CN" sz="2600" dirty="0">
                <a:solidFill>
                  <a:srgbClr val="4B4B4B"/>
                </a:solidFill>
                <a:highlight>
                  <a:srgbClr val="FFFF00"/>
                </a:highlight>
                <a:latin typeface="仿宋" panose="02010609060101010101" pitchFamily="49" charset="-122"/>
                <a:ea typeface="仿宋" panose="02010609060101010101" pitchFamily="49" charset="-122"/>
              </a:rPr>
              <a:t>逐步构建</a:t>
            </a:r>
            <a:r>
              <a:rPr lang="zh-CN" altLang="zh-CN" sz="2600" dirty="0">
                <a:solidFill>
                  <a:srgbClr val="4B4B4B"/>
                </a:solidFill>
                <a:latin typeface="仿宋" panose="02010609060101010101" pitchFamily="49" charset="-122"/>
                <a:ea typeface="仿宋" panose="02010609060101010101" pitchFamily="49" charset="-122"/>
              </a:rPr>
              <a:t>以考查发展学科核心素养为重心的评价体系。</a:t>
            </a:r>
          </a:p>
          <a:p>
            <a:pPr marL="0" indent="0">
              <a:buNone/>
            </a:pPr>
            <a:endParaRPr lang="zh-CN" altLang="en-US" dirty="0"/>
          </a:p>
        </p:txBody>
      </p:sp>
    </p:spTree>
    <p:extLst>
      <p:ext uri="{BB962C8B-B14F-4D97-AF65-F5344CB8AC3E}">
        <p14:creationId xmlns:p14="http://schemas.microsoft.com/office/powerpoint/2010/main" val="2663104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TotalTime>
  <Words>1805</Words>
  <PresentationFormat>宽屏</PresentationFormat>
  <Paragraphs>91</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等线</vt:lpstr>
      <vt:lpstr>等线 Light</vt:lpstr>
      <vt:lpstr>仿宋</vt:lpstr>
      <vt:lpstr>Arial</vt:lpstr>
      <vt:lpstr>Times New Roman</vt:lpstr>
      <vt:lpstr>Office 主题​​</vt:lpstr>
      <vt:lpstr>2017高中课标中的时序性</vt:lpstr>
      <vt:lpstr>时序性</vt:lpstr>
      <vt:lpstr>PowerPoint 演示文稿</vt:lpstr>
      <vt:lpstr>一、课程的时序性</vt:lpstr>
      <vt:lpstr>PowerPoint 演示文稿</vt:lpstr>
      <vt:lpstr>专题课程</vt:lpstr>
      <vt:lpstr>3.人的发展的时序性</vt:lpstr>
      <vt:lpstr>PowerPoint 演示文稿</vt:lpstr>
      <vt:lpstr>4.评价的时序性</vt:lpstr>
      <vt:lpstr>PowerPoint 演示文稿</vt:lpstr>
      <vt:lpstr>以《中外历史纲要》（上册）第16课为例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2021-03-24T03:09:37Z</dcterms:created>
  <dcterms:modified xsi:type="dcterms:W3CDTF">2021-03-31T04:21:11Z</dcterms:modified>
</cp:coreProperties>
</file>