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76" r:id="rId3"/>
    <p:sldId id="262" r:id="rId4"/>
    <p:sldId id="258" r:id="rId5"/>
    <p:sldId id="263" r:id="rId6"/>
    <p:sldId id="264" r:id="rId7"/>
    <p:sldId id="260" r:id="rId8"/>
    <p:sldId id="259" r:id="rId9"/>
    <p:sldId id="266" r:id="rId10"/>
    <p:sldId id="267" r:id="rId11"/>
    <p:sldId id="270" r:id="rId12"/>
    <p:sldId id="268" r:id="rId13"/>
    <p:sldId id="269" r:id="rId14"/>
    <p:sldId id="271" r:id="rId15"/>
    <p:sldId id="275" r:id="rId16"/>
    <p:sldId id="272" r:id="rId17"/>
    <p:sldId id="273" r:id="rId18"/>
    <p:sldId id="27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5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17C02BCC-DBED-4102-BE7A-55A5D615A77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C995F6E-6E13-427B-BDAC-7DBAD14D3D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1F6CFC4-7C87-4F08-BDA7-F812B585B62C}"/>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5" name="页脚占位符 4">
            <a:extLst>
              <a:ext uri="{FF2B5EF4-FFF2-40B4-BE49-F238E27FC236}">
                <a16:creationId xmlns:a16="http://schemas.microsoft.com/office/drawing/2014/main" id="{772247DC-6C35-4045-A624-C1537F25B3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AD077B-A64E-4188-A2DB-A43E9EE97ABB}"/>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295219892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2F0059C6-598A-4306-9E4F-605415A0767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5CB797D-5435-4A0C-9006-36BA42EC57A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080C2FB-DEAF-4BA3-B0C5-AB4B0B3616DC}"/>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5" name="页脚占位符 4">
            <a:extLst>
              <a:ext uri="{FF2B5EF4-FFF2-40B4-BE49-F238E27FC236}">
                <a16:creationId xmlns:a16="http://schemas.microsoft.com/office/drawing/2014/main" id="{AE29C679-43ED-4556-B06C-B0E06C508E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E4FA80-FD0D-460B-A201-832DD46CFA8C}"/>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52970375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C91EAB60-5114-4E42-9C0A-C82F0935E67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FB15809-9A23-40D9-98A8-1F419FAEBC5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E5CBB88-335D-414E-BF6F-8C03BE7F0EDB}"/>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5" name="页脚占位符 4">
            <a:extLst>
              <a:ext uri="{FF2B5EF4-FFF2-40B4-BE49-F238E27FC236}">
                <a16:creationId xmlns:a16="http://schemas.microsoft.com/office/drawing/2014/main" id="{8A2CC058-11DC-4457-A440-809BD21016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C1109F-746E-411F-8B7E-157F116AFDD5}"/>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258642535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B870CB70-9E48-4800-85BC-2F5D82848C0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01931B7-6319-4E9E-9028-13E9EA865CF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9785A8-A343-4875-95B8-FB89DF7D427B}"/>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5" name="页脚占位符 4">
            <a:extLst>
              <a:ext uri="{FF2B5EF4-FFF2-40B4-BE49-F238E27FC236}">
                <a16:creationId xmlns:a16="http://schemas.microsoft.com/office/drawing/2014/main" id="{B074A51C-C4DD-4C3B-A773-AA3E889DBE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5D32DE-BD75-496D-91F3-EFCA4AC29B18}"/>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35525353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FFCA7561-16D9-4556-B83D-1CA220C6B68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BCEB1A7-F8ED-454E-BB02-DE7D82D4B4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C2BBFF9-5BFC-4AE9-A3E1-C57CFF3CDEA5}"/>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5" name="页脚占位符 4">
            <a:extLst>
              <a:ext uri="{FF2B5EF4-FFF2-40B4-BE49-F238E27FC236}">
                <a16:creationId xmlns:a16="http://schemas.microsoft.com/office/drawing/2014/main" id="{FF12A0FA-DA6F-449E-9FAF-3322ED823B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E0CB34-A214-49EC-BA00-0300E6B0A9BE}"/>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355951352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54BE38D6-BCD1-404E-B483-163520FC81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F7D0861-958C-43B3-AF96-962E27D71FA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C05389-E4C8-4856-85CC-C4653F1DE33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E3D2C66-448B-411D-9209-AB60B39993D6}"/>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6" name="页脚占位符 5">
            <a:extLst>
              <a:ext uri="{FF2B5EF4-FFF2-40B4-BE49-F238E27FC236}">
                <a16:creationId xmlns:a16="http://schemas.microsoft.com/office/drawing/2014/main" id="{F9E6903B-299A-4C47-A625-C2EA6F53952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D04D9E6-5649-4201-B685-06629B409499}"/>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100004506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07D225B2-38CB-4DC7-9C14-1EBBABC0C89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793F0C7-7E0F-48A7-9255-0803A84E5F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15BF8FE-C339-42AF-9F8B-78F9D15366B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5F83784-7499-42E6-9F4B-5C7087133F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EB64AF8-A83E-4D73-9E3D-0BB403CAD62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630C55D-C12B-4D4F-BB38-13D53194A09B}"/>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8" name="页脚占位符 7">
            <a:extLst>
              <a:ext uri="{FF2B5EF4-FFF2-40B4-BE49-F238E27FC236}">
                <a16:creationId xmlns:a16="http://schemas.microsoft.com/office/drawing/2014/main" id="{9E49A388-2130-4EA5-B271-73758AFCA6E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19B8483-539F-444C-A175-2365F2F9887E}"/>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325819390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B2F15306-DD9A-4BC8-B771-DCC2EB031D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F08AA4B-2E86-496B-97BF-3E45A3C86494}"/>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4" name="页脚占位符 3">
            <a:extLst>
              <a:ext uri="{FF2B5EF4-FFF2-40B4-BE49-F238E27FC236}">
                <a16:creationId xmlns:a16="http://schemas.microsoft.com/office/drawing/2014/main" id="{4829FD23-2BDB-4215-9E5E-BECA193005F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6122141-A168-4504-9680-E3FCC0173F66}"/>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4213744780"/>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2C1E1EF0-92C5-4286-8E16-5556C973F88D}"/>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3" name="页脚占位符 2">
            <a:extLst>
              <a:ext uri="{FF2B5EF4-FFF2-40B4-BE49-F238E27FC236}">
                <a16:creationId xmlns:a16="http://schemas.microsoft.com/office/drawing/2014/main" id="{7EE28874-6C24-48B0-9416-A8993D750AA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46AE3CD-A14D-4C6D-B004-4D8E05771D9F}"/>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167827569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2352DCFE-73C1-47F3-AB3B-968E35623EC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E265CEA-898F-416E-97EB-5C5FC7833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082B8EF-BB31-45CD-9633-6D3D4F45F7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E49F4F0-6AE9-4BB6-8FA6-F2E534812603}"/>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6" name="页脚占位符 5">
            <a:extLst>
              <a:ext uri="{FF2B5EF4-FFF2-40B4-BE49-F238E27FC236}">
                <a16:creationId xmlns:a16="http://schemas.microsoft.com/office/drawing/2014/main" id="{684E0587-15AF-4291-9CF9-9F01445C9C9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23B5744-2414-4D59-9B12-D88BB239ACF5}"/>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1587043620"/>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92B215FB-FD80-40DD-A622-52DA2CB17C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7B3B485-32F0-4025-A62F-EEAF11FB1B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2282721-C253-47D6-B255-5907B6598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795899D-3AB0-4074-93B3-108ECEE0E536}"/>
              </a:ext>
            </a:extLst>
          </p:cNvPr>
          <p:cNvSpPr>
            <a:spLocks noGrp="1"/>
          </p:cNvSpPr>
          <p:nvPr>
            <p:ph type="dt" sz="half" idx="10"/>
          </p:nvPr>
        </p:nvSpPr>
        <p:spPr/>
        <p:txBody>
          <a:bodyPr/>
          <a:lstStyle/>
          <a:p>
            <a:fld id="{75F72B40-E613-4077-B03D-EFB209ECF0D4}" type="datetimeFigureOut">
              <a:rPr lang="zh-CN" altLang="en-US" smtClean="0"/>
              <a:t>2021/9/15</a:t>
            </a:fld>
            <a:endParaRPr lang="zh-CN" altLang="en-US"/>
          </a:p>
        </p:txBody>
      </p:sp>
      <p:sp>
        <p:nvSpPr>
          <p:cNvPr id="6" name="页脚占位符 5">
            <a:extLst>
              <a:ext uri="{FF2B5EF4-FFF2-40B4-BE49-F238E27FC236}">
                <a16:creationId xmlns:a16="http://schemas.microsoft.com/office/drawing/2014/main" id="{523CF594-FD3C-4136-844E-EF1C465C9B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EA3C545-C8D3-455B-9762-DFECC11BC9BF}"/>
              </a:ext>
            </a:extLst>
          </p:cNvPr>
          <p:cNvSpPr>
            <a:spLocks noGrp="1"/>
          </p:cNvSpPr>
          <p:nvPr>
            <p:ph type="sldNum" sz="quarter" idx="12"/>
          </p:nvPr>
        </p:nvSpPr>
        <p:spPr/>
        <p:txBody>
          <a:bodyPr/>
          <a:lstStyle/>
          <a:p>
            <a:fld id="{B1F6E2D7-2762-4745-A38D-489E9E185B62}" type="slidenum">
              <a:rPr lang="zh-CN" altLang="en-US" smtClean="0"/>
              <a:t>‹#›</a:t>
            </a:fld>
            <a:endParaRPr lang="zh-CN" altLang="en-US"/>
          </a:p>
        </p:txBody>
      </p:sp>
    </p:spTree>
    <p:extLst>
      <p:ext uri="{BB962C8B-B14F-4D97-AF65-F5344CB8AC3E}">
        <p14:creationId xmlns:p14="http://schemas.microsoft.com/office/powerpoint/2010/main" val="94321083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5A073F6A-641C-4ABD-BB08-562B68AA72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3221DCA-28BD-44AF-BBA1-2C1E4149FB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二级</a:t>
            </a:r>
          </a:p>
          <a:p>
            <a:pPr lvl="0"/>
            <a:r>
              <a:rPr lang="zh-CN" altLang="en-US"/>
              <a:t>三级</a:t>
            </a:r>
          </a:p>
          <a:p>
            <a:pPr lvl="0"/>
            <a:r>
              <a:rPr lang="zh-CN" altLang="en-US"/>
              <a:t>四级</a:t>
            </a:r>
          </a:p>
          <a:p>
            <a:pPr lvl="0"/>
            <a:r>
              <a:rPr lang="zh-CN" altLang="en-US"/>
              <a:t>五级</a:t>
            </a:r>
          </a:p>
        </p:txBody>
      </p:sp>
      <p:sp>
        <p:nvSpPr>
          <p:cNvPr id="4" name="日期占位符 3">
            <a:extLst>
              <a:ext uri="{FF2B5EF4-FFF2-40B4-BE49-F238E27FC236}">
                <a16:creationId xmlns:a16="http://schemas.microsoft.com/office/drawing/2014/main" id="{DA7327BC-76AF-4FCA-BCA3-95F3CDC73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017E6A-3816-4162-BE23-A31C867FF6C7}" type="datetimeFigureOut">
              <a:rPr lang="zh-CN" altLang="en-US" smtClean="0"/>
              <a:t>2021/9/15</a:t>
            </a:fld>
          </a:p>
        </p:txBody>
      </p:sp>
      <p:sp>
        <p:nvSpPr>
          <p:cNvPr id="5" name="页脚占位符 4">
            <a:extLst>
              <a:ext uri="{FF2B5EF4-FFF2-40B4-BE49-F238E27FC236}">
                <a16:creationId xmlns:a16="http://schemas.microsoft.com/office/drawing/2014/main" id="{305C8960-DF75-4A54-8139-A8736E21B4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3566B32-3DD7-4466-8309-7E978C7F52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B058F9-B279-4F19-B220-FB7D29B7FD88}" type="slidenum">
              <a:rPr lang="zh-CN" altLang="en-US" smtClean="0"/>
              <a:t>‹#›</a:t>
            </a:fld>
          </a:p>
        </p:txBody>
      </p:sp>
    </p:spTree>
    <p:extLst>
      <p:ext uri="{BB962C8B-B14F-4D97-AF65-F5344CB8AC3E}">
        <p14:creationId xmlns:p14="http://schemas.microsoft.com/office/powerpoint/2010/main" val="232372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22.jpeg" /><Relationship Id="rId4" Type="http://schemas.openxmlformats.org/officeDocument/2006/relationships/image" Target="../media/image23.jpeg" /><Relationship Id="rId5" Type="http://schemas.openxmlformats.org/officeDocument/2006/relationships/image" Target="../media/image2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25.jpeg" /><Relationship Id="rId4" Type="http://schemas.openxmlformats.org/officeDocument/2006/relationships/image" Target="../media/image26.jpeg" /><Relationship Id="rId5" Type="http://schemas.openxmlformats.org/officeDocument/2006/relationships/image" Target="../media/image27.jpeg" /><Relationship Id="rId6" Type="http://schemas.openxmlformats.org/officeDocument/2006/relationships/image" Target="../media/image2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2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gif" /><Relationship Id="rId5"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7.jpeg" /><Relationship Id="rId4"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9.jpeg" /><Relationship Id="rId4" Type="http://schemas.openxmlformats.org/officeDocument/2006/relationships/image" Target="../media/image10.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11.jpeg" /><Relationship Id="rId4" Type="http://schemas.openxmlformats.org/officeDocument/2006/relationships/image" Target="../media/image1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13.jpeg" /><Relationship Id="rId4"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18.jpeg" /><Relationship Id="rId4" Type="http://schemas.openxmlformats.org/officeDocument/2006/relationships/image" Target="../media/image1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20.jpeg" /><Relationship Id="rId4" Type="http://schemas.openxmlformats.org/officeDocument/2006/relationships/image" Target="../media/image2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a:extLst>
              <a:ext uri="{FF2B5EF4-FFF2-40B4-BE49-F238E27FC236}">
                <a16:creationId xmlns:a16="http://schemas.microsoft.com/office/drawing/2014/main" id="{F438BCFE-A5CF-43D1-8EA3-6E1CE0AC6A6C}"/>
              </a:ext>
            </a:extLst>
          </p:cNvPr>
          <p:cNvPicPr>
            <a:picLocks noChangeAspect="1"/>
          </p:cNvPicPr>
          <p:nvPr/>
        </p:nvPicPr>
        <p:blipFill>
          <a:blip r:embed="rId2"/>
          <a:stretch>
            <a:fillRect/>
          </a:stretch>
        </p:blipFill>
        <p:spPr>
          <a:xfrm>
            <a:off x="0" y="-4238"/>
            <a:ext cx="12192000" cy="6862237"/>
          </a:xfrm>
          <a:prstGeom prst="rect">
            <a:avLst/>
          </a:prstGeom>
        </p:spPr>
      </p:pic>
      <p:sp>
        <p:nvSpPr>
          <p:cNvPr id="5" name="文本框 4">
            <a:extLst>
              <a:ext uri="{FF2B5EF4-FFF2-40B4-BE49-F238E27FC236}">
                <a16:creationId xmlns:a16="http://schemas.microsoft.com/office/drawing/2014/main" id="{C376760A-EC1E-4913-994A-7763D2BA262F}"/>
              </a:ext>
            </a:extLst>
          </p:cNvPr>
          <p:cNvSpPr txBox="1"/>
          <p:nvPr/>
        </p:nvSpPr>
        <p:spPr>
          <a:xfrm>
            <a:off x="745588" y="4265020"/>
            <a:ext cx="4740812" cy="1737360"/>
          </a:xfrm>
          <a:prstGeom prst="rect">
            <a:avLst/>
          </a:prstGeom>
          <a:noFill/>
          <a:ln>
            <a:solidFill>
              <a:srgbClr val="7030A0"/>
            </a:solidFill>
          </a:ln>
        </p:spPr>
        <p:txBody>
          <a:bodyPr wrap="square">
            <a:spAutoFit/>
          </a:bodyPr>
          <a:lstStyle>
            <a:defPPr>
              <a:defRPr lang="zh-CN"/>
            </a:defPPr>
            <a:lvl1pPr>
              <a:lnSpc>
                <a:spcPct val="90000"/>
              </a:lnSpc>
              <a:spcAft>
                <a:spcPts val="600"/>
              </a:spcAft>
              <a:defRPr sz="2400" b="1">
                <a:solidFill>
                  <a:srgbClr val="0000CC"/>
                </a:solidFill>
                <a:latin typeface="黑体" panose="02010609060101010101" pitchFamily="49" charset="-122"/>
                <a:ea typeface="黑体" panose="02010609060101010101" pitchFamily="49" charset="-122"/>
              </a:defRPr>
            </a:lvl1pPr>
          </a:lstStyle>
          <a:p>
            <a:r>
              <a:rPr lang="zh-CN" altLang="en-US"/>
              <a:t>学习目标：了解宋代儒学复兴的表现，概述辽宋夏金元在文学艺术，科技，文字领域取得的新成就。认识辽宋夏金元这一时期在文化的新变化。</a:t>
            </a:r>
          </a:p>
        </p:txBody>
      </p:sp>
      <p:pic>
        <p:nvPicPr>
          <p:cNvPr id="1028" name="Picture 4">
            <a:extLst>
              <a:ext uri="{FF2B5EF4-FFF2-40B4-BE49-F238E27FC236}">
                <a16:creationId xmlns:a16="http://schemas.microsoft.com/office/drawing/2014/main" id="{CC3D3315-978F-4F6D-AB64-E11BCB2B062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12299" y="721316"/>
            <a:ext cx="5324140" cy="539813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395D2975-81E8-45F3-B265-F321603BB315}"/>
              </a:ext>
            </a:extLst>
          </p:cNvPr>
          <p:cNvSpPr txBox="1"/>
          <p:nvPr/>
        </p:nvSpPr>
        <p:spPr>
          <a:xfrm>
            <a:off x="855561" y="721316"/>
            <a:ext cx="4301177" cy="1871666"/>
          </a:xfrm>
          <a:prstGeom prst="rect">
            <a:avLst/>
          </a:prstGeom>
        </p:spPr>
        <p:txBody>
          <a:bodyPr vert="horz" lIns="91440" tIns="45720" rIns="91440" bIns="45720" rtlCol="0" anchor="t">
            <a:normAutofit lnSpcReduction="20000"/>
          </a:bodyPr>
          <a:lstStyle>
            <a:defPPr>
              <a:defRPr lang="zh-CN"/>
            </a:defPPr>
            <a:lvl1pPr>
              <a:lnSpc>
                <a:spcPct val="150000"/>
              </a:lnSpc>
              <a:spcBef>
                <a:spcPct val="0"/>
              </a:spcBef>
              <a:spcAft>
                <a:spcPts val="600"/>
              </a:spcAft>
              <a:defRPr sz="4000" b="1">
                <a:latin typeface="隶书" panose="02010509060101010101" pitchFamily="49" charset="-122"/>
                <a:ea typeface="隶书" panose="02010509060101010101" pitchFamily="49" charset="-122"/>
              </a:defRPr>
            </a:lvl1pPr>
          </a:lstStyle>
          <a:p>
            <a:r>
              <a:rPr lang="zh-CN" altLang="en-US"/>
              <a:t>第12课</a:t>
            </a:r>
          </a:p>
          <a:p>
            <a:r>
              <a:rPr lang="zh-CN" altLang="en-US"/>
              <a:t>辽宋夏金元的文化</a:t>
            </a:r>
          </a:p>
        </p:txBody>
      </p:sp>
    </p:spTree>
    <p:extLst>
      <p:ext uri="{BB962C8B-B14F-4D97-AF65-F5344CB8AC3E}">
        <p14:creationId xmlns:p14="http://schemas.microsoft.com/office/powerpoint/2010/main" val="1042430154"/>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 name="图片 22">
            <a:extLst>
              <a:ext uri="{FF2B5EF4-FFF2-40B4-BE49-F238E27FC236}">
                <a16:creationId xmlns:a16="http://schemas.microsoft.com/office/drawing/2014/main" id="{4C3FFE2A-369C-410B-8EA7-FD7CB84413B6}"/>
              </a:ext>
            </a:extLst>
          </p:cNvPr>
          <p:cNvPicPr>
            <a:picLocks noChangeAspect="1"/>
          </p:cNvPicPr>
          <p:nvPr/>
        </p:nvPicPr>
        <p:blipFill>
          <a:blip r:embed="rId2"/>
          <a:stretch>
            <a:fillRect/>
          </a:stretch>
        </p:blipFill>
        <p:spPr>
          <a:xfrm>
            <a:off x="-19804" y="-36598"/>
            <a:ext cx="12211804" cy="6894597"/>
          </a:xfrm>
          <a:prstGeom prst="rect">
            <a:avLst/>
          </a:prstGeom>
        </p:spPr>
      </p:pic>
      <p:pic>
        <p:nvPicPr>
          <p:cNvPr id="17" name="图片 16">
            <a:extLst>
              <a:ext uri="{FF2B5EF4-FFF2-40B4-BE49-F238E27FC236}">
                <a16:creationId xmlns:a16="http://schemas.microsoft.com/office/drawing/2014/main" id="{DD3795A9-1E0F-40A6-B1DB-0B6AB257E6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3293" y="881154"/>
            <a:ext cx="3826166" cy="3826166"/>
          </a:xfrm>
          <a:prstGeom prst="rect">
            <a:avLst/>
          </a:prstGeom>
        </p:spPr>
      </p:pic>
      <p:sp>
        <p:nvSpPr>
          <p:cNvPr id="11" name="文本框 10">
            <a:extLst>
              <a:ext uri="{FF2B5EF4-FFF2-40B4-BE49-F238E27FC236}">
                <a16:creationId xmlns:a16="http://schemas.microsoft.com/office/drawing/2014/main" id="{30C1DFB0-DF98-4484-A857-ACA851F81E9A}"/>
              </a:ext>
            </a:extLst>
          </p:cNvPr>
          <p:cNvSpPr txBox="1"/>
          <p:nvPr/>
        </p:nvSpPr>
        <p:spPr>
          <a:xfrm>
            <a:off x="273371" y="357934"/>
            <a:ext cx="4864324" cy="518160"/>
          </a:xfrm>
          <a:prstGeom prst="rect">
            <a:avLst/>
          </a:prstGeom>
          <a:noFill/>
        </p:spPr>
        <p:txBody>
          <a:bodyPr wrap="square">
            <a:spAutoFit/>
          </a:bodyPr>
          <a:lstStyle/>
          <a:p>
            <a:r>
              <a:rPr lang="zh-CN" altLang="en-US" sz="2800" b="1"/>
              <a:t>三、科技——成就显著</a:t>
            </a:r>
          </a:p>
        </p:txBody>
      </p:sp>
      <p:sp>
        <p:nvSpPr>
          <p:cNvPr id="12" name="文本框 11">
            <a:extLst>
              <a:ext uri="{FF2B5EF4-FFF2-40B4-BE49-F238E27FC236}">
                <a16:creationId xmlns:a16="http://schemas.microsoft.com/office/drawing/2014/main" id="{37E7D1B5-2E70-45B4-9255-D8B93E3C651B}"/>
              </a:ext>
            </a:extLst>
          </p:cNvPr>
          <p:cNvSpPr txBox="1"/>
          <p:nvPr/>
        </p:nvSpPr>
        <p:spPr>
          <a:xfrm>
            <a:off x="626334" y="1008398"/>
            <a:ext cx="2486342" cy="457200"/>
          </a:xfrm>
          <a:prstGeom prst="rect">
            <a:avLst/>
          </a:prstGeom>
          <a:noFill/>
        </p:spPr>
        <p:txBody>
          <a:bodyPr wrap="none" rtlCol="0">
            <a:spAutoFit/>
          </a:bodyPr>
          <a:lstStyle>
            <a:defPPr>
              <a:defRPr lang="zh-CN"/>
            </a:defPPr>
            <a:lvl1pPr>
              <a:defRPr sz="2400" b="1"/>
            </a:lvl1pPr>
          </a:lstStyle>
          <a:p>
            <a:r>
              <a:rPr lang="en-US" altLang="zh-CN"/>
              <a:t>2、其他科技成就</a:t>
            </a:r>
          </a:p>
        </p:txBody>
      </p:sp>
      <p:sp>
        <p:nvSpPr>
          <p:cNvPr id="13" name="文本框 12">
            <a:extLst>
              <a:ext uri="{FF2B5EF4-FFF2-40B4-BE49-F238E27FC236}">
                <a16:creationId xmlns:a16="http://schemas.microsoft.com/office/drawing/2014/main" id="{AE3ABA4C-CB4B-4D15-8EAA-D70BCB72F913}"/>
              </a:ext>
            </a:extLst>
          </p:cNvPr>
          <p:cNvSpPr txBox="1"/>
          <p:nvPr/>
        </p:nvSpPr>
        <p:spPr>
          <a:xfrm>
            <a:off x="1079812" y="4937259"/>
            <a:ext cx="3080698" cy="118872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（1）沈括著《梦溪笔谈》记载和总结了当时的许多科技成果。</a:t>
            </a:r>
          </a:p>
        </p:txBody>
      </p:sp>
      <p:sp>
        <p:nvSpPr>
          <p:cNvPr id="14" name="文本框 13">
            <a:extLst>
              <a:ext uri="{FF2B5EF4-FFF2-40B4-BE49-F238E27FC236}">
                <a16:creationId xmlns:a16="http://schemas.microsoft.com/office/drawing/2014/main" id="{7238CF0C-BF46-44F0-A2F5-284A406F1325}"/>
              </a:ext>
            </a:extLst>
          </p:cNvPr>
          <p:cNvSpPr txBox="1"/>
          <p:nvPr/>
        </p:nvSpPr>
        <p:spPr>
          <a:xfrm>
            <a:off x="4713171" y="1585694"/>
            <a:ext cx="3417956" cy="192024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（2）郭守敬设计和监制多种天文观测仪器，主持天文测量，编订《授时历》，测定数据在当时世界处于领先地位。</a:t>
            </a:r>
          </a:p>
        </p:txBody>
      </p:sp>
      <p:sp>
        <p:nvSpPr>
          <p:cNvPr id="15" name="文本框 14">
            <a:extLst>
              <a:ext uri="{FF2B5EF4-FFF2-40B4-BE49-F238E27FC236}">
                <a16:creationId xmlns:a16="http://schemas.microsoft.com/office/drawing/2014/main" id="{5D0DFE6F-5479-408C-8AC1-5D75A6D6D27E}"/>
              </a:ext>
            </a:extLst>
          </p:cNvPr>
          <p:cNvSpPr txBox="1"/>
          <p:nvPr/>
        </p:nvSpPr>
        <p:spPr>
          <a:xfrm>
            <a:off x="8668277" y="4964718"/>
            <a:ext cx="3317375" cy="155448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（3）王祯编撰《农书》及南北农业技术于一体，关于农业工具的记载尤为丰富。</a:t>
            </a:r>
          </a:p>
        </p:txBody>
      </p:sp>
      <p:pic>
        <p:nvPicPr>
          <p:cNvPr id="11266" name="Picture 2">
            <a:extLst>
              <a:ext uri="{FF2B5EF4-FFF2-40B4-BE49-F238E27FC236}">
                <a16:creationId xmlns:a16="http://schemas.microsoft.com/office/drawing/2014/main" id="{753721CC-F2A1-4BE2-9DCC-2C1F3CF0CFB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79320" y="1568215"/>
            <a:ext cx="3273367" cy="3206259"/>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a:extLst>
              <a:ext uri="{FF2B5EF4-FFF2-40B4-BE49-F238E27FC236}">
                <a16:creationId xmlns:a16="http://schemas.microsoft.com/office/drawing/2014/main" id="{FF0A9739-428F-4C02-A558-36B2B8775FE0}"/>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54378" y="3729609"/>
            <a:ext cx="4082890" cy="3062168"/>
          </a:xfrm>
          <a:prstGeom prst="rect">
            <a:avLst/>
          </a:prstGeom>
          <a:noFill/>
          <a:extLst>
            <a:ext uri="{909E8E84-426E-40DD-AFC4-6F175D3DCCD1}">
              <a14:hiddenFill xmlns:a14="http://schemas.microsoft.com/office/drawing/2010/main">
                <a:solidFill>
                  <a:srgbClr val="FFFFFF"/>
                </a:solidFill>
              </a14:hiddenFill>
            </a:ext>
          </a:extLst>
        </p:spPr>
      </p:pic>
      <p:sp>
        <p:nvSpPr>
          <p:cNvPr id="18" name="箭头: 下 17">
            <a:extLst>
              <a:ext uri="{FF2B5EF4-FFF2-40B4-BE49-F238E27FC236}">
                <a16:creationId xmlns:a16="http://schemas.microsoft.com/office/drawing/2014/main" id="{BF56D2B1-ED99-44CD-9590-E1A3C1E59938}"/>
              </a:ext>
            </a:extLst>
          </p:cNvPr>
          <p:cNvSpPr/>
          <p:nvPr/>
        </p:nvSpPr>
        <p:spPr>
          <a:xfrm>
            <a:off x="1736623" y="4771851"/>
            <a:ext cx="1434905" cy="1882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下 20">
            <a:extLst>
              <a:ext uri="{FF2B5EF4-FFF2-40B4-BE49-F238E27FC236}">
                <a16:creationId xmlns:a16="http://schemas.microsoft.com/office/drawing/2014/main" id="{9D01CE72-99FD-4E14-BE89-981DED78A4EE}"/>
              </a:ext>
            </a:extLst>
          </p:cNvPr>
          <p:cNvSpPr/>
          <p:nvPr/>
        </p:nvSpPr>
        <p:spPr>
          <a:xfrm>
            <a:off x="9609515" y="4647862"/>
            <a:ext cx="1434905" cy="1882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上 18">
            <a:extLst>
              <a:ext uri="{FF2B5EF4-FFF2-40B4-BE49-F238E27FC236}">
                <a16:creationId xmlns:a16="http://schemas.microsoft.com/office/drawing/2014/main" id="{56B4468A-52CC-44E2-BE34-3C321D296889}"/>
              </a:ext>
            </a:extLst>
          </p:cNvPr>
          <p:cNvSpPr/>
          <p:nvPr/>
        </p:nvSpPr>
        <p:spPr>
          <a:xfrm>
            <a:off x="5901644" y="3504314"/>
            <a:ext cx="1279402" cy="22529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91061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11268"/>
                                        </p:tgtEl>
                                        <p:attrNameLst>
                                          <p:attrName>style.visibility</p:attrName>
                                        </p:attrNameLst>
                                      </p:cBhvr>
                                      <p:to>
                                        <p:strVal val="visible"/>
                                      </p:to>
                                    </p:set>
                                    <p:animEffect transition="in" filter="barn(inVertical)">
                                      <p:cBhvr>
                                        <p:cTn id="20" dur="500"/>
                                        <p:tgtEl>
                                          <p:spTgt spid="1126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up)">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21" grpId="0"/>
      <p:bldP spid="1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 name="图片 22">
            <a:extLst>
              <a:ext uri="{FF2B5EF4-FFF2-40B4-BE49-F238E27FC236}">
                <a16:creationId xmlns:a16="http://schemas.microsoft.com/office/drawing/2014/main" id="{ADB3EC75-7D00-4A5E-84D9-D3AF28D800AD}"/>
              </a:ext>
            </a:extLst>
          </p:cNvPr>
          <p:cNvPicPr>
            <a:picLocks noChangeAspect="1"/>
          </p:cNvPicPr>
          <p:nvPr/>
        </p:nvPicPr>
        <p:blipFill>
          <a:blip r:embed="rId2"/>
          <a:stretch>
            <a:fillRect/>
          </a:stretch>
        </p:blipFill>
        <p:spPr>
          <a:xfrm>
            <a:off x="-19804" y="-36598"/>
            <a:ext cx="12211804" cy="6894597"/>
          </a:xfrm>
          <a:prstGeom prst="rect">
            <a:avLst/>
          </a:prstGeom>
        </p:spPr>
      </p:pic>
      <p:sp>
        <p:nvSpPr>
          <p:cNvPr id="4" name="文本框 3">
            <a:extLst>
              <a:ext uri="{FF2B5EF4-FFF2-40B4-BE49-F238E27FC236}">
                <a16:creationId xmlns:a16="http://schemas.microsoft.com/office/drawing/2014/main" id="{491A3F12-4ABE-4BE4-AB0D-EB36682B419D}"/>
              </a:ext>
            </a:extLst>
          </p:cNvPr>
          <p:cNvSpPr txBox="1"/>
          <p:nvPr/>
        </p:nvSpPr>
        <p:spPr>
          <a:xfrm>
            <a:off x="273371" y="357934"/>
            <a:ext cx="4864324" cy="518160"/>
          </a:xfrm>
          <a:prstGeom prst="rect">
            <a:avLst/>
          </a:prstGeom>
          <a:noFill/>
        </p:spPr>
        <p:txBody>
          <a:bodyPr wrap="square">
            <a:spAutoFit/>
          </a:bodyPr>
          <a:lstStyle/>
          <a:p>
            <a:r>
              <a:rPr lang="zh-CN" altLang="en-US" sz="2800" b="1"/>
              <a:t>三、科技——成就显著</a:t>
            </a:r>
          </a:p>
        </p:txBody>
      </p:sp>
      <p:sp>
        <p:nvSpPr>
          <p:cNvPr id="8" name="文本框 7">
            <a:extLst>
              <a:ext uri="{FF2B5EF4-FFF2-40B4-BE49-F238E27FC236}">
                <a16:creationId xmlns:a16="http://schemas.microsoft.com/office/drawing/2014/main" id="{5030BC02-FD14-494C-BEA8-1B8F38C5EF3E}"/>
              </a:ext>
            </a:extLst>
          </p:cNvPr>
          <p:cNvSpPr txBox="1"/>
          <p:nvPr/>
        </p:nvSpPr>
        <p:spPr>
          <a:xfrm>
            <a:off x="5500468" y="4603278"/>
            <a:ext cx="6576119" cy="19202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3：火药、指南针、印刷术——这是预兆资产阶级社会到来的三大发明，火药把骑士阶层炸得粉碎，指南针打开了世界市场并建立了殖民地，而印刷术则变成新教的工具，总的来说变成科学复兴的手段，变成对精神发展创造必要前提的最强大的杠杆 。</a:t>
            </a:r>
          </a:p>
          <a:p>
            <a:r>
              <a:rPr lang="zh-CN" altLang="en-US"/>
              <a:t>           ——马克思《机器、自然力和科学的应用》</a:t>
            </a:r>
          </a:p>
        </p:txBody>
      </p:sp>
      <p:sp>
        <p:nvSpPr>
          <p:cNvPr id="16" name="文本框 15">
            <a:extLst>
              <a:ext uri="{FF2B5EF4-FFF2-40B4-BE49-F238E27FC236}">
                <a16:creationId xmlns:a16="http://schemas.microsoft.com/office/drawing/2014/main" id="{43A146FB-3284-4A26-BDA9-FD17BBC6E5AA}"/>
              </a:ext>
            </a:extLst>
          </p:cNvPr>
          <p:cNvSpPr txBox="1"/>
          <p:nvPr/>
        </p:nvSpPr>
        <p:spPr>
          <a:xfrm>
            <a:off x="5500468" y="3063128"/>
            <a:ext cx="6576119" cy="13106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材料2：中国人眼中的四大发明：外国用火药制造子弹御敌，中国却用它做爆竹神；外国用罗盘针航海，中国却用它看风水；外国用鸦片医病，中国拿来当饭吃。</a:t>
            </a:r>
          </a:p>
          <a:p>
            <a:r>
              <a:rPr lang="zh-CN" altLang="en-US"/>
              <a:t>            —— 鲁迅《电的利弊》</a:t>
            </a:r>
          </a:p>
        </p:txBody>
      </p:sp>
      <p:sp>
        <p:nvSpPr>
          <p:cNvPr id="19" name="文本框 18">
            <a:extLst>
              <a:ext uri="{FF2B5EF4-FFF2-40B4-BE49-F238E27FC236}">
                <a16:creationId xmlns:a16="http://schemas.microsoft.com/office/drawing/2014/main" id="{ED77F8D4-25CE-4AC9-A36A-9BB90995D487}"/>
              </a:ext>
            </a:extLst>
          </p:cNvPr>
          <p:cNvSpPr txBox="1"/>
          <p:nvPr/>
        </p:nvSpPr>
        <p:spPr>
          <a:xfrm>
            <a:off x="5500467" y="1483700"/>
            <a:ext cx="6576117" cy="13106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材料1：在公元3世纪到13世纪之间，中国保持令西方望尘莫及的科学技术水平，那时中国的发明和发现远远超过同时代的欧洲，这一点可以毫不费力地加以证明。</a:t>
            </a:r>
          </a:p>
          <a:p>
            <a:r>
              <a:rPr lang="zh-CN" altLang="en-US"/>
              <a:t>           ——李约瑟博士《中国科学技术史》</a:t>
            </a:r>
          </a:p>
        </p:txBody>
      </p:sp>
      <p:sp>
        <p:nvSpPr>
          <p:cNvPr id="20" name="文本框 19">
            <a:extLst>
              <a:ext uri="{FF2B5EF4-FFF2-40B4-BE49-F238E27FC236}">
                <a16:creationId xmlns:a16="http://schemas.microsoft.com/office/drawing/2014/main" id="{DE8D7B9B-6A7F-44F4-BF9D-96E003034CBD}"/>
              </a:ext>
            </a:extLst>
          </p:cNvPr>
          <p:cNvSpPr txBox="1"/>
          <p:nvPr/>
        </p:nvSpPr>
        <p:spPr>
          <a:xfrm>
            <a:off x="464235" y="1150226"/>
            <a:ext cx="5036232" cy="1554480"/>
          </a:xfrm>
          <a:prstGeom prst="rect">
            <a:avLst/>
          </a:prstGeom>
          <a:noFill/>
        </p:spPr>
        <p:txBody>
          <a:bodyPr wrap="square" rtlCol="0">
            <a:spAutoFit/>
          </a:bodyPr>
          <a:lstStyle>
            <a:defPPr>
              <a:defRPr lang="zh-CN"/>
            </a:defPPr>
            <a:lvl1pPr>
              <a:defRPr sz="2400" b="1">
                <a:solidFill>
                  <a:srgbClr val="0000CC"/>
                </a:solidFill>
                <a:latin typeface="楷体" panose="02010609060101010101" pitchFamily="49" charset="-122"/>
                <a:ea typeface="楷体" panose="02010609060101010101" pitchFamily="49" charset="-122"/>
              </a:defRPr>
            </a:lvl1pPr>
          </a:lstStyle>
          <a:p>
            <a:r>
              <a:rPr lang="zh-CN" altLang="en-US"/>
              <a:t>史料实证：三则史料对研究中国古代科技状况是否矛盾，请加以说明。并谈一下研究历史问题时如何选择史料。</a:t>
            </a:r>
          </a:p>
        </p:txBody>
      </p:sp>
      <p:sp>
        <p:nvSpPr>
          <p:cNvPr id="22" name="圆角矩形 106">
            <a:extLst>
              <a:ext uri="{FF2B5EF4-FFF2-40B4-BE49-F238E27FC236}">
                <a16:creationId xmlns:a16="http://schemas.microsoft.com/office/drawing/2014/main" id="{0E94EF9B-BF1C-41AD-9C5D-8BF1810C15F9}"/>
              </a:ext>
            </a:extLst>
          </p:cNvPr>
          <p:cNvSpPr/>
          <p:nvPr/>
        </p:nvSpPr>
        <p:spPr>
          <a:xfrm>
            <a:off x="974443" y="1955409"/>
            <a:ext cx="9660732" cy="4721833"/>
          </a:xfrm>
          <a:prstGeom prst="roundRect">
            <a:avLst>
              <a:gd name="adj" fmla="val 12985"/>
            </a:avLst>
          </a:prstGeom>
          <a:solidFill>
            <a:schemeClr val="bg2"/>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 name="文本框 20">
            <a:extLst>
              <a:ext uri="{FF2B5EF4-FFF2-40B4-BE49-F238E27FC236}">
                <a16:creationId xmlns:a16="http://schemas.microsoft.com/office/drawing/2014/main" id="{3950E4B8-6F5B-4BB9-94B9-F1A7A76703A9}"/>
              </a:ext>
            </a:extLst>
          </p:cNvPr>
          <p:cNvSpPr txBox="1"/>
          <p:nvPr/>
        </p:nvSpPr>
        <p:spPr>
          <a:xfrm>
            <a:off x="1116093" y="2037306"/>
            <a:ext cx="9366095" cy="4419600"/>
          </a:xfrm>
          <a:prstGeom prst="rect">
            <a:avLst/>
          </a:prstGeom>
          <a:noFill/>
        </p:spPr>
        <p:txBody>
          <a:bodyPr wrap="square" rtlCol="0">
            <a:spAutoFit/>
          </a:bodyPr>
          <a:lstStyle/>
          <a:p>
            <a:pPr>
              <a:spcAft>
                <a:spcPts val="1200"/>
              </a:spcAft>
            </a:pPr>
            <a:r>
              <a:rPr lang="zh-CN" altLang="en-US" sz="2400">
                <a:solidFill>
                  <a:srgbClr val="FF0000"/>
                </a:solidFill>
                <a:latin typeface="微软雅黑" panose="020b0503020204020204" pitchFamily="34" charset="-122"/>
                <a:ea typeface="微软雅黑" panose="020b0503020204020204" pitchFamily="34" charset="-122"/>
              </a:rPr>
              <a:t>       不矛盾，材料1：宋元时期随着中国经济社会的发展，推动了科学的进步，尤其以三大发明（印刷术、火药、指南针）为代表，</a:t>
            </a:r>
          </a:p>
          <a:p>
            <a:pPr>
              <a:spcAft>
                <a:spcPts val="1200"/>
              </a:spcAft>
            </a:pPr>
            <a:r>
              <a:rPr lang="zh-CN" altLang="en-US" sz="2400">
                <a:solidFill>
                  <a:srgbClr val="FF0000"/>
                </a:solidFill>
                <a:latin typeface="微软雅黑" panose="020b0503020204020204" pitchFamily="34" charset="-122"/>
                <a:ea typeface="微软雅黑" panose="020b0503020204020204" pitchFamily="34" charset="-122"/>
              </a:rPr>
              <a:t>领先于世界。天文、历法、农业等科技也取得了多方面的成就，远远超过同时代的欧洲。材料2、3从不同角度论述科技的影响。材料2由于中国封建制度的本质决定了科技对促进经济社会发展的作用十分有限。材料3从欧洲社会转型的角度认识三大发明的传入对推动欧洲社会向资本主义转型的重要作用。</a:t>
            </a:r>
          </a:p>
          <a:p>
            <a:pPr>
              <a:spcAft>
                <a:spcPts val="1200"/>
              </a:spcAft>
            </a:pPr>
            <a:r>
              <a:rPr lang="zh-CN" altLang="en-US" sz="2400">
                <a:solidFill>
                  <a:srgbClr val="FF0000"/>
                </a:solidFill>
                <a:latin typeface="微软雅黑" panose="020b0503020204020204" pitchFamily="34" charset="-122"/>
                <a:ea typeface="微软雅黑" panose="020b0503020204020204" pitchFamily="34" charset="-122"/>
              </a:rPr>
              <a:t>      研究历史史料的选择要坚持全面、辩证、比较等原则，选择一手史料。李约瑟和马克思的著作都属于二手史料，使用时需要小心谨慎。《电的利弊》属于文学创作，文学作品并非史料，而是经艺术手法加工过的资料，有史实成分，使用时需要参考其它史料辨别真伪。</a:t>
            </a:r>
          </a:p>
        </p:txBody>
      </p:sp>
    </p:spTree>
    <p:extLst>
      <p:ext uri="{BB962C8B-B14F-4D97-AF65-F5344CB8AC3E}">
        <p14:creationId xmlns:p14="http://schemas.microsoft.com/office/powerpoint/2010/main" val="25931506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 name="图片 30">
            <a:extLst>
              <a:ext uri="{FF2B5EF4-FFF2-40B4-BE49-F238E27FC236}">
                <a16:creationId xmlns:a16="http://schemas.microsoft.com/office/drawing/2014/main" id="{E91DD033-8E6D-423D-AC95-66DD289B3BC5}"/>
              </a:ext>
            </a:extLst>
          </p:cNvPr>
          <p:cNvPicPr>
            <a:picLocks noChangeAspect="1"/>
          </p:cNvPicPr>
          <p:nvPr/>
        </p:nvPicPr>
        <p:blipFill>
          <a:blip r:embed="rId2"/>
          <a:stretch>
            <a:fillRect/>
          </a:stretch>
        </p:blipFill>
        <p:spPr>
          <a:xfrm>
            <a:off x="-19804" y="-36598"/>
            <a:ext cx="12211804" cy="6894597"/>
          </a:xfrm>
          <a:prstGeom prst="rect">
            <a:avLst/>
          </a:prstGeom>
        </p:spPr>
      </p:pic>
      <p:sp>
        <p:nvSpPr>
          <p:cNvPr id="26" name="箭头: 右 25">
            <a:extLst>
              <a:ext uri="{FF2B5EF4-FFF2-40B4-BE49-F238E27FC236}">
                <a16:creationId xmlns:a16="http://schemas.microsoft.com/office/drawing/2014/main" id="{BB0113BD-4972-4C06-A1B4-1A78E6C11BED}"/>
              </a:ext>
            </a:extLst>
          </p:cNvPr>
          <p:cNvSpPr/>
          <p:nvPr/>
        </p:nvSpPr>
        <p:spPr>
          <a:xfrm>
            <a:off x="2467168" y="5747387"/>
            <a:ext cx="8032340" cy="950994"/>
          </a:xfrm>
          <a:prstGeom prst="rightArrow">
            <a:avLst>
              <a:gd name="adj1" fmla="val 71840"/>
              <a:gd name="adj2" fmla="val 500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1DEA1D8-71F5-4177-9C26-B7C0C64EAD8D}"/>
              </a:ext>
            </a:extLst>
          </p:cNvPr>
          <p:cNvSpPr txBox="1"/>
          <p:nvPr/>
        </p:nvSpPr>
        <p:spPr>
          <a:xfrm>
            <a:off x="273370" y="357934"/>
            <a:ext cx="5822629" cy="518160"/>
          </a:xfrm>
          <a:prstGeom prst="rect">
            <a:avLst/>
          </a:prstGeom>
          <a:noFill/>
        </p:spPr>
        <p:txBody>
          <a:bodyPr wrap="square">
            <a:spAutoFit/>
          </a:bodyPr>
          <a:lstStyle/>
          <a:p>
            <a:r>
              <a:rPr lang="zh-CN" altLang="en-US" sz="2800" b="1"/>
              <a:t>三、少数民族文字——交融创新</a:t>
            </a:r>
          </a:p>
        </p:txBody>
      </p:sp>
      <p:pic>
        <p:nvPicPr>
          <p:cNvPr id="10242" name="Picture 2">
            <a:extLst>
              <a:ext uri="{FF2B5EF4-FFF2-40B4-BE49-F238E27FC236}">
                <a16:creationId xmlns:a16="http://schemas.microsoft.com/office/drawing/2014/main" id="{07F95CAA-7599-460B-9076-362C9A4ACC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565"/>
          <a:stretch>
            <a:fillRect/>
          </a:stretch>
        </p:blipFill>
        <p:spPr bwMode="auto">
          <a:xfrm>
            <a:off x="379390" y="1028108"/>
            <a:ext cx="3400880" cy="319220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69562C6D-5A82-4151-9AB1-951E98AA88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7045" y="1159420"/>
            <a:ext cx="2119076" cy="3060888"/>
          </a:xfrm>
          <a:prstGeom prst="rect">
            <a:avLst/>
          </a:prstGeom>
        </p:spPr>
      </p:pic>
      <p:pic>
        <p:nvPicPr>
          <p:cNvPr id="10244" name="Picture 4">
            <a:extLst>
              <a:ext uri="{FF2B5EF4-FFF2-40B4-BE49-F238E27FC236}">
                <a16:creationId xmlns:a16="http://schemas.microsoft.com/office/drawing/2014/main" id="{75289341-DA77-4ECA-8BDD-D835FB92440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6121" y="1159420"/>
            <a:ext cx="2361560" cy="306088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a:extLst>
              <a:ext uri="{FF2B5EF4-FFF2-40B4-BE49-F238E27FC236}">
                <a16:creationId xmlns:a16="http://schemas.microsoft.com/office/drawing/2014/main" id="{0324532C-131B-4297-93C5-A71CF9862484}"/>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107681" y="1159420"/>
            <a:ext cx="3528314" cy="3060888"/>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a:extLst>
              <a:ext uri="{FF2B5EF4-FFF2-40B4-BE49-F238E27FC236}">
                <a16:creationId xmlns:a16="http://schemas.microsoft.com/office/drawing/2014/main" id="{449EAFAA-1496-4F14-BCD9-AA646DC09532}"/>
              </a:ext>
            </a:extLst>
          </p:cNvPr>
          <p:cNvSpPr txBox="1"/>
          <p:nvPr/>
        </p:nvSpPr>
        <p:spPr>
          <a:xfrm>
            <a:off x="1197768" y="4220308"/>
            <a:ext cx="1097280" cy="457200"/>
          </a:xfrm>
          <a:prstGeom prst="rect">
            <a:avLst/>
          </a:prstGeom>
          <a:noFill/>
        </p:spPr>
        <p:txBody>
          <a:bodyPr wrap="none" rtlCol="0">
            <a:spAutoFit/>
          </a:bodyPr>
          <a:lstStyle/>
          <a:p>
            <a:r>
              <a:rPr lang="zh-CN" altLang="en-US" sz="2400" b="1">
                <a:latin typeface="华文中宋" panose="02010600040101010101" pitchFamily="2" charset="-122"/>
                <a:ea typeface="华文中宋" panose="02010600040101010101" pitchFamily="2" charset="-122"/>
              </a:rPr>
              <a:t>契丹文</a:t>
            </a:r>
          </a:p>
        </p:txBody>
      </p:sp>
      <p:sp>
        <p:nvSpPr>
          <p:cNvPr id="19" name="文本框 18">
            <a:extLst>
              <a:ext uri="{FF2B5EF4-FFF2-40B4-BE49-F238E27FC236}">
                <a16:creationId xmlns:a16="http://schemas.microsoft.com/office/drawing/2014/main" id="{9FB024BE-3DD0-44E6-A9A7-62D5BD08DDFA}"/>
              </a:ext>
            </a:extLst>
          </p:cNvPr>
          <p:cNvSpPr txBox="1"/>
          <p:nvPr/>
        </p:nvSpPr>
        <p:spPr>
          <a:xfrm>
            <a:off x="3978697" y="4220308"/>
            <a:ext cx="1402080" cy="457200"/>
          </a:xfrm>
          <a:prstGeom prst="rect">
            <a:avLst/>
          </a:prstGeom>
          <a:noFill/>
        </p:spPr>
        <p:txBody>
          <a:bodyPr wrap="none" rtlCol="0">
            <a:spAutoFit/>
          </a:bodyPr>
          <a:lstStyle/>
          <a:p>
            <a:r>
              <a:rPr lang="zh-CN" altLang="en-US" sz="2400" b="1">
                <a:latin typeface="华文中宋" panose="02010600040101010101" pitchFamily="2" charset="-122"/>
                <a:ea typeface="华文中宋" panose="02010600040101010101" pitchFamily="2" charset="-122"/>
              </a:rPr>
              <a:t>女真文字</a:t>
            </a:r>
          </a:p>
        </p:txBody>
      </p:sp>
      <p:sp>
        <p:nvSpPr>
          <p:cNvPr id="20" name="文本框 19">
            <a:extLst>
              <a:ext uri="{FF2B5EF4-FFF2-40B4-BE49-F238E27FC236}">
                <a16:creationId xmlns:a16="http://schemas.microsoft.com/office/drawing/2014/main" id="{5AFFE292-C31D-4C19-B384-6B0B8FD8AAE3}"/>
              </a:ext>
            </a:extLst>
          </p:cNvPr>
          <p:cNvSpPr txBox="1"/>
          <p:nvPr/>
        </p:nvSpPr>
        <p:spPr>
          <a:xfrm>
            <a:off x="6483339" y="4220308"/>
            <a:ext cx="1097280" cy="457200"/>
          </a:xfrm>
          <a:prstGeom prst="rect">
            <a:avLst/>
          </a:prstGeom>
          <a:noFill/>
        </p:spPr>
        <p:txBody>
          <a:bodyPr wrap="none" rtlCol="0">
            <a:spAutoFit/>
          </a:bodyPr>
          <a:lstStyle/>
          <a:p>
            <a:r>
              <a:rPr lang="zh-CN" altLang="en-US" sz="2400" b="1">
                <a:latin typeface="华文中宋" panose="02010600040101010101" pitchFamily="2" charset="-122"/>
                <a:ea typeface="华文中宋" panose="02010600040101010101" pitchFamily="2" charset="-122"/>
              </a:rPr>
              <a:t>西夏文</a:t>
            </a:r>
          </a:p>
        </p:txBody>
      </p:sp>
      <p:sp>
        <p:nvSpPr>
          <p:cNvPr id="21" name="文本框 20">
            <a:extLst>
              <a:ext uri="{FF2B5EF4-FFF2-40B4-BE49-F238E27FC236}">
                <a16:creationId xmlns:a16="http://schemas.microsoft.com/office/drawing/2014/main" id="{BE792CB9-46E3-4CAE-AB82-E9CAD045C1DA}"/>
              </a:ext>
            </a:extLst>
          </p:cNvPr>
          <p:cNvSpPr txBox="1"/>
          <p:nvPr/>
        </p:nvSpPr>
        <p:spPr>
          <a:xfrm>
            <a:off x="9317841" y="4220306"/>
            <a:ext cx="1097280" cy="457200"/>
          </a:xfrm>
          <a:prstGeom prst="rect">
            <a:avLst/>
          </a:prstGeom>
          <a:noFill/>
        </p:spPr>
        <p:txBody>
          <a:bodyPr wrap="none" rtlCol="0">
            <a:spAutoFit/>
          </a:bodyPr>
          <a:lstStyle/>
          <a:p>
            <a:r>
              <a:rPr lang="zh-CN" altLang="en-US" sz="2400" b="1">
                <a:latin typeface="华文中宋" panose="02010600040101010101" pitchFamily="2" charset="-122"/>
                <a:ea typeface="华文中宋" panose="02010600040101010101" pitchFamily="2" charset="-122"/>
              </a:rPr>
              <a:t>蒙古文</a:t>
            </a:r>
          </a:p>
        </p:txBody>
      </p:sp>
      <p:sp>
        <p:nvSpPr>
          <p:cNvPr id="22" name="右大括号 21">
            <a:extLst>
              <a:ext uri="{FF2B5EF4-FFF2-40B4-BE49-F238E27FC236}">
                <a16:creationId xmlns:a16="http://schemas.microsoft.com/office/drawing/2014/main" id="{C2EE25D3-B44F-43B5-9151-AA7924BBEBF2}"/>
              </a:ext>
            </a:extLst>
          </p:cNvPr>
          <p:cNvSpPr/>
          <p:nvPr/>
        </p:nvSpPr>
        <p:spPr>
          <a:xfrm rot="5400000">
            <a:off x="4142753" y="2025824"/>
            <a:ext cx="791836" cy="567597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6C6ED178-4463-4A62-8B28-272FAD3F0B96}"/>
              </a:ext>
            </a:extLst>
          </p:cNvPr>
          <p:cNvSpPr txBox="1"/>
          <p:nvPr/>
        </p:nvSpPr>
        <p:spPr>
          <a:xfrm>
            <a:off x="2901479" y="5028898"/>
            <a:ext cx="3535680" cy="457200"/>
          </a:xfrm>
          <a:prstGeom prst="rect">
            <a:avLst/>
          </a:prstGeom>
          <a:noFill/>
        </p:spPr>
        <p:txBody>
          <a:bodyPr wrap="none" rtlCol="0">
            <a:spAutoFit/>
          </a:bodyPr>
          <a:lstStyle/>
          <a:p>
            <a:r>
              <a:rPr lang="zh-CN" altLang="en-US" sz="2400" b="1">
                <a:solidFill>
                  <a:srgbClr val="0000CC"/>
                </a:solidFill>
                <a:latin typeface="华文中宋" panose="02010600040101010101" pitchFamily="2" charset="-122"/>
                <a:ea typeface="华文中宋" panose="02010600040101010101" pitchFamily="2" charset="-122"/>
              </a:rPr>
              <a:t>模仿汉字创造本民族文字</a:t>
            </a:r>
          </a:p>
        </p:txBody>
      </p:sp>
      <p:sp>
        <p:nvSpPr>
          <p:cNvPr id="27" name="箭头: 下 26">
            <a:extLst>
              <a:ext uri="{FF2B5EF4-FFF2-40B4-BE49-F238E27FC236}">
                <a16:creationId xmlns:a16="http://schemas.microsoft.com/office/drawing/2014/main" id="{18DAEB4D-DAAE-4F76-B989-C2C6E29A0A69}"/>
              </a:ext>
            </a:extLst>
          </p:cNvPr>
          <p:cNvSpPr/>
          <p:nvPr/>
        </p:nvSpPr>
        <p:spPr>
          <a:xfrm>
            <a:off x="9154385" y="4650648"/>
            <a:ext cx="1434905" cy="188237"/>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A882606-94BA-4E2A-A948-F16FEE87DA64}"/>
              </a:ext>
            </a:extLst>
          </p:cNvPr>
          <p:cNvSpPr txBox="1"/>
          <p:nvPr/>
        </p:nvSpPr>
        <p:spPr>
          <a:xfrm>
            <a:off x="7981739" y="4867584"/>
            <a:ext cx="4145280" cy="822960"/>
          </a:xfrm>
          <a:prstGeom prst="rect">
            <a:avLst/>
          </a:prstGeom>
          <a:noFill/>
        </p:spPr>
        <p:txBody>
          <a:bodyPr wrap="none" rtlCol="0">
            <a:spAutoFit/>
          </a:bodyPr>
          <a:lstStyle>
            <a:defPPr>
              <a:defRPr lang="zh-CN"/>
            </a:defPPr>
            <a:lvl1pPr>
              <a:defRPr sz="2400" b="1">
                <a:solidFill>
                  <a:srgbClr val="0000CC"/>
                </a:solidFill>
                <a:latin typeface="华文中宋" panose="02010600040101010101" pitchFamily="2" charset="-122"/>
                <a:ea typeface="华文中宋" panose="02010600040101010101" pitchFamily="2" charset="-122"/>
              </a:defRPr>
            </a:lvl1pPr>
          </a:lstStyle>
          <a:p>
            <a:r>
              <a:rPr lang="zh-CN" altLang="en-US"/>
              <a:t>八思巴字用于拼写多民族语言</a:t>
            </a:r>
          </a:p>
          <a:p>
            <a:r>
              <a:rPr lang="zh-CN" altLang="en-US"/>
              <a:t>（汉语拼音化的最早尝试）</a:t>
            </a:r>
          </a:p>
        </p:txBody>
      </p:sp>
      <p:sp>
        <p:nvSpPr>
          <p:cNvPr id="25" name="文本框 24">
            <a:extLst>
              <a:ext uri="{FF2B5EF4-FFF2-40B4-BE49-F238E27FC236}">
                <a16:creationId xmlns:a16="http://schemas.microsoft.com/office/drawing/2014/main" id="{5A7E76A9-5037-4BA0-A58F-6B7CBD48C4D6}"/>
              </a:ext>
            </a:extLst>
          </p:cNvPr>
          <p:cNvSpPr txBox="1"/>
          <p:nvPr/>
        </p:nvSpPr>
        <p:spPr>
          <a:xfrm>
            <a:off x="2540867" y="5970743"/>
            <a:ext cx="7498080" cy="457200"/>
          </a:xfrm>
          <a:prstGeom prst="rect">
            <a:avLst/>
          </a:prstGeom>
          <a:noFill/>
        </p:spPr>
        <p:txBody>
          <a:bodyPr wrap="none" rtlCol="0">
            <a:spAutoFit/>
          </a:bodyPr>
          <a:lstStyle>
            <a:defPPr>
              <a:defRPr lang="zh-CN"/>
            </a:defPPr>
            <a:lvl1pPr>
              <a:defRPr sz="2400" b="1">
                <a:solidFill>
                  <a:srgbClr val="FF0000"/>
                </a:solidFill>
                <a:latin typeface="华文中宋" panose="02010600040101010101" pitchFamily="2" charset="-122"/>
                <a:ea typeface="华文中宋" panose="02010600040101010101" pitchFamily="2" charset="-122"/>
              </a:defRPr>
            </a:lvl1pPr>
          </a:lstStyle>
          <a:p>
            <a:r>
              <a:rPr lang="zh-CN" altLang="en-US"/>
              <a:t>反映了辽宋夏金元时期民族交流、民族融合的时代潮流</a:t>
            </a:r>
          </a:p>
        </p:txBody>
      </p:sp>
    </p:spTree>
    <p:extLst>
      <p:ext uri="{BB962C8B-B14F-4D97-AF65-F5344CB8AC3E}">
        <p14:creationId xmlns:p14="http://schemas.microsoft.com/office/powerpoint/2010/main" val="36869423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10244"/>
                                        </p:tgtEl>
                                        <p:attrNameLst>
                                          <p:attrName>style.visibility</p:attrName>
                                        </p:attrNameLst>
                                      </p:cBhvr>
                                      <p:to>
                                        <p:strVal val="visible"/>
                                      </p:to>
                                    </p:set>
                                    <p:animEffect transition="in" filter="barn(inVertical)">
                                      <p:cBhvr>
                                        <p:cTn id="23" dur="500"/>
                                        <p:tgtEl>
                                          <p:spTgt spid="1024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6" presetClass="entr" presetSubtype="21" fill="hold" nodeType="clickEffect">
                                  <p:stCondLst>
                                    <p:cond delay="0"/>
                                  </p:stCondLst>
                                  <p:childTnLst>
                                    <p:set>
                                      <p:cBhvr>
                                        <p:cTn id="40" dur="1" fill="hold">
                                          <p:stCondLst>
                                            <p:cond delay="0"/>
                                          </p:stCondLst>
                                        </p:cTn>
                                        <p:tgtEl>
                                          <p:spTgt spid="10246"/>
                                        </p:tgtEl>
                                        <p:attrNameLst>
                                          <p:attrName>style.visibility</p:attrName>
                                        </p:attrNameLst>
                                      </p:cBhvr>
                                      <p:to>
                                        <p:strVal val="visible"/>
                                      </p:to>
                                    </p:set>
                                    <p:animEffect transition="in" filter="barn(inVertical)">
                                      <p:cBhvr>
                                        <p:cTn id="41" dur="500"/>
                                        <p:tgtEl>
                                          <p:spTgt spid="1024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500"/>
                                        <p:tgtEl>
                                          <p:spTgt spid="2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up)">
                                      <p:cBhvr>
                                        <p:cTn id="52" dur="5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8" grpId="0"/>
      <p:bldP spid="19" grpId="0"/>
      <p:bldP spid="20" grpId="0"/>
      <p:bldP spid="21" grpId="0"/>
      <p:bldP spid="22" grpId="0"/>
      <p:bldP spid="23" grpId="0"/>
      <p:bldP spid="27" grpId="0"/>
      <p:bldP spid="24" grpId="0"/>
      <p:bldP spid="2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 name="图片 34">
            <a:extLst>
              <a:ext uri="{FF2B5EF4-FFF2-40B4-BE49-F238E27FC236}">
                <a16:creationId xmlns:a16="http://schemas.microsoft.com/office/drawing/2014/main" id="{1BC38BA2-C96A-4472-A69B-D23684084D59}"/>
              </a:ext>
            </a:extLst>
          </p:cNvPr>
          <p:cNvPicPr>
            <a:picLocks noChangeAspect="1"/>
          </p:cNvPicPr>
          <p:nvPr/>
        </p:nvPicPr>
        <p:blipFill>
          <a:blip r:embed="rId2"/>
          <a:stretch>
            <a:fillRect/>
          </a:stretch>
        </p:blipFill>
        <p:spPr>
          <a:xfrm>
            <a:off x="-19804" y="-36598"/>
            <a:ext cx="12211804" cy="6894597"/>
          </a:xfrm>
          <a:prstGeom prst="rect">
            <a:avLst/>
          </a:prstGeom>
        </p:spPr>
      </p:pic>
      <p:sp>
        <p:nvSpPr>
          <p:cNvPr id="4" name="文本框 3">
            <a:extLst>
              <a:ext uri="{FF2B5EF4-FFF2-40B4-BE49-F238E27FC236}">
                <a16:creationId xmlns:a16="http://schemas.microsoft.com/office/drawing/2014/main" id="{501587B3-9870-4D46-84D6-5CEFCBF6B05D}"/>
              </a:ext>
            </a:extLst>
          </p:cNvPr>
          <p:cNvSpPr txBox="1"/>
          <p:nvPr/>
        </p:nvSpPr>
        <p:spPr>
          <a:xfrm>
            <a:off x="152248" y="312235"/>
            <a:ext cx="2316480" cy="518160"/>
          </a:xfrm>
          <a:prstGeom prst="rect">
            <a:avLst/>
          </a:prstGeom>
          <a:noFill/>
        </p:spPr>
        <p:txBody>
          <a:bodyPr wrap="none" rtlCol="0">
            <a:spAutoFit/>
          </a:bodyPr>
          <a:lstStyle/>
          <a:p>
            <a:r>
              <a:rPr lang="en-US" altLang="zh-CN" sz="2800" b="1">
                <a:solidFill>
                  <a:srgbClr val="7030A0"/>
                </a:solidFill>
              </a:rPr>
              <a:t>【课堂小结】</a:t>
            </a:r>
          </a:p>
        </p:txBody>
      </p:sp>
      <p:sp>
        <p:nvSpPr>
          <p:cNvPr id="6" name="文本框 5">
            <a:extLst>
              <a:ext uri="{FF2B5EF4-FFF2-40B4-BE49-F238E27FC236}">
                <a16:creationId xmlns:a16="http://schemas.microsoft.com/office/drawing/2014/main" id="{2E5CF655-91AF-44E1-B141-5F0A3A0425DF}"/>
              </a:ext>
            </a:extLst>
          </p:cNvPr>
          <p:cNvSpPr txBox="1"/>
          <p:nvPr/>
        </p:nvSpPr>
        <p:spPr>
          <a:xfrm>
            <a:off x="1123611" y="1320980"/>
            <a:ext cx="1605280" cy="518160"/>
          </a:xfrm>
          <a:prstGeom prst="rect">
            <a:avLst/>
          </a:prstGeom>
          <a:noFill/>
        </p:spPr>
        <p:txBody>
          <a:bodyPr wrap="none" rtlCol="0">
            <a:spAutoFit/>
          </a:bodyPr>
          <a:lstStyle/>
          <a:p>
            <a:r>
              <a:rPr lang="zh-CN" altLang="en-US" sz="2800" b="1"/>
              <a:t>儒学复兴</a:t>
            </a:r>
          </a:p>
        </p:txBody>
      </p:sp>
      <p:sp>
        <p:nvSpPr>
          <p:cNvPr id="7" name="文本框 6">
            <a:extLst>
              <a:ext uri="{FF2B5EF4-FFF2-40B4-BE49-F238E27FC236}">
                <a16:creationId xmlns:a16="http://schemas.microsoft.com/office/drawing/2014/main" id="{0DE9FC79-2699-468C-82C1-A6F0FADB62EB}"/>
              </a:ext>
            </a:extLst>
          </p:cNvPr>
          <p:cNvSpPr txBox="1"/>
          <p:nvPr/>
        </p:nvSpPr>
        <p:spPr>
          <a:xfrm>
            <a:off x="1123612" y="2522926"/>
            <a:ext cx="1605280" cy="518160"/>
          </a:xfrm>
          <a:prstGeom prst="rect">
            <a:avLst/>
          </a:prstGeom>
          <a:noFill/>
        </p:spPr>
        <p:txBody>
          <a:bodyPr wrap="none" rtlCol="0">
            <a:spAutoFit/>
          </a:bodyPr>
          <a:lstStyle/>
          <a:p>
            <a:r>
              <a:rPr lang="zh-CN" altLang="en-US" sz="2800" b="1"/>
              <a:t>文学艺术</a:t>
            </a:r>
          </a:p>
        </p:txBody>
      </p:sp>
      <p:sp>
        <p:nvSpPr>
          <p:cNvPr id="8" name="文本框 7">
            <a:extLst>
              <a:ext uri="{FF2B5EF4-FFF2-40B4-BE49-F238E27FC236}">
                <a16:creationId xmlns:a16="http://schemas.microsoft.com/office/drawing/2014/main" id="{15D2F67E-BABF-403F-B6CE-78075E76C127}"/>
              </a:ext>
            </a:extLst>
          </p:cNvPr>
          <p:cNvSpPr txBox="1"/>
          <p:nvPr/>
        </p:nvSpPr>
        <p:spPr>
          <a:xfrm>
            <a:off x="1782128" y="3793280"/>
            <a:ext cx="894080" cy="518160"/>
          </a:xfrm>
          <a:prstGeom prst="rect">
            <a:avLst/>
          </a:prstGeom>
          <a:noFill/>
        </p:spPr>
        <p:txBody>
          <a:bodyPr wrap="none" rtlCol="0">
            <a:spAutoFit/>
          </a:bodyPr>
          <a:lstStyle/>
          <a:p>
            <a:r>
              <a:rPr lang="zh-CN" altLang="en-US" sz="2800" b="1"/>
              <a:t>科技</a:t>
            </a:r>
          </a:p>
        </p:txBody>
      </p:sp>
      <p:sp>
        <p:nvSpPr>
          <p:cNvPr id="9" name="文本框 8">
            <a:extLst>
              <a:ext uri="{FF2B5EF4-FFF2-40B4-BE49-F238E27FC236}">
                <a16:creationId xmlns:a16="http://schemas.microsoft.com/office/drawing/2014/main" id="{57920B0E-594B-4D8F-9A04-D19DC991902B}"/>
              </a:ext>
            </a:extLst>
          </p:cNvPr>
          <p:cNvSpPr txBox="1"/>
          <p:nvPr/>
        </p:nvSpPr>
        <p:spPr>
          <a:xfrm>
            <a:off x="490893" y="4872636"/>
            <a:ext cx="2316480" cy="518160"/>
          </a:xfrm>
          <a:prstGeom prst="rect">
            <a:avLst/>
          </a:prstGeom>
          <a:noFill/>
        </p:spPr>
        <p:txBody>
          <a:bodyPr wrap="none" rtlCol="0">
            <a:spAutoFit/>
          </a:bodyPr>
          <a:lstStyle/>
          <a:p>
            <a:r>
              <a:rPr lang="zh-CN" altLang="en-US" sz="2800" b="1"/>
              <a:t>少数民族文字</a:t>
            </a:r>
          </a:p>
        </p:txBody>
      </p:sp>
      <p:sp>
        <p:nvSpPr>
          <p:cNvPr id="10" name="文本框 9">
            <a:extLst>
              <a:ext uri="{FF2B5EF4-FFF2-40B4-BE49-F238E27FC236}">
                <a16:creationId xmlns:a16="http://schemas.microsoft.com/office/drawing/2014/main" id="{AE4AA0B0-1067-41F9-B760-BB6573BB9A43}"/>
              </a:ext>
            </a:extLst>
          </p:cNvPr>
          <p:cNvSpPr txBox="1"/>
          <p:nvPr/>
        </p:nvSpPr>
        <p:spPr>
          <a:xfrm>
            <a:off x="3640202" y="1350438"/>
            <a:ext cx="1605280" cy="518160"/>
          </a:xfrm>
          <a:prstGeom prst="rect">
            <a:avLst/>
          </a:prstGeom>
          <a:noFill/>
          <a:ln>
            <a:solidFill>
              <a:srgbClr val="7030A0"/>
            </a:solidFill>
          </a:ln>
        </p:spPr>
        <p:txBody>
          <a:bodyPr wrap="none" rtlCol="0">
            <a:spAutoFit/>
          </a:bodyPr>
          <a:lstStyle/>
          <a:p>
            <a:r>
              <a:rPr lang="zh-CN" altLang="en-US" sz="2800" b="1">
                <a:solidFill>
                  <a:srgbClr val="FF0000"/>
                </a:solidFill>
              </a:rPr>
              <a:t>程朱理学</a:t>
            </a:r>
          </a:p>
        </p:txBody>
      </p:sp>
      <p:sp>
        <p:nvSpPr>
          <p:cNvPr id="11" name="文本框 10">
            <a:extLst>
              <a:ext uri="{FF2B5EF4-FFF2-40B4-BE49-F238E27FC236}">
                <a16:creationId xmlns:a16="http://schemas.microsoft.com/office/drawing/2014/main" id="{6023999D-A3D3-4469-8698-61481BB4A275}"/>
              </a:ext>
            </a:extLst>
          </p:cNvPr>
          <p:cNvSpPr txBox="1"/>
          <p:nvPr/>
        </p:nvSpPr>
        <p:spPr>
          <a:xfrm>
            <a:off x="6056180" y="1136076"/>
            <a:ext cx="1620957" cy="944880"/>
          </a:xfrm>
          <a:prstGeom prst="rect">
            <a:avLst/>
          </a:prstGeom>
          <a:noFill/>
        </p:spPr>
        <p:txBody>
          <a:bodyPr wrap="square" rtlCol="0">
            <a:spAutoFit/>
          </a:bodyPr>
          <a:lstStyle/>
          <a:p>
            <a:r>
              <a:rPr lang="zh-CN" altLang="en-US" sz="2800" b="1"/>
              <a:t>官方哲学、正统思想</a:t>
            </a:r>
          </a:p>
        </p:txBody>
      </p:sp>
      <p:sp>
        <p:nvSpPr>
          <p:cNvPr id="12" name="文本框 11">
            <a:extLst>
              <a:ext uri="{FF2B5EF4-FFF2-40B4-BE49-F238E27FC236}">
                <a16:creationId xmlns:a16="http://schemas.microsoft.com/office/drawing/2014/main" id="{E86A78A7-F87A-4BDA-9FD4-B18F6C3CCFAF}"/>
              </a:ext>
            </a:extLst>
          </p:cNvPr>
          <p:cNvSpPr txBox="1"/>
          <p:nvPr/>
        </p:nvSpPr>
        <p:spPr>
          <a:xfrm>
            <a:off x="3707177" y="2108992"/>
            <a:ext cx="1960880" cy="1371600"/>
          </a:xfrm>
          <a:prstGeom prst="rect">
            <a:avLst/>
          </a:prstGeom>
          <a:noFill/>
          <a:ln>
            <a:solidFill>
              <a:srgbClr val="7030A0"/>
            </a:solidFill>
          </a:ln>
        </p:spPr>
        <p:txBody>
          <a:bodyPr wrap="none" rtlCol="0">
            <a:spAutoFit/>
          </a:bodyPr>
          <a:lstStyle>
            <a:defPPr>
              <a:defRPr lang="zh-CN"/>
            </a:defPPr>
            <a:lvl1pPr>
              <a:defRPr sz="2800" b="1">
                <a:solidFill>
                  <a:srgbClr val="FF0000"/>
                </a:solidFill>
              </a:defRPr>
            </a:lvl1pPr>
          </a:lstStyle>
          <a:p>
            <a:r>
              <a:rPr lang="zh-CN" altLang="en-US"/>
              <a:t>宋词、元曲</a:t>
            </a:r>
          </a:p>
          <a:p>
            <a:r>
              <a:rPr lang="zh-CN" altLang="en-US"/>
              <a:t>话本、书法</a:t>
            </a:r>
          </a:p>
          <a:p>
            <a:r>
              <a:rPr lang="zh-CN" altLang="en-US"/>
              <a:t>绘画</a:t>
            </a:r>
          </a:p>
        </p:txBody>
      </p:sp>
      <p:sp>
        <p:nvSpPr>
          <p:cNvPr id="13" name="文本框 12">
            <a:extLst>
              <a:ext uri="{FF2B5EF4-FFF2-40B4-BE49-F238E27FC236}">
                <a16:creationId xmlns:a16="http://schemas.microsoft.com/office/drawing/2014/main" id="{98B729F6-DE43-4CD9-989D-6805968B7B58}"/>
              </a:ext>
            </a:extLst>
          </p:cNvPr>
          <p:cNvSpPr txBox="1"/>
          <p:nvPr/>
        </p:nvSpPr>
        <p:spPr>
          <a:xfrm>
            <a:off x="3717078" y="3585712"/>
            <a:ext cx="2316480" cy="944880"/>
          </a:xfrm>
          <a:prstGeom prst="rect">
            <a:avLst/>
          </a:prstGeom>
          <a:noFill/>
          <a:ln>
            <a:solidFill>
              <a:srgbClr val="7030A0"/>
            </a:solidFill>
          </a:ln>
        </p:spPr>
        <p:txBody>
          <a:bodyPr wrap="none" rtlCol="0">
            <a:spAutoFit/>
          </a:bodyPr>
          <a:lstStyle>
            <a:defPPr>
              <a:defRPr lang="zh-CN"/>
            </a:defPPr>
            <a:lvl1pPr>
              <a:defRPr sz="2800" b="1">
                <a:solidFill>
                  <a:srgbClr val="FF0000"/>
                </a:solidFill>
              </a:defRPr>
            </a:lvl1pPr>
          </a:lstStyle>
          <a:p>
            <a:r>
              <a:rPr lang="zh-CN" altLang="en-US"/>
              <a:t>三大发明</a:t>
            </a:r>
          </a:p>
          <a:p>
            <a:r>
              <a:rPr lang="zh-CN" altLang="en-US"/>
              <a:t>沈括、郭守敬</a:t>
            </a:r>
          </a:p>
        </p:txBody>
      </p:sp>
      <p:sp>
        <p:nvSpPr>
          <p:cNvPr id="14" name="文本框 13">
            <a:extLst>
              <a:ext uri="{FF2B5EF4-FFF2-40B4-BE49-F238E27FC236}">
                <a16:creationId xmlns:a16="http://schemas.microsoft.com/office/drawing/2014/main" id="{6A21683B-324B-41D9-8403-40E77BA63ACF}"/>
              </a:ext>
            </a:extLst>
          </p:cNvPr>
          <p:cNvSpPr txBox="1"/>
          <p:nvPr/>
        </p:nvSpPr>
        <p:spPr>
          <a:xfrm>
            <a:off x="3717079" y="4677084"/>
            <a:ext cx="2963157" cy="822960"/>
          </a:xfrm>
          <a:prstGeom prst="rect">
            <a:avLst/>
          </a:prstGeom>
          <a:noFill/>
          <a:ln>
            <a:solidFill>
              <a:srgbClr val="7030A0"/>
            </a:solidFill>
          </a:ln>
        </p:spPr>
        <p:txBody>
          <a:bodyPr wrap="square" rtlCol="0">
            <a:spAutoFit/>
          </a:bodyPr>
          <a:lstStyle/>
          <a:p>
            <a:r>
              <a:rPr lang="zh-CN" altLang="en-US" sz="2400" b="1">
                <a:solidFill>
                  <a:srgbClr val="FF0000"/>
                </a:solidFill>
              </a:rPr>
              <a:t>模仿汉字</a:t>
            </a:r>
          </a:p>
          <a:p>
            <a:r>
              <a:rPr lang="zh-CN" altLang="en-US" sz="2400" b="1">
                <a:solidFill>
                  <a:srgbClr val="FF0000"/>
                </a:solidFill>
              </a:rPr>
              <a:t>蒙古文与汉语拼音化</a:t>
            </a:r>
          </a:p>
        </p:txBody>
      </p:sp>
      <p:sp>
        <p:nvSpPr>
          <p:cNvPr id="15" name="文本框 14">
            <a:extLst>
              <a:ext uri="{FF2B5EF4-FFF2-40B4-BE49-F238E27FC236}">
                <a16:creationId xmlns:a16="http://schemas.microsoft.com/office/drawing/2014/main" id="{2E30F30E-ED2C-45D6-B017-8CD36C3850D4}"/>
              </a:ext>
            </a:extLst>
          </p:cNvPr>
          <p:cNvSpPr txBox="1"/>
          <p:nvPr/>
        </p:nvSpPr>
        <p:spPr>
          <a:xfrm>
            <a:off x="6059750" y="2286124"/>
            <a:ext cx="1980029" cy="944880"/>
          </a:xfrm>
          <a:prstGeom prst="rect">
            <a:avLst/>
          </a:prstGeom>
          <a:noFill/>
        </p:spPr>
        <p:txBody>
          <a:bodyPr wrap="square" rtlCol="0">
            <a:spAutoFit/>
          </a:bodyPr>
          <a:lstStyle/>
          <a:p>
            <a:r>
              <a:rPr lang="zh-CN" altLang="en-US" sz="2800" b="1"/>
              <a:t>世俗化，丰富市民生活</a:t>
            </a:r>
          </a:p>
        </p:txBody>
      </p:sp>
      <p:sp>
        <p:nvSpPr>
          <p:cNvPr id="16" name="文本框 15">
            <a:extLst>
              <a:ext uri="{FF2B5EF4-FFF2-40B4-BE49-F238E27FC236}">
                <a16:creationId xmlns:a16="http://schemas.microsoft.com/office/drawing/2014/main" id="{7978C35A-26C0-4217-A960-159FC9E4FC19}"/>
              </a:ext>
            </a:extLst>
          </p:cNvPr>
          <p:cNvSpPr txBox="1"/>
          <p:nvPr/>
        </p:nvSpPr>
        <p:spPr>
          <a:xfrm>
            <a:off x="6410534" y="3547087"/>
            <a:ext cx="1658637" cy="944880"/>
          </a:xfrm>
          <a:prstGeom prst="rect">
            <a:avLst/>
          </a:prstGeom>
          <a:noFill/>
        </p:spPr>
        <p:txBody>
          <a:bodyPr wrap="square" rtlCol="0">
            <a:spAutoFit/>
          </a:bodyPr>
          <a:lstStyle/>
          <a:p>
            <a:r>
              <a:rPr lang="zh-CN" altLang="en-US" sz="2800" b="1"/>
              <a:t>促进人类社会进步</a:t>
            </a:r>
          </a:p>
        </p:txBody>
      </p:sp>
      <p:sp>
        <p:nvSpPr>
          <p:cNvPr id="17" name="文本框 16">
            <a:extLst>
              <a:ext uri="{FF2B5EF4-FFF2-40B4-BE49-F238E27FC236}">
                <a16:creationId xmlns:a16="http://schemas.microsoft.com/office/drawing/2014/main" id="{6F1AB44D-E695-4206-AE4E-7C57A7288D5B}"/>
              </a:ext>
            </a:extLst>
          </p:cNvPr>
          <p:cNvSpPr txBox="1"/>
          <p:nvPr/>
        </p:nvSpPr>
        <p:spPr>
          <a:xfrm>
            <a:off x="7089029" y="4553973"/>
            <a:ext cx="1450193" cy="944880"/>
          </a:xfrm>
          <a:prstGeom prst="rect">
            <a:avLst/>
          </a:prstGeom>
          <a:noFill/>
        </p:spPr>
        <p:txBody>
          <a:bodyPr wrap="square" rtlCol="0">
            <a:spAutoFit/>
          </a:bodyPr>
          <a:lstStyle/>
          <a:p>
            <a:r>
              <a:rPr lang="zh-CN" altLang="en-US" sz="2800" b="1"/>
              <a:t>民族文化交融</a:t>
            </a:r>
          </a:p>
        </p:txBody>
      </p:sp>
      <p:sp>
        <p:nvSpPr>
          <p:cNvPr id="18" name="箭头: 右 17">
            <a:extLst>
              <a:ext uri="{FF2B5EF4-FFF2-40B4-BE49-F238E27FC236}">
                <a16:creationId xmlns:a16="http://schemas.microsoft.com/office/drawing/2014/main" id="{9CB21770-C7EA-4E42-B6C3-7A568903FA00}"/>
              </a:ext>
            </a:extLst>
          </p:cNvPr>
          <p:cNvSpPr/>
          <p:nvPr/>
        </p:nvSpPr>
        <p:spPr>
          <a:xfrm>
            <a:off x="2829995" y="1403764"/>
            <a:ext cx="679472" cy="414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右 18">
            <a:extLst>
              <a:ext uri="{FF2B5EF4-FFF2-40B4-BE49-F238E27FC236}">
                <a16:creationId xmlns:a16="http://schemas.microsoft.com/office/drawing/2014/main" id="{353BCCCE-D6C4-49EA-8F93-76D1193C10E4}"/>
              </a:ext>
            </a:extLst>
          </p:cNvPr>
          <p:cNvSpPr/>
          <p:nvPr/>
        </p:nvSpPr>
        <p:spPr>
          <a:xfrm>
            <a:off x="5347470" y="1403764"/>
            <a:ext cx="679472" cy="414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左大括号 19">
            <a:extLst>
              <a:ext uri="{FF2B5EF4-FFF2-40B4-BE49-F238E27FC236}">
                <a16:creationId xmlns:a16="http://schemas.microsoft.com/office/drawing/2014/main" id="{388226B5-FE82-455F-82C3-7F2B6D25FD52}"/>
              </a:ext>
            </a:extLst>
          </p:cNvPr>
          <p:cNvSpPr/>
          <p:nvPr/>
        </p:nvSpPr>
        <p:spPr>
          <a:xfrm>
            <a:off x="3138301" y="2338898"/>
            <a:ext cx="679472" cy="89127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左大括号 20">
            <a:extLst>
              <a:ext uri="{FF2B5EF4-FFF2-40B4-BE49-F238E27FC236}">
                <a16:creationId xmlns:a16="http://schemas.microsoft.com/office/drawing/2014/main" id="{7A4D1BCA-7FC4-4058-8A00-E560D46B97C2}"/>
              </a:ext>
            </a:extLst>
          </p:cNvPr>
          <p:cNvSpPr/>
          <p:nvPr/>
        </p:nvSpPr>
        <p:spPr>
          <a:xfrm>
            <a:off x="3117505" y="3816149"/>
            <a:ext cx="679472" cy="5232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左大括号 21">
            <a:extLst>
              <a:ext uri="{FF2B5EF4-FFF2-40B4-BE49-F238E27FC236}">
                <a16:creationId xmlns:a16="http://schemas.microsoft.com/office/drawing/2014/main" id="{0CBC308A-8B77-44C2-A4B9-F567BB5A8637}"/>
              </a:ext>
            </a:extLst>
          </p:cNvPr>
          <p:cNvSpPr/>
          <p:nvPr/>
        </p:nvSpPr>
        <p:spPr>
          <a:xfrm>
            <a:off x="3143729" y="4872636"/>
            <a:ext cx="679472" cy="5232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箭头: 右 22">
            <a:extLst>
              <a:ext uri="{FF2B5EF4-FFF2-40B4-BE49-F238E27FC236}">
                <a16:creationId xmlns:a16="http://schemas.microsoft.com/office/drawing/2014/main" id="{1C805EDF-4C10-4C91-AB1D-7A16ECC055E2}"/>
              </a:ext>
            </a:extLst>
          </p:cNvPr>
          <p:cNvSpPr/>
          <p:nvPr/>
        </p:nvSpPr>
        <p:spPr>
          <a:xfrm>
            <a:off x="2777769" y="2577109"/>
            <a:ext cx="679472" cy="414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右 23">
            <a:extLst>
              <a:ext uri="{FF2B5EF4-FFF2-40B4-BE49-F238E27FC236}">
                <a16:creationId xmlns:a16="http://schemas.microsoft.com/office/drawing/2014/main" id="{A58408FC-168C-48B8-A5A4-023940F4BB01}"/>
              </a:ext>
            </a:extLst>
          </p:cNvPr>
          <p:cNvSpPr/>
          <p:nvPr/>
        </p:nvSpPr>
        <p:spPr>
          <a:xfrm>
            <a:off x="2777769" y="3859600"/>
            <a:ext cx="679472" cy="414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右 24">
            <a:extLst>
              <a:ext uri="{FF2B5EF4-FFF2-40B4-BE49-F238E27FC236}">
                <a16:creationId xmlns:a16="http://schemas.microsoft.com/office/drawing/2014/main" id="{03A65B79-6826-4E74-AB81-FF53687731AF}"/>
              </a:ext>
            </a:extLst>
          </p:cNvPr>
          <p:cNvSpPr/>
          <p:nvPr/>
        </p:nvSpPr>
        <p:spPr>
          <a:xfrm>
            <a:off x="2777769" y="4923875"/>
            <a:ext cx="679472" cy="414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注: 右箭头 25">
            <a:extLst>
              <a:ext uri="{FF2B5EF4-FFF2-40B4-BE49-F238E27FC236}">
                <a16:creationId xmlns:a16="http://schemas.microsoft.com/office/drawing/2014/main" id="{39CE23AB-8912-49EC-97D6-B88AE2AA9809}"/>
              </a:ext>
            </a:extLst>
          </p:cNvPr>
          <p:cNvSpPr/>
          <p:nvPr/>
        </p:nvSpPr>
        <p:spPr>
          <a:xfrm>
            <a:off x="5618148" y="2309911"/>
            <a:ext cx="408794" cy="1041765"/>
          </a:xfrm>
          <a:prstGeom prst="rightArrowCallout">
            <a:avLst>
              <a:gd name="adj1" fmla="val 73178"/>
              <a:gd name="adj2" fmla="val 52530"/>
              <a:gd name="adj3" fmla="val 25000"/>
              <a:gd name="adj4" fmla="val 374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注: 右箭头 26">
            <a:extLst>
              <a:ext uri="{FF2B5EF4-FFF2-40B4-BE49-F238E27FC236}">
                <a16:creationId xmlns:a16="http://schemas.microsoft.com/office/drawing/2014/main" id="{434C6262-B8DE-4A62-AF50-F247F7127C87}"/>
              </a:ext>
            </a:extLst>
          </p:cNvPr>
          <p:cNvSpPr/>
          <p:nvPr/>
        </p:nvSpPr>
        <p:spPr>
          <a:xfrm>
            <a:off x="6001739" y="3708927"/>
            <a:ext cx="408794" cy="707676"/>
          </a:xfrm>
          <a:prstGeom prst="rightArrowCallout">
            <a:avLst>
              <a:gd name="adj1" fmla="val 73178"/>
              <a:gd name="adj2" fmla="val 52530"/>
              <a:gd name="adj3" fmla="val 25000"/>
              <a:gd name="adj4" fmla="val 374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标注: 右箭头 27">
            <a:extLst>
              <a:ext uri="{FF2B5EF4-FFF2-40B4-BE49-F238E27FC236}">
                <a16:creationId xmlns:a16="http://schemas.microsoft.com/office/drawing/2014/main" id="{37ACCCE6-17D9-4F21-AC00-CFE233AC72C3}"/>
              </a:ext>
            </a:extLst>
          </p:cNvPr>
          <p:cNvSpPr/>
          <p:nvPr/>
        </p:nvSpPr>
        <p:spPr>
          <a:xfrm>
            <a:off x="6680235" y="4723047"/>
            <a:ext cx="408794" cy="707676"/>
          </a:xfrm>
          <a:prstGeom prst="rightArrowCallout">
            <a:avLst>
              <a:gd name="adj1" fmla="val 73178"/>
              <a:gd name="adj2" fmla="val 52530"/>
              <a:gd name="adj3" fmla="val 25000"/>
              <a:gd name="adj4" fmla="val 374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大括号 32">
            <a:extLst>
              <a:ext uri="{FF2B5EF4-FFF2-40B4-BE49-F238E27FC236}">
                <a16:creationId xmlns:a16="http://schemas.microsoft.com/office/drawing/2014/main" id="{5AF27928-31CC-4C02-A743-F249849289A6}"/>
              </a:ext>
            </a:extLst>
          </p:cNvPr>
          <p:cNvSpPr/>
          <p:nvPr/>
        </p:nvSpPr>
        <p:spPr>
          <a:xfrm>
            <a:off x="8380895" y="1410373"/>
            <a:ext cx="773723" cy="373094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BA88DDD-EDAB-40B4-A97B-AF03F0BAA60B}"/>
              </a:ext>
            </a:extLst>
          </p:cNvPr>
          <p:cNvSpPr txBox="1"/>
          <p:nvPr/>
        </p:nvSpPr>
        <p:spPr>
          <a:xfrm>
            <a:off x="9166392" y="2338898"/>
            <a:ext cx="2042205" cy="1798320"/>
          </a:xfrm>
          <a:prstGeom prst="rect">
            <a:avLst/>
          </a:prstGeom>
          <a:noFill/>
        </p:spPr>
        <p:txBody>
          <a:bodyPr wrap="square" rtlCol="0">
            <a:spAutoFit/>
          </a:bodyPr>
          <a:lstStyle/>
          <a:p>
            <a:r>
              <a:rPr lang="zh-CN" altLang="en-US" sz="2800">
                <a:solidFill>
                  <a:srgbClr val="FF0000"/>
                </a:solidFill>
                <a:latin typeface="华文中宋" panose="02010600040101010101" pitchFamily="2" charset="-122"/>
                <a:ea typeface="华文中宋" panose="02010600040101010101" pitchFamily="2" charset="-122"/>
              </a:rPr>
              <a:t>中华文化博大精深、丰富多彩，影响世界</a:t>
            </a:r>
          </a:p>
        </p:txBody>
      </p:sp>
    </p:spTree>
    <p:extLst>
      <p:ext uri="{BB962C8B-B14F-4D97-AF65-F5344CB8AC3E}">
        <p14:creationId xmlns:p14="http://schemas.microsoft.com/office/powerpoint/2010/main" val="35392571"/>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75C1F9AC-ABA4-4A6A-A390-AC3F0C310F91}"/>
              </a:ext>
            </a:extLst>
          </p:cNvPr>
          <p:cNvPicPr>
            <a:picLocks noChangeAspect="1"/>
          </p:cNvPicPr>
          <p:nvPr/>
        </p:nvPicPr>
        <p:blipFill>
          <a:blip r:embed="rId2"/>
          <a:stretch>
            <a:fillRect/>
          </a:stretch>
        </p:blipFill>
        <p:spPr>
          <a:xfrm>
            <a:off x="-19804" y="-36598"/>
            <a:ext cx="12211804" cy="6894597"/>
          </a:xfrm>
          <a:prstGeom prst="rect">
            <a:avLst/>
          </a:prstGeom>
        </p:spPr>
      </p:pic>
      <p:sp>
        <p:nvSpPr>
          <p:cNvPr id="4" name="文本框 3">
            <a:extLst>
              <a:ext uri="{FF2B5EF4-FFF2-40B4-BE49-F238E27FC236}">
                <a16:creationId xmlns:a16="http://schemas.microsoft.com/office/drawing/2014/main" id="{6A9D0C92-1310-4977-800E-79CAC71DE943}"/>
              </a:ext>
            </a:extLst>
          </p:cNvPr>
          <p:cNvSpPr txBox="1"/>
          <p:nvPr/>
        </p:nvSpPr>
        <p:spPr>
          <a:xfrm>
            <a:off x="152248" y="312235"/>
            <a:ext cx="2316480" cy="518160"/>
          </a:xfrm>
          <a:prstGeom prst="rect">
            <a:avLst/>
          </a:prstGeom>
          <a:noFill/>
        </p:spPr>
        <p:txBody>
          <a:bodyPr wrap="none" rtlCol="0">
            <a:spAutoFit/>
          </a:bodyPr>
          <a:lstStyle/>
          <a:p>
            <a:r>
              <a:rPr lang="en-US" altLang="zh-CN" sz="2800" b="1">
                <a:solidFill>
                  <a:srgbClr val="7030A0"/>
                </a:solidFill>
              </a:rPr>
              <a:t>【课堂练习】</a:t>
            </a:r>
          </a:p>
        </p:txBody>
      </p:sp>
      <p:sp>
        <p:nvSpPr>
          <p:cNvPr id="5" name="Rectangle 1">
            <a:extLst>
              <a:ext uri="{FF2B5EF4-FFF2-40B4-BE49-F238E27FC236}">
                <a16:creationId xmlns:a16="http://schemas.microsoft.com/office/drawing/2014/main" id="{6E935058-344B-4AC3-90BD-3D7530D850A4}"/>
              </a:ext>
            </a:extLst>
          </p:cNvPr>
          <p:cNvSpPr>
            <a:spLocks noChangeArrowheads="1"/>
          </p:cNvSpPr>
          <p:nvPr/>
        </p:nvSpPr>
        <p:spPr bwMode="auto">
          <a:xfrm>
            <a:off x="739687" y="1127324"/>
            <a:ext cx="11000029" cy="3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1pPr>
            <a:lvl2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2pPr>
            <a:lvl3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3pPr>
            <a:lvl4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4pPr>
            <a:lvl5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5pPr>
            <a:lvl6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6pPr>
            <a:lvl7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7pPr>
            <a:lvl8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8pPr>
            <a:lvl9pPr eaLnBrk="0" fontAlgn="base" hangingPunct="0">
              <a:spcBef>
                <a:spcPct val="0"/>
              </a:spcBef>
              <a:spcAft>
                <a:spcPct val="0"/>
              </a:spcAft>
              <a:tabLst>
                <a:tab pos="1028700"/>
                <a:tab pos="1851025"/>
                <a:tab pos="2538413"/>
                <a:tab pos="3222625"/>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tabLst>
                <a:tab pos="1028700"/>
                <a:tab pos="1851025"/>
                <a:tab pos="2538413"/>
                <a:tab pos="3222625"/>
              </a:tabLst>
            </a:pPr>
            <a:r>
              <a:rPr kumimoji="0" lang="en-US" altLang="zh-CN"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1.朱熹对《大学》极其推崇,相比于正心诚意、修身养性更强调齐家治国平天下。这反映出理学具有的突出特点是 (　　)</a:t>
            </a:r>
          </a:p>
          <a:p>
            <a:pPr marL="0" marR="0" lvl="0" indent="0" algn="l" defTabSz="914400" rtl="0" eaLnBrk="0" fontAlgn="base" latinLnBrk="0" hangingPunct="0">
              <a:lnSpc>
                <a:spcPct val="150000"/>
              </a:lnSpc>
              <a:spcBef>
                <a:spcPct val="0"/>
              </a:spcBef>
              <a:spcAft>
                <a:spcPct val="0"/>
              </a:spcAft>
              <a:buClrTx/>
              <a:buSzTx/>
              <a:buFontTx/>
              <a:buNone/>
              <a:tabLst>
                <a:tab pos="1028700"/>
                <a:tab pos="1851025"/>
                <a:tab pos="2538413"/>
                <a:tab pos="3222625"/>
              </a:tabLst>
            </a:pPr>
            <a:r>
              <a:rPr kumimoji="0" lang="en-US" altLang="zh-CN"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A.注重道德教化的重要性</a:t>
            </a:r>
          </a:p>
          <a:p>
            <a:pPr marL="0" marR="0" lvl="0" indent="0" algn="l" defTabSz="914400" rtl="0" eaLnBrk="0" fontAlgn="base" latinLnBrk="0" hangingPunct="0">
              <a:lnSpc>
                <a:spcPct val="150000"/>
              </a:lnSpc>
              <a:spcBef>
                <a:spcPct val="0"/>
              </a:spcBef>
              <a:spcAft>
                <a:spcPct val="0"/>
              </a:spcAft>
              <a:buClrTx/>
              <a:buSzTx/>
              <a:buFontTx/>
              <a:buNone/>
              <a:tabLst>
                <a:tab pos="1028700"/>
                <a:tab pos="1851025"/>
                <a:tab pos="2538413"/>
                <a:tab pos="3222625"/>
              </a:tabLst>
            </a:pPr>
            <a:r>
              <a:rPr kumimoji="0" lang="en-US" altLang="zh-CN"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B.融合了佛道的合理成分</a:t>
            </a:r>
          </a:p>
          <a:p>
            <a:pPr marL="0" marR="0" lvl="0" indent="0" algn="l" defTabSz="914400" rtl="0" eaLnBrk="0" fontAlgn="base" latinLnBrk="0" hangingPunct="0">
              <a:lnSpc>
                <a:spcPct val="150000"/>
              </a:lnSpc>
              <a:spcBef>
                <a:spcPct val="0"/>
              </a:spcBef>
              <a:spcAft>
                <a:spcPct val="0"/>
              </a:spcAft>
              <a:buClrTx/>
              <a:buSzTx/>
              <a:buFontTx/>
              <a:buNone/>
              <a:tabLst>
                <a:tab pos="1028700"/>
                <a:tab pos="1851025"/>
                <a:tab pos="2538413"/>
                <a:tab pos="3222625"/>
              </a:tabLst>
            </a:pPr>
            <a:r>
              <a:rPr kumimoji="0" lang="en-US" altLang="zh-CN"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C.满足了商品经济的需求</a:t>
            </a:r>
          </a:p>
          <a:p>
            <a:pPr marL="0" marR="0" lvl="0" indent="0" algn="l" defTabSz="914400" rtl="0" eaLnBrk="0" fontAlgn="base" latinLnBrk="0" hangingPunct="0">
              <a:lnSpc>
                <a:spcPct val="150000"/>
              </a:lnSpc>
              <a:spcBef>
                <a:spcPct val="0"/>
              </a:spcBef>
              <a:spcAft>
                <a:spcPct val="0"/>
              </a:spcAft>
              <a:buClrTx/>
              <a:buSzTx/>
              <a:buFontTx/>
              <a:buNone/>
              <a:tabLst>
                <a:tab pos="1028700"/>
                <a:tab pos="1851025"/>
                <a:tab pos="2538413"/>
                <a:tab pos="3222625"/>
              </a:tabLst>
            </a:pPr>
            <a:r>
              <a:rPr kumimoji="0" lang="en-US" altLang="zh-CN"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D.强调强烈的社会责任感</a:t>
            </a:r>
          </a:p>
        </p:txBody>
      </p:sp>
      <p:sp>
        <p:nvSpPr>
          <p:cNvPr id="6" name="任意多边形: 形状 5">
            <a:extLst>
              <a:ext uri="{FF2B5EF4-FFF2-40B4-BE49-F238E27FC236}">
                <a16:creationId xmlns:a16="http://schemas.microsoft.com/office/drawing/2014/main" id="{82E3FB52-9EDD-4B0B-AD57-CFA570BF790F}"/>
              </a:ext>
            </a:extLst>
          </p:cNvPr>
          <p:cNvSpPr/>
          <p:nvPr/>
        </p:nvSpPr>
        <p:spPr>
          <a:xfrm>
            <a:off x="938341" y="4423265"/>
            <a:ext cx="766916" cy="604684"/>
          </a:xfrm>
          <a:custGeom>
            <a:gdLst>
              <a:gd name="connsiteX0" fmla="*/ 0 w 1106658"/>
              <a:gd name="connsiteY0" fmla="*/ 766916 h 1032387"/>
              <a:gd name="connsiteX1" fmla="*/ 147483 w 1106658"/>
              <a:gd name="connsiteY1" fmla="*/ 1002890 h 1032387"/>
              <a:gd name="connsiteX2" fmla="*/ 206477 w 1106658"/>
              <a:gd name="connsiteY2" fmla="*/ 1032387 h 1032387"/>
              <a:gd name="connsiteX3" fmla="*/ 339212 w 1106658"/>
              <a:gd name="connsiteY3" fmla="*/ 1017639 h 1032387"/>
              <a:gd name="connsiteX4" fmla="*/ 442451 w 1106658"/>
              <a:gd name="connsiteY4" fmla="*/ 958645 h 1032387"/>
              <a:gd name="connsiteX5" fmla="*/ 560438 w 1106658"/>
              <a:gd name="connsiteY5" fmla="*/ 855406 h 1032387"/>
              <a:gd name="connsiteX6" fmla="*/ 648929 w 1106658"/>
              <a:gd name="connsiteY6" fmla="*/ 722671 h 1032387"/>
              <a:gd name="connsiteX7" fmla="*/ 707922 w 1106658"/>
              <a:gd name="connsiteY7" fmla="*/ 634181 h 1032387"/>
              <a:gd name="connsiteX8" fmla="*/ 796412 w 1106658"/>
              <a:gd name="connsiteY8" fmla="*/ 545690 h 1032387"/>
              <a:gd name="connsiteX9" fmla="*/ 870154 w 1106658"/>
              <a:gd name="connsiteY9" fmla="*/ 412955 h 1032387"/>
              <a:gd name="connsiteX10" fmla="*/ 929148 w 1106658"/>
              <a:gd name="connsiteY10" fmla="*/ 353961 h 1032387"/>
              <a:gd name="connsiteX11" fmla="*/ 973393 w 1106658"/>
              <a:gd name="connsiteY11" fmla="*/ 280219 h 1032387"/>
              <a:gd name="connsiteX12" fmla="*/ 1017638 w 1106658"/>
              <a:gd name="connsiteY12" fmla="*/ 221226 h 1032387"/>
              <a:gd name="connsiteX13" fmla="*/ 1106129 w 1106658"/>
              <a:gd name="connsiteY13" fmla="*/ 14748 h 1032387"/>
              <a:gd name="connsiteX14" fmla="*/ 1106129 w 1106658"/>
              <a:gd name="connsiteY14" fmla="*/ 0 h 1032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658" h="1032387">
                <a:moveTo>
                  <a:pt x="0" y="766916"/>
                </a:moveTo>
                <a:cubicBezTo>
                  <a:pt x="1" y="766918"/>
                  <a:pt x="147481" y="1002889"/>
                  <a:pt x="147483" y="1002890"/>
                </a:cubicBezTo>
                <a:lnTo>
                  <a:pt x="206477" y="1032387"/>
                </a:lnTo>
                <a:cubicBezTo>
                  <a:pt x="250722" y="1027471"/>
                  <a:pt x="295835" y="1027649"/>
                  <a:pt x="339212" y="1017639"/>
                </a:cubicBezTo>
                <a:cubicBezTo>
                  <a:pt x="364745" y="1011747"/>
                  <a:pt x="419671" y="974916"/>
                  <a:pt x="442451" y="958645"/>
                </a:cubicBezTo>
                <a:cubicBezTo>
                  <a:pt x="484166" y="928849"/>
                  <a:pt x="528783" y="896557"/>
                  <a:pt x="560438" y="855406"/>
                </a:cubicBezTo>
                <a:cubicBezTo>
                  <a:pt x="592860" y="813257"/>
                  <a:pt x="619432" y="766916"/>
                  <a:pt x="648929" y="722671"/>
                </a:cubicBezTo>
                <a:cubicBezTo>
                  <a:pt x="668593" y="693174"/>
                  <a:pt x="682855" y="659248"/>
                  <a:pt x="707922" y="634181"/>
                </a:cubicBezTo>
                <a:cubicBezTo>
                  <a:pt x="737419" y="604684"/>
                  <a:pt x="771743" y="579329"/>
                  <a:pt x="796412" y="545690"/>
                </a:cubicBezTo>
                <a:cubicBezTo>
                  <a:pt x="826344" y="504874"/>
                  <a:pt x="841344" y="454570"/>
                  <a:pt x="870154" y="412955"/>
                </a:cubicBezTo>
                <a:cubicBezTo>
                  <a:pt x="885984" y="390090"/>
                  <a:pt x="912074" y="375913"/>
                  <a:pt x="929148" y="353961"/>
                </a:cubicBezTo>
                <a:cubicBezTo>
                  <a:pt x="946747" y="331334"/>
                  <a:pt x="957492" y="304070"/>
                  <a:pt x="973393" y="280219"/>
                </a:cubicBezTo>
                <a:cubicBezTo>
                  <a:pt x="987028" y="259767"/>
                  <a:pt x="1004441" y="241964"/>
                  <a:pt x="1017638" y="221226"/>
                </a:cubicBezTo>
                <a:cubicBezTo>
                  <a:pt x="1079538" y="123956"/>
                  <a:pt x="1079154" y="122648"/>
                  <a:pt x="1106129" y="14748"/>
                </a:cubicBezTo>
                <a:cubicBezTo>
                  <a:pt x="1107321" y="9979"/>
                  <a:pt x="1106129" y="4916"/>
                  <a:pt x="1106129"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16569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1E83517A-B836-42E5-8A2D-C1544A7ACD14}"/>
              </a:ext>
            </a:extLst>
          </p:cNvPr>
          <p:cNvPicPr>
            <a:picLocks noChangeAspect="1"/>
          </p:cNvPicPr>
          <p:nvPr/>
        </p:nvPicPr>
        <p:blipFill>
          <a:blip r:embed="rId2"/>
          <a:stretch>
            <a:fillRect/>
          </a:stretch>
        </p:blipFill>
        <p:spPr>
          <a:xfrm>
            <a:off x="-19804" y="-36598"/>
            <a:ext cx="12211804" cy="6894597"/>
          </a:xfrm>
          <a:prstGeom prst="rect">
            <a:avLst/>
          </a:prstGeom>
        </p:spPr>
      </p:pic>
      <p:sp>
        <p:nvSpPr>
          <p:cNvPr id="3" name="文本框 2">
            <a:extLst>
              <a:ext uri="{FF2B5EF4-FFF2-40B4-BE49-F238E27FC236}">
                <a16:creationId xmlns:a16="http://schemas.microsoft.com/office/drawing/2014/main" id="{098708ED-77A7-4BCC-80F0-733EFA67AD1A}"/>
              </a:ext>
            </a:extLst>
          </p:cNvPr>
          <p:cNvSpPr txBox="1"/>
          <p:nvPr/>
        </p:nvSpPr>
        <p:spPr>
          <a:xfrm>
            <a:off x="527196" y="605958"/>
            <a:ext cx="10622583" cy="3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zh-CN"/>
            </a:defPPr>
            <a:lvl1pPr marR="0" lvl="0" indent="0" eaLnBrk="0" fontAlgn="base" hangingPunct="0">
              <a:lnSpc>
                <a:spcPct val="100000"/>
              </a:lnSpc>
              <a:spcBef>
                <a:spcPct val="0"/>
              </a:spcBef>
              <a:spcAft>
                <a:spcPct val="0"/>
              </a:spcAft>
              <a:buClrTx/>
              <a:buSzTx/>
              <a:buFontTx/>
              <a:buNone/>
              <a:tabLst>
                <a:tab pos="1028700"/>
                <a:tab pos="1851025"/>
                <a:tab pos="2538413"/>
                <a:tab pos="3222625"/>
              </a:tabLst>
              <a:defRPr kumimoji="0"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defRPr>
            </a:lvl1pPr>
            <a:lvl2pPr eaLnBrk="0" fontAlgn="base" hangingPunct="0">
              <a:spcBef>
                <a:spcPct val="0"/>
              </a:spcBef>
              <a:spcAft>
                <a:spcPct val="0"/>
              </a:spcAft>
              <a:tabLst>
                <a:tab pos="1028700"/>
                <a:tab pos="1851025"/>
                <a:tab pos="2538413"/>
                <a:tab pos="3222625"/>
              </a:tabLst>
              <a:defRPr>
                <a:latin typeface="Arial" panose="020b0604020202020204" pitchFamily="34" charset="0"/>
              </a:defRPr>
            </a:lvl2pPr>
            <a:lvl3pPr eaLnBrk="0" fontAlgn="base" hangingPunct="0">
              <a:spcBef>
                <a:spcPct val="0"/>
              </a:spcBef>
              <a:spcAft>
                <a:spcPct val="0"/>
              </a:spcAft>
              <a:tabLst>
                <a:tab pos="1028700"/>
                <a:tab pos="1851025"/>
                <a:tab pos="2538413"/>
                <a:tab pos="3222625"/>
              </a:tabLst>
              <a:defRPr>
                <a:latin typeface="Arial" panose="020b0604020202020204" pitchFamily="34" charset="0"/>
              </a:defRPr>
            </a:lvl3pPr>
            <a:lvl4pPr eaLnBrk="0" fontAlgn="base" hangingPunct="0">
              <a:spcBef>
                <a:spcPct val="0"/>
              </a:spcBef>
              <a:spcAft>
                <a:spcPct val="0"/>
              </a:spcAft>
              <a:tabLst>
                <a:tab pos="1028700"/>
                <a:tab pos="1851025"/>
                <a:tab pos="2538413"/>
                <a:tab pos="3222625"/>
              </a:tabLst>
              <a:defRPr>
                <a:latin typeface="Arial" panose="020b0604020202020204" pitchFamily="34" charset="0"/>
              </a:defRPr>
            </a:lvl4pPr>
            <a:lvl5pPr eaLnBrk="0" fontAlgn="base" hangingPunct="0">
              <a:spcBef>
                <a:spcPct val="0"/>
              </a:spcBef>
              <a:spcAft>
                <a:spcPct val="0"/>
              </a:spcAft>
              <a:tabLst>
                <a:tab pos="1028700"/>
                <a:tab pos="1851025"/>
                <a:tab pos="2538413"/>
                <a:tab pos="3222625"/>
              </a:tabLst>
              <a:defRPr>
                <a:latin typeface="Arial" panose="020b0604020202020204" pitchFamily="34" charset="0"/>
              </a:defRPr>
            </a:lvl5pPr>
            <a:lvl6pPr eaLnBrk="0" fontAlgn="base" hangingPunct="0">
              <a:spcBef>
                <a:spcPct val="0"/>
              </a:spcBef>
              <a:spcAft>
                <a:spcPct val="0"/>
              </a:spcAft>
              <a:tabLst>
                <a:tab pos="1028700"/>
                <a:tab pos="1851025"/>
                <a:tab pos="2538413"/>
                <a:tab pos="3222625"/>
              </a:tabLst>
              <a:defRPr>
                <a:latin typeface="Arial" panose="020b0604020202020204" pitchFamily="34" charset="0"/>
              </a:defRPr>
            </a:lvl6pPr>
            <a:lvl7pPr eaLnBrk="0" fontAlgn="base" hangingPunct="0">
              <a:spcBef>
                <a:spcPct val="0"/>
              </a:spcBef>
              <a:spcAft>
                <a:spcPct val="0"/>
              </a:spcAft>
              <a:tabLst>
                <a:tab pos="1028700"/>
                <a:tab pos="1851025"/>
                <a:tab pos="2538413"/>
                <a:tab pos="3222625"/>
              </a:tabLst>
              <a:defRPr>
                <a:latin typeface="Arial" panose="020b0604020202020204" pitchFamily="34" charset="0"/>
              </a:defRPr>
            </a:lvl7pPr>
            <a:lvl8pPr eaLnBrk="0" fontAlgn="base" hangingPunct="0">
              <a:spcBef>
                <a:spcPct val="0"/>
              </a:spcBef>
              <a:spcAft>
                <a:spcPct val="0"/>
              </a:spcAft>
              <a:tabLst>
                <a:tab pos="1028700"/>
                <a:tab pos="1851025"/>
                <a:tab pos="2538413"/>
                <a:tab pos="3222625"/>
              </a:tabLst>
              <a:defRPr>
                <a:latin typeface="Arial" panose="020b0604020202020204" pitchFamily="34" charset="0"/>
              </a:defRPr>
            </a:lvl8pPr>
            <a:lvl9pPr eaLnBrk="0" fontAlgn="base" hangingPunct="0">
              <a:spcBef>
                <a:spcPct val="0"/>
              </a:spcBef>
              <a:spcAft>
                <a:spcPct val="0"/>
              </a:spcAft>
              <a:tabLst>
                <a:tab pos="1028700"/>
                <a:tab pos="1851025"/>
                <a:tab pos="2538413"/>
                <a:tab pos="3222625"/>
              </a:tabLst>
              <a:defRPr>
                <a:latin typeface="Arial" panose="020b0604020202020204" pitchFamily="34" charset="0"/>
              </a:defRPr>
            </a:lvl9pPr>
          </a:lstStyle>
          <a:p>
            <a:pPr>
              <a:lnSpc>
                <a:spcPct val="150000"/>
              </a:lnSpc>
            </a:pPr>
            <a:r>
              <a:rPr lang="en-US" altLang="zh-CN"/>
              <a:t>2.“在人物塑造上,宋代话本小说以平凡人物为主,不再将非凡人物作为主要的塑造对象。”宋代话本在人物塑造上的变化实际反映了   </a:t>
            </a:r>
          </a:p>
          <a:p>
            <a:pPr>
              <a:lnSpc>
                <a:spcPct val="150000"/>
              </a:lnSpc>
            </a:pPr>
            <a:r>
              <a:rPr lang="en-US" altLang="zh-CN"/>
              <a:t>  A.知识分子社会地位的提高</a:t>
            </a:r>
          </a:p>
          <a:p>
            <a:pPr>
              <a:lnSpc>
                <a:spcPct val="150000"/>
              </a:lnSpc>
            </a:pPr>
            <a:r>
              <a:rPr lang="en-US" altLang="zh-CN"/>
              <a:t>  B.儒学世俗化的发展趋向</a:t>
            </a:r>
          </a:p>
          <a:p>
            <a:pPr>
              <a:lnSpc>
                <a:spcPct val="150000"/>
              </a:lnSpc>
            </a:pPr>
            <a:r>
              <a:rPr lang="en-US" altLang="zh-CN"/>
              <a:t>  C.“英雄造史”观念的形成</a:t>
            </a:r>
          </a:p>
          <a:p>
            <a:pPr>
              <a:lnSpc>
                <a:spcPct val="150000"/>
              </a:lnSpc>
            </a:pPr>
            <a:r>
              <a:rPr lang="en-US" altLang="zh-CN"/>
              <a:t>  D.社会价值观的时代特征</a:t>
            </a:r>
          </a:p>
        </p:txBody>
      </p:sp>
      <p:sp>
        <p:nvSpPr>
          <p:cNvPr id="6" name="任意多边形: 形状 5">
            <a:extLst>
              <a:ext uri="{FF2B5EF4-FFF2-40B4-BE49-F238E27FC236}">
                <a16:creationId xmlns:a16="http://schemas.microsoft.com/office/drawing/2014/main" id="{CA0D5B97-E786-4B80-B485-B4FE6AF6159D}"/>
              </a:ext>
            </a:extLst>
          </p:cNvPr>
          <p:cNvSpPr/>
          <p:nvPr/>
        </p:nvSpPr>
        <p:spPr>
          <a:xfrm>
            <a:off x="776108" y="3851230"/>
            <a:ext cx="766916" cy="604684"/>
          </a:xfrm>
          <a:custGeom>
            <a:gdLst>
              <a:gd name="connsiteX0" fmla="*/ 0 w 1106658"/>
              <a:gd name="connsiteY0" fmla="*/ 766916 h 1032387"/>
              <a:gd name="connsiteX1" fmla="*/ 147483 w 1106658"/>
              <a:gd name="connsiteY1" fmla="*/ 1002890 h 1032387"/>
              <a:gd name="connsiteX2" fmla="*/ 206477 w 1106658"/>
              <a:gd name="connsiteY2" fmla="*/ 1032387 h 1032387"/>
              <a:gd name="connsiteX3" fmla="*/ 339212 w 1106658"/>
              <a:gd name="connsiteY3" fmla="*/ 1017639 h 1032387"/>
              <a:gd name="connsiteX4" fmla="*/ 442451 w 1106658"/>
              <a:gd name="connsiteY4" fmla="*/ 958645 h 1032387"/>
              <a:gd name="connsiteX5" fmla="*/ 560438 w 1106658"/>
              <a:gd name="connsiteY5" fmla="*/ 855406 h 1032387"/>
              <a:gd name="connsiteX6" fmla="*/ 648929 w 1106658"/>
              <a:gd name="connsiteY6" fmla="*/ 722671 h 1032387"/>
              <a:gd name="connsiteX7" fmla="*/ 707922 w 1106658"/>
              <a:gd name="connsiteY7" fmla="*/ 634181 h 1032387"/>
              <a:gd name="connsiteX8" fmla="*/ 796412 w 1106658"/>
              <a:gd name="connsiteY8" fmla="*/ 545690 h 1032387"/>
              <a:gd name="connsiteX9" fmla="*/ 870154 w 1106658"/>
              <a:gd name="connsiteY9" fmla="*/ 412955 h 1032387"/>
              <a:gd name="connsiteX10" fmla="*/ 929148 w 1106658"/>
              <a:gd name="connsiteY10" fmla="*/ 353961 h 1032387"/>
              <a:gd name="connsiteX11" fmla="*/ 973393 w 1106658"/>
              <a:gd name="connsiteY11" fmla="*/ 280219 h 1032387"/>
              <a:gd name="connsiteX12" fmla="*/ 1017638 w 1106658"/>
              <a:gd name="connsiteY12" fmla="*/ 221226 h 1032387"/>
              <a:gd name="connsiteX13" fmla="*/ 1106129 w 1106658"/>
              <a:gd name="connsiteY13" fmla="*/ 14748 h 1032387"/>
              <a:gd name="connsiteX14" fmla="*/ 1106129 w 1106658"/>
              <a:gd name="connsiteY14" fmla="*/ 0 h 1032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658" h="1032387">
                <a:moveTo>
                  <a:pt x="0" y="766916"/>
                </a:moveTo>
                <a:cubicBezTo>
                  <a:pt x="1" y="766918"/>
                  <a:pt x="147481" y="1002889"/>
                  <a:pt x="147483" y="1002890"/>
                </a:cubicBezTo>
                <a:lnTo>
                  <a:pt x="206477" y="1032387"/>
                </a:lnTo>
                <a:cubicBezTo>
                  <a:pt x="250722" y="1027471"/>
                  <a:pt x="295835" y="1027649"/>
                  <a:pt x="339212" y="1017639"/>
                </a:cubicBezTo>
                <a:cubicBezTo>
                  <a:pt x="364745" y="1011747"/>
                  <a:pt x="419671" y="974916"/>
                  <a:pt x="442451" y="958645"/>
                </a:cubicBezTo>
                <a:cubicBezTo>
                  <a:pt x="484166" y="928849"/>
                  <a:pt x="528783" y="896557"/>
                  <a:pt x="560438" y="855406"/>
                </a:cubicBezTo>
                <a:cubicBezTo>
                  <a:pt x="592860" y="813257"/>
                  <a:pt x="619432" y="766916"/>
                  <a:pt x="648929" y="722671"/>
                </a:cubicBezTo>
                <a:cubicBezTo>
                  <a:pt x="668593" y="693174"/>
                  <a:pt x="682855" y="659248"/>
                  <a:pt x="707922" y="634181"/>
                </a:cubicBezTo>
                <a:cubicBezTo>
                  <a:pt x="737419" y="604684"/>
                  <a:pt x="771743" y="579329"/>
                  <a:pt x="796412" y="545690"/>
                </a:cubicBezTo>
                <a:cubicBezTo>
                  <a:pt x="826344" y="504874"/>
                  <a:pt x="841344" y="454570"/>
                  <a:pt x="870154" y="412955"/>
                </a:cubicBezTo>
                <a:cubicBezTo>
                  <a:pt x="885984" y="390090"/>
                  <a:pt x="912074" y="375913"/>
                  <a:pt x="929148" y="353961"/>
                </a:cubicBezTo>
                <a:cubicBezTo>
                  <a:pt x="946747" y="331334"/>
                  <a:pt x="957492" y="304070"/>
                  <a:pt x="973393" y="280219"/>
                </a:cubicBezTo>
                <a:cubicBezTo>
                  <a:pt x="987028" y="259767"/>
                  <a:pt x="1004441" y="241964"/>
                  <a:pt x="1017638" y="221226"/>
                </a:cubicBezTo>
                <a:cubicBezTo>
                  <a:pt x="1079538" y="123956"/>
                  <a:pt x="1079154" y="122648"/>
                  <a:pt x="1106129" y="14748"/>
                </a:cubicBezTo>
                <a:cubicBezTo>
                  <a:pt x="1107321" y="9979"/>
                  <a:pt x="1106129" y="4916"/>
                  <a:pt x="1106129"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01017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a:extLst>
              <a:ext uri="{FF2B5EF4-FFF2-40B4-BE49-F238E27FC236}">
                <a16:creationId xmlns:a16="http://schemas.microsoft.com/office/drawing/2014/main" id="{F52779D0-EA86-4F76-B447-FED3E7361DAC}"/>
              </a:ext>
            </a:extLst>
          </p:cNvPr>
          <p:cNvPicPr>
            <a:picLocks noChangeAspect="1"/>
          </p:cNvPicPr>
          <p:nvPr/>
        </p:nvPicPr>
        <p:blipFill>
          <a:blip r:embed="rId2"/>
          <a:stretch>
            <a:fillRect/>
          </a:stretch>
        </p:blipFill>
        <p:spPr>
          <a:xfrm>
            <a:off x="-19804" y="-36598"/>
            <a:ext cx="12211804" cy="6894597"/>
          </a:xfrm>
          <a:prstGeom prst="rect">
            <a:avLst/>
          </a:prstGeom>
        </p:spPr>
      </p:pic>
      <p:sp>
        <p:nvSpPr>
          <p:cNvPr id="3" name="文本框 2">
            <a:extLst>
              <a:ext uri="{FF2B5EF4-FFF2-40B4-BE49-F238E27FC236}">
                <a16:creationId xmlns:a16="http://schemas.microsoft.com/office/drawing/2014/main" id="{2A44DA9D-6772-49D5-95AE-DA653C311290}"/>
              </a:ext>
            </a:extLst>
          </p:cNvPr>
          <p:cNvSpPr txBox="1"/>
          <p:nvPr/>
        </p:nvSpPr>
        <p:spPr>
          <a:xfrm>
            <a:off x="851661" y="722587"/>
            <a:ext cx="1091755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zh-CN"/>
            </a:defPPr>
            <a:lvl1pPr marR="0" lvl="0" indent="0" eaLnBrk="0" fontAlgn="base" hangingPunct="0">
              <a:lnSpc>
                <a:spcPct val="100000"/>
              </a:lnSpc>
              <a:spcBef>
                <a:spcPct val="0"/>
              </a:spcBef>
              <a:spcAft>
                <a:spcPct val="0"/>
              </a:spcAft>
              <a:buClrTx/>
              <a:buSzTx/>
              <a:buFontTx/>
              <a:buNone/>
              <a:tabLst>
                <a:tab pos="1028700"/>
                <a:tab pos="1851025"/>
                <a:tab pos="2538413"/>
                <a:tab pos="3222625"/>
              </a:tabLst>
              <a:defRPr kumimoji="0"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defRPr>
            </a:lvl1pPr>
            <a:lvl2pPr eaLnBrk="0" fontAlgn="base" hangingPunct="0">
              <a:spcBef>
                <a:spcPct val="0"/>
              </a:spcBef>
              <a:spcAft>
                <a:spcPct val="0"/>
              </a:spcAft>
              <a:tabLst>
                <a:tab pos="1028700"/>
                <a:tab pos="1851025"/>
                <a:tab pos="2538413"/>
                <a:tab pos="3222625"/>
              </a:tabLst>
              <a:defRPr>
                <a:latin typeface="Arial" panose="020b0604020202020204" pitchFamily="34" charset="0"/>
              </a:defRPr>
            </a:lvl2pPr>
            <a:lvl3pPr eaLnBrk="0" fontAlgn="base" hangingPunct="0">
              <a:spcBef>
                <a:spcPct val="0"/>
              </a:spcBef>
              <a:spcAft>
                <a:spcPct val="0"/>
              </a:spcAft>
              <a:tabLst>
                <a:tab pos="1028700"/>
                <a:tab pos="1851025"/>
                <a:tab pos="2538413"/>
                <a:tab pos="3222625"/>
              </a:tabLst>
              <a:defRPr>
                <a:latin typeface="Arial" panose="020b0604020202020204" pitchFamily="34" charset="0"/>
              </a:defRPr>
            </a:lvl3pPr>
            <a:lvl4pPr eaLnBrk="0" fontAlgn="base" hangingPunct="0">
              <a:spcBef>
                <a:spcPct val="0"/>
              </a:spcBef>
              <a:spcAft>
                <a:spcPct val="0"/>
              </a:spcAft>
              <a:tabLst>
                <a:tab pos="1028700"/>
                <a:tab pos="1851025"/>
                <a:tab pos="2538413"/>
                <a:tab pos="3222625"/>
              </a:tabLst>
              <a:defRPr>
                <a:latin typeface="Arial" panose="020b0604020202020204" pitchFamily="34" charset="0"/>
              </a:defRPr>
            </a:lvl4pPr>
            <a:lvl5pPr eaLnBrk="0" fontAlgn="base" hangingPunct="0">
              <a:spcBef>
                <a:spcPct val="0"/>
              </a:spcBef>
              <a:spcAft>
                <a:spcPct val="0"/>
              </a:spcAft>
              <a:tabLst>
                <a:tab pos="1028700"/>
                <a:tab pos="1851025"/>
                <a:tab pos="2538413"/>
                <a:tab pos="3222625"/>
              </a:tabLst>
              <a:defRPr>
                <a:latin typeface="Arial" panose="020b0604020202020204" pitchFamily="34" charset="0"/>
              </a:defRPr>
            </a:lvl5pPr>
            <a:lvl6pPr eaLnBrk="0" fontAlgn="base" hangingPunct="0">
              <a:spcBef>
                <a:spcPct val="0"/>
              </a:spcBef>
              <a:spcAft>
                <a:spcPct val="0"/>
              </a:spcAft>
              <a:tabLst>
                <a:tab pos="1028700"/>
                <a:tab pos="1851025"/>
                <a:tab pos="2538413"/>
                <a:tab pos="3222625"/>
              </a:tabLst>
              <a:defRPr>
                <a:latin typeface="Arial" panose="020b0604020202020204" pitchFamily="34" charset="0"/>
              </a:defRPr>
            </a:lvl6pPr>
            <a:lvl7pPr eaLnBrk="0" fontAlgn="base" hangingPunct="0">
              <a:spcBef>
                <a:spcPct val="0"/>
              </a:spcBef>
              <a:spcAft>
                <a:spcPct val="0"/>
              </a:spcAft>
              <a:tabLst>
                <a:tab pos="1028700"/>
                <a:tab pos="1851025"/>
                <a:tab pos="2538413"/>
                <a:tab pos="3222625"/>
              </a:tabLst>
              <a:defRPr>
                <a:latin typeface="Arial" panose="020b0604020202020204" pitchFamily="34" charset="0"/>
              </a:defRPr>
            </a:lvl7pPr>
            <a:lvl8pPr eaLnBrk="0" fontAlgn="base" hangingPunct="0">
              <a:spcBef>
                <a:spcPct val="0"/>
              </a:spcBef>
              <a:spcAft>
                <a:spcPct val="0"/>
              </a:spcAft>
              <a:tabLst>
                <a:tab pos="1028700"/>
                <a:tab pos="1851025"/>
                <a:tab pos="2538413"/>
                <a:tab pos="3222625"/>
              </a:tabLst>
              <a:defRPr>
                <a:latin typeface="Arial" panose="020b0604020202020204" pitchFamily="34" charset="0"/>
              </a:defRPr>
            </a:lvl8pPr>
            <a:lvl9pPr eaLnBrk="0" fontAlgn="base" hangingPunct="0">
              <a:spcBef>
                <a:spcPct val="0"/>
              </a:spcBef>
              <a:spcAft>
                <a:spcPct val="0"/>
              </a:spcAft>
              <a:tabLst>
                <a:tab pos="1028700"/>
                <a:tab pos="1851025"/>
                <a:tab pos="2538413"/>
                <a:tab pos="3222625"/>
              </a:tabLst>
              <a:defRPr>
                <a:latin typeface="Arial" panose="020b0604020202020204" pitchFamily="34" charset="0"/>
              </a:defRPr>
            </a:lvl9pPr>
          </a:lstStyle>
          <a:p>
            <a:pPr>
              <a:lnSpc>
                <a:spcPct val="150000"/>
              </a:lnSpc>
            </a:pPr>
            <a:r>
              <a:rPr lang="en-US" altLang="zh-CN"/>
              <a:t>3.元朝剧作家关汉卿,自称“郎君领袖,浪子班头”,沉溺于市井勾栏,基本上把全部精力都投入到元曲创作中。关汉卿这种类型的文人的出现,说明(　　)</a:t>
            </a:r>
          </a:p>
          <a:p>
            <a:pPr>
              <a:lnSpc>
                <a:spcPct val="150000"/>
              </a:lnSpc>
            </a:pPr>
            <a:r>
              <a:rPr lang="en-US" altLang="zh-CN"/>
              <a:t>A.政府不干预作家的文学创作</a:t>
            </a:r>
          </a:p>
          <a:p>
            <a:pPr>
              <a:lnSpc>
                <a:spcPct val="150000"/>
              </a:lnSpc>
            </a:pPr>
            <a:r>
              <a:rPr lang="en-US" altLang="zh-CN"/>
              <a:t>B.元朝剧作家多沉溺于市井生活</a:t>
            </a:r>
          </a:p>
          <a:p>
            <a:pPr>
              <a:lnSpc>
                <a:spcPct val="150000"/>
              </a:lnSpc>
            </a:pPr>
            <a:r>
              <a:rPr lang="en-US" altLang="zh-CN"/>
              <a:t>C.文学的世俗化倾向日益明显</a:t>
            </a:r>
          </a:p>
          <a:p>
            <a:pPr>
              <a:lnSpc>
                <a:spcPct val="150000"/>
              </a:lnSpc>
            </a:pPr>
            <a:r>
              <a:rPr lang="en-US" altLang="zh-CN"/>
              <a:t>D.元曲成为元朝文学代表</a:t>
            </a:r>
          </a:p>
        </p:txBody>
      </p:sp>
      <p:sp>
        <p:nvSpPr>
          <p:cNvPr id="4" name="任意多边形: 形状 3">
            <a:extLst>
              <a:ext uri="{FF2B5EF4-FFF2-40B4-BE49-F238E27FC236}">
                <a16:creationId xmlns:a16="http://schemas.microsoft.com/office/drawing/2014/main" id="{3E15E22F-17E1-4D06-8B74-E52DB5729906}"/>
              </a:ext>
            </a:extLst>
          </p:cNvPr>
          <p:cNvSpPr/>
          <p:nvPr/>
        </p:nvSpPr>
        <p:spPr>
          <a:xfrm>
            <a:off x="746612" y="4010310"/>
            <a:ext cx="766916" cy="604684"/>
          </a:xfrm>
          <a:custGeom>
            <a:gdLst>
              <a:gd name="connsiteX0" fmla="*/ 0 w 1106658"/>
              <a:gd name="connsiteY0" fmla="*/ 766916 h 1032387"/>
              <a:gd name="connsiteX1" fmla="*/ 147483 w 1106658"/>
              <a:gd name="connsiteY1" fmla="*/ 1002890 h 1032387"/>
              <a:gd name="connsiteX2" fmla="*/ 206477 w 1106658"/>
              <a:gd name="connsiteY2" fmla="*/ 1032387 h 1032387"/>
              <a:gd name="connsiteX3" fmla="*/ 339212 w 1106658"/>
              <a:gd name="connsiteY3" fmla="*/ 1017639 h 1032387"/>
              <a:gd name="connsiteX4" fmla="*/ 442451 w 1106658"/>
              <a:gd name="connsiteY4" fmla="*/ 958645 h 1032387"/>
              <a:gd name="connsiteX5" fmla="*/ 560438 w 1106658"/>
              <a:gd name="connsiteY5" fmla="*/ 855406 h 1032387"/>
              <a:gd name="connsiteX6" fmla="*/ 648929 w 1106658"/>
              <a:gd name="connsiteY6" fmla="*/ 722671 h 1032387"/>
              <a:gd name="connsiteX7" fmla="*/ 707922 w 1106658"/>
              <a:gd name="connsiteY7" fmla="*/ 634181 h 1032387"/>
              <a:gd name="connsiteX8" fmla="*/ 796412 w 1106658"/>
              <a:gd name="connsiteY8" fmla="*/ 545690 h 1032387"/>
              <a:gd name="connsiteX9" fmla="*/ 870154 w 1106658"/>
              <a:gd name="connsiteY9" fmla="*/ 412955 h 1032387"/>
              <a:gd name="connsiteX10" fmla="*/ 929148 w 1106658"/>
              <a:gd name="connsiteY10" fmla="*/ 353961 h 1032387"/>
              <a:gd name="connsiteX11" fmla="*/ 973393 w 1106658"/>
              <a:gd name="connsiteY11" fmla="*/ 280219 h 1032387"/>
              <a:gd name="connsiteX12" fmla="*/ 1017638 w 1106658"/>
              <a:gd name="connsiteY12" fmla="*/ 221226 h 1032387"/>
              <a:gd name="connsiteX13" fmla="*/ 1106129 w 1106658"/>
              <a:gd name="connsiteY13" fmla="*/ 14748 h 1032387"/>
              <a:gd name="connsiteX14" fmla="*/ 1106129 w 1106658"/>
              <a:gd name="connsiteY14" fmla="*/ 0 h 1032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658" h="1032387">
                <a:moveTo>
                  <a:pt x="0" y="766916"/>
                </a:moveTo>
                <a:cubicBezTo>
                  <a:pt x="1" y="766918"/>
                  <a:pt x="147481" y="1002889"/>
                  <a:pt x="147483" y="1002890"/>
                </a:cubicBezTo>
                <a:lnTo>
                  <a:pt x="206477" y="1032387"/>
                </a:lnTo>
                <a:cubicBezTo>
                  <a:pt x="250722" y="1027471"/>
                  <a:pt x="295835" y="1027649"/>
                  <a:pt x="339212" y="1017639"/>
                </a:cubicBezTo>
                <a:cubicBezTo>
                  <a:pt x="364745" y="1011747"/>
                  <a:pt x="419671" y="974916"/>
                  <a:pt x="442451" y="958645"/>
                </a:cubicBezTo>
                <a:cubicBezTo>
                  <a:pt x="484166" y="928849"/>
                  <a:pt x="528783" y="896557"/>
                  <a:pt x="560438" y="855406"/>
                </a:cubicBezTo>
                <a:cubicBezTo>
                  <a:pt x="592860" y="813257"/>
                  <a:pt x="619432" y="766916"/>
                  <a:pt x="648929" y="722671"/>
                </a:cubicBezTo>
                <a:cubicBezTo>
                  <a:pt x="668593" y="693174"/>
                  <a:pt x="682855" y="659248"/>
                  <a:pt x="707922" y="634181"/>
                </a:cubicBezTo>
                <a:cubicBezTo>
                  <a:pt x="737419" y="604684"/>
                  <a:pt x="771743" y="579329"/>
                  <a:pt x="796412" y="545690"/>
                </a:cubicBezTo>
                <a:cubicBezTo>
                  <a:pt x="826344" y="504874"/>
                  <a:pt x="841344" y="454570"/>
                  <a:pt x="870154" y="412955"/>
                </a:cubicBezTo>
                <a:cubicBezTo>
                  <a:pt x="885984" y="390090"/>
                  <a:pt x="912074" y="375913"/>
                  <a:pt x="929148" y="353961"/>
                </a:cubicBezTo>
                <a:cubicBezTo>
                  <a:pt x="946747" y="331334"/>
                  <a:pt x="957492" y="304070"/>
                  <a:pt x="973393" y="280219"/>
                </a:cubicBezTo>
                <a:cubicBezTo>
                  <a:pt x="987028" y="259767"/>
                  <a:pt x="1004441" y="241964"/>
                  <a:pt x="1017638" y="221226"/>
                </a:cubicBezTo>
                <a:cubicBezTo>
                  <a:pt x="1079538" y="123956"/>
                  <a:pt x="1079154" y="122648"/>
                  <a:pt x="1106129" y="14748"/>
                </a:cubicBezTo>
                <a:cubicBezTo>
                  <a:pt x="1107321" y="9979"/>
                  <a:pt x="1106129" y="4916"/>
                  <a:pt x="1106129"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49745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a:extLst>
              <a:ext uri="{FF2B5EF4-FFF2-40B4-BE49-F238E27FC236}">
                <a16:creationId xmlns:a16="http://schemas.microsoft.com/office/drawing/2014/main" id="{7185B306-E052-4FB1-9746-3CBC046BADB5}"/>
              </a:ext>
            </a:extLst>
          </p:cNvPr>
          <p:cNvPicPr>
            <a:picLocks noChangeAspect="1"/>
          </p:cNvPicPr>
          <p:nvPr/>
        </p:nvPicPr>
        <p:blipFill>
          <a:blip r:embed="rId2"/>
          <a:stretch>
            <a:fillRect/>
          </a:stretch>
        </p:blipFill>
        <p:spPr>
          <a:xfrm>
            <a:off x="-19804" y="-36598"/>
            <a:ext cx="12211804" cy="6894597"/>
          </a:xfrm>
          <a:prstGeom prst="rect">
            <a:avLst/>
          </a:prstGeom>
        </p:spPr>
      </p:pic>
      <p:sp>
        <p:nvSpPr>
          <p:cNvPr id="3" name="文本框 2">
            <a:extLst>
              <a:ext uri="{FF2B5EF4-FFF2-40B4-BE49-F238E27FC236}">
                <a16:creationId xmlns:a16="http://schemas.microsoft.com/office/drawing/2014/main" id="{840AA5D2-209E-4DC7-91FE-076BF9008645}"/>
              </a:ext>
            </a:extLst>
          </p:cNvPr>
          <p:cNvSpPr txBox="1"/>
          <p:nvPr/>
        </p:nvSpPr>
        <p:spPr>
          <a:xfrm>
            <a:off x="556694" y="827184"/>
            <a:ext cx="10711074" cy="3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zh-CN"/>
            </a:defPPr>
            <a:lvl1pPr marR="0" lvl="0" indent="0" eaLnBrk="0" fontAlgn="base" hangingPunct="0">
              <a:lnSpc>
                <a:spcPct val="100000"/>
              </a:lnSpc>
              <a:spcBef>
                <a:spcPct val="0"/>
              </a:spcBef>
              <a:spcAft>
                <a:spcPct val="0"/>
              </a:spcAft>
              <a:buClrTx/>
              <a:buSzTx/>
              <a:buFontTx/>
              <a:buNone/>
              <a:tabLst>
                <a:tab pos="1028700"/>
                <a:tab pos="1851025"/>
                <a:tab pos="2538413"/>
                <a:tab pos="3222625"/>
              </a:tabLst>
              <a:defRPr kumimoji="0" sz="2800"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defRPr>
            </a:lvl1pPr>
            <a:lvl2pPr eaLnBrk="0" fontAlgn="base" hangingPunct="0">
              <a:spcBef>
                <a:spcPct val="0"/>
              </a:spcBef>
              <a:spcAft>
                <a:spcPct val="0"/>
              </a:spcAft>
              <a:tabLst>
                <a:tab pos="1028700"/>
                <a:tab pos="1851025"/>
                <a:tab pos="2538413"/>
                <a:tab pos="3222625"/>
              </a:tabLst>
              <a:defRPr>
                <a:latin typeface="Arial" panose="020b0604020202020204" pitchFamily="34" charset="0"/>
              </a:defRPr>
            </a:lvl2pPr>
            <a:lvl3pPr eaLnBrk="0" fontAlgn="base" hangingPunct="0">
              <a:spcBef>
                <a:spcPct val="0"/>
              </a:spcBef>
              <a:spcAft>
                <a:spcPct val="0"/>
              </a:spcAft>
              <a:tabLst>
                <a:tab pos="1028700"/>
                <a:tab pos="1851025"/>
                <a:tab pos="2538413"/>
                <a:tab pos="3222625"/>
              </a:tabLst>
              <a:defRPr>
                <a:latin typeface="Arial" panose="020b0604020202020204" pitchFamily="34" charset="0"/>
              </a:defRPr>
            </a:lvl3pPr>
            <a:lvl4pPr eaLnBrk="0" fontAlgn="base" hangingPunct="0">
              <a:spcBef>
                <a:spcPct val="0"/>
              </a:spcBef>
              <a:spcAft>
                <a:spcPct val="0"/>
              </a:spcAft>
              <a:tabLst>
                <a:tab pos="1028700"/>
                <a:tab pos="1851025"/>
                <a:tab pos="2538413"/>
                <a:tab pos="3222625"/>
              </a:tabLst>
              <a:defRPr>
                <a:latin typeface="Arial" panose="020b0604020202020204" pitchFamily="34" charset="0"/>
              </a:defRPr>
            </a:lvl4pPr>
            <a:lvl5pPr eaLnBrk="0" fontAlgn="base" hangingPunct="0">
              <a:spcBef>
                <a:spcPct val="0"/>
              </a:spcBef>
              <a:spcAft>
                <a:spcPct val="0"/>
              </a:spcAft>
              <a:tabLst>
                <a:tab pos="1028700"/>
                <a:tab pos="1851025"/>
                <a:tab pos="2538413"/>
                <a:tab pos="3222625"/>
              </a:tabLst>
              <a:defRPr>
                <a:latin typeface="Arial" panose="020b0604020202020204" pitchFamily="34" charset="0"/>
              </a:defRPr>
            </a:lvl5pPr>
            <a:lvl6pPr eaLnBrk="0" fontAlgn="base" hangingPunct="0">
              <a:spcBef>
                <a:spcPct val="0"/>
              </a:spcBef>
              <a:spcAft>
                <a:spcPct val="0"/>
              </a:spcAft>
              <a:tabLst>
                <a:tab pos="1028700"/>
                <a:tab pos="1851025"/>
                <a:tab pos="2538413"/>
                <a:tab pos="3222625"/>
              </a:tabLst>
              <a:defRPr>
                <a:latin typeface="Arial" panose="020b0604020202020204" pitchFamily="34" charset="0"/>
              </a:defRPr>
            </a:lvl6pPr>
            <a:lvl7pPr eaLnBrk="0" fontAlgn="base" hangingPunct="0">
              <a:spcBef>
                <a:spcPct val="0"/>
              </a:spcBef>
              <a:spcAft>
                <a:spcPct val="0"/>
              </a:spcAft>
              <a:tabLst>
                <a:tab pos="1028700"/>
                <a:tab pos="1851025"/>
                <a:tab pos="2538413"/>
                <a:tab pos="3222625"/>
              </a:tabLst>
              <a:defRPr>
                <a:latin typeface="Arial" panose="020b0604020202020204" pitchFamily="34" charset="0"/>
              </a:defRPr>
            </a:lvl7pPr>
            <a:lvl8pPr eaLnBrk="0" fontAlgn="base" hangingPunct="0">
              <a:spcBef>
                <a:spcPct val="0"/>
              </a:spcBef>
              <a:spcAft>
                <a:spcPct val="0"/>
              </a:spcAft>
              <a:tabLst>
                <a:tab pos="1028700"/>
                <a:tab pos="1851025"/>
                <a:tab pos="2538413"/>
                <a:tab pos="3222625"/>
              </a:tabLst>
              <a:defRPr>
                <a:latin typeface="Arial" panose="020b0604020202020204" pitchFamily="34" charset="0"/>
              </a:defRPr>
            </a:lvl8pPr>
            <a:lvl9pPr eaLnBrk="0" fontAlgn="base" hangingPunct="0">
              <a:spcBef>
                <a:spcPct val="0"/>
              </a:spcBef>
              <a:spcAft>
                <a:spcPct val="0"/>
              </a:spcAft>
              <a:tabLst>
                <a:tab pos="1028700"/>
                <a:tab pos="1851025"/>
                <a:tab pos="2538413"/>
                <a:tab pos="3222625"/>
              </a:tabLst>
              <a:defRPr>
                <a:latin typeface="Arial" panose="020b0604020202020204" pitchFamily="34" charset="0"/>
              </a:defRPr>
            </a:lvl9pPr>
          </a:lstStyle>
          <a:p>
            <a:pPr>
              <a:lnSpc>
                <a:spcPct val="150000"/>
              </a:lnSpc>
            </a:pPr>
            <a:r>
              <a:rPr lang="en-US" altLang="zh-CN"/>
              <a:t>4.北宋沈括在《梦溪笔谈》中记载:“若止印三二本,未为简易;若印数十百千本,则极为神速。”当时,这一现象的出现主要得益于</a:t>
            </a:r>
          </a:p>
          <a:p>
            <a:pPr>
              <a:lnSpc>
                <a:spcPct val="150000"/>
              </a:lnSpc>
            </a:pPr>
            <a:r>
              <a:rPr lang="en-US" altLang="zh-CN"/>
              <a:t>  A.造纸技术的重大改进</a:t>
            </a:r>
          </a:p>
          <a:p>
            <a:pPr>
              <a:lnSpc>
                <a:spcPct val="150000"/>
              </a:lnSpc>
            </a:pPr>
            <a:r>
              <a:rPr lang="en-US" altLang="zh-CN"/>
              <a:t>  B.雕版印刷术广泛推广</a:t>
            </a:r>
          </a:p>
          <a:p>
            <a:pPr>
              <a:lnSpc>
                <a:spcPct val="150000"/>
              </a:lnSpc>
            </a:pPr>
            <a:r>
              <a:rPr lang="en-US" altLang="zh-CN"/>
              <a:t>  C.活字印刷术的诞生 </a:t>
            </a:r>
          </a:p>
          <a:p>
            <a:pPr>
              <a:lnSpc>
                <a:spcPct val="150000"/>
              </a:lnSpc>
            </a:pPr>
            <a:r>
              <a:rPr lang="en-US" altLang="zh-CN"/>
              <a:t>  D.政府的大力支持</a:t>
            </a:r>
          </a:p>
        </p:txBody>
      </p:sp>
      <p:sp>
        <p:nvSpPr>
          <p:cNvPr id="4" name="任意多边形: 形状 3">
            <a:extLst>
              <a:ext uri="{FF2B5EF4-FFF2-40B4-BE49-F238E27FC236}">
                <a16:creationId xmlns:a16="http://schemas.microsoft.com/office/drawing/2014/main" id="{2400A88B-0245-4193-A7A9-5D15329708E7}"/>
              </a:ext>
            </a:extLst>
          </p:cNvPr>
          <p:cNvSpPr/>
          <p:nvPr/>
        </p:nvSpPr>
        <p:spPr>
          <a:xfrm>
            <a:off x="924232" y="3429000"/>
            <a:ext cx="766916" cy="604684"/>
          </a:xfrm>
          <a:custGeom>
            <a:gdLst>
              <a:gd name="connsiteX0" fmla="*/ 0 w 1106658"/>
              <a:gd name="connsiteY0" fmla="*/ 766916 h 1032387"/>
              <a:gd name="connsiteX1" fmla="*/ 147483 w 1106658"/>
              <a:gd name="connsiteY1" fmla="*/ 1002890 h 1032387"/>
              <a:gd name="connsiteX2" fmla="*/ 206477 w 1106658"/>
              <a:gd name="connsiteY2" fmla="*/ 1032387 h 1032387"/>
              <a:gd name="connsiteX3" fmla="*/ 339212 w 1106658"/>
              <a:gd name="connsiteY3" fmla="*/ 1017639 h 1032387"/>
              <a:gd name="connsiteX4" fmla="*/ 442451 w 1106658"/>
              <a:gd name="connsiteY4" fmla="*/ 958645 h 1032387"/>
              <a:gd name="connsiteX5" fmla="*/ 560438 w 1106658"/>
              <a:gd name="connsiteY5" fmla="*/ 855406 h 1032387"/>
              <a:gd name="connsiteX6" fmla="*/ 648929 w 1106658"/>
              <a:gd name="connsiteY6" fmla="*/ 722671 h 1032387"/>
              <a:gd name="connsiteX7" fmla="*/ 707922 w 1106658"/>
              <a:gd name="connsiteY7" fmla="*/ 634181 h 1032387"/>
              <a:gd name="connsiteX8" fmla="*/ 796412 w 1106658"/>
              <a:gd name="connsiteY8" fmla="*/ 545690 h 1032387"/>
              <a:gd name="connsiteX9" fmla="*/ 870154 w 1106658"/>
              <a:gd name="connsiteY9" fmla="*/ 412955 h 1032387"/>
              <a:gd name="connsiteX10" fmla="*/ 929148 w 1106658"/>
              <a:gd name="connsiteY10" fmla="*/ 353961 h 1032387"/>
              <a:gd name="connsiteX11" fmla="*/ 973393 w 1106658"/>
              <a:gd name="connsiteY11" fmla="*/ 280219 h 1032387"/>
              <a:gd name="connsiteX12" fmla="*/ 1017638 w 1106658"/>
              <a:gd name="connsiteY12" fmla="*/ 221226 h 1032387"/>
              <a:gd name="connsiteX13" fmla="*/ 1106129 w 1106658"/>
              <a:gd name="connsiteY13" fmla="*/ 14748 h 1032387"/>
              <a:gd name="connsiteX14" fmla="*/ 1106129 w 1106658"/>
              <a:gd name="connsiteY14" fmla="*/ 0 h 1032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658" h="1032387">
                <a:moveTo>
                  <a:pt x="0" y="766916"/>
                </a:moveTo>
                <a:cubicBezTo>
                  <a:pt x="1" y="766918"/>
                  <a:pt x="147481" y="1002889"/>
                  <a:pt x="147483" y="1002890"/>
                </a:cubicBezTo>
                <a:lnTo>
                  <a:pt x="206477" y="1032387"/>
                </a:lnTo>
                <a:cubicBezTo>
                  <a:pt x="250722" y="1027471"/>
                  <a:pt x="295835" y="1027649"/>
                  <a:pt x="339212" y="1017639"/>
                </a:cubicBezTo>
                <a:cubicBezTo>
                  <a:pt x="364745" y="1011747"/>
                  <a:pt x="419671" y="974916"/>
                  <a:pt x="442451" y="958645"/>
                </a:cubicBezTo>
                <a:cubicBezTo>
                  <a:pt x="484166" y="928849"/>
                  <a:pt x="528783" y="896557"/>
                  <a:pt x="560438" y="855406"/>
                </a:cubicBezTo>
                <a:cubicBezTo>
                  <a:pt x="592860" y="813257"/>
                  <a:pt x="619432" y="766916"/>
                  <a:pt x="648929" y="722671"/>
                </a:cubicBezTo>
                <a:cubicBezTo>
                  <a:pt x="668593" y="693174"/>
                  <a:pt x="682855" y="659248"/>
                  <a:pt x="707922" y="634181"/>
                </a:cubicBezTo>
                <a:cubicBezTo>
                  <a:pt x="737419" y="604684"/>
                  <a:pt x="771743" y="579329"/>
                  <a:pt x="796412" y="545690"/>
                </a:cubicBezTo>
                <a:cubicBezTo>
                  <a:pt x="826344" y="504874"/>
                  <a:pt x="841344" y="454570"/>
                  <a:pt x="870154" y="412955"/>
                </a:cubicBezTo>
                <a:cubicBezTo>
                  <a:pt x="885984" y="390090"/>
                  <a:pt x="912074" y="375913"/>
                  <a:pt x="929148" y="353961"/>
                </a:cubicBezTo>
                <a:cubicBezTo>
                  <a:pt x="946747" y="331334"/>
                  <a:pt x="957492" y="304070"/>
                  <a:pt x="973393" y="280219"/>
                </a:cubicBezTo>
                <a:cubicBezTo>
                  <a:pt x="987028" y="259767"/>
                  <a:pt x="1004441" y="241964"/>
                  <a:pt x="1017638" y="221226"/>
                </a:cubicBezTo>
                <a:cubicBezTo>
                  <a:pt x="1079538" y="123956"/>
                  <a:pt x="1079154" y="122648"/>
                  <a:pt x="1106129" y="14748"/>
                </a:cubicBezTo>
                <a:cubicBezTo>
                  <a:pt x="1107321" y="9979"/>
                  <a:pt x="1106129" y="4916"/>
                  <a:pt x="1106129"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4068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a:extLst>
              <a:ext uri="{FF2B5EF4-FFF2-40B4-BE49-F238E27FC236}">
                <a16:creationId xmlns:a16="http://schemas.microsoft.com/office/drawing/2014/main" id="{22E8BFF6-1223-48F5-A6F5-1CB8CC85E39A}"/>
              </a:ext>
            </a:extLst>
          </p:cNvPr>
          <p:cNvPicPr>
            <a:picLocks noChangeAspect="1"/>
          </p:cNvPicPr>
          <p:nvPr/>
        </p:nvPicPr>
        <p:blipFill>
          <a:blip r:embed="rId2"/>
          <a:stretch>
            <a:fillRect/>
          </a:stretch>
        </p:blipFill>
        <p:spPr>
          <a:xfrm>
            <a:off x="-19804" y="-36598"/>
            <a:ext cx="12211804" cy="6894597"/>
          </a:xfrm>
          <a:prstGeom prst="rect">
            <a:avLst/>
          </a:prstGeom>
        </p:spPr>
      </p:pic>
      <p:pic>
        <p:nvPicPr>
          <p:cNvPr id="15361" name="图片 100006">
            <a:extLst>
              <a:ext uri="{FF2B5EF4-FFF2-40B4-BE49-F238E27FC236}">
                <a16:creationId xmlns:a16="http://schemas.microsoft.com/office/drawing/2014/main" id="{03476050-1D5F-41B5-8417-BFBE9AC4519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457200"/>
            <a:ext cx="257175" cy="257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89D40255-668B-448C-AD0F-7292A3980AD8}"/>
              </a:ext>
            </a:extLst>
          </p:cNvPr>
          <p:cNvSpPr>
            <a:spLocks noChangeArrowheads="1"/>
          </p:cNvSpPr>
          <p:nvPr/>
        </p:nvSpPr>
        <p:spPr bwMode="auto">
          <a:xfrm>
            <a:off x="575187" y="755321"/>
            <a:ext cx="10678472" cy="521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tabLst>
                <a:tab pos="1028700"/>
                <a:tab pos="1851025"/>
                <a:tab pos="2538413"/>
                <a:tab pos="3222625"/>
              </a:tabLst>
            </a:pPr>
            <a:r>
              <a:rPr lang="en-US"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5.20世纪初,某学者在敦煌附近的遗址中,发掘出一种用“新文字”书写的佛经。后来有人找到一本名为《番汉合时掌中珠》的字典,才逐渐了解此种新文字的原则:使用楷书偏旁以代表各种意义。这种文字是(　　)</a:t>
            </a:r>
          </a:p>
          <a:p>
            <a:pPr eaLnBrk="0" fontAlgn="base" hangingPunct="0">
              <a:lnSpc>
                <a:spcPct val="150000"/>
              </a:lnSpc>
              <a:spcBef>
                <a:spcPct val="0"/>
              </a:spcBef>
              <a:spcAft>
                <a:spcPct val="0"/>
              </a:spcAft>
              <a:tabLst>
                <a:tab pos="1028700"/>
                <a:tab pos="1851025"/>
                <a:tab pos="2538413"/>
                <a:tab pos="3222625"/>
              </a:tabLst>
            </a:pPr>
            <a:r>
              <a:rPr lang="en-US"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  A.西夏文　　　　　　　</a:t>
            </a:r>
          </a:p>
          <a:p>
            <a:pPr eaLnBrk="0" fontAlgn="base" hangingPunct="0">
              <a:lnSpc>
                <a:spcPct val="150000"/>
              </a:lnSpc>
              <a:spcBef>
                <a:spcPct val="0"/>
              </a:spcBef>
              <a:spcAft>
                <a:spcPct val="0"/>
              </a:spcAft>
              <a:tabLst>
                <a:tab pos="1028700"/>
                <a:tab pos="1851025"/>
                <a:tab pos="2538413"/>
                <a:tab pos="3222625"/>
              </a:tabLst>
            </a:pPr>
            <a:r>
              <a:rPr lang="en-US"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  B.藏文</a:t>
            </a:r>
          </a:p>
          <a:p>
            <a:pPr eaLnBrk="0" fontAlgn="base" hangingPunct="0">
              <a:lnSpc>
                <a:spcPct val="150000"/>
              </a:lnSpc>
              <a:spcBef>
                <a:spcPct val="0"/>
              </a:spcBef>
              <a:spcAft>
                <a:spcPct val="0"/>
              </a:spcAft>
              <a:tabLst>
                <a:tab pos="1028700"/>
                <a:tab pos="1851025"/>
                <a:tab pos="2538413"/>
                <a:tab pos="3222625"/>
              </a:tabLst>
            </a:pPr>
            <a:r>
              <a:rPr lang="en-US"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  C.波斯文	</a:t>
            </a:r>
          </a:p>
          <a:p>
            <a:pPr eaLnBrk="0" fontAlgn="base" hangingPunct="0">
              <a:lnSpc>
                <a:spcPct val="150000"/>
              </a:lnSpc>
              <a:spcBef>
                <a:spcPct val="0"/>
              </a:spcBef>
              <a:spcAft>
                <a:spcPct val="0"/>
              </a:spcAft>
              <a:tabLst>
                <a:tab pos="1028700"/>
                <a:tab pos="1851025"/>
                <a:tab pos="2538413"/>
                <a:tab pos="3222625"/>
              </a:tabLst>
            </a:pPr>
            <a:r>
              <a:rPr lang="en-US"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  D.蒙古文</a:t>
            </a:r>
          </a:p>
        </p:txBody>
      </p:sp>
      <p:sp>
        <p:nvSpPr>
          <p:cNvPr id="5" name="任意多边形: 形状 4">
            <a:extLst>
              <a:ext uri="{FF2B5EF4-FFF2-40B4-BE49-F238E27FC236}">
                <a16:creationId xmlns:a16="http://schemas.microsoft.com/office/drawing/2014/main" id="{DCF4346B-AA4A-4F51-96F3-B6284306E554}"/>
              </a:ext>
            </a:extLst>
          </p:cNvPr>
          <p:cNvSpPr/>
          <p:nvPr/>
        </p:nvSpPr>
        <p:spPr>
          <a:xfrm>
            <a:off x="938341" y="3361360"/>
            <a:ext cx="766916" cy="604684"/>
          </a:xfrm>
          <a:custGeom>
            <a:gdLst>
              <a:gd name="connsiteX0" fmla="*/ 0 w 1106658"/>
              <a:gd name="connsiteY0" fmla="*/ 766916 h 1032387"/>
              <a:gd name="connsiteX1" fmla="*/ 147483 w 1106658"/>
              <a:gd name="connsiteY1" fmla="*/ 1002890 h 1032387"/>
              <a:gd name="connsiteX2" fmla="*/ 206477 w 1106658"/>
              <a:gd name="connsiteY2" fmla="*/ 1032387 h 1032387"/>
              <a:gd name="connsiteX3" fmla="*/ 339212 w 1106658"/>
              <a:gd name="connsiteY3" fmla="*/ 1017639 h 1032387"/>
              <a:gd name="connsiteX4" fmla="*/ 442451 w 1106658"/>
              <a:gd name="connsiteY4" fmla="*/ 958645 h 1032387"/>
              <a:gd name="connsiteX5" fmla="*/ 560438 w 1106658"/>
              <a:gd name="connsiteY5" fmla="*/ 855406 h 1032387"/>
              <a:gd name="connsiteX6" fmla="*/ 648929 w 1106658"/>
              <a:gd name="connsiteY6" fmla="*/ 722671 h 1032387"/>
              <a:gd name="connsiteX7" fmla="*/ 707922 w 1106658"/>
              <a:gd name="connsiteY7" fmla="*/ 634181 h 1032387"/>
              <a:gd name="connsiteX8" fmla="*/ 796412 w 1106658"/>
              <a:gd name="connsiteY8" fmla="*/ 545690 h 1032387"/>
              <a:gd name="connsiteX9" fmla="*/ 870154 w 1106658"/>
              <a:gd name="connsiteY9" fmla="*/ 412955 h 1032387"/>
              <a:gd name="connsiteX10" fmla="*/ 929148 w 1106658"/>
              <a:gd name="connsiteY10" fmla="*/ 353961 h 1032387"/>
              <a:gd name="connsiteX11" fmla="*/ 973393 w 1106658"/>
              <a:gd name="connsiteY11" fmla="*/ 280219 h 1032387"/>
              <a:gd name="connsiteX12" fmla="*/ 1017638 w 1106658"/>
              <a:gd name="connsiteY12" fmla="*/ 221226 h 1032387"/>
              <a:gd name="connsiteX13" fmla="*/ 1106129 w 1106658"/>
              <a:gd name="connsiteY13" fmla="*/ 14748 h 1032387"/>
              <a:gd name="connsiteX14" fmla="*/ 1106129 w 1106658"/>
              <a:gd name="connsiteY14" fmla="*/ 0 h 1032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658" h="1032387">
                <a:moveTo>
                  <a:pt x="0" y="766916"/>
                </a:moveTo>
                <a:cubicBezTo>
                  <a:pt x="1" y="766918"/>
                  <a:pt x="147481" y="1002889"/>
                  <a:pt x="147483" y="1002890"/>
                </a:cubicBezTo>
                <a:lnTo>
                  <a:pt x="206477" y="1032387"/>
                </a:lnTo>
                <a:cubicBezTo>
                  <a:pt x="250722" y="1027471"/>
                  <a:pt x="295835" y="1027649"/>
                  <a:pt x="339212" y="1017639"/>
                </a:cubicBezTo>
                <a:cubicBezTo>
                  <a:pt x="364745" y="1011747"/>
                  <a:pt x="419671" y="974916"/>
                  <a:pt x="442451" y="958645"/>
                </a:cubicBezTo>
                <a:cubicBezTo>
                  <a:pt x="484166" y="928849"/>
                  <a:pt x="528783" y="896557"/>
                  <a:pt x="560438" y="855406"/>
                </a:cubicBezTo>
                <a:cubicBezTo>
                  <a:pt x="592860" y="813257"/>
                  <a:pt x="619432" y="766916"/>
                  <a:pt x="648929" y="722671"/>
                </a:cubicBezTo>
                <a:cubicBezTo>
                  <a:pt x="668593" y="693174"/>
                  <a:pt x="682855" y="659248"/>
                  <a:pt x="707922" y="634181"/>
                </a:cubicBezTo>
                <a:cubicBezTo>
                  <a:pt x="737419" y="604684"/>
                  <a:pt x="771743" y="579329"/>
                  <a:pt x="796412" y="545690"/>
                </a:cubicBezTo>
                <a:cubicBezTo>
                  <a:pt x="826344" y="504874"/>
                  <a:pt x="841344" y="454570"/>
                  <a:pt x="870154" y="412955"/>
                </a:cubicBezTo>
                <a:cubicBezTo>
                  <a:pt x="885984" y="390090"/>
                  <a:pt x="912074" y="375913"/>
                  <a:pt x="929148" y="353961"/>
                </a:cubicBezTo>
                <a:cubicBezTo>
                  <a:pt x="946747" y="331334"/>
                  <a:pt x="957492" y="304070"/>
                  <a:pt x="973393" y="280219"/>
                </a:cubicBezTo>
                <a:cubicBezTo>
                  <a:pt x="987028" y="259767"/>
                  <a:pt x="1004441" y="241964"/>
                  <a:pt x="1017638" y="221226"/>
                </a:cubicBezTo>
                <a:cubicBezTo>
                  <a:pt x="1079538" y="123956"/>
                  <a:pt x="1079154" y="122648"/>
                  <a:pt x="1106129" y="14748"/>
                </a:cubicBezTo>
                <a:cubicBezTo>
                  <a:pt x="1107321" y="9979"/>
                  <a:pt x="1106129" y="4916"/>
                  <a:pt x="1106129"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035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a:extLst>
              <a:ext uri="{FF2B5EF4-FFF2-40B4-BE49-F238E27FC236}">
                <a16:creationId xmlns:a16="http://schemas.microsoft.com/office/drawing/2014/main" id="{B36C7EAB-B0FB-4D6F-A78C-2445EEBB0E78}"/>
              </a:ext>
            </a:extLst>
          </p:cNvPr>
          <p:cNvPicPr>
            <a:picLocks noChangeAspect="1"/>
          </p:cNvPicPr>
          <p:nvPr/>
        </p:nvPicPr>
        <p:blipFill>
          <a:blip r:embed="rId2"/>
          <a:stretch>
            <a:fillRect/>
          </a:stretch>
        </p:blipFill>
        <p:spPr>
          <a:xfrm>
            <a:off x="-19804" y="-9605"/>
            <a:ext cx="12211804" cy="6862718"/>
          </a:xfrm>
          <a:prstGeom prst="rect">
            <a:avLst/>
          </a:prstGeom>
        </p:spPr>
      </p:pic>
      <p:sp>
        <p:nvSpPr>
          <p:cNvPr id="52" name="TextBox 31">
            <a:extLst>
              <a:ext uri="{FF2B5EF4-FFF2-40B4-BE49-F238E27FC236}">
                <a16:creationId xmlns:a16="http://schemas.microsoft.com/office/drawing/2014/main" id="{DC7FD849-660C-456B-938D-DE8696FA3DD9}"/>
              </a:ext>
            </a:extLst>
          </p:cNvPr>
          <p:cNvSpPr txBox="1"/>
          <p:nvPr/>
        </p:nvSpPr>
        <p:spPr>
          <a:xfrm rot="16200000" flipH="1" flipV="1">
            <a:off x="6801512" y="1443786"/>
            <a:ext cx="6862718" cy="3945581"/>
          </a:xfrm>
          <a:custGeom>
            <a:gdLst>
              <a:gd name="connsiteX0" fmla="*/ 0 w 6674304"/>
              <a:gd name="connsiteY0" fmla="*/ 0 h 5957613"/>
              <a:gd name="connsiteX1" fmla="*/ 6674304 w 6674304"/>
              <a:gd name="connsiteY1" fmla="*/ 0 h 5957613"/>
              <a:gd name="connsiteX2" fmla="*/ 6672463 w 6674304"/>
              <a:gd name="connsiteY2" fmla="*/ 3528 h 5957613"/>
              <a:gd name="connsiteX3" fmla="*/ 6142663 w 6674304"/>
              <a:gd name="connsiteY3" fmla="*/ 1686835 h 5957613"/>
              <a:gd name="connsiteX4" fmla="*/ 4132917 w 6674304"/>
              <a:gd name="connsiteY4" fmla="*/ 2753737 h 5957613"/>
              <a:gd name="connsiteX5" fmla="*/ 3323857 w 6674304"/>
              <a:gd name="connsiteY5" fmla="*/ 4880718 h 5957613"/>
              <a:gd name="connsiteX6" fmla="*/ 1763402 w 6674304"/>
              <a:gd name="connsiteY6" fmla="*/ 5954443 h 5957613"/>
              <a:gd name="connsiteX7" fmla="*/ 63803 w 6674304"/>
              <a:gd name="connsiteY7" fmla="*/ 5470616 h 5957613"/>
              <a:gd name="connsiteX8" fmla="*/ 0 w 6674304"/>
              <a:gd name="connsiteY8" fmla="*/ 5467195 h 5957613"/>
              <a:gd name="connsiteX9" fmla="*/ 0 w 6674304"/>
              <a:gd name="connsiteY9" fmla="*/ 0 h 5957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74304" h="5957613">
                <a:moveTo>
                  <a:pt x="0" y="0"/>
                </a:moveTo>
                <a:lnTo>
                  <a:pt x="6674304" y="0"/>
                </a:lnTo>
                <a:lnTo>
                  <a:pt x="6672463" y="3528"/>
                </a:lnTo>
                <a:cubicBezTo>
                  <a:pt x="6485641" y="423111"/>
                  <a:pt x="6718539" y="1011007"/>
                  <a:pt x="6142663" y="1686835"/>
                </a:cubicBezTo>
                <a:cubicBezTo>
                  <a:pt x="5728792" y="2172540"/>
                  <a:pt x="4602718" y="2221423"/>
                  <a:pt x="4132917" y="2753737"/>
                </a:cubicBezTo>
                <a:cubicBezTo>
                  <a:pt x="3663116" y="3286051"/>
                  <a:pt x="3658337" y="4266313"/>
                  <a:pt x="3323857" y="4880718"/>
                </a:cubicBezTo>
                <a:cubicBezTo>
                  <a:pt x="2989377" y="5495123"/>
                  <a:pt x="2577285" y="5862125"/>
                  <a:pt x="1763402" y="5954443"/>
                </a:cubicBezTo>
                <a:cubicBezTo>
                  <a:pt x="1230133" y="6001788"/>
                  <a:pt x="551766" y="5503698"/>
                  <a:pt x="63803" y="5470616"/>
                </a:cubicBezTo>
                <a:lnTo>
                  <a:pt x="0" y="5467195"/>
                </a:lnTo>
                <a:lnTo>
                  <a:pt x="0" y="0"/>
                </a:lnTo>
                <a:close/>
              </a:path>
            </a:pathLst>
          </a:custGeom>
          <a:solidFill>
            <a:srgbClr val="FFC000"/>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indent="-457200" algn="ctr">
              <a:lnSpc>
                <a:spcPct val="90000"/>
              </a:lnSpc>
              <a:spcBef>
                <a:spcPts val="1000"/>
              </a:spcBef>
              <a:buSzTx/>
              <a:defRPr>
                <a:latin typeface="Calibri" panose="020f0502020204030204" pitchFamily="34" charset="0"/>
              </a:defRPr>
            </a:lvl1pPr>
            <a:lvl2pPr marL="0" marR="0" lvl="1" indent="0" algn="ctr" defTabSz="914400" fontAlgn="auto">
              <a:lnSpc>
                <a:spcPct val="90000"/>
              </a:lnSpc>
              <a:spcBef>
                <a:spcPts val="1000"/>
              </a:spcBef>
              <a:spcAft>
                <a:spcPct val="0"/>
              </a:spcAft>
              <a:buClrTx/>
              <a:buSzTx/>
              <a:buFont typeface="Arial" panose="020b0604020202020204" pitchFamily="34" charset="0"/>
              <a:buNone/>
              <a:defRPr kumimoji="0" b="0" i="0" u="none" strike="noStrike" cap="none" spc="0" normalizeH="0" baseline="0">
                <a:ln>
                  <a:noFill/>
                </a:ln>
                <a:solidFill>
                  <a:prstClr val="white"/>
                </a:solidFill>
                <a:effectLst/>
                <a:uLnTx/>
                <a:uFillTx/>
                <a:latin typeface="Calibri" panose="020f0502020204030204" pitchFamily="34" charset="0"/>
              </a:defRPr>
            </a:lvl2pPr>
            <a:lvl3pPr marL="685800" lvl="2" indent="-228600" algn="ctr">
              <a:lnSpc>
                <a:spcPct val="90000"/>
              </a:lnSpc>
              <a:spcBef>
                <a:spcPts val="500"/>
              </a:spcBef>
              <a:buSzTx/>
              <a:buFont typeface="Arial" panose="020b0604020202020204" pitchFamily="34" charset="0"/>
              <a:buChar char="•"/>
              <a:defRPr>
                <a:latin typeface="Calibri" panose="020f0502020204030204" pitchFamily="34" charset="0"/>
              </a:defRPr>
            </a:lvl3pPr>
            <a:lvl4pPr marL="1143000" lvl="3" indent="-228600" algn="ctr">
              <a:lnSpc>
                <a:spcPct val="90000"/>
              </a:lnSpc>
              <a:spcBef>
                <a:spcPts val="500"/>
              </a:spcBef>
              <a:buSzTx/>
              <a:buFont typeface="Arial" panose="020b0604020202020204" pitchFamily="34" charset="0"/>
              <a:buChar char="•"/>
              <a:defRPr>
                <a:latin typeface="Calibri" panose="020f0502020204030204" pitchFamily="34" charset="0"/>
              </a:defRPr>
            </a:lvl4pPr>
            <a:lvl5pPr marL="1600200" lvl="4" indent="-228600" algn="ctr">
              <a:lnSpc>
                <a:spcPct val="90000"/>
              </a:lnSpc>
              <a:spcBef>
                <a:spcPts val="500"/>
              </a:spcBef>
              <a:buSzTx/>
              <a:buFont typeface="Arial" panose="020b0604020202020204" pitchFamily="34" charset="0"/>
              <a:buChar char="•"/>
              <a:defRPr>
                <a:latin typeface="Calibri" panose="020f0502020204030204" pitchFamily="34" charset="0"/>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endParaRPr lang="en-ID">
              <a:latin typeface="+mn-lt"/>
              <a:cs typeface="+mn-ea"/>
              <a:sym typeface="+mn-lt"/>
            </a:endParaRPr>
          </a:p>
        </p:txBody>
      </p:sp>
      <p:pic>
        <p:nvPicPr>
          <p:cNvPr id="49" name="图片 48">
            <a:extLst>
              <a:ext uri="{FF2B5EF4-FFF2-40B4-BE49-F238E27FC236}">
                <a16:creationId xmlns:a16="http://schemas.microsoft.com/office/drawing/2014/main" id="{FA31D510-9B25-4328-AE35-2F2A828D19AA}"/>
              </a:ext>
            </a:extLst>
          </p:cNvPr>
          <p:cNvPicPr>
            <a:picLocks noChangeAspect="1"/>
          </p:cNvPicPr>
          <p:nvPr/>
        </p:nvPicPr>
        <p:blipFill>
          <a:blip r:embed="rId3"/>
          <a:stretch>
            <a:fillRect/>
          </a:stretch>
        </p:blipFill>
        <p:spPr>
          <a:xfrm>
            <a:off x="-19804" y="844062"/>
            <a:ext cx="10643313" cy="6009051"/>
          </a:xfrm>
          <a:prstGeom prst="rect">
            <a:avLst/>
          </a:prstGeom>
        </p:spPr>
      </p:pic>
      <p:grpSp>
        <p:nvGrpSpPr>
          <p:cNvPr id="9" name="组合 8">
            <a:extLst>
              <a:ext uri="{FF2B5EF4-FFF2-40B4-BE49-F238E27FC236}">
                <a16:creationId xmlns:a16="http://schemas.microsoft.com/office/drawing/2014/main" id="{1C810909-C513-4B12-9F77-6899F78F9DE3}"/>
              </a:ext>
            </a:extLst>
          </p:cNvPr>
          <p:cNvGrpSpPr/>
          <p:nvPr/>
        </p:nvGrpSpPr>
        <p:grpSpPr>
          <a:xfrm>
            <a:off x="3965980" y="2322003"/>
            <a:ext cx="5832648" cy="878044"/>
            <a:chOff x="2273911" y="1415747"/>
            <a:chExt cx="5832648" cy="878044"/>
          </a:xfrm>
        </p:grpSpPr>
        <p:grpSp>
          <p:nvGrpSpPr>
            <p:cNvPr id="10" name="组合 9">
              <a:extLst>
                <a:ext uri="{FF2B5EF4-FFF2-40B4-BE49-F238E27FC236}">
                  <a16:creationId xmlns:a16="http://schemas.microsoft.com/office/drawing/2014/main" id="{A8B4EAB5-34FF-4CF1-96DC-76C480F39117}"/>
                </a:ext>
              </a:extLst>
            </p:cNvPr>
            <p:cNvGrpSpPr/>
            <p:nvPr/>
          </p:nvGrpSpPr>
          <p:grpSpPr>
            <a:xfrm>
              <a:off x="2273911" y="1420926"/>
              <a:ext cx="5832648" cy="867687"/>
              <a:chOff x="2382718" y="1625209"/>
              <a:chExt cx="5832648" cy="867687"/>
            </a:xfrm>
          </p:grpSpPr>
          <p:sp>
            <p:nvSpPr>
              <p:cNvPr id="19" name="椭圆 18">
                <a:extLst>
                  <a:ext uri="{FF2B5EF4-FFF2-40B4-BE49-F238E27FC236}">
                    <a16:creationId xmlns:a16="http://schemas.microsoft.com/office/drawing/2014/main" id="{4E2A4144-7780-4E40-86B1-7E22A26850FF}"/>
                  </a:ext>
                </a:extLst>
              </p:cNvPr>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20">
                <a:extLst>
                  <a:ext uri="{FF2B5EF4-FFF2-40B4-BE49-F238E27FC236}">
                    <a16:creationId xmlns:a16="http://schemas.microsoft.com/office/drawing/2014/main" id="{42C2097C-AD13-44D3-A3F6-B4F89A804523}"/>
                  </a:ext>
                </a:extLst>
              </p:cNvPr>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459EFBC8-4C4E-4CE7-803E-54E3C57B2591}"/>
                </a:ext>
              </a:extLst>
            </p:cNvPr>
            <p:cNvGrpSpPr/>
            <p:nvPr/>
          </p:nvGrpSpPr>
          <p:grpSpPr>
            <a:xfrm>
              <a:off x="2281163" y="1415747"/>
              <a:ext cx="2822414" cy="878044"/>
              <a:chOff x="2281163" y="1611261"/>
              <a:chExt cx="2822414" cy="878044"/>
            </a:xfrm>
          </p:grpSpPr>
          <p:sp>
            <p:nvSpPr>
              <p:cNvPr id="12" name="椭圆 11">
                <a:extLst>
                  <a:ext uri="{FF2B5EF4-FFF2-40B4-BE49-F238E27FC236}">
                    <a16:creationId xmlns:a16="http://schemas.microsoft.com/office/drawing/2014/main" id="{706DC3A5-4471-4B78-B061-34D74D54AF19}"/>
                  </a:ext>
                </a:extLst>
              </p:cNvPr>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9CB6AFA-0A86-4AAA-8487-8417FC1C6252}"/>
                  </a:ext>
                </a:extLst>
              </p:cNvPr>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27">
                <a:extLst>
                  <a:ext uri="{FF2B5EF4-FFF2-40B4-BE49-F238E27FC236}">
                    <a16:creationId xmlns:a16="http://schemas.microsoft.com/office/drawing/2014/main" id="{046D9A78-CDF0-4814-B155-FBD6E32C2E83}"/>
                  </a:ext>
                </a:extLst>
              </p:cNvPr>
              <p:cNvSpPr/>
              <p:nvPr/>
            </p:nvSpPr>
            <p:spPr>
              <a:xfrm>
                <a:off x="2295124" y="1621618"/>
                <a:ext cx="2808453" cy="867687"/>
              </a:xfrm>
              <a:prstGeom prst="round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732CCF5-C90E-4D2F-A44B-6A9F05DD490F}"/>
                  </a:ext>
                </a:extLst>
              </p:cNvPr>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59351FD-635E-433F-8681-A51A76712363}"/>
                  </a:ext>
                </a:extLst>
              </p:cNvPr>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8">
                <a:extLst>
                  <a:ext uri="{FF2B5EF4-FFF2-40B4-BE49-F238E27FC236}">
                    <a16:creationId xmlns:a16="http://schemas.microsoft.com/office/drawing/2014/main" id="{1CFF0560-2537-454D-9A52-7B9489BF222F}"/>
                  </a:ext>
                </a:extLst>
              </p:cNvPr>
              <p:cNvSpPr/>
              <p:nvPr/>
            </p:nvSpPr>
            <p:spPr bwMode="auto">
              <a:xfrm>
                <a:off x="2281163" y="1611261"/>
                <a:ext cx="1236663" cy="878044"/>
              </a:xfrm>
              <a:custGeom>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gradFill>
              <a:ln>
                <a:noFill/>
              </a:ln>
            </p:spPr>
            <p:txBody>
              <a:bodyPr vert="horz" wrap="square" lIns="91440" tIns="45720" rIns="91440" bIns="45720" numCol="1" anchor="t" anchorCtr="0" compatLnSpc="1"/>
              <a:lstStyle/>
              <a:p>
                <a:endParaRPr lang="zh-CN" altLang="en-US"/>
              </a:p>
            </p:txBody>
          </p:sp>
          <p:sp>
            <p:nvSpPr>
              <p:cNvPr id="18" name="文本框 39">
                <a:extLst>
                  <a:ext uri="{FF2B5EF4-FFF2-40B4-BE49-F238E27FC236}">
                    <a16:creationId xmlns:a16="http://schemas.microsoft.com/office/drawing/2014/main" id="{139C1EE1-736F-490B-A6C3-BEA609EF6809}"/>
                  </a:ext>
                </a:extLst>
              </p:cNvPr>
              <p:cNvSpPr txBox="1"/>
              <p:nvPr/>
            </p:nvSpPr>
            <p:spPr>
              <a:xfrm>
                <a:off x="2371633" y="1727116"/>
                <a:ext cx="686410" cy="640080"/>
              </a:xfrm>
              <a:prstGeom prst="rect">
                <a:avLst/>
              </a:prstGeom>
              <a:noFill/>
            </p:spPr>
            <p:txBody>
              <a:bodyPr wrap="square" rtlCol="0">
                <a:spAutoFit/>
              </a:bodyPr>
              <a:lstStyle/>
              <a:p>
                <a:pPr algn="ctr"/>
                <a:r>
                  <a:rPr lang="zh-CN" altLang="en-US" sz="3600" b="1">
                    <a:solidFill>
                      <a:srgbClr val="0000CC"/>
                    </a:solidFill>
                    <a:latin typeface="隶书" panose="02010509060101010101" pitchFamily="49" charset="-122"/>
                    <a:ea typeface="隶书" panose="02010509060101010101" pitchFamily="49" charset="-122"/>
                  </a:rPr>
                  <a:t>壹</a:t>
                </a:r>
              </a:p>
            </p:txBody>
          </p:sp>
        </p:grpSp>
      </p:grpSp>
      <p:grpSp>
        <p:nvGrpSpPr>
          <p:cNvPr id="21" name="组合 20">
            <a:extLst>
              <a:ext uri="{FF2B5EF4-FFF2-40B4-BE49-F238E27FC236}">
                <a16:creationId xmlns:a16="http://schemas.microsoft.com/office/drawing/2014/main" id="{699169DB-E0E2-489A-8DDA-791F1B38F926}"/>
              </a:ext>
            </a:extLst>
          </p:cNvPr>
          <p:cNvGrpSpPr/>
          <p:nvPr/>
        </p:nvGrpSpPr>
        <p:grpSpPr>
          <a:xfrm>
            <a:off x="3965980" y="3369169"/>
            <a:ext cx="5832648" cy="878044"/>
            <a:chOff x="2273911" y="1415747"/>
            <a:chExt cx="5832648" cy="878044"/>
          </a:xfrm>
        </p:grpSpPr>
        <p:grpSp>
          <p:nvGrpSpPr>
            <p:cNvPr id="22" name="组合 21">
              <a:extLst>
                <a:ext uri="{FF2B5EF4-FFF2-40B4-BE49-F238E27FC236}">
                  <a16:creationId xmlns:a16="http://schemas.microsoft.com/office/drawing/2014/main" id="{A56C7F2A-2CCD-444A-82AF-C2F489164666}"/>
                </a:ext>
              </a:extLst>
            </p:cNvPr>
            <p:cNvGrpSpPr/>
            <p:nvPr/>
          </p:nvGrpSpPr>
          <p:grpSpPr>
            <a:xfrm>
              <a:off x="2273911" y="1420926"/>
              <a:ext cx="5832648" cy="867687"/>
              <a:chOff x="2382718" y="1625209"/>
              <a:chExt cx="5832648" cy="867687"/>
            </a:xfrm>
          </p:grpSpPr>
          <p:sp>
            <p:nvSpPr>
              <p:cNvPr id="31" name="椭圆 30">
                <a:extLst>
                  <a:ext uri="{FF2B5EF4-FFF2-40B4-BE49-F238E27FC236}">
                    <a16:creationId xmlns:a16="http://schemas.microsoft.com/office/drawing/2014/main" id="{C1CFE3EB-1CC4-486F-8AD5-41D9E2F2CCD7}"/>
                  </a:ext>
                </a:extLst>
              </p:cNvPr>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120">
                <a:extLst>
                  <a:ext uri="{FF2B5EF4-FFF2-40B4-BE49-F238E27FC236}">
                    <a16:creationId xmlns:a16="http://schemas.microsoft.com/office/drawing/2014/main" id="{DBB47588-2D4B-48F0-8B85-E00DEB742FD4}"/>
                  </a:ext>
                </a:extLst>
              </p:cNvPr>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7FA54DC9-DA17-42A8-867A-57FD49870E3F}"/>
                </a:ext>
              </a:extLst>
            </p:cNvPr>
            <p:cNvGrpSpPr/>
            <p:nvPr/>
          </p:nvGrpSpPr>
          <p:grpSpPr>
            <a:xfrm>
              <a:off x="2281163" y="1415747"/>
              <a:ext cx="2822414" cy="878044"/>
              <a:chOff x="2281163" y="1611261"/>
              <a:chExt cx="2822414" cy="878044"/>
            </a:xfrm>
          </p:grpSpPr>
          <p:sp>
            <p:nvSpPr>
              <p:cNvPr id="24" name="椭圆 23">
                <a:extLst>
                  <a:ext uri="{FF2B5EF4-FFF2-40B4-BE49-F238E27FC236}">
                    <a16:creationId xmlns:a16="http://schemas.microsoft.com/office/drawing/2014/main" id="{62622D5A-636C-42DC-9D7A-FDA0AB4F6581}"/>
                  </a:ext>
                </a:extLst>
              </p:cNvPr>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36149D66-D5C9-4183-B715-7FA04914BDAA}"/>
                  </a:ext>
                </a:extLst>
              </p:cNvPr>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27">
                <a:extLst>
                  <a:ext uri="{FF2B5EF4-FFF2-40B4-BE49-F238E27FC236}">
                    <a16:creationId xmlns:a16="http://schemas.microsoft.com/office/drawing/2014/main" id="{81D859DF-A41B-48C2-B78A-721B765A3B3A}"/>
                  </a:ext>
                </a:extLst>
              </p:cNvPr>
              <p:cNvSpPr/>
              <p:nvPr/>
            </p:nvSpPr>
            <p:spPr>
              <a:xfrm>
                <a:off x="2295125" y="1621618"/>
                <a:ext cx="2808452" cy="867687"/>
              </a:xfrm>
              <a:prstGeom prst="round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04A8F586-A793-49D4-9A60-19DE2F7B518C}"/>
                  </a:ext>
                </a:extLst>
              </p:cNvPr>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AAAEE97-0F8B-458D-9B18-64823A9013EA}"/>
                  </a:ext>
                </a:extLst>
              </p:cNvPr>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18">
                <a:extLst>
                  <a:ext uri="{FF2B5EF4-FFF2-40B4-BE49-F238E27FC236}">
                    <a16:creationId xmlns:a16="http://schemas.microsoft.com/office/drawing/2014/main" id="{E50DB351-682F-41DA-BC14-78294104194A}"/>
                  </a:ext>
                </a:extLst>
              </p:cNvPr>
              <p:cNvSpPr/>
              <p:nvPr/>
            </p:nvSpPr>
            <p:spPr bwMode="auto">
              <a:xfrm>
                <a:off x="2281163" y="1611261"/>
                <a:ext cx="1236663" cy="878044"/>
              </a:xfrm>
              <a:custGeom>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gradFill>
              <a:ln>
                <a:noFill/>
              </a:ln>
            </p:spPr>
            <p:txBody>
              <a:bodyPr vert="horz" wrap="square" lIns="91440" tIns="45720" rIns="91440" bIns="45720" numCol="1" anchor="t" anchorCtr="0" compatLnSpc="1"/>
              <a:lstStyle/>
              <a:p>
                <a:endParaRPr lang="zh-CN" altLang="en-US"/>
              </a:p>
            </p:txBody>
          </p:sp>
          <p:sp>
            <p:nvSpPr>
              <p:cNvPr id="30" name="文本框 39">
                <a:extLst>
                  <a:ext uri="{FF2B5EF4-FFF2-40B4-BE49-F238E27FC236}">
                    <a16:creationId xmlns:a16="http://schemas.microsoft.com/office/drawing/2014/main" id="{4D92DCE2-14C4-4765-B128-C62929479CBB}"/>
                  </a:ext>
                </a:extLst>
              </p:cNvPr>
              <p:cNvSpPr txBox="1"/>
              <p:nvPr/>
            </p:nvSpPr>
            <p:spPr>
              <a:xfrm>
                <a:off x="2371633" y="1727117"/>
                <a:ext cx="686410" cy="640080"/>
              </a:xfrm>
              <a:prstGeom prst="rect">
                <a:avLst/>
              </a:prstGeom>
              <a:noFill/>
            </p:spPr>
            <p:txBody>
              <a:bodyPr wrap="square" rtlCol="0">
                <a:spAutoFit/>
              </a:bodyPr>
              <a:lstStyle/>
              <a:p>
                <a:pPr algn="ctr"/>
                <a:r>
                  <a:rPr lang="zh-CN" altLang="en-US" sz="3600" b="1">
                    <a:solidFill>
                      <a:srgbClr val="0000CC"/>
                    </a:solidFill>
                    <a:latin typeface="隶书" panose="02010509060101010101" pitchFamily="49" charset="-122"/>
                    <a:ea typeface="隶书" panose="02010509060101010101" pitchFamily="49" charset="-122"/>
                  </a:rPr>
                  <a:t>贰</a:t>
                </a:r>
              </a:p>
            </p:txBody>
          </p:sp>
        </p:grpSp>
      </p:grpSp>
      <p:grpSp>
        <p:nvGrpSpPr>
          <p:cNvPr id="33" name="组合 32">
            <a:extLst>
              <a:ext uri="{FF2B5EF4-FFF2-40B4-BE49-F238E27FC236}">
                <a16:creationId xmlns:a16="http://schemas.microsoft.com/office/drawing/2014/main" id="{118CD110-8ECB-4A10-8E5A-B47B669E3EF0}"/>
              </a:ext>
            </a:extLst>
          </p:cNvPr>
          <p:cNvGrpSpPr/>
          <p:nvPr/>
        </p:nvGrpSpPr>
        <p:grpSpPr>
          <a:xfrm>
            <a:off x="3973232" y="4406921"/>
            <a:ext cx="5832648" cy="878044"/>
            <a:chOff x="2273911" y="1415747"/>
            <a:chExt cx="5832648" cy="878044"/>
          </a:xfrm>
        </p:grpSpPr>
        <p:grpSp>
          <p:nvGrpSpPr>
            <p:cNvPr id="34" name="组合 33">
              <a:extLst>
                <a:ext uri="{FF2B5EF4-FFF2-40B4-BE49-F238E27FC236}">
                  <a16:creationId xmlns:a16="http://schemas.microsoft.com/office/drawing/2014/main" id="{274B9807-8954-42A4-8D75-3B3DB58A6410}"/>
                </a:ext>
              </a:extLst>
            </p:cNvPr>
            <p:cNvGrpSpPr/>
            <p:nvPr/>
          </p:nvGrpSpPr>
          <p:grpSpPr>
            <a:xfrm>
              <a:off x="2273911" y="1420926"/>
              <a:ext cx="5832648" cy="867687"/>
              <a:chOff x="2382718" y="1625209"/>
              <a:chExt cx="5832648" cy="867687"/>
            </a:xfrm>
          </p:grpSpPr>
          <p:sp>
            <p:nvSpPr>
              <p:cNvPr id="43" name="椭圆 42">
                <a:extLst>
                  <a:ext uri="{FF2B5EF4-FFF2-40B4-BE49-F238E27FC236}">
                    <a16:creationId xmlns:a16="http://schemas.microsoft.com/office/drawing/2014/main" id="{CFE1025B-03E6-4F34-9475-54238AB4BC60}"/>
                  </a:ext>
                </a:extLst>
              </p:cNvPr>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20">
                <a:extLst>
                  <a:ext uri="{FF2B5EF4-FFF2-40B4-BE49-F238E27FC236}">
                    <a16:creationId xmlns:a16="http://schemas.microsoft.com/office/drawing/2014/main" id="{5492C06F-773D-46D3-A5AE-0184A9EB3AEB}"/>
                  </a:ext>
                </a:extLst>
              </p:cNvPr>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B1E5C429-6188-4226-9C21-5D183DCFD844}"/>
                </a:ext>
              </a:extLst>
            </p:cNvPr>
            <p:cNvGrpSpPr/>
            <p:nvPr/>
          </p:nvGrpSpPr>
          <p:grpSpPr>
            <a:xfrm>
              <a:off x="2281163" y="1415747"/>
              <a:ext cx="2257744" cy="878044"/>
              <a:chOff x="2281163" y="1611261"/>
              <a:chExt cx="2257744" cy="878044"/>
            </a:xfrm>
          </p:grpSpPr>
          <p:sp>
            <p:nvSpPr>
              <p:cNvPr id="36" name="椭圆 35">
                <a:extLst>
                  <a:ext uri="{FF2B5EF4-FFF2-40B4-BE49-F238E27FC236}">
                    <a16:creationId xmlns:a16="http://schemas.microsoft.com/office/drawing/2014/main" id="{6EB18976-5DC2-4347-BEF4-1F57849FD207}"/>
                  </a:ext>
                </a:extLst>
              </p:cNvPr>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24B07A1-C91F-4B54-BF32-87E196E127C8}"/>
                  </a:ext>
                </a:extLst>
              </p:cNvPr>
              <p:cNvSpPr/>
              <p:nvPr/>
            </p:nvSpPr>
            <p:spPr>
              <a:xfrm>
                <a:off x="4378035"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127">
                <a:extLst>
                  <a:ext uri="{FF2B5EF4-FFF2-40B4-BE49-F238E27FC236}">
                    <a16:creationId xmlns:a16="http://schemas.microsoft.com/office/drawing/2014/main" id="{5B304722-28E9-466A-9493-26F1F3B35522}"/>
                  </a:ext>
                </a:extLst>
              </p:cNvPr>
              <p:cNvSpPr/>
              <p:nvPr/>
            </p:nvSpPr>
            <p:spPr>
              <a:xfrm>
                <a:off x="2295125" y="1621618"/>
                <a:ext cx="2218618" cy="867687"/>
              </a:xfrm>
              <a:prstGeom prst="round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576533FC-DCB2-42FA-A682-9186168BE45A}"/>
                  </a:ext>
                </a:extLst>
              </p:cNvPr>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9804E01-C75B-4D55-9762-1407EEB8F24A}"/>
                  </a:ext>
                </a:extLst>
              </p:cNvPr>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8">
                <a:extLst>
                  <a:ext uri="{FF2B5EF4-FFF2-40B4-BE49-F238E27FC236}">
                    <a16:creationId xmlns:a16="http://schemas.microsoft.com/office/drawing/2014/main" id="{DF48D8C0-AB69-40A1-8B65-3F4F293B0B47}"/>
                  </a:ext>
                </a:extLst>
              </p:cNvPr>
              <p:cNvSpPr/>
              <p:nvPr/>
            </p:nvSpPr>
            <p:spPr bwMode="auto">
              <a:xfrm>
                <a:off x="2281163" y="1611261"/>
                <a:ext cx="1236663" cy="878044"/>
              </a:xfrm>
              <a:custGeom>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gradFill>
              <a:ln>
                <a:noFill/>
              </a:ln>
            </p:spPr>
            <p:txBody>
              <a:bodyPr vert="horz" wrap="square" lIns="91440" tIns="45720" rIns="91440" bIns="45720" numCol="1" anchor="t" anchorCtr="0" compatLnSpc="1"/>
              <a:lstStyle/>
              <a:p>
                <a:endParaRPr lang="zh-CN" altLang="en-US"/>
              </a:p>
            </p:txBody>
          </p:sp>
          <p:sp>
            <p:nvSpPr>
              <p:cNvPr id="42" name="文本框 39">
                <a:extLst>
                  <a:ext uri="{FF2B5EF4-FFF2-40B4-BE49-F238E27FC236}">
                    <a16:creationId xmlns:a16="http://schemas.microsoft.com/office/drawing/2014/main" id="{09C9A44D-0080-421F-9805-D8F3652ED9C4}"/>
                  </a:ext>
                </a:extLst>
              </p:cNvPr>
              <p:cNvSpPr txBox="1"/>
              <p:nvPr/>
            </p:nvSpPr>
            <p:spPr>
              <a:xfrm>
                <a:off x="2371633" y="1727117"/>
                <a:ext cx="686410" cy="640080"/>
              </a:xfrm>
              <a:prstGeom prst="rect">
                <a:avLst/>
              </a:prstGeom>
              <a:noFill/>
            </p:spPr>
            <p:txBody>
              <a:bodyPr wrap="square" rtlCol="0">
                <a:spAutoFit/>
              </a:bodyPr>
              <a:lstStyle/>
              <a:p>
                <a:pPr algn="ctr"/>
                <a:r>
                  <a:rPr lang="zh-CN" altLang="en-US" sz="3600" b="1">
                    <a:solidFill>
                      <a:srgbClr val="0000CC"/>
                    </a:solidFill>
                    <a:latin typeface="隶书" panose="02010509060101010101" pitchFamily="49" charset="-122"/>
                    <a:ea typeface="隶书" panose="02010509060101010101" pitchFamily="49" charset="-122"/>
                  </a:rPr>
                  <a:t>叁</a:t>
                </a:r>
              </a:p>
            </p:txBody>
          </p:sp>
        </p:grpSp>
      </p:grpSp>
      <p:pic>
        <p:nvPicPr>
          <p:cNvPr id="50" name="图片 7">
            <a:extLst>
              <a:ext uri="{FF2B5EF4-FFF2-40B4-BE49-F238E27FC236}">
                <a16:creationId xmlns:a16="http://schemas.microsoft.com/office/drawing/2014/main" id="{E92ED141-ABA3-424C-92B4-795B1ACD72F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5870" y="955514"/>
            <a:ext cx="4949420" cy="3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77D5B9C-4BE4-495E-9526-FCA85C68F1D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95470" y="1760787"/>
            <a:ext cx="2239149" cy="2276466"/>
          </a:xfrm>
          <a:prstGeom prst="rect">
            <a:avLst/>
          </a:prstGeom>
        </p:spPr>
      </p:pic>
      <p:sp>
        <p:nvSpPr>
          <p:cNvPr id="48" name="文本框 47">
            <a:extLst>
              <a:ext uri="{FF2B5EF4-FFF2-40B4-BE49-F238E27FC236}">
                <a16:creationId xmlns:a16="http://schemas.microsoft.com/office/drawing/2014/main" id="{BA7B3BC4-3810-4ABD-9C65-55E8C1498F8B}"/>
              </a:ext>
            </a:extLst>
          </p:cNvPr>
          <p:cNvSpPr txBox="1"/>
          <p:nvPr/>
        </p:nvSpPr>
        <p:spPr>
          <a:xfrm>
            <a:off x="5186178" y="2492169"/>
            <a:ext cx="3738880" cy="51816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a:t>儒学复兴——程朱理学</a:t>
            </a:r>
          </a:p>
        </p:txBody>
      </p:sp>
      <p:sp>
        <p:nvSpPr>
          <p:cNvPr id="51" name="文本框 50">
            <a:extLst>
              <a:ext uri="{FF2B5EF4-FFF2-40B4-BE49-F238E27FC236}">
                <a16:creationId xmlns:a16="http://schemas.microsoft.com/office/drawing/2014/main" id="{61B9B622-A67D-45AD-B8B0-1B2E7388D36A}"/>
              </a:ext>
            </a:extLst>
          </p:cNvPr>
          <p:cNvSpPr txBox="1"/>
          <p:nvPr/>
        </p:nvSpPr>
        <p:spPr>
          <a:xfrm>
            <a:off x="5136344" y="3536026"/>
            <a:ext cx="3738880" cy="51816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a:t>文学艺术——市井文化</a:t>
            </a:r>
          </a:p>
        </p:txBody>
      </p:sp>
      <p:sp>
        <p:nvSpPr>
          <p:cNvPr id="53" name="文本框 52">
            <a:extLst>
              <a:ext uri="{FF2B5EF4-FFF2-40B4-BE49-F238E27FC236}">
                <a16:creationId xmlns:a16="http://schemas.microsoft.com/office/drawing/2014/main" id="{026D7EF6-B4BF-4DB3-BBC4-3D60F102C4D4}"/>
              </a:ext>
            </a:extLst>
          </p:cNvPr>
          <p:cNvSpPr txBox="1"/>
          <p:nvPr/>
        </p:nvSpPr>
        <p:spPr>
          <a:xfrm>
            <a:off x="5308546" y="4598925"/>
            <a:ext cx="3027680" cy="51816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a:t>科技——成就显著</a:t>
            </a:r>
          </a:p>
        </p:txBody>
      </p:sp>
      <p:grpSp>
        <p:nvGrpSpPr>
          <p:cNvPr id="54" name="组合 53">
            <a:extLst>
              <a:ext uri="{FF2B5EF4-FFF2-40B4-BE49-F238E27FC236}">
                <a16:creationId xmlns:a16="http://schemas.microsoft.com/office/drawing/2014/main" id="{87F10211-F046-47E0-B759-A4A0A307A846}"/>
              </a:ext>
            </a:extLst>
          </p:cNvPr>
          <p:cNvGrpSpPr/>
          <p:nvPr/>
        </p:nvGrpSpPr>
        <p:grpSpPr>
          <a:xfrm>
            <a:off x="3994446" y="5531334"/>
            <a:ext cx="5832648" cy="878044"/>
            <a:chOff x="2273911" y="1415747"/>
            <a:chExt cx="5832648" cy="878044"/>
          </a:xfrm>
        </p:grpSpPr>
        <p:grpSp>
          <p:nvGrpSpPr>
            <p:cNvPr id="55" name="组合 54">
              <a:extLst>
                <a:ext uri="{FF2B5EF4-FFF2-40B4-BE49-F238E27FC236}">
                  <a16:creationId xmlns:a16="http://schemas.microsoft.com/office/drawing/2014/main" id="{63CADB1A-9542-4D4A-90C6-86B4D3C44EFB}"/>
                </a:ext>
              </a:extLst>
            </p:cNvPr>
            <p:cNvGrpSpPr/>
            <p:nvPr/>
          </p:nvGrpSpPr>
          <p:grpSpPr>
            <a:xfrm>
              <a:off x="2273911" y="1420926"/>
              <a:ext cx="5832648" cy="867687"/>
              <a:chOff x="2382718" y="1625209"/>
              <a:chExt cx="5832648" cy="867687"/>
            </a:xfrm>
          </p:grpSpPr>
          <p:sp>
            <p:nvSpPr>
              <p:cNvPr id="64" name="椭圆 63">
                <a:extLst>
                  <a:ext uri="{FF2B5EF4-FFF2-40B4-BE49-F238E27FC236}">
                    <a16:creationId xmlns:a16="http://schemas.microsoft.com/office/drawing/2014/main" id="{027A2BF9-8F4F-4490-B205-CA873F96F9AD}"/>
                  </a:ext>
                </a:extLst>
              </p:cNvPr>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120">
                <a:extLst>
                  <a:ext uri="{FF2B5EF4-FFF2-40B4-BE49-F238E27FC236}">
                    <a16:creationId xmlns:a16="http://schemas.microsoft.com/office/drawing/2014/main" id="{A599BFFB-0138-4FB5-A2B7-8C3EAF5C32E5}"/>
                  </a:ext>
                </a:extLst>
              </p:cNvPr>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DB5A1B15-B7D4-4F15-948E-9DDB99828B4B}"/>
                </a:ext>
              </a:extLst>
            </p:cNvPr>
            <p:cNvGrpSpPr/>
            <p:nvPr/>
          </p:nvGrpSpPr>
          <p:grpSpPr>
            <a:xfrm>
              <a:off x="2281163" y="1415747"/>
              <a:ext cx="3312144" cy="878044"/>
              <a:chOff x="2281163" y="1611261"/>
              <a:chExt cx="3312144" cy="878044"/>
            </a:xfrm>
          </p:grpSpPr>
          <p:sp>
            <p:nvSpPr>
              <p:cNvPr id="57" name="椭圆 56">
                <a:extLst>
                  <a:ext uri="{FF2B5EF4-FFF2-40B4-BE49-F238E27FC236}">
                    <a16:creationId xmlns:a16="http://schemas.microsoft.com/office/drawing/2014/main" id="{D655ED5E-DB43-4189-A110-9E6FFC8885E6}"/>
                  </a:ext>
                </a:extLst>
              </p:cNvPr>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88D7FCC0-AB1C-4660-8C96-B621441600EE}"/>
                  </a:ext>
                </a:extLst>
              </p:cNvPr>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127">
                <a:extLst>
                  <a:ext uri="{FF2B5EF4-FFF2-40B4-BE49-F238E27FC236}">
                    <a16:creationId xmlns:a16="http://schemas.microsoft.com/office/drawing/2014/main" id="{740EE6D7-70BA-4CE4-9ABA-0EE200D9543F}"/>
                  </a:ext>
                </a:extLst>
              </p:cNvPr>
              <p:cNvSpPr/>
              <p:nvPr/>
            </p:nvSpPr>
            <p:spPr>
              <a:xfrm>
                <a:off x="2295124" y="1621618"/>
                <a:ext cx="3298183" cy="867687"/>
              </a:xfrm>
              <a:prstGeom prst="round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3BCF9956-2490-447C-A327-0C8567D15C27}"/>
                  </a:ext>
                </a:extLst>
              </p:cNvPr>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D3262A81-6B3B-4CFA-95B4-433A50A2547B}"/>
                  </a:ext>
                </a:extLst>
              </p:cNvPr>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18">
                <a:extLst>
                  <a:ext uri="{FF2B5EF4-FFF2-40B4-BE49-F238E27FC236}">
                    <a16:creationId xmlns:a16="http://schemas.microsoft.com/office/drawing/2014/main" id="{53829363-94AF-47AF-8381-7AA81312DA52}"/>
                  </a:ext>
                </a:extLst>
              </p:cNvPr>
              <p:cNvSpPr/>
              <p:nvPr/>
            </p:nvSpPr>
            <p:spPr bwMode="auto">
              <a:xfrm>
                <a:off x="2281163" y="1611261"/>
                <a:ext cx="1236663" cy="878044"/>
              </a:xfrm>
              <a:custGeom>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gradFill>
              <a:ln>
                <a:noFill/>
              </a:ln>
            </p:spPr>
            <p:txBody>
              <a:bodyPr vert="horz" wrap="square" lIns="91440" tIns="45720" rIns="91440" bIns="45720" numCol="1" anchor="t" anchorCtr="0" compatLnSpc="1"/>
              <a:lstStyle/>
              <a:p>
                <a:endParaRPr lang="zh-CN" altLang="en-US"/>
              </a:p>
            </p:txBody>
          </p:sp>
          <p:sp>
            <p:nvSpPr>
              <p:cNvPr id="63" name="文本框 39">
                <a:extLst>
                  <a:ext uri="{FF2B5EF4-FFF2-40B4-BE49-F238E27FC236}">
                    <a16:creationId xmlns:a16="http://schemas.microsoft.com/office/drawing/2014/main" id="{C89FA9CC-6CF3-4E15-BD81-69A33C3BFE7B}"/>
                  </a:ext>
                </a:extLst>
              </p:cNvPr>
              <p:cNvSpPr txBox="1"/>
              <p:nvPr/>
            </p:nvSpPr>
            <p:spPr>
              <a:xfrm>
                <a:off x="2371633" y="1727117"/>
                <a:ext cx="686410" cy="640080"/>
              </a:xfrm>
              <a:prstGeom prst="rect">
                <a:avLst/>
              </a:prstGeom>
              <a:noFill/>
            </p:spPr>
            <p:txBody>
              <a:bodyPr wrap="square" rtlCol="0">
                <a:spAutoFit/>
              </a:bodyPr>
              <a:lstStyle/>
              <a:p>
                <a:pPr algn="ctr"/>
                <a:r>
                  <a:rPr lang="zh-CN" altLang="en-US" sz="3600" b="1">
                    <a:solidFill>
                      <a:srgbClr val="0000CC"/>
                    </a:solidFill>
                    <a:latin typeface="隶书" panose="02010509060101010101" pitchFamily="49" charset="-122"/>
                    <a:ea typeface="隶书" panose="02010509060101010101" pitchFamily="49" charset="-122"/>
                  </a:rPr>
                  <a:t>肆</a:t>
                </a:r>
              </a:p>
            </p:txBody>
          </p:sp>
        </p:grpSp>
      </p:grpSp>
      <p:sp>
        <p:nvSpPr>
          <p:cNvPr id="67" name="文本框 66">
            <a:extLst>
              <a:ext uri="{FF2B5EF4-FFF2-40B4-BE49-F238E27FC236}">
                <a16:creationId xmlns:a16="http://schemas.microsoft.com/office/drawing/2014/main" id="{0E50D317-AC87-4FBF-AC65-1E6F44CA1074}"/>
              </a:ext>
            </a:extLst>
          </p:cNvPr>
          <p:cNvSpPr txBox="1"/>
          <p:nvPr/>
        </p:nvSpPr>
        <p:spPr>
          <a:xfrm>
            <a:off x="5117839" y="5761518"/>
            <a:ext cx="4450080" cy="518160"/>
          </a:xfrm>
          <a:prstGeom prst="rect">
            <a:avLst/>
          </a:prstGeom>
          <a:noFill/>
        </p:spPr>
        <p:txBody>
          <a:bodyPr wrap="none" rtlCol="0">
            <a:spAutoFit/>
          </a:bodyPr>
          <a:lstStyle>
            <a:defPPr>
              <a:defRPr lang="zh-CN"/>
            </a:defPPr>
            <a:lvl1pPr>
              <a:defRPr sz="2800" b="1">
                <a:latin typeface="华文中宋" panose="02010600040101010101" pitchFamily="2" charset="-122"/>
                <a:ea typeface="华文中宋" panose="02010600040101010101" pitchFamily="2" charset="-122"/>
              </a:defRPr>
            </a:lvl1pPr>
          </a:lstStyle>
          <a:p>
            <a:r>
              <a:rPr lang="zh-CN" altLang="en-US"/>
              <a:t>少数民族文字——交融创新</a:t>
            </a:r>
          </a:p>
        </p:txBody>
      </p:sp>
    </p:spTree>
    <p:extLst>
      <p:ext uri="{BB962C8B-B14F-4D97-AF65-F5344CB8AC3E}">
        <p14:creationId xmlns:p14="http://schemas.microsoft.com/office/powerpoint/2010/main" val="93332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2000"/>
                            </p:stCondLst>
                            <p:childTnLst>
                              <p:par>
                                <p:cTn id="10" presetID="21" presetClass="entr" presetSubtype="1"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filter="">
                                      <p:cBhvr>
                                        <p:cTn id="12"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 name="图片 22">
            <a:extLst>
              <a:ext uri="{FF2B5EF4-FFF2-40B4-BE49-F238E27FC236}">
                <a16:creationId xmlns:a16="http://schemas.microsoft.com/office/drawing/2014/main" id="{F6C56651-DEB9-4FAF-A751-F258532113D3}"/>
              </a:ext>
            </a:extLst>
          </p:cNvPr>
          <p:cNvPicPr>
            <a:picLocks noChangeAspect="1"/>
          </p:cNvPicPr>
          <p:nvPr/>
        </p:nvPicPr>
        <p:blipFill>
          <a:blip r:embed="rId2"/>
          <a:stretch>
            <a:fillRect/>
          </a:stretch>
        </p:blipFill>
        <p:spPr>
          <a:xfrm>
            <a:off x="-19804" y="-36598"/>
            <a:ext cx="12211804" cy="6894597"/>
          </a:xfrm>
          <a:prstGeom prst="rect">
            <a:avLst/>
          </a:prstGeom>
        </p:spPr>
      </p:pic>
      <p:sp>
        <p:nvSpPr>
          <p:cNvPr id="2" name="文本框 1">
            <a:extLst>
              <a:ext uri="{FF2B5EF4-FFF2-40B4-BE49-F238E27FC236}">
                <a16:creationId xmlns:a16="http://schemas.microsoft.com/office/drawing/2014/main" id="{81DF830B-8D48-4734-907B-549936C2F4B7}"/>
              </a:ext>
            </a:extLst>
          </p:cNvPr>
          <p:cNvSpPr txBox="1"/>
          <p:nvPr/>
        </p:nvSpPr>
        <p:spPr>
          <a:xfrm>
            <a:off x="582349" y="1102737"/>
            <a:ext cx="1267142" cy="457200"/>
          </a:xfrm>
          <a:prstGeom prst="rect">
            <a:avLst/>
          </a:prstGeom>
          <a:noFill/>
        </p:spPr>
        <p:txBody>
          <a:bodyPr wrap="none" rtlCol="0">
            <a:spAutoFit/>
          </a:bodyPr>
          <a:lstStyle/>
          <a:p>
            <a:r>
              <a:rPr lang="en-US" altLang="zh-CN" sz="2400" b="1"/>
              <a:t>1、背景</a:t>
            </a:r>
          </a:p>
        </p:txBody>
      </p:sp>
      <p:sp>
        <p:nvSpPr>
          <p:cNvPr id="3" name="文本框 2">
            <a:extLst>
              <a:ext uri="{FF2B5EF4-FFF2-40B4-BE49-F238E27FC236}">
                <a16:creationId xmlns:a16="http://schemas.microsoft.com/office/drawing/2014/main" id="{0D6D4852-9522-4145-9DA7-02B54D2699ED}"/>
              </a:ext>
            </a:extLst>
          </p:cNvPr>
          <p:cNvSpPr txBox="1"/>
          <p:nvPr/>
        </p:nvSpPr>
        <p:spPr>
          <a:xfrm>
            <a:off x="1222108" y="1619213"/>
            <a:ext cx="7193280" cy="457200"/>
          </a:xfrm>
          <a:prstGeom prst="rect">
            <a:avLst/>
          </a:prstGeom>
          <a:noFill/>
        </p:spPr>
        <p:txBody>
          <a:bodyPr wrap="none" rtlCol="0">
            <a:spAutoFit/>
          </a:bodyPr>
          <a:lstStyle/>
          <a:p>
            <a:r>
              <a:rPr lang="zh-CN" altLang="en-US" sz="2400">
                <a:latin typeface="微软雅黑" panose="020b0503020204020204" pitchFamily="34" charset="-122"/>
                <a:ea typeface="微软雅黑" panose="020b0503020204020204" pitchFamily="34" charset="-122"/>
              </a:rPr>
              <a:t>①魏晋南北朝，佛、道盛行，冲击了儒学的正统地位。</a:t>
            </a:r>
          </a:p>
        </p:txBody>
      </p:sp>
      <p:sp>
        <p:nvSpPr>
          <p:cNvPr id="4" name="文本框 3">
            <a:extLst>
              <a:ext uri="{FF2B5EF4-FFF2-40B4-BE49-F238E27FC236}">
                <a16:creationId xmlns:a16="http://schemas.microsoft.com/office/drawing/2014/main" id="{DA33E6DE-4101-4AA5-951A-8D792FA3978C}"/>
              </a:ext>
            </a:extLst>
          </p:cNvPr>
          <p:cNvSpPr txBox="1"/>
          <p:nvPr/>
        </p:nvSpPr>
        <p:spPr>
          <a:xfrm>
            <a:off x="1222108" y="2681769"/>
            <a:ext cx="7193280" cy="457200"/>
          </a:xfrm>
          <a:prstGeom prst="rect">
            <a:avLst/>
          </a:prstGeom>
          <a:noFill/>
        </p:spPr>
        <p:txBody>
          <a:bodyPr wrap="none" rtlCol="0">
            <a:spAutoFit/>
          </a:bodyPr>
          <a:lstStyle/>
          <a:p>
            <a:r>
              <a:rPr lang="zh-CN" altLang="en-US" sz="2400">
                <a:latin typeface="微软雅黑" panose="020b0503020204020204" pitchFamily="34" charset="-122"/>
                <a:ea typeface="微软雅黑" panose="020b0503020204020204" pitchFamily="34" charset="-122"/>
              </a:rPr>
              <a:t>③唐朝韩愈率先提出复兴儒学，成为宋明理学的先声</a:t>
            </a:r>
          </a:p>
        </p:txBody>
      </p:sp>
      <p:sp>
        <p:nvSpPr>
          <p:cNvPr id="5" name="文本框 4">
            <a:extLst>
              <a:ext uri="{FF2B5EF4-FFF2-40B4-BE49-F238E27FC236}">
                <a16:creationId xmlns:a16="http://schemas.microsoft.com/office/drawing/2014/main" id="{CC28CC6B-2B0F-4160-9B4A-D5FE8D35DAB4}"/>
              </a:ext>
            </a:extLst>
          </p:cNvPr>
          <p:cNvSpPr txBox="1"/>
          <p:nvPr/>
        </p:nvSpPr>
        <p:spPr>
          <a:xfrm>
            <a:off x="1222109" y="2150491"/>
            <a:ext cx="7733206" cy="457200"/>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②三国到五代，儒学以阐释经书字句为主，日益僵化。</a:t>
            </a:r>
          </a:p>
        </p:txBody>
      </p:sp>
      <p:pic>
        <p:nvPicPr>
          <p:cNvPr id="7" name="图片 6">
            <a:extLst>
              <a:ext uri="{FF2B5EF4-FFF2-40B4-BE49-F238E27FC236}">
                <a16:creationId xmlns:a16="http://schemas.microsoft.com/office/drawing/2014/main" id="{89DDAF7B-653B-471B-801F-F73EEACDD9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0204" y="577949"/>
            <a:ext cx="2737010" cy="57021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文本框 12">
            <a:extLst>
              <a:ext uri="{FF2B5EF4-FFF2-40B4-BE49-F238E27FC236}">
                <a16:creationId xmlns:a16="http://schemas.microsoft.com/office/drawing/2014/main" id="{EB1D0D47-6296-459F-93C7-2AC75A0747D1}"/>
              </a:ext>
            </a:extLst>
          </p:cNvPr>
          <p:cNvSpPr txBox="1"/>
          <p:nvPr/>
        </p:nvSpPr>
        <p:spPr>
          <a:xfrm>
            <a:off x="273371" y="357934"/>
            <a:ext cx="5696852" cy="518160"/>
          </a:xfrm>
          <a:prstGeom prst="rect">
            <a:avLst/>
          </a:prstGeom>
          <a:noFill/>
        </p:spPr>
        <p:txBody>
          <a:bodyPr wrap="square">
            <a:spAutoFit/>
          </a:bodyPr>
          <a:lstStyle/>
          <a:p>
            <a:r>
              <a:rPr lang="zh-CN" altLang="en-US" sz="2800" b="1"/>
              <a:t>一、儒学复兴——程朱理学</a:t>
            </a:r>
          </a:p>
        </p:txBody>
      </p:sp>
      <p:sp>
        <p:nvSpPr>
          <p:cNvPr id="15" name="文本框 14">
            <a:extLst>
              <a:ext uri="{FF2B5EF4-FFF2-40B4-BE49-F238E27FC236}">
                <a16:creationId xmlns:a16="http://schemas.microsoft.com/office/drawing/2014/main" id="{86044855-2003-4C2F-A075-197834F3418F}"/>
              </a:ext>
            </a:extLst>
          </p:cNvPr>
          <p:cNvSpPr txBox="1"/>
          <p:nvPr/>
        </p:nvSpPr>
        <p:spPr>
          <a:xfrm>
            <a:off x="1470721" y="3429078"/>
            <a:ext cx="7439858" cy="2529840"/>
          </a:xfrm>
          <a:prstGeom prst="rect">
            <a:avLst/>
          </a:prstGeom>
          <a:noFill/>
          <a:ln>
            <a:solidFill>
              <a:srgbClr val="7030A0"/>
            </a:solidFill>
            <a:prstDash val="lgDashDotDot"/>
          </a:ln>
        </p:spPr>
        <p:txBody>
          <a:bodyPr wrap="square">
            <a:spAutoFit/>
          </a:bodyPr>
          <a:lstStyle/>
          <a:p>
            <a:r>
              <a:rPr lang="zh-CN" altLang="en-US" sz="2000" b="1">
                <a:latin typeface="仿宋" panose="02010609060101010101" pitchFamily="49" charset="-122"/>
                <a:ea typeface="仿宋" panose="02010609060101010101" pitchFamily="49" charset="-122"/>
              </a:rPr>
              <a:t>    材料：宋代的阶级和民族斗争特别尖锐，一些儒家学者想从儒家经典中去寻找新的答案和新的思想武器，以挽救社会危机。宋代的科学技术有了很大发展，特别是印刷术的广泛应用，对书籍的传播和文化的普及产生了重要推动作用，有利于广大平民子弟加入到读书人的队伍中去。从北宋中期起，经义考试逐渐在科举中取得了重要地位。当时的经义考试，既可承袭旧说，又可自为立说，这对以理解经义内涵为主的新儒学的产生是一个有力的推动。            ——朱绍侯、齐涛、王育济《中国古代史》</a:t>
            </a:r>
          </a:p>
        </p:txBody>
      </p:sp>
      <p:cxnSp>
        <p:nvCxnSpPr>
          <p:cNvPr id="17" name="直接连接符 16">
            <a:extLst>
              <a:ext uri="{FF2B5EF4-FFF2-40B4-BE49-F238E27FC236}">
                <a16:creationId xmlns:a16="http://schemas.microsoft.com/office/drawing/2014/main" id="{C767C752-8181-40FA-B971-9DA9446BB967}"/>
              </a:ext>
            </a:extLst>
          </p:cNvPr>
          <p:cNvCxnSpPr/>
          <p:nvPr/>
        </p:nvCxnSpPr>
        <p:spPr>
          <a:xfrm>
            <a:off x="3474720" y="3756074"/>
            <a:ext cx="294014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755D6C53-A3E5-4DFF-857B-0B5055B5FB7A}"/>
              </a:ext>
            </a:extLst>
          </p:cNvPr>
          <p:cNvCxnSpPr/>
          <p:nvPr/>
        </p:nvCxnSpPr>
        <p:spPr>
          <a:xfrm>
            <a:off x="2250502" y="4414911"/>
            <a:ext cx="253251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AE73302-375B-4AC0-B18E-E133F43BAAD9}"/>
              </a:ext>
            </a:extLst>
          </p:cNvPr>
          <p:cNvCxnSpPr/>
          <p:nvPr/>
        </p:nvCxnSpPr>
        <p:spPr>
          <a:xfrm>
            <a:off x="6646983" y="5019823"/>
            <a:ext cx="127312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24" name="New picture"/>
          <p:cNvPicPr/>
          <p:nvPr/>
        </p:nvPicPr>
        <p:blipFill>
          <a:blip r:embed="rId4"/>
          <a:stretch>
            <a:fillRect/>
          </a:stretch>
        </p:blipFill>
        <p:spPr>
          <a:xfrm>
            <a:off x="11607800" y="12153900"/>
            <a:ext cx="342900" cy="254000"/>
          </a:xfrm>
          <a:prstGeom prst="cube">
            <a:avLst/>
          </a:prstGeom>
        </p:spPr>
      </p:pic>
    </p:spTree>
    <p:extLst>
      <p:ext uri="{BB962C8B-B14F-4D97-AF65-F5344CB8AC3E}">
        <p14:creationId xmlns:p14="http://schemas.microsoft.com/office/powerpoint/2010/main" val="1433663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a:extLst>
              <a:ext uri="{FF2B5EF4-FFF2-40B4-BE49-F238E27FC236}">
                <a16:creationId xmlns:a16="http://schemas.microsoft.com/office/drawing/2014/main" id="{03C74A75-7501-4F1E-8214-F63A3A46C37A}"/>
              </a:ext>
            </a:extLst>
          </p:cNvPr>
          <p:cNvPicPr>
            <a:picLocks noChangeAspect="1"/>
          </p:cNvPicPr>
          <p:nvPr/>
        </p:nvPicPr>
        <p:blipFill>
          <a:blip r:embed="rId2"/>
          <a:stretch>
            <a:fillRect/>
          </a:stretch>
        </p:blipFill>
        <p:spPr>
          <a:xfrm>
            <a:off x="-19804" y="-36598"/>
            <a:ext cx="12211804" cy="6894597"/>
          </a:xfrm>
          <a:prstGeom prst="rect">
            <a:avLst/>
          </a:prstGeom>
        </p:spPr>
      </p:pic>
      <p:sp>
        <p:nvSpPr>
          <p:cNvPr id="49" name="文本框 48">
            <a:extLst>
              <a:ext uri="{FF2B5EF4-FFF2-40B4-BE49-F238E27FC236}">
                <a16:creationId xmlns:a16="http://schemas.microsoft.com/office/drawing/2014/main" id="{3096368A-73FA-444F-A91E-3D7736848E4E}"/>
              </a:ext>
            </a:extLst>
          </p:cNvPr>
          <p:cNvSpPr txBox="1"/>
          <p:nvPr/>
        </p:nvSpPr>
        <p:spPr>
          <a:xfrm>
            <a:off x="1982836" y="3517416"/>
            <a:ext cx="9727754" cy="22250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材料：朱熹生活的南宋时代，整个社会统治阶级鲜廉寡耻，生活奢侈无度。在这种时代背景下，朱嘉提出了“存天理，灭人欲” 之说天理是公道与良知。朱嘉说：“须知天理只是仁、义、礼、智之总名，仁、义、礼、智便是天理之件数。”朱嘉区分了“欲” 和“人欲” 。欲是正常的，饥而欲食，渴而欲饮，这是正常的欲。朱嘉要灭的是“人欲”，又叫物欲。……针对当时朝野上下普遍信奉佛教禅宗思想，他提出了“格物致知” 之旨，即要求人要 “推完事物的原理,以获得知识。” </a:t>
            </a:r>
          </a:p>
          <a:p>
            <a:r>
              <a:rPr lang="zh-CN" altLang="en-US"/>
              <a:t>          ——洪映萱《另一种声音——对朱存天理、灭人欲等理学观念的反思》</a:t>
            </a:r>
          </a:p>
        </p:txBody>
      </p:sp>
      <p:sp>
        <p:nvSpPr>
          <p:cNvPr id="6" name="文本框 5">
            <a:extLst>
              <a:ext uri="{FF2B5EF4-FFF2-40B4-BE49-F238E27FC236}">
                <a16:creationId xmlns:a16="http://schemas.microsoft.com/office/drawing/2014/main" id="{FE4180AC-24E8-4FD8-9AD2-64694324A230}"/>
              </a:ext>
            </a:extLst>
          </p:cNvPr>
          <p:cNvSpPr txBox="1"/>
          <p:nvPr/>
        </p:nvSpPr>
        <p:spPr>
          <a:xfrm>
            <a:off x="612266" y="971954"/>
            <a:ext cx="1876742" cy="457200"/>
          </a:xfrm>
          <a:prstGeom prst="rect">
            <a:avLst/>
          </a:prstGeom>
          <a:noFill/>
        </p:spPr>
        <p:txBody>
          <a:bodyPr wrap="none" rtlCol="0">
            <a:spAutoFit/>
          </a:bodyPr>
          <a:lstStyle>
            <a:defPPr>
              <a:defRPr lang="zh-CN"/>
            </a:defPPr>
            <a:lvl1pPr>
              <a:defRPr sz="2400" b="1"/>
            </a:lvl1pPr>
          </a:lstStyle>
          <a:p>
            <a:r>
              <a:rPr lang="en-US" altLang="zh-CN"/>
              <a:t>2、程朱理学</a:t>
            </a:r>
          </a:p>
        </p:txBody>
      </p:sp>
      <p:sp>
        <p:nvSpPr>
          <p:cNvPr id="14" name="文本框 13">
            <a:extLst>
              <a:ext uri="{FF2B5EF4-FFF2-40B4-BE49-F238E27FC236}">
                <a16:creationId xmlns:a16="http://schemas.microsoft.com/office/drawing/2014/main" id="{5AF78AE3-896A-4DAF-B37C-5F1B18ED0C0B}"/>
              </a:ext>
            </a:extLst>
          </p:cNvPr>
          <p:cNvSpPr txBox="1"/>
          <p:nvPr/>
        </p:nvSpPr>
        <p:spPr>
          <a:xfrm>
            <a:off x="1883812" y="1915396"/>
            <a:ext cx="4866034" cy="822960"/>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北宋——二程（程颢、程颐）</a:t>
            </a:r>
          </a:p>
          <a:p>
            <a:r>
              <a:rPr lang="zh-CN" altLang="en-US" sz="2400">
                <a:latin typeface="微软雅黑" panose="020b0503020204020204" pitchFamily="34" charset="-122"/>
                <a:ea typeface="微软雅黑" panose="020b0503020204020204" pitchFamily="34" charset="-122"/>
              </a:rPr>
              <a:t>南宋——朱熹。</a:t>
            </a:r>
          </a:p>
        </p:txBody>
      </p:sp>
      <p:sp>
        <p:nvSpPr>
          <p:cNvPr id="16" name="文本框 15">
            <a:extLst>
              <a:ext uri="{FF2B5EF4-FFF2-40B4-BE49-F238E27FC236}">
                <a16:creationId xmlns:a16="http://schemas.microsoft.com/office/drawing/2014/main" id="{588F4478-4E8E-4B2F-9152-A5DC1B074611}"/>
              </a:ext>
            </a:extLst>
          </p:cNvPr>
          <p:cNvSpPr txBox="1"/>
          <p:nvPr/>
        </p:nvSpPr>
        <p:spPr>
          <a:xfrm>
            <a:off x="874563" y="2840371"/>
            <a:ext cx="2067502" cy="457200"/>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（2）主张：</a:t>
            </a:r>
          </a:p>
        </p:txBody>
      </p:sp>
      <p:sp>
        <p:nvSpPr>
          <p:cNvPr id="15" name="文本框 14">
            <a:extLst>
              <a:ext uri="{FF2B5EF4-FFF2-40B4-BE49-F238E27FC236}">
                <a16:creationId xmlns:a16="http://schemas.microsoft.com/office/drawing/2014/main" id="{FEC6A2D0-9C6A-43A7-A020-63B4B462FB2C}"/>
              </a:ext>
            </a:extLst>
          </p:cNvPr>
          <p:cNvSpPr txBox="1"/>
          <p:nvPr/>
        </p:nvSpPr>
        <p:spPr>
          <a:xfrm>
            <a:off x="273371" y="357934"/>
            <a:ext cx="4864324" cy="518160"/>
          </a:xfrm>
          <a:prstGeom prst="rect">
            <a:avLst/>
          </a:prstGeom>
          <a:noFill/>
        </p:spPr>
        <p:txBody>
          <a:bodyPr wrap="square">
            <a:spAutoFit/>
          </a:bodyPr>
          <a:lstStyle/>
          <a:p>
            <a:r>
              <a:rPr lang="zh-CN" altLang="en-US" sz="2800" b="1"/>
              <a:t>一、儒学复兴——程朱理学</a:t>
            </a:r>
          </a:p>
        </p:txBody>
      </p:sp>
      <p:grpSp>
        <p:nvGrpSpPr>
          <p:cNvPr id="8" name="组合 7">
            <a:extLst>
              <a:ext uri="{FF2B5EF4-FFF2-40B4-BE49-F238E27FC236}">
                <a16:creationId xmlns:a16="http://schemas.microsoft.com/office/drawing/2014/main" id="{B8F7FB35-057F-4D5C-AE4B-D0D5BA263733}"/>
              </a:ext>
            </a:extLst>
          </p:cNvPr>
          <p:cNvGrpSpPr/>
          <p:nvPr/>
        </p:nvGrpSpPr>
        <p:grpSpPr>
          <a:xfrm>
            <a:off x="6343761" y="305456"/>
            <a:ext cx="5679424" cy="2688804"/>
            <a:chOff x="6512576" y="263253"/>
            <a:chExt cx="5679424" cy="2688804"/>
          </a:xfrm>
        </p:grpSpPr>
        <p:pic>
          <p:nvPicPr>
            <p:cNvPr id="4098" name="Picture 2">
              <a:extLst>
                <a:ext uri="{FF2B5EF4-FFF2-40B4-BE49-F238E27FC236}">
                  <a16:creationId xmlns:a16="http://schemas.microsoft.com/office/drawing/2014/main" id="{B029C46A-A8C2-4A08-8DDA-FD0B9C5ED9A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12576" y="292551"/>
              <a:ext cx="3649482" cy="257122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B7A75C87-99D9-4282-8ACC-E4B20AB8FF9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54198" y="263253"/>
              <a:ext cx="1937802" cy="238125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9550E6C3-8832-4FC4-8EA9-DC579CE5C335}"/>
                </a:ext>
              </a:extLst>
            </p:cNvPr>
            <p:cNvSpPr txBox="1"/>
            <p:nvPr/>
          </p:nvSpPr>
          <p:spPr>
            <a:xfrm>
              <a:off x="11648262" y="2644280"/>
              <a:ext cx="538480" cy="304800"/>
            </a:xfrm>
            <a:prstGeom prst="rect">
              <a:avLst/>
            </a:prstGeom>
            <a:noFill/>
          </p:spPr>
          <p:txBody>
            <a:bodyPr wrap="none" rtlCol="0">
              <a:spAutoFit/>
            </a:bodyPr>
            <a:lstStyle/>
            <a:p>
              <a:r>
                <a:rPr lang="zh-CN" altLang="en-US" sz="1400" b="1">
                  <a:latin typeface="华文中宋" panose="02010600040101010101" pitchFamily="2" charset="-122"/>
                  <a:ea typeface="华文中宋" panose="02010600040101010101" pitchFamily="2" charset="-122"/>
                </a:rPr>
                <a:t>朱熹</a:t>
              </a:r>
            </a:p>
          </p:txBody>
        </p:sp>
      </p:grpSp>
      <p:sp>
        <p:nvSpPr>
          <p:cNvPr id="22" name="文本框 21">
            <a:extLst>
              <a:ext uri="{FF2B5EF4-FFF2-40B4-BE49-F238E27FC236}">
                <a16:creationId xmlns:a16="http://schemas.microsoft.com/office/drawing/2014/main" id="{1FA5581B-0D20-4528-8142-6C41D55342AF}"/>
              </a:ext>
            </a:extLst>
          </p:cNvPr>
          <p:cNvSpPr txBox="1"/>
          <p:nvPr/>
        </p:nvSpPr>
        <p:spPr>
          <a:xfrm>
            <a:off x="874563" y="1453731"/>
            <a:ext cx="2767034" cy="457200"/>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（1）代表人物：</a:t>
            </a:r>
          </a:p>
        </p:txBody>
      </p:sp>
      <p:sp>
        <p:nvSpPr>
          <p:cNvPr id="10" name="左大括号 9">
            <a:extLst>
              <a:ext uri="{FF2B5EF4-FFF2-40B4-BE49-F238E27FC236}">
                <a16:creationId xmlns:a16="http://schemas.microsoft.com/office/drawing/2014/main" id="{B28DDC63-6C79-4D6B-918A-58F65134C2C4}"/>
              </a:ext>
            </a:extLst>
          </p:cNvPr>
          <p:cNvSpPr/>
          <p:nvPr/>
        </p:nvSpPr>
        <p:spPr>
          <a:xfrm>
            <a:off x="1670750" y="2110154"/>
            <a:ext cx="256524" cy="4616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1EC2884E-B171-4FCE-B2F6-F008180724CE}"/>
              </a:ext>
            </a:extLst>
          </p:cNvPr>
          <p:cNvGrpSpPr/>
          <p:nvPr/>
        </p:nvGrpSpPr>
        <p:grpSpPr>
          <a:xfrm>
            <a:off x="1672343" y="3538242"/>
            <a:ext cx="3143349" cy="2982650"/>
            <a:chOff x="899641" y="1168662"/>
            <a:chExt cx="4973621" cy="4413992"/>
          </a:xfrm>
        </p:grpSpPr>
        <p:sp>
          <p:nvSpPr>
            <p:cNvPr id="26" name="矩形 25">
              <a:extLst>
                <a:ext uri="{FF2B5EF4-FFF2-40B4-BE49-F238E27FC236}">
                  <a16:creationId xmlns:a16="http://schemas.microsoft.com/office/drawing/2014/main" id="{5CDC603D-2F1E-47BB-8C5B-DD71F8AD18C5}"/>
                </a:ext>
              </a:extLst>
            </p:cNvPr>
            <p:cNvSpPr/>
            <p:nvPr/>
          </p:nvSpPr>
          <p:spPr bwMode="auto">
            <a:xfrm>
              <a:off x="899641"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6">
              <a:extLst>
                <a:ext uri="{FF2B5EF4-FFF2-40B4-BE49-F238E27FC236}">
                  <a16:creationId xmlns:a16="http://schemas.microsoft.com/office/drawing/2014/main" id="{EB521631-2FC1-4706-85FF-C70ABB846BD7}"/>
                </a:ext>
              </a:extLst>
            </p:cNvPr>
            <p:cNvSpPr/>
            <p:nvPr/>
          </p:nvSpPr>
          <p:spPr bwMode="auto">
            <a:xfrm>
              <a:off x="1204924" y="1168662"/>
              <a:ext cx="4200402" cy="150812"/>
            </a:xfrm>
            <a:custGeom>
              <a:gdLst>
                <a:gd name="T0" fmla="*/ 285 w 4236"/>
                <a:gd name="T1" fmla="*/ 0 h 186"/>
                <a:gd name="T2" fmla="*/ 3967 w 4236"/>
                <a:gd name="T3" fmla="*/ 0 h 186"/>
                <a:gd name="T4" fmla="*/ 4236 w 4236"/>
                <a:gd name="T5" fmla="*/ 186 h 186"/>
                <a:gd name="T6" fmla="*/ 0 w 4236"/>
                <a:gd name="T7" fmla="*/ 186 h 186"/>
                <a:gd name="T8" fmla="*/ 285 w 4236"/>
                <a:gd name="T9" fmla="*/ 0 h 186"/>
              </a:gd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28" name="Freeform 7">
              <a:extLst>
                <a:ext uri="{FF2B5EF4-FFF2-40B4-BE49-F238E27FC236}">
                  <a16:creationId xmlns:a16="http://schemas.microsoft.com/office/drawing/2014/main" id="{36CB1284-BB08-43D6-9DAC-3AE0F1EC36F5}"/>
                </a:ext>
              </a:extLst>
            </p:cNvPr>
            <p:cNvSpPr/>
            <p:nvPr/>
          </p:nvSpPr>
          <p:spPr bwMode="auto">
            <a:xfrm>
              <a:off x="1485467" y="1168662"/>
              <a:ext cx="3652018" cy="879213"/>
            </a:xfrm>
            <a:custGeom>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grpSp>
      <p:grpSp>
        <p:nvGrpSpPr>
          <p:cNvPr id="29" name="组合 28">
            <a:extLst>
              <a:ext uri="{FF2B5EF4-FFF2-40B4-BE49-F238E27FC236}">
                <a16:creationId xmlns:a16="http://schemas.microsoft.com/office/drawing/2014/main" id="{36731499-D85A-46DB-A475-5BF64AF8933D}"/>
              </a:ext>
            </a:extLst>
          </p:cNvPr>
          <p:cNvGrpSpPr/>
          <p:nvPr/>
        </p:nvGrpSpPr>
        <p:grpSpPr>
          <a:xfrm>
            <a:off x="5137695" y="3538242"/>
            <a:ext cx="3143349" cy="2982650"/>
            <a:chOff x="899641" y="1168662"/>
            <a:chExt cx="4973621" cy="4413994"/>
          </a:xfrm>
        </p:grpSpPr>
        <p:sp>
          <p:nvSpPr>
            <p:cNvPr id="30" name="矩形 29">
              <a:extLst>
                <a:ext uri="{FF2B5EF4-FFF2-40B4-BE49-F238E27FC236}">
                  <a16:creationId xmlns:a16="http://schemas.microsoft.com/office/drawing/2014/main" id="{6EB74491-C2D7-4D1C-8582-7FDBF4F3E05B}"/>
                </a:ext>
              </a:extLst>
            </p:cNvPr>
            <p:cNvSpPr/>
            <p:nvPr/>
          </p:nvSpPr>
          <p:spPr bwMode="auto">
            <a:xfrm>
              <a:off x="899641" y="1319790"/>
              <a:ext cx="4973621" cy="4262866"/>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6">
              <a:extLst>
                <a:ext uri="{FF2B5EF4-FFF2-40B4-BE49-F238E27FC236}">
                  <a16:creationId xmlns:a16="http://schemas.microsoft.com/office/drawing/2014/main" id="{37697ED6-B1C7-4DF2-83BA-191EF2ABA526}"/>
                </a:ext>
              </a:extLst>
            </p:cNvPr>
            <p:cNvSpPr/>
            <p:nvPr/>
          </p:nvSpPr>
          <p:spPr bwMode="auto">
            <a:xfrm>
              <a:off x="1204924" y="1168662"/>
              <a:ext cx="4200401" cy="150813"/>
            </a:xfrm>
            <a:custGeom>
              <a:gdLst>
                <a:gd name="T0" fmla="*/ 285 w 4236"/>
                <a:gd name="T1" fmla="*/ 0 h 186"/>
                <a:gd name="T2" fmla="*/ 3967 w 4236"/>
                <a:gd name="T3" fmla="*/ 0 h 186"/>
                <a:gd name="T4" fmla="*/ 4236 w 4236"/>
                <a:gd name="T5" fmla="*/ 186 h 186"/>
                <a:gd name="T6" fmla="*/ 0 w 4236"/>
                <a:gd name="T7" fmla="*/ 186 h 186"/>
                <a:gd name="T8" fmla="*/ 285 w 4236"/>
                <a:gd name="T9" fmla="*/ 0 h 186"/>
              </a:gd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32" name="Freeform 7">
              <a:extLst>
                <a:ext uri="{FF2B5EF4-FFF2-40B4-BE49-F238E27FC236}">
                  <a16:creationId xmlns:a16="http://schemas.microsoft.com/office/drawing/2014/main" id="{7C6BF5FD-6297-4347-B331-24435F30E1DA}"/>
                </a:ext>
              </a:extLst>
            </p:cNvPr>
            <p:cNvSpPr/>
            <p:nvPr/>
          </p:nvSpPr>
          <p:spPr bwMode="auto">
            <a:xfrm>
              <a:off x="1485466" y="1168662"/>
              <a:ext cx="3652017" cy="879213"/>
            </a:xfrm>
            <a:custGeom>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grpSp>
      <p:grpSp>
        <p:nvGrpSpPr>
          <p:cNvPr id="33" name="组合 32">
            <a:extLst>
              <a:ext uri="{FF2B5EF4-FFF2-40B4-BE49-F238E27FC236}">
                <a16:creationId xmlns:a16="http://schemas.microsoft.com/office/drawing/2014/main" id="{E0E46A35-7490-4C6F-A0B0-E582335E36BC}"/>
              </a:ext>
            </a:extLst>
          </p:cNvPr>
          <p:cNvGrpSpPr/>
          <p:nvPr/>
        </p:nvGrpSpPr>
        <p:grpSpPr>
          <a:xfrm>
            <a:off x="8639025" y="3538242"/>
            <a:ext cx="3143349" cy="2982650"/>
            <a:chOff x="899641" y="1168662"/>
            <a:chExt cx="4973621" cy="4413992"/>
          </a:xfrm>
        </p:grpSpPr>
        <p:sp>
          <p:nvSpPr>
            <p:cNvPr id="34" name="矩形 33">
              <a:extLst>
                <a:ext uri="{FF2B5EF4-FFF2-40B4-BE49-F238E27FC236}">
                  <a16:creationId xmlns:a16="http://schemas.microsoft.com/office/drawing/2014/main" id="{9C02F491-CEC3-4F3D-A25D-2BFFBF6ADB41}"/>
                </a:ext>
              </a:extLst>
            </p:cNvPr>
            <p:cNvSpPr/>
            <p:nvPr/>
          </p:nvSpPr>
          <p:spPr bwMode="auto">
            <a:xfrm>
              <a:off x="899641"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35" name="Freeform 6">
              <a:extLst>
                <a:ext uri="{FF2B5EF4-FFF2-40B4-BE49-F238E27FC236}">
                  <a16:creationId xmlns:a16="http://schemas.microsoft.com/office/drawing/2014/main" id="{426DF4BC-878E-41F4-8CCC-FF1BE5B13B2F}"/>
                </a:ext>
              </a:extLst>
            </p:cNvPr>
            <p:cNvSpPr/>
            <p:nvPr/>
          </p:nvSpPr>
          <p:spPr bwMode="auto">
            <a:xfrm>
              <a:off x="1204924" y="1168662"/>
              <a:ext cx="4200402" cy="150812"/>
            </a:xfrm>
            <a:custGeom>
              <a:gdLst>
                <a:gd name="T0" fmla="*/ 285 w 4236"/>
                <a:gd name="T1" fmla="*/ 0 h 186"/>
                <a:gd name="T2" fmla="*/ 3967 w 4236"/>
                <a:gd name="T3" fmla="*/ 0 h 186"/>
                <a:gd name="T4" fmla="*/ 4236 w 4236"/>
                <a:gd name="T5" fmla="*/ 186 h 186"/>
                <a:gd name="T6" fmla="*/ 0 w 4236"/>
                <a:gd name="T7" fmla="*/ 186 h 186"/>
                <a:gd name="T8" fmla="*/ 285 w 4236"/>
                <a:gd name="T9" fmla="*/ 0 h 186"/>
              </a:gd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36" name="Freeform 7">
              <a:extLst>
                <a:ext uri="{FF2B5EF4-FFF2-40B4-BE49-F238E27FC236}">
                  <a16:creationId xmlns:a16="http://schemas.microsoft.com/office/drawing/2014/main" id="{1B97BB90-696C-404F-BF62-221E483EBAC2}"/>
                </a:ext>
              </a:extLst>
            </p:cNvPr>
            <p:cNvSpPr/>
            <p:nvPr/>
          </p:nvSpPr>
          <p:spPr bwMode="auto">
            <a:xfrm>
              <a:off x="1485467" y="1168662"/>
              <a:ext cx="3652018" cy="879213"/>
            </a:xfrm>
            <a:custGeom>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grpSp>
      <p:sp>
        <p:nvSpPr>
          <p:cNvPr id="40" name="文本框 39">
            <a:extLst>
              <a:ext uri="{FF2B5EF4-FFF2-40B4-BE49-F238E27FC236}">
                <a16:creationId xmlns:a16="http://schemas.microsoft.com/office/drawing/2014/main" id="{7D41FE71-6BAF-4976-A7FF-122C6A48DD4D}"/>
              </a:ext>
            </a:extLst>
          </p:cNvPr>
          <p:cNvSpPr txBox="1"/>
          <p:nvPr/>
        </p:nvSpPr>
        <p:spPr>
          <a:xfrm>
            <a:off x="2576614" y="3577137"/>
            <a:ext cx="1494693" cy="457200"/>
          </a:xfrm>
          <a:prstGeom prst="rect">
            <a:avLst/>
          </a:prstGeom>
          <a:noFill/>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宇宙观</a:t>
            </a:r>
          </a:p>
        </p:txBody>
      </p:sp>
      <p:sp>
        <p:nvSpPr>
          <p:cNvPr id="41" name="文本框 40">
            <a:extLst>
              <a:ext uri="{FF2B5EF4-FFF2-40B4-BE49-F238E27FC236}">
                <a16:creationId xmlns:a16="http://schemas.microsoft.com/office/drawing/2014/main" id="{54B17AC4-E86E-4137-B6EE-B4FBDA9CBCE2}"/>
              </a:ext>
            </a:extLst>
          </p:cNvPr>
          <p:cNvSpPr txBox="1"/>
          <p:nvPr/>
        </p:nvSpPr>
        <p:spPr>
          <a:xfrm>
            <a:off x="6099366" y="3558891"/>
            <a:ext cx="1494693" cy="457200"/>
          </a:xfrm>
          <a:prstGeom prst="rect">
            <a:avLst/>
          </a:prstGeom>
          <a:noFill/>
        </p:spPr>
        <p:txBody>
          <a:bodyPr wrap="square">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r>
              <a:rPr lang="zh-CN" altLang="en-US"/>
              <a:t>人生观</a:t>
            </a:r>
          </a:p>
        </p:txBody>
      </p:sp>
      <p:sp>
        <p:nvSpPr>
          <p:cNvPr id="42" name="文本框 41">
            <a:extLst>
              <a:ext uri="{FF2B5EF4-FFF2-40B4-BE49-F238E27FC236}">
                <a16:creationId xmlns:a16="http://schemas.microsoft.com/office/drawing/2014/main" id="{C3919D85-2F25-443F-B6AA-AEDE67B520E6}"/>
              </a:ext>
            </a:extLst>
          </p:cNvPr>
          <p:cNvSpPr txBox="1"/>
          <p:nvPr/>
        </p:nvSpPr>
        <p:spPr>
          <a:xfrm>
            <a:off x="9623216" y="3577137"/>
            <a:ext cx="1494693" cy="457200"/>
          </a:xfrm>
          <a:prstGeom prst="rect">
            <a:avLst/>
          </a:prstGeom>
          <a:noFill/>
        </p:spPr>
        <p:txBody>
          <a:bodyPr wrap="square">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r>
              <a:rPr lang="zh-CN" altLang="en-US"/>
              <a:t>认识论</a:t>
            </a:r>
          </a:p>
        </p:txBody>
      </p:sp>
      <p:sp>
        <p:nvSpPr>
          <p:cNvPr id="44" name="文本框 43">
            <a:extLst>
              <a:ext uri="{FF2B5EF4-FFF2-40B4-BE49-F238E27FC236}">
                <a16:creationId xmlns:a16="http://schemas.microsoft.com/office/drawing/2014/main" id="{77AF3140-A95D-4E06-BBFC-9C3A2BB96FAC}"/>
              </a:ext>
            </a:extLst>
          </p:cNvPr>
          <p:cNvSpPr txBox="1"/>
          <p:nvPr/>
        </p:nvSpPr>
        <p:spPr>
          <a:xfrm>
            <a:off x="1846374" y="4281277"/>
            <a:ext cx="2795286" cy="1737360"/>
          </a:xfrm>
          <a:prstGeom prst="rect">
            <a:avLst/>
          </a:prstGeom>
          <a:noFill/>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“理”是自然界和社会的根本原则，也成“天理”</a:t>
            </a:r>
          </a:p>
        </p:txBody>
      </p:sp>
      <p:sp>
        <p:nvSpPr>
          <p:cNvPr id="46" name="文本框 45">
            <a:extLst>
              <a:ext uri="{FF2B5EF4-FFF2-40B4-BE49-F238E27FC236}">
                <a16:creationId xmlns:a16="http://schemas.microsoft.com/office/drawing/2014/main" id="{84652830-5EB2-4E46-A1CE-D8018A1CC638}"/>
              </a:ext>
            </a:extLst>
          </p:cNvPr>
          <p:cNvSpPr txBox="1"/>
          <p:nvPr/>
        </p:nvSpPr>
        <p:spPr>
          <a:xfrm>
            <a:off x="5217917" y="4191741"/>
            <a:ext cx="2950409" cy="2286000"/>
          </a:xfrm>
          <a:prstGeom prst="rect">
            <a:avLst/>
          </a:prstGeom>
          <a:noFill/>
        </p:spPr>
        <p:txBody>
          <a:bodyPr wrap="square">
            <a:spAutoFit/>
          </a:bodyPr>
          <a:lstStyle>
            <a:defPPr>
              <a:defRPr lang="zh-CN"/>
            </a:defPPr>
            <a:lvl1pPr>
              <a:lnSpc>
                <a:spcPct val="150000"/>
              </a:lnSpc>
              <a:defRPr sz="2400">
                <a:solidFill>
                  <a:srgbClr val="FF0000"/>
                </a:solidFill>
                <a:latin typeface="微软雅黑" panose="020b0503020204020204" pitchFamily="34" charset="-122"/>
                <a:ea typeface="微软雅黑" panose="020b0503020204020204" pitchFamily="34" charset="-122"/>
              </a:defRPr>
            </a:lvl1pPr>
          </a:lstStyle>
          <a:p>
            <a:pPr>
              <a:lnSpc>
                <a:spcPct val="100000"/>
              </a:lnSpc>
            </a:pPr>
            <a:r>
              <a:rPr lang="zh-CN" altLang="en-US"/>
              <a:t>“存天理、灭人欲”，通过道德修养克服过度的欲望，最终实现对“天理”的充分体验，达到“圣人”的精神境界。</a:t>
            </a:r>
          </a:p>
        </p:txBody>
      </p:sp>
      <p:sp>
        <p:nvSpPr>
          <p:cNvPr id="48" name="文本框 47">
            <a:extLst>
              <a:ext uri="{FF2B5EF4-FFF2-40B4-BE49-F238E27FC236}">
                <a16:creationId xmlns:a16="http://schemas.microsoft.com/office/drawing/2014/main" id="{DFFA8750-EB4F-4762-BFD9-A4032D484FDF}"/>
              </a:ext>
            </a:extLst>
          </p:cNvPr>
          <p:cNvSpPr txBox="1"/>
          <p:nvPr/>
        </p:nvSpPr>
        <p:spPr>
          <a:xfrm>
            <a:off x="8743887" y="4288330"/>
            <a:ext cx="3038486" cy="1737360"/>
          </a:xfrm>
          <a:prstGeom prst="rect">
            <a:avLst/>
          </a:prstGeom>
          <a:noFill/>
        </p:spPr>
        <p:txBody>
          <a:bodyPr wrap="square">
            <a:spAutoFit/>
          </a:bodyPr>
          <a:lstStyle>
            <a:defPPr>
              <a:defRPr lang="zh-CN"/>
            </a:defPPr>
            <a:lvl1pPr>
              <a:lnSpc>
                <a:spcPct val="150000"/>
              </a:lnSpc>
              <a:defRPr sz="2400">
                <a:solidFill>
                  <a:srgbClr val="FF0000"/>
                </a:solidFill>
                <a:latin typeface="微软雅黑" panose="020b0503020204020204" pitchFamily="34" charset="-122"/>
                <a:ea typeface="微软雅黑" panose="020b0503020204020204" pitchFamily="34" charset="-122"/>
              </a:defRPr>
            </a:lvl1pPr>
          </a:lstStyle>
          <a:p>
            <a:r>
              <a:rPr lang="zh-CN" altLang="en-US"/>
              <a:t>“格物致知”只有深刻探究万物，达到对普遍天理的认识。</a:t>
            </a:r>
          </a:p>
        </p:txBody>
      </p:sp>
    </p:spTree>
    <p:extLst>
      <p:ext uri="{BB962C8B-B14F-4D97-AF65-F5344CB8AC3E}">
        <p14:creationId xmlns:p14="http://schemas.microsoft.com/office/powerpoint/2010/main" val="21765519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1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heel(1)">
                                      <p:cBhvr>
                                        <p:cTn id="30" dur="500"/>
                                        <p:tgtEl>
                                          <p:spTgt spid="4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arn(inVertical)">
                                      <p:cBhvr>
                                        <p:cTn id="35" dur="500"/>
                                        <p:tgtEl>
                                          <p:spTgt spid="40"/>
                                        </p:tgtEl>
                                      </p:cBhvr>
                                    </p:animEffect>
                                  </p:childTnLst>
                                </p:cTn>
                              </p:par>
                              <p:par>
                                <p:cTn id="36" presetID="16" presetClass="entr" presetSubtype="21"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circle(in)">
                                      <p:cBhvr>
                                        <p:cTn id="43" dur="500"/>
                                        <p:tgtEl>
                                          <p:spTgt spid="44"/>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6" presetClass="entr" presetSubtype="21" fill="hold"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barn(inVertical)">
                                      <p:cBhvr>
                                        <p:cTn id="48" dur="500"/>
                                        <p:tgtEl>
                                          <p:spTgt spid="29"/>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barn(inVertical)">
                                      <p:cBhvr>
                                        <p:cTn id="51" dur="500"/>
                                        <p:tgtEl>
                                          <p:spTgt spid="41"/>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circle(in)">
                                      <p:cBhvr>
                                        <p:cTn id="56" dur="10"/>
                                        <p:tgtEl>
                                          <p:spTgt spid="46"/>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6" presetClass="entr" presetSubtype="21"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arn(inVertical)">
                                      <p:cBhvr>
                                        <p:cTn id="61" dur="500"/>
                                        <p:tgtEl>
                                          <p:spTgt spid="33"/>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barn(inVertical)">
                                      <p:cBhvr>
                                        <p:cTn id="64" dur="500"/>
                                        <p:tgtEl>
                                          <p:spTgt spid="42"/>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1" presetClass="entr" presetSubtype="1" fill="hold" grpId="0" nodeType="click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heel(1)">
                                      <p:cBhvr>
                                        <p:cTn id="69" dur="1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4" grpId="0"/>
      <p:bldP spid="16" grpId="0"/>
      <p:bldP spid="22" grpId="0"/>
      <p:bldP spid="10" grpId="0"/>
      <p:bldP spid="40" grpId="0"/>
      <p:bldP spid="41" grpId="0"/>
      <p:bldP spid="42" grpId="0"/>
      <p:bldP spid="44" grpId="0"/>
      <p:bldP spid="46" grpId="0"/>
      <p:bldP spid="4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 name="图片 29">
            <a:extLst>
              <a:ext uri="{FF2B5EF4-FFF2-40B4-BE49-F238E27FC236}">
                <a16:creationId xmlns:a16="http://schemas.microsoft.com/office/drawing/2014/main" id="{A9882381-292F-4362-A998-0B716B1F00A7}"/>
              </a:ext>
            </a:extLst>
          </p:cNvPr>
          <p:cNvPicPr>
            <a:picLocks noChangeAspect="1"/>
          </p:cNvPicPr>
          <p:nvPr/>
        </p:nvPicPr>
        <p:blipFill>
          <a:blip r:embed="rId2"/>
          <a:stretch>
            <a:fillRect/>
          </a:stretch>
        </p:blipFill>
        <p:spPr>
          <a:xfrm>
            <a:off x="-19804" y="-36598"/>
            <a:ext cx="12211804" cy="6894597"/>
          </a:xfrm>
          <a:prstGeom prst="rect">
            <a:avLst/>
          </a:prstGeom>
        </p:spPr>
      </p:pic>
      <p:sp>
        <p:nvSpPr>
          <p:cNvPr id="6" name="文本框 5">
            <a:extLst>
              <a:ext uri="{FF2B5EF4-FFF2-40B4-BE49-F238E27FC236}">
                <a16:creationId xmlns:a16="http://schemas.microsoft.com/office/drawing/2014/main" id="{8C344776-4D51-43E7-9305-7C53B2489F5F}"/>
              </a:ext>
            </a:extLst>
          </p:cNvPr>
          <p:cNvSpPr txBox="1"/>
          <p:nvPr/>
        </p:nvSpPr>
        <p:spPr>
          <a:xfrm>
            <a:off x="925998" y="1717512"/>
            <a:ext cx="4864324" cy="82296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（1）合编“四书”，并加以注释，作为先于“五经”的儒学基础读物</a:t>
            </a:r>
          </a:p>
        </p:txBody>
      </p:sp>
      <p:sp>
        <p:nvSpPr>
          <p:cNvPr id="7" name="文本框 6">
            <a:extLst>
              <a:ext uri="{FF2B5EF4-FFF2-40B4-BE49-F238E27FC236}">
                <a16:creationId xmlns:a16="http://schemas.microsoft.com/office/drawing/2014/main" id="{9B37C1AA-E8E3-4378-8CB8-3CAF09BF6E03}"/>
              </a:ext>
            </a:extLst>
          </p:cNvPr>
          <p:cNvSpPr txBox="1"/>
          <p:nvPr/>
        </p:nvSpPr>
        <p:spPr>
          <a:xfrm>
            <a:off x="986909" y="4461081"/>
            <a:ext cx="5059680" cy="457200"/>
          </a:xfrm>
          <a:prstGeom prst="rect">
            <a:avLst/>
          </a:prstGeom>
          <a:noFill/>
        </p:spPr>
        <p:txBody>
          <a:bodyPr wrap="none" rtlCol="0">
            <a:spAutoFit/>
          </a:bodyPr>
          <a:lstStyle/>
          <a:p>
            <a:r>
              <a:rPr lang="zh-CN" altLang="en-US" sz="2400">
                <a:latin typeface="微软雅黑" panose="020b0503020204020204" pitchFamily="34" charset="-122"/>
                <a:ea typeface="微软雅黑" panose="020b0503020204020204" pitchFamily="34" charset="-122"/>
              </a:rPr>
              <a:t>南宋后期起，程朱理学收到官方尊崇</a:t>
            </a:r>
          </a:p>
        </p:txBody>
      </p:sp>
      <p:sp>
        <p:nvSpPr>
          <p:cNvPr id="20" name="文本框 19">
            <a:extLst>
              <a:ext uri="{FF2B5EF4-FFF2-40B4-BE49-F238E27FC236}">
                <a16:creationId xmlns:a16="http://schemas.microsoft.com/office/drawing/2014/main" id="{C9FEE77F-AD5F-4318-8182-5874A4E7877A}"/>
              </a:ext>
            </a:extLst>
          </p:cNvPr>
          <p:cNvSpPr txBox="1"/>
          <p:nvPr/>
        </p:nvSpPr>
        <p:spPr>
          <a:xfrm>
            <a:off x="626334" y="1078738"/>
            <a:ext cx="3705543" cy="457200"/>
          </a:xfrm>
          <a:prstGeom prst="rect">
            <a:avLst/>
          </a:prstGeom>
          <a:noFill/>
        </p:spPr>
        <p:txBody>
          <a:bodyPr wrap="none" rtlCol="0">
            <a:spAutoFit/>
          </a:bodyPr>
          <a:lstStyle>
            <a:defPPr>
              <a:defRPr lang="zh-CN"/>
            </a:defPPr>
            <a:lvl1pPr>
              <a:defRPr sz="2400" b="1"/>
            </a:lvl1pPr>
          </a:lstStyle>
          <a:p>
            <a:r>
              <a:rPr lang="en-US" altLang="zh-CN"/>
              <a:t>3、朱熹——理学集大成者</a:t>
            </a:r>
          </a:p>
        </p:txBody>
      </p:sp>
      <p:sp>
        <p:nvSpPr>
          <p:cNvPr id="21" name="文本框 20">
            <a:extLst>
              <a:ext uri="{FF2B5EF4-FFF2-40B4-BE49-F238E27FC236}">
                <a16:creationId xmlns:a16="http://schemas.microsoft.com/office/drawing/2014/main" id="{2B47365B-BA6E-430C-9818-6C5CD3445AAB}"/>
              </a:ext>
            </a:extLst>
          </p:cNvPr>
          <p:cNvSpPr txBox="1"/>
          <p:nvPr/>
        </p:nvSpPr>
        <p:spPr>
          <a:xfrm>
            <a:off x="273371" y="357934"/>
            <a:ext cx="4864324" cy="518160"/>
          </a:xfrm>
          <a:prstGeom prst="rect">
            <a:avLst/>
          </a:prstGeom>
          <a:noFill/>
        </p:spPr>
        <p:txBody>
          <a:bodyPr wrap="square">
            <a:spAutoFit/>
          </a:bodyPr>
          <a:lstStyle/>
          <a:p>
            <a:r>
              <a:rPr lang="zh-CN" altLang="en-US" sz="2800" b="1"/>
              <a:t>一、儒学复兴——程朱理学</a:t>
            </a:r>
          </a:p>
        </p:txBody>
      </p:sp>
      <p:sp>
        <p:nvSpPr>
          <p:cNvPr id="24" name="文本框 23">
            <a:extLst>
              <a:ext uri="{FF2B5EF4-FFF2-40B4-BE49-F238E27FC236}">
                <a16:creationId xmlns:a16="http://schemas.microsoft.com/office/drawing/2014/main" id="{0757B2F5-76AB-4BA8-9B51-A9DD86274511}"/>
              </a:ext>
            </a:extLst>
          </p:cNvPr>
          <p:cNvSpPr txBox="1"/>
          <p:nvPr/>
        </p:nvSpPr>
        <p:spPr>
          <a:xfrm>
            <a:off x="925998" y="2629419"/>
            <a:ext cx="4644808" cy="82296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（2）创办书院，传播理学，推动了理学的世俗化。</a:t>
            </a:r>
          </a:p>
        </p:txBody>
      </p:sp>
      <p:sp>
        <p:nvSpPr>
          <p:cNvPr id="26" name="文本框 25">
            <a:extLst>
              <a:ext uri="{FF2B5EF4-FFF2-40B4-BE49-F238E27FC236}">
                <a16:creationId xmlns:a16="http://schemas.microsoft.com/office/drawing/2014/main" id="{0084B8AD-A1F1-4613-BD51-2F3BBA91B731}"/>
              </a:ext>
            </a:extLst>
          </p:cNvPr>
          <p:cNvSpPr txBox="1"/>
          <p:nvPr/>
        </p:nvSpPr>
        <p:spPr>
          <a:xfrm>
            <a:off x="626334" y="3729917"/>
            <a:ext cx="3400743" cy="457200"/>
          </a:xfrm>
          <a:prstGeom prst="rect">
            <a:avLst/>
          </a:prstGeom>
          <a:noFill/>
        </p:spPr>
        <p:txBody>
          <a:bodyPr wrap="none" rtlCol="0">
            <a:spAutoFit/>
          </a:bodyPr>
          <a:lstStyle>
            <a:defPPr>
              <a:defRPr lang="zh-CN"/>
            </a:defPPr>
            <a:lvl1pPr>
              <a:defRPr sz="2400" b="1"/>
            </a:lvl1pPr>
          </a:lstStyle>
          <a:p>
            <a:r>
              <a:rPr lang="en-US" altLang="zh-CN"/>
              <a:t>4、结果：——官方哲学</a:t>
            </a:r>
          </a:p>
        </p:txBody>
      </p:sp>
      <p:pic>
        <p:nvPicPr>
          <p:cNvPr id="27" name="Picture 2">
            <a:extLst>
              <a:ext uri="{FF2B5EF4-FFF2-40B4-BE49-F238E27FC236}">
                <a16:creationId xmlns:a16="http://schemas.microsoft.com/office/drawing/2014/main" id="{27AF1C41-9B44-4FA7-8738-F55DC746052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26118" y="129218"/>
            <a:ext cx="3829050" cy="3176588"/>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718C3249-C390-44E8-85F5-D9FE297F80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5149"/>
          <a:stretch>
            <a:fillRect/>
          </a:stretch>
        </p:blipFill>
        <p:spPr bwMode="auto">
          <a:xfrm>
            <a:off x="5748119" y="1227652"/>
            <a:ext cx="3886189" cy="2920788"/>
          </a:xfrm>
          <a:prstGeom prst="rect">
            <a:avLst/>
          </a:prstGeom>
          <a:noFill/>
          <a:extLst>
            <a:ext uri="{909E8E84-426E-40DD-AFC4-6F175D3DCCD1}">
              <a14:hiddenFill xmlns:a14="http://schemas.microsoft.com/office/drawing/2010/main">
                <a:solidFill>
                  <a:srgbClr val="FFFFFF"/>
                </a:solidFill>
              </a14:hiddenFill>
            </a:ext>
          </a:extLst>
        </p:spPr>
      </p:pic>
      <p:sp>
        <p:nvSpPr>
          <p:cNvPr id="29" name="文本框 28">
            <a:extLst>
              <a:ext uri="{FF2B5EF4-FFF2-40B4-BE49-F238E27FC236}">
                <a16:creationId xmlns:a16="http://schemas.microsoft.com/office/drawing/2014/main" id="{47F55AE8-5DA8-46F5-9629-6ABE1B7786A9}"/>
              </a:ext>
            </a:extLst>
          </p:cNvPr>
          <p:cNvSpPr txBox="1"/>
          <p:nvPr/>
        </p:nvSpPr>
        <p:spPr>
          <a:xfrm>
            <a:off x="6019254" y="4336136"/>
            <a:ext cx="6035914" cy="22250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嘉定十三年(公元1220年)，南宋朝廷赐溢周敦颐为“元公”、程激为“纯公”、程颐为“正公”，周敦颐和二程的学术地位终于得到了官方的正式承认。南宋末年，程朱理学终于统治阶级确立为官方正统哲学。</a:t>
            </a:r>
          </a:p>
          <a:p>
            <a:r>
              <a:rPr lang="zh-CN" altLang="en-US"/>
              <a:t>——摘编自高建立《程朱理学的正统化实现及其历史命运》</a:t>
            </a:r>
          </a:p>
        </p:txBody>
      </p:sp>
    </p:spTree>
    <p:extLst>
      <p:ext uri="{BB962C8B-B14F-4D97-AF65-F5344CB8AC3E}">
        <p14:creationId xmlns:p14="http://schemas.microsoft.com/office/powerpoint/2010/main" val="40298999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barn(inVertical)">
                                      <p:cBhvr>
                                        <p:cTn id="22" dur="500"/>
                                        <p:tgtEl>
                                          <p:spTgt spid="614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arn(inVertical)">
                                      <p:cBhvr>
                                        <p:cTn id="37" dur="500"/>
                                        <p:tgtEl>
                                          <p:spTgt spid="2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0" grpId="0"/>
      <p:bldP spid="24" grpId="0"/>
      <p:bldP spid="26" grpId="0"/>
      <p:bldP spid="2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a:extLst>
              <a:ext uri="{FF2B5EF4-FFF2-40B4-BE49-F238E27FC236}">
                <a16:creationId xmlns:a16="http://schemas.microsoft.com/office/drawing/2014/main" id="{9C115492-FF47-4CE8-8B0D-5D519CB38BB3}"/>
              </a:ext>
            </a:extLst>
          </p:cNvPr>
          <p:cNvPicPr>
            <a:picLocks noChangeAspect="1"/>
          </p:cNvPicPr>
          <p:nvPr/>
        </p:nvPicPr>
        <p:blipFill>
          <a:blip r:embed="rId2"/>
          <a:stretch>
            <a:fillRect/>
          </a:stretch>
        </p:blipFill>
        <p:spPr>
          <a:xfrm>
            <a:off x="-19804" y="-36598"/>
            <a:ext cx="12211804" cy="6894597"/>
          </a:xfrm>
          <a:prstGeom prst="rect">
            <a:avLst/>
          </a:prstGeom>
        </p:spPr>
      </p:pic>
      <p:sp>
        <p:nvSpPr>
          <p:cNvPr id="4" name="文本框 3">
            <a:extLst>
              <a:ext uri="{FF2B5EF4-FFF2-40B4-BE49-F238E27FC236}">
                <a16:creationId xmlns:a16="http://schemas.microsoft.com/office/drawing/2014/main" id="{029D0D2E-CDD3-43B3-9DDE-A14B569631C1}"/>
              </a:ext>
            </a:extLst>
          </p:cNvPr>
          <p:cNvSpPr txBox="1"/>
          <p:nvPr/>
        </p:nvSpPr>
        <p:spPr>
          <a:xfrm>
            <a:off x="590843" y="1047777"/>
            <a:ext cx="5022166" cy="822960"/>
          </a:xfrm>
          <a:prstGeom prst="rect">
            <a:avLst/>
          </a:prstGeom>
          <a:noFill/>
        </p:spPr>
        <p:txBody>
          <a:bodyPr wrap="square" rtlCol="0">
            <a:spAutoFit/>
          </a:bodyPr>
          <a:lstStyle/>
          <a:p>
            <a:r>
              <a:rPr lang="zh-CN" altLang="en-US" sz="2400" b="1">
                <a:solidFill>
                  <a:srgbClr val="0000CC"/>
                </a:solidFill>
                <a:latin typeface="楷体" panose="02010609060101010101" pitchFamily="49" charset="-122"/>
                <a:ea typeface="楷体" panose="02010609060101010101" pitchFamily="49" charset="-122"/>
              </a:rPr>
              <a:t>问题探究：据材料并结合所学，说明宋明理学对塑造民族性格的影响。</a:t>
            </a:r>
          </a:p>
        </p:txBody>
      </p:sp>
      <p:sp>
        <p:nvSpPr>
          <p:cNvPr id="7" name="文本框 6">
            <a:extLst>
              <a:ext uri="{FF2B5EF4-FFF2-40B4-BE49-F238E27FC236}">
                <a16:creationId xmlns:a16="http://schemas.microsoft.com/office/drawing/2014/main" id="{35C08709-D688-4AD3-B379-A6D0F5B8EAE2}"/>
              </a:ext>
            </a:extLst>
          </p:cNvPr>
          <p:cNvSpPr txBox="1"/>
          <p:nvPr/>
        </p:nvSpPr>
        <p:spPr>
          <a:xfrm>
            <a:off x="273371" y="357934"/>
            <a:ext cx="4864324" cy="518160"/>
          </a:xfrm>
          <a:prstGeom prst="rect">
            <a:avLst/>
          </a:prstGeom>
          <a:noFill/>
        </p:spPr>
        <p:txBody>
          <a:bodyPr wrap="square">
            <a:spAutoFit/>
          </a:bodyPr>
          <a:lstStyle/>
          <a:p>
            <a:r>
              <a:rPr lang="zh-CN" altLang="en-US" sz="2800" b="1"/>
              <a:t>一、儒学复兴——程朱理学</a:t>
            </a:r>
          </a:p>
        </p:txBody>
      </p:sp>
      <p:pic>
        <p:nvPicPr>
          <p:cNvPr id="10" name="图片 9">
            <a:extLst>
              <a:ext uri="{FF2B5EF4-FFF2-40B4-BE49-F238E27FC236}">
                <a16:creationId xmlns:a16="http://schemas.microsoft.com/office/drawing/2014/main" id="{05BF3F21-AA7F-440E-B40E-8E624CE799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9586" y="3755759"/>
            <a:ext cx="4392414" cy="28638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170" name="Picture 2">
            <a:extLst>
              <a:ext uri="{FF2B5EF4-FFF2-40B4-BE49-F238E27FC236}">
                <a16:creationId xmlns:a16="http://schemas.microsoft.com/office/drawing/2014/main" id="{91A89237-3F3F-4E91-952A-4D849B8867B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95583" y="3429000"/>
            <a:ext cx="3660677" cy="27417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id="{A0DD5A46-CD2B-4628-B127-DADA25E91074}"/>
              </a:ext>
            </a:extLst>
          </p:cNvPr>
          <p:cNvSpPr txBox="1"/>
          <p:nvPr/>
        </p:nvSpPr>
        <p:spPr>
          <a:xfrm>
            <a:off x="5714470" y="1182231"/>
            <a:ext cx="6319859" cy="22250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材料：理学是中国古代最为精致、最为完备的理论体系，其影响至深至巨。理学家将天理和人欲对立起来，进而以天理制人欲，约束带有自我色彩、个人色彩的情感欲求。……应该看到，理学强调通过道德自觉达到理想人格的建树，也强化了中华民族注重气节和德操，注重责任与历史使命的文化性格。</a:t>
            </a:r>
          </a:p>
          <a:p>
            <a:r>
              <a:rPr lang="zh-CN" altLang="en-US"/>
              <a:t>            —— 张岱年、方立克《中国文化概论》</a:t>
            </a:r>
          </a:p>
        </p:txBody>
      </p:sp>
      <p:sp>
        <p:nvSpPr>
          <p:cNvPr id="14" name="圆角矩形 106">
            <a:extLst>
              <a:ext uri="{FF2B5EF4-FFF2-40B4-BE49-F238E27FC236}">
                <a16:creationId xmlns:a16="http://schemas.microsoft.com/office/drawing/2014/main" id="{E477580E-AD58-4D8C-9160-9EEFF4D16276}"/>
              </a:ext>
            </a:extLst>
          </p:cNvPr>
          <p:cNvSpPr/>
          <p:nvPr/>
        </p:nvSpPr>
        <p:spPr>
          <a:xfrm>
            <a:off x="874477" y="2038261"/>
            <a:ext cx="5962421" cy="4581351"/>
          </a:xfrm>
          <a:prstGeom prst="roundRect">
            <a:avLst>
              <a:gd name="adj" fmla="val 12985"/>
            </a:avLst>
          </a:prstGeom>
          <a:solidFill>
            <a:schemeClr val="bg2"/>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 name="文本框 10">
            <a:extLst>
              <a:ext uri="{FF2B5EF4-FFF2-40B4-BE49-F238E27FC236}">
                <a16:creationId xmlns:a16="http://schemas.microsoft.com/office/drawing/2014/main" id="{4BB23BEA-1F9E-4571-BD9D-09A04B70C292}"/>
              </a:ext>
            </a:extLst>
          </p:cNvPr>
          <p:cNvSpPr txBox="1"/>
          <p:nvPr/>
        </p:nvSpPr>
        <p:spPr>
          <a:xfrm>
            <a:off x="1033182" y="2218407"/>
            <a:ext cx="5803716" cy="4358640"/>
          </a:xfrm>
          <a:prstGeom prst="rect">
            <a:avLst/>
          </a:prstGeom>
          <a:noFill/>
        </p:spPr>
        <p:txBody>
          <a:bodyPr wrap="square" rtlCol="0">
            <a:spAutoFit/>
          </a:bodyPr>
          <a:lstStyle/>
          <a:p>
            <a:pPr>
              <a:spcAft>
                <a:spcPts val="1200"/>
              </a:spcAft>
            </a:pPr>
            <a:r>
              <a:rPr lang="en-US" altLang="zh-CN" sz="2400">
                <a:solidFill>
                  <a:srgbClr val="0000CC"/>
                </a:solidFill>
                <a:latin typeface="黑体" panose="02010609060101010101" pitchFamily="49" charset="-122"/>
                <a:ea typeface="黑体" panose="02010609060101010101" pitchFamily="49" charset="-122"/>
              </a:rPr>
              <a:t>1、忧患意识——强调人的社会责任感和历史使命，激励士人胸怀天下，奋发进取。</a:t>
            </a:r>
          </a:p>
          <a:p>
            <a:pPr>
              <a:spcAft>
                <a:spcPts val="1200"/>
              </a:spcAft>
            </a:pPr>
            <a:r>
              <a:rPr lang="en-US" altLang="zh-CN" sz="2400">
                <a:solidFill>
                  <a:srgbClr val="0000CC"/>
                </a:solidFill>
                <a:latin typeface="黑体" panose="02010609060101010101" pitchFamily="49" charset="-122"/>
                <a:ea typeface="黑体" panose="02010609060101010101" pitchFamily="49" charset="-122"/>
              </a:rPr>
              <a:t>2、崇尚道德——注重气节道德，充分意识到道德对社会和人生的重要性</a:t>
            </a:r>
          </a:p>
          <a:p>
            <a:pPr>
              <a:spcAft>
                <a:spcPts val="1200"/>
              </a:spcAft>
            </a:pPr>
            <a:r>
              <a:rPr lang="en-US" altLang="zh-CN" sz="2400">
                <a:solidFill>
                  <a:srgbClr val="0000CC"/>
                </a:solidFill>
                <a:latin typeface="黑体" panose="02010609060101010101" pitchFamily="49" charset="-122"/>
                <a:ea typeface="黑体" panose="02010609060101010101" pitchFamily="49" charset="-122"/>
              </a:rPr>
              <a:t>3、和谐意识——人与自然、小到家庭，大到民族、国家。</a:t>
            </a:r>
          </a:p>
          <a:p>
            <a:pPr>
              <a:spcAft>
                <a:spcPts val="1200"/>
              </a:spcAft>
            </a:pPr>
            <a:r>
              <a:rPr lang="en-US" altLang="zh-CN" sz="2400">
                <a:solidFill>
                  <a:srgbClr val="0000CC"/>
                </a:solidFill>
                <a:latin typeface="黑体" panose="02010609060101010101" pitchFamily="49" charset="-122"/>
                <a:ea typeface="黑体" panose="02010609060101010101" pitchFamily="49" charset="-122"/>
              </a:rPr>
              <a:t>4、强调力行——力行意识及其所体现的务实倾向和自强精神</a:t>
            </a:r>
          </a:p>
          <a:p>
            <a:pPr>
              <a:spcAft>
                <a:spcPts val="1200"/>
              </a:spcAft>
            </a:pPr>
            <a:r>
              <a:rPr lang="en-US" altLang="zh-CN" sz="2400">
                <a:solidFill>
                  <a:srgbClr val="0000CC"/>
                </a:solidFill>
                <a:latin typeface="黑体" panose="02010609060101010101" pitchFamily="49" charset="-122"/>
                <a:ea typeface="黑体" panose="02010609060101010101" pitchFamily="49" charset="-122"/>
              </a:rPr>
              <a:t>5、消极——用三纲五常维系封建专制，压制扼杀人的自然欲望。</a:t>
            </a:r>
          </a:p>
        </p:txBody>
      </p:sp>
    </p:spTree>
    <p:extLst>
      <p:ext uri="{BB962C8B-B14F-4D97-AF65-F5344CB8AC3E}">
        <p14:creationId xmlns:p14="http://schemas.microsoft.com/office/powerpoint/2010/main" val="32369705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 name="图片 91">
            <a:extLst>
              <a:ext uri="{FF2B5EF4-FFF2-40B4-BE49-F238E27FC236}">
                <a16:creationId xmlns:a16="http://schemas.microsoft.com/office/drawing/2014/main" id="{85E167ED-CA9B-4F62-AFCC-7BA7CEF03699}"/>
              </a:ext>
            </a:extLst>
          </p:cNvPr>
          <p:cNvPicPr>
            <a:picLocks noChangeAspect="1"/>
          </p:cNvPicPr>
          <p:nvPr/>
        </p:nvPicPr>
        <p:blipFill>
          <a:blip r:embed="rId2"/>
          <a:stretch>
            <a:fillRect/>
          </a:stretch>
        </p:blipFill>
        <p:spPr>
          <a:xfrm>
            <a:off x="-19804" y="-36598"/>
            <a:ext cx="12211804" cy="6894597"/>
          </a:xfrm>
          <a:prstGeom prst="rect">
            <a:avLst/>
          </a:prstGeom>
        </p:spPr>
      </p:pic>
      <p:sp>
        <p:nvSpPr>
          <p:cNvPr id="23" name="Rounded Rectangle 3">
            <a:extLst>
              <a:ext uri="{FF2B5EF4-FFF2-40B4-BE49-F238E27FC236}">
                <a16:creationId xmlns:a16="http://schemas.microsoft.com/office/drawing/2014/main" id="{CF8FB30A-CF95-4F9A-A7BB-1DE59DE5D893}"/>
              </a:ext>
            </a:extLst>
          </p:cNvPr>
          <p:cNvSpPr/>
          <p:nvPr/>
        </p:nvSpPr>
        <p:spPr>
          <a:xfrm>
            <a:off x="3648770" y="6786834"/>
            <a:ext cx="736747" cy="648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defTabSz="609402"/>
            <a:endParaRPr lang="en-US" sz="2399">
              <a:solidFill>
                <a:prstClr val="white"/>
              </a:solidFill>
              <a:latin typeface="微软雅黑" panose="020b0503020204020204" pitchFamily="34" charset="-122"/>
              <a:ea typeface="微软雅黑" panose="020b0503020204020204" pitchFamily="34" charset="-122"/>
            </a:endParaRPr>
          </a:p>
        </p:txBody>
      </p:sp>
      <p:sp>
        <p:nvSpPr>
          <p:cNvPr id="24" name="Freeform 9">
            <a:extLst>
              <a:ext uri="{FF2B5EF4-FFF2-40B4-BE49-F238E27FC236}">
                <a16:creationId xmlns:a16="http://schemas.microsoft.com/office/drawing/2014/main" id="{EC858A9C-31F7-4A6E-BA27-6FF48805AAF9}"/>
              </a:ext>
            </a:extLst>
          </p:cNvPr>
          <p:cNvSpPr>
            <a:spLocks noEditPoints="1"/>
          </p:cNvSpPr>
          <p:nvPr/>
        </p:nvSpPr>
        <p:spPr bwMode="auto">
          <a:xfrm>
            <a:off x="2582304" y="2758116"/>
            <a:ext cx="1396725" cy="4086585"/>
          </a:xfrm>
          <a:custGeom>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chemeClr val="accent3"/>
          </a:solidFill>
          <a:ln>
            <a:noFill/>
          </a:ln>
        </p:spPr>
        <p:txBody>
          <a:bodyPr vert="horz" wrap="square" lIns="121861" tIns="60931" rIns="121861" bIns="60931" numCol="1" anchor="t" anchorCtr="0" compatLnSpc="1">
            <a:prstTxWarp prst="textNoShape">
              <a:avLst/>
            </a:prstTxWarp>
          </a:bodyPr>
          <a:lstStyle/>
          <a:p>
            <a:pPr defTabSz="609402"/>
            <a:endParaRPr lang="id-ID" sz="2399">
              <a:solidFill>
                <a:prstClr val="black"/>
              </a:solidFill>
              <a:latin typeface="微软雅黑" panose="020b0503020204020204" pitchFamily="34" charset="-122"/>
              <a:ea typeface="微软雅黑" panose="020b0503020204020204" pitchFamily="34" charset="-122"/>
            </a:endParaRPr>
          </a:p>
        </p:txBody>
      </p:sp>
      <p:sp>
        <p:nvSpPr>
          <p:cNvPr id="26" name="Freeform 10">
            <a:extLst>
              <a:ext uri="{FF2B5EF4-FFF2-40B4-BE49-F238E27FC236}">
                <a16:creationId xmlns:a16="http://schemas.microsoft.com/office/drawing/2014/main" id="{6C978A92-7D37-472B-9155-D5CCB22583AD}"/>
              </a:ext>
            </a:extLst>
          </p:cNvPr>
          <p:cNvSpPr>
            <a:spLocks noEditPoints="1"/>
          </p:cNvSpPr>
          <p:nvPr/>
        </p:nvSpPr>
        <p:spPr bwMode="auto">
          <a:xfrm>
            <a:off x="2632952" y="4305448"/>
            <a:ext cx="1282848" cy="2550365"/>
          </a:xfrm>
          <a:custGeom>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1"/>
          </a:solidFill>
          <a:ln>
            <a:noFill/>
          </a:ln>
        </p:spPr>
        <p:txBody>
          <a:bodyPr vert="horz" wrap="square" lIns="121861" tIns="60931" rIns="121861" bIns="60931" numCol="1" anchor="t" anchorCtr="0" compatLnSpc="1">
            <a:prstTxWarp prst="textNoShape">
              <a:avLst/>
            </a:prstTxWarp>
          </a:bodyPr>
          <a:lstStyle/>
          <a:p>
            <a:pPr defTabSz="609402"/>
            <a:endParaRPr lang="id-ID" sz="2399">
              <a:solidFill>
                <a:prstClr val="black"/>
              </a:solidFill>
              <a:latin typeface="微软雅黑" panose="020b0503020204020204" pitchFamily="34" charset="-122"/>
              <a:ea typeface="微软雅黑" panose="020b0503020204020204" pitchFamily="34" charset="-122"/>
            </a:endParaRPr>
          </a:p>
        </p:txBody>
      </p:sp>
      <p:sp>
        <p:nvSpPr>
          <p:cNvPr id="29" name="Freeform 7">
            <a:extLst>
              <a:ext uri="{FF2B5EF4-FFF2-40B4-BE49-F238E27FC236}">
                <a16:creationId xmlns:a16="http://schemas.microsoft.com/office/drawing/2014/main" id="{0880F2E4-A877-4E44-B534-F78E79C75980}"/>
              </a:ext>
            </a:extLst>
          </p:cNvPr>
          <p:cNvSpPr>
            <a:spLocks noEditPoints="1"/>
          </p:cNvSpPr>
          <p:nvPr/>
        </p:nvSpPr>
        <p:spPr bwMode="auto">
          <a:xfrm>
            <a:off x="4111007" y="4861079"/>
            <a:ext cx="1283477" cy="1990640"/>
          </a:xfrm>
          <a:custGeom>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5"/>
          </a:solidFill>
          <a:ln>
            <a:noFill/>
          </a:ln>
        </p:spPr>
        <p:txBody>
          <a:bodyPr vert="horz" wrap="square" lIns="121861" tIns="60931" rIns="121861" bIns="60931" numCol="1" anchor="t" anchorCtr="0" compatLnSpc="1">
            <a:prstTxWarp prst="textNoShape">
              <a:avLst/>
            </a:prstTxWarp>
          </a:bodyPr>
          <a:lstStyle/>
          <a:p>
            <a:pPr defTabSz="609402"/>
            <a:endParaRPr lang="id-ID" sz="2399">
              <a:solidFill>
                <a:prstClr val="black"/>
              </a:solidFill>
              <a:latin typeface="微软雅黑" panose="020b0503020204020204" pitchFamily="34" charset="-122"/>
              <a:ea typeface="微软雅黑" panose="020b0503020204020204" pitchFamily="34" charset="-122"/>
            </a:endParaRPr>
          </a:p>
        </p:txBody>
      </p:sp>
      <p:sp>
        <p:nvSpPr>
          <p:cNvPr id="35" name="Freeform 5">
            <a:extLst>
              <a:ext uri="{FF2B5EF4-FFF2-40B4-BE49-F238E27FC236}">
                <a16:creationId xmlns:a16="http://schemas.microsoft.com/office/drawing/2014/main" id="{7443C692-AA5E-464C-84F7-053A01955628}"/>
              </a:ext>
            </a:extLst>
          </p:cNvPr>
          <p:cNvSpPr>
            <a:spLocks noEditPoints="1"/>
          </p:cNvSpPr>
          <p:nvPr/>
        </p:nvSpPr>
        <p:spPr bwMode="auto">
          <a:xfrm>
            <a:off x="3434811" y="1308295"/>
            <a:ext cx="1125875" cy="5536408"/>
          </a:xfrm>
          <a:custGeom>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6"/>
          </a:solidFill>
          <a:ln>
            <a:noFill/>
          </a:ln>
        </p:spPr>
        <p:txBody>
          <a:bodyPr vert="horz" wrap="square" lIns="121861" tIns="60931" rIns="121861" bIns="60931" numCol="1" anchor="t" anchorCtr="0" compatLnSpc="1">
            <a:prstTxWarp prst="textNoShape">
              <a:avLst/>
            </a:prstTxWarp>
          </a:bodyPr>
          <a:lstStyle/>
          <a:p>
            <a:pPr defTabSz="609402"/>
            <a:endParaRPr lang="id-ID" sz="2399">
              <a:solidFill>
                <a:prstClr val="black"/>
              </a:solidFill>
              <a:latin typeface="微软雅黑" panose="020b0503020204020204" pitchFamily="34" charset="-122"/>
              <a:ea typeface="微软雅黑" panose="020b0503020204020204" pitchFamily="34" charset="-122"/>
            </a:endParaRPr>
          </a:p>
        </p:txBody>
      </p:sp>
      <p:sp>
        <p:nvSpPr>
          <p:cNvPr id="46" name="Freeform 6">
            <a:extLst>
              <a:ext uri="{FF2B5EF4-FFF2-40B4-BE49-F238E27FC236}">
                <a16:creationId xmlns:a16="http://schemas.microsoft.com/office/drawing/2014/main" id="{5675880D-83F5-4FA0-A832-F40464539F52}"/>
              </a:ext>
            </a:extLst>
          </p:cNvPr>
          <p:cNvSpPr>
            <a:spLocks noEditPoints="1"/>
          </p:cNvSpPr>
          <p:nvPr/>
        </p:nvSpPr>
        <p:spPr bwMode="auto">
          <a:xfrm>
            <a:off x="4043830" y="3252194"/>
            <a:ext cx="1396724" cy="3592507"/>
          </a:xfrm>
          <a:custGeom>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chemeClr val="accent4"/>
          </a:solidFill>
          <a:ln>
            <a:noFill/>
          </a:ln>
        </p:spPr>
        <p:txBody>
          <a:bodyPr vert="horz" wrap="square" lIns="121861" tIns="60931" rIns="121861" bIns="60931" numCol="1" anchor="t" anchorCtr="0" compatLnSpc="1">
            <a:prstTxWarp prst="textNoShape">
              <a:avLst/>
            </a:prstTxWarp>
          </a:bodyPr>
          <a:lstStyle/>
          <a:p>
            <a:pPr defTabSz="609402"/>
            <a:endParaRPr lang="id-ID" sz="2399">
              <a:solidFill>
                <a:prstClr val="black"/>
              </a:solidFill>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a16="http://schemas.microsoft.com/office/drawing/2014/main" id="{7218DD5E-335B-40A8-92A2-AC8F39333991}"/>
              </a:ext>
            </a:extLst>
          </p:cNvPr>
          <p:cNvSpPr txBox="1"/>
          <p:nvPr/>
        </p:nvSpPr>
        <p:spPr>
          <a:xfrm>
            <a:off x="3597638" y="1802373"/>
            <a:ext cx="792480" cy="457200"/>
          </a:xfrm>
          <a:prstGeom prst="rect">
            <a:avLst/>
          </a:prstGeom>
          <a:noFill/>
        </p:spPr>
        <p:txBody>
          <a:bodyPr wrap="none" rtlCol="0">
            <a:spAutoFit/>
          </a:bodyPr>
          <a:lstStyle>
            <a:defPPr>
              <a:defRPr lang="zh-CN"/>
            </a:defPPr>
            <a:lvl1pPr>
              <a:defRPr sz="2400" b="1"/>
            </a:lvl1pPr>
          </a:lstStyle>
          <a:p>
            <a:r>
              <a:rPr lang="zh-CN" altLang="en-US"/>
              <a:t>宋词</a:t>
            </a:r>
          </a:p>
        </p:txBody>
      </p:sp>
      <p:sp>
        <p:nvSpPr>
          <p:cNvPr id="57" name="文本框 56">
            <a:extLst>
              <a:ext uri="{FF2B5EF4-FFF2-40B4-BE49-F238E27FC236}">
                <a16:creationId xmlns:a16="http://schemas.microsoft.com/office/drawing/2014/main" id="{B76CFB9A-06FE-4788-8E7B-4C670AFBCF43}"/>
              </a:ext>
            </a:extLst>
          </p:cNvPr>
          <p:cNvSpPr txBox="1"/>
          <p:nvPr/>
        </p:nvSpPr>
        <p:spPr>
          <a:xfrm>
            <a:off x="2763852" y="3252195"/>
            <a:ext cx="792480" cy="457200"/>
          </a:xfrm>
          <a:prstGeom prst="rect">
            <a:avLst/>
          </a:prstGeom>
          <a:noFill/>
        </p:spPr>
        <p:txBody>
          <a:bodyPr wrap="none" rtlCol="0">
            <a:spAutoFit/>
          </a:bodyPr>
          <a:lstStyle>
            <a:defPPr>
              <a:defRPr lang="zh-CN"/>
            </a:defPPr>
            <a:lvl1pPr>
              <a:defRPr sz="2400" b="1"/>
            </a:lvl1pPr>
          </a:lstStyle>
          <a:p>
            <a:r>
              <a:rPr lang="zh-CN" altLang="en-US"/>
              <a:t>元曲</a:t>
            </a:r>
          </a:p>
        </p:txBody>
      </p:sp>
      <p:sp>
        <p:nvSpPr>
          <p:cNvPr id="58" name="文本框 57">
            <a:extLst>
              <a:ext uri="{FF2B5EF4-FFF2-40B4-BE49-F238E27FC236}">
                <a16:creationId xmlns:a16="http://schemas.microsoft.com/office/drawing/2014/main" id="{5809CF50-737C-40DC-8CE5-F5F93660F974}"/>
              </a:ext>
            </a:extLst>
          </p:cNvPr>
          <p:cNvSpPr txBox="1"/>
          <p:nvPr/>
        </p:nvSpPr>
        <p:spPr>
          <a:xfrm>
            <a:off x="4412717" y="3663493"/>
            <a:ext cx="800219" cy="457200"/>
          </a:xfrm>
          <a:prstGeom prst="rect">
            <a:avLst/>
          </a:prstGeom>
          <a:noFill/>
        </p:spPr>
        <p:txBody>
          <a:bodyPr wrap="square" rtlCol="0">
            <a:spAutoFit/>
          </a:bodyPr>
          <a:lstStyle>
            <a:defPPr>
              <a:defRPr lang="zh-CN"/>
            </a:defPPr>
            <a:lvl1pPr>
              <a:defRPr sz="2400" b="1"/>
            </a:lvl1pPr>
          </a:lstStyle>
          <a:p>
            <a:r>
              <a:rPr lang="zh-CN" altLang="en-US"/>
              <a:t>说书</a:t>
            </a:r>
          </a:p>
        </p:txBody>
      </p:sp>
      <p:sp>
        <p:nvSpPr>
          <p:cNvPr id="59" name="文本框 58">
            <a:extLst>
              <a:ext uri="{FF2B5EF4-FFF2-40B4-BE49-F238E27FC236}">
                <a16:creationId xmlns:a16="http://schemas.microsoft.com/office/drawing/2014/main" id="{C7DA139F-5166-48E2-8932-B14069DE4BD2}"/>
              </a:ext>
            </a:extLst>
          </p:cNvPr>
          <p:cNvSpPr txBox="1"/>
          <p:nvPr/>
        </p:nvSpPr>
        <p:spPr>
          <a:xfrm>
            <a:off x="4423687" y="5216783"/>
            <a:ext cx="792480" cy="457200"/>
          </a:xfrm>
          <a:prstGeom prst="rect">
            <a:avLst/>
          </a:prstGeom>
          <a:noFill/>
        </p:spPr>
        <p:txBody>
          <a:bodyPr wrap="none" rtlCol="0">
            <a:spAutoFit/>
          </a:bodyPr>
          <a:lstStyle>
            <a:defPPr>
              <a:defRPr lang="zh-CN"/>
            </a:defPPr>
            <a:lvl1pPr>
              <a:defRPr sz="2400" b="1"/>
            </a:lvl1pPr>
          </a:lstStyle>
          <a:p>
            <a:r>
              <a:rPr lang="zh-CN" altLang="en-US"/>
              <a:t>绘画</a:t>
            </a:r>
          </a:p>
        </p:txBody>
      </p:sp>
      <p:sp>
        <p:nvSpPr>
          <p:cNvPr id="63" name="文本框 62">
            <a:extLst>
              <a:ext uri="{FF2B5EF4-FFF2-40B4-BE49-F238E27FC236}">
                <a16:creationId xmlns:a16="http://schemas.microsoft.com/office/drawing/2014/main" id="{ADE8E42E-DE85-44C3-936C-E8C5CB930904}"/>
              </a:ext>
            </a:extLst>
          </p:cNvPr>
          <p:cNvSpPr txBox="1"/>
          <p:nvPr/>
        </p:nvSpPr>
        <p:spPr>
          <a:xfrm>
            <a:off x="2763851" y="4737185"/>
            <a:ext cx="792480" cy="457200"/>
          </a:xfrm>
          <a:prstGeom prst="rect">
            <a:avLst/>
          </a:prstGeom>
          <a:noFill/>
        </p:spPr>
        <p:txBody>
          <a:bodyPr wrap="none" rtlCol="0">
            <a:spAutoFit/>
          </a:bodyPr>
          <a:lstStyle>
            <a:defPPr>
              <a:defRPr lang="zh-CN"/>
            </a:defPPr>
            <a:lvl1pPr>
              <a:defRPr sz="2400" b="1"/>
            </a:lvl1pPr>
          </a:lstStyle>
          <a:p>
            <a:r>
              <a:rPr lang="zh-CN" altLang="en-US"/>
              <a:t>书法</a:t>
            </a:r>
          </a:p>
        </p:txBody>
      </p:sp>
      <p:grpSp>
        <p:nvGrpSpPr>
          <p:cNvPr id="66" name="组合 65">
            <a:extLst>
              <a:ext uri="{FF2B5EF4-FFF2-40B4-BE49-F238E27FC236}">
                <a16:creationId xmlns:a16="http://schemas.microsoft.com/office/drawing/2014/main" id="{9513BED0-E000-40DD-9022-E9C3797638CD}"/>
              </a:ext>
            </a:extLst>
          </p:cNvPr>
          <p:cNvGrpSpPr/>
          <p:nvPr/>
        </p:nvGrpSpPr>
        <p:grpSpPr>
          <a:xfrm>
            <a:off x="4441996" y="1998839"/>
            <a:ext cx="1216718" cy="380853"/>
            <a:chOff x="6243920" y="1105827"/>
            <a:chExt cx="4246280" cy="1269047"/>
          </a:xfrm>
        </p:grpSpPr>
        <p:sp>
          <p:nvSpPr>
            <p:cNvPr id="67" name="任意多边形 44">
              <a:extLst>
                <a:ext uri="{FF2B5EF4-FFF2-40B4-BE49-F238E27FC236}">
                  <a16:creationId xmlns:a16="http://schemas.microsoft.com/office/drawing/2014/main" id="{27883FA3-7A34-496C-A602-A3BC8FF98C1E}"/>
                </a:ext>
              </a:extLst>
            </p:cNvPr>
            <p:cNvSpPr/>
            <p:nvPr/>
          </p:nvSpPr>
          <p:spPr>
            <a:xfrm flipV="1">
              <a:off x="6286500" y="1168374"/>
              <a:ext cx="4203700" cy="1206500"/>
            </a:xfrm>
            <a:custGeom>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8" name="椭圆 67">
              <a:extLst>
                <a:ext uri="{FF2B5EF4-FFF2-40B4-BE49-F238E27FC236}">
                  <a16:creationId xmlns:a16="http://schemas.microsoft.com/office/drawing/2014/main" id="{373E03A4-DCB1-446F-84CC-583224D33125}"/>
                </a:ext>
              </a:extLst>
            </p:cNvPr>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9" name="组合 68">
            <a:extLst>
              <a:ext uri="{FF2B5EF4-FFF2-40B4-BE49-F238E27FC236}">
                <a16:creationId xmlns:a16="http://schemas.microsoft.com/office/drawing/2014/main" id="{7A9018D8-4456-4C2F-A7EB-7BE701C56736}"/>
              </a:ext>
            </a:extLst>
          </p:cNvPr>
          <p:cNvGrpSpPr/>
          <p:nvPr/>
        </p:nvGrpSpPr>
        <p:grpSpPr>
          <a:xfrm flipH="1">
            <a:off x="1507061" y="3643686"/>
            <a:ext cx="1093952" cy="401864"/>
            <a:chOff x="6243920" y="1105827"/>
            <a:chExt cx="4246280" cy="1269047"/>
          </a:xfrm>
        </p:grpSpPr>
        <p:sp>
          <p:nvSpPr>
            <p:cNvPr id="70" name="任意多边形 44">
              <a:extLst>
                <a:ext uri="{FF2B5EF4-FFF2-40B4-BE49-F238E27FC236}">
                  <a16:creationId xmlns:a16="http://schemas.microsoft.com/office/drawing/2014/main" id="{BB0C900A-0583-40BD-843F-718D8C195847}"/>
                </a:ext>
              </a:extLst>
            </p:cNvPr>
            <p:cNvSpPr/>
            <p:nvPr/>
          </p:nvSpPr>
          <p:spPr>
            <a:xfrm flipV="1">
              <a:off x="6286500" y="1168374"/>
              <a:ext cx="4203700" cy="1206500"/>
            </a:xfrm>
            <a:custGeom>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1" name="椭圆 70">
              <a:extLst>
                <a:ext uri="{FF2B5EF4-FFF2-40B4-BE49-F238E27FC236}">
                  <a16:creationId xmlns:a16="http://schemas.microsoft.com/office/drawing/2014/main" id="{2A3ECB57-7FF0-478A-95EA-E9E07BB0754B}"/>
                </a:ext>
              </a:extLst>
            </p:cNvPr>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2" name="组合 71">
            <a:extLst>
              <a:ext uri="{FF2B5EF4-FFF2-40B4-BE49-F238E27FC236}">
                <a16:creationId xmlns:a16="http://schemas.microsoft.com/office/drawing/2014/main" id="{AD4343D3-DD1C-423B-BDF9-DF3289D5ED7B}"/>
              </a:ext>
            </a:extLst>
          </p:cNvPr>
          <p:cNvGrpSpPr/>
          <p:nvPr/>
        </p:nvGrpSpPr>
        <p:grpSpPr>
          <a:xfrm>
            <a:off x="5394484" y="4012512"/>
            <a:ext cx="1464656" cy="489623"/>
            <a:chOff x="6243920" y="1105827"/>
            <a:chExt cx="4246280" cy="1269047"/>
          </a:xfrm>
        </p:grpSpPr>
        <p:sp>
          <p:nvSpPr>
            <p:cNvPr id="73" name="任意多边形 44">
              <a:extLst>
                <a:ext uri="{FF2B5EF4-FFF2-40B4-BE49-F238E27FC236}">
                  <a16:creationId xmlns:a16="http://schemas.microsoft.com/office/drawing/2014/main" id="{6836BBCC-654F-439E-95AC-EEA004AE7F6C}"/>
                </a:ext>
              </a:extLst>
            </p:cNvPr>
            <p:cNvSpPr/>
            <p:nvPr/>
          </p:nvSpPr>
          <p:spPr>
            <a:xfrm flipV="1">
              <a:off x="6286500" y="1168374"/>
              <a:ext cx="4203700" cy="1206500"/>
            </a:xfrm>
            <a:custGeom>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4" name="椭圆 73">
              <a:extLst>
                <a:ext uri="{FF2B5EF4-FFF2-40B4-BE49-F238E27FC236}">
                  <a16:creationId xmlns:a16="http://schemas.microsoft.com/office/drawing/2014/main" id="{B197FAD9-C96F-48A6-99AD-2CA270DEC834}"/>
                </a:ext>
              </a:extLst>
            </p:cNvPr>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5" name="组合 74">
            <a:extLst>
              <a:ext uri="{FF2B5EF4-FFF2-40B4-BE49-F238E27FC236}">
                <a16:creationId xmlns:a16="http://schemas.microsoft.com/office/drawing/2014/main" id="{7D45FEA1-4B2E-4B89-BEE9-A33F04DA9F64}"/>
              </a:ext>
            </a:extLst>
          </p:cNvPr>
          <p:cNvGrpSpPr/>
          <p:nvPr/>
        </p:nvGrpSpPr>
        <p:grpSpPr>
          <a:xfrm>
            <a:off x="5032119" y="5927056"/>
            <a:ext cx="1222764" cy="417485"/>
            <a:chOff x="6243920" y="1105827"/>
            <a:chExt cx="4246280" cy="1269047"/>
          </a:xfrm>
        </p:grpSpPr>
        <p:sp>
          <p:nvSpPr>
            <p:cNvPr id="76" name="任意多边形 44">
              <a:extLst>
                <a:ext uri="{FF2B5EF4-FFF2-40B4-BE49-F238E27FC236}">
                  <a16:creationId xmlns:a16="http://schemas.microsoft.com/office/drawing/2014/main" id="{CEB94CD8-864B-4CB5-AE8D-8085EF7EEE32}"/>
                </a:ext>
              </a:extLst>
            </p:cNvPr>
            <p:cNvSpPr/>
            <p:nvPr/>
          </p:nvSpPr>
          <p:spPr>
            <a:xfrm flipV="1">
              <a:off x="6286500" y="1168374"/>
              <a:ext cx="4203700" cy="1206500"/>
            </a:xfrm>
            <a:custGeom>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7" name="椭圆 76">
              <a:extLst>
                <a:ext uri="{FF2B5EF4-FFF2-40B4-BE49-F238E27FC236}">
                  <a16:creationId xmlns:a16="http://schemas.microsoft.com/office/drawing/2014/main" id="{210B6C9D-D946-4B2E-B9A5-554FE67BDB20}"/>
                </a:ext>
              </a:extLst>
            </p:cNvPr>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78" name="文本框 77">
            <a:extLst>
              <a:ext uri="{FF2B5EF4-FFF2-40B4-BE49-F238E27FC236}">
                <a16:creationId xmlns:a16="http://schemas.microsoft.com/office/drawing/2014/main" id="{21D7258A-FDB2-419F-885A-139FBE6DCE91}"/>
              </a:ext>
            </a:extLst>
          </p:cNvPr>
          <p:cNvSpPr txBox="1"/>
          <p:nvPr/>
        </p:nvSpPr>
        <p:spPr>
          <a:xfrm>
            <a:off x="4902311" y="1289710"/>
            <a:ext cx="2653339" cy="1188720"/>
          </a:xfrm>
          <a:prstGeom prst="rect">
            <a:avLst/>
          </a:prstGeom>
          <a:noFill/>
        </p:spPr>
        <p:txBody>
          <a:bodyPr wrap="square" rtlCol="0">
            <a:spAutoFit/>
          </a:bodyPr>
          <a:lstStyle>
            <a:defPPr>
              <a:defRPr lang="zh-CN"/>
            </a:defPPr>
            <a:lvl1pPr>
              <a:defRPr sz="2400" b="1"/>
            </a:lvl1pPr>
          </a:lstStyle>
          <a:p>
            <a:r>
              <a:rPr lang="zh-CN" altLang="en-US" b="0">
                <a:latin typeface="微软雅黑" panose="020b0503020204020204" pitchFamily="34" charset="-122"/>
                <a:ea typeface="微软雅黑" panose="020b0503020204020204" pitchFamily="34" charset="-122"/>
              </a:rPr>
              <a:t>两宋城市生活丰富多彩，娱乐场所需要大量的歌词。</a:t>
            </a:r>
          </a:p>
        </p:txBody>
      </p:sp>
      <p:sp>
        <p:nvSpPr>
          <p:cNvPr id="79" name="文本框 78">
            <a:extLst>
              <a:ext uri="{FF2B5EF4-FFF2-40B4-BE49-F238E27FC236}">
                <a16:creationId xmlns:a16="http://schemas.microsoft.com/office/drawing/2014/main" id="{9EEB504F-4875-454A-AB4C-493178563DF6}"/>
              </a:ext>
            </a:extLst>
          </p:cNvPr>
          <p:cNvSpPr txBox="1"/>
          <p:nvPr/>
        </p:nvSpPr>
        <p:spPr>
          <a:xfrm>
            <a:off x="132516" y="2845220"/>
            <a:ext cx="2368669" cy="1188720"/>
          </a:xfrm>
          <a:prstGeom prst="rect">
            <a:avLst/>
          </a:prstGeom>
          <a:noFill/>
        </p:spPr>
        <p:txBody>
          <a:bodyPr wrap="square" rtlCol="0">
            <a:spAutoFit/>
          </a:bodyPr>
          <a:lstStyle>
            <a:defPPr>
              <a:defRPr lang="zh-CN"/>
            </a:defPPr>
            <a:lvl1pPr>
              <a:defRPr sz="2400" b="0">
                <a:latin typeface="微软雅黑" panose="020b0503020204020204" pitchFamily="34" charset="-122"/>
                <a:ea typeface="微软雅黑" panose="020b0503020204020204" pitchFamily="34" charset="-122"/>
              </a:defRPr>
            </a:lvl1pPr>
          </a:lstStyle>
          <a:p>
            <a:r>
              <a:rPr lang="zh-CN" altLang="en-US"/>
              <a:t>更灵活、更通俗，更加适合市井演唱的需要。</a:t>
            </a:r>
          </a:p>
        </p:txBody>
      </p:sp>
      <p:sp>
        <p:nvSpPr>
          <p:cNvPr id="80" name="文本框 79">
            <a:extLst>
              <a:ext uri="{FF2B5EF4-FFF2-40B4-BE49-F238E27FC236}">
                <a16:creationId xmlns:a16="http://schemas.microsoft.com/office/drawing/2014/main" id="{C6183FA7-AB68-4A44-8A5E-335E5B322A2F}"/>
              </a:ext>
            </a:extLst>
          </p:cNvPr>
          <p:cNvSpPr txBox="1"/>
          <p:nvPr/>
        </p:nvSpPr>
        <p:spPr>
          <a:xfrm>
            <a:off x="5843579" y="3671138"/>
            <a:ext cx="2460208" cy="1188720"/>
          </a:xfrm>
          <a:prstGeom prst="rect">
            <a:avLst/>
          </a:prstGeom>
          <a:noFill/>
        </p:spPr>
        <p:txBody>
          <a:bodyPr wrap="square" rtlCol="0">
            <a:spAutoFit/>
          </a:bodyPr>
          <a:lstStyle>
            <a:defPPr>
              <a:defRPr lang="zh-CN"/>
            </a:defPPr>
            <a:lvl1pPr>
              <a:defRPr sz="2400" b="0">
                <a:latin typeface="微软雅黑" panose="020b0503020204020204" pitchFamily="34" charset="-122"/>
                <a:ea typeface="微软雅黑" panose="020b0503020204020204" pitchFamily="34" charset="-122"/>
              </a:defRPr>
            </a:lvl1pPr>
          </a:lstStyle>
          <a:p>
            <a:r>
              <a:rPr lang="zh-CN" altLang="en-US"/>
              <a:t>说书底本成为话本，实际是早期的白话小说。</a:t>
            </a:r>
          </a:p>
        </p:txBody>
      </p:sp>
      <p:sp>
        <p:nvSpPr>
          <p:cNvPr id="81" name="文本框 80">
            <a:extLst>
              <a:ext uri="{FF2B5EF4-FFF2-40B4-BE49-F238E27FC236}">
                <a16:creationId xmlns:a16="http://schemas.microsoft.com/office/drawing/2014/main" id="{2D26ECDE-5731-4EF0-826A-000B5D429094}"/>
              </a:ext>
            </a:extLst>
          </p:cNvPr>
          <p:cNvSpPr txBox="1"/>
          <p:nvPr/>
        </p:nvSpPr>
        <p:spPr>
          <a:xfrm>
            <a:off x="5326565" y="5311196"/>
            <a:ext cx="3579629" cy="1188720"/>
          </a:xfrm>
          <a:prstGeom prst="rect">
            <a:avLst/>
          </a:prstGeom>
          <a:noFill/>
        </p:spPr>
        <p:txBody>
          <a:bodyPr wrap="square" rtlCol="0">
            <a:spAutoFit/>
          </a:bodyPr>
          <a:lstStyle>
            <a:defPPr>
              <a:defRPr lang="zh-CN"/>
            </a:defPPr>
            <a:lvl1pPr>
              <a:defRPr sz="2400" b="0">
                <a:latin typeface="微软雅黑" panose="020b0503020204020204" pitchFamily="34" charset="-122"/>
                <a:ea typeface="微软雅黑" panose="020b0503020204020204" pitchFamily="34" charset="-122"/>
              </a:defRPr>
            </a:lvl1pPr>
          </a:lstStyle>
          <a:p>
            <a:r>
              <a:rPr lang="zh-CN" altLang="en-US"/>
              <a:t>注重意境和笔墨情趣，花鸟、人物画水平高。描绘了市井中人们的生活面貌。</a:t>
            </a:r>
          </a:p>
        </p:txBody>
      </p:sp>
      <p:grpSp>
        <p:nvGrpSpPr>
          <p:cNvPr id="82" name="组合 81">
            <a:extLst>
              <a:ext uri="{FF2B5EF4-FFF2-40B4-BE49-F238E27FC236}">
                <a16:creationId xmlns:a16="http://schemas.microsoft.com/office/drawing/2014/main" id="{65092709-F84B-4114-B424-735E3BA796C8}"/>
              </a:ext>
            </a:extLst>
          </p:cNvPr>
          <p:cNvGrpSpPr/>
          <p:nvPr/>
        </p:nvGrpSpPr>
        <p:grpSpPr>
          <a:xfrm flipH="1">
            <a:off x="1517893" y="5173393"/>
            <a:ext cx="1093952" cy="401864"/>
            <a:chOff x="6243920" y="1105827"/>
            <a:chExt cx="4246280" cy="1269047"/>
          </a:xfrm>
        </p:grpSpPr>
        <p:sp>
          <p:nvSpPr>
            <p:cNvPr id="83" name="任意多边形 44">
              <a:extLst>
                <a:ext uri="{FF2B5EF4-FFF2-40B4-BE49-F238E27FC236}">
                  <a16:creationId xmlns:a16="http://schemas.microsoft.com/office/drawing/2014/main" id="{F3FCD6D3-80EA-43F2-8C1A-74D7D6263C45}"/>
                </a:ext>
              </a:extLst>
            </p:cNvPr>
            <p:cNvSpPr/>
            <p:nvPr/>
          </p:nvSpPr>
          <p:spPr>
            <a:xfrm flipV="1">
              <a:off x="6286500" y="1168374"/>
              <a:ext cx="4203700" cy="1206500"/>
            </a:xfrm>
            <a:custGeom>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4" name="椭圆 83">
              <a:extLst>
                <a:ext uri="{FF2B5EF4-FFF2-40B4-BE49-F238E27FC236}">
                  <a16:creationId xmlns:a16="http://schemas.microsoft.com/office/drawing/2014/main" id="{A79A5FA0-029D-4DEE-BF68-283603305713}"/>
                </a:ext>
              </a:extLst>
            </p:cNvPr>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85" name="文本框 84">
            <a:extLst>
              <a:ext uri="{FF2B5EF4-FFF2-40B4-BE49-F238E27FC236}">
                <a16:creationId xmlns:a16="http://schemas.microsoft.com/office/drawing/2014/main" id="{748F0F5A-835E-4F68-940A-0D9E0C80046C}"/>
              </a:ext>
            </a:extLst>
          </p:cNvPr>
          <p:cNvSpPr txBox="1"/>
          <p:nvPr/>
        </p:nvSpPr>
        <p:spPr>
          <a:xfrm>
            <a:off x="796036" y="4616618"/>
            <a:ext cx="1891758" cy="822960"/>
          </a:xfrm>
          <a:prstGeom prst="rect">
            <a:avLst/>
          </a:prstGeom>
          <a:noFill/>
        </p:spPr>
        <p:txBody>
          <a:bodyPr wrap="square" rtlCol="0">
            <a:spAutoFit/>
          </a:bodyPr>
          <a:lstStyle>
            <a:defPPr>
              <a:defRPr lang="zh-CN"/>
            </a:defPPr>
            <a:lvl1pPr>
              <a:defRPr sz="2400" b="0">
                <a:latin typeface="微软雅黑" panose="020b0503020204020204" pitchFamily="34" charset="-122"/>
                <a:ea typeface="微软雅黑" panose="020b0503020204020204" pitchFamily="34" charset="-122"/>
              </a:defRPr>
            </a:lvl1pPr>
          </a:lstStyle>
          <a:p>
            <a:r>
              <a:rPr lang="zh-CN" altLang="en-US"/>
              <a:t>追求个性，布局法度。</a:t>
            </a:r>
          </a:p>
        </p:txBody>
      </p:sp>
      <p:sp>
        <p:nvSpPr>
          <p:cNvPr id="86" name="文本框 85">
            <a:extLst>
              <a:ext uri="{FF2B5EF4-FFF2-40B4-BE49-F238E27FC236}">
                <a16:creationId xmlns:a16="http://schemas.microsoft.com/office/drawing/2014/main" id="{E535273C-A351-4737-A63D-ECC6164EA23E}"/>
              </a:ext>
            </a:extLst>
          </p:cNvPr>
          <p:cNvSpPr txBox="1"/>
          <p:nvPr/>
        </p:nvSpPr>
        <p:spPr>
          <a:xfrm>
            <a:off x="273371" y="357934"/>
            <a:ext cx="4864324" cy="518160"/>
          </a:xfrm>
          <a:prstGeom prst="rect">
            <a:avLst/>
          </a:prstGeom>
          <a:noFill/>
        </p:spPr>
        <p:txBody>
          <a:bodyPr wrap="square">
            <a:spAutoFit/>
          </a:bodyPr>
          <a:lstStyle/>
          <a:p>
            <a:r>
              <a:rPr lang="zh-CN" altLang="en-US" sz="2800" b="1"/>
              <a:t>二、文学艺术——市井文化</a:t>
            </a:r>
          </a:p>
        </p:txBody>
      </p:sp>
      <p:pic>
        <p:nvPicPr>
          <p:cNvPr id="93" name="Picture 2">
            <a:extLst>
              <a:ext uri="{FF2B5EF4-FFF2-40B4-BE49-F238E27FC236}">
                <a16:creationId xmlns:a16="http://schemas.microsoft.com/office/drawing/2014/main" id="{161308D4-2F51-4504-933B-E28757F0B70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64217" y="3849969"/>
            <a:ext cx="4395267" cy="24723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4" name="图片 93">
            <a:extLst>
              <a:ext uri="{FF2B5EF4-FFF2-40B4-BE49-F238E27FC236}">
                <a16:creationId xmlns:a16="http://schemas.microsoft.com/office/drawing/2014/main" id="{3FBCD9FD-583B-4119-AA6F-DC0B6971F7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4217" y="553519"/>
            <a:ext cx="4395266" cy="3296450"/>
          </a:xfrm>
          <a:prstGeom prst="rect">
            <a:avLst/>
          </a:prstGeom>
          <a:ln>
            <a:noFill/>
          </a:ln>
          <a:effectLst>
            <a:outerShdw blurRad="292100" dist="139700" dir="2700000" algn="tl" rotWithShape="0">
              <a:srgbClr val="333333">
                <a:alpha val="65000"/>
              </a:srgbClr>
            </a:outerShdw>
          </a:effectLst>
        </p:spPr>
      </p:pic>
      <p:pic>
        <p:nvPicPr>
          <p:cNvPr id="95" name="图片 94">
            <a:extLst>
              <a:ext uri="{FF2B5EF4-FFF2-40B4-BE49-F238E27FC236}">
                <a16:creationId xmlns:a16="http://schemas.microsoft.com/office/drawing/2014/main" id="{06A7DB39-E9AA-4B22-84EA-E0945BDD64FF}"/>
              </a:ext>
            </a:extLst>
          </p:cNvPr>
          <p:cNvPicPr>
            <a:picLocks noChangeAspect="1"/>
          </p:cNvPicPr>
          <p:nvPr/>
        </p:nvPicPr>
        <p:blipFill>
          <a:blip r:embed="rId5">
            <a:extLst>
              <a:ext uri="{28A0092B-C50C-407E-A947-70E740481C1C}">
                <a14:useLocalDpi xmlns:a14="http://schemas.microsoft.com/office/drawing/2010/main" val="0"/>
              </a:ext>
            </a:extLst>
          </a:blip>
          <a:srcRect l="17096"/>
          <a:stretch>
            <a:fillRect/>
          </a:stretch>
        </p:blipFill>
        <p:spPr>
          <a:xfrm>
            <a:off x="5856905" y="565009"/>
            <a:ext cx="1763344" cy="57572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34070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down)">
                                      <p:cBhvr>
                                        <p:cTn id="10" dur="500"/>
                                        <p:tgtEl>
                                          <p:spTgt spid="5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wipe(left)">
                                      <p:cBhvr>
                                        <p:cTn id="18" dur="500"/>
                                        <p:tgtEl>
                                          <p:spTgt spid="7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down)">
                                      <p:cBhvr>
                                        <p:cTn id="26" dur="500"/>
                                        <p:tgtEl>
                                          <p:spTgt spid="5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2" fill="hold" nodeType="click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wipe(right)">
                                      <p:cBhvr>
                                        <p:cTn id="31" dur="500"/>
                                        <p:tgtEl>
                                          <p:spTgt spid="69"/>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wipe(right)">
                                      <p:cBhvr>
                                        <p:cTn id="34" dur="500"/>
                                        <p:tgtEl>
                                          <p:spTgt spid="7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down)">
                                      <p:cBhvr>
                                        <p:cTn id="42" dur="500"/>
                                        <p:tgtEl>
                                          <p:spTgt spid="5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left)">
                                      <p:cBhvr>
                                        <p:cTn id="47" dur="500"/>
                                        <p:tgtEl>
                                          <p:spTgt spid="7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wipe(down)">
                                      <p:cBhvr>
                                        <p:cTn id="58" dur="500"/>
                                        <p:tgtEl>
                                          <p:spTgt spid="63"/>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2" presetClass="entr" presetSubtype="2" fill="hold" nodeType="click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wipe(right)">
                                      <p:cBhvr>
                                        <p:cTn id="63" dur="500"/>
                                        <p:tgtEl>
                                          <p:spTgt spid="8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wipe(down)">
                                      <p:cBhvr>
                                        <p:cTn id="74" dur="500"/>
                                        <p:tgtEl>
                                          <p:spTgt spid="59"/>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22" presetClass="entr" presetSubtype="8" fill="hold" nodeType="click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wipe(left)">
                                      <p:cBhvr>
                                        <p:cTn id="79" dur="500"/>
                                        <p:tgtEl>
                                          <p:spTgt spid="7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16" presetClass="entr" presetSubtype="21" fill="hold" nodeType="click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barn(inVertical)">
                                      <p:cBhvr>
                                        <p:cTn id="87" dur="500"/>
                                        <p:tgtEl>
                                          <p:spTgt spid="94"/>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16" presetClass="entr" presetSubtype="21" fill="hold" nodeType="click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barn(inVertical)">
                                      <p:cBhvr>
                                        <p:cTn id="92" dur="500"/>
                                        <p:tgtEl>
                                          <p:spTgt spid="93"/>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16" presetClass="entr" presetSubtype="21" fill="hold" nodeType="click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barn(inVertical)">
                                      <p:cBhvr>
                                        <p:cTn id="9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9" grpId="0"/>
      <p:bldP spid="35" grpId="0"/>
      <p:bldP spid="46" grpId="0"/>
      <p:bldP spid="56" grpId="0"/>
      <p:bldP spid="57" grpId="0"/>
      <p:bldP spid="58" grpId="0"/>
      <p:bldP spid="59" grpId="0"/>
      <p:bldP spid="63" grpId="0"/>
      <p:bldP spid="78" grpId="0"/>
      <p:bldP spid="79" grpId="0"/>
      <p:bldP spid="80" grpId="0"/>
      <p:bldP spid="81" grpId="0"/>
      <p:bldP spid="8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 name="图片 27">
            <a:extLst>
              <a:ext uri="{FF2B5EF4-FFF2-40B4-BE49-F238E27FC236}">
                <a16:creationId xmlns:a16="http://schemas.microsoft.com/office/drawing/2014/main" id="{6A47EB3C-F569-432B-BA79-6971567C8D39}"/>
              </a:ext>
            </a:extLst>
          </p:cNvPr>
          <p:cNvPicPr>
            <a:picLocks noChangeAspect="1"/>
          </p:cNvPicPr>
          <p:nvPr/>
        </p:nvPicPr>
        <p:blipFill>
          <a:blip r:embed="rId2"/>
          <a:stretch>
            <a:fillRect/>
          </a:stretch>
        </p:blipFill>
        <p:spPr>
          <a:xfrm>
            <a:off x="-19804" y="-36598"/>
            <a:ext cx="12211804" cy="6894597"/>
          </a:xfrm>
          <a:prstGeom prst="rect">
            <a:avLst/>
          </a:prstGeom>
        </p:spPr>
      </p:pic>
      <p:sp>
        <p:nvSpPr>
          <p:cNvPr id="12" name="文本框 11">
            <a:extLst>
              <a:ext uri="{FF2B5EF4-FFF2-40B4-BE49-F238E27FC236}">
                <a16:creationId xmlns:a16="http://schemas.microsoft.com/office/drawing/2014/main" id="{FEF4C72A-84BC-4E7F-9A5B-D5E39BD42D0A}"/>
              </a:ext>
            </a:extLst>
          </p:cNvPr>
          <p:cNvSpPr txBox="1"/>
          <p:nvPr/>
        </p:nvSpPr>
        <p:spPr>
          <a:xfrm>
            <a:off x="5289452" y="1223977"/>
            <a:ext cx="6680809" cy="22250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北宋的都城汴京、南宋的都城临安以及健康、成都等都是人口达百万以上的大城市……“新声巧笑于柳陌花衢，接管调弦于茶坊酒肆”，民间的娱乐场所也需要大量的歌词，士大夫的词作便通过各种途径流传于间。……“教坊乐工，每得新腔，必求永为辞，始行于世。于是声传一时。”</a:t>
            </a:r>
          </a:p>
          <a:p>
            <a:r>
              <a:rPr lang="zh-CN" altLang="en-US"/>
              <a:t>                     ——袁行霈《中国文学史》</a:t>
            </a:r>
          </a:p>
        </p:txBody>
      </p:sp>
      <p:sp>
        <p:nvSpPr>
          <p:cNvPr id="22" name="文本框 21">
            <a:extLst>
              <a:ext uri="{FF2B5EF4-FFF2-40B4-BE49-F238E27FC236}">
                <a16:creationId xmlns:a16="http://schemas.microsoft.com/office/drawing/2014/main" id="{D07144C6-DF54-49B1-AEAB-401923A27783}"/>
              </a:ext>
            </a:extLst>
          </p:cNvPr>
          <p:cNvSpPr txBox="1"/>
          <p:nvPr/>
        </p:nvSpPr>
        <p:spPr>
          <a:xfrm>
            <a:off x="608147" y="1202034"/>
            <a:ext cx="4681305" cy="1188720"/>
          </a:xfrm>
          <a:prstGeom prst="rect">
            <a:avLst/>
          </a:prstGeom>
          <a:noFill/>
        </p:spPr>
        <p:txBody>
          <a:bodyPr wrap="square" rtlCol="0">
            <a:spAutoFit/>
          </a:bodyPr>
          <a:lstStyle/>
          <a:p>
            <a:r>
              <a:rPr lang="zh-CN" altLang="en-US" sz="2400" b="1">
                <a:solidFill>
                  <a:srgbClr val="0000CC"/>
                </a:solidFill>
                <a:latin typeface="楷体" panose="02010609060101010101" pitchFamily="49" charset="-122"/>
                <a:ea typeface="楷体" panose="02010609060101010101" pitchFamily="49" charset="-122"/>
              </a:rPr>
              <a:t>问题探究：根据材料结合所学，概括世俗化趋势的推动因素有哪些。</a:t>
            </a:r>
          </a:p>
        </p:txBody>
      </p:sp>
      <p:sp>
        <p:nvSpPr>
          <p:cNvPr id="23" name="文本框 22">
            <a:extLst>
              <a:ext uri="{FF2B5EF4-FFF2-40B4-BE49-F238E27FC236}">
                <a16:creationId xmlns:a16="http://schemas.microsoft.com/office/drawing/2014/main" id="{08DFABA6-C3EC-4B39-ABE0-BC347F34472A}"/>
              </a:ext>
            </a:extLst>
          </p:cNvPr>
          <p:cNvSpPr txBox="1"/>
          <p:nvPr/>
        </p:nvSpPr>
        <p:spPr>
          <a:xfrm>
            <a:off x="764253" y="2641730"/>
            <a:ext cx="4549288" cy="2834640"/>
          </a:xfrm>
          <a:prstGeom prst="rect">
            <a:avLst/>
          </a:prstGeom>
          <a:noFill/>
        </p:spPr>
        <p:txBody>
          <a:bodyPr wrap="square" rtlCol="0">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（1）城市化、商品经济的发展；</a:t>
            </a: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（2）娱乐设施的繁荣；</a:t>
            </a: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（3）市民阶层的壮大；</a:t>
            </a: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（4）人民消费能力的提高；</a:t>
            </a: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（5）科技发展（印刷术普及）</a:t>
            </a:r>
          </a:p>
        </p:txBody>
      </p:sp>
      <p:sp>
        <p:nvSpPr>
          <p:cNvPr id="24" name="文本框 23">
            <a:extLst>
              <a:ext uri="{FF2B5EF4-FFF2-40B4-BE49-F238E27FC236}">
                <a16:creationId xmlns:a16="http://schemas.microsoft.com/office/drawing/2014/main" id="{6125655B-A9C5-4A2A-9CF9-0664070F2B97}"/>
              </a:ext>
            </a:extLst>
          </p:cNvPr>
          <p:cNvSpPr txBox="1"/>
          <p:nvPr/>
        </p:nvSpPr>
        <p:spPr>
          <a:xfrm>
            <a:off x="273371" y="357934"/>
            <a:ext cx="4864324" cy="518160"/>
          </a:xfrm>
          <a:prstGeom prst="rect">
            <a:avLst/>
          </a:prstGeom>
          <a:noFill/>
        </p:spPr>
        <p:txBody>
          <a:bodyPr wrap="square">
            <a:spAutoFit/>
          </a:bodyPr>
          <a:lstStyle/>
          <a:p>
            <a:r>
              <a:rPr lang="zh-CN" altLang="en-US" sz="2800" b="1"/>
              <a:t>二、文学艺术——市井文化</a:t>
            </a:r>
          </a:p>
        </p:txBody>
      </p:sp>
      <p:pic>
        <p:nvPicPr>
          <p:cNvPr id="8194" name="Picture 2">
            <a:extLst>
              <a:ext uri="{FF2B5EF4-FFF2-40B4-BE49-F238E27FC236}">
                <a16:creationId xmlns:a16="http://schemas.microsoft.com/office/drawing/2014/main" id="{E5BB8B97-812F-4856-BEEB-0D250DD34D8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89452" y="3429000"/>
            <a:ext cx="6680809" cy="329586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F5B20FEF-C6D2-4C84-A99C-7A847589FF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27" r="51687"/>
          <a:stretch>
            <a:fillRect/>
          </a:stretch>
        </p:blipFill>
        <p:spPr bwMode="auto">
          <a:xfrm>
            <a:off x="5313541" y="3470746"/>
            <a:ext cx="1645920" cy="1675925"/>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97735B75-6344-4BE0-97A5-0DF02483FDCE}"/>
              </a:ext>
            </a:extLst>
          </p:cNvPr>
          <p:cNvSpPr txBox="1"/>
          <p:nvPr/>
        </p:nvSpPr>
        <p:spPr>
          <a:xfrm>
            <a:off x="5236254" y="6355534"/>
            <a:ext cx="2316480" cy="457200"/>
          </a:xfrm>
          <a:prstGeom prst="rect">
            <a:avLst/>
          </a:prstGeom>
          <a:noFill/>
        </p:spPr>
        <p:txBody>
          <a:bodyPr wrap="none" rtlCol="0">
            <a:spAutoFit/>
          </a:bodyPr>
          <a:lstStyle/>
          <a:p>
            <a:r>
              <a:rPr lang="en-US" altLang="zh-CN" sz="2400" b="1">
                <a:latin typeface="楷体" panose="02010609060101010101" pitchFamily="49" charset="-122"/>
                <a:ea typeface="楷体" panose="02010609060101010101" pitchFamily="49" charset="-122"/>
              </a:rPr>
              <a:t>《大宋书坊图》</a:t>
            </a:r>
          </a:p>
        </p:txBody>
      </p:sp>
      <p:sp>
        <p:nvSpPr>
          <p:cNvPr id="25" name="左大括号 24">
            <a:extLst>
              <a:ext uri="{FF2B5EF4-FFF2-40B4-BE49-F238E27FC236}">
                <a16:creationId xmlns:a16="http://schemas.microsoft.com/office/drawing/2014/main" id="{4993086D-1449-46E5-AEF9-ECA6041C4325}"/>
              </a:ext>
            </a:extLst>
          </p:cNvPr>
          <p:cNvSpPr/>
          <p:nvPr/>
        </p:nvSpPr>
        <p:spPr>
          <a:xfrm>
            <a:off x="608147" y="2993710"/>
            <a:ext cx="417433" cy="23493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0485974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 name="图片 26">
            <a:extLst>
              <a:ext uri="{FF2B5EF4-FFF2-40B4-BE49-F238E27FC236}">
                <a16:creationId xmlns:a16="http://schemas.microsoft.com/office/drawing/2014/main" id="{69338C0F-6025-4F62-80A4-411CA9663BB7}"/>
              </a:ext>
            </a:extLst>
          </p:cNvPr>
          <p:cNvPicPr>
            <a:picLocks noChangeAspect="1"/>
          </p:cNvPicPr>
          <p:nvPr/>
        </p:nvPicPr>
        <p:blipFill>
          <a:blip r:embed="rId2"/>
          <a:stretch>
            <a:fillRect/>
          </a:stretch>
        </p:blipFill>
        <p:spPr>
          <a:xfrm>
            <a:off x="-19804" y="-36598"/>
            <a:ext cx="12211804" cy="6894597"/>
          </a:xfrm>
          <a:prstGeom prst="rect">
            <a:avLst/>
          </a:prstGeom>
        </p:spPr>
      </p:pic>
      <p:sp>
        <p:nvSpPr>
          <p:cNvPr id="4" name="文本框 3">
            <a:extLst>
              <a:ext uri="{FF2B5EF4-FFF2-40B4-BE49-F238E27FC236}">
                <a16:creationId xmlns:a16="http://schemas.microsoft.com/office/drawing/2014/main" id="{34F762FB-4BE7-49E0-8F7F-E06220EBB190}"/>
              </a:ext>
            </a:extLst>
          </p:cNvPr>
          <p:cNvSpPr txBox="1"/>
          <p:nvPr/>
        </p:nvSpPr>
        <p:spPr>
          <a:xfrm>
            <a:off x="273371" y="357934"/>
            <a:ext cx="4864324" cy="518160"/>
          </a:xfrm>
          <a:prstGeom prst="rect">
            <a:avLst/>
          </a:prstGeom>
          <a:noFill/>
        </p:spPr>
        <p:txBody>
          <a:bodyPr wrap="square">
            <a:spAutoFit/>
          </a:bodyPr>
          <a:lstStyle/>
          <a:p>
            <a:r>
              <a:rPr lang="zh-CN" altLang="en-US" sz="2800" b="1"/>
              <a:t>三、科技——成就显著</a:t>
            </a:r>
          </a:p>
        </p:txBody>
      </p:sp>
      <p:sp>
        <p:nvSpPr>
          <p:cNvPr id="5" name="文本框 4">
            <a:extLst>
              <a:ext uri="{FF2B5EF4-FFF2-40B4-BE49-F238E27FC236}">
                <a16:creationId xmlns:a16="http://schemas.microsoft.com/office/drawing/2014/main" id="{8D33E64B-1878-4A2A-8FB0-9C4165AA3815}"/>
              </a:ext>
            </a:extLst>
          </p:cNvPr>
          <p:cNvSpPr txBox="1"/>
          <p:nvPr/>
        </p:nvSpPr>
        <p:spPr>
          <a:xfrm>
            <a:off x="626334" y="1008398"/>
            <a:ext cx="3095942" cy="457200"/>
          </a:xfrm>
          <a:prstGeom prst="rect">
            <a:avLst/>
          </a:prstGeom>
          <a:noFill/>
        </p:spPr>
        <p:txBody>
          <a:bodyPr wrap="none" rtlCol="0">
            <a:spAutoFit/>
          </a:bodyPr>
          <a:lstStyle>
            <a:defPPr>
              <a:defRPr lang="zh-CN"/>
            </a:defPPr>
            <a:lvl1pPr>
              <a:defRPr sz="2400" b="1"/>
            </a:lvl1pPr>
          </a:lstStyle>
          <a:p>
            <a:r>
              <a:rPr lang="en-US" altLang="zh-CN"/>
              <a:t>1、三大发明基本成熟</a:t>
            </a:r>
          </a:p>
        </p:txBody>
      </p:sp>
      <p:pic>
        <p:nvPicPr>
          <p:cNvPr id="10" name="图片 9">
            <a:extLst>
              <a:ext uri="{FF2B5EF4-FFF2-40B4-BE49-F238E27FC236}">
                <a16:creationId xmlns:a16="http://schemas.microsoft.com/office/drawing/2014/main" id="{3F3AA06C-6629-4B62-A4FA-86ACA361B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991" y="3285102"/>
            <a:ext cx="3666917" cy="2040139"/>
          </a:xfrm>
          <a:prstGeom prst="rect">
            <a:avLst/>
          </a:prstGeom>
        </p:spPr>
      </p:pic>
      <p:sp>
        <p:nvSpPr>
          <p:cNvPr id="18" name="文本框 17">
            <a:extLst>
              <a:ext uri="{FF2B5EF4-FFF2-40B4-BE49-F238E27FC236}">
                <a16:creationId xmlns:a16="http://schemas.microsoft.com/office/drawing/2014/main" id="{A27E9357-A732-4314-8C8E-A81C450F0A20}"/>
              </a:ext>
            </a:extLst>
          </p:cNvPr>
          <p:cNvSpPr txBox="1"/>
          <p:nvPr/>
        </p:nvSpPr>
        <p:spPr>
          <a:xfrm>
            <a:off x="1111347" y="1604335"/>
            <a:ext cx="4262429" cy="16154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材料1：版印书籍，唐人尚未盛为之……庆历中，有布衣毕升又为活版。……若止印三二本，未为简易；若印数十百千本，则极为神速。</a:t>
            </a:r>
          </a:p>
          <a:p>
            <a:r>
              <a:rPr lang="zh-CN" altLang="en-US"/>
              <a:t>           ——沈括《梦溪笔谈》</a:t>
            </a:r>
          </a:p>
        </p:txBody>
      </p:sp>
      <p:sp>
        <p:nvSpPr>
          <p:cNvPr id="16" name="箭头: 右 15">
            <a:extLst>
              <a:ext uri="{FF2B5EF4-FFF2-40B4-BE49-F238E27FC236}">
                <a16:creationId xmlns:a16="http://schemas.microsoft.com/office/drawing/2014/main" id="{AE60FF2B-29E8-4850-A6EA-8F55C9ED0F8E}"/>
              </a:ext>
            </a:extLst>
          </p:cNvPr>
          <p:cNvSpPr/>
          <p:nvPr/>
        </p:nvSpPr>
        <p:spPr>
          <a:xfrm>
            <a:off x="5451231" y="1903647"/>
            <a:ext cx="267286" cy="9425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6776FEF0-06F1-4EEE-8C10-7791F71BC8A3}"/>
              </a:ext>
            </a:extLst>
          </p:cNvPr>
          <p:cNvSpPr txBox="1"/>
          <p:nvPr/>
        </p:nvSpPr>
        <p:spPr>
          <a:xfrm>
            <a:off x="5795972" y="1911887"/>
            <a:ext cx="5050219" cy="82296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（1）印刷术：雕版印刷相当普及，毕昇发明活字印刷。</a:t>
            </a:r>
          </a:p>
        </p:txBody>
      </p:sp>
      <p:sp>
        <p:nvSpPr>
          <p:cNvPr id="19" name="箭头: 左 18">
            <a:extLst>
              <a:ext uri="{FF2B5EF4-FFF2-40B4-BE49-F238E27FC236}">
                <a16:creationId xmlns:a16="http://schemas.microsoft.com/office/drawing/2014/main" id="{E71B7A91-487F-4E3F-BF87-CDE724158BDC}"/>
              </a:ext>
            </a:extLst>
          </p:cNvPr>
          <p:cNvSpPr/>
          <p:nvPr/>
        </p:nvSpPr>
        <p:spPr>
          <a:xfrm>
            <a:off x="3840907" y="3763566"/>
            <a:ext cx="280220" cy="11113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F18FA69-CAB9-4B07-9770-614021409525}"/>
              </a:ext>
            </a:extLst>
          </p:cNvPr>
          <p:cNvSpPr txBox="1"/>
          <p:nvPr/>
        </p:nvSpPr>
        <p:spPr>
          <a:xfrm>
            <a:off x="820984" y="3755013"/>
            <a:ext cx="3141529" cy="118872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（2）火药：大量制造并用于军事，出现爆炸性和管形射击火器。</a:t>
            </a:r>
          </a:p>
        </p:txBody>
      </p:sp>
      <p:sp>
        <p:nvSpPr>
          <p:cNvPr id="23" name="箭头: 左 22">
            <a:extLst>
              <a:ext uri="{FF2B5EF4-FFF2-40B4-BE49-F238E27FC236}">
                <a16:creationId xmlns:a16="http://schemas.microsoft.com/office/drawing/2014/main" id="{5B18C597-7B1F-4EEF-9813-EA685D7C6263}"/>
              </a:ext>
            </a:extLst>
          </p:cNvPr>
          <p:cNvSpPr/>
          <p:nvPr/>
        </p:nvSpPr>
        <p:spPr>
          <a:xfrm>
            <a:off x="7436175" y="5336578"/>
            <a:ext cx="280220" cy="11113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59BE7F5-9861-4594-946E-9573A1EDDC99}"/>
              </a:ext>
            </a:extLst>
          </p:cNvPr>
          <p:cNvSpPr txBox="1"/>
          <p:nvPr/>
        </p:nvSpPr>
        <p:spPr>
          <a:xfrm>
            <a:off x="3242561" y="5616929"/>
            <a:ext cx="4283701" cy="82296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（3）指南针：人工磁化的指南针，广泛用于航海。</a:t>
            </a:r>
          </a:p>
        </p:txBody>
      </p:sp>
      <p:sp>
        <p:nvSpPr>
          <p:cNvPr id="25" name="文本框 24">
            <a:extLst>
              <a:ext uri="{FF2B5EF4-FFF2-40B4-BE49-F238E27FC236}">
                <a16:creationId xmlns:a16="http://schemas.microsoft.com/office/drawing/2014/main" id="{05A9F5EF-3058-4A2E-A04C-8EA9006811AE}"/>
              </a:ext>
            </a:extLst>
          </p:cNvPr>
          <p:cNvSpPr txBox="1"/>
          <p:nvPr/>
        </p:nvSpPr>
        <p:spPr>
          <a:xfrm>
            <a:off x="7788043" y="4367082"/>
            <a:ext cx="4365788" cy="1920240"/>
          </a:xfrm>
          <a:prstGeom prst="rect">
            <a:avLst/>
          </a:prstGeom>
          <a:noFill/>
          <a:ln>
            <a:solidFill>
              <a:srgbClr val="7030A0"/>
            </a:solidFill>
            <a:prstDash val="lgDashDotDot"/>
          </a:ln>
        </p:spPr>
        <p:txBody>
          <a:bodyPr wrap="square">
            <a:spAutoFit/>
          </a:bodyPr>
          <a:lstStyle>
            <a:defPPr>
              <a:defRPr lang="zh-CN"/>
            </a:defPPr>
            <a:lvl1pPr>
              <a:defRPr sz="2000" b="1">
                <a:latin typeface="仿宋" panose="02010609060101010101" pitchFamily="49" charset="-122"/>
                <a:ea typeface="仿宋" panose="02010609060101010101" pitchFamily="49" charset="-122"/>
              </a:defRPr>
            </a:lvl1pPr>
          </a:lstStyle>
          <a:p>
            <a:r>
              <a:rPr lang="zh-CN" altLang="en-US"/>
              <a:t>    材料2：风雨晦冥时，惟凭针盘(罗盘)而行……</a:t>
            </a:r>
          </a:p>
          <a:p>
            <a:r>
              <a:rPr lang="zh-CN" altLang="en-US"/>
              <a:t>毫厘不敢差误，</a:t>
            </a:r>
          </a:p>
          <a:p>
            <a:r>
              <a:rPr lang="zh-CN" altLang="en-US"/>
              <a:t>盖一舟人命所系</a:t>
            </a:r>
          </a:p>
          <a:p>
            <a:r>
              <a:rPr lang="zh-CN" altLang="en-US"/>
              <a:t>也。</a:t>
            </a:r>
          </a:p>
          <a:p>
            <a:r>
              <a:rPr lang="zh-CN" altLang="en-US"/>
              <a:t>——宋代《梦粱录》</a:t>
            </a:r>
          </a:p>
        </p:txBody>
      </p:sp>
      <p:pic>
        <p:nvPicPr>
          <p:cNvPr id="26" name="图片 25">
            <a:extLst>
              <a:ext uri="{FF2B5EF4-FFF2-40B4-BE49-F238E27FC236}">
                <a16:creationId xmlns:a16="http://schemas.microsoft.com/office/drawing/2014/main" id="{C87B599A-7AA6-42DE-9219-5E5BC1FBE9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5914" y="4810197"/>
            <a:ext cx="2096086" cy="1988007"/>
          </a:xfrm>
          <a:prstGeom prst="rect">
            <a:avLst/>
          </a:prstGeom>
        </p:spPr>
      </p:pic>
    </p:spTree>
    <p:extLst>
      <p:ext uri="{BB962C8B-B14F-4D97-AF65-F5344CB8AC3E}">
        <p14:creationId xmlns:p14="http://schemas.microsoft.com/office/powerpoint/2010/main" val="13174049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right)">
                                      <p:cBhvr>
                                        <p:cTn id="25" dur="500"/>
                                        <p:tgtEl>
                                          <p:spTgt spid="1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500"/>
                                        <p:tgtEl>
                                          <p:spTgt spid="2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par>
                                <p:cTn id="34" presetID="16" presetClass="entr" presetSubtype="2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barn(inVertical)">
                                      <p:cBhvr>
                                        <p:cTn id="36" dur="500"/>
                                        <p:tgtEl>
                                          <p:spTgt spid="26"/>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right)">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P spid="20" grpId="0"/>
      <p:bldP spid="19" grpId="0"/>
      <p:bldP spid="22" grpId="0"/>
      <p:bldP spid="23" grpId="0"/>
      <p:bldP spid="24" grpId="0"/>
      <p:bldP spid="2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151</Paragraphs>
  <Slides>18</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18</vt:i4>
      </vt:variant>
    </vt:vector>
  </HeadingPairs>
  <TitlesOfParts>
    <vt:vector baseType="lpstr" size="30">
      <vt:lpstr>Arial</vt:lpstr>
      <vt:lpstr>等线 Light</vt:lpstr>
      <vt:lpstr>等线</vt:lpstr>
      <vt:lpstr>黑体</vt:lpstr>
      <vt:lpstr>隶书</vt:lpstr>
      <vt:lpstr>Calibri</vt:lpstr>
      <vt:lpstr>华文中宋</vt:lpstr>
      <vt:lpstr>微软雅黑</vt:lpstr>
      <vt:lpstr>仿宋</vt:lpstr>
      <vt:lpstr>楷体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2021-09-16T11:22:38.953</cp:lastPrinted>
  <dcterms:created xsi:type="dcterms:W3CDTF">2021-09-16T11:22:38Z</dcterms:created>
  <dcterms:modified xsi:type="dcterms:W3CDTF">2021-09-16T03:22:50Z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