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7" r:id="rId4"/>
    <p:sldId id="269" r:id="rId5"/>
    <p:sldId id="268" r:id="rId6"/>
    <p:sldId id="270" r:id="rId7"/>
    <p:sldId id="275" r:id="rId8"/>
    <p:sldId id="271" r:id="rId9"/>
    <p:sldId id="272" r:id="rId10"/>
    <p:sldId id="273" r:id="rId11"/>
    <p:sldId id="274" r:id="rId12"/>
    <p:sldId id="27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5DF94-96CB-4400-B58E-575EE7F1951E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4D7D0-5F91-4D19-99E7-A09A74ABC0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4D7D0-5F91-4D19-99E7-A09A74ABC02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E4D7D0-5F91-4D19-99E7-A09A74ABC0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988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E4D7D0-5F91-4D19-99E7-A09A74ABC0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434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4566F69-BB92-4DE3-878F-9A2B7EDACE8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C35939E-B643-42B2-A551-603F910F29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/>
              <a:t>试卷讲评课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2335" y="1196975"/>
            <a:ext cx="99568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</a:p>
          <a:p>
            <a:pPr lvl="0" algn="just"/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）结合</a:t>
            </a: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政治生活</a:t>
            </a: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知识，以“答好‘生态考题’，守护黄海湿地”为主题，通过盐城市市长信箱建言献策。</a:t>
            </a:r>
            <a:endParaRPr kumimoji="0" lang="zh-CN" altLang="zh-CN" sz="4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866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2960" y="348700"/>
            <a:ext cx="101396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40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①政府要践行为人民服务的宗旨和坚持对人民负责的基本原则。认真谋划，做好盐城湿地保护的顶层设计和战略规划，做到科学、民主、依法决策。</a:t>
            </a:r>
            <a:endParaRPr lang="en-US" altLang="zh-CN" sz="3600" kern="1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②政府要履行好组织社会主义经济建设、文化建设、推进生态文明建设等职能。统筹农业、工业、旅游业发展，科学梳理地方发展思路，宣传、坚持绿色发展，有效利用、保护资源。</a:t>
            </a:r>
            <a:endParaRPr lang="en-US" altLang="zh-CN" sz="3600" kern="1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③政府要依法行政。坚决扛起盐城湿地申遗的光荣使命、责任担当。坚决纠正不作为、乱作为，坚决克服懒政、怠政，坚决惩处失职、渎职。</a:t>
            </a:r>
            <a:endParaRPr kumimoji="0" lang="zh-CN" altLang="en-US" sz="5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969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政府 模板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2" y="2285999"/>
            <a:ext cx="10358120" cy="4389120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国体、性质、职能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宗旨、原则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依法行政、依法决策、民主决策、科学决策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审慎用权，自觉接受监督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做有权威的政府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18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主要问题：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审题不严谨</a:t>
            </a:r>
            <a:endParaRPr lang="en-US" altLang="zh-CN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格式不规范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4380" y="698500"/>
            <a:ext cx="1068260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dirty="0">
                <a:latin typeface="+mn-ea"/>
              </a:rPr>
              <a:t>       </a:t>
            </a:r>
            <a:r>
              <a:rPr lang="zh-CN" altLang="zh-CN" sz="3600" dirty="0">
                <a:latin typeface="+mn-ea"/>
              </a:rPr>
              <a:t>受石油产量过利，经济增长放缓，对石油的需求减少等因素的影响，</a:t>
            </a:r>
            <a:r>
              <a:rPr lang="en-US" altLang="zh-CN" sz="3600" dirty="0">
                <a:latin typeface="+mn-ea"/>
              </a:rPr>
              <a:t>2018</a:t>
            </a:r>
            <a:r>
              <a:rPr lang="zh-CN" altLang="zh-CN" sz="3600" dirty="0">
                <a:latin typeface="+mn-ea"/>
              </a:rPr>
              <a:t>年下半年以来，国际原油价格大幅下跌。</a:t>
            </a:r>
            <a:r>
              <a:rPr lang="en-US" altLang="zh-CN" sz="3600" dirty="0">
                <a:latin typeface="+mn-ea"/>
              </a:rPr>
              <a:t>2018</a:t>
            </a:r>
            <a:r>
              <a:rPr lang="zh-CN" altLang="zh-CN" sz="3600" dirty="0">
                <a:latin typeface="+mn-ea"/>
              </a:rPr>
              <a:t>年</a:t>
            </a:r>
            <a:r>
              <a:rPr lang="en-US" altLang="zh-CN" sz="3600" dirty="0">
                <a:latin typeface="+mn-ea"/>
              </a:rPr>
              <a:t>10</a:t>
            </a:r>
            <a:r>
              <a:rPr lang="zh-CN" altLang="zh-CN" sz="3600" dirty="0">
                <a:latin typeface="+mn-ea"/>
              </a:rPr>
              <a:t>月在</a:t>
            </a:r>
            <a:r>
              <a:rPr lang="en-US" altLang="zh-CN" sz="3600" dirty="0">
                <a:latin typeface="+mn-ea"/>
              </a:rPr>
              <a:t>74.4</a:t>
            </a:r>
            <a:r>
              <a:rPr lang="zh-CN" altLang="zh-CN" sz="3600" dirty="0">
                <a:latin typeface="+mn-ea"/>
              </a:rPr>
              <a:t>美元</a:t>
            </a:r>
            <a:r>
              <a:rPr lang="en-US" altLang="zh-CN" sz="3600" dirty="0">
                <a:latin typeface="+mn-ea"/>
              </a:rPr>
              <a:t>/</a:t>
            </a:r>
            <a:r>
              <a:rPr lang="zh-CN" altLang="zh-CN" sz="3600" dirty="0">
                <a:latin typeface="+mn-ea"/>
              </a:rPr>
              <a:t>桶左右，</a:t>
            </a:r>
            <a:r>
              <a:rPr lang="en-US" altLang="zh-CN" sz="3600" dirty="0">
                <a:latin typeface="+mn-ea"/>
              </a:rPr>
              <a:t>11</a:t>
            </a:r>
            <a:r>
              <a:rPr lang="zh-CN" altLang="zh-CN" sz="3600" dirty="0">
                <a:latin typeface="+mn-ea"/>
              </a:rPr>
              <a:t>月则跌至</a:t>
            </a:r>
            <a:r>
              <a:rPr lang="en-US" altLang="zh-CN" sz="3600" dirty="0">
                <a:latin typeface="+mn-ea"/>
              </a:rPr>
              <a:t>50.31</a:t>
            </a:r>
            <a:r>
              <a:rPr lang="zh-CN" altLang="zh-CN" sz="3600" dirty="0">
                <a:latin typeface="+mn-ea"/>
              </a:rPr>
              <a:t>美元</a:t>
            </a:r>
            <a:r>
              <a:rPr lang="en-US" altLang="zh-CN" sz="3600" dirty="0">
                <a:latin typeface="+mn-ea"/>
              </a:rPr>
              <a:t>/</a:t>
            </a:r>
            <a:r>
              <a:rPr lang="zh-CN" altLang="zh-CN" sz="3600" dirty="0">
                <a:latin typeface="+mn-ea"/>
              </a:rPr>
              <a:t>桶，跌幅超过了</a:t>
            </a:r>
            <a:r>
              <a:rPr lang="en-US" altLang="zh-CN" sz="3600" dirty="0">
                <a:latin typeface="+mn-ea"/>
              </a:rPr>
              <a:t>34%</a:t>
            </a:r>
            <a:r>
              <a:rPr lang="zh-CN" altLang="zh-CN" sz="3600" dirty="0">
                <a:latin typeface="+mn-ea"/>
              </a:rPr>
              <a:t>。为了防止油价继续下跌，</a:t>
            </a:r>
            <a:r>
              <a:rPr lang="en-US" altLang="zh-CN" sz="3600" dirty="0">
                <a:latin typeface="+mn-ea"/>
              </a:rPr>
              <a:t>2018</a:t>
            </a:r>
            <a:r>
              <a:rPr lang="zh-CN" altLang="zh-CN" sz="3600" dirty="0">
                <a:latin typeface="+mn-ea"/>
              </a:rPr>
              <a:t>年</a:t>
            </a:r>
            <a:r>
              <a:rPr lang="en-US" altLang="zh-CN" sz="3600" dirty="0">
                <a:latin typeface="+mn-ea"/>
              </a:rPr>
              <a:t>12</a:t>
            </a:r>
            <a:r>
              <a:rPr lang="zh-CN" altLang="zh-CN" sz="3600" dirty="0">
                <a:latin typeface="+mn-ea"/>
              </a:rPr>
              <a:t>月</a:t>
            </a:r>
            <a:r>
              <a:rPr lang="en-US" altLang="zh-CN" sz="3600" dirty="0">
                <a:latin typeface="+mn-ea"/>
              </a:rPr>
              <a:t>6</a:t>
            </a:r>
            <a:r>
              <a:rPr lang="zh-CN" altLang="zh-CN" sz="3600" dirty="0">
                <a:latin typeface="+mn-ea"/>
              </a:rPr>
              <a:t>日至</a:t>
            </a:r>
            <a:r>
              <a:rPr lang="en-US" altLang="zh-CN" sz="3600" dirty="0">
                <a:latin typeface="+mn-ea"/>
              </a:rPr>
              <a:t>7</a:t>
            </a:r>
            <a:r>
              <a:rPr lang="zh-CN" altLang="zh-CN" sz="3600" dirty="0">
                <a:latin typeface="+mn-ea"/>
              </a:rPr>
              <a:t>日，第</a:t>
            </a:r>
            <a:r>
              <a:rPr lang="en-US" altLang="zh-CN" sz="3600" dirty="0">
                <a:latin typeface="+mn-ea"/>
              </a:rPr>
              <a:t>175</a:t>
            </a:r>
            <a:r>
              <a:rPr lang="zh-CN" altLang="zh-CN" sz="3600" dirty="0">
                <a:latin typeface="+mn-ea"/>
              </a:rPr>
              <a:t>届石油输出国组织（</a:t>
            </a:r>
            <a:r>
              <a:rPr lang="en-US" altLang="zh-CN" sz="3600" dirty="0">
                <a:latin typeface="+mn-ea"/>
              </a:rPr>
              <a:t>OPEC)</a:t>
            </a:r>
            <a:r>
              <a:rPr lang="zh-CN" altLang="zh-CN" sz="3600" dirty="0">
                <a:latin typeface="+mn-ea"/>
              </a:rPr>
              <a:t>部长级会议上，</a:t>
            </a:r>
            <a:r>
              <a:rPr lang="en-US" altLang="zh-CN" sz="3600" dirty="0">
                <a:latin typeface="+mn-ea"/>
              </a:rPr>
              <a:t>OPEC</a:t>
            </a:r>
            <a:r>
              <a:rPr lang="zh-CN" altLang="zh-CN" sz="3600" dirty="0">
                <a:latin typeface="+mn-ea"/>
              </a:rPr>
              <a:t>国家和部分非</a:t>
            </a:r>
            <a:r>
              <a:rPr lang="en-US" altLang="zh-CN" sz="3600" dirty="0">
                <a:latin typeface="+mn-ea"/>
              </a:rPr>
              <a:t>OPEC</a:t>
            </a:r>
            <a:r>
              <a:rPr lang="zh-CN" altLang="zh-CN" sz="3600" dirty="0">
                <a:latin typeface="+mn-ea"/>
              </a:rPr>
              <a:t>国家达成减产协议。</a:t>
            </a:r>
            <a:r>
              <a:rPr lang="en-US" altLang="zh-CN" sz="5400" dirty="0">
                <a:latin typeface="+mn-ea"/>
              </a:rPr>
              <a:t>     </a:t>
            </a:r>
          </a:p>
          <a:p>
            <a:pPr algn="just">
              <a:spcAft>
                <a:spcPts val="0"/>
              </a:spcAft>
            </a:pP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运用《经济生活》知识，分析石油价格是否会无限下跌？油价下跌会产生哪些影响？</a:t>
            </a:r>
            <a:endParaRPr lang="zh-CN" altLang="zh-CN" sz="3600" kern="100" dirty="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7265" y="675005"/>
            <a:ext cx="10439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①商品的价值量是由生产该商品的社会必要劳动时间决定的，商品交换以价值量为基础实行等价交换。由于供求关系不断变化，石油价格有时低于价值，有时高于价值。但是，不可能无限下跌，而是始终围绕价值上下波动。</a:t>
            </a:r>
            <a:endParaRPr lang="en-US" altLang="zh-CN" sz="3600" kern="1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②一般说来，油价下跌，消费者会增加对它的使用，同时增加其互补商品的需求，减少其互为替代品的需求。油价下跌，生产者获利减少，会压缩生产规模，减少产量；油价下跌，为了降低生产成本，生产者会调节生产要素的投入。</a:t>
            </a:r>
            <a:endParaRPr lang="zh-CN" altLang="en-US" sz="4800" kern="100" dirty="0">
              <a:solidFill>
                <a:srgbClr val="FF00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8255" y="1085215"/>
            <a:ext cx="9956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kern="0" dirty="0">
                <a:latin typeface="+mn-ea"/>
                <a:cs typeface=".PingFang SC"/>
              </a:rPr>
              <a:t>      面对国际油价的下跌，不同的国家有不同的想法。美国认为：“棒极了！如同大幅减税，给美国经济带来了利好。”而沙特和俄罗斯认为：“太糟了！应该和其他产油国商议减产。”</a:t>
            </a:r>
            <a:endParaRPr lang="zh-CN" altLang="zh-CN" sz="5400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</a:p>
          <a:p>
            <a:pPr algn="just">
              <a:spcAft>
                <a:spcPts val="0"/>
              </a:spcAft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）选用一条恰当的哲学原理，说明材料二中两种不同想法产生的原因。</a:t>
            </a:r>
            <a:endParaRPr lang="zh-CN" altLang="zh-CN" sz="4000" kern="100" dirty="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6160" y="1100540"/>
            <a:ext cx="101396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①认识受主客观条件的制约，对同一确定的对象会产生不同的认识。由于美国、俄罗斯、沙特各自的立场和需要不同，因此，对油价下跌会产生多种不同的认识。</a:t>
            </a:r>
            <a:endParaRPr lang="en-US" altLang="zh-CN" sz="4000" kern="1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40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②人们的立场、需要不同，价值判断和价值选择也就不同。美国与沙特、俄罗斯经济发展不同，利益不同，所以美国所持态度与沙特、俄罗斯两国不同。</a:t>
            </a:r>
            <a:endParaRPr lang="zh-CN" altLang="en-US" sz="5400" kern="1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党 模板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0" y="2556932"/>
            <a:ext cx="10012680" cy="3318936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执政党，社会主义事业的领导核心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性质、宗旨、理念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科学执政、民主执政、依法执政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出发点和落脚点</a:t>
            </a:r>
            <a:endParaRPr lang="en-US" altLang="zh-CN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61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3420" y="4094480"/>
            <a:ext cx="1068260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舒体"/>
                <a:cs typeface="+mn-cs"/>
              </a:rPr>
              <a:t>       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/>
              <a:cs typeface="+mn-cs"/>
            </a:endParaRPr>
          </a:p>
          <a:p>
            <a:pPr lvl="0" algn="just"/>
            <a:r>
              <a:rPr lang="en-US" altLang="zh-CN" sz="4000" kern="100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sz="4000" kern="100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运用《生活与哲学》中唯物辩证法知识，对观点一和观点二进行综合评价。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6B500C-BF29-41D5-8954-B515AEB10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clr">
          <a:xfrm>
            <a:off x="1005840" y="792480"/>
            <a:ext cx="10271760" cy="151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E0F492F9-180B-4D48-AD42-D9A047768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clr">
          <a:xfrm>
            <a:off x="1005840" y="2574290"/>
            <a:ext cx="10271760" cy="152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641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4225" y="400685"/>
            <a:ext cx="10439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①联系具有普遍性和客观性，要用联系的观点看问题。黄海湿地自然遗产的开发和保护是相互联系、相互依存的，保护是开发创新的前提，合理的利用和开发有利于更好的保护。②世界上的一切事物都包含着既对立又统一的两个方面，要求我们坚持一分为二的观点看问题。保护环境并不排斥开发，而是强调合理的开发，合理的开发是保护的重要条件，应坚持保护与开发并举。③发展是普遍的，要用发展的眼光看问题。正确处理好人与自然的关系，合理保护和开发黄海湿地有利于经济社会的可持续发展。</a:t>
            </a:r>
            <a:endParaRPr kumimoji="0" lang="zh-CN" altLang="en-US" sz="48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346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795</Words>
  <Application>Microsoft Office PowerPoint</Application>
  <PresentationFormat>宽屏</PresentationFormat>
  <Paragraphs>35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.PingFang SC</vt:lpstr>
      <vt:lpstr>等线</vt:lpstr>
      <vt:lpstr>方正舒体</vt:lpstr>
      <vt:lpstr>华文新魏</vt:lpstr>
      <vt:lpstr>宋体</vt:lpstr>
      <vt:lpstr>Arial</vt:lpstr>
      <vt:lpstr>Garamond</vt:lpstr>
      <vt:lpstr>Times New Roman</vt:lpstr>
      <vt:lpstr>环保</vt:lpstr>
      <vt:lpstr>试卷讲评课</vt:lpstr>
      <vt:lpstr>主要问题：</vt:lpstr>
      <vt:lpstr>PowerPoint 演示文稿</vt:lpstr>
      <vt:lpstr>PowerPoint 演示文稿</vt:lpstr>
      <vt:lpstr>PowerPoint 演示文稿</vt:lpstr>
      <vt:lpstr>PowerPoint 演示文稿</vt:lpstr>
      <vt:lpstr>党 模板</vt:lpstr>
      <vt:lpstr>PowerPoint 演示文稿</vt:lpstr>
      <vt:lpstr>PowerPoint 演示文稿</vt:lpstr>
      <vt:lpstr>PowerPoint 演示文稿</vt:lpstr>
      <vt:lpstr>PowerPoint 演示文稿</vt:lpstr>
      <vt:lpstr>政府 模板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哲学生活复习</dc:title>
  <dc:creator>曹 淑莹</dc:creator>
  <cp:lastModifiedBy>曹 淑莹</cp:lastModifiedBy>
  <cp:revision>14</cp:revision>
  <dcterms:created xsi:type="dcterms:W3CDTF">2019-02-18T06:08:00Z</dcterms:created>
  <dcterms:modified xsi:type="dcterms:W3CDTF">2019-02-25T02:05:05Z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