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doc" ContentType="application/msword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theme/theme2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tags/tag3.xml" ContentType="application/vnd.openxmlformats-officedocument.presentationml.tags+xml"/>
  <Override PartName="/ppt/tags/tag4.xml" ContentType="application/vnd.openxmlformats-officedocument.presentationml.tags+xml"/>
  <Override PartName="/ppt/theme/theme3.xml" ContentType="application/vnd.openxmlformats-officedocument.theme+xml"/>
  <Override PartName="/ppt/tags/tag5.xml" ContentType="application/vnd.openxmlformats-officedocument.presentationml.tags+xml"/>
  <Override PartName="/ppt/tags/tag6.xml" ContentType="application/vnd.openxmlformats-officedocument.presentationml.tags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29"/>
  </p:notesMasterIdLst>
  <p:sldIdLst>
    <p:sldId id="287" r:id="rId3"/>
    <p:sldId id="259" r:id="rId4"/>
    <p:sldId id="261" r:id="rId5"/>
    <p:sldId id="257" r:id="rId6"/>
    <p:sldId id="263" r:id="rId7"/>
    <p:sldId id="289" r:id="rId8"/>
    <p:sldId id="288" r:id="rId9"/>
    <p:sldId id="304" r:id="rId10"/>
    <p:sldId id="305" r:id="rId11"/>
    <p:sldId id="306" r:id="rId12"/>
    <p:sldId id="307" r:id="rId13"/>
    <p:sldId id="311" r:id="rId14"/>
    <p:sldId id="279" r:id="rId15"/>
    <p:sldId id="278" r:id="rId16"/>
    <p:sldId id="291" r:id="rId17"/>
    <p:sldId id="273" r:id="rId18"/>
    <p:sldId id="272" r:id="rId19"/>
    <p:sldId id="281" r:id="rId20"/>
    <p:sldId id="285" r:id="rId21"/>
    <p:sldId id="286" r:id="rId22"/>
    <p:sldId id="312" r:id="rId23"/>
    <p:sldId id="310" r:id="rId24"/>
    <p:sldId id="296" r:id="rId25"/>
    <p:sldId id="298" r:id="rId26"/>
    <p:sldId id="282" r:id="rId27"/>
    <p:sldId id="300" r:id="rId28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1" autoAdjust="0"/>
    <p:restoredTop sz="94667" autoAdjust="0"/>
  </p:normalViewPr>
  <p:slideViewPr>
    <p:cSldViewPr>
      <p:cViewPr varScale="1">
        <p:scale>
          <a:sx n="84" d="100"/>
          <a:sy n="84" d="100"/>
        </p:scale>
        <p:origin x="-1152" y="-90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theme" Target="theme/theme1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3" Type="http://schemas.openxmlformats.org/officeDocument/2006/relationships/image" Target="../media/image17.png"/><Relationship Id="rId2" Type="http://schemas.openxmlformats.org/officeDocument/2006/relationships/image" Target="../media/image16.png"/><Relationship Id="rId1" Type="http://schemas.openxmlformats.org/officeDocument/2006/relationships/image" Target="../media/image15.png"/><Relationship Id="rId4" Type="http://schemas.openxmlformats.org/officeDocument/2006/relationships/image" Target="../media/image18.png"/></Relationships>
</file>

<file path=ppt/drawings/_rels/vmlDrawing2.v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image" Target="../media/image19.png"/></Relationships>
</file>

<file path=ppt/drawings/_rels/vmlDrawing3.vml.rels><?xml version="1.0" encoding="UTF-8" standalone="yes"?>
<Relationships xmlns="http://schemas.openxmlformats.org/package/2006/relationships"><Relationship Id="rId1" Type="http://schemas.openxmlformats.org/officeDocument/2006/relationships/image" Target="../media/image2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9E981C80-C0E0-4DBE-BE31-37F33D5A5826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latin typeface="+mn-lt"/>
                <a:ea typeface="+mn-ea"/>
              </a:defRPr>
            </a:lvl1pPr>
          </a:lstStyle>
          <a:p>
            <a:pPr>
              <a:defRPr/>
            </a:pPr>
            <a:fld id="{30FAA660-AA6C-4ADC-82E6-8F6BDD0AED7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6018213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fontAlgn="base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6" name="幻灯片图像占位符 1"/>
          <p:cNvSpPr>
            <a:spLocks noGrp="1" noRot="1" noChangeAspect="1" noChangeArrowheads="1" noTextEdit="1"/>
          </p:cNvSpPr>
          <p:nvPr>
            <p:ph type="sldImg" idx="4294967295"/>
          </p:nvPr>
        </p:nvSpPr>
        <p:spPr>
          <a:ln>
            <a:miter lim="800000"/>
          </a:ln>
        </p:spPr>
      </p:sp>
      <p:sp>
        <p:nvSpPr>
          <p:cNvPr id="26627" name="备注占位符 2"/>
          <p:cNvSpPr>
            <a:spLocks noGrp="1" noChangeArrowheads="1"/>
          </p:cNvSpPr>
          <p:nvPr>
            <p:ph type="body" idx="4294967295"/>
          </p:nvPr>
        </p:nvSpPr>
        <p:spPr/>
        <p:txBody>
          <a:bodyPr/>
          <a:lstStyle/>
          <a:p>
            <a:pPr eaLnBrk="1" hangingPunct="1"/>
            <a:endParaRPr lang="zh-CN" altLang="en-US" smtClean="0"/>
          </a:p>
        </p:txBody>
      </p:sp>
      <p:sp>
        <p:nvSpPr>
          <p:cNvPr id="26628" name="灯片编号占位符 3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fld id="{23A8F2FB-F8D0-4066-8514-B8CD2F93D830}" type="slidenum">
              <a:rPr lang="zh-CN" altLang="en-US"/>
              <a:pPr eaLnBrk="1" hangingPunct="1"/>
              <a:t>9</a:t>
            </a:fld>
            <a:endParaRPr lang="en-US" altLang="zh-CN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30FAA660-AA6C-4ADC-82E6-8F6BDD0AED74}" type="slidenum">
              <a:rPr lang="zh-CN" altLang="en-US" smtClean="0"/>
              <a:pPr>
                <a:defRPr/>
              </a:pPr>
              <a:t>17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9232173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225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noFill/>
          <a:ln>
            <a:miter lim="800000"/>
            <a:headEnd/>
            <a:tailEnd/>
          </a:ln>
        </p:spPr>
        <p:txBody>
          <a:bodyPr wrap="square" numCol="1" anchorCtr="0" compatLnSpc="1">
            <a:prstTxWarp prst="textNoShape">
              <a:avLst/>
            </a:prstTxWarp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AFEB0781-EBCE-4DF1-A991-3001DF2F1A64}" type="slidenum">
              <a:rPr lang="en-US" altLang="zh-CN">
                <a:latin typeface="Arial" charset="0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23</a:t>
            </a:fld>
            <a:endParaRPr lang="en-US" altLang="zh-CN">
              <a:latin typeface="Arial" charset="0"/>
            </a:endParaRPr>
          </a:p>
        </p:txBody>
      </p:sp>
      <p:sp>
        <p:nvSpPr>
          <p:cNvPr id="52226" name="Rectangle 7"/>
          <p:cNvSpPr txBox="1">
            <a:spLocks noGrp="1" noChangeArrowheads="1"/>
          </p:cNvSpPr>
          <p:nvPr/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anchor="b"/>
          <a:lstStyle/>
          <a:p>
            <a:pPr algn="r"/>
            <a:fld id="{7F8BE4F8-5D43-487D-A11E-0249A32182D7}" type="slidenum">
              <a:rPr lang="en-US" altLang="zh-CN" sz="1200"/>
              <a:pPr algn="r"/>
              <a:t>23</a:t>
            </a:fld>
            <a:endParaRPr lang="en-US" altLang="zh-CN" sz="1200"/>
          </a:p>
        </p:txBody>
      </p:sp>
      <p:sp>
        <p:nvSpPr>
          <p:cNvPr id="52227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noFill/>
          <a:ln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52228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914400" y="4343400"/>
            <a:ext cx="5029200" cy="4114800"/>
          </a:xfrm>
          <a:noFill/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>
              <a:spcBef>
                <a:spcPct val="0"/>
              </a:spcBef>
            </a:pPr>
            <a:endParaRPr lang="zh-CN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3" Type="http://schemas.openxmlformats.org/officeDocument/2006/relationships/slideMaster" Target="../slideMasters/slideMaster2.xml"/><Relationship Id="rId2" Type="http://schemas.openxmlformats.org/officeDocument/2006/relationships/tags" Target="../tags/tag4.xml"/><Relationship Id="rId1" Type="http://schemas.openxmlformats.org/officeDocument/2006/relationships/tags" Target="../tags/tag3.xml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31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BDE9FC2-032C-448F-9380-1D177DA30C6F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D9E760A-5B9C-4457-9C71-FB0227991FE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2F6D471-462D-446D-9532-A28467338D61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0784704-2B92-4B93-908A-D6E4454B919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9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9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213B6F6-80D5-4511-A32A-557290F68EA2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C4B353-06A0-4705-B4E2-EA9D23316C8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图片 9"/>
          <p:cNvPicPr>
            <a:picLocks noChangeAspect="1" noChangeArrowheads="1"/>
          </p:cNvPicPr>
          <p:nvPr/>
        </p:nvPicPr>
        <p:blipFill>
          <a:blip r:embed="rId2"/>
          <a:srcRect t="51173" b="17143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任意多边形 4"/>
          <p:cNvSpPr/>
          <p:nvPr/>
        </p:nvSpPr>
        <p:spPr>
          <a:xfrm>
            <a:off x="0" y="4735513"/>
            <a:ext cx="9144000" cy="2122487"/>
          </a:xfrm>
          <a:custGeom>
            <a:avLst/>
            <a:gdLst>
              <a:gd name="connsiteX0" fmla="*/ 5256213 w 5256213"/>
              <a:gd name="connsiteY0" fmla="*/ 0 h 2891681"/>
              <a:gd name="connsiteX1" fmla="*/ 5256213 w 5256213"/>
              <a:gd name="connsiteY1" fmla="*/ 2891681 h 2891681"/>
              <a:gd name="connsiteX2" fmla="*/ 0 w 5256213"/>
              <a:gd name="connsiteY2" fmla="*/ 2891681 h 2891681"/>
              <a:gd name="connsiteX3" fmla="*/ 0 w 5256213"/>
              <a:gd name="connsiteY3" fmla="*/ 253071 h 2891681"/>
              <a:gd name="connsiteX4" fmla="*/ 146782 w 5256213"/>
              <a:gd name="connsiteY4" fmla="*/ 355600 h 2891681"/>
              <a:gd name="connsiteX5" fmla="*/ 5058328 w 5256213"/>
              <a:gd name="connsiteY5" fmla="*/ 70748 h 289168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5256213" h="2891681">
                <a:moveTo>
                  <a:pt x="5256213" y="0"/>
                </a:moveTo>
                <a:lnTo>
                  <a:pt x="5256213" y="2891681"/>
                </a:lnTo>
                <a:lnTo>
                  <a:pt x="0" y="2891681"/>
                </a:lnTo>
                <a:lnTo>
                  <a:pt x="0" y="253071"/>
                </a:lnTo>
                <a:lnTo>
                  <a:pt x="146782" y="355600"/>
                </a:lnTo>
                <a:cubicBezTo>
                  <a:pt x="1752025" y="1390869"/>
                  <a:pt x="3714908" y="563965"/>
                  <a:pt x="5058328" y="70748"/>
                </a:cubicBezTo>
                <a:close/>
              </a:path>
            </a:pathLst>
          </a:custGeom>
          <a:solidFill>
            <a:srgbClr val="FEFDFD">
              <a:alpha val="80000"/>
            </a:srgb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buFont typeface="Arial" pitchFamily="34" charset="0"/>
              <a:buNone/>
              <a:defRPr/>
            </a:pPr>
            <a:endParaRPr lang="zh-CN" altLang="en-US" sz="1320" noProof="1">
              <a:solidFill>
                <a:srgbClr val="FFFFFF"/>
              </a:solidFill>
            </a:endParaRPr>
          </a:p>
        </p:txBody>
      </p:sp>
      <p:sp>
        <p:nvSpPr>
          <p:cNvPr id="6" name="任意多边形 5"/>
          <p:cNvSpPr/>
          <p:nvPr/>
        </p:nvSpPr>
        <p:spPr>
          <a:xfrm>
            <a:off x="0" y="4675188"/>
            <a:ext cx="9144000" cy="695325"/>
          </a:xfrm>
          <a:custGeom>
            <a:avLst/>
            <a:gdLst>
              <a:gd name="connsiteX0" fmla="*/ 5256213 w 5256213"/>
              <a:gd name="connsiteY0" fmla="*/ 0 h 947751"/>
              <a:gd name="connsiteX1" fmla="*/ 5256213 w 5256213"/>
              <a:gd name="connsiteY1" fmla="*/ 95320 h 947751"/>
              <a:gd name="connsiteX2" fmla="*/ 5058328 w 5256213"/>
              <a:gd name="connsiteY2" fmla="*/ 166068 h 947751"/>
              <a:gd name="connsiteX3" fmla="*/ 146782 w 5256213"/>
              <a:gd name="connsiteY3" fmla="*/ 450920 h 947751"/>
              <a:gd name="connsiteX4" fmla="*/ 0 w 5256213"/>
              <a:gd name="connsiteY4" fmla="*/ 348391 h 947751"/>
              <a:gd name="connsiteX5" fmla="*/ 0 w 5256213"/>
              <a:gd name="connsiteY5" fmla="*/ 253071 h 947751"/>
              <a:gd name="connsiteX6" fmla="*/ 146782 w 5256213"/>
              <a:gd name="connsiteY6" fmla="*/ 355600 h 947751"/>
              <a:gd name="connsiteX7" fmla="*/ 5058328 w 5256213"/>
              <a:gd name="connsiteY7" fmla="*/ 70748 h 94775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</a:cxnLst>
            <a:rect l="l" t="t" r="r" b="b"/>
            <a:pathLst>
              <a:path w="5256213" h="947751">
                <a:moveTo>
                  <a:pt x="5256213" y="0"/>
                </a:moveTo>
                <a:lnTo>
                  <a:pt x="5256213" y="95320"/>
                </a:lnTo>
                <a:lnTo>
                  <a:pt x="5058328" y="166068"/>
                </a:lnTo>
                <a:cubicBezTo>
                  <a:pt x="3714908" y="659285"/>
                  <a:pt x="1752025" y="1486189"/>
                  <a:pt x="146782" y="450920"/>
                </a:cubicBezTo>
                <a:lnTo>
                  <a:pt x="0" y="348391"/>
                </a:lnTo>
                <a:lnTo>
                  <a:pt x="0" y="253071"/>
                </a:lnTo>
                <a:lnTo>
                  <a:pt x="146782" y="355600"/>
                </a:lnTo>
                <a:cubicBezTo>
                  <a:pt x="1752025" y="1390869"/>
                  <a:pt x="3714908" y="563965"/>
                  <a:pt x="5058328" y="70748"/>
                </a:cubicBezTo>
                <a:close/>
              </a:path>
            </a:pathLst>
          </a:cu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>
            <a:normAutofit/>
          </a:bodyPr>
          <a:lstStyle/>
          <a:p>
            <a:pPr algn="ctr">
              <a:buFont typeface="Arial" pitchFamily="34" charset="0"/>
              <a:buNone/>
              <a:defRPr/>
            </a:pPr>
            <a:endParaRPr lang="zh-CN" altLang="en-US" sz="1320" noProof="1">
              <a:solidFill>
                <a:srgbClr val="FFFFFF"/>
              </a:solidFill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886080"/>
            <a:ext cx="6858000" cy="3085843"/>
          </a:xfrm>
        </p:spPr>
        <p:txBody>
          <a:bodyPr anchor="b"/>
          <a:lstStyle>
            <a:lvl1pPr algn="ctr">
              <a:defRPr sz="6000" b="1">
                <a:ln>
                  <a:solidFill>
                    <a:schemeClr val="accent1"/>
                  </a:solidFill>
                </a:ln>
                <a:solidFill>
                  <a:schemeClr val="bg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5669012"/>
            <a:ext cx="6858000" cy="661171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noProof="1" smtClean="0"/>
              <a:t>单击此处编辑母版副标题样式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F6651EB6-8DA5-434E-AFE1-DD7EB7037EF3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C5B26602-76FD-455F-8F02-65A843A01434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17EBC0C3-B4F4-4713-B1E6-6F0D27894BF5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3C241C60-1C72-4FB7-B9E5-79CD1BBB8F5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1"/>
          <p:cNvSpPr txBox="1">
            <a:spLocks noChangeArrowheads="1"/>
          </p:cNvSpPr>
          <p:nvPr/>
        </p:nvSpPr>
        <p:spPr bwMode="auto">
          <a:xfrm>
            <a:off x="1736725" y="2428875"/>
            <a:ext cx="7407275" cy="1462088"/>
          </a:xfrm>
          <a:prstGeom prst="rect">
            <a:avLst/>
          </a:prstGeom>
          <a:solidFill>
            <a:schemeClr val="accent1"/>
          </a:solidFill>
          <a:ln>
            <a:noFill/>
          </a:ln>
          <a:extLst/>
        </p:spPr>
        <p:txBody>
          <a:bodyPr rIns="900000" anchor="ctr"/>
          <a:lstStyle>
            <a:lvl1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algn="r">
              <a:lnSpc>
                <a:spcPct val="90000"/>
              </a:lnSpc>
              <a:buFont typeface="Arial" pitchFamily="34" charset="0"/>
              <a:buNone/>
              <a:defRPr/>
            </a:pPr>
            <a:endParaRPr lang="en-US" altLang="en-US" sz="4800" smtClean="0">
              <a:solidFill>
                <a:srgbClr val="FFFFFF"/>
              </a:solidFill>
            </a:endParaRPr>
          </a:p>
        </p:txBody>
      </p:sp>
      <p:pic>
        <p:nvPicPr>
          <p:cNvPr id="5" name="图片 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 rot="19246873">
            <a:off x="668338" y="1512888"/>
            <a:ext cx="3028950" cy="2184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36387" y="2429587"/>
            <a:ext cx="7407612" cy="1461479"/>
          </a:xfrm>
          <a:noFill/>
        </p:spPr>
        <p:txBody>
          <a:bodyPr rIns="900000">
            <a:normAutofit/>
          </a:bodyPr>
          <a:lstStyle>
            <a:lvl1pPr algn="r">
              <a:defRPr sz="4800">
                <a:solidFill>
                  <a:schemeClr val="bg1"/>
                </a:solidFill>
              </a:defRPr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3058840" y="4103082"/>
            <a:ext cx="6085161" cy="624563"/>
          </a:xfrm>
        </p:spPr>
        <p:txBody>
          <a:bodyPr lIns="90000" rIns="1080000"/>
          <a:lstStyle>
            <a:lvl1pPr marL="0" indent="0" algn="r">
              <a:buNone/>
              <a:defRPr sz="2400">
                <a:solidFill>
                  <a:schemeClr val="accent1"/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92EAE07D-AFEC-4C19-B6F3-2A5552CA33E6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7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6637BAB5-78B2-4021-94DD-236CCC4483A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2083A141-9C19-460A-B80B-AEA80AC9FEB1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75DFCC57-C4D7-4DA7-A28E-AEE20F96BC8C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65126"/>
            <a:ext cx="7886700" cy="1325563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681163"/>
            <a:ext cx="3868340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2505075"/>
            <a:ext cx="3868340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1" y="1681163"/>
            <a:ext cx="3887391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1" y="2505075"/>
            <a:ext cx="3887391" cy="36845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7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9D94BF5B-C373-462B-B8C6-55143B5A414A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4FF28FDE-461A-4F72-A39F-42A15B88F0EF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7"/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4"/>
          <a:srcRect/>
          <a:stretch>
            <a:fillRect/>
          </a:stretch>
        </p:blipFill>
        <p:spPr bwMode="auto">
          <a:xfrm>
            <a:off x="1208088" y="4371975"/>
            <a:ext cx="1439862" cy="1384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" name="图片 8"/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/>
          <a:srcRect/>
          <a:stretch>
            <a:fillRect/>
          </a:stretch>
        </p:blipFill>
        <p:spPr bwMode="auto">
          <a:xfrm rot="15909742" flipH="1">
            <a:off x="6466682" y="1269206"/>
            <a:ext cx="1962150" cy="976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442251" y="2595078"/>
            <a:ext cx="4259499" cy="2101175"/>
          </a:xfrm>
        </p:spPr>
        <p:txBody>
          <a:bodyPr>
            <a:normAutofit/>
          </a:bodyPr>
          <a:lstStyle>
            <a:lvl1pPr algn="ctr">
              <a:defRPr sz="54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5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05FF69EE-E1D8-4491-96DF-FD7A32DFAC16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6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218CC9CF-850D-4A99-B2F0-FC7E9F64A08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99D726E0-64E7-4F31-8ACF-30749DD202CD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BD6A3BFB-0B2C-435A-B7BA-9790300AEEFA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0" y="457200"/>
            <a:ext cx="3123900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391" y="457200"/>
            <a:ext cx="4629150" cy="54036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r>
              <a:rPr lang="zh-CN" altLang="en-US" noProof="1" smtClean="0"/>
              <a:t>单击图标添加图片</a:t>
            </a:r>
            <a:endParaRPr lang="en-US" noProof="1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0" y="2057400"/>
            <a:ext cx="3123900" cy="3811588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noProof="1" smtClean="0"/>
              <a:t>单击此处编辑母版文本样式</a:t>
            </a:r>
          </a:p>
        </p:txBody>
      </p:sp>
      <p:sp>
        <p:nvSpPr>
          <p:cNvPr id="5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19F9FD71-A6AA-49EC-AB89-A64CD36F3B73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477D7469-48A6-4B56-81CB-12C1554D0A2B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768CF16-851B-4568-80ED-3F75D0854626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3BA57A2-0FE3-413D-90D0-BD2B2E5131F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6" y="365125"/>
            <a:ext cx="1971675" cy="5811838"/>
          </a:xfrm>
        </p:spPr>
        <p:txBody>
          <a:bodyPr vert="eaVert"/>
          <a:lstStyle/>
          <a:p>
            <a:r>
              <a:rPr lang="zh-CN" altLang="en-US" noProof="1" smtClean="0"/>
              <a:t>单击此处编辑母版标题样式</a:t>
            </a:r>
            <a:endParaRPr lang="en-US" noProof="1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1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en-US" noProof="1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C3564522-2921-4B8C-A6A6-8CE6E7B4C719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97E66D55-EB85-474B-9D90-F8A7E9CF0592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文本占位符 8"/>
          <p:cNvSpPr>
            <a:spLocks noGrp="1"/>
          </p:cNvSpPr>
          <p:nvPr>
            <p:ph type="body" sz="quarter" idx="13"/>
          </p:nvPr>
        </p:nvSpPr>
        <p:spPr>
          <a:xfrm>
            <a:off x="629669" y="255122"/>
            <a:ext cx="7884663" cy="5817709"/>
          </a:xfrm>
        </p:spPr>
        <p:txBody>
          <a:bodyPr/>
          <a:lstStyle>
            <a:lvl1pPr marL="0" indent="0">
              <a:buFontTx/>
              <a:buNone/>
              <a:defRPr>
                <a:solidFill>
                  <a:schemeClr val="accent1"/>
                </a:solidFill>
              </a:defRPr>
            </a:lvl1pPr>
            <a:lvl2pPr marL="393700" indent="0">
              <a:buFontTx/>
              <a:buNone/>
              <a:defRPr>
                <a:solidFill>
                  <a:schemeClr val="accent1"/>
                </a:solidFill>
              </a:defRPr>
            </a:lvl2pPr>
            <a:lvl3pPr marL="661035" indent="0">
              <a:buFontTx/>
              <a:buNone/>
              <a:defRPr>
                <a:solidFill>
                  <a:schemeClr val="accent1"/>
                </a:solidFill>
              </a:defRPr>
            </a:lvl3pPr>
            <a:lvl4pPr marL="851535" indent="0">
              <a:buFontTx/>
              <a:buNone/>
              <a:defRPr>
                <a:solidFill>
                  <a:schemeClr val="accent1"/>
                </a:solidFill>
              </a:defRPr>
            </a:lvl4pPr>
            <a:lvl5pPr marL="1054735" indent="0">
              <a:buFontTx/>
              <a:buNone/>
              <a:defRPr>
                <a:solidFill>
                  <a:schemeClr val="accent1"/>
                </a:solidFill>
              </a:defRPr>
            </a:lvl5pPr>
          </a:lstStyle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4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DB670A6F-D5CB-4D30-B96A-0CE531EE6656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5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6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4B26217E-C4BF-49D4-A0C1-21AE8F99F343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自定义版式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内容占位符 6"/>
          <p:cNvSpPr>
            <a:spLocks noGrp="1"/>
          </p:cNvSpPr>
          <p:nvPr>
            <p:ph sz="quarter" idx="10"/>
          </p:nvPr>
        </p:nvSpPr>
        <p:spPr>
          <a:xfrm>
            <a:off x="1547813" y="1125541"/>
            <a:ext cx="6119812" cy="4535487"/>
          </a:xfrm>
          <a:prstGeom prst="rect">
            <a:avLst/>
          </a:prstGeom>
        </p:spPr>
        <p:txBody>
          <a:bodyPr/>
          <a:lstStyle>
            <a:lvl1pPr marL="0" indent="0">
              <a:lnSpc>
                <a:spcPct val="150000"/>
              </a:lnSpc>
              <a:buNone/>
              <a:defRPr sz="2800" b="1">
                <a:latin typeface="Times New Roman" panose="02020603050405020304" pitchFamily="18" charset="0"/>
              </a:defRPr>
            </a:lvl1pPr>
          </a:lstStyle>
          <a:p>
            <a:pPr lvl="0"/>
            <a:endParaRPr lang="zh-CN" altLang="en-US" noProof="1"/>
          </a:p>
        </p:txBody>
      </p:sp>
      <p:sp>
        <p:nvSpPr>
          <p:cNvPr id="3" name="Date Placeholder 3"/>
          <p:cNvSpPr>
            <a:spLocks noGrp="1"/>
          </p:cNvSpPr>
          <p:nvPr>
            <p:ph type="dt" sz="half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4FB18743-73B2-4480-AD2F-3BDD63B4CE23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3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C0294CC1-E7DD-4C24-9668-28628FAE05B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  <p:transition>
    <p:random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objAndTwoObj">
  <p:cSld name="标题，一项大型内容和两项小型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noProof="1" smtClean="0"/>
              <a:t>单击此处编辑母版标题样式</a:t>
            </a:r>
            <a:endParaRPr lang="zh-CN" altLang="en-US" noProof="1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4" name="内容占位符 3"/>
          <p:cNvSpPr>
            <a:spLocks noGrp="1"/>
          </p:cNvSpPr>
          <p:nvPr>
            <p:ph sz="quarter" idx="2"/>
          </p:nvPr>
        </p:nvSpPr>
        <p:spPr>
          <a:xfrm>
            <a:off x="4648200" y="1600200"/>
            <a:ext cx="4038600" cy="2185988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5" name="内容占位符 4"/>
          <p:cNvSpPr>
            <a:spLocks noGrp="1"/>
          </p:cNvSpPr>
          <p:nvPr>
            <p:ph sz="quarter" idx="3"/>
          </p:nvPr>
        </p:nvSpPr>
        <p:spPr>
          <a:xfrm>
            <a:off x="4648200" y="3938588"/>
            <a:ext cx="4038600" cy="2187575"/>
          </a:xfrm>
        </p:spPr>
        <p:txBody>
          <a:bodyPr/>
          <a:lstStyle/>
          <a:p>
            <a:pPr lvl="0"/>
            <a:r>
              <a:rPr lang="zh-CN" altLang="en-US" noProof="1" smtClean="0"/>
              <a:t>单击此处编辑母版文本样式</a:t>
            </a:r>
          </a:p>
          <a:p>
            <a:pPr lvl="1"/>
            <a:r>
              <a:rPr lang="zh-CN" altLang="en-US" noProof="1" smtClean="0"/>
              <a:t>第二级</a:t>
            </a:r>
          </a:p>
          <a:p>
            <a:pPr lvl="2"/>
            <a:r>
              <a:rPr lang="zh-CN" altLang="en-US" noProof="1" smtClean="0"/>
              <a:t>第三级</a:t>
            </a:r>
          </a:p>
          <a:p>
            <a:pPr lvl="3"/>
            <a:r>
              <a:rPr lang="zh-CN" altLang="en-US" noProof="1" smtClean="0"/>
              <a:t>第四级</a:t>
            </a:r>
          </a:p>
          <a:p>
            <a:pPr lvl="4"/>
            <a:r>
              <a:rPr lang="zh-CN" altLang="en-US" noProof="1" smtClean="0"/>
              <a:t>第五级</a:t>
            </a:r>
            <a:endParaRPr lang="zh-CN" altLang="en-US" noProof="1"/>
          </a:p>
        </p:txBody>
      </p:sp>
      <p:sp>
        <p:nvSpPr>
          <p:cNvPr id="6" name="Rectangle 4"/>
          <p:cNvSpPr>
            <a:spLocks noGrp="1" noChangeArrowheads="1"/>
          </p:cNvSpPr>
          <p:nvPr>
            <p:ph type="dt" sz="half" idx="10"/>
          </p:nvPr>
        </p:nvSpPr>
        <p:spPr bwMode="auto">
          <a:ln>
            <a:miter lim="800000"/>
          </a:ln>
        </p:spPr>
        <p:txBody>
          <a:bodyPr wrap="square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noProof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ftr" sz="quarter" idx="11"/>
          </p:nvPr>
        </p:nvSpPr>
        <p:spPr bwMode="auto">
          <a:ln>
            <a:miter lim="800000"/>
          </a:ln>
        </p:spPr>
        <p:txBody>
          <a:bodyPr wrap="square" numCol="1" anchor="t" anchorCtr="0" compatLnSpc="1"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 noProof="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6"/>
          <p:cNvSpPr>
            <a:spLocks noGrp="1" noChangeArrowheads="1"/>
          </p:cNvSpPr>
          <p:nvPr>
            <p:ph type="sldNum" sz="quarter" idx="12"/>
          </p:nvPr>
        </p:nvSpPr>
        <p:spPr bwMode="auto">
          <a:ln>
            <a:miter lim="800000"/>
          </a:ln>
        </p:spPr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8C2E4A8D-20E3-4C61-8786-6BC20B3E6A90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457200" y="1600200"/>
            <a:ext cx="8229600" cy="4525963"/>
          </a:xfrm>
        </p:spPr>
        <p:txBody>
          <a:bodyPr/>
          <a:lstStyle/>
          <a:p>
            <a:pPr lvl="0"/>
            <a:endParaRPr lang="zh-CN" altLang="en-US" noProof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 fontAlgn="auto">
              <a:spcBef>
                <a:spcPts val="0"/>
              </a:spcBef>
              <a:spcAft>
                <a:spcPts val="0"/>
              </a:spcAft>
              <a:buFontTx/>
              <a:buNone/>
              <a:defRPr/>
            </a:lvl1pPr>
          </a:lstStyle>
          <a:p>
            <a:pPr>
              <a:defRPr/>
            </a:pPr>
            <a:fld id="{31FD069C-ED0F-430C-87CA-147E4CF50801}" type="slidenum">
              <a:rPr lang="en-US" altLang="zh-CN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6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DEBAB54-6273-46A7-AD0B-6388BEBF886D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7410133-FC34-4596-8C95-860AFA185B6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4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152FDD7-DB35-4C25-9421-93DE3F60585C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00343EE-91C7-48B2-92C1-CC6B59B0C006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8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8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D041335-F277-4292-AF11-143BBEBFEED8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8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B56D06E-DCCC-42DC-B097-A530954EAFA9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5A89783-8166-4B19-ADCF-C885BAB7D8CF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4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756A993-4100-4AC4-BC0C-51ADA4E24E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BCFB087-B4CD-43B0-B076-24858D59720E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85DB743-5C5D-4372-9A09-AC65D67DEE5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2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2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2" y="1435102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FD77C23-27E5-4A10-81C9-B53B9FCF4C2E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EA698A-5D61-4E5B-B8B7-041F6119CEA5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39877E-9F80-4FDE-A8BC-42682A20B71B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6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737726-8A41-48EF-93A4-3FEEDCB60137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13" Type="http://schemas.openxmlformats.org/officeDocument/2006/relationships/slideLayout" Target="../slideLayouts/slideLayout24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slideLayout" Target="../slideLayouts/slideLayout23.xml"/><Relationship Id="rId17" Type="http://schemas.openxmlformats.org/officeDocument/2006/relationships/image" Target="../media/image1.jpeg"/><Relationship Id="rId2" Type="http://schemas.openxmlformats.org/officeDocument/2006/relationships/slideLayout" Target="../slideLayouts/slideLayout13.xml"/><Relationship Id="rId16" Type="http://schemas.openxmlformats.org/officeDocument/2006/relationships/tags" Target="../tags/tag2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5" Type="http://schemas.openxmlformats.org/officeDocument/2006/relationships/tags" Target="../tags/tag1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Relationship Id="rId1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0178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50179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E689A85A-EC83-413B-A6D9-8DA668723687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 smtClean="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38C45B71-3DB2-49DF-8C7F-8C1C28DBEA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74" r:id="rId1"/>
    <p:sldLayoutId id="2147483675" r:id="rId2"/>
    <p:sldLayoutId id="2147483676" r:id="rId3"/>
    <p:sldLayoutId id="2147483677" r:id="rId4"/>
    <p:sldLayoutId id="2147483678" r:id="rId5"/>
    <p:sldLayoutId id="2147483679" r:id="rId6"/>
    <p:sldLayoutId id="2147483680" r:id="rId7"/>
    <p:sldLayoutId id="2147483681" r:id="rId8"/>
    <p:sldLayoutId id="2147483682" r:id="rId9"/>
    <p:sldLayoutId id="2147483683" r:id="rId10"/>
    <p:sldLayoutId id="2147483684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7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Title Placeholder 1"/>
          <p:cNvSpPr>
            <a:spLocks noGrp="1" noChangeArrowheads="1"/>
          </p:cNvSpPr>
          <p:nvPr>
            <p:ph type="title" idx="4294967295"/>
            <p:custDataLst>
              <p:tags r:id="rId15"/>
            </p:custDataLst>
          </p:nvPr>
        </p:nvSpPr>
        <p:spPr bwMode="auto">
          <a:xfrm>
            <a:off x="628650" y="365125"/>
            <a:ext cx="7886700" cy="13255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  <a:endParaRPr lang="en-US" altLang="en-US" smtClean="0"/>
          </a:p>
        </p:txBody>
      </p:sp>
      <p:sp>
        <p:nvSpPr>
          <p:cNvPr id="13315" name="Text Placeholder 2"/>
          <p:cNvSpPr>
            <a:spLocks noGrp="1" noChangeArrowheads="1"/>
          </p:cNvSpPr>
          <p:nvPr>
            <p:ph type="body" idx="4294967295"/>
            <p:custDataLst>
              <p:tags r:id="rId16"/>
            </p:custDataLst>
          </p:nvPr>
        </p:nvSpPr>
        <p:spPr bwMode="auto">
          <a:xfrm>
            <a:off x="628650" y="1825625"/>
            <a:ext cx="7886700" cy="43513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altLang="en-US" smtClean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buFont typeface="Arial" pitchFamily="34" charset="0"/>
              <a:buNone/>
              <a:defRPr sz="1200" noProof="1">
                <a:solidFill>
                  <a:srgbClr val="5A5A5A">
                    <a:tint val="75000"/>
                  </a:srgbClr>
                </a:solidFill>
                <a:latin typeface="+mn-lt"/>
                <a:ea typeface="+mn-ea"/>
                <a:cs typeface="+mn-ea"/>
              </a:defRPr>
            </a:lvl1pPr>
          </a:lstStyle>
          <a:p>
            <a:pPr>
              <a:defRPr/>
            </a:pPr>
            <a:fld id="{F0AFF245-D625-4072-966C-4FD76E4EA0DE}" type="datetimeFigureOut">
              <a:rPr lang="zh-CN" altLang="en-US"/>
              <a:pPr>
                <a:defRPr/>
              </a:pPr>
              <a:t>2019/9/8</a:t>
            </a:fld>
            <a:endParaRPr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buFont typeface="Arial" pitchFamily="34" charset="0"/>
              <a:buNone/>
              <a:defRPr sz="1200" noProof="1">
                <a:solidFill>
                  <a:srgbClr val="5A5A5A">
                    <a:tint val="75000"/>
                  </a:srgb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>
              <a:buFont typeface="Arial" pitchFamily="34" charset="0"/>
              <a:buNone/>
              <a:defRPr sz="1200" smtClean="0">
                <a:solidFill>
                  <a:srgbClr val="9B9B9B"/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223A7E92-6220-4B12-A3DF-B49FF546F148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  <p:sldLayoutId id="2147483696" r:id="rId12"/>
    <p:sldLayoutId id="2147483697" r:id="rId13"/>
  </p:sldLayoutIdLst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 kern="1200">
          <a:solidFill>
            <a:schemeClr val="accent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pitchFamily="34" charset="0"/>
          <a:ea typeface="黑体" pitchFamily="49" charset="-122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pitchFamily="34" charset="0"/>
          <a:ea typeface="黑体" pitchFamily="49" charset="-122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pitchFamily="34" charset="0"/>
          <a:ea typeface="黑体" pitchFamily="49" charset="-122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pitchFamily="34" charset="0"/>
          <a:ea typeface="黑体" pitchFamily="49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pitchFamily="34" charset="0"/>
          <a:ea typeface="黑体" pitchFamily="49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pitchFamily="34" charset="0"/>
          <a:ea typeface="黑体" pitchFamily="49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pitchFamily="34" charset="0"/>
          <a:ea typeface="黑体" pitchFamily="49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000">
          <a:solidFill>
            <a:schemeClr val="accent1"/>
          </a:solidFill>
          <a:latin typeface="Arial" pitchFamily="34" charset="0"/>
          <a:ea typeface="黑体" pitchFamily="49" charset="-122"/>
        </a:defRPr>
      </a:lvl9pPr>
    </p:titleStyle>
    <p:bodyStyle>
      <a:lvl1pPr marL="447675" indent="-447675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Font typeface="Wingdings" pitchFamily="2" charset="2"/>
        <a:buChar char="ü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&#20309;&#29855;&#26133;-&#21521;&#20809;&#24615;.mp3" TargetMode="External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5.bin"/><Relationship Id="rId7" Type="http://schemas.openxmlformats.org/officeDocument/2006/relationships/image" Target="../media/image21.png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2.vml"/><Relationship Id="rId6" Type="http://schemas.openxmlformats.org/officeDocument/2006/relationships/image" Target="../media/image20.png"/><Relationship Id="rId5" Type="http://schemas.openxmlformats.org/officeDocument/2006/relationships/oleObject" Target="../embeddings/oleObject6.bin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png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2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Microsoft_Word_97_-_2003___1.doc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3.vml"/><Relationship Id="rId4" Type="http://schemas.openxmlformats.org/officeDocument/2006/relationships/image" Target="../media/image24.emf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8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4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jpeg"/><Relationship Id="rId1" Type="http://schemas.openxmlformats.org/officeDocument/2006/relationships/slideLayout" Target="../slideLayouts/slideLayout2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8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8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9.jpeg"/><Relationship Id="rId4" Type="http://schemas.openxmlformats.org/officeDocument/2006/relationships/image" Target="../media/image8.jpe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1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8.xml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8.xml"/><Relationship Id="rId4" Type="http://schemas.openxmlformats.org/officeDocument/2006/relationships/image" Target="../media/image34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8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B3-8.TIF" TargetMode="External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8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slideLayout" Target="../slideLayouts/slideLayout18.xml"/><Relationship Id="rId1" Type="http://schemas.openxmlformats.org/officeDocument/2006/relationships/tags" Target="../tags/tag5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18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8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8.xml"/></Relationships>
</file>

<file path=ppt/slides/_rels/slide9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3.bin"/><Relationship Id="rId3" Type="http://schemas.openxmlformats.org/officeDocument/2006/relationships/notesSlide" Target="../notesSlides/notesSlide1.xml"/><Relationship Id="rId7" Type="http://schemas.openxmlformats.org/officeDocument/2006/relationships/image" Target="../media/image16.png"/><Relationship Id="rId2" Type="http://schemas.openxmlformats.org/officeDocument/2006/relationships/slideLayout" Target="../slideLayouts/slideLayout23.xml"/><Relationship Id="rId1" Type="http://schemas.openxmlformats.org/officeDocument/2006/relationships/vmlDrawing" Target="../drawings/vmlDrawing1.vml"/><Relationship Id="rId6" Type="http://schemas.openxmlformats.org/officeDocument/2006/relationships/oleObject" Target="../embeddings/oleObject2.bin"/><Relationship Id="rId11" Type="http://schemas.openxmlformats.org/officeDocument/2006/relationships/image" Target="../media/image18.png"/><Relationship Id="rId5" Type="http://schemas.openxmlformats.org/officeDocument/2006/relationships/image" Target="../media/image15.png"/><Relationship Id="rId10" Type="http://schemas.openxmlformats.org/officeDocument/2006/relationships/oleObject" Target="../embeddings/oleObject4.bin"/><Relationship Id="rId4" Type="http://schemas.openxmlformats.org/officeDocument/2006/relationships/oleObject" Target="../embeddings/oleObject1.bin"/><Relationship Id="rId9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79388" y="404813"/>
            <a:ext cx="8785225" cy="3539430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hlinkClick r:id="rId2" action="ppaction://hlinkfile"/>
              </a:rPr>
              <a:t>《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hlinkClick r:id="rId2" action="ppaction://hlinkfile"/>
              </a:rPr>
              <a:t>向光性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hlinkClick r:id="rId2" action="ppaction://hlinkfile"/>
              </a:rPr>
              <a:t>》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歌词      何璟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昕</a:t>
            </a:r>
            <a:endParaRPr lang="en-US" altLang="zh-CN" sz="2800" dirty="0" smtClean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雨停了，出太阳，小草冒出小脑袋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， 植物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具有向光性，总是朝着太阳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开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………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跌倒了，爬起来，我拍拍身上的尘埃，我也具有向光性，追求太阳的色彩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………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。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latin typeface="+mn-lt"/>
                <a:ea typeface="+mn-ea"/>
              </a:rPr>
              <a:t/>
            </a:r>
            <a:br>
              <a:rPr lang="zh-CN" altLang="en-US" sz="2800" dirty="0">
                <a:latin typeface="+mn-lt"/>
                <a:ea typeface="+mn-ea"/>
              </a:rPr>
            </a:br>
            <a:endParaRPr lang="zh-CN" altLang="en-US" sz="28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28625" y="785813"/>
            <a:ext cx="222567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提出问题：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0313" y="857250"/>
            <a:ext cx="457208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胚芽鞘的生长和弯曲与哪一部分有关？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28625" y="1357313"/>
            <a:ext cx="2214563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作出假设：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0313" y="1428750"/>
            <a:ext cx="40559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胚芽鞘的生长和弯曲与尖端有关。</a:t>
            </a: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285750" y="0"/>
            <a:ext cx="2500313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kumimoji="1"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  </a:t>
            </a: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实验 二：</a:t>
            </a:r>
            <a:endParaRPr kumimoji="1" lang="zh-CN" altLang="en-US" sz="2800" b="1" dirty="0">
              <a:solidFill>
                <a:srgbClr val="0000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28625" y="2000250"/>
            <a:ext cx="2214563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实验过程：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019675" y="2628900"/>
            <a:ext cx="3357563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单一变量：</a:t>
            </a:r>
            <a:endParaRPr lang="en-US" altLang="zh-CN" sz="20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     </a:t>
            </a: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有无胚芽鞘尖端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730750" y="3746500"/>
            <a:ext cx="222567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实验现象：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6421438" y="3746500"/>
            <a:ext cx="2765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实验组不生长不弯曲；</a:t>
            </a:r>
          </a:p>
          <a:p>
            <a:pPr marL="342900" indent="-342900"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对照组向光弯曲生长。</a:t>
            </a: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730750" y="4664075"/>
            <a:ext cx="1689100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实验结论：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511925" y="4673600"/>
            <a:ext cx="2507418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胚芽鞘的向光性弯曲</a:t>
            </a:r>
          </a:p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生长与尖端有关。</a:t>
            </a:r>
          </a:p>
        </p:txBody>
      </p:sp>
      <p:graphicFrame>
        <p:nvGraphicFramePr>
          <p:cNvPr id="29" name="对象 28"/>
          <p:cNvGraphicFramePr>
            <a:graphicFrameLocks/>
          </p:cNvGraphicFramePr>
          <p:nvPr/>
        </p:nvGraphicFramePr>
        <p:xfrm>
          <a:off x="860425" y="2546350"/>
          <a:ext cx="1982788" cy="19065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4" r:id="rId3" imgW="1980952" imgH="1905266" progId="Paint.Picture">
                  <p:embed/>
                </p:oleObj>
              </mc:Choice>
              <mc:Fallback>
                <p:oleObj r:id="rId3" imgW="1980952" imgH="1905266" progId="Paint.Picture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60425" y="2546350"/>
                        <a:ext cx="1982788" cy="19065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33" name="对象 32"/>
          <p:cNvGraphicFramePr>
            <a:graphicFrameLocks/>
          </p:cNvGraphicFramePr>
          <p:nvPr/>
        </p:nvGraphicFramePr>
        <p:xfrm>
          <a:off x="827088" y="4437063"/>
          <a:ext cx="3917950" cy="16589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4115" r:id="rId5" imgW="3914286" imgH="1657581" progId="Paint.Picture">
                  <p:embed/>
                </p:oleObj>
              </mc:Choice>
              <mc:Fallback>
                <p:oleObj r:id="rId5" imgW="3914286" imgH="1657581" progId="Paint.Picture">
                  <p:embed/>
                  <p:pic>
                    <p:nvPicPr>
                      <p:cNvPr id="0" name=""/>
                      <p:cNvPicPr>
                        <a:picLocks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27088" y="4437063"/>
                        <a:ext cx="3917950" cy="165893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38100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11280" name="Picture 16"/>
          <p:cNvPicPr>
            <a:picLocks noChangeAspect="1" noChangeArrowheads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71775" y="2565400"/>
            <a:ext cx="1971675" cy="16478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2213926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128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5" fill="hold" nodeType="clickPar">
                      <p:stCondLst>
                        <p:cond delay="indefinite"/>
                      </p:stCondLst>
                      <p:childTnLst>
                        <p:par>
                          <p:cTn id="4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 nodeType="clickPar">
                      <p:stCondLst>
                        <p:cond delay="indefinite"/>
                      </p:stCondLst>
                      <p:childTnLst>
                        <p:par>
                          <p:cTn id="5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3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5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7" grpId="0"/>
      <p:bldP spid="11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28625" y="785813"/>
            <a:ext cx="222567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提出问题：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051720" y="836712"/>
            <a:ext cx="3281668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感受光刺激的是哪一部分？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28625" y="1357313"/>
            <a:ext cx="2214563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作出假设：</a:t>
            </a:r>
          </a:p>
        </p:txBody>
      </p:sp>
      <p:sp>
        <p:nvSpPr>
          <p:cNvPr id="6" name="矩形 5"/>
          <p:cNvSpPr/>
          <p:nvPr/>
        </p:nvSpPr>
        <p:spPr>
          <a:xfrm>
            <a:off x="2051720" y="1446361"/>
            <a:ext cx="379783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感受光刺激的是胚芽鞘的尖端。</a:t>
            </a: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251520" y="44624"/>
            <a:ext cx="2500313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kumimoji="1"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  </a:t>
            </a: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实验 三：</a:t>
            </a:r>
            <a:endParaRPr kumimoji="1" lang="zh-CN" altLang="en-US" sz="2800" b="1" dirty="0">
              <a:solidFill>
                <a:srgbClr val="0000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28625" y="1890713"/>
            <a:ext cx="2214563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实验过程：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5060950" y="1858467"/>
            <a:ext cx="3357563" cy="706437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单一变量：</a:t>
            </a:r>
          </a:p>
          <a:p>
            <a:pPr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     遮光部位不同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211960" y="2492896"/>
            <a:ext cx="222567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</a:t>
            </a: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预测</a:t>
            </a:r>
            <a:r>
              <a:rPr lang="zh-CN" altLang="en-US" sz="24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8" name="Text Box 4"/>
          <p:cNvSpPr txBox="1">
            <a:spLocks noChangeArrowheads="1"/>
          </p:cNvSpPr>
          <p:nvPr/>
        </p:nvSpPr>
        <p:spPr bwMode="auto">
          <a:xfrm>
            <a:off x="4283968" y="4912841"/>
            <a:ext cx="1735137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实验结论：</a:t>
            </a:r>
            <a:endParaRPr lang="zh-CN" altLang="en-US" sz="32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5796136" y="4941168"/>
            <a:ext cx="2843064" cy="40011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感光部位在胚芽鞘尖端。</a:t>
            </a:r>
          </a:p>
        </p:txBody>
      </p:sp>
      <p:pic>
        <p:nvPicPr>
          <p:cNvPr id="12305" name="Picture 17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65400"/>
            <a:ext cx="2095500" cy="38576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307" name="Picture 19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411760" y="2565400"/>
            <a:ext cx="1866900" cy="38290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8" name="表格 17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76396021"/>
              </p:ext>
            </p:extLst>
          </p:nvPr>
        </p:nvGraphicFramePr>
        <p:xfrm>
          <a:off x="4355976" y="2996952"/>
          <a:ext cx="4392489" cy="18288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952600"/>
                <a:gridCol w="1080583"/>
                <a:gridCol w="2359306"/>
              </a:tblGrid>
              <a:tr h="335510"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4</a:t>
                      </a:r>
                      <a:r>
                        <a:rPr lang="zh-CN" altLang="en-US" dirty="0" smtClean="0"/>
                        <a:t>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altLang="zh-CN" dirty="0" smtClean="0"/>
                        <a:t>5</a:t>
                      </a:r>
                      <a:r>
                        <a:rPr lang="zh-CN" altLang="en-US" dirty="0" smtClean="0"/>
                        <a:t>号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结论</a:t>
                      </a:r>
                      <a:endParaRPr lang="zh-CN" altLang="en-US" dirty="0"/>
                    </a:p>
                  </a:txBody>
                  <a:tcPr/>
                </a:tc>
              </a:tr>
              <a:tr h="236476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弯曲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直立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只有尖端</a:t>
                      </a:r>
                      <a:endParaRPr lang="zh-CN" altLang="en-US" dirty="0"/>
                    </a:p>
                  </a:txBody>
                  <a:tcPr/>
                </a:tc>
              </a:tr>
              <a:tr h="236476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直立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弯曲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只有尖端以下</a:t>
                      </a:r>
                      <a:endParaRPr lang="zh-CN" altLang="en-US" dirty="0"/>
                    </a:p>
                  </a:txBody>
                  <a:tcPr/>
                </a:tc>
              </a:tr>
              <a:tr h="236476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直立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直立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共同组成</a:t>
                      </a:r>
                      <a:endParaRPr lang="zh-CN" altLang="en-US" dirty="0"/>
                    </a:p>
                  </a:txBody>
                  <a:tcPr/>
                </a:tc>
              </a:tr>
              <a:tr h="236476"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弯曲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弯曲</a:t>
                      </a:r>
                      <a:endParaRPr lang="zh-CN" alt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zh-CN" altLang="en-US" dirty="0" smtClean="0"/>
                        <a:t>两者都可</a:t>
                      </a:r>
                      <a:endParaRPr lang="zh-CN" altLang="en-US" dirty="0"/>
                    </a:p>
                  </a:txBody>
                  <a:tcPr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04659611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500" fill="hold"/>
                                        <p:tgtEl>
                                          <p:spTgt spid="1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123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3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123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1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 dirty="0"/>
          </a:p>
        </p:txBody>
      </p:sp>
      <p:graphicFrame>
        <p:nvGraphicFramePr>
          <p:cNvPr id="8" name="Object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6195811"/>
              </p:ext>
            </p:extLst>
          </p:nvPr>
        </p:nvGraphicFramePr>
        <p:xfrm>
          <a:off x="459698" y="764704"/>
          <a:ext cx="8360774" cy="573316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6156" name="Microsoft Word 97-2003" r:id="rId3" imgW="9463511" imgH="5339392" progId="Word.Document.8">
                  <p:embed/>
                </p:oleObj>
              </mc:Choice>
              <mc:Fallback>
                <p:oleObj name="Microsoft Word 97-2003" r:id="rId3" imgW="9463511" imgH="5339392" progId="Word.Document.8">
                  <p:embed/>
                  <p:pic>
                    <p:nvPicPr>
                      <p:cNvPr id="0" name="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59698" y="764704"/>
                        <a:ext cx="8360774" cy="573316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/>
          <p:cNvSpPr>
            <a:spLocks noChangeArrowheads="1"/>
          </p:cNvSpPr>
          <p:nvPr/>
        </p:nvSpPr>
        <p:spPr bwMode="auto">
          <a:xfrm>
            <a:off x="4283968" y="3257689"/>
            <a:ext cx="4464496" cy="1323439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zh-CN" altLang="en-US" sz="2000" b="1" u="none" dirty="0" smtClean="0">
                <a:solidFill>
                  <a:srgbClr val="5C07B9"/>
                </a:solidFill>
              </a:rPr>
              <a:t>达尔文</a:t>
            </a:r>
            <a:r>
              <a:rPr lang="zh-CN" altLang="en-US" sz="2000" b="1" dirty="0" smtClean="0">
                <a:solidFill>
                  <a:srgbClr val="5C07B9"/>
                </a:solidFill>
              </a:rPr>
              <a:t>推测</a:t>
            </a:r>
            <a:r>
              <a:rPr lang="zh-CN" altLang="en-US" sz="2000" b="1" u="none" dirty="0" smtClean="0">
                <a:solidFill>
                  <a:srgbClr val="5C07B9"/>
                </a:solidFill>
              </a:rPr>
              <a:t>：单侧光照射</a:t>
            </a:r>
            <a:r>
              <a:rPr lang="en-US" altLang="zh-CN" sz="2000" b="1" u="none" dirty="0" smtClean="0">
                <a:solidFill>
                  <a:srgbClr val="5C07B9"/>
                </a:solidFill>
              </a:rPr>
              <a:t>,</a:t>
            </a:r>
            <a:r>
              <a:rPr lang="zh-CN" altLang="en-US" sz="2000" b="1" u="none" dirty="0" smtClean="0">
                <a:solidFill>
                  <a:srgbClr val="5C07B9"/>
                </a:solidFill>
              </a:rPr>
              <a:t>使胚芽鞘的尖端产生某种</a:t>
            </a:r>
            <a:r>
              <a:rPr lang="zh-CN" altLang="en-US" sz="2000" b="1" dirty="0">
                <a:solidFill>
                  <a:srgbClr val="FF0000"/>
                </a:solidFill>
              </a:rPr>
              <a:t>影响</a:t>
            </a:r>
            <a:r>
              <a:rPr lang="zh-CN" altLang="en-US" sz="2000" b="1" u="none" dirty="0" smtClean="0">
                <a:solidFill>
                  <a:srgbClr val="5C07B9"/>
                </a:solidFill>
              </a:rPr>
              <a:t>，当这种</a:t>
            </a:r>
            <a:r>
              <a:rPr lang="zh-CN" altLang="en-US" sz="2000" b="1" dirty="0" smtClean="0">
                <a:solidFill>
                  <a:srgbClr val="5C07B9"/>
                </a:solidFill>
              </a:rPr>
              <a:t>刺激</a:t>
            </a:r>
            <a:r>
              <a:rPr lang="zh-CN" altLang="en-US" sz="2000" b="1" u="none" dirty="0" smtClean="0">
                <a:solidFill>
                  <a:srgbClr val="5C07B9"/>
                </a:solidFill>
              </a:rPr>
              <a:t>传递到下部伸长区时</a:t>
            </a:r>
            <a:r>
              <a:rPr lang="en-US" altLang="zh-CN" sz="2000" b="1" u="none" dirty="0" smtClean="0">
                <a:solidFill>
                  <a:srgbClr val="5C07B9"/>
                </a:solidFill>
              </a:rPr>
              <a:t>,</a:t>
            </a:r>
            <a:r>
              <a:rPr lang="zh-CN" altLang="en-US" sz="2000" b="1" u="none" dirty="0" smtClean="0">
                <a:solidFill>
                  <a:srgbClr val="5C07B9"/>
                </a:solidFill>
              </a:rPr>
              <a:t>会造成</a:t>
            </a:r>
            <a:r>
              <a:rPr lang="zh-CN" altLang="en-US" sz="2000" b="1" dirty="0">
                <a:solidFill>
                  <a:srgbClr val="FF0000"/>
                </a:solidFill>
              </a:rPr>
              <a:t>背光面比向光面生长快</a:t>
            </a:r>
            <a:r>
              <a:rPr lang="en-US" altLang="zh-CN" sz="2000" b="1" u="none" dirty="0" smtClean="0">
                <a:solidFill>
                  <a:srgbClr val="5C07B9"/>
                </a:solidFill>
              </a:rPr>
              <a:t>,</a:t>
            </a:r>
            <a:r>
              <a:rPr lang="zh-CN" altLang="en-US" sz="2000" b="1" u="none" dirty="0" smtClean="0">
                <a:solidFill>
                  <a:srgbClr val="5C07B9"/>
                </a:solidFill>
              </a:rPr>
              <a:t>因而出现向光弯曲。</a:t>
            </a:r>
            <a:endParaRPr lang="zh-CN" altLang="en-US" sz="2000" b="1" i="1" u="none" dirty="0">
              <a:solidFill>
                <a:srgbClr val="5C07B9"/>
              </a:solidFill>
              <a:cs typeface="Times New Roman" pitchFamily="18" charset="0"/>
            </a:endParaRPr>
          </a:p>
        </p:txBody>
      </p:sp>
      <p:sp>
        <p:nvSpPr>
          <p:cNvPr id="10" name="Rectangle 6"/>
          <p:cNvSpPr>
            <a:spLocks noChangeArrowheads="1"/>
          </p:cNvSpPr>
          <p:nvPr/>
        </p:nvSpPr>
        <p:spPr bwMode="auto">
          <a:xfrm>
            <a:off x="4270378" y="1401573"/>
            <a:ext cx="4190054" cy="1908215"/>
          </a:xfrm>
          <a:prstGeom prst="rect">
            <a:avLst/>
          </a:prstGeom>
          <a:noFill/>
          <a:ln w="9525" algn="ctr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pPr algn="l"/>
            <a:r>
              <a:rPr lang="zh-CN" altLang="zh-CN" sz="2000" b="1" u="none" dirty="0" smtClean="0">
                <a:solidFill>
                  <a:srgbClr val="FF0000"/>
                </a:solidFill>
              </a:rPr>
              <a:t>结论：</a:t>
            </a:r>
            <a:endParaRPr lang="en-US" altLang="zh-CN" sz="2000" b="1" u="none" dirty="0" smtClean="0">
              <a:solidFill>
                <a:srgbClr val="FF0000"/>
              </a:solidFill>
            </a:endParaRPr>
          </a:p>
          <a:p>
            <a:pPr algn="l"/>
            <a:r>
              <a:rPr lang="zh-CN" altLang="en-US" sz="2000" b="1" dirty="0" smtClean="0">
                <a:solidFill>
                  <a:srgbClr val="FF0000"/>
                </a:solidFill>
              </a:rPr>
              <a:t>向光性与单侧光有关；</a:t>
            </a:r>
            <a:endParaRPr lang="en-US" altLang="zh-CN" sz="2000" b="1" dirty="0">
              <a:solidFill>
                <a:srgbClr val="FF0000"/>
              </a:solidFill>
            </a:endParaRPr>
          </a:p>
          <a:p>
            <a:pPr algn="l"/>
            <a:r>
              <a:rPr lang="zh-CN" altLang="zh-CN" sz="2000" b="1" u="none" dirty="0" smtClean="0">
                <a:solidFill>
                  <a:srgbClr val="FF0000"/>
                </a:solidFill>
              </a:rPr>
              <a:t>向光性与尖端有关</a:t>
            </a:r>
            <a:r>
              <a:rPr lang="zh-CN" altLang="en-US" sz="2000" b="1" u="none" dirty="0" smtClean="0">
                <a:solidFill>
                  <a:srgbClr val="FF0000"/>
                </a:solidFill>
              </a:rPr>
              <a:t>；</a:t>
            </a:r>
            <a:endParaRPr lang="en-US" altLang="zh-CN" sz="2000" b="1" u="none" dirty="0" smtClean="0">
              <a:solidFill>
                <a:srgbClr val="FF0000"/>
              </a:solidFill>
            </a:endParaRPr>
          </a:p>
          <a:p>
            <a:pPr algn="l"/>
            <a:r>
              <a:rPr lang="zh-CN" altLang="zh-CN" sz="2000" b="1" u="none" dirty="0" smtClean="0">
                <a:solidFill>
                  <a:srgbClr val="FF0000"/>
                </a:solidFill>
              </a:rPr>
              <a:t>感光部位是尖端</a:t>
            </a:r>
            <a:r>
              <a:rPr lang="zh-CN" altLang="en-US" sz="2000" b="1" u="none" dirty="0" smtClean="0">
                <a:solidFill>
                  <a:srgbClr val="FF0000"/>
                </a:solidFill>
              </a:rPr>
              <a:t>；</a:t>
            </a:r>
            <a:endParaRPr lang="en-US" altLang="zh-CN" sz="2000" b="1" u="none" dirty="0" smtClean="0">
              <a:solidFill>
                <a:srgbClr val="FF0000"/>
              </a:solidFill>
            </a:endParaRPr>
          </a:p>
          <a:p>
            <a:pPr algn="l"/>
            <a:r>
              <a:rPr lang="zh-CN" altLang="zh-CN" sz="2000" b="1" u="none" dirty="0" smtClean="0">
                <a:solidFill>
                  <a:srgbClr val="FF0000"/>
                </a:solidFill>
              </a:rPr>
              <a:t>弯曲部位是尖端以下部位</a:t>
            </a:r>
            <a:r>
              <a:rPr lang="zh-CN" altLang="en-US" sz="2000" b="1" u="none" dirty="0" smtClean="0">
                <a:solidFill>
                  <a:srgbClr val="FF0000"/>
                </a:solidFill>
              </a:rPr>
              <a:t>。</a:t>
            </a:r>
            <a:endParaRPr lang="zh-CN" altLang="zh-CN" sz="2000" u="none" dirty="0" smtClean="0">
              <a:solidFill>
                <a:srgbClr val="FF0000"/>
              </a:solidFill>
            </a:endParaRPr>
          </a:p>
          <a:p>
            <a:r>
              <a:rPr lang="zh-CN" altLang="en-US" dirty="0" smtClean="0">
                <a:cs typeface="Times New Roman" pitchFamily="18" charset="0"/>
              </a:rPr>
              <a:t> </a:t>
            </a:r>
            <a:endParaRPr lang="zh-CN" altLang="en-US" dirty="0"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54928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1"/>
          <p:cNvSpPr txBox="1">
            <a:spLocks/>
          </p:cNvSpPr>
          <p:nvPr/>
        </p:nvSpPr>
        <p:spPr>
          <a:xfrm>
            <a:off x="250824" y="846138"/>
            <a:ext cx="8497639" cy="1143000"/>
          </a:xfrm>
          <a:prstGeom prst="rect">
            <a:avLst/>
          </a:prstGeom>
        </p:spPr>
        <p:txBody>
          <a:bodyPr/>
          <a:lstStyle>
            <a:lvl1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 kern="1200">
                <a:solidFill>
                  <a:schemeClr val="accent1"/>
                </a:solidFill>
                <a:latin typeface="+mj-lt"/>
                <a:ea typeface="+mj-ea"/>
                <a:cs typeface="+mj-cs"/>
              </a:defRPr>
            </a:lvl1pPr>
            <a:lvl2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Arial" pitchFamily="34" charset="0"/>
                <a:ea typeface="黑体" pitchFamily="49" charset="-122"/>
              </a:defRPr>
            </a:lvl2pPr>
            <a:lvl3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Arial" pitchFamily="34" charset="0"/>
                <a:ea typeface="黑体" pitchFamily="49" charset="-122"/>
              </a:defRPr>
            </a:lvl3pPr>
            <a:lvl4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Arial" pitchFamily="34" charset="0"/>
                <a:ea typeface="黑体" pitchFamily="49" charset="-122"/>
              </a:defRPr>
            </a:lvl4pPr>
            <a:lvl5pPr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Arial" pitchFamily="34" charset="0"/>
                <a:ea typeface="黑体" pitchFamily="49" charset="-122"/>
              </a:defRPr>
            </a:lvl5pPr>
            <a:lvl6pPr marL="4572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Arial" pitchFamily="34" charset="0"/>
                <a:ea typeface="黑体" pitchFamily="49" charset="-122"/>
              </a:defRPr>
            </a:lvl6pPr>
            <a:lvl7pPr marL="9144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Arial" pitchFamily="34" charset="0"/>
                <a:ea typeface="黑体" pitchFamily="49" charset="-122"/>
              </a:defRPr>
            </a:lvl7pPr>
            <a:lvl8pPr marL="13716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Arial" pitchFamily="34" charset="0"/>
                <a:ea typeface="黑体" pitchFamily="49" charset="-122"/>
              </a:defRPr>
            </a:lvl8pPr>
            <a:lvl9pPr marL="1828800" algn="l" rtl="0" fontAlgn="base">
              <a:lnSpc>
                <a:spcPct val="90000"/>
              </a:lnSpc>
              <a:spcBef>
                <a:spcPct val="0"/>
              </a:spcBef>
              <a:spcAft>
                <a:spcPct val="0"/>
              </a:spcAft>
              <a:defRPr sz="4000">
                <a:solidFill>
                  <a:schemeClr val="accent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cs typeface="+mn-cs"/>
              </a:rPr>
              <a:t>问题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49" charset="-122"/>
                <a:cs typeface="+mn-cs"/>
              </a:rPr>
              <a:t>4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cs typeface="+mn-cs"/>
              </a:rPr>
              <a:t>：这种“影响”是否真实存在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cs typeface="+mn-cs"/>
              </a:rPr>
              <a:t>？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cs typeface="+mn-cs"/>
              </a:rPr>
              <a:t>是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cs typeface="+mn-cs"/>
              </a:rPr>
              <a:t>什么？</a:t>
            </a:r>
            <a:endParaRPr lang="en-US" altLang="zh-CN" sz="3200" b="1" dirty="0">
              <a:solidFill>
                <a:srgbClr val="000000"/>
              </a:solidFill>
              <a:latin typeface="黑体" pitchFamily="49" charset="-122"/>
              <a:cs typeface="+mn-cs"/>
            </a:endParaRPr>
          </a:p>
          <a:p>
            <a:pPr>
              <a:defRPr/>
            </a:pPr>
            <a:endParaRPr lang="en-US" altLang="zh-CN" sz="3200" b="1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  <a:cs typeface="+mn-cs"/>
            </a:endParaRPr>
          </a:p>
          <a:p>
            <a:pPr>
              <a:defRPr/>
            </a:pPr>
            <a:endParaRPr lang="en-US" altLang="zh-CN" sz="3200" b="1" dirty="0">
              <a:solidFill>
                <a:srgbClr val="000000"/>
              </a:solidFill>
              <a:latin typeface="黑体" pitchFamily="49" charset="-122"/>
              <a:cs typeface="+mn-cs"/>
            </a:endParaRPr>
          </a:p>
          <a:p>
            <a:pPr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cs typeface="+mn-cs"/>
              </a:rPr>
              <a:t>问题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49" charset="-122"/>
                <a:cs typeface="+mn-cs"/>
              </a:rPr>
              <a:t>5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cs typeface="+mn-cs"/>
              </a:rPr>
              <a:t>：尖端产生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cs typeface="+mn-cs"/>
              </a:rPr>
              <a:t>的“影响”在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cs typeface="+mn-cs"/>
              </a:rPr>
              <a:t>向下运输的过程中</a:t>
            </a:r>
            <a:r>
              <a:rPr lang="en-US" altLang="zh-CN" sz="3200" b="1" dirty="0" smtClean="0">
                <a:solidFill>
                  <a:srgbClr val="000000"/>
                </a:solidFill>
                <a:latin typeface="黑体" pitchFamily="49" charset="-122"/>
                <a:cs typeface="+mn-cs"/>
              </a:rPr>
              <a:t>,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cs typeface="+mn-cs"/>
              </a:rPr>
              <a:t>为何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49" charset="-122"/>
                <a:cs typeface="+mn-cs"/>
              </a:rPr>
              <a:t>引起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49" charset="-122"/>
                <a:cs typeface="+mn-cs"/>
              </a:rPr>
              <a:t>背光面比向光面生长快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49" charset="-122"/>
                <a:cs typeface="+mn-cs"/>
              </a:rPr>
              <a:t>?</a:t>
            </a:r>
          </a:p>
          <a:p>
            <a:pPr>
              <a:defRPr/>
            </a:pPr>
            <a:endParaRPr lang="en-US" altLang="zh-CN" sz="3200" b="1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  <a:cs typeface="+mn-cs"/>
            </a:endParaRPr>
          </a:p>
          <a:p>
            <a:pPr>
              <a:defRPr/>
            </a:pPr>
            <a:endParaRPr lang="en-US" altLang="zh-CN" sz="3200" b="1" dirty="0" smtClean="0">
              <a:solidFill>
                <a:srgbClr val="000000"/>
              </a:solidFill>
              <a:latin typeface="华文中宋" pitchFamily="2" charset="-122"/>
              <a:ea typeface="华文中宋" pitchFamily="2" charset="-122"/>
              <a:cs typeface="+mn-cs"/>
            </a:endParaRPr>
          </a:p>
          <a:p>
            <a:pPr>
              <a:defRPr/>
            </a:pPr>
            <a:r>
              <a:rPr lang="en-US" altLang="zh-CN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+mn-cs"/>
              </a:rPr>
              <a:t/>
            </a:r>
            <a:br>
              <a:rPr lang="en-US" altLang="zh-CN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+mn-cs"/>
              </a:rPr>
            </a:br>
            <a:endParaRPr lang="zh-CN" altLang="en-US" sz="3200" b="1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  <a:cs typeface="+mn-cs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8" name="Text Box 8"/>
          <p:cNvSpPr txBox="1">
            <a:spLocks noChangeArrowheads="1"/>
          </p:cNvSpPr>
          <p:nvPr/>
        </p:nvSpPr>
        <p:spPr bwMode="auto">
          <a:xfrm>
            <a:off x="2880320" y="242416"/>
            <a:ext cx="4572000" cy="5222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1910年詹森实验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40962" name="Text Box 9"/>
          <p:cNvSpPr txBox="1">
            <a:spLocks noChangeArrowheads="1"/>
          </p:cNvSpPr>
          <p:nvPr/>
        </p:nvSpPr>
        <p:spPr bwMode="auto">
          <a:xfrm>
            <a:off x="1889125" y="5965825"/>
            <a:ext cx="184150" cy="3667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endParaRPr lang="zh-CN" altLang="en-US"/>
          </a:p>
        </p:txBody>
      </p:sp>
      <p:sp>
        <p:nvSpPr>
          <p:cNvPr id="15363" name="Text Box 10"/>
          <p:cNvSpPr txBox="1">
            <a:spLocks noChangeArrowheads="1"/>
          </p:cNvSpPr>
          <p:nvPr/>
        </p:nvSpPr>
        <p:spPr bwMode="auto">
          <a:xfrm>
            <a:off x="2267744" y="3861048"/>
            <a:ext cx="6318250" cy="1077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FF0000"/>
                </a:solidFill>
                <a:ea typeface="华文中宋"/>
                <a:cs typeface="华文中宋"/>
              </a:rPr>
              <a:t>胚芽鞘尖端产生某种影响，刺激胚芽鞘下部伸长区生长。</a:t>
            </a:r>
          </a:p>
        </p:txBody>
      </p:sp>
      <p:grpSp>
        <p:nvGrpSpPr>
          <p:cNvPr id="40964" name="组合 1"/>
          <p:cNvGrpSpPr>
            <a:grpSpLocks/>
          </p:cNvGrpSpPr>
          <p:nvPr/>
        </p:nvGrpSpPr>
        <p:grpSpPr bwMode="auto">
          <a:xfrm>
            <a:off x="611560" y="1052736"/>
            <a:ext cx="7739062" cy="2593975"/>
            <a:chOff x="1187" y="1920"/>
            <a:chExt cx="12187" cy="4085"/>
          </a:xfrm>
        </p:grpSpPr>
        <p:grpSp>
          <p:nvGrpSpPr>
            <p:cNvPr id="40966" name="Group 2"/>
            <p:cNvGrpSpPr>
              <a:grpSpLocks/>
            </p:cNvGrpSpPr>
            <p:nvPr/>
          </p:nvGrpSpPr>
          <p:grpSpPr bwMode="auto">
            <a:xfrm>
              <a:off x="1187" y="1920"/>
              <a:ext cx="12187" cy="4085"/>
              <a:chOff x="-5" y="0"/>
              <a:chExt cx="4735" cy="2580"/>
            </a:xfrm>
          </p:grpSpPr>
          <p:pic>
            <p:nvPicPr>
              <p:cNvPr id="40968" name="Picture 3"/>
              <p:cNvPicPr>
                <a:picLocks noChangeAspect="1" noChangeArrowheads="1"/>
              </p:cNvPicPr>
              <p:nvPr/>
            </p:nvPicPr>
            <p:blipFill>
              <a:blip r:embed="rId2"/>
              <a:srcRect/>
              <a:stretch>
                <a:fillRect/>
              </a:stretch>
            </p:blipFill>
            <p:spPr bwMode="auto">
              <a:xfrm>
                <a:off x="-5" y="0"/>
                <a:ext cx="4735" cy="2580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</p:pic>
          <p:sp>
            <p:nvSpPr>
              <p:cNvPr id="40969" name="Line 4"/>
              <p:cNvSpPr>
                <a:spLocks noChangeShapeType="1"/>
              </p:cNvSpPr>
              <p:nvPr/>
            </p:nvSpPr>
            <p:spPr bwMode="auto">
              <a:xfrm>
                <a:off x="2160" y="1044"/>
                <a:ext cx="288" cy="384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0" name="Line 5"/>
              <p:cNvSpPr>
                <a:spLocks noChangeShapeType="1"/>
              </p:cNvSpPr>
              <p:nvPr/>
            </p:nvSpPr>
            <p:spPr bwMode="auto">
              <a:xfrm>
                <a:off x="3648" y="1380"/>
                <a:ext cx="288" cy="240"/>
              </a:xfrm>
              <a:prstGeom prst="line">
                <a:avLst/>
              </a:prstGeom>
              <a:noFill/>
              <a:ln w="9525">
                <a:solidFill>
                  <a:schemeClr val="tx1"/>
                </a:solidFill>
                <a:round/>
                <a:headEnd/>
                <a:tailEnd type="triangle" w="med" len="med"/>
              </a:ln>
            </p:spPr>
            <p:txBody>
              <a:bodyPr/>
              <a:lstStyle/>
              <a:p>
                <a:endParaRPr lang="zh-CN" altLang="en-US"/>
              </a:p>
            </p:txBody>
          </p:sp>
          <p:sp>
            <p:nvSpPr>
              <p:cNvPr id="40971" name="Text Box 6"/>
              <p:cNvSpPr txBox="1">
                <a:spLocks noChangeArrowheads="1"/>
              </p:cNvSpPr>
              <p:nvPr/>
            </p:nvSpPr>
            <p:spPr bwMode="auto">
              <a:xfrm>
                <a:off x="2089" y="1380"/>
                <a:ext cx="773" cy="5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solidFill>
                      <a:srgbClr val="000000"/>
                    </a:solidFill>
                    <a:latin typeface="Arial Black" pitchFamily="34" charset="0"/>
                  </a:rPr>
                  <a:t>琼脂片</a:t>
                </a:r>
              </a:p>
            </p:txBody>
          </p:sp>
          <p:sp>
            <p:nvSpPr>
              <p:cNvPr id="40972" name="Rectangle 7"/>
              <p:cNvSpPr>
                <a:spLocks noChangeArrowheads="1"/>
              </p:cNvSpPr>
              <p:nvPr/>
            </p:nvSpPr>
            <p:spPr bwMode="auto">
              <a:xfrm>
                <a:off x="3744" y="1533"/>
                <a:ext cx="856" cy="519"/>
              </a:xfrm>
              <a:prstGeom prst="rect">
                <a:avLst/>
              </a:prstGeom>
              <a:noFill/>
              <a:ln w="9525">
                <a:noFill/>
                <a:miter lim="800000"/>
                <a:headEnd/>
                <a:tailEnd/>
              </a:ln>
            </p:spPr>
            <p:txBody>
              <a:bodyPr>
                <a:spAutoFit/>
              </a:bodyPr>
              <a:lstStyle/>
              <a:p>
                <a:r>
                  <a:rPr lang="zh-CN" altLang="en-US" sz="2800" b="1">
                    <a:solidFill>
                      <a:srgbClr val="000000"/>
                    </a:solidFill>
                    <a:latin typeface="Arial Black" pitchFamily="34" charset="0"/>
                    <a:ea typeface="黑体" pitchFamily="2" charset="-122"/>
                  </a:rPr>
                  <a:t>云母片</a:t>
                </a:r>
              </a:p>
            </p:txBody>
          </p:sp>
        </p:grpSp>
        <p:sp>
          <p:nvSpPr>
            <p:cNvPr id="3" name="矩形 2"/>
            <p:cNvSpPr/>
            <p:nvPr/>
          </p:nvSpPr>
          <p:spPr>
            <a:xfrm>
              <a:off x="1839" y="3573"/>
              <a:ext cx="1135" cy="342"/>
            </a:xfrm>
            <a:prstGeom prst="rect">
              <a:avLst/>
            </a:prstGeom>
            <a:solidFill>
              <a:srgbClr val="7F7F00"/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noProof="1"/>
            </a:p>
          </p:txBody>
        </p:sp>
      </p:grpSp>
      <p:sp>
        <p:nvSpPr>
          <p:cNvPr id="15" name="AutoShape 3"/>
          <p:cNvSpPr>
            <a:spLocks noChangeArrowheads="1"/>
          </p:cNvSpPr>
          <p:nvPr/>
        </p:nvSpPr>
        <p:spPr bwMode="auto">
          <a:xfrm>
            <a:off x="179512" y="189012"/>
            <a:ext cx="2500313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kumimoji="1" lang="en-US" altLang="zh-CN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  </a:t>
            </a:r>
            <a:r>
              <a:rPr kumimoji="1"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实验 四：</a:t>
            </a:r>
            <a:endParaRPr kumimoji="1" lang="zh-CN" altLang="en-US" sz="2800" b="1" dirty="0">
              <a:solidFill>
                <a:srgbClr val="0000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267436" y="4005064"/>
            <a:ext cx="19283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实验结论：</a:t>
            </a:r>
            <a:endParaRPr lang="zh-CN" altLang="en-US" sz="32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53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3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0491" name="Group 11"/>
          <p:cNvGrpSpPr>
            <a:grpSpLocks/>
          </p:cNvGrpSpPr>
          <p:nvPr/>
        </p:nvGrpSpPr>
        <p:grpSpPr bwMode="auto">
          <a:xfrm>
            <a:off x="1371600" y="990600"/>
            <a:ext cx="2286000" cy="4114800"/>
            <a:chOff x="4740" y="2478"/>
            <a:chExt cx="1020" cy="1842"/>
          </a:xfrm>
        </p:grpSpPr>
        <p:grpSp>
          <p:nvGrpSpPr>
            <p:cNvPr id="42023" name="Group 12"/>
            <p:cNvGrpSpPr>
              <a:grpSpLocks/>
            </p:cNvGrpSpPr>
            <p:nvPr/>
          </p:nvGrpSpPr>
          <p:grpSpPr bwMode="auto">
            <a:xfrm>
              <a:off x="4740" y="2478"/>
              <a:ext cx="608" cy="1842"/>
              <a:chOff x="0" y="0"/>
              <a:chExt cx="831" cy="2360"/>
            </a:xfrm>
          </p:grpSpPr>
          <p:grpSp>
            <p:nvGrpSpPr>
              <p:cNvPr id="42035" name="Group 13"/>
              <p:cNvGrpSpPr>
                <a:grpSpLocks/>
              </p:cNvGrpSpPr>
              <p:nvPr/>
            </p:nvGrpSpPr>
            <p:grpSpPr bwMode="auto">
              <a:xfrm>
                <a:off x="0" y="0"/>
                <a:ext cx="831" cy="2360"/>
                <a:chOff x="0" y="0"/>
                <a:chExt cx="831" cy="2360"/>
              </a:xfrm>
            </p:grpSpPr>
            <p:sp>
              <p:nvSpPr>
                <p:cNvPr id="42037" name="Oval 14"/>
                <p:cNvSpPr>
                  <a:spLocks noChangeArrowheads="1"/>
                </p:cNvSpPr>
                <p:nvPr/>
              </p:nvSpPr>
              <p:spPr bwMode="auto">
                <a:xfrm>
                  <a:off x="4" y="0"/>
                  <a:ext cx="827" cy="1296"/>
                </a:xfrm>
                <a:prstGeom prst="ellipse">
                  <a:avLst/>
                </a:prstGeom>
                <a:solidFill>
                  <a:srgbClr val="33CC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黑体" pitchFamily="2" charset="-122"/>
                  </a:endParaRPr>
                </a:p>
              </p:txBody>
            </p:sp>
            <p:sp>
              <p:nvSpPr>
                <p:cNvPr id="42038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584"/>
                  <a:ext cx="831" cy="1776"/>
                </a:xfrm>
                <a:prstGeom prst="rect">
                  <a:avLst/>
                </a:prstGeom>
                <a:solidFill>
                  <a:srgbClr val="33CC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黑体" pitchFamily="2" charset="-122"/>
                  </a:endParaRPr>
                </a:p>
              </p:txBody>
            </p:sp>
          </p:grpSp>
          <p:sp>
            <p:nvSpPr>
              <p:cNvPr id="42036" name="AutoShape 16"/>
              <p:cNvSpPr>
                <a:spLocks noChangeArrowheads="1"/>
              </p:cNvSpPr>
              <p:nvPr/>
            </p:nvSpPr>
            <p:spPr bwMode="auto">
              <a:xfrm>
                <a:off x="15" y="554"/>
                <a:ext cx="816" cy="96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黑体" pitchFamily="2" charset="-122"/>
                </a:endParaRPr>
              </a:p>
            </p:txBody>
          </p:sp>
        </p:grpSp>
        <p:sp>
          <p:nvSpPr>
            <p:cNvPr id="42024" name="Line 17"/>
            <p:cNvSpPr>
              <a:spLocks noChangeShapeType="1"/>
            </p:cNvSpPr>
            <p:nvPr/>
          </p:nvSpPr>
          <p:spPr bwMode="auto">
            <a:xfrm>
              <a:off x="4785" y="2659"/>
              <a:ext cx="49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5" name="Line 18"/>
            <p:cNvSpPr>
              <a:spLocks noChangeShapeType="1"/>
            </p:cNvSpPr>
            <p:nvPr/>
          </p:nvSpPr>
          <p:spPr bwMode="auto">
            <a:xfrm>
              <a:off x="4740" y="2840"/>
              <a:ext cx="5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6" name="Line 19"/>
            <p:cNvSpPr>
              <a:spLocks noChangeShapeType="1"/>
            </p:cNvSpPr>
            <p:nvPr/>
          </p:nvSpPr>
          <p:spPr bwMode="auto">
            <a:xfrm>
              <a:off x="4740" y="3022"/>
              <a:ext cx="6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7" name="Line 20"/>
            <p:cNvSpPr>
              <a:spLocks noChangeShapeType="1"/>
            </p:cNvSpPr>
            <p:nvPr/>
          </p:nvSpPr>
          <p:spPr bwMode="auto">
            <a:xfrm>
              <a:off x="4740" y="3203"/>
              <a:ext cx="5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8" name="Line 21"/>
            <p:cNvSpPr>
              <a:spLocks noChangeShapeType="1"/>
            </p:cNvSpPr>
            <p:nvPr/>
          </p:nvSpPr>
          <p:spPr bwMode="auto">
            <a:xfrm>
              <a:off x="4740" y="3385"/>
              <a:ext cx="635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29" name="Line 22"/>
            <p:cNvSpPr>
              <a:spLocks noChangeShapeType="1"/>
            </p:cNvSpPr>
            <p:nvPr/>
          </p:nvSpPr>
          <p:spPr bwMode="auto">
            <a:xfrm>
              <a:off x="4740" y="3566"/>
              <a:ext cx="5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0" name="Line 23"/>
            <p:cNvSpPr>
              <a:spLocks noChangeShapeType="1"/>
            </p:cNvSpPr>
            <p:nvPr/>
          </p:nvSpPr>
          <p:spPr bwMode="auto">
            <a:xfrm>
              <a:off x="4740" y="3748"/>
              <a:ext cx="5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1" name="Line 24"/>
            <p:cNvSpPr>
              <a:spLocks noChangeShapeType="1"/>
            </p:cNvSpPr>
            <p:nvPr/>
          </p:nvSpPr>
          <p:spPr bwMode="auto">
            <a:xfrm>
              <a:off x="4740" y="3929"/>
              <a:ext cx="5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2" name="Line 25"/>
            <p:cNvSpPr>
              <a:spLocks noChangeShapeType="1"/>
            </p:cNvSpPr>
            <p:nvPr/>
          </p:nvSpPr>
          <p:spPr bwMode="auto">
            <a:xfrm>
              <a:off x="4740" y="4110"/>
              <a:ext cx="589" cy="0"/>
            </a:xfrm>
            <a:prstGeom prst="line">
              <a:avLst/>
            </a:prstGeom>
            <a:noFill/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033" name="Text Box 26"/>
            <p:cNvSpPr txBox="1">
              <a:spLocks noChangeArrowheads="1"/>
            </p:cNvSpPr>
            <p:nvPr/>
          </p:nvSpPr>
          <p:spPr bwMode="auto">
            <a:xfrm>
              <a:off x="5329" y="2478"/>
              <a:ext cx="318" cy="237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1426" tIns="45714" rIns="91426" bIns="45714">
              <a:spAutoFit/>
            </a:bodyPr>
            <a:lstStyle/>
            <a:p>
              <a:r>
                <a:rPr kumimoji="1" lang="en-US" altLang="zh-CN" sz="2000">
                  <a:latin typeface="宋体" charset="-122"/>
                </a:rPr>
                <a:t>1</a:t>
              </a:r>
              <a:r>
                <a:rPr kumimoji="1" lang="en-US" altLang="zh-CN" sz="2800">
                  <a:latin typeface="宋体" charset="-122"/>
                </a:rPr>
                <a:t>        </a:t>
              </a:r>
            </a:p>
          </p:txBody>
        </p:sp>
        <p:sp>
          <p:nvSpPr>
            <p:cNvPr id="42034" name="Text Box 27"/>
            <p:cNvSpPr txBox="1">
              <a:spLocks noChangeArrowheads="1"/>
            </p:cNvSpPr>
            <p:nvPr/>
          </p:nvSpPr>
          <p:spPr bwMode="auto">
            <a:xfrm>
              <a:off x="5442" y="3884"/>
              <a:ext cx="318" cy="236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1426" tIns="45714" rIns="91426" bIns="45714">
              <a:spAutoFit/>
            </a:bodyPr>
            <a:lstStyle/>
            <a:p>
              <a:r>
                <a:rPr kumimoji="1" lang="en-US" altLang="zh-CN" sz="2000">
                  <a:latin typeface="宋体" charset="-122"/>
                </a:rPr>
                <a:t>9</a:t>
              </a:r>
              <a:r>
                <a:rPr kumimoji="1" lang="en-US" altLang="zh-CN" sz="2800">
                  <a:latin typeface="宋体" charset="-122"/>
                </a:rPr>
                <a:t>        </a:t>
              </a:r>
            </a:p>
          </p:txBody>
        </p:sp>
      </p:grpSp>
      <p:graphicFrame>
        <p:nvGraphicFramePr>
          <p:cNvPr id="20551" name="Group 71"/>
          <p:cNvGraphicFramePr>
            <a:graphicFrameLocks noGrp="1"/>
          </p:cNvGraphicFramePr>
          <p:nvPr>
            <p:ph idx="1"/>
          </p:nvPr>
        </p:nvGraphicFramePr>
        <p:xfrm>
          <a:off x="4648200" y="152400"/>
          <a:ext cx="3144838" cy="6278680"/>
        </p:xfrm>
        <a:graphic>
          <a:graphicData uri="http://schemas.openxmlformats.org/drawingml/2006/table">
            <a:tbl>
              <a:tblPr/>
              <a:tblGrid>
                <a:gridCol w="1328738"/>
                <a:gridCol w="1816100"/>
              </a:tblGrid>
              <a:tr h="106675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编号 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48h </a:t>
                      </a: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后的</a:t>
                      </a:r>
                    </a:p>
                    <a:p>
                      <a:pPr marL="342900" marR="0" lvl="0" indent="-34290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zh-CN" altLang="en-US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净增长度</a:t>
                      </a:r>
                      <a:endParaRPr kumimoji="0" lang="zh-CN" altLang="en-US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1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2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FF0066"/>
                          </a:solidFill>
                          <a:effectLst/>
                          <a:latin typeface="Arial" panose="020B0604020202020204" pitchFamily="34" charset="0"/>
                          <a:ea typeface="宋体" panose="02010600030101010101" pitchFamily="2" charset="-122"/>
                        </a:rPr>
                        <a:t>0</a:t>
                      </a: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3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0.1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4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0.2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5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0.8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6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0.5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7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0.4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8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579089"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9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342900" indent="-342900">
                        <a:spcBef>
                          <a:spcPct val="20000"/>
                        </a:spcBef>
                        <a:defRPr sz="28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1pPr>
                      <a:lvl2pPr marL="742950" indent="-285750">
                        <a:spcBef>
                          <a:spcPct val="20000"/>
                        </a:spcBef>
                        <a:defRPr sz="24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2pPr>
                      <a:lvl3pPr marL="1143000" indent="-228600">
                        <a:spcBef>
                          <a:spcPct val="20000"/>
                        </a:spcBef>
                        <a:defRPr sz="2000"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3pPr>
                      <a:lvl4pPr marL="16002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4pPr>
                      <a:lvl5pPr marL="2057400" indent="-228600">
                        <a:spcBef>
                          <a:spcPct val="20000"/>
                        </a:spcBef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5pPr>
                      <a:lvl6pPr marL="25146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6pPr>
                      <a:lvl7pPr marL="29718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7pPr>
                      <a:lvl8pPr marL="34290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8pPr>
                      <a:lvl9pPr marL="3886200" indent="-228600" fontAlgn="base">
                        <a:spcBef>
                          <a:spcPct val="20000"/>
                        </a:spcBef>
                        <a:spcAft>
                          <a:spcPct val="0"/>
                        </a:spcAft>
                        <a:defRPr>
                          <a:solidFill>
                            <a:schemeClr val="tx1"/>
                          </a:solidFill>
                          <a:latin typeface="Arial" panose="020B0604020202020204" pitchFamily="34" charset="0"/>
                          <a:ea typeface="宋体" panose="02010600030101010101" pitchFamily="2" charset="-122"/>
                        </a:defRPr>
                      </a:lvl9pPr>
                    </a:lstStyle>
                    <a:p>
                      <a:pPr marL="342900" marR="0" lvl="0" indent="-34290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altLang="zh-CN" sz="3200" b="1" i="0" u="none" strike="noStrike" cap="none" normalizeH="0" baseline="0" smtClean="0">
                          <a:ln>
                            <a:noFill/>
                          </a:ln>
                          <a:solidFill>
                            <a:srgbClr val="0000FF"/>
                          </a:solidFill>
                          <a:effectLst/>
                          <a:latin typeface="Times New Roman" panose="02020603050405020304" pitchFamily="18" charset="0"/>
                          <a:ea typeface="宋体" panose="02010600030101010101" pitchFamily="2" charset="-122"/>
                        </a:rPr>
                        <a:t>0.3 </a:t>
                      </a:r>
                      <a:endParaRPr kumimoji="0" lang="en-US" altLang="zh-CN" sz="32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宋体" panose="02010600030101010101" pitchFamily="2" charset="-122"/>
                      </a:endParaRPr>
                    </a:p>
                  </a:txBody>
                  <a:tcPr marT="45710" marB="45710" anchor="ctr" horzOverflow="overflow">
                    <a:lnL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653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53" name="Text Box 73"/>
          <p:cNvSpPr txBox="1">
            <a:spLocks noChangeArrowheads="1"/>
          </p:cNvSpPr>
          <p:nvPr/>
        </p:nvSpPr>
        <p:spPr bwMode="auto">
          <a:xfrm>
            <a:off x="2189163" y="5300663"/>
            <a:ext cx="6775450" cy="585787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426" tIns="45714" rIns="91426" bIns="45714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  <a:ea typeface="华文中宋"/>
                <a:cs typeface="华文中宋"/>
              </a:rPr>
              <a:t>胚芽鞘的生长部位是尖端下段</a:t>
            </a:r>
          </a:p>
        </p:txBody>
      </p:sp>
      <p:sp>
        <p:nvSpPr>
          <p:cNvPr id="22" name="Text Box 4"/>
          <p:cNvSpPr txBox="1"/>
          <p:nvPr/>
        </p:nvSpPr>
        <p:spPr>
          <a:xfrm>
            <a:off x="179388" y="5300663"/>
            <a:ext cx="1852612" cy="582612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9057" tIns="44528" rIns="89057" bIns="44528">
            <a:spAutoFit/>
          </a:bodyPr>
          <a:lstStyle>
            <a:lvl1pPr marL="385763" indent="-385763" defTabSz="10287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defTabSz="10287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defTabSz="10287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defTabSz="10287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defTabSz="10287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defTabSz="1028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defTabSz="1028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defTabSz="1028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defTabSz="1028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实验结论：</a:t>
            </a:r>
            <a:endParaRPr lang="zh-CN" altLang="en-US" sz="3200" b="1" dirty="0">
              <a:solidFill>
                <a:srgbClr val="FF0000"/>
              </a:solidFill>
              <a:ea typeface="华文中宋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049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4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3" dur="500"/>
                                        <p:tgtEl>
                                          <p:spTgt spid="205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0" presetID="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5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2" dur="500" fill="hold"/>
                                        <p:tgtEl>
                                          <p:spTgt spid="2055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2055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553" grpId="0" animBg="1"/>
      <p:bldP spid="22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11"/>
          <p:cNvSpPr txBox="1">
            <a:spLocks noChangeArrowheads="1"/>
          </p:cNvSpPr>
          <p:nvPr/>
        </p:nvSpPr>
        <p:spPr bwMode="auto">
          <a:xfrm>
            <a:off x="250825" y="4973638"/>
            <a:ext cx="8215313" cy="10779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</a:rPr>
              <a:t>胚芽鞘的弯曲生长，是因为尖端产生的影响在其下部</a:t>
            </a:r>
            <a:r>
              <a:rPr lang="zh-CN" altLang="en-US" sz="3200" b="1" dirty="0">
                <a:solidFill>
                  <a:srgbClr val="FF0000"/>
                </a:solidFill>
                <a:latin typeface="Times New Roman" pitchFamily="18" charset="0"/>
              </a:rPr>
              <a:t>分布不均匀</a:t>
            </a:r>
            <a:r>
              <a:rPr lang="zh-CN" altLang="en-US" sz="3200" b="1" dirty="0">
                <a:solidFill>
                  <a:schemeClr val="tx1">
                    <a:lumMod val="50000"/>
                  </a:schemeClr>
                </a:solidFill>
                <a:latin typeface="Times New Roman" pitchFamily="18" charset="0"/>
              </a:rPr>
              <a:t>造成的。</a:t>
            </a:r>
          </a:p>
        </p:txBody>
      </p:sp>
      <p:sp>
        <p:nvSpPr>
          <p:cNvPr id="8" name="Text Box 8"/>
          <p:cNvSpPr txBox="1">
            <a:spLocks noChangeArrowheads="1"/>
          </p:cNvSpPr>
          <p:nvPr/>
        </p:nvSpPr>
        <p:spPr bwMode="auto">
          <a:xfrm>
            <a:off x="2699792" y="404664"/>
            <a:ext cx="4572000" cy="5222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191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年拜尔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实验</a:t>
            </a:r>
          </a:p>
        </p:txBody>
      </p:sp>
      <p:grpSp>
        <p:nvGrpSpPr>
          <p:cNvPr id="12" name="组合 7"/>
          <p:cNvGrpSpPr>
            <a:grpSpLocks/>
          </p:cNvGrpSpPr>
          <p:nvPr/>
        </p:nvGrpSpPr>
        <p:grpSpPr bwMode="auto">
          <a:xfrm>
            <a:off x="71064" y="1052513"/>
            <a:ext cx="8461376" cy="3436937"/>
            <a:chOff x="-425717" y="765175"/>
            <a:chExt cx="9142412" cy="5111750"/>
          </a:xfrm>
        </p:grpSpPr>
        <p:pic>
          <p:nvPicPr>
            <p:cNvPr id="43014" name="Picture 4"/>
            <p:cNvPicPr>
              <a:picLocks noChangeAspect="1" noChangeArrowheads="1"/>
            </p:cNvPicPr>
            <p:nvPr/>
          </p:nvPicPr>
          <p:blipFill>
            <a:blip r:embed="rId2"/>
            <a:srcRect b="34"/>
            <a:stretch>
              <a:fillRect/>
            </a:stretch>
          </p:blipFill>
          <p:spPr bwMode="auto">
            <a:xfrm>
              <a:off x="-425717" y="765175"/>
              <a:ext cx="9142412" cy="5111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43015" name="Line 8"/>
            <p:cNvSpPr>
              <a:spLocks noChangeShapeType="1"/>
            </p:cNvSpPr>
            <p:nvPr/>
          </p:nvSpPr>
          <p:spPr bwMode="auto">
            <a:xfrm>
              <a:off x="3749453" y="2022783"/>
              <a:ext cx="115252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016" name="Line 9"/>
            <p:cNvSpPr>
              <a:spLocks noChangeShapeType="1"/>
            </p:cNvSpPr>
            <p:nvPr/>
          </p:nvSpPr>
          <p:spPr bwMode="auto">
            <a:xfrm>
              <a:off x="3749453" y="4365625"/>
              <a:ext cx="1152525" cy="0"/>
            </a:xfrm>
            <a:prstGeom prst="line">
              <a:avLst/>
            </a:prstGeom>
            <a:noFill/>
            <a:ln w="57150">
              <a:solidFill>
                <a:srgbClr val="FF0000"/>
              </a:solidFill>
              <a:round/>
              <a:headEnd/>
              <a:tailEnd type="triangle" w="med" len="med"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43012" name="文本框 3"/>
          <p:cNvSpPr txBox="1">
            <a:spLocks noChangeArrowheads="1"/>
          </p:cNvSpPr>
          <p:nvPr/>
        </p:nvSpPr>
        <p:spPr bwMode="auto">
          <a:xfrm>
            <a:off x="6696074" y="981075"/>
            <a:ext cx="1763713" cy="353943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en-US" altLang="zh-CN" sz="3200" dirty="0">
                <a:solidFill>
                  <a:srgbClr val="FF0000"/>
                </a:solidFill>
                <a:ea typeface="黑体" pitchFamily="2" charset="-122"/>
              </a:rPr>
              <a:t>1.</a:t>
            </a:r>
            <a:r>
              <a:rPr lang="zh-CN" altLang="en-US" sz="3200" dirty="0">
                <a:solidFill>
                  <a:srgbClr val="FF0000"/>
                </a:solidFill>
                <a:ea typeface="黑体" pitchFamily="2" charset="-122"/>
              </a:rPr>
              <a:t>为什么在黑暗中进行</a:t>
            </a:r>
            <a:r>
              <a:rPr lang="en-US" altLang="zh-CN" sz="3200" dirty="0">
                <a:solidFill>
                  <a:srgbClr val="FF0000"/>
                </a:solidFill>
                <a:ea typeface="黑体" pitchFamily="2" charset="-122"/>
              </a:rPr>
              <a:t>?</a:t>
            </a:r>
          </a:p>
          <a:p>
            <a:endParaRPr lang="en-US" altLang="zh-CN" sz="3200" dirty="0">
              <a:solidFill>
                <a:srgbClr val="FF0000"/>
              </a:solidFill>
              <a:ea typeface="黑体" pitchFamily="2" charset="-122"/>
            </a:endParaRPr>
          </a:p>
          <a:p>
            <a:r>
              <a:rPr lang="en-US" altLang="zh-CN" sz="3200" dirty="0">
                <a:solidFill>
                  <a:srgbClr val="FF0000"/>
                </a:solidFill>
                <a:ea typeface="黑体" pitchFamily="2" charset="-122"/>
              </a:rPr>
              <a:t>2.</a:t>
            </a:r>
            <a:r>
              <a:rPr lang="zh-CN" altLang="en-US" sz="3200" dirty="0">
                <a:solidFill>
                  <a:srgbClr val="FF0000"/>
                </a:solidFill>
                <a:ea typeface="黑体" pitchFamily="2" charset="-122"/>
              </a:rPr>
              <a:t>为什么放在一侧？</a:t>
            </a:r>
          </a:p>
        </p:txBody>
      </p:sp>
      <p:sp>
        <p:nvSpPr>
          <p:cNvPr id="11" name="AutoShape 3"/>
          <p:cNvSpPr>
            <a:spLocks noChangeArrowheads="1"/>
          </p:cNvSpPr>
          <p:nvPr/>
        </p:nvSpPr>
        <p:spPr bwMode="auto">
          <a:xfrm>
            <a:off x="55463" y="333028"/>
            <a:ext cx="2500313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kumimoji="1" lang="en-US" altLang="zh-CN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  </a:t>
            </a:r>
            <a:r>
              <a:rPr kumimoji="1"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实验 五：</a:t>
            </a:r>
            <a:endParaRPr kumimoji="1" lang="zh-CN" altLang="en-US" sz="2800" b="1" dirty="0">
              <a:solidFill>
                <a:srgbClr val="0000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3" name="Text Box 4"/>
          <p:cNvSpPr txBox="1">
            <a:spLocks noChangeArrowheads="1"/>
          </p:cNvSpPr>
          <p:nvPr/>
        </p:nvSpPr>
        <p:spPr bwMode="auto">
          <a:xfrm>
            <a:off x="179512" y="4500409"/>
            <a:ext cx="19283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实验结论：</a:t>
            </a:r>
            <a:endParaRPr lang="zh-CN" altLang="en-US" sz="32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0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30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  <p:bldP spid="43012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 idx="4294967295"/>
          </p:nvPr>
        </p:nvSpPr>
        <p:spPr>
          <a:xfrm>
            <a:off x="0" y="44450"/>
            <a:ext cx="8229600" cy="1143000"/>
          </a:xfrm>
        </p:spPr>
        <p:txBody>
          <a:bodyPr/>
          <a:lstStyle/>
          <a:p>
            <a:pPr eaLnBrk="1" hangingPunct="1"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问题</a:t>
            </a:r>
            <a:r>
              <a:rPr lang="en-US" altLang="zh-CN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6</a:t>
            </a:r>
            <a:r>
              <a:rPr lang="zh-CN" altLang="en-US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  <a:cs typeface="+mn-cs"/>
              </a:rPr>
              <a:t>：这种“影响”本质是什么？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17989" y="220085"/>
            <a:ext cx="23631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kumimoji="1"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 </a:t>
            </a: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实验 </a:t>
            </a:r>
            <a:r>
              <a:rPr kumimoji="1"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六：</a:t>
            </a:r>
            <a:endParaRPr kumimoji="1"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幼圆" pitchFamily="49" charset="-122"/>
            </a:endParaRP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036" y="980728"/>
            <a:ext cx="3173892" cy="498217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717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62885" y="980728"/>
            <a:ext cx="3325539" cy="501056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93" name="Text Box 8"/>
          <p:cNvSpPr txBox="1">
            <a:spLocks noChangeArrowheads="1"/>
          </p:cNvSpPr>
          <p:nvPr/>
        </p:nvSpPr>
        <p:spPr bwMode="auto">
          <a:xfrm>
            <a:off x="2699792" y="260648"/>
            <a:ext cx="4572000" cy="5222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19</a:t>
            </a:r>
            <a:r>
              <a:rPr lang="en-US" altLang="zh-CN" sz="28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28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年温特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  <a:sym typeface="宋体" pitchFamily="2" charset="-122"/>
              </a:rPr>
              <a:t>实验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latin typeface="黑体" pitchFamily="49" charset="-122"/>
              <a:ea typeface="黑体" pitchFamily="49" charset="-122"/>
              <a:sym typeface="宋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2" name="矩形 87"/>
          <p:cNvSpPr>
            <a:spLocks noChangeArrowheads="1"/>
          </p:cNvSpPr>
          <p:nvPr/>
        </p:nvSpPr>
        <p:spPr bwMode="auto">
          <a:xfrm>
            <a:off x="468313" y="1335088"/>
            <a:ext cx="8496300" cy="582612"/>
          </a:xfrm>
          <a:prstGeom prst="rect">
            <a:avLst/>
          </a:prstGeom>
          <a:solidFill>
            <a:schemeClr val="bg2"/>
          </a:solidFill>
          <a:ln w="6350" algn="ctr">
            <a:solidFill>
              <a:schemeClr val="bg2"/>
            </a:solidFill>
            <a:miter lim="800000"/>
            <a:headEnd/>
            <a:tailEnd/>
          </a:ln>
        </p:spPr>
        <p:txBody>
          <a:bodyPr lIns="89057" tIns="44528" rIns="89057" bIns="44528">
            <a:spAutoFit/>
          </a:bodyPr>
          <a:lstStyle/>
          <a:p>
            <a:pPr marL="385763" indent="-385763" defTabSz="1028700"/>
            <a:r>
              <a:rPr lang="zh-CN" altLang="en-US" sz="3200" b="1" noProof="1">
                <a:solidFill>
                  <a:srgbClr val="FF0000"/>
                </a:solidFill>
                <a:ea typeface="华文中宋"/>
                <a:cs typeface="华文中宋"/>
              </a:rPr>
              <a:t>胚芽鞘的弯曲生长确实是一种化学物质引起。</a:t>
            </a:r>
          </a:p>
        </p:txBody>
      </p:sp>
      <p:sp>
        <p:nvSpPr>
          <p:cNvPr id="92" name="Text Box 6"/>
          <p:cNvSpPr txBox="1">
            <a:spLocks noChangeArrowheads="1"/>
          </p:cNvSpPr>
          <p:nvPr/>
        </p:nvSpPr>
        <p:spPr bwMode="auto">
          <a:xfrm>
            <a:off x="395288" y="2354263"/>
            <a:ext cx="8497887" cy="1063625"/>
          </a:xfrm>
          <a:prstGeom prst="rect">
            <a:avLst/>
          </a:prstGeom>
          <a:noFill/>
          <a:ln>
            <a:noFill/>
          </a:ln>
          <a:extLst/>
        </p:spPr>
        <p:txBody>
          <a:bodyPr lIns="89057" tIns="44528" rIns="89057" bIns="44528">
            <a:spAutoFit/>
          </a:bodyPr>
          <a:lstStyle/>
          <a:p>
            <a:pPr defTabSz="1028700"/>
            <a:r>
              <a:rPr lang="zh-CN" altLang="en-US" sz="3200" b="1">
                <a:solidFill>
                  <a:srgbClr val="020202"/>
                </a:solidFill>
                <a:latin typeface="宋体" charset="-122"/>
              </a:rPr>
              <a:t>温特认为：</a:t>
            </a:r>
            <a:r>
              <a:rPr lang="zh-CN" altLang="en-US" sz="3200" b="1">
                <a:solidFill>
                  <a:srgbClr val="0000FF"/>
                </a:solidFill>
                <a:latin typeface="宋体" charset="-122"/>
              </a:rPr>
              <a:t>这可能是和动物激素类似的物质，能促进植物生长，并把这种物质命名为</a:t>
            </a:r>
            <a:r>
              <a:rPr lang="zh-CN" altLang="en-US" sz="3200" b="1">
                <a:solidFill>
                  <a:srgbClr val="2D2D2D"/>
                </a:solidFill>
                <a:latin typeface="宋体" charset="-122"/>
              </a:rPr>
              <a:t>：</a:t>
            </a:r>
          </a:p>
        </p:txBody>
      </p:sp>
      <p:sp>
        <p:nvSpPr>
          <p:cNvPr id="46084" name="Rectangle 7"/>
          <p:cNvSpPr>
            <a:spLocks noChangeArrowheads="1"/>
          </p:cNvSpPr>
          <p:nvPr/>
        </p:nvSpPr>
        <p:spPr bwMode="auto">
          <a:xfrm>
            <a:off x="7523163" y="2852738"/>
            <a:ext cx="1441450" cy="5762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89057" tIns="44528" rIns="89057" bIns="44528">
            <a:spAutoFit/>
          </a:bodyPr>
          <a:lstStyle/>
          <a:p>
            <a:pPr defTabSz="1028700"/>
            <a:r>
              <a:rPr lang="zh-CN" altLang="en-US" sz="32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生长素</a:t>
            </a:r>
          </a:p>
        </p:txBody>
      </p:sp>
      <p:sp>
        <p:nvSpPr>
          <p:cNvPr id="6" name="Text Box 4"/>
          <p:cNvSpPr txBox="1">
            <a:spLocks noChangeArrowheads="1"/>
          </p:cNvSpPr>
          <p:nvPr/>
        </p:nvSpPr>
        <p:spPr bwMode="auto">
          <a:xfrm>
            <a:off x="179512" y="404664"/>
            <a:ext cx="1928300" cy="5847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wrap="squar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32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实验结论：</a:t>
            </a:r>
            <a:endParaRPr lang="zh-CN" altLang="en-US" sz="32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60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10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17" dur="500"/>
                                        <p:tgtEl>
                                          <p:spTgt spid="4608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6082" grpId="0" bldLvl="0" animBg="1"/>
      <p:bldP spid="92" grpId="0"/>
      <p:bldP spid="46084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图片 7170" descr="xiangrikui2_018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4572000" cy="3429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图片 7172" descr="照片 025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0" y="3276600"/>
            <a:ext cx="4572000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3" name="图片 6" descr="3105943_122452006_2"/>
          <p:cNvPicPr>
            <a:picLocks noChangeAspect="1" noChangeArrowheads="1"/>
          </p:cNvPicPr>
          <p:nvPr/>
        </p:nvPicPr>
        <p:blipFill>
          <a:blip r:embed="rId4"/>
          <a:srcRect t="22145"/>
          <a:stretch>
            <a:fillRect/>
          </a:stretch>
        </p:blipFill>
        <p:spPr bwMode="auto">
          <a:xfrm>
            <a:off x="4554538" y="44450"/>
            <a:ext cx="4572000" cy="3373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4" name="Picture 3" descr="DSC00929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554538" y="3213100"/>
            <a:ext cx="4694237" cy="3581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8" name="Text Box 2"/>
          <p:cNvSpPr txBox="1"/>
          <p:nvPr/>
        </p:nvSpPr>
        <p:spPr>
          <a:xfrm>
            <a:off x="395288" y="981075"/>
            <a:ext cx="8509000" cy="3236913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1931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年，科学家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  <a:sym typeface="宋体" pitchFamily="2" charset="-122"/>
              </a:rPr>
              <a:t>郭葛等人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首先从人尿中分离出了这种物质，经鉴定，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知道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化学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本质为</a:t>
            </a:r>
            <a:r>
              <a:rPr lang="zh-CN" altLang="en-US" sz="2800" b="1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吲哚</a:t>
            </a:r>
            <a:r>
              <a:rPr lang="zh-CN" altLang="en-US" sz="2800" b="1" dirty="0">
                <a:solidFill>
                  <a:srgbClr val="FF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乙酸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（ 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IAA 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）。</a:t>
            </a:r>
          </a:p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  <a:latin typeface="+mn-lt"/>
              <a:ea typeface="+mn-ea"/>
            </a:endParaRPr>
          </a:p>
          <a:p>
            <a:pPr fontAlgn="auto">
              <a:lnSpc>
                <a:spcPct val="90000"/>
              </a:lnSpc>
              <a:spcBef>
                <a:spcPct val="20000"/>
              </a:spcBef>
              <a:spcAft>
                <a:spcPts val="0"/>
              </a:spcAft>
              <a:defRPr/>
            </a:pP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  <a:latin typeface="Times New Roman" pitchFamily="18" charset="0"/>
                <a:ea typeface="+mn-ea"/>
              </a:rPr>
              <a:t>            </a:t>
            </a:r>
          </a:p>
        </p:txBody>
      </p:sp>
      <p:pic>
        <p:nvPicPr>
          <p:cNvPr id="24579" name="Picture 3" descr="GZSW00018923"/>
          <p:cNvPicPr>
            <a:picLocks noChangeAspect="1" noChangeArrowheads="1"/>
          </p:cNvPicPr>
          <p:nvPr/>
        </p:nvPicPr>
        <p:blipFill>
          <a:blip r:embed="rId2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 t="47479" r="6876" b="12184"/>
          <a:stretch>
            <a:fillRect/>
          </a:stretch>
        </p:blipFill>
        <p:spPr bwMode="auto">
          <a:xfrm>
            <a:off x="1835150" y="2098675"/>
            <a:ext cx="4608513" cy="16906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483" name="Text Box 4"/>
          <p:cNvSpPr txBox="1">
            <a:spLocks noChangeArrowheads="1"/>
          </p:cNvSpPr>
          <p:nvPr/>
        </p:nvSpPr>
        <p:spPr bwMode="auto">
          <a:xfrm>
            <a:off x="468313" y="3843338"/>
            <a:ext cx="8380412" cy="954087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直到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1946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年，人们才从高等植物中分离出生长素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,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并确认它就是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IAA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。</a:t>
            </a:r>
          </a:p>
        </p:txBody>
      </p:sp>
      <p:sp>
        <p:nvSpPr>
          <p:cNvPr id="24581" name="Rectangle 7"/>
          <p:cNvSpPr/>
          <p:nvPr/>
        </p:nvSpPr>
        <p:spPr>
          <a:xfrm>
            <a:off x="395288" y="254000"/>
            <a:ext cx="7777162" cy="5842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noProof="1">
                <a:solidFill>
                  <a:srgbClr val="FF0000"/>
                </a:solidFill>
                <a:effectLst>
                  <a:outerShdw blurRad="38100" dist="38100" dir="2700000">
                    <a:srgbClr val="000000"/>
                  </a:outerShdw>
                </a:effectLst>
                <a:latin typeface="+mn-lt"/>
                <a:ea typeface="楷体_GB2312" pitchFamily="1" charset="-122"/>
              </a:rPr>
              <a:t>生长素究竟是什么物质呢？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457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2457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8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048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578" grpId="0"/>
      <p:bldP spid="2048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5" name="Text Box 3"/>
          <p:cNvSpPr txBox="1">
            <a:spLocks noChangeArrowheads="1"/>
          </p:cNvSpPr>
          <p:nvPr/>
        </p:nvSpPr>
        <p:spPr bwMode="auto">
          <a:xfrm>
            <a:off x="971600" y="908720"/>
            <a:ext cx="8172400" cy="181588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     单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侧光照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射（单向）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     ①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尖端的存在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(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感受光刺激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)</a:t>
            </a:r>
          </a:p>
          <a:p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 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    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②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尖端产生生长素</a:t>
            </a:r>
          </a:p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 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    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③生长素分布不均匀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(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背光面多向光面少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)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。</a:t>
            </a:r>
          </a:p>
        </p:txBody>
      </p:sp>
      <p:pic>
        <p:nvPicPr>
          <p:cNvPr id="18436" name="Picture 4" descr="012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67544" y="2852936"/>
            <a:ext cx="4030063" cy="2808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7825" name="Picture 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572000" y="2780928"/>
            <a:ext cx="4042409" cy="28803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" name="Text Box 3"/>
          <p:cNvSpPr txBox="1">
            <a:spLocks noChangeArrowheads="1"/>
          </p:cNvSpPr>
          <p:nvPr/>
        </p:nvSpPr>
        <p:spPr bwMode="auto">
          <a:xfrm>
            <a:off x="467544" y="908720"/>
            <a:ext cx="81724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外因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：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内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因 </a:t>
            </a:r>
            <a:r>
              <a:rPr lang="en-US" altLang="zh-CN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: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7" name="Text Box 2"/>
          <p:cNvSpPr txBox="1">
            <a:spLocks noChangeArrowheads="1"/>
          </p:cNvSpPr>
          <p:nvPr/>
        </p:nvSpPr>
        <p:spPr bwMode="auto">
          <a:xfrm>
            <a:off x="1331640" y="5733256"/>
            <a:ext cx="6678612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转移</a:t>
            </a:r>
            <a:r>
              <a:rPr lang="zh-CN" altLang="en-US" sz="2800" b="1" dirty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（横向运输） </a:t>
            </a:r>
            <a:r>
              <a:rPr lang="zh-CN" altLang="en-US" sz="2800" b="1" dirty="0" smtClean="0">
                <a:solidFill>
                  <a:schemeClr val="tx1">
                    <a:lumMod val="50000"/>
                  </a:schemeClr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+mj-ea"/>
                <a:ea typeface="+mj-ea"/>
              </a:rPr>
              <a:t>           分解</a:t>
            </a:r>
            <a:endParaRPr lang="zh-CN" altLang="en-US" sz="2800" b="1" dirty="0">
              <a:solidFill>
                <a:schemeClr val="tx1">
                  <a:lumMod val="50000"/>
                </a:schemeClr>
              </a:solidFill>
              <a:effectLst>
                <a:outerShdw blurRad="38100" dist="38100" dir="2700000" algn="tl">
                  <a:srgbClr val="C0C0C0"/>
                </a:outerShdw>
              </a:effectLst>
              <a:latin typeface="+mj-ea"/>
              <a:ea typeface="+mj-ea"/>
            </a:endParaRPr>
          </a:p>
        </p:txBody>
      </p:sp>
      <p:sp>
        <p:nvSpPr>
          <p:cNvPr id="8" name="Text Box 4"/>
          <p:cNvSpPr txBox="1"/>
          <p:nvPr/>
        </p:nvSpPr>
        <p:spPr>
          <a:xfrm>
            <a:off x="34925" y="188640"/>
            <a:ext cx="7273925" cy="581025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9057" tIns="44528" rIns="89057" bIns="44528">
            <a:spAutoFit/>
          </a:bodyPr>
          <a:lstStyle>
            <a:lvl1pPr marL="385763" indent="-385763" defTabSz="10287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1pPr>
            <a:lvl2pPr defTabSz="10287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2pPr>
            <a:lvl3pPr defTabSz="10287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3pPr>
            <a:lvl4pPr defTabSz="10287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4pPr>
            <a:lvl5pPr defTabSz="1028700"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5pPr>
            <a:lvl6pPr defTabSz="1028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6pPr>
            <a:lvl7pPr defTabSz="1028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7pPr>
            <a:lvl8pPr defTabSz="1028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8pPr>
            <a:lvl9pPr defTabSz="102870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黑体" pitchFamily="49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 smtClean="0">
                <a:solidFill>
                  <a:srgbClr val="000066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华文隶书" pitchFamily="2" charset="-122"/>
              </a:rPr>
              <a:t>根据所学知识，解释向光性的原因：</a:t>
            </a:r>
            <a:endParaRPr lang="zh-CN" altLang="en-US" sz="3200" b="1" dirty="0">
              <a:solidFill>
                <a:srgbClr val="0000FF"/>
              </a:solidFill>
              <a:latin typeface="宋体" pitchFamily="2" charset="-122"/>
              <a:ea typeface="方正平和简体"/>
              <a:cs typeface="方正平和简体"/>
            </a:endParaRPr>
          </a:p>
        </p:txBody>
      </p:sp>
    </p:spTree>
    <p:extLst>
      <p:ext uri="{BB962C8B-B14F-4D97-AF65-F5344CB8AC3E}">
        <p14:creationId xmlns:p14="http://schemas.microsoft.com/office/powerpoint/2010/main" val="1091940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7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8" presetClass="entr" presetSubtype="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Right)">
                                      <p:cBhvr>
                                        <p:cTn id="12" dur="1000"/>
                                        <p:tgtEl>
                                          <p:spTgt spid="184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4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7" presetID="3" presetClass="entr" presetSubtype="1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78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9" dur="500"/>
                                        <p:tgtEl>
                                          <p:spTgt spid="778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8435" grpId="0"/>
      <p:bldP spid="6" grpId="0"/>
      <p:bldP spid="7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6087" name="Picture 7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1560" y="3645024"/>
            <a:ext cx="4032448" cy="20005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2" name="Picture 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72818" y="1340768"/>
            <a:ext cx="2126974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1203" name="Picture 3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2786633" y="1340768"/>
            <a:ext cx="1857375" cy="2286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graphicFrame>
        <p:nvGraphicFramePr>
          <p:cNvPr id="7" name="表格 6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6107602"/>
              </p:ext>
            </p:extLst>
          </p:nvPr>
        </p:nvGraphicFramePr>
        <p:xfrm>
          <a:off x="4860032" y="1484784"/>
          <a:ext cx="3744417" cy="2052228"/>
        </p:xfrm>
        <a:graphic>
          <a:graphicData uri="http://schemas.openxmlformats.org/drawingml/2006/table">
            <a:tbl>
              <a:tblPr/>
              <a:tblGrid>
                <a:gridCol w="864096"/>
                <a:gridCol w="1440160"/>
                <a:gridCol w="1440161"/>
              </a:tblGrid>
              <a:tr h="504056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endParaRPr lang="en-US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Calibri"/>
                          <a:ea typeface="宋体"/>
                          <a:cs typeface="Times New Roman"/>
                        </a:rPr>
                        <a:t>横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向运输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>
                          <a:latin typeface="Calibri"/>
                          <a:ea typeface="宋体"/>
                          <a:cs typeface="Times New Roman"/>
                        </a:rPr>
                        <a:t>被分解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甲乙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828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Calibri"/>
                          <a:ea typeface="宋体"/>
                          <a:cs typeface="Times New Roman"/>
                        </a:rPr>
                        <a:t>丙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丁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endParaRPr lang="zh-CN" altLang="en-US" dirty="0"/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0" name="表格 9"/>
          <p:cNvGraphicFramePr>
            <a:graphicFrameLocks noGrp="1"/>
          </p:cNvGraphicFramePr>
          <p:nvPr/>
        </p:nvGraphicFramePr>
        <p:xfrm>
          <a:off x="5724128" y="1988840"/>
          <a:ext cx="2880321" cy="731520"/>
        </p:xfrm>
        <a:graphic>
          <a:graphicData uri="http://schemas.openxmlformats.org/drawingml/2006/table">
            <a:tbl>
              <a:tblPr/>
              <a:tblGrid>
                <a:gridCol w="1440160"/>
                <a:gridCol w="1440161"/>
              </a:tblGrid>
              <a:tr h="720080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a&lt;b </a:t>
                      </a:r>
                      <a:endParaRPr lang="en-US" sz="2400" b="1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Calibri"/>
                          <a:ea typeface="宋体"/>
                          <a:cs typeface="Times New Roman"/>
                        </a:rPr>
                        <a:t> </a:t>
                      </a: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C=d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>
                          <a:latin typeface="Calibri"/>
                          <a:ea typeface="宋体"/>
                          <a:cs typeface="Times New Roman"/>
                        </a:rPr>
                        <a:t>a&lt;b  </a:t>
                      </a:r>
                      <a:endParaRPr lang="en-US" sz="2400" b="1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en-US" sz="2400" b="1" kern="100" dirty="0" smtClean="0">
                          <a:latin typeface="Calibri"/>
                          <a:ea typeface="宋体"/>
                          <a:cs typeface="Times New Roman"/>
                        </a:rPr>
                        <a:t>C&lt;d</a:t>
                      </a:r>
                      <a:endParaRPr lang="zh-CN" sz="2400" b="1" kern="100" dirty="0">
                        <a:latin typeface="Calibri"/>
                        <a:ea typeface="宋体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graphicFrame>
        <p:nvGraphicFramePr>
          <p:cNvPr id="11" name="表格 10"/>
          <p:cNvGraphicFramePr>
            <a:graphicFrameLocks noGrp="1"/>
          </p:cNvGraphicFramePr>
          <p:nvPr/>
        </p:nvGraphicFramePr>
        <p:xfrm>
          <a:off x="5724128" y="2708920"/>
          <a:ext cx="2880321" cy="828092"/>
        </p:xfrm>
        <a:graphic>
          <a:graphicData uri="http://schemas.openxmlformats.org/drawingml/2006/table">
            <a:tbl>
              <a:tblPr/>
              <a:tblGrid>
                <a:gridCol w="1440160"/>
                <a:gridCol w="1440161"/>
              </a:tblGrid>
              <a:tr h="828092"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丙弯</a:t>
                      </a:r>
                      <a:r>
                        <a:rPr lang="zh-CN" sz="2400" b="1" kern="100" dirty="0" smtClean="0">
                          <a:latin typeface="Calibri"/>
                          <a:ea typeface="宋体"/>
                          <a:cs typeface="Times New Roman"/>
                        </a:rPr>
                        <a:t>曲</a:t>
                      </a:r>
                      <a:endParaRPr lang="en-US" altLang="zh-CN" sz="2400" b="1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Calibri"/>
                          <a:ea typeface="宋体"/>
                          <a:cs typeface="Times New Roman"/>
                        </a:rPr>
                        <a:t>丁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直立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丙弯</a:t>
                      </a:r>
                      <a:r>
                        <a:rPr lang="zh-CN" sz="2400" b="1" kern="100" dirty="0" smtClean="0">
                          <a:latin typeface="Calibri"/>
                          <a:ea typeface="宋体"/>
                          <a:cs typeface="Times New Roman"/>
                        </a:rPr>
                        <a:t>曲</a:t>
                      </a:r>
                      <a:endParaRPr lang="en-US" altLang="zh-CN" sz="2400" b="1" kern="100" dirty="0" smtClean="0">
                        <a:latin typeface="Calibri"/>
                        <a:ea typeface="宋体"/>
                        <a:cs typeface="Times New Roman"/>
                      </a:endParaRPr>
                    </a:p>
                    <a:p>
                      <a:pPr algn="ctr">
                        <a:spcAft>
                          <a:spcPts val="0"/>
                        </a:spcAft>
                      </a:pPr>
                      <a:r>
                        <a:rPr lang="zh-CN" sz="2400" b="1" kern="100" dirty="0" smtClean="0">
                          <a:latin typeface="Calibri"/>
                          <a:ea typeface="宋体"/>
                          <a:cs typeface="Times New Roman"/>
                        </a:rPr>
                        <a:t>丁</a:t>
                      </a:r>
                      <a:r>
                        <a:rPr lang="zh-CN" sz="2400" b="1" kern="100" dirty="0">
                          <a:latin typeface="Calibri"/>
                          <a:ea typeface="宋体"/>
                          <a:cs typeface="Times New Roman"/>
                        </a:rPr>
                        <a:t>弯曲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</a:tbl>
          </a:graphicData>
        </a:graphic>
      </p:graphicFrame>
      <p:sp>
        <p:nvSpPr>
          <p:cNvPr id="9" name="文本框 8"/>
          <p:cNvSpPr txBox="1">
            <a:spLocks noChangeArrowheads="1"/>
          </p:cNvSpPr>
          <p:nvPr/>
        </p:nvSpPr>
        <p:spPr bwMode="auto">
          <a:xfrm>
            <a:off x="742057" y="188640"/>
            <a:ext cx="8726487" cy="150810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algn="ctr" eaLnBrk="1" hangingPunct="1"/>
            <a:r>
              <a:rPr lang="zh-CN" altLang="en-US" sz="3200" b="1" dirty="0" smtClean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探究</a:t>
            </a:r>
            <a:r>
              <a:rPr lang="zh-CN" altLang="en-US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光照如何影响生长素的分布</a:t>
            </a:r>
            <a:endParaRPr lang="en-US" altLang="zh-CN" sz="3200" b="1" dirty="0">
              <a:solidFill>
                <a:srgbClr val="000000"/>
              </a:solidFill>
              <a:latin typeface="华文中宋" pitchFamily="2" charset="-122"/>
              <a:ea typeface="华文中宋" pitchFamily="2" charset="-122"/>
            </a:endParaRPr>
          </a:p>
          <a:p>
            <a:pPr algn="ctr" eaLnBrk="1" hangingPunct="1"/>
            <a:r>
              <a:rPr lang="zh-CN" altLang="en-US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转移</a:t>
            </a:r>
            <a:r>
              <a:rPr lang="en-US" altLang="zh-CN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/</a:t>
            </a:r>
            <a:r>
              <a:rPr lang="zh-CN" altLang="en-US" sz="3200" b="1" dirty="0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分解？</a:t>
            </a:r>
          </a:p>
          <a:p>
            <a:pPr eaLnBrk="1" hangingPunct="1"/>
            <a:endParaRPr lang="zh-CN" altLang="en-US" sz="2800" dirty="0">
              <a:solidFill>
                <a:schemeClr val="accent2"/>
              </a:solidFill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-36512" y="220085"/>
            <a:ext cx="2363147" cy="58477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285750" indent="-285750">
              <a:buFont typeface="Wingdings" panose="05000000000000000000" pitchFamily="2" charset="2"/>
              <a:buChar char="Ø"/>
              <a:defRPr/>
            </a:pPr>
            <a:r>
              <a:rPr kumimoji="1"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 </a:t>
            </a: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实验 七</a:t>
            </a:r>
            <a:r>
              <a:rPr kumimoji="1" lang="zh-CN" altLang="en-US" sz="3200" b="1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：</a:t>
            </a:r>
            <a:endParaRPr kumimoji="1" lang="zh-CN" altLang="en-US" sz="32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Times New Roman" panose="02020603050405020304" pitchFamily="18" charset="0"/>
              <a:ea typeface="幼圆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5325361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12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2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120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0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7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460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3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90" name="Text Box 26"/>
          <p:cNvSpPr txBox="1">
            <a:spLocks noChangeArrowheads="1"/>
          </p:cNvSpPr>
          <p:nvPr/>
        </p:nvSpPr>
        <p:spPr bwMode="auto">
          <a:xfrm>
            <a:off x="457200" y="1371600"/>
            <a:ext cx="8388350" cy="30464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>
              <a:defRPr sz="32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>
              <a:defRPr sz="28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>
              <a:defRPr sz="24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eaLnBrk="0" hangingPunct="0">
              <a:defRPr sz="2000"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dirty="0" smtClean="0">
                <a:latin typeface="+mj-ea"/>
                <a:ea typeface="+mj-ea"/>
              </a:rPr>
              <a:t>1.</a:t>
            </a:r>
            <a:r>
              <a:rPr kumimoji="1" lang="zh-CN" altLang="en-US" dirty="0" smtClean="0">
                <a:latin typeface="+mj-ea"/>
                <a:ea typeface="+mj-ea"/>
              </a:rPr>
              <a:t>胚芽鞘</a:t>
            </a:r>
            <a:r>
              <a:rPr kumimoji="1" lang="zh-CN" altLang="en-US" dirty="0">
                <a:latin typeface="+mj-ea"/>
                <a:ea typeface="+mj-ea"/>
              </a:rPr>
              <a:t>产生生长素的部位，感受光刺激的部位，弯曲生长的部位分别是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dirty="0">
                <a:latin typeface="+mj-ea"/>
                <a:ea typeface="+mj-ea"/>
              </a:rPr>
              <a:t>A</a:t>
            </a:r>
            <a:r>
              <a:rPr kumimoji="1" lang="zh-CN" altLang="en-US" dirty="0">
                <a:latin typeface="+mj-ea"/>
                <a:ea typeface="+mj-ea"/>
              </a:rPr>
              <a:t>、尖端、尖端、尖端                    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dirty="0">
                <a:latin typeface="+mj-ea"/>
                <a:ea typeface="+mj-ea"/>
              </a:rPr>
              <a:t>B</a:t>
            </a:r>
            <a:r>
              <a:rPr kumimoji="1" lang="zh-CN" altLang="en-US" dirty="0">
                <a:latin typeface="+mj-ea"/>
                <a:ea typeface="+mj-ea"/>
              </a:rPr>
              <a:t>、尖端、尖端、尖端下面的部分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dirty="0">
                <a:latin typeface="+mj-ea"/>
                <a:ea typeface="+mj-ea"/>
              </a:rPr>
              <a:t>C</a:t>
            </a:r>
            <a:r>
              <a:rPr kumimoji="1" lang="zh-CN" altLang="en-US" dirty="0">
                <a:latin typeface="+mj-ea"/>
                <a:ea typeface="+mj-ea"/>
              </a:rPr>
              <a:t>、尖端、尖端下面的部分、尖端下面的部分 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kumimoji="1" lang="en-US" altLang="zh-CN" dirty="0">
                <a:latin typeface="+mj-ea"/>
                <a:ea typeface="+mj-ea"/>
              </a:rPr>
              <a:t>D</a:t>
            </a:r>
            <a:r>
              <a:rPr kumimoji="1" lang="zh-CN" altLang="en-US" dirty="0">
                <a:latin typeface="+mj-ea"/>
                <a:ea typeface="+mj-ea"/>
              </a:rPr>
              <a:t>、尖端、尖端下面的部分、尖端</a:t>
            </a:r>
          </a:p>
        </p:txBody>
      </p:sp>
      <p:sp>
        <p:nvSpPr>
          <p:cNvPr id="51202" name="横卷形 7179"/>
          <p:cNvSpPr>
            <a:spLocks noChangeArrowheads="1"/>
          </p:cNvSpPr>
          <p:nvPr/>
        </p:nvSpPr>
        <p:spPr bwMode="auto">
          <a:xfrm>
            <a:off x="3159125" y="15875"/>
            <a:ext cx="2362200" cy="914400"/>
          </a:xfrm>
          <a:prstGeom prst="horizontalScroll">
            <a:avLst>
              <a:gd name="adj" fmla="val 125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随堂小练</a:t>
            </a:r>
          </a:p>
        </p:txBody>
      </p:sp>
      <p:sp>
        <p:nvSpPr>
          <p:cNvPr id="6" name="文本框 15366"/>
          <p:cNvSpPr txBox="1">
            <a:spLocks noChangeArrowheads="1"/>
          </p:cNvSpPr>
          <p:nvPr/>
        </p:nvSpPr>
        <p:spPr bwMode="auto">
          <a:xfrm>
            <a:off x="5676900" y="1803400"/>
            <a:ext cx="1439863" cy="646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US" altLang="zh-CN" sz="3600" b="1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B</a:t>
            </a:r>
          </a:p>
        </p:txBody>
      </p:sp>
    </p:spTree>
  </p:cSld>
  <p:clrMapOvr>
    <a:masterClrMapping/>
  </p:clrMapOvr>
  <p:transition>
    <p:random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9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92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9290" grpId="0" autoUpdateAnimBg="0"/>
      <p:bldP spid="6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文本框 15363"/>
          <p:cNvSpPr txBox="1">
            <a:spLocks noChangeArrowheads="1"/>
          </p:cNvSpPr>
          <p:nvPr/>
        </p:nvSpPr>
        <p:spPr bwMode="auto">
          <a:xfrm>
            <a:off x="53975" y="260350"/>
            <a:ext cx="9036050" cy="157003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3200" b="1" dirty="0">
              <a:latin typeface="+mj-ea"/>
              <a:ea typeface="+mj-ea"/>
            </a:endParaRPr>
          </a:p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200" b="1" dirty="0" smtClean="0">
                <a:latin typeface="+mj-ea"/>
                <a:ea typeface="+mj-ea"/>
              </a:rPr>
              <a:t>2.</a:t>
            </a:r>
            <a:r>
              <a:rPr lang="zh-CN" sz="3200" b="1" dirty="0" smtClean="0">
                <a:latin typeface="+mj-ea"/>
                <a:ea typeface="+mj-ea"/>
              </a:rPr>
              <a:t>下</a:t>
            </a:r>
            <a:r>
              <a:rPr lang="zh-CN" sz="3200" b="1" dirty="0">
                <a:latin typeface="+mj-ea"/>
                <a:ea typeface="+mj-ea"/>
              </a:rPr>
              <a:t>图中能说明胚芽鞘尖端是感受光刺激部位的最佳实验组合是</a:t>
            </a:r>
            <a:endParaRPr lang="zh-CN" altLang="en-US" sz="3200" b="1" dirty="0">
              <a:latin typeface="+mj-ea"/>
              <a:ea typeface="+mj-ea"/>
            </a:endParaRPr>
          </a:p>
        </p:txBody>
      </p:sp>
      <p:pic>
        <p:nvPicPr>
          <p:cNvPr id="53250" name="Picture 2" descr="B3-8.TIF"/>
          <p:cNvPicPr>
            <a:picLocks noChangeAspect="1" noChangeArrowheads="1"/>
          </p:cNvPicPr>
          <p:nvPr/>
        </p:nvPicPr>
        <p:blipFill>
          <a:blip r:embed="rId2" r:link="rId3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</a:blip>
          <a:srcRect/>
          <a:stretch>
            <a:fillRect/>
          </a:stretch>
        </p:blipFill>
        <p:spPr bwMode="auto">
          <a:xfrm>
            <a:off x="323850" y="1892300"/>
            <a:ext cx="8496300" cy="3121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3251" name="矩形 15365"/>
          <p:cNvSpPr>
            <a:spLocks noChangeArrowheads="1"/>
          </p:cNvSpPr>
          <p:nvPr/>
        </p:nvSpPr>
        <p:spPr bwMode="auto">
          <a:xfrm>
            <a:off x="179388" y="5138738"/>
            <a:ext cx="8640762" cy="5222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zh-CN" sz="2800" b="1">
                <a:ea typeface="黑体" pitchFamily="2" charset="-122"/>
              </a:rPr>
              <a:t>A</a:t>
            </a:r>
            <a:r>
              <a:rPr lang="zh-CN" sz="2800" b="1">
                <a:ea typeface="黑体" pitchFamily="2" charset="-122"/>
              </a:rPr>
              <a:t>．①和②</a:t>
            </a:r>
            <a:r>
              <a:rPr lang="zh-CN" altLang="zh-CN" sz="2800" b="1">
                <a:ea typeface="黑体" pitchFamily="2" charset="-122"/>
              </a:rPr>
              <a:t>B</a:t>
            </a:r>
            <a:r>
              <a:rPr lang="zh-CN" sz="2800" b="1">
                <a:ea typeface="黑体" pitchFamily="2" charset="-122"/>
              </a:rPr>
              <a:t>．③和④</a:t>
            </a:r>
            <a:r>
              <a:rPr lang="zh-CN" altLang="zh-CN" sz="2800" b="1">
                <a:ea typeface="黑体" pitchFamily="2" charset="-122"/>
              </a:rPr>
              <a:t>C</a:t>
            </a:r>
            <a:r>
              <a:rPr lang="zh-CN" sz="2800" b="1">
                <a:ea typeface="黑体" pitchFamily="2" charset="-122"/>
              </a:rPr>
              <a:t>．④和⑥  </a:t>
            </a:r>
            <a:r>
              <a:rPr lang="zh-CN" altLang="zh-CN" sz="2800" b="1">
                <a:ea typeface="黑体" pitchFamily="2" charset="-122"/>
              </a:rPr>
              <a:t>D</a:t>
            </a:r>
            <a:r>
              <a:rPr lang="zh-CN" sz="2800" b="1">
                <a:ea typeface="黑体" pitchFamily="2" charset="-122"/>
              </a:rPr>
              <a:t>．⑤和⑥</a:t>
            </a:r>
          </a:p>
        </p:txBody>
      </p:sp>
      <p:sp>
        <p:nvSpPr>
          <p:cNvPr id="15367" name="文本框 15366"/>
          <p:cNvSpPr txBox="1">
            <a:spLocks noChangeArrowheads="1"/>
          </p:cNvSpPr>
          <p:nvPr/>
        </p:nvSpPr>
        <p:spPr bwMode="auto">
          <a:xfrm>
            <a:off x="3203575" y="1198563"/>
            <a:ext cx="1439863" cy="64611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3600" b="1" dirty="0">
                <a:solidFill>
                  <a:srgbClr val="FF0000"/>
                </a:solidFill>
                <a:latin typeface="+mn-ea"/>
                <a:ea typeface="+mn-ea"/>
              </a:rPr>
              <a:t>D</a:t>
            </a:r>
          </a:p>
        </p:txBody>
      </p:sp>
      <p:sp>
        <p:nvSpPr>
          <p:cNvPr id="53253" name="横卷形 7179"/>
          <p:cNvSpPr>
            <a:spLocks noChangeArrowheads="1"/>
          </p:cNvSpPr>
          <p:nvPr/>
        </p:nvSpPr>
        <p:spPr bwMode="auto">
          <a:xfrm>
            <a:off x="3317875" y="-26988"/>
            <a:ext cx="2362200" cy="914401"/>
          </a:xfrm>
          <a:prstGeom prst="horizontalScroll">
            <a:avLst>
              <a:gd name="adj" fmla="val 12500"/>
            </a:avLst>
          </a:prstGeom>
          <a:solidFill>
            <a:schemeClr val="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 wrap="none" anchor="ctr"/>
          <a:lstStyle/>
          <a:p>
            <a:pPr algn="ctr"/>
            <a:r>
              <a:rPr lang="zh-CN" altLang="en-US" sz="3200" b="1">
                <a:solidFill>
                  <a:srgbClr val="FFFF00"/>
                </a:solidFill>
                <a:ea typeface="黑体" pitchFamily="2" charset="-122"/>
              </a:rPr>
              <a:t>随堂小练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536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367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23850" y="404813"/>
            <a:ext cx="8640763" cy="5262562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</a:rPr>
              <a:t>《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</a:rPr>
              <a:t>向光性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</a:rPr>
              <a:t>》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</a:rPr>
              <a:t>歌词改编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n-lt"/>
                <a:ea typeface="+mn-ea"/>
              </a:rPr>
              <a:t>雨停了，出太阳，小草冒出小脑袋，植物具有向光性，总是朝着太阳开。跌倒了，爬起来，我拍拍身上的尘埃，我也具有向光性，追求太阳的色彩。</a:t>
            </a:r>
            <a:endParaRPr lang="en-US" altLang="zh-CN" sz="2400" dirty="0">
              <a:latin typeface="+mn-lt"/>
              <a:ea typeface="+mn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达尔文，很奇怪，虉草长向船舱外，植物具有向光性，尖端朝着太阳歪；</a:t>
            </a:r>
            <a:endParaRPr lang="en-US" altLang="zh-CN" sz="2800" dirty="0">
              <a:solidFill>
                <a:srgbClr val="FF0000"/>
              </a:solidFill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詹博士，很厉害，实验加入琼脂块，植物具有向光性，影响仍然透过来；</a:t>
            </a:r>
            <a:endParaRPr lang="en-US" altLang="zh-CN" sz="2800" dirty="0">
              <a:solidFill>
                <a:schemeClr val="tx1">
                  <a:lumMod val="50000"/>
                </a:schemeClr>
              </a:solidFill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rgbClr val="FF0000"/>
                </a:solidFill>
                <a:latin typeface="+mj-ea"/>
                <a:ea typeface="+mj-ea"/>
              </a:rPr>
              <a:t>大拜尔，黑暗中，尖端故意放歪歪，物质分布不均匀，便朝对侧长过来；</a:t>
            </a:r>
            <a:endParaRPr lang="en-US" altLang="zh-CN" sz="2800" dirty="0">
              <a:solidFill>
                <a:srgbClr val="FF0000"/>
              </a:solidFill>
              <a:latin typeface="+mj-ea"/>
              <a:ea typeface="+mj-ea"/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老温特，也不赖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，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尖端</a:t>
            </a:r>
            <a:r>
              <a:rPr lang="zh-CN" altLang="en-US" sz="2800" dirty="0" smtClean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放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上琼脂块，向着对侧长过去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——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+mj-ea"/>
                <a:ea typeface="+mj-ea"/>
              </a:rPr>
              <a:t>生长素在作怪。</a:t>
            </a:r>
            <a:endParaRPr lang="zh-CN" altLang="en-US" sz="2400" dirty="0">
              <a:latin typeface="+mn-lt"/>
              <a:ea typeface="+mn-ea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7347" name="WordArt 3"/>
          <p:cNvSpPr>
            <a:spLocks noChangeArrowheads="1" noChangeShapeType="1" noTextEdit="1"/>
          </p:cNvSpPr>
          <p:nvPr/>
        </p:nvSpPr>
        <p:spPr bwMode="auto">
          <a:xfrm>
            <a:off x="1835150" y="1844675"/>
            <a:ext cx="5832475" cy="2665413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>
                <a:ln w="12700">
                  <a:solidFill>
                    <a:srgbClr val="3333CC"/>
                  </a:solidFill>
                  <a:round/>
                  <a:headEnd/>
                  <a:tailEnd/>
                </a:ln>
                <a:solidFill>
                  <a:srgbClr val="B2B2B2">
                    <a:alpha val="50000"/>
                  </a:srgbClr>
                </a:solidFill>
                <a:effectLst>
                  <a:outerShdw dist="45791" dir="2021404" algn="ctr" rotWithShape="0">
                    <a:srgbClr val="9999FF"/>
                  </a:outerShdw>
                </a:effectLst>
                <a:latin typeface="宋体"/>
                <a:ea typeface="宋体"/>
              </a:rPr>
              <a:t>谢谢！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34925" y="476250"/>
            <a:ext cx="8929688" cy="1074738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lIns="89057" tIns="44528" rIns="89057" bIns="44528">
            <a:spAutoFit/>
          </a:bodyPr>
          <a:lstStyle/>
          <a:p>
            <a:pPr defTabSz="1028700" fontAlgn="auto">
              <a:buFont typeface="Arial" pitchFamily="34" charset="0"/>
              <a:buNone/>
              <a:defRPr/>
            </a:pPr>
            <a:r>
              <a:rPr lang="zh-CN" altLang="en-US" sz="3200" b="1" noProof="1">
                <a:solidFill>
                  <a:srgbClr val="020202"/>
                </a:solidFill>
                <a:latin typeface="+mn-ea"/>
              </a:rPr>
              <a:t>在       的照射下，植物朝向         生长的现象叫做向光性。</a:t>
            </a:r>
          </a:p>
        </p:txBody>
      </p:sp>
      <p:pic>
        <p:nvPicPr>
          <p:cNvPr id="31746" name="Picture 3" descr="xiangrikui2_018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76375" y="1628775"/>
            <a:ext cx="6761163" cy="4448175"/>
          </a:xfrm>
          <a:prstGeom prst="rect">
            <a:avLst/>
          </a:prstGeom>
          <a:noFill/>
          <a:ln w="28575">
            <a:solidFill>
              <a:srgbClr val="3366CC"/>
            </a:solidFill>
            <a:miter lim="800000"/>
            <a:headEnd/>
            <a:tailEnd/>
          </a:ln>
        </p:spPr>
      </p:pic>
      <p:sp>
        <p:nvSpPr>
          <p:cNvPr id="5" name="矩形 4"/>
          <p:cNvSpPr/>
          <p:nvPr/>
        </p:nvSpPr>
        <p:spPr>
          <a:xfrm>
            <a:off x="539750" y="476250"/>
            <a:ext cx="1584325" cy="569913"/>
          </a:xfrm>
          <a:prstGeom prst="rect">
            <a:avLst/>
          </a:prstGeom>
          <a:noFill/>
          <a:ln w="9525">
            <a:noFill/>
          </a:ln>
        </p:spPr>
        <p:txBody>
          <a:bodyPr wrap="none" lIns="89057" tIns="44528" rIns="89057" bIns="44528">
            <a:spAutoFit/>
          </a:bodyPr>
          <a:lstStyle/>
          <a:p>
            <a:pPr defTabSz="1028700" fontAlgn="auto">
              <a:buFont typeface="Arial" pitchFamily="34" charset="0"/>
              <a:buNone/>
              <a:defRPr/>
            </a:pPr>
            <a:r>
              <a:rPr lang="zh-CN" altLang="en-US" sz="3115" b="1" noProof="1">
                <a:solidFill>
                  <a:srgbClr val="FF0000"/>
                </a:solidFill>
                <a:latin typeface="黑体" panose="02010609060101010101" pitchFamily="49" charset="-122"/>
                <a:ea typeface="+mn-ea"/>
              </a:rPr>
              <a:t>单侧光 </a:t>
            </a:r>
          </a:p>
        </p:txBody>
      </p:sp>
      <p:sp>
        <p:nvSpPr>
          <p:cNvPr id="6" name="矩形 5"/>
          <p:cNvSpPr/>
          <p:nvPr/>
        </p:nvSpPr>
        <p:spPr>
          <a:xfrm>
            <a:off x="5668963" y="476250"/>
            <a:ext cx="1782762" cy="569913"/>
          </a:xfrm>
          <a:prstGeom prst="rect">
            <a:avLst/>
          </a:prstGeom>
          <a:noFill/>
          <a:ln w="9525">
            <a:noFill/>
          </a:ln>
        </p:spPr>
        <p:txBody>
          <a:bodyPr wrap="none" lIns="89057" tIns="44528" rIns="89057" bIns="44528">
            <a:spAutoFit/>
          </a:bodyPr>
          <a:lstStyle/>
          <a:p>
            <a:pPr defTabSz="1028700" fontAlgn="auto">
              <a:buFont typeface="Arial" pitchFamily="34" charset="0"/>
              <a:buNone/>
              <a:defRPr/>
            </a:pPr>
            <a:r>
              <a:rPr lang="zh-CN" altLang="en-US" sz="3115" b="1" noProof="1">
                <a:solidFill>
                  <a:srgbClr val="FF0000"/>
                </a:solidFill>
                <a:latin typeface="黑体" panose="02010609060101010101" pitchFamily="49" charset="-122"/>
                <a:ea typeface="+mn-ea"/>
              </a:rPr>
              <a:t>光源方向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/>
      <p:bldP spid="6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9697" name="图片 1" descr="532b9083025e512_900x675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-26988" y="-7938"/>
            <a:ext cx="9172576" cy="7056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ext Box 5"/>
          <p:cNvSpPr txBox="1">
            <a:spLocks noChangeArrowheads="1"/>
          </p:cNvSpPr>
          <p:nvPr/>
        </p:nvSpPr>
        <p:spPr bwMode="auto">
          <a:xfrm>
            <a:off x="179388" y="1484313"/>
            <a:ext cx="8929687" cy="2093912"/>
          </a:xfrm>
          <a:prstGeom prst="rect">
            <a:avLst/>
          </a:prstGeom>
          <a:noFill/>
          <a:ln>
            <a:noFill/>
          </a:ln>
          <a:effectLst>
            <a:outerShdw dist="38100" dir="5400000" algn="ctr" rotWithShape="0">
              <a:srgbClr val="FF0000"/>
            </a:outerShdw>
          </a:effectLst>
          <a:extLst/>
        </p:spPr>
        <p:txBody>
          <a:bodyPr lIns="0" rIns="0">
            <a:spAutoFit/>
          </a:bodyPr>
          <a:lstStyle>
            <a:defPPr>
              <a:defRPr lang="zh-CN"/>
            </a:defPPr>
            <a:lvl1pPr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buFont typeface="Arial" pitchFamily="34" charset="0"/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tx1"/>
                </a:solidFill>
                <a:latin typeface="Arial" pitchFamily="34" charset="0"/>
                <a:ea typeface="宋体" pitchFamily="2" charset="-122"/>
                <a:cs typeface="+mn-cs"/>
              </a:defRPr>
            </a:lvl9pPr>
          </a:lstStyle>
          <a:p>
            <a:pPr algn="ctr">
              <a:defRPr/>
            </a:pPr>
            <a:r>
              <a:rPr lang="zh-CN" altLang="en-US" sz="54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第四</a:t>
            </a:r>
            <a:r>
              <a:rPr lang="zh-CN" altLang="en-US" sz="5400" b="1" dirty="0" smtClean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节植物</a:t>
            </a:r>
            <a:r>
              <a:rPr lang="zh-CN" altLang="en-US" sz="54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生命活动的调节</a:t>
            </a:r>
          </a:p>
          <a:p>
            <a:pPr algn="ctr">
              <a:defRPr/>
            </a:pPr>
            <a:endParaRPr lang="zh-CN" altLang="en-US" b="1" dirty="0">
              <a:solidFill>
                <a:srgbClr val="FF0000"/>
              </a:solidFill>
              <a:latin typeface="隶书" pitchFamily="49" charset="-122"/>
              <a:ea typeface="隶书" pitchFamily="49" charset="-122"/>
              <a:sym typeface="Arial" pitchFamily="34" charset="0"/>
            </a:endParaRPr>
          </a:p>
          <a:p>
            <a:pPr algn="ctr">
              <a:defRPr/>
            </a:pPr>
            <a:endParaRPr lang="zh-CN" altLang="en-US" b="1" dirty="0">
              <a:solidFill>
                <a:srgbClr val="FF0000"/>
              </a:solidFill>
              <a:latin typeface="隶书" pitchFamily="49" charset="-122"/>
              <a:ea typeface="隶书" pitchFamily="49" charset="-122"/>
              <a:sym typeface="Arial" pitchFamily="34" charset="0"/>
            </a:endParaRPr>
          </a:p>
          <a:p>
            <a:pPr algn="ctr">
              <a:defRPr/>
            </a:pPr>
            <a:r>
              <a:rPr lang="zh-CN" altLang="en-US" sz="4000" b="1" dirty="0">
                <a:solidFill>
                  <a:schemeClr val="bg1"/>
                </a:solidFill>
                <a:latin typeface="隶书" pitchFamily="49" charset="-122"/>
                <a:ea typeface="隶书" pitchFamily="49" charset="-122"/>
              </a:rPr>
              <a:t>  植物生长素的发现</a:t>
            </a:r>
          </a:p>
        </p:txBody>
      </p:sp>
    </p:spTree>
    <p:custDataLst>
      <p:tags r:id="rId1"/>
    </p:custData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136" name="Group 5"/>
          <p:cNvGrpSpPr>
            <a:grpSpLocks/>
          </p:cNvGrpSpPr>
          <p:nvPr/>
        </p:nvGrpSpPr>
        <p:grpSpPr bwMode="auto">
          <a:xfrm>
            <a:off x="331788" y="1214438"/>
            <a:ext cx="8562975" cy="3783012"/>
            <a:chOff x="0" y="1570"/>
            <a:chExt cx="5601" cy="2750"/>
          </a:xfrm>
        </p:grpSpPr>
        <p:pic>
          <p:nvPicPr>
            <p:cNvPr id="32773" name="Picture 6" descr="胚芽鞘1"/>
            <p:cNvPicPr>
              <a:picLocks noChangeAspect="1" noChangeArrowheads="1"/>
            </p:cNvPicPr>
            <p:nvPr/>
          </p:nvPicPr>
          <p:blipFill>
            <a:blip r:embed="rId2"/>
            <a:srcRect/>
            <a:stretch>
              <a:fillRect/>
            </a:stretch>
          </p:blipFill>
          <p:spPr bwMode="auto">
            <a:xfrm>
              <a:off x="0" y="1570"/>
              <a:ext cx="2422" cy="275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pic>
          <p:nvPicPr>
            <p:cNvPr id="32774" name="Picture 7" descr="胚芽鞘2"/>
            <p:cNvPicPr>
              <a:picLocks noChangeAspect="1" noChangeArrowheads="1"/>
            </p:cNvPicPr>
            <p:nvPr/>
          </p:nvPicPr>
          <p:blipFill>
            <a:blip r:embed="rId3"/>
            <a:srcRect/>
            <a:stretch>
              <a:fillRect/>
            </a:stretch>
          </p:blipFill>
          <p:spPr bwMode="auto">
            <a:xfrm>
              <a:off x="3152" y="1599"/>
              <a:ext cx="2449" cy="272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5139" name="Text Box 8"/>
            <p:cNvSpPr txBox="1"/>
            <p:nvPr/>
          </p:nvSpPr>
          <p:spPr>
            <a:xfrm>
              <a:off x="2580" y="1752"/>
              <a:ext cx="482" cy="1133"/>
            </a:xfrm>
            <a:prstGeom prst="rect">
              <a:avLst/>
            </a:prstGeom>
            <a:solidFill>
              <a:schemeClr val="bg1"/>
            </a:solidFill>
            <a:ln w="9525">
              <a:noFill/>
            </a:ln>
          </p:spPr>
          <p:txBody>
            <a:bodyPr vert="eaVert">
              <a:spAutoFit/>
            </a:bodyPr>
            <a:lstStyle/>
            <a:p>
              <a:pPr eaLnBrk="0" fontAlgn="auto" hangingPunct="0">
                <a:spcBef>
                  <a:spcPct val="50000"/>
                </a:spcBef>
                <a:spcAft>
                  <a:spcPts val="0"/>
                </a:spcAft>
                <a:defRPr/>
              </a:pPr>
              <a:r>
                <a:rPr lang="zh-CN" altLang="en-US" sz="3600" noProof="1">
                  <a:solidFill>
                    <a:srgbClr val="FF00FF"/>
                  </a:solidFill>
                  <a:effectLst>
                    <a:outerShdw blurRad="38100" dist="38100" dir="2700000">
                      <a:srgbClr val="000000"/>
                    </a:outerShdw>
                  </a:effectLst>
                  <a:latin typeface="Times New Roman" panose="02020603050405020304" pitchFamily="18" charset="0"/>
                  <a:ea typeface="华文新魏" pitchFamily="2" charset="-122"/>
                </a:rPr>
                <a:t>胚芽鞘</a:t>
              </a:r>
            </a:p>
          </p:txBody>
        </p:sp>
        <p:sp>
          <p:nvSpPr>
            <p:cNvPr id="32776" name="Line 9"/>
            <p:cNvSpPr>
              <a:spLocks noChangeShapeType="1"/>
            </p:cNvSpPr>
            <p:nvPr/>
          </p:nvSpPr>
          <p:spPr bwMode="auto">
            <a:xfrm flipV="1">
              <a:off x="1247" y="2205"/>
              <a:ext cx="1406" cy="227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777" name="Line 10"/>
            <p:cNvSpPr>
              <a:spLocks noChangeShapeType="1"/>
            </p:cNvSpPr>
            <p:nvPr/>
          </p:nvSpPr>
          <p:spPr bwMode="auto">
            <a:xfrm>
              <a:off x="3016" y="2205"/>
              <a:ext cx="1225" cy="635"/>
            </a:xfrm>
            <a:prstGeom prst="line">
              <a:avLst/>
            </a:prstGeom>
            <a:noFill/>
            <a:ln w="38100">
              <a:solidFill>
                <a:srgbClr val="FF00FF"/>
              </a:solidFill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</p:grpSp>
      <p:sp>
        <p:nvSpPr>
          <p:cNvPr id="8195" name="文本框 1"/>
          <p:cNvSpPr txBox="1">
            <a:spLocks noChangeArrowheads="1"/>
          </p:cNvSpPr>
          <p:nvPr/>
        </p:nvSpPr>
        <p:spPr bwMode="auto">
          <a:xfrm>
            <a:off x="198438" y="257175"/>
            <a:ext cx="6318250" cy="522288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（一）</a:t>
            </a:r>
            <a:r>
              <a:rPr lang="en-US" altLang="zh-CN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1880</a:t>
            </a: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年达尔文实验</a:t>
            </a:r>
          </a:p>
        </p:txBody>
      </p:sp>
      <p:sp>
        <p:nvSpPr>
          <p:cNvPr id="7177" name="文本框 2"/>
          <p:cNvSpPr txBox="1">
            <a:spLocks noChangeArrowheads="1"/>
          </p:cNvSpPr>
          <p:nvPr/>
        </p:nvSpPr>
        <p:spPr bwMode="auto">
          <a:xfrm>
            <a:off x="250825" y="692150"/>
            <a:ext cx="6353175" cy="523875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800" dirty="0">
                <a:solidFill>
                  <a:schemeClr val="tx1">
                    <a:lumMod val="50000"/>
                  </a:schemeClr>
                </a:solidFill>
                <a:latin typeface="黑体" pitchFamily="49" charset="-122"/>
                <a:ea typeface="黑体" pitchFamily="49" charset="-122"/>
              </a:rPr>
              <a:t>选材：金丝雀虉草的胚芽鞘</a:t>
            </a:r>
          </a:p>
        </p:txBody>
      </p:sp>
      <p:sp>
        <p:nvSpPr>
          <p:cNvPr id="97292" name="Text Box 12"/>
          <p:cNvSpPr txBox="1">
            <a:spLocks noChangeArrowheads="1"/>
          </p:cNvSpPr>
          <p:nvPr/>
        </p:nvSpPr>
        <p:spPr bwMode="auto">
          <a:xfrm>
            <a:off x="465138" y="5135563"/>
            <a:ext cx="8358187" cy="830262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2400" b="1" dirty="0">
                <a:solidFill>
                  <a:schemeClr val="tx1">
                    <a:lumMod val="50000"/>
                  </a:schemeClr>
                </a:solidFill>
                <a:latin typeface="华文新魏" pitchFamily="2" charset="-122"/>
                <a:ea typeface="华文新魏" pitchFamily="2" charset="-122"/>
              </a:rPr>
              <a:t>胚芽鞘：植物胚芽外的锥形套状物，是植物的第一片叶子，可保护胚芽中更幼小的叶和生长锥。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 nodeType="clickPar">
                      <p:stCondLst>
                        <p:cond delay="indefinite"/>
                      </p:stCondLst>
                      <p:childTnLst>
                        <p:par>
                          <p:cTn id="8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"/>
                            </p:stCondLst>
                            <p:childTnLst>
                              <p:par>
                                <p:cTn id="12" presetID="3" presetClass="entr" presetSubtype="1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29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4" dur="500"/>
                                        <p:tgtEl>
                                          <p:spTgt spid="9729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177" grpId="0"/>
      <p:bldP spid="9729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Group 11"/>
          <p:cNvGrpSpPr>
            <a:grpSpLocks/>
          </p:cNvGrpSpPr>
          <p:nvPr/>
        </p:nvGrpSpPr>
        <p:grpSpPr bwMode="auto">
          <a:xfrm>
            <a:off x="3348038" y="908050"/>
            <a:ext cx="2520950" cy="4392613"/>
            <a:chOff x="4740" y="2354"/>
            <a:chExt cx="990" cy="1966"/>
          </a:xfrm>
        </p:grpSpPr>
        <p:grpSp>
          <p:nvGrpSpPr>
            <p:cNvPr id="33795" name="Group 12"/>
            <p:cNvGrpSpPr>
              <a:grpSpLocks/>
            </p:cNvGrpSpPr>
            <p:nvPr/>
          </p:nvGrpSpPr>
          <p:grpSpPr bwMode="auto">
            <a:xfrm>
              <a:off x="4740" y="2478"/>
              <a:ext cx="608" cy="1842"/>
              <a:chOff x="0" y="0"/>
              <a:chExt cx="831" cy="2360"/>
            </a:xfrm>
          </p:grpSpPr>
          <p:grpSp>
            <p:nvGrpSpPr>
              <p:cNvPr id="33799" name="Group 13"/>
              <p:cNvGrpSpPr>
                <a:grpSpLocks/>
              </p:cNvGrpSpPr>
              <p:nvPr/>
            </p:nvGrpSpPr>
            <p:grpSpPr bwMode="auto">
              <a:xfrm>
                <a:off x="0" y="0"/>
                <a:ext cx="831" cy="2360"/>
                <a:chOff x="0" y="0"/>
                <a:chExt cx="831" cy="2360"/>
              </a:xfrm>
            </p:grpSpPr>
            <p:sp>
              <p:nvSpPr>
                <p:cNvPr id="33801" name="Oval 14"/>
                <p:cNvSpPr>
                  <a:spLocks noChangeArrowheads="1"/>
                </p:cNvSpPr>
                <p:nvPr/>
              </p:nvSpPr>
              <p:spPr bwMode="auto">
                <a:xfrm>
                  <a:off x="4" y="0"/>
                  <a:ext cx="827" cy="1296"/>
                </a:xfrm>
                <a:prstGeom prst="ellipse">
                  <a:avLst/>
                </a:prstGeom>
                <a:solidFill>
                  <a:srgbClr val="33CC33"/>
                </a:solidFill>
                <a:ln w="9525">
                  <a:solidFill>
                    <a:schemeClr val="tx1"/>
                  </a:solidFill>
                  <a:round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黑体" pitchFamily="2" charset="-122"/>
                  </a:endParaRPr>
                </a:p>
              </p:txBody>
            </p:sp>
            <p:sp>
              <p:nvSpPr>
                <p:cNvPr id="33802" name="Rectangle 15"/>
                <p:cNvSpPr>
                  <a:spLocks noChangeArrowheads="1"/>
                </p:cNvSpPr>
                <p:nvPr/>
              </p:nvSpPr>
              <p:spPr bwMode="auto">
                <a:xfrm>
                  <a:off x="0" y="584"/>
                  <a:ext cx="831" cy="1776"/>
                </a:xfrm>
                <a:prstGeom prst="rect">
                  <a:avLst/>
                </a:prstGeom>
                <a:solidFill>
                  <a:srgbClr val="33CC33"/>
                </a:solidFill>
                <a:ln w="9525">
                  <a:solidFill>
                    <a:schemeClr val="tx1"/>
                  </a:solidFill>
                  <a:miter lim="800000"/>
                  <a:headEnd/>
                  <a:tailEnd/>
                </a:ln>
              </p:spPr>
              <p:txBody>
                <a:bodyPr wrap="none" anchor="ctr"/>
                <a:lstStyle/>
                <a:p>
                  <a:endParaRPr lang="zh-CN" altLang="en-US">
                    <a:ea typeface="黑体" pitchFamily="2" charset="-122"/>
                  </a:endParaRPr>
                </a:p>
              </p:txBody>
            </p:sp>
          </p:grpSp>
          <p:sp>
            <p:nvSpPr>
              <p:cNvPr id="33800" name="AutoShape 16"/>
              <p:cNvSpPr>
                <a:spLocks noChangeArrowheads="1"/>
              </p:cNvSpPr>
              <p:nvPr/>
            </p:nvSpPr>
            <p:spPr bwMode="auto">
              <a:xfrm>
                <a:off x="15" y="554"/>
                <a:ext cx="816" cy="96"/>
              </a:xfrm>
              <a:prstGeom prst="roundRect">
                <a:avLst>
                  <a:gd name="adj" fmla="val 16667"/>
                </a:avLst>
              </a:prstGeom>
              <a:solidFill>
                <a:srgbClr val="33CC33"/>
              </a:solidFill>
              <a:ln w="9525">
                <a:noFill/>
                <a:round/>
                <a:headEnd/>
                <a:tailEnd/>
              </a:ln>
            </p:spPr>
            <p:txBody>
              <a:bodyPr wrap="none" anchor="ctr"/>
              <a:lstStyle/>
              <a:p>
                <a:endParaRPr lang="zh-CN" altLang="en-US">
                  <a:ea typeface="黑体" pitchFamily="2" charset="-122"/>
                </a:endParaRPr>
              </a:p>
            </p:txBody>
          </p:sp>
        </p:grpSp>
        <p:sp>
          <p:nvSpPr>
            <p:cNvPr id="5" name="Line 18"/>
            <p:cNvSpPr>
              <a:spLocks noChangeShapeType="1"/>
            </p:cNvSpPr>
            <p:nvPr/>
          </p:nvSpPr>
          <p:spPr bwMode="auto">
            <a:xfrm>
              <a:off x="4753" y="2934"/>
              <a:ext cx="589" cy="0"/>
            </a:xfrm>
            <a:prstGeom prst="line">
              <a:avLst/>
            </a:prstGeom>
            <a:ln>
              <a:headEnd/>
              <a:tailEnd/>
            </a:ln>
          </p:spPr>
          <p:style>
            <a:lnRef idx="3">
              <a:schemeClr val="accent5"/>
            </a:lnRef>
            <a:fillRef idx="0">
              <a:schemeClr val="accent5"/>
            </a:fillRef>
            <a:effectRef idx="2">
              <a:schemeClr val="accent5"/>
            </a:effectRef>
            <a:fontRef idx="minor">
              <a:schemeClr val="tx1"/>
            </a:fontRef>
          </p:style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/>
            </a:p>
          </p:txBody>
        </p:sp>
        <p:sp>
          <p:nvSpPr>
            <p:cNvPr id="33797" name="Text Box 26"/>
            <p:cNvSpPr txBox="1">
              <a:spLocks noChangeArrowheads="1"/>
            </p:cNvSpPr>
            <p:nvPr/>
          </p:nvSpPr>
          <p:spPr bwMode="auto">
            <a:xfrm>
              <a:off x="5412" y="2354"/>
              <a:ext cx="318" cy="455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1426" tIns="45714" rIns="91426" bIns="45714">
              <a:spAutoFit/>
            </a:bodyPr>
            <a:lstStyle/>
            <a:p>
              <a:r>
                <a:rPr kumimoji="1" lang="zh-CN" altLang="en-US" sz="3000">
                  <a:solidFill>
                    <a:srgbClr val="FF0000"/>
                  </a:solidFill>
                  <a:latin typeface="宋体" charset="-122"/>
                </a:rPr>
                <a:t>尖端</a:t>
              </a:r>
              <a:r>
                <a:rPr kumimoji="1" lang="en-US" altLang="zh-CN" sz="2800">
                  <a:solidFill>
                    <a:srgbClr val="FF0000"/>
                  </a:solidFill>
                  <a:latin typeface="宋体" charset="-122"/>
                </a:rPr>
                <a:t>        </a:t>
              </a:r>
            </a:p>
          </p:txBody>
        </p:sp>
        <p:sp>
          <p:nvSpPr>
            <p:cNvPr id="33798" name="Text Box 27"/>
            <p:cNvSpPr txBox="1">
              <a:spLocks noChangeArrowheads="1"/>
            </p:cNvSpPr>
            <p:nvPr/>
          </p:nvSpPr>
          <p:spPr bwMode="auto">
            <a:xfrm>
              <a:off x="5412" y="3039"/>
              <a:ext cx="318" cy="1281"/>
            </a:xfrm>
            <a:prstGeom prst="rect">
              <a:avLst/>
            </a:prstGeom>
            <a:solidFill>
              <a:srgbClr val="CCFFCC"/>
            </a:solidFill>
            <a:ln w="9525">
              <a:solidFill>
                <a:schemeClr val="tx1"/>
              </a:solidFill>
              <a:miter lim="800000"/>
              <a:headEnd/>
              <a:tailEnd/>
            </a:ln>
          </p:spPr>
          <p:txBody>
            <a:bodyPr lIns="91426" tIns="45714" rIns="91426" bIns="45714">
              <a:spAutoFit/>
            </a:bodyPr>
            <a:lstStyle/>
            <a:p>
              <a:r>
                <a:rPr kumimoji="1" lang="zh-CN" altLang="en-US" sz="3000">
                  <a:solidFill>
                    <a:srgbClr val="FF0000"/>
                  </a:solidFill>
                  <a:latin typeface="宋体" charset="-122"/>
                </a:rPr>
                <a:t>尖端以下部分</a:t>
              </a:r>
              <a:r>
                <a:rPr kumimoji="1" lang="en-US" altLang="zh-CN" sz="3000">
                  <a:solidFill>
                    <a:srgbClr val="FF0000"/>
                  </a:solidFill>
                  <a:latin typeface="宋体" charset="-122"/>
                </a:rPr>
                <a:t>       </a:t>
              </a:r>
            </a:p>
          </p:txBody>
        </p:sp>
      </p:grpSp>
      <p:sp>
        <p:nvSpPr>
          <p:cNvPr id="33794" name="Text Box 27"/>
          <p:cNvSpPr txBox="1">
            <a:spLocks noChangeArrowheads="1"/>
          </p:cNvSpPr>
          <p:nvPr/>
        </p:nvSpPr>
        <p:spPr bwMode="auto">
          <a:xfrm>
            <a:off x="2106613" y="1484313"/>
            <a:ext cx="809625" cy="3786187"/>
          </a:xfrm>
          <a:prstGeom prst="rect">
            <a:avLst/>
          </a:prstGeom>
          <a:solidFill>
            <a:srgbClr val="CCFFCC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lIns="91426" tIns="45714" rIns="91426" bIns="45714">
            <a:spAutoFit/>
          </a:bodyPr>
          <a:lstStyle/>
          <a:p>
            <a:r>
              <a:rPr kumimoji="1" lang="zh-CN" altLang="en-US" sz="3000">
                <a:solidFill>
                  <a:srgbClr val="FF0000"/>
                </a:solidFill>
                <a:latin typeface="宋体" charset="-122"/>
              </a:rPr>
              <a:t>胚芽鞘结构示意图</a:t>
            </a:r>
            <a:r>
              <a:rPr kumimoji="1" lang="en-US" altLang="zh-CN" sz="3000">
                <a:solidFill>
                  <a:srgbClr val="FF0000"/>
                </a:solidFill>
                <a:latin typeface="宋体" charset="-122"/>
              </a:rPr>
              <a:t>       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4"/>
          <p:cNvSpPr txBox="1">
            <a:spLocks noChangeArrowheads="1"/>
          </p:cNvSpPr>
          <p:nvPr/>
        </p:nvSpPr>
        <p:spPr bwMode="auto">
          <a:xfrm>
            <a:off x="50800" y="768499"/>
            <a:ext cx="6321425" cy="1076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问题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1: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单侧光对胚芽鞘的生长是否有影响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？</a:t>
            </a:r>
            <a:r>
              <a:rPr lang="en-US" altLang="zh-CN" sz="32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3200" b="1" dirty="0" smtClean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外因）</a:t>
            </a:r>
            <a:endParaRPr lang="zh-CN" altLang="en-US" sz="32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3" name="Text Box 4"/>
          <p:cNvSpPr txBox="1">
            <a:spLocks noChangeArrowheads="1"/>
          </p:cNvSpPr>
          <p:nvPr/>
        </p:nvSpPr>
        <p:spPr bwMode="auto">
          <a:xfrm>
            <a:off x="50800" y="2135063"/>
            <a:ext cx="6465888" cy="1077913"/>
          </a:xfrm>
          <a:prstGeom prst="rect">
            <a:avLst/>
          </a:prstGeom>
          <a:noFill/>
          <a:ln>
            <a:noFill/>
          </a:ln>
          <a:extLst/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fontAlgn="auto" hangingPunct="1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问题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2: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胚芽鞘的向光性与胚芽鞘的哪一部分有关？（内因）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50800" y="3573016"/>
            <a:ext cx="6105525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问题</a:t>
            </a:r>
            <a:r>
              <a:rPr lang="en-US" altLang="zh-CN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3:</a:t>
            </a:r>
            <a:r>
              <a:rPr lang="zh-CN" altLang="en-US" sz="32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胚芽鞘感光部位在哪？</a:t>
            </a:r>
          </a:p>
        </p:txBody>
      </p:sp>
      <p:grpSp>
        <p:nvGrpSpPr>
          <p:cNvPr id="5" name="Group 8"/>
          <p:cNvGrpSpPr>
            <a:grpSpLocks/>
          </p:cNvGrpSpPr>
          <p:nvPr/>
        </p:nvGrpSpPr>
        <p:grpSpPr bwMode="auto">
          <a:xfrm>
            <a:off x="6732588" y="226566"/>
            <a:ext cx="1873250" cy="3346450"/>
            <a:chOff x="0" y="0"/>
            <a:chExt cx="544" cy="1225"/>
          </a:xfrm>
        </p:grpSpPr>
        <p:sp>
          <p:nvSpPr>
            <p:cNvPr id="34821" name="未知"/>
            <p:cNvSpPr>
              <a:spLocks/>
            </p:cNvSpPr>
            <p:nvPr/>
          </p:nvSpPr>
          <p:spPr bwMode="auto">
            <a:xfrm>
              <a:off x="0" y="395"/>
              <a:ext cx="226" cy="830"/>
            </a:xfrm>
            <a:custGeom>
              <a:avLst/>
              <a:gdLst>
                <a:gd name="T0" fmla="*/ 10 w 226"/>
                <a:gd name="T1" fmla="*/ 830 h 830"/>
                <a:gd name="T2" fmla="*/ 143 w 226"/>
                <a:gd name="T3" fmla="*/ 821 h 830"/>
                <a:gd name="T4" fmla="*/ 146 w 226"/>
                <a:gd name="T5" fmla="*/ 240 h 830"/>
                <a:gd name="T6" fmla="*/ 206 w 226"/>
                <a:gd name="T7" fmla="*/ 12 h 830"/>
                <a:gd name="T8" fmla="*/ 29 w 226"/>
                <a:gd name="T9" fmla="*/ 170 h 830"/>
                <a:gd name="T10" fmla="*/ 10 w 226"/>
                <a:gd name="T11" fmla="*/ 830 h 830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w 226"/>
                <a:gd name="T19" fmla="*/ 0 h 830"/>
                <a:gd name="T20" fmla="*/ 226 w 226"/>
                <a:gd name="T21" fmla="*/ 830 h 830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T18" t="T19" r="T20" b="T21"/>
              <a:pathLst>
                <a:path w="226" h="830">
                  <a:moveTo>
                    <a:pt x="10" y="830"/>
                  </a:moveTo>
                  <a:cubicBezTo>
                    <a:pt x="50" y="824"/>
                    <a:pt x="125" y="827"/>
                    <a:pt x="143" y="821"/>
                  </a:cubicBezTo>
                  <a:cubicBezTo>
                    <a:pt x="129" y="633"/>
                    <a:pt x="133" y="290"/>
                    <a:pt x="146" y="240"/>
                  </a:cubicBezTo>
                  <a:cubicBezTo>
                    <a:pt x="128" y="186"/>
                    <a:pt x="226" y="24"/>
                    <a:pt x="206" y="12"/>
                  </a:cubicBezTo>
                  <a:cubicBezTo>
                    <a:pt x="186" y="0"/>
                    <a:pt x="62" y="34"/>
                    <a:pt x="29" y="170"/>
                  </a:cubicBezTo>
                  <a:cubicBezTo>
                    <a:pt x="6" y="278"/>
                    <a:pt x="0" y="818"/>
                    <a:pt x="10" y="830"/>
                  </a:cubicBezTo>
                  <a:close/>
                </a:path>
              </a:pathLst>
            </a:custGeom>
            <a:solidFill>
              <a:schemeClr val="accent1"/>
            </a:solidFill>
            <a:ln w="9525" cap="flat" cmpd="sng">
              <a:solidFill>
                <a:schemeClr val="tx1"/>
              </a:solidFill>
              <a:round/>
              <a:headEnd/>
              <a:tailEnd/>
            </a:ln>
          </p:spPr>
          <p:txBody>
            <a:bodyPr>
              <a:spAutoFit/>
            </a:bodyPr>
            <a:lstStyle/>
            <a:p>
              <a:endParaRPr lang="zh-CN" altLang="en-US"/>
            </a:p>
          </p:txBody>
        </p:sp>
        <p:sp>
          <p:nvSpPr>
            <p:cNvPr id="34822" name="Oval 10"/>
            <p:cNvSpPr>
              <a:spLocks noChangeArrowheads="1"/>
            </p:cNvSpPr>
            <p:nvPr/>
          </p:nvSpPr>
          <p:spPr bwMode="auto">
            <a:xfrm>
              <a:off x="363" y="0"/>
              <a:ext cx="181" cy="194"/>
            </a:xfrm>
            <a:prstGeom prst="ellipse">
              <a:avLst/>
            </a:prstGeom>
            <a:solidFill>
              <a:srgbClr val="FF3300"/>
            </a:solidFill>
            <a:ln w="9525">
              <a:solidFill>
                <a:schemeClr val="tx1"/>
              </a:solidFill>
              <a:round/>
              <a:headEnd/>
              <a:tailEnd/>
            </a:ln>
          </p:spPr>
          <p:txBody>
            <a:bodyPr anchor="ctr">
              <a:spAutoFit/>
            </a:bodyPr>
            <a:lstStyle/>
            <a:p>
              <a:endParaRPr lang="zh-CN" altLang="en-US">
                <a:ea typeface="黑体" pitchFamily="2" charset="-122"/>
              </a:endParaRPr>
            </a:p>
          </p:txBody>
        </p:sp>
        <p:grpSp>
          <p:nvGrpSpPr>
            <p:cNvPr id="34823" name="Group 11"/>
            <p:cNvGrpSpPr>
              <a:grpSpLocks/>
            </p:cNvGrpSpPr>
            <p:nvPr/>
          </p:nvGrpSpPr>
          <p:grpSpPr bwMode="auto">
            <a:xfrm>
              <a:off x="181" y="181"/>
              <a:ext cx="272" cy="273"/>
              <a:chOff x="0" y="0"/>
              <a:chExt cx="317" cy="318"/>
            </a:xfrm>
          </p:grpSpPr>
          <p:sp>
            <p:nvSpPr>
              <p:cNvPr id="34824" name="Line 12"/>
              <p:cNvSpPr>
                <a:spLocks noChangeShapeType="1"/>
              </p:cNvSpPr>
              <p:nvPr/>
            </p:nvSpPr>
            <p:spPr bwMode="auto">
              <a:xfrm flipH="1">
                <a:off x="0" y="0"/>
                <a:ext cx="152" cy="91"/>
              </a:xfrm>
              <a:prstGeom prst="line">
                <a:avLst/>
              </a:prstGeom>
              <a:noFill/>
              <a:ln w="19050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4825" name="未知"/>
              <p:cNvSpPr>
                <a:spLocks/>
              </p:cNvSpPr>
              <p:nvPr/>
            </p:nvSpPr>
            <p:spPr bwMode="auto">
              <a:xfrm>
                <a:off x="136" y="79"/>
                <a:ext cx="98" cy="148"/>
              </a:xfrm>
              <a:custGeom>
                <a:avLst/>
                <a:gdLst>
                  <a:gd name="T0" fmla="*/ 15 w 118"/>
                  <a:gd name="T1" fmla="*/ 0 h 148"/>
                  <a:gd name="T2" fmla="*/ 0 w 118"/>
                  <a:gd name="T3" fmla="*/ 148 h 148"/>
                  <a:gd name="T4" fmla="*/ 0 60000 65536"/>
                  <a:gd name="T5" fmla="*/ 0 60000 65536"/>
                  <a:gd name="T6" fmla="*/ 0 w 118"/>
                  <a:gd name="T7" fmla="*/ 0 h 148"/>
                  <a:gd name="T8" fmla="*/ 118 w 118"/>
                  <a:gd name="T9" fmla="*/ 148 h 148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118" h="148">
                    <a:moveTo>
                      <a:pt x="118" y="0"/>
                    </a:moveTo>
                    <a:lnTo>
                      <a:pt x="0" y="148"/>
                    </a:ln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  <p:sp>
            <p:nvSpPr>
              <p:cNvPr id="34826" name="未知"/>
              <p:cNvSpPr>
                <a:spLocks/>
              </p:cNvSpPr>
              <p:nvPr/>
            </p:nvSpPr>
            <p:spPr bwMode="auto">
              <a:xfrm>
                <a:off x="272" y="121"/>
                <a:ext cx="45" cy="197"/>
              </a:xfrm>
              <a:custGeom>
                <a:avLst/>
                <a:gdLst>
                  <a:gd name="T0" fmla="*/ 1 w 72"/>
                  <a:gd name="T1" fmla="*/ 0 h 180"/>
                  <a:gd name="T2" fmla="*/ 0 w 72"/>
                  <a:gd name="T3" fmla="*/ 485 h 180"/>
                  <a:gd name="T4" fmla="*/ 0 60000 65536"/>
                  <a:gd name="T5" fmla="*/ 0 60000 65536"/>
                  <a:gd name="T6" fmla="*/ 0 w 72"/>
                  <a:gd name="T7" fmla="*/ 0 h 180"/>
                  <a:gd name="T8" fmla="*/ 72 w 72"/>
                  <a:gd name="T9" fmla="*/ 180 h 180"/>
                </a:gdLst>
                <a:ahLst/>
                <a:cxnLst>
                  <a:cxn ang="T4">
                    <a:pos x="T0" y="T1"/>
                  </a:cxn>
                  <a:cxn ang="T5">
                    <a:pos x="T2" y="T3"/>
                  </a:cxn>
                </a:cxnLst>
                <a:rect l="T6" t="T7" r="T8" b="T9"/>
                <a:pathLst>
                  <a:path w="72" h="180">
                    <a:moveTo>
                      <a:pt x="72" y="0"/>
                    </a:moveTo>
                    <a:lnTo>
                      <a:pt x="0" y="180"/>
                    </a:lnTo>
                  </a:path>
                </a:pathLst>
              </a:custGeom>
              <a:noFill/>
              <a:ln w="19050" cap="flat" cmpd="sng">
                <a:solidFill>
                  <a:schemeClr val="tx1"/>
                </a:solidFill>
                <a:prstDash val="sysDot"/>
                <a:round/>
                <a:headEnd/>
                <a:tailEnd/>
              </a:ln>
            </p:spPr>
            <p:txBody>
              <a:bodyPr>
                <a:spAutoFit/>
              </a:bodyPr>
              <a:lstStyle/>
              <a:p>
                <a:endParaRPr lang="zh-CN" altLang="en-US"/>
              </a:p>
            </p:txBody>
          </p:sp>
        </p:grpSp>
      </p:grpSp>
      <p:pic>
        <p:nvPicPr>
          <p:cNvPr id="512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71912" y="3573015"/>
            <a:ext cx="1600488" cy="309634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0" name="Text Box 2"/>
          <p:cNvSpPr txBox="1">
            <a:spLocks noChangeArrowheads="1"/>
          </p:cNvSpPr>
          <p:nvPr/>
        </p:nvSpPr>
        <p:spPr bwMode="auto">
          <a:xfrm>
            <a:off x="260350" y="527050"/>
            <a:ext cx="8621713" cy="584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marL="342900" indent="-3429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200" b="1">
                <a:solidFill>
                  <a:srgbClr val="0070C0"/>
                </a:solidFill>
                <a:latin typeface="黑体" pitchFamily="49" charset="-122"/>
                <a:ea typeface="黑体" pitchFamily="49" charset="-122"/>
              </a:rPr>
              <a:t>【想一想】科学研究的一般过程：</a:t>
            </a:r>
          </a:p>
        </p:txBody>
      </p:sp>
      <p:sp>
        <p:nvSpPr>
          <p:cNvPr id="30724" name="Text Box 4"/>
          <p:cNvSpPr txBox="1">
            <a:spLocks noChangeArrowheads="1"/>
          </p:cNvSpPr>
          <p:nvPr/>
        </p:nvSpPr>
        <p:spPr bwMode="auto">
          <a:xfrm>
            <a:off x="439738" y="2560638"/>
            <a:ext cx="2936875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观察提出问题</a:t>
            </a:r>
          </a:p>
        </p:txBody>
      </p:sp>
      <p:sp>
        <p:nvSpPr>
          <p:cNvPr id="30725" name="Text Box 5"/>
          <p:cNvSpPr txBox="1">
            <a:spLocks noChangeArrowheads="1"/>
          </p:cNvSpPr>
          <p:nvPr/>
        </p:nvSpPr>
        <p:spPr bwMode="auto">
          <a:xfrm>
            <a:off x="5930900" y="2560638"/>
            <a:ext cx="2019300" cy="6445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作出假设</a:t>
            </a:r>
          </a:p>
        </p:txBody>
      </p:sp>
      <p:sp>
        <p:nvSpPr>
          <p:cNvPr id="30726" name="Text Box 6"/>
          <p:cNvSpPr txBox="1">
            <a:spLocks noChangeArrowheads="1"/>
          </p:cNvSpPr>
          <p:nvPr/>
        </p:nvSpPr>
        <p:spPr bwMode="auto">
          <a:xfrm>
            <a:off x="5597525" y="4976813"/>
            <a:ext cx="29273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设计实验验证</a:t>
            </a:r>
          </a:p>
        </p:txBody>
      </p:sp>
      <p:sp>
        <p:nvSpPr>
          <p:cNvPr id="30727" name="AutoShape 7"/>
          <p:cNvSpPr>
            <a:spLocks noChangeArrowheads="1"/>
          </p:cNvSpPr>
          <p:nvPr/>
        </p:nvSpPr>
        <p:spPr bwMode="auto">
          <a:xfrm>
            <a:off x="3671888" y="2673350"/>
            <a:ext cx="2397125" cy="373063"/>
          </a:xfrm>
          <a:prstGeom prst="rightArrow">
            <a:avLst>
              <a:gd name="adj1" fmla="val 50000"/>
              <a:gd name="adj2" fmla="val 160400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8" name="AutoShape 8"/>
          <p:cNvSpPr>
            <a:spLocks noChangeArrowheads="1"/>
          </p:cNvSpPr>
          <p:nvPr/>
        </p:nvSpPr>
        <p:spPr bwMode="auto">
          <a:xfrm flipH="1">
            <a:off x="2479675" y="5175250"/>
            <a:ext cx="3087688" cy="374650"/>
          </a:xfrm>
          <a:prstGeom prst="rightArrow">
            <a:avLst>
              <a:gd name="adj1" fmla="val 50000"/>
              <a:gd name="adj2" fmla="val 205733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29" name="AutoShape 9"/>
          <p:cNvSpPr>
            <a:spLocks noChangeArrowheads="1"/>
          </p:cNvSpPr>
          <p:nvPr/>
        </p:nvSpPr>
        <p:spPr bwMode="auto">
          <a:xfrm rot="5400000">
            <a:off x="6175375" y="3957638"/>
            <a:ext cx="1960563" cy="363537"/>
          </a:xfrm>
          <a:prstGeom prst="rightArrow">
            <a:avLst>
              <a:gd name="adj1" fmla="val 50000"/>
              <a:gd name="adj2" fmla="val 134626"/>
            </a:avLst>
          </a:prstGeom>
          <a:solidFill>
            <a:srgbClr val="FF0000"/>
          </a:solidFill>
          <a:ln w="9525">
            <a:solidFill>
              <a:schemeClr val="tx1"/>
            </a:solidFill>
            <a:miter lim="800000"/>
            <a:headEnd/>
            <a:tailEnd/>
          </a:ln>
        </p:spPr>
        <p:txBody>
          <a:bodyPr wrap="none" anchor="ctr"/>
          <a:lstStyle/>
          <a:p>
            <a:endParaRPr lang="zh-CN" altLang="en-US"/>
          </a:p>
        </p:txBody>
      </p:sp>
      <p:sp>
        <p:nvSpPr>
          <p:cNvPr id="30730" name="Text Box 10"/>
          <p:cNvSpPr txBox="1">
            <a:spLocks noChangeArrowheads="1"/>
          </p:cNvSpPr>
          <p:nvPr/>
        </p:nvSpPr>
        <p:spPr bwMode="auto">
          <a:xfrm>
            <a:off x="439738" y="5124450"/>
            <a:ext cx="2012950" cy="641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3600" b="1">
                <a:solidFill>
                  <a:srgbClr val="000000"/>
                </a:solidFill>
                <a:latin typeface="华文中宋" pitchFamily="2" charset="-122"/>
                <a:ea typeface="华文中宋" pitchFamily="2" charset="-122"/>
              </a:rPr>
              <a:t>得出结论</a:t>
            </a:r>
          </a:p>
        </p:txBody>
      </p:sp>
    </p:spTree>
    <p:extLst>
      <p:ext uri="{BB962C8B-B14F-4D97-AF65-F5344CB8AC3E}">
        <p14:creationId xmlns:p14="http://schemas.microsoft.com/office/powerpoint/2010/main" val="319224659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07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307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307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 nodeType="clickPar">
                      <p:stCondLst>
                        <p:cond delay="indefinite"/>
                      </p:stCondLst>
                      <p:childTnLst>
                        <p:par>
                          <p:cTn id="20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1" presetID="2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307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7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9" dur="500"/>
                                        <p:tgtEl>
                                          <p:spTgt spid="307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 nodeType="clickPar">
                      <p:stCondLst>
                        <p:cond delay="indefinite"/>
                      </p:stCondLst>
                      <p:childTnLst>
                        <p:par>
                          <p:cTn id="3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2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307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8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0" dur="500"/>
                                        <p:tgtEl>
                                          <p:spTgt spid="307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0724" grpId="0"/>
      <p:bldP spid="30725" grpId="0"/>
      <p:bldP spid="30726" grpId="0"/>
      <p:bldP spid="30727" grpId="0" bldLvl="0" animBg="1"/>
      <p:bldP spid="30728" grpId="0" bldLvl="0" animBg="1"/>
      <p:bldP spid="30729" grpId="0" bldLvl="0" animBg="1"/>
      <p:bldP spid="30730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Box 3"/>
          <p:cNvSpPr txBox="1">
            <a:spLocks noChangeArrowheads="1"/>
          </p:cNvSpPr>
          <p:nvPr/>
        </p:nvSpPr>
        <p:spPr bwMode="auto">
          <a:xfrm>
            <a:off x="428625" y="785813"/>
            <a:ext cx="222567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提出问题：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2500313" y="857250"/>
            <a:ext cx="5218095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单侧光对胚芽鞘的生长是否有影响？</a:t>
            </a:r>
            <a:r>
              <a:rPr lang="en-US" altLang="zh-CN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(</a:t>
            </a: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外因）</a:t>
            </a:r>
          </a:p>
        </p:txBody>
      </p:sp>
      <p:sp>
        <p:nvSpPr>
          <p:cNvPr id="4" name="Text Box 4"/>
          <p:cNvSpPr txBox="1">
            <a:spLocks noChangeArrowheads="1"/>
          </p:cNvSpPr>
          <p:nvPr/>
        </p:nvSpPr>
        <p:spPr bwMode="auto">
          <a:xfrm>
            <a:off x="428625" y="1357313"/>
            <a:ext cx="2214563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作出假设：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2500313" y="1412776"/>
            <a:ext cx="4055919" cy="40011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单侧光照射使植物弯向光源生长。</a:t>
            </a:r>
          </a:p>
        </p:txBody>
      </p:sp>
      <p:sp>
        <p:nvSpPr>
          <p:cNvPr id="9" name="AutoShape 3"/>
          <p:cNvSpPr>
            <a:spLocks noChangeArrowheads="1"/>
          </p:cNvSpPr>
          <p:nvPr/>
        </p:nvSpPr>
        <p:spPr bwMode="auto">
          <a:xfrm>
            <a:off x="285750" y="0"/>
            <a:ext cx="2500313" cy="647700"/>
          </a:xfrm>
          <a:prstGeom prst="roundRect">
            <a:avLst>
              <a:gd name="adj" fmla="val 16667"/>
            </a:avLst>
          </a:prstGeom>
          <a:solidFill>
            <a:srgbClr val="CCFFFF"/>
          </a:solidFill>
          <a:ln w="9525">
            <a:solidFill>
              <a:schemeClr val="tx1"/>
            </a:solidFill>
            <a:round/>
          </a:ln>
          <a:effectLst/>
        </p:spPr>
        <p:txBody>
          <a:bodyPr/>
          <a:lstStyle/>
          <a:p>
            <a:pPr>
              <a:buFont typeface="Wingdings" panose="05000000000000000000" pitchFamily="2" charset="2"/>
              <a:buChar char="Ø"/>
              <a:defRPr/>
            </a:pPr>
            <a:r>
              <a:rPr kumimoji="1" lang="en-US" altLang="zh-CN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  </a:t>
            </a:r>
            <a:r>
              <a:rPr kumimoji="1" lang="zh-CN" altLang="en-US" sz="3200" b="1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Times New Roman" panose="02020603050405020304" pitchFamily="18" charset="0"/>
                <a:ea typeface="幼圆" pitchFamily="49" charset="-122"/>
              </a:rPr>
              <a:t>实验 一：</a:t>
            </a:r>
            <a:endParaRPr kumimoji="1" lang="zh-CN" altLang="en-US" sz="2800" b="1" dirty="0">
              <a:solidFill>
                <a:srgbClr val="0000FF"/>
              </a:solidFill>
              <a:latin typeface="幼圆" pitchFamily="49" charset="-122"/>
              <a:ea typeface="幼圆" pitchFamily="49" charset="-122"/>
            </a:endParaRPr>
          </a:p>
        </p:txBody>
      </p:sp>
      <p:sp>
        <p:nvSpPr>
          <p:cNvPr id="10" name="Text Box 4"/>
          <p:cNvSpPr txBox="1">
            <a:spLocks noChangeArrowheads="1"/>
          </p:cNvSpPr>
          <p:nvPr/>
        </p:nvSpPr>
        <p:spPr bwMode="auto">
          <a:xfrm>
            <a:off x="428625" y="2000250"/>
            <a:ext cx="2214563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实验过程：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19" name="TextBox 18"/>
          <p:cNvSpPr txBox="1">
            <a:spLocks noChangeArrowheads="1"/>
          </p:cNvSpPr>
          <p:nvPr/>
        </p:nvSpPr>
        <p:spPr bwMode="auto">
          <a:xfrm>
            <a:off x="5411788" y="2584450"/>
            <a:ext cx="3571875" cy="706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buFont typeface="Arial" pitchFamily="34" charset="0"/>
              <a:defRPr>
                <a:solidFill>
                  <a:schemeClr val="tx1"/>
                </a:solidFill>
                <a:latin typeface="Arial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单一变量：</a:t>
            </a:r>
            <a:endParaRPr lang="en-US" altLang="zh-CN" sz="2000" b="1" dirty="0">
              <a:solidFill>
                <a:srgbClr val="000000"/>
              </a:solidFill>
              <a:latin typeface="黑体" pitchFamily="2" charset="-122"/>
              <a:ea typeface="黑体" pitchFamily="2" charset="-122"/>
            </a:endParaRPr>
          </a:p>
          <a:p>
            <a:pPr eaLnBrk="1" hangingPunct="1"/>
            <a:r>
              <a:rPr lang="en-US" altLang="zh-CN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        </a:t>
            </a: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有无单侧光的照射</a:t>
            </a:r>
          </a:p>
        </p:txBody>
      </p:sp>
      <p:sp>
        <p:nvSpPr>
          <p:cNvPr id="5" name="Text Box 3"/>
          <p:cNvSpPr txBox="1">
            <a:spLocks noChangeArrowheads="1"/>
          </p:cNvSpPr>
          <p:nvPr/>
        </p:nvSpPr>
        <p:spPr bwMode="auto">
          <a:xfrm>
            <a:off x="4892675" y="3676650"/>
            <a:ext cx="2225675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实验现象：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6511925" y="3676650"/>
            <a:ext cx="2765501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marL="342900" indent="-342900"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  <a:sym typeface="+mn-ea"/>
              </a:rPr>
              <a:t>实验组向光弯曲生长；</a:t>
            </a:r>
          </a:p>
          <a:p>
            <a:pPr marL="342900" indent="-342900"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对照组直立生长</a:t>
            </a:r>
            <a:r>
              <a:rPr lang="zh-CN" altLang="en-US" sz="2000" b="1" dirty="0">
                <a:effectLst>
                  <a:outerShdw blurRad="38100" dist="38100" dir="2700000" algn="tl">
                    <a:srgbClr val="FFFFFF"/>
                  </a:outerShdw>
                </a:effectLst>
                <a:ea typeface="方正平和简体" pitchFamily="65" charset="-122"/>
              </a:rPr>
              <a:t>。</a:t>
            </a:r>
          </a:p>
        </p:txBody>
      </p:sp>
      <p:sp>
        <p:nvSpPr>
          <p:cNvPr id="16" name="Text Box 4"/>
          <p:cNvSpPr txBox="1">
            <a:spLocks noChangeArrowheads="1"/>
          </p:cNvSpPr>
          <p:nvPr/>
        </p:nvSpPr>
        <p:spPr bwMode="auto">
          <a:xfrm>
            <a:off x="4903788" y="4711700"/>
            <a:ext cx="2214562" cy="460375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400" b="1" dirty="0">
                <a:solidFill>
                  <a:srgbClr val="000066"/>
                </a:solidFill>
                <a:effectLst>
                  <a:outerShdw blurRad="38100" dist="38100" dir="2700000" algn="tl">
                    <a:srgbClr val="000000"/>
                  </a:outerShdw>
                </a:effectLst>
                <a:ea typeface="华文隶书" pitchFamily="2" charset="-122"/>
              </a:rPr>
              <a:t>实验结论：</a:t>
            </a:r>
            <a:endParaRPr lang="zh-CN" altLang="en-US" sz="2400" b="1" dirty="0">
              <a:effectLst>
                <a:outerShdw blurRad="38100" dist="38100" dir="2700000" algn="tl">
                  <a:srgbClr val="FFFFFF"/>
                </a:outerShdw>
              </a:effectLst>
              <a:ea typeface="华文楷体" pitchFamily="2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6457950" y="4711700"/>
            <a:ext cx="2249334" cy="707886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单侧光引起胚芽鞘</a:t>
            </a:r>
          </a:p>
          <a:p>
            <a:pPr>
              <a:buFontTx/>
              <a:buNone/>
              <a:defRPr/>
            </a:pPr>
            <a:r>
              <a:rPr lang="zh-CN" altLang="en-US" sz="2000" b="1" dirty="0">
                <a:solidFill>
                  <a:srgbClr val="000000"/>
                </a:solidFill>
                <a:latin typeface="黑体" pitchFamily="2" charset="-122"/>
                <a:ea typeface="黑体" pitchFamily="2" charset="-122"/>
              </a:rPr>
              <a:t>向光弯曲生长。</a:t>
            </a:r>
          </a:p>
        </p:txBody>
      </p:sp>
      <p:grpSp>
        <p:nvGrpSpPr>
          <p:cNvPr id="27" name="组合 26"/>
          <p:cNvGrpSpPr>
            <a:grpSpLocks/>
          </p:cNvGrpSpPr>
          <p:nvPr/>
        </p:nvGrpSpPr>
        <p:grpSpPr bwMode="auto">
          <a:xfrm>
            <a:off x="428625" y="2540000"/>
            <a:ext cx="4219575" cy="1811338"/>
            <a:chOff x="675" y="4001"/>
            <a:chExt cx="6644" cy="2852"/>
          </a:xfrm>
        </p:grpSpPr>
        <p:sp>
          <p:nvSpPr>
            <p:cNvPr id="9235" name="TextBox 10"/>
            <p:cNvSpPr txBox="1">
              <a:spLocks noChangeArrowheads="1"/>
            </p:cNvSpPr>
            <p:nvPr/>
          </p:nvSpPr>
          <p:spPr bwMode="auto">
            <a:xfrm>
              <a:off x="675" y="5062"/>
              <a:ext cx="135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/>
                <a:t>1</a:t>
              </a:r>
              <a:r>
                <a:rPr lang="zh-CN" altLang="en-US" sz="2400" b="1"/>
                <a:t>号</a:t>
              </a:r>
            </a:p>
          </p:txBody>
        </p:sp>
        <p:sp>
          <p:nvSpPr>
            <p:cNvPr id="9236" name="TextBox 12"/>
            <p:cNvSpPr txBox="1">
              <a:spLocks noChangeArrowheads="1"/>
            </p:cNvSpPr>
            <p:nvPr/>
          </p:nvSpPr>
          <p:spPr bwMode="auto">
            <a:xfrm>
              <a:off x="4387" y="5062"/>
              <a:ext cx="135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/>
                <a:t>2</a:t>
              </a:r>
              <a:r>
                <a:rPr lang="zh-CN" altLang="en-US" sz="2400" b="1"/>
                <a:t>号</a:t>
              </a:r>
            </a:p>
          </p:txBody>
        </p:sp>
        <p:graphicFrame>
          <p:nvGraphicFramePr>
            <p:cNvPr id="9237" name="对象 16"/>
            <p:cNvGraphicFramePr>
              <a:graphicFrameLocks/>
            </p:cNvGraphicFramePr>
            <p:nvPr/>
          </p:nvGraphicFramePr>
          <p:xfrm>
            <a:off x="1580" y="4090"/>
            <a:ext cx="2267" cy="267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2" r:id="rId4" imgW="1438095" imgH="1695687" progId="Paint.Picture">
                    <p:embed/>
                  </p:oleObj>
                </mc:Choice>
                <mc:Fallback>
                  <p:oleObj r:id="rId4" imgW="1438095" imgH="1695687" progId="Paint.Picture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5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80" y="4090"/>
                          <a:ext cx="2267" cy="267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38" name="对象 22"/>
            <p:cNvGraphicFramePr>
              <a:graphicFrameLocks/>
            </p:cNvGraphicFramePr>
            <p:nvPr/>
          </p:nvGraphicFramePr>
          <p:xfrm>
            <a:off x="5669" y="4001"/>
            <a:ext cx="1651" cy="285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3" r:id="rId6" imgW="1047619" imgH="1809524" progId="Paint.Picture">
                    <p:embed/>
                  </p:oleObj>
                </mc:Choice>
                <mc:Fallback>
                  <p:oleObj r:id="rId6" imgW="1047619" imgH="1809524" progId="Paint.Picture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7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669" y="4001"/>
                          <a:ext cx="1651" cy="285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  <p:grpSp>
        <p:nvGrpSpPr>
          <p:cNvPr id="28" name="组合 27"/>
          <p:cNvGrpSpPr>
            <a:grpSpLocks/>
          </p:cNvGrpSpPr>
          <p:nvPr/>
        </p:nvGrpSpPr>
        <p:grpSpPr bwMode="auto">
          <a:xfrm>
            <a:off x="428625" y="4649788"/>
            <a:ext cx="4235450" cy="1601787"/>
            <a:chOff x="675" y="7323"/>
            <a:chExt cx="6669" cy="2522"/>
          </a:xfrm>
        </p:grpSpPr>
        <p:sp>
          <p:nvSpPr>
            <p:cNvPr id="9231" name="TextBox 11"/>
            <p:cNvSpPr txBox="1">
              <a:spLocks noChangeArrowheads="1"/>
            </p:cNvSpPr>
            <p:nvPr/>
          </p:nvSpPr>
          <p:spPr bwMode="auto">
            <a:xfrm>
              <a:off x="675" y="8550"/>
              <a:ext cx="135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/>
                <a:t>1</a:t>
              </a:r>
              <a:r>
                <a:rPr lang="zh-CN" altLang="en-US" sz="2400" b="1"/>
                <a:t>号</a:t>
              </a:r>
            </a:p>
          </p:txBody>
        </p:sp>
        <p:sp>
          <p:nvSpPr>
            <p:cNvPr id="9232" name="TextBox 13"/>
            <p:cNvSpPr txBox="1">
              <a:spLocks noChangeArrowheads="1"/>
            </p:cNvSpPr>
            <p:nvPr/>
          </p:nvSpPr>
          <p:spPr bwMode="auto">
            <a:xfrm>
              <a:off x="4387" y="8550"/>
              <a:ext cx="1350" cy="72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buFont typeface="Arial" pitchFamily="34" charset="0"/>
                <a:defRPr>
                  <a:solidFill>
                    <a:schemeClr val="tx1"/>
                  </a:solidFill>
                  <a:latin typeface="Arial" pitchFamily="34" charset="0"/>
                  <a:ea typeface="宋体" pitchFamily="2" charset="-122"/>
                </a:defRPr>
              </a:lvl9pPr>
            </a:lstStyle>
            <a:p>
              <a:pPr eaLnBrk="1" hangingPunct="1"/>
              <a:r>
                <a:rPr lang="en-US" altLang="zh-CN" sz="2400" b="1"/>
                <a:t>2</a:t>
              </a:r>
              <a:r>
                <a:rPr lang="zh-CN" altLang="en-US" sz="2400" b="1"/>
                <a:t>号</a:t>
              </a:r>
            </a:p>
          </p:txBody>
        </p:sp>
        <p:graphicFrame>
          <p:nvGraphicFramePr>
            <p:cNvPr id="9233" name="对象 20"/>
            <p:cNvGraphicFramePr>
              <a:graphicFrameLocks/>
            </p:cNvGraphicFramePr>
            <p:nvPr/>
          </p:nvGraphicFramePr>
          <p:xfrm>
            <a:off x="1550" y="7323"/>
            <a:ext cx="2297" cy="2522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4" r:id="rId8" imgW="1457143" imgH="1600000" progId="Paint.Picture">
                    <p:embed/>
                  </p:oleObj>
                </mc:Choice>
                <mc:Fallback>
                  <p:oleObj r:id="rId8" imgW="1457143" imgH="1600000" progId="Paint.Picture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9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1550" y="7323"/>
                          <a:ext cx="2297" cy="2522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  <p:graphicFrame>
          <p:nvGraphicFramePr>
            <p:cNvPr id="9234" name="对象 24"/>
            <p:cNvGraphicFramePr>
              <a:graphicFrameLocks/>
            </p:cNvGraphicFramePr>
            <p:nvPr/>
          </p:nvGraphicFramePr>
          <p:xfrm>
            <a:off x="5738" y="7323"/>
            <a:ext cx="1606" cy="2447"/>
          </p:xfrm>
          <a:graphic>
            <a:graphicData uri="http://schemas.openxmlformats.org/presentationml/2006/ole">
              <mc:AlternateContent xmlns:mc="http://schemas.openxmlformats.org/markup-compatibility/2006">
                <mc:Choice xmlns:v="urn:schemas-microsoft-com:vml" Requires="v">
                  <p:oleObj spid="_x0000_s3105" r:id="rId10" imgW="1019048" imgH="1552792" progId="Paint.Picture">
                    <p:embed/>
                  </p:oleObj>
                </mc:Choice>
                <mc:Fallback>
                  <p:oleObj r:id="rId10" imgW="1019048" imgH="1552792" progId="Paint.Picture">
                    <p:embed/>
                    <p:pic>
                      <p:nvPicPr>
                        <p:cNvPr id="0" name=""/>
                        <p:cNvPicPr>
                          <a:picLocks noChangeArrowheads="1"/>
                        </p:cNvPicPr>
                        <p:nvPr/>
                      </p:nvPicPr>
                      <p:blipFill>
                        <a:blip r:embed="rId11">
                          <a:extLst>
                            <a:ext uri="{28A0092B-C50C-407E-A947-70E740481C1C}">
                              <a14:useLocalDpi xmlns:a14="http://schemas.microsoft.com/office/drawing/2010/main" val="0"/>
                            </a:ext>
                          </a:extLst>
                        </a:blip>
                        <a:srcRect/>
                        <a:stretch>
                          <a:fillRect/>
                        </a:stretch>
                      </p:blipFill>
                      <p:spPr bwMode="auto">
                        <a:xfrm>
                          <a:off x="5738" y="7323"/>
                          <a:ext cx="1606" cy="2447"/>
                        </a:xfrm>
                        <a:prstGeom prst="rect">
                          <a:avLst/>
                        </a:prstGeom>
                        <a:noFill/>
                        <a:ln>
                          <a:noFill/>
                        </a:ln>
                        <a:extLst>
                          <a:ext uri="{909E8E84-426E-40DD-AFC4-6F175D3DCCD1}">
                            <a14:hiddenFill xmlns:a14="http://schemas.microsoft.com/office/drawing/2010/main">
                              <a:solidFill>
                                <a:srgbClr val="FFFFFF"/>
                              </a:solidFill>
                            </a14:hiddenFill>
                          </a:ext>
                          <a:ext uri="{91240B29-F687-4F45-9708-019B960494DF}">
                            <a14:hiddenLine xmlns:a14="http://schemas.microsoft.com/office/drawing/2010/main" w="38100">
                              <a:solidFill>
                                <a:srgbClr val="000000"/>
                              </a:solidFill>
                              <a:miter lim="800000"/>
                              <a:headEnd/>
                              <a:tailEnd/>
                            </a14:hiddenLine>
                          </a:ext>
                        </a:extLst>
                      </p:spPr>
                    </p:pic>
                  </p:oleObj>
                </mc:Fallback>
              </mc:AlternateContent>
            </a:graphicData>
          </a:graphic>
        </p:graphicFrame>
      </p:grpSp>
    </p:spTree>
    <p:extLst>
      <p:ext uri="{BB962C8B-B14F-4D97-AF65-F5344CB8AC3E}">
        <p14:creationId xmlns:p14="http://schemas.microsoft.com/office/powerpoint/2010/main" val="28629323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lide(fromBottom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16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 nodeType="clickPar">
                      <p:stCondLst>
                        <p:cond delay="indefinite"/>
                      </p:stCondLst>
                      <p:childTnLst>
                        <p:par>
                          <p:cTn id="21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1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28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0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34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 nodeType="clickPar">
                      <p:stCondLst>
                        <p:cond delay="indefinite"/>
                      </p:stCondLst>
                      <p:childTnLst>
                        <p:par>
                          <p:cTn id="39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4" fill="hold" nodeType="clickPar">
                      <p:stCondLst>
                        <p:cond delay="indefinite"/>
                      </p:stCondLst>
                      <p:childTnLst>
                        <p:par>
                          <p:cTn id="45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46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6" grpId="0"/>
      <p:bldP spid="15" grpId="0"/>
      <p:bldP spid="20" grpId="0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34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TEMPLATE_CATEGORY" val="custom"/>
  <p:tag name="KSO_WM_TEMPLATE_INDEX" val="160534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257*i*0"/>
  <p:tag name="KSO_WM_TEMPLATE_CATEGORY" val="custom"/>
  <p:tag name="KSO_WM_TEMPLATE_INDEX" val="9160214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AG_VERSION" val="1.0"/>
  <p:tag name="KSO_WM_BEAUTIFY_FLAG" val="#wm#"/>
  <p:tag name="KSO_WM_UNIT_TYPE" val="i"/>
  <p:tag name="KSO_WM_UNIT_ID" val="257*i*4"/>
  <p:tag name="KSO_WM_TEMPLATE_CATEGORY" val="custom"/>
  <p:tag name="KSO_WM_TEMPLATE_INDEX" val="9160214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34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TEMPLATE_CATEGORY" val="custom"/>
  <p:tag name="KSO_WM_TEMPLATE_INDEX" val="160534"/>
</p:tagLst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1_Office 主题">
  <a:themeElements>
    <a:clrScheme name="160534">
      <a:dk1>
        <a:srgbClr val="5A5A5A"/>
      </a:dk1>
      <a:lt1>
        <a:srgbClr val="FFFFFF"/>
      </a:lt1>
      <a:dk2>
        <a:srgbClr val="5A5A5A"/>
      </a:dk2>
      <a:lt2>
        <a:srgbClr val="FFFFFF"/>
      </a:lt2>
      <a:accent1>
        <a:srgbClr val="488A53"/>
      </a:accent1>
      <a:accent2>
        <a:srgbClr val="649C91"/>
      </a:accent2>
      <a:accent3>
        <a:srgbClr val="5FB4CF"/>
      </a:accent3>
      <a:accent4>
        <a:srgbClr val="83738D"/>
      </a:accent4>
      <a:accent5>
        <a:srgbClr val="5959A7"/>
      </a:accent5>
      <a:accent6>
        <a:srgbClr val="F49100"/>
      </a:accent6>
      <a:hlink>
        <a:srgbClr val="C764EE"/>
      </a:hlink>
      <a:folHlink>
        <a:srgbClr val="85DFD0"/>
      </a:folHlink>
    </a:clrScheme>
    <a:fontScheme name="自定义 2">
      <a:majorFont>
        <a:latin typeface="Arial"/>
        <a:ea typeface="黑体"/>
        <a:cs typeface=""/>
      </a:majorFont>
      <a:minorFont>
        <a:latin typeface="Arial"/>
        <a:ea typeface="黑体"/>
        <a:cs typeface="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928</TotalTime>
  <Words>1068</Words>
  <Application>Microsoft Office PowerPoint</Application>
  <PresentationFormat>全屏显示(4:3)</PresentationFormat>
  <Paragraphs>198</Paragraphs>
  <Slides>26</Slides>
  <Notes>3</Notes>
  <HiddenSlides>0</HiddenSlides>
  <MMClips>0</MMClips>
  <ScaleCrop>false</ScaleCrop>
  <HeadingPairs>
    <vt:vector size="6" baseType="variant">
      <vt:variant>
        <vt:lpstr>主题</vt:lpstr>
      </vt:variant>
      <vt:variant>
        <vt:i4>2</vt:i4>
      </vt:variant>
      <vt:variant>
        <vt:lpstr>嵌入 OLE 服务器</vt:lpstr>
      </vt:variant>
      <vt:variant>
        <vt:i4>2</vt:i4>
      </vt:variant>
      <vt:variant>
        <vt:lpstr>幻灯片标题</vt:lpstr>
      </vt:variant>
      <vt:variant>
        <vt:i4>26</vt:i4>
      </vt:variant>
    </vt:vector>
  </HeadingPairs>
  <TitlesOfParts>
    <vt:vector size="30" baseType="lpstr">
      <vt:lpstr>Office 主题</vt:lpstr>
      <vt:lpstr>1_Office 主题</vt:lpstr>
      <vt:lpstr>Bitmap Image</vt:lpstr>
      <vt:lpstr>Microsoft Word 97-2003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问题6：这种“影响”本质是什么？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Administrator</dc:creator>
  <cp:lastModifiedBy>PC</cp:lastModifiedBy>
  <cp:revision>74</cp:revision>
  <dcterms:created xsi:type="dcterms:W3CDTF">2019-09-04T23:43:09Z</dcterms:created>
  <dcterms:modified xsi:type="dcterms:W3CDTF">2019-09-08T10:17:41Z</dcterms:modified>
</cp:coreProperties>
</file>