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Default Extension="tiff" ContentType="image/tif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5"/>
  </p:notesMasterIdLst>
  <p:handoutMasterIdLst>
    <p:handoutMasterId r:id="rId26"/>
  </p:handoutMasterIdLst>
  <p:sldIdLst>
    <p:sldId id="294" r:id="rId3"/>
    <p:sldId id="295" r:id="rId4"/>
    <p:sldId id="296" r:id="rId5"/>
    <p:sldId id="297" r:id="rId6"/>
    <p:sldId id="268" r:id="rId7"/>
    <p:sldId id="278" r:id="rId8"/>
    <p:sldId id="279" r:id="rId9"/>
    <p:sldId id="280" r:id="rId10"/>
    <p:sldId id="302" r:id="rId11"/>
    <p:sldId id="298" r:id="rId12"/>
    <p:sldId id="274" r:id="rId13"/>
    <p:sldId id="281" r:id="rId14"/>
    <p:sldId id="282" r:id="rId15"/>
    <p:sldId id="283" r:id="rId16"/>
    <p:sldId id="303" r:id="rId17"/>
    <p:sldId id="299" r:id="rId18"/>
    <p:sldId id="275" r:id="rId19"/>
    <p:sldId id="284" r:id="rId20"/>
    <p:sldId id="285" r:id="rId21"/>
    <p:sldId id="304" r:id="rId22"/>
    <p:sldId id="305" r:id="rId23"/>
    <p:sldId id="277"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06" userDrawn="1">
          <p15:clr>
            <a:srgbClr val="A4A3A4"/>
          </p15:clr>
        </p15:guide>
        <p15:guide id="2" pos="551" userDrawn="1">
          <p15:clr>
            <a:srgbClr val="A4A3A4"/>
          </p15:clr>
        </p15:guide>
        <p15:guide id="3" orient="horz" pos="459" userDrawn="1">
          <p15:clr>
            <a:srgbClr val="A4A3A4"/>
          </p15:clr>
        </p15:guide>
        <p15:guide id="4" pos="3840" userDrawn="1">
          <p15:clr>
            <a:srgbClr val="A4A3A4"/>
          </p15:clr>
        </p15:guide>
        <p15:guide id="5" orient="horz" pos="2160" userDrawn="1">
          <p15:clr>
            <a:srgbClr val="A4A3A4"/>
          </p15:clr>
        </p15:guide>
        <p15:guide id="6" pos="71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0000"/>
    <a:srgbClr val="DABE36"/>
    <a:srgbClr val="7A2608"/>
    <a:srgbClr val="CD3F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65" d="100"/>
          <a:sy n="65" d="100"/>
        </p:scale>
        <p:origin x="-360" y="-114"/>
      </p:cViewPr>
      <p:guideLst>
        <p:guide orient="horz" pos="3906"/>
        <p:guide orient="horz" pos="459"/>
        <p:guide orient="horz" pos="2160"/>
        <p:guide pos="551"/>
        <p:guide pos="3840"/>
        <p:guide pos="7129"/>
      </p:guideLst>
    </p:cSldViewPr>
  </p:slideViewPr>
  <p:notesTextViewPr>
    <p:cViewPr>
      <p:scale>
        <a:sx n="1" d="1"/>
        <a:sy n="1" d="1"/>
      </p:scale>
      <p:origin x="0" y="0"/>
    </p:cViewPr>
  </p:notesTextViewPr>
  <p:notesViewPr>
    <p:cSldViewPr snapToGrid="0">
      <p:cViewPr varScale="1">
        <p:scale>
          <a:sx n="62" d="100"/>
          <a:sy n="62" d="100"/>
        </p:scale>
        <p:origin x="142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2024/9/16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Light" panose="020B0300000000000000" pitchFamily="34" charset="-122"/>
                <a:ea typeface="思源黑体 CN Light" panose="020B0300000000000000" pitchFamily="34" charset="-122"/>
              </a:defRPr>
            </a:lvl1pPr>
          </a:lstStyle>
          <a:p>
            <a:fld id="{07986645-03CC-45E5-9037-32821DB874F6}" type="datetimeFigureOut">
              <a:rPr lang="zh-CN" altLang="en-US" smtClean="0"/>
              <a:pPr/>
              <a:t>2024/9/16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Light" panose="020B0300000000000000" pitchFamily="34" charset="-122"/>
                <a:ea typeface="思源黑体 CN Light" panose="020B03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Light" panose="020B0300000000000000" pitchFamily="34" charset="-122"/>
                <a:ea typeface="思源黑体 CN Light" panose="020B0300000000000000" pitchFamily="34" charset="-122"/>
              </a:defRPr>
            </a:lvl1pPr>
          </a:lstStyle>
          <a:p>
            <a:fld id="{5435F006-9ED1-480A-88E7-ADA6A48CE9C0}"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Light" panose="020B0300000000000000" pitchFamily="34" charset="-122"/>
        <a:ea typeface="思源黑体 CN Light" panose="020B0300000000000000" pitchFamily="34"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281767" y="237077"/>
            <a:ext cx="9631163" cy="646331"/>
          </a:xfrm>
          <a:prstGeom prst="rect">
            <a:avLst/>
          </a:prstGeom>
          <a:noFill/>
        </p:spPr>
        <p:txBody>
          <a:bodyPr wrap="none" rtlCol="0">
            <a:spAutoFit/>
          </a:bodyPr>
          <a:lstStyle/>
          <a:p>
            <a:r>
              <a:rPr lang="en-US" altLang="zh-CN" sz="3600" dirty="0">
                <a:solidFill>
                  <a:schemeClr val="accent1"/>
                </a:solidFill>
                <a:latin typeface="思源宋体 CN Heavy" panose="02020900000000000000" pitchFamily="18" charset="-122"/>
                <a:ea typeface="思源宋体 CN Heavy" panose="02020900000000000000" pitchFamily="18" charset="-122"/>
              </a:rPr>
              <a:t>01 </a:t>
            </a:r>
            <a:r>
              <a:rPr lang="zh-CN" altLang="en-US" sz="3600" dirty="0">
                <a:solidFill>
                  <a:schemeClr val="accent1"/>
                </a:solidFill>
                <a:latin typeface="思源宋体 CN Heavy" panose="02020900000000000000" pitchFamily="18" charset="-122"/>
                <a:ea typeface="思源宋体 CN Heavy" panose="02020900000000000000" pitchFamily="18" charset="-122"/>
              </a:rPr>
              <a:t>以高远志气立心，树鸿鹄之志、守报国丹心</a:t>
            </a:r>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38917" y="341852"/>
            <a:ext cx="9631163" cy="646331"/>
          </a:xfrm>
          <a:prstGeom prst="rect">
            <a:avLst/>
          </a:prstGeom>
          <a:noFill/>
        </p:spPr>
        <p:txBody>
          <a:bodyPr wrap="none" rtlCol="0">
            <a:spAutoFit/>
          </a:bodyPr>
          <a:lstStyle/>
          <a:p>
            <a:r>
              <a:rPr lang="en-US" altLang="zh-CN" sz="3600" dirty="0">
                <a:solidFill>
                  <a:schemeClr val="accent1"/>
                </a:solidFill>
                <a:latin typeface="思源宋体 CN Heavy" panose="02020900000000000000" pitchFamily="18" charset="-122"/>
                <a:ea typeface="思源宋体 CN Heavy" panose="02020900000000000000" pitchFamily="18" charset="-122"/>
              </a:rPr>
              <a:t>02 </a:t>
            </a:r>
            <a:r>
              <a:rPr lang="zh-CN" altLang="en-US" sz="3600" dirty="0">
                <a:solidFill>
                  <a:schemeClr val="accent1"/>
                </a:solidFill>
                <a:latin typeface="思源宋体 CN Heavy" panose="02020900000000000000" pitchFamily="18" charset="-122"/>
                <a:ea typeface="思源宋体 CN Heavy" panose="02020900000000000000" pitchFamily="18" charset="-122"/>
              </a:rPr>
              <a:t>以浩然骨气立命，炼钢筋铁骨、守身心清白</a:t>
            </a:r>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405592" y="265652"/>
            <a:ext cx="9631163" cy="646331"/>
          </a:xfrm>
          <a:prstGeom prst="rect">
            <a:avLst/>
          </a:prstGeom>
          <a:noFill/>
        </p:spPr>
        <p:txBody>
          <a:bodyPr wrap="none" rtlCol="0">
            <a:spAutoFit/>
          </a:bodyPr>
          <a:lstStyle/>
          <a:p>
            <a:r>
              <a:rPr lang="en-US" altLang="zh-CN" sz="3600" dirty="0">
                <a:solidFill>
                  <a:schemeClr val="accent1"/>
                </a:solidFill>
                <a:latin typeface="思源宋体 CN Heavy" panose="02020900000000000000" pitchFamily="18" charset="-122"/>
                <a:ea typeface="思源宋体 CN Heavy" panose="02020900000000000000" pitchFamily="18" charset="-122"/>
              </a:rPr>
              <a:t>03 </a:t>
            </a:r>
            <a:r>
              <a:rPr lang="zh-CN" altLang="en-US" sz="3600" dirty="0">
                <a:solidFill>
                  <a:schemeClr val="accent1"/>
                </a:solidFill>
                <a:latin typeface="思源宋体 CN Heavy" panose="02020900000000000000" pitchFamily="18" charset="-122"/>
                <a:ea typeface="思源宋体 CN Heavy" panose="02020900000000000000" pitchFamily="18" charset="-122"/>
              </a:rPr>
              <a:t>以深厚底气立业，增学识见闻、守自信通达</a:t>
            </a:r>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231820" y="167425"/>
            <a:ext cx="11732653" cy="650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p:cNvPicPr>
            <a:picLocks noChangeAspect="1"/>
          </p:cNvPicPr>
          <p:nvPr userDrawn="1"/>
        </p:nvPicPr>
        <p:blipFill>
          <a:blip r:embed="rId3" cstate="screen"/>
          <a:stretch>
            <a:fillRect/>
          </a:stretch>
        </p:blipFill>
        <p:spPr>
          <a:xfrm>
            <a:off x="298627" y="225381"/>
            <a:ext cx="550173" cy="547351"/>
          </a:xfrm>
          <a:prstGeom prst="rect">
            <a:avLst/>
          </a:prstGeom>
        </p:spPr>
      </p:pic>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pic>
        <p:nvPicPr>
          <p:cNvPr id="2" name="图片 1" descr="8523"/>
          <p:cNvPicPr>
            <a:picLocks noChangeAspect="1"/>
          </p:cNvPicPr>
          <p:nvPr userDrawn="1">
            <p:custDataLst>
              <p:tags r:id="rId6"/>
            </p:custDataLst>
          </p:nvPr>
        </p:nvPicPr>
        <p:blipFill>
          <a:blip r:embed="rId8"/>
          <a:stretch>
            <a:fillRect/>
          </a:stretch>
        </p:blipFill>
        <p:spPr>
          <a:xfrm>
            <a:off x="204470" y="203835"/>
            <a:ext cx="11783695" cy="64496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circle/>
  </p:transition>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transition>
    <p:circl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4.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notesSlide" Target="../notesSlides/notesSlide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9.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10.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jpeg"/><Relationship Id="rId5" Type="http://schemas.openxmlformats.org/officeDocument/2006/relationships/tags" Target="../tags/tag37.xml"/><Relationship Id="rId10" Type="http://schemas.openxmlformats.org/officeDocument/2006/relationships/notesSlide" Target="../notesSlides/notesSlide5.xml"/><Relationship Id="rId4" Type="http://schemas.openxmlformats.org/officeDocument/2006/relationships/tags" Target="../tags/tag36.xml"/><Relationship Id="rId9"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1.jpeg"/><Relationship Id="rId5" Type="http://schemas.openxmlformats.org/officeDocument/2006/relationships/tags" Target="../tags/tag48.xml"/><Relationship Id="rId10" Type="http://schemas.openxmlformats.org/officeDocument/2006/relationships/notesSlide" Target="../notesSlides/notesSlide6.xml"/><Relationship Id="rId4" Type="http://schemas.openxmlformats.org/officeDocument/2006/relationships/tags" Target="../tags/tag47.xml"/><Relationship Id="rId9"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jpeg"/><Relationship Id="rId4" Type="http://schemas.openxmlformats.org/officeDocument/2006/relationships/tags" Target="../tags/tag2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1.jpeg"/><Relationship Id="rId5" Type="http://schemas.openxmlformats.org/officeDocument/2006/relationships/tags" Target="../tags/tag29.xml"/><Relationship Id="rId10" Type="http://schemas.openxmlformats.org/officeDocument/2006/relationships/notesSlide" Target="../notesSlides/notesSlide4.xml"/><Relationship Id="rId4" Type="http://schemas.openxmlformats.org/officeDocument/2006/relationships/tags" Target="../tags/tag28.xml"/><Relationship Id="rId9"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4" name="redpptx.com-TextBox 23"/>
          <p:cNvSpPr txBox="1"/>
          <p:nvPr>
            <p:custDataLst>
              <p:tags r:id="rId1"/>
            </p:custDataLst>
          </p:nvPr>
        </p:nvSpPr>
        <p:spPr>
          <a:xfrm>
            <a:off x="2410063" y="742014"/>
            <a:ext cx="8495916" cy="2437590"/>
          </a:xfrm>
          <a:prstGeom prst="rect">
            <a:avLst/>
          </a:prstGeom>
          <a:noFill/>
        </p:spPr>
        <p:txBody>
          <a:bodyPr wrap="none" lIns="0" tIns="0" rIns="0" bIns="0" rtlCol="0">
            <a:spAutoFit/>
          </a:bodyPr>
          <a:lstStyle/>
          <a:p>
            <a:pPr algn="ctr">
              <a:lnSpc>
                <a:spcPct val="120000"/>
              </a:lnSpc>
            </a:pPr>
            <a:r>
              <a:rPr lang="zh-CN" altLang="en-US" sz="6600" b="1" dirty="0" smtClean="0">
                <a:solidFill>
                  <a:schemeClr val="bg1"/>
                </a:solidFill>
                <a:effectLst/>
                <a:latin typeface="黑体" panose="02010609060101010101" charset="-122"/>
                <a:ea typeface="黑体" panose="02010609060101010101" charset="-122"/>
              </a:rPr>
              <a:t>着力培养</a:t>
            </a:r>
            <a:r>
              <a:rPr lang="zh-CN" altLang="en-US" sz="6600" b="1" dirty="0">
                <a:solidFill>
                  <a:schemeClr val="bg1"/>
                </a:solidFill>
                <a:effectLst/>
                <a:latin typeface="黑体" panose="02010609060101010101" charset="-122"/>
                <a:ea typeface="黑体" panose="02010609060101010101" charset="-122"/>
              </a:rPr>
              <a:t>担当民族复兴</a:t>
            </a:r>
          </a:p>
          <a:p>
            <a:pPr algn="ctr">
              <a:lnSpc>
                <a:spcPct val="120000"/>
              </a:lnSpc>
            </a:pPr>
            <a:r>
              <a:rPr lang="zh-CN" altLang="en-US" sz="6600" b="1" dirty="0">
                <a:solidFill>
                  <a:schemeClr val="bg1"/>
                </a:solidFill>
                <a:effectLst/>
                <a:latin typeface="黑体" panose="02010609060101010101" charset="-122"/>
                <a:ea typeface="黑体" panose="02010609060101010101" charset="-122"/>
              </a:rPr>
              <a:t>大任的时代新人</a:t>
            </a:r>
          </a:p>
        </p:txBody>
      </p:sp>
      <p:grpSp>
        <p:nvGrpSpPr>
          <p:cNvPr id="33" name="组合 32"/>
          <p:cNvGrpSpPr/>
          <p:nvPr/>
        </p:nvGrpSpPr>
        <p:grpSpPr>
          <a:xfrm>
            <a:off x="3518535" y="3429000"/>
            <a:ext cx="4116705" cy="387985"/>
            <a:chOff x="2348" y="6005"/>
            <a:chExt cx="6498" cy="611"/>
          </a:xfrm>
        </p:grpSpPr>
        <p:sp>
          <p:nvSpPr>
            <p:cNvPr id="34" name="PA-102211"/>
            <p:cNvSpPr txBox="1"/>
            <p:nvPr>
              <p:custDataLst>
                <p:tags r:id="rId2"/>
              </p:custDataLst>
            </p:nvPr>
          </p:nvSpPr>
          <p:spPr>
            <a:xfrm>
              <a:off x="3034" y="6065"/>
              <a:ext cx="2647" cy="531"/>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思源宋体 CN" panose="02020400000000000000" pitchFamily="18" charset="-122"/>
                  <a:ea typeface="思源宋体 CN" panose="02020400000000000000" pitchFamily="18" charset="-122"/>
                  <a:cs typeface="+mn-ea"/>
                  <a:sym typeface="思源宋体 CN" panose="02020400000000000000" pitchFamily="18" charset="-122"/>
                </a:rPr>
                <a:t>汇报</a:t>
              </a:r>
              <a:r>
                <a:rPr kumimoji="0" lang="zh-CN" altLang="en-US" sz="1600" b="1" i="0" u="none" strike="noStrike" kern="0" cap="none" spc="0" normalizeH="0" baseline="0" noProof="0">
                  <a:ln>
                    <a:noFill/>
                  </a:ln>
                  <a:solidFill>
                    <a:schemeClr val="bg1"/>
                  </a:solidFill>
                  <a:effectLst/>
                  <a:uLnTx/>
                  <a:uFillTx/>
                  <a:latin typeface="思源宋体 CN" panose="02020400000000000000" pitchFamily="18" charset="-122"/>
                  <a:ea typeface="思源宋体 CN" panose="02020400000000000000" pitchFamily="18" charset="-122"/>
                  <a:cs typeface="+mn-ea"/>
                  <a:sym typeface="思源宋体 CN" panose="02020400000000000000" pitchFamily="18" charset="-122"/>
                </a:rPr>
                <a:t>人</a:t>
              </a:r>
              <a:r>
                <a:rPr kumimoji="0" lang="zh-CN" altLang="en-US" sz="1600" b="1" i="0" u="none" strike="noStrike" kern="0" cap="none" spc="0" normalizeH="0" baseline="0" noProof="0" smtClean="0">
                  <a:ln>
                    <a:noFill/>
                  </a:ln>
                  <a:solidFill>
                    <a:schemeClr val="bg1"/>
                  </a:solidFill>
                  <a:effectLst/>
                  <a:uLnTx/>
                  <a:uFillTx/>
                  <a:latin typeface="思源宋体 CN" panose="02020400000000000000" pitchFamily="18" charset="-122"/>
                  <a:ea typeface="思源宋体 CN" panose="02020400000000000000" pitchFamily="18" charset="-122"/>
                  <a:cs typeface="+mn-ea"/>
                  <a:sym typeface="思源宋体 CN" panose="02020400000000000000" pitchFamily="18" charset="-122"/>
                </a:rPr>
                <a:t>：</a:t>
              </a:r>
              <a:r>
                <a:rPr lang="en-US" altLang="zh-CN" sz="1600" b="1" kern="0" smtClean="0">
                  <a:solidFill>
                    <a:schemeClr val="bg1"/>
                  </a:solidFill>
                  <a:latin typeface="思源宋体 CN" panose="02020400000000000000" pitchFamily="18" charset="-122"/>
                  <a:ea typeface="思源宋体 CN" panose="02020400000000000000" pitchFamily="18" charset="-122"/>
                  <a:cs typeface="+mn-ea"/>
                  <a:sym typeface="思源宋体 CN" panose="02020400000000000000" pitchFamily="18" charset="-122"/>
                </a:rPr>
                <a:t>XXX</a:t>
              </a:r>
              <a:endParaRPr kumimoji="0" lang="en-US" altLang="zh-CN" sz="1600" b="1" i="0" u="none" strike="noStrike" kern="0" cap="none" spc="0" normalizeH="0" baseline="0" noProof="0" dirty="0" smtClean="0">
                <a:ln>
                  <a:noFill/>
                </a:ln>
                <a:solidFill>
                  <a:schemeClr val="bg1"/>
                </a:solidFill>
                <a:effectLst/>
                <a:uLnTx/>
                <a:uFillTx/>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nvGrpSpPr>
            <p:cNvPr id="35" name="PA-102212"/>
            <p:cNvGrpSpPr/>
            <p:nvPr>
              <p:custDataLst>
                <p:tags r:id="rId3"/>
              </p:custDataLst>
            </p:nvPr>
          </p:nvGrpSpPr>
          <p:grpSpPr>
            <a:xfrm>
              <a:off x="5797" y="6008"/>
              <a:ext cx="608" cy="608"/>
              <a:chOff x="891974" y="4415843"/>
              <a:chExt cx="450443" cy="450443"/>
            </a:xfrm>
          </p:grpSpPr>
          <p:sp>
            <p:nvSpPr>
              <p:cNvPr id="2" name="PA-椭圆 25"/>
              <p:cNvSpPr/>
              <p:nvPr>
                <p:custDataLst>
                  <p:tags r:id="rId9"/>
                </p:custDataLst>
              </p:nvPr>
            </p:nvSpPr>
            <p:spPr>
              <a:xfrm>
                <a:off x="891974" y="4415843"/>
                <a:ext cx="450443" cy="450443"/>
              </a:xfrm>
              <a:prstGeom prst="ellipse">
                <a:avLst/>
              </a:prstGeom>
              <a:noFill/>
              <a:ln w="12700" cap="flat" cmpd="sng" algn="ctr">
                <a:solidFill>
                  <a:schemeClr val="bg1">
                    <a:alpha val="60000"/>
                  </a:scheme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8" name="PA-椭圆 44"/>
              <p:cNvSpPr/>
              <p:nvPr>
                <p:custDataLst>
                  <p:tags r:id="rId10"/>
                </p:custDataLst>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sp>
          <p:nvSpPr>
            <p:cNvPr id="36" name="PA-102213"/>
            <p:cNvSpPr txBox="1"/>
            <p:nvPr>
              <p:custDataLst>
                <p:tags r:id="rId4"/>
              </p:custDataLst>
            </p:nvPr>
          </p:nvSpPr>
          <p:spPr>
            <a:xfrm>
              <a:off x="6484" y="6065"/>
              <a:ext cx="2362" cy="531"/>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bg1"/>
                  </a:solidFill>
                  <a:effectLst/>
                  <a:uLnTx/>
                  <a:uFillTx/>
                  <a:latin typeface="思源宋体 CN" panose="02020400000000000000" pitchFamily="18" charset="-122"/>
                  <a:ea typeface="思源宋体 CN" panose="02020400000000000000" pitchFamily="18" charset="-122"/>
                  <a:cs typeface="思源黑体 CN Medium" panose="020B0600000000000000" pitchFamily="34" charset="-122"/>
                  <a:sym typeface="思源宋体 CN" panose="02020400000000000000" pitchFamily="18" charset="-122"/>
                </a:rPr>
                <a:t>时间：</a:t>
              </a:r>
              <a:r>
                <a:rPr kumimoji="0" lang="en-US" altLang="zh-CN" sz="1600" b="1" i="0" u="none" strike="noStrike" kern="0" cap="none" spc="0" normalizeH="0" baseline="0" noProof="0" dirty="0">
                  <a:ln>
                    <a:noFill/>
                  </a:ln>
                  <a:solidFill>
                    <a:schemeClr val="bg1"/>
                  </a:solidFill>
                  <a:effectLst/>
                  <a:uLnTx/>
                  <a:uFillTx/>
                  <a:latin typeface="思源宋体 CN" panose="02020400000000000000" pitchFamily="18" charset="-122"/>
                  <a:ea typeface="思源宋体 CN" panose="02020400000000000000" pitchFamily="18" charset="-122"/>
                  <a:cs typeface="思源黑体 CN Medium" panose="020B0600000000000000" pitchFamily="34" charset="-122"/>
                  <a:sym typeface="思源宋体 CN" panose="02020400000000000000" pitchFamily="18" charset="-122"/>
                </a:rPr>
                <a:t>202X</a:t>
              </a:r>
            </a:p>
          </p:txBody>
        </p:sp>
        <p:grpSp>
          <p:nvGrpSpPr>
            <p:cNvPr id="37" name="组合 36"/>
            <p:cNvGrpSpPr/>
            <p:nvPr/>
          </p:nvGrpSpPr>
          <p:grpSpPr>
            <a:xfrm>
              <a:off x="2348" y="6005"/>
              <a:ext cx="608" cy="608"/>
              <a:chOff x="2348" y="6005"/>
              <a:chExt cx="608" cy="608"/>
            </a:xfrm>
          </p:grpSpPr>
          <p:grpSp>
            <p:nvGrpSpPr>
              <p:cNvPr id="39" name="PA-102210"/>
              <p:cNvGrpSpPr/>
              <p:nvPr>
                <p:custDataLst>
                  <p:tags r:id="rId5"/>
                </p:custDataLst>
              </p:nvPr>
            </p:nvGrpSpPr>
            <p:grpSpPr>
              <a:xfrm>
                <a:off x="2348" y="6005"/>
                <a:ext cx="608" cy="608"/>
                <a:chOff x="891974" y="4415843"/>
                <a:chExt cx="450443" cy="450443"/>
              </a:xfrm>
            </p:grpSpPr>
            <p:sp>
              <p:nvSpPr>
                <p:cNvPr id="45" name="PA-椭圆 21"/>
                <p:cNvSpPr/>
                <p:nvPr>
                  <p:custDataLst>
                    <p:tags r:id="rId7"/>
                  </p:custDataLst>
                </p:nvPr>
              </p:nvSpPr>
              <p:spPr>
                <a:xfrm>
                  <a:off x="891974" y="4415843"/>
                  <a:ext cx="450443" cy="450443"/>
                </a:xfrm>
                <a:prstGeom prst="ellipse">
                  <a:avLst/>
                </a:prstGeom>
                <a:noFill/>
                <a:ln w="12700" cap="flat" cmpd="sng" algn="ctr">
                  <a:solidFill>
                    <a:schemeClr val="bg1">
                      <a:alpha val="60000"/>
                    </a:scheme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9" name="PA-椭圆 39"/>
                <p:cNvSpPr/>
                <p:nvPr>
                  <p:custDataLst>
                    <p:tags r:id="rId8"/>
                  </p:custDataLst>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sp>
            <p:nvSpPr>
              <p:cNvPr id="44" name="文本框 43"/>
              <p:cNvSpPr txBox="1"/>
              <p:nvPr>
                <p:custDataLst>
                  <p:tags r:id="rId6"/>
                </p:custDataLst>
              </p:nvPr>
            </p:nvSpPr>
            <p:spPr>
              <a:xfrm>
                <a:off x="2567" y="6362"/>
                <a:ext cx="371" cy="168"/>
              </a:xfrm>
              <a:prstGeom prst="rect">
                <a:avLst/>
              </a:prstGeom>
              <a:noFill/>
            </p:spPr>
            <p:txBody>
              <a:bodyPr wrap="square" rtlCol="0">
                <a:spAutoFit/>
              </a:bodyPr>
              <a:lstStyle/>
              <a:p>
                <a:r>
                  <a:rPr lang="zh-CN" altLang="en-US" sz="100" dirty="0">
                    <a:solidFill>
                      <a:schemeClr val="bg1">
                        <a:lumMod val="85000"/>
                      </a:schemeClr>
                    </a:solidFill>
                    <a:latin typeface="思源宋体 CN" panose="02020400000000000000" pitchFamily="18" charset="-122"/>
                    <a:ea typeface="思源宋体 CN" panose="02020400000000000000" pitchFamily="18" charset="-122"/>
                    <a:sym typeface="思源宋体 CN" panose="02020400000000000000" pitchFamily="18" charset="-122"/>
                  </a:rPr>
                  <a:t>工图网</a:t>
                </a:r>
              </a:p>
            </p:txBody>
          </p:sp>
        </p:grpSp>
      </p:gr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23215" y="1562100"/>
            <a:ext cx="10655300" cy="2805430"/>
            <a:chOff x="1735" y="5718"/>
            <a:chExt cx="16780" cy="4418"/>
          </a:xfrm>
        </p:grpSpPr>
        <p:sp>
          <p:nvSpPr>
            <p:cNvPr id="15" name="0"/>
            <p:cNvSpPr txBox="1"/>
            <p:nvPr>
              <p:custDataLst>
                <p:tags r:id="rId1"/>
              </p:custDataLst>
            </p:nvPr>
          </p:nvSpPr>
          <p:spPr>
            <a:xfrm>
              <a:off x="1735" y="7317"/>
              <a:ext cx="16780" cy="2819"/>
            </a:xfrm>
            <a:prstGeom prst="rect">
              <a:avLst/>
            </a:prstGeom>
            <a:noFill/>
            <a:ln>
              <a:noFill/>
            </a:ln>
            <a:effectLst/>
          </p:spPr>
          <p:txBody>
            <a:bodyPr wrap="square" rtlCol="0">
              <a:spAutoFit/>
            </a:bodyPr>
            <a:lstStyle>
              <a:defPPr>
                <a:defRPr lang="zh-CN"/>
              </a:defPPr>
              <a:lvl1pPr algn="ctr">
                <a:defRPr sz="7200" b="1" i="0" kern="600" spc="0">
                  <a:ln w="19050">
                    <a:noFill/>
                  </a:ln>
                  <a:gradFill>
                    <a:gsLst>
                      <a:gs pos="67000">
                        <a:srgbClr val="E9BE61"/>
                      </a:gs>
                      <a:gs pos="37000">
                        <a:srgbClr val="FEEFAC"/>
                      </a:gs>
                    </a:gsLst>
                    <a:lin ang="5400000" scaled="0"/>
                  </a:gradFill>
                  <a:effectLst>
                    <a:outerShdw blurRad="177800" dist="114300" dir="5400000" algn="ctr" rotWithShape="0">
                      <a:srgbClr val="80050B">
                        <a:alpha val="61000"/>
                      </a:srgbClr>
                    </a:outerShdw>
                  </a:effectLst>
                  <a:latin typeface="汉仪雅酷黑 75W" panose="020B0804020202020204" charset="-122"/>
                  <a:ea typeface="汉仪雅酷黑 75W" panose="020B0804020202020204" charset="-122"/>
                </a:defRPr>
              </a:lvl1pPr>
            </a:lstStyle>
            <a:p>
              <a:pPr>
                <a:lnSpc>
                  <a:spcPct val="120000"/>
                </a:lnSpc>
              </a:pP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落实立德树人根本</a:t>
              </a: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任务</a:t>
              </a:r>
              <a:endParaRPr lang="en-US" altLang="zh-CN" sz="4800" dirty="0" smtClean="0">
                <a:solidFill>
                  <a:schemeClr val="bg1"/>
                </a:solidFill>
                <a:latin typeface="思源宋体 CN Heavy" panose="02020900000000000000" pitchFamily="18" charset="-122"/>
                <a:ea typeface="思源宋体 CN Heavy" panose="02020900000000000000" pitchFamily="18" charset="-122"/>
                <a:sym typeface="+mn-ea"/>
              </a:endParaRPr>
            </a:p>
            <a:p>
              <a:pPr>
                <a:lnSpc>
                  <a:spcPct val="120000"/>
                </a:lnSpc>
              </a:pP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面临</a:t>
              </a: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的新形势</a:t>
              </a:r>
              <a:endParaRPr kumimoji="1" lang="zh-CN" altLang="en-US" sz="4800" kern="1200" dirty="0">
                <a:ln w="25400">
                  <a:solidFill>
                    <a:schemeClr val="bg1"/>
                  </a:solidFill>
                </a:ln>
                <a:solidFill>
                  <a:schemeClr val="bg1"/>
                </a:solidFill>
                <a:effectLst>
                  <a:outerShdw blurRad="50800" dist="38100" dir="2700000" algn="tl" rotWithShape="0">
                    <a:prstClr val="black">
                      <a:alpha val="6000"/>
                    </a:prstClr>
                  </a:outerShdw>
                </a:effectLst>
                <a:latin typeface="思源宋体 CN Heavy" panose="02020900000000000000" pitchFamily="18" charset="-122"/>
                <a:ea typeface="思源宋体 CN Heavy" panose="02020900000000000000" pitchFamily="18" charset="-122"/>
                <a:cs typeface="微软雅黑" panose="020B0503020204020204" charset="-122"/>
                <a:sym typeface="+mn-ea"/>
              </a:endParaRPr>
            </a:p>
          </p:txBody>
        </p:sp>
        <p:grpSp>
          <p:nvGrpSpPr>
            <p:cNvPr id="28" name="组合 27"/>
            <p:cNvGrpSpPr/>
            <p:nvPr/>
          </p:nvGrpSpPr>
          <p:grpSpPr>
            <a:xfrm>
              <a:off x="5869" y="5718"/>
              <a:ext cx="7882" cy="825"/>
              <a:chOff x="3538298" y="1513684"/>
              <a:chExt cx="5005070" cy="523875"/>
            </a:xfrm>
            <a:solidFill>
              <a:schemeClr val="bg1"/>
            </a:solidFill>
          </p:grpSpPr>
          <p:sp>
            <p:nvSpPr>
              <p:cNvPr id="29" name="0"/>
              <p:cNvSpPr/>
              <p:nvPr>
                <p:custDataLst>
                  <p:tags r:id="rId2"/>
                </p:custDataLst>
              </p:nvPr>
            </p:nvSpPr>
            <p:spPr>
              <a:xfrm>
                <a:off x="4660978" y="1513684"/>
                <a:ext cx="2838450" cy="5238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r>
                  <a:rPr lang="zh-CN" sz="3200" b="1" dirty="0">
                    <a:solidFill>
                      <a:srgbClr val="C00000"/>
                    </a:solidFill>
                    <a:latin typeface="思源宋体 CN" panose="02020400000000000000" pitchFamily="18" charset="-122"/>
                    <a:ea typeface="思源宋体 CN" panose="02020400000000000000" pitchFamily="18" charset="-122"/>
                    <a:cs typeface="+mn-ea"/>
                    <a:sym typeface="思源宋体 CN" panose="02020400000000000000" pitchFamily="18" charset="-122"/>
                  </a:rPr>
                  <a:t>第二部分</a:t>
                </a:r>
              </a:p>
            </p:txBody>
          </p:sp>
          <p:grpSp>
            <p:nvGrpSpPr>
              <p:cNvPr id="30" name="0"/>
              <p:cNvGrpSpPr/>
              <p:nvPr/>
            </p:nvGrpSpPr>
            <p:grpSpPr>
              <a:xfrm>
                <a:off x="3538298" y="1649574"/>
                <a:ext cx="881380" cy="256540"/>
                <a:chOff x="7678906" y="1778986"/>
                <a:chExt cx="1315017" cy="382326"/>
              </a:xfrm>
              <a:grpFill/>
            </p:grpSpPr>
            <p:sp>
              <p:nvSpPr>
                <p:cNvPr id="31" name="五角星 14"/>
                <p:cNvSpPr/>
                <p:nvPr>
                  <p:custDataLst>
                    <p:tags r:id="rId6"/>
                  </p:custDataLst>
                </p:nvPr>
              </p:nvSpPr>
              <p:spPr>
                <a:xfrm>
                  <a:off x="7678906"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2" name="五角星 15"/>
                <p:cNvSpPr/>
                <p:nvPr>
                  <p:custDataLst>
                    <p:tags r:id="rId7"/>
                  </p:custDataLst>
                </p:nvPr>
              </p:nvSpPr>
              <p:spPr>
                <a:xfrm>
                  <a:off x="8163975"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3" name="五角星 16"/>
                <p:cNvSpPr/>
                <p:nvPr>
                  <p:custDataLst>
                    <p:tags r:id="rId8"/>
                  </p:custDataLst>
                </p:nvPr>
              </p:nvSpPr>
              <p:spPr>
                <a:xfrm>
                  <a:off x="8611597"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grpSp>
            <p:nvGrpSpPr>
              <p:cNvPr id="34" name="0"/>
              <p:cNvGrpSpPr/>
              <p:nvPr/>
            </p:nvGrpSpPr>
            <p:grpSpPr>
              <a:xfrm>
                <a:off x="7661988" y="1647034"/>
                <a:ext cx="881380" cy="256540"/>
                <a:chOff x="7678906" y="1778986"/>
                <a:chExt cx="1315017" cy="382326"/>
              </a:xfrm>
              <a:grpFill/>
            </p:grpSpPr>
            <p:sp>
              <p:nvSpPr>
                <p:cNvPr id="35" name="五角星 11"/>
                <p:cNvSpPr/>
                <p:nvPr>
                  <p:custDataLst>
                    <p:tags r:id="rId3"/>
                  </p:custDataLst>
                </p:nvPr>
              </p:nvSpPr>
              <p:spPr>
                <a:xfrm>
                  <a:off x="7678906"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6" name="五角星 12"/>
                <p:cNvSpPr/>
                <p:nvPr>
                  <p:custDataLst>
                    <p:tags r:id="rId4"/>
                  </p:custDataLst>
                </p:nvPr>
              </p:nvSpPr>
              <p:spPr>
                <a:xfrm>
                  <a:off x="8163975"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7" name="五角星 13"/>
                <p:cNvSpPr/>
                <p:nvPr>
                  <p:custDataLst>
                    <p:tags r:id="rId5"/>
                  </p:custDataLst>
                </p:nvPr>
              </p:nvSpPr>
              <p:spPr>
                <a:xfrm>
                  <a:off x="8611597"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grpSp>
      </p:gr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pptx.com-redpptx.com-Rounded Rectangle 4"/>
          <p:cNvSpPr/>
          <p:nvPr/>
        </p:nvSpPr>
        <p:spPr>
          <a:xfrm>
            <a:off x="874714" y="1837645"/>
            <a:ext cx="10761764" cy="2218162"/>
          </a:xfrm>
          <a:prstGeom prst="roundRect">
            <a:avLst>
              <a:gd name="adj" fmla="val 2735"/>
            </a:avLst>
          </a:prstGeom>
          <a:gradFill flip="none" rotWithShape="1">
            <a:gsLst>
              <a:gs pos="100000">
                <a:schemeClr val="accent1">
                  <a:lumMod val="20000"/>
                  <a:lumOff val="80000"/>
                  <a:alpha val="0"/>
                </a:schemeClr>
              </a:gs>
              <a:gs pos="60000">
                <a:schemeClr val="accent1">
                  <a:lumMod val="38000"/>
                  <a:lumOff val="62000"/>
                  <a:alpha val="2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Heavy"/>
              <a:ea typeface="思源黑体 CN Regular"/>
              <a:cs typeface="+mn-cs"/>
            </a:endParaRPr>
          </a:p>
        </p:txBody>
      </p:sp>
      <p:sp>
        <p:nvSpPr>
          <p:cNvPr id="7" name="redpptx.com-TextBox 6"/>
          <p:cNvSpPr txBox="1"/>
          <p:nvPr/>
        </p:nvSpPr>
        <p:spPr>
          <a:xfrm>
            <a:off x="1848612" y="2373042"/>
            <a:ext cx="8067898" cy="1276696"/>
          </a:xfrm>
          <a:prstGeom prst="rect">
            <a:avLst/>
          </a:prstGeom>
          <a:noFill/>
        </p:spPr>
        <p:txBody>
          <a:bodyPr wrap="square" rtlCol="0">
            <a:spAutoFit/>
          </a:bodyPr>
          <a:lstStyle/>
          <a:p>
            <a:pPr algn="just" hangingPunct="0">
              <a:lnSpc>
                <a:spcPct val="120000"/>
              </a:lnSpc>
              <a:spcBef>
                <a:spcPts val="600"/>
              </a:spcBef>
            </a:pPr>
            <a:r>
              <a:rPr lang="zh-CN" altLang="en-US" sz="2200" dirty="0" smtClean="0"/>
              <a:t>    党</a:t>
            </a:r>
            <a:r>
              <a:rPr lang="zh-CN" altLang="en-US" sz="2200" dirty="0" smtClean="0"/>
              <a:t>的十八大以来立德树人工作取得的成效，为新征程上更好培养担当民族复兴大任时代新人打下了坚实基础。但也要看到，当前立德树人根本任务的落实面临着内外部环境深刻变化的挑战。</a:t>
            </a:r>
            <a:endParaRPr lang="zh-CN" altLang="en-US" sz="2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8" name="redpptx.com-redpptx.com-PA-102282"/>
          <p:cNvGrpSpPr/>
          <p:nvPr>
            <p:custDataLst>
              <p:tags r:id="rId1"/>
            </p:custDataLst>
          </p:nvPr>
        </p:nvGrpSpPr>
        <p:grpSpPr>
          <a:xfrm>
            <a:off x="1104601" y="2401934"/>
            <a:ext cx="744011" cy="508735"/>
            <a:chOff x="6205199" y="-1470443"/>
            <a:chExt cx="2475118" cy="1323337"/>
          </a:xfrm>
        </p:grpSpPr>
        <p:sp>
          <p:nvSpPr>
            <p:cNvPr id="9" name="PA-任意多边形 7"/>
            <p:cNvSpPr/>
            <p:nvPr>
              <p:custDataLst>
                <p:tags r:id="rId2"/>
              </p:custDataLst>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chemeClr val="accent1">
                <a:alpha val="50000"/>
              </a:schemeClr>
            </a:solidFill>
            <a:ln>
              <a:noFill/>
            </a:ln>
          </p:spPr>
          <p:txBody>
            <a:bodyPr vert="horz" wrap="square" lIns="121920" tIns="60960" rIns="121920" bIns="60960" numCol="1" anchor="t" anchorCtr="0" compatLnSpc="1"/>
            <a:lstStyle/>
            <a:p>
              <a:pPr defTabSz="1219200">
                <a:defRPr/>
              </a:pPr>
              <a:endParaRPr lang="zh-CN" altLang="en-US" sz="2400" kern="0" dirty="0">
                <a:solidFill>
                  <a:prstClr val="black"/>
                </a:solidFill>
                <a:latin typeface="思源黑体 CN Bold" panose="020B0800000000000000" pitchFamily="34" charset="-122"/>
                <a:ea typeface="思源黑体 CN Bold" panose="020B0800000000000000" pitchFamily="34" charset="-122"/>
                <a:cs typeface="+mn-ea"/>
                <a:sym typeface="+mn-lt"/>
              </a:endParaRPr>
            </a:p>
          </p:txBody>
        </p:sp>
        <p:sp>
          <p:nvSpPr>
            <p:cNvPr id="10" name="PA-任意多边形 7"/>
            <p:cNvSpPr/>
            <p:nvPr>
              <p:custDataLst>
                <p:tags r:id="rId3"/>
              </p:custDataLst>
            </p:nvPr>
          </p:nvSpPr>
          <p:spPr bwMode="auto">
            <a:xfrm>
              <a:off x="6205199" y="-1343505"/>
              <a:ext cx="2232248" cy="1196399"/>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chemeClr val="accent1"/>
            </a:solidFill>
            <a:ln w="12700" cap="flat" cmpd="sng" algn="ctr">
              <a:noFill/>
              <a:prstDash val="solid"/>
              <a:miter lim="800000"/>
            </a:ln>
            <a:effectLst/>
          </p:spPr>
          <p:txBody>
            <a:bodyPr rtlCol="0" anchor="ctr"/>
            <a:lstStyle/>
            <a:p>
              <a:pPr algn="ctr" defTabSz="1219200">
                <a:defRPr/>
              </a:pPr>
              <a:endParaRPr lang="zh-CN" altLang="en-US" sz="2400" kern="0" dirty="0">
                <a:solidFill>
                  <a:prstClr val="white"/>
                </a:solidFill>
                <a:latin typeface="思源黑体 CN Bold" panose="020B0800000000000000" pitchFamily="34" charset="-122"/>
                <a:ea typeface="思源黑体 CN Bold" panose="020B0800000000000000" pitchFamily="34" charset="-122"/>
                <a:cs typeface="+mn-ea"/>
                <a:sym typeface="+mn-lt"/>
              </a:endParaRPr>
            </a:p>
          </p:txBody>
        </p:sp>
      </p:gr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dpptx.com-TextBox 2"/>
          <p:cNvSpPr txBox="1"/>
          <p:nvPr/>
        </p:nvSpPr>
        <p:spPr>
          <a:xfrm>
            <a:off x="874713" y="1313266"/>
            <a:ext cx="10442575" cy="463588"/>
          </a:xfrm>
          <a:prstGeom prst="rect">
            <a:avLst/>
          </a:prstGeom>
          <a:noFill/>
        </p:spPr>
        <p:txBody>
          <a:bodyPr wrap="square" rtlCol="0">
            <a:spAutoFit/>
          </a:bodyPr>
          <a:lstStyle/>
          <a:p>
            <a:pPr indent="457200" algn="just" hangingPunct="0">
              <a:lnSpc>
                <a:spcPct val="120000"/>
              </a:lnSpc>
              <a:spcBef>
                <a:spcPts val="600"/>
              </a:spcBef>
            </a:pPr>
            <a:r>
              <a:rPr lang="en-US" altLang="zh-CN" sz="2200" b="1" dirty="0" smtClean="0">
                <a:solidFill>
                  <a:srgbClr val="C00000"/>
                </a:solidFill>
              </a:rPr>
              <a:t>1.</a:t>
            </a:r>
            <a:r>
              <a:rPr lang="zh-CN" altLang="en-US" sz="2200" b="1" dirty="0" smtClean="0">
                <a:solidFill>
                  <a:srgbClr val="C00000"/>
                </a:solidFill>
              </a:rPr>
              <a:t>从</a:t>
            </a:r>
            <a:r>
              <a:rPr lang="zh-CN" altLang="en-US" sz="2200" b="1" dirty="0" smtClean="0">
                <a:solidFill>
                  <a:srgbClr val="C00000"/>
                </a:solidFill>
              </a:rPr>
              <a:t>国家战略利益和战略目标的变化看。</a:t>
            </a:r>
            <a:endParaRPr lang="zh-CN" altLang="en-US" sz="2200" b="1" dirty="0">
              <a:solidFill>
                <a:srgbClr val="C00000"/>
              </a:solidFill>
              <a:latin typeface="思源宋体 CN Medium" panose="02020500000000000000" pitchFamily="18" charset="-122"/>
              <a:ea typeface="思源宋体 CN Medium" panose="02020500000000000000" pitchFamily="18" charset="-122"/>
            </a:endParaRPr>
          </a:p>
        </p:txBody>
      </p:sp>
      <p:sp>
        <p:nvSpPr>
          <p:cNvPr id="4" name="redpptx.com-TextBox 3"/>
          <p:cNvSpPr txBox="1"/>
          <p:nvPr/>
        </p:nvSpPr>
        <p:spPr>
          <a:xfrm>
            <a:off x="1509486" y="2026371"/>
            <a:ext cx="5631544" cy="3388172"/>
          </a:xfrm>
          <a:prstGeom prst="rect">
            <a:avLst/>
          </a:prstGeom>
          <a:noFill/>
        </p:spPr>
        <p:txBody>
          <a:bodyPr wrap="square" rtlCol="0">
            <a:spAutoFit/>
          </a:bodyPr>
          <a:lstStyle/>
          <a:p>
            <a:pPr indent="457200" algn="just" hangingPunct="0">
              <a:lnSpc>
                <a:spcPct val="120000"/>
              </a:lnSpc>
              <a:spcBef>
                <a:spcPts val="600"/>
              </a:spcBef>
            </a:pPr>
            <a:r>
              <a:rPr lang="zh-CN" altLang="en-US" dirty="0" smtClean="0"/>
              <a:t>国家的战略利益、战略目标决定了教育发展的优先导向。新时代新征程党的中心任务是以中国式现代化全面推进强国建设、民族复兴伟业，对时代新人的基本素质和精神状态等提出了全新要求，迫切需要以更为宏阔的视野和更为主动的担当，谋深谋实如何进一步加强和改进学校教育工作，进一步健全德智体美劳全面培养体系，进一步提升教师教书育人能力，更好地把青少年学生凝聚和团结在党的旗帜下，以更强的能力本领积极投身并担当好中国式现代化建设事业。</a:t>
            </a:r>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6" name="redpptx.com-redpptx.com-Freeform 12"/>
          <p:cNvSpPr/>
          <p:nvPr/>
        </p:nvSpPr>
        <p:spPr bwMode="auto">
          <a:xfrm>
            <a:off x="1245235" y="1761327"/>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E23232"/>
          </a:solidFill>
          <a:ln>
            <a:noFill/>
          </a:ln>
        </p:spPr>
        <p:txBody>
          <a:bodyPr/>
          <a:lstStyle/>
          <a:p>
            <a:endParaRPr lang="zh-CN" altLang="en-US" sz="1800" dirty="0">
              <a:solidFill>
                <a:schemeClr val="tx1">
                  <a:lumMod val="50000"/>
                  <a:lumOff val="50000"/>
                </a:schemeClr>
              </a:solidFill>
              <a:latin typeface="思源宋体 CN Medium" panose="02020500000000000000" pitchFamily="18" charset="-122"/>
              <a:ea typeface="思源宋体 CN Medium" panose="02020500000000000000" pitchFamily="18" charset="-122"/>
            </a:endParaRPr>
          </a:p>
        </p:txBody>
      </p:sp>
      <p:sp>
        <p:nvSpPr>
          <p:cNvPr id="7" name="redpptx.com-redpptx.com-Freeform 12"/>
          <p:cNvSpPr/>
          <p:nvPr/>
        </p:nvSpPr>
        <p:spPr bwMode="auto">
          <a:xfrm flipH="1" flipV="1">
            <a:off x="6952348" y="4931567"/>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E23232"/>
          </a:solidFill>
          <a:ln>
            <a:noFill/>
          </a:ln>
        </p:spPr>
        <p:txBody>
          <a:bodyPr/>
          <a:lstStyle/>
          <a:p>
            <a:endParaRPr lang="zh-CN" altLang="en-US" sz="1800" dirty="0">
              <a:solidFill>
                <a:schemeClr val="tx1">
                  <a:lumMod val="50000"/>
                  <a:lumOff val="50000"/>
                </a:schemeClr>
              </a:solidFill>
              <a:latin typeface="思源宋体 CN Medium" panose="02020500000000000000" pitchFamily="18" charset="-122"/>
              <a:ea typeface="思源宋体 CN Medium" panose="02020500000000000000" pitchFamily="18" charset="-122"/>
            </a:endParaRPr>
          </a:p>
        </p:txBody>
      </p:sp>
      <p:pic>
        <p:nvPicPr>
          <p:cNvPr id="2" name="图片 1" descr="31"/>
          <p:cNvPicPr>
            <a:picLocks noChangeAspect="1"/>
          </p:cNvPicPr>
          <p:nvPr/>
        </p:nvPicPr>
        <p:blipFill>
          <a:blip r:embed="rId2" cstate="print"/>
          <a:stretch>
            <a:fillRect/>
          </a:stretch>
        </p:blipFill>
        <p:spPr>
          <a:xfrm>
            <a:off x="7141210" y="2026285"/>
            <a:ext cx="4667250" cy="4667250"/>
          </a:xfrm>
          <a:prstGeom prst="rect">
            <a:avLst/>
          </a:prstGeom>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dpptx.com-TextBox 2"/>
          <p:cNvSpPr txBox="1"/>
          <p:nvPr/>
        </p:nvSpPr>
        <p:spPr>
          <a:xfrm>
            <a:off x="858947" y="1171820"/>
            <a:ext cx="10442575" cy="463588"/>
          </a:xfrm>
          <a:prstGeom prst="rect">
            <a:avLst/>
          </a:prstGeom>
          <a:noFill/>
        </p:spPr>
        <p:txBody>
          <a:bodyPr wrap="square" rtlCol="0">
            <a:spAutoFit/>
          </a:bodyPr>
          <a:lstStyle/>
          <a:p>
            <a:pPr indent="457200" algn="just" hangingPunct="0">
              <a:lnSpc>
                <a:spcPct val="120000"/>
              </a:lnSpc>
              <a:spcBef>
                <a:spcPts val="600"/>
              </a:spcBef>
            </a:pPr>
            <a:r>
              <a:rPr lang="en-US" altLang="zh-CN" sz="2200" b="1" dirty="0" smtClean="0">
                <a:solidFill>
                  <a:srgbClr val="C00000"/>
                </a:solidFill>
              </a:rPr>
              <a:t>2.</a:t>
            </a:r>
            <a:r>
              <a:rPr lang="zh-CN" altLang="en-US" sz="2200" b="1" dirty="0" smtClean="0">
                <a:solidFill>
                  <a:srgbClr val="C00000"/>
                </a:solidFill>
              </a:rPr>
              <a:t>从</a:t>
            </a:r>
            <a:r>
              <a:rPr lang="zh-CN" altLang="en-US" sz="2200" b="1" dirty="0" smtClean="0">
                <a:solidFill>
                  <a:srgbClr val="C00000"/>
                </a:solidFill>
              </a:rPr>
              <a:t>世界百年未有之大变局的影响看。</a:t>
            </a:r>
            <a:endParaRPr lang="zh-CN" altLang="en-US" sz="2200" b="1" dirty="0">
              <a:solidFill>
                <a:srgbClr val="C00000"/>
              </a:solidFill>
              <a:latin typeface="思源宋体 CN Medium" panose="02020500000000000000" pitchFamily="18" charset="-122"/>
              <a:ea typeface="思源宋体 CN Medium" panose="02020500000000000000" pitchFamily="18" charset="-122"/>
            </a:endParaRPr>
          </a:p>
        </p:txBody>
      </p:sp>
      <p:sp>
        <p:nvSpPr>
          <p:cNvPr id="5" name="redpptx.com-redpptx.com-Rectangle 1"/>
          <p:cNvSpPr/>
          <p:nvPr/>
        </p:nvSpPr>
        <p:spPr>
          <a:xfrm>
            <a:off x="1043074" y="1772208"/>
            <a:ext cx="5519958" cy="30947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Medium"/>
              <a:ea typeface="思源黑体 CN Normal"/>
              <a:cs typeface="+mn-ea"/>
              <a:sym typeface="+mn-lt"/>
            </a:endParaRPr>
          </a:p>
        </p:txBody>
      </p:sp>
      <p:sp>
        <p:nvSpPr>
          <p:cNvPr id="6" name="redpptx.com-redpptx.com-Aitds7"/>
          <p:cNvSpPr/>
          <p:nvPr/>
        </p:nvSpPr>
        <p:spPr>
          <a:xfrm>
            <a:off x="1112630" y="1959066"/>
            <a:ext cx="401520" cy="401520"/>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Medium"/>
              <a:ea typeface="思源黑体 CN Normal"/>
              <a:cs typeface="+mn-ea"/>
              <a:sym typeface="+mn-lt"/>
            </a:endParaRPr>
          </a:p>
        </p:txBody>
      </p:sp>
      <p:cxnSp>
        <p:nvCxnSpPr>
          <p:cNvPr id="7" name="redpptx.com-Straight Connector 6"/>
          <p:cNvCxnSpPr/>
          <p:nvPr/>
        </p:nvCxnSpPr>
        <p:spPr>
          <a:xfrm>
            <a:off x="1060897" y="1607835"/>
            <a:ext cx="6112413" cy="12941"/>
          </a:xfrm>
          <a:prstGeom prst="line">
            <a:avLst/>
          </a:prstGeom>
          <a:solidFill>
            <a:schemeClr val="accent1"/>
          </a:solid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 name="redpptx.com-Freeform 9"/>
          <p:cNvSpPr/>
          <p:nvPr/>
        </p:nvSpPr>
        <p:spPr bwMode="auto">
          <a:xfrm>
            <a:off x="1106959" y="1307782"/>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accent1"/>
          </a:solidFill>
          <a:ln>
            <a:solidFill>
              <a:schemeClr val="accent1"/>
            </a:solidFill>
          </a:ln>
        </p:spPr>
        <p:txBody>
          <a:body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4D4D4D"/>
              </a:solidFill>
              <a:effectLst/>
              <a:uLnTx/>
              <a:uFillTx/>
              <a:latin typeface="思源黑体 CN Medium"/>
              <a:ea typeface="思源黑体 CN Normal"/>
              <a:cs typeface="+mn-ea"/>
              <a:sym typeface="+mn-lt"/>
            </a:endParaRPr>
          </a:p>
        </p:txBody>
      </p:sp>
      <p:sp>
        <p:nvSpPr>
          <p:cNvPr id="9" name="redpptx.com-redpptx.com-TextBox 18"/>
          <p:cNvSpPr txBox="1"/>
          <p:nvPr/>
        </p:nvSpPr>
        <p:spPr>
          <a:xfrm>
            <a:off x="1514149" y="1920245"/>
            <a:ext cx="4886651" cy="2723374"/>
          </a:xfrm>
          <a:prstGeom prst="rect">
            <a:avLst/>
          </a:prstGeom>
          <a:noFill/>
        </p:spPr>
        <p:txBody>
          <a:bodyPr wrap="square">
            <a:spAutoFit/>
          </a:bodyPr>
          <a:lstStyle>
            <a:defPPr>
              <a:defRPr lang="zh-CN"/>
            </a:defPPr>
            <a:lvl1pPr indent="0" algn="just">
              <a:lnSpc>
                <a:spcPct val="120000"/>
              </a:lnSpc>
              <a:spcAft>
                <a:spcPts val="0"/>
              </a:spcAft>
              <a:buClr>
                <a:schemeClr val="accent1"/>
              </a:buClr>
              <a:buFont typeface="Wingdings" panose="05000000000000000000" pitchFamily="2" charset="2"/>
              <a:buNone/>
              <a:defRPr sz="1600" kern="0">
                <a:solidFill>
                  <a:schemeClr val="bg2">
                    <a:lumMod val="10000"/>
                  </a:schemeClr>
                </a:solidFill>
                <a:latin typeface="思源黑体 CN Light" panose="020B0300000000000000" pitchFamily="34" charset="-122"/>
                <a:ea typeface="思源黑体 CN Light" panose="020B0300000000000000" pitchFamily="34" charset="-122"/>
                <a:cs typeface="Arial" panose="020B0604020202020204" pitchFamily="34" charset="0"/>
              </a:defRPr>
            </a:lvl1pPr>
          </a:lstStyle>
          <a:p>
            <a:pPr hangingPunct="0">
              <a:spcBef>
                <a:spcPts val="600"/>
              </a:spcBef>
            </a:pPr>
            <a:r>
              <a:rPr lang="zh-CN" altLang="en-US" sz="1800" dirty="0" smtClean="0"/>
              <a:t>    当前</a:t>
            </a:r>
            <a:r>
              <a:rPr lang="zh-CN" altLang="en-US" sz="1800" dirty="0" smtClean="0"/>
              <a:t>，国际形势日益复杂多变，意识形态领域面临的形势和斗争更加复杂，争夺青少年的斗争愈加严峻。如何将思想政治工作体系贯通人才培养体系，推动思想政治教育与知识体系教育有机统一，加强学生思想政治引领，使之成为理想信念坚定、视野格局开阔、能担当现代化建设重任、坚定不移听党话跟党走的时代新人，是摆在我们面前的重大课题。</a:t>
            </a:r>
            <a:endParaRPr lang="zh-CN" altLang="en-US" sz="1800" dirty="0">
              <a:solidFill>
                <a:schemeClr val="tx1"/>
              </a:solidFill>
            </a:endParaRPr>
          </a:p>
        </p:txBody>
      </p:sp>
      <p:pic>
        <p:nvPicPr>
          <p:cNvPr id="2" name="图片 1" descr="cf6236036b9ef35b1460f0e16eee1a3a"/>
          <p:cNvPicPr>
            <a:picLocks noChangeAspect="1"/>
          </p:cNvPicPr>
          <p:nvPr/>
        </p:nvPicPr>
        <p:blipFill>
          <a:blip r:embed="rId2" cstate="print"/>
          <a:stretch>
            <a:fillRect/>
          </a:stretch>
        </p:blipFill>
        <p:spPr>
          <a:xfrm>
            <a:off x="7484110" y="2122805"/>
            <a:ext cx="3526790" cy="3294380"/>
          </a:xfrm>
          <a:prstGeom prst="rect">
            <a:avLst/>
          </a:prstGeom>
        </p:spPr>
      </p:pic>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dpptx.com-Picture 20" descr="人们站在一起&#10;&#10;低可信度描述已自动生成"/>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06692" y="2215258"/>
            <a:ext cx="2675809" cy="3564177"/>
          </a:xfrm>
          <a:prstGeom prst="rect">
            <a:avLst/>
          </a:prstGeom>
        </p:spPr>
      </p:pic>
      <p:grpSp>
        <p:nvGrpSpPr>
          <p:cNvPr id="3" name="redpptx.com-redpptx.com-Group 6"/>
          <p:cNvGrpSpPr/>
          <p:nvPr/>
        </p:nvGrpSpPr>
        <p:grpSpPr>
          <a:xfrm>
            <a:off x="4083268" y="2128182"/>
            <a:ext cx="7346731" cy="3214084"/>
            <a:chOff x="943576" y="1691271"/>
            <a:chExt cx="10711395" cy="1110818"/>
          </a:xfrm>
        </p:grpSpPr>
        <p:sp>
          <p:nvSpPr>
            <p:cNvPr id="4" name="矩形: 圆角 106"/>
            <p:cNvSpPr/>
            <p:nvPr/>
          </p:nvSpPr>
          <p:spPr>
            <a:xfrm>
              <a:off x="943576" y="1721464"/>
              <a:ext cx="10582885" cy="1080625"/>
            </a:xfrm>
            <a:prstGeom prst="roundRect">
              <a:avLst>
                <a:gd name="adj" fmla="val 3294"/>
              </a:avLst>
            </a:prstGeom>
            <a:solidFill>
              <a:schemeClr val="accent1"/>
            </a:solidFill>
            <a:ln w="6350" cap="flat" cmpd="sng" algn="ctr">
              <a:noFill/>
              <a:prstDash val="solid"/>
              <a:miter lim="800000"/>
            </a:ln>
            <a:effectLst>
              <a:outerShdw blurRad="317500" dist="38100" dir="2700000" algn="tl" rotWithShape="0">
                <a:srgbClr val="363636">
                  <a:lumMod val="75000"/>
                  <a:lumOff val="25000"/>
                  <a:alpha val="15000"/>
                </a:srgbClr>
              </a:out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Medium"/>
                <a:ea typeface="思源黑体 CN Normal"/>
                <a:cs typeface="+mn-ea"/>
                <a:sym typeface="+mn-lt"/>
              </a:endParaRPr>
            </a:p>
          </p:txBody>
        </p:sp>
        <p:sp>
          <p:nvSpPr>
            <p:cNvPr id="5" name="矩形: 圆角 107"/>
            <p:cNvSpPr/>
            <p:nvPr/>
          </p:nvSpPr>
          <p:spPr>
            <a:xfrm>
              <a:off x="1089946" y="1691271"/>
              <a:ext cx="10565025" cy="1064906"/>
            </a:xfrm>
            <a:prstGeom prst="roundRect">
              <a:avLst>
                <a:gd name="adj" fmla="val 3294"/>
              </a:avLst>
            </a:prstGeom>
            <a:solidFill>
              <a:schemeClr val="bg1"/>
            </a:solidFill>
            <a:ln w="6350" cap="flat" cmpd="sng" algn="ctr">
              <a:solidFill>
                <a:schemeClr val="accent1"/>
              </a:solidFill>
              <a:prstDash val="solid"/>
              <a:miter lim="800000"/>
            </a:ln>
            <a:effectLst>
              <a:outerShdw blurRad="317500" dist="38100" dir="2700000" algn="tl" rotWithShape="0">
                <a:srgbClr val="363636">
                  <a:lumMod val="75000"/>
                  <a:lumOff val="25000"/>
                  <a:alpha val="15000"/>
                </a:srgbClr>
              </a:outerShdw>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Medium"/>
                <a:ea typeface="思源黑体 CN Normal"/>
                <a:cs typeface="+mn-ea"/>
                <a:sym typeface="+mn-lt"/>
              </a:endParaRPr>
            </a:p>
          </p:txBody>
        </p:sp>
      </p:grpSp>
      <p:sp>
        <p:nvSpPr>
          <p:cNvPr id="7" name="redpptx.com-TextBox 6"/>
          <p:cNvSpPr txBox="1"/>
          <p:nvPr/>
        </p:nvSpPr>
        <p:spPr>
          <a:xfrm>
            <a:off x="4290253" y="2559498"/>
            <a:ext cx="6887176" cy="2058577"/>
          </a:xfrm>
          <a:prstGeom prst="rect">
            <a:avLst/>
          </a:prstGeom>
          <a:noFill/>
        </p:spPr>
        <p:txBody>
          <a:bodyPr wrap="square" rtlCol="0">
            <a:spAutoFit/>
          </a:bodyPr>
          <a:lstStyle/>
          <a:p>
            <a:pPr indent="457200" algn="just" hangingPunct="0">
              <a:lnSpc>
                <a:spcPct val="120000"/>
              </a:lnSpc>
              <a:spcBef>
                <a:spcPts val="600"/>
              </a:spcBef>
            </a:pPr>
            <a:r>
              <a:rPr lang="zh-CN" altLang="en-US" dirty="0" smtClean="0"/>
              <a:t>以人工智能为代表的前沿技术的突破，使机器从过去替代体力劳动向替代脑力劳动转变，对学生未来应当拥有怎样的基本素质和核心能力，教育如何培养出这样的基本素质和核心能力等提出了全新要求，需要在教学和评价上从注重知识传授转向能力素质培养，让学生有更全面的发展、更强的综合素质和数字素养、更具有批判性和创造性思维、更具有发现和解决问题的能力。</a:t>
            </a:r>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9" name="redpptx.com-redpptx.com-Group 3"/>
          <p:cNvGrpSpPr/>
          <p:nvPr/>
        </p:nvGrpSpPr>
        <p:grpSpPr>
          <a:xfrm>
            <a:off x="10757702" y="1677345"/>
            <a:ext cx="623178" cy="623178"/>
            <a:chOff x="7631412" y="1587214"/>
            <a:chExt cx="587375" cy="587375"/>
          </a:xfrm>
        </p:grpSpPr>
        <p:sp>
          <p:nvSpPr>
            <p:cNvPr id="10" name="椭圆 9"/>
            <p:cNvSpPr/>
            <p:nvPr/>
          </p:nvSpPr>
          <p:spPr>
            <a:xfrm>
              <a:off x="7631412" y="1587214"/>
              <a:ext cx="587375" cy="587375"/>
            </a:xfrm>
            <a:prstGeom prst="ellipse">
              <a:avLst/>
            </a:prstGeom>
            <a:solidFill>
              <a:schemeClr val="accent1"/>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Medium"/>
                <a:ea typeface="思源黑体 CN Normal"/>
                <a:cs typeface="+mn-ea"/>
                <a:sym typeface="+mn-lt"/>
              </a:endParaRPr>
            </a:p>
          </p:txBody>
        </p:sp>
        <p:sp>
          <p:nvSpPr>
            <p:cNvPr id="11" name="文本框 10"/>
            <p:cNvSpPr txBox="1"/>
            <p:nvPr/>
          </p:nvSpPr>
          <p:spPr>
            <a:xfrm rot="10800000">
              <a:off x="7752582" y="1769546"/>
              <a:ext cx="361003" cy="266192"/>
            </a:xfrm>
            <a:custGeom>
              <a:avLst/>
              <a:gdLst/>
              <a:ahLst/>
              <a:cxnLst/>
              <a:rect l="l" t="t" r="r" b="b"/>
              <a:pathLst>
                <a:path w="976126" h="719770">
                  <a:moveTo>
                    <a:pt x="916967" y="0"/>
                  </a:moveTo>
                  <a:lnTo>
                    <a:pt x="966266" y="69019"/>
                  </a:lnTo>
                  <a:cubicBezTo>
                    <a:pt x="861094" y="134751"/>
                    <a:pt x="792075" y="197197"/>
                    <a:pt x="759209" y="256356"/>
                  </a:cubicBezTo>
                  <a:cubicBezTo>
                    <a:pt x="732916" y="308942"/>
                    <a:pt x="746063" y="335235"/>
                    <a:pt x="798649" y="335235"/>
                  </a:cubicBezTo>
                  <a:cubicBezTo>
                    <a:pt x="910394" y="354955"/>
                    <a:pt x="969553" y="417401"/>
                    <a:pt x="976126" y="522572"/>
                  </a:cubicBezTo>
                  <a:cubicBezTo>
                    <a:pt x="962980" y="640891"/>
                    <a:pt x="893961" y="706623"/>
                    <a:pt x="769069" y="719770"/>
                  </a:cubicBezTo>
                  <a:cubicBezTo>
                    <a:pt x="631031" y="713196"/>
                    <a:pt x="558725" y="631031"/>
                    <a:pt x="552152" y="473273"/>
                  </a:cubicBezTo>
                  <a:cubicBezTo>
                    <a:pt x="552152" y="262929"/>
                    <a:pt x="673757" y="105172"/>
                    <a:pt x="916967" y="0"/>
                  </a:cubicBezTo>
                  <a:close/>
                  <a:moveTo>
                    <a:pt x="364815" y="0"/>
                  </a:moveTo>
                  <a:lnTo>
                    <a:pt x="423974" y="69019"/>
                  </a:lnTo>
                  <a:cubicBezTo>
                    <a:pt x="305656" y="141324"/>
                    <a:pt x="233350" y="203770"/>
                    <a:pt x="207057" y="256356"/>
                  </a:cubicBezTo>
                  <a:cubicBezTo>
                    <a:pt x="193911" y="308942"/>
                    <a:pt x="207057" y="335235"/>
                    <a:pt x="246496" y="335235"/>
                  </a:cubicBezTo>
                  <a:cubicBezTo>
                    <a:pt x="358241" y="348381"/>
                    <a:pt x="417401" y="410827"/>
                    <a:pt x="423974" y="522572"/>
                  </a:cubicBezTo>
                  <a:cubicBezTo>
                    <a:pt x="417401" y="647464"/>
                    <a:pt x="348382" y="713196"/>
                    <a:pt x="216917" y="719770"/>
                  </a:cubicBezTo>
                  <a:cubicBezTo>
                    <a:pt x="78879" y="706623"/>
                    <a:pt x="6573" y="624458"/>
                    <a:pt x="0" y="473273"/>
                  </a:cubicBezTo>
                  <a:cubicBezTo>
                    <a:pt x="0" y="269503"/>
                    <a:pt x="121605" y="111745"/>
                    <a:pt x="364815" y="0"/>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a:defRPr sz="19900">
                  <a:solidFill>
                    <a:sysClr val="windowText" lastClr="000000">
                      <a:lumMod val="75000"/>
                      <a:lumOff val="25000"/>
                    </a:sysClr>
                  </a:solidFill>
                  <a:latin typeface="方正颜宋简体_中" panose="02000000000000000000" pitchFamily="2" charset="-122"/>
                  <a:ea typeface="方正颜宋简体_中" panose="02000000000000000000" pitchFamily="2" charset="-122"/>
                </a:defRPr>
              </a:lvl1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9900" b="0" i="0" u="none" strike="noStrike" kern="1200" cap="none" spc="0" normalizeH="0" baseline="0" noProof="0" dirty="0">
                <a:ln>
                  <a:noFill/>
                </a:ln>
                <a:solidFill>
                  <a:prstClr val="black">
                    <a:lumMod val="75000"/>
                    <a:lumOff val="25000"/>
                  </a:prstClr>
                </a:solidFill>
                <a:effectLst/>
                <a:uLnTx/>
                <a:uFillTx/>
                <a:latin typeface="思源黑体 CN Medium"/>
                <a:ea typeface="思源黑体 CN Normal"/>
                <a:cs typeface="+mn-ea"/>
                <a:sym typeface="+mn-lt"/>
              </a:endParaRPr>
            </a:p>
          </p:txBody>
        </p:sp>
      </p:grpSp>
      <p:sp>
        <p:nvSpPr>
          <p:cNvPr id="14" name="redpptx.com-TextBox 13"/>
          <p:cNvSpPr txBox="1"/>
          <p:nvPr/>
        </p:nvSpPr>
        <p:spPr>
          <a:xfrm>
            <a:off x="858947" y="1171820"/>
            <a:ext cx="10442575" cy="463588"/>
          </a:xfrm>
          <a:prstGeom prst="rect">
            <a:avLst/>
          </a:prstGeom>
          <a:noFill/>
        </p:spPr>
        <p:txBody>
          <a:bodyPr wrap="square" rtlCol="0">
            <a:spAutoFit/>
          </a:bodyPr>
          <a:lstStyle/>
          <a:p>
            <a:pPr indent="457200" algn="just" hangingPunct="0">
              <a:lnSpc>
                <a:spcPct val="120000"/>
              </a:lnSpc>
              <a:spcBef>
                <a:spcPts val="600"/>
              </a:spcBef>
            </a:pPr>
            <a:r>
              <a:rPr lang="en-US" altLang="zh-CN" sz="2200" b="1" dirty="0" smtClean="0">
                <a:solidFill>
                  <a:srgbClr val="C00000"/>
                </a:solidFill>
              </a:rPr>
              <a:t>3.</a:t>
            </a:r>
            <a:r>
              <a:rPr lang="zh-CN" altLang="en-US" sz="2200" b="1" dirty="0" smtClean="0">
                <a:solidFill>
                  <a:srgbClr val="C00000"/>
                </a:solidFill>
              </a:rPr>
              <a:t>从新</a:t>
            </a:r>
            <a:r>
              <a:rPr lang="zh-CN" altLang="en-US" sz="2200" b="1" dirty="0" smtClean="0">
                <a:solidFill>
                  <a:srgbClr val="C00000"/>
                </a:solidFill>
              </a:rPr>
              <a:t>一轮科技革命和产业变革的加速发展看。</a:t>
            </a:r>
            <a:endParaRPr lang="zh-CN" altLang="en-US" sz="2200" b="1" dirty="0">
              <a:solidFill>
                <a:srgbClr val="C00000"/>
              </a:solidFill>
              <a:latin typeface="思源宋体 CN Medium" panose="02020500000000000000" pitchFamily="18" charset="-122"/>
              <a:ea typeface="思源宋体 CN Medium" panose="02020500000000000000" pitchFamily="18" charset="-122"/>
            </a:endParaRPr>
          </a:p>
        </p:txBody>
      </p:sp>
      <p:cxnSp>
        <p:nvCxnSpPr>
          <p:cNvPr id="16" name="redpptx.com-Straight Connector 15"/>
          <p:cNvCxnSpPr/>
          <p:nvPr/>
        </p:nvCxnSpPr>
        <p:spPr>
          <a:xfrm>
            <a:off x="1060897" y="1607835"/>
            <a:ext cx="6112413" cy="12941"/>
          </a:xfrm>
          <a:prstGeom prst="line">
            <a:avLst/>
          </a:prstGeom>
          <a:solidFill>
            <a:schemeClr val="accent1"/>
          </a:solid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redpptx.com-Freeform 9"/>
          <p:cNvSpPr/>
          <p:nvPr/>
        </p:nvSpPr>
        <p:spPr bwMode="auto">
          <a:xfrm>
            <a:off x="1106959" y="1307782"/>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accent1"/>
          </a:solidFill>
          <a:ln>
            <a:solidFill>
              <a:schemeClr val="accent1"/>
            </a:solidFill>
          </a:ln>
        </p:spPr>
        <p:txBody>
          <a:body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4D4D4D"/>
              </a:solidFill>
              <a:effectLst/>
              <a:uLnTx/>
              <a:uFillTx/>
              <a:latin typeface="思源黑体 CN Medium"/>
              <a:ea typeface="思源黑体 CN Normal"/>
              <a:cs typeface="+mn-ea"/>
              <a:sym typeface="+mn-lt"/>
            </a:endParaRP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dpptx.com-TextBox 3"/>
          <p:cNvSpPr txBox="1"/>
          <p:nvPr/>
        </p:nvSpPr>
        <p:spPr>
          <a:xfrm>
            <a:off x="1016518" y="1314499"/>
            <a:ext cx="10405590" cy="463588"/>
          </a:xfrm>
          <a:prstGeom prst="rect">
            <a:avLst/>
          </a:prstGeom>
          <a:noFill/>
        </p:spPr>
        <p:txBody>
          <a:bodyPr wrap="square" rtlCol="0">
            <a:spAutoFit/>
          </a:bodyPr>
          <a:lstStyle/>
          <a:p>
            <a:pPr indent="457200" algn="just" hangingPunct="0">
              <a:lnSpc>
                <a:spcPct val="120000"/>
              </a:lnSpc>
              <a:spcBef>
                <a:spcPts val="600"/>
              </a:spcBef>
            </a:pPr>
            <a:r>
              <a:rPr lang="en-US" altLang="zh-CN" sz="2200" b="1" dirty="0" smtClean="0">
                <a:solidFill>
                  <a:srgbClr val="C00000"/>
                </a:solidFill>
              </a:rPr>
              <a:t>4.</a:t>
            </a:r>
            <a:r>
              <a:rPr lang="zh-CN" altLang="en-US" sz="2200" b="1" dirty="0" smtClean="0">
                <a:solidFill>
                  <a:srgbClr val="C00000"/>
                </a:solidFill>
              </a:rPr>
              <a:t>从</a:t>
            </a:r>
            <a:r>
              <a:rPr lang="zh-CN" altLang="en-US" sz="2200" b="1" dirty="0" smtClean="0">
                <a:solidFill>
                  <a:srgbClr val="C00000"/>
                </a:solidFill>
              </a:rPr>
              <a:t>受教育者的身心特点看。</a:t>
            </a:r>
            <a:endParaRPr lang="en-US" altLang="zh-CN" sz="2200" b="1" kern="0" dirty="0">
              <a:solidFill>
                <a:srgbClr val="C00000"/>
              </a:solidFill>
              <a:effectLst/>
              <a:latin typeface="思源黑体 CN Light" panose="020B0300000000000000" pitchFamily="34" charset="-122"/>
              <a:ea typeface="思源黑体 CN Light" panose="020B0300000000000000" pitchFamily="34" charset="-122"/>
              <a:cs typeface="宋体" panose="02010600030101010101" pitchFamily="2" charset="-122"/>
            </a:endParaRPr>
          </a:p>
        </p:txBody>
      </p:sp>
      <p:sp>
        <p:nvSpPr>
          <p:cNvPr id="5" name="redpptx.com-TextBox 4"/>
          <p:cNvSpPr txBox="1"/>
          <p:nvPr/>
        </p:nvSpPr>
        <p:spPr>
          <a:xfrm>
            <a:off x="1154906" y="2259198"/>
            <a:ext cx="5410274" cy="3388172"/>
          </a:xfrm>
          <a:prstGeom prst="rect">
            <a:avLst/>
          </a:prstGeom>
          <a:noFill/>
        </p:spPr>
        <p:txBody>
          <a:bodyPr wrap="square" rtlCol="0">
            <a:spAutoFit/>
          </a:bodyPr>
          <a:lstStyle/>
          <a:p>
            <a:pPr indent="457200" algn="just" hangingPunct="0">
              <a:lnSpc>
                <a:spcPct val="120000"/>
              </a:lnSpc>
              <a:spcBef>
                <a:spcPts val="600"/>
              </a:spcBef>
              <a:buClr>
                <a:srgbClr val="CC1E37"/>
              </a:buClr>
            </a:pPr>
            <a:r>
              <a:rPr lang="zh-CN" altLang="en-US" dirty="0" smtClean="0"/>
              <a:t>随着经济发展、科技进步、信息获取超前等外部环境的变化，身处网络时代的当代青少年拥有更为充足的平视世界的底气，更注重个性化和多元化的精神体验。如何系统把握网络时代青少年学生的思想行为特点与变化规律，加强他们网络安全意识、网络素养、网络行为等的教育和引导；如何在关注他们知识增长的同时更细致地关心关爱他们的身心健康、精神世界，并引导他们认识和担负起对国家、对民族的使命，这些都对学校教育提出了新的更高要求。</a:t>
            </a:r>
            <a:endParaRPr lang="zh-CN" altLang="en-US" dirty="0">
              <a:solidFill>
                <a:schemeClr val="bg2">
                  <a:lumMod val="25000"/>
                </a:schemeClr>
              </a:solidFill>
              <a:latin typeface="思源黑体 CN Light" panose="020B0300000000000000" pitchFamily="34" charset="-122"/>
              <a:ea typeface="思源黑体 CN Light" panose="020B0300000000000000" pitchFamily="34" charset="-122"/>
            </a:endParaRPr>
          </a:p>
        </p:txBody>
      </p:sp>
      <p:grpSp>
        <p:nvGrpSpPr>
          <p:cNvPr id="2" name="redpptx.com-redpptx.com-Aitds3"/>
          <p:cNvGrpSpPr/>
          <p:nvPr/>
        </p:nvGrpSpPr>
        <p:grpSpPr>
          <a:xfrm>
            <a:off x="900969" y="1386621"/>
            <a:ext cx="399667" cy="263072"/>
            <a:chOff x="2762976" y="2497837"/>
            <a:chExt cx="501650" cy="330200"/>
          </a:xfrm>
          <a:solidFill>
            <a:schemeClr val="accent1"/>
          </a:solidFill>
        </p:grpSpPr>
        <p:sp>
          <p:nvSpPr>
            <p:cNvPr id="7" name="Aitds3-1"/>
            <p:cNvSpPr/>
            <p:nvPr/>
          </p:nvSpPr>
          <p:spPr>
            <a:xfrm>
              <a:off x="2762976" y="2497837"/>
              <a:ext cx="165100" cy="330200"/>
            </a:xfrm>
            <a:prstGeom prst="chevr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Medium"/>
                <a:ea typeface="思源黑体 CN Normal"/>
                <a:cs typeface="+mn-ea"/>
                <a:sym typeface="+mn-lt"/>
              </a:endParaRPr>
            </a:p>
          </p:txBody>
        </p:sp>
        <p:sp>
          <p:nvSpPr>
            <p:cNvPr id="8" name="Aitds3-2"/>
            <p:cNvSpPr/>
            <p:nvPr/>
          </p:nvSpPr>
          <p:spPr>
            <a:xfrm>
              <a:off x="2928076" y="2497837"/>
              <a:ext cx="165100" cy="330200"/>
            </a:xfrm>
            <a:prstGeom prst="chevr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Medium"/>
                <a:ea typeface="思源黑体 CN Normal"/>
                <a:cs typeface="+mn-ea"/>
                <a:sym typeface="+mn-lt"/>
              </a:endParaRPr>
            </a:p>
          </p:txBody>
        </p:sp>
        <p:sp>
          <p:nvSpPr>
            <p:cNvPr id="9" name="Aitds3-3"/>
            <p:cNvSpPr/>
            <p:nvPr/>
          </p:nvSpPr>
          <p:spPr>
            <a:xfrm>
              <a:off x="3099526" y="2497837"/>
              <a:ext cx="165100" cy="330200"/>
            </a:xfrm>
            <a:prstGeom prst="chevr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Medium"/>
                <a:ea typeface="思源黑体 CN Normal"/>
                <a:cs typeface="+mn-ea"/>
                <a:sym typeface="+mn-lt"/>
              </a:endParaRPr>
            </a:p>
          </p:txBody>
        </p:sp>
      </p:grpSp>
      <p:sp>
        <p:nvSpPr>
          <p:cNvPr id="10" name="redpptx.com-redpptx.com-Aitds4-2"/>
          <p:cNvSpPr>
            <a:spLocks noChangeArrowheads="1"/>
          </p:cNvSpPr>
          <p:nvPr/>
        </p:nvSpPr>
        <p:spPr bwMode="auto">
          <a:xfrm>
            <a:off x="1357536" y="1430368"/>
            <a:ext cx="169642" cy="169782"/>
          </a:xfrm>
          <a:prstGeom prst="flowChartConnector">
            <a:avLst/>
          </a:prstGeom>
          <a:solidFill>
            <a:schemeClr val="accent1"/>
          </a:solidFill>
          <a:ln w="12700">
            <a:no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Medium"/>
              <a:ea typeface="思源黑体 CN Normal"/>
              <a:cs typeface="+mn-ea"/>
              <a:sym typeface="+mn-lt"/>
            </a:endParaRPr>
          </a:p>
        </p:txBody>
      </p:sp>
      <p:sp>
        <p:nvSpPr>
          <p:cNvPr id="11" name="redpptx.com-Rectangle 10"/>
          <p:cNvSpPr/>
          <p:nvPr/>
        </p:nvSpPr>
        <p:spPr>
          <a:xfrm>
            <a:off x="874712" y="1986454"/>
            <a:ext cx="5939043" cy="417837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dpptx.com-Rectangle 12"/>
          <p:cNvSpPr/>
          <p:nvPr/>
        </p:nvSpPr>
        <p:spPr>
          <a:xfrm>
            <a:off x="874713" y="2492254"/>
            <a:ext cx="84905" cy="154502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a82d0ef64fba7928d2cfb17a6e26cd3b"/>
          <p:cNvPicPr>
            <a:picLocks noChangeAspect="1"/>
          </p:cNvPicPr>
          <p:nvPr/>
        </p:nvPicPr>
        <p:blipFill>
          <a:blip r:embed="rId2" cstate="print"/>
          <a:stretch>
            <a:fillRect/>
          </a:stretch>
        </p:blipFill>
        <p:spPr>
          <a:xfrm>
            <a:off x="7185025" y="1927225"/>
            <a:ext cx="4398010" cy="3346450"/>
          </a:xfrm>
          <a:prstGeom prst="rect">
            <a:avLst/>
          </a:prstGeom>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23215" y="1562100"/>
            <a:ext cx="10655300" cy="2805430"/>
            <a:chOff x="1735" y="5718"/>
            <a:chExt cx="16780" cy="4418"/>
          </a:xfrm>
        </p:grpSpPr>
        <p:sp>
          <p:nvSpPr>
            <p:cNvPr id="15" name="0"/>
            <p:cNvSpPr txBox="1"/>
            <p:nvPr>
              <p:custDataLst>
                <p:tags r:id="rId1"/>
              </p:custDataLst>
            </p:nvPr>
          </p:nvSpPr>
          <p:spPr>
            <a:xfrm>
              <a:off x="1735" y="7317"/>
              <a:ext cx="16780" cy="2819"/>
            </a:xfrm>
            <a:prstGeom prst="rect">
              <a:avLst/>
            </a:prstGeom>
            <a:noFill/>
            <a:ln>
              <a:noFill/>
            </a:ln>
            <a:effectLst/>
          </p:spPr>
          <p:txBody>
            <a:bodyPr wrap="square" rtlCol="0">
              <a:spAutoFit/>
            </a:bodyPr>
            <a:lstStyle>
              <a:defPPr>
                <a:defRPr lang="zh-CN"/>
              </a:defPPr>
              <a:lvl1pPr algn="ctr">
                <a:defRPr sz="7200" b="1" i="0" kern="600" spc="0">
                  <a:ln w="19050">
                    <a:noFill/>
                  </a:ln>
                  <a:gradFill>
                    <a:gsLst>
                      <a:gs pos="67000">
                        <a:srgbClr val="E9BE61"/>
                      </a:gs>
                      <a:gs pos="37000">
                        <a:srgbClr val="FEEFAC"/>
                      </a:gs>
                    </a:gsLst>
                    <a:lin ang="5400000" scaled="0"/>
                  </a:gradFill>
                  <a:effectLst>
                    <a:outerShdw blurRad="177800" dist="114300" dir="5400000" algn="ctr" rotWithShape="0">
                      <a:srgbClr val="80050B">
                        <a:alpha val="61000"/>
                      </a:srgbClr>
                    </a:outerShdw>
                  </a:effectLst>
                  <a:latin typeface="汉仪雅酷黑 75W" panose="020B0804020202020204" charset="-122"/>
                  <a:ea typeface="汉仪雅酷黑 75W" panose="020B0804020202020204" charset="-122"/>
                </a:defRPr>
              </a:lvl1pPr>
            </a:lstStyle>
            <a:p>
              <a:pPr>
                <a:lnSpc>
                  <a:spcPct val="120000"/>
                </a:lnSpc>
              </a:pP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新时代新征程加快</a:t>
              </a: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构建</a:t>
              </a:r>
              <a:endParaRPr lang="en-US" altLang="zh-CN" sz="4800" dirty="0" smtClean="0">
                <a:solidFill>
                  <a:schemeClr val="bg1"/>
                </a:solidFill>
                <a:latin typeface="思源宋体 CN Heavy" panose="02020900000000000000" pitchFamily="18" charset="-122"/>
                <a:ea typeface="思源宋体 CN Heavy" panose="02020900000000000000" pitchFamily="18" charset="-122"/>
                <a:sym typeface="+mn-ea"/>
              </a:endParaRPr>
            </a:p>
            <a:p>
              <a:pPr>
                <a:lnSpc>
                  <a:spcPct val="120000"/>
                </a:lnSpc>
              </a:pP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立</a:t>
              </a: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德树人新格局</a:t>
              </a:r>
              <a:endParaRPr kumimoji="1" lang="zh-CN" altLang="en-US" sz="4800" kern="1200" dirty="0">
                <a:ln w="25400">
                  <a:solidFill>
                    <a:schemeClr val="bg1"/>
                  </a:solidFill>
                </a:ln>
                <a:solidFill>
                  <a:schemeClr val="bg1"/>
                </a:solidFill>
                <a:effectLst>
                  <a:outerShdw blurRad="50800" dist="38100" dir="2700000" algn="tl" rotWithShape="0">
                    <a:prstClr val="black">
                      <a:alpha val="6000"/>
                    </a:prstClr>
                  </a:outerShdw>
                </a:effectLst>
                <a:latin typeface="思源宋体 CN Heavy" panose="02020900000000000000" pitchFamily="18" charset="-122"/>
                <a:ea typeface="思源宋体 CN Heavy" panose="02020900000000000000" pitchFamily="18" charset="-122"/>
                <a:cs typeface="微软雅黑" panose="020B0503020204020204" charset="-122"/>
                <a:sym typeface="+mn-ea"/>
              </a:endParaRPr>
            </a:p>
          </p:txBody>
        </p:sp>
        <p:grpSp>
          <p:nvGrpSpPr>
            <p:cNvPr id="28" name="组合 27"/>
            <p:cNvGrpSpPr/>
            <p:nvPr/>
          </p:nvGrpSpPr>
          <p:grpSpPr>
            <a:xfrm>
              <a:off x="5869" y="5718"/>
              <a:ext cx="7882" cy="825"/>
              <a:chOff x="3538298" y="1513684"/>
              <a:chExt cx="5005070" cy="523875"/>
            </a:xfrm>
            <a:solidFill>
              <a:schemeClr val="bg1"/>
            </a:solidFill>
          </p:grpSpPr>
          <p:sp>
            <p:nvSpPr>
              <p:cNvPr id="29" name="0"/>
              <p:cNvSpPr/>
              <p:nvPr>
                <p:custDataLst>
                  <p:tags r:id="rId2"/>
                </p:custDataLst>
              </p:nvPr>
            </p:nvSpPr>
            <p:spPr>
              <a:xfrm>
                <a:off x="4660978" y="1513684"/>
                <a:ext cx="2838450" cy="5238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r>
                  <a:rPr lang="zh-CN" sz="3200" b="1" dirty="0">
                    <a:solidFill>
                      <a:srgbClr val="C00000"/>
                    </a:solidFill>
                    <a:latin typeface="思源宋体 CN" panose="02020400000000000000" pitchFamily="18" charset="-122"/>
                    <a:ea typeface="思源宋体 CN" panose="02020400000000000000" pitchFamily="18" charset="-122"/>
                    <a:cs typeface="+mn-ea"/>
                    <a:sym typeface="思源宋体 CN" panose="02020400000000000000" pitchFamily="18" charset="-122"/>
                  </a:rPr>
                  <a:t>第三部分</a:t>
                </a:r>
              </a:p>
            </p:txBody>
          </p:sp>
          <p:grpSp>
            <p:nvGrpSpPr>
              <p:cNvPr id="30" name="0"/>
              <p:cNvGrpSpPr/>
              <p:nvPr/>
            </p:nvGrpSpPr>
            <p:grpSpPr>
              <a:xfrm>
                <a:off x="3538298" y="1649574"/>
                <a:ext cx="881380" cy="256540"/>
                <a:chOff x="7678906" y="1778986"/>
                <a:chExt cx="1315017" cy="382326"/>
              </a:xfrm>
              <a:grpFill/>
            </p:grpSpPr>
            <p:sp>
              <p:nvSpPr>
                <p:cNvPr id="31" name="五角星 14"/>
                <p:cNvSpPr/>
                <p:nvPr>
                  <p:custDataLst>
                    <p:tags r:id="rId6"/>
                  </p:custDataLst>
                </p:nvPr>
              </p:nvSpPr>
              <p:spPr>
                <a:xfrm>
                  <a:off x="7678906"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2" name="五角星 15"/>
                <p:cNvSpPr/>
                <p:nvPr>
                  <p:custDataLst>
                    <p:tags r:id="rId7"/>
                  </p:custDataLst>
                </p:nvPr>
              </p:nvSpPr>
              <p:spPr>
                <a:xfrm>
                  <a:off x="8163975"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3" name="五角星 16"/>
                <p:cNvSpPr/>
                <p:nvPr>
                  <p:custDataLst>
                    <p:tags r:id="rId8"/>
                  </p:custDataLst>
                </p:nvPr>
              </p:nvSpPr>
              <p:spPr>
                <a:xfrm>
                  <a:off x="8611597"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grpSp>
            <p:nvGrpSpPr>
              <p:cNvPr id="34" name="0"/>
              <p:cNvGrpSpPr/>
              <p:nvPr/>
            </p:nvGrpSpPr>
            <p:grpSpPr>
              <a:xfrm>
                <a:off x="7661988" y="1647034"/>
                <a:ext cx="881380" cy="256540"/>
                <a:chOff x="7678906" y="1778986"/>
                <a:chExt cx="1315017" cy="382326"/>
              </a:xfrm>
              <a:grpFill/>
            </p:grpSpPr>
            <p:sp>
              <p:nvSpPr>
                <p:cNvPr id="35" name="五角星 11"/>
                <p:cNvSpPr/>
                <p:nvPr>
                  <p:custDataLst>
                    <p:tags r:id="rId3"/>
                  </p:custDataLst>
                </p:nvPr>
              </p:nvSpPr>
              <p:spPr>
                <a:xfrm>
                  <a:off x="7678906"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6" name="五角星 12"/>
                <p:cNvSpPr/>
                <p:nvPr>
                  <p:custDataLst>
                    <p:tags r:id="rId4"/>
                  </p:custDataLst>
                </p:nvPr>
              </p:nvSpPr>
              <p:spPr>
                <a:xfrm>
                  <a:off x="8163975"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7" name="五角星 13"/>
                <p:cNvSpPr/>
                <p:nvPr>
                  <p:custDataLst>
                    <p:tags r:id="rId5"/>
                  </p:custDataLst>
                </p:nvPr>
              </p:nvSpPr>
              <p:spPr>
                <a:xfrm>
                  <a:off x="8611597"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grpSp>
      </p:gr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pptx.com-TextBox 5"/>
          <p:cNvSpPr txBox="1"/>
          <p:nvPr/>
        </p:nvSpPr>
        <p:spPr>
          <a:xfrm>
            <a:off x="1357868" y="2021758"/>
            <a:ext cx="5500132" cy="3785652"/>
          </a:xfrm>
          <a:prstGeom prst="rect">
            <a:avLst/>
          </a:prstGeom>
          <a:noFill/>
        </p:spPr>
        <p:txBody>
          <a:bodyPr wrap="square" rtlCol="0">
            <a:spAutoFit/>
          </a:bodyPr>
          <a:lstStyle/>
          <a:p>
            <a:pPr indent="457200" algn="just" hangingPunct="0">
              <a:lnSpc>
                <a:spcPct val="120000"/>
              </a:lnSpc>
              <a:spcBef>
                <a:spcPts val="600"/>
              </a:spcBef>
            </a:pPr>
            <a:r>
              <a:rPr lang="zh-CN" altLang="en-US" sz="2000" dirty="0" smtClean="0"/>
              <a:t>党的二十届三中全会对深化教育综合改革进行全面系统的部署，强调要“完善立德树人机制”，“推进大中小学思政课一体化改革创新，健全德智体美劳全面培养体系”。教育系统认真学习贯彻三中全会精神，完善立德树人机制，推动价值观教育一体化贯通、科技教育和人文教育一体化贯通、德智体美劳五育并举一体化贯通，为新时代新征程构建立德树人新格局、培养担当民族复兴大任的时代新人作贡献。</a:t>
            </a:r>
            <a:endParaRPr lang="zh-CN" altLang="en-US" sz="2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8" name="redpptx.com-Rectangle 7"/>
          <p:cNvSpPr/>
          <p:nvPr/>
        </p:nvSpPr>
        <p:spPr>
          <a:xfrm>
            <a:off x="1189175" y="1949532"/>
            <a:ext cx="5772064" cy="3979320"/>
          </a:xfrm>
          <a:prstGeom prst="rect">
            <a:avLst/>
          </a:prstGeom>
          <a:noFill/>
          <a:ln>
            <a:solidFill>
              <a:srgbClr val="CC1E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dpptx.com-Rectangle 8"/>
          <p:cNvSpPr/>
          <p:nvPr/>
        </p:nvSpPr>
        <p:spPr>
          <a:xfrm>
            <a:off x="1162489" y="2701699"/>
            <a:ext cx="146050" cy="265297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d7799e6b1dc7256a906a05f08f163db1"/>
          <p:cNvPicPr>
            <a:picLocks noChangeAspect="1"/>
          </p:cNvPicPr>
          <p:nvPr/>
        </p:nvPicPr>
        <p:blipFill>
          <a:blip r:embed="rId2"/>
          <a:stretch>
            <a:fillRect/>
          </a:stretch>
        </p:blipFill>
        <p:spPr>
          <a:xfrm>
            <a:off x="8837295" y="2957830"/>
            <a:ext cx="3137535" cy="3638550"/>
          </a:xfrm>
          <a:prstGeom prst="rect">
            <a:avLst/>
          </a:prstGeom>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pptx.com-TextBox 4"/>
          <p:cNvSpPr txBox="1"/>
          <p:nvPr/>
        </p:nvSpPr>
        <p:spPr>
          <a:xfrm>
            <a:off x="1136748" y="2325988"/>
            <a:ext cx="5350085" cy="3470053"/>
          </a:xfrm>
          <a:prstGeom prst="rect">
            <a:avLst/>
          </a:prstGeom>
          <a:noFill/>
        </p:spPr>
        <p:txBody>
          <a:bodyPr wrap="square" rtlCol="0">
            <a:spAutoFit/>
          </a:bodyPr>
          <a:lstStyle/>
          <a:p>
            <a:pPr indent="457200" algn="just" hangingPunct="0">
              <a:lnSpc>
                <a:spcPct val="120000"/>
              </a:lnSpc>
              <a:spcBef>
                <a:spcPts val="600"/>
              </a:spcBef>
            </a:pPr>
            <a:r>
              <a:rPr lang="zh-CN" altLang="en-US" dirty="0" smtClean="0"/>
              <a:t>有组织推进党的创新理论体系化学理化研究，发挥高校学科和人才优势，协同相关部门力量，深入阐释党的创新理论的科学内涵和实践要求，深刻揭示蕴含其中的道理学理哲理，构建起中国自主的知识体系。高质量开好讲好“习近平新时代中国特色社会主义思想概论”课，以习近平新时代中国特色社会主义思想为核心内容，开发教学资源、深化教学改革，发挥“统编教材</a:t>
            </a:r>
            <a:r>
              <a:rPr lang="en-US" altLang="zh-CN" dirty="0" smtClean="0"/>
              <a:t>+</a:t>
            </a:r>
            <a:r>
              <a:rPr lang="zh-CN" altLang="en-US" dirty="0" smtClean="0"/>
              <a:t>配套课件</a:t>
            </a:r>
            <a:r>
              <a:rPr lang="en-US" altLang="zh-CN" dirty="0" smtClean="0"/>
              <a:t>+</a:t>
            </a:r>
            <a:r>
              <a:rPr lang="zh-CN" altLang="en-US" dirty="0" smtClean="0"/>
              <a:t>示范讲义</a:t>
            </a:r>
            <a:r>
              <a:rPr lang="en-US" altLang="zh-CN" dirty="0" smtClean="0"/>
              <a:t>+</a:t>
            </a:r>
            <a:r>
              <a:rPr lang="zh-CN" altLang="en-US" dirty="0" smtClean="0"/>
              <a:t>集体备课</a:t>
            </a:r>
            <a:r>
              <a:rPr lang="en-US" altLang="zh-CN" dirty="0" smtClean="0"/>
              <a:t>+</a:t>
            </a:r>
            <a:r>
              <a:rPr lang="zh-CN" altLang="en-US" dirty="0" smtClean="0"/>
              <a:t>实践研修</a:t>
            </a:r>
            <a:r>
              <a:rPr lang="en-US" altLang="zh-CN" dirty="0" smtClean="0"/>
              <a:t>+</a:t>
            </a:r>
            <a:r>
              <a:rPr lang="zh-CN" altLang="en-US" dirty="0" smtClean="0"/>
              <a:t>研究阐释”合力作用，全面提升教学质量。</a:t>
            </a:r>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6" name="redpptx.com-redpptx.com-Rounded Rectangle 5"/>
          <p:cNvSpPr/>
          <p:nvPr/>
        </p:nvSpPr>
        <p:spPr>
          <a:xfrm>
            <a:off x="845685" y="1442307"/>
            <a:ext cx="10442575" cy="478707"/>
          </a:xfrm>
          <a:prstGeom prst="roundRect">
            <a:avLst>
              <a:gd name="adj" fmla="val 147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endParaRPr>
          </a:p>
        </p:txBody>
      </p:sp>
      <p:sp>
        <p:nvSpPr>
          <p:cNvPr id="7" name="redpptx.com-redpptx.com-TextBox 2"/>
          <p:cNvSpPr txBox="1"/>
          <p:nvPr/>
        </p:nvSpPr>
        <p:spPr>
          <a:xfrm>
            <a:off x="1860631" y="1471135"/>
            <a:ext cx="8828390" cy="464166"/>
          </a:xfrm>
          <a:prstGeom prst="rect">
            <a:avLst/>
          </a:prstGeom>
          <a:noFill/>
        </p:spPr>
        <p:txBody>
          <a:bodyPr wrap="square">
            <a:spAutoFit/>
          </a:bodyPr>
          <a:lstStyle>
            <a:defPPr>
              <a:defRPr lang="zh-CN"/>
            </a:defPPr>
            <a:lvl1pPr marR="0" indent="0" algn="just" hangingPunct="0">
              <a:lnSpc>
                <a:spcPct val="120000"/>
              </a:lnSpc>
              <a:spcBef>
                <a:spcPts val="1320"/>
              </a:spcBef>
              <a:spcAft>
                <a:spcPts val="0"/>
              </a:spcAft>
              <a:buClr>
                <a:schemeClr val="accent1">
                  <a:lumMod val="75000"/>
                </a:schemeClr>
              </a:buClr>
              <a:buFont typeface="Wingdings" panose="05000000000000000000" pitchFamily="2" charset="2"/>
              <a:buNone/>
              <a:defRPr sz="1600">
                <a:solidFill>
                  <a:srgbClr val="332C2B"/>
                </a:solidFill>
                <a:latin typeface="思源黑体 CN Light" panose="020B0300000000000000" pitchFamily="34" charset="-122"/>
                <a:ea typeface="思源黑体 CN Light" panose="020B0300000000000000" pitchFamily="34" charset="-122"/>
              </a:defRPr>
            </a:lvl1pPr>
          </a:lstStyle>
          <a:p>
            <a:r>
              <a:rPr lang="en-US" altLang="zh-CN" sz="2200" b="1" dirty="0" smtClean="0">
                <a:solidFill>
                  <a:schemeClr val="bg1"/>
                </a:solidFill>
                <a:latin typeface="思源宋体 CN Medium" panose="02020500000000000000" pitchFamily="18" charset="-122"/>
                <a:ea typeface="思源宋体 CN Medium" panose="02020500000000000000" pitchFamily="18" charset="-122"/>
              </a:rPr>
              <a:t>1.</a:t>
            </a:r>
            <a:r>
              <a:rPr lang="zh-CN" altLang="en-US" sz="2200" b="1" dirty="0" smtClean="0">
                <a:solidFill>
                  <a:schemeClr val="bg1"/>
                </a:solidFill>
                <a:latin typeface="思源宋体 CN Medium" panose="02020500000000000000" pitchFamily="18" charset="-122"/>
                <a:ea typeface="思源宋体 CN Medium" panose="02020500000000000000" pitchFamily="18" charset="-122"/>
              </a:rPr>
              <a:t>坚持不懈</a:t>
            </a:r>
            <a:r>
              <a:rPr lang="zh-CN" altLang="en-US" sz="2200" b="1" dirty="0" smtClean="0">
                <a:solidFill>
                  <a:schemeClr val="bg1"/>
                </a:solidFill>
                <a:latin typeface="思源宋体 CN Medium" panose="02020500000000000000" pitchFamily="18" charset="-122"/>
                <a:ea typeface="思源宋体 CN Medium" panose="02020500000000000000" pitchFamily="18" charset="-122"/>
              </a:rPr>
              <a:t>用党的创新理论武装头脑、铸魂育人。</a:t>
            </a:r>
            <a:endParaRPr lang="zh-CN" altLang="en-US" sz="2200" b="1" dirty="0">
              <a:solidFill>
                <a:schemeClr val="bg1"/>
              </a:solidFill>
              <a:latin typeface="思源宋体 CN Medium" panose="02020500000000000000" pitchFamily="18" charset="-122"/>
              <a:ea typeface="思源宋体 CN Medium" panose="02020500000000000000" pitchFamily="18" charset="-122"/>
            </a:endParaRPr>
          </a:p>
        </p:txBody>
      </p:sp>
      <p:pic>
        <p:nvPicPr>
          <p:cNvPr id="8" name="redpptx.com-redpptx.com-Picture 4"/>
          <p:cNvPicPr>
            <a:picLocks noChangeAspect="1"/>
          </p:cNvPicPr>
          <p:nvPr/>
        </p:nvPicPr>
        <p:blipFill>
          <a:blip r:embed="rId2" cstate="print">
            <a:biLevel thresh="25000"/>
            <a:extLst>
              <a:ext uri="{28A0092B-C50C-407E-A947-70E740481C1C}">
                <a14:useLocalDpi xmlns:a14="http://schemas.microsoft.com/office/drawing/2010/main" xmlns="" val="0"/>
              </a:ext>
            </a:extLst>
          </a:blip>
          <a:stretch>
            <a:fillRect/>
          </a:stretch>
        </p:blipFill>
        <p:spPr>
          <a:xfrm>
            <a:off x="980018" y="1292140"/>
            <a:ext cx="596606" cy="611141"/>
          </a:xfrm>
          <a:prstGeom prst="rect">
            <a:avLst/>
          </a:prstGeom>
        </p:spPr>
      </p:pic>
      <p:sp>
        <p:nvSpPr>
          <p:cNvPr id="10" name="redpptx.com-Rectangle 9"/>
          <p:cNvSpPr/>
          <p:nvPr/>
        </p:nvSpPr>
        <p:spPr>
          <a:xfrm>
            <a:off x="874713" y="2137775"/>
            <a:ext cx="10442574" cy="377429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dpptx.com-Rectangle 10"/>
          <p:cNvSpPr/>
          <p:nvPr/>
        </p:nvSpPr>
        <p:spPr>
          <a:xfrm>
            <a:off x="874713" y="2625869"/>
            <a:ext cx="105305" cy="2112580"/>
          </a:xfrm>
          <a:prstGeom prst="rect">
            <a:avLst/>
          </a:prstGeom>
          <a:solidFill>
            <a:srgbClr val="99260F"/>
          </a:solidFill>
          <a:ln>
            <a:solidFill>
              <a:srgbClr val="992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redpptx.com-Picture 13" descr="卡通人物&#10;&#10;描述已自动生成"/>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75443" y="2408596"/>
            <a:ext cx="4648812" cy="3314289"/>
          </a:xfrm>
          <a:prstGeom prst="rect">
            <a:avLst/>
          </a:prstGeom>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dpptx.com-redpptx.com-Rounded Rectangle 1"/>
          <p:cNvSpPr/>
          <p:nvPr/>
        </p:nvSpPr>
        <p:spPr>
          <a:xfrm>
            <a:off x="1005088" y="2554474"/>
            <a:ext cx="10181824" cy="3589279"/>
          </a:xfrm>
          <a:prstGeom prst="roundRect">
            <a:avLst>
              <a:gd name="adj" fmla="val 2674"/>
            </a:avLst>
          </a:prstGeom>
          <a:solidFill>
            <a:schemeClr val="bg1"/>
          </a:solidFill>
          <a:ln>
            <a:solidFill>
              <a:schemeClr val="accent1"/>
            </a:solidFill>
          </a:ln>
          <a:effectLst>
            <a:outerShdw blurRad="165100" dist="38100" dir="10800000" algn="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Medium" panose="02020500000000000000" pitchFamily="18" charset="-122"/>
              <a:ea typeface="思源宋体 CN Medium" panose="02020500000000000000" pitchFamily="18" charset="-122"/>
              <a:cs typeface="+mn-ea"/>
              <a:sym typeface="+mn-lt"/>
            </a:endParaRPr>
          </a:p>
        </p:txBody>
      </p:sp>
      <p:sp>
        <p:nvSpPr>
          <p:cNvPr id="4" name="redpptx.com-redpptx.com-Rectangle 5"/>
          <p:cNvSpPr/>
          <p:nvPr/>
        </p:nvSpPr>
        <p:spPr>
          <a:xfrm flipH="1">
            <a:off x="968939" y="1471135"/>
            <a:ext cx="10234451" cy="733726"/>
          </a:xfrm>
          <a:prstGeom prst="rect">
            <a:avLst/>
          </a:prstGeom>
          <a:gradFill>
            <a:gsLst>
              <a:gs pos="100000">
                <a:schemeClr val="accent1">
                  <a:alpha val="24000"/>
                </a:schemeClr>
              </a:gs>
              <a:gs pos="39000">
                <a:schemeClr val="accent1">
                  <a:alpha val="6000"/>
                </a:schemeClr>
              </a:gs>
            </a:gsLst>
            <a:lin ang="1200000" scaled="0"/>
          </a:gradFill>
          <a:ln w="19050" cap="flat" cmpd="sng" algn="ctr">
            <a:noFill/>
            <a:prstDash val="sysDot"/>
            <a:miter lim="800000"/>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思源黑体 CN Medium"/>
              <a:ea typeface="思源黑体 CN Normal"/>
              <a:cs typeface="+mn-ea"/>
              <a:sym typeface="+mn-lt"/>
            </a:endParaRPr>
          </a:p>
        </p:txBody>
      </p:sp>
      <p:sp>
        <p:nvSpPr>
          <p:cNvPr id="5" name="redpptx.com-Oval 4"/>
          <p:cNvSpPr/>
          <p:nvPr/>
        </p:nvSpPr>
        <p:spPr>
          <a:xfrm>
            <a:off x="11485159" y="2860021"/>
            <a:ext cx="282551" cy="282551"/>
          </a:xfrm>
          <a:prstGeom prst="ellipse">
            <a:avLst/>
          </a:prstGeom>
          <a:gradFill>
            <a:gsLst>
              <a:gs pos="100000">
                <a:srgbClr val="FAD9A4"/>
              </a:gs>
              <a:gs pos="0">
                <a:srgbClr val="FAD9A4">
                  <a:lumMod val="59000"/>
                  <a:lumOff val="41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dpptx.com-TextBox 5"/>
          <p:cNvSpPr txBox="1"/>
          <p:nvPr/>
        </p:nvSpPr>
        <p:spPr>
          <a:xfrm>
            <a:off x="625659" y="1637238"/>
            <a:ext cx="5974838" cy="463588"/>
          </a:xfrm>
          <a:prstGeom prst="rect">
            <a:avLst/>
          </a:prstGeom>
          <a:noFill/>
        </p:spPr>
        <p:txBody>
          <a:bodyPr wrap="square" rtlCol="0">
            <a:spAutoFit/>
          </a:bodyPr>
          <a:lstStyle/>
          <a:p>
            <a:pPr indent="457200" algn="just">
              <a:lnSpc>
                <a:spcPct val="120000"/>
              </a:lnSpc>
            </a:pPr>
            <a:r>
              <a:rPr lang="en-US" altLang="zh-CN" sz="2200" b="1" dirty="0" smtClean="0">
                <a:solidFill>
                  <a:srgbClr val="C00000"/>
                </a:solidFill>
              </a:rPr>
              <a:t>2.</a:t>
            </a:r>
            <a:r>
              <a:rPr lang="zh-CN" altLang="en-US" sz="2200" b="1" dirty="0" smtClean="0">
                <a:solidFill>
                  <a:srgbClr val="C00000"/>
                </a:solidFill>
              </a:rPr>
              <a:t>扎实</a:t>
            </a:r>
            <a:r>
              <a:rPr lang="zh-CN" altLang="en-US" sz="2200" b="1" dirty="0" smtClean="0">
                <a:solidFill>
                  <a:srgbClr val="C00000"/>
                </a:solidFill>
              </a:rPr>
              <a:t>推进大中小学思政课一体化改革创新。</a:t>
            </a:r>
            <a:endParaRPr lang="zh-CN" altLang="zh-CN" sz="2200" b="1" kern="100" dirty="0">
              <a:solidFill>
                <a:srgbClr val="C00000"/>
              </a:solidFill>
              <a:effectLst/>
              <a:latin typeface="思源黑体 CN Light" panose="020B0300000000000000" pitchFamily="34" charset="-122"/>
              <a:ea typeface="思源黑体 CN Light" panose="020B0300000000000000" pitchFamily="34" charset="-122"/>
            </a:endParaRPr>
          </a:p>
        </p:txBody>
      </p:sp>
      <p:sp>
        <p:nvSpPr>
          <p:cNvPr id="7" name="redpptx.com-TextBox 6"/>
          <p:cNvSpPr txBox="1"/>
          <p:nvPr/>
        </p:nvSpPr>
        <p:spPr>
          <a:xfrm>
            <a:off x="1249761" y="2834338"/>
            <a:ext cx="5546729" cy="3388172"/>
          </a:xfrm>
          <a:prstGeom prst="rect">
            <a:avLst/>
          </a:prstGeom>
          <a:noFill/>
        </p:spPr>
        <p:txBody>
          <a:bodyPr wrap="square" rtlCol="0">
            <a:spAutoFit/>
          </a:bodyPr>
          <a:lstStyle/>
          <a:p>
            <a:pPr indent="457200" algn="just" hangingPunct="0">
              <a:lnSpc>
                <a:spcPct val="120000"/>
              </a:lnSpc>
              <a:spcBef>
                <a:spcPts val="600"/>
              </a:spcBef>
            </a:pPr>
            <a:r>
              <a:rPr lang="zh-CN" altLang="en-US" dirty="0" smtClean="0"/>
              <a:t>立足新时代新要求，结合学生身心特点，系统完善中小学思政课课程标准，整体优化设计新版高校思政课课程方案。纵深推进大中小学思想政治教育一体化建设，推动各学段思政教育课程贯通、教材联通、教学融通、队伍打通、资源互通。针对学生成长的不同阶段，开展思想政治教育和主题实践活动，引导大中小学生体验感悟新时代新征程的生动实践和伟大成就。加强思政工作队伍建设，建强马克思主义学院，全面提高思政工作队伍政治能力、理论素养和育人本领。</a:t>
            </a:r>
            <a:endParaRPr lang="zh-CN" altLang="en-US" kern="0" dirty="0">
              <a:solidFill>
                <a:srgbClr val="000000"/>
              </a:solidFill>
              <a:effectLst/>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9" name="redpptx.com-redpptx.com-Freeform 3"/>
          <p:cNvSpPr/>
          <p:nvPr/>
        </p:nvSpPr>
        <p:spPr>
          <a:xfrm rot="5400000" flipH="1">
            <a:off x="976655" y="2602149"/>
            <a:ext cx="647962" cy="571433"/>
          </a:xfrm>
          <a:custGeom>
            <a:avLst/>
            <a:gdLst>
              <a:gd name="connsiteX0" fmla="*/ 1039481 w 1178693"/>
              <a:gd name="connsiteY0" fmla="*/ 0 h 1039481"/>
              <a:gd name="connsiteX1" fmla="*/ 1145762 w 1178693"/>
              <a:gd name="connsiteY1" fmla="*/ 5367 h 1039481"/>
              <a:gd name="connsiteX2" fmla="*/ 1178693 w 1178693"/>
              <a:gd name="connsiteY2" fmla="*/ 10393 h 1039481"/>
              <a:gd name="connsiteX3" fmla="*/ 1178693 w 1178693"/>
              <a:gd name="connsiteY3" fmla="*/ 942775 h 1039481"/>
              <a:gd name="connsiteX4" fmla="*/ 1081987 w 1178693"/>
              <a:gd name="connsiteY4" fmla="*/ 1039481 h 1039481"/>
              <a:gd name="connsiteX5" fmla="*/ 0 w 1178693"/>
              <a:gd name="connsiteY5" fmla="*/ 1039481 h 1039481"/>
              <a:gd name="connsiteX6" fmla="*/ 1039481 w 1178693"/>
              <a:gd name="connsiteY6" fmla="*/ 0 h 103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693" h="1039481">
                <a:moveTo>
                  <a:pt x="1039481" y="0"/>
                </a:moveTo>
                <a:cubicBezTo>
                  <a:pt x="1075362" y="0"/>
                  <a:pt x="1110818" y="1818"/>
                  <a:pt x="1145762" y="5367"/>
                </a:cubicBezTo>
                <a:lnTo>
                  <a:pt x="1178693" y="10393"/>
                </a:lnTo>
                <a:lnTo>
                  <a:pt x="1178693" y="942775"/>
                </a:lnTo>
                <a:cubicBezTo>
                  <a:pt x="1178693" y="996184"/>
                  <a:pt x="1135396" y="1039481"/>
                  <a:pt x="1081987" y="1039481"/>
                </a:cubicBezTo>
                <a:lnTo>
                  <a:pt x="0" y="1039481"/>
                </a:lnTo>
                <a:cubicBezTo>
                  <a:pt x="0" y="465391"/>
                  <a:pt x="465391" y="0"/>
                  <a:pt x="1039481" y="0"/>
                </a:cubicBezTo>
                <a:close/>
              </a:path>
            </a:pathLst>
          </a:custGeom>
          <a:solidFill>
            <a:srgbClr val="CC1E3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宋体 CN Medium" panose="02020500000000000000" pitchFamily="18" charset="-122"/>
              <a:ea typeface="思源宋体 CN Medium" panose="02020500000000000000" pitchFamily="18" charset="-122"/>
              <a:cs typeface="+mn-ea"/>
              <a:sym typeface="+mn-lt"/>
            </a:endParaRPr>
          </a:p>
        </p:txBody>
      </p:sp>
      <p:pic>
        <p:nvPicPr>
          <p:cNvPr id="12" name="redpptx.com-Picture 11" descr="一群人正在聊天&#10;&#10;描述已自动生成"/>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31672" y="2919396"/>
            <a:ext cx="3910567" cy="292961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6" name="redpptx.com-TextBox 25"/>
          <p:cNvSpPr txBox="1"/>
          <p:nvPr>
            <p:custDataLst>
              <p:tags r:id="rId1"/>
            </p:custDataLst>
          </p:nvPr>
        </p:nvSpPr>
        <p:spPr>
          <a:xfrm>
            <a:off x="619432" y="1961535"/>
            <a:ext cx="11002297" cy="3748719"/>
          </a:xfrm>
          <a:prstGeom prst="rect">
            <a:avLst/>
          </a:prstGeom>
          <a:noFill/>
        </p:spPr>
        <p:txBody>
          <a:bodyPr wrap="square" rtlCol="0">
            <a:spAutoFit/>
          </a:bodyPr>
          <a:lstStyle/>
          <a:p>
            <a:pPr indent="457200" algn="just" hangingPunct="0">
              <a:lnSpc>
                <a:spcPct val="120000"/>
              </a:lnSpc>
              <a:spcBef>
                <a:spcPts val="600"/>
              </a:spcBef>
            </a:pPr>
            <a:r>
              <a:rPr lang="zh-CN" altLang="en-US" sz="2200" dirty="0" smtClean="0">
                <a:solidFill>
                  <a:schemeClr val="bg1"/>
                </a:solidFill>
              </a:rPr>
              <a:t>“培养什么人，是教育的首要问题”。习近平总书记在</a:t>
            </a:r>
            <a:r>
              <a:rPr lang="en-US" altLang="zh-CN" sz="2200" dirty="0" smtClean="0">
                <a:solidFill>
                  <a:schemeClr val="bg1"/>
                </a:solidFill>
              </a:rPr>
              <a:t>2018</a:t>
            </a:r>
            <a:r>
              <a:rPr lang="zh-CN" altLang="en-US" sz="2200" dirty="0" smtClean="0">
                <a:solidFill>
                  <a:schemeClr val="bg1"/>
                </a:solidFill>
              </a:rPr>
              <a:t>年</a:t>
            </a:r>
            <a:r>
              <a:rPr lang="en-US" altLang="zh-CN" sz="2200" dirty="0" smtClean="0">
                <a:solidFill>
                  <a:schemeClr val="bg1"/>
                </a:solidFill>
              </a:rPr>
              <a:t>9</a:t>
            </a:r>
            <a:r>
              <a:rPr lang="zh-CN" altLang="en-US" sz="2200" dirty="0" smtClean="0">
                <a:solidFill>
                  <a:schemeClr val="bg1"/>
                </a:solidFill>
              </a:rPr>
              <a:t>月召开的全国教育大会上指出，“我国是中国共产党领导的社会主义国家，这就决定了我们的教育必须把培养社会主义建设者和接班人作为根本任务，培养一代又一代拥护中国共产党领导和我国社会主义制度、立志为中国特色社会主义奋斗终身的有用人才”；强调“坚持把立德树人作为根本任务”。育人的根本在于立德。党的十八大以来，习近平总书记着眼强国建设、民族复兴伟业后继有人，从党和国家事业发展全局的高度，深刻阐释“培养什么人、怎样培养人、为谁培养人”这一教育的根本问题和教育强国建设的核心课题，提出要培养担当民族复兴大任的时代新人、培养德智体美劳全面发展的社会主义建设者和接班人，为教育系统落实立德树人根本任务指明前进方向、提供根本遵循。</a:t>
            </a:r>
            <a:endParaRPr lang="zh-CN" altLang="en-US" sz="2200" dirty="0">
              <a:solidFill>
                <a:schemeClr val="bg1"/>
              </a:solidFill>
              <a:latin typeface="思源黑体 CN Light" panose="020B0300000000000000" pitchFamily="34" charset="-122"/>
              <a:ea typeface="思源黑体 CN Light" panose="020B0300000000000000" pitchFamily="34" charset="-122"/>
            </a:endParaRPr>
          </a:p>
        </p:txBody>
      </p:sp>
      <p:sp>
        <p:nvSpPr>
          <p:cNvPr id="23" name="文本框 22"/>
          <p:cNvSpPr txBox="1"/>
          <p:nvPr>
            <p:custDataLst>
              <p:tags r:id="rId2"/>
            </p:custDataLst>
          </p:nvPr>
        </p:nvSpPr>
        <p:spPr>
          <a:xfrm>
            <a:off x="8102051" y="502477"/>
            <a:ext cx="2576346" cy="1309910"/>
          </a:xfrm>
          <a:prstGeom prst="rect">
            <a:avLst/>
          </a:prstGeom>
          <a:noFill/>
        </p:spPr>
        <p:txBody>
          <a:bodyPr wrap="none" rtlCol="0">
            <a:spAutoFit/>
          </a:bodyPr>
          <a:lstStyle>
            <a:defPPr>
              <a:defRPr lang="zh-CN"/>
            </a:defPPr>
            <a:lvl1pPr>
              <a:defRPr sz="8800">
                <a:gradFill>
                  <a:gsLst>
                    <a:gs pos="0">
                      <a:schemeClr val="accent1"/>
                    </a:gs>
                    <a:gs pos="100000">
                      <a:schemeClr val="accent1">
                        <a:lumMod val="75000"/>
                      </a:schemeClr>
                    </a:gs>
                  </a:gsLst>
                  <a:lin ang="16200000" scaled="1"/>
                </a:gradFill>
                <a:effectLst/>
                <a:latin typeface="字魂45号-冰宇雅宋" panose="00000500000000000000" pitchFamily="2" charset="-122"/>
                <a:ea typeface="字魂45号-冰宇雅宋" panose="00000500000000000000" pitchFamily="2" charset="-122"/>
              </a:defRPr>
            </a:lvl1pPr>
          </a:lstStyle>
          <a:p>
            <a:pPr>
              <a:lnSpc>
                <a:spcPct val="120000"/>
              </a:lnSpc>
            </a:pPr>
            <a:r>
              <a:rPr lang="zh-CN" altLang="en-US" sz="7200" dirty="0">
                <a:solidFill>
                  <a:schemeClr val="bg1"/>
                </a:solidFill>
                <a:latin typeface="思源宋体 CN Heavy" panose="02020900000000000000" pitchFamily="18" charset="-122"/>
                <a:ea typeface="思源宋体 CN Heavy" panose="02020900000000000000" pitchFamily="18" charset="-122"/>
              </a:rPr>
              <a:t>前  言</a:t>
            </a: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dpptx.com-TextBox 2"/>
          <p:cNvSpPr txBox="1"/>
          <p:nvPr/>
        </p:nvSpPr>
        <p:spPr>
          <a:xfrm>
            <a:off x="858947" y="1171820"/>
            <a:ext cx="10442575" cy="463588"/>
          </a:xfrm>
          <a:prstGeom prst="rect">
            <a:avLst/>
          </a:prstGeom>
          <a:noFill/>
        </p:spPr>
        <p:txBody>
          <a:bodyPr wrap="square" rtlCol="0">
            <a:spAutoFit/>
          </a:bodyPr>
          <a:lstStyle/>
          <a:p>
            <a:pPr indent="457200" algn="just" hangingPunct="0">
              <a:lnSpc>
                <a:spcPct val="120000"/>
              </a:lnSpc>
              <a:spcBef>
                <a:spcPts val="600"/>
              </a:spcBef>
            </a:pPr>
            <a:r>
              <a:rPr lang="en-US" altLang="zh-CN" sz="2200" b="1" dirty="0" smtClean="0">
                <a:solidFill>
                  <a:srgbClr val="C00000"/>
                </a:solidFill>
              </a:rPr>
              <a:t>3.</a:t>
            </a:r>
            <a:r>
              <a:rPr lang="zh-CN" altLang="en-US" sz="2200" b="1" dirty="0" smtClean="0">
                <a:solidFill>
                  <a:srgbClr val="C00000"/>
                </a:solidFill>
              </a:rPr>
              <a:t>深入</a:t>
            </a:r>
            <a:r>
              <a:rPr lang="zh-CN" altLang="en-US" sz="2200" b="1" dirty="0" smtClean="0">
                <a:solidFill>
                  <a:srgbClr val="C00000"/>
                </a:solidFill>
              </a:rPr>
              <a:t>拓展“大思政课”育人重要阵地。</a:t>
            </a:r>
            <a:endParaRPr lang="zh-CN" altLang="en-US" sz="2200" b="1" dirty="0">
              <a:solidFill>
                <a:srgbClr val="C00000"/>
              </a:solidFill>
              <a:latin typeface="思源宋体 CN Medium" panose="02020500000000000000" pitchFamily="18" charset="-122"/>
              <a:ea typeface="思源宋体 CN Medium" panose="02020500000000000000" pitchFamily="18" charset="-122"/>
            </a:endParaRPr>
          </a:p>
        </p:txBody>
      </p:sp>
      <p:sp>
        <p:nvSpPr>
          <p:cNvPr id="5" name="redpptx.com-redpptx.com-Rectangle 1"/>
          <p:cNvSpPr/>
          <p:nvPr/>
        </p:nvSpPr>
        <p:spPr>
          <a:xfrm>
            <a:off x="1043074" y="1772208"/>
            <a:ext cx="5519958" cy="30947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Medium"/>
              <a:ea typeface="思源黑体 CN Normal"/>
              <a:cs typeface="+mn-ea"/>
              <a:sym typeface="+mn-lt"/>
            </a:endParaRPr>
          </a:p>
        </p:txBody>
      </p:sp>
      <p:sp>
        <p:nvSpPr>
          <p:cNvPr id="6" name="redpptx.com-redpptx.com-Aitds7"/>
          <p:cNvSpPr/>
          <p:nvPr/>
        </p:nvSpPr>
        <p:spPr>
          <a:xfrm>
            <a:off x="1112630" y="1959066"/>
            <a:ext cx="401520" cy="401520"/>
          </a:xfrm>
          <a:prstGeom prst="star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Medium"/>
              <a:ea typeface="思源黑体 CN Normal"/>
              <a:cs typeface="+mn-ea"/>
              <a:sym typeface="+mn-lt"/>
            </a:endParaRPr>
          </a:p>
        </p:txBody>
      </p:sp>
      <p:cxnSp>
        <p:nvCxnSpPr>
          <p:cNvPr id="7" name="redpptx.com-Straight Connector 6"/>
          <p:cNvCxnSpPr/>
          <p:nvPr/>
        </p:nvCxnSpPr>
        <p:spPr>
          <a:xfrm>
            <a:off x="1060897" y="1607835"/>
            <a:ext cx="6112413" cy="12941"/>
          </a:xfrm>
          <a:prstGeom prst="line">
            <a:avLst/>
          </a:prstGeom>
          <a:solidFill>
            <a:schemeClr val="accent1"/>
          </a:solid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 name="redpptx.com-Freeform 9"/>
          <p:cNvSpPr/>
          <p:nvPr/>
        </p:nvSpPr>
        <p:spPr bwMode="auto">
          <a:xfrm>
            <a:off x="1106959" y="1307782"/>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accent1"/>
          </a:solidFill>
          <a:ln>
            <a:solidFill>
              <a:schemeClr val="accent1"/>
            </a:solidFill>
          </a:ln>
        </p:spPr>
        <p:txBody>
          <a:body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4D4D4D"/>
              </a:solidFill>
              <a:effectLst/>
              <a:uLnTx/>
              <a:uFillTx/>
              <a:latin typeface="思源黑体 CN Medium"/>
              <a:ea typeface="思源黑体 CN Normal"/>
              <a:cs typeface="+mn-ea"/>
              <a:sym typeface="+mn-lt"/>
            </a:endParaRPr>
          </a:p>
        </p:txBody>
      </p:sp>
      <p:sp>
        <p:nvSpPr>
          <p:cNvPr id="9" name="redpptx.com-redpptx.com-TextBox 18"/>
          <p:cNvSpPr txBox="1"/>
          <p:nvPr/>
        </p:nvSpPr>
        <p:spPr>
          <a:xfrm>
            <a:off x="1514149" y="1920245"/>
            <a:ext cx="4886651" cy="2723374"/>
          </a:xfrm>
          <a:prstGeom prst="rect">
            <a:avLst/>
          </a:prstGeom>
          <a:noFill/>
        </p:spPr>
        <p:txBody>
          <a:bodyPr wrap="square">
            <a:spAutoFit/>
          </a:bodyPr>
          <a:lstStyle>
            <a:defPPr>
              <a:defRPr lang="zh-CN"/>
            </a:defPPr>
            <a:lvl1pPr indent="0" algn="just">
              <a:lnSpc>
                <a:spcPct val="120000"/>
              </a:lnSpc>
              <a:spcAft>
                <a:spcPts val="0"/>
              </a:spcAft>
              <a:buClr>
                <a:schemeClr val="accent1"/>
              </a:buClr>
              <a:buFont typeface="Wingdings" panose="05000000000000000000" pitchFamily="2" charset="2"/>
              <a:buNone/>
              <a:defRPr sz="1600" kern="0">
                <a:solidFill>
                  <a:schemeClr val="bg2">
                    <a:lumMod val="10000"/>
                  </a:schemeClr>
                </a:solidFill>
                <a:latin typeface="思源黑体 CN Light" panose="020B0300000000000000" pitchFamily="34" charset="-122"/>
                <a:ea typeface="思源黑体 CN Light" panose="020B0300000000000000" pitchFamily="34" charset="-122"/>
                <a:cs typeface="Arial" panose="020B0604020202020204" pitchFamily="34" charset="0"/>
              </a:defRPr>
            </a:lvl1pPr>
          </a:lstStyle>
          <a:p>
            <a:pPr hangingPunct="0">
              <a:spcBef>
                <a:spcPts val="600"/>
              </a:spcBef>
            </a:pPr>
            <a:r>
              <a:rPr lang="zh-CN" altLang="en-US" sz="1800" dirty="0" smtClean="0"/>
              <a:t>加强“大思政课”建设，通过思政小课堂与社会大课堂的有效结合，帮助学生更好了解国情民情、坚定理想信念。统筹推动价值引领、实践体验和环境营造，探索校内校外一体、线上线下融合的育人机制，不断拓展思想政治教育的空间和阵地。加强实践育人，组织学生深入革命老区、改革开放前沿、高质量发展一线，强化小我融入大我的思想自觉和行动自觉。</a:t>
            </a:r>
            <a:endParaRPr lang="zh-CN" altLang="en-US" sz="1800" dirty="0">
              <a:solidFill>
                <a:schemeClr val="tx1"/>
              </a:solidFill>
            </a:endParaRPr>
          </a:p>
        </p:txBody>
      </p:sp>
      <p:pic>
        <p:nvPicPr>
          <p:cNvPr id="2" name="图片 1" descr="cf6236036b9ef35b1460f0e16eee1a3a"/>
          <p:cNvPicPr>
            <a:picLocks noChangeAspect="1"/>
          </p:cNvPicPr>
          <p:nvPr/>
        </p:nvPicPr>
        <p:blipFill>
          <a:blip r:embed="rId2" cstate="print"/>
          <a:stretch>
            <a:fillRect/>
          </a:stretch>
        </p:blipFill>
        <p:spPr>
          <a:xfrm>
            <a:off x="7484110" y="2122805"/>
            <a:ext cx="3526790" cy="3294380"/>
          </a:xfrm>
          <a:prstGeom prst="rect">
            <a:avLst/>
          </a:prstGeom>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pptx.com-TextBox 4"/>
          <p:cNvSpPr txBox="1"/>
          <p:nvPr/>
        </p:nvSpPr>
        <p:spPr>
          <a:xfrm>
            <a:off x="1120878" y="1740310"/>
            <a:ext cx="5796116" cy="4483509"/>
          </a:xfrm>
          <a:prstGeom prst="rect">
            <a:avLst/>
          </a:prstGeom>
          <a:noFill/>
        </p:spPr>
        <p:txBody>
          <a:bodyPr wrap="square">
            <a:spAutoFit/>
          </a:bodyPr>
          <a:lstStyle/>
          <a:p>
            <a:pPr indent="457200" algn="just" hangingPunct="0">
              <a:lnSpc>
                <a:spcPct val="120000"/>
              </a:lnSpc>
              <a:spcBef>
                <a:spcPts val="600"/>
              </a:spcBef>
            </a:pPr>
            <a:r>
              <a:rPr lang="zh-CN" altLang="en-US" dirty="0" smtClean="0"/>
              <a:t>要以身心健康为突破点强化五育并举，健全德智体美劳全面培养体系，深入实施素质教育。持续推进学生心理健康促进行动，健全健康教育、监测预警、咨询服务、干预处置的学生心理健康工作体系，增强学生心理健康素质。实施学生体质强健计划，保障中小学生每天综合体育活动时间不低于</a:t>
            </a:r>
            <a:r>
              <a:rPr lang="en-US" altLang="zh-CN" dirty="0" smtClean="0"/>
              <a:t>2</a:t>
            </a:r>
            <a:r>
              <a:rPr lang="zh-CN" altLang="en-US" dirty="0" smtClean="0"/>
              <a:t>小时，深化体教融合，有效控制近视率和肥胖率。推进美育浸润计划，提高学生审美素养。实施劳动习惯养成计划，强化劳动教育的软硬件保障，培养劳动意识，提升学生动手能力和解决复杂问题能力。持续深化科学教育促进行动，强化科技教育和人文教育协同，以人文情怀、人文底蕴支撑学生科学精神和科学方法培养，支撑学生科技创新思维和实践能力提升。</a:t>
            </a:r>
            <a:endParaRPr lang="zh-CN" altLang="en-US" sz="1800" kern="100" dirty="0">
              <a:solidFill>
                <a:srgbClr val="000000"/>
              </a:solidFill>
              <a:effectLst/>
              <a:latin typeface="思源黑体 CN Light" panose="020B0300000000000000" pitchFamily="34" charset="-122"/>
              <a:ea typeface="思源黑体 CN Light" panose="020B0300000000000000" pitchFamily="34" charset="-122"/>
            </a:endParaRPr>
          </a:p>
        </p:txBody>
      </p:sp>
      <p:sp>
        <p:nvSpPr>
          <p:cNvPr id="6" name="redpptx.com-Rectangle 5"/>
          <p:cNvSpPr/>
          <p:nvPr/>
        </p:nvSpPr>
        <p:spPr>
          <a:xfrm>
            <a:off x="962945" y="1715898"/>
            <a:ext cx="10570294" cy="4758644"/>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dpptx.com-Rectangle 6"/>
          <p:cNvSpPr/>
          <p:nvPr/>
        </p:nvSpPr>
        <p:spPr>
          <a:xfrm>
            <a:off x="977694" y="2295716"/>
            <a:ext cx="85195" cy="1267004"/>
          </a:xfrm>
          <a:prstGeom prst="rect">
            <a:avLst/>
          </a:prstGeom>
          <a:solidFill>
            <a:srgbClr val="99260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8c1b8743227ea4911dc5479a49fc38a"/>
          <p:cNvPicPr>
            <a:picLocks noChangeAspect="1"/>
          </p:cNvPicPr>
          <p:nvPr/>
        </p:nvPicPr>
        <p:blipFill>
          <a:blip r:embed="rId2"/>
          <a:stretch>
            <a:fillRect/>
          </a:stretch>
        </p:blipFill>
        <p:spPr>
          <a:xfrm>
            <a:off x="6898866" y="2324387"/>
            <a:ext cx="5048885" cy="3534410"/>
          </a:xfrm>
          <a:prstGeom prst="rect">
            <a:avLst/>
          </a:prstGeom>
        </p:spPr>
      </p:pic>
      <p:sp>
        <p:nvSpPr>
          <p:cNvPr id="8" name="redpptx.com-TextBox 2"/>
          <p:cNvSpPr txBox="1"/>
          <p:nvPr/>
        </p:nvSpPr>
        <p:spPr>
          <a:xfrm>
            <a:off x="858947" y="1171820"/>
            <a:ext cx="10442575" cy="463588"/>
          </a:xfrm>
          <a:prstGeom prst="rect">
            <a:avLst/>
          </a:prstGeom>
          <a:noFill/>
        </p:spPr>
        <p:txBody>
          <a:bodyPr wrap="square" rtlCol="0">
            <a:spAutoFit/>
          </a:bodyPr>
          <a:lstStyle/>
          <a:p>
            <a:pPr indent="457200" algn="just" hangingPunct="0">
              <a:lnSpc>
                <a:spcPct val="120000"/>
              </a:lnSpc>
              <a:spcBef>
                <a:spcPts val="600"/>
              </a:spcBef>
            </a:pPr>
            <a:r>
              <a:rPr lang="en-US" altLang="zh-CN" sz="2200" b="1" dirty="0" smtClean="0">
                <a:solidFill>
                  <a:srgbClr val="C00000"/>
                </a:solidFill>
              </a:rPr>
              <a:t>4.</a:t>
            </a:r>
            <a:r>
              <a:rPr lang="zh-CN" altLang="en-US" sz="2200" b="1" dirty="0" smtClean="0">
                <a:solidFill>
                  <a:srgbClr val="C00000"/>
                </a:solidFill>
              </a:rPr>
              <a:t>积极促进学生身心健康、全面发展。</a:t>
            </a:r>
            <a:endParaRPr lang="zh-CN" altLang="en-US" sz="2200" b="1" dirty="0">
              <a:solidFill>
                <a:srgbClr val="C00000"/>
              </a:solidFill>
              <a:latin typeface="思源宋体 CN Medium" panose="02020500000000000000" pitchFamily="18" charset="-122"/>
              <a:ea typeface="思源宋体 CN Medium" panose="02020500000000000000" pitchFamily="18" charset="-122"/>
            </a:endParaRPr>
          </a:p>
        </p:txBody>
      </p: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redpptx.com-Group 20"/>
          <p:cNvGrpSpPr/>
          <p:nvPr/>
        </p:nvGrpSpPr>
        <p:grpSpPr>
          <a:xfrm>
            <a:off x="8530676" y="426277"/>
            <a:ext cx="2486578" cy="1791260"/>
            <a:chOff x="840432" y="94453"/>
            <a:chExt cx="2486578" cy="1791260"/>
          </a:xfrm>
        </p:grpSpPr>
        <p:sp>
          <p:nvSpPr>
            <p:cNvPr id="23" name="文本框 22"/>
            <p:cNvSpPr txBox="1"/>
            <p:nvPr/>
          </p:nvSpPr>
          <p:spPr>
            <a:xfrm>
              <a:off x="840432" y="94453"/>
              <a:ext cx="2486578" cy="1310039"/>
            </a:xfrm>
            <a:prstGeom prst="rect">
              <a:avLst/>
            </a:prstGeom>
            <a:noFill/>
          </p:spPr>
          <p:txBody>
            <a:bodyPr wrap="none" rtlCol="0">
              <a:spAutoFit/>
            </a:bodyPr>
            <a:lstStyle>
              <a:defPPr>
                <a:defRPr lang="zh-CN"/>
              </a:defPPr>
              <a:lvl1pPr>
                <a:defRPr sz="8800">
                  <a:gradFill>
                    <a:gsLst>
                      <a:gs pos="0">
                        <a:schemeClr val="accent1"/>
                      </a:gs>
                      <a:gs pos="100000">
                        <a:schemeClr val="accent1">
                          <a:lumMod val="75000"/>
                        </a:schemeClr>
                      </a:gs>
                    </a:gsLst>
                    <a:lin ang="16200000" scaled="1"/>
                  </a:gradFill>
                  <a:effectLst/>
                  <a:latin typeface="字魂45号-冰宇雅宋" panose="00000500000000000000" pitchFamily="2" charset="-122"/>
                  <a:ea typeface="字魂45号-冰宇雅宋" panose="00000500000000000000" pitchFamily="2" charset="-122"/>
                </a:defRPr>
              </a:lvl1pPr>
            </a:lstStyle>
            <a:p>
              <a:pPr>
                <a:lnSpc>
                  <a:spcPct val="120000"/>
                </a:lnSpc>
              </a:pPr>
              <a:r>
                <a:rPr lang="zh-CN" altLang="en-US" sz="7200" dirty="0">
                  <a:solidFill>
                    <a:schemeClr val="accent1"/>
                  </a:solidFill>
                  <a:latin typeface="思源宋体 CN Heavy" panose="02020900000000000000" pitchFamily="18" charset="-122"/>
                  <a:ea typeface="思源宋体 CN Heavy" panose="02020900000000000000" pitchFamily="18" charset="-122"/>
                </a:rPr>
                <a:t>最  后</a:t>
              </a:r>
              <a:endParaRPr lang="zh-CN" altLang="en-US" sz="7200" dirty="0">
                <a:latin typeface="思源宋体 CN Heavy" panose="02020900000000000000" pitchFamily="18" charset="-122"/>
                <a:ea typeface="思源宋体 CN Heavy" panose="02020900000000000000" pitchFamily="18" charset="-122"/>
              </a:endParaRPr>
            </a:p>
          </p:txBody>
        </p:sp>
        <p:sp>
          <p:nvSpPr>
            <p:cNvPr id="24" name="文本框 23"/>
            <p:cNvSpPr txBox="1"/>
            <p:nvPr/>
          </p:nvSpPr>
          <p:spPr>
            <a:xfrm>
              <a:off x="956594" y="1368648"/>
              <a:ext cx="2260666" cy="517065"/>
            </a:xfrm>
            <a:prstGeom prst="rect">
              <a:avLst/>
            </a:prstGeom>
            <a:noFill/>
          </p:spPr>
          <p:txBody>
            <a:bodyPr wrap="square" rtlCol="0">
              <a:spAutoFit/>
            </a:bodyPr>
            <a:lstStyle/>
            <a:p>
              <a:pPr algn="dist">
                <a:lnSpc>
                  <a:spcPct val="120000"/>
                </a:lnSpc>
              </a:pPr>
              <a:r>
                <a:rPr lang="en-US" altLang="zh-CN" sz="2400" dirty="0">
                  <a:solidFill>
                    <a:schemeClr val="bg2">
                      <a:lumMod val="25000"/>
                    </a:schemeClr>
                  </a:solidFill>
                  <a:latin typeface="思源黑体 CN Heavy" panose="020B0A00000000000000" pitchFamily="34" charset="-122"/>
                  <a:ea typeface="思源黑体 CN Heavy" panose="020B0A00000000000000" pitchFamily="34" charset="-122"/>
                </a:rPr>
                <a:t>ENDING</a:t>
              </a:r>
              <a:endParaRPr lang="zh-CN" altLang="en-US" sz="2400" dirty="0">
                <a:solidFill>
                  <a:schemeClr val="bg2">
                    <a:lumMod val="25000"/>
                  </a:schemeClr>
                </a:solidFill>
                <a:latin typeface="思源黑体 CN Heavy" panose="020B0A00000000000000" pitchFamily="34" charset="-122"/>
                <a:ea typeface="思源黑体 CN Heavy" panose="020B0A00000000000000" pitchFamily="34" charset="-122"/>
              </a:endParaRPr>
            </a:p>
          </p:txBody>
        </p:sp>
      </p:grpSp>
      <p:sp>
        <p:nvSpPr>
          <p:cNvPr id="26" name="redpptx.com-TextBox 25"/>
          <p:cNvSpPr txBox="1"/>
          <p:nvPr/>
        </p:nvSpPr>
        <p:spPr>
          <a:xfrm>
            <a:off x="2395887" y="2464258"/>
            <a:ext cx="8511617" cy="2058577"/>
          </a:xfrm>
          <a:prstGeom prst="rect">
            <a:avLst/>
          </a:prstGeom>
          <a:noFill/>
        </p:spPr>
        <p:txBody>
          <a:bodyPr wrap="square" rtlCol="0">
            <a:spAutoFit/>
          </a:bodyPr>
          <a:lstStyle/>
          <a:p>
            <a:pPr indent="457200" algn="just" hangingPunct="0">
              <a:lnSpc>
                <a:spcPct val="120000"/>
              </a:lnSpc>
              <a:spcBef>
                <a:spcPts val="600"/>
              </a:spcBef>
            </a:pPr>
            <a:r>
              <a:rPr lang="zh-CN" altLang="en-US" dirty="0" smtClean="0"/>
              <a:t>引导广大教师坚定心有大我、至诚报国的理想信念，陶冶言为士则、行为世范的道德情操，涵养启智润心、因材施教的育人智慧，秉持勤学笃行、求是创新的躬耕态度，勤修乐教爱生、甘于奉献的仁爱之心，树立胸怀天下、以文化人的弘道追求，践行教师群体共同价值追求。推动构建教育家精神融入教师职业发展全程的有效机制，提升教师教书育人能力，健全师德师风建设长效机制，努力培养造就一支师德高尚、业务精湛、结构合理、充满活力的高素质专业化教师队伍。</a:t>
            </a:r>
            <a:endParaRPr lang="zh-CN" altLang="en-US" dirty="0">
              <a:solidFill>
                <a:schemeClr val="accent1"/>
              </a:solidFill>
              <a:latin typeface="思源黑体 CN Light" panose="020B0300000000000000" pitchFamily="34" charset="-122"/>
              <a:ea typeface="思源黑体 CN Light" panose="020B0300000000000000" pitchFamily="34" charset="-122"/>
            </a:endParaRPr>
          </a:p>
        </p:txBody>
      </p:sp>
      <p:cxnSp>
        <p:nvCxnSpPr>
          <p:cNvPr id="30" name="redpptx.com-Straight Connector 29"/>
          <p:cNvCxnSpPr/>
          <p:nvPr/>
        </p:nvCxnSpPr>
        <p:spPr>
          <a:xfrm>
            <a:off x="11017382" y="2302914"/>
            <a:ext cx="0" cy="3417126"/>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dpptx.com-Rectangle 31"/>
          <p:cNvSpPr/>
          <p:nvPr/>
        </p:nvSpPr>
        <p:spPr>
          <a:xfrm>
            <a:off x="10962443" y="2679301"/>
            <a:ext cx="109878" cy="6601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615315" y="2189480"/>
            <a:ext cx="11136630" cy="2875915"/>
            <a:chOff x="2394" y="4843"/>
            <a:chExt cx="17538" cy="4529"/>
          </a:xfrm>
        </p:grpSpPr>
        <p:grpSp>
          <p:nvGrpSpPr>
            <p:cNvPr id="3" name="redpptx.com-Group 2"/>
            <p:cNvGrpSpPr/>
            <p:nvPr/>
          </p:nvGrpSpPr>
          <p:grpSpPr>
            <a:xfrm>
              <a:off x="2394" y="4843"/>
              <a:ext cx="17537" cy="1134"/>
              <a:chOff x="2857284" y="2782628"/>
              <a:chExt cx="11135995" cy="720090"/>
            </a:xfrm>
          </p:grpSpPr>
          <p:sp>
            <p:nvSpPr>
              <p:cNvPr id="13" name="矩形: 圆角 12"/>
              <p:cNvSpPr/>
              <p:nvPr>
                <p:custDataLst>
                  <p:tags r:id="rId6"/>
                </p:custDataLst>
              </p:nvPr>
            </p:nvSpPr>
            <p:spPr>
              <a:xfrm>
                <a:off x="2857284" y="2782628"/>
                <a:ext cx="11135995" cy="7200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20000"/>
                  </a:lnSpc>
                </a:pPr>
                <a:r>
                  <a:rPr lang="zh-CN" altLang="en-US" sz="2000" dirty="0" smtClean="0">
                    <a:solidFill>
                      <a:srgbClr val="C00000"/>
                    </a:solidFill>
                    <a:latin typeface="思源黑体 CN Heavy" panose="020B0A00000000000000" pitchFamily="34" charset="-122"/>
                    <a:ea typeface="思源黑体 CN Heavy" panose="020B0A00000000000000" pitchFamily="34" charset="-122"/>
                  </a:rPr>
                  <a:t>党</a:t>
                </a:r>
                <a:r>
                  <a:rPr lang="zh-CN" altLang="en-US" sz="2000" dirty="0" smtClean="0">
                    <a:solidFill>
                      <a:srgbClr val="C00000"/>
                    </a:solidFill>
                    <a:latin typeface="思源黑体 CN Heavy" panose="020B0A00000000000000" pitchFamily="34" charset="-122"/>
                    <a:ea typeface="思源黑体 CN Heavy" panose="020B0A00000000000000" pitchFamily="34" charset="-122"/>
                  </a:rPr>
                  <a:t>的    党的十八</a:t>
                </a:r>
                <a:r>
                  <a:rPr lang="zh-CN" altLang="en-US" sz="2000" dirty="0" smtClean="0">
                    <a:solidFill>
                      <a:srgbClr val="C00000"/>
                    </a:solidFill>
                    <a:latin typeface="思源黑体 CN Heavy" panose="020B0A00000000000000" pitchFamily="34" charset="-122"/>
                    <a:ea typeface="思源黑体 CN Heavy" panose="020B0A00000000000000" pitchFamily="34" charset="-122"/>
                  </a:rPr>
                  <a:t>大以来立德树人工作取得历史性成就</a:t>
                </a:r>
                <a:endParaRPr lang="zh-CN" altLang="en-US" sz="2000" dirty="0">
                  <a:solidFill>
                    <a:srgbClr val="C00000"/>
                  </a:solidFill>
                  <a:latin typeface="思源黑体 CN Heavy" panose="020B0A00000000000000" pitchFamily="34" charset="-122"/>
                  <a:ea typeface="思源黑体 CN Heavy" panose="020B0A00000000000000" pitchFamily="34" charset="-122"/>
                </a:endParaRPr>
              </a:p>
            </p:txBody>
          </p:sp>
          <p:sp>
            <p:nvSpPr>
              <p:cNvPr id="14" name="椭圆 13"/>
              <p:cNvSpPr/>
              <p:nvPr>
                <p:custDataLst>
                  <p:tags r:id="rId7"/>
                </p:custDataLst>
              </p:nvPr>
            </p:nvSpPr>
            <p:spPr>
              <a:xfrm>
                <a:off x="2916810" y="2818628"/>
                <a:ext cx="648000" cy="6480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ct val="120000"/>
                  </a:lnSpc>
                </a:pPr>
                <a:r>
                  <a:rPr lang="en-US" altLang="zh-CN" sz="2400" dirty="0">
                    <a:latin typeface="黑体" panose="02010609060101010101" charset="-122"/>
                    <a:ea typeface="思源黑体 CN Light" panose="020B0300000000000000" pitchFamily="34" charset="-122"/>
                  </a:rPr>
                  <a:t>0 1</a:t>
                </a:r>
              </a:p>
            </p:txBody>
          </p:sp>
        </p:grpSp>
        <p:grpSp>
          <p:nvGrpSpPr>
            <p:cNvPr id="2" name="redpptx.com-Group 1"/>
            <p:cNvGrpSpPr/>
            <p:nvPr/>
          </p:nvGrpSpPr>
          <p:grpSpPr>
            <a:xfrm>
              <a:off x="2394" y="6553"/>
              <a:ext cx="17538" cy="1134"/>
              <a:chOff x="2857284" y="2782628"/>
              <a:chExt cx="11136630" cy="720090"/>
            </a:xfrm>
          </p:grpSpPr>
          <p:sp>
            <p:nvSpPr>
              <p:cNvPr id="4" name="矩形: 圆角 3"/>
              <p:cNvSpPr/>
              <p:nvPr>
                <p:custDataLst>
                  <p:tags r:id="rId4"/>
                </p:custDataLst>
              </p:nvPr>
            </p:nvSpPr>
            <p:spPr>
              <a:xfrm>
                <a:off x="2857284" y="2782628"/>
                <a:ext cx="11136630" cy="7200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20000"/>
                  </a:lnSpc>
                </a:pPr>
                <a:r>
                  <a:rPr lang="zh-CN" altLang="en-US" sz="2000" dirty="0" smtClean="0">
                    <a:solidFill>
                      <a:srgbClr val="C00000"/>
                    </a:solidFill>
                    <a:latin typeface="思源黑体 CN Heavy" panose="020B0A00000000000000" pitchFamily="34" charset="-122"/>
                    <a:ea typeface="思源黑体 CN Heavy" panose="020B0A00000000000000" pitchFamily="34" charset="-122"/>
                  </a:rPr>
                  <a:t>落实    落实立</a:t>
                </a:r>
                <a:r>
                  <a:rPr lang="zh-CN" altLang="en-US" sz="2000" dirty="0" smtClean="0">
                    <a:solidFill>
                      <a:srgbClr val="C00000"/>
                    </a:solidFill>
                    <a:latin typeface="思源黑体 CN Heavy" panose="020B0A00000000000000" pitchFamily="34" charset="-122"/>
                    <a:ea typeface="思源黑体 CN Heavy" panose="020B0A00000000000000" pitchFamily="34" charset="-122"/>
                  </a:rPr>
                  <a:t>德树人根本任务面临的新形势</a:t>
                </a:r>
                <a:endParaRPr lang="zh-CN" altLang="en-US" sz="2000" dirty="0">
                  <a:solidFill>
                    <a:srgbClr val="C00000"/>
                  </a:solidFill>
                  <a:latin typeface="思源黑体 CN Heavy" panose="020B0A00000000000000" pitchFamily="34" charset="-122"/>
                  <a:ea typeface="思源黑体 CN Heavy" panose="020B0A00000000000000" pitchFamily="34" charset="-122"/>
                </a:endParaRPr>
              </a:p>
            </p:txBody>
          </p:sp>
          <p:sp>
            <p:nvSpPr>
              <p:cNvPr id="5" name="椭圆 4"/>
              <p:cNvSpPr/>
              <p:nvPr>
                <p:custDataLst>
                  <p:tags r:id="rId5"/>
                </p:custDataLst>
              </p:nvPr>
            </p:nvSpPr>
            <p:spPr>
              <a:xfrm>
                <a:off x="2916810" y="2818628"/>
                <a:ext cx="648000" cy="6480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ct val="120000"/>
                  </a:lnSpc>
                </a:pPr>
                <a:r>
                  <a:rPr lang="en-US" altLang="zh-CN" sz="2400" dirty="0">
                    <a:latin typeface="黑体" panose="02010609060101010101" charset="-122"/>
                    <a:ea typeface="思源黑体 CN Light" panose="020B0300000000000000" pitchFamily="34" charset="-122"/>
                  </a:rPr>
                  <a:t>0 2</a:t>
                </a:r>
              </a:p>
            </p:txBody>
          </p:sp>
        </p:grpSp>
        <p:grpSp>
          <p:nvGrpSpPr>
            <p:cNvPr id="6" name="redpptx.com-Group 5"/>
            <p:cNvGrpSpPr/>
            <p:nvPr/>
          </p:nvGrpSpPr>
          <p:grpSpPr>
            <a:xfrm>
              <a:off x="2394" y="8238"/>
              <a:ext cx="17536" cy="1134"/>
              <a:chOff x="2857284" y="2782628"/>
              <a:chExt cx="11135360" cy="720090"/>
            </a:xfrm>
          </p:grpSpPr>
          <p:sp>
            <p:nvSpPr>
              <p:cNvPr id="7" name="矩形: 圆角 6"/>
              <p:cNvSpPr/>
              <p:nvPr>
                <p:custDataLst>
                  <p:tags r:id="rId2"/>
                </p:custDataLst>
              </p:nvPr>
            </p:nvSpPr>
            <p:spPr>
              <a:xfrm>
                <a:off x="2857284" y="2782628"/>
                <a:ext cx="11135360" cy="7200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lnSpc>
                    <a:spcPct val="120000"/>
                  </a:lnSpc>
                </a:pPr>
                <a:r>
                  <a:rPr lang="zh-CN" altLang="en-US" sz="2000" dirty="0" smtClean="0"/>
                  <a:t>新时代</a:t>
                </a:r>
                <a:r>
                  <a:rPr lang="zh-CN" altLang="en-US" sz="2000" dirty="0" smtClean="0">
                    <a:solidFill>
                      <a:srgbClr val="C00000"/>
                    </a:solidFill>
                  </a:rPr>
                  <a:t>新时代新</a:t>
                </a:r>
                <a:r>
                  <a:rPr lang="zh-CN" altLang="en-US" sz="2000" dirty="0" smtClean="0">
                    <a:solidFill>
                      <a:srgbClr val="C00000"/>
                    </a:solidFill>
                  </a:rPr>
                  <a:t>征程加快构建立德树人新格局</a:t>
                </a:r>
                <a:endParaRPr lang="zh-CN" altLang="en-US" sz="2000" dirty="0">
                  <a:solidFill>
                    <a:srgbClr val="C00000"/>
                  </a:solidFill>
                  <a:latin typeface="思源黑体 CN Heavy" panose="020B0A00000000000000" pitchFamily="34" charset="-122"/>
                  <a:ea typeface="思源黑体 CN Heavy" panose="020B0A00000000000000" pitchFamily="34" charset="-122"/>
                </a:endParaRPr>
              </a:p>
            </p:txBody>
          </p:sp>
          <p:sp>
            <p:nvSpPr>
              <p:cNvPr id="8" name="椭圆 7"/>
              <p:cNvSpPr/>
              <p:nvPr>
                <p:custDataLst>
                  <p:tags r:id="rId3"/>
                </p:custDataLst>
              </p:nvPr>
            </p:nvSpPr>
            <p:spPr>
              <a:xfrm>
                <a:off x="2916810" y="2818628"/>
                <a:ext cx="648000" cy="6480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ct val="120000"/>
                  </a:lnSpc>
                </a:pPr>
                <a:r>
                  <a:rPr lang="en-US" altLang="zh-CN" sz="2400" dirty="0">
                    <a:latin typeface="黑体" panose="02010609060101010101" charset="-122"/>
                    <a:ea typeface="思源黑体 CN Light" panose="020B0300000000000000" pitchFamily="34" charset="-122"/>
                  </a:rPr>
                  <a:t>0 3</a:t>
                </a:r>
              </a:p>
            </p:txBody>
          </p:sp>
        </p:grpSp>
      </p:grpSp>
      <p:sp>
        <p:nvSpPr>
          <p:cNvPr id="10" name="文本框 9"/>
          <p:cNvSpPr txBox="1"/>
          <p:nvPr>
            <p:custDataLst>
              <p:tags r:id="rId1"/>
            </p:custDataLst>
          </p:nvPr>
        </p:nvSpPr>
        <p:spPr>
          <a:xfrm>
            <a:off x="4263476" y="597727"/>
            <a:ext cx="2486578" cy="1310039"/>
          </a:xfrm>
          <a:prstGeom prst="rect">
            <a:avLst/>
          </a:prstGeom>
          <a:noFill/>
        </p:spPr>
        <p:txBody>
          <a:bodyPr wrap="none" rtlCol="0">
            <a:spAutoFit/>
          </a:bodyPr>
          <a:lstStyle>
            <a:defPPr>
              <a:defRPr lang="zh-CN"/>
            </a:defPPr>
            <a:lvl1pPr>
              <a:defRPr sz="8800">
                <a:gradFill>
                  <a:gsLst>
                    <a:gs pos="0">
                      <a:schemeClr val="accent1"/>
                    </a:gs>
                    <a:gs pos="100000">
                      <a:schemeClr val="accent1">
                        <a:lumMod val="75000"/>
                      </a:schemeClr>
                    </a:gs>
                  </a:gsLst>
                  <a:lin ang="16200000" scaled="1"/>
                </a:gradFill>
                <a:effectLst/>
                <a:latin typeface="字魂45号-冰宇雅宋" panose="00000500000000000000" pitchFamily="2" charset="-122"/>
                <a:ea typeface="字魂45号-冰宇雅宋" panose="00000500000000000000" pitchFamily="2" charset="-122"/>
              </a:defRPr>
            </a:lvl1pPr>
          </a:lstStyle>
          <a:p>
            <a:pPr>
              <a:lnSpc>
                <a:spcPct val="120000"/>
              </a:lnSpc>
            </a:pPr>
            <a:r>
              <a:rPr lang="zh-CN" altLang="en-US" sz="7200" dirty="0">
                <a:solidFill>
                  <a:schemeClr val="bg1"/>
                </a:solidFill>
                <a:latin typeface="思源宋体 CN Heavy" panose="02020900000000000000" pitchFamily="18" charset="-122"/>
                <a:ea typeface="思源宋体 CN Heavy" panose="02020900000000000000" pitchFamily="18" charset="-122"/>
              </a:rPr>
              <a:t>目  录</a:t>
            </a: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23215" y="1562100"/>
            <a:ext cx="10655300" cy="2805430"/>
            <a:chOff x="1735" y="5718"/>
            <a:chExt cx="16780" cy="4418"/>
          </a:xfrm>
        </p:grpSpPr>
        <p:sp>
          <p:nvSpPr>
            <p:cNvPr id="15" name="0"/>
            <p:cNvSpPr txBox="1"/>
            <p:nvPr>
              <p:custDataLst>
                <p:tags r:id="rId1"/>
              </p:custDataLst>
            </p:nvPr>
          </p:nvSpPr>
          <p:spPr>
            <a:xfrm>
              <a:off x="1735" y="7317"/>
              <a:ext cx="16780" cy="2819"/>
            </a:xfrm>
            <a:prstGeom prst="rect">
              <a:avLst/>
            </a:prstGeom>
            <a:noFill/>
            <a:ln>
              <a:noFill/>
            </a:ln>
            <a:effectLst/>
          </p:spPr>
          <p:txBody>
            <a:bodyPr wrap="square" rtlCol="0">
              <a:spAutoFit/>
            </a:bodyPr>
            <a:lstStyle>
              <a:defPPr>
                <a:defRPr lang="zh-CN"/>
              </a:defPPr>
              <a:lvl1pPr algn="ctr">
                <a:defRPr sz="7200" b="1" i="0" kern="600" spc="0">
                  <a:ln w="19050">
                    <a:noFill/>
                  </a:ln>
                  <a:gradFill>
                    <a:gsLst>
                      <a:gs pos="67000">
                        <a:srgbClr val="E9BE61"/>
                      </a:gs>
                      <a:gs pos="37000">
                        <a:srgbClr val="FEEFAC"/>
                      </a:gs>
                    </a:gsLst>
                    <a:lin ang="5400000" scaled="0"/>
                  </a:gradFill>
                  <a:effectLst>
                    <a:outerShdw blurRad="177800" dist="114300" dir="5400000" algn="ctr" rotWithShape="0">
                      <a:srgbClr val="80050B">
                        <a:alpha val="61000"/>
                      </a:srgbClr>
                    </a:outerShdw>
                  </a:effectLst>
                  <a:latin typeface="汉仪雅酷黑 75W" panose="020B0804020202020204" charset="-122"/>
                  <a:ea typeface="汉仪雅酷黑 75W" panose="020B0804020202020204" charset="-122"/>
                </a:defRPr>
              </a:lvl1pPr>
            </a:lstStyle>
            <a:p>
              <a:pPr>
                <a:lnSpc>
                  <a:spcPct val="120000"/>
                </a:lnSpc>
              </a:pP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党的十八大以来立德树人</a:t>
              </a: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工作</a:t>
              </a:r>
              <a:endParaRPr lang="en-US" altLang="zh-CN" sz="4800" dirty="0" smtClean="0">
                <a:solidFill>
                  <a:schemeClr val="bg1"/>
                </a:solidFill>
                <a:latin typeface="思源宋体 CN Heavy" panose="02020900000000000000" pitchFamily="18" charset="-122"/>
                <a:ea typeface="思源宋体 CN Heavy" panose="02020900000000000000" pitchFamily="18" charset="-122"/>
                <a:sym typeface="+mn-ea"/>
              </a:endParaRPr>
            </a:p>
            <a:p>
              <a:pPr>
                <a:lnSpc>
                  <a:spcPct val="120000"/>
                </a:lnSpc>
              </a:pP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取得</a:t>
              </a:r>
              <a:r>
                <a:rPr lang="zh-CN" altLang="en-US" sz="4800" dirty="0" smtClean="0">
                  <a:solidFill>
                    <a:schemeClr val="bg1"/>
                  </a:solidFill>
                  <a:latin typeface="思源宋体 CN Heavy" panose="02020900000000000000" pitchFamily="18" charset="-122"/>
                  <a:ea typeface="思源宋体 CN Heavy" panose="02020900000000000000" pitchFamily="18" charset="-122"/>
                  <a:sym typeface="+mn-ea"/>
                </a:rPr>
                <a:t>历史性成就</a:t>
              </a:r>
              <a:endParaRPr kumimoji="1" lang="zh-CN" altLang="en-US" sz="4800" kern="1200" dirty="0">
                <a:ln w="25400">
                  <a:solidFill>
                    <a:schemeClr val="bg1"/>
                  </a:solidFill>
                </a:ln>
                <a:solidFill>
                  <a:schemeClr val="bg1"/>
                </a:solidFill>
                <a:effectLst>
                  <a:outerShdw blurRad="50800" dist="38100" dir="2700000" algn="tl" rotWithShape="0">
                    <a:prstClr val="black">
                      <a:alpha val="6000"/>
                    </a:prstClr>
                  </a:outerShdw>
                </a:effectLst>
                <a:latin typeface="思源宋体 CN Heavy" panose="02020900000000000000" pitchFamily="18" charset="-122"/>
                <a:ea typeface="思源宋体 CN Heavy" panose="02020900000000000000" pitchFamily="18" charset="-122"/>
                <a:cs typeface="微软雅黑" panose="020B0503020204020204" charset="-122"/>
                <a:sym typeface="+mn-ea"/>
              </a:endParaRPr>
            </a:p>
          </p:txBody>
        </p:sp>
        <p:grpSp>
          <p:nvGrpSpPr>
            <p:cNvPr id="28" name="组合 27"/>
            <p:cNvGrpSpPr/>
            <p:nvPr/>
          </p:nvGrpSpPr>
          <p:grpSpPr>
            <a:xfrm>
              <a:off x="5869" y="5718"/>
              <a:ext cx="7882" cy="825"/>
              <a:chOff x="3538298" y="1513684"/>
              <a:chExt cx="5005070" cy="523875"/>
            </a:xfrm>
            <a:solidFill>
              <a:schemeClr val="bg1"/>
            </a:solidFill>
          </p:grpSpPr>
          <p:sp>
            <p:nvSpPr>
              <p:cNvPr id="29" name="0"/>
              <p:cNvSpPr/>
              <p:nvPr>
                <p:custDataLst>
                  <p:tags r:id="rId2"/>
                </p:custDataLst>
              </p:nvPr>
            </p:nvSpPr>
            <p:spPr>
              <a:xfrm>
                <a:off x="4660978" y="1513684"/>
                <a:ext cx="2838450" cy="523875"/>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r>
                  <a:rPr lang="zh-CN" sz="3200" b="1" dirty="0">
                    <a:solidFill>
                      <a:srgbClr val="C00000"/>
                    </a:solidFill>
                    <a:latin typeface="思源宋体 CN" panose="02020400000000000000" pitchFamily="18" charset="-122"/>
                    <a:ea typeface="思源宋体 CN" panose="02020400000000000000" pitchFamily="18" charset="-122"/>
                    <a:cs typeface="+mn-ea"/>
                    <a:sym typeface="思源宋体 CN" panose="02020400000000000000" pitchFamily="18" charset="-122"/>
                  </a:rPr>
                  <a:t>第一部分</a:t>
                </a:r>
              </a:p>
            </p:txBody>
          </p:sp>
          <p:grpSp>
            <p:nvGrpSpPr>
              <p:cNvPr id="30" name="0"/>
              <p:cNvGrpSpPr/>
              <p:nvPr/>
            </p:nvGrpSpPr>
            <p:grpSpPr>
              <a:xfrm>
                <a:off x="3538298" y="1649574"/>
                <a:ext cx="881380" cy="256540"/>
                <a:chOff x="7678906" y="1778986"/>
                <a:chExt cx="1315017" cy="382326"/>
              </a:xfrm>
              <a:grpFill/>
            </p:grpSpPr>
            <p:sp>
              <p:nvSpPr>
                <p:cNvPr id="31" name="五角星 14"/>
                <p:cNvSpPr/>
                <p:nvPr>
                  <p:custDataLst>
                    <p:tags r:id="rId6"/>
                  </p:custDataLst>
                </p:nvPr>
              </p:nvSpPr>
              <p:spPr>
                <a:xfrm>
                  <a:off x="7678906"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2" name="五角星 15"/>
                <p:cNvSpPr/>
                <p:nvPr>
                  <p:custDataLst>
                    <p:tags r:id="rId7"/>
                  </p:custDataLst>
                </p:nvPr>
              </p:nvSpPr>
              <p:spPr>
                <a:xfrm>
                  <a:off x="8163975"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3" name="五角星 16"/>
                <p:cNvSpPr/>
                <p:nvPr>
                  <p:custDataLst>
                    <p:tags r:id="rId8"/>
                  </p:custDataLst>
                </p:nvPr>
              </p:nvSpPr>
              <p:spPr>
                <a:xfrm>
                  <a:off x="8611597"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grpSp>
            <p:nvGrpSpPr>
              <p:cNvPr id="34" name="0"/>
              <p:cNvGrpSpPr/>
              <p:nvPr/>
            </p:nvGrpSpPr>
            <p:grpSpPr>
              <a:xfrm>
                <a:off x="7661988" y="1647034"/>
                <a:ext cx="881380" cy="256540"/>
                <a:chOff x="7678906" y="1778986"/>
                <a:chExt cx="1315017" cy="382326"/>
              </a:xfrm>
              <a:grpFill/>
            </p:grpSpPr>
            <p:sp>
              <p:nvSpPr>
                <p:cNvPr id="35" name="五角星 11"/>
                <p:cNvSpPr/>
                <p:nvPr>
                  <p:custDataLst>
                    <p:tags r:id="rId3"/>
                  </p:custDataLst>
                </p:nvPr>
              </p:nvSpPr>
              <p:spPr>
                <a:xfrm>
                  <a:off x="7678906"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6" name="五角星 12"/>
                <p:cNvSpPr/>
                <p:nvPr>
                  <p:custDataLst>
                    <p:tags r:id="rId4"/>
                  </p:custDataLst>
                </p:nvPr>
              </p:nvSpPr>
              <p:spPr>
                <a:xfrm>
                  <a:off x="8163975"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37" name="五角星 13"/>
                <p:cNvSpPr/>
                <p:nvPr>
                  <p:custDataLst>
                    <p:tags r:id="rId5"/>
                  </p:custDataLst>
                </p:nvPr>
              </p:nvSpPr>
              <p:spPr>
                <a:xfrm>
                  <a:off x="8611597" y="1778986"/>
                  <a:ext cx="382326" cy="382326"/>
                </a:xfrm>
                <a:prstGeom prst="star5">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p>
                  <a:pPr algn="ctr"/>
                  <a:endParaRPr lang="zh-CN" altLang="en-US" b="1" dirty="0">
                    <a:solidFill>
                      <a:srgbClr val="C00000"/>
                    </a:solidFill>
                    <a:effectLst>
                      <a:innerShdw blurRad="63500" dist="50800" dir="13500000">
                        <a:prstClr val="black">
                          <a:alpha val="50000"/>
                        </a:prstClr>
                      </a:innerShdw>
                    </a:effectLst>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grpSp>
      </p:gr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dpptx.com-TextBox 4"/>
          <p:cNvSpPr txBox="1"/>
          <p:nvPr/>
        </p:nvSpPr>
        <p:spPr>
          <a:xfrm>
            <a:off x="1191432" y="1729142"/>
            <a:ext cx="4704347" cy="3388172"/>
          </a:xfrm>
          <a:prstGeom prst="rect">
            <a:avLst/>
          </a:prstGeom>
          <a:noFill/>
        </p:spPr>
        <p:txBody>
          <a:bodyPr wrap="square">
            <a:spAutoFit/>
          </a:bodyPr>
          <a:lstStyle/>
          <a:p>
            <a:pPr indent="457200" algn="just" hangingPunct="0">
              <a:lnSpc>
                <a:spcPct val="120000"/>
              </a:lnSpc>
              <a:spcBef>
                <a:spcPts val="600"/>
              </a:spcBef>
            </a:pPr>
            <a:r>
              <a:rPr lang="zh-CN" altLang="en-US" dirty="0" smtClean="0"/>
              <a:t>新时代以来，教育系统认真学习领会习近平总书记重要讲话和重要指示批示精神，坚持用习近平新时代中国特色社会主义思想铸魂育人，深入贯彻落实总书记提出的“要把立德树人融入思想道德教育、文化知识教育、社会实践教育各环节，贯穿基础教育、职业教育、高等教育各领域”重要论述，紧紧围绕这个目标来设计学科体系、教学体系、教材体系、管理体系，立德树人工作取得历史性成就，发生历史性变革。</a:t>
            </a:r>
            <a:endParaRPr lang="zh-CN" altLang="en-US" sz="1800" kern="100" dirty="0">
              <a:solidFill>
                <a:srgbClr val="000000"/>
              </a:solidFill>
              <a:effectLst/>
              <a:latin typeface="思源黑体 CN Light" panose="020B0300000000000000" pitchFamily="34" charset="-122"/>
              <a:ea typeface="思源黑体 CN Light" panose="020B0300000000000000" pitchFamily="34" charset="-122"/>
            </a:endParaRPr>
          </a:p>
        </p:txBody>
      </p:sp>
      <p:sp>
        <p:nvSpPr>
          <p:cNvPr id="6" name="redpptx.com-Rectangle 5"/>
          <p:cNvSpPr/>
          <p:nvPr/>
        </p:nvSpPr>
        <p:spPr>
          <a:xfrm>
            <a:off x="977694" y="1450427"/>
            <a:ext cx="10024604" cy="3903237"/>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dpptx.com-Rectangle 6"/>
          <p:cNvSpPr/>
          <p:nvPr/>
        </p:nvSpPr>
        <p:spPr>
          <a:xfrm>
            <a:off x="977694" y="2295716"/>
            <a:ext cx="85195" cy="1267004"/>
          </a:xfrm>
          <a:prstGeom prst="rect">
            <a:avLst/>
          </a:prstGeom>
          <a:solidFill>
            <a:srgbClr val="99260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8c1b8743227ea4911dc5479a49fc38a"/>
          <p:cNvPicPr>
            <a:picLocks noChangeAspect="1"/>
          </p:cNvPicPr>
          <p:nvPr/>
        </p:nvPicPr>
        <p:blipFill>
          <a:blip r:embed="rId2"/>
          <a:stretch>
            <a:fillRect/>
          </a:stretch>
        </p:blipFill>
        <p:spPr>
          <a:xfrm>
            <a:off x="5895975" y="1380490"/>
            <a:ext cx="5048885" cy="3534410"/>
          </a:xfrm>
          <a:prstGeom prst="rect">
            <a:avLst/>
          </a:prstGeom>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dpptx.com-redpptx.com-Group 10"/>
          <p:cNvGrpSpPr/>
          <p:nvPr/>
        </p:nvGrpSpPr>
        <p:grpSpPr>
          <a:xfrm>
            <a:off x="1329554" y="1359681"/>
            <a:ext cx="9706309" cy="604593"/>
            <a:chOff x="968943" y="1924593"/>
            <a:chExt cx="10234453" cy="1474911"/>
          </a:xfrm>
        </p:grpSpPr>
        <p:sp>
          <p:nvSpPr>
            <p:cNvPr id="4" name="任意多边形: 形状 42"/>
            <p:cNvSpPr/>
            <p:nvPr/>
          </p:nvSpPr>
          <p:spPr>
            <a:xfrm rot="5400000">
              <a:off x="5353800" y="-2452110"/>
              <a:ext cx="1472892" cy="10226298"/>
            </a:xfrm>
            <a:custGeom>
              <a:avLst/>
              <a:gdLst>
                <a:gd name="connsiteX0" fmla="*/ 0 w 1169898"/>
                <a:gd name="connsiteY0" fmla="*/ 4003112 h 4063922"/>
                <a:gd name="connsiteX1" fmla="*/ 0 w 1169898"/>
                <a:gd name="connsiteY1" fmla="*/ 1606890 h 4063922"/>
                <a:gd name="connsiteX2" fmla="*/ 2 w 1169898"/>
                <a:gd name="connsiteY2" fmla="*/ 1606883 h 4063922"/>
                <a:gd name="connsiteX3" fmla="*/ 2 w 1169898"/>
                <a:gd name="connsiteY3" fmla="*/ 98792 h 4063922"/>
                <a:gd name="connsiteX4" fmla="*/ 98794 w 1169898"/>
                <a:gd name="connsiteY4" fmla="*/ 0 h 4063922"/>
                <a:gd name="connsiteX5" fmla="*/ 893995 w 1169898"/>
                <a:gd name="connsiteY5" fmla="*/ 0 h 4063922"/>
                <a:gd name="connsiteX6" fmla="*/ 992787 w 1169898"/>
                <a:gd name="connsiteY6" fmla="*/ 98792 h 4063922"/>
                <a:gd name="connsiteX7" fmla="*/ 992787 w 1169898"/>
                <a:gd name="connsiteY7" fmla="*/ 3589103 h 4063922"/>
                <a:gd name="connsiteX8" fmla="*/ 1169898 w 1169898"/>
                <a:gd name="connsiteY8" fmla="*/ 3766214 h 4063922"/>
                <a:gd name="connsiteX9" fmla="*/ 979379 w 1169898"/>
                <a:gd name="connsiteY9" fmla="*/ 3766214 h 4063922"/>
                <a:gd name="connsiteX10" fmla="*/ 979379 w 1169898"/>
                <a:gd name="connsiteY10" fmla="*/ 4003112 h 4063922"/>
                <a:gd name="connsiteX11" fmla="*/ 918570 w 1169898"/>
                <a:gd name="connsiteY11" fmla="*/ 4063922 h 4063922"/>
                <a:gd name="connsiteX12" fmla="*/ 60810 w 1169898"/>
                <a:gd name="connsiteY12" fmla="*/ 4063922 h 4063922"/>
                <a:gd name="connsiteX13" fmla="*/ 0 w 1169898"/>
                <a:gd name="connsiteY13" fmla="*/ 4003112 h 4063922"/>
                <a:gd name="connsiteX0-1" fmla="*/ 0 w 1169898"/>
                <a:gd name="connsiteY0-2" fmla="*/ 4003112 h 4063922"/>
                <a:gd name="connsiteX1-3" fmla="*/ 0 w 1169898"/>
                <a:gd name="connsiteY1-4" fmla="*/ 1606890 h 4063922"/>
                <a:gd name="connsiteX2-5" fmla="*/ 2 w 1169898"/>
                <a:gd name="connsiteY2-6" fmla="*/ 1606883 h 4063922"/>
                <a:gd name="connsiteX3-7" fmla="*/ 2 w 1169898"/>
                <a:gd name="connsiteY3-8" fmla="*/ 98792 h 4063922"/>
                <a:gd name="connsiteX4-9" fmla="*/ 98794 w 1169898"/>
                <a:gd name="connsiteY4-10" fmla="*/ 0 h 4063922"/>
                <a:gd name="connsiteX5-11" fmla="*/ 893995 w 1169898"/>
                <a:gd name="connsiteY5-12" fmla="*/ 0 h 4063922"/>
                <a:gd name="connsiteX6-13" fmla="*/ 992787 w 1169898"/>
                <a:gd name="connsiteY6-14" fmla="*/ 98792 h 4063922"/>
                <a:gd name="connsiteX7-15" fmla="*/ 983265 w 1169898"/>
                <a:gd name="connsiteY7-16" fmla="*/ 3542066 h 4063922"/>
                <a:gd name="connsiteX8-17" fmla="*/ 1169898 w 1169898"/>
                <a:gd name="connsiteY8-18" fmla="*/ 3766214 h 4063922"/>
                <a:gd name="connsiteX9-19" fmla="*/ 979379 w 1169898"/>
                <a:gd name="connsiteY9-20" fmla="*/ 3766214 h 4063922"/>
                <a:gd name="connsiteX10-21" fmla="*/ 979379 w 1169898"/>
                <a:gd name="connsiteY10-22" fmla="*/ 4003112 h 4063922"/>
                <a:gd name="connsiteX11-23" fmla="*/ 918570 w 1169898"/>
                <a:gd name="connsiteY11-24" fmla="*/ 4063922 h 4063922"/>
                <a:gd name="connsiteX12-25" fmla="*/ 60810 w 1169898"/>
                <a:gd name="connsiteY12-26" fmla="*/ 4063922 h 4063922"/>
                <a:gd name="connsiteX13-27" fmla="*/ 0 w 1169898"/>
                <a:gd name="connsiteY13-28" fmla="*/ 4003112 h 4063922"/>
                <a:gd name="connsiteX0-29" fmla="*/ 0 w 1169901"/>
                <a:gd name="connsiteY0-30" fmla="*/ 4003112 h 4063922"/>
                <a:gd name="connsiteX1-31" fmla="*/ 0 w 1169901"/>
                <a:gd name="connsiteY1-32" fmla="*/ 1606890 h 4063922"/>
                <a:gd name="connsiteX2-33" fmla="*/ 2 w 1169901"/>
                <a:gd name="connsiteY2-34" fmla="*/ 1606883 h 4063922"/>
                <a:gd name="connsiteX3-35" fmla="*/ 2 w 1169901"/>
                <a:gd name="connsiteY3-36" fmla="*/ 98792 h 4063922"/>
                <a:gd name="connsiteX4-37" fmla="*/ 98794 w 1169901"/>
                <a:gd name="connsiteY4-38" fmla="*/ 0 h 4063922"/>
                <a:gd name="connsiteX5-39" fmla="*/ 893995 w 1169901"/>
                <a:gd name="connsiteY5-40" fmla="*/ 0 h 4063922"/>
                <a:gd name="connsiteX6-41" fmla="*/ 992787 w 1169901"/>
                <a:gd name="connsiteY6-42" fmla="*/ 98792 h 4063922"/>
                <a:gd name="connsiteX7-43" fmla="*/ 983265 w 1169901"/>
                <a:gd name="connsiteY7-44" fmla="*/ 3542066 h 4063922"/>
                <a:gd name="connsiteX8-45" fmla="*/ 1169901 w 1169901"/>
                <a:gd name="connsiteY8-46" fmla="*/ 3724403 h 4063922"/>
                <a:gd name="connsiteX9-47" fmla="*/ 979379 w 1169901"/>
                <a:gd name="connsiteY9-48" fmla="*/ 3766214 h 4063922"/>
                <a:gd name="connsiteX10-49" fmla="*/ 979379 w 1169901"/>
                <a:gd name="connsiteY10-50" fmla="*/ 4003112 h 4063922"/>
                <a:gd name="connsiteX11-51" fmla="*/ 918570 w 1169901"/>
                <a:gd name="connsiteY11-52" fmla="*/ 4063922 h 4063922"/>
                <a:gd name="connsiteX12-53" fmla="*/ 60810 w 1169901"/>
                <a:gd name="connsiteY12-54" fmla="*/ 4063922 h 4063922"/>
                <a:gd name="connsiteX13-55" fmla="*/ 0 w 1169901"/>
                <a:gd name="connsiteY13-56" fmla="*/ 4003112 h 4063922"/>
                <a:gd name="connsiteX0-1-1" fmla="*/ 0 w 992787"/>
                <a:gd name="connsiteY0-2-2" fmla="*/ 4003112 h 4063922"/>
                <a:gd name="connsiteX1-3-3" fmla="*/ 0 w 992787"/>
                <a:gd name="connsiteY1-4-4" fmla="*/ 1606890 h 4063922"/>
                <a:gd name="connsiteX2-5-5" fmla="*/ 2 w 992787"/>
                <a:gd name="connsiteY2-6-6" fmla="*/ 1606883 h 4063922"/>
                <a:gd name="connsiteX3-7-7" fmla="*/ 2 w 992787"/>
                <a:gd name="connsiteY3-8-8" fmla="*/ 98792 h 4063922"/>
                <a:gd name="connsiteX4-9-9" fmla="*/ 98794 w 992787"/>
                <a:gd name="connsiteY4-10-10" fmla="*/ 0 h 4063922"/>
                <a:gd name="connsiteX5-11-11" fmla="*/ 893995 w 992787"/>
                <a:gd name="connsiteY5-12-12" fmla="*/ 0 h 4063922"/>
                <a:gd name="connsiteX6-13-13" fmla="*/ 992787 w 992787"/>
                <a:gd name="connsiteY6-14-14" fmla="*/ 98792 h 4063922"/>
                <a:gd name="connsiteX7-15-15" fmla="*/ 983265 w 992787"/>
                <a:gd name="connsiteY7-16-16" fmla="*/ 3542066 h 4063922"/>
                <a:gd name="connsiteX8-17-17" fmla="*/ 979379 w 992787"/>
                <a:gd name="connsiteY8-18-18" fmla="*/ 3766214 h 4063922"/>
                <a:gd name="connsiteX9-19-19" fmla="*/ 979379 w 992787"/>
                <a:gd name="connsiteY9-20-20" fmla="*/ 4003112 h 4063922"/>
                <a:gd name="connsiteX10-21-21" fmla="*/ 918570 w 992787"/>
                <a:gd name="connsiteY10-22-22" fmla="*/ 4063922 h 4063922"/>
                <a:gd name="connsiteX11-23-23" fmla="*/ 60810 w 992787"/>
                <a:gd name="connsiteY11-24-24" fmla="*/ 4063922 h 4063922"/>
                <a:gd name="connsiteX12-25-25" fmla="*/ 0 w 992787"/>
                <a:gd name="connsiteY12-26-26" fmla="*/ 4003112 h 4063922"/>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19-19" y="connsiteY9-20-20"/>
                </a:cxn>
                <a:cxn ang="0">
                  <a:pos x="connsiteX10-21-21" y="connsiteY10-22-22"/>
                </a:cxn>
                <a:cxn ang="0">
                  <a:pos x="connsiteX11-23-23" y="connsiteY11-24-24"/>
                </a:cxn>
                <a:cxn ang="0">
                  <a:pos x="connsiteX12-25-25" y="connsiteY12-26-26"/>
                </a:cxn>
              </a:cxnLst>
              <a:rect l="l" t="t" r="r" b="b"/>
              <a:pathLst>
                <a:path w="992787" h="4063922">
                  <a:moveTo>
                    <a:pt x="0" y="4003112"/>
                  </a:moveTo>
                  <a:lnTo>
                    <a:pt x="0" y="1606890"/>
                  </a:lnTo>
                  <a:cubicBezTo>
                    <a:pt x="1" y="1606888"/>
                    <a:pt x="1" y="1606885"/>
                    <a:pt x="2" y="1606883"/>
                  </a:cubicBezTo>
                  <a:lnTo>
                    <a:pt x="2" y="98792"/>
                  </a:lnTo>
                  <a:cubicBezTo>
                    <a:pt x="2" y="44231"/>
                    <a:pt x="44233" y="0"/>
                    <a:pt x="98794" y="0"/>
                  </a:cubicBezTo>
                  <a:lnTo>
                    <a:pt x="893995" y="0"/>
                  </a:lnTo>
                  <a:cubicBezTo>
                    <a:pt x="948556" y="0"/>
                    <a:pt x="992787" y="44231"/>
                    <a:pt x="992787" y="98792"/>
                  </a:cubicBezTo>
                  <a:lnTo>
                    <a:pt x="983265" y="3542066"/>
                  </a:lnTo>
                  <a:cubicBezTo>
                    <a:pt x="981970" y="3616782"/>
                    <a:pt x="980674" y="3691498"/>
                    <a:pt x="979379" y="3766214"/>
                  </a:cubicBezTo>
                  <a:lnTo>
                    <a:pt x="979379" y="4003112"/>
                  </a:lnTo>
                  <a:cubicBezTo>
                    <a:pt x="979379" y="4036696"/>
                    <a:pt x="952154" y="4063922"/>
                    <a:pt x="918570" y="4063922"/>
                  </a:cubicBezTo>
                  <a:lnTo>
                    <a:pt x="60810" y="4063922"/>
                  </a:lnTo>
                  <a:cubicBezTo>
                    <a:pt x="27226" y="4063922"/>
                    <a:pt x="0" y="4036696"/>
                    <a:pt x="0" y="4003112"/>
                  </a:cubicBezTo>
                  <a:close/>
                </a:path>
              </a:pathLst>
            </a:custGeom>
            <a:solidFill>
              <a:schemeClr val="bg1"/>
            </a:solidFill>
            <a:ln w="6350" cap="flat" cmpd="sng" algn="ctr">
              <a:solidFill>
                <a:srgbClr val="99260F"/>
              </a:solidFill>
              <a:prstDash val="solid"/>
              <a:miter lim="800000"/>
            </a:ln>
            <a:effectLst/>
          </p:spPr>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Medium"/>
                <a:ea typeface="思源黑体 CN Normal"/>
                <a:cs typeface="+mn-ea"/>
                <a:sym typeface="+mn-lt"/>
              </a:endParaRPr>
            </a:p>
          </p:txBody>
        </p:sp>
        <p:sp>
          <p:nvSpPr>
            <p:cNvPr id="5" name="任意多边形: 形状 43"/>
            <p:cNvSpPr/>
            <p:nvPr/>
          </p:nvSpPr>
          <p:spPr>
            <a:xfrm rot="5400000">
              <a:off x="5586317" y="-2217575"/>
              <a:ext cx="999705" cy="10234453"/>
            </a:xfrm>
            <a:custGeom>
              <a:avLst/>
              <a:gdLst>
                <a:gd name="connsiteX0" fmla="*/ 0 w 2495375"/>
                <a:gd name="connsiteY0" fmla="*/ 5240806 h 5370512"/>
                <a:gd name="connsiteX1" fmla="*/ 0 w 2495375"/>
                <a:gd name="connsiteY1" fmla="*/ 129706 h 5370512"/>
                <a:gd name="connsiteX2" fmla="*/ 129706 w 2495375"/>
                <a:gd name="connsiteY2" fmla="*/ 0 h 5370512"/>
                <a:gd name="connsiteX3" fmla="*/ 1959295 w 2495375"/>
                <a:gd name="connsiteY3" fmla="*/ 0 h 5370512"/>
                <a:gd name="connsiteX4" fmla="*/ 2089001 w 2495375"/>
                <a:gd name="connsiteY4" fmla="*/ 129706 h 5370512"/>
                <a:gd name="connsiteX5" fmla="*/ 2089001 w 2495375"/>
                <a:gd name="connsiteY5" fmla="*/ 4329133 h 5370512"/>
                <a:gd name="connsiteX6" fmla="*/ 2495375 w 2495375"/>
                <a:gd name="connsiteY6" fmla="*/ 4735507 h 5370512"/>
                <a:gd name="connsiteX7" fmla="*/ 2089001 w 2495375"/>
                <a:gd name="connsiteY7" fmla="*/ 4735507 h 5370512"/>
                <a:gd name="connsiteX8" fmla="*/ 2089001 w 2495375"/>
                <a:gd name="connsiteY8" fmla="*/ 5240806 h 5370512"/>
                <a:gd name="connsiteX9" fmla="*/ 1959295 w 2495375"/>
                <a:gd name="connsiteY9" fmla="*/ 5370512 h 5370512"/>
                <a:gd name="connsiteX10" fmla="*/ 129706 w 2495375"/>
                <a:gd name="connsiteY10" fmla="*/ 5370512 h 5370512"/>
                <a:gd name="connsiteX11" fmla="*/ 0 w 2495375"/>
                <a:gd name="connsiteY11" fmla="*/ 5240806 h 5370512"/>
                <a:gd name="connsiteX0-1" fmla="*/ 0 w 2495375"/>
                <a:gd name="connsiteY0-2" fmla="*/ 5240806 h 5370512"/>
                <a:gd name="connsiteX1-3" fmla="*/ 129706 w 2495375"/>
                <a:gd name="connsiteY1-4" fmla="*/ 0 h 5370512"/>
                <a:gd name="connsiteX2-5" fmla="*/ 1959295 w 2495375"/>
                <a:gd name="connsiteY2-6" fmla="*/ 0 h 5370512"/>
                <a:gd name="connsiteX3-7" fmla="*/ 2089001 w 2495375"/>
                <a:gd name="connsiteY3-8" fmla="*/ 129706 h 5370512"/>
                <a:gd name="connsiteX4-9" fmla="*/ 2089001 w 2495375"/>
                <a:gd name="connsiteY4-10" fmla="*/ 4329133 h 5370512"/>
                <a:gd name="connsiteX5-11" fmla="*/ 2495375 w 2495375"/>
                <a:gd name="connsiteY5-12" fmla="*/ 4735507 h 5370512"/>
                <a:gd name="connsiteX6-13" fmla="*/ 2089001 w 2495375"/>
                <a:gd name="connsiteY6-14" fmla="*/ 4735507 h 5370512"/>
                <a:gd name="connsiteX7-15" fmla="*/ 2089001 w 2495375"/>
                <a:gd name="connsiteY7-16" fmla="*/ 5240806 h 5370512"/>
                <a:gd name="connsiteX8-17" fmla="*/ 1959295 w 2495375"/>
                <a:gd name="connsiteY8-18" fmla="*/ 5370512 h 5370512"/>
                <a:gd name="connsiteX9-19" fmla="*/ 129706 w 2495375"/>
                <a:gd name="connsiteY9-20" fmla="*/ 5370512 h 5370512"/>
                <a:gd name="connsiteX10-21" fmla="*/ 0 w 2495375"/>
                <a:gd name="connsiteY10-22" fmla="*/ 5240806 h 5370512"/>
                <a:gd name="connsiteX0-23" fmla="*/ 0 w 2495375"/>
                <a:gd name="connsiteY0-24" fmla="*/ 5240806 h 5370512"/>
                <a:gd name="connsiteX1-25" fmla="*/ 1959295 w 2495375"/>
                <a:gd name="connsiteY1-26" fmla="*/ 0 h 5370512"/>
                <a:gd name="connsiteX2-27" fmla="*/ 2089001 w 2495375"/>
                <a:gd name="connsiteY2-28" fmla="*/ 129706 h 5370512"/>
                <a:gd name="connsiteX3-29" fmla="*/ 2089001 w 2495375"/>
                <a:gd name="connsiteY3-30" fmla="*/ 4329133 h 5370512"/>
                <a:gd name="connsiteX4-31" fmla="*/ 2495375 w 2495375"/>
                <a:gd name="connsiteY4-32" fmla="*/ 4735507 h 5370512"/>
                <a:gd name="connsiteX5-33" fmla="*/ 2089001 w 2495375"/>
                <a:gd name="connsiteY5-34" fmla="*/ 4735507 h 5370512"/>
                <a:gd name="connsiteX6-35" fmla="*/ 2089001 w 2495375"/>
                <a:gd name="connsiteY6-36" fmla="*/ 5240806 h 5370512"/>
                <a:gd name="connsiteX7-37" fmla="*/ 1959295 w 2495375"/>
                <a:gd name="connsiteY7-38" fmla="*/ 5370512 h 5370512"/>
                <a:gd name="connsiteX8-39" fmla="*/ 129706 w 2495375"/>
                <a:gd name="connsiteY8-40" fmla="*/ 5370512 h 5370512"/>
                <a:gd name="connsiteX9-41" fmla="*/ 0 w 2495375"/>
                <a:gd name="connsiteY9-42" fmla="*/ 5240806 h 5370512"/>
                <a:gd name="connsiteX0-43" fmla="*/ 0 w 2495375"/>
                <a:gd name="connsiteY0-44" fmla="*/ 5240806 h 5370512"/>
                <a:gd name="connsiteX1-45" fmla="*/ 1233147 w 2495375"/>
                <a:gd name="connsiteY1-46" fmla="*/ 1934977 h 5370512"/>
                <a:gd name="connsiteX2-47" fmla="*/ 1959295 w 2495375"/>
                <a:gd name="connsiteY2-48" fmla="*/ 0 h 5370512"/>
                <a:gd name="connsiteX3-49" fmla="*/ 2089001 w 2495375"/>
                <a:gd name="connsiteY3-50" fmla="*/ 129706 h 5370512"/>
                <a:gd name="connsiteX4-51" fmla="*/ 2089001 w 2495375"/>
                <a:gd name="connsiteY4-52" fmla="*/ 4329133 h 5370512"/>
                <a:gd name="connsiteX5-53" fmla="*/ 2495375 w 2495375"/>
                <a:gd name="connsiteY5-54" fmla="*/ 4735507 h 5370512"/>
                <a:gd name="connsiteX6-55" fmla="*/ 2089001 w 2495375"/>
                <a:gd name="connsiteY6-56" fmla="*/ 4735507 h 5370512"/>
                <a:gd name="connsiteX7-57" fmla="*/ 2089001 w 2495375"/>
                <a:gd name="connsiteY7-58" fmla="*/ 5240806 h 5370512"/>
                <a:gd name="connsiteX8-59" fmla="*/ 1959295 w 2495375"/>
                <a:gd name="connsiteY8-60" fmla="*/ 5370512 h 5370512"/>
                <a:gd name="connsiteX9-61" fmla="*/ 129706 w 2495375"/>
                <a:gd name="connsiteY9-62" fmla="*/ 5370512 h 5370512"/>
                <a:gd name="connsiteX10-63" fmla="*/ 0 w 2495375"/>
                <a:gd name="connsiteY10-64" fmla="*/ 5240806 h 5370512"/>
                <a:gd name="connsiteX0-65" fmla="*/ 1233147 w 2495375"/>
                <a:gd name="connsiteY0-66" fmla="*/ 1934977 h 5370512"/>
                <a:gd name="connsiteX1-67" fmla="*/ 1959295 w 2495375"/>
                <a:gd name="connsiteY1-68" fmla="*/ 0 h 5370512"/>
                <a:gd name="connsiteX2-69" fmla="*/ 2089001 w 2495375"/>
                <a:gd name="connsiteY2-70" fmla="*/ 129706 h 5370512"/>
                <a:gd name="connsiteX3-71" fmla="*/ 2089001 w 2495375"/>
                <a:gd name="connsiteY3-72" fmla="*/ 4329133 h 5370512"/>
                <a:gd name="connsiteX4-73" fmla="*/ 2495375 w 2495375"/>
                <a:gd name="connsiteY4-74" fmla="*/ 4735507 h 5370512"/>
                <a:gd name="connsiteX5-75" fmla="*/ 2089001 w 2495375"/>
                <a:gd name="connsiteY5-76" fmla="*/ 4735507 h 5370512"/>
                <a:gd name="connsiteX6-77" fmla="*/ 2089001 w 2495375"/>
                <a:gd name="connsiteY6-78" fmla="*/ 5240806 h 5370512"/>
                <a:gd name="connsiteX7-79" fmla="*/ 1959295 w 2495375"/>
                <a:gd name="connsiteY7-80" fmla="*/ 5370512 h 5370512"/>
                <a:gd name="connsiteX8-81" fmla="*/ 129706 w 2495375"/>
                <a:gd name="connsiteY8-82" fmla="*/ 5370512 h 5370512"/>
                <a:gd name="connsiteX9-83" fmla="*/ 0 w 2495375"/>
                <a:gd name="connsiteY9-84" fmla="*/ 5240806 h 5370512"/>
                <a:gd name="connsiteX10-85" fmla="*/ 1324587 w 2495375"/>
                <a:gd name="connsiteY10-86" fmla="*/ 2026417 h 5370512"/>
                <a:gd name="connsiteX0-87" fmla="*/ 1959295 w 2495375"/>
                <a:gd name="connsiteY0-88" fmla="*/ 0 h 5370512"/>
                <a:gd name="connsiteX1-89" fmla="*/ 2089001 w 2495375"/>
                <a:gd name="connsiteY1-90" fmla="*/ 129706 h 5370512"/>
                <a:gd name="connsiteX2-91" fmla="*/ 2089001 w 2495375"/>
                <a:gd name="connsiteY2-92" fmla="*/ 4329133 h 5370512"/>
                <a:gd name="connsiteX3-93" fmla="*/ 2495375 w 2495375"/>
                <a:gd name="connsiteY3-94" fmla="*/ 4735507 h 5370512"/>
                <a:gd name="connsiteX4-95" fmla="*/ 2089001 w 2495375"/>
                <a:gd name="connsiteY4-96" fmla="*/ 4735507 h 5370512"/>
                <a:gd name="connsiteX5-97" fmla="*/ 2089001 w 2495375"/>
                <a:gd name="connsiteY5-98" fmla="*/ 5240806 h 5370512"/>
                <a:gd name="connsiteX6-99" fmla="*/ 1959295 w 2495375"/>
                <a:gd name="connsiteY6-100" fmla="*/ 5370512 h 5370512"/>
                <a:gd name="connsiteX7-101" fmla="*/ 129706 w 2495375"/>
                <a:gd name="connsiteY7-102" fmla="*/ 5370512 h 5370512"/>
                <a:gd name="connsiteX8-103" fmla="*/ 0 w 2495375"/>
                <a:gd name="connsiteY8-104" fmla="*/ 5240806 h 5370512"/>
                <a:gd name="connsiteX9-105" fmla="*/ 1324587 w 2495375"/>
                <a:gd name="connsiteY9-106" fmla="*/ 2026417 h 5370512"/>
                <a:gd name="connsiteX0-107" fmla="*/ 1959295 w 2495375"/>
                <a:gd name="connsiteY0-108" fmla="*/ 0 h 5370512"/>
                <a:gd name="connsiteX1-109" fmla="*/ 2089001 w 2495375"/>
                <a:gd name="connsiteY1-110" fmla="*/ 129706 h 5370512"/>
                <a:gd name="connsiteX2-111" fmla="*/ 2089001 w 2495375"/>
                <a:gd name="connsiteY2-112" fmla="*/ 4329133 h 5370512"/>
                <a:gd name="connsiteX3-113" fmla="*/ 2495375 w 2495375"/>
                <a:gd name="connsiteY3-114" fmla="*/ 4735507 h 5370512"/>
                <a:gd name="connsiteX4-115" fmla="*/ 2089001 w 2495375"/>
                <a:gd name="connsiteY4-116" fmla="*/ 4735507 h 5370512"/>
                <a:gd name="connsiteX5-117" fmla="*/ 2089001 w 2495375"/>
                <a:gd name="connsiteY5-118" fmla="*/ 5240806 h 5370512"/>
                <a:gd name="connsiteX6-119" fmla="*/ 1959295 w 2495375"/>
                <a:gd name="connsiteY6-120" fmla="*/ 5370512 h 5370512"/>
                <a:gd name="connsiteX7-121" fmla="*/ 129706 w 2495375"/>
                <a:gd name="connsiteY7-122" fmla="*/ 5370512 h 5370512"/>
                <a:gd name="connsiteX8-123" fmla="*/ 0 w 2495375"/>
                <a:gd name="connsiteY8-124" fmla="*/ 5240806 h 5370512"/>
                <a:gd name="connsiteX0-125" fmla="*/ 1829589 w 2365669"/>
                <a:gd name="connsiteY0-126" fmla="*/ 0 h 5370512"/>
                <a:gd name="connsiteX1-127" fmla="*/ 1959295 w 2365669"/>
                <a:gd name="connsiteY1-128" fmla="*/ 129706 h 5370512"/>
                <a:gd name="connsiteX2-129" fmla="*/ 1959295 w 2365669"/>
                <a:gd name="connsiteY2-130" fmla="*/ 4329133 h 5370512"/>
                <a:gd name="connsiteX3-131" fmla="*/ 2365669 w 2365669"/>
                <a:gd name="connsiteY3-132" fmla="*/ 4735507 h 5370512"/>
                <a:gd name="connsiteX4-133" fmla="*/ 1959295 w 2365669"/>
                <a:gd name="connsiteY4-134" fmla="*/ 4735507 h 5370512"/>
                <a:gd name="connsiteX5-135" fmla="*/ 1959295 w 2365669"/>
                <a:gd name="connsiteY5-136" fmla="*/ 5240806 h 5370512"/>
                <a:gd name="connsiteX6-137" fmla="*/ 1829589 w 2365669"/>
                <a:gd name="connsiteY6-138" fmla="*/ 5370512 h 5370512"/>
                <a:gd name="connsiteX7-139" fmla="*/ 0 w 2365669"/>
                <a:gd name="connsiteY7-140" fmla="*/ 5370512 h 5370512"/>
                <a:gd name="connsiteX0-141" fmla="*/ 1959295 w 2365669"/>
                <a:gd name="connsiteY0-142" fmla="*/ 0 h 5240806"/>
                <a:gd name="connsiteX1-143" fmla="*/ 1959295 w 2365669"/>
                <a:gd name="connsiteY1-144" fmla="*/ 4199427 h 5240806"/>
                <a:gd name="connsiteX2-145" fmla="*/ 2365669 w 2365669"/>
                <a:gd name="connsiteY2-146" fmla="*/ 4605801 h 5240806"/>
                <a:gd name="connsiteX3-147" fmla="*/ 1959295 w 2365669"/>
                <a:gd name="connsiteY3-148" fmla="*/ 4605801 h 5240806"/>
                <a:gd name="connsiteX4-149" fmla="*/ 1959295 w 2365669"/>
                <a:gd name="connsiteY4-150" fmla="*/ 5111100 h 5240806"/>
                <a:gd name="connsiteX5-151" fmla="*/ 1829589 w 2365669"/>
                <a:gd name="connsiteY5-152" fmla="*/ 5240806 h 5240806"/>
                <a:gd name="connsiteX6-153" fmla="*/ 0 w 2365669"/>
                <a:gd name="connsiteY6-154" fmla="*/ 5240806 h 5240806"/>
                <a:gd name="connsiteX0-155" fmla="*/ 1952523 w 2365669"/>
                <a:gd name="connsiteY0-156" fmla="*/ 0 h 7692350"/>
                <a:gd name="connsiteX1-157" fmla="*/ 1959295 w 2365669"/>
                <a:gd name="connsiteY1-158" fmla="*/ 6650971 h 7692350"/>
                <a:gd name="connsiteX2-159" fmla="*/ 2365669 w 2365669"/>
                <a:gd name="connsiteY2-160" fmla="*/ 7057345 h 7692350"/>
                <a:gd name="connsiteX3-161" fmla="*/ 1959295 w 2365669"/>
                <a:gd name="connsiteY3-162" fmla="*/ 7057345 h 7692350"/>
                <a:gd name="connsiteX4-163" fmla="*/ 1959295 w 2365669"/>
                <a:gd name="connsiteY4-164" fmla="*/ 7562644 h 7692350"/>
                <a:gd name="connsiteX5-165" fmla="*/ 1829589 w 2365669"/>
                <a:gd name="connsiteY5-166" fmla="*/ 7692350 h 7692350"/>
                <a:gd name="connsiteX6-167" fmla="*/ 0 w 2365669"/>
                <a:gd name="connsiteY6-168" fmla="*/ 7692350 h 7692350"/>
                <a:gd name="connsiteX0-1-1" fmla="*/ 1952523 w 1959294"/>
                <a:gd name="connsiteY0-2-2" fmla="*/ 0 h 7692350"/>
                <a:gd name="connsiteX1-3-3" fmla="*/ 1959295 w 1959294"/>
                <a:gd name="connsiteY1-4-4" fmla="*/ 6650971 h 7692350"/>
                <a:gd name="connsiteX2-5-5" fmla="*/ 1959295 w 1959294"/>
                <a:gd name="connsiteY2-6-6" fmla="*/ 7057345 h 7692350"/>
                <a:gd name="connsiteX3-7-7" fmla="*/ 1959295 w 1959294"/>
                <a:gd name="connsiteY3-8-8" fmla="*/ 7562644 h 7692350"/>
                <a:gd name="connsiteX4-9-9" fmla="*/ 1829589 w 1959294"/>
                <a:gd name="connsiteY4-10-10" fmla="*/ 7692350 h 7692350"/>
                <a:gd name="connsiteX5-11-11" fmla="*/ 0 w 1959294"/>
                <a:gd name="connsiteY5-12-12" fmla="*/ 7692350 h 7692350"/>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Lst>
              <a:rect l="l" t="t" r="r" b="b"/>
              <a:pathLst>
                <a:path w="1959294" h="7692350">
                  <a:moveTo>
                    <a:pt x="1952523" y="0"/>
                  </a:moveTo>
                  <a:cubicBezTo>
                    <a:pt x="1954780" y="2216990"/>
                    <a:pt x="1957038" y="4433981"/>
                    <a:pt x="1959295" y="6650971"/>
                  </a:cubicBezTo>
                  <a:lnTo>
                    <a:pt x="1959295" y="7057345"/>
                  </a:lnTo>
                  <a:lnTo>
                    <a:pt x="1959295" y="7562644"/>
                  </a:lnTo>
                  <a:cubicBezTo>
                    <a:pt x="1959295" y="7634279"/>
                    <a:pt x="1901224" y="7692350"/>
                    <a:pt x="1829589" y="7692350"/>
                  </a:cubicBezTo>
                  <a:lnTo>
                    <a:pt x="0" y="7692350"/>
                  </a:lnTo>
                </a:path>
              </a:pathLst>
            </a:custGeom>
            <a:noFill/>
            <a:ln w="44450" cap="rnd" cmpd="sng" algn="ctr">
              <a:solidFill>
                <a:srgbClr val="99260F"/>
              </a:solidFill>
              <a:prstDash val="solid"/>
              <a:round/>
            </a:ln>
            <a:effectLst/>
          </p:spPr>
          <p:txBody>
            <a:bodyPr wrap="square" rtlCol="0" anchor="ctr">
              <a:noAutofit/>
            </a:body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Medium"/>
                <a:ea typeface="思源黑体 CN Normal"/>
                <a:cs typeface="+mn-ea"/>
                <a:sym typeface="+mn-lt"/>
              </a:endParaRPr>
            </a:p>
          </p:txBody>
        </p:sp>
      </p:grpSp>
      <p:sp>
        <p:nvSpPr>
          <p:cNvPr id="6" name="redpptx.com-TextBox 5"/>
          <p:cNvSpPr txBox="1"/>
          <p:nvPr/>
        </p:nvSpPr>
        <p:spPr>
          <a:xfrm>
            <a:off x="984019" y="1473224"/>
            <a:ext cx="9723310" cy="463588"/>
          </a:xfrm>
          <a:prstGeom prst="rect">
            <a:avLst/>
          </a:prstGeom>
          <a:noFill/>
        </p:spPr>
        <p:txBody>
          <a:bodyPr wrap="square">
            <a:spAutoFit/>
          </a:bodyPr>
          <a:lstStyle/>
          <a:p>
            <a:pPr indent="457200" algn="just" hangingPunct="0">
              <a:lnSpc>
                <a:spcPct val="120000"/>
              </a:lnSpc>
              <a:spcBef>
                <a:spcPts val="600"/>
              </a:spcBef>
            </a:pPr>
            <a:r>
              <a:rPr lang="en-US" altLang="zh-CN" sz="2200" b="1" dirty="0" smtClean="0">
                <a:solidFill>
                  <a:srgbClr val="C00000"/>
                </a:solidFill>
              </a:rPr>
              <a:t>1.</a:t>
            </a:r>
            <a:r>
              <a:rPr lang="zh-CN" altLang="en-US" sz="2200" b="1" dirty="0" smtClean="0">
                <a:solidFill>
                  <a:srgbClr val="C00000"/>
                </a:solidFill>
              </a:rPr>
              <a:t>习近平</a:t>
            </a:r>
            <a:r>
              <a:rPr lang="zh-CN" altLang="en-US" sz="2200" b="1" dirty="0" smtClean="0">
                <a:solidFill>
                  <a:srgbClr val="C00000"/>
                </a:solidFill>
              </a:rPr>
              <a:t>新时代中国特色社会主义思想“三进”育人成效显著提升。</a:t>
            </a:r>
            <a:endParaRPr lang="zh-CN" altLang="en-US" sz="2200" b="1" kern="100" dirty="0">
              <a:solidFill>
                <a:srgbClr val="C00000"/>
              </a:solidFill>
              <a:effectLst/>
              <a:latin typeface="思源黑体 CN Light" panose="020B0300000000000000" pitchFamily="34" charset="-122"/>
              <a:ea typeface="思源黑体 CN Light" panose="020B0300000000000000" pitchFamily="34" charset="-122"/>
            </a:endParaRPr>
          </a:p>
        </p:txBody>
      </p:sp>
      <p:sp>
        <p:nvSpPr>
          <p:cNvPr id="7" name="redpptx.com-TextBox 6"/>
          <p:cNvSpPr txBox="1"/>
          <p:nvPr/>
        </p:nvSpPr>
        <p:spPr>
          <a:xfrm>
            <a:off x="4087210" y="2179426"/>
            <a:ext cx="6948653" cy="4413516"/>
          </a:xfrm>
          <a:prstGeom prst="rect">
            <a:avLst/>
          </a:prstGeom>
          <a:noFill/>
        </p:spPr>
        <p:txBody>
          <a:bodyPr wrap="square">
            <a:spAutoFit/>
          </a:bodyPr>
          <a:lstStyle/>
          <a:p>
            <a:pPr marL="285750" indent="-285750" algn="just" hangingPunct="0">
              <a:lnSpc>
                <a:spcPct val="120000"/>
              </a:lnSpc>
              <a:spcBef>
                <a:spcPts val="600"/>
              </a:spcBef>
              <a:buClr>
                <a:srgbClr val="99260F"/>
              </a:buClr>
            </a:pPr>
            <a:r>
              <a:rPr lang="zh-CN" altLang="en-US" dirty="0" smtClean="0"/>
              <a:t>             习近平</a:t>
            </a:r>
            <a:r>
              <a:rPr lang="zh-CN" altLang="en-US" dirty="0" smtClean="0"/>
              <a:t>总书记多次强调，用新时代中国特色社会主义思想铸魂育人。</a:t>
            </a:r>
            <a:r>
              <a:rPr lang="en-US" altLang="zh-CN" dirty="0" smtClean="0"/>
              <a:t>2024</a:t>
            </a:r>
            <a:r>
              <a:rPr lang="zh-CN" altLang="en-US" dirty="0" smtClean="0"/>
              <a:t>年</a:t>
            </a:r>
            <a:r>
              <a:rPr lang="en-US" altLang="zh-CN" dirty="0" smtClean="0"/>
              <a:t>5</a:t>
            </a:r>
            <a:r>
              <a:rPr lang="zh-CN" altLang="en-US" dirty="0" smtClean="0"/>
              <a:t>月，总书记对学校思政课建设作出重要指示，强调要构建以新时代中国特色社会主义思想为核心内容的课程教材体系。总书记的要求，是教育系统的行动方向。新时代以来，教育系统精准化推进习近平新时代中国特色社会主义思想入脑入心。大中小学各学段全面使用</a:t>
            </a:r>
            <a:r>
              <a:rPr lang="en-US" altLang="zh-CN" dirty="0" smtClean="0"/>
              <a:t>《</a:t>
            </a:r>
            <a:r>
              <a:rPr lang="zh-CN" altLang="en-US" dirty="0" smtClean="0"/>
              <a:t>习近平新时代中国特色社会主义思想学生读本</a:t>
            </a:r>
            <a:r>
              <a:rPr lang="en-US" altLang="zh-CN" dirty="0" smtClean="0"/>
              <a:t>》</a:t>
            </a:r>
            <a:r>
              <a:rPr lang="zh-CN" altLang="en-US" dirty="0" smtClean="0"/>
              <a:t>。中小学及时开设习近平总书记最新讲话精神导读、导学及主题活动选修课。连续</a:t>
            </a:r>
            <a:r>
              <a:rPr lang="en-US" altLang="zh-CN" dirty="0" smtClean="0"/>
              <a:t>7</a:t>
            </a:r>
            <a:r>
              <a:rPr lang="zh-CN" altLang="en-US" dirty="0" smtClean="0"/>
              <a:t>年实施习近平新时代中国特色社会主义思想大学习领航计划，持续推进“寻访重温习近平总书记重要考察足迹”、“习近平总书记与大学生在一起”等活动，面向</a:t>
            </a:r>
            <a:r>
              <a:rPr lang="zh-CN" altLang="en-US" dirty="0" smtClean="0"/>
              <a:t>师生开展党的二十大精神宣讲巡讲</a:t>
            </a:r>
            <a:r>
              <a:rPr lang="en-US" altLang="zh-CN" dirty="0" smtClean="0"/>
              <a:t>2</a:t>
            </a:r>
            <a:r>
              <a:rPr lang="zh-CN" altLang="en-US" dirty="0" smtClean="0"/>
              <a:t>万余场次。在各学段、各类型教育中针对性设计开展“开学第一课”、“技能成才，强国有我</a:t>
            </a:r>
            <a:r>
              <a:rPr lang="zh-CN" altLang="en-US" dirty="0" smtClean="0"/>
              <a:t>” 等</a:t>
            </a:r>
            <a:r>
              <a:rPr lang="zh-CN" altLang="en-US" dirty="0" smtClean="0"/>
              <a:t>活动，深度覆盖</a:t>
            </a:r>
            <a:r>
              <a:rPr lang="en-US" altLang="zh-CN" dirty="0" smtClean="0"/>
              <a:t>2.9</a:t>
            </a:r>
            <a:r>
              <a:rPr lang="zh-CN" altLang="en-US" dirty="0" smtClean="0"/>
              <a:t>亿在校学生</a:t>
            </a:r>
            <a:r>
              <a:rPr lang="zh-CN" altLang="en-US" dirty="0" smtClean="0"/>
              <a:t>。</a:t>
            </a:r>
            <a:endParaRPr lang="zh-CN" altLang="en-US" sz="1800" kern="100" dirty="0">
              <a:solidFill>
                <a:srgbClr val="000000"/>
              </a:solidFill>
              <a:effectLst/>
              <a:latin typeface="思源黑体 CN Light" panose="020B0300000000000000" pitchFamily="34" charset="-122"/>
              <a:ea typeface="思源黑体 CN Light" panose="020B0300000000000000" pitchFamily="34" charset="-122"/>
            </a:endParaRPr>
          </a:p>
        </p:txBody>
      </p:sp>
      <p:pic>
        <p:nvPicPr>
          <p:cNvPr id="13" name="redpptx.com-Picture 12" descr="墙上挂着一幅画&#10;&#10;描述已自动生成"/>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29557" y="2263891"/>
            <a:ext cx="2399863" cy="3199817"/>
          </a:xfrm>
          <a:prstGeom prst="rect">
            <a:avLst/>
          </a:prstGeo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dpptx.com-Picture 1" descr="图片包含 形状&#10;&#10;描述已自动生成"/>
          <p:cNvPicPr>
            <a:picLocks noChangeAspect="1"/>
          </p:cNvPicPr>
          <p:nvPr/>
        </p:nvPicPr>
        <p:blipFill>
          <a:blip r:embed="rId2"/>
          <a:stretch>
            <a:fillRect/>
          </a:stretch>
        </p:blipFill>
        <p:spPr>
          <a:xfrm>
            <a:off x="896500" y="2265561"/>
            <a:ext cx="5725015" cy="3935213"/>
          </a:xfrm>
          <a:prstGeom prst="rect">
            <a:avLst/>
          </a:prstGeom>
        </p:spPr>
      </p:pic>
      <p:sp>
        <p:nvSpPr>
          <p:cNvPr id="4" name="redpptx.com-redpptx.com-Rectangle 4"/>
          <p:cNvSpPr/>
          <p:nvPr/>
        </p:nvSpPr>
        <p:spPr>
          <a:xfrm flipH="1">
            <a:off x="874713" y="1376539"/>
            <a:ext cx="10477500" cy="594336"/>
          </a:xfrm>
          <a:prstGeom prst="rect">
            <a:avLst/>
          </a:prstGeom>
          <a:gradFill>
            <a:gsLst>
              <a:gs pos="100000">
                <a:srgbClr val="99260F">
                  <a:alpha val="24000"/>
                </a:srgbClr>
              </a:gs>
              <a:gs pos="39000">
                <a:srgbClr val="99260F">
                  <a:alpha val="6000"/>
                </a:srgbClr>
              </a:gs>
            </a:gsLst>
            <a:lin ang="1200000" scaled="0"/>
          </a:gradFill>
          <a:ln w="19050" cap="flat" cmpd="sng" algn="ctr">
            <a:noFill/>
            <a:prstDash val="sysDot"/>
            <a:miter lim="800000"/>
          </a:ln>
          <a:effectLst/>
        </p:spPr>
        <p:txBody>
          <a:bodyPr rtlCol="0" anchor="ctr"/>
          <a:lstStyle/>
          <a:p>
            <a:pPr algn="ctr">
              <a:lnSpc>
                <a:spcPct val="120000"/>
              </a:lnSpc>
            </a:pPr>
            <a:endParaRPr lang="zh-CN" altLang="en-US" sz="1350" kern="0" dirty="0">
              <a:solidFill>
                <a:prstClr val="white"/>
              </a:solidFill>
              <a:latin typeface="思源黑体 CN Medium"/>
              <a:ea typeface="思源黑体 CN Normal"/>
              <a:cs typeface="+mn-ea"/>
              <a:sym typeface="+mn-lt"/>
            </a:endParaRPr>
          </a:p>
        </p:txBody>
      </p:sp>
      <p:sp>
        <p:nvSpPr>
          <p:cNvPr id="5" name="redpptx.com-TextBox 4"/>
          <p:cNvSpPr txBox="1"/>
          <p:nvPr/>
        </p:nvSpPr>
        <p:spPr>
          <a:xfrm>
            <a:off x="874713" y="1471135"/>
            <a:ext cx="10442575" cy="463588"/>
          </a:xfrm>
          <a:prstGeom prst="rect">
            <a:avLst/>
          </a:prstGeom>
          <a:noFill/>
        </p:spPr>
        <p:txBody>
          <a:bodyPr wrap="square" rtlCol="0">
            <a:spAutoFit/>
          </a:bodyPr>
          <a:lstStyle/>
          <a:p>
            <a:pPr indent="457200" algn="just" hangingPunct="0">
              <a:lnSpc>
                <a:spcPct val="120000"/>
              </a:lnSpc>
              <a:spcBef>
                <a:spcPts val="600"/>
              </a:spcBef>
            </a:pPr>
            <a:r>
              <a:rPr lang="en-US" altLang="zh-CN" sz="2200" b="1" dirty="0" smtClean="0">
                <a:solidFill>
                  <a:srgbClr val="C00000"/>
                </a:solidFill>
              </a:rPr>
              <a:t>2.</a:t>
            </a:r>
            <a:r>
              <a:rPr lang="zh-CN" altLang="en-US" sz="2200" b="1" dirty="0" smtClean="0">
                <a:solidFill>
                  <a:srgbClr val="C00000"/>
                </a:solidFill>
              </a:rPr>
              <a:t>思</a:t>
            </a:r>
            <a:r>
              <a:rPr lang="zh-CN" altLang="en-US" sz="2200" b="1" dirty="0" smtClean="0">
                <a:solidFill>
                  <a:srgbClr val="C00000"/>
                </a:solidFill>
              </a:rPr>
              <a:t>政课发展环境和整体生态发生全局性、根本性转变。</a:t>
            </a:r>
            <a:endParaRPr lang="en-US" altLang="zh-CN" sz="2200" b="1" kern="0" dirty="0">
              <a:solidFill>
                <a:srgbClr val="C00000"/>
              </a:solidFill>
              <a:effectLst/>
              <a:latin typeface="思源黑体 CN Light" panose="020B0300000000000000" pitchFamily="34" charset="-122"/>
              <a:ea typeface="思源黑体 CN Light" panose="020B0300000000000000" pitchFamily="34" charset="-122"/>
              <a:cs typeface="宋体" panose="02010600030101010101" pitchFamily="2" charset="-122"/>
            </a:endParaRPr>
          </a:p>
        </p:txBody>
      </p:sp>
      <p:sp>
        <p:nvSpPr>
          <p:cNvPr id="6" name="redpptx.com-TextBox 5"/>
          <p:cNvSpPr txBox="1"/>
          <p:nvPr/>
        </p:nvSpPr>
        <p:spPr>
          <a:xfrm>
            <a:off x="1066201" y="2510151"/>
            <a:ext cx="5255770" cy="3416320"/>
          </a:xfrm>
          <a:prstGeom prst="rect">
            <a:avLst/>
          </a:prstGeom>
          <a:noFill/>
        </p:spPr>
        <p:txBody>
          <a:bodyPr wrap="square" rtlCol="0">
            <a:spAutoFit/>
          </a:bodyPr>
          <a:lstStyle/>
          <a:p>
            <a:pPr indent="457200" algn="just" hangingPunct="0">
              <a:lnSpc>
                <a:spcPct val="120000"/>
              </a:lnSpc>
              <a:spcBef>
                <a:spcPts val="600"/>
              </a:spcBef>
            </a:pPr>
            <a:r>
              <a:rPr lang="zh-CN" altLang="en-US" dirty="0" smtClean="0"/>
              <a:t>思想政治理论课是落实立德树人根本任务的关键课程。</a:t>
            </a:r>
            <a:r>
              <a:rPr lang="en-US" altLang="zh-CN" dirty="0" smtClean="0"/>
              <a:t>2019</a:t>
            </a:r>
            <a:r>
              <a:rPr lang="zh-CN" altLang="en-US" dirty="0" smtClean="0"/>
              <a:t>年</a:t>
            </a:r>
            <a:r>
              <a:rPr lang="en-US" altLang="zh-CN" dirty="0" smtClean="0"/>
              <a:t>3</a:t>
            </a:r>
            <a:r>
              <a:rPr lang="zh-CN" altLang="en-US" dirty="0" smtClean="0"/>
              <a:t>月</a:t>
            </a:r>
            <a:r>
              <a:rPr lang="en-US" altLang="zh-CN" dirty="0" smtClean="0"/>
              <a:t>18</a:t>
            </a:r>
            <a:r>
              <a:rPr lang="zh-CN" altLang="en-US" dirty="0" smtClean="0"/>
              <a:t>日，习近平总书记主持召开学校思想政治理论课教师座谈会并发表重要讲话，这在我们党的历史上是第一次，充分体现出以习近平同志为核心的党中央对学校思政课建设的高度重视</a:t>
            </a:r>
            <a:r>
              <a:rPr lang="zh-CN" altLang="en-US" dirty="0" smtClean="0"/>
              <a:t>。各级</a:t>
            </a:r>
            <a:r>
              <a:rPr lang="zh-CN" altLang="en-US" dirty="0" smtClean="0"/>
              <a:t>各类学校全面加强党对思政课建设的领导，自觉担起主体责任，把思政课作为学校“第一课”，书记、校长认真履行思政课建设“第一责任人”职责，落实带头联系思政课教师、带头讲课听课等要求</a:t>
            </a:r>
            <a:r>
              <a:rPr lang="zh-CN" altLang="en-US" dirty="0" smtClean="0"/>
              <a:t>。</a:t>
            </a:r>
            <a:endParaRPr lang="zh-CN" alt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pic>
        <p:nvPicPr>
          <p:cNvPr id="11" name="redpptx.com-Picture 10" descr="一群人在跳舞&#10;&#10;中度可信度描述已自动生成"/>
          <p:cNvPicPr>
            <a:picLocks noChangeAspect="1"/>
          </p:cNvPicPr>
          <p:nvPr/>
        </p:nvPicPr>
        <p:blipFill rotWithShape="1">
          <a:blip r:embed="rId3">
            <a:extLst>
              <a:ext uri="{28A0092B-C50C-407E-A947-70E740481C1C}">
                <a14:useLocalDpi xmlns:a14="http://schemas.microsoft.com/office/drawing/2010/main" xmlns="" val="0"/>
              </a:ext>
            </a:extLst>
          </a:blip>
          <a:srcRect l="4888" r="6897"/>
          <a:stretch>
            <a:fillRect/>
          </a:stretch>
        </p:blipFill>
        <p:spPr>
          <a:xfrm>
            <a:off x="6732916" y="2265561"/>
            <a:ext cx="4619297" cy="3935213"/>
          </a:xfrm>
          <a:prstGeom prst="rect">
            <a:avLst/>
          </a:prstGeom>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dpptx.com-TextBox 3"/>
          <p:cNvSpPr txBox="1"/>
          <p:nvPr/>
        </p:nvSpPr>
        <p:spPr>
          <a:xfrm>
            <a:off x="1016518" y="1314499"/>
            <a:ext cx="10405590" cy="463588"/>
          </a:xfrm>
          <a:prstGeom prst="rect">
            <a:avLst/>
          </a:prstGeom>
          <a:noFill/>
        </p:spPr>
        <p:txBody>
          <a:bodyPr wrap="square" rtlCol="0">
            <a:spAutoFit/>
          </a:bodyPr>
          <a:lstStyle/>
          <a:p>
            <a:pPr indent="457200" algn="just" hangingPunct="0">
              <a:lnSpc>
                <a:spcPct val="120000"/>
              </a:lnSpc>
              <a:spcBef>
                <a:spcPts val="600"/>
              </a:spcBef>
            </a:pPr>
            <a:r>
              <a:rPr lang="en-US" altLang="zh-CN" sz="2200" b="1" dirty="0" smtClean="0">
                <a:solidFill>
                  <a:srgbClr val="C00000"/>
                </a:solidFill>
              </a:rPr>
              <a:t>3.</a:t>
            </a:r>
            <a:r>
              <a:rPr lang="zh-CN" altLang="en-US" sz="2200" b="1" dirty="0" smtClean="0">
                <a:solidFill>
                  <a:srgbClr val="C00000"/>
                </a:solidFill>
              </a:rPr>
              <a:t>德智体美劳</a:t>
            </a:r>
            <a:r>
              <a:rPr lang="zh-CN" altLang="en-US" sz="2200" b="1" dirty="0" smtClean="0">
                <a:solidFill>
                  <a:srgbClr val="C00000"/>
                </a:solidFill>
              </a:rPr>
              <a:t>全面培养的育人体系全面构建。</a:t>
            </a:r>
            <a:endParaRPr lang="en-US" altLang="zh-CN" sz="2200" b="1" kern="0" dirty="0">
              <a:solidFill>
                <a:srgbClr val="C00000"/>
              </a:solidFill>
              <a:effectLst/>
              <a:latin typeface="思源黑体 CN Light" panose="020B0300000000000000" pitchFamily="34" charset="-122"/>
              <a:ea typeface="思源黑体 CN Light" panose="020B0300000000000000" pitchFamily="34" charset="-122"/>
              <a:cs typeface="宋体" panose="02010600030101010101" pitchFamily="2" charset="-122"/>
            </a:endParaRPr>
          </a:p>
        </p:txBody>
      </p:sp>
      <p:sp>
        <p:nvSpPr>
          <p:cNvPr id="5" name="redpptx.com-TextBox 4"/>
          <p:cNvSpPr txBox="1"/>
          <p:nvPr/>
        </p:nvSpPr>
        <p:spPr>
          <a:xfrm>
            <a:off x="1184402" y="2111714"/>
            <a:ext cx="5410274" cy="4052969"/>
          </a:xfrm>
          <a:prstGeom prst="rect">
            <a:avLst/>
          </a:prstGeom>
          <a:noFill/>
        </p:spPr>
        <p:txBody>
          <a:bodyPr wrap="square" rtlCol="0">
            <a:spAutoFit/>
          </a:bodyPr>
          <a:lstStyle/>
          <a:p>
            <a:pPr indent="457200" algn="just" hangingPunct="0">
              <a:lnSpc>
                <a:spcPct val="120000"/>
              </a:lnSpc>
              <a:spcBef>
                <a:spcPts val="600"/>
              </a:spcBef>
              <a:buClr>
                <a:srgbClr val="CC1E37"/>
              </a:buClr>
            </a:pPr>
            <a:r>
              <a:rPr lang="zh-CN" altLang="en-US" dirty="0" smtClean="0"/>
              <a:t>新修订的教育法将“劳”纳入党的教育方针，劳动教育有机融入青少年成长的全过程，爱劳动、会劳动逐步成为校园新风尚。深入贯彻“健康第一”的教育理念，全面加强和改进学生心理健康教育工作，营造关心、支持、参与学生心理健康教育的良好社会氛围。着力解决“小胖墩”、“小眼镜”问题，持续推进体育教学改革，进一步保障中小学生体育活动时间，加强作业、手机、读物等管理，呵护学生健康成长。健全美育课程体系，实施美育浸润计划、青少年读书行动等，提升学生综合素质，学生全面发展、生动活泼发展的育人生态进一步形成和巩固。</a:t>
            </a:r>
            <a:endParaRPr lang="zh-CN" altLang="en-US" dirty="0">
              <a:solidFill>
                <a:schemeClr val="bg2">
                  <a:lumMod val="25000"/>
                </a:schemeClr>
              </a:solidFill>
              <a:latin typeface="思源黑体 CN Light" panose="020B0300000000000000" pitchFamily="34" charset="-122"/>
              <a:ea typeface="思源黑体 CN Light" panose="020B0300000000000000" pitchFamily="34" charset="-122"/>
            </a:endParaRPr>
          </a:p>
        </p:txBody>
      </p:sp>
      <p:grpSp>
        <p:nvGrpSpPr>
          <p:cNvPr id="6" name="redpptx.com-redpptx.com-Aitds3"/>
          <p:cNvGrpSpPr/>
          <p:nvPr/>
        </p:nvGrpSpPr>
        <p:grpSpPr>
          <a:xfrm>
            <a:off x="900969" y="1386621"/>
            <a:ext cx="399667" cy="263072"/>
            <a:chOff x="2762976" y="2497837"/>
            <a:chExt cx="501650" cy="330200"/>
          </a:xfrm>
          <a:solidFill>
            <a:schemeClr val="accent1"/>
          </a:solidFill>
        </p:grpSpPr>
        <p:sp>
          <p:nvSpPr>
            <p:cNvPr id="7" name="Aitds3-1"/>
            <p:cNvSpPr/>
            <p:nvPr/>
          </p:nvSpPr>
          <p:spPr>
            <a:xfrm>
              <a:off x="2762976" y="2497837"/>
              <a:ext cx="165100" cy="330200"/>
            </a:xfrm>
            <a:prstGeom prst="chevr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Medium"/>
                <a:ea typeface="思源黑体 CN Normal"/>
                <a:cs typeface="+mn-ea"/>
                <a:sym typeface="+mn-lt"/>
              </a:endParaRPr>
            </a:p>
          </p:txBody>
        </p:sp>
        <p:sp>
          <p:nvSpPr>
            <p:cNvPr id="8" name="Aitds3-2"/>
            <p:cNvSpPr/>
            <p:nvPr/>
          </p:nvSpPr>
          <p:spPr>
            <a:xfrm>
              <a:off x="2928076" y="2497837"/>
              <a:ext cx="165100" cy="330200"/>
            </a:xfrm>
            <a:prstGeom prst="chevr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Medium"/>
                <a:ea typeface="思源黑体 CN Normal"/>
                <a:cs typeface="+mn-ea"/>
                <a:sym typeface="+mn-lt"/>
              </a:endParaRPr>
            </a:p>
          </p:txBody>
        </p:sp>
        <p:sp>
          <p:nvSpPr>
            <p:cNvPr id="9" name="Aitds3-3"/>
            <p:cNvSpPr/>
            <p:nvPr/>
          </p:nvSpPr>
          <p:spPr>
            <a:xfrm>
              <a:off x="3099526" y="2497837"/>
              <a:ext cx="165100" cy="330200"/>
            </a:xfrm>
            <a:prstGeom prst="chevron">
              <a:avLst/>
            </a:prstGeom>
            <a:grpFill/>
            <a:ln w="25400" cap="flat" cmpd="sng" algn="ctr">
              <a:noFill/>
              <a:prstDash val="solid"/>
            </a:ln>
            <a:effectLst/>
          </p:spPr>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Medium"/>
                <a:ea typeface="思源黑体 CN Normal"/>
                <a:cs typeface="+mn-ea"/>
                <a:sym typeface="+mn-lt"/>
              </a:endParaRPr>
            </a:p>
          </p:txBody>
        </p:sp>
      </p:grpSp>
      <p:sp>
        <p:nvSpPr>
          <p:cNvPr id="10" name="redpptx.com-redpptx.com-Aitds4-2"/>
          <p:cNvSpPr>
            <a:spLocks noChangeArrowheads="1"/>
          </p:cNvSpPr>
          <p:nvPr/>
        </p:nvSpPr>
        <p:spPr bwMode="auto">
          <a:xfrm>
            <a:off x="1357536" y="1430368"/>
            <a:ext cx="169642" cy="169782"/>
          </a:xfrm>
          <a:prstGeom prst="flowChartConnector">
            <a:avLst/>
          </a:prstGeom>
          <a:solidFill>
            <a:schemeClr val="accent1"/>
          </a:solidFill>
          <a:ln w="12700">
            <a:no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Medium"/>
              <a:ea typeface="思源黑体 CN Normal"/>
              <a:cs typeface="+mn-ea"/>
              <a:sym typeface="+mn-lt"/>
            </a:endParaRPr>
          </a:p>
        </p:txBody>
      </p:sp>
      <p:sp>
        <p:nvSpPr>
          <p:cNvPr id="11" name="redpptx.com-Rectangle 10"/>
          <p:cNvSpPr/>
          <p:nvPr/>
        </p:nvSpPr>
        <p:spPr>
          <a:xfrm>
            <a:off x="874712" y="1986454"/>
            <a:ext cx="5939043" cy="417837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dpptx.com-Rectangle 12"/>
          <p:cNvSpPr/>
          <p:nvPr/>
        </p:nvSpPr>
        <p:spPr>
          <a:xfrm>
            <a:off x="874713" y="2492254"/>
            <a:ext cx="84905" cy="154502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a82d0ef64fba7928d2cfb17a6e26cd3b"/>
          <p:cNvPicPr>
            <a:picLocks noChangeAspect="1"/>
          </p:cNvPicPr>
          <p:nvPr/>
        </p:nvPicPr>
        <p:blipFill>
          <a:blip r:embed="rId2" cstate="print"/>
          <a:stretch>
            <a:fillRect/>
          </a:stretch>
        </p:blipFill>
        <p:spPr>
          <a:xfrm>
            <a:off x="7185025" y="1927225"/>
            <a:ext cx="4398010" cy="3346450"/>
          </a:xfrm>
          <a:prstGeom prst="rect">
            <a:avLst/>
          </a:prstGeom>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dpptx.com-TextBox 2"/>
          <p:cNvSpPr txBox="1"/>
          <p:nvPr/>
        </p:nvSpPr>
        <p:spPr>
          <a:xfrm>
            <a:off x="858947" y="1171820"/>
            <a:ext cx="10442575" cy="463588"/>
          </a:xfrm>
          <a:prstGeom prst="rect">
            <a:avLst/>
          </a:prstGeom>
          <a:noFill/>
        </p:spPr>
        <p:txBody>
          <a:bodyPr wrap="square" rtlCol="0">
            <a:spAutoFit/>
          </a:bodyPr>
          <a:lstStyle/>
          <a:p>
            <a:pPr indent="457200" algn="just" hangingPunct="0">
              <a:lnSpc>
                <a:spcPct val="120000"/>
              </a:lnSpc>
              <a:spcBef>
                <a:spcPts val="600"/>
              </a:spcBef>
            </a:pPr>
            <a:r>
              <a:rPr lang="en-US" altLang="zh-CN" sz="2200" b="1" dirty="0" smtClean="0">
                <a:solidFill>
                  <a:srgbClr val="C00000"/>
                </a:solidFill>
              </a:rPr>
              <a:t>4.</a:t>
            </a:r>
            <a:r>
              <a:rPr lang="zh-CN" altLang="en-US" sz="2200" b="1" dirty="0" smtClean="0">
                <a:solidFill>
                  <a:srgbClr val="C00000"/>
                </a:solidFill>
              </a:rPr>
              <a:t>全员</a:t>
            </a:r>
            <a:r>
              <a:rPr lang="zh-CN" altLang="en-US" sz="2200" b="1" dirty="0" smtClean="0">
                <a:solidFill>
                  <a:srgbClr val="C00000"/>
                </a:solidFill>
              </a:rPr>
              <a:t>全过程全方位育人格局基本形成。</a:t>
            </a:r>
            <a:endParaRPr lang="zh-CN" altLang="en-US" sz="2200" b="1" dirty="0">
              <a:solidFill>
                <a:srgbClr val="C00000"/>
              </a:solidFill>
              <a:latin typeface="思源宋体 CN Medium" panose="02020500000000000000" pitchFamily="18" charset="-122"/>
              <a:ea typeface="思源宋体 CN Medium" panose="02020500000000000000" pitchFamily="18" charset="-122"/>
            </a:endParaRPr>
          </a:p>
        </p:txBody>
      </p:sp>
      <p:sp>
        <p:nvSpPr>
          <p:cNvPr id="5" name="redpptx.com-redpptx.com-Rectangle 1"/>
          <p:cNvSpPr/>
          <p:nvPr/>
        </p:nvSpPr>
        <p:spPr>
          <a:xfrm>
            <a:off x="1043074" y="1772208"/>
            <a:ext cx="5416720" cy="33749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思源黑体 CN Medium"/>
              <a:ea typeface="思源黑体 CN Normal"/>
              <a:cs typeface="+mn-ea"/>
              <a:sym typeface="+mn-lt"/>
            </a:endParaRPr>
          </a:p>
        </p:txBody>
      </p:sp>
      <p:cxnSp>
        <p:nvCxnSpPr>
          <p:cNvPr id="7" name="redpptx.com-Straight Connector 6"/>
          <p:cNvCxnSpPr/>
          <p:nvPr/>
        </p:nvCxnSpPr>
        <p:spPr>
          <a:xfrm>
            <a:off x="1060897" y="1607835"/>
            <a:ext cx="6112413" cy="12941"/>
          </a:xfrm>
          <a:prstGeom prst="line">
            <a:avLst/>
          </a:prstGeom>
          <a:solidFill>
            <a:schemeClr val="accent1"/>
          </a:solid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 name="redpptx.com-Freeform 9"/>
          <p:cNvSpPr/>
          <p:nvPr/>
        </p:nvSpPr>
        <p:spPr bwMode="auto">
          <a:xfrm>
            <a:off x="1106959" y="1307782"/>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chemeClr val="accent1"/>
          </a:solidFill>
          <a:ln>
            <a:solidFill>
              <a:schemeClr val="accent1"/>
            </a:solidFill>
          </a:ln>
        </p:spPr>
        <p:txBody>
          <a:body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4D4D4D"/>
              </a:solidFill>
              <a:effectLst/>
              <a:uLnTx/>
              <a:uFillTx/>
              <a:latin typeface="思源黑体 CN Medium"/>
              <a:ea typeface="思源黑体 CN Normal"/>
              <a:cs typeface="+mn-ea"/>
              <a:sym typeface="+mn-lt"/>
            </a:endParaRPr>
          </a:p>
        </p:txBody>
      </p:sp>
      <p:sp>
        <p:nvSpPr>
          <p:cNvPr id="9" name="redpptx.com-redpptx.com-TextBox 18"/>
          <p:cNvSpPr txBox="1"/>
          <p:nvPr/>
        </p:nvSpPr>
        <p:spPr>
          <a:xfrm>
            <a:off x="1342103" y="1932039"/>
            <a:ext cx="5043949" cy="3083921"/>
          </a:xfrm>
          <a:prstGeom prst="rect">
            <a:avLst/>
          </a:prstGeom>
          <a:noFill/>
        </p:spPr>
        <p:txBody>
          <a:bodyPr wrap="square">
            <a:spAutoFit/>
          </a:bodyPr>
          <a:lstStyle>
            <a:defPPr>
              <a:defRPr lang="zh-CN"/>
            </a:defPPr>
            <a:lvl1pPr indent="0" algn="just">
              <a:lnSpc>
                <a:spcPct val="120000"/>
              </a:lnSpc>
              <a:spcAft>
                <a:spcPts val="0"/>
              </a:spcAft>
              <a:buClr>
                <a:schemeClr val="accent1"/>
              </a:buClr>
              <a:buFont typeface="Wingdings" panose="05000000000000000000" pitchFamily="2" charset="2"/>
              <a:buNone/>
              <a:defRPr sz="1600" kern="0">
                <a:solidFill>
                  <a:schemeClr val="bg2">
                    <a:lumMod val="10000"/>
                  </a:schemeClr>
                </a:solidFill>
                <a:latin typeface="思源黑体 CN Light" panose="020B0300000000000000" pitchFamily="34" charset="-122"/>
                <a:ea typeface="思源黑体 CN Light" panose="020B0300000000000000" pitchFamily="34" charset="-122"/>
                <a:cs typeface="Arial" panose="020B0604020202020204" pitchFamily="34" charset="0"/>
              </a:defRPr>
            </a:lvl1pPr>
          </a:lstStyle>
          <a:p>
            <a:pPr hangingPunct="0">
              <a:spcBef>
                <a:spcPts val="600"/>
              </a:spcBef>
            </a:pPr>
            <a:r>
              <a:rPr lang="zh-CN" altLang="en-US" sz="1800" dirty="0" smtClean="0"/>
              <a:t>       三</a:t>
            </a:r>
            <a:r>
              <a:rPr lang="zh-CN" altLang="en-US" sz="1800" dirty="0" smtClean="0"/>
              <a:t>全育人”是新时代推进育人理念和育人方式变革的重大命题。教育系统积极探索，不断完善时间上全过程、空间上全覆盖、要素上全动员的体制机制，推动健全课程、科研、实践、文化、网络等“十大”育人体系，育人合力大幅增强。坚持理论教育与实践养成相结合、思政教育与现实生活相结合，将新时代的原创性思想、变革性实践、历史性成就等研究成果转化为鲜活的思想政治教育素材。</a:t>
            </a:r>
            <a:endParaRPr lang="zh-CN" altLang="en-US" sz="1800" dirty="0">
              <a:solidFill>
                <a:schemeClr val="tx1"/>
              </a:solidFill>
            </a:endParaRPr>
          </a:p>
        </p:txBody>
      </p:sp>
      <p:pic>
        <p:nvPicPr>
          <p:cNvPr id="2" name="图片 1" descr="cf6236036b9ef35b1460f0e16eee1a3a"/>
          <p:cNvPicPr>
            <a:picLocks noChangeAspect="1"/>
          </p:cNvPicPr>
          <p:nvPr/>
        </p:nvPicPr>
        <p:blipFill>
          <a:blip r:embed="rId2" cstate="print"/>
          <a:stretch>
            <a:fillRect/>
          </a:stretch>
        </p:blipFill>
        <p:spPr>
          <a:xfrm>
            <a:off x="7484110" y="2122805"/>
            <a:ext cx="3526790" cy="3294380"/>
          </a:xfrm>
          <a:prstGeom prst="rect">
            <a:avLst/>
          </a:prstGeom>
        </p:spPr>
      </p:pic>
    </p:spTree>
  </p:cSld>
  <p:clrMapOvr>
    <a:masterClrMapping/>
  </p:clrMapOvr>
  <p:transition>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E5ZDAwOTRkYjRkMTYwMjk0ZDIxMjllYTc4NGY2ZTIifQ=="/>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PA" val="v5.2.8"/>
</p:tagLst>
</file>

<file path=ppt/tags/tag42.xml><?xml version="1.0" encoding="utf-8"?>
<p:tagLst xmlns:a="http://schemas.openxmlformats.org/drawingml/2006/main" xmlns:r="http://schemas.openxmlformats.org/officeDocument/2006/relationships" xmlns:p="http://schemas.openxmlformats.org/presentationml/2006/main">
  <p:tag name="PA" val="v5.2.8"/>
</p:tagLst>
</file>

<file path=ppt/tags/tag43.xml><?xml version="1.0" encoding="utf-8"?>
<p:tagLst xmlns:a="http://schemas.openxmlformats.org/drawingml/2006/main" xmlns:r="http://schemas.openxmlformats.org/officeDocument/2006/relationships" xmlns:p="http://schemas.openxmlformats.org/presentationml/2006/main">
  <p:tag name="PA" val="v5.2.8"/>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 name="KSO_WM_BEAUTIFY_FLAG" val=""/>
</p:tagLst>
</file>

<file path=ppt/theme/theme1.xml><?xml version="1.0" encoding="utf-8"?>
<a:theme xmlns:a="http://schemas.openxmlformats.org/drawingml/2006/main" name="1">
  <a:themeElements>
    <a:clrScheme name="自定义 1">
      <a:dk1>
        <a:srgbClr val="000000"/>
      </a:dk1>
      <a:lt1>
        <a:srgbClr val="FFFFFF"/>
      </a:lt1>
      <a:dk2>
        <a:srgbClr val="778495"/>
      </a:dk2>
      <a:lt2>
        <a:srgbClr val="F0F0F0"/>
      </a:lt2>
      <a:accent1>
        <a:srgbClr val="A9330B"/>
      </a:accent1>
      <a:accent2>
        <a:srgbClr val="725537"/>
      </a:accent2>
      <a:accent3>
        <a:srgbClr val="918167"/>
      </a:accent3>
      <a:accent4>
        <a:srgbClr val="DABE36"/>
      </a:accent4>
      <a:accent5>
        <a:srgbClr val="A8872A"/>
      </a:accent5>
      <a:accent6>
        <a:srgbClr val="F4ECC2"/>
      </a:accent6>
      <a:hlink>
        <a:srgbClr val="A9330B"/>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solidFill>
              <a:schemeClr val="accent1"/>
            </a:solidFill>
            <a:latin typeface="方正小标宋简体" panose="02000000000000000000" pitchFamily="2" charset="-122"/>
            <a:ea typeface="方正小标宋简体" panose="02000000000000000000" pitchFamily="2"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2335</Words>
  <PresentationFormat>自定义</PresentationFormat>
  <Paragraphs>59</Paragraphs>
  <Slides>22</Slides>
  <Notes>6</Notes>
  <HiddenSlides>0</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1</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素材来源网站当图网-www.99ppt.com</dc:title>
  <dc:subject>素材来源网站当图网-www.99ppt.com</dc:subject>
  <dc:creator>素材来源网站当图网-www.99ppt.com</dc:creator>
  <dc:description>素材来源网站当图网-www.99ppt.com</dc:description>
  <cp:lastModifiedBy>windows7</cp:lastModifiedBy>
  <cp:revision>6</cp:revision>
  <dcterms:created xsi:type="dcterms:W3CDTF">2023-10-26T03:07:38Z</dcterms:created>
  <dcterms:modified xsi:type="dcterms:W3CDTF">2024-09-16T07:18:20Z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B4185119A49547B2A184B5490754DDB8_13</vt:lpwstr>
  </property>
  <property fmtid="{D5CDD505-2E9C-101B-9397-08002B2CF9AE}" pid="3" name="KSOProductBuildVer">
    <vt:lpwstr>2052-12.1.0.15712</vt:lpwstr>
  </property>
  <property fmtid="{A09F084E-AD41-489F-8076-AA5BE3082BCA}" pid="100">
    <vt:ui4>5</vt:ui4>
  </property>
  <property fmtid="{64440492-4C8B-11D1-8B70-080036B11A03}" pid="11">
    <vt:lpwstr>素材来源网站当图网-www.99ppt.com</vt:lpwstr>
  </property>
</Properties>
</file>