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7" r:id="rId3"/>
    <p:sldId id="11090719" r:id="rId4"/>
    <p:sldId id="11090718" r:id="rId5"/>
    <p:sldId id="11090722" r:id="rId6"/>
    <p:sldId id="11090723" r:id="rId7"/>
    <p:sldId id="11090724" r:id="rId8"/>
    <p:sldId id="11090725" r:id="rId9"/>
    <p:sldId id="11090770" r:id="rId10"/>
    <p:sldId id="11090729" r:id="rId11"/>
    <p:sldId id="11090730" r:id="rId12"/>
    <p:sldId id="11090734" r:id="rId13"/>
    <p:sldId id="11090760" r:id="rId14"/>
    <p:sldId id="11090761" r:id="rId15"/>
    <p:sldId id="11090740" r:id="rId16"/>
    <p:sldId id="11090741" r:id="rId17"/>
    <p:sldId id="11090743" r:id="rId18"/>
    <p:sldId id="11090745" r:id="rId19"/>
    <p:sldId id="11090746" r:id="rId20"/>
    <p:sldId id="11090747" r:id="rId21"/>
    <p:sldId id="11090748" r:id="rId22"/>
    <p:sldId id="11090657" r:id="rId23"/>
    <p:sldId id="11090754" r:id="rId24"/>
    <p:sldId id="11090766" r:id="rId25"/>
    <p:sldId id="11090750" r:id="rId26"/>
    <p:sldId id="11090751" r:id="rId27"/>
    <p:sldId id="11090752" r:id="rId28"/>
    <p:sldId id="11090767" r:id="rId29"/>
    <p:sldId id="11090768" r:id="rId30"/>
    <p:sldId id="11090769" r:id="rId32"/>
    <p:sldId id="11090753" r:id="rId33"/>
    <p:sldId id="11090755" r:id="rId34"/>
    <p:sldId id="11090756" r:id="rId35"/>
    <p:sldId id="11090757" r:id="rId36"/>
    <p:sldId id="11090764" r:id="rId37"/>
    <p:sldId id="11090765" r:id="rId38"/>
    <p:sldId id="465"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4660"/>
  </p:normalViewPr>
  <p:slideViewPr>
    <p:cSldViewPr showGuides="1">
      <p:cViewPr varScale="1">
        <p:scale>
          <a:sx n="85" d="100"/>
          <a:sy n="85" d="100"/>
        </p:scale>
        <p:origin x="48" y="274"/>
      </p:cViewPr>
      <p:guideLst>
        <p:guide pos="7335"/>
        <p:guide pos="301"/>
        <p:guide orient="horz" pos="4082"/>
        <p:guide orient="horz" pos="436"/>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gs" Target="tags/tag438.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69A9EFEF-5ACA-489A-B6AF-E91B5BCD2F4B}"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71D5643A-2B72-4538-A161-0E79D7921B4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F2E81C92-FB04-4531-AA7B-867E9634CAD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1685109"/>
            <a:ext cx="12053455" cy="5488222"/>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a:spLocks noGrp="1"/>
          </p:cNvSpPr>
          <p:nvPr>
            <p:ph sz="quarter" idx="10"/>
            <p:custDataLst>
              <p:tags r:id="rId3"/>
            </p:custDataLst>
          </p:nvPr>
        </p:nvSpPr>
        <p:spPr>
          <a:xfrm>
            <a:off x="479376" y="620688"/>
            <a:ext cx="10858500" cy="5655519"/>
          </a:xfrm>
          <a:prstGeom prst="rect">
            <a:avLst/>
          </a:prstGeom>
        </p:spPr>
        <p:txBody>
          <a:bodyPr/>
          <a:lstStyle>
            <a:lvl1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ts val="4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ts val="4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ts val="4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5" name="标题占位符 1"/>
          <p:cNvSpPr>
            <a:spLocks noGrp="1"/>
          </p:cNvSpPr>
          <p:nvPr>
            <p:ph type="title"/>
            <p:custDataLst>
              <p:tags r:id="rId2"/>
            </p:custDataLst>
          </p:nvPr>
        </p:nvSpPr>
        <p:spPr>
          <a:xfrm>
            <a:off x="479376" y="116632"/>
            <a:ext cx="6683698" cy="580807"/>
          </a:xfrm>
          <a:prstGeom prst="rect">
            <a:avLst/>
          </a:prstGeom>
        </p:spPr>
        <p:txBody>
          <a:bodyPr vert="horz" lIns="91440" tIns="45720" rIns="91440" bIns="45720" rtlCol="0" anchor="ctr">
            <a:normAutofit/>
          </a:bodyPr>
          <a:lstStyle>
            <a:lvl1pPr>
              <a:defRPr sz="2800" b="1">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6" name="文本占位符 2"/>
          <p:cNvSpPr>
            <a:spLocks noGrp="1"/>
          </p:cNvSpPr>
          <p:nvPr>
            <p:ph idx="1"/>
            <p:custDataLst>
              <p:tags r:id="rId3"/>
            </p:custDataLst>
          </p:nvPr>
        </p:nvSpPr>
        <p:spPr>
          <a:xfrm>
            <a:off x="407368" y="836712"/>
            <a:ext cx="11305256" cy="5760640"/>
          </a:xfrm>
          <a:prstGeom prst="rect">
            <a:avLst/>
          </a:prstGeom>
        </p:spPr>
        <p:txBody>
          <a:bodyPr vert="horz" lIns="91440" tIns="45720" rIns="91440" bIns="45720" rtlCol="0">
            <a:normAutofit/>
          </a:bodyPr>
          <a:lstStyle>
            <a:lvl1pPr>
              <a:defRPr sz="2400" b="1">
                <a:latin typeface="微软雅黑" panose="020B0503020204020204" charset="-122"/>
                <a:ea typeface="微软雅黑" panose="020B0503020204020204" charset="-122"/>
              </a:defRPr>
            </a:lvl1pPr>
            <a:lvl2pPr>
              <a:defRPr sz="2400" b="1">
                <a:latin typeface="微软雅黑" panose="020B0503020204020204" charset="-122"/>
                <a:ea typeface="微软雅黑" panose="020B0503020204020204" charset="-122"/>
              </a:defRPr>
            </a:lvl2pPr>
            <a:lvl3pPr>
              <a:defRPr sz="2400" b="1">
                <a:latin typeface="微软雅黑" panose="020B0503020204020204" charset="-122"/>
                <a:ea typeface="微软雅黑" panose="020B0503020204020204" charset="-122"/>
              </a:defRPr>
            </a:lvl3pPr>
            <a:lvl4pPr>
              <a:defRPr sz="2400" b="1">
                <a:latin typeface="微软雅黑" panose="020B0503020204020204" charset="-122"/>
                <a:ea typeface="微软雅黑" panose="020B0503020204020204" charset="-122"/>
              </a:defRPr>
            </a:lvl4pPr>
            <a:lvl5pPr>
              <a:defRPr sz="2400" b="1">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79376" y="188640"/>
            <a:ext cx="11377264" cy="471587"/>
          </a:xfrm>
          <a:prstGeom prst="rect">
            <a:avLst/>
          </a:prstGeom>
        </p:spPr>
        <p:txBody>
          <a:bodyPr/>
          <a:lstStyle>
            <a:lvl1pPr>
              <a:defRPr sz="2800" b="1">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0D6462A7-EE90-4408-B166-C30B9A1EF807}"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042BB53-4CEE-4DD5-A75F-7B85DC262A6E}" type="slidenum">
              <a:rPr lang="zh-CN" altLang="en-US" smtClean="0"/>
            </a:fld>
            <a:endParaRPr lang="zh-CN" altLang="en-US"/>
          </a:p>
        </p:txBody>
      </p:sp>
      <p:sp>
        <p:nvSpPr>
          <p:cNvPr id="9" name="内容占位符 8"/>
          <p:cNvSpPr>
            <a:spLocks noGrp="1"/>
          </p:cNvSpPr>
          <p:nvPr>
            <p:ph sz="quarter" idx="14"/>
            <p:custDataLst>
              <p:tags r:id="rId6"/>
            </p:custDataLst>
          </p:nvPr>
        </p:nvSpPr>
        <p:spPr>
          <a:xfrm>
            <a:off x="479376" y="692696"/>
            <a:ext cx="11305256" cy="5976664"/>
          </a:xfrm>
          <a:prstGeom prst="rect">
            <a:avLst/>
          </a:prstGeom>
        </p:spPr>
        <p:txBody>
          <a:bodyPr/>
          <a:lstStyle>
            <a:lvl1pPr marL="0" indent="0">
              <a:buFontTx/>
              <a:buNone/>
              <a:defRPr sz="2400" b="1"/>
            </a:lvl1pPr>
            <a:lvl2pPr marL="457200" indent="0">
              <a:buFontTx/>
              <a:buNone/>
              <a:defRPr sz="2400" b="1"/>
            </a:lvl2pPr>
            <a:lvl3pPr marL="914400" indent="0">
              <a:buFontTx/>
              <a:buNone/>
              <a:defRPr sz="2400" b="1"/>
            </a:lvl3pPr>
            <a:lvl4pPr marL="1371600" indent="0">
              <a:buFontTx/>
              <a:buNone/>
              <a:defRPr sz="2400" b="1"/>
            </a:lvl4pPr>
            <a:lvl5pPr marL="1828800" indent="0">
              <a:buFontTx/>
              <a:buNone/>
              <a:defRPr sz="2400" b="1"/>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0D6462A7-EE90-4408-B166-C30B9A1EF807}"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042BB53-4CEE-4DD5-A75F-7B85DC262A6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7.png"/><Relationship Id="rId24" Type="http://schemas.openxmlformats.org/officeDocument/2006/relationships/tags" Target="../tags/tag31.xml"/><Relationship Id="rId23" Type="http://schemas.openxmlformats.org/officeDocument/2006/relationships/image" Target="../media/image6.png"/><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image" Target="../media/image5.png"/><Relationship Id="rId2" Type="http://schemas.openxmlformats.org/officeDocument/2006/relationships/slideLayout" Target="../slideLayouts/slideLayout2.xml"/><Relationship Id="rId19" Type="http://schemas.openxmlformats.org/officeDocument/2006/relationships/tags" Target="../tags/tag28.xml"/><Relationship Id="rId18" Type="http://schemas.openxmlformats.org/officeDocument/2006/relationships/image" Target="../media/image4.png"/><Relationship Id="rId17" Type="http://schemas.openxmlformats.org/officeDocument/2006/relationships/tags" Target="../tags/tag27.xml"/><Relationship Id="rId16" Type="http://schemas.openxmlformats.org/officeDocument/2006/relationships/image" Target="../media/image3.png"/><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2.png"/><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7"/>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8"/>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462A7-EE90-4408-B166-C30B9A1EF807}"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0"/>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2BB53-4CEE-4DD5-A75F-7B85DC262A6E}" type="slidenum">
              <a:rPr lang="zh-CN" altLang="en-US" smtClean="0"/>
            </a:fld>
            <a:endParaRPr lang="zh-CN" altLang="en-US"/>
          </a:p>
        </p:txBody>
      </p:sp>
      <p:pic>
        <p:nvPicPr>
          <p:cNvPr id="7" name="图片 1073743875" descr="学科网 zxxk.com"/>
          <p:cNvPicPr>
            <a:picLocks noChangeAspect="1"/>
          </p:cNvPicPr>
          <p:nvPr>
            <p:custDataLst>
              <p:tags r:id="rId11"/>
            </p:custDataLst>
          </p:nvPr>
        </p:nvPicPr>
        <p:blipFill>
          <a:blip r:embed="rId12" r:link="rId13"/>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14"/>
            </p:custDataLst>
          </p:nvPr>
        </p:nvPicPr>
        <p:blipFill>
          <a:blip r:embed="rId12" r:link="rId13"/>
          <a:stretch>
            <a:fillRect/>
          </a:stretch>
        </p:blipFill>
        <p:spPr>
          <a:xfrm>
            <a:off x="838200" y="365125"/>
            <a:ext cx="9525" cy="9525"/>
          </a:xfrm>
          <a:prstGeom prst="rect">
            <a:avLst/>
          </a:prstGeom>
          <a:noFill/>
          <a:ln>
            <a:noFill/>
            <a:miter lim="800000"/>
            <a:headEnd/>
            <a:tailEnd/>
          </a:ln>
        </p:spPr>
      </p:pic>
      <p:pic>
        <p:nvPicPr>
          <p:cNvPr id="9" name="图片 8"/>
          <p:cNvPicPr>
            <a:picLocks noChangeAspect="1"/>
          </p:cNvPicPr>
          <p:nvPr userDrawn="1">
            <p:custDataLst>
              <p:tags r:id="rId15"/>
            </p:custDataLst>
          </p:nvPr>
        </p:nvPicPr>
        <p:blipFill>
          <a:blip r:embed="rId16">
            <a:extLst>
              <a:ext uri="{28A0092B-C50C-407E-A947-70E740481C1C}">
                <a14:useLocalDpi xmlns:a14="http://schemas.microsoft.com/office/drawing/2010/main" val="0"/>
              </a:ext>
            </a:extLst>
          </a:blip>
          <a:stretch>
            <a:fillRect/>
          </a:stretch>
        </p:blipFill>
        <p:spPr>
          <a:xfrm>
            <a:off x="9072372" y="0"/>
            <a:ext cx="3088098" cy="2271104"/>
          </a:xfrm>
          <a:prstGeom prst="rect">
            <a:avLst/>
          </a:prstGeom>
        </p:spPr>
      </p:pic>
      <p:pic>
        <p:nvPicPr>
          <p:cNvPr id="10" name="图片 9" descr="222"/>
          <p:cNvPicPr>
            <a:picLocks noChangeAspect="1"/>
          </p:cNvPicPr>
          <p:nvPr userDrawn="1">
            <p:custDataLst>
              <p:tags r:id="rId17"/>
            </p:custDataLst>
          </p:nvPr>
        </p:nvPicPr>
        <p:blipFill>
          <a:blip r:embed="rId18"/>
          <a:stretch>
            <a:fillRect/>
          </a:stretch>
        </p:blipFill>
        <p:spPr>
          <a:xfrm>
            <a:off x="0" y="1705303"/>
            <a:ext cx="12132190" cy="5033010"/>
          </a:xfrm>
          <a:prstGeom prst="rect">
            <a:avLst/>
          </a:prstGeom>
        </p:spPr>
      </p:pic>
      <p:pic>
        <p:nvPicPr>
          <p:cNvPr id="12" name="图片 1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tretch>
            <a:fillRect/>
          </a:stretch>
        </p:blipFill>
        <p:spPr>
          <a:xfrm>
            <a:off x="335360" y="-300520"/>
            <a:ext cx="12132190" cy="6093295"/>
          </a:xfrm>
          <a:prstGeom prst="rect">
            <a:avLst/>
          </a:prstGeom>
        </p:spPr>
      </p:pic>
      <p:sp>
        <p:nvSpPr>
          <p:cNvPr id="13" name="矩形 12"/>
          <p:cNvSpPr/>
          <p:nvPr userDrawn="1">
            <p:custDataLst>
              <p:tags r:id="rId21"/>
            </p:custDataLst>
          </p:nvPr>
        </p:nvSpPr>
        <p:spPr>
          <a:xfrm>
            <a:off x="45527" y="79088"/>
            <a:ext cx="12041135" cy="6642387"/>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073743875" descr="学科网 zxxk.com"/>
          <p:cNvPicPr>
            <a:picLocks noChangeAspect="1"/>
          </p:cNvPicPr>
          <p:nvPr>
            <p:custDataLst>
              <p:tags r:id="rId22"/>
            </p:custDataLst>
          </p:nvPr>
        </p:nvPicPr>
        <p:blipFill>
          <a:blip r:embed="rId23" r:link="rId13"/>
          <a:stretch>
            <a:fillRect/>
          </a:stretch>
        </p:blipFill>
        <p:spPr>
          <a:xfrm>
            <a:off x="838200" y="365125"/>
            <a:ext cx="9525" cy="9525"/>
          </a:xfrm>
          <a:prstGeom prst="rect">
            <a:avLst/>
          </a:prstGeom>
          <a:noFill/>
          <a:ln>
            <a:noFill/>
            <a:miter lim="800000"/>
            <a:headEnd/>
            <a:tailEnd/>
          </a:ln>
        </p:spPr>
      </p:pic>
      <p:pic>
        <p:nvPicPr>
          <p:cNvPr id="15" name="图片 1073743875" descr="学科网 zxxk.com"/>
          <p:cNvPicPr>
            <a:picLocks noChangeAspect="1"/>
          </p:cNvPicPr>
          <p:nvPr>
            <p:custDataLst>
              <p:tags r:id="rId24"/>
            </p:custDataLst>
          </p:nvPr>
        </p:nvPicPr>
        <p:blipFill>
          <a:blip r:embed="rId25"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3.xml"/><Relationship Id="rId3" Type="http://schemas.openxmlformats.org/officeDocument/2006/relationships/tags" Target="../tags/tag32.xml"/><Relationship Id="rId2" Type="http://schemas.microsoft.com/office/2007/relationships/hdphoto" Target="../media/image9.wdp"/><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6" Type="http://schemas.openxmlformats.org/officeDocument/2006/relationships/slideLayout" Target="../slideLayouts/slideLayout1.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tags" Target="../tags/tag10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3.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8" Type="http://schemas.openxmlformats.org/officeDocument/2006/relationships/slideLayout" Target="../slideLayouts/slideLayout2.xml"/><Relationship Id="rId27" Type="http://schemas.openxmlformats.org/officeDocument/2006/relationships/tags" Target="../tags/tag156.xml"/><Relationship Id="rId26" Type="http://schemas.openxmlformats.org/officeDocument/2006/relationships/tags" Target="../tags/tag155.xml"/><Relationship Id="rId25" Type="http://schemas.openxmlformats.org/officeDocument/2006/relationships/tags" Target="../tags/tag154.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15.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5" Type="http://schemas.openxmlformats.org/officeDocument/2006/relationships/slideLayout" Target="../slideLayouts/slideLayout1.xml"/><Relationship Id="rId24" Type="http://schemas.openxmlformats.org/officeDocument/2006/relationships/tags" Target="../tags/tag183.xml"/><Relationship Id="rId23" Type="http://schemas.openxmlformats.org/officeDocument/2006/relationships/tags" Target="../tags/tag182.xml"/><Relationship Id="rId22" Type="http://schemas.openxmlformats.org/officeDocument/2006/relationships/tags" Target="../tags/tag181.xml"/><Relationship Id="rId21" Type="http://schemas.openxmlformats.org/officeDocument/2006/relationships/tags" Target="../tags/tag180.xml"/><Relationship Id="rId20" Type="http://schemas.openxmlformats.org/officeDocument/2006/relationships/tags" Target="../tags/tag179.xml"/><Relationship Id="rId2" Type="http://schemas.openxmlformats.org/officeDocument/2006/relationships/tags" Target="../tags/tag161.xml"/><Relationship Id="rId19" Type="http://schemas.openxmlformats.org/officeDocument/2006/relationships/tags" Target="../tags/tag178.xml"/><Relationship Id="rId18" Type="http://schemas.openxmlformats.org/officeDocument/2006/relationships/tags" Target="../tags/tag177.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0.xml"/></Relationships>
</file>

<file path=ppt/slides/_rels/slide16.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image" Target="../media/image12.png"/><Relationship Id="rId33" Type="http://schemas.openxmlformats.org/officeDocument/2006/relationships/slideLayout" Target="../slideLayouts/slideLayout1.xml"/><Relationship Id="rId32" Type="http://schemas.openxmlformats.org/officeDocument/2006/relationships/tags" Target="../tags/tag214.xml"/><Relationship Id="rId31" Type="http://schemas.openxmlformats.org/officeDocument/2006/relationships/tags" Target="../tags/tag213.xml"/><Relationship Id="rId30" Type="http://schemas.openxmlformats.org/officeDocument/2006/relationships/tags" Target="../tags/tag212.xml"/><Relationship Id="rId3" Type="http://schemas.openxmlformats.org/officeDocument/2006/relationships/tags" Target="../tags/tag186.xml"/><Relationship Id="rId29" Type="http://schemas.openxmlformats.org/officeDocument/2006/relationships/tags" Target="../tags/tag211.xml"/><Relationship Id="rId28" Type="http://schemas.openxmlformats.org/officeDocument/2006/relationships/tags" Target="../tags/tag210.xml"/><Relationship Id="rId27" Type="http://schemas.openxmlformats.org/officeDocument/2006/relationships/tags" Target="../tags/tag209.xml"/><Relationship Id="rId26" Type="http://schemas.openxmlformats.org/officeDocument/2006/relationships/tags" Target="../tags/tag208.xml"/><Relationship Id="rId25" Type="http://schemas.openxmlformats.org/officeDocument/2006/relationships/tags" Target="../tags/tag207.xml"/><Relationship Id="rId24" Type="http://schemas.openxmlformats.org/officeDocument/2006/relationships/tags" Target="../tags/tag206.xml"/><Relationship Id="rId23" Type="http://schemas.openxmlformats.org/officeDocument/2006/relationships/tags" Target="../tags/tag205.xml"/><Relationship Id="rId22" Type="http://schemas.openxmlformats.org/officeDocument/2006/relationships/tags" Target="../tags/tag204.xml"/><Relationship Id="rId21" Type="http://schemas.openxmlformats.org/officeDocument/2006/relationships/tags" Target="../tags/tag203.xml"/><Relationship Id="rId20" Type="http://schemas.openxmlformats.org/officeDocument/2006/relationships/tags" Target="../tags/tag202.xml"/><Relationship Id="rId2" Type="http://schemas.openxmlformats.org/officeDocument/2006/relationships/tags" Target="../tags/tag185.xml"/><Relationship Id="rId19" Type="http://schemas.openxmlformats.org/officeDocument/2006/relationships/tags" Target="../tags/tag201.xml"/><Relationship Id="rId18" Type="http://schemas.openxmlformats.org/officeDocument/2006/relationships/tags" Target="../tags/tag200.xml"/><Relationship Id="rId17" Type="http://schemas.openxmlformats.org/officeDocument/2006/relationships/tags" Target="../tags/tag199.xml"/><Relationship Id="rId16" Type="http://schemas.openxmlformats.org/officeDocument/2006/relationships/tags" Target="../tags/tag198.xml"/><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tags" Target="../tags/tag18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21.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image" Target="../media/image14.png"/><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image" Target="../media/image13.png"/><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slideLayout" Target="../slideLayouts/slideLayout2.xml"/><Relationship Id="rId12" Type="http://schemas.openxmlformats.org/officeDocument/2006/relationships/tags" Target="../tags/tag237.xml"/><Relationship Id="rId11" Type="http://schemas.openxmlformats.org/officeDocument/2006/relationships/image" Target="../media/image15.png"/><Relationship Id="rId10" Type="http://schemas.openxmlformats.org/officeDocument/2006/relationships/tags" Target="../tags/tag236.xml"/><Relationship Id="rId1" Type="http://schemas.openxmlformats.org/officeDocument/2006/relationships/tags" Target="../tags/tag229.xml"/></Relationships>
</file>

<file path=ppt/slides/_rels/slide22.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image" Target="../media/image17.png"/><Relationship Id="rId7" Type="http://schemas.openxmlformats.org/officeDocument/2006/relationships/tags" Target="../tags/tag243.xml"/><Relationship Id="rId6" Type="http://schemas.openxmlformats.org/officeDocument/2006/relationships/image" Target="../media/image16.png"/><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1" Type="http://schemas.openxmlformats.org/officeDocument/2006/relationships/slideLayout" Target="../slideLayouts/slideLayout2.xml"/><Relationship Id="rId10" Type="http://schemas.openxmlformats.org/officeDocument/2006/relationships/image" Target="../media/image18.png"/><Relationship Id="rId1" Type="http://schemas.openxmlformats.org/officeDocument/2006/relationships/tags" Target="../tags/tag238.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47.xml"/><Relationship Id="rId3" Type="http://schemas.openxmlformats.org/officeDocument/2006/relationships/image" Target="../media/image19.jpeg"/><Relationship Id="rId2" Type="http://schemas.openxmlformats.org/officeDocument/2006/relationships/tags" Target="../tags/tag246.xml"/><Relationship Id="rId1" Type="http://schemas.openxmlformats.org/officeDocument/2006/relationships/tags" Target="../tags/tag245.xml"/></Relationships>
</file>

<file path=ppt/slides/_rels/slide24.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1" Type="http://schemas.openxmlformats.org/officeDocument/2006/relationships/slideLayout" Target="../slideLayouts/slideLayout2.xml"/><Relationship Id="rId20" Type="http://schemas.openxmlformats.org/officeDocument/2006/relationships/tags" Target="../tags/tag267.xml"/><Relationship Id="rId2" Type="http://schemas.openxmlformats.org/officeDocument/2006/relationships/tags" Target="../tags/tag249.xml"/><Relationship Id="rId19" Type="http://schemas.openxmlformats.org/officeDocument/2006/relationships/tags" Target="../tags/tag266.xml"/><Relationship Id="rId18" Type="http://schemas.openxmlformats.org/officeDocument/2006/relationships/tags" Target="../tags/tag265.xml"/><Relationship Id="rId17" Type="http://schemas.openxmlformats.org/officeDocument/2006/relationships/tags" Target="../tags/tag264.xml"/><Relationship Id="rId16" Type="http://schemas.openxmlformats.org/officeDocument/2006/relationships/tags" Target="../tags/tag263.xml"/><Relationship Id="rId15" Type="http://schemas.openxmlformats.org/officeDocument/2006/relationships/tags" Target="../tags/tag262.xml"/><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tags" Target="../tags/tag248.xml"/></Relationships>
</file>

<file path=ppt/slides/_rels/slide25.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image" Target="../media/image13.png"/><Relationship Id="rId20" Type="http://schemas.openxmlformats.org/officeDocument/2006/relationships/slideLayout" Target="../slideLayouts/slideLayout2.xml"/><Relationship Id="rId2" Type="http://schemas.openxmlformats.org/officeDocument/2006/relationships/tags" Target="../tags/tag269.xml"/><Relationship Id="rId19" Type="http://schemas.openxmlformats.org/officeDocument/2006/relationships/tags" Target="../tags/tag285.xml"/><Relationship Id="rId18" Type="http://schemas.openxmlformats.org/officeDocument/2006/relationships/tags" Target="../tags/tag284.xml"/><Relationship Id="rId17" Type="http://schemas.openxmlformats.org/officeDocument/2006/relationships/tags" Target="../tags/tag283.xml"/><Relationship Id="rId16" Type="http://schemas.openxmlformats.org/officeDocument/2006/relationships/tags" Target="../tags/tag282.xml"/><Relationship Id="rId15" Type="http://schemas.openxmlformats.org/officeDocument/2006/relationships/tags" Target="../tags/tag281.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tags" Target="../tags/tag268.xml"/></Relationships>
</file>

<file path=ppt/slides/_rels/slide26.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image" Target="../media/image15.png"/><Relationship Id="rId21" Type="http://schemas.openxmlformats.org/officeDocument/2006/relationships/slideLayout" Target="../slideLayouts/slideLayout2.xml"/><Relationship Id="rId20" Type="http://schemas.openxmlformats.org/officeDocument/2006/relationships/tags" Target="../tags/tag304.xml"/><Relationship Id="rId2" Type="http://schemas.openxmlformats.org/officeDocument/2006/relationships/tags" Target="../tags/tag287.xml"/><Relationship Id="rId19" Type="http://schemas.openxmlformats.org/officeDocument/2006/relationships/tags" Target="../tags/tag303.xml"/><Relationship Id="rId18" Type="http://schemas.openxmlformats.org/officeDocument/2006/relationships/tags" Target="../tags/tag302.xml"/><Relationship Id="rId17" Type="http://schemas.openxmlformats.org/officeDocument/2006/relationships/tags" Target="../tags/tag301.xml"/><Relationship Id="rId16" Type="http://schemas.openxmlformats.org/officeDocument/2006/relationships/tags" Target="../tags/tag300.xml"/><Relationship Id="rId15" Type="http://schemas.openxmlformats.org/officeDocument/2006/relationships/tags" Target="../tags/tag299.xml"/><Relationship Id="rId14" Type="http://schemas.openxmlformats.org/officeDocument/2006/relationships/tags" Target="../tags/tag298.xml"/><Relationship Id="rId13" Type="http://schemas.openxmlformats.org/officeDocument/2006/relationships/tags" Target="../tags/tag297.xml"/><Relationship Id="rId12" Type="http://schemas.openxmlformats.org/officeDocument/2006/relationships/tags" Target="../tags/tag296.xml"/><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tags" Target="../tags/tag286.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08.xml"/><Relationship Id="rId4" Type="http://schemas.openxmlformats.org/officeDocument/2006/relationships/image" Target="../media/image20.jpeg"/><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28.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tags" Target="../tags/tag309.xml"/></Relationships>
</file>

<file path=ppt/slides/_rels/slide29.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4" Type="http://schemas.openxmlformats.org/officeDocument/2006/relationships/slideLayout" Target="../slideLayouts/slideLayout4.xml"/><Relationship Id="rId33" Type="http://schemas.openxmlformats.org/officeDocument/2006/relationships/image" Target="../media/image21.png"/><Relationship Id="rId32" Type="http://schemas.openxmlformats.org/officeDocument/2006/relationships/tags" Target="../tags/tag353.xml"/><Relationship Id="rId31" Type="http://schemas.openxmlformats.org/officeDocument/2006/relationships/tags" Target="../tags/tag352.xml"/><Relationship Id="rId30" Type="http://schemas.openxmlformats.org/officeDocument/2006/relationships/tags" Target="../tags/tag351.xml"/><Relationship Id="rId3" Type="http://schemas.openxmlformats.org/officeDocument/2006/relationships/image" Target="../media/image16.png"/><Relationship Id="rId29" Type="http://schemas.openxmlformats.org/officeDocument/2006/relationships/tags" Target="../tags/tag350.xml"/><Relationship Id="rId28" Type="http://schemas.openxmlformats.org/officeDocument/2006/relationships/tags" Target="../tags/tag349.xml"/><Relationship Id="rId27" Type="http://schemas.openxmlformats.org/officeDocument/2006/relationships/tags" Target="../tags/tag348.xml"/><Relationship Id="rId26" Type="http://schemas.openxmlformats.org/officeDocument/2006/relationships/tags" Target="../tags/tag347.xml"/><Relationship Id="rId25" Type="http://schemas.openxmlformats.org/officeDocument/2006/relationships/tags" Target="../tags/tag346.xml"/><Relationship Id="rId24" Type="http://schemas.openxmlformats.org/officeDocument/2006/relationships/tags" Target="../tags/tag345.xml"/><Relationship Id="rId23" Type="http://schemas.openxmlformats.org/officeDocument/2006/relationships/tags" Target="../tags/tag344.xml"/><Relationship Id="rId22" Type="http://schemas.openxmlformats.org/officeDocument/2006/relationships/tags" Target="../tags/tag343.xml"/><Relationship Id="rId21" Type="http://schemas.openxmlformats.org/officeDocument/2006/relationships/tags" Target="../tags/tag342.xml"/><Relationship Id="rId20" Type="http://schemas.openxmlformats.org/officeDocument/2006/relationships/tags" Target="../tags/tag341.xml"/><Relationship Id="rId2" Type="http://schemas.openxmlformats.org/officeDocument/2006/relationships/tags" Target="../tags/tag324.xml"/><Relationship Id="rId19" Type="http://schemas.openxmlformats.org/officeDocument/2006/relationships/tags" Target="../tags/tag340.xml"/><Relationship Id="rId18" Type="http://schemas.openxmlformats.org/officeDocument/2006/relationships/tags" Target="../tags/tag339.xml"/><Relationship Id="rId17" Type="http://schemas.openxmlformats.org/officeDocument/2006/relationships/tags" Target="../tags/tag338.xml"/><Relationship Id="rId16" Type="http://schemas.openxmlformats.org/officeDocument/2006/relationships/tags" Target="../tags/tag337.xml"/><Relationship Id="rId15" Type="http://schemas.openxmlformats.org/officeDocument/2006/relationships/tags" Target="../tags/tag336.xml"/><Relationship Id="rId14" Type="http://schemas.openxmlformats.org/officeDocument/2006/relationships/tags" Target="../tags/tag335.xml"/><Relationship Id="rId13" Type="http://schemas.openxmlformats.org/officeDocument/2006/relationships/tags" Target="../tags/tag334.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tags" Target="../tags/tag32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30.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image" Target="../media/image17.png"/><Relationship Id="rId29" Type="http://schemas.openxmlformats.org/officeDocument/2006/relationships/slideLayout" Target="../slideLayouts/slideLayout2.xml"/><Relationship Id="rId28" Type="http://schemas.openxmlformats.org/officeDocument/2006/relationships/tags" Target="../tags/tag380.xml"/><Relationship Id="rId27" Type="http://schemas.openxmlformats.org/officeDocument/2006/relationships/tags" Target="../tags/tag379.xml"/><Relationship Id="rId26" Type="http://schemas.openxmlformats.org/officeDocument/2006/relationships/tags" Target="../tags/tag378.xml"/><Relationship Id="rId25" Type="http://schemas.openxmlformats.org/officeDocument/2006/relationships/tags" Target="../tags/tag377.xml"/><Relationship Id="rId24" Type="http://schemas.openxmlformats.org/officeDocument/2006/relationships/tags" Target="../tags/tag376.xml"/><Relationship Id="rId23" Type="http://schemas.openxmlformats.org/officeDocument/2006/relationships/tags" Target="../tags/tag375.xml"/><Relationship Id="rId22" Type="http://schemas.openxmlformats.org/officeDocument/2006/relationships/tags" Target="../tags/tag374.xml"/><Relationship Id="rId21" Type="http://schemas.openxmlformats.org/officeDocument/2006/relationships/tags" Target="../tags/tag373.xml"/><Relationship Id="rId20" Type="http://schemas.openxmlformats.org/officeDocument/2006/relationships/tags" Target="../tags/tag372.xml"/><Relationship Id="rId2" Type="http://schemas.openxmlformats.org/officeDocument/2006/relationships/tags" Target="../tags/tag355.xml"/><Relationship Id="rId19" Type="http://schemas.openxmlformats.org/officeDocument/2006/relationships/tags" Target="../tags/tag371.xml"/><Relationship Id="rId18" Type="http://schemas.openxmlformats.org/officeDocument/2006/relationships/tags" Target="../tags/tag370.xml"/><Relationship Id="rId17" Type="http://schemas.openxmlformats.org/officeDocument/2006/relationships/tags" Target="../tags/tag369.xml"/><Relationship Id="rId16" Type="http://schemas.openxmlformats.org/officeDocument/2006/relationships/tags" Target="../tags/tag368.xml"/><Relationship Id="rId15" Type="http://schemas.openxmlformats.org/officeDocument/2006/relationships/tags" Target="../tags/tag367.xml"/><Relationship Id="rId14" Type="http://schemas.openxmlformats.org/officeDocument/2006/relationships/tags" Target="../tags/tag366.xml"/><Relationship Id="rId13" Type="http://schemas.openxmlformats.org/officeDocument/2006/relationships/tags" Target="../tags/tag365.xml"/><Relationship Id="rId12" Type="http://schemas.openxmlformats.org/officeDocument/2006/relationships/tags" Target="../tags/tag364.xml"/><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tags" Target="../tags/tag354.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s>
</file>

<file path=ppt/slides/_rels/slide32.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tags" Target="../tags/tag385.xml"/><Relationship Id="rId12" Type="http://schemas.openxmlformats.org/officeDocument/2006/relationships/slideLayout" Target="../slideLayouts/slideLayout1.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tags" Target="../tags/tag384.xml"/></Relationships>
</file>

<file path=ppt/slides/_rels/slide33.xml.rels><?xml version="1.0" encoding="UTF-8" standalone="yes"?>
<Relationships xmlns="http://schemas.openxmlformats.org/package/2006/relationships"><Relationship Id="rId9" Type="http://schemas.openxmlformats.org/officeDocument/2006/relationships/tags" Target="../tags/tag403.xml"/><Relationship Id="rId8" Type="http://schemas.openxmlformats.org/officeDocument/2006/relationships/tags" Target="../tags/tag402.xml"/><Relationship Id="rId7" Type="http://schemas.openxmlformats.org/officeDocument/2006/relationships/tags" Target="../tags/tag401.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tags" Target="../tags/tag398.xml"/><Relationship Id="rId3" Type="http://schemas.openxmlformats.org/officeDocument/2006/relationships/tags" Target="../tags/tag397.xml"/><Relationship Id="rId2" Type="http://schemas.openxmlformats.org/officeDocument/2006/relationships/tags" Target="../tags/tag396.xml"/><Relationship Id="rId19" Type="http://schemas.openxmlformats.org/officeDocument/2006/relationships/slideLayout" Target="../slideLayouts/slideLayout1.xml"/><Relationship Id="rId18" Type="http://schemas.openxmlformats.org/officeDocument/2006/relationships/tags" Target="../tags/tag412.xml"/><Relationship Id="rId17" Type="http://schemas.openxmlformats.org/officeDocument/2006/relationships/tags" Target="../tags/tag411.xml"/><Relationship Id="rId16" Type="http://schemas.openxmlformats.org/officeDocument/2006/relationships/tags" Target="../tags/tag410.xml"/><Relationship Id="rId15" Type="http://schemas.openxmlformats.org/officeDocument/2006/relationships/tags" Target="../tags/tag409.xml"/><Relationship Id="rId14" Type="http://schemas.openxmlformats.org/officeDocument/2006/relationships/tags" Target="../tags/tag408.xml"/><Relationship Id="rId13" Type="http://schemas.openxmlformats.org/officeDocument/2006/relationships/tags" Target="../tags/tag407.xml"/><Relationship Id="rId12" Type="http://schemas.openxmlformats.org/officeDocument/2006/relationships/tags" Target="../tags/tag406.xml"/><Relationship Id="rId11" Type="http://schemas.openxmlformats.org/officeDocument/2006/relationships/tags" Target="../tags/tag405.xml"/><Relationship Id="rId10" Type="http://schemas.openxmlformats.org/officeDocument/2006/relationships/tags" Target="../tags/tag404.xml"/><Relationship Id="rId1" Type="http://schemas.openxmlformats.org/officeDocument/2006/relationships/tags" Target="../tags/tag395.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35.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1" Type="http://schemas.openxmlformats.org/officeDocument/2006/relationships/slideLayout" Target="../slideLayouts/slideLayout2.xml"/><Relationship Id="rId10" Type="http://schemas.openxmlformats.org/officeDocument/2006/relationships/tags" Target="../tags/tag425.xml"/><Relationship Id="rId1" Type="http://schemas.openxmlformats.org/officeDocument/2006/relationships/tags" Target="../tags/tag416.xml"/></Relationships>
</file>

<file path=ppt/slides/_rels/slide36.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tags" Target="../tags/tag431.xml"/><Relationship Id="rId7" Type="http://schemas.openxmlformats.org/officeDocument/2006/relationships/tags" Target="../tags/tag430.xml"/><Relationship Id="rId6" Type="http://schemas.openxmlformats.org/officeDocument/2006/relationships/image" Target="../media/image23.png"/><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image" Target="../media/image22.png"/><Relationship Id="rId2" Type="http://schemas.openxmlformats.org/officeDocument/2006/relationships/tags" Target="../tags/tag427.xml"/><Relationship Id="rId10" Type="http://schemas.openxmlformats.org/officeDocument/2006/relationships/slideLayout" Target="../slideLayouts/slideLayout6.xml"/><Relationship Id="rId1" Type="http://schemas.openxmlformats.org/officeDocument/2006/relationships/tags" Target="../tags/tag426.xml"/></Relationships>
</file>

<file path=ppt/slides/_rels/slide4.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6" Type="http://schemas.openxmlformats.org/officeDocument/2006/relationships/slideLayout" Target="../slideLayouts/slideLayout5.xml"/><Relationship Id="rId25" Type="http://schemas.openxmlformats.org/officeDocument/2006/relationships/tags" Target="../tags/tag63.xml"/><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tags" Target="../tags/tag60.xml"/><Relationship Id="rId21" Type="http://schemas.openxmlformats.org/officeDocument/2006/relationships/tags" Target="../tags/tag59.xml"/><Relationship Id="rId20" Type="http://schemas.openxmlformats.org/officeDocument/2006/relationships/tags" Target="../tags/tag58.xml"/><Relationship Id="rId2" Type="http://schemas.openxmlformats.org/officeDocument/2006/relationships/tags" Target="../tags/tag40.xml"/><Relationship Id="rId19" Type="http://schemas.openxmlformats.org/officeDocument/2006/relationships/tags" Target="../tags/tag57.xml"/><Relationship Id="rId18" Type="http://schemas.openxmlformats.org/officeDocument/2006/relationships/tags" Target="../tags/tag56.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slideLayout" Target="../slideLayouts/slideLayout1.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6" Type="http://schemas.openxmlformats.org/officeDocument/2006/relationships/slideLayout" Target="../slideLayouts/slideLayout1.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11.png"/><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slideLayout" Target="../slideLayouts/slideLayout1.xml"/><Relationship Id="rId10" Type="http://schemas.openxmlformats.org/officeDocument/2006/relationships/tags" Target="../tags/tag100.xml"/><Relationship Id="rId1" Type="http://schemas.openxmlformats.org/officeDocument/2006/relationships/tags" Target="../tags/tag9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extLst>
              <a:ext uri="{BEBA8EAE-BF5A-486C-A8C5-ECC9F3942E4B}">
                <a14:imgProps xmlns:a14="http://schemas.microsoft.com/office/drawing/2010/main">
                  <a14:imgLayer r:embed="rId2">
                    <a14:imgEffect>
                      <a14:brightnessContrast contrast="50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130" name="文本框 3"/>
          <p:cNvSpPr txBox="1">
            <a:spLocks noChangeArrowheads="1"/>
          </p:cNvSpPr>
          <p:nvPr>
            <p:custDataLst>
              <p:tags r:id="rId3"/>
            </p:custDataLst>
          </p:nvPr>
        </p:nvSpPr>
        <p:spPr bwMode="auto">
          <a:xfrm>
            <a:off x="4727559" y="2205145"/>
            <a:ext cx="3096344" cy="584775"/>
          </a:xfrm>
          <a:prstGeom prst="rect">
            <a:avLst/>
          </a:prstGeom>
          <a:solidFill>
            <a:srgbClr val="FFF2CC"/>
          </a:solidFill>
          <a:ln>
            <a:noFill/>
          </a:ln>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a:r>
              <a:rPr lang="en-US" altLang="zh-CN" sz="3200" b="1">
                <a:solidFill>
                  <a:srgbClr val="FF0000"/>
                </a:solidFill>
                <a:ea typeface="黑体" panose="02010609060101010101" pitchFamily="49" charset="-122"/>
                <a:sym typeface="Arial" panose="020B0604020202020204" pitchFamily="34" charset="0"/>
              </a:rPr>
              <a:t>【</a:t>
            </a:r>
            <a:r>
              <a:rPr lang="zh-CN" altLang="en-US" sz="3200" b="1">
                <a:solidFill>
                  <a:srgbClr val="FF0000"/>
                </a:solidFill>
                <a:ea typeface="黑体" panose="02010609060101010101" pitchFamily="49" charset="-122"/>
                <a:sym typeface="Arial" panose="020B0604020202020204" pitchFamily="34" charset="0"/>
              </a:rPr>
              <a:t>历史逆袭秘籍</a:t>
            </a:r>
            <a:r>
              <a:rPr lang="en-US" altLang="zh-CN" sz="3200" b="1">
                <a:solidFill>
                  <a:srgbClr val="FF0000"/>
                </a:solidFill>
                <a:ea typeface="黑体" panose="02010609060101010101" pitchFamily="49" charset="-122"/>
                <a:sym typeface="Arial" panose="020B0604020202020204" pitchFamily="34" charset="0"/>
              </a:rPr>
              <a:t>】</a:t>
            </a:r>
            <a:endParaRPr lang="zh-CN" altLang="en-US" sz="3200" b="1">
              <a:solidFill>
                <a:srgbClr val="FF0000"/>
              </a:solidFill>
              <a:ea typeface="黑体" panose="02010609060101010101" pitchFamily="49" charset="-122"/>
              <a:sym typeface="Arial" panose="020B0604020202020204" pitchFamily="34" charset="0"/>
            </a:endParaRPr>
          </a:p>
        </p:txBody>
      </p:sp>
      <p:sp>
        <p:nvSpPr>
          <p:cNvPr id="3" name="文本框 6"/>
          <p:cNvSpPr txBox="1"/>
          <p:nvPr>
            <p:custDataLst>
              <p:tags r:id="rId4"/>
            </p:custDataLst>
          </p:nvPr>
        </p:nvSpPr>
        <p:spPr>
          <a:xfrm>
            <a:off x="551107" y="2781360"/>
            <a:ext cx="11203125" cy="1845310"/>
          </a:xfrm>
          <a:prstGeom prst="rect">
            <a:avLst/>
          </a:prstGeom>
          <a:solidFill>
            <a:schemeClr val="bg1">
              <a:lumMod val="95000"/>
            </a:schemeClr>
          </a:solidFill>
        </p:spPr>
        <p:txBody>
          <a:bodyPr wrap="square" rtlCol="0">
            <a:spAutoFit/>
          </a:bodyPr>
          <a:lstStyle/>
          <a:p>
            <a:pPr algn="ctr">
              <a:lnSpc>
                <a:spcPct val="150000"/>
              </a:lnSpc>
            </a:pPr>
            <a:r>
              <a:rPr lang="zh-CN" altLang="en-US" sz="4800" b="1">
                <a:solidFill>
                  <a:srgbClr val="0000CC"/>
                </a:solidFill>
                <a:latin typeface="Arial" panose="020B0604020202020204" pitchFamily="34" charset="0"/>
                <a:ea typeface="黑体" panose="02010609060101010101" pitchFamily="49" charset="-122"/>
                <a:sym typeface="Arial" panose="020B0604020202020204" pitchFamily="34" charset="0"/>
              </a:rPr>
              <a:t>高考历史</a:t>
            </a:r>
            <a:r>
              <a:rPr lang="zh-CN" altLang="en-US" sz="4800" b="1">
                <a:solidFill>
                  <a:srgbClr val="FF0000"/>
                </a:solidFill>
                <a:latin typeface="Arial" panose="020B0604020202020204" pitchFamily="34" charset="0"/>
                <a:ea typeface="黑体" panose="02010609060101010101" pitchFamily="49" charset="-122"/>
                <a:sym typeface="Arial" panose="020B0604020202020204" pitchFamily="34" charset="0"/>
              </a:rPr>
              <a:t>选择题（客观题）</a:t>
            </a:r>
            <a:endParaRPr lang="en-US" altLang="zh-CN" sz="4800">
              <a:latin typeface="Arial" panose="020B0604020202020204" pitchFamily="34" charset="0"/>
              <a:ea typeface="黑体" panose="02010609060101010101" pitchFamily="49" charset="-122"/>
              <a:sym typeface="Arial" panose="020B0604020202020204" pitchFamily="34" charset="0"/>
            </a:endParaRPr>
          </a:p>
          <a:p>
            <a:pPr algn="ctr">
              <a:lnSpc>
                <a:spcPct val="150000"/>
              </a:lnSpc>
            </a:pPr>
            <a:r>
              <a:rPr lang="en-US" altLang="zh-CN" sz="2800">
                <a:latin typeface="Arial" panose="020B0604020202020204" pitchFamily="34" charset="0"/>
                <a:ea typeface="黑体" panose="02010609060101010101" pitchFamily="49" charset="-122"/>
                <a:sym typeface="Arial" panose="020B0604020202020204" pitchFamily="34" charset="0"/>
              </a:rPr>
              <a:t>                                </a:t>
            </a:r>
            <a:endParaRPr lang="zh-CN" altLang="en-US" sz="28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9"/>
          <p:cNvSpPr txBox="1"/>
          <p:nvPr>
            <p:custDataLst>
              <p:tags r:id="rId1"/>
            </p:custDataLst>
          </p:nvPr>
        </p:nvSpPr>
        <p:spPr>
          <a:xfrm>
            <a:off x="335031" y="3789267"/>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3" name="矩形 2"/>
          <p:cNvSpPr/>
          <p:nvPr>
            <p:custDataLst>
              <p:tags r:id="rId2"/>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三、表明说明类：题型专练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3"/>
            </p:custDataLst>
          </p:nvPr>
        </p:nvSpPr>
        <p:spPr>
          <a:xfrm>
            <a:off x="480327" y="549042"/>
            <a:ext cx="11108156" cy="4542462"/>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唐山三模</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《春秋左传》载：</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桓公五年秋，王以诸侯伐郑，郑伯御之</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王卒大败。祝聃射王中肩</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夜，郑伯使祭足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人名</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慰问</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王，且问左右。</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这表明</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周王与诸侯矛盾不可调和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周朝中央集权面临危机</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周天子的权威受到了挑战</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分封制的根基逐渐</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瓦解</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圆角 5"/>
          <p:cNvSpPr/>
          <p:nvPr>
            <p:custDataLst>
              <p:tags r:id="rId4"/>
            </p:custDataLst>
          </p:nvPr>
        </p:nvSpPr>
        <p:spPr>
          <a:xfrm>
            <a:off x="5375910" y="2781300"/>
            <a:ext cx="6493510" cy="7054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第一步：</a:t>
            </a:r>
            <a:r>
              <a:rPr lang="zh-CN" altLang="en-US" sz="2000" b="1">
                <a:solidFill>
                  <a:schemeClr val="tx1"/>
                </a:solidFill>
                <a:latin typeface="Arial" panose="020B0604020202020204" pitchFamily="34" charset="0"/>
                <a:ea typeface="微软雅黑" panose="020B0503020204020204" charset="-122"/>
                <a:sym typeface="+mn-ea"/>
              </a:rPr>
              <a:t>分析概括题干</a:t>
            </a:r>
            <a:r>
              <a:rPr lang="en-US" altLang="zh-CN" sz="2000" b="1">
                <a:solidFill>
                  <a:schemeClr val="tx1"/>
                </a:solidFill>
                <a:latin typeface="Arial" panose="020B0604020202020204" pitchFamily="34" charset="0"/>
                <a:ea typeface="微软雅黑" panose="020B0503020204020204" charset="-122"/>
                <a:sym typeface="+mn-ea"/>
              </a:rPr>
              <a:t>-</a:t>
            </a:r>
            <a:r>
              <a:rPr lang="zh-CN" altLang="en-US" sz="2000" b="1">
                <a:solidFill>
                  <a:schemeClr val="tx1"/>
                </a:solidFill>
                <a:latin typeface="Arial" panose="020B0604020202020204" pitchFamily="34" charset="0"/>
                <a:ea typeface="微软雅黑" panose="020B0503020204020204" charset="-122"/>
                <a:sym typeface="+mn-ea"/>
              </a:rPr>
              <a:t>周王率军讨伐诸侯国郑国，结果王军败，且被射中肩部</a:t>
            </a:r>
            <a:endParaRPr lang="zh-CN" altLang="en-US" sz="2000" b="1">
              <a:solidFill>
                <a:schemeClr val="tx1"/>
              </a:solidFill>
              <a:latin typeface="Arial" panose="020B0604020202020204" pitchFamily="34" charset="0"/>
              <a:ea typeface="微软雅黑" panose="020B0503020204020204" charset="-122"/>
              <a:sym typeface="+mn-ea"/>
            </a:endParaRPr>
          </a:p>
        </p:txBody>
      </p:sp>
      <p:sp>
        <p:nvSpPr>
          <p:cNvPr id="2" name="矩形: 圆角 5"/>
          <p:cNvSpPr/>
          <p:nvPr>
            <p:custDataLst>
              <p:tags r:id="rId5"/>
            </p:custDataLst>
          </p:nvPr>
        </p:nvSpPr>
        <p:spPr>
          <a:xfrm>
            <a:off x="5375910" y="3573145"/>
            <a:ext cx="4337050" cy="5403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第二步：</a:t>
            </a:r>
            <a:r>
              <a:rPr lang="zh-CN" altLang="en-US" sz="2000" b="1">
                <a:solidFill>
                  <a:schemeClr val="tx1"/>
                </a:solidFill>
                <a:latin typeface="Arial" panose="020B0604020202020204" pitchFamily="34" charset="0"/>
                <a:ea typeface="微软雅黑" panose="020B0503020204020204" charset="-122"/>
                <a:sym typeface="+mn-ea"/>
              </a:rPr>
              <a:t>提取可对应的相关所学知识</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 name="椭圆 3"/>
          <p:cNvSpPr/>
          <p:nvPr>
            <p:custDataLst>
              <p:tags r:id="rId6"/>
            </p:custDataLst>
          </p:nvPr>
        </p:nvSpPr>
        <p:spPr>
          <a:xfrm>
            <a:off x="1631315" y="3141345"/>
            <a:ext cx="1392555"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26" name="直接箭头连接符 25"/>
          <p:cNvCxnSpPr/>
          <p:nvPr>
            <p:custDataLst>
              <p:tags r:id="rId7"/>
            </p:custDataLst>
          </p:nvPr>
        </p:nvCxnSpPr>
        <p:spPr>
          <a:xfrm>
            <a:off x="2927137" y="3717441"/>
            <a:ext cx="2232660" cy="864235"/>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custDataLst>
              <p:tags r:id="rId8"/>
            </p:custDataLst>
          </p:nvPr>
        </p:nvSpPr>
        <p:spPr>
          <a:xfrm>
            <a:off x="5160010" y="4437380"/>
            <a:ext cx="3308350" cy="39878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周朝并未建立中央集权体制</a:t>
            </a:r>
            <a:endParaRPr lang="zh-CN" altLang="zh-CN" sz="2000" b="1">
              <a:solidFill>
                <a:srgbClr val="0000CC"/>
              </a:solidFill>
              <a:latin typeface="Arial" panose="020B0604020202020204" pitchFamily="34" charset="0"/>
              <a:ea typeface="微软雅黑" panose="020B0503020204020204" charset="-122"/>
              <a:sym typeface="+mn-ea"/>
            </a:endParaRPr>
          </a:p>
        </p:txBody>
      </p:sp>
      <p:sp>
        <p:nvSpPr>
          <p:cNvPr id="5" name="椭圆 4"/>
          <p:cNvSpPr/>
          <p:nvPr>
            <p:custDataLst>
              <p:tags r:id="rId9"/>
            </p:custDataLst>
          </p:nvPr>
        </p:nvSpPr>
        <p:spPr>
          <a:xfrm>
            <a:off x="3791585" y="621030"/>
            <a:ext cx="78740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椭圆 7"/>
          <p:cNvSpPr/>
          <p:nvPr>
            <p:custDataLst>
              <p:tags r:id="rId10"/>
            </p:custDataLst>
          </p:nvPr>
        </p:nvSpPr>
        <p:spPr>
          <a:xfrm>
            <a:off x="622935" y="1855470"/>
            <a:ext cx="78740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custDataLst>
              <p:tags r:id="rId11"/>
            </p:custDataLst>
          </p:nvPr>
        </p:nvSpPr>
        <p:spPr>
          <a:xfrm>
            <a:off x="2711450" y="2540000"/>
            <a:ext cx="216662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0" name="直接箭头连接符 9"/>
          <p:cNvCxnSpPr>
            <a:endCxn id="8" idx="6"/>
          </p:cNvCxnSpPr>
          <p:nvPr>
            <p:custDataLst>
              <p:tags r:id="rId12"/>
            </p:custDataLst>
          </p:nvPr>
        </p:nvCxnSpPr>
        <p:spPr>
          <a:xfrm flipH="1" flipV="1">
            <a:off x="1410122" y="2220111"/>
            <a:ext cx="1301115" cy="56134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2" name="椭圆 11"/>
          <p:cNvSpPr/>
          <p:nvPr>
            <p:custDataLst>
              <p:tags r:id="rId13"/>
            </p:custDataLst>
          </p:nvPr>
        </p:nvSpPr>
        <p:spPr>
          <a:xfrm>
            <a:off x="2279650" y="4458970"/>
            <a:ext cx="222631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3" name="直接箭头连接符 12"/>
          <p:cNvCxnSpPr/>
          <p:nvPr>
            <p:custDataLst>
              <p:tags r:id="rId14"/>
            </p:custDataLst>
          </p:nvPr>
        </p:nvCxnSpPr>
        <p:spPr>
          <a:xfrm>
            <a:off x="3575472" y="5229376"/>
            <a:ext cx="1010920" cy="446405"/>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custDataLst>
              <p:tags r:id="rId15"/>
            </p:custDataLst>
          </p:nvPr>
        </p:nvSpPr>
        <p:spPr>
          <a:xfrm>
            <a:off x="4578985" y="5517515"/>
            <a:ext cx="2898140" cy="39878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分封制的根基是井田制</a:t>
            </a:r>
            <a:endParaRPr lang="zh-CN" altLang="zh-CN" sz="2000" b="1">
              <a:solidFill>
                <a:srgbClr val="0000CC"/>
              </a:solidFill>
              <a:latin typeface="Arial" panose="020B0604020202020204" pitchFamily="34" charset="0"/>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P spid="9" grpId="0" animBg="1"/>
      <p:bldP spid="8" grpId="0" animBg="1"/>
      <p:bldP spid="4" grpId="0" animBg="1"/>
      <p:bldP spid="16" grpId="0" animBg="1"/>
      <p:bldP spid="12" grpId="0" animBg="1"/>
      <p:bldP spid="14"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四、比较变化类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567171" y="4077117"/>
            <a:ext cx="11112995" cy="2306955"/>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作答此类题目时，要注意以下几点：首先，注意审题，明确材料的要求是</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求同</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还是</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求异</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；其次，分清比较类型，明确是</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异同比较还是变化比较</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；第三，结合材料信息并联系所学知识，运用唯物史观将相关事件或现象放在特定的历史条件下、变化的历史过程中进行比较和分析。</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567171" y="963712"/>
            <a:ext cx="11112995" cy="2861310"/>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比较变化类选择题，</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以考查比较能力为主。</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所谓比较就是类似事物的对照，找出其内在的联系和差异。一般包括两种类型：</a:t>
            </a:r>
            <a:r>
              <a:rPr lang="zh-CN" altLang="zh-CN" sz="2400" kern="10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一是不同时期不同地域间相似事件之间进行比较，</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常用的设问语是</a:t>
            </a:r>
            <a:r>
              <a:rPr lang="en-US" altLang="zh-CN" sz="2400" kern="100">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相同</a:t>
            </a:r>
            <a:r>
              <a:rPr lang="en-US" altLang="zh-CN" sz="2400" kern="100">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相似</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一致</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共同</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不同</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新发展</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新变化</a:t>
            </a:r>
            <a:r>
              <a:rPr lang="en-US" altLang="zh-CN" sz="2400"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等；二是</a:t>
            </a:r>
            <a:r>
              <a:rPr lang="zh-CN" altLang="zh-CN" sz="2400" kern="10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同类现象或历史事物发展过程中的变化进行比较，</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一般通过</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但是</a:t>
            </a:r>
            <a:r>
              <a:rPr lang="en-US" altLang="zh-CN" sz="2400" b="1" kern="100">
                <a:solidFill>
                  <a:srgbClr val="FF000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但</a:t>
            </a:r>
            <a:r>
              <a:rPr lang="en-US" altLang="zh-CN" sz="2400" b="1" kern="100">
                <a:solidFill>
                  <a:srgbClr val="FF000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而且</a:t>
            </a:r>
            <a:r>
              <a:rPr lang="en-US" altLang="zh-CN" sz="2400" b="1" kern="100">
                <a:solidFill>
                  <a:srgbClr val="FF000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而</a:t>
            </a:r>
            <a:r>
              <a:rPr lang="en-US" altLang="zh-CN" sz="2400" b="1" kern="100">
                <a:solidFill>
                  <a:srgbClr val="FF000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然而</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或标点符号联系起来</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55613" y="648716"/>
            <a:ext cx="11233248" cy="2398713"/>
          </a:xfrm>
        </p:spPr>
        <p:txBody>
          <a:bodyPr/>
          <a:lstStyle/>
          <a:p>
            <a:pPr marL="266700" indent="-266700">
              <a:lnSpc>
                <a:spcPct val="150000"/>
              </a:lnSpc>
            </a:pPr>
            <a:r>
              <a:rPr lang="en-US" altLang="zh-CN" b="1" kern="100">
                <a:effectLst/>
                <a:latin typeface="Arial" panose="020B0604020202020204" pitchFamily="34" charset="0"/>
                <a:ea typeface="微软雅黑" panose="020B0503020204020204" charset="-122"/>
                <a:sym typeface="Arial" panose="020B0604020202020204" pitchFamily="34" charset="0"/>
              </a:rPr>
              <a:t>1.</a:t>
            </a:r>
            <a:r>
              <a:rPr lang="zh-CN" altLang="zh-CN" b="1" kern="100">
                <a:effectLst/>
                <a:latin typeface="Arial" panose="020B0604020202020204" pitchFamily="34" charset="0"/>
                <a:ea typeface="微软雅黑" panose="020B0503020204020204" charset="-122"/>
                <a:sym typeface="Arial" panose="020B0604020202020204" pitchFamily="34" charset="0"/>
              </a:rPr>
              <a:t>（</a:t>
            </a:r>
            <a:r>
              <a:rPr lang="en-US" altLang="zh-CN" b="1" kern="100">
                <a:effectLst/>
                <a:latin typeface="Arial" panose="020B0604020202020204" pitchFamily="34" charset="0"/>
                <a:ea typeface="微软雅黑" panose="020B0503020204020204" charset="-122"/>
                <a:sym typeface="Arial" panose="020B0604020202020204" pitchFamily="34" charset="0"/>
              </a:rPr>
              <a:t>2024</a:t>
            </a:r>
            <a:r>
              <a:rPr lang="zh-CN" altLang="zh-CN" b="1" kern="100">
                <a:effectLst/>
                <a:latin typeface="Arial" panose="020B0604020202020204" pitchFamily="34" charset="0"/>
                <a:ea typeface="微软雅黑" panose="020B0503020204020204" charset="-122"/>
                <a:sym typeface="Arial" panose="020B0604020202020204" pitchFamily="34" charset="0"/>
              </a:rPr>
              <a:t>·山东高考·</a:t>
            </a:r>
            <a:r>
              <a:rPr lang="en-US" altLang="zh-CN" b="1" kern="100">
                <a:effectLst/>
                <a:latin typeface="Arial" panose="020B0604020202020204" pitchFamily="34" charset="0"/>
                <a:ea typeface="微软雅黑" panose="020B0503020204020204" charset="-122"/>
                <a:sym typeface="Arial" panose="020B0604020202020204" pitchFamily="34" charset="0"/>
              </a:rPr>
              <a:t>12</a:t>
            </a:r>
            <a:r>
              <a:rPr lang="zh-CN" altLang="zh-CN" b="1" kern="100">
                <a:effectLst/>
                <a:latin typeface="Arial" panose="020B0604020202020204" pitchFamily="34" charset="0"/>
                <a:ea typeface="微软雅黑" panose="020B0503020204020204" charset="-122"/>
                <a:sym typeface="Arial" panose="020B0604020202020204" pitchFamily="34" charset="0"/>
              </a:rPr>
              <a:t>）在某些意义上，空想社会主义者是启蒙思想家的继承者，因为他们都相信犯罪和贪婪是罪恶环境的产物，也相信社会将趋于完美。但相比之下，空想社会主义者更为“激进”，这是因为他们把关注的重心转向了（　　）</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A</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经济规律</a:t>
            </a:r>
            <a:r>
              <a:rPr lang="en-US" altLang="zh-CN" b="1" kern="100">
                <a:effectLst/>
                <a:latin typeface="Arial" panose="020B0604020202020204" pitchFamily="34" charset="0"/>
                <a:ea typeface="微软雅黑" panose="020B0503020204020204" charset="-122"/>
                <a:sym typeface="Arial" panose="020B0604020202020204" pitchFamily="34" charset="0"/>
              </a:rPr>
              <a:t>      </a:t>
            </a:r>
            <a:r>
              <a:rPr lang="en-US" altLang="zh-CN" b="1" kern="100" spc="125">
                <a:effectLst/>
                <a:latin typeface="Arial" panose="020B0604020202020204" pitchFamily="34" charset="0"/>
                <a:ea typeface="微软雅黑" panose="020B0503020204020204" charset="-122"/>
                <a:sym typeface="Arial" panose="020B0604020202020204" pitchFamily="34" charset="0"/>
              </a:rPr>
              <a:t>B</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理想社会</a:t>
            </a:r>
            <a:r>
              <a:rPr lang="en-US" altLang="zh-CN" b="1" kern="100">
                <a:effectLst/>
                <a:latin typeface="Arial" panose="020B0604020202020204" pitchFamily="34" charset="0"/>
                <a:ea typeface="微软雅黑" panose="020B0503020204020204" charset="-122"/>
                <a:sym typeface="Arial" panose="020B0604020202020204" pitchFamily="34" charset="0"/>
              </a:rPr>
              <a:t>       </a:t>
            </a:r>
            <a:r>
              <a:rPr lang="en-US" altLang="zh-CN" b="1" kern="100" spc="125">
                <a:effectLst/>
                <a:latin typeface="Arial" panose="020B0604020202020204" pitchFamily="34" charset="0"/>
                <a:ea typeface="微软雅黑" panose="020B0503020204020204" charset="-122"/>
                <a:sym typeface="Arial" panose="020B0604020202020204" pitchFamily="34" charset="0"/>
              </a:rPr>
              <a:t>C</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社会正义</a:t>
            </a:r>
            <a:r>
              <a:rPr lang="en-US" altLang="zh-CN" b="1" kern="100">
                <a:effectLst/>
                <a:latin typeface="Arial" panose="020B0604020202020204" pitchFamily="34" charset="0"/>
                <a:ea typeface="微软雅黑" panose="020B0503020204020204" charset="-122"/>
                <a:sym typeface="Arial" panose="020B0604020202020204" pitchFamily="34" charset="0"/>
              </a:rPr>
              <a:t>      </a:t>
            </a:r>
            <a:r>
              <a:rPr lang="en-US" altLang="zh-CN" b="1" kern="100" spc="125">
                <a:effectLst/>
                <a:latin typeface="Arial" panose="020B0604020202020204" pitchFamily="34" charset="0"/>
                <a:ea typeface="微软雅黑" panose="020B0503020204020204" charset="-122"/>
                <a:sym typeface="Arial" panose="020B0604020202020204" pitchFamily="34" charset="0"/>
              </a:rPr>
              <a:t>D</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阶级斗争</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endParaRPr lang="zh-CN" altLang="en-US" b="1">
              <a:latin typeface="Arial" panose="020B0604020202020204" pitchFamily="34" charset="0"/>
              <a:ea typeface="微软雅黑" panose="020B0503020204020204" charset="-122"/>
              <a:sym typeface="Arial" panose="020B0604020202020204" pitchFamily="34" charset="0"/>
            </a:endParaRPr>
          </a:p>
        </p:txBody>
      </p:sp>
      <p:sp>
        <p:nvSpPr>
          <p:cNvPr id="4" name="任意多边形: 形状 16"/>
          <p:cNvSpPr/>
          <p:nvPr>
            <p:custDataLst>
              <p:tags r:id="rId2"/>
            </p:custDataLst>
          </p:nvPr>
        </p:nvSpPr>
        <p:spPr>
          <a:xfrm flipV="1">
            <a:off x="3935760" y="2420888"/>
            <a:ext cx="1148097"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任意多边形: 形状 16"/>
          <p:cNvSpPr/>
          <p:nvPr>
            <p:custDataLst>
              <p:tags r:id="rId3"/>
            </p:custDataLst>
          </p:nvPr>
        </p:nvSpPr>
        <p:spPr>
          <a:xfrm>
            <a:off x="10416480" y="1775664"/>
            <a:ext cx="1018618" cy="53383"/>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 name="任意多边形: 形状 16"/>
          <p:cNvSpPr/>
          <p:nvPr>
            <p:custDataLst>
              <p:tags r:id="rId4"/>
            </p:custDataLst>
          </p:nvPr>
        </p:nvSpPr>
        <p:spPr>
          <a:xfrm flipV="1">
            <a:off x="2927648" y="1802354"/>
            <a:ext cx="3672408"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任意多边形: 形状 16"/>
          <p:cNvSpPr/>
          <p:nvPr>
            <p:custDataLst>
              <p:tags r:id="rId5"/>
            </p:custDataLst>
          </p:nvPr>
        </p:nvSpPr>
        <p:spPr>
          <a:xfrm>
            <a:off x="9827894" y="1232268"/>
            <a:ext cx="1018618" cy="53383"/>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文本框 15"/>
          <p:cNvSpPr txBox="1"/>
          <p:nvPr>
            <p:custDataLst>
              <p:tags r:id="rId6"/>
            </p:custDataLst>
          </p:nvPr>
        </p:nvSpPr>
        <p:spPr>
          <a:xfrm>
            <a:off x="396875" y="3039422"/>
            <a:ext cx="11257011" cy="3381504"/>
          </a:xfrm>
          <a:prstGeom prst="rect">
            <a:avLst/>
          </a:prstGeom>
          <a:solidFill>
            <a:srgbClr val="FFF2CC"/>
          </a:solidFill>
          <a:ln>
            <a:solidFill>
              <a:srgbClr val="002060"/>
            </a:solidFill>
          </a:ln>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a:solidFill>
                  <a:srgbClr val="0000CC"/>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求异类：</a:t>
            </a:r>
            <a:r>
              <a:rPr lang="zh-CN" altLang="en-US" sz="2400" b="1">
                <a:solidFill>
                  <a:srgbClr val="FF0000"/>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共性与个性原理。排除共性求个性。</a:t>
            </a:r>
            <a:endParaRPr lang="zh-CN" altLang="en-US" sz="2400" b="1">
              <a:solidFill>
                <a:srgbClr val="FF0000"/>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endParaRPr>
          </a:p>
          <a:p>
            <a:pPr marL="59690" indent="-59690"/>
            <a:r>
              <a:rPr lang="en-US" altLang="zh-CN" sz="2400" b="1">
                <a:solidFill>
                  <a:schemeClr val="tx1"/>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B</a:t>
            </a:r>
            <a:r>
              <a:rPr lang="en-US" altLang="zh-CN" sz="2400" b="1">
                <a:solidFill>
                  <a:srgbClr val="00B050"/>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a:t>
            </a:r>
            <a:r>
              <a:rPr lang="zh-CN" altLang="en-US" sz="2400" b="1">
                <a:solidFill>
                  <a:srgbClr val="FF0000"/>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迷惑项</a:t>
            </a:r>
            <a:r>
              <a:rPr lang="en-US" altLang="zh-CN" sz="2400" b="1">
                <a:solidFill>
                  <a:srgbClr val="FF0000"/>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a:t>
            </a:r>
            <a:r>
              <a:rPr lang="zh-CN" altLang="zh-CN" sz="2400" b="1">
                <a:solidFill>
                  <a:srgbClr val="FF0000"/>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理想社会是共性</a:t>
            </a:r>
            <a:r>
              <a:rPr lang="zh-CN" altLang="zh-CN" sz="2400" b="1">
                <a:solidFill>
                  <a:srgbClr val="00B050"/>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a:t>
            </a:r>
            <a:r>
              <a:rPr lang="zh-CN" altLang="zh-CN" sz="2400" b="1">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空想社会主义和启蒙思想家都描绘了未来的美好蓝图。</a:t>
            </a:r>
            <a:endParaRPr lang="zh-CN" altLang="zh-CN" sz="2400" b="1">
              <a:latin typeface="Arial" panose="020B0604020202020204" pitchFamily="34" charset="0"/>
              <a:ea typeface="微软雅黑" panose="020B0503020204020204" charset="-122"/>
              <a:cs typeface="楷体" panose="02010609060101010101" pitchFamily="49" charset="-122"/>
              <a:sym typeface="Arial" panose="020B0604020202020204" pitchFamily="34" charset="0"/>
            </a:endParaRPr>
          </a:p>
          <a:p>
            <a:pPr marL="59690" indent="-59690"/>
            <a:r>
              <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rPr>
              <a:t>A.</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空想社会主义者</a:t>
            </a:r>
            <a:r>
              <a:rPr lang="zh-CN" altLang="zh-CN" sz="2400" b="1" kern="100">
                <a:solidFill>
                  <a:srgbClr val="FF0000"/>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并没有将重点转向经济规律</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，欧文的新和谐公社违背了经济规律，</a:t>
            </a:r>
            <a:endPar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endParaRPr>
          </a:p>
          <a:p>
            <a:pPr marL="59690" indent="-59690"/>
            <a:r>
              <a:rPr lang="en-US" altLang="zh-CN" sz="2400" b="1">
                <a:solidFill>
                  <a:schemeClr val="tx1"/>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rPr>
              <a:t>D.</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空想社会主义者，科学社会主义强调阶级斗争</a:t>
            </a:r>
            <a:r>
              <a:rPr lang="zh-CN" altLang="zh-CN" sz="2400" b="1" kern="100">
                <a:solidFill>
                  <a:srgbClr val="FF0000"/>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没有认识到无产阶级力量的重要性，没有强调阶级斗争</a:t>
            </a:r>
            <a:endParaRPr lang="en-US"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a:p>
            <a:pPr marL="59690" indent="-59690"/>
            <a:r>
              <a:rPr lang="en-US"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C.</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据材料“空想社会主义者是启蒙思想家的继承者……更为‘激进’”及所学可知，空想社会主义者不仅认识到启蒙思想家所构建的理想社会——资本主义制度的弊端——非理性非正义，而且</a:t>
            </a:r>
            <a:r>
              <a:rPr lang="zh-CN" altLang="zh-CN" sz="2400" b="1" kern="100">
                <a:solidFill>
                  <a:srgbClr val="FF0000"/>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还要进行改造，要构建理性和永恒正义的王国</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，这是相比启蒙思想的激进之处，故选</a:t>
            </a:r>
            <a:r>
              <a:rPr lang="en-US" altLang="zh-CN" sz="2400" b="1" kern="100">
                <a:effectLst/>
                <a:latin typeface="Arial" panose="020B0604020202020204" pitchFamily="34" charset="0"/>
                <a:ea typeface="微软雅黑" panose="020B0503020204020204" charset="-122"/>
                <a:sym typeface="Arial" panose="020B0604020202020204" pitchFamily="34" charset="0"/>
              </a:rPr>
              <a:t>C</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项</a:t>
            </a:r>
            <a:endParaRPr lang="zh-CN" altLang="en-US" sz="2400" b="1">
              <a:solidFill>
                <a:schemeClr val="tx1"/>
              </a:solidFill>
              <a:latin typeface="Arial" panose="020B0604020202020204" pitchFamily="34" charset="0"/>
              <a:ea typeface="微软雅黑" panose="020B0503020204020204" charset="-122"/>
              <a:cs typeface="楷体" panose="02010609060101010101" pitchFamily="49" charset="-122"/>
              <a:sym typeface="Arial" panose="020B0604020202020204" pitchFamily="34" charset="0"/>
            </a:endParaRPr>
          </a:p>
        </p:txBody>
      </p:sp>
      <p:sp>
        <p:nvSpPr>
          <p:cNvPr id="9" name="文本框 8"/>
          <p:cNvSpPr txBox="1"/>
          <p:nvPr>
            <p:custDataLst>
              <p:tags r:id="rId7"/>
            </p:custDataLst>
          </p:nvPr>
        </p:nvSpPr>
        <p:spPr>
          <a:xfrm>
            <a:off x="5116147" y="2217311"/>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矩形 9"/>
          <p:cNvSpPr/>
          <p:nvPr>
            <p:custDataLst>
              <p:tags r:id="rId8"/>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四、比较变化类：题型专练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42569" y="726231"/>
            <a:ext cx="11233248" cy="2702769"/>
          </a:xfrm>
        </p:spPr>
        <p:txBody>
          <a:bodyPr/>
          <a:lstStyle/>
          <a:p>
            <a:r>
              <a:rPr lang="en-US" altLang="zh-CN" b="1" kern="100">
                <a:effectLst/>
                <a:latin typeface="Arial" panose="020B0604020202020204" pitchFamily="34" charset="0"/>
                <a:ea typeface="微软雅黑" panose="020B0503020204020204" charset="-122"/>
                <a:sym typeface="Arial" panose="020B0604020202020204" pitchFamily="34" charset="0"/>
              </a:rPr>
              <a:t>2.</a:t>
            </a:r>
            <a:r>
              <a:rPr lang="zh-CN" altLang="zh-CN" b="1" kern="100">
                <a:effectLst/>
                <a:latin typeface="Arial" panose="020B0604020202020204" pitchFamily="34" charset="0"/>
                <a:ea typeface="微软雅黑" panose="020B0503020204020204" charset="-122"/>
                <a:sym typeface="Arial" panose="020B0604020202020204" pitchFamily="34" charset="0"/>
              </a:rPr>
              <a:t>（</a:t>
            </a:r>
            <a:r>
              <a:rPr lang="en-US" altLang="zh-CN" b="1" kern="100">
                <a:effectLst/>
                <a:latin typeface="Arial" panose="020B0604020202020204" pitchFamily="34" charset="0"/>
                <a:ea typeface="微软雅黑" panose="020B0503020204020204" charset="-122"/>
                <a:sym typeface="Arial" panose="020B0604020202020204" pitchFamily="34" charset="0"/>
              </a:rPr>
              <a:t>2024</a:t>
            </a:r>
            <a:r>
              <a:rPr lang="zh-CN" altLang="zh-CN" b="1" kern="100">
                <a:effectLst/>
                <a:latin typeface="Arial" panose="020B0604020202020204" pitchFamily="34" charset="0"/>
                <a:ea typeface="微软雅黑" panose="020B0503020204020204" charset="-122"/>
                <a:sym typeface="Arial" panose="020B0604020202020204" pitchFamily="34" charset="0"/>
              </a:rPr>
              <a:t>·湖南高考·</a:t>
            </a:r>
            <a:r>
              <a:rPr lang="en-US" altLang="zh-CN" b="1" kern="100">
                <a:effectLst/>
                <a:latin typeface="Arial" panose="020B0604020202020204" pitchFamily="34" charset="0"/>
                <a:ea typeface="微软雅黑" panose="020B0503020204020204" charset="-122"/>
                <a:sym typeface="Arial" panose="020B0604020202020204" pitchFamily="34" charset="0"/>
              </a:rPr>
              <a:t>7</a:t>
            </a:r>
            <a:r>
              <a:rPr lang="zh-CN" altLang="zh-CN" b="1" kern="100">
                <a:effectLst/>
                <a:latin typeface="Arial" panose="020B0604020202020204" pitchFamily="34" charset="0"/>
                <a:ea typeface="微软雅黑" panose="020B0503020204020204" charset="-122"/>
                <a:sym typeface="Arial" panose="020B0604020202020204" pitchFamily="34" charset="0"/>
              </a:rPr>
              <a:t>）清朝新科进士任职意愿向来“以吏、户二部为优选”，而癸卯（</a:t>
            </a:r>
            <a:r>
              <a:rPr lang="en-US" altLang="zh-CN" b="1" kern="100">
                <a:effectLst/>
                <a:latin typeface="Arial" panose="020B0604020202020204" pitchFamily="34" charset="0"/>
                <a:ea typeface="微软雅黑" panose="020B0503020204020204" charset="-122"/>
                <a:sym typeface="Arial" panose="020B0604020202020204" pitchFamily="34" charset="0"/>
              </a:rPr>
              <a:t>1903</a:t>
            </a:r>
            <a:r>
              <a:rPr lang="zh-CN" altLang="zh-CN" b="1" kern="100">
                <a:effectLst/>
                <a:latin typeface="Arial" panose="020B0604020202020204" pitchFamily="34" charset="0"/>
                <a:ea typeface="微软雅黑" panose="020B0503020204020204" charset="-122"/>
                <a:sym typeface="Arial" panose="020B0604020202020204" pitchFamily="34" charset="0"/>
              </a:rPr>
              <a:t>）、甲辰（</a:t>
            </a:r>
            <a:r>
              <a:rPr lang="en-US" altLang="zh-CN" b="1" kern="100">
                <a:effectLst/>
                <a:latin typeface="Arial" panose="020B0604020202020204" pitchFamily="34" charset="0"/>
                <a:ea typeface="微软雅黑" panose="020B0503020204020204" charset="-122"/>
                <a:sym typeface="Arial" panose="020B0604020202020204" pitchFamily="34" charset="0"/>
              </a:rPr>
              <a:t>1904</a:t>
            </a:r>
            <a:r>
              <a:rPr lang="zh-CN" altLang="zh-CN" b="1" kern="100">
                <a:effectLst/>
                <a:latin typeface="Arial" panose="020B0604020202020204" pitchFamily="34" charset="0"/>
                <a:ea typeface="微软雅黑" panose="020B0503020204020204" charset="-122"/>
                <a:sym typeface="Arial" panose="020B0604020202020204" pitchFamily="34" charset="0"/>
              </a:rPr>
              <a:t>）两科进士的选择已大相径庭，最终仅有三人流入吏部，担任主事。这一变化（　　）</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A</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导致了科举制度废除</a:t>
            </a:r>
            <a:r>
              <a:rPr lang="en-US" altLang="zh-CN" b="1" kern="100">
                <a:effectLst/>
                <a:latin typeface="Arial" panose="020B0604020202020204" pitchFamily="34" charset="0"/>
                <a:ea typeface="微软雅黑" panose="020B0503020204020204" charset="-122"/>
                <a:sym typeface="Arial" panose="020B0604020202020204" pitchFamily="34" charset="0"/>
              </a:rPr>
              <a:t>               </a:t>
            </a:r>
            <a:r>
              <a:rPr lang="en-US" altLang="zh-CN" b="1" kern="100" spc="125">
                <a:effectLst/>
                <a:latin typeface="Arial" panose="020B0604020202020204" pitchFamily="34" charset="0"/>
                <a:ea typeface="微软雅黑" panose="020B0503020204020204" charset="-122"/>
                <a:sym typeface="Arial" panose="020B0604020202020204" pitchFamily="34" charset="0"/>
              </a:rPr>
              <a:t>B</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体现了统治集团的分裂</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C</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改变了中枢决策机制</a:t>
            </a:r>
            <a:r>
              <a:rPr lang="en-US" altLang="zh-CN" b="1" kern="100">
                <a:effectLst/>
                <a:latin typeface="Arial" panose="020B0604020202020204" pitchFamily="34" charset="0"/>
                <a:ea typeface="微软雅黑" panose="020B0503020204020204" charset="-122"/>
                <a:sym typeface="Arial" panose="020B0604020202020204" pitchFamily="34" charset="0"/>
              </a:rPr>
              <a:t>               </a:t>
            </a:r>
            <a:r>
              <a:rPr lang="en-US" altLang="zh-CN" b="1" kern="100" spc="125">
                <a:effectLst/>
                <a:latin typeface="Arial" panose="020B0604020202020204" pitchFamily="34" charset="0"/>
                <a:ea typeface="微软雅黑" panose="020B0503020204020204" charset="-122"/>
                <a:sym typeface="Arial" panose="020B0604020202020204" pitchFamily="34" charset="0"/>
              </a:rPr>
              <a:t>D</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反映了官制改革的影响</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endParaRPr lang="zh-CN" altLang="en-US" b="1">
              <a:latin typeface="Arial" panose="020B0604020202020204" pitchFamily="34" charset="0"/>
              <a:ea typeface="微软雅黑" panose="020B0503020204020204" charset="-122"/>
              <a:sym typeface="Arial" panose="020B0604020202020204" pitchFamily="34" charset="0"/>
            </a:endParaRPr>
          </a:p>
        </p:txBody>
      </p:sp>
      <p:sp>
        <p:nvSpPr>
          <p:cNvPr id="4" name="箭头: 右 3"/>
          <p:cNvSpPr/>
          <p:nvPr>
            <p:custDataLst>
              <p:tags r:id="rId2"/>
            </p:custDataLst>
          </p:nvPr>
        </p:nvSpPr>
        <p:spPr>
          <a:xfrm>
            <a:off x="4018797" y="3581339"/>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矩形: 圆角 4"/>
          <p:cNvSpPr/>
          <p:nvPr>
            <p:custDataLst>
              <p:tags r:id="rId3"/>
            </p:custDataLst>
          </p:nvPr>
        </p:nvSpPr>
        <p:spPr>
          <a:xfrm>
            <a:off x="4675178" y="3383430"/>
            <a:ext cx="6984727" cy="837658"/>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0"/>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比较对象（变化主体）</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zh-CN" sz="2000" b="1" kern="100">
                <a:solidFill>
                  <a:schemeClr val="tx1"/>
                </a:solidFill>
                <a:latin typeface="Arial" panose="020B0604020202020204" pitchFamily="34" charset="0"/>
                <a:ea typeface="微软雅黑" panose="020B0503020204020204" charset="-122"/>
                <a:sym typeface="Arial" panose="020B0604020202020204" pitchFamily="34" charset="0"/>
              </a:rPr>
              <a:t>新科进士任职意愿</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a:p>
            <a:pPr indent="0"/>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比较阶段</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1903</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1904</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前后</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6" name="矩形: 圆角 5"/>
          <p:cNvSpPr/>
          <p:nvPr>
            <p:custDataLst>
              <p:tags r:id="rId4"/>
            </p:custDataLst>
          </p:nvPr>
        </p:nvSpPr>
        <p:spPr>
          <a:xfrm>
            <a:off x="376629" y="3430473"/>
            <a:ext cx="3458644" cy="540333"/>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第一步：分解题干 材料信息</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7" name="箭头: 右 6"/>
          <p:cNvSpPr/>
          <p:nvPr>
            <p:custDataLst>
              <p:tags r:id="rId5"/>
            </p:custDataLst>
          </p:nvPr>
        </p:nvSpPr>
        <p:spPr>
          <a:xfrm>
            <a:off x="4000281" y="4596887"/>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8" name="矩形: 圆角 7"/>
          <p:cNvSpPr/>
          <p:nvPr>
            <p:custDataLst>
              <p:tags r:id="rId6"/>
            </p:custDataLst>
          </p:nvPr>
        </p:nvSpPr>
        <p:spPr>
          <a:xfrm>
            <a:off x="354138" y="4456837"/>
            <a:ext cx="3468620" cy="540333"/>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第二步：比较项目 信息总结</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9" name="矩形: 圆角 8"/>
          <p:cNvSpPr/>
          <p:nvPr>
            <p:custDataLst>
              <p:tags r:id="rId7"/>
            </p:custDataLst>
          </p:nvPr>
        </p:nvSpPr>
        <p:spPr>
          <a:xfrm>
            <a:off x="4668766" y="4266534"/>
            <a:ext cx="7032989" cy="943190"/>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0"/>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变化过程：</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a:p>
            <a:pPr indent="0"/>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①</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1903</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前：</a:t>
            </a:r>
            <a:r>
              <a:rPr lang="zh-CN" altLang="zh-CN" sz="2000" b="1" kern="100">
                <a:solidFill>
                  <a:schemeClr val="tx1"/>
                </a:solidFill>
                <a:latin typeface="Arial" panose="020B0604020202020204" pitchFamily="34" charset="0"/>
                <a:ea typeface="微软雅黑" panose="020B0503020204020204" charset="-122"/>
                <a:sym typeface="Arial" panose="020B0604020202020204" pitchFamily="34" charset="0"/>
              </a:rPr>
              <a:t>以吏、户二部为优选</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a:p>
            <a:pPr indent="0"/>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②</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1903</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前：</a:t>
            </a:r>
            <a:r>
              <a:rPr lang="zh-CN" altLang="zh-CN" sz="2000" b="1" kern="100">
                <a:solidFill>
                  <a:schemeClr val="tx1"/>
                </a:solidFill>
                <a:latin typeface="Arial" panose="020B0604020202020204" pitchFamily="34" charset="0"/>
                <a:ea typeface="微软雅黑" panose="020B0503020204020204" charset="-122"/>
                <a:sym typeface="Arial" panose="020B0604020202020204" pitchFamily="34" charset="0"/>
              </a:rPr>
              <a:t>仅有三人流入吏部</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0" name="箭头: 右 9"/>
          <p:cNvSpPr/>
          <p:nvPr>
            <p:custDataLst>
              <p:tags r:id="rId8"/>
            </p:custDataLst>
          </p:nvPr>
        </p:nvSpPr>
        <p:spPr>
          <a:xfrm>
            <a:off x="4018797" y="5487709"/>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11" name="矩形: 圆角 10"/>
          <p:cNvSpPr/>
          <p:nvPr>
            <p:custDataLst>
              <p:tags r:id="rId9"/>
            </p:custDataLst>
          </p:nvPr>
        </p:nvSpPr>
        <p:spPr>
          <a:xfrm>
            <a:off x="371719" y="5268810"/>
            <a:ext cx="3468619" cy="509171"/>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第三步</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对接主干知识</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2" name="矩形: 圆角 11"/>
          <p:cNvSpPr/>
          <p:nvPr>
            <p:custDataLst>
              <p:tags r:id="rId10"/>
            </p:custDataLst>
          </p:nvPr>
        </p:nvSpPr>
        <p:spPr>
          <a:xfrm>
            <a:off x="4651622" y="5304656"/>
            <a:ext cx="7067276" cy="765826"/>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1901</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年清末新政</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进行了一系列官制改革这些改革包括部门职能的调整、职位设置的变动等，从影响了进士们的任职选择</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3" name="矩形: 圆角 12"/>
          <p:cNvSpPr/>
          <p:nvPr>
            <p:custDataLst>
              <p:tags r:id="rId11"/>
            </p:custDataLst>
          </p:nvPr>
        </p:nvSpPr>
        <p:spPr>
          <a:xfrm>
            <a:off x="396874" y="5897575"/>
            <a:ext cx="3418155" cy="791249"/>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第四步</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结合选项内容分析，得出正确答案</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4" name="箭头: 右 13"/>
          <p:cNvSpPr/>
          <p:nvPr>
            <p:custDataLst>
              <p:tags r:id="rId12"/>
            </p:custDataLst>
          </p:nvPr>
        </p:nvSpPr>
        <p:spPr>
          <a:xfrm>
            <a:off x="4002529" y="6224249"/>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15" name="矩形: 圆角 14"/>
          <p:cNvSpPr/>
          <p:nvPr>
            <p:custDataLst>
              <p:tags r:id="rId13"/>
            </p:custDataLst>
          </p:nvPr>
        </p:nvSpPr>
        <p:spPr>
          <a:xfrm>
            <a:off x="4662442" y="6160228"/>
            <a:ext cx="7050134" cy="453488"/>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zh-CN" sz="2000" b="1">
                <a:solidFill>
                  <a:schemeClr val="tx1"/>
                </a:solidFill>
                <a:latin typeface="Arial" panose="020B0604020202020204" pitchFamily="34" charset="0"/>
                <a:ea typeface="微软雅黑" panose="020B0503020204020204" charset="-122"/>
                <a:cs typeface="华文楷体" panose="02010600040101010101" charset="-122"/>
                <a:sym typeface="Arial" panose="020B0604020202020204" pitchFamily="34" charset="0"/>
              </a:rPr>
              <a:t>结合选项内容分析排除</a:t>
            </a:r>
            <a:r>
              <a:rPr lang="zh-CN" altLang="en-US" sz="2000" b="1">
                <a:solidFill>
                  <a:schemeClr val="tx1"/>
                </a:solidFill>
                <a:latin typeface="Arial" panose="020B0604020202020204" pitchFamily="34" charset="0"/>
                <a:ea typeface="微软雅黑" panose="020B0503020204020204" charset="-122"/>
                <a:cs typeface="华文楷体" panose="02010600040101010101" charset="-122"/>
                <a:sym typeface="Arial" panose="020B0604020202020204" pitchFamily="34" charset="0"/>
              </a:rPr>
              <a:t>其他干扰项。</a:t>
            </a:r>
            <a:r>
              <a:rPr lang="zh-CN" altLang="en-US" sz="2000" b="1">
                <a:solidFill>
                  <a:srgbClr val="0000CC"/>
                </a:solidFill>
                <a:latin typeface="Arial" panose="020B0604020202020204" pitchFamily="34" charset="0"/>
                <a:ea typeface="微软雅黑" panose="020B0503020204020204" charset="-122"/>
                <a:cs typeface="华文楷体" panose="02010600040101010101" charset="-122"/>
                <a:sym typeface="Arial" panose="020B0604020202020204" pitchFamily="34" charset="0"/>
              </a:rPr>
              <a:t>（可结合最近原则）</a:t>
            </a:r>
            <a:endPar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custDataLst>
              <p:tags r:id="rId14"/>
            </p:custDataLst>
          </p:nvPr>
        </p:nvSpPr>
        <p:spPr>
          <a:xfrm>
            <a:off x="1154807" y="1560467"/>
            <a:ext cx="3314865" cy="40011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rPr>
              <a:t>科举制度的废除是在</a:t>
            </a:r>
            <a:r>
              <a:rPr lang="en-US" altLang="zh-CN" sz="2000" b="1">
                <a:solidFill>
                  <a:srgbClr val="0000CC"/>
                </a:solidFill>
                <a:latin typeface="Arial" panose="020B0604020202020204" pitchFamily="34" charset="0"/>
                <a:ea typeface="微软雅黑" panose="020B0503020204020204" charset="-122"/>
                <a:sym typeface="Arial" panose="020B0604020202020204" pitchFamily="34" charset="0"/>
              </a:rPr>
              <a:t>1905</a:t>
            </a:r>
            <a:r>
              <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rPr>
              <a:t>年</a:t>
            </a:r>
            <a:endPar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p:nvPr>
            <p:custDataLst>
              <p:tags r:id="rId15"/>
            </p:custDataLst>
          </p:nvPr>
        </p:nvGrpSpPr>
        <p:grpSpPr>
          <a:xfrm>
            <a:off x="2206965" y="1760522"/>
            <a:ext cx="2262707" cy="1020949"/>
            <a:chOff x="1269354" y="2359646"/>
            <a:chExt cx="2262707" cy="1020949"/>
          </a:xfrm>
        </p:grpSpPr>
        <p:cxnSp>
          <p:nvCxnSpPr>
            <p:cNvPr id="18" name="直接箭头连接符 17"/>
            <p:cNvCxnSpPr>
              <a:endCxn id="16" idx="3"/>
            </p:cNvCxnSpPr>
            <p:nvPr>
              <p:custDataLst>
                <p:tags r:id="rId16"/>
              </p:custDataLst>
            </p:nvPr>
          </p:nvCxnSpPr>
          <p:spPr>
            <a:xfrm flipV="1">
              <a:off x="2527185" y="2359646"/>
              <a:ext cx="1004876" cy="716963"/>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9" name="矩形: 圆角 18"/>
            <p:cNvSpPr/>
            <p:nvPr>
              <p:custDataLst>
                <p:tags r:id="rId17"/>
              </p:custDataLst>
            </p:nvPr>
          </p:nvSpPr>
          <p:spPr>
            <a:xfrm>
              <a:off x="1269354" y="3014954"/>
              <a:ext cx="1261533" cy="365641"/>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2" name="文本框 21"/>
          <p:cNvSpPr txBox="1"/>
          <p:nvPr>
            <p:custDataLst>
              <p:tags r:id="rId18"/>
            </p:custDataLst>
          </p:nvPr>
        </p:nvSpPr>
        <p:spPr>
          <a:xfrm>
            <a:off x="7491899" y="1569212"/>
            <a:ext cx="3681480" cy="707886"/>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rPr>
              <a:t>进士任职选择的变化，并不能直接推断出统治集团的分裂</a:t>
            </a:r>
            <a:endPar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grpSp>
        <p:nvGrpSpPr>
          <p:cNvPr id="23" name="组合 22"/>
          <p:cNvGrpSpPr/>
          <p:nvPr>
            <p:custDataLst>
              <p:tags r:id="rId19"/>
            </p:custDataLst>
          </p:nvPr>
        </p:nvGrpSpPr>
        <p:grpSpPr>
          <a:xfrm>
            <a:off x="6779661" y="2144577"/>
            <a:ext cx="2340675" cy="705127"/>
            <a:chOff x="1404913" y="2840558"/>
            <a:chExt cx="2340675" cy="705127"/>
          </a:xfrm>
        </p:grpSpPr>
        <p:cxnSp>
          <p:nvCxnSpPr>
            <p:cNvPr id="24" name="直接箭头连接符 23"/>
            <p:cNvCxnSpPr/>
            <p:nvPr>
              <p:custDataLst>
                <p:tags r:id="rId20"/>
              </p:custDataLst>
            </p:nvPr>
          </p:nvCxnSpPr>
          <p:spPr>
            <a:xfrm flipV="1">
              <a:off x="3433124" y="2840558"/>
              <a:ext cx="312464" cy="295879"/>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5" name="矩形: 圆角 24"/>
            <p:cNvSpPr/>
            <p:nvPr>
              <p:custDataLst>
                <p:tags r:id="rId21"/>
              </p:custDataLst>
            </p:nvPr>
          </p:nvSpPr>
          <p:spPr>
            <a:xfrm>
              <a:off x="1404913" y="3083187"/>
              <a:ext cx="2079402" cy="462498"/>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7" name="组合 26"/>
          <p:cNvGrpSpPr/>
          <p:nvPr>
            <p:custDataLst>
              <p:tags r:id="rId22"/>
            </p:custDataLst>
          </p:nvPr>
        </p:nvGrpSpPr>
        <p:grpSpPr>
          <a:xfrm>
            <a:off x="2255624" y="2305238"/>
            <a:ext cx="2262707" cy="1036338"/>
            <a:chOff x="1269354" y="2344257"/>
            <a:chExt cx="2262707" cy="1036338"/>
          </a:xfrm>
        </p:grpSpPr>
        <p:cxnSp>
          <p:nvCxnSpPr>
            <p:cNvPr id="28" name="直接箭头连接符 27"/>
            <p:cNvCxnSpPr/>
            <p:nvPr>
              <p:custDataLst>
                <p:tags r:id="rId23"/>
              </p:custDataLst>
            </p:nvPr>
          </p:nvCxnSpPr>
          <p:spPr>
            <a:xfrm flipV="1">
              <a:off x="2527185" y="2344257"/>
              <a:ext cx="1004876" cy="732352"/>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9" name="矩形: 圆角 28"/>
            <p:cNvSpPr/>
            <p:nvPr>
              <p:custDataLst>
                <p:tags r:id="rId24"/>
              </p:custDataLst>
            </p:nvPr>
          </p:nvSpPr>
          <p:spPr>
            <a:xfrm>
              <a:off x="1269354" y="3014954"/>
              <a:ext cx="1261533" cy="365641"/>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1" name="文本框 30"/>
          <p:cNvSpPr txBox="1"/>
          <p:nvPr>
            <p:custDataLst>
              <p:tags r:id="rId25"/>
            </p:custDataLst>
          </p:nvPr>
        </p:nvSpPr>
        <p:spPr>
          <a:xfrm>
            <a:off x="4567359" y="1523475"/>
            <a:ext cx="2422102" cy="707886"/>
          </a:xfrm>
          <a:prstGeom prst="rect">
            <a:avLst/>
          </a:prstGeom>
          <a:solidFill>
            <a:schemeClr val="bg2">
              <a:lumMod val="90000"/>
            </a:schemeClr>
          </a:solidFill>
        </p:spPr>
        <p:txBody>
          <a:bodyPr wrap="square">
            <a:spAutoFit/>
          </a:bodyPr>
          <a:lstStyle/>
          <a:p>
            <a:r>
              <a:rPr lang="zh-CN" altLang="zh-CN" sz="2000" b="1" kern="100">
                <a:solidFill>
                  <a:srgbClr val="0000CC"/>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没有涉及到中枢决策机制的具体改变</a:t>
            </a:r>
            <a:endPar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
        <p:nvSpPr>
          <p:cNvPr id="32" name="文本框 31"/>
          <p:cNvSpPr txBox="1"/>
          <p:nvPr>
            <p:custDataLst>
              <p:tags r:id="rId26"/>
            </p:custDataLst>
          </p:nvPr>
        </p:nvSpPr>
        <p:spPr>
          <a:xfrm>
            <a:off x="4980540" y="2668596"/>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矩形 19"/>
          <p:cNvSpPr/>
          <p:nvPr>
            <p:custDataLst>
              <p:tags r:id="rId27"/>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四、比较变化类：题型专练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2" grpId="0" animBg="1"/>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五、推理判断类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567171" y="3584992"/>
            <a:ext cx="11112995" cy="2306955"/>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在作答此类题目时，要注意以下几点：首先，通过必要的推理来确定符合题意的正确答案；其次，推理时要注意把握</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历史规律、逻辑关系、基本原理</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等，要注意依托教材相关基本史实或历史结论；第三，要能够通过</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已有的基本史实来拓宽认识、辩证思考、充分论证所得推断是否正确</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，从而得出最终判断。</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567171" y="963712"/>
            <a:ext cx="11112995" cy="2306955"/>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推理判断类选择题主要是对题干相关信息加以整合，</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运用逻辑思维进行判断</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，得出符合要求的结论。一般依据</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论从史出</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原则，从历史材料，也就是题干情境中得出结论，突出了对历史思维的考查。这种类型的选择题设问的标志性词语有</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据此可知</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由此可知</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推知</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en-US" altLang="zh-CN" sz="2400" kern="100">
                <a:latin typeface="Times New Roman" panose="02020603050405020304" pitchFamily="18" charset="0"/>
                <a:ea typeface="方正中等线简体" panose="03000509000000000000" pitchFamily="65" charset="-122"/>
                <a:cs typeface="Courier New" panose="02070309020205020404" pitchFamily="49" charset="0"/>
                <a:sym typeface="+mn-ea"/>
              </a:rPr>
              <a:t> </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等。</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9"/>
          <p:cNvSpPr txBox="1"/>
          <p:nvPr>
            <p:custDataLst>
              <p:tags r:id="rId1"/>
            </p:custDataLst>
          </p:nvPr>
        </p:nvSpPr>
        <p:spPr>
          <a:xfrm>
            <a:off x="2063957" y="3689747"/>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3" name="矩形 2"/>
          <p:cNvSpPr/>
          <p:nvPr>
            <p:custDataLst>
              <p:tags r:id="rId2"/>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五、推理判断类：题型专练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custDataLst>
              <p:tags r:id="rId3"/>
            </p:custDataLst>
          </p:nvPr>
        </p:nvSpPr>
        <p:spPr>
          <a:xfrm>
            <a:off x="479492" y="649778"/>
            <a:ext cx="11578456" cy="3969385"/>
          </a:xfrm>
          <a:prstGeom prst="rect">
            <a:avLst/>
          </a:prstGeom>
        </p:spPr>
        <p:txBody>
          <a:bodyPr>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《韩非子》中说：</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上古之世，人民少而禽兽众，人民不胜禽兽虫蛇，有圣人作，构木为巢，以避群害，而民说之，使王天下，号曰有巢氏。</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据此推断，该时期</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自然环境恶劣，生产力水平低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政治权力分配与血缘关系结合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实行有原始民主色彩的禅让制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北方已经出现干栏式地上建筑</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①③</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②③</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③④</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圆角 5"/>
          <p:cNvSpPr/>
          <p:nvPr>
            <p:custDataLst>
              <p:tags r:id="rId4"/>
            </p:custDataLst>
          </p:nvPr>
        </p:nvSpPr>
        <p:spPr>
          <a:xfrm>
            <a:off x="184150" y="4511675"/>
            <a:ext cx="10963910" cy="5403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推演法</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通过合理的推理来确定符合提议的答案，坚持论从史出原则，有</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一分史料说一分话</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8" name="矩形: 圆角 7"/>
          <p:cNvSpPr/>
          <p:nvPr>
            <p:custDataLst>
              <p:tags r:id="rId5"/>
            </p:custDataLst>
          </p:nvPr>
        </p:nvSpPr>
        <p:spPr>
          <a:xfrm>
            <a:off x="191135" y="5085715"/>
            <a:ext cx="8567420" cy="5403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第一步：审清时间、空间和设问词，明确答题范围和方向</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 name="矩形: 圆角 10"/>
          <p:cNvSpPr/>
          <p:nvPr>
            <p:custDataLst>
              <p:tags r:id="rId6"/>
            </p:custDataLst>
          </p:nvPr>
        </p:nvSpPr>
        <p:spPr>
          <a:xfrm>
            <a:off x="191135" y="5661660"/>
            <a:ext cx="5161915" cy="509270"/>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第二步</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准确提取材料信息，明确材料主旨</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3" name="矩形: 圆角 12"/>
          <p:cNvSpPr/>
          <p:nvPr>
            <p:custDataLst>
              <p:tags r:id="rId7"/>
            </p:custDataLst>
          </p:nvPr>
        </p:nvSpPr>
        <p:spPr>
          <a:xfrm>
            <a:off x="191135" y="6236970"/>
            <a:ext cx="5800090" cy="486410"/>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第三步</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结合所学知识，进行合理推断，得出答案</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 name="任意多边形: 形状 16"/>
          <p:cNvSpPr/>
          <p:nvPr>
            <p:custDataLst>
              <p:tags r:id="rId8"/>
            </p:custDataLst>
          </p:nvPr>
        </p:nvSpPr>
        <p:spPr>
          <a:xfrm flipV="1">
            <a:off x="551815" y="2542540"/>
            <a:ext cx="2385060" cy="7620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任意多边形: 形状 16"/>
          <p:cNvSpPr/>
          <p:nvPr>
            <p:custDataLst>
              <p:tags r:id="rId9"/>
            </p:custDataLst>
          </p:nvPr>
        </p:nvSpPr>
        <p:spPr>
          <a:xfrm flipV="1">
            <a:off x="4440218" y="1917289"/>
            <a:ext cx="3672408"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custDataLst>
              <p:tags r:id="rId10"/>
            </p:custDataLst>
          </p:nvPr>
        </p:nvSpPr>
        <p:spPr>
          <a:xfrm>
            <a:off x="5991225" y="2061210"/>
            <a:ext cx="5941695" cy="39878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说明当时自然环境恶劣，生产力水平低，只能巢居</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p:nvPr>
            <p:custDataLst>
              <p:tags r:id="rId11"/>
            </p:custDataLst>
          </p:nvPr>
        </p:nvGrpSpPr>
        <p:grpSpPr>
          <a:xfrm>
            <a:off x="945220" y="1760570"/>
            <a:ext cx="4710430" cy="1513157"/>
            <a:chOff x="7609" y="2359694"/>
            <a:chExt cx="4710430" cy="1513157"/>
          </a:xfrm>
        </p:grpSpPr>
        <p:cxnSp>
          <p:nvCxnSpPr>
            <p:cNvPr id="18" name="直接箭头连接符 17"/>
            <p:cNvCxnSpPr>
              <a:stCxn id="19" idx="0"/>
            </p:cNvCxnSpPr>
            <p:nvPr>
              <p:custDataLst>
                <p:tags r:id="rId12"/>
              </p:custDataLst>
            </p:nvPr>
          </p:nvCxnSpPr>
          <p:spPr>
            <a:xfrm flipV="1">
              <a:off x="2363355" y="2359694"/>
              <a:ext cx="1168400" cy="1020445"/>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9" name="矩形: 圆角 18"/>
            <p:cNvSpPr/>
            <p:nvPr>
              <p:custDataLst>
                <p:tags r:id="rId13"/>
              </p:custDataLst>
            </p:nvPr>
          </p:nvSpPr>
          <p:spPr>
            <a:xfrm>
              <a:off x="7609" y="3380726"/>
              <a:ext cx="4710430" cy="492125"/>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3" name="组合 22"/>
          <p:cNvGrpSpPr/>
          <p:nvPr>
            <p:custDataLst>
              <p:tags r:id="rId14"/>
            </p:custDataLst>
          </p:nvPr>
        </p:nvGrpSpPr>
        <p:grpSpPr>
          <a:xfrm>
            <a:off x="5808345" y="2771172"/>
            <a:ext cx="5328465" cy="946101"/>
            <a:chOff x="1404913" y="3083187"/>
            <a:chExt cx="2163850" cy="912758"/>
          </a:xfrm>
        </p:grpSpPr>
        <p:cxnSp>
          <p:nvCxnSpPr>
            <p:cNvPr id="24" name="直接箭头连接符 23"/>
            <p:cNvCxnSpPr/>
            <p:nvPr>
              <p:custDataLst>
                <p:tags r:id="rId15"/>
              </p:custDataLst>
            </p:nvPr>
          </p:nvCxnSpPr>
          <p:spPr>
            <a:xfrm>
              <a:off x="3433124" y="3136437"/>
              <a:ext cx="135639" cy="859508"/>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5" name="矩形: 圆角 24"/>
            <p:cNvSpPr/>
            <p:nvPr>
              <p:custDataLst>
                <p:tags r:id="rId16"/>
              </p:custDataLst>
            </p:nvPr>
          </p:nvSpPr>
          <p:spPr>
            <a:xfrm>
              <a:off x="1404913" y="3083187"/>
              <a:ext cx="2079402" cy="462498"/>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9" name="文本框 8"/>
          <p:cNvSpPr txBox="1"/>
          <p:nvPr>
            <p:custDataLst>
              <p:tags r:id="rId17"/>
            </p:custDataLst>
          </p:nvPr>
        </p:nvSpPr>
        <p:spPr>
          <a:xfrm>
            <a:off x="9552305" y="3789045"/>
            <a:ext cx="2552700" cy="39878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西周政体的基本特征</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grpSp>
        <p:nvGrpSpPr>
          <p:cNvPr id="10" name="组合 9"/>
          <p:cNvGrpSpPr/>
          <p:nvPr>
            <p:custDataLst>
              <p:tags r:id="rId18"/>
            </p:custDataLst>
          </p:nvPr>
        </p:nvGrpSpPr>
        <p:grpSpPr>
          <a:xfrm>
            <a:off x="5538236" y="3357486"/>
            <a:ext cx="2286021" cy="504100"/>
            <a:chOff x="1404913" y="3083187"/>
            <a:chExt cx="2286021" cy="504100"/>
          </a:xfrm>
        </p:grpSpPr>
        <p:cxnSp>
          <p:nvCxnSpPr>
            <p:cNvPr id="12" name="直接箭头连接符 11"/>
            <p:cNvCxnSpPr/>
            <p:nvPr>
              <p:custDataLst>
                <p:tags r:id="rId19"/>
              </p:custDataLst>
            </p:nvPr>
          </p:nvCxnSpPr>
          <p:spPr>
            <a:xfrm>
              <a:off x="3433124" y="3136437"/>
              <a:ext cx="257810" cy="45085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4" name="矩形: 圆角 24"/>
            <p:cNvSpPr/>
            <p:nvPr>
              <p:custDataLst>
                <p:tags r:id="rId20"/>
              </p:custDataLst>
            </p:nvPr>
          </p:nvSpPr>
          <p:spPr>
            <a:xfrm>
              <a:off x="1404913" y="3083187"/>
              <a:ext cx="2079402" cy="462498"/>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5" name="文本框 14"/>
          <p:cNvSpPr txBox="1"/>
          <p:nvPr>
            <p:custDataLst>
              <p:tags r:id="rId21"/>
            </p:custDataLst>
          </p:nvPr>
        </p:nvSpPr>
        <p:spPr>
          <a:xfrm>
            <a:off x="7248525" y="3903980"/>
            <a:ext cx="2011680" cy="39878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巢居大多在南方</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
        <p:nvSpPr>
          <p:cNvPr id="20" name="任意多边形: 形状 16"/>
          <p:cNvSpPr/>
          <p:nvPr>
            <p:custDataLst>
              <p:tags r:id="rId22"/>
            </p:custDataLst>
          </p:nvPr>
        </p:nvSpPr>
        <p:spPr>
          <a:xfrm flipV="1">
            <a:off x="6168390" y="1269365"/>
            <a:ext cx="2385060" cy="7620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23"/>
            </p:custDataLst>
          </p:nvPr>
        </p:nvSpPr>
        <p:spPr>
          <a:xfrm>
            <a:off x="8616315" y="1196975"/>
            <a:ext cx="721995" cy="82613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24"/>
            </p:custDataLst>
          </p:nvPr>
        </p:nvSpPr>
        <p:spPr>
          <a:xfrm>
            <a:off x="11280775" y="692785"/>
            <a:ext cx="721995" cy="82613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P spid="9" grpId="0" animBg="1"/>
      <p:bldP spid="15" grpId="0" animBg="1"/>
      <p:bldP spid="20" grpId="0" animBg="1"/>
      <p:bldP spid="6" grpId="0" animBg="1"/>
      <p:bldP spid="8" grpId="0" animBg="1"/>
      <p:bldP spid="2" grpId="0" animBg="1"/>
      <p:bldP spid="13" grpId="0" animBg="1"/>
      <p:bldP spid="21" grpId="0" animBg="1"/>
      <p:bldP spid="22"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455768" y="549558"/>
            <a:ext cx="11350315" cy="3969385"/>
          </a:xfrm>
          <a:prstGeom prst="rect">
            <a:avLst/>
          </a:prstGeom>
        </p:spPr>
        <p:txBody>
          <a:bodyPr>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下图是唐代两税法实施之后的中央与地方两税分配表。根据此图，得出的合理推断是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地方分权的趋势日益明显</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税收种类逐渐侧重于人头税</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地方藩镇已完全失去控制</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两税法有利于增加财政收入</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19"/>
          <p:cNvSpPr txBox="1"/>
          <p:nvPr>
            <p:custDataLst>
              <p:tags r:id="rId2"/>
            </p:custDataLst>
          </p:nvPr>
        </p:nvSpPr>
        <p:spPr>
          <a:xfrm>
            <a:off x="335512" y="1917254"/>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1026" name="Picture 2"/>
          <p:cNvPicPr>
            <a:picLocks noChangeAspect="1" noChangeArrowheads="1"/>
          </p:cNvPicPr>
          <p:nvPr>
            <p:custDataLst>
              <p:tags r:id="rId3"/>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47835" y="1269390"/>
            <a:ext cx="6198715" cy="313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custDataLst>
              <p:tags r:id="rId5"/>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五、推理判断类：题型专练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6" name="矩形: 圆角 5"/>
          <p:cNvSpPr/>
          <p:nvPr>
            <p:custDataLst>
              <p:tags r:id="rId6"/>
            </p:custDataLst>
          </p:nvPr>
        </p:nvSpPr>
        <p:spPr>
          <a:xfrm>
            <a:off x="184150" y="4653280"/>
            <a:ext cx="10963910" cy="5403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推演法</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通过合理的推理来确定符合提议的答案，坚持论从史出原则，有</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一分史料说一分话</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8" name="矩形: 圆角 7"/>
          <p:cNvSpPr/>
          <p:nvPr>
            <p:custDataLst>
              <p:tags r:id="rId7"/>
            </p:custDataLst>
          </p:nvPr>
        </p:nvSpPr>
        <p:spPr>
          <a:xfrm>
            <a:off x="184150" y="5199380"/>
            <a:ext cx="8567420" cy="5403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第一步：审清时间、空间和设问词，明确答题范围和方向</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 name="矩形: 圆角 10"/>
          <p:cNvSpPr/>
          <p:nvPr>
            <p:custDataLst>
              <p:tags r:id="rId8"/>
            </p:custDataLst>
          </p:nvPr>
        </p:nvSpPr>
        <p:spPr>
          <a:xfrm>
            <a:off x="191135" y="5733415"/>
            <a:ext cx="5161915" cy="509270"/>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第二步</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准确提取材料信息，明确材料主旨</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3" name="矩形: 圆角 12"/>
          <p:cNvSpPr/>
          <p:nvPr>
            <p:custDataLst>
              <p:tags r:id="rId9"/>
            </p:custDataLst>
          </p:nvPr>
        </p:nvSpPr>
        <p:spPr>
          <a:xfrm>
            <a:off x="191135" y="6236970"/>
            <a:ext cx="5800090" cy="486410"/>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第三步</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结合所学知识，进行合理推断，得出答案</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10"/>
            </p:custDataLst>
          </p:nvPr>
        </p:nvSpPr>
        <p:spPr>
          <a:xfrm>
            <a:off x="1919605" y="549275"/>
            <a:ext cx="721995" cy="82613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 name="椭圆 3"/>
          <p:cNvSpPr/>
          <p:nvPr>
            <p:custDataLst>
              <p:tags r:id="rId11"/>
            </p:custDataLst>
          </p:nvPr>
        </p:nvSpPr>
        <p:spPr>
          <a:xfrm>
            <a:off x="2641600" y="549275"/>
            <a:ext cx="1087120" cy="84201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椭圆 4"/>
          <p:cNvSpPr/>
          <p:nvPr>
            <p:custDataLst>
              <p:tags r:id="rId12"/>
            </p:custDataLst>
          </p:nvPr>
        </p:nvSpPr>
        <p:spPr>
          <a:xfrm>
            <a:off x="5520055" y="476885"/>
            <a:ext cx="721995" cy="82613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13"/>
            </p:custDataLst>
          </p:nvPr>
        </p:nvSpPr>
        <p:spPr>
          <a:xfrm>
            <a:off x="6600190" y="476885"/>
            <a:ext cx="721995" cy="82613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24" name="直接箭头连接符 23"/>
          <p:cNvCxnSpPr/>
          <p:nvPr>
            <p:custDataLst>
              <p:tags r:id="rId14"/>
            </p:custDataLst>
          </p:nvPr>
        </p:nvCxnSpPr>
        <p:spPr>
          <a:xfrm flipV="1">
            <a:off x="8760005" y="1412857"/>
            <a:ext cx="360045" cy="64833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2" name="手杖形箭头 11"/>
          <p:cNvSpPr/>
          <p:nvPr>
            <p:custDataLst>
              <p:tags r:id="rId15"/>
            </p:custDataLst>
          </p:nvPr>
        </p:nvSpPr>
        <p:spPr>
          <a:xfrm>
            <a:off x="7176135" y="2132965"/>
            <a:ext cx="1983105" cy="467995"/>
          </a:xfrm>
          <a:prstGeom prst="utur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14" name="流程图: 过程 13"/>
          <p:cNvSpPr/>
          <p:nvPr>
            <p:custDataLst>
              <p:tags r:id="rId16"/>
            </p:custDataLst>
          </p:nvPr>
        </p:nvSpPr>
        <p:spPr>
          <a:xfrm>
            <a:off x="6962140" y="3213100"/>
            <a:ext cx="375285" cy="667385"/>
          </a:xfrm>
          <a:prstGeom prst="flowChartProcess">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流程图: 过程 14"/>
          <p:cNvSpPr/>
          <p:nvPr>
            <p:custDataLst>
              <p:tags r:id="rId17"/>
            </p:custDataLst>
          </p:nvPr>
        </p:nvSpPr>
        <p:spPr>
          <a:xfrm>
            <a:off x="8783955" y="3675380"/>
            <a:ext cx="375285" cy="205105"/>
          </a:xfrm>
          <a:prstGeom prst="flowChartProcess">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文本框 15"/>
          <p:cNvSpPr txBox="1"/>
          <p:nvPr>
            <p:custDataLst>
              <p:tags r:id="rId18"/>
            </p:custDataLst>
          </p:nvPr>
        </p:nvSpPr>
        <p:spPr>
          <a:xfrm>
            <a:off x="9260205" y="1303020"/>
            <a:ext cx="2546350" cy="706755"/>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中央留成额减少明显；地方截留过多</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
        <p:nvSpPr>
          <p:cNvPr id="17" name="流程图: 过程 16"/>
          <p:cNvSpPr/>
          <p:nvPr>
            <p:custDataLst>
              <p:tags r:id="rId19"/>
            </p:custDataLst>
          </p:nvPr>
        </p:nvSpPr>
        <p:spPr>
          <a:xfrm>
            <a:off x="7337425" y="2565400"/>
            <a:ext cx="387350" cy="1315085"/>
          </a:xfrm>
          <a:prstGeom prst="flowChartProcess">
            <a:avLst/>
          </a:prstGeom>
          <a:solidFill>
            <a:schemeClr val="accent4"/>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流程图: 过程 17"/>
          <p:cNvSpPr/>
          <p:nvPr>
            <p:custDataLst>
              <p:tags r:id="rId20"/>
            </p:custDataLst>
          </p:nvPr>
        </p:nvSpPr>
        <p:spPr>
          <a:xfrm>
            <a:off x="9119870" y="2962275"/>
            <a:ext cx="387350" cy="918210"/>
          </a:xfrm>
          <a:prstGeom prst="flowChartProcess">
            <a:avLst/>
          </a:prstGeom>
          <a:solidFill>
            <a:schemeClr val="accent4"/>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9" name="组合 18"/>
          <p:cNvGrpSpPr/>
          <p:nvPr>
            <p:custDataLst>
              <p:tags r:id="rId21"/>
            </p:custDataLst>
          </p:nvPr>
        </p:nvGrpSpPr>
        <p:grpSpPr>
          <a:xfrm>
            <a:off x="3911366" y="2637396"/>
            <a:ext cx="1441471" cy="972730"/>
            <a:chOff x="1404913" y="3083187"/>
            <a:chExt cx="1441471" cy="972730"/>
          </a:xfrm>
        </p:grpSpPr>
        <p:cxnSp>
          <p:nvCxnSpPr>
            <p:cNvPr id="20" name="直接箭头连接符 19"/>
            <p:cNvCxnSpPr/>
            <p:nvPr>
              <p:custDataLst>
                <p:tags r:id="rId22"/>
              </p:custDataLst>
            </p:nvPr>
          </p:nvCxnSpPr>
          <p:spPr>
            <a:xfrm>
              <a:off x="2588574" y="3605067"/>
              <a:ext cx="257810" cy="45085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2" name="矩形: 圆角 24"/>
            <p:cNvSpPr/>
            <p:nvPr>
              <p:custDataLst>
                <p:tags r:id="rId23"/>
              </p:custDataLst>
            </p:nvPr>
          </p:nvSpPr>
          <p:spPr>
            <a:xfrm>
              <a:off x="1404913" y="3083187"/>
              <a:ext cx="1399540" cy="46228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24"/>
            </p:custDataLst>
          </p:nvPr>
        </p:nvSpPr>
        <p:spPr>
          <a:xfrm>
            <a:off x="4600575" y="3573145"/>
            <a:ext cx="3025140" cy="39878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rPr>
              <a:t>表格反映的是钱税、粮税</a:t>
            </a:r>
            <a:endParaRPr lang="en-US"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grpSp>
        <p:nvGrpSpPr>
          <p:cNvPr id="25" name="组合 24"/>
          <p:cNvGrpSpPr/>
          <p:nvPr>
            <p:custDataLst>
              <p:tags r:id="rId25"/>
            </p:custDataLst>
          </p:nvPr>
        </p:nvGrpSpPr>
        <p:grpSpPr>
          <a:xfrm>
            <a:off x="2567071" y="2637306"/>
            <a:ext cx="2160270" cy="1156425"/>
            <a:chOff x="1404913" y="2389042"/>
            <a:chExt cx="2160270" cy="1156425"/>
          </a:xfrm>
        </p:grpSpPr>
        <p:cxnSp>
          <p:nvCxnSpPr>
            <p:cNvPr id="26" name="直接箭头连接符 25"/>
            <p:cNvCxnSpPr/>
            <p:nvPr>
              <p:custDataLst>
                <p:tags r:id="rId26"/>
              </p:custDataLst>
            </p:nvPr>
          </p:nvCxnSpPr>
          <p:spPr>
            <a:xfrm flipH="1" flipV="1">
              <a:off x="2053269" y="2389042"/>
              <a:ext cx="319405" cy="64008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7" name="矩形: 圆角 24"/>
            <p:cNvSpPr/>
            <p:nvPr>
              <p:custDataLst>
                <p:tags r:id="rId27"/>
              </p:custDataLst>
            </p:nvPr>
          </p:nvSpPr>
          <p:spPr>
            <a:xfrm>
              <a:off x="1404913" y="3083187"/>
              <a:ext cx="2160270" cy="46228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8" name="文本框 27"/>
          <p:cNvSpPr txBox="1"/>
          <p:nvPr>
            <p:custDataLst>
              <p:tags r:id="rId28"/>
            </p:custDataLst>
          </p:nvPr>
        </p:nvSpPr>
        <p:spPr>
          <a:xfrm>
            <a:off x="2351405" y="2232025"/>
            <a:ext cx="2112010" cy="398780"/>
          </a:xfrm>
          <a:prstGeom prst="rect">
            <a:avLst/>
          </a:prstGeom>
          <a:solidFill>
            <a:schemeClr val="bg2">
              <a:lumMod val="90000"/>
            </a:schemeClr>
          </a:solidFill>
          <a:ln>
            <a:solidFill>
              <a:srgbClr val="002060"/>
            </a:solidFill>
          </a:ln>
        </p:spPr>
        <p:txBody>
          <a:bodyPr wrap="square">
            <a:spAutoFit/>
          </a:bodyPr>
          <a:lstStyle/>
          <a:p>
            <a:r>
              <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rPr>
              <a:t>排除法、太绝对</a:t>
            </a:r>
            <a:endPar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custDataLst>
              <p:tags r:id="rId29"/>
            </p:custDataLst>
          </p:nvPr>
        </p:nvSpPr>
        <p:spPr>
          <a:xfrm>
            <a:off x="5231765" y="4149090"/>
            <a:ext cx="1866900" cy="39878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地方截留过多</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grpSp>
        <p:nvGrpSpPr>
          <p:cNvPr id="30" name="组合 29"/>
          <p:cNvGrpSpPr/>
          <p:nvPr>
            <p:custDataLst>
              <p:tags r:id="rId30"/>
            </p:custDataLst>
          </p:nvPr>
        </p:nvGrpSpPr>
        <p:grpSpPr>
          <a:xfrm>
            <a:off x="3071495" y="3964305"/>
            <a:ext cx="2281854" cy="462323"/>
            <a:chOff x="1404913" y="3083187"/>
            <a:chExt cx="1576829" cy="462280"/>
          </a:xfrm>
        </p:grpSpPr>
        <p:cxnSp>
          <p:nvCxnSpPr>
            <p:cNvPr id="31" name="直接箭头连接符 30"/>
            <p:cNvCxnSpPr/>
            <p:nvPr>
              <p:custDataLst>
                <p:tags r:id="rId31"/>
              </p:custDataLst>
            </p:nvPr>
          </p:nvCxnSpPr>
          <p:spPr>
            <a:xfrm>
              <a:off x="2798322" y="3167592"/>
              <a:ext cx="183420" cy="306677"/>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32" name="矩形: 圆角 24"/>
            <p:cNvSpPr/>
            <p:nvPr>
              <p:custDataLst>
                <p:tags r:id="rId32"/>
              </p:custDataLst>
            </p:nvPr>
          </p:nvSpPr>
          <p:spPr>
            <a:xfrm>
              <a:off x="1404913" y="3083187"/>
              <a:ext cx="1399540" cy="46228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animBg="1"/>
      <p:bldP spid="7" grpId="0" animBg="1"/>
      <p:bldP spid="14" grpId="0" animBg="1"/>
      <p:bldP spid="15" grpId="0" animBg="1"/>
      <p:bldP spid="12" grpId="0" animBg="1"/>
      <p:bldP spid="16" grpId="0" animBg="1"/>
      <p:bldP spid="17" grpId="0" animBg="1"/>
      <p:bldP spid="18" grpId="0" animBg="1"/>
      <p:bldP spid="23" grpId="0" animBg="1"/>
      <p:bldP spid="28" grpId="0" animBg="1"/>
      <p:bldP spid="11" grpId="0"/>
      <p:bldP spid="29" grpId="0" animBg="1"/>
      <p:bldP spid="6" grpId="0" animBg="1"/>
      <p:bldP spid="8" grpId="0" animBg="1"/>
      <p:bldP spid="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六、因果关系类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407035" y="3825240"/>
            <a:ext cx="11324590" cy="2799080"/>
          </a:xfrm>
          <a:prstGeom prst="rect">
            <a:avLst/>
          </a:prstGeom>
          <a:noFill/>
          <a:ln>
            <a:solidFill>
              <a:srgbClr val="00B0F0"/>
            </a:solidFill>
          </a:ln>
        </p:spPr>
        <p:txBody>
          <a:bodyPr wrap="square">
            <a:no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在作答此类题目时，要注意以下几点：首先，正确理解</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客观原因和主观原因、主要原因及次要原因、直接原因和间接原因、历史原因及根本原因的内涵</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其次，要注意历史事件之间的内在联系，全面分析和把握影响历史发展的各种因素，准确把握材料与备选项之间的逻辑关系；第三，合理运用理论分析法，如社会存在决定社会意识、生产力决定生产关系、经济基础决定上层建筑等原理。</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407035" y="963930"/>
            <a:ext cx="11324590" cy="2861310"/>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此类题目</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主要考查历史事件、现象的原因和结果</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，其基本结构大致有两种：一种是材料列出了某一历史结果，备选项中列出原因，常见标志性词语有</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原因</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目的</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为了</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旨在</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意在</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等</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，而在考查原因时大多进行细化，如</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根本原因</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直接原因</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历史原因</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主观原因</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等；另一种是材料列出了历史原因，备选项列出的是结果，题设中常出现的标志性词语有</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影响</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结果</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等。</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六、因果关系类：题型专练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5" name="内容占位符 4"/>
          <p:cNvSpPr>
            <a:spLocks noGrp="1"/>
          </p:cNvSpPr>
          <p:nvPr>
            <p:custDataLst>
              <p:tags r:id="rId2"/>
            </p:custDataLst>
          </p:nvPr>
        </p:nvSpPr>
        <p:spPr>
          <a:xfrm>
            <a:off x="479376" y="620688"/>
            <a:ext cx="10858500" cy="5655519"/>
          </a:xfrm>
          <a:prstGeom prst="rect">
            <a:avLst/>
          </a:prstGeom>
        </p:spPr>
        <p:txBody>
          <a:bodyPr/>
          <a:lstStyle>
            <a:lvl1pPr marL="0" indent="0" algn="l" defTabSz="914400" rtl="0" eaLnBrk="1" latinLnBrk="0" hangingPunct="1">
              <a:lnSpc>
                <a:spcPts val="4000"/>
              </a:lnSpc>
              <a:spcBef>
                <a:spcPct val="0"/>
              </a:spcBef>
              <a:buFont typeface="Arial" panose="020B0604020202020204" pitchFamily="34" charset="0"/>
              <a:buNone/>
              <a:defRPr sz="2400" b="0" kern="120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algn="l" defTabSz="914400" rtl="0" eaLnBrk="1" latinLnBrk="0" hangingPunct="1">
              <a:lnSpc>
                <a:spcPts val="4000"/>
              </a:lnSpc>
              <a:spcBef>
                <a:spcPct val="0"/>
              </a:spcBef>
              <a:buFont typeface="Arial" panose="020B0604020202020204" pitchFamily="34" charset="0"/>
              <a:buNone/>
              <a:defRPr sz="2400" b="0" kern="120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algn="l" defTabSz="914400" rtl="0" eaLnBrk="1" latinLnBrk="0" hangingPunct="1">
              <a:lnSpc>
                <a:spcPts val="4000"/>
              </a:lnSpc>
              <a:spcBef>
                <a:spcPct val="0"/>
              </a:spcBef>
              <a:buFont typeface="Arial" panose="020B0604020202020204" pitchFamily="34" charset="0"/>
              <a:buNone/>
              <a:defRPr sz="2400" b="0" kern="120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algn="l" defTabSz="914400" rtl="0" eaLnBrk="1" latinLnBrk="0" hangingPunct="1">
              <a:lnSpc>
                <a:spcPts val="4000"/>
              </a:lnSpc>
              <a:spcBef>
                <a:spcPct val="0"/>
              </a:spcBef>
              <a:buFont typeface="Arial" panose="020B0604020202020204" pitchFamily="34" charset="0"/>
              <a:buNone/>
              <a:defRPr sz="2400" b="0" kern="120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algn="l" defTabSz="914400" rtl="0" eaLnBrk="1" latinLnBrk="0" hangingPunct="1">
              <a:lnSpc>
                <a:spcPts val="4000"/>
              </a:lnSpc>
              <a:spcBef>
                <a:spcPct val="0"/>
              </a:spcBef>
              <a:buFont typeface="Arial" panose="020B0604020202020204" pitchFamily="34" charset="0"/>
              <a:buNone/>
              <a:defRPr sz="2400" b="0" kern="1200">
                <a:solidFill>
                  <a:srgbClr val="00B050"/>
                </a:solidFill>
                <a:latin typeface="微软雅黑" panose="020B0503020204020204" charset="-122"/>
                <a:ea typeface="微软雅黑" panose="020B050302020402020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ctr">
              <a:lnSpc>
                <a:spcPct val="150000"/>
              </a:lnSpc>
            </a:pPr>
            <a:r>
              <a:rPr lang="en-US" altLang="zh-CN" b="1" kern="100">
                <a:solidFill>
                  <a:srgbClr val="FF0000"/>
                </a:solidFill>
                <a:effectLst/>
                <a:latin typeface="微软雅黑" panose="020B0503020204020204" charset="-122"/>
                <a:ea typeface="微软雅黑" panose="020B0503020204020204" charset="-122"/>
              </a:rPr>
              <a:t>1.</a:t>
            </a:r>
            <a:r>
              <a:rPr lang="zh-CN" altLang="zh-CN" b="1" kern="100">
                <a:solidFill>
                  <a:srgbClr val="FF0000"/>
                </a:solidFill>
                <a:effectLst/>
                <a:latin typeface="微软雅黑" panose="020B0503020204020204" charset="-122"/>
                <a:ea typeface="微软雅黑" panose="020B0503020204020204" charset="-122"/>
              </a:rPr>
              <a:t>【典例】</a:t>
            </a:r>
            <a:r>
              <a:rPr lang="zh-CN" altLang="zh-CN" b="1" kern="100">
                <a:effectLst/>
                <a:latin typeface="微软雅黑" panose="020B0503020204020204" charset="-122"/>
                <a:ea typeface="微软雅黑" panose="020B0503020204020204" charset="-122"/>
              </a:rPr>
              <a:t>（</a:t>
            </a:r>
            <a:r>
              <a:rPr lang="en-US" altLang="zh-CN" b="1" kern="100">
                <a:effectLst/>
                <a:latin typeface="微软雅黑" panose="020B0503020204020204" charset="-122"/>
                <a:ea typeface="微软雅黑" panose="020B0503020204020204" charset="-122"/>
              </a:rPr>
              <a:t>2024·</a:t>
            </a:r>
            <a:r>
              <a:rPr lang="zh-CN" altLang="zh-CN" b="1" kern="100">
                <a:effectLst/>
                <a:latin typeface="微软雅黑" panose="020B0503020204020204" charset="-122"/>
                <a:ea typeface="微软雅黑" panose="020B0503020204020204" charset="-122"/>
              </a:rPr>
              <a:t>天津卷）</a:t>
            </a:r>
            <a:r>
              <a:rPr lang="en-US" altLang="zh-CN" b="1" kern="100">
                <a:effectLst/>
                <a:latin typeface="微软雅黑" panose="020B0503020204020204" charset="-122"/>
                <a:ea typeface="微软雅黑" panose="020B0503020204020204" charset="-122"/>
              </a:rPr>
              <a:t>16</a:t>
            </a:r>
            <a:r>
              <a:rPr lang="zh-CN" altLang="zh-CN" b="1" kern="100">
                <a:effectLst/>
                <a:latin typeface="微软雅黑" panose="020B0503020204020204" charset="-122"/>
                <a:ea typeface="微软雅黑" panose="020B0503020204020204" charset="-122"/>
              </a:rPr>
              <a:t>世纪，西属拉丁美洲的波托西成为世界重要的银矿开采中心，其人口高达</a:t>
            </a:r>
            <a:r>
              <a:rPr lang="en-US" altLang="zh-CN" b="1" kern="100">
                <a:effectLst/>
                <a:latin typeface="微软雅黑" panose="020B0503020204020204" charset="-122"/>
                <a:ea typeface="微软雅黑" panose="020B0503020204020204" charset="-122"/>
              </a:rPr>
              <a:t>12</a:t>
            </a:r>
            <a:r>
              <a:rPr lang="zh-CN" altLang="zh-CN" b="1" kern="100">
                <a:effectLst/>
                <a:latin typeface="微软雅黑" panose="020B0503020204020204" charset="-122"/>
                <a:ea typeface="微软雅黑" panose="020B0503020204020204" charset="-122"/>
              </a:rPr>
              <a:t>万人，比西班牙任何城市都多，印第安矿工艰难劳动生产的银锭和劳工生产的银子流入世界各地。导致波托西繁荣的直接原因是</a:t>
            </a:r>
            <a:r>
              <a:rPr lang="en-US" altLang="zh-CN" b="1" kern="100">
                <a:effectLst/>
                <a:latin typeface="微软雅黑" panose="020B0503020204020204" charset="-122"/>
                <a:ea typeface="微软雅黑" panose="020B0503020204020204" charset="-122"/>
              </a:rPr>
              <a:t>A</a:t>
            </a:r>
            <a:r>
              <a:rPr lang="zh-CN" altLang="zh-CN" b="1" kern="100">
                <a:effectLst/>
                <a:latin typeface="微软雅黑" panose="020B0503020204020204" charset="-122"/>
                <a:ea typeface="微软雅黑" panose="020B0503020204020204" charset="-122"/>
              </a:rPr>
              <a:t>．种植园制的盛行</a:t>
            </a:r>
            <a:r>
              <a:rPr lang="en-US" altLang="zh-CN" b="1" kern="100">
                <a:effectLst/>
                <a:latin typeface="微软雅黑" panose="020B0503020204020204" charset="-122"/>
                <a:ea typeface="微软雅黑" panose="020B0503020204020204" charset="-122"/>
              </a:rPr>
              <a:t>	B</a:t>
            </a:r>
            <a:r>
              <a:rPr lang="zh-CN" altLang="zh-CN" b="1" kern="100">
                <a:effectLst/>
                <a:latin typeface="微软雅黑" panose="020B0503020204020204" charset="-122"/>
                <a:ea typeface="微软雅黑" panose="020B0503020204020204" charset="-122"/>
              </a:rPr>
              <a:t>．奴隶贸易的兴盛</a:t>
            </a:r>
            <a:endParaRPr lang="zh-CN" altLang="zh-CN" b="1" kern="100">
              <a:effectLst/>
              <a:latin typeface="微软雅黑" panose="020B0503020204020204" charset="-122"/>
              <a:ea typeface="微软雅黑" panose="020B0503020204020204" charset="-122"/>
            </a:endParaRPr>
          </a:p>
          <a:p>
            <a:pPr algn="l" fontAlgn="ctr">
              <a:lnSpc>
                <a:spcPct val="150000"/>
              </a:lnSpc>
              <a:tabLst>
                <a:tab pos="2639060" algn="l"/>
              </a:tabLst>
            </a:pPr>
            <a:r>
              <a:rPr lang="en-US" altLang="zh-CN" b="1" kern="100">
                <a:effectLst/>
                <a:latin typeface="微软雅黑" panose="020B0503020204020204" charset="-122"/>
                <a:ea typeface="微软雅黑" panose="020B0503020204020204" charset="-122"/>
              </a:rPr>
              <a:t>C</a:t>
            </a:r>
            <a:r>
              <a:rPr lang="zh-CN" altLang="zh-CN" b="1" kern="100">
                <a:effectLst/>
                <a:latin typeface="微软雅黑" panose="020B0503020204020204" charset="-122"/>
                <a:ea typeface="微软雅黑" panose="020B0503020204020204" charset="-122"/>
              </a:rPr>
              <a:t>．商业革命的发展</a:t>
            </a:r>
            <a:r>
              <a:rPr lang="en-US" altLang="zh-CN" b="1" kern="100">
                <a:effectLst/>
                <a:latin typeface="微软雅黑" panose="020B0503020204020204" charset="-122"/>
                <a:ea typeface="微软雅黑" panose="020B0503020204020204" charset="-122"/>
              </a:rPr>
              <a:t>	D</a:t>
            </a:r>
            <a:r>
              <a:rPr lang="zh-CN" altLang="zh-CN" b="1" kern="100">
                <a:effectLst/>
                <a:latin typeface="微软雅黑" panose="020B0503020204020204" charset="-122"/>
                <a:ea typeface="微软雅黑" panose="020B0503020204020204" charset="-122"/>
              </a:rPr>
              <a:t>．殖民掠夺的疯狂</a:t>
            </a:r>
            <a:endParaRPr lang="zh-CN" altLang="zh-CN" b="1" kern="100">
              <a:effectLst/>
              <a:latin typeface="微软雅黑" panose="020B0503020204020204" charset="-122"/>
              <a:ea typeface="微软雅黑" panose="020B0503020204020204" charset="-122"/>
            </a:endParaRPr>
          </a:p>
          <a:p>
            <a:endParaRPr lang="zh-CN" altLang="en-US" b="1">
              <a:latin typeface="微软雅黑" panose="020B0503020204020204" charset="-122"/>
              <a:ea typeface="微软雅黑" panose="020B0503020204020204" charset="-122"/>
            </a:endParaRPr>
          </a:p>
        </p:txBody>
      </p:sp>
      <p:sp>
        <p:nvSpPr>
          <p:cNvPr id="8" name="文本框 7"/>
          <p:cNvSpPr txBox="1"/>
          <p:nvPr>
            <p:custDataLst>
              <p:tags r:id="rId3"/>
            </p:custDataLst>
          </p:nvPr>
        </p:nvSpPr>
        <p:spPr>
          <a:xfrm>
            <a:off x="6960096" y="2749066"/>
            <a:ext cx="1909762" cy="707886"/>
          </a:xfrm>
          <a:prstGeom prst="rect">
            <a:avLst/>
          </a:prstGeom>
          <a:noFill/>
          <a:ln w="9525">
            <a:noFill/>
          </a:ln>
        </p:spPr>
        <p:txBody>
          <a:bodyPr wrap="square" anchor="t" anchorCtr="0">
            <a:spAutoFit/>
          </a:bodyPr>
          <a:lstStyle/>
          <a:p>
            <a:r>
              <a:rPr lang="zh-CN" altLang="en-US" sz="4000" b="1">
                <a:solidFill>
                  <a:srgbClr val="FF0000"/>
                </a:solidFill>
                <a:latin typeface="Arial" panose="020B0604020202020204" pitchFamily="34" charset="0"/>
                <a:ea typeface="黑体" panose="02010609060101010101" pitchFamily="49" charset="-122"/>
                <a:sym typeface="Arial" panose="020B0604020202020204" pitchFamily="34" charset="0"/>
              </a:rPr>
              <a:t>果→因</a:t>
            </a:r>
            <a:endParaRPr lang="zh-CN" altLang="en-US" sz="4000" b="1">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4" name="文本框 3"/>
          <p:cNvSpPr txBox="1"/>
          <p:nvPr>
            <p:custDataLst>
              <p:tags r:id="rId4"/>
            </p:custDataLst>
          </p:nvPr>
        </p:nvSpPr>
        <p:spPr>
          <a:xfrm>
            <a:off x="455612" y="3549718"/>
            <a:ext cx="11257011" cy="2797048"/>
          </a:xfrm>
          <a:prstGeom prst="rect">
            <a:avLst/>
          </a:prstGeom>
          <a:solidFill>
            <a:srgbClr val="FFF2CC"/>
          </a:solidFill>
        </p:spPr>
        <p:txBody>
          <a:bodyPr wrap="square">
            <a:spAutoFit/>
          </a:bodyPr>
          <a:lstStyle/>
          <a:p>
            <a:pPr algn="l">
              <a:lnSpc>
                <a:spcPct val="150000"/>
              </a:lnSpc>
              <a:tabLst>
                <a:tab pos="2628265" algn="l"/>
              </a:tabLst>
            </a:pPr>
            <a:r>
              <a:rPr lang="en-US" altLang="zh-CN" sz="2400" b="1" kern="100">
                <a:solidFill>
                  <a:srgbClr val="0000CC"/>
                </a:solidFill>
                <a:effectLst/>
                <a:latin typeface="微软雅黑" panose="020B0503020204020204" charset="-122"/>
                <a:ea typeface="微软雅黑" panose="020B0503020204020204" charset="-122"/>
                <a:cs typeface="Courier New" panose="02070309020205020404" pitchFamily="49" charset="0"/>
              </a:rPr>
              <a:t>【</a:t>
            </a:r>
            <a:r>
              <a:rPr lang="zh-CN" altLang="en-US" sz="2400" b="1" kern="100">
                <a:solidFill>
                  <a:srgbClr val="0000CC"/>
                </a:solidFill>
                <a:effectLst/>
                <a:latin typeface="微软雅黑" panose="020B0503020204020204" charset="-122"/>
                <a:ea typeface="微软雅黑" panose="020B0503020204020204" charset="-122"/>
                <a:cs typeface="Courier New" panose="02070309020205020404" pitchFamily="49" charset="0"/>
              </a:rPr>
              <a:t>点睛</a:t>
            </a:r>
            <a:r>
              <a:rPr lang="en-US" altLang="zh-CN" sz="2400" b="1" kern="100">
                <a:solidFill>
                  <a:srgbClr val="0000CC"/>
                </a:solidFill>
                <a:effectLst/>
                <a:latin typeface="微软雅黑" panose="020B0503020204020204" charset="-122"/>
                <a:ea typeface="微软雅黑" panose="020B0503020204020204" charset="-122"/>
                <a:cs typeface="Courier New" panose="02070309020205020404" pitchFamily="49" charset="0"/>
              </a:rPr>
              <a:t>】</a:t>
            </a:r>
            <a:r>
              <a:rPr lang="zh-CN" altLang="en-US" sz="2400" b="1" kern="100">
                <a:solidFill>
                  <a:srgbClr val="0000CC"/>
                </a:solidFill>
                <a:effectLst/>
                <a:latin typeface="微软雅黑" panose="020B0503020204020204" charset="-122"/>
                <a:ea typeface="微软雅黑" panose="020B0503020204020204" charset="-122"/>
                <a:cs typeface="Courier New" panose="02070309020205020404" pitchFamily="49" charset="0"/>
              </a:rPr>
              <a:t>应对策略</a:t>
            </a:r>
            <a:endParaRPr lang="en-US" altLang="zh-CN" sz="2400" b="1" kern="100">
              <a:solidFill>
                <a:srgbClr val="0000CC"/>
              </a:solidFill>
              <a:effectLst/>
              <a:latin typeface="微软雅黑" panose="020B0503020204020204" charset="-122"/>
              <a:ea typeface="微软雅黑" panose="020B0503020204020204" charset="-122"/>
              <a:cs typeface="Courier New" panose="02070309020205020404" pitchFamily="49" charset="0"/>
            </a:endParaRPr>
          </a:p>
          <a:p>
            <a:pPr algn="l">
              <a:lnSpc>
                <a:spcPct val="150000"/>
              </a:lnSpc>
              <a:tabLst>
                <a:tab pos="2628265"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1</a:t>
            </a:r>
            <a:r>
              <a:rPr lang="zh-CN" altLang="zh-CN" sz="2400" b="1" kern="100">
                <a:effectLst/>
                <a:latin typeface="微软雅黑" panose="020B0503020204020204" charset="-122"/>
                <a:ea typeface="微软雅黑" panose="020B0503020204020204" charset="-122"/>
                <a:cs typeface="Times New Roman" panose="02020603050405020304" pitchFamily="18" charset="0"/>
              </a:rPr>
              <a:t>、审读试题类型，确定试题是“由结果推导原因”</a:t>
            </a:r>
            <a:r>
              <a:rPr lang="zh-CN" altLang="zh-CN" sz="2400" b="1" kern="100">
                <a:solidFill>
                  <a:srgbClr val="FF0000"/>
                </a:solidFill>
                <a:effectLst/>
                <a:latin typeface="微软雅黑" panose="020B0503020204020204" charset="-122"/>
                <a:ea typeface="微软雅黑" panose="020B0503020204020204" charset="-122"/>
                <a:cs typeface="Times New Roman" panose="02020603050405020304" pitchFamily="18" charset="0"/>
              </a:rPr>
              <a:t>（果因型）</a:t>
            </a:r>
            <a:endParaRPr lang="zh-CN" altLang="zh-CN" sz="2400" b="1" kern="100">
              <a:solidFill>
                <a:srgbClr val="FF0000"/>
              </a:solidFill>
              <a:effectLst/>
              <a:latin typeface="微软雅黑" panose="020B0503020204020204" charset="-122"/>
              <a:ea typeface="微软雅黑" panose="020B0503020204020204" charset="-122"/>
              <a:cs typeface="Courier New" panose="02070309020205020404" pitchFamily="49" charset="0"/>
            </a:endParaRPr>
          </a:p>
          <a:p>
            <a:pPr algn="l">
              <a:lnSpc>
                <a:spcPct val="150000"/>
              </a:lnSpc>
              <a:tabLst>
                <a:tab pos="2628265"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2</a:t>
            </a:r>
            <a:r>
              <a:rPr lang="zh-CN" altLang="zh-CN" sz="2400" b="1" kern="100">
                <a:effectLst/>
                <a:latin typeface="微软雅黑" panose="020B0503020204020204" charset="-122"/>
                <a:ea typeface="微软雅黑" panose="020B0503020204020204" charset="-122"/>
                <a:cs typeface="Times New Roman" panose="02020603050405020304" pitchFamily="18" charset="0"/>
              </a:rPr>
              <a:t>、审读设问词，明确原因类型，原因主要有客观原因与主观原因、主要原因与根本原因等区别，解题前要分清这些原因的导向和程度之间的区别。</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a:p>
            <a:pPr algn="l">
              <a:lnSpc>
                <a:spcPct val="150000"/>
              </a:lnSpc>
              <a:tabLst>
                <a:tab pos="2628265"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3</a:t>
            </a:r>
            <a:r>
              <a:rPr lang="zh-CN" altLang="zh-CN" sz="2400" b="1" kern="100">
                <a:effectLst/>
                <a:latin typeface="微软雅黑" panose="020B0503020204020204" charset="-122"/>
                <a:ea typeface="微软雅黑" panose="020B0503020204020204" charset="-122"/>
                <a:cs typeface="Times New Roman" panose="02020603050405020304" pitchFamily="18" charset="0"/>
              </a:rPr>
              <a:t>、结合所学的影响历史发展的各种因素，运用唯物史观科学、全面地分析试题。</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六、因果关系类：题型专练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2" name="内容占位符 3"/>
          <p:cNvSpPr>
            <a:spLocks noGrp="1"/>
          </p:cNvSpPr>
          <p:nvPr>
            <p:custDataLst>
              <p:tags r:id="rId2"/>
            </p:custDataLst>
          </p:nvPr>
        </p:nvSpPr>
        <p:spPr>
          <a:xfrm>
            <a:off x="372790" y="649313"/>
            <a:ext cx="11484248" cy="2779687"/>
          </a:xfrm>
          <a:prstGeom prst="rect">
            <a:avLst/>
          </a:prstGeom>
        </p:spPr>
        <p:txBody>
          <a:bodyPr/>
          <a:lstStyle>
            <a:lvl1pPr marL="0" indent="0" algn="l" defTabSz="914400" rtl="0" eaLnBrk="1" latinLnBrk="0" hangingPunct="1">
              <a:lnSpc>
                <a:spcPts val="4000"/>
              </a:lnSpc>
              <a:spcBef>
                <a:spcPct val="0"/>
              </a:spcBef>
              <a:buFont typeface="Arial" panose="020B0604020202020204" pitchFamily="34" charset="0"/>
              <a:buNone/>
              <a:defRPr sz="2400" b="0" kern="120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algn="l" defTabSz="914400" rtl="0" eaLnBrk="1" latinLnBrk="0" hangingPunct="1">
              <a:lnSpc>
                <a:spcPts val="4000"/>
              </a:lnSpc>
              <a:spcBef>
                <a:spcPct val="0"/>
              </a:spcBef>
              <a:buFont typeface="Arial" panose="020B0604020202020204" pitchFamily="34" charset="0"/>
              <a:buNone/>
              <a:defRPr sz="2400" b="0" kern="120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algn="l" defTabSz="914400" rtl="0" eaLnBrk="1" latinLnBrk="0" hangingPunct="1">
              <a:lnSpc>
                <a:spcPts val="4000"/>
              </a:lnSpc>
              <a:spcBef>
                <a:spcPct val="0"/>
              </a:spcBef>
              <a:buFont typeface="Arial" panose="020B0604020202020204" pitchFamily="34" charset="0"/>
              <a:buNone/>
              <a:defRPr sz="2400" b="0" kern="120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algn="l" defTabSz="914400" rtl="0" eaLnBrk="1" latinLnBrk="0" hangingPunct="1">
              <a:lnSpc>
                <a:spcPts val="4000"/>
              </a:lnSpc>
              <a:spcBef>
                <a:spcPct val="0"/>
              </a:spcBef>
              <a:buFont typeface="Arial" panose="020B0604020202020204" pitchFamily="34" charset="0"/>
              <a:buNone/>
              <a:defRPr sz="2400" b="0" kern="120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algn="l" defTabSz="914400" rtl="0" eaLnBrk="1" latinLnBrk="0" hangingPunct="1">
              <a:lnSpc>
                <a:spcPts val="4000"/>
              </a:lnSpc>
              <a:spcBef>
                <a:spcPct val="0"/>
              </a:spcBef>
              <a:buFont typeface="Arial" panose="020B0604020202020204" pitchFamily="34" charset="0"/>
              <a:buNone/>
              <a:defRPr sz="2400" b="0" kern="1200">
                <a:solidFill>
                  <a:srgbClr val="00B050"/>
                </a:solidFill>
                <a:latin typeface="微软雅黑" panose="020B0503020204020204" charset="-122"/>
                <a:ea typeface="微软雅黑" panose="020B050302020402020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ctr">
              <a:lnSpc>
                <a:spcPct val="150000"/>
              </a:lnSpc>
              <a:tabLst>
                <a:tab pos="2639060" algn="l"/>
              </a:tabLst>
            </a:pPr>
            <a:r>
              <a:rPr lang="en-US" altLang="zh-CN" b="1" kern="100">
                <a:solidFill>
                  <a:srgbClr val="FF0000"/>
                </a:solidFill>
                <a:effectLst/>
                <a:latin typeface="微软雅黑" panose="020B0503020204020204" charset="-122"/>
                <a:ea typeface="微软雅黑" panose="020B0503020204020204" charset="-122"/>
              </a:rPr>
              <a:t>2.</a:t>
            </a:r>
            <a:r>
              <a:rPr lang="zh-CN" altLang="zh-CN" b="1" kern="100">
                <a:solidFill>
                  <a:srgbClr val="FF0000"/>
                </a:solidFill>
                <a:effectLst/>
                <a:latin typeface="微软雅黑" panose="020B0503020204020204" charset="-122"/>
                <a:ea typeface="微软雅黑" panose="020B0503020204020204" charset="-122"/>
              </a:rPr>
              <a:t>【典例】</a:t>
            </a:r>
            <a:r>
              <a:rPr lang="zh-CN" altLang="zh-CN" b="1" kern="100">
                <a:effectLst/>
                <a:latin typeface="微软雅黑" panose="020B0503020204020204" charset="-122"/>
                <a:ea typeface="微软雅黑" panose="020B0503020204020204" charset="-122"/>
              </a:rPr>
              <a:t>（</a:t>
            </a:r>
            <a:r>
              <a:rPr lang="en-US" altLang="zh-CN" b="1" kern="100">
                <a:effectLst/>
                <a:latin typeface="微软雅黑" panose="020B0503020204020204" charset="-122"/>
                <a:ea typeface="微软雅黑" panose="020B0503020204020204" charset="-122"/>
              </a:rPr>
              <a:t>2024</a:t>
            </a:r>
            <a:r>
              <a:rPr lang="zh-CN" altLang="zh-CN" b="1" kern="100">
                <a:effectLst/>
                <a:latin typeface="微软雅黑" panose="020B0503020204020204" charset="-122"/>
                <a:ea typeface="微软雅黑" panose="020B0503020204020204" charset="-122"/>
              </a:rPr>
              <a:t>·全国新课标卷）</a:t>
            </a:r>
            <a:r>
              <a:rPr lang="en-US" altLang="zh-CN" b="1" kern="100">
                <a:effectLst/>
                <a:latin typeface="微软雅黑" panose="020B0503020204020204" charset="-122"/>
                <a:ea typeface="微软雅黑" panose="020B0503020204020204" charset="-122"/>
              </a:rPr>
              <a:t>16</a:t>
            </a:r>
            <a:r>
              <a:rPr lang="zh-CN" altLang="zh-CN" b="1" kern="100">
                <a:effectLst/>
                <a:latin typeface="微软雅黑" panose="020B0503020204020204" charset="-122"/>
                <a:ea typeface="微软雅黑" panose="020B0503020204020204" charset="-122"/>
              </a:rPr>
              <a:t>世纪上半叶，航海家在太平洋开发了连接美洲和亚洲的东风带海上走廊，中后期利用日本洋流从菲律宾群岛航行至美洲西海岸；</a:t>
            </a:r>
            <a:r>
              <a:rPr lang="en-US" altLang="zh-CN" b="1" kern="100">
                <a:effectLst/>
                <a:latin typeface="微软雅黑" panose="020B0503020204020204" charset="-122"/>
                <a:ea typeface="微软雅黑" panose="020B0503020204020204" charset="-122"/>
              </a:rPr>
              <a:t>17</a:t>
            </a:r>
            <a:r>
              <a:rPr lang="zh-CN" altLang="zh-CN" b="1" kern="100">
                <a:effectLst/>
                <a:latin typeface="微软雅黑" panose="020B0503020204020204" charset="-122"/>
                <a:ea typeface="微软雅黑" panose="020B0503020204020204" charset="-122"/>
              </a:rPr>
              <a:t>世纪初，荷兰人利用西风带环球航行。</a:t>
            </a:r>
            <a:r>
              <a:rPr lang="en-US" altLang="zh-CN" b="1" kern="100">
                <a:effectLst/>
                <a:latin typeface="微软雅黑" panose="020B0503020204020204" charset="-122"/>
                <a:ea typeface="微软雅黑" panose="020B0503020204020204" charset="-122"/>
              </a:rPr>
              <a:t>16</a:t>
            </a:r>
            <a:r>
              <a:rPr lang="zh-CN" altLang="zh-CN" b="1" kern="100">
                <a:effectLst/>
                <a:latin typeface="微软雅黑" panose="020B0503020204020204" charset="-122"/>
                <a:ea typeface="微软雅黑" panose="020B0503020204020204" charset="-122"/>
              </a:rPr>
              <a:t>至</a:t>
            </a:r>
            <a:r>
              <a:rPr lang="en-US" altLang="zh-CN" b="1" kern="100">
                <a:effectLst/>
                <a:latin typeface="微软雅黑" panose="020B0503020204020204" charset="-122"/>
                <a:ea typeface="微软雅黑" panose="020B0503020204020204" charset="-122"/>
              </a:rPr>
              <a:t>17</a:t>
            </a:r>
            <a:r>
              <a:rPr lang="zh-CN" altLang="zh-CN" b="1" kern="100">
                <a:effectLst/>
                <a:latin typeface="微软雅黑" panose="020B0503020204020204" charset="-122"/>
                <a:ea typeface="微软雅黑" panose="020B0503020204020204" charset="-122"/>
              </a:rPr>
              <a:t>世纪的航海活动（</a:t>
            </a:r>
            <a:r>
              <a:rPr lang="en-US" altLang="zh-CN" b="1" kern="100">
                <a:effectLst/>
                <a:latin typeface="微软雅黑" panose="020B0503020204020204" charset="-122"/>
                <a:ea typeface="微软雅黑" panose="020B0503020204020204" charset="-122"/>
              </a:rPr>
              <a:t>      </a:t>
            </a:r>
            <a:r>
              <a:rPr lang="zh-CN" altLang="zh-CN" b="1" kern="100">
                <a:effectLst/>
                <a:latin typeface="微软雅黑" panose="020B0503020204020204" charset="-122"/>
                <a:ea typeface="微软雅黑" panose="020B0503020204020204" charset="-122"/>
              </a:rPr>
              <a:t>）</a:t>
            </a:r>
            <a:endParaRPr lang="zh-CN" altLang="zh-CN" b="1" kern="100">
              <a:effectLst/>
              <a:latin typeface="微软雅黑" panose="020B0503020204020204" charset="-122"/>
              <a:ea typeface="微软雅黑" panose="020B0503020204020204" charset="-122"/>
            </a:endParaRPr>
          </a:p>
          <a:p>
            <a:pPr algn="l" fontAlgn="ctr">
              <a:lnSpc>
                <a:spcPct val="150000"/>
              </a:lnSpc>
              <a:tabLst>
                <a:tab pos="2639060" algn="l"/>
              </a:tabLst>
            </a:pPr>
            <a:r>
              <a:rPr lang="en-US" altLang="zh-CN" b="1" kern="100">
                <a:effectLst/>
                <a:latin typeface="微软雅黑" panose="020B0503020204020204" charset="-122"/>
                <a:ea typeface="微软雅黑" panose="020B0503020204020204" charset="-122"/>
              </a:rPr>
              <a:t>A</a:t>
            </a:r>
            <a:r>
              <a:rPr lang="zh-CN" altLang="zh-CN" b="1" kern="100">
                <a:effectLst/>
                <a:latin typeface="微软雅黑" panose="020B0503020204020204" charset="-122"/>
                <a:ea typeface="微软雅黑" panose="020B0503020204020204" charset="-122"/>
              </a:rPr>
              <a:t>．激发“地圆说”的形成</a:t>
            </a:r>
            <a:r>
              <a:rPr lang="en-US" altLang="zh-CN" b="1" kern="100">
                <a:effectLst/>
                <a:latin typeface="微软雅黑" panose="020B0503020204020204" charset="-122"/>
                <a:ea typeface="微软雅黑" panose="020B0503020204020204" charset="-122"/>
              </a:rPr>
              <a:t>	           B</a:t>
            </a:r>
            <a:r>
              <a:rPr lang="zh-CN" altLang="zh-CN" b="1" kern="100">
                <a:effectLst/>
                <a:latin typeface="微软雅黑" panose="020B0503020204020204" charset="-122"/>
                <a:ea typeface="微软雅黑" panose="020B0503020204020204" charset="-122"/>
              </a:rPr>
              <a:t>．表明世界殖民体系的确立</a:t>
            </a:r>
            <a:endParaRPr lang="zh-CN" altLang="zh-CN" b="1" kern="100">
              <a:effectLst/>
              <a:latin typeface="微软雅黑" panose="020B0503020204020204" charset="-122"/>
              <a:ea typeface="微软雅黑" panose="020B0503020204020204" charset="-122"/>
            </a:endParaRPr>
          </a:p>
          <a:p>
            <a:pPr algn="l" fontAlgn="ctr">
              <a:lnSpc>
                <a:spcPct val="150000"/>
              </a:lnSpc>
              <a:tabLst>
                <a:tab pos="2639060" algn="l"/>
              </a:tabLst>
            </a:pPr>
            <a:r>
              <a:rPr lang="en-US" altLang="zh-CN" b="1" kern="100">
                <a:effectLst/>
                <a:latin typeface="微软雅黑" panose="020B0503020204020204" charset="-122"/>
                <a:ea typeface="微软雅黑" panose="020B0503020204020204" charset="-122"/>
              </a:rPr>
              <a:t>C</a:t>
            </a:r>
            <a:r>
              <a:rPr lang="zh-CN" altLang="zh-CN" b="1" kern="100">
                <a:effectLst/>
                <a:latin typeface="微软雅黑" panose="020B0503020204020204" charset="-122"/>
                <a:ea typeface="微软雅黑" panose="020B0503020204020204" charset="-122"/>
              </a:rPr>
              <a:t>．导致陆路贸易基本停滞</a:t>
            </a:r>
            <a:r>
              <a:rPr lang="en-US" altLang="zh-CN" b="1" kern="100">
                <a:effectLst/>
                <a:latin typeface="微软雅黑" panose="020B0503020204020204" charset="-122"/>
                <a:ea typeface="微软雅黑" panose="020B0503020204020204" charset="-122"/>
              </a:rPr>
              <a:t>	           D</a:t>
            </a:r>
            <a:r>
              <a:rPr lang="zh-CN" altLang="zh-CN" b="1" kern="100">
                <a:effectLst/>
                <a:latin typeface="微软雅黑" panose="020B0503020204020204" charset="-122"/>
                <a:ea typeface="微软雅黑" panose="020B0503020204020204" charset="-122"/>
              </a:rPr>
              <a:t>．促进了贵金属的全球流动</a:t>
            </a:r>
            <a:endParaRPr lang="zh-CN" altLang="zh-CN" b="1" kern="100">
              <a:effectLst/>
              <a:latin typeface="微软雅黑" panose="020B0503020204020204" charset="-122"/>
              <a:ea typeface="微软雅黑" panose="020B0503020204020204" charset="-122"/>
            </a:endParaRPr>
          </a:p>
          <a:p>
            <a:endParaRPr lang="zh-CN" altLang="en-US" b="1">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336360" y="2296395"/>
            <a:ext cx="1909762" cy="707886"/>
          </a:xfrm>
          <a:prstGeom prst="rect">
            <a:avLst/>
          </a:prstGeom>
          <a:noFill/>
          <a:ln w="9525">
            <a:noFill/>
          </a:ln>
        </p:spPr>
        <p:txBody>
          <a:bodyPr wrap="square" anchor="t" anchorCtr="0">
            <a:spAutoFit/>
          </a:bodyPr>
          <a:lstStyle/>
          <a:p>
            <a:r>
              <a:rPr lang="zh-CN" altLang="en-US" sz="4000" b="1">
                <a:solidFill>
                  <a:srgbClr val="FF0000"/>
                </a:solidFill>
                <a:latin typeface="微软雅黑" panose="020B0503020204020204" charset="-122"/>
                <a:ea typeface="微软雅黑" panose="020B0503020204020204" charset="-122"/>
                <a:sym typeface="Arial" panose="020B0604020202020204" pitchFamily="34" charset="0"/>
              </a:rPr>
              <a:t>因→果</a:t>
            </a:r>
            <a:endParaRPr lang="zh-CN" altLang="en-US" sz="4000" b="1">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15" name="文本框 14"/>
          <p:cNvSpPr txBox="1"/>
          <p:nvPr>
            <p:custDataLst>
              <p:tags r:id="rId4"/>
            </p:custDataLst>
          </p:nvPr>
        </p:nvSpPr>
        <p:spPr>
          <a:xfrm>
            <a:off x="372790" y="3284984"/>
            <a:ext cx="11593686" cy="3329758"/>
          </a:xfrm>
          <a:prstGeom prst="rect">
            <a:avLst/>
          </a:prstGeom>
          <a:solidFill>
            <a:srgbClr val="FFF2CC"/>
          </a:solidFill>
        </p:spPr>
        <p:txBody>
          <a:bodyPr wrap="square">
            <a:spAutoFit/>
          </a:bodyPr>
          <a:lstStyle/>
          <a:p>
            <a:pPr lvl="0" algn="l">
              <a:lnSpc>
                <a:spcPct val="150000"/>
              </a:lnSpc>
              <a:tabLst>
                <a:tab pos="2628265" algn="l"/>
              </a:tabLst>
            </a:pPr>
            <a:r>
              <a:rPr lang="en-US" altLang="zh-CN" sz="2400" b="1" kern="100">
                <a:solidFill>
                  <a:srgbClr val="0000CC"/>
                </a:solidFill>
                <a:effectLst/>
                <a:latin typeface="微软雅黑" panose="020B0503020204020204" charset="-122"/>
                <a:ea typeface="微软雅黑" panose="020B0503020204020204" charset="-122"/>
                <a:cs typeface="Times New Roman" panose="02020603050405020304" pitchFamily="18" charset="0"/>
              </a:rPr>
              <a:t>【</a:t>
            </a:r>
            <a:r>
              <a:rPr lang="zh-CN" altLang="en-US" sz="2400" b="1" kern="100">
                <a:solidFill>
                  <a:srgbClr val="0000CC"/>
                </a:solidFill>
                <a:effectLst/>
                <a:latin typeface="微软雅黑" panose="020B0503020204020204" charset="-122"/>
                <a:ea typeface="微软雅黑" panose="020B0503020204020204" charset="-122"/>
                <a:cs typeface="Times New Roman" panose="02020603050405020304" pitchFamily="18" charset="0"/>
              </a:rPr>
              <a:t>点睛</a:t>
            </a:r>
            <a:r>
              <a:rPr lang="en-US" altLang="zh-CN" sz="2400" b="1" kern="100">
                <a:solidFill>
                  <a:srgbClr val="0000CC"/>
                </a:solidFill>
                <a:effectLst/>
                <a:latin typeface="微软雅黑" panose="020B0503020204020204" charset="-122"/>
                <a:ea typeface="微软雅黑" panose="020B0503020204020204" charset="-122"/>
                <a:cs typeface="Times New Roman" panose="02020603050405020304" pitchFamily="18" charset="0"/>
              </a:rPr>
              <a:t>】</a:t>
            </a:r>
            <a:r>
              <a:rPr lang="zh-CN" altLang="en-US" sz="2400" b="1" kern="100">
                <a:solidFill>
                  <a:srgbClr val="0000CC"/>
                </a:solidFill>
                <a:effectLst/>
                <a:latin typeface="微软雅黑" panose="020B0503020204020204" charset="-122"/>
                <a:ea typeface="微软雅黑" panose="020B0503020204020204" charset="-122"/>
                <a:cs typeface="Times New Roman" panose="02020603050405020304" pitchFamily="18" charset="0"/>
              </a:rPr>
              <a:t>应对策略</a:t>
            </a:r>
            <a:endParaRPr lang="en-US" altLang="zh-CN" sz="2400" b="1" kern="100">
              <a:solidFill>
                <a:srgbClr val="0000CC"/>
              </a:solidFill>
              <a:effectLst/>
              <a:latin typeface="微软雅黑" panose="020B0503020204020204" charset="-122"/>
              <a:ea typeface="微软雅黑" panose="020B0503020204020204" charset="-122"/>
              <a:cs typeface="Times New Roman" panose="02020603050405020304" pitchFamily="18" charset="0"/>
            </a:endParaRPr>
          </a:p>
          <a:p>
            <a:pPr lvl="0" algn="l">
              <a:lnSpc>
                <a:spcPct val="150000"/>
              </a:lnSpc>
              <a:tabLst>
                <a:tab pos="2628265" algn="l"/>
              </a:tabLst>
            </a:pPr>
            <a:r>
              <a:rPr lang="en-US" altLang="zh-CN" sz="2400" b="1" kern="100">
                <a:effectLst/>
                <a:latin typeface="微软雅黑" panose="020B0503020204020204" charset="-122"/>
                <a:ea typeface="微软雅黑" panose="020B0503020204020204" charset="-122"/>
                <a:cs typeface="Times New Roman" panose="02020603050405020304" pitchFamily="18" charset="0"/>
              </a:rPr>
              <a:t>1</a:t>
            </a:r>
            <a:r>
              <a:rPr lang="zh-CN" altLang="en-US" sz="2400" b="1" kern="100">
                <a:effectLst/>
                <a:latin typeface="微软雅黑" panose="020B0503020204020204" charset="-122"/>
                <a:ea typeface="微软雅黑" panose="020B0503020204020204" charset="-122"/>
                <a:cs typeface="Times New Roman" panose="02020603050405020304" pitchFamily="18" charset="0"/>
              </a:rPr>
              <a:t>、</a:t>
            </a:r>
            <a:r>
              <a:rPr lang="zh-CN" altLang="zh-CN" sz="2400" b="1" kern="100">
                <a:effectLst/>
                <a:latin typeface="微软雅黑" panose="020B0503020204020204" charset="-122"/>
                <a:ea typeface="微软雅黑" panose="020B0503020204020204" charset="-122"/>
                <a:cs typeface="Times New Roman" panose="02020603050405020304" pitchFamily="18" charset="0"/>
              </a:rPr>
              <a:t>采取时间顺序的方法来判断因果关系，</a:t>
            </a:r>
            <a:r>
              <a:rPr lang="zh-CN" altLang="zh-CN" sz="2400" b="1" kern="100">
                <a:solidFill>
                  <a:srgbClr val="FF0000"/>
                </a:solidFill>
                <a:effectLst/>
                <a:latin typeface="微软雅黑" panose="020B0503020204020204" charset="-122"/>
                <a:ea typeface="微软雅黑" panose="020B0503020204020204" charset="-122"/>
                <a:cs typeface="Times New Roman" panose="02020603050405020304" pitchFamily="18" charset="0"/>
              </a:rPr>
              <a:t>前者是因，后者是果</a:t>
            </a:r>
            <a:r>
              <a:rPr lang="zh-CN" altLang="zh-CN" sz="2400" b="1" kern="100">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a:p>
            <a:pPr algn="l">
              <a:lnSpc>
                <a:spcPct val="150000"/>
              </a:lnSpc>
              <a:tabLst>
                <a:tab pos="2628265"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2</a:t>
            </a:r>
            <a:r>
              <a:rPr lang="zh-CN" altLang="zh-CN" sz="2400" b="1" kern="100">
                <a:effectLst/>
                <a:latin typeface="微软雅黑" panose="020B0503020204020204" charset="-122"/>
                <a:ea typeface="微软雅黑" panose="020B0503020204020204" charset="-122"/>
                <a:cs typeface="Times New Roman" panose="02020603050405020304" pitchFamily="18" charset="0"/>
              </a:rPr>
              <a:t>、要注意运用</a:t>
            </a:r>
            <a:r>
              <a:rPr lang="zh-CN" altLang="zh-CN" sz="2400" b="1" kern="100">
                <a:solidFill>
                  <a:srgbClr val="FF0000"/>
                </a:solidFill>
                <a:effectLst/>
                <a:latin typeface="微软雅黑" panose="020B0503020204020204" charset="-122"/>
                <a:ea typeface="微软雅黑" panose="020B0503020204020204" charset="-122"/>
                <a:cs typeface="Times New Roman" panose="02020603050405020304" pitchFamily="18" charset="0"/>
              </a:rPr>
              <a:t>基本理论的推理得出答案</a:t>
            </a:r>
            <a:r>
              <a:rPr lang="zh-CN" altLang="zh-CN" sz="2400" b="1" kern="100">
                <a:effectLst/>
                <a:latin typeface="微软雅黑" panose="020B0503020204020204" charset="-122"/>
                <a:ea typeface="微软雅黑" panose="020B0503020204020204" charset="-122"/>
                <a:cs typeface="Times New Roman" panose="02020603050405020304" pitchFamily="18" charset="0"/>
              </a:rPr>
              <a:t>，如生产力与生产关系、经济基础与上层建筑、客观存在与主观意识等判定因果。</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a:p>
            <a:pPr algn="l">
              <a:lnSpc>
                <a:spcPct val="150000"/>
              </a:lnSpc>
              <a:tabLst>
                <a:tab pos="2628265"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3</a:t>
            </a:r>
            <a:r>
              <a:rPr lang="zh-CN" altLang="zh-CN" sz="2400" b="1" kern="100">
                <a:effectLst/>
                <a:latin typeface="微软雅黑" panose="020B0503020204020204" charset="-122"/>
                <a:ea typeface="微软雅黑" panose="020B0503020204020204" charset="-122"/>
                <a:cs typeface="Times New Roman" panose="02020603050405020304" pitchFamily="18" charset="0"/>
              </a:rPr>
              <a:t>、正确</a:t>
            </a:r>
            <a:r>
              <a:rPr lang="zh-CN" altLang="zh-CN" sz="2400" b="1" kern="100">
                <a:solidFill>
                  <a:srgbClr val="FF0000"/>
                </a:solidFill>
                <a:effectLst/>
                <a:latin typeface="微软雅黑" panose="020B0503020204020204" charset="-122"/>
                <a:ea typeface="微软雅黑" panose="020B0503020204020204" charset="-122"/>
                <a:cs typeface="Times New Roman" panose="02020603050405020304" pitchFamily="18" charset="0"/>
              </a:rPr>
              <a:t>理解有关概念</a:t>
            </a:r>
            <a:r>
              <a:rPr lang="zh-CN" altLang="zh-CN" sz="2400" b="1" kern="100">
                <a:effectLst/>
                <a:latin typeface="微软雅黑" panose="020B0503020204020204" charset="-122"/>
                <a:ea typeface="微软雅黑" panose="020B0503020204020204" charset="-122"/>
                <a:cs typeface="Times New Roman" panose="02020603050405020304" pitchFamily="18" charset="0"/>
              </a:rPr>
              <a:t>的含义，如原因要区别客观原因和主观原因、主要原因和次要原因、直接原因和根本原因等。</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7625" y="549275"/>
            <a:ext cx="11974195" cy="509905"/>
          </a:xfrm>
          <a:prstGeom prst="rect">
            <a:avLst/>
          </a:prstGeom>
          <a:solidFill>
            <a:srgbClr val="FFF2CC"/>
          </a:solidFill>
        </p:spPr>
        <p:txBody>
          <a:bodyPr wrap="square">
            <a:no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认识</a:t>
            </a:r>
            <a:r>
              <a:rPr lang="zh-CN" sz="2400" b="1">
                <a:latin typeface="Arial" panose="020B0604020202020204" pitchFamily="34" charset="0"/>
                <a:ea typeface="微软雅黑" panose="020B0503020204020204" charset="-122"/>
                <a:sym typeface="Arial" panose="020B0604020202020204" pitchFamily="34" charset="0"/>
              </a:rPr>
              <a:t>客观题</a:t>
            </a:r>
            <a:endParaRPr lang="en-US" altLang="zh-CN" sz="2400" b="1" kern="0">
              <a:solidFill>
                <a:srgbClr val="FF0000"/>
              </a:solidFill>
            </a:endParaRPr>
          </a:p>
          <a:p>
            <a:pPr algn="ctr"/>
            <a:endParaRPr lang="en-US" altLang="zh-CN" sz="2400" b="1" kern="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2"/>
            </p:custDataLst>
          </p:nvPr>
        </p:nvSpPr>
        <p:spPr>
          <a:xfrm>
            <a:off x="407670" y="1125220"/>
            <a:ext cx="11494770" cy="3969385"/>
          </a:xfrm>
          <a:prstGeom prst="rect">
            <a:avLst/>
          </a:prstGeom>
          <a:noFill/>
          <a:ln>
            <a:solidFill>
              <a:srgbClr val="00B0F0"/>
            </a:solidFill>
          </a:ln>
        </p:spPr>
        <p:txBody>
          <a:bodyPr wrap="square">
            <a:spAutoFit/>
          </a:bodyPr>
          <a:lstStyle/>
          <a:p>
            <a:pPr indent="719455" algn="just">
              <a:lnSpc>
                <a:spcPct val="150000"/>
              </a:lnSpc>
              <a:spcAft>
                <a:spcPct val="0"/>
              </a:spcAft>
            </a:pPr>
            <a:r>
              <a:rPr sz="2400" kern="0">
                <a:solidFill>
                  <a:srgbClr val="000000"/>
                </a:solidFill>
                <a:latin typeface="微软雅黑" panose="020B0503020204020204" charset="-122"/>
                <a:ea typeface="微软雅黑" panose="020B0503020204020204" charset="-122"/>
                <a:sym typeface="+mn-ea"/>
              </a:rPr>
              <a:t>选择符合题干要求的选项，题干和选项之间是逻辑联系（对于正确选项而言）和非逻辑联系（对于干扰项）的关系。</a:t>
            </a:r>
            <a:r>
              <a:rPr altLang="zh-CN" sz="2400" b="1" kern="0">
                <a:solidFill>
                  <a:srgbClr val="FF0000"/>
                </a:solidFill>
                <a:sym typeface="+mn-ea"/>
              </a:rPr>
              <a:t>客观性试题的答案是唯一的、 明确的， 它不受评卷人及其它因素干扰。</a:t>
            </a:r>
            <a:endParaRPr altLang="zh-CN" sz="2400" b="1" kern="0">
              <a:solidFill>
                <a:srgbClr val="FF0000"/>
              </a:solidFill>
              <a:sym typeface="+mn-ea"/>
            </a:endParaRPr>
          </a:p>
          <a:p>
            <a:pPr indent="719455" algn="just">
              <a:lnSpc>
                <a:spcPct val="150000"/>
              </a:lnSpc>
              <a:spcAft>
                <a:spcPct val="0"/>
              </a:spcAft>
            </a:pPr>
            <a:r>
              <a:rPr sz="2400" kern="0">
                <a:solidFill>
                  <a:srgbClr val="000000"/>
                </a:solidFill>
                <a:latin typeface="微软雅黑" panose="020B0503020204020204" charset="-122"/>
                <a:ea typeface="微软雅黑" panose="020B0503020204020204" charset="-122"/>
                <a:sym typeface="+mn-ea"/>
              </a:rPr>
              <a:t>目前高考历史卷的客观题，基本都是</a:t>
            </a:r>
            <a:r>
              <a:rPr sz="2400" kern="0">
                <a:solidFill>
                  <a:srgbClr val="0000CC"/>
                </a:solidFill>
                <a:latin typeface="微软雅黑" panose="020B0503020204020204" charset="-122"/>
                <a:ea typeface="微软雅黑" panose="020B0503020204020204" charset="-122"/>
                <a:sym typeface="+mn-ea"/>
              </a:rPr>
              <a:t>材料型题干</a:t>
            </a:r>
            <a:r>
              <a:rPr sz="2400" kern="0">
                <a:solidFill>
                  <a:srgbClr val="000000"/>
                </a:solidFill>
                <a:latin typeface="微软雅黑" panose="020B0503020204020204" charset="-122"/>
                <a:ea typeface="微软雅黑" panose="020B0503020204020204" charset="-122"/>
                <a:sym typeface="+mn-ea"/>
              </a:rPr>
              <a:t>，材料形式多样。</a:t>
            </a:r>
            <a:r>
              <a:rPr lang="zh-CN" altLang="zh-CN" sz="2400" kern="0">
                <a:solidFill>
                  <a:srgbClr val="000000"/>
                </a:solidFill>
                <a:latin typeface="微软雅黑" panose="020B0503020204020204" charset="-122"/>
                <a:ea typeface="微软雅黑" panose="020B0503020204020204" charset="-122"/>
                <a:sym typeface="+mn-ea"/>
              </a:rPr>
              <a:t>高考历史选择题的常考题型可以分为以下几类：</a:t>
            </a:r>
            <a:r>
              <a:rPr lang="zh-CN" altLang="zh-CN" sz="2400" b="1" kern="0">
                <a:solidFill>
                  <a:srgbClr val="FF0000"/>
                </a:solidFill>
                <a:latin typeface="微软雅黑" panose="020B0503020204020204" charset="-122"/>
                <a:ea typeface="微软雅黑" panose="020B0503020204020204" charset="-122"/>
                <a:sym typeface="+mn-ea"/>
              </a:rPr>
              <a:t>文字材料类；目的旨在类；反映体现类；表明说明类；比较变化类；推理判断类；因果关系类；图表漫画类；史学理论类；</a:t>
            </a:r>
            <a:r>
              <a:rPr lang="zh-CN" altLang="zh-CN" sz="2400" b="1" kern="0">
                <a:solidFill>
                  <a:srgbClr val="FF0000"/>
                </a:solidFill>
                <a:latin typeface="微软雅黑" panose="020B0503020204020204" charset="-122"/>
                <a:ea typeface="微软雅黑" panose="020B0503020204020204" charset="-122"/>
                <a:sym typeface="Arial" panose="020B0604020202020204" pitchFamily="34" charset="0"/>
              </a:rPr>
              <a:t>探究型类</a:t>
            </a:r>
            <a:r>
              <a:rPr lang="zh-CN" altLang="zh-CN" sz="2400" b="1" kern="0">
                <a:solidFill>
                  <a:srgbClr val="FF0000"/>
                </a:solidFill>
                <a:latin typeface="微软雅黑" panose="020B0503020204020204" charset="-122"/>
                <a:ea typeface="微软雅黑" panose="020B0503020204020204" charset="-122"/>
                <a:sym typeface="+mn-ea"/>
              </a:rPr>
              <a:t>等。</a:t>
            </a:r>
            <a:endParaRPr lang="zh-CN" altLang="zh-CN" sz="2400" b="1" kern="0">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七、图表漫画类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407035" y="3068955"/>
            <a:ext cx="11324590" cy="3324860"/>
          </a:xfrm>
          <a:prstGeom prst="rect">
            <a:avLst/>
          </a:prstGeom>
          <a:noFill/>
          <a:ln>
            <a:solidFill>
              <a:srgbClr val="00B0F0"/>
            </a:solidFill>
          </a:ln>
        </p:spPr>
        <p:txBody>
          <a:bodyPr wrap="square">
            <a:no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在作答此类题目时，要注意以下几点：对于</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地图类</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，首先要仔细观察地图信息，比如，</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地图的名称、图例和注记、地图中的关键地名等</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；其次是审题时弄清题目的具体要求并结合时空信息和阶段特征，准确作出判断。对于</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示意图类</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，首先明确关键信息，一般方法是表格要纵横驰骋看变化，</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饼状图</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要阴晴圆缺看大小，</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柱状图</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要上下左右看趋势，曲线图要边边角角看拐点；其次，再结合史实进行解读。对于</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漫画类</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，首先提取有效信息；其次把握漫画表达的中心和意图；最后再做分析解答。</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407035" y="765175"/>
            <a:ext cx="11324590" cy="2251075"/>
          </a:xfrm>
          <a:prstGeom prst="rect">
            <a:avLst/>
          </a:prstGeom>
          <a:noFill/>
          <a:ln>
            <a:solidFill>
              <a:srgbClr val="00B0F0"/>
            </a:solidFill>
          </a:ln>
        </p:spPr>
        <p:txBody>
          <a:bodyPr wrap="square">
            <a:no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图表漫画类题主要以</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历史地图、示意图、表格和漫画</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等为载体</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，其中示意图又包括</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饼状图、柱状图、曲线图</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等。无论是何种类型，都是通过数字或数字的变化以及图片来反映历史史实和历史现象的，考查学生对历史图片</a:t>
            </a:r>
            <a:r>
              <a:rPr lang="en-US" altLang="zh-CN" sz="2400" kern="10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表格</a:t>
            </a:r>
            <a:r>
              <a:rPr lang="en-US" altLang="zh-CN" sz="2400" kern="10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的处理能力及依托图片</a:t>
            </a:r>
            <a:r>
              <a:rPr lang="en-US" altLang="zh-CN" sz="2400" kern="10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表格</a:t>
            </a:r>
            <a:r>
              <a:rPr lang="en-US" altLang="zh-CN" sz="2400" kern="10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信息分析说明历史问题的阐释能力。</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35280" y="170815"/>
            <a:ext cx="586676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七、图表漫画类（图表数据类</a:t>
            </a:r>
            <a:r>
              <a:rPr lang="en-US" altLang="zh-CN" sz="2400" b="1">
                <a:latin typeface="Arial" panose="020B0604020202020204" pitchFamily="34" charset="0"/>
                <a:ea typeface="微软雅黑" panose="020B0503020204020204" charset="-122"/>
                <a:sym typeface="Arial" panose="020B0604020202020204" pitchFamily="34" charset="0"/>
              </a:rPr>
              <a:t>+</a:t>
            </a:r>
            <a:r>
              <a:rPr lang="zh-CN" altLang="en-US" sz="2400" b="1">
                <a:latin typeface="Arial" panose="020B0604020202020204" pitchFamily="34" charset="0"/>
                <a:ea typeface="微软雅黑" panose="020B0503020204020204" charset="-122"/>
                <a:sym typeface="Arial" panose="020B0604020202020204" pitchFamily="34" charset="0"/>
              </a:rPr>
              <a:t>图画材料类）</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graphicFrame>
        <p:nvGraphicFramePr>
          <p:cNvPr id="6" name="表格 5"/>
          <p:cNvGraphicFramePr>
            <a:graphicFrameLocks noGrp="1"/>
          </p:cNvGraphicFramePr>
          <p:nvPr>
            <p:custDataLst>
              <p:tags r:id="rId2"/>
            </p:custDataLst>
          </p:nvPr>
        </p:nvGraphicFramePr>
        <p:xfrm>
          <a:off x="407084" y="765133"/>
          <a:ext cx="7140674" cy="1823662"/>
        </p:xfrm>
        <a:graphic>
          <a:graphicData uri="http://schemas.openxmlformats.org/drawingml/2006/table">
            <a:tbl>
              <a:tblPr firstRow="1" firstCol="1" bandRow="1">
                <a:tableStyleId>{5940675A-B579-460E-94D1-54222C63F5DA}</a:tableStyleId>
              </a:tblPr>
              <a:tblGrid>
                <a:gridCol w="1429235"/>
                <a:gridCol w="1682100"/>
                <a:gridCol w="2209816"/>
                <a:gridCol w="1819523"/>
              </a:tblGrid>
              <a:tr h="752422">
                <a:tc>
                  <a:txBody>
                    <a:bodyPr wrap="square"/>
                    <a:lstStyle/>
                    <a:p>
                      <a:pPr algn="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类别</a:t>
                      </a:r>
                      <a:endParaRPr lang="zh-CN" sz="2000" b="1" kern="100">
                        <a:effectLst/>
                        <a:latin typeface="Arial" panose="020B0604020202020204" pitchFamily="34" charset="0"/>
                        <a:ea typeface="微软雅黑" panose="020B0503020204020204" charset="-122"/>
                        <a:sym typeface="Arial" panose="020B0604020202020204" pitchFamily="34" charset="0"/>
                      </a:endParaRPr>
                    </a:p>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年份</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体育产业总</a:t>
                      </a:r>
                      <a:endParaRPr lang="en-US" altLang="zh-CN" sz="2000" b="1" kern="100">
                        <a:effectLst/>
                        <a:latin typeface="Arial" panose="020B0604020202020204" pitchFamily="34" charset="0"/>
                        <a:ea typeface="微软雅黑" panose="020B0503020204020204" charset="-122"/>
                        <a:sym typeface="Arial" panose="020B0604020202020204" pitchFamily="34" charset="0"/>
                      </a:endParaRPr>
                    </a:p>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产出</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体育健身休闲</a:t>
                      </a:r>
                      <a:endParaRPr lang="en-US" altLang="zh-CN" sz="2000" b="1" kern="100">
                        <a:effectLst/>
                        <a:latin typeface="Arial" panose="020B0604020202020204" pitchFamily="34" charset="0"/>
                        <a:ea typeface="微软雅黑" panose="020B0503020204020204" charset="-122"/>
                        <a:sym typeface="Arial" panose="020B0604020202020204" pitchFamily="34" charset="0"/>
                      </a:endParaRPr>
                    </a:p>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活动产出</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体育教育</a:t>
                      </a:r>
                      <a:endParaRPr lang="en-US" altLang="zh-CN" sz="2000" b="1" kern="100">
                        <a:effectLst/>
                        <a:latin typeface="Arial" panose="020B0604020202020204" pitchFamily="34" charset="0"/>
                        <a:ea typeface="微软雅黑" panose="020B0503020204020204" charset="-122"/>
                        <a:sym typeface="Arial" panose="020B0604020202020204" pitchFamily="34" charset="0"/>
                      </a:endParaRPr>
                    </a:p>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培训产出</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r>
              <a:tr h="357080">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2017</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2198717</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581.3</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341.2</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r>
              <a:tr h="357080">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2018</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26579.0</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1028.0</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1722.0</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r>
              <a:tr h="357080">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2019</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29483.4</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1796.6</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1909.4</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r>
            </a:tbl>
          </a:graphicData>
        </a:graphic>
      </p:graphicFrame>
      <p:sp>
        <p:nvSpPr>
          <p:cNvPr id="7" name="文本框 6"/>
          <p:cNvSpPr txBox="1"/>
          <p:nvPr>
            <p:custDataLst>
              <p:tags r:id="rId3"/>
            </p:custDataLst>
          </p:nvPr>
        </p:nvSpPr>
        <p:spPr>
          <a:xfrm>
            <a:off x="2351405" y="2637155"/>
            <a:ext cx="2613660" cy="502285"/>
          </a:xfrm>
          <a:prstGeom prst="rect">
            <a:avLst/>
          </a:prstGeom>
          <a:solidFill>
            <a:srgbClr val="FF0000"/>
          </a:solidFill>
          <a:ln>
            <a:noFill/>
          </a:ln>
        </p:spPr>
        <p:txBody>
          <a:bodyPr wrap="square" lIns="0" tIns="0" rIns="0" bIns="0" rtlCol="0" anchor="ctr">
            <a:noAutofit/>
          </a:bodyPr>
          <a:lstStyle/>
          <a:p>
            <a:pPr algn="ctr"/>
            <a:r>
              <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rPr>
              <a:t>数据</a:t>
            </a: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表格</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8" name="../Upload/image/2024/7/10/202407100459337644871.png"/>
          <p:cNvPicPr>
            <a:picLocks noChangeAspect="1"/>
          </p:cNvPicPr>
          <p:nvPr>
            <p:custDataLst>
              <p:tags r:id="rId4"/>
            </p:custDataLst>
          </p:nvPr>
        </p:nvPicPr>
        <p:blipFill>
          <a:blip r:embed="rId5"/>
          <a:stretch>
            <a:fillRect/>
          </a:stretch>
        </p:blipFill>
        <p:spPr bwMode="auto">
          <a:xfrm>
            <a:off x="717540" y="3285758"/>
            <a:ext cx="4864435" cy="2814041"/>
          </a:xfrm>
          <a:prstGeom prst="rect">
            <a:avLst/>
          </a:prstGeom>
        </p:spPr>
      </p:pic>
      <p:sp>
        <p:nvSpPr>
          <p:cNvPr id="9" name="文本框 8"/>
          <p:cNvSpPr txBox="1"/>
          <p:nvPr>
            <p:custDataLst>
              <p:tags r:id="rId6"/>
            </p:custDataLst>
          </p:nvPr>
        </p:nvSpPr>
        <p:spPr>
          <a:xfrm>
            <a:off x="1847215" y="6165850"/>
            <a:ext cx="2613660" cy="502285"/>
          </a:xfrm>
          <a:prstGeom prst="rect">
            <a:avLst/>
          </a:prstGeom>
          <a:solidFill>
            <a:srgbClr val="FF0000"/>
          </a:solidFill>
          <a:ln>
            <a:noFill/>
          </a:ln>
        </p:spPr>
        <p:txBody>
          <a:bodyPr wrap="square" lIns="0" tIns="0" rIns="0" bIns="0" rtlCol="0" anchor="ctr">
            <a:noAutofit/>
          </a:bodyPr>
          <a:lstStyle/>
          <a:p>
            <a:pPr algn="ct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柱状</a:t>
            </a:r>
            <a:r>
              <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rPr>
              <a:t>数据</a:t>
            </a: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图</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34" name="../Upload/image/202401311033270610531.png"/>
          <p:cNvPicPr/>
          <p:nvPr>
            <p:custDataLst>
              <p:tags r:id="rId7"/>
            </p:custDataLst>
          </p:nvPr>
        </p:nvPicPr>
        <p:blipFill>
          <a:blip r:embed="rId8"/>
          <a:stretch>
            <a:fillRect/>
          </a:stretch>
        </p:blipFill>
        <p:spPr bwMode="auto">
          <a:xfrm>
            <a:off x="5880100" y="3565395"/>
            <a:ext cx="5400476" cy="2253939"/>
          </a:xfrm>
          <a:prstGeom prst="rect">
            <a:avLst/>
          </a:prstGeom>
        </p:spPr>
      </p:pic>
      <p:sp>
        <p:nvSpPr>
          <p:cNvPr id="11" name="文本框 10"/>
          <p:cNvSpPr txBox="1"/>
          <p:nvPr>
            <p:custDataLst>
              <p:tags r:id="rId9"/>
            </p:custDataLst>
          </p:nvPr>
        </p:nvSpPr>
        <p:spPr>
          <a:xfrm>
            <a:off x="7392035" y="6021705"/>
            <a:ext cx="2613660" cy="502285"/>
          </a:xfrm>
          <a:prstGeom prst="rect">
            <a:avLst/>
          </a:prstGeom>
          <a:solidFill>
            <a:srgbClr val="FF0000"/>
          </a:solidFill>
          <a:ln>
            <a:noFill/>
          </a:ln>
        </p:spPr>
        <p:txBody>
          <a:bodyPr wrap="square" lIns="0" tIns="0" rIns="0" bIns="0" rtlCol="0" anchor="ctr">
            <a:noAutofit/>
          </a:bodyPr>
          <a:lstStyle/>
          <a:p>
            <a:pPr algn="ct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曲线</a:t>
            </a:r>
            <a:r>
              <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rPr>
              <a:t>数据</a:t>
            </a: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图</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2" name="../Upload/image/202401310940580536571.png"/>
          <p:cNvPicPr>
            <a:picLocks noChangeAspect="1"/>
          </p:cNvPicPr>
          <p:nvPr>
            <p:custDataLst>
              <p:tags r:id="rId10"/>
            </p:custDataLst>
          </p:nvPr>
        </p:nvPicPr>
        <p:blipFill>
          <a:blip r:embed="rId11"/>
          <a:stretch>
            <a:fillRect/>
          </a:stretch>
        </p:blipFill>
        <p:spPr bwMode="auto">
          <a:xfrm>
            <a:off x="8328025" y="260985"/>
            <a:ext cx="2644775" cy="2417445"/>
          </a:xfrm>
          <a:prstGeom prst="rect">
            <a:avLst/>
          </a:prstGeom>
        </p:spPr>
      </p:pic>
      <p:sp>
        <p:nvSpPr>
          <p:cNvPr id="13" name="文本框 12"/>
          <p:cNvSpPr txBox="1"/>
          <p:nvPr>
            <p:custDataLst>
              <p:tags r:id="rId12"/>
            </p:custDataLst>
          </p:nvPr>
        </p:nvSpPr>
        <p:spPr>
          <a:xfrm>
            <a:off x="8256270" y="2811145"/>
            <a:ext cx="2613660" cy="502285"/>
          </a:xfrm>
          <a:prstGeom prst="rect">
            <a:avLst/>
          </a:prstGeom>
          <a:solidFill>
            <a:srgbClr val="FF0000"/>
          </a:solidFill>
          <a:ln>
            <a:noFill/>
          </a:ln>
        </p:spPr>
        <p:txBody>
          <a:bodyPr wrap="square" lIns="0" tIns="0" rIns="0" bIns="0" rtlCol="0" anchor="ctr">
            <a:noAutofit/>
          </a:bodyPr>
          <a:lstStyle/>
          <a:p>
            <a:pPr algn="ctr"/>
            <a:r>
              <a:rPr lang="zh-CN" altLang="en-US"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饼状</a:t>
            </a:r>
            <a:r>
              <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rPr>
              <a:t>数据</a:t>
            </a: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图</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35280" y="170815"/>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七、图表漫画类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2"/>
            </p:custDataLst>
          </p:nvPr>
        </p:nvSpPr>
        <p:spPr>
          <a:xfrm>
            <a:off x="1703070" y="3634740"/>
            <a:ext cx="2613660" cy="502285"/>
          </a:xfrm>
          <a:prstGeom prst="rect">
            <a:avLst/>
          </a:prstGeom>
          <a:solidFill>
            <a:srgbClr val="FF0000"/>
          </a:solidFill>
          <a:ln>
            <a:noFill/>
          </a:ln>
        </p:spPr>
        <p:txBody>
          <a:bodyPr wrap="square" lIns="0" tIns="0" rIns="0" bIns="0" rtlCol="0" anchor="ctr">
            <a:noAutofit/>
          </a:bodyPr>
          <a:lstStyle/>
          <a:p>
            <a:pPr lvl="0" algn="ctr">
              <a:buClrTx/>
              <a:buSzTx/>
              <a:buFontTx/>
            </a:pPr>
            <a:r>
              <a:rPr lang="zh-CN" altLang="en-US"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历史地图类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custDataLst>
              <p:tags r:id="rId3"/>
            </p:custDataLst>
          </p:nvPr>
        </p:nvSpPr>
        <p:spPr>
          <a:xfrm>
            <a:off x="1148715" y="6165850"/>
            <a:ext cx="3650615" cy="502285"/>
          </a:xfrm>
          <a:prstGeom prst="rect">
            <a:avLst/>
          </a:prstGeom>
          <a:solidFill>
            <a:srgbClr val="FF0000"/>
          </a:solidFill>
          <a:ln>
            <a:noFill/>
          </a:ln>
        </p:spPr>
        <p:txBody>
          <a:bodyPr wrap="square" lIns="0" tIns="0" rIns="0" bIns="0" rtlCol="0" anchor="ctr">
            <a:noAutofit/>
          </a:bodyPr>
          <a:lstStyle/>
          <a:p>
            <a:pPr algn="ctr"/>
            <a:r>
              <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rPr>
              <a:t>历史史料（文物）图类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custDataLst>
              <p:tags r:id="rId4"/>
            </p:custDataLst>
          </p:nvPr>
        </p:nvSpPr>
        <p:spPr>
          <a:xfrm>
            <a:off x="7487285" y="3357245"/>
            <a:ext cx="2613660" cy="502285"/>
          </a:xfrm>
          <a:prstGeom prst="rect">
            <a:avLst/>
          </a:prstGeom>
          <a:solidFill>
            <a:srgbClr val="FF0000"/>
          </a:solidFill>
          <a:ln>
            <a:noFill/>
          </a:ln>
        </p:spPr>
        <p:txBody>
          <a:bodyPr wrap="square" lIns="0" tIns="0" rIns="0" bIns="0" rtlCol="0" anchor="ctr">
            <a:noAutofit/>
          </a:bodyPr>
          <a:lstStyle/>
          <a:p>
            <a:pPr algn="ctr"/>
            <a:r>
              <a:rPr lang="zh-CN" altLang="en-US"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卡通漫画</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5" name="../Upload/image/2024/9/28/20240928073817646318.png"/>
          <p:cNvPicPr>
            <a:picLocks noChangeAspect="1"/>
          </p:cNvPicPr>
          <p:nvPr>
            <p:custDataLst>
              <p:tags r:id="rId5"/>
            </p:custDataLst>
          </p:nvPr>
        </p:nvPicPr>
        <p:blipFill>
          <a:blip r:embed="rId6"/>
          <a:stretch>
            <a:fillRect/>
          </a:stretch>
        </p:blipFill>
        <p:spPr bwMode="auto">
          <a:xfrm>
            <a:off x="335131" y="692929"/>
            <a:ext cx="6104999" cy="2880320"/>
          </a:xfrm>
          <a:prstGeom prst="rect">
            <a:avLst/>
          </a:prstGeom>
        </p:spPr>
      </p:pic>
      <p:pic>
        <p:nvPicPr>
          <p:cNvPr id="3" name="../Upload/image/2024/7/6/202407060423220634061.png"/>
          <p:cNvPicPr>
            <a:picLocks noChangeAspect="1" noChangeArrowheads="1"/>
          </p:cNvPicPr>
          <p:nvPr>
            <p:custDataLst>
              <p:tags r:id="rId7"/>
            </p:custDataLst>
          </p:nvPr>
        </p:nvPicPr>
        <p:blipFill>
          <a:blip r:embed="rId8"/>
          <a:stretch>
            <a:fillRect/>
          </a:stretch>
        </p:blipFill>
        <p:spPr>
          <a:xfrm>
            <a:off x="6959828" y="579904"/>
            <a:ext cx="3314700" cy="2733675"/>
          </a:xfrm>
          <a:prstGeom prst="rect">
            <a:avLst/>
          </a:prstGeom>
        </p:spPr>
      </p:pic>
      <p:pic>
        <p:nvPicPr>
          <p:cNvPr id="4" name="图片 3"/>
          <p:cNvPicPr>
            <a:picLocks noChangeAspect="1"/>
          </p:cNvPicPr>
          <p:nvPr>
            <p:custDataLst>
              <p:tags r:id="rId9"/>
            </p:custDataLst>
          </p:nvPr>
        </p:nvPicPr>
        <p:blipFill>
          <a:blip r:embed="rId10"/>
          <a:stretch>
            <a:fillRect/>
          </a:stretch>
        </p:blipFill>
        <p:spPr>
          <a:xfrm>
            <a:off x="767184" y="4137174"/>
            <a:ext cx="4032448" cy="1956923"/>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613" y="103135"/>
            <a:ext cx="11257011" cy="460375"/>
          </a:xfrm>
          <a:prstGeom prst="rect">
            <a:avLst/>
          </a:prstGeom>
          <a:solidFill>
            <a:srgbClr val="FFF2CC"/>
          </a:solidFill>
        </p:spPr>
        <p:txBody>
          <a:bodyPr wrap="square">
            <a:spAutoFit/>
          </a:bodyPr>
          <a:lstStyle/>
          <a:p>
            <a:pPr algn="ctr"/>
            <a:r>
              <a:rPr lang="zh-CN" altLang="zh-CN" sz="2400" b="1">
                <a:latin typeface="Arial" panose="020B0604020202020204" pitchFamily="34" charset="0"/>
                <a:ea typeface="微软雅黑" panose="020B0503020204020204" charset="-122"/>
                <a:sym typeface="Arial" panose="020B0604020202020204" pitchFamily="34" charset="0"/>
              </a:rPr>
              <a:t>图表数据类选择题</a:t>
            </a:r>
            <a:endParaRPr lang="zh-CN" altLang="zh-CN" b="1">
              <a:latin typeface="Arial" panose="020B0604020202020204" pitchFamily="34" charset="0"/>
              <a:ea typeface="微软雅黑" panose="020B0503020204020204" charset="-122"/>
              <a:sym typeface="Arial" panose="020B0604020202020204" pitchFamily="34" charset="0"/>
            </a:endParaRPr>
          </a:p>
        </p:txBody>
      </p:sp>
      <p:pic>
        <p:nvPicPr>
          <p:cNvPr id="10" name="图片 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0272464" y="5040277"/>
            <a:ext cx="1418291" cy="1269043"/>
          </a:xfrm>
          <a:prstGeom prst="rect">
            <a:avLst/>
          </a:prstGeom>
        </p:spPr>
      </p:pic>
      <p:sp>
        <p:nvSpPr>
          <p:cNvPr id="4" name="文本框 3"/>
          <p:cNvSpPr txBox="1"/>
          <p:nvPr>
            <p:custDataLst>
              <p:tags r:id="rId4"/>
            </p:custDataLst>
          </p:nvPr>
        </p:nvSpPr>
        <p:spPr>
          <a:xfrm>
            <a:off x="318944" y="631073"/>
            <a:ext cx="11377661" cy="6123792"/>
          </a:xfrm>
          <a:prstGeom prst="rect">
            <a:avLst/>
          </a:prstGeom>
          <a:noFill/>
          <a:ln>
            <a:solidFill>
              <a:srgbClr val="002060"/>
            </a:solidFill>
          </a:ln>
        </p:spPr>
        <p:txBody>
          <a:bodyPr wrap="square">
            <a:spAutoFit/>
          </a:bodyPr>
          <a:lstStyle/>
          <a:p>
            <a:pPr indent="306070" algn="just">
              <a:lnSpc>
                <a:spcPct val="150000"/>
              </a:lnSpc>
              <a:tabLst>
                <a:tab pos="2667000"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(1)</a:t>
            </a:r>
            <a:r>
              <a:rPr lang="zh-CN" altLang="zh-CN" sz="2400" b="1" kern="100">
                <a:effectLst/>
                <a:latin typeface="微软雅黑" panose="020B0503020204020204" charset="-122"/>
                <a:ea typeface="微软雅黑" panose="020B0503020204020204" charset="-122"/>
                <a:cs typeface="Times New Roman" panose="02020603050405020304" pitchFamily="18" charset="0"/>
              </a:rPr>
              <a:t>数据表格类：</a:t>
            </a:r>
            <a:r>
              <a:rPr lang="zh-CN" altLang="zh-CN" sz="2400" b="1" kern="100">
                <a:solidFill>
                  <a:srgbClr val="FF0000"/>
                </a:solidFill>
                <a:effectLst/>
                <a:latin typeface="微软雅黑" panose="020B0503020204020204" charset="-122"/>
                <a:ea typeface="微软雅黑" panose="020B0503020204020204" charset="-122"/>
                <a:cs typeface="Times New Roman" panose="02020603050405020304" pitchFamily="18" charset="0"/>
              </a:rPr>
              <a:t>纵横驰骋看变化</a:t>
            </a:r>
            <a:r>
              <a:rPr lang="zh-CN" altLang="zh-CN" sz="2400" b="1" kern="100">
                <a:effectLst/>
                <a:latin typeface="微软雅黑" panose="020B0503020204020204" charset="-122"/>
                <a:ea typeface="微软雅黑" panose="020B0503020204020204" charset="-122"/>
                <a:cs typeface="Times New Roman" panose="02020603050405020304" pitchFamily="18" charset="0"/>
              </a:rPr>
              <a:t>。首先，抓住表头，获取主题信息。其次，获取表格的构成要素，尤其是人物、时间和空间信息。再次，注意表格中各组成部分间的关系及数据变化，进而得出所反映的历史现象。</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a:p>
            <a:pPr indent="306070" algn="just">
              <a:lnSpc>
                <a:spcPct val="150000"/>
              </a:lnSpc>
              <a:tabLst>
                <a:tab pos="2667000"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(2)</a:t>
            </a:r>
            <a:r>
              <a:rPr lang="zh-CN" altLang="zh-CN" sz="2400" b="1" kern="100">
                <a:effectLst/>
                <a:latin typeface="微软雅黑" panose="020B0503020204020204" charset="-122"/>
                <a:ea typeface="微软雅黑" panose="020B0503020204020204" charset="-122"/>
                <a:cs typeface="Times New Roman" panose="02020603050405020304" pitchFamily="18" charset="0"/>
              </a:rPr>
              <a:t>曲线数据图类：</a:t>
            </a:r>
            <a:r>
              <a:rPr lang="zh-CN" altLang="zh-CN" sz="2400" b="1" kern="100">
                <a:solidFill>
                  <a:srgbClr val="FF0000"/>
                </a:solidFill>
                <a:effectLst/>
                <a:latin typeface="微软雅黑" panose="020B0503020204020204" charset="-122"/>
                <a:ea typeface="微软雅黑" panose="020B0503020204020204" charset="-122"/>
                <a:cs typeface="Times New Roman" panose="02020603050405020304" pitchFamily="18" charset="0"/>
              </a:rPr>
              <a:t>边边角角看拐点</a:t>
            </a:r>
            <a:r>
              <a:rPr lang="zh-CN" altLang="zh-CN" sz="2400" b="1" kern="100">
                <a:effectLst/>
                <a:latin typeface="微软雅黑" panose="020B0503020204020204" charset="-122"/>
                <a:ea typeface="微软雅黑" panose="020B0503020204020204" charset="-122"/>
                <a:cs typeface="Times New Roman" panose="02020603050405020304" pitchFamily="18" charset="0"/>
              </a:rPr>
              <a:t>。一要注意从不同时间段内曲线的升降变化去分析其中所包含的信息；二要注意看曲线的整体走向，从宏观上判断某一时期历史事物的发展趋势。</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a:p>
            <a:pPr indent="306070" algn="just">
              <a:lnSpc>
                <a:spcPct val="150000"/>
              </a:lnSpc>
              <a:tabLst>
                <a:tab pos="2667000"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(3)</a:t>
            </a:r>
            <a:r>
              <a:rPr lang="zh-CN" altLang="zh-CN" sz="2400" b="1" kern="100">
                <a:effectLst/>
                <a:latin typeface="微软雅黑" panose="020B0503020204020204" charset="-122"/>
                <a:ea typeface="微软雅黑" panose="020B0503020204020204" charset="-122"/>
                <a:cs typeface="Times New Roman" panose="02020603050405020304" pitchFamily="18" charset="0"/>
              </a:rPr>
              <a:t>饼状数据图类：</a:t>
            </a:r>
            <a:r>
              <a:rPr lang="zh-CN" altLang="zh-CN" sz="2400" b="1" kern="100">
                <a:solidFill>
                  <a:srgbClr val="FF0000"/>
                </a:solidFill>
                <a:effectLst/>
                <a:latin typeface="微软雅黑" panose="020B0503020204020204" charset="-122"/>
                <a:ea typeface="微软雅黑" panose="020B0503020204020204" charset="-122"/>
                <a:cs typeface="Times New Roman" panose="02020603050405020304" pitchFamily="18" charset="0"/>
              </a:rPr>
              <a:t>阴晴圆缺看大小</a:t>
            </a:r>
            <a:r>
              <a:rPr lang="zh-CN" altLang="zh-CN" sz="2400" b="1" kern="100">
                <a:effectLst/>
                <a:latin typeface="微软雅黑" panose="020B0503020204020204" charset="-122"/>
                <a:ea typeface="微软雅黑" panose="020B0503020204020204" charset="-122"/>
                <a:cs typeface="Times New Roman" panose="02020603050405020304" pitchFamily="18" charset="0"/>
              </a:rPr>
              <a:t>。首先，要正确判断图的构成要素。其次，分析各构成要素占比关系。注意饼状大小只能看出各部分在总体中所占的比例，无法据此看出各部分实际的量。</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a:p>
            <a:pPr indent="306070" algn="just">
              <a:lnSpc>
                <a:spcPct val="150000"/>
              </a:lnSpc>
              <a:tabLst>
                <a:tab pos="2667000" algn="l"/>
              </a:tabLst>
            </a:pPr>
            <a:r>
              <a:rPr lang="en-US" altLang="zh-CN" sz="2400" b="1" kern="100">
                <a:effectLst/>
                <a:latin typeface="微软雅黑" panose="020B0503020204020204" charset="-122"/>
                <a:ea typeface="微软雅黑" panose="020B0503020204020204" charset="-122"/>
                <a:cs typeface="Courier New" panose="02070309020205020404" pitchFamily="49" charset="0"/>
              </a:rPr>
              <a:t>(4)</a:t>
            </a:r>
            <a:r>
              <a:rPr lang="zh-CN" altLang="zh-CN" sz="2400" b="1" kern="100">
                <a:effectLst/>
                <a:latin typeface="微软雅黑" panose="020B0503020204020204" charset="-122"/>
                <a:ea typeface="微软雅黑" panose="020B0503020204020204" charset="-122"/>
                <a:cs typeface="Times New Roman" panose="02020603050405020304" pitchFamily="18" charset="0"/>
              </a:rPr>
              <a:t>柱状数据图类：</a:t>
            </a:r>
            <a:r>
              <a:rPr lang="zh-CN" altLang="zh-CN" sz="2400" b="1" kern="100">
                <a:solidFill>
                  <a:srgbClr val="FF0000"/>
                </a:solidFill>
                <a:effectLst/>
                <a:latin typeface="微软雅黑" panose="020B0503020204020204" charset="-122"/>
                <a:ea typeface="微软雅黑" panose="020B0503020204020204" charset="-122"/>
                <a:cs typeface="Times New Roman" panose="02020603050405020304" pitchFamily="18" charset="0"/>
              </a:rPr>
              <a:t>上下左右看趋势</a:t>
            </a:r>
            <a:r>
              <a:rPr lang="zh-CN" altLang="zh-CN" sz="2400" b="1" kern="100">
                <a:effectLst/>
                <a:latin typeface="微软雅黑" panose="020B0503020204020204" charset="-122"/>
                <a:ea typeface="微软雅黑" panose="020B0503020204020204" charset="-122"/>
                <a:cs typeface="Times New Roman" panose="02020603050405020304" pitchFamily="18" charset="0"/>
              </a:rPr>
              <a:t>。关键在于对比各部分数据的变化，根据图中的时空信息，结合时代背景对数据差异进行分析解读。</a:t>
            </a:r>
            <a:endParaRPr lang="zh-CN" altLang="zh-CN" sz="2400" b="1" kern="100">
              <a:effectLst/>
              <a:latin typeface="微软雅黑" panose="020B0503020204020204" charset="-122"/>
              <a:ea typeface="微软雅黑" panose="020B0503020204020204" charset="-122"/>
              <a:cs typeface="Courier New" panose="02070309020205020404" pitchFamily="49"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38149" y="1205117"/>
            <a:ext cx="11315700" cy="3344643"/>
          </a:xfrm>
        </p:spPr>
        <p:txBody>
          <a:bodyPr/>
          <a:lstStyle/>
          <a:p>
            <a:r>
              <a:rPr lang="en-US" altLang="zh-CN" b="1" kern="100">
                <a:effectLst/>
                <a:latin typeface="Arial" panose="020B0604020202020204" pitchFamily="34" charset="0"/>
                <a:ea typeface="微软雅黑" panose="020B0503020204020204" charset="-122"/>
                <a:sym typeface="Arial" panose="020B0604020202020204" pitchFamily="34" charset="0"/>
              </a:rPr>
              <a:t>1.</a:t>
            </a:r>
            <a:r>
              <a:rPr lang="zh-CN" altLang="en-US" b="1" kern="100">
                <a:effectLst/>
                <a:latin typeface="Arial" panose="020B0604020202020204" pitchFamily="34" charset="0"/>
                <a:ea typeface="微软雅黑" panose="020B0503020204020204" charset="-122"/>
                <a:sym typeface="Arial" panose="020B0604020202020204" pitchFamily="34" charset="0"/>
              </a:rPr>
              <a:t>（</a:t>
            </a:r>
            <a:r>
              <a:rPr lang="en-US" altLang="zh-CN" b="1" kern="100">
                <a:effectLst/>
                <a:latin typeface="Arial" panose="020B0604020202020204" pitchFamily="34" charset="0"/>
                <a:ea typeface="微软雅黑" panose="020B0503020204020204" charset="-122"/>
                <a:sym typeface="Arial" panose="020B0604020202020204" pitchFamily="34" charset="0"/>
              </a:rPr>
              <a:t>2024.</a:t>
            </a:r>
            <a:r>
              <a:rPr lang="zh-CN" altLang="en-US" b="1" kern="100">
                <a:effectLst/>
                <a:latin typeface="Arial" panose="020B0604020202020204" pitchFamily="34" charset="0"/>
                <a:ea typeface="微软雅黑" panose="020B0503020204020204" charset="-122"/>
                <a:sym typeface="Arial" panose="020B0604020202020204" pitchFamily="34" charset="0"/>
              </a:rPr>
              <a:t>福建</a:t>
            </a:r>
            <a:r>
              <a:rPr lang="en-US" altLang="zh-CN" b="1" kern="100">
                <a:effectLst/>
                <a:latin typeface="Arial" panose="020B0604020202020204" pitchFamily="34" charset="0"/>
                <a:ea typeface="微软雅黑" panose="020B0503020204020204" charset="-122"/>
                <a:sym typeface="Arial" panose="020B0604020202020204" pitchFamily="34" charset="0"/>
              </a:rPr>
              <a:t>.10</a:t>
            </a:r>
            <a:r>
              <a:rPr lang="zh-CN" altLang="en-US" b="1" kern="100">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表</a:t>
            </a:r>
            <a:r>
              <a:rPr lang="en-US" altLang="zh-CN" b="1" kern="100">
                <a:effectLst/>
                <a:latin typeface="Arial" panose="020B0604020202020204" pitchFamily="34" charset="0"/>
                <a:ea typeface="微软雅黑" panose="020B0503020204020204" charset="-122"/>
                <a:sym typeface="Arial" panose="020B0604020202020204" pitchFamily="34" charset="0"/>
              </a:rPr>
              <a:t>1</a:t>
            </a:r>
            <a:r>
              <a:rPr lang="zh-CN" altLang="zh-CN" b="1" kern="100">
                <a:effectLst/>
                <a:latin typeface="Arial" panose="020B0604020202020204" pitchFamily="34" charset="0"/>
                <a:ea typeface="微软雅黑" panose="020B0503020204020204" charset="-122"/>
                <a:sym typeface="Arial" panose="020B0604020202020204" pitchFamily="34" charset="0"/>
              </a:rPr>
              <a:t>为</a:t>
            </a:r>
            <a:r>
              <a:rPr lang="en-US" altLang="zh-CN" b="1" kern="100">
                <a:effectLst/>
                <a:latin typeface="Arial" panose="020B0604020202020204" pitchFamily="34" charset="0"/>
                <a:ea typeface="微软雅黑" panose="020B0503020204020204" charset="-122"/>
                <a:sym typeface="Arial" panose="020B0604020202020204" pitchFamily="34" charset="0"/>
              </a:rPr>
              <a:t>2017</a:t>
            </a:r>
            <a:r>
              <a:rPr lang="zh-CN" altLang="zh-CN" b="1" kern="100">
                <a:effectLst/>
                <a:latin typeface="Arial" panose="020B0604020202020204" pitchFamily="34" charset="0"/>
                <a:ea typeface="微软雅黑" panose="020B0503020204020204" charset="-122"/>
                <a:sym typeface="Arial" panose="020B0604020202020204" pitchFamily="34" charset="0"/>
              </a:rPr>
              <a:t>—</a:t>
            </a:r>
            <a:r>
              <a:rPr lang="en-US" altLang="zh-CN" b="1" kern="100">
                <a:effectLst/>
                <a:latin typeface="Arial" panose="020B0604020202020204" pitchFamily="34" charset="0"/>
                <a:ea typeface="微软雅黑" panose="020B0503020204020204" charset="-122"/>
                <a:sym typeface="Arial" panose="020B0604020202020204" pitchFamily="34" charset="0"/>
              </a:rPr>
              <a:t>2019</a:t>
            </a:r>
            <a:r>
              <a:rPr lang="zh-CN" altLang="zh-CN" b="1" kern="100">
                <a:effectLst/>
                <a:latin typeface="Arial" panose="020B0604020202020204" pitchFamily="34" charset="0"/>
                <a:ea typeface="微软雅黑" panose="020B0503020204020204" charset="-122"/>
                <a:sym typeface="Arial" panose="020B0604020202020204" pitchFamily="34" charset="0"/>
              </a:rPr>
              <a:t>年我国体育产业总产出及部分门类产出统计表。表</a:t>
            </a:r>
            <a:r>
              <a:rPr lang="en-US" altLang="zh-CN" b="1" kern="100">
                <a:effectLst/>
                <a:latin typeface="Arial" panose="020B0604020202020204" pitchFamily="34" charset="0"/>
                <a:ea typeface="微软雅黑" panose="020B0503020204020204" charset="-122"/>
                <a:sym typeface="Arial" panose="020B0604020202020204" pitchFamily="34" charset="0"/>
              </a:rPr>
              <a:t>1</a:t>
            </a:r>
            <a:r>
              <a:rPr lang="zh-CN" altLang="zh-CN" b="1" kern="100">
                <a:effectLst/>
                <a:latin typeface="Arial" panose="020B0604020202020204" pitchFamily="34" charset="0"/>
                <a:ea typeface="微软雅黑" panose="020B0503020204020204" charset="-122"/>
                <a:sym typeface="Arial" panose="020B0604020202020204" pitchFamily="34" charset="0"/>
              </a:rPr>
              <a:t>反映了我国（　　）</a:t>
            </a:r>
            <a:endParaRPr lang="en-US"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3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A</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跻身世界体育强国之列</a:t>
            </a:r>
            <a:r>
              <a:rPr lang="en-US" altLang="zh-CN" b="1" kern="100">
                <a:effectLst/>
                <a:latin typeface="Arial" panose="020B0604020202020204" pitchFamily="34" charset="0"/>
                <a:ea typeface="微软雅黑" panose="020B0503020204020204" charset="-122"/>
                <a:sym typeface="Arial" panose="020B0604020202020204" pitchFamily="34" charset="0"/>
              </a:rPr>
              <a:t>             </a:t>
            </a:r>
            <a:endParaRPr lang="en-US"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3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B</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体育产业中心发生转移</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3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C</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基本公共服务体系健全</a:t>
            </a:r>
            <a:r>
              <a:rPr lang="en-US" altLang="zh-CN" b="1" kern="100">
                <a:effectLst/>
                <a:latin typeface="Arial" panose="020B0604020202020204" pitchFamily="34" charset="0"/>
                <a:ea typeface="微软雅黑" panose="020B0503020204020204" charset="-122"/>
                <a:sym typeface="Arial" panose="020B0604020202020204" pitchFamily="34" charset="0"/>
              </a:rPr>
              <a:t>             </a:t>
            </a:r>
            <a:endParaRPr lang="en-US"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3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D</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人民享受改革发展成果</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endParaRPr lang="en-US" altLang="zh-CN" b="1" kern="100">
              <a:effectLst/>
              <a:latin typeface="Arial" panose="020B0604020202020204" pitchFamily="34" charset="0"/>
              <a:ea typeface="微软雅黑" panose="020B0503020204020204" charset="-122"/>
              <a:sym typeface="Arial" panose="020B0604020202020204" pitchFamily="34" charset="0"/>
            </a:endParaRPr>
          </a:p>
          <a:p>
            <a:endParaRPr lang="zh-CN" altLang="zh-CN" b="1" kern="100">
              <a:effectLst/>
              <a:latin typeface="Arial" panose="020B0604020202020204" pitchFamily="34" charset="0"/>
              <a:ea typeface="微软雅黑" panose="020B0503020204020204" charset="-122"/>
              <a:sym typeface="Arial" panose="020B0604020202020204" pitchFamily="34" charset="0"/>
            </a:endParaRPr>
          </a:p>
          <a:p>
            <a:endParaRPr lang="zh-CN" altLang="en-US" b="1">
              <a:latin typeface="Arial" panose="020B0604020202020204" pitchFamily="34" charset="0"/>
              <a:ea typeface="微软雅黑" panose="020B0503020204020204" charset="-122"/>
              <a:sym typeface="Arial" panose="020B0604020202020204" pitchFamily="34" charset="0"/>
            </a:endParaRPr>
          </a:p>
        </p:txBody>
      </p:sp>
      <p:graphicFrame>
        <p:nvGraphicFramePr>
          <p:cNvPr id="5" name="表格 4"/>
          <p:cNvGraphicFramePr>
            <a:graphicFrameLocks noGrp="1"/>
          </p:cNvGraphicFramePr>
          <p:nvPr>
            <p:custDataLst>
              <p:tags r:id="rId2"/>
            </p:custDataLst>
          </p:nvPr>
        </p:nvGraphicFramePr>
        <p:xfrm>
          <a:off x="4696509" y="1988778"/>
          <a:ext cx="7140674" cy="1823662"/>
        </p:xfrm>
        <a:graphic>
          <a:graphicData uri="http://schemas.openxmlformats.org/drawingml/2006/table">
            <a:tbl>
              <a:tblPr firstRow="1" firstCol="1" bandRow="1">
                <a:tableStyleId>{5940675A-B579-460E-94D1-54222C63F5DA}</a:tableStyleId>
              </a:tblPr>
              <a:tblGrid>
                <a:gridCol w="1429235"/>
                <a:gridCol w="1682100"/>
                <a:gridCol w="2209816"/>
                <a:gridCol w="1819523"/>
              </a:tblGrid>
              <a:tr h="752422">
                <a:tc>
                  <a:txBody>
                    <a:bodyPr wrap="square"/>
                    <a:lstStyle/>
                    <a:p>
                      <a:pPr algn="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类别</a:t>
                      </a:r>
                      <a:endParaRPr lang="zh-CN" sz="2000" b="1" kern="100">
                        <a:effectLst/>
                        <a:latin typeface="Arial" panose="020B0604020202020204" pitchFamily="34" charset="0"/>
                        <a:ea typeface="微软雅黑" panose="020B0503020204020204" charset="-122"/>
                        <a:sym typeface="Arial" panose="020B0604020202020204" pitchFamily="34" charset="0"/>
                      </a:endParaRPr>
                    </a:p>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年份</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体育产业总</a:t>
                      </a:r>
                      <a:endParaRPr lang="en-US" altLang="zh-CN" sz="2000" b="1" kern="100">
                        <a:effectLst/>
                        <a:latin typeface="Arial" panose="020B0604020202020204" pitchFamily="34" charset="0"/>
                        <a:ea typeface="微软雅黑" panose="020B0503020204020204" charset="-122"/>
                        <a:sym typeface="Arial" panose="020B0604020202020204" pitchFamily="34" charset="0"/>
                      </a:endParaRPr>
                    </a:p>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产出</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体育健身休闲</a:t>
                      </a:r>
                      <a:endParaRPr lang="en-US" altLang="zh-CN" sz="2000" b="1" kern="100">
                        <a:effectLst/>
                        <a:latin typeface="Arial" panose="020B0604020202020204" pitchFamily="34" charset="0"/>
                        <a:ea typeface="微软雅黑" panose="020B0503020204020204" charset="-122"/>
                        <a:sym typeface="Arial" panose="020B0604020202020204" pitchFamily="34" charset="0"/>
                      </a:endParaRPr>
                    </a:p>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活动产出</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体育教育</a:t>
                      </a:r>
                      <a:endParaRPr lang="en-US" altLang="zh-CN" sz="2000" b="1" kern="100">
                        <a:effectLst/>
                        <a:latin typeface="Arial" panose="020B0604020202020204" pitchFamily="34" charset="0"/>
                        <a:ea typeface="微软雅黑" panose="020B0503020204020204" charset="-122"/>
                        <a:sym typeface="Arial" panose="020B0604020202020204" pitchFamily="34" charset="0"/>
                      </a:endParaRPr>
                    </a:p>
                    <a:p>
                      <a:pPr algn="ctr">
                        <a:lnSpc>
                          <a:spcPct val="100000"/>
                        </a:lnSpc>
                      </a:pPr>
                      <a:r>
                        <a:rPr lang="zh-CN" sz="2000" b="1" kern="100">
                          <a:effectLst/>
                          <a:latin typeface="Arial" panose="020B0604020202020204" pitchFamily="34" charset="0"/>
                          <a:ea typeface="微软雅黑" panose="020B0503020204020204" charset="-122"/>
                          <a:sym typeface="Arial" panose="020B0604020202020204" pitchFamily="34" charset="0"/>
                        </a:rPr>
                        <a:t>培训产出</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r>
              <a:tr h="357080">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2017</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2198717</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581.3</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341.2</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r>
              <a:tr h="357080">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2018</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26579.0</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1028.0</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1722.0</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r>
              <a:tr h="357080">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2019</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29483.4</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1796.6</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c>
                  <a:txBody>
                    <a:bodyPr wrap="square"/>
                    <a:lstStyle/>
                    <a:p>
                      <a:pPr algn="ctr">
                        <a:lnSpc>
                          <a:spcPct val="100000"/>
                        </a:lnSpc>
                      </a:pPr>
                      <a:r>
                        <a:rPr lang="en-US" sz="2000" b="1" kern="100">
                          <a:effectLst/>
                          <a:latin typeface="Arial" panose="020B0604020202020204" pitchFamily="34" charset="0"/>
                          <a:ea typeface="微软雅黑" panose="020B0503020204020204" charset="-122"/>
                          <a:sym typeface="Arial" panose="020B0604020202020204" pitchFamily="34" charset="0"/>
                        </a:rPr>
                        <a:t>1909.4</a:t>
                      </a:r>
                      <a:endParaRPr lang="zh-CN" sz="2000" b="1" kern="100">
                        <a:effectLst/>
                        <a:latin typeface="Arial" panose="020B0604020202020204" pitchFamily="34" charset="0"/>
                        <a:ea typeface="微软雅黑" panose="020B0503020204020204" charset="-122"/>
                        <a:sym typeface="Arial" panose="020B0604020202020204" pitchFamily="34" charset="0"/>
                      </a:endParaRPr>
                    </a:p>
                  </a:txBody>
                  <a:tcPr marL="75565" marR="75565" marT="0" marB="0" vert="horz" anchor="ctr"/>
                </a:tc>
              </a:tr>
            </a:tbl>
          </a:graphicData>
        </a:graphic>
      </p:graphicFrame>
      <p:sp>
        <p:nvSpPr>
          <p:cNvPr id="7" name="文本框 6"/>
          <p:cNvSpPr txBox="1"/>
          <p:nvPr>
            <p:custDataLst>
              <p:tags r:id="rId3"/>
            </p:custDataLst>
          </p:nvPr>
        </p:nvSpPr>
        <p:spPr>
          <a:xfrm>
            <a:off x="5015880" y="1484953"/>
            <a:ext cx="6234544" cy="495585"/>
          </a:xfrm>
          <a:prstGeom prst="rect">
            <a:avLst/>
          </a:prstGeom>
          <a:noFill/>
        </p:spPr>
        <p:txBody>
          <a:bodyPr wrap="square">
            <a:spAutoFit/>
          </a:bodyPr>
          <a:lstStyle/>
          <a:p>
            <a:pPr algn="ctr">
              <a:lnSpc>
                <a:spcPct val="150000"/>
              </a:lnSpc>
            </a:pPr>
            <a:r>
              <a:rPr lang="zh-CN" altLang="zh-CN" sz="2000" b="1" kern="100">
                <a:effectLst/>
                <a:latin typeface="Arial" panose="020B0604020202020204" pitchFamily="34" charset="0"/>
                <a:ea typeface="微软雅黑" panose="020B0503020204020204" charset="-122"/>
                <a:sym typeface="Arial" panose="020B0604020202020204" pitchFamily="34" charset="0"/>
              </a:rPr>
              <a:t>表</a:t>
            </a:r>
            <a:r>
              <a:rPr lang="en-US" altLang="zh-CN" sz="2000" b="1" kern="100">
                <a:effectLst/>
                <a:latin typeface="Arial" panose="020B0604020202020204" pitchFamily="34" charset="0"/>
                <a:ea typeface="微软雅黑" panose="020B0503020204020204" charset="-122"/>
                <a:sym typeface="Arial" panose="020B0604020202020204" pitchFamily="34" charset="0"/>
              </a:rPr>
              <a:t>1 </a:t>
            </a:r>
            <a:r>
              <a:rPr lang="zh-CN" altLang="zh-CN" sz="2000" b="1" kern="100">
                <a:effectLst/>
                <a:latin typeface="Arial" panose="020B0604020202020204" pitchFamily="34" charset="0"/>
                <a:ea typeface="微软雅黑" panose="020B0503020204020204" charset="-122"/>
                <a:sym typeface="Arial" panose="020B0604020202020204" pitchFamily="34" charset="0"/>
              </a:rPr>
              <a:t>单位：亿元</a:t>
            </a:r>
            <a:endParaRPr lang="zh-CN" altLang="zh-CN" sz="2000" b="1" kern="100">
              <a:effectLst/>
              <a:latin typeface="Arial" panose="020B0604020202020204" pitchFamily="34" charset="0"/>
              <a:ea typeface="微软雅黑" panose="020B0503020204020204" charset="-122"/>
              <a:sym typeface="Arial" panose="020B0604020202020204" pitchFamily="34" charset="0"/>
            </a:endParaRPr>
          </a:p>
        </p:txBody>
      </p:sp>
      <p:sp>
        <p:nvSpPr>
          <p:cNvPr id="8" name="矩形: 圆角 7"/>
          <p:cNvSpPr/>
          <p:nvPr>
            <p:custDataLst>
              <p:tags r:id="rId4"/>
            </p:custDataLst>
          </p:nvPr>
        </p:nvSpPr>
        <p:spPr>
          <a:xfrm>
            <a:off x="500143" y="4205348"/>
            <a:ext cx="1866159" cy="648814"/>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①审题干</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a:p>
            <a:pPr algn="ct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获信息</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9" name="矩形: 圆角 8"/>
          <p:cNvSpPr/>
          <p:nvPr>
            <p:custDataLst>
              <p:tags r:id="rId5"/>
            </p:custDataLst>
          </p:nvPr>
        </p:nvSpPr>
        <p:spPr>
          <a:xfrm>
            <a:off x="517245" y="5104481"/>
            <a:ext cx="1866159" cy="672693"/>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②分析图片</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a:p>
            <a:pPr algn="ct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提炼信息</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0" name="矩形: 圆角 9"/>
          <p:cNvSpPr/>
          <p:nvPr>
            <p:custDataLst>
              <p:tags r:id="rId6"/>
            </p:custDataLst>
          </p:nvPr>
        </p:nvSpPr>
        <p:spPr>
          <a:xfrm>
            <a:off x="492257" y="6039955"/>
            <a:ext cx="1866159" cy="795866"/>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③联系所学</a:t>
            </a:r>
            <a:endPar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a:p>
            <a:pPr algn="ct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明确选项</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 name="箭头: 右 10"/>
          <p:cNvSpPr/>
          <p:nvPr>
            <p:custDataLst>
              <p:tags r:id="rId7"/>
            </p:custDataLst>
          </p:nvPr>
        </p:nvSpPr>
        <p:spPr>
          <a:xfrm>
            <a:off x="2393349" y="5268907"/>
            <a:ext cx="302969" cy="389467"/>
          </a:xfrm>
          <a:prstGeom prst="rightArrow">
            <a:avLst/>
          </a:prstGeom>
          <a:solidFill>
            <a:srgbClr val="FF000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12" name="箭头: 右 11"/>
          <p:cNvSpPr/>
          <p:nvPr>
            <p:custDataLst>
              <p:tags r:id="rId8"/>
            </p:custDataLst>
          </p:nvPr>
        </p:nvSpPr>
        <p:spPr>
          <a:xfrm>
            <a:off x="2347807" y="6243154"/>
            <a:ext cx="302969" cy="389467"/>
          </a:xfrm>
          <a:prstGeom prst="rightArrow">
            <a:avLst/>
          </a:prstGeom>
          <a:solidFill>
            <a:srgbClr val="FF000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13" name="箭头: 右 12"/>
          <p:cNvSpPr/>
          <p:nvPr>
            <p:custDataLst>
              <p:tags r:id="rId9"/>
            </p:custDataLst>
          </p:nvPr>
        </p:nvSpPr>
        <p:spPr>
          <a:xfrm>
            <a:off x="2409801" y="4353777"/>
            <a:ext cx="302969" cy="389467"/>
          </a:xfrm>
          <a:prstGeom prst="rightArrow">
            <a:avLst/>
          </a:prstGeom>
          <a:solidFill>
            <a:srgbClr val="FF000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14" name="矩形: 圆角 13"/>
          <p:cNvSpPr/>
          <p:nvPr>
            <p:custDataLst>
              <p:tags r:id="rId10"/>
            </p:custDataLst>
          </p:nvPr>
        </p:nvSpPr>
        <p:spPr>
          <a:xfrm>
            <a:off x="2756269" y="4230401"/>
            <a:ext cx="9224411" cy="648814"/>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时间：</a:t>
            </a:r>
            <a:r>
              <a:rPr lang="en-US" altLang="zh-CN"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2017-2019</a:t>
            </a:r>
            <a:r>
              <a:rPr lang="zh-CN" altLang="en-US"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r>
              <a:rPr lang="zh-CN" altLang="en-US" sz="2000" b="1" kern="100">
                <a:solidFill>
                  <a:srgbClr val="FF0000"/>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表格名称：</a:t>
            </a:r>
            <a:r>
              <a:rPr lang="zh-CN" altLang="zh-CN" sz="2000" b="1" kern="100">
                <a:solidFill>
                  <a:schemeClr val="tx1"/>
                </a:solidFill>
                <a:latin typeface="Arial" panose="020B0604020202020204" pitchFamily="34" charset="0"/>
                <a:ea typeface="微软雅黑" panose="020B0503020204020204" charset="-122"/>
                <a:sym typeface="Arial" panose="020B0604020202020204" pitchFamily="34" charset="0"/>
              </a:rPr>
              <a:t>我国体育产业总产出及部分门类产出统计表</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5" name="矩形: 圆角 14"/>
          <p:cNvSpPr/>
          <p:nvPr>
            <p:custDataLst>
              <p:tags r:id="rId11"/>
            </p:custDataLst>
          </p:nvPr>
        </p:nvSpPr>
        <p:spPr>
          <a:xfrm>
            <a:off x="2723620" y="4920693"/>
            <a:ext cx="9257060" cy="928840"/>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kern="100">
                <a:solidFill>
                  <a:srgbClr val="FF0000"/>
                </a:solidFill>
                <a:latin typeface="Arial" panose="020B0604020202020204" pitchFamily="34" charset="0"/>
                <a:ea typeface="微软雅黑" panose="020B0503020204020204" charset="-122"/>
                <a:sym typeface="Arial" panose="020B0604020202020204" pitchFamily="34" charset="0"/>
              </a:rPr>
              <a:t>纵看：</a:t>
            </a:r>
            <a:r>
              <a:rPr lang="en-US" altLang="zh-CN" sz="2000" b="1" kern="100">
                <a:solidFill>
                  <a:schemeClr val="tx1"/>
                </a:solidFill>
                <a:latin typeface="Arial" panose="020B0604020202020204" pitchFamily="34" charset="0"/>
                <a:ea typeface="微软雅黑" panose="020B0503020204020204" charset="-122"/>
                <a:sym typeface="Arial" panose="020B0604020202020204" pitchFamily="34" charset="0"/>
              </a:rPr>
              <a:t>2017-2019</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我国体育产业总产出以及体育健身休闲活动和体育教育培训的产出都在</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不断增长</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，说明我国体育产业在这段时间内</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发展迅速</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，人民的生活水平和获得</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感不断提升</a:t>
            </a:r>
            <a:endParaRPr lang="en-US" altLang="zh-CN" sz="2000" b="1">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16" name="矩形: 圆角 15"/>
          <p:cNvSpPr/>
          <p:nvPr>
            <p:custDataLst>
              <p:tags r:id="rId12"/>
            </p:custDataLst>
          </p:nvPr>
        </p:nvSpPr>
        <p:spPr>
          <a:xfrm>
            <a:off x="2699945" y="5849533"/>
            <a:ext cx="9280735" cy="951288"/>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2017-2019</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年体育产业产出的相关数据均呈</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不断增加的趋势</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人民的体育消费需求增加，人民的生活水平和获得感不断提升，在体育方面有了更多的选择和投入，</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享受到更多的健身休闲场所和更丰富的教育培训资</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源，故选</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D</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项</a:t>
            </a:r>
            <a:endParaRPr lang="zh-CN" altLang="zh-CN"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7" name="椭圆 16"/>
          <p:cNvSpPr/>
          <p:nvPr>
            <p:custDataLst>
              <p:tags r:id="rId13"/>
            </p:custDataLst>
          </p:nvPr>
        </p:nvSpPr>
        <p:spPr>
          <a:xfrm>
            <a:off x="4871482" y="2708986"/>
            <a:ext cx="1036941" cy="1375677"/>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 name="椭圆 17"/>
          <p:cNvSpPr/>
          <p:nvPr>
            <p:custDataLst>
              <p:tags r:id="rId14"/>
            </p:custDataLst>
          </p:nvPr>
        </p:nvSpPr>
        <p:spPr>
          <a:xfrm>
            <a:off x="6455870" y="2708916"/>
            <a:ext cx="1036941" cy="1304027"/>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椭圆 18"/>
          <p:cNvSpPr/>
          <p:nvPr>
            <p:custDataLst>
              <p:tags r:id="rId15"/>
            </p:custDataLst>
          </p:nvPr>
        </p:nvSpPr>
        <p:spPr>
          <a:xfrm>
            <a:off x="8431581" y="2709058"/>
            <a:ext cx="1036941" cy="1304027"/>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0" name="椭圆 19"/>
          <p:cNvSpPr/>
          <p:nvPr>
            <p:custDataLst>
              <p:tags r:id="rId16"/>
            </p:custDataLst>
          </p:nvPr>
        </p:nvSpPr>
        <p:spPr>
          <a:xfrm>
            <a:off x="10406715" y="2637152"/>
            <a:ext cx="1036941" cy="1304027"/>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3" name="任意多边形: 形状 16"/>
          <p:cNvSpPr/>
          <p:nvPr>
            <p:custDataLst>
              <p:tags r:id="rId17"/>
            </p:custDataLst>
          </p:nvPr>
        </p:nvSpPr>
        <p:spPr>
          <a:xfrm flipV="1">
            <a:off x="3647728" y="1700428"/>
            <a:ext cx="7344816"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4" name="文本框 23"/>
          <p:cNvSpPr txBox="1"/>
          <p:nvPr>
            <p:custDataLst>
              <p:tags r:id="rId18"/>
            </p:custDataLst>
          </p:nvPr>
        </p:nvSpPr>
        <p:spPr>
          <a:xfrm>
            <a:off x="555938" y="3068955"/>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矩形 5"/>
          <p:cNvSpPr/>
          <p:nvPr>
            <p:custDataLst>
              <p:tags r:id="rId19"/>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七、图表漫画类：题型专练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20"/>
            </p:custDataLst>
          </p:nvPr>
        </p:nvSpPr>
        <p:spPr>
          <a:xfrm>
            <a:off x="2393950" y="662305"/>
            <a:ext cx="6654165" cy="502285"/>
          </a:xfrm>
          <a:prstGeom prst="rect">
            <a:avLst/>
          </a:prstGeom>
          <a:solidFill>
            <a:srgbClr val="FF0000"/>
          </a:solidFill>
          <a:ln>
            <a:noFill/>
          </a:ln>
        </p:spPr>
        <p:txBody>
          <a:bodyPr wrap="square" lIns="0" tIns="0" rIns="0" bIns="0" rtlCol="0" anchor="ctr">
            <a:noAutofit/>
          </a:bodyPr>
          <a:lstStyle/>
          <a:p>
            <a:pPr algn="ctr"/>
            <a:r>
              <a:rPr lang="zh-CN" altLang="en-US"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图表漫画类</a:t>
            </a:r>
            <a:r>
              <a:rPr lang="en-US" altLang="zh-CN"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01</a:t>
            </a:r>
            <a:r>
              <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rPr>
              <a:t>数据</a:t>
            </a: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表格</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335226" y="692928"/>
            <a:ext cx="11233248" cy="4791423"/>
          </a:xfrm>
        </p:spPr>
        <p:txBody>
          <a:bodyPr/>
          <a:lstStyle/>
          <a:p>
            <a:r>
              <a:rPr lang="en-US" altLang="zh-CN" b="1" kern="100">
                <a:effectLst/>
                <a:latin typeface="Arial" panose="020B0604020202020204" pitchFamily="34" charset="0"/>
                <a:ea typeface="微软雅黑" panose="020B0503020204020204" charset="-122"/>
                <a:sym typeface="Arial" panose="020B0604020202020204" pitchFamily="34" charset="0"/>
              </a:rPr>
              <a:t>2.</a:t>
            </a:r>
            <a:r>
              <a:rPr lang="zh-CN" altLang="zh-CN" b="1" kern="100">
                <a:effectLst/>
                <a:latin typeface="Arial" panose="020B0604020202020204" pitchFamily="34" charset="0"/>
                <a:ea typeface="微软雅黑" panose="020B0503020204020204" charset="-122"/>
                <a:sym typeface="Arial" panose="020B0604020202020204" pitchFamily="34" charset="0"/>
              </a:rPr>
              <a:t>（</a:t>
            </a:r>
            <a:r>
              <a:rPr lang="en-US" altLang="zh-CN" b="1" kern="100">
                <a:effectLst/>
                <a:latin typeface="Arial" panose="020B0604020202020204" pitchFamily="34" charset="0"/>
                <a:ea typeface="微软雅黑" panose="020B0503020204020204" charset="-122"/>
                <a:sym typeface="Arial" panose="020B0604020202020204" pitchFamily="34" charset="0"/>
              </a:rPr>
              <a:t>2024</a:t>
            </a:r>
            <a:r>
              <a:rPr lang="zh-CN" altLang="zh-CN" b="1" kern="100">
                <a:effectLst/>
                <a:latin typeface="Arial" panose="020B0604020202020204" pitchFamily="34" charset="0"/>
                <a:ea typeface="微软雅黑" panose="020B0503020204020204" charset="-122"/>
                <a:sym typeface="Arial" panose="020B0604020202020204" pitchFamily="34" charset="0"/>
              </a:rPr>
              <a:t>·甘肃高考·</a:t>
            </a:r>
            <a:r>
              <a:rPr lang="en-US" altLang="zh-CN" b="1" kern="100">
                <a:effectLst/>
                <a:latin typeface="Arial" panose="020B0604020202020204" pitchFamily="34" charset="0"/>
                <a:ea typeface="微软雅黑" panose="020B0503020204020204" charset="-122"/>
                <a:sym typeface="Arial" panose="020B0604020202020204" pitchFamily="34" charset="0"/>
              </a:rPr>
              <a:t>10</a:t>
            </a:r>
            <a:r>
              <a:rPr lang="zh-CN" altLang="zh-CN" b="1" kern="100">
                <a:effectLst/>
                <a:latin typeface="Arial" panose="020B0604020202020204" pitchFamily="34" charset="0"/>
                <a:ea typeface="微软雅黑" panose="020B0503020204020204" charset="-122"/>
                <a:sym typeface="Arial" panose="020B0604020202020204" pitchFamily="34" charset="0"/>
              </a:rPr>
              <a:t>）下图为</a:t>
            </a:r>
            <a:r>
              <a:rPr lang="en-US" altLang="zh-CN" b="1" kern="100">
                <a:effectLst/>
                <a:latin typeface="Arial" panose="020B0604020202020204" pitchFamily="34" charset="0"/>
                <a:ea typeface="微软雅黑" panose="020B0503020204020204" charset="-122"/>
                <a:sym typeface="Arial" panose="020B0604020202020204" pitchFamily="34" charset="0"/>
              </a:rPr>
              <a:t>1990</a:t>
            </a:r>
            <a:r>
              <a:rPr lang="zh-CN" altLang="zh-CN" b="1" kern="100">
                <a:effectLst/>
                <a:latin typeface="Arial" panose="020B0604020202020204" pitchFamily="34" charset="0"/>
                <a:ea typeface="微软雅黑" panose="020B0503020204020204" charset="-122"/>
                <a:sym typeface="Arial" panose="020B0604020202020204" pitchFamily="34" charset="0"/>
              </a:rPr>
              <a:t>年到</a:t>
            </a:r>
            <a:r>
              <a:rPr lang="en-US" altLang="zh-CN" b="1" kern="100">
                <a:effectLst/>
                <a:latin typeface="Arial" panose="020B0604020202020204" pitchFamily="34" charset="0"/>
                <a:ea typeface="微软雅黑" panose="020B0503020204020204" charset="-122"/>
                <a:sym typeface="Arial" panose="020B0604020202020204" pitchFamily="34" charset="0"/>
              </a:rPr>
              <a:t>2012</a:t>
            </a:r>
            <a:r>
              <a:rPr lang="zh-CN" altLang="zh-CN" b="1" kern="100">
                <a:effectLst/>
                <a:latin typeface="Arial" panose="020B0604020202020204" pitchFamily="34" charset="0"/>
                <a:ea typeface="微软雅黑" panose="020B0503020204020204" charset="-122"/>
                <a:sym typeface="Arial" panose="020B0604020202020204" pitchFamily="34" charset="0"/>
              </a:rPr>
              <a:t>年中国私人汽车拥有量统计图。图中数据反映出（　　）</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tabLst>
                <a:tab pos="2667000" algn="l"/>
              </a:tabLst>
            </a:pPr>
            <a:r>
              <a:rPr lang="en-US" altLang="zh-CN" b="1" kern="100" spc="125">
                <a:effectLst/>
                <a:latin typeface="Arial" panose="020B0604020202020204" pitchFamily="34" charset="0"/>
                <a:ea typeface="微软雅黑" panose="020B0503020204020204" charset="-122"/>
                <a:sym typeface="Arial" panose="020B0604020202020204" pitchFamily="34" charset="0"/>
              </a:rPr>
              <a:t>A</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私人汽车成为主要交通出行工具</a:t>
            </a:r>
            <a:r>
              <a:rPr lang="en-US" altLang="zh-CN" b="1" kern="100">
                <a:effectLst/>
                <a:latin typeface="Arial" panose="020B0604020202020204" pitchFamily="34" charset="0"/>
                <a:ea typeface="微软雅黑" panose="020B0503020204020204" charset="-122"/>
                <a:sym typeface="Arial" panose="020B0604020202020204" pitchFamily="34" charset="0"/>
              </a:rPr>
              <a:t>	</a:t>
            </a:r>
            <a:endParaRPr lang="en-US"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tabLst>
                <a:tab pos="2667000" algn="l"/>
              </a:tabLst>
            </a:pPr>
            <a:r>
              <a:rPr lang="en-US" altLang="zh-CN" b="1" kern="100" spc="125">
                <a:effectLst/>
                <a:latin typeface="Arial" panose="020B0604020202020204" pitchFamily="34" charset="0"/>
                <a:ea typeface="微软雅黑" panose="020B0503020204020204" charset="-122"/>
                <a:sym typeface="Arial" panose="020B0604020202020204" pitchFamily="34" charset="0"/>
              </a:rPr>
              <a:t>B</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汽车制造业成为新型支柱性产业</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tabLst>
                <a:tab pos="2667000" algn="l"/>
              </a:tabLst>
            </a:pPr>
            <a:r>
              <a:rPr lang="en-US" altLang="zh-CN" b="1" kern="100" spc="125">
                <a:effectLst/>
                <a:latin typeface="Arial" panose="020B0604020202020204" pitchFamily="34" charset="0"/>
                <a:ea typeface="微软雅黑" panose="020B0503020204020204" charset="-122"/>
                <a:sym typeface="Arial" panose="020B0604020202020204" pitchFamily="34" charset="0"/>
              </a:rPr>
              <a:t>C</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人民群众对自驾游兴趣日益增长</a:t>
            </a:r>
            <a:r>
              <a:rPr lang="en-US" altLang="zh-CN" b="1" kern="100">
                <a:effectLst/>
                <a:latin typeface="Arial" panose="020B0604020202020204" pitchFamily="34" charset="0"/>
                <a:ea typeface="微软雅黑" panose="020B0503020204020204" charset="-122"/>
                <a:sym typeface="Arial" panose="020B0604020202020204" pitchFamily="34" charset="0"/>
              </a:rPr>
              <a:t>	</a:t>
            </a:r>
            <a:endParaRPr lang="en-US" altLang="zh-CN"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tabLst>
                <a:tab pos="2667000" algn="l"/>
              </a:tabLst>
            </a:pPr>
            <a:r>
              <a:rPr lang="en-US" altLang="zh-CN" b="1" kern="100" spc="125">
                <a:effectLst/>
                <a:latin typeface="Arial" panose="020B0604020202020204" pitchFamily="34" charset="0"/>
                <a:ea typeface="微软雅黑" panose="020B0503020204020204" charset="-122"/>
                <a:sym typeface="Arial" panose="020B0604020202020204" pitchFamily="34" charset="0"/>
              </a:rPr>
              <a:t>D</a:t>
            </a:r>
            <a:r>
              <a:rPr lang="zh-CN" altLang="zh-CN" b="1" kern="100" spc="125">
                <a:effectLst/>
                <a:latin typeface="Arial" panose="020B0604020202020204" pitchFamily="34" charset="0"/>
                <a:ea typeface="微软雅黑" panose="020B0503020204020204" charset="-122"/>
                <a:sym typeface="Arial" panose="020B0604020202020204" pitchFamily="34" charset="0"/>
              </a:rPr>
              <a:t>．</a:t>
            </a:r>
            <a:r>
              <a:rPr lang="zh-CN" altLang="zh-CN" b="1" kern="100">
                <a:effectLst/>
                <a:latin typeface="Arial" panose="020B0604020202020204" pitchFamily="34" charset="0"/>
                <a:ea typeface="微软雅黑" panose="020B0503020204020204" charset="-122"/>
                <a:sym typeface="Arial" panose="020B0604020202020204" pitchFamily="34" charset="0"/>
              </a:rPr>
              <a:t>市场经济改革推动了交通现代化</a:t>
            </a:r>
            <a:endParaRPr lang="zh-CN" altLang="zh-CN" b="1" kern="100">
              <a:effectLst/>
              <a:latin typeface="Arial" panose="020B0604020202020204" pitchFamily="34" charset="0"/>
              <a:ea typeface="微软雅黑" panose="020B0503020204020204" charset="-122"/>
              <a:sym typeface="Arial" panose="020B0604020202020204" pitchFamily="34" charset="0"/>
            </a:endParaRPr>
          </a:p>
          <a:p>
            <a:endParaRPr lang="zh-CN" altLang="en-US" b="1">
              <a:latin typeface="Arial" panose="020B0604020202020204" pitchFamily="34" charset="0"/>
              <a:ea typeface="微软雅黑" panose="020B0503020204020204" charset="-122"/>
              <a:sym typeface="Arial" panose="020B0604020202020204" pitchFamily="34" charset="0"/>
            </a:endParaRPr>
          </a:p>
        </p:txBody>
      </p:sp>
      <p:pic>
        <p:nvPicPr>
          <p:cNvPr id="5" name="../Upload/image/2024/7/10/202407100459337644871.png"/>
          <p:cNvPicPr>
            <a:picLocks noChangeAspect="1"/>
          </p:cNvPicPr>
          <p:nvPr>
            <p:custDataLst>
              <p:tags r:id="rId2"/>
            </p:custDataLst>
          </p:nvPr>
        </p:nvPicPr>
        <p:blipFill>
          <a:blip r:embed="rId3"/>
          <a:stretch>
            <a:fillRect/>
          </a:stretch>
        </p:blipFill>
        <p:spPr bwMode="auto">
          <a:xfrm>
            <a:off x="6816080" y="1442988"/>
            <a:ext cx="4864435" cy="2814041"/>
          </a:xfrm>
          <a:prstGeom prst="rect">
            <a:avLst/>
          </a:prstGeom>
        </p:spPr>
      </p:pic>
      <p:sp>
        <p:nvSpPr>
          <p:cNvPr id="6" name="箭头: 右 5"/>
          <p:cNvSpPr/>
          <p:nvPr>
            <p:custDataLst>
              <p:tags r:id="rId4"/>
            </p:custDataLst>
          </p:nvPr>
        </p:nvSpPr>
        <p:spPr>
          <a:xfrm>
            <a:off x="3303901" y="5292741"/>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箭头: 右 6"/>
          <p:cNvSpPr/>
          <p:nvPr>
            <p:custDataLst>
              <p:tags r:id="rId5"/>
            </p:custDataLst>
          </p:nvPr>
        </p:nvSpPr>
        <p:spPr>
          <a:xfrm>
            <a:off x="3266581" y="6212529"/>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箭头: 右 7"/>
          <p:cNvSpPr/>
          <p:nvPr>
            <p:custDataLst>
              <p:tags r:id="rId6"/>
            </p:custDataLst>
          </p:nvPr>
        </p:nvSpPr>
        <p:spPr>
          <a:xfrm>
            <a:off x="3384023" y="4484624"/>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矩形: 圆角 8"/>
          <p:cNvSpPr/>
          <p:nvPr>
            <p:custDataLst>
              <p:tags r:id="rId7"/>
            </p:custDataLst>
          </p:nvPr>
        </p:nvSpPr>
        <p:spPr>
          <a:xfrm>
            <a:off x="3883558" y="4384917"/>
            <a:ext cx="7796958" cy="57736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时间：</a:t>
            </a:r>
            <a:r>
              <a:rPr lang="en-US" altLang="zh-CN" sz="2000" b="1">
                <a:solidFill>
                  <a:srgbClr val="FF0000"/>
                </a:solidFill>
                <a:latin typeface="Arial" panose="020B0604020202020204" pitchFamily="34" charset="0"/>
                <a:ea typeface="微软雅黑" panose="020B0503020204020204" charset="-122"/>
                <a:sym typeface="Arial" panose="020B0604020202020204" pitchFamily="34" charset="0"/>
              </a:rPr>
              <a:t>1990-2012</a:t>
            </a:r>
            <a:r>
              <a:rPr lang="zh-CN" altLang="en-US"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endParaRPr lang="en-US" altLang="zh-CN"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a:p>
            <a:r>
              <a:rPr lang="zh-CN" altLang="en-US" sz="2000" b="1" kern="100">
                <a:solidFill>
                  <a:srgbClr val="FF0000"/>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主题：</a:t>
            </a:r>
            <a:r>
              <a:rPr lang="zh-CN" altLang="zh-CN" sz="2000" b="1" kern="100">
                <a:solidFill>
                  <a:schemeClr val="tx1"/>
                </a:solidFill>
                <a:latin typeface="Arial" panose="020B0604020202020204" pitchFamily="34" charset="0"/>
                <a:ea typeface="微软雅黑" panose="020B0503020204020204" charset="-122"/>
                <a:sym typeface="Arial" panose="020B0604020202020204" pitchFamily="34" charset="0"/>
              </a:rPr>
              <a:t>中国私人汽车拥有量统计图</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0" name="矩形: 圆角 9"/>
          <p:cNvSpPr/>
          <p:nvPr>
            <p:custDataLst>
              <p:tags r:id="rId8"/>
            </p:custDataLst>
          </p:nvPr>
        </p:nvSpPr>
        <p:spPr>
          <a:xfrm>
            <a:off x="3803435" y="5758917"/>
            <a:ext cx="7968893" cy="1082209"/>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自</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1992</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年以来，中国经历了深入的</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市场经济改革</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市场经济改革带来的</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经济活力和消费能力的提升</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，是推动私人汽车拥有量增长和交通现代化的重要因素，故选</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D</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项</a:t>
            </a:r>
            <a:endPar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 name="矩形: 圆角 10"/>
          <p:cNvSpPr/>
          <p:nvPr>
            <p:custDataLst>
              <p:tags r:id="rId9"/>
            </p:custDataLst>
          </p:nvPr>
        </p:nvSpPr>
        <p:spPr>
          <a:xfrm>
            <a:off x="394916" y="4412121"/>
            <a:ext cx="2849549" cy="46166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①审题干获信息</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2" name="矩形: 圆角 11"/>
          <p:cNvSpPr/>
          <p:nvPr>
            <p:custDataLst>
              <p:tags r:id="rId10"/>
            </p:custDataLst>
          </p:nvPr>
        </p:nvSpPr>
        <p:spPr>
          <a:xfrm>
            <a:off x="420223" y="5243981"/>
            <a:ext cx="2827965" cy="5022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②分析数据图提炼信息</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3" name="矩形: 圆角 12"/>
          <p:cNvSpPr/>
          <p:nvPr>
            <p:custDataLst>
              <p:tags r:id="rId11"/>
            </p:custDataLst>
          </p:nvPr>
        </p:nvSpPr>
        <p:spPr>
          <a:xfrm>
            <a:off x="445600" y="6138035"/>
            <a:ext cx="2748379" cy="502286"/>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③联系所学明确选项</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4" name="矩形: 圆角 13"/>
          <p:cNvSpPr/>
          <p:nvPr>
            <p:custDataLst>
              <p:tags r:id="rId12"/>
            </p:custDataLst>
          </p:nvPr>
        </p:nvSpPr>
        <p:spPr>
          <a:xfrm>
            <a:off x="3837852" y="5051526"/>
            <a:ext cx="7888772" cy="659392"/>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柱状数据图。</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上下左右看趋势</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自</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1992</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年以来，</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私人汽车拥有量显著增加</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，这反映了交通基础设施的改善和交通现代化的推进</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5" name="椭圆 14"/>
          <p:cNvSpPr/>
          <p:nvPr>
            <p:custDataLst>
              <p:tags r:id="rId13"/>
            </p:custDataLst>
          </p:nvPr>
        </p:nvSpPr>
        <p:spPr>
          <a:xfrm rot="20576354">
            <a:off x="8535764" y="2452992"/>
            <a:ext cx="3195448" cy="1405398"/>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14"/>
            </p:custDataLst>
          </p:nvPr>
        </p:nvSpPr>
        <p:spPr>
          <a:xfrm>
            <a:off x="7588061" y="3428942"/>
            <a:ext cx="539202" cy="692406"/>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custDataLst>
              <p:tags r:id="rId15"/>
            </p:custDataLst>
          </p:nvPr>
        </p:nvSpPr>
        <p:spPr>
          <a:xfrm>
            <a:off x="511484" y="3531168"/>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任意多边形: 形状 16"/>
          <p:cNvSpPr/>
          <p:nvPr>
            <p:custDataLst>
              <p:tags r:id="rId16"/>
            </p:custDataLst>
          </p:nvPr>
        </p:nvSpPr>
        <p:spPr>
          <a:xfrm flipV="1">
            <a:off x="3863236" y="1314900"/>
            <a:ext cx="2356459" cy="93037"/>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6"/>
          <p:cNvSpPr/>
          <p:nvPr>
            <p:custDataLst>
              <p:tags r:id="rId17"/>
            </p:custDataLst>
          </p:nvPr>
        </p:nvSpPr>
        <p:spPr>
          <a:xfrm flipV="1">
            <a:off x="7287909" y="1269263"/>
            <a:ext cx="2913880"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0" name="矩形 19"/>
          <p:cNvSpPr/>
          <p:nvPr>
            <p:custDataLst>
              <p:tags r:id="rId18"/>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七、图表漫画类：题型专练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19"/>
            </p:custDataLst>
          </p:nvPr>
        </p:nvSpPr>
        <p:spPr>
          <a:xfrm>
            <a:off x="4871720" y="146050"/>
            <a:ext cx="6654165" cy="502285"/>
          </a:xfrm>
          <a:prstGeom prst="rect">
            <a:avLst/>
          </a:prstGeom>
          <a:solidFill>
            <a:srgbClr val="FF0000"/>
          </a:solidFill>
          <a:ln>
            <a:noFill/>
          </a:ln>
        </p:spPr>
        <p:txBody>
          <a:bodyPr wrap="square" lIns="0" tIns="0" rIns="0" bIns="0" rtlCol="0" anchor="ctr">
            <a:noAutofit/>
          </a:bodyPr>
          <a:lstStyle/>
          <a:p>
            <a:pPr algn="ctr"/>
            <a:r>
              <a:rPr lang="zh-CN" altLang="en-US"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图表漫画类</a:t>
            </a:r>
            <a:r>
              <a:rPr lang="en-US" altLang="zh-CN"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02</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柱状</a:t>
            </a:r>
            <a:r>
              <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rPr>
              <a:t>数据</a:t>
            </a: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图</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07304" y="945188"/>
            <a:ext cx="11257011" cy="3046095"/>
          </a:xfrm>
          <a:prstGeom prst="rect">
            <a:avLst/>
          </a:prstGeom>
          <a:noFill/>
        </p:spPr>
        <p:txBody>
          <a:bodyPr wrap="square">
            <a:spAutoFit/>
          </a:bodyPr>
          <a:lstStyle/>
          <a:p>
            <a:r>
              <a:rPr lang="en-US"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3.</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r>
              <a:rPr lang="en-US" altLang="zh-CN" sz="2400" b="1" kern="100">
                <a:effectLst/>
                <a:latin typeface="Arial" panose="020B0604020202020204" pitchFamily="34" charset="0"/>
                <a:ea typeface="微软雅黑" panose="020B0503020204020204" charset="-122"/>
                <a:sym typeface="Arial" panose="020B0604020202020204" pitchFamily="34" charset="0"/>
              </a:rPr>
              <a:t>2023</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·江苏高考·</a:t>
            </a:r>
            <a:r>
              <a:rPr lang="en-US" altLang="zh-CN" sz="2400" b="1" kern="100">
                <a:effectLst/>
                <a:latin typeface="Arial" panose="020B0604020202020204" pitchFamily="34" charset="0"/>
                <a:ea typeface="微软雅黑" panose="020B0503020204020204" charset="-122"/>
                <a:sym typeface="Arial" panose="020B0604020202020204" pitchFamily="34" charset="0"/>
              </a:rPr>
              <a:t>11</a:t>
            </a:r>
            <a:r>
              <a:rPr lang="zh-CN"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）下图是根据大流士一世时期的税单整理而成的波斯帝国各地缴税比例示意图。对图中信息解读正确的是，波斯帝国（　　）</a:t>
            </a:r>
            <a:endParaRPr lang="en-US" altLang="zh-CN" sz="2400" b="1" kern="100">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a:p>
            <a:pPr marL="266700" algn="just">
              <a:lnSpc>
                <a:spcPct val="150000"/>
              </a:lnSpc>
            </a:pPr>
            <a:r>
              <a:rPr lang="en-US" altLang="zh-CN" sz="2400" b="1" kern="100" spc="125">
                <a:effectLst/>
                <a:latin typeface="Arial" panose="020B0604020202020204" pitchFamily="34" charset="0"/>
                <a:ea typeface="微软雅黑" panose="020B0503020204020204" charset="-122"/>
                <a:sym typeface="Arial" panose="020B0604020202020204" pitchFamily="34" charset="0"/>
              </a:rPr>
              <a:t>A</a:t>
            </a:r>
            <a:r>
              <a:rPr lang="zh-CN" altLang="zh-CN" sz="2400" b="1" kern="100" spc="125">
                <a:effectLst/>
                <a:latin typeface="Arial" panose="020B0604020202020204" pitchFamily="34" charset="0"/>
                <a:ea typeface="微软雅黑" panose="020B0503020204020204" charset="-122"/>
                <a:sym typeface="Arial" panose="020B0604020202020204" pitchFamily="34" charset="0"/>
              </a:rPr>
              <a:t>．</a:t>
            </a:r>
            <a:r>
              <a:rPr lang="zh-CN" altLang="zh-CN" sz="2400" b="1" kern="100">
                <a:effectLst/>
                <a:latin typeface="Arial" panose="020B0604020202020204" pitchFamily="34" charset="0"/>
                <a:ea typeface="微软雅黑" panose="020B0503020204020204" charset="-122"/>
                <a:sym typeface="Arial" panose="020B0604020202020204" pitchFamily="34" charset="0"/>
              </a:rPr>
              <a:t>统治中心已转移至印度</a:t>
            </a:r>
            <a:r>
              <a:rPr lang="en-US" altLang="zh-CN" sz="2400" b="1" kern="100">
                <a:effectLst/>
                <a:latin typeface="Arial" panose="020B0604020202020204" pitchFamily="34" charset="0"/>
                <a:ea typeface="微软雅黑" panose="020B0503020204020204" charset="-122"/>
                <a:sym typeface="Arial" panose="020B0604020202020204" pitchFamily="34" charset="0"/>
              </a:rPr>
              <a:t>             </a:t>
            </a:r>
            <a:endParaRPr lang="en-US" altLang="zh-CN" sz="2400"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pPr>
            <a:r>
              <a:rPr lang="en-US" altLang="zh-CN" sz="2400" b="1" kern="100" spc="125">
                <a:effectLst/>
                <a:latin typeface="Arial" panose="020B0604020202020204" pitchFamily="34" charset="0"/>
                <a:ea typeface="微软雅黑" panose="020B0503020204020204" charset="-122"/>
                <a:sym typeface="Arial" panose="020B0604020202020204" pitchFamily="34" charset="0"/>
              </a:rPr>
              <a:t>B</a:t>
            </a:r>
            <a:r>
              <a:rPr lang="zh-CN" altLang="zh-CN" sz="2400" b="1" kern="100" spc="125">
                <a:effectLst/>
                <a:latin typeface="Arial" panose="020B0604020202020204" pitchFamily="34" charset="0"/>
                <a:ea typeface="微软雅黑" panose="020B0503020204020204" charset="-122"/>
                <a:sym typeface="Arial" panose="020B0604020202020204" pitchFamily="34" charset="0"/>
              </a:rPr>
              <a:t>．</a:t>
            </a:r>
            <a:r>
              <a:rPr lang="zh-CN" altLang="zh-CN" sz="2400" b="1" kern="100">
                <a:effectLst/>
                <a:latin typeface="Arial" panose="020B0604020202020204" pitchFamily="34" charset="0"/>
                <a:ea typeface="微软雅黑" panose="020B0503020204020204" charset="-122"/>
                <a:sym typeface="Arial" panose="020B0604020202020204" pitchFamily="34" charset="0"/>
              </a:rPr>
              <a:t>基层社会治理臻于完善</a:t>
            </a:r>
            <a:endParaRPr lang="zh-CN" altLang="zh-CN" sz="2400"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pPr>
            <a:r>
              <a:rPr lang="en-US" altLang="zh-CN" sz="2400" b="1" kern="100" spc="125">
                <a:effectLst/>
                <a:latin typeface="Arial" panose="020B0604020202020204" pitchFamily="34" charset="0"/>
                <a:ea typeface="微软雅黑" panose="020B0503020204020204" charset="-122"/>
                <a:sym typeface="Arial" panose="020B0604020202020204" pitchFamily="34" charset="0"/>
              </a:rPr>
              <a:t>C</a:t>
            </a:r>
            <a:r>
              <a:rPr lang="zh-CN" altLang="zh-CN" sz="2400" b="1" kern="100" spc="125">
                <a:effectLst/>
                <a:latin typeface="Arial" panose="020B0604020202020204" pitchFamily="34" charset="0"/>
                <a:ea typeface="微软雅黑" panose="020B0503020204020204" charset="-122"/>
                <a:sym typeface="Arial" panose="020B0604020202020204" pitchFamily="34" charset="0"/>
              </a:rPr>
              <a:t>．</a:t>
            </a:r>
            <a:r>
              <a:rPr lang="zh-CN" altLang="zh-CN" sz="2400" b="1" kern="100">
                <a:effectLst/>
                <a:latin typeface="Arial" panose="020B0604020202020204" pitchFamily="34" charset="0"/>
                <a:ea typeface="微软雅黑" panose="020B0503020204020204" charset="-122"/>
                <a:sym typeface="Arial" panose="020B0604020202020204" pitchFamily="34" charset="0"/>
              </a:rPr>
              <a:t>各个地区文明孤立发展</a:t>
            </a:r>
            <a:r>
              <a:rPr lang="en-US" altLang="zh-CN" sz="2400" b="1" kern="100">
                <a:effectLst/>
                <a:latin typeface="Arial" panose="020B0604020202020204" pitchFamily="34" charset="0"/>
                <a:ea typeface="微软雅黑" panose="020B0503020204020204" charset="-122"/>
                <a:sym typeface="Arial" panose="020B0604020202020204" pitchFamily="34" charset="0"/>
              </a:rPr>
              <a:t>             </a:t>
            </a:r>
            <a:endParaRPr lang="en-US" altLang="zh-CN" sz="2400" b="1" kern="100">
              <a:effectLst/>
              <a:latin typeface="Arial" panose="020B0604020202020204" pitchFamily="34" charset="0"/>
              <a:ea typeface="微软雅黑" panose="020B0503020204020204" charset="-122"/>
              <a:sym typeface="Arial" panose="020B0604020202020204" pitchFamily="34" charset="0"/>
            </a:endParaRPr>
          </a:p>
          <a:p>
            <a:pPr marL="266700" algn="just">
              <a:lnSpc>
                <a:spcPct val="150000"/>
              </a:lnSpc>
            </a:pPr>
            <a:r>
              <a:rPr lang="en-US" altLang="zh-CN" sz="2400" b="1" kern="100" spc="125">
                <a:effectLst/>
                <a:latin typeface="Arial" panose="020B0604020202020204" pitchFamily="34" charset="0"/>
                <a:ea typeface="微软雅黑" panose="020B0503020204020204" charset="-122"/>
                <a:sym typeface="Arial" panose="020B0604020202020204" pitchFamily="34" charset="0"/>
              </a:rPr>
              <a:t>D</a:t>
            </a:r>
            <a:r>
              <a:rPr lang="zh-CN" altLang="zh-CN" sz="2400" b="1" kern="100" spc="125">
                <a:effectLst/>
                <a:latin typeface="Arial" panose="020B0604020202020204" pitchFamily="34" charset="0"/>
                <a:ea typeface="微软雅黑" panose="020B0503020204020204" charset="-122"/>
                <a:sym typeface="Arial" panose="020B0604020202020204" pitchFamily="34" charset="0"/>
              </a:rPr>
              <a:t>．</a:t>
            </a:r>
            <a:r>
              <a:rPr lang="zh-CN" altLang="zh-CN" sz="2400" b="1" kern="100">
                <a:effectLst/>
                <a:latin typeface="Arial" panose="020B0604020202020204" pitchFamily="34" charset="0"/>
                <a:ea typeface="微软雅黑" panose="020B0503020204020204" charset="-122"/>
                <a:sym typeface="Arial" panose="020B0604020202020204" pitchFamily="34" charset="0"/>
              </a:rPr>
              <a:t>财政收入依赖农业经济</a:t>
            </a:r>
            <a:endParaRPr lang="zh-CN" altLang="zh-CN" sz="2400" b="1" kern="100">
              <a:effectLst/>
              <a:latin typeface="Arial" panose="020B0604020202020204" pitchFamily="34" charset="0"/>
              <a:ea typeface="微软雅黑" panose="020B0503020204020204" charset="-122"/>
              <a:sym typeface="Arial" panose="020B0604020202020204" pitchFamily="34" charset="0"/>
            </a:endParaRPr>
          </a:p>
        </p:txBody>
      </p:sp>
      <p:pic>
        <p:nvPicPr>
          <p:cNvPr id="7" name="../Upload/image/202401310940580536571.png"/>
          <p:cNvPicPr>
            <a:picLocks noChangeAspect="1"/>
          </p:cNvPicPr>
          <p:nvPr>
            <p:custDataLst>
              <p:tags r:id="rId2"/>
            </p:custDataLst>
          </p:nvPr>
        </p:nvPicPr>
        <p:blipFill>
          <a:blip r:embed="rId3"/>
          <a:stretch>
            <a:fillRect/>
          </a:stretch>
        </p:blipFill>
        <p:spPr bwMode="auto">
          <a:xfrm>
            <a:off x="8463082" y="1980579"/>
            <a:ext cx="3217433" cy="2940436"/>
          </a:xfrm>
          <a:prstGeom prst="rect">
            <a:avLst/>
          </a:prstGeom>
        </p:spPr>
      </p:pic>
      <p:sp>
        <p:nvSpPr>
          <p:cNvPr id="8" name="箭头: 右 7"/>
          <p:cNvSpPr/>
          <p:nvPr>
            <p:custDataLst>
              <p:tags r:id="rId4"/>
            </p:custDataLst>
          </p:nvPr>
        </p:nvSpPr>
        <p:spPr>
          <a:xfrm>
            <a:off x="3303901" y="5292741"/>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箭头: 右 8"/>
          <p:cNvSpPr/>
          <p:nvPr>
            <p:custDataLst>
              <p:tags r:id="rId5"/>
            </p:custDataLst>
          </p:nvPr>
        </p:nvSpPr>
        <p:spPr>
          <a:xfrm>
            <a:off x="3266581" y="6212529"/>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箭头: 右 9"/>
          <p:cNvSpPr/>
          <p:nvPr>
            <p:custDataLst>
              <p:tags r:id="rId6"/>
            </p:custDataLst>
          </p:nvPr>
        </p:nvSpPr>
        <p:spPr>
          <a:xfrm>
            <a:off x="3384023" y="4484624"/>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 name="矩形: 圆角 10"/>
          <p:cNvSpPr/>
          <p:nvPr>
            <p:custDataLst>
              <p:tags r:id="rId7"/>
            </p:custDataLst>
          </p:nvPr>
        </p:nvSpPr>
        <p:spPr>
          <a:xfrm>
            <a:off x="3883558" y="4384917"/>
            <a:ext cx="4424887" cy="57736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时间：</a:t>
            </a:r>
            <a:r>
              <a:rPr lang="zh-CN" altLang="zh-CN"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大流士一世时期</a:t>
            </a:r>
            <a:r>
              <a:rPr lang="zh-CN" altLang="en-US"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endParaRPr lang="en-US" altLang="zh-CN"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a:p>
            <a:r>
              <a:rPr lang="zh-CN" altLang="en-US" sz="2000" b="1" kern="100">
                <a:solidFill>
                  <a:srgbClr val="FF0000"/>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主题：</a:t>
            </a:r>
            <a:r>
              <a:rPr lang="zh-CN" altLang="zh-CN"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波斯帝国各地缴税比例示意图</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2" name="矩形: 圆角 11"/>
          <p:cNvSpPr/>
          <p:nvPr>
            <p:custDataLst>
              <p:tags r:id="rId8"/>
            </p:custDataLst>
          </p:nvPr>
        </p:nvSpPr>
        <p:spPr>
          <a:xfrm>
            <a:off x="3803435" y="6027569"/>
            <a:ext cx="7968893" cy="813557"/>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印度、两河流域、埃及</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三个地区的缴税比例加起来超过了波斯帝国总税额的一半，而印度、两河流域、埃及地区</a:t>
            </a:r>
            <a:r>
              <a:rPr lang="zh-CN" altLang="zh-CN" sz="2000" b="1">
                <a:solidFill>
                  <a:srgbClr val="FF0000"/>
                </a:solidFill>
                <a:latin typeface="Arial" panose="020B0604020202020204" pitchFamily="34" charset="0"/>
                <a:ea typeface="微软雅黑" panose="020B0503020204020204" charset="-122"/>
                <a:sym typeface="Arial" panose="020B0604020202020204" pitchFamily="34" charset="0"/>
              </a:rPr>
              <a:t>农业经济发达</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，故选</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D</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项；</a:t>
            </a:r>
            <a:endPar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3" name="矩形: 圆角 12"/>
          <p:cNvSpPr/>
          <p:nvPr>
            <p:custDataLst>
              <p:tags r:id="rId9"/>
            </p:custDataLst>
          </p:nvPr>
        </p:nvSpPr>
        <p:spPr>
          <a:xfrm>
            <a:off x="394916" y="4412121"/>
            <a:ext cx="2849549" cy="46166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①审题干获信息</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4" name="矩形: 圆角 13"/>
          <p:cNvSpPr/>
          <p:nvPr>
            <p:custDataLst>
              <p:tags r:id="rId10"/>
            </p:custDataLst>
          </p:nvPr>
        </p:nvSpPr>
        <p:spPr>
          <a:xfrm>
            <a:off x="420223" y="5243981"/>
            <a:ext cx="2827965" cy="5022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②分析数据图提炼信息</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5" name="矩形: 圆角 14"/>
          <p:cNvSpPr/>
          <p:nvPr>
            <p:custDataLst>
              <p:tags r:id="rId11"/>
            </p:custDataLst>
          </p:nvPr>
        </p:nvSpPr>
        <p:spPr>
          <a:xfrm>
            <a:off x="445600" y="6138035"/>
            <a:ext cx="2748379" cy="502286"/>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③联系所学明确选项</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6" name="矩形: 圆角 15"/>
          <p:cNvSpPr/>
          <p:nvPr>
            <p:custDataLst>
              <p:tags r:id="rId12"/>
            </p:custDataLst>
          </p:nvPr>
        </p:nvSpPr>
        <p:spPr>
          <a:xfrm>
            <a:off x="3859148" y="5026735"/>
            <a:ext cx="7888772" cy="962822"/>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饼状数据图。阴晴圆缺看大小</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zh-CN"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各地缴税</a:t>
            </a:r>
            <a:r>
              <a:rPr lang="zh-CN" altLang="en-US" sz="2000" b="1" kern="100">
                <a:solidFill>
                  <a:schemeClr val="tx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在整体</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所占的</a:t>
            </a:r>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比重</a:t>
            </a:r>
            <a:r>
              <a:rPr lang="en-US" altLang="zh-CN" sz="2000" b="1">
                <a:solidFill>
                  <a:srgbClr val="FF0000"/>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例）情况</a:t>
            </a:r>
            <a:r>
              <a:rPr lang="en-US" altLang="zh-CN" sz="2000" b="1">
                <a:solidFill>
                  <a:srgbClr val="FF0000"/>
                </a:solidFill>
                <a:latin typeface="Arial" panose="020B0604020202020204" pitchFamily="34" charset="0"/>
                <a:ea typeface="微软雅黑" panose="020B0503020204020204" charset="-122"/>
                <a:sym typeface="Arial" panose="020B0604020202020204" pitchFamily="34" charset="0"/>
              </a:rPr>
              <a:t>-</a:t>
            </a:r>
            <a:r>
              <a:rPr lang="zh-CN" altLang="zh-CN" sz="2000" b="1">
                <a:solidFill>
                  <a:schemeClr val="tx1"/>
                </a:solidFill>
                <a:latin typeface="Arial" panose="020B0604020202020204" pitchFamily="34" charset="0"/>
                <a:ea typeface="微软雅黑" panose="020B0503020204020204" charset="-122"/>
                <a:sym typeface="Arial" panose="020B0604020202020204" pitchFamily="34" charset="0"/>
              </a:rPr>
              <a:t>印度、两河流域、埃及三个地区的缴税比例加起来超过了波斯帝国总税额的一半</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7" name="任意多边形: 形状 16"/>
          <p:cNvSpPr/>
          <p:nvPr>
            <p:custDataLst>
              <p:tags r:id="rId13"/>
            </p:custDataLst>
          </p:nvPr>
        </p:nvSpPr>
        <p:spPr>
          <a:xfrm flipV="1">
            <a:off x="4799856" y="1553869"/>
            <a:ext cx="1893345" cy="5869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 name="任意多边形: 形状 17"/>
          <p:cNvSpPr/>
          <p:nvPr>
            <p:custDataLst>
              <p:tags r:id="rId14"/>
            </p:custDataLst>
          </p:nvPr>
        </p:nvSpPr>
        <p:spPr>
          <a:xfrm flipV="1">
            <a:off x="873017" y="1882497"/>
            <a:ext cx="1893345" cy="5869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0" name="文本框 19"/>
          <p:cNvSpPr txBox="1"/>
          <p:nvPr>
            <p:custDataLst>
              <p:tags r:id="rId15"/>
            </p:custDataLst>
          </p:nvPr>
        </p:nvSpPr>
        <p:spPr>
          <a:xfrm>
            <a:off x="4452560" y="2035067"/>
            <a:ext cx="4019704" cy="400110"/>
          </a:xfrm>
          <a:prstGeom prst="rect">
            <a:avLst/>
          </a:prstGeom>
          <a:solidFill>
            <a:schemeClr val="bg2">
              <a:lumMod val="90000"/>
            </a:schemeClr>
          </a:solidFill>
        </p:spPr>
        <p:txBody>
          <a:bodyPr wrap="square">
            <a:spAutoFit/>
          </a:bodyPr>
          <a:lstStyle/>
          <a:p>
            <a:r>
              <a:rPr lang="zh-CN" altLang="zh-CN" sz="2000" b="1" kern="100">
                <a:solidFill>
                  <a:srgbClr val="0000CC"/>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大流士一世</a:t>
            </a:r>
            <a:r>
              <a:rPr lang="zh-CN" altLang="en-US" sz="2000" b="1" kern="100">
                <a:solidFill>
                  <a:srgbClr val="0000CC"/>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时</a:t>
            </a:r>
            <a:r>
              <a:rPr lang="zh-CN" altLang="zh-CN" sz="2000" b="1" kern="100">
                <a:solidFill>
                  <a:srgbClr val="0000CC"/>
                </a:solidFill>
                <a:effectLst/>
                <a:latin typeface="Arial" panose="020B0604020202020204" pitchFamily="34" charset="0"/>
                <a:ea typeface="微软雅黑" panose="020B0503020204020204" charset="-122"/>
                <a:sym typeface="Arial" panose="020B0604020202020204" pitchFamily="34" charset="0"/>
              </a:rPr>
              <a:t>统治中心</a:t>
            </a:r>
            <a:r>
              <a:rPr lang="zh-CN" altLang="en-US" sz="2000" b="1" kern="100">
                <a:solidFill>
                  <a:srgbClr val="0000CC"/>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在伊朗高原</a:t>
            </a:r>
            <a:endPar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custDataLst>
              <p:tags r:id="rId16"/>
            </p:custDataLst>
          </p:nvPr>
        </p:nvSpPr>
        <p:spPr>
          <a:xfrm>
            <a:off x="4452560" y="2467965"/>
            <a:ext cx="3947696" cy="707886"/>
          </a:xfrm>
          <a:prstGeom prst="rect">
            <a:avLst/>
          </a:prstGeom>
          <a:solidFill>
            <a:schemeClr val="bg2">
              <a:lumMod val="90000"/>
            </a:schemeClr>
          </a:solidFill>
        </p:spPr>
        <p:txBody>
          <a:bodyPr wrap="square">
            <a:spAutoFit/>
          </a:bodyPr>
          <a:lstStyle/>
          <a:p>
            <a:r>
              <a:rPr lang="zh-CN" altLang="zh-CN" sz="2000" b="1" kern="100">
                <a:solidFill>
                  <a:srgbClr val="0000CC"/>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基层社会治理”不合题意，与材料提及的是税收系统相悖</a:t>
            </a:r>
            <a:endPar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custDataLst>
              <p:tags r:id="rId17"/>
            </p:custDataLst>
          </p:nvPr>
        </p:nvSpPr>
        <p:spPr>
          <a:xfrm>
            <a:off x="560812" y="3488523"/>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5" name="文本框 24"/>
          <p:cNvSpPr txBox="1"/>
          <p:nvPr>
            <p:custDataLst>
              <p:tags r:id="rId18"/>
            </p:custDataLst>
          </p:nvPr>
        </p:nvSpPr>
        <p:spPr>
          <a:xfrm>
            <a:off x="4452560" y="3213863"/>
            <a:ext cx="3947696" cy="707886"/>
          </a:xfrm>
          <a:prstGeom prst="rect">
            <a:avLst/>
          </a:prstGeom>
          <a:solidFill>
            <a:schemeClr val="bg2">
              <a:lumMod val="90000"/>
            </a:schemeClr>
          </a:solidFill>
        </p:spPr>
        <p:txBody>
          <a:bodyPr wrap="square">
            <a:spAutoFit/>
          </a:bodyPr>
          <a:lstStyle/>
          <a:p>
            <a:r>
              <a:rPr lang="zh-CN" altLang="zh-CN" sz="2000" b="1" kern="100">
                <a:solidFill>
                  <a:srgbClr val="0000CC"/>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波斯帝国地跨亚非欧三大洲，有利于文明的交流</a:t>
            </a:r>
            <a:endParaRPr lang="zh-CN" altLang="en-US"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
        <p:nvSpPr>
          <p:cNvPr id="2" name="矩形 1"/>
          <p:cNvSpPr/>
          <p:nvPr>
            <p:custDataLst>
              <p:tags r:id="rId19"/>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七、图表漫画类：题型专练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20"/>
            </p:custDataLst>
          </p:nvPr>
        </p:nvSpPr>
        <p:spPr>
          <a:xfrm>
            <a:off x="4871720" y="260985"/>
            <a:ext cx="6654165" cy="502285"/>
          </a:xfrm>
          <a:prstGeom prst="rect">
            <a:avLst/>
          </a:prstGeom>
          <a:solidFill>
            <a:srgbClr val="FF0000"/>
          </a:solidFill>
          <a:ln>
            <a:noFill/>
          </a:ln>
        </p:spPr>
        <p:txBody>
          <a:bodyPr wrap="square" lIns="0" tIns="0" rIns="0" bIns="0" rtlCol="0" anchor="ctr">
            <a:noAutofit/>
          </a:bodyPr>
          <a:lstStyle/>
          <a:p>
            <a:pPr algn="ctr"/>
            <a:r>
              <a:rPr lang="zh-CN" altLang="en-US"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图表漫画类</a:t>
            </a:r>
            <a:r>
              <a:rPr lang="en-US" altLang="zh-CN"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03</a:t>
            </a:r>
            <a:r>
              <a:rPr lang="zh-CN" altLang="en-US"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饼状</a:t>
            </a:r>
            <a:r>
              <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rPr>
              <a:t>数据</a:t>
            </a: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图</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2" grpId="0" animBg="1"/>
      <p:bldP spid="23" grpId="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455564" y="59841"/>
            <a:ext cx="11257011" cy="46166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二、图画材料类</a:t>
            </a:r>
            <a:r>
              <a:rPr lang="zh-CN" altLang="zh-CN" sz="2400" b="1">
                <a:latin typeface="Arial" panose="020B0604020202020204" pitchFamily="34" charset="0"/>
                <a:ea typeface="微软雅黑" panose="020B0503020204020204" charset="-122"/>
                <a:sym typeface="Arial" panose="020B0604020202020204" pitchFamily="34" charset="0"/>
              </a:rPr>
              <a:t>选择题</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8" name="内容占位符 7"/>
          <p:cNvSpPr>
            <a:spLocks noGrp="1"/>
          </p:cNvSpPr>
          <p:nvPr>
            <p:ph sz="quarter" idx="10"/>
            <p:custDataLst>
              <p:tags r:id="rId2"/>
            </p:custDataLst>
          </p:nvPr>
        </p:nvSpPr>
        <p:spPr>
          <a:xfrm>
            <a:off x="417449" y="620713"/>
            <a:ext cx="5688632" cy="5655519"/>
          </a:xfrm>
          <a:ln>
            <a:solidFill>
              <a:srgbClr val="002060"/>
            </a:solidFill>
          </a:ln>
        </p:spPr>
        <p:txBody>
          <a:bodyPr/>
          <a:lstStyle/>
          <a:p>
            <a:pPr>
              <a:lnSpc>
                <a:spcPct val="150000"/>
              </a:lnSpc>
            </a:pPr>
            <a:r>
              <a:rPr lang="zh-CN" altLang="en-US" b="1">
                <a:latin typeface="微软雅黑" panose="020B0503020204020204" charset="-122"/>
                <a:ea typeface="微软雅黑" panose="020B0503020204020204" charset="-122"/>
              </a:rPr>
              <a:t>     图画材料类选择题主要以</a:t>
            </a:r>
            <a:r>
              <a:rPr lang="zh-CN" altLang="en-US" b="1">
                <a:solidFill>
                  <a:srgbClr val="FF0000"/>
                </a:solidFill>
                <a:latin typeface="微软雅黑" panose="020B0503020204020204" charset="-122"/>
                <a:ea typeface="微软雅黑" panose="020B0503020204020204" charset="-122"/>
              </a:rPr>
              <a:t>历史图画</a:t>
            </a:r>
            <a:r>
              <a:rPr lang="zh-CN" altLang="en-US" b="1">
                <a:latin typeface="微软雅黑" panose="020B0503020204020204" charset="-122"/>
                <a:ea typeface="微软雅黑" panose="020B0503020204020204" charset="-122"/>
              </a:rPr>
              <a:t>为载体，考查学生获取、判断、分析图画历史信息和透过现象看本质的能力。考查学生对历史图片的处理能力及依托图片信息分析说明历史问题的能力。这类试题具有新颖直观、内涵丰富、信息含量大、形象理解与抽象思维巧妙结合等特点。一般有</a:t>
            </a:r>
            <a:r>
              <a:rPr lang="zh-CN" altLang="en-US" b="1">
                <a:solidFill>
                  <a:srgbClr val="FF0000"/>
                </a:solidFill>
                <a:latin typeface="微软雅黑" panose="020B0503020204020204" charset="-122"/>
                <a:ea typeface="微软雅黑" panose="020B0503020204020204" charset="-122"/>
              </a:rPr>
              <a:t>文物图、人物图、漫画、艺术画、历史地图</a:t>
            </a:r>
            <a:r>
              <a:rPr lang="zh-CN" altLang="en-US" b="1">
                <a:latin typeface="微软雅黑" panose="020B0503020204020204" charset="-122"/>
                <a:ea typeface="微软雅黑" panose="020B0503020204020204" charset="-122"/>
              </a:rPr>
              <a:t>等类型</a:t>
            </a:r>
            <a:endParaRPr lang="zh-CN" altLang="en-US" b="1">
              <a:latin typeface="微软雅黑" panose="020B0503020204020204" charset="-122"/>
              <a:ea typeface="微软雅黑" panose="020B0503020204020204" charset="-122"/>
            </a:endParaRPr>
          </a:p>
        </p:txBody>
      </p:sp>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672064" y="1578099"/>
            <a:ext cx="4752975" cy="2981325"/>
          </a:xfrm>
          <a:prstGeom prst="rect">
            <a:avLst/>
          </a:prstGeom>
        </p:spPr>
      </p:pic>
      <p:sp>
        <p:nvSpPr>
          <p:cNvPr id="14" name="文本框 13"/>
          <p:cNvSpPr txBox="1"/>
          <p:nvPr>
            <p:custDataLst>
              <p:tags r:id="rId5"/>
            </p:custDataLst>
          </p:nvPr>
        </p:nvSpPr>
        <p:spPr>
          <a:xfrm>
            <a:off x="6827224" y="4653136"/>
            <a:ext cx="4861763" cy="369332"/>
          </a:xfrm>
          <a:prstGeom prst="rect">
            <a:avLst/>
          </a:prstGeom>
          <a:noFill/>
        </p:spPr>
        <p:txBody>
          <a:bodyPr wrap="square">
            <a:spAutoFit/>
          </a:bodyPr>
          <a:lstStyle/>
          <a:p>
            <a:r>
              <a:rPr lang="zh-CN" altLang="en-US" b="1"/>
              <a:t>纪念中国工农红军长征八十周年历史题材绘画</a:t>
            </a:r>
            <a:endParaRPr lang="zh-CN" altLang="en-US" b="1"/>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custDataLst>
              <p:tags r:id="rId1"/>
            </p:custDataLst>
          </p:nvPr>
        </p:nvSpPr>
        <p:spPr>
          <a:xfrm>
            <a:off x="281463" y="1340773"/>
            <a:ext cx="1866159" cy="795866"/>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①审题干</a:t>
            </a:r>
            <a:endPar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endParaRPr>
          </a:p>
          <a:p>
            <a:pPr algn="ct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获信息</a:t>
            </a:r>
            <a:endPar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2" name="矩形: 圆角 11"/>
          <p:cNvSpPr/>
          <p:nvPr>
            <p:custDataLst>
              <p:tags r:id="rId2"/>
            </p:custDataLst>
          </p:nvPr>
        </p:nvSpPr>
        <p:spPr>
          <a:xfrm>
            <a:off x="205263" y="3031067"/>
            <a:ext cx="1866159" cy="795866"/>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②分析图片</a:t>
            </a:r>
            <a:endPar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endParaRPr>
          </a:p>
          <a:p>
            <a:pPr algn="ct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提炼信息</a:t>
            </a:r>
            <a:endPar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3" name="矩形: 圆角 12"/>
          <p:cNvSpPr/>
          <p:nvPr>
            <p:custDataLst>
              <p:tags r:id="rId3"/>
            </p:custDataLst>
          </p:nvPr>
        </p:nvSpPr>
        <p:spPr>
          <a:xfrm>
            <a:off x="191344" y="5373216"/>
            <a:ext cx="1866159" cy="795866"/>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③联系所学</a:t>
            </a:r>
            <a:endPar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endParaRPr>
          </a:p>
          <a:p>
            <a:pPr algn="ct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明确选项</a:t>
            </a:r>
            <a:endPar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5" name="箭头: 右 14"/>
          <p:cNvSpPr/>
          <p:nvPr>
            <p:custDataLst>
              <p:tags r:id="rId4"/>
            </p:custDataLst>
          </p:nvPr>
        </p:nvSpPr>
        <p:spPr>
          <a:xfrm>
            <a:off x="2148441" y="3234267"/>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 name="箭头: 右 15"/>
          <p:cNvSpPr/>
          <p:nvPr>
            <p:custDataLst>
              <p:tags r:id="rId5"/>
            </p:custDataLst>
          </p:nvPr>
        </p:nvSpPr>
        <p:spPr>
          <a:xfrm>
            <a:off x="2135560" y="5661248"/>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 name="箭头: 右 16"/>
          <p:cNvSpPr/>
          <p:nvPr>
            <p:custDataLst>
              <p:tags r:id="rId6"/>
            </p:custDataLst>
          </p:nvPr>
        </p:nvSpPr>
        <p:spPr>
          <a:xfrm>
            <a:off x="2186541" y="1579169"/>
            <a:ext cx="499534" cy="389467"/>
          </a:xfrm>
          <a:prstGeom prst="rightArrow">
            <a:avLst/>
          </a:prstGeom>
          <a:solidFill>
            <a:srgbClr val="E76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 name="矩形: 圆角 17"/>
          <p:cNvSpPr/>
          <p:nvPr>
            <p:custDataLst>
              <p:tags r:id="rId7"/>
            </p:custDataLst>
          </p:nvPr>
        </p:nvSpPr>
        <p:spPr>
          <a:xfrm>
            <a:off x="2927647" y="1331905"/>
            <a:ext cx="8866365" cy="697602"/>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看题干中是否</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有背景性</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信息（时空、作者、出处）、</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图片内容说明（主题）</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等</a:t>
            </a:r>
            <a:endPar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9" name="矩形: 圆角 18"/>
          <p:cNvSpPr/>
          <p:nvPr>
            <p:custDataLst>
              <p:tags r:id="rId8"/>
            </p:custDataLst>
          </p:nvPr>
        </p:nvSpPr>
        <p:spPr>
          <a:xfrm>
            <a:off x="2855640" y="2132856"/>
            <a:ext cx="9001000" cy="2659171"/>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①审图片上的</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时间</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和</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空间、出处</a:t>
            </a:r>
            <a:endPar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endParaRPr>
          </a:p>
          <a:p>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②审图片内容：审图片中的人、物、</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作者的情感态度</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等，判断图片反映的历史事件、历史事物，以及情感</a:t>
            </a:r>
            <a:r>
              <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主要是漫画）是褒还是贬。特别要注意</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文字（题眼），起画龙点睛。</a:t>
            </a:r>
            <a:endPar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endParaRPr>
          </a:p>
          <a:p>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③一个题有多幅图片时，要审图片间是否有明确的联系和变化，确定</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联系的主题或变化点</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a:t>
            </a:r>
            <a:endPar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endParaRPr>
          </a:p>
          <a:p>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④对图片和文字要“二补”：</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一是要以图补文；二是要以文补图</a:t>
            </a:r>
            <a:endPar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20" name="矩形: 圆角 19"/>
          <p:cNvSpPr/>
          <p:nvPr>
            <p:custDataLst>
              <p:tags r:id="rId9"/>
            </p:custDataLst>
          </p:nvPr>
        </p:nvSpPr>
        <p:spPr>
          <a:xfrm>
            <a:off x="2927648" y="4869160"/>
            <a:ext cx="8784927" cy="1450997"/>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①判选项是否符合图片所反映的</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史实、</a:t>
            </a:r>
            <a:r>
              <a:rPr lang="zh-CN" altLang="zh-CN" sz="2400" b="1">
                <a:solidFill>
                  <a:srgbClr val="FF0000"/>
                </a:solidFill>
                <a:latin typeface="Arial" panose="020B0604020202020204" pitchFamily="34" charset="0"/>
                <a:ea typeface="微软雅黑" panose="020B0503020204020204" charset="-122"/>
                <a:sym typeface="Arial" panose="020B0604020202020204" pitchFamily="34" charset="0"/>
              </a:rPr>
              <a:t>基本常识</a:t>
            </a:r>
            <a:r>
              <a:rPr lang="en-US" altLang="zh-CN" sz="2400" b="1">
                <a:solidFill>
                  <a:srgbClr val="FF0000"/>
                </a:solidFill>
                <a:latin typeface="Arial" panose="020B0604020202020204" pitchFamily="34" charset="0"/>
                <a:ea typeface="微软雅黑" panose="020B0503020204020204" charset="-122"/>
                <a:sym typeface="Arial" panose="020B0604020202020204" pitchFamily="34" charset="0"/>
              </a:rPr>
              <a:t>;</a:t>
            </a:r>
            <a:endPar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endParaRPr>
          </a:p>
          <a:p>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②判选项是否符合</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题干要求</a:t>
            </a:r>
            <a:endPar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endParaRPr>
          </a:p>
          <a:p>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③判选项是否与题干有</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必然的逻辑联系</a:t>
            </a:r>
            <a:endParaRPr lang="en-US" altLang="zh-CN" sz="2400" b="1">
              <a:solidFill>
                <a:srgbClr val="FF0000"/>
              </a:solidFill>
              <a:latin typeface="Arial" panose="020B0604020202020204" pitchFamily="34" charset="0"/>
              <a:ea typeface="微软雅黑" panose="020B0503020204020204" charset="-122"/>
              <a:sym typeface="Arial" panose="020B0604020202020204" pitchFamily="34" charset="0"/>
            </a:endParaRPr>
          </a:p>
          <a:p>
            <a:r>
              <a:rPr lang="zh-CN" altLang="zh-CN" sz="2400" b="1">
                <a:solidFill>
                  <a:schemeClr val="tx1"/>
                </a:solidFill>
                <a:latin typeface="Arial" panose="020B0604020202020204" pitchFamily="34" charset="0"/>
                <a:ea typeface="微软雅黑" panose="020B0503020204020204" charset="-122"/>
                <a:sym typeface="Arial" panose="020B0604020202020204" pitchFamily="34" charset="0"/>
              </a:rPr>
              <a:t>④推敲备选项之间是否存在</a:t>
            </a:r>
            <a:r>
              <a:rPr lang="zh-CN" altLang="zh-CN" sz="2400" b="1">
                <a:solidFill>
                  <a:srgbClr val="FF0000"/>
                </a:solidFill>
                <a:latin typeface="Arial" panose="020B0604020202020204" pitchFamily="34" charset="0"/>
                <a:ea typeface="微软雅黑" panose="020B0503020204020204" charset="-122"/>
                <a:sym typeface="Arial" panose="020B0604020202020204" pitchFamily="34" charset="0"/>
              </a:rPr>
              <a:t>并列、从属、对立、因果</a:t>
            </a:r>
            <a:r>
              <a:rPr lang="zh-CN" altLang="zh-CN" sz="2400" b="1">
                <a:solidFill>
                  <a:schemeClr val="tx1"/>
                </a:solidFill>
                <a:latin typeface="Arial" panose="020B0604020202020204" pitchFamily="34" charset="0"/>
                <a:ea typeface="微软雅黑" panose="020B0503020204020204" charset="-122"/>
                <a:sym typeface="Arial" panose="020B0604020202020204" pitchFamily="34" charset="0"/>
              </a:rPr>
              <a:t>等关系。</a:t>
            </a:r>
            <a:endParaRPr lang="zh-CN" altLang="zh-CN"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10"/>
            </p:custDataLst>
          </p:nvPr>
        </p:nvSpPr>
        <p:spPr>
          <a:xfrm>
            <a:off x="3359696" y="620713"/>
            <a:ext cx="5688632" cy="502285"/>
          </a:xfrm>
          <a:prstGeom prst="rect">
            <a:avLst/>
          </a:prstGeom>
          <a:solidFill>
            <a:srgbClr val="FF0000"/>
          </a:solidFill>
          <a:ln>
            <a:noFill/>
          </a:ln>
        </p:spPr>
        <p:txBody>
          <a:bodyPr wrap="square" lIns="0" tIns="0" rIns="0" bIns="0" rtlCol="0" anchor="ctr">
            <a:noAutofit/>
          </a:bodyPr>
          <a:lstStyle/>
          <a:p>
            <a:pPr lvl="0" algn="ctr">
              <a:buClrTx/>
              <a:buSzTx/>
              <a:buFontTx/>
            </a:pP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图</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画</a:t>
            </a:r>
            <a:r>
              <a:rPr lang="zh-CN" altLang="zh-CN"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类选择题</a:t>
            </a:r>
            <a:r>
              <a:rPr lang="zh-CN" altLang="en-US"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解题技法模版</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 name="矩形 2"/>
          <p:cNvSpPr/>
          <p:nvPr>
            <p:custDataLst>
              <p:tags r:id="rId11"/>
            </p:custDataLst>
          </p:nvPr>
        </p:nvSpPr>
        <p:spPr>
          <a:xfrm>
            <a:off x="455564" y="59841"/>
            <a:ext cx="11257011"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图画材料类</a:t>
            </a:r>
            <a:r>
              <a:rPr lang="zh-CN" altLang="zh-CN" sz="2400" b="1">
                <a:latin typeface="Arial" panose="020B0604020202020204" pitchFamily="34" charset="0"/>
                <a:ea typeface="微软雅黑" panose="020B0503020204020204" charset="-122"/>
                <a:sym typeface="Arial" panose="020B0604020202020204" pitchFamily="34" charset="0"/>
              </a:rPr>
              <a:t>选择题</a:t>
            </a:r>
            <a:endParaRPr lang="zh-CN" altLang="zh-CN" b="1">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custDataLst>
              <p:tags r:id="rId1"/>
            </p:custDataLst>
          </p:nvPr>
        </p:nvSpPr>
        <p:spPr>
          <a:xfrm>
            <a:off x="479425" y="1196752"/>
            <a:ext cx="11305256" cy="5976664"/>
          </a:xfrm>
        </p:spPr>
        <p:txBody>
          <a:bodyPr/>
          <a:lstStyle/>
          <a:p>
            <a:pPr>
              <a:lnSpc>
                <a:spcPct val="150000"/>
              </a:lnSpc>
            </a:pPr>
            <a:r>
              <a:rPr lang="en-US" altLang="zh-CN" kern="100">
                <a:effectLst/>
                <a:latin typeface="Arial" panose="020B0604020202020204" pitchFamily="34" charset="0"/>
                <a:ea typeface="微软雅黑" panose="020B0503020204020204" charset="-122"/>
                <a:cs typeface="+mn-ea"/>
                <a:sym typeface="Arial" panose="020B0604020202020204" pitchFamily="34" charset="0"/>
              </a:rPr>
              <a:t>4.</a:t>
            </a:r>
            <a:r>
              <a:rPr lang="zh-CN" altLang="en-US" kern="100">
                <a:effectLst/>
                <a:latin typeface="Arial" panose="020B0604020202020204" pitchFamily="34" charset="0"/>
                <a:ea typeface="微软雅黑" panose="020B0503020204020204" charset="-122"/>
                <a:cs typeface="+mn-ea"/>
                <a:sym typeface="Arial" panose="020B0604020202020204" pitchFamily="34" charset="0"/>
              </a:rPr>
              <a:t>（</a:t>
            </a:r>
            <a:r>
              <a:rPr lang="en-US" altLang="zh-CN" kern="100">
                <a:effectLst/>
                <a:latin typeface="Arial" panose="020B0604020202020204" pitchFamily="34" charset="0"/>
                <a:ea typeface="微软雅黑" panose="020B0503020204020204" charset="-122"/>
                <a:cs typeface="+mn-ea"/>
                <a:sym typeface="Arial" panose="020B0604020202020204" pitchFamily="34" charset="0"/>
              </a:rPr>
              <a:t>2024.</a:t>
            </a:r>
            <a:r>
              <a:rPr lang="zh-CN" altLang="en-US" kern="100">
                <a:effectLst/>
                <a:latin typeface="Arial" panose="020B0604020202020204" pitchFamily="34" charset="0"/>
                <a:ea typeface="微软雅黑" panose="020B0503020204020204" charset="-122"/>
                <a:cs typeface="+mn-ea"/>
                <a:sym typeface="Arial" panose="020B0604020202020204" pitchFamily="34" charset="0"/>
              </a:rPr>
              <a:t>河北卷</a:t>
            </a:r>
            <a:r>
              <a:rPr lang="en-US" altLang="zh-CN" kern="100">
                <a:effectLst/>
                <a:latin typeface="Arial" panose="020B0604020202020204" pitchFamily="34" charset="0"/>
                <a:ea typeface="微软雅黑" panose="020B0503020204020204" charset="-122"/>
                <a:cs typeface="+mn-ea"/>
                <a:sym typeface="Arial" panose="020B0604020202020204" pitchFamily="34" charset="0"/>
              </a:rPr>
              <a:t>.6</a:t>
            </a:r>
            <a:r>
              <a:rPr lang="zh-CN" altLang="en-US" kern="100">
                <a:effectLst/>
                <a:latin typeface="Arial" panose="020B0604020202020204" pitchFamily="34" charset="0"/>
                <a:ea typeface="微软雅黑" panose="020B0503020204020204" charset="-122"/>
                <a:cs typeface="+mn-ea"/>
                <a:sym typeface="Arial" panose="020B0604020202020204" pitchFamily="34" charset="0"/>
              </a:rPr>
              <a:t>）</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图</a:t>
            </a:r>
            <a:r>
              <a:rPr lang="en-US" altLang="zh-CN" kern="100">
                <a:effectLst/>
                <a:latin typeface="Arial" panose="020B0604020202020204" pitchFamily="34" charset="0"/>
                <a:ea typeface="微软雅黑" panose="020B0503020204020204" charset="-122"/>
                <a:cs typeface="+mn-ea"/>
                <a:sym typeface="Arial" panose="020B0604020202020204" pitchFamily="34" charset="0"/>
              </a:rPr>
              <a:t>1</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、图</a:t>
            </a:r>
            <a:r>
              <a:rPr lang="en-US" altLang="zh-CN" kern="100">
                <a:effectLst/>
                <a:latin typeface="Arial" panose="020B0604020202020204" pitchFamily="34" charset="0"/>
                <a:ea typeface="微软雅黑" panose="020B0503020204020204" charset="-122"/>
                <a:cs typeface="+mn-ea"/>
                <a:sym typeface="Arial" panose="020B0604020202020204" pitchFamily="34" charset="0"/>
              </a:rPr>
              <a:t>2</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为不同朝代的中国北方部分驻所分布示意图。图</a:t>
            </a:r>
            <a:r>
              <a:rPr lang="en-US" altLang="zh-CN" kern="100">
                <a:effectLst/>
                <a:latin typeface="Arial" panose="020B0604020202020204" pitchFamily="34" charset="0"/>
                <a:ea typeface="微软雅黑" panose="020B0503020204020204" charset="-122"/>
                <a:cs typeface="+mn-ea"/>
                <a:sym typeface="Arial" panose="020B0604020202020204" pitchFamily="34" charset="0"/>
              </a:rPr>
              <a:t>1</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到图</a:t>
            </a:r>
            <a:r>
              <a:rPr lang="en-US" altLang="zh-CN" kern="100">
                <a:effectLst/>
                <a:latin typeface="Arial" panose="020B0604020202020204" pitchFamily="34" charset="0"/>
                <a:ea typeface="微软雅黑" panose="020B0503020204020204" charset="-122"/>
                <a:cs typeface="+mn-ea"/>
                <a:sym typeface="Arial" panose="020B0604020202020204" pitchFamily="34" charset="0"/>
              </a:rPr>
              <a:t>2</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的变化表明（　　）</a:t>
            </a:r>
            <a:endParaRPr lang="zh-CN" altLang="zh-CN" kern="100">
              <a:effectLst/>
              <a:latin typeface="Arial" panose="020B0604020202020204" pitchFamily="34" charset="0"/>
              <a:ea typeface="微软雅黑" panose="020B0503020204020204" charset="-122"/>
              <a:cs typeface="+mn-ea"/>
              <a:sym typeface="Arial" panose="020B0604020202020204" pitchFamily="34" charset="0"/>
            </a:endParaRPr>
          </a:p>
          <a:p>
            <a:pPr marL="266700">
              <a:lnSpc>
                <a:spcPct val="150000"/>
              </a:lnSpc>
            </a:pPr>
            <a:r>
              <a:rPr lang="en-US" altLang="zh-CN" kern="100" spc="125">
                <a:effectLst/>
                <a:latin typeface="Arial" panose="020B0604020202020204" pitchFamily="34" charset="0"/>
                <a:ea typeface="微软雅黑" panose="020B0503020204020204" charset="-122"/>
                <a:cs typeface="+mn-ea"/>
                <a:sym typeface="Arial" panose="020B0604020202020204" pitchFamily="34" charset="0"/>
              </a:rPr>
              <a:t>A</a:t>
            </a:r>
            <a:r>
              <a:rPr lang="zh-CN" altLang="zh-CN" kern="100" spc="125">
                <a:effectLst/>
                <a:latin typeface="Arial" panose="020B0604020202020204" pitchFamily="34" charset="0"/>
                <a:ea typeface="微软雅黑" panose="020B0503020204020204" charset="-122"/>
                <a:cs typeface="+mn-ea"/>
                <a:sym typeface="Arial" panose="020B0604020202020204" pitchFamily="34" charset="0"/>
              </a:rPr>
              <a:t>．</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地方行政制度出现重大变革</a:t>
            </a:r>
            <a:r>
              <a:rPr lang="en-US" altLang="zh-CN" kern="100">
                <a:effectLst/>
                <a:latin typeface="Arial" panose="020B0604020202020204" pitchFamily="34" charset="0"/>
                <a:ea typeface="微软雅黑" panose="020B0503020204020204" charset="-122"/>
                <a:cs typeface="+mn-ea"/>
                <a:sym typeface="Arial" panose="020B0604020202020204" pitchFamily="34" charset="0"/>
              </a:rPr>
              <a:t>         </a:t>
            </a:r>
            <a:endParaRPr lang="en-US" altLang="zh-CN" kern="100">
              <a:effectLst/>
              <a:latin typeface="Arial" panose="020B0604020202020204" pitchFamily="34" charset="0"/>
              <a:ea typeface="微软雅黑" panose="020B0503020204020204" charset="-122"/>
              <a:cs typeface="+mn-ea"/>
              <a:sym typeface="Arial" panose="020B0604020202020204" pitchFamily="34" charset="0"/>
            </a:endParaRPr>
          </a:p>
          <a:p>
            <a:pPr marL="266700">
              <a:lnSpc>
                <a:spcPct val="150000"/>
              </a:lnSpc>
            </a:pPr>
            <a:r>
              <a:rPr lang="en-US" altLang="zh-CN" kern="100" spc="125">
                <a:effectLst/>
                <a:latin typeface="Arial" panose="020B0604020202020204" pitchFamily="34" charset="0"/>
                <a:ea typeface="微软雅黑" panose="020B0503020204020204" charset="-122"/>
                <a:cs typeface="+mn-ea"/>
                <a:sym typeface="Arial" panose="020B0604020202020204" pitchFamily="34" charset="0"/>
              </a:rPr>
              <a:t>B</a:t>
            </a:r>
            <a:r>
              <a:rPr lang="zh-CN" altLang="zh-CN" kern="100" spc="125">
                <a:effectLst/>
                <a:latin typeface="Arial" panose="020B0604020202020204" pitchFamily="34" charset="0"/>
                <a:ea typeface="微软雅黑" panose="020B0503020204020204" charset="-122"/>
                <a:cs typeface="+mn-ea"/>
                <a:sym typeface="Arial" panose="020B0604020202020204" pitchFamily="34" charset="0"/>
              </a:rPr>
              <a:t>．</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部分城市主要功能发生转变</a:t>
            </a:r>
            <a:endParaRPr lang="zh-CN" altLang="zh-CN" kern="100">
              <a:effectLst/>
              <a:latin typeface="Arial" panose="020B0604020202020204" pitchFamily="34" charset="0"/>
              <a:ea typeface="微软雅黑" panose="020B0503020204020204" charset="-122"/>
              <a:cs typeface="+mn-ea"/>
              <a:sym typeface="Arial" panose="020B0604020202020204" pitchFamily="34" charset="0"/>
            </a:endParaRPr>
          </a:p>
          <a:p>
            <a:pPr marL="266700">
              <a:lnSpc>
                <a:spcPct val="150000"/>
              </a:lnSpc>
            </a:pPr>
            <a:r>
              <a:rPr lang="en-US" altLang="zh-CN" kern="100" spc="125">
                <a:effectLst/>
                <a:latin typeface="Arial" panose="020B0604020202020204" pitchFamily="34" charset="0"/>
                <a:ea typeface="微软雅黑" panose="020B0503020204020204" charset="-122"/>
                <a:cs typeface="+mn-ea"/>
                <a:sym typeface="Arial" panose="020B0604020202020204" pitchFamily="34" charset="0"/>
              </a:rPr>
              <a:t>C</a:t>
            </a:r>
            <a:r>
              <a:rPr lang="zh-CN" altLang="zh-CN" kern="100" spc="125">
                <a:effectLst/>
                <a:latin typeface="Arial" panose="020B0604020202020204" pitchFamily="34" charset="0"/>
                <a:ea typeface="微软雅黑" panose="020B0503020204020204" charset="-122"/>
                <a:cs typeface="+mn-ea"/>
                <a:sym typeface="Arial" panose="020B0604020202020204" pitchFamily="34" charset="0"/>
              </a:rPr>
              <a:t>．</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闭关自守政策执行更为严格</a:t>
            </a:r>
            <a:r>
              <a:rPr lang="en-US" altLang="zh-CN" kern="100">
                <a:effectLst/>
                <a:latin typeface="Arial" panose="020B0604020202020204" pitchFamily="34" charset="0"/>
                <a:ea typeface="微软雅黑" panose="020B0503020204020204" charset="-122"/>
                <a:cs typeface="+mn-ea"/>
                <a:sym typeface="Arial" panose="020B0604020202020204" pitchFamily="34" charset="0"/>
              </a:rPr>
              <a:t>         </a:t>
            </a:r>
            <a:endParaRPr lang="en-US" altLang="zh-CN" kern="100">
              <a:effectLst/>
              <a:latin typeface="Arial" panose="020B0604020202020204" pitchFamily="34" charset="0"/>
              <a:ea typeface="微软雅黑" panose="020B0503020204020204" charset="-122"/>
              <a:cs typeface="+mn-ea"/>
              <a:sym typeface="Arial" panose="020B0604020202020204" pitchFamily="34" charset="0"/>
            </a:endParaRPr>
          </a:p>
          <a:p>
            <a:pPr marL="266700">
              <a:lnSpc>
                <a:spcPct val="150000"/>
              </a:lnSpc>
            </a:pPr>
            <a:r>
              <a:rPr lang="en-US" altLang="zh-CN" kern="100" spc="125">
                <a:effectLst/>
                <a:latin typeface="Arial" panose="020B0604020202020204" pitchFamily="34" charset="0"/>
                <a:ea typeface="微软雅黑" panose="020B0503020204020204" charset="-122"/>
                <a:cs typeface="+mn-ea"/>
                <a:sym typeface="Arial" panose="020B0604020202020204" pitchFamily="34" charset="0"/>
              </a:rPr>
              <a:t>D</a:t>
            </a:r>
            <a:r>
              <a:rPr lang="zh-CN" altLang="zh-CN" kern="100" spc="125">
                <a:effectLst/>
                <a:latin typeface="Arial" panose="020B0604020202020204" pitchFamily="34" charset="0"/>
                <a:ea typeface="微软雅黑" panose="020B0503020204020204" charset="-122"/>
                <a:cs typeface="+mn-ea"/>
                <a:sym typeface="Arial" panose="020B0604020202020204" pitchFamily="34" charset="0"/>
              </a:rPr>
              <a:t>．</a:t>
            </a:r>
            <a:r>
              <a:rPr lang="zh-CN" altLang="zh-CN" kern="100">
                <a:effectLst/>
                <a:latin typeface="Arial" panose="020B0604020202020204" pitchFamily="34" charset="0"/>
                <a:ea typeface="微软雅黑" panose="020B0503020204020204" charset="-122"/>
                <a:cs typeface="+mn-ea"/>
                <a:sym typeface="Arial" panose="020B0604020202020204" pitchFamily="34" charset="0"/>
              </a:rPr>
              <a:t>改土归流实施范围有所扩展</a:t>
            </a:r>
            <a:endParaRPr lang="zh-CN" altLang="zh-CN" kern="100">
              <a:effectLst/>
              <a:latin typeface="Arial" panose="020B0604020202020204" pitchFamily="34" charset="0"/>
              <a:ea typeface="微软雅黑" panose="020B0503020204020204" charset="-122"/>
              <a:cs typeface="+mn-ea"/>
              <a:sym typeface="Arial" panose="020B0604020202020204" pitchFamily="34" charset="0"/>
            </a:endParaRPr>
          </a:p>
          <a:p>
            <a:endParaRPr lang="en-US" altLang="zh-CN" kern="100">
              <a:effectLst/>
              <a:latin typeface="Arial" panose="020B0604020202020204" pitchFamily="34" charset="0"/>
              <a:ea typeface="微软雅黑" panose="020B0503020204020204" charset="-122"/>
              <a:cs typeface="+mn-ea"/>
              <a:sym typeface="Arial" panose="020B0604020202020204" pitchFamily="34" charset="0"/>
            </a:endParaRPr>
          </a:p>
          <a:p>
            <a:endParaRPr lang="en-US" altLang="zh-CN" kern="100">
              <a:effectLst/>
              <a:latin typeface="Arial" panose="020B0604020202020204" pitchFamily="34" charset="0"/>
              <a:ea typeface="微软雅黑" panose="020B0503020204020204" charset="-122"/>
              <a:cs typeface="+mn-ea"/>
              <a:sym typeface="Arial" panose="020B0604020202020204" pitchFamily="34" charset="0"/>
            </a:endParaRPr>
          </a:p>
          <a:p>
            <a:endParaRPr lang="zh-CN" altLang="zh-CN" kern="100">
              <a:effectLst/>
              <a:latin typeface="Arial" panose="020B0604020202020204" pitchFamily="34" charset="0"/>
              <a:ea typeface="微软雅黑" panose="020B0503020204020204" charset="-122"/>
              <a:cs typeface="+mn-ea"/>
              <a:sym typeface="Arial" panose="020B0604020202020204" pitchFamily="34" charset="0"/>
            </a:endParaRPr>
          </a:p>
          <a:p>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pic>
        <p:nvPicPr>
          <p:cNvPr id="5" name="../Upload/image/2024/9/28/20240928073817646318.png"/>
          <p:cNvPicPr>
            <a:picLocks noChangeAspect="1"/>
          </p:cNvPicPr>
          <p:nvPr>
            <p:custDataLst>
              <p:tags r:id="rId2"/>
            </p:custDataLst>
          </p:nvPr>
        </p:nvPicPr>
        <p:blipFill>
          <a:blip r:embed="rId3"/>
          <a:stretch>
            <a:fillRect/>
          </a:stretch>
        </p:blipFill>
        <p:spPr bwMode="auto">
          <a:xfrm>
            <a:off x="5577056" y="2204864"/>
            <a:ext cx="6104999" cy="2880320"/>
          </a:xfrm>
          <a:prstGeom prst="rect">
            <a:avLst/>
          </a:prstGeom>
        </p:spPr>
      </p:pic>
      <p:sp>
        <p:nvSpPr>
          <p:cNvPr id="10" name="椭圆 9"/>
          <p:cNvSpPr/>
          <p:nvPr>
            <p:custDataLst>
              <p:tags r:id="rId4"/>
            </p:custDataLst>
          </p:nvPr>
        </p:nvSpPr>
        <p:spPr>
          <a:xfrm>
            <a:off x="6027400" y="2708920"/>
            <a:ext cx="538818" cy="360040"/>
          </a:xfrm>
          <a:prstGeom prst="ellipse">
            <a:avLst/>
          </a:prstGeom>
          <a:solidFill>
            <a:srgbClr val="000000">
              <a:alpha val="0"/>
            </a:srgbClr>
          </a:solidFill>
          <a:ln w="285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11" name="椭圆 10"/>
          <p:cNvSpPr/>
          <p:nvPr>
            <p:custDataLst>
              <p:tags r:id="rId5"/>
            </p:custDataLst>
          </p:nvPr>
        </p:nvSpPr>
        <p:spPr>
          <a:xfrm>
            <a:off x="8043624" y="2924944"/>
            <a:ext cx="538818" cy="360040"/>
          </a:xfrm>
          <a:prstGeom prst="ellipse">
            <a:avLst/>
          </a:prstGeom>
          <a:solidFill>
            <a:srgbClr val="000000">
              <a:alpha val="0"/>
            </a:srgbClr>
          </a:solidFill>
          <a:ln w="285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12" name="椭圆 11"/>
          <p:cNvSpPr/>
          <p:nvPr>
            <p:custDataLst>
              <p:tags r:id="rId6"/>
            </p:custDataLst>
          </p:nvPr>
        </p:nvSpPr>
        <p:spPr>
          <a:xfrm>
            <a:off x="6960096" y="3429000"/>
            <a:ext cx="538818" cy="360040"/>
          </a:xfrm>
          <a:prstGeom prst="ellipse">
            <a:avLst/>
          </a:prstGeom>
          <a:solidFill>
            <a:srgbClr val="000000">
              <a:alpha val="0"/>
            </a:srgbClr>
          </a:solidFill>
          <a:ln w="285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16" name="椭圆 15"/>
          <p:cNvSpPr/>
          <p:nvPr>
            <p:custDataLst>
              <p:tags r:id="rId7"/>
            </p:custDataLst>
          </p:nvPr>
        </p:nvSpPr>
        <p:spPr>
          <a:xfrm>
            <a:off x="9192344" y="2420888"/>
            <a:ext cx="576064" cy="360040"/>
          </a:xfrm>
          <a:prstGeom prst="ellipse">
            <a:avLst/>
          </a:prstGeom>
          <a:solidFill>
            <a:srgbClr val="FFFF00">
              <a:alpha val="0"/>
            </a:srgbClr>
          </a:solidFill>
          <a:ln w="28575">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17" name="椭圆 16"/>
          <p:cNvSpPr/>
          <p:nvPr>
            <p:custDataLst>
              <p:tags r:id="rId8"/>
            </p:custDataLst>
          </p:nvPr>
        </p:nvSpPr>
        <p:spPr>
          <a:xfrm>
            <a:off x="11125415" y="2924944"/>
            <a:ext cx="576064" cy="360040"/>
          </a:xfrm>
          <a:prstGeom prst="ellipse">
            <a:avLst/>
          </a:prstGeom>
          <a:solidFill>
            <a:srgbClr val="FFFF00">
              <a:alpha val="0"/>
            </a:srgbClr>
          </a:solidFill>
          <a:ln w="28575">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18" name="椭圆 17"/>
          <p:cNvSpPr/>
          <p:nvPr>
            <p:custDataLst>
              <p:tags r:id="rId9"/>
            </p:custDataLst>
          </p:nvPr>
        </p:nvSpPr>
        <p:spPr>
          <a:xfrm>
            <a:off x="9984432" y="3425568"/>
            <a:ext cx="576064" cy="360040"/>
          </a:xfrm>
          <a:prstGeom prst="ellipse">
            <a:avLst/>
          </a:prstGeom>
          <a:solidFill>
            <a:srgbClr val="FFFF00">
              <a:alpha val="0"/>
            </a:srgbClr>
          </a:solidFill>
          <a:ln w="28575">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19" name="文本框 18"/>
          <p:cNvSpPr txBox="1"/>
          <p:nvPr>
            <p:custDataLst>
              <p:tags r:id="rId10"/>
            </p:custDataLst>
          </p:nvPr>
        </p:nvSpPr>
        <p:spPr>
          <a:xfrm>
            <a:off x="479425" y="2924944"/>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6600" b="1">
              <a:solidFill>
                <a:srgbClr val="FF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椭圆 19"/>
          <p:cNvSpPr/>
          <p:nvPr>
            <p:custDataLst>
              <p:tags r:id="rId11"/>
            </p:custDataLst>
          </p:nvPr>
        </p:nvSpPr>
        <p:spPr>
          <a:xfrm>
            <a:off x="6240016" y="2348880"/>
            <a:ext cx="538818" cy="360040"/>
          </a:xfrm>
          <a:prstGeom prst="ellipse">
            <a:avLst/>
          </a:prstGeom>
          <a:solidFill>
            <a:srgbClr val="000000">
              <a:alpha val="0"/>
            </a:srgbClr>
          </a:solidFill>
          <a:ln w="285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21" name="椭圆 20"/>
          <p:cNvSpPr/>
          <p:nvPr>
            <p:custDataLst>
              <p:tags r:id="rId12"/>
            </p:custDataLst>
          </p:nvPr>
        </p:nvSpPr>
        <p:spPr>
          <a:xfrm>
            <a:off x="9048328" y="2708920"/>
            <a:ext cx="576064" cy="360040"/>
          </a:xfrm>
          <a:prstGeom prst="ellipse">
            <a:avLst/>
          </a:prstGeom>
          <a:solidFill>
            <a:srgbClr val="FFFF00">
              <a:alpha val="0"/>
            </a:srgbClr>
          </a:solidFill>
          <a:ln w="28575">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7" name="文本框 6"/>
          <p:cNvSpPr txBox="1"/>
          <p:nvPr>
            <p:custDataLst>
              <p:tags r:id="rId13"/>
            </p:custDataLst>
          </p:nvPr>
        </p:nvSpPr>
        <p:spPr>
          <a:xfrm>
            <a:off x="2999656" y="620713"/>
            <a:ext cx="7704856" cy="502285"/>
          </a:xfrm>
          <a:prstGeom prst="rect">
            <a:avLst/>
          </a:prstGeom>
          <a:solidFill>
            <a:srgbClr val="FF0000"/>
          </a:solidFill>
          <a:ln>
            <a:noFill/>
          </a:ln>
        </p:spPr>
        <p:txBody>
          <a:bodyPr wrap="square" lIns="0" tIns="0" rIns="0" bIns="0" rtlCol="0" anchor="ctr">
            <a:noAutofit/>
          </a:bodyPr>
          <a:lstStyle/>
          <a:p>
            <a:pPr lvl="0" algn="ctr">
              <a:buClrTx/>
              <a:buSzTx/>
              <a:buFontTx/>
            </a:pP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图</a:t>
            </a:r>
            <a:r>
              <a:rPr lang="zh-CN" altLang="zh-CN"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类</a:t>
            </a:r>
            <a:r>
              <a:rPr lang="zh-CN" altLang="en-US" sz="2800" b="1" kern="100">
                <a:solidFill>
                  <a:schemeClr val="bg1"/>
                </a:solidFill>
                <a:latin typeface="Arial" panose="020B0604020202020204" pitchFamily="34" charset="0"/>
                <a:ea typeface="微软雅黑" panose="020B0503020204020204" charset="-122"/>
                <a:sym typeface="Arial" panose="020B0604020202020204" pitchFamily="34" charset="0"/>
              </a:rPr>
              <a:t>画</a:t>
            </a:r>
            <a:r>
              <a:rPr lang="zh-CN" altLang="zh-CN"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选择题</a:t>
            </a:r>
            <a:r>
              <a:rPr lang="en-US" altLang="zh-CN"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a:t>
            </a:r>
            <a:r>
              <a:rPr lang="zh-CN" altLang="en-US"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历史地图类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4" name="文本框 23"/>
          <p:cNvSpPr txBox="1"/>
          <p:nvPr>
            <p:custDataLst>
              <p:tags r:id="rId14"/>
            </p:custDataLst>
          </p:nvPr>
        </p:nvSpPr>
        <p:spPr>
          <a:xfrm>
            <a:off x="455613" y="5157192"/>
            <a:ext cx="4920308" cy="400110"/>
          </a:xfrm>
          <a:prstGeom prst="rect">
            <a:avLst/>
          </a:prstGeom>
          <a:solidFill>
            <a:srgbClr val="FFF2CC"/>
          </a:solidFill>
        </p:spPr>
        <p:txBody>
          <a:bodyPr wrap="square">
            <a:spAutoFit/>
          </a:bodyP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①审题干获信息</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主题</a:t>
            </a:r>
            <a:r>
              <a:rPr lang="en-US" altLang="zh-CN" sz="2000" b="1">
                <a:solidFill>
                  <a:schemeClr val="tx1"/>
                </a:solidFill>
                <a:latin typeface="Arial" panose="020B0604020202020204" pitchFamily="34" charset="0"/>
                <a:ea typeface="微软雅黑" panose="020B0503020204020204" charset="-122"/>
                <a:sym typeface="Arial" panose="020B0604020202020204" pitchFamily="34" charset="0"/>
              </a:rPr>
              <a:t>-</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北方部分驻所</a:t>
            </a:r>
            <a:r>
              <a:rPr lang="zh-CN" altLang="en-US" sz="2000" b="1" kern="100">
                <a:effectLst/>
                <a:latin typeface="Arial" panose="020B0604020202020204" pitchFamily="34" charset="0"/>
                <a:ea typeface="微软雅黑" panose="020B0503020204020204" charset="-122"/>
                <a:cs typeface="+mn-ea"/>
                <a:sym typeface="Arial" panose="020B0604020202020204" pitchFamily="34" charset="0"/>
              </a:rPr>
              <a:t>变化</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8" name="文本框 27"/>
          <p:cNvSpPr txBox="1"/>
          <p:nvPr>
            <p:custDataLst>
              <p:tags r:id="rId15"/>
            </p:custDataLst>
          </p:nvPr>
        </p:nvSpPr>
        <p:spPr>
          <a:xfrm>
            <a:off x="455613" y="5661248"/>
            <a:ext cx="11161191" cy="1015663"/>
          </a:xfrm>
          <a:prstGeom prst="rect">
            <a:avLst/>
          </a:prstGeom>
          <a:solidFill>
            <a:srgbClr val="FFF2CC"/>
          </a:solidFill>
        </p:spPr>
        <p:txBody>
          <a:bodyPr wrap="square">
            <a:spAutoFit/>
          </a:bodyP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②分析图片提炼信息：</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根据图</a:t>
            </a:r>
            <a:r>
              <a:rPr lang="en-US" altLang="zh-CN" sz="2000" b="1" kern="100">
                <a:effectLst/>
                <a:latin typeface="Arial" panose="020B0604020202020204" pitchFamily="34" charset="0"/>
                <a:ea typeface="微软雅黑" panose="020B0503020204020204" charset="-122"/>
                <a:cs typeface="+mn-ea"/>
                <a:sym typeface="Arial" panose="020B0604020202020204" pitchFamily="34" charset="0"/>
              </a:rPr>
              <a:t>1</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中</a:t>
            </a:r>
            <a:r>
              <a:rPr lang="zh-CN" altLang="zh-CN" sz="2000" b="1" kern="100">
                <a:solidFill>
                  <a:srgbClr val="FF0000"/>
                </a:solidFill>
                <a:effectLst/>
                <a:latin typeface="Arial" panose="020B0604020202020204" pitchFamily="34" charset="0"/>
                <a:ea typeface="微软雅黑" panose="020B0503020204020204" charset="-122"/>
                <a:cs typeface="+mn-ea"/>
                <a:sym typeface="Arial" panose="020B0604020202020204" pitchFamily="34" charset="0"/>
              </a:rPr>
              <a:t>“天津三卫” “山海卫” “宣府镇”</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等信息，结合明代实行卫所制度和</a:t>
            </a:r>
            <a:r>
              <a:rPr lang="zh-CN" altLang="zh-CN" sz="2000" b="1" kern="100">
                <a:solidFill>
                  <a:srgbClr val="FF0000"/>
                </a:solidFill>
                <a:effectLst/>
                <a:highlight>
                  <a:srgbClr val="FFFF00"/>
                </a:highlight>
                <a:latin typeface="Arial" panose="020B0604020202020204" pitchFamily="34" charset="0"/>
                <a:ea typeface="微软雅黑" panose="020B0503020204020204" charset="-122"/>
                <a:cs typeface="+mn-ea"/>
                <a:sym typeface="Arial" panose="020B0604020202020204" pitchFamily="34" charset="0"/>
              </a:rPr>
              <a:t>曾设九边军镇</a:t>
            </a:r>
            <a:r>
              <a:rPr lang="zh-CN" altLang="zh-CN" sz="2000" b="1" kern="100">
                <a:effectLst/>
                <a:highlight>
                  <a:srgbClr val="FFFF00"/>
                </a:highlight>
                <a:latin typeface="Arial" panose="020B0604020202020204" pitchFamily="34" charset="0"/>
                <a:ea typeface="微软雅黑" panose="020B0503020204020204" charset="-122"/>
                <a:cs typeface="+mn-ea"/>
                <a:sym typeface="Arial" panose="020B0604020202020204" pitchFamily="34" charset="0"/>
              </a:rPr>
              <a:t>等</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知识，可判断该示意图属明代</a:t>
            </a:r>
            <a:r>
              <a:rPr lang="en-US" altLang="zh-CN" sz="2000" b="1" kern="100">
                <a:effectLst/>
                <a:latin typeface="Arial" panose="020B0604020202020204" pitchFamily="34" charset="0"/>
                <a:ea typeface="微软雅黑" panose="020B0503020204020204" charset="-122"/>
                <a:cs typeface="+mn-ea"/>
                <a:sym typeface="Arial" panose="020B0604020202020204" pitchFamily="34" charset="0"/>
              </a:rPr>
              <a:t>; ;</a:t>
            </a:r>
            <a:r>
              <a:rPr lang="zh-CN" altLang="en-US" sz="2000" b="1" kern="100">
                <a:effectLst/>
                <a:latin typeface="Arial" panose="020B0604020202020204" pitchFamily="34" charset="0"/>
                <a:ea typeface="微软雅黑" panose="020B0503020204020204" charset="-122"/>
                <a:cs typeface="+mn-ea"/>
                <a:sym typeface="Arial" panose="020B0604020202020204" pitchFamily="34" charset="0"/>
              </a:rPr>
              <a:t>图</a:t>
            </a:r>
            <a:r>
              <a:rPr lang="en-US" altLang="zh-CN" sz="2000" b="1" kern="100">
                <a:effectLst/>
                <a:latin typeface="Arial" panose="020B0604020202020204" pitchFamily="34" charset="0"/>
                <a:ea typeface="微软雅黑" panose="020B0503020204020204" charset="-122"/>
                <a:cs typeface="+mn-ea"/>
                <a:sym typeface="Arial" panose="020B0604020202020204" pitchFamily="34" charset="0"/>
              </a:rPr>
              <a:t>2</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清朝前期版图</a:t>
            </a:r>
            <a:r>
              <a:rPr lang="zh-CN" altLang="en-US" sz="2000" b="1" kern="100">
                <a:effectLst/>
                <a:latin typeface="Arial" panose="020B0604020202020204" pitchFamily="34" charset="0"/>
                <a:ea typeface="微软雅黑" panose="020B0503020204020204" charset="-122"/>
                <a:cs typeface="+mn-ea"/>
                <a:sym typeface="Arial" panose="020B0604020202020204" pitchFamily="34" charset="0"/>
              </a:rPr>
              <a:t>，</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军镇、卫所、军堡改设为府、县</a:t>
            </a:r>
            <a:r>
              <a:rPr lang="en-US" altLang="zh-CN" sz="2000" b="1" kern="100">
                <a:effectLst/>
                <a:latin typeface="Arial" panose="020B0604020202020204" pitchFamily="34" charset="0"/>
                <a:ea typeface="微软雅黑" panose="020B0503020204020204" charset="-122"/>
                <a:cs typeface="+mn-ea"/>
                <a:sym typeface="Arial" panose="020B0604020202020204" pitchFamily="34" charset="0"/>
              </a:rPr>
              <a:t>(</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厅</a:t>
            </a:r>
            <a:r>
              <a:rPr lang="en-US" altLang="zh-CN" sz="2000" b="1" kern="100">
                <a:effectLst/>
                <a:latin typeface="Arial" panose="020B0604020202020204" pitchFamily="34" charset="0"/>
                <a:ea typeface="微软雅黑" panose="020B0503020204020204" charset="-122"/>
                <a:cs typeface="+mn-ea"/>
                <a:sym typeface="Arial" panose="020B0604020202020204" pitchFamily="34" charset="0"/>
              </a:rPr>
              <a:t>) </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等</a:t>
            </a:r>
            <a:r>
              <a:rPr lang="zh-CN" altLang="zh-CN" sz="2000" b="1" kern="100">
                <a:solidFill>
                  <a:srgbClr val="FF0000"/>
                </a:solidFill>
                <a:effectLst/>
                <a:highlight>
                  <a:srgbClr val="FFFF00"/>
                </a:highlight>
                <a:latin typeface="Arial" panose="020B0604020202020204" pitchFamily="34" charset="0"/>
                <a:ea typeface="微软雅黑" panose="020B0503020204020204" charset="-122"/>
                <a:cs typeface="+mn-ea"/>
                <a:sym typeface="Arial" panose="020B0604020202020204" pitchFamily="34" charset="0"/>
              </a:rPr>
              <a:t>地方行政机构</a:t>
            </a:r>
            <a:r>
              <a:rPr lang="zh-CN" altLang="zh-CN" sz="2000" b="1" kern="100">
                <a:effectLst/>
                <a:latin typeface="Arial" panose="020B0604020202020204" pitchFamily="34" charset="0"/>
                <a:ea typeface="微软雅黑" panose="020B0503020204020204" charset="-122"/>
                <a:cs typeface="+mn-ea"/>
                <a:sym typeface="Arial" panose="020B0604020202020204" pitchFamily="34" charset="0"/>
              </a:rPr>
              <a:t>，</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30" name="文本框 29"/>
          <p:cNvSpPr txBox="1"/>
          <p:nvPr>
            <p:custDataLst>
              <p:tags r:id="rId16"/>
            </p:custDataLst>
          </p:nvPr>
        </p:nvSpPr>
        <p:spPr>
          <a:xfrm>
            <a:off x="6096000" y="5229200"/>
            <a:ext cx="2634144" cy="400110"/>
          </a:xfrm>
          <a:prstGeom prst="rect">
            <a:avLst/>
          </a:prstGeom>
          <a:solidFill>
            <a:srgbClr val="FFF2CC"/>
          </a:solidFill>
        </p:spPr>
        <p:txBody>
          <a:bodyPr wrap="square">
            <a:spAutoFit/>
          </a:bodyPr>
          <a:lstStyle/>
          <a:p>
            <a:pPr algn="ct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③联系所学明确选项</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grpSp>
        <p:nvGrpSpPr>
          <p:cNvPr id="31" name="组合 30"/>
          <p:cNvGrpSpPr/>
          <p:nvPr>
            <p:custDataLst>
              <p:tags r:id="rId17"/>
            </p:custDataLst>
          </p:nvPr>
        </p:nvGrpSpPr>
        <p:grpSpPr>
          <a:xfrm>
            <a:off x="1271464" y="2204864"/>
            <a:ext cx="2592288" cy="817736"/>
            <a:chOff x="1272010" y="2696153"/>
            <a:chExt cx="2592288" cy="817736"/>
          </a:xfrm>
        </p:grpSpPr>
        <p:cxnSp>
          <p:nvCxnSpPr>
            <p:cNvPr id="35" name="直接箭头连接符 34"/>
            <p:cNvCxnSpPr/>
            <p:nvPr>
              <p:custDataLst>
                <p:tags r:id="rId18"/>
              </p:custDataLst>
            </p:nvPr>
          </p:nvCxnSpPr>
          <p:spPr>
            <a:xfrm flipV="1">
              <a:off x="3134041" y="2696153"/>
              <a:ext cx="730257" cy="379259"/>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36" name="矩形: 圆角 35"/>
            <p:cNvSpPr/>
            <p:nvPr>
              <p:custDataLst>
                <p:tags r:id="rId19"/>
              </p:custDataLst>
            </p:nvPr>
          </p:nvSpPr>
          <p:spPr>
            <a:xfrm>
              <a:off x="1272010" y="3056193"/>
              <a:ext cx="1872208" cy="457696"/>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9" name="文本框 38"/>
          <p:cNvSpPr txBox="1"/>
          <p:nvPr>
            <p:custDataLst>
              <p:tags r:id="rId20"/>
            </p:custDataLst>
          </p:nvPr>
        </p:nvSpPr>
        <p:spPr>
          <a:xfrm>
            <a:off x="4151784" y="1772816"/>
            <a:ext cx="5616624" cy="707886"/>
          </a:xfrm>
          <a:prstGeom prst="rect">
            <a:avLst/>
          </a:prstGeom>
          <a:solidFill>
            <a:schemeClr val="bg2">
              <a:lumMod val="90000"/>
            </a:schemeClr>
          </a:solidFill>
          <a:ln>
            <a:solidFill>
              <a:srgbClr val="00B0F0"/>
            </a:solidFill>
          </a:ln>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这种变化并未改变明清时期省、府、县三级地方行政制度，地方行政制度未发生重大变革</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grpSp>
        <p:nvGrpSpPr>
          <p:cNvPr id="40" name="组合 39"/>
          <p:cNvGrpSpPr/>
          <p:nvPr>
            <p:custDataLst>
              <p:tags r:id="rId21"/>
            </p:custDataLst>
          </p:nvPr>
        </p:nvGrpSpPr>
        <p:grpSpPr>
          <a:xfrm>
            <a:off x="1343472" y="3933056"/>
            <a:ext cx="3528392" cy="504056"/>
            <a:chOff x="5581429" y="3593764"/>
            <a:chExt cx="3528392" cy="504056"/>
          </a:xfrm>
        </p:grpSpPr>
        <p:cxnSp>
          <p:nvCxnSpPr>
            <p:cNvPr id="41" name="直接箭头连接符 40"/>
            <p:cNvCxnSpPr/>
            <p:nvPr>
              <p:custDataLst>
                <p:tags r:id="rId22"/>
              </p:custDataLst>
            </p:nvPr>
          </p:nvCxnSpPr>
          <p:spPr>
            <a:xfrm>
              <a:off x="6833858" y="3861210"/>
              <a:ext cx="2275963" cy="23661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42" name="矩形: 圆角 41"/>
            <p:cNvSpPr/>
            <p:nvPr>
              <p:custDataLst>
                <p:tags r:id="rId23"/>
              </p:custDataLst>
            </p:nvPr>
          </p:nvSpPr>
          <p:spPr>
            <a:xfrm>
              <a:off x="5581429" y="3593764"/>
              <a:ext cx="1261533" cy="365641"/>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45" name="文本框 44"/>
          <p:cNvSpPr txBox="1"/>
          <p:nvPr>
            <p:custDataLst>
              <p:tags r:id="rId24"/>
            </p:custDataLst>
          </p:nvPr>
        </p:nvSpPr>
        <p:spPr>
          <a:xfrm>
            <a:off x="5159896" y="4077072"/>
            <a:ext cx="2232248" cy="400110"/>
          </a:xfrm>
          <a:prstGeom prst="rect">
            <a:avLst/>
          </a:prstGeom>
          <a:solidFill>
            <a:schemeClr val="bg2">
              <a:lumMod val="90000"/>
            </a:schemeClr>
          </a:solidFill>
          <a:ln>
            <a:solidFill>
              <a:srgbClr val="00B0F0"/>
            </a:solidFill>
          </a:ln>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属于一种对外政策</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grpSp>
        <p:nvGrpSpPr>
          <p:cNvPr id="46" name="组合 45"/>
          <p:cNvGrpSpPr/>
          <p:nvPr>
            <p:custDataLst>
              <p:tags r:id="rId25"/>
            </p:custDataLst>
          </p:nvPr>
        </p:nvGrpSpPr>
        <p:grpSpPr>
          <a:xfrm>
            <a:off x="1343472" y="4653136"/>
            <a:ext cx="3528392" cy="504056"/>
            <a:chOff x="5581429" y="3593764"/>
            <a:chExt cx="3528392" cy="504056"/>
          </a:xfrm>
        </p:grpSpPr>
        <p:cxnSp>
          <p:nvCxnSpPr>
            <p:cNvPr id="47" name="直接箭头连接符 46"/>
            <p:cNvCxnSpPr/>
            <p:nvPr>
              <p:custDataLst>
                <p:tags r:id="rId26"/>
              </p:custDataLst>
            </p:nvPr>
          </p:nvCxnSpPr>
          <p:spPr>
            <a:xfrm>
              <a:off x="6833858" y="3861210"/>
              <a:ext cx="2275963" cy="23661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48" name="矩形: 圆角 47"/>
            <p:cNvSpPr/>
            <p:nvPr>
              <p:custDataLst>
                <p:tags r:id="rId27"/>
              </p:custDataLst>
            </p:nvPr>
          </p:nvSpPr>
          <p:spPr>
            <a:xfrm>
              <a:off x="5581429" y="3593764"/>
              <a:ext cx="1261533" cy="365641"/>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52" name="文本框 51"/>
          <p:cNvSpPr txBox="1"/>
          <p:nvPr>
            <p:custDataLst>
              <p:tags r:id="rId28"/>
            </p:custDataLst>
          </p:nvPr>
        </p:nvSpPr>
        <p:spPr>
          <a:xfrm>
            <a:off x="5087888" y="4869160"/>
            <a:ext cx="2825502" cy="400110"/>
          </a:xfrm>
          <a:prstGeom prst="rect">
            <a:avLst/>
          </a:prstGeom>
          <a:solidFill>
            <a:schemeClr val="bg2">
              <a:lumMod val="90000"/>
            </a:schemeClr>
          </a:solidFill>
          <a:ln>
            <a:solidFill>
              <a:srgbClr val="00B0F0"/>
            </a:solidFill>
          </a:ln>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西南各民族聚居区</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sp>
        <p:nvSpPr>
          <p:cNvPr id="54" name="圆角矩形标注 9"/>
          <p:cNvSpPr/>
          <p:nvPr>
            <p:custDataLst>
              <p:tags r:id="rId29"/>
            </p:custDataLst>
          </p:nvPr>
        </p:nvSpPr>
        <p:spPr>
          <a:xfrm>
            <a:off x="46817" y="1274222"/>
            <a:ext cx="5832648" cy="3024336"/>
          </a:xfrm>
          <a:prstGeom prst="wedgeRoundRectCallout">
            <a:avLst>
              <a:gd name="adj1" fmla="val 64211"/>
              <a:gd name="adj2" fmla="val 67377"/>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a:solidFill>
                  <a:srgbClr val="0000CC"/>
                </a:solidFill>
                <a:latin typeface="Arial" panose="020B0604020202020204" pitchFamily="34" charset="0"/>
                <a:ea typeface="微软雅黑" panose="020B0503020204020204" charset="-122"/>
                <a:sym typeface="Arial" panose="020B0604020202020204" pitchFamily="34" charset="0"/>
              </a:rPr>
              <a:t>【</a:t>
            </a:r>
            <a:r>
              <a:rPr lang="zh-CN" altLang="en-US" sz="2400" b="1">
                <a:solidFill>
                  <a:srgbClr val="0000CC"/>
                </a:solidFill>
                <a:latin typeface="Arial" panose="020B0604020202020204" pitchFamily="34" charset="0"/>
                <a:ea typeface="微软雅黑" panose="020B0503020204020204" charset="-122"/>
                <a:sym typeface="Arial" panose="020B0604020202020204" pitchFamily="34" charset="0"/>
              </a:rPr>
              <a:t>点睛</a:t>
            </a:r>
            <a:r>
              <a:rPr lang="en-US" altLang="zh-CN" sz="2400" b="1">
                <a:solidFill>
                  <a:srgbClr val="0000CC"/>
                </a:solidFill>
                <a:latin typeface="Arial" panose="020B0604020202020204" pitchFamily="34" charset="0"/>
                <a:ea typeface="微软雅黑" panose="020B0503020204020204" charset="-122"/>
                <a:sym typeface="Arial" panose="020B0604020202020204" pitchFamily="34" charset="0"/>
              </a:rPr>
              <a:t>】</a:t>
            </a:r>
            <a:r>
              <a:rPr lang="zh-CN" altLang="en-US" sz="2400" b="1">
                <a:solidFill>
                  <a:schemeClr val="tx1"/>
                </a:solidFill>
                <a:highlight>
                  <a:srgbClr val="FFFF00"/>
                </a:highlight>
                <a:latin typeface="Arial" panose="020B0604020202020204" pitchFamily="34" charset="0"/>
                <a:ea typeface="微软雅黑" panose="020B0503020204020204" charset="-122"/>
                <a:sym typeface="Arial" panose="020B0604020202020204" pitchFamily="34" charset="0"/>
              </a:rPr>
              <a:t>历史地图类</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选择题主要通过地图的</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图例</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说明和图片内容来呈现</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地理名称的变化、疆域范围的改变、行政区划的改变、河道的改变、战争路线及进程、区域性的经济特征、文化交流的路线</a:t>
            </a:r>
            <a:r>
              <a:rPr lang="zh-CN" altLang="en-US" sz="2400" b="1">
                <a:solidFill>
                  <a:schemeClr val="tx1"/>
                </a:solidFill>
                <a:latin typeface="Arial" panose="020B0604020202020204" pitchFamily="34" charset="0"/>
                <a:ea typeface="微软雅黑" panose="020B0503020204020204" charset="-122"/>
                <a:sym typeface="Arial" panose="020B0604020202020204" pitchFamily="34" charset="0"/>
              </a:rPr>
              <a:t>等问题结合。在解题过程中，特别注意：结合图例等，多视角获取信息，要关注</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地图的主题、地图中的地名</a:t>
            </a:r>
            <a:r>
              <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rPr>
              <a:t>;</a:t>
            </a:r>
            <a:endPar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 name="任意多边形: 形状 16"/>
          <p:cNvSpPr/>
          <p:nvPr>
            <p:custDataLst>
              <p:tags r:id="rId30"/>
            </p:custDataLst>
          </p:nvPr>
        </p:nvSpPr>
        <p:spPr>
          <a:xfrm flipV="1">
            <a:off x="6600056" y="1700807"/>
            <a:ext cx="2088232"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 name="矩形 3"/>
          <p:cNvSpPr/>
          <p:nvPr>
            <p:custDataLst>
              <p:tags r:id="rId31"/>
            </p:custDataLst>
          </p:nvPr>
        </p:nvSpPr>
        <p:spPr>
          <a:xfrm>
            <a:off x="455564" y="59841"/>
            <a:ext cx="11257011" cy="46166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二、图画材料类</a:t>
            </a:r>
            <a:r>
              <a:rPr lang="zh-CN" altLang="zh-CN" sz="2400" b="1">
                <a:latin typeface="Arial" panose="020B0604020202020204" pitchFamily="34" charset="0"/>
                <a:ea typeface="微软雅黑" panose="020B0503020204020204" charset="-122"/>
                <a:sym typeface="Arial" panose="020B0604020202020204" pitchFamily="34" charset="0"/>
              </a:rPr>
              <a:t>选择题</a:t>
            </a:r>
            <a:endParaRPr lang="zh-CN" altLang="zh-CN" b="1">
              <a:latin typeface="Arial" panose="020B0604020202020204" pitchFamily="34" charset="0"/>
              <a:ea typeface="微软雅黑" panose="020B0503020204020204" charset="-122"/>
              <a:sym typeface="Arial" panose="020B0604020202020204" pitchFamily="34" charset="0"/>
            </a:endParaRPr>
          </a:p>
        </p:txBody>
      </p:sp>
      <p:pic>
        <p:nvPicPr>
          <p:cNvPr id="6" name="Picture 6"/>
          <p:cNvPicPr>
            <a:picLocks noChangeAspect="1"/>
          </p:cNvPicPr>
          <p:nvPr>
            <p:custDataLst>
              <p:tags r:id="rId32"/>
            </p:custDataLst>
          </p:nvPr>
        </p:nvPicPr>
        <p:blipFill>
          <a:blip r:embed="rId33"/>
          <a:stretch>
            <a:fillRect/>
          </a:stretch>
        </p:blipFill>
        <p:spPr>
          <a:xfrm flipH="1">
            <a:off x="10223500" y="12585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fill="hold"/>
                                        <p:tgtEl>
                                          <p:spTgt spid="40"/>
                                        </p:tgtEl>
                                        <p:attrNameLst>
                                          <p:attrName>ppt_x</p:attrName>
                                        </p:attrNameLst>
                                      </p:cBhvr>
                                      <p:tavLst>
                                        <p:tav tm="0">
                                          <p:val>
                                            <p:strVal val="#ppt_x"/>
                                          </p:val>
                                        </p:tav>
                                        <p:tav tm="100000">
                                          <p:val>
                                            <p:strVal val="#ppt_x"/>
                                          </p:val>
                                        </p:tav>
                                      </p:tavLst>
                                    </p:anim>
                                    <p:anim calcmode="lin" valueType="num">
                                      <p:cBhvr additive="base">
                                        <p:cTn id="8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ppt_x"/>
                                          </p:val>
                                        </p:tav>
                                        <p:tav tm="100000">
                                          <p:val>
                                            <p:strVal val="#ppt_x"/>
                                          </p:val>
                                        </p:tav>
                                      </p:tavLst>
                                    </p:anim>
                                    <p:anim calcmode="lin" valueType="num">
                                      <p:cBhvr additive="base">
                                        <p:cTn id="9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fill="hold"/>
                                        <p:tgtEl>
                                          <p:spTgt spid="46"/>
                                        </p:tgtEl>
                                        <p:attrNameLst>
                                          <p:attrName>ppt_x</p:attrName>
                                        </p:attrNameLst>
                                      </p:cBhvr>
                                      <p:tavLst>
                                        <p:tav tm="0">
                                          <p:val>
                                            <p:strVal val="#ppt_x"/>
                                          </p:val>
                                        </p:tav>
                                        <p:tav tm="100000">
                                          <p:val>
                                            <p:strVal val="#ppt_x"/>
                                          </p:val>
                                        </p:tav>
                                      </p:tavLst>
                                    </p:anim>
                                    <p:anim calcmode="lin" valueType="num">
                                      <p:cBhvr additive="base">
                                        <p:cTn id="9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ppt_x"/>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18" grpId="0" animBg="1"/>
      <p:bldP spid="19" grpId="0"/>
      <p:bldP spid="20" grpId="0" animBg="1"/>
      <p:bldP spid="21" grpId="0" animBg="1"/>
      <p:bldP spid="24" grpId="0" animBg="1"/>
      <p:bldP spid="28" grpId="0" animBg="1"/>
      <p:bldP spid="30" grpId="0" animBg="1"/>
      <p:bldP spid="39" grpId="0" animBg="1"/>
      <p:bldP spid="45" grpId="0" animBg="1"/>
      <p:bldP spid="52" grpId="0" animBg="1"/>
      <p:bldP spid="5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一、目的旨在类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549391" y="3501172"/>
            <a:ext cx="11112995" cy="2861310"/>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在作答此类题目时，要注意以下几点：</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首先，</a:t>
            </a:r>
            <a:r>
              <a:rPr lang="zh-CN" altLang="zh-CN" sz="2400" b="1" kern="10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注意区分</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主观目的</a:t>
            </a:r>
            <a:r>
              <a:rPr lang="zh-CN" altLang="zh-CN" sz="2400" b="1" kern="10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和</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客观结果</a:t>
            </a:r>
            <a:r>
              <a:rPr lang="zh-CN" altLang="zh-CN" sz="2400" b="1" kern="10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的差异；其次，明确</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根本目的、主要目的、直接目的</a:t>
            </a:r>
            <a:r>
              <a:rPr lang="zh-CN" altLang="zh-CN" sz="2400" b="1" kern="10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的不同；第三，要注意</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理清历史事件之间的内在联系，</a:t>
            </a:r>
            <a:r>
              <a:rPr lang="zh-CN" altLang="zh-CN" sz="2400" b="1" kern="10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全面分析和把握影响历史事件发展的各种因素。</a:t>
            </a:r>
            <a:endParaRPr lang="zh-CN" altLang="zh-CN" sz="2400" b="1" kern="10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a:p>
            <a:pPr indent="719455" algn="just">
              <a:lnSpc>
                <a:spcPct val="150000"/>
              </a:lnSpc>
              <a:spcAft>
                <a:spcPct val="0"/>
              </a:spcAft>
            </a:pPr>
            <a:r>
              <a:rPr lang="zh-CN" altLang="zh-CN" sz="2400" b="1" kern="100" smtClean="0">
                <a:solidFill>
                  <a:schemeClr val="tx1">
                    <a:lumMod val="95000"/>
                    <a:lumOff val="5000"/>
                  </a:schemeClr>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如：中国史古代史专制主义中央集权统治、近代史救亡图存、新文化运动、抗日战争等知识点所涉及到的</a:t>
            </a:r>
            <a:r>
              <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政治目的、主要目的、直接目的。</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567171" y="963712"/>
            <a:ext cx="11112995" cy="2306955"/>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主要考查学生对</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人的主观因素在历史发展过程中所起作用的理解。目的是指行为主体根据自身的需要，预先设想的行为目标和结果。</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人的历史活动都以目的为依据，可以说目的贯穿历史活动过程的始终。试题中常出现的标志性词语有</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意在</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目的</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为了</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旨在</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意图</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力图</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目标</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等</a:t>
            </a:r>
            <a:r>
              <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79327" y="1196752"/>
            <a:ext cx="11233248" cy="5007447"/>
          </a:xfrm>
        </p:spPr>
        <p:txBody>
          <a:bodyPr/>
          <a:lstStyle/>
          <a:p>
            <a:r>
              <a:rPr lang="en-US" altLang="zh-CN" b="1" kern="100">
                <a:effectLst/>
                <a:latin typeface="Arial" panose="020B0604020202020204" pitchFamily="34" charset="0"/>
                <a:ea typeface="微软雅黑" panose="020B0503020204020204" charset="-122"/>
                <a:sym typeface="Arial" panose="020B0604020202020204" pitchFamily="34" charset="0"/>
              </a:rPr>
              <a:t>5.</a:t>
            </a:r>
            <a:r>
              <a:rPr lang="zh-CN" altLang="en-US" b="1" kern="100">
                <a:effectLst/>
                <a:latin typeface="Arial" panose="020B0604020202020204" pitchFamily="34" charset="0"/>
                <a:ea typeface="微软雅黑" panose="020B0503020204020204" charset="-122"/>
                <a:sym typeface="Arial" panose="020B0604020202020204" pitchFamily="34" charset="0"/>
              </a:rPr>
              <a:t>（</a:t>
            </a:r>
            <a:r>
              <a:rPr lang="en-US" altLang="zh-CN" b="1" kern="100">
                <a:effectLst/>
                <a:latin typeface="Arial" panose="020B0604020202020204" pitchFamily="34" charset="0"/>
                <a:ea typeface="微软雅黑" panose="020B0503020204020204" charset="-122"/>
                <a:sym typeface="Arial" panose="020B0604020202020204" pitchFamily="34" charset="0"/>
              </a:rPr>
              <a:t>2024·</a:t>
            </a:r>
            <a:r>
              <a:rPr lang="zh-CN" altLang="en-US" b="1" kern="100">
                <a:effectLst/>
                <a:latin typeface="Arial" panose="020B0604020202020204" pitchFamily="34" charset="0"/>
                <a:ea typeface="微软雅黑" panose="020B0503020204020204" charset="-122"/>
                <a:sym typeface="Arial" panose="020B0604020202020204" pitchFamily="34" charset="0"/>
              </a:rPr>
              <a:t>江苏高考</a:t>
            </a:r>
            <a:r>
              <a:rPr lang="en-US" altLang="zh-CN" b="1" kern="100">
                <a:effectLst/>
                <a:latin typeface="Arial" panose="020B0604020202020204" pitchFamily="34" charset="0"/>
                <a:ea typeface="微软雅黑" panose="020B0503020204020204" charset="-122"/>
                <a:sym typeface="Arial" panose="020B0604020202020204" pitchFamily="34" charset="0"/>
              </a:rPr>
              <a:t>·9</a:t>
            </a:r>
            <a:r>
              <a:rPr lang="zh-CN" altLang="en-US" b="1" kern="100">
                <a:effectLst/>
                <a:latin typeface="Arial" panose="020B0604020202020204" pitchFamily="34" charset="0"/>
                <a:ea typeface="微软雅黑" panose="020B0503020204020204" charset="-122"/>
                <a:sym typeface="Arial" panose="020B0604020202020204" pitchFamily="34" charset="0"/>
              </a:rPr>
              <a:t>）图</a:t>
            </a:r>
            <a:r>
              <a:rPr lang="en-US" altLang="zh-CN" b="1" kern="100">
                <a:effectLst/>
                <a:latin typeface="Arial" panose="020B0604020202020204" pitchFamily="34" charset="0"/>
                <a:ea typeface="微软雅黑" panose="020B0503020204020204" charset="-122"/>
                <a:sym typeface="Arial" panose="020B0604020202020204" pitchFamily="34" charset="0"/>
              </a:rPr>
              <a:t>2</a:t>
            </a:r>
            <a:r>
              <a:rPr lang="zh-CN" altLang="en-US" b="1" kern="100">
                <a:effectLst/>
                <a:latin typeface="Arial" panose="020B0604020202020204" pitchFamily="34" charset="0"/>
                <a:ea typeface="微软雅黑" panose="020B0503020204020204" charset="-122"/>
                <a:sym typeface="Arial" panose="020B0604020202020204" pitchFamily="34" charset="0"/>
              </a:rPr>
              <a:t>为陈奇峰</a:t>
            </a:r>
            <a:r>
              <a:rPr lang="en-US" altLang="zh-CN" b="1" kern="100">
                <a:effectLst/>
                <a:latin typeface="Arial" panose="020B0604020202020204" pitchFamily="34" charset="0"/>
                <a:ea typeface="微软雅黑" panose="020B0503020204020204" charset="-122"/>
                <a:sym typeface="Arial" panose="020B0604020202020204" pitchFamily="34" charset="0"/>
              </a:rPr>
              <a:t>1951</a:t>
            </a:r>
            <a:r>
              <a:rPr lang="zh-CN" altLang="en-US" b="1" kern="100">
                <a:effectLst/>
                <a:latin typeface="Arial" panose="020B0604020202020204" pitchFamily="34" charset="0"/>
                <a:ea typeface="微软雅黑" panose="020B0503020204020204" charset="-122"/>
                <a:sym typeface="Arial" panose="020B0604020202020204" pitchFamily="34" charset="0"/>
              </a:rPr>
              <a:t>年创作的漫画</a:t>
            </a:r>
            <a:r>
              <a:rPr lang="en-US" altLang="zh-CN" b="1" kern="100">
                <a:effectLst/>
                <a:latin typeface="Arial" panose="020B0604020202020204" pitchFamily="34" charset="0"/>
                <a:ea typeface="微软雅黑" panose="020B0503020204020204" charset="-122"/>
                <a:sym typeface="Arial" panose="020B0604020202020204" pitchFamily="34" charset="0"/>
              </a:rPr>
              <a:t>《</a:t>
            </a:r>
            <a:r>
              <a:rPr lang="zh-CN" altLang="en-US" b="1" kern="100">
                <a:effectLst/>
                <a:latin typeface="Arial" panose="020B0604020202020204" pitchFamily="34" charset="0"/>
                <a:ea typeface="微软雅黑" panose="020B0503020204020204" charset="-122"/>
                <a:sym typeface="Arial" panose="020B0604020202020204" pitchFamily="34" charset="0"/>
              </a:rPr>
              <a:t>不让盗窃分子破坏</a:t>
            </a:r>
            <a:r>
              <a:rPr lang="en-US" altLang="zh-CN" b="1" kern="100">
                <a:effectLst/>
                <a:latin typeface="Arial" panose="020B0604020202020204" pitchFamily="34" charset="0"/>
                <a:ea typeface="微软雅黑" panose="020B0503020204020204" charset="-122"/>
                <a:sym typeface="Arial" panose="020B0604020202020204" pitchFamily="34" charset="0"/>
              </a:rPr>
              <a:t>》</a:t>
            </a:r>
            <a:r>
              <a:rPr lang="zh-CN" altLang="en-US" b="1" kern="100">
                <a:effectLst/>
                <a:latin typeface="Arial" panose="020B0604020202020204" pitchFamily="34" charset="0"/>
                <a:ea typeface="微软雅黑" panose="020B0503020204020204" charset="-122"/>
                <a:sym typeface="Arial" panose="020B0604020202020204" pitchFamily="34" charset="0"/>
              </a:rPr>
              <a:t>。该画意在（  ）</a:t>
            </a:r>
            <a:endParaRPr lang="zh-CN" altLang="en-US" b="1" kern="100">
              <a:effectLst/>
              <a:latin typeface="Arial" panose="020B0604020202020204" pitchFamily="34" charset="0"/>
              <a:ea typeface="微软雅黑" panose="020B0503020204020204" charset="-122"/>
              <a:sym typeface="Arial" panose="020B0604020202020204" pitchFamily="34" charset="0"/>
            </a:endParaRPr>
          </a:p>
          <a:p>
            <a:pPr marR="0" algn="just">
              <a:lnSpc>
                <a:spcPct val="12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A</a:t>
            </a:r>
            <a:r>
              <a:rPr lang="zh-CN" altLang="en-US" b="1" kern="100" spc="125">
                <a:effectLst/>
                <a:latin typeface="Arial" panose="020B0604020202020204" pitchFamily="34" charset="0"/>
                <a:ea typeface="微软雅黑" panose="020B0503020204020204" charset="-122"/>
                <a:sym typeface="Arial" panose="020B0604020202020204" pitchFamily="34" charset="0"/>
              </a:rPr>
              <a:t>．</a:t>
            </a:r>
            <a:r>
              <a:rPr lang="zh-CN" altLang="en-US" b="1" kern="100">
                <a:effectLst/>
                <a:latin typeface="Arial" panose="020B0604020202020204" pitchFamily="34" charset="0"/>
                <a:ea typeface="微软雅黑" panose="020B0503020204020204" charset="-122"/>
                <a:sym typeface="Arial" panose="020B0604020202020204" pitchFamily="34" charset="0"/>
              </a:rPr>
              <a:t>号召人民巩固新生政权             </a:t>
            </a:r>
            <a:endParaRPr lang="en-US" altLang="zh-CN" b="1" kern="100">
              <a:effectLst/>
              <a:latin typeface="Arial" panose="020B0604020202020204" pitchFamily="34" charset="0"/>
              <a:ea typeface="微软雅黑" panose="020B0503020204020204" charset="-122"/>
              <a:sym typeface="Arial" panose="020B0604020202020204" pitchFamily="34" charset="0"/>
            </a:endParaRPr>
          </a:p>
          <a:p>
            <a:pPr marR="0" algn="just">
              <a:lnSpc>
                <a:spcPct val="12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B</a:t>
            </a:r>
            <a:r>
              <a:rPr lang="zh-CN" altLang="en-US" b="1" kern="100" spc="125">
                <a:effectLst/>
                <a:latin typeface="Arial" panose="020B0604020202020204" pitchFamily="34" charset="0"/>
                <a:ea typeface="微软雅黑" panose="020B0503020204020204" charset="-122"/>
                <a:sym typeface="Arial" panose="020B0604020202020204" pitchFamily="34" charset="0"/>
              </a:rPr>
              <a:t>．</a:t>
            </a:r>
            <a:r>
              <a:rPr lang="zh-CN" altLang="en-US" b="1" kern="100">
                <a:effectLst/>
                <a:latin typeface="Arial" panose="020B0604020202020204" pitchFamily="34" charset="0"/>
                <a:ea typeface="微软雅黑" panose="020B0503020204020204" charset="-122"/>
                <a:sym typeface="Arial" panose="020B0604020202020204" pitchFamily="34" charset="0"/>
              </a:rPr>
              <a:t>动员群众参加社会主义建设</a:t>
            </a:r>
            <a:endParaRPr lang="zh-CN" altLang="en-US" b="1" kern="100">
              <a:effectLst/>
              <a:latin typeface="Arial" panose="020B0604020202020204" pitchFamily="34" charset="0"/>
              <a:ea typeface="微软雅黑" panose="020B0503020204020204" charset="-122"/>
              <a:sym typeface="Arial" panose="020B0604020202020204" pitchFamily="34" charset="0"/>
            </a:endParaRPr>
          </a:p>
          <a:p>
            <a:pPr marR="0" algn="just">
              <a:lnSpc>
                <a:spcPct val="12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C</a:t>
            </a:r>
            <a:r>
              <a:rPr lang="zh-CN" altLang="en-US" b="1" kern="100" spc="125">
                <a:effectLst/>
                <a:latin typeface="Arial" panose="020B0604020202020204" pitchFamily="34" charset="0"/>
                <a:ea typeface="微软雅黑" panose="020B0503020204020204" charset="-122"/>
                <a:sym typeface="Arial" panose="020B0604020202020204" pitchFamily="34" charset="0"/>
              </a:rPr>
              <a:t>．</a:t>
            </a:r>
            <a:r>
              <a:rPr lang="zh-CN" altLang="en-US" b="1" kern="100">
                <a:effectLst/>
                <a:latin typeface="Arial" panose="020B0604020202020204" pitchFamily="34" charset="0"/>
                <a:ea typeface="微软雅黑" panose="020B0503020204020204" charset="-122"/>
                <a:sym typeface="Arial" panose="020B0604020202020204" pitchFamily="34" charset="0"/>
              </a:rPr>
              <a:t>抨击投机商人囤积居奇             </a:t>
            </a:r>
            <a:endParaRPr lang="en-US" altLang="zh-CN" b="1" kern="100">
              <a:effectLst/>
              <a:latin typeface="Arial" panose="020B0604020202020204" pitchFamily="34" charset="0"/>
              <a:ea typeface="微软雅黑" panose="020B0503020204020204" charset="-122"/>
              <a:sym typeface="Arial" panose="020B0604020202020204" pitchFamily="34" charset="0"/>
            </a:endParaRPr>
          </a:p>
          <a:p>
            <a:pPr marR="0" algn="just">
              <a:lnSpc>
                <a:spcPct val="120000"/>
              </a:lnSpc>
            </a:pPr>
            <a:r>
              <a:rPr lang="en-US" altLang="zh-CN" b="1" kern="100" spc="125">
                <a:effectLst/>
                <a:latin typeface="Arial" panose="020B0604020202020204" pitchFamily="34" charset="0"/>
                <a:ea typeface="微软雅黑" panose="020B0503020204020204" charset="-122"/>
                <a:sym typeface="Arial" panose="020B0604020202020204" pitchFamily="34" charset="0"/>
              </a:rPr>
              <a:t>D</a:t>
            </a:r>
            <a:r>
              <a:rPr lang="zh-CN" altLang="en-US" b="1" kern="100" spc="125">
                <a:effectLst/>
                <a:latin typeface="Arial" panose="020B0604020202020204" pitchFamily="34" charset="0"/>
                <a:ea typeface="微软雅黑" panose="020B0503020204020204" charset="-122"/>
                <a:sym typeface="Arial" panose="020B0604020202020204" pitchFamily="34" charset="0"/>
              </a:rPr>
              <a:t>．</a:t>
            </a:r>
            <a:r>
              <a:rPr lang="zh-CN" altLang="en-US" b="1" kern="100">
                <a:effectLst/>
                <a:latin typeface="Arial" panose="020B0604020202020204" pitchFamily="34" charset="0"/>
                <a:ea typeface="微软雅黑" panose="020B0503020204020204" charset="-122"/>
                <a:sym typeface="Arial" panose="020B0604020202020204" pitchFamily="34" charset="0"/>
              </a:rPr>
              <a:t>倡导勤俭节约的社会新风尚</a:t>
            </a:r>
            <a:endParaRPr lang="zh-CN" altLang="en-US" b="1" kern="100">
              <a:effectLst/>
              <a:latin typeface="Arial" panose="020B0604020202020204" pitchFamily="34" charset="0"/>
              <a:ea typeface="微软雅黑" panose="020B0503020204020204" charset="-122"/>
              <a:sym typeface="Arial" panose="020B0604020202020204" pitchFamily="34" charset="0"/>
            </a:endParaRPr>
          </a:p>
          <a:p>
            <a:endParaRPr lang="zh-CN" altLang="en-US" b="1">
              <a:latin typeface="Arial" panose="020B0604020202020204" pitchFamily="34" charset="0"/>
              <a:ea typeface="微软雅黑" panose="020B0503020204020204" charset="-122"/>
              <a:sym typeface="Arial" panose="020B0604020202020204" pitchFamily="34" charset="0"/>
            </a:endParaRPr>
          </a:p>
        </p:txBody>
      </p:sp>
      <p:pic>
        <p:nvPicPr>
          <p:cNvPr id="5" name="../Upload/image/2024/7/6/202407060423220634061.png"/>
          <p:cNvPicPr>
            <a:picLocks noChangeAspect="1" noChangeArrowheads="1"/>
          </p:cNvPicPr>
          <p:nvPr>
            <p:custDataLst>
              <p:tags r:id="rId2"/>
            </p:custDataLst>
          </p:nvPr>
        </p:nvPicPr>
        <p:blipFill>
          <a:blip r:embed="rId3"/>
          <a:stretch>
            <a:fillRect/>
          </a:stretch>
        </p:blipFill>
        <p:spPr>
          <a:xfrm>
            <a:off x="7968208" y="1844824"/>
            <a:ext cx="3314700" cy="2733675"/>
          </a:xfrm>
          <a:prstGeom prst="rect">
            <a:avLst/>
          </a:prstGeom>
        </p:spPr>
      </p:pic>
      <p:sp>
        <p:nvSpPr>
          <p:cNvPr id="6" name="文本框 5"/>
          <p:cNvSpPr txBox="1"/>
          <p:nvPr>
            <p:custDataLst>
              <p:tags r:id="rId4"/>
            </p:custDataLst>
          </p:nvPr>
        </p:nvSpPr>
        <p:spPr>
          <a:xfrm>
            <a:off x="455613" y="4437112"/>
            <a:ext cx="10248900" cy="707886"/>
          </a:xfrm>
          <a:prstGeom prst="rect">
            <a:avLst/>
          </a:prstGeom>
          <a:solidFill>
            <a:srgbClr val="FFF2CC"/>
          </a:solidFill>
        </p:spPr>
        <p:txBody>
          <a:bodyPr wrap="square">
            <a:spAutoFit/>
          </a:bodyPr>
          <a:lstStyle/>
          <a:p>
            <a:r>
              <a:rPr lang="zh-CN" altLang="en-US" sz="2000" b="1">
                <a:latin typeface="Arial" panose="020B0604020202020204" pitchFamily="34" charset="0"/>
                <a:ea typeface="微软雅黑" panose="020B0503020204020204" charset="-122"/>
                <a:sym typeface="Arial" panose="020B0604020202020204" pitchFamily="34" charset="0"/>
              </a:rPr>
              <a:t>①审题干获信息</a:t>
            </a:r>
            <a:r>
              <a:rPr lang="en-US" altLang="zh-CN" sz="2000" b="1">
                <a:latin typeface="Arial" panose="020B0604020202020204" pitchFamily="34" charset="0"/>
                <a:ea typeface="微软雅黑" panose="020B0503020204020204" charset="-122"/>
                <a:sym typeface="Arial" panose="020B0604020202020204" pitchFamily="34" charset="0"/>
              </a:rPr>
              <a:t>:</a:t>
            </a:r>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时间</a:t>
            </a:r>
            <a:r>
              <a:rPr lang="en-US" altLang="zh-CN" sz="2000" b="1">
                <a:latin typeface="Arial" panose="020B0604020202020204" pitchFamily="34" charset="0"/>
                <a:ea typeface="微软雅黑" panose="020B0503020204020204" charset="-122"/>
                <a:sym typeface="Arial" panose="020B0604020202020204" pitchFamily="34" charset="0"/>
              </a:rPr>
              <a:t>-</a:t>
            </a:r>
            <a:r>
              <a:rPr lang="en-US" altLang="zh-CN" sz="2000" b="1" kern="100">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 1951</a:t>
            </a:r>
            <a:r>
              <a:rPr lang="zh-CN" altLang="en-US" sz="2000" b="1" kern="100">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年</a:t>
            </a:r>
            <a:endParaRPr lang="en-US" altLang="zh-CN" sz="2000" b="1" kern="100">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a:p>
            <a:r>
              <a:rPr lang="en-US" altLang="zh-CN" sz="2000" b="1" kern="100">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                             </a:t>
            </a:r>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主题</a:t>
            </a:r>
            <a:r>
              <a:rPr lang="en-US" altLang="zh-CN" sz="2000" b="1">
                <a:latin typeface="Arial" panose="020B0604020202020204" pitchFamily="34" charset="0"/>
                <a:ea typeface="微软雅黑" panose="020B0503020204020204" charset="-122"/>
                <a:sym typeface="Arial" panose="020B0604020202020204" pitchFamily="34" charset="0"/>
              </a:rPr>
              <a:t>-</a:t>
            </a:r>
            <a:r>
              <a:rPr lang="zh-CN" altLang="en-US" sz="2000" b="1" kern="100">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陈奇峰漫画</a:t>
            </a:r>
            <a:r>
              <a:rPr lang="en-US" altLang="zh-CN" sz="2000" b="1" kern="100">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r>
              <a:rPr lang="zh-CN" altLang="en-US" sz="2000" b="1" kern="100">
                <a:solidFill>
                  <a:srgbClr val="FF0000"/>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不让盗窃分子破坏</a:t>
            </a:r>
            <a:r>
              <a:rPr lang="en-US" altLang="zh-CN" sz="2000" b="1" kern="100">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r>
              <a:rPr lang="zh-CN" altLang="en-US" sz="2000" b="1" kern="100">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r>
              <a:rPr lang="zh-CN" altLang="en-US" sz="2000" b="1">
                <a:latin typeface="Arial" panose="020B0604020202020204" pitchFamily="34" charset="0"/>
                <a:ea typeface="微软雅黑" panose="020B0503020204020204" charset="-122"/>
                <a:sym typeface="Arial" panose="020B0604020202020204" pitchFamily="34" charset="0"/>
              </a:rPr>
              <a:t>是褒扬国家这一行为</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5"/>
            </p:custDataLst>
          </p:nvPr>
        </p:nvSpPr>
        <p:spPr>
          <a:xfrm>
            <a:off x="455613" y="5157192"/>
            <a:ext cx="11256962" cy="707886"/>
          </a:xfrm>
          <a:prstGeom prst="rect">
            <a:avLst/>
          </a:prstGeom>
          <a:solidFill>
            <a:srgbClr val="FFF2CC"/>
          </a:solidFill>
        </p:spPr>
        <p:txBody>
          <a:bodyPr wrap="square">
            <a:spAutoFit/>
          </a:bodyP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②分析图片提炼信息：</a:t>
            </a:r>
            <a:r>
              <a:rPr lang="zh-CN" altLang="en-US" sz="2000" b="1">
                <a:latin typeface="Arial" panose="020B0604020202020204" pitchFamily="34" charset="0"/>
                <a:ea typeface="微软雅黑" panose="020B0503020204020204" charset="-122"/>
                <a:sym typeface="Arial" panose="020B0604020202020204" pitchFamily="34" charset="0"/>
              </a:rPr>
              <a:t>要注意</a:t>
            </a:r>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文字（题眼）</a:t>
            </a:r>
            <a:r>
              <a:rPr lang="en-US" altLang="zh-CN" sz="2000" b="1">
                <a:solidFill>
                  <a:srgbClr val="FF0000"/>
                </a:solidFill>
                <a:latin typeface="Arial" panose="020B0604020202020204" pitchFamily="34" charset="0"/>
                <a:ea typeface="微软雅黑" panose="020B0503020204020204" charset="-122"/>
                <a:sym typeface="Arial" panose="020B0604020202020204" pitchFamily="34" charset="0"/>
              </a:rPr>
              <a:t>-</a:t>
            </a:r>
            <a:r>
              <a:rPr lang="zh-CN" altLang="en-US" sz="2000" b="1">
                <a:latin typeface="Arial" panose="020B0604020202020204" pitchFamily="34" charset="0"/>
                <a:ea typeface="微软雅黑" panose="020B0503020204020204" charset="-122"/>
                <a:sym typeface="Arial" panose="020B0604020202020204" pitchFamily="34" charset="0"/>
              </a:rPr>
              <a:t>“建设国家工业化的资金”“严惩贪污”“贪污”可知漫画以</a:t>
            </a:r>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国民经济恢复时期</a:t>
            </a:r>
            <a:r>
              <a:rPr lang="zh-CN" altLang="en-US" sz="2000" b="1">
                <a:latin typeface="Arial" panose="020B0604020202020204" pitchFamily="34" charset="0"/>
                <a:ea typeface="微软雅黑" panose="020B0503020204020204" charset="-122"/>
                <a:sym typeface="Arial" panose="020B0604020202020204" pitchFamily="34" charset="0"/>
              </a:rPr>
              <a:t>为背景，强调通过打击</a:t>
            </a:r>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贪污腐败</a:t>
            </a:r>
            <a:r>
              <a:rPr lang="zh-CN" altLang="en-US" sz="2000" b="1">
                <a:latin typeface="Arial" panose="020B0604020202020204" pitchFamily="34" charset="0"/>
                <a:ea typeface="微软雅黑" panose="020B0503020204020204" charset="-122"/>
                <a:sym typeface="Arial" panose="020B0604020202020204" pitchFamily="34" charset="0"/>
              </a:rPr>
              <a:t>为国家工业化提供资金支持</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custDataLst>
              <p:tags r:id="rId6"/>
            </p:custDataLst>
          </p:nvPr>
        </p:nvSpPr>
        <p:spPr>
          <a:xfrm>
            <a:off x="454026" y="5877272"/>
            <a:ext cx="11185003" cy="707886"/>
          </a:xfrm>
          <a:prstGeom prst="rect">
            <a:avLst/>
          </a:prstGeom>
          <a:solidFill>
            <a:srgbClr val="FFF2CC"/>
          </a:solidFill>
        </p:spPr>
        <p:txBody>
          <a:bodyPr wrap="square">
            <a:spAutoFit/>
          </a:bodyP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③联系所学明确选项：</a:t>
            </a:r>
            <a:r>
              <a:rPr lang="zh-CN" altLang="en-US" sz="2000" b="1">
                <a:latin typeface="Arial" panose="020B0604020202020204" pitchFamily="34" charset="0"/>
                <a:ea typeface="微软雅黑" panose="020B0503020204020204" charset="-122"/>
                <a:sym typeface="Arial" panose="020B0604020202020204" pitchFamily="34" charset="0"/>
              </a:rPr>
              <a:t>强调通过打击贪污腐败为国家工业化提供资金支持，有利于巩固新生的人民政权，故选</a:t>
            </a:r>
            <a:r>
              <a:rPr lang="en-US" altLang="zh-CN" sz="2000" b="1">
                <a:latin typeface="Arial" panose="020B0604020202020204" pitchFamily="34" charset="0"/>
                <a:ea typeface="微软雅黑" panose="020B0503020204020204" charset="-122"/>
                <a:sym typeface="Arial" panose="020B0604020202020204" pitchFamily="34" charset="0"/>
              </a:rPr>
              <a:t>A</a:t>
            </a:r>
            <a:r>
              <a:rPr lang="zh-CN" altLang="en-US" sz="2000" b="1">
                <a:latin typeface="Arial" panose="020B0604020202020204" pitchFamily="34" charset="0"/>
                <a:ea typeface="微软雅黑" panose="020B0503020204020204" charset="-122"/>
                <a:sym typeface="Arial" panose="020B0604020202020204" pitchFamily="34" charset="0"/>
              </a:rPr>
              <a:t>项</a:t>
            </a:r>
            <a:endParaRPr lang="zh-CN" altLang="en-US" b="1">
              <a:latin typeface="Arial" panose="020B0604020202020204" pitchFamily="34" charset="0"/>
              <a:ea typeface="微软雅黑" panose="020B0503020204020204" charset="-122"/>
              <a:sym typeface="Arial" panose="020B0604020202020204" pitchFamily="34" charset="0"/>
            </a:endParaRPr>
          </a:p>
        </p:txBody>
      </p:sp>
      <p:sp>
        <p:nvSpPr>
          <p:cNvPr id="9" name="任意多边形: 形状 16"/>
          <p:cNvSpPr/>
          <p:nvPr>
            <p:custDataLst>
              <p:tags r:id="rId7"/>
            </p:custDataLst>
          </p:nvPr>
        </p:nvSpPr>
        <p:spPr>
          <a:xfrm>
            <a:off x="4511824" y="1700808"/>
            <a:ext cx="2043430"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任意多边形: 形状 16"/>
          <p:cNvSpPr/>
          <p:nvPr>
            <p:custDataLst>
              <p:tags r:id="rId8"/>
            </p:custDataLst>
          </p:nvPr>
        </p:nvSpPr>
        <p:spPr>
          <a:xfrm>
            <a:off x="8400256" y="1628800"/>
            <a:ext cx="2043430"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1" name="组合 10"/>
          <p:cNvGrpSpPr/>
          <p:nvPr>
            <p:custDataLst>
              <p:tags r:id="rId9"/>
            </p:custDataLst>
          </p:nvPr>
        </p:nvGrpSpPr>
        <p:grpSpPr>
          <a:xfrm>
            <a:off x="2999656" y="2780928"/>
            <a:ext cx="2160240" cy="365641"/>
            <a:chOff x="1272010" y="3056193"/>
            <a:chExt cx="2160240" cy="365641"/>
          </a:xfrm>
        </p:grpSpPr>
        <p:cxnSp>
          <p:nvCxnSpPr>
            <p:cNvPr id="12" name="直接箭头连接符 11"/>
            <p:cNvCxnSpPr/>
            <p:nvPr>
              <p:custDataLst>
                <p:tags r:id="rId10"/>
              </p:custDataLst>
            </p:nvPr>
          </p:nvCxnSpPr>
          <p:spPr>
            <a:xfrm flipV="1">
              <a:off x="3023974" y="3056193"/>
              <a:ext cx="408276" cy="129286"/>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3" name="矩形: 圆角 12"/>
            <p:cNvSpPr/>
            <p:nvPr>
              <p:custDataLst>
                <p:tags r:id="rId11"/>
              </p:custDataLst>
            </p:nvPr>
          </p:nvSpPr>
          <p:spPr>
            <a:xfrm>
              <a:off x="1272010" y="3056193"/>
              <a:ext cx="1800200" cy="365641"/>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4" name="组合 13"/>
          <p:cNvGrpSpPr/>
          <p:nvPr>
            <p:custDataLst>
              <p:tags r:id="rId12"/>
            </p:custDataLst>
          </p:nvPr>
        </p:nvGrpSpPr>
        <p:grpSpPr>
          <a:xfrm>
            <a:off x="2423592" y="3212976"/>
            <a:ext cx="2592288" cy="365641"/>
            <a:chOff x="5581429" y="3593764"/>
            <a:chExt cx="2592288" cy="365641"/>
          </a:xfrm>
        </p:grpSpPr>
        <p:cxnSp>
          <p:nvCxnSpPr>
            <p:cNvPr id="15" name="直接箭头连接符 14"/>
            <p:cNvCxnSpPr/>
            <p:nvPr>
              <p:custDataLst>
                <p:tags r:id="rId13"/>
              </p:custDataLst>
            </p:nvPr>
          </p:nvCxnSpPr>
          <p:spPr>
            <a:xfrm flipV="1">
              <a:off x="7265659" y="3593764"/>
              <a:ext cx="908058" cy="335179"/>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6" name="矩形: 圆角 15"/>
            <p:cNvSpPr/>
            <p:nvPr>
              <p:custDataLst>
                <p:tags r:id="rId14"/>
              </p:custDataLst>
            </p:nvPr>
          </p:nvSpPr>
          <p:spPr>
            <a:xfrm>
              <a:off x="5581429" y="3593764"/>
              <a:ext cx="1728192" cy="365641"/>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7" name="文本框 16"/>
          <p:cNvSpPr txBox="1"/>
          <p:nvPr>
            <p:custDataLst>
              <p:tags r:id="rId15"/>
            </p:custDataLst>
          </p:nvPr>
        </p:nvSpPr>
        <p:spPr>
          <a:xfrm>
            <a:off x="263352" y="1988840"/>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grpSp>
        <p:nvGrpSpPr>
          <p:cNvPr id="20" name="组合 19"/>
          <p:cNvGrpSpPr/>
          <p:nvPr>
            <p:custDataLst>
              <p:tags r:id="rId16"/>
            </p:custDataLst>
          </p:nvPr>
        </p:nvGrpSpPr>
        <p:grpSpPr>
          <a:xfrm>
            <a:off x="1703512" y="3645024"/>
            <a:ext cx="3168352" cy="407187"/>
            <a:chOff x="5581429" y="3593764"/>
            <a:chExt cx="3168352" cy="407187"/>
          </a:xfrm>
        </p:grpSpPr>
        <p:cxnSp>
          <p:nvCxnSpPr>
            <p:cNvPr id="21" name="直接箭头连接符 20"/>
            <p:cNvCxnSpPr/>
            <p:nvPr>
              <p:custDataLst>
                <p:tags r:id="rId17"/>
              </p:custDataLst>
            </p:nvPr>
          </p:nvCxnSpPr>
          <p:spPr>
            <a:xfrm flipV="1">
              <a:off x="6949581" y="3665772"/>
              <a:ext cx="1800200" cy="335179"/>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2" name="矩形: 圆角 21"/>
            <p:cNvSpPr/>
            <p:nvPr>
              <p:custDataLst>
                <p:tags r:id="rId18"/>
              </p:custDataLst>
            </p:nvPr>
          </p:nvSpPr>
          <p:spPr>
            <a:xfrm>
              <a:off x="5581429" y="3593764"/>
              <a:ext cx="1296144" cy="365641"/>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5" name="文本框 24"/>
          <p:cNvSpPr txBox="1"/>
          <p:nvPr>
            <p:custDataLst>
              <p:tags r:id="rId19"/>
            </p:custDataLst>
          </p:nvPr>
        </p:nvSpPr>
        <p:spPr>
          <a:xfrm>
            <a:off x="5159896" y="2204864"/>
            <a:ext cx="2592288" cy="707886"/>
          </a:xfrm>
          <a:prstGeom prst="rect">
            <a:avLst/>
          </a:prstGeom>
          <a:solidFill>
            <a:schemeClr val="bg2">
              <a:lumMod val="90000"/>
            </a:schemeClr>
          </a:solidFill>
        </p:spPr>
        <p:txBody>
          <a:bodyPr wrap="square">
            <a:spAutoFit/>
          </a:bodyPr>
          <a:lstStyle/>
          <a:p>
            <a:pPr marL="0" marR="0" algn="just"/>
            <a:r>
              <a:rPr lang="en-US" altLang="zh-CN" sz="2000" b="1" kern="100">
                <a:solidFill>
                  <a:srgbClr val="0000CC"/>
                </a:solidFill>
                <a:effectLst/>
                <a:latin typeface="Arial" panose="020B0604020202020204" pitchFamily="34" charset="0"/>
                <a:ea typeface="微软雅黑" panose="020B0503020204020204" charset="-122"/>
                <a:sym typeface="Arial" panose="020B0604020202020204" pitchFamily="34" charset="0"/>
              </a:rPr>
              <a:t>1956</a:t>
            </a:r>
            <a:r>
              <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rPr>
              <a:t>年底才建立社会主义基本制</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custDataLst>
              <p:tags r:id="rId20"/>
            </p:custDataLst>
          </p:nvPr>
        </p:nvSpPr>
        <p:spPr>
          <a:xfrm>
            <a:off x="5087888" y="2852936"/>
            <a:ext cx="3384376" cy="707886"/>
          </a:xfrm>
          <a:prstGeom prst="rect">
            <a:avLst/>
          </a:prstGeom>
          <a:solidFill>
            <a:schemeClr val="bg2">
              <a:lumMod val="90000"/>
            </a:schemeClr>
          </a:solidFill>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rPr>
              <a:t>“严惩贪污”主要针对的是国家企事业机关工作人员</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custDataLst>
              <p:tags r:id="rId21"/>
            </p:custDataLst>
          </p:nvPr>
        </p:nvSpPr>
        <p:spPr>
          <a:xfrm>
            <a:off x="4943872" y="3645024"/>
            <a:ext cx="3672408" cy="707886"/>
          </a:xfrm>
          <a:prstGeom prst="rect">
            <a:avLst/>
          </a:prstGeom>
          <a:solidFill>
            <a:schemeClr val="bg2">
              <a:lumMod val="90000"/>
            </a:schemeClr>
          </a:solidFill>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rPr>
              <a:t>主要强调通过严惩贪污腐败行为来为工业化保障资金需要</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grpSp>
        <p:nvGrpSpPr>
          <p:cNvPr id="35" name="组合 34"/>
          <p:cNvGrpSpPr/>
          <p:nvPr>
            <p:custDataLst>
              <p:tags r:id="rId22"/>
            </p:custDataLst>
          </p:nvPr>
        </p:nvGrpSpPr>
        <p:grpSpPr>
          <a:xfrm>
            <a:off x="8688288" y="2060848"/>
            <a:ext cx="2592288" cy="2448272"/>
            <a:chOff x="8688288" y="2060848"/>
            <a:chExt cx="2592288" cy="2448272"/>
          </a:xfrm>
        </p:grpSpPr>
        <p:sp>
          <p:nvSpPr>
            <p:cNvPr id="30" name="椭圆 29"/>
            <p:cNvSpPr/>
            <p:nvPr>
              <p:custDataLst>
                <p:tags r:id="rId23"/>
              </p:custDataLst>
            </p:nvPr>
          </p:nvSpPr>
          <p:spPr>
            <a:xfrm>
              <a:off x="8688288" y="3212976"/>
              <a:ext cx="1800200" cy="72008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24"/>
              </p:custDataLst>
            </p:nvPr>
          </p:nvSpPr>
          <p:spPr>
            <a:xfrm>
              <a:off x="9768408" y="4005064"/>
              <a:ext cx="1016496" cy="504056"/>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custDataLst>
                <p:tags r:id="rId25"/>
              </p:custDataLst>
            </p:nvPr>
          </p:nvSpPr>
          <p:spPr>
            <a:xfrm>
              <a:off x="10848528" y="2492896"/>
              <a:ext cx="432048" cy="72008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26"/>
              </p:custDataLst>
            </p:nvPr>
          </p:nvSpPr>
          <p:spPr>
            <a:xfrm>
              <a:off x="8976320" y="2060848"/>
              <a:ext cx="432048" cy="72008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 name="矩形 2"/>
          <p:cNvSpPr/>
          <p:nvPr>
            <p:custDataLst>
              <p:tags r:id="rId27"/>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七、图表漫画类：题型专练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custDataLst>
              <p:tags r:id="rId28"/>
            </p:custDataLst>
          </p:nvPr>
        </p:nvSpPr>
        <p:spPr>
          <a:xfrm>
            <a:off x="5445760" y="476885"/>
            <a:ext cx="4822825" cy="502285"/>
          </a:xfrm>
          <a:prstGeom prst="rect">
            <a:avLst/>
          </a:prstGeom>
          <a:solidFill>
            <a:srgbClr val="FF0000"/>
          </a:solidFill>
          <a:ln>
            <a:noFill/>
          </a:ln>
        </p:spPr>
        <p:txBody>
          <a:bodyPr wrap="square" lIns="0" tIns="0" rIns="0" bIns="0" rtlCol="0" anchor="ctr">
            <a:noAutofit/>
          </a:bodyPr>
          <a:lstStyle/>
          <a:p>
            <a:pPr algn="ctr"/>
            <a:r>
              <a:rPr lang="zh-CN" altLang="en-US"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图表漫画类</a:t>
            </a:r>
            <a:r>
              <a:rPr lang="en-US" altLang="zh-CN" sz="2800" b="1" kern="100">
                <a:solidFill>
                  <a:schemeClr val="bg1"/>
                </a:solidFill>
                <a:effectLst/>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a:t>
            </a:r>
            <a:r>
              <a:rPr lang="zh-CN" altLang="en-US" sz="2800" b="1" kern="100">
                <a:solidFill>
                  <a:schemeClr val="bg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卡通漫画</a:t>
            </a:r>
            <a:r>
              <a:rPr lang="zh-CN" altLang="en-US" sz="2800" b="1">
                <a:solidFill>
                  <a:schemeClr val="bg1"/>
                </a:solidFill>
                <a:latin typeface="Arial" panose="020B0604020202020204" pitchFamily="34" charset="0"/>
                <a:ea typeface="微软雅黑" panose="020B0503020204020204" charset="-122"/>
                <a:sym typeface="Arial" panose="020B0604020202020204" pitchFamily="34" charset="0"/>
              </a:rPr>
              <a:t>类</a:t>
            </a:r>
            <a:endParaRPr lang="zh-CN" altLang="en-US" sz="2800" b="1"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7" grpId="0"/>
      <p:bldP spid="25" grpId="0" animBg="1"/>
      <p:bldP spid="27"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八、史学理论类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407035" y="2708910"/>
            <a:ext cx="11324590" cy="3804920"/>
          </a:xfrm>
          <a:prstGeom prst="rect">
            <a:avLst/>
          </a:prstGeom>
          <a:noFill/>
          <a:ln>
            <a:solidFill>
              <a:srgbClr val="00B0F0"/>
            </a:solidFill>
          </a:ln>
        </p:spPr>
        <p:txBody>
          <a:bodyPr wrap="square">
            <a:no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在作答此类题目时，要注意以下几点：首先，了解相关的理论和历史研究常识，如唯物史观的基本内容、中国史学的优秀传统、读书常识和历史探究的方法与过程、史料的搜集、分类和运用的方法等等；其次，在分析题干时结合相关的史学理论；最后做出判断。</a:t>
            </a:r>
            <a:endPar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如：史学家</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个人的价值判断</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；历史的基本史实要</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多角度（多种资料、多种路径）实物史料、文献史料、现代考古以及个人实践等相结合；实物史料一定能反映历史的真实；现代考古的真实性要高于实物史料；实物史料价值高于文献史料等等。</a:t>
            </a:r>
            <a:endParaRPr lang="en-US"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407035" y="765175"/>
            <a:ext cx="11324590" cy="1740535"/>
          </a:xfrm>
          <a:prstGeom prst="rect">
            <a:avLst/>
          </a:prstGeom>
          <a:noFill/>
          <a:ln>
            <a:solidFill>
              <a:srgbClr val="00B0F0"/>
            </a:solidFill>
          </a:ln>
        </p:spPr>
        <p:txBody>
          <a:bodyPr wrap="square">
            <a:no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史学理论类材料题主要以考查学生基本的</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历史学理论和历史唯物主义的基本原理</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为特点，主要涉及对</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历史事件的理解、史料的辨析与运用、研究历史</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的基本原则和方法、优秀的史学研究传统等等。</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此类题目能够考查学生学习历史的理论功底。</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八、史学理论类：题型专练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2" name="矩形 1"/>
          <p:cNvSpPr/>
          <p:nvPr>
            <p:custDataLst>
              <p:tags r:id="rId2"/>
            </p:custDataLst>
          </p:nvPr>
        </p:nvSpPr>
        <p:spPr>
          <a:xfrm>
            <a:off x="407102" y="548959"/>
            <a:ext cx="11578456" cy="4650376"/>
          </a:xfrm>
          <a:prstGeom prst="rect">
            <a:avLst/>
          </a:prstGeom>
        </p:spPr>
        <p:txBody>
          <a:bodyPr>
            <a:spAutoFit/>
          </a:bodyPr>
          <a:lstStyle/>
          <a:p>
            <a:pPr algn="just">
              <a:lnSpc>
                <a:spcPct val="130000"/>
              </a:lnSpc>
              <a:spcAft>
                <a:spcPct val="0"/>
              </a:spcAft>
            </a:pPr>
            <a:r>
              <a:rPr lang="en-US" altLang="zh-CN" sz="23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300" kern="10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300" kern="100">
                <a:latin typeface="Times New Roman" panose="02020603050405020304" pitchFamily="18" charset="0"/>
                <a:ea typeface="楷体_GB2312" panose="02010609030101010101" pitchFamily="49" charset="-122"/>
                <a:cs typeface="Times New Roman" panose="02020603050405020304" pitchFamily="18" charset="0"/>
              </a:rPr>
              <a:t>台州一模</a:t>
            </a:r>
            <a:r>
              <a:rPr lang="en-US" altLang="zh-CN" sz="23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随着近年研究的深入，</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秦二世继位之谜</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成为热议话题。《史记》记载：</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高乃与公子胡亥、丞相斯阴谋破去始皇所封书赐公子扶苏者，而更诈为丞相斯受始皇遗诏沙丘，立子胡亥为太子。</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按</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北京大学藏西汉竹书</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之《赵正书》记载：</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丞相臣斯、御史臣去疾昧死顿首言曰：今道远而诏期群臣，恐大臣之有谋，请立子胡亥为代后。王曰：可。</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胡亥继位却是经秦始皇同意的。另，近年湖南出土《秦二世元年十月甲午诏书》记载：</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天下失始皇帝，皆遽恐悲哀甚，朕奉遗诏。</a:t>
            </a:r>
            <a:r>
              <a:rPr lang="en-US" altLang="zh-CN" sz="23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这说明</a:t>
            </a:r>
            <a:endParaRPr lang="zh-CN" altLang="zh-CN" sz="23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ct val="0"/>
              </a:spcAft>
            </a:pPr>
            <a:r>
              <a:rPr lang="en-US" altLang="zh-CN" sz="23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历史事实的考辨，需要考古学的进展和史学家的价值判断</a:t>
            </a:r>
            <a:endParaRPr lang="zh-CN" altLang="zh-CN" sz="23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ct val="0"/>
              </a:spcAft>
            </a:pPr>
            <a:r>
              <a:rPr lang="en-US" altLang="zh-CN" sz="23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历史诠释需坚守客观立场，力求规避历史学家的主观认识</a:t>
            </a:r>
            <a:endParaRPr lang="zh-CN" altLang="zh-CN" sz="23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ct val="0"/>
              </a:spcAft>
            </a:pPr>
            <a:r>
              <a:rPr lang="en-US" altLang="zh-CN" sz="23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历史学家应以探究历史之谜为己任，挖掘史实的全部细节为职业要求</a:t>
            </a:r>
            <a:endParaRPr lang="zh-CN" altLang="zh-CN" sz="23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ct val="0"/>
              </a:spcAft>
            </a:pPr>
            <a:r>
              <a:rPr lang="en-US" altLang="zh-CN" sz="23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300" kern="100">
                <a:latin typeface="Times New Roman" panose="02020603050405020304" pitchFamily="18" charset="0"/>
                <a:ea typeface="方正中等线简体" panose="03000509000000000000" pitchFamily="65" charset="-122"/>
                <a:cs typeface="Times New Roman" panose="02020603050405020304" pitchFamily="18" charset="0"/>
              </a:rPr>
              <a:t>历史的基本事实通过各种资料并借助多种研究路径，有可能逐步弄清</a:t>
            </a:r>
            <a:endParaRPr lang="zh-CN" altLang="zh-CN" sz="23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19"/>
          <p:cNvSpPr txBox="1"/>
          <p:nvPr>
            <p:custDataLst>
              <p:tags r:id="rId3"/>
            </p:custDataLst>
          </p:nvPr>
        </p:nvSpPr>
        <p:spPr>
          <a:xfrm>
            <a:off x="263626" y="4581418"/>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4" name="文本框 3"/>
          <p:cNvSpPr txBox="1"/>
          <p:nvPr>
            <p:custDataLst>
              <p:tags r:id="rId4"/>
            </p:custDataLst>
          </p:nvPr>
        </p:nvSpPr>
        <p:spPr>
          <a:xfrm>
            <a:off x="623570" y="4941570"/>
            <a:ext cx="3873500" cy="398780"/>
          </a:xfrm>
          <a:prstGeom prst="rect">
            <a:avLst/>
          </a:prstGeom>
          <a:solidFill>
            <a:srgbClr val="FFF2CC"/>
          </a:solidFill>
        </p:spPr>
        <p:txBody>
          <a:bodyPr wrap="square">
            <a:spAutoFit/>
          </a:bodyPr>
          <a:lstStyle/>
          <a:p>
            <a:r>
              <a:rPr lang="zh-CN" altLang="en-US" sz="2000" b="1">
                <a:latin typeface="Arial" panose="020B0604020202020204" pitchFamily="34" charset="0"/>
                <a:ea typeface="微软雅黑" panose="020B0503020204020204" charset="-122"/>
                <a:sym typeface="Arial" panose="020B0604020202020204" pitchFamily="34" charset="0"/>
              </a:rPr>
              <a:t>①审题干获信息</a:t>
            </a:r>
            <a:r>
              <a:rPr lang="en-US" altLang="zh-CN" sz="2000" b="1">
                <a:latin typeface="Arial" panose="020B0604020202020204" pitchFamily="34" charset="0"/>
                <a:ea typeface="微软雅黑" panose="020B0503020204020204" charset="-122"/>
                <a:sym typeface="Arial" panose="020B0604020202020204" pitchFamily="34" charset="0"/>
              </a:rPr>
              <a:t>:</a:t>
            </a:r>
            <a:r>
              <a:rPr lang="zh-CN" altLang="en-US" sz="2000" b="1">
                <a:latin typeface="Arial" panose="020B0604020202020204" pitchFamily="34" charset="0"/>
                <a:ea typeface="微软雅黑" panose="020B0503020204020204" charset="-122"/>
                <a:sym typeface="Arial" panose="020B0604020202020204" pitchFamily="34" charset="0"/>
              </a:rPr>
              <a:t>多角度、多材料</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13" name="矩形: 圆角 12"/>
          <p:cNvSpPr/>
          <p:nvPr>
            <p:custDataLst>
              <p:tags r:id="rId5"/>
            </p:custDataLst>
          </p:nvPr>
        </p:nvSpPr>
        <p:spPr>
          <a:xfrm>
            <a:off x="10416540" y="649605"/>
            <a:ext cx="1174115" cy="36576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矩形: 圆角 12"/>
          <p:cNvSpPr/>
          <p:nvPr>
            <p:custDataLst>
              <p:tags r:id="rId6"/>
            </p:custDataLst>
          </p:nvPr>
        </p:nvSpPr>
        <p:spPr>
          <a:xfrm>
            <a:off x="5231765" y="1557020"/>
            <a:ext cx="4884420"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矩形: 圆角 12"/>
          <p:cNvSpPr/>
          <p:nvPr>
            <p:custDataLst>
              <p:tags r:id="rId7"/>
            </p:custDataLst>
          </p:nvPr>
        </p:nvSpPr>
        <p:spPr>
          <a:xfrm>
            <a:off x="7501255" y="2421255"/>
            <a:ext cx="4484370"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矩形: 圆角 12"/>
          <p:cNvSpPr/>
          <p:nvPr>
            <p:custDataLst>
              <p:tags r:id="rId8"/>
            </p:custDataLst>
          </p:nvPr>
        </p:nvSpPr>
        <p:spPr>
          <a:xfrm>
            <a:off x="5738495" y="3429000"/>
            <a:ext cx="2433955" cy="36576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custDataLst>
              <p:tags r:id="rId9"/>
            </p:custDataLst>
          </p:nvPr>
        </p:nvSpPr>
        <p:spPr>
          <a:xfrm>
            <a:off x="8172212" y="3861559"/>
            <a:ext cx="3672408" cy="398780"/>
          </a:xfrm>
          <a:prstGeom prst="rect">
            <a:avLst/>
          </a:prstGeom>
          <a:solidFill>
            <a:schemeClr val="bg2">
              <a:lumMod val="90000"/>
            </a:schemeClr>
          </a:solidFill>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sym typeface="+mn-ea"/>
              </a:rPr>
              <a:t>表述与材料主旨不符，排除；</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sp>
        <p:nvSpPr>
          <p:cNvPr id="10" name="矩形: 圆角 12"/>
          <p:cNvSpPr/>
          <p:nvPr>
            <p:custDataLst>
              <p:tags r:id="rId10"/>
            </p:custDataLst>
          </p:nvPr>
        </p:nvSpPr>
        <p:spPr>
          <a:xfrm>
            <a:off x="5375910" y="4293235"/>
            <a:ext cx="2692400" cy="36576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11"/>
            </p:custDataLst>
          </p:nvPr>
        </p:nvSpPr>
        <p:spPr>
          <a:xfrm>
            <a:off x="623570" y="5373370"/>
            <a:ext cx="10607040" cy="706755"/>
          </a:xfrm>
          <a:prstGeom prst="rect">
            <a:avLst/>
          </a:prstGeom>
          <a:solidFill>
            <a:srgbClr val="FFF2CC"/>
          </a:solidFill>
        </p:spPr>
        <p:txBody>
          <a:bodyPr wrap="square">
            <a:spAutoFit/>
          </a:bodyP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②对</a:t>
            </a:r>
            <a:r>
              <a:rPr lang="zh-CN" altLang="zh-CN"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历史事件的理解、史料的辨析与运用、研究历史</a:t>
            </a:r>
            <a:r>
              <a:rPr lang="zh-CN" altLang="en-US" sz="2000" b="1">
                <a:latin typeface="Arial" panose="020B0604020202020204" pitchFamily="34" charset="0"/>
                <a:ea typeface="微软雅黑" panose="020B0503020204020204" charset="-122"/>
                <a:sym typeface="+mn-ea"/>
              </a:rPr>
              <a:t>的基本原则和方法、优秀的史学研究</a:t>
            </a:r>
            <a:endParaRPr lang="zh-CN" altLang="en-US" sz="2000" b="1">
              <a:latin typeface="Arial" panose="020B0604020202020204" pitchFamily="34" charset="0"/>
              <a:ea typeface="微软雅黑" panose="020B0503020204020204" charset="-122"/>
              <a:sym typeface="+mn-ea"/>
            </a:endParaRPr>
          </a:p>
          <a:p>
            <a:r>
              <a:rPr lang="en-US" altLang="zh-CN" sz="20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  </a:t>
            </a:r>
            <a:r>
              <a:rPr lang="zh-CN" altLang="en-US" sz="2000" b="1">
                <a:latin typeface="Arial" panose="020B0604020202020204" pitchFamily="34" charset="0"/>
                <a:ea typeface="微软雅黑" panose="020B0503020204020204" charset="-122"/>
                <a:sym typeface="+mn-ea"/>
              </a:rPr>
              <a:t> 在分析题干时结合相关的史学理论</a:t>
            </a:r>
            <a:r>
              <a:rPr lang="en-US" altLang="zh-CN" sz="20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  </a:t>
            </a:r>
            <a:endParaRPr lang="en-US" altLang="zh-CN" sz="2000" b="1" kern="10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5" grpId="0" animBg="1"/>
      <p:bldP spid="7" grpId="0" animBg="1"/>
      <p:bldP spid="14" grpId="0" animBg="1"/>
      <p:bldP spid="8" grpId="0" animBg="1"/>
      <p:bldP spid="29" grpId="0" animBg="1"/>
      <p:bldP spid="10"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420843" y="486832"/>
            <a:ext cx="11350315" cy="5835124"/>
          </a:xfrm>
          <a:prstGeom prst="rect">
            <a:avLst/>
          </a:prstGeom>
        </p:spPr>
        <p:txBody>
          <a:bodyPr>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西汉时期佛教最初传播于中原还是西域，众说纷纭。从语言学角度看，佛教传播并未经过西域的中介。《史记》《汉书》《后汉书》均未记载佛教在西域诸国传播的情况，而上述诸书的西域传记却是根据张骞、班勇等人的报告写成的，但已知的西域佛教文化遗址未超过公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世纪。这表明</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文化遗址发掘比文献记载更可靠</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西汉时期中原早于西域传播佛教</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文物材料与文献记载可相互印证</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tabLst>
                <a:tab pos="2667000" algn="ctr"/>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历史研究需要结合多种视角探讨</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19"/>
          <p:cNvSpPr txBox="1"/>
          <p:nvPr>
            <p:custDataLst>
              <p:tags r:id="rId2"/>
            </p:custDataLst>
          </p:nvPr>
        </p:nvSpPr>
        <p:spPr>
          <a:xfrm>
            <a:off x="263352" y="5661248"/>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3" name="矩形 2"/>
          <p:cNvSpPr/>
          <p:nvPr>
            <p:custDataLst>
              <p:tags r:id="rId3"/>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八、史学理论类：题型专练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custDataLst>
              <p:tags r:id="rId4"/>
            </p:custDataLst>
          </p:nvPr>
        </p:nvSpPr>
        <p:spPr>
          <a:xfrm>
            <a:off x="6167755" y="3501390"/>
            <a:ext cx="3873500" cy="706755"/>
          </a:xfrm>
          <a:prstGeom prst="rect">
            <a:avLst/>
          </a:prstGeom>
          <a:solidFill>
            <a:srgbClr val="FFF2CC"/>
          </a:solidFill>
        </p:spPr>
        <p:txBody>
          <a:bodyPr wrap="square">
            <a:spAutoFit/>
          </a:bodyPr>
          <a:lstStyle/>
          <a:p>
            <a:r>
              <a:rPr lang="zh-CN" altLang="en-US" sz="2000" b="1">
                <a:latin typeface="Arial" panose="020B0604020202020204" pitchFamily="34" charset="0"/>
                <a:ea typeface="微软雅黑" panose="020B0503020204020204" charset="-122"/>
                <a:sym typeface="Arial" panose="020B0604020202020204" pitchFamily="34" charset="0"/>
              </a:rPr>
              <a:t>①审题干获信息</a:t>
            </a:r>
            <a:r>
              <a:rPr lang="en-US" altLang="zh-CN" sz="2000" b="1">
                <a:latin typeface="Arial" panose="020B0604020202020204" pitchFamily="34" charset="0"/>
                <a:ea typeface="微软雅黑" panose="020B0503020204020204" charset="-122"/>
                <a:sym typeface="Arial" panose="020B0604020202020204" pitchFamily="34" charset="0"/>
              </a:rPr>
              <a:t>:</a:t>
            </a:r>
            <a:r>
              <a:rPr lang="zh-CN" altLang="en-US" sz="2000" b="1">
                <a:latin typeface="Arial" panose="020B0604020202020204" pitchFamily="34" charset="0"/>
                <a:ea typeface="微软雅黑" panose="020B0503020204020204" charset="-122"/>
                <a:sym typeface="Arial" panose="020B0604020202020204" pitchFamily="34" charset="0"/>
              </a:rPr>
              <a:t>史学理论的考察、多角度、多材料认识</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5" name="矩形: 圆角 12"/>
          <p:cNvSpPr/>
          <p:nvPr>
            <p:custDataLst>
              <p:tags r:id="rId5"/>
            </p:custDataLst>
          </p:nvPr>
        </p:nvSpPr>
        <p:spPr>
          <a:xfrm>
            <a:off x="4583430" y="692785"/>
            <a:ext cx="4039870"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custDataLst>
              <p:tags r:id="rId6"/>
            </p:custDataLst>
          </p:nvPr>
        </p:nvSpPr>
        <p:spPr>
          <a:xfrm>
            <a:off x="6600190" y="188595"/>
            <a:ext cx="3394075" cy="398780"/>
          </a:xfrm>
          <a:prstGeom prst="rect">
            <a:avLst/>
          </a:prstGeom>
          <a:solidFill>
            <a:schemeClr val="bg2">
              <a:lumMod val="90000"/>
            </a:schemeClr>
          </a:solidFill>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sym typeface="+mn-ea"/>
              </a:rPr>
              <a:t>史实模糊、展开史学的研究</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sp>
        <p:nvSpPr>
          <p:cNvPr id="2" name="矩形: 圆角 12"/>
          <p:cNvSpPr/>
          <p:nvPr>
            <p:custDataLst>
              <p:tags r:id="rId7"/>
            </p:custDataLst>
          </p:nvPr>
        </p:nvSpPr>
        <p:spPr>
          <a:xfrm>
            <a:off x="9264015" y="692785"/>
            <a:ext cx="1835785"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 name="矩形: 圆角 12"/>
          <p:cNvSpPr/>
          <p:nvPr>
            <p:custDataLst>
              <p:tags r:id="rId8"/>
            </p:custDataLst>
          </p:nvPr>
        </p:nvSpPr>
        <p:spPr>
          <a:xfrm>
            <a:off x="9552305" y="1988820"/>
            <a:ext cx="2210435"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矩形: 圆角 12"/>
          <p:cNvSpPr/>
          <p:nvPr>
            <p:custDataLst>
              <p:tags r:id="rId9"/>
            </p:custDataLst>
          </p:nvPr>
        </p:nvSpPr>
        <p:spPr>
          <a:xfrm>
            <a:off x="479425" y="2637155"/>
            <a:ext cx="3437255"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4" name="组合 13"/>
          <p:cNvGrpSpPr/>
          <p:nvPr>
            <p:custDataLst>
              <p:tags r:id="rId10"/>
            </p:custDataLst>
          </p:nvPr>
        </p:nvGrpSpPr>
        <p:grpSpPr>
          <a:xfrm>
            <a:off x="3697402" y="1124995"/>
            <a:ext cx="5567255" cy="5118201"/>
            <a:chOff x="5581429" y="-1158677"/>
            <a:chExt cx="5567255" cy="5118201"/>
          </a:xfrm>
        </p:grpSpPr>
        <p:cxnSp>
          <p:nvCxnSpPr>
            <p:cNvPr id="15" name="直接箭头连接符 14"/>
            <p:cNvCxnSpPr/>
            <p:nvPr>
              <p:custDataLst>
                <p:tags r:id="rId11"/>
              </p:custDataLst>
            </p:nvPr>
          </p:nvCxnSpPr>
          <p:spPr>
            <a:xfrm flipV="1">
              <a:off x="7835889" y="-1158677"/>
              <a:ext cx="3312795" cy="479044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6" name="矩形: 圆角 15"/>
            <p:cNvSpPr/>
            <p:nvPr>
              <p:custDataLst>
                <p:tags r:id="rId12"/>
              </p:custDataLst>
            </p:nvPr>
          </p:nvSpPr>
          <p:spPr>
            <a:xfrm>
              <a:off x="5581429" y="3593764"/>
              <a:ext cx="2192020" cy="36576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cxnSp>
        <p:nvCxnSpPr>
          <p:cNvPr id="9" name="直接箭头连接符 8"/>
          <p:cNvCxnSpPr/>
          <p:nvPr>
            <p:custDataLst>
              <p:tags r:id="rId13"/>
            </p:custDataLst>
          </p:nvPr>
        </p:nvCxnSpPr>
        <p:spPr>
          <a:xfrm flipV="1">
            <a:off x="5951855" y="2493010"/>
            <a:ext cx="4320540" cy="3503295"/>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custDataLst>
              <p:tags r:id="rId14"/>
            </p:custDataLst>
          </p:nvPr>
        </p:nvSpPr>
        <p:spPr>
          <a:xfrm>
            <a:off x="6024245" y="5877560"/>
            <a:ext cx="5840095" cy="706755"/>
          </a:xfrm>
          <a:prstGeom prst="rect">
            <a:avLst/>
          </a:prstGeom>
          <a:solidFill>
            <a:schemeClr val="bg2">
              <a:lumMod val="90000"/>
            </a:schemeClr>
          </a:solidFill>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sym typeface="+mn-ea"/>
              </a:rPr>
              <a:t>语言学、文献、考古角度说明了佛教与西域的关系，这表明历史研究需要结合多种视角探讨</a:t>
            </a:r>
            <a:endParaRPr lang="zh-CN" altLang="en-US" sz="2000" b="1" kern="100">
              <a:solidFill>
                <a:srgbClr val="0000CC"/>
              </a:solidFill>
              <a:effectLst/>
              <a:latin typeface="Arial" panose="020B0604020202020204" pitchFamily="34" charset="0"/>
              <a:ea typeface="微软雅黑" panose="020B0503020204020204" charset="-122"/>
              <a:sym typeface="Arial" panose="020B0604020202020204" pitchFamily="34" charset="0"/>
            </a:endParaRPr>
          </a:p>
        </p:txBody>
      </p:sp>
      <p:sp>
        <p:nvSpPr>
          <p:cNvPr id="17" name="矩形: 圆角 15"/>
          <p:cNvSpPr/>
          <p:nvPr>
            <p:custDataLst>
              <p:tags r:id="rId15"/>
            </p:custDataLst>
          </p:nvPr>
        </p:nvSpPr>
        <p:spPr>
          <a:xfrm>
            <a:off x="4815840" y="3933190"/>
            <a:ext cx="1135380" cy="36576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8" name="直接箭头连接符 17"/>
          <p:cNvCxnSpPr/>
          <p:nvPr>
            <p:custDataLst>
              <p:tags r:id="rId16"/>
            </p:custDataLst>
          </p:nvPr>
        </p:nvCxnSpPr>
        <p:spPr>
          <a:xfrm flipH="1">
            <a:off x="4079882" y="1124995"/>
            <a:ext cx="2160270" cy="3383915"/>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9" name="矩形: 圆角 15"/>
          <p:cNvSpPr/>
          <p:nvPr>
            <p:custDataLst>
              <p:tags r:id="rId17"/>
            </p:custDataLst>
          </p:nvPr>
        </p:nvSpPr>
        <p:spPr>
          <a:xfrm>
            <a:off x="2999740" y="4581525"/>
            <a:ext cx="646430" cy="36576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0" name="矩形: 圆角 15"/>
          <p:cNvSpPr/>
          <p:nvPr>
            <p:custDataLst>
              <p:tags r:id="rId18"/>
            </p:custDataLst>
          </p:nvPr>
        </p:nvSpPr>
        <p:spPr>
          <a:xfrm>
            <a:off x="4008120" y="5229225"/>
            <a:ext cx="1885315" cy="36576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9" grpId="0" animBg="1"/>
      <p:bldP spid="2" grpId="0" animBg="1"/>
      <p:bldP spid="6" grpId="0" animBg="1"/>
      <p:bldP spid="7" grpId="0" animBg="1"/>
      <p:bldP spid="17" grpId="0" animBg="1"/>
      <p:bldP spid="19" grpId="0" animBg="1"/>
      <p:bldP spid="20" grpId="0" animBg="1"/>
      <p:bldP spid="13"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九、组合型类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407035" y="2506345"/>
            <a:ext cx="11324590" cy="4225290"/>
          </a:xfrm>
          <a:prstGeom prst="rect">
            <a:avLst/>
          </a:prstGeom>
          <a:noFill/>
          <a:ln>
            <a:solidFill>
              <a:srgbClr val="00B0F0"/>
            </a:solidFill>
          </a:ln>
        </p:spPr>
        <p:txBody>
          <a:bodyPr wrap="square">
            <a:noAutofit/>
          </a:bodyPr>
          <a:lstStyle/>
          <a:p>
            <a:pPr lvl="0"/>
            <a:r>
              <a:rPr lang="zh-CN" altLang="zh-CN" sz="2400">
                <a:latin typeface="+mn-ea"/>
                <a:sym typeface="+mn-ea"/>
              </a:rPr>
              <a:t>在作答此类题目</a:t>
            </a:r>
            <a:endParaRPr lang="zh-CN" altLang="zh-CN" sz="2400">
              <a:latin typeface="+mn-ea"/>
              <a:sym typeface="+mn-ea"/>
            </a:endParaRPr>
          </a:p>
          <a:p>
            <a:pPr lvl="0"/>
            <a:r>
              <a:rPr lang="zh-CN" altLang="zh-CN" sz="2400">
                <a:latin typeface="+mn-ea"/>
                <a:sym typeface="+mn-ea"/>
              </a:rPr>
              <a:t> </a:t>
            </a:r>
            <a:r>
              <a:rPr lang="en-US" altLang="zh-CN" sz="2400">
                <a:latin typeface="+mn-ea"/>
                <a:sym typeface="+mn-ea"/>
              </a:rPr>
              <a:t>  </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   （1）</a:t>
            </a:r>
            <a:r>
              <a:rPr lang="zh-CN" altLang="zh-CN"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排除法</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：排除法又称归谬法。它以题干为条件，对备选项进行逐一筛选，排除那些错误的或者是与题干无关的选项。这类题目有的一次筛选即可成功，有的需要几次筛选才能得出正确答案。</a:t>
            </a:r>
            <a:endPar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endParaRPr>
          </a:p>
          <a:p>
            <a:pPr lvl="0"/>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      （2）</a:t>
            </a:r>
            <a:r>
              <a:rPr lang="zh-CN" altLang="zh-CN"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肯定筛选法</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：它是先根据试题要求分析各个选择肢，确定一个正确的选择肢，这样就可以排除不包含此选择肢的组合，然后一一筛选。最后得出正确答案。</a:t>
            </a:r>
            <a:endPar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endParaRPr>
          </a:p>
          <a:p>
            <a:pPr lvl="0"/>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      （3）</a:t>
            </a:r>
            <a:r>
              <a:rPr lang="zh-CN" altLang="zh-CN"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选基法</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：解答组合式选择题常采用选基法。即选定一个绝对正确或绝对错误的答案为基点，依此为基础，逐个分析其他选项，从而得出正确答案的方法。</a:t>
            </a:r>
            <a:r>
              <a:rPr lang="zh-CN" altLang="zh-CN" sz="2400">
                <a:sym typeface="+mn-ea"/>
              </a:rPr>
              <a:t> </a:t>
            </a:r>
            <a:endParaRPr lang="en-US"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407035" y="765175"/>
            <a:ext cx="11324590" cy="1741170"/>
          </a:xfrm>
          <a:prstGeom prst="rect">
            <a:avLst/>
          </a:prstGeom>
          <a:noFill/>
          <a:ln>
            <a:solidFill>
              <a:srgbClr val="00B0F0"/>
            </a:solidFill>
          </a:ln>
        </p:spPr>
        <p:txBody>
          <a:bodyPr wrap="square">
            <a:no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探究型选择题</a:t>
            </a:r>
            <a:r>
              <a:rPr lang="zh-CN" altLang="zh-CN" sz="2400">
                <a:latin typeface="+mn-ea"/>
                <a:sym typeface="+mn-ea"/>
              </a:rPr>
              <a:t>以此类题考查角度主要有两个：一个是将同一历史时期的事件或同一历史事件产生的影响进行归类组合；另一个是将不同历史时期或不同历史事件的同类知识进行归类</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07670" y="189230"/>
            <a:ext cx="3637280" cy="430530"/>
          </a:xfrm>
          <a:prstGeom prst="rect">
            <a:avLst/>
          </a:prstGeom>
          <a:solidFill>
            <a:srgbClr val="FFF2CC"/>
          </a:solidFill>
        </p:spPr>
        <p:txBody>
          <a:bodyPr wrap="square">
            <a:no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九、组合型类：题型专练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a:p>
            <a:pPr algn="ct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custDataLst>
              <p:tags r:id="rId2"/>
            </p:custDataLst>
          </p:nvPr>
        </p:nvSpPr>
        <p:spPr>
          <a:xfrm>
            <a:off x="407035" y="765175"/>
            <a:ext cx="11324590" cy="5835015"/>
          </a:xfrm>
          <a:prstGeom prst="rect">
            <a:avLst/>
          </a:prstGeom>
          <a:noFill/>
          <a:ln>
            <a:solidFill>
              <a:srgbClr val="00B0F0"/>
            </a:solidFill>
          </a:ln>
        </p:spPr>
        <p:txBody>
          <a:bodyPr wrap="square">
            <a:noAutofit/>
          </a:bodyPr>
          <a:lstStyle/>
          <a:p>
            <a:pPr indent="719455" algn="just">
              <a:lnSpc>
                <a:spcPct val="150000"/>
              </a:lnSpc>
              <a:buClrTx/>
              <a:buSzTx/>
              <a:buNone/>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1938年4月，中国飞行员陈怀民在武汉空战中与日军飞行员高桥宪一同归于尽。随后，陈怀民的妹妹致信高桥的妻子美惠子：陈怀民猛撞高桥的飞机，不是发泄对高桥的私仇，而是代表着两种不同力量之间的较量。同时表示，她们一家对美惠子没有怨恨，希望有一天能够友爱地握手。此事</a:t>
            </a:r>
            <a:endPar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endParaRPr>
          </a:p>
          <a:p>
            <a:pPr indent="719455" algn="just">
              <a:lnSpc>
                <a:spcPct val="150000"/>
              </a:lnSpc>
              <a:buClrTx/>
              <a:buSzTx/>
              <a:buNone/>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①发生于抗日战争的相持阶段        ②反映了正面战场的英勇抗战</a:t>
            </a:r>
            <a:endPar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endParaRPr>
          </a:p>
          <a:p>
            <a:pPr indent="719455" algn="just">
              <a:lnSpc>
                <a:spcPct val="150000"/>
              </a:lnSpc>
              <a:buClrTx/>
              <a:buSzTx/>
              <a:buNone/>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③说明两国人民深受战争之害        ④展现了中国人民的博大胸怀</a:t>
            </a: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           </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A．③④     </a:t>
            </a: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 </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  B．①③④           C．②③④           D．①②③④</a:t>
            </a:r>
            <a:endPar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11" name="TextBox 19"/>
          <p:cNvSpPr txBox="1"/>
          <p:nvPr>
            <p:custDataLst>
              <p:tags r:id="rId3"/>
            </p:custDataLst>
          </p:nvPr>
        </p:nvSpPr>
        <p:spPr>
          <a:xfrm>
            <a:off x="4943302" y="5229448"/>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4" name="矩形: 圆角 12"/>
          <p:cNvSpPr/>
          <p:nvPr>
            <p:custDataLst>
              <p:tags r:id="rId4"/>
            </p:custDataLst>
          </p:nvPr>
        </p:nvSpPr>
        <p:spPr>
          <a:xfrm>
            <a:off x="1415415" y="981075"/>
            <a:ext cx="1835785"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矩形: 圆角 12"/>
          <p:cNvSpPr/>
          <p:nvPr>
            <p:custDataLst>
              <p:tags r:id="rId5"/>
            </p:custDataLst>
          </p:nvPr>
        </p:nvSpPr>
        <p:spPr>
          <a:xfrm>
            <a:off x="2567305" y="4149090"/>
            <a:ext cx="3375025"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5" name="直接箭头连接符 14"/>
          <p:cNvCxnSpPr/>
          <p:nvPr>
            <p:custDataLst>
              <p:tags r:id="rId6"/>
            </p:custDataLst>
          </p:nvPr>
        </p:nvCxnSpPr>
        <p:spPr>
          <a:xfrm flipV="1">
            <a:off x="3719837" y="3572920"/>
            <a:ext cx="288290" cy="575945"/>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9" name="文本框 28"/>
          <p:cNvSpPr txBox="1"/>
          <p:nvPr>
            <p:custDataLst>
              <p:tags r:id="rId7"/>
            </p:custDataLst>
          </p:nvPr>
        </p:nvSpPr>
        <p:spPr>
          <a:xfrm>
            <a:off x="4067175" y="3357245"/>
            <a:ext cx="3394075" cy="398780"/>
          </a:xfrm>
          <a:prstGeom prst="rect">
            <a:avLst/>
          </a:prstGeom>
          <a:solidFill>
            <a:schemeClr val="bg2">
              <a:lumMod val="90000"/>
            </a:schemeClr>
          </a:solidFill>
        </p:spPr>
        <p:txBody>
          <a:bodyPr wrap="square">
            <a:spAutoFit/>
          </a:bodyPr>
          <a:lstStyle/>
          <a:p>
            <a:pPr marL="0" marR="0" algn="just"/>
            <a:r>
              <a:rPr lang="zh-CN" altLang="en-US" sz="2000" b="1" kern="100">
                <a:solidFill>
                  <a:srgbClr val="0000CC"/>
                </a:solidFill>
                <a:effectLst/>
                <a:latin typeface="Arial" panose="020B0604020202020204" pitchFamily="34" charset="0"/>
                <a:ea typeface="微软雅黑" panose="020B0503020204020204" charset="-122"/>
                <a:sym typeface="+mn-ea"/>
              </a:rPr>
              <a:t>相持阶段发生在</a:t>
            </a:r>
            <a:r>
              <a:rPr lang="en-US" altLang="zh-CN" sz="2000" b="1" kern="100">
                <a:solidFill>
                  <a:srgbClr val="0000CC"/>
                </a:solidFill>
                <a:effectLst/>
                <a:latin typeface="Arial" panose="020B0604020202020204" pitchFamily="34" charset="0"/>
                <a:ea typeface="微软雅黑" panose="020B0503020204020204" charset="-122"/>
                <a:sym typeface="+mn-ea"/>
              </a:rPr>
              <a:t>1938</a:t>
            </a:r>
            <a:r>
              <a:rPr lang="zh-CN" altLang="en-US" sz="2000" b="1" kern="100">
                <a:solidFill>
                  <a:srgbClr val="0000CC"/>
                </a:solidFill>
                <a:effectLst/>
                <a:latin typeface="Arial" panose="020B0604020202020204" pitchFamily="34" charset="0"/>
                <a:ea typeface="微软雅黑" panose="020B0503020204020204" charset="-122"/>
                <a:sym typeface="+mn-ea"/>
              </a:rPr>
              <a:t>年</a:t>
            </a:r>
            <a:r>
              <a:rPr lang="en-US" altLang="zh-CN" sz="2000" b="1" kern="100">
                <a:solidFill>
                  <a:srgbClr val="0000CC"/>
                </a:solidFill>
                <a:effectLst/>
                <a:latin typeface="Arial" panose="020B0604020202020204" pitchFamily="34" charset="0"/>
                <a:ea typeface="微软雅黑" panose="020B0503020204020204" charset="-122"/>
                <a:sym typeface="+mn-ea"/>
              </a:rPr>
              <a:t>10</a:t>
            </a:r>
            <a:r>
              <a:rPr lang="zh-CN" altLang="en-US" sz="2000" b="1" kern="100">
                <a:solidFill>
                  <a:srgbClr val="0000CC"/>
                </a:solidFill>
                <a:effectLst/>
                <a:latin typeface="Arial" panose="020B0604020202020204" pitchFamily="34" charset="0"/>
                <a:ea typeface="微软雅黑" panose="020B0503020204020204" charset="-122"/>
                <a:sym typeface="+mn-ea"/>
              </a:rPr>
              <a:t>月</a:t>
            </a:r>
            <a:endParaRPr lang="zh-CN" altLang="en-US" sz="2000" b="1" kern="100">
              <a:solidFill>
                <a:srgbClr val="0000CC"/>
              </a:solidFill>
              <a:effectLst/>
              <a:latin typeface="Arial" panose="020B0604020202020204" pitchFamily="34" charset="0"/>
              <a:ea typeface="微软雅黑" panose="020B0503020204020204" charset="-122"/>
              <a:sym typeface="+mn-ea"/>
            </a:endParaRPr>
          </a:p>
        </p:txBody>
      </p:sp>
      <p:sp>
        <p:nvSpPr>
          <p:cNvPr id="6" name="矩形: 圆角 12"/>
          <p:cNvSpPr/>
          <p:nvPr>
            <p:custDataLst>
              <p:tags r:id="rId8"/>
            </p:custDataLst>
          </p:nvPr>
        </p:nvSpPr>
        <p:spPr>
          <a:xfrm>
            <a:off x="6456045" y="981075"/>
            <a:ext cx="4050030"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7" name="直接箭头连接符 6"/>
          <p:cNvCxnSpPr>
            <a:stCxn id="8" idx="0"/>
          </p:cNvCxnSpPr>
          <p:nvPr>
            <p:custDataLst>
              <p:tags r:id="rId9"/>
            </p:custDataLst>
          </p:nvPr>
        </p:nvCxnSpPr>
        <p:spPr>
          <a:xfrm flipV="1">
            <a:off x="8664582" y="1485040"/>
            <a:ext cx="239395" cy="2663825"/>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8" name="矩形: 圆角 12"/>
          <p:cNvSpPr/>
          <p:nvPr>
            <p:custDataLst>
              <p:tags r:id="rId10"/>
            </p:custDataLst>
          </p:nvPr>
        </p:nvSpPr>
        <p:spPr>
          <a:xfrm>
            <a:off x="7912735" y="4149090"/>
            <a:ext cx="1503045" cy="42799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9" grpId="0" animBg="1"/>
      <p:bldP spid="8" grpId="0" animBg="1"/>
      <p:bldP spid="6"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custDataLst>
              <p:tags r:id="rId1"/>
            </p:custDataLst>
          </p:nvPr>
        </p:nvSpPr>
        <p:spPr>
          <a:xfrm>
            <a:off x="0" y="0"/>
            <a:ext cx="12192000" cy="6858000"/>
          </a:xfrm>
          <a:prstGeom prst="roundRect">
            <a:avLst>
              <a:gd name="adj" fmla="val 0"/>
            </a:avLst>
          </a:prstGeom>
          <a:gradFill>
            <a:gsLst>
              <a:gs pos="4000">
                <a:srgbClr val="983135"/>
              </a:gs>
              <a:gs pos="100000">
                <a:srgbClr val="752529"/>
              </a:gs>
            </a:gsLst>
            <a:lin ang="2700000" scaled="0"/>
          </a:gradFill>
          <a:ln w="12700" cap="flat" cmpd="sng" algn="ctr">
            <a:noFill/>
            <a:prstDash val="solid"/>
            <a:miter lim="800000"/>
          </a:ln>
          <a:effectLst>
            <a:outerShdw blurRad="165100" algn="ctr" rotWithShape="0">
              <a:srgbClr val="752529">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custDataLst>
              <p:tags r:id="rId2"/>
            </p:custDataLst>
          </p:nvPr>
        </p:nvPicPr>
        <p:blipFill>
          <a:blip r:embed="rId3">
            <a:alphaModFix amt="20000"/>
            <a:biLevel thresh="25000"/>
          </a:blip>
          <a:srcRect l="10558" t="10791" r="7705" b="10791"/>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圆角 3"/>
          <p:cNvSpPr/>
          <p:nvPr>
            <p:custDataLst>
              <p:tags r:id="rId4"/>
            </p:custDataLst>
          </p:nvPr>
        </p:nvSpPr>
        <p:spPr>
          <a:xfrm>
            <a:off x="547688" y="546100"/>
            <a:ext cx="11096625" cy="5765800"/>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en-US" altLang="zh-CN"/>
          </a:p>
        </p:txBody>
      </p:sp>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rcRect l="15750" t="7611" r="22657" b="32468"/>
          <a:stretch>
            <a:fillRect/>
          </a:stretch>
        </p:blipFill>
        <p:spPr>
          <a:xfrm>
            <a:off x="7680323" y="2420385"/>
            <a:ext cx="4038600" cy="3928980"/>
          </a:xfrm>
          <a:prstGeom prst="rect">
            <a:avLst/>
          </a:prstGeom>
        </p:spPr>
      </p:pic>
      <p:sp>
        <p:nvSpPr>
          <p:cNvPr id="9" name="文本框 8"/>
          <p:cNvSpPr txBox="1"/>
          <p:nvPr>
            <p:custDataLst>
              <p:tags r:id="rId7"/>
            </p:custDataLst>
          </p:nvPr>
        </p:nvSpPr>
        <p:spPr>
          <a:xfrm>
            <a:off x="1416050" y="1124585"/>
            <a:ext cx="9450705" cy="3153410"/>
          </a:xfrm>
          <a:prstGeom prst="rect">
            <a:avLst/>
          </a:prstGeom>
          <a:noFill/>
        </p:spPr>
        <p:txBody>
          <a:bodyPr wrap="square" rtlCol="0">
            <a:spAutoFit/>
          </a:bodyPr>
          <a:lstStyle/>
          <a:p>
            <a:pPr algn="ctr"/>
            <a:r>
              <a:rPr lang="zh-CN" altLang="en-US" sz="19900">
                <a:gradFill>
                  <a:gsLst>
                    <a:gs pos="0">
                      <a:srgbClr val="B1393F"/>
                    </a:gs>
                    <a:gs pos="100000">
                      <a:srgbClr val="762529"/>
                    </a:gs>
                  </a:gsLst>
                  <a:lin ang="2700000" scaled="0"/>
                </a:gradFill>
                <a:latin typeface="汉仪尚巍手书W" panose="00020600040101010101" pitchFamily="18" charset="-122"/>
                <a:ea typeface="汉仪尚巍手书W" panose="00020600040101010101" pitchFamily="18" charset="-122"/>
              </a:rPr>
              <a:t>谢谢</a:t>
            </a:r>
            <a:endParaRPr lang="zh-CN" altLang="en-US" sz="19900">
              <a:gradFill>
                <a:gsLst>
                  <a:gs pos="0">
                    <a:srgbClr val="B1393F"/>
                  </a:gs>
                  <a:gs pos="100000">
                    <a:srgbClr val="762529"/>
                  </a:gs>
                </a:gsLst>
                <a:lin ang="2700000" scaled="0"/>
              </a:gradFill>
              <a:latin typeface="汉仪尚巍手书W" panose="00020600040101010101" pitchFamily="18" charset="-122"/>
              <a:ea typeface="汉仪尚巍手书W" panose="00020600040101010101" pitchFamily="18" charset="-122"/>
            </a:endParaRPr>
          </a:p>
        </p:txBody>
      </p:sp>
      <p:pic>
        <p:nvPicPr>
          <p:cNvPr id="23" name="New picture"/>
          <p:cNvPicPr/>
          <p:nvPr>
            <p:custDataLst>
              <p:tags r:id="rId8"/>
            </p:custDataLst>
          </p:nvPr>
        </p:nvPicPr>
        <p:blipFill>
          <a:blip r:embed="rId9"/>
          <a:stretch>
            <a:fillRect/>
          </a:stretch>
        </p:blipFill>
        <p:spPr>
          <a:xfrm>
            <a:off x="10947400" y="12001500"/>
            <a:ext cx="355600" cy="254000"/>
          </a:xfrm>
          <a:prstGeom prst="cube">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550383" y="549066"/>
            <a:ext cx="11350315" cy="3970318"/>
          </a:xfrm>
          <a:prstGeom prst="rect">
            <a:avLst/>
          </a:prstGeom>
        </p:spPr>
        <p:txBody>
          <a:bodyPr>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大同三模</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殷周以来的礼仪，是从家庭的祭祀祖先、和睦亲族的仪式发展起来的，后来逐渐扩大，有了祭天、祭山川等祭祀活动。春秋时期，孔子提出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非礼勿视，非礼勿听，非礼勿言，非礼勿动</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。孔子此举旨在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整顿社会的</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秩序</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把礼仪上升到国家制度的层面</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培养循礼的</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习惯</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使伦理纲常成为社会主流观念</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TextBox 19"/>
          <p:cNvSpPr txBox="1"/>
          <p:nvPr>
            <p:custDataLst>
              <p:tags r:id="rId2"/>
            </p:custDataLst>
          </p:nvPr>
        </p:nvSpPr>
        <p:spPr>
          <a:xfrm>
            <a:off x="455855" y="3141511"/>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3" name="矩形 2"/>
          <p:cNvSpPr/>
          <p:nvPr>
            <p:custDataLst>
              <p:tags r:id="rId3"/>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一、目的旨在类：题型专练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4"/>
            </p:custDataLst>
          </p:nvPr>
        </p:nvSpPr>
        <p:spPr>
          <a:xfrm>
            <a:off x="1415415" y="2493010"/>
            <a:ext cx="721995" cy="82613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椭圆 1"/>
          <p:cNvSpPr/>
          <p:nvPr>
            <p:custDataLst>
              <p:tags r:id="rId5"/>
            </p:custDataLst>
          </p:nvPr>
        </p:nvSpPr>
        <p:spPr>
          <a:xfrm>
            <a:off x="11178540" y="1196975"/>
            <a:ext cx="721995" cy="82613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 name="椭圆 3"/>
          <p:cNvSpPr/>
          <p:nvPr>
            <p:custDataLst>
              <p:tags r:id="rId6"/>
            </p:custDataLst>
          </p:nvPr>
        </p:nvSpPr>
        <p:spPr>
          <a:xfrm>
            <a:off x="3791585" y="1917065"/>
            <a:ext cx="508000" cy="64135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5663565" y="1917065"/>
            <a:ext cx="508000" cy="64135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椭圆 7"/>
          <p:cNvSpPr/>
          <p:nvPr>
            <p:custDataLst>
              <p:tags r:id="rId8"/>
            </p:custDataLst>
          </p:nvPr>
        </p:nvSpPr>
        <p:spPr>
          <a:xfrm>
            <a:off x="7463790" y="1917065"/>
            <a:ext cx="508000" cy="64135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custDataLst>
              <p:tags r:id="rId9"/>
            </p:custDataLst>
          </p:nvPr>
        </p:nvSpPr>
        <p:spPr>
          <a:xfrm>
            <a:off x="9264015" y="1917065"/>
            <a:ext cx="508000" cy="64135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椭圆 9"/>
          <p:cNvSpPr/>
          <p:nvPr>
            <p:custDataLst>
              <p:tags r:id="rId10"/>
            </p:custDataLst>
          </p:nvPr>
        </p:nvSpPr>
        <p:spPr>
          <a:xfrm>
            <a:off x="11064240" y="1917065"/>
            <a:ext cx="743585" cy="66548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25" name="组合 24"/>
          <p:cNvGrpSpPr/>
          <p:nvPr>
            <p:custDataLst>
              <p:tags r:id="rId11"/>
            </p:custDataLst>
          </p:nvPr>
        </p:nvGrpSpPr>
        <p:grpSpPr>
          <a:xfrm>
            <a:off x="8111891" y="3933431"/>
            <a:ext cx="2160270" cy="974000"/>
            <a:chOff x="1404913" y="3083187"/>
            <a:chExt cx="2160270" cy="974000"/>
          </a:xfrm>
        </p:grpSpPr>
        <p:cxnSp>
          <p:nvCxnSpPr>
            <p:cNvPr id="26" name="直接箭头连接符 25"/>
            <p:cNvCxnSpPr/>
            <p:nvPr>
              <p:custDataLst>
                <p:tags r:id="rId12"/>
              </p:custDataLst>
            </p:nvPr>
          </p:nvCxnSpPr>
          <p:spPr>
            <a:xfrm flipH="1">
              <a:off x="2196779" y="3545377"/>
              <a:ext cx="247650" cy="51181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7" name="矩形: 圆角 24"/>
            <p:cNvSpPr/>
            <p:nvPr>
              <p:custDataLst>
                <p:tags r:id="rId13"/>
              </p:custDataLst>
            </p:nvPr>
          </p:nvSpPr>
          <p:spPr>
            <a:xfrm>
              <a:off x="1404913" y="3083187"/>
              <a:ext cx="2160270" cy="46228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6" name="文本框 15"/>
          <p:cNvSpPr txBox="1"/>
          <p:nvPr>
            <p:custDataLst>
              <p:tags r:id="rId14"/>
            </p:custDataLst>
          </p:nvPr>
        </p:nvSpPr>
        <p:spPr>
          <a:xfrm>
            <a:off x="7247632" y="4941842"/>
            <a:ext cx="3314865" cy="39878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儒家思想并不被诸侯所支持</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grpSp>
        <p:nvGrpSpPr>
          <p:cNvPr id="11" name="组合 10"/>
          <p:cNvGrpSpPr/>
          <p:nvPr>
            <p:custDataLst>
              <p:tags r:id="rId15"/>
            </p:custDataLst>
          </p:nvPr>
        </p:nvGrpSpPr>
        <p:grpSpPr>
          <a:xfrm>
            <a:off x="967740" y="3977005"/>
            <a:ext cx="2430780" cy="974090"/>
            <a:chOff x="1404913" y="3083187"/>
            <a:chExt cx="2160270" cy="974000"/>
          </a:xfrm>
        </p:grpSpPr>
        <p:cxnSp>
          <p:nvCxnSpPr>
            <p:cNvPr id="12" name="直接箭头连接符 11"/>
            <p:cNvCxnSpPr/>
            <p:nvPr>
              <p:custDataLst>
                <p:tags r:id="rId16"/>
              </p:custDataLst>
            </p:nvPr>
          </p:nvCxnSpPr>
          <p:spPr>
            <a:xfrm flipH="1">
              <a:off x="2196779" y="3545377"/>
              <a:ext cx="247650" cy="51181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3" name="矩形: 圆角 24"/>
            <p:cNvSpPr/>
            <p:nvPr>
              <p:custDataLst>
                <p:tags r:id="rId17"/>
              </p:custDataLst>
            </p:nvPr>
          </p:nvSpPr>
          <p:spPr>
            <a:xfrm>
              <a:off x="1404913" y="3083187"/>
              <a:ext cx="2160270" cy="46228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4" name="文本框 13"/>
          <p:cNvSpPr txBox="1"/>
          <p:nvPr>
            <p:custDataLst>
              <p:tags r:id="rId18"/>
            </p:custDataLst>
          </p:nvPr>
        </p:nvSpPr>
        <p:spPr>
          <a:xfrm>
            <a:off x="355977" y="4933587"/>
            <a:ext cx="3314865" cy="132207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孔子所推崇的周礼是一种只针对贵族阶级的等级秩序，并非一般的社会礼仪，普通百姓被排除在外</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cxnSp>
        <p:nvCxnSpPr>
          <p:cNvPr id="15" name="直接箭头连接符 14"/>
          <p:cNvCxnSpPr/>
          <p:nvPr>
            <p:custDataLst>
              <p:tags r:id="rId19"/>
            </p:custDataLst>
          </p:nvPr>
        </p:nvCxnSpPr>
        <p:spPr>
          <a:xfrm flipH="1">
            <a:off x="2927365" y="3788998"/>
            <a:ext cx="3231515" cy="1080135"/>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17" name="任意多边形: 形状 16"/>
          <p:cNvSpPr/>
          <p:nvPr>
            <p:custDataLst>
              <p:tags r:id="rId20"/>
            </p:custDataLst>
          </p:nvPr>
        </p:nvSpPr>
        <p:spPr>
          <a:xfrm flipV="1">
            <a:off x="5591810" y="3712210"/>
            <a:ext cx="4619625" cy="7620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 name="任意多边形: 形状 16"/>
          <p:cNvSpPr/>
          <p:nvPr>
            <p:custDataLst>
              <p:tags r:id="rId21"/>
            </p:custDataLst>
          </p:nvPr>
        </p:nvSpPr>
        <p:spPr>
          <a:xfrm>
            <a:off x="3647440" y="2444115"/>
            <a:ext cx="6627495" cy="7620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9" name="组合 18"/>
          <p:cNvGrpSpPr/>
          <p:nvPr>
            <p:custDataLst>
              <p:tags r:id="rId22"/>
            </p:custDataLst>
          </p:nvPr>
        </p:nvGrpSpPr>
        <p:grpSpPr>
          <a:xfrm>
            <a:off x="909320" y="3141299"/>
            <a:ext cx="3253911" cy="606514"/>
            <a:chOff x="1404913" y="2939009"/>
            <a:chExt cx="2677747" cy="606458"/>
          </a:xfrm>
        </p:grpSpPr>
        <p:cxnSp>
          <p:nvCxnSpPr>
            <p:cNvPr id="20" name="直接箭头连接符 19"/>
            <p:cNvCxnSpPr/>
            <p:nvPr>
              <p:custDataLst>
                <p:tags r:id="rId23"/>
              </p:custDataLst>
            </p:nvPr>
          </p:nvCxnSpPr>
          <p:spPr>
            <a:xfrm flipV="1">
              <a:off x="3565324" y="2939009"/>
              <a:ext cx="517336" cy="360012"/>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2" name="矩形: 圆角 24"/>
            <p:cNvSpPr/>
            <p:nvPr>
              <p:custDataLst>
                <p:tags r:id="rId24"/>
              </p:custDataLst>
            </p:nvPr>
          </p:nvSpPr>
          <p:spPr>
            <a:xfrm>
              <a:off x="1404913" y="3083187"/>
              <a:ext cx="2160270" cy="46228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25"/>
            </p:custDataLst>
          </p:nvPr>
        </p:nvSpPr>
        <p:spPr>
          <a:xfrm>
            <a:off x="4223127" y="2552972"/>
            <a:ext cx="3314865" cy="1014730"/>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当时礼崩乐坏的社会局面，主张重新恢复周礼，重塑社会等级秩序</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P spid="10" grpId="0" animBg="1"/>
      <p:bldP spid="21" grpId="0" animBg="1"/>
      <p:bldP spid="18" grpId="0" animBg="1"/>
      <p:bldP spid="17" grpId="0" animBg="1"/>
      <p:bldP spid="14" grpId="0" animBg="1"/>
      <p:bldP spid="16" grpId="0" animBg="1"/>
      <p:bldP spid="23"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335347" y="621178"/>
            <a:ext cx="11578456" cy="5951153"/>
          </a:xfrm>
          <a:prstGeom prst="rect">
            <a:avLst/>
          </a:prstGeom>
        </p:spPr>
        <p:txBody>
          <a:bodyPr>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温州二模</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北魏孝文帝下均田诏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公元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485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年下诏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之前四年，北魏政府已有整顿户籍的命令。实施均田制之次年，北魏政府在地方基层设置三长制，即五家设一邻长，二十五家设一里长，一百二十五家设一党长，皆取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乡人之强谨者</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为之。然后由</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三长</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制造户籍册，</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隐口漏丁</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，一一附实。据此可知，孝文帝设三长制造户籍册的根本目的在于</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掌握人口变动，以便征发赋役</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促进胡汉交融，缓和民族矛盾</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建立北魏政权，重新统一北方</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加强基层管理，主导社会救济</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19"/>
          <p:cNvSpPr txBox="1"/>
          <p:nvPr>
            <p:custDataLst>
              <p:tags r:id="rId2"/>
            </p:custDataLst>
          </p:nvPr>
        </p:nvSpPr>
        <p:spPr>
          <a:xfrm>
            <a:off x="262641" y="3819747"/>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3" name="矩形 2"/>
          <p:cNvSpPr/>
          <p:nvPr>
            <p:custDataLst>
              <p:tags r:id="rId3"/>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一、目的旨在类：题型专练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4" name="椭圆 3"/>
          <p:cNvSpPr/>
          <p:nvPr>
            <p:custDataLst>
              <p:tags r:id="rId4"/>
            </p:custDataLst>
          </p:nvPr>
        </p:nvSpPr>
        <p:spPr>
          <a:xfrm>
            <a:off x="3215640" y="692785"/>
            <a:ext cx="666750" cy="69151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椭圆 1"/>
          <p:cNvSpPr/>
          <p:nvPr>
            <p:custDataLst>
              <p:tags r:id="rId5"/>
            </p:custDataLst>
          </p:nvPr>
        </p:nvSpPr>
        <p:spPr>
          <a:xfrm>
            <a:off x="5303520" y="692785"/>
            <a:ext cx="765175" cy="69088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25" name="组合 24"/>
          <p:cNvGrpSpPr/>
          <p:nvPr>
            <p:custDataLst>
              <p:tags r:id="rId6"/>
            </p:custDataLst>
          </p:nvPr>
        </p:nvGrpSpPr>
        <p:grpSpPr>
          <a:xfrm>
            <a:off x="8216900" y="3357245"/>
            <a:ext cx="1489075" cy="974090"/>
            <a:chOff x="1404913" y="3083187"/>
            <a:chExt cx="2160270" cy="974000"/>
          </a:xfrm>
        </p:grpSpPr>
        <p:cxnSp>
          <p:nvCxnSpPr>
            <p:cNvPr id="26" name="直接箭头连接符 25"/>
            <p:cNvCxnSpPr/>
            <p:nvPr>
              <p:custDataLst>
                <p:tags r:id="rId7"/>
              </p:custDataLst>
            </p:nvPr>
          </p:nvCxnSpPr>
          <p:spPr>
            <a:xfrm flipH="1">
              <a:off x="2196779" y="3545377"/>
              <a:ext cx="247650" cy="511810"/>
            </a:xfrm>
            <a:prstGeom prst="straightConnector1">
              <a:avLst/>
            </a:prstGeom>
            <a:ln w="19050">
              <a:solidFill>
                <a:srgbClr val="0070C0"/>
              </a:solidFill>
              <a:tailEnd type="arrow"/>
            </a:ln>
          </p:spPr>
          <p:style>
            <a:lnRef idx="2">
              <a:schemeClr val="accent1"/>
            </a:lnRef>
            <a:fillRef idx="0">
              <a:srgbClr val="FFFFFF"/>
            </a:fillRef>
            <a:effectRef idx="0">
              <a:srgbClr val="FFFFFF"/>
            </a:effectRef>
            <a:fontRef idx="minor">
              <a:schemeClr val="tx1"/>
            </a:fontRef>
          </p:style>
        </p:cxnSp>
        <p:sp>
          <p:nvSpPr>
            <p:cNvPr id="27" name="矩形: 圆角 24"/>
            <p:cNvSpPr/>
            <p:nvPr>
              <p:custDataLst>
                <p:tags r:id="rId8"/>
              </p:custDataLst>
            </p:nvPr>
          </p:nvSpPr>
          <p:spPr>
            <a:xfrm>
              <a:off x="1404913" y="3083187"/>
              <a:ext cx="2160270" cy="46228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6" name="文本框 15"/>
          <p:cNvSpPr txBox="1"/>
          <p:nvPr>
            <p:custDataLst>
              <p:tags r:id="rId9"/>
            </p:custDataLst>
          </p:nvPr>
        </p:nvSpPr>
        <p:spPr>
          <a:xfrm>
            <a:off x="7175877" y="4365897"/>
            <a:ext cx="3314865" cy="706755"/>
          </a:xfrm>
          <a:prstGeom prst="rect">
            <a:avLst/>
          </a:prstGeom>
          <a:solidFill>
            <a:schemeClr val="bg2">
              <a:lumMod val="90000"/>
            </a:schemeClr>
          </a:solidFill>
          <a:ln>
            <a:solidFill>
              <a:srgbClr val="002060"/>
            </a:solidFill>
          </a:ln>
        </p:spPr>
        <p:txBody>
          <a:bodyPr wrap="square">
            <a:spAutoFit/>
          </a:bodyPr>
          <a:lstStyle/>
          <a:p>
            <a:r>
              <a:rPr lang="zh-CN" altLang="zh-CN" sz="2000" b="1">
                <a:solidFill>
                  <a:srgbClr val="0000CC"/>
                </a:solidFill>
                <a:latin typeface="Arial" panose="020B0604020202020204" pitchFamily="34" charset="0"/>
                <a:ea typeface="微软雅黑" panose="020B0503020204020204" charset="-122"/>
                <a:sym typeface="+mn-ea"/>
              </a:rPr>
              <a:t>目的</a:t>
            </a:r>
            <a:r>
              <a:rPr lang="zh-CN" altLang="zh-CN" sz="2000" kern="100">
                <a:latin typeface="Times New Roman" panose="02020603050405020304" pitchFamily="18" charset="0"/>
                <a:ea typeface="楷体_GB2312" panose="02010609030101010101" pitchFamily="49" charset="-122"/>
                <a:cs typeface="Times New Roman" panose="02020603050405020304" pitchFamily="18" charset="0"/>
                <a:sym typeface="+mn-ea"/>
              </a:rPr>
              <a:t>在于征发赋役，更好地控制基层政权组织</a:t>
            </a:r>
            <a:endParaRPr lang="zh-CN" altLang="zh-CN" sz="2000" b="1">
              <a:solidFill>
                <a:srgbClr val="0000CC"/>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6"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二、反映体现类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549391" y="3788827"/>
            <a:ext cx="11112995" cy="1753235"/>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作答此类题目时，要注意以下几点：首先，</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分析概括题干现象是什么</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；其次，</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提取可对应的相关所学知识</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；第三，</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将现象与所学知识结合，思考现象背后的原因、本质、特点。</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567055" y="963930"/>
            <a:ext cx="11113135" cy="2834640"/>
          </a:xfrm>
          <a:prstGeom prst="rect">
            <a:avLst/>
          </a:prstGeom>
          <a:noFill/>
          <a:ln>
            <a:solidFill>
              <a:srgbClr val="00B0F0"/>
            </a:solidFill>
          </a:ln>
        </p:spPr>
        <p:txBody>
          <a:bodyPr wrap="square">
            <a:no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反映体现类选择题，</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主要考查学生透过历史现象把握历史本质的能力。</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该类题目要求学生在掌握基本历史知识的基础上，在唯物史观指导下运用学科思维和学科方法，透过历史现象把历史事件的实质分析出来。一般要深刻到制度层面、抽象到规律层次、总结到独一无二的特点。试题中常出现的标志性词语有</a:t>
            </a:r>
            <a:r>
              <a:rPr lang="en-US"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反映</a:t>
            </a:r>
            <a:r>
              <a:rPr lang="en-US"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zh-CN" altLang="en-US"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体现</a:t>
            </a:r>
            <a:r>
              <a:rPr lang="en-US"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zh-CN" altLang="en-US"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等。</a:t>
            </a:r>
            <a:endParaRPr lang="zh-CN" altLang="en-US"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pic>
        <p:nvPicPr>
          <p:cNvPr id="4" name="Picture 4"/>
          <p:cNvPicPr>
            <a:picLocks noChangeAspect="1"/>
          </p:cNvPicPr>
          <p:nvPr>
            <p:custDataLst>
              <p:tags r:id="rId4"/>
            </p:custDataLst>
          </p:nvPr>
        </p:nvPicPr>
        <p:blipFill>
          <a:blip r:embed="rId5"/>
          <a:stretch>
            <a:fillRect/>
          </a:stretch>
        </p:blipFill>
        <p:spPr>
          <a:xfrm flipH="1">
            <a:off x="10769600" y="12280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9"/>
          <p:cNvSpPr txBox="1"/>
          <p:nvPr>
            <p:custDataLst>
              <p:tags r:id="rId1"/>
            </p:custDataLst>
          </p:nvPr>
        </p:nvSpPr>
        <p:spPr>
          <a:xfrm>
            <a:off x="262641" y="4048347"/>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3" name="矩形 2"/>
          <p:cNvSpPr/>
          <p:nvPr>
            <p:custDataLst>
              <p:tags r:id="rId2"/>
            </p:custDataLst>
          </p:nvPr>
        </p:nvSpPr>
        <p:spPr>
          <a:xfrm>
            <a:off x="455930" y="18923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二、反映体现类：题型专练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custDataLst>
              <p:tags r:id="rId3"/>
            </p:custDataLst>
          </p:nvPr>
        </p:nvSpPr>
        <p:spPr>
          <a:xfrm>
            <a:off x="406873" y="773856"/>
            <a:ext cx="11350315" cy="3970318"/>
          </a:xfrm>
          <a:prstGeom prst="rect">
            <a:avLst/>
          </a:prstGeom>
        </p:spPr>
        <p:txBody>
          <a:bodyPr>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据《史记》记载，</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轩辕</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所处时代，各个部族相互</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侵伐</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，轩辕于是习武行兵，征讨好兴不义之战的部族，被各部尊为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黄帝</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。黄帝长期</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披山通道，未尝宁居</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，在行政上</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抚万民，度四方</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，实现了</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万国和</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的局面。这反映出</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只有战争才能实现</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和平</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黄帝结束分裂实现国家统一</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交通交往促进民族</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认同</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各部落之间的文化差异明显</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圆角 5"/>
          <p:cNvSpPr/>
          <p:nvPr>
            <p:custDataLst>
              <p:tags r:id="rId4"/>
            </p:custDataLst>
          </p:nvPr>
        </p:nvSpPr>
        <p:spPr>
          <a:xfrm>
            <a:off x="407035" y="4869180"/>
            <a:ext cx="11087100" cy="5403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第一步：</a:t>
            </a:r>
            <a:r>
              <a:rPr lang="zh-CN" altLang="en-US" sz="2000" b="1">
                <a:solidFill>
                  <a:schemeClr val="tx1"/>
                </a:solidFill>
                <a:latin typeface="Arial" panose="020B0604020202020204" pitchFamily="34" charset="0"/>
                <a:ea typeface="微软雅黑" panose="020B0503020204020204" charset="-122"/>
                <a:sym typeface="+mn-ea"/>
              </a:rPr>
              <a:t>分析概括题干现象是什么</a:t>
            </a:r>
            <a:r>
              <a:rPr lang="en-US" altLang="zh-CN" sz="2000" b="1">
                <a:solidFill>
                  <a:schemeClr val="tx1"/>
                </a:solidFill>
                <a:latin typeface="Arial" panose="020B0604020202020204" pitchFamily="34" charset="0"/>
                <a:ea typeface="微软雅黑" panose="020B0503020204020204" charset="-122"/>
                <a:sym typeface="+mn-ea"/>
              </a:rPr>
              <a:t>-</a:t>
            </a:r>
            <a:r>
              <a:rPr lang="zh-CN" altLang="zh-CN" sz="2000" b="1" kern="10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sym typeface="+mn-ea"/>
              </a:rPr>
              <a:t>交通与战争促进了各部族的往来，形成民族认同、文化认同</a:t>
            </a:r>
            <a:endParaRPr lang="zh-CN" altLang="zh-CN" sz="2000" b="1" kern="10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sym typeface="+mn-ea"/>
            </a:endParaRPr>
          </a:p>
        </p:txBody>
      </p:sp>
      <p:sp>
        <p:nvSpPr>
          <p:cNvPr id="2" name="矩形: 圆角 5"/>
          <p:cNvSpPr/>
          <p:nvPr>
            <p:custDataLst>
              <p:tags r:id="rId5"/>
            </p:custDataLst>
          </p:nvPr>
        </p:nvSpPr>
        <p:spPr>
          <a:xfrm>
            <a:off x="407035" y="5445760"/>
            <a:ext cx="4337050" cy="5403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第二步：</a:t>
            </a:r>
            <a:r>
              <a:rPr lang="zh-CN" altLang="en-US" sz="2000" b="1">
                <a:solidFill>
                  <a:schemeClr val="tx1"/>
                </a:solidFill>
                <a:latin typeface="Arial" panose="020B0604020202020204" pitchFamily="34" charset="0"/>
                <a:ea typeface="微软雅黑" panose="020B0503020204020204" charset="-122"/>
                <a:sym typeface="+mn-ea"/>
              </a:rPr>
              <a:t>提取可对应的相关所学知识</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 name="矩形: 圆角 5"/>
          <p:cNvSpPr/>
          <p:nvPr>
            <p:custDataLst>
              <p:tags r:id="rId6"/>
            </p:custDataLst>
          </p:nvPr>
        </p:nvSpPr>
        <p:spPr>
          <a:xfrm>
            <a:off x="407035" y="6022340"/>
            <a:ext cx="4337050" cy="540385"/>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第三步：</a:t>
            </a:r>
            <a:r>
              <a:rPr lang="zh-CN" altLang="zh-CN" sz="20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将现象与所学知识结合</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9479915" y="836930"/>
            <a:ext cx="78740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 name="任意多边形: 形状 16"/>
          <p:cNvSpPr/>
          <p:nvPr>
            <p:custDataLst>
              <p:tags r:id="rId8"/>
            </p:custDataLst>
          </p:nvPr>
        </p:nvSpPr>
        <p:spPr>
          <a:xfrm flipV="1">
            <a:off x="1343025" y="2061210"/>
            <a:ext cx="4619625" cy="7620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椭圆 7"/>
          <p:cNvSpPr/>
          <p:nvPr>
            <p:custDataLst>
              <p:tags r:id="rId9"/>
            </p:custDataLst>
          </p:nvPr>
        </p:nvSpPr>
        <p:spPr>
          <a:xfrm>
            <a:off x="835660" y="2708910"/>
            <a:ext cx="1099820" cy="75120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custDataLst>
              <p:tags r:id="rId10"/>
            </p:custDataLst>
          </p:nvPr>
        </p:nvSpPr>
        <p:spPr>
          <a:xfrm>
            <a:off x="767080" y="3357245"/>
            <a:ext cx="78740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椭圆 9"/>
          <p:cNvSpPr/>
          <p:nvPr>
            <p:custDataLst>
              <p:tags r:id="rId11"/>
            </p:custDataLst>
          </p:nvPr>
        </p:nvSpPr>
        <p:spPr>
          <a:xfrm>
            <a:off x="9119870" y="3429000"/>
            <a:ext cx="78740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custDataLst>
              <p:tags r:id="rId12"/>
            </p:custDataLst>
          </p:nvPr>
        </p:nvSpPr>
        <p:spPr>
          <a:xfrm>
            <a:off x="1775460" y="3592195"/>
            <a:ext cx="2197735" cy="398780"/>
          </a:xfrm>
          <a:prstGeom prst="rect">
            <a:avLst/>
          </a:prstGeom>
          <a:solidFill>
            <a:schemeClr val="bg2">
              <a:lumMod val="90000"/>
            </a:schemeClr>
          </a:solidFill>
          <a:ln>
            <a:solidFill>
              <a:srgbClr val="002060"/>
            </a:solidFill>
          </a:ln>
        </p:spPr>
        <p:txBody>
          <a:bodyPr wrap="square">
            <a:spAutoFit/>
          </a:bodyPr>
          <a:lstStyle/>
          <a:p>
            <a:r>
              <a:rPr lang="en-US" altLang="zh-CN" sz="2000" b="1">
                <a:solidFill>
                  <a:srgbClr val="0000CC"/>
                </a:solidFill>
                <a:latin typeface="Arial" panose="020B0604020202020204" pitchFamily="34" charset="0"/>
                <a:ea typeface="微软雅黑" panose="020B0503020204020204" charset="-122"/>
                <a:sym typeface="+mn-ea"/>
              </a:rPr>
              <a:t>“</a:t>
            </a:r>
            <a:r>
              <a:rPr lang="zh-CN" altLang="zh-CN" sz="2000" b="1">
                <a:solidFill>
                  <a:srgbClr val="0000CC"/>
                </a:solidFill>
                <a:latin typeface="Arial" panose="020B0604020202020204" pitchFamily="34" charset="0"/>
                <a:ea typeface="微软雅黑" panose="020B0503020204020204" charset="-122"/>
                <a:sym typeface="+mn-ea"/>
              </a:rPr>
              <a:t>只有</a:t>
            </a:r>
            <a:r>
              <a:rPr lang="en-US" altLang="zh-CN" sz="2000" b="1">
                <a:solidFill>
                  <a:srgbClr val="0000CC"/>
                </a:solidFill>
                <a:latin typeface="Arial" panose="020B0604020202020204" pitchFamily="34" charset="0"/>
                <a:ea typeface="微软雅黑" panose="020B0503020204020204" charset="-122"/>
                <a:sym typeface="+mn-ea"/>
              </a:rPr>
              <a:t>”</a:t>
            </a:r>
            <a:r>
              <a:rPr lang="zh-CN" altLang="en-US" sz="2000" b="1">
                <a:solidFill>
                  <a:srgbClr val="0000CC"/>
                </a:solidFill>
                <a:latin typeface="Arial" panose="020B0604020202020204" pitchFamily="34" charset="0"/>
                <a:ea typeface="微软雅黑" panose="020B0503020204020204" charset="-122"/>
                <a:sym typeface="+mn-ea"/>
              </a:rPr>
              <a:t>表述绝对</a:t>
            </a:r>
            <a:endParaRPr lang="zh-CN" altLang="en-US" sz="2000" b="1">
              <a:solidFill>
                <a:srgbClr val="0000CC"/>
              </a:solidFill>
              <a:latin typeface="Arial" panose="020B0604020202020204" pitchFamily="34" charset="0"/>
              <a:ea typeface="微软雅黑" panose="020B0503020204020204" charset="-122"/>
              <a:sym typeface="+mn-ea"/>
            </a:endParaRPr>
          </a:p>
        </p:txBody>
      </p:sp>
      <p:sp>
        <p:nvSpPr>
          <p:cNvPr id="12" name="文本框 11"/>
          <p:cNvSpPr txBox="1"/>
          <p:nvPr>
            <p:custDataLst>
              <p:tags r:id="rId13"/>
            </p:custDataLst>
          </p:nvPr>
        </p:nvSpPr>
        <p:spPr>
          <a:xfrm>
            <a:off x="8256270" y="2997200"/>
            <a:ext cx="2762885" cy="398780"/>
          </a:xfrm>
          <a:prstGeom prst="rect">
            <a:avLst/>
          </a:prstGeom>
          <a:solidFill>
            <a:schemeClr val="bg2">
              <a:lumMod val="90000"/>
            </a:schemeClr>
          </a:solidFill>
          <a:ln>
            <a:solidFill>
              <a:srgbClr val="002060"/>
            </a:solidFill>
          </a:ln>
        </p:spPr>
        <p:txBody>
          <a:bodyPr wrap="square">
            <a:spAutoFit/>
          </a:bodyPr>
          <a:lstStyle/>
          <a:p>
            <a:r>
              <a:rPr lang="zh-CN" altLang="en-US" sz="2000" b="1">
                <a:solidFill>
                  <a:srgbClr val="0000CC"/>
                </a:solidFill>
                <a:latin typeface="Arial" panose="020B0604020202020204" pitchFamily="34" charset="0"/>
                <a:ea typeface="微软雅黑" panose="020B0503020204020204" charset="-122"/>
                <a:sym typeface="+mn-ea"/>
              </a:rPr>
              <a:t>夏朝被视为最早的国家</a:t>
            </a:r>
            <a:endParaRPr lang="zh-CN" altLang="en-US" sz="2000" b="1">
              <a:solidFill>
                <a:srgbClr val="0000CC"/>
              </a:solidFill>
              <a:latin typeface="Arial" panose="020B0604020202020204" pitchFamily="34" charset="0"/>
              <a:ea typeface="微软雅黑" panose="020B0503020204020204" charset="-122"/>
              <a:sym typeface="+mn-ea"/>
            </a:endParaRPr>
          </a:p>
        </p:txBody>
      </p:sp>
      <p:sp>
        <p:nvSpPr>
          <p:cNvPr id="13" name="椭圆 12"/>
          <p:cNvSpPr/>
          <p:nvPr>
            <p:custDataLst>
              <p:tags r:id="rId14"/>
            </p:custDataLst>
          </p:nvPr>
        </p:nvSpPr>
        <p:spPr>
          <a:xfrm>
            <a:off x="8459470" y="4015740"/>
            <a:ext cx="1447800" cy="748030"/>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15"/>
            </p:custDataLst>
          </p:nvPr>
        </p:nvSpPr>
        <p:spPr>
          <a:xfrm>
            <a:off x="8688070" y="4509135"/>
            <a:ext cx="2762885" cy="398780"/>
          </a:xfrm>
          <a:prstGeom prst="rect">
            <a:avLst/>
          </a:prstGeom>
          <a:solidFill>
            <a:schemeClr val="bg2">
              <a:lumMod val="90000"/>
            </a:schemeClr>
          </a:solidFill>
          <a:ln>
            <a:solidFill>
              <a:srgbClr val="002060"/>
            </a:solidFill>
          </a:ln>
        </p:spPr>
        <p:txBody>
          <a:bodyPr wrap="square">
            <a:spAutoFit/>
          </a:bodyPr>
          <a:lstStyle/>
          <a:p>
            <a:r>
              <a:rPr lang="zh-CN" altLang="en-US" sz="2000" b="1">
                <a:solidFill>
                  <a:srgbClr val="0000CC"/>
                </a:solidFill>
                <a:latin typeface="Arial" panose="020B0604020202020204" pitchFamily="34" charset="0"/>
                <a:ea typeface="微软雅黑" panose="020B0503020204020204" charset="-122"/>
                <a:sym typeface="+mn-ea"/>
              </a:rPr>
              <a:t>文化认同逐步增强</a:t>
            </a:r>
            <a:endParaRPr lang="zh-CN" altLang="en-US" sz="2000" b="1">
              <a:solidFill>
                <a:srgbClr val="0000CC"/>
              </a:solidFill>
              <a:latin typeface="Arial" panose="020B0604020202020204" pitchFamily="34" charset="0"/>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7" grpId="0" animBg="1"/>
      <p:bldP spid="17" grpId="0" animBg="1"/>
      <p:bldP spid="8" grpId="0" animBg="1"/>
      <p:bldP spid="9" grpId="0" animBg="1"/>
      <p:bldP spid="10" grpId="0" animBg="1"/>
      <p:bldP spid="16" grpId="0" animBg="1"/>
      <p:bldP spid="12" grpId="0" animBg="1"/>
      <p:bldP spid="13" grpId="0" animBg="1"/>
      <p:bldP spid="14"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406238" y="477168"/>
            <a:ext cx="11350315" cy="3969385"/>
          </a:xfrm>
          <a:prstGeom prst="rect">
            <a:avLst/>
          </a:prstGeom>
        </p:spPr>
        <p:txBody>
          <a:bodyPr>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北京昌平区二模</a:t>
            </a:r>
            <a:r>
              <a:rPr lang="en-US" altLang="zh-CN" sz="2800" kern="100" smtClean="0">
                <a:latin typeface="Times New Roman" panose="02020603050405020304" pitchFamily="18" charset="0"/>
                <a:ea typeface="楷体_GB2312" panose="02010609030101010101" pitchFamily="49" charset="-122"/>
                <a:cs typeface="Courier New" panose="02070309020205020404" pitchFamily="49" charset="0"/>
              </a:rPr>
              <a:t>)</a:t>
            </a:r>
            <a:r>
              <a:rPr lang="zh-CN" altLang="en-US" sz="2800" kern="100" smtClean="0">
                <a:latin typeface="Times New Roman" panose="02020603050405020304" pitchFamily="18" charset="0"/>
                <a:ea typeface="楷体_GB2312" panose="02010609030101010101" pitchFamily="49" charset="-122"/>
                <a:cs typeface="Courier New" panose="02070309020205020404" pitchFamily="49" charset="0"/>
              </a:rPr>
              <a:t>右</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南北</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方</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人才比重示意图。此图可以反映出</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南方经济的发展带动了文化的进步</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江浙土地开发促进了人口大量增加</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东汉以后南方人才比重持续地增长</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北宋时期南方上缴赋税超过了北方</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19"/>
          <p:cNvSpPr txBox="1"/>
          <p:nvPr>
            <p:custDataLst>
              <p:tags r:id="rId2"/>
            </p:custDataLst>
          </p:nvPr>
        </p:nvSpPr>
        <p:spPr>
          <a:xfrm>
            <a:off x="335205" y="1916135"/>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2050" name="Picture 2"/>
          <p:cNvPicPr>
            <a:picLocks noChangeAspect="1" noChangeArrowheads="1"/>
          </p:cNvPicPr>
          <p:nvPr>
            <p:custDataLst>
              <p:tags r:id="rId3"/>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11208" y="549181"/>
            <a:ext cx="5345721" cy="371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custDataLst>
              <p:tags r:id="rId5"/>
            </p:custDataLst>
          </p:nvPr>
        </p:nvSpPr>
        <p:spPr>
          <a:xfrm>
            <a:off x="335280" y="116840"/>
            <a:ext cx="4356735"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二、反映体现类：题型专练</a:t>
            </a:r>
            <a:endParaRPr lang="en-US" altLang="zh-CN" sz="2400" b="1">
              <a:latin typeface="Arial" panose="020B0604020202020204" pitchFamily="34" charset="0"/>
              <a:ea typeface="微软雅黑" panose="020B0503020204020204" charset="-122"/>
              <a:sym typeface="Arial" panose="020B0604020202020204" pitchFamily="34" charset="0"/>
            </a:endParaRPr>
          </a:p>
        </p:txBody>
      </p:sp>
      <p:sp>
        <p:nvSpPr>
          <p:cNvPr id="2" name="椭圆 1"/>
          <p:cNvSpPr/>
          <p:nvPr>
            <p:custDataLst>
              <p:tags r:id="rId6"/>
            </p:custDataLst>
          </p:nvPr>
        </p:nvSpPr>
        <p:spPr>
          <a:xfrm>
            <a:off x="8903970" y="3429000"/>
            <a:ext cx="78740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 name="椭圆 3"/>
          <p:cNvSpPr/>
          <p:nvPr>
            <p:custDataLst>
              <p:tags r:id="rId7"/>
            </p:custDataLst>
          </p:nvPr>
        </p:nvSpPr>
        <p:spPr>
          <a:xfrm>
            <a:off x="4295775" y="3717925"/>
            <a:ext cx="1979295"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椭圆 4"/>
          <p:cNvSpPr/>
          <p:nvPr>
            <p:custDataLst>
              <p:tags r:id="rId8"/>
            </p:custDataLst>
          </p:nvPr>
        </p:nvSpPr>
        <p:spPr>
          <a:xfrm>
            <a:off x="4367530" y="3068955"/>
            <a:ext cx="1844675"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 name="椭圆 5"/>
          <p:cNvSpPr/>
          <p:nvPr>
            <p:custDataLst>
              <p:tags r:id="rId9"/>
            </p:custDataLst>
          </p:nvPr>
        </p:nvSpPr>
        <p:spPr>
          <a:xfrm>
            <a:off x="4007485" y="2421255"/>
            <a:ext cx="78740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10"/>
            </p:custDataLst>
          </p:nvPr>
        </p:nvSpPr>
        <p:spPr>
          <a:xfrm>
            <a:off x="8616315" y="549275"/>
            <a:ext cx="787400" cy="72834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5930" y="189230"/>
            <a:ext cx="2649220" cy="460375"/>
          </a:xfrm>
          <a:prstGeom prst="rect">
            <a:avLst/>
          </a:prstGeom>
          <a:solidFill>
            <a:srgbClr val="FFF2CC"/>
          </a:solidFill>
        </p:spPr>
        <p:txBody>
          <a:bodyPr wrap="square">
            <a:spAutoFit/>
          </a:bodyPr>
          <a:lstStyle/>
          <a:p>
            <a:pPr algn="ctr"/>
            <a:r>
              <a:rPr lang="zh-CN" altLang="en-US" sz="2400" b="1">
                <a:latin typeface="Arial" panose="020B0604020202020204" pitchFamily="34" charset="0"/>
                <a:ea typeface="微软雅黑" panose="020B0503020204020204" charset="-122"/>
                <a:sym typeface="Arial" panose="020B0604020202020204" pitchFamily="34" charset="0"/>
              </a:rPr>
              <a:t>三、表明说明类</a:t>
            </a:r>
            <a:endParaRPr lang="zh-CN" altLang="zh-CN" b="1">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2"/>
            </p:custDataLst>
          </p:nvPr>
        </p:nvSpPr>
        <p:spPr>
          <a:xfrm>
            <a:off x="549391" y="3501172"/>
            <a:ext cx="11112995" cy="1198880"/>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答此类题目时，要注意以下几点：首先</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排除错误说法</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；然后在正向选择的前提下，</a:t>
            </a:r>
            <a:r>
              <a:rPr lang="zh-CN" altLang="zh-CN" sz="2400"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选择离材料较近、能比较全面地反映材料信息的选项。</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2" name="文本框 1"/>
          <p:cNvSpPr txBox="1"/>
          <p:nvPr>
            <p:custDataLst>
              <p:tags r:id="rId3"/>
            </p:custDataLst>
          </p:nvPr>
        </p:nvSpPr>
        <p:spPr>
          <a:xfrm>
            <a:off x="567171" y="963712"/>
            <a:ext cx="11112995" cy="2306955"/>
          </a:xfrm>
          <a:prstGeom prst="rect">
            <a:avLst/>
          </a:prstGeom>
          <a:noFill/>
          <a:ln>
            <a:solidFill>
              <a:srgbClr val="00B0F0"/>
            </a:solidFill>
          </a:ln>
        </p:spPr>
        <p:txBody>
          <a:bodyPr wrap="square">
            <a:spAutoFit/>
          </a:bodyPr>
          <a:lstStyle/>
          <a:p>
            <a:pPr indent="719455" algn="just">
              <a:lnSpc>
                <a:spcPct val="150000"/>
              </a:lnSpc>
              <a:spcAft>
                <a:spcPct val="0"/>
              </a:spcAft>
            </a:pP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表明说明类选择题，</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以考查推理能力为主。</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表明、说明的含义相似，都考查学生从材料中得出历史结论的能力，但也有所不同，</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表明</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多含有求答历史现象本质之意，</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说明</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含有分析、阐述之意。</a:t>
            </a:r>
            <a:r>
              <a:rPr lang="zh-CN" altLang="zh-CN" sz="2400" kern="100">
                <a:latin typeface="Times New Roman" panose="02020603050405020304" pitchFamily="18" charset="0"/>
                <a:ea typeface="方正中等线简体" panose="03000509000000000000" pitchFamily="65" charset="-122"/>
                <a:cs typeface="Times New Roman" panose="02020603050405020304" pitchFamily="18" charset="0"/>
                <a:sym typeface="+mn-ea"/>
              </a:rPr>
              <a:t>此类选择题设问的标志性词语有</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说明</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表明</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可见</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看出</a:t>
            </a:r>
            <a:r>
              <a:rPr lang="en-US" altLang="zh-CN" sz="2400" b="1" kern="100">
                <a:solidFill>
                  <a:srgbClr val="FF0000"/>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4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等。</a:t>
            </a:r>
            <a:endParaRPr lang="zh-CN" altLang="zh-CN" sz="2400" b="1" kern="10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p="http://schemas.openxmlformats.org/presentationml/2006/main">
  <p:tag name="AS_UNIQUEID" val="268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xml><?xml version="1.0" encoding="utf-8"?>
<p:tagLst xmlns:p="http://schemas.openxmlformats.org/presentationml/2006/main">
  <p:tag name="AS_UNIQUEID" val="7057"/>
</p:tagLst>
</file>

<file path=ppt/tags/tag100.xml><?xml version="1.0" encoding="utf-8"?>
<p:tagLst xmlns:p="http://schemas.openxmlformats.org/presentationml/2006/main">
  <p:tag name="AS_UNIQUEID" val="3434"/>
</p:tagLst>
</file>

<file path=ppt/tags/tag101.xml><?xml version="1.0" encoding="utf-8"?>
<p:tagLst xmlns:p="http://schemas.openxmlformats.org/presentationml/2006/main">
  <p:tag name="AS_UNIQUEID" val="7086"/>
</p:tagLst>
</file>

<file path=ppt/tags/tag102.xml><?xml version="1.0" encoding="utf-8"?>
<p:tagLst xmlns:p="http://schemas.openxmlformats.org/presentationml/2006/main">
  <p:tag name="AS_UNIQUEID" val="7088"/>
</p:tagLst>
</file>

<file path=ppt/tags/tag103.xml><?xml version="1.0" encoding="utf-8"?>
<p:tagLst xmlns:p="http://schemas.openxmlformats.org/presentationml/2006/main">
  <p:tag name="AS_UNIQUEID" val="7088"/>
</p:tagLst>
</file>

<file path=ppt/tags/tag104.xml><?xml version="1.0" encoding="utf-8"?>
<p:tagLst xmlns:p="http://schemas.openxmlformats.org/presentationml/2006/main">
  <p:tag name="AS_UNIQUEID" val="7533"/>
</p:tagLst>
</file>

<file path=ppt/tags/tag105.xml><?xml version="1.0" encoding="utf-8"?>
<p:tagLst xmlns:p="http://schemas.openxmlformats.org/presentationml/2006/main">
  <p:tag name="AS_UNIQUEID" val="7086"/>
</p:tagLst>
</file>

<file path=ppt/tags/tag106.xml><?xml version="1.0" encoding="utf-8"?>
<p:tagLst xmlns:p="http://schemas.openxmlformats.org/presentationml/2006/main">
  <p:tag name="AS_UNIQUEID" val="7534"/>
</p:tagLst>
</file>

<file path=ppt/tags/tag107.xml><?xml version="1.0" encoding="utf-8"?>
<p:tagLst xmlns:p="http://schemas.openxmlformats.org/presentationml/2006/main">
  <p:tag name="AS_UNIQUEID" val="7040"/>
</p:tagLst>
</file>

<file path=ppt/tags/tag108.xml><?xml version="1.0" encoding="utf-8"?>
<p:tagLst xmlns:p="http://schemas.openxmlformats.org/presentationml/2006/main">
  <p:tag name="AS_UNIQUEID" val="7040"/>
</p:tagLst>
</file>

<file path=ppt/tags/tag109.xml><?xml version="1.0" encoding="utf-8"?>
<p:tagLst xmlns:p="http://schemas.openxmlformats.org/presentationml/2006/main">
  <p:tag name="AS_UNIQUEID" val="3434"/>
</p:tagLst>
</file>

<file path=ppt/tags/tag11.xml><?xml version="1.0" encoding="utf-8"?>
<p:tagLst xmlns:p="http://schemas.openxmlformats.org/presentationml/2006/main">
  <p:tag name="AS_UNIQUEID" val="7058"/>
</p:tagLst>
</file>

<file path=ppt/tags/tag110.xml><?xml version="1.0" encoding="utf-8"?>
<p:tagLst xmlns:p="http://schemas.openxmlformats.org/presentationml/2006/main">
  <p:tag name="AS_UNIQUEID" val="3436"/>
</p:tagLst>
</file>

<file path=ppt/tags/tag111.xml><?xml version="1.0" encoding="utf-8"?>
<p:tagLst xmlns:p="http://schemas.openxmlformats.org/presentationml/2006/main">
  <p:tag name="AS_UNIQUEID" val="7473"/>
</p:tagLst>
</file>

<file path=ppt/tags/tag112.xml><?xml version="1.0" encoding="utf-8"?>
<p:tagLst xmlns:p="http://schemas.openxmlformats.org/presentationml/2006/main">
  <p:tag name="AS_UNIQUEID" val="3434"/>
</p:tagLst>
</file>

<file path=ppt/tags/tag113.xml><?xml version="1.0" encoding="utf-8"?>
<p:tagLst xmlns:p="http://schemas.openxmlformats.org/presentationml/2006/main">
  <p:tag name="AS_UNIQUEID" val="3434"/>
</p:tagLst>
</file>

<file path=ppt/tags/tag114.xml><?xml version="1.0" encoding="utf-8"?>
<p:tagLst xmlns:p="http://schemas.openxmlformats.org/presentationml/2006/main">
  <p:tag name="AS_UNIQUEID" val="3434"/>
</p:tagLst>
</file>

<file path=ppt/tags/tag115.xml><?xml version="1.0" encoding="utf-8"?>
<p:tagLst xmlns:p="http://schemas.openxmlformats.org/presentationml/2006/main">
  <p:tag name="AS_UNIQUEID" val="3436"/>
</p:tagLst>
</file>

<file path=ppt/tags/tag116.xml><?xml version="1.0" encoding="utf-8"?>
<p:tagLst xmlns:p="http://schemas.openxmlformats.org/presentationml/2006/main">
  <p:tag name="AS_UNIQUEID" val="3434"/>
</p:tagLst>
</file>

<file path=ppt/tags/tag117.xml><?xml version="1.0" encoding="utf-8"?>
<p:tagLst xmlns:p="http://schemas.openxmlformats.org/presentationml/2006/main">
  <p:tag name="AS_UNIQUEID" val="3436"/>
</p:tagLst>
</file>

<file path=ppt/tags/tag118.xml><?xml version="1.0" encoding="utf-8"?>
<p:tagLst xmlns:p="http://schemas.openxmlformats.org/presentationml/2006/main">
  <p:tag name="AS_UNIQUEID" val="7473"/>
</p:tagLst>
</file>

<file path=ppt/tags/tag119.xml><?xml version="1.0" encoding="utf-8"?>
<p:tagLst xmlns:p="http://schemas.openxmlformats.org/presentationml/2006/main">
  <p:tag name="AS_UNIQUEID" val="7086"/>
</p:tagLst>
</file>

<file path=ppt/tags/tag12.xml><?xml version="1.0" encoding="utf-8"?>
<p:tagLst xmlns:p="http://schemas.openxmlformats.org/presentationml/2006/main">
  <p:tag name="AS_UNIQUEID" val="7059"/>
</p:tagLst>
</file>

<file path=ppt/tags/tag120.xml><?xml version="1.0" encoding="utf-8"?>
<p:tagLst xmlns:p="http://schemas.openxmlformats.org/presentationml/2006/main">
  <p:tag name="AS_UNIQUEID" val="7088"/>
</p:tagLst>
</file>

<file path=ppt/tags/tag121.xml><?xml version="1.0" encoding="utf-8"?>
<p:tagLst xmlns:p="http://schemas.openxmlformats.org/presentationml/2006/main">
  <p:tag name="AS_UNIQUEID" val="7088"/>
</p:tagLst>
</file>

<file path=ppt/tags/tag122.xml><?xml version="1.0" encoding="utf-8"?>
<p:tagLst xmlns:p="http://schemas.openxmlformats.org/presentationml/2006/main">
  <p:tag name="AS_UNIQUEID" val="7463"/>
</p:tagLst>
</file>

<file path=ppt/tags/tag123.xml><?xml version="1.0" encoding="utf-8"?>
<p:tagLst xmlns:p="http://schemas.openxmlformats.org/presentationml/2006/main">
  <p:tag name="AS_UNIQUEID" val="7465"/>
</p:tagLst>
</file>

<file path=ppt/tags/tag124.xml><?xml version="1.0" encoding="utf-8"?>
<p:tagLst xmlns:p="http://schemas.openxmlformats.org/presentationml/2006/main">
  <p:tag name="AS_UNIQUEID" val="7466"/>
</p:tagLst>
</file>

<file path=ppt/tags/tag125.xml><?xml version="1.0" encoding="utf-8"?>
<p:tagLst xmlns:p="http://schemas.openxmlformats.org/presentationml/2006/main">
  <p:tag name="AS_UNIQUEID" val="7467"/>
</p:tagLst>
</file>

<file path=ppt/tags/tag126.xml><?xml version="1.0" encoding="utf-8"?>
<p:tagLst xmlns:p="http://schemas.openxmlformats.org/presentationml/2006/main">
  <p:tag name="AS_UNIQUEID" val="7468"/>
</p:tagLst>
</file>

<file path=ppt/tags/tag127.xml><?xml version="1.0" encoding="utf-8"?>
<p:tagLst xmlns:p="http://schemas.openxmlformats.org/presentationml/2006/main">
  <p:tag name="AS_UNIQUEID" val="7469"/>
</p:tagLst>
</file>

<file path=ppt/tags/tag128.xml><?xml version="1.0" encoding="utf-8"?>
<p:tagLst xmlns:p="http://schemas.openxmlformats.org/presentationml/2006/main">
  <p:tag name="AS_UNIQUEID" val="3459"/>
</p:tagLst>
</file>

<file path=ppt/tags/tag129.xml><?xml version="1.0" encoding="utf-8"?>
<p:tagLst xmlns:p="http://schemas.openxmlformats.org/presentationml/2006/main">
  <p:tag name="AS_UNIQUEID" val="7086"/>
</p:tagLst>
</file>

<file path=ppt/tags/tag13.xml><?xml version="1.0" encoding="utf-8"?>
<p:tagLst xmlns:p="http://schemas.openxmlformats.org/presentationml/2006/main">
  <p:tag name="AS_UNIQUEID" val="7061"/>
</p:tagLst>
</file>

<file path=ppt/tags/tag130.xml><?xml version="1.0" encoding="utf-8"?>
<p:tagLst xmlns:p="http://schemas.openxmlformats.org/presentationml/2006/main">
  <p:tag name="AS_UNIQUEID" val="7471"/>
</p:tagLst>
</file>

<file path=ppt/tags/tag131.xml><?xml version="1.0" encoding="utf-8"?>
<p:tagLst xmlns:p="http://schemas.openxmlformats.org/presentationml/2006/main">
  <p:tag name="AS_UNIQUEID" val="7019"/>
</p:tagLst>
</file>

<file path=ppt/tags/tag132.xml><?xml version="1.0" encoding="utf-8"?>
<p:tagLst xmlns:p="http://schemas.openxmlformats.org/presentationml/2006/main">
  <p:tag name="AS_UNIQUEID" val="7020"/>
</p:tagLst>
</file>

<file path=ppt/tags/tag133.xml><?xml version="1.0" encoding="utf-8"?>
<p:tagLst xmlns:p="http://schemas.openxmlformats.org/presentationml/2006/main">
  <p:tag name="AS_UNIQUEID" val="7040"/>
</p:tagLst>
</file>

<file path=ppt/tags/tag134.xml><?xml version="1.0" encoding="utf-8"?>
<p:tagLst xmlns:p="http://schemas.openxmlformats.org/presentationml/2006/main">
  <p:tag name="AS_UNIQUEID" val="7017"/>
</p:tagLst>
</file>

<file path=ppt/tags/tag135.xml><?xml version="1.0" encoding="utf-8"?>
<p:tagLst xmlns:p="http://schemas.openxmlformats.org/presentationml/2006/main">
  <p:tag name="AS_UNIQUEID" val="7041"/>
</p:tagLst>
</file>

<file path=ppt/tags/tag136.xml><?xml version="1.0" encoding="utf-8"?>
<p:tagLst xmlns:p="http://schemas.openxmlformats.org/presentationml/2006/main">
  <p:tag name="AS_UNIQUEID" val="7021"/>
</p:tagLst>
</file>

<file path=ppt/tags/tag137.xml><?xml version="1.0" encoding="utf-8"?>
<p:tagLst xmlns:p="http://schemas.openxmlformats.org/presentationml/2006/main">
  <p:tag name="AS_UNIQUEID" val="7018"/>
</p:tagLst>
</file>

<file path=ppt/tags/tag138.xml><?xml version="1.0" encoding="utf-8"?>
<p:tagLst xmlns:p="http://schemas.openxmlformats.org/presentationml/2006/main">
  <p:tag name="AS_UNIQUEID" val="7042"/>
</p:tagLst>
</file>

<file path=ppt/tags/tag139.xml><?xml version="1.0" encoding="utf-8"?>
<p:tagLst xmlns:p="http://schemas.openxmlformats.org/presentationml/2006/main">
  <p:tag name="AS_UNIQUEID" val="7022"/>
</p:tagLst>
</file>

<file path=ppt/tags/tag14.xml><?xml version="1.0" encoding="utf-8"?>
<p:tagLst xmlns:p="http://schemas.openxmlformats.org/presentationml/2006/main">
  <p:tag name="AS_UNIQUEID" val="7062"/>
</p:tagLst>
</file>

<file path=ppt/tags/tag140.xml><?xml version="1.0" encoding="utf-8"?>
<p:tagLst xmlns:p="http://schemas.openxmlformats.org/presentationml/2006/main">
  <p:tag name="AS_UNIQUEID" val="7042"/>
</p:tagLst>
</file>

<file path=ppt/tags/tag141.xml><?xml version="1.0" encoding="utf-8"?>
<p:tagLst xmlns:p="http://schemas.openxmlformats.org/presentationml/2006/main">
  <p:tag name="AS_UNIQUEID" val="7018"/>
</p:tagLst>
</file>

<file path=ppt/tags/tag142.xml><?xml version="1.0" encoding="utf-8"?>
<p:tagLst xmlns:p="http://schemas.openxmlformats.org/presentationml/2006/main">
  <p:tag name="AS_UNIQUEID" val="7048"/>
</p:tagLst>
</file>

<file path=ppt/tags/tag143.xml><?xml version="1.0" encoding="utf-8"?>
<p:tagLst xmlns:p="http://schemas.openxmlformats.org/presentationml/2006/main">
  <p:tag name="AS_UNIQUEID" val="7473"/>
</p:tagLst>
</file>

<file path=ppt/tags/tag144.xml><?xml version="1.0" encoding="utf-8"?>
<p:tagLst xmlns:p="http://schemas.openxmlformats.org/presentationml/2006/main">
  <p:tag name="AS_UNIQUEID" val="7474"/>
</p:tagLst>
</file>

<file path=ppt/tags/tag145.xml><?xml version="1.0" encoding="utf-8"?>
<p:tagLst xmlns:p="http://schemas.openxmlformats.org/presentationml/2006/main">
  <p:tag name="AS_UNIQUEID" val="3436"/>
</p:tagLst>
</file>

<file path=ppt/tags/tag146.xml><?xml version="1.0" encoding="utf-8"?>
<p:tagLst xmlns:p="http://schemas.openxmlformats.org/presentationml/2006/main">
  <p:tag name="AS_UNIQUEID" val="7475"/>
</p:tagLst>
</file>

<file path=ppt/tags/tag147.xml><?xml version="1.0" encoding="utf-8"?>
<p:tagLst xmlns:p="http://schemas.openxmlformats.org/presentationml/2006/main">
  <p:tag name="AS_UNIQUEID" val="7476"/>
</p:tagLst>
</file>

<file path=ppt/tags/tag148.xml><?xml version="1.0" encoding="utf-8"?>
<p:tagLst xmlns:p="http://schemas.openxmlformats.org/presentationml/2006/main">
  <p:tag name="AS_UNIQUEID" val="7477"/>
</p:tagLst>
</file>

<file path=ppt/tags/tag149.xml><?xml version="1.0" encoding="utf-8"?>
<p:tagLst xmlns:p="http://schemas.openxmlformats.org/presentationml/2006/main">
  <p:tag name="AS_UNIQUEID" val="3436"/>
</p:tagLst>
</file>

<file path=ppt/tags/tag15.xml><?xml version="1.0" encoding="utf-8"?>
<p:tagLst xmlns:p="http://schemas.openxmlformats.org/presentationml/2006/main">
  <p:tag name="AS_UNIQUEID" val="7063"/>
</p:tagLst>
</file>

<file path=ppt/tags/tag150.xml><?xml version="1.0" encoding="utf-8"?>
<p:tagLst xmlns:p="http://schemas.openxmlformats.org/presentationml/2006/main">
  <p:tag name="AS_UNIQUEID" val="7478"/>
</p:tagLst>
</file>

<file path=ppt/tags/tag151.xml><?xml version="1.0" encoding="utf-8"?>
<p:tagLst xmlns:p="http://schemas.openxmlformats.org/presentationml/2006/main">
  <p:tag name="AS_UNIQUEID" val="7479"/>
</p:tagLst>
</file>

<file path=ppt/tags/tag152.xml><?xml version="1.0" encoding="utf-8"?>
<p:tagLst xmlns:p="http://schemas.openxmlformats.org/presentationml/2006/main">
  <p:tag name="AS_UNIQUEID" val="3436"/>
</p:tagLst>
</file>

<file path=ppt/tags/tag153.xml><?xml version="1.0" encoding="utf-8"?>
<p:tagLst xmlns:p="http://schemas.openxmlformats.org/presentationml/2006/main">
  <p:tag name="AS_UNIQUEID" val="7480"/>
</p:tagLst>
</file>

<file path=ppt/tags/tag154.xml><?xml version="1.0" encoding="utf-8"?>
<p:tagLst xmlns:p="http://schemas.openxmlformats.org/presentationml/2006/main">
  <p:tag name="AS_UNIQUEID" val="7481"/>
</p:tagLst>
</file>

<file path=ppt/tags/tag155.xml><?xml version="1.0" encoding="utf-8"?>
<p:tagLst xmlns:p="http://schemas.openxmlformats.org/presentationml/2006/main">
  <p:tag name="AS_UNIQUEID" val="3459"/>
</p:tagLst>
</file>

<file path=ppt/tags/tag156.xml><?xml version="1.0" encoding="utf-8"?>
<p:tagLst xmlns:p="http://schemas.openxmlformats.org/presentationml/2006/main">
  <p:tag name="AS_UNIQUEID" val="7086"/>
</p:tagLst>
</file>

<file path=ppt/tags/tag157.xml><?xml version="1.0" encoding="utf-8"?>
<p:tagLst xmlns:p="http://schemas.openxmlformats.org/presentationml/2006/main">
  <p:tag name="AS_UNIQUEID" val="7086"/>
</p:tagLst>
</file>

<file path=ppt/tags/tag158.xml><?xml version="1.0" encoding="utf-8"?>
<p:tagLst xmlns:p="http://schemas.openxmlformats.org/presentationml/2006/main">
  <p:tag name="AS_UNIQUEID" val="7088"/>
</p:tagLst>
</file>

<file path=ppt/tags/tag159.xml><?xml version="1.0" encoding="utf-8"?>
<p:tagLst xmlns:p="http://schemas.openxmlformats.org/presentationml/2006/main">
  <p:tag name="AS_UNIQUEID" val="7088"/>
</p:tagLst>
</file>

<file path=ppt/tags/tag16.xml><?xml version="1.0" encoding="utf-8"?>
<p:tagLst xmlns:p="http://schemas.openxmlformats.org/presentationml/2006/main">
  <p:tag name="AS_UNIQUEID" val="7065"/>
</p:tagLst>
</file>

<file path=ppt/tags/tag160.xml><?xml version="1.0" encoding="utf-8"?>
<p:tagLst xmlns:p="http://schemas.openxmlformats.org/presentationml/2006/main">
  <p:tag name="AS_UNIQUEID" val="7540"/>
</p:tagLst>
</file>

<file path=ppt/tags/tag161.xml><?xml version="1.0" encoding="utf-8"?>
<p:tagLst xmlns:p="http://schemas.openxmlformats.org/presentationml/2006/main">
  <p:tag name="AS_UNIQUEID" val="7086"/>
</p:tagLst>
</file>

<file path=ppt/tags/tag162.xml><?xml version="1.0" encoding="utf-8"?>
<p:tagLst xmlns:p="http://schemas.openxmlformats.org/presentationml/2006/main">
  <p:tag name="AS_UNIQUEID" val="7541"/>
</p:tagLst>
</file>

<file path=ppt/tags/tag163.xml><?xml version="1.0" encoding="utf-8"?>
<p:tagLst xmlns:p="http://schemas.openxmlformats.org/presentationml/2006/main">
  <p:tag name="AS_UNIQUEID" val="7040"/>
</p:tagLst>
</file>

<file path=ppt/tags/tag164.xml><?xml version="1.0" encoding="utf-8"?>
<p:tagLst xmlns:p="http://schemas.openxmlformats.org/presentationml/2006/main">
  <p:tag name="AS_UNIQUEID" val="7041"/>
</p:tagLst>
</file>

<file path=ppt/tags/tag165.xml><?xml version="1.0" encoding="utf-8"?>
<p:tagLst xmlns:p="http://schemas.openxmlformats.org/presentationml/2006/main">
  <p:tag name="AS_UNIQUEID" val="7042"/>
</p:tagLst>
</file>

<file path=ppt/tags/tag166.xml><?xml version="1.0" encoding="utf-8"?>
<p:tagLst xmlns:p="http://schemas.openxmlformats.org/presentationml/2006/main">
  <p:tag name="AS_UNIQUEID" val="7042"/>
</p:tagLst>
</file>

<file path=ppt/tags/tag167.xml><?xml version="1.0" encoding="utf-8"?>
<p:tagLst xmlns:p="http://schemas.openxmlformats.org/presentationml/2006/main">
  <p:tag name="AS_UNIQUEID" val="7467"/>
</p:tagLst>
</file>

<file path=ppt/tags/tag168.xml><?xml version="1.0" encoding="utf-8"?>
<p:tagLst xmlns:p="http://schemas.openxmlformats.org/presentationml/2006/main">
  <p:tag name="AS_UNIQUEID" val="7467"/>
</p:tagLst>
</file>

<file path=ppt/tags/tag169.xml><?xml version="1.0" encoding="utf-8"?>
<p:tagLst xmlns:p="http://schemas.openxmlformats.org/presentationml/2006/main">
  <p:tag name="AS_UNIQUEID" val="7473"/>
</p:tagLst>
</file>

<file path=ppt/tags/tag17.xml><?xml version="1.0" encoding="utf-8"?>
<p:tagLst xmlns:p="http://schemas.openxmlformats.org/presentationml/2006/main">
  <p:tag name="AS_UNIQUEID" val="7066"/>
</p:tagLst>
</file>

<file path=ppt/tags/tag170.xml><?xml version="1.0" encoding="utf-8"?>
<p:tagLst xmlns:p="http://schemas.openxmlformats.org/presentationml/2006/main">
  <p:tag name="AS_UNIQUEID" val="7474"/>
</p:tagLst>
</file>

<file path=ppt/tags/tag171.xml><?xml version="1.0" encoding="utf-8"?>
<p:tagLst xmlns:p="http://schemas.openxmlformats.org/presentationml/2006/main">
  <p:tag name="AS_UNIQUEID" val="3436"/>
</p:tagLst>
</file>

<file path=ppt/tags/tag172.xml><?xml version="1.0" encoding="utf-8"?>
<p:tagLst xmlns:p="http://schemas.openxmlformats.org/presentationml/2006/main">
  <p:tag name="AS_UNIQUEID" val="7475"/>
</p:tagLst>
</file>

<file path=ppt/tags/tag173.xml><?xml version="1.0" encoding="utf-8"?>
<p:tagLst xmlns:p="http://schemas.openxmlformats.org/presentationml/2006/main">
  <p:tag name="AS_UNIQUEID" val="7477"/>
</p:tagLst>
</file>

<file path=ppt/tags/tag174.xml><?xml version="1.0" encoding="utf-8"?>
<p:tagLst xmlns:p="http://schemas.openxmlformats.org/presentationml/2006/main">
  <p:tag name="AS_UNIQUEID" val="3436"/>
</p:tagLst>
</file>

<file path=ppt/tags/tag175.xml><?xml version="1.0" encoding="utf-8"?>
<p:tagLst xmlns:p="http://schemas.openxmlformats.org/presentationml/2006/main">
  <p:tag name="AS_UNIQUEID" val="7478"/>
</p:tagLst>
</file>

<file path=ppt/tags/tag176.xml><?xml version="1.0" encoding="utf-8"?>
<p:tagLst xmlns:p="http://schemas.openxmlformats.org/presentationml/2006/main">
  <p:tag name="AS_UNIQUEID" val="7473"/>
</p:tagLst>
</file>

<file path=ppt/tags/tag177.xml><?xml version="1.0" encoding="utf-8"?>
<p:tagLst xmlns:p="http://schemas.openxmlformats.org/presentationml/2006/main">
  <p:tag name="AS_UNIQUEID" val="7477"/>
</p:tagLst>
</file>

<file path=ppt/tags/tag178.xml><?xml version="1.0" encoding="utf-8"?>
<p:tagLst xmlns:p="http://schemas.openxmlformats.org/presentationml/2006/main">
  <p:tag name="AS_UNIQUEID" val="3436"/>
</p:tagLst>
</file>

<file path=ppt/tags/tag179.xml><?xml version="1.0" encoding="utf-8"?>
<p:tagLst xmlns:p="http://schemas.openxmlformats.org/presentationml/2006/main">
  <p:tag name="AS_UNIQUEID" val="7478"/>
</p:tagLst>
</file>

<file path=ppt/tags/tag18.xml><?xml version="1.0" encoding="utf-8"?>
<p:tagLst xmlns:p="http://schemas.openxmlformats.org/presentationml/2006/main">
  <p:tag name="AS_UNIQUEID" val="7067"/>
</p:tagLst>
</file>

<file path=ppt/tags/tag180.xml><?xml version="1.0" encoding="utf-8"?>
<p:tagLst xmlns:p="http://schemas.openxmlformats.org/presentationml/2006/main">
  <p:tag name="AS_UNIQUEID" val="7473"/>
</p:tagLst>
</file>

<file path=ppt/tags/tag181.xml><?xml version="1.0" encoding="utf-8"?>
<p:tagLst xmlns:p="http://schemas.openxmlformats.org/presentationml/2006/main">
  <p:tag name="AS_UNIQUEID" val="7467"/>
</p:tagLst>
</file>

<file path=ppt/tags/tag182.xml><?xml version="1.0" encoding="utf-8"?>
<p:tagLst xmlns:p="http://schemas.openxmlformats.org/presentationml/2006/main">
  <p:tag name="AS_UNIQUEID" val="3434"/>
</p:tagLst>
</file>

<file path=ppt/tags/tag183.xml><?xml version="1.0" encoding="utf-8"?>
<p:tagLst xmlns:p="http://schemas.openxmlformats.org/presentationml/2006/main">
  <p:tag name="AS_UNIQUEID" val="3434"/>
</p:tagLst>
</file>

<file path=ppt/tags/tag184.xml><?xml version="1.0" encoding="utf-8"?>
<p:tagLst xmlns:p="http://schemas.openxmlformats.org/presentationml/2006/main">
  <p:tag name="AS_UNIQUEID" val="7543"/>
</p:tagLst>
</file>

<file path=ppt/tags/tag185.xml><?xml version="1.0" encoding="utf-8"?>
<p:tagLst xmlns:p="http://schemas.openxmlformats.org/presentationml/2006/main">
  <p:tag name="AS_UNIQUEID" val="7544"/>
</p:tagLst>
</file>

<file path=ppt/tags/tag186.xml><?xml version="1.0" encoding="utf-8"?>
<p:tagLst xmlns:p="http://schemas.openxmlformats.org/presentationml/2006/main">
  <p:tag name="AS_UNIQUEID" val="7545"/>
</p:tagLst>
</file>

<file path=ppt/tags/tag187.xml><?xml version="1.0" encoding="utf-8"?>
<p:tagLst xmlns:p="http://schemas.openxmlformats.org/presentationml/2006/main">
  <p:tag name="AS_UNIQUEID" val="7086"/>
</p:tagLst>
</file>

<file path=ppt/tags/tag188.xml><?xml version="1.0" encoding="utf-8"?>
<p:tagLst xmlns:p="http://schemas.openxmlformats.org/presentationml/2006/main">
  <p:tag name="AS_UNIQUEID" val="7040"/>
</p:tagLst>
</file>

<file path=ppt/tags/tag189.xml><?xml version="1.0" encoding="utf-8"?>
<p:tagLst xmlns:p="http://schemas.openxmlformats.org/presentationml/2006/main">
  <p:tag name="AS_UNIQUEID" val="7041"/>
</p:tagLst>
</file>

<file path=ppt/tags/tag19.xml><?xml version="1.0" encoding="utf-8"?>
<p:tagLst xmlns:p="http://schemas.openxmlformats.org/presentationml/2006/main">
  <p:tag name="AS_UNIQUEID" val="7068"/>
</p:tagLst>
</file>

<file path=ppt/tags/tag190.xml><?xml version="1.0" encoding="utf-8"?>
<p:tagLst xmlns:p="http://schemas.openxmlformats.org/presentationml/2006/main">
  <p:tag name="AS_UNIQUEID" val="7042"/>
</p:tagLst>
</file>

<file path=ppt/tags/tag191.xml><?xml version="1.0" encoding="utf-8"?>
<p:tagLst xmlns:p="http://schemas.openxmlformats.org/presentationml/2006/main">
  <p:tag name="AS_UNIQUEID" val="7042"/>
</p:tagLst>
</file>

<file path=ppt/tags/tag192.xml><?xml version="1.0" encoding="utf-8"?>
<p:tagLst xmlns:p="http://schemas.openxmlformats.org/presentationml/2006/main">
  <p:tag name="AS_UNIQUEID" val="3434"/>
</p:tagLst>
</file>

<file path=ppt/tags/tag193.xml><?xml version="1.0" encoding="utf-8"?>
<p:tagLst xmlns:p="http://schemas.openxmlformats.org/presentationml/2006/main">
  <p:tag name="AS_UNIQUEID" val="3434"/>
</p:tagLst>
</file>

<file path=ppt/tags/tag194.xml><?xml version="1.0" encoding="utf-8"?>
<p:tagLst xmlns:p="http://schemas.openxmlformats.org/presentationml/2006/main">
  <p:tag name="AS_UNIQUEID" val="3434"/>
</p:tagLst>
</file>

<file path=ppt/tags/tag195.xml><?xml version="1.0" encoding="utf-8"?>
<p:tagLst xmlns:p="http://schemas.openxmlformats.org/presentationml/2006/main">
  <p:tag name="AS_UNIQUEID" val="3434"/>
</p:tagLst>
</file>

<file path=ppt/tags/tag196.xml><?xml version="1.0" encoding="utf-8"?>
<p:tagLst xmlns:p="http://schemas.openxmlformats.org/presentationml/2006/main">
  <p:tag name="AS_UNIQUEID" val="3436"/>
</p:tagLst>
</file>

<file path=ppt/tags/tag197.xml><?xml version="1.0" encoding="utf-8"?>
<p:tagLst xmlns:p="http://schemas.openxmlformats.org/presentationml/2006/main">
  <p:tag name="AS_UNIQUEID" val="7546"/>
</p:tagLst>
</file>

<file path=ppt/tags/tag198.xml><?xml version="1.0" encoding="utf-8"?>
<p:tagLst xmlns:p="http://schemas.openxmlformats.org/presentationml/2006/main">
  <p:tag name="AS_UNIQUEID" val="7547"/>
</p:tagLst>
</file>

<file path=ppt/tags/tag199.xml><?xml version="1.0" encoding="utf-8"?>
<p:tagLst xmlns:p="http://schemas.openxmlformats.org/presentationml/2006/main">
  <p:tag name="AS_UNIQUEID" val="7548"/>
</p:tagLst>
</file>

<file path=ppt/tags/tag2.xml><?xml version="1.0" encoding="utf-8"?>
<p:tagLst xmlns:p="http://schemas.openxmlformats.org/presentationml/2006/main">
  <p:tag name="AS_UNIQUEID" val="268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0.xml><?xml version="1.0" encoding="utf-8"?>
<p:tagLst xmlns:p="http://schemas.openxmlformats.org/presentationml/2006/main">
  <p:tag name="AS_UNIQUEID" val="7069"/>
</p:tagLst>
</file>

<file path=ppt/tags/tag200.xml><?xml version="1.0" encoding="utf-8"?>
<p:tagLst xmlns:p="http://schemas.openxmlformats.org/presentationml/2006/main">
  <p:tag name="AS_UNIQUEID" val="7473"/>
</p:tagLst>
</file>

<file path=ppt/tags/tag201.xml><?xml version="1.0" encoding="utf-8"?>
<p:tagLst xmlns:p="http://schemas.openxmlformats.org/presentationml/2006/main">
  <p:tag name="AS_UNIQUEID" val="7549"/>
</p:tagLst>
</file>

<file path=ppt/tags/tag202.xml><?xml version="1.0" encoding="utf-8"?>
<p:tagLst xmlns:p="http://schemas.openxmlformats.org/presentationml/2006/main">
  <p:tag name="AS_UNIQUEID" val="7550"/>
</p:tagLst>
</file>

<file path=ppt/tags/tag203.xml><?xml version="1.0" encoding="utf-8"?>
<p:tagLst xmlns:p="http://schemas.openxmlformats.org/presentationml/2006/main">
  <p:tag name="AS_UNIQUEID" val="7477"/>
</p:tagLst>
</file>

<file path=ppt/tags/tag204.xml><?xml version="1.0" encoding="utf-8"?>
<p:tagLst xmlns:p="http://schemas.openxmlformats.org/presentationml/2006/main">
  <p:tag name="AS_UNIQUEID" val="3436"/>
</p:tagLst>
</file>

<file path=ppt/tags/tag205.xml><?xml version="1.0" encoding="utf-8"?>
<p:tagLst xmlns:p="http://schemas.openxmlformats.org/presentationml/2006/main">
  <p:tag name="AS_UNIQUEID" val="7478"/>
</p:tagLst>
</file>

<file path=ppt/tags/tag206.xml><?xml version="1.0" encoding="utf-8"?>
<p:tagLst xmlns:p="http://schemas.openxmlformats.org/presentationml/2006/main">
  <p:tag name="AS_UNIQUEID" val="7473"/>
</p:tagLst>
</file>

<file path=ppt/tags/tag207.xml><?xml version="1.0" encoding="utf-8"?>
<p:tagLst xmlns:p="http://schemas.openxmlformats.org/presentationml/2006/main">
  <p:tag name="AS_UNIQUEID" val="7477"/>
</p:tagLst>
</file>

<file path=ppt/tags/tag208.xml><?xml version="1.0" encoding="utf-8"?>
<p:tagLst xmlns:p="http://schemas.openxmlformats.org/presentationml/2006/main">
  <p:tag name="AS_UNIQUEID" val="3436"/>
</p:tagLst>
</file>

<file path=ppt/tags/tag209.xml><?xml version="1.0" encoding="utf-8"?>
<p:tagLst xmlns:p="http://schemas.openxmlformats.org/presentationml/2006/main">
  <p:tag name="AS_UNIQUEID" val="7478"/>
</p:tagLst>
</file>

<file path=ppt/tags/tag21.xml><?xml version="1.0" encoding="utf-8"?>
<p:tagLst xmlns:p="http://schemas.openxmlformats.org/presentationml/2006/main">
  <p:tag name="AS_UNIQUEID" val="2690"/>
</p:tagLst>
</file>

<file path=ppt/tags/tag210.xml><?xml version="1.0" encoding="utf-8"?>
<p:tagLst xmlns:p="http://schemas.openxmlformats.org/presentationml/2006/main">
  <p:tag name="AS_UNIQUEID" val="7473"/>
</p:tagLst>
</file>

<file path=ppt/tags/tag211.xml><?xml version="1.0" encoding="utf-8"?>
<p:tagLst xmlns:p="http://schemas.openxmlformats.org/presentationml/2006/main">
  <p:tag name="AS_UNIQUEID" val="7473"/>
</p:tagLst>
</file>

<file path=ppt/tags/tag212.xml><?xml version="1.0" encoding="utf-8"?>
<p:tagLst xmlns:p="http://schemas.openxmlformats.org/presentationml/2006/main">
  <p:tag name="AS_UNIQUEID" val="7477"/>
</p:tagLst>
</file>

<file path=ppt/tags/tag213.xml><?xml version="1.0" encoding="utf-8"?>
<p:tagLst xmlns:p="http://schemas.openxmlformats.org/presentationml/2006/main">
  <p:tag name="AS_UNIQUEID" val="3436"/>
</p:tagLst>
</file>

<file path=ppt/tags/tag214.xml><?xml version="1.0" encoding="utf-8"?>
<p:tagLst xmlns:p="http://schemas.openxmlformats.org/presentationml/2006/main">
  <p:tag name="AS_UNIQUEID" val="7478"/>
</p:tagLst>
</file>

<file path=ppt/tags/tag215.xml><?xml version="1.0" encoding="utf-8"?>
<p:tagLst xmlns:p="http://schemas.openxmlformats.org/presentationml/2006/main">
  <p:tag name="AS_UNIQUEID" val="7086"/>
</p:tagLst>
</file>

<file path=ppt/tags/tag216.xml><?xml version="1.0" encoding="utf-8"?>
<p:tagLst xmlns:p="http://schemas.openxmlformats.org/presentationml/2006/main">
  <p:tag name="AS_UNIQUEID" val="7088"/>
</p:tagLst>
</file>

<file path=ppt/tags/tag217.xml><?xml version="1.0" encoding="utf-8"?>
<p:tagLst xmlns:p="http://schemas.openxmlformats.org/presentationml/2006/main">
  <p:tag name="AS_UNIQUEID" val="7088"/>
</p:tagLst>
</file>

<file path=ppt/tags/tag218.xml><?xml version="1.0" encoding="utf-8"?>
<p:tagLst xmlns:p="http://schemas.openxmlformats.org/presentationml/2006/main">
  <p:tag name="AS_UNIQUEID" val="7086"/>
</p:tagLst>
</file>

<file path=ppt/tags/tag219.xml><?xml version="1.0" encoding="utf-8"?>
<p:tagLst xmlns:p="http://schemas.openxmlformats.org/presentationml/2006/main">
  <p:tag name="AS_UNIQUEID" val="7431"/>
</p:tagLst>
</file>

<file path=ppt/tags/tag22.xml><?xml version="1.0" encoding="utf-8"?>
<p:tagLst xmlns:p="http://schemas.openxmlformats.org/presentationml/2006/main">
  <p:tag name="AS_UNIQUEID" val="2691"/>
</p:tagLst>
</file>

<file path=ppt/tags/tag220.xml><?xml version="1.0" encoding="utf-8"?>
<p:tagLst xmlns:p="http://schemas.openxmlformats.org/presentationml/2006/main">
  <p:tag name="AS_UNIQUEID" val="7433"/>
</p:tagLst>
</file>

<file path=ppt/tags/tag221.xml><?xml version="1.0" encoding="utf-8"?>
<p:tagLst xmlns:p="http://schemas.openxmlformats.org/presentationml/2006/main">
  <p:tag name="AS_UNIQUEID" val="7434"/>
</p:tagLst>
</file>

<file path=ppt/tags/tag222.xml><?xml version="1.0" encoding="utf-8"?>
<p:tagLst xmlns:p="http://schemas.openxmlformats.org/presentationml/2006/main">
  <p:tag name="AS_UNIQUEID" val="7086"/>
</p:tagLst>
</file>

<file path=ppt/tags/tag223.xml><?xml version="1.0" encoding="utf-8"?>
<p:tagLst xmlns:p="http://schemas.openxmlformats.org/presentationml/2006/main">
  <p:tag name="AS_UNIQUEID" val="7437"/>
</p:tagLst>
</file>

<file path=ppt/tags/tag224.xml><?xml version="1.0" encoding="utf-8"?>
<p:tagLst xmlns:p="http://schemas.openxmlformats.org/presentationml/2006/main">
  <p:tag name="AS_UNIQUEID" val="7439"/>
</p:tagLst>
</file>

<file path=ppt/tags/tag225.xml><?xml version="1.0" encoding="utf-8"?>
<p:tagLst xmlns:p="http://schemas.openxmlformats.org/presentationml/2006/main">
  <p:tag name="AS_UNIQUEID" val="7440"/>
</p:tagLst>
</file>

<file path=ppt/tags/tag226.xml><?xml version="1.0" encoding="utf-8"?>
<p:tagLst xmlns:p="http://schemas.openxmlformats.org/presentationml/2006/main">
  <p:tag name="AS_UNIQUEID" val="7086"/>
</p:tagLst>
</file>

<file path=ppt/tags/tag227.xml><?xml version="1.0" encoding="utf-8"?>
<p:tagLst xmlns:p="http://schemas.openxmlformats.org/presentationml/2006/main">
  <p:tag name="AS_UNIQUEID" val="7088"/>
</p:tagLst>
</file>

<file path=ppt/tags/tag228.xml><?xml version="1.0" encoding="utf-8"?>
<p:tagLst xmlns:p="http://schemas.openxmlformats.org/presentationml/2006/main">
  <p:tag name="AS_UNIQUEID" val="7088"/>
</p:tagLst>
</file>

<file path=ppt/tags/tag229.xml><?xml version="1.0" encoding="utf-8"?>
<p:tagLst xmlns:p="http://schemas.openxmlformats.org/presentationml/2006/main">
  <p:tag name="AS_UNIQUEID" val="7086"/>
</p:tagLst>
</file>

<file path=ppt/tags/tag23.xml><?xml version="1.0" encoding="utf-8"?>
<p:tagLst xmlns:p="http://schemas.openxmlformats.org/presentationml/2006/main">
  <p:tag name="AS_UNIQUEID" val="2692"/>
</p:tagLst>
</file>

<file path=ppt/tags/tag230.xml><?xml version="1.0" encoding="utf-8"?>
<p:tagLst xmlns:p="http://schemas.openxmlformats.org/presentationml/2006/main">
  <p:tag name="AS_UNIQUEID" val="7102"/>
</p:tagLst>
</file>

<file path=ppt/tags/tag231.xml><?xml version="1.0" encoding="utf-8"?>
<p:tagLst xmlns:p="http://schemas.openxmlformats.org/presentationml/2006/main">
  <p:tag name="AS_UNIQUEID" val="7101"/>
</p:tagLst>
</file>

<file path=ppt/tags/tag232.xml><?xml version="1.0" encoding="utf-8"?>
<p:tagLst xmlns:p="http://schemas.openxmlformats.org/presentationml/2006/main">
  <p:tag name="AS_UNIQUEID" val="7163"/>
</p:tagLst>
</file>

<file path=ppt/tags/tag233.xml><?xml version="1.0" encoding="utf-8"?>
<p:tagLst xmlns:p="http://schemas.openxmlformats.org/presentationml/2006/main">
  <p:tag name="AS_UNIQUEID" val="7101"/>
</p:tagLst>
</file>

<file path=ppt/tags/tag234.xml><?xml version="1.0" encoding="utf-8"?>
<p:tagLst xmlns:p="http://schemas.openxmlformats.org/presentationml/2006/main">
  <p:tag name="AS_UNIQUEID" val="7170"/>
</p:tagLst>
</file>

<file path=ppt/tags/tag235.xml><?xml version="1.0" encoding="utf-8"?>
<p:tagLst xmlns:p="http://schemas.openxmlformats.org/presentationml/2006/main">
  <p:tag name="AS_UNIQUEID" val="7101"/>
</p:tagLst>
</file>

<file path=ppt/tags/tag236.xml><?xml version="1.0" encoding="utf-8"?>
<p:tagLst xmlns:p="http://schemas.openxmlformats.org/presentationml/2006/main">
  <p:tag name="AS_UNIQUEID" val="7182"/>
</p:tagLst>
</file>

<file path=ppt/tags/tag237.xml><?xml version="1.0" encoding="utf-8"?>
<p:tagLst xmlns:p="http://schemas.openxmlformats.org/presentationml/2006/main">
  <p:tag name="AS_UNIQUEID" val="7101"/>
</p:tagLst>
</file>

<file path=ppt/tags/tag238.xml><?xml version="1.0" encoding="utf-8"?>
<p:tagLst xmlns:p="http://schemas.openxmlformats.org/presentationml/2006/main">
  <p:tag name="AS_UNIQUEID" val="7086"/>
</p:tagLst>
</file>

<file path=ppt/tags/tag239.xml><?xml version="1.0" encoding="utf-8"?>
<p:tagLst xmlns:p="http://schemas.openxmlformats.org/presentationml/2006/main">
  <p:tag name="AS_UNIQUEID" val="7101"/>
</p:tagLst>
</file>

<file path=ppt/tags/tag24.xml><?xml version="1.0" encoding="utf-8"?>
<p:tagLst xmlns:p="http://schemas.openxmlformats.org/presentationml/2006/main">
  <p:tag name="AS_UNIQUEID" val="2693"/>
</p:tagLst>
</file>

<file path=ppt/tags/tag240.xml><?xml version="1.0" encoding="utf-8"?>
<p:tagLst xmlns:p="http://schemas.openxmlformats.org/presentationml/2006/main">
  <p:tag name="AS_UNIQUEID" val="7101"/>
</p:tagLst>
</file>

<file path=ppt/tags/tag241.xml><?xml version="1.0" encoding="utf-8"?>
<p:tagLst xmlns:p="http://schemas.openxmlformats.org/presentationml/2006/main">
  <p:tag name="AS_UNIQUEID" val="7101"/>
</p:tagLst>
</file>

<file path=ppt/tags/tag242.xml><?xml version="1.0" encoding="utf-8"?>
<p:tagLst xmlns:p="http://schemas.openxmlformats.org/presentationml/2006/main">
  <p:tag name="AS_UNIQUEID" val="7228"/>
</p:tagLst>
</file>

<file path=ppt/tags/tag243.xml><?xml version="1.0" encoding="utf-8"?>
<p:tagLst xmlns:p="http://schemas.openxmlformats.org/presentationml/2006/main">
  <p:tag name="AS_UNIQUEID" val="7283"/>
</p:tagLst>
</file>

<file path=ppt/tags/tag244.xml><?xml version="1.0" encoding="utf-8"?>
<p:tagLst xmlns:p="http://schemas.openxmlformats.org/presentationml/2006/main">
  <p:tag name="AS_UNIQUEID" val="7306"/>
</p:tagLst>
</file>

<file path=ppt/tags/tag245.xml><?xml version="1.0" encoding="utf-8"?>
<p:tagLst xmlns:p="http://schemas.openxmlformats.org/presentationml/2006/main">
  <p:tag name="AS_UNIQUEID" val="7090"/>
</p:tagLst>
</file>

<file path=ppt/tags/tag246.xml><?xml version="1.0" encoding="utf-8"?>
<p:tagLst xmlns:p="http://schemas.openxmlformats.org/presentationml/2006/main">
  <p:tag name="AS_UNIQUEID" val="7091"/>
</p:tagLst>
</file>

<file path=ppt/tags/tag247.xml><?xml version="1.0" encoding="utf-8"?>
<p:tagLst xmlns:p="http://schemas.openxmlformats.org/presentationml/2006/main">
  <p:tag name="AS_UNIQUEID" val="7092"/>
</p:tagLst>
</file>

<file path=ppt/tags/tag248.xml><?xml version="1.0" encoding="utf-8"?>
<p:tagLst xmlns:p="http://schemas.openxmlformats.org/presentationml/2006/main">
  <p:tag name="AS_UNIQUEID" val="7099"/>
</p:tagLst>
</file>

<file path=ppt/tags/tag249.xml><?xml version="1.0" encoding="utf-8"?>
<p:tagLst xmlns:p="http://schemas.openxmlformats.org/presentationml/2006/main">
  <p:tag name="AS_UNIQUEID" val="7102"/>
</p:tagLst>
</file>

<file path=ppt/tags/tag25.xml><?xml version="1.0" encoding="utf-8"?>
<p:tagLst xmlns:p="http://schemas.openxmlformats.org/presentationml/2006/main">
  <p:tag name="AS_UNIQUEID" val="4713"/>
</p:tagLst>
</file>

<file path=ppt/tags/tag250.xml><?xml version="1.0" encoding="utf-8"?>
<p:tagLst xmlns:p="http://schemas.openxmlformats.org/presentationml/2006/main">
  <p:tag name="AS_UNIQUEID" val="7103"/>
</p:tagLst>
</file>

<file path=ppt/tags/tag251.xml><?xml version="1.0" encoding="utf-8"?>
<p:tagLst xmlns:p="http://schemas.openxmlformats.org/presentationml/2006/main">
  <p:tag name="AS_UNIQUEID" val="7104"/>
</p:tagLst>
</file>

<file path=ppt/tags/tag252.xml><?xml version="1.0" encoding="utf-8"?>
<p:tagLst xmlns:p="http://schemas.openxmlformats.org/presentationml/2006/main">
  <p:tag name="AS_UNIQUEID" val="7105"/>
</p:tagLst>
</file>

<file path=ppt/tags/tag253.xml><?xml version="1.0" encoding="utf-8"?>
<p:tagLst xmlns:p="http://schemas.openxmlformats.org/presentationml/2006/main">
  <p:tag name="AS_UNIQUEID" val="7106"/>
</p:tagLst>
</file>

<file path=ppt/tags/tag254.xml><?xml version="1.0" encoding="utf-8"?>
<p:tagLst xmlns:p="http://schemas.openxmlformats.org/presentationml/2006/main">
  <p:tag name="AS_UNIQUEID" val="7107"/>
</p:tagLst>
</file>

<file path=ppt/tags/tag255.xml><?xml version="1.0" encoding="utf-8"?>
<p:tagLst xmlns:p="http://schemas.openxmlformats.org/presentationml/2006/main">
  <p:tag name="AS_UNIQUEID" val="7108"/>
</p:tagLst>
</file>

<file path=ppt/tags/tag256.xml><?xml version="1.0" encoding="utf-8"?>
<p:tagLst xmlns:p="http://schemas.openxmlformats.org/presentationml/2006/main">
  <p:tag name="AS_UNIQUEID" val="7109"/>
</p:tagLst>
</file>

<file path=ppt/tags/tag257.xml><?xml version="1.0" encoding="utf-8"?>
<p:tagLst xmlns:p="http://schemas.openxmlformats.org/presentationml/2006/main">
  <p:tag name="AS_UNIQUEID" val="7110"/>
</p:tagLst>
</file>

<file path=ppt/tags/tag258.xml><?xml version="1.0" encoding="utf-8"?>
<p:tagLst xmlns:p="http://schemas.openxmlformats.org/presentationml/2006/main">
  <p:tag name="AS_UNIQUEID" val="7111"/>
</p:tagLst>
</file>

<file path=ppt/tags/tag259.xml><?xml version="1.0" encoding="utf-8"?>
<p:tagLst xmlns:p="http://schemas.openxmlformats.org/presentationml/2006/main">
  <p:tag name="AS_UNIQUEID" val="7112"/>
</p:tagLst>
</file>

<file path=ppt/tags/tag26.xml><?xml version="1.0" encoding="utf-8"?>
<p:tagLst xmlns:p="http://schemas.openxmlformats.org/presentationml/2006/main">
  <p:tag name="AS_UNIQUEID" val="1336"/>
</p:tagLst>
</file>

<file path=ppt/tags/tag260.xml><?xml version="1.0" encoding="utf-8"?>
<p:tagLst xmlns:p="http://schemas.openxmlformats.org/presentationml/2006/main">
  <p:tag name="AS_UNIQUEID" val="3434"/>
</p:tagLst>
</file>

<file path=ppt/tags/tag261.xml><?xml version="1.0" encoding="utf-8"?>
<p:tagLst xmlns:p="http://schemas.openxmlformats.org/presentationml/2006/main">
  <p:tag name="AS_UNIQUEID" val="3434"/>
</p:tagLst>
</file>

<file path=ppt/tags/tag262.xml><?xml version="1.0" encoding="utf-8"?>
<p:tagLst xmlns:p="http://schemas.openxmlformats.org/presentationml/2006/main">
  <p:tag name="AS_UNIQUEID" val="3434"/>
</p:tagLst>
</file>

<file path=ppt/tags/tag263.xml><?xml version="1.0" encoding="utf-8"?>
<p:tagLst xmlns:p="http://schemas.openxmlformats.org/presentationml/2006/main">
  <p:tag name="AS_UNIQUEID" val="3434"/>
</p:tagLst>
</file>

<file path=ppt/tags/tag264.xml><?xml version="1.0" encoding="utf-8"?>
<p:tagLst xmlns:p="http://schemas.openxmlformats.org/presentationml/2006/main">
  <p:tag name="AS_UNIQUEID" val="6395"/>
</p:tagLst>
</file>

<file path=ppt/tags/tag265.xml><?xml version="1.0" encoding="utf-8"?>
<p:tagLst xmlns:p="http://schemas.openxmlformats.org/presentationml/2006/main">
  <p:tag name="AS_UNIQUEID" val="3442"/>
</p:tagLst>
</file>

<file path=ppt/tags/tag266.xml><?xml version="1.0" encoding="utf-8"?>
<p:tagLst xmlns:p="http://schemas.openxmlformats.org/presentationml/2006/main">
  <p:tag name="AS_UNIQUEID" val="7086"/>
</p:tagLst>
</file>

<file path=ppt/tags/tag267.xml><?xml version="1.0" encoding="utf-8"?>
<p:tagLst xmlns:p="http://schemas.openxmlformats.org/presentationml/2006/main">
  <p:tag name="AS_UNIQUEID" val="7101"/>
</p:tagLst>
</file>

<file path=ppt/tags/tag268.xml><?xml version="1.0" encoding="utf-8"?>
<p:tagLst xmlns:p="http://schemas.openxmlformats.org/presentationml/2006/main">
  <p:tag name="AS_UNIQUEID" val="7160"/>
</p:tagLst>
</file>

<file path=ppt/tags/tag269.xml><?xml version="1.0" encoding="utf-8"?>
<p:tagLst xmlns:p="http://schemas.openxmlformats.org/presentationml/2006/main">
  <p:tag name="AS_UNIQUEID" val="7163"/>
</p:tagLst>
</file>

<file path=ppt/tags/tag27.xml><?xml version="1.0" encoding="utf-8"?>
<p:tagLst xmlns:p="http://schemas.openxmlformats.org/presentationml/2006/main">
  <p:tag name="AS_UNIQUEID" val="127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70.xml><?xml version="1.0" encoding="utf-8"?>
<p:tagLst xmlns:p="http://schemas.openxmlformats.org/presentationml/2006/main">
  <p:tag name="AS_UNIQUEID" val="7017"/>
</p:tagLst>
</file>

<file path=ppt/tags/tag271.xml><?xml version="1.0" encoding="utf-8"?>
<p:tagLst xmlns:p="http://schemas.openxmlformats.org/presentationml/2006/main">
  <p:tag name="AS_UNIQUEID" val="7018"/>
</p:tagLst>
</file>

<file path=ppt/tags/tag272.xml><?xml version="1.0" encoding="utf-8"?>
<p:tagLst xmlns:p="http://schemas.openxmlformats.org/presentationml/2006/main">
  <p:tag name="AS_UNIQUEID" val="7019"/>
</p:tagLst>
</file>

<file path=ppt/tags/tag273.xml><?xml version="1.0" encoding="utf-8"?>
<p:tagLst xmlns:p="http://schemas.openxmlformats.org/presentationml/2006/main">
  <p:tag name="AS_UNIQUEID" val="7020"/>
</p:tagLst>
</file>

<file path=ppt/tags/tag274.xml><?xml version="1.0" encoding="utf-8"?>
<p:tagLst xmlns:p="http://schemas.openxmlformats.org/presentationml/2006/main">
  <p:tag name="AS_UNIQUEID" val="7022"/>
</p:tagLst>
</file>

<file path=ppt/tags/tag275.xml><?xml version="1.0" encoding="utf-8"?>
<p:tagLst xmlns:p="http://schemas.openxmlformats.org/presentationml/2006/main">
  <p:tag name="AS_UNIQUEID" val="7040"/>
</p:tagLst>
</file>

<file path=ppt/tags/tag276.xml><?xml version="1.0" encoding="utf-8"?>
<p:tagLst xmlns:p="http://schemas.openxmlformats.org/presentationml/2006/main">
  <p:tag name="AS_UNIQUEID" val="7041"/>
</p:tagLst>
</file>

<file path=ppt/tags/tag277.xml><?xml version="1.0" encoding="utf-8"?>
<p:tagLst xmlns:p="http://schemas.openxmlformats.org/presentationml/2006/main">
  <p:tag name="AS_UNIQUEID" val="7042"/>
</p:tagLst>
</file>

<file path=ppt/tags/tag278.xml><?xml version="1.0" encoding="utf-8"?>
<p:tagLst xmlns:p="http://schemas.openxmlformats.org/presentationml/2006/main">
  <p:tag name="AS_UNIQUEID" val="7021"/>
</p:tagLst>
</file>

<file path=ppt/tags/tag279.xml><?xml version="1.0" encoding="utf-8"?>
<p:tagLst xmlns:p="http://schemas.openxmlformats.org/presentationml/2006/main">
  <p:tag name="AS_UNIQUEID" val="3434"/>
</p:tagLst>
</file>

<file path=ppt/tags/tag28.xml><?xml version="1.0" encoding="utf-8"?>
<p:tagLst xmlns:p="http://schemas.openxmlformats.org/presentationml/2006/main">
  <p:tag name="AS_UNIQUEID" val="1334"/>
</p:tagLst>
</file>

<file path=ppt/tags/tag280.xml><?xml version="1.0" encoding="utf-8"?>
<p:tagLst xmlns:p="http://schemas.openxmlformats.org/presentationml/2006/main">
  <p:tag name="AS_UNIQUEID" val="3434"/>
</p:tagLst>
</file>

<file path=ppt/tags/tag281.xml><?xml version="1.0" encoding="utf-8"?>
<p:tagLst xmlns:p="http://schemas.openxmlformats.org/presentationml/2006/main">
  <p:tag name="AS_UNIQUEID" val="3442"/>
</p:tagLst>
</file>

<file path=ppt/tags/tag282.xml><?xml version="1.0" encoding="utf-8"?>
<p:tagLst xmlns:p="http://schemas.openxmlformats.org/presentationml/2006/main">
  <p:tag name="AS_UNIQUEID" val="7164"/>
</p:tagLst>
</file>

<file path=ppt/tags/tag283.xml><?xml version="1.0" encoding="utf-8"?>
<p:tagLst xmlns:p="http://schemas.openxmlformats.org/presentationml/2006/main">
  <p:tag name="AS_UNIQUEID" val="7165"/>
</p:tagLst>
</file>

<file path=ppt/tags/tag284.xml><?xml version="1.0" encoding="utf-8"?>
<p:tagLst xmlns:p="http://schemas.openxmlformats.org/presentationml/2006/main">
  <p:tag name="AS_UNIQUEID" val="7086"/>
</p:tagLst>
</file>

<file path=ppt/tags/tag285.xml><?xml version="1.0" encoding="utf-8"?>
<p:tagLst xmlns:p="http://schemas.openxmlformats.org/presentationml/2006/main">
  <p:tag name="AS_UNIQUEID" val="7101"/>
</p:tagLst>
</file>

<file path=ppt/tags/tag286.xml><?xml version="1.0" encoding="utf-8"?>
<p:tagLst xmlns:p="http://schemas.openxmlformats.org/presentationml/2006/main">
  <p:tag name="AS_UNIQUEID" val="7181"/>
</p:tagLst>
</file>

<file path=ppt/tags/tag287.xml><?xml version="1.0" encoding="utf-8"?>
<p:tagLst xmlns:p="http://schemas.openxmlformats.org/presentationml/2006/main">
  <p:tag name="AS_UNIQUEID" val="7182"/>
</p:tagLst>
</file>

<file path=ppt/tags/tag288.xml><?xml version="1.0" encoding="utf-8"?>
<p:tagLst xmlns:p="http://schemas.openxmlformats.org/presentationml/2006/main">
  <p:tag name="AS_UNIQUEID" val="7017"/>
</p:tagLst>
</file>

<file path=ppt/tags/tag289.xml><?xml version="1.0" encoding="utf-8"?>
<p:tagLst xmlns:p="http://schemas.openxmlformats.org/presentationml/2006/main">
  <p:tag name="AS_UNIQUEID" val="7018"/>
</p:tagLst>
</file>

<file path=ppt/tags/tag29.xml><?xml version="1.0" encoding="utf-8"?>
<p:tagLst xmlns:p="http://schemas.openxmlformats.org/presentationml/2006/main">
  <p:tag name="AS_UNIQUEID" val="1337"/>
</p:tagLst>
</file>

<file path=ppt/tags/tag290.xml><?xml version="1.0" encoding="utf-8"?>
<p:tagLst xmlns:p="http://schemas.openxmlformats.org/presentationml/2006/main">
  <p:tag name="AS_UNIQUEID" val="7019"/>
</p:tagLst>
</file>

<file path=ppt/tags/tag291.xml><?xml version="1.0" encoding="utf-8"?>
<p:tagLst xmlns:p="http://schemas.openxmlformats.org/presentationml/2006/main">
  <p:tag name="AS_UNIQUEID" val="7020"/>
</p:tagLst>
</file>

<file path=ppt/tags/tag292.xml><?xml version="1.0" encoding="utf-8"?>
<p:tagLst xmlns:p="http://schemas.openxmlformats.org/presentationml/2006/main">
  <p:tag name="AS_UNIQUEID" val="7022"/>
</p:tagLst>
</file>

<file path=ppt/tags/tag293.xml><?xml version="1.0" encoding="utf-8"?>
<p:tagLst xmlns:p="http://schemas.openxmlformats.org/presentationml/2006/main">
  <p:tag name="AS_UNIQUEID" val="7040"/>
</p:tagLst>
</file>

<file path=ppt/tags/tag294.xml><?xml version="1.0" encoding="utf-8"?>
<p:tagLst xmlns:p="http://schemas.openxmlformats.org/presentationml/2006/main">
  <p:tag name="AS_UNIQUEID" val="7041"/>
</p:tagLst>
</file>

<file path=ppt/tags/tag295.xml><?xml version="1.0" encoding="utf-8"?>
<p:tagLst xmlns:p="http://schemas.openxmlformats.org/presentationml/2006/main">
  <p:tag name="AS_UNIQUEID" val="7042"/>
</p:tagLst>
</file>

<file path=ppt/tags/tag296.xml><?xml version="1.0" encoding="utf-8"?>
<p:tagLst xmlns:p="http://schemas.openxmlformats.org/presentationml/2006/main">
  <p:tag name="AS_UNIQUEID" val="7021"/>
</p:tagLst>
</file>

<file path=ppt/tags/tag297.xml><?xml version="1.0" encoding="utf-8"?>
<p:tagLst xmlns:p="http://schemas.openxmlformats.org/presentationml/2006/main">
  <p:tag name="AS_UNIQUEID" val="7183"/>
</p:tagLst>
</file>

<file path=ppt/tags/tag298.xml><?xml version="1.0" encoding="utf-8"?>
<p:tagLst xmlns:p="http://schemas.openxmlformats.org/presentationml/2006/main">
  <p:tag name="AS_UNIQUEID" val="7184"/>
</p:tagLst>
</file>

<file path=ppt/tags/tag299.xml><?xml version="1.0" encoding="utf-8"?>
<p:tagLst xmlns:p="http://schemas.openxmlformats.org/presentationml/2006/main">
  <p:tag name="AS_UNIQUEID" val="7185"/>
</p:tagLst>
</file>

<file path=ppt/tags/tag3.xml><?xml version="1.0" encoding="utf-8"?>
<p:tagLst xmlns:p="http://schemas.openxmlformats.org/presentationml/2006/main">
  <p:tag name="AS_UNIQUEID" val="268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0.xml><?xml version="1.0" encoding="utf-8"?>
<p:tagLst xmlns:p="http://schemas.openxmlformats.org/presentationml/2006/main">
  <p:tag name="AS_UNIQUEID" val="7071"/>
</p:tagLst>
</file>

<file path=ppt/tags/tag300.xml><?xml version="1.0" encoding="utf-8"?>
<p:tagLst xmlns:p="http://schemas.openxmlformats.org/presentationml/2006/main">
  <p:tag name="AS_UNIQUEID" val="7186"/>
</p:tagLst>
</file>

<file path=ppt/tags/tag301.xml><?xml version="1.0" encoding="utf-8"?>
<p:tagLst xmlns:p="http://schemas.openxmlformats.org/presentationml/2006/main">
  <p:tag name="AS_UNIQUEID" val="3459"/>
</p:tagLst>
</file>

<file path=ppt/tags/tag302.xml><?xml version="1.0" encoding="utf-8"?>
<p:tagLst xmlns:p="http://schemas.openxmlformats.org/presentationml/2006/main">
  <p:tag name="AS_UNIQUEID" val="7187"/>
</p:tagLst>
</file>

<file path=ppt/tags/tag303.xml><?xml version="1.0" encoding="utf-8"?>
<p:tagLst xmlns:p="http://schemas.openxmlformats.org/presentationml/2006/main">
  <p:tag name="AS_UNIQUEID" val="7086"/>
</p:tagLst>
</file>

<file path=ppt/tags/tag304.xml><?xml version="1.0" encoding="utf-8"?>
<p:tagLst xmlns:p="http://schemas.openxmlformats.org/presentationml/2006/main">
  <p:tag name="AS_UNIQUEID" val="7101"/>
</p:tagLst>
</file>

<file path=ppt/tags/tag305.xml><?xml version="1.0" encoding="utf-8"?>
<p:tagLst xmlns:p="http://schemas.openxmlformats.org/presentationml/2006/main">
  <p:tag name="AS_UNIQUEID" val="7202"/>
</p:tagLst>
</file>

<file path=ppt/tags/tag306.xml><?xml version="1.0" encoding="utf-8"?>
<p:tagLst xmlns:p="http://schemas.openxmlformats.org/presentationml/2006/main">
  <p:tag name="AS_UNIQUEID" val="7203"/>
</p:tagLst>
</file>

<file path=ppt/tags/tag307.xml><?xml version="1.0" encoding="utf-8"?>
<p:tagLst xmlns:p="http://schemas.openxmlformats.org/presentationml/2006/main">
  <p:tag name="AS_UNIQUEID" val="7204"/>
</p:tagLst>
</file>

<file path=ppt/tags/tag308.xml><?xml version="1.0" encoding="utf-8"?>
<p:tagLst xmlns:p="http://schemas.openxmlformats.org/presentationml/2006/main">
  <p:tag name="AS_UNIQUEID" val="7205"/>
</p:tagLst>
</file>

<file path=ppt/tags/tag309.xml><?xml version="1.0" encoding="utf-8"?>
<p:tagLst xmlns:p="http://schemas.openxmlformats.org/presentationml/2006/main">
  <p:tag name="AS_UNIQUEID" val="7211"/>
</p:tagLst>
</file>

<file path=ppt/tags/tag31.xml><?xml version="1.0" encoding="utf-8"?>
<p:tagLst xmlns:p="http://schemas.openxmlformats.org/presentationml/2006/main">
  <p:tag name="AS_UNIQUEID" val="7512"/>
</p:tagLst>
</file>

<file path=ppt/tags/tag310.xml><?xml version="1.0" encoding="utf-8"?>
<p:tagLst xmlns:p="http://schemas.openxmlformats.org/presentationml/2006/main">
  <p:tag name="AS_UNIQUEID" val="7212"/>
</p:tagLst>
</file>

<file path=ppt/tags/tag311.xml><?xml version="1.0" encoding="utf-8"?>
<p:tagLst xmlns:p="http://schemas.openxmlformats.org/presentationml/2006/main">
  <p:tag name="AS_UNIQUEID" val="7213"/>
</p:tagLst>
</file>

<file path=ppt/tags/tag312.xml><?xml version="1.0" encoding="utf-8"?>
<p:tagLst xmlns:p="http://schemas.openxmlformats.org/presentationml/2006/main">
  <p:tag name="AS_UNIQUEID" val="7214"/>
</p:tagLst>
</file>

<file path=ppt/tags/tag313.xml><?xml version="1.0" encoding="utf-8"?>
<p:tagLst xmlns:p="http://schemas.openxmlformats.org/presentationml/2006/main">
  <p:tag name="AS_UNIQUEID" val="7215"/>
</p:tagLst>
</file>

<file path=ppt/tags/tag314.xml><?xml version="1.0" encoding="utf-8"?>
<p:tagLst xmlns:p="http://schemas.openxmlformats.org/presentationml/2006/main">
  <p:tag name="AS_UNIQUEID" val="7216"/>
</p:tagLst>
</file>

<file path=ppt/tags/tag315.xml><?xml version="1.0" encoding="utf-8"?>
<p:tagLst xmlns:p="http://schemas.openxmlformats.org/presentationml/2006/main">
  <p:tag name="AS_UNIQUEID" val="7217"/>
</p:tagLst>
</file>

<file path=ppt/tags/tag316.xml><?xml version="1.0" encoding="utf-8"?>
<p:tagLst xmlns:p="http://schemas.openxmlformats.org/presentationml/2006/main">
  <p:tag name="AS_UNIQUEID" val="7218"/>
</p:tagLst>
</file>

<file path=ppt/tags/tag317.xml><?xml version="1.0" encoding="utf-8"?>
<p:tagLst xmlns:p="http://schemas.openxmlformats.org/presentationml/2006/main">
  <p:tag name="AS_UNIQUEID" val="7219"/>
</p:tagLst>
</file>

<file path=ppt/tags/tag318.xml><?xml version="1.0" encoding="utf-8"?>
<p:tagLst xmlns:p="http://schemas.openxmlformats.org/presentationml/2006/main">
  <p:tag name="AS_UNIQUEID" val="7220"/>
</p:tagLst>
</file>

<file path=ppt/tags/tag319.xml><?xml version="1.0" encoding="utf-8"?>
<p:tagLst xmlns:p="http://schemas.openxmlformats.org/presentationml/2006/main">
  <p:tag name="AS_UNIQUEID" val="7221"/>
</p:tagLst>
</file>

<file path=ppt/tags/tag32.xml><?xml version="1.0" encoding="utf-8"?>
<p:tagLst xmlns:p="http://schemas.openxmlformats.org/presentationml/2006/main">
  <p:tag name="AS_UNIQUEID" val="7081"/>
  <p:tag name="KSO_WM_FULL_TEXT_BEAUTIFY_COPY_ID" val="3"/>
  <p:tag name="KSO_WM_SCREEN_THEME_FLAG" val="bnuNeFCXlVbpslUYhfwB+IBQAEBxsDIpoQGbvyTi7qt6B0zr0XAVniMHUw/wOecc6mZIt/Y2fXOvF+AKcgjtEU2iEONEFl4MKWGyqo3m6Lo="/>
</p:tagLst>
</file>

<file path=ppt/tags/tag320.xml><?xml version="1.0" encoding="utf-8"?>
<p:tagLst xmlns:p="http://schemas.openxmlformats.org/presentationml/2006/main">
  <p:tag name="AS_UNIQUEID" val="7207"/>
</p:tagLst>
</file>

<file path=ppt/tags/tag321.xml><?xml version="1.0" encoding="utf-8"?>
<p:tagLst xmlns:p="http://schemas.openxmlformats.org/presentationml/2006/main">
  <p:tag name="AS_UNIQUEID" val="7208"/>
</p:tagLst>
</file>

<file path=ppt/tags/tag322.xml><?xml version="1.0" encoding="utf-8"?>
<p:tagLst xmlns:p="http://schemas.openxmlformats.org/presentationml/2006/main">
  <p:tag name="AS_UNIQUEID" val="7209"/>
</p:tagLst>
</file>

<file path=ppt/tags/tag323.xml><?xml version="1.0" encoding="utf-8"?>
<p:tagLst xmlns:p="http://schemas.openxmlformats.org/presentationml/2006/main">
  <p:tag name="AS_UNIQUEID" val="7227"/>
</p:tagLst>
</file>

<file path=ppt/tags/tag324.xml><?xml version="1.0" encoding="utf-8"?>
<p:tagLst xmlns:p="http://schemas.openxmlformats.org/presentationml/2006/main">
  <p:tag name="AS_UNIQUEID" val="7228"/>
</p:tagLst>
</file>

<file path=ppt/tags/tag325.xml><?xml version="1.0" encoding="utf-8"?>
<p:tagLst xmlns:p="http://schemas.openxmlformats.org/presentationml/2006/main">
  <p:tag name="AS_UNIQUEID" val="3452"/>
  <p:tag name="KSO_WM_BEAUTIFY_FLAG" val=""/>
  <p:tag name="KSO_WM_SCREEN_THEME_FLAG" val="qpDMMycL0Auo+0x4GxQi8dH0yFyyNZL0FgZ7HGRxU5o6nNPPEu7m/jCYH+1TSF+ZrskCXzMQOIz1nQTnqNw29Tw9ArHYzb2NtRz0ifmdoDk="/>
</p:tagLst>
</file>

<file path=ppt/tags/tag326.xml><?xml version="1.0" encoding="utf-8"?>
<p:tagLst xmlns:p="http://schemas.openxmlformats.org/presentationml/2006/main">
  <p:tag name="AS_UNIQUEID" val="3452"/>
  <p:tag name="KSO_WM_BEAUTIFY_FLAG" val=""/>
  <p:tag name="KSO_WM_SCREEN_THEME_FLAG" val="qpDMMycL0Auo+0x4GxQi8dH0yFyyNZL0FgZ7HGRxU5o6nNPPEu7m/jCYH+1TSF+ZrskCXzMQOIz1nQTnqNw29Tw9ArHYzb2NtRz0ifmdoDk="/>
</p:tagLst>
</file>

<file path=ppt/tags/tag327.xml><?xml version="1.0" encoding="utf-8"?>
<p:tagLst xmlns:p="http://schemas.openxmlformats.org/presentationml/2006/main">
  <p:tag name="AS_UNIQUEID" val="3452"/>
  <p:tag name="KSO_WM_BEAUTIFY_FLAG" val=""/>
  <p:tag name="KSO_WM_SCREEN_THEME_FLAG" val="qpDMMycL0Auo+0x4GxQi8dH0yFyyNZL0FgZ7HGRxU5o6nNPPEu7m/jCYH+1TSF+ZrskCXzMQOIz1nQTnqNw29Tw9ArHYzb2NtRz0ifmdoDk="/>
</p:tagLst>
</file>

<file path=ppt/tags/tag328.xml><?xml version="1.0" encoding="utf-8"?>
<p:tagLst xmlns:p="http://schemas.openxmlformats.org/presentationml/2006/main">
  <p:tag name="AS_UNIQUEID" val="7229"/>
</p:tagLst>
</file>

<file path=ppt/tags/tag329.xml><?xml version="1.0" encoding="utf-8"?>
<p:tagLst xmlns:p="http://schemas.openxmlformats.org/presentationml/2006/main">
  <p:tag name="AS_UNIQUEID" val="7230"/>
</p:tagLst>
</file>

<file path=ppt/tags/tag33.xml><?xml version="1.0" encoding="utf-8"?>
<p:tagLst xmlns:p="http://schemas.openxmlformats.org/presentationml/2006/main">
  <p:tag name="AS_UNIQUEID" val="7080"/>
</p:tagLst>
</file>

<file path=ppt/tags/tag330.xml><?xml version="1.0" encoding="utf-8"?>
<p:tagLst xmlns:p="http://schemas.openxmlformats.org/presentationml/2006/main">
  <p:tag name="AS_UNIQUEID" val="7231"/>
</p:tagLst>
</file>

<file path=ppt/tags/tag331.xml><?xml version="1.0" encoding="utf-8"?>
<p:tagLst xmlns:p="http://schemas.openxmlformats.org/presentationml/2006/main">
  <p:tag name="AS_UNIQUEID" val="3442"/>
  <p:tag name="KSO_WM_SCREEN_THEME_FLAG" val="qpDMMycL0Auo+0x4GxQi8dH0yFyyNZL0FgZ7HGRxU5o6nNPPEu7m/jCYH+1TSF+ZrskCXzMQOIz1nQTnqNw29Tw9ArHYzb2NtRz0ifmdoDk="/>
</p:tagLst>
</file>

<file path=ppt/tags/tag332.xml><?xml version="1.0" encoding="utf-8"?>
<p:tagLst xmlns:p="http://schemas.openxmlformats.org/presentationml/2006/main">
  <p:tag name="AS_UNIQUEID" val="3452"/>
  <p:tag name="KSO_WM_BEAUTIFY_FLAG" val=""/>
  <p:tag name="KSO_WM_SCREEN_THEME_FLAG" val="qpDMMycL0Auo+0x4GxQi8dH0yFyyNZL0FgZ7HGRxU5o6nNPPEu7m/jCYH+1TSF+ZrskCXzMQOIz1nQTnqNw29Tw9ArHYzb2NtRz0ifmdoDk="/>
</p:tagLst>
</file>

<file path=ppt/tags/tag333.xml><?xml version="1.0" encoding="utf-8"?>
<p:tagLst xmlns:p="http://schemas.openxmlformats.org/presentationml/2006/main">
  <p:tag name="AS_UNIQUEID" val="7232"/>
</p:tagLst>
</file>

<file path=ppt/tags/tag334.xml><?xml version="1.0" encoding="utf-8"?>
<p:tagLst xmlns:p="http://schemas.openxmlformats.org/presentationml/2006/main">
  <p:tag name="AS_UNIQUEID" val="7233"/>
</p:tagLst>
</file>

<file path=ppt/tags/tag335.xml><?xml version="1.0" encoding="utf-8"?>
<p:tagLst xmlns:p="http://schemas.openxmlformats.org/presentationml/2006/main">
  <p:tag name="AS_UNIQUEID" val="7234"/>
</p:tagLst>
</file>

<file path=ppt/tags/tag336.xml><?xml version="1.0" encoding="utf-8"?>
<p:tagLst xmlns:p="http://schemas.openxmlformats.org/presentationml/2006/main">
  <p:tag name="AS_UNIQUEID" val="7235"/>
</p:tagLst>
</file>

<file path=ppt/tags/tag337.xml><?xml version="1.0" encoding="utf-8"?>
<p:tagLst xmlns:p="http://schemas.openxmlformats.org/presentationml/2006/main">
  <p:tag name="AS_UNIQUEID" val="7236"/>
</p:tagLst>
</file>

<file path=ppt/tags/tag338.xml><?xml version="1.0" encoding="utf-8"?>
<p:tagLst xmlns:p="http://schemas.openxmlformats.org/presentationml/2006/main">
  <p:tag name="AS_UNIQUEID" val="7237"/>
</p:tagLst>
</file>

<file path=ppt/tags/tag339.xml><?xml version="1.0" encoding="utf-8"?>
<p:tagLst xmlns:p="http://schemas.openxmlformats.org/presentationml/2006/main">
  <p:tag name="AS_UNIQUEID" val="7238"/>
</p:tagLst>
</file>

<file path=ppt/tags/tag34.xml><?xml version="1.0" encoding="utf-8"?>
<p:tagLst xmlns:p="http://schemas.openxmlformats.org/presentationml/2006/main">
  <p:tag name="AS_UNIQUEID" val="7086"/>
</p:tagLst>
</file>

<file path=ppt/tags/tag340.xml><?xml version="1.0" encoding="utf-8"?>
<p:tagLst xmlns:p="http://schemas.openxmlformats.org/presentationml/2006/main">
  <p:tag name="AS_UNIQUEID" val="7239"/>
</p:tagLst>
</file>

<file path=ppt/tags/tag341.xml><?xml version="1.0" encoding="utf-8"?>
<p:tagLst xmlns:p="http://schemas.openxmlformats.org/presentationml/2006/main">
  <p:tag name="AS_UNIQUEID" val="7240"/>
</p:tagLst>
</file>

<file path=ppt/tags/tag342.xml><?xml version="1.0" encoding="utf-8"?>
<p:tagLst xmlns:p="http://schemas.openxmlformats.org/presentationml/2006/main">
  <p:tag name="AS_UNIQUEID" val="7241"/>
</p:tagLst>
</file>

<file path=ppt/tags/tag343.xml><?xml version="1.0" encoding="utf-8"?>
<p:tagLst xmlns:p="http://schemas.openxmlformats.org/presentationml/2006/main">
  <p:tag name="AS_UNIQUEID" val="7242"/>
</p:tagLst>
</file>

<file path=ppt/tags/tag344.xml><?xml version="1.0" encoding="utf-8"?>
<p:tagLst xmlns:p="http://schemas.openxmlformats.org/presentationml/2006/main">
  <p:tag name="AS_UNIQUEID" val="7243"/>
</p:tagLst>
</file>

<file path=ppt/tags/tag345.xml><?xml version="1.0" encoding="utf-8"?>
<p:tagLst xmlns:p="http://schemas.openxmlformats.org/presentationml/2006/main">
  <p:tag name="AS_UNIQUEID" val="7244"/>
</p:tagLst>
</file>

<file path=ppt/tags/tag346.xml><?xml version="1.0" encoding="utf-8"?>
<p:tagLst xmlns:p="http://schemas.openxmlformats.org/presentationml/2006/main">
  <p:tag name="AS_UNIQUEID" val="7245"/>
</p:tagLst>
</file>

<file path=ppt/tags/tag347.xml><?xml version="1.0" encoding="utf-8"?>
<p:tagLst xmlns:p="http://schemas.openxmlformats.org/presentationml/2006/main">
  <p:tag name="AS_UNIQUEID" val="7246"/>
</p:tagLst>
</file>

<file path=ppt/tags/tag348.xml><?xml version="1.0" encoding="utf-8"?>
<p:tagLst xmlns:p="http://schemas.openxmlformats.org/presentationml/2006/main">
  <p:tag name="AS_UNIQUEID" val="7247"/>
</p:tagLst>
</file>

<file path=ppt/tags/tag349.xml><?xml version="1.0" encoding="utf-8"?>
<p:tagLst xmlns:p="http://schemas.openxmlformats.org/presentationml/2006/main">
  <p:tag name="AS_UNIQUEID" val="7248"/>
</p:tagLst>
</file>

<file path=ppt/tags/tag35.xml><?xml version="1.0" encoding="utf-8"?>
<p:tagLst xmlns:p="http://schemas.openxmlformats.org/presentationml/2006/main">
  <p:tag name="AS_UNIQUEID" val="7088"/>
</p:tagLst>
</file>

<file path=ppt/tags/tag350.xml><?xml version="1.0" encoding="utf-8"?>
<p:tagLst xmlns:p="http://schemas.openxmlformats.org/presentationml/2006/main">
  <p:tag name="AS_UNIQUEID" val="7249"/>
</p:tagLst>
</file>

<file path=ppt/tags/tag351.xml><?xml version="1.0" encoding="utf-8"?>
<p:tagLst xmlns:p="http://schemas.openxmlformats.org/presentationml/2006/main">
  <p:tag name="AS_UNIQUEID" val="7250"/>
</p:tagLst>
</file>

<file path=ppt/tags/tag352.xml><?xml version="1.0" encoding="utf-8"?>
<p:tagLst xmlns:p="http://schemas.openxmlformats.org/presentationml/2006/main">
  <p:tag name="AS_UNIQUEID" val="7251"/>
</p:tagLst>
</file>

<file path=ppt/tags/tag353.xml><?xml version="1.0" encoding="utf-8"?>
<p:tagLst xmlns:p="http://schemas.openxmlformats.org/presentationml/2006/main">
  <p:tag name="AS_UNIQUEID" val="7504"/>
</p:tagLst>
</file>

<file path=ppt/tags/tag354.xml><?xml version="1.0" encoding="utf-8"?>
<p:tagLst xmlns:p="http://schemas.openxmlformats.org/presentationml/2006/main">
  <p:tag name="AS_UNIQUEID" val="7281"/>
</p:tagLst>
</file>

<file path=ppt/tags/tag355.xml><?xml version="1.0" encoding="utf-8"?>
<p:tagLst xmlns:p="http://schemas.openxmlformats.org/presentationml/2006/main">
  <p:tag name="AS_UNIQUEID" val="7283"/>
</p:tagLst>
</file>

<file path=ppt/tags/tag356.xml><?xml version="1.0" encoding="utf-8"?>
<p:tagLst xmlns:p="http://schemas.openxmlformats.org/presentationml/2006/main">
  <p:tag name="AS_UNIQUEID" val="7284"/>
</p:tagLst>
</file>

<file path=ppt/tags/tag357.xml><?xml version="1.0" encoding="utf-8"?>
<p:tagLst xmlns:p="http://schemas.openxmlformats.org/presentationml/2006/main">
  <p:tag name="AS_UNIQUEID" val="7285"/>
</p:tagLst>
</file>

<file path=ppt/tags/tag358.xml><?xml version="1.0" encoding="utf-8"?>
<p:tagLst xmlns:p="http://schemas.openxmlformats.org/presentationml/2006/main">
  <p:tag name="AS_UNIQUEID" val="7286"/>
</p:tagLst>
</file>

<file path=ppt/tags/tag359.xml><?xml version="1.0" encoding="utf-8"?>
<p:tagLst xmlns:p="http://schemas.openxmlformats.org/presentationml/2006/main">
  <p:tag name="AS_UNIQUEID" val="7287"/>
</p:tagLst>
</file>

<file path=ppt/tags/tag36.xml><?xml version="1.0" encoding="utf-8"?>
<p:tagLst xmlns:p="http://schemas.openxmlformats.org/presentationml/2006/main">
  <p:tag name="AS_UNIQUEID" val="7086"/>
</p:tagLst>
</file>

<file path=ppt/tags/tag360.xml><?xml version="1.0" encoding="utf-8"?>
<p:tagLst xmlns:p="http://schemas.openxmlformats.org/presentationml/2006/main">
  <p:tag name="AS_UNIQUEID" val="7288"/>
</p:tagLst>
</file>

<file path=ppt/tags/tag361.xml><?xml version="1.0" encoding="utf-8"?>
<p:tagLst xmlns:p="http://schemas.openxmlformats.org/presentationml/2006/main">
  <p:tag name="AS_UNIQUEID" val="7289"/>
</p:tagLst>
</file>

<file path=ppt/tags/tag362.xml><?xml version="1.0" encoding="utf-8"?>
<p:tagLst xmlns:p="http://schemas.openxmlformats.org/presentationml/2006/main">
  <p:tag name="AS_UNIQUEID" val="3436"/>
</p:tagLst>
</file>

<file path=ppt/tags/tag363.xml><?xml version="1.0" encoding="utf-8"?>
<p:tagLst xmlns:p="http://schemas.openxmlformats.org/presentationml/2006/main">
  <p:tag name="AS_UNIQUEID" val="7290"/>
</p:tagLst>
</file>

<file path=ppt/tags/tag364.xml><?xml version="1.0" encoding="utf-8"?>
<p:tagLst xmlns:p="http://schemas.openxmlformats.org/presentationml/2006/main">
  <p:tag name="AS_UNIQUEID" val="7291"/>
</p:tagLst>
</file>

<file path=ppt/tags/tag365.xml><?xml version="1.0" encoding="utf-8"?>
<p:tagLst xmlns:p="http://schemas.openxmlformats.org/presentationml/2006/main">
  <p:tag name="AS_UNIQUEID" val="3436"/>
</p:tagLst>
</file>

<file path=ppt/tags/tag366.xml><?xml version="1.0" encoding="utf-8"?>
<p:tagLst xmlns:p="http://schemas.openxmlformats.org/presentationml/2006/main">
  <p:tag name="AS_UNIQUEID" val="7292"/>
</p:tagLst>
</file>

<file path=ppt/tags/tag367.xml><?xml version="1.0" encoding="utf-8"?>
<p:tagLst xmlns:p="http://schemas.openxmlformats.org/presentationml/2006/main">
  <p:tag name="AS_UNIQUEID" val="3442"/>
</p:tagLst>
</file>

<file path=ppt/tags/tag368.xml><?xml version="1.0" encoding="utf-8"?>
<p:tagLst xmlns:p="http://schemas.openxmlformats.org/presentationml/2006/main">
  <p:tag name="AS_UNIQUEID" val="7293"/>
</p:tagLst>
</file>

<file path=ppt/tags/tag369.xml><?xml version="1.0" encoding="utf-8"?>
<p:tagLst xmlns:p="http://schemas.openxmlformats.org/presentationml/2006/main">
  <p:tag name="AS_UNIQUEID" val="3436"/>
</p:tagLst>
</file>

<file path=ppt/tags/tag37.xml><?xml version="1.0" encoding="utf-8"?>
<p:tagLst xmlns:p="http://schemas.openxmlformats.org/presentationml/2006/main">
  <p:tag name="AS_UNIQUEID" val="7088"/>
</p:tagLst>
</file>

<file path=ppt/tags/tag370.xml><?xml version="1.0" encoding="utf-8"?>
<p:tagLst xmlns:p="http://schemas.openxmlformats.org/presentationml/2006/main">
  <p:tag name="AS_UNIQUEID" val="7294"/>
</p:tagLst>
</file>

<file path=ppt/tags/tag371.xml><?xml version="1.0" encoding="utf-8"?>
<p:tagLst xmlns:p="http://schemas.openxmlformats.org/presentationml/2006/main">
  <p:tag name="AS_UNIQUEID" val="7295"/>
</p:tagLst>
</file>

<file path=ppt/tags/tag372.xml><?xml version="1.0" encoding="utf-8"?>
<p:tagLst xmlns:p="http://schemas.openxmlformats.org/presentationml/2006/main">
  <p:tag name="AS_UNIQUEID" val="7296"/>
</p:tagLst>
</file>

<file path=ppt/tags/tag373.xml><?xml version="1.0" encoding="utf-8"?>
<p:tagLst xmlns:p="http://schemas.openxmlformats.org/presentationml/2006/main">
  <p:tag name="AS_UNIQUEID" val="7297"/>
</p:tagLst>
</file>

<file path=ppt/tags/tag374.xml><?xml version="1.0" encoding="utf-8"?>
<p:tagLst xmlns:p="http://schemas.openxmlformats.org/presentationml/2006/main">
  <p:tag name="AS_UNIQUEID" val="7298"/>
</p:tagLst>
</file>

<file path=ppt/tags/tag375.xml><?xml version="1.0" encoding="utf-8"?>
<p:tagLst xmlns:p="http://schemas.openxmlformats.org/presentationml/2006/main">
  <p:tag name="AS_UNIQUEID" val="3434"/>
</p:tagLst>
</file>

<file path=ppt/tags/tag376.xml><?xml version="1.0" encoding="utf-8"?>
<p:tagLst xmlns:p="http://schemas.openxmlformats.org/presentationml/2006/main">
  <p:tag name="AS_UNIQUEID" val="3434"/>
</p:tagLst>
</file>

<file path=ppt/tags/tag377.xml><?xml version="1.0" encoding="utf-8"?>
<p:tagLst xmlns:p="http://schemas.openxmlformats.org/presentationml/2006/main">
  <p:tag name="AS_UNIQUEID" val="3434"/>
</p:tagLst>
</file>

<file path=ppt/tags/tag378.xml><?xml version="1.0" encoding="utf-8"?>
<p:tagLst xmlns:p="http://schemas.openxmlformats.org/presentationml/2006/main">
  <p:tag name="AS_UNIQUEID" val="3434"/>
</p:tagLst>
</file>

<file path=ppt/tags/tag379.xml><?xml version="1.0" encoding="utf-8"?>
<p:tagLst xmlns:p="http://schemas.openxmlformats.org/presentationml/2006/main">
  <p:tag name="AS_UNIQUEID" val="7086"/>
</p:tagLst>
</file>

<file path=ppt/tags/tag38.xml><?xml version="1.0" encoding="utf-8"?>
<p:tagLst xmlns:p="http://schemas.openxmlformats.org/presentationml/2006/main">
  <p:tag name="AS_UNIQUEID" val="7088"/>
</p:tagLst>
</file>

<file path=ppt/tags/tag380.xml><?xml version="1.0" encoding="utf-8"?>
<p:tagLst xmlns:p="http://schemas.openxmlformats.org/presentationml/2006/main">
  <p:tag name="AS_UNIQUEID" val="7101"/>
</p:tagLst>
</file>

<file path=ppt/tags/tag381.xml><?xml version="1.0" encoding="utf-8"?>
<p:tagLst xmlns:p="http://schemas.openxmlformats.org/presentationml/2006/main">
  <p:tag name="AS_UNIQUEID" val="7086"/>
</p:tagLst>
</file>

<file path=ppt/tags/tag382.xml><?xml version="1.0" encoding="utf-8"?>
<p:tagLst xmlns:p="http://schemas.openxmlformats.org/presentationml/2006/main">
  <p:tag name="AS_UNIQUEID" val="7088"/>
</p:tagLst>
</file>

<file path=ppt/tags/tag383.xml><?xml version="1.0" encoding="utf-8"?>
<p:tagLst xmlns:p="http://schemas.openxmlformats.org/presentationml/2006/main">
  <p:tag name="AS_UNIQUEID" val="7088"/>
</p:tagLst>
</file>

<file path=ppt/tags/tag384.xml><?xml version="1.0" encoding="utf-8"?>
<p:tagLst xmlns:p="http://schemas.openxmlformats.org/presentationml/2006/main">
  <p:tag name="AS_UNIQUEID" val="7086"/>
</p:tagLst>
</file>

<file path=ppt/tags/tag385.xml><?xml version="1.0" encoding="utf-8"?>
<p:tagLst xmlns:p="http://schemas.openxmlformats.org/presentationml/2006/main">
  <p:tag name="AS_UNIQUEID" val="7568"/>
</p:tagLst>
</file>

<file path=ppt/tags/tag386.xml><?xml version="1.0" encoding="utf-8"?>
<p:tagLst xmlns:p="http://schemas.openxmlformats.org/presentationml/2006/main">
  <p:tag name="AS_UNIQUEID" val="7569"/>
</p:tagLst>
</file>

<file path=ppt/tags/tag387.xml><?xml version="1.0" encoding="utf-8"?>
<p:tagLst xmlns:p="http://schemas.openxmlformats.org/presentationml/2006/main">
  <p:tag name="AS_UNIQUEID" val="7284"/>
</p:tagLst>
</file>

<file path=ppt/tags/tag388.xml><?xml version="1.0" encoding="utf-8"?>
<p:tagLst xmlns:p="http://schemas.openxmlformats.org/presentationml/2006/main">
  <p:tag name="AS_UNIQUEID" val="7290"/>
</p:tagLst>
</file>

<file path=ppt/tags/tag389.xml><?xml version="1.0" encoding="utf-8"?>
<p:tagLst xmlns:p="http://schemas.openxmlformats.org/presentationml/2006/main">
  <p:tag name="AS_UNIQUEID" val="7290"/>
</p:tagLst>
</file>

<file path=ppt/tags/tag39.xml><?xml version="1.0" encoding="utf-8"?>
<p:tagLst xmlns:p="http://schemas.openxmlformats.org/presentationml/2006/main">
  <p:tag name="AS_UNIQUEID" val="7518"/>
</p:tagLst>
</file>

<file path=ppt/tags/tag390.xml><?xml version="1.0" encoding="utf-8"?>
<p:tagLst xmlns:p="http://schemas.openxmlformats.org/presentationml/2006/main">
  <p:tag name="AS_UNIQUEID" val="7290"/>
</p:tagLst>
</file>

<file path=ppt/tags/tag391.xml><?xml version="1.0" encoding="utf-8"?>
<p:tagLst xmlns:p="http://schemas.openxmlformats.org/presentationml/2006/main">
  <p:tag name="AS_UNIQUEID" val="7290"/>
</p:tagLst>
</file>

<file path=ppt/tags/tag392.xml><?xml version="1.0" encoding="utf-8"?>
<p:tagLst xmlns:p="http://schemas.openxmlformats.org/presentationml/2006/main">
  <p:tag name="AS_UNIQUEID" val="7297"/>
</p:tagLst>
</file>

<file path=ppt/tags/tag393.xml><?xml version="1.0" encoding="utf-8"?>
<p:tagLst xmlns:p="http://schemas.openxmlformats.org/presentationml/2006/main">
  <p:tag name="AS_UNIQUEID" val="7290"/>
</p:tagLst>
</file>

<file path=ppt/tags/tag394.xml><?xml version="1.0" encoding="utf-8"?>
<p:tagLst xmlns:p="http://schemas.openxmlformats.org/presentationml/2006/main">
  <p:tag name="AS_UNIQUEID" val="7285"/>
</p:tagLst>
</file>

<file path=ppt/tags/tag395.xml><?xml version="1.0" encoding="utf-8"?>
<p:tagLst xmlns:p="http://schemas.openxmlformats.org/presentationml/2006/main">
  <p:tag name="AS_UNIQUEID" val="7571"/>
</p:tagLst>
</file>

<file path=ppt/tags/tag396.xml><?xml version="1.0" encoding="utf-8"?>
<p:tagLst xmlns:p="http://schemas.openxmlformats.org/presentationml/2006/main">
  <p:tag name="AS_UNIQUEID" val="7572"/>
</p:tagLst>
</file>

<file path=ppt/tags/tag397.xml><?xml version="1.0" encoding="utf-8"?>
<p:tagLst xmlns:p="http://schemas.openxmlformats.org/presentationml/2006/main">
  <p:tag name="AS_UNIQUEID" val="7086"/>
</p:tagLst>
</file>

<file path=ppt/tags/tag398.xml><?xml version="1.0" encoding="utf-8"?>
<p:tagLst xmlns:p="http://schemas.openxmlformats.org/presentationml/2006/main">
  <p:tag name="AS_UNIQUEID" val="7284"/>
</p:tagLst>
</file>

<file path=ppt/tags/tag399.xml><?xml version="1.0" encoding="utf-8"?>
<p:tagLst xmlns:p="http://schemas.openxmlformats.org/presentationml/2006/main">
  <p:tag name="AS_UNIQUEID" val="7290"/>
</p:tagLst>
</file>

<file path=ppt/tags/tag4.xml><?xml version="1.0" encoding="utf-8"?>
<p:tagLst xmlns:p="http://schemas.openxmlformats.org/presentationml/2006/main">
  <p:tag name="AS_UNIQUEID" val="3936"/>
</p:tagLst>
</file>

<file path=ppt/tags/tag40.xml><?xml version="1.0" encoding="utf-8"?>
<p:tagLst xmlns:p="http://schemas.openxmlformats.org/presentationml/2006/main">
  <p:tag name="AS_UNIQUEID" val="7519"/>
</p:tagLst>
</file>

<file path=ppt/tags/tag400.xml><?xml version="1.0" encoding="utf-8"?>
<p:tagLst xmlns:p="http://schemas.openxmlformats.org/presentationml/2006/main">
  <p:tag name="AS_UNIQUEID" val="7297"/>
</p:tagLst>
</file>

<file path=ppt/tags/tag401.xml><?xml version="1.0" encoding="utf-8"?>
<p:tagLst xmlns:p="http://schemas.openxmlformats.org/presentationml/2006/main">
  <p:tag name="AS_UNIQUEID" val="7290"/>
</p:tagLst>
</file>

<file path=ppt/tags/tag402.xml><?xml version="1.0" encoding="utf-8"?>
<p:tagLst xmlns:p="http://schemas.openxmlformats.org/presentationml/2006/main">
  <p:tag name="AS_UNIQUEID" val="7290"/>
</p:tagLst>
</file>

<file path=ppt/tags/tag403.xml><?xml version="1.0" encoding="utf-8"?>
<p:tagLst xmlns:p="http://schemas.openxmlformats.org/presentationml/2006/main">
  <p:tag name="AS_UNIQUEID" val="7290"/>
</p:tagLst>
</file>

<file path=ppt/tags/tag404.xml><?xml version="1.0" encoding="utf-8"?>
<p:tagLst xmlns:p="http://schemas.openxmlformats.org/presentationml/2006/main">
  <p:tag name="AS_UNIQUEID" val="7291"/>
</p:tagLst>
</file>

<file path=ppt/tags/tag405.xml><?xml version="1.0" encoding="utf-8"?>
<p:tagLst xmlns:p="http://schemas.openxmlformats.org/presentationml/2006/main">
  <p:tag name="AS_UNIQUEID" val="3436"/>
</p:tagLst>
</file>

<file path=ppt/tags/tag406.xml><?xml version="1.0" encoding="utf-8"?>
<p:tagLst xmlns:p="http://schemas.openxmlformats.org/presentationml/2006/main">
  <p:tag name="AS_UNIQUEID" val="7292"/>
</p:tagLst>
</file>

<file path=ppt/tags/tag407.xml><?xml version="1.0" encoding="utf-8"?>
<p:tagLst xmlns:p="http://schemas.openxmlformats.org/presentationml/2006/main">
  <p:tag name="AS_UNIQUEID" val="3436"/>
</p:tagLst>
</file>

<file path=ppt/tags/tag408.xml><?xml version="1.0" encoding="utf-8"?>
<p:tagLst xmlns:p="http://schemas.openxmlformats.org/presentationml/2006/main">
  <p:tag name="AS_UNIQUEID" val="7297"/>
</p:tagLst>
</file>

<file path=ppt/tags/tag409.xml><?xml version="1.0" encoding="utf-8"?>
<p:tagLst xmlns:p="http://schemas.openxmlformats.org/presentationml/2006/main">
  <p:tag name="AS_UNIQUEID" val="7292"/>
</p:tagLst>
</file>

<file path=ppt/tags/tag41.xml><?xml version="1.0" encoding="utf-8"?>
<p:tagLst xmlns:p="http://schemas.openxmlformats.org/presentationml/2006/main">
  <p:tag name="AS_UNIQUEID" val="7086"/>
</p:tagLst>
</file>

<file path=ppt/tags/tag410.xml><?xml version="1.0" encoding="utf-8"?>
<p:tagLst xmlns:p="http://schemas.openxmlformats.org/presentationml/2006/main">
  <p:tag name="AS_UNIQUEID" val="3436"/>
</p:tagLst>
</file>

<file path=ppt/tags/tag411.xml><?xml version="1.0" encoding="utf-8"?>
<p:tagLst xmlns:p="http://schemas.openxmlformats.org/presentationml/2006/main">
  <p:tag name="AS_UNIQUEID" val="7292"/>
</p:tagLst>
</file>

<file path=ppt/tags/tag412.xml><?xml version="1.0" encoding="utf-8"?>
<p:tagLst xmlns:p="http://schemas.openxmlformats.org/presentationml/2006/main">
  <p:tag name="AS_UNIQUEID" val="7292"/>
</p:tagLst>
</file>

<file path=ppt/tags/tag413.xml><?xml version="1.0" encoding="utf-8"?>
<p:tagLst xmlns:p="http://schemas.openxmlformats.org/presentationml/2006/main">
  <p:tag name="AS_UNIQUEID" val="7086"/>
</p:tagLst>
</file>

<file path=ppt/tags/tag414.xml><?xml version="1.0" encoding="utf-8"?>
<p:tagLst xmlns:p="http://schemas.openxmlformats.org/presentationml/2006/main">
  <p:tag name="AS_UNIQUEID" val="7088"/>
</p:tagLst>
</file>

<file path=ppt/tags/tag415.xml><?xml version="1.0" encoding="utf-8"?>
<p:tagLst xmlns:p="http://schemas.openxmlformats.org/presentationml/2006/main">
  <p:tag name="AS_UNIQUEID" val="7088"/>
</p:tagLst>
</file>

<file path=ppt/tags/tag416.xml><?xml version="1.0" encoding="utf-8"?>
<p:tagLst xmlns:p="http://schemas.openxmlformats.org/presentationml/2006/main">
  <p:tag name="AS_UNIQUEID" val="7086"/>
</p:tagLst>
</file>

<file path=ppt/tags/tag417.xml><?xml version="1.0" encoding="utf-8"?>
<p:tagLst xmlns:p="http://schemas.openxmlformats.org/presentationml/2006/main">
  <p:tag name="AS_UNIQUEID" val="7088"/>
</p:tagLst>
</file>

<file path=ppt/tags/tag418.xml><?xml version="1.0" encoding="utf-8"?>
<p:tagLst xmlns:p="http://schemas.openxmlformats.org/presentationml/2006/main">
  <p:tag name="AS_UNIQUEID" val="7575"/>
</p:tagLst>
</file>

<file path=ppt/tags/tag419.xml><?xml version="1.0" encoding="utf-8"?>
<p:tagLst xmlns:p="http://schemas.openxmlformats.org/presentationml/2006/main">
  <p:tag name="AS_UNIQUEID" val="7290"/>
</p:tagLst>
</file>

<file path=ppt/tags/tag42.xml><?xml version="1.0" encoding="utf-8"?>
<p:tagLst xmlns:p="http://schemas.openxmlformats.org/presentationml/2006/main">
  <p:tag name="AS_UNIQUEID" val="3434"/>
</p:tagLst>
</file>

<file path=ppt/tags/tag420.xml><?xml version="1.0" encoding="utf-8"?>
<p:tagLst xmlns:p="http://schemas.openxmlformats.org/presentationml/2006/main">
  <p:tag name="AS_UNIQUEID" val="7290"/>
</p:tagLst>
</file>

<file path=ppt/tags/tag421.xml><?xml version="1.0" encoding="utf-8"?>
<p:tagLst xmlns:p="http://schemas.openxmlformats.org/presentationml/2006/main">
  <p:tag name="AS_UNIQUEID" val="3436"/>
</p:tagLst>
</file>

<file path=ppt/tags/tag422.xml><?xml version="1.0" encoding="utf-8"?>
<p:tagLst xmlns:p="http://schemas.openxmlformats.org/presentationml/2006/main">
  <p:tag name="AS_UNIQUEID" val="7297"/>
</p:tagLst>
</file>

<file path=ppt/tags/tag423.xml><?xml version="1.0" encoding="utf-8"?>
<p:tagLst xmlns:p="http://schemas.openxmlformats.org/presentationml/2006/main">
  <p:tag name="AS_UNIQUEID" val="7290"/>
</p:tagLst>
</file>

<file path=ppt/tags/tag424.xml><?xml version="1.0" encoding="utf-8"?>
<p:tagLst xmlns:p="http://schemas.openxmlformats.org/presentationml/2006/main">
  <p:tag name="AS_UNIQUEID" val="3436"/>
</p:tagLst>
</file>

<file path=ppt/tags/tag425.xml><?xml version="1.0" encoding="utf-8"?>
<p:tagLst xmlns:p="http://schemas.openxmlformats.org/presentationml/2006/main">
  <p:tag name="AS_UNIQUEID" val="7290"/>
</p:tagLst>
</file>

<file path=ppt/tags/tag426.xml><?xml version="1.0" encoding="utf-8"?>
<p:tagLst xmlns:p="http://schemas.openxmlformats.org/presentationml/2006/main">
  <p:tag name="AS_UNIQUEID" val="79"/>
</p:tagLst>
</file>

<file path=ppt/tags/tag427.xml><?xml version="1.0" encoding="utf-8"?>
<p:tagLst xmlns:p="http://schemas.openxmlformats.org/presentationml/2006/main">
  <p:tag name="AS_UNIQUEID" val="80"/>
</p:tagLst>
</file>

<file path=ppt/tags/tag428.xml><?xml version="1.0" encoding="utf-8"?>
<p:tagLst xmlns:p="http://schemas.openxmlformats.org/presentationml/2006/main">
  <p:tag name="AS_UNIQUEID" val="81"/>
</p:tagLst>
</file>

<file path=ppt/tags/tag429.xml><?xml version="1.0" encoding="utf-8"?>
<p:tagLst xmlns:p="http://schemas.openxmlformats.org/presentationml/2006/main">
  <p:tag name="AS_UNIQUEID" val="82"/>
</p:tagLst>
</file>

<file path=ppt/tags/tag43.xml><?xml version="1.0" encoding="utf-8"?>
<p:tagLst xmlns:p="http://schemas.openxmlformats.org/presentationml/2006/main">
  <p:tag name="AS_UNIQUEID" val="3434"/>
</p:tagLst>
</file>

<file path=ppt/tags/tag430.xml><?xml version="1.0" encoding="utf-8"?>
<p:tagLst xmlns:p="http://schemas.openxmlformats.org/presentationml/2006/main">
  <p:tag name="AS_UNIQUEID" val="85"/>
</p:tagLst>
</file>

<file path=ppt/tags/tag431.xml><?xml version="1.0" encoding="utf-8"?>
<p:tagLst xmlns:p="http://schemas.openxmlformats.org/presentationml/2006/main">
  <p:tag name="AS_UNIQUEID" val="260"/>
</p:tagLst>
</file>

<file path=ppt/tags/tag432.xml><?xml version="1.0" encoding="utf-8"?>
<p:tagLst xmlns:p="http://schemas.openxmlformats.org/presentationml/2006/main">
  <p:tag name="AS_UNIQUEID" val="7073"/>
</p:tagLst>
</file>

<file path=ppt/tags/tag433.xml><?xml version="1.0" encoding="utf-8"?>
<p:tagLst xmlns:p="http://schemas.openxmlformats.org/presentationml/2006/main">
  <p:tag name="AS_UNIQUEID" val="7074"/>
</p:tagLst>
</file>

<file path=ppt/tags/tag434.xml><?xml version="1.0" encoding="utf-8"?>
<p:tagLst xmlns:p="http://schemas.openxmlformats.org/presentationml/2006/main">
  <p:tag name="AS_UNIQUEID" val="7075"/>
</p:tagLst>
</file>

<file path=ppt/tags/tag435.xml><?xml version="1.0" encoding="utf-8"?>
<p:tagLst xmlns:p="http://schemas.openxmlformats.org/presentationml/2006/main">
  <p:tag name="AS_UNIQUEID" val="7076"/>
</p:tagLst>
</file>

<file path=ppt/tags/tag436.xml><?xml version="1.0" encoding="utf-8"?>
<p:tagLst xmlns:p="http://schemas.openxmlformats.org/presentationml/2006/main">
  <p:tag name="AS_UNIQUEID" val="7077"/>
</p:tagLst>
</file>

<file path=ppt/tags/tag437.xml><?xml version="1.0" encoding="utf-8"?>
<p:tagLst xmlns:p="http://schemas.openxmlformats.org/presentationml/2006/main">
  <p:tag name="AS_UNIQUEID" val="7078"/>
</p:tagLst>
</file>

<file path=ppt/tags/tag438.xml><?xml version="1.0" encoding="utf-8"?>
<p:tagLst xmlns:p="http://schemas.openxmlformats.org/presentationml/2006/main">
  <p:tag name="AS_OS" val="Unix 3.10 unknown"/>
  <p:tag name="AS_RELEASE_DATE" val="2023.03.31"/>
  <p:tag name="AS_TITLE" val="Aspose.Slides for Java"/>
  <p:tag name="AS_VERSION" val="23.3"/>
  <p:tag name="KSO_WPP_MARK_KEY" val="a0f94e0e-aa97-4e9b-902f-d2bc46aacb93"/>
</p:tagLst>
</file>

<file path=ppt/tags/tag44.xml><?xml version="1.0" encoding="utf-8"?>
<p:tagLst xmlns:p="http://schemas.openxmlformats.org/presentationml/2006/main">
  <p:tag name="AS_UNIQUEID" val="3434"/>
</p:tagLst>
</file>

<file path=ppt/tags/tag45.xml><?xml version="1.0" encoding="utf-8"?>
<p:tagLst xmlns:p="http://schemas.openxmlformats.org/presentationml/2006/main">
  <p:tag name="AS_UNIQUEID" val="3434"/>
</p:tagLst>
</file>

<file path=ppt/tags/tag46.xml><?xml version="1.0" encoding="utf-8"?>
<p:tagLst xmlns:p="http://schemas.openxmlformats.org/presentationml/2006/main">
  <p:tag name="AS_UNIQUEID" val="3434"/>
</p:tagLst>
</file>

<file path=ppt/tags/tag47.xml><?xml version="1.0" encoding="utf-8"?>
<p:tagLst xmlns:p="http://schemas.openxmlformats.org/presentationml/2006/main">
  <p:tag name="AS_UNIQUEID" val="3434"/>
</p:tagLst>
</file>

<file path=ppt/tags/tag48.xml><?xml version="1.0" encoding="utf-8"?>
<p:tagLst xmlns:p="http://schemas.openxmlformats.org/presentationml/2006/main">
  <p:tag name="AS_UNIQUEID" val="3434"/>
</p:tagLst>
</file>

<file path=ppt/tags/tag49.xml><?xml version="1.0" encoding="utf-8"?>
<p:tagLst xmlns:p="http://schemas.openxmlformats.org/presentationml/2006/main">
  <p:tag name="AS_UNIQUEID" val="7477"/>
</p:tagLst>
</file>

<file path=ppt/tags/tag5.xml><?xml version="1.0" encoding="utf-8"?>
<p:tagLst xmlns:p="http://schemas.openxmlformats.org/presentationml/2006/main">
  <p:tag name="AS_UNIQUEID" val="3937"/>
</p:tagLst>
</file>

<file path=ppt/tags/tag50.xml><?xml version="1.0" encoding="utf-8"?>
<p:tagLst xmlns:p="http://schemas.openxmlformats.org/presentationml/2006/main">
  <p:tag name="AS_UNIQUEID" val="3436"/>
</p:tagLst>
</file>

<file path=ppt/tags/tag51.xml><?xml version="1.0" encoding="utf-8"?>
<p:tagLst xmlns:p="http://schemas.openxmlformats.org/presentationml/2006/main">
  <p:tag name="AS_UNIQUEID" val="7478"/>
</p:tagLst>
</file>

<file path=ppt/tags/tag52.xml><?xml version="1.0" encoding="utf-8"?>
<p:tagLst xmlns:p="http://schemas.openxmlformats.org/presentationml/2006/main">
  <p:tag name="AS_UNIQUEID" val="7473"/>
</p:tagLst>
</file>

<file path=ppt/tags/tag53.xml><?xml version="1.0" encoding="utf-8"?>
<p:tagLst xmlns:p="http://schemas.openxmlformats.org/presentationml/2006/main">
  <p:tag name="AS_UNIQUEID" val="7477"/>
</p:tagLst>
</file>

<file path=ppt/tags/tag54.xml><?xml version="1.0" encoding="utf-8"?>
<p:tagLst xmlns:p="http://schemas.openxmlformats.org/presentationml/2006/main">
  <p:tag name="AS_UNIQUEID" val="3436"/>
</p:tagLst>
</file>

<file path=ppt/tags/tag55.xml><?xml version="1.0" encoding="utf-8"?>
<p:tagLst xmlns:p="http://schemas.openxmlformats.org/presentationml/2006/main">
  <p:tag name="AS_UNIQUEID" val="7478"/>
</p:tagLst>
</file>

<file path=ppt/tags/tag56.xml><?xml version="1.0" encoding="utf-8"?>
<p:tagLst xmlns:p="http://schemas.openxmlformats.org/presentationml/2006/main">
  <p:tag name="AS_UNIQUEID" val="7473"/>
</p:tagLst>
</file>

<file path=ppt/tags/tag57.xml><?xml version="1.0" encoding="utf-8"?>
<p:tagLst xmlns:p="http://schemas.openxmlformats.org/presentationml/2006/main">
  <p:tag name="AS_UNIQUEID" val="3436"/>
</p:tagLst>
</file>

<file path=ppt/tags/tag58.xml><?xml version="1.0" encoding="utf-8"?>
<p:tagLst xmlns:p="http://schemas.openxmlformats.org/presentationml/2006/main">
  <p:tag name="AS_UNIQUEID" val="7467"/>
</p:tagLst>
</file>

<file path=ppt/tags/tag59.xml><?xml version="1.0" encoding="utf-8"?>
<p:tagLst xmlns:p="http://schemas.openxmlformats.org/presentationml/2006/main">
  <p:tag name="AS_UNIQUEID" val="7467"/>
</p:tagLst>
</file>

<file path=ppt/tags/tag6.xml><?xml version="1.0" encoding="utf-8"?>
<p:tagLst xmlns:p="http://schemas.openxmlformats.org/presentationml/2006/main">
  <p:tag name="AS_UNIQUEID" val="7052"/>
</p:tagLst>
</file>

<file path=ppt/tags/tag60.xml><?xml version="1.0" encoding="utf-8"?>
<p:tagLst xmlns:p="http://schemas.openxmlformats.org/presentationml/2006/main">
  <p:tag name="AS_UNIQUEID" val="7477"/>
</p:tagLst>
</file>

<file path=ppt/tags/tag61.xml><?xml version="1.0" encoding="utf-8"?>
<p:tagLst xmlns:p="http://schemas.openxmlformats.org/presentationml/2006/main">
  <p:tag name="AS_UNIQUEID" val="3436"/>
</p:tagLst>
</file>

<file path=ppt/tags/tag62.xml><?xml version="1.0" encoding="utf-8"?>
<p:tagLst xmlns:p="http://schemas.openxmlformats.org/presentationml/2006/main">
  <p:tag name="AS_UNIQUEID" val="7478"/>
</p:tagLst>
</file>

<file path=ppt/tags/tag63.xml><?xml version="1.0" encoding="utf-8"?>
<p:tagLst xmlns:p="http://schemas.openxmlformats.org/presentationml/2006/main">
  <p:tag name="AS_UNIQUEID" val="7473"/>
</p:tagLst>
</file>

<file path=ppt/tags/tag64.xml><?xml version="1.0" encoding="utf-8"?>
<p:tagLst xmlns:p="http://schemas.openxmlformats.org/presentationml/2006/main">
  <p:tag name="AS_UNIQUEID" val="7521"/>
</p:tagLst>
</file>

<file path=ppt/tags/tag65.xml><?xml version="1.0" encoding="utf-8"?>
<p:tagLst xmlns:p="http://schemas.openxmlformats.org/presentationml/2006/main">
  <p:tag name="AS_UNIQUEID" val="7522"/>
</p:tagLst>
</file>

<file path=ppt/tags/tag66.xml><?xml version="1.0" encoding="utf-8"?>
<p:tagLst xmlns:p="http://schemas.openxmlformats.org/presentationml/2006/main">
  <p:tag name="AS_UNIQUEID" val="7086"/>
</p:tagLst>
</file>

<file path=ppt/tags/tag67.xml><?xml version="1.0" encoding="utf-8"?>
<p:tagLst xmlns:p="http://schemas.openxmlformats.org/presentationml/2006/main">
  <p:tag name="AS_UNIQUEID" val="3434"/>
</p:tagLst>
</file>

<file path=ppt/tags/tag68.xml><?xml version="1.0" encoding="utf-8"?>
<p:tagLst xmlns:p="http://schemas.openxmlformats.org/presentationml/2006/main">
  <p:tag name="AS_UNIQUEID" val="3434"/>
</p:tagLst>
</file>

<file path=ppt/tags/tag69.xml><?xml version="1.0" encoding="utf-8"?>
<p:tagLst xmlns:p="http://schemas.openxmlformats.org/presentationml/2006/main">
  <p:tag name="AS_UNIQUEID" val="7477"/>
</p:tagLst>
</file>

<file path=ppt/tags/tag7.xml><?xml version="1.0" encoding="utf-8"?>
<p:tagLst xmlns:p="http://schemas.openxmlformats.org/presentationml/2006/main">
  <p:tag name="AS_UNIQUEID" val="7053"/>
</p:tagLst>
</file>

<file path=ppt/tags/tag70.xml><?xml version="1.0" encoding="utf-8"?>
<p:tagLst xmlns:p="http://schemas.openxmlformats.org/presentationml/2006/main">
  <p:tag name="AS_UNIQUEID" val="3436"/>
</p:tagLst>
</file>

<file path=ppt/tags/tag71.xml><?xml version="1.0" encoding="utf-8"?>
<p:tagLst xmlns:p="http://schemas.openxmlformats.org/presentationml/2006/main">
  <p:tag name="AS_UNIQUEID" val="7478"/>
</p:tagLst>
</file>

<file path=ppt/tags/tag72.xml><?xml version="1.0" encoding="utf-8"?>
<p:tagLst xmlns:p="http://schemas.openxmlformats.org/presentationml/2006/main">
  <p:tag name="AS_UNIQUEID" val="7473"/>
</p:tagLst>
</file>

<file path=ppt/tags/tag73.xml><?xml version="1.0" encoding="utf-8"?>
<p:tagLst xmlns:p="http://schemas.openxmlformats.org/presentationml/2006/main">
  <p:tag name="AS_UNIQUEID" val="7086"/>
</p:tagLst>
</file>

<file path=ppt/tags/tag74.xml><?xml version="1.0" encoding="utf-8"?>
<p:tagLst xmlns:p="http://schemas.openxmlformats.org/presentationml/2006/main">
  <p:tag name="AS_UNIQUEID" val="7088"/>
</p:tagLst>
</file>

<file path=ppt/tags/tag75.xml><?xml version="1.0" encoding="utf-8"?>
<p:tagLst xmlns:p="http://schemas.openxmlformats.org/presentationml/2006/main">
  <p:tag name="AS_UNIQUEID" val="7088"/>
</p:tagLst>
</file>

<file path=ppt/tags/tag76.xml><?xml version="1.0" encoding="utf-8"?>
<p:tagLst xmlns:p="http://schemas.openxmlformats.org/presentationml/2006/main">
  <p:tag name="AS_UNIQUEID" val="7577"/>
</p:tagLst>
</file>

<file path=ppt/tags/tag77.xml><?xml version="1.0" encoding="utf-8"?>
<p:tagLst xmlns:p="http://schemas.openxmlformats.org/presentationml/2006/main">
  <p:tag name="AS_UNIQUEID" val="7525"/>
</p:tagLst>
</file>

<file path=ppt/tags/tag78.xml><?xml version="1.0" encoding="utf-8"?>
<p:tagLst xmlns:p="http://schemas.openxmlformats.org/presentationml/2006/main">
  <p:tag name="AS_UNIQUEID" val="7086"/>
</p:tagLst>
</file>

<file path=ppt/tags/tag79.xml><?xml version="1.0" encoding="utf-8"?>
<p:tagLst xmlns:p="http://schemas.openxmlformats.org/presentationml/2006/main">
  <p:tag name="AS_UNIQUEID" val="7526"/>
</p:tagLst>
</file>

<file path=ppt/tags/tag8.xml><?xml version="1.0" encoding="utf-8"?>
<p:tagLst xmlns:p="http://schemas.openxmlformats.org/presentationml/2006/main">
  <p:tag name="AS_UNIQUEID" val="7055"/>
</p:tagLst>
</file>

<file path=ppt/tags/tag80.xml><?xml version="1.0" encoding="utf-8"?>
<p:tagLst xmlns:p="http://schemas.openxmlformats.org/presentationml/2006/main">
  <p:tag name="AS_UNIQUEID" val="7040"/>
</p:tagLst>
</file>

<file path=ppt/tags/tag81.xml><?xml version="1.0" encoding="utf-8"?>
<p:tagLst xmlns:p="http://schemas.openxmlformats.org/presentationml/2006/main">
  <p:tag name="AS_UNIQUEID" val="7040"/>
</p:tagLst>
</file>

<file path=ppt/tags/tag82.xml><?xml version="1.0" encoding="utf-8"?>
<p:tagLst xmlns:p="http://schemas.openxmlformats.org/presentationml/2006/main">
  <p:tag name="AS_UNIQUEID" val="7040"/>
</p:tagLst>
</file>

<file path=ppt/tags/tag83.xml><?xml version="1.0" encoding="utf-8"?>
<p:tagLst xmlns:p="http://schemas.openxmlformats.org/presentationml/2006/main">
  <p:tag name="AS_UNIQUEID" val="3434"/>
</p:tagLst>
</file>

<file path=ppt/tags/tag84.xml><?xml version="1.0" encoding="utf-8"?>
<p:tagLst xmlns:p="http://schemas.openxmlformats.org/presentationml/2006/main">
  <p:tag name="AS_UNIQUEID" val="7467"/>
</p:tagLst>
</file>

<file path=ppt/tags/tag85.xml><?xml version="1.0" encoding="utf-8"?>
<p:tagLst xmlns:p="http://schemas.openxmlformats.org/presentationml/2006/main">
  <p:tag name="AS_UNIQUEID" val="3434"/>
</p:tagLst>
</file>

<file path=ppt/tags/tag86.xml><?xml version="1.0" encoding="utf-8"?>
<p:tagLst xmlns:p="http://schemas.openxmlformats.org/presentationml/2006/main">
  <p:tag name="AS_UNIQUEID" val="3434"/>
</p:tagLst>
</file>

<file path=ppt/tags/tag87.xml><?xml version="1.0" encoding="utf-8"?>
<p:tagLst xmlns:p="http://schemas.openxmlformats.org/presentationml/2006/main">
  <p:tag name="AS_UNIQUEID" val="3434"/>
</p:tagLst>
</file>

<file path=ppt/tags/tag88.xml><?xml version="1.0" encoding="utf-8"?>
<p:tagLst xmlns:p="http://schemas.openxmlformats.org/presentationml/2006/main">
  <p:tag name="AS_UNIQUEID" val="7473"/>
</p:tagLst>
</file>

<file path=ppt/tags/tag89.xml><?xml version="1.0" encoding="utf-8"?>
<p:tagLst xmlns:p="http://schemas.openxmlformats.org/presentationml/2006/main">
  <p:tag name="AS_UNIQUEID" val="7473"/>
</p:tagLst>
</file>

<file path=ppt/tags/tag9.xml><?xml version="1.0" encoding="utf-8"?>
<p:tagLst xmlns:p="http://schemas.openxmlformats.org/presentationml/2006/main">
  <p:tag name="AS_UNIQUEID" val="7056"/>
</p:tagLst>
</file>

<file path=ppt/tags/tag90.xml><?xml version="1.0" encoding="utf-8"?>
<p:tagLst xmlns:p="http://schemas.openxmlformats.org/presentationml/2006/main">
  <p:tag name="AS_UNIQUEID" val="3434"/>
</p:tagLst>
</file>

<file path=ppt/tags/tag91.xml><?xml version="1.0" encoding="utf-8"?>
<p:tagLst xmlns:p="http://schemas.openxmlformats.org/presentationml/2006/main">
  <p:tag name="AS_UNIQUEID" val="7473"/>
</p:tagLst>
</file>

<file path=ppt/tags/tag92.xml><?xml version="1.0" encoding="utf-8"?>
<p:tagLst xmlns:p="http://schemas.openxmlformats.org/presentationml/2006/main">
  <p:tag name="AS_UNIQUEID" val="7528"/>
</p:tagLst>
</file>

<file path=ppt/tags/tag93.xml><?xml version="1.0" encoding="utf-8"?>
<p:tagLst xmlns:p="http://schemas.openxmlformats.org/presentationml/2006/main">
  <p:tag name="AS_UNIQUEID" val="7529"/>
</p:tagLst>
</file>

<file path=ppt/tags/tag94.xml><?xml version="1.0" encoding="utf-8"?>
<p:tagLst xmlns:p="http://schemas.openxmlformats.org/presentationml/2006/main">
  <p:tag name="AS_UNIQUEID" val="7530"/>
</p:tagLst>
</file>

<file path=ppt/tags/tag95.xml><?xml version="1.0" encoding="utf-8"?>
<p:tagLst xmlns:p="http://schemas.openxmlformats.org/presentationml/2006/main">
  <p:tag name="AS_UNIQUEID" val="7086"/>
</p:tagLst>
</file>

<file path=ppt/tags/tag96.xml><?xml version="1.0" encoding="utf-8"?>
<p:tagLst xmlns:p="http://schemas.openxmlformats.org/presentationml/2006/main">
  <p:tag name="AS_UNIQUEID" val="3434"/>
</p:tagLst>
</file>

<file path=ppt/tags/tag97.xml><?xml version="1.0" encoding="utf-8"?>
<p:tagLst xmlns:p="http://schemas.openxmlformats.org/presentationml/2006/main">
  <p:tag name="AS_UNIQUEID" val="3434"/>
</p:tagLst>
</file>

<file path=ppt/tags/tag98.xml><?xml version="1.0" encoding="utf-8"?>
<p:tagLst xmlns:p="http://schemas.openxmlformats.org/presentationml/2006/main">
  <p:tag name="AS_UNIQUEID" val="3434"/>
</p:tagLst>
</file>

<file path=ppt/tags/tag99.xml><?xml version="1.0" encoding="utf-8"?>
<p:tagLst xmlns:p="http://schemas.openxmlformats.org/presentationml/2006/main">
  <p:tag name="AS_UNIQUEID" val="3434"/>
</p:tagLst>
</file>

<file path=ppt/theme/theme1.xml><?xml version="1.0" encoding="utf-8"?>
<a:theme xmlns:a="http://schemas.openxmlformats.org/drawingml/2006/main" name="51PPT模板网   www.51pptmob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cjjn15f">
      <a:majorFont>
        <a:latin typeface="HarmonyOS Sans SC"/>
        <a:ea typeface="阿里巴巴普惠体 2.0 55 Regular"/>
        <a:cs typeface="Arial"/>
      </a:majorFont>
      <a:minorFont>
        <a:latin typeface="HarmonyOS Sans SC"/>
        <a:ea typeface="阿里巴巴普惠体 2.0 55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10285</Words>
  <Application>WPS 演示</Application>
  <PresentationFormat/>
  <Paragraphs>589</Paragraphs>
  <Slides>36</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36</vt:i4>
      </vt:variant>
    </vt:vector>
  </HeadingPairs>
  <TitlesOfParts>
    <vt:vector size="57" baseType="lpstr">
      <vt:lpstr>Arial</vt:lpstr>
      <vt:lpstr>宋体</vt:lpstr>
      <vt:lpstr>Wingdings</vt:lpstr>
      <vt:lpstr>微软雅黑</vt:lpstr>
      <vt:lpstr>Times New Roman</vt:lpstr>
      <vt:lpstr>黑体</vt:lpstr>
      <vt:lpstr>方正中等线简体</vt:lpstr>
      <vt:lpstr>Courier New</vt:lpstr>
      <vt:lpstr>楷体_GB2312</vt:lpstr>
      <vt:lpstr>华文细黑</vt:lpstr>
      <vt:lpstr>HarmonyOS Sans SC</vt:lpstr>
      <vt:lpstr>Segoe Print</vt:lpstr>
      <vt:lpstr>Arial Unicode MS</vt:lpstr>
      <vt:lpstr>阿里巴巴普惠体 2.0 55 Regular</vt:lpstr>
      <vt:lpstr>等线</vt:lpstr>
      <vt:lpstr>楷体</vt:lpstr>
      <vt:lpstr>华文楷体</vt:lpstr>
      <vt:lpstr>汉仪尚巍手书W</vt:lpstr>
      <vt:lpstr>Calibri</vt:lpstr>
      <vt:lpstr>新宋体</vt:lpstr>
      <vt:lpstr>51PPT模板网   www.51pptmoban.com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2025-04-01T15:09:00Z</cp:lastPrinted>
  <dcterms:created xsi:type="dcterms:W3CDTF">2025-04-01T15:09:00Z</dcterms:created>
  <dcterms:modified xsi:type="dcterms:W3CDTF">2025-04-02T08:23:13Z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3036DEAA20834CEAB83B773B073277E0</vt:lpwstr>
  </property>
  <property fmtid="{D5CDD505-2E9C-101B-9397-08002B2CF9AE}" pid="7" name="KSOProductBuildVer">
    <vt:lpwstr>2052-11.1.0.12165</vt:lpwstr>
  </property>
</Properties>
</file>