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wav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9" r:id="rId4"/>
    <p:sldId id="280" r:id="rId5"/>
    <p:sldId id="368" r:id="rId6"/>
    <p:sldId id="262" r:id="rId7"/>
    <p:sldId id="263" r:id="rId8"/>
    <p:sldId id="265" r:id="rId9"/>
    <p:sldId id="264" r:id="rId10"/>
    <p:sldId id="369" r:id="rId11"/>
    <p:sldId id="415" r:id="rId12"/>
    <p:sldId id="303" r:id="rId13"/>
    <p:sldId id="319" r:id="rId14"/>
    <p:sldId id="300" r:id="rId15"/>
    <p:sldId id="274" r:id="rId16"/>
    <p:sldId id="304" r:id="rId17"/>
    <p:sldId id="305" r:id="rId18"/>
    <p:sldId id="310" r:id="rId19"/>
    <p:sldId id="307" r:id="rId20"/>
    <p:sldId id="308" r:id="rId21"/>
    <p:sldId id="309" r:id="rId22"/>
    <p:sldId id="482" r:id="rId23"/>
    <p:sldId id="456" r:id="rId24"/>
    <p:sldId id="311" r:id="rId25"/>
    <p:sldId id="312" r:id="rId26"/>
    <p:sldId id="313" r:id="rId27"/>
    <p:sldId id="314" r:id="rId28"/>
    <p:sldId id="315" r:id="rId29"/>
    <p:sldId id="499" r:id="rId30"/>
    <p:sldId id="317" r:id="rId31"/>
    <p:sldId id="326" r:id="rId32"/>
    <p:sldId id="285" r:id="rId33"/>
    <p:sldId id="288" r:id="rId34"/>
    <p:sldId id="289" r:id="rId35"/>
    <p:sldId id="511" r:id="rId36"/>
  </p:sldIdLst>
  <p:sldSz cx="9144000" cy="6858000" type="screen4x3"/>
  <p:notesSz cx="6858000" cy="9144000"/>
  <p:custDataLst>
    <p:tags r:id="rId37"/>
  </p:custDataLst>
  <p:defaultTextStyle>
    <a:defPPr>
      <a:defRPr lang="zh-CN"/>
    </a:defPPr>
    <a:lvl1pPr marL="0" indent="0" algn="l" defTabSz="91440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/>
      <a:buNone/>
      <a:defRPr sz="1800" b="0" i="0" u="none" baseline="0">
        <a:solidFill>
          <a:schemeClr val="tx1"/>
        </a:solidFill>
        <a:effectLst/>
        <a:latin typeface="Arial"/>
        <a:ea typeface="宋体" charset="-122"/>
      </a:defRPr>
    </a:lvl1pPr>
    <a:lvl2pPr marL="457200" indent="0" algn="l" defTabSz="91440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/>
      <a:buNone/>
      <a:defRPr sz="1800" b="0" i="0" u="none" baseline="0">
        <a:solidFill>
          <a:schemeClr val="tx1"/>
        </a:solidFill>
        <a:effectLst/>
        <a:latin typeface="Arial"/>
        <a:ea typeface="宋体" charset="-122"/>
      </a:defRPr>
    </a:lvl2pPr>
    <a:lvl3pPr marL="914400" indent="0" algn="l" defTabSz="91440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/>
      <a:buNone/>
      <a:defRPr sz="1800" b="0" i="0" u="none" baseline="0">
        <a:solidFill>
          <a:schemeClr val="tx1"/>
        </a:solidFill>
        <a:effectLst/>
        <a:latin typeface="Arial"/>
        <a:ea typeface="宋体" charset="-122"/>
      </a:defRPr>
    </a:lvl3pPr>
    <a:lvl4pPr marL="1371600" indent="0" algn="l" defTabSz="91440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/>
      <a:buNone/>
      <a:defRPr sz="1800" b="0" i="0" u="none" baseline="0">
        <a:solidFill>
          <a:schemeClr val="tx1"/>
        </a:solidFill>
        <a:effectLst/>
        <a:latin typeface="Arial"/>
        <a:ea typeface="宋体" charset="-122"/>
      </a:defRPr>
    </a:lvl4pPr>
    <a:lvl5pPr marL="1828800" indent="0" algn="l" defTabSz="91440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/>
      <a:buNone/>
      <a:defRPr sz="1800" b="0" i="0" u="none" baseline="0">
        <a:solidFill>
          <a:schemeClr val="tx1"/>
        </a:solidFill>
        <a:effectLst/>
        <a:latin typeface="Arial"/>
        <a:ea typeface="宋体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tags" Target="tags/tag1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2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050" name="Rectangle 2" title="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lvl="0"/>
            <a:fld id="{2A7C1A84-8C84-4A6E-A352-B6FE7EAC2543}" type="header">
              <a:rPr sz="1200"/>
              <a:t>*</a:t>
            </a:fld>
            <a:endParaRPr sz="1200"/>
          </a:p>
        </p:txBody>
      </p:sp>
      <p:sp>
        <p:nvSpPr>
          <p:cNvPr id="2051" name="Rectangle 3" title="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r"/>
            <a:fld id="{97380FFA-3D18-41F0-BD48-C76F9CD2F4CD}" type="datetime1">
              <a:rPr lang="zh-CN" altLang="en-US" sz="1200"/>
              <a:t>*</a:t>
            </a:fld>
            <a:endParaRPr sz="1200"/>
          </a:p>
        </p:txBody>
      </p:sp>
      <p:sp>
        <p:nvSpPr>
          <p:cNvPr id="2052" name="Rectangle 4" title="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  <a:miter lim="800000"/>
          </a:ln>
        </p:spPr>
      </p:sp>
      <p:sp>
        <p:nvSpPr>
          <p:cNvPr id="2053" name="Rectangle 5" title="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2054" name="Rectangle 6" title="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fld id="{16B81C70-F6D8-4966-8034-6A868EF5504E}" type="footer">
              <a:rPr sz="1200"/>
              <a:t>*</a:t>
            </a:fld>
            <a:endParaRPr sz="1200"/>
          </a:p>
        </p:txBody>
      </p:sp>
      <p:sp>
        <p:nvSpPr>
          <p:cNvPr id="2055" name="Rectangle 7" title="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r"/>
            <a:fld id="{F28E9C01-8B49-49A3-8387-F463034CBF67}" type="slidenum">
              <a:rPr sz="1200"/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400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3AE1883-0942-4AA3-9DB2-9C7C3A0314B1}" type="slidenum">
              <a:rPr sz="140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400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3AE1883-0942-4AA3-9DB2-9C7C3A0314B1}" type="slidenum">
              <a:rPr sz="140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400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3AE1883-0942-4AA3-9DB2-9C7C3A0314B1}" type="slidenum">
              <a:rPr sz="140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400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3AE1883-0942-4AA3-9DB2-9C7C3A0314B1}" type="slidenum">
              <a:rPr sz="140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400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3AE1883-0942-4AA3-9DB2-9C7C3A0314B1}" type="slidenum">
              <a:rPr sz="140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file:///D:\qq&#25991;&#20214;\712321467\Image\C2C\Image2\%7b75232B38-A165-1FB7-499C-2E1C792CACB5%7d.png" TargetMode="External" /><Relationship Id="rId7" Type="http://schemas.openxmlformats.org/officeDocument/2006/relationships/image" Target="../media/image1.png" /><Relationship Id="rId8" Type="http://schemas.openxmlformats.org/officeDocument/2006/relationships/image" Target="../media/image2.jpeg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8">
            <a:alphaModFix/>
          </a:blip>
          <a:stretch>
            <a:fillRect/>
          </a:stretch>
        </a:blipFill>
      </p:bgPr>
    </p:bg>
    <p:spTree>
      <p:nvGrpSpPr>
        <p:cNvPr id="1" name="" title=""/>
        <p:cNvGrpSpPr/>
        <p:nvPr/>
      </p:nvGrpSpPr>
      <p:grpSpPr/>
      <p:sp>
        <p:nvSpPr>
          <p:cNvPr id="1026" name="Rectangle 2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baseline="0">
                <a:solidFill>
                  <a:schemeClr val="tx2"/>
                </a:solidFill>
                <a:effectLst/>
                <a:latin typeface="Arial"/>
                <a:ea typeface="宋体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742950" indent="-28575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11430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6002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20574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 title="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endParaRPr sz="1400"/>
          </a:p>
        </p:txBody>
      </p:sp>
      <p:sp>
        <p:nvSpPr>
          <p:cNvPr id="1029" name="Rectangle 5" title="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/>
            <a:endParaRPr sz="1400"/>
          </a:p>
        </p:txBody>
      </p:sp>
      <p:sp>
        <p:nvSpPr>
          <p:cNvPr id="1030" name="Rectangle 6" title="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r"/>
            <a:fld id="{52BE7068-77FE-40CB-9AE4-5E60E84622AB}" type="slidenum">
              <a:rPr sz="1400"/>
              <a:t>‹#›</a:t>
            </a:fld>
            <a:endParaRPr sz="1400"/>
          </a:p>
        </p:txBody>
      </p:sp>
      <p:pic>
        <p:nvPicPr>
          <p:cNvPr id="1031" name="图片 1073743875" descr="学科网 zxxk.com" title=""/>
          <p:cNvPicPr>
            <a:picLocks noChangeAspect="1"/>
          </p:cNvPicPr>
          <p:nvPr/>
        </p:nvPicPr>
        <p:blipFill>
          <a:blip r:embed="rId7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iming/>
  <p:hf sldNum="0" hdr="0" dt="0"/>
  <p:txStyles>
    <p:titleStyle>
      <a:lvl1pPr marL="0" indent="0" algn="ctr" defTabSz="91440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baseline="0">
          <a:solidFill>
            <a:schemeClr val="tx2"/>
          </a:solidFill>
          <a:effectLst/>
          <a:latin typeface="Arial"/>
          <a:ea typeface="宋体" charset="-122"/>
        </a:defRPr>
      </a:lvl1pPr>
    </p:titleStyle>
    <p:bodyStyle>
      <a:lvl1pPr marL="342900" indent="-342900" algn="l" defTabSz="91440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3200" b="0" i="0" u="none" baseline="0">
          <a:solidFill>
            <a:schemeClr val="tx1"/>
          </a:solidFill>
          <a:effectLst/>
          <a:latin typeface="Arial"/>
          <a:ea typeface="宋体" charset="-122"/>
        </a:defRPr>
      </a:lvl1pPr>
      <a:lvl2pPr marL="742950" indent="-285750" algn="l" defTabSz="91440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800" b="0" i="0" u="none" baseline="0">
          <a:solidFill>
            <a:schemeClr val="tx1"/>
          </a:solidFill>
          <a:effectLst/>
          <a:latin typeface="Arial"/>
          <a:ea typeface="宋体" charset="-122"/>
        </a:defRPr>
      </a:lvl2pPr>
      <a:lvl3pPr marL="1143000" indent="-228600" algn="l" defTabSz="91440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400" b="0" i="0" u="none" baseline="0">
          <a:solidFill>
            <a:schemeClr val="tx1"/>
          </a:solidFill>
          <a:effectLst/>
          <a:latin typeface="Arial"/>
          <a:ea typeface="宋体" charset="-122"/>
        </a:defRPr>
      </a:lvl3pPr>
      <a:lvl4pPr marL="1600200" indent="-228600" algn="l" defTabSz="91440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 b="0" i="0" u="none" baseline="0">
          <a:solidFill>
            <a:schemeClr val="tx1"/>
          </a:solidFill>
          <a:effectLst/>
          <a:latin typeface="Arial"/>
          <a:ea typeface="宋体" charset="-122"/>
        </a:defRPr>
      </a:lvl4pPr>
      <a:lvl5pPr marL="2057400" indent="-228600" algn="l" defTabSz="91440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2000" b="0" i="0" u="none" baseline="0">
          <a:solidFill>
            <a:schemeClr val="tx1"/>
          </a:solidFill>
          <a:effectLst/>
          <a:latin typeface="Arial"/>
          <a:ea typeface="宋体" charset="-122"/>
        </a:defRPr>
      </a:lvl5pPr>
    </p:bodyStyle>
    <p:otherStyle/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13.xml" TargetMode="Internal" /><Relationship Id="rId3" Type="http://schemas.openxmlformats.org/officeDocument/2006/relationships/slide" Target="slide1.xml" TargetMode="Internal" /><Relationship Id="rId4" Type="http://schemas.openxmlformats.org/officeDocument/2006/relationships/slide" Target="slide14.xml" TargetMode="In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&#22270;&#29255;1" TargetMode="External" /><Relationship Id="rId3" Type="http://schemas.openxmlformats.org/officeDocument/2006/relationships/image" Target="../media/image6.jpeg" /><Relationship Id="rId4" Type="http://schemas.openxmlformats.org/officeDocument/2006/relationships/slide" Target="slide12.xml" TargetMode="In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u=1500883377,743758858&amp;fm=23&amp;gp=0" TargetMode="External" /><Relationship Id="rId3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Relationship Id="rId3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6.xml" TargetMode="In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audio" Target="../media/carbrake1.wav" /><Relationship Id="rId3" Type="http://schemas.openxmlformats.org/officeDocument/2006/relationships/hyperlink" Target="&#28891;&#20043;&#27494;&#36864;&#31206;&#24072;020697&#26519;&#28023;&#40483;.swf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 title=""/>
          <p:cNvSpPr>
            <a:spLocks noGrp="1"/>
          </p:cNvSpPr>
          <p:nvPr>
            <p:ph type="title"/>
          </p:nvPr>
        </p:nvSpPr>
        <p:spPr>
          <a:xfrm>
            <a:off x="7620000" y="914400"/>
            <a:ext cx="1219200" cy="4343400"/>
          </a:xfrm>
          <a:prstGeom prst="rect">
            <a:avLst/>
          </a:prstGeom>
          <a:solidFill>
            <a:srgbClr val="92D050"/>
          </a:solidFill>
          <a:ln>
            <a:noFill/>
            <a:miter lim="800000"/>
          </a:ln>
        </p:spPr>
        <p:txBody>
          <a:bodyPr vert="eaVert" wrap="square" anchor="ctr" anchorCtr="0"/>
          <a:lstStyle>
            <a:lvl1pPr marL="0" indent="0" algn="ctr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baseline="0">
                <a:solidFill>
                  <a:schemeClr val="tx2"/>
                </a:solidFill>
                <a:effectLst/>
                <a:latin typeface="Arial"/>
                <a:ea typeface="宋体" charset="-122"/>
              </a:defRPr>
            </a:lvl1pPr>
          </a:lstStyle>
          <a:p>
            <a:pPr lvl="0" algn="l"/>
            <a:r>
              <a:rPr sz="5400">
                <a:ea typeface="黑体" pitchFamily="2" charset="-122"/>
              </a:rPr>
              <a:t>烛之武退秦师</a:t>
            </a:r>
            <a:endParaRPr sz="5400">
              <a:ea typeface="黑体" pitchFamily="2" charset="-122"/>
            </a:endParaRPr>
          </a:p>
        </p:txBody>
      </p:sp>
      <p:pic>
        <p:nvPicPr>
          <p:cNvPr id="3075" name="Picture 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010400" cy="43815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12290" name="Text Box 2" title=""/>
          <p:cNvSpPr txBox="1"/>
          <p:nvPr/>
        </p:nvSpPr>
        <p:spPr>
          <a:xfrm>
            <a:off x="468313" y="2189163"/>
            <a:ext cx="4319587" cy="1311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无能</a:t>
            </a:r>
            <a:r>
              <a:rPr sz="3200" b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</a:t>
            </a:r>
            <a:r>
              <a:rPr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(       )也矣</a:t>
            </a:r>
            <a:endParaRPr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0">
              <a:spcBef>
                <a:spcPct val="50000"/>
              </a:spcBef>
            </a:pPr>
            <a:endParaRPr sz="3200" b="1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Text Box 3" title=""/>
          <p:cNvSpPr txBox="1"/>
          <p:nvPr/>
        </p:nvSpPr>
        <p:spPr>
          <a:xfrm>
            <a:off x="468313" y="2997200"/>
            <a:ext cx="3313112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</a:t>
            </a:r>
            <a:r>
              <a:rPr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(          )其乏困</a:t>
            </a:r>
            <a:endParaRPr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2" name="Text Box 4" title=""/>
          <p:cNvSpPr txBox="1"/>
          <p:nvPr/>
        </p:nvSpPr>
        <p:spPr>
          <a:xfrm>
            <a:off x="4356100" y="2997200"/>
            <a:ext cx="485933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秦伯</a:t>
            </a:r>
            <a:r>
              <a:rPr lang="en-US" altLang="en-US" sz="3200" b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说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( 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)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Arial"/>
              </a:rPr>
              <a:t>,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与郑人盟</a:t>
            </a:r>
            <a:endParaRPr lang="en-US" altLang="en-US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3" name="Text Box 5" title=""/>
          <p:cNvSpPr txBox="1"/>
          <p:nvPr/>
        </p:nvSpPr>
        <p:spPr>
          <a:xfrm>
            <a:off x="4356100" y="1336675"/>
            <a:ext cx="47879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夫</a:t>
            </a:r>
            <a:r>
              <a:rPr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(      )晋</a:t>
            </a:r>
            <a:r>
              <a:rPr sz="3200" b="1">
                <a:effectLst>
                  <a:outerShdw blurRad="38100" dist="38100" dir="2700000" algn="tl">
                    <a:srgbClr val="FFFFFF"/>
                  </a:outerShdw>
                </a:effectLst>
                <a:ea typeface="Arial"/>
              </a:rPr>
              <a:t>,</a:t>
            </a:r>
            <a:r>
              <a:rPr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何厌之有</a:t>
            </a:r>
            <a:endParaRPr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4" name="Text Box 6" title=""/>
          <p:cNvSpPr txBox="1"/>
          <p:nvPr/>
        </p:nvSpPr>
        <p:spPr>
          <a:xfrm>
            <a:off x="4356100" y="3860800"/>
            <a:ext cx="475297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微</a:t>
            </a:r>
            <a:r>
              <a:rPr sz="3200" b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夫</a:t>
            </a:r>
            <a:r>
              <a:rPr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(      )人之力不及此</a:t>
            </a:r>
            <a:endParaRPr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5" name="Text Box 7" title=""/>
          <p:cNvSpPr txBox="1"/>
          <p:nvPr/>
        </p:nvSpPr>
        <p:spPr>
          <a:xfrm>
            <a:off x="1908175" y="2205038"/>
            <a:ext cx="1150938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rgbClr val="6600CC"/>
                </a:solidFill>
              </a:rPr>
              <a:t>w</a:t>
            </a:r>
            <a:r>
              <a:rPr sz="3200" b="1">
                <a:solidFill>
                  <a:srgbClr val="6600CC"/>
                </a:solidFill>
                <a:ea typeface="Arial"/>
              </a:rPr>
              <a:t>éi</a:t>
            </a:r>
            <a:endParaRPr sz="3200" b="1">
              <a:solidFill>
                <a:srgbClr val="6600CC"/>
              </a:solidFill>
              <a:ea typeface="Arial"/>
            </a:endParaRPr>
          </a:p>
        </p:txBody>
      </p:sp>
      <p:sp>
        <p:nvSpPr>
          <p:cNvPr id="12296" name="Text Box 8" title=""/>
          <p:cNvSpPr txBox="1"/>
          <p:nvPr/>
        </p:nvSpPr>
        <p:spPr>
          <a:xfrm>
            <a:off x="5076825" y="1412875"/>
            <a:ext cx="1223963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rgbClr val="6600CC"/>
                </a:solidFill>
              </a:rPr>
              <a:t>f</a:t>
            </a:r>
            <a:r>
              <a:rPr sz="3200" b="1">
                <a:solidFill>
                  <a:srgbClr val="6600CC"/>
                </a:solidFill>
                <a:ea typeface="Arial"/>
              </a:rPr>
              <a:t>ú</a:t>
            </a:r>
            <a:endParaRPr sz="3200" b="1">
              <a:solidFill>
                <a:srgbClr val="6600CC"/>
              </a:solidFill>
              <a:ea typeface="Arial"/>
            </a:endParaRPr>
          </a:p>
        </p:txBody>
      </p:sp>
      <p:sp>
        <p:nvSpPr>
          <p:cNvPr id="12297" name="Text Box 9" title=""/>
          <p:cNvSpPr txBox="1"/>
          <p:nvPr/>
        </p:nvSpPr>
        <p:spPr>
          <a:xfrm>
            <a:off x="1116013" y="2997200"/>
            <a:ext cx="15113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rgbClr val="6600CC"/>
                </a:solidFill>
              </a:rPr>
              <a:t>g</a:t>
            </a:r>
            <a:r>
              <a:rPr sz="3200" b="1">
                <a:solidFill>
                  <a:srgbClr val="6600CC"/>
                </a:solidFill>
                <a:ea typeface="Arial"/>
              </a:rPr>
              <a:t>ō</a:t>
            </a:r>
            <a:r>
              <a:rPr sz="3200" b="1">
                <a:solidFill>
                  <a:srgbClr val="6600CC"/>
                </a:solidFill>
              </a:rPr>
              <a:t>ng</a:t>
            </a:r>
            <a:endParaRPr sz="3200" b="1">
              <a:solidFill>
                <a:srgbClr val="6600CC"/>
              </a:solidFill>
            </a:endParaRPr>
          </a:p>
        </p:txBody>
      </p:sp>
      <p:sp>
        <p:nvSpPr>
          <p:cNvPr id="12298" name="" title=""/>
          <p:cNvSpPr txBox="1"/>
          <p:nvPr/>
        </p:nvSpPr>
        <p:spPr>
          <a:xfrm>
            <a:off x="5867400" y="2997200"/>
            <a:ext cx="115252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rgbClr val="6600CC"/>
                </a:solidFill>
              </a:rPr>
              <a:t>yu</a:t>
            </a:r>
            <a:r>
              <a:rPr sz="3200" b="1">
                <a:solidFill>
                  <a:srgbClr val="6600CC"/>
                </a:solidFill>
                <a:ea typeface="Arial"/>
              </a:rPr>
              <a:t>è</a:t>
            </a:r>
            <a:endParaRPr sz="3200" b="1">
              <a:solidFill>
                <a:srgbClr val="6600CC"/>
              </a:solidFill>
              <a:ea typeface="Arial"/>
            </a:endParaRPr>
          </a:p>
        </p:txBody>
      </p:sp>
      <p:sp>
        <p:nvSpPr>
          <p:cNvPr id="12299" name="" title=""/>
          <p:cNvSpPr txBox="1"/>
          <p:nvPr/>
        </p:nvSpPr>
        <p:spPr>
          <a:xfrm>
            <a:off x="5435600" y="3933825"/>
            <a:ext cx="71913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rgbClr val="6600CC"/>
                </a:solidFill>
              </a:rPr>
              <a:t>f</a:t>
            </a:r>
            <a:r>
              <a:rPr sz="3200" b="1">
                <a:solidFill>
                  <a:srgbClr val="6600CC"/>
                </a:solidFill>
                <a:ea typeface="Arial"/>
              </a:rPr>
              <a:t>ú</a:t>
            </a:r>
            <a:endParaRPr sz="3200" b="1">
              <a:solidFill>
                <a:srgbClr val="6600CC"/>
              </a:solidFill>
              <a:ea typeface="Arial"/>
            </a:endParaRPr>
          </a:p>
        </p:txBody>
      </p:sp>
      <p:sp>
        <p:nvSpPr>
          <p:cNvPr id="12300" name="" title=""/>
          <p:cNvSpPr txBox="1"/>
          <p:nvPr/>
        </p:nvSpPr>
        <p:spPr>
          <a:xfrm>
            <a:off x="2051050" y="1341438"/>
            <a:ext cx="1008063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600" b="1">
                <a:solidFill>
                  <a:srgbClr val="6600CC"/>
                </a:solidFill>
              </a:rPr>
              <a:t>f</a:t>
            </a:r>
            <a:r>
              <a:rPr sz="3600" b="1">
                <a:solidFill>
                  <a:srgbClr val="6600CC"/>
                </a:solidFill>
                <a:ea typeface="Arial"/>
              </a:rPr>
              <a:t>á</a:t>
            </a:r>
            <a:r>
              <a:rPr sz="3600" b="1">
                <a:solidFill>
                  <a:srgbClr val="6600CC"/>
                </a:solidFill>
              </a:rPr>
              <a:t>n</a:t>
            </a:r>
            <a:endParaRPr sz="3600" b="1">
              <a:solidFill>
                <a:srgbClr val="6600CC"/>
              </a:solidFill>
            </a:endParaRPr>
          </a:p>
        </p:txBody>
      </p:sp>
      <p:sp>
        <p:nvSpPr>
          <p:cNvPr id="12301" name="" title=""/>
          <p:cNvSpPr txBox="1"/>
          <p:nvPr/>
        </p:nvSpPr>
        <p:spPr>
          <a:xfrm>
            <a:off x="1331913" y="4732338"/>
            <a:ext cx="15113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600" b="1">
                <a:solidFill>
                  <a:srgbClr val="6600CC"/>
                </a:solidFill>
              </a:rPr>
              <a:t>  </a:t>
            </a:r>
            <a:r>
              <a:rPr sz="3200" b="1">
                <a:solidFill>
                  <a:srgbClr val="6600CC"/>
                </a:solidFill>
              </a:rPr>
              <a:t>zhu</a:t>
            </a:r>
            <a:r>
              <a:rPr sz="3200">
                <a:solidFill>
                  <a:srgbClr val="6600CC"/>
                </a:solidFill>
              </a:rPr>
              <a:t>ì</a:t>
            </a:r>
            <a:endParaRPr sz="3200">
              <a:solidFill>
                <a:srgbClr val="6600CC"/>
              </a:solidFill>
            </a:endParaRPr>
          </a:p>
        </p:txBody>
      </p:sp>
      <p:sp>
        <p:nvSpPr>
          <p:cNvPr id="12302" name="" title=""/>
          <p:cNvSpPr txBox="1"/>
          <p:nvPr/>
        </p:nvSpPr>
        <p:spPr>
          <a:xfrm>
            <a:off x="2051050" y="3867150"/>
            <a:ext cx="1152525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600" b="1">
                <a:solidFill>
                  <a:srgbClr val="6600CC"/>
                </a:solidFill>
              </a:rPr>
              <a:t>qu</a:t>
            </a:r>
            <a:r>
              <a:rPr sz="3600" b="1">
                <a:solidFill>
                  <a:srgbClr val="6600CC"/>
                </a:solidFill>
                <a:ea typeface="Arial"/>
              </a:rPr>
              <a:t>ē</a:t>
            </a:r>
            <a:endParaRPr sz="3600" b="1">
              <a:solidFill>
                <a:srgbClr val="6600CC"/>
              </a:solidFill>
              <a:ea typeface="Arial"/>
            </a:endParaRPr>
          </a:p>
        </p:txBody>
      </p:sp>
      <p:sp>
        <p:nvSpPr>
          <p:cNvPr id="12303" name="" title=""/>
          <p:cNvSpPr txBox="1"/>
          <p:nvPr/>
        </p:nvSpPr>
        <p:spPr>
          <a:xfrm>
            <a:off x="476250" y="1358900"/>
            <a:ext cx="496728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秦军</a:t>
            </a:r>
            <a:r>
              <a:rPr lang="en-US" altLang="en-US" sz="3200" b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氾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Arial"/>
              </a:rPr>
              <a:t>( 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Arial"/>
              </a:rPr>
              <a:t>       )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南</a:t>
            </a:r>
            <a:endParaRPr lang="en-US" altLang="en-US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304" name="Text Box 10" title=""/>
          <p:cNvSpPr txBox="1"/>
          <p:nvPr/>
        </p:nvSpPr>
        <p:spPr>
          <a:xfrm>
            <a:off x="522288" y="3878263"/>
            <a:ext cx="4968875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若不</a:t>
            </a:r>
            <a:r>
              <a:rPr lang="en-US" altLang="en-US" sz="3600" b="1">
                <a:solidFill>
                  <a:srgbClr val="CC0099"/>
                </a:solidFill>
              </a:rPr>
              <a:t>阙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Arial"/>
              </a:rPr>
              <a:t>(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Arial"/>
              </a:rPr>
              <a:t>        )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秦</a:t>
            </a:r>
            <a:endParaRPr lang="en-US" altLang="en-US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305" name="Text Box 11" title=""/>
          <p:cNvSpPr txBox="1"/>
          <p:nvPr/>
        </p:nvSpPr>
        <p:spPr>
          <a:xfrm>
            <a:off x="468313" y="4797425"/>
            <a:ext cx="4319587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夜</a:t>
            </a:r>
            <a:r>
              <a:rPr lang="en-US" altLang="en-US" sz="3200" b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缒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Arial"/>
              </a:rPr>
              <a:t>(  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Arial"/>
              </a:rPr>
              <a:t>       )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而出</a:t>
            </a:r>
            <a:endParaRPr lang="en-US" altLang="en-US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306" name="Ellipse 12" title=""/>
          <p:cNvSpPr/>
          <p:nvPr/>
        </p:nvSpPr>
        <p:spPr>
          <a:xfrm>
            <a:off x="4140200" y="1557338"/>
            <a:ext cx="144463" cy="142875"/>
          </a:xfrm>
          <a:prstGeom prst="ellipse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cmpd="sng">
            <a:solidFill>
              <a:srgbClr val="800080"/>
            </a:solidFill>
            <a:miter lim="800000"/>
          </a:ln>
        </p:spPr>
        <p:txBody>
          <a:bodyPr/>
          <a:lstStyle/>
          <a:p/>
        </p:txBody>
      </p:sp>
      <p:sp>
        <p:nvSpPr>
          <p:cNvPr id="12307" name="Text Box 13" title=""/>
          <p:cNvSpPr txBox="1"/>
          <p:nvPr/>
        </p:nvSpPr>
        <p:spPr>
          <a:xfrm>
            <a:off x="4356100" y="2205038"/>
            <a:ext cx="5040313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失其所与</a:t>
            </a:r>
            <a:r>
              <a:rPr sz="3200" b="1">
                <a:effectLst>
                  <a:outerShdw blurRad="38100" dist="38100" dir="2700000" algn="tl">
                    <a:srgbClr val="FFFFFF"/>
                  </a:outerShdw>
                </a:effectLst>
                <a:ea typeface="Arial"/>
              </a:rPr>
              <a:t>,</a:t>
            </a:r>
            <a:r>
              <a:rPr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不</a:t>
            </a:r>
            <a:r>
              <a:rPr sz="3200" b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</a:t>
            </a:r>
            <a:r>
              <a:rPr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（       ）</a:t>
            </a:r>
            <a:endParaRPr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308" name="Text Box 14" title=""/>
          <p:cNvSpPr txBox="1"/>
          <p:nvPr/>
        </p:nvSpPr>
        <p:spPr>
          <a:xfrm>
            <a:off x="557213" y="5589588"/>
            <a:ext cx="6364287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使</a:t>
            </a:r>
            <a:r>
              <a:rPr lang="en-US" altLang="en-US" sz="3200" b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杞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Arial"/>
              </a:rPr>
              <a:t>(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)子、</a:t>
            </a:r>
            <a:r>
              <a:rPr lang="en-US" altLang="en-US" sz="3200" b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逢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（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）孙戍之</a:t>
            </a:r>
            <a:r>
              <a:rPr lang="en-US" altLang="en-US" sz="3200" b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en-US" sz="3200" b="1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9" name="Text Box 15" title=""/>
          <p:cNvSpPr txBox="1"/>
          <p:nvPr/>
        </p:nvSpPr>
        <p:spPr>
          <a:xfrm>
            <a:off x="7451725" y="2205038"/>
            <a:ext cx="129540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rgbClr val="6600CC"/>
                </a:solidFill>
              </a:rPr>
              <a:t>zh</a:t>
            </a:r>
            <a:r>
              <a:rPr sz="3200" b="1">
                <a:solidFill>
                  <a:srgbClr val="6600CC"/>
                </a:solidFill>
                <a:ea typeface="Arial"/>
              </a:rPr>
              <a:t>ì</a:t>
            </a:r>
            <a:endParaRPr sz="3200" b="1">
              <a:solidFill>
                <a:srgbClr val="6600CC"/>
              </a:solidFill>
              <a:ea typeface="Arial"/>
            </a:endParaRPr>
          </a:p>
        </p:txBody>
      </p:sp>
      <p:sp>
        <p:nvSpPr>
          <p:cNvPr id="12310" name="Ellipse 16" title=""/>
          <p:cNvSpPr/>
          <p:nvPr/>
        </p:nvSpPr>
        <p:spPr>
          <a:xfrm>
            <a:off x="395288" y="1557338"/>
            <a:ext cx="144462" cy="142875"/>
          </a:xfrm>
          <a:prstGeom prst="ellipse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cmpd="sng">
            <a:solidFill>
              <a:srgbClr val="800080"/>
            </a:solidFill>
            <a:miter lim="800000"/>
          </a:ln>
        </p:spPr>
        <p:txBody>
          <a:bodyPr/>
          <a:lstStyle/>
          <a:p/>
        </p:txBody>
      </p:sp>
      <p:sp>
        <p:nvSpPr>
          <p:cNvPr id="12311" name="Ellipse 17" title=""/>
          <p:cNvSpPr/>
          <p:nvPr/>
        </p:nvSpPr>
        <p:spPr>
          <a:xfrm>
            <a:off x="323850" y="2422525"/>
            <a:ext cx="144463" cy="142875"/>
          </a:xfrm>
          <a:prstGeom prst="ellipse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cmpd="sng">
            <a:solidFill>
              <a:srgbClr val="800080"/>
            </a:solidFill>
            <a:miter lim="800000"/>
          </a:ln>
        </p:spPr>
        <p:txBody>
          <a:bodyPr/>
          <a:lstStyle/>
          <a:p/>
        </p:txBody>
      </p:sp>
      <p:sp>
        <p:nvSpPr>
          <p:cNvPr id="12312" name="Ellipse 18" title=""/>
          <p:cNvSpPr/>
          <p:nvPr/>
        </p:nvSpPr>
        <p:spPr>
          <a:xfrm>
            <a:off x="4140200" y="2420938"/>
            <a:ext cx="144463" cy="142875"/>
          </a:xfrm>
          <a:prstGeom prst="ellipse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cmpd="sng">
            <a:solidFill>
              <a:srgbClr val="800080"/>
            </a:solidFill>
            <a:miter lim="800000"/>
          </a:ln>
        </p:spPr>
        <p:txBody>
          <a:bodyPr/>
          <a:lstStyle/>
          <a:p/>
        </p:txBody>
      </p:sp>
      <p:sp>
        <p:nvSpPr>
          <p:cNvPr id="12313" name="Ellipse 19" title=""/>
          <p:cNvSpPr/>
          <p:nvPr/>
        </p:nvSpPr>
        <p:spPr>
          <a:xfrm>
            <a:off x="323850" y="3213100"/>
            <a:ext cx="144463" cy="142875"/>
          </a:xfrm>
          <a:prstGeom prst="ellipse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cmpd="sng">
            <a:solidFill>
              <a:srgbClr val="800080"/>
            </a:solidFill>
            <a:miter lim="800000"/>
          </a:ln>
        </p:spPr>
        <p:txBody>
          <a:bodyPr/>
          <a:lstStyle/>
          <a:p/>
        </p:txBody>
      </p:sp>
      <p:sp>
        <p:nvSpPr>
          <p:cNvPr id="12314" name="" title=""/>
          <p:cNvSpPr/>
          <p:nvPr/>
        </p:nvSpPr>
        <p:spPr>
          <a:xfrm>
            <a:off x="4140200" y="4076700"/>
            <a:ext cx="144463" cy="142875"/>
          </a:xfrm>
          <a:prstGeom prst="ellipse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cmpd="sng">
            <a:solidFill>
              <a:srgbClr val="800080"/>
            </a:solidFill>
            <a:miter lim="800000"/>
          </a:ln>
        </p:spPr>
        <p:txBody>
          <a:bodyPr/>
          <a:lstStyle/>
          <a:p/>
        </p:txBody>
      </p:sp>
      <p:sp>
        <p:nvSpPr>
          <p:cNvPr id="12315" name="" title=""/>
          <p:cNvSpPr/>
          <p:nvPr/>
        </p:nvSpPr>
        <p:spPr>
          <a:xfrm>
            <a:off x="323850" y="4149725"/>
            <a:ext cx="144463" cy="142875"/>
          </a:xfrm>
          <a:prstGeom prst="ellipse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cmpd="sng">
            <a:solidFill>
              <a:srgbClr val="800080"/>
            </a:solidFill>
            <a:miter lim="800000"/>
          </a:ln>
        </p:spPr>
        <p:txBody>
          <a:bodyPr/>
          <a:lstStyle/>
          <a:p/>
        </p:txBody>
      </p:sp>
      <p:sp>
        <p:nvSpPr>
          <p:cNvPr id="12316" name="" title=""/>
          <p:cNvSpPr/>
          <p:nvPr/>
        </p:nvSpPr>
        <p:spPr>
          <a:xfrm>
            <a:off x="4140200" y="3213100"/>
            <a:ext cx="144463" cy="142875"/>
          </a:xfrm>
          <a:prstGeom prst="ellipse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cmpd="sng">
            <a:solidFill>
              <a:srgbClr val="800080"/>
            </a:solidFill>
            <a:miter lim="800000"/>
          </a:ln>
        </p:spPr>
        <p:txBody>
          <a:bodyPr/>
          <a:lstStyle/>
          <a:p/>
        </p:txBody>
      </p:sp>
      <p:sp>
        <p:nvSpPr>
          <p:cNvPr id="12317" name="" title=""/>
          <p:cNvSpPr/>
          <p:nvPr/>
        </p:nvSpPr>
        <p:spPr>
          <a:xfrm>
            <a:off x="323850" y="5014913"/>
            <a:ext cx="144463" cy="142875"/>
          </a:xfrm>
          <a:prstGeom prst="ellipse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cmpd="sng">
            <a:solidFill>
              <a:srgbClr val="800080"/>
            </a:solidFill>
            <a:miter lim="800000"/>
          </a:ln>
        </p:spPr>
        <p:txBody>
          <a:bodyPr/>
          <a:lstStyle/>
          <a:p/>
        </p:txBody>
      </p:sp>
      <p:sp>
        <p:nvSpPr>
          <p:cNvPr id="12318" name="" title=""/>
          <p:cNvSpPr/>
          <p:nvPr/>
        </p:nvSpPr>
        <p:spPr>
          <a:xfrm>
            <a:off x="341313" y="5905500"/>
            <a:ext cx="144462" cy="142875"/>
          </a:xfrm>
          <a:prstGeom prst="ellipse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cmpd="sng">
            <a:solidFill>
              <a:srgbClr val="800080"/>
            </a:solidFill>
            <a:miter lim="800000"/>
          </a:ln>
        </p:spPr>
        <p:txBody>
          <a:bodyPr/>
          <a:lstStyle/>
          <a:p/>
        </p:txBody>
      </p:sp>
      <p:sp>
        <p:nvSpPr>
          <p:cNvPr id="12319" name="" title=""/>
          <p:cNvSpPr txBox="1"/>
          <p:nvPr/>
        </p:nvSpPr>
        <p:spPr>
          <a:xfrm>
            <a:off x="1638300" y="5613400"/>
            <a:ext cx="71913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rgbClr val="6600CC"/>
                </a:solidFill>
              </a:rPr>
              <a:t>q</a:t>
            </a:r>
            <a:r>
              <a:rPr sz="3200" b="1">
                <a:solidFill>
                  <a:srgbClr val="6600CC"/>
                </a:solidFill>
                <a:latin typeface="宋体" charset="-122"/>
                <a:ea typeface="Arial"/>
              </a:rPr>
              <a:t>ǐ</a:t>
            </a:r>
            <a:endParaRPr sz="3200" b="1">
              <a:solidFill>
                <a:srgbClr val="6600CC"/>
              </a:solidFill>
              <a:latin typeface="宋体" charset="-122"/>
              <a:ea typeface="Arial"/>
            </a:endParaRPr>
          </a:p>
        </p:txBody>
      </p:sp>
      <p:sp>
        <p:nvSpPr>
          <p:cNvPr id="12320" name="Text Box 20" title=""/>
          <p:cNvSpPr txBox="1"/>
          <p:nvPr/>
        </p:nvSpPr>
        <p:spPr>
          <a:xfrm>
            <a:off x="3870325" y="5613400"/>
            <a:ext cx="16573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rgbClr val="6600CC"/>
                </a:solidFill>
              </a:rPr>
              <a:t>p</a:t>
            </a:r>
            <a:r>
              <a:rPr sz="3200" b="1">
                <a:solidFill>
                  <a:srgbClr val="6600CC"/>
                </a:solidFill>
                <a:ea typeface="Arial"/>
              </a:rPr>
              <a:t>á</a:t>
            </a:r>
            <a:r>
              <a:rPr sz="3200" b="1">
                <a:solidFill>
                  <a:srgbClr val="6600CC"/>
                </a:solidFill>
              </a:rPr>
              <a:t>ng</a:t>
            </a:r>
            <a:endParaRPr sz="3200" b="1">
              <a:solidFill>
                <a:srgbClr val="6600CC"/>
              </a:solidFill>
            </a:endParaRPr>
          </a:p>
        </p:txBody>
      </p:sp>
      <p:sp>
        <p:nvSpPr>
          <p:cNvPr id="12321" name="Ellipse 21" title=""/>
          <p:cNvSpPr/>
          <p:nvPr/>
        </p:nvSpPr>
        <p:spPr>
          <a:xfrm>
            <a:off x="1619250" y="1916113"/>
            <a:ext cx="73025" cy="71437"/>
          </a:xfrm>
          <a:prstGeom prst="ellipse">
            <a:avLst/>
          </a:prstGeom>
          <a:solidFill>
            <a:srgbClr val="990099"/>
          </a:solidFill>
          <a:ln cmpd="sng">
            <a:solidFill>
              <a:srgbClr val="990099"/>
            </a:solidFill>
            <a:miter lim="800000"/>
          </a:ln>
        </p:spPr>
        <p:txBody>
          <a:bodyPr/>
          <a:lstStyle/>
          <a:p/>
        </p:txBody>
      </p:sp>
      <p:sp>
        <p:nvSpPr>
          <p:cNvPr id="12322" name="Ellipse 22" title=""/>
          <p:cNvSpPr/>
          <p:nvPr/>
        </p:nvSpPr>
        <p:spPr>
          <a:xfrm>
            <a:off x="4643438" y="1773238"/>
            <a:ext cx="73025" cy="71437"/>
          </a:xfrm>
          <a:prstGeom prst="ellipse">
            <a:avLst/>
          </a:prstGeom>
          <a:solidFill>
            <a:srgbClr val="990099"/>
          </a:solidFill>
          <a:ln cmpd="sng">
            <a:solidFill>
              <a:srgbClr val="990099"/>
            </a:solidFill>
            <a:miter lim="800000"/>
          </a:ln>
        </p:spPr>
        <p:txBody>
          <a:bodyPr/>
          <a:lstStyle/>
          <a:p/>
        </p:txBody>
      </p:sp>
      <p:sp>
        <p:nvSpPr>
          <p:cNvPr id="12323" name="Ellipse 23" title=""/>
          <p:cNvSpPr/>
          <p:nvPr/>
        </p:nvSpPr>
        <p:spPr>
          <a:xfrm>
            <a:off x="1619250" y="4437063"/>
            <a:ext cx="73025" cy="71437"/>
          </a:xfrm>
          <a:prstGeom prst="ellipse">
            <a:avLst/>
          </a:prstGeom>
          <a:solidFill>
            <a:srgbClr val="990099"/>
          </a:solidFill>
          <a:ln cmpd="sng">
            <a:solidFill>
              <a:srgbClr val="990099"/>
            </a:solidFill>
            <a:miter lim="800000"/>
          </a:ln>
        </p:spPr>
        <p:txBody>
          <a:bodyPr/>
          <a:lstStyle/>
          <a:p/>
        </p:txBody>
      </p:sp>
      <p:sp>
        <p:nvSpPr>
          <p:cNvPr id="12324" name="Ellipse 24" title=""/>
          <p:cNvSpPr/>
          <p:nvPr/>
        </p:nvSpPr>
        <p:spPr>
          <a:xfrm>
            <a:off x="5021263" y="4437063"/>
            <a:ext cx="73025" cy="71437"/>
          </a:xfrm>
          <a:prstGeom prst="ellipse">
            <a:avLst/>
          </a:prstGeom>
          <a:solidFill>
            <a:srgbClr val="990099"/>
          </a:solidFill>
          <a:ln cmpd="sng">
            <a:solidFill>
              <a:srgbClr val="990099"/>
            </a:solidFill>
            <a:miter lim="800000"/>
          </a:ln>
        </p:spPr>
        <p:txBody>
          <a:bodyPr/>
          <a:lstStyle/>
          <a:p/>
        </p:txBody>
      </p:sp>
      <p:sp>
        <p:nvSpPr>
          <p:cNvPr id="12325" name="Ellipse 25" title=""/>
          <p:cNvSpPr/>
          <p:nvPr/>
        </p:nvSpPr>
        <p:spPr>
          <a:xfrm>
            <a:off x="1547813" y="2709863"/>
            <a:ext cx="73025" cy="71437"/>
          </a:xfrm>
          <a:prstGeom prst="ellipse">
            <a:avLst/>
          </a:prstGeom>
          <a:solidFill>
            <a:srgbClr val="990099"/>
          </a:solidFill>
          <a:ln cmpd="sng">
            <a:solidFill>
              <a:srgbClr val="990099"/>
            </a:solidFill>
            <a:miter lim="800000"/>
          </a:ln>
        </p:spPr>
        <p:txBody>
          <a:bodyPr/>
          <a:lstStyle/>
          <a:p/>
        </p:txBody>
      </p:sp>
      <p:sp>
        <p:nvSpPr>
          <p:cNvPr id="12326" name="Ellipse 26" title=""/>
          <p:cNvSpPr/>
          <p:nvPr/>
        </p:nvSpPr>
        <p:spPr>
          <a:xfrm>
            <a:off x="5507038" y="3500438"/>
            <a:ext cx="73025" cy="71437"/>
          </a:xfrm>
          <a:prstGeom prst="ellipse">
            <a:avLst/>
          </a:prstGeom>
          <a:solidFill>
            <a:srgbClr val="990099"/>
          </a:solidFill>
          <a:ln cmpd="sng">
            <a:solidFill>
              <a:srgbClr val="990099"/>
            </a:solidFill>
            <a:miter lim="800000"/>
          </a:ln>
        </p:spPr>
        <p:txBody>
          <a:bodyPr/>
          <a:lstStyle/>
          <a:p/>
        </p:txBody>
      </p:sp>
      <p:sp>
        <p:nvSpPr>
          <p:cNvPr id="12327" name="Ellipse 27" title=""/>
          <p:cNvSpPr/>
          <p:nvPr/>
        </p:nvSpPr>
        <p:spPr>
          <a:xfrm>
            <a:off x="6804025" y="2708275"/>
            <a:ext cx="73025" cy="71438"/>
          </a:xfrm>
          <a:prstGeom prst="ellipse">
            <a:avLst/>
          </a:prstGeom>
          <a:solidFill>
            <a:srgbClr val="990099"/>
          </a:solidFill>
          <a:ln cmpd="sng">
            <a:solidFill>
              <a:srgbClr val="990099"/>
            </a:solidFill>
            <a:miter lim="800000"/>
          </a:ln>
        </p:spPr>
        <p:txBody>
          <a:bodyPr/>
          <a:lstStyle/>
          <a:p/>
        </p:txBody>
      </p:sp>
      <p:sp>
        <p:nvSpPr>
          <p:cNvPr id="12328" name="Ellipse 28" title=""/>
          <p:cNvSpPr/>
          <p:nvPr/>
        </p:nvSpPr>
        <p:spPr>
          <a:xfrm>
            <a:off x="1187450" y="5300663"/>
            <a:ext cx="73025" cy="71437"/>
          </a:xfrm>
          <a:prstGeom prst="ellipse">
            <a:avLst/>
          </a:prstGeom>
          <a:solidFill>
            <a:srgbClr val="990099"/>
          </a:solidFill>
          <a:ln cmpd="sng">
            <a:solidFill>
              <a:srgbClr val="990099"/>
            </a:solidFill>
            <a:miter lim="800000"/>
          </a:ln>
        </p:spPr>
        <p:txBody>
          <a:bodyPr/>
          <a:lstStyle/>
          <a:p/>
        </p:txBody>
      </p:sp>
      <p:sp>
        <p:nvSpPr>
          <p:cNvPr id="12329" name="Ellipse 29" title=""/>
          <p:cNvSpPr/>
          <p:nvPr/>
        </p:nvSpPr>
        <p:spPr>
          <a:xfrm>
            <a:off x="3294063" y="6121400"/>
            <a:ext cx="73025" cy="71438"/>
          </a:xfrm>
          <a:prstGeom prst="ellipse">
            <a:avLst/>
          </a:prstGeom>
          <a:solidFill>
            <a:srgbClr val="990099"/>
          </a:solidFill>
          <a:ln cmpd="sng">
            <a:solidFill>
              <a:srgbClr val="990099"/>
            </a:solidFill>
            <a:miter lim="800000"/>
          </a:ln>
        </p:spPr>
        <p:txBody>
          <a:bodyPr/>
          <a:lstStyle/>
          <a:p/>
        </p:txBody>
      </p:sp>
      <p:sp>
        <p:nvSpPr>
          <p:cNvPr id="12330" name="" title=""/>
          <p:cNvSpPr/>
          <p:nvPr/>
        </p:nvSpPr>
        <p:spPr>
          <a:xfrm>
            <a:off x="1276350" y="6121400"/>
            <a:ext cx="73025" cy="71438"/>
          </a:xfrm>
          <a:prstGeom prst="ellipse">
            <a:avLst/>
          </a:prstGeom>
          <a:solidFill>
            <a:srgbClr val="990099"/>
          </a:solidFill>
          <a:ln cmpd="sng">
            <a:solidFill>
              <a:srgbClr val="990099"/>
            </a:solidFill>
            <a:miter lim="800000"/>
          </a:ln>
        </p:spPr>
        <p:txBody>
          <a:bodyPr/>
          <a:lstStyle/>
          <a:p/>
        </p:txBody>
      </p:sp>
      <p:sp>
        <p:nvSpPr>
          <p:cNvPr id="12331" name="" title=""/>
          <p:cNvSpPr/>
          <p:nvPr/>
        </p:nvSpPr>
        <p:spPr>
          <a:xfrm>
            <a:off x="754063" y="3500438"/>
            <a:ext cx="73025" cy="71437"/>
          </a:xfrm>
          <a:prstGeom prst="ellipse">
            <a:avLst/>
          </a:prstGeom>
          <a:solidFill>
            <a:srgbClr val="990099"/>
          </a:solidFill>
          <a:ln cmpd="sng">
            <a:solidFill>
              <a:srgbClr val="990099"/>
            </a:solidFill>
            <a:miter lim="800000"/>
          </a:ln>
        </p:spPr>
        <p:txBody>
          <a:bodyPr/>
          <a:lstStyle/>
          <a:p/>
        </p:txBody>
      </p:sp>
      <p:sp>
        <p:nvSpPr>
          <p:cNvPr id="12332" name="" title=""/>
          <p:cNvSpPr txBox="1"/>
          <p:nvPr/>
        </p:nvSpPr>
        <p:spPr>
          <a:xfrm>
            <a:off x="2362200" y="152400"/>
            <a:ext cx="3946525" cy="9144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" charset="0"/>
                <a:ea typeface="隶书" pitchFamily="1" charset="-122"/>
              </a:rPr>
              <a:t>字词注音</a:t>
            </a:r>
            <a:endParaRPr sz="5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2" charset="0"/>
              <a:ea typeface="隶书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2298" grpId="0"/>
      <p:bldP spid="12299" grpId="0"/>
      <p:bldP spid="12300" grpId="0"/>
      <p:bldP spid="12301" grpId="0"/>
      <p:bldP spid="12302" grpId="0"/>
      <p:bldP spid="12309" grpId="0"/>
      <p:bldP spid="12319" grpId="0"/>
      <p:bldP spid="123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13314" name="Rectangle 2" title=""/>
          <p:cNvSpPr/>
          <p:nvPr/>
        </p:nvSpPr>
        <p:spPr>
          <a:xfrm>
            <a:off x="3200400" y="990600"/>
            <a:ext cx="5040313" cy="2274888"/>
          </a:xfrm>
          <a:prstGeom prst="rect">
            <a:avLst/>
          </a:prstGeom>
          <a:solidFill>
            <a:srgbClr val="E3F3F4"/>
          </a:solidFill>
          <a:ln w="381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lang="en-US" altLang="en-US" sz="2400" b="1">
                <a:solidFill>
                  <a:srgbClr val="004644"/>
                </a:solidFill>
              </a:rPr>
              <a:t>　　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晋侯、秦伯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围郑，</a:t>
            </a:r>
            <a:endParaRPr lang="en-US" altLang="en-US" sz="3200" b="1">
              <a:latin typeface="Times New Roman" pitchFamily="2" charset="0"/>
              <a:ea typeface="黑体" pitchFamily="2" charset="-122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以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其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无礼于晋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，</a:t>
            </a:r>
            <a:endParaRPr lang="en-US" altLang="en-US" sz="3200" b="1">
              <a:latin typeface="Times New Roman" pitchFamily="2" charset="0"/>
              <a:ea typeface="黑体" pitchFamily="2" charset="-122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且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贰于楚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也。晋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军</a:t>
            </a:r>
            <a:r>
              <a:rPr lang="en-US" altLang="en-US" sz="3200" b="1">
                <a:solidFill>
                  <a:srgbClr val="0033CC"/>
                </a:solidFill>
                <a:latin typeface="Times New Roman" pitchFamily="2" charset="0"/>
                <a:ea typeface="黑体" pitchFamily="2" charset="-122"/>
              </a:rPr>
              <a:t>（于）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函陵，秦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军</a:t>
            </a:r>
            <a:r>
              <a:rPr lang="en-US" altLang="en-US" sz="3200" b="1">
                <a:solidFill>
                  <a:srgbClr val="0033CC"/>
                </a:solidFill>
                <a:latin typeface="Times New Roman" pitchFamily="2" charset="0"/>
                <a:ea typeface="黑体" pitchFamily="2" charset="-122"/>
              </a:rPr>
              <a:t>（于）</a:t>
            </a:r>
            <a:r>
              <a:rPr lang="zh-CN" altLang="en-US" sz="3200" b="1">
                <a:latin typeface="Times New Roman" pitchFamily="2" charset="0"/>
                <a:ea typeface="黑体" pitchFamily="2" charset="-122"/>
              </a:rPr>
              <a:t>氾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南。</a:t>
            </a:r>
            <a:endParaRPr lang="en-US" altLang="en-US" sz="3200" b="1">
              <a:latin typeface="Times New Roman" pitchFamily="2" charset="0"/>
              <a:ea typeface="黑体" pitchFamily="2" charset="-122"/>
            </a:endParaRPr>
          </a:p>
        </p:txBody>
      </p:sp>
      <p:sp>
        <p:nvSpPr>
          <p:cNvPr id="13315" name="Rectangle 3" title=""/>
          <p:cNvSpPr/>
          <p:nvPr/>
        </p:nvSpPr>
        <p:spPr>
          <a:xfrm>
            <a:off x="252413" y="4573588"/>
            <a:ext cx="5489575" cy="1663700"/>
          </a:xfrm>
          <a:prstGeom prst="rect">
            <a:avLst/>
          </a:prstGeom>
          <a:noFill/>
          <a:ln w="381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lang="en-US" altLang="en-US" sz="28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晋文公、秦穆公联合围攻郑国，因为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整过郑国对楚国怀有二心</a:t>
            </a:r>
            <a:r>
              <a:rPr lang="en-US" altLang="en-US" sz="28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。晋军驻扎在函陵，秦军驻扎在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氾</a:t>
            </a:r>
            <a:r>
              <a:rPr lang="en-US" altLang="en-US" sz="28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南。   </a:t>
            </a:r>
            <a:endParaRPr lang="en-US" altLang="en-US" sz="2800" b="1">
              <a:solidFill>
                <a:srgbClr val="000099"/>
              </a:solidFill>
              <a:latin typeface="Times New Roman" pitchFamily="2" charset="0"/>
              <a:ea typeface="黑体" pitchFamily="2" charset="-122"/>
            </a:endParaRPr>
          </a:p>
        </p:txBody>
      </p:sp>
      <p:cxnSp>
        <p:nvCxnSpPr>
          <p:cNvPr id="13316" name="" title=""/>
          <p:cNvCxnSpPr/>
          <p:nvPr/>
        </p:nvCxnSpPr>
        <p:spPr>
          <a:xfrm flipV="1">
            <a:off x="4572000" y="533400"/>
            <a:ext cx="585788" cy="585788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13317" name="Text Box 5" title=""/>
          <p:cNvSpPr txBox="1"/>
          <p:nvPr/>
        </p:nvSpPr>
        <p:spPr>
          <a:xfrm>
            <a:off x="5067300" y="112713"/>
            <a:ext cx="3825875" cy="841375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晋侯、秦伯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</a:t>
            </a:r>
            <a:r>
              <a:rPr sz="2400" b="1">
                <a:solidFill>
                  <a:srgbClr val="000099"/>
                </a:solidFill>
                <a:ea typeface="黑体" pitchFamily="2" charset="-122"/>
              </a:rPr>
              <a:t>晋文公、秦穆公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。</a:t>
            </a:r>
            <a:r>
              <a:rPr sz="2400" b="1">
                <a:solidFill>
                  <a:srgbClr val="9900CC"/>
                </a:solidFill>
                <a:ea typeface="黑体" pitchFamily="2" charset="-122"/>
              </a:rPr>
              <a:t>五级爵位制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。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13318" name="Text Box 6" title=""/>
          <p:cNvSpPr txBox="1"/>
          <p:nvPr/>
        </p:nvSpPr>
        <p:spPr>
          <a:xfrm>
            <a:off x="341313" y="1449388"/>
            <a:ext cx="1800225" cy="1389062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于：对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无礼于晋：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于晋无礼。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13319" name="" title=""/>
          <p:cNvCxnSpPr/>
          <p:nvPr/>
        </p:nvCxnSpPr>
        <p:spPr>
          <a:xfrm flipH="1">
            <a:off x="2006600" y="1989138"/>
            <a:ext cx="2790825" cy="26987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13320" name="" title=""/>
          <p:cNvCxnSpPr/>
          <p:nvPr/>
        </p:nvCxnSpPr>
        <p:spPr>
          <a:xfrm flipH="1" flipV="1">
            <a:off x="1752600" y="990600"/>
            <a:ext cx="1800225" cy="76517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13321" name="Text Box 9" title=""/>
          <p:cNvSpPr txBox="1"/>
          <p:nvPr/>
        </p:nvSpPr>
        <p:spPr>
          <a:xfrm>
            <a:off x="252413" y="458788"/>
            <a:ext cx="1889125" cy="47625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以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：因为。</a:t>
            </a:r>
            <a:endParaRPr sz="2400" b="1">
              <a:solidFill>
                <a:srgbClr val="000000"/>
              </a:solidFill>
              <a:ea typeface="黑体" pitchFamily="2" charset="-122"/>
            </a:endParaRPr>
          </a:p>
        </p:txBody>
      </p:sp>
      <p:cxnSp>
        <p:nvCxnSpPr>
          <p:cNvPr id="13322" name="" title=""/>
          <p:cNvCxnSpPr/>
          <p:nvPr/>
        </p:nvCxnSpPr>
        <p:spPr>
          <a:xfrm flipH="1">
            <a:off x="2362200" y="2590800"/>
            <a:ext cx="1304925" cy="900113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13323" name="" title=""/>
          <p:cNvSpPr txBox="1"/>
          <p:nvPr/>
        </p:nvSpPr>
        <p:spPr>
          <a:xfrm>
            <a:off x="341313" y="3429000"/>
            <a:ext cx="4635500" cy="841375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贰于楚：</a:t>
            </a:r>
            <a:r>
              <a:rPr sz="2400" b="1">
                <a:solidFill>
                  <a:srgbClr val="000099"/>
                </a:solidFill>
                <a:ea typeface="黑体" pitchFamily="2" charset="-122"/>
              </a:rPr>
              <a:t>依附于晋的同时又依附于楚。</a:t>
            </a:r>
            <a:r>
              <a:rPr sz="2400" b="1">
                <a:solidFill>
                  <a:srgbClr val="FF0000"/>
                </a:solidFill>
                <a:ea typeface="黑体" pitchFamily="2" charset="-122"/>
              </a:rPr>
              <a:t>贰，</a:t>
            </a:r>
            <a:r>
              <a:rPr sz="2400" b="1">
                <a:solidFill>
                  <a:srgbClr val="000099"/>
                </a:solidFill>
                <a:ea typeface="黑体" pitchFamily="2" charset="-122"/>
              </a:rPr>
              <a:t>从属二主。</a:t>
            </a:r>
            <a:r>
              <a:rPr sz="2400" b="1">
                <a:solidFill>
                  <a:srgbClr val="FF0000"/>
                </a:solidFill>
                <a:ea typeface="黑体" pitchFamily="2" charset="-122"/>
              </a:rPr>
              <a:t>数→动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cxnSp>
        <p:nvCxnSpPr>
          <p:cNvPr id="13324" name="" title=""/>
          <p:cNvCxnSpPr/>
          <p:nvPr/>
        </p:nvCxnSpPr>
        <p:spPr>
          <a:xfrm>
            <a:off x="6324600" y="2667000"/>
            <a:ext cx="1601788" cy="95885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13325" name="" title=""/>
          <p:cNvSpPr txBox="1"/>
          <p:nvPr/>
        </p:nvSpPr>
        <p:spPr>
          <a:xfrm>
            <a:off x="6958013" y="3448050"/>
            <a:ext cx="1889125" cy="841375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军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：驻扎。</a:t>
            </a:r>
            <a:r>
              <a:rPr sz="2400" b="1">
                <a:solidFill>
                  <a:srgbClr val="FF0000"/>
                </a:solidFill>
                <a:ea typeface="黑体" pitchFamily="2" charset="-122"/>
              </a:rPr>
              <a:t>名词→动词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cxnSp>
        <p:nvCxnSpPr>
          <p:cNvPr id="13326" name="" title=""/>
          <p:cNvCxnSpPr/>
          <p:nvPr/>
        </p:nvCxnSpPr>
        <p:spPr>
          <a:xfrm>
            <a:off x="5410200" y="3124200"/>
            <a:ext cx="2257425" cy="43180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13327" name="" title=""/>
          <p:cNvSpPr txBox="1"/>
          <p:nvPr/>
        </p:nvSpPr>
        <p:spPr>
          <a:xfrm>
            <a:off x="5975350" y="4573588"/>
            <a:ext cx="2962275" cy="1663700"/>
          </a:xfrm>
          <a:prstGeom prst="rect">
            <a:avLst/>
          </a:prstGeom>
          <a:noFill/>
          <a:ln w="38100" cmpd="sng">
            <a:solidFill>
              <a:srgbClr val="FF00FF"/>
            </a:solidFill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sz="28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介绍背景——</a:t>
            </a:r>
            <a:r>
              <a:rPr sz="2800" b="1">
                <a:latin typeface="Times New Roman" pitchFamily="2" charset="0"/>
                <a:ea typeface="黑体" pitchFamily="2" charset="-122"/>
              </a:rPr>
              <a:t>晋秦围郑,介绍起因，开篇为下文的情节发展埋下伏笔。</a:t>
            </a:r>
            <a:endParaRPr sz="2800" b="1">
              <a:latin typeface="Times New Roman" pitchFamily="2" charset="0"/>
              <a:ea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7" grpId="0" animBg="1"/>
      <p:bldP spid="13318" grpId="0" animBg="1"/>
      <p:bldP spid="13321" grpId="0" animBg="1"/>
      <p:bldP spid="13323" grpId="0" animBg="1"/>
      <p:bldP spid="13325" grpId="0" animBg="1"/>
      <p:bldP spid="133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14338" name="Rectangle 2" title="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ctr" anchorCtr="0"/>
          <a:lstStyle>
            <a:lvl1pPr marL="0" indent="0" algn="ctr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baseline="0">
                <a:solidFill>
                  <a:schemeClr val="tx2"/>
                </a:solidFill>
                <a:effectLst/>
                <a:latin typeface="Arial"/>
                <a:ea typeface="宋体" charset="-122"/>
              </a:defRPr>
            </a:lvl1pPr>
          </a:lstStyle>
          <a:p>
            <a:pPr lvl="0"/>
            <a:r>
              <a:rPr lang="zh-CN" altLang="en-US" sz="5400" b="1">
                <a:effectLst>
                  <a:outerShdw blurRad="38100" dist="38100" dir="2700000" algn="tl">
                    <a:srgbClr val="FFFFFF"/>
                  </a:outerShdw>
                </a:effectLst>
              </a:rPr>
              <a:t>思考</a:t>
            </a:r>
            <a:endParaRPr lang="zh-CN" altLang="en-US" sz="5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39" name="Rectangle 3" title=""/>
          <p:cNvSpPr>
            <a:spLocks noGrp="1"/>
          </p:cNvSpPr>
          <p:nvPr>
            <p:ph type="body" idx="1"/>
          </p:nvPr>
        </p:nvSpPr>
        <p:spPr>
          <a:xfrm>
            <a:off x="76200" y="1371600"/>
            <a:ext cx="8839200" cy="48768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/>
          <a:lstStyle>
            <a:lvl1pPr marL="609600" indent="-609600" algn="l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990600" indent="-533400" algn="l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1371600" indent="-457200" algn="l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752600" indent="-381000" algn="l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2209800" indent="-381000" algn="l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90000"/>
              </a:lnSpc>
            </a:pPr>
            <a:r>
              <a:rPr b="1"/>
              <a:t>1、烛之武为什么要退秦师？（用原文回答）</a:t>
            </a:r>
            <a:endParaRPr b="1"/>
          </a:p>
          <a:p>
            <a:pPr lvl="0">
              <a:lnSpc>
                <a:spcPct val="90000"/>
              </a:lnSpc>
            </a:pPr>
            <a:r>
              <a:rPr b="1">
                <a:hlinkClick r:id="rId2" action="ppaction://hlinksldjump"/>
              </a:rPr>
              <a:t> 晋侯、秦伯围郑</a:t>
            </a:r>
            <a:endParaRPr sz="3600" b="1">
              <a:hlinkClick r:id="rId2" action="ppaction://hlinksldjump"/>
            </a:endParaRPr>
          </a:p>
          <a:p>
            <a:pPr lvl="0">
              <a:lnSpc>
                <a:spcPct val="90000"/>
              </a:lnSpc>
            </a:pPr>
            <a:r>
              <a:rPr b="1"/>
              <a:t>2、晋侯、秦伯为什么要围攻郑国？</a:t>
            </a:r>
            <a:endParaRPr b="1"/>
          </a:p>
          <a:p>
            <a:pPr lvl="0">
              <a:lnSpc>
                <a:spcPct val="90000"/>
              </a:lnSpc>
            </a:pPr>
            <a:r>
              <a:rPr b="1">
                <a:hlinkClick r:id="rId3" action="ppaction://hlinksldjump"/>
              </a:rPr>
              <a:t>以其无礼于晋且贰于楚也</a:t>
            </a:r>
            <a:endParaRPr sz="3600" b="1">
              <a:hlinkClick r:id="rId3" action="ppaction://hlinksldjump"/>
            </a:endParaRPr>
          </a:p>
          <a:p>
            <a:pPr lvl="0">
              <a:lnSpc>
                <a:spcPct val="90000"/>
              </a:lnSpc>
            </a:pPr>
            <a:r>
              <a:rPr b="1"/>
              <a:t>3、郑国和秦国没有直接的联系，为什么也要围攻郑国？</a:t>
            </a:r>
            <a:endParaRPr b="1"/>
          </a:p>
          <a:p>
            <a:pPr lvl="0">
              <a:lnSpc>
                <a:spcPct val="90000"/>
              </a:lnSpc>
            </a:pPr>
            <a:r>
              <a:rPr b="1" u="sng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action="ppaction://noaction"/>
              </a:rPr>
              <a:t>利益</a:t>
            </a:r>
            <a:endParaRPr sz="3600" b="1" u="sng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  <a:hlinkClick action="ppaction://noaction"/>
            </a:endParaRPr>
          </a:p>
          <a:p>
            <a:pPr lvl="0">
              <a:lnSpc>
                <a:spcPct val="90000"/>
              </a:lnSpc>
            </a:pPr>
            <a:r>
              <a:rPr b="1"/>
              <a:t>4、秦晋是怎么围攻郑国的？（用原文回答）</a:t>
            </a:r>
            <a:endParaRPr b="1"/>
          </a:p>
          <a:p>
            <a:pPr lvl="0">
              <a:lnSpc>
                <a:spcPct val="90000"/>
              </a:lnSpc>
            </a:pPr>
            <a:r>
              <a:rPr b="1">
                <a:hlinkClick r:id="rId4" action="ppaction://hlinksldjump"/>
              </a:rPr>
              <a:t>  晋军函陵，秦军氾南。</a:t>
            </a:r>
            <a:endParaRPr b="1">
              <a:hlinkClick r:id="rId4" action="ppaction://hlinksldjump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15362" name="Picture 2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0" y="457200"/>
            <a:ext cx="9144000" cy="57896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3" name="Text Box 3" title=""/>
          <p:cNvSpPr txBox="1"/>
          <p:nvPr/>
        </p:nvSpPr>
        <p:spPr>
          <a:xfrm>
            <a:off x="2057400" y="6172200"/>
            <a:ext cx="49530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2" charset="0"/>
                <a:ea typeface="黑体" pitchFamily="2" charset="-122"/>
                <a:hlinkClick r:id="rId4" action="ppaction://hlinksldjump"/>
              </a:rPr>
              <a:t>春秋时期形势图</a:t>
            </a:r>
            <a:endParaRPr sz="3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2" charset="0"/>
              <a:ea typeface="黑体" pitchFamily="2" charset="-122"/>
              <a:hlinkClick r:id="rId4" action="ppaction://hlinksldjump"/>
            </a:endParaRPr>
          </a:p>
        </p:txBody>
      </p:sp>
      <p:sp>
        <p:nvSpPr>
          <p:cNvPr id="15364" name="Ellipse 4" title=""/>
          <p:cNvSpPr/>
          <p:nvPr/>
        </p:nvSpPr>
        <p:spPr>
          <a:xfrm>
            <a:off x="3563938" y="2362200"/>
            <a:ext cx="550862" cy="561975"/>
          </a:xfrm>
          <a:prstGeom prst="ellipse">
            <a:avLst/>
          </a:prstGeom>
          <a:noFill/>
          <a:ln w="28575" cmpd="sng">
            <a:solidFill>
              <a:srgbClr val="0000FF"/>
            </a:solidFill>
            <a:miter lim="800000"/>
          </a:ln>
        </p:spPr>
        <p:txBody>
          <a:bodyPr/>
          <a:lstStyle/>
          <a:p/>
        </p:txBody>
      </p:sp>
      <p:sp>
        <p:nvSpPr>
          <p:cNvPr id="15365" name="Ellipse 5" title=""/>
          <p:cNvSpPr/>
          <p:nvPr/>
        </p:nvSpPr>
        <p:spPr>
          <a:xfrm>
            <a:off x="2555875" y="2743200"/>
            <a:ext cx="644525" cy="612775"/>
          </a:xfrm>
          <a:prstGeom prst="ellipse">
            <a:avLst/>
          </a:prstGeom>
          <a:noFill/>
          <a:ln w="28575" cmpd="sng">
            <a:solidFill>
              <a:srgbClr val="0000FF"/>
            </a:solidFill>
            <a:miter lim="800000"/>
          </a:ln>
        </p:spPr>
        <p:txBody>
          <a:bodyPr/>
          <a:lstStyle/>
          <a:p/>
        </p:txBody>
      </p:sp>
      <p:sp>
        <p:nvSpPr>
          <p:cNvPr id="15366" name="Rectangle 6" title=""/>
          <p:cNvSpPr/>
          <p:nvPr/>
        </p:nvSpPr>
        <p:spPr>
          <a:xfrm>
            <a:off x="4343400" y="3276600"/>
            <a:ext cx="431800" cy="433388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</a:ln>
        </p:spPr>
        <p:txBody>
          <a:bodyPr/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2" title=""/>
          <p:cNvSpPr>
            <a:spLocks noGrp="1"/>
          </p:cNvSpPr>
          <p:nvPr>
            <p:ph type="title"/>
          </p:nvPr>
        </p:nvSpPr>
        <p:spPr>
          <a:xfrm>
            <a:off x="2514600" y="381000"/>
            <a:ext cx="4649788" cy="990600"/>
          </a:xfrm>
          <a:prstGeom prst="rect">
            <a:avLst/>
          </a:prstGeom>
          <a:solidFill>
            <a:srgbClr val="FFC000"/>
          </a:solidFill>
          <a:ln>
            <a:noFill/>
            <a:miter lim="800000"/>
          </a:ln>
        </p:spPr>
        <p:txBody>
          <a:bodyPr wrap="square" anchor="ctr" anchorCtr="0"/>
          <a:lstStyle>
            <a:lvl1pPr marL="0" indent="0" algn="ctr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baseline="0">
                <a:solidFill>
                  <a:schemeClr val="tx2"/>
                </a:solidFill>
                <a:effectLst/>
                <a:latin typeface="Arial"/>
                <a:ea typeface="宋体" charset="-122"/>
              </a:defRPr>
            </a:lvl1pPr>
          </a:lstStyle>
          <a:p>
            <a:pPr lvl="0"/>
            <a:r>
              <a:rPr sz="4200" b="1">
                <a:latin typeface="黑体" pitchFamily="2" charset="-122"/>
                <a:ea typeface="黑体" pitchFamily="2" charset="-122"/>
              </a:rPr>
              <a:t>秦晋围郑示意图</a:t>
            </a:r>
            <a:endParaRPr sz="4200" b="1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6387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731125" cy="4819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88" name="图片 6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2971800" y="3810000"/>
            <a:ext cx="3200400" cy="1828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89" name="图片 7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>
            <a:off x="5334000" y="3505200"/>
            <a:ext cx="1654175" cy="19526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17410" name="Rectangle 2" title=""/>
          <p:cNvSpPr/>
          <p:nvPr/>
        </p:nvSpPr>
        <p:spPr>
          <a:xfrm>
            <a:off x="2366963" y="1792288"/>
            <a:ext cx="5040312" cy="1592262"/>
          </a:xfrm>
          <a:prstGeom prst="rect">
            <a:avLst/>
          </a:prstGeom>
          <a:solidFill>
            <a:srgbClr val="E3F3F4"/>
          </a:solidFill>
          <a:ln w="381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sz="2400" b="1">
                <a:solidFill>
                  <a:srgbClr val="004644"/>
                </a:solidFill>
              </a:rPr>
              <a:t>　　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佚之狐</a:t>
            </a:r>
            <a:r>
              <a:rPr sz="3200" b="1">
                <a:solidFill>
                  <a:srgbClr val="0000FF"/>
                </a:solidFill>
                <a:latin typeface="Times New Roman" pitchFamily="2" charset="0"/>
                <a:ea typeface="黑体" pitchFamily="2" charset="-122"/>
              </a:rPr>
              <a:t>言于郑伯</a:t>
            </a:r>
            <a:r>
              <a:rPr sz="3200" b="1">
                <a:latin typeface="Times New Roman" pitchFamily="2" charset="0"/>
                <a:ea typeface="黑体" pitchFamily="2" charset="-122"/>
              </a:rPr>
              <a:t>曰：“国危矣，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若</a:t>
            </a:r>
            <a:r>
              <a:rPr sz="3200" b="1">
                <a:solidFill>
                  <a:srgbClr val="0000FF"/>
                </a:solidFill>
                <a:latin typeface="Times New Roman" pitchFamily="2" charset="0"/>
                <a:ea typeface="黑体" pitchFamily="2" charset="-122"/>
              </a:rPr>
              <a:t>使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烛之武</a:t>
            </a:r>
            <a:r>
              <a:rPr sz="3200" b="1">
                <a:latin typeface="Times New Roman" pitchFamily="2" charset="0"/>
                <a:ea typeface="黑体" pitchFamily="2" charset="-122"/>
              </a:rPr>
              <a:t>见秦君，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师</a:t>
            </a:r>
            <a:r>
              <a:rPr sz="3200" b="1">
                <a:latin typeface="Times New Roman" pitchFamily="2" charset="0"/>
                <a:ea typeface="黑体" pitchFamily="2" charset="-122"/>
              </a:rPr>
              <a:t>必退。”公从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之</a:t>
            </a:r>
            <a:r>
              <a:rPr sz="3200" b="1">
                <a:latin typeface="Times New Roman" pitchFamily="2" charset="0"/>
                <a:ea typeface="黑体" pitchFamily="2" charset="-122"/>
              </a:rPr>
              <a:t>。</a:t>
            </a:r>
            <a:r>
              <a:t> </a:t>
            </a:r>
            <a:endParaRPr sz="3200" b="1">
              <a:latin typeface="Times New Roman" pitchFamily="2" charset="0"/>
              <a:ea typeface="黑体" pitchFamily="2" charset="-122"/>
            </a:endParaRPr>
          </a:p>
        </p:txBody>
      </p:sp>
      <p:sp>
        <p:nvSpPr>
          <p:cNvPr id="17411" name="Rectangle 3" title=""/>
          <p:cNvSpPr/>
          <p:nvPr/>
        </p:nvSpPr>
        <p:spPr>
          <a:xfrm>
            <a:off x="533400" y="4648200"/>
            <a:ext cx="8207375" cy="1446213"/>
          </a:xfrm>
          <a:prstGeom prst="rect">
            <a:avLst/>
          </a:prstGeom>
          <a:solidFill>
            <a:srgbClr val="E3F3F4"/>
          </a:solidFill>
          <a:ln w="381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lang="zh-CN" altLang="en-US" sz="3200" b="1">
                <a:solidFill>
                  <a:srgbClr val="000099"/>
                </a:solidFill>
                <a:latin typeface="宋体" charset="-122"/>
              </a:rPr>
              <a:t>    </a:t>
            </a:r>
            <a:r>
              <a:rPr lang="en-US" altLang="en-US" sz="3200" b="1">
                <a:solidFill>
                  <a:srgbClr val="000099"/>
                </a:solidFill>
                <a:latin typeface="宋体" charset="-122"/>
              </a:rPr>
              <a:t>佚之狐对郑伯说：“郑国处于危险之中，</a:t>
            </a:r>
            <a:r>
              <a:rPr lang="en-US" altLang="en-US" sz="3200" b="1">
                <a:solidFill>
                  <a:srgbClr val="FF0000"/>
                </a:solidFill>
                <a:latin typeface="宋体" charset="-122"/>
              </a:rPr>
              <a:t>如果</a:t>
            </a:r>
            <a:r>
              <a:rPr lang="en-US" altLang="en-US" sz="3200" b="1">
                <a:solidFill>
                  <a:srgbClr val="000099"/>
                </a:solidFill>
                <a:latin typeface="宋体" charset="-122"/>
              </a:rPr>
              <a:t>能派烛之武去见秦伯，一定能说服他们撤军。”郑伯同意了。</a:t>
            </a:r>
            <a:r>
              <a:rPr lang="en-US" altLang="en-US" sz="2000">
                <a:latin typeface="宋体" charset="-122"/>
              </a:rPr>
              <a:t> </a:t>
            </a:r>
            <a:r>
              <a:rPr lang="en-US" altLang="en-US" sz="3200" b="1">
                <a:solidFill>
                  <a:srgbClr val="000099"/>
                </a:solidFill>
                <a:latin typeface="宋体" charset="-122"/>
              </a:rPr>
              <a:t>   </a:t>
            </a:r>
            <a:endParaRPr lang="en-US" altLang="en-US" sz="3200" b="1">
              <a:solidFill>
                <a:srgbClr val="000099"/>
              </a:solidFill>
              <a:latin typeface="宋体" charset="-122"/>
            </a:endParaRPr>
          </a:p>
        </p:txBody>
      </p:sp>
      <p:cxnSp>
        <p:nvCxnSpPr>
          <p:cNvPr id="17412" name="" title=""/>
          <p:cNvCxnSpPr/>
          <p:nvPr/>
        </p:nvCxnSpPr>
        <p:spPr>
          <a:xfrm flipH="1">
            <a:off x="2051050" y="3114675"/>
            <a:ext cx="1260475" cy="80962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17413" name="Text Box 5" title=""/>
          <p:cNvSpPr txBox="1"/>
          <p:nvPr/>
        </p:nvSpPr>
        <p:spPr>
          <a:xfrm>
            <a:off x="657225" y="3878263"/>
            <a:ext cx="1889125" cy="47625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师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：军队。</a:t>
            </a:r>
            <a:endParaRPr sz="2400" b="1">
              <a:solidFill>
                <a:srgbClr val="000000"/>
              </a:solidFill>
              <a:ea typeface="黑体" pitchFamily="2" charset="-122"/>
            </a:endParaRPr>
          </a:p>
        </p:txBody>
      </p:sp>
      <p:cxnSp>
        <p:nvCxnSpPr>
          <p:cNvPr id="17414" name="" title=""/>
          <p:cNvCxnSpPr/>
          <p:nvPr/>
        </p:nvCxnSpPr>
        <p:spPr>
          <a:xfrm>
            <a:off x="6327775" y="3294063"/>
            <a:ext cx="584200" cy="449262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17415" name="Text Box 7" title=""/>
          <p:cNvSpPr txBox="1"/>
          <p:nvPr/>
        </p:nvSpPr>
        <p:spPr>
          <a:xfrm>
            <a:off x="6416675" y="3808413"/>
            <a:ext cx="2520950" cy="47625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之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：代词，他。</a:t>
            </a:r>
            <a:endParaRPr sz="2400" b="1">
              <a:solidFill>
                <a:srgbClr val="000000"/>
              </a:solidFill>
              <a:ea typeface="黑体" pitchFamily="2" charset="-122"/>
            </a:endParaRPr>
          </a:p>
        </p:txBody>
      </p:sp>
      <p:cxnSp>
        <p:nvCxnSpPr>
          <p:cNvPr id="17416" name="" title=""/>
          <p:cNvCxnSpPr/>
          <p:nvPr/>
        </p:nvCxnSpPr>
        <p:spPr>
          <a:xfrm flipV="1">
            <a:off x="4751388" y="998538"/>
            <a:ext cx="1395412" cy="1439862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17417" name="Text Box 9" title=""/>
          <p:cNvSpPr txBox="1"/>
          <p:nvPr/>
        </p:nvSpPr>
        <p:spPr>
          <a:xfrm>
            <a:off x="6057900" y="549275"/>
            <a:ext cx="2789238" cy="47625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若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：假如。</a:t>
            </a:r>
            <a:r>
              <a:rPr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使：派</a:t>
            </a:r>
            <a:endParaRPr sz="2400" b="1">
              <a:solidFill>
                <a:srgbClr val="000000"/>
              </a:solidFill>
              <a:ea typeface="黑体" pitchFamily="2" charset="-122"/>
            </a:endParaRPr>
          </a:p>
        </p:txBody>
      </p:sp>
      <p:sp>
        <p:nvSpPr>
          <p:cNvPr id="17418" name="" title=""/>
          <p:cNvSpPr/>
          <p:nvPr/>
        </p:nvSpPr>
        <p:spPr>
          <a:xfrm>
            <a:off x="228600" y="1752600"/>
            <a:ext cx="1800225" cy="500063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于郑伯言</a:t>
            </a:r>
            <a:endParaRPr sz="2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17419" name="" title=""/>
          <p:cNvCxnSpPr/>
          <p:nvPr/>
        </p:nvCxnSpPr>
        <p:spPr>
          <a:xfrm flipH="1" flipV="1">
            <a:off x="2051050" y="2124075"/>
            <a:ext cx="2476500" cy="4445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17420" name="" title=""/>
          <p:cNvSpPr txBox="1"/>
          <p:nvPr/>
        </p:nvSpPr>
        <p:spPr>
          <a:xfrm>
            <a:off x="1295400" y="609600"/>
            <a:ext cx="1981200" cy="701675"/>
          </a:xfrm>
          <a:prstGeom prst="rect">
            <a:avLst/>
          </a:prstGeom>
          <a:solidFill>
            <a:srgbClr val="FFCC66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l" eaLnBrk="1" hangingPunct="1"/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第二段</a:t>
            </a:r>
            <a:endParaRPr lang="zh-CN" altLang="en-US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3" grpId="0" animBg="1"/>
      <p:bldP spid="17415" grpId="0" animBg="1"/>
      <p:bldP spid="17417" grpId="0" animBg="1"/>
      <p:bldP spid="174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18434" name="Rectangle 2" title=""/>
          <p:cNvSpPr/>
          <p:nvPr/>
        </p:nvSpPr>
        <p:spPr>
          <a:xfrm>
            <a:off x="2097088" y="1223963"/>
            <a:ext cx="5942012" cy="2568575"/>
          </a:xfrm>
          <a:prstGeom prst="rect">
            <a:avLst/>
          </a:prstGeom>
          <a:solidFill>
            <a:srgbClr val="E3F3F4"/>
          </a:solidFill>
          <a:ln w="381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sz="2400" b="1">
                <a:solidFill>
                  <a:srgbClr val="004644"/>
                </a:solidFill>
              </a:rPr>
              <a:t>　　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辞</a:t>
            </a:r>
            <a:r>
              <a:rPr sz="3200" b="1">
                <a:latin typeface="Times New Roman" pitchFamily="2" charset="0"/>
                <a:ea typeface="黑体" pitchFamily="2" charset="-122"/>
              </a:rPr>
              <a:t>曰：“臣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之</a:t>
            </a:r>
            <a:r>
              <a:rPr sz="3200" b="1">
                <a:latin typeface="Times New Roman" pitchFamily="2" charset="0"/>
                <a:ea typeface="黑体" pitchFamily="2" charset="-122"/>
              </a:rPr>
              <a:t>壮也，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犹</a:t>
            </a:r>
            <a:r>
              <a:rPr sz="3200" b="1">
                <a:latin typeface="Times New Roman" pitchFamily="2" charset="0"/>
                <a:ea typeface="黑体" pitchFamily="2" charset="-122"/>
              </a:rPr>
              <a:t>不如人；今老矣，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无能为也</a:t>
            </a:r>
            <a:r>
              <a:rPr sz="3200" b="1">
                <a:latin typeface="Times New Roman" pitchFamily="2" charset="0"/>
                <a:ea typeface="黑体" pitchFamily="2" charset="-122"/>
              </a:rPr>
              <a:t>已。”公曰：“吾不能早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用子</a:t>
            </a:r>
            <a:r>
              <a:rPr sz="3200" b="1">
                <a:latin typeface="Times New Roman" pitchFamily="2" charset="0"/>
                <a:ea typeface="黑体" pitchFamily="2" charset="-122"/>
              </a:rPr>
              <a:t>，今急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而</a:t>
            </a:r>
            <a:r>
              <a:rPr sz="3200" b="1">
                <a:latin typeface="Times New Roman" pitchFamily="2" charset="0"/>
                <a:ea typeface="黑体" pitchFamily="2" charset="-122"/>
              </a:rPr>
              <a:t>求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子</a:t>
            </a:r>
            <a:r>
              <a:rPr sz="3200" b="1">
                <a:latin typeface="Times New Roman" pitchFamily="2" charset="0"/>
                <a:ea typeface="黑体" pitchFamily="2" charset="-122"/>
              </a:rPr>
              <a:t>，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是寡人之过也</a:t>
            </a:r>
            <a:r>
              <a:rPr sz="3200" b="1">
                <a:latin typeface="Times New Roman" pitchFamily="2" charset="0"/>
                <a:ea typeface="黑体" pitchFamily="2" charset="-122"/>
              </a:rPr>
              <a:t>。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然</a:t>
            </a:r>
            <a:r>
              <a:rPr sz="3200" b="1">
                <a:latin typeface="Times New Roman" pitchFamily="2" charset="0"/>
                <a:ea typeface="黑体" pitchFamily="2" charset="-122"/>
              </a:rPr>
              <a:t>郑亡，子亦有不利焉！”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许</a:t>
            </a:r>
            <a:r>
              <a:rPr sz="3200" b="1">
                <a:latin typeface="Times New Roman" pitchFamily="2" charset="0"/>
                <a:ea typeface="黑体" pitchFamily="2" charset="-122"/>
              </a:rPr>
              <a:t>之。</a:t>
            </a:r>
            <a:r>
              <a:rPr b="1"/>
              <a:t> </a:t>
            </a:r>
            <a:endParaRPr b="1"/>
          </a:p>
        </p:txBody>
      </p:sp>
      <p:sp>
        <p:nvSpPr>
          <p:cNvPr id="18435" name="Rectangle 3" title=""/>
          <p:cNvSpPr/>
          <p:nvPr/>
        </p:nvSpPr>
        <p:spPr>
          <a:xfrm>
            <a:off x="161925" y="4914900"/>
            <a:ext cx="7458075" cy="1554163"/>
          </a:xfrm>
          <a:prstGeom prst="rect">
            <a:avLst/>
          </a:prstGeom>
          <a:solidFill>
            <a:srgbClr val="E3F3F4"/>
          </a:solidFill>
          <a:ln w="38100" cmpd="sng">
            <a:solidFill>
              <a:srgbClr val="FF00FF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sz="2600" b="1">
                <a:latin typeface="Times New Roman" pitchFamily="2" charset="0"/>
              </a:rPr>
              <a:t>　　</a:t>
            </a:r>
            <a:r>
              <a:rPr sz="26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烛之武</a:t>
            </a:r>
            <a:r>
              <a:rPr sz="26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推辞</a:t>
            </a:r>
            <a:r>
              <a:rPr sz="26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说：“我年轻时，</a:t>
            </a:r>
            <a:r>
              <a:rPr sz="26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尚且</a:t>
            </a:r>
            <a:r>
              <a:rPr sz="26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不如别人；现在老了，做不成什么了。”郑文公说：“我早先没有</a:t>
            </a:r>
            <a:r>
              <a:rPr sz="26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重用</a:t>
            </a:r>
            <a:r>
              <a:rPr sz="26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您，现在危急之中求您，</a:t>
            </a:r>
            <a:r>
              <a:rPr sz="26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这是我的过错</a:t>
            </a:r>
            <a:r>
              <a:rPr sz="26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。然而郑国灭亡了，对您也不利啊!”烛之武就</a:t>
            </a:r>
            <a:r>
              <a:rPr sz="26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答应</a:t>
            </a:r>
            <a:r>
              <a:rPr sz="26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了。</a:t>
            </a:r>
            <a:r>
              <a:rPr sz="2600"/>
              <a:t>  </a:t>
            </a:r>
            <a:r>
              <a:rPr sz="26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   </a:t>
            </a:r>
            <a:endParaRPr sz="2600" b="1">
              <a:solidFill>
                <a:srgbClr val="000099"/>
              </a:solidFill>
              <a:latin typeface="Times New Roman" pitchFamily="2" charset="0"/>
              <a:ea typeface="黑体" pitchFamily="2" charset="-122"/>
            </a:endParaRPr>
          </a:p>
        </p:txBody>
      </p:sp>
      <p:sp>
        <p:nvSpPr>
          <p:cNvPr id="18436" name="Text Box 4" title=""/>
          <p:cNvSpPr txBox="1"/>
          <p:nvPr/>
        </p:nvSpPr>
        <p:spPr>
          <a:xfrm>
            <a:off x="0" y="0"/>
            <a:ext cx="4167188" cy="841375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之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：助词，主谓之间，取消句子的独立性，不译。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18437" name="" title=""/>
          <p:cNvCxnSpPr/>
          <p:nvPr/>
        </p:nvCxnSpPr>
        <p:spPr>
          <a:xfrm flipH="1" flipV="1">
            <a:off x="3671888" y="954088"/>
            <a:ext cx="1079500" cy="49530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18438" name="" title=""/>
          <p:cNvCxnSpPr/>
          <p:nvPr/>
        </p:nvCxnSpPr>
        <p:spPr>
          <a:xfrm flipV="1">
            <a:off x="5832475" y="1042988"/>
            <a:ext cx="46038" cy="94615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18439" name="Text Box 7" title=""/>
          <p:cNvSpPr txBox="1"/>
          <p:nvPr/>
        </p:nvSpPr>
        <p:spPr>
          <a:xfrm>
            <a:off x="4302125" y="0"/>
            <a:ext cx="3241675" cy="120650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无能为也已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：不能干什么了。</a:t>
            </a:r>
            <a:r>
              <a:rPr sz="2400" b="1">
                <a:solidFill>
                  <a:srgbClr val="FF0000"/>
                </a:solidFill>
                <a:ea typeface="黑体" pitchFamily="2" charset="-122"/>
              </a:rPr>
              <a:t>为：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做（什么）</a:t>
            </a:r>
            <a:r>
              <a:rPr sz="2400" b="1">
                <a:solidFill>
                  <a:srgbClr val="FF0000"/>
                </a:solidFill>
                <a:ea typeface="黑体" pitchFamily="2" charset="-122"/>
              </a:rPr>
              <a:t>已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，同“矣”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18440" name="" title=""/>
          <p:cNvCxnSpPr/>
          <p:nvPr/>
        </p:nvCxnSpPr>
        <p:spPr>
          <a:xfrm flipH="1" flipV="1">
            <a:off x="1601788" y="2528888"/>
            <a:ext cx="584200" cy="49530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18441" name="Text Box 9" title=""/>
          <p:cNvSpPr txBox="1"/>
          <p:nvPr/>
        </p:nvSpPr>
        <p:spPr>
          <a:xfrm>
            <a:off x="90488" y="1673225"/>
            <a:ext cx="1916112" cy="841375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子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：古代对男子的尊称。</a:t>
            </a:r>
            <a:endParaRPr sz="2400" b="1">
              <a:solidFill>
                <a:srgbClr val="000000"/>
              </a:solidFill>
              <a:ea typeface="黑体" pitchFamily="2" charset="-122"/>
            </a:endParaRPr>
          </a:p>
        </p:txBody>
      </p:sp>
      <p:cxnSp>
        <p:nvCxnSpPr>
          <p:cNvPr id="18442" name="" title=""/>
          <p:cNvCxnSpPr/>
          <p:nvPr/>
        </p:nvCxnSpPr>
        <p:spPr>
          <a:xfrm flipH="1" flipV="1">
            <a:off x="1466850" y="2393950"/>
            <a:ext cx="3914775" cy="179388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18443" name="" title=""/>
          <p:cNvCxnSpPr/>
          <p:nvPr/>
        </p:nvCxnSpPr>
        <p:spPr>
          <a:xfrm flipH="1">
            <a:off x="1466850" y="3114675"/>
            <a:ext cx="1619250" cy="103505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18444" name="" title=""/>
          <p:cNvSpPr txBox="1"/>
          <p:nvPr/>
        </p:nvSpPr>
        <p:spPr>
          <a:xfrm>
            <a:off x="115888" y="3983038"/>
            <a:ext cx="4500562" cy="841375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是寡人之过也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</a:t>
            </a:r>
            <a:r>
              <a:rPr sz="2400" b="1">
                <a:solidFill>
                  <a:srgbClr val="FF0000"/>
                </a:solidFill>
                <a:ea typeface="黑体" pitchFamily="2" charset="-122"/>
              </a:rPr>
              <a:t>是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，代词，这。</a:t>
            </a:r>
            <a:r>
              <a:rPr sz="2400" b="1">
                <a:solidFill>
                  <a:srgbClr val="FF0000"/>
                </a:solidFill>
                <a:ea typeface="黑体" pitchFamily="2" charset="-122"/>
              </a:rPr>
              <a:t>过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，过错。</a:t>
            </a:r>
            <a:r>
              <a:rPr sz="2400" b="1">
                <a:solidFill>
                  <a:srgbClr val="FF0000"/>
                </a:solidFill>
                <a:ea typeface="黑体" pitchFamily="2" charset="-122"/>
              </a:rPr>
              <a:t>也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，判断句的标志。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18445" name="" title=""/>
          <p:cNvCxnSpPr/>
          <p:nvPr/>
        </p:nvCxnSpPr>
        <p:spPr>
          <a:xfrm>
            <a:off x="6237288" y="3203575"/>
            <a:ext cx="1260475" cy="585788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18446" name="" title=""/>
          <p:cNvSpPr txBox="1"/>
          <p:nvPr/>
        </p:nvSpPr>
        <p:spPr>
          <a:xfrm>
            <a:off x="6958013" y="3878263"/>
            <a:ext cx="1916112" cy="47625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然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：然而。</a:t>
            </a:r>
            <a:endParaRPr sz="2400" b="1">
              <a:solidFill>
                <a:srgbClr val="000000"/>
              </a:solidFill>
              <a:ea typeface="黑体" pitchFamily="2" charset="-122"/>
            </a:endParaRPr>
          </a:p>
        </p:txBody>
      </p:sp>
      <p:sp>
        <p:nvSpPr>
          <p:cNvPr id="18447" name="" title=""/>
          <p:cNvSpPr txBox="1"/>
          <p:nvPr/>
        </p:nvSpPr>
        <p:spPr>
          <a:xfrm>
            <a:off x="161925" y="998538"/>
            <a:ext cx="1619250" cy="50800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6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辞：</a:t>
            </a:r>
            <a:r>
              <a:rPr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推辞</a:t>
            </a:r>
            <a:endParaRPr sz="2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8448" name="" title=""/>
          <p:cNvCxnSpPr/>
          <p:nvPr/>
        </p:nvCxnSpPr>
        <p:spPr>
          <a:xfrm flipH="1" flipV="1">
            <a:off x="1827213" y="1223963"/>
            <a:ext cx="944562" cy="31432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18449" name="Text Box 11" title=""/>
          <p:cNvSpPr txBox="1"/>
          <p:nvPr/>
        </p:nvSpPr>
        <p:spPr>
          <a:xfrm>
            <a:off x="8001000" y="533400"/>
            <a:ext cx="946150" cy="949325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犹：</a:t>
            </a:r>
            <a:endParaRPr sz="2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>
              <a:spcBef>
                <a:spcPct val="50000"/>
              </a:spcBef>
            </a:pPr>
            <a:r>
              <a:rPr sz="2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尚且</a:t>
            </a:r>
            <a:endParaRPr sz="2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8450" name="" title=""/>
          <p:cNvCxnSpPr/>
          <p:nvPr/>
        </p:nvCxnSpPr>
        <p:spPr>
          <a:xfrm flipV="1">
            <a:off x="6732588" y="998538"/>
            <a:ext cx="1260475" cy="45085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18451" name="Text Box 13" title=""/>
          <p:cNvSpPr txBox="1"/>
          <p:nvPr/>
        </p:nvSpPr>
        <p:spPr>
          <a:xfrm>
            <a:off x="8216900" y="2033588"/>
            <a:ext cx="720725" cy="1096962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而：</a:t>
            </a:r>
            <a:endParaRPr sz="2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>
              <a:spcBef>
                <a:spcPct val="50000"/>
              </a:spcBef>
            </a:pPr>
            <a:r>
              <a:rPr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才</a:t>
            </a:r>
            <a:endParaRPr sz="2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8452" name="" title=""/>
          <p:cNvCxnSpPr/>
          <p:nvPr/>
        </p:nvCxnSpPr>
        <p:spPr>
          <a:xfrm>
            <a:off x="7181850" y="2619375"/>
            <a:ext cx="946150" cy="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18453" name="" title=""/>
          <p:cNvCxnSpPr/>
          <p:nvPr/>
        </p:nvCxnSpPr>
        <p:spPr>
          <a:xfrm>
            <a:off x="5292725" y="3698875"/>
            <a:ext cx="134938" cy="674688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18454" name="Rectangle 16" title=""/>
          <p:cNvSpPr/>
          <p:nvPr/>
        </p:nvSpPr>
        <p:spPr>
          <a:xfrm>
            <a:off x="4751388" y="4379913"/>
            <a:ext cx="2611437" cy="50165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（烛之武）</a:t>
            </a:r>
            <a:r>
              <a:rPr sz="2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许之</a:t>
            </a:r>
            <a:endParaRPr sz="2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charset="-122"/>
            </a:endParaRPr>
          </a:p>
        </p:txBody>
      </p:sp>
      <p:sp>
        <p:nvSpPr>
          <p:cNvPr id="18455" name="Text Box 17" title=""/>
          <p:cNvSpPr txBox="1"/>
          <p:nvPr/>
        </p:nvSpPr>
        <p:spPr>
          <a:xfrm>
            <a:off x="7848600" y="4648200"/>
            <a:ext cx="1066800" cy="1663700"/>
          </a:xfrm>
          <a:prstGeom prst="rect">
            <a:avLst/>
          </a:prstGeom>
          <a:solidFill>
            <a:srgbClr val="FFCC66"/>
          </a:solidFill>
          <a:ln w="38100" cmpd="sng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sz="2800" b="1">
                <a:latin typeface="Times New Roman" pitchFamily="2" charset="0"/>
                <a:ea typeface="黑体" pitchFamily="2" charset="-122"/>
              </a:rPr>
              <a:t>写烛之武临危受命</a:t>
            </a:r>
            <a:endParaRPr sz="2800" b="1">
              <a:latin typeface="Times New Roman" pitchFamily="2" charset="0"/>
              <a:ea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6" grpId="0" animBg="1"/>
      <p:bldP spid="18439" grpId="0" animBg="1"/>
      <p:bldP spid="18441" grpId="0" animBg="1"/>
      <p:bldP spid="18444" grpId="0" animBg="1"/>
      <p:bldP spid="18446" grpId="0" animBg="1"/>
      <p:bldP spid="18447" grpId="0" animBg="1"/>
      <p:bldP spid="18449" grpId="0" animBg="1"/>
      <p:bldP spid="18451" grpId="0" animBg="1"/>
      <p:bldP spid="18454" grpId="0" animBg="1"/>
      <p:bldP spid="184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19458" name="Rectangle 2" title="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83588" cy="1752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baseline="0">
                <a:solidFill>
                  <a:schemeClr val="tx2"/>
                </a:solidFill>
                <a:effectLst/>
                <a:latin typeface="Arial"/>
                <a:ea typeface="宋体" charset="-122"/>
              </a:defRPr>
            </a:lvl1pPr>
          </a:lstStyle>
          <a:p>
            <a:pPr lvl="0"/>
            <a:r>
              <a:rPr sz="3600" b="1"/>
              <a:t>言为心声，语见其人</a:t>
            </a:r>
            <a:br>
              <a:rPr sz="3600" b="1"/>
            </a:br>
            <a:r>
              <a:rPr sz="3600" b="1"/>
              <a:t>——探究烛之武其言其人</a:t>
            </a:r>
            <a:r>
              <a:rPr sz="3600"/>
              <a:t> </a:t>
            </a:r>
            <a:br>
              <a:rPr sz="3600"/>
            </a:br>
            <a:endParaRPr sz="3600"/>
          </a:p>
        </p:txBody>
      </p:sp>
      <p:pic>
        <p:nvPicPr>
          <p:cNvPr id="19459" name="Picture 2" title=""/>
          <p:cNvPicPr>
            <a:picLocks noChangeAspect="1"/>
          </p:cNvPicPr>
          <p:nvPr>
            <p:ph type="body" idx="1"/>
          </p:nvPr>
        </p:nvPicPr>
        <p:blipFill>
          <a:blip r:embed="rId2">
            <a:clrChange>
              <a:clrFrom>
                <a:srgbClr val="FEFAF1"/>
              </a:clrFrom>
              <a:clrTo>
                <a:srgbClr val="FEFAF1">
                  <a:alpha val="0"/>
                </a:srgbClr>
              </a:clrTo>
            </a:clrChange>
            <a:lum contrast="12000"/>
          </a:blip>
          <a:stretch>
            <a:fillRect/>
          </a:stretch>
        </p:blipFill>
        <p:spPr>
          <a:xfrm>
            <a:off x="6400800" y="1600200"/>
            <a:ext cx="2578100" cy="44323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60" name="Rectangle 4" title=""/>
          <p:cNvSpPr/>
          <p:nvPr/>
        </p:nvSpPr>
        <p:spPr>
          <a:xfrm>
            <a:off x="457200" y="2438400"/>
            <a:ext cx="5867400" cy="312420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3300"/>
            </a:solidFill>
            <a:miter lim="800000"/>
          </a:ln>
        </p:spPr>
        <p:txBody>
          <a:bodyPr/>
          <a:lstStyle>
            <a:lvl1pPr marL="342900" indent="-3429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742950" indent="-28575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11430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6002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20574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90000"/>
              </a:lnSpc>
            </a:pPr>
            <a:r>
              <a:rPr b="1"/>
              <a:t>《东周列国志》中关于烛之武的句子</a:t>
            </a:r>
            <a:endParaRPr b="1"/>
          </a:p>
          <a:p>
            <a:pPr lvl="0">
              <a:lnSpc>
                <a:spcPct val="90000"/>
              </a:lnSpc>
            </a:pPr>
            <a:r>
              <a:rPr b="1"/>
              <a:t>“须眉尽白，伛偻其身，蹒跚其步”，以致到了朝堂之上，“左右莫不含笑”。</a:t>
            </a:r>
            <a:endParaRPr b="1"/>
          </a:p>
          <a:p>
            <a:pPr lvl="0">
              <a:lnSpc>
                <a:spcPct val="90000"/>
              </a:lnSpc>
              <a:buNone/>
            </a:pPr>
            <a:r>
              <a:rPr b="1"/>
              <a:t>           </a:t>
            </a:r>
            <a:r>
              <a:rPr sz="2400" b="1"/>
              <a:t>——（明）冯梦龙《东周列国志》</a:t>
            </a:r>
            <a:endParaRPr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0482" name="Picture 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18313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1506" name="Picture 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12" y="1588"/>
            <a:ext cx="9218612" cy="6821487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0" y="3387725"/>
            <a:ext cx="3200400" cy="25812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9" name="Text Box 3" title=""/>
          <p:cNvSpPr txBox="1"/>
          <p:nvPr>
            <p:ph type="title"/>
          </p:nvPr>
        </p:nvSpPr>
        <p:spPr>
          <a:xfrm>
            <a:off x="2590800" y="1524000"/>
            <a:ext cx="6324600" cy="2209800"/>
          </a:xfrm>
          <a:prstGeom prst="rect">
            <a:avLst/>
          </a:prstGeom>
          <a:solidFill>
            <a:schemeClr val="folHlink"/>
          </a:solidFill>
          <a:ln>
            <a:noFill/>
            <a:miter lim="800000"/>
          </a:ln>
        </p:spPr>
        <p:txBody>
          <a:bodyPr rot="0" wrap="square" anchor="ctr" anchorCtr="0"/>
          <a:lstStyle>
            <a:lvl1pPr marL="0" indent="0" algn="ctr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baseline="0">
                <a:solidFill>
                  <a:schemeClr val="tx2"/>
                </a:solidFill>
                <a:effectLst/>
                <a:latin typeface="Arial"/>
                <a:ea typeface="宋体" charset="-122"/>
              </a:defRPr>
            </a:lvl1pPr>
          </a:lstStyle>
          <a:p>
            <a:pPr lvl="0" algn="l">
              <a:spcBef>
                <a:spcPct val="50000"/>
              </a:spcBef>
            </a:pPr>
            <a:r>
              <a:rPr lang="en-US" altLang="en-US" sz="4000" b="1"/>
              <a:t>一言之辩，重于九鼎之宝；三寸之舌，强于百万之师。</a:t>
            </a:r>
            <a:br>
              <a:rPr lang="en-US" altLang="en-US" sz="4000" b="1"/>
            </a:br>
            <a:r>
              <a:rPr lang="zh-CN" altLang="en-US" sz="3200"/>
              <a:t>                </a:t>
            </a:r>
            <a:r>
              <a:rPr lang="en-US" altLang="en-US" sz="3200"/>
              <a:t>——刘勰《文心雕龙》</a:t>
            </a:r>
            <a:r>
              <a:rPr lang="en-US" altLang="en-US" sz="4000"/>
              <a:t> </a:t>
            </a:r>
            <a:endParaRPr lang="en-US" alt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333399 [5]"/>
                                          </p:val>
                                        </p:tav>
                                        <p:tav tm="50000">
                                          <p:val>
                                            <p:strVal val="#009999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333399 [5]"/>
                                          </p:val>
                                        </p:tav>
                                        <p:tav tm="50000">
                                          <p:val>
                                            <p:strVal val="#009999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2530" name="Picture 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76200"/>
            <a:ext cx="9220200" cy="6781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874500" y="11582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3554" name="Rectangle 2" title=""/>
          <p:cNvSpPr>
            <a:spLocks noGrp="1"/>
          </p:cNvSpPr>
          <p:nvPr>
            <p:ph type="body" idx="1"/>
          </p:nvPr>
        </p:nvSpPr>
        <p:spPr>
          <a:xfrm>
            <a:off x="1447800" y="1905000"/>
            <a:ext cx="6934200" cy="2819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742950" indent="-28575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11430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6002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20574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lang="zh-CN" altLang="en-US" sz="8800" b="1"/>
              <a:t>背诵一二段</a:t>
            </a:r>
            <a:endParaRPr lang="zh-CN" altLang="en-US" sz="8800" b="1"/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4578" name="Rectangle 2" title=""/>
          <p:cNvSpPr/>
          <p:nvPr/>
        </p:nvSpPr>
        <p:spPr>
          <a:xfrm>
            <a:off x="0" y="3154363"/>
            <a:ext cx="9144000" cy="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/>
          <a:lstStyle/>
          <a:p/>
        </p:txBody>
      </p:sp>
      <p:sp>
        <p:nvSpPr>
          <p:cNvPr id="24579" name="Text Box 3" title=""/>
          <p:cNvSpPr txBox="1"/>
          <p:nvPr/>
        </p:nvSpPr>
        <p:spPr>
          <a:xfrm>
            <a:off x="1447800" y="990600"/>
            <a:ext cx="7543800" cy="16764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33330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lang="en-US" altLang="en-US" sz="2400" b="1">
                <a:latin typeface="宋体" charset="-122"/>
              </a:rPr>
              <a:t>①“佚之狐言于……师必退。” </a:t>
            </a:r>
            <a:endParaRPr lang="en-US" altLang="en-US" sz="2400" b="1">
              <a:latin typeface="宋体" charset="-122"/>
            </a:endParaRPr>
          </a:p>
          <a:p>
            <a:pPr lvl="0"/>
            <a:r>
              <a:rPr lang="en-US" altLang="en-US" sz="2400" b="1">
                <a:latin typeface="宋体" charset="-122"/>
              </a:rPr>
              <a:t>A.</a:t>
            </a:r>
            <a:r>
              <a:rPr lang="zh-CN" altLang="en-US" sz="2400" b="1">
                <a:latin typeface="宋体" charset="-122"/>
              </a:rPr>
              <a:t>侧面</a:t>
            </a:r>
            <a:r>
              <a:rPr lang="en-US" altLang="en-US" sz="2400" b="1">
                <a:latin typeface="宋体" charset="-122"/>
              </a:rPr>
              <a:t>刻画烛之武的形象，未见其人，先闻其名。</a:t>
            </a:r>
            <a:endParaRPr lang="en-US" altLang="en-US" sz="2400" b="1">
              <a:latin typeface="宋体" charset="-122"/>
            </a:endParaRPr>
          </a:p>
          <a:p>
            <a:pPr lvl="0"/>
            <a:r>
              <a:rPr lang="en-US" altLang="en-US" sz="2400" b="1">
                <a:latin typeface="宋体" charset="-122"/>
              </a:rPr>
              <a:t>B.在此也可窥见佚之狐知人善任的一面。</a:t>
            </a:r>
            <a:endParaRPr lang="en-US" altLang="en-US" sz="2400" b="1">
              <a:latin typeface="宋体" charset="-122"/>
            </a:endParaRPr>
          </a:p>
          <a:p>
            <a:pPr lvl="0"/>
            <a:r>
              <a:rPr lang="en-US" altLang="en-US" sz="2400" b="1">
                <a:latin typeface="宋体" charset="-122"/>
              </a:rPr>
              <a:t>C.还可窥见郑伯善纳谏的一面。</a:t>
            </a:r>
            <a:endParaRPr lang="en-US" altLang="en-US" sz="2400" b="1">
              <a:latin typeface="宋体" charset="-122"/>
            </a:endParaRPr>
          </a:p>
        </p:txBody>
      </p:sp>
      <p:sp>
        <p:nvSpPr>
          <p:cNvPr id="24580" name="Rectangle 4" title=""/>
          <p:cNvSpPr/>
          <p:nvPr/>
        </p:nvSpPr>
        <p:spPr>
          <a:xfrm>
            <a:off x="228600" y="762000"/>
            <a:ext cx="669925" cy="5494338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333300"/>
            </a:solidFill>
            <a:miter lim="800000"/>
          </a:ln>
          <a:effectLst/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3200" b="1">
                <a:latin typeface="黑体" pitchFamily="2" charset="-122"/>
                <a:ea typeface="黑体" pitchFamily="2" charset="-122"/>
              </a:rPr>
              <a:t>烛 之 武 隆 重 出 场 一 波 三 折</a:t>
            </a:r>
            <a:endParaRPr sz="32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4581" name="LeftBrace 5" title=""/>
          <p:cNvSpPr/>
          <p:nvPr/>
        </p:nvSpPr>
        <p:spPr>
          <a:xfrm>
            <a:off x="1066800" y="1524000"/>
            <a:ext cx="304800" cy="4267200"/>
          </a:xfrm>
          <a:prstGeom prst="leftBrace">
            <a:avLst>
              <a:gd name="adj1" fmla="val 116667"/>
              <a:gd name="adj2" fmla="val 50000"/>
            </a:avLst>
          </a:prstGeom>
          <a:solidFill>
            <a:schemeClr val="bg1"/>
          </a:solidFill>
          <a:ln cmpd="sng">
            <a:solidFill>
              <a:srgbClr val="FF0000"/>
            </a:solidFill>
            <a:round/>
          </a:ln>
        </p:spPr>
        <p:txBody>
          <a:bodyPr/>
          <a:lstStyle/>
          <a:p/>
        </p:txBody>
      </p:sp>
      <p:sp>
        <p:nvSpPr>
          <p:cNvPr id="24582" name="Text Box 6" title=""/>
          <p:cNvSpPr txBox="1"/>
          <p:nvPr/>
        </p:nvSpPr>
        <p:spPr>
          <a:xfrm>
            <a:off x="1447800" y="2743200"/>
            <a:ext cx="7543800" cy="12954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33330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400" b="1">
                <a:latin typeface="楷体_GB2312" pitchFamily="1" charset="-122"/>
                <a:ea typeface="楷体_GB2312" pitchFamily="1" charset="-122"/>
              </a:rPr>
              <a:t>②辞曰：“臣之壮……也已。”</a:t>
            </a:r>
            <a:endParaRPr sz="2400" b="1">
              <a:latin typeface="楷体_GB2312" pitchFamily="1" charset="-122"/>
              <a:ea typeface="楷体_GB2312" pitchFamily="1" charset="-122"/>
            </a:endParaRPr>
          </a:p>
          <a:p>
            <a:pPr lvl="0"/>
            <a:r>
              <a:rPr sz="2400" b="1">
                <a:latin typeface="楷体_GB2312" pitchFamily="1" charset="-122"/>
                <a:ea typeface="楷体_GB2312" pitchFamily="1" charset="-122"/>
              </a:rPr>
              <a:t>进一步刻画烛之武的形象，是一位满腹才华，却未能被重用的大臣，人物形象更鲜活。</a:t>
            </a:r>
            <a:endParaRPr sz="24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4583" name="Text Box 7" title=""/>
          <p:cNvSpPr txBox="1"/>
          <p:nvPr/>
        </p:nvSpPr>
        <p:spPr>
          <a:xfrm>
            <a:off x="1447800" y="4114800"/>
            <a:ext cx="7543800" cy="23622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33330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400" b="1">
                <a:latin typeface="宋体" charset="-122"/>
              </a:rPr>
              <a:t>③公曰：“……”许之。</a:t>
            </a:r>
            <a:endParaRPr sz="2400" b="1">
              <a:latin typeface="宋体" charset="-122"/>
            </a:endParaRPr>
          </a:p>
          <a:p>
            <a:pPr lvl="0"/>
            <a:r>
              <a:rPr sz="2400" b="1">
                <a:latin typeface="宋体" charset="-122"/>
              </a:rPr>
              <a:t>A.郑伯首先自责，体现了明君风范，然后以国家利益、形势与个人利益的透彻分析感动了烛之武，可谓善于做思想工作。</a:t>
            </a:r>
            <a:endParaRPr sz="2400" b="1">
              <a:latin typeface="宋体" charset="-122"/>
            </a:endParaRPr>
          </a:p>
          <a:p>
            <a:pPr lvl="0"/>
            <a:r>
              <a:rPr sz="2400" b="1">
                <a:latin typeface="宋体" charset="-122"/>
              </a:rPr>
              <a:t>B.烛之武最终应允，决定以国家利益为重，只身去见秦伯，体现了他深明大义的一面。</a:t>
            </a:r>
            <a:endParaRPr sz="2400" b="1">
              <a:latin typeface="宋体" charset="-122"/>
            </a:endParaRPr>
          </a:p>
        </p:txBody>
      </p:sp>
      <p:sp>
        <p:nvSpPr>
          <p:cNvPr id="24584" name="Rectangle 8" title=""/>
          <p:cNvSpPr/>
          <p:nvPr/>
        </p:nvSpPr>
        <p:spPr>
          <a:xfrm>
            <a:off x="2744788" y="228600"/>
            <a:ext cx="1808162" cy="579438"/>
          </a:xfrm>
          <a:prstGeom prst="rect">
            <a:avLst/>
          </a:prstGeom>
          <a:solidFill>
            <a:schemeClr val="folHlink"/>
          </a:solidFill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/>
            <a:r>
              <a:rPr sz="3200" b="1">
                <a:latin typeface="楷体_GB2312" pitchFamily="1" charset="-122"/>
                <a:ea typeface="楷体_GB2312" pitchFamily="1" charset="-122"/>
              </a:rPr>
              <a:t>临危受命</a:t>
            </a:r>
            <a:endParaRPr sz="32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4585" name="Text Box 9" title=""/>
          <p:cNvSpPr txBox="1"/>
          <p:nvPr/>
        </p:nvSpPr>
        <p:spPr>
          <a:xfrm>
            <a:off x="1450975" y="228600"/>
            <a:ext cx="1200150" cy="579438"/>
          </a:xfrm>
          <a:prstGeom prst="rect">
            <a:avLst/>
          </a:prstGeom>
          <a:solidFill>
            <a:srgbClr val="E3F3F4"/>
          </a:solidFill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/>
            <a:r>
              <a:rPr sz="3200" b="1">
                <a:latin typeface="楷体_GB2312" pitchFamily="1" charset="-122"/>
                <a:ea typeface="楷体_GB2312" pitchFamily="1" charset="-122"/>
              </a:rPr>
              <a:t>第2段</a:t>
            </a:r>
            <a:endParaRPr sz="32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4586" name="" title=""/>
          <p:cNvSpPr txBox="1"/>
          <p:nvPr/>
        </p:nvSpPr>
        <p:spPr>
          <a:xfrm>
            <a:off x="4648200" y="76200"/>
            <a:ext cx="4343400" cy="822325"/>
          </a:xfrm>
          <a:prstGeom prst="rect">
            <a:avLst/>
          </a:prstGeom>
          <a:solidFill>
            <a:srgbClr val="E3F3F4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/>
              <a:t>试分析佚之狐、烛之武、郑伯三个人物形象</a:t>
            </a:r>
            <a:endParaRPr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0" grpId="0"/>
      <p:bldP spid="24579" grpId="0"/>
      <p:bldP spid="24582" grpId="0"/>
      <p:bldP spid="245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5602" name="Rectangle 2" title=""/>
          <p:cNvSpPr/>
          <p:nvPr/>
        </p:nvSpPr>
        <p:spPr>
          <a:xfrm>
            <a:off x="2366963" y="1089025"/>
            <a:ext cx="5040312" cy="2079625"/>
          </a:xfrm>
          <a:prstGeom prst="rect">
            <a:avLst/>
          </a:prstGeom>
          <a:solidFill>
            <a:srgbClr val="E3F3F4"/>
          </a:solidFill>
          <a:ln w="381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lang="en-US" altLang="en-US" sz="2400" b="1">
                <a:solidFill>
                  <a:srgbClr val="004644"/>
                </a:solidFill>
              </a:rPr>
              <a:t>　　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夜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缒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而出。见秦伯，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曰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：“秦、晋围郑，郑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既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知其亡矣。若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亡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郑而有益于君，敢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以</a:t>
            </a:r>
            <a:r>
              <a:rPr lang="en-US" altLang="en-US" sz="3200" b="1">
                <a:solidFill>
                  <a:srgbClr val="0033CC"/>
                </a:solidFill>
                <a:latin typeface="Times New Roman" pitchFamily="2" charset="0"/>
                <a:ea typeface="黑体" pitchFamily="2" charset="-122"/>
              </a:rPr>
              <a:t>（之）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烦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执事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。 </a:t>
            </a:r>
            <a:endParaRPr lang="en-US" altLang="en-US" sz="3200" b="1">
              <a:latin typeface="Times New Roman" pitchFamily="2" charset="0"/>
              <a:ea typeface="黑体" pitchFamily="2" charset="-122"/>
            </a:endParaRPr>
          </a:p>
        </p:txBody>
      </p:sp>
      <p:sp>
        <p:nvSpPr>
          <p:cNvPr id="25603" name="Rectangle 3" title=""/>
          <p:cNvSpPr/>
          <p:nvPr/>
        </p:nvSpPr>
        <p:spPr>
          <a:xfrm>
            <a:off x="304800" y="4419600"/>
            <a:ext cx="8610600" cy="232410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FF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lang="zh-CN" altLang="en-US" sz="3200" b="1">
                <a:solidFill>
                  <a:srgbClr val="000099"/>
                </a:solidFill>
                <a:latin typeface="宋体" charset="-122"/>
              </a:rPr>
              <a:t>    </a:t>
            </a:r>
            <a:r>
              <a:rPr lang="en-US" altLang="en-US" sz="3200" b="1">
                <a:solidFill>
                  <a:srgbClr val="000099"/>
                </a:solidFill>
                <a:latin typeface="宋体" charset="-122"/>
              </a:rPr>
              <a:t>当晚，烛之武用绳子从城上吊下去，见到了秦伯，烛之武说：“秦、晋两国围攻郑国，郑国</a:t>
            </a:r>
            <a:r>
              <a:rPr lang="en-US" altLang="en-US" sz="3200" b="1">
                <a:solidFill>
                  <a:srgbClr val="FF0000"/>
                </a:solidFill>
                <a:latin typeface="宋体" charset="-122"/>
              </a:rPr>
              <a:t>已经</a:t>
            </a:r>
            <a:r>
              <a:rPr lang="en-US" altLang="en-US" sz="3200" b="1">
                <a:solidFill>
                  <a:srgbClr val="000099"/>
                </a:solidFill>
                <a:latin typeface="宋体" charset="-122"/>
              </a:rPr>
              <a:t>知道要灭亡了。如果灭掉郑国对您有什么好处，那就冒昧地拿（亡郑这件事）烦劳您。 </a:t>
            </a:r>
            <a:endParaRPr lang="en-US" altLang="en-US" sz="3200" b="1">
              <a:solidFill>
                <a:srgbClr val="000099"/>
              </a:solidFill>
              <a:latin typeface="宋体" charset="-122"/>
            </a:endParaRPr>
          </a:p>
        </p:txBody>
      </p:sp>
      <p:cxnSp>
        <p:nvCxnSpPr>
          <p:cNvPr id="25604" name="" title=""/>
          <p:cNvCxnSpPr/>
          <p:nvPr/>
        </p:nvCxnSpPr>
        <p:spPr>
          <a:xfrm flipV="1">
            <a:off x="3311525" y="773113"/>
            <a:ext cx="1439863" cy="40640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5605" name="Text Box 5" title=""/>
          <p:cNvSpPr txBox="1"/>
          <p:nvPr/>
        </p:nvSpPr>
        <p:spPr>
          <a:xfrm>
            <a:off x="4876800" y="381000"/>
            <a:ext cx="2473325" cy="696913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55000"/>
              </a:lnSpc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夜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：名词</a:t>
            </a:r>
            <a:r>
              <a:rPr sz="2400" b="1">
                <a:solidFill>
                  <a:srgbClr val="FF0000"/>
                </a:solidFill>
                <a:ea typeface="黑体" pitchFamily="2" charset="-122"/>
              </a:rPr>
              <a:t>作状语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。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  <a:p>
            <a:pPr lvl="0">
              <a:lnSpc>
                <a:spcPct val="55000"/>
              </a:lnSpc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  <a:ea typeface="黑体" pitchFamily="2" charset="-122"/>
              </a:rPr>
              <a:t>在夜里；当夜。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25606" name="Text Box 6" title=""/>
          <p:cNvSpPr txBox="1"/>
          <p:nvPr/>
        </p:nvSpPr>
        <p:spPr>
          <a:xfrm>
            <a:off x="341313" y="1898650"/>
            <a:ext cx="1800225" cy="120650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亡：</a:t>
            </a:r>
            <a:r>
              <a:rPr sz="2400" b="1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使…灭亡。 </a:t>
            </a:r>
            <a:r>
              <a:rPr sz="24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使动用法。</a:t>
            </a:r>
            <a:endParaRPr sz="2400" b="1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25607" name="" title=""/>
          <p:cNvCxnSpPr/>
          <p:nvPr/>
        </p:nvCxnSpPr>
        <p:spPr>
          <a:xfrm flipH="1">
            <a:off x="1871663" y="2303463"/>
            <a:ext cx="2835275" cy="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25608" name="" title=""/>
          <p:cNvCxnSpPr/>
          <p:nvPr/>
        </p:nvCxnSpPr>
        <p:spPr>
          <a:xfrm flipH="1" flipV="1">
            <a:off x="2185988" y="593725"/>
            <a:ext cx="1936750" cy="72072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5609" name="Text Box 9" title=""/>
          <p:cNvSpPr txBox="1"/>
          <p:nvPr/>
        </p:nvSpPr>
        <p:spPr>
          <a:xfrm>
            <a:off x="228600" y="381000"/>
            <a:ext cx="1889125" cy="120650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缒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：用绳子拴着从城墙上往下吊。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25610" name="" title=""/>
          <p:cNvCxnSpPr/>
          <p:nvPr/>
        </p:nvCxnSpPr>
        <p:spPr>
          <a:xfrm flipH="1">
            <a:off x="5292725" y="2933700"/>
            <a:ext cx="1214438" cy="45085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5611" name="" title=""/>
          <p:cNvSpPr txBox="1"/>
          <p:nvPr/>
        </p:nvSpPr>
        <p:spPr>
          <a:xfrm>
            <a:off x="2592388" y="3338513"/>
            <a:ext cx="4275137" cy="96520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800" b="1">
                <a:solidFill>
                  <a:srgbClr val="FF0000"/>
                </a:solidFill>
                <a:ea typeface="黑体" pitchFamily="2" charset="-122"/>
              </a:rPr>
              <a:t>执事</a:t>
            </a:r>
            <a:r>
              <a:rPr sz="2800" b="1">
                <a:solidFill>
                  <a:srgbClr val="0000CC"/>
                </a:solidFill>
                <a:ea typeface="黑体" pitchFamily="2" charset="-122"/>
              </a:rPr>
              <a:t>：执行事务的人，对对方的敬称</a:t>
            </a:r>
            <a:endParaRPr sz="2800" b="1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25612" name="" title=""/>
          <p:cNvSpPr/>
          <p:nvPr/>
        </p:nvSpPr>
        <p:spPr>
          <a:xfrm>
            <a:off x="2276475" y="188913"/>
            <a:ext cx="2386013" cy="50800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（烛之武）</a:t>
            </a:r>
            <a:r>
              <a:rPr sz="2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曰</a:t>
            </a:r>
            <a:endParaRPr sz="2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25613" name="" title=""/>
          <p:cNvCxnSpPr/>
          <p:nvPr/>
        </p:nvCxnSpPr>
        <p:spPr>
          <a:xfrm flipV="1">
            <a:off x="2727325" y="728663"/>
            <a:ext cx="404813" cy="94615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5614" name="" title=""/>
          <p:cNvSpPr txBox="1"/>
          <p:nvPr/>
        </p:nvSpPr>
        <p:spPr>
          <a:xfrm>
            <a:off x="7858125" y="1314450"/>
            <a:ext cx="990600" cy="1103313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既：</a:t>
            </a:r>
            <a:endParaRPr sz="2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  <a:p>
            <a:pPr lvl="0">
              <a:spcBef>
                <a:spcPct val="50000"/>
              </a:spcBef>
            </a:pPr>
            <a:r>
              <a:rPr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已经</a:t>
            </a:r>
            <a:endParaRPr sz="2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  <p:cxnSp>
        <p:nvCxnSpPr>
          <p:cNvPr id="25615" name="" title=""/>
          <p:cNvCxnSpPr/>
          <p:nvPr/>
        </p:nvCxnSpPr>
        <p:spPr>
          <a:xfrm flipV="1">
            <a:off x="6777038" y="1854200"/>
            <a:ext cx="900112" cy="46038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5616" name="WordArt 10" title=""/>
          <p:cNvSpPr/>
          <p:nvPr/>
        </p:nvSpPr>
        <p:spPr>
          <a:xfrm>
            <a:off x="7010400" y="3048000"/>
            <a:ext cx="1905000" cy="1219200"/>
          </a:xfrm>
          <a:ln>
            <a:noFill/>
          </a:ln>
        </p:spPr>
        <p:txBody>
          <a:bodyPr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20000" lon="1080000" rev="0"/>
              </a:camera>
              <a:lightRig rig="legacyFlat1" dir="r"/>
            </a:scene3d>
            <a:sp3d extrusionH="430200" prstMaterial="legacyMatte">
              <a:bevelT w="0" h="0" prst="angle"/>
              <a:bevelB w="0" h="0" prst="angle"/>
              <a:extrusionClr>
                <a:srgbClr val="FF6600"/>
              </a:extrusionClr>
              <a:contourClr>
                <a:srgbClr val="000000"/>
              </a:contourClr>
            </a:sp3d>
          </a:bodyPr>
          <a:lstStyle/>
          <a:p>
            <a:pPr algn="ctr"/>
            <a:r>
              <a:rPr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楷体"/>
              </a:rPr>
              <a:t>利益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5" grpId="0" animBg="1"/>
      <p:bldP spid="25606" grpId="0" animBg="1"/>
      <p:bldP spid="25609" grpId="0" animBg="1"/>
      <p:bldP spid="25611" grpId="0" animBg="1"/>
      <p:bldP spid="25612" grpId="0" animBg="1"/>
      <p:bldP spid="256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6626" name="Rectangle 2" title=""/>
          <p:cNvSpPr/>
          <p:nvPr/>
        </p:nvSpPr>
        <p:spPr>
          <a:xfrm>
            <a:off x="3219450" y="684213"/>
            <a:ext cx="5718175" cy="2566987"/>
          </a:xfrm>
          <a:prstGeom prst="rect">
            <a:avLst/>
          </a:prstGeom>
          <a:noFill/>
          <a:ln w="381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sz="2400" b="1">
                <a:solidFill>
                  <a:srgbClr val="004644"/>
                </a:solidFill>
              </a:rPr>
              <a:t>　　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越</a:t>
            </a:r>
            <a:r>
              <a:rPr sz="3200" b="1">
                <a:latin typeface="Times New Roman" pitchFamily="2" charset="0"/>
                <a:ea typeface="黑体" pitchFamily="2" charset="-122"/>
              </a:rPr>
              <a:t>国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以鄙</a:t>
            </a:r>
            <a:r>
              <a:rPr sz="3200" b="1">
                <a:solidFill>
                  <a:srgbClr val="0000FF"/>
                </a:solidFill>
                <a:latin typeface="Times New Roman" pitchFamily="2" charset="0"/>
                <a:ea typeface="黑体" pitchFamily="2" charset="-122"/>
              </a:rPr>
              <a:t>远</a:t>
            </a:r>
            <a:r>
              <a:rPr sz="3200" b="1">
                <a:latin typeface="Times New Roman" pitchFamily="2" charset="0"/>
                <a:ea typeface="黑体" pitchFamily="2" charset="-122"/>
              </a:rPr>
              <a:t>，君知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其</a:t>
            </a:r>
            <a:r>
              <a:rPr sz="3200" b="1">
                <a:latin typeface="Times New Roman" pitchFamily="2" charset="0"/>
                <a:ea typeface="黑体" pitchFamily="2" charset="-122"/>
              </a:rPr>
              <a:t>难也；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焉用亡郑以陪邻</a:t>
            </a:r>
            <a:r>
              <a:rPr sz="3200" b="1">
                <a:latin typeface="Times New Roman" pitchFamily="2" charset="0"/>
                <a:ea typeface="黑体" pitchFamily="2" charset="-122"/>
              </a:rPr>
              <a:t>？邻之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厚</a:t>
            </a:r>
            <a:r>
              <a:rPr sz="3200" b="1">
                <a:latin typeface="Times New Roman" pitchFamily="2" charset="0"/>
                <a:ea typeface="黑体" pitchFamily="2" charset="-122"/>
              </a:rPr>
              <a:t>，君之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薄</a:t>
            </a:r>
            <a:r>
              <a:rPr sz="3200" b="1">
                <a:latin typeface="Times New Roman" pitchFamily="2" charset="0"/>
                <a:ea typeface="黑体" pitchFamily="2" charset="-122"/>
              </a:rPr>
              <a:t>也。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若</a:t>
            </a:r>
            <a:r>
              <a:rPr sz="3200" b="1">
                <a:latin typeface="Times New Roman" pitchFamily="2" charset="0"/>
                <a:ea typeface="黑体" pitchFamily="2" charset="-122"/>
              </a:rPr>
              <a:t>舍郑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以为东道主</a:t>
            </a:r>
            <a:r>
              <a:rPr sz="3200" b="1">
                <a:latin typeface="Times New Roman" pitchFamily="2" charset="0"/>
                <a:ea typeface="黑体" pitchFamily="2" charset="-122"/>
              </a:rPr>
              <a:t>，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行李之往来</a:t>
            </a:r>
            <a:r>
              <a:rPr sz="3200" b="1">
                <a:latin typeface="Times New Roman" pitchFamily="2" charset="0"/>
                <a:ea typeface="黑体" pitchFamily="2" charset="-122"/>
              </a:rPr>
              <a:t>，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共其乏困</a:t>
            </a:r>
            <a:r>
              <a:rPr sz="3200" b="1">
                <a:latin typeface="Times New Roman" pitchFamily="2" charset="0"/>
                <a:ea typeface="黑体" pitchFamily="2" charset="-122"/>
              </a:rPr>
              <a:t>，君亦无所害。  </a:t>
            </a:r>
            <a:endParaRPr sz="3200" b="1">
              <a:latin typeface="Times New Roman" pitchFamily="2" charset="0"/>
              <a:ea typeface="黑体" pitchFamily="2" charset="-122"/>
            </a:endParaRPr>
          </a:p>
        </p:txBody>
      </p:sp>
      <p:sp>
        <p:nvSpPr>
          <p:cNvPr id="26627" name="Rectangle 3" title=""/>
          <p:cNvSpPr/>
          <p:nvPr/>
        </p:nvSpPr>
        <p:spPr>
          <a:xfrm>
            <a:off x="206375" y="4557713"/>
            <a:ext cx="8775700" cy="2157412"/>
          </a:xfrm>
          <a:prstGeom prst="rect">
            <a:avLst/>
          </a:prstGeom>
          <a:noFill/>
          <a:ln w="381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sz="2400" b="1">
                <a:latin typeface="Times New Roman" pitchFamily="2" charset="0"/>
              </a:rPr>
              <a:t>　　</a:t>
            </a:r>
            <a:r>
              <a:rPr sz="24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越过</a:t>
            </a:r>
            <a:r>
              <a:rPr sz="24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晋国把远方的郑国作为秦国的东部边境，您知道是很难的，（您）</a:t>
            </a:r>
            <a:r>
              <a:rPr sz="24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怎么要用灭掉郑国来给邻国（晋国）增加土地呢？</a:t>
            </a:r>
            <a:r>
              <a:rPr sz="24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邻邦的国力</a:t>
            </a:r>
            <a:r>
              <a:rPr sz="24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雄厚</a:t>
            </a:r>
            <a:r>
              <a:rPr sz="24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了，您的国力也就相对</a:t>
            </a:r>
            <a:r>
              <a:rPr sz="24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削弱</a:t>
            </a:r>
            <a:r>
              <a:rPr sz="24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了。</a:t>
            </a:r>
            <a:r>
              <a:rPr sz="24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假如</a:t>
            </a:r>
            <a:r>
              <a:rPr sz="24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放弃灭郑的打算，而让郑国</a:t>
            </a:r>
            <a:r>
              <a:rPr sz="24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作为</a:t>
            </a:r>
            <a:r>
              <a:rPr sz="24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您秦国</a:t>
            </a:r>
            <a:r>
              <a:rPr sz="24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东方道路上的主人</a:t>
            </a:r>
            <a:r>
              <a:rPr sz="24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，秦国的使者往来，郑国可以随时供给他们所缺乏的东西，对您秦国来说，也没有什么害处。</a:t>
            </a:r>
            <a:r>
              <a:rPr sz="28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      </a:t>
            </a:r>
            <a:endParaRPr sz="2800" b="1">
              <a:solidFill>
                <a:srgbClr val="000099"/>
              </a:solidFill>
              <a:latin typeface="Times New Roman" pitchFamily="2" charset="0"/>
              <a:ea typeface="黑体" pitchFamily="2" charset="-122"/>
            </a:endParaRPr>
          </a:p>
        </p:txBody>
      </p:sp>
      <p:sp>
        <p:nvSpPr>
          <p:cNvPr id="26628" name="Text Box 4" title=""/>
          <p:cNvSpPr txBox="1"/>
          <p:nvPr/>
        </p:nvSpPr>
        <p:spPr>
          <a:xfrm>
            <a:off x="161925" y="414338"/>
            <a:ext cx="2700338" cy="47625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以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：相当于“而”。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26629" name="" title=""/>
          <p:cNvCxnSpPr/>
          <p:nvPr/>
        </p:nvCxnSpPr>
        <p:spPr>
          <a:xfrm flipH="1" flipV="1">
            <a:off x="2951163" y="593725"/>
            <a:ext cx="1935162" cy="31432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26630" name="" title=""/>
          <p:cNvCxnSpPr/>
          <p:nvPr/>
        </p:nvCxnSpPr>
        <p:spPr>
          <a:xfrm flipV="1">
            <a:off x="5337175" y="549275"/>
            <a:ext cx="134938" cy="35877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6631" name="Text Box 7" title=""/>
          <p:cNvSpPr txBox="1"/>
          <p:nvPr/>
        </p:nvSpPr>
        <p:spPr>
          <a:xfrm>
            <a:off x="3267075" y="98425"/>
            <a:ext cx="5876925" cy="47625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鄙：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把…当作（</a:t>
            </a:r>
            <a:r>
              <a:rPr sz="2400" b="1">
                <a:solidFill>
                  <a:srgbClr val="FF0000"/>
                </a:solidFill>
                <a:ea typeface="黑体" pitchFamily="2" charset="-122"/>
              </a:rPr>
              <a:t>边邑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）。</a:t>
            </a:r>
            <a:r>
              <a:rPr sz="2400" b="1">
                <a:solidFill>
                  <a:srgbClr val="FF0000"/>
                </a:solidFill>
                <a:ea typeface="黑体" pitchFamily="2" charset="-122"/>
              </a:rPr>
              <a:t>名词的意动用法。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cxnSp>
        <p:nvCxnSpPr>
          <p:cNvPr id="26632" name="" title=""/>
          <p:cNvCxnSpPr/>
          <p:nvPr/>
        </p:nvCxnSpPr>
        <p:spPr>
          <a:xfrm flipH="1" flipV="1">
            <a:off x="3086100" y="1268413"/>
            <a:ext cx="990600" cy="18097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6633" name="Text Box 9" title=""/>
          <p:cNvSpPr txBox="1"/>
          <p:nvPr/>
        </p:nvSpPr>
        <p:spPr>
          <a:xfrm>
            <a:off x="161925" y="957263"/>
            <a:ext cx="2881313" cy="1571625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焉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：哪里，怎么。</a:t>
            </a:r>
            <a:r>
              <a:rPr sz="2400" b="1">
                <a:solidFill>
                  <a:srgbClr val="FF0000"/>
                </a:solidFill>
                <a:ea typeface="黑体" pitchFamily="2" charset="-122"/>
              </a:rPr>
              <a:t>以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：相当于“而”，连词，表目的，“来”。</a:t>
            </a:r>
            <a:r>
              <a:rPr sz="2400" b="1">
                <a:solidFill>
                  <a:srgbClr val="FF0000"/>
                </a:solidFill>
                <a:ea typeface="黑体" pitchFamily="2" charset="-122"/>
              </a:rPr>
              <a:t>陪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：增加。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26634" name="" title=""/>
          <p:cNvCxnSpPr/>
          <p:nvPr/>
        </p:nvCxnSpPr>
        <p:spPr>
          <a:xfrm>
            <a:off x="7677150" y="2124075"/>
            <a:ext cx="223838" cy="134937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6635" name="" title=""/>
          <p:cNvSpPr txBox="1"/>
          <p:nvPr/>
        </p:nvSpPr>
        <p:spPr>
          <a:xfrm>
            <a:off x="5651500" y="3384550"/>
            <a:ext cx="3357563" cy="120650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以（之）为；</a:t>
            </a:r>
            <a:r>
              <a:rPr sz="2400" b="1">
                <a:solidFill>
                  <a:srgbClr val="FF0000"/>
                </a:solidFill>
                <a:ea typeface="黑体" pitchFamily="2" charset="-122"/>
              </a:rPr>
              <a:t>东道主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：东方道路上的主人。现泛指主人。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26636" name="" title=""/>
          <p:cNvCxnSpPr/>
          <p:nvPr/>
        </p:nvCxnSpPr>
        <p:spPr>
          <a:xfrm flipH="1">
            <a:off x="3041650" y="2667000"/>
            <a:ext cx="768350" cy="26670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6637" name="" title=""/>
          <p:cNvSpPr txBox="1"/>
          <p:nvPr/>
        </p:nvSpPr>
        <p:spPr>
          <a:xfrm>
            <a:off x="71438" y="2663825"/>
            <a:ext cx="2970212" cy="1571625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行李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：出使的人，使者。现指外出的人携带的随身物品。之：主谓之间。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26638" name="" title=""/>
          <p:cNvCxnSpPr/>
          <p:nvPr/>
        </p:nvCxnSpPr>
        <p:spPr>
          <a:xfrm flipH="1">
            <a:off x="4932363" y="2573338"/>
            <a:ext cx="2025650" cy="900112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6639" name="" title=""/>
          <p:cNvSpPr txBox="1"/>
          <p:nvPr/>
        </p:nvSpPr>
        <p:spPr>
          <a:xfrm>
            <a:off x="3267075" y="3338513"/>
            <a:ext cx="2205038" cy="120650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共</a:t>
            </a:r>
            <a:r>
              <a:rPr sz="2400" b="1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：同“供”。</a:t>
            </a:r>
            <a:r>
              <a:rPr sz="24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乏困：</a:t>
            </a:r>
            <a:r>
              <a:rPr sz="2400" b="1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缺少的(东西)。</a:t>
            </a:r>
            <a:r>
              <a:rPr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形→名</a:t>
            </a:r>
            <a:endParaRPr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6640" name="Text Box 10" title=""/>
          <p:cNvSpPr txBox="1"/>
          <p:nvPr/>
        </p:nvSpPr>
        <p:spPr>
          <a:xfrm>
            <a:off x="476250" y="0"/>
            <a:ext cx="1871663" cy="47625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越：跨过。</a:t>
            </a:r>
            <a:endParaRPr sz="2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  <p:cxnSp>
        <p:nvCxnSpPr>
          <p:cNvPr id="26641" name="" title=""/>
          <p:cNvCxnSpPr/>
          <p:nvPr/>
        </p:nvCxnSpPr>
        <p:spPr>
          <a:xfrm flipH="1" flipV="1">
            <a:off x="2322513" y="279400"/>
            <a:ext cx="1663700" cy="674688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6642" name="Rectangle 12" title=""/>
          <p:cNvSpPr/>
          <p:nvPr/>
        </p:nvSpPr>
        <p:spPr>
          <a:xfrm>
            <a:off x="8128000" y="673100"/>
            <a:ext cx="969963" cy="720725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FF"/>
            </a:solidFill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其：这</a:t>
            </a:r>
            <a:endParaRPr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/>
            <a:r>
              <a:rPr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件事</a:t>
            </a:r>
            <a:endParaRPr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6643" name="" title=""/>
          <p:cNvCxnSpPr/>
          <p:nvPr/>
        </p:nvCxnSpPr>
        <p:spPr>
          <a:xfrm>
            <a:off x="7497763" y="998538"/>
            <a:ext cx="811212" cy="4445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6644" name="Rectangle 14" title=""/>
          <p:cNvSpPr/>
          <p:nvPr/>
        </p:nvSpPr>
        <p:spPr>
          <a:xfrm>
            <a:off x="1646238" y="3968750"/>
            <a:ext cx="1530350" cy="50800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厚：增强</a:t>
            </a:r>
            <a:endParaRPr sz="2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45" name="Rectangle 15" title=""/>
          <p:cNvSpPr/>
          <p:nvPr/>
        </p:nvSpPr>
        <p:spPr>
          <a:xfrm>
            <a:off x="7227888" y="2708275"/>
            <a:ext cx="1530350" cy="50800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薄：削弱</a:t>
            </a:r>
            <a:endParaRPr sz="2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6646" name="" title=""/>
          <p:cNvCxnSpPr/>
          <p:nvPr/>
        </p:nvCxnSpPr>
        <p:spPr>
          <a:xfrm flipH="1">
            <a:off x="2816225" y="1752600"/>
            <a:ext cx="4651375" cy="230822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26647" name="" title=""/>
          <p:cNvCxnSpPr/>
          <p:nvPr/>
        </p:nvCxnSpPr>
        <p:spPr>
          <a:xfrm>
            <a:off x="4116388" y="2209800"/>
            <a:ext cx="3021012" cy="72390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6648" name="WordArt 18" title=""/>
          <p:cNvSpPr/>
          <p:nvPr/>
        </p:nvSpPr>
        <p:spPr>
          <a:xfrm>
            <a:off x="533400" y="3505200"/>
            <a:ext cx="7467600" cy="2122488"/>
          </a:xfrm>
          <a:ln>
            <a:noFill/>
          </a:ln>
        </p:spPr>
        <p:txBody>
          <a:bodyPr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20000" lon="1080000" rev="0"/>
              </a:camera>
              <a:lightRig rig="legacyFlat1" dir="r"/>
            </a:scene3d>
            <a:sp3d extrusionH="430200" prstMaterial="legacyMatte">
              <a:bevelT w="0" h="0" prst="angle"/>
              <a:bevelB w="0" h="0" prst="angle"/>
              <a:extrusionClr>
                <a:srgbClr val="FF6600"/>
              </a:extrusionClr>
              <a:contourClr>
                <a:srgbClr val="000000"/>
              </a:contourClr>
            </a:sp3d>
          </a:bodyPr>
          <a:lstStyle/>
          <a:p>
            <a:pPr algn="ctr"/>
            <a:r>
              <a:rPr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charset="-122"/>
              </a:rPr>
              <a:t>亡郑利晋损秦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animBg="1"/>
      <p:bldP spid="26628" grpId="0" animBg="1"/>
      <p:bldP spid="26631" grpId="0" animBg="1"/>
      <p:bldP spid="26633" grpId="0" animBg="1"/>
      <p:bldP spid="26635" grpId="0" animBg="1"/>
      <p:bldP spid="26637" grpId="0" animBg="1"/>
      <p:bldP spid="26639" grpId="0" animBg="1"/>
      <p:bldP spid="26640" grpId="0" animBg="1"/>
      <p:bldP spid="26642" grpId="0" animBg="1"/>
      <p:bldP spid="26644" grpId="0" animBg="1"/>
      <p:bldP spid="266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7650" name="Rectangle 2" title=""/>
          <p:cNvSpPr/>
          <p:nvPr/>
        </p:nvSpPr>
        <p:spPr>
          <a:xfrm>
            <a:off x="4167188" y="1449388"/>
            <a:ext cx="4410075" cy="1592262"/>
          </a:xfrm>
          <a:prstGeom prst="rect">
            <a:avLst/>
          </a:prstGeom>
          <a:noFill/>
          <a:ln w="381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且君</a:t>
            </a:r>
            <a:r>
              <a:rPr sz="3200" b="1">
                <a:solidFill>
                  <a:schemeClr val="accent2"/>
                </a:solidFill>
                <a:latin typeface="Times New Roman" pitchFamily="2" charset="0"/>
                <a:ea typeface="黑体" pitchFamily="2" charset="-122"/>
              </a:rPr>
              <a:t>尝为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晋君</a:t>
            </a:r>
            <a:r>
              <a:rPr sz="3200" b="1">
                <a:solidFill>
                  <a:schemeClr val="accent2"/>
                </a:solidFill>
                <a:latin typeface="Times New Roman" pitchFamily="2" charset="0"/>
                <a:ea typeface="黑体" pitchFamily="2" charset="-122"/>
              </a:rPr>
              <a:t>赐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矣</a:t>
            </a:r>
            <a:r>
              <a:rPr sz="3200" b="1">
                <a:latin typeface="Times New Roman" pitchFamily="2" charset="0"/>
                <a:ea typeface="黑体" pitchFamily="2" charset="-122"/>
              </a:rPr>
              <a:t>，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许</a:t>
            </a:r>
            <a:r>
              <a:rPr sz="3200" b="1">
                <a:latin typeface="Times New Roman" pitchFamily="2" charset="0"/>
                <a:ea typeface="黑体" pitchFamily="2" charset="-122"/>
              </a:rPr>
              <a:t>君焦、瑕，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朝济</a:t>
            </a:r>
            <a:r>
              <a:rPr sz="3200" b="1">
                <a:solidFill>
                  <a:schemeClr val="accent2"/>
                </a:solidFill>
                <a:latin typeface="Times New Roman" pitchFamily="2" charset="0"/>
                <a:ea typeface="黑体" pitchFamily="2" charset="-122"/>
              </a:rPr>
              <a:t>而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夕设版焉</a:t>
            </a:r>
            <a:r>
              <a:rPr sz="3200" b="1">
                <a:latin typeface="Times New Roman" pitchFamily="2" charset="0"/>
                <a:ea typeface="黑体" pitchFamily="2" charset="-122"/>
              </a:rPr>
              <a:t>，君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之</a:t>
            </a:r>
            <a:r>
              <a:rPr sz="3200" b="1">
                <a:latin typeface="Times New Roman" pitchFamily="2" charset="0"/>
                <a:ea typeface="黑体" pitchFamily="2" charset="-122"/>
              </a:rPr>
              <a:t>所知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也</a:t>
            </a:r>
            <a:r>
              <a:rPr sz="3200" b="1">
                <a:latin typeface="Times New Roman" pitchFamily="2" charset="0"/>
                <a:ea typeface="黑体" pitchFamily="2" charset="-122"/>
              </a:rPr>
              <a:t>。</a:t>
            </a:r>
            <a:endParaRPr sz="3200" b="1">
              <a:latin typeface="Times New Roman" pitchFamily="2" charset="0"/>
              <a:ea typeface="黑体" pitchFamily="2" charset="-122"/>
            </a:endParaRPr>
          </a:p>
        </p:txBody>
      </p:sp>
      <p:sp>
        <p:nvSpPr>
          <p:cNvPr id="27651" name="Rectangle 3" title=""/>
          <p:cNvSpPr/>
          <p:nvPr/>
        </p:nvSpPr>
        <p:spPr>
          <a:xfrm>
            <a:off x="306388" y="4238625"/>
            <a:ext cx="8513762" cy="2103438"/>
          </a:xfrm>
          <a:prstGeom prst="rect">
            <a:avLst/>
          </a:prstGeom>
          <a:noFill/>
          <a:ln w="38100" cmpd="sng">
            <a:solidFill>
              <a:srgbClr val="FF00FF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lang="zh-CN" altLang="en-US" sz="36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       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况且</a:t>
            </a:r>
            <a:r>
              <a:rPr lang="en-US" altLang="en-US" sz="36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，您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曾经</a:t>
            </a:r>
            <a:r>
              <a:rPr lang="en-US" altLang="en-US" sz="36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对晋惠公有恩惠，他也曾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答应</a:t>
            </a:r>
            <a:r>
              <a:rPr lang="en-US" altLang="en-US" sz="36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把焦、瑕两城割让给您，然而，他早上渡河归晋，晚上就筑城拒秦，这是您知道的。</a:t>
            </a:r>
            <a:r>
              <a:rPr lang="en-US" altLang="en-US" sz="2400"/>
              <a:t> </a:t>
            </a:r>
            <a:r>
              <a:rPr lang="en-US" altLang="en-US" sz="36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 </a:t>
            </a:r>
            <a:endParaRPr lang="en-US" altLang="en-US" sz="3600" b="1">
              <a:solidFill>
                <a:srgbClr val="000099"/>
              </a:solidFill>
              <a:latin typeface="Times New Roman" pitchFamily="2" charset="0"/>
              <a:ea typeface="黑体" pitchFamily="2" charset="-122"/>
            </a:endParaRPr>
          </a:p>
        </p:txBody>
      </p:sp>
      <p:sp>
        <p:nvSpPr>
          <p:cNvPr id="27652" name="Text Box 4" title=""/>
          <p:cNvSpPr txBox="1"/>
          <p:nvPr/>
        </p:nvSpPr>
        <p:spPr>
          <a:xfrm>
            <a:off x="385763" y="1584325"/>
            <a:ext cx="3105150" cy="1571625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朝济而夕设版焉：济，</a:t>
            </a:r>
            <a:r>
              <a:rPr sz="2400" b="1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渡河</a:t>
            </a:r>
            <a:r>
              <a:rPr sz="24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。设版，</a:t>
            </a:r>
            <a:r>
              <a:rPr sz="2400" b="1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指筑墙</a:t>
            </a:r>
            <a:r>
              <a:rPr sz="24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。版，</a:t>
            </a:r>
            <a:r>
              <a:rPr sz="2400" b="1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筑土墙用的夹板</a:t>
            </a:r>
            <a:r>
              <a:rPr sz="24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（借代）</a:t>
            </a:r>
            <a:r>
              <a:rPr b="1">
                <a:latin typeface="黑体" pitchFamily="2" charset="-122"/>
                <a:ea typeface="黑体" pitchFamily="2" charset="-122"/>
              </a:rPr>
              <a:t> </a:t>
            </a:r>
            <a:r>
              <a:rPr sz="2400" b="1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sz="2400" b="1">
              <a:solidFill>
                <a:srgbClr val="0000CC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27653" name="" title=""/>
          <p:cNvCxnSpPr/>
          <p:nvPr/>
        </p:nvCxnSpPr>
        <p:spPr>
          <a:xfrm flipH="1" flipV="1">
            <a:off x="3581400" y="2393950"/>
            <a:ext cx="1081088" cy="22542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27654" name="" title=""/>
          <p:cNvCxnSpPr/>
          <p:nvPr/>
        </p:nvCxnSpPr>
        <p:spPr>
          <a:xfrm flipH="1" flipV="1">
            <a:off x="3671888" y="998538"/>
            <a:ext cx="944562" cy="404812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7655" name="Text Box 7" title=""/>
          <p:cNvSpPr txBox="1"/>
          <p:nvPr/>
        </p:nvSpPr>
        <p:spPr>
          <a:xfrm>
            <a:off x="76200" y="152400"/>
            <a:ext cx="8891588" cy="96520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800" b="1">
                <a:solidFill>
                  <a:srgbClr val="FF0000"/>
                </a:solidFill>
                <a:ea typeface="黑体" pitchFamily="2" charset="-122"/>
              </a:rPr>
              <a:t>君尝为晋君赐矣</a:t>
            </a:r>
            <a:r>
              <a:rPr sz="2800" b="1">
                <a:solidFill>
                  <a:srgbClr val="0000CC"/>
                </a:solidFill>
                <a:ea typeface="黑体" pitchFamily="2" charset="-122"/>
              </a:rPr>
              <a:t>：曾经给予晋君恩惠（指秦穆公曾派兵护送晋君回国）。</a:t>
            </a:r>
            <a:r>
              <a:rPr sz="2800" b="1">
                <a:solidFill>
                  <a:srgbClr val="FF0000"/>
                </a:solidFill>
                <a:ea typeface="黑体" pitchFamily="2" charset="-122"/>
              </a:rPr>
              <a:t>尝</a:t>
            </a:r>
            <a:r>
              <a:rPr sz="2800" b="1">
                <a:solidFill>
                  <a:srgbClr val="0000CC"/>
                </a:solidFill>
                <a:ea typeface="黑体" pitchFamily="2" charset="-122"/>
              </a:rPr>
              <a:t>，曾经。</a:t>
            </a:r>
            <a:r>
              <a:rPr sz="2800" b="1">
                <a:solidFill>
                  <a:srgbClr val="FF0000"/>
                </a:solidFill>
                <a:ea typeface="黑体" pitchFamily="2" charset="-122"/>
              </a:rPr>
              <a:t>为</a:t>
            </a:r>
            <a:r>
              <a:rPr sz="2800" b="1">
                <a:solidFill>
                  <a:srgbClr val="0000CC"/>
                </a:solidFill>
                <a:ea typeface="黑体" pitchFamily="2" charset="-122"/>
              </a:rPr>
              <a:t>，给予。</a:t>
            </a:r>
            <a:r>
              <a:rPr sz="2800" b="1">
                <a:solidFill>
                  <a:srgbClr val="FF0000"/>
                </a:solidFill>
                <a:ea typeface="黑体" pitchFamily="2" charset="-122"/>
              </a:rPr>
              <a:t>赐</a:t>
            </a:r>
            <a:r>
              <a:rPr sz="2800" b="1">
                <a:solidFill>
                  <a:srgbClr val="0000CC"/>
                </a:solidFill>
                <a:ea typeface="黑体" pitchFamily="2" charset="-122"/>
              </a:rPr>
              <a:t>，恩惠。</a:t>
            </a:r>
            <a:endParaRPr sz="28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27656" name="" title=""/>
          <p:cNvCxnSpPr/>
          <p:nvPr/>
        </p:nvCxnSpPr>
        <p:spPr>
          <a:xfrm flipH="1">
            <a:off x="5292725" y="2798763"/>
            <a:ext cx="854075" cy="585787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7657" name="Text Box 9" title=""/>
          <p:cNvSpPr txBox="1"/>
          <p:nvPr/>
        </p:nvSpPr>
        <p:spPr>
          <a:xfrm>
            <a:off x="4122738" y="3384550"/>
            <a:ext cx="4679950" cy="538163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800" b="1">
                <a:solidFill>
                  <a:srgbClr val="FF0000"/>
                </a:solidFill>
                <a:ea typeface="黑体" pitchFamily="2" charset="-122"/>
              </a:rPr>
              <a:t>之</a:t>
            </a:r>
            <a:r>
              <a:rPr sz="2800" b="1">
                <a:solidFill>
                  <a:srgbClr val="0000CC"/>
                </a:solidFill>
                <a:ea typeface="黑体" pitchFamily="2" charset="-122"/>
              </a:rPr>
              <a:t>：主谓之间。</a:t>
            </a:r>
            <a:r>
              <a:rPr sz="2800" b="1">
                <a:solidFill>
                  <a:srgbClr val="FF0000"/>
                </a:solidFill>
                <a:ea typeface="黑体" pitchFamily="2" charset="-122"/>
              </a:rPr>
              <a:t>也</a:t>
            </a:r>
            <a:r>
              <a:rPr sz="2800" b="1">
                <a:solidFill>
                  <a:srgbClr val="0000CC"/>
                </a:solidFill>
                <a:ea typeface="黑体" pitchFamily="2" charset="-122"/>
              </a:rPr>
              <a:t>，表判断。</a:t>
            </a:r>
            <a:endParaRPr sz="2800" b="1">
              <a:solidFill>
                <a:srgbClr val="0000CC"/>
              </a:solidFill>
              <a:ea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  <p:bldP spid="27652" grpId="0" animBg="1"/>
      <p:bldP spid="27655" grpId="0" animBg="1"/>
      <p:bldP spid="276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8674" name="Rectangle 2" title=""/>
          <p:cNvSpPr/>
          <p:nvPr/>
        </p:nvSpPr>
        <p:spPr>
          <a:xfrm>
            <a:off x="1219200" y="838200"/>
            <a:ext cx="4635500" cy="2079625"/>
          </a:xfrm>
          <a:prstGeom prst="rect">
            <a:avLst/>
          </a:prstGeom>
          <a:noFill/>
          <a:ln w="381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夫晋，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何厌之有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？既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东封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郑，又欲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肆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其西封，不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阙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秦，将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焉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取</a:t>
            </a:r>
            <a:r>
              <a:rPr lang="zh-CN" altLang="en-US" sz="3200" b="1">
                <a:latin typeface="Times New Roman" pitchFamily="2" charset="0"/>
                <a:ea typeface="黑体" pitchFamily="2" charset="-122"/>
              </a:rPr>
              <a:t>之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？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阙秦</a:t>
            </a:r>
            <a:r>
              <a:rPr lang="en-US" altLang="en-US" sz="3200" b="1">
                <a:solidFill>
                  <a:srgbClr val="0000FF"/>
                </a:solidFill>
                <a:latin typeface="Times New Roman" pitchFamily="2" charset="0"/>
                <a:ea typeface="黑体" pitchFamily="2" charset="-122"/>
              </a:rPr>
              <a:t>以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利晋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，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唯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君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图</a:t>
            </a:r>
            <a:r>
              <a:rPr lang="en-US" altLang="en-US" sz="3200" b="1">
                <a:latin typeface="Times New Roman" pitchFamily="2" charset="0"/>
                <a:ea typeface="黑体" pitchFamily="2" charset="-122"/>
              </a:rPr>
              <a:t>之。 </a:t>
            </a:r>
            <a:endParaRPr lang="en-US" altLang="en-US" sz="3200" b="1">
              <a:latin typeface="Times New Roman" pitchFamily="2" charset="0"/>
              <a:ea typeface="黑体" pitchFamily="2" charset="-122"/>
            </a:endParaRPr>
          </a:p>
        </p:txBody>
      </p:sp>
      <p:sp>
        <p:nvSpPr>
          <p:cNvPr id="28675" name="Rectangle 3" title=""/>
          <p:cNvSpPr/>
          <p:nvPr/>
        </p:nvSpPr>
        <p:spPr>
          <a:xfrm>
            <a:off x="611188" y="4213225"/>
            <a:ext cx="8207375" cy="2320925"/>
          </a:xfrm>
          <a:prstGeom prst="rect">
            <a:avLst/>
          </a:prstGeom>
          <a:noFill/>
          <a:ln w="381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sz="2800" b="1">
                <a:latin typeface="Times New Roman" pitchFamily="2" charset="0"/>
              </a:rPr>
              <a:t>　　 </a:t>
            </a:r>
            <a:r>
              <a:rPr sz="32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晋国有什么满足的呢？现在它已经在东边让郑国成为晋国的边界，又想扩张西部的疆界，如果不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侵损</a:t>
            </a:r>
            <a:r>
              <a:rPr sz="32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秦国，晋国将从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哪里</a:t>
            </a:r>
            <a:r>
              <a:rPr sz="32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得到他们所企求的土地呢？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使秦国受损</a:t>
            </a:r>
            <a:r>
              <a:rPr sz="32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而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让晋国受益</a:t>
            </a:r>
            <a:r>
              <a:rPr sz="32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，您还是好好掂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量掂量</a:t>
            </a:r>
            <a:r>
              <a:rPr sz="32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吧!” </a:t>
            </a:r>
            <a:endParaRPr sz="3200" b="1">
              <a:solidFill>
                <a:srgbClr val="000099"/>
              </a:solidFill>
              <a:latin typeface="Times New Roman" pitchFamily="2" charset="0"/>
              <a:ea typeface="黑体" pitchFamily="2" charset="-122"/>
            </a:endParaRPr>
          </a:p>
        </p:txBody>
      </p:sp>
      <p:cxnSp>
        <p:nvCxnSpPr>
          <p:cNvPr id="28676" name="" title=""/>
          <p:cNvCxnSpPr/>
          <p:nvPr/>
        </p:nvCxnSpPr>
        <p:spPr>
          <a:xfrm flipV="1">
            <a:off x="5381625" y="1042988"/>
            <a:ext cx="450850" cy="46037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8677" name="Text Box 5" title=""/>
          <p:cNvSpPr txBox="1"/>
          <p:nvPr/>
        </p:nvSpPr>
        <p:spPr>
          <a:xfrm>
            <a:off x="6011863" y="773113"/>
            <a:ext cx="3132137" cy="2246312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800" b="1">
                <a:solidFill>
                  <a:srgbClr val="FF0000"/>
                </a:solidFill>
                <a:ea typeface="黑体" pitchFamily="2" charset="-122"/>
              </a:rPr>
              <a:t>既东封郑：</a:t>
            </a:r>
            <a:r>
              <a:rPr sz="2800" b="1">
                <a:solidFill>
                  <a:srgbClr val="0000CC"/>
                </a:solidFill>
                <a:ea typeface="黑体" pitchFamily="2" charset="-122"/>
              </a:rPr>
              <a:t>已经在东边让郑国成为晋国的边界。</a:t>
            </a:r>
            <a:r>
              <a:rPr sz="2800" b="1">
                <a:solidFill>
                  <a:srgbClr val="FF0000"/>
                </a:solidFill>
                <a:ea typeface="黑体" pitchFamily="2" charset="-122"/>
              </a:rPr>
              <a:t>东：</a:t>
            </a:r>
            <a:r>
              <a:rPr sz="2800" b="1">
                <a:solidFill>
                  <a:srgbClr val="0000CC"/>
                </a:solidFill>
                <a:ea typeface="黑体" pitchFamily="2" charset="-122"/>
              </a:rPr>
              <a:t>向东。</a:t>
            </a:r>
            <a:r>
              <a:rPr sz="2800" b="1">
                <a:solidFill>
                  <a:srgbClr val="FF0000"/>
                </a:solidFill>
                <a:ea typeface="黑体" pitchFamily="2" charset="-122"/>
              </a:rPr>
              <a:t>封：</a:t>
            </a:r>
            <a:r>
              <a:rPr sz="2800" b="1">
                <a:solidFill>
                  <a:srgbClr val="0000CC"/>
                </a:solidFill>
                <a:ea typeface="黑体" pitchFamily="2" charset="-122"/>
              </a:rPr>
              <a:t>疆界，使……成为疆界。</a:t>
            </a:r>
            <a:endParaRPr sz="2800" b="1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28678" name="Text Box 6" title=""/>
          <p:cNvSpPr txBox="1"/>
          <p:nvPr/>
        </p:nvSpPr>
        <p:spPr>
          <a:xfrm>
            <a:off x="206375" y="3024188"/>
            <a:ext cx="1800225" cy="96520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800" b="1">
                <a:solidFill>
                  <a:srgbClr val="FF0000"/>
                </a:solidFill>
                <a:ea typeface="黑体" pitchFamily="2" charset="-122"/>
              </a:rPr>
              <a:t>肆：</a:t>
            </a:r>
            <a:r>
              <a:rPr sz="2800" b="1">
                <a:solidFill>
                  <a:srgbClr val="0000CC"/>
                </a:solidFill>
                <a:ea typeface="黑体" pitchFamily="2" charset="-122"/>
              </a:rPr>
              <a:t>延伸，扩张。</a:t>
            </a:r>
            <a:endParaRPr sz="28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28679" name="" title=""/>
          <p:cNvCxnSpPr/>
          <p:nvPr/>
        </p:nvCxnSpPr>
        <p:spPr>
          <a:xfrm flipH="1">
            <a:off x="1871663" y="1808163"/>
            <a:ext cx="1530350" cy="126047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28680" name="" title=""/>
          <p:cNvCxnSpPr/>
          <p:nvPr/>
        </p:nvCxnSpPr>
        <p:spPr>
          <a:xfrm flipH="1" flipV="1">
            <a:off x="2185988" y="593725"/>
            <a:ext cx="1171575" cy="404813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8681" name="Text Box 9" title=""/>
          <p:cNvSpPr txBox="1"/>
          <p:nvPr/>
        </p:nvSpPr>
        <p:spPr>
          <a:xfrm>
            <a:off x="0" y="142875"/>
            <a:ext cx="9144000" cy="538163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800" b="1">
                <a:solidFill>
                  <a:srgbClr val="FF0000"/>
                </a:solidFill>
                <a:ea typeface="黑体" pitchFamily="2" charset="-122"/>
              </a:rPr>
              <a:t>何厌之有</a:t>
            </a:r>
            <a:r>
              <a:rPr sz="2800" b="1">
                <a:solidFill>
                  <a:srgbClr val="0000CC"/>
                </a:solidFill>
                <a:ea typeface="黑体" pitchFamily="2" charset="-122"/>
              </a:rPr>
              <a:t>：有何厌，</a:t>
            </a:r>
            <a:r>
              <a:rPr sz="2800" b="1">
                <a:solidFill>
                  <a:srgbClr val="FF0000"/>
                </a:solidFill>
                <a:ea typeface="黑体" pitchFamily="2" charset="-122"/>
              </a:rPr>
              <a:t>“之”</a:t>
            </a:r>
            <a:r>
              <a:rPr sz="2800" b="1">
                <a:solidFill>
                  <a:srgbClr val="0000CC"/>
                </a:solidFill>
                <a:ea typeface="黑体" pitchFamily="2" charset="-122"/>
              </a:rPr>
              <a:t>，宾语前置的标志。</a:t>
            </a:r>
            <a:r>
              <a:rPr sz="2800" b="1">
                <a:solidFill>
                  <a:srgbClr val="FF0000"/>
                </a:solidFill>
                <a:ea typeface="黑体" pitchFamily="2" charset="-122"/>
              </a:rPr>
              <a:t>“厌”，</a:t>
            </a:r>
            <a:r>
              <a:rPr sz="2800" b="1">
                <a:solidFill>
                  <a:srgbClr val="0000CC"/>
                </a:solidFill>
                <a:ea typeface="黑体" pitchFamily="2" charset="-122"/>
              </a:rPr>
              <a:t>满足。</a:t>
            </a:r>
            <a:endParaRPr sz="28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28682" name="" title=""/>
          <p:cNvCxnSpPr/>
          <p:nvPr/>
        </p:nvCxnSpPr>
        <p:spPr>
          <a:xfrm flipH="1">
            <a:off x="3429000" y="2743200"/>
            <a:ext cx="0" cy="360363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8683" name="" title=""/>
          <p:cNvSpPr txBox="1"/>
          <p:nvPr/>
        </p:nvSpPr>
        <p:spPr>
          <a:xfrm>
            <a:off x="2411413" y="3068638"/>
            <a:ext cx="3421062" cy="96520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800" b="1">
                <a:solidFill>
                  <a:srgbClr val="FF0000"/>
                </a:solidFill>
                <a:ea typeface="黑体" pitchFamily="2" charset="-122"/>
              </a:rPr>
              <a:t>唯</a:t>
            </a:r>
            <a:r>
              <a:rPr sz="2800" b="1">
                <a:solidFill>
                  <a:srgbClr val="0000CC"/>
                </a:solidFill>
                <a:ea typeface="黑体" pitchFamily="2" charset="-122"/>
              </a:rPr>
              <a:t>：句首语气词，表示希望。</a:t>
            </a:r>
            <a:r>
              <a:rPr sz="2800" b="1">
                <a:solidFill>
                  <a:srgbClr val="FF0000"/>
                </a:solidFill>
                <a:ea typeface="黑体" pitchFamily="2" charset="-122"/>
              </a:rPr>
              <a:t>图</a:t>
            </a:r>
            <a:r>
              <a:rPr sz="2800" b="1">
                <a:solidFill>
                  <a:srgbClr val="0000CC"/>
                </a:solidFill>
                <a:ea typeface="黑体" pitchFamily="2" charset="-122"/>
              </a:rPr>
              <a:t>：考虑。</a:t>
            </a:r>
            <a:endParaRPr sz="2800" b="1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28684" name="" title=""/>
          <p:cNvSpPr/>
          <p:nvPr/>
        </p:nvSpPr>
        <p:spPr>
          <a:xfrm>
            <a:off x="0" y="728663"/>
            <a:ext cx="1241425" cy="130175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阙：</a:t>
            </a:r>
            <a:endParaRPr sz="2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  <a:p>
            <a:pPr lvl="0"/>
            <a:r>
              <a:rPr sz="2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侵损，</a:t>
            </a:r>
            <a:endParaRPr sz="2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  <a:p>
            <a:pPr lvl="0"/>
            <a:r>
              <a:rPr sz="2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削减</a:t>
            </a:r>
            <a:endParaRPr sz="2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  <p:cxnSp>
        <p:nvCxnSpPr>
          <p:cNvPr id="28685" name="" title=""/>
          <p:cNvCxnSpPr/>
          <p:nvPr/>
        </p:nvCxnSpPr>
        <p:spPr>
          <a:xfrm flipH="1" flipV="1">
            <a:off x="971550" y="1854200"/>
            <a:ext cx="809625" cy="31432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8686" name="" title=""/>
          <p:cNvSpPr/>
          <p:nvPr/>
        </p:nvSpPr>
        <p:spPr>
          <a:xfrm>
            <a:off x="0" y="2124075"/>
            <a:ext cx="1241425" cy="904875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焉：</a:t>
            </a:r>
            <a:r>
              <a:rPr sz="2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从哪里</a:t>
            </a:r>
            <a:endParaRPr sz="2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  <p:cxnSp>
        <p:nvCxnSpPr>
          <p:cNvPr id="28687" name="" title=""/>
          <p:cNvCxnSpPr/>
          <p:nvPr/>
        </p:nvCxnSpPr>
        <p:spPr>
          <a:xfrm flipH="1">
            <a:off x="1150938" y="2124075"/>
            <a:ext cx="2116137" cy="496888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8688" name="Rectangle 10" title=""/>
          <p:cNvSpPr/>
          <p:nvPr/>
        </p:nvSpPr>
        <p:spPr>
          <a:xfrm>
            <a:off x="6237288" y="3249613"/>
            <a:ext cx="1584325" cy="568325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3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以：</a:t>
            </a:r>
            <a:r>
              <a:rPr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而</a:t>
            </a:r>
            <a:endParaRPr sz="30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  <p:cxnSp>
        <p:nvCxnSpPr>
          <p:cNvPr id="28689" name="" title=""/>
          <p:cNvCxnSpPr/>
          <p:nvPr/>
        </p:nvCxnSpPr>
        <p:spPr>
          <a:xfrm>
            <a:off x="1601788" y="2573338"/>
            <a:ext cx="4591050" cy="855662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8690" name="WordArt 12" title=""/>
          <p:cNvSpPr/>
          <p:nvPr/>
        </p:nvSpPr>
        <p:spPr>
          <a:xfrm>
            <a:off x="-228600" y="2286000"/>
            <a:ext cx="8534400" cy="1905000"/>
          </a:xfrm>
          <a:ln>
            <a:noFill/>
          </a:ln>
        </p:spPr>
        <p:txBody>
          <a:bodyPr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20000" lon="1080000" rev="0"/>
              </a:camera>
              <a:lightRig rig="legacyFlat1" dir="r"/>
            </a:scene3d>
            <a:sp3d extrusionH="430200" prstMaterial="legacyMatte">
              <a:bevelT w="0" h="0" prst="angle"/>
              <a:bevelB w="0" h="0" prst="angle"/>
              <a:extrusionClr>
                <a:srgbClr val="FF6600"/>
              </a:extrusionClr>
              <a:contourClr>
                <a:srgbClr val="000000"/>
              </a:contourClr>
            </a:sp3d>
          </a:bodyPr>
          <a:lstStyle/>
          <a:p>
            <a:pPr algn="ctr"/>
            <a:r>
              <a:rPr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charset="-122"/>
              </a:rPr>
              <a:t>引史为例，挑拨离间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7" grpId="0" animBg="1"/>
      <p:bldP spid="28678" grpId="0" animBg="1"/>
      <p:bldP spid="28681" grpId="0" animBg="1"/>
      <p:bldP spid="28684" grpId="0" animBg="1"/>
      <p:bldP spid="286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9698" name="Rectangle 2" title=""/>
          <p:cNvSpPr/>
          <p:nvPr/>
        </p:nvSpPr>
        <p:spPr>
          <a:xfrm>
            <a:off x="296863" y="1154113"/>
            <a:ext cx="5624512" cy="1104900"/>
          </a:xfrm>
          <a:prstGeom prst="rect">
            <a:avLst/>
          </a:prstGeom>
          <a:noFill/>
          <a:ln w="381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sz="3200" b="1">
                <a:latin typeface="Times New Roman" pitchFamily="2" charset="0"/>
                <a:ea typeface="黑体" pitchFamily="2" charset="-122"/>
              </a:rPr>
              <a:t>秦伯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说</a:t>
            </a:r>
            <a:r>
              <a:rPr sz="3200" b="1">
                <a:latin typeface="Times New Roman" pitchFamily="2" charset="0"/>
                <a:ea typeface="黑体" pitchFamily="2" charset="-122"/>
              </a:rPr>
              <a:t>，与郑人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盟</a:t>
            </a:r>
            <a:r>
              <a:rPr sz="3200" b="1">
                <a:latin typeface="Times New Roman" pitchFamily="2" charset="0"/>
                <a:ea typeface="黑体" pitchFamily="2" charset="-122"/>
              </a:rPr>
              <a:t>，使杞子、逢孙、杨孙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戍</a:t>
            </a:r>
            <a:r>
              <a:rPr sz="3200" b="1">
                <a:latin typeface="Times New Roman" pitchFamily="2" charset="0"/>
                <a:ea typeface="黑体" pitchFamily="2" charset="-122"/>
              </a:rPr>
              <a:t>之，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乃</a:t>
            </a:r>
            <a:r>
              <a:rPr sz="3200" b="1">
                <a:latin typeface="Times New Roman" pitchFamily="2" charset="0"/>
                <a:ea typeface="黑体" pitchFamily="2" charset="-122"/>
              </a:rPr>
              <a:t>还 。 </a:t>
            </a:r>
            <a:endParaRPr sz="3200" b="1">
              <a:latin typeface="Times New Roman" pitchFamily="2" charset="0"/>
              <a:ea typeface="黑体" pitchFamily="2" charset="-122"/>
            </a:endParaRPr>
          </a:p>
        </p:txBody>
      </p:sp>
      <p:sp>
        <p:nvSpPr>
          <p:cNvPr id="29699" name="Rectangle 3" title=""/>
          <p:cNvSpPr/>
          <p:nvPr/>
        </p:nvSpPr>
        <p:spPr>
          <a:xfrm>
            <a:off x="228600" y="3962400"/>
            <a:ext cx="4905375" cy="1882775"/>
          </a:xfrm>
          <a:prstGeom prst="rect">
            <a:avLst/>
          </a:prstGeom>
          <a:noFill/>
          <a:ln w="381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sz="2800" b="1">
                <a:latin typeface="Times New Roman" pitchFamily="2" charset="0"/>
              </a:rPr>
              <a:t>　　</a:t>
            </a:r>
            <a:r>
              <a:rPr sz="32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秦伯高兴了，就与郑国签订了盟约。并派杞子、逢孙、杨孙帮郑国守卫，就率军回国。 </a:t>
            </a:r>
            <a:endParaRPr sz="3200" b="1">
              <a:solidFill>
                <a:srgbClr val="000099"/>
              </a:solidFill>
              <a:latin typeface="Times New Roman" pitchFamily="2" charset="0"/>
              <a:ea typeface="黑体" pitchFamily="2" charset="-122"/>
            </a:endParaRPr>
          </a:p>
        </p:txBody>
      </p:sp>
      <p:cxnSp>
        <p:nvCxnSpPr>
          <p:cNvPr id="29700" name="" title=""/>
          <p:cNvCxnSpPr/>
          <p:nvPr/>
        </p:nvCxnSpPr>
        <p:spPr>
          <a:xfrm flipV="1">
            <a:off x="3671888" y="503238"/>
            <a:ext cx="720725" cy="811212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9701" name="Text Box 5" title=""/>
          <p:cNvSpPr txBox="1"/>
          <p:nvPr/>
        </p:nvSpPr>
        <p:spPr>
          <a:xfrm>
            <a:off x="4662488" y="207963"/>
            <a:ext cx="2024062" cy="598487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rgbClr val="FF0000"/>
                </a:solidFill>
                <a:ea typeface="黑体" pitchFamily="2" charset="-122"/>
              </a:rPr>
              <a:t>盟：</a:t>
            </a:r>
            <a:r>
              <a:rPr sz="3200" b="1">
                <a:solidFill>
                  <a:srgbClr val="0000CC"/>
                </a:solidFill>
                <a:ea typeface="黑体" pitchFamily="2" charset="-122"/>
              </a:rPr>
              <a:t>结盟。</a:t>
            </a:r>
            <a:endParaRPr sz="3200" b="1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29702" name="Text Box 6" title=""/>
          <p:cNvSpPr txBox="1"/>
          <p:nvPr/>
        </p:nvSpPr>
        <p:spPr>
          <a:xfrm>
            <a:off x="206375" y="3024188"/>
            <a:ext cx="2295525" cy="598487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rgbClr val="FF0000"/>
                </a:solidFill>
                <a:ea typeface="黑体" pitchFamily="2" charset="-122"/>
              </a:rPr>
              <a:t>戍：</a:t>
            </a:r>
            <a:r>
              <a:rPr sz="3200" b="1">
                <a:solidFill>
                  <a:srgbClr val="0000CC"/>
                </a:solidFill>
                <a:ea typeface="黑体" pitchFamily="2" charset="-122"/>
              </a:rPr>
              <a:t>守卫。</a:t>
            </a:r>
            <a:endParaRPr sz="32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29703" name="" title=""/>
          <p:cNvCxnSpPr/>
          <p:nvPr/>
        </p:nvCxnSpPr>
        <p:spPr>
          <a:xfrm flipH="1">
            <a:off x="1557338" y="2124075"/>
            <a:ext cx="1035050" cy="900113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29704" name="" title=""/>
          <p:cNvCxnSpPr/>
          <p:nvPr/>
        </p:nvCxnSpPr>
        <p:spPr>
          <a:xfrm flipH="1" flipV="1">
            <a:off x="1196975" y="819150"/>
            <a:ext cx="179388" cy="493713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9705" name="Text Box 9" title=""/>
          <p:cNvSpPr txBox="1"/>
          <p:nvPr/>
        </p:nvSpPr>
        <p:spPr>
          <a:xfrm>
            <a:off x="252413" y="188913"/>
            <a:ext cx="3554412" cy="598487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rgbClr val="FF0000"/>
                </a:solidFill>
                <a:ea typeface="黑体" pitchFamily="2" charset="-122"/>
              </a:rPr>
              <a:t>说</a:t>
            </a:r>
            <a:r>
              <a:rPr sz="3200" b="1">
                <a:solidFill>
                  <a:srgbClr val="0000CC"/>
                </a:solidFill>
                <a:ea typeface="黑体" pitchFamily="2" charset="-122"/>
              </a:rPr>
              <a:t>：通“悦”，高兴。</a:t>
            </a:r>
            <a:endParaRPr sz="32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29706" name="" title=""/>
          <p:cNvCxnSpPr/>
          <p:nvPr/>
        </p:nvCxnSpPr>
        <p:spPr>
          <a:xfrm flipH="1">
            <a:off x="3851275" y="2033588"/>
            <a:ext cx="90488" cy="855662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9707" name="" title=""/>
          <p:cNvSpPr txBox="1"/>
          <p:nvPr/>
        </p:nvSpPr>
        <p:spPr>
          <a:xfrm>
            <a:off x="2862263" y="3024188"/>
            <a:ext cx="2114550" cy="598487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rgbClr val="FF0000"/>
                </a:solidFill>
                <a:ea typeface="黑体" pitchFamily="2" charset="-122"/>
              </a:rPr>
              <a:t>乃</a:t>
            </a:r>
            <a:r>
              <a:rPr sz="3200" b="1">
                <a:solidFill>
                  <a:srgbClr val="0000CC"/>
                </a:solidFill>
                <a:ea typeface="黑体" pitchFamily="2" charset="-122"/>
              </a:rPr>
              <a:t>：于是。</a:t>
            </a:r>
            <a:endParaRPr sz="3200" b="1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29708" name="" title=""/>
          <p:cNvSpPr txBox="1"/>
          <p:nvPr/>
        </p:nvSpPr>
        <p:spPr>
          <a:xfrm>
            <a:off x="6705600" y="4114800"/>
            <a:ext cx="1928813" cy="2130425"/>
          </a:xfrm>
          <a:prstGeom prst="rect">
            <a:avLst/>
          </a:prstGeom>
          <a:solidFill>
            <a:srgbClr val="FFCC66"/>
          </a:solidFill>
          <a:ln w="28575" cmpd="sng">
            <a:solidFill>
              <a:srgbClr val="FF00FF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4400" b="1">
                <a:solidFill>
                  <a:srgbClr val="FF0000"/>
                </a:solidFill>
                <a:ea typeface="黑体" pitchFamily="2" charset="-122"/>
              </a:rPr>
              <a:t>烛之武说退秦师</a:t>
            </a:r>
            <a:r>
              <a:rPr sz="4400" b="1">
                <a:ea typeface="黑体" pitchFamily="2" charset="-122"/>
              </a:rPr>
              <a:t>。</a:t>
            </a:r>
            <a:endParaRPr sz="4400" b="1">
              <a:ea typeface="黑体" pitchFamily="2" charset="-122"/>
            </a:endParaRPr>
          </a:p>
        </p:txBody>
      </p:sp>
      <p:sp>
        <p:nvSpPr>
          <p:cNvPr id="29709" name="" title=""/>
          <p:cNvSpPr/>
          <p:nvPr/>
        </p:nvSpPr>
        <p:spPr>
          <a:xfrm>
            <a:off x="5029200" y="1676400"/>
            <a:ext cx="3886200" cy="1676400"/>
          </a:xfrm>
          <a:ln>
            <a:noFill/>
          </a:ln>
        </p:spPr>
        <p:txBody>
          <a:bodyPr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20000" lon="1080000" rev="0"/>
              </a:camera>
              <a:lightRig rig="legacyFlat1" dir="r"/>
            </a:scene3d>
            <a:sp3d extrusionH="430200" prstMaterial="legacyMatte">
              <a:bevelT w="0" h="0" prst="angle"/>
              <a:bevelB w="0" h="0" prst="angle"/>
              <a:extrusionClr>
                <a:srgbClr val="FF6600"/>
              </a:extrusionClr>
              <a:contourClr>
                <a:srgbClr val="000000"/>
              </a:contourClr>
            </a:sp3d>
          </a:bodyPr>
          <a:lstStyle/>
          <a:p>
            <a:pPr algn="ctr"/>
            <a:r>
              <a:rPr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楷体"/>
              </a:rPr>
              <a:t>化险为夷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animBg="1"/>
      <p:bldP spid="29701" grpId="0" animBg="1"/>
      <p:bldP spid="29702" grpId="0" animBg="1"/>
      <p:bldP spid="29705" grpId="0" animBg="1"/>
      <p:bldP spid="29707" grpId="0" animBg="1"/>
      <p:bldP spid="297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30722" name="Rectangle 2" title=""/>
          <p:cNvSpPr>
            <a:spLocks noGrp="1"/>
          </p:cNvSpPr>
          <p:nvPr>
            <p:ph type="body" idx="1"/>
          </p:nvPr>
        </p:nvSpPr>
        <p:spPr>
          <a:xfrm>
            <a:off x="1447800" y="2057400"/>
            <a:ext cx="6478588" cy="2209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742950" indent="-28575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11430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6002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20574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lang="zh-CN" altLang="en-US" sz="8800" b="1"/>
              <a:t>背诵第三段</a:t>
            </a:r>
            <a:endParaRPr lang="zh-CN" altLang="en-US" sz="8800" b="1"/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31746" name="Rectangle 2" title=""/>
          <p:cNvSpPr/>
          <p:nvPr/>
        </p:nvSpPr>
        <p:spPr>
          <a:xfrm>
            <a:off x="1690688" y="684213"/>
            <a:ext cx="5761037" cy="2566987"/>
          </a:xfrm>
          <a:prstGeom prst="rect">
            <a:avLst/>
          </a:prstGeom>
          <a:noFill/>
          <a:ln w="381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sz="3200" b="1">
                <a:latin typeface="Times New Roman" pitchFamily="2" charset="0"/>
                <a:ea typeface="黑体" pitchFamily="2" charset="-122"/>
              </a:rPr>
              <a:t>      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子犯</a:t>
            </a:r>
            <a:r>
              <a:rPr sz="3200" b="1">
                <a:latin typeface="Times New Roman" pitchFamily="2" charset="0"/>
                <a:ea typeface="黑体" pitchFamily="2" charset="-122"/>
              </a:rPr>
              <a:t>请击之。公曰：“不可。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微夫人</a:t>
            </a:r>
            <a:r>
              <a:rPr sz="3200" b="1">
                <a:latin typeface="Times New Roman" pitchFamily="2" charset="0"/>
                <a:ea typeface="黑体" pitchFamily="2" charset="-122"/>
              </a:rPr>
              <a:t>之力不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及</a:t>
            </a:r>
            <a:r>
              <a:rPr sz="3200" b="1">
                <a:latin typeface="Times New Roman" pitchFamily="2" charset="0"/>
                <a:ea typeface="黑体" pitchFamily="2" charset="-122"/>
              </a:rPr>
              <a:t>此。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因</a:t>
            </a:r>
            <a:r>
              <a:rPr sz="3200" b="1">
                <a:latin typeface="Times New Roman" pitchFamily="2" charset="0"/>
                <a:ea typeface="黑体" pitchFamily="2" charset="-122"/>
              </a:rPr>
              <a:t>人之力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而敝</a:t>
            </a:r>
            <a:r>
              <a:rPr sz="3200" b="1">
                <a:latin typeface="Times New Roman" pitchFamily="2" charset="0"/>
                <a:ea typeface="黑体" pitchFamily="2" charset="-122"/>
              </a:rPr>
              <a:t>之，不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仁</a:t>
            </a:r>
            <a:r>
              <a:rPr sz="3200" b="1">
                <a:latin typeface="Times New Roman" pitchFamily="2" charset="0"/>
                <a:ea typeface="黑体" pitchFamily="2" charset="-122"/>
              </a:rPr>
              <a:t>；失</a:t>
            </a:r>
            <a:r>
              <a:rPr sz="3200" b="1">
                <a:solidFill>
                  <a:srgbClr val="0000FF"/>
                </a:solidFill>
                <a:latin typeface="Times New Roman" pitchFamily="2" charset="0"/>
                <a:ea typeface="黑体" pitchFamily="2" charset="-122"/>
              </a:rPr>
              <a:t>其</a:t>
            </a:r>
            <a:r>
              <a:rPr sz="3200" b="1">
                <a:latin typeface="Times New Roman" pitchFamily="2" charset="0"/>
                <a:ea typeface="黑体" pitchFamily="2" charset="-122"/>
              </a:rPr>
              <a:t>所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与</a:t>
            </a:r>
            <a:r>
              <a:rPr sz="3200" b="1">
                <a:latin typeface="Times New Roman" pitchFamily="2" charset="0"/>
                <a:ea typeface="黑体" pitchFamily="2" charset="-122"/>
              </a:rPr>
              <a:t>，不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知</a:t>
            </a:r>
            <a:r>
              <a:rPr sz="3200" b="1">
                <a:latin typeface="Times New Roman" pitchFamily="2" charset="0"/>
                <a:ea typeface="黑体" pitchFamily="2" charset="-122"/>
              </a:rPr>
              <a:t>；以乱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易</a:t>
            </a:r>
            <a:r>
              <a:rPr sz="3200" b="1">
                <a:latin typeface="Times New Roman" pitchFamily="2" charset="0"/>
                <a:ea typeface="黑体" pitchFamily="2" charset="-122"/>
              </a:rPr>
              <a:t>整，不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武</a:t>
            </a:r>
            <a:r>
              <a:rPr sz="3200" b="1">
                <a:latin typeface="Times New Roman" pitchFamily="2" charset="0"/>
                <a:ea typeface="黑体" pitchFamily="2" charset="-122"/>
              </a:rPr>
              <a:t>。吾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其</a:t>
            </a:r>
            <a:r>
              <a:rPr sz="3200" b="1">
                <a:latin typeface="Times New Roman" pitchFamily="2" charset="0"/>
                <a:ea typeface="黑体" pitchFamily="2" charset="-122"/>
              </a:rPr>
              <a:t>还也。”亦</a:t>
            </a:r>
            <a:r>
              <a:rPr sz="32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去</a:t>
            </a:r>
            <a:r>
              <a:rPr sz="3200" b="1">
                <a:solidFill>
                  <a:srgbClr val="0000FF"/>
                </a:solidFill>
                <a:latin typeface="Times New Roman" pitchFamily="2" charset="0"/>
                <a:ea typeface="黑体" pitchFamily="2" charset="-122"/>
              </a:rPr>
              <a:t>之</a:t>
            </a:r>
            <a:r>
              <a:rPr sz="3200" b="1">
                <a:latin typeface="Times New Roman" pitchFamily="2" charset="0"/>
                <a:ea typeface="黑体" pitchFamily="2" charset="-122"/>
              </a:rPr>
              <a:t>。   </a:t>
            </a:r>
            <a:endParaRPr sz="3200" b="1">
              <a:latin typeface="Times New Roman" pitchFamily="2" charset="0"/>
              <a:ea typeface="黑体" pitchFamily="2" charset="-122"/>
            </a:endParaRPr>
          </a:p>
        </p:txBody>
      </p:sp>
      <p:sp>
        <p:nvSpPr>
          <p:cNvPr id="31747" name="Rectangle 3" title=""/>
          <p:cNvSpPr/>
          <p:nvPr/>
        </p:nvSpPr>
        <p:spPr>
          <a:xfrm>
            <a:off x="0" y="4806950"/>
            <a:ext cx="9144000" cy="2051050"/>
          </a:xfrm>
          <a:prstGeom prst="rect">
            <a:avLst/>
          </a:prstGeom>
          <a:noFill/>
          <a:ln w="3810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</a:pPr>
            <a:r>
              <a:rPr sz="2400" b="1">
                <a:latin typeface="Times New Roman" pitchFamily="2" charset="0"/>
              </a:rPr>
              <a:t>　　</a:t>
            </a:r>
            <a:r>
              <a:rPr sz="28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子犯请求晋侯下令攻击秦军。晋侯说：“不行。假如没有那人的支持，我就不会有今天。依靠了别人的力量</a:t>
            </a:r>
            <a:r>
              <a:rPr sz="28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却</a:t>
            </a:r>
            <a:r>
              <a:rPr sz="28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又去损害他，这是不</a:t>
            </a:r>
            <a:r>
              <a:rPr sz="28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仁义</a:t>
            </a:r>
            <a:r>
              <a:rPr sz="28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的；失掉自己的同盟国，这是不明智的；以混乱代替联合一致，这是不</a:t>
            </a:r>
            <a:r>
              <a:rPr sz="2800" b="1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勇武</a:t>
            </a:r>
            <a:r>
              <a:rPr sz="2800" b="1">
                <a:solidFill>
                  <a:srgbClr val="000099"/>
                </a:solidFill>
                <a:latin typeface="Times New Roman" pitchFamily="2" charset="0"/>
                <a:ea typeface="黑体" pitchFamily="2" charset="-122"/>
              </a:rPr>
              <a:t>的。我们还是回去吧。”这样晋军也撤离了郑国。 </a:t>
            </a:r>
            <a:endParaRPr sz="2800" b="1">
              <a:solidFill>
                <a:srgbClr val="000099"/>
              </a:solidFill>
              <a:latin typeface="Times New Roman" pitchFamily="2" charset="0"/>
              <a:ea typeface="黑体" pitchFamily="2" charset="-122"/>
            </a:endParaRPr>
          </a:p>
        </p:txBody>
      </p:sp>
      <p:cxnSp>
        <p:nvCxnSpPr>
          <p:cNvPr id="31748" name="" title=""/>
          <p:cNvCxnSpPr/>
          <p:nvPr/>
        </p:nvCxnSpPr>
        <p:spPr>
          <a:xfrm flipH="1">
            <a:off x="1646238" y="1538288"/>
            <a:ext cx="2700337" cy="22542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31749" name="Text Box 5" title=""/>
          <p:cNvSpPr txBox="1"/>
          <p:nvPr/>
        </p:nvSpPr>
        <p:spPr>
          <a:xfrm>
            <a:off x="4662488" y="73025"/>
            <a:ext cx="4230687" cy="47625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微：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假如没有。</a:t>
            </a:r>
            <a:r>
              <a:rPr sz="2400" b="1">
                <a:solidFill>
                  <a:srgbClr val="FF0000"/>
                </a:solidFill>
                <a:ea typeface="黑体" pitchFamily="2" charset="-122"/>
              </a:rPr>
              <a:t>夫人：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那人。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31750" name="Text Box 6" title=""/>
          <p:cNvSpPr txBox="1"/>
          <p:nvPr/>
        </p:nvSpPr>
        <p:spPr>
          <a:xfrm>
            <a:off x="7550150" y="1089025"/>
            <a:ext cx="1593850" cy="47625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因：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依靠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31751" name="" title=""/>
          <p:cNvCxnSpPr/>
          <p:nvPr/>
        </p:nvCxnSpPr>
        <p:spPr>
          <a:xfrm flipV="1">
            <a:off x="5876925" y="1358900"/>
            <a:ext cx="1665288" cy="90488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31752" name="" title=""/>
          <p:cNvCxnSpPr/>
          <p:nvPr/>
        </p:nvCxnSpPr>
        <p:spPr>
          <a:xfrm flipH="1" flipV="1">
            <a:off x="1106488" y="503238"/>
            <a:ext cx="1304925" cy="496887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31753" name="Text Box 9" title=""/>
          <p:cNvSpPr txBox="1"/>
          <p:nvPr/>
        </p:nvSpPr>
        <p:spPr>
          <a:xfrm>
            <a:off x="71438" y="73025"/>
            <a:ext cx="4410075" cy="47625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子犯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：狐偃的字。</a:t>
            </a:r>
            <a:r>
              <a:rPr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之：</a:t>
            </a:r>
            <a:r>
              <a:rPr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指秦军</a:t>
            </a:r>
            <a:endParaRPr sz="2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31754" name="" title=""/>
          <p:cNvCxnSpPr/>
          <p:nvPr/>
        </p:nvCxnSpPr>
        <p:spPr>
          <a:xfrm flipH="1" flipV="1">
            <a:off x="1241425" y="1223963"/>
            <a:ext cx="1216025" cy="719137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31755" name="" title=""/>
          <p:cNvSpPr txBox="1"/>
          <p:nvPr/>
        </p:nvSpPr>
        <p:spPr>
          <a:xfrm>
            <a:off x="71438" y="863600"/>
            <a:ext cx="1439862" cy="47625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敝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：损害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31756" name="" title=""/>
          <p:cNvCxnSpPr/>
          <p:nvPr/>
        </p:nvCxnSpPr>
        <p:spPr>
          <a:xfrm flipH="1">
            <a:off x="1285875" y="2124075"/>
            <a:ext cx="4816475" cy="360363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31757" name="" title=""/>
          <p:cNvSpPr txBox="1"/>
          <p:nvPr/>
        </p:nvSpPr>
        <p:spPr>
          <a:xfrm>
            <a:off x="0" y="2259013"/>
            <a:ext cx="1439863" cy="841375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与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：结交，亲附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31758" name="" title=""/>
          <p:cNvCxnSpPr/>
          <p:nvPr/>
        </p:nvCxnSpPr>
        <p:spPr>
          <a:xfrm flipH="1">
            <a:off x="1466850" y="2619375"/>
            <a:ext cx="674688" cy="58420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31759" name="" title=""/>
          <p:cNvSpPr txBox="1"/>
          <p:nvPr/>
        </p:nvSpPr>
        <p:spPr>
          <a:xfrm>
            <a:off x="0" y="3429000"/>
            <a:ext cx="1755775" cy="47625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知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：同“智”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31760" name="" title=""/>
          <p:cNvCxnSpPr/>
          <p:nvPr/>
        </p:nvCxnSpPr>
        <p:spPr>
          <a:xfrm flipH="1">
            <a:off x="3492500" y="2573338"/>
            <a:ext cx="2970213" cy="855662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31761" name="Text Box 11" title=""/>
          <p:cNvSpPr txBox="1"/>
          <p:nvPr/>
        </p:nvSpPr>
        <p:spPr>
          <a:xfrm>
            <a:off x="2232025" y="3448050"/>
            <a:ext cx="3644900" cy="47625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其：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表商量语气，还是。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31762" name="" title=""/>
          <p:cNvCxnSpPr/>
          <p:nvPr/>
        </p:nvCxnSpPr>
        <p:spPr>
          <a:xfrm>
            <a:off x="3671888" y="2933700"/>
            <a:ext cx="2609850" cy="72072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31763" name="Text Box 13" title=""/>
          <p:cNvSpPr txBox="1"/>
          <p:nvPr/>
        </p:nvSpPr>
        <p:spPr>
          <a:xfrm>
            <a:off x="6148388" y="3429000"/>
            <a:ext cx="1844675" cy="47625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去：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离开。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cxnSp>
        <p:nvCxnSpPr>
          <p:cNvPr id="31764" name="" title=""/>
          <p:cNvCxnSpPr/>
          <p:nvPr/>
        </p:nvCxnSpPr>
        <p:spPr>
          <a:xfrm>
            <a:off x="5381625" y="2663825"/>
            <a:ext cx="990600" cy="141287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31765" name="Text Box 15" title=""/>
          <p:cNvSpPr txBox="1"/>
          <p:nvPr/>
        </p:nvSpPr>
        <p:spPr>
          <a:xfrm>
            <a:off x="7542213" y="2528888"/>
            <a:ext cx="1439862" cy="47625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ea typeface="黑体" pitchFamily="2" charset="-122"/>
              </a:rPr>
              <a:t>易：</a:t>
            </a:r>
            <a:r>
              <a:rPr sz="2400" b="1">
                <a:solidFill>
                  <a:srgbClr val="0000CC"/>
                </a:solidFill>
                <a:ea typeface="黑体" pitchFamily="2" charset="-122"/>
              </a:rPr>
              <a:t>交换</a:t>
            </a:r>
            <a:endParaRPr sz="2400" b="1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31766" name="Rectangle 16" title=""/>
          <p:cNvSpPr/>
          <p:nvPr/>
        </p:nvSpPr>
        <p:spPr>
          <a:xfrm>
            <a:off x="0" y="1493838"/>
            <a:ext cx="1646238" cy="50800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及：</a:t>
            </a:r>
            <a:r>
              <a:rPr sz="2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达到</a:t>
            </a:r>
            <a:endParaRPr sz="2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  <p:sp>
        <p:nvSpPr>
          <p:cNvPr id="31767" name="Rectangle 17" title=""/>
          <p:cNvSpPr/>
          <p:nvPr/>
        </p:nvSpPr>
        <p:spPr>
          <a:xfrm>
            <a:off x="4346575" y="2754313"/>
            <a:ext cx="2862263" cy="50800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其：</a:t>
            </a:r>
            <a:r>
              <a:rPr sz="2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代词，自己的</a:t>
            </a:r>
            <a:endParaRPr sz="2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  <p:cxnSp>
        <p:nvCxnSpPr>
          <p:cNvPr id="31768" name="" title=""/>
          <p:cNvCxnSpPr/>
          <p:nvPr/>
        </p:nvCxnSpPr>
        <p:spPr>
          <a:xfrm>
            <a:off x="5246688" y="2035175"/>
            <a:ext cx="674687" cy="67310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31769" name="Rectangle 19" title=""/>
          <p:cNvSpPr/>
          <p:nvPr/>
        </p:nvSpPr>
        <p:spPr>
          <a:xfrm>
            <a:off x="4572000" y="4103688"/>
            <a:ext cx="4410075" cy="50800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武：</a:t>
            </a:r>
            <a:r>
              <a:rPr sz="2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战时应遵守的道义准则</a:t>
            </a:r>
            <a:endParaRPr sz="2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  <p:sp>
        <p:nvSpPr>
          <p:cNvPr id="31770" name="" title=""/>
          <p:cNvSpPr/>
          <p:nvPr/>
        </p:nvSpPr>
        <p:spPr>
          <a:xfrm>
            <a:off x="971550" y="4103688"/>
            <a:ext cx="2484438" cy="508000"/>
          </a:xfrm>
          <a:prstGeom prst="rect">
            <a:avLst/>
          </a:prstGeom>
          <a:noFill/>
          <a:ln w="19050" cmpd="sng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之：</a:t>
            </a:r>
            <a:r>
              <a:rPr sz="2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代郑国</a:t>
            </a:r>
            <a:endParaRPr sz="2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  <p:cxnSp>
        <p:nvCxnSpPr>
          <p:cNvPr id="31771" name="" title=""/>
          <p:cNvCxnSpPr/>
          <p:nvPr/>
        </p:nvCxnSpPr>
        <p:spPr>
          <a:xfrm flipH="1">
            <a:off x="2411413" y="3114675"/>
            <a:ext cx="1395412" cy="1035050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31772" name="" title=""/>
          <p:cNvCxnSpPr/>
          <p:nvPr/>
        </p:nvCxnSpPr>
        <p:spPr>
          <a:xfrm flipV="1">
            <a:off x="2322513" y="549275"/>
            <a:ext cx="2835275" cy="85407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31773" name="" title=""/>
          <p:cNvCxnSpPr/>
          <p:nvPr/>
        </p:nvCxnSpPr>
        <p:spPr>
          <a:xfrm>
            <a:off x="3897313" y="2528888"/>
            <a:ext cx="3735387" cy="225425"/>
          </a:xfrm>
          <a:prstGeom prst="line">
            <a:avLst/>
          </a:prstGeom>
          <a:noFill/>
          <a:ln cmpd="sng">
            <a:solidFill>
              <a:srgbClr val="FF0066"/>
            </a:solidFill>
            <a:miter lim="800000"/>
            <a:tailEnd type="triangle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8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9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2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3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nimBg="1"/>
      <p:bldP spid="31749" grpId="0" animBg="1"/>
      <p:bldP spid="31750" grpId="0" animBg="1"/>
      <p:bldP spid="31753" grpId="0" animBg="1"/>
      <p:bldP spid="31755" grpId="0" animBg="1"/>
      <p:bldP spid="31757" grpId="0" animBg="1"/>
      <p:bldP spid="31759" grpId="0" animBg="1"/>
      <p:bldP spid="31761" grpId="0" animBg="1"/>
      <p:bldP spid="31763" grpId="0" animBg="1"/>
      <p:bldP spid="31765" grpId="0" animBg="1"/>
      <p:bldP spid="31766" grpId="0" animBg="1"/>
      <p:bldP spid="31767" grpId="0" animBg="1"/>
      <p:bldP spid="31769" grpId="0" animBg="1"/>
      <p:bldP spid="317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5122" name="Rectangle 2" title="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686800" cy="32766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/>
          <a:lstStyle>
            <a:lvl1pPr marL="342900" indent="-3429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742950" indent="-28575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11430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6002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20574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100000"/>
              </a:lnSpc>
            </a:pPr>
            <a:r>
              <a:rPr lang="zh-CN" altLang="en-US" sz="4400" b="1"/>
              <a:t>   </a:t>
            </a:r>
            <a:r>
              <a:rPr lang="en-US" altLang="en-US" sz="4400" b="1"/>
              <a:t>题目是文章的眼睛，它告诉我们</a:t>
            </a:r>
            <a:r>
              <a:rPr lang="zh-CN" altLang="en-US" sz="4400" b="1"/>
              <a:t>什么</a:t>
            </a:r>
            <a:r>
              <a:rPr lang="en-US" altLang="en-US" sz="4400" b="1"/>
              <a:t>？</a:t>
            </a:r>
            <a:endParaRPr lang="en-US" altLang="en-US" sz="4400" b="1"/>
          </a:p>
          <a:p>
            <a:pPr lvl="0">
              <a:lnSpc>
                <a:spcPct val="85000"/>
              </a:lnSpc>
            </a:pPr>
            <a:r>
              <a:rPr lang="en-US" altLang="en-US" sz="3600" b="1">
                <a:latin typeface="宋体" charset="-122"/>
              </a:rPr>
              <a:t>（</a:t>
            </a:r>
            <a:r>
              <a:rPr lang="en-US" altLang="en-US" sz="3600" b="1">
                <a:solidFill>
                  <a:schemeClr val="accent2"/>
                </a:solidFill>
                <a:latin typeface="宋体" charset="-122"/>
              </a:rPr>
              <a:t>1）核心人物是烛之武；</a:t>
            </a:r>
            <a:endParaRPr lang="en-US" altLang="en-US" sz="3600" b="1">
              <a:solidFill>
                <a:schemeClr val="accent2"/>
              </a:solidFill>
              <a:latin typeface="宋体" charset="-122"/>
            </a:endParaRPr>
          </a:p>
          <a:p>
            <a:pPr lvl="0">
              <a:lnSpc>
                <a:spcPct val="85000"/>
              </a:lnSpc>
            </a:pPr>
            <a:r>
              <a:rPr lang="en-US" altLang="en-US" sz="3600" b="1">
                <a:solidFill>
                  <a:schemeClr val="accent2"/>
                </a:solidFill>
                <a:latin typeface="宋体" charset="-122"/>
              </a:rPr>
              <a:t>（2）一人</a:t>
            </a:r>
            <a:r>
              <a:rPr lang="zh-CN" altLang="en-US" sz="3600" b="1">
                <a:solidFill>
                  <a:schemeClr val="accent2"/>
                </a:solidFill>
                <a:latin typeface="宋体" charset="-122"/>
              </a:rPr>
              <a:t>能使万人退却</a:t>
            </a:r>
            <a:r>
              <a:rPr lang="en-US" altLang="en-US" sz="3600" b="1">
                <a:solidFill>
                  <a:schemeClr val="accent2"/>
                </a:solidFill>
                <a:latin typeface="宋体" charset="-122"/>
              </a:rPr>
              <a:t>，力量悬殊，充满悬念；</a:t>
            </a:r>
            <a:endParaRPr lang="en-US" altLang="en-US" sz="3600" b="1">
              <a:solidFill>
                <a:schemeClr val="accent2"/>
              </a:solidFill>
              <a:latin typeface="宋体" charset="-122"/>
            </a:endParaRPr>
          </a:p>
          <a:p>
            <a:pPr marL="0" lvl="0" indent="0">
              <a:lnSpc>
                <a:spcPct val="85000"/>
              </a:lnSpc>
              <a:buNone/>
            </a:pPr>
            <a:endParaRPr lang="en-US" altLang="en-US" sz="2400" b="1">
              <a:latin typeface="宋体" charset="-122"/>
            </a:endParaRPr>
          </a:p>
        </p:txBody>
      </p:sp>
      <p:sp>
        <p:nvSpPr>
          <p:cNvPr id="5123" name="Rectangle 2" title=""/>
          <p:cNvSpPr>
            <a:spLocks noGrp="1"/>
          </p:cNvSpPr>
          <p:nvPr>
            <p:ph type="title"/>
          </p:nvPr>
        </p:nvSpPr>
        <p:spPr>
          <a:xfrm>
            <a:off x="2590800" y="609600"/>
            <a:ext cx="3810000" cy="914400"/>
          </a:xfrm>
          <a:prstGeom prst="rect">
            <a:avLst/>
          </a:prstGeom>
          <a:solidFill>
            <a:srgbClr val="FFFF66"/>
          </a:solidFill>
          <a:ln>
            <a:noFill/>
            <a:miter lim="800000"/>
          </a:ln>
        </p:spPr>
        <p:txBody>
          <a:bodyPr rot="0" wrap="square" anchor="ctr" anchorCtr="0"/>
          <a:lstStyle>
            <a:lvl1pPr marL="0" indent="0" algn="ctr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baseline="0">
                <a:solidFill>
                  <a:schemeClr val="tx2"/>
                </a:solidFill>
                <a:effectLst/>
                <a:latin typeface="Arial"/>
                <a:ea typeface="宋体" charset="-122"/>
              </a:defRPr>
            </a:lvl1pPr>
          </a:lstStyle>
          <a:p>
            <a:pPr lvl="0" algn="l"/>
            <a:r>
              <a:rPr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烛之武</a:t>
            </a:r>
            <a:r>
              <a:rPr b="1" u="sng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退</a:t>
            </a:r>
            <a:r>
              <a:rPr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秦师</a:t>
            </a:r>
            <a:endParaRPr b="1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 title="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baseline="0">
                <a:solidFill>
                  <a:schemeClr val="tx2"/>
                </a:solidFill>
                <a:effectLst/>
                <a:latin typeface="Arial"/>
                <a:ea typeface="宋体" charset="-122"/>
              </a:defRPr>
            </a:lvl1pPr>
          </a:lstStyle>
          <a:p>
            <a:pPr lvl="0"/>
            <a:r>
              <a:rPr sz="6600" b="1">
                <a:solidFill>
                  <a:schemeClr val="tx1"/>
                </a:solidFill>
              </a:rPr>
              <a:t>智退秦师</a:t>
            </a:r>
            <a:endParaRPr sz="6600" b="1">
              <a:solidFill>
                <a:schemeClr val="tx1"/>
              </a:solidFill>
            </a:endParaRPr>
          </a:p>
        </p:txBody>
      </p:sp>
      <p:sp>
        <p:nvSpPr>
          <p:cNvPr id="32771" name="Rectangle 3" title="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382000" cy="2743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742950" indent="-28575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11430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6002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20574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lang="zh-CN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en-US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烛之武善于利用秦晋矛盾,打动了秦伯,使秦退兵,他是如何做到这一点的?</a:t>
            </a:r>
            <a:endParaRPr lang="en-US" altLang="en-US" sz="3600" b="1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0"/>
            <a:r>
              <a:rPr lang="en-US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请将课文第三自然段分层，讨论分析烛之武是如何分析利弊，步步深入的。 </a:t>
            </a:r>
            <a:endParaRPr lang="en-US" altLang="en-US" sz="3600" b="1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33794" name="Text Box 2" title=""/>
          <p:cNvSpPr txBox="1"/>
          <p:nvPr/>
        </p:nvSpPr>
        <p:spPr>
          <a:xfrm>
            <a:off x="609600" y="4953000"/>
            <a:ext cx="4603750" cy="4572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400" b="1">
                <a:latin typeface="楷体_GB2312" pitchFamily="1" charset="-122"/>
                <a:ea typeface="楷体_GB2312" pitchFamily="1" charset="-122"/>
              </a:rPr>
              <a:t> 第五步，推测未来，劝秦谨慎。</a:t>
            </a:r>
            <a:endParaRPr sz="24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3795" name="Text Box 3" title=""/>
          <p:cNvSpPr txBox="1"/>
          <p:nvPr/>
        </p:nvSpPr>
        <p:spPr>
          <a:xfrm>
            <a:off x="1295400" y="152400"/>
            <a:ext cx="6888163" cy="579438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/>
            <a:r>
              <a:rPr sz="3200" b="1">
                <a:latin typeface="宋体" charset="-122"/>
              </a:rPr>
              <a:t>烛之武说秦伯运用了高超的攻心术 ：</a:t>
            </a:r>
            <a:endParaRPr sz="3200" b="1">
              <a:latin typeface="宋体" charset="-122"/>
            </a:endParaRPr>
          </a:p>
        </p:txBody>
      </p:sp>
      <p:sp>
        <p:nvSpPr>
          <p:cNvPr id="33796" name="Text Box 4" title=""/>
          <p:cNvSpPr txBox="1"/>
          <p:nvPr/>
        </p:nvSpPr>
        <p:spPr>
          <a:xfrm>
            <a:off x="2362200" y="1981200"/>
            <a:ext cx="5822950" cy="4572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400" b="1">
                <a:latin typeface="宋体" charset="-122"/>
              </a:rPr>
              <a:t>1（坦言知亡，避其锐气：郑既知亡矣。）</a:t>
            </a:r>
            <a:endParaRPr sz="2400" b="1">
              <a:latin typeface="宋体" charset="-122"/>
            </a:endParaRPr>
          </a:p>
        </p:txBody>
      </p:sp>
      <p:sp>
        <p:nvSpPr>
          <p:cNvPr id="33797" name="Text Box 5" title=""/>
          <p:cNvSpPr txBox="1"/>
          <p:nvPr/>
        </p:nvSpPr>
        <p:spPr>
          <a:xfrm>
            <a:off x="2362200" y="2971800"/>
            <a:ext cx="6127750" cy="4572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400" b="1">
                <a:latin typeface="宋体" charset="-122"/>
              </a:rPr>
              <a:t>2（亡郑只对晋有利：邻之厚，君之薄也。）</a:t>
            </a:r>
            <a:endParaRPr sz="2400" b="1">
              <a:latin typeface="宋体" charset="-122"/>
            </a:endParaRPr>
          </a:p>
        </p:txBody>
      </p:sp>
      <p:sp>
        <p:nvSpPr>
          <p:cNvPr id="33798" name="Text Box 6" title=""/>
          <p:cNvSpPr txBox="1"/>
          <p:nvPr/>
        </p:nvSpPr>
        <p:spPr>
          <a:xfrm>
            <a:off x="2362200" y="3962400"/>
            <a:ext cx="5394325" cy="4572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400" b="1">
                <a:latin typeface="宋体" charset="-122"/>
              </a:rPr>
              <a:t>3（舍郑会对秦有益：君亦无所害。）</a:t>
            </a:r>
            <a:endParaRPr sz="2400" b="1">
              <a:latin typeface="宋体" charset="-122"/>
            </a:endParaRPr>
          </a:p>
        </p:txBody>
      </p:sp>
      <p:sp>
        <p:nvSpPr>
          <p:cNvPr id="33799" name="Text Box 7" title=""/>
          <p:cNvSpPr txBox="1"/>
          <p:nvPr/>
        </p:nvSpPr>
        <p:spPr>
          <a:xfrm>
            <a:off x="5257800" y="4953000"/>
            <a:ext cx="3019425" cy="4572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400" b="1">
                <a:latin typeface="宋体" charset="-122"/>
              </a:rPr>
              <a:t>5（唯君图之。）</a:t>
            </a:r>
            <a:endParaRPr sz="2400" b="1">
              <a:latin typeface="宋体" charset="-122"/>
            </a:endParaRPr>
          </a:p>
        </p:txBody>
      </p:sp>
      <p:sp>
        <p:nvSpPr>
          <p:cNvPr id="33800" name="Text Box 8" title=""/>
          <p:cNvSpPr txBox="1"/>
          <p:nvPr/>
        </p:nvSpPr>
        <p:spPr>
          <a:xfrm>
            <a:off x="5105400" y="4419600"/>
            <a:ext cx="2943225" cy="4572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400" b="1">
                <a:latin typeface="宋体" charset="-122"/>
              </a:rPr>
              <a:t>4（君之所知也。）</a:t>
            </a:r>
            <a:endParaRPr sz="2400" b="1">
              <a:latin typeface="宋体" charset="-122"/>
            </a:endParaRPr>
          </a:p>
        </p:txBody>
      </p:sp>
      <p:sp>
        <p:nvSpPr>
          <p:cNvPr id="33801" name="Text Box 9" title=""/>
          <p:cNvSpPr txBox="1"/>
          <p:nvPr/>
        </p:nvSpPr>
        <p:spPr>
          <a:xfrm>
            <a:off x="609600" y="1524000"/>
            <a:ext cx="4616450" cy="4572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/>
            <a:r>
              <a:rPr sz="2400" b="1">
                <a:latin typeface="楷体_GB2312" pitchFamily="1" charset="-122"/>
                <a:ea typeface="楷体_GB2312" pitchFamily="1" charset="-122"/>
              </a:rPr>
              <a:t> 第一步，欲扬先抑，以退为进。</a:t>
            </a:r>
            <a:endParaRPr sz="24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3802" name="" title=""/>
          <p:cNvSpPr/>
          <p:nvPr/>
        </p:nvSpPr>
        <p:spPr>
          <a:xfrm>
            <a:off x="622300" y="2514600"/>
            <a:ext cx="4603750" cy="4572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/>
            <a:r>
              <a:rPr sz="2400" b="1">
                <a:latin typeface="楷体_GB2312" pitchFamily="1" charset="-122"/>
                <a:ea typeface="楷体_GB2312" pitchFamily="1" charset="-122"/>
              </a:rPr>
              <a:t> 第二步，阐明利害，动摇秦君。</a:t>
            </a:r>
            <a:endParaRPr sz="24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3803" name="" title=""/>
          <p:cNvSpPr/>
          <p:nvPr/>
        </p:nvSpPr>
        <p:spPr>
          <a:xfrm>
            <a:off x="609600" y="3429000"/>
            <a:ext cx="4616450" cy="4572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2400" b="1">
                <a:latin typeface="楷体_GB2312" pitchFamily="1" charset="-122"/>
                <a:ea typeface="楷体_GB2312" pitchFamily="1" charset="-122"/>
              </a:rPr>
              <a:t> 第三步，替秦着想，以利相诱。</a:t>
            </a:r>
            <a:endParaRPr sz="24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3804" name="" title=""/>
          <p:cNvSpPr/>
          <p:nvPr/>
        </p:nvSpPr>
        <p:spPr>
          <a:xfrm>
            <a:off x="609600" y="4419600"/>
            <a:ext cx="4705350" cy="4572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/>
            <a:r>
              <a:rPr sz="2400" b="1">
                <a:latin typeface="楷体_GB2312" pitchFamily="1" charset="-122"/>
                <a:ea typeface="楷体_GB2312" pitchFamily="1" charset="-122"/>
              </a:rPr>
              <a:t> 第四步，引史为例，挑拨秦晋。 </a:t>
            </a:r>
            <a:endParaRPr sz="2400" b="1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6" grpId="0"/>
      <p:bldP spid="33797" grpId="0"/>
      <p:bldP spid="33798" grpId="0"/>
      <p:bldP spid="33799" grpId="0"/>
      <p:bldP spid="33800" grpId="0"/>
      <p:bldP spid="33801" grpId="0"/>
      <p:bldP spid="33802" grpId="0"/>
      <p:bldP spid="33803" grpId="0"/>
      <p:bldP spid="3380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34818" name="Rectangle 2" title=""/>
          <p:cNvSpPr>
            <a:spLocks noGrp="1"/>
          </p:cNvSpPr>
          <p:nvPr>
            <p:ph type="title"/>
          </p:nvPr>
        </p:nvSpPr>
        <p:spPr>
          <a:xfrm>
            <a:off x="3276600" y="228600"/>
            <a:ext cx="2286000" cy="609600"/>
          </a:xfrm>
          <a:prstGeom prst="rect">
            <a:avLst/>
          </a:prstGeom>
          <a:solidFill>
            <a:srgbClr val="92D050"/>
          </a:solidFill>
          <a:ln>
            <a:noFill/>
            <a:miter lim="800000"/>
          </a:ln>
        </p:spPr>
        <p:txBody>
          <a:bodyPr wrap="square" anchor="ctr" anchorCtr="0"/>
          <a:lstStyle>
            <a:lvl1pPr marL="0" indent="0" algn="ctr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baseline="0">
                <a:solidFill>
                  <a:schemeClr val="tx2"/>
                </a:solidFill>
                <a:effectLst/>
                <a:latin typeface="Arial"/>
                <a:ea typeface="宋体" charset="-122"/>
              </a:defRPr>
            </a:lvl1pPr>
          </a:lstStyle>
          <a:p>
            <a:pPr lvl="0" algn="l"/>
            <a:r>
              <a:rPr sz="3600">
                <a:ea typeface="黑体" pitchFamily="2" charset="-122"/>
              </a:rPr>
              <a:t>写作特点</a:t>
            </a:r>
            <a:endParaRPr sz="3600">
              <a:ea typeface="黑体" pitchFamily="2" charset="-122"/>
            </a:endParaRPr>
          </a:p>
        </p:txBody>
      </p:sp>
      <p:sp>
        <p:nvSpPr>
          <p:cNvPr id="34819" name="Rectangle 3" title="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7912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wrap="square" anchor="t" anchorCtr="0"/>
          <a:lstStyle>
            <a:lvl1pPr marL="342900" indent="-3429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742950" indent="-28575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11430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6002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20574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marL="0" lvl="0" indent="0">
              <a:buNone/>
            </a:pPr>
            <a:r>
              <a:rPr lang="en-US" altLang="en-US" b="1">
                <a:solidFill>
                  <a:srgbClr val="0000FF"/>
                </a:solidFill>
                <a:latin typeface="宋体" charset="-122"/>
              </a:rPr>
              <a:t>1、详略得当</a:t>
            </a:r>
            <a:endParaRPr lang="en-US" altLang="en-US" b="1">
              <a:solidFill>
                <a:srgbClr val="0000FF"/>
              </a:solidFill>
              <a:latin typeface="宋体" charset="-122"/>
            </a:endParaRPr>
          </a:p>
          <a:p>
            <a:pPr marL="0" lvl="0" indent="0"/>
            <a:r>
              <a:rPr lang="zh-CN" altLang="en-US" b="1">
                <a:latin typeface="宋体" charset="-122"/>
              </a:rPr>
              <a:t>   </a:t>
            </a:r>
            <a:r>
              <a:rPr lang="en-US" altLang="en-US" b="1">
                <a:latin typeface="宋体" charset="-122"/>
              </a:rPr>
              <a:t>这篇课文主要表现烛之武怎样说退秦师的，所以对“退秦师”的前因后果只作简略交代，其它枝节更是只字未提。从而做到</a:t>
            </a:r>
            <a:r>
              <a:rPr lang="en-US" altLang="en-US" b="1">
                <a:solidFill>
                  <a:srgbClr val="FF0000"/>
                </a:solidFill>
                <a:latin typeface="宋体" charset="-122"/>
              </a:rPr>
              <a:t>繁而不杂，层次井然。</a:t>
            </a:r>
            <a:endParaRPr lang="en-US" altLang="en-US" sz="3600" b="1">
              <a:solidFill>
                <a:srgbClr val="FF0000"/>
              </a:solidFill>
              <a:latin typeface="宋体" charset="-122"/>
            </a:endParaRPr>
          </a:p>
          <a:p>
            <a:pPr marL="0" lvl="0" indent="0">
              <a:buFont typeface="Wingdings" charset="2"/>
              <a:buNone/>
            </a:pPr>
            <a:r>
              <a:rPr lang="en-US" altLang="en-US" b="1">
                <a:solidFill>
                  <a:srgbClr val="0000FF"/>
                </a:solidFill>
                <a:latin typeface="宋体" charset="-122"/>
              </a:rPr>
              <a:t>2、伏笔与照应</a:t>
            </a:r>
            <a:endParaRPr lang="en-US" altLang="en-US" b="1">
              <a:solidFill>
                <a:srgbClr val="0000FF"/>
              </a:solidFill>
              <a:latin typeface="宋体" charset="-122"/>
            </a:endParaRPr>
          </a:p>
          <a:p>
            <a:pPr marL="0" lvl="0" indent="0">
              <a:buFont typeface="Wingdings" charset="2"/>
              <a:buNone/>
            </a:pPr>
            <a:r>
              <a:rPr lang="en-US" altLang="en-US" b="1">
                <a:latin typeface="宋体" charset="-122"/>
              </a:rPr>
              <a:t>    这篇文章虽短，但在叙述故事时，却能够处处注意伏笔与照应。例如，在交代秦、晋围郑的原因时，说是“以其无礼于晋，且贰于楚”，说明</a:t>
            </a:r>
            <a:r>
              <a:rPr lang="zh-CN" altLang="en-US" b="1">
                <a:latin typeface="宋体" charset="-122"/>
              </a:rPr>
              <a:t>郑与秦</a:t>
            </a:r>
            <a:r>
              <a:rPr lang="en-US" altLang="en-US" b="1">
                <a:latin typeface="宋体" charset="-122"/>
              </a:rPr>
              <a:t>没有太多的矛盾冲突。这就为下文烛之武说退秦军埋下了伏笔。</a:t>
            </a:r>
            <a:endParaRPr lang="en-US" altLang="en-US" b="1">
              <a:latin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35842" name="矩形 3" title=""/>
          <p:cNvSpPr/>
          <p:nvPr/>
        </p:nvSpPr>
        <p:spPr>
          <a:xfrm>
            <a:off x="533400" y="990600"/>
            <a:ext cx="8001000" cy="301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marL="0" lvl="0" indent="0">
              <a:lnSpc>
                <a:spcPct val="120000"/>
              </a:lnSpc>
              <a:buFont typeface="Wingdings" charset="2"/>
            </a:pPr>
            <a:r>
              <a:rPr sz="3200" b="1">
                <a:solidFill>
                  <a:srgbClr val="0000FF"/>
                </a:solidFill>
                <a:latin typeface="宋体" charset="-122"/>
              </a:rPr>
              <a:t>3、波澜起伏</a:t>
            </a:r>
            <a:endParaRPr sz="3200" b="1">
              <a:solidFill>
                <a:srgbClr val="0000FF"/>
              </a:solidFill>
              <a:latin typeface="宋体" charset="-122"/>
            </a:endParaRPr>
          </a:p>
          <a:p>
            <a:pPr marL="0" lvl="0" indent="0">
              <a:lnSpc>
                <a:spcPct val="120000"/>
              </a:lnSpc>
              <a:buFont typeface="Wingdings" charset="2"/>
            </a:pPr>
            <a:r>
              <a:rPr sz="3200" b="1">
                <a:latin typeface="宋体" charset="-122"/>
              </a:rPr>
              <a:t>    这篇课文波澜起伏，生动活泼。从大军压境到最后的平息，课文都是</a:t>
            </a:r>
            <a:r>
              <a:rPr sz="3200" b="1">
                <a:solidFill>
                  <a:srgbClr val="FF0000"/>
                </a:solidFill>
                <a:latin typeface="宋体" charset="-122"/>
              </a:rPr>
              <a:t>有张有弛，曲折有致</a:t>
            </a:r>
            <a:r>
              <a:rPr sz="3200" b="1">
                <a:latin typeface="宋体" charset="-122"/>
              </a:rPr>
              <a:t>，增强了文章的艺术感染力。</a:t>
            </a:r>
            <a:endParaRPr sz="3200" b="1">
              <a:latin typeface="宋体" charset="-122"/>
            </a:endParaRPr>
          </a:p>
          <a:p>
            <a:pPr marL="0" lvl="0" indent="0">
              <a:lnSpc>
                <a:spcPct val="120000"/>
              </a:lnSpc>
              <a:buFont typeface="Wingdings" charset="2"/>
            </a:pPr>
            <a:r>
              <a:rPr sz="3200" b="1">
                <a:latin typeface="宋体" charset="-122"/>
              </a:rPr>
              <a:t>    </a:t>
            </a:r>
            <a:endParaRPr sz="3200" b="1">
              <a:latin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36866" name="Rectangle 2" title="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baseline="0">
                <a:solidFill>
                  <a:schemeClr val="tx2"/>
                </a:solidFill>
                <a:effectLst/>
                <a:latin typeface="Arial"/>
                <a:ea typeface="宋体" charset="-122"/>
              </a:defRPr>
            </a:lvl1pPr>
          </a:lstStyle>
          <a:p>
            <a:pPr lvl="0"/>
            <a:r>
              <a:rPr lang="zh-CN" altLang="en-US" sz="5400" b="1"/>
              <a:t>作业布置</a:t>
            </a:r>
            <a:endParaRPr lang="zh-CN" altLang="en-US" sz="5400" b="1"/>
          </a:p>
        </p:txBody>
      </p:sp>
      <p:sp>
        <p:nvSpPr>
          <p:cNvPr id="36867" name="Rectangle 3" title="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2514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742950" indent="-28575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11430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6002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20574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lang="zh-CN" altLang="en-US" sz="4000" b="1"/>
              <a:t>1   背诵全文，要求默写。</a:t>
            </a:r>
            <a:endParaRPr lang="zh-CN" altLang="en-US" sz="4000" b="1"/>
          </a:p>
          <a:p>
            <a:pPr lvl="0"/>
            <a:r>
              <a:rPr lang="zh-CN" altLang="en-US" sz="4000" b="1"/>
              <a:t>2   完成字词清单，课时作业【四】</a:t>
            </a:r>
            <a:endParaRPr lang="zh-CN" altLang="en-US" sz="4000" b="1"/>
          </a:p>
          <a:p>
            <a:pPr lvl="0"/>
            <a:endParaRPr lang="zh-CN" altLang="en-US" sz="4000" b="1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6146" name="Rectangle 2" title=""/>
          <p:cNvSpPr>
            <a:spLocks noGrp="1"/>
          </p:cNvSpPr>
          <p:nvPr>
            <p:ph type="body" idx="1"/>
          </p:nvPr>
        </p:nvSpPr>
        <p:spPr>
          <a:xfrm>
            <a:off x="304800" y="762000"/>
            <a:ext cx="8534400" cy="48006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/>
          <a:lstStyle>
            <a:lvl1pPr marL="342900" indent="-3429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742950" indent="-28575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11430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6002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20574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lang="en-US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《孙子兵法·谋攻》</a:t>
            </a:r>
            <a:r>
              <a:rPr lang="en-US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宋体" charset="-122"/>
              </a:rPr>
              <a:t>说：</a:t>
            </a:r>
            <a:r>
              <a:rPr lang="en-US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charset="-122"/>
              </a:rPr>
              <a:t>“上兵伐谋，其次伐交，其次伐兵，其下攻城。”</a:t>
            </a:r>
            <a:endParaRPr lang="en-US" altLang="en-US" sz="3600" b="1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宋体" charset="-122"/>
            </a:endParaRPr>
          </a:p>
          <a:p>
            <a:pPr lvl="0"/>
            <a:r>
              <a:rPr lang="zh-CN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charset="-122"/>
              </a:rPr>
              <a:t>    </a:t>
            </a:r>
            <a:r>
              <a:rPr lang="zh-CN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宋体" charset="-122"/>
              </a:rPr>
              <a:t>就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宋体" charset="-122"/>
              </a:rPr>
              <a:t>是说，用兵之道，最高明者乃以谋略取胜；其次以外交取胜；以兵戎相见，攻城拔池，乃为最下之策。不用通过战争的手段，就使别的国家放下武器，停止战争，这是战争的最高境界。而外交谋略的正确运用则是达到这一境界的重要方面。这使得本文成为《左传》中的名篇。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  <a:latin typeface="宋体" charset="-122"/>
            </a:endParaRPr>
          </a:p>
          <a:p>
            <a:pPr lvl="0">
              <a:lnSpc>
                <a:spcPct val="100000"/>
              </a:lnSpc>
            </a:pP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  <a:latin typeface="宋体" charset="-122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7170" name="Rectangle 2" title=""/>
          <p:cNvSpPr/>
          <p:nvPr/>
        </p:nvSpPr>
        <p:spPr>
          <a:xfrm>
            <a:off x="152400" y="1600200"/>
            <a:ext cx="8839200" cy="3787775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99CC"/>
            </a:solidFill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115000"/>
              </a:lnSpc>
            </a:pPr>
            <a:r>
              <a:rPr lang="en-US" altLang="en-US" sz="3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en-US" altLang="en-US" sz="3400" b="1">
                <a:solidFill>
                  <a:srgbClr val="FF0000"/>
                </a:solidFill>
                <a:latin typeface="宋体" charset="-122"/>
                <a:hlinkClick action="ppaction://noaction"/>
              </a:rPr>
              <a:t>《左传</a:t>
            </a:r>
            <a:r>
              <a:rPr lang="en-US" altLang="en-US" sz="2600" b="1">
                <a:solidFill>
                  <a:srgbClr val="0000CC"/>
                </a:solidFill>
                <a:latin typeface="宋体" charset="-122"/>
              </a:rPr>
              <a:t>①</a:t>
            </a:r>
            <a:r>
              <a:rPr lang="en-US" altLang="en-US" sz="3400" b="1">
                <a:solidFill>
                  <a:srgbClr val="FF0000"/>
                </a:solidFill>
                <a:latin typeface="宋体" charset="-122"/>
                <a:hlinkClick action="ppaction://noaction"/>
              </a:rPr>
              <a:t>》</a:t>
            </a:r>
            <a:r>
              <a:rPr lang="en-US" altLang="en-US" sz="3400" b="1">
                <a:latin typeface="宋体" charset="-122"/>
              </a:rPr>
              <a:t>是</a:t>
            </a:r>
            <a:r>
              <a:rPr lang="en-US" altLang="en-US" sz="3400" b="1">
                <a:solidFill>
                  <a:srgbClr val="FF0000"/>
                </a:solidFill>
                <a:latin typeface="宋体" charset="-122"/>
              </a:rPr>
              <a:t>我国第一部</a:t>
            </a:r>
            <a:r>
              <a:rPr lang="en-US" altLang="en-US" sz="3400" b="1">
                <a:latin typeface="宋体" charset="-122"/>
              </a:rPr>
              <a:t>详细完整的</a:t>
            </a:r>
            <a:r>
              <a:rPr lang="en-US" altLang="en-US" sz="3800" b="1">
                <a:solidFill>
                  <a:srgbClr val="FF0000"/>
                </a:solidFill>
                <a:latin typeface="宋体" charset="-122"/>
                <a:hlinkClick r:id="rId2" action="ppaction://hlinksldjump"/>
              </a:rPr>
              <a:t>编年体</a:t>
            </a:r>
            <a:r>
              <a:rPr lang="en-US" altLang="en-US" sz="3400" b="1">
                <a:solidFill>
                  <a:srgbClr val="FF0000"/>
                </a:solidFill>
                <a:latin typeface="宋体" charset="-122"/>
              </a:rPr>
              <a:t>历史著作</a:t>
            </a:r>
            <a:r>
              <a:rPr lang="en-US" altLang="en-US" sz="3400" b="1">
                <a:latin typeface="宋体" charset="-122"/>
              </a:rPr>
              <a:t>，相传是鲁国的史官</a:t>
            </a:r>
            <a:r>
              <a:rPr lang="en-US" altLang="en-US" sz="3400" b="1" u="sng">
                <a:solidFill>
                  <a:srgbClr val="660066"/>
                </a:solidFill>
                <a:latin typeface="宋体" charset="-122"/>
              </a:rPr>
              <a:t>左丘明</a:t>
            </a:r>
            <a:r>
              <a:rPr lang="en-US" altLang="en-US" sz="3400" b="1">
                <a:latin typeface="宋体" charset="-122"/>
              </a:rPr>
              <a:t>所著。因为</a:t>
            </a:r>
            <a:r>
              <a:rPr lang="en-US" altLang="en-US" sz="3400" b="1">
                <a:solidFill>
                  <a:srgbClr val="FF0000"/>
                </a:solidFill>
                <a:latin typeface="宋体" charset="-122"/>
              </a:rPr>
              <a:t>《左传》</a:t>
            </a:r>
            <a:r>
              <a:rPr lang="en-US" altLang="en-US" sz="3400" b="1">
                <a:latin typeface="宋体" charset="-122"/>
              </a:rPr>
              <a:t>和</a:t>
            </a:r>
            <a:r>
              <a:rPr lang="en-US" altLang="en-US" sz="3400" b="1">
                <a:solidFill>
                  <a:srgbClr val="FF0000"/>
                </a:solidFill>
                <a:latin typeface="宋体" charset="-122"/>
              </a:rPr>
              <a:t>《公羊传》《谷梁传》</a:t>
            </a:r>
            <a:r>
              <a:rPr lang="en-US" altLang="en-US" sz="3400" b="1">
                <a:latin typeface="宋体" charset="-122"/>
              </a:rPr>
              <a:t>都是为解说</a:t>
            </a:r>
            <a:r>
              <a:rPr lang="en-US" altLang="en-US" sz="3400" b="1">
                <a:solidFill>
                  <a:srgbClr val="FF0000"/>
                </a:solidFill>
                <a:latin typeface="宋体" charset="-122"/>
              </a:rPr>
              <a:t>《春秋》</a:t>
            </a:r>
            <a:r>
              <a:rPr lang="en-US" altLang="en-US" sz="3400" b="1">
                <a:latin typeface="宋体" charset="-122"/>
              </a:rPr>
              <a:t>而作，所以它们又被称作</a:t>
            </a:r>
            <a:r>
              <a:rPr lang="en-US" altLang="en-US" sz="3400" b="1">
                <a:solidFill>
                  <a:srgbClr val="FF0000"/>
                </a:solidFill>
                <a:latin typeface="宋体" charset="-122"/>
              </a:rPr>
              <a:t>“春秋三</a:t>
            </a:r>
            <a:r>
              <a:rPr lang="en-US" altLang="en-US" sz="3400" b="1">
                <a:solidFill>
                  <a:srgbClr val="0000FF"/>
                </a:solidFill>
                <a:latin typeface="宋体" charset="-122"/>
              </a:rPr>
              <a:t>传</a:t>
            </a:r>
            <a:r>
              <a:rPr lang="en-US" altLang="en-US" sz="3400" b="1">
                <a:solidFill>
                  <a:srgbClr val="FF0000"/>
                </a:solidFill>
                <a:latin typeface="宋体" charset="-122"/>
              </a:rPr>
              <a:t>”</a:t>
            </a:r>
            <a:r>
              <a:rPr lang="en-US" altLang="en-US" sz="3400" b="1">
                <a:latin typeface="宋体" charset="-122"/>
              </a:rPr>
              <a:t>，《左传》又名《春秋左氏传》。</a:t>
            </a:r>
            <a:endParaRPr lang="en-US" altLang="en-US" sz="3400" b="1">
              <a:latin typeface="宋体" charset="-122"/>
            </a:endParaRPr>
          </a:p>
          <a:p>
            <a:pPr lvl="0">
              <a:lnSpc>
                <a:spcPct val="115000"/>
              </a:lnSpc>
            </a:pPr>
            <a:r>
              <a:rPr lang="en-US" altLang="en-US" sz="3200" b="1">
                <a:solidFill>
                  <a:srgbClr val="0000CC"/>
                </a:solidFill>
                <a:latin typeface="宋体" charset="-122"/>
              </a:rPr>
              <a:t>     </a:t>
            </a:r>
            <a:r>
              <a:rPr lang="zh-CN" altLang="en-US" sz="3200" b="1">
                <a:solidFill>
                  <a:srgbClr val="0000CC"/>
                </a:solidFill>
                <a:latin typeface="宋体" charset="-122"/>
              </a:rPr>
              <a:t>      </a:t>
            </a:r>
            <a:r>
              <a:rPr lang="en-US" altLang="en-US" sz="3200" b="1">
                <a:solidFill>
                  <a:srgbClr val="0000CC"/>
                </a:solidFill>
                <a:latin typeface="宋体" charset="-122"/>
              </a:rPr>
              <a:t>(</a:t>
            </a:r>
            <a:r>
              <a:rPr lang="en-US" altLang="en-US" sz="2800" b="1">
                <a:solidFill>
                  <a:srgbClr val="0000CC"/>
                </a:solidFill>
                <a:latin typeface="宋体" charset="-122"/>
              </a:rPr>
              <a:t>①</a:t>
            </a:r>
            <a:r>
              <a:rPr lang="en-US" altLang="en-US" sz="3200" b="1">
                <a:solidFill>
                  <a:srgbClr val="0000CC"/>
                </a:solidFill>
                <a:latin typeface="宋体" charset="-122"/>
              </a:rPr>
              <a:t>传－－注释或解释经书的文字。)</a:t>
            </a:r>
            <a:endParaRPr lang="en-US" altLang="en-US" sz="3200" b="1">
              <a:solidFill>
                <a:srgbClr val="0000CC"/>
              </a:solidFill>
              <a:latin typeface="宋体" charset="-122"/>
            </a:endParaRPr>
          </a:p>
        </p:txBody>
      </p:sp>
      <p:sp>
        <p:nvSpPr>
          <p:cNvPr id="7171" name="Text Box 3" title=""/>
          <p:cNvSpPr txBox="1"/>
          <p:nvPr/>
        </p:nvSpPr>
        <p:spPr>
          <a:xfrm>
            <a:off x="2438400" y="609600"/>
            <a:ext cx="3911600" cy="822325"/>
          </a:xfrm>
          <a:prstGeom prst="rect">
            <a:avLst/>
          </a:prstGeom>
          <a:solidFill>
            <a:srgbClr val="99CC00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4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" charset="0"/>
                <a:ea typeface="隶书" pitchFamily="1" charset="-122"/>
              </a:rPr>
              <a:t>《左传》简介</a:t>
            </a:r>
            <a:endParaRPr sz="4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2" charset="0"/>
              <a:ea typeface="隶书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8194" name="Text Box 2" title=""/>
          <p:cNvSpPr txBox="1"/>
          <p:nvPr/>
        </p:nvSpPr>
        <p:spPr>
          <a:xfrm>
            <a:off x="300038" y="512763"/>
            <a:ext cx="8497887" cy="1938337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99CC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4000" b="1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1" charset="-122"/>
              </a:rPr>
              <a:t>              </a:t>
            </a:r>
            <a:r>
              <a:rPr sz="4000" b="1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1" charset="-122"/>
              </a:rPr>
              <a:t>按年月日顺序编写的史书体裁。如《春秋》、《左传》、</a:t>
            </a:r>
            <a:r>
              <a:rPr sz="4000" b="1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《</a:t>
            </a:r>
            <a:r>
              <a:rPr sz="4000" b="1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1" charset="-122"/>
              </a:rPr>
              <a:t>资治通鉴》等。</a:t>
            </a:r>
            <a:endParaRPr sz="4000" b="1">
              <a:effectLst>
                <a:outerShdw blurRad="38100" dist="38100" dir="2700000" algn="tl">
                  <a:srgbClr val="FFFFFF"/>
                </a:outerShdw>
              </a:effectLst>
              <a:ea typeface="楷体_GB2312" pitchFamily="1" charset="-122"/>
            </a:endParaRPr>
          </a:p>
        </p:txBody>
      </p:sp>
      <p:sp>
        <p:nvSpPr>
          <p:cNvPr id="8195" name="Text Box 3" title=""/>
          <p:cNvSpPr txBox="1"/>
          <p:nvPr/>
        </p:nvSpPr>
        <p:spPr>
          <a:xfrm>
            <a:off x="304800" y="2667000"/>
            <a:ext cx="8550275" cy="1330325"/>
          </a:xfrm>
          <a:prstGeom prst="rect">
            <a:avLst/>
          </a:prstGeom>
          <a:noFill/>
          <a:ln w="19050" cmpd="sng">
            <a:solidFill>
              <a:srgbClr val="FF99CC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4000" b="1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1" charset="-122"/>
              </a:rPr>
              <a:t>               </a:t>
            </a:r>
            <a:r>
              <a:rPr sz="4000" b="1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1" charset="-122"/>
              </a:rPr>
              <a:t>分不同的国家编写的史书体裁。如《国语》、《战国策》等。</a:t>
            </a:r>
            <a:endParaRPr sz="4000" b="1">
              <a:effectLst>
                <a:outerShdw blurRad="38100" dist="38100" dir="2700000" algn="tl">
                  <a:srgbClr val="FFFFFF"/>
                </a:outerShdw>
              </a:effectLst>
              <a:ea typeface="楷体_GB2312" pitchFamily="1" charset="-122"/>
            </a:endParaRPr>
          </a:p>
        </p:txBody>
      </p:sp>
      <p:sp>
        <p:nvSpPr>
          <p:cNvPr id="8196" name="Text Box 4" title=""/>
          <p:cNvSpPr txBox="1"/>
          <p:nvPr/>
        </p:nvSpPr>
        <p:spPr>
          <a:xfrm>
            <a:off x="381000" y="4343400"/>
            <a:ext cx="8559800" cy="1330325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99CC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4000" b="1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1" charset="-122"/>
              </a:rPr>
              <a:t>               </a:t>
            </a:r>
            <a:r>
              <a:rPr sz="4000" b="1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1" charset="-122"/>
              </a:rPr>
              <a:t>以人物传记为中心的史书体裁。如《史记》、《三国志》等。</a:t>
            </a:r>
            <a:endParaRPr sz="4000" b="1">
              <a:effectLst>
                <a:outerShdw blurRad="38100" dist="38100" dir="2700000" algn="tl">
                  <a:srgbClr val="FFFFFF"/>
                </a:outerShdw>
              </a:effectLst>
              <a:ea typeface="楷体_GB2312" pitchFamily="1" charset="-122"/>
            </a:endParaRPr>
          </a:p>
        </p:txBody>
      </p:sp>
      <p:sp>
        <p:nvSpPr>
          <p:cNvPr id="8197" name="Text Box 5" title=""/>
          <p:cNvSpPr txBox="1"/>
          <p:nvPr/>
        </p:nvSpPr>
        <p:spPr>
          <a:xfrm>
            <a:off x="241300" y="519113"/>
            <a:ext cx="2044700" cy="701675"/>
          </a:xfrm>
          <a:prstGeom prst="rect">
            <a:avLst/>
          </a:prstGeom>
          <a:solidFill>
            <a:srgbClr val="FFFF66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 编年体</a:t>
            </a:r>
            <a:endParaRPr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198" name="Text Box 6" title=""/>
          <p:cNvSpPr txBox="1"/>
          <p:nvPr/>
        </p:nvSpPr>
        <p:spPr>
          <a:xfrm>
            <a:off x="304800" y="2667000"/>
            <a:ext cx="1860550" cy="701675"/>
          </a:xfrm>
          <a:prstGeom prst="rect">
            <a:avLst/>
          </a:prstGeom>
          <a:solidFill>
            <a:srgbClr val="FFFF66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国别体</a:t>
            </a:r>
            <a:endParaRPr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199" name="Text Box 7" title=""/>
          <p:cNvSpPr txBox="1"/>
          <p:nvPr/>
        </p:nvSpPr>
        <p:spPr>
          <a:xfrm>
            <a:off x="381000" y="4343400"/>
            <a:ext cx="1860550" cy="701675"/>
          </a:xfrm>
          <a:prstGeom prst="rect">
            <a:avLst/>
          </a:prstGeom>
          <a:solidFill>
            <a:srgbClr val="FFFF66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纪传体</a:t>
            </a:r>
            <a:endParaRPr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9218" name="Rectangle 2" title="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400800" cy="790575"/>
          </a:xfrm>
          <a:prstGeom prst="rect">
            <a:avLst/>
          </a:prstGeom>
          <a:solidFill>
            <a:schemeClr val="folHlink"/>
          </a:solidFill>
          <a:ln>
            <a:noFill/>
            <a:miter lim="800000"/>
          </a:ln>
        </p:spPr>
        <p:txBody>
          <a:bodyPr anchor="ctr" anchorCtr="0"/>
          <a:lstStyle>
            <a:lvl1pPr marL="0" indent="0" algn="ctr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baseline="0">
                <a:solidFill>
                  <a:schemeClr val="tx2"/>
                </a:solidFill>
                <a:effectLst/>
                <a:latin typeface="Arial"/>
                <a:ea typeface="宋体" charset="-122"/>
              </a:defRPr>
            </a:lvl1pPr>
          </a:lstStyle>
          <a:p>
            <a:pPr lvl="0"/>
            <a:r>
              <a:rPr b="1">
                <a:solidFill>
                  <a:schemeClr val="tx1"/>
                </a:solidFill>
              </a:rPr>
              <a:t>《左传》主要艺术成就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9219" name="Rectangle 3" title=""/>
          <p:cNvSpPr/>
          <p:nvPr/>
        </p:nvSpPr>
        <p:spPr>
          <a:xfrm>
            <a:off x="4800600" y="2165350"/>
            <a:ext cx="4114800" cy="2773363"/>
          </a:xfrm>
          <a:prstGeom prst="rect">
            <a:avLst/>
          </a:prstGeom>
          <a:solidFill>
            <a:srgbClr val="E3F3F4"/>
          </a:solidFill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长于叙事</a:t>
            </a:r>
            <a:r>
              <a:rPr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，尤其出色的是描写战争；</a:t>
            </a:r>
            <a:r>
              <a: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善于写人</a:t>
            </a:r>
            <a:r>
              <a:rPr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，</a:t>
            </a:r>
            <a:r>
              <a:rPr sz="44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工于记言</a:t>
            </a:r>
            <a:r>
              <a:rPr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。</a:t>
            </a:r>
            <a:endParaRPr sz="4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220" name="Picture 5" title=""/>
          <p:cNvPicPr>
            <a:picLocks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4273550" cy="41148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10242" name="Text Box 2" title=""/>
          <p:cNvSpPr txBox="1"/>
          <p:nvPr/>
        </p:nvSpPr>
        <p:spPr>
          <a:xfrm>
            <a:off x="304800" y="1447800"/>
            <a:ext cx="8610600" cy="4062413"/>
          </a:xfrm>
          <a:prstGeom prst="rect">
            <a:avLst/>
          </a:prstGeom>
          <a:solidFill>
            <a:schemeClr val="bg1"/>
          </a:solidFill>
          <a:ln cmpd="sng">
            <a:solidFill>
              <a:srgbClr val="FF99CC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>
              <a:lnSpc>
                <a:spcPct val="125000"/>
              </a:lnSpc>
              <a:spcBef>
                <a:spcPct val="50000"/>
              </a:spcBef>
            </a:pPr>
            <a:r>
              <a:rPr sz="4000" b="1">
                <a:effectLst>
                  <a:outerShdw blurRad="38100" dist="38100" dir="2700000" algn="tl">
                    <a:srgbClr val="FFFFFF"/>
                  </a:outerShdw>
                </a:effectLst>
                <a:latin typeface="宋体" charset="-122"/>
              </a:rPr>
              <a:t>    </a:t>
            </a:r>
            <a:r>
              <a:rPr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《左传》</a:t>
            </a:r>
            <a:r>
              <a:rPr sz="4000" b="1">
                <a:effectLst>
                  <a:outerShdw blurRad="38100" dist="38100" dir="2700000" algn="tl">
                    <a:srgbClr val="FFFFFF"/>
                  </a:outerShdw>
                </a:effectLst>
                <a:latin typeface="宋体" charset="-122"/>
              </a:rPr>
              <a:t>也是一部富有文学价值的历史散文著作。</a:t>
            </a:r>
            <a:r>
              <a:rPr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《左传》</a:t>
            </a:r>
            <a:r>
              <a:rPr sz="4000" b="1">
                <a:effectLst>
                  <a:outerShdw blurRad="38100" dist="38100" dir="2700000" algn="tl">
                    <a:srgbClr val="FFFFFF"/>
                  </a:outerShdw>
                </a:effectLst>
                <a:latin typeface="宋体" charset="-122"/>
              </a:rPr>
              <a:t>善于描写战争和记述外交辞令，记事条理清楚，详略得当；写人简洁生动，人物形象栩栩如生，是历代散文的典范。</a:t>
            </a:r>
            <a:endParaRPr sz="4000" b="1">
              <a:effectLst>
                <a:outerShdw blurRad="38100" dist="38100" dir="2700000" algn="tl">
                  <a:srgbClr val="FFFFFF"/>
                </a:outerShdw>
              </a:effectLst>
              <a:latin typeface="宋体" charset="-122"/>
            </a:endParaRPr>
          </a:p>
        </p:txBody>
      </p:sp>
      <p:sp>
        <p:nvSpPr>
          <p:cNvPr id="10243" name="Text Box 3" title=""/>
          <p:cNvSpPr txBox="1"/>
          <p:nvPr/>
        </p:nvSpPr>
        <p:spPr>
          <a:xfrm>
            <a:off x="1295400" y="457200"/>
            <a:ext cx="6391275" cy="914400"/>
          </a:xfrm>
          <a:prstGeom prst="rect">
            <a:avLst/>
          </a:prstGeom>
          <a:solidFill>
            <a:schemeClr val="folHlink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5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" charset="0"/>
                <a:ea typeface="隶书" pitchFamily="1" charset="-122"/>
              </a:rPr>
              <a:t>《左传》文学地位</a:t>
            </a:r>
            <a:endParaRPr sz="54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2" charset="0"/>
              <a:ea typeface="隶书" pitchFamily="1" charset="-122"/>
            </a:endParaRPr>
          </a:p>
        </p:txBody>
      </p:sp>
      <p:sp>
        <p:nvSpPr>
          <p:cNvPr id="10244" name="MovieButton 4" title="">
            <a:hlinkClick r:id="rId3" action="ppaction://hlinkfile">
              <a:snd r:embed="rId2" name="carbrake.wav"/>
            </a:hlinkClick>
          </p:cNvPr>
          <p:cNvSpPr/>
          <p:nvPr/>
        </p:nvSpPr>
        <p:spPr>
          <a:xfrm>
            <a:off x="8534400" y="6096000"/>
            <a:ext cx="228600" cy="533400"/>
          </a:xfrm>
          <a:prstGeom prst="actionButtonMovie">
            <a:avLst/>
          </a:prstGeom>
          <a:noFill/>
          <a:ln>
            <a:noFill/>
            <a:miter lim="800000"/>
          </a:ln>
          <a:effectLst/>
        </p:spPr>
        <p:txBody>
          <a:bodyPr/>
          <a:lstStyle/>
          <a:p/>
        </p:txBody>
      </p:sp>
    </p:spTree>
  </p:cSld>
  <p:clrMapOvr>
    <a:masterClrMapping/>
  </p:clrMapOvr>
  <p:transition>
    <p:strips dir="r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11266" name="Rectangle 2" title="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baseline="0">
                <a:solidFill>
                  <a:schemeClr val="tx2"/>
                </a:solidFill>
                <a:effectLst/>
                <a:latin typeface="Arial"/>
                <a:ea typeface="宋体" charset="-122"/>
              </a:defRPr>
            </a:lvl1pPr>
          </a:lstStyle>
          <a:p>
            <a:pPr lvl="0"/>
            <a:r>
              <a:rPr lang="zh-CN" altLang="en-US" sz="6600" b="1"/>
              <a:t>课文诵读</a:t>
            </a:r>
            <a:endParaRPr lang="zh-CN" altLang="en-US" sz="6600" b="1"/>
          </a:p>
        </p:txBody>
      </p:sp>
      <p:sp>
        <p:nvSpPr>
          <p:cNvPr id="11267" name="Rectangle 3" title=""/>
          <p:cNvSpPr>
            <a:spLocks noGrp="1"/>
          </p:cNvSpPr>
          <p:nvPr>
            <p:ph type="body" idx="1"/>
          </p:nvPr>
        </p:nvSpPr>
        <p:spPr>
          <a:xfrm>
            <a:off x="609600" y="2514600"/>
            <a:ext cx="8229600" cy="33067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1pPr>
            <a:lvl2pPr marL="742950" indent="-28575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2pPr>
            <a:lvl3pPr marL="11430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3pPr>
            <a:lvl4pPr marL="16002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4pPr>
            <a:lvl5pPr marL="20574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effectLst/>
                <a:latin typeface="Arial"/>
                <a:ea typeface="宋体" charset="-122"/>
              </a:defRPr>
            </a:lvl5pPr>
          </a:lstStyle>
          <a:p>
            <a:pPr lvl="0"/>
            <a:r>
              <a:rPr lang="zh-CN" altLang="en-US" sz="4800" b="1"/>
              <a:t>听朗读，注意读音和节奏。</a:t>
            </a:r>
            <a:endParaRPr lang="zh-CN" altLang="en-US" sz="4800" b="1"/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dk1" tx1="lt1" bg2="dk2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dk1" tx1="lt1" bg2="dk2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dk2" tx1="lt2" bg2="dk1" tx2="lt1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(4:3)</PresentationFormat>
  <Paragraphs>197</Paragraphs>
  <Slides>34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43">
      <vt:lpstr>Arial</vt:lpstr>
      <vt:lpstr>宋体</vt:lpstr>
      <vt:lpstr>黑体</vt:lpstr>
      <vt:lpstr>Times New Roman</vt:lpstr>
      <vt:lpstr>隶书</vt:lpstr>
      <vt:lpstr>楷体_GB2312</vt:lpstr>
      <vt:lpstr>Wingdings</vt:lpstr>
      <vt:lpstr>楷体</vt:lpstr>
      <vt:lpstr>默认设计模板</vt:lpstr>
      <vt:lpstr>烛之武退秦师</vt:lpstr>
      <vt:lpstr>一言之辩，重于九鼎之宝；三寸之舌，强于百万之师。                ——刘勰《文心雕龙》 </vt:lpstr>
      <vt:lpstr>烛之武退秦师</vt:lpstr>
      <vt:lpstr>PowerPoint Presentation</vt:lpstr>
      <vt:lpstr>PowerPoint Presentation</vt:lpstr>
      <vt:lpstr>PowerPoint Presentation</vt:lpstr>
      <vt:lpstr>《左传》主要艺术成就</vt:lpstr>
      <vt:lpstr>PowerPoint Presentation</vt:lpstr>
      <vt:lpstr>课文诵读</vt:lpstr>
      <vt:lpstr>PowerPoint Presentation</vt:lpstr>
      <vt:lpstr>PowerPoint Presentation</vt:lpstr>
      <vt:lpstr>思考</vt:lpstr>
      <vt:lpstr>PowerPoint Presentation</vt:lpstr>
      <vt:lpstr>秦晋围郑示意图</vt:lpstr>
      <vt:lpstr>PowerPoint Presentation</vt:lpstr>
      <vt:lpstr>PowerPoint Presentation</vt:lpstr>
      <vt:lpstr>言为心声，语见其人——探究烛之武其言其人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智退秦师</vt:lpstr>
      <vt:lpstr>PowerPoint Presentation</vt:lpstr>
      <vt:lpstr>写作特点</vt:lpstr>
      <vt:lpstr>PowerPoint Presentation</vt:lpstr>
      <vt:lpstr>作业布置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2023-10-27T10:23:09.523</cp:lastPrinted>
  <dcterms:created xsi:type="dcterms:W3CDTF">2023-10-27T10:23:09Z</dcterms:created>
  <dcterms:modified xsi:type="dcterms:W3CDTF">2023-10-27T02:23:09Z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