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96" r:id="rId3"/>
    <p:sldId id="259" r:id="rId4"/>
    <p:sldId id="262" r:id="rId5"/>
    <p:sldId id="260" r:id="rId6"/>
    <p:sldId id="358" r:id="rId7"/>
    <p:sldId id="355" r:id="rId8"/>
    <p:sldId id="332" r:id="rId9"/>
    <p:sldId id="300" r:id="rId10"/>
    <p:sldId id="298" r:id="rId11"/>
    <p:sldId id="409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3" r:id="rId22"/>
    <p:sldId id="352" r:id="rId23"/>
    <p:sldId id="345" r:id="rId24"/>
    <p:sldId id="346" r:id="rId25"/>
    <p:sldId id="347" r:id="rId26"/>
    <p:sldId id="348" r:id="rId27"/>
    <p:sldId id="349" r:id="rId28"/>
    <p:sldId id="350" r:id="rId29"/>
    <p:sldId id="344" r:id="rId30"/>
    <p:sldId id="353" r:id="rId31"/>
    <p:sldId id="301" r:id="rId32"/>
    <p:sldId id="303" r:id="rId33"/>
    <p:sldId id="306" r:id="rId34"/>
    <p:sldId id="307" r:id="rId35"/>
    <p:sldId id="302" r:id="rId36"/>
    <p:sldId id="310" r:id="rId37"/>
    <p:sldId id="311" r:id="rId38"/>
    <p:sldId id="313" r:id="rId39"/>
    <p:sldId id="312" r:id="rId40"/>
    <p:sldId id="314" r:id="rId41"/>
    <p:sldId id="315" r:id="rId42"/>
    <p:sldId id="316" r:id="rId43"/>
    <p:sldId id="318" r:id="rId44"/>
    <p:sldId id="317" r:id="rId45"/>
    <p:sldId id="322" r:id="rId46"/>
    <p:sldId id="323" r:id="rId47"/>
    <p:sldId id="324" r:id="rId48"/>
    <p:sldId id="325" r:id="rId49"/>
    <p:sldId id="271" r:id="rId50"/>
  </p:sldIdLst>
  <p:sldSz cx="9144000" cy="6858000" type="screen4x3"/>
  <p:notesSz cx="6858000" cy="9144000"/>
  <p:embeddedFontLst>
    <p:embeddedFont>
      <p:font typeface="Calibri" panose="020F0502020204030204"/>
      <p:regular r:id="rId52"/>
      <p:bold r:id="rId53"/>
      <p:italic r:id="rId54"/>
      <p:boldItalic r:id="rId55"/>
    </p:embeddedFont>
    <p:embeddedFont>
      <p:font typeface="华文隶书" panose="02010800040101010101" pitchFamily="2" charset="-122"/>
      <p:regular r:id="rId56"/>
    </p:embeddedFont>
    <p:embeddedFont>
      <p:font typeface="微软雅黑" panose="020B0503020204020204" pitchFamily="34" charset="-122"/>
      <p:regular r:id="rId57"/>
    </p:embeddedFont>
    <p:embeddedFont>
      <p:font typeface="等线" panose="02010600030101010101" pitchFamily="2" charset="-122"/>
      <p:regular r:id="rId58"/>
    </p:embeddedFont>
    <p:embeddedFont>
      <p:font typeface="等线 Light" panose="02010600030101010101" charset="-122"/>
      <p:regular r:id="rId59"/>
    </p:embeddedFont>
    <p:embeddedFont>
      <p:font typeface="黑体" panose="02010609060101010101" pitchFamily="2" charset="-122"/>
      <p:regular r:id="rId60"/>
    </p:embeddedFont>
    <p:embeddedFont>
      <p:font typeface="楷体" panose="02010609060101010101" pitchFamily="49" charset="-122"/>
      <p:regular r:id="rId61"/>
    </p:embeddedFont>
  </p:embeddedFontLst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36" y="-264"/>
      </p:cViewPr>
      <p:guideLst>
        <p:guide orient="horz" pos="384"/>
        <p:guide orient="horz" pos="3974"/>
        <p:guide pos="410"/>
        <p:guide pos="54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tags" Target="tags/tag2.xml" /><Relationship Id="rId52" Type="http://schemas.openxmlformats.org/officeDocument/2006/relationships/font" Target="fonts/font1.fntdata" /><Relationship Id="rId53" Type="http://schemas.openxmlformats.org/officeDocument/2006/relationships/font" Target="fonts/font2.fntdata" /><Relationship Id="rId54" Type="http://schemas.openxmlformats.org/officeDocument/2006/relationships/font" Target="fonts/font3.fntdata" /><Relationship Id="rId55" Type="http://schemas.openxmlformats.org/officeDocument/2006/relationships/font" Target="fonts/font4.fntdata" /><Relationship Id="rId56" Type="http://schemas.openxmlformats.org/officeDocument/2006/relationships/font" Target="fonts/font5.fntdata" /><Relationship Id="rId57" Type="http://schemas.openxmlformats.org/officeDocument/2006/relationships/font" Target="fonts/font6.fntdata" /><Relationship Id="rId58" Type="http://schemas.openxmlformats.org/officeDocument/2006/relationships/font" Target="fonts/font7.fntdata" /><Relationship Id="rId59" Type="http://schemas.openxmlformats.org/officeDocument/2006/relationships/font" Target="fonts/font8.fntdata" /><Relationship Id="rId6" Type="http://schemas.openxmlformats.org/officeDocument/2006/relationships/slide" Target="slides/slide4.xml" /><Relationship Id="rId60" Type="http://schemas.openxmlformats.org/officeDocument/2006/relationships/font" Target="fonts/font9.fntdata" /><Relationship Id="rId61" Type="http://schemas.openxmlformats.org/officeDocument/2006/relationships/font" Target="fonts/font10.fntdata" /><Relationship Id="rId62" Type="http://schemas.openxmlformats.org/officeDocument/2006/relationships/presProps" Target="presProps.xml" /><Relationship Id="rId63" Type="http://schemas.openxmlformats.org/officeDocument/2006/relationships/viewProps" Target="viewProps.xml" /><Relationship Id="rId64" Type="http://schemas.openxmlformats.org/officeDocument/2006/relationships/theme" Target="theme/theme1.xml" /><Relationship Id="rId65" Type="http://schemas.openxmlformats.org/officeDocument/2006/relationships/tableStyles" Target="tableStyles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781C-BC08-471F-A698-9E5DC0DEC9B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62ADF-1AE6-4CB2-BE6B-9CA60BF7F9C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/>
          </a:p>
        </p:txBody>
      </p:sp>
      <p:sp>
        <p:nvSpPr>
          <p:cNvPr id="39941" name="灯片编号占位符 1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>
                <a:latin typeface="Arial" panose="020b0604020202020204" pitchFamily="34" charset="0"/>
                <a:ea typeface="宋体" panose="02010600030101010101" pitchFamily="2" charset="-122"/>
              </a:rPr>
              <a:t>21</a:t>
            </a:fld>
            <a:endParaRPr lang="en-US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4975919" y="204125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1.png" /><Relationship Id="rId15" Type="http://schemas.openxmlformats.org/officeDocument/2006/relationships/image" Target="../media/image2.jpe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Relationship Id="rId3" Type="http://schemas.openxmlformats.org/officeDocument/2006/relationships/image" Target="../media/image4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26726" y="1522804"/>
            <a:ext cx="585027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zh-CN" altLang="en-US" sz="600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烛之武退秦师</a:t>
            </a:r>
            <a:endParaRPr lang="zh-CN" altLang="en-US" sz="600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4030" y="3156966"/>
            <a:ext cx="2384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latin typeface="华文隶书" panose="02010800040101010101" pitchFamily="2" charset="-122"/>
                <a:ea typeface="华文隶书" panose="02010800040101010101" pitchFamily="2" charset="-122"/>
              </a:rPr>
              <a:t>《</a:t>
            </a:r>
            <a:r>
              <a:rPr lang="zh-CN" altLang="en-US" sz="4400" b="1">
                <a:latin typeface="华文隶书" panose="02010800040101010101" pitchFamily="2" charset="-122"/>
                <a:ea typeface="华文隶书" panose="02010800040101010101" pitchFamily="2" charset="-122"/>
              </a:rPr>
              <a:t>左传</a:t>
            </a:r>
            <a:r>
              <a:rPr lang="en-US" altLang="zh-CN" sz="4400" b="1" smtClean="0">
                <a:latin typeface="华文隶书" panose="02010800040101010101" pitchFamily="2" charset="-122"/>
                <a:ea typeface="华文隶书" panose="02010800040101010101" pitchFamily="2" charset="-122"/>
              </a:rPr>
              <a:t>》</a:t>
            </a:r>
            <a:endParaRPr lang="zh-CN" altLang="en-US" sz="44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29" y="1384472"/>
            <a:ext cx="2779695" cy="43144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16"/>
          <p:cNvSpPr txBox="1"/>
          <p:nvPr/>
        </p:nvSpPr>
        <p:spPr>
          <a:xfrm>
            <a:off x="1105695" y="522615"/>
            <a:ext cx="26226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整体感知</a:t>
            </a:r>
            <a:endParaRPr lang="zh-CN" altLang="en-US" sz="44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2789" y="1494125"/>
            <a:ext cx="1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读准字音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8985" y="1948180"/>
            <a:ext cx="76009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lnSpc>
                <a:spcPct val="200000"/>
              </a:lnSpc>
              <a:spcBef>
                <a:spcPct val="50000"/>
              </a:spcBef>
              <a:buClrTx/>
              <a:buSzTx/>
              <a:defRPr/>
            </a:pP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氾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南（       ）          佚之狐（        ）         无能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也矣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 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endParaRPr lang="en-US" altLang="zh-CN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>
              <a:lnSpc>
                <a:spcPct val="200000"/>
              </a:lnSpc>
              <a:spcBef>
                <a:spcPct val="50000"/>
              </a:spcBef>
              <a:buClrTx/>
              <a:buSzTx/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       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         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其乏困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          )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若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阙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秦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(   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)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endParaRPr lang="en-US" altLang="zh-CN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>
              <a:lnSpc>
                <a:spcPct val="200000"/>
              </a:lnSpc>
              <a:spcBef>
                <a:spcPct val="50000"/>
              </a:spcBef>
              <a:buClrTx/>
              <a:buSzTx/>
              <a:defRPr/>
            </a:pP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夫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晋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         )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秦伯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   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)           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缒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而出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(          )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endParaRPr lang="en-US" altLang="zh-CN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>
              <a:lnSpc>
                <a:spcPct val="200000"/>
              </a:lnSpc>
              <a:spcBef>
                <a:spcPct val="50000"/>
              </a:spcBef>
              <a:buClrTx/>
              <a:buSzTx/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夫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之力不及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 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en-US" altLang="zh-CN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200000"/>
              </a:lnSpc>
              <a:spcBef>
                <a:spcPct val="50000"/>
              </a:spcBef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杞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逢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孙戍之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(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)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（        ）</a:t>
            </a:r>
            <a:r>
              <a:rPr lang="zh-CN" altLang="en-US" smtClean="0">
                <a:solidFill>
                  <a:srgbClr val="CC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endParaRPr lang="zh-CN" altLang="en-US"/>
          </a:p>
        </p:txBody>
      </p:sp>
      <p:sp>
        <p:nvSpPr>
          <p:cNvPr id="76" name="文本框 70676"/>
          <p:cNvSpPr txBox="1"/>
          <p:nvPr/>
        </p:nvSpPr>
        <p:spPr>
          <a:xfrm>
            <a:off x="3874513" y="2163762"/>
            <a:ext cx="4812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yì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文本框 70662"/>
          <p:cNvSpPr txBox="1"/>
          <p:nvPr/>
        </p:nvSpPr>
        <p:spPr>
          <a:xfrm>
            <a:off x="6448889" y="2232671"/>
            <a:ext cx="71933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wéi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文本框 70676"/>
          <p:cNvSpPr txBox="1"/>
          <p:nvPr/>
        </p:nvSpPr>
        <p:spPr>
          <a:xfrm>
            <a:off x="1515745" y="2880360"/>
            <a:ext cx="7696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zhì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文本框 70664"/>
          <p:cNvSpPr txBox="1"/>
          <p:nvPr/>
        </p:nvSpPr>
        <p:spPr>
          <a:xfrm>
            <a:off x="3943728" y="2880433"/>
            <a:ext cx="7817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gōng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70669"/>
          <p:cNvSpPr txBox="1"/>
          <p:nvPr/>
        </p:nvSpPr>
        <p:spPr>
          <a:xfrm>
            <a:off x="6449010" y="2880433"/>
            <a:ext cx="57089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ju</a:t>
            </a:r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é</a:t>
            </a:r>
            <a:endParaRPr lang="en-US" altLang="zh-CN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70666"/>
          <p:cNvSpPr txBox="1"/>
          <p:nvPr/>
        </p:nvSpPr>
        <p:spPr>
          <a:xfrm>
            <a:off x="1584487" y="3533905"/>
            <a:ext cx="62795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fú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文本框 70665"/>
          <p:cNvSpPr txBox="1"/>
          <p:nvPr/>
        </p:nvSpPr>
        <p:spPr>
          <a:xfrm>
            <a:off x="3874756" y="3533793"/>
            <a:ext cx="59339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yuè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文本框 70668"/>
          <p:cNvSpPr txBox="1"/>
          <p:nvPr/>
        </p:nvSpPr>
        <p:spPr>
          <a:xfrm>
            <a:off x="6264384" y="3533793"/>
            <a:ext cx="7556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zhuì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70663"/>
          <p:cNvSpPr txBox="1"/>
          <p:nvPr/>
        </p:nvSpPr>
        <p:spPr>
          <a:xfrm>
            <a:off x="2893572" y="4274338"/>
            <a:ext cx="40907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fú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686"/>
          <p:cNvSpPr txBox="1"/>
          <p:nvPr/>
        </p:nvSpPr>
        <p:spPr>
          <a:xfrm>
            <a:off x="2893987" y="4963339"/>
            <a:ext cx="62795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qǐ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文本框 70687"/>
          <p:cNvSpPr txBox="1"/>
          <p:nvPr/>
        </p:nvSpPr>
        <p:spPr>
          <a:xfrm>
            <a:off x="3810596" y="4963310"/>
            <a:ext cx="91513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páng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5745" y="216344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àn</a:t>
            </a:r>
            <a:endParaRPr lang="en-US" altLang="zh-CN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63" grpId="0"/>
      <p:bldP spid="70" grpId="0"/>
      <p:bldP spid="65" grpId="0"/>
      <p:bldP spid="69" grpId="0"/>
      <p:bldP spid="67" grpId="0"/>
      <p:bldP spid="68" grpId="0"/>
      <p:bldP spid="64" grpId="0"/>
      <p:bldP spid="71" grpId="0"/>
      <p:bldP spid="6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矩形 54273"/>
          <p:cNvSpPr/>
          <p:nvPr/>
        </p:nvSpPr>
        <p:spPr>
          <a:xfrm>
            <a:off x="3200400" y="990600"/>
            <a:ext cx="5040313" cy="225742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solidFill>
                  <a:srgbClr val="00464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晋侯、秦伯围郑，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其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无礼于晋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贰于楚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也。晋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军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函陵，秦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军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汜南。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4275" name="矩形 54274"/>
          <p:cNvSpPr/>
          <p:nvPr/>
        </p:nvSpPr>
        <p:spPr>
          <a:xfrm>
            <a:off x="252413" y="4573588"/>
            <a:ext cx="5489575" cy="205105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晋文公、秦穆公联合围攻郑国，因为郑国曾对晋文公无礼，并且在与晋国结盟的情况下又与楚国结盟。晋军驻扎在函陵，秦军驻扎在汜南。   </a:t>
            </a:r>
            <a:endParaRPr lang="zh-CN" altLang="en-US" sz="28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4278" name="文本框 54277"/>
          <p:cNvSpPr txBox="1"/>
          <p:nvPr/>
        </p:nvSpPr>
        <p:spPr>
          <a:xfrm>
            <a:off x="341313" y="1449388"/>
            <a:ext cx="1800225" cy="13843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于：</a:t>
            </a:r>
            <a:r>
              <a:rPr lang="zh-CN" altLang="en-US" sz="24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对</a:t>
            </a:r>
            <a:endParaRPr lang="zh-CN" altLang="en-US" sz="2400" b="1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无礼于晋：</a:t>
            </a:r>
            <a:r>
              <a:rPr lang="zh-CN" altLang="en-US" sz="24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状语后置。</a:t>
            </a:r>
            <a:endParaRPr lang="zh-CN" altLang="en-US" sz="2400" b="1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4279" name="直接连接符 54278"/>
          <p:cNvSpPr/>
          <p:nvPr/>
        </p:nvSpPr>
        <p:spPr>
          <a:xfrm flipH="1">
            <a:off x="2006600" y="1989138"/>
            <a:ext cx="2790825" cy="26987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4280" name="直接连接符 54279"/>
          <p:cNvSpPr/>
          <p:nvPr/>
        </p:nvSpPr>
        <p:spPr>
          <a:xfrm flipH="1" flipV="1">
            <a:off x="1752600" y="990600"/>
            <a:ext cx="1800225" cy="76517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4281" name="文本框 54280"/>
          <p:cNvSpPr txBox="1"/>
          <p:nvPr/>
        </p:nvSpPr>
        <p:spPr>
          <a:xfrm>
            <a:off x="252413" y="458788"/>
            <a:ext cx="1889125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以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：因为。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4282" name="直接连接符 54281"/>
          <p:cNvSpPr/>
          <p:nvPr/>
        </p:nvSpPr>
        <p:spPr>
          <a:xfrm flipH="1">
            <a:off x="2362200" y="2590800"/>
            <a:ext cx="1304925" cy="900113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4283" name="文本框 54282"/>
          <p:cNvSpPr txBox="1"/>
          <p:nvPr/>
        </p:nvSpPr>
        <p:spPr>
          <a:xfrm>
            <a:off x="341313" y="3429000"/>
            <a:ext cx="4635500" cy="830263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贰于楚：</a:t>
            </a:r>
            <a:r>
              <a:rPr lang="zh-CN" altLang="en-US" sz="24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状语后置。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贰，</a:t>
            </a:r>
            <a:r>
              <a:rPr lang="zh-CN" altLang="en-US" sz="24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从属二主。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数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→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动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4284" name="直接连接符 54283"/>
          <p:cNvSpPr/>
          <p:nvPr/>
        </p:nvSpPr>
        <p:spPr>
          <a:xfrm>
            <a:off x="6324600" y="2667000"/>
            <a:ext cx="1601788" cy="95885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4285" name="文本框 54284"/>
          <p:cNvSpPr txBox="1"/>
          <p:nvPr/>
        </p:nvSpPr>
        <p:spPr>
          <a:xfrm>
            <a:off x="6958013" y="3448050"/>
            <a:ext cx="1889125" cy="841375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军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：驻扎。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名词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→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动词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4286" name="直接连接符 54285"/>
          <p:cNvSpPr/>
          <p:nvPr/>
        </p:nvSpPr>
        <p:spPr>
          <a:xfrm>
            <a:off x="5410200" y="3124200"/>
            <a:ext cx="2257425" cy="4318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4287" name="文本框 54286"/>
          <p:cNvSpPr txBox="1"/>
          <p:nvPr/>
        </p:nvSpPr>
        <p:spPr>
          <a:xfrm>
            <a:off x="5975350" y="4573588"/>
            <a:ext cx="2962275" cy="205105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介绍背景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晋秦围郑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介绍起因，开篇为下文的情节发展埋下伏笔。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278" grpId="0"/>
      <p:bldP spid="54281" grpId="0"/>
      <p:bldP spid="54283" grpId="0"/>
      <p:bldP spid="54285" grpId="0"/>
      <p:bldP spid="542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矩形 55297"/>
          <p:cNvSpPr/>
          <p:nvPr/>
        </p:nvSpPr>
        <p:spPr>
          <a:xfrm>
            <a:off x="2366963" y="1792288"/>
            <a:ext cx="5040312" cy="1592262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solidFill>
                  <a:srgbClr val="00464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佚之狐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言于郑伯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曰：“国危矣，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若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使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烛之武见秦君，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师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必退。”公从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5299" name="矩形 55298"/>
          <p:cNvSpPr/>
          <p:nvPr/>
        </p:nvSpPr>
        <p:spPr>
          <a:xfrm>
            <a:off x="612775" y="4667250"/>
            <a:ext cx="8207375" cy="12827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　　 </a:t>
            </a: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佚之狐对郑伯说：“郑国处于危险之中，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</a:t>
            </a: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能派烛之武去见秦伯，一定能说服他们撤军。”郑伯同意了。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endParaRPr lang="zh-CN" altLang="en-US" sz="28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5303" name="直接连接符 55302"/>
          <p:cNvSpPr/>
          <p:nvPr/>
        </p:nvSpPr>
        <p:spPr>
          <a:xfrm flipH="1">
            <a:off x="2051050" y="3114675"/>
            <a:ext cx="1260475" cy="8096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5304" name="文本框 55303"/>
          <p:cNvSpPr txBox="1"/>
          <p:nvPr/>
        </p:nvSpPr>
        <p:spPr>
          <a:xfrm>
            <a:off x="657225" y="3878263"/>
            <a:ext cx="1889125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师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：军队。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5305" name="直接连接符 55304"/>
          <p:cNvSpPr/>
          <p:nvPr/>
        </p:nvSpPr>
        <p:spPr>
          <a:xfrm>
            <a:off x="6327775" y="3294063"/>
            <a:ext cx="584200" cy="44926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5306" name="文本框 55305"/>
          <p:cNvSpPr txBox="1"/>
          <p:nvPr/>
        </p:nvSpPr>
        <p:spPr>
          <a:xfrm>
            <a:off x="6416675" y="3808413"/>
            <a:ext cx="2520950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之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：代词，他。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5307" name="直接连接符 55306"/>
          <p:cNvSpPr/>
          <p:nvPr/>
        </p:nvSpPr>
        <p:spPr>
          <a:xfrm flipV="1">
            <a:off x="4751388" y="998538"/>
            <a:ext cx="1395412" cy="143986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5308" name="文本框 55307"/>
          <p:cNvSpPr txBox="1"/>
          <p:nvPr/>
        </p:nvSpPr>
        <p:spPr>
          <a:xfrm>
            <a:off x="6057900" y="549275"/>
            <a:ext cx="2789238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+mn-cs"/>
              </a:rPr>
              <a:t>若</a:t>
            </a:r>
            <a:r>
              <a:rPr kumimoji="0" lang="zh-CN" altLang="en-US" sz="2400" b="1" kern="1200" cap="none" spc="0" normalizeH="0" baseline="0" noProof="1">
                <a:solidFill>
                  <a:srgbClr val="0000CC"/>
                </a:solidFill>
                <a:latin typeface="+mn-lt"/>
                <a:ea typeface="黑体" panose="02010609060101010101" pitchFamily="2" charset="-122"/>
                <a:cs typeface="+mn-cs"/>
              </a:rPr>
              <a:t>：假如。</a:t>
            </a:r>
            <a:r>
              <a:rPr kumimoji="0" lang="zh-CN" altLang="en-US" sz="24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黑体" panose="02010609060101010101" pitchFamily="2" charset="-122"/>
                <a:cs typeface="+mn-cs"/>
              </a:rPr>
              <a:t>使：派</a:t>
            </a:r>
            <a:endParaRPr kumimoji="0" lang="zh-CN" altLang="en-US" sz="2400" b="1" kern="1200" cap="none" spc="0" normalizeH="0" baseline="0" noProof="1">
              <a:solidFill>
                <a:srgbClr val="000000"/>
              </a:solidFill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5309" name="矩形 55308"/>
          <p:cNvSpPr/>
          <p:nvPr/>
        </p:nvSpPr>
        <p:spPr>
          <a:xfrm>
            <a:off x="206375" y="1719263"/>
            <a:ext cx="1800225" cy="892175"/>
          </a:xfrm>
          <a:prstGeom prst="rect">
            <a:avLst/>
          </a:prstGeom>
          <a:noFill/>
          <a:ln w="127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言于郑伯：状语后置。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5310" name="直接连接符 55309"/>
          <p:cNvSpPr/>
          <p:nvPr/>
        </p:nvSpPr>
        <p:spPr>
          <a:xfrm flipH="1" flipV="1">
            <a:off x="2051050" y="2124075"/>
            <a:ext cx="2476500" cy="4445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  <p:bldP spid="55304" grpId="0"/>
      <p:bldP spid="55306" grpId="0"/>
      <p:bldP spid="55308" grpId="0"/>
      <p:bldP spid="553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2" name="矩形 56321"/>
          <p:cNvSpPr/>
          <p:nvPr/>
        </p:nvSpPr>
        <p:spPr>
          <a:xfrm>
            <a:off x="2097088" y="1223963"/>
            <a:ext cx="5942012" cy="2566987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solidFill>
                  <a:srgbClr val="00464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辞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曰：“臣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壮也，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犹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不如人；今老矣，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无能为也已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。”公曰：“吾不能早用子，今急而求子，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是寡人之过也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。然郑亡，子亦有不利焉！”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许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之。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3" name="矩形 56322"/>
          <p:cNvSpPr/>
          <p:nvPr/>
        </p:nvSpPr>
        <p:spPr>
          <a:xfrm>
            <a:off x="161925" y="4914900"/>
            <a:ext cx="6165850" cy="1916113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烛之武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推辞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说：“我年轻时，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尚且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不如别人；现在老了，做不成什么了。”郑文公说：“我早先没有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重用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您，现在危急之中求您，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这是我的过错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。然而郑国灭亡了，对您也不利啊</a:t>
            </a:r>
            <a:r>
              <a:rPr lang="en-US" altLang="zh-CN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!”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烛之武就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答应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了。</a:t>
            </a:r>
            <a:r>
              <a:rPr lang="zh-CN" altLang="en-US" sz="26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6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endParaRPr lang="zh-CN" altLang="en-US" sz="26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6324" name="文本框 56323"/>
          <p:cNvSpPr txBox="1"/>
          <p:nvPr/>
        </p:nvSpPr>
        <p:spPr>
          <a:xfrm>
            <a:off x="90488" y="212725"/>
            <a:ext cx="4167187" cy="830263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之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：主谓之间，取消句子的独立性。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6325" name="直接连接符 56324"/>
          <p:cNvSpPr/>
          <p:nvPr/>
        </p:nvSpPr>
        <p:spPr>
          <a:xfrm flipH="1" flipV="1">
            <a:off x="3671888" y="954088"/>
            <a:ext cx="1079500" cy="4953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6326" name="直接连接符 56325"/>
          <p:cNvSpPr/>
          <p:nvPr/>
        </p:nvSpPr>
        <p:spPr>
          <a:xfrm flipV="1">
            <a:off x="5832475" y="1042988"/>
            <a:ext cx="46038" cy="94615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6327" name="文本框 56326"/>
          <p:cNvSpPr txBox="1"/>
          <p:nvPr/>
        </p:nvSpPr>
        <p:spPr>
          <a:xfrm>
            <a:off x="4302125" y="0"/>
            <a:ext cx="3241675" cy="12065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无能为也已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：不能干什么了。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为：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做（什么）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已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，同“矣”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6331" name="直接连接符 56330"/>
          <p:cNvSpPr/>
          <p:nvPr/>
        </p:nvSpPr>
        <p:spPr>
          <a:xfrm flipH="1">
            <a:off x="1466850" y="3114675"/>
            <a:ext cx="1619250" cy="103505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6332" name="文本框 56331"/>
          <p:cNvSpPr txBox="1"/>
          <p:nvPr/>
        </p:nvSpPr>
        <p:spPr>
          <a:xfrm>
            <a:off x="115888" y="3983038"/>
            <a:ext cx="4500562" cy="830262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是寡人之过也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是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，代词，这。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过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，过错。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6335" name="文本框 56334"/>
          <p:cNvSpPr txBox="1"/>
          <p:nvPr/>
        </p:nvSpPr>
        <p:spPr>
          <a:xfrm>
            <a:off x="161925" y="998538"/>
            <a:ext cx="1619250" cy="5080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600" b="1" kern="1200" cap="none" spc="0" normalizeH="0" baseline="0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辞：</a:t>
            </a:r>
            <a:r>
              <a:rPr kumimoji="0" lang="zh-CN" altLang="en-US" sz="26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推辞</a:t>
            </a:r>
            <a:endParaRPr kumimoji="0" lang="zh-CN" altLang="en-US" sz="2600" b="1" kern="1200" cap="none" spc="0" normalizeH="0" baseline="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336" name="直接连接符 56335"/>
          <p:cNvSpPr/>
          <p:nvPr/>
        </p:nvSpPr>
        <p:spPr>
          <a:xfrm flipH="1" flipV="1">
            <a:off x="1827213" y="1223963"/>
            <a:ext cx="944562" cy="3143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6337" name="文本框 56336"/>
          <p:cNvSpPr txBox="1"/>
          <p:nvPr/>
        </p:nvSpPr>
        <p:spPr>
          <a:xfrm>
            <a:off x="8001000" y="533400"/>
            <a:ext cx="946150" cy="949325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2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犹：</a:t>
            </a:r>
            <a:endParaRPr kumimoji="0" lang="zh-CN" altLang="en-US" sz="2200" b="1" kern="1200" cap="none" spc="0" normalizeH="0" baseline="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2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尚且</a:t>
            </a:r>
            <a:endParaRPr kumimoji="0" lang="zh-CN" altLang="en-US" sz="2200" b="1" kern="1200" cap="none" spc="0" normalizeH="0" baseline="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338" name="直接连接符 56337"/>
          <p:cNvSpPr/>
          <p:nvPr/>
        </p:nvSpPr>
        <p:spPr>
          <a:xfrm flipV="1">
            <a:off x="6732588" y="998538"/>
            <a:ext cx="1260475" cy="45085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6341" name="直接连接符 56340"/>
          <p:cNvSpPr/>
          <p:nvPr/>
        </p:nvSpPr>
        <p:spPr>
          <a:xfrm>
            <a:off x="5292725" y="3698875"/>
            <a:ext cx="134938" cy="674688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56342" name="矩形 56341"/>
          <p:cNvSpPr/>
          <p:nvPr/>
        </p:nvSpPr>
        <p:spPr>
          <a:xfrm>
            <a:off x="4751388" y="4379913"/>
            <a:ext cx="2611438" cy="501650"/>
          </a:xfrm>
          <a:prstGeom prst="rect">
            <a:avLst/>
          </a:prstGeom>
          <a:noFill/>
          <a:ln w="127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（烛之武）</a:t>
            </a: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许之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56343" name="文本框 56342"/>
          <p:cNvSpPr txBox="1"/>
          <p:nvPr/>
        </p:nvSpPr>
        <p:spPr>
          <a:xfrm>
            <a:off x="6642100" y="5003800"/>
            <a:ext cx="2339975" cy="7874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写烛之武临危受命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7" grpId="0"/>
      <p:bldP spid="56332" grpId="0"/>
      <p:bldP spid="56335" grpId="0"/>
      <p:bldP spid="56337" grpId="0"/>
      <p:bldP spid="56342" grpId="0"/>
      <p:bldP spid="56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标题 68609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深入分析对话</a:t>
            </a:r>
            <a:endParaRPr kumimoji="0" lang="zh-CN" altLang="en-US" sz="3200" b="1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文本占位符 68610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/>
          <a:lstStyle/>
          <a:p>
            <a:pPr marL="609600" indent="-609600">
              <a:buFontTx/>
              <a:buNone/>
            </a:pPr>
            <a:r>
              <a:rPr lang="zh-CN" altLang="en-US">
                <a:ea typeface="等线" panose="02010600030101010101" pitchFamily="2" charset="-122"/>
              </a:rPr>
              <a:t>（</a:t>
            </a:r>
            <a:r>
              <a:rPr lang="en-US" altLang="zh-CN">
                <a:ea typeface="等线" panose="02010600030101010101" pitchFamily="2" charset="-122"/>
              </a:rPr>
              <a:t>1</a:t>
            </a:r>
            <a:r>
              <a:rPr lang="zh-CN" altLang="en-US">
                <a:ea typeface="等线" panose="02010600030101010101" pitchFamily="2" charset="-122"/>
              </a:rPr>
              <a:t>）郑国的君臣是一心抗敌的。</a:t>
            </a:r>
            <a:endParaRPr lang="zh-CN" altLang="en-US">
              <a:ea typeface="等线" panose="02010600030101010101" pitchFamily="2" charset="-122"/>
            </a:endParaRPr>
          </a:p>
          <a:p>
            <a:pPr marL="609600" indent="-609600">
              <a:buFontTx/>
              <a:buNone/>
            </a:pPr>
            <a:r>
              <a:rPr lang="zh-CN" altLang="en-US">
                <a:ea typeface="等线" panose="02010600030101010101" pitchFamily="2" charset="-122"/>
              </a:rPr>
              <a:t>（</a:t>
            </a:r>
            <a:r>
              <a:rPr lang="en-US" altLang="zh-CN">
                <a:ea typeface="等线" panose="02010600030101010101" pitchFamily="2" charset="-122"/>
              </a:rPr>
              <a:t>2</a:t>
            </a:r>
            <a:r>
              <a:rPr lang="zh-CN" altLang="en-US">
                <a:ea typeface="等线" panose="02010600030101010101" pitchFamily="2" charset="-122"/>
              </a:rPr>
              <a:t>）烛之推辞，大有学问也。</a:t>
            </a:r>
            <a:endParaRPr lang="zh-CN" altLang="en-US">
              <a:ea typeface="等线" panose="02010600030101010101" pitchFamily="2" charset="-122"/>
            </a:endParaRPr>
          </a:p>
          <a:p>
            <a:pPr marL="609600" indent="-609600">
              <a:buFontTx/>
              <a:buNone/>
            </a:pPr>
            <a:r>
              <a:rPr lang="zh-CN" altLang="en-US">
                <a:ea typeface="等线" panose="02010600030101010101" pitchFamily="2" charset="-122"/>
              </a:rPr>
              <a:t>（</a:t>
            </a:r>
            <a:r>
              <a:rPr lang="en-US" altLang="zh-CN">
                <a:ea typeface="等线" panose="02010600030101010101" pitchFamily="2" charset="-122"/>
              </a:rPr>
              <a:t>3</a:t>
            </a:r>
            <a:r>
              <a:rPr lang="zh-CN" altLang="en-US">
                <a:ea typeface="等线" panose="02010600030101010101" pitchFamily="2" charset="-122"/>
              </a:rPr>
              <a:t>）郑伯也很机警，向烛老夫子赔罪，更以强烈的国家意识感化之。</a:t>
            </a:r>
            <a:endParaRPr lang="zh-CN" altLang="en-US">
              <a:ea typeface="等线" panose="02010600030101010101" pitchFamily="2" charset="-122"/>
            </a:endParaRPr>
          </a:p>
          <a:p>
            <a:pPr marL="609600" indent="-609600">
              <a:buFontTx/>
              <a:buNone/>
            </a:pPr>
            <a:r>
              <a:rPr lang="zh-CN" altLang="en-US">
                <a:ea typeface="等线" panose="02010600030101010101" pitchFamily="2" charset="-122"/>
              </a:rPr>
              <a:t>（</a:t>
            </a:r>
            <a:r>
              <a:rPr lang="en-US" altLang="zh-CN">
                <a:ea typeface="等线" panose="02010600030101010101" pitchFamily="2" charset="-122"/>
              </a:rPr>
              <a:t>4</a:t>
            </a:r>
            <a:r>
              <a:rPr lang="zh-CN" altLang="en-US">
                <a:ea typeface="等线" panose="02010600030101010101" pitchFamily="2" charset="-122"/>
              </a:rPr>
              <a:t>）烛之武面对郑伯的诚意，深明大义，承担了赴秦说秦师的重任。</a:t>
            </a:r>
            <a:endParaRPr lang="zh-CN" altLang="en-US"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矩形 63489"/>
          <p:cNvSpPr/>
          <p:nvPr/>
        </p:nvSpPr>
        <p:spPr>
          <a:xfrm>
            <a:off x="2366963" y="1089025"/>
            <a:ext cx="5040312" cy="207962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solidFill>
                  <a:srgbClr val="00464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夜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缒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而出。见秦伯，曰：“秦、晋围郑，郑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既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知其亡矣。若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亡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郑而有益于君，敢以</a:t>
            </a:r>
            <a:r>
              <a:rPr lang="zh-CN" altLang="en-US" sz="32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（之）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烦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执事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。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3491" name="矩形 63490"/>
          <p:cNvSpPr/>
          <p:nvPr/>
        </p:nvSpPr>
        <p:spPr>
          <a:xfrm>
            <a:off x="612775" y="4667250"/>
            <a:ext cx="8207375" cy="166687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　　  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当晚，烛之武用绳子从城上吊下去，见到了秦伯，烛之武说：“秦、晋两国围攻郑国，郑国已经知道要灭亡了。如果灭掉郑国对您有什么好处，那就冒昧地拿（亡郑这件事）烦劳您。 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3492" name="直接连接符 63491"/>
          <p:cNvSpPr/>
          <p:nvPr/>
        </p:nvSpPr>
        <p:spPr>
          <a:xfrm flipV="1">
            <a:off x="3311525" y="773113"/>
            <a:ext cx="1439863" cy="4064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3493" name="文本框 63492"/>
          <p:cNvSpPr txBox="1"/>
          <p:nvPr/>
        </p:nvSpPr>
        <p:spPr>
          <a:xfrm>
            <a:off x="4876800" y="381000"/>
            <a:ext cx="2473325" cy="696913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夜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：名词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作状语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在夜里；当夜。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3494" name="文本框 63493"/>
          <p:cNvSpPr txBox="1"/>
          <p:nvPr/>
        </p:nvSpPr>
        <p:spPr>
          <a:xfrm>
            <a:off x="341313" y="1898650"/>
            <a:ext cx="1800225" cy="12065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亡：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使</a:t>
            </a:r>
            <a:r>
              <a:rPr lang="en-US" altLang="zh-CN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灭亡。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使动用法。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3495" name="直接连接符 63494"/>
          <p:cNvSpPr/>
          <p:nvPr/>
        </p:nvSpPr>
        <p:spPr>
          <a:xfrm flipH="1">
            <a:off x="1871663" y="2303463"/>
            <a:ext cx="2835275" cy="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3496" name="直接连接符 63495"/>
          <p:cNvSpPr/>
          <p:nvPr/>
        </p:nvSpPr>
        <p:spPr>
          <a:xfrm flipH="1" flipV="1">
            <a:off x="2185988" y="593725"/>
            <a:ext cx="1936750" cy="7207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3497" name="文本框 63496"/>
          <p:cNvSpPr txBox="1"/>
          <p:nvPr/>
        </p:nvSpPr>
        <p:spPr>
          <a:xfrm>
            <a:off x="228600" y="381000"/>
            <a:ext cx="1889125" cy="12065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缒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：用绳子拴着从城墙上往下吊。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3498" name="直接连接符 63497"/>
          <p:cNvSpPr/>
          <p:nvPr/>
        </p:nvSpPr>
        <p:spPr>
          <a:xfrm flipH="1">
            <a:off x="5292725" y="2933700"/>
            <a:ext cx="1214438" cy="45085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3499" name="文本框 63498"/>
          <p:cNvSpPr txBox="1"/>
          <p:nvPr/>
        </p:nvSpPr>
        <p:spPr>
          <a:xfrm>
            <a:off x="2592388" y="3338513"/>
            <a:ext cx="4275137" cy="965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执事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：执行事务的人，对对方的敬称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3502" name="文本框 63501"/>
          <p:cNvSpPr txBox="1"/>
          <p:nvPr/>
        </p:nvSpPr>
        <p:spPr>
          <a:xfrm>
            <a:off x="7858125" y="1314450"/>
            <a:ext cx="990600" cy="1103313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6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黑体" panose="02010609060101010101" pitchFamily="2" charset="-122"/>
                <a:cs typeface="+mn-cs"/>
              </a:rPr>
              <a:t>既：</a:t>
            </a:r>
            <a:endParaRPr kumimoji="0" lang="zh-CN" altLang="en-US" sz="2600" b="1" kern="1200" cap="none" spc="0" normalizeH="0" baseline="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黑体" panose="02010609060101010101" pitchFamily="2" charset="-122"/>
              <a:cs typeface="+mn-cs"/>
            </a:endParaRPr>
          </a:p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6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黑体" panose="02010609060101010101" pitchFamily="2" charset="-122"/>
                <a:cs typeface="+mn-cs"/>
              </a:rPr>
              <a:t>已经</a:t>
            </a:r>
            <a:endParaRPr kumimoji="0" lang="zh-CN" altLang="en-US" sz="2600" b="1" kern="1200" cap="none" spc="0" normalizeH="0" baseline="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3503" name="直接连接符 63502"/>
          <p:cNvSpPr/>
          <p:nvPr/>
        </p:nvSpPr>
        <p:spPr>
          <a:xfrm flipV="1">
            <a:off x="6777038" y="1854200"/>
            <a:ext cx="900112" cy="46038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3" grpId="0"/>
      <p:bldP spid="63494" grpId="0"/>
      <p:bldP spid="63497" grpId="0"/>
      <p:bldP spid="63499" grpId="0"/>
      <p:bldP spid="635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4" name="矩形 64513"/>
          <p:cNvSpPr/>
          <p:nvPr/>
        </p:nvSpPr>
        <p:spPr>
          <a:xfrm>
            <a:off x="3219450" y="684213"/>
            <a:ext cx="5718175" cy="2566987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solidFill>
                  <a:srgbClr val="00464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越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国以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鄙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远，君知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其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难也；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焉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用亡郑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以陪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邻？邻之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厚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，君之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薄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也。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舍郑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以为东道主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行李之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往来，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共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其乏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困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，君亦无所害。 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4515" name="矩形 64514"/>
          <p:cNvSpPr/>
          <p:nvPr/>
        </p:nvSpPr>
        <p:spPr>
          <a:xfrm>
            <a:off x="206375" y="4557713"/>
            <a:ext cx="8775700" cy="2157412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越过晋国把远方的郑国作为秦国的东部边境，您知道是很难的，（您）怎么要用灭掉郑国来给邻国（晋国）增加土地呢？邻邦的国力雄厚了，您的国力也就相对削弱了。假如放弃灭郑的打算，而让郑国作为您秦国东方道路上的主人，秦国的使者往来，郑国可以随时供给他们所缺乏的东西，对您秦国来说，也没有什么害处。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4518" name="直接连接符 64517"/>
          <p:cNvSpPr/>
          <p:nvPr/>
        </p:nvSpPr>
        <p:spPr>
          <a:xfrm flipV="1">
            <a:off x="5337175" y="549275"/>
            <a:ext cx="134938" cy="35877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519" name="文本框 64518"/>
          <p:cNvSpPr txBox="1"/>
          <p:nvPr/>
        </p:nvSpPr>
        <p:spPr>
          <a:xfrm>
            <a:off x="3267075" y="98425"/>
            <a:ext cx="5876925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鄙：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把</a:t>
            </a:r>
            <a:r>
              <a:rPr lang="en-US" altLang="zh-CN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当作（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边邑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）。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名词的意动用法。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4520" name="直接连接符 64519"/>
          <p:cNvSpPr/>
          <p:nvPr/>
        </p:nvSpPr>
        <p:spPr>
          <a:xfrm flipH="1" flipV="1">
            <a:off x="3086100" y="1268413"/>
            <a:ext cx="990600" cy="18097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521" name="文本框 64520"/>
          <p:cNvSpPr txBox="1"/>
          <p:nvPr/>
        </p:nvSpPr>
        <p:spPr>
          <a:xfrm>
            <a:off x="161925" y="957263"/>
            <a:ext cx="2881313" cy="1198562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焉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：哪里，怎么。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以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：连词，表目的，“来”。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陪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：增加。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4522" name="直接连接符 64521"/>
          <p:cNvSpPr/>
          <p:nvPr/>
        </p:nvSpPr>
        <p:spPr>
          <a:xfrm>
            <a:off x="7677150" y="2124075"/>
            <a:ext cx="223838" cy="134937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523" name="文本框 64522"/>
          <p:cNvSpPr txBox="1"/>
          <p:nvPr/>
        </p:nvSpPr>
        <p:spPr>
          <a:xfrm>
            <a:off x="5651500" y="3384550"/>
            <a:ext cx="3357563" cy="830263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黑体" panose="02010609060101010101" pitchFamily="2" charset="-122"/>
                <a:cs typeface="+mn-cs"/>
              </a:rPr>
              <a:t>以（之）为；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+mn-cs"/>
              </a:rPr>
              <a:t>东道主</a:t>
            </a:r>
            <a:r>
              <a:rPr kumimoji="0" lang="zh-CN" altLang="en-US" sz="2400" b="1" kern="1200" cap="none" spc="0" normalizeH="0" baseline="0" noProof="1">
                <a:solidFill>
                  <a:srgbClr val="0000CC"/>
                </a:solidFill>
                <a:latin typeface="+mn-lt"/>
                <a:ea typeface="黑体" panose="02010609060101010101" pitchFamily="2" charset="-122"/>
                <a:cs typeface="+mn-cs"/>
              </a:rPr>
              <a:t>：东方道路上的主人。</a:t>
            </a:r>
            <a:endParaRPr kumimoji="0" lang="zh-CN" altLang="en-US" sz="2400" b="1" kern="1200" cap="none" spc="0" normalizeH="0" baseline="0" noProof="1">
              <a:solidFill>
                <a:srgbClr val="0000CC"/>
              </a:solidFill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524" name="直接连接符 64523"/>
          <p:cNvSpPr/>
          <p:nvPr/>
        </p:nvSpPr>
        <p:spPr>
          <a:xfrm flipH="1">
            <a:off x="3041650" y="2438400"/>
            <a:ext cx="1485900" cy="4953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525" name="文本框 64524"/>
          <p:cNvSpPr txBox="1"/>
          <p:nvPr/>
        </p:nvSpPr>
        <p:spPr>
          <a:xfrm>
            <a:off x="71438" y="2663825"/>
            <a:ext cx="2970212" cy="830263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行李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：出使的人，使者。之：主谓之间。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4526" name="直接连接符 64525"/>
          <p:cNvSpPr/>
          <p:nvPr/>
        </p:nvSpPr>
        <p:spPr>
          <a:xfrm flipH="1">
            <a:off x="4932363" y="2573338"/>
            <a:ext cx="2025650" cy="90011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527" name="文本框 64526"/>
          <p:cNvSpPr txBox="1"/>
          <p:nvPr/>
        </p:nvSpPr>
        <p:spPr>
          <a:xfrm>
            <a:off x="3267075" y="3338513"/>
            <a:ext cx="2295525" cy="1138238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共</a:t>
            </a:r>
            <a:r>
              <a:rPr kumimoji="0" lang="zh-CN" altLang="en-US" sz="2400" b="1" kern="1200" cap="none" spc="0" normalizeH="0" baseline="0" noProof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：同“供”。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乏困：物资。</a:t>
            </a:r>
            <a:r>
              <a:rPr kumimoji="0" lang="zh-CN" altLang="en-US" sz="20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形</a:t>
            </a:r>
            <a:r>
              <a:rPr kumimoji="0" lang="en-US" altLang="zh-CN" sz="20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→</a:t>
            </a:r>
            <a:r>
              <a:rPr kumimoji="0" lang="zh-CN" altLang="en-US" sz="20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名</a:t>
            </a:r>
            <a:endParaRPr kumimoji="0" lang="zh-CN" altLang="en-US" sz="2000" b="1" kern="1200" cap="none" spc="0" normalizeH="0" baseline="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528" name="文本框 64527"/>
          <p:cNvSpPr txBox="1"/>
          <p:nvPr/>
        </p:nvSpPr>
        <p:spPr>
          <a:xfrm>
            <a:off x="476250" y="0"/>
            <a:ext cx="1871663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黑体" panose="02010609060101010101" pitchFamily="2" charset="-122"/>
                <a:cs typeface="+mn-cs"/>
              </a:rPr>
              <a:t>越：跨过。</a:t>
            </a:r>
            <a:endParaRPr kumimoji="0" lang="zh-CN" altLang="en-US" sz="2400" b="1" kern="1200" cap="none" spc="0" normalizeH="0" baseline="0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530" name="矩形 64529"/>
          <p:cNvSpPr/>
          <p:nvPr/>
        </p:nvSpPr>
        <p:spPr>
          <a:xfrm>
            <a:off x="8128000" y="673100"/>
            <a:ext cx="969963" cy="720725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其：这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件事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31" name="直接连接符 64530"/>
          <p:cNvSpPr/>
          <p:nvPr/>
        </p:nvSpPr>
        <p:spPr>
          <a:xfrm>
            <a:off x="7497763" y="998538"/>
            <a:ext cx="811212" cy="4445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532" name="矩形 64531"/>
          <p:cNvSpPr/>
          <p:nvPr/>
        </p:nvSpPr>
        <p:spPr>
          <a:xfrm>
            <a:off x="1646238" y="3968750"/>
            <a:ext cx="1530350" cy="5080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厚：增强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33" name="矩形 64532"/>
          <p:cNvSpPr/>
          <p:nvPr/>
        </p:nvSpPr>
        <p:spPr>
          <a:xfrm>
            <a:off x="7227888" y="2708275"/>
            <a:ext cx="1530350" cy="5080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薄：削弱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34" name="直接连接符 64533"/>
          <p:cNvSpPr/>
          <p:nvPr/>
        </p:nvSpPr>
        <p:spPr>
          <a:xfrm flipH="1">
            <a:off x="2816225" y="2168525"/>
            <a:ext cx="674688" cy="1890713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535" name="直接连接符 64534"/>
          <p:cNvSpPr/>
          <p:nvPr/>
        </p:nvSpPr>
        <p:spPr>
          <a:xfrm>
            <a:off x="5292725" y="1989138"/>
            <a:ext cx="1844675" cy="94456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9" grpId="0"/>
      <p:bldP spid="64521" grpId="0"/>
      <p:bldP spid="64523" grpId="0"/>
      <p:bldP spid="64525" grpId="0"/>
      <p:bldP spid="64527" grpId="0"/>
      <p:bldP spid="64528" grpId="0"/>
      <p:bldP spid="64530" grpId="0"/>
      <p:bldP spid="64532" grpId="0"/>
      <p:bldP spid="64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8" name="矩形 65537"/>
          <p:cNvSpPr/>
          <p:nvPr/>
        </p:nvSpPr>
        <p:spPr>
          <a:xfrm>
            <a:off x="4167188" y="1449388"/>
            <a:ext cx="4410075" cy="1592262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且君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尝为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晋君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赐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矣，许君焦、瑕，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朝济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夕设版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焉，君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所知也。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539" name="矩形 65538"/>
          <p:cNvSpPr/>
          <p:nvPr/>
        </p:nvSpPr>
        <p:spPr>
          <a:xfrm>
            <a:off x="612775" y="4238625"/>
            <a:ext cx="8207375" cy="210502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况且，您曾经对晋惠公有恩惠，他也曾答应把焦、瑕两城割让给您，然而，他早上渡河归晋，晚上就筑城拒秦，这是您知道的。</a:t>
            </a:r>
            <a:r>
              <a:rPr lang="zh-CN" altLang="en-US" sz="24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6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540" name="文本框 65539"/>
          <p:cNvSpPr txBox="1"/>
          <p:nvPr/>
        </p:nvSpPr>
        <p:spPr>
          <a:xfrm>
            <a:off x="385763" y="1538288"/>
            <a:ext cx="3105150" cy="15684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朝济而夕设版焉：朝：</a:t>
            </a:r>
            <a:r>
              <a:rPr lang="zh-CN" altLang="en-US" sz="2400" b="1">
                <a:solidFill>
                  <a:srgbClr val="7575D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在早上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。夕，</a:t>
            </a:r>
            <a:r>
              <a:rPr lang="zh-CN" altLang="en-US" sz="2400" b="1">
                <a:solidFill>
                  <a:srgbClr val="7575D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在晚上。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济，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渡河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。设版，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指筑墙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b="1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5541" name="直接连接符 65540"/>
          <p:cNvSpPr/>
          <p:nvPr/>
        </p:nvSpPr>
        <p:spPr>
          <a:xfrm flipH="1" flipV="1">
            <a:off x="3581400" y="2393950"/>
            <a:ext cx="1081088" cy="2254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5542" name="直接连接符 65541"/>
          <p:cNvSpPr/>
          <p:nvPr/>
        </p:nvSpPr>
        <p:spPr>
          <a:xfrm flipH="1" flipV="1">
            <a:off x="3671888" y="998538"/>
            <a:ext cx="944562" cy="40481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5543" name="文本框 65542"/>
          <p:cNvSpPr txBox="1"/>
          <p:nvPr/>
        </p:nvSpPr>
        <p:spPr>
          <a:xfrm>
            <a:off x="252413" y="188913"/>
            <a:ext cx="8891587" cy="522287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君尝为晋君赐矣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尝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，曾经。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为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，给予。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赐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，恩惠。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5544" name="直接连接符 65543"/>
          <p:cNvSpPr/>
          <p:nvPr/>
        </p:nvSpPr>
        <p:spPr>
          <a:xfrm flipH="1">
            <a:off x="5292725" y="2798763"/>
            <a:ext cx="854075" cy="585787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5545" name="文本框 65544"/>
          <p:cNvSpPr txBox="1"/>
          <p:nvPr/>
        </p:nvSpPr>
        <p:spPr>
          <a:xfrm>
            <a:off x="4122738" y="3384550"/>
            <a:ext cx="4679950" cy="522288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之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：主谓之间。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0" grpId="0"/>
      <p:bldP spid="65543" grpId="0"/>
      <p:bldP spid="655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矩形 66561"/>
          <p:cNvSpPr/>
          <p:nvPr/>
        </p:nvSpPr>
        <p:spPr>
          <a:xfrm>
            <a:off x="1150938" y="819150"/>
            <a:ext cx="4635500" cy="207962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夫晋，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何厌之有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？既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东封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郑，又欲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肆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其西封，不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阙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秦，将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焉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取？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阙秦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以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利晋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唯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君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图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之。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6563" name="矩形 66562"/>
          <p:cNvSpPr/>
          <p:nvPr/>
        </p:nvSpPr>
        <p:spPr>
          <a:xfrm>
            <a:off x="611188" y="4213225"/>
            <a:ext cx="8207375" cy="232092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晋国有什么满足的呢？现在它已经在东边让郑国成为晋国的边界，又想扩张西部的疆界，如果不侵损秦国，晋国将从哪里得到他们所企求的土地呢？使秦国受损而让晋国受益，您还是好好掂量掂量吧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!” 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6564" name="直接连接符 66563"/>
          <p:cNvSpPr/>
          <p:nvPr/>
        </p:nvSpPr>
        <p:spPr>
          <a:xfrm flipV="1">
            <a:off x="5381625" y="1042988"/>
            <a:ext cx="450850" cy="46037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6565" name="文本框 66564"/>
          <p:cNvSpPr txBox="1"/>
          <p:nvPr/>
        </p:nvSpPr>
        <p:spPr>
          <a:xfrm>
            <a:off x="6011863" y="773113"/>
            <a:ext cx="3132137" cy="2246312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既东封郑：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已经在东边让郑国成为晋国的边界。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东：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向东。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封：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疆界，使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……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成为疆界。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6566" name="文本框 66565"/>
          <p:cNvSpPr txBox="1"/>
          <p:nvPr/>
        </p:nvSpPr>
        <p:spPr>
          <a:xfrm>
            <a:off x="206375" y="3024188"/>
            <a:ext cx="1800225" cy="965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肆：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延伸，扩张。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6567" name="直接连接符 66566"/>
          <p:cNvSpPr/>
          <p:nvPr/>
        </p:nvSpPr>
        <p:spPr>
          <a:xfrm flipH="1">
            <a:off x="1871663" y="1808163"/>
            <a:ext cx="1530350" cy="126047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6568" name="直接连接符 66567"/>
          <p:cNvSpPr/>
          <p:nvPr/>
        </p:nvSpPr>
        <p:spPr>
          <a:xfrm flipH="1" flipV="1">
            <a:off x="2185988" y="593725"/>
            <a:ext cx="1171575" cy="404813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6569" name="文本框 66568"/>
          <p:cNvSpPr txBox="1"/>
          <p:nvPr/>
        </p:nvSpPr>
        <p:spPr>
          <a:xfrm>
            <a:off x="0" y="142875"/>
            <a:ext cx="9144000" cy="9525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何厌之有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：有何厌之，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“之”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，宾语前置的标志。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“厌”，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满足。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6570" name="直接连接符 66569"/>
          <p:cNvSpPr/>
          <p:nvPr/>
        </p:nvSpPr>
        <p:spPr>
          <a:xfrm flipH="1">
            <a:off x="3086100" y="2708275"/>
            <a:ext cx="0" cy="360363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6571" name="文本框 66570"/>
          <p:cNvSpPr txBox="1"/>
          <p:nvPr/>
        </p:nvSpPr>
        <p:spPr>
          <a:xfrm>
            <a:off x="2411413" y="3068638"/>
            <a:ext cx="3421062" cy="9652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唯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：句首语气词，表示希望。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图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：考虑。</a:t>
            </a:r>
            <a:endParaRPr lang="zh-CN" altLang="en-US" sz="28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6572" name="矩形 66571"/>
          <p:cNvSpPr/>
          <p:nvPr/>
        </p:nvSpPr>
        <p:spPr>
          <a:xfrm>
            <a:off x="0" y="728663"/>
            <a:ext cx="1241425" cy="13017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阙：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侵损，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削减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6573" name="直接连接符 66572"/>
          <p:cNvSpPr/>
          <p:nvPr/>
        </p:nvSpPr>
        <p:spPr>
          <a:xfrm flipH="1" flipV="1">
            <a:off x="971550" y="1854200"/>
            <a:ext cx="809625" cy="3143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6574" name="矩形 66573"/>
          <p:cNvSpPr/>
          <p:nvPr/>
        </p:nvSpPr>
        <p:spPr>
          <a:xfrm>
            <a:off x="0" y="2124075"/>
            <a:ext cx="1241425" cy="904875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焉：</a:t>
            </a: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从哪里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6575" name="直接连接符 66574"/>
          <p:cNvSpPr/>
          <p:nvPr/>
        </p:nvSpPr>
        <p:spPr>
          <a:xfrm flipH="1">
            <a:off x="1150938" y="2124075"/>
            <a:ext cx="2116137" cy="496888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6576" name="矩形 66575"/>
          <p:cNvSpPr/>
          <p:nvPr/>
        </p:nvSpPr>
        <p:spPr>
          <a:xfrm>
            <a:off x="6237288" y="3249613"/>
            <a:ext cx="1584325" cy="5524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以：来</a:t>
            </a:r>
            <a:endParaRPr kumimoji="0" lang="zh-CN" altLang="en-US" sz="30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6577" name="直接连接符 66576"/>
          <p:cNvSpPr/>
          <p:nvPr/>
        </p:nvSpPr>
        <p:spPr>
          <a:xfrm>
            <a:off x="1601788" y="2573338"/>
            <a:ext cx="4591050" cy="85566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5" grpId="0"/>
      <p:bldP spid="66566" grpId="0"/>
      <p:bldP spid="66569" grpId="0"/>
      <p:bldP spid="66572" grpId="0"/>
      <p:bldP spid="665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6" name="矩形 67585"/>
          <p:cNvSpPr/>
          <p:nvPr/>
        </p:nvSpPr>
        <p:spPr>
          <a:xfrm>
            <a:off x="296863" y="1154113"/>
            <a:ext cx="5624512" cy="11049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秦伯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说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，与郑人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盟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，使杞子、逢孙、杨孙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戍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之，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乃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还 。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587" name="矩形 67586"/>
          <p:cNvSpPr/>
          <p:nvPr/>
        </p:nvSpPr>
        <p:spPr>
          <a:xfrm>
            <a:off x="611188" y="4103688"/>
            <a:ext cx="4905375" cy="188277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秦伯高兴了，就与郑国签订了盟约。并派杞子、逢孙、杨孙帮郑国守卫，就率军回国。 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7588" name="直接连接符 67587"/>
          <p:cNvSpPr/>
          <p:nvPr/>
        </p:nvSpPr>
        <p:spPr>
          <a:xfrm flipV="1">
            <a:off x="3671888" y="503238"/>
            <a:ext cx="720725" cy="81121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7589" name="文本框 67588"/>
          <p:cNvSpPr txBox="1"/>
          <p:nvPr/>
        </p:nvSpPr>
        <p:spPr>
          <a:xfrm>
            <a:off x="4662488" y="207963"/>
            <a:ext cx="3365500" cy="1076325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盟：</a:t>
            </a: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结盟。名词作动词</a:t>
            </a:r>
            <a:endParaRPr lang="zh-CN" altLang="en-US" sz="32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590" name="文本框 67589"/>
          <p:cNvSpPr txBox="1"/>
          <p:nvPr/>
        </p:nvSpPr>
        <p:spPr>
          <a:xfrm>
            <a:off x="206375" y="3024188"/>
            <a:ext cx="2295525" cy="598487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戍：</a:t>
            </a: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守卫。</a:t>
            </a:r>
            <a:endParaRPr lang="zh-CN" altLang="en-US" sz="32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591" name="直接连接符 67590"/>
          <p:cNvSpPr/>
          <p:nvPr/>
        </p:nvSpPr>
        <p:spPr>
          <a:xfrm flipH="1">
            <a:off x="1557338" y="2124075"/>
            <a:ext cx="1035050" cy="900113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7592" name="直接连接符 67591"/>
          <p:cNvSpPr/>
          <p:nvPr/>
        </p:nvSpPr>
        <p:spPr>
          <a:xfrm flipH="1" flipV="1">
            <a:off x="1196975" y="819150"/>
            <a:ext cx="179388" cy="493713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7593" name="文本框 67592"/>
          <p:cNvSpPr txBox="1"/>
          <p:nvPr/>
        </p:nvSpPr>
        <p:spPr>
          <a:xfrm>
            <a:off x="252413" y="188913"/>
            <a:ext cx="3554412" cy="598487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说</a:t>
            </a: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：通“悦”，高兴。</a:t>
            </a:r>
            <a:endParaRPr lang="zh-CN" altLang="en-US" sz="32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594" name="直接连接符 67593"/>
          <p:cNvSpPr/>
          <p:nvPr/>
        </p:nvSpPr>
        <p:spPr>
          <a:xfrm flipH="1">
            <a:off x="3851275" y="2033588"/>
            <a:ext cx="90488" cy="85566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7595" name="文本框 67594"/>
          <p:cNvSpPr txBox="1"/>
          <p:nvPr/>
        </p:nvSpPr>
        <p:spPr>
          <a:xfrm>
            <a:off x="2862263" y="3024188"/>
            <a:ext cx="2114550" cy="598487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乃</a:t>
            </a:r>
            <a:r>
              <a:rPr lang="zh-CN" altLang="en-US" sz="32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：于是。</a:t>
            </a:r>
            <a:endParaRPr lang="zh-CN" altLang="en-US" sz="32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7596" name="文本框 67595"/>
          <p:cNvSpPr txBox="1"/>
          <p:nvPr/>
        </p:nvSpPr>
        <p:spPr>
          <a:xfrm>
            <a:off x="5921375" y="4329113"/>
            <a:ext cx="2970213" cy="1582737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烛之武说退秦师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。赏析其高妙的劝说艺术。</a:t>
            </a:r>
            <a:endParaRPr lang="zh-CN" altLang="en-US" sz="3200" b="1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  <p:bldP spid="67589" grpId="0"/>
      <p:bldP spid="67590" grpId="0"/>
      <p:bldP spid="67593" grpId="0"/>
      <p:bldP spid="67595" grpId="0"/>
      <p:bldP spid="675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0656" y="815758"/>
            <a:ext cx="438196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972421" flipH="1">
            <a:off x="319340" y="-181607"/>
            <a:ext cx="928553" cy="16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6"/>
          <p:cNvSpPr txBox="1"/>
          <p:nvPr/>
        </p:nvSpPr>
        <p:spPr>
          <a:xfrm>
            <a:off x="928558" y="71907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学习目标</a:t>
            </a:r>
            <a:endParaRPr lang="zh-CN" altLang="en-US" sz="440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56942" y="1804857"/>
            <a:ext cx="5386683" cy="764992"/>
            <a:chOff x="1968159" y="1856366"/>
            <a:chExt cx="7182244" cy="764992"/>
          </a:xfrm>
        </p:grpSpPr>
        <p:sp>
          <p:nvSpPr>
            <p:cNvPr id="15" name="文本框 14"/>
            <p:cNvSpPr txBox="1"/>
            <p:nvPr/>
          </p:nvSpPr>
          <p:spPr>
            <a:xfrm>
              <a:off x="1990790" y="1856366"/>
              <a:ext cx="7159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１</a:t>
              </a:r>
              <a:r>
                <a:rPr lang="en-US" altLang="zh-CN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.</a:t>
              </a:r>
              <a:r>
                <a:rPr lang="zh-CN" altLang="en-US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了解</a:t>
              </a:r>
              <a:r>
                <a:rPr lang="en-US" altLang="zh-CN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《</a:t>
              </a:r>
              <a:r>
                <a:rPr lang="zh-CN" altLang="en-US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左传</a:t>
              </a:r>
              <a:r>
                <a:rPr lang="en-US" altLang="zh-CN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》</a:t>
              </a:r>
              <a:r>
                <a:rPr lang="zh-CN" altLang="en-US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及有关文学</a:t>
              </a:r>
              <a:r>
                <a:rPr lang="zh-CN" altLang="en-US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常识</a:t>
              </a:r>
              <a:endParaRPr lang="zh-CN" altLang="en-US" sz="2800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16" name="Freeform 304"/>
            <p:cNvSpPr>
              <a:spLocks noEditPoints="1"/>
            </p:cNvSpPr>
            <p:nvPr/>
          </p:nvSpPr>
          <p:spPr bwMode="auto">
            <a:xfrm>
              <a:off x="1968159" y="2458047"/>
              <a:ext cx="5793787" cy="163311"/>
            </a:xfrm>
            <a:custGeom>
              <a:gdLst>
                <a:gd name="T0" fmla="*/ 329 w 391"/>
                <a:gd name="T1" fmla="*/ 15 h 48"/>
                <a:gd name="T2" fmla="*/ 332 w 391"/>
                <a:gd name="T3" fmla="*/ 16 h 48"/>
                <a:gd name="T4" fmla="*/ 344 w 391"/>
                <a:gd name="T5" fmla="*/ 16 h 48"/>
                <a:gd name="T6" fmla="*/ 354 w 391"/>
                <a:gd name="T7" fmla="*/ 14 h 48"/>
                <a:gd name="T8" fmla="*/ 368 w 391"/>
                <a:gd name="T9" fmla="*/ 13 h 48"/>
                <a:gd name="T10" fmla="*/ 340 w 391"/>
                <a:gd name="T11" fmla="*/ 11 h 48"/>
                <a:gd name="T12" fmla="*/ 336 w 391"/>
                <a:gd name="T13" fmla="*/ 8 h 48"/>
                <a:gd name="T14" fmla="*/ 334 w 391"/>
                <a:gd name="T15" fmla="*/ 7 h 48"/>
                <a:gd name="T16" fmla="*/ 318 w 391"/>
                <a:gd name="T17" fmla="*/ 5 h 48"/>
                <a:gd name="T18" fmla="*/ 259 w 391"/>
                <a:gd name="T19" fmla="*/ 3 h 48"/>
                <a:gd name="T20" fmla="*/ 253 w 391"/>
                <a:gd name="T21" fmla="*/ 2 h 48"/>
                <a:gd name="T22" fmla="*/ 242 w 391"/>
                <a:gd name="T23" fmla="*/ 2 h 48"/>
                <a:gd name="T24" fmla="*/ 31 w 391"/>
                <a:gd name="T25" fmla="*/ 16 h 48"/>
                <a:gd name="T26" fmla="*/ 13 w 391"/>
                <a:gd name="T27" fmla="*/ 43 h 48"/>
                <a:gd name="T28" fmla="*/ 138 w 391"/>
                <a:gd name="T29" fmla="*/ 42 h 48"/>
                <a:gd name="T30" fmla="*/ 156 w 391"/>
                <a:gd name="T31" fmla="*/ 41 h 48"/>
                <a:gd name="T32" fmla="*/ 211 w 391"/>
                <a:gd name="T33" fmla="*/ 35 h 48"/>
                <a:gd name="T34" fmla="*/ 291 w 391"/>
                <a:gd name="T35" fmla="*/ 30 h 48"/>
                <a:gd name="T36" fmla="*/ 300 w 391"/>
                <a:gd name="T37" fmla="*/ 28 h 48"/>
                <a:gd name="T38" fmla="*/ 322 w 391"/>
                <a:gd name="T39" fmla="*/ 26 h 48"/>
                <a:gd name="T40" fmla="*/ 391 w 391"/>
                <a:gd name="T41" fmla="*/ 17 h 48"/>
                <a:gd name="T42" fmla="*/ 269 w 391"/>
                <a:gd name="T43" fmla="*/ 12 h 48"/>
                <a:gd name="T44" fmla="*/ 266 w 391"/>
                <a:gd name="T45" fmla="*/ 10 h 48"/>
                <a:gd name="T46" fmla="*/ 276 w 391"/>
                <a:gd name="T47" fmla="*/ 12 h 48"/>
                <a:gd name="T48" fmla="*/ 277 w 391"/>
                <a:gd name="T49" fmla="*/ 12 h 48"/>
                <a:gd name="T50" fmla="*/ 288 w 391"/>
                <a:gd name="T51" fmla="*/ 13 h 48"/>
                <a:gd name="T52" fmla="*/ 292 w 391"/>
                <a:gd name="T53" fmla="*/ 18 h 48"/>
                <a:gd name="T54" fmla="*/ 290 w 391"/>
                <a:gd name="T55" fmla="*/ 17 h 48"/>
                <a:gd name="T56" fmla="*/ 292 w 391"/>
                <a:gd name="T57" fmla="*/ 18 h 48"/>
                <a:gd name="T58" fmla="*/ 294 w 391"/>
                <a:gd name="T59" fmla="*/ 12 h 48"/>
                <a:gd name="T60" fmla="*/ 332 w 391"/>
                <a:gd name="T61" fmla="*/ 11 h 48"/>
                <a:gd name="T62" fmla="*/ 327 w 391"/>
                <a:gd name="T63" fmla="*/ 11 h 48"/>
                <a:gd name="T64" fmla="*/ 322 w 391"/>
                <a:gd name="T65" fmla="*/ 9 h 48"/>
                <a:gd name="T66" fmla="*/ 325 w 391"/>
                <a:gd name="T67" fmla="*/ 6 h 48"/>
                <a:gd name="T68" fmla="*/ 325 w 391"/>
                <a:gd name="T69" fmla="*/ 6 h 48"/>
                <a:gd name="T70" fmla="*/ 317 w 391"/>
                <a:gd name="T71" fmla="*/ 12 h 48"/>
                <a:gd name="T72" fmla="*/ 316 w 391"/>
                <a:gd name="T73" fmla="*/ 5 h 48"/>
                <a:gd name="T74" fmla="*/ 316 w 391"/>
                <a:gd name="T75" fmla="*/ 6 h 48"/>
                <a:gd name="T76" fmla="*/ 316 w 391"/>
                <a:gd name="T77" fmla="*/ 6 h 48"/>
                <a:gd name="T78" fmla="*/ 303 w 391"/>
                <a:gd name="T79" fmla="*/ 18 h 48"/>
                <a:gd name="T80" fmla="*/ 301 w 391"/>
                <a:gd name="T81" fmla="*/ 13 h 48"/>
                <a:gd name="T82" fmla="*/ 304 w 391"/>
                <a:gd name="T83" fmla="*/ 12 h 48"/>
                <a:gd name="T84" fmla="*/ 307 w 391"/>
                <a:gd name="T85" fmla="*/ 5 h 48"/>
                <a:gd name="T86" fmla="*/ 307 w 391"/>
                <a:gd name="T87" fmla="*/ 18 h 48"/>
                <a:gd name="T88" fmla="*/ 313 w 391"/>
                <a:gd name="T89" fmla="*/ 17 h 48"/>
                <a:gd name="T90" fmla="*/ 313 w 391"/>
                <a:gd name="T91" fmla="*/ 12 h 48"/>
                <a:gd name="T92" fmla="*/ 315 w 391"/>
                <a:gd name="T93" fmla="*/ 11 h 48"/>
                <a:gd name="T94" fmla="*/ 316 w 391"/>
                <a:gd name="T95" fmla="*/ 17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1" h="48">
                  <a:moveTo>
                    <a:pt x="324" y="19"/>
                  </a:moveTo>
                  <a:cubicBezTo>
                    <a:pt x="320" y="17"/>
                    <a:pt x="320" y="17"/>
                    <a:pt x="320" y="17"/>
                  </a:cubicBezTo>
                  <a:cubicBezTo>
                    <a:pt x="323" y="15"/>
                    <a:pt x="326" y="18"/>
                    <a:pt x="329" y="15"/>
                  </a:cubicBezTo>
                  <a:cubicBezTo>
                    <a:pt x="329" y="16"/>
                    <a:pt x="330" y="17"/>
                    <a:pt x="331" y="16"/>
                  </a:cubicBezTo>
                  <a:cubicBezTo>
                    <a:pt x="330" y="16"/>
                    <a:pt x="331" y="15"/>
                    <a:pt x="331" y="15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3" y="16"/>
                    <a:pt x="335" y="17"/>
                    <a:pt x="336" y="15"/>
                  </a:cubicBezTo>
                  <a:cubicBezTo>
                    <a:pt x="338" y="16"/>
                    <a:pt x="343" y="17"/>
                    <a:pt x="342" y="14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44" y="15"/>
                    <a:pt x="344" y="15"/>
                    <a:pt x="344" y="14"/>
                  </a:cubicBezTo>
                  <a:cubicBezTo>
                    <a:pt x="347" y="14"/>
                    <a:pt x="351" y="18"/>
                    <a:pt x="352" y="13"/>
                  </a:cubicBezTo>
                  <a:cubicBezTo>
                    <a:pt x="353" y="13"/>
                    <a:pt x="354" y="14"/>
                    <a:pt x="354" y="14"/>
                  </a:cubicBezTo>
                  <a:cubicBezTo>
                    <a:pt x="356" y="15"/>
                    <a:pt x="363" y="17"/>
                    <a:pt x="362" y="13"/>
                  </a:cubicBezTo>
                  <a:cubicBezTo>
                    <a:pt x="365" y="14"/>
                    <a:pt x="365" y="14"/>
                    <a:pt x="365" y="14"/>
                  </a:cubicBezTo>
                  <a:cubicBezTo>
                    <a:pt x="364" y="13"/>
                    <a:pt x="367" y="13"/>
                    <a:pt x="368" y="13"/>
                  </a:cubicBezTo>
                  <a:cubicBezTo>
                    <a:pt x="339" y="13"/>
                    <a:pt x="339" y="13"/>
                    <a:pt x="339" y="13"/>
                  </a:cubicBezTo>
                  <a:cubicBezTo>
                    <a:pt x="338" y="12"/>
                    <a:pt x="338" y="12"/>
                    <a:pt x="338" y="12"/>
                  </a:cubicBezTo>
                  <a:cubicBezTo>
                    <a:pt x="339" y="11"/>
                    <a:pt x="340" y="11"/>
                    <a:pt x="340" y="11"/>
                  </a:cubicBezTo>
                  <a:cubicBezTo>
                    <a:pt x="339" y="10"/>
                    <a:pt x="336" y="11"/>
                    <a:pt x="335" y="9"/>
                  </a:cubicBezTo>
                  <a:cubicBezTo>
                    <a:pt x="339" y="8"/>
                    <a:pt x="345" y="8"/>
                    <a:pt x="350" y="8"/>
                  </a:cubicBezTo>
                  <a:cubicBezTo>
                    <a:pt x="336" y="8"/>
                    <a:pt x="336" y="8"/>
                    <a:pt x="336" y="8"/>
                  </a:cubicBezTo>
                  <a:cubicBezTo>
                    <a:pt x="336" y="5"/>
                    <a:pt x="340" y="7"/>
                    <a:pt x="34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3" y="8"/>
                    <a:pt x="332" y="7"/>
                    <a:pt x="332" y="8"/>
                  </a:cubicBezTo>
                  <a:cubicBezTo>
                    <a:pt x="331" y="8"/>
                    <a:pt x="330" y="7"/>
                    <a:pt x="330" y="6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24" y="4"/>
                    <a:pt x="333" y="4"/>
                    <a:pt x="341" y="4"/>
                  </a:cubicBezTo>
                  <a:cubicBezTo>
                    <a:pt x="316" y="4"/>
                    <a:pt x="286" y="2"/>
                    <a:pt x="259" y="3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7" y="3"/>
                    <a:pt x="254" y="3"/>
                    <a:pt x="253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1" y="4"/>
                    <a:pt x="245" y="0"/>
                    <a:pt x="244" y="3"/>
                  </a:cubicBezTo>
                  <a:cubicBezTo>
                    <a:pt x="243" y="3"/>
                    <a:pt x="242" y="4"/>
                    <a:pt x="241" y="3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30" y="2"/>
                    <a:pt x="214" y="3"/>
                    <a:pt x="201" y="3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0" y="18"/>
                    <a:pt x="8" y="19"/>
                    <a:pt x="0" y="27"/>
                  </a:cubicBezTo>
                  <a:cubicBezTo>
                    <a:pt x="0" y="32"/>
                    <a:pt x="3" y="35"/>
                    <a:pt x="6" y="38"/>
                  </a:cubicBezTo>
                  <a:cubicBezTo>
                    <a:pt x="8" y="40"/>
                    <a:pt x="11" y="41"/>
                    <a:pt x="13" y="43"/>
                  </a:cubicBezTo>
                  <a:cubicBezTo>
                    <a:pt x="15" y="37"/>
                    <a:pt x="19" y="47"/>
                    <a:pt x="20" y="42"/>
                  </a:cubicBezTo>
                  <a:cubicBezTo>
                    <a:pt x="23" y="46"/>
                    <a:pt x="27" y="45"/>
                    <a:pt x="30" y="48"/>
                  </a:cubicBezTo>
                  <a:cubicBezTo>
                    <a:pt x="67" y="47"/>
                    <a:pt x="105" y="46"/>
                    <a:pt x="138" y="42"/>
                  </a:cubicBezTo>
                  <a:cubicBezTo>
                    <a:pt x="140" y="41"/>
                    <a:pt x="142" y="43"/>
                    <a:pt x="144" y="41"/>
                  </a:cubicBezTo>
                  <a:cubicBezTo>
                    <a:pt x="147" y="40"/>
                    <a:pt x="152" y="42"/>
                    <a:pt x="155" y="40"/>
                  </a:cubicBezTo>
                  <a:cubicBezTo>
                    <a:pt x="156" y="39"/>
                    <a:pt x="156" y="40"/>
                    <a:pt x="156" y="41"/>
                  </a:cubicBezTo>
                  <a:cubicBezTo>
                    <a:pt x="161" y="40"/>
                    <a:pt x="165" y="38"/>
                    <a:pt x="169" y="39"/>
                  </a:cubicBezTo>
                  <a:cubicBezTo>
                    <a:pt x="171" y="38"/>
                    <a:pt x="174" y="40"/>
                    <a:pt x="176" y="38"/>
                  </a:cubicBezTo>
                  <a:cubicBezTo>
                    <a:pt x="187" y="40"/>
                    <a:pt x="200" y="34"/>
                    <a:pt x="211" y="35"/>
                  </a:cubicBezTo>
                  <a:cubicBezTo>
                    <a:pt x="211" y="34"/>
                    <a:pt x="213" y="35"/>
                    <a:pt x="214" y="35"/>
                  </a:cubicBezTo>
                  <a:cubicBezTo>
                    <a:pt x="227" y="33"/>
                    <a:pt x="240" y="32"/>
                    <a:pt x="253" y="32"/>
                  </a:cubicBezTo>
                  <a:cubicBezTo>
                    <a:pt x="265" y="30"/>
                    <a:pt x="278" y="30"/>
                    <a:pt x="291" y="30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5" y="29"/>
                    <a:pt x="295" y="29"/>
                    <a:pt x="295" y="29"/>
                  </a:cubicBezTo>
                  <a:cubicBezTo>
                    <a:pt x="297" y="29"/>
                    <a:pt x="299" y="30"/>
                    <a:pt x="300" y="28"/>
                  </a:cubicBezTo>
                  <a:cubicBezTo>
                    <a:pt x="300" y="28"/>
                    <a:pt x="300" y="29"/>
                    <a:pt x="300" y="29"/>
                  </a:cubicBezTo>
                  <a:cubicBezTo>
                    <a:pt x="304" y="28"/>
                    <a:pt x="307" y="29"/>
                    <a:pt x="311" y="29"/>
                  </a:cubicBezTo>
                  <a:cubicBezTo>
                    <a:pt x="314" y="25"/>
                    <a:pt x="320" y="31"/>
                    <a:pt x="322" y="26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36" y="27"/>
                    <a:pt x="346" y="23"/>
                    <a:pt x="359" y="23"/>
                  </a:cubicBezTo>
                  <a:cubicBezTo>
                    <a:pt x="370" y="23"/>
                    <a:pt x="382" y="19"/>
                    <a:pt x="391" y="17"/>
                  </a:cubicBezTo>
                  <a:cubicBezTo>
                    <a:pt x="369" y="17"/>
                    <a:pt x="343" y="18"/>
                    <a:pt x="324" y="19"/>
                  </a:cubicBezTo>
                  <a:close/>
                  <a:moveTo>
                    <a:pt x="266" y="10"/>
                  </a:moveTo>
                  <a:cubicBezTo>
                    <a:pt x="268" y="10"/>
                    <a:pt x="268" y="13"/>
                    <a:pt x="269" y="12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70" y="12"/>
                    <a:pt x="270" y="12"/>
                    <a:pt x="269" y="12"/>
                  </a:cubicBezTo>
                  <a:cubicBezTo>
                    <a:pt x="268" y="14"/>
                    <a:pt x="266" y="12"/>
                    <a:pt x="266" y="10"/>
                  </a:cubicBezTo>
                  <a:close/>
                  <a:moveTo>
                    <a:pt x="274" y="12"/>
                  </a:move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2"/>
                    <a:pt x="276" y="12"/>
                  </a:cubicBezTo>
                  <a:lnTo>
                    <a:pt x="274" y="12"/>
                  </a:lnTo>
                  <a:close/>
                  <a:moveTo>
                    <a:pt x="280" y="12"/>
                  </a:moveTo>
                  <a:cubicBezTo>
                    <a:pt x="277" y="12"/>
                    <a:pt x="277" y="12"/>
                    <a:pt x="277" y="12"/>
                  </a:cubicBezTo>
                  <a:cubicBezTo>
                    <a:pt x="280" y="11"/>
                    <a:pt x="280" y="11"/>
                    <a:pt x="280" y="11"/>
                  </a:cubicBezTo>
                  <a:lnTo>
                    <a:pt x="280" y="12"/>
                  </a:lnTo>
                  <a:close/>
                  <a:moveTo>
                    <a:pt x="288" y="13"/>
                  </a:moveTo>
                  <a:cubicBezTo>
                    <a:pt x="287" y="12"/>
                    <a:pt x="287" y="12"/>
                    <a:pt x="287" y="12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92" y="18"/>
                  </a:moveTo>
                  <a:cubicBezTo>
                    <a:pt x="291" y="18"/>
                    <a:pt x="291" y="17"/>
                    <a:pt x="290" y="17"/>
                  </a:cubicBezTo>
                  <a:cubicBezTo>
                    <a:pt x="289" y="17"/>
                    <a:pt x="289" y="18"/>
                    <a:pt x="289" y="18"/>
                  </a:cubicBezTo>
                  <a:cubicBezTo>
                    <a:pt x="289" y="18"/>
                    <a:pt x="289" y="17"/>
                    <a:pt x="290" y="17"/>
                  </a:cubicBezTo>
                  <a:cubicBezTo>
                    <a:pt x="291" y="17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lose/>
                  <a:moveTo>
                    <a:pt x="294" y="13"/>
                  </a:moveTo>
                  <a:cubicBezTo>
                    <a:pt x="293" y="11"/>
                    <a:pt x="293" y="11"/>
                    <a:pt x="293" y="11"/>
                  </a:cubicBezTo>
                  <a:cubicBezTo>
                    <a:pt x="294" y="12"/>
                    <a:pt x="294" y="12"/>
                    <a:pt x="294" y="12"/>
                  </a:cubicBezTo>
                  <a:lnTo>
                    <a:pt x="294" y="13"/>
                  </a:lnTo>
                  <a:close/>
                  <a:moveTo>
                    <a:pt x="334" y="9"/>
                  </a:moveTo>
                  <a:cubicBezTo>
                    <a:pt x="334" y="12"/>
                    <a:pt x="333" y="9"/>
                    <a:pt x="332" y="11"/>
                  </a:cubicBezTo>
                  <a:cubicBezTo>
                    <a:pt x="335" y="12"/>
                    <a:pt x="335" y="12"/>
                    <a:pt x="335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8" y="12"/>
                    <a:pt x="327" y="11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2" y="9"/>
                    <a:pt x="322" y="9"/>
                    <a:pt x="322" y="9"/>
                  </a:cubicBezTo>
                  <a:cubicBezTo>
                    <a:pt x="322" y="10"/>
                    <a:pt x="321" y="10"/>
                    <a:pt x="321" y="10"/>
                  </a:cubicBezTo>
                  <a:cubicBezTo>
                    <a:pt x="325" y="7"/>
                    <a:pt x="330" y="10"/>
                    <a:pt x="334" y="9"/>
                  </a:cubicBezTo>
                  <a:close/>
                  <a:moveTo>
                    <a:pt x="325" y="6"/>
                  </a:move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lnTo>
                    <a:pt x="325" y="6"/>
                  </a:lnTo>
                  <a:close/>
                  <a:moveTo>
                    <a:pt x="319" y="12"/>
                  </a:moveTo>
                  <a:cubicBezTo>
                    <a:pt x="322" y="12"/>
                    <a:pt x="322" y="12"/>
                    <a:pt x="322" y="12"/>
                  </a:cubicBezTo>
                  <a:cubicBezTo>
                    <a:pt x="317" y="12"/>
                    <a:pt x="317" y="12"/>
                    <a:pt x="317" y="12"/>
                  </a:cubicBezTo>
                  <a:lnTo>
                    <a:pt x="319" y="12"/>
                  </a:lnTo>
                  <a:close/>
                  <a:moveTo>
                    <a:pt x="315" y="5"/>
                  </a:moveTo>
                  <a:cubicBezTo>
                    <a:pt x="316" y="5"/>
                    <a:pt x="316" y="5"/>
                    <a:pt x="316" y="5"/>
                  </a:cubicBezTo>
                  <a:cubicBezTo>
                    <a:pt x="313" y="5"/>
                    <a:pt x="313" y="5"/>
                    <a:pt x="313" y="5"/>
                  </a:cubicBezTo>
                  <a:lnTo>
                    <a:pt x="315" y="5"/>
                  </a:lnTo>
                  <a:close/>
                  <a:moveTo>
                    <a:pt x="316" y="6"/>
                  </a:moveTo>
                  <a:cubicBezTo>
                    <a:pt x="316" y="7"/>
                    <a:pt x="316" y="7"/>
                    <a:pt x="316" y="7"/>
                  </a:cubicBezTo>
                  <a:cubicBezTo>
                    <a:pt x="313" y="7"/>
                    <a:pt x="313" y="7"/>
                    <a:pt x="313" y="7"/>
                  </a:cubicBezTo>
                  <a:lnTo>
                    <a:pt x="316" y="6"/>
                  </a:lnTo>
                  <a:close/>
                  <a:moveTo>
                    <a:pt x="301" y="18"/>
                  </a:moveTo>
                  <a:cubicBezTo>
                    <a:pt x="302" y="17"/>
                    <a:pt x="302" y="17"/>
                    <a:pt x="302" y="17"/>
                  </a:cubicBezTo>
                  <a:cubicBezTo>
                    <a:pt x="303" y="18"/>
                    <a:pt x="303" y="18"/>
                    <a:pt x="303" y="18"/>
                  </a:cubicBezTo>
                  <a:lnTo>
                    <a:pt x="301" y="18"/>
                  </a:lnTo>
                  <a:close/>
                  <a:moveTo>
                    <a:pt x="304" y="12"/>
                  </a:moveTo>
                  <a:cubicBezTo>
                    <a:pt x="301" y="13"/>
                    <a:pt x="301" y="13"/>
                    <a:pt x="301" y="13"/>
                  </a:cubicBezTo>
                  <a:cubicBezTo>
                    <a:pt x="300" y="11"/>
                    <a:pt x="302" y="8"/>
                    <a:pt x="304" y="10"/>
                  </a:cubicBezTo>
                  <a:cubicBezTo>
                    <a:pt x="303" y="12"/>
                    <a:pt x="301" y="8"/>
                    <a:pt x="301" y="11"/>
                  </a:cubicBezTo>
                  <a:cubicBezTo>
                    <a:pt x="302" y="13"/>
                    <a:pt x="303" y="12"/>
                    <a:pt x="304" y="12"/>
                  </a:cubicBezTo>
                  <a:close/>
                  <a:moveTo>
                    <a:pt x="303" y="4"/>
                  </a:moveTo>
                  <a:cubicBezTo>
                    <a:pt x="304" y="5"/>
                    <a:pt x="305" y="5"/>
                    <a:pt x="306" y="5"/>
                  </a:cubicBezTo>
                  <a:cubicBezTo>
                    <a:pt x="306" y="4"/>
                    <a:pt x="307" y="4"/>
                    <a:pt x="307" y="5"/>
                  </a:cubicBezTo>
                  <a:cubicBezTo>
                    <a:pt x="307" y="5"/>
                    <a:pt x="306" y="5"/>
                    <a:pt x="306" y="5"/>
                  </a:cubicBezTo>
                  <a:cubicBezTo>
                    <a:pt x="305" y="5"/>
                    <a:pt x="304" y="6"/>
                    <a:pt x="303" y="4"/>
                  </a:cubicBezTo>
                  <a:close/>
                  <a:moveTo>
                    <a:pt x="307" y="18"/>
                  </a:moveTo>
                  <a:cubicBezTo>
                    <a:pt x="307" y="18"/>
                    <a:pt x="307" y="17"/>
                    <a:pt x="306" y="17"/>
                  </a:cubicBezTo>
                  <a:cubicBezTo>
                    <a:pt x="307" y="17"/>
                    <a:pt x="307" y="17"/>
                    <a:pt x="307" y="18"/>
                  </a:cubicBezTo>
                  <a:cubicBezTo>
                    <a:pt x="310" y="18"/>
                    <a:pt x="311" y="16"/>
                    <a:pt x="313" y="17"/>
                  </a:cubicBezTo>
                  <a:cubicBezTo>
                    <a:pt x="312" y="20"/>
                    <a:pt x="309" y="18"/>
                    <a:pt x="307" y="18"/>
                  </a:cubicBezTo>
                  <a:close/>
                  <a:moveTo>
                    <a:pt x="315" y="11"/>
                  </a:moveTo>
                  <a:cubicBezTo>
                    <a:pt x="314" y="11"/>
                    <a:pt x="314" y="11"/>
                    <a:pt x="313" y="12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4" y="9"/>
                    <a:pt x="314" y="10"/>
                    <a:pt x="315" y="9"/>
                  </a:cubicBezTo>
                  <a:lnTo>
                    <a:pt x="315" y="11"/>
                  </a:lnTo>
                  <a:close/>
                  <a:moveTo>
                    <a:pt x="316" y="17"/>
                  </a:moveTo>
                  <a:cubicBezTo>
                    <a:pt x="317" y="17"/>
                    <a:pt x="318" y="17"/>
                    <a:pt x="319" y="17"/>
                  </a:cubicBezTo>
                  <a:lnTo>
                    <a:pt x="31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29612" y="5378959"/>
            <a:ext cx="5713668" cy="741623"/>
            <a:chOff x="1968159" y="1856366"/>
            <a:chExt cx="7618224" cy="741623"/>
          </a:xfrm>
        </p:grpSpPr>
        <p:sp>
          <p:nvSpPr>
            <p:cNvPr id="30" name="文本框 29"/>
            <p:cNvSpPr txBox="1"/>
            <p:nvPr/>
          </p:nvSpPr>
          <p:spPr>
            <a:xfrm>
              <a:off x="1990790" y="1856366"/>
              <a:ext cx="7595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4.</a:t>
              </a:r>
              <a:r>
                <a:rPr lang="zh-CN" altLang="en-US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分析烛</a:t>
              </a:r>
              <a:r>
                <a:rPr lang="zh-CN" altLang="en-US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之</a:t>
              </a:r>
              <a:r>
                <a:rPr lang="zh-CN" altLang="en-US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武的</a:t>
              </a:r>
              <a:r>
                <a:rPr lang="zh-CN" altLang="en-US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形象特点</a:t>
              </a:r>
              <a:endParaRPr lang="zh-CN" altLang="en-US" sz="2800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31" name="Freeform 304"/>
            <p:cNvSpPr>
              <a:spLocks noEditPoints="1"/>
            </p:cNvSpPr>
            <p:nvPr/>
          </p:nvSpPr>
          <p:spPr bwMode="auto">
            <a:xfrm>
              <a:off x="1968159" y="2379586"/>
              <a:ext cx="6314483" cy="218403"/>
            </a:xfrm>
            <a:custGeom>
              <a:gdLst>
                <a:gd name="T0" fmla="*/ 329 w 391"/>
                <a:gd name="T1" fmla="*/ 15 h 48"/>
                <a:gd name="T2" fmla="*/ 332 w 391"/>
                <a:gd name="T3" fmla="*/ 16 h 48"/>
                <a:gd name="T4" fmla="*/ 344 w 391"/>
                <a:gd name="T5" fmla="*/ 16 h 48"/>
                <a:gd name="T6" fmla="*/ 354 w 391"/>
                <a:gd name="T7" fmla="*/ 14 h 48"/>
                <a:gd name="T8" fmla="*/ 368 w 391"/>
                <a:gd name="T9" fmla="*/ 13 h 48"/>
                <a:gd name="T10" fmla="*/ 340 w 391"/>
                <a:gd name="T11" fmla="*/ 11 h 48"/>
                <a:gd name="T12" fmla="*/ 336 w 391"/>
                <a:gd name="T13" fmla="*/ 8 h 48"/>
                <a:gd name="T14" fmla="*/ 334 w 391"/>
                <a:gd name="T15" fmla="*/ 7 h 48"/>
                <a:gd name="T16" fmla="*/ 318 w 391"/>
                <a:gd name="T17" fmla="*/ 5 h 48"/>
                <a:gd name="T18" fmla="*/ 259 w 391"/>
                <a:gd name="T19" fmla="*/ 3 h 48"/>
                <a:gd name="T20" fmla="*/ 253 w 391"/>
                <a:gd name="T21" fmla="*/ 2 h 48"/>
                <a:gd name="T22" fmla="*/ 242 w 391"/>
                <a:gd name="T23" fmla="*/ 2 h 48"/>
                <a:gd name="T24" fmla="*/ 31 w 391"/>
                <a:gd name="T25" fmla="*/ 16 h 48"/>
                <a:gd name="T26" fmla="*/ 13 w 391"/>
                <a:gd name="T27" fmla="*/ 43 h 48"/>
                <a:gd name="T28" fmla="*/ 138 w 391"/>
                <a:gd name="T29" fmla="*/ 42 h 48"/>
                <a:gd name="T30" fmla="*/ 156 w 391"/>
                <a:gd name="T31" fmla="*/ 41 h 48"/>
                <a:gd name="T32" fmla="*/ 211 w 391"/>
                <a:gd name="T33" fmla="*/ 35 h 48"/>
                <a:gd name="T34" fmla="*/ 291 w 391"/>
                <a:gd name="T35" fmla="*/ 30 h 48"/>
                <a:gd name="T36" fmla="*/ 300 w 391"/>
                <a:gd name="T37" fmla="*/ 28 h 48"/>
                <a:gd name="T38" fmla="*/ 322 w 391"/>
                <a:gd name="T39" fmla="*/ 26 h 48"/>
                <a:gd name="T40" fmla="*/ 391 w 391"/>
                <a:gd name="T41" fmla="*/ 17 h 48"/>
                <a:gd name="T42" fmla="*/ 269 w 391"/>
                <a:gd name="T43" fmla="*/ 12 h 48"/>
                <a:gd name="T44" fmla="*/ 266 w 391"/>
                <a:gd name="T45" fmla="*/ 10 h 48"/>
                <a:gd name="T46" fmla="*/ 276 w 391"/>
                <a:gd name="T47" fmla="*/ 12 h 48"/>
                <a:gd name="T48" fmla="*/ 277 w 391"/>
                <a:gd name="T49" fmla="*/ 12 h 48"/>
                <a:gd name="T50" fmla="*/ 288 w 391"/>
                <a:gd name="T51" fmla="*/ 13 h 48"/>
                <a:gd name="T52" fmla="*/ 292 w 391"/>
                <a:gd name="T53" fmla="*/ 18 h 48"/>
                <a:gd name="T54" fmla="*/ 290 w 391"/>
                <a:gd name="T55" fmla="*/ 17 h 48"/>
                <a:gd name="T56" fmla="*/ 292 w 391"/>
                <a:gd name="T57" fmla="*/ 18 h 48"/>
                <a:gd name="T58" fmla="*/ 294 w 391"/>
                <a:gd name="T59" fmla="*/ 12 h 48"/>
                <a:gd name="T60" fmla="*/ 332 w 391"/>
                <a:gd name="T61" fmla="*/ 11 h 48"/>
                <a:gd name="T62" fmla="*/ 327 w 391"/>
                <a:gd name="T63" fmla="*/ 11 h 48"/>
                <a:gd name="T64" fmla="*/ 322 w 391"/>
                <a:gd name="T65" fmla="*/ 9 h 48"/>
                <a:gd name="T66" fmla="*/ 325 w 391"/>
                <a:gd name="T67" fmla="*/ 6 h 48"/>
                <a:gd name="T68" fmla="*/ 325 w 391"/>
                <a:gd name="T69" fmla="*/ 6 h 48"/>
                <a:gd name="T70" fmla="*/ 317 w 391"/>
                <a:gd name="T71" fmla="*/ 12 h 48"/>
                <a:gd name="T72" fmla="*/ 316 w 391"/>
                <a:gd name="T73" fmla="*/ 5 h 48"/>
                <a:gd name="T74" fmla="*/ 316 w 391"/>
                <a:gd name="T75" fmla="*/ 6 h 48"/>
                <a:gd name="T76" fmla="*/ 316 w 391"/>
                <a:gd name="T77" fmla="*/ 6 h 48"/>
                <a:gd name="T78" fmla="*/ 303 w 391"/>
                <a:gd name="T79" fmla="*/ 18 h 48"/>
                <a:gd name="T80" fmla="*/ 301 w 391"/>
                <a:gd name="T81" fmla="*/ 13 h 48"/>
                <a:gd name="T82" fmla="*/ 304 w 391"/>
                <a:gd name="T83" fmla="*/ 12 h 48"/>
                <a:gd name="T84" fmla="*/ 307 w 391"/>
                <a:gd name="T85" fmla="*/ 5 h 48"/>
                <a:gd name="T86" fmla="*/ 307 w 391"/>
                <a:gd name="T87" fmla="*/ 18 h 48"/>
                <a:gd name="T88" fmla="*/ 313 w 391"/>
                <a:gd name="T89" fmla="*/ 17 h 48"/>
                <a:gd name="T90" fmla="*/ 313 w 391"/>
                <a:gd name="T91" fmla="*/ 12 h 48"/>
                <a:gd name="T92" fmla="*/ 315 w 391"/>
                <a:gd name="T93" fmla="*/ 11 h 48"/>
                <a:gd name="T94" fmla="*/ 316 w 391"/>
                <a:gd name="T95" fmla="*/ 17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1" h="48">
                  <a:moveTo>
                    <a:pt x="324" y="19"/>
                  </a:moveTo>
                  <a:cubicBezTo>
                    <a:pt x="320" y="17"/>
                    <a:pt x="320" y="17"/>
                    <a:pt x="320" y="17"/>
                  </a:cubicBezTo>
                  <a:cubicBezTo>
                    <a:pt x="323" y="15"/>
                    <a:pt x="326" y="18"/>
                    <a:pt x="329" y="15"/>
                  </a:cubicBezTo>
                  <a:cubicBezTo>
                    <a:pt x="329" y="16"/>
                    <a:pt x="330" y="17"/>
                    <a:pt x="331" y="16"/>
                  </a:cubicBezTo>
                  <a:cubicBezTo>
                    <a:pt x="330" y="16"/>
                    <a:pt x="331" y="15"/>
                    <a:pt x="331" y="15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3" y="16"/>
                    <a:pt x="335" y="17"/>
                    <a:pt x="336" y="15"/>
                  </a:cubicBezTo>
                  <a:cubicBezTo>
                    <a:pt x="338" y="16"/>
                    <a:pt x="343" y="17"/>
                    <a:pt x="342" y="14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44" y="15"/>
                    <a:pt x="344" y="15"/>
                    <a:pt x="344" y="14"/>
                  </a:cubicBezTo>
                  <a:cubicBezTo>
                    <a:pt x="347" y="14"/>
                    <a:pt x="351" y="18"/>
                    <a:pt x="352" y="13"/>
                  </a:cubicBezTo>
                  <a:cubicBezTo>
                    <a:pt x="353" y="13"/>
                    <a:pt x="354" y="14"/>
                    <a:pt x="354" y="14"/>
                  </a:cubicBezTo>
                  <a:cubicBezTo>
                    <a:pt x="356" y="15"/>
                    <a:pt x="363" y="17"/>
                    <a:pt x="362" y="13"/>
                  </a:cubicBezTo>
                  <a:cubicBezTo>
                    <a:pt x="365" y="14"/>
                    <a:pt x="365" y="14"/>
                    <a:pt x="365" y="14"/>
                  </a:cubicBezTo>
                  <a:cubicBezTo>
                    <a:pt x="364" y="13"/>
                    <a:pt x="367" y="13"/>
                    <a:pt x="368" y="13"/>
                  </a:cubicBezTo>
                  <a:cubicBezTo>
                    <a:pt x="339" y="13"/>
                    <a:pt x="339" y="13"/>
                    <a:pt x="339" y="13"/>
                  </a:cubicBezTo>
                  <a:cubicBezTo>
                    <a:pt x="338" y="12"/>
                    <a:pt x="338" y="12"/>
                    <a:pt x="338" y="12"/>
                  </a:cubicBezTo>
                  <a:cubicBezTo>
                    <a:pt x="339" y="11"/>
                    <a:pt x="340" y="11"/>
                    <a:pt x="340" y="11"/>
                  </a:cubicBezTo>
                  <a:cubicBezTo>
                    <a:pt x="339" y="10"/>
                    <a:pt x="336" y="11"/>
                    <a:pt x="335" y="9"/>
                  </a:cubicBezTo>
                  <a:cubicBezTo>
                    <a:pt x="339" y="8"/>
                    <a:pt x="345" y="8"/>
                    <a:pt x="350" y="8"/>
                  </a:cubicBezTo>
                  <a:cubicBezTo>
                    <a:pt x="336" y="8"/>
                    <a:pt x="336" y="8"/>
                    <a:pt x="336" y="8"/>
                  </a:cubicBezTo>
                  <a:cubicBezTo>
                    <a:pt x="336" y="5"/>
                    <a:pt x="340" y="7"/>
                    <a:pt x="34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3" y="8"/>
                    <a:pt x="332" y="7"/>
                    <a:pt x="332" y="8"/>
                  </a:cubicBezTo>
                  <a:cubicBezTo>
                    <a:pt x="331" y="8"/>
                    <a:pt x="330" y="7"/>
                    <a:pt x="330" y="6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24" y="4"/>
                    <a:pt x="333" y="4"/>
                    <a:pt x="341" y="4"/>
                  </a:cubicBezTo>
                  <a:cubicBezTo>
                    <a:pt x="316" y="4"/>
                    <a:pt x="286" y="2"/>
                    <a:pt x="259" y="3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7" y="3"/>
                    <a:pt x="254" y="3"/>
                    <a:pt x="253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1" y="4"/>
                    <a:pt x="245" y="0"/>
                    <a:pt x="244" y="3"/>
                  </a:cubicBezTo>
                  <a:cubicBezTo>
                    <a:pt x="243" y="3"/>
                    <a:pt x="242" y="4"/>
                    <a:pt x="241" y="3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30" y="2"/>
                    <a:pt x="214" y="3"/>
                    <a:pt x="201" y="3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0" y="18"/>
                    <a:pt x="8" y="19"/>
                    <a:pt x="0" y="27"/>
                  </a:cubicBezTo>
                  <a:cubicBezTo>
                    <a:pt x="0" y="32"/>
                    <a:pt x="3" y="35"/>
                    <a:pt x="6" y="38"/>
                  </a:cubicBezTo>
                  <a:cubicBezTo>
                    <a:pt x="8" y="40"/>
                    <a:pt x="11" y="41"/>
                    <a:pt x="13" y="43"/>
                  </a:cubicBezTo>
                  <a:cubicBezTo>
                    <a:pt x="15" y="37"/>
                    <a:pt x="19" y="47"/>
                    <a:pt x="20" y="42"/>
                  </a:cubicBezTo>
                  <a:cubicBezTo>
                    <a:pt x="23" y="46"/>
                    <a:pt x="27" y="45"/>
                    <a:pt x="30" y="48"/>
                  </a:cubicBezTo>
                  <a:cubicBezTo>
                    <a:pt x="67" y="47"/>
                    <a:pt x="105" y="46"/>
                    <a:pt x="138" y="42"/>
                  </a:cubicBezTo>
                  <a:cubicBezTo>
                    <a:pt x="140" y="41"/>
                    <a:pt x="142" y="43"/>
                    <a:pt x="144" y="41"/>
                  </a:cubicBezTo>
                  <a:cubicBezTo>
                    <a:pt x="147" y="40"/>
                    <a:pt x="152" y="42"/>
                    <a:pt x="155" y="40"/>
                  </a:cubicBezTo>
                  <a:cubicBezTo>
                    <a:pt x="156" y="39"/>
                    <a:pt x="156" y="40"/>
                    <a:pt x="156" y="41"/>
                  </a:cubicBezTo>
                  <a:cubicBezTo>
                    <a:pt x="161" y="40"/>
                    <a:pt x="165" y="38"/>
                    <a:pt x="169" y="39"/>
                  </a:cubicBezTo>
                  <a:cubicBezTo>
                    <a:pt x="171" y="38"/>
                    <a:pt x="174" y="40"/>
                    <a:pt x="176" y="38"/>
                  </a:cubicBezTo>
                  <a:cubicBezTo>
                    <a:pt x="187" y="40"/>
                    <a:pt x="200" y="34"/>
                    <a:pt x="211" y="35"/>
                  </a:cubicBezTo>
                  <a:cubicBezTo>
                    <a:pt x="211" y="34"/>
                    <a:pt x="213" y="35"/>
                    <a:pt x="214" y="35"/>
                  </a:cubicBezTo>
                  <a:cubicBezTo>
                    <a:pt x="227" y="33"/>
                    <a:pt x="240" y="32"/>
                    <a:pt x="253" y="32"/>
                  </a:cubicBezTo>
                  <a:cubicBezTo>
                    <a:pt x="265" y="30"/>
                    <a:pt x="278" y="30"/>
                    <a:pt x="291" y="30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5" y="29"/>
                    <a:pt x="295" y="29"/>
                    <a:pt x="295" y="29"/>
                  </a:cubicBezTo>
                  <a:cubicBezTo>
                    <a:pt x="297" y="29"/>
                    <a:pt x="299" y="30"/>
                    <a:pt x="300" y="28"/>
                  </a:cubicBezTo>
                  <a:cubicBezTo>
                    <a:pt x="300" y="28"/>
                    <a:pt x="300" y="29"/>
                    <a:pt x="300" y="29"/>
                  </a:cubicBezTo>
                  <a:cubicBezTo>
                    <a:pt x="304" y="28"/>
                    <a:pt x="307" y="29"/>
                    <a:pt x="311" y="29"/>
                  </a:cubicBezTo>
                  <a:cubicBezTo>
                    <a:pt x="314" y="25"/>
                    <a:pt x="320" y="31"/>
                    <a:pt x="322" y="26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36" y="27"/>
                    <a:pt x="346" y="23"/>
                    <a:pt x="359" y="23"/>
                  </a:cubicBezTo>
                  <a:cubicBezTo>
                    <a:pt x="370" y="23"/>
                    <a:pt x="382" y="19"/>
                    <a:pt x="391" y="17"/>
                  </a:cubicBezTo>
                  <a:cubicBezTo>
                    <a:pt x="369" y="17"/>
                    <a:pt x="343" y="18"/>
                    <a:pt x="324" y="19"/>
                  </a:cubicBezTo>
                  <a:close/>
                  <a:moveTo>
                    <a:pt x="266" y="10"/>
                  </a:moveTo>
                  <a:cubicBezTo>
                    <a:pt x="268" y="10"/>
                    <a:pt x="268" y="13"/>
                    <a:pt x="269" y="12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70" y="12"/>
                    <a:pt x="270" y="12"/>
                    <a:pt x="269" y="12"/>
                  </a:cubicBezTo>
                  <a:cubicBezTo>
                    <a:pt x="268" y="14"/>
                    <a:pt x="266" y="12"/>
                    <a:pt x="266" y="10"/>
                  </a:cubicBezTo>
                  <a:close/>
                  <a:moveTo>
                    <a:pt x="274" y="12"/>
                  </a:move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2"/>
                    <a:pt x="276" y="12"/>
                  </a:cubicBezTo>
                  <a:lnTo>
                    <a:pt x="274" y="12"/>
                  </a:lnTo>
                  <a:close/>
                  <a:moveTo>
                    <a:pt x="280" y="12"/>
                  </a:moveTo>
                  <a:cubicBezTo>
                    <a:pt x="277" y="12"/>
                    <a:pt x="277" y="12"/>
                    <a:pt x="277" y="12"/>
                  </a:cubicBezTo>
                  <a:cubicBezTo>
                    <a:pt x="280" y="11"/>
                    <a:pt x="280" y="11"/>
                    <a:pt x="280" y="11"/>
                  </a:cubicBezTo>
                  <a:lnTo>
                    <a:pt x="280" y="12"/>
                  </a:lnTo>
                  <a:close/>
                  <a:moveTo>
                    <a:pt x="288" y="13"/>
                  </a:moveTo>
                  <a:cubicBezTo>
                    <a:pt x="287" y="12"/>
                    <a:pt x="287" y="12"/>
                    <a:pt x="287" y="12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92" y="18"/>
                  </a:moveTo>
                  <a:cubicBezTo>
                    <a:pt x="291" y="18"/>
                    <a:pt x="291" y="17"/>
                    <a:pt x="290" y="17"/>
                  </a:cubicBezTo>
                  <a:cubicBezTo>
                    <a:pt x="289" y="17"/>
                    <a:pt x="289" y="18"/>
                    <a:pt x="289" y="18"/>
                  </a:cubicBezTo>
                  <a:cubicBezTo>
                    <a:pt x="289" y="18"/>
                    <a:pt x="289" y="17"/>
                    <a:pt x="290" y="17"/>
                  </a:cubicBezTo>
                  <a:cubicBezTo>
                    <a:pt x="291" y="17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lose/>
                  <a:moveTo>
                    <a:pt x="294" y="13"/>
                  </a:moveTo>
                  <a:cubicBezTo>
                    <a:pt x="293" y="11"/>
                    <a:pt x="293" y="11"/>
                    <a:pt x="293" y="11"/>
                  </a:cubicBezTo>
                  <a:cubicBezTo>
                    <a:pt x="294" y="12"/>
                    <a:pt x="294" y="12"/>
                    <a:pt x="294" y="12"/>
                  </a:cubicBezTo>
                  <a:lnTo>
                    <a:pt x="294" y="13"/>
                  </a:lnTo>
                  <a:close/>
                  <a:moveTo>
                    <a:pt x="334" y="9"/>
                  </a:moveTo>
                  <a:cubicBezTo>
                    <a:pt x="334" y="12"/>
                    <a:pt x="333" y="9"/>
                    <a:pt x="332" y="11"/>
                  </a:cubicBezTo>
                  <a:cubicBezTo>
                    <a:pt x="335" y="12"/>
                    <a:pt x="335" y="12"/>
                    <a:pt x="335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8" y="12"/>
                    <a:pt x="327" y="11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2" y="9"/>
                    <a:pt x="322" y="9"/>
                    <a:pt x="322" y="9"/>
                  </a:cubicBezTo>
                  <a:cubicBezTo>
                    <a:pt x="322" y="10"/>
                    <a:pt x="321" y="10"/>
                    <a:pt x="321" y="10"/>
                  </a:cubicBezTo>
                  <a:cubicBezTo>
                    <a:pt x="325" y="7"/>
                    <a:pt x="330" y="10"/>
                    <a:pt x="334" y="9"/>
                  </a:cubicBezTo>
                  <a:close/>
                  <a:moveTo>
                    <a:pt x="325" y="6"/>
                  </a:move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lnTo>
                    <a:pt x="325" y="6"/>
                  </a:lnTo>
                  <a:close/>
                  <a:moveTo>
                    <a:pt x="319" y="12"/>
                  </a:moveTo>
                  <a:cubicBezTo>
                    <a:pt x="322" y="12"/>
                    <a:pt x="322" y="12"/>
                    <a:pt x="322" y="12"/>
                  </a:cubicBezTo>
                  <a:cubicBezTo>
                    <a:pt x="317" y="12"/>
                    <a:pt x="317" y="12"/>
                    <a:pt x="317" y="12"/>
                  </a:cubicBezTo>
                  <a:lnTo>
                    <a:pt x="319" y="12"/>
                  </a:lnTo>
                  <a:close/>
                  <a:moveTo>
                    <a:pt x="315" y="5"/>
                  </a:moveTo>
                  <a:cubicBezTo>
                    <a:pt x="316" y="5"/>
                    <a:pt x="316" y="5"/>
                    <a:pt x="316" y="5"/>
                  </a:cubicBezTo>
                  <a:cubicBezTo>
                    <a:pt x="313" y="5"/>
                    <a:pt x="313" y="5"/>
                    <a:pt x="313" y="5"/>
                  </a:cubicBezTo>
                  <a:lnTo>
                    <a:pt x="315" y="5"/>
                  </a:lnTo>
                  <a:close/>
                  <a:moveTo>
                    <a:pt x="316" y="6"/>
                  </a:moveTo>
                  <a:cubicBezTo>
                    <a:pt x="316" y="7"/>
                    <a:pt x="316" y="7"/>
                    <a:pt x="316" y="7"/>
                  </a:cubicBezTo>
                  <a:cubicBezTo>
                    <a:pt x="313" y="7"/>
                    <a:pt x="313" y="7"/>
                    <a:pt x="313" y="7"/>
                  </a:cubicBezTo>
                  <a:lnTo>
                    <a:pt x="316" y="6"/>
                  </a:lnTo>
                  <a:close/>
                  <a:moveTo>
                    <a:pt x="301" y="18"/>
                  </a:moveTo>
                  <a:cubicBezTo>
                    <a:pt x="302" y="17"/>
                    <a:pt x="302" y="17"/>
                    <a:pt x="302" y="17"/>
                  </a:cubicBezTo>
                  <a:cubicBezTo>
                    <a:pt x="303" y="18"/>
                    <a:pt x="303" y="18"/>
                    <a:pt x="303" y="18"/>
                  </a:cubicBezTo>
                  <a:lnTo>
                    <a:pt x="301" y="18"/>
                  </a:lnTo>
                  <a:close/>
                  <a:moveTo>
                    <a:pt x="304" y="12"/>
                  </a:moveTo>
                  <a:cubicBezTo>
                    <a:pt x="301" y="13"/>
                    <a:pt x="301" y="13"/>
                    <a:pt x="301" y="13"/>
                  </a:cubicBezTo>
                  <a:cubicBezTo>
                    <a:pt x="300" y="11"/>
                    <a:pt x="302" y="8"/>
                    <a:pt x="304" y="10"/>
                  </a:cubicBezTo>
                  <a:cubicBezTo>
                    <a:pt x="303" y="12"/>
                    <a:pt x="301" y="8"/>
                    <a:pt x="301" y="11"/>
                  </a:cubicBezTo>
                  <a:cubicBezTo>
                    <a:pt x="302" y="13"/>
                    <a:pt x="303" y="12"/>
                    <a:pt x="304" y="12"/>
                  </a:cubicBezTo>
                  <a:close/>
                  <a:moveTo>
                    <a:pt x="303" y="4"/>
                  </a:moveTo>
                  <a:cubicBezTo>
                    <a:pt x="304" y="5"/>
                    <a:pt x="305" y="5"/>
                    <a:pt x="306" y="5"/>
                  </a:cubicBezTo>
                  <a:cubicBezTo>
                    <a:pt x="306" y="4"/>
                    <a:pt x="307" y="4"/>
                    <a:pt x="307" y="5"/>
                  </a:cubicBezTo>
                  <a:cubicBezTo>
                    <a:pt x="307" y="5"/>
                    <a:pt x="306" y="5"/>
                    <a:pt x="306" y="5"/>
                  </a:cubicBezTo>
                  <a:cubicBezTo>
                    <a:pt x="305" y="5"/>
                    <a:pt x="304" y="6"/>
                    <a:pt x="303" y="4"/>
                  </a:cubicBezTo>
                  <a:close/>
                  <a:moveTo>
                    <a:pt x="307" y="18"/>
                  </a:moveTo>
                  <a:cubicBezTo>
                    <a:pt x="307" y="18"/>
                    <a:pt x="307" y="17"/>
                    <a:pt x="306" y="17"/>
                  </a:cubicBezTo>
                  <a:cubicBezTo>
                    <a:pt x="307" y="17"/>
                    <a:pt x="307" y="17"/>
                    <a:pt x="307" y="18"/>
                  </a:cubicBezTo>
                  <a:cubicBezTo>
                    <a:pt x="310" y="18"/>
                    <a:pt x="311" y="16"/>
                    <a:pt x="313" y="17"/>
                  </a:cubicBezTo>
                  <a:cubicBezTo>
                    <a:pt x="312" y="20"/>
                    <a:pt x="309" y="18"/>
                    <a:pt x="307" y="18"/>
                  </a:cubicBezTo>
                  <a:close/>
                  <a:moveTo>
                    <a:pt x="315" y="11"/>
                  </a:moveTo>
                  <a:cubicBezTo>
                    <a:pt x="314" y="11"/>
                    <a:pt x="314" y="11"/>
                    <a:pt x="313" y="12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4" y="9"/>
                    <a:pt x="314" y="10"/>
                    <a:pt x="315" y="9"/>
                  </a:cubicBezTo>
                  <a:lnTo>
                    <a:pt x="315" y="11"/>
                  </a:lnTo>
                  <a:close/>
                  <a:moveTo>
                    <a:pt x="316" y="17"/>
                  </a:moveTo>
                  <a:cubicBezTo>
                    <a:pt x="317" y="17"/>
                    <a:pt x="318" y="17"/>
                    <a:pt x="319" y="17"/>
                  </a:cubicBezTo>
                  <a:lnTo>
                    <a:pt x="31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278003" y="4026003"/>
            <a:ext cx="6551671" cy="830785"/>
            <a:chOff x="1968159" y="1856366"/>
            <a:chExt cx="8735561" cy="830785"/>
          </a:xfrm>
        </p:grpSpPr>
        <p:sp>
          <p:nvSpPr>
            <p:cNvPr id="33" name="文本框 32"/>
            <p:cNvSpPr txBox="1"/>
            <p:nvPr/>
          </p:nvSpPr>
          <p:spPr>
            <a:xfrm>
              <a:off x="1990788" y="1856366"/>
              <a:ext cx="8712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3.</a:t>
              </a:r>
              <a:r>
                <a:rPr lang="zh-CN" altLang="en-US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准确理解和把握烛之武说退秦师的</a:t>
              </a:r>
              <a:r>
                <a:rPr lang="zh-CN" altLang="en-US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原因</a:t>
              </a:r>
              <a:endParaRPr lang="zh-CN" altLang="en-US" sz="2800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34" name="Freeform 304"/>
            <p:cNvSpPr>
              <a:spLocks noEditPoints="1"/>
            </p:cNvSpPr>
            <p:nvPr/>
          </p:nvSpPr>
          <p:spPr bwMode="auto">
            <a:xfrm>
              <a:off x="1968159" y="2458047"/>
              <a:ext cx="6444511" cy="229104"/>
            </a:xfrm>
            <a:custGeom>
              <a:gdLst>
                <a:gd name="T0" fmla="*/ 329 w 391"/>
                <a:gd name="T1" fmla="*/ 15 h 48"/>
                <a:gd name="T2" fmla="*/ 332 w 391"/>
                <a:gd name="T3" fmla="*/ 16 h 48"/>
                <a:gd name="T4" fmla="*/ 344 w 391"/>
                <a:gd name="T5" fmla="*/ 16 h 48"/>
                <a:gd name="T6" fmla="*/ 354 w 391"/>
                <a:gd name="T7" fmla="*/ 14 h 48"/>
                <a:gd name="T8" fmla="*/ 368 w 391"/>
                <a:gd name="T9" fmla="*/ 13 h 48"/>
                <a:gd name="T10" fmla="*/ 340 w 391"/>
                <a:gd name="T11" fmla="*/ 11 h 48"/>
                <a:gd name="T12" fmla="*/ 336 w 391"/>
                <a:gd name="T13" fmla="*/ 8 h 48"/>
                <a:gd name="T14" fmla="*/ 334 w 391"/>
                <a:gd name="T15" fmla="*/ 7 h 48"/>
                <a:gd name="T16" fmla="*/ 318 w 391"/>
                <a:gd name="T17" fmla="*/ 5 h 48"/>
                <a:gd name="T18" fmla="*/ 259 w 391"/>
                <a:gd name="T19" fmla="*/ 3 h 48"/>
                <a:gd name="T20" fmla="*/ 253 w 391"/>
                <a:gd name="T21" fmla="*/ 2 h 48"/>
                <a:gd name="T22" fmla="*/ 242 w 391"/>
                <a:gd name="T23" fmla="*/ 2 h 48"/>
                <a:gd name="T24" fmla="*/ 31 w 391"/>
                <a:gd name="T25" fmla="*/ 16 h 48"/>
                <a:gd name="T26" fmla="*/ 13 w 391"/>
                <a:gd name="T27" fmla="*/ 43 h 48"/>
                <a:gd name="T28" fmla="*/ 138 w 391"/>
                <a:gd name="T29" fmla="*/ 42 h 48"/>
                <a:gd name="T30" fmla="*/ 156 w 391"/>
                <a:gd name="T31" fmla="*/ 41 h 48"/>
                <a:gd name="T32" fmla="*/ 211 w 391"/>
                <a:gd name="T33" fmla="*/ 35 h 48"/>
                <a:gd name="T34" fmla="*/ 291 w 391"/>
                <a:gd name="T35" fmla="*/ 30 h 48"/>
                <a:gd name="T36" fmla="*/ 300 w 391"/>
                <a:gd name="T37" fmla="*/ 28 h 48"/>
                <a:gd name="T38" fmla="*/ 322 w 391"/>
                <a:gd name="T39" fmla="*/ 26 h 48"/>
                <a:gd name="T40" fmla="*/ 391 w 391"/>
                <a:gd name="T41" fmla="*/ 17 h 48"/>
                <a:gd name="T42" fmla="*/ 269 w 391"/>
                <a:gd name="T43" fmla="*/ 12 h 48"/>
                <a:gd name="T44" fmla="*/ 266 w 391"/>
                <a:gd name="T45" fmla="*/ 10 h 48"/>
                <a:gd name="T46" fmla="*/ 276 w 391"/>
                <a:gd name="T47" fmla="*/ 12 h 48"/>
                <a:gd name="T48" fmla="*/ 277 w 391"/>
                <a:gd name="T49" fmla="*/ 12 h 48"/>
                <a:gd name="T50" fmla="*/ 288 w 391"/>
                <a:gd name="T51" fmla="*/ 13 h 48"/>
                <a:gd name="T52" fmla="*/ 292 w 391"/>
                <a:gd name="T53" fmla="*/ 18 h 48"/>
                <a:gd name="T54" fmla="*/ 290 w 391"/>
                <a:gd name="T55" fmla="*/ 17 h 48"/>
                <a:gd name="T56" fmla="*/ 292 w 391"/>
                <a:gd name="T57" fmla="*/ 18 h 48"/>
                <a:gd name="T58" fmla="*/ 294 w 391"/>
                <a:gd name="T59" fmla="*/ 12 h 48"/>
                <a:gd name="T60" fmla="*/ 332 w 391"/>
                <a:gd name="T61" fmla="*/ 11 h 48"/>
                <a:gd name="T62" fmla="*/ 327 w 391"/>
                <a:gd name="T63" fmla="*/ 11 h 48"/>
                <a:gd name="T64" fmla="*/ 322 w 391"/>
                <a:gd name="T65" fmla="*/ 9 h 48"/>
                <a:gd name="T66" fmla="*/ 325 w 391"/>
                <a:gd name="T67" fmla="*/ 6 h 48"/>
                <a:gd name="T68" fmla="*/ 325 w 391"/>
                <a:gd name="T69" fmla="*/ 6 h 48"/>
                <a:gd name="T70" fmla="*/ 317 w 391"/>
                <a:gd name="T71" fmla="*/ 12 h 48"/>
                <a:gd name="T72" fmla="*/ 316 w 391"/>
                <a:gd name="T73" fmla="*/ 5 h 48"/>
                <a:gd name="T74" fmla="*/ 316 w 391"/>
                <a:gd name="T75" fmla="*/ 6 h 48"/>
                <a:gd name="T76" fmla="*/ 316 w 391"/>
                <a:gd name="T77" fmla="*/ 6 h 48"/>
                <a:gd name="T78" fmla="*/ 303 w 391"/>
                <a:gd name="T79" fmla="*/ 18 h 48"/>
                <a:gd name="T80" fmla="*/ 301 w 391"/>
                <a:gd name="T81" fmla="*/ 13 h 48"/>
                <a:gd name="T82" fmla="*/ 304 w 391"/>
                <a:gd name="T83" fmla="*/ 12 h 48"/>
                <a:gd name="T84" fmla="*/ 307 w 391"/>
                <a:gd name="T85" fmla="*/ 5 h 48"/>
                <a:gd name="T86" fmla="*/ 307 w 391"/>
                <a:gd name="T87" fmla="*/ 18 h 48"/>
                <a:gd name="T88" fmla="*/ 313 w 391"/>
                <a:gd name="T89" fmla="*/ 17 h 48"/>
                <a:gd name="T90" fmla="*/ 313 w 391"/>
                <a:gd name="T91" fmla="*/ 12 h 48"/>
                <a:gd name="T92" fmla="*/ 315 w 391"/>
                <a:gd name="T93" fmla="*/ 11 h 48"/>
                <a:gd name="T94" fmla="*/ 316 w 391"/>
                <a:gd name="T95" fmla="*/ 17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1" h="48">
                  <a:moveTo>
                    <a:pt x="324" y="19"/>
                  </a:moveTo>
                  <a:cubicBezTo>
                    <a:pt x="320" y="17"/>
                    <a:pt x="320" y="17"/>
                    <a:pt x="320" y="17"/>
                  </a:cubicBezTo>
                  <a:cubicBezTo>
                    <a:pt x="323" y="15"/>
                    <a:pt x="326" y="18"/>
                    <a:pt x="329" y="15"/>
                  </a:cubicBezTo>
                  <a:cubicBezTo>
                    <a:pt x="329" y="16"/>
                    <a:pt x="330" y="17"/>
                    <a:pt x="331" y="16"/>
                  </a:cubicBezTo>
                  <a:cubicBezTo>
                    <a:pt x="330" y="16"/>
                    <a:pt x="331" y="15"/>
                    <a:pt x="331" y="15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3" y="16"/>
                    <a:pt x="335" y="17"/>
                    <a:pt x="336" y="15"/>
                  </a:cubicBezTo>
                  <a:cubicBezTo>
                    <a:pt x="338" y="16"/>
                    <a:pt x="343" y="17"/>
                    <a:pt x="342" y="14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44" y="15"/>
                    <a:pt x="344" y="15"/>
                    <a:pt x="344" y="14"/>
                  </a:cubicBezTo>
                  <a:cubicBezTo>
                    <a:pt x="347" y="14"/>
                    <a:pt x="351" y="18"/>
                    <a:pt x="352" y="13"/>
                  </a:cubicBezTo>
                  <a:cubicBezTo>
                    <a:pt x="353" y="13"/>
                    <a:pt x="354" y="14"/>
                    <a:pt x="354" y="14"/>
                  </a:cubicBezTo>
                  <a:cubicBezTo>
                    <a:pt x="356" y="15"/>
                    <a:pt x="363" y="17"/>
                    <a:pt x="362" y="13"/>
                  </a:cubicBezTo>
                  <a:cubicBezTo>
                    <a:pt x="365" y="14"/>
                    <a:pt x="365" y="14"/>
                    <a:pt x="365" y="14"/>
                  </a:cubicBezTo>
                  <a:cubicBezTo>
                    <a:pt x="364" y="13"/>
                    <a:pt x="367" y="13"/>
                    <a:pt x="368" y="13"/>
                  </a:cubicBezTo>
                  <a:cubicBezTo>
                    <a:pt x="339" y="13"/>
                    <a:pt x="339" y="13"/>
                    <a:pt x="339" y="13"/>
                  </a:cubicBezTo>
                  <a:cubicBezTo>
                    <a:pt x="338" y="12"/>
                    <a:pt x="338" y="12"/>
                    <a:pt x="338" y="12"/>
                  </a:cubicBezTo>
                  <a:cubicBezTo>
                    <a:pt x="339" y="11"/>
                    <a:pt x="340" y="11"/>
                    <a:pt x="340" y="11"/>
                  </a:cubicBezTo>
                  <a:cubicBezTo>
                    <a:pt x="339" y="10"/>
                    <a:pt x="336" y="11"/>
                    <a:pt x="335" y="9"/>
                  </a:cubicBezTo>
                  <a:cubicBezTo>
                    <a:pt x="339" y="8"/>
                    <a:pt x="345" y="8"/>
                    <a:pt x="350" y="8"/>
                  </a:cubicBezTo>
                  <a:cubicBezTo>
                    <a:pt x="336" y="8"/>
                    <a:pt x="336" y="8"/>
                    <a:pt x="336" y="8"/>
                  </a:cubicBezTo>
                  <a:cubicBezTo>
                    <a:pt x="336" y="5"/>
                    <a:pt x="340" y="7"/>
                    <a:pt x="34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3" y="8"/>
                    <a:pt x="332" y="7"/>
                    <a:pt x="332" y="8"/>
                  </a:cubicBezTo>
                  <a:cubicBezTo>
                    <a:pt x="331" y="8"/>
                    <a:pt x="330" y="7"/>
                    <a:pt x="330" y="6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24" y="4"/>
                    <a:pt x="333" y="4"/>
                    <a:pt x="341" y="4"/>
                  </a:cubicBezTo>
                  <a:cubicBezTo>
                    <a:pt x="316" y="4"/>
                    <a:pt x="286" y="2"/>
                    <a:pt x="259" y="3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7" y="3"/>
                    <a:pt x="254" y="3"/>
                    <a:pt x="253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1" y="4"/>
                    <a:pt x="245" y="0"/>
                    <a:pt x="244" y="3"/>
                  </a:cubicBezTo>
                  <a:cubicBezTo>
                    <a:pt x="243" y="3"/>
                    <a:pt x="242" y="4"/>
                    <a:pt x="241" y="3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30" y="2"/>
                    <a:pt x="214" y="3"/>
                    <a:pt x="201" y="3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0" y="18"/>
                    <a:pt x="8" y="19"/>
                    <a:pt x="0" y="27"/>
                  </a:cubicBezTo>
                  <a:cubicBezTo>
                    <a:pt x="0" y="32"/>
                    <a:pt x="3" y="35"/>
                    <a:pt x="6" y="38"/>
                  </a:cubicBezTo>
                  <a:cubicBezTo>
                    <a:pt x="8" y="40"/>
                    <a:pt x="11" y="41"/>
                    <a:pt x="13" y="43"/>
                  </a:cubicBezTo>
                  <a:cubicBezTo>
                    <a:pt x="15" y="37"/>
                    <a:pt x="19" y="47"/>
                    <a:pt x="20" y="42"/>
                  </a:cubicBezTo>
                  <a:cubicBezTo>
                    <a:pt x="23" y="46"/>
                    <a:pt x="27" y="45"/>
                    <a:pt x="30" y="48"/>
                  </a:cubicBezTo>
                  <a:cubicBezTo>
                    <a:pt x="67" y="47"/>
                    <a:pt x="105" y="46"/>
                    <a:pt x="138" y="42"/>
                  </a:cubicBezTo>
                  <a:cubicBezTo>
                    <a:pt x="140" y="41"/>
                    <a:pt x="142" y="43"/>
                    <a:pt x="144" y="41"/>
                  </a:cubicBezTo>
                  <a:cubicBezTo>
                    <a:pt x="147" y="40"/>
                    <a:pt x="152" y="42"/>
                    <a:pt x="155" y="40"/>
                  </a:cubicBezTo>
                  <a:cubicBezTo>
                    <a:pt x="156" y="39"/>
                    <a:pt x="156" y="40"/>
                    <a:pt x="156" y="41"/>
                  </a:cubicBezTo>
                  <a:cubicBezTo>
                    <a:pt x="161" y="40"/>
                    <a:pt x="165" y="38"/>
                    <a:pt x="169" y="39"/>
                  </a:cubicBezTo>
                  <a:cubicBezTo>
                    <a:pt x="171" y="38"/>
                    <a:pt x="174" y="40"/>
                    <a:pt x="176" y="38"/>
                  </a:cubicBezTo>
                  <a:cubicBezTo>
                    <a:pt x="187" y="40"/>
                    <a:pt x="200" y="34"/>
                    <a:pt x="211" y="35"/>
                  </a:cubicBezTo>
                  <a:cubicBezTo>
                    <a:pt x="211" y="34"/>
                    <a:pt x="213" y="35"/>
                    <a:pt x="214" y="35"/>
                  </a:cubicBezTo>
                  <a:cubicBezTo>
                    <a:pt x="227" y="33"/>
                    <a:pt x="240" y="32"/>
                    <a:pt x="253" y="32"/>
                  </a:cubicBezTo>
                  <a:cubicBezTo>
                    <a:pt x="265" y="30"/>
                    <a:pt x="278" y="30"/>
                    <a:pt x="291" y="30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5" y="29"/>
                    <a:pt x="295" y="29"/>
                    <a:pt x="295" y="29"/>
                  </a:cubicBezTo>
                  <a:cubicBezTo>
                    <a:pt x="297" y="29"/>
                    <a:pt x="299" y="30"/>
                    <a:pt x="300" y="28"/>
                  </a:cubicBezTo>
                  <a:cubicBezTo>
                    <a:pt x="300" y="28"/>
                    <a:pt x="300" y="29"/>
                    <a:pt x="300" y="29"/>
                  </a:cubicBezTo>
                  <a:cubicBezTo>
                    <a:pt x="304" y="28"/>
                    <a:pt x="307" y="29"/>
                    <a:pt x="311" y="29"/>
                  </a:cubicBezTo>
                  <a:cubicBezTo>
                    <a:pt x="314" y="25"/>
                    <a:pt x="320" y="31"/>
                    <a:pt x="322" y="26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36" y="27"/>
                    <a:pt x="346" y="23"/>
                    <a:pt x="359" y="23"/>
                  </a:cubicBezTo>
                  <a:cubicBezTo>
                    <a:pt x="370" y="23"/>
                    <a:pt x="382" y="19"/>
                    <a:pt x="391" y="17"/>
                  </a:cubicBezTo>
                  <a:cubicBezTo>
                    <a:pt x="369" y="17"/>
                    <a:pt x="343" y="18"/>
                    <a:pt x="324" y="19"/>
                  </a:cubicBezTo>
                  <a:close/>
                  <a:moveTo>
                    <a:pt x="266" y="10"/>
                  </a:moveTo>
                  <a:cubicBezTo>
                    <a:pt x="268" y="10"/>
                    <a:pt x="268" y="13"/>
                    <a:pt x="269" y="12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70" y="12"/>
                    <a:pt x="270" y="12"/>
                    <a:pt x="269" y="12"/>
                  </a:cubicBezTo>
                  <a:cubicBezTo>
                    <a:pt x="268" y="14"/>
                    <a:pt x="266" y="12"/>
                    <a:pt x="266" y="10"/>
                  </a:cubicBezTo>
                  <a:close/>
                  <a:moveTo>
                    <a:pt x="274" y="12"/>
                  </a:move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2"/>
                    <a:pt x="276" y="12"/>
                  </a:cubicBezTo>
                  <a:lnTo>
                    <a:pt x="274" y="12"/>
                  </a:lnTo>
                  <a:close/>
                  <a:moveTo>
                    <a:pt x="280" y="12"/>
                  </a:moveTo>
                  <a:cubicBezTo>
                    <a:pt x="277" y="12"/>
                    <a:pt x="277" y="12"/>
                    <a:pt x="277" y="12"/>
                  </a:cubicBezTo>
                  <a:cubicBezTo>
                    <a:pt x="280" y="11"/>
                    <a:pt x="280" y="11"/>
                    <a:pt x="280" y="11"/>
                  </a:cubicBezTo>
                  <a:lnTo>
                    <a:pt x="280" y="12"/>
                  </a:lnTo>
                  <a:close/>
                  <a:moveTo>
                    <a:pt x="288" y="13"/>
                  </a:moveTo>
                  <a:cubicBezTo>
                    <a:pt x="287" y="12"/>
                    <a:pt x="287" y="12"/>
                    <a:pt x="287" y="12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92" y="18"/>
                  </a:moveTo>
                  <a:cubicBezTo>
                    <a:pt x="291" y="18"/>
                    <a:pt x="291" y="17"/>
                    <a:pt x="290" y="17"/>
                  </a:cubicBezTo>
                  <a:cubicBezTo>
                    <a:pt x="289" y="17"/>
                    <a:pt x="289" y="18"/>
                    <a:pt x="289" y="18"/>
                  </a:cubicBezTo>
                  <a:cubicBezTo>
                    <a:pt x="289" y="18"/>
                    <a:pt x="289" y="17"/>
                    <a:pt x="290" y="17"/>
                  </a:cubicBezTo>
                  <a:cubicBezTo>
                    <a:pt x="291" y="17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lose/>
                  <a:moveTo>
                    <a:pt x="294" y="13"/>
                  </a:moveTo>
                  <a:cubicBezTo>
                    <a:pt x="293" y="11"/>
                    <a:pt x="293" y="11"/>
                    <a:pt x="293" y="11"/>
                  </a:cubicBezTo>
                  <a:cubicBezTo>
                    <a:pt x="294" y="12"/>
                    <a:pt x="294" y="12"/>
                    <a:pt x="294" y="12"/>
                  </a:cubicBezTo>
                  <a:lnTo>
                    <a:pt x="294" y="13"/>
                  </a:lnTo>
                  <a:close/>
                  <a:moveTo>
                    <a:pt x="334" y="9"/>
                  </a:moveTo>
                  <a:cubicBezTo>
                    <a:pt x="334" y="12"/>
                    <a:pt x="333" y="9"/>
                    <a:pt x="332" y="11"/>
                  </a:cubicBezTo>
                  <a:cubicBezTo>
                    <a:pt x="335" y="12"/>
                    <a:pt x="335" y="12"/>
                    <a:pt x="335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8" y="12"/>
                    <a:pt x="327" y="11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2" y="9"/>
                    <a:pt x="322" y="9"/>
                    <a:pt x="322" y="9"/>
                  </a:cubicBezTo>
                  <a:cubicBezTo>
                    <a:pt x="322" y="10"/>
                    <a:pt x="321" y="10"/>
                    <a:pt x="321" y="10"/>
                  </a:cubicBezTo>
                  <a:cubicBezTo>
                    <a:pt x="325" y="7"/>
                    <a:pt x="330" y="10"/>
                    <a:pt x="334" y="9"/>
                  </a:cubicBezTo>
                  <a:close/>
                  <a:moveTo>
                    <a:pt x="325" y="6"/>
                  </a:move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lnTo>
                    <a:pt x="325" y="6"/>
                  </a:lnTo>
                  <a:close/>
                  <a:moveTo>
                    <a:pt x="319" y="12"/>
                  </a:moveTo>
                  <a:cubicBezTo>
                    <a:pt x="322" y="12"/>
                    <a:pt x="322" y="12"/>
                    <a:pt x="322" y="12"/>
                  </a:cubicBezTo>
                  <a:cubicBezTo>
                    <a:pt x="317" y="12"/>
                    <a:pt x="317" y="12"/>
                    <a:pt x="317" y="12"/>
                  </a:cubicBezTo>
                  <a:lnTo>
                    <a:pt x="319" y="12"/>
                  </a:lnTo>
                  <a:close/>
                  <a:moveTo>
                    <a:pt x="315" y="5"/>
                  </a:moveTo>
                  <a:cubicBezTo>
                    <a:pt x="316" y="5"/>
                    <a:pt x="316" y="5"/>
                    <a:pt x="316" y="5"/>
                  </a:cubicBezTo>
                  <a:cubicBezTo>
                    <a:pt x="313" y="5"/>
                    <a:pt x="313" y="5"/>
                    <a:pt x="313" y="5"/>
                  </a:cubicBezTo>
                  <a:lnTo>
                    <a:pt x="315" y="5"/>
                  </a:lnTo>
                  <a:close/>
                  <a:moveTo>
                    <a:pt x="316" y="6"/>
                  </a:moveTo>
                  <a:cubicBezTo>
                    <a:pt x="316" y="7"/>
                    <a:pt x="316" y="7"/>
                    <a:pt x="316" y="7"/>
                  </a:cubicBezTo>
                  <a:cubicBezTo>
                    <a:pt x="313" y="7"/>
                    <a:pt x="313" y="7"/>
                    <a:pt x="313" y="7"/>
                  </a:cubicBezTo>
                  <a:lnTo>
                    <a:pt x="316" y="6"/>
                  </a:lnTo>
                  <a:close/>
                  <a:moveTo>
                    <a:pt x="301" y="18"/>
                  </a:moveTo>
                  <a:cubicBezTo>
                    <a:pt x="302" y="17"/>
                    <a:pt x="302" y="17"/>
                    <a:pt x="302" y="17"/>
                  </a:cubicBezTo>
                  <a:cubicBezTo>
                    <a:pt x="303" y="18"/>
                    <a:pt x="303" y="18"/>
                    <a:pt x="303" y="18"/>
                  </a:cubicBezTo>
                  <a:lnTo>
                    <a:pt x="301" y="18"/>
                  </a:lnTo>
                  <a:close/>
                  <a:moveTo>
                    <a:pt x="304" y="12"/>
                  </a:moveTo>
                  <a:cubicBezTo>
                    <a:pt x="301" y="13"/>
                    <a:pt x="301" y="13"/>
                    <a:pt x="301" y="13"/>
                  </a:cubicBezTo>
                  <a:cubicBezTo>
                    <a:pt x="300" y="11"/>
                    <a:pt x="302" y="8"/>
                    <a:pt x="304" y="10"/>
                  </a:cubicBezTo>
                  <a:cubicBezTo>
                    <a:pt x="303" y="12"/>
                    <a:pt x="301" y="8"/>
                    <a:pt x="301" y="11"/>
                  </a:cubicBezTo>
                  <a:cubicBezTo>
                    <a:pt x="302" y="13"/>
                    <a:pt x="303" y="12"/>
                    <a:pt x="304" y="12"/>
                  </a:cubicBezTo>
                  <a:close/>
                  <a:moveTo>
                    <a:pt x="303" y="4"/>
                  </a:moveTo>
                  <a:cubicBezTo>
                    <a:pt x="304" y="5"/>
                    <a:pt x="305" y="5"/>
                    <a:pt x="306" y="5"/>
                  </a:cubicBezTo>
                  <a:cubicBezTo>
                    <a:pt x="306" y="4"/>
                    <a:pt x="307" y="4"/>
                    <a:pt x="307" y="5"/>
                  </a:cubicBezTo>
                  <a:cubicBezTo>
                    <a:pt x="307" y="5"/>
                    <a:pt x="306" y="5"/>
                    <a:pt x="306" y="5"/>
                  </a:cubicBezTo>
                  <a:cubicBezTo>
                    <a:pt x="305" y="5"/>
                    <a:pt x="304" y="6"/>
                    <a:pt x="303" y="4"/>
                  </a:cubicBezTo>
                  <a:close/>
                  <a:moveTo>
                    <a:pt x="307" y="18"/>
                  </a:moveTo>
                  <a:cubicBezTo>
                    <a:pt x="307" y="18"/>
                    <a:pt x="307" y="17"/>
                    <a:pt x="306" y="17"/>
                  </a:cubicBezTo>
                  <a:cubicBezTo>
                    <a:pt x="307" y="17"/>
                    <a:pt x="307" y="17"/>
                    <a:pt x="307" y="18"/>
                  </a:cubicBezTo>
                  <a:cubicBezTo>
                    <a:pt x="310" y="18"/>
                    <a:pt x="311" y="16"/>
                    <a:pt x="313" y="17"/>
                  </a:cubicBezTo>
                  <a:cubicBezTo>
                    <a:pt x="312" y="20"/>
                    <a:pt x="309" y="18"/>
                    <a:pt x="307" y="18"/>
                  </a:cubicBezTo>
                  <a:close/>
                  <a:moveTo>
                    <a:pt x="315" y="11"/>
                  </a:moveTo>
                  <a:cubicBezTo>
                    <a:pt x="314" y="11"/>
                    <a:pt x="314" y="11"/>
                    <a:pt x="313" y="12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4" y="9"/>
                    <a:pt x="314" y="10"/>
                    <a:pt x="315" y="9"/>
                  </a:cubicBezTo>
                  <a:lnTo>
                    <a:pt x="315" y="11"/>
                  </a:lnTo>
                  <a:close/>
                  <a:moveTo>
                    <a:pt x="316" y="17"/>
                  </a:moveTo>
                  <a:cubicBezTo>
                    <a:pt x="317" y="17"/>
                    <a:pt x="318" y="17"/>
                    <a:pt x="319" y="17"/>
                  </a:cubicBezTo>
                  <a:lnTo>
                    <a:pt x="31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97719" y="2944663"/>
            <a:ext cx="5450756" cy="764992"/>
            <a:chOff x="1968159" y="1856366"/>
            <a:chExt cx="7267675" cy="764992"/>
          </a:xfrm>
        </p:grpSpPr>
        <p:sp>
          <p:nvSpPr>
            <p:cNvPr id="36" name="文本框 35"/>
            <p:cNvSpPr txBox="1"/>
            <p:nvPr/>
          </p:nvSpPr>
          <p:spPr>
            <a:xfrm>
              <a:off x="1990791" y="1856366"/>
              <a:ext cx="7245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2.</a:t>
              </a:r>
              <a:r>
                <a:rPr lang="zh-CN" altLang="en-US" sz="280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归纳整理文言文常见字词、</a:t>
              </a:r>
              <a:r>
                <a:rPr lang="zh-CN" altLang="en-US" sz="2800" smtClean="0">
                  <a:solidFill>
                    <a:srgbClr val="00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句式</a:t>
              </a:r>
              <a:endParaRPr lang="zh-CN" altLang="en-US" sz="2800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37" name="Freeform 304"/>
            <p:cNvSpPr>
              <a:spLocks noEditPoints="1"/>
            </p:cNvSpPr>
            <p:nvPr/>
          </p:nvSpPr>
          <p:spPr bwMode="auto">
            <a:xfrm>
              <a:off x="1968159" y="2458047"/>
              <a:ext cx="5793787" cy="163311"/>
            </a:xfrm>
            <a:custGeom>
              <a:gdLst>
                <a:gd name="T0" fmla="*/ 329 w 391"/>
                <a:gd name="T1" fmla="*/ 15 h 48"/>
                <a:gd name="T2" fmla="*/ 332 w 391"/>
                <a:gd name="T3" fmla="*/ 16 h 48"/>
                <a:gd name="T4" fmla="*/ 344 w 391"/>
                <a:gd name="T5" fmla="*/ 16 h 48"/>
                <a:gd name="T6" fmla="*/ 354 w 391"/>
                <a:gd name="T7" fmla="*/ 14 h 48"/>
                <a:gd name="T8" fmla="*/ 368 w 391"/>
                <a:gd name="T9" fmla="*/ 13 h 48"/>
                <a:gd name="T10" fmla="*/ 340 w 391"/>
                <a:gd name="T11" fmla="*/ 11 h 48"/>
                <a:gd name="T12" fmla="*/ 336 w 391"/>
                <a:gd name="T13" fmla="*/ 8 h 48"/>
                <a:gd name="T14" fmla="*/ 334 w 391"/>
                <a:gd name="T15" fmla="*/ 7 h 48"/>
                <a:gd name="T16" fmla="*/ 318 w 391"/>
                <a:gd name="T17" fmla="*/ 5 h 48"/>
                <a:gd name="T18" fmla="*/ 259 w 391"/>
                <a:gd name="T19" fmla="*/ 3 h 48"/>
                <a:gd name="T20" fmla="*/ 253 w 391"/>
                <a:gd name="T21" fmla="*/ 2 h 48"/>
                <a:gd name="T22" fmla="*/ 242 w 391"/>
                <a:gd name="T23" fmla="*/ 2 h 48"/>
                <a:gd name="T24" fmla="*/ 31 w 391"/>
                <a:gd name="T25" fmla="*/ 16 h 48"/>
                <a:gd name="T26" fmla="*/ 13 w 391"/>
                <a:gd name="T27" fmla="*/ 43 h 48"/>
                <a:gd name="T28" fmla="*/ 138 w 391"/>
                <a:gd name="T29" fmla="*/ 42 h 48"/>
                <a:gd name="T30" fmla="*/ 156 w 391"/>
                <a:gd name="T31" fmla="*/ 41 h 48"/>
                <a:gd name="T32" fmla="*/ 211 w 391"/>
                <a:gd name="T33" fmla="*/ 35 h 48"/>
                <a:gd name="T34" fmla="*/ 291 w 391"/>
                <a:gd name="T35" fmla="*/ 30 h 48"/>
                <a:gd name="T36" fmla="*/ 300 w 391"/>
                <a:gd name="T37" fmla="*/ 28 h 48"/>
                <a:gd name="T38" fmla="*/ 322 w 391"/>
                <a:gd name="T39" fmla="*/ 26 h 48"/>
                <a:gd name="T40" fmla="*/ 391 w 391"/>
                <a:gd name="T41" fmla="*/ 17 h 48"/>
                <a:gd name="T42" fmla="*/ 269 w 391"/>
                <a:gd name="T43" fmla="*/ 12 h 48"/>
                <a:gd name="T44" fmla="*/ 266 w 391"/>
                <a:gd name="T45" fmla="*/ 10 h 48"/>
                <a:gd name="T46" fmla="*/ 276 w 391"/>
                <a:gd name="T47" fmla="*/ 12 h 48"/>
                <a:gd name="T48" fmla="*/ 277 w 391"/>
                <a:gd name="T49" fmla="*/ 12 h 48"/>
                <a:gd name="T50" fmla="*/ 288 w 391"/>
                <a:gd name="T51" fmla="*/ 13 h 48"/>
                <a:gd name="T52" fmla="*/ 292 w 391"/>
                <a:gd name="T53" fmla="*/ 18 h 48"/>
                <a:gd name="T54" fmla="*/ 290 w 391"/>
                <a:gd name="T55" fmla="*/ 17 h 48"/>
                <a:gd name="T56" fmla="*/ 292 w 391"/>
                <a:gd name="T57" fmla="*/ 18 h 48"/>
                <a:gd name="T58" fmla="*/ 294 w 391"/>
                <a:gd name="T59" fmla="*/ 12 h 48"/>
                <a:gd name="T60" fmla="*/ 332 w 391"/>
                <a:gd name="T61" fmla="*/ 11 h 48"/>
                <a:gd name="T62" fmla="*/ 327 w 391"/>
                <a:gd name="T63" fmla="*/ 11 h 48"/>
                <a:gd name="T64" fmla="*/ 322 w 391"/>
                <a:gd name="T65" fmla="*/ 9 h 48"/>
                <a:gd name="T66" fmla="*/ 325 w 391"/>
                <a:gd name="T67" fmla="*/ 6 h 48"/>
                <a:gd name="T68" fmla="*/ 325 w 391"/>
                <a:gd name="T69" fmla="*/ 6 h 48"/>
                <a:gd name="T70" fmla="*/ 317 w 391"/>
                <a:gd name="T71" fmla="*/ 12 h 48"/>
                <a:gd name="T72" fmla="*/ 316 w 391"/>
                <a:gd name="T73" fmla="*/ 5 h 48"/>
                <a:gd name="T74" fmla="*/ 316 w 391"/>
                <a:gd name="T75" fmla="*/ 6 h 48"/>
                <a:gd name="T76" fmla="*/ 316 w 391"/>
                <a:gd name="T77" fmla="*/ 6 h 48"/>
                <a:gd name="T78" fmla="*/ 303 w 391"/>
                <a:gd name="T79" fmla="*/ 18 h 48"/>
                <a:gd name="T80" fmla="*/ 301 w 391"/>
                <a:gd name="T81" fmla="*/ 13 h 48"/>
                <a:gd name="T82" fmla="*/ 304 w 391"/>
                <a:gd name="T83" fmla="*/ 12 h 48"/>
                <a:gd name="T84" fmla="*/ 307 w 391"/>
                <a:gd name="T85" fmla="*/ 5 h 48"/>
                <a:gd name="T86" fmla="*/ 307 w 391"/>
                <a:gd name="T87" fmla="*/ 18 h 48"/>
                <a:gd name="T88" fmla="*/ 313 w 391"/>
                <a:gd name="T89" fmla="*/ 17 h 48"/>
                <a:gd name="T90" fmla="*/ 313 w 391"/>
                <a:gd name="T91" fmla="*/ 12 h 48"/>
                <a:gd name="T92" fmla="*/ 315 w 391"/>
                <a:gd name="T93" fmla="*/ 11 h 48"/>
                <a:gd name="T94" fmla="*/ 316 w 391"/>
                <a:gd name="T95" fmla="*/ 17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1" h="48">
                  <a:moveTo>
                    <a:pt x="324" y="19"/>
                  </a:moveTo>
                  <a:cubicBezTo>
                    <a:pt x="320" y="17"/>
                    <a:pt x="320" y="17"/>
                    <a:pt x="320" y="17"/>
                  </a:cubicBezTo>
                  <a:cubicBezTo>
                    <a:pt x="323" y="15"/>
                    <a:pt x="326" y="18"/>
                    <a:pt x="329" y="15"/>
                  </a:cubicBezTo>
                  <a:cubicBezTo>
                    <a:pt x="329" y="16"/>
                    <a:pt x="330" y="17"/>
                    <a:pt x="331" y="16"/>
                  </a:cubicBezTo>
                  <a:cubicBezTo>
                    <a:pt x="330" y="16"/>
                    <a:pt x="331" y="15"/>
                    <a:pt x="331" y="15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3" y="16"/>
                    <a:pt x="335" y="17"/>
                    <a:pt x="336" y="15"/>
                  </a:cubicBezTo>
                  <a:cubicBezTo>
                    <a:pt x="338" y="16"/>
                    <a:pt x="343" y="17"/>
                    <a:pt x="342" y="14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44" y="15"/>
                    <a:pt x="344" y="15"/>
                    <a:pt x="344" y="14"/>
                  </a:cubicBezTo>
                  <a:cubicBezTo>
                    <a:pt x="347" y="14"/>
                    <a:pt x="351" y="18"/>
                    <a:pt x="352" y="13"/>
                  </a:cubicBezTo>
                  <a:cubicBezTo>
                    <a:pt x="353" y="13"/>
                    <a:pt x="354" y="14"/>
                    <a:pt x="354" y="14"/>
                  </a:cubicBezTo>
                  <a:cubicBezTo>
                    <a:pt x="356" y="15"/>
                    <a:pt x="363" y="17"/>
                    <a:pt x="362" y="13"/>
                  </a:cubicBezTo>
                  <a:cubicBezTo>
                    <a:pt x="365" y="14"/>
                    <a:pt x="365" y="14"/>
                    <a:pt x="365" y="14"/>
                  </a:cubicBezTo>
                  <a:cubicBezTo>
                    <a:pt x="364" y="13"/>
                    <a:pt x="367" y="13"/>
                    <a:pt x="368" y="13"/>
                  </a:cubicBezTo>
                  <a:cubicBezTo>
                    <a:pt x="339" y="13"/>
                    <a:pt x="339" y="13"/>
                    <a:pt x="339" y="13"/>
                  </a:cubicBezTo>
                  <a:cubicBezTo>
                    <a:pt x="338" y="12"/>
                    <a:pt x="338" y="12"/>
                    <a:pt x="338" y="12"/>
                  </a:cubicBezTo>
                  <a:cubicBezTo>
                    <a:pt x="339" y="11"/>
                    <a:pt x="340" y="11"/>
                    <a:pt x="340" y="11"/>
                  </a:cubicBezTo>
                  <a:cubicBezTo>
                    <a:pt x="339" y="10"/>
                    <a:pt x="336" y="11"/>
                    <a:pt x="335" y="9"/>
                  </a:cubicBezTo>
                  <a:cubicBezTo>
                    <a:pt x="339" y="8"/>
                    <a:pt x="345" y="8"/>
                    <a:pt x="350" y="8"/>
                  </a:cubicBezTo>
                  <a:cubicBezTo>
                    <a:pt x="336" y="8"/>
                    <a:pt x="336" y="8"/>
                    <a:pt x="336" y="8"/>
                  </a:cubicBezTo>
                  <a:cubicBezTo>
                    <a:pt x="336" y="5"/>
                    <a:pt x="340" y="7"/>
                    <a:pt x="34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3" y="8"/>
                    <a:pt x="332" y="7"/>
                    <a:pt x="332" y="8"/>
                  </a:cubicBezTo>
                  <a:cubicBezTo>
                    <a:pt x="331" y="8"/>
                    <a:pt x="330" y="7"/>
                    <a:pt x="330" y="6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18" y="5"/>
                    <a:pt x="318" y="5"/>
                    <a:pt x="318" y="5"/>
                  </a:cubicBezTo>
                  <a:cubicBezTo>
                    <a:pt x="324" y="4"/>
                    <a:pt x="333" y="4"/>
                    <a:pt x="341" y="4"/>
                  </a:cubicBezTo>
                  <a:cubicBezTo>
                    <a:pt x="316" y="4"/>
                    <a:pt x="286" y="2"/>
                    <a:pt x="259" y="3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7" y="3"/>
                    <a:pt x="254" y="3"/>
                    <a:pt x="253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1" y="4"/>
                    <a:pt x="245" y="0"/>
                    <a:pt x="244" y="3"/>
                  </a:cubicBezTo>
                  <a:cubicBezTo>
                    <a:pt x="243" y="3"/>
                    <a:pt x="242" y="4"/>
                    <a:pt x="241" y="3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30" y="2"/>
                    <a:pt x="214" y="3"/>
                    <a:pt x="201" y="3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0" y="18"/>
                    <a:pt x="8" y="19"/>
                    <a:pt x="0" y="27"/>
                  </a:cubicBezTo>
                  <a:cubicBezTo>
                    <a:pt x="0" y="32"/>
                    <a:pt x="3" y="35"/>
                    <a:pt x="6" y="38"/>
                  </a:cubicBezTo>
                  <a:cubicBezTo>
                    <a:pt x="8" y="40"/>
                    <a:pt x="11" y="41"/>
                    <a:pt x="13" y="43"/>
                  </a:cubicBezTo>
                  <a:cubicBezTo>
                    <a:pt x="15" y="37"/>
                    <a:pt x="19" y="47"/>
                    <a:pt x="20" y="42"/>
                  </a:cubicBezTo>
                  <a:cubicBezTo>
                    <a:pt x="23" y="46"/>
                    <a:pt x="27" y="45"/>
                    <a:pt x="30" y="48"/>
                  </a:cubicBezTo>
                  <a:cubicBezTo>
                    <a:pt x="67" y="47"/>
                    <a:pt x="105" y="46"/>
                    <a:pt x="138" y="42"/>
                  </a:cubicBezTo>
                  <a:cubicBezTo>
                    <a:pt x="140" y="41"/>
                    <a:pt x="142" y="43"/>
                    <a:pt x="144" y="41"/>
                  </a:cubicBezTo>
                  <a:cubicBezTo>
                    <a:pt x="147" y="40"/>
                    <a:pt x="152" y="42"/>
                    <a:pt x="155" y="40"/>
                  </a:cubicBezTo>
                  <a:cubicBezTo>
                    <a:pt x="156" y="39"/>
                    <a:pt x="156" y="40"/>
                    <a:pt x="156" y="41"/>
                  </a:cubicBezTo>
                  <a:cubicBezTo>
                    <a:pt x="161" y="40"/>
                    <a:pt x="165" y="38"/>
                    <a:pt x="169" y="39"/>
                  </a:cubicBezTo>
                  <a:cubicBezTo>
                    <a:pt x="171" y="38"/>
                    <a:pt x="174" y="40"/>
                    <a:pt x="176" y="38"/>
                  </a:cubicBezTo>
                  <a:cubicBezTo>
                    <a:pt x="187" y="40"/>
                    <a:pt x="200" y="34"/>
                    <a:pt x="211" y="35"/>
                  </a:cubicBezTo>
                  <a:cubicBezTo>
                    <a:pt x="211" y="34"/>
                    <a:pt x="213" y="35"/>
                    <a:pt x="214" y="35"/>
                  </a:cubicBezTo>
                  <a:cubicBezTo>
                    <a:pt x="227" y="33"/>
                    <a:pt x="240" y="32"/>
                    <a:pt x="253" y="32"/>
                  </a:cubicBezTo>
                  <a:cubicBezTo>
                    <a:pt x="265" y="30"/>
                    <a:pt x="278" y="30"/>
                    <a:pt x="291" y="30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5" y="29"/>
                    <a:pt x="295" y="29"/>
                    <a:pt x="295" y="29"/>
                  </a:cubicBezTo>
                  <a:cubicBezTo>
                    <a:pt x="297" y="29"/>
                    <a:pt x="299" y="30"/>
                    <a:pt x="300" y="28"/>
                  </a:cubicBezTo>
                  <a:cubicBezTo>
                    <a:pt x="300" y="28"/>
                    <a:pt x="300" y="29"/>
                    <a:pt x="300" y="29"/>
                  </a:cubicBezTo>
                  <a:cubicBezTo>
                    <a:pt x="304" y="28"/>
                    <a:pt x="307" y="29"/>
                    <a:pt x="311" y="29"/>
                  </a:cubicBezTo>
                  <a:cubicBezTo>
                    <a:pt x="314" y="25"/>
                    <a:pt x="320" y="31"/>
                    <a:pt x="322" y="26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36" y="27"/>
                    <a:pt x="346" y="23"/>
                    <a:pt x="359" y="23"/>
                  </a:cubicBezTo>
                  <a:cubicBezTo>
                    <a:pt x="370" y="23"/>
                    <a:pt x="382" y="19"/>
                    <a:pt x="391" y="17"/>
                  </a:cubicBezTo>
                  <a:cubicBezTo>
                    <a:pt x="369" y="17"/>
                    <a:pt x="343" y="18"/>
                    <a:pt x="324" y="19"/>
                  </a:cubicBezTo>
                  <a:close/>
                  <a:moveTo>
                    <a:pt x="266" y="10"/>
                  </a:moveTo>
                  <a:cubicBezTo>
                    <a:pt x="268" y="10"/>
                    <a:pt x="268" y="13"/>
                    <a:pt x="269" y="12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70" y="12"/>
                    <a:pt x="270" y="12"/>
                    <a:pt x="269" y="12"/>
                  </a:cubicBezTo>
                  <a:cubicBezTo>
                    <a:pt x="268" y="14"/>
                    <a:pt x="266" y="12"/>
                    <a:pt x="266" y="10"/>
                  </a:cubicBezTo>
                  <a:close/>
                  <a:moveTo>
                    <a:pt x="274" y="12"/>
                  </a:move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2"/>
                    <a:pt x="276" y="12"/>
                  </a:cubicBezTo>
                  <a:lnTo>
                    <a:pt x="274" y="12"/>
                  </a:lnTo>
                  <a:close/>
                  <a:moveTo>
                    <a:pt x="280" y="12"/>
                  </a:moveTo>
                  <a:cubicBezTo>
                    <a:pt x="277" y="12"/>
                    <a:pt x="277" y="12"/>
                    <a:pt x="277" y="12"/>
                  </a:cubicBezTo>
                  <a:cubicBezTo>
                    <a:pt x="280" y="11"/>
                    <a:pt x="280" y="11"/>
                    <a:pt x="280" y="11"/>
                  </a:cubicBezTo>
                  <a:lnTo>
                    <a:pt x="280" y="12"/>
                  </a:lnTo>
                  <a:close/>
                  <a:moveTo>
                    <a:pt x="288" y="13"/>
                  </a:moveTo>
                  <a:cubicBezTo>
                    <a:pt x="287" y="12"/>
                    <a:pt x="287" y="12"/>
                    <a:pt x="287" y="12"/>
                  </a:cubicBezTo>
                  <a:cubicBezTo>
                    <a:pt x="288" y="13"/>
                    <a:pt x="288" y="13"/>
                    <a:pt x="288" y="13"/>
                  </a:cubicBezTo>
                  <a:close/>
                  <a:moveTo>
                    <a:pt x="292" y="18"/>
                  </a:moveTo>
                  <a:cubicBezTo>
                    <a:pt x="291" y="18"/>
                    <a:pt x="291" y="17"/>
                    <a:pt x="290" y="17"/>
                  </a:cubicBezTo>
                  <a:cubicBezTo>
                    <a:pt x="289" y="17"/>
                    <a:pt x="289" y="18"/>
                    <a:pt x="289" y="18"/>
                  </a:cubicBezTo>
                  <a:cubicBezTo>
                    <a:pt x="289" y="18"/>
                    <a:pt x="289" y="17"/>
                    <a:pt x="290" y="17"/>
                  </a:cubicBezTo>
                  <a:cubicBezTo>
                    <a:pt x="291" y="17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lose/>
                  <a:moveTo>
                    <a:pt x="294" y="13"/>
                  </a:moveTo>
                  <a:cubicBezTo>
                    <a:pt x="293" y="11"/>
                    <a:pt x="293" y="11"/>
                    <a:pt x="293" y="11"/>
                  </a:cubicBezTo>
                  <a:cubicBezTo>
                    <a:pt x="294" y="12"/>
                    <a:pt x="294" y="12"/>
                    <a:pt x="294" y="12"/>
                  </a:cubicBezTo>
                  <a:lnTo>
                    <a:pt x="294" y="13"/>
                  </a:lnTo>
                  <a:close/>
                  <a:moveTo>
                    <a:pt x="334" y="9"/>
                  </a:moveTo>
                  <a:cubicBezTo>
                    <a:pt x="334" y="12"/>
                    <a:pt x="333" y="9"/>
                    <a:pt x="332" y="11"/>
                  </a:cubicBezTo>
                  <a:cubicBezTo>
                    <a:pt x="335" y="12"/>
                    <a:pt x="335" y="12"/>
                    <a:pt x="335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8" y="12"/>
                    <a:pt x="327" y="11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2" y="9"/>
                    <a:pt x="322" y="9"/>
                    <a:pt x="322" y="9"/>
                  </a:cubicBezTo>
                  <a:cubicBezTo>
                    <a:pt x="322" y="10"/>
                    <a:pt x="321" y="10"/>
                    <a:pt x="321" y="10"/>
                  </a:cubicBezTo>
                  <a:cubicBezTo>
                    <a:pt x="325" y="7"/>
                    <a:pt x="330" y="10"/>
                    <a:pt x="334" y="9"/>
                  </a:cubicBezTo>
                  <a:close/>
                  <a:moveTo>
                    <a:pt x="325" y="6"/>
                  </a:move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lnTo>
                    <a:pt x="325" y="6"/>
                  </a:lnTo>
                  <a:close/>
                  <a:moveTo>
                    <a:pt x="319" y="12"/>
                  </a:moveTo>
                  <a:cubicBezTo>
                    <a:pt x="322" y="12"/>
                    <a:pt x="322" y="12"/>
                    <a:pt x="322" y="12"/>
                  </a:cubicBezTo>
                  <a:cubicBezTo>
                    <a:pt x="317" y="12"/>
                    <a:pt x="317" y="12"/>
                    <a:pt x="317" y="12"/>
                  </a:cubicBezTo>
                  <a:lnTo>
                    <a:pt x="319" y="12"/>
                  </a:lnTo>
                  <a:close/>
                  <a:moveTo>
                    <a:pt x="315" y="5"/>
                  </a:moveTo>
                  <a:cubicBezTo>
                    <a:pt x="316" y="5"/>
                    <a:pt x="316" y="5"/>
                    <a:pt x="316" y="5"/>
                  </a:cubicBezTo>
                  <a:cubicBezTo>
                    <a:pt x="313" y="5"/>
                    <a:pt x="313" y="5"/>
                    <a:pt x="313" y="5"/>
                  </a:cubicBezTo>
                  <a:lnTo>
                    <a:pt x="315" y="5"/>
                  </a:lnTo>
                  <a:close/>
                  <a:moveTo>
                    <a:pt x="316" y="6"/>
                  </a:moveTo>
                  <a:cubicBezTo>
                    <a:pt x="316" y="7"/>
                    <a:pt x="316" y="7"/>
                    <a:pt x="316" y="7"/>
                  </a:cubicBezTo>
                  <a:cubicBezTo>
                    <a:pt x="313" y="7"/>
                    <a:pt x="313" y="7"/>
                    <a:pt x="313" y="7"/>
                  </a:cubicBezTo>
                  <a:lnTo>
                    <a:pt x="316" y="6"/>
                  </a:lnTo>
                  <a:close/>
                  <a:moveTo>
                    <a:pt x="301" y="18"/>
                  </a:moveTo>
                  <a:cubicBezTo>
                    <a:pt x="302" y="17"/>
                    <a:pt x="302" y="17"/>
                    <a:pt x="302" y="17"/>
                  </a:cubicBezTo>
                  <a:cubicBezTo>
                    <a:pt x="303" y="18"/>
                    <a:pt x="303" y="18"/>
                    <a:pt x="303" y="18"/>
                  </a:cubicBezTo>
                  <a:lnTo>
                    <a:pt x="301" y="18"/>
                  </a:lnTo>
                  <a:close/>
                  <a:moveTo>
                    <a:pt x="304" y="12"/>
                  </a:moveTo>
                  <a:cubicBezTo>
                    <a:pt x="301" y="13"/>
                    <a:pt x="301" y="13"/>
                    <a:pt x="301" y="13"/>
                  </a:cubicBezTo>
                  <a:cubicBezTo>
                    <a:pt x="300" y="11"/>
                    <a:pt x="302" y="8"/>
                    <a:pt x="304" y="10"/>
                  </a:cubicBezTo>
                  <a:cubicBezTo>
                    <a:pt x="303" y="12"/>
                    <a:pt x="301" y="8"/>
                    <a:pt x="301" y="11"/>
                  </a:cubicBezTo>
                  <a:cubicBezTo>
                    <a:pt x="302" y="13"/>
                    <a:pt x="303" y="12"/>
                    <a:pt x="304" y="12"/>
                  </a:cubicBezTo>
                  <a:close/>
                  <a:moveTo>
                    <a:pt x="303" y="4"/>
                  </a:moveTo>
                  <a:cubicBezTo>
                    <a:pt x="304" y="5"/>
                    <a:pt x="305" y="5"/>
                    <a:pt x="306" y="5"/>
                  </a:cubicBezTo>
                  <a:cubicBezTo>
                    <a:pt x="306" y="4"/>
                    <a:pt x="307" y="4"/>
                    <a:pt x="307" y="5"/>
                  </a:cubicBezTo>
                  <a:cubicBezTo>
                    <a:pt x="307" y="5"/>
                    <a:pt x="306" y="5"/>
                    <a:pt x="306" y="5"/>
                  </a:cubicBezTo>
                  <a:cubicBezTo>
                    <a:pt x="305" y="5"/>
                    <a:pt x="304" y="6"/>
                    <a:pt x="303" y="4"/>
                  </a:cubicBezTo>
                  <a:close/>
                  <a:moveTo>
                    <a:pt x="307" y="18"/>
                  </a:moveTo>
                  <a:cubicBezTo>
                    <a:pt x="307" y="18"/>
                    <a:pt x="307" y="17"/>
                    <a:pt x="306" y="17"/>
                  </a:cubicBezTo>
                  <a:cubicBezTo>
                    <a:pt x="307" y="17"/>
                    <a:pt x="307" y="17"/>
                    <a:pt x="307" y="18"/>
                  </a:cubicBezTo>
                  <a:cubicBezTo>
                    <a:pt x="310" y="18"/>
                    <a:pt x="311" y="16"/>
                    <a:pt x="313" y="17"/>
                  </a:cubicBezTo>
                  <a:cubicBezTo>
                    <a:pt x="312" y="20"/>
                    <a:pt x="309" y="18"/>
                    <a:pt x="307" y="18"/>
                  </a:cubicBezTo>
                  <a:close/>
                  <a:moveTo>
                    <a:pt x="315" y="11"/>
                  </a:moveTo>
                  <a:cubicBezTo>
                    <a:pt x="314" y="11"/>
                    <a:pt x="314" y="11"/>
                    <a:pt x="313" y="12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4" y="9"/>
                    <a:pt x="314" y="10"/>
                    <a:pt x="315" y="9"/>
                  </a:cubicBezTo>
                  <a:lnTo>
                    <a:pt x="315" y="11"/>
                  </a:lnTo>
                  <a:close/>
                  <a:moveTo>
                    <a:pt x="316" y="17"/>
                  </a:moveTo>
                  <a:cubicBezTo>
                    <a:pt x="317" y="17"/>
                    <a:pt x="318" y="17"/>
                    <a:pt x="319" y="17"/>
                  </a:cubicBezTo>
                  <a:lnTo>
                    <a:pt x="31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-7.40741E-07 L 0.56497 -7.40741E-07" pathEditMode="relative" rAng="0" ptsTypes="AA">
                                      <p:cBhvr>
                                        <p:cTn id="15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4" name="矩形 69633"/>
          <p:cNvSpPr/>
          <p:nvPr/>
        </p:nvSpPr>
        <p:spPr>
          <a:xfrm>
            <a:off x="1690688" y="684213"/>
            <a:ext cx="5761037" cy="2566987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子犯请击之。公曰：“不可。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微夫人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之力不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及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此。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因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人之力而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敝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之，不仁；失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其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所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与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，不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；以乱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易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整，不武。吾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其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还也。”亦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去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之。  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9635" name="矩形 69634"/>
          <p:cNvSpPr/>
          <p:nvPr/>
        </p:nvSpPr>
        <p:spPr>
          <a:xfrm>
            <a:off x="0" y="4806950"/>
            <a:ext cx="9144000" cy="205105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子犯请求晋侯下令攻击秦军。晋侯说：“不行。假如没有那人的支持，我就不会有今天。依靠了别人的力量却又去损害他，这是不仁义的；失掉自己的同盟国，这是不明智的；以混乱代替联合一致，这是不勇武的。我们还是回去吧。”这样晋军也撤离了郑国。 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9636" name="直接连接符 69635"/>
          <p:cNvSpPr/>
          <p:nvPr/>
        </p:nvSpPr>
        <p:spPr>
          <a:xfrm flipH="1">
            <a:off x="1646238" y="1538288"/>
            <a:ext cx="2700337" cy="2254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37" name="文本框 69636"/>
          <p:cNvSpPr txBox="1"/>
          <p:nvPr/>
        </p:nvSpPr>
        <p:spPr>
          <a:xfrm>
            <a:off x="4662488" y="73025"/>
            <a:ext cx="4230687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微：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假如没有。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夫人：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那人。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38" name="文本框 69637"/>
          <p:cNvSpPr txBox="1"/>
          <p:nvPr/>
        </p:nvSpPr>
        <p:spPr>
          <a:xfrm>
            <a:off x="7550150" y="1089025"/>
            <a:ext cx="1593850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因：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依靠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39" name="直接连接符 69638"/>
          <p:cNvSpPr/>
          <p:nvPr/>
        </p:nvSpPr>
        <p:spPr>
          <a:xfrm flipV="1">
            <a:off x="6629400" y="1371600"/>
            <a:ext cx="1143000" cy="14288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40" name="直接连接符 69639"/>
          <p:cNvSpPr/>
          <p:nvPr/>
        </p:nvSpPr>
        <p:spPr>
          <a:xfrm flipH="1" flipV="1">
            <a:off x="1106488" y="503238"/>
            <a:ext cx="1304925" cy="496887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42" name="直接连接符 69641"/>
          <p:cNvSpPr/>
          <p:nvPr/>
        </p:nvSpPr>
        <p:spPr>
          <a:xfrm flipH="1" flipV="1">
            <a:off x="1241425" y="1223963"/>
            <a:ext cx="1882775" cy="681037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43" name="文本框 69642"/>
          <p:cNvSpPr txBox="1"/>
          <p:nvPr/>
        </p:nvSpPr>
        <p:spPr>
          <a:xfrm>
            <a:off x="71438" y="863600"/>
            <a:ext cx="1439862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敝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：损害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44" name="直接连接符 69643"/>
          <p:cNvSpPr/>
          <p:nvPr/>
        </p:nvSpPr>
        <p:spPr>
          <a:xfrm flipH="1">
            <a:off x="457200" y="2362200"/>
            <a:ext cx="1447800" cy="1524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45" name="文本框 69644"/>
          <p:cNvSpPr txBox="1"/>
          <p:nvPr/>
        </p:nvSpPr>
        <p:spPr>
          <a:xfrm>
            <a:off x="0" y="2259013"/>
            <a:ext cx="1439863" cy="841375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与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：结交，亲附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46" name="直接连接符 69645"/>
          <p:cNvSpPr/>
          <p:nvPr/>
        </p:nvSpPr>
        <p:spPr>
          <a:xfrm flipH="1">
            <a:off x="685800" y="2590800"/>
            <a:ext cx="2590800" cy="9144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47" name="文本框 69646"/>
          <p:cNvSpPr txBox="1"/>
          <p:nvPr/>
        </p:nvSpPr>
        <p:spPr>
          <a:xfrm>
            <a:off x="0" y="3429000"/>
            <a:ext cx="1755775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知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：同“智”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48" name="直接连接符 69647"/>
          <p:cNvSpPr/>
          <p:nvPr/>
        </p:nvSpPr>
        <p:spPr>
          <a:xfrm flipH="1">
            <a:off x="4800600" y="2573338"/>
            <a:ext cx="1662113" cy="169386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49" name="文本框 69648"/>
          <p:cNvSpPr txBox="1"/>
          <p:nvPr/>
        </p:nvSpPr>
        <p:spPr>
          <a:xfrm>
            <a:off x="1690688" y="4267200"/>
            <a:ext cx="3644900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其：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表商量语气，还是。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50" name="直接连接符 69649"/>
          <p:cNvSpPr/>
          <p:nvPr/>
        </p:nvSpPr>
        <p:spPr>
          <a:xfrm>
            <a:off x="4572000" y="3048000"/>
            <a:ext cx="1695450" cy="6445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51" name="文本框 69650"/>
          <p:cNvSpPr txBox="1"/>
          <p:nvPr/>
        </p:nvSpPr>
        <p:spPr>
          <a:xfrm>
            <a:off x="6148388" y="3429000"/>
            <a:ext cx="1844675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去：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离开。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53" name="文本框 69652"/>
          <p:cNvSpPr txBox="1"/>
          <p:nvPr/>
        </p:nvSpPr>
        <p:spPr>
          <a:xfrm>
            <a:off x="7704138" y="2133600"/>
            <a:ext cx="1439862" cy="47625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易：</a:t>
            </a:r>
            <a:r>
              <a:rPr lang="zh-CN" altLang="en-US" sz="24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交换</a:t>
            </a:r>
            <a:endParaRPr lang="zh-CN" altLang="en-US" sz="2400" b="1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9654" name="矩形 69653"/>
          <p:cNvSpPr/>
          <p:nvPr/>
        </p:nvSpPr>
        <p:spPr>
          <a:xfrm>
            <a:off x="0" y="1493838"/>
            <a:ext cx="1646238" cy="5080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及：</a:t>
            </a: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达到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9655" name="矩形 69654"/>
          <p:cNvSpPr/>
          <p:nvPr/>
        </p:nvSpPr>
        <p:spPr>
          <a:xfrm>
            <a:off x="6019800" y="2819400"/>
            <a:ext cx="2862263" cy="5080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其：</a:t>
            </a: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代词，自己的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9656" name="直接连接符 69655"/>
          <p:cNvSpPr/>
          <p:nvPr/>
        </p:nvSpPr>
        <p:spPr>
          <a:xfrm>
            <a:off x="6267450" y="2222500"/>
            <a:ext cx="304800" cy="9144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60" name="直接连接符 69659"/>
          <p:cNvSpPr/>
          <p:nvPr/>
        </p:nvSpPr>
        <p:spPr>
          <a:xfrm flipV="1">
            <a:off x="2819400" y="549275"/>
            <a:ext cx="2338388" cy="8223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61" name="直接连接符 69660"/>
          <p:cNvSpPr/>
          <p:nvPr/>
        </p:nvSpPr>
        <p:spPr>
          <a:xfrm>
            <a:off x="4235450" y="2438400"/>
            <a:ext cx="3124200" cy="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9662" name="直接连接符 69661"/>
          <p:cNvSpPr/>
          <p:nvPr/>
        </p:nvSpPr>
        <p:spPr>
          <a:xfrm>
            <a:off x="2438400" y="2971800"/>
            <a:ext cx="76200" cy="6858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  <p:bldP spid="69637" grpId="0"/>
      <p:bldP spid="69638" grpId="0"/>
      <p:bldP spid="69643" grpId="0"/>
      <p:bldP spid="69645" grpId="0"/>
      <p:bldP spid="69647" grpId="0"/>
      <p:bldP spid="69649" grpId="0"/>
      <p:bldP spid="69651" grpId="0"/>
      <p:bldP spid="69653" grpId="0"/>
      <p:bldP spid="69654" grpId="0"/>
      <p:bldP spid="696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9144000" cy="30480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1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、大兵压境，小国告急。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、郑文公诚心悔前过，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烛之武大义赴敌营。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、勇士闯虎穴，巧言退秦师。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4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秦穆公度势盟郑，晋文侯审时班师。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秦晋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围郑    </a:t>
            </a:r>
            <a:r>
              <a:rPr kumimoji="0" lang="zh-CN" altLang="en-US" sz="32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临危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受命   </a:t>
            </a:r>
            <a:r>
              <a:rPr kumimoji="0" lang="zh-CN" altLang="en-US" sz="32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智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退秦</a:t>
            </a:r>
            <a:r>
              <a:rPr kumimoji="0" lang="zh-CN" altLang="en-US" sz="32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师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 </a:t>
            </a:r>
            <a:r>
              <a:rPr kumimoji="0" lang="zh-CN" altLang="en-US" sz="3200" b="1" kern="1200" cap="none" spc="0" normalizeH="0" baseline="0" noProof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迫晋</a:t>
            </a:r>
            <a:r>
              <a:rPr kumimoji="0" lang="zh-CN" altLang="en-US" sz="32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撤围</a:t>
            </a:r>
            <a:endParaRPr kumimoji="0" lang="zh-CN" altLang="en-US" sz="32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229600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457200" eaLnBrk="1" fontAlgn="auto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围郑     受命     退秦     撤围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82950" name="AutoShape 6"/>
          <p:cNvSpPr/>
          <p:nvPr/>
        </p:nvSpPr>
        <p:spPr>
          <a:xfrm>
            <a:off x="6019800" y="1981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66"/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b="1">
              <a:latin typeface="Garamond" pitchFamily="18" charset="0"/>
              <a:ea typeface="宋体" panose="02010600030101010101" pitchFamily="2" charset="-122"/>
            </a:endParaRPr>
          </a:p>
        </p:txBody>
      </p:sp>
      <p:sp>
        <p:nvSpPr>
          <p:cNvPr id="82951" name="AutoShape 7"/>
          <p:cNvSpPr/>
          <p:nvPr/>
        </p:nvSpPr>
        <p:spPr>
          <a:xfrm>
            <a:off x="2362200" y="1981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66"/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b="1">
              <a:latin typeface="Garamond" pitchFamily="18" charset="0"/>
              <a:ea typeface="宋体" panose="02010600030101010101" pitchFamily="2" charset="-122"/>
            </a:endParaRPr>
          </a:p>
        </p:txBody>
      </p:sp>
      <p:sp>
        <p:nvSpPr>
          <p:cNvPr id="82952" name="AutoShape 8"/>
          <p:cNvSpPr/>
          <p:nvPr/>
        </p:nvSpPr>
        <p:spPr>
          <a:xfrm>
            <a:off x="4191000" y="1981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66"/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b="1">
              <a:latin typeface="Garamond" pitchFamily="18" charset="0"/>
              <a:ea typeface="宋体" panose="02010600030101010101" pitchFamily="2" charset="-122"/>
            </a:endParaRPr>
          </a:p>
        </p:txBody>
      </p:sp>
      <p:sp>
        <p:nvSpPr>
          <p:cNvPr id="82953" name="AutoShape 9"/>
          <p:cNvSpPr/>
          <p:nvPr/>
        </p:nvSpPr>
        <p:spPr>
          <a:xfrm>
            <a:off x="1905000" y="2895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66"/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b="1">
              <a:latin typeface="Garamond" pitchFamily="18" charset="0"/>
              <a:ea typeface="宋体" panose="02010600030101010101" pitchFamily="2" charset="-122"/>
            </a:endParaRPr>
          </a:p>
        </p:txBody>
      </p:sp>
      <p:sp>
        <p:nvSpPr>
          <p:cNvPr id="82954" name="AutoShape 10"/>
          <p:cNvSpPr/>
          <p:nvPr/>
        </p:nvSpPr>
        <p:spPr>
          <a:xfrm>
            <a:off x="4343400" y="2895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66"/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b="1">
              <a:latin typeface="Garamond" pitchFamily="18" charset="0"/>
              <a:ea typeface="宋体" panose="02010600030101010101" pitchFamily="2" charset="-122"/>
            </a:endParaRPr>
          </a:p>
        </p:txBody>
      </p:sp>
      <p:sp>
        <p:nvSpPr>
          <p:cNvPr id="82955" name="AutoShape 11"/>
          <p:cNvSpPr/>
          <p:nvPr/>
        </p:nvSpPr>
        <p:spPr>
          <a:xfrm>
            <a:off x="6629400" y="2895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66"/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b="1">
              <a:latin typeface="Garamond" pitchFamily="18" charset="0"/>
              <a:ea typeface="宋体" panose="02010600030101010101" pitchFamily="2" charset="-122"/>
            </a:endParaRPr>
          </a:p>
        </p:txBody>
      </p:sp>
      <p:sp>
        <p:nvSpPr>
          <p:cNvPr id="38923" name="文本框 83981"/>
          <p:cNvSpPr txBox="1"/>
          <p:nvPr/>
        </p:nvSpPr>
        <p:spPr>
          <a:xfrm>
            <a:off x="3124835" y="685800"/>
            <a:ext cx="2742565" cy="64516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内容梳理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uiExpand="1" build="p"/>
      <p:bldP spid="82948" grpId="0"/>
      <p:bldP spid="82949" grpId="0"/>
      <p:bldP spid="82950" grpId="0"/>
      <p:bldP spid="82951" grpId="0"/>
      <p:bldP spid="82952" grpId="0"/>
      <p:bldP spid="82953" grpId="0"/>
      <p:bldP spid="82954" grpId="0"/>
      <p:bldP spid="829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矩形 34817"/>
          <p:cNvSpPr/>
          <p:nvPr/>
        </p:nvSpPr>
        <p:spPr>
          <a:xfrm>
            <a:off x="0" y="3154363"/>
            <a:ext cx="9144000" cy="0"/>
          </a:xfrm>
          <a:prstGeom prst="rect">
            <a:avLst/>
          </a:prstGeom>
          <a:noFill/>
          <a:ln w="38100">
            <a:noFill/>
          </a:ln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1524000" y="1447800"/>
            <a:ext cx="7239000" cy="1447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33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①“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佚之狐言于</a:t>
            </a:r>
            <a:r>
              <a:rPr lang="en-US" altLang="zh-CN" b="1">
                <a:latin typeface="Arial" panose="020b0604020202020204" pitchFamily="34" charset="0"/>
                <a:ea typeface="楷体_GB2312" pitchFamily="49" charset="-122"/>
              </a:rPr>
              <a:t>……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师必退。” 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形象刻画烛之武的形象，未见其人，先闻其名（声）（即“才”）。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在此也可窥见佚之狐知人善任的一面。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还可窥见郑伯善纳谏的一面。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0" name="矩形 34819"/>
          <p:cNvSpPr/>
          <p:nvPr/>
        </p:nvSpPr>
        <p:spPr>
          <a:xfrm>
            <a:off x="533400" y="1676400"/>
            <a:ext cx="496888" cy="4038600"/>
          </a:xfrm>
          <a:prstGeom prst="rect">
            <a:avLst/>
          </a:prstGeom>
          <a:noFill/>
          <a:ln w="38100" cap="flat" cmpd="sng">
            <a:solidFill>
              <a:srgbClr val="33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/>
          <a:p>
            <a:pPr eaLnBrk="1" hangingPunct="1"/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烛 之 武 隆 重 出 场 一 波 三 折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1" name="左大括号 34820"/>
          <p:cNvSpPr/>
          <p:nvPr/>
        </p:nvSpPr>
        <p:spPr>
          <a:xfrm>
            <a:off x="1143000" y="1447800"/>
            <a:ext cx="304800" cy="4267200"/>
          </a:xfrm>
          <a:prstGeom prst="leftBrace">
            <a:avLst>
              <a:gd name="adj1" fmla="val 116537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2" name="文本框 34821"/>
          <p:cNvSpPr txBox="1"/>
          <p:nvPr/>
        </p:nvSpPr>
        <p:spPr>
          <a:xfrm>
            <a:off x="1524000" y="2971800"/>
            <a:ext cx="6934200" cy="9144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33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②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辞曰：“臣之壮</a:t>
            </a:r>
            <a:r>
              <a:rPr lang="en-US" altLang="zh-CN" b="1">
                <a:latin typeface="Arial" panose="020b0604020202020204" pitchFamily="34" charset="0"/>
                <a:ea typeface="楷体_GB2312" pitchFamily="49" charset="-122"/>
              </a:rPr>
              <a:t>……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也已。”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进一步刻画烛之武的形象，是一位满腹才华，却未能被重用的大臣，人物形象更鲜活。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3" name="文本框 34822"/>
          <p:cNvSpPr txBox="1"/>
          <p:nvPr/>
        </p:nvSpPr>
        <p:spPr>
          <a:xfrm>
            <a:off x="1447800" y="4191000"/>
            <a:ext cx="7315200" cy="16002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33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③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公曰：“</a:t>
            </a:r>
            <a:r>
              <a:rPr lang="en-US" altLang="zh-CN" b="1">
                <a:latin typeface="Arial" panose="020b0604020202020204" pitchFamily="34" charset="0"/>
                <a:ea typeface="楷体_GB2312" pitchFamily="49" charset="-122"/>
              </a:rPr>
              <a:t>……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许之。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郑伯首先自责，体现了明君风范，然后以国家利益、形势与个人利益的透彻分析感动了烛之武，可谓善于做思想工作。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烛之武最终应允，决定以国家利益为重，只身去见秦伯，体现了他深明大义的一面。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4" name="矩形 34823"/>
          <p:cNvSpPr/>
          <p:nvPr/>
        </p:nvSpPr>
        <p:spPr>
          <a:xfrm>
            <a:off x="2743200" y="533400"/>
            <a:ext cx="1809750" cy="579438"/>
          </a:xfrm>
          <a:prstGeom prst="rect">
            <a:avLst/>
          </a:prstGeom>
          <a:solidFill>
            <a:schemeClr val="folHlink"/>
          </a:solidFill>
          <a:ln w="3810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临危受命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5" name="文本框 34824"/>
          <p:cNvSpPr txBox="1"/>
          <p:nvPr/>
        </p:nvSpPr>
        <p:spPr>
          <a:xfrm>
            <a:off x="1371600" y="533400"/>
            <a:ext cx="1204913" cy="579438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段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6" name="文本框 34825"/>
          <p:cNvSpPr txBox="1"/>
          <p:nvPr/>
        </p:nvSpPr>
        <p:spPr>
          <a:xfrm>
            <a:off x="5334000" y="685800"/>
            <a:ext cx="3352800" cy="64135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试分析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佚之狐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烛之武、郑伯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三个人物形象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2" grpId="0"/>
      <p:bldP spid="34823" grpId="0"/>
      <p:bldP spid="34824" grpId="0"/>
      <p:bldP spid="34825" grpId="0"/>
      <p:bldP spid="348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3352800" cy="682625"/>
          </a:xfrm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● </a:t>
            </a:r>
            <a:r>
              <a:rPr kumimoji="0" lang="zh-CN" altLang="en-US" sz="3000" b="1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主要人物介绍</a:t>
            </a:r>
            <a:r>
              <a:rPr kumimoji="0" lang="zh-CN" altLang="en-US" sz="30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30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3907" name="Rectangle 3"/>
          <p:cNvSpPr>
            <a:spLocks noGrp="1"/>
          </p:cNvSpPr>
          <p:nvPr>
            <p:ph idx="1"/>
          </p:nvPr>
        </p:nvSpPr>
        <p:spPr>
          <a:xfrm>
            <a:off x="0" y="2057400"/>
            <a:ext cx="8610600" cy="3048000"/>
          </a:xfrm>
        </p:spPr>
        <p:txBody>
          <a:bodyPr vert="horz" wrap="square" lIns="91440" tIns="45720" rIns="91440" bIns="45720" anchor="t"/>
          <a:lstStyle/>
          <a:p>
            <a:pPr algn="just">
              <a:lnSpc>
                <a:spcPct val="114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800" b="1">
                <a:solidFill>
                  <a:srgbClr val="A5002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烛之武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是中心人物。虽然“臣之壮也，犹不如人”满腹的委屈和牢骚，但在国难当头，深明大义，以捍卫国家主权的使命感只身赴敌营，以机智善辩的外交才能消除了郑国的危机。不卑不亢，委婉曲折，步步深入，说服了秦伯，具有较强的感染力。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 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400">
                <a:ea typeface="黑体" panose="02010609060101010101" pitchFamily="2" charset="-122"/>
              </a:rPr>
              <a:t>          </a:t>
            </a:r>
            <a:endParaRPr lang="en-US" altLang="zh-CN" sz="240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81000" y="990600"/>
            <a:ext cx="8458200" cy="526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</a:pPr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       </a:t>
            </a:r>
            <a:r>
              <a:rPr lang="zh-CN" altLang="en-US" sz="28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佚之狐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2" charset="-122"/>
              </a:rPr>
              <a:t>，慧眼识英雄的伯乐。“若使烛之武见秦军，师必退”，说明佚之狐对烛之武的外交才能有足够的了解，</a:t>
            </a:r>
            <a:r>
              <a:rPr lang="zh-CN" altLang="en-US" sz="2800" u="sng">
                <a:latin typeface="Arial" panose="020b0604020202020204" pitchFamily="34" charset="0"/>
                <a:ea typeface="黑体" panose="02010609060101010101" pitchFamily="2" charset="-122"/>
              </a:rPr>
              <a:t>对郑、秦、晋三国的形势有充分的洞察力和预见性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 </a:t>
            </a:r>
            <a:endParaRPr lang="en-US" altLang="zh-CN" sz="280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        </a:t>
            </a:r>
            <a:r>
              <a:rPr lang="zh-CN" altLang="en-US" sz="28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郑伯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2" charset="-122"/>
              </a:rPr>
              <a:t>，勇于自责者。当郑国所处危险境地，需烛之武退秦师时，烛之武却流露出“今老矣，无能为也已”的满腹委屈与牢骚。面对此，郑伯先是“是寡人之过也”以</a:t>
            </a:r>
            <a:r>
              <a:rPr lang="zh-CN" altLang="en-US" sz="2800" u="sng">
                <a:latin typeface="Arial" panose="020b0604020202020204" pitchFamily="34" charset="0"/>
                <a:ea typeface="黑体" panose="02010609060101010101" pitchFamily="2" charset="-122"/>
              </a:rPr>
              <a:t>自责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2" charset="-122"/>
              </a:rPr>
              <a:t>，</a:t>
            </a:r>
            <a:r>
              <a:rPr lang="zh-CN" altLang="en-US" sz="2800" u="sng">
                <a:latin typeface="Arial" panose="020b0604020202020204" pitchFamily="34" charset="0"/>
                <a:ea typeface="黑体" panose="02010609060101010101" pitchFamily="2" charset="-122"/>
              </a:rPr>
              <a:t>从谏如流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2" charset="-122"/>
              </a:rPr>
              <a:t>，情真意切，并欲扬先抑，设想假如郑国灭亡的话，对烛之武也无好处，这种透彻的分析，诚意的表白，终于感动了烛之武，使之临危受命，义无反顾赴敌营。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 </a:t>
            </a:r>
            <a:endParaRPr lang="en-US" altLang="zh-CN" sz="28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4800600" y="5867400"/>
            <a:ext cx="2286000" cy="376238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动之以情，晓之以理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标题 82945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智退秦师</a:t>
            </a:r>
            <a:endParaRPr kumimoji="0" lang="zh-CN" altLang="en-US" sz="3200" b="0" i="0" u="none" strike="noStrike" kern="1200" cap="all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9" name="文本占位符 82946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zh-CN" altLang="en-US" b="1">
                <a:solidFill>
                  <a:srgbClr val="FF0000"/>
                </a:solidFill>
                <a:ea typeface="等线" panose="02010600030101010101" pitchFamily="2" charset="-122"/>
              </a:rPr>
              <a:t>烛之武善于利用秦晋矛盾</a:t>
            </a:r>
            <a:r>
              <a:rPr lang="en-US" altLang="zh-CN" b="1">
                <a:solidFill>
                  <a:srgbClr val="FF0000"/>
                </a:solidFill>
                <a:ea typeface="等线" panose="02010600030101010101" pitchFamily="2" charset="-122"/>
              </a:rPr>
              <a:t>,</a:t>
            </a:r>
            <a:r>
              <a:rPr lang="zh-CN" altLang="en-US" b="1">
                <a:solidFill>
                  <a:srgbClr val="FF0000"/>
                </a:solidFill>
                <a:ea typeface="等线" panose="02010600030101010101" pitchFamily="2" charset="-122"/>
              </a:rPr>
              <a:t>打动了秦伯</a:t>
            </a:r>
            <a:r>
              <a:rPr lang="en-US" altLang="zh-CN" b="1">
                <a:solidFill>
                  <a:srgbClr val="FF0000"/>
                </a:solidFill>
                <a:ea typeface="等线" panose="02010600030101010101" pitchFamily="2" charset="-122"/>
              </a:rPr>
              <a:t>,</a:t>
            </a:r>
            <a:r>
              <a:rPr lang="zh-CN" altLang="en-US" b="1">
                <a:solidFill>
                  <a:srgbClr val="FF0000"/>
                </a:solidFill>
                <a:ea typeface="等线" panose="02010600030101010101" pitchFamily="2" charset="-122"/>
              </a:rPr>
              <a:t>使秦退兵</a:t>
            </a:r>
            <a:r>
              <a:rPr lang="en-US" altLang="zh-CN" b="1">
                <a:solidFill>
                  <a:srgbClr val="FF0000"/>
                </a:solidFill>
                <a:ea typeface="等线" panose="02010600030101010101" pitchFamily="2" charset="-122"/>
              </a:rPr>
              <a:t>,</a:t>
            </a:r>
            <a:r>
              <a:rPr lang="zh-CN" altLang="en-US" b="1">
                <a:solidFill>
                  <a:srgbClr val="FF0000"/>
                </a:solidFill>
                <a:ea typeface="等线" panose="02010600030101010101" pitchFamily="2" charset="-122"/>
              </a:rPr>
              <a:t>他是如何做到这一点的</a:t>
            </a:r>
            <a:r>
              <a:rPr lang="en-US" altLang="zh-CN" b="1">
                <a:solidFill>
                  <a:srgbClr val="FF0000"/>
                </a:solidFill>
                <a:ea typeface="等线" panose="02010600030101010101" pitchFamily="2" charset="-122"/>
              </a:rPr>
              <a:t>?</a:t>
            </a:r>
            <a:endParaRPr lang="en-US" altLang="zh-CN" b="1">
              <a:solidFill>
                <a:srgbClr val="FF0000"/>
              </a:solidFill>
              <a:ea typeface="等线" panose="02010600030101010101" pitchFamily="2" charset="-122"/>
            </a:endParaRPr>
          </a:p>
          <a:p>
            <a:r>
              <a:rPr lang="zh-CN" altLang="en-US" b="1">
                <a:solidFill>
                  <a:srgbClr val="FF0000"/>
                </a:solidFill>
                <a:ea typeface="等线" panose="02010600030101010101" pitchFamily="2" charset="-122"/>
              </a:rPr>
              <a:t>请将课文第三自然段分层，讨论分析烛之武是如何分析利弊，步步深入的。</a:t>
            </a:r>
            <a:r>
              <a:rPr lang="zh-CN" altLang="en-US">
                <a:solidFill>
                  <a:srgbClr val="FF0000"/>
                </a:solidFill>
                <a:ea typeface="等线" panose="02010600030101010101" pitchFamily="2" charset="-122"/>
              </a:rPr>
              <a:t> </a:t>
            </a:r>
            <a:endParaRPr lang="zh-CN" altLang="en-US">
              <a:solidFill>
                <a:srgbClr val="FF0000"/>
              </a:solidFill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文本框 37889"/>
          <p:cNvSpPr txBox="1"/>
          <p:nvPr/>
        </p:nvSpPr>
        <p:spPr>
          <a:xfrm>
            <a:off x="0" y="838200"/>
            <a:ext cx="9144000" cy="5643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夜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，缒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而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出，见秦伯曰：“秦、晋围郑，郑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既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知亡矣。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若亡郑而有益于君，敢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以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烦执事。越国以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鄙远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，君知其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难也。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焉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用亡郑以陪邻？邻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之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厚，君之薄也。若舍郑以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为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东道主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行李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之往来，共其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乏困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，君亦无所害。且君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尝为晋君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赐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矣，许君焦、瑕，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朝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济而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夕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设版焉，君之所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知也。夫晋，何厌之有？既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东封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郑，又欲肆其西封，</a:t>
            </a:r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zh-CN" altLang="en-US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阙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秦，将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焉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取之？阙秦以利晋，唯君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图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之。”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7893" name="直接连接符 37892"/>
          <p:cNvSpPr/>
          <p:nvPr/>
        </p:nvSpPr>
        <p:spPr>
          <a:xfrm flipH="1">
            <a:off x="5219700" y="1412875"/>
            <a:ext cx="304800" cy="9144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897" name="直接连接符 37896"/>
          <p:cNvSpPr/>
          <p:nvPr/>
        </p:nvSpPr>
        <p:spPr>
          <a:xfrm flipH="1">
            <a:off x="6877050" y="2420938"/>
            <a:ext cx="381000" cy="99060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898" name="流程图: 联系 37897"/>
          <p:cNvSpPr/>
          <p:nvPr/>
        </p:nvSpPr>
        <p:spPr>
          <a:xfrm>
            <a:off x="7308850" y="2997200"/>
            <a:ext cx="76200" cy="152400"/>
          </a:xfrm>
          <a:prstGeom prst="flowChartConnector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1" name="直接连接符 37900"/>
          <p:cNvSpPr/>
          <p:nvPr/>
        </p:nvSpPr>
        <p:spPr>
          <a:xfrm flipH="1">
            <a:off x="7667625" y="3284538"/>
            <a:ext cx="304800" cy="9144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903" name="直接连接符 37902"/>
          <p:cNvSpPr/>
          <p:nvPr/>
        </p:nvSpPr>
        <p:spPr>
          <a:xfrm flipH="1">
            <a:off x="900113" y="5013325"/>
            <a:ext cx="381000" cy="7620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7906" name="文本框 37905"/>
          <p:cNvSpPr txBox="1"/>
          <p:nvPr/>
        </p:nvSpPr>
        <p:spPr>
          <a:xfrm>
            <a:off x="5699125" y="5583238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语速承前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09" name="椭圆形标注 37908"/>
          <p:cNvSpPr/>
          <p:nvPr/>
        </p:nvSpPr>
        <p:spPr>
          <a:xfrm rot="-5400000">
            <a:off x="2589213" y="80963"/>
            <a:ext cx="1441450" cy="2519362"/>
          </a:xfrm>
          <a:prstGeom prst="wedgeEllipseCallout">
            <a:avLst>
              <a:gd name="adj1" fmla="val -35907"/>
              <a:gd name="adj2" fmla="val 79171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/>
          <a:lstStyle/>
          <a:p>
            <a:pPr algn="ctr" eaLnBrk="1" hangingPunct="1"/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10" name="文本框 37909"/>
          <p:cNvSpPr txBox="1"/>
          <p:nvPr/>
        </p:nvSpPr>
        <p:spPr>
          <a:xfrm>
            <a:off x="2484438" y="836613"/>
            <a:ext cx="169545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欲扬先抑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以退为进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11" name="椭圆形标注 37910"/>
          <p:cNvSpPr/>
          <p:nvPr/>
        </p:nvSpPr>
        <p:spPr>
          <a:xfrm rot="-5400000">
            <a:off x="5394325" y="1522413"/>
            <a:ext cx="1303338" cy="1943100"/>
          </a:xfrm>
          <a:prstGeom prst="wedgeEllipseCallout">
            <a:avLst>
              <a:gd name="adj1" fmla="val -23329"/>
              <a:gd name="adj2" fmla="val 5285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/>
          <a:lstStyle/>
          <a:p>
            <a:pPr algn="ctr" eaLnBrk="1" hangingPunct="1"/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阐明利害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1" hangingPunct="1"/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动摇秦君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1" hangingPunct="1"/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5852" name="椭圆形标注 37911"/>
          <p:cNvSpPr/>
          <p:nvPr/>
        </p:nvSpPr>
        <p:spPr>
          <a:xfrm rot="-10088970">
            <a:off x="5373688" y="3133725"/>
            <a:ext cx="1684337" cy="1277938"/>
          </a:xfrm>
          <a:prstGeom prst="wedgeEllipseCallout">
            <a:avLst>
              <a:gd name="adj1" fmla="val -81528"/>
              <a:gd name="adj2" fmla="val 1870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 eaLnBrk="1" hangingPunct="1"/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13" name="文本框 37912"/>
          <p:cNvSpPr txBox="1"/>
          <p:nvPr/>
        </p:nvSpPr>
        <p:spPr>
          <a:xfrm>
            <a:off x="5508625" y="3336925"/>
            <a:ext cx="1563688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替秦着想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以利相诱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5854" name="椭圆形标注 37913"/>
          <p:cNvSpPr/>
          <p:nvPr/>
        </p:nvSpPr>
        <p:spPr>
          <a:xfrm rot="-8926174">
            <a:off x="0" y="3573463"/>
            <a:ext cx="1824038" cy="1293812"/>
          </a:xfrm>
          <a:prstGeom prst="wedgeEllipseCallout">
            <a:avLst>
              <a:gd name="adj1" fmla="val -40417"/>
              <a:gd name="adj2" fmla="val -74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ctr" eaLnBrk="1" hangingPunct="1"/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15" name="文本框 37914"/>
          <p:cNvSpPr txBox="1"/>
          <p:nvPr/>
        </p:nvSpPr>
        <p:spPr>
          <a:xfrm>
            <a:off x="179388" y="3840163"/>
            <a:ext cx="1563687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引史为例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挑拨秦晋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916" name="椭圆 37915"/>
          <p:cNvSpPr/>
          <p:nvPr/>
        </p:nvSpPr>
        <p:spPr>
          <a:xfrm>
            <a:off x="5219700" y="5300663"/>
            <a:ext cx="2160588" cy="11525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推测未来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1" hangingPunct="1"/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劝秦谨慎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/>
      <p:bldP spid="37909" grpId="0"/>
      <p:bldP spid="37910" grpId="0"/>
      <p:bldP spid="37911" grpId="0"/>
      <p:bldP spid="35852" grpId="0"/>
      <p:bldP spid="37913" grpId="0"/>
      <p:bldP spid="35854" grpId="0"/>
      <p:bldP spid="37915" grpId="0"/>
      <p:bldP spid="379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文本框 35841"/>
          <p:cNvSpPr txBox="1"/>
          <p:nvPr/>
        </p:nvSpPr>
        <p:spPr>
          <a:xfrm>
            <a:off x="698500" y="5257800"/>
            <a:ext cx="4603750" cy="45720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第五步，推测未来，劝秦谨慎。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3" name="文本框 35842"/>
          <p:cNvSpPr txBox="1"/>
          <p:nvPr/>
        </p:nvSpPr>
        <p:spPr>
          <a:xfrm>
            <a:off x="1231900" y="1066800"/>
            <a:ext cx="6051550" cy="519113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烛之武说秦伯运用了高超的攻心术 ：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2451100" y="2286000"/>
            <a:ext cx="5822950" cy="45720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（坦言知亡，避其锐气：郑既知亡矣。）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5" name="文本框 35844"/>
          <p:cNvSpPr txBox="1"/>
          <p:nvPr/>
        </p:nvSpPr>
        <p:spPr>
          <a:xfrm>
            <a:off x="2451100" y="3276600"/>
            <a:ext cx="6127750" cy="45720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（亡郑只对晋有利：邻之厚，君之薄也。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6" name="文本框 35845"/>
          <p:cNvSpPr txBox="1"/>
          <p:nvPr/>
        </p:nvSpPr>
        <p:spPr>
          <a:xfrm>
            <a:off x="2451100" y="4267200"/>
            <a:ext cx="5392738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（舍郑会对秦有益：君亦无所害。）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7" name="文本框 35846"/>
          <p:cNvSpPr txBox="1"/>
          <p:nvPr/>
        </p:nvSpPr>
        <p:spPr>
          <a:xfrm>
            <a:off x="5346700" y="5257800"/>
            <a:ext cx="3017838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（唯君图之。）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8" name="文本框 35847"/>
          <p:cNvSpPr txBox="1"/>
          <p:nvPr/>
        </p:nvSpPr>
        <p:spPr>
          <a:xfrm>
            <a:off x="5194300" y="4724400"/>
            <a:ext cx="2941638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（君之所知也。）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9" name="文本框 35848"/>
          <p:cNvSpPr txBox="1"/>
          <p:nvPr/>
        </p:nvSpPr>
        <p:spPr>
          <a:xfrm>
            <a:off x="698500" y="1828800"/>
            <a:ext cx="4614863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第一步，欲扬先抑，以退为进。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0" name="矩形 35849"/>
          <p:cNvSpPr/>
          <p:nvPr/>
        </p:nvSpPr>
        <p:spPr>
          <a:xfrm>
            <a:off x="709613" y="2819400"/>
            <a:ext cx="4603750" cy="45720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第二步，阐明利害，动摇秦君。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1" name="矩形 35850"/>
          <p:cNvSpPr/>
          <p:nvPr/>
        </p:nvSpPr>
        <p:spPr>
          <a:xfrm>
            <a:off x="698500" y="3733800"/>
            <a:ext cx="4614863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第三步，替秦着想，以利相诱。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2" name="矩形 35851"/>
          <p:cNvSpPr/>
          <p:nvPr/>
        </p:nvSpPr>
        <p:spPr>
          <a:xfrm>
            <a:off x="698500" y="4724400"/>
            <a:ext cx="4705350" cy="45720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第四步，引史为例，挑拨秦晋。 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9" name="Rectangle 5"/>
          <p:cNvSpPr/>
          <p:nvPr/>
        </p:nvSpPr>
        <p:spPr>
          <a:xfrm>
            <a:off x="304800" y="2362200"/>
            <a:ext cx="581025" cy="204470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>
            <a:spAutoFit/>
          </a:bodyPr>
          <a:lstStyle/>
          <a:p>
            <a:pPr eaLnBrk="1" hangingPunct="1"/>
            <a:r>
              <a:rPr lang="zh-CN" altLang="en-US" sz="2600" b="1">
                <a:latin typeface="Arial" panose="020b0604020202020204" pitchFamily="34" charset="0"/>
                <a:ea typeface="楷体_GB2312" pitchFamily="49" charset="-122"/>
              </a:rPr>
              <a:t>烛之武退秦师</a:t>
            </a:r>
            <a:endParaRPr lang="zh-CN" altLang="en-US" sz="26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0" name="Rectangle 6"/>
          <p:cNvSpPr/>
          <p:nvPr/>
        </p:nvSpPr>
        <p:spPr>
          <a:xfrm>
            <a:off x="990600" y="838200"/>
            <a:ext cx="13081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秦晋围郑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（起因）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1" name="Rectangle 7"/>
          <p:cNvSpPr/>
          <p:nvPr/>
        </p:nvSpPr>
        <p:spPr>
          <a:xfrm>
            <a:off x="911225" y="2362200"/>
            <a:ext cx="1308100" cy="1096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烛之武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algn="ctr"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说服秦伯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algn="ctr"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（经过）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2" name="Rectangle 8"/>
          <p:cNvSpPr/>
          <p:nvPr/>
        </p:nvSpPr>
        <p:spPr>
          <a:xfrm>
            <a:off x="914400" y="5029200"/>
            <a:ext cx="13081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秦晋退师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（结果）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3" name="Rectangle 9"/>
          <p:cNvSpPr/>
          <p:nvPr/>
        </p:nvSpPr>
        <p:spPr>
          <a:xfrm>
            <a:off x="2667000" y="838200"/>
            <a:ext cx="3556000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理由（无理于晋；贰于楚）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9703" name="Rectangle 10"/>
          <p:cNvSpPr/>
          <p:nvPr/>
        </p:nvSpPr>
        <p:spPr>
          <a:xfrm>
            <a:off x="1981200" y="214313"/>
            <a:ext cx="5029200" cy="54927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000" b="1"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en-US" altLang="en-US" sz="2600" b="1">
                <a:latin typeface="Arial" panose="020b0604020202020204" pitchFamily="34" charset="0"/>
                <a:ea typeface="宋体" panose="02010600030101010101" pitchFamily="2" charset="-122"/>
              </a:rPr>
              <a:t>●</a:t>
            </a:r>
            <a:r>
              <a:rPr lang="en-US" altLang="zh-CN" sz="2800" b="1">
                <a:solidFill>
                  <a:srgbClr val="660033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2800" b="1">
                <a:solidFill>
                  <a:srgbClr val="660033"/>
                </a:solidFill>
                <a:latin typeface="Arial" panose="020b0604020202020204" pitchFamily="34" charset="0"/>
                <a:ea typeface="楷体_GB2312" pitchFamily="49" charset="-122"/>
              </a:rPr>
              <a:t>烛之武退秦师</a:t>
            </a:r>
            <a:r>
              <a:rPr lang="en-US" altLang="zh-CN" sz="2800" b="1">
                <a:solidFill>
                  <a:srgbClr val="660033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  <a:r>
              <a:rPr lang="zh-CN" altLang="en-US" sz="2800" b="1">
                <a:solidFill>
                  <a:srgbClr val="660033"/>
                </a:solidFill>
                <a:latin typeface="Arial" panose="020b0604020202020204" pitchFamily="34" charset="0"/>
                <a:ea typeface="楷体_GB2312" pitchFamily="49" charset="-122"/>
              </a:rPr>
              <a:t>结构图解</a:t>
            </a:r>
            <a:endParaRPr lang="zh-CN" altLang="en-US" sz="2800" b="1">
              <a:solidFill>
                <a:srgbClr val="660033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5" name="Rectangle 11"/>
          <p:cNvSpPr/>
          <p:nvPr/>
        </p:nvSpPr>
        <p:spPr>
          <a:xfrm>
            <a:off x="2205038" y="1447800"/>
            <a:ext cx="1870075" cy="1096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灭郑无益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algn="ctr"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于秦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algn="ctr"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（争取结盟）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6" name="Rectangle 12"/>
          <p:cNvSpPr/>
          <p:nvPr/>
        </p:nvSpPr>
        <p:spPr>
          <a:xfrm>
            <a:off x="2438400" y="3200400"/>
            <a:ext cx="13081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晋有野心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（离间）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7" name="Rectangle 13"/>
          <p:cNvSpPr/>
          <p:nvPr/>
        </p:nvSpPr>
        <p:spPr>
          <a:xfrm>
            <a:off x="3962400" y="1371600"/>
            <a:ext cx="2709863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越国以鄙远</a:t>
            </a:r>
            <a:r>
              <a:rPr lang="en-US" altLang="zh-CN" sz="22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困难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8" name="Rectangle 14"/>
          <p:cNvSpPr/>
          <p:nvPr/>
        </p:nvSpPr>
        <p:spPr>
          <a:xfrm>
            <a:off x="3962400" y="1752600"/>
            <a:ext cx="2709863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亡郑以陪邻</a:t>
            </a:r>
            <a:r>
              <a:rPr lang="en-US" altLang="zh-CN" sz="22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失策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39" name="Rectangle 15"/>
          <p:cNvSpPr/>
          <p:nvPr/>
        </p:nvSpPr>
        <p:spPr>
          <a:xfrm>
            <a:off x="3962400" y="2209800"/>
            <a:ext cx="2854325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建议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舍郑以为东道主</a:t>
            </a:r>
            <a:endParaRPr lang="zh-CN" altLang="en-US" sz="2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440" name="Rectangle 16"/>
          <p:cNvSpPr/>
          <p:nvPr/>
        </p:nvSpPr>
        <p:spPr>
          <a:xfrm>
            <a:off x="6858000" y="1981200"/>
            <a:ext cx="1589088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行李之往来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1" name="Rectangle 17"/>
          <p:cNvSpPr/>
          <p:nvPr/>
        </p:nvSpPr>
        <p:spPr>
          <a:xfrm>
            <a:off x="6858000" y="2362200"/>
            <a:ext cx="1308100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共其乏困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2" name="Rectangle 18"/>
          <p:cNvSpPr/>
          <p:nvPr/>
        </p:nvSpPr>
        <p:spPr>
          <a:xfrm>
            <a:off x="8458200" y="1828800"/>
            <a:ext cx="519113" cy="11906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于秦有益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3" name="Rectangle 19"/>
          <p:cNvSpPr/>
          <p:nvPr/>
        </p:nvSpPr>
        <p:spPr>
          <a:xfrm>
            <a:off x="3962400" y="2819400"/>
            <a:ext cx="3836988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许君焦、瑕，朝济而夕设版焉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4" name="Rectangle 20"/>
          <p:cNvSpPr/>
          <p:nvPr/>
        </p:nvSpPr>
        <p:spPr>
          <a:xfrm>
            <a:off x="3886200" y="3733800"/>
            <a:ext cx="1308100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何厌之有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5" name="Rectangle 21"/>
          <p:cNvSpPr/>
          <p:nvPr/>
        </p:nvSpPr>
        <p:spPr>
          <a:xfrm>
            <a:off x="5257800" y="3200400"/>
            <a:ext cx="3275013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既东封郑，又欲肆其西封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/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6" name="Rectangle 22"/>
          <p:cNvSpPr/>
          <p:nvPr/>
        </p:nvSpPr>
        <p:spPr>
          <a:xfrm>
            <a:off x="5257800" y="3886200"/>
            <a:ext cx="2713038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若不阙秦，将焉取之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/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7" name="Rectangle 23"/>
          <p:cNvSpPr/>
          <p:nvPr/>
        </p:nvSpPr>
        <p:spPr>
          <a:xfrm>
            <a:off x="8458200" y="3429000"/>
            <a:ext cx="519113" cy="930275"/>
          </a:xfrm>
          <a:prstGeom prst="rect">
            <a:avLst/>
          </a:prstGeom>
          <a:noFill/>
          <a:ln w="9525">
            <a:noFill/>
          </a:ln>
        </p:spPr>
        <p:txBody>
          <a:bodyPr vert="eaVert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不可靠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48" name="Rectangle 24"/>
          <p:cNvSpPr/>
          <p:nvPr/>
        </p:nvSpPr>
        <p:spPr>
          <a:xfrm>
            <a:off x="2286000" y="4648200"/>
            <a:ext cx="6330950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秦伯说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与郑人盟。使杞子、逢孙、杨孙戌之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乃还</a:t>
            </a:r>
            <a:endParaRPr lang="zh-CN" altLang="en-US" sz="2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3449" name="Rectangle 25"/>
          <p:cNvSpPr/>
          <p:nvPr/>
        </p:nvSpPr>
        <p:spPr>
          <a:xfrm>
            <a:off x="2286000" y="5029200"/>
            <a:ext cx="2147888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子犯请击之</a:t>
            </a:r>
            <a:r>
              <a:rPr lang="en-US" altLang="zh-CN" sz="2200" b="1">
                <a:latin typeface="Arial" panose="020b0604020202020204" pitchFamily="34" charset="0"/>
                <a:ea typeface="楷体_GB2312" pitchFamily="49" charset="-122"/>
              </a:rPr>
              <a:t>……</a:t>
            </a:r>
            <a:endParaRPr lang="en-US" altLang="zh-CN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51" name="Rectangle 27"/>
          <p:cNvSpPr/>
          <p:nvPr/>
        </p:nvSpPr>
        <p:spPr>
          <a:xfrm>
            <a:off x="2286000" y="5715000"/>
            <a:ext cx="2147888" cy="427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晋文公</a:t>
            </a:r>
            <a:r>
              <a:rPr lang="en-US" altLang="zh-CN" sz="22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不可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52" name="Rectangle 28"/>
          <p:cNvSpPr/>
          <p:nvPr/>
        </p:nvSpPr>
        <p:spPr>
          <a:xfrm>
            <a:off x="4419600" y="5410200"/>
            <a:ext cx="3271838" cy="1096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因人之力而敝之</a:t>
            </a:r>
            <a:r>
              <a:rPr lang="en-US" altLang="zh-CN" sz="22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不仁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失其所与</a:t>
            </a:r>
            <a:r>
              <a:rPr lang="en-US" altLang="zh-CN" sz="22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不知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以乱易整</a:t>
            </a:r>
            <a:r>
              <a:rPr lang="en-US" altLang="zh-CN" sz="2200" b="1"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不武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53" name="Rectangle 29"/>
          <p:cNvSpPr/>
          <p:nvPr/>
        </p:nvSpPr>
        <p:spPr>
          <a:xfrm>
            <a:off x="7620000" y="5715000"/>
            <a:ext cx="1308100" cy="427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200" b="1">
                <a:latin typeface="Arial" panose="020b0604020202020204" pitchFamily="34" charset="0"/>
                <a:ea typeface="楷体_GB2312" pitchFamily="49" charset="-122"/>
              </a:rPr>
              <a:t>吾其还也</a:t>
            </a:r>
            <a:endParaRPr lang="zh-CN" altLang="en-US" sz="22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3460" name="AutoShape 36"/>
          <p:cNvSpPr/>
          <p:nvPr/>
        </p:nvSpPr>
        <p:spPr>
          <a:xfrm>
            <a:off x="762000" y="1143000"/>
            <a:ext cx="228600" cy="4343400"/>
          </a:xfrm>
          <a:prstGeom prst="leftBrace">
            <a:avLst>
              <a:gd name="adj1" fmla="val 15815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 sz="2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1" name="AutoShape 37"/>
          <p:cNvSpPr/>
          <p:nvPr/>
        </p:nvSpPr>
        <p:spPr>
          <a:xfrm>
            <a:off x="2209800" y="1676400"/>
            <a:ext cx="304800" cy="2362200"/>
          </a:xfrm>
          <a:prstGeom prst="leftBrace">
            <a:avLst>
              <a:gd name="adj1" fmla="val 6451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3" name="AutoShape 39"/>
          <p:cNvSpPr/>
          <p:nvPr/>
        </p:nvSpPr>
        <p:spPr>
          <a:xfrm>
            <a:off x="2133600" y="4724400"/>
            <a:ext cx="228600" cy="1295400"/>
          </a:xfrm>
          <a:prstGeom prst="leftBrace">
            <a:avLst>
              <a:gd name="adj1" fmla="val 47169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4" name="AutoShape 40"/>
          <p:cNvSpPr/>
          <p:nvPr/>
        </p:nvSpPr>
        <p:spPr>
          <a:xfrm>
            <a:off x="3810000" y="14478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5" name="AutoShape 41"/>
          <p:cNvSpPr/>
          <p:nvPr/>
        </p:nvSpPr>
        <p:spPr>
          <a:xfrm>
            <a:off x="6705600" y="20574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6" name="AutoShape 42"/>
          <p:cNvSpPr/>
          <p:nvPr/>
        </p:nvSpPr>
        <p:spPr>
          <a:xfrm>
            <a:off x="8382000" y="1981200"/>
            <a:ext cx="76200" cy="762000"/>
          </a:xfrm>
          <a:prstGeom prst="rightBrace">
            <a:avLst>
              <a:gd name="adj1" fmla="val 8324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7" name="AutoShape 43"/>
          <p:cNvSpPr/>
          <p:nvPr/>
        </p:nvSpPr>
        <p:spPr>
          <a:xfrm>
            <a:off x="3733800" y="2971800"/>
            <a:ext cx="228600" cy="1219200"/>
          </a:xfrm>
          <a:prstGeom prst="leftBrace">
            <a:avLst>
              <a:gd name="adj1" fmla="val 4439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8" name="AutoShape 44"/>
          <p:cNvSpPr/>
          <p:nvPr/>
        </p:nvSpPr>
        <p:spPr>
          <a:xfrm>
            <a:off x="5105400" y="3352800"/>
            <a:ext cx="228600" cy="1219200"/>
          </a:xfrm>
          <a:prstGeom prst="leftBrace">
            <a:avLst>
              <a:gd name="adj1" fmla="val 4439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69" name="AutoShape 45"/>
          <p:cNvSpPr/>
          <p:nvPr/>
        </p:nvSpPr>
        <p:spPr>
          <a:xfrm>
            <a:off x="4343400" y="5486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70" name="AutoShape 46"/>
          <p:cNvSpPr/>
          <p:nvPr/>
        </p:nvSpPr>
        <p:spPr>
          <a:xfrm>
            <a:off x="8382000" y="3276600"/>
            <a:ext cx="152400" cy="1219200"/>
          </a:xfrm>
          <a:prstGeom prst="rightBrace">
            <a:avLst>
              <a:gd name="adj1" fmla="val 6659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71" name="AutoShape 47"/>
          <p:cNvSpPr/>
          <p:nvPr/>
        </p:nvSpPr>
        <p:spPr>
          <a:xfrm>
            <a:off x="7543800" y="54864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0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3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03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03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/>
      <p:bldP spid="103431" grpId="0"/>
      <p:bldP spid="103432" grpId="0"/>
      <p:bldP spid="103435" grpId="0"/>
      <p:bldP spid="103436" grpId="0"/>
      <p:bldP spid="103437" grpId="0"/>
      <p:bldP spid="103438" grpId="0"/>
      <p:bldP spid="103439" grpId="0"/>
      <p:bldP spid="103440" grpId="0"/>
      <p:bldP spid="103441" grpId="0"/>
      <p:bldP spid="103442" grpId="0"/>
      <p:bldP spid="103443" grpId="0"/>
      <p:bldP spid="103444" grpId="0"/>
      <p:bldP spid="103445" grpId="0"/>
      <p:bldP spid="103446" grpId="0"/>
      <p:bldP spid="103447" grpId="0"/>
      <p:bldP spid="103448" grpId="0"/>
      <p:bldP spid="103449" grpId="0"/>
      <p:bldP spid="103451" grpId="0"/>
      <p:bldP spid="103453" grpId="0"/>
      <p:bldP spid="103460" grpId="0"/>
      <p:bldP spid="103461" grpId="0"/>
      <p:bldP spid="103463" grpId="0"/>
      <p:bldP spid="103464" grpId="0"/>
      <p:bldP spid="103465" grpId="0"/>
      <p:bldP spid="103466" grpId="0"/>
      <p:bldP spid="103467" grpId="0"/>
      <p:bldP spid="103468" grpId="0"/>
      <p:bldP spid="103469" grpId="0"/>
      <p:bldP spid="103470" grpId="0"/>
      <p:bldP spid="1034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2286000" cy="609600"/>
          </a:xfrm>
          <a:solidFill>
            <a:srgbClr val="92D050"/>
          </a:solidFill>
        </p:spPr>
        <p:txBody>
          <a:bodyPr lIns="91440" tIns="45720" rIns="91440" bIns="45720" rtlCol="0" anchor="t">
            <a:normAutofit fontScale="9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写作特点</a:t>
            </a:r>
            <a:endParaRPr kumimoji="0" lang="zh-CN" altLang="en-US" sz="40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80340" y="1033780"/>
            <a:ext cx="8610600" cy="5148580"/>
          </a:xfrm>
        </p:spPr>
        <p:txBody>
          <a:bodyPr vert="horz" lIns="91440" tIns="45720" rIns="91440" bIns="45720" rtlCol="0">
            <a:normAutofit fontScale="72500"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endParaRPr kumimoji="0" lang="en-US" altLang="zh-CN" sz="3025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2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02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、详略得当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zh-CN" altLang="en-US" sz="276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这篇课文主要表现烛之武怎样说退秦师的，所以对“退秦师”的前因后    果只作简略交代，其它枝节更是只字未提。从而做到繁而不杂，层次井然。</a:t>
            </a:r>
            <a:endParaRPr kumimoji="0" lang="zh-CN" altLang="en-US" sz="276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、伏笔与照应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  这篇文章虽短，但在叙述故事时，却能够处处注意伏笔与照应。例如，在交代秦、晋围郑的原因时，说是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以其无礼于晋，且贰于楚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，说明没有太多的矛盾冲突。这就为下文烛之武说退秦军埋下了伏笔。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0" indent="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、波澜起伏</a:t>
            </a:r>
            <a:endParaRPr lang="zh-CN" altLang="en-US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这篇课文波澜起伏，生动活泼。从大军压境到最后的平息，课文都是有张有弛，曲折有致，增强了文章的艺术感染力。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charRg st="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charRg st="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charRg st="7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charRg st="76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charRg st="76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>
                                            <p:txEl>
                                              <p:charRg st="76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charRg st="8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charRg st="8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5">
                                            <p:txEl>
                                              <p:charRg st="8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87501" y="1765167"/>
            <a:ext cx="7851192" cy="326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左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丘明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约前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502—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约前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422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，姓丘，名明，因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其父任左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史官，故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称左丘明。东周春秋末期鲁国都君庄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今山东省肥城市石横镇东衡鱼村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人。春秋末期史学家、文学家、思想家、散文家、军事家。与孔子同时或者比孔子年龄略长些。左丘明是中国传统史学的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创始人，他的</a:t>
            </a:r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左氏春秋</a:t>
            </a:r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国语</a:t>
            </a:r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部史学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巨著，保存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了具有很高价值的原始资料。由于所写作品史料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详实，文笔生动，他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被誉为“百家文字之宗、万世古文之祖”。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66636" y="1214120"/>
            <a:ext cx="15954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左丘明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147" y="532589"/>
            <a:ext cx="4518141" cy="5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972421" flipH="1">
            <a:off x="183393" y="-215123"/>
            <a:ext cx="712475" cy="12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6"/>
          <p:cNvSpPr txBox="1"/>
          <p:nvPr/>
        </p:nvSpPr>
        <p:spPr>
          <a:xfrm>
            <a:off x="943742" y="444852"/>
            <a:ext cx="2622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初识课文</a:t>
            </a:r>
            <a:endParaRPr lang="zh-CN" altLang="en-US" sz="440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3.7037E-06 L 0.56497 -3.7037E-06" pathEditMode="relative" rAng="0" ptsTypes="AA">
                                      <p:cBhvr>
                                        <p:cTn id="15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/>
          <p:cNvGrpSpPr/>
          <p:nvPr/>
        </p:nvGrpSpPr>
        <p:grpSpPr>
          <a:xfrm>
            <a:off x="500739" y="1108268"/>
            <a:ext cx="3136258" cy="595538"/>
            <a:chOff x="709839" y="628650"/>
            <a:chExt cx="4181677" cy="595538"/>
          </a:xfrm>
        </p:grpSpPr>
        <p:sp>
          <p:nvSpPr>
            <p:cNvPr id="36" name="任意多边形 35"/>
            <p:cNvSpPr/>
            <p:nvPr/>
          </p:nvSpPr>
          <p:spPr>
            <a:xfrm>
              <a:off x="709839" y="628650"/>
              <a:ext cx="194052" cy="595538"/>
            </a:xfrm>
            <a:custGeom>
              <a:gdLst>
                <a:gd name="connsiteX0" fmla="*/ 0 w 552450"/>
                <a:gd name="connsiteY0" fmla="*/ 0 h 1695450"/>
                <a:gd name="connsiteX1" fmla="*/ 552450 w 552450"/>
                <a:gd name="connsiteY1" fmla="*/ 0 h 1695450"/>
                <a:gd name="connsiteX2" fmla="*/ 552450 w 552450"/>
                <a:gd name="connsiteY2" fmla="*/ 209830 h 1695450"/>
                <a:gd name="connsiteX3" fmla="*/ 533156 w 552450"/>
                <a:gd name="connsiteY3" fmla="*/ 215819 h 1695450"/>
                <a:gd name="connsiteX4" fmla="*/ 114300 w 552450"/>
                <a:gd name="connsiteY4" fmla="*/ 847725 h 1695450"/>
                <a:gd name="connsiteX5" fmla="*/ 533156 w 552450"/>
                <a:gd name="connsiteY5" fmla="*/ 1479631 h 1695450"/>
                <a:gd name="connsiteX6" fmla="*/ 552450 w 552450"/>
                <a:gd name="connsiteY6" fmla="*/ 1485620 h 1695450"/>
                <a:gd name="connsiteX7" fmla="*/ 552450 w 552450"/>
                <a:gd name="connsiteY7" fmla="*/ 1695450 h 1695450"/>
                <a:gd name="connsiteX8" fmla="*/ 0 w 552450"/>
                <a:gd name="connsiteY8" fmla="*/ 1695450 h 1695450"/>
                <a:gd name="connsiteX9" fmla="*/ 0 w 552450"/>
                <a:gd name="connsiteY9" fmla="*/ 0 h 16954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450" h="1695450">
                  <a:moveTo>
                    <a:pt x="0" y="0"/>
                  </a:moveTo>
                  <a:lnTo>
                    <a:pt x="552450" y="0"/>
                  </a:lnTo>
                  <a:lnTo>
                    <a:pt x="552450" y="209830"/>
                  </a:lnTo>
                  <a:lnTo>
                    <a:pt x="533156" y="215819"/>
                  </a:lnTo>
                  <a:cubicBezTo>
                    <a:pt x="287012" y="319929"/>
                    <a:pt x="114300" y="563657"/>
                    <a:pt x="114300" y="847725"/>
                  </a:cubicBezTo>
                  <a:cubicBezTo>
                    <a:pt x="114300" y="1131793"/>
                    <a:pt x="287012" y="1375522"/>
                    <a:pt x="533156" y="1479631"/>
                  </a:cubicBezTo>
                  <a:lnTo>
                    <a:pt x="552450" y="1485620"/>
                  </a:lnTo>
                  <a:lnTo>
                    <a:pt x="552450" y="1695450"/>
                  </a:lnTo>
                  <a:lnTo>
                    <a:pt x="0" y="169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52723" y="664809"/>
              <a:ext cx="3941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根据注释，翻译课文。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flipH="1">
              <a:off x="4697464" y="628650"/>
              <a:ext cx="194052" cy="595538"/>
            </a:xfrm>
            <a:custGeom>
              <a:gdLst>
                <a:gd name="connsiteX0" fmla="*/ 0 w 552450"/>
                <a:gd name="connsiteY0" fmla="*/ 0 h 1695450"/>
                <a:gd name="connsiteX1" fmla="*/ 552450 w 552450"/>
                <a:gd name="connsiteY1" fmla="*/ 0 h 1695450"/>
                <a:gd name="connsiteX2" fmla="*/ 552450 w 552450"/>
                <a:gd name="connsiteY2" fmla="*/ 209830 h 1695450"/>
                <a:gd name="connsiteX3" fmla="*/ 533156 w 552450"/>
                <a:gd name="connsiteY3" fmla="*/ 215819 h 1695450"/>
                <a:gd name="connsiteX4" fmla="*/ 114300 w 552450"/>
                <a:gd name="connsiteY4" fmla="*/ 847725 h 1695450"/>
                <a:gd name="connsiteX5" fmla="*/ 533156 w 552450"/>
                <a:gd name="connsiteY5" fmla="*/ 1479631 h 1695450"/>
                <a:gd name="connsiteX6" fmla="*/ 552450 w 552450"/>
                <a:gd name="connsiteY6" fmla="*/ 1485620 h 1695450"/>
                <a:gd name="connsiteX7" fmla="*/ 552450 w 552450"/>
                <a:gd name="connsiteY7" fmla="*/ 1695450 h 1695450"/>
                <a:gd name="connsiteX8" fmla="*/ 0 w 552450"/>
                <a:gd name="connsiteY8" fmla="*/ 1695450 h 1695450"/>
                <a:gd name="connsiteX9" fmla="*/ 0 w 552450"/>
                <a:gd name="connsiteY9" fmla="*/ 0 h 16954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450" h="1695450">
                  <a:moveTo>
                    <a:pt x="0" y="0"/>
                  </a:moveTo>
                  <a:lnTo>
                    <a:pt x="552450" y="0"/>
                  </a:lnTo>
                  <a:lnTo>
                    <a:pt x="552450" y="209830"/>
                  </a:lnTo>
                  <a:lnTo>
                    <a:pt x="533156" y="215819"/>
                  </a:lnTo>
                  <a:cubicBezTo>
                    <a:pt x="287012" y="319929"/>
                    <a:pt x="114300" y="563657"/>
                    <a:pt x="114300" y="847725"/>
                  </a:cubicBezTo>
                  <a:cubicBezTo>
                    <a:pt x="114300" y="1131793"/>
                    <a:pt x="287012" y="1375522"/>
                    <a:pt x="533156" y="1479631"/>
                  </a:cubicBezTo>
                  <a:lnTo>
                    <a:pt x="552450" y="1485620"/>
                  </a:lnTo>
                  <a:lnTo>
                    <a:pt x="552450" y="1695450"/>
                  </a:lnTo>
                  <a:lnTo>
                    <a:pt x="0" y="169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512473" y="1915300"/>
            <a:ext cx="797908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晋侯</a:t>
            </a:r>
            <a:r>
              <a:rPr lang="zh-CN" altLang="en-US" sz="24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、秦伯围</a:t>
            </a:r>
            <a:r>
              <a:rPr lang="zh-CN" altLang="en-US" sz="24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郑，以</a:t>
            </a:r>
            <a:r>
              <a:rPr lang="zh-CN" altLang="en-US" sz="24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其无礼于</a:t>
            </a:r>
            <a:r>
              <a:rPr lang="zh-CN" altLang="en-US" sz="24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晋，且</a:t>
            </a:r>
            <a:r>
              <a:rPr lang="zh-CN" altLang="en-US" sz="24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贰于楚也。晋军函</a:t>
            </a:r>
            <a:r>
              <a:rPr lang="zh-CN" altLang="en-US" sz="24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陵，秦军</a:t>
            </a:r>
            <a:r>
              <a:rPr lang="zh-CN" altLang="en-US" sz="24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氾南</a:t>
            </a:r>
            <a:r>
              <a:rPr lang="zh-CN" altLang="en-US" sz="24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solidFill>
                <a:srgbClr val="0F0F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03101" y="3264136"/>
            <a:ext cx="7303206" cy="169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僖</a:t>
            </a:r>
            <a:r>
              <a:rPr lang="zh-CN" altLang="en-US" sz="24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公三十年晋文公和秦穆公联合围攻</a:t>
            </a:r>
            <a:r>
              <a:rPr lang="zh-CN" altLang="en-US" sz="24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郑国，因为</a:t>
            </a:r>
            <a:r>
              <a:rPr lang="zh-CN" altLang="en-US" sz="24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郑国曾对晋文公</a:t>
            </a:r>
            <a:r>
              <a:rPr lang="zh-CN" altLang="en-US" sz="24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无礼，并且</a:t>
            </a:r>
            <a:r>
              <a:rPr lang="zh-CN" altLang="en-US" sz="24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从属于晋的同时又从属于楚。晋军驻扎在函</a:t>
            </a:r>
            <a:r>
              <a:rPr lang="zh-CN" altLang="en-US" sz="24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陵，秦军</a:t>
            </a:r>
            <a:r>
              <a:rPr lang="zh-CN" altLang="en-US" sz="24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驻扎在氾水的南面。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771" y="4486446"/>
            <a:ext cx="4246823" cy="2386068"/>
          </a:xfrm>
          <a:custGeom>
            <a:gdLst>
              <a:gd name="connsiteX0" fmla="*/ 0 w 5662431"/>
              <a:gd name="connsiteY0" fmla="*/ 0 h 2386068"/>
              <a:gd name="connsiteX1" fmla="*/ 4457429 w 5662431"/>
              <a:gd name="connsiteY1" fmla="*/ 0 h 2386068"/>
              <a:gd name="connsiteX2" fmla="*/ 4461056 w 5662431"/>
              <a:gd name="connsiteY2" fmla="*/ 71835 h 2386068"/>
              <a:gd name="connsiteX3" fmla="*/ 5457371 w 5662431"/>
              <a:gd name="connsiteY3" fmla="*/ 970925 h 2386068"/>
              <a:gd name="connsiteX4" fmla="*/ 5659205 w 5662431"/>
              <a:gd name="connsiteY4" fmla="*/ 950578 h 2386068"/>
              <a:gd name="connsiteX5" fmla="*/ 5662431 w 5662431"/>
              <a:gd name="connsiteY5" fmla="*/ 949749 h 2386068"/>
              <a:gd name="connsiteX6" fmla="*/ 5662431 w 5662431"/>
              <a:gd name="connsiteY6" fmla="*/ 2386068 h 2386068"/>
              <a:gd name="connsiteX7" fmla="*/ 0 w 5662431"/>
              <a:gd name="connsiteY7" fmla="*/ 2386068 h 2386068"/>
              <a:gd name="connsiteX8" fmla="*/ 0 w 5662431"/>
              <a:gd name="connsiteY8" fmla="*/ 0 h 23860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2431" h="2386068">
                <a:moveTo>
                  <a:pt x="0" y="0"/>
                </a:moveTo>
                <a:lnTo>
                  <a:pt x="4457429" y="0"/>
                </a:lnTo>
                <a:lnTo>
                  <a:pt x="4461056" y="71835"/>
                </a:lnTo>
                <a:cubicBezTo>
                  <a:pt x="4512342" y="576840"/>
                  <a:pt x="4938835" y="970925"/>
                  <a:pt x="5457371" y="970925"/>
                </a:cubicBezTo>
                <a:cubicBezTo>
                  <a:pt x="5526509" y="970925"/>
                  <a:pt x="5594011" y="963919"/>
                  <a:pt x="5659205" y="950578"/>
                </a:cubicBezTo>
                <a:lnTo>
                  <a:pt x="5662431" y="949749"/>
                </a:lnTo>
                <a:lnTo>
                  <a:pt x="5662431" y="2386068"/>
                </a:lnTo>
                <a:lnTo>
                  <a:pt x="0" y="238606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5" name="组合 44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46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03088" y="1283834"/>
            <a:ext cx="7997857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佚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之狐言于郑伯曰：“国危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矣，若使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烛之武见秦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君，师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必退。”公从之。辞曰：“臣之壮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也，犹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不如人；今老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矣，无能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为也已。”公曰：“吾不能早用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子，今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急而求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子，是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寡人之过也。然郑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亡，子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亦有不利焉！”许之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>
              <a:solidFill>
                <a:srgbClr val="0F0F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089" y="3301399"/>
            <a:ext cx="7803785" cy="23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佚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之狐对郑文公说：“国家危险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了，假如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派烛之武去见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秦穆公，秦国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的军队一定会撤退。”郑文公同意了。烛之武推辞说：“我壮年的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时候，尚且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不如别人；现在老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了，也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不能有什么作为了。”郑文公说：“我没有及早重用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您，现在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由于情况危急因而求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您，这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是我的过错。然而郑国灭亡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了，对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您也不利啊！”烛之武就答应了这件事。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11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40153" y="1088782"/>
            <a:ext cx="8008199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夜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缒而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出，见秦伯，曰：“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秦、晋围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郑，郑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既知亡矣。若亡郑而有益于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君，敢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以烦执事。越国以鄙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远，君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知其难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也，焉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用亡郑以陪邻？邻之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厚，君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之薄也。若舍郑以为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东道主，行李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往来，共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乏困，君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亦无所害。且君尝为晋君赐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矣，许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君焦、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瑕，朝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济而夕设版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焉，君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之所知也。夫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晋，何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厌之有？既东封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郑，又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欲肆其西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封，若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不阙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秦，将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焉取之？阙秦以利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晋，唯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君图之。”秦伯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说，与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郑人盟。使杞子、逢孙、杨孙戍</a:t>
            </a:r>
            <a:r>
              <a:rPr lang="zh-CN" altLang="en-US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之，乃</a:t>
            </a:r>
            <a:r>
              <a:rPr lang="zh-CN" altLang="en-US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还。</a:t>
            </a:r>
            <a:endParaRPr lang="zh-CN" altLang="en-US">
              <a:solidFill>
                <a:srgbClr val="0F0F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0153" y="3713657"/>
            <a:ext cx="8008199" cy="212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在</a:t>
            </a:r>
            <a:r>
              <a:rPr lang="zh-CN" altLang="en-US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夜晚有人用绳子将烛之武从城楼放下</a:t>
            </a: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去，见到秦穆公，烛</a:t>
            </a:r>
            <a:r>
              <a:rPr lang="zh-CN" altLang="en-US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之武说：“秦、晋两国围攻</a:t>
            </a: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郑国，郑国</a:t>
            </a:r>
            <a:r>
              <a:rPr lang="zh-CN" altLang="en-US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已经知道要灭亡了。假如灭掉郑国对您有</a:t>
            </a: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好处，怎</a:t>
            </a:r>
            <a:r>
              <a:rPr lang="zh-CN" altLang="en-US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敢冒昧地拿这件事情来麻烦您。然而越过别国把远方的郑国作为秦国的东部边</a:t>
            </a: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邑，您</a:t>
            </a:r>
            <a:r>
              <a:rPr lang="zh-CN" altLang="en-US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知道这是困难</a:t>
            </a: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的，为什么</a:t>
            </a:r>
            <a:r>
              <a:rPr lang="zh-CN" altLang="en-US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要灭掉郑国而给邻国增加土地呢？邻国的势力雄厚</a:t>
            </a: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了，您</a:t>
            </a:r>
            <a:r>
              <a:rPr lang="zh-CN" altLang="en-US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秦国的势力也就相对削弱了</a:t>
            </a:r>
            <a:r>
              <a:rPr lang="zh-CN" altLang="en-US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8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569891" y="1078171"/>
            <a:ext cx="8065394" cy="373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如果您放弃围攻郑国而把它当作东方道路上招待过客的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主人，出使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的人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来来往往，郑国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可以随时供给他们缺乏的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东西，对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您也没有什么害处。而且您曾经给予晋惠公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恩惠，惠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公曾经答应给您焦、瑕二座城池。然而惠公早上渡过黄河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回国，晚上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就在那里筑城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防御，这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是您所知道的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。晋国，怎么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会有满足的时候呢？现在它已经在东边使郑国成为它的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边境，又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想要向西扩大边界。如果不使秦国土地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亏损，它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到哪里去夺取土地？削弱秦国对晋国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有利，希望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您还是多多考虑这件事！”秦伯非常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高兴，就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与郑国签订了盟约。派遣杞子、逢孙、杨孙戍守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郑国，秦伯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就回国了。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7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87501" y="1383829"/>
            <a:ext cx="8005738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子犯请击之。公曰：“不可。微夫人之力不及此。因人之力而敝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之，不仁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；失其所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与，不知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；以乱易</a:t>
            </a:r>
            <a:r>
              <a:rPr lang="zh-CN" altLang="en-US" sz="2000" smtClean="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整，不</a:t>
            </a:r>
            <a:r>
              <a:rPr lang="zh-CN" altLang="en-US" sz="2000">
                <a:solidFill>
                  <a:srgbClr val="0F0F0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武。吾其还也。”亦去之。</a:t>
            </a:r>
            <a:endParaRPr lang="zh-CN" altLang="en-US" sz="2000">
              <a:solidFill>
                <a:srgbClr val="0F0F0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501" y="3044079"/>
            <a:ext cx="8005738" cy="18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晋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大夫子犯请求出兵攻击秦军。晋文公说：“不行！如不是秦国国君的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力量，就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没有我的今天。依靠别人的力量而又反过来损害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他，这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是不仁义的；失掉自己的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同盟者，这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是不明智的；用混乱相攻取代联合</a:t>
            </a:r>
            <a:r>
              <a:rPr lang="zh-CN" altLang="en-US" sz="2000" smtClean="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一致，是</a:t>
            </a:r>
            <a:r>
              <a:rPr lang="zh-CN" altLang="en-US" sz="2000">
                <a:solidFill>
                  <a:srgbClr val="0F0F0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不符合武德的。我们还是回去吧！”晋军也就离开了郑国。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11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656274" y="3187690"/>
            <a:ext cx="8320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）行李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往来，共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乏困（                 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9913" y="1999853"/>
            <a:ext cx="832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老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矣，无能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为也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已（                   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9913" y="1176742"/>
            <a:ext cx="2387349" cy="601807"/>
            <a:chOff x="709839" y="628650"/>
            <a:chExt cx="3183132" cy="601807"/>
          </a:xfrm>
        </p:grpSpPr>
        <p:sp>
          <p:nvSpPr>
            <p:cNvPr id="3" name="任意多边形 2"/>
            <p:cNvSpPr/>
            <p:nvPr/>
          </p:nvSpPr>
          <p:spPr>
            <a:xfrm>
              <a:off x="709839" y="628650"/>
              <a:ext cx="194052" cy="595538"/>
            </a:xfrm>
            <a:custGeom>
              <a:gdLst>
                <a:gd name="connsiteX0" fmla="*/ 0 w 552450"/>
                <a:gd name="connsiteY0" fmla="*/ 0 h 1695450"/>
                <a:gd name="connsiteX1" fmla="*/ 552450 w 552450"/>
                <a:gd name="connsiteY1" fmla="*/ 0 h 1695450"/>
                <a:gd name="connsiteX2" fmla="*/ 552450 w 552450"/>
                <a:gd name="connsiteY2" fmla="*/ 209830 h 1695450"/>
                <a:gd name="connsiteX3" fmla="*/ 533156 w 552450"/>
                <a:gd name="connsiteY3" fmla="*/ 215819 h 1695450"/>
                <a:gd name="connsiteX4" fmla="*/ 114300 w 552450"/>
                <a:gd name="connsiteY4" fmla="*/ 847725 h 1695450"/>
                <a:gd name="connsiteX5" fmla="*/ 533156 w 552450"/>
                <a:gd name="connsiteY5" fmla="*/ 1479631 h 1695450"/>
                <a:gd name="connsiteX6" fmla="*/ 552450 w 552450"/>
                <a:gd name="connsiteY6" fmla="*/ 1485620 h 1695450"/>
                <a:gd name="connsiteX7" fmla="*/ 552450 w 552450"/>
                <a:gd name="connsiteY7" fmla="*/ 1695450 h 1695450"/>
                <a:gd name="connsiteX8" fmla="*/ 0 w 552450"/>
                <a:gd name="connsiteY8" fmla="*/ 1695450 h 1695450"/>
                <a:gd name="connsiteX9" fmla="*/ 0 w 552450"/>
                <a:gd name="connsiteY9" fmla="*/ 0 h 16954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450" h="1695450">
                  <a:moveTo>
                    <a:pt x="0" y="0"/>
                  </a:moveTo>
                  <a:lnTo>
                    <a:pt x="552450" y="0"/>
                  </a:lnTo>
                  <a:lnTo>
                    <a:pt x="552450" y="209830"/>
                  </a:lnTo>
                  <a:lnTo>
                    <a:pt x="533156" y="215819"/>
                  </a:lnTo>
                  <a:cubicBezTo>
                    <a:pt x="287012" y="319929"/>
                    <a:pt x="114300" y="563657"/>
                    <a:pt x="114300" y="847725"/>
                  </a:cubicBezTo>
                  <a:cubicBezTo>
                    <a:pt x="114300" y="1131793"/>
                    <a:pt x="287012" y="1375522"/>
                    <a:pt x="533156" y="1479631"/>
                  </a:cubicBezTo>
                  <a:lnTo>
                    <a:pt x="552450" y="1485620"/>
                  </a:lnTo>
                  <a:lnTo>
                    <a:pt x="552450" y="1695450"/>
                  </a:lnTo>
                  <a:lnTo>
                    <a:pt x="0" y="169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8178" y="664809"/>
              <a:ext cx="3001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归纳文言字词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3698919" y="634919"/>
              <a:ext cx="194052" cy="595538"/>
            </a:xfrm>
            <a:custGeom>
              <a:gdLst>
                <a:gd name="connsiteX0" fmla="*/ 0 w 552450"/>
                <a:gd name="connsiteY0" fmla="*/ 0 h 1695450"/>
                <a:gd name="connsiteX1" fmla="*/ 552450 w 552450"/>
                <a:gd name="connsiteY1" fmla="*/ 0 h 1695450"/>
                <a:gd name="connsiteX2" fmla="*/ 552450 w 552450"/>
                <a:gd name="connsiteY2" fmla="*/ 209830 h 1695450"/>
                <a:gd name="connsiteX3" fmla="*/ 533156 w 552450"/>
                <a:gd name="connsiteY3" fmla="*/ 215819 h 1695450"/>
                <a:gd name="connsiteX4" fmla="*/ 114300 w 552450"/>
                <a:gd name="connsiteY4" fmla="*/ 847725 h 1695450"/>
                <a:gd name="connsiteX5" fmla="*/ 533156 w 552450"/>
                <a:gd name="connsiteY5" fmla="*/ 1479631 h 1695450"/>
                <a:gd name="connsiteX6" fmla="*/ 552450 w 552450"/>
                <a:gd name="connsiteY6" fmla="*/ 1485620 h 1695450"/>
                <a:gd name="connsiteX7" fmla="*/ 552450 w 552450"/>
                <a:gd name="connsiteY7" fmla="*/ 1695450 h 1695450"/>
                <a:gd name="connsiteX8" fmla="*/ 0 w 552450"/>
                <a:gd name="connsiteY8" fmla="*/ 1695450 h 1695450"/>
                <a:gd name="connsiteX9" fmla="*/ 0 w 552450"/>
                <a:gd name="connsiteY9" fmla="*/ 0 h 16954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450" h="1695450">
                  <a:moveTo>
                    <a:pt x="0" y="0"/>
                  </a:moveTo>
                  <a:lnTo>
                    <a:pt x="552450" y="0"/>
                  </a:lnTo>
                  <a:lnTo>
                    <a:pt x="552450" y="209830"/>
                  </a:lnTo>
                  <a:lnTo>
                    <a:pt x="533156" y="215819"/>
                  </a:lnTo>
                  <a:cubicBezTo>
                    <a:pt x="287012" y="319929"/>
                    <a:pt x="114300" y="563657"/>
                    <a:pt x="114300" y="847725"/>
                  </a:cubicBezTo>
                  <a:cubicBezTo>
                    <a:pt x="114300" y="1131793"/>
                    <a:pt x="287012" y="1375522"/>
                    <a:pt x="533156" y="1479631"/>
                  </a:cubicBezTo>
                  <a:lnTo>
                    <a:pt x="552450" y="1485620"/>
                  </a:lnTo>
                  <a:lnTo>
                    <a:pt x="552450" y="1695450"/>
                  </a:lnTo>
                  <a:lnTo>
                    <a:pt x="0" y="169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31624" y="1212900"/>
            <a:ext cx="213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通假字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167" y="4979062"/>
            <a:ext cx="779754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）失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其所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与，不知（               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3555"/>
          <p:cNvSpPr txBox="1"/>
          <p:nvPr/>
        </p:nvSpPr>
        <p:spPr>
          <a:xfrm>
            <a:off x="4502017" y="2092185"/>
            <a:ext cx="443198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“已”通“矣”，语气词</a:t>
            </a:r>
            <a:endParaRPr lang="zh-CN" altLang="en-US" sz="24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文本框 23556"/>
          <p:cNvSpPr txBox="1"/>
          <p:nvPr/>
        </p:nvSpPr>
        <p:spPr>
          <a:xfrm>
            <a:off x="4648887" y="3187690"/>
            <a:ext cx="43470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“共”通“供”，供给</a:t>
            </a:r>
            <a:endParaRPr lang="zh-CN" altLang="en-US" sz="24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文本框 23558"/>
          <p:cNvSpPr txBox="1"/>
          <p:nvPr/>
        </p:nvSpPr>
        <p:spPr>
          <a:xfrm>
            <a:off x="2340924" y="4103750"/>
            <a:ext cx="46159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“说”通“悦”，高兴</a:t>
            </a:r>
            <a:endParaRPr lang="zh-CN" altLang="en-US" sz="24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文本框 23559"/>
          <p:cNvSpPr txBox="1"/>
          <p:nvPr/>
        </p:nvSpPr>
        <p:spPr>
          <a:xfrm>
            <a:off x="3565454" y="5126321"/>
            <a:ext cx="46069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“知”通“智”，明智</a:t>
            </a:r>
            <a:endParaRPr lang="zh-CN" altLang="en-US" sz="24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6167" y="3957697"/>
            <a:ext cx="573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）秦伯说（           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19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3434680" y="865359"/>
            <a:ext cx="213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古今异义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4578"/>
          <p:cNvSpPr txBox="1"/>
          <p:nvPr/>
        </p:nvSpPr>
        <p:spPr>
          <a:xfrm>
            <a:off x="927952" y="5241699"/>
            <a:ext cx="161775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ClrTx/>
            </a:pP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0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）亦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去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之</a:t>
            </a:r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7952" y="1614408"/>
            <a:ext cx="2130711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）敢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以烦</a:t>
            </a:r>
            <a:r>
              <a:rPr lang="zh-CN" altLang="en-US" sz="20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执事</a:t>
            </a:r>
            <a:endParaRPr lang="zh-CN" altLang="en-US" sz="2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16681" y="1614408"/>
            <a:ext cx="2130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）以为</a:t>
            </a:r>
            <a:r>
              <a:rPr lang="zh-CN" altLang="en-US" sz="20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东道主</a:t>
            </a:r>
            <a:endParaRPr lang="zh-CN" altLang="en-US" sz="2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7952" y="3397461"/>
            <a:ext cx="2130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行李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往来</a:t>
            </a:r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16681" y="3397461"/>
            <a:ext cx="2130711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）微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夫人</a:t>
            </a:r>
            <a:r>
              <a:rPr lang="zh-CN" altLang="en-US" sz="20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0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力</a:t>
            </a:r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8728" y="286493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今：主管</a:t>
            </a:r>
            <a:r>
              <a:rPr lang="zh-CN" altLang="en-US" sz="2000" noProof="1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事物的</a:t>
            </a: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人</a:t>
            </a:r>
            <a:endParaRPr lang="zh-CN" altLang="en-US" sz="2000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6682" y="287306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今：泛指主人</a:t>
            </a:r>
            <a:endParaRPr lang="zh-CN" altLang="en-US" sz="2000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88728" y="4615645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今：指</a:t>
            </a:r>
            <a:r>
              <a:rPr lang="zh-CN" altLang="en-US" sz="2000" noProof="1">
                <a:latin typeface="等线" panose="02010600030101010101" pitchFamily="2" charset="-122"/>
                <a:ea typeface="等线" panose="02010600030101010101" pitchFamily="2" charset="-122"/>
              </a:rPr>
              <a:t>外出的人携带的随身</a:t>
            </a: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物品</a:t>
            </a:r>
            <a:endParaRPr lang="zh-CN" altLang="en-US" sz="2000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6681" y="4543423"/>
            <a:ext cx="22365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今：尊称</a:t>
            </a:r>
            <a:r>
              <a:rPr lang="zh-CN" altLang="en-US" sz="2000" noProof="1">
                <a:latin typeface="等线" panose="02010600030101010101" pitchFamily="2" charset="-122"/>
                <a:ea typeface="等线" panose="02010600030101010101" pitchFamily="2" charset="-122"/>
              </a:rPr>
              <a:t>人的</a:t>
            </a: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妻子</a:t>
            </a:r>
            <a:endParaRPr lang="zh-CN" altLang="en-US" sz="2000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41773" y="52324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今：距离</a:t>
            </a:r>
            <a:endParaRPr lang="zh-CN" altLang="en-US" sz="2000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88729" y="231294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古：您，对</a:t>
            </a:r>
            <a:r>
              <a:rPr lang="zh-CN" altLang="en-US" sz="2000" noProof="1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对方的敬称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16682" y="231294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古：东方</a:t>
            </a:r>
            <a:r>
              <a:rPr lang="zh-CN" altLang="en-US" sz="2000" noProof="1">
                <a:latin typeface="等线" panose="02010600030101010101" pitchFamily="2" charset="-122"/>
                <a:ea typeface="等线" panose="02010600030101010101" pitchFamily="2" charset="-122"/>
              </a:rPr>
              <a:t>道路上的主人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88729" y="399881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古：出使</a:t>
            </a:r>
            <a:r>
              <a:rPr lang="zh-CN" altLang="en-US" sz="2000" noProof="1">
                <a:latin typeface="等线" panose="02010600030101010101" pitchFamily="2" charset="-122"/>
                <a:ea typeface="等线" panose="02010600030101010101" pitchFamily="2" charset="-122"/>
              </a:rPr>
              <a:t>的人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16682" y="404379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</a:rPr>
              <a:t>古：那</a:t>
            </a:r>
            <a:r>
              <a:rPr lang="zh-CN" altLang="en-US" sz="2000" noProof="1">
                <a:latin typeface="等线" panose="02010600030101010101" pitchFamily="2" charset="-122"/>
                <a:ea typeface="等线" panose="02010600030101010101" pitchFamily="2" charset="-122"/>
              </a:rPr>
              <a:t>人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56469" y="523707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 smtClean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古：离开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23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左大括号 1"/>
          <p:cNvSpPr/>
          <p:nvPr/>
        </p:nvSpPr>
        <p:spPr>
          <a:xfrm>
            <a:off x="1604650" y="1570956"/>
            <a:ext cx="171472" cy="99772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矩形 2"/>
          <p:cNvSpPr/>
          <p:nvPr/>
        </p:nvSpPr>
        <p:spPr>
          <a:xfrm>
            <a:off x="586060" y="1835537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790344" y="1547495"/>
            <a:ext cx="53724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其无礼于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晋（ 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若亡郑以陪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邻，敢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烦执事（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571231" y="1584335"/>
            <a:ext cx="1677043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因为，表</a:t>
            </a: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原因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248274" y="2080961"/>
            <a:ext cx="1191598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介词，拿</a:t>
            </a:r>
            <a:endParaRPr lang="zh-CN" altLang="en-US" sz="2000" smtClean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34680" y="865359"/>
            <a:ext cx="213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一词多义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1604650" y="2901423"/>
            <a:ext cx="171472" cy="99772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矩形 12"/>
          <p:cNvSpPr/>
          <p:nvPr/>
        </p:nvSpPr>
        <p:spPr>
          <a:xfrm>
            <a:off x="586060" y="3166004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790344" y="2877962"/>
            <a:ext cx="49042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贰于楚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也（   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君尝为晋君赐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矣（      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596640" y="2877820"/>
            <a:ext cx="176339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连词，并且</a:t>
            </a:r>
            <a:endParaRPr lang="zh-CN" altLang="en-US" sz="2000" smtClean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313880" y="3377601"/>
            <a:ext cx="156396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连词，况且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1604650" y="4208402"/>
            <a:ext cx="171472" cy="196711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1" name="矩形 20"/>
          <p:cNvSpPr/>
          <p:nvPr/>
        </p:nvSpPr>
        <p:spPr>
          <a:xfrm>
            <a:off x="586060" y="4961124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90344" y="4184942"/>
            <a:ext cx="557248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无礼于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晋，且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贰于楚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也（  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越国以鄙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远，君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知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难也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         ）</a:t>
            </a:r>
            <a:endParaRPr lang="en-US" altLang="zh-CN" sz="20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失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与，不知（     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吾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还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也（         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095860" y="4208402"/>
            <a:ext cx="175391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代词，它</a:t>
            </a: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郑国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00498" y="4712519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000" noProof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代词 </a:t>
            </a:r>
            <a:r>
              <a:rPr lang="zh-CN" altLang="en-US" sz="2000" noProof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，这</a:t>
            </a:r>
            <a:r>
              <a:rPr lang="zh-CN" altLang="en-US" sz="2000" noProof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件事</a:t>
            </a:r>
            <a:endParaRPr lang="zh-CN" altLang="en-US" sz="2000" noProof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74920" y="518109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000" noProof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自己的</a:t>
            </a:r>
            <a:endParaRPr lang="zh-CN" altLang="en-US" sz="2000" noProof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24206" y="567420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000" noProof="1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表商量</a:t>
            </a:r>
            <a:r>
              <a:rPr lang="zh-CN" altLang="en-US" sz="2000" noProof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语气</a:t>
            </a:r>
            <a:r>
              <a:rPr lang="en-US" altLang="x-none" sz="2000" noProof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zh-CN" altLang="en-US" sz="2000" noProof="1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还是</a:t>
            </a:r>
            <a:endParaRPr lang="zh-CN" altLang="en-US" sz="2000" noProof="1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30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23" grpId="0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占位符 25603"/>
          <p:cNvSpPr>
            <a:spLocks noGrp="1"/>
          </p:cNvSpPr>
          <p:nvPr/>
        </p:nvSpPr>
        <p:spPr>
          <a:xfrm>
            <a:off x="5161009" y="2250000"/>
            <a:ext cx="2126258" cy="447013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85750" lvl="0" indent="-28575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lvl="1" indent="-238125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23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lvl="2" indent="-19050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lvl="3" indent="-19050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19050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lvl="5" indent="-19050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lvl="6" indent="-19050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lvl="7" indent="-19050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lvl="8" indent="-190500" algn="l" defTabSz="762000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zh-CN" altLang="en-US" sz="2335" b="1" strike="noStrike" noProof="1">
              <a:solidFill>
                <a:srgbClr val="66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/>
            <a:endParaRPr lang="zh-CN" altLang="en-US" sz="2335" b="1" strike="noStrike" noProof="1">
              <a:solidFill>
                <a:srgbClr val="66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1680876" y="1664960"/>
            <a:ext cx="185694" cy="304542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矩形 23"/>
          <p:cNvSpPr/>
          <p:nvPr/>
        </p:nvSpPr>
        <p:spPr>
          <a:xfrm>
            <a:off x="662287" y="2928653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）之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933560" y="1692376"/>
            <a:ext cx="69627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子犯请击</a:t>
            </a:r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是寡人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过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也（                      ）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臣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壮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也，犹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不如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人（                  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何厌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有（                                      ）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29793" y="3753895"/>
            <a:ext cx="3262432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仿宋_GB2312" pitchFamily="49" charset="-122"/>
              </a:rPr>
              <a:t>结构</a:t>
            </a:r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仿宋_GB2312" pitchFamily="49" charset="-122"/>
              </a:rPr>
              <a:t>助词，宾语</a:t>
            </a: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仿宋_GB2312" pitchFamily="49" charset="-122"/>
              </a:rPr>
              <a:t>前置的标志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sym typeface="仿宋_GB2312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61009" y="3185789"/>
            <a:ext cx="3262432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主谓</a:t>
            </a:r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之间，取消</a:t>
            </a: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句子独立性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93849" y="2528543"/>
            <a:ext cx="172354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结构</a:t>
            </a:r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助词，的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49517" y="1849793"/>
            <a:ext cx="25560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代词，他们</a:t>
            </a:r>
            <a:r>
              <a:rPr lang="en-US" altLang="zh-CN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秦军</a:t>
            </a:r>
            <a:r>
              <a:rPr lang="en-US" altLang="zh-CN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endParaRPr lang="en-US" altLang="zh-CN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48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1986"/>
          <p:cNvSpPr txBox="1"/>
          <p:nvPr/>
        </p:nvSpPr>
        <p:spPr>
          <a:xfrm>
            <a:off x="927951" y="3621900"/>
            <a:ext cx="5420222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楚（    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3889" y="1942801"/>
            <a:ext cx="295536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驻军，驻扎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9330" y="2782933"/>
            <a:ext cx="320923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意动，以</a:t>
            </a:r>
            <a:r>
              <a:rPr lang="en-US" altLang="zh-CN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为边邑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9222" y="3752296"/>
            <a:ext cx="32054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有贰心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34680" y="865359"/>
            <a:ext cx="213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词类活用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7952" y="1828747"/>
            <a:ext cx="5630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）晋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函陵，秦军氾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南（    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7950" y="2651786"/>
            <a:ext cx="5630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）越国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鄙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远（                                 ）             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17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957315" y="4707683"/>
            <a:ext cx="288591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向东边</a:t>
            </a:r>
            <a:endParaRPr lang="zh-CN" altLang="en-US" sz="20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7950" y="4592014"/>
            <a:ext cx="583115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）既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封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郑，又欲肆其西封（                 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3673188" y="1367445"/>
            <a:ext cx="159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左传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7502" y="2167321"/>
            <a:ext cx="5769052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左传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的作者相传是鲁国的史官左丘明。但由于文献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不足，迄今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尚无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定论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别名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左氏春秋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春秋左氏传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我国第一部详细完整的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编年体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著作，为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“十三经”之一。因为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左传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公羊传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谷梁传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都是为解说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春秋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作，所以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它们又被称作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春秋三传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”。也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有人认为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左传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是一部独立的自成体系的历史著作。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192" y="2109748"/>
            <a:ext cx="1695923" cy="343913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10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初识课文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122667" y="1637139"/>
            <a:ext cx="31029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在晚上</a:t>
            </a:r>
            <a:endParaRPr lang="zh-CN" altLang="en-US" sz="24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41494" y="2526784"/>
            <a:ext cx="37732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壮年</a:t>
            </a:r>
            <a:endParaRPr lang="en-US" altLang="zh-CN" sz="2400" smtClean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2667" y="3416429"/>
            <a:ext cx="432908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远方，边远的地方</a:t>
            </a:r>
            <a:endParaRPr lang="zh-CN" altLang="en-US" sz="24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42737" y="4301914"/>
            <a:ext cx="483443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缺少的东西</a:t>
            </a:r>
            <a:endParaRPr lang="zh-CN" altLang="en-US" sz="240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文本框 41986"/>
          <p:cNvSpPr txBox="1"/>
          <p:nvPr/>
        </p:nvSpPr>
        <p:spPr>
          <a:xfrm>
            <a:off x="766047" y="3308707"/>
            <a:ext cx="6552919" cy="58105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越国以鄙</a:t>
            </a:r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6046" y="1529417"/>
            <a:ext cx="487140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缒而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出（                  ）        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6049" y="2388546"/>
            <a:ext cx="4516697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臣之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壮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也（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41986"/>
          <p:cNvSpPr txBox="1"/>
          <p:nvPr/>
        </p:nvSpPr>
        <p:spPr>
          <a:xfrm>
            <a:off x="766047" y="4155411"/>
            <a:ext cx="55316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共其</a:t>
            </a:r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乏困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            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31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53249"/>
          <p:cNvSpPr txBox="1"/>
          <p:nvPr/>
        </p:nvSpPr>
        <p:spPr>
          <a:xfrm>
            <a:off x="927952" y="2524132"/>
            <a:ext cx="6549173" cy="1600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>
                <a:latin typeface="等线" panose="02010600030101010101" pitchFamily="2" charset="-122"/>
                <a:ea typeface="等线" panose="02010600030101010101" pitchFamily="2" charset="-122"/>
              </a:rPr>
              <a:t>①邻之厚，君之薄也。（“也”表判断）</a:t>
            </a:r>
            <a:endParaRPr lang="zh-CN" altLang="en-US" sz="28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smtClean="0">
                <a:latin typeface="等线" panose="02010600030101010101" pitchFamily="2" charset="-122"/>
                <a:ea typeface="等线" panose="02010600030101010101" pitchFamily="2" charset="-122"/>
              </a:rPr>
              <a:t>②是</a:t>
            </a:r>
            <a:r>
              <a:rPr lang="zh-CN" altLang="en-US" sz="2800">
                <a:latin typeface="等线" panose="02010600030101010101" pitchFamily="2" charset="-122"/>
                <a:ea typeface="等线" panose="02010600030101010101" pitchFamily="2" charset="-122"/>
              </a:rPr>
              <a:t>寡人之过</a:t>
            </a:r>
            <a:r>
              <a:rPr lang="zh-CN" altLang="en-US" sz="2800" smtClean="0">
                <a:latin typeface="等线" panose="02010600030101010101" pitchFamily="2" charset="-122"/>
                <a:ea typeface="等线" panose="02010600030101010101" pitchFamily="2" charset="-122"/>
              </a:rPr>
              <a:t>也</a:t>
            </a:r>
            <a:r>
              <a:rPr lang="zh-CN" altLang="en-US" sz="280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zh-CN" altLang="en-US" sz="280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2800">
                <a:latin typeface="等线" panose="02010600030101010101" pitchFamily="2" charset="-122"/>
                <a:ea typeface="等线" panose="02010600030101010101" pitchFamily="2" charset="-122"/>
              </a:rPr>
              <a:t>“也”表判断）</a:t>
            </a:r>
            <a:endParaRPr lang="zh-CN" altLang="en-US" sz="28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3992" y="1723525"/>
            <a:ext cx="25944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）判断句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4680" y="1136020"/>
            <a:ext cx="252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文言句式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16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53249"/>
          <p:cNvSpPr txBox="1"/>
          <p:nvPr/>
        </p:nvSpPr>
        <p:spPr>
          <a:xfrm>
            <a:off x="1135637" y="2001517"/>
            <a:ext cx="6855838" cy="32316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①（</a:t>
            </a:r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烛之武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许之 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②（</a:t>
            </a:r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烛之武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）辞曰：“臣之壮也</a:t>
            </a:r>
            <a:r>
              <a:rPr lang="en-US" altLang="zh-CN" sz="2400">
                <a:latin typeface="等线" panose="02010600030101010101" pitchFamily="2" charset="-122"/>
                <a:ea typeface="等线" panose="02010600030101010101" pitchFamily="2" charset="-122"/>
              </a:rPr>
              <a:t>……” 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③（</a:t>
            </a:r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晋惠公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）许君焦、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瑕（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④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烛之武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）夜，缒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而出（</a:t>
            </a:r>
            <a:r>
              <a:rPr lang="zh-CN" altLang="en-US" sz="2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⑤以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之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）烦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执事（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宾语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⑥晋军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于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）函陵，秦军（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）氾南 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介词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756" y="1216809"/>
            <a:ext cx="190468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）省略句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7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53249"/>
          <p:cNvSpPr txBox="1"/>
          <p:nvPr/>
        </p:nvSpPr>
        <p:spPr>
          <a:xfrm>
            <a:off x="761004" y="2110341"/>
            <a:ext cx="7259046" cy="3544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①以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其无礼于晋（以其于晋无礼）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②且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贰于楚也  （且于楚贰也）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③佚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之狐言于郑伯（佚之狐于郑伯言）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④若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亡郑而有益于君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（若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亡郑于君有益）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⑤何厌之有（有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何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厌之）之：</a:t>
            </a: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宾语前置的标志</a:t>
            </a:r>
            <a:r>
              <a:rPr lang="zh-CN" altLang="en-US" sz="2400" smtClean="0">
                <a:latin typeface="等线" panose="02010600030101010101" pitchFamily="2" charset="-122"/>
                <a:ea typeface="等线" panose="02010600030101010101" pitchFamily="2" charset="-122"/>
              </a:rPr>
              <a:t>词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756" y="1394287"/>
            <a:ext cx="219002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）倒装句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6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整体感知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34220" y="1163753"/>
            <a:ext cx="778342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晋文公最后以“不仁”“不知”“不武”三个理由退兵，你怎样看待晋文公退兵的理由？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53249"/>
          <p:cNvSpPr txBox="1"/>
          <p:nvPr/>
        </p:nvSpPr>
        <p:spPr>
          <a:xfrm>
            <a:off x="634221" y="2757178"/>
            <a:ext cx="7993586" cy="18921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       “不仁”只是一个冠冕堂皇的借口，如果真的仁义，当粗就不会发兵攻打郑国。“不知”才是实质，“知”同“智”，是对现实进行冷静分析，权衡利弊的结果。“不武”胜负之数，难以意料。晋的退兵，说到底是一个“利”起作用。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5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问题探究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34220" y="1163753"/>
            <a:ext cx="8376430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如何从“志士”“勇士”“辩士”这几个方面对烛之武的形象进行分析？</a:t>
            </a:r>
            <a:endParaRPr lang="zh-CN" altLang="en-US" sz="2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53249"/>
          <p:cNvSpPr txBox="1"/>
          <p:nvPr/>
        </p:nvSpPr>
        <p:spPr>
          <a:xfrm>
            <a:off x="634221" y="1953241"/>
            <a:ext cx="1589099" cy="5071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20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）志士</a:t>
            </a:r>
            <a:endParaRPr lang="zh-CN" altLang="en-US" sz="2000" smtClean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5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问题探究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7" name="文本框 53249"/>
          <p:cNvSpPr txBox="1"/>
          <p:nvPr/>
        </p:nvSpPr>
        <p:spPr>
          <a:xfrm>
            <a:off x="634220" y="2808002"/>
            <a:ext cx="8159506" cy="281545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      烛</a:t>
            </a: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</a:rPr>
              <a:t>之</a:t>
            </a: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武的才能通过佚之狐的话得到了肯定，“若使烛之武退秦师</a:t>
            </a:r>
            <a:r>
              <a:rPr lang="en-US" altLang="zh-CN" sz="2000" smtClean="0"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师必退”，一个“退”字，尽显烛之武的才华。由于长期未被任用，他的满腹牢骚和委屈溢于言表，以至于“老矣，无能为也已”来推辞。但在郑伯的一番诚意劝说和对国家形势与个人利益的分析之下，最终感动了他，决定以国家利益为重，出使秦国。这足以说明他是一个深明大义的爱国志士。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53249"/>
          <p:cNvSpPr txBox="1"/>
          <p:nvPr/>
        </p:nvSpPr>
        <p:spPr>
          <a:xfrm>
            <a:off x="700588" y="1576164"/>
            <a:ext cx="2271212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28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28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）勇士</a:t>
            </a:r>
            <a:endParaRPr lang="zh-CN" altLang="en-US" sz="2800" smtClean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5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问题探究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7" name="文本框 53249"/>
          <p:cNvSpPr txBox="1"/>
          <p:nvPr/>
        </p:nvSpPr>
        <p:spPr>
          <a:xfrm>
            <a:off x="700589" y="2538995"/>
            <a:ext cx="7894035" cy="2031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smtClean="0">
                <a:latin typeface="等线" panose="02010600030101010101" pitchFamily="2" charset="-122"/>
                <a:ea typeface="等线" panose="02010600030101010101" pitchFamily="2" charset="-122"/>
              </a:rPr>
              <a:t>      两方交战，生死未卜；出使秦师，成败难料。烛之武“夜缒而出”，勇入秦营，这种知难而上、义无反顾的冒险精神也展示了他的“勇士”性格。</a:t>
            </a:r>
            <a:endParaRPr lang="zh-CN" altLang="en-US" sz="28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53249"/>
          <p:cNvSpPr txBox="1"/>
          <p:nvPr/>
        </p:nvSpPr>
        <p:spPr>
          <a:xfrm>
            <a:off x="623158" y="1196259"/>
            <a:ext cx="1589099" cy="5900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240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）辩士</a:t>
            </a:r>
            <a:endParaRPr lang="zh-CN" altLang="en-US" sz="2400" smtClean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文本框 53249"/>
          <p:cNvSpPr txBox="1"/>
          <p:nvPr/>
        </p:nvSpPr>
        <p:spPr>
          <a:xfrm>
            <a:off x="623158" y="1868438"/>
            <a:ext cx="8093138" cy="32771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lvl1pPr marL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lvl="1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762000" lvl="2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143000" lvl="3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524000" lvl="4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905000" lvl="5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286000" lvl="6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667000" lvl="7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048000" lvl="8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smtClean="0">
                <a:latin typeface="等线" panose="02010600030101010101" pitchFamily="2" charset="-122"/>
                <a:ea typeface="等线" panose="02010600030101010101" pitchFamily="2" charset="-122"/>
              </a:rPr>
              <a:t>      烛之武到秦营之后，面对强敌，不卑不亢，侃侃而谈。他先论说灭掉郑国对秦国有害无益，只是增加了邻国晋国的实力。然后承诺，保存郑国对秦国大有好处“行李之往来，供其乏困”，这是郑国请求秦国退兵所施予秦国的小小恩惠，既可以使对方感兴趣，以权衡利弊，又不失本国尊严。一番利诱之后，又从秦晋的历史关系入手，揭示晋文公过河拆桥、忘恩负义的本质，公开挑拨秦晋两国的关系。最终说服秦伯和郑国结盟。这样一来，充分展示了他“辩士”的形象。</a:t>
            </a:r>
            <a:endParaRPr lang="zh-CN" altLang="en-US" sz="2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5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问题探究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1EA"/>
              </a:clrFrom>
              <a:clrTo>
                <a:srgbClr val="F5F1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3408281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736117" y="2564440"/>
            <a:ext cx="5508171" cy="1555571"/>
            <a:chOff x="3323691" y="2564439"/>
            <a:chExt cx="7344228" cy="1555571"/>
          </a:xfrm>
        </p:grpSpPr>
        <p:sp>
          <p:nvSpPr>
            <p:cNvPr id="3" name="文本框 2"/>
            <p:cNvSpPr txBox="1"/>
            <p:nvPr/>
          </p:nvSpPr>
          <p:spPr>
            <a:xfrm>
              <a:off x="3323691" y="2693764"/>
              <a:ext cx="7344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smtClean="0">
                  <a:latin typeface="华文隶书" panose="02010800040101010101" pitchFamily="2" charset="-122"/>
                  <a:ea typeface="华文隶书" panose="02010800040101010101" pitchFamily="2" charset="-122"/>
                </a:rPr>
                <a:t>谢谢欣赏</a:t>
              </a:r>
              <a:endParaRPr lang="zh-CN" altLang="en-US" sz="720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323691" y="3390520"/>
              <a:ext cx="729490" cy="729490"/>
            </a:xfrm>
            <a:custGeom>
              <a:gdLst>
                <a:gd name="connsiteX0" fmla="*/ 0 w 3193576"/>
                <a:gd name="connsiteY0" fmla="*/ 0 h 3193576"/>
                <a:gd name="connsiteX1" fmla="*/ 313898 w 3193576"/>
                <a:gd name="connsiteY1" fmla="*/ 313898 h 3193576"/>
                <a:gd name="connsiteX2" fmla="*/ 313898 w 3193576"/>
                <a:gd name="connsiteY2" fmla="*/ 2906973 h 3193576"/>
                <a:gd name="connsiteX3" fmla="*/ 2906973 w 3193576"/>
                <a:gd name="connsiteY3" fmla="*/ 2906973 h 3193576"/>
                <a:gd name="connsiteX4" fmla="*/ 3193576 w 3193576"/>
                <a:gd name="connsiteY4" fmla="*/ 3193576 h 3193576"/>
                <a:gd name="connsiteX5" fmla="*/ 0 w 3193576"/>
                <a:gd name="connsiteY5" fmla="*/ 3193576 h 3193576"/>
                <a:gd name="connsiteX6" fmla="*/ 0 w 3193576"/>
                <a:gd name="connsiteY6" fmla="*/ 0 h 31935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76" h="3193576">
                  <a:moveTo>
                    <a:pt x="0" y="0"/>
                  </a:moveTo>
                  <a:lnTo>
                    <a:pt x="313898" y="313898"/>
                  </a:lnTo>
                  <a:lnTo>
                    <a:pt x="313898" y="2906973"/>
                  </a:lnTo>
                  <a:lnTo>
                    <a:pt x="2906973" y="2906973"/>
                  </a:lnTo>
                  <a:lnTo>
                    <a:pt x="3193576" y="3193576"/>
                  </a:lnTo>
                  <a:lnTo>
                    <a:pt x="0" y="3193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 flipV="1">
              <a:off x="7882247" y="2564439"/>
              <a:ext cx="729490" cy="729490"/>
            </a:xfrm>
            <a:custGeom>
              <a:gdLst>
                <a:gd name="connsiteX0" fmla="*/ 0 w 3193576"/>
                <a:gd name="connsiteY0" fmla="*/ 0 h 3193576"/>
                <a:gd name="connsiteX1" fmla="*/ 313898 w 3193576"/>
                <a:gd name="connsiteY1" fmla="*/ 313898 h 3193576"/>
                <a:gd name="connsiteX2" fmla="*/ 313898 w 3193576"/>
                <a:gd name="connsiteY2" fmla="*/ 2906973 h 3193576"/>
                <a:gd name="connsiteX3" fmla="*/ 2906973 w 3193576"/>
                <a:gd name="connsiteY3" fmla="*/ 2906973 h 3193576"/>
                <a:gd name="connsiteX4" fmla="*/ 3193576 w 3193576"/>
                <a:gd name="connsiteY4" fmla="*/ 3193576 h 3193576"/>
                <a:gd name="connsiteX5" fmla="*/ 0 w 3193576"/>
                <a:gd name="connsiteY5" fmla="*/ 3193576 h 3193576"/>
                <a:gd name="connsiteX6" fmla="*/ 0 w 3193576"/>
                <a:gd name="connsiteY6" fmla="*/ 0 h 31935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76" h="3193576">
                  <a:moveTo>
                    <a:pt x="0" y="0"/>
                  </a:moveTo>
                  <a:lnTo>
                    <a:pt x="313898" y="313898"/>
                  </a:lnTo>
                  <a:lnTo>
                    <a:pt x="313898" y="2906973"/>
                  </a:lnTo>
                  <a:lnTo>
                    <a:pt x="2906973" y="2906973"/>
                  </a:lnTo>
                  <a:lnTo>
                    <a:pt x="3193576" y="3193576"/>
                  </a:lnTo>
                  <a:lnTo>
                    <a:pt x="0" y="3193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887200" y="116586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810"/>
            <a:ext cx="9422130" cy="68541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8193"/>
          <p:cNvSpPr/>
          <p:nvPr/>
        </p:nvSpPr>
        <p:spPr>
          <a:xfrm>
            <a:off x="539750" y="1078707"/>
            <a:ext cx="7956550" cy="5400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左传</a:t>
            </a:r>
            <a:r>
              <a:rPr lang="en-US" altLang="zh-CN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春秋</a:t>
            </a: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的记事为纲</a:t>
            </a:r>
            <a:r>
              <a:rPr lang="zh-CN" altLang="en-US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，以时间先后为序，详细地记述了春秋时期各国内政外交等大小事实（起于鲁隐公元年，终于鲁哀公二十七年）。记事比</a:t>
            </a:r>
            <a:r>
              <a:rPr lang="en-US" altLang="zh-CN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春秋</a:t>
            </a:r>
            <a:r>
              <a:rPr lang="en-US" altLang="zh-CN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详细而具体。</a:t>
            </a:r>
            <a:endParaRPr lang="zh-CN" altLang="en-US" sz="3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30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左传</a:t>
            </a:r>
            <a:r>
              <a:rPr lang="en-US" altLang="zh-CN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善于</a:t>
            </a: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描写战争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记述行人辞令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3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记事条理清楚，叙述精确，详略合宜，委曲简洁；写人简而精，曲而达，婉而有致，人物形象栩栩如生。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常常是寥寥几句，就能使读者如见其人，如闻其声。</a:t>
            </a:r>
            <a:endParaRPr lang="zh-CN" altLang="en-US" sz="30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zh-CN" altLang="en-US" sz="30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684213" y="476250"/>
            <a:ext cx="388778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noProof="1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文彩云" pitchFamily="2" charset="-122"/>
                <a:cs typeface="+mn-cs"/>
              </a:rPr>
              <a:t>关于</a:t>
            </a:r>
            <a:r>
              <a:rPr lang="en-US" altLang="zh-CN" sz="4400" b="1" noProof="1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文彩云" pitchFamily="2" charset="-122"/>
                <a:cs typeface="+mn-cs"/>
              </a:rPr>
              <a:t>《</a:t>
            </a:r>
            <a:r>
              <a:rPr lang="zh-CN" altLang="en-US" sz="4400" b="1" noProof="1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文彩云" pitchFamily="2" charset="-122"/>
                <a:cs typeface="+mn-cs"/>
              </a:rPr>
              <a:t>左传</a:t>
            </a:r>
            <a:r>
              <a:rPr lang="en-US" altLang="zh-CN" sz="4400" b="1" noProof="1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文彩云" pitchFamily="2" charset="-122"/>
                <a:cs typeface="+mn-cs"/>
              </a:rPr>
              <a:t>》</a:t>
            </a:r>
            <a:endParaRPr lang="en-US" altLang="zh-CN" sz="4400" b="1" noProof="1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华文彩云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54120" y="476250"/>
            <a:ext cx="501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传</a:t>
            </a:r>
            <a:r>
              <a:rPr lang="en-US" altLang="zh-CN"/>
              <a:t>——</a:t>
            </a:r>
            <a:r>
              <a:rPr lang="zh-CN" altLang="en-US"/>
              <a:t>注释或解释经书的文字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6960" y="272415"/>
            <a:ext cx="5824220" cy="980440"/>
          </a:xfrm>
          <a:solidFill>
            <a:srgbClr val="92D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all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烛之武退秦师</a:t>
            </a:r>
            <a:endParaRPr kumimoji="0" lang="zh-CN" altLang="en-US" sz="3200" b="0" i="0" u="none" strike="noStrike" kern="1200" cap="all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3" name="内容占位符 30722"/>
          <p:cNvSpPr>
            <a:spLocks noGrp="1"/>
          </p:cNvSpPr>
          <p:nvPr>
            <p:ph idx="4294967295" hasCustomPrompt="1"/>
          </p:nvPr>
        </p:nvSpPr>
        <p:spPr>
          <a:xfrm>
            <a:off x="0" y="1600200"/>
            <a:ext cx="8764905" cy="4526280"/>
          </a:xfrm>
        </p:spPr>
        <p:txBody>
          <a:bodyPr vert="horz" wrap="square" lIns="91440" tIns="45720" rIns="91440" bIns="45720" anchor="t"/>
          <a:lstStyle/>
          <a:p>
            <a:pPr>
              <a:lnSpc>
                <a:spcPct val="90000"/>
              </a:lnSpc>
            </a:pPr>
            <a:r>
              <a:rPr lang="en-US" altLang="zh-CN" sz="3600">
                <a:ea typeface="等线" panose="02010600030101010101" pitchFamily="2" charset="-122"/>
              </a:rPr>
              <a:t>1</a:t>
            </a:r>
            <a:r>
              <a:rPr lang="zh-CN" altLang="en-US" sz="3600">
                <a:ea typeface="等线" panose="02010600030101010101" pitchFamily="2" charset="-122"/>
              </a:rPr>
              <a:t>、解题：题目是文章的眼睛，它告诉我们哪些内容？</a:t>
            </a:r>
            <a:endParaRPr lang="zh-CN" altLang="en-US" sz="3600">
              <a:ea typeface="等线" panose="02010600030101010101" pitchFamily="2" charset="-122"/>
            </a:endParaRPr>
          </a:p>
          <a:p>
            <a:pPr>
              <a:lnSpc>
                <a:spcPct val="85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）一人与万人，力量悬殊，充满悬念；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5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）“退”如加修饰语，肯定是智退，而非力搏也；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5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）核心人物是烛之武；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5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孙子兵法</a:t>
            </a:r>
            <a:r>
              <a:rPr lang="en-US" altLang="zh-CN" sz="2400" b="1">
                <a:ea typeface="楷体_GB2312" pitchFamily="49" charset="-122"/>
              </a:rPr>
              <a:t>·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谋攻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说：“上兵伐谋，其次伐交，其次伐兵，其下攻城。”即是说，用兵之道，最高明者乃以谋略取胜；其次以外交取胜；以兵戎相见，攻城拔池，乃为最下之策。不用通过战争的手段，就使别的国家放下武器，停止战争，这是战争的最高境界。而外交谋略的正确运用则是达到这一境界的重要方面。这使得本文成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左传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中的名篇。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513223" y="1453170"/>
            <a:ext cx="18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古代爵位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0027" y="2167322"/>
            <a:ext cx="430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爵位是古代皇帝对贵戚功臣的封赐。旧说周代有公、侯、伯、子、男五中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爵位。依据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孟子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章篇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述：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天子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制，地方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千里。公侯皆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百里，伯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七十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里，子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男五十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里，凡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等。”这篇文章中，晋侯、秦伯、郑伯都是被封爵的。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3730" y="2347203"/>
            <a:ext cx="3433913" cy="3056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9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初识课文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87502" y="1991023"/>
            <a:ext cx="7831873" cy="373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秦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、晋围郑发生在公元前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630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鲁僖公三十年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。在这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之前，郑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国有两件事得罪了晋国。一是晋文公当年逃亡路过郑国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时，郑国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没有以礼相待；二是在公元前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632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鲁僖公二十八年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的晋、楚城濮之战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中，郑国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曾出兵帮助楚国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左传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•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僖公二十八年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：“向役之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三月，郑伯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如楚致其师”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结果，城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濮之战以楚国失败而告终。郑国感到形势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不妙，马上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派人出使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晋国，与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晋结好。甚至在公元前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632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月，“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晋侯及郑伯盟于衡雍”。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但是，最终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也没能感化晋国。晋文公为了争夺霸权的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需要，还是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在两年后发动了这次战争。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73188" y="1367445"/>
            <a:ext cx="190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背景链接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0049" y="185881"/>
            <a:ext cx="4381968" cy="769441"/>
            <a:chOff x="160874" y="598004"/>
            <a:chExt cx="5842624" cy="769441"/>
          </a:xfrm>
        </p:grpSpPr>
        <p:pic>
          <p:nvPicPr>
            <p:cNvPr id="10" name="Picture 2" descr="D:\png\2015007_0000_图层-1-拷贝-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0874" y="694693"/>
              <a:ext cx="584262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6"/>
            <p:cNvSpPr txBox="1"/>
            <p:nvPr/>
          </p:nvSpPr>
          <p:spPr>
            <a:xfrm>
              <a:off x="1238078" y="598004"/>
              <a:ext cx="32555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mtClean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初识课文</a:t>
              </a:r>
              <a:endParaRPr lang="zh-CN" altLang="en-US" sz="440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853,&quot;width&quot;:9137}"/>
  <p:tag name="REFSHAPE" val="710611156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360</Paragraphs>
  <Slides>48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baseType="lpstr" size="65">
      <vt:lpstr>Arial</vt:lpstr>
      <vt:lpstr>等线 Light</vt:lpstr>
      <vt:lpstr>等线</vt:lpstr>
      <vt:lpstr>Calibri</vt:lpstr>
      <vt:lpstr>宋体</vt:lpstr>
      <vt:lpstr>Calibri Light</vt:lpstr>
      <vt:lpstr>华文隶书</vt:lpstr>
      <vt:lpstr>微软雅黑</vt:lpstr>
      <vt:lpstr>华文彩云</vt:lpstr>
      <vt:lpstr>楷体_GB2312</vt:lpstr>
      <vt:lpstr>Times New Roman</vt:lpstr>
      <vt:lpstr>Wingdings</vt:lpstr>
      <vt:lpstr>黑体</vt:lpstr>
      <vt:lpstr>Garamond</vt:lpstr>
      <vt:lpstr>仿宋_GB2312</vt:lpstr>
      <vt:lpstr>楷体</vt:lpstr>
      <vt:lpstr>第一PPT模板网-WWW.1PPT.COM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烛之武退秦师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深入分析对话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● 主要人物介绍 </vt:lpstr>
      <vt:lpstr>PowerPoint Presentation</vt:lpstr>
      <vt:lpstr>智退秦师</vt:lpstr>
      <vt:lpstr>PowerPoint Presentation</vt:lpstr>
      <vt:lpstr>PowerPoint Presentation</vt:lpstr>
      <vt:lpstr>PowerPoint Presentation</vt:lpstr>
      <vt:lpstr>写作特点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2022-09-28T09:07:04.302</cp:lastPrinted>
  <dcterms:created xsi:type="dcterms:W3CDTF">2022-09-28T09:07:04Z</dcterms:created>
  <dcterms:modified xsi:type="dcterms:W3CDTF">2022-09-28T01:07:04Z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