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av" ContentType="audio/wav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86" r:id="rId5"/>
    <p:sldId id="264" r:id="rId6"/>
    <p:sldId id="290" r:id="rId7"/>
    <p:sldId id="291" r:id="rId8"/>
    <p:sldId id="265" r:id="rId9"/>
    <p:sldId id="266" r:id="rId10"/>
    <p:sldId id="267" r:id="rId11"/>
    <p:sldId id="299" r:id="rId12"/>
    <p:sldId id="292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7" r:id="rId23"/>
    <p:sldId id="277" r:id="rId24"/>
    <p:sldId id="288" r:id="rId25"/>
    <p:sldId id="278" r:id="rId26"/>
    <p:sldId id="293" r:id="rId27"/>
    <p:sldId id="294" r:id="rId28"/>
    <p:sldId id="295" r:id="rId29"/>
    <p:sldId id="296" r:id="rId30"/>
    <p:sldId id="279" r:id="rId31"/>
    <p:sldId id="289" r:id="rId32"/>
    <p:sldId id="280" r:id="rId33"/>
    <p:sldId id="297" r:id="rId34"/>
    <p:sldId id="281" r:id="rId35"/>
    <p:sldId id="282" r:id="rId36"/>
    <p:sldId id="283" r:id="rId37"/>
    <p:sldId id="284" r:id="rId38"/>
    <p:sldId id="285" r:id="rId39"/>
    <p:sldId id="298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10" r:id="rId48"/>
    <p:sldId id="307" r:id="rId49"/>
    <p:sldId id="308" r:id="rId50"/>
    <p:sldId id="309" r:id="rId51"/>
    <p:sldId id="260" r:id="rId52"/>
    <p:sldId id="257" r:id="rId53"/>
  </p:sldIdLst>
  <p:sldSz cx="9144000" cy="6858000" type="screen4x3"/>
  <p:notesSz cx="6858000" cy="9144000"/>
  <p:custDataLst>
    <p:tags r:id="rId5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" Type="http://schemas.openxmlformats.org/officeDocument/2006/relationships/slide" Target="slides/slide3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slide" Target="slides/slide45.xml" /><Relationship Id="rId47" Type="http://schemas.openxmlformats.org/officeDocument/2006/relationships/slide" Target="slides/slide46.xml" /><Relationship Id="rId48" Type="http://schemas.openxmlformats.org/officeDocument/2006/relationships/slide" Target="slides/slide47.xml" /><Relationship Id="rId49" Type="http://schemas.openxmlformats.org/officeDocument/2006/relationships/slide" Target="slides/slide48.xml" /><Relationship Id="rId5" Type="http://schemas.openxmlformats.org/officeDocument/2006/relationships/slide" Target="slides/slide4.xml" /><Relationship Id="rId50" Type="http://schemas.openxmlformats.org/officeDocument/2006/relationships/slide" Target="slides/slide49.xml" /><Relationship Id="rId51" Type="http://schemas.openxmlformats.org/officeDocument/2006/relationships/slide" Target="slides/slide50.xml" /><Relationship Id="rId52" Type="http://schemas.openxmlformats.org/officeDocument/2006/relationships/slide" Target="slides/slide51.xml" /><Relationship Id="rId53" Type="http://schemas.openxmlformats.org/officeDocument/2006/relationships/slide" Target="slides/slide52.xml" /><Relationship Id="rId54" Type="http://schemas.openxmlformats.org/officeDocument/2006/relationships/tags" Target="tags/tag1.xml" /><Relationship Id="rId55" Type="http://schemas.openxmlformats.org/officeDocument/2006/relationships/presProps" Target="presProps.xml" /><Relationship Id="rId56" Type="http://schemas.openxmlformats.org/officeDocument/2006/relationships/viewProps" Target="viewProps.xml" /><Relationship Id="rId57" Type="http://schemas.openxmlformats.org/officeDocument/2006/relationships/theme" Target="theme/theme1.xml" /><Relationship Id="rId58" Type="http://schemas.openxmlformats.org/officeDocument/2006/relationships/tableStyles" Target="tableStyles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0A7D78-B442-4442-8E49-6897B5E3F6B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image" Target="../media/image1.png" /><Relationship Id="rId14" Type="http://schemas.openxmlformats.org/officeDocument/2006/relationships/image" Target="file:///D:\qq&#25991;&#20214;\712321467\Image\C2C\Image2\%7b75232B38-A165-1FB7-499C-2E1C792CACB5%7d.png" TargetMode="External" /><Relationship Id="rId15" Type="http://schemas.openxmlformats.org/officeDocument/2006/relationships/image" Target="../media/image2.png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1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" name="图片 1073743875" descr="学科网 zxxk.com" title=""/>
          <p:cNvPicPr>
            <a:picLocks noChangeAspect="1"/>
          </p:cNvPicPr>
          <p:nvPr/>
        </p:nvPicPr>
        <p:blipFill>
          <a:blip r:embed="rId15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Relationship Id="rId3" Type="http://schemas.openxmlformats.org/officeDocument/2006/relationships/image" Target="../media/image5.jpeg" /><Relationship Id="rId4" Type="http://schemas.openxmlformats.org/officeDocument/2006/relationships/audio" Target="../media/audio111.wav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Relationship Id="rId3" Type="http://schemas.openxmlformats.org/officeDocument/2006/relationships/image" Target="../media/image5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Relationship Id="rId3" Type="http://schemas.openxmlformats.org/officeDocument/2006/relationships/image" Target="../media/image5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8.xml" TargetMode="Interna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slide" Target="slide10.xml" TargetMode="Internal" /><Relationship Id="rId3" Type="http://schemas.openxmlformats.org/officeDocument/2006/relationships/slide" Target="slide8.xml" TargetMode="Interna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7.png" /><Relationship Id="rId4" Type="http://schemas.openxmlformats.org/officeDocument/2006/relationships/audio" Target="NUL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Relationship Id="rId3" Type="http://schemas.openxmlformats.org/officeDocument/2006/relationships/image" Target="../media/image5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5" descr="C:\Users\dell\AppData\Roaming\Tencent\Users\125444567\QQ\WinTemp\RichOle\O`)~X`C7OL]03F(6J)@$OMM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59342" cy="6858000"/>
          </a:xfrm>
          <a:prstGeom prst="rect">
            <a:avLst/>
          </a:prstGeom>
          <a:noFill/>
        </p:spPr>
      </p:pic>
      <p:sp>
        <p:nvSpPr>
          <p:cNvPr id="10" name="副标题 9"/>
          <p:cNvSpPr>
            <a:spLocks noGrp="1"/>
          </p:cNvSpPr>
          <p:nvPr>
            <p:ph type="subTitle" idx="1"/>
          </p:nvPr>
        </p:nvSpPr>
        <p:spPr>
          <a:xfrm>
            <a:off x="2123728" y="4221088"/>
            <a:ext cx="2520280" cy="910952"/>
          </a:xfrm>
        </p:spPr>
        <p:txBody>
          <a:bodyPr>
            <a:normAutofit/>
          </a:bodyPr>
          <a:lstStyle/>
          <a:p>
            <a:r>
              <a:rPr lang="en-US" altLang="zh-CN" sz="4400" b="1" smtClean="0">
                <a:solidFill>
                  <a:schemeClr val="tx1"/>
                </a:solidFill>
                <a:latin typeface="+mj-ea"/>
                <a:ea typeface="+mj-ea"/>
              </a:rPr>
              <a:t>《</a:t>
            </a:r>
            <a:r>
              <a:rPr lang="zh-CN" altLang="en-US" sz="4400" b="1" smtClean="0">
                <a:solidFill>
                  <a:schemeClr val="tx1"/>
                </a:solidFill>
                <a:latin typeface="+mj-ea"/>
                <a:ea typeface="+mj-ea"/>
              </a:rPr>
              <a:t>论语</a:t>
            </a:r>
            <a:r>
              <a:rPr lang="en-US" altLang="zh-CN" sz="4400" b="1" smtClean="0">
                <a:solidFill>
                  <a:schemeClr val="tx1"/>
                </a:solidFill>
                <a:latin typeface="+mj-ea"/>
                <a:ea typeface="+mj-ea"/>
              </a:rPr>
              <a:t>》</a:t>
            </a:r>
            <a:endParaRPr lang="zh-CN" altLang="en-US" sz="4400" b="1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28" name="AutoShape 4" descr="C:\Users\dell\AppData\Roaming\Tencent\Users\125444567\QQ\WinTemp\RichOle\@_D@P@Y6HTuZQZR{4]{U3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79104" y="476672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华文楷体" pitchFamily="2" charset="-122"/>
                <a:ea typeface="华文楷体" pitchFamily="2" charset="-122"/>
              </a:rPr>
              <a:t>子路、曾晳、冉有、</a:t>
            </a:r>
            <a:endParaRPr lang="en-US" altLang="zh-CN" sz="7200" b="1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zh-CN" altLang="en-US" sz="7200" b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华文楷体" pitchFamily="2" charset="-122"/>
                <a:ea typeface="华文楷体" pitchFamily="2" charset="-122"/>
              </a:rPr>
              <a:t>公西华侍坐</a:t>
            </a:r>
            <a:endParaRPr lang="zh-CN" altLang="en-US" sz="7200" b="1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467544" y="548680"/>
            <a:ext cx="8136904" cy="223224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350" indent="22225">
              <a:lnSpc>
                <a:spcPct val="130000"/>
              </a:lnSpc>
              <a:buNone/>
            </a:pPr>
            <a:r>
              <a:rPr lang="zh-CN" altLang="en-US"/>
              <a:t> </a:t>
            </a:r>
            <a:r>
              <a:rPr lang="zh-CN" altLang="en-US" smtClean="0"/>
              <a:t>    </a:t>
            </a:r>
            <a:r>
              <a:rPr lang="zh-CN" altLang="en-US" sz="3600" b="1" smtClean="0">
                <a:latin typeface="华文中宋"/>
              </a:rPr>
              <a:t>“</a:t>
            </a:r>
            <a:r>
              <a:rPr lang="zh-CN" altLang="en-US" sz="3600" b="1" smtClean="0">
                <a:solidFill>
                  <a:srgbClr val="C00000"/>
                </a:solidFill>
              </a:rPr>
              <a:t>陪长者闲坐</a:t>
            </a:r>
            <a:r>
              <a:rPr lang="zh-CN" altLang="en-US" sz="3600" b="1" smtClean="0">
                <a:latin typeface="华文中宋"/>
              </a:rPr>
              <a:t>”</a:t>
            </a:r>
            <a:r>
              <a:rPr lang="zh-CN" altLang="en-US" sz="3600" b="1"/>
              <a:t>，这样的语境就容易</a:t>
            </a:r>
            <a:r>
              <a:rPr lang="zh-CN" altLang="en-US" sz="3600" b="1">
                <a:solidFill>
                  <a:srgbClr val="C00000"/>
                </a:solidFill>
              </a:rPr>
              <a:t>使气氛和谐融洽，师生平等、轻松自由，弟子们能各抒己见</a:t>
            </a:r>
            <a:r>
              <a:rPr lang="zh-CN" altLang="en-US" sz="3600" b="1"/>
              <a:t>。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539552" y="3124200"/>
            <a:ext cx="8136904" cy="3401144"/>
            <a:chExt cx="5760" cy="2496"/>
          </a:xfrm>
        </p:grpSpPr>
        <p:sp>
          <p:nvSpPr>
            <p:cNvPr id="1843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249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8437" name="Picture 5" descr="XCB10008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44" y="144"/>
              <a:ext cx="5520" cy="22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2"/>
          <p:cNvSpPr>
            <a:spLocks noRot="1" noChangeArrowheads="1"/>
          </p:cNvSpPr>
          <p:nvPr/>
        </p:nvSpPr>
        <p:spPr bwMode="auto">
          <a:xfrm>
            <a:off x="2771800" y="548680"/>
            <a:ext cx="3312368" cy="8229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基础字词</a:t>
            </a:r>
            <a:endParaRPr lang="zh-CN" altLang="en-US" sz="4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7544" y="1916832"/>
            <a:ext cx="8153400" cy="470898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4000" b="1"/>
              <a:t>论语          </a:t>
            </a:r>
            <a:r>
              <a:rPr lang="zh-CN" altLang="en-US" sz="4000" b="1" smtClean="0"/>
              <a:t>  饥馑           </a:t>
            </a:r>
            <a:r>
              <a:rPr lang="zh-CN" altLang="en-US" sz="4000" b="1"/>
              <a:t>曾皙             哂     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4000" b="1"/>
              <a:t>舞雩          </a:t>
            </a:r>
            <a:r>
              <a:rPr lang="zh-CN" altLang="en-US" sz="4000" b="1" smtClean="0"/>
              <a:t>  铿</a:t>
            </a:r>
            <a:r>
              <a:rPr lang="zh-CN" altLang="en-US" sz="4000" b="1"/>
              <a:t>尔           小相             沂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4000" b="1"/>
              <a:t>冠者          </a:t>
            </a:r>
            <a:r>
              <a:rPr lang="zh-CN" altLang="en-US" sz="4000" b="1" smtClean="0"/>
              <a:t>   喟                 俟              撰</a:t>
            </a:r>
            <a:endParaRPr lang="zh-CN" altLang="en-US" sz="4000" b="1"/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4000" b="1" smtClean="0"/>
              <a:t>   摄             比及              毋              冉</a:t>
            </a:r>
            <a:endParaRPr lang="zh-CN" altLang="en-US" sz="4000" b="1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95536" y="1556792"/>
            <a:ext cx="9906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</a:rPr>
              <a:t>l</a:t>
            </a: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ú</a:t>
            </a: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</a:rPr>
              <a:t>n</a:t>
            </a:r>
            <a:endParaRPr lang="en-US" altLang="zh-CN" sz="3600" b="1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419872" y="1484784"/>
            <a:ext cx="10668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</a:rPr>
              <a:t>j</a:t>
            </a: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ĭ</a:t>
            </a: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</a:rPr>
              <a:t>n</a:t>
            </a:r>
            <a:endParaRPr lang="en-US" altLang="zh-CN" sz="3600" b="1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5724128" y="1556792"/>
            <a:ext cx="9144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</a:rPr>
              <a:t>x</a:t>
            </a: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ī</a:t>
            </a:r>
            <a:r>
              <a:rPr lang="en-US" altLang="zh-CN" sz="3600" b="1">
                <a:solidFill>
                  <a:srgbClr val="C0000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7380312" y="1556792"/>
            <a:ext cx="12954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</a:rPr>
              <a:t>sh</a:t>
            </a: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ĕ</a:t>
            </a: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</a:rPr>
              <a:t>n</a:t>
            </a:r>
            <a:endParaRPr lang="en-US" altLang="zh-CN" sz="3600" b="1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899592" y="2708920"/>
            <a:ext cx="12954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</a:rPr>
              <a:t>y</a:t>
            </a: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ú</a:t>
            </a:r>
            <a:endParaRPr lang="en-US" altLang="zh-CN" sz="3600" b="1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2555776" y="2780928"/>
            <a:ext cx="13716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</a:rPr>
              <a:t>k</a:t>
            </a: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ē</a:t>
            </a: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</a:rPr>
              <a:t>ng</a:t>
            </a:r>
            <a:endParaRPr lang="en-US" altLang="zh-CN" sz="3600" b="1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5292080" y="2780928"/>
            <a:ext cx="14478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</a:rPr>
              <a:t>xi</a:t>
            </a: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à</a:t>
            </a: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</a:rPr>
              <a:t>ng</a:t>
            </a:r>
            <a:endParaRPr lang="en-US" altLang="zh-CN" sz="3600" b="1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7740352" y="2780928"/>
            <a:ext cx="922784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</a:rPr>
              <a:t>y</a:t>
            </a: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í</a:t>
            </a:r>
            <a:r>
              <a:rPr lang="en-US" altLang="zh-CN" sz="3600" b="1">
                <a:solidFill>
                  <a:srgbClr val="C0000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251520" y="3933056"/>
            <a:ext cx="12954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</a:rPr>
              <a:t>gu</a:t>
            </a: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à</a:t>
            </a: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</a:rPr>
              <a:t>n</a:t>
            </a:r>
            <a:endParaRPr lang="en-US" altLang="zh-CN" sz="3600" b="1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2915816" y="4005064"/>
            <a:ext cx="1075184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</a:rPr>
              <a:t>ku</a:t>
            </a: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ì</a:t>
            </a:r>
            <a:r>
              <a:rPr lang="en-US" altLang="zh-CN" sz="3600" b="1">
                <a:solidFill>
                  <a:srgbClr val="C0000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5508104" y="4005064"/>
            <a:ext cx="850776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</a:rPr>
              <a:t>s</a:t>
            </a: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ì</a:t>
            </a:r>
            <a:endParaRPr lang="en-US" altLang="zh-CN" sz="3600" b="1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7164288" y="4077072"/>
            <a:ext cx="16002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</a:rPr>
              <a:t>zhu</a:t>
            </a: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à</a:t>
            </a: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</a:rPr>
              <a:t>n</a:t>
            </a:r>
            <a:endParaRPr lang="en-US" altLang="zh-CN" sz="3600" b="1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755576" y="5157192"/>
            <a:ext cx="10668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</a:rPr>
              <a:t>sh</a:t>
            </a: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è</a:t>
            </a:r>
            <a:r>
              <a:rPr lang="en-US" altLang="zh-CN" sz="3600" b="1">
                <a:solidFill>
                  <a:srgbClr val="C0000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2771800" y="5229200"/>
            <a:ext cx="6096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</a:rPr>
              <a:t>b</a:t>
            </a: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ì</a:t>
            </a:r>
            <a:endParaRPr lang="en-US" altLang="zh-CN" sz="3600" b="1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5220072" y="5157192"/>
            <a:ext cx="11430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</a:rPr>
              <a:t>w</a:t>
            </a: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ú</a:t>
            </a:r>
            <a:endParaRPr lang="en-US" altLang="zh-CN" sz="3600" b="1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7452320" y="5157192"/>
            <a:ext cx="10668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</a:rPr>
              <a:t>r</a:t>
            </a: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ă</a:t>
            </a:r>
            <a:r>
              <a:rPr lang="en-US" altLang="zh-CN" sz="3600" b="1" err="1">
                <a:solidFill>
                  <a:srgbClr val="C00000"/>
                </a:solidFill>
                <a:latin typeface="Cambria" pitchFamily="18" charset="0"/>
              </a:rPr>
              <a:t>n</a:t>
            </a:r>
            <a:endParaRPr lang="en-US" altLang="zh-CN" sz="3600" b="1">
              <a:solidFill>
                <a:srgbClr val="C00000"/>
              </a:solidFill>
              <a:latin typeface="Cambria" pitchFamily="18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251520" y="2780928"/>
            <a:ext cx="849694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251520" y="4005064"/>
            <a:ext cx="849694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323528" y="5229200"/>
            <a:ext cx="849694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2339752" y="1700808"/>
            <a:ext cx="0" cy="482453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>
            <a:off x="4716016" y="1772816"/>
            <a:ext cx="0" cy="482453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>
            <a:off x="6876256" y="1700808"/>
            <a:ext cx="0" cy="482453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8" name="AutoShape 2" descr="https://timgsa.baidu.com/timg?image&amp;quality=80&amp;size=b9999_10000&amp;sec=1511278880599&amp;di=f2ff741da211b34b09775000253b65d7&amp;imgtype=0&amp;src=http%3A%2F%2Fpic.90sjimg.com%2Fdesign%2F00%2F71%2F42%2F87%2F58e7892ccdbd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9940" name="Picture 4" descr="https://timgsa.baidu.com/timg?image&amp;quality=80&amp;size=b9999_10000&amp;sec=1511278880599&amp;di=f2ff741da211b34b09775000253b65d7&amp;imgtype=0&amp;src=http%3A%2F%2Fpic.90sjimg.com%2Fdesign%2F00%2F71%2F42%2F87%2F58e7892ccdbd6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36" r="21671"/>
          <a:stretch>
            <a:fillRect/>
          </a:stretch>
        </p:blipFill>
        <p:spPr bwMode="auto">
          <a:xfrm>
            <a:off x="6012160" y="620688"/>
            <a:ext cx="2899395" cy="5561087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2276872"/>
            <a:ext cx="5544616" cy="36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R="0" lvl="0" algn="l" defTabSz="914400" rtl="0" eaLnBrk="1" fontAlgn="auto" latinLnBrk="0" hangingPunct="1">
              <a:lnSpc>
                <a:spcPts val="55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把握文意结构和思路。 </a:t>
            </a:r>
          </a:p>
          <a:p>
            <a:pPr marR="0" lvl="0" algn="l" defTabSz="914400" rtl="0" eaLnBrk="1" fontAlgn="auto" latinLnBrk="0" hangingPunct="1">
              <a:lnSpc>
                <a:spcPts val="55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一（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）：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问志</a:t>
            </a:r>
          </a:p>
          <a:p>
            <a:pPr marR="0" lvl="0" algn="l" defTabSz="914400" rtl="0" eaLnBrk="1" fontAlgn="auto" latinLnBrk="0" hangingPunct="1">
              <a:lnSpc>
                <a:spcPts val="55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二（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2——12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）：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述志</a:t>
            </a: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ts val="55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三（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13——16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）：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评志 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03648" y="620688"/>
            <a:ext cx="302433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kumimoji="1" lang="zh-CN" altLang="en-US" sz="4000" b="1" smtClean="0">
                <a:latin typeface="+mn-ea"/>
              </a:rPr>
              <a:t>整体感知</a:t>
            </a:r>
            <a:endParaRPr kumimoji="1" lang="zh-CN" altLang="en-US" sz="4000" b="1">
              <a:latin typeface="+mn-ea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323528" y="685800"/>
            <a:ext cx="54006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新魏"/>
                <a:ea typeface="华文新魏"/>
              </a:rPr>
              <a:t>课文围绕谈“志”展开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516216" y="1268760"/>
            <a:ext cx="216024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zh-CN" altLang="en-US" sz="4000" b="1">
                <a:latin typeface="+mn-ea"/>
              </a:rPr>
              <a:t>问“志”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516216" y="3021360"/>
            <a:ext cx="216024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zh-CN" altLang="en-US" sz="4000" b="1">
                <a:latin typeface="+mn-ea"/>
              </a:rPr>
              <a:t>言“志”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516216" y="4869160"/>
            <a:ext cx="216024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zh-CN" altLang="en-US" sz="4000" b="1">
                <a:latin typeface="+mn-ea"/>
              </a:rPr>
              <a:t>评“志”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7452320" y="2132856"/>
            <a:ext cx="146457" cy="747713"/>
          </a:xfrm>
          <a:prstGeom prst="downArrow">
            <a:avLst>
              <a:gd name="adj1" fmla="val 50000"/>
              <a:gd name="adj2" fmla="val 122656"/>
            </a:avLst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vert="eaVert" wrap="none" anchor="ctr"/>
          <a:lstStyle/>
          <a:p>
            <a:endParaRPr lang="zh-CN" altLang="en-US" sz="4000">
              <a:latin typeface="+mn-ea"/>
            </a:endParaRP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7452320" y="3933056"/>
            <a:ext cx="146457" cy="747713"/>
          </a:xfrm>
          <a:prstGeom prst="downArrow">
            <a:avLst>
              <a:gd name="adj1" fmla="val 50000"/>
              <a:gd name="adj2" fmla="val 122656"/>
            </a:avLst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vert="eaVert" wrap="none" anchor="ctr"/>
          <a:lstStyle/>
          <a:p>
            <a:endParaRPr lang="zh-CN" altLang="en-US" sz="4000">
              <a:latin typeface="+mn-ea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23528" y="5013176"/>
            <a:ext cx="583264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zh-CN" altLang="en-US" sz="3600" b="1">
                <a:solidFill>
                  <a:schemeClr val="tx1"/>
                </a:solidFill>
                <a:latin typeface="+mj-ea"/>
                <a:ea typeface="+mj-ea"/>
              </a:rPr>
              <a:t>四位弟子“志向”怎样？</a:t>
            </a:r>
          </a:p>
          <a:p>
            <a:r>
              <a:rPr kumimoji="1" lang="zh-CN" altLang="en-US" sz="3600" b="1" smtClean="0">
                <a:solidFill>
                  <a:schemeClr val="tx1"/>
                </a:solidFill>
                <a:latin typeface="+mj-ea"/>
                <a:ea typeface="+mj-ea"/>
              </a:rPr>
              <a:t>试</a:t>
            </a:r>
            <a:r>
              <a:rPr kumimoji="1" lang="zh-CN" altLang="en-US" sz="3600" b="1">
                <a:solidFill>
                  <a:schemeClr val="tx1"/>
                </a:solidFill>
                <a:latin typeface="+mj-ea"/>
                <a:ea typeface="+mj-ea"/>
              </a:rPr>
              <a:t>从说话方式中体会其性格。</a:t>
            </a:r>
          </a:p>
        </p:txBody>
      </p:sp>
      <p:pic>
        <p:nvPicPr>
          <p:cNvPr id="19465" name="Picture 9" descr="孔子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" y="2209800"/>
            <a:ext cx="5332413" cy="2382838"/>
          </a:xfrm>
          <a:prstGeom prst="rect">
            <a:avLst/>
          </a:prstGeom>
          <a:noFill/>
          <a:ln w="63500">
            <a:solidFill>
              <a:srgbClr val="000000"/>
            </a:solidFill>
            <a:miter lim="800000"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  <p:bldP spid="19461" grpId="0" animBg="1"/>
      <p:bldP spid="19462" grpId="0" animBg="1"/>
      <p:bldP spid="19463" grpId="0" animBg="1"/>
      <p:bldP spid="194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476672"/>
            <a:ext cx="8208912" cy="1800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sz="3600" b="1">
                <a:solidFill>
                  <a:srgbClr val="C00000"/>
                </a:solidFill>
                <a:latin typeface="+mj-ea"/>
                <a:ea typeface="+mj-ea"/>
              </a:rPr>
              <a:t>“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以吾一日长乎尔</a:t>
            </a:r>
            <a:r>
              <a:rPr lang="en-US" altLang="zh-CN" sz="3600" b="1">
                <a:solidFill>
                  <a:srgbClr val="C00000"/>
                </a:solidFill>
                <a:latin typeface="+mj-ea"/>
                <a:ea typeface="+mj-ea"/>
              </a:rPr>
              <a:t>,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毋吾以也。</a:t>
            </a:r>
            <a:br>
              <a:rPr lang="zh-CN" altLang="en-US" sz="3600" b="1">
                <a:solidFill>
                  <a:schemeClr val="tx1"/>
                </a:solidFill>
                <a:latin typeface="+mj-ea"/>
                <a:ea typeface="+mj-ea"/>
              </a:rPr>
            </a:br>
            <a:r>
              <a:rPr lang="zh-CN" altLang="en-US" sz="3600" b="1">
                <a:solidFill>
                  <a:schemeClr val="tx1"/>
                </a:solidFill>
                <a:latin typeface="+mj-ea"/>
                <a:ea typeface="+mj-ea"/>
              </a:rPr>
              <a:t>居则曰</a:t>
            </a:r>
            <a:r>
              <a:rPr lang="en-US" altLang="zh-CN" sz="3600" b="1">
                <a:solidFill>
                  <a:schemeClr val="tx1"/>
                </a:solidFill>
                <a:latin typeface="+mj-ea"/>
                <a:ea typeface="+mj-ea"/>
              </a:rPr>
              <a:t>:‘</a:t>
            </a:r>
            <a:r>
              <a:rPr lang="zh-CN" altLang="en-US" sz="3600" b="1">
                <a:solidFill>
                  <a:schemeClr val="tx1"/>
                </a:solidFill>
                <a:latin typeface="+mj-ea"/>
                <a:ea typeface="+mj-ea"/>
              </a:rPr>
              <a:t>不吾知也。’</a:t>
            </a:r>
            <a:br>
              <a:rPr lang="zh-CN" altLang="en-US" sz="3600" b="1">
                <a:solidFill>
                  <a:schemeClr val="tx1"/>
                </a:solidFill>
                <a:latin typeface="+mj-ea"/>
                <a:ea typeface="+mj-ea"/>
              </a:rPr>
            </a:br>
            <a:r>
              <a:rPr lang="zh-CN" altLang="en-US" sz="3600" b="1">
                <a:solidFill>
                  <a:schemeClr val="tx1"/>
                </a:solidFill>
                <a:latin typeface="+mj-ea"/>
                <a:ea typeface="+mj-ea"/>
              </a:rPr>
              <a:t>如或知尔</a:t>
            </a:r>
            <a:r>
              <a:rPr lang="en-US" altLang="zh-CN" sz="3600" b="1">
                <a:solidFill>
                  <a:schemeClr val="tx1"/>
                </a:solidFill>
                <a:latin typeface="+mj-ea"/>
                <a:ea typeface="+mj-ea"/>
              </a:rPr>
              <a:t>,</a:t>
            </a:r>
            <a:r>
              <a:rPr lang="zh-CN" altLang="en-US" sz="3600" b="1">
                <a:solidFill>
                  <a:schemeClr val="tx1"/>
                </a:solidFill>
                <a:latin typeface="+mj-ea"/>
                <a:ea typeface="+mj-ea"/>
              </a:rPr>
              <a:t>则何以哉</a:t>
            </a:r>
            <a:r>
              <a:rPr lang="en-US" altLang="zh-CN" sz="3600" b="1">
                <a:solidFill>
                  <a:schemeClr val="tx1"/>
                </a:solidFill>
                <a:latin typeface="+mj-ea"/>
                <a:ea typeface="+mj-ea"/>
              </a:rPr>
              <a:t>?  ”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7544" y="2636912"/>
            <a:ext cx="8227640" cy="2714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350" indent="22225">
              <a:lnSpc>
                <a:spcPct val="130000"/>
              </a:lnSpc>
              <a:buNone/>
            </a:pPr>
            <a:r>
              <a:rPr lang="zh-CN" altLang="en-US" b="1" smtClean="0">
                <a:latin typeface="+mj-ea"/>
                <a:ea typeface="+mj-ea"/>
              </a:rPr>
              <a:t>１</a:t>
            </a:r>
            <a:r>
              <a:rPr lang="en-US" altLang="zh-CN" b="1">
                <a:latin typeface="+mj-ea"/>
                <a:ea typeface="+mj-ea"/>
              </a:rPr>
              <a:t>.</a:t>
            </a:r>
            <a:r>
              <a:rPr lang="zh-CN" altLang="en-US" b="1">
                <a:latin typeface="+mj-ea"/>
                <a:ea typeface="+mj-ea"/>
              </a:rPr>
              <a:t>用温和自谦的话首先</a:t>
            </a:r>
            <a:r>
              <a:rPr lang="zh-CN" altLang="en-US" b="1">
                <a:solidFill>
                  <a:srgbClr val="C00000"/>
                </a:solidFill>
                <a:latin typeface="+mj-ea"/>
                <a:ea typeface="+mj-ea"/>
              </a:rPr>
              <a:t>解除了学生的思想顾虑</a:t>
            </a:r>
            <a:r>
              <a:rPr lang="zh-CN" altLang="en-US" b="1">
                <a:latin typeface="+mj-ea"/>
                <a:ea typeface="+mj-ea"/>
              </a:rPr>
              <a:t>，给学生创造了说真话的条件，创造了一个轻松、亲切、活跃的环境，从而鼓励学生敢于发表意见，大胆地谈个人的理想</a:t>
            </a:r>
            <a:r>
              <a:rPr lang="zh-CN" altLang="en-US" b="1" smtClean="0">
                <a:latin typeface="+mj-ea"/>
                <a:ea typeface="+mj-ea"/>
              </a:rPr>
              <a:t>。</a:t>
            </a:r>
            <a:endParaRPr lang="zh-CN" altLang="en-US" b="1"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5589240"/>
            <a:ext cx="8280920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和蔼可亲、平易近人 </a:t>
            </a:r>
            <a:endParaRPr lang="zh-CN" altLang="en-US"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uiExpand="1" build="p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5" y="404664"/>
            <a:ext cx="8208912" cy="1800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sz="3600" b="1">
                <a:solidFill>
                  <a:schemeClr val="tx1"/>
                </a:solidFill>
                <a:latin typeface="+mj-ea"/>
                <a:ea typeface="+mj-ea"/>
              </a:rPr>
              <a:t>“</a:t>
            </a:r>
            <a:r>
              <a:rPr lang="zh-CN" altLang="en-US" sz="3600" b="1">
                <a:solidFill>
                  <a:schemeClr val="tx1"/>
                </a:solidFill>
                <a:latin typeface="+mj-ea"/>
                <a:ea typeface="+mj-ea"/>
              </a:rPr>
              <a:t>以吾一日长乎尔</a:t>
            </a:r>
            <a:r>
              <a:rPr lang="en-US" altLang="zh-CN" sz="3600" b="1">
                <a:solidFill>
                  <a:schemeClr val="tx1"/>
                </a:solidFill>
                <a:latin typeface="+mj-ea"/>
                <a:ea typeface="+mj-ea"/>
              </a:rPr>
              <a:t>,</a:t>
            </a:r>
            <a:r>
              <a:rPr lang="zh-CN" altLang="en-US" sz="3600" b="1">
                <a:solidFill>
                  <a:schemeClr val="tx1"/>
                </a:solidFill>
                <a:latin typeface="+mj-ea"/>
                <a:ea typeface="+mj-ea"/>
              </a:rPr>
              <a:t>毋吾以也。</a:t>
            </a:r>
            <a:br>
              <a:rPr lang="zh-CN" altLang="en-US" sz="3600" b="1">
                <a:solidFill>
                  <a:schemeClr val="tx1"/>
                </a:solidFill>
                <a:latin typeface="+mj-ea"/>
                <a:ea typeface="+mj-ea"/>
              </a:rPr>
            </a:br>
            <a:r>
              <a:rPr lang="zh-CN" altLang="en-US" sz="3600" b="1" u="sng">
                <a:solidFill>
                  <a:srgbClr val="C00000"/>
                </a:solidFill>
                <a:latin typeface="+mj-ea"/>
                <a:ea typeface="+mj-ea"/>
              </a:rPr>
              <a:t>居则曰</a:t>
            </a:r>
            <a:r>
              <a:rPr lang="en-US" altLang="zh-CN" sz="3600" b="1" u="sng">
                <a:solidFill>
                  <a:srgbClr val="C00000"/>
                </a:solidFill>
                <a:latin typeface="+mj-ea"/>
                <a:ea typeface="+mj-ea"/>
              </a:rPr>
              <a:t>:‘</a:t>
            </a:r>
            <a:r>
              <a:rPr lang="zh-CN" altLang="en-US" sz="3600" b="1" u="sng">
                <a:solidFill>
                  <a:srgbClr val="C00000"/>
                </a:solidFill>
                <a:latin typeface="+mj-ea"/>
                <a:ea typeface="+mj-ea"/>
              </a:rPr>
              <a:t>不吾知也。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’</a:t>
            </a:r>
            <a:br>
              <a:rPr lang="zh-CN" altLang="en-US" sz="3600" b="1" u="sng">
                <a:solidFill>
                  <a:srgbClr val="C00000"/>
                </a:solidFill>
                <a:latin typeface="+mj-ea"/>
                <a:ea typeface="+mj-ea"/>
              </a:rPr>
            </a:br>
            <a:r>
              <a:rPr lang="zh-CN" altLang="en-US" sz="3600" b="1" u="sng">
                <a:solidFill>
                  <a:srgbClr val="C00000"/>
                </a:solidFill>
                <a:latin typeface="+mj-ea"/>
                <a:ea typeface="+mj-ea"/>
              </a:rPr>
              <a:t>如或知尔</a:t>
            </a:r>
            <a:r>
              <a:rPr lang="en-US" altLang="zh-CN" sz="3600" b="1" u="sng">
                <a:solidFill>
                  <a:srgbClr val="C00000"/>
                </a:solidFill>
                <a:latin typeface="+mj-ea"/>
                <a:ea typeface="+mj-ea"/>
              </a:rPr>
              <a:t>,</a:t>
            </a:r>
            <a:r>
              <a:rPr lang="zh-CN" altLang="en-US" sz="3600" b="1" u="sng">
                <a:solidFill>
                  <a:srgbClr val="C00000"/>
                </a:solidFill>
                <a:latin typeface="+mj-ea"/>
                <a:ea typeface="+mj-ea"/>
              </a:rPr>
              <a:t>则何以哉</a:t>
            </a:r>
            <a:r>
              <a:rPr lang="en-US" altLang="zh-CN" sz="3600" b="1" u="sng">
                <a:solidFill>
                  <a:srgbClr val="C00000"/>
                </a:solidFill>
                <a:latin typeface="+mj-ea"/>
                <a:ea typeface="+mj-ea"/>
              </a:rPr>
              <a:t>?</a:t>
            </a:r>
            <a:r>
              <a:rPr lang="en-US" altLang="zh-CN" sz="3600" b="1">
                <a:solidFill>
                  <a:srgbClr val="C00000"/>
                </a:solidFill>
                <a:latin typeface="+mj-ea"/>
                <a:ea typeface="+mj-ea"/>
              </a:rPr>
              <a:t>  ”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7544" y="2420888"/>
            <a:ext cx="8174360" cy="302433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6350" indent="22225">
              <a:lnSpc>
                <a:spcPts val="4500"/>
              </a:lnSpc>
              <a:spcBef>
                <a:spcPct val="0"/>
              </a:spcBef>
              <a:buNone/>
            </a:pPr>
            <a:r>
              <a:rPr lang="en-US" altLang="zh-CN" b="1" smtClean="0">
                <a:latin typeface="+mj-ea"/>
                <a:ea typeface="+mj-ea"/>
              </a:rPr>
              <a:t>2</a:t>
            </a:r>
            <a:r>
              <a:rPr lang="zh-CN" altLang="en-US" b="1">
                <a:latin typeface="+mj-ea"/>
                <a:ea typeface="+mj-ea"/>
              </a:rPr>
              <a:t>、</a:t>
            </a:r>
            <a:r>
              <a:rPr lang="zh-CN" altLang="en-US" b="1">
                <a:solidFill>
                  <a:srgbClr val="C00000"/>
                </a:solidFill>
                <a:latin typeface="+mj-ea"/>
                <a:ea typeface="+mj-ea"/>
              </a:rPr>
              <a:t>引用学生日常好说的牢骚话</a:t>
            </a:r>
            <a:r>
              <a:rPr lang="zh-CN" altLang="en-US" b="1">
                <a:latin typeface="+mj-ea"/>
                <a:ea typeface="+mj-ea"/>
              </a:rPr>
              <a:t>，指出他的学生平时认为人们不了解自己，所以感到无所作为，表明对学生的了解。</a:t>
            </a:r>
          </a:p>
          <a:p>
            <a:pPr marL="6350" indent="22225">
              <a:lnSpc>
                <a:spcPts val="4500"/>
              </a:lnSpc>
              <a:spcBef>
                <a:spcPct val="0"/>
              </a:spcBef>
              <a:buNone/>
            </a:pPr>
            <a:r>
              <a:rPr lang="en-US" altLang="zh-CN" b="1" smtClean="0">
                <a:latin typeface="+mj-ea"/>
                <a:ea typeface="+mj-ea"/>
              </a:rPr>
              <a:t>3</a:t>
            </a:r>
            <a:r>
              <a:rPr lang="zh-CN" altLang="en-US" b="1">
                <a:latin typeface="+mj-ea"/>
                <a:ea typeface="+mj-ea"/>
              </a:rPr>
              <a:t>、而后</a:t>
            </a:r>
            <a:r>
              <a:rPr lang="zh-CN" altLang="en-US" b="1">
                <a:solidFill>
                  <a:srgbClr val="C00000"/>
                </a:solidFill>
                <a:latin typeface="+mj-ea"/>
                <a:ea typeface="+mj-ea"/>
              </a:rPr>
              <a:t>假设了一种情况</a:t>
            </a:r>
            <a:r>
              <a:rPr lang="zh-CN" altLang="en-US" b="1">
                <a:latin typeface="+mj-ea"/>
                <a:ea typeface="+mj-ea"/>
              </a:rPr>
              <a:t>，如果有人了解你们</a:t>
            </a:r>
            <a:r>
              <a:rPr lang="en-US" altLang="zh-CN" b="1">
                <a:latin typeface="+mj-ea"/>
                <a:ea typeface="+mj-ea"/>
              </a:rPr>
              <a:t>,</a:t>
            </a:r>
            <a:r>
              <a:rPr lang="zh-CN" altLang="en-US" b="1">
                <a:latin typeface="+mj-ea"/>
                <a:ea typeface="+mj-ea"/>
              </a:rPr>
              <a:t>你们怎么办</a:t>
            </a:r>
            <a:r>
              <a:rPr lang="en-US" altLang="zh-CN" b="1">
                <a:latin typeface="+mj-ea"/>
                <a:ea typeface="+mj-ea"/>
              </a:rPr>
              <a:t>?</a:t>
            </a:r>
            <a:r>
              <a:rPr lang="zh-CN" altLang="en-US" b="1">
                <a:latin typeface="+mj-ea"/>
                <a:ea typeface="+mj-ea"/>
              </a:rPr>
              <a:t>从而</a:t>
            </a:r>
            <a:r>
              <a:rPr lang="zh-CN" altLang="en-US" b="1">
                <a:solidFill>
                  <a:srgbClr val="C00000"/>
                </a:solidFill>
                <a:latin typeface="+mj-ea"/>
                <a:ea typeface="+mj-ea"/>
              </a:rPr>
              <a:t>水到渠成地启发学生谈出自己的想法</a:t>
            </a:r>
            <a:r>
              <a:rPr lang="zh-CN" altLang="en-US" b="1" smtClean="0">
                <a:latin typeface="+mj-ea"/>
                <a:ea typeface="+mj-ea"/>
              </a:rPr>
              <a:t>。</a:t>
            </a:r>
            <a:endParaRPr lang="zh-CN" altLang="en-US" b="1"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5661248"/>
            <a:ext cx="828092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>
              <a:lnSpc>
                <a:spcPct val="110000"/>
              </a:lnSpc>
              <a:spcBef>
                <a:spcPct val="20000"/>
              </a:spcBef>
            </a:pPr>
            <a:r>
              <a:rPr lang="zh-CN" altLang="en-US" sz="4000" b="1" smtClean="0">
                <a:solidFill>
                  <a:schemeClr val="bg1"/>
                </a:solidFill>
                <a:latin typeface="+mj-ea"/>
                <a:ea typeface="+mj-ea"/>
              </a:rPr>
              <a:t>循 循 善 诱</a:t>
            </a:r>
            <a:endParaRPr lang="zh-CN" altLang="en-US" sz="4000" b="1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763688" y="1628800"/>
            <a:ext cx="6768752" cy="1944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0000"/>
              </a:lnSpc>
            </a:pPr>
            <a:r>
              <a:rPr kumimoji="1" lang="zh-CN" altLang="en-US" sz="3600" b="1">
                <a:latin typeface="+mj-ea"/>
                <a:ea typeface="+mj-ea"/>
              </a:rPr>
              <a:t>　</a:t>
            </a:r>
            <a:r>
              <a:rPr kumimoji="1" lang="zh-CN" altLang="en-US" sz="3600" b="1" smtClean="0">
                <a:latin typeface="+mj-ea"/>
                <a:ea typeface="+mj-ea"/>
              </a:rPr>
              <a:t>治理</a:t>
            </a:r>
            <a:r>
              <a:rPr kumimoji="1" lang="zh-CN" altLang="en-US" sz="3600" b="1">
                <a:latin typeface="+mj-ea"/>
                <a:ea typeface="+mj-ea"/>
              </a:rPr>
              <a:t>一个受大国侵略而且遭受饥荒的千乘之国，并保证三年内使人民勇于作战并懂得义理。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67544" y="1412776"/>
            <a:ext cx="861774" cy="37898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wrap="square">
            <a:spAutoFit/>
          </a:bodyPr>
          <a:lstStyle/>
          <a:p>
            <a:pPr algn="ctr"/>
            <a:r>
              <a:rPr kumimoji="1" lang="zh-CN" altLang="en-US" sz="4400" b="1">
                <a:solidFill>
                  <a:schemeClr val="bg1"/>
                </a:solidFill>
                <a:latin typeface="+mj-ea"/>
                <a:ea typeface="+mj-ea"/>
              </a:rPr>
              <a:t>子路（仲由）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763688" y="5013176"/>
            <a:ext cx="417646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zh-CN" altLang="en-US" sz="3600" b="1" smtClean="0">
                <a:latin typeface="+mj-ea"/>
                <a:ea typeface="+mj-ea"/>
              </a:rPr>
              <a:t>有抱负</a:t>
            </a:r>
            <a:r>
              <a:rPr kumimoji="1" lang="zh-CN" altLang="en-US" sz="3600" b="1">
                <a:latin typeface="+mj-ea"/>
                <a:ea typeface="+mj-ea"/>
              </a:rPr>
              <a:t>，自信，</a:t>
            </a:r>
          </a:p>
          <a:p>
            <a:r>
              <a:rPr kumimoji="1" lang="zh-CN" altLang="en-US" sz="3600" b="1">
                <a:latin typeface="+mj-ea"/>
                <a:ea typeface="+mj-ea"/>
              </a:rPr>
              <a:t>却失之鲁莽、轻率。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092343" y="620688"/>
            <a:ext cx="1316387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kumimoji="1" lang="zh-CN" altLang="en-US" sz="4400" b="1" smtClean="0">
                <a:solidFill>
                  <a:schemeClr val="tx1"/>
                </a:solidFill>
                <a:latin typeface="+mj-ea"/>
                <a:ea typeface="+mj-ea"/>
              </a:rPr>
              <a:t>述志</a:t>
            </a:r>
            <a:endParaRPr kumimoji="1" lang="zh-CN" altLang="en-US" sz="4400" b="1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051720" y="3933056"/>
            <a:ext cx="144016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zh-CN" altLang="en-US" sz="4400" b="1" smtClean="0">
                <a:solidFill>
                  <a:schemeClr val="tx1"/>
                </a:solidFill>
                <a:latin typeface="+mj-ea"/>
                <a:ea typeface="+mj-ea"/>
              </a:rPr>
              <a:t>性格</a:t>
            </a:r>
            <a:endParaRPr kumimoji="1" lang="zh-CN" altLang="en-US" sz="4400" b="1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5292080" y="3861048"/>
            <a:ext cx="296747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zh-CN" altLang="en-US" sz="5400" b="1">
                <a:solidFill>
                  <a:schemeClr val="bg1"/>
                </a:solidFill>
                <a:latin typeface="+mj-ea"/>
                <a:ea typeface="+mj-ea"/>
              </a:rPr>
              <a:t>侧重强国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04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6" grpId="0" animBg="1"/>
      <p:bldP spid="2048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71600" y="1700808"/>
            <a:ext cx="6197947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0000"/>
              </a:lnSpc>
            </a:pPr>
            <a:r>
              <a:rPr kumimoji="1" lang="en-US" altLang="zh-CN" sz="2800" smtClean="0">
                <a:latin typeface="Times New Roman" pitchFamily="18" charset="0"/>
                <a:ea typeface="华文中宋" pitchFamily="2" charset="-122"/>
              </a:rPr>
              <a:t>    </a:t>
            </a:r>
            <a:r>
              <a:rPr kumimoji="1" lang="zh-CN" altLang="en-US" sz="3600" b="1" smtClean="0">
                <a:latin typeface="+mj-ea"/>
                <a:ea typeface="+mj-ea"/>
              </a:rPr>
              <a:t>治理</a:t>
            </a:r>
            <a:r>
              <a:rPr kumimoji="1" lang="zh-CN" altLang="en-US" sz="3600" b="1">
                <a:latin typeface="+mj-ea"/>
                <a:ea typeface="+mj-ea"/>
              </a:rPr>
              <a:t>一个小国，三年内使人民富足。至于礼乐教化，还难办到。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827584" y="5301208"/>
            <a:ext cx="417646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zh-CN" altLang="en-US" sz="3600" b="1" smtClean="0">
                <a:latin typeface="+mj-ea"/>
                <a:ea typeface="+mj-ea"/>
              </a:rPr>
              <a:t>谨慎</a:t>
            </a:r>
            <a:r>
              <a:rPr kumimoji="1" lang="zh-CN" altLang="en-US" sz="3600" b="1">
                <a:latin typeface="+mj-ea"/>
                <a:ea typeface="+mj-ea"/>
              </a:rPr>
              <a:t>小心</a:t>
            </a:r>
            <a:r>
              <a:rPr kumimoji="1" lang="en-US" altLang="zh-CN" sz="3600" b="1">
                <a:latin typeface="+mj-ea"/>
                <a:ea typeface="+mj-ea"/>
              </a:rPr>
              <a:t>,</a:t>
            </a:r>
            <a:r>
              <a:rPr kumimoji="1" lang="zh-CN" altLang="en-US" sz="3600" b="1">
                <a:latin typeface="+mj-ea"/>
                <a:ea typeface="+mj-ea"/>
              </a:rPr>
              <a:t>谦虚退让 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851920" y="3861048"/>
            <a:ext cx="296747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chemeClr val="bg1"/>
                </a:solidFill>
                <a:latin typeface="+mj-ea"/>
                <a:ea typeface="+mj-ea"/>
              </a:rPr>
              <a:t>侧重富民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812360" y="1484784"/>
            <a:ext cx="861774" cy="37898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wrap="square">
            <a:spAutoFit/>
          </a:bodyPr>
          <a:lstStyle/>
          <a:p>
            <a:pPr algn="ctr"/>
            <a:r>
              <a:rPr kumimoji="1" lang="zh-CN" altLang="en-US" sz="4400" b="1" smtClean="0">
                <a:solidFill>
                  <a:schemeClr val="bg1"/>
                </a:solidFill>
                <a:latin typeface="+mj-ea"/>
                <a:ea typeface="+mj-ea"/>
              </a:rPr>
              <a:t>冉有（求）</a:t>
            </a:r>
            <a:endParaRPr kumimoji="1" lang="zh-CN" altLang="en-US" sz="44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43608" y="620688"/>
            <a:ext cx="1316387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kumimoji="1" lang="zh-CN" altLang="en-US" sz="4400" b="1" smtClean="0">
                <a:solidFill>
                  <a:schemeClr val="tx1"/>
                </a:solidFill>
                <a:latin typeface="+mj-ea"/>
                <a:ea typeface="+mj-ea"/>
              </a:rPr>
              <a:t>述志</a:t>
            </a:r>
            <a:endParaRPr kumimoji="1" lang="zh-CN" altLang="en-US" sz="4400" b="1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71600" y="3933056"/>
            <a:ext cx="144016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zh-CN" altLang="en-US" sz="4400" b="1" smtClean="0">
                <a:solidFill>
                  <a:schemeClr val="tx1"/>
                </a:solidFill>
                <a:latin typeface="+mj-ea"/>
                <a:ea typeface="+mj-ea"/>
              </a:rPr>
              <a:t>性格</a:t>
            </a:r>
            <a:endParaRPr kumimoji="1" lang="zh-CN" altLang="en-US" sz="4400" b="1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35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7" grpId="0" animBg="1"/>
      <p:bldP spid="235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7544" y="1412776"/>
            <a:ext cx="861774" cy="37898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wrap="square">
            <a:spAutoFit/>
          </a:bodyPr>
          <a:lstStyle/>
          <a:p>
            <a:pPr algn="ctr"/>
            <a:r>
              <a:rPr kumimoji="1" lang="zh-CN" altLang="en-US" sz="4400" b="1" smtClean="0">
                <a:solidFill>
                  <a:schemeClr val="bg1"/>
                </a:solidFill>
                <a:latin typeface="+mj-ea"/>
                <a:ea typeface="+mj-ea"/>
              </a:rPr>
              <a:t>公西华（赤）</a:t>
            </a:r>
            <a:endParaRPr kumimoji="1" lang="zh-CN" altLang="en-US" sz="44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763688" y="1628800"/>
            <a:ext cx="6768752" cy="15121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0000"/>
              </a:lnSpc>
            </a:pPr>
            <a:r>
              <a:rPr kumimoji="1" lang="zh-CN" altLang="en-US" sz="3600" b="1">
                <a:latin typeface="+mj-ea"/>
                <a:ea typeface="+mj-ea"/>
              </a:rPr>
              <a:t>　</a:t>
            </a:r>
            <a:r>
              <a:rPr kumimoji="1" lang="zh-CN" altLang="en-US" sz="4000" b="1" smtClean="0">
                <a:latin typeface="+mj-ea"/>
                <a:ea typeface="+mj-ea"/>
              </a:rPr>
              <a:t>能在诸侯举行祭祀或会盟时担任一个“小相”。</a:t>
            </a:r>
            <a:endParaRPr kumimoji="1" lang="zh-CN" altLang="en-US" sz="4000" b="1">
              <a:latin typeface="+mj-ea"/>
              <a:ea typeface="+mj-ea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835696" y="5301208"/>
            <a:ext cx="532859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zh-CN" altLang="en-US" sz="4000" b="1" smtClean="0">
                <a:latin typeface="+mj-ea"/>
                <a:ea typeface="+mj-ea"/>
              </a:rPr>
              <a:t>谦恭有礼，娴于辞令。</a:t>
            </a:r>
            <a:endParaRPr kumimoji="1" lang="zh-CN" altLang="en-US" sz="4000" b="1">
              <a:latin typeface="+mj-ea"/>
              <a:ea typeface="+mj-ea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092343" y="620688"/>
            <a:ext cx="1316387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kumimoji="1" lang="zh-CN" altLang="en-US" sz="4400" b="1" smtClean="0">
                <a:solidFill>
                  <a:schemeClr val="tx1"/>
                </a:solidFill>
                <a:latin typeface="+mj-ea"/>
                <a:ea typeface="+mj-ea"/>
              </a:rPr>
              <a:t>述志</a:t>
            </a:r>
            <a:endParaRPr kumimoji="1" lang="zh-CN" altLang="en-US" sz="4400" b="1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051720" y="3933056"/>
            <a:ext cx="144016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zh-CN" altLang="en-US" sz="4400" b="1" smtClean="0">
                <a:solidFill>
                  <a:schemeClr val="tx1"/>
                </a:solidFill>
                <a:latin typeface="+mj-ea"/>
                <a:ea typeface="+mj-ea"/>
              </a:rPr>
              <a:t>性格</a:t>
            </a:r>
            <a:endParaRPr kumimoji="1" lang="zh-CN" altLang="en-US" sz="4400" b="1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4211960" y="3861048"/>
            <a:ext cx="435888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zh-CN" altLang="en-US" sz="5400" b="1" smtClean="0">
                <a:solidFill>
                  <a:schemeClr val="bg1"/>
                </a:solidFill>
                <a:latin typeface="+mj-ea"/>
                <a:ea typeface="+mj-ea"/>
              </a:rPr>
              <a:t>侧重以礼治邦</a:t>
            </a:r>
            <a:endParaRPr lang="zh-CN" altLang="en-US" sz="5400" b="1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467544" y="1772816"/>
            <a:ext cx="4335016" cy="45365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zh-CN" altLang="en-US" sz="4400" b="1">
                <a:solidFill>
                  <a:srgbClr val="C00000"/>
                </a:solidFill>
                <a:latin typeface="+mj-ea"/>
                <a:ea typeface="+mj-ea"/>
              </a:rPr>
              <a:t>子路</a:t>
            </a:r>
            <a:r>
              <a:rPr lang="en-US" altLang="zh-CN" sz="4400" b="1">
                <a:solidFill>
                  <a:srgbClr val="C00000"/>
                </a:solidFill>
                <a:latin typeface="+mj-ea"/>
                <a:ea typeface="+mj-ea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zh-CN" altLang="en-US" sz="4400" b="1">
                <a:latin typeface="+mj-ea"/>
                <a:ea typeface="+mj-ea"/>
              </a:rPr>
              <a:t>　侧重强国</a:t>
            </a:r>
          </a:p>
          <a:p>
            <a:r>
              <a:rPr lang="zh-CN" altLang="en-US" sz="4400" b="1">
                <a:solidFill>
                  <a:srgbClr val="C00000"/>
                </a:solidFill>
                <a:latin typeface="+mj-ea"/>
                <a:ea typeface="+mj-ea"/>
              </a:rPr>
              <a:t>冉有</a:t>
            </a:r>
            <a:r>
              <a:rPr lang="en-US" altLang="zh-CN" sz="4400" b="1">
                <a:solidFill>
                  <a:srgbClr val="C00000"/>
                </a:solidFill>
                <a:latin typeface="+mj-ea"/>
                <a:ea typeface="+mj-ea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zh-CN" altLang="en-US" sz="4400" b="1">
                <a:latin typeface="+mj-ea"/>
                <a:ea typeface="+mj-ea"/>
              </a:rPr>
              <a:t>　侧重富民</a:t>
            </a:r>
          </a:p>
          <a:p>
            <a:r>
              <a:rPr lang="zh-CN" altLang="en-US" sz="4400" b="1">
                <a:solidFill>
                  <a:srgbClr val="C00000"/>
                </a:solidFill>
                <a:latin typeface="+mj-ea"/>
                <a:ea typeface="+mj-ea"/>
              </a:rPr>
              <a:t>公西华</a:t>
            </a:r>
            <a:r>
              <a:rPr lang="en-US" altLang="zh-CN" sz="4400" b="1">
                <a:solidFill>
                  <a:srgbClr val="C00000"/>
                </a:solidFill>
                <a:latin typeface="+mj-ea"/>
                <a:ea typeface="+mj-ea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zh-CN" altLang="en-US" sz="4400" b="1">
                <a:latin typeface="+mj-ea"/>
                <a:ea typeface="+mj-ea"/>
              </a:rPr>
              <a:t>　侧重以礼治邦</a:t>
            </a:r>
            <a:endParaRPr lang="zh-CN" altLang="en-US" sz="4400" b="1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5076056" y="1772817"/>
            <a:ext cx="3528392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smtClean="0">
                <a:solidFill>
                  <a:schemeClr val="tx1"/>
                </a:solidFill>
                <a:latin typeface="+mj-ea"/>
                <a:ea typeface="+mj-ea"/>
              </a:rPr>
              <a:t>  志向</a:t>
            </a:r>
            <a:r>
              <a:rPr lang="zh-CN" altLang="en-US" sz="4800" b="1">
                <a:solidFill>
                  <a:schemeClr val="tx1"/>
                </a:solidFill>
                <a:latin typeface="+mj-ea"/>
                <a:ea typeface="+mj-ea"/>
              </a:rPr>
              <a:t>虽各有侧重</a:t>
            </a:r>
            <a:r>
              <a:rPr lang="en-US" altLang="zh-CN" sz="4800" b="1" smtClean="0">
                <a:solidFill>
                  <a:schemeClr val="tx1"/>
                </a:solidFill>
                <a:latin typeface="+mj-ea"/>
                <a:ea typeface="+mj-ea"/>
              </a:rPr>
              <a:t>,</a:t>
            </a:r>
            <a:r>
              <a:rPr lang="zh-CN" altLang="en-US" sz="4800" b="1" smtClean="0">
                <a:solidFill>
                  <a:schemeClr val="tx1"/>
                </a:solidFill>
                <a:latin typeface="+mj-ea"/>
                <a:ea typeface="+mj-ea"/>
              </a:rPr>
              <a:t>但都愿意在</a:t>
            </a:r>
            <a:r>
              <a:rPr lang="zh-CN" altLang="en-US" sz="4800" b="1" smtClean="0">
                <a:solidFill>
                  <a:srgbClr val="C00000"/>
                </a:solidFill>
                <a:latin typeface="+mj-ea"/>
                <a:ea typeface="+mj-ea"/>
              </a:rPr>
              <a:t>仕途</a:t>
            </a:r>
            <a:r>
              <a:rPr lang="zh-CN" altLang="en-US" sz="4800" b="1" smtClean="0">
                <a:solidFill>
                  <a:schemeClr val="tx1"/>
                </a:solidFill>
                <a:latin typeface="+mj-ea"/>
                <a:ea typeface="+mj-ea"/>
              </a:rPr>
              <a:t>上创一番事业。都是参加</a:t>
            </a:r>
            <a:r>
              <a:rPr lang="zh-CN" altLang="en-US" sz="4800" b="1" smtClean="0">
                <a:solidFill>
                  <a:srgbClr val="C00000"/>
                </a:solidFill>
                <a:latin typeface="+mj-ea"/>
                <a:ea typeface="+mj-ea"/>
              </a:rPr>
              <a:t>政治。</a:t>
            </a:r>
            <a:endParaRPr lang="en-US" altLang="zh-CN" sz="4800" b="1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915816" y="620688"/>
            <a:ext cx="273630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zh-CN" altLang="en-US" sz="4400" b="1" smtClean="0">
                <a:solidFill>
                  <a:schemeClr val="bg1"/>
                </a:solidFill>
                <a:latin typeface="+mj-ea"/>
                <a:ea typeface="+mj-ea"/>
              </a:rPr>
              <a:t>归纳总结</a:t>
            </a:r>
            <a:endParaRPr lang="zh-CN" altLang="en-US" sz="4400" b="1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6" name="Picture 2" descr="C:\Users\dell\AppData\Roaming\Tencent\Users\125444567\QQ\WinTemp\RichOle\WG}6TIA{3~}GHVD]AION9KQ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6" descr="孔夫子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95" t="13217" r="22151"/>
          <a:stretch>
            <a:fillRect/>
          </a:stretch>
        </p:blipFill>
        <p:spPr bwMode="auto">
          <a:xfrm>
            <a:off x="5724128" y="548680"/>
            <a:ext cx="3197952" cy="5760640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552" y="908720"/>
            <a:ext cx="5256584" cy="47705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　</a:t>
            </a:r>
            <a:r>
              <a:rPr lang="zh-CN" altLang="en-US" sz="3600" b="1" smtClean="0">
                <a:solidFill>
                  <a:srgbClr val="C00000"/>
                </a:solidFill>
                <a:latin typeface="+mj-ea"/>
                <a:ea typeface="+mj-ea"/>
              </a:rPr>
              <a:t>如果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人类要在</a:t>
            </a:r>
            <a:r>
              <a:rPr lang="en-US" altLang="zh-CN" sz="3600" b="1">
                <a:solidFill>
                  <a:srgbClr val="C00000"/>
                </a:solidFill>
                <a:latin typeface="+mj-ea"/>
                <a:ea typeface="+mj-ea"/>
              </a:rPr>
              <a:t>21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世纪继续生存下去，必须回头两千五百多年，去吸取孔子的智慧。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990033"/>
                </a:solidFill>
              </a:rPr>
              <a:t>　　</a:t>
            </a:r>
            <a:r>
              <a:rPr lang="zh-CN" altLang="en-US" sz="2400" b="1" smtClean="0">
                <a:solidFill>
                  <a:srgbClr val="990033"/>
                </a:solidFill>
              </a:rPr>
              <a:t>  </a:t>
            </a:r>
            <a:r>
              <a:rPr lang="en-US" altLang="zh-CN" sz="3200" b="1" smtClean="0">
                <a:latin typeface="+mj-ea"/>
                <a:ea typeface="+mj-ea"/>
              </a:rPr>
              <a:t>——</a:t>
            </a:r>
            <a:r>
              <a:rPr lang="en-US" altLang="zh-CN" sz="3200" b="1">
                <a:latin typeface="+mj-ea"/>
                <a:ea typeface="+mj-ea"/>
              </a:rPr>
              <a:t>1998</a:t>
            </a:r>
            <a:r>
              <a:rPr lang="zh-CN" altLang="en-US" sz="3200" b="1">
                <a:latin typeface="+mj-ea"/>
                <a:ea typeface="+mj-ea"/>
              </a:rPr>
              <a:t>年</a:t>
            </a:r>
            <a:r>
              <a:rPr lang="en-US" altLang="zh-CN" sz="3200" b="1">
                <a:latin typeface="+mj-ea"/>
                <a:ea typeface="+mj-ea"/>
              </a:rPr>
              <a:t>1</a:t>
            </a:r>
            <a:r>
              <a:rPr lang="zh-CN" altLang="en-US" sz="3200" b="1">
                <a:latin typeface="+mj-ea"/>
                <a:ea typeface="+mj-ea"/>
              </a:rPr>
              <a:t>月全世界诺贝尔获得者集会巴黎时的宣言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668344" y="1412776"/>
            <a:ext cx="861774" cy="37898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wrap="square">
            <a:spAutoFit/>
          </a:bodyPr>
          <a:lstStyle/>
          <a:p>
            <a:pPr algn="ctr"/>
            <a:r>
              <a:rPr kumimoji="1" lang="zh-CN" altLang="en-US" sz="4400" b="1" smtClean="0">
                <a:solidFill>
                  <a:schemeClr val="bg1"/>
                </a:solidFill>
                <a:latin typeface="+mj-ea"/>
                <a:ea typeface="+mj-ea"/>
              </a:rPr>
              <a:t>曾皙（点）</a:t>
            </a:r>
            <a:endParaRPr kumimoji="1" lang="zh-CN" altLang="en-US" sz="44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39552" y="1700808"/>
            <a:ext cx="6840760" cy="22322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0000"/>
              </a:lnSpc>
            </a:pPr>
            <a:r>
              <a:rPr kumimoji="1" lang="zh-CN" altLang="en-US" sz="3200" b="1" smtClean="0">
                <a:latin typeface="+mj-ea"/>
                <a:ea typeface="+mj-ea"/>
              </a:rPr>
              <a:t>暮春时节，脱下冬衣，穿上春衣，和五六个２０岁的成年人，带着六、七个少年，在沂水边洗洗澡，在舞雩台上吹吹风，一路唱着歌回来。</a:t>
            </a:r>
            <a:endParaRPr kumimoji="1" lang="zh-CN" altLang="en-US" sz="3200" b="1">
              <a:latin typeface="+mj-ea"/>
              <a:ea typeface="+mj-ea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27584" y="5301208"/>
            <a:ext cx="489654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zh-CN" altLang="en-US" sz="3600" b="1" smtClean="0">
                <a:latin typeface="+mj-ea"/>
                <a:ea typeface="+mj-ea"/>
              </a:rPr>
              <a:t>洒脱高雅，从容淡定</a:t>
            </a:r>
            <a:endParaRPr kumimoji="1" lang="zh-CN" altLang="en-US" sz="3600" b="1">
              <a:latin typeface="+mj-ea"/>
              <a:ea typeface="+mj-ea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923928" y="4149080"/>
            <a:ext cx="227177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CN" altLang="en-US" sz="5400" b="1" smtClean="0">
                <a:solidFill>
                  <a:schemeClr val="bg1"/>
                </a:solidFill>
                <a:latin typeface="+mj-ea"/>
                <a:ea typeface="+mj-ea"/>
              </a:rPr>
              <a:t>春游图</a:t>
            </a:r>
            <a:endParaRPr lang="zh-CN" altLang="en-US" sz="54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043608" y="620688"/>
            <a:ext cx="1316387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kumimoji="1" lang="zh-CN" altLang="en-US" sz="4400" b="1" smtClean="0">
                <a:solidFill>
                  <a:schemeClr val="tx1"/>
                </a:solidFill>
                <a:latin typeface="+mj-ea"/>
                <a:ea typeface="+mj-ea"/>
              </a:rPr>
              <a:t>述志</a:t>
            </a:r>
            <a:endParaRPr kumimoji="1" lang="zh-CN" altLang="en-US" sz="4400" b="1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043608" y="4221088"/>
            <a:ext cx="144016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zh-CN" altLang="en-US" sz="4400" b="1" smtClean="0">
                <a:solidFill>
                  <a:schemeClr val="tx1"/>
                </a:solidFill>
                <a:latin typeface="+mj-ea"/>
                <a:ea typeface="+mj-ea"/>
              </a:rPr>
              <a:t>性格</a:t>
            </a:r>
            <a:endParaRPr kumimoji="1" lang="zh-CN" altLang="en-US" sz="4400" b="1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5148064" y="1628800"/>
            <a:ext cx="1512540" cy="864095"/>
          </a:xfrm>
          <a:prstGeom prst="rect">
            <a:avLst/>
          </a:prstGeom>
          <a:gradFill rotWithShape="1">
            <a:gsLst>
              <a:gs pos="0">
                <a:srgbClr val="3333FF">
                  <a:gamma/>
                  <a:shade val="46275"/>
                  <a:invGamma/>
                </a:srgbClr>
              </a:gs>
              <a:gs pos="100000">
                <a:srgbClr val="3333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010274" y="2852936"/>
            <a:ext cx="2306141" cy="920229"/>
          </a:xfrm>
          <a:prstGeom prst="rect">
            <a:avLst/>
          </a:prstGeom>
          <a:gradFill rotWithShape="1">
            <a:gsLst>
              <a:gs pos="0">
                <a:srgbClr val="3333FF">
                  <a:gamma/>
                  <a:shade val="46275"/>
                  <a:invGamma/>
                </a:srgbClr>
              </a:gs>
              <a:gs pos="100000">
                <a:srgbClr val="3333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339975" y="1701478"/>
            <a:ext cx="1584325" cy="863600"/>
          </a:xfrm>
          <a:prstGeom prst="rect">
            <a:avLst/>
          </a:prstGeom>
          <a:gradFill rotWithShape="1">
            <a:gsLst>
              <a:gs pos="0">
                <a:srgbClr val="3333FF">
                  <a:gamma/>
                  <a:shade val="46275"/>
                  <a:invGamma/>
                </a:srgbClr>
              </a:gs>
              <a:gs pos="100000">
                <a:srgbClr val="3333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682625" y="2852937"/>
            <a:ext cx="1513111" cy="848792"/>
          </a:xfrm>
          <a:prstGeom prst="rect">
            <a:avLst/>
          </a:prstGeom>
          <a:gradFill rotWithShape="1">
            <a:gsLst>
              <a:gs pos="0">
                <a:srgbClr val="3333FF">
                  <a:gamma/>
                  <a:shade val="46275"/>
                  <a:invGamma/>
                </a:srgbClr>
              </a:gs>
              <a:gs pos="100000">
                <a:srgbClr val="3333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411413" y="5660703"/>
            <a:ext cx="4032250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3132138" y="5301928"/>
            <a:ext cx="2663825" cy="1189037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63500" dir="2212194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zh-CN" altLang="en-US" sz="7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孔 子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2268538" y="1628453"/>
            <a:ext cx="1943422" cy="92333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5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曾皙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2625725" y="2209478"/>
            <a:ext cx="1841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endParaRPr kumimoji="1" lang="zh-CN" altLang="zh-CN" sz="2400">
              <a:latin typeface="Times New Roman" pitchFamily="18" charset="0"/>
            </a:endParaRP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11560" y="2780928"/>
            <a:ext cx="1871662" cy="9144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zh-CN" altLang="en-US" sz="5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子路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2397125" y="2971478"/>
            <a:ext cx="1841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endParaRPr kumimoji="1" lang="zh-CN" altLang="zh-CN" sz="2400">
              <a:latin typeface="Times New Roman" pitchFamily="18" charset="0"/>
            </a:endParaRPr>
          </a:p>
        </p:txBody>
      </p:sp>
      <p:pic>
        <p:nvPicPr>
          <p:cNvPr id="52237" name="Picture 13" descr="confu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3888" y="4509120"/>
            <a:ext cx="1573096" cy="1224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5076056" y="1556792"/>
            <a:ext cx="1655762" cy="9144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zh-CN" altLang="en-US" sz="5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冉有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5940152" y="2780928"/>
            <a:ext cx="2665412" cy="92333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5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公西华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467544" y="3717032"/>
            <a:ext cx="2031325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3600">
                <a:latin typeface="Times New Roman" pitchFamily="18" charset="0"/>
                <a:ea typeface="黑体" pitchFamily="2" charset="-122"/>
              </a:rPr>
              <a:t>（仲由）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3635896" y="1844824"/>
            <a:ext cx="1569660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3600">
                <a:latin typeface="Times New Roman" pitchFamily="18" charset="0"/>
                <a:ea typeface="黑体" pitchFamily="2" charset="-122"/>
              </a:rPr>
              <a:t>（点）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6516216" y="1772816"/>
            <a:ext cx="1569660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3600">
                <a:latin typeface="Times New Roman" pitchFamily="18" charset="0"/>
                <a:ea typeface="黑体" pitchFamily="2" charset="-122"/>
              </a:rPr>
              <a:t>（求）</a:t>
            </a: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6488113" y="3774753"/>
            <a:ext cx="1569660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3600">
                <a:latin typeface="Times New Roman" pitchFamily="18" charset="0"/>
                <a:ea typeface="黑体" pitchFamily="2" charset="-122"/>
              </a:rPr>
              <a:t>（赤）</a:t>
            </a:r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 flipV="1">
            <a:off x="4427538" y="2709540"/>
            <a:ext cx="1081087" cy="18716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2411413" y="4503415"/>
            <a:ext cx="692150" cy="701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4000">
                <a:solidFill>
                  <a:srgbClr val="FF0000"/>
                </a:solidFill>
                <a:latin typeface="Times New Roman" pitchFamily="18" charset="0"/>
                <a:ea typeface="华文行楷" pitchFamily="2" charset="-122"/>
              </a:rPr>
              <a:t>哂</a:t>
            </a: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2987675" y="3141340"/>
            <a:ext cx="697627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4000">
                <a:solidFill>
                  <a:srgbClr val="FF0000"/>
                </a:solidFill>
                <a:latin typeface="Times New Roman" pitchFamily="18" charset="0"/>
                <a:ea typeface="华文行楷" pitchFamily="2" charset="-122"/>
              </a:rPr>
              <a:t>与</a:t>
            </a: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4284663" y="2925440"/>
            <a:ext cx="697627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4000">
                <a:solidFill>
                  <a:srgbClr val="FF0000"/>
                </a:solidFill>
                <a:latin typeface="Times New Roman" pitchFamily="18" charset="0"/>
                <a:ea typeface="华文行楷" pitchFamily="2" charset="-122"/>
              </a:rPr>
              <a:t>赞</a:t>
            </a:r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5730875" y="4509765"/>
            <a:ext cx="697627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4000">
                <a:solidFill>
                  <a:srgbClr val="FF0000"/>
                </a:solidFill>
                <a:latin typeface="Times New Roman" pitchFamily="18" charset="0"/>
                <a:ea typeface="华文行楷" pitchFamily="2" charset="-122"/>
              </a:rPr>
              <a:t>惜</a:t>
            </a:r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 flipH="1" flipV="1">
            <a:off x="3492500" y="2709540"/>
            <a:ext cx="719138" cy="18716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52250" name="Line 26"/>
          <p:cNvSpPr>
            <a:spLocks noChangeShapeType="1"/>
          </p:cNvSpPr>
          <p:nvPr/>
        </p:nvSpPr>
        <p:spPr bwMode="auto">
          <a:xfrm flipH="1" flipV="1">
            <a:off x="2484438" y="3644578"/>
            <a:ext cx="1222375" cy="15843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52251" name="Line 27"/>
          <p:cNvSpPr>
            <a:spLocks noChangeShapeType="1"/>
          </p:cNvSpPr>
          <p:nvPr/>
        </p:nvSpPr>
        <p:spPr bwMode="auto">
          <a:xfrm flipV="1">
            <a:off x="5076825" y="3789040"/>
            <a:ext cx="1079500" cy="14398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52252" name="Line 28"/>
          <p:cNvSpPr>
            <a:spLocks noChangeShapeType="1"/>
          </p:cNvSpPr>
          <p:nvPr/>
        </p:nvSpPr>
        <p:spPr bwMode="auto">
          <a:xfrm flipV="1">
            <a:off x="899592" y="980728"/>
            <a:ext cx="6264175" cy="47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52253" name="WordArt 29"/>
          <p:cNvSpPr>
            <a:spLocks noChangeArrowheads="1" noChangeShapeType="1" noTextEdit="1"/>
          </p:cNvSpPr>
          <p:nvPr/>
        </p:nvSpPr>
        <p:spPr bwMode="auto">
          <a:xfrm>
            <a:off x="7308304" y="404664"/>
            <a:ext cx="1296143" cy="12954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800" kern="10">
                <a:ln w="9525">
                  <a:solidFill>
                    <a:srgbClr val="FFFFFF"/>
                  </a:solidFill>
                  <a:round/>
                </a:ln>
                <a:solidFill>
                  <a:srgbClr val="FF0000"/>
                </a:solidFill>
                <a:latin typeface="华文行楷"/>
                <a:ea typeface="华文行楷"/>
              </a:rPr>
              <a:t>礼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4" grpId="0" animBg="1"/>
      <p:bldP spid="52245" grpId="0" animBg="1"/>
      <p:bldP spid="52246" grpId="0" animBg="1"/>
      <p:bldP spid="52247" grpId="0" animBg="1"/>
      <p:bldP spid="52248" grpId="0" animBg="1"/>
      <p:bldP spid="52249" grpId="0" animBg="1"/>
      <p:bldP spid="52250" grpId="0" animBg="1"/>
      <p:bldP spid="52251" grpId="0" animBg="1"/>
      <p:bldP spid="52252" grpId="0" animBg="1"/>
      <p:bldP spid="522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6" name="Picture 2" descr="C:\Users\dell\AppData\Roaming\Tencent\Users\125444567\QQ\WinTemp\RichOle\WG}6TIA{3~}GHVD]AION9KQ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6" descr="孔夫子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95" t="13217" r="22151"/>
          <a:stretch>
            <a:fillRect/>
          </a:stretch>
        </p:blipFill>
        <p:spPr bwMode="auto">
          <a:xfrm>
            <a:off x="5724128" y="548680"/>
            <a:ext cx="3197952" cy="5760640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3568" y="1772816"/>
            <a:ext cx="4752528" cy="239059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5400" b="1" smtClean="0">
                <a:latin typeface="+mj-ea"/>
                <a:ea typeface="+mj-ea"/>
              </a:rPr>
              <a:t>思考：孔子为何</a:t>
            </a:r>
            <a:r>
              <a:rPr kumimoji="1" lang="zh-CN" altLang="en-US" sz="5400" b="1" smtClean="0">
                <a:solidFill>
                  <a:srgbClr val="C00000"/>
                </a:solidFill>
                <a:latin typeface="+mj-ea"/>
                <a:ea typeface="+mj-ea"/>
              </a:rPr>
              <a:t>“哂”</a:t>
            </a:r>
            <a:r>
              <a:rPr kumimoji="1" lang="zh-CN" altLang="en-US" sz="5400" b="1" smtClean="0">
                <a:latin typeface="+mj-ea"/>
                <a:ea typeface="+mj-ea"/>
              </a:rPr>
              <a:t>子</a:t>
            </a:r>
            <a:r>
              <a:rPr kumimoji="1" lang="zh-CN" altLang="en-US" sz="5400" b="1">
                <a:latin typeface="+mj-ea"/>
                <a:ea typeface="+mj-ea"/>
              </a:rPr>
              <a:t>路？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27584" y="1268760"/>
            <a:ext cx="7560840" cy="15142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4000" b="1" smtClean="0">
                <a:latin typeface="+mj-ea"/>
                <a:ea typeface="+mj-ea"/>
              </a:rPr>
              <a:t>明确：</a:t>
            </a:r>
            <a:endParaRPr kumimoji="1" lang="en-US" altLang="zh-CN" sz="4000" b="1" smtClean="0">
              <a:latin typeface="+mj-ea"/>
              <a:ea typeface="+mj-ea"/>
            </a:endParaRPr>
          </a:p>
          <a:p>
            <a:pPr>
              <a:lnSpc>
                <a:spcPct val="110000"/>
              </a:lnSpc>
            </a:pPr>
            <a:r>
              <a:rPr kumimoji="1" lang="en-US" altLang="zh-CN" sz="4000" b="1" smtClean="0">
                <a:latin typeface="+mj-ea"/>
                <a:ea typeface="+mj-ea"/>
              </a:rPr>
              <a:t>    </a:t>
            </a:r>
            <a:r>
              <a:rPr kumimoji="1" lang="zh-CN" altLang="en-US" sz="4400" b="1" smtClean="0">
                <a:latin typeface="+mj-ea"/>
                <a:ea typeface="+mj-ea"/>
              </a:rPr>
              <a:t>赞赏</a:t>
            </a:r>
            <a:r>
              <a:rPr kumimoji="1" lang="zh-CN" altLang="en-US" sz="4400" b="1">
                <a:latin typeface="+mj-ea"/>
                <a:ea typeface="+mj-ea"/>
              </a:rPr>
              <a:t>坦率发言</a:t>
            </a:r>
            <a:r>
              <a:rPr kumimoji="1" lang="en-US" altLang="zh-CN" sz="4400" b="1" smtClean="0">
                <a:latin typeface="+mj-ea"/>
                <a:ea typeface="+mj-ea"/>
              </a:rPr>
              <a:t>,</a:t>
            </a:r>
            <a:r>
              <a:rPr kumimoji="1" lang="zh-CN" altLang="en-US" sz="4400" b="1" smtClean="0">
                <a:latin typeface="+mj-ea"/>
                <a:ea typeface="+mj-ea"/>
              </a:rPr>
              <a:t>委婉</a:t>
            </a:r>
            <a:r>
              <a:rPr kumimoji="1" lang="zh-CN" altLang="en-US" sz="4400" b="1">
                <a:latin typeface="+mj-ea"/>
                <a:ea typeface="+mj-ea"/>
              </a:rPr>
              <a:t>批评 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827584" y="3645024"/>
            <a:ext cx="756084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20000"/>
              </a:lnSpc>
            </a:pPr>
            <a:r>
              <a:rPr kumimoji="1" lang="zh-CN" altLang="en-US" sz="4000" b="1">
                <a:latin typeface="Times New Roman" pitchFamily="18" charset="0"/>
                <a:ea typeface="隶书" pitchFamily="49" charset="-122"/>
              </a:rPr>
              <a:t>　</a:t>
            </a:r>
            <a:r>
              <a:rPr kumimoji="1" lang="zh-CN" altLang="en-US" sz="4000" b="1" smtClean="0">
                <a:latin typeface="+mj-ea"/>
                <a:ea typeface="+mj-ea"/>
              </a:rPr>
              <a:t>非礼</a:t>
            </a:r>
            <a:r>
              <a:rPr kumimoji="1" lang="zh-CN" altLang="en-US" sz="4000" b="1">
                <a:latin typeface="+mj-ea"/>
                <a:ea typeface="+mj-ea"/>
              </a:rPr>
              <a:t>勿视，非礼勿听，非礼勿言，非礼勿动。</a:t>
            </a:r>
          </a:p>
          <a:p>
            <a:pPr>
              <a:lnSpc>
                <a:spcPct val="120000"/>
              </a:lnSpc>
            </a:pPr>
            <a:r>
              <a:rPr kumimoji="1" lang="zh-CN" altLang="en-US" sz="4000" b="1">
                <a:latin typeface="+mj-ea"/>
                <a:ea typeface="+mj-ea"/>
              </a:rPr>
              <a:t>　　</a:t>
            </a:r>
            <a:r>
              <a:rPr kumimoji="1" lang="zh-CN" altLang="en-US" sz="4000" b="1" smtClean="0">
                <a:latin typeface="+mj-ea"/>
                <a:ea typeface="+mj-ea"/>
              </a:rPr>
              <a:t>        </a:t>
            </a:r>
            <a:r>
              <a:rPr kumimoji="1" lang="en-US" altLang="zh-CN" sz="4000" b="1" smtClean="0">
                <a:latin typeface="+mj-ea"/>
                <a:ea typeface="+mj-ea"/>
              </a:rPr>
              <a:t>——《</a:t>
            </a:r>
            <a:r>
              <a:rPr kumimoji="1" lang="zh-CN" altLang="en-US" sz="4000" b="1">
                <a:latin typeface="+mj-ea"/>
                <a:ea typeface="+mj-ea"/>
              </a:rPr>
              <a:t>论语</a:t>
            </a:r>
            <a:r>
              <a:rPr kumimoji="1" lang="en-US" altLang="zh-CN" sz="4000" b="1">
                <a:latin typeface="+mj-ea"/>
                <a:ea typeface="+mj-ea"/>
              </a:rPr>
              <a:t>·</a:t>
            </a:r>
            <a:r>
              <a:rPr kumimoji="1" lang="zh-CN" altLang="en-US" sz="4000" b="1">
                <a:latin typeface="+mj-ea"/>
                <a:ea typeface="+mj-ea"/>
              </a:rPr>
              <a:t>颜渊</a:t>
            </a:r>
            <a:r>
              <a:rPr kumimoji="1" lang="en-US" altLang="zh-CN" sz="4000" b="1">
                <a:latin typeface="+mj-ea"/>
                <a:ea typeface="+mj-ea"/>
              </a:rPr>
              <a:t>》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6" name="Picture 2" descr="C:\Users\dell\AppData\Roaming\Tencent\Users\125444567\QQ\WinTemp\RichOle\WG}6TIA{3~}GHVD]AION9KQ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6" descr="孔夫子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95" t="13217" r="22151"/>
          <a:stretch>
            <a:fillRect/>
          </a:stretch>
        </p:blipFill>
        <p:spPr bwMode="auto">
          <a:xfrm>
            <a:off x="5724128" y="548680"/>
            <a:ext cx="3197952" cy="5760640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3568" y="1772816"/>
            <a:ext cx="4968552" cy="38318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5400" b="1" smtClean="0">
                <a:latin typeface="+mj-ea"/>
                <a:ea typeface="+mj-ea"/>
              </a:rPr>
              <a:t>思考：孔子为何</a:t>
            </a:r>
            <a:r>
              <a:rPr kumimoji="1" lang="zh-CN" altLang="en-US" sz="5400" b="1" smtClean="0">
                <a:solidFill>
                  <a:srgbClr val="C00000"/>
                </a:solidFill>
                <a:latin typeface="+mj-ea"/>
                <a:ea typeface="+mj-ea"/>
              </a:rPr>
              <a:t>“与”</a:t>
            </a:r>
            <a:r>
              <a:rPr kumimoji="1" lang="zh-CN" altLang="en-US" sz="5400" b="1" smtClean="0">
                <a:latin typeface="+mj-ea"/>
                <a:ea typeface="+mj-ea"/>
              </a:rPr>
              <a:t>点（曾皙）？</a:t>
            </a:r>
            <a:endParaRPr kumimoji="1" lang="zh-CN" altLang="en-US" sz="5400" b="1">
              <a:latin typeface="+mj-ea"/>
              <a:ea typeface="+mj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270125" y="4821238"/>
            <a:ext cx="1841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>
            <a:spAutoFit/>
          </a:bodyPr>
          <a:lstStyle/>
          <a:p>
            <a:endParaRPr kumimoji="1" lang="zh-CN" altLang="zh-CN" sz="2400">
              <a:latin typeface="Times New Roman" pitchFamily="18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115616" y="3861048"/>
            <a:ext cx="5904656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pPr eaLnBrk="0" hangingPunct="0"/>
            <a:r>
              <a:rPr kumimoji="1" lang="zh-CN" altLang="en-US" sz="4000" b="1" smtClean="0">
                <a:latin typeface="+mj-ea"/>
                <a:ea typeface="+mj-ea"/>
              </a:rPr>
              <a:t>三、还是</a:t>
            </a:r>
            <a:r>
              <a:rPr kumimoji="1" lang="zh-CN" altLang="en-US" sz="4000" b="1">
                <a:latin typeface="+mj-ea"/>
                <a:ea typeface="+mj-ea"/>
              </a:rPr>
              <a:t>在</a:t>
            </a:r>
            <a:r>
              <a:rPr kumimoji="1" lang="zh-CN" altLang="en-US" sz="4000" b="1" smtClean="0">
                <a:latin typeface="+mj-ea"/>
                <a:ea typeface="+mj-ea"/>
              </a:rPr>
              <a:t>讲“治国”</a:t>
            </a:r>
            <a:endParaRPr kumimoji="1" lang="en-US" altLang="zh-CN" sz="4000" b="1">
              <a:latin typeface="+mj-ea"/>
              <a:ea typeface="+mj-ea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115616" y="2636912"/>
            <a:ext cx="584487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>
            <a:spAutoFit/>
          </a:bodyPr>
          <a:lstStyle/>
          <a:p>
            <a:r>
              <a:rPr kumimoji="1" lang="zh-CN" altLang="en-US" sz="4000" b="1" smtClean="0">
                <a:latin typeface="+mj-ea"/>
                <a:ea typeface="+mj-ea"/>
              </a:rPr>
              <a:t>二、不想</a:t>
            </a:r>
            <a:r>
              <a:rPr kumimoji="1" lang="zh-CN" altLang="en-US" sz="4000" b="1">
                <a:latin typeface="+mj-ea"/>
                <a:ea typeface="+mj-ea"/>
              </a:rPr>
              <a:t>做官，逍遥生活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115616" y="1484784"/>
            <a:ext cx="5832648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r>
              <a:rPr kumimoji="1" lang="zh-CN" altLang="en-US" sz="4000" b="1" smtClean="0">
                <a:latin typeface="+mj-ea"/>
                <a:ea typeface="+mj-ea"/>
              </a:rPr>
              <a:t>一、太平盛世</a:t>
            </a:r>
            <a:r>
              <a:rPr kumimoji="1" lang="zh-CN" altLang="en-US" sz="4000" b="1">
                <a:latin typeface="+mj-ea"/>
                <a:ea typeface="+mj-ea"/>
              </a:rPr>
              <a:t>的缩影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331640" y="5229200"/>
            <a:ext cx="451598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>
            <a:spAutoFit/>
          </a:bodyPr>
          <a:lstStyle/>
          <a:p>
            <a:pPr eaLnBrk="0" hangingPunct="0"/>
            <a:r>
              <a:rPr kumimoji="1" lang="zh-CN" altLang="en-US" sz="4800" b="1" smtClean="0">
                <a:latin typeface="+mj-ea"/>
                <a:ea typeface="+mj-ea"/>
              </a:rPr>
              <a:t>明确：以</a:t>
            </a:r>
            <a:r>
              <a:rPr kumimoji="1" lang="zh-CN" altLang="en-US" sz="4800" b="1">
                <a:latin typeface="+mj-ea"/>
                <a:ea typeface="+mj-ea"/>
              </a:rPr>
              <a:t>礼治国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68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1" grpId="0" animBg="1"/>
      <p:bldP spid="36872" grpId="0" animBg="1"/>
      <p:bldP spid="3687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620688"/>
            <a:ext cx="8424936" cy="55451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分组讨论下列问题，各自完成表格的填写。 </a:t>
            </a:r>
            <a:endParaRPr kumimoji="0" lang="en-US" altLang="zh-CN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A组：（</a:t>
            </a:r>
            <a:r>
              <a:rPr kumimoji="0" 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+mn-cs"/>
                <a:hlinkClick r:id="rId2" action="ppaction://hlinksldjump"/>
              </a:rPr>
              <a:t>表格一</a:t>
            </a:r>
            <a:r>
              <a:rPr kumimoji="0" 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</a:p>
          <a:p>
            <a:pPr marR="0" lvl="0" indent="22225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.</a:t>
            </a:r>
            <a:r>
              <a:rPr kumimoji="0" 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四弟子各自怎样述志的？从中可以看出他们各自有怎样的性格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?</a:t>
            </a:r>
            <a:endParaRPr lang="en-US" altLang="zh-CN" sz="3200" b="1" smtClean="0">
              <a:latin typeface="+mj-ea"/>
              <a:ea typeface="+mj-ea"/>
            </a:endParaRPr>
          </a:p>
          <a:p>
            <a:pPr marR="0" lvl="0" indent="22225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2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.</a:t>
            </a:r>
            <a:r>
              <a:rPr kumimoji="0" 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课文塑造人物形象的主要方法是什么？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.</a:t>
            </a:r>
            <a:r>
              <a:rPr kumimoji="0" 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你从四个“青年学生”身上受到哪些启发？</a:t>
            </a:r>
            <a:r>
              <a:rPr kumimoji="0" lang="zh-C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</a:t>
            </a:r>
          </a:p>
          <a:p>
            <a:pPr marR="0" lvl="0" indent="22225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B组：（</a:t>
            </a:r>
            <a:r>
              <a:rPr kumimoji="0" 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  <a:hlinkClick r:id="rId2" action="ppaction://hlinksldjump"/>
              </a:rPr>
              <a:t>表格二</a:t>
            </a:r>
            <a:r>
              <a:rPr kumimoji="0" 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 </a:t>
            </a:r>
          </a:p>
          <a:p>
            <a:pPr marR="0" lvl="0" indent="22225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.</a:t>
            </a:r>
            <a:r>
              <a:rPr kumimoji="0" 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孔子是怎样评志的？ </a:t>
            </a:r>
          </a:p>
          <a:p>
            <a:pPr marR="0" lvl="0" indent="22225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2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.</a:t>
            </a:r>
            <a:r>
              <a:rPr kumimoji="0" 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孔子为什么要“与点”呢？从中可以看出孔子有怎样的政治思想？</a:t>
            </a:r>
          </a:p>
          <a:p>
            <a:pPr marR="0" lvl="0" indent="22225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.</a:t>
            </a:r>
            <a:r>
              <a:rPr kumimoji="0" 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孔子的教育艺术怎样？概括本文中的孔子形象。</a:t>
            </a:r>
            <a:endParaRPr kumimoji="0" lang="zh-CN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2656"/>
            <a:ext cx="2016125" cy="792087"/>
          </a:xfrm>
        </p:spPr>
        <p:txBody>
          <a:bodyPr>
            <a:noAutofit/>
          </a:bodyPr>
          <a:lstStyle/>
          <a:p>
            <a:r>
              <a:rPr lang="zh-CN" altLang="en-US" sz="4000" b="1">
                <a:solidFill>
                  <a:srgbClr val="C00000"/>
                </a:solidFill>
                <a:latin typeface="+mj-ea"/>
                <a:hlinkClick r:id="rId2" action="ppaction://hlinksldjump"/>
              </a:rPr>
              <a:t>表格一</a:t>
            </a:r>
            <a:r>
              <a:rPr lang="zh-CN" altLang="en-US" sz="4000" b="1">
                <a:solidFill>
                  <a:srgbClr val="C00000"/>
                </a:solidFill>
                <a:latin typeface="+mj-ea"/>
              </a:rPr>
              <a:t>：</a:t>
            </a:r>
          </a:p>
        </p:txBody>
      </p:sp>
      <p:graphicFrame>
        <p:nvGraphicFramePr>
          <p:cNvPr id="10316" name="Group 76"/>
          <p:cNvGraphicFramePr>
            <a:graphicFrameLocks noGrp="1"/>
          </p:cNvGraphicFramePr>
          <p:nvPr>
            <p:ph idx="1"/>
          </p:nvPr>
        </p:nvGraphicFramePr>
        <p:xfrm>
          <a:off x="539750" y="1125538"/>
          <a:ext cx="8229600" cy="1981200"/>
        </p:xfrm>
        <a:graphic>
          <a:graphicData uri="http://schemas.openxmlformats.org/drawingml/2006/table">
            <a:tbl>
              <a:tblPr/>
              <a:tblGrid>
                <a:gridCol w="1162050"/>
                <a:gridCol w="1933575"/>
                <a:gridCol w="1841500"/>
                <a:gridCol w="1903413"/>
                <a:gridCol w="1389062"/>
              </a:tblGrid>
              <a:tr h="395288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人物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述志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性格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描写方法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启示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子路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冉 有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5288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公西华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5288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曾 皙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467544" y="3140968"/>
            <a:ext cx="2031325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r>
              <a:rPr lang="zh-CN" sz="4000" b="1">
                <a:solidFill>
                  <a:srgbClr val="C00000"/>
                </a:solidFill>
                <a:latin typeface="+mj-ea"/>
                <a:ea typeface="+mj-ea"/>
                <a:hlinkClick r:id="rId3" action="ppaction://hlinksldjump"/>
              </a:rPr>
              <a:t>表格二</a:t>
            </a:r>
            <a:r>
              <a:rPr lang="zh-CN" altLang="en-US" sz="2400" b="1">
                <a:solidFill>
                  <a:srgbClr val="C00000"/>
                </a:solidFill>
                <a:ea typeface="隶书" pitchFamily="49" charset="-122"/>
              </a:rPr>
              <a:t>：</a:t>
            </a:r>
            <a:endParaRPr lang="zh-CN" sz="2400" b="1">
              <a:solidFill>
                <a:srgbClr val="C00000"/>
              </a:solidFill>
              <a:ea typeface="隶书" pitchFamily="49" charset="-122"/>
            </a:endParaRPr>
          </a:p>
        </p:txBody>
      </p:sp>
      <p:graphicFrame>
        <p:nvGraphicFramePr>
          <p:cNvPr id="10279" name="Group 39"/>
          <p:cNvGraphicFramePr>
            <a:graphicFrameLocks noGrp="1"/>
          </p:cNvGraphicFramePr>
          <p:nvPr/>
        </p:nvGraphicFramePr>
        <p:xfrm>
          <a:off x="539750" y="3860800"/>
          <a:ext cx="8207375" cy="2209166"/>
        </p:xfrm>
        <a:graphic>
          <a:graphicData uri="http://schemas.openxmlformats.org/drawingml/2006/table">
            <a:tbl>
              <a:tblPr/>
              <a:tblGrid>
                <a:gridCol w="1525588"/>
                <a:gridCol w="1670050"/>
                <a:gridCol w="2563812"/>
                <a:gridCol w="2447925"/>
              </a:tblGrid>
              <a:tr h="395288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人物对象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孔子态度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孔子评志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4025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子路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冉 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公西华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曾 皙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blinds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2447925" cy="648494"/>
          </a:xfrm>
        </p:spPr>
        <p:txBody>
          <a:bodyPr>
            <a:noAutofit/>
          </a:bodyPr>
          <a:lstStyle/>
          <a:p>
            <a:r>
              <a:rPr lang="zh-CN" altLang="en-US" sz="3600" b="1">
                <a:latin typeface="+mj-ea"/>
              </a:rPr>
              <a:t>表格一：</a:t>
            </a:r>
          </a:p>
        </p:txBody>
      </p:sp>
      <p:graphicFrame>
        <p:nvGraphicFramePr>
          <p:cNvPr id="11267" name="Group 3"/>
          <p:cNvGraphicFramePr>
            <a:graphicFrameLocks noGrp="1"/>
          </p:cNvGraphicFramePr>
          <p:nvPr>
            <p:ph idx="1"/>
          </p:nvPr>
        </p:nvGraphicFramePr>
        <p:xfrm>
          <a:off x="395536" y="1196752"/>
          <a:ext cx="8353425" cy="5156201"/>
        </p:xfrm>
        <a:graphic>
          <a:graphicData uri="http://schemas.openxmlformats.org/drawingml/2006/table">
            <a:tbl>
              <a:tblPr/>
              <a:tblGrid>
                <a:gridCol w="1060450"/>
                <a:gridCol w="2682875"/>
                <a:gridCol w="2376488"/>
                <a:gridCol w="1441027"/>
                <a:gridCol w="792585"/>
              </a:tblGrid>
              <a:tr h="574675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人物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FD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述志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FD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性格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FD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描写方法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FD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启示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FDA">
                        <a:alpha val="50000"/>
                      </a:srgbClr>
                    </a:solidFill>
                  </a:tcPr>
                </a:tc>
              </a:tr>
              <a:tr h="1008063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子路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FD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可使有勇，且知方也。 治理“千乘之国” 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——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从政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FD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有抱负，坦诚，但性格比较鲁莽、轻率、自负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FD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神态、语言描写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FDA">
                        <a:alpha val="50000"/>
                      </a:srgbClr>
                    </a:solidFill>
                  </a:tcPr>
                </a:tc>
                <a:tc rowSpan="4"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FDA">
                        <a:alpha val="50000"/>
                      </a:srgbClr>
                    </a:solidFill>
                  </a:tcPr>
                </a:tc>
              </a:tr>
              <a:tr h="1309688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冉 有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FD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可使足民。如其礼乐，以俟君子。 治理“方六七十，如五六十”的小国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——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从政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FD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谦虚谨慎，说话很有分寸。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敦厚、谦虚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FD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语言描写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FDA">
                        <a:alpha val="50000"/>
                      </a:srgbClr>
                    </a:solidFill>
                  </a:tcPr>
                </a:tc>
                <a:tc vMerge="1"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008063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公西华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FD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愿为小相 “宗庙之事，如会同”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——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从政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FD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谦恭有礼，娴于辞令。忍让、虚心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FD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语言描写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FDA">
                        <a:alpha val="50000"/>
                      </a:srgbClr>
                    </a:solidFill>
                  </a:tcPr>
                </a:tc>
                <a:tc vMerge="1"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006475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曾 皙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FD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莫春者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……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咏而归。 异乎三子者之撰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FD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淡泊于功名、从容不迫。豁达、洒脱、自得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FD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动作、神态、语言描写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FDA">
                        <a:alpha val="50000"/>
                      </a:srgbClr>
                    </a:solidFill>
                  </a:tcPr>
                </a:tc>
                <a:tc vMerge="1"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2170112" cy="706438"/>
          </a:xfrm>
          <a:noFill/>
        </p:spPr>
        <p:txBody>
          <a:bodyPr>
            <a:normAutofit/>
          </a:bodyPr>
          <a:lstStyle/>
          <a:p>
            <a:pPr algn="l"/>
            <a:r>
              <a:rPr lang="zh-CN" altLang="en-US" sz="3600" b="1">
                <a:latin typeface="+mj-ea"/>
              </a:rPr>
              <a:t>表格二</a:t>
            </a:r>
            <a:r>
              <a:rPr lang="zh-CN" altLang="en-US" sz="3600">
                <a:latin typeface="+mj-ea"/>
              </a:rPr>
              <a:t>：</a:t>
            </a:r>
          </a:p>
        </p:txBody>
      </p:sp>
      <p:graphicFrame>
        <p:nvGraphicFramePr>
          <p:cNvPr id="12291" name="Group 3"/>
          <p:cNvGraphicFramePr>
            <a:graphicFrameLocks noGrp="1"/>
          </p:cNvGraphicFramePr>
          <p:nvPr>
            <p:ph idx="1"/>
          </p:nvPr>
        </p:nvGraphicFramePr>
        <p:xfrm>
          <a:off x="474663" y="1196975"/>
          <a:ext cx="8459787" cy="4999039"/>
        </p:xfrm>
        <a:graphic>
          <a:graphicData uri="http://schemas.openxmlformats.org/drawingml/2006/table">
            <a:tbl>
              <a:tblPr/>
              <a:tblGrid>
                <a:gridCol w="1143000"/>
                <a:gridCol w="860425"/>
                <a:gridCol w="2441575"/>
                <a:gridCol w="4014787"/>
              </a:tblGrid>
              <a:tr h="862013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人物对象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孔子态度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孔子评志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074738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子路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哂之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“其言不礼”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-122"/>
                        </a:rPr>
                        <a:t>赞成他的治国志向，但认为他不够谦虚。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488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冉 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叹之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“求则非邦也与？”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-122"/>
                        </a:rPr>
                        <a:t>没有正面加以评论，但可以看出是满意的。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9825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公西华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惜之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“赤则非邦也与？” “赤也为之小，孰能为之大？”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-122"/>
                        </a:rPr>
                        <a:t>赞成他的治国志向，肯定他的谦虚态度，但认为他低估了自己完全可以担任更重要的工作。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曾 皙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与之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“吾与点也！”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-122"/>
                        </a:rPr>
                        <a:t>与孔子的观点相同，得到孔子的赞扬。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3012" name="Picture 4" descr="confu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10200" y="354022"/>
            <a:ext cx="3266256" cy="25709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014" name="Rectangle 6"/>
          <p:cNvSpPr>
            <a:spLocks noGrp="1" noRot="1" noChangeArrowheads="1"/>
          </p:cNvSpPr>
          <p:nvPr>
            <p:ph type="body" idx="1"/>
          </p:nvPr>
        </p:nvSpPr>
        <p:spPr>
          <a:xfrm>
            <a:off x="251520" y="620688"/>
            <a:ext cx="8305800" cy="5943600"/>
          </a:xfrm>
        </p:spPr>
        <p:txBody>
          <a:bodyPr>
            <a:normAutofit lnSpcReduction="10000"/>
          </a:bodyPr>
          <a:lstStyle/>
          <a:p>
            <a:pPr marL="6350" indent="22225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/>
              <a:t>　</a:t>
            </a:r>
            <a:r>
              <a:rPr lang="en-US" altLang="zh-CN" b="1" smtClean="0">
                <a:latin typeface="+mj-ea"/>
                <a:ea typeface="+mj-ea"/>
              </a:rPr>
              <a:t>2600</a:t>
            </a:r>
            <a:r>
              <a:rPr lang="zh-CN" altLang="en-US" b="1">
                <a:latin typeface="+mj-ea"/>
                <a:ea typeface="+mj-ea"/>
              </a:rPr>
              <a:t>年前，孔子虽然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b="1" smtClean="0">
                <a:latin typeface="+mj-ea"/>
                <a:ea typeface="+mj-ea"/>
              </a:rPr>
              <a:t>曾</a:t>
            </a:r>
            <a:r>
              <a:rPr lang="zh-CN" altLang="en-US" b="1">
                <a:latin typeface="+mj-ea"/>
                <a:ea typeface="+mj-ea"/>
              </a:rPr>
              <a:t>带领弟子周游列国，甚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b="1" smtClean="0">
                <a:latin typeface="+mj-ea"/>
                <a:ea typeface="+mj-ea"/>
              </a:rPr>
              <a:t>至</a:t>
            </a:r>
            <a:r>
              <a:rPr lang="zh-CN" altLang="en-US" b="1">
                <a:latin typeface="+mj-ea"/>
                <a:ea typeface="+mj-ea"/>
              </a:rPr>
              <a:t>有过“乘桴浮于海” 的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b="1" smtClean="0">
                <a:latin typeface="+mj-ea"/>
                <a:ea typeface="+mj-ea"/>
              </a:rPr>
              <a:t>梦想</a:t>
            </a:r>
            <a:r>
              <a:rPr lang="zh-CN" altLang="en-US" b="1">
                <a:latin typeface="+mj-ea"/>
                <a:ea typeface="+mj-ea"/>
              </a:rPr>
              <a:t>，但</a:t>
            </a:r>
            <a:r>
              <a:rPr lang="zh-CN" altLang="en-US" b="1">
                <a:solidFill>
                  <a:srgbClr val="C00000"/>
                </a:solidFill>
                <a:latin typeface="+mj-ea"/>
                <a:ea typeface="+mj-ea"/>
              </a:rPr>
              <a:t>终其一生，他老</a:t>
            </a:r>
          </a:p>
          <a:p>
            <a:pPr marL="6350" indent="22225"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b="1" smtClean="0">
                <a:solidFill>
                  <a:srgbClr val="C00000"/>
                </a:solidFill>
                <a:latin typeface="+mj-ea"/>
                <a:ea typeface="+mj-ea"/>
              </a:rPr>
              <a:t>人家</a:t>
            </a:r>
            <a:r>
              <a:rPr lang="zh-CN" altLang="en-US" b="1">
                <a:solidFill>
                  <a:srgbClr val="C00000"/>
                </a:solidFill>
                <a:latin typeface="+mj-ea"/>
                <a:ea typeface="+mj-ea"/>
              </a:rPr>
              <a:t>的足迹也没有走出过今天山东、</a:t>
            </a:r>
            <a:r>
              <a:rPr lang="zh-CN" altLang="en-US" b="1" smtClean="0">
                <a:solidFill>
                  <a:srgbClr val="C00000"/>
                </a:solidFill>
                <a:latin typeface="+mj-ea"/>
                <a:ea typeface="+mj-ea"/>
              </a:rPr>
              <a:t>河南两省</a:t>
            </a:r>
            <a:r>
              <a:rPr lang="zh-CN" altLang="en-US" b="1">
                <a:solidFill>
                  <a:srgbClr val="C00000"/>
                </a:solidFill>
                <a:latin typeface="+mj-ea"/>
                <a:ea typeface="+mj-ea"/>
              </a:rPr>
              <a:t>的地界</a:t>
            </a:r>
            <a:r>
              <a:rPr lang="zh-CN" altLang="en-US" b="1">
                <a:latin typeface="+mj-ea"/>
                <a:ea typeface="+mj-ea"/>
              </a:rPr>
              <a:t>。</a:t>
            </a:r>
          </a:p>
          <a:p>
            <a:pPr marL="6350" indent="22225"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b="1">
                <a:latin typeface="+mj-ea"/>
                <a:ea typeface="+mj-ea"/>
              </a:rPr>
              <a:t>　</a:t>
            </a:r>
            <a:r>
              <a:rPr lang="zh-CN" altLang="en-US" b="1" smtClean="0">
                <a:latin typeface="+mj-ea"/>
                <a:ea typeface="+mj-ea"/>
              </a:rPr>
              <a:t>然而</a:t>
            </a:r>
            <a:r>
              <a:rPr lang="zh-CN" altLang="en-US" b="1">
                <a:latin typeface="+mj-ea"/>
                <a:ea typeface="+mj-ea"/>
              </a:rPr>
              <a:t>，孔老夫子可能做梦也不会想到，在</a:t>
            </a:r>
            <a:r>
              <a:rPr lang="en-US" altLang="zh-CN" b="1">
                <a:latin typeface="+mj-ea"/>
                <a:ea typeface="+mj-ea"/>
              </a:rPr>
              <a:t>21</a:t>
            </a:r>
            <a:r>
              <a:rPr lang="zh-CN" altLang="en-US" b="1">
                <a:latin typeface="+mj-ea"/>
                <a:ea typeface="+mj-ea"/>
              </a:rPr>
              <a:t>世纪的今天，随着中国经济发展和国力增强，</a:t>
            </a:r>
            <a:r>
              <a:rPr lang="zh-CN" altLang="en-US" b="1">
                <a:solidFill>
                  <a:srgbClr val="C00000"/>
                </a:solidFill>
                <a:latin typeface="+mj-ea"/>
                <a:ea typeface="+mj-ea"/>
              </a:rPr>
              <a:t>他的学说作为中国的文化名片走向了五大洲、走进了全世界热爱和平的人们中间</a:t>
            </a:r>
            <a:r>
              <a:rPr lang="zh-CN" altLang="en-US" b="1">
                <a:latin typeface="+mj-ea"/>
                <a:ea typeface="+mj-ea"/>
              </a:rPr>
              <a:t>。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3794" name="Picture 2" descr="shren2p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55576" y="1844824"/>
            <a:ext cx="7772400" cy="3528392"/>
          </a:xfrm>
          <a:solidFill>
            <a:schemeClr val="bg1">
              <a:alpha val="69000"/>
            </a:schemeClr>
          </a:solidFill>
        </p:spPr>
        <p:txBody>
          <a:bodyPr>
            <a:noAutofit/>
          </a:bodyPr>
          <a:lstStyle/>
          <a:p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问志 </a:t>
            </a:r>
            <a:r>
              <a:rPr lang="en-US" altLang="zh-C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—— </a:t>
            </a:r>
            <a:r>
              <a:rPr lang="zh-CN" alt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师长风范</a:t>
            </a:r>
          </a:p>
          <a:p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言志 </a:t>
            </a:r>
            <a:r>
              <a:rPr lang="en-US" altLang="zh-C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—— </a:t>
            </a:r>
            <a:r>
              <a:rPr lang="zh-CN" alt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各展抱负 </a:t>
            </a:r>
          </a:p>
          <a:p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评志 </a:t>
            </a:r>
            <a:r>
              <a:rPr lang="en-US" altLang="zh-C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—— </a:t>
            </a:r>
            <a:r>
              <a:rPr lang="zh-CN" alt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借评传志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8" name="AutoShape 2" descr="https://timgsa.baidu.com/timg?image&amp;quality=80&amp;size=b9999_10000&amp;sec=1511278880599&amp;di=f2ff741da211b34b09775000253b65d7&amp;imgtype=0&amp;src=http%3A%2F%2Fpic.90sjimg.com%2Fdesign%2F00%2F71%2F42%2F87%2F58e7892ccdbd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9940" name="Picture 4" descr="https://timgsa.baidu.com/timg?image&amp;quality=80&amp;size=b9999_10000&amp;sec=1511278880599&amp;di=f2ff741da211b34b09775000253b65d7&amp;imgtype=0&amp;src=http%3A%2F%2Fpic.90sjimg.com%2Fdesign%2F00%2F71%2F42%2F87%2F58e7892ccdbd6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36" r="21671"/>
          <a:stretch>
            <a:fillRect/>
          </a:stretch>
        </p:blipFill>
        <p:spPr bwMode="auto">
          <a:xfrm>
            <a:off x="6012160" y="620688"/>
            <a:ext cx="2899395" cy="5561087"/>
          </a:xfrm>
          <a:prstGeom prst="rect">
            <a:avLst/>
          </a:prstGeom>
          <a:noFill/>
        </p:spPr>
      </p:pic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539552" y="1772816"/>
            <a:ext cx="5328592" cy="2952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6000" b="1" noProof="0" smtClean="0">
                <a:latin typeface="+mj-lt"/>
                <a:ea typeface="+mj-ea"/>
                <a:cs typeface="+mj-cs"/>
              </a:rPr>
              <a:t>思考：</a:t>
            </a:r>
            <a:r>
              <a:rPr kumimoji="0" lang="zh-CN" altLang="en-US" sz="60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孔子的“志”是什么？</a:t>
            </a:r>
            <a:endParaRPr kumimoji="0" lang="zh-CN" altLang="en-US" sz="6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PhAnim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83568" y="620688"/>
            <a:ext cx="7848872" cy="5909310"/>
          </a:xfrm>
          <a:prstGeom prst="rect">
            <a:avLst/>
          </a:prstGeom>
          <a:solidFill>
            <a:schemeClr val="bg1">
              <a:alpha val="57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zh-CN" altLang="en-US" sz="2800" b="1">
                <a:latin typeface="华文中宋" pitchFamily="2" charset="-122"/>
                <a:ea typeface="华文中宋" pitchFamily="2" charset="-122"/>
              </a:rPr>
              <a:t>　　</a:t>
            </a:r>
            <a:r>
              <a:rPr lang="zh-CN" altLang="en-US" sz="3600" b="1">
                <a:latin typeface="+mj-ea"/>
                <a:ea typeface="+mj-ea"/>
              </a:rPr>
              <a:t>“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宁为太平犬，莫作乱世民。</a:t>
            </a:r>
            <a:r>
              <a:rPr lang="zh-CN" altLang="en-US" sz="3600" b="1">
                <a:latin typeface="+mj-ea"/>
                <a:ea typeface="+mj-ea"/>
              </a:rPr>
              <a:t>”春秋之末，天下大乱，身为万世宗师，他不能不去思考百姓的疾苦。否则，他以“仁”为本的思想就无从得以体现。</a:t>
            </a:r>
          </a:p>
          <a:p>
            <a:pPr>
              <a:lnSpc>
                <a:spcPct val="105000"/>
              </a:lnSpc>
            </a:pPr>
            <a:r>
              <a:rPr lang="zh-CN" altLang="en-US" sz="3600" b="1">
                <a:latin typeface="+mj-ea"/>
                <a:ea typeface="+mj-ea"/>
              </a:rPr>
              <a:t>　　而曾皙讲的这个境界，就应是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社会安定、国家自主、经济稳定、天下太平</a:t>
            </a:r>
            <a:r>
              <a:rPr lang="zh-CN" altLang="en-US" sz="3600" b="1">
                <a:latin typeface="+mj-ea"/>
                <a:ea typeface="+mj-ea"/>
              </a:rPr>
              <a:t>，每个人都享受了真、善、美的人生，这就是孔子的自由民主</a:t>
            </a:r>
            <a:r>
              <a:rPr lang="en-US" altLang="zh-CN" sz="3600" b="1">
                <a:latin typeface="+mj-ea"/>
                <a:ea typeface="+mj-ea"/>
              </a:rPr>
              <a:t>——</a:t>
            </a:r>
            <a:r>
              <a:rPr lang="zh-CN" altLang="en-US" sz="3600" b="1">
                <a:latin typeface="+mj-ea"/>
                <a:ea typeface="+mj-ea"/>
              </a:rPr>
              <a:t>　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一个大同世界的理想</a:t>
            </a:r>
            <a:r>
              <a:rPr lang="zh-CN" altLang="en-US" sz="3600" b="1">
                <a:latin typeface="+mj-ea"/>
                <a:ea typeface="+mj-ea"/>
              </a:rPr>
              <a:t>。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3744913" cy="1141413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ea typeface="隶书" pitchFamily="49" charset="-122"/>
              </a:rPr>
              <a:t>孔子形象：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848" y="1700808"/>
            <a:ext cx="5400600" cy="403244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22225">
              <a:lnSpc>
                <a:spcPts val="5000"/>
              </a:lnSpc>
              <a:spcBef>
                <a:spcPct val="0"/>
              </a:spcBef>
              <a:buNone/>
            </a:pPr>
            <a:r>
              <a:rPr lang="zh-CN" altLang="en-US" sz="3600" b="1" smtClean="0">
                <a:latin typeface="宋体" charset="-122"/>
              </a:rPr>
              <a:t>  </a:t>
            </a:r>
            <a:r>
              <a:rPr lang="zh-CN" altLang="en-US" sz="3400" b="1" smtClean="0">
                <a:latin typeface="宋体" charset="-122"/>
              </a:rPr>
              <a:t>是</a:t>
            </a:r>
            <a:r>
              <a:rPr lang="zh-CN" altLang="en-US" sz="3400" b="1">
                <a:latin typeface="宋体" charset="-122"/>
              </a:rPr>
              <a:t>一个既热情而又严格的老师。态度谦和、亲切、批评含蓄，循循善诱、热情鼓励。</a:t>
            </a:r>
          </a:p>
          <a:p>
            <a:pPr marL="0" indent="22225">
              <a:lnSpc>
                <a:spcPts val="5000"/>
              </a:lnSpc>
              <a:spcBef>
                <a:spcPct val="0"/>
              </a:spcBef>
              <a:buNone/>
            </a:pPr>
            <a:r>
              <a:rPr lang="zh-CN" altLang="en-US" sz="3400" b="1" smtClean="0"/>
              <a:t>     是</a:t>
            </a:r>
            <a:r>
              <a:rPr lang="zh-CN" altLang="en-US" sz="3400" b="1"/>
              <a:t>一个既有抱负又充满苦闷的活生生政治家形象。</a:t>
            </a:r>
            <a:r>
              <a:rPr lang="zh-CN" altLang="en-US" sz="3400"/>
              <a:t> </a:t>
            </a:r>
          </a:p>
        </p:txBody>
      </p:sp>
      <p:pic>
        <p:nvPicPr>
          <p:cNvPr id="11" name="Picture 4" descr="https://timgsa.baidu.com/timg?image&amp;quality=80&amp;size=b10000_10000&amp;sec=1511268693&amp;di=28b4b43daf38ccdfd4e54d36e49d09c8&amp;src=http://img.jdzj.com/UserDocument/2015b/sdairuisi/Picture/20159241147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-252536" y="836712"/>
            <a:ext cx="3800242" cy="5573688"/>
          </a:xfrm>
          <a:prstGeom prst="rect">
            <a:avLst/>
          </a:prstGeom>
          <a:noFill/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139952" y="620688"/>
            <a:ext cx="302433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kumimoji="1" lang="zh-CN" altLang="en-US" sz="4000" b="1" smtClean="0">
                <a:latin typeface="+mn-ea"/>
              </a:rPr>
              <a:t>孔子形象</a:t>
            </a:r>
            <a:endParaRPr kumimoji="1" lang="zh-CN" altLang="en-US" sz="4000" b="1">
              <a:latin typeface="+mn-ea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467544" y="1700808"/>
            <a:ext cx="5347320" cy="46805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ts val="4500"/>
              </a:lnSpc>
              <a:spcBef>
                <a:spcPct val="0"/>
              </a:spcBef>
              <a:buNone/>
            </a:pPr>
            <a:r>
              <a:rPr lang="zh-CN" altLang="en-US" b="1" smtClean="0"/>
              <a:t>       </a:t>
            </a:r>
            <a:r>
              <a:rPr lang="zh-CN" altLang="en-US" sz="3600" b="1" smtClean="0"/>
              <a:t>本文</a:t>
            </a:r>
            <a:r>
              <a:rPr lang="zh-CN" altLang="en-US" sz="3600" b="1"/>
              <a:t>记述了孔子和他的四位弟子的一次闲谈，四个弟子各自阐述自己的志向，孔子加以点评，</a:t>
            </a:r>
            <a:r>
              <a:rPr lang="zh-CN" altLang="en-US" sz="3600" b="1">
                <a:solidFill>
                  <a:schemeClr val="accent2"/>
                </a:solidFill>
              </a:rPr>
              <a:t>具体生动的表现了他们的思想、志向和不同性格</a:t>
            </a:r>
            <a:r>
              <a:rPr lang="zh-CN" altLang="en-US" sz="3600" b="1"/>
              <a:t>，突出地显示了儒家</a:t>
            </a:r>
            <a:r>
              <a:rPr lang="zh-CN" altLang="en-US" sz="3600" b="1">
                <a:solidFill>
                  <a:schemeClr val="accent2"/>
                </a:solidFill>
              </a:rPr>
              <a:t>礼乐治国</a:t>
            </a:r>
            <a:r>
              <a:rPr lang="zh-CN" altLang="en-US" sz="3600" b="1"/>
              <a:t>的共同思想。</a:t>
            </a:r>
          </a:p>
        </p:txBody>
      </p:sp>
      <p:pic>
        <p:nvPicPr>
          <p:cNvPr id="5" name="Picture 4" descr="https://timgsa.baidu.com/timg?image&amp;quality=80&amp;size=b10000_10000&amp;sec=1511268693&amp;di=28b4b43daf38ccdfd4e54d36e49d09c8&amp;src=http://img.jdzj.com/UserDocument/2015b/sdairuisi/Picture/20159241147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52120" y="764704"/>
            <a:ext cx="3800242" cy="5573688"/>
          </a:xfrm>
          <a:prstGeom prst="rect">
            <a:avLst/>
          </a:prstGeom>
          <a:noFill/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763688" y="692696"/>
            <a:ext cx="265970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>
            <a:spAutoFit/>
          </a:bodyPr>
          <a:lstStyle/>
          <a:p>
            <a:pPr eaLnBrk="0" hangingPunct="0"/>
            <a:r>
              <a:rPr kumimoji="1" lang="zh-CN" altLang="en-US" sz="4800" b="1" smtClean="0">
                <a:latin typeface="+mj-ea"/>
                <a:ea typeface="+mj-ea"/>
              </a:rPr>
              <a:t>归纳总结</a:t>
            </a:r>
            <a:endParaRPr kumimoji="1" lang="zh-CN" altLang="en-US" sz="4800" b="1">
              <a:latin typeface="+mj-ea"/>
              <a:ea typeface="+mj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34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536" y="1340768"/>
            <a:ext cx="8352928" cy="43924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22225">
              <a:lnSpc>
                <a:spcPct val="110000"/>
              </a:lnSpc>
              <a:buNone/>
            </a:pPr>
            <a:r>
              <a:rPr lang="zh-CN" altLang="en-US" smtClean="0"/>
              <a:t>      </a:t>
            </a:r>
            <a:r>
              <a:rPr lang="zh-CN" altLang="en-US" b="1" smtClean="0"/>
              <a:t>孔子</a:t>
            </a:r>
            <a:r>
              <a:rPr lang="zh-CN" altLang="en-US" b="1"/>
              <a:t>问志，子路</a:t>
            </a:r>
            <a:r>
              <a:rPr lang="zh-CN" altLang="en-US" b="1">
                <a:solidFill>
                  <a:srgbClr val="C00000"/>
                </a:solidFill>
              </a:rPr>
              <a:t>首先发言</a:t>
            </a:r>
            <a:r>
              <a:rPr lang="zh-CN" altLang="en-US" b="1"/>
              <a:t>。</a:t>
            </a:r>
          </a:p>
          <a:p>
            <a:pPr marL="0" indent="22225">
              <a:lnSpc>
                <a:spcPct val="110000"/>
              </a:lnSpc>
              <a:buNone/>
            </a:pPr>
            <a:r>
              <a:rPr lang="zh-CN" altLang="en-US" b="1" smtClean="0"/>
              <a:t>      在</a:t>
            </a:r>
            <a:r>
              <a:rPr lang="zh-CN" altLang="en-US" b="1"/>
              <a:t>他看来，让他去治理一个中等国家，即使在有内忧外患的情况下，只需要三年就可以治理得很出色。言谈之中，</a:t>
            </a:r>
            <a:r>
              <a:rPr lang="zh-CN" altLang="en-US" b="1">
                <a:solidFill>
                  <a:srgbClr val="C00000"/>
                </a:solidFill>
              </a:rPr>
              <a:t>语气十分肯定</a:t>
            </a:r>
            <a:r>
              <a:rPr lang="zh-CN" altLang="en-US" b="1"/>
              <a:t>。由此可见其抱负之大。</a:t>
            </a:r>
          </a:p>
          <a:p>
            <a:pPr marL="0" indent="22225">
              <a:lnSpc>
                <a:spcPct val="110000"/>
              </a:lnSpc>
              <a:buNone/>
            </a:pPr>
            <a:r>
              <a:rPr lang="zh-CN" altLang="en-US" b="1"/>
              <a:t> </a:t>
            </a:r>
            <a:r>
              <a:rPr lang="zh-CN" altLang="en-US" b="1" smtClean="0"/>
              <a:t>      在座</a:t>
            </a:r>
            <a:r>
              <a:rPr lang="zh-CN" altLang="en-US" b="1"/>
              <a:t>的四个弟子中，子路年龄最大，只比孔子小九岁，平时与孔子也比较接近，所以</a:t>
            </a:r>
            <a:r>
              <a:rPr lang="zh-CN" altLang="en-US" b="1">
                <a:solidFill>
                  <a:srgbClr val="C00000"/>
                </a:solidFill>
              </a:rPr>
              <a:t>说话较少拘谨</a:t>
            </a:r>
            <a:r>
              <a:rPr lang="zh-CN" altLang="en-US" b="1"/>
              <a:t>；但孔子话音刚落，子路便</a:t>
            </a:r>
            <a:r>
              <a:rPr lang="zh-CN" altLang="en-US" b="1">
                <a:solidFill>
                  <a:srgbClr val="C00000"/>
                </a:solidFill>
              </a:rPr>
              <a:t>在没有深入思考的情况下抢先发言</a:t>
            </a:r>
            <a:r>
              <a:rPr lang="zh-CN" altLang="en-US" b="1"/>
              <a:t>，确也反映出其鲁莽、轻率的一面。</a:t>
            </a:r>
          </a:p>
        </p:txBody>
      </p:sp>
      <p:sp>
        <p:nvSpPr>
          <p:cNvPr id="63492" name="Rectangle 4"/>
          <p:cNvSpPr>
            <a:spLocks noRot="1" noChangeArrowheads="1"/>
          </p:cNvSpPr>
          <p:nvPr/>
        </p:nvSpPr>
        <p:spPr bwMode="auto">
          <a:xfrm>
            <a:off x="304800" y="5867400"/>
            <a:ext cx="854075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zh-CN" altLang="en-US" sz="3600" b="1">
                <a:solidFill>
                  <a:schemeClr val="bg1"/>
                </a:solidFill>
                <a:latin typeface="+mj-ea"/>
                <a:ea typeface="+mj-ea"/>
              </a:rPr>
              <a:t>有抱负，自信，却失之鲁莽、轻率。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59632" y="332656"/>
            <a:ext cx="691276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>
            <a:spAutoFit/>
          </a:bodyPr>
          <a:lstStyle/>
          <a:p>
            <a:pPr algn="ctr"/>
            <a:r>
              <a:rPr kumimoji="1" lang="zh-CN" altLang="en-US" sz="4400" b="1">
                <a:solidFill>
                  <a:schemeClr val="bg1"/>
                </a:solidFill>
                <a:latin typeface="+mj-ea"/>
                <a:ea typeface="+mj-ea"/>
              </a:rPr>
              <a:t>子路（仲由）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uiExpand="1" build="p" animBg="1"/>
      <p:bldP spid="6349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5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7544" y="1484784"/>
            <a:ext cx="8305800" cy="403244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22225">
              <a:lnSpc>
                <a:spcPct val="110000"/>
              </a:lnSpc>
              <a:buNone/>
            </a:pPr>
            <a:r>
              <a:rPr lang="zh-CN" altLang="en-US" sz="2800" b="1" smtClean="0"/>
              <a:t>    在</a:t>
            </a:r>
            <a:r>
              <a:rPr lang="zh-CN" altLang="en-US" sz="2800" b="1"/>
              <a:t>孔子</a:t>
            </a:r>
            <a:r>
              <a:rPr lang="zh-CN" altLang="en-US" sz="2800" b="1">
                <a:solidFill>
                  <a:srgbClr val="C00000"/>
                </a:solidFill>
              </a:rPr>
              <a:t>指名发问后才开口</a:t>
            </a:r>
            <a:r>
              <a:rPr lang="zh-CN" altLang="en-US" sz="2800" b="1"/>
              <a:t>。</a:t>
            </a:r>
          </a:p>
          <a:p>
            <a:pPr marL="0" indent="22225">
              <a:lnSpc>
                <a:spcPct val="110000"/>
              </a:lnSpc>
              <a:buNone/>
            </a:pPr>
            <a:r>
              <a:rPr lang="zh-CN" altLang="en-US" sz="2800" b="1" smtClean="0"/>
              <a:t>    子</a:t>
            </a:r>
            <a:r>
              <a:rPr lang="zh-CN" altLang="en-US" sz="2800" b="1"/>
              <a:t>路刚说自己可以治理一个中等国家，冉有则说他只能治理一个小国。</a:t>
            </a:r>
            <a:r>
              <a:rPr lang="zh-CN" altLang="en-US" sz="2800" b="1">
                <a:solidFill>
                  <a:srgbClr val="C00000"/>
                </a:solidFill>
              </a:rPr>
              <a:t>先说</a:t>
            </a:r>
            <a:r>
              <a:rPr lang="zh-CN" altLang="en-US" sz="2800" b="1">
                <a:solidFill>
                  <a:srgbClr val="C00000"/>
                </a:solidFill>
                <a:latin typeface="华文中宋"/>
              </a:rPr>
              <a:t>“</a:t>
            </a:r>
            <a:r>
              <a:rPr lang="zh-CN" altLang="en-US" sz="2800" b="1">
                <a:solidFill>
                  <a:srgbClr val="C00000"/>
                </a:solidFill>
              </a:rPr>
              <a:t>方六七十</a:t>
            </a:r>
            <a:r>
              <a:rPr lang="zh-CN" altLang="en-US" sz="2800" b="1">
                <a:solidFill>
                  <a:srgbClr val="C00000"/>
                </a:solidFill>
                <a:latin typeface="华文中宋"/>
              </a:rPr>
              <a:t>”</a:t>
            </a:r>
            <a:r>
              <a:rPr lang="zh-CN" altLang="en-US" sz="2800" b="1">
                <a:solidFill>
                  <a:srgbClr val="C00000"/>
                </a:solidFill>
              </a:rPr>
              <a:t>，又说</a:t>
            </a:r>
            <a:r>
              <a:rPr lang="zh-CN" altLang="en-US" sz="2800" b="1">
                <a:solidFill>
                  <a:srgbClr val="C00000"/>
                </a:solidFill>
                <a:latin typeface="华文中宋"/>
              </a:rPr>
              <a:t>“</a:t>
            </a:r>
            <a:r>
              <a:rPr lang="zh-CN" altLang="en-US" sz="2800" b="1">
                <a:solidFill>
                  <a:srgbClr val="C00000"/>
                </a:solidFill>
              </a:rPr>
              <a:t>如五六十</a:t>
            </a:r>
            <a:r>
              <a:rPr lang="zh-CN" altLang="en-US" sz="2800" b="1">
                <a:solidFill>
                  <a:srgbClr val="C00000"/>
                </a:solidFill>
                <a:latin typeface="华文中宋"/>
              </a:rPr>
              <a:t>”</a:t>
            </a:r>
            <a:r>
              <a:rPr lang="zh-CN" altLang="en-US" sz="2800" b="1"/>
              <a:t>，说明他对自己能力的估计十分谨慎。</a:t>
            </a:r>
          </a:p>
          <a:p>
            <a:pPr marL="0" indent="22225">
              <a:lnSpc>
                <a:spcPct val="110000"/>
              </a:lnSpc>
              <a:buNone/>
            </a:pPr>
            <a:r>
              <a:rPr lang="zh-CN" altLang="en-US" sz="2800" b="1" smtClean="0"/>
              <a:t>    他还</a:t>
            </a:r>
            <a:r>
              <a:rPr lang="zh-CN" altLang="en-US" sz="2800" b="1"/>
              <a:t>认为，三年之后，</a:t>
            </a:r>
            <a:r>
              <a:rPr lang="zh-CN" altLang="en-US" sz="2800" b="1" smtClean="0"/>
              <a:t>他</a:t>
            </a:r>
            <a:r>
              <a:rPr lang="zh-CN" altLang="en-US" sz="2800" b="1" smtClean="0">
                <a:solidFill>
                  <a:srgbClr val="C00000"/>
                </a:solidFill>
              </a:rPr>
              <a:t>所能取得的政绩仅限于</a:t>
            </a:r>
            <a:r>
              <a:rPr lang="zh-CN" altLang="en-US" sz="2800" b="1" smtClean="0">
                <a:solidFill>
                  <a:srgbClr val="C00000"/>
                </a:solidFill>
                <a:latin typeface="华文中宋"/>
              </a:rPr>
              <a:t>“</a:t>
            </a:r>
            <a:r>
              <a:rPr lang="zh-CN" altLang="en-US" sz="2800" b="1" smtClean="0">
                <a:solidFill>
                  <a:srgbClr val="C00000"/>
                </a:solidFill>
              </a:rPr>
              <a:t>足民</a:t>
            </a:r>
            <a:r>
              <a:rPr lang="zh-CN" altLang="en-US" sz="2800" b="1" smtClean="0">
                <a:solidFill>
                  <a:srgbClr val="C00000"/>
                </a:solidFill>
                <a:latin typeface="华文中宋"/>
              </a:rPr>
              <a:t>”</a:t>
            </a:r>
            <a:r>
              <a:rPr lang="zh-CN" altLang="en-US" sz="2800" b="1" smtClean="0">
                <a:solidFill>
                  <a:srgbClr val="C00000"/>
                </a:solidFill>
              </a:rPr>
              <a:t>一点</a:t>
            </a:r>
            <a:r>
              <a:rPr lang="zh-CN" altLang="en-US" sz="2800" b="1" smtClean="0"/>
              <a:t>，</a:t>
            </a:r>
            <a:r>
              <a:rPr lang="zh-CN" altLang="en-US" sz="2800" b="1"/>
              <a:t>至于礼乐教化，则不是自己力所能及的事。可见，冉有既想有所作为，又不愿对自己估计过高。</a:t>
            </a:r>
          </a:p>
        </p:txBody>
      </p:sp>
      <p:sp>
        <p:nvSpPr>
          <p:cNvPr id="64516" name="Rectangle 4"/>
          <p:cNvSpPr>
            <a:spLocks noRot="1" noChangeArrowheads="1"/>
          </p:cNvSpPr>
          <p:nvPr/>
        </p:nvSpPr>
        <p:spPr bwMode="auto">
          <a:xfrm>
            <a:off x="539552" y="5733256"/>
            <a:ext cx="8229798" cy="7437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zh-CN" altLang="en-US" sz="3600" b="1">
                <a:solidFill>
                  <a:schemeClr val="bg1"/>
                </a:solidFill>
                <a:latin typeface="+mj-ea"/>
                <a:ea typeface="+mj-ea"/>
              </a:rPr>
              <a:t>谦虚谨慎，说话很有分寸。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43608" y="476672"/>
            <a:ext cx="691276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>
            <a:spAutoFit/>
          </a:bodyPr>
          <a:lstStyle/>
          <a:p>
            <a:pPr algn="ctr"/>
            <a:r>
              <a:rPr kumimoji="1" lang="zh-CN" altLang="en-US" sz="4400" b="1" smtClean="0">
                <a:solidFill>
                  <a:schemeClr val="bg1"/>
                </a:solidFill>
                <a:latin typeface="+mj-ea"/>
                <a:ea typeface="+mj-ea"/>
              </a:rPr>
              <a:t>冉有（求）</a:t>
            </a:r>
            <a:endParaRPr kumimoji="1" lang="zh-CN" altLang="en-US" sz="4400" b="1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uiExpand="1" build="p" animBg="1"/>
      <p:bldP spid="645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55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552" y="1556792"/>
            <a:ext cx="8295456" cy="396044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22225">
              <a:buNone/>
            </a:pPr>
            <a:r>
              <a:rPr lang="zh-CN" altLang="en-US" smtClean="0"/>
              <a:t>    </a:t>
            </a:r>
            <a:r>
              <a:rPr lang="zh-CN" altLang="en-US" b="1" smtClean="0"/>
              <a:t>也</a:t>
            </a:r>
            <a:r>
              <a:rPr lang="zh-CN" altLang="en-US" b="1"/>
              <a:t>是在孔子</a:t>
            </a:r>
            <a:r>
              <a:rPr lang="zh-CN" altLang="en-US" b="1">
                <a:solidFill>
                  <a:srgbClr val="C00000"/>
                </a:solidFill>
              </a:rPr>
              <a:t>点名指问后</a:t>
            </a:r>
            <a:r>
              <a:rPr lang="zh-CN" altLang="en-US" b="1"/>
              <a:t>才述志。</a:t>
            </a:r>
          </a:p>
          <a:p>
            <a:pPr marL="0" indent="22225">
              <a:buNone/>
            </a:pPr>
            <a:r>
              <a:rPr lang="zh-CN" altLang="en-US" b="1" smtClean="0"/>
              <a:t>    有</a:t>
            </a:r>
            <a:r>
              <a:rPr lang="zh-CN" altLang="en-US" b="1"/>
              <a:t>志于礼乐教化的事，但因冉有刚刚说到</a:t>
            </a:r>
            <a:r>
              <a:rPr lang="zh-CN" altLang="en-US" b="1">
                <a:latin typeface="华文中宋"/>
              </a:rPr>
              <a:t>“</a:t>
            </a:r>
            <a:r>
              <a:rPr lang="zh-CN" altLang="en-US" b="1"/>
              <a:t>如其礼乐，以俟君子</a:t>
            </a:r>
            <a:r>
              <a:rPr lang="zh-CN" altLang="en-US" b="1">
                <a:latin typeface="华文中宋"/>
              </a:rPr>
              <a:t>”</a:t>
            </a:r>
            <a:r>
              <a:rPr lang="zh-CN" altLang="en-US" b="1"/>
              <a:t>，为避免以君子自居，他</a:t>
            </a:r>
            <a:r>
              <a:rPr lang="zh-CN" altLang="en-US" b="1">
                <a:solidFill>
                  <a:srgbClr val="C00000"/>
                </a:solidFill>
              </a:rPr>
              <a:t>先谦虚一番</a:t>
            </a:r>
            <a:r>
              <a:rPr lang="zh-CN" altLang="en-US" b="1"/>
              <a:t>，说</a:t>
            </a:r>
            <a:r>
              <a:rPr lang="zh-CN" altLang="en-US" b="1">
                <a:latin typeface="华文中宋"/>
              </a:rPr>
              <a:t>“</a:t>
            </a:r>
            <a:r>
              <a:rPr lang="zh-CN" altLang="en-US" b="1"/>
              <a:t>非曰能之，</a:t>
            </a:r>
            <a:r>
              <a:rPr lang="zh-CN" altLang="en-US" b="1">
                <a:solidFill>
                  <a:srgbClr val="C00000"/>
                </a:solidFill>
              </a:rPr>
              <a:t>愿学焉</a:t>
            </a:r>
            <a:r>
              <a:rPr lang="zh-CN" altLang="en-US" b="1">
                <a:latin typeface="华文中宋"/>
              </a:rPr>
              <a:t>”</a:t>
            </a:r>
            <a:r>
              <a:rPr lang="zh-CN" altLang="en-US" b="1"/>
              <a:t>，</a:t>
            </a:r>
            <a:r>
              <a:rPr lang="zh-CN" altLang="en-US" b="1">
                <a:solidFill>
                  <a:srgbClr val="C00000"/>
                </a:solidFill>
              </a:rPr>
              <a:t>然后委婉地说出自己的志向</a:t>
            </a:r>
            <a:r>
              <a:rPr lang="zh-CN" altLang="en-US" b="1"/>
              <a:t>，</a:t>
            </a:r>
            <a:r>
              <a:rPr lang="zh-CN" altLang="en-US" b="1">
                <a:latin typeface="华文中宋"/>
              </a:rPr>
              <a:t>“</a:t>
            </a:r>
            <a:r>
              <a:rPr lang="zh-CN" altLang="en-US" b="1">
                <a:solidFill>
                  <a:srgbClr val="C00000"/>
                </a:solidFill>
              </a:rPr>
              <a:t>愿为小相焉</a:t>
            </a:r>
            <a:r>
              <a:rPr lang="zh-CN" altLang="en-US" b="1">
                <a:latin typeface="华文中宋"/>
              </a:rPr>
              <a:t>”</a:t>
            </a:r>
            <a:r>
              <a:rPr lang="zh-CN" altLang="en-US" b="1"/>
              <a:t>，在</a:t>
            </a:r>
            <a:r>
              <a:rPr lang="zh-CN" altLang="en-US" b="1">
                <a:latin typeface="华文中宋"/>
              </a:rPr>
              <a:t>“</a:t>
            </a:r>
            <a:r>
              <a:rPr lang="zh-CN" altLang="en-US" b="1"/>
              <a:t>相</a:t>
            </a:r>
            <a:r>
              <a:rPr lang="zh-CN" altLang="en-US" b="1">
                <a:latin typeface="华文中宋"/>
              </a:rPr>
              <a:t>”</a:t>
            </a:r>
            <a:r>
              <a:rPr lang="zh-CN" altLang="en-US" b="1"/>
              <a:t>前加了个</a:t>
            </a:r>
            <a:r>
              <a:rPr lang="zh-CN" altLang="en-US" b="1">
                <a:latin typeface="华文中宋"/>
              </a:rPr>
              <a:t>“</a:t>
            </a:r>
            <a:r>
              <a:rPr lang="zh-CN" altLang="en-US" b="1"/>
              <a:t>小</a:t>
            </a:r>
            <a:r>
              <a:rPr lang="zh-CN" altLang="en-US" b="1">
                <a:latin typeface="华文中宋"/>
              </a:rPr>
              <a:t>”</a:t>
            </a:r>
            <a:r>
              <a:rPr lang="zh-CN" altLang="en-US" b="1"/>
              <a:t>字，给人感觉是他只想做个赞礼和司仪的小官，实际上，最低一级的</a:t>
            </a:r>
            <a:r>
              <a:rPr lang="zh-CN" altLang="en-US" b="1">
                <a:latin typeface="华文中宋"/>
              </a:rPr>
              <a:t>“</a:t>
            </a:r>
            <a:r>
              <a:rPr lang="zh-CN" altLang="en-US" b="1"/>
              <a:t>相</a:t>
            </a:r>
            <a:r>
              <a:rPr lang="zh-CN" altLang="en-US" b="1">
                <a:latin typeface="华文中宋"/>
              </a:rPr>
              <a:t>”</a:t>
            </a:r>
            <a:r>
              <a:rPr lang="zh-CN" altLang="en-US" b="1"/>
              <a:t>的地位也不低。</a:t>
            </a:r>
          </a:p>
          <a:p>
            <a:pPr marL="0" indent="22225">
              <a:buNone/>
            </a:pPr>
            <a:r>
              <a:rPr lang="zh-CN" altLang="en-US" b="1" smtClean="0"/>
              <a:t>    从</a:t>
            </a:r>
            <a:r>
              <a:rPr lang="zh-CN" altLang="en-US" b="1"/>
              <a:t>他简短的言辞中，尤其是两个</a:t>
            </a:r>
            <a:r>
              <a:rPr lang="zh-CN" altLang="en-US" b="1">
                <a:latin typeface="华文中宋"/>
              </a:rPr>
              <a:t>“</a:t>
            </a:r>
            <a:r>
              <a:rPr lang="zh-CN" altLang="en-US" b="1"/>
              <a:t>愿</a:t>
            </a:r>
            <a:r>
              <a:rPr lang="zh-CN" altLang="en-US" b="1">
                <a:latin typeface="华文中宋"/>
              </a:rPr>
              <a:t>”</a:t>
            </a:r>
            <a:r>
              <a:rPr lang="zh-CN" altLang="en-US" b="1"/>
              <a:t>字，一个</a:t>
            </a:r>
            <a:r>
              <a:rPr lang="zh-CN" altLang="en-US" b="1">
                <a:latin typeface="华文中宋"/>
              </a:rPr>
              <a:t>“</a:t>
            </a:r>
            <a:r>
              <a:rPr lang="zh-CN" altLang="en-US" b="1"/>
              <a:t>学</a:t>
            </a:r>
            <a:r>
              <a:rPr lang="zh-CN" altLang="en-US" b="1">
                <a:latin typeface="华文中宋"/>
              </a:rPr>
              <a:t>”</a:t>
            </a:r>
            <a:r>
              <a:rPr lang="zh-CN" altLang="en-US" b="1"/>
              <a:t>字，一个</a:t>
            </a:r>
            <a:r>
              <a:rPr lang="zh-CN" altLang="en-US" b="1">
                <a:latin typeface="华文中宋"/>
              </a:rPr>
              <a:t>“</a:t>
            </a:r>
            <a:r>
              <a:rPr lang="zh-CN" altLang="en-US" b="1"/>
              <a:t>小</a:t>
            </a:r>
            <a:r>
              <a:rPr lang="zh-CN" altLang="en-US" b="1">
                <a:latin typeface="华文中宋"/>
              </a:rPr>
              <a:t>”</a:t>
            </a:r>
            <a:r>
              <a:rPr lang="zh-CN" altLang="en-US" b="1"/>
              <a:t>字，就可以看出他娴于辞令的特点。</a:t>
            </a:r>
          </a:p>
        </p:txBody>
      </p:sp>
      <p:sp>
        <p:nvSpPr>
          <p:cNvPr id="65540" name="Rectangle 4"/>
          <p:cNvSpPr>
            <a:spLocks noRot="1" noChangeArrowheads="1"/>
          </p:cNvSpPr>
          <p:nvPr/>
        </p:nvSpPr>
        <p:spPr bwMode="auto">
          <a:xfrm>
            <a:off x="611560" y="5733256"/>
            <a:ext cx="8136904" cy="7299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zh-CN" altLang="en-US" sz="3600" b="1">
                <a:solidFill>
                  <a:schemeClr val="bg1"/>
                </a:solidFill>
                <a:latin typeface="+mj-ea"/>
                <a:ea typeface="+mj-ea"/>
              </a:rPr>
              <a:t>谦恭有礼，娴于辞令。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43608" y="476672"/>
            <a:ext cx="691276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>
            <a:spAutoFit/>
          </a:bodyPr>
          <a:lstStyle/>
          <a:p>
            <a:pPr algn="ctr"/>
            <a:r>
              <a:rPr kumimoji="1" lang="zh-CN" altLang="en-US" sz="4400" b="1" smtClean="0">
                <a:solidFill>
                  <a:schemeClr val="bg1"/>
                </a:solidFill>
                <a:latin typeface="+mj-ea"/>
                <a:ea typeface="+mj-ea"/>
              </a:rPr>
              <a:t>公西华（赤）</a:t>
            </a:r>
            <a:endParaRPr kumimoji="1" lang="zh-CN" altLang="en-US" sz="4400" b="1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uiExpand="1" build="p" animBg="1"/>
      <p:bldP spid="6554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5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7543" y="1447801"/>
            <a:ext cx="8208913" cy="406943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22225">
              <a:lnSpc>
                <a:spcPts val="4500"/>
              </a:lnSpc>
              <a:spcBef>
                <a:spcPct val="0"/>
              </a:spcBef>
              <a:buNone/>
            </a:pPr>
            <a:r>
              <a:rPr lang="zh-CN" altLang="en-US" b="1" smtClean="0"/>
              <a:t>     既</a:t>
            </a:r>
            <a:r>
              <a:rPr lang="zh-CN" altLang="en-US" b="1"/>
              <a:t>不讲从政，即治理国家；也不讲出使会盟，而是刻画一个发生在祭坛的场景。</a:t>
            </a:r>
            <a:r>
              <a:rPr lang="zh-CN" altLang="en-US" b="1">
                <a:solidFill>
                  <a:srgbClr val="C00000"/>
                </a:solidFill>
              </a:rPr>
              <a:t>从富有诗意的情景描写中，曲折地表达出自己的理想。</a:t>
            </a:r>
          </a:p>
          <a:p>
            <a:pPr marL="0" indent="22225">
              <a:lnSpc>
                <a:spcPts val="4500"/>
              </a:lnSpc>
              <a:spcBef>
                <a:spcPct val="0"/>
              </a:spcBef>
              <a:buNone/>
            </a:pPr>
            <a:r>
              <a:rPr lang="zh-CN" altLang="en-US" b="1" smtClean="0"/>
              <a:t>    对此</a:t>
            </a:r>
            <a:r>
              <a:rPr lang="zh-CN" altLang="en-US" b="1"/>
              <a:t>，我们既可理解为政治上的理想寄托，也可引申为道德上的修养追求，使读者大有仁者见仁，智者见智的思索余地。</a:t>
            </a:r>
          </a:p>
        </p:txBody>
      </p:sp>
      <p:sp>
        <p:nvSpPr>
          <p:cNvPr id="66564" name="Rectangle 4"/>
          <p:cNvSpPr>
            <a:spLocks noRot="1" noChangeArrowheads="1"/>
          </p:cNvSpPr>
          <p:nvPr/>
        </p:nvSpPr>
        <p:spPr bwMode="auto">
          <a:xfrm>
            <a:off x="539552" y="5661248"/>
            <a:ext cx="8208912" cy="7494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zh-CN" altLang="en-US" sz="3600" b="1">
                <a:solidFill>
                  <a:schemeClr val="bg1"/>
                </a:solidFill>
                <a:latin typeface="+mj-ea"/>
                <a:ea typeface="+mj-ea"/>
              </a:rPr>
              <a:t>从容不迫，逍遥洒脱。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43608" y="476672"/>
            <a:ext cx="691276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>
            <a:spAutoFit/>
          </a:bodyPr>
          <a:lstStyle/>
          <a:p>
            <a:pPr algn="ctr"/>
            <a:r>
              <a:rPr kumimoji="1" lang="zh-CN" altLang="en-US" sz="4400" b="1" smtClean="0">
                <a:solidFill>
                  <a:schemeClr val="bg1"/>
                </a:solidFill>
                <a:latin typeface="+mj-ea"/>
                <a:ea typeface="+mj-ea"/>
              </a:rPr>
              <a:t>曾皙（点）</a:t>
            </a:r>
            <a:endParaRPr kumimoji="1" lang="zh-CN" altLang="en-US" sz="4400" b="1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uiExpand="1" build="p" animBg="1"/>
      <p:bldP spid="6656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700808"/>
            <a:ext cx="7632700" cy="424847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FontTx/>
              <a:buNone/>
            </a:pPr>
            <a:endParaRPr lang="zh-CN" sz="2400" b="1">
              <a:latin typeface="宋体" charset="-122"/>
            </a:endParaRPr>
          </a:p>
          <a:p>
            <a:pPr marL="0" indent="0">
              <a:lnSpc>
                <a:spcPts val="5000"/>
              </a:lnSpc>
              <a:spcBef>
                <a:spcPct val="0"/>
              </a:spcBef>
              <a:buFontTx/>
              <a:buNone/>
            </a:pPr>
            <a:r>
              <a:rPr lang="zh-CN" sz="5100" b="1">
                <a:latin typeface="+mj-ea"/>
                <a:ea typeface="+mj-ea"/>
              </a:rPr>
              <a:t> 1．你更喜欢孔子学生中的哪一位？为什么？</a:t>
            </a:r>
          </a:p>
          <a:p>
            <a:pPr marL="0" indent="0">
              <a:lnSpc>
                <a:spcPts val="5000"/>
              </a:lnSpc>
              <a:spcBef>
                <a:spcPct val="0"/>
              </a:spcBef>
              <a:buFontTx/>
              <a:buNone/>
            </a:pPr>
            <a:r>
              <a:rPr lang="zh-CN" sz="5100" b="1">
                <a:latin typeface="+mj-ea"/>
                <a:ea typeface="+mj-ea"/>
              </a:rPr>
              <a:t> 2．你的志向是什么？你将如何实现自己的志向？</a:t>
            </a:r>
          </a:p>
          <a:p>
            <a:pPr marL="0" indent="0">
              <a:lnSpc>
                <a:spcPts val="5000"/>
              </a:lnSpc>
              <a:spcBef>
                <a:spcPct val="0"/>
              </a:spcBef>
              <a:buFontTx/>
              <a:buNone/>
            </a:pPr>
            <a:r>
              <a:rPr lang="zh-CN" sz="5100" b="1">
                <a:latin typeface="+mj-ea"/>
                <a:ea typeface="+mj-ea"/>
              </a:rPr>
              <a:t> 3</a:t>
            </a:r>
            <a:r>
              <a:rPr lang="en-US" altLang="zh-CN" sz="5100" b="1">
                <a:latin typeface="+mj-ea"/>
                <a:ea typeface="+mj-ea"/>
              </a:rPr>
              <a:t>.</a:t>
            </a:r>
            <a:r>
              <a:rPr lang="zh-CN" sz="5100" b="1">
                <a:latin typeface="+mj-ea"/>
                <a:ea typeface="+mj-ea"/>
              </a:rPr>
              <a:t>读了此文，结合你的学习，体会到什么借鉴意义</a:t>
            </a:r>
            <a:r>
              <a:rPr lang="zh-CN" sz="5100" b="1" smtClean="0">
                <a:latin typeface="+mj-ea"/>
                <a:ea typeface="+mj-ea"/>
              </a:rPr>
              <a:t>？受到</a:t>
            </a:r>
            <a:r>
              <a:rPr lang="zh-CN" sz="5100" b="1">
                <a:latin typeface="+mj-ea"/>
                <a:ea typeface="+mj-ea"/>
              </a:rPr>
              <a:t>哪些启发</a:t>
            </a:r>
            <a:r>
              <a:rPr lang="zh-CN" sz="5100" b="1" smtClean="0">
                <a:latin typeface="+mj-ea"/>
                <a:ea typeface="+mj-ea"/>
              </a:rPr>
              <a:t>？</a:t>
            </a:r>
            <a:endParaRPr lang="zh-CN" sz="5100" b="1">
              <a:latin typeface="+mj-ea"/>
              <a:ea typeface="+mj-ea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43608" y="476672"/>
            <a:ext cx="691276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>
            <a:spAutoFit/>
          </a:bodyPr>
          <a:lstStyle/>
          <a:p>
            <a:pPr algn="ctr"/>
            <a:r>
              <a:rPr kumimoji="1" lang="zh-CN" altLang="en-US" sz="4400" b="1" smtClean="0">
                <a:solidFill>
                  <a:schemeClr val="bg1"/>
                </a:solidFill>
                <a:latin typeface="+mj-ea"/>
                <a:ea typeface="+mj-ea"/>
              </a:rPr>
              <a:t>思考一下</a:t>
            </a:r>
            <a:endParaRPr kumimoji="1" lang="zh-CN" altLang="en-US" sz="4400" b="1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5" descr="C:\Users\dell\AppData\Roaming\Tencent\Users\125444567\QQ\WinTemp\RichOle\O`)~X`C7OL]03F(6J)@$OMM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59342" cy="6858000"/>
          </a:xfrm>
          <a:prstGeom prst="rect">
            <a:avLst/>
          </a:prstGeom>
          <a:noFill/>
        </p:spPr>
      </p:pic>
      <p:sp>
        <p:nvSpPr>
          <p:cNvPr id="10" name="副标题 9"/>
          <p:cNvSpPr>
            <a:spLocks noGrp="1"/>
          </p:cNvSpPr>
          <p:nvPr>
            <p:ph type="subTitle" idx="1"/>
          </p:nvPr>
        </p:nvSpPr>
        <p:spPr>
          <a:xfrm>
            <a:off x="2123728" y="4221088"/>
            <a:ext cx="2520280" cy="910952"/>
          </a:xfrm>
        </p:spPr>
        <p:txBody>
          <a:bodyPr>
            <a:normAutofit/>
          </a:bodyPr>
          <a:lstStyle/>
          <a:p>
            <a:r>
              <a:rPr lang="en-US" altLang="zh-CN" sz="4400" b="1" smtClean="0">
                <a:solidFill>
                  <a:schemeClr val="tx1"/>
                </a:solidFill>
                <a:latin typeface="+mj-ea"/>
                <a:ea typeface="+mj-ea"/>
              </a:rPr>
              <a:t>《</a:t>
            </a:r>
            <a:r>
              <a:rPr lang="zh-CN" altLang="en-US" sz="4400" b="1" smtClean="0">
                <a:solidFill>
                  <a:schemeClr val="tx1"/>
                </a:solidFill>
                <a:latin typeface="+mj-ea"/>
                <a:ea typeface="+mj-ea"/>
              </a:rPr>
              <a:t>论语</a:t>
            </a:r>
            <a:r>
              <a:rPr lang="en-US" altLang="zh-CN" sz="4400" b="1" smtClean="0">
                <a:solidFill>
                  <a:schemeClr val="tx1"/>
                </a:solidFill>
                <a:latin typeface="+mj-ea"/>
                <a:ea typeface="+mj-ea"/>
              </a:rPr>
              <a:t>》</a:t>
            </a:r>
            <a:endParaRPr lang="zh-CN" altLang="en-US" sz="4400" b="1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28" name="AutoShape 4" descr="C:\Users\dell\AppData\Roaming\Tencent\Users\125444567\QQ\WinTemp\RichOle\@_D@P@Y6HTuZQZR{4]{U3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259632" y="476672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华文楷体" pitchFamily="2" charset="-122"/>
                <a:ea typeface="华文楷体" pitchFamily="2" charset="-122"/>
              </a:rPr>
              <a:t>子路</a:t>
            </a:r>
            <a:r>
              <a:rPr lang="en-US" altLang="zh-CN" sz="7200" b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7200" b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华文楷体" pitchFamily="2" charset="-122"/>
                <a:ea typeface="华文楷体" pitchFamily="2" charset="-122"/>
              </a:rPr>
              <a:t>曾晳</a:t>
            </a:r>
            <a:r>
              <a:rPr lang="en-US" altLang="zh-CN" sz="7200" b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7200" b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华文楷体" pitchFamily="2" charset="-122"/>
                <a:ea typeface="华文楷体" pitchFamily="2" charset="-122"/>
              </a:rPr>
              <a:t>冉有</a:t>
            </a:r>
            <a:endParaRPr lang="en-US" altLang="zh-CN" sz="7200" b="1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zh-CN" altLang="en-US" sz="7200" b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华文楷体" pitchFamily="2" charset="-122"/>
                <a:ea typeface="华文楷体" pitchFamily="2" charset="-122"/>
              </a:rPr>
              <a:t>公西华侍坐</a:t>
            </a:r>
            <a:endParaRPr lang="zh-CN" altLang="en-US" sz="7200" b="1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8" name="侍坐朗诵.mp3">
            <a:hlinkClick action="ppaction://media"/>
          </p:cNvPr>
          <p:cNvPicPr>
            <a:picLocks noRot="1" noChangeAspect="1"/>
          </p:cNvPicPr>
          <p:nvPr>
            <a:audioFile r:link="rId4"/>
            <p:extLst/>
          </p:nvPr>
        </p:nvPicPr>
        <p:blipFill>
          <a:blip r:embed="rId3"/>
          <a:stretch>
            <a:fillRect/>
          </a:stretch>
        </p:blipFill>
        <p:spPr>
          <a:xfrm>
            <a:off x="7452320" y="4293096"/>
            <a:ext cx="1512168" cy="151216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3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827584" y="3356992"/>
            <a:ext cx="6265863" cy="32864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>
                <a:latin typeface="+mj-ea"/>
                <a:ea typeface="+mj-ea"/>
              </a:rPr>
              <a:t>1</a:t>
            </a:r>
            <a:r>
              <a:rPr lang="zh-CN" altLang="en-US" sz="3600" b="1">
                <a:latin typeface="+mj-ea"/>
                <a:ea typeface="+mj-ea"/>
              </a:rPr>
              <a:t>、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如</a:t>
            </a:r>
            <a:r>
              <a:rPr lang="zh-CN" altLang="en-US" sz="3600" b="1">
                <a:latin typeface="+mj-ea"/>
                <a:ea typeface="+mj-ea"/>
              </a:rPr>
              <a:t>或知尔，则何以哉？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+mj-ea"/>
                <a:ea typeface="+mj-ea"/>
              </a:rPr>
              <a:t>2</a:t>
            </a:r>
            <a:r>
              <a:rPr lang="zh-CN" altLang="en-US" sz="3600" b="1">
                <a:latin typeface="+mj-ea"/>
                <a:ea typeface="+mj-ea"/>
              </a:rPr>
              <a:t>、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如</a:t>
            </a:r>
            <a:r>
              <a:rPr lang="zh-CN" altLang="en-US" sz="3600" b="1">
                <a:latin typeface="+mj-ea"/>
                <a:ea typeface="+mj-ea"/>
              </a:rPr>
              <a:t>其礼乐，以俟君子。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+mj-ea"/>
                <a:ea typeface="+mj-ea"/>
              </a:rPr>
              <a:t>3</a:t>
            </a:r>
            <a:r>
              <a:rPr lang="zh-CN" altLang="en-US" sz="3600" b="1">
                <a:latin typeface="+mj-ea"/>
                <a:ea typeface="+mj-ea"/>
              </a:rPr>
              <a:t>、宗庙之事，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如</a:t>
            </a:r>
            <a:r>
              <a:rPr lang="zh-CN" altLang="en-US" sz="3600" b="1">
                <a:latin typeface="+mj-ea"/>
                <a:ea typeface="+mj-ea"/>
              </a:rPr>
              <a:t>会同。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+mj-ea"/>
                <a:ea typeface="+mj-ea"/>
              </a:rPr>
              <a:t>4</a:t>
            </a:r>
            <a:r>
              <a:rPr lang="zh-CN" altLang="en-US" sz="3600" b="1">
                <a:latin typeface="+mj-ea"/>
                <a:ea typeface="+mj-ea"/>
              </a:rPr>
              <a:t>、方六七十，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如</a:t>
            </a:r>
            <a:r>
              <a:rPr lang="zh-CN" altLang="en-US" sz="3600" b="1">
                <a:latin typeface="+mj-ea"/>
                <a:ea typeface="+mj-ea"/>
              </a:rPr>
              <a:t>五六十。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899592" y="1700808"/>
            <a:ext cx="4681538" cy="701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chemeClr val="tx1"/>
                </a:solidFill>
                <a:latin typeface="+mj-ea"/>
                <a:ea typeface="+mj-ea"/>
              </a:rPr>
              <a:t>（一）一词多义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6372200" y="3429000"/>
            <a:ext cx="2304256" cy="6694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CN" altLang="en-US" sz="3600" b="1">
                <a:latin typeface="+mj-ea"/>
                <a:ea typeface="+mj-ea"/>
              </a:rPr>
              <a:t>如果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6372200" y="4293096"/>
            <a:ext cx="2268252" cy="6413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latin typeface="+mj-ea"/>
                <a:ea typeface="+mj-ea"/>
              </a:rPr>
              <a:t>至于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6372200" y="5085184"/>
            <a:ext cx="2304256" cy="6694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CN" altLang="en-US" sz="3600" b="1" smtClean="0">
                <a:latin typeface="+mj-ea"/>
                <a:ea typeface="+mj-ea"/>
              </a:rPr>
              <a:t>或者</a:t>
            </a:r>
            <a:endParaRPr lang="zh-CN" altLang="en-US" sz="3600" b="1">
              <a:latin typeface="+mj-ea"/>
              <a:ea typeface="+mj-ea"/>
            </a:endParaRP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899592" y="2564904"/>
            <a:ext cx="280608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latin typeface="+mj-ea"/>
                <a:ea typeface="+mj-ea"/>
              </a:rPr>
              <a:t>（</a:t>
            </a:r>
            <a:r>
              <a:rPr lang="en-US" altLang="zh-CN" sz="4000" b="1">
                <a:latin typeface="+mj-ea"/>
                <a:ea typeface="+mj-ea"/>
              </a:rPr>
              <a:t>1</a:t>
            </a:r>
            <a:r>
              <a:rPr lang="zh-CN" altLang="en-US" sz="4000" b="1" smtClean="0">
                <a:latin typeface="+mj-ea"/>
                <a:ea typeface="+mj-ea"/>
              </a:rPr>
              <a:t>）如</a:t>
            </a:r>
            <a:endParaRPr lang="zh-CN" altLang="en-US" sz="4000" b="1">
              <a:latin typeface="+mj-ea"/>
              <a:ea typeface="+mj-ea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915816" y="620688"/>
            <a:ext cx="273630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zh-CN" altLang="en-US" sz="4400" b="1" smtClean="0">
                <a:solidFill>
                  <a:schemeClr val="bg1"/>
                </a:solidFill>
                <a:latin typeface="+mj-ea"/>
                <a:ea typeface="+mj-ea"/>
              </a:rPr>
              <a:t>知识归纳</a:t>
            </a:r>
            <a:endParaRPr lang="zh-CN" altLang="en-US" sz="44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372200" y="5877272"/>
            <a:ext cx="2376264" cy="6694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CN" altLang="en-US" sz="3600" b="1" smtClean="0">
                <a:latin typeface="+mj-ea"/>
                <a:ea typeface="+mj-ea"/>
              </a:rPr>
              <a:t>或者</a:t>
            </a:r>
            <a:endParaRPr lang="zh-CN" altLang="en-US" sz="3600" b="1">
              <a:latin typeface="+mj-ea"/>
              <a:ea typeface="+mj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82949" grpId="0" animBg="1"/>
      <p:bldP spid="82950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323528" y="1556792"/>
            <a:ext cx="275503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latin typeface="+mj-ea"/>
                <a:ea typeface="+mj-ea"/>
              </a:rPr>
              <a:t>（</a:t>
            </a:r>
            <a:r>
              <a:rPr lang="en-US" altLang="zh-CN" sz="4000" b="1">
                <a:latin typeface="+mj-ea"/>
                <a:ea typeface="+mj-ea"/>
              </a:rPr>
              <a:t>2</a:t>
            </a:r>
            <a:r>
              <a:rPr lang="zh-CN" altLang="en-US" sz="4000" b="1" smtClean="0">
                <a:latin typeface="+mj-ea"/>
                <a:ea typeface="+mj-ea"/>
              </a:rPr>
              <a:t>）方</a:t>
            </a:r>
            <a:endParaRPr lang="zh-CN" altLang="en-US" sz="4000" b="1">
              <a:latin typeface="+mj-ea"/>
              <a:ea typeface="+mj-ea"/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51520" y="2492896"/>
            <a:ext cx="5638800" cy="31393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+mj-ea"/>
                <a:ea typeface="+mj-ea"/>
              </a:rPr>
              <a:t>1</a:t>
            </a:r>
            <a:r>
              <a:rPr lang="zh-CN" altLang="en-US" sz="3600" b="1">
                <a:latin typeface="+mj-ea"/>
                <a:ea typeface="+mj-ea"/>
              </a:rPr>
              <a:t>、不以规矩，不能成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方</a:t>
            </a:r>
            <a:r>
              <a:rPr lang="zh-CN" altLang="en-US" sz="3600" b="1">
                <a:latin typeface="+mj-ea"/>
                <a:ea typeface="+mj-ea"/>
              </a:rPr>
              <a:t>圆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+mj-ea"/>
                <a:ea typeface="+mj-ea"/>
              </a:rPr>
              <a:t>2</a:t>
            </a:r>
            <a:r>
              <a:rPr lang="zh-CN" altLang="en-US" sz="3600" b="1">
                <a:latin typeface="+mj-ea"/>
                <a:ea typeface="+mj-ea"/>
              </a:rPr>
              <a:t>、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方</a:t>
            </a:r>
            <a:r>
              <a:rPr lang="zh-CN" altLang="en-US" sz="3600" b="1">
                <a:latin typeface="+mj-ea"/>
                <a:ea typeface="+mj-ea"/>
              </a:rPr>
              <a:t>六七十，如五六十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+mj-ea"/>
                <a:ea typeface="+mj-ea"/>
              </a:rPr>
              <a:t>3</a:t>
            </a:r>
            <a:r>
              <a:rPr lang="zh-CN" altLang="en-US" sz="3600" b="1">
                <a:latin typeface="+mj-ea"/>
                <a:ea typeface="+mj-ea"/>
              </a:rPr>
              <a:t>、可使有勇，且知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方</a:t>
            </a:r>
            <a:r>
              <a:rPr lang="zh-CN" altLang="en-US" sz="3600" b="1">
                <a:latin typeface="+mj-ea"/>
                <a:ea typeface="+mj-ea"/>
              </a:rPr>
              <a:t>也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+mj-ea"/>
                <a:ea typeface="+mj-ea"/>
              </a:rPr>
              <a:t>4</a:t>
            </a:r>
            <a:r>
              <a:rPr lang="zh-CN" altLang="en-US" sz="3600" b="1">
                <a:latin typeface="+mj-ea"/>
                <a:ea typeface="+mj-ea"/>
              </a:rPr>
              <a:t>、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方</a:t>
            </a:r>
            <a:r>
              <a:rPr lang="zh-CN" altLang="en-US" sz="3600" b="1">
                <a:latin typeface="+mj-ea"/>
                <a:ea typeface="+mj-ea"/>
              </a:rPr>
              <a:t>欲行，转视积薪后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6012160" y="2564904"/>
            <a:ext cx="313184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>
                <a:latin typeface="+mj-ea"/>
                <a:ea typeface="+mj-ea"/>
              </a:rPr>
              <a:t> </a:t>
            </a:r>
            <a:r>
              <a:rPr lang="zh-CN" altLang="en-US" sz="3600" b="1" smtClean="0">
                <a:latin typeface="+mj-ea"/>
                <a:ea typeface="+mj-ea"/>
              </a:rPr>
              <a:t>方形</a:t>
            </a:r>
            <a:endParaRPr lang="zh-CN" altLang="en-US" sz="3600" b="1">
              <a:latin typeface="+mj-ea"/>
              <a:ea typeface="+mj-ea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5292080" y="3429000"/>
            <a:ext cx="385192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latin typeface="+mj-ea"/>
                <a:ea typeface="+mj-ea"/>
              </a:rPr>
              <a:t>纵横，方圆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5292080" y="4221088"/>
            <a:ext cx="385192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+mj-ea"/>
                <a:ea typeface="+mj-ea"/>
              </a:rPr>
              <a:t>正道，是非</a:t>
            </a:r>
            <a:r>
              <a:rPr lang="zh-CN" altLang="en-US" sz="2800" b="1" smtClean="0">
                <a:latin typeface="+mj-ea"/>
                <a:ea typeface="+mj-ea"/>
              </a:rPr>
              <a:t>标准（</a:t>
            </a:r>
            <a:r>
              <a:rPr lang="zh-CN" altLang="en-US" sz="2800" b="1">
                <a:latin typeface="+mj-ea"/>
                <a:ea typeface="+mj-ea"/>
              </a:rPr>
              <a:t>礼仪</a:t>
            </a:r>
            <a:r>
              <a:rPr lang="zh-CN" altLang="en-US" sz="2800" b="1" smtClean="0">
                <a:latin typeface="+mj-ea"/>
                <a:ea typeface="+mj-ea"/>
              </a:rPr>
              <a:t>）</a:t>
            </a:r>
            <a:endParaRPr lang="zh-CN" altLang="en-US" sz="2800" b="1">
              <a:latin typeface="+mj-ea"/>
              <a:ea typeface="+mj-ea"/>
            </a:endParaRP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5292080" y="5013176"/>
            <a:ext cx="385192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latin typeface="+mj-ea"/>
                <a:ea typeface="+mj-ea"/>
              </a:rPr>
              <a:t>正、才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15816" y="620688"/>
            <a:ext cx="273630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zh-CN" altLang="en-US" sz="4400" b="1" smtClean="0">
                <a:solidFill>
                  <a:schemeClr val="bg1"/>
                </a:solidFill>
                <a:latin typeface="+mj-ea"/>
                <a:ea typeface="+mj-ea"/>
              </a:rPr>
              <a:t>知识归纳</a:t>
            </a:r>
            <a:endParaRPr lang="zh-CN" altLang="en-US" sz="4400" b="1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  <p:bldP spid="83973" grpId="0" animBg="1"/>
      <p:bldP spid="83974" grpId="0" animBg="1"/>
      <p:bldP spid="8397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395536" y="2564904"/>
            <a:ext cx="6858000" cy="32983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3600" b="1">
                <a:latin typeface="+mj-ea"/>
                <a:ea typeface="+mj-ea"/>
              </a:rPr>
              <a:t>1</a:t>
            </a:r>
            <a:r>
              <a:rPr lang="zh-CN" altLang="en-US" sz="3600" b="1">
                <a:latin typeface="+mj-ea"/>
                <a:ea typeface="+mj-ea"/>
              </a:rPr>
              <a:t>、往借，不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与</a:t>
            </a:r>
            <a:r>
              <a:rPr lang="zh-CN" altLang="en-US" sz="3600" b="1">
                <a:latin typeface="+mj-ea"/>
                <a:ea typeface="+mj-ea"/>
              </a:rPr>
              <a:t>，归而形诸梦</a:t>
            </a:r>
          </a:p>
          <a:p>
            <a:pPr>
              <a:lnSpc>
                <a:spcPts val="5000"/>
              </a:lnSpc>
            </a:pPr>
            <a:r>
              <a:rPr lang="en-US" altLang="zh-CN" sz="3600" b="1">
                <a:latin typeface="+mj-ea"/>
                <a:ea typeface="+mj-ea"/>
              </a:rPr>
              <a:t>2</a:t>
            </a:r>
            <a:r>
              <a:rPr lang="zh-CN" altLang="en-US" sz="3600" b="1">
                <a:latin typeface="+mj-ea"/>
                <a:ea typeface="+mj-ea"/>
              </a:rPr>
              <a:t>、夫子喟然叹曰：吾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与</a:t>
            </a:r>
            <a:r>
              <a:rPr lang="zh-CN" altLang="en-US" sz="3600" b="1">
                <a:latin typeface="+mj-ea"/>
                <a:ea typeface="+mj-ea"/>
              </a:rPr>
              <a:t>点也。</a:t>
            </a:r>
          </a:p>
          <a:p>
            <a:pPr>
              <a:lnSpc>
                <a:spcPts val="5000"/>
              </a:lnSpc>
            </a:pPr>
            <a:r>
              <a:rPr lang="en-US" altLang="zh-CN" sz="3600" b="1">
                <a:latin typeface="+mj-ea"/>
                <a:ea typeface="+mj-ea"/>
              </a:rPr>
              <a:t>3</a:t>
            </a:r>
            <a:r>
              <a:rPr lang="zh-CN" altLang="en-US" sz="3600" b="1">
                <a:latin typeface="+mj-ea"/>
                <a:ea typeface="+mj-ea"/>
              </a:rPr>
              <a:t>、遂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与</a:t>
            </a:r>
            <a:r>
              <a:rPr lang="zh-CN" altLang="en-US" sz="3600" b="1">
                <a:latin typeface="+mj-ea"/>
                <a:ea typeface="+mj-ea"/>
              </a:rPr>
              <a:t>外人间隔</a:t>
            </a:r>
          </a:p>
          <a:p>
            <a:pPr>
              <a:lnSpc>
                <a:spcPts val="5000"/>
              </a:lnSpc>
            </a:pPr>
            <a:r>
              <a:rPr lang="en-US" altLang="zh-CN" sz="3600" b="1">
                <a:latin typeface="+mj-ea"/>
                <a:ea typeface="+mj-ea"/>
              </a:rPr>
              <a:t>4</a:t>
            </a:r>
            <a:r>
              <a:rPr lang="zh-CN" altLang="en-US" sz="3600" b="1">
                <a:latin typeface="+mj-ea"/>
                <a:ea typeface="+mj-ea"/>
              </a:rPr>
              <a:t>、唯求则非邦也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与</a:t>
            </a:r>
            <a:r>
              <a:rPr lang="zh-CN" altLang="en-US" sz="3600" b="1">
                <a:latin typeface="+mj-ea"/>
                <a:ea typeface="+mj-ea"/>
              </a:rPr>
              <a:t>？</a:t>
            </a:r>
          </a:p>
          <a:p>
            <a:pPr>
              <a:lnSpc>
                <a:spcPts val="5000"/>
              </a:lnSpc>
            </a:pPr>
            <a:r>
              <a:rPr lang="en-US" altLang="zh-CN" sz="3600" b="1">
                <a:latin typeface="+mj-ea"/>
                <a:ea typeface="+mj-ea"/>
              </a:rPr>
              <a:t>5</a:t>
            </a:r>
            <a:r>
              <a:rPr lang="zh-CN" altLang="en-US" sz="3600" b="1">
                <a:latin typeface="+mj-ea"/>
                <a:ea typeface="+mj-ea"/>
              </a:rPr>
              <a:t>、失其所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与</a:t>
            </a:r>
            <a:r>
              <a:rPr lang="zh-CN" altLang="en-US" sz="3600" b="1">
                <a:latin typeface="+mj-ea"/>
                <a:ea typeface="+mj-ea"/>
              </a:rPr>
              <a:t>，不知。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6804248" y="2420888"/>
            <a:ext cx="172819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latin typeface="+mj-ea"/>
                <a:ea typeface="+mj-ea"/>
              </a:rPr>
              <a:t>给予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6660232" y="3212976"/>
            <a:ext cx="1905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chemeClr val="tx1"/>
                </a:solidFill>
                <a:latin typeface="+mj-ea"/>
                <a:ea typeface="+mj-ea"/>
              </a:rPr>
              <a:t>赞成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4860032" y="3861048"/>
            <a:ext cx="216024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  <a:latin typeface="+mj-ea"/>
                <a:ea typeface="+mj-ea"/>
              </a:rPr>
              <a:t>跟、和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4860032" y="4581128"/>
            <a:ext cx="3810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+mj-ea"/>
                <a:ea typeface="+mj-ea"/>
              </a:rPr>
              <a:t>“</a:t>
            </a:r>
            <a:r>
              <a:rPr lang="zh-CN" altLang="en-US" sz="2800" b="1">
                <a:latin typeface="+mj-ea"/>
                <a:ea typeface="+mj-ea"/>
              </a:rPr>
              <a:t>欤”，相当于“吗”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4716016" y="5229200"/>
            <a:ext cx="40386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smtClean="0">
                <a:latin typeface="+mn-ea"/>
              </a:rPr>
              <a:t>结交（</a:t>
            </a:r>
            <a:r>
              <a:rPr lang="zh-CN" altLang="en-US" sz="2800" b="1">
                <a:latin typeface="+mn-ea"/>
              </a:rPr>
              <a:t>所与：结交的人，即同盟者）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39552" y="1628800"/>
            <a:ext cx="280608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smtClean="0"/>
              <a:t>（</a:t>
            </a:r>
            <a:r>
              <a:rPr lang="en-US" altLang="zh-CN" sz="4000" b="1" smtClean="0"/>
              <a:t>3</a:t>
            </a:r>
            <a:r>
              <a:rPr lang="zh-CN" altLang="en-US" sz="4000" b="1" smtClean="0"/>
              <a:t>）与</a:t>
            </a:r>
            <a:endParaRPr lang="zh-CN" altLang="en-US" sz="4000" b="1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915816" y="620688"/>
            <a:ext cx="273630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zh-CN" altLang="en-US" sz="4400" b="1" smtClean="0">
                <a:solidFill>
                  <a:schemeClr val="bg1"/>
                </a:solidFill>
                <a:latin typeface="+mj-ea"/>
                <a:ea typeface="+mj-ea"/>
              </a:rPr>
              <a:t>知识归纳</a:t>
            </a:r>
            <a:endParaRPr lang="zh-CN" altLang="en-US" sz="4400" b="1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  <p:bldP spid="84997" grpId="0" animBg="1"/>
      <p:bldP spid="84998" grpId="0" animBg="1"/>
      <p:bldP spid="84999" grpId="0" animBg="1"/>
      <p:bldP spid="8500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899592" y="2708920"/>
            <a:ext cx="4895850" cy="32864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>
                <a:latin typeface="+mj-ea"/>
                <a:ea typeface="+mj-ea"/>
              </a:rPr>
              <a:t>1</a:t>
            </a:r>
            <a:r>
              <a:rPr lang="zh-CN" altLang="en-US" sz="3600" b="1">
                <a:latin typeface="+mj-ea"/>
                <a:ea typeface="+mj-ea"/>
              </a:rPr>
              <a:t>、以吾一日长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乎</a:t>
            </a:r>
            <a:r>
              <a:rPr lang="zh-CN" altLang="en-US" sz="3600" b="1">
                <a:latin typeface="+mj-ea"/>
                <a:ea typeface="+mj-ea"/>
              </a:rPr>
              <a:t>尔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+mj-ea"/>
                <a:ea typeface="+mj-ea"/>
              </a:rPr>
              <a:t>2</a:t>
            </a:r>
            <a:r>
              <a:rPr lang="zh-CN" altLang="en-US" sz="3600" b="1">
                <a:latin typeface="+mj-ea"/>
                <a:ea typeface="+mj-ea"/>
              </a:rPr>
              <a:t>、摄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乎</a:t>
            </a:r>
            <a:r>
              <a:rPr lang="zh-CN" altLang="en-US" sz="3600" b="1">
                <a:latin typeface="+mj-ea"/>
                <a:ea typeface="+mj-ea"/>
              </a:rPr>
              <a:t>大国之间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+mj-ea"/>
                <a:ea typeface="+mj-ea"/>
              </a:rPr>
              <a:t>3</a:t>
            </a:r>
            <a:r>
              <a:rPr lang="zh-CN" altLang="en-US" sz="3600" b="1">
                <a:latin typeface="+mj-ea"/>
                <a:ea typeface="+mj-ea"/>
              </a:rPr>
              <a:t>、异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乎</a:t>
            </a:r>
            <a:r>
              <a:rPr lang="zh-CN" altLang="en-US" sz="3600" b="1">
                <a:latin typeface="+mj-ea"/>
                <a:ea typeface="+mj-ea"/>
              </a:rPr>
              <a:t>三子者之撰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+mj-ea"/>
                <a:ea typeface="+mj-ea"/>
              </a:rPr>
              <a:t>4</a:t>
            </a:r>
            <a:r>
              <a:rPr lang="zh-CN" altLang="en-US" sz="3600" b="1">
                <a:latin typeface="+mj-ea"/>
                <a:ea typeface="+mj-ea"/>
              </a:rPr>
              <a:t>、浴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乎</a:t>
            </a:r>
            <a:r>
              <a:rPr lang="zh-CN" altLang="en-US" sz="3600" b="1">
                <a:latin typeface="+mj-ea"/>
                <a:ea typeface="+mj-ea"/>
              </a:rPr>
              <a:t>沂，风乎舞雩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899592" y="1556792"/>
            <a:ext cx="2664296" cy="701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latin typeface="+mj-ea"/>
                <a:ea typeface="+mj-ea"/>
              </a:rPr>
              <a:t>（</a:t>
            </a:r>
            <a:r>
              <a:rPr lang="en-US" altLang="zh-CN" sz="4000" b="1">
                <a:latin typeface="+mj-ea"/>
                <a:ea typeface="+mj-ea"/>
              </a:rPr>
              <a:t>4</a:t>
            </a:r>
            <a:r>
              <a:rPr lang="zh-CN" altLang="en-US" sz="4000" b="1" smtClean="0">
                <a:latin typeface="+mj-ea"/>
                <a:ea typeface="+mj-ea"/>
              </a:rPr>
              <a:t>）乎</a:t>
            </a:r>
            <a:endParaRPr lang="zh-CN" altLang="en-US" sz="4000" b="1">
              <a:latin typeface="+mj-ea"/>
              <a:ea typeface="+mj-ea"/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5868144" y="2924944"/>
            <a:ext cx="216024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latin typeface="+mj-ea"/>
                <a:ea typeface="+mj-ea"/>
              </a:rPr>
              <a:t>比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5868144" y="3717032"/>
            <a:ext cx="216024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latin typeface="+mj-ea"/>
                <a:ea typeface="+mj-ea"/>
              </a:rPr>
              <a:t>在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5868144" y="4509120"/>
            <a:ext cx="2133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latin typeface="+mj-ea"/>
                <a:ea typeface="+mj-ea"/>
              </a:rPr>
              <a:t>和、跟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5868144" y="5373216"/>
            <a:ext cx="216024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latin typeface="+mj-ea"/>
                <a:ea typeface="+mj-ea"/>
              </a:rPr>
              <a:t>到、在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915816" y="620688"/>
            <a:ext cx="273630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zh-CN" altLang="en-US" sz="4400" b="1" smtClean="0">
                <a:solidFill>
                  <a:schemeClr val="bg1"/>
                </a:solidFill>
                <a:latin typeface="+mj-ea"/>
                <a:ea typeface="+mj-ea"/>
              </a:rPr>
              <a:t>知识归纳</a:t>
            </a:r>
            <a:endParaRPr lang="zh-CN" altLang="en-US" sz="4400" b="1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nimBg="1"/>
      <p:bldP spid="86021" grpId="0" animBg="1"/>
      <p:bldP spid="86022" grpId="0" animBg="1"/>
      <p:bldP spid="860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467544" y="2636912"/>
            <a:ext cx="4537075" cy="32864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>
                <a:latin typeface="+mj-ea"/>
                <a:ea typeface="+mj-ea"/>
              </a:rPr>
              <a:t>1</a:t>
            </a:r>
            <a:r>
              <a:rPr lang="zh-CN" altLang="en-US" sz="3600" b="1">
                <a:latin typeface="+mj-ea"/>
                <a:ea typeface="+mj-ea"/>
              </a:rPr>
              <a:t>、以吾一日长乎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尔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+mj-ea"/>
                <a:ea typeface="+mj-ea"/>
              </a:rPr>
              <a:t>2</a:t>
            </a:r>
            <a:r>
              <a:rPr lang="zh-CN" altLang="en-US" sz="3600" b="1">
                <a:latin typeface="+mj-ea"/>
                <a:ea typeface="+mj-ea"/>
              </a:rPr>
              <a:t>、子路率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尔</a:t>
            </a:r>
            <a:r>
              <a:rPr lang="zh-CN" altLang="en-US" sz="3600" b="1">
                <a:latin typeface="+mj-ea"/>
                <a:ea typeface="+mj-ea"/>
              </a:rPr>
              <a:t>而对曰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+mj-ea"/>
                <a:ea typeface="+mj-ea"/>
              </a:rPr>
              <a:t>3</a:t>
            </a:r>
            <a:r>
              <a:rPr lang="zh-CN" altLang="en-US" sz="3600" b="1">
                <a:latin typeface="+mj-ea"/>
                <a:ea typeface="+mj-ea"/>
              </a:rPr>
              <a:t>、鼓瑟希，铿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尔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+mj-ea"/>
                <a:ea typeface="+mj-ea"/>
              </a:rPr>
              <a:t>4</a:t>
            </a:r>
            <a:r>
              <a:rPr lang="zh-CN" altLang="en-US" sz="3600" b="1">
                <a:latin typeface="+mj-ea"/>
                <a:ea typeface="+mj-ea"/>
              </a:rPr>
              <a:t>、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尔</a:t>
            </a:r>
            <a:r>
              <a:rPr lang="zh-CN" altLang="en-US" sz="3600" b="1">
                <a:latin typeface="+mj-ea"/>
                <a:ea typeface="+mj-ea"/>
              </a:rPr>
              <a:t>何如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755576" y="1844824"/>
            <a:ext cx="244827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latin typeface="+mj-ea"/>
                <a:ea typeface="+mj-ea"/>
              </a:rPr>
              <a:t>（</a:t>
            </a:r>
            <a:r>
              <a:rPr lang="en-US" altLang="zh-CN" sz="4000" b="1">
                <a:latin typeface="+mj-ea"/>
                <a:ea typeface="+mj-ea"/>
              </a:rPr>
              <a:t>5</a:t>
            </a:r>
            <a:r>
              <a:rPr lang="zh-CN" altLang="en-US" sz="4000" b="1" smtClean="0">
                <a:latin typeface="+mj-ea"/>
                <a:ea typeface="+mj-ea"/>
              </a:rPr>
              <a:t>）尔</a:t>
            </a:r>
            <a:endParaRPr lang="zh-CN" altLang="en-US" sz="4000" b="1">
              <a:latin typeface="+mj-ea"/>
              <a:ea typeface="+mj-ea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4788024" y="2708920"/>
            <a:ext cx="388843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latin typeface="+mj-ea"/>
                <a:ea typeface="+mj-ea"/>
              </a:rPr>
              <a:t>你</a:t>
            </a:r>
            <a:r>
              <a:rPr lang="en-US" altLang="zh-CN" sz="3600" b="1">
                <a:latin typeface="+mj-ea"/>
                <a:ea typeface="+mj-ea"/>
              </a:rPr>
              <a:t>(</a:t>
            </a:r>
            <a:r>
              <a:rPr lang="zh-CN" altLang="en-US" sz="3600" b="1">
                <a:latin typeface="+mj-ea"/>
                <a:ea typeface="+mj-ea"/>
              </a:rPr>
              <a:t>们</a:t>
            </a:r>
            <a:r>
              <a:rPr lang="en-US" altLang="zh-CN" sz="3600" b="1">
                <a:latin typeface="+mj-ea"/>
                <a:ea typeface="+mj-ea"/>
              </a:rPr>
              <a:t>)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4716016" y="3501008"/>
            <a:ext cx="396044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>
                <a:latin typeface="+mj-ea"/>
                <a:ea typeface="+mj-ea"/>
              </a:rPr>
              <a:t>…</a:t>
            </a:r>
            <a:r>
              <a:rPr lang="zh-CN" altLang="en-US" sz="3600" b="1">
                <a:latin typeface="+mj-ea"/>
                <a:ea typeface="+mj-ea"/>
              </a:rPr>
              <a:t>的样子，相当于“然”。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4716016" y="4941168"/>
            <a:ext cx="402406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latin typeface="+mj-ea"/>
                <a:ea typeface="+mj-ea"/>
              </a:rPr>
              <a:t>铿的一声，象声词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4716016" y="5733256"/>
            <a:ext cx="403244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latin typeface="+mj-ea"/>
                <a:ea typeface="+mj-ea"/>
              </a:rPr>
              <a:t>你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915816" y="620688"/>
            <a:ext cx="273630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zh-CN" altLang="en-US" sz="4400" b="1" smtClean="0">
                <a:solidFill>
                  <a:schemeClr val="bg1"/>
                </a:solidFill>
                <a:latin typeface="+mj-ea"/>
                <a:ea typeface="+mj-ea"/>
              </a:rPr>
              <a:t>知识归纳</a:t>
            </a:r>
            <a:endParaRPr lang="zh-CN" altLang="en-US" sz="44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795000" y="114681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  <p:bldP spid="87046" grpId="0" animBg="1"/>
      <p:bldP spid="87047" grpId="0" animBg="1"/>
      <p:bldP spid="8704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79512" y="2420888"/>
            <a:ext cx="6553200" cy="41174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>
                <a:latin typeface="+mj-ea"/>
                <a:ea typeface="+mj-ea"/>
              </a:rPr>
              <a:t>1</a:t>
            </a:r>
            <a:r>
              <a:rPr lang="zh-CN" altLang="en-US" sz="3600" b="1">
                <a:latin typeface="+mj-ea"/>
                <a:ea typeface="+mj-ea"/>
              </a:rPr>
              <a:t>、宗庙之事，如会同，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端章甫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+mj-ea"/>
                <a:ea typeface="+mj-ea"/>
              </a:rPr>
              <a:t>2</a:t>
            </a:r>
            <a:r>
              <a:rPr lang="zh-CN" altLang="en-US" sz="3600" b="1">
                <a:latin typeface="+mj-ea"/>
                <a:ea typeface="+mj-ea"/>
              </a:rPr>
              <a:t>、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鼓</a:t>
            </a:r>
            <a:r>
              <a:rPr lang="zh-CN" altLang="en-US" sz="3600" b="1">
                <a:latin typeface="+mj-ea"/>
                <a:ea typeface="+mj-ea"/>
              </a:rPr>
              <a:t>瑟希，铿尔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+mj-ea"/>
                <a:ea typeface="+mj-ea"/>
              </a:rPr>
              <a:t>3</a:t>
            </a:r>
            <a:r>
              <a:rPr lang="zh-CN" altLang="en-US" sz="3600" b="1">
                <a:latin typeface="+mj-ea"/>
                <a:ea typeface="+mj-ea"/>
              </a:rPr>
              <a:t>、三子者出，曾皙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后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+mj-ea"/>
                <a:ea typeface="+mj-ea"/>
              </a:rPr>
              <a:t>4</a:t>
            </a:r>
            <a:r>
              <a:rPr lang="zh-CN" altLang="en-US" sz="3600" b="1">
                <a:latin typeface="+mj-ea"/>
                <a:ea typeface="+mj-ea"/>
              </a:rPr>
              <a:t>、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冠</a:t>
            </a:r>
            <a:r>
              <a:rPr lang="zh-CN" altLang="en-US" sz="3600" b="1">
                <a:latin typeface="+mj-ea"/>
                <a:ea typeface="+mj-ea"/>
              </a:rPr>
              <a:t>者五六人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+mj-ea"/>
                <a:ea typeface="+mj-ea"/>
              </a:rPr>
              <a:t>5</a:t>
            </a:r>
            <a:r>
              <a:rPr lang="zh-CN" altLang="en-US" sz="3600" b="1">
                <a:latin typeface="+mj-ea"/>
                <a:ea typeface="+mj-ea"/>
              </a:rPr>
              <a:t>、浴乎沂，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风</a:t>
            </a:r>
            <a:r>
              <a:rPr lang="zh-CN" altLang="en-US" sz="3600" b="1">
                <a:latin typeface="+mj-ea"/>
                <a:ea typeface="+mj-ea"/>
              </a:rPr>
              <a:t>乎舞雩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4355976" y="1556792"/>
            <a:ext cx="478802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chemeClr val="tx1"/>
                </a:solidFill>
                <a:latin typeface="+mj-ea"/>
                <a:ea typeface="+mj-ea"/>
              </a:rPr>
              <a:t>（</a:t>
            </a:r>
            <a:r>
              <a:rPr lang="en-US" altLang="zh-CN" sz="3600" b="1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lang="zh-CN" altLang="en-US" sz="3600" b="1">
                <a:solidFill>
                  <a:schemeClr val="tx1"/>
                </a:solidFill>
                <a:latin typeface="+mj-ea"/>
                <a:ea typeface="+mj-ea"/>
              </a:rPr>
              <a:t>）名词活用为动词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6660232" y="2420888"/>
            <a:ext cx="22098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+mj-ea"/>
                <a:ea typeface="+mj-ea"/>
              </a:rPr>
              <a:t>穿着礼服，戴着礼帽。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4355976" y="3356992"/>
            <a:ext cx="115887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altLang="en-US" sz="3600" b="1">
                <a:latin typeface="+mj-ea"/>
                <a:ea typeface="+mj-ea"/>
              </a:rPr>
              <a:t>弹奏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5220072" y="4221088"/>
            <a:ext cx="1752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+mj-ea"/>
                <a:ea typeface="+mj-ea"/>
              </a:rPr>
              <a:t>最后出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3851920" y="5085184"/>
            <a:ext cx="2895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+mj-ea"/>
                <a:ea typeface="+mj-ea"/>
              </a:rPr>
              <a:t>戴</a:t>
            </a:r>
            <a:r>
              <a:rPr lang="en-US" altLang="zh-CN" sz="3600" b="1">
                <a:latin typeface="+mj-ea"/>
                <a:ea typeface="+mj-ea"/>
              </a:rPr>
              <a:t>……</a:t>
            </a:r>
            <a:r>
              <a:rPr lang="zh-CN" altLang="en-US" sz="3600" b="1">
                <a:latin typeface="+mj-ea"/>
                <a:ea typeface="+mj-ea"/>
              </a:rPr>
              <a:t>帽子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5364088" y="5877272"/>
            <a:ext cx="2590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+mj-ea"/>
                <a:ea typeface="+mj-ea"/>
              </a:rPr>
              <a:t>吹风，乘凉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251520" y="1556792"/>
            <a:ext cx="4032448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>
                <a:solidFill>
                  <a:schemeClr val="tx1"/>
                </a:solidFill>
                <a:latin typeface="+mj-ea"/>
                <a:ea typeface="+mj-ea"/>
              </a:rPr>
              <a:t>（二）词的活用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15816" y="620688"/>
            <a:ext cx="273630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zh-CN" altLang="en-US" sz="4400" b="1" smtClean="0">
                <a:solidFill>
                  <a:schemeClr val="bg1"/>
                </a:solidFill>
                <a:latin typeface="+mj-ea"/>
                <a:ea typeface="+mj-ea"/>
              </a:rPr>
              <a:t>知识归纳</a:t>
            </a:r>
            <a:endParaRPr lang="zh-CN" altLang="en-US" sz="4400" b="1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nimBg="1"/>
      <p:bldP spid="88069" grpId="0" animBg="1"/>
      <p:bldP spid="88070" grpId="0" animBg="1"/>
      <p:bldP spid="88071" grpId="0" animBg="1"/>
      <p:bldP spid="8807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395536" y="3645024"/>
            <a:ext cx="5400600" cy="258532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>
                <a:latin typeface="+mj-ea"/>
                <a:ea typeface="+mj-ea"/>
              </a:rPr>
              <a:t>1</a:t>
            </a:r>
            <a:r>
              <a:rPr lang="zh-CN" altLang="en-US" sz="3600" b="1">
                <a:latin typeface="+mj-ea"/>
                <a:ea typeface="+mj-ea"/>
              </a:rPr>
              <a:t>、可使有勇，且知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方</a:t>
            </a:r>
            <a:r>
              <a:rPr lang="zh-CN" altLang="en-US" sz="3600" b="1">
                <a:latin typeface="+mj-ea"/>
                <a:ea typeface="+mj-ea"/>
              </a:rPr>
              <a:t>也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+mj-ea"/>
                <a:ea typeface="+mj-ea"/>
              </a:rPr>
              <a:t>2</a:t>
            </a:r>
            <a:r>
              <a:rPr lang="zh-CN" altLang="en-US" sz="3600" b="1">
                <a:latin typeface="+mj-ea"/>
                <a:ea typeface="+mj-ea"/>
              </a:rPr>
              <a:t>、赤也为之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小</a:t>
            </a:r>
            <a:r>
              <a:rPr lang="zh-CN" altLang="en-US" sz="3600" b="1">
                <a:latin typeface="+mj-ea"/>
                <a:ea typeface="+mj-ea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3600" b="1">
                <a:latin typeface="+mj-ea"/>
                <a:ea typeface="+mj-ea"/>
              </a:rPr>
              <a:t>   孰能为之</a:t>
            </a:r>
            <a:r>
              <a:rPr lang="zh-CN" altLang="en-US" sz="3600" b="1">
                <a:solidFill>
                  <a:srgbClr val="C00000"/>
                </a:solidFill>
                <a:latin typeface="+mj-ea"/>
                <a:ea typeface="+mj-ea"/>
              </a:rPr>
              <a:t>大</a:t>
            </a:r>
            <a:r>
              <a:rPr lang="zh-CN" altLang="en-US" sz="3600" b="1">
                <a:latin typeface="+mj-ea"/>
                <a:ea typeface="+mj-ea"/>
              </a:rPr>
              <a:t>？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5436096" y="3573016"/>
            <a:ext cx="349188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+mj-ea"/>
                <a:ea typeface="+mj-ea"/>
              </a:rPr>
              <a:t>正道，是非标准。译成“为人的道理”。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4067944" y="5445224"/>
            <a:ext cx="47244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latin typeface="+mj-ea"/>
                <a:ea typeface="+mj-ea"/>
              </a:rPr>
              <a:t>小的国家，大的国家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83568" y="2492896"/>
            <a:ext cx="583264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smtClean="0">
                <a:solidFill>
                  <a:schemeClr val="tx1"/>
                </a:solidFill>
                <a:latin typeface="+mj-ea"/>
                <a:ea typeface="+mj-ea"/>
              </a:rPr>
              <a:t>（</a:t>
            </a:r>
            <a:r>
              <a:rPr lang="en-US" altLang="zh-CN" sz="3600" b="1" smtClean="0">
                <a:solidFill>
                  <a:schemeClr val="tx1"/>
                </a:solidFill>
                <a:latin typeface="+mj-ea"/>
                <a:ea typeface="+mj-ea"/>
              </a:rPr>
              <a:t>2</a:t>
            </a:r>
            <a:r>
              <a:rPr lang="zh-CN" altLang="en-US" sz="3600" b="1" smtClean="0">
                <a:solidFill>
                  <a:schemeClr val="tx1"/>
                </a:solidFill>
                <a:latin typeface="+mj-ea"/>
                <a:ea typeface="+mj-ea"/>
              </a:rPr>
              <a:t>）形容词</a:t>
            </a:r>
            <a:r>
              <a:rPr lang="zh-CN" altLang="en-US" sz="3600" b="1">
                <a:solidFill>
                  <a:schemeClr val="tx1"/>
                </a:solidFill>
                <a:latin typeface="+mj-ea"/>
                <a:ea typeface="+mj-ea"/>
              </a:rPr>
              <a:t>活用</a:t>
            </a:r>
            <a:r>
              <a:rPr lang="zh-CN" altLang="en-US" sz="3600" b="1" smtClean="0">
                <a:solidFill>
                  <a:schemeClr val="tx1"/>
                </a:solidFill>
                <a:latin typeface="+mj-ea"/>
                <a:ea typeface="+mj-ea"/>
              </a:rPr>
              <a:t>为名词</a:t>
            </a:r>
            <a:endParaRPr lang="zh-CN" altLang="en-US" sz="3600" b="1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83568" y="1556792"/>
            <a:ext cx="4032448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>
                <a:solidFill>
                  <a:schemeClr val="tx1"/>
                </a:solidFill>
                <a:latin typeface="+mj-ea"/>
                <a:ea typeface="+mj-ea"/>
              </a:rPr>
              <a:t>（二）词的活用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2915816" y="620688"/>
            <a:ext cx="273630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zh-CN" altLang="en-US" sz="4400" b="1" smtClean="0">
                <a:solidFill>
                  <a:schemeClr val="bg1"/>
                </a:solidFill>
                <a:latin typeface="+mj-ea"/>
                <a:ea typeface="+mj-ea"/>
              </a:rPr>
              <a:t>知识归纳</a:t>
            </a:r>
            <a:endParaRPr lang="zh-CN" altLang="en-US" sz="4400" b="1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nimBg="1"/>
      <p:bldP spid="8909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284584" y="3789040"/>
            <a:ext cx="5486400" cy="14773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+mj-ea"/>
                <a:ea typeface="+mj-ea"/>
              </a:rPr>
              <a:t>1</a:t>
            </a:r>
            <a:r>
              <a:rPr lang="zh-CN" altLang="en-US" sz="3600" b="1">
                <a:latin typeface="+mj-ea"/>
                <a:ea typeface="+mj-ea"/>
              </a:rPr>
              <a:t>、子路率尔而对曰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+mj-ea"/>
                <a:ea typeface="+mj-ea"/>
              </a:rPr>
              <a:t>2</a:t>
            </a:r>
            <a:r>
              <a:rPr lang="zh-CN" altLang="en-US" sz="3600" b="1">
                <a:latin typeface="+mj-ea"/>
                <a:ea typeface="+mj-ea"/>
              </a:rPr>
              <a:t>、比及三年，可使足民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5724128" y="3789040"/>
            <a:ext cx="2590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latin typeface="+mj-ea"/>
                <a:ea typeface="+mj-ea"/>
              </a:rPr>
              <a:t>回答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5724128" y="4581128"/>
            <a:ext cx="259228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+mj-ea"/>
                <a:ea typeface="+mj-ea"/>
              </a:rPr>
              <a:t>使</a:t>
            </a:r>
            <a:r>
              <a:rPr lang="en-US" altLang="zh-CN" sz="3600" b="1">
                <a:latin typeface="+mj-ea"/>
                <a:ea typeface="+mj-ea"/>
              </a:rPr>
              <a:t>……</a:t>
            </a:r>
            <a:r>
              <a:rPr lang="zh-CN" altLang="en-US" sz="3600" b="1">
                <a:latin typeface="+mj-ea"/>
                <a:ea typeface="+mj-ea"/>
              </a:rPr>
              <a:t>富足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83568" y="2564904"/>
            <a:ext cx="576064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smtClean="0">
                <a:solidFill>
                  <a:schemeClr val="tx1"/>
                </a:solidFill>
                <a:latin typeface="+mj-ea"/>
                <a:ea typeface="+mj-ea"/>
              </a:rPr>
              <a:t>（</a:t>
            </a:r>
            <a:r>
              <a:rPr lang="en-US" altLang="zh-CN" sz="3600" b="1" smtClean="0">
                <a:solidFill>
                  <a:schemeClr val="tx1"/>
                </a:solidFill>
                <a:latin typeface="+mj-ea"/>
                <a:ea typeface="+mj-ea"/>
              </a:rPr>
              <a:t>2</a:t>
            </a:r>
            <a:r>
              <a:rPr lang="zh-CN" altLang="en-US" sz="3600" b="1" smtClean="0">
                <a:solidFill>
                  <a:schemeClr val="tx1"/>
                </a:solidFill>
                <a:latin typeface="+mj-ea"/>
                <a:ea typeface="+mj-ea"/>
              </a:rPr>
              <a:t>）形容词</a:t>
            </a:r>
            <a:r>
              <a:rPr lang="zh-CN" altLang="en-US" sz="3600" b="1">
                <a:solidFill>
                  <a:schemeClr val="tx1"/>
                </a:solidFill>
                <a:latin typeface="+mj-ea"/>
                <a:ea typeface="+mj-ea"/>
              </a:rPr>
              <a:t>活用</a:t>
            </a:r>
            <a:r>
              <a:rPr lang="zh-CN" altLang="en-US" sz="3600" b="1" smtClean="0">
                <a:solidFill>
                  <a:schemeClr val="tx1"/>
                </a:solidFill>
                <a:latin typeface="+mj-ea"/>
                <a:ea typeface="+mj-ea"/>
              </a:rPr>
              <a:t>为动词</a:t>
            </a:r>
            <a:endParaRPr lang="zh-CN" altLang="en-US" sz="3600" b="1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83568" y="1556792"/>
            <a:ext cx="4032448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>
                <a:solidFill>
                  <a:schemeClr val="tx1"/>
                </a:solidFill>
                <a:latin typeface="+mj-ea"/>
                <a:ea typeface="+mj-ea"/>
              </a:rPr>
              <a:t>（二）词的活用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2915816" y="620688"/>
            <a:ext cx="273630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zh-CN" altLang="en-US" sz="4400" b="1" smtClean="0">
                <a:solidFill>
                  <a:schemeClr val="bg1"/>
                </a:solidFill>
                <a:latin typeface="+mj-ea"/>
                <a:ea typeface="+mj-ea"/>
              </a:rPr>
              <a:t>知识归纳</a:t>
            </a:r>
            <a:endParaRPr lang="zh-CN" altLang="en-US" sz="4400" b="1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5" grpId="0" animBg="1"/>
      <p:bldP spid="8909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827584" y="3645024"/>
            <a:ext cx="3384550" cy="10772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vl="1"/>
            <a:r>
              <a:rPr lang="en-US" altLang="zh-CN" sz="3200" b="1">
                <a:latin typeface="+mj-ea"/>
                <a:ea typeface="+mj-ea"/>
              </a:rPr>
              <a:t>1</a:t>
            </a:r>
            <a:r>
              <a:rPr lang="zh-CN" altLang="en-US" sz="3200" b="1">
                <a:latin typeface="+mj-ea"/>
                <a:ea typeface="+mj-ea"/>
              </a:rPr>
              <a:t>、</a:t>
            </a:r>
            <a:r>
              <a:rPr lang="zh-CN" altLang="en-US" sz="3200" b="1">
                <a:solidFill>
                  <a:srgbClr val="C00000"/>
                </a:solidFill>
                <a:latin typeface="+mj-ea"/>
                <a:ea typeface="+mj-ea"/>
              </a:rPr>
              <a:t>不</a:t>
            </a:r>
            <a:r>
              <a:rPr lang="zh-CN" altLang="en-US" sz="3200" b="1">
                <a:latin typeface="+mj-ea"/>
                <a:ea typeface="+mj-ea"/>
              </a:rPr>
              <a:t>吾知也</a:t>
            </a:r>
          </a:p>
          <a:p>
            <a:pPr lvl="1"/>
            <a:r>
              <a:rPr lang="en-US" altLang="zh-CN" sz="3200" b="1">
                <a:latin typeface="+mj-ea"/>
                <a:ea typeface="+mj-ea"/>
              </a:rPr>
              <a:t>2</a:t>
            </a:r>
            <a:r>
              <a:rPr lang="zh-CN" altLang="en-US" sz="3200" b="1">
                <a:latin typeface="+mj-ea"/>
                <a:ea typeface="+mj-ea"/>
              </a:rPr>
              <a:t>、</a:t>
            </a:r>
            <a:r>
              <a:rPr lang="zh-CN" altLang="en-US" sz="3200" b="1">
                <a:solidFill>
                  <a:srgbClr val="C00000"/>
                </a:solidFill>
                <a:latin typeface="+mj-ea"/>
                <a:ea typeface="+mj-ea"/>
              </a:rPr>
              <a:t>毋</a:t>
            </a:r>
            <a:r>
              <a:rPr lang="zh-CN" altLang="en-US" sz="3200" b="1">
                <a:latin typeface="+mj-ea"/>
                <a:ea typeface="+mj-ea"/>
              </a:rPr>
              <a:t>吾以也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4953000" y="4869160"/>
            <a:ext cx="386747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tx1"/>
                </a:solidFill>
                <a:latin typeface="+mj-ea"/>
                <a:ea typeface="+mj-ea"/>
              </a:rPr>
              <a:t>    </a:t>
            </a:r>
            <a:r>
              <a:rPr lang="zh-CN" altLang="en-US" sz="3200" b="1">
                <a:solidFill>
                  <a:schemeClr val="tx1"/>
                </a:solidFill>
                <a:latin typeface="+mj-ea"/>
                <a:ea typeface="+mj-ea"/>
              </a:rPr>
              <a:t>古代汉语的</a:t>
            </a:r>
            <a:r>
              <a:rPr lang="zh-CN" altLang="en-US" sz="3200" b="1">
                <a:solidFill>
                  <a:srgbClr val="C00000"/>
                </a:solidFill>
                <a:latin typeface="+mj-ea"/>
                <a:ea typeface="+mj-ea"/>
              </a:rPr>
              <a:t>疑问</a:t>
            </a:r>
            <a:r>
              <a:rPr lang="zh-CN" altLang="en-US" sz="3200" b="1">
                <a:solidFill>
                  <a:schemeClr val="tx1"/>
                </a:solidFill>
                <a:latin typeface="+mj-ea"/>
                <a:ea typeface="+mj-ea"/>
              </a:rPr>
              <a:t>句中，疑问</a:t>
            </a:r>
            <a:r>
              <a:rPr lang="zh-CN" altLang="en-US" sz="3200" b="1">
                <a:solidFill>
                  <a:srgbClr val="C00000"/>
                </a:solidFill>
                <a:latin typeface="+mj-ea"/>
                <a:ea typeface="+mj-ea"/>
              </a:rPr>
              <a:t>代词</a:t>
            </a:r>
            <a:r>
              <a:rPr lang="zh-CN" altLang="en-US" sz="3200" b="1">
                <a:solidFill>
                  <a:schemeClr val="tx1"/>
                </a:solidFill>
                <a:latin typeface="+mj-ea"/>
                <a:ea typeface="+mj-ea"/>
              </a:rPr>
              <a:t>作宾语，宾语前置。 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334000" y="3746500"/>
            <a:ext cx="280828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+mj-ea"/>
                <a:ea typeface="+mj-ea"/>
              </a:rPr>
              <a:t>3</a:t>
            </a:r>
            <a:r>
              <a:rPr lang="zh-CN" altLang="en-US" sz="3200" b="1">
                <a:latin typeface="+mj-ea"/>
                <a:ea typeface="+mj-ea"/>
              </a:rPr>
              <a:t>、则</a:t>
            </a:r>
            <a:r>
              <a:rPr lang="zh-CN" altLang="en-US" sz="3200" b="1">
                <a:solidFill>
                  <a:srgbClr val="C00000"/>
                </a:solidFill>
                <a:latin typeface="+mj-ea"/>
                <a:ea typeface="+mj-ea"/>
              </a:rPr>
              <a:t>何</a:t>
            </a:r>
            <a:r>
              <a:rPr lang="zh-CN" altLang="en-US" sz="3200" b="1">
                <a:latin typeface="+mj-ea"/>
                <a:ea typeface="+mj-ea"/>
              </a:rPr>
              <a:t>以哉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899592" y="4869160"/>
            <a:ext cx="368275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zh-CN" altLang="en-US" sz="3200" b="1" smtClean="0">
                <a:solidFill>
                  <a:schemeClr val="tx1"/>
                </a:solidFill>
                <a:latin typeface="+mj-ea"/>
                <a:ea typeface="+mj-ea"/>
              </a:rPr>
              <a:t>古代</a:t>
            </a:r>
            <a:r>
              <a:rPr lang="zh-CN" altLang="en-US" sz="3200" b="1">
                <a:solidFill>
                  <a:schemeClr val="tx1"/>
                </a:solidFill>
                <a:latin typeface="+mj-ea"/>
                <a:ea typeface="+mj-ea"/>
              </a:rPr>
              <a:t>汉语的</a:t>
            </a:r>
            <a:r>
              <a:rPr lang="zh-CN" altLang="en-US" sz="3200" b="1">
                <a:solidFill>
                  <a:srgbClr val="C00000"/>
                </a:solidFill>
                <a:latin typeface="+mj-ea"/>
                <a:ea typeface="+mj-ea"/>
              </a:rPr>
              <a:t>否定</a:t>
            </a:r>
            <a:r>
              <a:rPr lang="zh-CN" altLang="en-US" sz="3200" b="1">
                <a:solidFill>
                  <a:schemeClr val="tx1"/>
                </a:solidFill>
                <a:latin typeface="+mj-ea"/>
                <a:ea typeface="+mj-ea"/>
              </a:rPr>
              <a:t>句中，代词作宾语，宾语前置。 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827584" y="1772816"/>
            <a:ext cx="604867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+mj-ea"/>
                <a:ea typeface="+mj-ea"/>
              </a:rPr>
              <a:t>（三）特殊句式</a:t>
            </a:r>
            <a:r>
              <a:rPr lang="en-US" altLang="zh-CN" sz="3600" b="1">
                <a:latin typeface="+mj-ea"/>
                <a:ea typeface="+mj-ea"/>
              </a:rPr>
              <a:t>——</a:t>
            </a:r>
            <a:r>
              <a:rPr lang="zh-CN" altLang="en-US" sz="3600" b="1">
                <a:latin typeface="+mj-ea"/>
                <a:ea typeface="+mj-ea"/>
              </a:rPr>
              <a:t>倒装句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827584" y="2636912"/>
            <a:ext cx="33528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+mj-ea"/>
                <a:ea typeface="+mj-ea"/>
              </a:rPr>
              <a:t>（</a:t>
            </a:r>
            <a:r>
              <a:rPr lang="en-US" altLang="zh-CN" sz="3600" b="1">
                <a:latin typeface="+mj-ea"/>
                <a:ea typeface="+mj-ea"/>
              </a:rPr>
              <a:t>1</a:t>
            </a:r>
            <a:r>
              <a:rPr lang="zh-CN" altLang="en-US" sz="3600" b="1">
                <a:latin typeface="+mj-ea"/>
                <a:ea typeface="+mj-ea"/>
              </a:rPr>
              <a:t>）宾语前置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915816" y="620688"/>
            <a:ext cx="273630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zh-CN" altLang="en-US" sz="4400" b="1" smtClean="0">
                <a:solidFill>
                  <a:schemeClr val="bg1"/>
                </a:solidFill>
                <a:latin typeface="+mj-ea"/>
                <a:ea typeface="+mj-ea"/>
              </a:rPr>
              <a:t>知识归纳</a:t>
            </a:r>
            <a:endParaRPr lang="zh-CN" altLang="en-US" sz="4400" b="1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animBg="1"/>
      <p:bldP spid="90116" grpId="0"/>
      <p:bldP spid="901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755576" y="3429001"/>
            <a:ext cx="4104456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00000"/>
                </a:solidFill>
                <a:latin typeface="+mj-ea"/>
                <a:ea typeface="+mj-ea"/>
              </a:rPr>
              <a:t>5</a:t>
            </a:r>
            <a:r>
              <a:rPr lang="zh-CN" altLang="en-US" sz="3200" b="1">
                <a:solidFill>
                  <a:srgbClr val="C00000"/>
                </a:solidFill>
                <a:latin typeface="+mj-ea"/>
                <a:ea typeface="+mj-ea"/>
              </a:rPr>
              <a:t>、异乎三子者之撰。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611560" y="5805264"/>
            <a:ext cx="8229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+mj-ea"/>
                <a:ea typeface="+mj-ea"/>
              </a:rPr>
              <a:t>   </a:t>
            </a:r>
            <a:r>
              <a:rPr lang="zh-CN" altLang="en-US" sz="3200" b="1">
                <a:latin typeface="+mj-ea"/>
                <a:ea typeface="+mj-ea"/>
              </a:rPr>
              <a:t>译文：我和他们三位的才能不一样呀！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611560" y="1484784"/>
            <a:ext cx="4191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latin typeface="+mj-ea"/>
                <a:ea typeface="+mj-ea"/>
              </a:rPr>
              <a:t>（</a:t>
            </a:r>
            <a:r>
              <a:rPr lang="en-US" altLang="zh-CN" sz="3600">
                <a:latin typeface="+mj-ea"/>
                <a:ea typeface="+mj-ea"/>
              </a:rPr>
              <a:t>2</a:t>
            </a:r>
            <a:r>
              <a:rPr lang="zh-CN" altLang="en-US" sz="3600">
                <a:latin typeface="+mj-ea"/>
                <a:ea typeface="+mj-ea"/>
              </a:rPr>
              <a:t>）</a:t>
            </a:r>
            <a:r>
              <a:rPr lang="zh-CN" altLang="en-US" sz="3600" b="1">
                <a:latin typeface="+mj-ea"/>
                <a:ea typeface="+mj-ea"/>
              </a:rPr>
              <a:t>介宾状语后置</a:t>
            </a:r>
          </a:p>
        </p:txBody>
      </p:sp>
      <p:sp>
        <p:nvSpPr>
          <p:cNvPr id="91141" name="Line 5"/>
          <p:cNvSpPr>
            <a:spLocks noChangeShapeType="1"/>
          </p:cNvSpPr>
          <p:nvPr/>
        </p:nvSpPr>
        <p:spPr bwMode="auto">
          <a:xfrm>
            <a:off x="2267744" y="4005064"/>
            <a:ext cx="2304256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 sz="3200" b="1">
              <a:latin typeface="+mj-ea"/>
              <a:ea typeface="+mj-ea"/>
            </a:endParaRPr>
          </a:p>
        </p:txBody>
      </p:sp>
      <p:sp>
        <p:nvSpPr>
          <p:cNvPr id="91142" name="Freeform 6"/>
          <p:cNvSpPr/>
          <p:nvPr/>
        </p:nvSpPr>
        <p:spPr bwMode="auto">
          <a:xfrm>
            <a:off x="1259632" y="3861048"/>
            <a:ext cx="2235200" cy="546100"/>
          </a:xfrm>
          <a:custGeom>
            <a:cxnLst>
              <a:cxn ang="0">
                <a:pos x="1408" y="136"/>
              </a:cxn>
              <a:cxn ang="0">
                <a:pos x="592" y="328"/>
              </a:cxn>
              <a:cxn ang="0">
                <a:pos x="64" y="40"/>
              </a:cxn>
              <a:cxn ang="0">
                <a:pos x="208" y="88"/>
              </a:cxn>
            </a:cxnLst>
            <a:rect l="0" t="0" r="r" b="b"/>
            <a:pathLst>
              <a:path w="1408" h="344">
                <a:moveTo>
                  <a:pt x="1408" y="136"/>
                </a:moveTo>
                <a:cubicBezTo>
                  <a:pt x="1112" y="240"/>
                  <a:pt x="816" y="344"/>
                  <a:pt x="592" y="328"/>
                </a:cubicBezTo>
                <a:cubicBezTo>
                  <a:pt x="368" y="312"/>
                  <a:pt x="128" y="80"/>
                  <a:pt x="64" y="40"/>
                </a:cubicBezTo>
                <a:cubicBezTo>
                  <a:pt x="0" y="0"/>
                  <a:pt x="184" y="80"/>
                  <a:pt x="208" y="8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 sz="3200" b="1">
              <a:latin typeface="+mj-ea"/>
              <a:ea typeface="+mj-ea"/>
            </a:endParaRPr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>
            <a:off x="1331640" y="3933056"/>
            <a:ext cx="762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 sz="3200" b="1">
              <a:latin typeface="+mj-ea"/>
              <a:ea typeface="+mj-ea"/>
            </a:endParaRP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683568" y="2348880"/>
            <a:ext cx="74676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00000"/>
                </a:solidFill>
                <a:latin typeface="+mj-ea"/>
                <a:ea typeface="+mj-ea"/>
              </a:rPr>
              <a:t>4</a:t>
            </a:r>
            <a:r>
              <a:rPr lang="zh-CN" altLang="en-US" sz="3200" b="1">
                <a:solidFill>
                  <a:srgbClr val="C00000"/>
                </a:solidFill>
                <a:latin typeface="+mj-ea"/>
                <a:ea typeface="+mj-ea"/>
              </a:rPr>
              <a:t>、加之</a:t>
            </a:r>
            <a:r>
              <a:rPr lang="zh-CN" altLang="en-US" sz="3200" b="1">
                <a:latin typeface="+mj-ea"/>
                <a:ea typeface="+mj-ea"/>
              </a:rPr>
              <a:t>以师旅</a:t>
            </a:r>
            <a:r>
              <a:rPr lang="zh-CN" altLang="en-US" sz="3200" b="1">
                <a:solidFill>
                  <a:srgbClr val="C00000"/>
                </a:solidFill>
                <a:latin typeface="+mj-ea"/>
                <a:ea typeface="+mj-ea"/>
              </a:rPr>
              <a:t>，因之</a:t>
            </a:r>
            <a:r>
              <a:rPr lang="zh-CN" altLang="en-US" sz="3200" b="1">
                <a:latin typeface="+mj-ea"/>
                <a:ea typeface="+mj-ea"/>
              </a:rPr>
              <a:t>以饥馑</a:t>
            </a:r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>
            <a:off x="2267744" y="2924944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 sz="3200" b="1">
              <a:latin typeface="+mj-ea"/>
              <a:ea typeface="+mj-ea"/>
            </a:endParaRPr>
          </a:p>
        </p:txBody>
      </p:sp>
      <p:sp>
        <p:nvSpPr>
          <p:cNvPr id="91146" name="Freeform 10"/>
          <p:cNvSpPr/>
          <p:nvPr/>
        </p:nvSpPr>
        <p:spPr bwMode="auto">
          <a:xfrm>
            <a:off x="1187624" y="2780928"/>
            <a:ext cx="1816100" cy="355600"/>
          </a:xfrm>
          <a:custGeom>
            <a:cxnLst>
              <a:cxn ang="0">
                <a:pos x="1144" y="112"/>
              </a:cxn>
              <a:cxn ang="0">
                <a:pos x="664" y="208"/>
              </a:cxn>
              <a:cxn ang="0">
                <a:pos x="88" y="16"/>
              </a:cxn>
              <a:cxn ang="0">
                <a:pos x="136" y="112"/>
              </a:cxn>
              <a:cxn ang="0">
                <a:pos x="40" y="16"/>
              </a:cxn>
              <a:cxn ang="0">
                <a:pos x="184" y="16"/>
              </a:cxn>
            </a:cxnLst>
            <a:rect l="0" t="0" r="r" b="b"/>
            <a:pathLst>
              <a:path w="1144" h="224">
                <a:moveTo>
                  <a:pt x="1144" y="112"/>
                </a:moveTo>
                <a:cubicBezTo>
                  <a:pt x="992" y="168"/>
                  <a:pt x="840" y="224"/>
                  <a:pt x="664" y="208"/>
                </a:cubicBezTo>
                <a:cubicBezTo>
                  <a:pt x="488" y="192"/>
                  <a:pt x="176" y="32"/>
                  <a:pt x="88" y="16"/>
                </a:cubicBezTo>
                <a:cubicBezTo>
                  <a:pt x="0" y="0"/>
                  <a:pt x="144" y="112"/>
                  <a:pt x="136" y="112"/>
                </a:cubicBezTo>
                <a:cubicBezTo>
                  <a:pt x="128" y="112"/>
                  <a:pt x="32" y="32"/>
                  <a:pt x="40" y="16"/>
                </a:cubicBezTo>
                <a:cubicBezTo>
                  <a:pt x="48" y="0"/>
                  <a:pt x="160" y="16"/>
                  <a:pt x="184" y="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 sz="3200" b="1">
              <a:latin typeface="+mj-ea"/>
              <a:ea typeface="+mj-ea"/>
            </a:endParaRPr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 flipH="1">
            <a:off x="4566320" y="363589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 sz="3200" b="1">
              <a:latin typeface="+mj-ea"/>
              <a:ea typeface="+mj-ea"/>
            </a:endParaRPr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>
            <a:off x="4716016" y="2924944"/>
            <a:ext cx="1219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 sz="3200" b="1">
              <a:latin typeface="+mj-ea"/>
              <a:ea typeface="+mj-ea"/>
            </a:endParaRPr>
          </a:p>
        </p:txBody>
      </p:sp>
      <p:sp>
        <p:nvSpPr>
          <p:cNvPr id="91149" name="Freeform 13"/>
          <p:cNvSpPr/>
          <p:nvPr/>
        </p:nvSpPr>
        <p:spPr bwMode="auto">
          <a:xfrm>
            <a:off x="3635896" y="2924944"/>
            <a:ext cx="1955800" cy="342900"/>
          </a:xfrm>
          <a:custGeom>
            <a:cxnLst>
              <a:cxn ang="0">
                <a:pos x="1232" y="64"/>
              </a:cxn>
              <a:cxn ang="0">
                <a:pos x="608" y="208"/>
              </a:cxn>
              <a:cxn ang="0">
                <a:pos x="80" y="16"/>
              </a:cxn>
              <a:cxn ang="0">
                <a:pos x="128" y="112"/>
              </a:cxn>
              <a:cxn ang="0">
                <a:pos x="32" y="16"/>
              </a:cxn>
              <a:cxn ang="0">
                <a:pos x="176" y="16"/>
              </a:cxn>
            </a:cxnLst>
            <a:rect l="0" t="0" r="r" b="b"/>
            <a:pathLst>
              <a:path w="1232" h="216">
                <a:moveTo>
                  <a:pt x="1232" y="64"/>
                </a:moveTo>
                <a:cubicBezTo>
                  <a:pt x="1016" y="140"/>
                  <a:pt x="800" y="216"/>
                  <a:pt x="608" y="208"/>
                </a:cubicBezTo>
                <a:cubicBezTo>
                  <a:pt x="416" y="200"/>
                  <a:pt x="160" y="32"/>
                  <a:pt x="80" y="16"/>
                </a:cubicBezTo>
                <a:cubicBezTo>
                  <a:pt x="0" y="0"/>
                  <a:pt x="136" y="112"/>
                  <a:pt x="128" y="112"/>
                </a:cubicBezTo>
                <a:cubicBezTo>
                  <a:pt x="120" y="112"/>
                  <a:pt x="24" y="32"/>
                  <a:pt x="32" y="16"/>
                </a:cubicBezTo>
                <a:cubicBezTo>
                  <a:pt x="40" y="0"/>
                  <a:pt x="152" y="16"/>
                  <a:pt x="176" y="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 sz="3200" b="1">
              <a:latin typeface="+mj-ea"/>
              <a:ea typeface="+mj-ea"/>
            </a:endParaRPr>
          </a:p>
        </p:txBody>
      </p:sp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827584" y="4725144"/>
            <a:ext cx="73914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00000"/>
                </a:solidFill>
                <a:latin typeface="+mj-ea"/>
                <a:ea typeface="+mj-ea"/>
              </a:rPr>
              <a:t>6</a:t>
            </a:r>
            <a:r>
              <a:rPr lang="zh-CN" altLang="en-US" sz="3200" b="1">
                <a:solidFill>
                  <a:srgbClr val="C00000"/>
                </a:solidFill>
                <a:latin typeface="+mj-ea"/>
                <a:ea typeface="+mj-ea"/>
              </a:rPr>
              <a:t>、以吾一日长乎尔</a:t>
            </a: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5220072" y="3356992"/>
            <a:ext cx="324036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+mj-ea"/>
                <a:ea typeface="+mj-ea"/>
              </a:rPr>
              <a:t>译文：因为我年纪</a:t>
            </a:r>
            <a:r>
              <a:rPr lang="zh-CN" altLang="en-US" sz="3200" b="1">
                <a:solidFill>
                  <a:srgbClr val="FF0000"/>
                </a:solidFill>
                <a:latin typeface="+mj-ea"/>
                <a:ea typeface="+mj-ea"/>
              </a:rPr>
              <a:t>比你们</a:t>
            </a:r>
            <a:r>
              <a:rPr lang="zh-CN" altLang="en-US" sz="3200" b="1">
                <a:latin typeface="+mj-ea"/>
                <a:ea typeface="+mj-ea"/>
              </a:rPr>
              <a:t>大一点</a:t>
            </a:r>
          </a:p>
        </p:txBody>
      </p:sp>
      <p:sp>
        <p:nvSpPr>
          <p:cNvPr id="91153" name="Line 17"/>
          <p:cNvSpPr>
            <a:spLocks noChangeShapeType="1"/>
          </p:cNvSpPr>
          <p:nvPr/>
        </p:nvSpPr>
        <p:spPr bwMode="auto">
          <a:xfrm>
            <a:off x="3779912" y="5301208"/>
            <a:ext cx="68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 sz="3200" b="1">
              <a:latin typeface="+mj-ea"/>
              <a:ea typeface="+mj-ea"/>
            </a:endParaRPr>
          </a:p>
        </p:txBody>
      </p:sp>
      <p:sp>
        <p:nvSpPr>
          <p:cNvPr id="91154" name="Freeform 18"/>
          <p:cNvSpPr/>
          <p:nvPr/>
        </p:nvSpPr>
        <p:spPr bwMode="auto">
          <a:xfrm>
            <a:off x="2195736" y="5157192"/>
            <a:ext cx="2108200" cy="520700"/>
          </a:xfrm>
          <a:custGeom>
            <a:cxnLst>
              <a:cxn ang="0">
                <a:pos x="704" y="120"/>
              </a:cxn>
              <a:cxn ang="0">
                <a:pos x="272" y="264"/>
              </a:cxn>
              <a:cxn ang="0">
                <a:pos x="32" y="24"/>
              </a:cxn>
              <a:cxn ang="0">
                <a:pos x="80" y="168"/>
              </a:cxn>
              <a:cxn ang="0">
                <a:pos x="32" y="24"/>
              </a:cxn>
              <a:cxn ang="0">
                <a:pos x="128" y="24"/>
              </a:cxn>
            </a:cxnLst>
            <a:rect l="0" t="0" r="r" b="b"/>
            <a:pathLst>
              <a:path w="704" h="280">
                <a:moveTo>
                  <a:pt x="704" y="120"/>
                </a:moveTo>
                <a:cubicBezTo>
                  <a:pt x="544" y="200"/>
                  <a:pt x="384" y="280"/>
                  <a:pt x="272" y="264"/>
                </a:cubicBezTo>
                <a:cubicBezTo>
                  <a:pt x="160" y="248"/>
                  <a:pt x="64" y="40"/>
                  <a:pt x="32" y="24"/>
                </a:cubicBezTo>
                <a:cubicBezTo>
                  <a:pt x="0" y="8"/>
                  <a:pt x="80" y="168"/>
                  <a:pt x="80" y="168"/>
                </a:cubicBezTo>
                <a:cubicBezTo>
                  <a:pt x="80" y="168"/>
                  <a:pt x="24" y="48"/>
                  <a:pt x="32" y="24"/>
                </a:cubicBezTo>
                <a:cubicBezTo>
                  <a:pt x="40" y="0"/>
                  <a:pt x="112" y="24"/>
                  <a:pt x="128" y="2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 sz="3200" b="1">
              <a:latin typeface="+mj-ea"/>
              <a:ea typeface="+mj-ea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915816" y="620688"/>
            <a:ext cx="273630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zh-CN" altLang="en-US" sz="4400" b="1" smtClean="0">
                <a:solidFill>
                  <a:schemeClr val="bg1"/>
                </a:solidFill>
                <a:latin typeface="+mj-ea"/>
                <a:ea typeface="+mj-ea"/>
              </a:rPr>
              <a:t>知识归纳</a:t>
            </a:r>
            <a:endParaRPr lang="zh-CN" altLang="en-US" sz="4400" b="1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animBg="1"/>
      <p:bldP spid="91141" grpId="0" animBg="1"/>
      <p:bldP spid="91142" grpId="0" animBg="1"/>
      <p:bldP spid="91143" grpId="0" animBg="1"/>
      <p:bldP spid="91144" grpId="0"/>
      <p:bldP spid="91145" grpId="0" animBg="1"/>
      <p:bldP spid="91146" grpId="0" animBg="1"/>
      <p:bldP spid="91147" grpId="0" animBg="1"/>
      <p:bldP spid="91148" grpId="0" animBg="1"/>
      <p:bldP spid="91149" grpId="0" animBg="1"/>
      <p:bldP spid="91150" grpId="0"/>
      <p:bldP spid="91152" grpId="0" animBg="1"/>
      <p:bldP spid="91153" grpId="0" animBg="1"/>
      <p:bldP spid="911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Rectangle 2"/>
          <p:cNvSpPr>
            <a:spLocks noRot="1" noChangeArrowheads="1"/>
          </p:cNvSpPr>
          <p:nvPr/>
        </p:nvSpPr>
        <p:spPr bwMode="auto">
          <a:xfrm>
            <a:off x="4283968" y="548680"/>
            <a:ext cx="3312368" cy="8229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sz="4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走近孔子</a:t>
            </a:r>
            <a:endParaRPr lang="zh-CN" altLang="en-US" sz="4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6387" name="Rectangle 3"/>
          <p:cNvSpPr>
            <a:spLocks noRot="1" noChangeArrowheads="1"/>
          </p:cNvSpPr>
          <p:nvPr/>
        </p:nvSpPr>
        <p:spPr bwMode="auto">
          <a:xfrm>
            <a:off x="3131840" y="1628800"/>
            <a:ext cx="5715000" cy="4708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ts val="4500"/>
              </a:lnSpc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CN" altLang="en-US" sz="2800" b="1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zh-CN" altLang="en-US" sz="3200" b="1" smtClean="0">
                <a:solidFill>
                  <a:schemeClr val="tx1"/>
                </a:solidFill>
                <a:latin typeface="+mj-ea"/>
                <a:ea typeface="+mj-ea"/>
              </a:rPr>
              <a:t>孔子，名</a:t>
            </a:r>
            <a:r>
              <a:rPr lang="zh-CN" altLang="en-US" sz="3200" b="1">
                <a:solidFill>
                  <a:schemeClr val="tx1"/>
                </a:solidFill>
                <a:latin typeface="+mj-ea"/>
                <a:ea typeface="+mj-ea"/>
              </a:rPr>
              <a:t>丘，字仲尼，春秋末期鲁国人，儒家学派创始人，我国著名的思想家、教育家、政治家，被尊称为圣人。</a:t>
            </a:r>
          </a:p>
          <a:p>
            <a:pPr>
              <a:lnSpc>
                <a:spcPts val="4500"/>
              </a:lnSpc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CN" altLang="en-US" sz="3200" b="1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zh-CN" altLang="en-US" sz="3200" b="1" smtClean="0">
                <a:solidFill>
                  <a:schemeClr val="tx1"/>
                </a:solidFill>
                <a:latin typeface="+mj-ea"/>
                <a:ea typeface="+mj-ea"/>
              </a:rPr>
              <a:t>思想</a:t>
            </a:r>
            <a:r>
              <a:rPr lang="zh-CN" altLang="en-US" sz="3200" b="1">
                <a:solidFill>
                  <a:schemeClr val="tx1"/>
                </a:solidFill>
                <a:latin typeface="+mj-ea"/>
                <a:ea typeface="+mj-ea"/>
              </a:rPr>
              <a:t>核心是仁，政治上主张礼治，鼓励人们入仕。</a:t>
            </a:r>
          </a:p>
          <a:p>
            <a:pPr>
              <a:lnSpc>
                <a:spcPts val="4500"/>
              </a:lnSpc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CN" altLang="en-US" sz="3200" b="1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zh-CN" altLang="en-US" sz="3200" b="1" smtClean="0">
                <a:solidFill>
                  <a:schemeClr val="tx1"/>
                </a:solidFill>
                <a:latin typeface="+mj-ea"/>
                <a:ea typeface="+mj-ea"/>
              </a:rPr>
              <a:t>汉代</a:t>
            </a:r>
            <a:r>
              <a:rPr lang="zh-CN" altLang="en-US" sz="3200" b="1">
                <a:solidFill>
                  <a:schemeClr val="tx1"/>
                </a:solidFill>
                <a:latin typeface="+mj-ea"/>
                <a:ea typeface="+mj-ea"/>
              </a:rPr>
              <a:t>以后，其学说成为两千余年封建社会的统治思想。</a:t>
            </a:r>
          </a:p>
        </p:txBody>
      </p:sp>
      <p:pic>
        <p:nvPicPr>
          <p:cNvPr id="1028" name="Picture 4" descr="https://timgsa.baidu.com/timg?image&amp;quality=80&amp;size=b10000_10000&amp;sec=1511268693&amp;di=28b4b43daf38ccdfd4e54d36e49d09c8&amp;src=http://img.jdzj.com/UserDocument/2015b/sdairuisi/Picture/20159241147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-252536" y="836712"/>
            <a:ext cx="3800242" cy="55736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467544" y="3140968"/>
            <a:ext cx="80772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+mj-ea"/>
                <a:ea typeface="+mj-ea"/>
              </a:rPr>
              <a:t>1</a:t>
            </a:r>
            <a:r>
              <a:rPr lang="zh-CN" altLang="en-US" sz="3200" b="1">
                <a:latin typeface="+mj-ea"/>
                <a:ea typeface="+mj-ea"/>
              </a:rPr>
              <a:t>、可使有勇，且知方也</a:t>
            </a:r>
            <a:endParaRPr lang="zh-CN" altLang="en-US" sz="3200">
              <a:latin typeface="+mj-ea"/>
              <a:ea typeface="+mj-ea"/>
            </a:endParaRPr>
          </a:p>
        </p:txBody>
      </p:sp>
      <p:sp>
        <p:nvSpPr>
          <p:cNvPr id="92163" name="Freeform 3"/>
          <p:cNvSpPr/>
          <p:nvPr/>
        </p:nvSpPr>
        <p:spPr bwMode="auto">
          <a:xfrm>
            <a:off x="1763688" y="3645024"/>
            <a:ext cx="648072" cy="576064"/>
          </a:xfrm>
          <a:custGeom>
            <a:cxnLst>
              <a:cxn ang="0">
                <a:pos x="0" y="248"/>
              </a:cxn>
              <a:cxn ang="0">
                <a:pos x="144" y="8"/>
              </a:cxn>
              <a:cxn ang="0">
                <a:pos x="288" y="200"/>
              </a:cxn>
            </a:cxnLst>
            <a:rect l="0" t="0" r="r" b="b"/>
            <a:pathLst>
              <a:path w="288" h="248">
                <a:moveTo>
                  <a:pt x="0" y="248"/>
                </a:moveTo>
                <a:cubicBezTo>
                  <a:pt x="48" y="132"/>
                  <a:pt x="96" y="16"/>
                  <a:pt x="144" y="8"/>
                </a:cubicBezTo>
                <a:cubicBezTo>
                  <a:pt x="192" y="0"/>
                  <a:pt x="264" y="168"/>
                  <a:pt x="288" y="20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 sz="3200">
              <a:latin typeface="+mj-ea"/>
              <a:ea typeface="+mj-ea"/>
            </a:endParaRP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1475656" y="2492896"/>
            <a:ext cx="142058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+mj-ea"/>
                <a:ea typeface="+mj-ea"/>
              </a:rPr>
              <a:t>（其）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5220072" y="2852936"/>
            <a:ext cx="3024336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smtClean="0">
                <a:latin typeface="+mj-ea"/>
                <a:ea typeface="+mj-ea"/>
              </a:rPr>
              <a:t>译文</a:t>
            </a:r>
            <a:r>
              <a:rPr lang="zh-CN" altLang="en-US" sz="3200" b="1">
                <a:latin typeface="+mj-ea"/>
                <a:ea typeface="+mj-ea"/>
              </a:rPr>
              <a:t>：可以使（</a:t>
            </a:r>
            <a:r>
              <a:rPr lang="zh-CN" altLang="en-US" sz="3200" b="1">
                <a:solidFill>
                  <a:srgbClr val="C00000"/>
                </a:solidFill>
                <a:latin typeface="+mj-ea"/>
                <a:ea typeface="+mj-ea"/>
              </a:rPr>
              <a:t>他们</a:t>
            </a:r>
            <a:r>
              <a:rPr lang="zh-CN" altLang="en-US" sz="3200" b="1">
                <a:latin typeface="+mj-ea"/>
                <a:ea typeface="+mj-ea"/>
              </a:rPr>
              <a:t>）都有勇气，并且懂得做人的道理。</a:t>
            </a:r>
            <a:endParaRPr lang="zh-CN" altLang="en-US" sz="3200">
              <a:latin typeface="+mj-ea"/>
              <a:ea typeface="+mj-ea"/>
            </a:endParaRP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539552" y="1700808"/>
            <a:ext cx="60198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1"/>
                </a:solidFill>
                <a:latin typeface="+mj-ea"/>
                <a:ea typeface="+mj-ea"/>
              </a:rPr>
              <a:t>（四）特殊句式</a:t>
            </a:r>
            <a:r>
              <a:rPr lang="en-US" altLang="zh-CN" sz="3200" b="1">
                <a:solidFill>
                  <a:schemeClr val="tx1"/>
                </a:solidFill>
                <a:latin typeface="+mj-ea"/>
                <a:ea typeface="+mj-ea"/>
              </a:rPr>
              <a:t>——</a:t>
            </a:r>
            <a:r>
              <a:rPr lang="zh-CN" altLang="en-US" sz="3200" b="1">
                <a:solidFill>
                  <a:schemeClr val="tx1"/>
                </a:solidFill>
                <a:latin typeface="+mj-ea"/>
                <a:ea typeface="+mj-ea"/>
              </a:rPr>
              <a:t>省略句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539552" y="4653136"/>
            <a:ext cx="76200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+mj-ea"/>
                <a:ea typeface="+mj-ea"/>
              </a:rPr>
              <a:t>2</a:t>
            </a:r>
            <a:r>
              <a:rPr lang="zh-CN" altLang="en-US" sz="3200" b="1">
                <a:latin typeface="+mj-ea"/>
                <a:ea typeface="+mj-ea"/>
              </a:rPr>
              <a:t>、毋吾以也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611560" y="5301208"/>
            <a:ext cx="77724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+mj-ea"/>
                <a:ea typeface="+mj-ea"/>
              </a:rPr>
              <a:t>      </a:t>
            </a:r>
            <a:r>
              <a:rPr lang="zh-CN" altLang="en-US" sz="3200" b="1">
                <a:latin typeface="+mj-ea"/>
                <a:ea typeface="+mj-ea"/>
              </a:rPr>
              <a:t>译文：（</a:t>
            </a:r>
            <a:r>
              <a:rPr lang="zh-CN" altLang="en-US" sz="3200" b="1">
                <a:solidFill>
                  <a:srgbClr val="C00000"/>
                </a:solidFill>
                <a:latin typeface="+mj-ea"/>
                <a:ea typeface="+mj-ea"/>
              </a:rPr>
              <a:t>你们</a:t>
            </a:r>
            <a:r>
              <a:rPr lang="zh-CN" altLang="en-US" sz="3200" b="1">
                <a:latin typeface="+mj-ea"/>
                <a:ea typeface="+mj-ea"/>
              </a:rPr>
              <a:t>）不要认为我（</a:t>
            </a:r>
            <a:r>
              <a:rPr lang="zh-CN" altLang="en-US" sz="3200" b="1">
                <a:solidFill>
                  <a:srgbClr val="C00000"/>
                </a:solidFill>
                <a:latin typeface="+mj-ea"/>
                <a:ea typeface="+mj-ea"/>
              </a:rPr>
              <a:t>年纪大一点就不说了</a:t>
            </a:r>
            <a:r>
              <a:rPr lang="zh-CN" altLang="en-US" sz="3200" b="1">
                <a:latin typeface="+mj-ea"/>
                <a:ea typeface="+mj-ea"/>
              </a:rPr>
              <a:t>）。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915816" y="620688"/>
            <a:ext cx="273630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zh-CN" altLang="en-US" sz="4400" b="1" smtClean="0">
                <a:solidFill>
                  <a:schemeClr val="bg1"/>
                </a:solidFill>
                <a:latin typeface="+mj-ea"/>
                <a:ea typeface="+mj-ea"/>
              </a:rPr>
              <a:t>知识归纳</a:t>
            </a:r>
            <a:endParaRPr lang="zh-CN" altLang="en-US" sz="4400" b="1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animBg="1"/>
      <p:bldP spid="92164" grpId="0" animBg="1"/>
      <p:bldP spid="92165" grpId="0" animBg="1"/>
      <p:bldP spid="92168" grpId="0"/>
      <p:bldP spid="9216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899592" y="836712"/>
            <a:ext cx="691276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>
            <a:spAutoFit/>
          </a:bodyPr>
          <a:lstStyle/>
          <a:p>
            <a:pPr algn="ctr"/>
            <a:r>
              <a:rPr kumimoji="1" lang="zh-CN" altLang="en-US" sz="4400" b="1" smtClean="0">
                <a:solidFill>
                  <a:schemeClr val="bg1"/>
                </a:solidFill>
                <a:latin typeface="+mj-ea"/>
                <a:ea typeface="+mj-ea"/>
              </a:rPr>
              <a:t>课后作业</a:t>
            </a:r>
            <a:endParaRPr kumimoji="1" lang="zh-CN" altLang="en-US" sz="44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971600" y="2348880"/>
            <a:ext cx="6912768" cy="2808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4000" b="1">
                <a:latin typeface="+mj-ea"/>
                <a:ea typeface="+mj-ea"/>
              </a:rPr>
              <a:t>1</a:t>
            </a:r>
            <a:r>
              <a:rPr lang="zh-CN" altLang="en-US" sz="4000" b="1" smtClean="0">
                <a:latin typeface="+mj-ea"/>
                <a:ea typeface="+mj-ea"/>
              </a:rPr>
              <a:t>、预习下一课</a:t>
            </a:r>
            <a:r>
              <a:rPr lang="en-US" altLang="zh-CN" sz="4000" b="1" smtClean="0">
                <a:latin typeface="+mj-ea"/>
                <a:ea typeface="+mj-ea"/>
              </a:rPr>
              <a:t>《</a:t>
            </a:r>
            <a:r>
              <a:rPr lang="zh-CN" altLang="en-US" sz="4000" b="1" smtClean="0">
                <a:latin typeface="+mj-ea"/>
                <a:ea typeface="+mj-ea"/>
              </a:rPr>
              <a:t>劝学</a:t>
            </a:r>
            <a:r>
              <a:rPr lang="en-US" altLang="zh-CN" sz="4000" b="1" smtClean="0">
                <a:latin typeface="+mj-ea"/>
                <a:ea typeface="+mj-ea"/>
              </a:rPr>
              <a:t>》</a:t>
            </a:r>
            <a:r>
              <a:rPr lang="zh-CN" altLang="en-US" sz="4000" b="1" smtClean="0">
                <a:solidFill>
                  <a:schemeClr val="tx1"/>
                </a:solidFill>
                <a:latin typeface="+mn-ea"/>
              </a:rPr>
              <a:t>。</a:t>
            </a:r>
            <a:endParaRPr lang="zh-CN" altLang="en-US" sz="4000" b="1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sz="4000" b="1">
                <a:latin typeface="+mj-ea"/>
                <a:ea typeface="+mj-ea"/>
              </a:rPr>
              <a:t>2</a:t>
            </a:r>
            <a:r>
              <a:rPr lang="zh-CN" altLang="en-US" sz="4000" b="1">
                <a:latin typeface="+mj-ea"/>
                <a:ea typeface="+mj-ea"/>
              </a:rPr>
              <a:t>、要求：每次作业要在所在页上方写上</a:t>
            </a:r>
            <a:r>
              <a:rPr lang="zh-CN" altLang="en-US" sz="4000" b="1">
                <a:solidFill>
                  <a:srgbClr val="FF0000"/>
                </a:solidFill>
                <a:latin typeface="+mj-ea"/>
                <a:ea typeface="+mj-ea"/>
              </a:rPr>
              <a:t>“日期”</a:t>
            </a:r>
            <a:r>
              <a:rPr lang="zh-CN" altLang="en-US" sz="4000" b="1">
                <a:latin typeface="+mj-ea"/>
                <a:ea typeface="+mj-ea"/>
              </a:rPr>
              <a:t>和</a:t>
            </a:r>
            <a:r>
              <a:rPr lang="zh-CN" altLang="en-US" sz="4000" b="1">
                <a:solidFill>
                  <a:srgbClr val="FF0000"/>
                </a:solidFill>
                <a:latin typeface="+mj-ea"/>
                <a:ea typeface="+mj-ea"/>
              </a:rPr>
              <a:t>“第几次作业”</a:t>
            </a:r>
            <a:r>
              <a:rPr lang="zh-CN" altLang="en-US" sz="4000" b="1">
                <a:latin typeface="+mj-ea"/>
                <a:ea typeface="+mj-ea"/>
              </a:rPr>
              <a:t>。</a:t>
            </a:r>
            <a:endParaRPr lang="en-US" altLang="zh-CN" sz="4000" b="1">
              <a:latin typeface="+mj-ea"/>
              <a:ea typeface="+mj-ea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5" name="Picture 1" descr="C:\Users\dell\AppData\Roaming\Tencent\Users\125444567\QQ\WinTemp\RichOle\{H@H08`W(_}MN}UH9J6%Y[U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15616" y="476672"/>
            <a:ext cx="7772400" cy="3051771"/>
          </a:xfrm>
        </p:spPr>
        <p:txBody>
          <a:bodyPr>
            <a:normAutofit fontScale="90000"/>
          </a:bodyPr>
          <a:lstStyle/>
          <a:p>
            <a:r>
              <a:rPr lang="zh-CN" altLang="en-US" sz="980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ea"/>
              </a:rPr>
              <a:t>学习愉快，</a:t>
            </a:r>
            <a:br>
              <a:rPr lang="en-US" altLang="zh-CN" sz="980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ea"/>
              </a:rPr>
            </a:br>
            <a:r>
              <a:rPr lang="zh-CN" altLang="en-US" sz="980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ea"/>
              </a:rPr>
              <a:t>再见</a:t>
            </a:r>
            <a:r>
              <a:rPr lang="zh-CN" altLang="en-US" sz="960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ea"/>
              </a:rPr>
              <a:t>！</a:t>
            </a:r>
            <a:endParaRPr lang="zh-CN" altLang="en-US" sz="960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+mj-ea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827584" y="3573016"/>
            <a:ext cx="2336304" cy="1752600"/>
          </a:xfrm>
        </p:spPr>
        <p:txBody>
          <a:bodyPr/>
          <a:lstStyle/>
          <a:p>
            <a:r>
              <a:rPr lang="zh-CN"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子路、曾晳、冉有、公西华侍坐</a:t>
            </a: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6" name="Picture 2" descr="C:\Users\dell\AppData\Roaming\Tencent\Users\125444567\QQ\WinTemp\RichOle\WG}6TIA{3~}GHVD]AION9KQ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6" descr="孔夫子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95" t="13217" r="22151"/>
          <a:stretch>
            <a:fillRect/>
          </a:stretch>
        </p:blipFill>
        <p:spPr bwMode="auto">
          <a:xfrm>
            <a:off x="6345792" y="692696"/>
            <a:ext cx="2798208" cy="504056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536" y="836712"/>
            <a:ext cx="6048672" cy="51125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ts val="4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孔子幼年丧父，鲁定公时，曾任鲁国大司寇，后来私人办学，周游列国，宣传自己的政治主张。</a:t>
            </a:r>
          </a:p>
          <a:p>
            <a:pPr marR="0" lvl="0" algn="l" defTabSz="914400" rtl="0" eaLnBrk="1" fontAlgn="auto" latinLnBrk="0" hangingPunct="1">
              <a:lnSpc>
                <a:spcPts val="4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政治上</a:t>
            </a:r>
            <a:r>
              <a:rPr kumimoji="0" 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，主张礼治，反对法治。</a:t>
            </a:r>
          </a:p>
          <a:p>
            <a:pPr marR="0" lvl="0" algn="l" defTabSz="914400" rtl="0" eaLnBrk="1" fontAlgn="auto" latinLnBrk="0" hangingPunct="1">
              <a:lnSpc>
                <a:spcPts val="4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经济上</a:t>
            </a:r>
            <a:r>
              <a:rPr kumimoji="0" 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，维护西周的田赋制度，反对封建田赋制度。</a:t>
            </a:r>
          </a:p>
          <a:p>
            <a:pPr marR="0" lvl="0" algn="l" defTabSz="914400" rtl="0" eaLnBrk="1" fontAlgn="auto" latinLnBrk="0" hangingPunct="1">
              <a:lnSpc>
                <a:spcPts val="4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礼制上</a:t>
            </a:r>
            <a:r>
              <a:rPr kumimoji="0" 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，维护等级制度，主张“克己复礼”：“非礼勿视，非礼勿听，非礼勿言，非礼勿动。”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8" name="AutoShape 2" descr="https://timgsa.baidu.com/timg?image&amp;quality=80&amp;size=b9999_10000&amp;sec=1511278880599&amp;di=f2ff741da211b34b09775000253b65d7&amp;imgtype=0&amp;src=http%3A%2F%2Fpic.90sjimg.com%2Fdesign%2F00%2F71%2F42%2F87%2F58e7892ccdbd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9940" name="Picture 4" descr="https://timgsa.baidu.com/timg?image&amp;quality=80&amp;size=b9999_10000&amp;sec=1511278880599&amp;di=f2ff741da211b34b09775000253b65d7&amp;imgtype=0&amp;src=http%3A%2F%2Fpic.90sjimg.com%2Fdesign%2F00%2F71%2F42%2F87%2F58e7892ccdbd6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36" r="21671"/>
          <a:stretch>
            <a:fillRect/>
          </a:stretch>
        </p:blipFill>
        <p:spPr bwMode="auto">
          <a:xfrm>
            <a:off x="6012160" y="620688"/>
            <a:ext cx="2899395" cy="5561087"/>
          </a:xfrm>
          <a:prstGeom prst="rect">
            <a:avLst/>
          </a:prstGeom>
          <a:noFill/>
        </p:spPr>
      </p:pic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611560" y="476672"/>
            <a:ext cx="5184576" cy="5976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ts val="5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zh-CN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伦理上</a:t>
            </a:r>
            <a:r>
              <a:rPr kumimoji="0" lang="zh-CN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，主张“仁”：“己所不欲，勿施于人。”</a:t>
            </a:r>
          </a:p>
          <a:p>
            <a:pPr marR="0" lvl="0" algn="l" defTabSz="914400" rtl="0" eaLnBrk="1" fontAlgn="auto" latinLnBrk="0" hangingPunct="1">
              <a:lnSpc>
                <a:spcPts val="5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zh-CN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哲学上</a:t>
            </a:r>
            <a:r>
              <a:rPr kumimoji="0" lang="zh-CN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，主张天命观。</a:t>
            </a:r>
          </a:p>
          <a:p>
            <a:pPr marR="0" lvl="0" algn="l" defTabSz="914400" rtl="0" eaLnBrk="1" fontAlgn="auto" latinLnBrk="0" hangingPunct="1">
              <a:lnSpc>
                <a:spcPts val="5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zh-CN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教育上</a:t>
            </a:r>
            <a:r>
              <a:rPr kumimoji="0" lang="zh-CN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，主张因材施教，循循善诱，等等。</a:t>
            </a:r>
          </a:p>
          <a:p>
            <a:pPr marR="0" lvl="0" algn="l" defTabSz="914400" rtl="0" eaLnBrk="1" fontAlgn="auto" latinLnBrk="0" hangingPunct="1">
              <a:lnSpc>
                <a:spcPts val="5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zh-CN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品德上</a:t>
            </a:r>
            <a:r>
              <a:rPr kumimoji="0" lang="zh-CN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，做到“宽、耻、信、敏、惠、温、良、恭、俭、让”。</a:t>
            </a:r>
            <a:endParaRPr kumimoji="0" lang="zh-CN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1" name="Rectangle 3"/>
          <p:cNvSpPr>
            <a:spLocks noRot="1" noChangeArrowheads="1"/>
          </p:cNvSpPr>
          <p:nvPr/>
        </p:nvSpPr>
        <p:spPr bwMode="auto">
          <a:xfrm>
            <a:off x="3059832" y="1556792"/>
            <a:ext cx="5832648" cy="48965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ts val="4200"/>
              </a:lnSpc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CN" altLang="en-US" sz="2800" b="1">
                <a:ea typeface="华文中宋" pitchFamily="2" charset="-122"/>
              </a:rPr>
              <a:t>　</a:t>
            </a:r>
            <a:r>
              <a:rPr lang="zh-CN" altLang="en-US" sz="2800" b="1" smtClean="0">
                <a:ea typeface="华文中宋" pitchFamily="2" charset="-122"/>
              </a:rPr>
              <a:t>  </a:t>
            </a:r>
            <a:r>
              <a:rPr lang="zh-CN" altLang="en-US" sz="3200" b="1" smtClean="0">
                <a:latin typeface="+mj-ea"/>
                <a:ea typeface="+mj-ea"/>
              </a:rPr>
              <a:t>一</a:t>
            </a:r>
            <a:r>
              <a:rPr lang="zh-CN" altLang="en-US" sz="3200" b="1">
                <a:latin typeface="+mj-ea"/>
                <a:ea typeface="+mj-ea"/>
              </a:rPr>
              <a:t>部</a:t>
            </a:r>
            <a:r>
              <a:rPr lang="zh-CN" altLang="en-US" sz="3200" b="1">
                <a:solidFill>
                  <a:srgbClr val="C00000"/>
                </a:solidFill>
                <a:latin typeface="+mj-ea"/>
                <a:ea typeface="+mj-ea"/>
              </a:rPr>
              <a:t>语录体的散文集</a:t>
            </a:r>
            <a:r>
              <a:rPr lang="zh-CN" altLang="en-US" sz="3200" b="1">
                <a:latin typeface="+mj-ea"/>
                <a:ea typeface="+mj-ea"/>
              </a:rPr>
              <a:t>，是孔子的门人和再传弟子所辑录的</a:t>
            </a:r>
            <a:r>
              <a:rPr lang="zh-CN" altLang="en-US" sz="3200" b="1">
                <a:solidFill>
                  <a:srgbClr val="C00000"/>
                </a:solidFill>
                <a:latin typeface="+mj-ea"/>
                <a:ea typeface="+mj-ea"/>
              </a:rPr>
              <a:t>孔子的言行录</a:t>
            </a:r>
            <a:r>
              <a:rPr lang="zh-CN" altLang="en-US" sz="3200" b="1">
                <a:latin typeface="+mj-ea"/>
                <a:ea typeface="+mj-ea"/>
              </a:rPr>
              <a:t>，全面反映了孔子的哲学、政治、文化和教育思想，是关于儒家思想的重要著作。</a:t>
            </a:r>
          </a:p>
          <a:p>
            <a:pPr>
              <a:lnSpc>
                <a:spcPts val="4200"/>
              </a:lnSpc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CN" altLang="en-US" sz="3200" b="1">
                <a:latin typeface="+mj-ea"/>
                <a:ea typeface="+mj-ea"/>
              </a:rPr>
              <a:t>　</a:t>
            </a:r>
            <a:r>
              <a:rPr lang="zh-CN" altLang="en-US" sz="3200" b="1" smtClean="0">
                <a:latin typeface="+mj-ea"/>
                <a:ea typeface="+mj-ea"/>
              </a:rPr>
              <a:t> 宋</a:t>
            </a:r>
            <a:r>
              <a:rPr lang="zh-CN" altLang="en-US" sz="3200" b="1">
                <a:latin typeface="+mj-ea"/>
                <a:ea typeface="+mj-ea"/>
              </a:rPr>
              <a:t>儒把</a:t>
            </a:r>
            <a:r>
              <a:rPr lang="en-US" altLang="zh-CN" sz="3200" b="1">
                <a:latin typeface="+mj-ea"/>
                <a:ea typeface="+mj-ea"/>
              </a:rPr>
              <a:t>《</a:t>
            </a:r>
            <a:r>
              <a:rPr lang="zh-CN" altLang="en-US" sz="3200" b="1">
                <a:latin typeface="+mj-ea"/>
                <a:ea typeface="+mj-ea"/>
              </a:rPr>
              <a:t>论语</a:t>
            </a:r>
            <a:r>
              <a:rPr lang="en-US" altLang="zh-CN" sz="3200" b="1">
                <a:latin typeface="+mj-ea"/>
                <a:ea typeface="+mj-ea"/>
              </a:rPr>
              <a:t>》《</a:t>
            </a:r>
            <a:r>
              <a:rPr lang="zh-CN" altLang="en-US" sz="3200" b="1">
                <a:latin typeface="+mj-ea"/>
                <a:ea typeface="+mj-ea"/>
              </a:rPr>
              <a:t>大学</a:t>
            </a:r>
            <a:r>
              <a:rPr lang="en-US" altLang="zh-CN" sz="3200" b="1">
                <a:latin typeface="+mj-ea"/>
                <a:ea typeface="+mj-ea"/>
              </a:rPr>
              <a:t>》《</a:t>
            </a:r>
            <a:r>
              <a:rPr lang="zh-CN" altLang="en-US" sz="3200" b="1">
                <a:latin typeface="+mj-ea"/>
                <a:ea typeface="+mj-ea"/>
              </a:rPr>
              <a:t>中庸</a:t>
            </a:r>
            <a:r>
              <a:rPr lang="en-US" altLang="zh-CN" sz="3200" b="1">
                <a:latin typeface="+mj-ea"/>
                <a:ea typeface="+mj-ea"/>
              </a:rPr>
              <a:t>》</a:t>
            </a:r>
            <a:r>
              <a:rPr lang="zh-CN" altLang="en-US" sz="3200" b="1">
                <a:latin typeface="+mj-ea"/>
                <a:ea typeface="+mj-ea"/>
              </a:rPr>
              <a:t>和</a:t>
            </a:r>
            <a:r>
              <a:rPr lang="en-US" altLang="zh-CN" sz="3200" b="1">
                <a:latin typeface="+mj-ea"/>
                <a:ea typeface="+mj-ea"/>
              </a:rPr>
              <a:t>《</a:t>
            </a:r>
            <a:r>
              <a:rPr lang="zh-CN" altLang="en-US" sz="3200" b="1">
                <a:latin typeface="+mj-ea"/>
                <a:ea typeface="+mj-ea"/>
              </a:rPr>
              <a:t>孟子</a:t>
            </a:r>
            <a:r>
              <a:rPr lang="en-US" altLang="zh-CN" sz="3200" b="1">
                <a:latin typeface="+mj-ea"/>
                <a:ea typeface="+mj-ea"/>
              </a:rPr>
              <a:t>》</a:t>
            </a:r>
            <a:r>
              <a:rPr lang="zh-CN" altLang="en-US" sz="3200" b="1">
                <a:latin typeface="+mj-ea"/>
                <a:ea typeface="+mj-ea"/>
              </a:rPr>
              <a:t>全称为“</a:t>
            </a:r>
            <a:r>
              <a:rPr lang="zh-CN" altLang="en-US" sz="3200" b="1">
                <a:solidFill>
                  <a:srgbClr val="C00000"/>
                </a:solidFill>
                <a:latin typeface="+mj-ea"/>
                <a:ea typeface="+mj-ea"/>
              </a:rPr>
              <a:t>四书</a:t>
            </a:r>
            <a:r>
              <a:rPr lang="zh-CN" altLang="en-US" sz="3200" b="1">
                <a:latin typeface="+mj-ea"/>
                <a:ea typeface="+mj-ea"/>
              </a:rPr>
              <a:t>”。</a:t>
            </a:r>
          </a:p>
        </p:txBody>
      </p:sp>
      <p:pic>
        <p:nvPicPr>
          <p:cNvPr id="17412" name="Picture 4" descr="book_699eca70-d17b-4847-a0df-4e619cc07fad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3528" y="1772816"/>
            <a:ext cx="2592288" cy="3953730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Rot="1" noChangeArrowheads="1"/>
          </p:cNvSpPr>
          <p:nvPr/>
        </p:nvSpPr>
        <p:spPr bwMode="auto">
          <a:xfrm>
            <a:off x="4283968" y="548680"/>
            <a:ext cx="3312368" cy="8229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4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《</a:t>
            </a:r>
            <a:r>
              <a:rPr lang="zh-CN" altLang="en-US" sz="4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论语</a:t>
            </a:r>
            <a:r>
              <a:rPr lang="en-US" altLang="zh-CN" sz="4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》</a:t>
            </a:r>
            <a:endParaRPr lang="zh-CN" altLang="en-US" sz="4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23528" y="4479032"/>
            <a:ext cx="5688632" cy="20463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zh-CN" altLang="en-US" sz="4000" b="1">
              <a:latin typeface="+mj-ea"/>
              <a:ea typeface="+mj-ea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97768" y="1556792"/>
            <a:ext cx="609600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000" b="1">
                <a:latin typeface="+mj-ea"/>
                <a:ea typeface="+mj-ea"/>
              </a:rPr>
              <a:t>子路、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064768" y="1556792"/>
            <a:ext cx="1728358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4000" b="1">
                <a:latin typeface="+mj-ea"/>
                <a:ea typeface="+mj-ea"/>
              </a:rPr>
              <a:t>冉有、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693168" y="1556792"/>
            <a:ext cx="205740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000" b="1">
                <a:latin typeface="+mj-ea"/>
                <a:ea typeface="+mj-ea"/>
              </a:rPr>
              <a:t>曾皙、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283968" y="1556792"/>
            <a:ext cx="213360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000" b="1">
                <a:latin typeface="+mj-ea"/>
                <a:ea typeface="+mj-ea"/>
              </a:rPr>
              <a:t>公西华 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1568624" y="2940224"/>
            <a:ext cx="2772544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000" b="1">
                <a:latin typeface="+mj-ea"/>
                <a:ea typeface="+mj-ea"/>
              </a:rPr>
              <a:t>侍      </a:t>
            </a:r>
            <a:r>
              <a:rPr kumimoji="1" lang="zh-CN" altLang="en-US" sz="4000" b="1" smtClean="0">
                <a:latin typeface="+mj-ea"/>
                <a:ea typeface="+mj-ea"/>
              </a:rPr>
              <a:t>坐</a:t>
            </a:r>
            <a:endParaRPr kumimoji="1" lang="zh-CN" altLang="en-US" sz="4000" b="1">
              <a:latin typeface="+mj-ea"/>
              <a:ea typeface="+mj-ea"/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245368" y="2201317"/>
            <a:ext cx="1723549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4000" b="1">
                <a:solidFill>
                  <a:srgbClr val="C00000"/>
                </a:solidFill>
                <a:latin typeface="+mj-ea"/>
                <a:ea typeface="+mj-ea"/>
              </a:rPr>
              <a:t>（由）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1616968" y="2242592"/>
            <a:ext cx="175260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000" b="1">
                <a:solidFill>
                  <a:srgbClr val="C00000"/>
                </a:solidFill>
                <a:latin typeface="+mj-ea"/>
                <a:ea typeface="+mj-ea"/>
              </a:rPr>
              <a:t>（点）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2912368" y="2242592"/>
            <a:ext cx="175260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000" b="1">
                <a:solidFill>
                  <a:srgbClr val="C00000"/>
                </a:solidFill>
                <a:latin typeface="+mj-ea"/>
                <a:ea typeface="+mj-ea"/>
              </a:rPr>
              <a:t>（求）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4436368" y="2242592"/>
            <a:ext cx="167640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000" b="1">
                <a:solidFill>
                  <a:srgbClr val="C00000"/>
                </a:solidFill>
                <a:latin typeface="+mj-ea"/>
                <a:ea typeface="+mj-ea"/>
              </a:rPr>
              <a:t>（赤）</a:t>
            </a:r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1464568" y="3639344"/>
            <a:ext cx="2984376" cy="209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4000" b="1">
              <a:latin typeface="+mj-ea"/>
              <a:ea typeface="+mj-ea"/>
            </a:endParaRP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1616968" y="3639344"/>
            <a:ext cx="289560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000" b="1">
                <a:solidFill>
                  <a:srgbClr val="C00000"/>
                </a:solidFill>
                <a:latin typeface="+mj-ea"/>
                <a:ea typeface="+mj-ea"/>
              </a:rPr>
              <a:t>陪长者闲坐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539552" y="4437112"/>
            <a:ext cx="5257800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latin typeface="+mj-ea"/>
                <a:ea typeface="+mj-ea"/>
              </a:rPr>
              <a:t>古人有姓、名、字以及号。</a:t>
            </a: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533400" y="5317232"/>
            <a:ext cx="4572000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latin typeface="+mj-ea"/>
                <a:ea typeface="+mj-ea"/>
              </a:rPr>
              <a:t>长辈对晚辈说话</a:t>
            </a: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539552" y="5877272"/>
            <a:ext cx="3581400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latin typeface="+mj-ea"/>
                <a:ea typeface="+mj-ea"/>
              </a:rPr>
              <a:t>尊敬对方或自谦</a:t>
            </a:r>
          </a:p>
        </p:txBody>
      </p:sp>
      <p:sp>
        <p:nvSpPr>
          <p:cNvPr id="55314" name="AutoShape 18"/>
          <p:cNvSpPr/>
          <p:nvPr/>
        </p:nvSpPr>
        <p:spPr bwMode="auto">
          <a:xfrm>
            <a:off x="3995936" y="5517232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 sz="4000" b="1">
              <a:latin typeface="+mj-ea"/>
              <a:ea typeface="+mj-ea"/>
            </a:endParaRPr>
          </a:p>
        </p:txBody>
      </p:sp>
      <p:sp>
        <p:nvSpPr>
          <p:cNvPr id="55315" name="AutoShape 19"/>
          <p:cNvSpPr>
            <a:spLocks noChangeArrowheads="1"/>
          </p:cNvSpPr>
          <p:nvPr/>
        </p:nvSpPr>
        <p:spPr bwMode="auto">
          <a:xfrm>
            <a:off x="4211960" y="5661248"/>
            <a:ext cx="457200" cy="485775"/>
          </a:xfrm>
          <a:prstGeom prst="rightArrow">
            <a:avLst>
              <a:gd name="adj1" fmla="val 26148"/>
              <a:gd name="adj2" fmla="val 4479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4000" b="1">
              <a:latin typeface="+mj-ea"/>
              <a:ea typeface="+mj-ea"/>
            </a:endParaRPr>
          </a:p>
        </p:txBody>
      </p:sp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4716016" y="5589240"/>
            <a:ext cx="1224136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000" b="1">
                <a:latin typeface="+mj-ea"/>
                <a:ea typeface="+mj-ea"/>
              </a:rPr>
              <a:t>称名</a:t>
            </a:r>
          </a:p>
        </p:txBody>
      </p:sp>
      <p:sp>
        <p:nvSpPr>
          <p:cNvPr id="39938" name="AutoShape 2" descr="https://timgsa.baidu.com/timg?image&amp;quality=80&amp;size=b9999_10000&amp;sec=1511278880599&amp;di=f2ff741da211b34b09775000253b65d7&amp;imgtype=0&amp;src=http%3A%2F%2Fpic.90sjimg.com%2Fdesign%2F00%2F71%2F42%2F87%2F58e7892ccdbd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9940" name="Picture 4" descr="https://timgsa.baidu.com/timg?image&amp;quality=80&amp;size=b9999_10000&amp;sec=1511278880599&amp;di=f2ff741da211b34b09775000253b65d7&amp;imgtype=0&amp;src=http%3A%2F%2Fpic.90sjimg.com%2Fdesign%2F00%2F71%2F42%2F87%2F58e7892ccdbd6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36" r="21671"/>
          <a:stretch>
            <a:fillRect/>
          </a:stretch>
        </p:blipFill>
        <p:spPr bwMode="auto">
          <a:xfrm>
            <a:off x="6012160" y="980728"/>
            <a:ext cx="2899395" cy="5561087"/>
          </a:xfrm>
          <a:prstGeom prst="rect">
            <a:avLst/>
          </a:prstGeom>
          <a:noFill/>
        </p:spPr>
      </p:pic>
      <p:sp>
        <p:nvSpPr>
          <p:cNvPr id="22" name="Rectangle 2"/>
          <p:cNvSpPr>
            <a:spLocks noRot="1" noChangeArrowheads="1"/>
          </p:cNvSpPr>
          <p:nvPr/>
        </p:nvSpPr>
        <p:spPr bwMode="auto">
          <a:xfrm>
            <a:off x="2771800" y="548680"/>
            <a:ext cx="3312368" cy="8229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《</a:t>
            </a:r>
            <a:r>
              <a:rPr lang="zh-CN" alt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论语</a:t>
            </a:r>
            <a:r>
              <a:rPr lang="en-US" altLang="zh-CN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》</a:t>
            </a:r>
            <a:endParaRPr lang="zh-CN" altLang="en-US" sz="4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nimBg="1"/>
      <p:bldP spid="55305" grpId="0"/>
      <p:bldP spid="55306" grpId="0"/>
      <p:bldP spid="55307" grpId="0"/>
      <p:bldP spid="55308" grpId="0"/>
      <p:bldP spid="55309" grpId="0" animBg="1"/>
      <p:bldP spid="55310" grpId="0"/>
      <p:bldP spid="55311" grpId="0"/>
      <p:bldP spid="55312" grpId="0"/>
      <p:bldP spid="55313" grpId="0"/>
      <p:bldP spid="55314" grpId="0" animBg="1"/>
      <p:bldP spid="55315" grpId="0" animBg="1"/>
      <p:bldP spid="55316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 charset="-122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宋体" charset="-122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resentationFormat>On-screen Show (4:3)</PresentationFormat>
  <Paragraphs>297</Paragraphs>
  <Slides>52</Slides>
  <Notes>0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baseType="lpstr" size="66">
      <vt:lpstr>Arial</vt:lpstr>
      <vt:lpstr>Calibri</vt:lpstr>
      <vt:lpstr>宋体</vt:lpstr>
      <vt:lpstr>华文楷体</vt:lpstr>
      <vt:lpstr>黑体</vt:lpstr>
      <vt:lpstr>Wingdings</vt:lpstr>
      <vt:lpstr>华文中宋</vt:lpstr>
      <vt:lpstr>Cambria</vt:lpstr>
      <vt:lpstr>Times New Roman</vt:lpstr>
      <vt:lpstr>华文新魏</vt:lpstr>
      <vt:lpstr>隶书</vt:lpstr>
      <vt:lpstr>华文行楷</vt:lpstr>
      <vt:lpstr>楷体_GB2312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“以吾一日长乎尔,毋吾以也。居则曰:‘不吾知也。’如或知尔,则何以哉?  ”</vt:lpstr>
      <vt:lpstr>“以吾一日长乎尔,毋吾以也。居则曰:‘不吾知也。’如或知尔,则何以哉?  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表格一：</vt:lpstr>
      <vt:lpstr>表格一：</vt:lpstr>
      <vt:lpstr>表格二：</vt:lpstr>
      <vt:lpstr>PowerPoint Presentation</vt:lpstr>
      <vt:lpstr>PowerPoint Presentation</vt:lpstr>
      <vt:lpstr>PowerPoint Presentation</vt:lpstr>
      <vt:lpstr>孔子形象：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学习愉快，再见！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2023-08-03T21:42:45.692</cp:lastPrinted>
  <dcterms:created xsi:type="dcterms:W3CDTF">2023-08-03T21:42:45Z</dcterms:created>
  <dcterms:modified xsi:type="dcterms:W3CDTF">2023-08-03T13:42:45Z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