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83"/>
  </p:notesMasterIdLst>
  <p:handoutMasterIdLst>
    <p:handoutMasterId r:id="rId84"/>
  </p:handoutMasterIdLst>
  <p:sldIdLst>
    <p:sldId id="817" r:id="rId3"/>
    <p:sldId id="710" r:id="rId4"/>
    <p:sldId id="870" r:id="rId5"/>
    <p:sldId id="914" r:id="rId6"/>
    <p:sldId id="716" r:id="rId7"/>
    <p:sldId id="871" r:id="rId8"/>
    <p:sldId id="873" r:id="rId9"/>
    <p:sldId id="874" r:id="rId10"/>
    <p:sldId id="875" r:id="rId11"/>
    <p:sldId id="565" r:id="rId12"/>
    <p:sldId id="876" r:id="rId13"/>
    <p:sldId id="672" r:id="rId14"/>
    <p:sldId id="723" r:id="rId15"/>
    <p:sldId id="878" r:id="rId16"/>
    <p:sldId id="813" r:id="rId17"/>
    <p:sldId id="919" r:id="rId18"/>
    <p:sldId id="915" r:id="rId19"/>
    <p:sldId id="883" r:id="rId20"/>
    <p:sldId id="831" r:id="rId21"/>
    <p:sldId id="920" r:id="rId22"/>
    <p:sldId id="851" r:id="rId23"/>
    <p:sldId id="885" r:id="rId24"/>
    <p:sldId id="823" r:id="rId25"/>
    <p:sldId id="731" r:id="rId26"/>
    <p:sldId id="921" r:id="rId27"/>
    <p:sldId id="815" r:id="rId28"/>
    <p:sldId id="886" r:id="rId29"/>
    <p:sldId id="749" r:id="rId30"/>
    <p:sldId id="922" r:id="rId31"/>
    <p:sldId id="923" r:id="rId32"/>
    <p:sldId id="824" r:id="rId33"/>
    <p:sldId id="770" r:id="rId34"/>
    <p:sldId id="889" r:id="rId35"/>
    <p:sldId id="753" r:id="rId36"/>
    <p:sldId id="814" r:id="rId37"/>
    <p:sldId id="755" r:id="rId38"/>
    <p:sldId id="756" r:id="rId39"/>
    <p:sldId id="903" r:id="rId40"/>
    <p:sldId id="757" r:id="rId41"/>
    <p:sldId id="758" r:id="rId42"/>
    <p:sldId id="816" r:id="rId43"/>
    <p:sldId id="319" r:id="rId44"/>
    <p:sldId id="904" r:id="rId45"/>
    <p:sldId id="320" r:id="rId46"/>
    <p:sldId id="321" r:id="rId47"/>
    <p:sldId id="322" r:id="rId48"/>
    <p:sldId id="905" r:id="rId49"/>
    <p:sldId id="323" r:id="rId50"/>
    <p:sldId id="858" r:id="rId51"/>
    <p:sldId id="324" r:id="rId52"/>
    <p:sldId id="906" r:id="rId53"/>
    <p:sldId id="325" r:id="rId54"/>
    <p:sldId id="326" r:id="rId55"/>
    <p:sldId id="327" r:id="rId56"/>
    <p:sldId id="860" r:id="rId57"/>
    <p:sldId id="924" r:id="rId58"/>
    <p:sldId id="908" r:id="rId59"/>
    <p:sldId id="328" r:id="rId60"/>
    <p:sldId id="925" r:id="rId61"/>
    <p:sldId id="918" r:id="rId62"/>
    <p:sldId id="910" r:id="rId63"/>
    <p:sldId id="329" r:id="rId64"/>
    <p:sldId id="864" r:id="rId65"/>
    <p:sldId id="330" r:id="rId66"/>
    <p:sldId id="865" r:id="rId67"/>
    <p:sldId id="331" r:id="rId68"/>
    <p:sldId id="866" r:id="rId69"/>
    <p:sldId id="332" r:id="rId70"/>
    <p:sldId id="333" r:id="rId71"/>
    <p:sldId id="651" r:id="rId72"/>
    <p:sldId id="334" r:id="rId73"/>
    <p:sldId id="867" r:id="rId74"/>
    <p:sldId id="868" r:id="rId75"/>
    <p:sldId id="926" r:id="rId76"/>
    <p:sldId id="927" r:id="rId77"/>
    <p:sldId id="912" r:id="rId78"/>
    <p:sldId id="928" r:id="rId79"/>
    <p:sldId id="929" r:id="rId80"/>
    <p:sldId id="930" r:id="rId81"/>
    <p:sldId id="822" r:id="rId82"/>
  </p:sldIdLst>
  <p:sldSz cx="12192000" cy="6858000"/>
  <p:notesSz cx="6858000" cy="9144000"/>
  <p:custDataLst>
    <p:tags r:id="rId8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0" autoAdjust="0"/>
    <p:restoredTop sz="96313" autoAdjust="0"/>
  </p:normalViewPr>
  <p:slideViewPr>
    <p:cSldViewPr>
      <p:cViewPr>
        <p:scale>
          <a:sx n="80" d="100"/>
          <a:sy n="80" d="100"/>
        </p:scale>
        <p:origin x="924" y="71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8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57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655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97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911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193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895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95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1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8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029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64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907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9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2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6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99" b="1" kern="100" dirty="0">
                <a:solidFill>
                  <a:prstClr val="white"/>
                </a:solidFill>
                <a:latin typeface="Times New Roman" panose="02020603050405020304"/>
                <a:cs typeface="Times New Roman" panose="02020603050405020304"/>
              </a:rPr>
              <a:t>知识梳理</a:t>
            </a:r>
          </a:p>
        </p:txBody>
      </p:sp>
    </p:spTree>
    <p:extLst>
      <p:ext uri="{BB962C8B-B14F-4D97-AF65-F5344CB8AC3E}">
        <p14:creationId xmlns:p14="http://schemas.microsoft.com/office/powerpoint/2010/main" val="6817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教材改编题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思考辨析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prstClr val="white"/>
                </a:solidFill>
              </a:rPr>
              <a:t>课堂小结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1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slide" Target="slide26.xml"/><Relationship Id="rId4" Type="http://schemas.openxmlformats.org/officeDocument/2006/relationships/slide" Target="slide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5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15.TIF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16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17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18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19.TIF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18" Type="http://schemas.openxmlformats.org/officeDocument/2006/relationships/slide" Target="slide71.xml"/><Relationship Id="rId3" Type="http://schemas.openxmlformats.org/officeDocument/2006/relationships/slide" Target="slide42.xml"/><Relationship Id="rId7" Type="http://schemas.openxmlformats.org/officeDocument/2006/relationships/slide" Target="slide48.xml"/><Relationship Id="rId12" Type="http://schemas.openxmlformats.org/officeDocument/2006/relationships/slide" Target="slide58.xml"/><Relationship Id="rId17" Type="http://schemas.openxmlformats.org/officeDocument/2006/relationships/slide" Target="slide69.xml"/><Relationship Id="rId2" Type="http://schemas.openxmlformats.org/officeDocument/2006/relationships/notesSlide" Target="../notesSlides/notesSlide20.xml"/><Relationship Id="rId16" Type="http://schemas.openxmlformats.org/officeDocument/2006/relationships/slide" Target="slide6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4.xml"/><Relationship Id="rId5" Type="http://schemas.openxmlformats.org/officeDocument/2006/relationships/slide" Target="slide45.xml"/><Relationship Id="rId15" Type="http://schemas.openxmlformats.org/officeDocument/2006/relationships/slide" Target="slide66.xml"/><Relationship Id="rId10" Type="http://schemas.openxmlformats.org/officeDocument/2006/relationships/slide" Target="slide53.xml"/><Relationship Id="rId4" Type="http://schemas.openxmlformats.org/officeDocument/2006/relationships/slide" Target="slide44.xml"/><Relationship Id="rId9" Type="http://schemas.openxmlformats.org/officeDocument/2006/relationships/slide" Target="slide52.xml"/><Relationship Id="rId14" Type="http://schemas.openxmlformats.org/officeDocument/2006/relationships/slide" Target="slide6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20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21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18" Type="http://schemas.openxmlformats.org/officeDocument/2006/relationships/slide" Target="slide71.xml"/><Relationship Id="rId3" Type="http://schemas.openxmlformats.org/officeDocument/2006/relationships/slide" Target="slide42.xml"/><Relationship Id="rId7" Type="http://schemas.openxmlformats.org/officeDocument/2006/relationships/slide" Target="slide48.xml"/><Relationship Id="rId12" Type="http://schemas.openxmlformats.org/officeDocument/2006/relationships/slide" Target="slide58.xml"/><Relationship Id="rId17" Type="http://schemas.openxmlformats.org/officeDocument/2006/relationships/slide" Target="slide69.xml"/><Relationship Id="rId2" Type="http://schemas.openxmlformats.org/officeDocument/2006/relationships/image" Target="../media/image22.png"/><Relationship Id="rId16" Type="http://schemas.openxmlformats.org/officeDocument/2006/relationships/slide" Target="slide6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4.xml"/><Relationship Id="rId5" Type="http://schemas.openxmlformats.org/officeDocument/2006/relationships/slide" Target="slide45.xml"/><Relationship Id="rId15" Type="http://schemas.openxmlformats.org/officeDocument/2006/relationships/slide" Target="slide66.xml"/><Relationship Id="rId10" Type="http://schemas.openxmlformats.org/officeDocument/2006/relationships/slide" Target="slide53.xml"/><Relationship Id="rId4" Type="http://schemas.openxmlformats.org/officeDocument/2006/relationships/slide" Target="slide44.xml"/><Relationship Id="rId9" Type="http://schemas.openxmlformats.org/officeDocument/2006/relationships/slide" Target="slide52.xml"/><Relationship Id="rId14" Type="http://schemas.openxmlformats.org/officeDocument/2006/relationships/slide" Target="slide6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23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24.TIF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25.TIF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62.xml"/><Relationship Id="rId18" Type="http://schemas.openxmlformats.org/officeDocument/2006/relationships/slide" Target="slide71.xml"/><Relationship Id="rId3" Type="http://schemas.openxmlformats.org/officeDocument/2006/relationships/slide" Target="slide42.xml"/><Relationship Id="rId7" Type="http://schemas.openxmlformats.org/officeDocument/2006/relationships/slide" Target="slide48.xml"/><Relationship Id="rId12" Type="http://schemas.openxmlformats.org/officeDocument/2006/relationships/slide" Target="slide58.xml"/><Relationship Id="rId17" Type="http://schemas.openxmlformats.org/officeDocument/2006/relationships/slide" Target="slide69.xml"/><Relationship Id="rId2" Type="http://schemas.openxmlformats.org/officeDocument/2006/relationships/image" Target="../media/image26.png"/><Relationship Id="rId16" Type="http://schemas.openxmlformats.org/officeDocument/2006/relationships/slide" Target="slide6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4.xml"/><Relationship Id="rId5" Type="http://schemas.openxmlformats.org/officeDocument/2006/relationships/slide" Target="slide45.xml"/><Relationship Id="rId15" Type="http://schemas.openxmlformats.org/officeDocument/2006/relationships/slide" Target="slide66.xml"/><Relationship Id="rId10" Type="http://schemas.openxmlformats.org/officeDocument/2006/relationships/slide" Target="slide53.xml"/><Relationship Id="rId4" Type="http://schemas.openxmlformats.org/officeDocument/2006/relationships/slide" Target="slide44.xml"/><Relationship Id="rId9" Type="http://schemas.openxmlformats.org/officeDocument/2006/relationships/slide" Target="slide52.xml"/><Relationship Id="rId14" Type="http://schemas.openxmlformats.org/officeDocument/2006/relationships/slide" Target="sl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27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28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29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30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19" Type="http://schemas.openxmlformats.org/officeDocument/2006/relationships/image" Target="../media/image31.png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30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32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33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34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64.xml"/><Relationship Id="rId18" Type="http://schemas.openxmlformats.org/officeDocument/2006/relationships/image" Target="../media/image35.png"/><Relationship Id="rId3" Type="http://schemas.openxmlformats.org/officeDocument/2006/relationships/slide" Target="slide44.xml"/><Relationship Id="rId7" Type="http://schemas.openxmlformats.org/officeDocument/2006/relationships/slide" Target="slide50.xml"/><Relationship Id="rId12" Type="http://schemas.openxmlformats.org/officeDocument/2006/relationships/slide" Target="slide62.xml"/><Relationship Id="rId17" Type="http://schemas.openxmlformats.org/officeDocument/2006/relationships/slide" Target="slide71.xml"/><Relationship Id="rId2" Type="http://schemas.openxmlformats.org/officeDocument/2006/relationships/slide" Target="slide42.xml"/><Relationship Id="rId16" Type="http://schemas.openxmlformats.org/officeDocument/2006/relationships/slide" Target="slide69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11" Type="http://schemas.openxmlformats.org/officeDocument/2006/relationships/slide" Target="slide58.xml"/><Relationship Id="rId5" Type="http://schemas.openxmlformats.org/officeDocument/2006/relationships/slide" Target="slide46.xml"/><Relationship Id="rId15" Type="http://schemas.openxmlformats.org/officeDocument/2006/relationships/slide" Target="slide68.xml"/><Relationship Id="rId10" Type="http://schemas.openxmlformats.org/officeDocument/2006/relationships/slide" Target="slide54.xml"/><Relationship Id="rId19" Type="http://schemas.openxmlformats.org/officeDocument/2006/relationships/slide" Target="slide4.xml"/><Relationship Id="rId4" Type="http://schemas.openxmlformats.org/officeDocument/2006/relationships/slide" Target="slide45.xml"/><Relationship Id="rId9" Type="http://schemas.openxmlformats.org/officeDocument/2006/relationships/slide" Target="slide53.xml"/><Relationship Id="rId14" Type="http://schemas.openxmlformats.org/officeDocument/2006/relationships/slide" Target="slide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8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2501" y="3860948"/>
            <a:ext cx="7626999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81951" y="1989174"/>
            <a:ext cx="162809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199" dirty="0">
                <a:solidFill>
                  <a:schemeClr val="bg1"/>
                </a:solidFill>
                <a:cs typeface="+mn-ea"/>
              </a:rPr>
              <a:t>8.1.1</a:t>
            </a:r>
            <a:endParaRPr lang="zh-CN" altLang="en-US" sz="31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570394" y="2824256"/>
            <a:ext cx="70512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zh-CN" altLang="zh-CN" sz="4800" b="1" cap="all" spc="300" dirty="0">
                <a:solidFill>
                  <a:schemeClr val="bg1"/>
                </a:solidFill>
                <a:latin typeface="+mn-lt"/>
                <a:ea typeface="+mn-ea"/>
                <a:cs typeface="+mn-ea"/>
              </a:rPr>
              <a:t>函数的零点</a:t>
            </a:r>
            <a:endParaRPr lang="zh-CN" altLang="en-US" sz="48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44624"/>
                <a:ext cx="11412000" cy="1413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ln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的零点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4624"/>
                <a:ext cx="11412000" cy="14139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0" y="742763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90000" y="1628800"/>
            <a:ext cx="11412000" cy="3880526"/>
            <a:chOff x="319674" y="2575382"/>
            <a:chExt cx="11412000" cy="3880526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3880526"/>
              <a:chOff x="319674" y="476672"/>
              <a:chExt cx="11412000" cy="3880526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9674" y="589563"/>
                <a:ext cx="11412000" cy="3767635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17"/>
              <p:cNvSpPr/>
              <p:nvPr/>
            </p:nvSpPr>
            <p:spPr>
              <a:xfrm>
                <a:off x="641394" y="1967627"/>
                <a:ext cx="10909212" cy="3473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-3=0,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舍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-2+ln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ln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的零点为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1967627"/>
                <a:ext cx="10909212" cy="3473067"/>
              </a:xfrm>
              <a:prstGeom prst="rect">
                <a:avLst/>
              </a:prstGeom>
              <a:blipFill rotWithShape="0"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332656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≠0)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0000" y="1196752"/>
            <a:ext cx="11412000" cy="4464496"/>
            <a:chOff x="319674" y="2575382"/>
            <a:chExt cx="11412000" cy="4464496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4464496"/>
              <a:chOff x="319674" y="476672"/>
              <a:chExt cx="11412000" cy="4464496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9674" y="589563"/>
                <a:ext cx="11412000" cy="4351605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17"/>
              <p:cNvSpPr/>
              <p:nvPr/>
            </p:nvSpPr>
            <p:spPr>
              <a:xfrm>
                <a:off x="641394" y="1607587"/>
                <a:ext cx="10909212" cy="3862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由已知得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+1)=0,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的零点为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1607587"/>
                <a:ext cx="10909212" cy="3862981"/>
              </a:xfrm>
              <a:prstGeom prst="rect">
                <a:avLst/>
              </a:prstGeom>
              <a:blipFill rotWithShape="0">
                <a:blip r:embed="rId3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49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5560" y="1563495"/>
            <a:ext cx="9433048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代数法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求方程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的实数根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若存在实数根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则函数存在零点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否则函数不存在零点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几何法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与函数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的图象联系起来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轴的交点的横坐标即为函数的零点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290242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2135560" y="753134"/>
            <a:ext cx="9433048" cy="669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34061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探究函数零点的两种求法</a:t>
            </a:r>
            <a:endParaRPr lang="zh-CN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07368" y="692696"/>
            <a:ext cx="11339992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求下列函数的零点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)=(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-lg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883995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90000" y="2132856"/>
            <a:ext cx="11412000" cy="3168352"/>
            <a:chOff x="319674" y="2575382"/>
            <a:chExt cx="11412000" cy="3168352"/>
          </a:xfrm>
        </p:grpSpPr>
        <p:grpSp>
          <p:nvGrpSpPr>
            <p:cNvPr id="16" name="组合 15"/>
            <p:cNvGrpSpPr/>
            <p:nvPr/>
          </p:nvGrpSpPr>
          <p:grpSpPr>
            <a:xfrm>
              <a:off x="319674" y="2575382"/>
              <a:ext cx="11412000" cy="3168352"/>
              <a:chOff x="319674" y="476672"/>
              <a:chExt cx="11412000" cy="3168352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319674" y="589563"/>
                <a:ext cx="11412000" cy="3055461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641394" y="2543691"/>
            <a:ext cx="10909212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-lg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-1)=0,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因此函数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的零点是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1,10.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07368" y="1040026"/>
            <a:ext cx="1133999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90000" y="1844824"/>
            <a:ext cx="11412000" cy="3664502"/>
            <a:chOff x="319674" y="2575382"/>
            <a:chExt cx="11412000" cy="3664502"/>
          </a:xfrm>
        </p:grpSpPr>
        <p:grpSp>
          <p:nvGrpSpPr>
            <p:cNvPr id="5" name="组合 4"/>
            <p:cNvGrpSpPr/>
            <p:nvPr/>
          </p:nvGrpSpPr>
          <p:grpSpPr>
            <a:xfrm>
              <a:off x="319674" y="2575382"/>
              <a:ext cx="11412000" cy="3664502"/>
              <a:chOff x="319674" y="476672"/>
              <a:chExt cx="11412000" cy="3664502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319674" y="589563"/>
                <a:ext cx="11412000" cy="3551611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641394" y="2183651"/>
            <a:ext cx="10909212" cy="3250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+2=0,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-2)-(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-2)=(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-2)(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-2)(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-1)=0,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的零点是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-1,1,2.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501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函数零点的存在问题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163410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407368" y="2420888"/>
                <a:ext cx="11412000" cy="3319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提示　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利用图象可知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零点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-5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(-6,-4),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零点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(0,2),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(-6)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(-4)&lt;0,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(2)&lt;0,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且函数图象在零点附近是连续不断的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再比如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的零点为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(0,1),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且有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(1)&lt;0;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kern="100" baseline="-250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的零点为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2,2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,3</m:t>
                        </m:r>
                      </m:e>
                    </m:d>
                  </m:oMath>
                </a14:m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且有</a:t>
                </a:r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0033CC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i="1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(3)&lt;0,</a:t>
                </a:r>
                <a:r>
                  <a:rPr lang="zh-CN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以上函数在零点附近的图象也都是连续的</a:t>
                </a:r>
                <a:r>
                  <a:rPr lang="en-US" altLang="zh-CN" sz="2800" kern="100" dirty="0"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2420888"/>
                <a:ext cx="11412000" cy="3319627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699788" y="701691"/>
            <a:ext cx="99408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探究函数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+4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-5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的零点所在区间及零点所在区间的端点对应函数值的正负情况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并说明函数图象在零点附近有什么变化规律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endParaRPr lang="zh-CN" altLang="zh-CN" sz="2800" kern="1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3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5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697206"/>
            <a:ext cx="1141585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函数零点存在定理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上的图象是一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条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曲线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上有零点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51798" y="2451258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不间断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08368" y="2408255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)&lt;0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7" y="1554987"/>
            <a:ext cx="9090376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的图象在闭区间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上连续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是函数有零点的充分且不必要条件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261438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83987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(1)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)=e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的零点所在的区间是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A.(-2,-1)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.(-1,0)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C.(0,1)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.(1,2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0" y="811998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9"/>
          <p:cNvSpPr txBox="1"/>
          <p:nvPr/>
        </p:nvSpPr>
        <p:spPr>
          <a:xfrm>
            <a:off x="270574" y="193906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2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7670" y="-97155"/>
            <a:ext cx="10168255" cy="475805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56005" y="2276872"/>
            <a:ext cx="8496300" cy="1691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了解函数的零点、方程的解与图象交点三者之间的联系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会借助函数零点存在定理判断函数的零点所在的大致区间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能借助函数单调性及图象判断零点个数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400" b="1" dirty="0">
                <a:solidFill>
                  <a:schemeClr val="bg1"/>
                </a:solidFill>
                <a:cs typeface="+mn-ea"/>
              </a:rPr>
              <a:t>学习目标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84535" y="404664"/>
            <a:ext cx="11248331" cy="6192688"/>
            <a:chOff x="471835" y="4581128"/>
            <a:chExt cx="11248331" cy="6192688"/>
          </a:xfrm>
        </p:grpSpPr>
        <p:sp>
          <p:nvSpPr>
            <p:cNvPr id="16" name="圆角矩形 15"/>
            <p:cNvSpPr/>
            <p:nvPr/>
          </p:nvSpPr>
          <p:spPr>
            <a:xfrm>
              <a:off x="471835" y="4694020"/>
              <a:ext cx="11248331" cy="6079796"/>
            </a:xfrm>
            <a:prstGeom prst="roundRect">
              <a:avLst>
                <a:gd name="adj" fmla="val 4063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695400" y="699927"/>
            <a:ext cx="10801200" cy="454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方法一　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(0)=-1&lt;0,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(1)=e-1&gt;0,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上的连续函数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内有零点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方法二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e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-2=0,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e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原函数的零点所在区间即为函数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=e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的图象交点的横坐标所在的区间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5400" y="5209471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在同一平面直角坐标系内画出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=e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由图象可得函数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=e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的图象交点的横坐标所在的区间为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(0,1).</a:t>
            </a:r>
            <a:endParaRPr lang="zh-CN" altLang="zh-CN" sz="28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image212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6240" y="1052736"/>
            <a:ext cx="2072376" cy="19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862102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由表格中的数据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可以断定方程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e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-3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-2=0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的一个根所在的区间是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233121"/>
              </p:ext>
            </p:extLst>
          </p:nvPr>
        </p:nvGraphicFramePr>
        <p:xfrm>
          <a:off x="551384" y="1637154"/>
          <a:ext cx="10801199" cy="2007870"/>
        </p:xfrm>
        <a:graphic>
          <a:graphicData uri="http://schemas.openxmlformats.org/drawingml/2006/table">
            <a:tbl>
              <a:tblPr firstRow="1" firstCol="1" bandRow="1"/>
              <a:tblGrid>
                <a:gridCol w="1532011"/>
                <a:gridCol w="1532011"/>
                <a:gridCol w="1532011"/>
                <a:gridCol w="1532011"/>
                <a:gridCol w="1532011"/>
                <a:gridCol w="3141144"/>
              </a:tblGrid>
              <a:tr h="2051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1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800" i="1" baseline="300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2.72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7.39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20.09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54.60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1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+2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28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28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390000" y="3861048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A.(0,1)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.(1,2)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C.(2,3)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.(3,4)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237952" y="451761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04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84535" y="1844824"/>
            <a:ext cx="11248331" cy="1944216"/>
            <a:chOff x="471835" y="4581128"/>
            <a:chExt cx="11248331" cy="1944216"/>
          </a:xfrm>
        </p:grpSpPr>
        <p:sp>
          <p:nvSpPr>
            <p:cNvPr id="11" name="圆角矩形 10"/>
            <p:cNvSpPr/>
            <p:nvPr/>
          </p:nvSpPr>
          <p:spPr>
            <a:xfrm>
              <a:off x="471835" y="4694020"/>
              <a:ext cx="11248331" cy="1831324"/>
            </a:xfrm>
            <a:prstGeom prst="roundRect">
              <a:avLst>
                <a:gd name="adj" fmla="val 32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95400" y="2140087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设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)=e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上的连续函数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由题表知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均为负值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均为正值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因此方程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e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的一个根所在的区间为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(2,3).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8346"/>
            <a:ext cx="11377264" cy="476896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2062462" y="1558469"/>
            <a:ext cx="9074098" cy="454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解方程法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当对应方程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易解时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可先解方程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再看求得的根是否落在给定区间上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利用函数零点存在定理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首先看函数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上的图象是否连续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再看是否有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)&lt;0.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)&lt;0,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则函数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内必有零点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数形结合法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通过画函数图象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观察图象与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轴在给定区间上是否有交点来判断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62462" y="767708"/>
            <a:ext cx="885807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确定函数</a:t>
            </a:r>
            <a:r>
              <a:rPr lang="en-US" altLang="zh-CN" sz="28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零点所在区间的常用方法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1854" y="1233135"/>
            <a:ext cx="11392777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若方程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+2)=1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的实根在区间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等于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A.-2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C.-2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D.0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1397017"/>
            <a:ext cx="2209642" cy="507831"/>
            <a:chOff x="0" y="586780"/>
            <a:chExt cx="2209642" cy="507831"/>
          </a:xfrm>
        </p:grpSpPr>
        <p:sp>
          <p:nvSpPr>
            <p:cNvPr id="24" name="矩形 23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9"/>
          <p:cNvSpPr txBox="1"/>
          <p:nvPr/>
        </p:nvSpPr>
        <p:spPr>
          <a:xfrm>
            <a:off x="237952" y="250139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84535" y="980728"/>
            <a:ext cx="11248331" cy="4752528"/>
            <a:chOff x="471835" y="4581128"/>
            <a:chExt cx="11248331" cy="4752528"/>
          </a:xfrm>
        </p:grpSpPr>
        <p:sp>
          <p:nvSpPr>
            <p:cNvPr id="16" name="圆角矩形 15"/>
            <p:cNvSpPr/>
            <p:nvPr/>
          </p:nvSpPr>
          <p:spPr>
            <a:xfrm>
              <a:off x="471835" y="4694020"/>
              <a:ext cx="11248331" cy="4639636"/>
            </a:xfrm>
            <a:prstGeom prst="roundRect">
              <a:avLst>
                <a:gd name="adj" fmla="val 4063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矩形 18"/>
              <p:cNvSpPr/>
              <p:nvPr/>
            </p:nvSpPr>
            <p:spPr>
              <a:xfrm>
                <a:off x="695400" y="1275991"/>
                <a:ext cx="10801200" cy="3538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kern="100" dirty="0"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≠0,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则原方程即为</a:t>
                </a:r>
                <a:r>
                  <a:rPr lang="en-US" altLang="zh-CN" sz="2800" kern="100" dirty="0" err="1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lg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+2)=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在同一平面</a:t>
                </a:r>
                <a:r>
                  <a:rPr lang="zh-CN" altLang="zh-CN" sz="2800" kern="100" dirty="0" smtClean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直</a:t>
                </a:r>
                <a:endParaRPr lang="en-US" altLang="zh-CN" sz="2800" kern="100" dirty="0" smtClean="0">
                  <a:effectLst/>
                  <a:latin typeface="Times New Roman" panose="02020603050405020304" pitchFamily="18" charset="0"/>
                  <a:ea typeface="仿宋_GB2312" panose="02010609030101010101" pitchFamily="49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kern="100" dirty="0" smtClean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角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坐标系中作出函数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kern="100" dirty="0" err="1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lg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+2)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如图</a:t>
                </a:r>
                <a:r>
                  <a:rPr lang="zh-CN" altLang="zh-CN" sz="2800" kern="100" dirty="0" smtClean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所</a:t>
                </a:r>
                <a:endParaRPr lang="en-US" altLang="zh-CN" sz="2800" kern="100" dirty="0" smtClean="0">
                  <a:effectLst/>
                  <a:latin typeface="Times New Roman" panose="02020603050405020304" pitchFamily="18" charset="0"/>
                  <a:ea typeface="仿宋_GB2312" panose="02010609030101010101" pitchFamily="49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kern="100" dirty="0" smtClean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示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由图象可知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原方程有两个根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一个在区间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(-2,-1</a:t>
                </a:r>
                <a:r>
                  <a:rPr lang="en-US" altLang="zh-CN" sz="2800" kern="100" dirty="0" smtClean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kern="100" dirty="0" smtClean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一个在区间</a:t>
                </a:r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(1,2)</a:t>
                </a:r>
                <a:r>
                  <a:rPr lang="zh-CN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上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zh-CN" sz="2800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由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lg</m:t>
                        </m:r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3&lt;1,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lg</m:t>
                        </m:r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4&gt;</m:t>
                        </m:r>
                        <m:r>
                          <m:rPr>
                            <m:sty m:val="p"/>
                          </m:rP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lg</m:t>
                        </m:r>
                        <m:rad>
                          <m:radPr>
                            <m:degHide m:val="on"/>
                            <m:ctrlPr>
                              <a:rPr lang="zh-CN" altLang="zh-CN" sz="2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仿宋_GB2312" panose="02010609030101010101" pitchFamily="49" charset="-122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</m:rad>
                        <m:r>
                          <a:rPr lang="en-US" altLang="zh-CN" sz="2800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zh-CN" sz="2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仿宋_GB2312" panose="02010609030101010101" pitchFamily="49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kern="100">
                                <a:effectLst/>
                                <a:latin typeface="Cambria Math" panose="02040503050406030204" pitchFamily="18" charset="0"/>
                                <a:ea typeface="仿宋_GB2312" panose="02010609030101010101" pitchFamily="49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zh-CN" altLang="zh-CN" sz="2800" kern="10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可得</m:t>
                        </m:r>
                      </m:e>
                    </m:d>
                  </m:oMath>
                </a14:m>
                <a:r>
                  <a:rPr lang="en-US" altLang="zh-CN" sz="2800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275991"/>
                <a:ext cx="10801200" cy="3538020"/>
              </a:xfrm>
              <a:prstGeom prst="rect">
                <a:avLst/>
              </a:prstGeom>
              <a:blipFill rotWithShape="0">
                <a:blip r:embed="rId3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返回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95400" y="4847690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=-2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=1.</a:t>
            </a:r>
            <a:endParaRPr lang="zh-CN" altLang="zh-CN" sz="28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2" name="image213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0963" y="1472295"/>
            <a:ext cx="2777645" cy="23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2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三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501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函数零点的个数问题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983083"/>
            <a:ext cx="11519302" cy="86174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368" y="1916832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可以直接求解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来判断个数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也可以利用函数图象与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轴的交点个数判断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或者转化为两个函数图象交点的问题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969994"/>
            <a:ext cx="9940828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通过上面的学习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你能总结如何判断函数零点的个数吗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endParaRPr lang="zh-CN" altLang="zh-CN" sz="2800" kern="1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1099075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4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7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301713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的零点个数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0" y="1467035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90000" y="476672"/>
            <a:ext cx="11412000" cy="5112568"/>
            <a:chOff x="319674" y="2575382"/>
            <a:chExt cx="11412000" cy="5112568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5112568"/>
              <a:chOff x="319674" y="476672"/>
              <a:chExt cx="11412000" cy="5112568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9674" y="589563"/>
                <a:ext cx="11412000" cy="4999677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51384" y="746120"/>
            <a:ext cx="11017224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方法一　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函数对应的方程为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-3=0,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1384" y="2060848"/>
            <a:ext cx="110172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所以原函数零点的个数即为函数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=3-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图象交点个数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在同一平面直角坐标系中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作出两函数的图象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由图象知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的图象有一个交点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从而方程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有一个根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有一个零点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image214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4900" y="1055853"/>
            <a:ext cx="3244187" cy="19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5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7671" y="-97155"/>
            <a:ext cx="11376962" cy="6118443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5005" y="1891432"/>
            <a:ext cx="10561990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我们已经学习了二次函数的零点概念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知道二次函数的图象与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轴的交点有几个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对应的二次方程的实数解就有几个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随着学习的不断深入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我们会遇到其他方程的求解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我们就会不禁思考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二次函数与二次方程的关系能否套用到一般函数与方程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例如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-6=0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这样不能用公式求解的方程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是否也能采用类似的方法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用相应的函数来研究它的解的情况呢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prstClr val="white"/>
                </a:solidFill>
                <a:cs typeface="+mn-ea"/>
                <a:sym typeface="+mn-lt"/>
              </a:rPr>
              <a:t>导 语</a:t>
            </a:r>
            <a:endParaRPr lang="en-US" altLang="zh-CN" sz="2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6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90000" y="476672"/>
            <a:ext cx="11412000" cy="4176464"/>
            <a:chOff x="319674" y="2575382"/>
            <a:chExt cx="11412000" cy="4176464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4176464"/>
              <a:chOff x="319674" y="476672"/>
              <a:chExt cx="11412000" cy="4176464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9674" y="589563"/>
                <a:ext cx="11412000" cy="4063573"/>
              </a:xfrm>
              <a:prstGeom prst="roundRect">
                <a:avLst>
                  <a:gd name="adj" fmla="val 22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51384" y="746120"/>
            <a:ext cx="11017224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方法二　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1+1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-3=-2&lt;0,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2+2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2+1&gt;0,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(2)&lt;0,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ln</a:t>
            </a:r>
            <a:r>
              <a:rPr lang="en-US" altLang="zh-CN" sz="2800" i="1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(1,2)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上是连续的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(1,2)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上必有一个零点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在定义域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上是增函数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所以零点只有一个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image214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4900" y="1055853"/>
            <a:ext cx="3244187" cy="19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7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0"/>
            <a:ext cx="11377264" cy="485299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516521"/>
            <a:ext cx="9578154" cy="454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利用方程根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转化为解方程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有几个不同的实数根就有几个零点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画出函数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判定它与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轴的交点个数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从而判定零点的个数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结合单调性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利用函数零点存在定理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可判定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上零点的个数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转化成两个函数图象的交点个数问题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18446" y="813062"/>
            <a:ext cx="9578154" cy="67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判断函数零点个数的四种常用方法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692696"/>
                <a:ext cx="11412000" cy="2180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4,0&lt;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+3,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和函数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的零点个数是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692696"/>
                <a:ext cx="11412000" cy="2180405"/>
              </a:xfrm>
              <a:prstGeom prst="rect">
                <a:avLst/>
              </a:prstGeom>
              <a:blipFill rotWithShape="0">
                <a:blip r:embed="rId3"/>
                <a:stretch>
                  <a:fillRect l="-1122" b="-39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/>
          <p:cNvGrpSpPr/>
          <p:nvPr/>
        </p:nvGrpSpPr>
        <p:grpSpPr>
          <a:xfrm>
            <a:off x="0" y="1378001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3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4787981" y="2216739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84535" y="1505361"/>
            <a:ext cx="11248331" cy="2643719"/>
            <a:chOff x="471835" y="4581128"/>
            <a:chExt cx="11248331" cy="2643719"/>
          </a:xfrm>
        </p:grpSpPr>
        <p:sp>
          <p:nvSpPr>
            <p:cNvPr id="10" name="圆角矩形 9"/>
            <p:cNvSpPr/>
            <p:nvPr/>
          </p:nvSpPr>
          <p:spPr>
            <a:xfrm>
              <a:off x="471835" y="4694020"/>
              <a:ext cx="11248331" cy="2530827"/>
            </a:xfrm>
            <a:prstGeom prst="roundRect">
              <a:avLst>
                <a:gd name="adj" fmla="val 2087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48872" y="1775224"/>
            <a:ext cx="1069425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作出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image21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6320" y="1830625"/>
            <a:ext cx="2358752" cy="210608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8872" y="2444766"/>
            <a:ext cx="1069425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个交点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1286" y="1743224"/>
            <a:ext cx="11229429" cy="454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知识清单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函数的零点定义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函数零点存在定理及其应用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方法归纳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转化法、数形结合法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常见误区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忽视函数零点存在定理的应用条件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不能把函数、方程问题相互灵活转化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随堂演练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0000" y="980728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A.1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C.3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D.4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3356992"/>
            <a:ext cx="11248331" cy="1224136"/>
            <a:chOff x="471835" y="4581128"/>
            <a:chExt cx="11248331" cy="1224136"/>
          </a:xfrm>
        </p:grpSpPr>
        <p:sp>
          <p:nvSpPr>
            <p:cNvPr id="9" name="圆角矩形 8"/>
            <p:cNvSpPr/>
            <p:nvPr/>
          </p:nvSpPr>
          <p:spPr>
            <a:xfrm>
              <a:off x="471835" y="4694020"/>
              <a:ext cx="11248331" cy="1111244"/>
            </a:xfrm>
            <a:prstGeom prst="roundRect">
              <a:avLst>
                <a:gd name="adj" fmla="val 77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95400" y="3695103"/>
            <a:ext cx="10801200" cy="572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=1.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50652" y="1568667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350482" y="1134087"/>
                <a:ext cx="11491037" cy="2942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的零点所在的区间是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A.(1,+∞)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82" y="1134087"/>
                <a:ext cx="11491037" cy="2942985"/>
              </a:xfrm>
              <a:prstGeom prst="rect">
                <a:avLst/>
              </a:prstGeom>
              <a:blipFill rotWithShape="0">
                <a:blip r:embed="rId2"/>
                <a:stretch>
                  <a:fillRect l="-10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圆角矩形 1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3863752" y="2213164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1835" y="1124744"/>
            <a:ext cx="11248331" cy="4104456"/>
            <a:chOff x="471835" y="4581128"/>
            <a:chExt cx="11248331" cy="4104456"/>
          </a:xfrm>
        </p:grpSpPr>
        <p:sp>
          <p:nvSpPr>
            <p:cNvPr id="10" name="圆角矩形 9"/>
            <p:cNvSpPr/>
            <p:nvPr/>
          </p:nvSpPr>
          <p:spPr>
            <a:xfrm>
              <a:off x="471835" y="4694020"/>
              <a:ext cx="11248331" cy="3991564"/>
            </a:xfrm>
            <a:prstGeom prst="roundRect">
              <a:avLst>
                <a:gd name="adj" fmla="val 312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/>
              <p:cNvSpPr/>
              <p:nvPr/>
            </p:nvSpPr>
            <p:spPr>
              <a:xfrm>
                <a:off x="695400" y="1425476"/>
                <a:ext cx="10801200" cy="3640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上是单调递增的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-2&lt;0,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(1)=2-1=1&gt;0,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(1)&lt;0.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零点所在区间为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25476"/>
                <a:ext cx="10801200" cy="3640612"/>
              </a:xfrm>
              <a:prstGeom prst="rect">
                <a:avLst/>
              </a:prstGeom>
              <a:blipFill rotWithShape="0">
                <a:blip r:embed="rId6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8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0000" y="438572"/>
            <a:ext cx="11412000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对于函数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(3)&lt;0,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方程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一定有一实数解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方程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一定无实数解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方程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一定有两实根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方程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可能无实数解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4182988"/>
            <a:ext cx="11248331" cy="1872208"/>
            <a:chOff x="471835" y="4581128"/>
            <a:chExt cx="11248331" cy="1872208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1759316"/>
            </a:xfrm>
            <a:prstGeom prst="roundRect">
              <a:avLst>
                <a:gd name="adj" fmla="val 810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695400" y="4506297"/>
            <a:ext cx="10873208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(-1,3)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上未必连续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故尽管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(-1)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(3)&lt;0,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但方程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)=0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(-1,3)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上可能无实数解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7952" y="2946152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4" y="2132856"/>
            <a:ext cx="4680520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一、函数零点的概念及求法</a:t>
            </a: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2910030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二、函数零点的存在问题</a:t>
            </a: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1991544" y="5321832"/>
            <a:ext cx="19493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课时对点练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2020718" y="3727343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三、函数零点的个数问题</a:t>
            </a:r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020718" y="4544656"/>
            <a:ext cx="1653650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随堂演练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7128491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5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090" y="1178168"/>
            <a:ext cx="113625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-10)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的零点有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圆角矩形 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7" name="返回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1835" y="2348880"/>
            <a:ext cx="11248331" cy="3096344"/>
            <a:chOff x="471835" y="4581128"/>
            <a:chExt cx="11248331" cy="3096344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20"/>
              <a:ext cx="11248331" cy="2983452"/>
            </a:xfrm>
            <a:prstGeom prst="roundRect">
              <a:avLst>
                <a:gd name="adj" fmla="val 605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695400" y="2672189"/>
            <a:ext cx="10801200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-10)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+5)(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-2),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=-5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故零点有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21259" y="131748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课时对点练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90000" y="1260676"/>
            <a:ext cx="11412000" cy="3896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上的图象为一条不间断的曲线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则下列说法中正确的是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则存在实数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使得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则不存在实数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使得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若对任意的实数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)≠0,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)&gt;0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若存在实数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)&lt;0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基础巩固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37952" y="249289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37952" y="3820563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圆角矩形 8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836713"/>
            <a:ext cx="11248331" cy="4608511"/>
            <a:chOff x="471835" y="4581128"/>
            <a:chExt cx="11248331" cy="4608511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4495619"/>
            </a:xfrm>
            <a:prstGeom prst="roundRect">
              <a:avLst>
                <a:gd name="adj" fmla="val 14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23392" y="1163659"/>
            <a:ext cx="11017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由定理可知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,A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满足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且存在实数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使得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错误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对任意的实数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)≠0,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上的图象与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轴没有交点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上的图象在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轴上方或在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轴下方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)&gt;0,C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存在实数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而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)&gt;0,D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错误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image221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8070" y="1292377"/>
            <a:ext cx="2670934" cy="18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432465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-8+2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的零点一定位于区间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A.(5,6)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.(3,4)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C.(2,3)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.(1,2)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2808729"/>
            <a:ext cx="11248331" cy="3153251"/>
            <a:chOff x="471835" y="4581128"/>
            <a:chExt cx="11248331" cy="3153251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19"/>
              <a:ext cx="11248331" cy="3040360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3120402"/>
            <a:ext cx="10801200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3-8+2×3=-1&lt;0,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4-8+2×4=log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4&gt;0.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在定义域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上为增函数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所以其零点一定位于区间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(3,4)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3881746" y="105633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582588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为奇函数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且该函数有三个零点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则三个零点之和等于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A.0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C.-1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不能确定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圆角矩形 5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2861444"/>
            <a:ext cx="11248331" cy="2367756"/>
            <a:chOff x="471835" y="4581128"/>
            <a:chExt cx="11248331" cy="2367756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254864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95400" y="3122317"/>
            <a:ext cx="10801200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因为奇函数的图象关于原点对称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有三个零点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其中必有一个零点为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另外两个零点互为相反数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则其和必为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52734" y="123066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390000" y="789891"/>
                <a:ext cx="11412000" cy="33591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&gt;1,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的零点为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,0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.-2,0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D.0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89891"/>
                <a:ext cx="11412000" cy="3359189"/>
              </a:xfrm>
              <a:prstGeom prst="rect">
                <a:avLst/>
              </a:prstGeom>
              <a:blipFill rotWithShape="0">
                <a:blip r:embed="rId18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19"/>
          <p:cNvSpPr txBox="1"/>
          <p:nvPr/>
        </p:nvSpPr>
        <p:spPr>
          <a:xfrm>
            <a:off x="238844" y="234888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8693" y="323987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556792"/>
            <a:ext cx="11248331" cy="2736304"/>
            <a:chOff x="471835" y="4581128"/>
            <a:chExt cx="11248331" cy="2736304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623412"/>
            </a:xfrm>
            <a:prstGeom prst="roundRect">
              <a:avLst>
                <a:gd name="adj" fmla="val 33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95400" y="1816249"/>
                <a:ext cx="10801200" cy="2297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1+log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舍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的零点为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816249"/>
                <a:ext cx="10801200" cy="2297552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6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2090" y="1073934"/>
            <a:ext cx="112980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5.(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+1)+3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的可能取值为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A.-4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.-2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C.0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D.2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98977" y="234888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TextBox 19"/>
          <p:cNvSpPr txBox="1"/>
          <p:nvPr/>
        </p:nvSpPr>
        <p:spPr>
          <a:xfrm flipH="1">
            <a:off x="3935356" y="2288265"/>
            <a:ext cx="7920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340768"/>
            <a:ext cx="11248331" cy="3888432"/>
            <a:chOff x="471835" y="4581128"/>
            <a:chExt cx="11248331" cy="3888432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775540"/>
            </a:xfrm>
            <a:prstGeom prst="roundRect">
              <a:avLst>
                <a:gd name="adj" fmla="val 207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72759" y="1627634"/>
                <a:ext cx="10895849" cy="3473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+1)+3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且零点在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(0)&lt;0,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(1)≥0,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&lt;0,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lo</m:t>
                              </m:r>
                              <m:sSub>
                                <m:sSub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2+3+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≥0,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结合选项可知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的可能取值为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-4,-2.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9" y="1627634"/>
                <a:ext cx="10895849" cy="3473067"/>
              </a:xfrm>
              <a:prstGeom prst="rect">
                <a:avLst/>
              </a:prstGeom>
              <a:blipFill rotWithShape="0">
                <a:blip r:embed="rId18"/>
                <a:stretch>
                  <a:fillRect l="-1119" b="-19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7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函数零点的概念及求法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076" y="980728"/>
            <a:ext cx="113685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6.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)=3</a:t>
            </a:r>
            <a:r>
              <a:rPr lang="en-US" altLang="zh-CN" sz="2800" i="1" spc="-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-5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spc="-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800" spc="-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spc="-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spc="-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spc="-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spc="-1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i="1" spc="-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*</a:t>
            </a: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的值分别为</a:t>
            </a:r>
            <a:endParaRPr lang="zh-CN" altLang="zh-CN" sz="2800" spc="-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A.1,2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B.2,3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C.3,4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D.4,5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63352" y="155679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883320"/>
            <a:ext cx="11248331" cy="4561904"/>
            <a:chOff x="471835" y="4581128"/>
            <a:chExt cx="11248331" cy="4561904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4449012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1149878"/>
            <a:ext cx="10801200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-5,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(1)=3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+1-5=-1&lt;0,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(2)=3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+2-5=6&gt;0.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(2)&lt;0,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上是增函数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的零点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(1,2)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4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7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2090" y="809472"/>
            <a:ext cx="11298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上的零点个数是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1700808"/>
            <a:ext cx="11248331" cy="2579863"/>
            <a:chOff x="471835" y="4581128"/>
            <a:chExt cx="11248331" cy="2579863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2466971"/>
            </a:xfrm>
            <a:prstGeom prst="roundRect">
              <a:avLst>
                <a:gd name="adj" fmla="val 218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1997549"/>
            <a:ext cx="10801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的零点个数等价于函数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图</a:t>
            </a:r>
            <a:endParaRPr lang="en-US" altLang="zh-CN" sz="2800" dirty="0" smtClean="0">
              <a:latin typeface="Times New Roman" panose="02020603050405020304" pitchFamily="18" charset="0"/>
              <a:ea typeface="方正仿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象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交点个数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画出函数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的大致图象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由图象可知有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个交点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67853" y="97947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  <a:endParaRPr lang="zh-CN" altLang="en-US" sz="2800" dirty="0"/>
          </a:p>
        </p:txBody>
      </p:sp>
      <p:pic>
        <p:nvPicPr>
          <p:cNvPr id="27" name="image222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8328" y="2007212"/>
            <a:ext cx="2304256" cy="2228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8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368" y="581365"/>
            <a:ext cx="11449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abc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的零点个数是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806724"/>
            <a:ext cx="11248331" cy="3816424"/>
            <a:chOff x="471835" y="4581128"/>
            <a:chExt cx="11248331" cy="3816424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703532"/>
            </a:xfrm>
            <a:prstGeom prst="roundRect">
              <a:avLst>
                <a:gd name="adj" fmla="val 243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95400" y="2103465"/>
            <a:ext cx="6192688" cy="3250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的根的判别式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abc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方程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无实根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无零点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748201" y="670117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0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17429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判断下列函数是否存在零点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如果存在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请求出其零点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2636912"/>
            <a:ext cx="11412000" cy="1800200"/>
            <a:chOff x="319674" y="2575382"/>
            <a:chExt cx="11412000" cy="1800200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1800200"/>
              <a:chOff x="319674" y="476672"/>
              <a:chExt cx="11412000" cy="1800200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1687309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23392" y="2924944"/>
            <a:ext cx="11017224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-1=0,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的零点为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89373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41394" y="2132856"/>
            <a:ext cx="10909212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+1)=0,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的零点为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0,-1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90000" y="1844824"/>
            <a:ext cx="11412000" cy="2519065"/>
            <a:chOff x="319674" y="2575382"/>
            <a:chExt cx="11412000" cy="2519065"/>
          </a:xfrm>
        </p:grpSpPr>
        <p:grpSp>
          <p:nvGrpSpPr>
            <p:cNvPr id="25" name="组合 24"/>
            <p:cNvGrpSpPr/>
            <p:nvPr/>
          </p:nvGrpSpPr>
          <p:grpSpPr>
            <a:xfrm>
              <a:off x="319674" y="2575382"/>
              <a:ext cx="11412000" cy="2519065"/>
              <a:chOff x="319674" y="476672"/>
              <a:chExt cx="11412000" cy="2519065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319674" y="589563"/>
                <a:ext cx="11412000" cy="2406174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0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89373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)=4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+5;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41394" y="2132856"/>
            <a:ext cx="10909212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)=4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+5=0,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=-5,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&gt;0,-5&lt;0,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所以方程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+5=0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无实数解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)=4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+5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不存在零点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90000" y="1844824"/>
            <a:ext cx="11412000" cy="3096343"/>
            <a:chOff x="319674" y="2575382"/>
            <a:chExt cx="11412000" cy="3096343"/>
          </a:xfrm>
        </p:grpSpPr>
        <p:grpSp>
          <p:nvGrpSpPr>
            <p:cNvPr id="27" name="组合 26"/>
            <p:cNvGrpSpPr/>
            <p:nvPr/>
          </p:nvGrpSpPr>
          <p:grpSpPr>
            <a:xfrm>
              <a:off x="319674" y="2575382"/>
              <a:ext cx="11412000" cy="3096343"/>
              <a:chOff x="319674" y="476672"/>
              <a:chExt cx="11412000" cy="3096343"/>
            </a:xfrm>
          </p:grpSpPr>
          <p:sp>
            <p:nvSpPr>
              <p:cNvPr id="29" name="圆角矩形 28"/>
              <p:cNvSpPr/>
              <p:nvPr/>
            </p:nvSpPr>
            <p:spPr>
              <a:xfrm>
                <a:off x="319674" y="589562"/>
                <a:ext cx="11412000" cy="2983453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06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89373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2179464"/>
            <a:ext cx="11412000" cy="2052010"/>
            <a:chOff x="319674" y="2575382"/>
            <a:chExt cx="11412000" cy="2052010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2052010"/>
              <a:chOff x="319674" y="476672"/>
              <a:chExt cx="11412000" cy="2052010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1939119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23392" y="2492896"/>
            <a:ext cx="11017224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令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+1)=0,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的零点为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1321039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·4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1124744"/>
            <a:ext cx="11412000" cy="4032448"/>
            <a:chOff x="319674" y="2575382"/>
            <a:chExt cx="11412000" cy="4032448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032448"/>
              <a:chOff x="319674" y="476672"/>
              <a:chExt cx="11412000" cy="4032448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3919557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1354435"/>
                <a:ext cx="11017224" cy="3590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)=2·4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2·(2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-1=0,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舍去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的零点为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354435"/>
                <a:ext cx="11017224" cy="3590214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18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9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156209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701691"/>
            <a:ext cx="9868820" cy="1310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类比二次函数的零点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对于一般函数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</a:rPr>
              <a:t>),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你能说说什么是函数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 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的零点吗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endParaRPr lang="zh-CN" altLang="zh-CN" sz="2800" kern="1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1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20843" y="2420888"/>
            <a:ext cx="11350315" cy="6695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与二次函数类似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我们称使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的实数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为函数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0000" y="1321039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1124744"/>
            <a:ext cx="11412000" cy="4536504"/>
            <a:chOff x="319674" y="2575382"/>
            <a:chExt cx="11412000" cy="4536504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536504"/>
              <a:chOff x="319674" y="476672"/>
              <a:chExt cx="11412000" cy="4536504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4423613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1354435"/>
                <a:ext cx="11017224" cy="4168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有零点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则方程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·4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有解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于是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其值域为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354435"/>
                <a:ext cx="11017224" cy="4168577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1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3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20024" y="1268760"/>
                <a:ext cx="11004568" cy="2521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11.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有零点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A.(-∞,-1]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.[-1,+∞)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C.[-1,0)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.(0,+∞)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24" y="1268760"/>
                <a:ext cx="11004568" cy="2521972"/>
              </a:xfrm>
              <a:prstGeom prst="rect">
                <a:avLst/>
              </a:prstGeom>
              <a:blipFill rotWithShape="0">
                <a:blip r:embed="rId2"/>
                <a:stretch>
                  <a:fillRect l="-1163" b="-26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边形 33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综合运用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299735" y="299695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404664"/>
            <a:ext cx="11248331" cy="5556024"/>
            <a:chOff x="471835" y="4581128"/>
            <a:chExt cx="11248331" cy="5556024"/>
          </a:xfrm>
        </p:grpSpPr>
        <p:sp>
          <p:nvSpPr>
            <p:cNvPr id="25" name="圆角矩形 24"/>
            <p:cNvSpPr/>
            <p:nvPr/>
          </p:nvSpPr>
          <p:spPr>
            <a:xfrm>
              <a:off x="471835" y="4694021"/>
              <a:ext cx="11248331" cy="5443131"/>
            </a:xfrm>
            <a:prstGeom prst="roundRect">
              <a:avLst>
                <a:gd name="adj" fmla="val 41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矩形 28"/>
              <p:cNvSpPr/>
              <p:nvPr/>
            </p:nvSpPr>
            <p:spPr>
              <a:xfrm>
                <a:off x="706069" y="674113"/>
                <a:ext cx="10790531" cy="5286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有零点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所以方程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有解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即方程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有解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-1|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69" y="674113"/>
                <a:ext cx="10790531" cy="5286575"/>
              </a:xfrm>
              <a:prstGeom prst="rect">
                <a:avLst/>
              </a:prstGeom>
              <a:blipFill rotWithShape="0">
                <a:blip r:embed="rId18"/>
                <a:stretch>
                  <a:fillRect l="-1186" b="-10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0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1034748"/>
            <a:ext cx="113946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(2)&lt;0,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上零点的个数为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至多有一个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有两个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有且仅有一个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一个也没有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圆角矩形 40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49002" y="227687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40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32656"/>
            <a:ext cx="11248331" cy="5688632"/>
            <a:chOff x="471835" y="4581128"/>
            <a:chExt cx="11248331" cy="5688632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5575740"/>
            </a:xfrm>
            <a:prstGeom prst="roundRect">
              <a:avLst>
                <a:gd name="adj" fmla="val 2934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59396" y="620688"/>
            <a:ext cx="10873208" cy="5193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是一次函数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(2)&lt;0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得零点只有一个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为二次函数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(1,2)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上有两个零点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则必有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(2)&gt;0,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与已知矛盾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(1,2)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上没有零点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则必有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与已知矛盾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(1,2)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上有且仅有一个零点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2090" y="908720"/>
            <a:ext cx="113625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若方程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有四个不相等的实根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的取值范围是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A.(0,4]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.[0,4]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C.(0,4)	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.[0,4)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6052" y="221336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302669"/>
            <a:ext cx="11248331" cy="3134443"/>
            <a:chOff x="471835" y="4581128"/>
            <a:chExt cx="11248331" cy="3134443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021551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69273" y="1557212"/>
            <a:ext cx="10899335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得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作出函数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image224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6317" y="1842237"/>
            <a:ext cx="2491188" cy="2264716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69273" y="2975482"/>
            <a:ext cx="10899335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则由图象可知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要使方程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有四个不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相等</a:t>
            </a:r>
            <a:endParaRPr lang="en-US" altLang="zh-CN" sz="2800" dirty="0" smtClean="0">
              <a:latin typeface="Times New Roman" panose="02020603050405020304" pitchFamily="18" charset="0"/>
              <a:ea typeface="方正仿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实根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&lt;4.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7368" y="353740"/>
            <a:ext cx="11377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的零点依次为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的大小关系是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07368" y="1715934"/>
            <a:ext cx="11248331" cy="3655516"/>
            <a:chOff x="471835" y="4581128"/>
            <a:chExt cx="11248331" cy="3655516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19"/>
              <a:ext cx="11248331" cy="3542625"/>
            </a:xfrm>
            <a:prstGeom prst="roundRect">
              <a:avLst>
                <a:gd name="adj" fmla="val 413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95400" y="1956137"/>
            <a:ext cx="108012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画出函数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=-2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68387" y="972908"/>
            <a:ext cx="1106393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image225.jpeg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1006" y="2162121"/>
            <a:ext cx="2869163" cy="2471137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95400" y="2693819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观察图象可知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)=3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的零点依次是点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的横坐标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由图象可知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390000" y="1255996"/>
                <a:ext cx="11412000" cy="4612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是定义在同一区间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上的两个函数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上有两个不同的零点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上是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关联函数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称为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关联区间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[0,3]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上是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关联函数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.[-1,0]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C.(-∞,-2]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55996"/>
                <a:ext cx="11412000" cy="4612288"/>
              </a:xfrm>
              <a:prstGeom prst="rect">
                <a:avLst/>
              </a:prstGeom>
              <a:blipFill rotWithShape="0">
                <a:blip r:embed="rId2"/>
                <a:stretch>
                  <a:fillRect l="-1122" r="-7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边形 2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拓广探究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50652" y="408557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1341765"/>
            <a:ext cx="11519302" cy="129772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1328677"/>
            <a:ext cx="9724804" cy="1310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类比二次函数的零点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对于一般函数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与对应方程的根、函数图象与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轴的交点有联系吗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?</a:t>
            </a:r>
            <a:endParaRPr lang="zh-CN" altLang="zh-CN" sz="2800" kern="1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1457758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2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442067" y="2780928"/>
            <a:ext cx="11307867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有零点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方程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有实数根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的图象与</a:t>
            </a:r>
            <a:r>
              <a:rPr lang="en-US" altLang="zh-CN" sz="2800" i="1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轴有交点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三者是等价的</a:t>
            </a:r>
            <a:r>
              <a:rPr lang="en-US" altLang="zh-CN" sz="2800" kern="100" dirty="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332656"/>
            <a:ext cx="11248331" cy="5904656"/>
            <a:chOff x="471835" y="4581128"/>
            <a:chExt cx="11248331" cy="5904656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5791764"/>
            </a:xfrm>
            <a:prstGeom prst="roundRect">
              <a:avLst>
                <a:gd name="adj" fmla="val 22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695400" y="620688"/>
                <a:ext cx="10801200" cy="5696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由题意可得函数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-5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[0,3]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上有两个不同的零点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函数图象的对称轴为直线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所以函数的最小值为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=-2-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&lt;4-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620688"/>
                <a:ext cx="10801200" cy="5696175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32048" y="907145"/>
                <a:ext cx="11369952" cy="2947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16.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对于函数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若存在非零实数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以及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伴和函数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判断是否存在非零实数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使得函数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伴和函数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?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若存在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求出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若不存在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请说明理由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8" y="907145"/>
                <a:ext cx="11369952" cy="2947345"/>
              </a:xfrm>
              <a:prstGeom prst="rect">
                <a:avLst/>
              </a:prstGeom>
              <a:blipFill rotWithShape="0">
                <a:blip r:embed="rId18"/>
                <a:stretch>
                  <a:fillRect l="-1126" r="-2466" b="-2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578272"/>
            <a:ext cx="11412000" cy="4794944"/>
            <a:chOff x="319674" y="2575382"/>
            <a:chExt cx="11412000" cy="4794944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794944"/>
              <a:chOff x="319674" y="476672"/>
              <a:chExt cx="11412000" cy="4794944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4682052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823888"/>
                <a:ext cx="11017224" cy="43330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假设存在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使得在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(-∞,0)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上存在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的方程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有解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整理得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Tx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该方程的判别式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即方程无解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因此不存在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使得函数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伴和函数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823888"/>
                <a:ext cx="11017224" cy="4333046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14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048" y="692696"/>
            <a:ext cx="11369952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设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+sin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证明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[0,+∞)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伴和函数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260648"/>
            <a:ext cx="11412000" cy="5688632"/>
            <a:chOff x="191344" y="1402438"/>
            <a:chExt cx="11412000" cy="5688632"/>
          </a:xfrm>
        </p:grpSpPr>
        <p:sp>
          <p:nvSpPr>
            <p:cNvPr id="26" name="圆角矩形 25"/>
            <p:cNvSpPr/>
            <p:nvPr/>
          </p:nvSpPr>
          <p:spPr>
            <a:xfrm>
              <a:off x="191344" y="1515330"/>
              <a:ext cx="11412000" cy="5575740"/>
            </a:xfrm>
            <a:prstGeom prst="roundRect">
              <a:avLst>
                <a:gd name="adj" fmla="val 242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34038" y="1402438"/>
              <a:ext cx="643586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8"/>
            <a:srcRect l="15496" t="11481" r="16293" b="41403"/>
            <a:stretch>
              <a:fillRect/>
            </a:stretch>
          </p:blipFill>
          <p:spPr>
            <a:xfrm>
              <a:off x="664728" y="1404409"/>
              <a:ext cx="584938" cy="2232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矩形 28"/>
              <p:cNvSpPr/>
              <p:nvPr/>
            </p:nvSpPr>
            <p:spPr>
              <a:xfrm>
                <a:off x="641394" y="618653"/>
                <a:ext cx="10909212" cy="525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考虑关于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+π)=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(π),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+π)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+sin(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+π)+1=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+sin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+π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整理得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2π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-2sin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-1=0.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)=2π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-2sin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(0)=-1&lt;0,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=π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-3&gt;0,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且其图象是连续曲线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因此函数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上有零点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从而在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上存在零点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618653"/>
                <a:ext cx="10909212" cy="5258619"/>
              </a:xfrm>
              <a:prstGeom prst="rect">
                <a:avLst/>
              </a:prstGeom>
              <a:blipFill rotWithShape="0">
                <a:blip r:embed="rId19"/>
                <a:stretch>
                  <a:fillRect l="-1117" b="-9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880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1196752"/>
            <a:ext cx="11412000" cy="2520280"/>
            <a:chOff x="191344" y="1402438"/>
            <a:chExt cx="11412000" cy="2520280"/>
          </a:xfrm>
        </p:grpSpPr>
        <p:sp>
          <p:nvSpPr>
            <p:cNvPr id="26" name="圆角矩形 25"/>
            <p:cNvSpPr/>
            <p:nvPr/>
          </p:nvSpPr>
          <p:spPr>
            <a:xfrm>
              <a:off x="191344" y="1515330"/>
              <a:ext cx="11412000" cy="2407388"/>
            </a:xfrm>
            <a:prstGeom prst="roundRect">
              <a:avLst>
                <a:gd name="adj" fmla="val 242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34038" y="1402438"/>
              <a:ext cx="643586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8"/>
            <a:srcRect l="15496" t="11481" r="16293" b="41403"/>
            <a:stretch>
              <a:fillRect/>
            </a:stretch>
          </p:blipFill>
          <p:spPr>
            <a:xfrm>
              <a:off x="664728" y="1404409"/>
              <a:ext cx="584938" cy="223200"/>
            </a:xfrm>
            <a:prstGeom prst="rect">
              <a:avLst/>
            </a:prstGeom>
          </p:spPr>
        </p:pic>
      </p:grpSp>
      <p:sp>
        <p:nvSpPr>
          <p:cNvPr id="29" name="矩形 28"/>
          <p:cNvSpPr/>
          <p:nvPr/>
        </p:nvSpPr>
        <p:spPr>
          <a:xfrm>
            <a:off x="641394" y="1456209"/>
            <a:ext cx="109092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 smtClean="0">
                <a:effectLst/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不妨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设其中的一个零点为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effectLst/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满足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+π)=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(π),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effectLst/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因此函数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effectLst/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[0,+∞)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en-US" altLang="zh-CN" sz="2800" dirty="0">
                <a:effectLst/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π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伴和函数</a:t>
            </a:r>
            <a:r>
              <a:rPr lang="en-US" altLang="zh-CN" sz="2800" dirty="0">
                <a:effectLst/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3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32048" y="1196752"/>
                <a:ext cx="11369952" cy="1705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伴和函数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8" y="1196752"/>
                <a:ext cx="11369952" cy="1705980"/>
              </a:xfrm>
              <a:prstGeom prst="rect">
                <a:avLst/>
              </a:prstGeom>
              <a:blipFill rotWithShape="0">
                <a:blip r:embed="rId18"/>
                <a:stretch>
                  <a:fillRect l="-1126"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1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578272"/>
            <a:ext cx="11412000" cy="5515024"/>
            <a:chOff x="319674" y="2575382"/>
            <a:chExt cx="11412000" cy="5515024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5515024"/>
              <a:chOff x="319674" y="476672"/>
              <a:chExt cx="11412000" cy="5515024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5402132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823888"/>
                <a:ext cx="11017224" cy="5095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伴和函数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上有解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lg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+1)</m:t>
                                </m:r>
                              </m:e>
                              <m:sup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根据对数的运算性质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方程可以整理为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823888"/>
                <a:ext cx="11017224" cy="5095306"/>
              </a:xfrm>
              <a:prstGeom prst="rect">
                <a:avLst/>
              </a:prstGeom>
              <a:blipFill rotWithShape="0">
                <a:blip r:embed="rId18"/>
                <a:stretch>
                  <a:fillRect l="-1106" r="-5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0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578272"/>
            <a:ext cx="11412000" cy="5446236"/>
            <a:chOff x="319674" y="2575382"/>
            <a:chExt cx="11412000" cy="5446236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5446236"/>
              <a:chOff x="319674" y="476672"/>
              <a:chExt cx="11412000" cy="5446236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5333344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823888"/>
                <a:ext cx="11017224" cy="5171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于是上式可化为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+5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由基本不等式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等号成立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823888"/>
                <a:ext cx="11017224" cy="5171031"/>
              </a:xfrm>
              <a:prstGeom prst="rect">
                <a:avLst/>
              </a:prstGeom>
              <a:blipFill rotWithShape="0">
                <a:blip r:embed="rId18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4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578272"/>
            <a:ext cx="11412000" cy="4794944"/>
            <a:chOff x="319674" y="2575382"/>
            <a:chExt cx="11412000" cy="4794944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794944"/>
              <a:chOff x="319674" y="476672"/>
              <a:chExt cx="11412000" cy="4794944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4682052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623392" y="1097809"/>
                <a:ext cx="11017224" cy="3915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+2,+∞),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从而函数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&lt;2.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[3-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,2).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097809"/>
                <a:ext cx="11017224" cy="3915367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12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返回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0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196752"/>
            <a:ext cx="1141585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函数的零点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概念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我们把使函数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的实数</a:t>
            </a:r>
            <a:r>
              <a:rPr lang="en-US" altLang="zh-CN" sz="2800" i="1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称为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函数的零点、函数的图象与</a:t>
            </a:r>
            <a:r>
              <a:rPr lang="en-US" altLang="zh-CN" sz="2800" i="1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轴的交点的横坐标、对应方程的根的关系</a:t>
            </a:r>
            <a:endParaRPr lang="zh-CN" altLang="zh-CN" sz="2400" spc="-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71382" y="200530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0828" y="1976207"/>
            <a:ext cx="343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\\王莎莎\d\源文件\2024同步\数学\苏教 必修第一册   新\8-1拆.tif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04" y="3573016"/>
            <a:ext cx="8156193" cy="24111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2892023" y="5361341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45402" y="5048801"/>
            <a:ext cx="110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4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8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7" y="1556792"/>
            <a:ext cx="90903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与二次函数类似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零点不是点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是函数图象与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轴交点的横坐标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求零点可转化为求对应方程的解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4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不能用公式求解的方程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可以与函数联系起来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利用函数的图象和性质找零点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然后得到方程的解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355049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3827</Words>
  <Application>Microsoft Office PowerPoint</Application>
  <PresentationFormat>宽屏</PresentationFormat>
  <Paragraphs>1037</Paragraphs>
  <Slides>80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80</vt:i4>
      </vt:variant>
    </vt:vector>
  </HeadingPairs>
  <TitlesOfParts>
    <vt:vector size="97" baseType="lpstr">
      <vt:lpstr>Adobe 黑体 Std R</vt:lpstr>
      <vt:lpstr>DOUYU Font</vt:lpstr>
      <vt:lpstr>方正仿宋_GBK</vt:lpstr>
      <vt:lpstr>方正中等线简体</vt:lpstr>
      <vt:lpstr>仿宋_GB2312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Courier New</vt:lpstr>
      <vt:lpstr>Times New Roman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1500</cp:revision>
  <dcterms:created xsi:type="dcterms:W3CDTF">2019-11-13T09:14:00Z</dcterms:created>
  <dcterms:modified xsi:type="dcterms:W3CDTF">2024-06-13T06:49:30Z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