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75"/>
  </p:notesMasterIdLst>
  <p:handoutMasterIdLst>
    <p:handoutMasterId r:id="rId76"/>
  </p:handoutMasterIdLst>
  <p:sldIdLst>
    <p:sldId id="817" r:id="rId3"/>
    <p:sldId id="710" r:id="rId4"/>
    <p:sldId id="870" r:id="rId5"/>
    <p:sldId id="914" r:id="rId6"/>
    <p:sldId id="716" r:id="rId7"/>
    <p:sldId id="871" r:id="rId8"/>
    <p:sldId id="873" r:id="rId9"/>
    <p:sldId id="874" r:id="rId10"/>
    <p:sldId id="919" r:id="rId11"/>
    <p:sldId id="875" r:id="rId12"/>
    <p:sldId id="565" r:id="rId13"/>
    <p:sldId id="876" r:id="rId14"/>
    <p:sldId id="917" r:id="rId15"/>
    <p:sldId id="920" r:id="rId16"/>
    <p:sldId id="672" r:id="rId17"/>
    <p:sldId id="921" r:id="rId18"/>
    <p:sldId id="922" r:id="rId19"/>
    <p:sldId id="923" r:id="rId20"/>
    <p:sldId id="924" r:id="rId21"/>
    <p:sldId id="723" r:id="rId22"/>
    <p:sldId id="925" r:id="rId23"/>
    <p:sldId id="878" r:id="rId24"/>
    <p:sldId id="926" r:id="rId25"/>
    <p:sldId id="813" r:id="rId26"/>
    <p:sldId id="749" r:id="rId27"/>
    <p:sldId id="927" r:id="rId28"/>
    <p:sldId id="928" r:id="rId29"/>
    <p:sldId id="855" r:id="rId30"/>
    <p:sldId id="887" r:id="rId31"/>
    <p:sldId id="824" r:id="rId32"/>
    <p:sldId id="770" r:id="rId33"/>
    <p:sldId id="902" r:id="rId34"/>
    <p:sldId id="753" r:id="rId35"/>
    <p:sldId id="814" r:id="rId36"/>
    <p:sldId id="755" r:id="rId37"/>
    <p:sldId id="929" r:id="rId38"/>
    <p:sldId id="756" r:id="rId39"/>
    <p:sldId id="903" r:id="rId40"/>
    <p:sldId id="757" r:id="rId41"/>
    <p:sldId id="758" r:id="rId42"/>
    <p:sldId id="816" r:id="rId43"/>
    <p:sldId id="319" r:id="rId44"/>
    <p:sldId id="320" r:id="rId45"/>
    <p:sldId id="321" r:id="rId46"/>
    <p:sldId id="322" r:id="rId47"/>
    <p:sldId id="323" r:id="rId48"/>
    <p:sldId id="858" r:id="rId49"/>
    <p:sldId id="324" r:id="rId50"/>
    <p:sldId id="906" r:id="rId51"/>
    <p:sldId id="325" r:id="rId52"/>
    <p:sldId id="326" r:id="rId53"/>
    <p:sldId id="327" r:id="rId54"/>
    <p:sldId id="860" r:id="rId55"/>
    <p:sldId id="908" r:id="rId56"/>
    <p:sldId id="328" r:id="rId57"/>
    <p:sldId id="930" r:id="rId58"/>
    <p:sldId id="931" r:id="rId59"/>
    <p:sldId id="918" r:id="rId60"/>
    <p:sldId id="932" r:id="rId61"/>
    <p:sldId id="329" r:id="rId62"/>
    <p:sldId id="864" r:id="rId63"/>
    <p:sldId id="330" r:id="rId64"/>
    <p:sldId id="331" r:id="rId65"/>
    <p:sldId id="866" r:id="rId66"/>
    <p:sldId id="332" r:id="rId67"/>
    <p:sldId id="933" r:id="rId68"/>
    <p:sldId id="333" r:id="rId69"/>
    <p:sldId id="934" r:id="rId70"/>
    <p:sldId id="935" r:id="rId71"/>
    <p:sldId id="936" r:id="rId72"/>
    <p:sldId id="937" r:id="rId73"/>
    <p:sldId id="822" r:id="rId74"/>
  </p:sldIdLst>
  <p:sldSz cx="12192000" cy="6858000"/>
  <p:notesSz cx="6858000" cy="9144000"/>
  <p:custDataLst>
    <p:tags r:id="rId7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4A82"/>
    <a:srgbClr val="00589A"/>
    <a:srgbClr val="BFBFBF"/>
    <a:srgbClr val="0067B4"/>
    <a:srgbClr val="110B65"/>
    <a:srgbClr val="0070C0"/>
    <a:srgbClr val="F0F0F0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13" autoAdjust="0"/>
  </p:normalViewPr>
  <p:slideViewPr>
    <p:cSldViewPr>
      <p:cViewPr varScale="1">
        <p:scale>
          <a:sx n="109" d="100"/>
          <a:sy n="109" d="100"/>
        </p:scale>
        <p:origin x="552" y="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BDE6-D7CD-48AD-91D0-877B0016848D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211A-EC15-48AF-9C00-CA884EFBB4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F05D6-131D-4D04-9AD1-97898E0FD846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344D-7117-4F88-AAA4-2EDA16E40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87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090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648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17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907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962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16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661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140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5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57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08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65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04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913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8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15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508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029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110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407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89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799" b="1" kern="100" dirty="0">
                <a:solidFill>
                  <a:prstClr val="white"/>
                </a:solidFill>
                <a:latin typeface="Times New Roman" panose="02020603050405020304"/>
                <a:cs typeface="Times New Roman" panose="02020603050405020304"/>
              </a:rPr>
              <a:t>知识梳理</a:t>
            </a:r>
          </a:p>
        </p:txBody>
      </p:sp>
    </p:spTree>
    <p:extLst>
      <p:ext uri="{BB962C8B-B14F-4D97-AF65-F5344CB8AC3E}">
        <p14:creationId xmlns:p14="http://schemas.microsoft.com/office/powerpoint/2010/main" val="6817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教材改编题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思考辨析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prstClr val="white"/>
                </a:solidFill>
              </a:rPr>
              <a:t>课堂小结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1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799" b="1" kern="100" dirty="0" smtClean="0">
                <a:solidFill>
                  <a:schemeClr val="bg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知识梳理</a:t>
            </a:r>
            <a:endParaRPr lang="zh-CN" altLang="en-US" sz="2799" b="1" kern="100" dirty="0">
              <a:solidFill>
                <a:schemeClr val="bg1"/>
              </a:solidFill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教材改编题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思考辨析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2400"/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课堂小结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35.xml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4.xml"/><Relationship Id="rId4" Type="http://schemas.openxmlformats.org/officeDocument/2006/relationships/slide" Target="slide4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35.xml"/><Relationship Id="rId7" Type="http://schemas.openxmlformats.org/officeDocument/2006/relationships/slide" Target="slide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37.xml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60.xml"/><Relationship Id="rId18" Type="http://schemas.openxmlformats.org/officeDocument/2006/relationships/image" Target="../media/image45.png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7.xml"/><Relationship Id="rId2" Type="http://schemas.openxmlformats.org/officeDocument/2006/relationships/image" Target="../media/image44.png"/><Relationship Id="rId16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2.xml"/><Relationship Id="rId5" Type="http://schemas.openxmlformats.org/officeDocument/2006/relationships/slide" Target="slide44.xml"/><Relationship Id="rId15" Type="http://schemas.openxmlformats.org/officeDocument/2006/relationships/slide" Target="slide63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6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60.xml"/><Relationship Id="rId18" Type="http://schemas.openxmlformats.org/officeDocument/2006/relationships/image" Target="../media/image47.png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7.xml"/><Relationship Id="rId2" Type="http://schemas.openxmlformats.org/officeDocument/2006/relationships/image" Target="../media/image46.png"/><Relationship Id="rId16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2.xml"/><Relationship Id="rId5" Type="http://schemas.openxmlformats.org/officeDocument/2006/relationships/slide" Target="slide44.xml"/><Relationship Id="rId15" Type="http://schemas.openxmlformats.org/officeDocument/2006/relationships/slide" Target="slide63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6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48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18" Type="http://schemas.openxmlformats.org/officeDocument/2006/relationships/image" Target="../media/image50.png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49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60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7.xml"/><Relationship Id="rId2" Type="http://schemas.openxmlformats.org/officeDocument/2006/relationships/image" Target="../media/image51.png"/><Relationship Id="rId16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2.xml"/><Relationship Id="rId5" Type="http://schemas.openxmlformats.org/officeDocument/2006/relationships/slide" Target="slide44.xml"/><Relationship Id="rId15" Type="http://schemas.openxmlformats.org/officeDocument/2006/relationships/slide" Target="slide63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6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52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60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7.xml"/><Relationship Id="rId2" Type="http://schemas.openxmlformats.org/officeDocument/2006/relationships/image" Target="../media/image53.png"/><Relationship Id="rId16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2.xml"/><Relationship Id="rId5" Type="http://schemas.openxmlformats.org/officeDocument/2006/relationships/slide" Target="slide44.xml"/><Relationship Id="rId15" Type="http://schemas.openxmlformats.org/officeDocument/2006/relationships/slide" Target="slide63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6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54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18" Type="http://schemas.openxmlformats.org/officeDocument/2006/relationships/image" Target="../media/image56.png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55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19" Type="http://schemas.openxmlformats.org/officeDocument/2006/relationships/image" Target="../media/image57.png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60.xml"/><Relationship Id="rId18" Type="http://schemas.openxmlformats.org/officeDocument/2006/relationships/image" Target="../media/image58.png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7.xml"/><Relationship Id="rId2" Type="http://schemas.openxmlformats.org/officeDocument/2006/relationships/notesSlide" Target="../notesSlides/notesSlide23.xml"/><Relationship Id="rId16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2.xml"/><Relationship Id="rId5" Type="http://schemas.openxmlformats.org/officeDocument/2006/relationships/slide" Target="slide44.xml"/><Relationship Id="rId15" Type="http://schemas.openxmlformats.org/officeDocument/2006/relationships/slide" Target="slide63.xml"/><Relationship Id="rId10" Type="http://schemas.openxmlformats.org/officeDocument/2006/relationships/slide" Target="slide51.xml"/><Relationship Id="rId19" Type="http://schemas.openxmlformats.org/officeDocument/2006/relationships/image" Target="../media/image59.png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6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60.xml"/><Relationship Id="rId18" Type="http://schemas.openxmlformats.org/officeDocument/2006/relationships/image" Target="../media/image61.png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7.xml"/><Relationship Id="rId2" Type="http://schemas.openxmlformats.org/officeDocument/2006/relationships/image" Target="../media/image60.png"/><Relationship Id="rId16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2.xml"/><Relationship Id="rId5" Type="http://schemas.openxmlformats.org/officeDocument/2006/relationships/slide" Target="slide44.xml"/><Relationship Id="rId15" Type="http://schemas.openxmlformats.org/officeDocument/2006/relationships/slide" Target="slide63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6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18" Type="http://schemas.openxmlformats.org/officeDocument/2006/relationships/image" Target="../media/image7.TIF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62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64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65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66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67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68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60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7.xml"/><Relationship Id="rId2" Type="http://schemas.openxmlformats.org/officeDocument/2006/relationships/image" Target="../media/image69.png"/><Relationship Id="rId16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2.xml"/><Relationship Id="rId5" Type="http://schemas.openxmlformats.org/officeDocument/2006/relationships/slide" Target="slide44.xml"/><Relationship Id="rId15" Type="http://schemas.openxmlformats.org/officeDocument/2006/relationships/slide" Target="slide63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6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70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60.xml"/><Relationship Id="rId18" Type="http://schemas.openxmlformats.org/officeDocument/2006/relationships/image" Target="../media/image72.png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7.xml"/><Relationship Id="rId2" Type="http://schemas.openxmlformats.org/officeDocument/2006/relationships/image" Target="../media/image71.png"/><Relationship Id="rId16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2.xml"/><Relationship Id="rId5" Type="http://schemas.openxmlformats.org/officeDocument/2006/relationships/slide" Target="slide44.xml"/><Relationship Id="rId15" Type="http://schemas.openxmlformats.org/officeDocument/2006/relationships/slide" Target="slide63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6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60.xml"/><Relationship Id="rId18" Type="http://schemas.openxmlformats.org/officeDocument/2006/relationships/image" Target="../media/image8.TIF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7.xml"/><Relationship Id="rId2" Type="http://schemas.openxmlformats.org/officeDocument/2006/relationships/image" Target="../media/image73.png"/><Relationship Id="rId16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2.xml"/><Relationship Id="rId5" Type="http://schemas.openxmlformats.org/officeDocument/2006/relationships/slide" Target="slide44.xml"/><Relationship Id="rId15" Type="http://schemas.openxmlformats.org/officeDocument/2006/relationships/slide" Target="slide63.xml"/><Relationship Id="rId10" Type="http://schemas.openxmlformats.org/officeDocument/2006/relationships/slide" Target="slide51.xml"/><Relationship Id="rId19" Type="http://schemas.openxmlformats.org/officeDocument/2006/relationships/image" Target="../media/image9.TIF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6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18" Type="http://schemas.openxmlformats.org/officeDocument/2006/relationships/image" Target="../media/image8.TIF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76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19" Type="http://schemas.openxmlformats.org/officeDocument/2006/relationships/image" Target="../media/image9.TIF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77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78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60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7.xml"/><Relationship Id="rId2" Type="http://schemas.openxmlformats.org/officeDocument/2006/relationships/image" Target="../media/image79.png"/><Relationship Id="rId16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2.xml"/><Relationship Id="rId5" Type="http://schemas.openxmlformats.org/officeDocument/2006/relationships/slide" Target="slide44.xml"/><Relationship Id="rId15" Type="http://schemas.openxmlformats.org/officeDocument/2006/relationships/slide" Target="slide63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6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80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81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TI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60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7.xml"/><Relationship Id="rId2" Type="http://schemas.openxmlformats.org/officeDocument/2006/relationships/image" Target="../media/image82.png"/><Relationship Id="rId16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2.xml"/><Relationship Id="rId5" Type="http://schemas.openxmlformats.org/officeDocument/2006/relationships/slide" Target="slide44.xml"/><Relationship Id="rId15" Type="http://schemas.openxmlformats.org/officeDocument/2006/relationships/slide" Target="slide63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6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18" Type="http://schemas.openxmlformats.org/officeDocument/2006/relationships/slide" Target="slide4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60.xml"/><Relationship Id="rId17" Type="http://schemas.openxmlformats.org/officeDocument/2006/relationships/image" Target="../media/image83.png"/><Relationship Id="rId2" Type="http://schemas.openxmlformats.org/officeDocument/2006/relationships/slide" Target="slide42.xml"/><Relationship Id="rId16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5.xml"/><Relationship Id="rId10" Type="http://schemas.openxmlformats.org/officeDocument/2006/relationships/slide" Target="slide52.xml"/><Relationship Id="rId19" Type="http://schemas.openxmlformats.org/officeDocument/2006/relationships/image" Target="../media/image5.png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slide" Target="slide6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25" name="同侧圆角矩形 24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7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2501" y="3860948"/>
            <a:ext cx="7626999" cy="140937"/>
            <a:chOff x="2784399" y="3860948"/>
            <a:chExt cx="7184978" cy="140937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81951" y="1989174"/>
            <a:ext cx="1628098" cy="5846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zh-CN" altLang="en-US" sz="3199" dirty="0" smtClean="0">
                <a:solidFill>
                  <a:schemeClr val="bg1"/>
                </a:solidFill>
                <a:cs typeface="+mn-ea"/>
                <a:sym typeface="+mn-lt"/>
              </a:rPr>
              <a:t>第</a:t>
            </a:r>
            <a:r>
              <a:rPr lang="en-US" altLang="zh-CN" sz="3199" dirty="0" smtClean="0">
                <a:solidFill>
                  <a:schemeClr val="bg1"/>
                </a:solidFill>
                <a:cs typeface="+mn-ea"/>
                <a:sym typeface="+mn-lt"/>
              </a:rPr>
              <a:t>4</a:t>
            </a:r>
            <a:r>
              <a:rPr lang="zh-CN" altLang="en-US" sz="3199" dirty="0" smtClean="0">
                <a:solidFill>
                  <a:schemeClr val="bg1"/>
                </a:solidFill>
                <a:cs typeface="+mn-ea"/>
                <a:sym typeface="+mn-lt"/>
              </a:rPr>
              <a:t>课时</a:t>
            </a:r>
            <a:endParaRPr lang="zh-CN" altLang="en-US" sz="31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570394" y="2824256"/>
            <a:ext cx="705121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zh-CN" altLang="zh-CN" sz="4800" b="1" cap="all" spc="300" dirty="0">
                <a:solidFill>
                  <a:schemeClr val="bg1"/>
                </a:solidFill>
                <a:latin typeface="+mn-lt"/>
                <a:ea typeface="+mn-ea"/>
                <a:cs typeface="+mn-ea"/>
              </a:rPr>
              <a:t>正切函数的图象与性质</a:t>
            </a:r>
            <a:endParaRPr lang="zh-CN" altLang="en-US" sz="4800" b="1" cap="all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1946137" y="1916832"/>
                <a:ext cx="9090376" cy="2119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研究正切函数时应注意定义域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正切曲线是由被互相平行的直线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隔开的无穷多支曲线组成的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137" y="1916832"/>
                <a:ext cx="9090376" cy="2119939"/>
              </a:xfrm>
              <a:prstGeom prst="rect">
                <a:avLst/>
              </a:prstGeom>
              <a:blipFill rotWithShape="0">
                <a:blip r:embed="rId3"/>
                <a:stretch>
                  <a:fillRect l="-1341" r="-469" b="-37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335360" y="1462683"/>
            <a:ext cx="11377264" cy="290242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1103478"/>
                <a:ext cx="11412000" cy="2302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的最小正周期为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C.π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D.2π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103478"/>
                <a:ext cx="11412000" cy="2302682"/>
              </a:xfrm>
              <a:prstGeom prst="rect">
                <a:avLst/>
              </a:prstGeom>
              <a:blipFill rotWithShape="0">
                <a:blip r:embed="rId3"/>
                <a:stretch>
                  <a:fillRect l="-1122" b="-3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/>
          <p:cNvGrpSpPr/>
          <p:nvPr/>
        </p:nvGrpSpPr>
        <p:grpSpPr>
          <a:xfrm>
            <a:off x="0" y="1396601"/>
            <a:ext cx="1403155" cy="593813"/>
            <a:chOff x="0" y="674947"/>
            <a:chExt cx="1403155" cy="593813"/>
          </a:xfrm>
        </p:grpSpPr>
        <p:sp>
          <p:nvSpPr>
            <p:cNvPr id="14" name="矩形 13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1</a:t>
              </a:r>
              <a:endParaRPr lang="zh-CN" altLang="en-US" sz="2800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390000" y="59921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角度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奇偶性与周期性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36871" y="199449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84535" y="836712"/>
            <a:ext cx="11248331" cy="3384376"/>
            <a:chOff x="471835" y="4581128"/>
            <a:chExt cx="11248331" cy="3384376"/>
          </a:xfrm>
        </p:grpSpPr>
        <p:sp>
          <p:nvSpPr>
            <p:cNvPr id="10" name="圆角矩形 9"/>
            <p:cNvSpPr/>
            <p:nvPr/>
          </p:nvSpPr>
          <p:spPr>
            <a:xfrm>
              <a:off x="471835" y="4694020"/>
              <a:ext cx="11248331" cy="3271484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95400" y="1091013"/>
                <a:ext cx="10729192" cy="2966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方法一　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|−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方法二　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091013"/>
                <a:ext cx="10729192" cy="2966838"/>
              </a:xfrm>
              <a:prstGeom prst="rect">
                <a:avLst/>
              </a:prstGeom>
              <a:blipFill rotWithShape="0">
                <a:blip r:embed="rId3"/>
                <a:stretch>
                  <a:fillRect l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49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963938"/>
            <a:ext cx="1141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)=sin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+tan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的奇偶性为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奇函数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偶函数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非奇非偶函数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既是奇函数又是偶函数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19"/>
          <p:cNvSpPr txBox="1"/>
          <p:nvPr/>
        </p:nvSpPr>
        <p:spPr>
          <a:xfrm>
            <a:off x="236871" y="163729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265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84535" y="836712"/>
            <a:ext cx="11248331" cy="3384376"/>
            <a:chOff x="471835" y="4581128"/>
            <a:chExt cx="11248331" cy="3384376"/>
          </a:xfrm>
        </p:grpSpPr>
        <p:sp>
          <p:nvSpPr>
            <p:cNvPr id="10" name="圆角矩形 9"/>
            <p:cNvSpPr/>
            <p:nvPr/>
          </p:nvSpPr>
          <p:spPr>
            <a:xfrm>
              <a:off x="471835" y="4694020"/>
              <a:ext cx="11248331" cy="3271484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95400" y="1091013"/>
                <a:ext cx="10729192" cy="2993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≠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关于原点对称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)=sin(-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)+tan(-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=-sin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为奇函数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091013"/>
                <a:ext cx="10729192" cy="2993897"/>
              </a:xfrm>
              <a:prstGeom prst="rect">
                <a:avLst/>
              </a:prstGeom>
              <a:blipFill rotWithShape="0">
                <a:blip r:embed="rId3"/>
                <a:stretch>
                  <a:fillRect l="-1136" b="-2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820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135560" y="1563495"/>
                <a:ext cx="9433048" cy="3601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一般地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800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的最小正周期为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800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常常利用此公式来求周期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判断函数的奇偶性要先求函数的定义域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判断其是否关于原点对称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若不对称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则该函数无奇偶性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若对称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再判断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的关系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60" y="1563495"/>
                <a:ext cx="9433048" cy="3601563"/>
              </a:xfrm>
              <a:prstGeom prst="rect">
                <a:avLst/>
              </a:prstGeom>
              <a:blipFill rotWithShape="0">
                <a:blip r:embed="rId3"/>
                <a:stretch>
                  <a:fillRect l="-1292" b="-18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335360" y="1462683"/>
            <a:ext cx="11377264" cy="38385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2135560" y="753134"/>
            <a:ext cx="9433048" cy="67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与正切函数有关的函数的周期性、奇偶性问题的解决策略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1329890"/>
                <a:ext cx="11412000" cy="15230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比较下列两个数的大小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用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填空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):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①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 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329890"/>
                <a:ext cx="11412000" cy="1523046"/>
              </a:xfrm>
              <a:prstGeom prst="rect">
                <a:avLst/>
              </a:prstGeom>
              <a:blipFill rotWithShape="0">
                <a:blip r:embed="rId3"/>
                <a:stretch>
                  <a:fillRect l="-1122" b="-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/>
          <p:cNvGrpSpPr/>
          <p:nvPr/>
        </p:nvGrpSpPr>
        <p:grpSpPr>
          <a:xfrm>
            <a:off x="0" y="1521200"/>
            <a:ext cx="1403155" cy="593813"/>
            <a:chOff x="0" y="674947"/>
            <a:chExt cx="1403155" cy="593813"/>
          </a:xfrm>
        </p:grpSpPr>
        <p:sp>
          <p:nvSpPr>
            <p:cNvPr id="27" name="矩形 26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直角三角形 27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2</a:t>
              </a:r>
              <a:endParaRPr lang="zh-CN" altLang="en-US" sz="28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390000" y="548680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角度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单调性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63552" y="2229537"/>
            <a:ext cx="386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&lt;</a:t>
            </a:r>
            <a:endParaRPr lang="zh-CN" altLang="en-US" sz="2800" dirty="0"/>
          </a:p>
        </p:txBody>
      </p:sp>
      <p:grpSp>
        <p:nvGrpSpPr>
          <p:cNvPr id="19" name="组合 18"/>
          <p:cNvGrpSpPr/>
          <p:nvPr/>
        </p:nvGrpSpPr>
        <p:grpSpPr>
          <a:xfrm>
            <a:off x="484535" y="2996952"/>
            <a:ext cx="11248331" cy="3240360"/>
            <a:chOff x="471835" y="4581128"/>
            <a:chExt cx="11248331" cy="3240360"/>
          </a:xfrm>
        </p:grpSpPr>
        <p:sp>
          <p:nvSpPr>
            <p:cNvPr id="20" name="圆角矩形 19"/>
            <p:cNvSpPr/>
            <p:nvPr/>
          </p:nvSpPr>
          <p:spPr>
            <a:xfrm>
              <a:off x="471835" y="4694020"/>
              <a:ext cx="11248331" cy="3127468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41394" y="3288535"/>
                <a:ext cx="10909212" cy="2889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3288535"/>
                <a:ext cx="10909212" cy="2889381"/>
              </a:xfrm>
              <a:prstGeom prst="rect">
                <a:avLst/>
              </a:prstGeom>
              <a:blipFill rotWithShape="0"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145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90000" y="332656"/>
                <a:ext cx="11412000" cy="1059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32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②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zh-CN" altLang="zh-CN" sz="32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32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332656"/>
                <a:ext cx="11412000" cy="1059649"/>
              </a:xfrm>
              <a:prstGeom prst="rect">
                <a:avLst/>
              </a:prstGeom>
              <a:blipFill rotWithShape="0">
                <a:blip r:embed="rId3"/>
                <a:stretch>
                  <a:fillRect l="-1389" b="-28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2279576" y="711539"/>
            <a:ext cx="386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&lt;</a:t>
            </a:r>
            <a:endParaRPr lang="zh-CN" altLang="en-US" sz="2800" dirty="0"/>
          </a:p>
        </p:txBody>
      </p:sp>
      <p:grpSp>
        <p:nvGrpSpPr>
          <p:cNvPr id="19" name="组合 18"/>
          <p:cNvGrpSpPr/>
          <p:nvPr/>
        </p:nvGrpSpPr>
        <p:grpSpPr>
          <a:xfrm>
            <a:off x="484535" y="1340768"/>
            <a:ext cx="11248331" cy="5121750"/>
            <a:chOff x="471835" y="4581128"/>
            <a:chExt cx="11248331" cy="5121750"/>
          </a:xfrm>
        </p:grpSpPr>
        <p:sp>
          <p:nvSpPr>
            <p:cNvPr id="20" name="圆角矩形 19"/>
            <p:cNvSpPr/>
            <p:nvPr/>
          </p:nvSpPr>
          <p:spPr>
            <a:xfrm>
              <a:off x="471835" y="4694019"/>
              <a:ext cx="11248331" cy="5008859"/>
            </a:xfrm>
            <a:prstGeom prst="roundRect">
              <a:avLst>
                <a:gd name="adj" fmla="val 63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41394" y="1632351"/>
                <a:ext cx="10909212" cy="48301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1632351"/>
                <a:ext cx="10909212" cy="4830168"/>
              </a:xfrm>
              <a:prstGeom prst="rect">
                <a:avLst/>
              </a:prstGeom>
              <a:blipFill rotWithShape="0"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9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90000" y="332656"/>
                <a:ext cx="11412000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的单调区间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332656"/>
                <a:ext cx="11412000" cy="979051"/>
              </a:xfrm>
              <a:prstGeom prst="rect">
                <a:avLst/>
              </a:prstGeom>
              <a:blipFill rotWithShape="0">
                <a:blip r:embed="rId3"/>
                <a:stretch>
                  <a:fillRect l="-1122" b="-68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/>
          <p:cNvGrpSpPr/>
          <p:nvPr/>
        </p:nvGrpSpPr>
        <p:grpSpPr>
          <a:xfrm>
            <a:off x="390000" y="1340768"/>
            <a:ext cx="11412000" cy="4824536"/>
            <a:chOff x="319674" y="2575382"/>
            <a:chExt cx="11412000" cy="4824536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4824536"/>
              <a:chOff x="319674" y="476672"/>
              <a:chExt cx="11412000" cy="4824536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319674" y="589563"/>
                <a:ext cx="11412000" cy="4711645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641394" y="1484784"/>
                <a:ext cx="10909212" cy="44873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π&lt;2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altLang="zh-CN" sz="2800" dirty="0" smtClean="0">
                  <a:effectLst/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的增区间是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无减区间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1484784"/>
                <a:ext cx="10909212" cy="4487382"/>
              </a:xfrm>
              <a:prstGeom prst="rect">
                <a:avLst/>
              </a:prstGeom>
              <a:blipFill rotWithShape="0">
                <a:blip r:embed="rId4"/>
                <a:stretch>
                  <a:fillRect l="-1117" b="-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27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135560" y="1563495"/>
                <a:ext cx="9433048" cy="4827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运用正切函数单调性比较大小的方法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运用函数的周期性或诱导公式将角化到同一单调区间内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②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运用单调性比较大小关系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求函数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800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的单调区间的方法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800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的单调区间的求法是把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800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看成一个整体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解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π&lt;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800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即可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先用诱导公式把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的系数化为正值再求单调区间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60" y="1563495"/>
                <a:ext cx="9433048" cy="4827604"/>
              </a:xfrm>
              <a:prstGeom prst="rect">
                <a:avLst/>
              </a:prstGeom>
              <a:blipFill rotWithShape="0">
                <a:blip r:embed="rId3"/>
                <a:stretch>
                  <a:fillRect l="-1292" b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335360" y="1462683"/>
            <a:ext cx="11377264" cy="492841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73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07670" y="-97155"/>
            <a:ext cx="10168255" cy="4030211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56005" y="2276872"/>
            <a:ext cx="8496300" cy="1137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了解正切函数的画法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理解并掌握正切函数的性质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能够利用正切函数的图象与性质解决相关问题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zh-CN" sz="2400" b="1" dirty="0">
                <a:solidFill>
                  <a:schemeClr val="bg1"/>
                </a:solidFill>
                <a:cs typeface="+mn-ea"/>
              </a:rPr>
              <a:t>学习目标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407368" y="692696"/>
                <a:ext cx="11339992" cy="3587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是奇函数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是偶函数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既是奇函数又是偶函数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既不是奇函数也不是偶函数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692696"/>
                <a:ext cx="11339992" cy="3587136"/>
              </a:xfrm>
              <a:prstGeom prst="rect">
                <a:avLst/>
              </a:prstGeom>
              <a:blipFill rotWithShape="0">
                <a:blip r:embed="rId3"/>
                <a:stretch>
                  <a:fillRect l="-1129" b="-20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0" y="883995"/>
            <a:ext cx="2209642" cy="473665"/>
            <a:chOff x="0" y="586780"/>
            <a:chExt cx="2209642" cy="473665"/>
          </a:xfrm>
        </p:grpSpPr>
        <p:sp>
          <p:nvSpPr>
            <p:cNvPr id="23" name="矩形 22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3001" y="586780"/>
              <a:ext cx="1946641" cy="47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1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9"/>
          <p:cNvSpPr txBox="1"/>
          <p:nvPr/>
        </p:nvSpPr>
        <p:spPr>
          <a:xfrm>
            <a:off x="252368" y="161132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84535" y="692696"/>
            <a:ext cx="11248331" cy="5472608"/>
            <a:chOff x="471835" y="4581128"/>
            <a:chExt cx="11248331" cy="5472608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5359716"/>
            </a:xfrm>
            <a:prstGeom prst="roundRect">
              <a:avLst>
                <a:gd name="adj" fmla="val 1323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41394" y="692696"/>
                <a:ext cx="10909212" cy="5211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要使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有意义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必须满足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≠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π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Z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  <m:r>
                                <a:rPr lang="en-US" altLang="zh-CN" sz="32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≠0,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的定义域关于原点对称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692696"/>
                <a:ext cx="10909212" cy="5211491"/>
              </a:xfrm>
              <a:prstGeom prst="rect">
                <a:avLst/>
              </a:prstGeom>
              <a:blipFill rotWithShape="0">
                <a:blip r:embed="rId3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9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407368" y="1040026"/>
                <a:ext cx="11339992" cy="1059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的减区间为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　　　　　　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1040026"/>
                <a:ext cx="11339992" cy="1059649"/>
              </a:xfrm>
              <a:prstGeom prst="rect">
                <a:avLst/>
              </a:prstGeom>
              <a:blipFill rotWithShape="0">
                <a:blip r:embed="rId3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456040" y="866188"/>
                <a:ext cx="4166975" cy="979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,2</m:t>
                        </m:r>
                        <m:r>
                          <a:rPr lang="en-US" altLang="zh-CN" sz="28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kern="100" dirty="0">
                    <a:solidFill>
                      <a:srgbClr val="C00000"/>
                    </a:solidFill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866188"/>
                <a:ext cx="4166975" cy="979051"/>
              </a:xfrm>
              <a:prstGeom prst="rect">
                <a:avLst/>
              </a:prstGeom>
              <a:blipFill rotWithShape="0">
                <a:blip r:embed="rId4"/>
                <a:stretch>
                  <a:fillRect r="-1901" b="-5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55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84535" y="692696"/>
            <a:ext cx="11248331" cy="5040560"/>
            <a:chOff x="471835" y="4581128"/>
            <a:chExt cx="11248331" cy="5040560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4927668"/>
            </a:xfrm>
            <a:prstGeom prst="roundRect">
              <a:avLst>
                <a:gd name="adj" fmla="val 1323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41394" y="840505"/>
                <a:ext cx="10909212" cy="48207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可化为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故减区间为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840505"/>
                <a:ext cx="10909212" cy="4820743"/>
              </a:xfrm>
              <a:prstGeom prst="rect">
                <a:avLst/>
              </a:prstGeom>
              <a:blipFill rotWithShape="0">
                <a:blip r:embed="rId3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返回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二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348880"/>
            <a:ext cx="85014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正切函数图象与性质的综合应用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1052736"/>
                <a:ext cx="11412000" cy="15677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的定义域、最小正周期、单调区间及对称中心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052736"/>
                <a:ext cx="11412000" cy="1567737"/>
              </a:xfrm>
              <a:prstGeom prst="rect">
                <a:avLst/>
              </a:prstGeom>
              <a:blipFill rotWithShape="0">
                <a:blip r:embed="rId3"/>
                <a:stretch>
                  <a:fillRect l="-1122" b="-54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/>
          <p:cNvGrpSpPr/>
          <p:nvPr/>
        </p:nvGrpSpPr>
        <p:grpSpPr>
          <a:xfrm>
            <a:off x="0" y="1350199"/>
            <a:ext cx="1403155" cy="593813"/>
            <a:chOff x="0" y="674947"/>
            <a:chExt cx="1403155" cy="593813"/>
          </a:xfrm>
        </p:grpSpPr>
        <p:sp>
          <p:nvSpPr>
            <p:cNvPr id="23" name="矩形 22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3</a:t>
              </a:r>
              <a:endParaRPr lang="zh-CN" altLang="en-US" sz="28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90000" y="404664"/>
            <a:ext cx="11412000" cy="6057314"/>
            <a:chOff x="319674" y="2575382"/>
            <a:chExt cx="11412000" cy="6057314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6057314"/>
              <a:chOff x="319674" y="476672"/>
              <a:chExt cx="11412000" cy="6057314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319674" y="589563"/>
                <a:ext cx="11412000" cy="5944423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51384" y="620688"/>
                <a:ext cx="11017224" cy="5787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的定义域是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≠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所以最小正周期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=2π.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620688"/>
                <a:ext cx="11017224" cy="5787866"/>
              </a:xfrm>
              <a:prstGeom prst="rect">
                <a:avLst/>
              </a:prstGeom>
              <a:blipFill rotWithShape="0">
                <a:blip r:embed="rId3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4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90000" y="764704"/>
            <a:ext cx="11412000" cy="4176464"/>
            <a:chOff x="319674" y="2575382"/>
            <a:chExt cx="11412000" cy="4176464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4176464"/>
              <a:chOff x="319674" y="476672"/>
              <a:chExt cx="11412000" cy="4176464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319674" y="589563"/>
                <a:ext cx="11412000" cy="4063573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51384" y="1034152"/>
                <a:ext cx="11017224" cy="3600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的增区间是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无减区间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的对称中心是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1034152"/>
                <a:ext cx="11017224" cy="3600666"/>
              </a:xfrm>
              <a:prstGeom prst="rect">
                <a:avLst/>
              </a:prstGeom>
              <a:blipFill rotWithShape="0">
                <a:blip r:embed="rId3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26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1175730"/>
                <a:ext cx="1141200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求不等式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的解集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175730"/>
                <a:ext cx="11412000" cy="738664"/>
              </a:xfrm>
              <a:prstGeom prst="rect">
                <a:avLst/>
              </a:prstGeom>
              <a:blipFill rotWithShape="0">
                <a:blip r:embed="rId3"/>
                <a:stretch>
                  <a:fillRect l="-1122" b="-132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0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0000" y="836712"/>
            <a:ext cx="11412000" cy="5040560"/>
            <a:chOff x="319674" y="2575382"/>
            <a:chExt cx="11412000" cy="5040560"/>
          </a:xfrm>
        </p:grpSpPr>
        <p:grpSp>
          <p:nvGrpSpPr>
            <p:cNvPr id="4" name="组合 3"/>
            <p:cNvGrpSpPr/>
            <p:nvPr/>
          </p:nvGrpSpPr>
          <p:grpSpPr>
            <a:xfrm>
              <a:off x="319674" y="2575382"/>
              <a:ext cx="11412000" cy="5040560"/>
              <a:chOff x="319674" y="476672"/>
              <a:chExt cx="11412000" cy="504056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319674" y="589563"/>
                <a:ext cx="11412000" cy="4927669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51384" y="1144260"/>
                <a:ext cx="11017224" cy="45051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所以不等式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的解集是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1144260"/>
                <a:ext cx="11017224" cy="4505144"/>
              </a:xfrm>
              <a:prstGeom prst="rect">
                <a:avLst/>
              </a:prstGeom>
              <a:blipFill rotWithShape="0">
                <a:blip r:embed="rId3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6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7671" y="-97155"/>
            <a:ext cx="11376962" cy="5470371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5005" y="1891432"/>
            <a:ext cx="10561990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我们知道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研究一个新的函数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应从函数的定义域、图象、周期性、奇偶性、对称性、单调性、最值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值域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等方面来进行研究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我们已经研究了正弦函数、余弦函数的图象和性质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你能否根据研究正弦函数、余弦函数的图象和性质的经验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以同样的方法研究正切函数的图象与性质呢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prstClr val="white"/>
                </a:solidFill>
                <a:cs typeface="+mn-ea"/>
                <a:sym typeface="+mn-lt"/>
              </a:rPr>
              <a:t>导 语</a:t>
            </a:r>
            <a:endParaRPr lang="en-US" altLang="zh-CN" sz="2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6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1"/>
            <a:ext cx="11377264" cy="355685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918446" y="1516521"/>
                <a:ext cx="9578154" cy="3319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对称性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正切函数图象的对称中心是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不存在对称轴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单调性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正切函数在每个开区间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上都是增函数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但不能说其在定义域内是增函数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446" y="1516521"/>
                <a:ext cx="9578154" cy="3319627"/>
              </a:xfrm>
              <a:prstGeom prst="rect">
                <a:avLst/>
              </a:prstGeom>
              <a:blipFill rotWithShape="0">
                <a:blip r:embed="rId2"/>
                <a:stretch>
                  <a:fillRect l="-1337" b="-22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1918446" y="620688"/>
            <a:ext cx="9578154" cy="67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解答正切函数图象与性质问题的注意点</a:t>
            </a:r>
            <a:endParaRPr lang="zh-CN" altLang="zh-CN" sz="11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175282"/>
            <a:ext cx="1141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画出函数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=|tan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 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|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并根据图象判断其定义域、值域、单调区间、奇偶性、周期性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1378001"/>
            <a:ext cx="2209642" cy="507831"/>
            <a:chOff x="0" y="586780"/>
            <a:chExt cx="2209642" cy="507831"/>
          </a:xfrm>
        </p:grpSpPr>
        <p:sp>
          <p:nvSpPr>
            <p:cNvPr id="12" name="矩形 11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2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0000" y="201340"/>
            <a:ext cx="11412000" cy="5819948"/>
            <a:chOff x="319674" y="2575382"/>
            <a:chExt cx="11412000" cy="5819948"/>
          </a:xfrm>
        </p:grpSpPr>
        <p:grpSp>
          <p:nvGrpSpPr>
            <p:cNvPr id="4" name="组合 3"/>
            <p:cNvGrpSpPr/>
            <p:nvPr/>
          </p:nvGrpSpPr>
          <p:grpSpPr>
            <a:xfrm>
              <a:off x="319674" y="2575382"/>
              <a:ext cx="11412000" cy="5819948"/>
              <a:chOff x="319674" y="476672"/>
              <a:chExt cx="11412000" cy="5819948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319674" y="589563"/>
                <a:ext cx="11412000" cy="5707057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41929" y="470788"/>
                <a:ext cx="10908143" cy="2691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=|tan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π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π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r>
                                <a:rPr lang="en-US" altLang="zh-CN" sz="2800" b="1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𝐙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π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π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r>
                                <a:rPr lang="en-US" altLang="zh-CN" sz="2800" b="1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𝐙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其图象如图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29" y="470788"/>
                <a:ext cx="10908143" cy="2691506"/>
              </a:xfrm>
              <a:prstGeom prst="rect">
                <a:avLst/>
              </a:prstGeom>
              <a:blipFill rotWithShape="0">
                <a:blip r:embed="rId3"/>
                <a:stretch>
                  <a:fillRect l="-1117" b="-5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41929" y="3212976"/>
                <a:ext cx="10908143" cy="2668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由图象可知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=|tan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≠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值域为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=|tan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的周期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=π,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=|tan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的增区间为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减区间为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29" y="3212976"/>
                <a:ext cx="10908143" cy="2668551"/>
              </a:xfrm>
              <a:prstGeom prst="rect">
                <a:avLst/>
              </a:prstGeom>
              <a:blipFill rotWithShape="0">
                <a:blip r:embed="rId4"/>
                <a:stretch>
                  <a:fillRect l="-1117" r="-19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100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0216" y="620688"/>
            <a:ext cx="3053768" cy="220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81286" y="1743224"/>
                <a:ext cx="11229429" cy="4505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知识清单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 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正切函数的图象与性质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 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正切函数图象与性质的综合应用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方法归纳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整体代换、换元法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常见误区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最小正周期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i="1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&gt;0),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在定义域内不单调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对称中心为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86" y="1743224"/>
                <a:ext cx="11229429" cy="4505721"/>
              </a:xfrm>
              <a:prstGeom prst="rect">
                <a:avLst/>
              </a:prstGeom>
              <a:blipFill rotWithShape="0">
                <a:blip r:embed="rId3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返回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随堂演练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三</a:t>
            </a:r>
            <a:endParaRPr lang="zh-CN" altLang="en-US" sz="2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90000" y="980728"/>
                <a:ext cx="11412000" cy="4928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=-2+tan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的增区间是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80728"/>
                <a:ext cx="11412000" cy="4928913"/>
              </a:xfrm>
              <a:prstGeom prst="rect">
                <a:avLst/>
              </a:prstGeom>
              <a:blipFill rotWithShape="0">
                <a:blip r:embed="rId6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9"/>
          <p:cNvSpPr txBox="1"/>
          <p:nvPr/>
        </p:nvSpPr>
        <p:spPr>
          <a:xfrm>
            <a:off x="250652" y="2212122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1700808"/>
            <a:ext cx="11248331" cy="2376264"/>
            <a:chOff x="471835" y="4581128"/>
            <a:chExt cx="11248331" cy="2376264"/>
          </a:xfrm>
        </p:grpSpPr>
        <p:sp>
          <p:nvSpPr>
            <p:cNvPr id="9" name="圆角矩形 8"/>
            <p:cNvSpPr/>
            <p:nvPr/>
          </p:nvSpPr>
          <p:spPr>
            <a:xfrm>
              <a:off x="471835" y="4694020"/>
              <a:ext cx="11248331" cy="2263372"/>
            </a:xfrm>
            <a:prstGeom prst="roundRect">
              <a:avLst>
                <a:gd name="adj" fmla="val 77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95400" y="2038919"/>
                <a:ext cx="10801200" cy="19312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038919"/>
                <a:ext cx="10801200" cy="1931298"/>
              </a:xfrm>
              <a:prstGeom prst="rect">
                <a:avLst/>
              </a:prstGeom>
              <a:blipFill rotWithShape="0">
                <a:blip r:embed="rId6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79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50482" y="1134087"/>
                <a:ext cx="11491037" cy="2994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的一个对称中心是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A.(0,0)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.(π,0)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82" y="1134087"/>
                <a:ext cx="11491037" cy="2994281"/>
              </a:xfrm>
              <a:prstGeom prst="rect">
                <a:avLst/>
              </a:prstGeom>
              <a:blipFill rotWithShape="0">
                <a:blip r:embed="rId2"/>
                <a:stretch>
                  <a:fillRect l="-10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圆角矩形 1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226969" y="3261234"/>
            <a:ext cx="9361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1835" y="1124744"/>
            <a:ext cx="11248331" cy="2592288"/>
            <a:chOff x="471835" y="4581128"/>
            <a:chExt cx="11248331" cy="2592288"/>
          </a:xfrm>
        </p:grpSpPr>
        <p:sp>
          <p:nvSpPr>
            <p:cNvPr id="10" name="圆角矩形 9"/>
            <p:cNvSpPr/>
            <p:nvPr/>
          </p:nvSpPr>
          <p:spPr>
            <a:xfrm>
              <a:off x="471835" y="4694020"/>
              <a:ext cx="11248331" cy="2479396"/>
            </a:xfrm>
            <a:prstGeom prst="roundRect">
              <a:avLst>
                <a:gd name="adj" fmla="val 312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695400" y="1425476"/>
                <a:ext cx="10801200" cy="20269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的对称中心是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可得函数的一个对称中心为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25476"/>
                <a:ext cx="10801200" cy="2026965"/>
              </a:xfrm>
              <a:prstGeom prst="rect">
                <a:avLst/>
              </a:prstGeom>
              <a:blipFill rotWithShape="0">
                <a:blip r:embed="rId6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68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90000" y="764704"/>
                <a:ext cx="11412000" cy="1059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的值域为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764704"/>
                <a:ext cx="11412000" cy="1059649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圆角矩形 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1844824"/>
            <a:ext cx="11248331" cy="4120606"/>
            <a:chOff x="471835" y="4581128"/>
            <a:chExt cx="11248331" cy="4120606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19"/>
              <a:ext cx="11248331" cy="4007715"/>
            </a:xfrm>
            <a:prstGeom prst="roundRect">
              <a:avLst>
                <a:gd name="adj" fmla="val 188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95400" y="2168133"/>
                <a:ext cx="10873208" cy="3701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zh-CN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宋体" panose="02010600030101010101" pitchFamily="2" charset="-122"/>
                      </a:rPr>
                      <m:t>∈</m:t>
                    </m:r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(-1,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值域为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(-1,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168133"/>
                <a:ext cx="10873208" cy="3701398"/>
              </a:xfrm>
              <a:prstGeom prst="rect">
                <a:avLst/>
              </a:prstGeom>
              <a:blipFill rotWithShape="0">
                <a:blip r:embed="rId7"/>
                <a:stretch>
                  <a:fillRect l="-1121" b="-14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888088" y="1012656"/>
                <a:ext cx="1249253" cy="5637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(-1,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088" y="1012656"/>
                <a:ext cx="1249253" cy="563744"/>
              </a:xfrm>
              <a:prstGeom prst="rect">
                <a:avLst/>
              </a:prstGeom>
              <a:blipFill rotWithShape="0">
                <a:blip r:embed="rId8"/>
                <a:stretch>
                  <a:fillRect l="-10244" t="-3226" r="-8293" b="-290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018184" y="2132856"/>
            <a:ext cx="4680520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一、正切函数的图象与性质</a:t>
            </a: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2020718" y="2910030"/>
            <a:ext cx="630753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二、正切函数图象与性质的综合应用</a:t>
            </a:r>
          </a:p>
        </p:txBody>
      </p:sp>
      <p:sp>
        <p:nvSpPr>
          <p:cNvPr id="10" name="文本框 9">
            <a:hlinkClick r:id="rId4" action="ppaction://hlinksldjump"/>
          </p:cNvPr>
          <p:cNvSpPr txBox="1"/>
          <p:nvPr/>
        </p:nvSpPr>
        <p:spPr>
          <a:xfrm>
            <a:off x="1991544" y="4494208"/>
            <a:ext cx="19493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课时对点练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3" name="文本框 12">
            <a:hlinkClick r:id="rId5" action="ppaction://hlinksldjump"/>
          </p:cNvPr>
          <p:cNvSpPr txBox="1"/>
          <p:nvPr/>
        </p:nvSpPr>
        <p:spPr>
          <a:xfrm>
            <a:off x="2020718" y="3717032"/>
            <a:ext cx="1653650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随堂演练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7670" y="-97155"/>
            <a:ext cx="7128491" cy="66922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chemeClr val="bg1"/>
                </a:solidFill>
                <a:cs typeface="+mn-ea"/>
                <a:sym typeface="+mn-lt"/>
              </a:rPr>
              <a:t>内容索引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5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2090" y="620688"/>
                <a:ext cx="11362541" cy="1010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比较大小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:tan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800" dirty="0">
                    <a:effectLst/>
                    <a:latin typeface="Batang" panose="02030600000101010101" pitchFamily="18" charset="-127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19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620688"/>
                <a:ext cx="11362541" cy="1010277"/>
              </a:xfrm>
              <a:prstGeom prst="rect">
                <a:avLst/>
              </a:prstGeom>
              <a:blipFill rotWithShape="0">
                <a:blip r:embed="rId2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圆角矩形 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圆角矩形 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7" name="返回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1835" y="1700808"/>
            <a:ext cx="11248331" cy="4080170"/>
            <a:chOff x="471835" y="4581128"/>
            <a:chExt cx="11248331" cy="4080170"/>
          </a:xfrm>
        </p:grpSpPr>
        <p:sp>
          <p:nvSpPr>
            <p:cNvPr id="19" name="圆角矩形 18"/>
            <p:cNvSpPr/>
            <p:nvPr/>
          </p:nvSpPr>
          <p:spPr>
            <a:xfrm>
              <a:off x="471835" y="4694019"/>
              <a:ext cx="11248331" cy="3967279"/>
            </a:xfrm>
            <a:prstGeom prst="roundRect">
              <a:avLst>
                <a:gd name="adj" fmla="val 216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95400" y="2024117"/>
                <a:ext cx="10801200" cy="3756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800" dirty="0">
                    <a:effectLst/>
                    <a:latin typeface="Batang" panose="02030600000101010101" pitchFamily="18" charset="-127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dirty="0">
                    <a:effectLst/>
                    <a:latin typeface="Batang" panose="02030600000101010101" pitchFamily="18" charset="-127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,tan</a:t>
                </a:r>
                <a:r>
                  <a:rPr lang="en-US" altLang="zh-CN" sz="2800" dirty="0">
                    <a:effectLst/>
                    <a:latin typeface="Batang" panose="02030600000101010101" pitchFamily="18" charset="-127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19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dirty="0">
                    <a:effectLst/>
                    <a:latin typeface="Batang" panose="02030600000101010101" pitchFamily="18" charset="-127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&lt;tan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19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&lt;tan</a:t>
                </a:r>
                <a14:m>
                  <m:oMath xmlns:m="http://schemas.openxmlformats.org/officeDocument/2006/math">
                    <m:r>
                      <a:rPr lang="en-US" altLang="zh-CN" sz="2800" i="1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024117"/>
                <a:ext cx="10801200" cy="3756862"/>
              </a:xfrm>
              <a:prstGeom prst="rect">
                <a:avLst/>
              </a:prstGeom>
              <a:blipFill rotWithShape="0">
                <a:blip r:embed="rId9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3758091" y="864216"/>
            <a:ext cx="386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&gt;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课时对点练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四</a:t>
            </a:r>
            <a:endParaRPr lang="zh-CN" altLang="en-US" sz="2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390000" y="836712"/>
                <a:ext cx="11412000" cy="3174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的定义域是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≠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≠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≠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≠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836712"/>
                <a:ext cx="11412000" cy="3174652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圆角矩形 84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基础巩固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4815450" y="3062893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4221088"/>
            <a:ext cx="11248331" cy="1440160"/>
            <a:chOff x="471835" y="4581128"/>
            <a:chExt cx="11248331" cy="1440160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1"/>
              <a:ext cx="11248331" cy="1327267"/>
            </a:xfrm>
            <a:prstGeom prst="roundRect">
              <a:avLst>
                <a:gd name="adj" fmla="val 1020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623392" y="4437112"/>
                <a:ext cx="11017224" cy="1006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4437112"/>
                <a:ext cx="11017224" cy="1006238"/>
              </a:xfrm>
              <a:prstGeom prst="rect">
                <a:avLst/>
              </a:prstGeom>
              <a:blipFill rotWithShape="0">
                <a:blip r:embed="rId18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432465"/>
                <a:ext cx="11412000" cy="2563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的最小正周期为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A.2π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B.π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32465"/>
                <a:ext cx="11412000" cy="2563266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312785"/>
            <a:ext cx="11248331" cy="1484367"/>
            <a:chOff x="471835" y="4581128"/>
            <a:chExt cx="11248331" cy="1484367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19"/>
              <a:ext cx="11248331" cy="1371476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95400" y="3624458"/>
                <a:ext cx="10801200" cy="1016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34061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根据周期公式计算得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624458"/>
                <a:ext cx="10801200" cy="1016240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19"/>
          <p:cNvSpPr txBox="1"/>
          <p:nvPr/>
        </p:nvSpPr>
        <p:spPr>
          <a:xfrm>
            <a:off x="254844" y="210834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582588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)=sin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tan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x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是奇函数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是偶函数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是非奇非偶函数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既是奇函数又是偶函数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2708920"/>
            <a:ext cx="11248331" cy="2304256"/>
            <a:chOff x="471835" y="4581128"/>
            <a:chExt cx="11248331" cy="2304256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191364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95400" y="2969793"/>
                <a:ext cx="10801200" cy="1627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34061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≠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关于原点对称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)=sin(-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)·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34061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tan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)=sin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</a:rPr>
                  <a:t> 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·tan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969793"/>
                <a:ext cx="10801200" cy="1627433"/>
              </a:xfrm>
              <a:prstGeom prst="rect">
                <a:avLst/>
              </a:prstGeom>
              <a:blipFill rotWithShape="0">
                <a:blip r:embed="rId17"/>
                <a:stretch>
                  <a:fillRect l="-1129" b="-9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19"/>
          <p:cNvSpPr txBox="1"/>
          <p:nvPr/>
        </p:nvSpPr>
        <p:spPr>
          <a:xfrm>
            <a:off x="3916020" y="1206455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圆角矩形 4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789891"/>
                <a:ext cx="11412000" cy="28918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的图象上的相邻两支曲线截直线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所得的线段长为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A.1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B.2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C.3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D.8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789891"/>
                <a:ext cx="11412000" cy="2891882"/>
              </a:xfrm>
              <a:prstGeom prst="rect">
                <a:avLst/>
              </a:prstGeom>
              <a:blipFill rotWithShape="0">
                <a:blip r:embed="rId17"/>
                <a:stretch>
                  <a:fillRect l="-1122" b="-25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19"/>
          <p:cNvSpPr txBox="1"/>
          <p:nvPr/>
        </p:nvSpPr>
        <p:spPr>
          <a:xfrm>
            <a:off x="263352" y="292494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717032"/>
            <a:ext cx="11248331" cy="2160240"/>
            <a:chOff x="471835" y="4581128"/>
            <a:chExt cx="11248331" cy="2160240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047348"/>
            </a:xfrm>
            <a:prstGeom prst="roundRect">
              <a:avLst>
                <a:gd name="adj" fmla="val 33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5400" y="3976489"/>
                <a:ext cx="10801200" cy="1813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由题意可得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的最小正周期为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976489"/>
                <a:ext cx="10801200" cy="1813638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2090" y="1073934"/>
                <a:ext cx="11298075" cy="2839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5.(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的图象不相交的一条直线是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1073934"/>
                <a:ext cx="11298075" cy="2839688"/>
              </a:xfrm>
              <a:prstGeom prst="rect">
                <a:avLst/>
              </a:prstGeom>
              <a:blipFill rotWithShape="0">
                <a:blip r:embed="rId2"/>
                <a:stretch>
                  <a:fillRect l="-1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圆角矩形 43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63352" y="220486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TextBox 19"/>
          <p:cNvSpPr txBox="1"/>
          <p:nvPr/>
        </p:nvSpPr>
        <p:spPr>
          <a:xfrm flipH="1">
            <a:off x="3945355" y="3042595"/>
            <a:ext cx="7920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404664"/>
            <a:ext cx="11248331" cy="5838578"/>
            <a:chOff x="471835" y="4581128"/>
            <a:chExt cx="11248331" cy="5838578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19"/>
              <a:ext cx="11248331" cy="5725687"/>
            </a:xfrm>
            <a:prstGeom prst="roundRect">
              <a:avLst>
                <a:gd name="adj" fmla="val 207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72759" y="691530"/>
                <a:ext cx="10895849" cy="5551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与函数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的图象不相交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59" y="691530"/>
                <a:ext cx="10895849" cy="5551713"/>
              </a:xfrm>
              <a:prstGeom prst="rect">
                <a:avLst/>
              </a:prstGeom>
              <a:blipFill rotWithShape="0">
                <a:blip r:embed="rId17"/>
                <a:stretch>
                  <a:fillRect l="-11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7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16076" y="980728"/>
                <a:ext cx="11368555" cy="4501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6.(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下列关于函数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的说法不正确的是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最小正周期是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图象关于点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对称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图象关于直线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对称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76" y="980728"/>
                <a:ext cx="11368555" cy="4501938"/>
              </a:xfrm>
              <a:prstGeom prst="rect">
                <a:avLst/>
              </a:prstGeom>
              <a:blipFill rotWithShape="0">
                <a:blip r:embed="rId2"/>
                <a:stretch>
                  <a:fillRect l="-10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263352" y="227687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263352" y="371703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63352" y="459984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379264"/>
            <a:ext cx="11248331" cy="5472608"/>
            <a:chOff x="471835" y="4581128"/>
            <a:chExt cx="11248331" cy="5472608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5359716"/>
            </a:xfrm>
            <a:prstGeom prst="roundRect">
              <a:avLst>
                <a:gd name="adj" fmla="val 29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95400" y="645822"/>
                <a:ext cx="10801200" cy="4893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34061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π-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π-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显然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不满足上述关系式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34061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易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知该函数的最小正周期为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π,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34061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任何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k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值都不能得到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34061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正切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函数没有对称轴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因此函数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的图象也没有对称轴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645822"/>
                <a:ext cx="10801200" cy="4893327"/>
              </a:xfrm>
              <a:prstGeom prst="rect">
                <a:avLst/>
              </a:prstGeom>
              <a:blipFill rotWithShape="0">
                <a:blip r:embed="rId17"/>
                <a:stretch>
                  <a:fillRect l="-1129" r="-282" b="-1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4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一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78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正切函数的图象与性质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7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2090" y="492379"/>
                <a:ext cx="11298075" cy="1059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7.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的增区间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800" u="sng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zh-CN" altLang="zh-CN" sz="2800" u="sng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492379"/>
                <a:ext cx="11298075" cy="1059649"/>
              </a:xfrm>
              <a:prstGeom prst="rect">
                <a:avLst/>
              </a:prstGeom>
              <a:blipFill rotWithShape="0">
                <a:blip r:embed="rId17"/>
                <a:stretch>
                  <a:fillRect l="-1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/>
          <p:cNvGrpSpPr/>
          <p:nvPr/>
        </p:nvGrpSpPr>
        <p:grpSpPr>
          <a:xfrm>
            <a:off x="471835" y="1743755"/>
            <a:ext cx="11248331" cy="4114902"/>
            <a:chOff x="471835" y="4581128"/>
            <a:chExt cx="11248331" cy="4114902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4002010"/>
            </a:xfrm>
            <a:prstGeom prst="roundRect">
              <a:avLst>
                <a:gd name="adj" fmla="val 218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95400" y="2040496"/>
                <a:ext cx="10801200" cy="3818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π&lt;3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的增区间是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18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18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040496"/>
                <a:ext cx="10801200" cy="3818161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508061" y="332656"/>
                <a:ext cx="3738972" cy="979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18</m:t>
                            </m:r>
                          </m:den>
                        </m:f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18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kern="100" dirty="0">
                    <a:solidFill>
                      <a:srgbClr val="C00000"/>
                    </a:solidFill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061" y="332656"/>
                <a:ext cx="3738972" cy="979051"/>
              </a:xfrm>
              <a:prstGeom prst="rect">
                <a:avLst/>
              </a:prstGeom>
              <a:blipFill rotWithShape="0">
                <a:blip r:embed="rId19"/>
                <a:stretch>
                  <a:fillRect r="-2284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8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07368" y="581365"/>
                <a:ext cx="11449272" cy="1059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zh-CN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且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的值域为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581365"/>
                <a:ext cx="11449272" cy="1059649"/>
              </a:xfrm>
              <a:prstGeom prst="rect">
                <a:avLst/>
              </a:prstGeom>
              <a:blipFill rotWithShape="0">
                <a:blip r:embed="rId18"/>
                <a:stretch>
                  <a:fillRect l="-1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组合 19"/>
          <p:cNvGrpSpPr/>
          <p:nvPr/>
        </p:nvGrpSpPr>
        <p:grpSpPr>
          <a:xfrm>
            <a:off x="471835" y="1806724"/>
            <a:ext cx="11248331" cy="3816424"/>
            <a:chOff x="471835" y="4581128"/>
            <a:chExt cx="11248331" cy="3816424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3703532"/>
            </a:xfrm>
            <a:prstGeom prst="roundRect">
              <a:avLst>
                <a:gd name="adj" fmla="val 243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5400" y="2103465"/>
                <a:ext cx="10729192" cy="2891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,-1&lt;tan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&lt;-1;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,0&lt;tan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  <m:r>
                      <a:rPr lang="zh-CN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宋体" panose="02010600030101010101" pitchFamily="2" charset="-122"/>
                      </a:rPr>
                      <m:t>∪</m:t>
                    </m:r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的值域是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(-∞,-1)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103465"/>
                <a:ext cx="10729192" cy="2891689"/>
              </a:xfrm>
              <a:prstGeom prst="rect">
                <a:avLst/>
              </a:prstGeom>
              <a:blipFill rotWithShape="0">
                <a:blip r:embed="rId19"/>
                <a:stretch>
                  <a:fillRect l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7562611" y="849579"/>
            <a:ext cx="2518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(-∞,-1)</a:t>
            </a:r>
            <a:r>
              <a:rPr lang="zh-CN" altLang="zh-CN" sz="2800" kern="100" dirty="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∪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(1,+∞)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332656"/>
                <a:ext cx="11412000" cy="1705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9.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的最小正周期、对称中心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332656"/>
                <a:ext cx="11412000" cy="1705980"/>
              </a:xfrm>
              <a:prstGeom prst="rect">
                <a:avLst/>
              </a:prstGeom>
              <a:blipFill rotWithShape="0">
                <a:blip r:embed="rId2"/>
                <a:stretch>
                  <a:fillRect l="-1122" b="-53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2052139"/>
            <a:ext cx="11412000" cy="4092841"/>
            <a:chOff x="319674" y="2575382"/>
            <a:chExt cx="11412000" cy="4092841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4092841"/>
              <a:chOff x="319674" y="476672"/>
              <a:chExt cx="11412000" cy="4092841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3979950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3392" y="2132856"/>
                <a:ext cx="11017224" cy="40121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最小正周期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=3π.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的对称中心是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132856"/>
                <a:ext cx="11017224" cy="4012124"/>
              </a:xfrm>
              <a:prstGeom prst="rect">
                <a:avLst/>
              </a:prstGeom>
              <a:blipFill rotWithShape="0">
                <a:blip r:embed="rId18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89373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作出函数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在一个周期内的简图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476672"/>
            <a:ext cx="11412000" cy="4320480"/>
            <a:chOff x="319674" y="2575382"/>
            <a:chExt cx="11412000" cy="4320480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4320480"/>
              <a:chOff x="319674" y="476672"/>
              <a:chExt cx="11412000" cy="4320480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4207589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3392" y="790104"/>
                <a:ext cx="11017224" cy="3711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=π;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从而得到函数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在一个周期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内的简图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790104"/>
                <a:ext cx="11017224" cy="3711978"/>
              </a:xfrm>
              <a:prstGeom prst="rect">
                <a:avLst/>
              </a:prstGeom>
              <a:blipFill rotWithShape="0">
                <a:blip r:embed="rId17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106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916" y="1200676"/>
            <a:ext cx="4224886" cy="19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390000" y="1321039"/>
                <a:ext cx="11412000" cy="1705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的最小正周期和减区间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321039"/>
                <a:ext cx="11412000" cy="1705980"/>
              </a:xfrm>
              <a:prstGeom prst="rect">
                <a:avLst/>
              </a:prstGeom>
              <a:blipFill rotWithShape="0">
                <a:blip r:embed="rId17"/>
                <a:stretch>
                  <a:fillRect l="-1122"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260648"/>
            <a:ext cx="11412000" cy="5824140"/>
            <a:chOff x="319674" y="2575382"/>
            <a:chExt cx="11412000" cy="5824140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5824140"/>
              <a:chOff x="319674" y="476672"/>
              <a:chExt cx="11412000" cy="5824140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5711249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23392" y="260648"/>
                <a:ext cx="11017224" cy="58790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=4π.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8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内是增函数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60648"/>
                <a:ext cx="11017224" cy="5879045"/>
              </a:xfrm>
              <a:prstGeom prst="rect">
                <a:avLst/>
              </a:prstGeom>
              <a:blipFill rotWithShape="0">
                <a:blip r:embed="rId17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7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908720"/>
            <a:ext cx="11412000" cy="4248472"/>
            <a:chOff x="319674" y="2575382"/>
            <a:chExt cx="11412000" cy="4248472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248472"/>
              <a:chOff x="319674" y="476672"/>
              <a:chExt cx="11412000" cy="4248472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4135581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23392" y="1138411"/>
                <a:ext cx="11017224" cy="3640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)=-3tan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8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内是减函数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故原函数的最小正周期为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4π.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减区间为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8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138411"/>
                <a:ext cx="11017224" cy="3640612"/>
              </a:xfrm>
              <a:prstGeom prst="rect">
                <a:avLst/>
              </a:prstGeom>
              <a:blipFill rotWithShape="0">
                <a:blip r:embed="rId17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32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390000" y="1111491"/>
                <a:ext cx="11412000" cy="1059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试比较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(π)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的大小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111491"/>
                <a:ext cx="11412000" cy="1059649"/>
              </a:xfrm>
              <a:prstGeom prst="rect">
                <a:avLst/>
              </a:prstGeom>
              <a:blipFill rotWithShape="0">
                <a:blip r:embed="rId17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08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641394" y="836712"/>
                <a:ext cx="10909212" cy="4884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(π)=3tan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=-3tan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=-3tan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&lt;tan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(π)&gt;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836712"/>
                <a:ext cx="10909212" cy="4884735"/>
              </a:xfrm>
              <a:prstGeom prst="rect">
                <a:avLst/>
              </a:prstGeom>
              <a:blipFill rotWithShape="0">
                <a:blip r:embed="rId17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/>
          <p:cNvGrpSpPr/>
          <p:nvPr/>
        </p:nvGrpSpPr>
        <p:grpSpPr>
          <a:xfrm>
            <a:off x="390000" y="692696"/>
            <a:ext cx="11412000" cy="5028751"/>
            <a:chOff x="319674" y="2575382"/>
            <a:chExt cx="11412000" cy="5028751"/>
          </a:xfrm>
        </p:grpSpPr>
        <p:grpSp>
          <p:nvGrpSpPr>
            <p:cNvPr id="25" name="组合 24"/>
            <p:cNvGrpSpPr/>
            <p:nvPr/>
          </p:nvGrpSpPr>
          <p:grpSpPr>
            <a:xfrm>
              <a:off x="319674" y="2575382"/>
              <a:ext cx="11412000" cy="5028751"/>
              <a:chOff x="319674" y="476672"/>
              <a:chExt cx="11412000" cy="5028751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319674" y="589563"/>
                <a:ext cx="11412000" cy="4915860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22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91402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746120"/>
            <a:ext cx="90767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我们采用什么方法画正弦函数图象的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endParaRPr lang="zh-CN" altLang="zh-CN" sz="2800" kern="1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1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20843" y="1772816"/>
            <a:ext cx="11350315" cy="1315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采用平移正弦线的方法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先画出一个周期的图象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再向左、右平移得到正弦函数的图象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0024" y="1268760"/>
                <a:ext cx="11004568" cy="2778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11.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可以是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24" y="1268760"/>
                <a:ext cx="11004568" cy="2778261"/>
              </a:xfrm>
              <a:prstGeom prst="rect">
                <a:avLst/>
              </a:prstGeom>
              <a:blipFill rotWithShape="0">
                <a:blip r:embed="rId2"/>
                <a:stretch>
                  <a:fillRect l="-1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边形 33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综合运用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264109" y="2361513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764704"/>
            <a:ext cx="11248331" cy="4320480"/>
            <a:chOff x="471835" y="4581128"/>
            <a:chExt cx="11248331" cy="4320480"/>
          </a:xfrm>
        </p:grpSpPr>
        <p:sp>
          <p:nvSpPr>
            <p:cNvPr id="25" name="圆角矩形 24"/>
            <p:cNvSpPr/>
            <p:nvPr/>
          </p:nvSpPr>
          <p:spPr>
            <a:xfrm>
              <a:off x="471835" y="4694021"/>
              <a:ext cx="11248331" cy="4207587"/>
            </a:xfrm>
            <a:prstGeom prst="roundRect">
              <a:avLst>
                <a:gd name="adj" fmla="val 415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706069" y="1034153"/>
                <a:ext cx="10790531" cy="37496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因为函数的图象过点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69" y="1034153"/>
                <a:ext cx="10790531" cy="3749616"/>
              </a:xfrm>
              <a:prstGeom prst="rect">
                <a:avLst/>
              </a:prstGeom>
              <a:blipFill rotWithShape="0">
                <a:blip r:embed="rId17"/>
                <a:stretch>
                  <a:fillRect l="-11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0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294556"/>
                <a:ext cx="11394632" cy="235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内单调递减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.-1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294556"/>
                <a:ext cx="11394632" cy="2352311"/>
              </a:xfrm>
              <a:prstGeom prst="rect">
                <a:avLst/>
              </a:prstGeom>
              <a:blipFill rotWithShape="0">
                <a:blip r:embed="rId2"/>
                <a:stretch>
                  <a:fillRect l="-1124" b="-31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3898549" y="119675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2996951"/>
            <a:ext cx="11248331" cy="2592289"/>
            <a:chOff x="471835" y="4581128"/>
            <a:chExt cx="11248331" cy="2592289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1"/>
              <a:ext cx="11248331" cy="2479396"/>
            </a:xfrm>
            <a:prstGeom prst="roundRect">
              <a:avLst>
                <a:gd name="adj" fmla="val 293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59396" y="3284983"/>
                <a:ext cx="10873208" cy="19835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内单调递减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96" y="3284983"/>
                <a:ext cx="10873208" cy="1983556"/>
              </a:xfrm>
              <a:prstGeom prst="rect">
                <a:avLst/>
              </a:prstGeom>
              <a:blipFill rotWithShape="0">
                <a:blip r:embed="rId18"/>
                <a:stretch>
                  <a:fillRect l="-1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2090" y="693605"/>
                <a:ext cx="11362541" cy="1705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13.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下列图形分别是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①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=|tan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|;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②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③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);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④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tan|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endParaRPr lang="en-US" altLang="zh-CN" sz="2800" i="1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内的大致图象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那么由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对应的函数关系式应是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693605"/>
                <a:ext cx="11362541" cy="1705980"/>
              </a:xfrm>
              <a:prstGeom prst="rect">
                <a:avLst/>
              </a:prstGeom>
              <a:blipFill rotWithShape="0">
                <a:blip r:embed="rId2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image108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101" y="2399585"/>
            <a:ext cx="5026631" cy="1799952"/>
          </a:xfrm>
          <a:prstGeom prst="rect">
            <a:avLst/>
          </a:prstGeom>
        </p:spPr>
      </p:pic>
      <p:pic>
        <p:nvPicPr>
          <p:cNvPr id="22" name="image109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0055" y="2399585"/>
            <a:ext cx="5193772" cy="178185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422090" y="4237895"/>
            <a:ext cx="113625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①②③④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①③④②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③②④①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①②④③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8549" y="487765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958933"/>
            <a:ext cx="11248331" cy="4054243"/>
            <a:chOff x="471835" y="4581128"/>
            <a:chExt cx="11248331" cy="4054243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3941351"/>
            </a:xfrm>
            <a:prstGeom prst="roundRect">
              <a:avLst>
                <a:gd name="adj" fmla="val 326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69273" y="1213476"/>
                <a:ext cx="10899335" cy="1705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)=-tan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只有图象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符合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对应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③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73" y="1213476"/>
                <a:ext cx="10899335" cy="1705980"/>
              </a:xfrm>
              <a:prstGeom prst="rect">
                <a:avLst/>
              </a:prstGeom>
              <a:blipFill rotWithShape="0">
                <a:blip r:embed="rId17"/>
                <a:stretch>
                  <a:fillRect l="-1174" b="-46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age108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328" y="2891980"/>
            <a:ext cx="5026631" cy="1799952"/>
          </a:xfrm>
          <a:prstGeom prst="rect">
            <a:avLst/>
          </a:prstGeom>
        </p:spPr>
      </p:pic>
      <p:pic>
        <p:nvPicPr>
          <p:cNvPr id="26" name="image109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3282" y="2891980"/>
            <a:ext cx="5193772" cy="178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07368" y="1293976"/>
                <a:ext cx="11377264" cy="1054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=-tan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+4tan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的值域为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1293976"/>
                <a:ext cx="11377264" cy="1054904"/>
              </a:xfrm>
              <a:prstGeom prst="rect">
                <a:avLst/>
              </a:prstGeom>
              <a:blipFill rotWithShape="0">
                <a:blip r:embed="rId17"/>
                <a:stretch>
                  <a:fillRect l="-1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7642858" y="1427282"/>
            <a:ext cx="994183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[-4,4]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71835" y="620688"/>
            <a:ext cx="11248331" cy="5040560"/>
            <a:chOff x="471835" y="4581128"/>
            <a:chExt cx="11248331" cy="5040560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19"/>
              <a:ext cx="11248331" cy="4927669"/>
            </a:xfrm>
            <a:prstGeom prst="roundRect">
              <a:avLst>
                <a:gd name="adj" fmla="val 413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95400" y="876017"/>
                <a:ext cx="10801200" cy="46031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[-1,1],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+1=-(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+5.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=-4,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故所求函数的值域为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[-4,4].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876017"/>
                <a:ext cx="10801200" cy="4603183"/>
              </a:xfrm>
              <a:prstGeom prst="rect">
                <a:avLst/>
              </a:prstGeom>
              <a:blipFill rotWithShape="0">
                <a:blip r:embed="rId17"/>
                <a:stretch>
                  <a:fillRect l="-1129" b="-13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3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90000" y="1255996"/>
                <a:ext cx="11412000" cy="2673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&gt;0,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&gt;0,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</m:d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轴相交的两相邻点的坐标为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且过点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(0,-3).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的解析式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55996"/>
                <a:ext cx="11412000" cy="2673296"/>
              </a:xfrm>
              <a:prstGeom prst="rect">
                <a:avLst/>
              </a:prstGeom>
              <a:blipFill rotWithShape="0">
                <a:blip r:embed="rId2"/>
                <a:stretch>
                  <a:fillRect l="-1122" r="-214" b="-27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五边形 2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拓广探究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90000" y="578272"/>
            <a:ext cx="11412000" cy="5154984"/>
            <a:chOff x="319674" y="2575382"/>
            <a:chExt cx="11412000" cy="5154984"/>
          </a:xfrm>
        </p:grpSpPr>
        <p:grpSp>
          <p:nvGrpSpPr>
            <p:cNvPr id="24" name="组合 23"/>
            <p:cNvGrpSpPr/>
            <p:nvPr/>
          </p:nvGrpSpPr>
          <p:grpSpPr>
            <a:xfrm>
              <a:off x="319674" y="2575382"/>
              <a:ext cx="11412000" cy="5154984"/>
              <a:chOff x="319674" y="476672"/>
              <a:chExt cx="11412000" cy="5154984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319674" y="589564"/>
                <a:ext cx="11412000" cy="5042092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623392" y="823888"/>
                <a:ext cx="11017224" cy="4514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由题意可得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的周期为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它的图象过点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·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823888"/>
                <a:ext cx="11017224" cy="4514377"/>
              </a:xfrm>
              <a:prstGeom prst="rect">
                <a:avLst/>
              </a:prstGeom>
              <a:blipFill rotWithShape="0">
                <a:blip r:embed="rId17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52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90000" y="578272"/>
            <a:ext cx="11412000" cy="5600800"/>
            <a:chOff x="319674" y="2575382"/>
            <a:chExt cx="11412000" cy="5600800"/>
          </a:xfrm>
        </p:grpSpPr>
        <p:grpSp>
          <p:nvGrpSpPr>
            <p:cNvPr id="24" name="组合 23"/>
            <p:cNvGrpSpPr/>
            <p:nvPr/>
          </p:nvGrpSpPr>
          <p:grpSpPr>
            <a:xfrm>
              <a:off x="319674" y="2575382"/>
              <a:ext cx="11412000" cy="5600800"/>
              <a:chOff x="319674" y="476672"/>
              <a:chExt cx="11412000" cy="5600800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319674" y="589564"/>
                <a:ext cx="11412000" cy="5487908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623392" y="823888"/>
                <a:ext cx="11017224" cy="53551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于是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它的图象过点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(0,-3),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=-3,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823888"/>
                <a:ext cx="11017224" cy="5355184"/>
              </a:xfrm>
              <a:prstGeom prst="rect">
                <a:avLst/>
              </a:prstGeom>
              <a:blipFill rotWithShape="0">
                <a:blip r:embed="rId17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08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201728"/>
            <a:ext cx="11519302" cy="77000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188640"/>
            <a:ext cx="9724804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我们能否采用类似的方法画出函数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=tan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 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的图象呢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endParaRPr lang="zh-CN" altLang="zh-CN" sz="2800" kern="1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317721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2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42067" y="908720"/>
                <a:ext cx="11307867" cy="2673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提示　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可以参照画正弦函数的方法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先利用正切线画出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kern="10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kern="10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kern="10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再根据函数的周期性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只要把函数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kern="10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kern="10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kern="10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的图象向左、右平移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每次平移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个单位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就可得到正切函数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=tan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x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67" y="908720"/>
                <a:ext cx="11307867" cy="2673296"/>
              </a:xfrm>
              <a:prstGeom prst="rect">
                <a:avLst/>
              </a:prstGeom>
              <a:blipFill rotWithShape="0">
                <a:blip r:embed="rId2"/>
                <a:stretch>
                  <a:fillRect l="-1133" b="-27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96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3472" y="3594078"/>
            <a:ext cx="3314428" cy="2736190"/>
          </a:xfrm>
          <a:prstGeom prst="rect">
            <a:avLst/>
          </a:prstGeom>
        </p:spPr>
      </p:pic>
      <p:pic>
        <p:nvPicPr>
          <p:cNvPr id="15" name="image97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07968" y="3684153"/>
            <a:ext cx="3826875" cy="24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90000" y="1255996"/>
                <a:ext cx="11412000" cy="799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求满足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55996"/>
                <a:ext cx="11412000" cy="799450"/>
              </a:xfrm>
              <a:prstGeom prst="rect">
                <a:avLst/>
              </a:prstGeom>
              <a:blipFill rotWithShape="0">
                <a:blip r:embed="rId2"/>
                <a:stretch>
                  <a:fillRect l="-1122" b="-99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90000" y="260648"/>
            <a:ext cx="11412000" cy="5855612"/>
            <a:chOff x="319674" y="2575382"/>
            <a:chExt cx="11412000" cy="5855612"/>
          </a:xfrm>
        </p:grpSpPr>
        <p:grpSp>
          <p:nvGrpSpPr>
            <p:cNvPr id="24" name="组合 23"/>
            <p:cNvGrpSpPr/>
            <p:nvPr/>
          </p:nvGrpSpPr>
          <p:grpSpPr>
            <a:xfrm>
              <a:off x="319674" y="2575382"/>
              <a:ext cx="11412000" cy="5855612"/>
              <a:chOff x="319674" y="476672"/>
              <a:chExt cx="11412000" cy="5855612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319674" y="589563"/>
                <a:ext cx="11412000" cy="5742721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623392" y="506264"/>
                <a:ext cx="11017224" cy="5609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所以满足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18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506264"/>
                <a:ext cx="11017224" cy="5609997"/>
              </a:xfrm>
              <a:prstGeom prst="rect">
                <a:avLst/>
              </a:prstGeom>
              <a:blipFill rotWithShape="0">
                <a:blip r:embed="rId17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返回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4" name="同侧圆角矩形 3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7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8897" y="2441009"/>
            <a:ext cx="3934206" cy="718692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6000" dirty="0">
              <a:latin typeface="DOUYU Font" pitchFamily="2" charset="-122"/>
              <a:ea typeface="DOUYU Font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98739" y="3406502"/>
            <a:ext cx="4172396" cy="239316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kumimoji="1" lang="en-GB" altLang="zh-CN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052736"/>
            <a:ext cx="11415850" cy="6717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正切函数的图象与性质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6884260"/>
                  </p:ext>
                </p:extLst>
              </p:nvPr>
            </p:nvGraphicFramePr>
            <p:xfrm>
              <a:off x="479376" y="1810601"/>
              <a:ext cx="11157614" cy="449871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088232"/>
                    <a:gridCol w="9069382"/>
                  </a:tblGrid>
                  <a:tr h="2051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解析式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=tan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x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04336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图象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051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曲线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正切函数的图象称为正切曲线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127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定义域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zh-CN" sz="2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zh-CN" sz="2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800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∈</m:t>
                                        </m:r>
                                        <m:r>
                                          <a:rPr lang="en-US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𝐑</m:t>
                                        </m:r>
                                        <m:r>
                                          <a:rPr lang="zh-CN" sz="2800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且</m:t>
                                        </m:r>
                                        <m:r>
                                          <a:rPr lang="en-US" sz="2800" i="1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800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≠</m:t>
                                        </m:r>
                                        <m:f>
                                          <m:fPr>
                                            <m:ctrlPr>
                                              <a:rPr lang="zh-CN" sz="2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800">
                                                <a:effectLst/>
                                                <a:latin typeface="Cambria Math" panose="02040503050406030204" pitchFamily="18" charset="0"/>
                                                <a:ea typeface="方正中等线简体" panose="03000509000000000000" pitchFamily="65" charset="-122"/>
                                                <a:cs typeface="Times New Roman" panose="02020603050405020304" pitchFamily="18" charset="0"/>
                                              </a:rPr>
                                              <m:t>π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800">
                                                <a:effectLst/>
                                                <a:latin typeface="Cambria Math" panose="02040503050406030204" pitchFamily="18" charset="0"/>
                                                <a:ea typeface="方正中等线简体" panose="03000509000000000000" pitchFamily="65" charset="-122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r>
                                          <a:rPr lang="en-US" sz="2800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800" i="1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π</m:t>
                                        </m:r>
                                        <m:r>
                                          <a:rPr lang="en-US" sz="2800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i="1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sz="2800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∈</m:t>
                                        </m:r>
                                        <m:r>
                                          <a:rPr lang="en-US" sz="2800" b="1" i="1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𝐙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6884260"/>
                  </p:ext>
                </p:extLst>
              </p:nvPr>
            </p:nvGraphicFramePr>
            <p:xfrm>
              <a:off x="479376" y="1810601"/>
              <a:ext cx="11157614" cy="449871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088232"/>
                    <a:gridCol w="9069382"/>
                  </a:tblGrid>
                  <a:tr h="6692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解析式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=tan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x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04336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图象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692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曲线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正切函数的图象称为正切曲线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167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定义域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3118" t="-304372" r="-202" b="-16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6" name="image283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4498" y="2637160"/>
            <a:ext cx="2625812" cy="179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88088" y="2301380"/>
            <a:ext cx="365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π</a:t>
            </a:r>
            <a:endParaRPr lang="zh-CN" alt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551276" y="3566539"/>
                <a:ext cx="4035528" cy="737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zh-CN" alt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e>
                    </m:d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en-US" sz="2800" dirty="0">
                    <a:solidFill>
                      <a:srgbClr val="C00000"/>
                    </a:solidFill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276" y="3566539"/>
                <a:ext cx="4035528" cy="737189"/>
              </a:xfrm>
              <a:prstGeom prst="rect">
                <a:avLst/>
              </a:prstGeom>
              <a:blipFill rotWithShape="0">
                <a:blip r:embed="rId2"/>
                <a:stretch>
                  <a:fillRect r="-1813" b="-7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600056" y="4513277"/>
                <a:ext cx="2262542" cy="737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zh-CN" alt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en-US" sz="2800" dirty="0">
                    <a:solidFill>
                      <a:srgbClr val="C00000"/>
                    </a:solidFill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4513277"/>
                <a:ext cx="2262542" cy="737189"/>
              </a:xfrm>
              <a:prstGeom prst="rect">
                <a:avLst/>
              </a:prstGeom>
              <a:blipFill rotWithShape="0">
                <a:blip r:embed="rId3"/>
                <a:stretch>
                  <a:fillRect r="-4043" b="-7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230980"/>
              </p:ext>
            </p:extLst>
          </p:nvPr>
        </p:nvGraphicFramePr>
        <p:xfrm>
          <a:off x="479376" y="1556792"/>
          <a:ext cx="11157614" cy="4226249"/>
        </p:xfrm>
        <a:graphic>
          <a:graphicData uri="http://schemas.openxmlformats.org/drawingml/2006/table">
            <a:tbl>
              <a:tblPr firstRow="1" firstCol="1" bandRow="1"/>
              <a:tblGrid>
                <a:gridCol w="2088232"/>
                <a:gridCol w="9069382"/>
              </a:tblGrid>
              <a:tr h="2051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值域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R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1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最小正周期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altLang="zh-CN" sz="28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1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奇偶性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奇函数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1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单调性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每个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开区间</a:t>
                      </a:r>
                      <a:r>
                        <a:rPr lang="en-US" alt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________________________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都是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函数的增区间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6670" marR="26670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7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对称性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对称中心</a:t>
                      </a:r>
                      <a:r>
                        <a:rPr lang="en-US" alt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______________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6670" marR="26670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82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xMzYyNWY2NWY2YzJiNDhhOWY1MTc3YjU1YjFhYWEifQ=="/>
</p:tagLst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1665</Words>
  <Application>Microsoft Office PowerPoint</Application>
  <PresentationFormat>宽屏</PresentationFormat>
  <Paragraphs>836</Paragraphs>
  <Slides>72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72</vt:i4>
      </vt:variant>
    </vt:vector>
  </HeadingPairs>
  <TitlesOfParts>
    <vt:vector size="89" baseType="lpstr">
      <vt:lpstr>Adobe 黑体 Std R</vt:lpstr>
      <vt:lpstr>Batang</vt:lpstr>
      <vt:lpstr>DOUYU Font</vt:lpstr>
      <vt:lpstr>方正仿宋_GBK</vt:lpstr>
      <vt:lpstr>方正中等线简体</vt:lpstr>
      <vt:lpstr>黑体</vt:lpstr>
      <vt:lpstr>华文细黑</vt:lpstr>
      <vt:lpstr>楷体</vt:lpstr>
      <vt:lpstr>宋体</vt:lpstr>
      <vt:lpstr>微软雅黑</vt:lpstr>
      <vt:lpstr>Arial</vt:lpstr>
      <vt:lpstr>Calibri</vt:lpstr>
      <vt:lpstr>Cambria Math</vt:lpstr>
      <vt:lpstr>Courier New</vt:lpstr>
      <vt:lpstr>Times New Roman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数学课件</dc:title>
  <dc:creator>金榜苑</dc:creator>
  <cp:lastModifiedBy>Administrator</cp:lastModifiedBy>
  <cp:revision>1478</cp:revision>
  <dcterms:created xsi:type="dcterms:W3CDTF">2019-11-13T09:14:00Z</dcterms:created>
  <dcterms:modified xsi:type="dcterms:W3CDTF">2024-06-13T01:55:16Z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E7109FDD4C1842B0AE5A135C15BEF811_13</vt:lpwstr>
  </property>
  <property fmtid="{D5CDD505-2E9C-101B-9397-08002B2CF9AE}" pid="3" name="KSOProductBuildVer">
    <vt:lpwstr>2052-12.1.0.16417</vt:lpwstr>
  </property>
</Properties>
</file>