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65"/>
  </p:notesMasterIdLst>
  <p:handoutMasterIdLst>
    <p:handoutMasterId r:id="rId66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3" r:id="rId9"/>
    <p:sldId id="874" r:id="rId10"/>
    <p:sldId id="919" r:id="rId11"/>
    <p:sldId id="875" r:id="rId12"/>
    <p:sldId id="813" r:id="rId13"/>
    <p:sldId id="920" r:id="rId14"/>
    <p:sldId id="927" r:id="rId15"/>
    <p:sldId id="928" r:id="rId16"/>
    <p:sldId id="921" r:id="rId17"/>
    <p:sldId id="924" r:id="rId18"/>
    <p:sldId id="925" r:id="rId19"/>
    <p:sldId id="929" r:id="rId20"/>
    <p:sldId id="926" r:id="rId21"/>
    <p:sldId id="815" r:id="rId22"/>
    <p:sldId id="930" r:id="rId23"/>
    <p:sldId id="936" r:id="rId24"/>
    <p:sldId id="937" r:id="rId25"/>
    <p:sldId id="938" r:id="rId26"/>
    <p:sldId id="935" r:id="rId27"/>
    <p:sldId id="939" r:id="rId28"/>
    <p:sldId id="753" r:id="rId29"/>
    <p:sldId id="814" r:id="rId30"/>
    <p:sldId id="755" r:id="rId31"/>
    <p:sldId id="756" r:id="rId32"/>
    <p:sldId id="903" r:id="rId33"/>
    <p:sldId id="757" r:id="rId34"/>
    <p:sldId id="758" r:id="rId35"/>
    <p:sldId id="816" r:id="rId36"/>
    <p:sldId id="319" r:id="rId37"/>
    <p:sldId id="320" r:id="rId38"/>
    <p:sldId id="321" r:id="rId39"/>
    <p:sldId id="322" r:id="rId40"/>
    <p:sldId id="905" r:id="rId41"/>
    <p:sldId id="323" r:id="rId42"/>
    <p:sldId id="324" r:id="rId43"/>
    <p:sldId id="906" r:id="rId44"/>
    <p:sldId id="325" r:id="rId45"/>
    <p:sldId id="326" r:id="rId46"/>
    <p:sldId id="327" r:id="rId47"/>
    <p:sldId id="940" r:id="rId48"/>
    <p:sldId id="941" r:id="rId49"/>
    <p:sldId id="860" r:id="rId50"/>
    <p:sldId id="328" r:id="rId51"/>
    <p:sldId id="942" r:id="rId52"/>
    <p:sldId id="329" r:id="rId53"/>
    <p:sldId id="864" r:id="rId54"/>
    <p:sldId id="330" r:id="rId55"/>
    <p:sldId id="331" r:id="rId56"/>
    <p:sldId id="866" r:id="rId57"/>
    <p:sldId id="332" r:id="rId58"/>
    <p:sldId id="943" r:id="rId59"/>
    <p:sldId id="333" r:id="rId60"/>
    <p:sldId id="651" r:id="rId61"/>
    <p:sldId id="334" r:id="rId62"/>
    <p:sldId id="944" r:id="rId63"/>
    <p:sldId id="822" r:id="rId64"/>
  </p:sldIdLst>
  <p:sldSz cx="12192000" cy="6858000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>
        <p:scale>
          <a:sx n="90" d="100"/>
          <a:sy n="90" d="100"/>
        </p:scale>
        <p:origin x="564" y="51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7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52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10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90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36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0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30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9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6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39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9.xml"/><Relationship Id="rId7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20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19" Type="http://schemas.openxmlformats.org/officeDocument/2006/relationships/image" Target="../media/image21.png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22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19" Type="http://schemas.openxmlformats.org/officeDocument/2006/relationships/image" Target="../media/image23.png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24.TIF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25.TIF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26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20" Type="http://schemas.openxmlformats.org/officeDocument/2006/relationships/image" Target="../media/image28.TIF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27.png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29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28.TIF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0.xml"/><Relationship Id="rId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30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31.png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notesSlide" Target="../notesSlides/notesSlide16.xml"/><Relationship Id="rId16" Type="http://schemas.openxmlformats.org/officeDocument/2006/relationships/slide" Target="slide56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19" Type="http://schemas.openxmlformats.org/officeDocument/2006/relationships/image" Target="../media/image32.png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34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35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36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37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19" Type="http://schemas.openxmlformats.org/officeDocument/2006/relationships/image" Target="../media/image38.png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39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40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41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19" Type="http://schemas.openxmlformats.org/officeDocument/2006/relationships/image" Target="../media/image42.png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43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44.png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46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1.xml"/><Relationship Id="rId18" Type="http://schemas.openxmlformats.org/officeDocument/2006/relationships/slide" Target="slide6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image" Target="../media/image47.png"/><Relationship Id="rId16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4.xml"/><Relationship Id="rId4" Type="http://schemas.openxmlformats.org/officeDocument/2006/relationships/slide" Target="slide36.xml"/><Relationship Id="rId9" Type="http://schemas.openxmlformats.org/officeDocument/2006/relationships/slide" Target="slide43.xml"/><Relationship Id="rId1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48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49.png"/><Relationship Id="rId3" Type="http://schemas.openxmlformats.org/officeDocument/2006/relationships/slide" Target="slide36.xml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50.png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3.xml"/><Relationship Id="rId18" Type="http://schemas.openxmlformats.org/officeDocument/2006/relationships/image" Target="../media/image51.png"/><Relationship Id="rId3" Type="http://schemas.openxmlformats.org/officeDocument/2006/relationships/slide" Target="slide36.xml"/><Relationship Id="rId21" Type="http://schemas.openxmlformats.org/officeDocument/2006/relationships/image" Target="../media/image3.png"/><Relationship Id="rId7" Type="http://schemas.openxmlformats.org/officeDocument/2006/relationships/slide" Target="slide41.xml"/><Relationship Id="rId12" Type="http://schemas.openxmlformats.org/officeDocument/2006/relationships/slide" Target="slide51.xml"/><Relationship Id="rId17" Type="http://schemas.openxmlformats.org/officeDocument/2006/relationships/slide" Target="slide60.xml"/><Relationship Id="rId2" Type="http://schemas.openxmlformats.org/officeDocument/2006/relationships/slide" Target="slide35.xml"/><Relationship Id="rId16" Type="http://schemas.openxmlformats.org/officeDocument/2006/relationships/slide" Target="slide58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56.xml"/><Relationship Id="rId10" Type="http://schemas.openxmlformats.org/officeDocument/2006/relationships/slide" Target="slide45.xml"/><Relationship Id="rId19" Type="http://schemas.openxmlformats.org/officeDocument/2006/relationships/image" Target="../media/image52.png"/><Relationship Id="rId4" Type="http://schemas.openxmlformats.org/officeDocument/2006/relationships/slide" Target="slide37.xml"/><Relationship Id="rId9" Type="http://schemas.openxmlformats.org/officeDocument/2006/relationships/slide" Target="slide44.xml"/><Relationship Id="rId14" Type="http://schemas.openxmlformats.org/officeDocument/2006/relationships/slide" Target="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199" dirty="0">
                <a:solidFill>
                  <a:schemeClr val="bg1"/>
                </a:solidFill>
                <a:cs typeface="+mn-ea"/>
              </a:rPr>
              <a:t>7.3.1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三角函数的周期性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628800"/>
            <a:ext cx="9622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关键词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体现了对定义域中每一个值都得成立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周期函数的周期不唯一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任何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的非零整数倍都是函数的周期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4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三角函数的周期是函数的整体性质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我们在研究函数时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只需研究一个周期上的图象和性质即可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若不加特殊说明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一般求三角函数的周期的问题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求的是函数的最小正周期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41985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9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求三角函数的周期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16496"/>
                <a:ext cx="11412000" cy="149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求下列函数的周期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4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4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4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4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16496"/>
                <a:ext cx="11412000" cy="1498680"/>
              </a:xfrm>
              <a:prstGeom prst="rect">
                <a:avLst/>
              </a:prstGeom>
              <a:blipFill rotWithShape="0">
                <a:blip r:embed="rId3"/>
                <a:stretch>
                  <a:fillRect l="-1122" b="-5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0000" y="836712"/>
            <a:ext cx="11412000" cy="5040560"/>
            <a:chOff x="319674" y="2575382"/>
            <a:chExt cx="11412000" cy="50405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5040560"/>
              <a:chOff x="319674" y="476672"/>
              <a:chExt cx="11412000" cy="504056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92766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1315633"/>
                <a:ext cx="10909212" cy="4201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定义法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+π),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+π)=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315633"/>
                <a:ext cx="10909212" cy="4201599"/>
              </a:xfrm>
              <a:prstGeom prst="rect">
                <a:avLst/>
              </a:prstGeom>
              <a:blipFill rotWithShape="0">
                <a:blip r:embed="rId3"/>
                <a:stretch>
                  <a:fillRect l="-1117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0000" y="980728"/>
            <a:ext cx="11412000" cy="4320480"/>
            <a:chOff x="319674" y="2575382"/>
            <a:chExt cx="11412000" cy="432048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4320480"/>
              <a:chOff x="319674" y="476672"/>
              <a:chExt cx="11412000" cy="432048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420758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1319555"/>
                <a:ext cx="10909212" cy="359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二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公式法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319555"/>
                <a:ext cx="10909212" cy="3590663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4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)=|sin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916832"/>
            <a:ext cx="11412000" cy="3312368"/>
            <a:chOff x="319674" y="2575382"/>
            <a:chExt cx="11412000" cy="3312368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312368"/>
              <a:chOff x="319674" y="476672"/>
              <a:chExt cx="11412000" cy="331236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319947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255659"/>
            <a:ext cx="10909212" cy="260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利用周期函数的定义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)=|sin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+π)=|sin(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+π)|=|sin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的最小正周期为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35560" y="1563495"/>
                <a:ext cx="9433048" cy="3163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定义法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利用周期函数的定义求解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公式法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对形如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是常数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的函数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对形如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是常数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的函数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563495"/>
                <a:ext cx="9433048" cy="3163110"/>
              </a:xfrm>
              <a:prstGeom prst="rect">
                <a:avLst/>
              </a:prstGeom>
              <a:blipFill rotWithShape="0">
                <a:blip r:embed="rId3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35360" y="1462683"/>
            <a:ext cx="11377264" cy="34784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求三角函数周期的方法</a:t>
            </a:r>
            <a:endParaRPr lang="zh-CN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692696"/>
                <a:ext cx="11339992" cy="266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下列函数中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692696"/>
                <a:ext cx="11339992" cy="2668551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56138" y="154895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4850598" y="250092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5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84535" y="764704"/>
            <a:ext cx="11248331" cy="5236078"/>
            <a:chOff x="471835" y="4581128"/>
            <a:chExt cx="11248331" cy="5236078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5123186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41394" y="1056287"/>
                <a:ext cx="10909212" cy="494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由周期公式知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中的函数周期为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056287"/>
                <a:ext cx="10909212" cy="4944495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7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1040026"/>
                <a:ext cx="1133999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的最小正周期不小于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求正整数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的最大值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040026"/>
                <a:ext cx="11339992" cy="1059649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90000" y="2284778"/>
            <a:ext cx="11412000" cy="2368358"/>
            <a:chOff x="319674" y="2575382"/>
            <a:chExt cx="11412000" cy="2368358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2368358"/>
              <a:chOff x="319674" y="476672"/>
              <a:chExt cx="11412000" cy="236835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225546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2623605"/>
                <a:ext cx="10909212" cy="1804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由周期公式知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623605"/>
                <a:ext cx="10909212" cy="1804789"/>
              </a:xfrm>
              <a:prstGeom prst="rect">
                <a:avLst/>
              </a:prstGeom>
              <a:blipFill rotWithShape="0">
                <a:blip r:embed="rId4"/>
                <a:stretch>
                  <a:fillRect l="-1117" b="-8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691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理解周期函数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最小正周期的定义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会求正、余弦函数和正切函数的周期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能够判断实际问题中的周期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313454"/>
            <a:ext cx="8501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周期函数在实际问题中的应用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若单摆中小球相对静止位置的位移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(cm)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的变化而周期性地变化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请回答下列问题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986" y="2132856"/>
            <a:ext cx="3024029" cy="151134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0000" y="362355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单摆运动的周期是多少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4491242"/>
            <a:ext cx="11412000" cy="1170006"/>
            <a:chOff x="319674" y="2575382"/>
            <a:chExt cx="11412000" cy="117000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170006"/>
              <a:chOff x="319674" y="476672"/>
              <a:chExt cx="11412000" cy="117000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105711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41394" y="4830069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从图象可以看出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单摆运动的周期是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0.4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点算起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到曲线上的哪一点表示完成了一次往复运动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如从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点算起呢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spc="-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0000" y="4012970"/>
            <a:ext cx="11412000" cy="1936310"/>
            <a:chOff x="319674" y="2575382"/>
            <a:chExt cx="11412000" cy="193631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936310"/>
              <a:chOff x="319674" y="476672"/>
              <a:chExt cx="11412000" cy="1936310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182341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1394" y="4351797"/>
            <a:ext cx="1090921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O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点算起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到曲线上的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点表示完成了一次往复运动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点算起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则到曲线上的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点表示完成了一次往复运动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986" y="1845644"/>
            <a:ext cx="3024029" cy="1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单摆小球相对于静止位置的位移是多少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0000" y="4012970"/>
            <a:ext cx="11412000" cy="1288238"/>
            <a:chOff x="319674" y="2575382"/>
            <a:chExt cx="11412000" cy="1288238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288238"/>
              <a:chOff x="319674" y="476672"/>
              <a:chExt cx="11412000" cy="128823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117534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1394" y="4351797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11=0.2+0.4×27,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所以小球经过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11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相对于静止位置的位移是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cm.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986" y="1845644"/>
            <a:ext cx="3024029" cy="1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232069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074098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根据函数关系对应的图象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首先确定函数的周期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然后再利用周期解决问题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5" y="844618"/>
            <a:ext cx="858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一机械振动中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某质点离开平衡位置的位移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(cm)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与时间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之间的函数关系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1008500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image6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0336" y="1154677"/>
            <a:ext cx="2465933" cy="209274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91855" y="2212770"/>
            <a:ext cx="858481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求该函数的周期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0000" y="3508914"/>
            <a:ext cx="11412000" cy="1288238"/>
            <a:chOff x="319674" y="2575382"/>
            <a:chExt cx="11412000" cy="1288238"/>
          </a:xfrm>
        </p:grpSpPr>
        <p:grpSp>
          <p:nvGrpSpPr>
            <p:cNvPr id="29" name="组合 28"/>
            <p:cNvGrpSpPr/>
            <p:nvPr/>
          </p:nvGrpSpPr>
          <p:grpSpPr>
            <a:xfrm>
              <a:off x="319674" y="2575382"/>
              <a:ext cx="11412000" cy="1288238"/>
              <a:chOff x="319674" y="476672"/>
              <a:chExt cx="11412000" cy="12882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19674" y="589563"/>
                <a:ext cx="11412000" cy="117534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41394" y="3847741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由函数图象可知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该函数的周期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=4.5-0.5=4(s).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5" y="844618"/>
            <a:ext cx="858481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=25.5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该质点离开平衡位置的位移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image6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3034" y="1552278"/>
            <a:ext cx="2465933" cy="209274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90000" y="3868954"/>
            <a:ext cx="11412000" cy="2584382"/>
            <a:chOff x="319674" y="2575382"/>
            <a:chExt cx="11412000" cy="2584382"/>
          </a:xfrm>
        </p:grpSpPr>
        <p:grpSp>
          <p:nvGrpSpPr>
            <p:cNvPr id="29" name="组合 28"/>
            <p:cNvGrpSpPr/>
            <p:nvPr/>
          </p:nvGrpSpPr>
          <p:grpSpPr>
            <a:xfrm>
              <a:off x="319674" y="2575382"/>
              <a:ext cx="11412000" cy="2584382"/>
              <a:chOff x="319674" y="476672"/>
              <a:chExt cx="11412000" cy="2584382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19674" y="589563"/>
                <a:ext cx="11412000" cy="247149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41394" y="4207781"/>
            <a:ext cx="10909212" cy="195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(25.5)=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(6×4+1.5)=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(1.5)=-3.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=25.5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质点离开平衡位置的位移为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cm.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周期函数的概念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三角函数的周期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周期函数的实际应用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数形结合法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忽视定义域内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390000" y="980728"/>
                <a:ext cx="11412000" cy="224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A.6π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B.3π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C.2π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D.π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0728"/>
                <a:ext cx="11412000" cy="2249590"/>
              </a:xfrm>
              <a:prstGeom prst="rect">
                <a:avLst/>
              </a:prstGeom>
              <a:blipFill rotWithShape="0">
                <a:blip r:embed="rId6"/>
                <a:stretch>
                  <a:fillRect l="-1122" b="-3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471835" y="3356992"/>
            <a:ext cx="11248331" cy="1800200"/>
            <a:chOff x="471835" y="4581128"/>
            <a:chExt cx="11248331" cy="1800200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95400" y="3645024"/>
                <a:ext cx="10801200" cy="12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645024"/>
                <a:ext cx="10801200" cy="1258230"/>
              </a:xfrm>
              <a:prstGeom prst="rect">
                <a:avLst/>
              </a:prstGeom>
              <a:blipFill rotWithShape="0">
                <a:blip r:embed="rId7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50652" y="18520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611844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生活中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大家知道月亮圆了又缺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缺了又圆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这一周而复始的自然现象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有诗为证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昨夜圆非今夜圆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却疑圆处减婵娟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一年十二度圆缺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能得几多时少年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从诗中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我们能领悟到光阴无情、岁月短暂的道理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告诫人们要珍惜时光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努力学习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从角到角的三角函数值都有周而复始的现象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你知道这一现象反映的是函数的什么性质吗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有了前面的三角函数的图象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今天我们来一起探究三角函数的一些性质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50482" y="1134087"/>
                <a:ext cx="11491037" cy="235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的偶函数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的偶函数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1134087"/>
                <a:ext cx="11491037" cy="2352311"/>
              </a:xfrm>
              <a:prstGeom prst="rect">
                <a:avLst/>
              </a:prstGeom>
              <a:blipFill rotWithShape="0">
                <a:blip r:embed="rId2"/>
                <a:stretch>
                  <a:fillRect l="-1060" b="-3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4770380" y="271458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1124744"/>
            <a:ext cx="11248331" cy="2304256"/>
            <a:chOff x="471835" y="4581128"/>
            <a:chExt cx="11248331" cy="2304256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2191364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95400" y="1425476"/>
                <a:ext cx="10801200" cy="170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所以该函数是周期为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的偶函数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25476"/>
                <a:ext cx="10801200" cy="1705980"/>
              </a:xfrm>
              <a:prstGeom prst="rect">
                <a:avLst/>
              </a:prstGeom>
              <a:blipFill rotWithShape="0">
                <a:blip r:embed="rId6"/>
                <a:stretch>
                  <a:fillRect l="-1129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390000" y="438572"/>
                <a:ext cx="11412000" cy="267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下列函数中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8572"/>
                <a:ext cx="11412000" cy="2672270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2160240"/>
            <a:chOff x="471835" y="4581128"/>
            <a:chExt cx="11248331" cy="216024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2047348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695400" y="3680301"/>
                <a:ext cx="10873208" cy="1652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680301"/>
                <a:ext cx="10873208" cy="1652568"/>
              </a:xfrm>
              <a:prstGeom prst="rect">
                <a:avLst/>
              </a:prstGeom>
              <a:blipFill rotWithShape="0">
                <a:blip r:embed="rId7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14494" y="225223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1073207"/>
                <a:ext cx="11362541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1073207"/>
                <a:ext cx="11362541" cy="1059649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2215474"/>
            <a:chOff x="471835" y="4581128"/>
            <a:chExt cx="11248331" cy="2215474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102582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95400" y="2672189"/>
                <a:ext cx="10801200" cy="1656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72189"/>
                <a:ext cx="10801200" cy="1656031"/>
              </a:xfrm>
              <a:prstGeom prst="rect">
                <a:avLst/>
              </a:prstGeom>
              <a:blipFill rotWithShape="0">
                <a:blip r:embed="rId9"/>
                <a:stretch>
                  <a:fillRect l="-1129" b="-4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9048328" y="143477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2508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B.1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C.2	D.4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2508507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460877" y="301356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879093"/>
            <a:ext cx="11248331" cy="1854163"/>
            <a:chOff x="471835" y="4581128"/>
            <a:chExt cx="11248331" cy="1854163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741270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623392" y="4206039"/>
                <a:ext cx="11017224" cy="1223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206039"/>
                <a:ext cx="11017224" cy="1223925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390000" y="432465"/>
                <a:ext cx="11412000" cy="235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spc="-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 spc="-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与函数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 spc="-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的最小正周期相同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spc="-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A.±1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C.±2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D.2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2465"/>
                <a:ext cx="11412000" cy="2352311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096761"/>
            <a:ext cx="11248331" cy="2564487"/>
            <a:chOff x="471835" y="4581128"/>
            <a:chExt cx="11248331" cy="2564487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2451596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3408434"/>
                <a:ext cx="10801200" cy="1983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34061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)=tan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与函数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的最小正周期相同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=±1.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408434"/>
                <a:ext cx="10801200" cy="1983556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4844" y="141277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82588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的图象可能是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9476"/>
            <a:ext cx="11248331" cy="1791692"/>
            <a:chOff x="471835" y="4581128"/>
            <a:chExt cx="11248331" cy="17916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7880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5400" y="3410349"/>
            <a:ext cx="108012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是偶函数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图象关于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轴对称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12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04" y="1559385"/>
            <a:ext cx="4949847" cy="1313865"/>
          </a:xfrm>
          <a:prstGeom prst="rect">
            <a:avLst/>
          </a:prstGeom>
        </p:spPr>
      </p:pic>
      <p:pic>
        <p:nvPicPr>
          <p:cNvPr id="27" name="image13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055" y="1622455"/>
            <a:ext cx="4689532" cy="1172383"/>
          </a:xfrm>
          <a:prstGeom prst="rect">
            <a:avLst/>
          </a:prstGeom>
        </p:spPr>
      </p:pic>
      <p:sp>
        <p:nvSpPr>
          <p:cNvPr id="22" name="TextBox 19"/>
          <p:cNvSpPr txBox="1"/>
          <p:nvPr/>
        </p:nvSpPr>
        <p:spPr>
          <a:xfrm>
            <a:off x="3827247" y="225753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789891"/>
                <a:ext cx="11412000" cy="17059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&gt;0,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&gt;0,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的部分图象如图所示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89891"/>
                <a:ext cx="11412000" cy="1705980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390000" y="2495871"/>
                <a:ext cx="11412000" cy="1651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B.2	</a:t>
                </a:r>
                <a:endParaRPr lang="zh-CN" altLang="zh-CN" sz="28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C.π	D.2π</a:t>
                </a:r>
                <a:endParaRPr lang="zh-CN" altLang="zh-CN" sz="28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495871"/>
                <a:ext cx="11412000" cy="1651221"/>
              </a:xfrm>
              <a:prstGeom prst="rect">
                <a:avLst/>
              </a:prstGeom>
              <a:blipFill rotWithShape="0">
                <a:blip r:embed="rId19"/>
                <a:stretch>
                  <a:fillRect l="-1122" b="-4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14.jpeg"/>
          <p:cNvPicPr/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9203" y="1830974"/>
            <a:ext cx="2898110" cy="2331956"/>
          </a:xfrm>
          <a:prstGeom prst="rect">
            <a:avLst/>
          </a:prstGeom>
        </p:spPr>
      </p:pic>
      <p:sp>
        <p:nvSpPr>
          <p:cNvPr id="28" name="TextBox 19"/>
          <p:cNvSpPr txBox="1"/>
          <p:nvPr/>
        </p:nvSpPr>
        <p:spPr>
          <a:xfrm>
            <a:off x="2484803" y="263705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556792"/>
            <a:ext cx="11248331" cy="2983941"/>
            <a:chOff x="471835" y="4581128"/>
            <a:chExt cx="11248331" cy="2983941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871049"/>
            </a:xfrm>
            <a:prstGeom prst="roundRect">
              <a:avLst>
                <a:gd name="adj" fmla="val 33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700808"/>
                <a:ext cx="10801200" cy="1923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由题图可知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00808"/>
                <a:ext cx="10801200" cy="1923988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14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7861" y="1817124"/>
            <a:ext cx="2898110" cy="23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一、周期函数的概念</a:t>
            </a: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二、求三角函数的周期</a:t>
            </a: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537142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三、周期函数在实际问题中的应用</a:t>
            </a: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1073934"/>
            <a:ext cx="11298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是定义在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的奇函数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(-3)=-3,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(99)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A.3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.-3	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C.0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.-1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63352" y="177281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437508"/>
            <a:ext cx="11248331" cy="1215628"/>
            <a:chOff x="471835" y="4581128"/>
            <a:chExt cx="11248331" cy="1215628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102736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717032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(99)=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(24×4+3)=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(-3)=3.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下列命题中不正确的有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定义域中的某个自变量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为周期函数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存在常数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使得对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定义域内任意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都满足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为周期函数</a:t>
            </a:r>
            <a:endParaRPr lang="zh-CN" altLang="zh-CN" sz="28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周期函数可能没有最小正周期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周期函数的周期是唯一的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67954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225560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63352" y="358336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883320"/>
            <a:ext cx="11248331" cy="3841824"/>
            <a:chOff x="471835" y="4581128"/>
            <a:chExt cx="11248331" cy="3841824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3728932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1149878"/>
            <a:ext cx="10801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由周期函数的定义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对定义域内的任意一个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都成立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spc="-1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zh-CN" altLang="zh-CN" sz="2800" spc="-1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常数函数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)=1,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显然是周期函数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但它没有最小正周期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spc="-1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的周期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也是周期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22090" y="332656"/>
                <a:ext cx="11298075" cy="165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3π,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=3cos[(2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-π]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332656"/>
                <a:ext cx="11298075" cy="1651221"/>
              </a:xfrm>
              <a:prstGeom prst="rect">
                <a:avLst/>
              </a:prstGeom>
              <a:blipFill rotWithShape="0">
                <a:blip r:embed="rId18"/>
                <a:stretch>
                  <a:fillRect l="-1079" r="-27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276872"/>
            <a:ext cx="11248331" cy="2952328"/>
            <a:chOff x="471835" y="4581128"/>
            <a:chExt cx="11248331" cy="2952328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839436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95400" y="2573613"/>
                <a:ext cx="10801200" cy="2298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2π·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=3cos[(2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-π]=3cos(2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的最小正周期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573613"/>
                <a:ext cx="10801200" cy="2298899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785484" y="137207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π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07368" y="581365"/>
                <a:ext cx="11449272" cy="170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(1,4),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则正整数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的最大值为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81365"/>
                <a:ext cx="11449272" cy="1705980"/>
              </a:xfrm>
              <a:prstGeom prst="rect">
                <a:avLst/>
              </a:prstGeom>
              <a:blipFill rotWithShape="0">
                <a:blip r:embed="rId19"/>
                <a:stretch>
                  <a:fillRect l="-1118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2420888"/>
            <a:ext cx="11248331" cy="2952328"/>
            <a:chOff x="471835" y="4581128"/>
            <a:chExt cx="11248331" cy="295232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839436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2717629"/>
                <a:ext cx="6192688" cy="2513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,1&lt;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&lt;4,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正整数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17629"/>
                <a:ext cx="6192688" cy="2513317"/>
              </a:xfrm>
              <a:prstGeom prst="rect">
                <a:avLst/>
              </a:prstGeom>
              <a:blipFill rotWithShape="0">
                <a:blip r:embed="rId20"/>
                <a:stretch>
                  <a:fillRect l="-1969" b="-3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344928" y="17008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17429"/>
                <a:ext cx="11412000" cy="170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求下列函数的周期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17429"/>
                <a:ext cx="11412000" cy="1705980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332656"/>
            <a:ext cx="11412000" cy="5810249"/>
            <a:chOff x="319674" y="2575382"/>
            <a:chExt cx="11412000" cy="5810249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5810249"/>
              <a:chOff x="319674" y="476672"/>
              <a:chExt cx="11412000" cy="5810249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5697358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23392" y="620688"/>
                <a:ext cx="11017224" cy="552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对任意的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均成立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=2π,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620688"/>
                <a:ext cx="11017224" cy="5522217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29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1340768"/>
            <a:ext cx="11412000" cy="2664296"/>
            <a:chOff x="319674" y="2575382"/>
            <a:chExt cx="11412000" cy="2664296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664296"/>
              <a:chOff x="319674" y="476672"/>
              <a:chExt cx="11412000" cy="2664296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55140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23392" y="1628800"/>
                <a:ext cx="11017224" cy="222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二　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628800"/>
                <a:ext cx="11017224" cy="2222596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88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89373"/>
                <a:ext cx="11412000" cy="94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)=1-2cos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373"/>
                <a:ext cx="11412000" cy="949619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41394" y="2426221"/>
                <a:ext cx="10909212" cy="1223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)=1-2cos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=4.</a:t>
                </a: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6221"/>
                <a:ext cx="10909212" cy="1223925"/>
              </a:xfrm>
              <a:prstGeom prst="rect">
                <a:avLst/>
              </a:prstGeom>
              <a:blipFill rotWithShape="0"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390000" y="2179464"/>
            <a:ext cx="11412000" cy="1969616"/>
            <a:chOff x="319674" y="2575382"/>
            <a:chExt cx="11412000" cy="1969616"/>
          </a:xfrm>
        </p:grpSpPr>
        <p:grpSp>
          <p:nvGrpSpPr>
            <p:cNvPr id="25" name="组合 24"/>
            <p:cNvGrpSpPr/>
            <p:nvPr/>
          </p:nvGrpSpPr>
          <p:grpSpPr>
            <a:xfrm>
              <a:off x="319674" y="2575382"/>
              <a:ext cx="11412000" cy="1969616"/>
              <a:chOff x="319674" y="476672"/>
              <a:chExt cx="11412000" cy="1969616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19674" y="589563"/>
                <a:ext cx="11412000" cy="185672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1052736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1394" y="2977223"/>
            <a:ext cx="1090921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2611512"/>
            <a:ext cx="11412000" cy="1969616"/>
            <a:chOff x="319674" y="2575382"/>
            <a:chExt cx="11412000" cy="196961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1969616"/>
              <a:chOff x="319674" y="476672"/>
              <a:chExt cx="11412000" cy="196961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185672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周期函数的概念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764704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的一个周期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并加以证明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1394" y="1994511"/>
            <a:ext cx="10909212" cy="389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的一个周期为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证明如下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+2)+2)=-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=-[-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)]=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+4)=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的一个周期为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1628800"/>
            <a:ext cx="11412000" cy="4392488"/>
            <a:chOff x="319674" y="2575382"/>
            <a:chExt cx="11412000" cy="4392488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4392488"/>
              <a:chOff x="319674" y="476672"/>
              <a:chExt cx="11412000" cy="4392488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4279597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0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20024" y="1052736"/>
                <a:ext cx="11004568" cy="474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是定义域为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最小正周期为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≤0,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,0&lt;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C.0	D.-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1052736"/>
                <a:ext cx="11004568" cy="4744312"/>
              </a:xfrm>
              <a:prstGeom prst="rect">
                <a:avLst/>
              </a:prstGeom>
              <a:blipFill rotWithShape="0"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503649" y="394155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1340768"/>
            <a:ext cx="11248331" cy="2880320"/>
            <a:chOff x="471835" y="4581128"/>
            <a:chExt cx="11248331" cy="288032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2767427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706069" y="1610217"/>
                <a:ext cx="10790531" cy="2089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15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3)+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1610217"/>
                <a:ext cx="10790531" cy="2089355"/>
              </a:xfrm>
              <a:prstGeom prst="rect">
                <a:avLst/>
              </a:prstGeom>
              <a:blipFill rotWithShape="0">
                <a:blip r:embed="rId18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32673"/>
                <a:ext cx="11394632" cy="235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spc="-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spc="-1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 spc="-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 i="1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 spc="-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 spc="-1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的最小正周期不大于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则正整数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的最小值应是</a:t>
                </a:r>
                <a:endParaRPr lang="zh-CN" altLang="zh-CN" sz="2800" spc="-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A.10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B.11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D.13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32673"/>
                <a:ext cx="11394632" cy="2352311"/>
              </a:xfrm>
              <a:prstGeom prst="rect">
                <a:avLst/>
              </a:prstGeom>
              <a:blipFill rotWithShape="0">
                <a:blip r:embed="rId2"/>
                <a:stretch>
                  <a:fillRect l="-1124" b="-3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913645" y="250139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437943"/>
            <a:ext cx="11248331" cy="2223305"/>
            <a:chOff x="471835" y="4581128"/>
            <a:chExt cx="11248331" cy="2223305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2110413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59396" y="3725975"/>
                <a:ext cx="10873208" cy="193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4π,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所以正整数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3725975"/>
                <a:ext cx="10873208" cy="1935273"/>
              </a:xfrm>
              <a:prstGeom prst="rect">
                <a:avLst/>
              </a:prstGeom>
              <a:blipFill rotWithShape="0">
                <a:blip r:embed="rId19"/>
                <a:stretch>
                  <a:fillRect l="-1121" b="-4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908720"/>
            <a:ext cx="113625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是周期为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的奇函数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)=sin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则当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28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A.sin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D.sin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221336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582589"/>
            <a:ext cx="11248331" cy="4358579"/>
            <a:chOff x="471835" y="4581128"/>
            <a:chExt cx="11248331" cy="435857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245687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69273" y="837132"/>
            <a:ext cx="10899335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,-2&lt;-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)=sin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)=sin(2-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是周期为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的奇函数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)=-sin(2-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-2=sin(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07368" y="1395990"/>
                <a:ext cx="11377264" cy="95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(3)+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025)=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395990"/>
                <a:ext cx="11377264" cy="952890"/>
              </a:xfrm>
              <a:prstGeom prst="rect">
                <a:avLst/>
              </a:prstGeom>
              <a:blipFill rotWithShape="0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483977" y="1325924"/>
                <a:ext cx="629339" cy="777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77" y="1325924"/>
                <a:ext cx="629339" cy="777713"/>
              </a:xfrm>
              <a:prstGeom prst="rect">
                <a:avLst/>
              </a:prstGeom>
              <a:blipFill rotWithShape="0">
                <a:blip r:embed="rId19"/>
                <a:stretch>
                  <a:fillRect l="-20388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9840416" y="1546159"/>
                <a:ext cx="718658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sz="28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kern="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6" y="1546159"/>
                <a:ext cx="718658" cy="57394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332656"/>
            <a:ext cx="11248331" cy="5607115"/>
            <a:chOff x="471835" y="4581128"/>
            <a:chExt cx="11248331" cy="5607115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5494224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695400" y="587985"/>
                <a:ext cx="10801200" cy="5351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(6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 smtClean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π+sin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2π=0,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025)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=337×[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(6)]+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=337×0+sin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587985"/>
                <a:ext cx="10801200" cy="5351786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6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90000" y="836712"/>
                <a:ext cx="11412000" cy="488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干支纪年历法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农历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是屹立于世界民族之林的科学历法之一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与国际公历历法并存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黄帝时期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就有了使用六十花甲子的干支纪年历法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干支是天干和地支的总称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把干支顺序相配正好六十为一周期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周而复始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循环记录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甲、乙、丙、丁、戊、己、庚、辛、壬、癸十个符号叫天干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子、丑、寅、卯、辰、巳、午、未、申、酉、戌、亥十二个符号叫地支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受此周期律的启发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可以求得函数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A.15π	B.12π	</a:t>
                </a:r>
                <a:r>
                  <a:rPr lang="en-US" altLang="zh-CN" sz="2800" dirty="0" smtClean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C.6π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D.4π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36712"/>
                <a:ext cx="11412000" cy="4887492"/>
              </a:xfrm>
              <a:prstGeom prst="rect">
                <a:avLst/>
              </a:prstGeom>
              <a:blipFill rotWithShape="0">
                <a:blip r:embed="rId2"/>
                <a:stretch>
                  <a:fillRect l="-1122" r="-3259" b="-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4564598" y="496037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1192436"/>
            <a:ext cx="11248331" cy="3316684"/>
            <a:chOff x="471835" y="4581128"/>
            <a:chExt cx="11248331" cy="3316684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3203792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95400" y="1480468"/>
                <a:ext cx="10801200" cy="257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由天干为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地支为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其周期为其公倍数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=sin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=3π,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的周期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的最小公倍数为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6π,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的最小正周期为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6π.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480468"/>
                <a:ext cx="10801200" cy="2573012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14180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单摆运动、时钟的圆周运动、四季变化等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都具有周期性变化的规律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对于正弦、余弦函数是否也具有周期性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2276872"/>
            <a:ext cx="11350315" cy="32548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由单位圆中的三角函数线可知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正弦、余弦函数值的变化呈现出周期现象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每当角增加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或减少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)2π,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所得角的终边与原来角的终边相同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故两角的正弦、余弦函数值也分别相同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即有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+2π)=sin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,cos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+2π)= 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故正弦函数、余弦函数也具有周期性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同样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正切函数也具有类似性质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tan(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+π)=tan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32048" y="907145"/>
                <a:ext cx="11369952" cy="170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设函数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且最小正周期为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的解析式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907145"/>
                <a:ext cx="11369952" cy="1705980"/>
              </a:xfrm>
              <a:prstGeom prst="rect">
                <a:avLst/>
              </a:prstGeom>
              <a:blipFill rotWithShape="0">
                <a:blip r:embed="rId18"/>
                <a:stretch>
                  <a:fillRect l="-1126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641394" y="3218647"/>
                <a:ext cx="10909212" cy="2026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且最小正周期为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3218647"/>
                <a:ext cx="10909212" cy="2026965"/>
              </a:xfrm>
              <a:prstGeom prst="rect">
                <a:avLst/>
              </a:prstGeom>
              <a:blipFill rotWithShape="0"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390000" y="2852936"/>
            <a:ext cx="11412000" cy="2664296"/>
            <a:chOff x="319674" y="2575382"/>
            <a:chExt cx="11412000" cy="2664296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2664296"/>
              <a:chOff x="319674" y="476672"/>
              <a:chExt cx="11412000" cy="266429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255140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32048" y="907145"/>
                <a:ext cx="1136995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α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907145"/>
                <a:ext cx="11369952" cy="1059649"/>
              </a:xfrm>
              <a:prstGeom prst="rect">
                <a:avLst/>
              </a:prstGeom>
              <a:blipFill rotWithShape="0">
                <a:blip r:embed="rId18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641394" y="2426559"/>
                <a:ext cx="10909212" cy="294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6559"/>
                <a:ext cx="10909212" cy="2944909"/>
              </a:xfrm>
              <a:prstGeom prst="rect">
                <a:avLst/>
              </a:prstGeom>
              <a:blipFill rotWithShape="0"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390000" y="2060848"/>
            <a:ext cx="11412000" cy="3456384"/>
            <a:chOff x="319674" y="2575382"/>
            <a:chExt cx="11412000" cy="3456384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3456384"/>
              <a:chOff x="319674" y="476672"/>
              <a:chExt cx="11412000" cy="345638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334349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5" name="返回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341765"/>
            <a:ext cx="11519302" cy="7700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1328677"/>
            <a:ext cx="972480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把这个性质推广到函数的一般形式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应如何描述呢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457758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2327794"/>
            <a:ext cx="1130786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对于函数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若存在非零常数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kern="1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对定义域内的任意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都成立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为周期函数</a:t>
            </a:r>
            <a:r>
              <a:rPr lang="en-US" altLang="zh-CN" sz="2800" kern="1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257737"/>
            <a:ext cx="1141585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函数的周期性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的定义域为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如果存在一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使得对于任意的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都有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并且</a:t>
            </a:r>
            <a:r>
              <a:rPr lang="en-US" altLang="zh-CN" sz="2800" i="1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就叫作周期函数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._____</a:t>
            </a:r>
            <a:endParaRPr lang="en-US" altLang="zh-CN" sz="2800" u="sng" dirty="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u="sng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这个函数的周期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最小正周期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对于一个周期函数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如果在它所有的周期中存在一个最小的正数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这个最小的正数就叫作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的最小正周期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0056" y="2010106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非零的常数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81260" y="2623857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44621" y="265575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595" y="3261919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常数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545540"/>
            <a:ext cx="11415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正弦函数和余弦函数的最小正周期为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2π,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正切函数的最小正周期为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sin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cos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φ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为常数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的周期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tan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ωx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φ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</a:t>
            </a:r>
            <a:r>
              <a:rPr lang="en-US" altLang="zh-CN" sz="2800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φ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为常数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≠0,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ω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的周期</a:t>
            </a:r>
            <a:r>
              <a:rPr lang="zh-CN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____.</a:t>
            </a:r>
            <a:endParaRPr lang="zh-CN" altLang="zh-CN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1384" y="2749029"/>
                <a:ext cx="614271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749029"/>
                <a:ext cx="614271" cy="7039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206247" y="2786796"/>
                <a:ext cx="503023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247" y="2786796"/>
                <a:ext cx="503023" cy="666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5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2370</Words>
  <Application>Microsoft Office PowerPoint</Application>
  <PresentationFormat>宽屏</PresentationFormat>
  <Paragraphs>732</Paragraphs>
  <Slides>62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78" baseType="lpstr">
      <vt:lpstr>Adobe 黑体 Std R</vt:lpstr>
      <vt:lpstr>DOUYU Font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1493</cp:revision>
  <dcterms:created xsi:type="dcterms:W3CDTF">2019-11-13T09:14:00Z</dcterms:created>
  <dcterms:modified xsi:type="dcterms:W3CDTF">2024-06-12T03:03:47Z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