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592" r:id="rId3"/>
    <p:sldId id="591" r:id="rId4"/>
    <p:sldId id="593" r:id="rId5"/>
    <p:sldId id="564" r:id="rId6"/>
    <p:sldId id="314" r:id="rId7"/>
    <p:sldId id="509" r:id="rId8"/>
    <p:sldId id="315" r:id="rId9"/>
    <p:sldId id="565" r:id="rId10"/>
    <p:sldId id="567" r:id="rId11"/>
    <p:sldId id="566" r:id="rId12"/>
    <p:sldId id="510" r:id="rId13"/>
    <p:sldId id="511" r:id="rId14"/>
    <p:sldId id="267" r:id="rId15"/>
    <p:sldId id="512" r:id="rId17"/>
    <p:sldId id="513" r:id="rId18"/>
    <p:sldId id="514" r:id="rId19"/>
    <p:sldId id="518" r:id="rId20"/>
    <p:sldId id="505" r:id="rId21"/>
    <p:sldId id="506" r:id="rId22"/>
    <p:sldId id="377" r:id="rId23"/>
    <p:sldId id="573" r:id="rId24"/>
    <p:sldId id="534" r:id="rId25"/>
    <p:sldId id="562" r:id="rId26"/>
    <p:sldId id="576" r:id="rId27"/>
    <p:sldId id="577" r:id="rId28"/>
    <p:sldId id="578" r:id="rId29"/>
    <p:sldId id="579" r:id="rId30"/>
    <p:sldId id="588"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王子涵" initials="王" lastIdx="0" clrIdx="0"/>
  <p:cmAuthor id="2" name="rebacca" initials="r" lastIdx="0" clrIdx="1"/>
  <p:cmAuthor id="3" name="Windows 用户" initials="W" lastIdx="0" clrIdx="0"/>
  <p:cmAuthor id="4" name="微软用户" initials="微" lastIdx="0" clrIdx="0"/>
  <p:cmAuthor id="5" name="新课标第一网" initials="新" lastIdx="0" clrIdx="0"/>
  <p:cmAuthor id="8" name="CHINESE-BC06F90" initials="C" lastIdx="0" clrIdx="0"/>
  <p:cmAuthor id="9" name="lenovo" initials="l" lastIdx="0" clrIdx="0"/>
  <p:cmAuthor id="10" name="Lenovo" initials="L" lastIdx="0" clrIdx="9"/>
  <p:cmAuthor id="12" name="12279" initials="1" lastIdx="0" clrIdx="11"/>
  <p:cmAuthor id="11" name="ASUS" initials="A" lastIdx="0" clrIdx="10"/>
  <p:cmAuthor id="13" name="xtzj" initials="x" lastIdx="0" clrIdx="0"/>
  <p:cmAuthor id="15" name="付" initials="付" lastIdx="0" clrIdx="14"/>
  <p:cmAuthor id="14" name="Mia Vida Villanueva" initials="" lastIdx="0" clrIdx="0"/>
  <p:cmAuthor id="16" name="Nicole Li  李倩" initials="N" lastIdx="0" clrIdx="0"/>
  <p:cmAuthor id="18" name="222" initials="2" lastIdx="0" clrIdx="0"/>
  <p:cmAuthor id="20" name="iwenping" initials="" lastIdx="0" clrIdx="0"/>
  <p:cmAuthor id="22" name="User" initials="" lastIdx="0" clrIdx="0"/>
  <p:cmAuthor id="19" name="86157" initials="8" lastIdx="0" clrIdx="18"/>
  <p:cmAuthor id="24" name="zhouyangfan" initials="z" lastIdx="0" clrIdx="0"/>
  <p:cmAuthor id="25" name="tplife" initials="t" lastIdx="0" clrIdx="0"/>
  <p:cmAuthor id="26" name="??" initials="?" lastIdx="0" clrIdx="0"/>
  <p:cmAuthor id="17" name="HUAWEI" initials="H" lastIdx="0" clrIdx="16"/>
  <p:cmAuthor id="23" name="administrator-pc" initials="" lastIdx="0" clrIdx="0"/>
  <p:cmAuthor id="76" name="何 龙" initials="何" lastIdx="0" clrIdx="25"/>
  <p:cmAuthor id="49837067" name="刘浩" initials="刘" lastIdx="0" clrIdx="0"/>
  <p:cmAuthor id="2000" name="张瑞霞" initials="authorId_524709945" lastIdx="0" clrIdx="0"/>
  <p:cmAuthor id="2001" name="Dino._6ZFrB7nA" initials="authorId_1257418890" lastIdx="0" clrIdx="1"/>
  <p:cmAuthor id="28" name="叶子" initials="叶" lastIdx="0" clrIdx="27"/>
  <p:cmAuthor id="29" name="韩琳晶" initials="韩" lastIdx="0" clrIdx="28"/>
  <p:cmAuthor id="30" name="LJH" initials="L" lastIdx="0" clrIdx="0"/>
  <p:cmAuthor id="31" name="未知用户1" initials="未" lastIdx="0" clrIdx="22"/>
  <p:cmAuthor id="32" name="陈庆" initials="陈" lastIdx="0" clrIdx="31"/>
  <p:cmAuthor id="34" name="a'su's" initials="a" lastIdx="0" clrIdx="33"/>
  <p:cmAuthor id="35" name="陈芳" initials="" lastIdx="0" clrIdx="35"/>
  <p:cmAuthor id="38" name="邹 嘉豪" initials="" lastIdx="0" clrIdx="25"/>
  <p:cmAuthor id="40" name="乐胜中学微机室" initials="乐" lastIdx="0" clrIdx="39"/>
  <p:cmAuthor id="42" name="hanying" initials="h" lastIdx="0" clrIdx="41"/>
  <p:cmAuthor id="27" name="张 林娜" initials="张" lastIdx="0" clrIdx="0"/>
  <p:cmAuthor id="37" name="DELL" initials="" lastIdx="0" clrIdx="25"/>
  <p:cmAuthor id="36" name="seewo" initials="s" lastIdx="0" clrIdx="35"/>
  <p:cmAuthor id="44" name="ZhuanZ(无密码)" initials="Z" lastIdx="0" clrIdx="4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172" y="44"/>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38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tags" Target="../tags/tag358.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BB5140C1-2D8E-4A9B-93E0-B4EEE70D0AE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2.png"/><Relationship Id="rId20" Type="http://schemas.openxmlformats.org/officeDocument/2006/relationships/tags" Target="../tags/tag65.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20"/>
            </p:custDataLst>
          </p:nvPr>
        </p:nvPicPr>
        <p:blipFill>
          <a:blip r:embed="rId21"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slideLayout" Target="../slideLayouts/slideLayout7.xml"/><Relationship Id="rId11" Type="http://schemas.openxmlformats.org/officeDocument/2006/relationships/image" Target="../media/image3.png"/><Relationship Id="rId10" Type="http://schemas.openxmlformats.org/officeDocument/2006/relationships/tags" Target="../tags/tag75.xml"/><Relationship Id="rId1" Type="http://schemas.openxmlformats.org/officeDocument/2006/relationships/tags" Target="../tags/tag66.xml"/></Relationships>
</file>

<file path=ppt/slides/_rels/slide10.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0" Type="http://schemas.openxmlformats.org/officeDocument/2006/relationships/slideLayout" Target="../slideLayouts/slideLayout2.xml"/><Relationship Id="rId2" Type="http://schemas.openxmlformats.org/officeDocument/2006/relationships/tags" Target="../tags/tag146.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image" Target="../media/image7.png"/><Relationship Id="rId2" Type="http://schemas.openxmlformats.org/officeDocument/2006/relationships/tags" Target="../tags/tag165.xml"/><Relationship Id="rId1" Type="http://schemas.openxmlformats.org/officeDocument/2006/relationships/tags" Target="../tags/tag164.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1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image" Target="../media/image9.png"/><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image" Target="../media/image8.png"/><Relationship Id="rId23" Type="http://schemas.openxmlformats.org/officeDocument/2006/relationships/notesSlide" Target="../notesSlides/notesSlide1.xml"/><Relationship Id="rId22" Type="http://schemas.openxmlformats.org/officeDocument/2006/relationships/slideLayout" Target="../slideLayouts/slideLayout2.xml"/><Relationship Id="rId21" Type="http://schemas.openxmlformats.org/officeDocument/2006/relationships/tags" Target="../tags/tag191.xml"/><Relationship Id="rId20" Type="http://schemas.openxmlformats.org/officeDocument/2006/relationships/tags" Target="../tags/tag190.xml"/><Relationship Id="rId2" Type="http://schemas.openxmlformats.org/officeDocument/2006/relationships/tags" Target="../tags/tag176.xml"/><Relationship Id="rId19" Type="http://schemas.openxmlformats.org/officeDocument/2006/relationships/tags" Target="../tags/tag189.xml"/><Relationship Id="rId18" Type="http://schemas.openxmlformats.org/officeDocument/2006/relationships/tags" Target="../tags/tag188.xml"/><Relationship Id="rId17" Type="http://schemas.openxmlformats.org/officeDocument/2006/relationships/tags" Target="../tags/tag187.xml"/><Relationship Id="rId16" Type="http://schemas.openxmlformats.org/officeDocument/2006/relationships/tags" Target="../tags/tag186.xml"/><Relationship Id="rId15" Type="http://schemas.openxmlformats.org/officeDocument/2006/relationships/tags" Target="../tags/tag185.xml"/><Relationship Id="rId14" Type="http://schemas.openxmlformats.org/officeDocument/2006/relationships/tags" Target="../tags/tag184.xml"/><Relationship Id="rId13" Type="http://schemas.openxmlformats.org/officeDocument/2006/relationships/tags" Target="../tags/tag183.xml"/><Relationship Id="rId12" Type="http://schemas.openxmlformats.org/officeDocument/2006/relationships/image" Target="../media/image11.png"/><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tags" Target="../tags/tag175.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17.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3" Type="http://schemas.openxmlformats.org/officeDocument/2006/relationships/slideLayout" Target="../slideLayouts/slideLayout7.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tags" Target="../tags/tag213.xml"/></Relationships>
</file>

<file path=ppt/slides/_rels/slide18.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6" Type="http://schemas.openxmlformats.org/officeDocument/2006/relationships/slideLayout" Target="../slideLayouts/slideLayout2.xml"/><Relationship Id="rId15" Type="http://schemas.openxmlformats.org/officeDocument/2006/relationships/tags" Target="../tags/tag239.xml"/><Relationship Id="rId14" Type="http://schemas.openxmlformats.org/officeDocument/2006/relationships/tags" Target="../tags/tag238.xml"/><Relationship Id="rId13" Type="http://schemas.openxmlformats.org/officeDocument/2006/relationships/tags" Target="../tags/tag237.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tags" Target="../tags/tag225.xml"/></Relationships>
</file>

<file path=ppt/slides/_rels/slide19.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7" Type="http://schemas.openxmlformats.org/officeDocument/2006/relationships/slideLayout" Target="../slideLayouts/slideLayout2.xml"/><Relationship Id="rId16" Type="http://schemas.openxmlformats.org/officeDocument/2006/relationships/tags" Target="../tags/tag252.xml"/><Relationship Id="rId15" Type="http://schemas.openxmlformats.org/officeDocument/2006/relationships/tags" Target="../tags/tag251.xml"/><Relationship Id="rId14" Type="http://schemas.openxmlformats.org/officeDocument/2006/relationships/tags" Target="../tags/tag250.xml"/><Relationship Id="rId13" Type="http://schemas.openxmlformats.org/officeDocument/2006/relationships/image" Target="../media/image15.svg"/><Relationship Id="rId12" Type="http://schemas.openxmlformats.org/officeDocument/2006/relationships/image" Target="../media/image14.png"/><Relationship Id="rId11" Type="http://schemas.openxmlformats.org/officeDocument/2006/relationships/tags" Target="../tags/tag249.xml"/><Relationship Id="rId10" Type="http://schemas.openxmlformats.org/officeDocument/2006/relationships/image" Target="../media/image13.png"/><Relationship Id="rId1" Type="http://schemas.openxmlformats.org/officeDocument/2006/relationships/tags" Target="../tags/tag240.xml"/></Relationships>
</file>

<file path=ppt/slides/_rels/slide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2" Type="http://schemas.openxmlformats.org/officeDocument/2006/relationships/slideLayout" Target="../slideLayouts/slideLayout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20.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image" Target="../media/image17.png"/><Relationship Id="rId3" Type="http://schemas.openxmlformats.org/officeDocument/2006/relationships/tags" Target="../tags/tag254.xml"/><Relationship Id="rId2" Type="http://schemas.openxmlformats.org/officeDocument/2006/relationships/image" Target="../media/image16.png"/><Relationship Id="rId16" Type="http://schemas.openxmlformats.org/officeDocument/2006/relationships/notesSlide" Target="../notesSlides/notesSlide2.xml"/><Relationship Id="rId15" Type="http://schemas.openxmlformats.org/officeDocument/2006/relationships/slideLayout" Target="../slideLayouts/slideLayout2.xml"/><Relationship Id="rId14" Type="http://schemas.openxmlformats.org/officeDocument/2006/relationships/tags" Target="../tags/tag264.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tags" Target="../tags/tag253.xml"/></Relationships>
</file>

<file path=ppt/slides/_rels/slide21.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1" Type="http://schemas.openxmlformats.org/officeDocument/2006/relationships/slideLayout" Target="../slideLayouts/slideLayout7.xml"/><Relationship Id="rId10" Type="http://schemas.openxmlformats.org/officeDocument/2006/relationships/tags" Target="../tags/tag275.xml"/><Relationship Id="rId1" Type="http://schemas.openxmlformats.org/officeDocument/2006/relationships/tags" Target="../tags/tag267.xml"/></Relationships>
</file>

<file path=ppt/slides/_rels/slide22.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1" Type="http://schemas.openxmlformats.org/officeDocument/2006/relationships/notesSlide" Target="../notesSlides/notesSlide3.xml"/><Relationship Id="rId50" Type="http://schemas.openxmlformats.org/officeDocument/2006/relationships/slideLayout" Target="../slideLayouts/slideLayout2.xml"/><Relationship Id="rId5" Type="http://schemas.openxmlformats.org/officeDocument/2006/relationships/tags" Target="../tags/tag280.xml"/><Relationship Id="rId49" Type="http://schemas.openxmlformats.org/officeDocument/2006/relationships/tags" Target="../tags/tag324.xml"/><Relationship Id="rId48" Type="http://schemas.openxmlformats.org/officeDocument/2006/relationships/tags" Target="../tags/tag323.xml"/><Relationship Id="rId47" Type="http://schemas.openxmlformats.org/officeDocument/2006/relationships/tags" Target="../tags/tag322.xml"/><Relationship Id="rId46" Type="http://schemas.openxmlformats.org/officeDocument/2006/relationships/tags" Target="../tags/tag321.xml"/><Relationship Id="rId45" Type="http://schemas.openxmlformats.org/officeDocument/2006/relationships/tags" Target="../tags/tag320.xml"/><Relationship Id="rId44" Type="http://schemas.openxmlformats.org/officeDocument/2006/relationships/tags" Target="../tags/tag319.xml"/><Relationship Id="rId43" Type="http://schemas.openxmlformats.org/officeDocument/2006/relationships/tags" Target="../tags/tag318.xml"/><Relationship Id="rId42" Type="http://schemas.openxmlformats.org/officeDocument/2006/relationships/tags" Target="../tags/tag317.xml"/><Relationship Id="rId41" Type="http://schemas.openxmlformats.org/officeDocument/2006/relationships/tags" Target="../tags/tag316.xml"/><Relationship Id="rId40" Type="http://schemas.openxmlformats.org/officeDocument/2006/relationships/tags" Target="../tags/tag315.xml"/><Relationship Id="rId4" Type="http://schemas.openxmlformats.org/officeDocument/2006/relationships/tags" Target="../tags/tag279.xml"/><Relationship Id="rId39" Type="http://schemas.openxmlformats.org/officeDocument/2006/relationships/tags" Target="../tags/tag314.xml"/><Relationship Id="rId38" Type="http://schemas.openxmlformats.org/officeDocument/2006/relationships/tags" Target="../tags/tag313.xml"/><Relationship Id="rId37" Type="http://schemas.openxmlformats.org/officeDocument/2006/relationships/tags" Target="../tags/tag312.xml"/><Relationship Id="rId36" Type="http://schemas.openxmlformats.org/officeDocument/2006/relationships/tags" Target="../tags/tag311.xml"/><Relationship Id="rId35" Type="http://schemas.openxmlformats.org/officeDocument/2006/relationships/tags" Target="../tags/tag310.xml"/><Relationship Id="rId34" Type="http://schemas.openxmlformats.org/officeDocument/2006/relationships/tags" Target="../tags/tag309.xml"/><Relationship Id="rId33" Type="http://schemas.openxmlformats.org/officeDocument/2006/relationships/tags" Target="../tags/tag308.xml"/><Relationship Id="rId32" Type="http://schemas.openxmlformats.org/officeDocument/2006/relationships/tags" Target="../tags/tag307.xml"/><Relationship Id="rId31" Type="http://schemas.openxmlformats.org/officeDocument/2006/relationships/tags" Target="../tags/tag306.xml"/><Relationship Id="rId30" Type="http://schemas.openxmlformats.org/officeDocument/2006/relationships/tags" Target="../tags/tag305.xml"/><Relationship Id="rId3" Type="http://schemas.openxmlformats.org/officeDocument/2006/relationships/tags" Target="../tags/tag278.xml"/><Relationship Id="rId29" Type="http://schemas.openxmlformats.org/officeDocument/2006/relationships/tags" Target="../tags/tag304.xml"/><Relationship Id="rId28" Type="http://schemas.openxmlformats.org/officeDocument/2006/relationships/tags" Target="../tags/tag303.xml"/><Relationship Id="rId27" Type="http://schemas.openxmlformats.org/officeDocument/2006/relationships/tags" Target="../tags/tag302.xml"/><Relationship Id="rId26" Type="http://schemas.openxmlformats.org/officeDocument/2006/relationships/tags" Target="../tags/tag301.xml"/><Relationship Id="rId25" Type="http://schemas.openxmlformats.org/officeDocument/2006/relationships/tags" Target="../tags/tag300.xml"/><Relationship Id="rId24" Type="http://schemas.openxmlformats.org/officeDocument/2006/relationships/tags" Target="../tags/tag299.xml"/><Relationship Id="rId23" Type="http://schemas.openxmlformats.org/officeDocument/2006/relationships/tags" Target="../tags/tag298.xml"/><Relationship Id="rId22" Type="http://schemas.openxmlformats.org/officeDocument/2006/relationships/tags" Target="../tags/tag297.xml"/><Relationship Id="rId21" Type="http://schemas.openxmlformats.org/officeDocument/2006/relationships/tags" Target="../tags/tag296.xml"/><Relationship Id="rId20" Type="http://schemas.openxmlformats.org/officeDocument/2006/relationships/tags" Target="../tags/tag295.xml"/><Relationship Id="rId2" Type="http://schemas.openxmlformats.org/officeDocument/2006/relationships/tags" Target="../tags/tag277.xml"/><Relationship Id="rId19" Type="http://schemas.openxmlformats.org/officeDocument/2006/relationships/tags" Target="../tags/tag294.xml"/><Relationship Id="rId18" Type="http://schemas.openxmlformats.org/officeDocument/2006/relationships/tags" Target="../tags/tag293.xml"/><Relationship Id="rId17" Type="http://schemas.openxmlformats.org/officeDocument/2006/relationships/tags" Target="../tags/tag292.xml"/><Relationship Id="rId16" Type="http://schemas.openxmlformats.org/officeDocument/2006/relationships/tags" Target="../tags/tag291.xml"/><Relationship Id="rId15" Type="http://schemas.openxmlformats.org/officeDocument/2006/relationships/tags" Target="../tags/tag290.xml"/><Relationship Id="rId14" Type="http://schemas.openxmlformats.org/officeDocument/2006/relationships/tags" Target="../tags/tag289.xml"/><Relationship Id="rId13" Type="http://schemas.openxmlformats.org/officeDocument/2006/relationships/tags" Target="../tags/tag288.xml"/><Relationship Id="rId12" Type="http://schemas.openxmlformats.org/officeDocument/2006/relationships/tags" Target="../tags/tag287.xml"/><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tags" Target="../tags/tag276.xml"/></Relationships>
</file>

<file path=ppt/slides/_rels/slide23.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3" Type="http://schemas.openxmlformats.org/officeDocument/2006/relationships/notesSlide" Target="../notesSlides/notesSlide4.xml"/><Relationship Id="rId32" Type="http://schemas.openxmlformats.org/officeDocument/2006/relationships/slideLayout" Target="../slideLayouts/slideLayout1.xml"/><Relationship Id="rId31" Type="http://schemas.openxmlformats.org/officeDocument/2006/relationships/image" Target="../media/image19.png"/><Relationship Id="rId30" Type="http://schemas.openxmlformats.org/officeDocument/2006/relationships/tags" Target="../tags/tag357.xml"/><Relationship Id="rId3" Type="http://schemas.openxmlformats.org/officeDocument/2006/relationships/tags" Target="../tags/tag330.xml"/><Relationship Id="rId29" Type="http://schemas.openxmlformats.org/officeDocument/2006/relationships/tags" Target="../tags/tag356.xml"/><Relationship Id="rId28" Type="http://schemas.openxmlformats.org/officeDocument/2006/relationships/tags" Target="../tags/tag355.xml"/><Relationship Id="rId27" Type="http://schemas.openxmlformats.org/officeDocument/2006/relationships/tags" Target="../tags/tag354.xml"/><Relationship Id="rId26" Type="http://schemas.openxmlformats.org/officeDocument/2006/relationships/tags" Target="../tags/tag353.xml"/><Relationship Id="rId25" Type="http://schemas.openxmlformats.org/officeDocument/2006/relationships/tags" Target="../tags/tag352.xml"/><Relationship Id="rId24" Type="http://schemas.openxmlformats.org/officeDocument/2006/relationships/tags" Target="../tags/tag351.xml"/><Relationship Id="rId23" Type="http://schemas.openxmlformats.org/officeDocument/2006/relationships/tags" Target="../tags/tag350.xml"/><Relationship Id="rId22" Type="http://schemas.openxmlformats.org/officeDocument/2006/relationships/tags" Target="../tags/tag349.xml"/><Relationship Id="rId21" Type="http://schemas.openxmlformats.org/officeDocument/2006/relationships/tags" Target="../tags/tag348.xml"/><Relationship Id="rId20" Type="http://schemas.openxmlformats.org/officeDocument/2006/relationships/tags" Target="../tags/tag347.xml"/><Relationship Id="rId2" Type="http://schemas.openxmlformats.org/officeDocument/2006/relationships/tags" Target="../tags/tag329.xml"/><Relationship Id="rId19" Type="http://schemas.openxmlformats.org/officeDocument/2006/relationships/tags" Target="../tags/tag346.xml"/><Relationship Id="rId18" Type="http://schemas.openxmlformats.org/officeDocument/2006/relationships/tags" Target="../tags/tag345.xml"/><Relationship Id="rId17" Type="http://schemas.openxmlformats.org/officeDocument/2006/relationships/tags" Target="../tags/tag344.xml"/><Relationship Id="rId16" Type="http://schemas.openxmlformats.org/officeDocument/2006/relationships/tags" Target="../tags/tag343.xml"/><Relationship Id="rId15" Type="http://schemas.openxmlformats.org/officeDocument/2006/relationships/tags" Target="../tags/tag342.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tags" Target="../tags/tag32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image" Target="../media/image20.png"/><Relationship Id="rId1" Type="http://schemas.openxmlformats.org/officeDocument/2006/relationships/tags" Target="../tags/tag373.xml"/></Relationships>
</file>

<file path=ppt/slides/_rels/slide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0" Type="http://schemas.openxmlformats.org/officeDocument/2006/relationships/slideLayout" Target="../slideLayouts/slideLayout7.xml"/><Relationship Id="rId1" Type="http://schemas.openxmlformats.org/officeDocument/2006/relationships/tags" Target="../tags/tag87.xml"/></Relationships>
</file>

<file path=ppt/slides/_rels/slide4.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4.jpeg"/><Relationship Id="rId10" Type="http://schemas.openxmlformats.org/officeDocument/2006/relationships/slideLayout" Target="../slideLayouts/slideLayout7.xml"/><Relationship Id="rId1" Type="http://schemas.openxmlformats.org/officeDocument/2006/relationships/tags" Target="../tags/tag96.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1" Type="http://schemas.openxmlformats.org/officeDocument/2006/relationships/slideLayout" Target="../slideLayouts/slideLayout2.xml"/><Relationship Id="rId10" Type="http://schemas.openxmlformats.org/officeDocument/2006/relationships/tags" Target="../tags/tag116.xml"/><Relationship Id="rId1" Type="http://schemas.openxmlformats.org/officeDocument/2006/relationships/tags" Target="../tags/tag108.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23.xml"/><Relationship Id="rId7" Type="http://schemas.openxmlformats.org/officeDocument/2006/relationships/image" Target="../media/image6.jpeg"/><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8.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3" Type="http://schemas.openxmlformats.org/officeDocument/2006/relationships/slideLayout" Target="../slideLayouts/slideLayout2.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tags" Target="../tags/tag124.xml"/></Relationships>
</file>

<file path=ppt/slides/_rels/slide9.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0" Type="http://schemas.openxmlformats.org/officeDocument/2006/relationships/slideLayout" Target="../slideLayouts/slideLayout7.xml"/><Relationship Id="rId1" Type="http://schemas.openxmlformats.org/officeDocument/2006/relationships/tags" Target="../tags/tag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2"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custDataLst>
              <p:tags r:id="rId2"/>
            </p:custDataLst>
          </p:nvPr>
        </p:nvSpPr>
        <p:spPr>
          <a:xfrm>
            <a:off x="1" y="5249118"/>
            <a:ext cx="1608882" cy="1608882"/>
          </a:xfrm>
          <a:prstGeom prst="rtTriangle">
            <a:avLst/>
          </a:prstGeom>
          <a:solidFill>
            <a:srgbClr val="C145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755" b="0" i="0" u="none" strike="noStrike" kern="1200" cap="none" spc="0" normalizeH="0" baseline="0" noProof="0">
              <a:ln>
                <a:noFill/>
              </a:ln>
              <a:solidFill>
                <a:prstClr val="black">
                  <a:lumMod val="85000"/>
                  <a:lumOff val="15000"/>
                </a:prstClr>
              </a:solidFill>
              <a:effectLst/>
              <a:uLnTx/>
              <a:uFillTx/>
              <a:latin typeface="Segoe UI Light 8"/>
              <a:ea typeface="微软雅黑 Light" panose="020B0502040204020203" charset="-122"/>
              <a:cs typeface="+mn-cs"/>
            </a:endParaRPr>
          </a:p>
        </p:txBody>
      </p:sp>
      <p:sp>
        <p:nvSpPr>
          <p:cNvPr id="7" name="矩形 6"/>
          <p:cNvSpPr/>
          <p:nvPr>
            <p:custDataLst>
              <p:tags r:id="rId3"/>
            </p:custDataLst>
          </p:nvPr>
        </p:nvSpPr>
        <p:spPr>
          <a:xfrm>
            <a:off x="10815955" y="0"/>
            <a:ext cx="1376045" cy="1282700"/>
          </a:xfrm>
          <a:prstGeom prst="rect">
            <a:avLst/>
          </a:prstGeom>
          <a:solidFill>
            <a:srgbClr val="C145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755" b="0" i="0" u="none" strike="noStrike" kern="1200" cap="none" spc="0" normalizeH="0" baseline="0" noProof="0">
              <a:ln>
                <a:noFill/>
              </a:ln>
              <a:solidFill>
                <a:prstClr val="black">
                  <a:lumMod val="85000"/>
                  <a:lumOff val="15000"/>
                </a:prstClr>
              </a:solidFill>
              <a:effectLst/>
              <a:uLnTx/>
              <a:uFillTx/>
              <a:latin typeface="Segoe UI Light 8"/>
              <a:ea typeface="微软雅黑 Light" panose="020B0502040204020203" charset="-122"/>
              <a:cs typeface="+mn-cs"/>
            </a:endParaRPr>
          </a:p>
        </p:txBody>
      </p:sp>
      <p:sp>
        <p:nvSpPr>
          <p:cNvPr id="8" name="文本框 7"/>
          <p:cNvSpPr txBox="1"/>
          <p:nvPr>
            <p:custDataLst>
              <p:tags r:id="rId4"/>
            </p:custDataLst>
          </p:nvPr>
        </p:nvSpPr>
        <p:spPr>
          <a:xfrm>
            <a:off x="540385" y="5767705"/>
            <a:ext cx="1139825" cy="953135"/>
          </a:xfrm>
          <a:prstGeom prst="rect">
            <a:avLst/>
          </a:prstGeom>
          <a:noFill/>
        </p:spPr>
        <p:txBody>
          <a:bodyPr wrap="square" rtlCol="0">
            <a:spAutoFit/>
          </a:bodyPr>
          <a:lstStyle/>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第四</a:t>
            </a:r>
            <a:endParaRPr lang="zh-CN" altLang="en-US" sz="2800" b="1" noProof="0">
              <a:ln>
                <a:noFill/>
              </a:ln>
              <a:effectLst/>
              <a:uLnTx/>
              <a:uFillTx/>
              <a:latin typeface="黑体" panose="02010609060101010101" charset="-122"/>
              <a:ea typeface="黑体" panose="02010609060101010101" charset="-122"/>
              <a:sym typeface="+mn-ea"/>
            </a:endParaRPr>
          </a:p>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单元</a:t>
            </a:r>
            <a:endParaRPr lang="zh-CN" altLang="en-US" sz="2800" b="1" noProof="0">
              <a:ln>
                <a:noFill/>
              </a:ln>
              <a:effectLst/>
              <a:uLnTx/>
              <a:uFillTx/>
              <a:latin typeface="黑体" panose="02010609060101010101" charset="-122"/>
              <a:ea typeface="黑体" panose="02010609060101010101" charset="-122"/>
              <a:sym typeface="+mn-ea"/>
            </a:endParaRPr>
          </a:p>
        </p:txBody>
      </p:sp>
      <p:sp>
        <p:nvSpPr>
          <p:cNvPr id="10" name="矩形 9"/>
          <p:cNvSpPr/>
          <p:nvPr>
            <p:custDataLst>
              <p:tags r:id="rId5"/>
            </p:custDataLst>
          </p:nvPr>
        </p:nvSpPr>
        <p:spPr>
          <a:xfrm>
            <a:off x="330835" y="356870"/>
            <a:ext cx="3225800" cy="93980"/>
          </a:xfrm>
          <a:prstGeom prst="rect">
            <a:avLst/>
          </a:prstGeom>
          <a:solidFill>
            <a:srgbClr val="C1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Segoe UI Light 8"/>
              <a:ea typeface="微软雅黑 Light" panose="020B0502040204020203" charset="-122"/>
              <a:cs typeface="+mn-cs"/>
            </a:endParaRPr>
          </a:p>
        </p:txBody>
      </p:sp>
      <p:sp>
        <p:nvSpPr>
          <p:cNvPr id="11" name="文本框 10"/>
          <p:cNvSpPr txBox="1"/>
          <p:nvPr>
            <p:custDataLst>
              <p:tags r:id="rId6"/>
            </p:custDataLst>
          </p:nvPr>
        </p:nvSpPr>
        <p:spPr>
          <a:xfrm>
            <a:off x="242027" y="551723"/>
            <a:ext cx="3400425"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黑体" panose="02010609060101010101" charset="-122"/>
                <a:ea typeface="黑体" panose="02010609060101010101" charset="-122"/>
              </a:rPr>
              <a:t>民族关系与国家关系</a:t>
            </a:r>
            <a:endParaRPr kumimoji="0" lang="zh-CN" altLang="en-US" sz="2800" b="1" i="0" u="none" strike="noStrike" kern="1200" cap="none" spc="0" normalizeH="0" baseline="0" noProof="0">
              <a:ln>
                <a:noFill/>
              </a:ln>
              <a:solidFill>
                <a:schemeClr val="tx1"/>
              </a:solidFill>
              <a:effectLst/>
              <a:uLnTx/>
              <a:uFillTx/>
              <a:latin typeface="黑体" panose="02010609060101010101" charset="-122"/>
              <a:ea typeface="黑体" panose="02010609060101010101" charset="-122"/>
            </a:endParaRPr>
          </a:p>
        </p:txBody>
      </p:sp>
      <p:sp>
        <p:nvSpPr>
          <p:cNvPr id="13" name="文本框 12"/>
          <p:cNvSpPr txBox="1"/>
          <p:nvPr>
            <p:custDataLst>
              <p:tags r:id="rId7"/>
            </p:custDataLst>
          </p:nvPr>
        </p:nvSpPr>
        <p:spPr>
          <a:xfrm>
            <a:off x="11066145" y="133985"/>
            <a:ext cx="1029335" cy="939800"/>
          </a:xfrm>
          <a:prstGeom prst="rect">
            <a:avLst/>
          </a:prstGeom>
          <a:noFill/>
        </p:spPr>
        <p:txBody>
          <a:bodyPr wrap="none" rtlCol="0" anchor="t">
            <a:noAutofit/>
          </a:bodyPr>
          <a:lstStyle/>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选必</a:t>
            </a:r>
            <a:endParaRPr lang="zh-CN" altLang="en-US" sz="2800" b="1" noProof="0">
              <a:ln>
                <a:noFill/>
              </a:ln>
              <a:effectLst/>
              <a:uLnTx/>
              <a:uFillTx/>
              <a:latin typeface="黑体" panose="02010609060101010101" charset="-122"/>
              <a:ea typeface="黑体" panose="02010609060101010101" charset="-122"/>
              <a:sym typeface="+mn-ea"/>
            </a:endParaRPr>
          </a:p>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修一</a:t>
            </a:r>
            <a:endParaRPr lang="zh-CN" altLang="en-US" sz="2800" b="1" noProof="0">
              <a:ln>
                <a:noFill/>
              </a:ln>
              <a:effectLst/>
              <a:uLnTx/>
              <a:uFillTx/>
              <a:latin typeface="黑体" panose="02010609060101010101" charset="-122"/>
              <a:ea typeface="黑体" panose="02010609060101010101" charset="-122"/>
              <a:sym typeface="+mn-ea"/>
            </a:endParaRPr>
          </a:p>
        </p:txBody>
      </p:sp>
      <p:cxnSp>
        <p:nvCxnSpPr>
          <p:cNvPr id="15" name="直接连接符 14"/>
          <p:cNvCxnSpPr/>
          <p:nvPr>
            <p:custDataLst>
              <p:tags r:id="rId8"/>
            </p:custDataLst>
          </p:nvPr>
        </p:nvCxnSpPr>
        <p:spPr>
          <a:xfrm>
            <a:off x="1472206" y="3358662"/>
            <a:ext cx="9247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9"/>
            </p:custDataLst>
          </p:nvPr>
        </p:nvSpPr>
        <p:spPr>
          <a:xfrm>
            <a:off x="2248535" y="2383155"/>
            <a:ext cx="8567420" cy="1753235"/>
          </a:xfrm>
          <a:prstGeom prst="rect">
            <a:avLst/>
          </a:prstGeom>
        </p:spPr>
        <p:txBody>
          <a:bodyPr wrap="square">
            <a:spAutoFit/>
          </a:bodyPr>
          <a:lstStyle/>
          <a:p>
            <a:pPr algn="l"/>
            <a:r>
              <a:rPr lang="zh-CN" altLang="en-US" sz="3600" b="1">
                <a:solidFill>
                  <a:srgbClr val="FF0000"/>
                </a:solidFill>
                <a:latin typeface="Arial" panose="020B0604020202020204" pitchFamily="34" charset="0"/>
                <a:ea typeface="微软雅黑" panose="020B0503020204020204" charset="-122"/>
              </a:rPr>
              <a:t>课前准备</a:t>
            </a:r>
            <a:endParaRPr lang="zh-CN" altLang="en-US" sz="3600" b="1">
              <a:solidFill>
                <a:srgbClr val="FF0000"/>
              </a:solidFill>
              <a:latin typeface="Arial" panose="020B0604020202020204" pitchFamily="34" charset="0"/>
              <a:ea typeface="微软雅黑" panose="020B0503020204020204" charset="-122"/>
            </a:endParaRPr>
          </a:p>
          <a:p>
            <a:pPr algn="l"/>
            <a:r>
              <a:rPr lang="zh-CN" altLang="en-US" sz="3600" b="1">
                <a:latin typeface="Arial" panose="020B0604020202020204" pitchFamily="34" charset="0"/>
                <a:ea typeface="微软雅黑" panose="020B0503020204020204" charset="-122"/>
              </a:rPr>
              <a:t>选一课本第</a:t>
            </a:r>
            <a:r>
              <a:rPr lang="en-US" altLang="zh-CN" sz="3600" b="1">
                <a:latin typeface="Arial" panose="020B0604020202020204" pitchFamily="34" charset="0"/>
                <a:ea typeface="微软雅黑" panose="020B0503020204020204" charset="-122"/>
              </a:rPr>
              <a:t>12</a:t>
            </a:r>
            <a:r>
              <a:rPr lang="zh-CN" altLang="en-US" sz="3600" b="1">
                <a:latin typeface="Arial" panose="020B0604020202020204" pitchFamily="34" charset="0"/>
                <a:ea typeface="微软雅黑" panose="020B0503020204020204" charset="-122"/>
              </a:rPr>
              <a:t>课</a:t>
            </a:r>
            <a:r>
              <a:rPr lang="en-US" altLang="zh-CN" sz="3600" b="1">
                <a:latin typeface="Arial" panose="020B0604020202020204" pitchFamily="34" charset="0"/>
                <a:ea typeface="微软雅黑" panose="020B0503020204020204" charset="-122"/>
              </a:rPr>
              <a:t>P69</a:t>
            </a:r>
            <a:r>
              <a:rPr lang="zh-CN" altLang="en-US" sz="3600" b="1">
                <a:latin typeface="Arial" panose="020B0604020202020204" pitchFamily="34" charset="0"/>
                <a:ea typeface="微软雅黑" panose="020B0503020204020204" charset="-122"/>
              </a:rPr>
              <a:t>、世纪金榜和课时作业第</a:t>
            </a:r>
            <a:r>
              <a:rPr lang="en-US" altLang="zh-CN" sz="3600" b="1">
                <a:latin typeface="Arial" panose="020B0604020202020204" pitchFamily="34" charset="0"/>
                <a:ea typeface="微软雅黑" panose="020B0503020204020204" charset="-122"/>
              </a:rPr>
              <a:t>40</a:t>
            </a:r>
            <a:r>
              <a:rPr lang="zh-CN" altLang="en-US" sz="3600" b="1">
                <a:latin typeface="Arial" panose="020B0604020202020204" pitchFamily="34" charset="0"/>
                <a:ea typeface="微软雅黑" panose="020B0503020204020204" charset="-122"/>
              </a:rPr>
              <a:t>讲</a:t>
            </a:r>
            <a:endParaRPr lang="zh-CN" altLang="en-US" sz="3600" b="1">
              <a:latin typeface="Arial" panose="020B0604020202020204" pitchFamily="34" charset="0"/>
              <a:ea typeface="微软雅黑" panose="020B0503020204020204" charset="-122"/>
            </a:endParaRPr>
          </a:p>
        </p:txBody>
      </p:sp>
      <p:pic>
        <p:nvPicPr>
          <p:cNvPr id="3" name="Picture 3"/>
          <p:cNvPicPr>
            <a:picLocks noChangeAspect="1"/>
          </p:cNvPicPr>
          <p:nvPr>
            <p:custDataLst>
              <p:tags r:id="rId10"/>
            </p:custDataLst>
          </p:nvPr>
        </p:nvPicPr>
        <p:blipFill>
          <a:blip r:embed="rId11"/>
          <a:stretch>
            <a:fillRect/>
          </a:stretch>
        </p:blipFill>
        <p:spPr>
          <a:xfrm flipH="1">
            <a:off x="11899900" y="10236200"/>
            <a:ext cx="0" cy="0"/>
          </a:xfrm>
          <a:prstGeom prst="rect">
            <a:avLst/>
          </a:prstGeom>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6267450" y="1236345"/>
            <a:ext cx="1036955" cy="1383665"/>
          </a:xfrm>
          <a:prstGeom prst="rect">
            <a:avLst/>
          </a:prstGeom>
          <a:solidFill>
            <a:schemeClr val="accent2">
              <a:lumMod val="20000"/>
              <a:lumOff val="80000"/>
            </a:schemeClr>
          </a:solidFill>
          <a:ln>
            <a:noFill/>
          </a:ln>
        </p:spPr>
        <p:txBody>
          <a:bodyPr wrap="square" rtlCol="0" anchor="t">
            <a:spAutoFit/>
          </a:bodyPr>
          <a:lstStyle/>
          <a:p>
            <a:pPr algn="ctr"/>
            <a:r>
              <a:rPr lang="zh-CN" altLang="en-US" sz="2800" b="1">
                <a:latin typeface="微软雅黑" panose="020B0503020204020204" charset="-122"/>
                <a:ea typeface="微软雅黑" panose="020B0503020204020204" charset="-122"/>
              </a:rPr>
              <a:t>专制王权国家</a:t>
            </a:r>
            <a:endParaRPr lang="zh-CN" altLang="en-US" sz="2800" b="1">
              <a:latin typeface="微软雅黑" panose="020B0503020204020204" charset="-122"/>
              <a:ea typeface="微软雅黑" panose="020B0503020204020204" charset="-122"/>
            </a:endParaRPr>
          </a:p>
        </p:txBody>
      </p:sp>
      <p:sp>
        <p:nvSpPr>
          <p:cNvPr id="5" name="文本框 4"/>
          <p:cNvSpPr txBox="1"/>
          <p:nvPr>
            <p:custDataLst>
              <p:tags r:id="rId2"/>
            </p:custDataLst>
          </p:nvPr>
        </p:nvSpPr>
        <p:spPr>
          <a:xfrm>
            <a:off x="537210" y="1448435"/>
            <a:ext cx="2079625" cy="953135"/>
          </a:xfrm>
          <a:prstGeom prst="rect">
            <a:avLst/>
          </a:prstGeom>
          <a:noFill/>
          <a:ln>
            <a:solidFill>
              <a:schemeClr val="tx1"/>
            </a:solidFill>
          </a:ln>
        </p:spPr>
        <p:txBody>
          <a:bodyPr wrap="square" rtlCol="0" anchor="t">
            <a:spAutoFit/>
          </a:bodyPr>
          <a:lstStyle/>
          <a:p>
            <a:pPr algn="ctr"/>
            <a:r>
              <a:rPr lang="zh-CN" altLang="en-US" sz="2800" b="1">
                <a:latin typeface="微软雅黑" panose="020B0503020204020204" charset="-122"/>
                <a:ea typeface="微软雅黑" panose="020B0503020204020204" charset="-122"/>
              </a:rPr>
              <a:t>神权国家</a:t>
            </a:r>
            <a:endParaRPr lang="zh-CN" altLang="en-US" sz="2800" b="1">
              <a:latin typeface="微软雅黑" panose="020B0503020204020204" charset="-122"/>
              <a:ea typeface="微软雅黑" panose="020B0503020204020204" charset="-122"/>
            </a:endParaRPr>
          </a:p>
          <a:p>
            <a:pPr algn="ctr"/>
            <a:r>
              <a:rPr lang="zh-CN" altLang="en-US" sz="2800" b="1">
                <a:latin typeface="微软雅黑" panose="020B0503020204020204" charset="-122"/>
                <a:ea typeface="微软雅黑" panose="020B0503020204020204" charset="-122"/>
              </a:rPr>
              <a:t>分裂割据</a:t>
            </a:r>
            <a:endParaRPr lang="zh-CN" altLang="en-US" sz="2800" b="1">
              <a:latin typeface="微软雅黑" panose="020B0503020204020204" charset="-122"/>
              <a:ea typeface="微软雅黑" panose="020B0503020204020204" charset="-122"/>
            </a:endParaRPr>
          </a:p>
        </p:txBody>
      </p:sp>
      <p:cxnSp>
        <p:nvCxnSpPr>
          <p:cNvPr id="7" name="直接箭头连接符 6"/>
          <p:cNvCxnSpPr>
            <a:stCxn id="5" idx="3"/>
            <a:endCxn id="6" idx="1"/>
          </p:cNvCxnSpPr>
          <p:nvPr>
            <p:custDataLst>
              <p:tags r:id="rId3"/>
            </p:custDataLst>
          </p:nvPr>
        </p:nvCxnSpPr>
        <p:spPr>
          <a:xfrm>
            <a:off x="2616835" y="1925301"/>
            <a:ext cx="3650615" cy="3175"/>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矩形 37"/>
          <p:cNvSpPr/>
          <p:nvPr>
            <p:custDataLst>
              <p:tags r:id="rId4"/>
            </p:custDataLst>
          </p:nvPr>
        </p:nvSpPr>
        <p:spPr>
          <a:xfrm>
            <a:off x="2799080" y="849630"/>
            <a:ext cx="3120390" cy="124841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楷体" panose="02010609060101010101" pitchFamily="49" charset="-122"/>
                <a:ea typeface="楷体" panose="02010609060101010101" pitchFamily="49" charset="-122"/>
              </a:rPr>
              <a:t>分裂与教权</a:t>
            </a:r>
            <a:endParaRPr lang="zh-CN" altLang="en-US" sz="2800" b="1">
              <a:solidFill>
                <a:schemeClr val="tx1"/>
              </a:solidFill>
              <a:latin typeface="楷体" panose="02010609060101010101" pitchFamily="49" charset="-122"/>
              <a:ea typeface="楷体" panose="02010609060101010101" pitchFamily="49" charset="-122"/>
            </a:endParaRPr>
          </a:p>
          <a:p>
            <a:pPr algn="ctr"/>
            <a:r>
              <a:rPr lang="zh-CN" altLang="en-US" sz="2800" b="1">
                <a:solidFill>
                  <a:schemeClr val="tx1"/>
                </a:solidFill>
                <a:latin typeface="楷体" panose="02010609060101010101" pitchFamily="49" charset="-122"/>
                <a:ea typeface="楷体" panose="02010609060101010101" pitchFamily="49" charset="-122"/>
              </a:rPr>
              <a:t>阻碍资本主义发展</a:t>
            </a:r>
            <a:endParaRPr lang="zh-CN" altLang="en-US" sz="2800" b="1">
              <a:solidFill>
                <a:schemeClr val="tx1"/>
              </a:solidFill>
              <a:latin typeface="楷体" panose="02010609060101010101" pitchFamily="49" charset="-122"/>
              <a:ea typeface="楷体" panose="02010609060101010101" pitchFamily="49" charset="-122"/>
            </a:endParaRPr>
          </a:p>
        </p:txBody>
      </p:sp>
      <p:sp>
        <p:nvSpPr>
          <p:cNvPr id="9" name="文本框 8"/>
          <p:cNvSpPr txBox="1"/>
          <p:nvPr>
            <p:custDataLst>
              <p:tags r:id="rId5"/>
            </p:custDataLst>
          </p:nvPr>
        </p:nvSpPr>
        <p:spPr>
          <a:xfrm>
            <a:off x="3665220" y="2098040"/>
            <a:ext cx="1605280" cy="953135"/>
          </a:xfrm>
          <a:prstGeom prst="rect">
            <a:avLst/>
          </a:prstGeom>
          <a:solidFill>
            <a:schemeClr val="accent2">
              <a:lumMod val="20000"/>
              <a:lumOff val="80000"/>
            </a:schemeClr>
          </a:solidFill>
        </p:spPr>
        <p:txBody>
          <a:bodyPr wrap="none" rtlCol="0">
            <a:spAutoFit/>
          </a:bodyPr>
          <a:lstStyle/>
          <a:p>
            <a:r>
              <a:rPr lang="zh-CN" altLang="en-US" sz="2800">
                <a:latin typeface="华文细黑" panose="02010600040101010101" pitchFamily="2" charset="-122"/>
                <a:ea typeface="华文细黑" panose="02010600040101010101" pitchFamily="2" charset="-122"/>
              </a:rPr>
              <a:t>寻求统一</a:t>
            </a:r>
            <a:endParaRPr lang="zh-CN" altLang="en-US" sz="2800">
              <a:latin typeface="华文细黑" panose="02010600040101010101" pitchFamily="2" charset="-122"/>
              <a:ea typeface="华文细黑" panose="02010600040101010101" pitchFamily="2" charset="-122"/>
            </a:endParaRPr>
          </a:p>
          <a:p>
            <a:r>
              <a:rPr lang="zh-CN" altLang="en-US" sz="2800">
                <a:latin typeface="华文细黑" panose="02010600040101010101" pitchFamily="2" charset="-122"/>
                <a:ea typeface="华文细黑" panose="02010600040101010101" pitchFamily="2" charset="-122"/>
              </a:rPr>
              <a:t>拥戴国王</a:t>
            </a:r>
            <a:endParaRPr lang="zh-CN" altLang="en-US" sz="2800">
              <a:latin typeface="华文细黑" panose="02010600040101010101" pitchFamily="2" charset="-122"/>
              <a:ea typeface="华文细黑" panose="02010600040101010101" pitchFamily="2" charset="-122"/>
            </a:endParaRPr>
          </a:p>
        </p:txBody>
      </p:sp>
      <p:cxnSp>
        <p:nvCxnSpPr>
          <p:cNvPr id="10" name="直接箭头连接符 9"/>
          <p:cNvCxnSpPr>
            <a:stCxn id="6" idx="3"/>
            <a:endCxn id="14" idx="1"/>
          </p:cNvCxnSpPr>
          <p:nvPr>
            <p:custDataLst>
              <p:tags r:id="rId6"/>
            </p:custDataLst>
          </p:nvPr>
        </p:nvCxnSpPr>
        <p:spPr>
          <a:xfrm>
            <a:off x="7304708" y="1928585"/>
            <a:ext cx="3394075" cy="0"/>
          </a:xfrm>
          <a:prstGeom prst="straightConnector1">
            <a:avLst/>
          </a:prstGeom>
          <a:ln w="539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custDataLst>
              <p:tags r:id="rId7"/>
            </p:custDataLst>
          </p:nvPr>
        </p:nvSpPr>
        <p:spPr>
          <a:xfrm>
            <a:off x="7652385" y="586740"/>
            <a:ext cx="2333625" cy="125857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楷体" panose="02010609060101010101" pitchFamily="49" charset="-122"/>
                <a:ea typeface="楷体" panose="02010609060101010101" pitchFamily="49" charset="-122"/>
              </a:rPr>
              <a:t>专制王权</a:t>
            </a:r>
            <a:endParaRPr lang="zh-CN" altLang="en-US" sz="2800" b="1">
              <a:solidFill>
                <a:schemeClr val="tx1"/>
              </a:solidFill>
              <a:latin typeface="楷体" panose="02010609060101010101" pitchFamily="49" charset="-122"/>
              <a:ea typeface="楷体" panose="02010609060101010101" pitchFamily="49" charset="-122"/>
            </a:endParaRPr>
          </a:p>
          <a:p>
            <a:pPr algn="ctr"/>
            <a:r>
              <a:rPr lang="zh-CN" altLang="en-US" sz="2800" b="1">
                <a:solidFill>
                  <a:schemeClr val="tx1"/>
                </a:solidFill>
                <a:latin typeface="楷体" panose="02010609060101010101" pitchFamily="49" charset="-122"/>
                <a:ea typeface="楷体" panose="02010609060101010101" pitchFamily="49" charset="-122"/>
              </a:rPr>
              <a:t>阻碍资本主义经济发展</a:t>
            </a:r>
            <a:endParaRPr lang="zh-CN" altLang="en-US" sz="2800" b="1">
              <a:solidFill>
                <a:schemeClr val="tx1"/>
              </a:solidFill>
              <a:latin typeface="楷体" panose="02010609060101010101" pitchFamily="49" charset="-122"/>
              <a:ea typeface="楷体" panose="02010609060101010101" pitchFamily="49" charset="-122"/>
            </a:endParaRPr>
          </a:p>
        </p:txBody>
      </p:sp>
      <p:sp>
        <p:nvSpPr>
          <p:cNvPr id="12" name="文本框 11"/>
          <p:cNvSpPr txBox="1"/>
          <p:nvPr>
            <p:custDataLst>
              <p:tags r:id="rId8"/>
            </p:custDataLst>
          </p:nvPr>
        </p:nvSpPr>
        <p:spPr>
          <a:xfrm>
            <a:off x="7816518" y="2097959"/>
            <a:ext cx="2316480" cy="953135"/>
          </a:xfrm>
          <a:prstGeom prst="rect">
            <a:avLst/>
          </a:prstGeom>
          <a:solidFill>
            <a:schemeClr val="accent2">
              <a:lumMod val="20000"/>
              <a:lumOff val="80000"/>
            </a:schemeClr>
          </a:solidFill>
        </p:spPr>
        <p:txBody>
          <a:bodyPr wrap="none" rtlCol="0">
            <a:spAutoFit/>
          </a:bodyPr>
          <a:lstStyle/>
          <a:p>
            <a:pPr algn="ctr"/>
            <a:r>
              <a:rPr lang="zh-CN" altLang="en-US" sz="2800">
                <a:latin typeface="华文细黑" panose="02010600040101010101" pitchFamily="2" charset="-122"/>
                <a:ea typeface="华文细黑" panose="02010600040101010101" pitchFamily="2" charset="-122"/>
              </a:rPr>
              <a:t>抛弃国王</a:t>
            </a:r>
            <a:endParaRPr lang="zh-CN" altLang="en-US" sz="2800">
              <a:latin typeface="华文细黑" panose="02010600040101010101" pitchFamily="2" charset="-122"/>
              <a:ea typeface="华文细黑" panose="02010600040101010101" pitchFamily="2" charset="-122"/>
            </a:endParaRPr>
          </a:p>
          <a:p>
            <a:pPr algn="ctr"/>
            <a:r>
              <a:rPr lang="zh-CN" altLang="en-US" sz="2800">
                <a:latin typeface="华文细黑" panose="02010600040101010101" pitchFamily="2" charset="-122"/>
                <a:ea typeface="华文细黑" panose="02010600040101010101" pitchFamily="2" charset="-122"/>
              </a:rPr>
              <a:t>资产阶级革命</a:t>
            </a:r>
            <a:endParaRPr lang="zh-CN" altLang="en-US" sz="2800">
              <a:latin typeface="华文细黑" panose="02010600040101010101" pitchFamily="2" charset="-122"/>
              <a:ea typeface="华文细黑" panose="02010600040101010101" pitchFamily="2" charset="-122"/>
            </a:endParaRPr>
          </a:p>
        </p:txBody>
      </p:sp>
      <p:sp>
        <p:nvSpPr>
          <p:cNvPr id="14" name="文本框 13"/>
          <p:cNvSpPr txBox="1"/>
          <p:nvPr>
            <p:custDataLst>
              <p:tags r:id="rId9"/>
            </p:custDataLst>
          </p:nvPr>
        </p:nvSpPr>
        <p:spPr>
          <a:xfrm>
            <a:off x="10698480" y="1236345"/>
            <a:ext cx="1154430" cy="1383665"/>
          </a:xfrm>
          <a:prstGeom prst="rect">
            <a:avLst/>
          </a:prstGeom>
          <a:solidFill>
            <a:schemeClr val="accent6">
              <a:lumMod val="20000"/>
              <a:lumOff val="80000"/>
            </a:schemeClr>
          </a:solidFill>
          <a:ln>
            <a:noFill/>
          </a:ln>
        </p:spPr>
        <p:txBody>
          <a:bodyPr wrap="square" rtlCol="0" anchor="t">
            <a:spAutoFit/>
          </a:bodyPr>
          <a:lstStyle/>
          <a:p>
            <a:pPr algn="ctr"/>
            <a:r>
              <a:rPr lang="zh-CN" altLang="en-US" sz="2800" b="1">
                <a:latin typeface="微软雅黑" panose="020B0503020204020204" charset="-122"/>
                <a:ea typeface="微软雅黑" panose="020B0503020204020204" charset="-122"/>
              </a:rPr>
              <a:t>近代民族国家</a:t>
            </a:r>
            <a:endParaRPr lang="zh-CN" altLang="en-US" sz="2800" b="1">
              <a:latin typeface="微软雅黑" panose="020B0503020204020204" charset="-122"/>
              <a:ea typeface="微软雅黑" panose="020B0503020204020204" charset="-122"/>
            </a:endParaRPr>
          </a:p>
        </p:txBody>
      </p:sp>
      <p:sp>
        <p:nvSpPr>
          <p:cNvPr id="2" name="文本框 1"/>
          <p:cNvSpPr txBox="1"/>
          <p:nvPr>
            <p:custDataLst>
              <p:tags r:id="rId10"/>
            </p:custDataLst>
          </p:nvPr>
        </p:nvSpPr>
        <p:spPr>
          <a:xfrm>
            <a:off x="-190" y="-30533"/>
            <a:ext cx="5859780"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一、近代西方民族国家的产生</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23" name="文本框 22"/>
          <p:cNvSpPr txBox="1"/>
          <p:nvPr>
            <p:custDataLst>
              <p:tags r:id="rId11"/>
            </p:custDataLst>
          </p:nvPr>
        </p:nvSpPr>
        <p:spPr>
          <a:xfrm>
            <a:off x="347980" y="3810635"/>
            <a:ext cx="7160895" cy="521970"/>
          </a:xfrm>
          <a:prstGeom prst="rect">
            <a:avLst/>
          </a:prstGeom>
          <a:solidFill>
            <a:schemeClr val="bg1"/>
          </a:solidFill>
          <a:ln w="9525">
            <a:noFill/>
          </a:ln>
        </p:spPr>
        <p:txBody>
          <a:bodyPr wrap="square">
            <a:spAutoFit/>
          </a:bodyPr>
          <a:lstStyle/>
          <a:p>
            <a:pPr indent="0"/>
            <a:r>
              <a:rPr lang="en-US" altLang="zh-CN" sz="2800" b="1">
                <a:solidFill>
                  <a:srgbClr val="FF0000"/>
                </a:solidFill>
                <a:latin typeface="华文细黑" panose="02010600040101010101" pitchFamily="2" charset="-122"/>
                <a:ea typeface="华文细黑" panose="02010600040101010101" pitchFamily="2" charset="-122"/>
                <a:sym typeface="+mn-ea"/>
              </a:rPr>
              <a:t>(1)</a:t>
            </a:r>
            <a:r>
              <a:rPr lang="zh-CN" altLang="en-US" sz="2800" b="1">
                <a:solidFill>
                  <a:srgbClr val="FF0000"/>
                </a:solidFill>
                <a:latin typeface="华文细黑" panose="02010600040101010101" pitchFamily="2" charset="-122"/>
                <a:ea typeface="华文细黑" panose="02010600040101010101" pitchFamily="2" charset="-122"/>
                <a:sym typeface="+mn-ea"/>
              </a:rPr>
              <a:t>经济</a:t>
            </a:r>
            <a:r>
              <a:rPr lang="zh-CN" sz="2800" b="1">
                <a:solidFill>
                  <a:srgbClr val="FF0000"/>
                </a:solidFill>
                <a:latin typeface="华文细黑" panose="02010600040101010101" pitchFamily="2" charset="-122"/>
                <a:ea typeface="华文细黑" panose="02010600040101010101" pitchFamily="2" charset="-122"/>
                <a:sym typeface="+mn-ea"/>
              </a:rPr>
              <a:t>：</a:t>
            </a:r>
            <a:r>
              <a:rPr lang="zh-CN" altLang="en-US" sz="2800" b="1">
                <a:solidFill>
                  <a:srgbClr val="FF0000"/>
                </a:solidFill>
                <a:latin typeface="华文细黑" panose="02010600040101010101" pitchFamily="2" charset="-122"/>
                <a:ea typeface="华文细黑" panose="02010600040101010101" pitchFamily="2" charset="-122"/>
                <a:sym typeface="+mn-ea"/>
              </a:rPr>
              <a:t>欧洲资本主义进一步发展（根本）</a:t>
            </a:r>
            <a:endParaRPr lang="zh-CN" altLang="en-US" sz="2800" b="1">
              <a:solidFill>
                <a:srgbClr val="FF0000"/>
              </a:solidFill>
              <a:latin typeface="华文细黑" panose="02010600040101010101" pitchFamily="2" charset="-122"/>
              <a:ea typeface="华文细黑" panose="02010600040101010101" pitchFamily="2" charset="-122"/>
              <a:sym typeface="+mn-ea"/>
            </a:endParaRPr>
          </a:p>
        </p:txBody>
      </p:sp>
      <p:sp>
        <p:nvSpPr>
          <p:cNvPr id="25" name="文本框 24"/>
          <p:cNvSpPr txBox="1"/>
          <p:nvPr>
            <p:custDataLst>
              <p:tags r:id="rId12"/>
            </p:custDataLst>
          </p:nvPr>
        </p:nvSpPr>
        <p:spPr>
          <a:xfrm>
            <a:off x="347980" y="4305051"/>
            <a:ext cx="11494604" cy="1814830"/>
          </a:xfrm>
          <a:prstGeom prst="rect">
            <a:avLst/>
          </a:prstGeom>
          <a:noFill/>
        </p:spPr>
        <p:txBody>
          <a:bodyPr wrap="square">
            <a:spAutoFit/>
          </a:bodyPr>
          <a:lstStyle/>
          <a:p>
            <a:r>
              <a:rPr lang="en-US" altLang="zh-CN" sz="2800">
                <a:latin typeface="楷体" panose="02010609060101010101" pitchFamily="49" charset="-122"/>
                <a:ea typeface="楷体" panose="02010609060101010101" pitchFamily="49" charset="-122"/>
                <a:cs typeface="微软雅黑" panose="020B0503020204020204" charset="-122"/>
              </a:rPr>
              <a:t>  </a:t>
            </a:r>
            <a:r>
              <a:rPr lang="zh-CN" altLang="zh-CN" sz="2800">
                <a:latin typeface="楷体" panose="02010609060101010101" pitchFamily="49" charset="-122"/>
                <a:ea typeface="楷体" panose="02010609060101010101" pitchFamily="49" charset="-122"/>
                <a:cs typeface="微软雅黑" panose="020B0503020204020204" charset="-122"/>
              </a:rPr>
              <a:t>13世纪，以伦敦方言为基础的</a:t>
            </a:r>
            <a:r>
              <a:rPr lang="zh-CN" altLang="zh-CN" sz="2800">
                <a:solidFill>
                  <a:srgbClr val="FF0000"/>
                </a:solidFill>
                <a:latin typeface="楷体" panose="02010609060101010101" pitchFamily="49" charset="-122"/>
                <a:ea typeface="楷体" panose="02010609060101010101" pitchFamily="49" charset="-122"/>
                <a:cs typeface="微软雅黑" panose="020B0503020204020204" charset="-122"/>
              </a:rPr>
              <a:t>英语</a:t>
            </a:r>
            <a:r>
              <a:rPr lang="zh-CN" altLang="zh-CN" sz="2800">
                <a:latin typeface="楷体" panose="02010609060101010101" pitchFamily="49" charset="-122"/>
                <a:ea typeface="楷体" panose="02010609060101010101" pitchFamily="49" charset="-122"/>
                <a:cs typeface="微软雅黑" panose="020B0503020204020204" charset="-122"/>
              </a:rPr>
              <a:t>成为英国官方语言，并为英国人广泛使用。14世纪英国宗教改革先驱威克里夫把《圣经》翻译成</a:t>
            </a:r>
            <a:r>
              <a:rPr lang="zh-CN" altLang="zh-CN" sz="2800">
                <a:solidFill>
                  <a:srgbClr val="FF0000"/>
                </a:solidFill>
                <a:latin typeface="楷体" panose="02010609060101010101" pitchFamily="49" charset="-122"/>
                <a:ea typeface="楷体" panose="02010609060101010101" pitchFamily="49" charset="-122"/>
                <a:cs typeface="微软雅黑" panose="020B0503020204020204" charset="-122"/>
              </a:rPr>
              <a:t>英语</a:t>
            </a:r>
            <a:r>
              <a:rPr lang="zh-CN" altLang="zh-CN" sz="2800">
                <a:latin typeface="楷体" panose="02010609060101010101" pitchFamily="49" charset="-122"/>
                <a:ea typeface="楷体" panose="02010609060101010101" pitchFamily="49" charset="-122"/>
                <a:cs typeface="微软雅黑" panose="020B0503020204020204" charset="-122"/>
              </a:rPr>
              <a:t>，主张用本民族语言作礼拜，</a:t>
            </a:r>
            <a:r>
              <a:rPr lang="zh-CN" altLang="zh-CN" sz="2800">
                <a:solidFill>
                  <a:srgbClr val="FF0000"/>
                </a:solidFill>
                <a:latin typeface="楷体" panose="02010609060101010101" pitchFamily="49" charset="-122"/>
                <a:ea typeface="楷体" panose="02010609060101010101" pitchFamily="49" charset="-122"/>
                <a:cs typeface="微软雅黑" panose="020B0503020204020204" charset="-122"/>
              </a:rPr>
              <a:t>抵消拉丁语的影响</a:t>
            </a:r>
            <a:r>
              <a:rPr lang="zh-CN" altLang="zh-CN" sz="2800">
                <a:latin typeface="楷体" panose="02010609060101010101" pitchFamily="49" charset="-122"/>
                <a:ea typeface="楷体" panose="02010609060101010101" pitchFamily="49" charset="-122"/>
                <a:cs typeface="微软雅黑" panose="020B0503020204020204" charset="-122"/>
              </a:rPr>
              <a:t>。</a:t>
            </a:r>
            <a:endParaRPr lang="en-US" altLang="zh-CN" sz="2800">
              <a:latin typeface="楷体" panose="02010609060101010101" pitchFamily="49" charset="-122"/>
              <a:ea typeface="楷体" panose="02010609060101010101" pitchFamily="49" charset="-122"/>
              <a:cs typeface="微软雅黑" panose="020B0503020204020204" charset="-122"/>
            </a:endParaRPr>
          </a:p>
          <a:p>
            <a:pPr algn="r"/>
            <a:r>
              <a:rPr lang="zh-CN" altLang="zh-CN" sz="2800">
                <a:latin typeface="华文仿宋" panose="02010600040101010101" pitchFamily="2" charset="-122"/>
                <a:ea typeface="华文仿宋" panose="02010600040101010101" pitchFamily="2" charset="-122"/>
                <a:cs typeface="微软雅黑" panose="020B0503020204020204" charset="-122"/>
              </a:rPr>
              <a:t>——徐志强《近代早期英国民族国家意识的产生与发展》</a:t>
            </a:r>
            <a:endParaRPr lang="zh-CN" altLang="zh-CN" sz="2800">
              <a:latin typeface="华文仿宋" panose="02010600040101010101" pitchFamily="2" charset="-122"/>
              <a:ea typeface="华文仿宋" panose="02010600040101010101" pitchFamily="2" charset="-122"/>
              <a:cs typeface="微软雅黑" panose="020B0503020204020204" charset="-122"/>
            </a:endParaRPr>
          </a:p>
        </p:txBody>
      </p:sp>
      <p:sp>
        <p:nvSpPr>
          <p:cNvPr id="26" name="文本框 25"/>
          <p:cNvSpPr txBox="1"/>
          <p:nvPr>
            <p:custDataLst>
              <p:tags r:id="rId13"/>
            </p:custDataLst>
          </p:nvPr>
        </p:nvSpPr>
        <p:spPr>
          <a:xfrm>
            <a:off x="359664" y="6045118"/>
            <a:ext cx="10808523" cy="521970"/>
          </a:xfrm>
          <a:prstGeom prst="rect">
            <a:avLst/>
          </a:prstGeom>
          <a:solidFill>
            <a:schemeClr val="bg1"/>
          </a:solidFill>
          <a:ln w="9525">
            <a:noFill/>
          </a:ln>
        </p:spPr>
        <p:txBody>
          <a:bodyPr wrap="square">
            <a:spAutoFit/>
          </a:bodyPr>
          <a:lstStyle/>
          <a:p>
            <a:pPr indent="0"/>
            <a:r>
              <a:rPr lang="en-US" altLang="zh-CN" sz="2800" b="1">
                <a:solidFill>
                  <a:srgbClr val="FF0000"/>
                </a:solidFill>
                <a:latin typeface="华文细黑" panose="02010600040101010101" pitchFamily="2" charset="-122"/>
                <a:ea typeface="华文细黑" panose="02010600040101010101" pitchFamily="2" charset="-122"/>
                <a:sym typeface="+mn-ea"/>
              </a:rPr>
              <a:t>(2)</a:t>
            </a:r>
            <a:r>
              <a:rPr lang="zh-CN" altLang="en-US" sz="2800" b="1">
                <a:solidFill>
                  <a:srgbClr val="FF0000"/>
                </a:solidFill>
                <a:latin typeface="华文细黑" panose="02010600040101010101" pitchFamily="2" charset="-122"/>
                <a:ea typeface="华文细黑" panose="02010600040101010101" pitchFamily="2" charset="-122"/>
                <a:sym typeface="+mn-ea"/>
              </a:rPr>
              <a:t>语言</a:t>
            </a:r>
            <a:r>
              <a:rPr lang="zh-CN" sz="2800" b="1">
                <a:solidFill>
                  <a:srgbClr val="FF0000"/>
                </a:solidFill>
                <a:latin typeface="华文细黑" panose="02010600040101010101" pitchFamily="2" charset="-122"/>
                <a:ea typeface="华文细黑" panose="02010600040101010101" pitchFamily="2" charset="-122"/>
                <a:sym typeface="+mn-ea"/>
              </a:rPr>
              <a:t>：</a:t>
            </a:r>
            <a:r>
              <a:rPr lang="zh-CN" altLang="en-US" sz="2800" b="1">
                <a:solidFill>
                  <a:srgbClr val="FF0000"/>
                </a:solidFill>
                <a:latin typeface="华文细黑" panose="02010600040101010101" pitchFamily="2" charset="-122"/>
                <a:ea typeface="华文细黑" panose="02010600040101010101" pitchFamily="2" charset="-122"/>
                <a:sym typeface="+mn-ea"/>
              </a:rPr>
              <a:t>对民族语言的重视强化了民族认同，促进民族国家的形成。</a:t>
            </a:r>
            <a:endParaRPr lang="zh-CN" altLang="en-US" sz="2800" b="1">
              <a:solidFill>
                <a:srgbClr val="FF0000"/>
              </a:solidFill>
              <a:latin typeface="华文细黑" panose="02010600040101010101" pitchFamily="2" charset="-122"/>
              <a:ea typeface="华文细黑" panose="02010600040101010101" pitchFamily="2" charset="-122"/>
              <a:sym typeface="+mn-ea"/>
            </a:endParaRPr>
          </a:p>
        </p:txBody>
      </p:sp>
      <p:sp>
        <p:nvSpPr>
          <p:cNvPr id="4" name="文本框 3"/>
          <p:cNvSpPr txBox="1"/>
          <p:nvPr>
            <p:custDataLst>
              <p:tags r:id="rId14"/>
            </p:custDataLst>
          </p:nvPr>
        </p:nvSpPr>
        <p:spPr>
          <a:xfrm>
            <a:off x="862330" y="2625725"/>
            <a:ext cx="1429385" cy="829945"/>
          </a:xfrm>
          <a:prstGeom prst="rect">
            <a:avLst/>
          </a:prstGeom>
          <a:solidFill>
            <a:schemeClr val="accent1">
              <a:lumMod val="20000"/>
              <a:lumOff val="80000"/>
            </a:schemeClr>
          </a:solidFill>
          <a:ln>
            <a:solidFill>
              <a:srgbClr val="FF0000"/>
            </a:solidFill>
          </a:ln>
        </p:spPr>
        <p:txBody>
          <a:bodyPr wrap="square" rtlCol="0">
            <a:spAutoFit/>
          </a:bodyPr>
          <a:lstStyle/>
          <a:p>
            <a:pPr algn="ctr"/>
            <a:r>
              <a:rPr lang="zh-CN" altLang="en-US" sz="2400" b="1" kern="100">
                <a:solidFill>
                  <a:schemeClr val="tx1"/>
                </a:solidFill>
                <a:latin typeface="黑体" panose="02010609060101010101" charset="-122"/>
                <a:ea typeface="黑体" panose="02010609060101010101" charset="-122"/>
              </a:rPr>
              <a:t>神之权</a:t>
            </a:r>
            <a:endParaRPr lang="zh-CN" altLang="en-US" sz="2400" b="1" kern="100">
              <a:solidFill>
                <a:schemeClr val="tx1"/>
              </a:solidFill>
              <a:latin typeface="黑体" panose="02010609060101010101" charset="-122"/>
              <a:ea typeface="黑体" panose="02010609060101010101" charset="-122"/>
            </a:endParaRPr>
          </a:p>
          <a:p>
            <a:pPr algn="ctr"/>
            <a:r>
              <a:rPr lang="zh-CN" altLang="en-US" sz="2400" b="1" kern="100">
                <a:solidFill>
                  <a:schemeClr val="tx1"/>
                </a:solidFill>
                <a:latin typeface="黑体" panose="02010609060101010101" charset="-122"/>
                <a:ea typeface="黑体" panose="02010609060101010101" charset="-122"/>
              </a:rPr>
              <a:t>神之国</a:t>
            </a:r>
            <a:endParaRPr lang="zh-CN" altLang="en-US" sz="2400" b="1" kern="100">
              <a:solidFill>
                <a:schemeClr val="tx1"/>
              </a:solidFill>
              <a:latin typeface="黑体" panose="02010609060101010101" charset="-122"/>
              <a:ea typeface="黑体" panose="02010609060101010101" charset="-122"/>
            </a:endParaRPr>
          </a:p>
        </p:txBody>
      </p:sp>
      <p:sp>
        <p:nvSpPr>
          <p:cNvPr id="59" name="文本框 58"/>
          <p:cNvSpPr txBox="1"/>
          <p:nvPr>
            <p:custDataLst>
              <p:tags r:id="rId15"/>
            </p:custDataLst>
          </p:nvPr>
        </p:nvSpPr>
        <p:spPr>
          <a:xfrm>
            <a:off x="6079490" y="2731135"/>
            <a:ext cx="1429385" cy="829945"/>
          </a:xfrm>
          <a:prstGeom prst="rect">
            <a:avLst/>
          </a:prstGeom>
          <a:solidFill>
            <a:schemeClr val="accent1">
              <a:lumMod val="20000"/>
              <a:lumOff val="80000"/>
            </a:schemeClr>
          </a:solidFill>
          <a:ln>
            <a:solidFill>
              <a:srgbClr val="FF0000"/>
            </a:solidFill>
          </a:ln>
        </p:spPr>
        <p:txBody>
          <a:bodyPr wrap="square" rtlCol="0">
            <a:spAutoFit/>
          </a:bodyPr>
          <a:lstStyle/>
          <a:p>
            <a:pPr algn="ctr"/>
            <a:r>
              <a:rPr lang="zh-CN" sz="2400" b="1" kern="100">
                <a:solidFill>
                  <a:schemeClr val="tx1"/>
                </a:solidFill>
                <a:latin typeface="黑体" panose="02010609060101010101" charset="-122"/>
                <a:ea typeface="黑体" panose="02010609060101010101" charset="-122"/>
              </a:rPr>
              <a:t>王之权</a:t>
            </a:r>
            <a:endParaRPr lang="zh-CN" sz="2400" b="1" kern="100">
              <a:solidFill>
                <a:schemeClr val="tx1"/>
              </a:solidFill>
              <a:latin typeface="黑体" panose="02010609060101010101" charset="-122"/>
              <a:ea typeface="黑体" panose="02010609060101010101" charset="-122"/>
            </a:endParaRPr>
          </a:p>
          <a:p>
            <a:pPr algn="ctr"/>
            <a:r>
              <a:rPr lang="zh-CN" sz="2400" b="1" kern="100">
                <a:solidFill>
                  <a:schemeClr val="tx1"/>
                </a:solidFill>
                <a:latin typeface="黑体" panose="02010609060101010101" charset="-122"/>
                <a:ea typeface="黑体" panose="02010609060101010101" charset="-122"/>
              </a:rPr>
              <a:t>王之国</a:t>
            </a:r>
            <a:endParaRPr lang="zh-CN" sz="2400" b="1" kern="100">
              <a:solidFill>
                <a:schemeClr val="tx1"/>
              </a:solidFill>
              <a:latin typeface="黑体" panose="02010609060101010101" charset="-122"/>
              <a:ea typeface="黑体" panose="02010609060101010101" charset="-122"/>
            </a:endParaRPr>
          </a:p>
        </p:txBody>
      </p:sp>
      <p:sp>
        <p:nvSpPr>
          <p:cNvPr id="60" name="文本框 59"/>
          <p:cNvSpPr txBox="1"/>
          <p:nvPr>
            <p:custDataLst>
              <p:tags r:id="rId16"/>
            </p:custDataLst>
          </p:nvPr>
        </p:nvSpPr>
        <p:spPr>
          <a:xfrm>
            <a:off x="10557510" y="2731135"/>
            <a:ext cx="1436370" cy="829945"/>
          </a:xfrm>
          <a:prstGeom prst="rect">
            <a:avLst/>
          </a:prstGeom>
          <a:solidFill>
            <a:schemeClr val="accent1">
              <a:lumMod val="20000"/>
              <a:lumOff val="80000"/>
            </a:schemeClr>
          </a:solidFill>
          <a:ln>
            <a:solidFill>
              <a:srgbClr val="FF0000"/>
            </a:solidFill>
          </a:ln>
        </p:spPr>
        <p:txBody>
          <a:bodyPr wrap="square" rtlCol="0">
            <a:spAutoFit/>
          </a:bodyPr>
          <a:lstStyle/>
          <a:p>
            <a:pPr algn="ctr"/>
            <a:r>
              <a:rPr lang="zh-CN" sz="2400" b="1" kern="100">
                <a:solidFill>
                  <a:schemeClr val="tx1"/>
                </a:solidFill>
                <a:latin typeface="黑体" panose="02010609060101010101" charset="-122"/>
                <a:ea typeface="黑体" panose="02010609060101010101" charset="-122"/>
              </a:rPr>
              <a:t>民之权</a:t>
            </a:r>
            <a:endParaRPr lang="zh-CN" sz="2400" b="1" kern="100">
              <a:solidFill>
                <a:schemeClr val="tx1"/>
              </a:solidFill>
              <a:latin typeface="黑体" panose="02010609060101010101" charset="-122"/>
              <a:ea typeface="黑体" panose="02010609060101010101" charset="-122"/>
            </a:endParaRPr>
          </a:p>
          <a:p>
            <a:pPr algn="ctr"/>
            <a:r>
              <a:rPr lang="zh-CN" sz="2400" b="1" kern="100">
                <a:solidFill>
                  <a:schemeClr val="tx1"/>
                </a:solidFill>
                <a:latin typeface="黑体" panose="02010609060101010101" charset="-122"/>
                <a:ea typeface="黑体" panose="02010609060101010101" charset="-122"/>
              </a:rPr>
              <a:t>民之国</a:t>
            </a:r>
            <a:endParaRPr lang="zh-CN" sz="2400" b="1" kern="100">
              <a:solidFill>
                <a:schemeClr val="tx1"/>
              </a:solidFill>
              <a:latin typeface="黑体" panose="02010609060101010101" charset="-122"/>
              <a:ea typeface="黑体" panose="02010609060101010101" charset="-122"/>
            </a:endParaRPr>
          </a:p>
        </p:txBody>
      </p:sp>
      <p:sp>
        <p:nvSpPr>
          <p:cNvPr id="8" name="文本框 7"/>
          <p:cNvSpPr txBox="1"/>
          <p:nvPr>
            <p:custDataLst>
              <p:tags r:id="rId17"/>
            </p:custDataLst>
          </p:nvPr>
        </p:nvSpPr>
        <p:spPr>
          <a:xfrm>
            <a:off x="200660" y="544195"/>
            <a:ext cx="11125835" cy="521970"/>
          </a:xfrm>
          <a:prstGeom prst="rect">
            <a:avLst/>
          </a:prstGeom>
          <a:noFill/>
        </p:spPr>
        <p:txBody>
          <a:bodyPr wrap="square" rtlCol="0">
            <a:spAutoFit/>
          </a:bodyPr>
          <a:lstStyle/>
          <a:p>
            <a:r>
              <a:rPr lang="en-US" altLang="zh-CN" sz="2800" b="1">
                <a:solidFill>
                  <a:schemeClr val="tx1"/>
                </a:solidFill>
                <a:latin typeface="+mj-ea"/>
                <a:ea typeface="+mj-ea"/>
              </a:rPr>
              <a:t>3.</a:t>
            </a:r>
            <a:r>
              <a:rPr lang="zh-CN" altLang="en-US" sz="2800" b="1">
                <a:solidFill>
                  <a:srgbClr val="0070C0"/>
                </a:solidFill>
                <a:latin typeface="+mj-ea"/>
                <a:ea typeface="+mj-ea"/>
              </a:rPr>
              <a:t>近代民族国家</a:t>
            </a:r>
            <a:r>
              <a:rPr lang="zh-CN" altLang="en-US" sz="2800" b="1">
                <a:solidFill>
                  <a:schemeClr val="tx1"/>
                </a:solidFill>
                <a:latin typeface="+mj-ea"/>
                <a:ea typeface="+mj-ea"/>
              </a:rPr>
              <a:t>的形成</a:t>
            </a:r>
            <a:r>
              <a:rPr lang="en-US" altLang="zh-CN" sz="2800" b="1">
                <a:solidFill>
                  <a:srgbClr val="0070C0"/>
                </a:solidFill>
                <a:latin typeface="+mj-ea"/>
                <a:ea typeface="+mj-ea"/>
              </a:rPr>
              <a:t>——</a:t>
            </a:r>
            <a:r>
              <a:rPr lang="zh-CN" altLang="en-US" sz="2800" b="1">
                <a:solidFill>
                  <a:srgbClr val="0070C0"/>
                </a:solidFill>
                <a:latin typeface="+mj-ea"/>
                <a:ea typeface="+mj-ea"/>
              </a:rPr>
              <a:t>背景</a:t>
            </a:r>
            <a:endParaRPr lang="zh-CN" altLang="en-US" sz="2800" b="1">
              <a:solidFill>
                <a:srgbClr val="0070C0"/>
              </a:solidFill>
              <a:latin typeface="+mj-ea"/>
              <a:ea typeface="+mj-ea"/>
            </a:endParaRPr>
          </a:p>
        </p:txBody>
      </p:sp>
      <p:sp>
        <p:nvSpPr>
          <p:cNvPr id="13" name="矩形 12"/>
          <p:cNvSpPr/>
          <p:nvPr>
            <p:custDataLst>
              <p:tags r:id="rId18"/>
            </p:custDataLst>
          </p:nvPr>
        </p:nvSpPr>
        <p:spPr>
          <a:xfrm>
            <a:off x="358775" y="1062990"/>
            <a:ext cx="7277735" cy="2660015"/>
          </a:xfrm>
          <a:prstGeom prst="rect">
            <a:avLst/>
          </a:prstGeom>
          <a:noFill/>
          <a:ln w="38100">
            <a:solidFill>
              <a:srgbClr val="FF0000"/>
            </a:solidFill>
          </a:ln>
          <a:extLst>
            <a:ext uri="{909E8E84-426E-40DD-AFC4-6F175D3DCCD1}">
              <a14:hiddenFill xmlns:a14="http://schemas.microsoft.com/office/drawing/2010/main">
                <a:solidFill>
                  <a:srgbClr val="FF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文本框 14"/>
          <p:cNvSpPr txBox="1"/>
          <p:nvPr>
            <p:custDataLst>
              <p:tags r:id="rId19"/>
            </p:custDataLst>
          </p:nvPr>
        </p:nvSpPr>
        <p:spPr>
          <a:xfrm>
            <a:off x="4205605" y="3602355"/>
            <a:ext cx="4064000" cy="368300"/>
          </a:xfrm>
          <a:prstGeom prst="rect">
            <a:avLst/>
          </a:prstGeom>
          <a:noFill/>
        </p:spPr>
        <p:txBody>
          <a:bodyPr wrap="square" rtlCol="0">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ppt_x</p:attrName>
                                        </p:attrNameLst>
                                      </p:cBhvr>
                                      <p:tavLst>
                                        <p:tav tm="0">
                                          <p:val>
                                            <p:strVal val="#ppt_x-#ppt_w*1.125000"/>
                                          </p:val>
                                        </p:tav>
                                        <p:tav tm="100000">
                                          <p:val>
                                            <p:strVal val="#ppt_x"/>
                                          </p:val>
                                        </p:tav>
                                      </p:tavLst>
                                    </p:anim>
                                    <p:animEffect transition="in" filter="wipe(right)">
                                      <p:cBhvr>
                                        <p:cTn id="12" dur="500"/>
                                        <p:tgtEl>
                                          <p:spTgt spid="11"/>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ppt_x</p:attrName>
                                        </p:attrNameLst>
                                      </p:cBhvr>
                                      <p:tavLst>
                                        <p:tav tm="0">
                                          <p:val>
                                            <p:strVal val="#ppt_x-#ppt_w*1.125000"/>
                                          </p:val>
                                        </p:tav>
                                        <p:tav tm="100000">
                                          <p:val>
                                            <p:strVal val="#ppt_x"/>
                                          </p:val>
                                        </p:tav>
                                      </p:tavLst>
                                    </p:anim>
                                    <p:animEffect transition="in" filter="wipe(right)">
                                      <p:cBhvr>
                                        <p:cTn id="16" dur="500"/>
                                        <p:tgtEl>
                                          <p:spTgt spid="1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linds(horizontal)">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23" grpId="0" animBg="1"/>
      <p:bldP spid="25" grpId="0"/>
      <p:bldP spid="26"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7430" y="19632"/>
            <a:ext cx="5859780"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一、近代西方民族国家的产生</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pic>
        <p:nvPicPr>
          <p:cNvPr id="8" name="图片 7"/>
          <p:cNvPicPr>
            <a:picLocks noChangeAspect="1"/>
          </p:cNvPicPr>
          <p:nvPr>
            <p:custDataLst>
              <p:tags r:id="rId2"/>
            </p:custDataLst>
          </p:nvPr>
        </p:nvPicPr>
        <p:blipFill>
          <a:blip r:embed="rId3"/>
          <a:srcRect l="1763" t="6667" r="3282" b="5324"/>
          <a:stretch>
            <a:fillRect/>
          </a:stretch>
        </p:blipFill>
        <p:spPr>
          <a:xfrm>
            <a:off x="1575435" y="1329055"/>
            <a:ext cx="8936355" cy="3531235"/>
          </a:xfrm>
          <a:prstGeom prst="rect">
            <a:avLst/>
          </a:prstGeom>
          <a:solidFill>
            <a:schemeClr val="lt1"/>
          </a:solidFill>
          <a:ln>
            <a:solidFill>
              <a:schemeClr val="tx1"/>
            </a:solidFill>
          </a:ln>
        </p:spPr>
      </p:pic>
      <p:sp>
        <p:nvSpPr>
          <p:cNvPr id="9" name="文本框 8"/>
          <p:cNvSpPr txBox="1"/>
          <p:nvPr>
            <p:custDataLst>
              <p:tags r:id="rId4"/>
            </p:custDataLst>
          </p:nvPr>
        </p:nvSpPr>
        <p:spPr>
          <a:xfrm>
            <a:off x="909320" y="5123180"/>
            <a:ext cx="10542905" cy="953135"/>
          </a:xfrm>
          <a:prstGeom prst="rect">
            <a:avLst/>
          </a:prstGeom>
          <a:solidFill>
            <a:schemeClr val="bg1"/>
          </a:solidFill>
          <a:ln w="9525">
            <a:noFill/>
          </a:ln>
        </p:spPr>
        <p:txBody>
          <a:bodyPr wrap="square">
            <a:spAutoFit/>
          </a:bodyPr>
          <a:lstStyle/>
          <a:p>
            <a:pPr indent="0"/>
            <a:r>
              <a:rPr lang="en-US" altLang="zh-CN" sz="2800" b="1">
                <a:solidFill>
                  <a:srgbClr val="FF0000"/>
                </a:solidFill>
                <a:latin typeface="华文细黑" panose="02010600040101010101" pitchFamily="2" charset="-122"/>
                <a:ea typeface="华文细黑" panose="02010600040101010101" pitchFamily="2" charset="-122"/>
                <a:sym typeface="+mn-ea"/>
              </a:rPr>
              <a:t>(3)</a:t>
            </a:r>
            <a:r>
              <a:rPr lang="zh-CN" altLang="en-US" sz="2800" b="1">
                <a:solidFill>
                  <a:srgbClr val="FF0000"/>
                </a:solidFill>
                <a:latin typeface="华文细黑" panose="02010600040101010101" pitchFamily="2" charset="-122"/>
                <a:ea typeface="华文细黑" panose="02010600040101010101" pitchFamily="2" charset="-122"/>
                <a:sym typeface="+mn-ea"/>
              </a:rPr>
              <a:t>思想：启蒙运动解放了人们的思想；法国大革命及拿破仑战争，不仅传播了自由平等思想，还促进了欧洲各国民族意识的觉醒。</a:t>
            </a:r>
            <a:endParaRPr lang="zh-CN" altLang="en-US" sz="2800" b="1">
              <a:solidFill>
                <a:srgbClr val="FF0000"/>
              </a:solidFill>
              <a:latin typeface="华文细黑" panose="02010600040101010101" pitchFamily="2" charset="-122"/>
              <a:ea typeface="华文细黑" panose="02010600040101010101" pitchFamily="2" charset="-122"/>
              <a:sym typeface="+mn-ea"/>
            </a:endParaRPr>
          </a:p>
        </p:txBody>
      </p:sp>
      <p:sp>
        <p:nvSpPr>
          <p:cNvPr id="2" name="文本框 1"/>
          <p:cNvSpPr txBox="1"/>
          <p:nvPr>
            <p:custDataLst>
              <p:tags r:id="rId5"/>
            </p:custDataLst>
          </p:nvPr>
        </p:nvSpPr>
        <p:spPr>
          <a:xfrm>
            <a:off x="200660" y="544195"/>
            <a:ext cx="11125835" cy="521970"/>
          </a:xfrm>
          <a:prstGeom prst="rect">
            <a:avLst/>
          </a:prstGeom>
          <a:noFill/>
        </p:spPr>
        <p:txBody>
          <a:bodyPr wrap="square" rtlCol="0">
            <a:spAutoFit/>
          </a:bodyPr>
          <a:lstStyle/>
          <a:p>
            <a:r>
              <a:rPr lang="en-US" altLang="zh-CN" sz="2800" b="1">
                <a:solidFill>
                  <a:schemeClr val="tx1"/>
                </a:solidFill>
                <a:latin typeface="+mj-ea"/>
                <a:ea typeface="+mj-ea"/>
              </a:rPr>
              <a:t>3.</a:t>
            </a:r>
            <a:r>
              <a:rPr lang="zh-CN" altLang="en-US" sz="2800" b="1">
                <a:solidFill>
                  <a:srgbClr val="0070C0"/>
                </a:solidFill>
                <a:latin typeface="+mj-ea"/>
                <a:ea typeface="+mj-ea"/>
              </a:rPr>
              <a:t>近代民族国家</a:t>
            </a:r>
            <a:r>
              <a:rPr lang="zh-CN" altLang="en-US" sz="2800" b="1">
                <a:solidFill>
                  <a:schemeClr val="tx1"/>
                </a:solidFill>
                <a:latin typeface="+mj-ea"/>
                <a:ea typeface="+mj-ea"/>
              </a:rPr>
              <a:t>的形成</a:t>
            </a:r>
            <a:r>
              <a:rPr lang="en-US" altLang="zh-CN" sz="2800" b="1">
                <a:solidFill>
                  <a:srgbClr val="0070C0"/>
                </a:solidFill>
                <a:latin typeface="+mj-ea"/>
                <a:ea typeface="+mj-ea"/>
              </a:rPr>
              <a:t>——</a:t>
            </a:r>
            <a:r>
              <a:rPr lang="zh-CN" altLang="en-US" sz="2800" b="1">
                <a:solidFill>
                  <a:srgbClr val="0070C0"/>
                </a:solidFill>
                <a:latin typeface="+mj-ea"/>
                <a:ea typeface="+mj-ea"/>
              </a:rPr>
              <a:t>背景</a:t>
            </a:r>
            <a:endParaRPr lang="zh-CN" altLang="en-US" sz="2800" b="1">
              <a:solidFill>
                <a:srgbClr val="0070C0"/>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430" y="19632"/>
            <a:ext cx="5859780"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一、近代西方民族国家的产生</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4" name="文本框 3"/>
          <p:cNvSpPr txBox="1"/>
          <p:nvPr>
            <p:custDataLst>
              <p:tags r:id="rId2"/>
            </p:custDataLst>
          </p:nvPr>
        </p:nvSpPr>
        <p:spPr>
          <a:xfrm>
            <a:off x="535922" y="3769265"/>
            <a:ext cx="10379075" cy="521970"/>
          </a:xfrm>
          <a:prstGeom prst="rect">
            <a:avLst/>
          </a:prstGeom>
          <a:solidFill>
            <a:schemeClr val="bg1"/>
          </a:solidFill>
          <a:ln w="9525">
            <a:noFill/>
          </a:ln>
        </p:spPr>
        <p:txBody>
          <a:bodyPr wrap="square">
            <a:spAutoFit/>
          </a:bodyPr>
          <a:lstStyle/>
          <a:p>
            <a:pPr indent="0"/>
            <a:r>
              <a:rPr lang="en-US" altLang="zh-CN" sz="2800" b="1">
                <a:solidFill>
                  <a:srgbClr val="FF0000"/>
                </a:solidFill>
                <a:latin typeface="华文细黑" panose="02010600040101010101" pitchFamily="2" charset="-122"/>
                <a:ea typeface="华文细黑" panose="02010600040101010101" pitchFamily="2" charset="-122"/>
                <a:sym typeface="+mn-ea"/>
              </a:rPr>
              <a:t>(4)政治：</a:t>
            </a:r>
            <a:r>
              <a:rPr lang="en-US" altLang="zh-CN" sz="2800" b="1">
                <a:solidFill>
                  <a:srgbClr val="0070C0"/>
                </a:solidFill>
                <a:latin typeface="华文细黑" panose="02010600040101010101" pitchFamily="2" charset="-122"/>
                <a:ea typeface="华文细黑" panose="02010600040101010101" pitchFamily="2" charset="-122"/>
                <a:sym typeface="+mn-ea"/>
              </a:rPr>
              <a:t>专制王权国家的形成</a:t>
            </a:r>
            <a:r>
              <a:rPr lang="en-US" altLang="zh-CN" sz="2800" b="1">
                <a:latin typeface="华文细黑" panose="02010600040101010101" pitchFamily="2" charset="-122"/>
                <a:ea typeface="华文细黑" panose="02010600040101010101" pitchFamily="2" charset="-122"/>
                <a:sym typeface="+mn-ea"/>
              </a:rPr>
              <a:t>奠定了民族国家形成的</a:t>
            </a:r>
            <a:r>
              <a:rPr lang="en-US" altLang="zh-CN" sz="2800" b="1">
                <a:solidFill>
                  <a:srgbClr val="FF0000"/>
                </a:solidFill>
                <a:latin typeface="华文细黑" panose="02010600040101010101" pitchFamily="2" charset="-122"/>
                <a:ea typeface="华文细黑" panose="02010600040101010101" pitchFamily="2" charset="-122"/>
                <a:sym typeface="+mn-ea"/>
              </a:rPr>
              <a:t>基础</a:t>
            </a:r>
            <a:endParaRPr lang="en-US" altLang="zh-CN" sz="2800" b="1">
              <a:solidFill>
                <a:srgbClr val="FF0000"/>
              </a:solidFill>
              <a:latin typeface="华文细黑" panose="02010600040101010101" pitchFamily="2" charset="-122"/>
              <a:ea typeface="华文细黑" panose="02010600040101010101" pitchFamily="2" charset="-122"/>
              <a:sym typeface="+mn-ea"/>
            </a:endParaRPr>
          </a:p>
        </p:txBody>
      </p:sp>
      <p:sp>
        <p:nvSpPr>
          <p:cNvPr id="6" name="文本框 5"/>
          <p:cNvSpPr txBox="1"/>
          <p:nvPr>
            <p:custDataLst>
              <p:tags r:id="rId3"/>
            </p:custDataLst>
          </p:nvPr>
        </p:nvSpPr>
        <p:spPr>
          <a:xfrm>
            <a:off x="535940" y="1287780"/>
            <a:ext cx="9833610" cy="521970"/>
          </a:xfrm>
          <a:prstGeom prst="rect">
            <a:avLst/>
          </a:prstGeom>
          <a:solidFill>
            <a:schemeClr val="bg1"/>
          </a:solidFill>
          <a:ln w="9525">
            <a:noFill/>
          </a:ln>
        </p:spPr>
        <p:txBody>
          <a:bodyPr wrap="square">
            <a:spAutoFit/>
          </a:bodyPr>
          <a:lstStyle/>
          <a:p>
            <a:pPr lvl="0" algn="l">
              <a:buClrTx/>
              <a:buSzTx/>
              <a:buFontTx/>
            </a:pPr>
            <a:r>
              <a:rPr lang="en-US" altLang="zh-CN" sz="2800" b="1">
                <a:solidFill>
                  <a:srgbClr val="FF0000"/>
                </a:solidFill>
                <a:latin typeface="华文细黑" panose="02010600040101010101" pitchFamily="2" charset="-122"/>
                <a:ea typeface="华文细黑" panose="02010600040101010101" pitchFamily="2" charset="-122"/>
                <a:sym typeface="+mn-ea"/>
              </a:rPr>
              <a:t>(1)经济：欧洲资本主义进一步发展</a:t>
            </a:r>
            <a:r>
              <a:rPr lang="zh-CN" altLang="en-US" sz="2800" b="1">
                <a:solidFill>
                  <a:srgbClr val="FF0000"/>
                </a:solidFill>
                <a:latin typeface="华文细黑" panose="02010600040101010101" pitchFamily="2" charset="-122"/>
                <a:ea typeface="华文细黑" panose="02010600040101010101" pitchFamily="2" charset="-122"/>
                <a:sym typeface="+mn-ea"/>
              </a:rPr>
              <a:t>（根本）</a:t>
            </a:r>
            <a:endParaRPr lang="zh-CN" altLang="en-US" sz="2800" b="1">
              <a:solidFill>
                <a:srgbClr val="FF0000"/>
              </a:solidFill>
              <a:latin typeface="华文细黑" panose="02010600040101010101" pitchFamily="2" charset="-122"/>
              <a:ea typeface="华文细黑" panose="02010600040101010101" pitchFamily="2" charset="-122"/>
              <a:sym typeface="+mn-ea"/>
            </a:endParaRPr>
          </a:p>
        </p:txBody>
      </p:sp>
      <p:sp>
        <p:nvSpPr>
          <p:cNvPr id="7" name="文本框 6"/>
          <p:cNvSpPr txBox="1"/>
          <p:nvPr>
            <p:custDataLst>
              <p:tags r:id="rId4"/>
            </p:custDataLst>
          </p:nvPr>
        </p:nvSpPr>
        <p:spPr>
          <a:xfrm>
            <a:off x="535940" y="1985010"/>
            <a:ext cx="11176635" cy="521970"/>
          </a:xfrm>
          <a:prstGeom prst="rect">
            <a:avLst/>
          </a:prstGeom>
          <a:solidFill>
            <a:schemeClr val="bg1"/>
          </a:solidFill>
          <a:ln w="9525">
            <a:noFill/>
          </a:ln>
        </p:spPr>
        <p:txBody>
          <a:bodyPr wrap="square">
            <a:spAutoFit/>
          </a:bodyPr>
          <a:lstStyle/>
          <a:p>
            <a:pPr lvl="0" algn="l">
              <a:buClrTx/>
              <a:buSzTx/>
              <a:buFontTx/>
            </a:pPr>
            <a:r>
              <a:rPr lang="en-US" altLang="zh-CN" sz="2800" b="1">
                <a:solidFill>
                  <a:schemeClr val="tx1"/>
                </a:solidFill>
                <a:latin typeface="华文细黑" panose="02010600040101010101" pitchFamily="2" charset="-122"/>
                <a:ea typeface="华文细黑" panose="02010600040101010101" pitchFamily="2" charset="-122"/>
                <a:sym typeface="+mn-ea"/>
              </a:rPr>
              <a:t>(2)语言：对</a:t>
            </a:r>
            <a:r>
              <a:rPr lang="en-US" altLang="zh-CN" sz="2800" b="1">
                <a:solidFill>
                  <a:srgbClr val="FF0000"/>
                </a:solidFill>
                <a:latin typeface="华文细黑" panose="02010600040101010101" pitchFamily="2" charset="-122"/>
                <a:ea typeface="华文细黑" panose="02010600040101010101" pitchFamily="2" charset="-122"/>
                <a:sym typeface="+mn-ea"/>
              </a:rPr>
              <a:t>民族语言</a:t>
            </a:r>
            <a:r>
              <a:rPr lang="en-US" altLang="zh-CN" sz="2800" b="1">
                <a:solidFill>
                  <a:schemeClr val="tx1"/>
                </a:solidFill>
                <a:latin typeface="华文细黑" panose="02010600040101010101" pitchFamily="2" charset="-122"/>
                <a:ea typeface="华文细黑" panose="02010600040101010101" pitchFamily="2" charset="-122"/>
                <a:sym typeface="+mn-ea"/>
              </a:rPr>
              <a:t>的重视强化了民族认同，促进民族国家的形成；</a:t>
            </a:r>
            <a:endParaRPr lang="en-US" altLang="zh-CN" sz="2800" b="1">
              <a:solidFill>
                <a:schemeClr val="tx1"/>
              </a:solidFill>
              <a:latin typeface="华文细黑" panose="02010600040101010101" pitchFamily="2" charset="-122"/>
              <a:ea typeface="华文细黑" panose="02010600040101010101" pitchFamily="2" charset="-122"/>
              <a:sym typeface="+mn-ea"/>
            </a:endParaRPr>
          </a:p>
        </p:txBody>
      </p:sp>
      <p:sp>
        <p:nvSpPr>
          <p:cNvPr id="8" name="文本框 7"/>
          <p:cNvSpPr txBox="1"/>
          <p:nvPr>
            <p:custDataLst>
              <p:tags r:id="rId5"/>
            </p:custDataLst>
          </p:nvPr>
        </p:nvSpPr>
        <p:spPr>
          <a:xfrm>
            <a:off x="535940" y="2695575"/>
            <a:ext cx="10679430" cy="953135"/>
          </a:xfrm>
          <a:prstGeom prst="rect">
            <a:avLst/>
          </a:prstGeom>
          <a:solidFill>
            <a:schemeClr val="bg1"/>
          </a:solidFill>
          <a:ln w="9525">
            <a:noFill/>
          </a:ln>
        </p:spPr>
        <p:txBody>
          <a:bodyPr wrap="square">
            <a:spAutoFit/>
          </a:bodyPr>
          <a:lstStyle/>
          <a:p>
            <a:pPr lvl="0" algn="l">
              <a:buClrTx/>
              <a:buSzTx/>
              <a:buFontTx/>
            </a:pPr>
            <a:r>
              <a:rPr lang="en-US" altLang="zh-CN" sz="2800" b="1">
                <a:solidFill>
                  <a:schemeClr val="tx1"/>
                </a:solidFill>
                <a:latin typeface="华文细黑" panose="02010600040101010101" pitchFamily="2" charset="-122"/>
                <a:ea typeface="华文细黑" panose="02010600040101010101" pitchFamily="2" charset="-122"/>
                <a:sym typeface="+mn-ea"/>
              </a:rPr>
              <a:t>(3)思想：启蒙运动解放了人们的思想；法国大革命及拿破仑战争，不仅传播了自由平等思想，还促进了欧洲各国</a:t>
            </a:r>
            <a:r>
              <a:rPr lang="en-US" altLang="zh-CN" sz="2800" b="1">
                <a:solidFill>
                  <a:srgbClr val="FF0000"/>
                </a:solidFill>
                <a:latin typeface="华文细黑" panose="02010600040101010101" pitchFamily="2" charset="-122"/>
                <a:ea typeface="华文细黑" panose="02010600040101010101" pitchFamily="2" charset="-122"/>
                <a:sym typeface="+mn-ea"/>
              </a:rPr>
              <a:t>民族意识</a:t>
            </a:r>
            <a:r>
              <a:rPr lang="en-US" altLang="zh-CN" sz="2800" b="1">
                <a:solidFill>
                  <a:schemeClr val="tx1"/>
                </a:solidFill>
                <a:latin typeface="华文细黑" panose="02010600040101010101" pitchFamily="2" charset="-122"/>
                <a:ea typeface="华文细黑" panose="02010600040101010101" pitchFamily="2" charset="-122"/>
                <a:sym typeface="+mn-ea"/>
              </a:rPr>
              <a:t>的觉醒。</a:t>
            </a:r>
            <a:endParaRPr lang="en-US" altLang="zh-CN" sz="2800" b="1">
              <a:solidFill>
                <a:schemeClr val="tx1"/>
              </a:solidFill>
              <a:latin typeface="华文细黑" panose="02010600040101010101" pitchFamily="2" charset="-122"/>
              <a:ea typeface="华文细黑" panose="02010600040101010101" pitchFamily="2" charset="-122"/>
              <a:sym typeface="+mn-ea"/>
            </a:endParaRPr>
          </a:p>
        </p:txBody>
      </p:sp>
      <p:sp>
        <p:nvSpPr>
          <p:cNvPr id="9" name="文本框 8"/>
          <p:cNvSpPr txBox="1"/>
          <p:nvPr>
            <p:custDataLst>
              <p:tags r:id="rId6"/>
            </p:custDataLst>
          </p:nvPr>
        </p:nvSpPr>
        <p:spPr>
          <a:xfrm>
            <a:off x="863600" y="4887595"/>
            <a:ext cx="10351770" cy="953135"/>
          </a:xfrm>
          <a:prstGeom prst="rect">
            <a:avLst/>
          </a:prstGeom>
          <a:solidFill>
            <a:schemeClr val="accent2">
              <a:lumMod val="20000"/>
              <a:lumOff val="80000"/>
            </a:schemeClr>
          </a:solidFill>
        </p:spPr>
        <p:txBody>
          <a:bodyPr wrap="square" rtlCol="0">
            <a:spAutoFit/>
          </a:bodyPr>
          <a:lstStyle/>
          <a:p>
            <a:pPr algn="l"/>
            <a:r>
              <a:rPr lang="zh-CN" altLang="en-US" sz="2800">
                <a:latin typeface="方正粗黑宋简体" panose="02000000000000000000" pitchFamily="2" charset="-122"/>
                <a:ea typeface="方正粗黑宋简体" panose="02000000000000000000" pitchFamily="2" charset="-122"/>
              </a:rPr>
              <a:t>学习聚焦：</a:t>
            </a:r>
            <a:endParaRPr lang="zh-CN" altLang="en-US" sz="2800">
              <a:latin typeface="方正粗黑宋简体" panose="02000000000000000000" pitchFamily="2" charset="-122"/>
              <a:ea typeface="方正粗黑宋简体" panose="02000000000000000000" pitchFamily="2" charset="-122"/>
            </a:endParaRPr>
          </a:p>
          <a:p>
            <a:pPr algn="l"/>
            <a:r>
              <a:rPr lang="en-US" altLang="zh-CN" sz="2800" b="1"/>
              <a:t>16-19</a:t>
            </a:r>
            <a:r>
              <a:rPr lang="zh-CN" altLang="en-US" sz="2800" b="1"/>
              <a:t>世纪，西方国家从</a:t>
            </a:r>
            <a:r>
              <a:rPr lang="zh-CN" altLang="en-US" sz="2800" b="1">
                <a:solidFill>
                  <a:srgbClr val="0070C0"/>
                </a:solidFill>
              </a:rPr>
              <a:t>专制王权国家</a:t>
            </a:r>
            <a:r>
              <a:rPr lang="zh-CN" altLang="en-US" sz="2800" b="1"/>
              <a:t>发展成为</a:t>
            </a:r>
            <a:r>
              <a:rPr lang="zh-CN" altLang="en-US" sz="2800" b="1">
                <a:solidFill>
                  <a:srgbClr val="FF0000"/>
                </a:solidFill>
              </a:rPr>
              <a:t>民族国家</a:t>
            </a:r>
            <a:endParaRPr lang="zh-CN" altLang="en-US" sz="2800" b="1">
              <a:solidFill>
                <a:srgbClr val="FF0000"/>
              </a:solidFill>
            </a:endParaRPr>
          </a:p>
        </p:txBody>
      </p:sp>
      <p:sp>
        <p:nvSpPr>
          <p:cNvPr id="10" name="文本框 9"/>
          <p:cNvSpPr txBox="1"/>
          <p:nvPr>
            <p:custDataLst>
              <p:tags r:id="rId7"/>
            </p:custDataLst>
          </p:nvPr>
        </p:nvSpPr>
        <p:spPr>
          <a:xfrm>
            <a:off x="200660" y="590550"/>
            <a:ext cx="11125835" cy="521970"/>
          </a:xfrm>
          <a:prstGeom prst="rect">
            <a:avLst/>
          </a:prstGeom>
          <a:noFill/>
        </p:spPr>
        <p:txBody>
          <a:bodyPr wrap="square" rtlCol="0">
            <a:spAutoFit/>
          </a:bodyPr>
          <a:lstStyle/>
          <a:p>
            <a:r>
              <a:rPr lang="en-US" altLang="zh-CN" sz="2800" b="1">
                <a:solidFill>
                  <a:schemeClr val="tx1"/>
                </a:solidFill>
                <a:latin typeface="+mj-ea"/>
                <a:ea typeface="+mj-ea"/>
              </a:rPr>
              <a:t>3.</a:t>
            </a:r>
            <a:r>
              <a:rPr lang="zh-CN" altLang="en-US" sz="2800" b="1">
                <a:solidFill>
                  <a:srgbClr val="0070C0"/>
                </a:solidFill>
                <a:latin typeface="+mj-ea"/>
                <a:ea typeface="+mj-ea"/>
              </a:rPr>
              <a:t>近代民族国家</a:t>
            </a:r>
            <a:r>
              <a:rPr lang="zh-CN" altLang="en-US" sz="2800" b="1">
                <a:solidFill>
                  <a:schemeClr val="tx1"/>
                </a:solidFill>
                <a:latin typeface="+mj-ea"/>
                <a:ea typeface="+mj-ea"/>
              </a:rPr>
              <a:t>的形成</a:t>
            </a:r>
            <a:r>
              <a:rPr lang="en-US" altLang="zh-CN" sz="2800" b="1">
                <a:solidFill>
                  <a:srgbClr val="0070C0"/>
                </a:solidFill>
                <a:latin typeface="+mj-ea"/>
                <a:ea typeface="+mj-ea"/>
              </a:rPr>
              <a:t>——</a:t>
            </a:r>
            <a:r>
              <a:rPr lang="zh-CN" altLang="en-US" sz="2800" b="1">
                <a:solidFill>
                  <a:srgbClr val="0070C0"/>
                </a:solidFill>
                <a:latin typeface="+mj-ea"/>
                <a:ea typeface="+mj-ea"/>
              </a:rPr>
              <a:t>背景</a:t>
            </a:r>
            <a:endParaRPr lang="zh-CN" altLang="en-US" sz="2800" b="1">
              <a:solidFill>
                <a:srgbClr val="0070C0"/>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41605" y="5126355"/>
            <a:ext cx="3255645" cy="1568450"/>
          </a:xfrm>
          <a:prstGeom prst="rect">
            <a:avLst/>
          </a:prstGeom>
          <a:noFill/>
        </p:spPr>
        <p:txBody>
          <a:bodyPr wrap="square" rtlCol="0" anchor="t">
            <a:spAutoFit/>
          </a:bodyPr>
          <a:lstStyle/>
          <a:p>
            <a:pPr indent="0" fontAlgn="auto"/>
            <a:r>
              <a:rPr lang="zh-CN" altLang="en-US" sz="2400">
                <a:latin typeface="楷体" panose="02010609060101010101" pitchFamily="49" charset="-122"/>
                <a:ea typeface="楷体" panose="02010609060101010101" pitchFamily="49" charset="-122"/>
                <a:cs typeface="楷体" panose="02010609060101010101" pitchFamily="49" charset="-122"/>
              </a:rPr>
              <a:t>1789年法国资产阶级革命(法国大革命)时期，巴黎国民自卫队就以蓝、白、红三色旗为队旗。</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6" name="图片 5"/>
          <p:cNvPicPr>
            <a:picLocks noChangeAspect="1"/>
          </p:cNvPicPr>
          <p:nvPr>
            <p:custDataLst>
              <p:tags r:id="rId2"/>
            </p:custDataLst>
          </p:nvPr>
        </p:nvPicPr>
        <p:blipFill>
          <a:blip r:embed="rId3"/>
          <a:stretch>
            <a:fillRect/>
          </a:stretch>
        </p:blipFill>
        <p:spPr>
          <a:xfrm>
            <a:off x="141605" y="2491158"/>
            <a:ext cx="3064510" cy="2212975"/>
          </a:xfrm>
          <a:prstGeom prst="rect">
            <a:avLst/>
          </a:prstGeom>
        </p:spPr>
      </p:pic>
      <p:sp>
        <p:nvSpPr>
          <p:cNvPr id="7" name="文本框 6"/>
          <p:cNvSpPr txBox="1"/>
          <p:nvPr>
            <p:custDataLst>
              <p:tags r:id="rId4"/>
            </p:custDataLst>
          </p:nvPr>
        </p:nvSpPr>
        <p:spPr>
          <a:xfrm>
            <a:off x="3543935" y="5228008"/>
            <a:ext cx="3833495" cy="1322070"/>
          </a:xfrm>
          <a:prstGeom prst="rect">
            <a:avLst/>
          </a:prstGeom>
          <a:noFill/>
        </p:spPr>
        <p:txBody>
          <a:bodyPr wrap="square" rtlCol="0" anchor="t">
            <a:spAutoFit/>
          </a:bodyPr>
          <a:lstStyle/>
          <a:p>
            <a:pPr indent="0" fontAlgn="auto"/>
            <a:r>
              <a:rPr lang="zh-CN" altLang="en-US" sz="2000">
                <a:latin typeface="楷体" panose="02010609060101010101" pitchFamily="49" charset="-122"/>
                <a:ea typeface="楷体" panose="02010609060101010101" pitchFamily="49" charset="-122"/>
                <a:cs typeface="楷体" panose="02010609060101010101" pitchFamily="49" charset="-122"/>
              </a:rPr>
              <a:t>1795年7月14日法国督政府宣布定此曲为国歌。1879年、1946年以及1958年通过的三部共和国宪法皆定马赛曲为共和国国歌。</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pic>
        <p:nvPicPr>
          <p:cNvPr id="9" name="图片 8"/>
          <p:cNvPicPr>
            <a:picLocks noChangeAspect="1"/>
          </p:cNvPicPr>
          <p:nvPr>
            <p:custDataLst>
              <p:tags r:id="rId5"/>
            </p:custDataLst>
          </p:nvPr>
        </p:nvPicPr>
        <p:blipFill>
          <a:blip r:embed="rId6"/>
          <a:stretch>
            <a:fillRect/>
          </a:stretch>
        </p:blipFill>
        <p:spPr>
          <a:xfrm>
            <a:off x="3907790" y="2269490"/>
            <a:ext cx="2703195" cy="2672715"/>
          </a:xfrm>
          <a:prstGeom prst="rect">
            <a:avLst/>
          </a:prstGeom>
        </p:spPr>
      </p:pic>
      <p:sp>
        <p:nvSpPr>
          <p:cNvPr id="10" name="文本框 9"/>
          <p:cNvSpPr txBox="1"/>
          <p:nvPr>
            <p:custDataLst>
              <p:tags r:id="rId7"/>
            </p:custDataLst>
          </p:nvPr>
        </p:nvSpPr>
        <p:spPr>
          <a:xfrm>
            <a:off x="7524115" y="5126408"/>
            <a:ext cx="4668520" cy="1630045"/>
          </a:xfrm>
          <a:prstGeom prst="rect">
            <a:avLst/>
          </a:prstGeom>
          <a:noFill/>
        </p:spPr>
        <p:txBody>
          <a:bodyPr wrap="square" rtlCol="0" anchor="t">
            <a:spAutoFit/>
          </a:bodyPr>
          <a:lstStyle/>
          <a:p>
            <a:r>
              <a:rPr lang="zh-CN" altLang="en-US" sz="2000">
                <a:latin typeface="楷体" panose="02010609060101010101" pitchFamily="49" charset="-122"/>
                <a:ea typeface="楷体" panose="02010609060101010101" pitchFamily="49" charset="-122"/>
                <a:cs typeface="楷体" panose="02010609060101010101" pitchFamily="49" charset="-122"/>
              </a:rPr>
              <a:t>1880年7月14日定为法国的国庆节，直至今日。以纪念在1789年7月14日，巴黎群众攻克了象征封建统治的巴士底狱，从而揭开法国大革命序幕。在法国，每年国庆节的阅兵式是庆典活动的重头戏。</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pic>
        <p:nvPicPr>
          <p:cNvPr id="11" name="图片 10"/>
          <p:cNvPicPr>
            <a:picLocks noChangeAspect="1"/>
          </p:cNvPicPr>
          <p:nvPr>
            <p:custDataLst>
              <p:tags r:id="rId8"/>
            </p:custDataLst>
          </p:nvPr>
        </p:nvPicPr>
        <p:blipFill>
          <a:blip r:embed="rId9"/>
          <a:stretch>
            <a:fillRect/>
          </a:stretch>
        </p:blipFill>
        <p:spPr>
          <a:xfrm>
            <a:off x="7800975" y="2269490"/>
            <a:ext cx="3590290" cy="2785745"/>
          </a:xfrm>
          <a:prstGeom prst="rect">
            <a:avLst/>
          </a:prstGeom>
        </p:spPr>
      </p:pic>
      <p:grpSp>
        <p:nvGrpSpPr>
          <p:cNvPr id="2" name="组合 1"/>
          <p:cNvGrpSpPr/>
          <p:nvPr>
            <p:custDataLst>
              <p:tags r:id="rId10"/>
            </p:custDataLst>
          </p:nvPr>
        </p:nvGrpSpPr>
        <p:grpSpPr>
          <a:xfrm>
            <a:off x="128270" y="1746885"/>
            <a:ext cx="2832100" cy="4471686"/>
            <a:chOff x="2331" y="221"/>
            <a:chExt cx="4460" cy="7333"/>
          </a:xfrm>
        </p:grpSpPr>
        <p:pic>
          <p:nvPicPr>
            <p:cNvPr id="13" name="图片 12"/>
            <p:cNvPicPr>
              <a:picLocks noChangeAspect="1"/>
            </p:cNvPicPr>
            <p:nvPr>
              <p:custDataLst>
                <p:tags r:id="rId11"/>
              </p:custDataLst>
            </p:nvPr>
          </p:nvPicPr>
          <p:blipFill>
            <a:blip r:embed="rId12">
              <a:lum bright="6000"/>
            </a:blip>
            <a:stretch>
              <a:fillRect/>
            </a:stretch>
          </p:blipFill>
          <p:spPr>
            <a:xfrm>
              <a:off x="2542" y="221"/>
              <a:ext cx="4249" cy="5708"/>
            </a:xfrm>
            <a:prstGeom prst="ellipse">
              <a:avLst/>
            </a:prstGeom>
            <a:ln w="12700" cmpd="sng">
              <a:solidFill>
                <a:schemeClr val="bg1">
                  <a:lumMod val="85000"/>
                </a:schemeClr>
              </a:solidFill>
              <a:prstDash val="solid"/>
            </a:ln>
          </p:spPr>
        </p:pic>
        <p:sp>
          <p:nvSpPr>
            <p:cNvPr id="14" name="文本框 13"/>
            <p:cNvSpPr txBox="1"/>
            <p:nvPr>
              <p:custDataLst>
                <p:tags r:id="rId13"/>
              </p:custDataLst>
            </p:nvPr>
          </p:nvSpPr>
          <p:spPr>
            <a:xfrm>
              <a:off x="2331" y="6395"/>
              <a:ext cx="3863" cy="1159"/>
            </a:xfrm>
            <a:prstGeom prst="rect">
              <a:avLst/>
            </a:prstGeom>
            <a:noFill/>
            <a:ln>
              <a:solidFill>
                <a:schemeClr val="bg1">
                  <a:lumMod val="85000"/>
                </a:schemeClr>
              </a:solidFill>
            </a:ln>
          </p:spPr>
          <p:txBody>
            <a:bodyPr wrap="square" rtlCol="0">
              <a:spAutoFit/>
            </a:bodyPr>
            <a:lstStyle/>
            <a:p>
              <a:pPr algn="ctr">
                <a:buClrTx/>
                <a:buSzTx/>
                <a:buFontTx/>
              </a:pPr>
              <a:r>
                <a:rPr lang="zh-CN" altLang="en-US" sz="2000" b="1">
                  <a:latin typeface="楷体" panose="02010609060101010101" pitchFamily="49" charset="-122"/>
                  <a:ea typeface="楷体" panose="02010609060101010101" pitchFamily="49" charset="-122"/>
                </a:rPr>
                <a:t>法国的民族英雄：圣女贞德</a:t>
              </a:r>
              <a:endParaRPr lang="zh-CN" altLang="en-US" sz="2000" b="1">
                <a:latin typeface="楷体" panose="02010609060101010101" pitchFamily="49" charset="-122"/>
                <a:ea typeface="楷体" panose="02010609060101010101" pitchFamily="49" charset="-122"/>
              </a:endParaRPr>
            </a:p>
          </p:txBody>
        </p:sp>
      </p:grpSp>
      <p:sp>
        <p:nvSpPr>
          <p:cNvPr id="15" name="文本框 14"/>
          <p:cNvSpPr txBox="1"/>
          <p:nvPr>
            <p:custDataLst>
              <p:tags r:id="rId14"/>
            </p:custDataLst>
          </p:nvPr>
        </p:nvSpPr>
        <p:spPr>
          <a:xfrm>
            <a:off x="3365500" y="482600"/>
            <a:ext cx="9063355" cy="953135"/>
          </a:xfrm>
          <a:prstGeom prst="rect">
            <a:avLst/>
          </a:prstGeom>
          <a:noFill/>
        </p:spPr>
        <p:txBody>
          <a:bodyPr wrap="square" rtlCol="0" anchor="t">
            <a:spAutoFit/>
          </a:bodyPr>
          <a:lstStyle/>
          <a:p>
            <a:r>
              <a:rPr lang="en-US" altLang="zh-CN" sz="2800" b="1">
                <a:solidFill>
                  <a:srgbClr val="C00000"/>
                </a:solidFill>
                <a:latin typeface="华文细黑" panose="02010600040101010101" pitchFamily="2" charset="-122"/>
                <a:ea typeface="华文细黑" panose="02010600040101010101" pitchFamily="2" charset="-122"/>
              </a:rPr>
              <a:t>(1)</a:t>
            </a:r>
            <a:r>
              <a:rPr lang="zh-CN" altLang="en-US" sz="2800" b="1">
                <a:solidFill>
                  <a:srgbClr val="C00000"/>
                </a:solidFill>
                <a:latin typeface="华文细黑" panose="02010600040101010101" pitchFamily="2" charset="-122"/>
                <a:ea typeface="华文细黑" panose="02010600040101010101" pitchFamily="2" charset="-122"/>
              </a:rPr>
              <a:t>个人对国家的忠诚越来越超过对国王和宗教的忠诚；</a:t>
            </a:r>
            <a:endParaRPr lang="zh-CN" altLang="en-US" sz="2800" b="1">
              <a:solidFill>
                <a:srgbClr val="C00000"/>
              </a:solidFill>
              <a:latin typeface="华文细黑" panose="02010600040101010101" pitchFamily="2" charset="-122"/>
              <a:ea typeface="华文细黑" panose="02010600040101010101" pitchFamily="2" charset="-122"/>
            </a:endParaRPr>
          </a:p>
          <a:p>
            <a:r>
              <a:rPr lang="zh-CN" altLang="en-US" sz="2800" b="1">
                <a:solidFill>
                  <a:srgbClr val="0000FF"/>
                </a:solidFill>
                <a:latin typeface="楷体" panose="02010609060101010101" pitchFamily="49" charset="-122"/>
                <a:ea typeface="楷体" panose="02010609060101010101" pitchFamily="49" charset="-122"/>
              </a:rPr>
              <a:t>（由对个人的认同变成对国家共同体的认同）</a:t>
            </a:r>
            <a:endParaRPr lang="zh-CN" altLang="en-US" sz="2800" b="1">
              <a:solidFill>
                <a:srgbClr val="0000FF"/>
              </a:solidFill>
              <a:latin typeface="楷体" panose="02010609060101010101" pitchFamily="49" charset="-122"/>
              <a:ea typeface="楷体" panose="02010609060101010101" pitchFamily="49" charset="-122"/>
            </a:endParaRPr>
          </a:p>
        </p:txBody>
      </p:sp>
      <p:sp>
        <p:nvSpPr>
          <p:cNvPr id="3" name="文本框 2"/>
          <p:cNvSpPr txBox="1"/>
          <p:nvPr>
            <p:custDataLst>
              <p:tags r:id="rId15"/>
            </p:custDataLst>
          </p:nvPr>
        </p:nvSpPr>
        <p:spPr>
          <a:xfrm>
            <a:off x="3365500" y="1303020"/>
            <a:ext cx="7369175" cy="521970"/>
          </a:xfrm>
          <a:prstGeom prst="rect">
            <a:avLst/>
          </a:prstGeom>
          <a:noFill/>
        </p:spPr>
        <p:txBody>
          <a:bodyPr wrap="square" rtlCol="0" anchor="t">
            <a:spAutoFit/>
          </a:bodyPr>
          <a:lstStyle/>
          <a:p>
            <a:r>
              <a:rPr lang="en-US" altLang="zh-CN" sz="2800" b="1">
                <a:solidFill>
                  <a:srgbClr val="C00000"/>
                </a:solidFill>
                <a:latin typeface="华文细黑" panose="02010600040101010101" pitchFamily="2" charset="-122"/>
                <a:ea typeface="华文细黑" panose="02010600040101010101" pitchFamily="2" charset="-122"/>
                <a:sym typeface="+mn-ea"/>
              </a:rPr>
              <a:t>(2)</a:t>
            </a:r>
            <a:r>
              <a:rPr lang="zh-CN" altLang="en-US" sz="2800" b="1">
                <a:solidFill>
                  <a:srgbClr val="C00000"/>
                </a:solidFill>
                <a:latin typeface="华文细黑" panose="02010600040101010101" pitchFamily="2" charset="-122"/>
                <a:ea typeface="华文细黑" panose="02010600040101010101" pitchFamily="2" charset="-122"/>
                <a:sym typeface="+mn-ea"/>
              </a:rPr>
              <a:t>各国纷纷鼓励和组织对爱国人士的崇拜；</a:t>
            </a:r>
            <a:endParaRPr lang="zh-CN" altLang="en-US" sz="2800" b="1">
              <a:solidFill>
                <a:srgbClr val="C00000"/>
              </a:solidFill>
              <a:latin typeface="华文细黑" panose="02010600040101010101" pitchFamily="2" charset="-122"/>
              <a:ea typeface="华文细黑" panose="02010600040101010101" pitchFamily="2" charset="-122"/>
              <a:sym typeface="+mn-ea"/>
            </a:endParaRPr>
          </a:p>
        </p:txBody>
      </p:sp>
      <p:sp>
        <p:nvSpPr>
          <p:cNvPr id="5" name="文本框 4"/>
          <p:cNvSpPr txBox="1"/>
          <p:nvPr>
            <p:custDataLst>
              <p:tags r:id="rId16"/>
            </p:custDataLst>
          </p:nvPr>
        </p:nvSpPr>
        <p:spPr>
          <a:xfrm>
            <a:off x="3365555" y="1747657"/>
            <a:ext cx="6368415" cy="521970"/>
          </a:xfrm>
          <a:prstGeom prst="rect">
            <a:avLst/>
          </a:prstGeom>
          <a:noFill/>
        </p:spPr>
        <p:txBody>
          <a:bodyPr wrap="none" rtlCol="0" anchor="t">
            <a:spAutoFit/>
          </a:bodyPr>
          <a:lstStyle/>
          <a:p>
            <a:r>
              <a:rPr lang="en-US" altLang="zh-CN" sz="2800" b="1">
                <a:solidFill>
                  <a:srgbClr val="C00000"/>
                </a:solidFill>
                <a:latin typeface="华文细黑" panose="02010600040101010101" pitchFamily="2" charset="-122"/>
                <a:ea typeface="华文细黑" panose="02010600040101010101" pitchFamily="2" charset="-122"/>
                <a:sym typeface="+mn-ea"/>
              </a:rPr>
              <a:t>(3)</a:t>
            </a:r>
            <a:r>
              <a:rPr lang="zh-CN" altLang="en-US" sz="2800" b="1">
                <a:solidFill>
                  <a:srgbClr val="C00000"/>
                </a:solidFill>
                <a:latin typeface="华文细黑" panose="02010600040101010101" pitchFamily="2" charset="-122"/>
                <a:ea typeface="华文细黑" panose="02010600040101010101" pitchFamily="2" charset="-122"/>
                <a:sym typeface="+mn-ea"/>
              </a:rPr>
              <a:t>出现了国旗、国歌和各种国家节日。</a:t>
            </a:r>
            <a:endParaRPr lang="zh-CN" altLang="en-US" sz="2800" b="1">
              <a:solidFill>
                <a:srgbClr val="C00000"/>
              </a:solidFill>
              <a:latin typeface="华文细黑" panose="02010600040101010101" pitchFamily="2" charset="-122"/>
              <a:ea typeface="华文细黑" panose="02010600040101010101" pitchFamily="2" charset="-122"/>
              <a:sym typeface="+mn-ea"/>
            </a:endParaRPr>
          </a:p>
        </p:txBody>
      </p:sp>
      <p:sp>
        <p:nvSpPr>
          <p:cNvPr id="8" name="文本框 7"/>
          <p:cNvSpPr txBox="1"/>
          <p:nvPr>
            <p:custDataLst>
              <p:tags r:id="rId17"/>
            </p:custDataLst>
          </p:nvPr>
        </p:nvSpPr>
        <p:spPr>
          <a:xfrm>
            <a:off x="7430" y="19632"/>
            <a:ext cx="5859780"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一、近代西方民族国家的产生</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16" name="文本框 15"/>
          <p:cNvSpPr txBox="1"/>
          <p:nvPr>
            <p:custDataLst>
              <p:tags r:id="rId18"/>
            </p:custDataLst>
          </p:nvPr>
        </p:nvSpPr>
        <p:spPr>
          <a:xfrm>
            <a:off x="99695" y="586740"/>
            <a:ext cx="3298190" cy="953135"/>
          </a:xfrm>
          <a:prstGeom prst="rect">
            <a:avLst/>
          </a:prstGeom>
          <a:noFill/>
        </p:spPr>
        <p:txBody>
          <a:bodyPr wrap="square" rtlCol="0">
            <a:spAutoFit/>
          </a:bodyPr>
          <a:lstStyle/>
          <a:p>
            <a:r>
              <a:rPr lang="en-US" altLang="zh-CN" sz="2800" b="1">
                <a:solidFill>
                  <a:schemeClr val="tx1"/>
                </a:solidFill>
                <a:latin typeface="+mj-ea"/>
                <a:ea typeface="+mj-ea"/>
              </a:rPr>
              <a:t>3.</a:t>
            </a:r>
            <a:r>
              <a:rPr lang="zh-CN" altLang="en-US" sz="2800" b="1">
                <a:solidFill>
                  <a:srgbClr val="0070C0"/>
                </a:solidFill>
                <a:latin typeface="+mj-ea"/>
                <a:ea typeface="+mj-ea"/>
              </a:rPr>
              <a:t>近代民族国家</a:t>
            </a:r>
            <a:r>
              <a:rPr lang="zh-CN" altLang="en-US" sz="2800" b="1">
                <a:solidFill>
                  <a:schemeClr val="tx1"/>
                </a:solidFill>
                <a:latin typeface="+mj-ea"/>
                <a:ea typeface="+mj-ea"/>
              </a:rPr>
              <a:t>的形成</a:t>
            </a:r>
            <a:r>
              <a:rPr lang="en-US" altLang="zh-CN" sz="2800" b="1">
                <a:solidFill>
                  <a:srgbClr val="0070C0"/>
                </a:solidFill>
                <a:latin typeface="+mj-ea"/>
                <a:ea typeface="+mj-ea"/>
              </a:rPr>
              <a:t>——</a:t>
            </a:r>
            <a:r>
              <a:rPr lang="zh-CN" altLang="en-US" sz="2800" b="1">
                <a:solidFill>
                  <a:srgbClr val="0070C0"/>
                </a:solidFill>
                <a:latin typeface="+mj-ea"/>
                <a:ea typeface="+mj-ea"/>
              </a:rPr>
              <a:t>表现</a:t>
            </a:r>
            <a:endParaRPr lang="zh-CN" altLang="en-US" sz="2800" b="1">
              <a:solidFill>
                <a:srgbClr val="0070C0"/>
              </a:solidFill>
              <a:latin typeface="+mj-ea"/>
              <a:ea typeface="+mj-ea"/>
            </a:endParaRPr>
          </a:p>
        </p:txBody>
      </p:sp>
      <p:sp>
        <p:nvSpPr>
          <p:cNvPr id="12" name="文本框 11"/>
          <p:cNvSpPr txBox="1"/>
          <p:nvPr>
            <p:custDataLst>
              <p:tags r:id="rId19"/>
            </p:custDataLst>
          </p:nvPr>
        </p:nvSpPr>
        <p:spPr>
          <a:xfrm>
            <a:off x="141301" y="2269573"/>
            <a:ext cx="4415155" cy="521970"/>
          </a:xfrm>
          <a:prstGeom prst="rect">
            <a:avLst/>
          </a:prstGeom>
          <a:noFill/>
        </p:spPr>
        <p:txBody>
          <a:bodyPr wrap="none" rtlCol="0">
            <a:spAutoFit/>
          </a:bodyPr>
          <a:lstStyle/>
          <a:p>
            <a:r>
              <a:rPr lang="en-US" altLang="zh-CN" sz="2800" b="1">
                <a:solidFill>
                  <a:schemeClr val="tx1"/>
                </a:solidFill>
                <a:latin typeface="+mj-ea"/>
                <a:ea typeface="+mj-ea"/>
              </a:rPr>
              <a:t>4.</a:t>
            </a:r>
            <a:r>
              <a:rPr lang="zh-CN" altLang="en-US" sz="2800" b="1">
                <a:solidFill>
                  <a:srgbClr val="0070C0"/>
                </a:solidFill>
                <a:latin typeface="+mj-ea"/>
                <a:ea typeface="+mj-ea"/>
              </a:rPr>
              <a:t>近代民族国家</a:t>
            </a:r>
            <a:r>
              <a:rPr lang="zh-CN" altLang="en-US" sz="2800" b="1">
                <a:solidFill>
                  <a:schemeClr val="tx1"/>
                </a:solidFill>
                <a:latin typeface="+mj-ea"/>
                <a:ea typeface="+mj-ea"/>
              </a:rPr>
              <a:t>的</a:t>
            </a:r>
            <a:r>
              <a:rPr lang="zh-CN" altLang="en-US" sz="2800" b="1">
                <a:solidFill>
                  <a:srgbClr val="0070C0"/>
                </a:solidFill>
                <a:latin typeface="+mj-ea"/>
                <a:ea typeface="+mj-ea"/>
              </a:rPr>
              <a:t>基本特征</a:t>
            </a:r>
            <a:endParaRPr lang="zh-CN" altLang="en-US" sz="2800" b="1">
              <a:solidFill>
                <a:srgbClr val="0070C0"/>
              </a:solidFill>
              <a:latin typeface="+mj-ea"/>
              <a:ea typeface="+mj-ea"/>
            </a:endParaRPr>
          </a:p>
        </p:txBody>
      </p:sp>
      <p:sp>
        <p:nvSpPr>
          <p:cNvPr id="17" name="文本框 16"/>
          <p:cNvSpPr txBox="1"/>
          <p:nvPr>
            <p:custDataLst>
              <p:tags r:id="rId20"/>
            </p:custDataLst>
          </p:nvPr>
        </p:nvSpPr>
        <p:spPr>
          <a:xfrm>
            <a:off x="141605" y="2876550"/>
            <a:ext cx="11388725" cy="521970"/>
          </a:xfrm>
          <a:prstGeom prst="rect">
            <a:avLst/>
          </a:prstGeom>
          <a:noFill/>
        </p:spPr>
        <p:txBody>
          <a:bodyPr wrap="square" rtlCol="0" anchor="t">
            <a:spAutoFit/>
          </a:bodyPr>
          <a:lstStyle/>
          <a:p>
            <a:r>
              <a:rPr lang="en-US" altLang="zh-CN" sz="2800" b="1">
                <a:solidFill>
                  <a:srgbClr val="C00000"/>
                </a:solidFill>
                <a:latin typeface="华文细黑" panose="02010600040101010101" pitchFamily="2" charset="-122"/>
                <a:ea typeface="华文细黑" panose="02010600040101010101" pitchFamily="2" charset="-122"/>
              </a:rPr>
              <a:t>(1)</a:t>
            </a:r>
            <a:r>
              <a:rPr lang="zh-CN" altLang="en-US" sz="2800" b="1">
                <a:solidFill>
                  <a:srgbClr val="C00000"/>
                </a:solidFill>
                <a:latin typeface="华文细黑" panose="02010600040101010101" pitchFamily="2" charset="-122"/>
                <a:ea typeface="华文细黑" panose="02010600040101010101" pitchFamily="2" charset="-122"/>
              </a:rPr>
              <a:t>主权独立，人民有共同的价值、历史、文化、语言或体制；</a:t>
            </a:r>
            <a:endParaRPr lang="zh-CN" altLang="en-US" sz="2800" b="1">
              <a:solidFill>
                <a:srgbClr val="C00000"/>
              </a:solidFill>
              <a:latin typeface="华文细黑" panose="02010600040101010101" pitchFamily="2" charset="-122"/>
              <a:ea typeface="华文细黑" panose="02010600040101010101" pitchFamily="2" charset="-122"/>
            </a:endParaRPr>
          </a:p>
        </p:txBody>
      </p:sp>
      <p:sp>
        <p:nvSpPr>
          <p:cNvPr id="18" name="文本框 17"/>
          <p:cNvSpPr txBox="1"/>
          <p:nvPr>
            <p:custDataLst>
              <p:tags r:id="rId21"/>
            </p:custDataLst>
          </p:nvPr>
        </p:nvSpPr>
        <p:spPr>
          <a:xfrm>
            <a:off x="141605" y="3594735"/>
            <a:ext cx="11122660" cy="521970"/>
          </a:xfrm>
          <a:prstGeom prst="rect">
            <a:avLst/>
          </a:prstGeom>
          <a:noFill/>
        </p:spPr>
        <p:txBody>
          <a:bodyPr wrap="square" rtlCol="0" anchor="t">
            <a:spAutoFit/>
          </a:bodyPr>
          <a:lstStyle/>
          <a:p>
            <a:r>
              <a:rPr lang="en-US" altLang="zh-CN" sz="2800" b="1">
                <a:solidFill>
                  <a:srgbClr val="C00000"/>
                </a:solidFill>
                <a:latin typeface="华文细黑" panose="02010600040101010101" pitchFamily="2" charset="-122"/>
                <a:ea typeface="华文细黑" panose="02010600040101010101" pitchFamily="2" charset="-122"/>
              </a:rPr>
              <a:t>(2)</a:t>
            </a:r>
            <a:r>
              <a:rPr lang="zh-CN" altLang="en-US" sz="2800" b="1">
                <a:solidFill>
                  <a:srgbClr val="C00000"/>
                </a:solidFill>
                <a:latin typeface="华文细黑" panose="02010600040101010101" pitchFamily="2" charset="-122"/>
                <a:ea typeface="华文细黑" panose="02010600040101010101" pitchFamily="2" charset="-122"/>
              </a:rPr>
              <a:t>有的由单一民族组成，更多的则是包括了多个民族。</a:t>
            </a:r>
            <a:endParaRPr lang="zh-CN" altLang="en-US" sz="2800" b="1">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ppt_x"/>
                                          </p:val>
                                        </p:tav>
                                        <p:tav tm="100000">
                                          <p:val>
                                            <p:strVal val="#ppt_x"/>
                                          </p:val>
                                        </p:tav>
                                      </p:tavLst>
                                    </p:anim>
                                    <p:anim calcmode="lin" valueType="num">
                                      <p:cBhvr additive="base">
                                        <p:cTn id="6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10" grpId="0"/>
      <p:bldP spid="10" grpId="1"/>
      <p:bldP spid="3" grpId="0"/>
      <p:bldP spid="5" grpId="0"/>
      <p:bldP spid="12" grpId="0"/>
      <p:bldP spid="17" grpId="0"/>
      <p:bldP spid="18"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7430" y="19632"/>
            <a:ext cx="6989718"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二、国际法的形成与外交制度的建立</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6" name="文本框 5"/>
          <p:cNvSpPr txBox="1"/>
          <p:nvPr>
            <p:custDataLst>
              <p:tags r:id="rId2"/>
            </p:custDataLst>
          </p:nvPr>
        </p:nvSpPr>
        <p:spPr>
          <a:xfrm>
            <a:off x="2980055" y="776829"/>
            <a:ext cx="8963025" cy="2245360"/>
          </a:xfrm>
          <a:prstGeom prst="rect">
            <a:avLst/>
          </a:prstGeom>
          <a:noFill/>
          <a:ln>
            <a:solidFill>
              <a:srgbClr val="FF0000"/>
            </a:solidFill>
          </a:ln>
        </p:spPr>
        <p:txBody>
          <a:bodyPr wrap="square" rtlCol="0" anchor="t">
            <a:spAutoFit/>
          </a:bodyPr>
          <a:lstStyle/>
          <a:p>
            <a:pPr indent="0" fontAlgn="auto">
              <a:lnSpc>
                <a:spcPct val="100000"/>
              </a:lnSpc>
            </a:pPr>
            <a:r>
              <a:rPr lang="zh-CN" altLang="en-US" sz="2800" b="1">
                <a:latin typeface="黑体" panose="02010609060101010101" charset="-122"/>
                <a:ea typeface="黑体" panose="02010609060101010101" charset="-122"/>
                <a:cs typeface="宋体" panose="02010600030101010101" pitchFamily="2" charset="-122"/>
                <a:sym typeface="+mn-ea"/>
              </a:rPr>
              <a:t>国际法：</a:t>
            </a:r>
            <a:r>
              <a:rPr lang="zh-CN" altLang="en-US" sz="2800" b="1">
                <a:latin typeface="楷体" panose="02010609060101010101" pitchFamily="49" charset="-122"/>
                <a:ea typeface="楷体" panose="02010609060101010101" pitchFamily="49" charset="-122"/>
                <a:cs typeface="楷体" panose="02010609060101010101" pitchFamily="49" charset="-122"/>
                <a:sym typeface="+mn-ea"/>
              </a:rPr>
              <a:t>“即国际社会之法，或者是在国家之间的相互交往关系中所接受的具有法律约束力的习惯和条约规则。简单说来，是有关国家之间的法律，是调节两个以上国家之间相互关系、有一定均束力的法律系统。</a:t>
            </a:r>
            <a:endParaRPr lang="en-US" altLang="zh-CN" sz="2800" b="1">
              <a:latin typeface="楷体" panose="02010609060101010101" pitchFamily="49" charset="-122"/>
              <a:ea typeface="楷体" panose="02010609060101010101" pitchFamily="49" charset="-122"/>
              <a:cs typeface="楷体" panose="02010609060101010101" pitchFamily="49" charset="-122"/>
              <a:sym typeface="+mn-ea"/>
            </a:endParaRPr>
          </a:p>
          <a:p>
            <a:pPr indent="0" algn="r" fontAlgn="auto">
              <a:lnSpc>
                <a:spcPct val="100000"/>
              </a:lnSpc>
            </a:pPr>
            <a:r>
              <a:rPr lang="en-US" altLang="zh-CN" sz="28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a:latin typeface="楷体" panose="02010609060101010101" pitchFamily="49" charset="-122"/>
                <a:ea typeface="楷体" panose="02010609060101010101" pitchFamily="49" charset="-122"/>
                <a:cs typeface="楷体" panose="02010609060101010101" pitchFamily="49" charset="-122"/>
                <a:sym typeface="+mn-ea"/>
              </a:rPr>
              <a:t>牛津法律大辞典</a:t>
            </a:r>
            <a:endParaRPr lang="zh-CN" altLang="en-US" sz="28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文本框 6"/>
          <p:cNvSpPr txBox="1"/>
          <p:nvPr>
            <p:custDataLst>
              <p:tags r:id="rId3"/>
            </p:custDataLst>
          </p:nvPr>
        </p:nvSpPr>
        <p:spPr>
          <a:xfrm>
            <a:off x="2980055" y="3345597"/>
            <a:ext cx="7343140" cy="521970"/>
          </a:xfrm>
          <a:prstGeom prst="rect">
            <a:avLst/>
          </a:prstGeom>
          <a:noFill/>
        </p:spPr>
        <p:txBody>
          <a:bodyPr wrap="square" rtlCol="0" anchor="t">
            <a:spAutoFit/>
          </a:bodyPr>
          <a:lstStyle/>
          <a:p>
            <a:r>
              <a:rPr lang="zh-CN" altLang="en-US" sz="2800" b="1">
                <a:solidFill>
                  <a:schemeClr val="accent4">
                    <a:lumMod val="50000"/>
                  </a:schemeClr>
                </a:solidFill>
                <a:latin typeface="华文新魏" panose="02010800040101010101" pitchFamily="2" charset="-122"/>
                <a:ea typeface="华文新魏" panose="02010800040101010101" pitchFamily="2" charset="-122"/>
                <a:sym typeface="+mn-ea"/>
              </a:rPr>
              <a:t>思考：从概念来看，国际法具有哪些特征？</a:t>
            </a:r>
            <a:endParaRPr lang="zh-CN" altLang="en-US" sz="2800" b="1">
              <a:solidFill>
                <a:schemeClr val="accent4">
                  <a:lumMod val="50000"/>
                </a:schemeClr>
              </a:solidFill>
              <a:latin typeface="华文新魏" panose="02010800040101010101" pitchFamily="2" charset="-122"/>
              <a:ea typeface="华文新魏" panose="02010800040101010101" pitchFamily="2" charset="-122"/>
              <a:sym typeface="+mn-ea"/>
            </a:endParaRPr>
          </a:p>
        </p:txBody>
      </p:sp>
      <p:sp>
        <p:nvSpPr>
          <p:cNvPr id="8" name="文本框 7"/>
          <p:cNvSpPr txBox="1"/>
          <p:nvPr>
            <p:custDataLst>
              <p:tags r:id="rId4"/>
            </p:custDataLst>
          </p:nvPr>
        </p:nvSpPr>
        <p:spPr>
          <a:xfrm>
            <a:off x="3375660" y="4191666"/>
            <a:ext cx="6688455" cy="2030095"/>
          </a:xfrm>
          <a:prstGeom prst="rect">
            <a:avLst/>
          </a:prstGeom>
          <a:noFill/>
        </p:spPr>
        <p:txBody>
          <a:bodyPr wrap="square" rtlCol="0" anchor="t">
            <a:spAutoFit/>
          </a:bodyPr>
          <a:lstStyle/>
          <a:p>
            <a:pPr marL="342900" indent="-342900" fontAlgn="auto">
              <a:lnSpc>
                <a:spcPct val="150000"/>
              </a:lnSpc>
              <a:buClr>
                <a:srgbClr val="C00000"/>
              </a:buClr>
              <a:buSzPct val="80000"/>
              <a:buFont typeface="Wingdings" panose="05000000000000000000" charset="0"/>
              <a:buChar char="l"/>
            </a:pPr>
            <a:r>
              <a:rPr lang="zh-CN" altLang="en-US" sz="2800" b="1">
                <a:latin typeface="微软雅黑" panose="020B0503020204020204" charset="-122"/>
                <a:ea typeface="微软雅黑" panose="020B0503020204020204" charset="-122"/>
                <a:sym typeface="+mn-ea"/>
              </a:rPr>
              <a:t>适用主体是国家。</a:t>
            </a:r>
            <a:endParaRPr lang="zh-CN" altLang="en-US" sz="2800" b="1">
              <a:latin typeface="微软雅黑" panose="020B0503020204020204" charset="-122"/>
              <a:ea typeface="微软雅黑" panose="020B0503020204020204" charset="-122"/>
              <a:sym typeface="+mn-ea"/>
            </a:endParaRPr>
          </a:p>
          <a:p>
            <a:pPr marL="342900" indent="-342900" fontAlgn="auto">
              <a:lnSpc>
                <a:spcPct val="150000"/>
              </a:lnSpc>
              <a:buClr>
                <a:srgbClr val="C00000"/>
              </a:buClr>
              <a:buSzPct val="80000"/>
              <a:buFont typeface="Wingdings" panose="05000000000000000000" charset="0"/>
              <a:buChar char="l"/>
            </a:pPr>
            <a:r>
              <a:rPr lang="zh-CN" altLang="en-US" sz="2800" b="1">
                <a:latin typeface="微软雅黑" panose="020B0503020204020204" charset="-122"/>
                <a:ea typeface="微软雅黑" panose="020B0503020204020204" charset="-122"/>
                <a:sym typeface="+mn-ea"/>
              </a:rPr>
              <a:t>它是各国通过协议共同制定的。</a:t>
            </a:r>
            <a:endParaRPr lang="zh-CN" altLang="en-US" sz="2800" b="1">
              <a:latin typeface="微软雅黑" panose="020B0503020204020204" charset="-122"/>
              <a:ea typeface="微软雅黑" panose="020B0503020204020204" charset="-122"/>
            </a:endParaRPr>
          </a:p>
          <a:p>
            <a:pPr marL="342900" indent="-342900" fontAlgn="auto">
              <a:lnSpc>
                <a:spcPct val="150000"/>
              </a:lnSpc>
              <a:buClr>
                <a:srgbClr val="C00000"/>
              </a:buClr>
              <a:buSzPct val="80000"/>
              <a:buFont typeface="Wingdings" panose="05000000000000000000" charset="0"/>
              <a:buChar char="l"/>
            </a:pPr>
            <a:r>
              <a:rPr lang="zh-CN" altLang="en-US" sz="2800" b="1">
                <a:latin typeface="微软雅黑" panose="020B0503020204020204" charset="-122"/>
                <a:ea typeface="微软雅黑" panose="020B0503020204020204" charset="-122"/>
                <a:sym typeface="+mn-ea"/>
              </a:rPr>
              <a:t>具有一定约束力。</a:t>
            </a:r>
            <a:endParaRPr lang="zh-CN" altLang="en-US" sz="2800" b="1">
              <a:latin typeface="微软雅黑" panose="020B0503020204020204" charset="-122"/>
              <a:ea typeface="微软雅黑" panose="020B0503020204020204" charset="-122"/>
              <a:sym typeface="+mn-ea"/>
            </a:endParaRPr>
          </a:p>
        </p:txBody>
      </p:sp>
      <p:pic>
        <p:nvPicPr>
          <p:cNvPr id="9" name="图片 8"/>
          <p:cNvPicPr>
            <a:picLocks noChangeAspect="1"/>
          </p:cNvPicPr>
          <p:nvPr>
            <p:custDataLst>
              <p:tags r:id="rId5"/>
            </p:custDataLst>
          </p:nvPr>
        </p:nvPicPr>
        <p:blipFill>
          <a:blip r:embed="rId6"/>
          <a:stretch>
            <a:fillRect/>
          </a:stretch>
        </p:blipFill>
        <p:spPr>
          <a:xfrm>
            <a:off x="248920" y="1043529"/>
            <a:ext cx="2552700" cy="38938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430" y="19632"/>
            <a:ext cx="6989718"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二、国际法的形成与外交制度的建立</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3" name="文本框 2"/>
          <p:cNvSpPr txBox="1"/>
          <p:nvPr>
            <p:custDataLst>
              <p:tags r:id="rId2"/>
            </p:custDataLst>
          </p:nvPr>
        </p:nvSpPr>
        <p:spPr>
          <a:xfrm>
            <a:off x="99391" y="586901"/>
            <a:ext cx="3381054" cy="523220"/>
          </a:xfrm>
          <a:prstGeom prst="rect">
            <a:avLst/>
          </a:prstGeom>
          <a:noFill/>
        </p:spPr>
        <p:txBody>
          <a:bodyPr wrap="none" rtlCol="0">
            <a:spAutoFit/>
          </a:bodyPr>
          <a:lstStyle/>
          <a:p>
            <a:r>
              <a:rPr lang="en-US" altLang="zh-CN" sz="2800" b="1">
                <a:solidFill>
                  <a:srgbClr val="0070C0"/>
                </a:solidFill>
                <a:latin typeface="+mj-ea"/>
                <a:ea typeface="+mj-ea"/>
              </a:rPr>
              <a:t>1.</a:t>
            </a:r>
            <a:r>
              <a:rPr lang="zh-CN" altLang="en-US" sz="2800" b="1">
                <a:solidFill>
                  <a:srgbClr val="0070C0"/>
                </a:solidFill>
                <a:latin typeface="+mj-ea"/>
                <a:ea typeface="+mj-ea"/>
              </a:rPr>
              <a:t>国际法的形成原因</a:t>
            </a:r>
            <a:endParaRPr lang="zh-CN" altLang="en-US" sz="2800" b="1">
              <a:solidFill>
                <a:srgbClr val="0070C0"/>
              </a:solidFill>
              <a:latin typeface="+mj-ea"/>
              <a:ea typeface="+mj-ea"/>
            </a:endParaRPr>
          </a:p>
        </p:txBody>
      </p:sp>
      <p:sp>
        <p:nvSpPr>
          <p:cNvPr id="4" name="文本框 3"/>
          <p:cNvSpPr txBox="1"/>
          <p:nvPr>
            <p:custDataLst>
              <p:tags r:id="rId3"/>
            </p:custDataLst>
          </p:nvPr>
        </p:nvSpPr>
        <p:spPr>
          <a:xfrm>
            <a:off x="0" y="862330"/>
            <a:ext cx="12070080" cy="3784510"/>
          </a:xfrm>
          <a:prstGeom prst="flowChartAlternateProcess">
            <a:avLst/>
          </a:prstGeom>
          <a:noFill/>
          <a:ln>
            <a:noFill/>
          </a:ln>
        </p:spPr>
        <p:txBody>
          <a:bodyPr wrap="square" rtlCol="0" anchor="t">
            <a:spAutoFit/>
          </a:bodyPr>
          <a:lstStyle/>
          <a:p>
            <a:pPr lvl="0">
              <a:buClr>
                <a:srgbClr val="52877D"/>
              </a:buClr>
              <a:buSzTx/>
              <a:buFont typeface="Wingdings" panose="05000000000000000000" charset="0"/>
            </a:pP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自大航海时代</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起，由于航海技术的发展和人类科技的不断进步，各国之间的</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交往日渐频繁</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。随着这种国与国之间的距离“越来越近”，无论是政府间的往来还是民间的跨境贸易往来，以及对跨境流动的自然人的管理，都开始成为各国重点关注的领域。</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a:p>
            <a:pPr lvl="0">
              <a:buClr>
                <a:srgbClr val="52877D"/>
              </a:buClr>
              <a:buSzTx/>
              <a:buFont typeface="Wingdings" panose="05000000000000000000" charset="0"/>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b="1">
                <a:latin typeface="华文仿宋" panose="02010600040101010101" pitchFamily="2" charset="-122"/>
                <a:ea typeface="华文仿宋" panose="02010600040101010101" pitchFamily="2" charset="-122"/>
                <a:cs typeface="楷体" panose="02010609060101010101" pitchFamily="49" charset="-122"/>
                <a:sym typeface="+mn-ea"/>
              </a:rPr>
              <a:t>——谢浩然《再论国际法的起源和发展》</a:t>
            </a:r>
            <a:endParaRPr lang="zh-CN" altLang="en-US" sz="2000" b="1">
              <a:latin typeface="华文仿宋" panose="02010600040101010101" pitchFamily="2" charset="-122"/>
              <a:ea typeface="华文仿宋" panose="02010600040101010101" pitchFamily="2" charset="-122"/>
              <a:cs typeface="楷体" panose="02010609060101010101" pitchFamily="49" charset="-122"/>
              <a:sym typeface="+mn-ea"/>
            </a:endParaRPr>
          </a:p>
          <a:p>
            <a:pPr fontAlgn="auto">
              <a:buClrTx/>
              <a:buSzTx/>
              <a:buFontTx/>
            </a:pP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1530年以后，欧洲进人所谓“宗教战争”时代。这种以军政革命为诱因而爆发的战争成为早期近代欧洲国际政治的核心，各国新兴君主为广开财源以宗教信仰为借口对土地和黄金等财富展开激烈争夺。面对和平的丧失，</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法律思想家们对战争根源及其正义性展开讨论</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，他们企图创造一整套规范指导新兴君主国之间关系。</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a:p>
            <a:pPr fontAlgn="auto">
              <a:buClrTx/>
              <a:buSzTx/>
              <a:buFontTx/>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b="1">
                <a:latin typeface="华文仿宋" panose="02010600040101010101" pitchFamily="2" charset="-122"/>
                <a:ea typeface="华文仿宋" panose="02010600040101010101" pitchFamily="2" charset="-122"/>
                <a:sym typeface="+mn-ea"/>
              </a:rPr>
              <a:t>——陶永新《</a:t>
            </a:r>
            <a:r>
              <a:rPr lang="zh-CN" altLang="en-US" sz="2000" b="1">
                <a:solidFill>
                  <a:srgbClr val="FF0000"/>
                </a:solidFill>
                <a:latin typeface="华文仿宋" panose="02010600040101010101" pitchFamily="2" charset="-122"/>
                <a:ea typeface="华文仿宋" panose="02010600040101010101" pitchFamily="2" charset="-122"/>
                <a:sym typeface="+mn-ea"/>
              </a:rPr>
              <a:t>从万民法到国际法</a:t>
            </a:r>
            <a:r>
              <a:rPr lang="zh-CN" altLang="en-US" sz="2000" b="1">
                <a:latin typeface="华文仿宋" panose="02010600040101010101" pitchFamily="2" charset="-122"/>
                <a:ea typeface="华文仿宋" panose="02010600040101010101" pitchFamily="2" charset="-122"/>
                <a:sym typeface="+mn-ea"/>
              </a:rPr>
              <a:t>》</a:t>
            </a:r>
            <a:endParaRPr lang="en-US" altLang="zh-CN" sz="2000" b="1">
              <a:latin typeface="华文仿宋" panose="02010600040101010101" pitchFamily="2" charset="-122"/>
              <a:ea typeface="华文仿宋" panose="02010600040101010101" pitchFamily="2" charset="-122"/>
              <a:sym typeface="+mn-ea"/>
            </a:endParaRPr>
          </a:p>
        </p:txBody>
      </p:sp>
      <p:sp>
        <p:nvSpPr>
          <p:cNvPr id="5" name="文本框 4"/>
          <p:cNvSpPr txBox="1"/>
          <p:nvPr>
            <p:custDataLst>
              <p:tags r:id="rId4"/>
            </p:custDataLst>
          </p:nvPr>
        </p:nvSpPr>
        <p:spPr>
          <a:xfrm>
            <a:off x="307218" y="4267202"/>
            <a:ext cx="9661733" cy="492443"/>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spAutoFit/>
          </a:bodyPr>
          <a:lstStyle/>
          <a:p>
            <a:pPr indent="0"/>
            <a:r>
              <a:rPr lang="en-US" altLang="zh-CN" sz="2600" b="1">
                <a:solidFill>
                  <a:srgbClr val="FF0000"/>
                </a:solidFill>
                <a:latin typeface="华文细黑" panose="02010600040101010101" pitchFamily="2" charset="-122"/>
                <a:ea typeface="华文细黑" panose="02010600040101010101" pitchFamily="2" charset="-122"/>
                <a:sym typeface="+mn-ea"/>
              </a:rPr>
              <a:t>(1)</a:t>
            </a:r>
            <a:r>
              <a:rPr lang="zh-CN" altLang="en-US" sz="2600" b="1">
                <a:solidFill>
                  <a:srgbClr val="FF0000"/>
                </a:solidFill>
                <a:latin typeface="华文细黑" panose="02010600040101010101" pitchFamily="2" charset="-122"/>
                <a:ea typeface="华文细黑" panose="02010600040101010101" pitchFamily="2" charset="-122"/>
                <a:sym typeface="+mn-ea"/>
              </a:rPr>
              <a:t>地理大发现后各国的联系加强；</a:t>
            </a:r>
            <a:endParaRPr lang="zh-CN" sz="2600" b="1">
              <a:solidFill>
                <a:srgbClr val="FF0000"/>
              </a:solidFill>
              <a:latin typeface="华文细黑" panose="02010600040101010101" pitchFamily="2" charset="-122"/>
              <a:ea typeface="华文细黑" panose="02010600040101010101" pitchFamily="2" charset="-122"/>
            </a:endParaRPr>
          </a:p>
        </p:txBody>
      </p:sp>
      <p:sp>
        <p:nvSpPr>
          <p:cNvPr id="6" name="文本框 5"/>
          <p:cNvSpPr txBox="1"/>
          <p:nvPr>
            <p:custDataLst>
              <p:tags r:id="rId5"/>
            </p:custDataLst>
          </p:nvPr>
        </p:nvSpPr>
        <p:spPr>
          <a:xfrm>
            <a:off x="307219" y="4756894"/>
            <a:ext cx="5308394" cy="492443"/>
          </a:xfrm>
          <a:prstGeom prst="rect">
            <a:avLst/>
          </a:prstGeom>
          <a:solidFill>
            <a:schemeClr val="bg1"/>
          </a:solidFill>
          <a:ln w="9525">
            <a:noFill/>
          </a:ln>
        </p:spPr>
        <p:txBody>
          <a:bodyPr wrap="square">
            <a:spAutoFit/>
          </a:bodyPr>
          <a:lstStyle/>
          <a:p>
            <a:pPr indent="0"/>
            <a:r>
              <a:rPr lang="en-US" altLang="zh-CN" sz="2600" b="1">
                <a:solidFill>
                  <a:srgbClr val="FF0000"/>
                </a:solidFill>
                <a:latin typeface="华文细黑" panose="02010600040101010101" pitchFamily="2" charset="-122"/>
                <a:ea typeface="华文细黑" panose="02010600040101010101" pitchFamily="2" charset="-122"/>
                <a:sym typeface="+mn-ea"/>
              </a:rPr>
              <a:t>(2)</a:t>
            </a:r>
            <a:r>
              <a:rPr lang="zh-CN" altLang="en-US" sz="2600" b="1">
                <a:solidFill>
                  <a:srgbClr val="FF0000"/>
                </a:solidFill>
                <a:latin typeface="华文细黑" panose="02010600040101010101" pitchFamily="2" charset="-122"/>
                <a:ea typeface="华文细黑" panose="02010600040101010101" pitchFamily="2" charset="-122"/>
                <a:sym typeface="+mn-ea"/>
              </a:rPr>
              <a:t>古罗马自然法精神的历史渊源；</a:t>
            </a:r>
            <a:endParaRPr lang="zh-CN" sz="2600" b="1">
              <a:solidFill>
                <a:srgbClr val="FF0000"/>
              </a:solidFill>
              <a:latin typeface="华文细黑" panose="02010600040101010101" pitchFamily="2" charset="-122"/>
              <a:ea typeface="华文细黑" panose="02010600040101010101" pitchFamily="2" charset="-122"/>
            </a:endParaRPr>
          </a:p>
        </p:txBody>
      </p:sp>
      <p:sp>
        <p:nvSpPr>
          <p:cNvPr id="7" name="文本框 6"/>
          <p:cNvSpPr txBox="1"/>
          <p:nvPr>
            <p:custDataLst>
              <p:tags r:id="rId6"/>
            </p:custDataLst>
          </p:nvPr>
        </p:nvSpPr>
        <p:spPr>
          <a:xfrm>
            <a:off x="307340" y="5250815"/>
            <a:ext cx="11015980" cy="891540"/>
          </a:xfrm>
          <a:prstGeom prst="rect">
            <a:avLst/>
          </a:prstGeom>
          <a:solidFill>
            <a:schemeClr val="bg1"/>
          </a:solidFill>
          <a:ln w="9525">
            <a:noFill/>
          </a:ln>
        </p:spPr>
        <p:txBody>
          <a:bodyPr wrap="square">
            <a:spAutoFit/>
          </a:bodyPr>
          <a:lstStyle/>
          <a:p>
            <a:pPr indent="0"/>
            <a:r>
              <a:rPr lang="en-US" altLang="zh-CN" sz="2600" b="1">
                <a:solidFill>
                  <a:srgbClr val="FF0000"/>
                </a:solidFill>
                <a:latin typeface="华文细黑" panose="02010600040101010101" pitchFamily="2" charset="-122"/>
                <a:ea typeface="华文细黑" panose="02010600040101010101" pitchFamily="2" charset="-122"/>
                <a:sym typeface="+mn-ea"/>
              </a:rPr>
              <a:t>(3)</a:t>
            </a:r>
            <a:r>
              <a:rPr lang="zh-CN" altLang="en-US" sz="2600" b="1">
                <a:solidFill>
                  <a:srgbClr val="FF0000"/>
                </a:solidFill>
                <a:latin typeface="华文细黑" panose="02010600040101010101" pitchFamily="2" charset="-122"/>
                <a:ea typeface="华文细黑" panose="02010600040101010101" pitchFamily="2" charset="-122"/>
                <a:sym typeface="+mn-ea"/>
              </a:rPr>
              <a:t>随着国家主权意识的加强，各国都强调国家利益至上，国家之间的利益纷争加剧。</a:t>
            </a:r>
            <a:endParaRPr lang="zh-CN" altLang="en-US" sz="2600" b="1">
              <a:solidFill>
                <a:srgbClr val="FF0000"/>
              </a:solidFill>
              <a:latin typeface="华文细黑" panose="02010600040101010101" pitchFamily="2" charset="-122"/>
              <a:ea typeface="华文细黑" panose="02010600040101010101" pitchFamily="2" charset="-122"/>
              <a:sym typeface="+mn-ea"/>
            </a:endParaRPr>
          </a:p>
        </p:txBody>
      </p:sp>
      <p:sp>
        <p:nvSpPr>
          <p:cNvPr id="8" name="文本框 7"/>
          <p:cNvSpPr txBox="1"/>
          <p:nvPr>
            <p:custDataLst>
              <p:tags r:id="rId7"/>
            </p:custDataLst>
          </p:nvPr>
        </p:nvSpPr>
        <p:spPr>
          <a:xfrm>
            <a:off x="307218" y="6099655"/>
            <a:ext cx="11540227" cy="492443"/>
          </a:xfrm>
          <a:prstGeom prst="rect">
            <a:avLst/>
          </a:prstGeom>
          <a:solidFill>
            <a:schemeClr val="bg1"/>
          </a:solidFill>
          <a:ln w="9525">
            <a:noFill/>
          </a:ln>
        </p:spPr>
        <p:txBody>
          <a:bodyPr wrap="square">
            <a:spAutoFit/>
          </a:bodyPr>
          <a:lstStyle/>
          <a:p>
            <a:pPr indent="0"/>
            <a:r>
              <a:rPr lang="en-US" altLang="zh-CN" sz="2600" b="1">
                <a:solidFill>
                  <a:srgbClr val="FF0000"/>
                </a:solidFill>
                <a:latin typeface="华文细黑" panose="02010600040101010101" pitchFamily="2" charset="-122"/>
                <a:ea typeface="华文细黑" panose="02010600040101010101" pitchFamily="2" charset="-122"/>
                <a:sym typeface="+mn-ea"/>
              </a:rPr>
              <a:t>(4)</a:t>
            </a:r>
            <a:r>
              <a:rPr lang="zh-CN" altLang="en-US" sz="2600" b="1">
                <a:solidFill>
                  <a:srgbClr val="FF0000"/>
                </a:solidFill>
                <a:latin typeface="华文细黑" panose="02010600040101010101" pitchFamily="2" charset="-122"/>
                <a:ea typeface="华文细黑" panose="02010600040101010101" pitchFamily="2" charset="-122"/>
                <a:sym typeface="+mn-ea"/>
              </a:rPr>
              <a:t>人们希望通过建立一定的法律制度来处理国家之间的关系，减少武力冲突。</a:t>
            </a:r>
            <a:endParaRPr lang="zh-CN" altLang="en-US" sz="2600" b="1">
              <a:solidFill>
                <a:srgbClr val="FF0000"/>
              </a:solidFill>
              <a:latin typeface="华文细黑" panose="02010600040101010101" pitchFamily="2" charset="-122"/>
              <a:ea typeface="华文细黑" panose="0201060004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430" y="19632"/>
            <a:ext cx="6989718"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二、国际法的形成与外交制度的建立</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3" name="文本框 2"/>
          <p:cNvSpPr txBox="1"/>
          <p:nvPr>
            <p:custDataLst>
              <p:tags r:id="rId2"/>
            </p:custDataLst>
          </p:nvPr>
        </p:nvSpPr>
        <p:spPr>
          <a:xfrm>
            <a:off x="99391" y="586901"/>
            <a:ext cx="4458272" cy="523220"/>
          </a:xfrm>
          <a:prstGeom prst="rect">
            <a:avLst/>
          </a:prstGeom>
          <a:noFill/>
        </p:spPr>
        <p:txBody>
          <a:bodyPr wrap="none" rtlCol="0">
            <a:spAutoFit/>
          </a:bodyPr>
          <a:lstStyle/>
          <a:p>
            <a:r>
              <a:rPr lang="en-US" altLang="zh-CN" sz="2800" b="1">
                <a:solidFill>
                  <a:srgbClr val="0070C0"/>
                </a:solidFill>
                <a:latin typeface="+mj-ea"/>
                <a:ea typeface="+mj-ea"/>
              </a:rPr>
              <a:t>2.</a:t>
            </a:r>
            <a:r>
              <a:rPr lang="zh-CN" altLang="en-US" sz="2800" b="1">
                <a:solidFill>
                  <a:srgbClr val="0070C0"/>
                </a:solidFill>
                <a:latin typeface="+mj-ea"/>
                <a:ea typeface="+mj-ea"/>
              </a:rPr>
              <a:t>国际法的形成与发展过程</a:t>
            </a:r>
            <a:endParaRPr lang="zh-CN" altLang="en-US" sz="2800" b="1">
              <a:solidFill>
                <a:srgbClr val="0070C0"/>
              </a:solidFill>
              <a:latin typeface="+mj-ea"/>
              <a:ea typeface="+mj-ea"/>
            </a:endParaRPr>
          </a:p>
        </p:txBody>
      </p:sp>
      <p:sp>
        <p:nvSpPr>
          <p:cNvPr id="4" name="文本框 3"/>
          <p:cNvSpPr txBox="1"/>
          <p:nvPr>
            <p:custDataLst>
              <p:tags r:id="rId3"/>
            </p:custDataLst>
          </p:nvPr>
        </p:nvSpPr>
        <p:spPr>
          <a:xfrm>
            <a:off x="241300" y="1084580"/>
            <a:ext cx="11040745" cy="521970"/>
          </a:xfrm>
          <a:prstGeom prst="rect">
            <a:avLst/>
          </a:prstGeom>
          <a:solidFill>
            <a:schemeClr val="bg1"/>
          </a:solidFill>
          <a:ln w="9525">
            <a:noFill/>
          </a:ln>
        </p:spPr>
        <p:txBody>
          <a:bodyPr wrap="square">
            <a:spAutoFit/>
          </a:bodyPr>
          <a:lstStyle/>
          <a:p>
            <a:pPr indent="0"/>
            <a:r>
              <a:rPr lang="en-US" altLang="zh-CN" sz="2800" b="1">
                <a:solidFill>
                  <a:srgbClr val="FF0000"/>
                </a:solidFill>
                <a:latin typeface="黑体" panose="02010609060101010101" charset="-122"/>
                <a:ea typeface="黑体" panose="02010609060101010101" charset="-122"/>
                <a:sym typeface="+mn-ea"/>
              </a:rPr>
              <a:t>(1)</a:t>
            </a:r>
            <a:r>
              <a:rPr lang="zh-CN" altLang="en-US" sz="2800" b="1">
                <a:solidFill>
                  <a:srgbClr val="FF0000"/>
                </a:solidFill>
                <a:latin typeface="黑体" panose="02010609060101010101" charset="-122"/>
                <a:ea typeface="黑体" panose="02010609060101010101" charset="-122"/>
                <a:sym typeface="+mn-ea"/>
              </a:rPr>
              <a:t>奠定基础：</a:t>
            </a:r>
            <a:r>
              <a:rPr lang="en-US" altLang="zh-CN" sz="2800" b="1">
                <a:solidFill>
                  <a:srgbClr val="FF0000"/>
                </a:solidFill>
                <a:latin typeface="黑体" panose="02010609060101010101" charset="-122"/>
                <a:ea typeface="黑体" panose="02010609060101010101" charset="-122"/>
                <a:sym typeface="+mn-ea"/>
              </a:rPr>
              <a:t>1625</a:t>
            </a:r>
            <a:r>
              <a:rPr lang="zh-CN" altLang="en-US" sz="2800" b="1">
                <a:solidFill>
                  <a:srgbClr val="FF0000"/>
                </a:solidFill>
                <a:latin typeface="黑体" panose="02010609060101010101" charset="-122"/>
                <a:ea typeface="黑体" panose="02010609060101010101" charset="-122"/>
                <a:sym typeface="+mn-ea"/>
              </a:rPr>
              <a:t>年，格劳秀斯</a:t>
            </a:r>
            <a:r>
              <a:rPr lang="en-US" altLang="zh-CN" sz="2800" b="1">
                <a:solidFill>
                  <a:srgbClr val="FF0000"/>
                </a:solidFill>
                <a:latin typeface="黑体" panose="02010609060101010101" charset="-122"/>
                <a:ea typeface="黑体" panose="02010609060101010101" charset="-122"/>
                <a:sym typeface="+mn-ea"/>
              </a:rPr>
              <a:t>“</a:t>
            </a:r>
            <a:r>
              <a:rPr lang="zh-CN" altLang="en-US" sz="2800" b="1">
                <a:solidFill>
                  <a:srgbClr val="FF0000"/>
                </a:solidFill>
                <a:latin typeface="黑体" panose="02010609060101010101" charset="-122"/>
                <a:ea typeface="黑体" panose="02010609060101010101" charset="-122"/>
                <a:sym typeface="+mn-ea"/>
              </a:rPr>
              <a:t>国际法之父</a:t>
            </a:r>
            <a:r>
              <a:rPr lang="en-US" altLang="zh-CN" sz="2800" b="1">
                <a:solidFill>
                  <a:srgbClr val="FF0000"/>
                </a:solidFill>
                <a:latin typeface="黑体" panose="02010609060101010101" charset="-122"/>
                <a:ea typeface="黑体" panose="02010609060101010101" charset="-122"/>
                <a:sym typeface="+mn-ea"/>
              </a:rPr>
              <a:t>”《</a:t>
            </a:r>
            <a:r>
              <a:rPr lang="zh-CN" altLang="en-US" sz="2800" b="1">
                <a:solidFill>
                  <a:srgbClr val="FF0000"/>
                </a:solidFill>
                <a:latin typeface="黑体" panose="02010609060101010101" charset="-122"/>
                <a:ea typeface="黑体" panose="02010609060101010101" charset="-122"/>
                <a:sym typeface="+mn-ea"/>
              </a:rPr>
              <a:t>战争与和平法</a:t>
            </a:r>
            <a:r>
              <a:rPr lang="en-US" altLang="zh-CN" sz="2800" b="1">
                <a:solidFill>
                  <a:srgbClr val="FF0000"/>
                </a:solidFill>
                <a:latin typeface="黑体" panose="02010609060101010101" charset="-122"/>
                <a:ea typeface="黑体" panose="02010609060101010101" charset="-122"/>
                <a:sym typeface="+mn-ea"/>
              </a:rPr>
              <a:t>》</a:t>
            </a:r>
            <a:endParaRPr lang="en-US" altLang="zh-CN" sz="2800" b="1">
              <a:solidFill>
                <a:srgbClr val="FF0000"/>
              </a:solidFill>
              <a:latin typeface="黑体" panose="02010609060101010101" charset="-122"/>
              <a:ea typeface="黑体" panose="02010609060101010101" charset="-122"/>
              <a:sym typeface="+mn-ea"/>
            </a:endParaRPr>
          </a:p>
        </p:txBody>
      </p:sp>
      <p:sp>
        <p:nvSpPr>
          <p:cNvPr id="8" name="文本框 7"/>
          <p:cNvSpPr txBox="1"/>
          <p:nvPr>
            <p:custDataLst>
              <p:tags r:id="rId4"/>
            </p:custDataLst>
          </p:nvPr>
        </p:nvSpPr>
        <p:spPr>
          <a:xfrm>
            <a:off x="241300" y="1714500"/>
            <a:ext cx="10862310" cy="953135"/>
          </a:xfrm>
          <a:prstGeom prst="rect">
            <a:avLst/>
          </a:prstGeom>
          <a:solidFill>
            <a:schemeClr val="bg1"/>
          </a:solidFill>
          <a:ln w="9525">
            <a:noFill/>
          </a:ln>
        </p:spPr>
        <p:txBody>
          <a:bodyPr wrap="square">
            <a:spAutoFit/>
          </a:bodyPr>
          <a:lstStyle/>
          <a:p>
            <a:pPr indent="0"/>
            <a:r>
              <a:rPr lang="en-US" altLang="zh-CN" sz="2800" b="1">
                <a:solidFill>
                  <a:srgbClr val="FF0000"/>
                </a:solidFill>
                <a:latin typeface="黑体" panose="02010609060101010101" charset="-122"/>
                <a:ea typeface="黑体" panose="02010609060101010101" charset="-122"/>
                <a:sym typeface="+mn-ea"/>
              </a:rPr>
              <a:t>(2)</a:t>
            </a:r>
            <a:r>
              <a:rPr lang="zh-CN" altLang="en-US" sz="2800" b="1">
                <a:solidFill>
                  <a:srgbClr val="FF0000"/>
                </a:solidFill>
                <a:latin typeface="黑体" panose="02010609060101010101" charset="-122"/>
                <a:ea typeface="黑体" panose="02010609060101010101" charset="-122"/>
                <a:sym typeface="+mn-ea"/>
              </a:rPr>
              <a:t>正式形成：</a:t>
            </a:r>
            <a:r>
              <a:rPr lang="en-US" altLang="zh-CN" sz="2800" b="1">
                <a:solidFill>
                  <a:srgbClr val="FF0000"/>
                </a:solidFill>
                <a:latin typeface="黑体" panose="02010609060101010101" charset="-122"/>
                <a:ea typeface="黑体" panose="02010609060101010101" charset="-122"/>
                <a:sym typeface="+mn-ea"/>
              </a:rPr>
              <a:t>1648</a:t>
            </a:r>
            <a:r>
              <a:rPr lang="zh-CN" altLang="en-US" sz="2800" b="1">
                <a:solidFill>
                  <a:srgbClr val="FF0000"/>
                </a:solidFill>
                <a:latin typeface="黑体" panose="02010609060101010101" charset="-122"/>
                <a:ea typeface="黑体" panose="02010609060101010101" charset="-122"/>
                <a:sym typeface="+mn-ea"/>
              </a:rPr>
              <a:t>年，签订</a:t>
            </a:r>
            <a:r>
              <a:rPr lang="en-US" altLang="zh-CN" sz="2800" b="1">
                <a:solidFill>
                  <a:srgbClr val="FF0000"/>
                </a:solidFill>
                <a:latin typeface="黑体" panose="02010609060101010101" charset="-122"/>
                <a:ea typeface="黑体" panose="02010609060101010101" charset="-122"/>
                <a:sym typeface="+mn-ea"/>
              </a:rPr>
              <a:t>《</a:t>
            </a:r>
            <a:r>
              <a:rPr lang="zh-CN" altLang="en-US" sz="2800" b="1">
                <a:solidFill>
                  <a:srgbClr val="FF0000"/>
                </a:solidFill>
                <a:latin typeface="黑体" panose="02010609060101010101" charset="-122"/>
                <a:ea typeface="黑体" panose="02010609060101010101" charset="-122"/>
                <a:sym typeface="+mn-ea"/>
              </a:rPr>
              <a:t>威斯特伐利亚和约</a:t>
            </a:r>
            <a:r>
              <a:rPr lang="en-US" altLang="zh-CN" sz="2800" b="1">
                <a:solidFill>
                  <a:srgbClr val="FF0000"/>
                </a:solidFill>
                <a:latin typeface="黑体" panose="02010609060101010101" charset="-122"/>
                <a:ea typeface="黑体" panose="02010609060101010101" charset="-122"/>
                <a:sym typeface="+mn-ea"/>
              </a:rPr>
              <a:t>》</a:t>
            </a:r>
            <a:r>
              <a:rPr lang="zh-CN" altLang="en-US" sz="2800" b="1">
                <a:solidFill>
                  <a:srgbClr val="FF0000"/>
                </a:solidFill>
                <a:latin typeface="黑体" panose="02010609060101010101" charset="-122"/>
                <a:ea typeface="黑体" panose="02010609060101010101" charset="-122"/>
                <a:sym typeface="+mn-ea"/>
              </a:rPr>
              <a:t>，</a:t>
            </a:r>
            <a:r>
              <a:rPr lang="zh-CN" altLang="en-US" sz="2800" b="1" u="sng">
                <a:solidFill>
                  <a:srgbClr val="FF0000"/>
                </a:solidFill>
                <a:latin typeface="黑体" panose="02010609060101010101" charset="-122"/>
                <a:ea typeface="黑体" panose="02010609060101010101" charset="-122"/>
                <a:sym typeface="+mn-ea"/>
              </a:rPr>
              <a:t>形成威斯特伐利亚体系。</a:t>
            </a:r>
            <a:r>
              <a:rPr lang="en-US" altLang="zh-CN" sz="2800" b="1" u="sng">
                <a:solidFill>
                  <a:srgbClr val="FF0000"/>
                </a:solidFill>
                <a:latin typeface="黑体" panose="02010609060101010101" charset="-122"/>
                <a:ea typeface="黑体" panose="02010609060101010101" charset="-122"/>
                <a:sym typeface="+mn-ea"/>
              </a:rPr>
              <a:t>  </a:t>
            </a:r>
            <a:r>
              <a:rPr lang="zh-CN" altLang="en-US" sz="2800" b="1" u="sng">
                <a:solidFill>
                  <a:srgbClr val="FF0000"/>
                </a:solidFill>
                <a:latin typeface="黑体" panose="02010609060101010101" charset="-122"/>
                <a:ea typeface="黑体" panose="02010609060101010101" charset="-122"/>
                <a:sym typeface="+mn-ea"/>
              </a:rPr>
              <a:t>（影响：选三</a:t>
            </a:r>
            <a:r>
              <a:rPr lang="en-US" altLang="zh-CN" sz="2800" b="1" u="sng">
                <a:solidFill>
                  <a:srgbClr val="FF0000"/>
                </a:solidFill>
                <a:latin typeface="黑体" panose="02010609060101010101" charset="-122"/>
                <a:ea typeface="黑体" panose="02010609060101010101" charset="-122"/>
                <a:sym typeface="+mn-ea"/>
              </a:rPr>
              <a:t>P71</a:t>
            </a:r>
            <a:r>
              <a:rPr lang="zh-CN" altLang="en-US" sz="2800" b="1" u="sng">
                <a:solidFill>
                  <a:srgbClr val="FF0000"/>
                </a:solidFill>
                <a:latin typeface="黑体" panose="02010609060101010101" charset="-122"/>
                <a:ea typeface="黑体" panose="02010609060101010101" charset="-122"/>
                <a:sym typeface="+mn-ea"/>
              </a:rPr>
              <a:t>）</a:t>
            </a:r>
            <a:endParaRPr lang="zh-CN" altLang="en-US" sz="2800" b="1" u="sng">
              <a:solidFill>
                <a:srgbClr val="FF0000"/>
              </a:solidFill>
              <a:latin typeface="黑体" panose="02010609060101010101" charset="-122"/>
              <a:ea typeface="黑体" panose="02010609060101010101" charset="-122"/>
              <a:sym typeface="+mn-ea"/>
            </a:endParaRPr>
          </a:p>
        </p:txBody>
      </p:sp>
      <p:sp>
        <p:nvSpPr>
          <p:cNvPr id="10" name="矩形标注 25"/>
          <p:cNvSpPr/>
          <p:nvPr>
            <p:custDataLst>
              <p:tags r:id="rId5"/>
            </p:custDataLst>
          </p:nvPr>
        </p:nvSpPr>
        <p:spPr>
          <a:xfrm flipH="1">
            <a:off x="1032510" y="2933700"/>
            <a:ext cx="8248015" cy="1044575"/>
          </a:xfrm>
          <a:prstGeom prst="wedgeRectCallout">
            <a:avLst>
              <a:gd name="adj1" fmla="val -51840"/>
              <a:gd name="adj2" fmla="val -115410"/>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b="1">
                <a:solidFill>
                  <a:schemeClr val="tx1"/>
                </a:solidFill>
                <a:effectLst/>
                <a:latin typeface="楷体" panose="02010609060101010101" pitchFamily="49" charset="-122"/>
                <a:ea typeface="楷体" panose="02010609060101010101" pitchFamily="49" charset="-122"/>
                <a:sym typeface="+mn-ea"/>
              </a:rPr>
              <a:t>第一个具有现代意义的国际关系体系，但这个体系不具有全球性；</a:t>
            </a:r>
            <a:r>
              <a:rPr lang="zh-CN" altLang="en-US" sz="2800" b="1">
                <a:solidFill>
                  <a:schemeClr val="tx1"/>
                </a:solidFill>
                <a:effectLst/>
                <a:latin typeface="微软雅黑" panose="020B0503020204020204" charset="-122"/>
                <a:ea typeface="微软雅黑" panose="020B0503020204020204" charset="-122"/>
                <a:sym typeface="+mn-ea"/>
              </a:rPr>
              <a:t>标志着近代国际法的产生。</a:t>
            </a:r>
            <a:endParaRPr lang="zh-CN" altLang="en-US" sz="2800" b="1">
              <a:solidFill>
                <a:schemeClr val="tx1"/>
              </a:solidFill>
              <a:effectLst/>
              <a:latin typeface="微软雅黑" panose="020B0503020204020204" charset="-122"/>
              <a:ea typeface="微软雅黑" panose="020B0503020204020204" charset="-122"/>
              <a:sym typeface="+mn-ea"/>
            </a:endParaRPr>
          </a:p>
        </p:txBody>
      </p:sp>
      <p:sp>
        <p:nvSpPr>
          <p:cNvPr id="11" name="文本框 10"/>
          <p:cNvSpPr txBox="1"/>
          <p:nvPr>
            <p:custDataLst>
              <p:tags r:id="rId6"/>
            </p:custDataLst>
          </p:nvPr>
        </p:nvSpPr>
        <p:spPr>
          <a:xfrm>
            <a:off x="309880" y="4244340"/>
            <a:ext cx="10972165" cy="521970"/>
          </a:xfrm>
          <a:prstGeom prst="rect">
            <a:avLst/>
          </a:prstGeom>
          <a:solidFill>
            <a:schemeClr val="bg1"/>
          </a:solidFill>
          <a:ln w="9525">
            <a:noFill/>
          </a:ln>
        </p:spPr>
        <p:txBody>
          <a:bodyPr wrap="square">
            <a:spAutoFit/>
          </a:bodyPr>
          <a:lstStyle/>
          <a:p>
            <a:pPr indent="0"/>
            <a:r>
              <a:rPr lang="en-US" altLang="zh-CN" sz="2800" b="1">
                <a:solidFill>
                  <a:srgbClr val="FF0000"/>
                </a:solidFill>
                <a:latin typeface="黑体" panose="02010609060101010101" charset="-122"/>
                <a:ea typeface="黑体" panose="02010609060101010101" charset="-122"/>
                <a:sym typeface="+mn-ea"/>
              </a:rPr>
              <a:t>(3)</a:t>
            </a:r>
            <a:r>
              <a:rPr lang="zh-CN" altLang="en-US" sz="2800" b="1">
                <a:solidFill>
                  <a:srgbClr val="FF0000"/>
                </a:solidFill>
                <a:latin typeface="黑体" panose="02010609060101010101" charset="-122"/>
                <a:ea typeface="黑体" panose="02010609060101010101" charset="-122"/>
                <a:sym typeface="+mn-ea"/>
              </a:rPr>
              <a:t>范围扩大：</a:t>
            </a:r>
            <a:r>
              <a:rPr lang="en-US" altLang="zh-CN" sz="2800" b="1">
                <a:solidFill>
                  <a:srgbClr val="FF0000"/>
                </a:solidFill>
                <a:latin typeface="黑体" panose="02010609060101010101" charset="-122"/>
                <a:ea typeface="黑体" panose="02010609060101010101" charset="-122"/>
                <a:sym typeface="+mn-ea"/>
              </a:rPr>
              <a:t>1815</a:t>
            </a:r>
            <a:r>
              <a:rPr lang="zh-CN" altLang="en-US" sz="2800" b="1">
                <a:solidFill>
                  <a:srgbClr val="FF0000"/>
                </a:solidFill>
                <a:latin typeface="黑体" panose="02010609060101010101" charset="-122"/>
                <a:ea typeface="黑体" panose="02010609060101010101" charset="-122"/>
                <a:sym typeface="+mn-ea"/>
              </a:rPr>
              <a:t>年，建立维也纳体系。（影响：选三</a:t>
            </a:r>
            <a:r>
              <a:rPr lang="en-US" altLang="zh-CN" sz="2800" b="1">
                <a:solidFill>
                  <a:srgbClr val="FF0000"/>
                </a:solidFill>
                <a:latin typeface="黑体" panose="02010609060101010101" charset="-122"/>
                <a:ea typeface="黑体" panose="02010609060101010101" charset="-122"/>
                <a:sym typeface="+mn-ea"/>
              </a:rPr>
              <a:t>P71</a:t>
            </a:r>
            <a:r>
              <a:rPr lang="zh-CN" altLang="en-US" sz="2800" b="1">
                <a:solidFill>
                  <a:srgbClr val="FF0000"/>
                </a:solidFill>
                <a:latin typeface="黑体" panose="02010609060101010101" charset="-122"/>
                <a:ea typeface="黑体" panose="02010609060101010101" charset="-122"/>
                <a:sym typeface="+mn-ea"/>
              </a:rPr>
              <a:t>）</a:t>
            </a:r>
            <a:endParaRPr lang="en-US" altLang="zh-CN" sz="2800" b="1">
              <a:solidFill>
                <a:srgbClr val="FF0000"/>
              </a:solidFill>
              <a:latin typeface="黑体" panose="02010609060101010101" charset="-122"/>
              <a:ea typeface="黑体" panose="02010609060101010101" charset="-122"/>
              <a:sym typeface="+mn-ea"/>
            </a:endParaRPr>
          </a:p>
        </p:txBody>
      </p:sp>
      <p:sp>
        <p:nvSpPr>
          <p:cNvPr id="12" name="文本框 11"/>
          <p:cNvSpPr txBox="1"/>
          <p:nvPr>
            <p:custDataLst>
              <p:tags r:id="rId7"/>
            </p:custDataLst>
          </p:nvPr>
        </p:nvSpPr>
        <p:spPr>
          <a:xfrm>
            <a:off x="1032565" y="5047577"/>
            <a:ext cx="4743879" cy="492443"/>
          </a:xfrm>
          <a:prstGeom prst="rect">
            <a:avLst/>
          </a:prstGeom>
          <a:solidFill>
            <a:schemeClr val="accent4">
              <a:lumMod val="20000"/>
              <a:lumOff val="80000"/>
            </a:schemeClr>
          </a:solidFill>
          <a:ln w="9525">
            <a:noFill/>
          </a:ln>
        </p:spPr>
        <p:txBody>
          <a:bodyPr wrap="square">
            <a:spAutoFit/>
          </a:bodyPr>
          <a:lstStyle/>
          <a:p>
            <a:pPr indent="0"/>
            <a:r>
              <a:rPr lang="zh-CN" altLang="en-US" sz="2600" b="1">
                <a:solidFill>
                  <a:sysClr val="windowText" lastClr="000000"/>
                </a:solidFill>
                <a:latin typeface="华文细黑" panose="02010600040101010101" pitchFamily="2" charset="-122"/>
                <a:ea typeface="华文细黑" panose="02010600040101010101" pitchFamily="2" charset="-122"/>
                <a:sym typeface="+mn-ea"/>
              </a:rPr>
              <a:t>特征：大国协调、欧洲均势</a:t>
            </a:r>
            <a:endParaRPr lang="zh-CN" sz="2600" b="1">
              <a:solidFill>
                <a:sysClr val="windowText" lastClr="000000"/>
              </a:solidFill>
              <a:latin typeface="华文细黑" panose="02010600040101010101" pitchFamily="2" charset="-122"/>
              <a:ea typeface="华文细黑"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430" y="19632"/>
            <a:ext cx="6989718"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二、国际法的形成与外交制度的建立</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3" name="文本框 2"/>
          <p:cNvSpPr txBox="1"/>
          <p:nvPr>
            <p:custDataLst>
              <p:tags r:id="rId2"/>
            </p:custDataLst>
          </p:nvPr>
        </p:nvSpPr>
        <p:spPr>
          <a:xfrm>
            <a:off x="99391" y="586901"/>
            <a:ext cx="4099199" cy="523220"/>
          </a:xfrm>
          <a:prstGeom prst="rect">
            <a:avLst/>
          </a:prstGeom>
          <a:noFill/>
        </p:spPr>
        <p:txBody>
          <a:bodyPr wrap="none" rtlCol="0">
            <a:spAutoFit/>
          </a:bodyPr>
          <a:lstStyle/>
          <a:p>
            <a:r>
              <a:rPr lang="en-US" altLang="zh-CN" sz="2800" b="1">
                <a:solidFill>
                  <a:srgbClr val="0070C0"/>
                </a:solidFill>
                <a:latin typeface="+mj-ea"/>
                <a:ea typeface="+mj-ea"/>
              </a:rPr>
              <a:t>3.</a:t>
            </a:r>
            <a:r>
              <a:rPr lang="zh-CN" altLang="en-US" sz="2800" b="1">
                <a:solidFill>
                  <a:srgbClr val="0070C0"/>
                </a:solidFill>
                <a:latin typeface="+mj-ea"/>
                <a:ea typeface="+mj-ea"/>
              </a:rPr>
              <a:t>外交制度的建立与发展</a:t>
            </a:r>
            <a:endParaRPr lang="zh-CN" altLang="en-US" sz="2800" b="1">
              <a:solidFill>
                <a:srgbClr val="0070C0"/>
              </a:solidFill>
              <a:latin typeface="+mj-ea"/>
              <a:ea typeface="+mj-ea"/>
            </a:endParaRPr>
          </a:p>
        </p:txBody>
      </p:sp>
      <p:sp>
        <p:nvSpPr>
          <p:cNvPr id="4" name="文本框 3"/>
          <p:cNvSpPr txBox="1"/>
          <p:nvPr>
            <p:custDataLst>
              <p:tags r:id="rId3"/>
            </p:custDataLst>
          </p:nvPr>
        </p:nvSpPr>
        <p:spPr>
          <a:xfrm>
            <a:off x="66661" y="1084597"/>
            <a:ext cx="1622992" cy="521970"/>
          </a:xfrm>
          <a:prstGeom prst="rect">
            <a:avLst/>
          </a:prstGeom>
          <a:solidFill>
            <a:schemeClr val="bg1"/>
          </a:solidFill>
          <a:ln w="9525">
            <a:noFill/>
          </a:ln>
        </p:spPr>
        <p:txBody>
          <a:bodyPr wrap="square">
            <a:spAutoFit/>
          </a:bodyPr>
          <a:lstStyle/>
          <a:p>
            <a:pPr indent="0"/>
            <a:r>
              <a:rPr lang="en-US" altLang="zh-CN" sz="2800" b="1">
                <a:solidFill>
                  <a:srgbClr val="FF0000"/>
                </a:solidFill>
                <a:latin typeface="黑体" panose="02010609060101010101" charset="-122"/>
                <a:ea typeface="黑体" panose="02010609060101010101" charset="-122"/>
                <a:sym typeface="+mn-ea"/>
              </a:rPr>
              <a:t>(1)</a:t>
            </a:r>
            <a:r>
              <a:rPr lang="zh-CN" altLang="en-US" sz="2800" b="1">
                <a:solidFill>
                  <a:srgbClr val="FF0000"/>
                </a:solidFill>
                <a:latin typeface="黑体" panose="02010609060101010101" charset="-122"/>
                <a:ea typeface="黑体" panose="02010609060101010101" charset="-122"/>
                <a:sym typeface="+mn-ea"/>
              </a:rPr>
              <a:t>建立：</a:t>
            </a:r>
            <a:endParaRPr lang="zh-CN" altLang="en-US" sz="2800" b="1">
              <a:solidFill>
                <a:srgbClr val="FF0000"/>
              </a:solidFill>
              <a:latin typeface="黑体" panose="02010609060101010101" charset="-122"/>
              <a:ea typeface="黑体" panose="02010609060101010101" charset="-122"/>
              <a:sym typeface="+mn-ea"/>
            </a:endParaRPr>
          </a:p>
        </p:txBody>
      </p:sp>
      <p:sp>
        <p:nvSpPr>
          <p:cNvPr id="6" name="文本框 5"/>
          <p:cNvSpPr txBox="1"/>
          <p:nvPr>
            <p:custDataLst>
              <p:tags r:id="rId4"/>
            </p:custDataLst>
          </p:nvPr>
        </p:nvSpPr>
        <p:spPr>
          <a:xfrm>
            <a:off x="1545590" y="1042035"/>
            <a:ext cx="10197465" cy="953135"/>
          </a:xfrm>
          <a:prstGeom prst="rect">
            <a:avLst/>
          </a:prstGeom>
          <a:noFill/>
        </p:spPr>
        <p:txBody>
          <a:bodyPr wrap="square">
            <a:spAutoFit/>
          </a:bodyPr>
          <a:lstStyle/>
          <a:p>
            <a:pPr algn="l"/>
            <a:r>
              <a:rPr lang="en-US" altLang="zh-CN" sz="2800" b="1">
                <a:solidFill>
                  <a:srgbClr val="4307CA"/>
                </a:solidFill>
                <a:latin typeface="华文细黑" panose="02010600040101010101" pitchFamily="2" charset="-122"/>
                <a:ea typeface="华文细黑" panose="02010600040101010101" pitchFamily="2" charset="-122"/>
                <a:cs typeface="微软雅黑" panose="020B0503020204020204" charset="-122"/>
                <a:sym typeface="+mn-ea"/>
              </a:rPr>
              <a:t>17</a:t>
            </a:r>
            <a:r>
              <a:rPr lang="zh-CN" altLang="en-US" sz="2800" b="1">
                <a:solidFill>
                  <a:srgbClr val="4307CA"/>
                </a:solidFill>
                <a:latin typeface="华文细黑" panose="02010600040101010101" pitchFamily="2" charset="-122"/>
                <a:ea typeface="华文细黑" panose="02010600040101010101" pitchFamily="2" charset="-122"/>
                <a:cs typeface="微软雅黑" panose="020B0503020204020204" charset="-122"/>
                <a:sym typeface="+mn-ea"/>
              </a:rPr>
              <a:t>世纪，</a:t>
            </a:r>
            <a:r>
              <a:rPr lang="zh-CN" altLang="en-US" sz="2800" b="1">
                <a:latin typeface="华文细黑" panose="02010600040101010101" pitchFamily="2" charset="-122"/>
                <a:ea typeface="华文细黑" panose="02010600040101010101" pitchFamily="2" charset="-122"/>
                <a:cs typeface="微软雅黑" panose="020B0503020204020204" charset="-122"/>
                <a:sym typeface="+mn-ea"/>
              </a:rPr>
              <a:t>欧洲国家的君主们派常驻外交使节和外交使团，近代外交制度逐渐建立起来。</a:t>
            </a:r>
            <a:endParaRPr lang="zh-CN" altLang="en-US" sz="2800" b="1">
              <a:latin typeface="华文细黑" panose="02010600040101010101" pitchFamily="2" charset="-122"/>
              <a:ea typeface="华文细黑" panose="02010600040101010101" pitchFamily="2" charset="-122"/>
              <a:cs typeface="微软雅黑" panose="020B0503020204020204" charset="-122"/>
              <a:sym typeface="+mn-ea"/>
            </a:endParaRPr>
          </a:p>
        </p:txBody>
      </p:sp>
      <p:sp>
        <p:nvSpPr>
          <p:cNvPr id="7" name="文本框 6"/>
          <p:cNvSpPr txBox="1"/>
          <p:nvPr>
            <p:custDataLst>
              <p:tags r:id="rId5"/>
            </p:custDataLst>
          </p:nvPr>
        </p:nvSpPr>
        <p:spPr>
          <a:xfrm>
            <a:off x="66661" y="1931139"/>
            <a:ext cx="2616904" cy="52197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spAutoFit/>
          </a:bodyPr>
          <a:lstStyle/>
          <a:p>
            <a:pPr indent="0"/>
            <a:r>
              <a:rPr lang="en-US" altLang="zh-CN" sz="2800" b="1">
                <a:solidFill>
                  <a:srgbClr val="FF0000"/>
                </a:solidFill>
                <a:latin typeface="黑体" panose="02010609060101010101" charset="-122"/>
                <a:ea typeface="黑体" panose="02010609060101010101" charset="-122"/>
                <a:sym typeface="+mn-ea"/>
              </a:rPr>
              <a:t>(2)</a:t>
            </a:r>
            <a:r>
              <a:rPr lang="zh-CN" altLang="en-US" sz="2800" b="1">
                <a:solidFill>
                  <a:srgbClr val="FF0000"/>
                </a:solidFill>
                <a:latin typeface="黑体" panose="02010609060101010101" charset="-122"/>
                <a:ea typeface="黑体" panose="02010609060101010101" charset="-122"/>
                <a:sym typeface="+mn-ea"/>
              </a:rPr>
              <a:t>进一步发展：</a:t>
            </a:r>
            <a:endParaRPr lang="zh-CN" altLang="en-US" sz="2800" b="1">
              <a:solidFill>
                <a:srgbClr val="FF0000"/>
              </a:solidFill>
              <a:latin typeface="黑体" panose="02010609060101010101" charset="-122"/>
              <a:ea typeface="黑体" panose="02010609060101010101" charset="-122"/>
              <a:sym typeface="+mn-ea"/>
            </a:endParaRPr>
          </a:p>
        </p:txBody>
      </p:sp>
      <p:sp>
        <p:nvSpPr>
          <p:cNvPr id="8" name="文本框 7"/>
          <p:cNvSpPr txBox="1"/>
          <p:nvPr>
            <p:custDataLst>
              <p:tags r:id="rId6"/>
            </p:custDataLst>
          </p:nvPr>
        </p:nvSpPr>
        <p:spPr>
          <a:xfrm>
            <a:off x="2827351" y="1931276"/>
            <a:ext cx="8527774" cy="521970"/>
          </a:xfrm>
          <a:prstGeom prst="rect">
            <a:avLst/>
          </a:prstGeom>
          <a:noFill/>
        </p:spPr>
        <p:txBody>
          <a:bodyPr wrap="square">
            <a:spAutoFit/>
          </a:bodyPr>
          <a:lstStyle/>
          <a:p>
            <a:pPr algn="l"/>
            <a:r>
              <a:rPr lang="en-US" altLang="zh-CN" sz="2800" b="1">
                <a:solidFill>
                  <a:srgbClr val="4307CA"/>
                </a:solidFill>
                <a:latin typeface="华文细黑" panose="02010600040101010101" pitchFamily="2" charset="-122"/>
                <a:ea typeface="华文细黑" panose="02010600040101010101" pitchFamily="2" charset="-122"/>
                <a:cs typeface="微软雅黑" panose="020B0503020204020204" charset="-122"/>
                <a:sym typeface="+mn-ea"/>
              </a:rPr>
              <a:t>1815</a:t>
            </a:r>
            <a:r>
              <a:rPr lang="zh-CN" altLang="en-US" sz="2800" b="1">
                <a:solidFill>
                  <a:srgbClr val="4307CA"/>
                </a:solidFill>
                <a:latin typeface="华文细黑" panose="02010600040101010101" pitchFamily="2" charset="-122"/>
                <a:ea typeface="华文细黑" panose="02010600040101010101" pitchFamily="2" charset="-122"/>
                <a:cs typeface="微软雅黑" panose="020B0503020204020204" charset="-122"/>
                <a:sym typeface="+mn-ea"/>
              </a:rPr>
              <a:t>年，</a:t>
            </a:r>
            <a:r>
              <a:rPr lang="zh-CN" altLang="en-US" sz="2800" b="1">
                <a:latin typeface="华文细黑" panose="02010600040101010101" pitchFamily="2" charset="-122"/>
                <a:ea typeface="华文细黑" panose="02010600040101010101" pitchFamily="2" charset="-122"/>
                <a:sym typeface="+mn-ea"/>
              </a:rPr>
              <a:t>在维也纳体系下，外交制度进一步发展。</a:t>
            </a:r>
            <a:endParaRPr lang="zh-CN" altLang="en-US" sz="2800" b="1">
              <a:latin typeface="华文细黑" panose="02010600040101010101" pitchFamily="2" charset="-122"/>
              <a:ea typeface="华文细黑" panose="02010600040101010101" pitchFamily="2" charset="-122"/>
              <a:sym typeface="+mn-ea"/>
            </a:endParaRPr>
          </a:p>
        </p:txBody>
      </p:sp>
      <p:sp>
        <p:nvSpPr>
          <p:cNvPr id="9" name="文本框 8"/>
          <p:cNvSpPr txBox="1"/>
          <p:nvPr>
            <p:custDataLst>
              <p:tags r:id="rId7"/>
            </p:custDataLst>
          </p:nvPr>
        </p:nvSpPr>
        <p:spPr>
          <a:xfrm>
            <a:off x="99391" y="2357145"/>
            <a:ext cx="1226618" cy="523220"/>
          </a:xfrm>
          <a:prstGeom prst="rect">
            <a:avLst/>
          </a:prstGeom>
          <a:noFill/>
        </p:spPr>
        <p:txBody>
          <a:bodyPr wrap="none" rtlCol="0">
            <a:spAutoFit/>
          </a:bodyPr>
          <a:lstStyle/>
          <a:p>
            <a:r>
              <a:rPr lang="en-US" altLang="zh-CN" sz="2800" b="1">
                <a:solidFill>
                  <a:srgbClr val="0070C0"/>
                </a:solidFill>
                <a:latin typeface="+mj-ea"/>
                <a:ea typeface="+mj-ea"/>
              </a:rPr>
              <a:t>4.</a:t>
            </a:r>
            <a:r>
              <a:rPr lang="zh-CN" altLang="en-US" sz="2800" b="1">
                <a:solidFill>
                  <a:srgbClr val="0070C0"/>
                </a:solidFill>
                <a:latin typeface="+mj-ea"/>
                <a:ea typeface="+mj-ea"/>
              </a:rPr>
              <a:t>影响</a:t>
            </a:r>
            <a:endParaRPr lang="zh-CN" altLang="en-US" sz="2800" b="1">
              <a:solidFill>
                <a:srgbClr val="0070C0"/>
              </a:solidFill>
              <a:latin typeface="+mj-ea"/>
              <a:ea typeface="+mj-ea"/>
            </a:endParaRPr>
          </a:p>
        </p:txBody>
      </p:sp>
      <p:sp>
        <p:nvSpPr>
          <p:cNvPr id="10" name="文本框 9"/>
          <p:cNvSpPr txBox="1"/>
          <p:nvPr>
            <p:custDataLst>
              <p:tags r:id="rId8"/>
            </p:custDataLst>
          </p:nvPr>
        </p:nvSpPr>
        <p:spPr>
          <a:xfrm>
            <a:off x="66661" y="2839072"/>
            <a:ext cx="1622992" cy="521970"/>
          </a:xfrm>
          <a:prstGeom prst="rect">
            <a:avLst/>
          </a:prstGeom>
          <a:solidFill>
            <a:schemeClr val="bg1"/>
          </a:solidFill>
          <a:ln w="9525">
            <a:noFill/>
          </a:ln>
        </p:spPr>
        <p:txBody>
          <a:bodyPr wrap="square">
            <a:spAutoFit/>
          </a:bodyPr>
          <a:lstStyle/>
          <a:p>
            <a:pPr indent="0"/>
            <a:r>
              <a:rPr lang="en-US" altLang="zh-CN" sz="2800" b="1">
                <a:solidFill>
                  <a:srgbClr val="FF0000"/>
                </a:solidFill>
                <a:latin typeface="黑体" panose="02010609060101010101" charset="-122"/>
                <a:ea typeface="黑体" panose="02010609060101010101" charset="-122"/>
                <a:sym typeface="+mn-ea"/>
              </a:rPr>
              <a:t>(1)</a:t>
            </a:r>
            <a:r>
              <a:rPr lang="zh-CN" altLang="en-US" sz="2800" b="1">
                <a:solidFill>
                  <a:srgbClr val="FF0000"/>
                </a:solidFill>
                <a:latin typeface="黑体" panose="02010609060101010101" charset="-122"/>
                <a:ea typeface="黑体" panose="02010609060101010101" charset="-122"/>
                <a:sym typeface="+mn-ea"/>
              </a:rPr>
              <a:t>积极：</a:t>
            </a:r>
            <a:endParaRPr lang="zh-CN" altLang="en-US" sz="2800" b="1">
              <a:solidFill>
                <a:srgbClr val="FF0000"/>
              </a:solidFill>
              <a:latin typeface="黑体" panose="02010609060101010101" charset="-122"/>
              <a:ea typeface="黑体" panose="02010609060101010101" charset="-122"/>
              <a:sym typeface="+mn-ea"/>
            </a:endParaRPr>
          </a:p>
        </p:txBody>
      </p:sp>
      <p:sp>
        <p:nvSpPr>
          <p:cNvPr id="11" name="文本框 10"/>
          <p:cNvSpPr txBox="1"/>
          <p:nvPr>
            <p:custDataLst>
              <p:tags r:id="rId9"/>
            </p:custDataLst>
          </p:nvPr>
        </p:nvSpPr>
        <p:spPr>
          <a:xfrm>
            <a:off x="1545590" y="2712720"/>
            <a:ext cx="10647045" cy="953135"/>
          </a:xfrm>
          <a:prstGeom prst="rect">
            <a:avLst/>
          </a:prstGeom>
          <a:noFill/>
        </p:spPr>
        <p:txBody>
          <a:bodyPr wrap="square">
            <a:spAutoFit/>
          </a:bodyPr>
          <a:lstStyle/>
          <a:p>
            <a:pPr algn="l"/>
            <a:r>
              <a:rPr lang="zh-CN" altLang="en-US" sz="2800" b="1">
                <a:latin typeface="华文细黑" panose="02010600040101010101" pitchFamily="2" charset="-122"/>
                <a:ea typeface="华文细黑" panose="02010600040101010101" pitchFamily="2" charset="-122"/>
                <a:cs typeface="微软雅黑" panose="020B0503020204020204" charset="-122"/>
                <a:sym typeface="+mn-ea"/>
              </a:rPr>
              <a:t>外交制度的建立和国际法的形成为国际关系确立了一些规则，为用和平方式解决国与国之间的争端、减少战争行为开辟了新的途径。</a:t>
            </a:r>
            <a:endParaRPr lang="zh-CN" altLang="en-US" sz="2800" b="1">
              <a:latin typeface="华文细黑" panose="02010600040101010101" pitchFamily="2" charset="-122"/>
              <a:ea typeface="华文细黑" panose="02010600040101010101" pitchFamily="2" charset="-122"/>
              <a:cs typeface="微软雅黑" panose="020B0503020204020204" charset="-122"/>
              <a:sym typeface="+mn-ea"/>
            </a:endParaRPr>
          </a:p>
        </p:txBody>
      </p:sp>
      <p:sp>
        <p:nvSpPr>
          <p:cNvPr id="12" name="文本框 11"/>
          <p:cNvSpPr txBox="1"/>
          <p:nvPr>
            <p:custDataLst>
              <p:tags r:id="rId10"/>
            </p:custDataLst>
          </p:nvPr>
        </p:nvSpPr>
        <p:spPr>
          <a:xfrm>
            <a:off x="188429" y="3746878"/>
            <a:ext cx="11847858" cy="1938020"/>
          </a:xfrm>
          <a:prstGeom prst="rect">
            <a:avLst/>
          </a:prstGeom>
          <a:noFill/>
          <a:ln w="19050">
            <a:solidFill>
              <a:srgbClr val="7030A0"/>
            </a:solidFill>
            <a:prstDash val="sysDash"/>
          </a:ln>
        </p:spPr>
        <p:txBody>
          <a:bodyPr wrap="square" rtlCol="0" anchor="t">
            <a:spAutoFit/>
          </a:bodyPr>
          <a:lstStyle/>
          <a:p>
            <a:r>
              <a:rPr lang="en-US" altLang="zh-CN" sz="2400" b="1">
                <a:latin typeface="楷体" panose="02010609060101010101" pitchFamily="49" charset="-122"/>
                <a:ea typeface="楷体" panose="02010609060101010101" pitchFamily="49" charset="-122"/>
                <a:cs typeface="+mn-ea"/>
              </a:rPr>
              <a:t>  19</a:t>
            </a:r>
            <a:r>
              <a:rPr lang="zh-CN" altLang="en-US" sz="2400" b="1">
                <a:latin typeface="楷体" panose="02010609060101010101" pitchFamily="49" charset="-122"/>
                <a:ea typeface="楷体" panose="02010609060101010101" pitchFamily="49" charset="-122"/>
                <a:cs typeface="+mn-ea"/>
              </a:rPr>
              <a:t>世纪末</a:t>
            </a:r>
            <a:r>
              <a:rPr lang="en-US" altLang="zh-CN" sz="2400" b="1">
                <a:latin typeface="楷体" panose="02010609060101010101" pitchFamily="49" charset="-122"/>
                <a:ea typeface="楷体" panose="02010609060101010101" pitchFamily="49" charset="-122"/>
                <a:cs typeface="+mn-ea"/>
              </a:rPr>
              <a:t>,</a:t>
            </a:r>
            <a:r>
              <a:rPr lang="zh-CN" altLang="en-US" sz="2400" b="1">
                <a:latin typeface="楷体" panose="02010609060101010101" pitchFamily="49" charset="-122"/>
                <a:ea typeface="楷体" panose="02010609060101010101" pitchFamily="49" charset="-122"/>
                <a:cs typeface="+mn-ea"/>
              </a:rPr>
              <a:t>欧洲国际法学家</a:t>
            </a:r>
            <a:r>
              <a:rPr lang="en-US" altLang="zh-CN" sz="2400" b="1">
                <a:latin typeface="楷体" panose="02010609060101010101" pitchFamily="49" charset="-122"/>
                <a:ea typeface="楷体" panose="02010609060101010101" pitchFamily="49" charset="-122"/>
                <a:cs typeface="+mn-ea"/>
              </a:rPr>
              <a:t>……</a:t>
            </a:r>
            <a:r>
              <a:rPr lang="zh-CN" altLang="en-US" sz="2400" b="1">
                <a:latin typeface="楷体" panose="02010609060101010101" pitchFamily="49" charset="-122"/>
                <a:ea typeface="楷体" panose="02010609060101010101" pitchFamily="49" charset="-122"/>
                <a:cs typeface="+mn-ea"/>
              </a:rPr>
              <a:t>将世界上的</a:t>
            </a:r>
            <a:r>
              <a:rPr lang="zh-CN" altLang="en-US" sz="2400" b="1">
                <a:solidFill>
                  <a:srgbClr val="FF0000"/>
                </a:solidFill>
                <a:latin typeface="楷体" panose="02010609060101010101" pitchFamily="49" charset="-122"/>
                <a:ea typeface="楷体" panose="02010609060101010101" pitchFamily="49" charset="-122"/>
                <a:cs typeface="+mn-ea"/>
              </a:rPr>
              <a:t>国家被划分为“文明” 、“野蛮” 和“蒙昧”</a:t>
            </a:r>
            <a:r>
              <a:rPr lang="zh-CN" altLang="en-US" sz="2400" b="1">
                <a:latin typeface="楷体" panose="02010609060101010101" pitchFamily="49" charset="-122"/>
                <a:ea typeface="楷体" panose="02010609060101010101" pitchFamily="49" charset="-122"/>
                <a:cs typeface="+mn-ea"/>
              </a:rPr>
              <a:t> 等不同类别</a:t>
            </a:r>
            <a:r>
              <a:rPr lang="en-US" altLang="zh-CN" sz="2400" b="1">
                <a:latin typeface="楷体" panose="02010609060101010101" pitchFamily="49" charset="-122"/>
                <a:ea typeface="楷体" panose="02010609060101010101" pitchFamily="49" charset="-122"/>
                <a:cs typeface="+mn-ea"/>
              </a:rPr>
              <a:t>,</a:t>
            </a:r>
            <a:r>
              <a:rPr lang="zh-CN" altLang="en-US" sz="2400" b="1">
                <a:solidFill>
                  <a:srgbClr val="FF0000"/>
                </a:solidFill>
                <a:latin typeface="楷体" panose="02010609060101010101" pitchFamily="49" charset="-122"/>
                <a:ea typeface="楷体" panose="02010609060101010101" pitchFamily="49" charset="-122"/>
                <a:cs typeface="+mn-ea"/>
              </a:rPr>
              <a:t>不同类别的国家获得不同的国际承认，具有不同的法律人格和法律地位，在国际法上享有不同的权利和义务。</a:t>
            </a:r>
            <a:r>
              <a:rPr lang="zh-CN" altLang="en-US" sz="2400" b="1">
                <a:latin typeface="楷体" panose="02010609060101010101" pitchFamily="49" charset="-122"/>
                <a:ea typeface="楷体" panose="02010609060101010101" pitchFamily="49" charset="-122"/>
                <a:cs typeface="+mn-ea"/>
              </a:rPr>
              <a:t>“野蛮” 和“半野蛮”（“半文明”）国家被排除在国际法适用范围和西方国家主导的“国际社会”之外</a:t>
            </a:r>
            <a:r>
              <a:rPr lang="en-US" altLang="zh-CN" sz="2400" b="1">
                <a:latin typeface="楷体" panose="02010609060101010101" pitchFamily="49" charset="-122"/>
                <a:ea typeface="楷体" panose="02010609060101010101" pitchFamily="49" charset="-122"/>
                <a:cs typeface="+mn-ea"/>
              </a:rPr>
              <a:t>,</a:t>
            </a:r>
            <a:r>
              <a:rPr lang="zh-CN" altLang="en-US" sz="2400" b="1">
                <a:latin typeface="楷体" panose="02010609060101010101" pitchFamily="49" charset="-122"/>
                <a:ea typeface="楷体" panose="02010609060101010101" pitchFamily="49" charset="-122"/>
                <a:cs typeface="+mn-ea"/>
              </a:rPr>
              <a:t>从而建构出一种国际法意义上的</a:t>
            </a:r>
            <a:r>
              <a:rPr lang="zh-CN" altLang="en-US" sz="2400" b="1">
                <a:solidFill>
                  <a:srgbClr val="FF0000"/>
                </a:solidFill>
                <a:latin typeface="楷体" panose="02010609060101010101" pitchFamily="49" charset="-122"/>
                <a:ea typeface="楷体" panose="02010609060101010101" pitchFamily="49" charset="-122"/>
                <a:cs typeface="+mn-ea"/>
              </a:rPr>
              <a:t>等级性世界秩序</a:t>
            </a:r>
            <a:r>
              <a:rPr lang="zh-CN" altLang="en-US" sz="2400" b="1">
                <a:latin typeface="楷体" panose="02010609060101010101" pitchFamily="49" charset="-122"/>
                <a:ea typeface="楷体" panose="02010609060101010101" pitchFamily="49" charset="-122"/>
                <a:cs typeface="+mn-ea"/>
              </a:rPr>
              <a:t>。</a:t>
            </a:r>
            <a:r>
              <a:rPr lang="en-US" altLang="zh-CN" sz="2000" b="1">
                <a:latin typeface="华文仿宋" panose="02010600040101010101" pitchFamily="2" charset="-122"/>
                <a:ea typeface="华文仿宋" panose="02010600040101010101" pitchFamily="2" charset="-122"/>
                <a:cs typeface="+mn-ea"/>
              </a:rPr>
              <a:t>——</a:t>
            </a:r>
            <a:r>
              <a:rPr lang="zh-CN" altLang="en-US" sz="2000" b="1">
                <a:latin typeface="华文仿宋" panose="02010600040101010101" pitchFamily="2" charset="-122"/>
                <a:ea typeface="华文仿宋" panose="02010600040101010101" pitchFamily="2" charset="-122"/>
                <a:cs typeface="+mn-ea"/>
              </a:rPr>
              <a:t>刘文明：</a:t>
            </a:r>
            <a:r>
              <a:rPr lang="en-US" altLang="zh-CN" sz="2000" b="1">
                <a:latin typeface="华文仿宋" panose="02010600040101010101" pitchFamily="2" charset="-122"/>
                <a:ea typeface="华文仿宋" panose="02010600040101010101" pitchFamily="2" charset="-122"/>
                <a:cs typeface="+mn-ea"/>
              </a:rPr>
              <a:t>《19</a:t>
            </a:r>
            <a:r>
              <a:rPr lang="zh-CN" altLang="en-US" sz="2000" b="1">
                <a:latin typeface="华文仿宋" panose="02010600040101010101" pitchFamily="2" charset="-122"/>
                <a:ea typeface="华文仿宋" panose="02010600040101010101" pitchFamily="2" charset="-122"/>
                <a:cs typeface="+mn-ea"/>
              </a:rPr>
              <a:t>世纪末欧洲国际法中的“文明”标准</a:t>
            </a:r>
            <a:r>
              <a:rPr lang="en-US" altLang="zh-CN" sz="2000" b="1">
                <a:latin typeface="华文仿宋" panose="02010600040101010101" pitchFamily="2" charset="-122"/>
                <a:ea typeface="华文仿宋" panose="02010600040101010101" pitchFamily="2" charset="-122"/>
                <a:cs typeface="+mn-ea"/>
              </a:rPr>
              <a:t>》</a:t>
            </a:r>
            <a:endParaRPr lang="en-US" altLang="zh-CN" sz="2000" b="1">
              <a:latin typeface="华文仿宋" panose="02010600040101010101" pitchFamily="2" charset="-122"/>
              <a:ea typeface="华文仿宋" panose="02010600040101010101" pitchFamily="2" charset="-122"/>
              <a:cs typeface="+mn-ea"/>
            </a:endParaRPr>
          </a:p>
        </p:txBody>
      </p:sp>
      <p:sp>
        <p:nvSpPr>
          <p:cNvPr id="13" name="文本框 12"/>
          <p:cNvSpPr txBox="1"/>
          <p:nvPr>
            <p:custDataLst>
              <p:tags r:id="rId11"/>
            </p:custDataLst>
          </p:nvPr>
        </p:nvSpPr>
        <p:spPr>
          <a:xfrm>
            <a:off x="99681" y="5766145"/>
            <a:ext cx="1622992" cy="521970"/>
          </a:xfrm>
          <a:prstGeom prst="rect">
            <a:avLst/>
          </a:prstGeom>
          <a:solidFill>
            <a:schemeClr val="bg1"/>
          </a:solidFill>
          <a:ln w="9525">
            <a:noFill/>
          </a:ln>
        </p:spPr>
        <p:txBody>
          <a:bodyPr wrap="square">
            <a:spAutoFit/>
          </a:bodyPr>
          <a:lstStyle/>
          <a:p>
            <a:pPr indent="0"/>
            <a:r>
              <a:rPr lang="en-US" altLang="zh-CN" sz="2800" b="1">
                <a:solidFill>
                  <a:srgbClr val="FF0000"/>
                </a:solidFill>
                <a:latin typeface="黑体" panose="02010609060101010101" charset="-122"/>
                <a:ea typeface="黑体" panose="02010609060101010101" charset="-122"/>
                <a:sym typeface="+mn-ea"/>
              </a:rPr>
              <a:t>(2)</a:t>
            </a:r>
            <a:r>
              <a:rPr lang="zh-CN" altLang="en-US" sz="2800" b="1">
                <a:solidFill>
                  <a:srgbClr val="FF0000"/>
                </a:solidFill>
                <a:latin typeface="黑体" panose="02010609060101010101" charset="-122"/>
                <a:ea typeface="黑体" panose="02010609060101010101" charset="-122"/>
                <a:sym typeface="+mn-ea"/>
              </a:rPr>
              <a:t>消极：</a:t>
            </a:r>
            <a:endParaRPr lang="zh-CN" altLang="en-US" sz="2800" b="1">
              <a:solidFill>
                <a:srgbClr val="FF0000"/>
              </a:solidFill>
              <a:latin typeface="黑体" panose="02010609060101010101" charset="-122"/>
              <a:ea typeface="黑体" panose="02010609060101010101" charset="-122"/>
              <a:sym typeface="+mn-ea"/>
            </a:endParaRPr>
          </a:p>
        </p:txBody>
      </p:sp>
      <p:sp>
        <p:nvSpPr>
          <p:cNvPr id="14" name="文本框 13"/>
          <p:cNvSpPr txBox="1"/>
          <p:nvPr>
            <p:custDataLst>
              <p:tags r:id="rId12"/>
            </p:custDataLst>
          </p:nvPr>
        </p:nvSpPr>
        <p:spPr>
          <a:xfrm>
            <a:off x="1689679" y="5766201"/>
            <a:ext cx="10341666" cy="953135"/>
          </a:xfrm>
          <a:prstGeom prst="rect">
            <a:avLst/>
          </a:prstGeom>
          <a:noFill/>
        </p:spPr>
        <p:txBody>
          <a:bodyPr wrap="square">
            <a:spAutoFit/>
          </a:bodyPr>
          <a:lstStyle/>
          <a:p>
            <a:pPr algn="l"/>
            <a:r>
              <a:rPr lang="zh-CN" altLang="en-US" sz="2800" b="1">
                <a:latin typeface="华文细黑" panose="02010600040101010101" pitchFamily="2" charset="-122"/>
                <a:ea typeface="华文细黑" panose="02010600040101010101" pitchFamily="2" charset="-122"/>
                <a:cs typeface="微软雅黑" panose="020B0503020204020204" charset="-122"/>
                <a:sym typeface="+mn-ea"/>
              </a:rPr>
              <a:t>西方各国在国际法应用中实行双重标准，为了谋取利益经常违反国际法，导致国际冲突不断，最终引发了一战。</a:t>
            </a:r>
            <a:endParaRPr lang="zh-CN" altLang="en-US" sz="2800" b="1">
              <a:latin typeface="华文细黑" panose="02010600040101010101" pitchFamily="2" charset="-122"/>
              <a:ea typeface="华文细黑" panose="02010600040101010101" pitchFamily="2"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animBg="1"/>
      <p:bldP spid="11" grpId="0"/>
      <p:bldP spid="12" grpId="0" animBg="1"/>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1"/>
            </p:custDataLst>
          </p:nvPr>
        </p:nvCxnSpPr>
        <p:spPr>
          <a:xfrm flipH="1">
            <a:off x="1148665" y="5253792"/>
            <a:ext cx="0" cy="1136093"/>
          </a:xfrm>
          <a:prstGeom prst="line">
            <a:avLst/>
          </a:prstGeom>
          <a:ln w="25400">
            <a:solidFill>
              <a:srgbClr val="70AD47"/>
            </a:solidFill>
            <a:prstDash val="sysDash"/>
          </a:ln>
        </p:spPr>
        <p:style>
          <a:lnRef idx="1">
            <a:srgbClr val="3069B4"/>
          </a:lnRef>
          <a:fillRef idx="0">
            <a:srgbClr val="3069B4"/>
          </a:fillRef>
          <a:effectRef idx="0">
            <a:srgbClr val="3069B4"/>
          </a:effectRef>
          <a:fontRef idx="minor">
            <a:srgbClr val="000000"/>
          </a:fontRef>
        </p:style>
      </p:cxnSp>
      <p:cxnSp>
        <p:nvCxnSpPr>
          <p:cNvPr id="5" name="直接连接符 4"/>
          <p:cNvCxnSpPr/>
          <p:nvPr>
            <p:custDataLst>
              <p:tags r:id="rId2"/>
            </p:custDataLst>
          </p:nvPr>
        </p:nvCxnSpPr>
        <p:spPr>
          <a:xfrm flipH="1">
            <a:off x="3579065" y="4512310"/>
            <a:ext cx="0" cy="811242"/>
          </a:xfrm>
          <a:prstGeom prst="line">
            <a:avLst/>
          </a:prstGeom>
          <a:ln w="25400">
            <a:solidFill>
              <a:srgbClr val="70AD47"/>
            </a:solidFill>
            <a:prstDash val="sysDash"/>
          </a:ln>
        </p:spPr>
        <p:style>
          <a:lnRef idx="1">
            <a:srgbClr val="3069B4"/>
          </a:lnRef>
          <a:fillRef idx="0">
            <a:srgbClr val="3069B4"/>
          </a:fillRef>
          <a:effectRef idx="0">
            <a:srgbClr val="3069B4"/>
          </a:effectRef>
          <a:fontRef idx="minor">
            <a:srgbClr val="000000"/>
          </a:fontRef>
        </p:style>
      </p:cxnSp>
      <p:cxnSp>
        <p:nvCxnSpPr>
          <p:cNvPr id="6" name="直接连接符 5"/>
          <p:cNvCxnSpPr/>
          <p:nvPr>
            <p:custDataLst>
              <p:tags r:id="rId3"/>
            </p:custDataLst>
          </p:nvPr>
        </p:nvCxnSpPr>
        <p:spPr>
          <a:xfrm flipH="1">
            <a:off x="6053058" y="2945189"/>
            <a:ext cx="0" cy="1136093"/>
          </a:xfrm>
          <a:prstGeom prst="line">
            <a:avLst/>
          </a:prstGeom>
          <a:ln w="25400">
            <a:solidFill>
              <a:srgbClr val="70AD47"/>
            </a:solidFill>
            <a:prstDash val="sysDash"/>
          </a:ln>
        </p:spPr>
        <p:style>
          <a:lnRef idx="1">
            <a:srgbClr val="3069B4"/>
          </a:lnRef>
          <a:fillRef idx="0">
            <a:srgbClr val="3069B4"/>
          </a:fillRef>
          <a:effectRef idx="0">
            <a:srgbClr val="3069B4"/>
          </a:effectRef>
          <a:fontRef idx="minor">
            <a:srgbClr val="000000"/>
          </a:fontRef>
        </p:style>
      </p:cxnSp>
      <p:sp>
        <p:nvSpPr>
          <p:cNvPr id="7" name="矩形 6"/>
          <p:cNvSpPr/>
          <p:nvPr>
            <p:custDataLst>
              <p:tags r:id="rId4"/>
            </p:custDataLst>
          </p:nvPr>
        </p:nvSpPr>
        <p:spPr>
          <a:xfrm>
            <a:off x="112078" y="5927978"/>
            <a:ext cx="2052865" cy="568707"/>
          </a:xfrm>
          <a:prstGeom prst="rect">
            <a:avLst/>
          </a:prstGeom>
          <a:solidFill>
            <a:srgbClr val="FFFF00"/>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800" b="1">
                <a:solidFill>
                  <a:schemeClr val="tx1"/>
                </a:solidFill>
                <a:latin typeface="黑体" panose="02010609060101010101" charset="-122"/>
                <a:ea typeface="黑体" panose="02010609060101010101" charset="-122"/>
                <a:cs typeface="+mn-ea"/>
              </a:rPr>
              <a:t>一战破坏</a:t>
            </a:r>
            <a:endParaRPr lang="zh-CN" altLang="en-US" sz="2800" b="1">
              <a:solidFill>
                <a:schemeClr val="tx1"/>
              </a:solidFill>
              <a:latin typeface="黑体" panose="02010609060101010101" charset="-122"/>
              <a:ea typeface="黑体" panose="02010609060101010101" charset="-122"/>
              <a:cs typeface="+mn-ea"/>
            </a:endParaRPr>
          </a:p>
        </p:txBody>
      </p:sp>
      <p:sp>
        <p:nvSpPr>
          <p:cNvPr id="8" name="矩形 7"/>
          <p:cNvSpPr/>
          <p:nvPr>
            <p:custDataLst>
              <p:tags r:id="rId5"/>
            </p:custDataLst>
          </p:nvPr>
        </p:nvSpPr>
        <p:spPr>
          <a:xfrm>
            <a:off x="2550478" y="5127354"/>
            <a:ext cx="2022155" cy="568707"/>
          </a:xfrm>
          <a:prstGeom prst="rect">
            <a:avLst/>
          </a:prstGeom>
          <a:solidFill>
            <a:srgbClr val="ED7D31"/>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buClrTx/>
              <a:buSzTx/>
              <a:buFontTx/>
            </a:pPr>
            <a:r>
              <a:rPr lang="zh-CN" altLang="en-US" sz="2800" b="1">
                <a:solidFill>
                  <a:schemeClr val="tx1"/>
                </a:solidFill>
                <a:latin typeface="黑体" panose="02010609060101010101" charset="-122"/>
                <a:ea typeface="黑体" panose="02010609060101010101" charset="-122"/>
                <a:cs typeface="+mn-ea"/>
              </a:rPr>
              <a:t>新的阶段</a:t>
            </a:r>
            <a:endParaRPr lang="zh-CN" altLang="en-US" sz="2800" b="1">
              <a:solidFill>
                <a:schemeClr val="tx1"/>
              </a:solidFill>
              <a:latin typeface="黑体" panose="02010609060101010101" charset="-122"/>
              <a:ea typeface="黑体" panose="02010609060101010101" charset="-122"/>
              <a:cs typeface="+mn-ea"/>
            </a:endParaRPr>
          </a:p>
        </p:txBody>
      </p:sp>
      <p:sp>
        <p:nvSpPr>
          <p:cNvPr id="9" name="矩形 8"/>
          <p:cNvSpPr/>
          <p:nvPr>
            <p:custDataLst>
              <p:tags r:id="rId6"/>
            </p:custDataLst>
          </p:nvPr>
        </p:nvSpPr>
        <p:spPr>
          <a:xfrm>
            <a:off x="4925028" y="3943461"/>
            <a:ext cx="2022155" cy="568707"/>
          </a:xfrm>
          <a:prstGeom prst="rect">
            <a:avLst/>
          </a:prstGeom>
          <a:solidFill>
            <a:srgbClr val="92D050"/>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800" b="1">
                <a:solidFill>
                  <a:schemeClr val="tx1"/>
                </a:solidFill>
                <a:latin typeface="黑体" panose="02010609060101010101" charset="-122"/>
                <a:ea typeface="黑体" panose="02010609060101010101" charset="-122"/>
                <a:cs typeface="+mn-ea"/>
              </a:rPr>
              <a:t>一战后发展</a:t>
            </a:r>
            <a:endParaRPr lang="zh-CN" altLang="en-US" sz="2800" b="1">
              <a:solidFill>
                <a:schemeClr val="tx1"/>
              </a:solidFill>
              <a:latin typeface="黑体" panose="02010609060101010101" charset="-122"/>
              <a:ea typeface="黑体" panose="02010609060101010101" charset="-122"/>
              <a:cs typeface="+mn-ea"/>
            </a:endParaRPr>
          </a:p>
        </p:txBody>
      </p:sp>
      <p:sp>
        <p:nvSpPr>
          <p:cNvPr id="11" name="直角三角形 10"/>
          <p:cNvSpPr/>
          <p:nvPr>
            <p:custDataLst>
              <p:tags r:id="rId7"/>
            </p:custDataLst>
          </p:nvPr>
        </p:nvSpPr>
        <p:spPr>
          <a:xfrm flipV="1">
            <a:off x="4572633" y="5127354"/>
            <a:ext cx="569213" cy="568707"/>
          </a:xfrm>
          <a:prstGeom prst="rtTriangle">
            <a:avLst/>
          </a:prstGeom>
          <a:solidFill>
            <a:srgbClr val="ED7D31">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0000" lnSpcReduction="20000"/>
          </a:bodyPr>
          <a:lstStyle/>
          <a:p>
            <a:pPr algn="ctr"/>
            <a:endParaRPr lang="zh-CN" altLang="en-US">
              <a:solidFill>
                <a:sysClr val="window" lastClr="FFFFFF"/>
              </a:solidFill>
            </a:endParaRPr>
          </a:p>
        </p:txBody>
      </p:sp>
      <p:sp>
        <p:nvSpPr>
          <p:cNvPr id="12" name="直角三角形 11"/>
          <p:cNvSpPr/>
          <p:nvPr>
            <p:custDataLst>
              <p:tags r:id="rId8"/>
            </p:custDataLst>
          </p:nvPr>
        </p:nvSpPr>
        <p:spPr>
          <a:xfrm flipV="1">
            <a:off x="2164938" y="5927978"/>
            <a:ext cx="569213" cy="568707"/>
          </a:xfrm>
          <a:prstGeom prst="rtTriangle">
            <a:avLst/>
          </a:prstGeom>
          <a:solidFill>
            <a:schemeClr val="accent4">
              <a:lumMod val="40000"/>
              <a:lumOff val="60000"/>
            </a:scheme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0000" lnSpcReduction="20000"/>
          </a:bodyPr>
          <a:lstStyle/>
          <a:p>
            <a:pPr algn="ctr"/>
            <a:endParaRPr lang="zh-CN" altLang="en-US">
              <a:solidFill>
                <a:sysClr val="window" lastClr="FFFFFF"/>
              </a:solidFill>
            </a:endParaRPr>
          </a:p>
        </p:txBody>
      </p:sp>
      <p:sp>
        <p:nvSpPr>
          <p:cNvPr id="13" name="文本框 12"/>
          <p:cNvSpPr txBox="1"/>
          <p:nvPr>
            <p:custDataLst>
              <p:tags r:id="rId9"/>
            </p:custDataLst>
          </p:nvPr>
        </p:nvSpPr>
        <p:spPr>
          <a:xfrm>
            <a:off x="112395" y="3395345"/>
            <a:ext cx="1981200" cy="1858010"/>
          </a:xfrm>
          <a:prstGeom prst="rect">
            <a:avLst/>
          </a:prstGeom>
          <a:noFill/>
          <a:ln>
            <a:solidFill>
              <a:srgbClr val="FF0000"/>
            </a:solidFill>
          </a:ln>
        </p:spPr>
        <p:txBody>
          <a:bodyPr wrap="square" rtlCol="0">
            <a:noAutofit/>
          </a:bodyPr>
          <a:lstStyle/>
          <a:p>
            <a:pPr algn="ctr"/>
            <a:r>
              <a:rPr lang="zh-CN" altLang="en-US" sz="2800" b="1">
                <a:latin typeface="华文细黑" panose="02010600040101010101" pitchFamily="2" charset="-122"/>
                <a:ea typeface="华文细黑" panose="02010600040101010101" pitchFamily="2" charset="-122"/>
              </a:rPr>
              <a:t>第一次世界大战使国际法遭到了严重的破坏</a:t>
            </a:r>
            <a:endParaRPr lang="zh-CN" altLang="en-US" sz="2800" b="1">
              <a:latin typeface="华文细黑" panose="02010600040101010101" pitchFamily="2" charset="-122"/>
              <a:ea typeface="华文细黑" panose="02010600040101010101" pitchFamily="2" charset="-122"/>
            </a:endParaRPr>
          </a:p>
        </p:txBody>
      </p:sp>
      <p:sp>
        <p:nvSpPr>
          <p:cNvPr id="14" name="文本框 13"/>
          <p:cNvSpPr txBox="1"/>
          <p:nvPr>
            <p:custDataLst>
              <p:tags r:id="rId10"/>
            </p:custDataLst>
          </p:nvPr>
        </p:nvSpPr>
        <p:spPr>
          <a:xfrm>
            <a:off x="2178050" y="1874520"/>
            <a:ext cx="2210435" cy="2603500"/>
          </a:xfrm>
          <a:prstGeom prst="rect">
            <a:avLst/>
          </a:prstGeom>
          <a:noFill/>
          <a:ln>
            <a:solidFill>
              <a:srgbClr val="FF0000"/>
            </a:solidFill>
          </a:ln>
        </p:spPr>
        <p:txBody>
          <a:bodyPr wrap="square" rtlCol="0">
            <a:noAutofit/>
          </a:bodyPr>
          <a:lstStyle/>
          <a:p>
            <a:pPr algn="ctr"/>
            <a:r>
              <a:rPr lang="zh-CN" altLang="en-US" sz="2800" b="1">
                <a:solidFill>
                  <a:srgbClr val="C00000"/>
                </a:solidFill>
                <a:latin typeface="华文细黑" panose="02010600040101010101" pitchFamily="2" charset="-122"/>
                <a:ea typeface="华文细黑" panose="02010600040101010101" pitchFamily="2" charset="-122"/>
              </a:rPr>
              <a:t>十月革命后苏俄</a:t>
            </a:r>
            <a:r>
              <a:rPr lang="zh-CN" altLang="en-US" sz="2800" b="1">
                <a:latin typeface="华文细黑" panose="02010600040101010101" pitchFamily="2" charset="-122"/>
                <a:ea typeface="华文细黑" panose="02010600040101010101" pitchFamily="2" charset="-122"/>
              </a:rPr>
              <a:t>提出</a:t>
            </a:r>
            <a:r>
              <a:rPr lang="zh-CN" altLang="en-US" sz="2800" b="1">
                <a:solidFill>
                  <a:srgbClr val="C00000"/>
                </a:solidFill>
                <a:latin typeface="华文细黑" panose="02010600040101010101" pitchFamily="2" charset="-122"/>
                <a:ea typeface="华文细黑" panose="02010600040101010101" pitchFamily="2" charset="-122"/>
              </a:rPr>
              <a:t>不兼并不赔偿的原则</a:t>
            </a:r>
            <a:r>
              <a:rPr lang="zh-CN" altLang="en-US" sz="2800" b="1">
                <a:latin typeface="华文细黑" panose="02010600040101010101" pitchFamily="2" charset="-122"/>
                <a:ea typeface="华文细黑" panose="02010600040101010101" pitchFamily="2" charset="-122"/>
              </a:rPr>
              <a:t>，宣布侵略战争为反人类罪</a:t>
            </a:r>
            <a:endParaRPr lang="zh-CN" altLang="en-US" sz="2800" b="1">
              <a:latin typeface="华文细黑" panose="02010600040101010101" pitchFamily="2" charset="-122"/>
              <a:ea typeface="华文细黑" panose="02010600040101010101" pitchFamily="2" charset="-122"/>
            </a:endParaRPr>
          </a:p>
        </p:txBody>
      </p:sp>
      <p:sp>
        <p:nvSpPr>
          <p:cNvPr id="15" name="文本框 14"/>
          <p:cNvSpPr txBox="1"/>
          <p:nvPr>
            <p:custDataLst>
              <p:tags r:id="rId11"/>
            </p:custDataLst>
          </p:nvPr>
        </p:nvSpPr>
        <p:spPr>
          <a:xfrm>
            <a:off x="4472940" y="1149350"/>
            <a:ext cx="3419475" cy="1795780"/>
          </a:xfrm>
          <a:prstGeom prst="rect">
            <a:avLst/>
          </a:prstGeom>
          <a:noFill/>
          <a:ln>
            <a:solidFill>
              <a:srgbClr val="FF0000"/>
            </a:solidFill>
          </a:ln>
        </p:spPr>
        <p:txBody>
          <a:bodyPr wrap="square" rtlCol="0">
            <a:noAutofit/>
          </a:bodyPr>
          <a:lstStyle/>
          <a:p>
            <a:pPr algn="ctr"/>
            <a:r>
              <a:rPr lang="zh-CN" altLang="en-US" sz="2800" b="1">
                <a:solidFill>
                  <a:srgbClr val="C00000"/>
                </a:solidFill>
                <a:latin typeface="华文细黑" panose="02010600040101010101" pitchFamily="2" charset="-122"/>
                <a:ea typeface="华文细黑" panose="02010600040101010101" pitchFamily="2" charset="-122"/>
                <a:cs typeface="华文楷体" panose="02010600040101010101" charset="-122"/>
              </a:rPr>
              <a:t>凡尔赛</a:t>
            </a:r>
            <a:r>
              <a:rPr lang="en-US" altLang="zh-CN" sz="2800" b="1">
                <a:solidFill>
                  <a:srgbClr val="C00000"/>
                </a:solidFill>
                <a:latin typeface="华文细黑" panose="02010600040101010101" pitchFamily="2" charset="-122"/>
                <a:ea typeface="华文细黑" panose="02010600040101010101" pitchFamily="2" charset="-122"/>
                <a:cs typeface="华文楷体" panose="02010600040101010101" charset="-122"/>
              </a:rPr>
              <a:t>—</a:t>
            </a:r>
            <a:r>
              <a:rPr lang="zh-CN" altLang="en-US" sz="2800" b="1">
                <a:solidFill>
                  <a:srgbClr val="C00000"/>
                </a:solidFill>
                <a:latin typeface="华文细黑" panose="02010600040101010101" pitchFamily="2" charset="-122"/>
                <a:ea typeface="华文细黑" panose="02010600040101010101" pitchFamily="2" charset="-122"/>
                <a:cs typeface="华文楷体" panose="02010600040101010101" charset="-122"/>
              </a:rPr>
              <a:t>华盛顿体系</a:t>
            </a:r>
            <a:endParaRPr lang="zh-CN" altLang="en-US" sz="2800" b="1">
              <a:solidFill>
                <a:srgbClr val="C00000"/>
              </a:solidFill>
              <a:latin typeface="华文细黑" panose="02010600040101010101" pitchFamily="2" charset="-122"/>
              <a:ea typeface="华文细黑" panose="02010600040101010101" pitchFamily="2" charset="-122"/>
              <a:cs typeface="华文楷体" panose="02010600040101010101" charset="-122"/>
            </a:endParaRPr>
          </a:p>
          <a:p>
            <a:pPr algn="ctr"/>
            <a:r>
              <a:rPr lang="zh-CN" altLang="en-US" sz="2800" b="1">
                <a:solidFill>
                  <a:srgbClr val="C00000"/>
                </a:solidFill>
                <a:latin typeface="华文细黑" panose="02010600040101010101" pitchFamily="2" charset="-122"/>
                <a:ea typeface="华文细黑" panose="02010600040101010101" pitchFamily="2" charset="-122"/>
                <a:cs typeface="华文楷体" panose="02010600040101010101" charset="-122"/>
              </a:rPr>
              <a:t>国际联盟</a:t>
            </a:r>
            <a:endParaRPr lang="zh-CN" altLang="en-US" sz="2800" b="1">
              <a:solidFill>
                <a:srgbClr val="C00000"/>
              </a:solidFill>
              <a:latin typeface="华文细黑" panose="02010600040101010101" pitchFamily="2" charset="-122"/>
              <a:ea typeface="华文细黑" panose="02010600040101010101" pitchFamily="2" charset="-122"/>
              <a:cs typeface="华文楷体" panose="02010600040101010101" charset="-122"/>
            </a:endParaRPr>
          </a:p>
          <a:p>
            <a:pPr algn="ctr"/>
            <a:r>
              <a:rPr lang="en-US" altLang="zh-CN" sz="2800" b="1">
                <a:solidFill>
                  <a:srgbClr val="C00000"/>
                </a:solidFill>
                <a:latin typeface="华文细黑" panose="02010600040101010101" pitchFamily="2" charset="-122"/>
                <a:ea typeface="华文细黑" panose="02010600040101010101" pitchFamily="2" charset="-122"/>
                <a:cs typeface="华文楷体" panose="02010600040101010101" charset="-122"/>
              </a:rPr>
              <a:t>1928</a:t>
            </a:r>
            <a:r>
              <a:rPr lang="zh-CN" altLang="en-US" sz="2800" b="1">
                <a:solidFill>
                  <a:srgbClr val="C00000"/>
                </a:solidFill>
                <a:latin typeface="华文细黑" panose="02010600040101010101" pitchFamily="2" charset="-122"/>
                <a:ea typeface="华文细黑" panose="02010600040101010101" pitchFamily="2" charset="-122"/>
                <a:cs typeface="华文楷体" panose="02010600040101010101" charset="-122"/>
              </a:rPr>
              <a:t>《非战公约》</a:t>
            </a:r>
            <a:endParaRPr lang="zh-CN" altLang="en-US" sz="2800" b="1">
              <a:solidFill>
                <a:srgbClr val="C00000"/>
              </a:solidFill>
              <a:latin typeface="华文细黑" panose="02010600040101010101" pitchFamily="2" charset="-122"/>
              <a:ea typeface="华文细黑" panose="02010600040101010101" pitchFamily="2" charset="-122"/>
              <a:cs typeface="华文楷体" panose="02010600040101010101" charset="-122"/>
            </a:endParaRPr>
          </a:p>
        </p:txBody>
      </p:sp>
      <p:sp>
        <p:nvSpPr>
          <p:cNvPr id="16" name="文本框 15"/>
          <p:cNvSpPr txBox="1"/>
          <p:nvPr>
            <p:custDataLst>
              <p:tags r:id="rId12"/>
            </p:custDataLst>
          </p:nvPr>
        </p:nvSpPr>
        <p:spPr>
          <a:xfrm>
            <a:off x="7320915" y="3714750"/>
            <a:ext cx="4762500" cy="3046095"/>
          </a:xfrm>
          <a:prstGeom prst="rect">
            <a:avLst/>
          </a:prstGeom>
          <a:noFill/>
          <a:ln w="28575" cmpd="sng">
            <a:solidFill>
              <a:schemeClr val="tx1"/>
            </a:solidFill>
            <a:prstDash val="sysDot"/>
          </a:ln>
        </p:spPr>
        <p:txBody>
          <a:bodyPr wrap="square" rtlCol="0" anchor="t">
            <a:spAutoFit/>
          </a:bodyPr>
          <a:lstStyle/>
          <a:p>
            <a:r>
              <a:rPr lang="zh-CN" altLang="en-US" sz="2400">
                <a:latin typeface="华文楷体" panose="02010600040101010101" charset="-122"/>
                <a:ea typeface="华文楷体" panose="02010600040101010101" charset="-122"/>
                <a:cs typeface="华文楷体" panose="02010600040101010101" charset="-122"/>
              </a:rPr>
              <a:t>国际联盟(League of Nations)，简称国联，是《凡尔赛条约》签订后组成的国际组织。总部在瑞士-日内瓦-万国宫。成立于1920年1月10日 ，解散于1946年4月。1934年9月28日至1935年2月23日处于高峰时期，曾拥有58个成员国。</a:t>
            </a:r>
            <a:endParaRPr lang="zh-CN" altLang="en-US" sz="2400">
              <a:latin typeface="华文楷体" panose="02010600040101010101" charset="-122"/>
              <a:ea typeface="华文楷体" panose="02010600040101010101" charset="-122"/>
              <a:cs typeface="华文楷体" panose="02010600040101010101" charset="-122"/>
            </a:endParaRPr>
          </a:p>
        </p:txBody>
      </p:sp>
      <p:sp>
        <p:nvSpPr>
          <p:cNvPr id="21" name="文本框 20"/>
          <p:cNvSpPr txBox="1"/>
          <p:nvPr>
            <p:custDataLst>
              <p:tags r:id="rId13"/>
            </p:custDataLst>
          </p:nvPr>
        </p:nvSpPr>
        <p:spPr>
          <a:xfrm>
            <a:off x="7976870" y="636905"/>
            <a:ext cx="4172585" cy="286131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nSpc>
                <a:spcPts val="3600"/>
              </a:lnSpc>
            </a:pPr>
            <a:r>
              <a:rPr lang="zh-CN" altLang="en-US" sz="2800" b="1">
                <a:solidFill>
                  <a:schemeClr val="tx1"/>
                </a:solidFill>
                <a:latin typeface="华文中宋" panose="02010600040101010101" pitchFamily="2" charset="-122"/>
                <a:ea typeface="华文中宋" panose="02010600040101010101" pitchFamily="2" charset="-122"/>
                <a:cs typeface="华文楷体" panose="02010600040101010101" charset="-122"/>
              </a:rPr>
              <a:t>评价：国联被</a:t>
            </a:r>
            <a:r>
              <a:rPr lang="zh-CN" altLang="en-US" sz="2800" b="1">
                <a:solidFill>
                  <a:srgbClr val="FF0000"/>
                </a:solidFill>
                <a:latin typeface="华文中宋" panose="02010600040101010101" pitchFamily="2" charset="-122"/>
                <a:ea typeface="华文中宋" panose="02010600040101010101" pitchFamily="2" charset="-122"/>
                <a:cs typeface="华文楷体" panose="02010600040101010101" charset="-122"/>
              </a:rPr>
              <a:t>英国</a:t>
            </a:r>
            <a:r>
              <a:rPr lang="zh-CN" altLang="en-US" sz="2800" b="1">
                <a:solidFill>
                  <a:schemeClr val="tx1"/>
                </a:solidFill>
                <a:latin typeface="华文中宋" panose="02010600040101010101" pitchFamily="2" charset="-122"/>
                <a:ea typeface="华文中宋" panose="02010600040101010101" pitchFamily="2" charset="-122"/>
                <a:cs typeface="华文楷体" panose="02010600040101010101" charset="-122"/>
              </a:rPr>
              <a:t>和</a:t>
            </a:r>
            <a:r>
              <a:rPr lang="zh-CN" altLang="en-US" sz="2800" b="1">
                <a:solidFill>
                  <a:srgbClr val="FF0000"/>
                </a:solidFill>
                <a:latin typeface="华文中宋" panose="02010600040101010101" pitchFamily="2" charset="-122"/>
                <a:ea typeface="华文中宋" panose="02010600040101010101" pitchFamily="2" charset="-122"/>
                <a:cs typeface="华文楷体" panose="02010600040101010101" charset="-122"/>
              </a:rPr>
              <a:t>法国</a:t>
            </a:r>
            <a:r>
              <a:rPr lang="zh-CN" altLang="en-US" sz="2800" b="1">
                <a:solidFill>
                  <a:schemeClr val="tx1"/>
                </a:solidFill>
                <a:latin typeface="华文中宋" panose="02010600040101010101" pitchFamily="2" charset="-122"/>
                <a:ea typeface="华文中宋" panose="02010600040101010101" pitchFamily="2" charset="-122"/>
                <a:cs typeface="华文楷体" panose="02010600040101010101" charset="-122"/>
              </a:rPr>
              <a:t>控制，缺乏普遍性和权威性。它又规定形成决议的</a:t>
            </a:r>
            <a:r>
              <a:rPr lang="en-US" altLang="zh-CN" sz="2800" b="1">
                <a:solidFill>
                  <a:srgbClr val="FF0000"/>
                </a:solidFill>
                <a:latin typeface="华文中宋" panose="02010600040101010101" pitchFamily="2" charset="-122"/>
                <a:ea typeface="华文中宋" panose="02010600040101010101" pitchFamily="2" charset="-122"/>
                <a:cs typeface="华文楷体" panose="02010600040101010101" charset="-122"/>
              </a:rPr>
              <a:t>“</a:t>
            </a:r>
            <a:r>
              <a:rPr lang="zh-CN" altLang="en-US" sz="2800" b="1">
                <a:solidFill>
                  <a:srgbClr val="FF0000"/>
                </a:solidFill>
                <a:latin typeface="华文中宋" panose="02010600040101010101" pitchFamily="2" charset="-122"/>
                <a:ea typeface="华文中宋" panose="02010600040101010101" pitchFamily="2" charset="-122"/>
                <a:cs typeface="华文楷体" panose="02010600040101010101" charset="-122"/>
              </a:rPr>
              <a:t>全体一致</a:t>
            </a:r>
            <a:r>
              <a:rPr lang="en-US" altLang="zh-CN" sz="2800" b="1">
                <a:solidFill>
                  <a:srgbClr val="FF0000"/>
                </a:solidFill>
                <a:latin typeface="华文中宋" panose="02010600040101010101" pitchFamily="2" charset="-122"/>
                <a:ea typeface="华文中宋" panose="02010600040101010101" pitchFamily="2" charset="-122"/>
                <a:cs typeface="华文楷体" panose="02010600040101010101" charset="-122"/>
              </a:rPr>
              <a:t>”</a:t>
            </a:r>
            <a:r>
              <a:rPr lang="zh-CN" altLang="en-US" sz="2800" b="1">
                <a:solidFill>
                  <a:srgbClr val="FF0000"/>
                </a:solidFill>
                <a:latin typeface="华文中宋" panose="02010600040101010101" pitchFamily="2" charset="-122"/>
                <a:ea typeface="华文中宋" panose="02010600040101010101" pitchFamily="2" charset="-122"/>
                <a:cs typeface="华文楷体" panose="02010600040101010101" charset="-122"/>
              </a:rPr>
              <a:t>原则</a:t>
            </a:r>
            <a:r>
              <a:rPr lang="zh-CN" altLang="en-US" sz="2800" b="1">
                <a:solidFill>
                  <a:schemeClr val="tx1"/>
                </a:solidFill>
                <a:latin typeface="华文中宋" panose="02010600040101010101" pitchFamily="2" charset="-122"/>
                <a:ea typeface="华文中宋" panose="02010600040101010101" pitchFamily="2" charset="-122"/>
                <a:cs typeface="华文楷体" panose="02010600040101010101" charset="-122"/>
              </a:rPr>
              <a:t>，使之</a:t>
            </a:r>
            <a:r>
              <a:rPr lang="zh-CN" altLang="en-US" sz="2800" b="1">
                <a:solidFill>
                  <a:srgbClr val="FF0000"/>
                </a:solidFill>
                <a:latin typeface="华文中宋" panose="02010600040101010101" pitchFamily="2" charset="-122"/>
                <a:ea typeface="华文中宋" panose="02010600040101010101" pitchFamily="2" charset="-122"/>
                <a:cs typeface="华文楷体" panose="02010600040101010101" charset="-122"/>
              </a:rPr>
              <a:t>难以履行</a:t>
            </a:r>
            <a:r>
              <a:rPr lang="zh-CN" altLang="en-US" sz="2800" b="1">
                <a:solidFill>
                  <a:schemeClr val="tx1"/>
                </a:solidFill>
                <a:latin typeface="华文中宋" panose="02010600040101010101" pitchFamily="2" charset="-122"/>
                <a:ea typeface="华文中宋" panose="02010600040101010101" pitchFamily="2" charset="-122"/>
                <a:cs typeface="华文楷体" panose="02010600040101010101" charset="-122"/>
              </a:rPr>
              <a:t>制止战争、维护世界和平的国际</a:t>
            </a:r>
            <a:r>
              <a:rPr lang="zh-CN" altLang="en-US" sz="2800" b="1">
                <a:solidFill>
                  <a:srgbClr val="FF0000"/>
                </a:solidFill>
                <a:latin typeface="华文中宋" panose="02010600040101010101" pitchFamily="2" charset="-122"/>
                <a:ea typeface="华文中宋" panose="02010600040101010101" pitchFamily="2" charset="-122"/>
                <a:cs typeface="华文楷体" panose="02010600040101010101" charset="-122"/>
              </a:rPr>
              <a:t>责任</a:t>
            </a:r>
            <a:r>
              <a:rPr lang="zh-CN" altLang="en-US" sz="2800" b="1">
                <a:solidFill>
                  <a:schemeClr val="tx1"/>
                </a:solidFill>
                <a:latin typeface="华文中宋" panose="02010600040101010101" pitchFamily="2" charset="-122"/>
                <a:ea typeface="华文中宋" panose="02010600040101010101" pitchFamily="2" charset="-122"/>
                <a:cs typeface="华文楷体" panose="02010600040101010101" charset="-122"/>
              </a:rPr>
              <a:t>。</a:t>
            </a:r>
            <a:endParaRPr lang="zh-CN" altLang="en-US" sz="2800" b="1">
              <a:solidFill>
                <a:schemeClr val="tx1"/>
              </a:solidFill>
              <a:latin typeface="华文中宋" panose="02010600040101010101" pitchFamily="2" charset="-122"/>
              <a:ea typeface="华文中宋" panose="02010600040101010101" pitchFamily="2" charset="-122"/>
              <a:cs typeface="华文楷体" panose="02010600040101010101" charset="-122"/>
            </a:endParaRPr>
          </a:p>
        </p:txBody>
      </p:sp>
      <p:sp>
        <p:nvSpPr>
          <p:cNvPr id="3" name="文本框 2"/>
          <p:cNvSpPr txBox="1"/>
          <p:nvPr>
            <p:custDataLst>
              <p:tags r:id="rId14"/>
            </p:custDataLst>
          </p:nvPr>
        </p:nvSpPr>
        <p:spPr>
          <a:xfrm>
            <a:off x="7430" y="19632"/>
            <a:ext cx="5011831"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三、</a:t>
            </a:r>
            <a:r>
              <a:rPr lang="en-US" altLang="zh-CN" sz="3200" b="1">
                <a:solidFill>
                  <a:srgbClr val="FF0000"/>
                </a:solidFill>
                <a:latin typeface="方正粗黑宋简体" panose="02000000000000000000" pitchFamily="2" charset="-122"/>
                <a:ea typeface="方正粗黑宋简体" panose="02000000000000000000" pitchFamily="2" charset="-122"/>
              </a:rPr>
              <a:t>20</a:t>
            </a:r>
            <a:r>
              <a:rPr lang="zh-CN" altLang="en-US" sz="3200" b="1">
                <a:solidFill>
                  <a:srgbClr val="FF0000"/>
                </a:solidFill>
                <a:latin typeface="方正粗黑宋简体" panose="02000000000000000000" pitchFamily="2" charset="-122"/>
                <a:ea typeface="方正粗黑宋简体" panose="02000000000000000000" pitchFamily="2" charset="-122"/>
              </a:rPr>
              <a:t>世纪国际法的发展</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10" name="文本框 9"/>
          <p:cNvSpPr txBox="1"/>
          <p:nvPr>
            <p:custDataLst>
              <p:tags r:id="rId15"/>
            </p:custDataLst>
          </p:nvPr>
        </p:nvSpPr>
        <p:spPr>
          <a:xfrm>
            <a:off x="99391" y="586901"/>
            <a:ext cx="1585690" cy="523220"/>
          </a:xfrm>
          <a:prstGeom prst="rect">
            <a:avLst/>
          </a:prstGeom>
          <a:noFill/>
        </p:spPr>
        <p:txBody>
          <a:bodyPr wrap="none" rtlCol="0">
            <a:spAutoFit/>
          </a:bodyPr>
          <a:lstStyle/>
          <a:p>
            <a:r>
              <a:rPr lang="en-US" altLang="zh-CN" sz="2800" b="1">
                <a:solidFill>
                  <a:srgbClr val="0070C0"/>
                </a:solidFill>
                <a:latin typeface="+mj-ea"/>
                <a:ea typeface="+mj-ea"/>
              </a:rPr>
              <a:t>1.</a:t>
            </a:r>
            <a:r>
              <a:rPr lang="zh-CN" altLang="en-US" sz="2800" b="1">
                <a:solidFill>
                  <a:srgbClr val="0070C0"/>
                </a:solidFill>
                <a:latin typeface="+mj-ea"/>
                <a:ea typeface="+mj-ea"/>
              </a:rPr>
              <a:t>一战后</a:t>
            </a:r>
            <a:endParaRPr lang="zh-CN" altLang="en-US" sz="2800" b="1">
              <a:solidFill>
                <a:srgbClr val="0070C0"/>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ox(in)">
                                      <p:cBhvr>
                                        <p:cTn id="5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6"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1"/>
            </p:custDataLst>
          </p:nvPr>
        </p:nvCxnSpPr>
        <p:spPr>
          <a:xfrm flipH="1">
            <a:off x="1379459" y="4919890"/>
            <a:ext cx="0" cy="1476109"/>
          </a:xfrm>
          <a:prstGeom prst="line">
            <a:avLst/>
          </a:prstGeom>
          <a:ln w="25400">
            <a:solidFill>
              <a:srgbClr val="70AD47"/>
            </a:solidFill>
            <a:prstDash val="sysDash"/>
          </a:ln>
        </p:spPr>
        <p:style>
          <a:lnRef idx="1">
            <a:srgbClr val="3069B4"/>
          </a:lnRef>
          <a:fillRef idx="0">
            <a:srgbClr val="3069B4"/>
          </a:fillRef>
          <a:effectRef idx="0">
            <a:srgbClr val="3069B4"/>
          </a:effectRef>
          <a:fontRef idx="minor">
            <a:srgbClr val="000000"/>
          </a:fontRef>
        </p:style>
      </p:cxnSp>
      <p:cxnSp>
        <p:nvCxnSpPr>
          <p:cNvPr id="5" name="直接连接符 4"/>
          <p:cNvCxnSpPr/>
          <p:nvPr>
            <p:custDataLst>
              <p:tags r:id="rId2"/>
            </p:custDataLst>
          </p:nvPr>
        </p:nvCxnSpPr>
        <p:spPr>
          <a:xfrm flipH="1">
            <a:off x="4031506" y="4055484"/>
            <a:ext cx="0" cy="1476109"/>
          </a:xfrm>
          <a:prstGeom prst="line">
            <a:avLst/>
          </a:prstGeom>
          <a:ln w="25400">
            <a:solidFill>
              <a:srgbClr val="70AD47"/>
            </a:solidFill>
            <a:prstDash val="sysDash"/>
          </a:ln>
        </p:spPr>
        <p:style>
          <a:lnRef idx="1">
            <a:srgbClr val="3069B4"/>
          </a:lnRef>
          <a:fillRef idx="0">
            <a:srgbClr val="3069B4"/>
          </a:fillRef>
          <a:effectRef idx="0">
            <a:srgbClr val="3069B4"/>
          </a:effectRef>
          <a:fontRef idx="minor">
            <a:srgbClr val="000000"/>
          </a:fontRef>
        </p:style>
      </p:cxnSp>
      <p:sp>
        <p:nvSpPr>
          <p:cNvPr id="6" name="矩形 5"/>
          <p:cNvSpPr/>
          <p:nvPr>
            <p:custDataLst>
              <p:tags r:id="rId3"/>
            </p:custDataLst>
          </p:nvPr>
        </p:nvSpPr>
        <p:spPr>
          <a:xfrm>
            <a:off x="72348" y="5924435"/>
            <a:ext cx="2627630" cy="610870"/>
          </a:xfrm>
          <a:prstGeom prst="rect">
            <a:avLst/>
          </a:prstGeom>
          <a:solidFill>
            <a:srgbClr val="4472C4"/>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800" b="1">
                <a:solidFill>
                  <a:sysClr val="window" lastClr="FFFFFF"/>
                </a:solidFill>
                <a:latin typeface="Arial" panose="020B0604020202020204" pitchFamily="34" charset="0"/>
                <a:ea typeface="黑体" panose="02010609060101010101" charset="-122"/>
                <a:cs typeface="+mn-ea"/>
              </a:rPr>
              <a:t>二战破坏</a:t>
            </a:r>
            <a:endParaRPr lang="zh-CN" altLang="en-US" sz="2800" b="1">
              <a:solidFill>
                <a:sysClr val="window" lastClr="FFFFFF"/>
              </a:solidFill>
              <a:latin typeface="Arial" panose="020B0604020202020204" pitchFamily="34" charset="0"/>
              <a:ea typeface="黑体" panose="02010609060101010101" charset="-122"/>
              <a:cs typeface="+mn-ea"/>
            </a:endParaRPr>
          </a:p>
        </p:txBody>
      </p:sp>
      <p:sp>
        <p:nvSpPr>
          <p:cNvPr id="7" name="矩形 6"/>
          <p:cNvSpPr/>
          <p:nvPr>
            <p:custDataLst>
              <p:tags r:id="rId4"/>
            </p:custDataLst>
          </p:nvPr>
        </p:nvSpPr>
        <p:spPr>
          <a:xfrm>
            <a:off x="3075305" y="5131435"/>
            <a:ext cx="2627630" cy="567690"/>
          </a:xfrm>
          <a:prstGeom prst="rect">
            <a:avLst/>
          </a:prstGeom>
          <a:solidFill>
            <a:srgbClr val="ED7D31"/>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zh-CN" altLang="en-US" sz="2800" b="1">
                <a:solidFill>
                  <a:sysClr val="window" lastClr="FFFFFF"/>
                </a:solidFill>
                <a:latin typeface="Arial" panose="020B0604020202020204" pitchFamily="34" charset="0"/>
                <a:ea typeface="黑体" panose="02010609060101010101" charset="-122"/>
                <a:cs typeface="+mn-ea"/>
              </a:rPr>
              <a:t>战后发展</a:t>
            </a:r>
            <a:endParaRPr lang="zh-CN" altLang="en-US" sz="2800" b="1">
              <a:solidFill>
                <a:sysClr val="window" lastClr="FFFFFF"/>
              </a:solidFill>
              <a:latin typeface="Arial" panose="020B0604020202020204" pitchFamily="34" charset="0"/>
              <a:ea typeface="黑体" panose="02010609060101010101" charset="-122"/>
              <a:cs typeface="+mn-ea"/>
            </a:endParaRPr>
          </a:p>
        </p:txBody>
      </p:sp>
      <p:sp>
        <p:nvSpPr>
          <p:cNvPr id="9" name="直角三角形 8"/>
          <p:cNvSpPr/>
          <p:nvPr>
            <p:custDataLst>
              <p:tags r:id="rId5"/>
            </p:custDataLst>
          </p:nvPr>
        </p:nvSpPr>
        <p:spPr>
          <a:xfrm flipV="1">
            <a:off x="2699978" y="5924435"/>
            <a:ext cx="739775" cy="610235"/>
          </a:xfrm>
          <a:prstGeom prst="rtTriangle">
            <a:avLst/>
          </a:prstGeom>
          <a:solidFill>
            <a:srgbClr val="4472C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35000" lnSpcReduction="20000"/>
          </a:bodyPr>
          <a:lstStyle/>
          <a:p>
            <a:pPr algn="ctr"/>
            <a:endParaRPr lang="zh-CN" altLang="en-US">
              <a:solidFill>
                <a:sysClr val="window" lastClr="FFFFFF"/>
              </a:solidFill>
            </a:endParaRPr>
          </a:p>
        </p:txBody>
      </p:sp>
      <p:sp>
        <p:nvSpPr>
          <p:cNvPr id="10" name="文本框 9"/>
          <p:cNvSpPr txBox="1"/>
          <p:nvPr>
            <p:custDataLst>
              <p:tags r:id="rId6"/>
            </p:custDataLst>
          </p:nvPr>
        </p:nvSpPr>
        <p:spPr>
          <a:xfrm>
            <a:off x="72348" y="3535680"/>
            <a:ext cx="2775763" cy="1384210"/>
          </a:xfrm>
          <a:prstGeom prst="rect">
            <a:avLst/>
          </a:prstGeom>
          <a:noFill/>
          <a:ln>
            <a:noFill/>
          </a:ln>
        </p:spPr>
        <p:txBody>
          <a:bodyPr wrap="square" rtlCol="0">
            <a:noAutofit/>
          </a:bodyPr>
          <a:lstStyle/>
          <a:p>
            <a:pPr>
              <a:lnSpc>
                <a:spcPct val="120000"/>
              </a:lnSpc>
            </a:pPr>
            <a:r>
              <a:rPr lang="zh-CN" altLang="en-US" sz="2800" b="1">
                <a:latin typeface="华文细黑" panose="02010600040101010101" pitchFamily="2" charset="-122"/>
                <a:ea typeface="华文细黑" panose="02010600040101010101" pitchFamily="2" charset="-122"/>
              </a:rPr>
              <a:t>法西斯国家的侵略活动使国际法再次遭到极大破坏</a:t>
            </a:r>
            <a:endParaRPr lang="zh-CN" altLang="en-US" sz="2800" b="1">
              <a:latin typeface="华文细黑" panose="02010600040101010101" pitchFamily="2" charset="-122"/>
              <a:ea typeface="华文细黑" panose="02010600040101010101" pitchFamily="2" charset="-122"/>
            </a:endParaRPr>
          </a:p>
        </p:txBody>
      </p:sp>
      <p:sp>
        <p:nvSpPr>
          <p:cNvPr id="11" name="文本框 10"/>
          <p:cNvSpPr txBox="1"/>
          <p:nvPr>
            <p:custDataLst>
              <p:tags r:id="rId7"/>
            </p:custDataLst>
          </p:nvPr>
        </p:nvSpPr>
        <p:spPr>
          <a:xfrm>
            <a:off x="2609574" y="2223715"/>
            <a:ext cx="3092999" cy="1831134"/>
          </a:xfrm>
          <a:prstGeom prst="rect">
            <a:avLst/>
          </a:prstGeom>
          <a:noFill/>
          <a:ln>
            <a:noFill/>
          </a:ln>
        </p:spPr>
        <p:txBody>
          <a:bodyPr wrap="square" rtlCol="0">
            <a:noAutofit/>
          </a:bodyPr>
          <a:lstStyle>
            <a:defPPr>
              <a:defRPr lang="zh-CN"/>
            </a:defPPr>
            <a:lvl1pPr algn="ctr">
              <a:lnSpc>
                <a:spcPct val="120000"/>
              </a:lnSpc>
            </a:lvl1pPr>
          </a:lstStyle>
          <a:p>
            <a:r>
              <a:rPr lang="zh-CN" altLang="en-US" sz="2800" b="1" u="sng">
                <a:solidFill>
                  <a:srgbClr val="FF0000"/>
                </a:solidFill>
                <a:latin typeface="华文细黑" panose="02010600040101010101" pitchFamily="2" charset="-122"/>
                <a:ea typeface="华文细黑" panose="02010600040101010101" pitchFamily="2" charset="-122"/>
              </a:rPr>
              <a:t>《联合国宪章》</a:t>
            </a:r>
            <a:endParaRPr lang="zh-CN" altLang="en-US" sz="2800" b="1">
              <a:latin typeface="华文细黑" panose="02010600040101010101" pitchFamily="2" charset="-122"/>
              <a:ea typeface="华文细黑" panose="02010600040101010101" pitchFamily="2" charset="-122"/>
            </a:endParaRPr>
          </a:p>
          <a:p>
            <a:r>
              <a:rPr lang="zh-CN" altLang="en-US" sz="2800" b="1" u="sng">
                <a:solidFill>
                  <a:srgbClr val="FF0000"/>
                </a:solidFill>
                <a:latin typeface="华文细黑" panose="02010600040101010101" pitchFamily="2" charset="-122"/>
                <a:ea typeface="华文细黑" panose="02010600040101010101" pitchFamily="2" charset="-122"/>
              </a:rPr>
              <a:t>国际法院</a:t>
            </a:r>
            <a:endParaRPr lang="zh-CN" altLang="en-US" sz="2800" b="1" u="sng">
              <a:solidFill>
                <a:srgbClr val="FF0000"/>
              </a:solidFill>
              <a:latin typeface="华文细黑" panose="02010600040101010101" pitchFamily="2" charset="-122"/>
              <a:ea typeface="华文细黑" panose="02010600040101010101" pitchFamily="2" charset="-122"/>
            </a:endParaRPr>
          </a:p>
          <a:p>
            <a:r>
              <a:rPr lang="zh-CN" altLang="en-US" sz="2800" b="1" u="sng">
                <a:solidFill>
                  <a:srgbClr val="FF0000"/>
                </a:solidFill>
                <a:latin typeface="华文细黑" panose="02010600040101010101" pitchFamily="2" charset="-122"/>
                <a:ea typeface="华文细黑" panose="02010600040101010101" pitchFamily="2" charset="-122"/>
              </a:rPr>
              <a:t>各类国际组织</a:t>
            </a:r>
            <a:endParaRPr lang="zh-CN" altLang="en-US" sz="2800" b="1" u="sng">
              <a:solidFill>
                <a:srgbClr val="FF0000"/>
              </a:solidFill>
              <a:latin typeface="华文细黑" panose="02010600040101010101" pitchFamily="2" charset="-122"/>
              <a:ea typeface="华文细黑" panose="02010600040101010101" pitchFamily="2" charset="-122"/>
            </a:endParaRPr>
          </a:p>
          <a:p>
            <a:r>
              <a:rPr lang="zh-CN" altLang="en-US" sz="2800" b="1" u="sng">
                <a:solidFill>
                  <a:srgbClr val="FF0000"/>
                </a:solidFill>
                <a:latin typeface="华文细黑" panose="02010600040101010101" pitchFamily="2" charset="-122"/>
                <a:ea typeface="华文细黑" panose="02010600040101010101" pitchFamily="2" charset="-122"/>
              </a:rPr>
              <a:t>国际法领域扩大</a:t>
            </a:r>
            <a:endParaRPr lang="zh-CN" altLang="en-US" sz="2800" b="1" u="sng">
              <a:solidFill>
                <a:srgbClr val="FF0000"/>
              </a:solidFill>
              <a:latin typeface="华文细黑" panose="02010600040101010101" pitchFamily="2" charset="-122"/>
              <a:ea typeface="华文细黑" panose="02010600040101010101" pitchFamily="2" charset="-122"/>
            </a:endParaRPr>
          </a:p>
        </p:txBody>
      </p:sp>
      <p:sp>
        <p:nvSpPr>
          <p:cNvPr id="8" name="文本框 7"/>
          <p:cNvSpPr txBox="1"/>
          <p:nvPr>
            <p:custDataLst>
              <p:tags r:id="rId8"/>
            </p:custDataLst>
          </p:nvPr>
        </p:nvSpPr>
        <p:spPr>
          <a:xfrm>
            <a:off x="5303520" y="19685"/>
            <a:ext cx="5085080" cy="3107690"/>
          </a:xfrm>
          <a:prstGeom prst="rect">
            <a:avLst/>
          </a:prstGeom>
          <a:noFill/>
          <a:ln w="28575" cmpd="sng">
            <a:solidFill>
              <a:schemeClr val="tx1"/>
            </a:solidFill>
            <a:prstDash val="sysDot"/>
          </a:ln>
        </p:spPr>
        <p:txBody>
          <a:bodyPr wrap="square" rtlCol="0" anchor="t">
            <a:spAutoFit/>
          </a:bodyPr>
          <a:lstStyle/>
          <a:p>
            <a:r>
              <a:rPr lang="zh-CN" altLang="en-US" sz="2800">
                <a:latin typeface="楷体" panose="02010609060101010101" pitchFamily="49" charset="-122"/>
                <a:ea typeface="楷体" panose="02010609060101010101" pitchFamily="49" charset="-122"/>
                <a:cs typeface="华文楷体" panose="02010600040101010101" charset="-122"/>
              </a:rPr>
              <a:t>1945年10月24日，在美国旧金山签订生效的《联合国宪章》，标志着</a:t>
            </a:r>
            <a:r>
              <a:rPr lang="zh-CN" altLang="en-US" sz="2800" b="1" u="sng">
                <a:solidFill>
                  <a:srgbClr val="FF0000"/>
                </a:solidFill>
                <a:latin typeface="楷体" panose="02010609060101010101" pitchFamily="49" charset="-122"/>
                <a:ea typeface="楷体" panose="02010609060101010101" pitchFamily="49" charset="-122"/>
                <a:cs typeface="华文楷体" panose="02010600040101010101" charset="-122"/>
              </a:rPr>
              <a:t>联合国</a:t>
            </a:r>
            <a:r>
              <a:rPr lang="zh-CN" altLang="en-US" sz="2800">
                <a:latin typeface="楷体" panose="02010609060101010101" pitchFamily="49" charset="-122"/>
                <a:ea typeface="楷体" panose="02010609060101010101" pitchFamily="49" charset="-122"/>
                <a:cs typeface="华文楷体" panose="02010600040101010101" charset="-122"/>
              </a:rPr>
              <a:t>正式成立。</a:t>
            </a:r>
            <a:endParaRPr lang="en-US" altLang="zh-CN" sz="2800">
              <a:latin typeface="楷体" panose="02010609060101010101" pitchFamily="49" charset="-122"/>
              <a:ea typeface="楷体" panose="02010609060101010101" pitchFamily="49" charset="-122"/>
              <a:cs typeface="华文楷体" panose="02010600040101010101" charset="-122"/>
            </a:endParaRPr>
          </a:p>
          <a:p>
            <a:r>
              <a:rPr lang="zh-CN" altLang="en-US" sz="2800">
                <a:latin typeface="楷体" panose="02010609060101010101" pitchFamily="49" charset="-122"/>
                <a:ea typeface="楷体" panose="02010609060101010101" pitchFamily="49" charset="-122"/>
                <a:cs typeface="华文楷体" panose="02010600040101010101" charset="-122"/>
              </a:rPr>
              <a:t>宪章确定了和平解决国际争端和制裁侵略的机制；</a:t>
            </a:r>
            <a:endParaRPr lang="zh-CN" altLang="en-US" sz="2800">
              <a:latin typeface="楷体" panose="02010609060101010101" pitchFamily="49" charset="-122"/>
              <a:ea typeface="楷体" panose="02010609060101010101" pitchFamily="49" charset="-122"/>
              <a:cs typeface="华文楷体" panose="02010600040101010101" charset="-122"/>
            </a:endParaRPr>
          </a:p>
          <a:p>
            <a:r>
              <a:rPr lang="zh-CN" altLang="en-US" sz="2800">
                <a:latin typeface="楷体" panose="02010609060101010101" pitchFamily="49" charset="-122"/>
                <a:ea typeface="楷体" panose="02010609060101010101" pitchFamily="49" charset="-122"/>
                <a:cs typeface="华文楷体" panose="02010600040101010101" charset="-122"/>
              </a:rPr>
              <a:t>赋予安理会制裁的权力；</a:t>
            </a:r>
            <a:endParaRPr lang="zh-CN" altLang="en-US" sz="2800">
              <a:latin typeface="楷体" panose="02010609060101010101" pitchFamily="49" charset="-122"/>
              <a:ea typeface="楷体" panose="02010609060101010101" pitchFamily="49" charset="-122"/>
              <a:cs typeface="华文楷体" panose="02010600040101010101" charset="-122"/>
            </a:endParaRPr>
          </a:p>
          <a:p>
            <a:r>
              <a:rPr lang="zh-CN" altLang="en-US" sz="2800">
                <a:latin typeface="楷体" panose="02010609060101010101" pitchFamily="49" charset="-122"/>
                <a:ea typeface="楷体" panose="02010609060101010101" pitchFamily="49" charset="-122"/>
                <a:cs typeface="华文楷体" panose="02010600040101010101" charset="-122"/>
              </a:rPr>
              <a:t>确定了</a:t>
            </a:r>
            <a:r>
              <a:rPr lang="zh-CN" altLang="en-US" sz="2800" b="1" u="sng">
                <a:solidFill>
                  <a:srgbClr val="FF0000"/>
                </a:solidFill>
                <a:latin typeface="楷体" panose="02010609060101010101" pitchFamily="49" charset="-122"/>
                <a:ea typeface="楷体" panose="02010609060101010101" pitchFamily="49" charset="-122"/>
                <a:cs typeface="华文楷体" panose="02010600040101010101" charset="-122"/>
              </a:rPr>
              <a:t>“大国一致”原则</a:t>
            </a:r>
            <a:r>
              <a:rPr lang="zh-CN" altLang="en-US" sz="2800">
                <a:latin typeface="楷体" panose="02010609060101010101" pitchFamily="49" charset="-122"/>
                <a:ea typeface="楷体" panose="02010609060101010101" pitchFamily="49" charset="-122"/>
                <a:cs typeface="华文楷体" panose="02010600040101010101" charset="-122"/>
              </a:rPr>
              <a:t>。</a:t>
            </a:r>
            <a:endParaRPr lang="zh-CN" altLang="en-US" sz="2800">
              <a:latin typeface="楷体" panose="02010609060101010101" pitchFamily="49" charset="-122"/>
              <a:ea typeface="楷体" panose="02010609060101010101" pitchFamily="49" charset="-122"/>
              <a:cs typeface="华文楷体" panose="02010600040101010101" charset="-122"/>
            </a:endParaRPr>
          </a:p>
        </p:txBody>
      </p:sp>
      <p:pic>
        <p:nvPicPr>
          <p:cNvPr id="30725" name="Picture 2"/>
          <p:cNvPicPr>
            <a:picLocks noChangeAspect="1"/>
          </p:cNvPicPr>
          <p:nvPr>
            <p:custDataLst>
              <p:tags r:id="rId9"/>
            </p:custDataLst>
          </p:nvPr>
        </p:nvPicPr>
        <p:blipFill>
          <a:blip r:embed="rId10"/>
          <a:stretch>
            <a:fillRect/>
          </a:stretch>
        </p:blipFill>
        <p:spPr>
          <a:xfrm>
            <a:off x="9973310" y="19685"/>
            <a:ext cx="2218690" cy="2143125"/>
          </a:xfrm>
          <a:prstGeom prst="rect">
            <a:avLst/>
          </a:prstGeom>
          <a:noFill/>
          <a:ln w="9525">
            <a:noFill/>
          </a:ln>
        </p:spPr>
      </p:pic>
      <p:pic>
        <p:nvPicPr>
          <p:cNvPr id="20" name="图片 19"/>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6079490" y="4977765"/>
            <a:ext cx="914400" cy="661035"/>
          </a:xfrm>
          <a:prstGeom prst="rect">
            <a:avLst/>
          </a:prstGeom>
        </p:spPr>
      </p:pic>
      <p:sp>
        <p:nvSpPr>
          <p:cNvPr id="21" name="文本框 20"/>
          <p:cNvSpPr txBox="1"/>
          <p:nvPr>
            <p:custDataLst>
              <p:tags r:id="rId14"/>
            </p:custDataLst>
          </p:nvPr>
        </p:nvSpPr>
        <p:spPr>
          <a:xfrm>
            <a:off x="7056441" y="3270080"/>
            <a:ext cx="4943475" cy="3322955"/>
          </a:xfrm>
          <a:prstGeom prst="rect">
            <a:avLst/>
          </a:prstGeom>
          <a:solidFill>
            <a:schemeClr val="accent2">
              <a:lumMod val="20000"/>
              <a:lumOff val="80000"/>
            </a:schemeClr>
          </a:solidFill>
        </p:spPr>
        <p:txBody>
          <a:bodyPr wrap="square" rtlCol="0">
            <a:spAutoFit/>
          </a:bodyPr>
          <a:lstStyle/>
          <a:p>
            <a:pPr>
              <a:lnSpc>
                <a:spcPts val="3600"/>
              </a:lnSpc>
            </a:pPr>
            <a:r>
              <a:rPr lang="zh-CN" altLang="en-US" sz="2800" b="1">
                <a:solidFill>
                  <a:schemeClr val="tx1"/>
                </a:solidFill>
                <a:latin typeface="华文中宋" panose="02010600040101010101" pitchFamily="2" charset="-122"/>
                <a:ea typeface="华文中宋" panose="02010600040101010101" pitchFamily="2" charset="-122"/>
                <a:cs typeface="华文楷体" panose="02010600040101010101" charset="-122"/>
              </a:rPr>
              <a:t>评价：</a:t>
            </a:r>
            <a:r>
              <a:rPr lang="zh-CN" sz="2800" b="1">
                <a:solidFill>
                  <a:srgbClr val="FF0000"/>
                </a:solidFill>
                <a:latin typeface="黑体" panose="02010609060101010101" charset="-122"/>
                <a:ea typeface="黑体" panose="02010609060101010101" charset="-122"/>
                <a:cs typeface="华文楷体" panose="02010600040101010101" charset="-122"/>
              </a:rPr>
              <a:t>国际法的发展对于世界和平和持续发展作出了积极地贡献。</a:t>
            </a:r>
            <a:r>
              <a:rPr lang="zh-CN" sz="2800" b="1">
                <a:solidFill>
                  <a:schemeClr val="tx1"/>
                </a:solidFill>
                <a:latin typeface="华文中宋" panose="02010600040101010101" pitchFamily="2" charset="-122"/>
                <a:ea typeface="华文中宋" panose="02010600040101010101" pitchFamily="2" charset="-122"/>
                <a:cs typeface="华文楷体" panose="02010600040101010101" charset="-122"/>
              </a:rPr>
              <a:t>但是仍有</a:t>
            </a:r>
            <a:r>
              <a:rPr lang="zh-CN" sz="2800" b="1">
                <a:solidFill>
                  <a:srgbClr val="0070C0"/>
                </a:solidFill>
                <a:latin typeface="黑体" panose="02010609060101010101" charset="-122"/>
                <a:ea typeface="黑体" panose="02010609060101010101" charset="-122"/>
                <a:cs typeface="华文楷体" panose="02010600040101010101" charset="-122"/>
              </a:rPr>
              <a:t>局限性</a:t>
            </a:r>
            <a:r>
              <a:rPr lang="zh-CN" sz="2800" b="1">
                <a:solidFill>
                  <a:schemeClr val="tx1"/>
                </a:solidFill>
                <a:latin typeface="华文中宋" panose="02010600040101010101" pitchFamily="2" charset="-122"/>
                <a:ea typeface="华文中宋" panose="02010600040101010101" pitchFamily="2" charset="-122"/>
                <a:cs typeface="华文楷体" panose="02010600040101010101" charset="-122"/>
              </a:rPr>
              <a:t>，一些大国为一己私利，不惜退出国际条约，甚至不经联合国授权就采取制裁或战争，严重威胁国际和平。</a:t>
            </a:r>
            <a:endParaRPr lang="zh-CN" sz="2800" b="1">
              <a:solidFill>
                <a:schemeClr val="tx1"/>
              </a:solidFill>
              <a:latin typeface="华文中宋" panose="02010600040101010101" pitchFamily="2" charset="-122"/>
              <a:ea typeface="华文中宋" panose="02010600040101010101" pitchFamily="2" charset="-122"/>
              <a:cs typeface="华文楷体" panose="02010600040101010101" charset="-122"/>
            </a:endParaRPr>
          </a:p>
        </p:txBody>
      </p:sp>
      <p:sp>
        <p:nvSpPr>
          <p:cNvPr id="2" name="文本框 1"/>
          <p:cNvSpPr txBox="1"/>
          <p:nvPr>
            <p:custDataLst>
              <p:tags r:id="rId15"/>
            </p:custDataLst>
          </p:nvPr>
        </p:nvSpPr>
        <p:spPr>
          <a:xfrm>
            <a:off x="7430" y="19632"/>
            <a:ext cx="5011831"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三、</a:t>
            </a:r>
            <a:r>
              <a:rPr lang="en-US" altLang="zh-CN" sz="3200" b="1">
                <a:solidFill>
                  <a:srgbClr val="FF0000"/>
                </a:solidFill>
                <a:latin typeface="方正粗黑宋简体" panose="02000000000000000000" pitchFamily="2" charset="-122"/>
                <a:ea typeface="方正粗黑宋简体" panose="02000000000000000000" pitchFamily="2" charset="-122"/>
              </a:rPr>
              <a:t>20</a:t>
            </a:r>
            <a:r>
              <a:rPr lang="zh-CN" altLang="en-US" sz="3200" b="1">
                <a:solidFill>
                  <a:srgbClr val="FF0000"/>
                </a:solidFill>
                <a:latin typeface="方正粗黑宋简体" panose="02000000000000000000" pitchFamily="2" charset="-122"/>
                <a:ea typeface="方正粗黑宋简体" panose="02000000000000000000" pitchFamily="2" charset="-122"/>
              </a:rPr>
              <a:t>世纪国际法的发展</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3" name="文本框 2"/>
          <p:cNvSpPr txBox="1"/>
          <p:nvPr>
            <p:custDataLst>
              <p:tags r:id="rId16"/>
            </p:custDataLst>
          </p:nvPr>
        </p:nvSpPr>
        <p:spPr>
          <a:xfrm>
            <a:off x="99391" y="586901"/>
            <a:ext cx="1585690" cy="523220"/>
          </a:xfrm>
          <a:prstGeom prst="rect">
            <a:avLst/>
          </a:prstGeom>
          <a:noFill/>
        </p:spPr>
        <p:txBody>
          <a:bodyPr wrap="none" rtlCol="0">
            <a:spAutoFit/>
          </a:bodyPr>
          <a:lstStyle/>
          <a:p>
            <a:r>
              <a:rPr lang="en-US" altLang="zh-CN" sz="2800" b="1">
                <a:solidFill>
                  <a:srgbClr val="0070C0"/>
                </a:solidFill>
                <a:latin typeface="+mj-ea"/>
                <a:ea typeface="+mj-ea"/>
              </a:rPr>
              <a:t>2.</a:t>
            </a:r>
            <a:r>
              <a:rPr lang="zh-CN" altLang="en-US" sz="2800" b="1">
                <a:solidFill>
                  <a:srgbClr val="0070C0"/>
                </a:solidFill>
                <a:latin typeface="+mj-ea"/>
                <a:ea typeface="+mj-ea"/>
              </a:rPr>
              <a:t>二战后</a:t>
            </a:r>
            <a:endParaRPr lang="zh-CN" altLang="en-US" sz="2800" b="1">
              <a:solidFill>
                <a:srgbClr val="0070C0"/>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nodeType="withEffect">
                                  <p:stCondLst>
                                    <p:cond delay="0"/>
                                  </p:stCondLst>
                                  <p:childTnLst>
                                    <p:set>
                                      <p:cBhvr>
                                        <p:cTn id="32" dur="1" fill="hold">
                                          <p:stCondLst>
                                            <p:cond delay="0"/>
                                          </p:stCondLst>
                                        </p:cTn>
                                        <p:tgtEl>
                                          <p:spTgt spid="30725"/>
                                        </p:tgtEl>
                                        <p:attrNameLst>
                                          <p:attrName>style.visibility</p:attrName>
                                        </p:attrNameLst>
                                      </p:cBhvr>
                                      <p:to>
                                        <p:strVal val="visible"/>
                                      </p:to>
                                    </p:set>
                                    <p:animEffect transition="in" filter="barn(inVertical)">
                                      <p:cBhvr>
                                        <p:cTn id="33" dur="500"/>
                                        <p:tgtEl>
                                          <p:spTgt spid="307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8"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2"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custDataLst>
              <p:tags r:id="rId2"/>
            </p:custDataLst>
          </p:nvPr>
        </p:nvSpPr>
        <p:spPr>
          <a:xfrm>
            <a:off x="1" y="5249118"/>
            <a:ext cx="1608882" cy="1608882"/>
          </a:xfrm>
          <a:prstGeom prst="rtTriangle">
            <a:avLst/>
          </a:prstGeom>
          <a:solidFill>
            <a:srgbClr val="C145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755" b="0" i="0" u="none" strike="noStrike" kern="1200" cap="none" spc="0" normalizeH="0" baseline="0" noProof="0">
              <a:ln>
                <a:noFill/>
              </a:ln>
              <a:solidFill>
                <a:prstClr val="black">
                  <a:lumMod val="85000"/>
                  <a:lumOff val="15000"/>
                </a:prstClr>
              </a:solidFill>
              <a:effectLst/>
              <a:uLnTx/>
              <a:uFillTx/>
              <a:latin typeface="Segoe UI Light 8"/>
              <a:ea typeface="微软雅黑 Light" panose="020B0502040204020203" charset="-122"/>
              <a:cs typeface="+mn-cs"/>
            </a:endParaRPr>
          </a:p>
        </p:txBody>
      </p:sp>
      <p:sp>
        <p:nvSpPr>
          <p:cNvPr id="7" name="矩形 6"/>
          <p:cNvSpPr/>
          <p:nvPr>
            <p:custDataLst>
              <p:tags r:id="rId3"/>
            </p:custDataLst>
          </p:nvPr>
        </p:nvSpPr>
        <p:spPr>
          <a:xfrm>
            <a:off x="10815955" y="0"/>
            <a:ext cx="1376045" cy="1282700"/>
          </a:xfrm>
          <a:prstGeom prst="rect">
            <a:avLst/>
          </a:prstGeom>
          <a:solidFill>
            <a:srgbClr val="C145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755" b="0" i="0" u="none" strike="noStrike" kern="1200" cap="none" spc="0" normalizeH="0" baseline="0" noProof="0">
              <a:ln>
                <a:noFill/>
              </a:ln>
              <a:solidFill>
                <a:prstClr val="black">
                  <a:lumMod val="85000"/>
                  <a:lumOff val="15000"/>
                </a:prstClr>
              </a:solidFill>
              <a:effectLst/>
              <a:uLnTx/>
              <a:uFillTx/>
              <a:latin typeface="Segoe UI Light 8"/>
              <a:ea typeface="微软雅黑 Light" panose="020B0502040204020203" charset="-122"/>
              <a:cs typeface="+mn-cs"/>
            </a:endParaRPr>
          </a:p>
        </p:txBody>
      </p:sp>
      <p:sp>
        <p:nvSpPr>
          <p:cNvPr id="8" name="文本框 7"/>
          <p:cNvSpPr txBox="1"/>
          <p:nvPr>
            <p:custDataLst>
              <p:tags r:id="rId4"/>
            </p:custDataLst>
          </p:nvPr>
        </p:nvSpPr>
        <p:spPr>
          <a:xfrm>
            <a:off x="540385" y="5767705"/>
            <a:ext cx="1139825" cy="953135"/>
          </a:xfrm>
          <a:prstGeom prst="rect">
            <a:avLst/>
          </a:prstGeom>
          <a:noFill/>
        </p:spPr>
        <p:txBody>
          <a:bodyPr wrap="square" rtlCol="0">
            <a:spAutoFit/>
          </a:bodyPr>
          <a:lstStyle/>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第四</a:t>
            </a:r>
            <a:endParaRPr lang="zh-CN" altLang="en-US" sz="2800" b="1" noProof="0">
              <a:ln>
                <a:noFill/>
              </a:ln>
              <a:effectLst/>
              <a:uLnTx/>
              <a:uFillTx/>
              <a:latin typeface="黑体" panose="02010609060101010101" charset="-122"/>
              <a:ea typeface="黑体" panose="02010609060101010101" charset="-122"/>
              <a:sym typeface="+mn-ea"/>
            </a:endParaRPr>
          </a:p>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单元</a:t>
            </a:r>
            <a:endParaRPr lang="zh-CN" altLang="en-US" sz="2800" b="1" noProof="0">
              <a:ln>
                <a:noFill/>
              </a:ln>
              <a:effectLst/>
              <a:uLnTx/>
              <a:uFillTx/>
              <a:latin typeface="黑体" panose="02010609060101010101" charset="-122"/>
              <a:ea typeface="黑体" panose="02010609060101010101" charset="-122"/>
              <a:sym typeface="+mn-ea"/>
            </a:endParaRPr>
          </a:p>
        </p:txBody>
      </p:sp>
      <p:sp>
        <p:nvSpPr>
          <p:cNvPr id="10" name="矩形 9"/>
          <p:cNvSpPr/>
          <p:nvPr>
            <p:custDataLst>
              <p:tags r:id="rId5"/>
            </p:custDataLst>
          </p:nvPr>
        </p:nvSpPr>
        <p:spPr>
          <a:xfrm>
            <a:off x="330835" y="356870"/>
            <a:ext cx="3225800" cy="93980"/>
          </a:xfrm>
          <a:prstGeom prst="rect">
            <a:avLst/>
          </a:prstGeom>
          <a:solidFill>
            <a:srgbClr val="C1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Segoe UI Light 8"/>
              <a:ea typeface="微软雅黑 Light" panose="020B0502040204020203" charset="-122"/>
              <a:cs typeface="+mn-cs"/>
            </a:endParaRPr>
          </a:p>
        </p:txBody>
      </p:sp>
      <p:sp>
        <p:nvSpPr>
          <p:cNvPr id="11" name="文本框 10"/>
          <p:cNvSpPr txBox="1"/>
          <p:nvPr>
            <p:custDataLst>
              <p:tags r:id="rId6"/>
            </p:custDataLst>
          </p:nvPr>
        </p:nvSpPr>
        <p:spPr>
          <a:xfrm>
            <a:off x="242027" y="551723"/>
            <a:ext cx="3400425"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黑体" panose="02010609060101010101" charset="-122"/>
                <a:ea typeface="黑体" panose="02010609060101010101" charset="-122"/>
              </a:rPr>
              <a:t>民族关系与国家关系</a:t>
            </a:r>
            <a:endParaRPr kumimoji="0" lang="zh-CN" altLang="en-US" sz="2800" b="1" i="0" u="none" strike="noStrike" kern="1200" cap="none" spc="0" normalizeH="0" baseline="0" noProof="0">
              <a:ln>
                <a:noFill/>
              </a:ln>
              <a:solidFill>
                <a:schemeClr val="tx1"/>
              </a:solidFill>
              <a:effectLst/>
              <a:uLnTx/>
              <a:uFillTx/>
              <a:latin typeface="黑体" panose="02010609060101010101" charset="-122"/>
              <a:ea typeface="黑体" panose="02010609060101010101" charset="-122"/>
            </a:endParaRPr>
          </a:p>
        </p:txBody>
      </p:sp>
      <p:sp>
        <p:nvSpPr>
          <p:cNvPr id="13" name="文本框 12"/>
          <p:cNvSpPr txBox="1"/>
          <p:nvPr>
            <p:custDataLst>
              <p:tags r:id="rId7"/>
            </p:custDataLst>
          </p:nvPr>
        </p:nvSpPr>
        <p:spPr>
          <a:xfrm>
            <a:off x="11066145" y="133985"/>
            <a:ext cx="1029335" cy="939800"/>
          </a:xfrm>
          <a:prstGeom prst="rect">
            <a:avLst/>
          </a:prstGeom>
          <a:noFill/>
        </p:spPr>
        <p:txBody>
          <a:bodyPr wrap="none" rtlCol="0" anchor="t">
            <a:noAutofit/>
          </a:bodyPr>
          <a:lstStyle/>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选必</a:t>
            </a:r>
            <a:endParaRPr lang="zh-CN" altLang="en-US" sz="2800" b="1" noProof="0">
              <a:ln>
                <a:noFill/>
              </a:ln>
              <a:effectLst/>
              <a:uLnTx/>
              <a:uFillTx/>
              <a:latin typeface="黑体" panose="02010609060101010101" charset="-122"/>
              <a:ea typeface="黑体" panose="02010609060101010101" charset="-122"/>
              <a:sym typeface="+mn-ea"/>
            </a:endParaRPr>
          </a:p>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修一</a:t>
            </a:r>
            <a:endParaRPr lang="zh-CN" altLang="en-US" sz="2800" b="1" noProof="0">
              <a:ln>
                <a:noFill/>
              </a:ln>
              <a:effectLst/>
              <a:uLnTx/>
              <a:uFillTx/>
              <a:latin typeface="黑体" panose="02010609060101010101" charset="-122"/>
              <a:ea typeface="黑体" panose="02010609060101010101" charset="-122"/>
              <a:sym typeface="+mn-ea"/>
            </a:endParaRPr>
          </a:p>
        </p:txBody>
      </p:sp>
      <p:sp>
        <p:nvSpPr>
          <p:cNvPr id="14" name="文本框 13"/>
          <p:cNvSpPr txBox="1"/>
          <p:nvPr>
            <p:custDataLst>
              <p:tags r:id="rId8"/>
            </p:custDataLst>
          </p:nvPr>
        </p:nvSpPr>
        <p:spPr>
          <a:xfrm>
            <a:off x="1608944" y="1204923"/>
            <a:ext cx="8831871"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rPr>
              <a:t>第</a:t>
            </a:r>
            <a:r>
              <a:rPr kumimoji="0" lang="en-US" altLang="zh-CN" sz="4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rPr>
              <a:t>40</a:t>
            </a:r>
            <a:r>
              <a:rPr kumimoji="0" lang="zh-CN" altLang="en-US" sz="4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rPr>
              <a:t>讲</a:t>
            </a:r>
            <a:r>
              <a:rPr kumimoji="0" lang="zh-CN"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rPr>
              <a:t> </a:t>
            </a:r>
            <a:endParaRPr kumimoji="0" lang="en-US" altLang="zh-CN"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rPr>
              <a:t>近代西方</a:t>
            </a:r>
            <a:r>
              <a:rPr kumimoji="0" lang="zh-CN" altLang="en-US" sz="44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rPr>
              <a:t>民族国家</a:t>
            </a:r>
            <a:r>
              <a:rPr kumimoji="0" lang="zh-CN" altLang="en-US" sz="4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rPr>
              <a:t>与</a:t>
            </a:r>
            <a:r>
              <a:rPr kumimoji="0" lang="zh-CN" altLang="en-US" sz="44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rPr>
              <a:t>国际法</a:t>
            </a:r>
            <a:r>
              <a:rPr kumimoji="0" lang="zh-CN" altLang="en-US" sz="4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rPr>
              <a:t>的发展</a:t>
            </a:r>
            <a:endParaRPr kumimoji="0" lang="zh-CN" altLang="en-US" sz="4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黑体" panose="02010609060101010101" charset="-122"/>
            </a:endParaRPr>
          </a:p>
        </p:txBody>
      </p:sp>
      <p:cxnSp>
        <p:nvCxnSpPr>
          <p:cNvPr id="15" name="直接连接符 14"/>
          <p:cNvCxnSpPr/>
          <p:nvPr>
            <p:custDataLst>
              <p:tags r:id="rId9"/>
            </p:custDataLst>
          </p:nvPr>
        </p:nvCxnSpPr>
        <p:spPr>
          <a:xfrm>
            <a:off x="1472206" y="3358662"/>
            <a:ext cx="9247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custDataLst>
              <p:tags r:id="rId10"/>
            </p:custDataLst>
          </p:nvPr>
        </p:nvSpPr>
        <p:spPr>
          <a:xfrm>
            <a:off x="785195" y="2782858"/>
            <a:ext cx="10908030" cy="521970"/>
          </a:xfrm>
          <a:prstGeom prst="rect">
            <a:avLst/>
          </a:prstGeom>
          <a:noFill/>
        </p:spPr>
        <p:txBody>
          <a:bodyPr wrap="none" rtlCol="0">
            <a:spAutoFit/>
          </a:bodyPr>
          <a:lstStyle/>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课标要求：了解近代西方民族国家的形成情况，以及国际法的发展。</a:t>
            </a:r>
            <a:endParaRPr lang="zh-CN" altLang="en-US" sz="2800" b="1" noProof="0">
              <a:ln>
                <a:noFill/>
              </a:ln>
              <a:effectLst/>
              <a:uLnTx/>
              <a:uFillTx/>
              <a:latin typeface="黑体" panose="02010609060101010101" charset="-122"/>
              <a:ea typeface="黑体" panose="02010609060101010101" charset="-122"/>
              <a:sym typeface="+mn-ea"/>
            </a:endParaRPr>
          </a:p>
        </p:txBody>
      </p:sp>
      <p:sp>
        <p:nvSpPr>
          <p:cNvPr id="3" name="文本框 2"/>
          <p:cNvSpPr txBox="1"/>
          <p:nvPr>
            <p:custDataLst>
              <p:tags r:id="rId11"/>
            </p:custDataLst>
          </p:nvPr>
        </p:nvSpPr>
        <p:spPr>
          <a:xfrm>
            <a:off x="1359535" y="3556000"/>
            <a:ext cx="9706610" cy="1814830"/>
          </a:xfrm>
          <a:prstGeom prst="rect">
            <a:avLst/>
          </a:prstGeom>
        </p:spPr>
        <p:txBody>
          <a:bodyPr wrap="square">
            <a:spAutoFit/>
          </a:bodyPr>
          <a:lstStyle/>
          <a:p>
            <a:pPr algn="l"/>
            <a:r>
              <a:rPr lang="zh-CN" altLang="en-US" sz="2800" b="1">
                <a:latin typeface="黑体" panose="02010609060101010101" charset="-122"/>
                <a:ea typeface="黑体" panose="02010609060101010101" charset="-122"/>
              </a:rPr>
              <a:t>阶段特征：</a:t>
            </a:r>
            <a:endParaRPr lang="zh-CN" altLang="en-US" sz="2800" b="1">
              <a:latin typeface="黑体" panose="02010609060101010101" charset="-122"/>
              <a:ea typeface="黑体" panose="02010609060101010101" charset="-122"/>
            </a:endParaRPr>
          </a:p>
          <a:p>
            <a:pPr algn="l"/>
            <a:r>
              <a:rPr lang="en-US" altLang="zh-CN" sz="2800" b="1">
                <a:latin typeface="黑体" panose="02010609060101010101" charset="-122"/>
                <a:ea typeface="黑体" panose="02010609060101010101" charset="-122"/>
              </a:rPr>
              <a:t>  </a:t>
            </a:r>
            <a:r>
              <a:rPr lang="zh-CN" altLang="en-US" sz="2800" b="1">
                <a:latin typeface="黑体" panose="02010609060101010101" charset="-122"/>
                <a:ea typeface="黑体" panose="02010609060101010101" charset="-122"/>
              </a:rPr>
              <a:t>近代以来，随着资本主义萌芽发展、宗教改革以及民族意识的觉醒，近代欧洲民族国家逐步形成。在国家利益冲突、战争之中，国际法和外交制度建立。</a:t>
            </a:r>
            <a:endParaRPr lang="zh-CN" altLang="en-US" sz="2800" b="1">
              <a:latin typeface="黑体" panose="02010609060101010101" charset="-122"/>
              <a:ea typeface="黑体" panose="02010609060101010101"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2"/>
          <p:cNvPicPr>
            <a:picLocks noChangeAspect="1"/>
          </p:cNvPicPr>
          <p:nvPr>
            <p:custDataLst>
              <p:tags r:id="rId1"/>
            </p:custDataLst>
          </p:nvPr>
        </p:nvPicPr>
        <p:blipFill>
          <a:blip r:embed="rId2"/>
          <a:stretch>
            <a:fillRect/>
          </a:stretch>
        </p:blipFill>
        <p:spPr>
          <a:xfrm>
            <a:off x="5996940" y="3047365"/>
            <a:ext cx="1146175" cy="1231900"/>
          </a:xfrm>
          <a:prstGeom prst="rect">
            <a:avLst/>
          </a:prstGeom>
          <a:noFill/>
          <a:ln w="9525">
            <a:noFill/>
          </a:ln>
        </p:spPr>
      </p:pic>
      <p:pic>
        <p:nvPicPr>
          <p:cNvPr id="5" name="图片 4"/>
          <p:cNvPicPr>
            <a:picLocks noChangeAspect="1"/>
          </p:cNvPicPr>
          <p:nvPr>
            <p:custDataLst>
              <p:tags r:id="rId3"/>
            </p:custDataLst>
          </p:nvPr>
        </p:nvPicPr>
        <p:blipFill>
          <a:blip r:embed="rId4"/>
          <a:stretch>
            <a:fillRect/>
          </a:stretch>
        </p:blipFill>
        <p:spPr>
          <a:xfrm>
            <a:off x="4230370" y="2941955"/>
            <a:ext cx="1449070" cy="1126490"/>
          </a:xfrm>
          <a:prstGeom prst="rect">
            <a:avLst/>
          </a:prstGeom>
        </p:spPr>
      </p:pic>
      <p:sp>
        <p:nvSpPr>
          <p:cNvPr id="3" name="文本框 2"/>
          <p:cNvSpPr txBox="1"/>
          <p:nvPr>
            <p:custDataLst>
              <p:tags r:id="rId5"/>
            </p:custDataLst>
          </p:nvPr>
        </p:nvSpPr>
        <p:spPr>
          <a:xfrm>
            <a:off x="1289050" y="92710"/>
            <a:ext cx="938530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zh-CN" altLang="en-US" sz="2800" b="1">
                <a:latin typeface="华文中宋" panose="02010600040101010101" pitchFamily="2" charset="-122"/>
                <a:ea typeface="华文中宋" panose="02010600040101010101" pitchFamily="2" charset="-122"/>
              </a:rPr>
              <a:t>思考：</a:t>
            </a:r>
            <a:r>
              <a:rPr lang="zh-CN" altLang="en-US" sz="2800" b="1">
                <a:solidFill>
                  <a:srgbClr val="FF0000"/>
                </a:solidFill>
                <a:latin typeface="华文中宋" panose="02010600040101010101" pitchFamily="2" charset="-122"/>
                <a:ea typeface="华文中宋" panose="02010600040101010101" pitchFamily="2" charset="-122"/>
              </a:rPr>
              <a:t>国际联盟</a:t>
            </a:r>
            <a:r>
              <a:rPr lang="zh-CN" altLang="en-US" sz="2800" b="1">
                <a:latin typeface="华文中宋" panose="02010600040101010101" pitchFamily="2" charset="-122"/>
                <a:ea typeface="华文中宋" panose="02010600040101010101" pitchFamily="2" charset="-122"/>
              </a:rPr>
              <a:t>和</a:t>
            </a:r>
            <a:r>
              <a:rPr lang="zh-CN" altLang="en-US" sz="2800" b="1">
                <a:solidFill>
                  <a:srgbClr val="FF0000"/>
                </a:solidFill>
                <a:latin typeface="华文中宋" panose="02010600040101010101" pitchFamily="2" charset="-122"/>
                <a:ea typeface="华文中宋" panose="02010600040101010101" pitchFamily="2" charset="-122"/>
              </a:rPr>
              <a:t>联合国</a:t>
            </a:r>
            <a:r>
              <a:rPr lang="zh-CN" altLang="en-US" sz="2800" b="1">
                <a:latin typeface="华文中宋" panose="02010600040101010101" pitchFamily="2" charset="-122"/>
                <a:ea typeface="华文中宋" panose="02010600040101010101" pitchFamily="2" charset="-122"/>
              </a:rPr>
              <a:t>对国际法发展作用的</a:t>
            </a:r>
            <a:r>
              <a:rPr lang="zh-CN" altLang="en-US" sz="2800" b="1">
                <a:solidFill>
                  <a:srgbClr val="FF0000"/>
                </a:solidFill>
                <a:latin typeface="华文中宋" panose="02010600040101010101" pitchFamily="2" charset="-122"/>
                <a:ea typeface="华文中宋" panose="02010600040101010101" pitchFamily="2" charset="-122"/>
              </a:rPr>
              <a:t>异同</a:t>
            </a:r>
            <a:endParaRPr lang="zh-CN" altLang="en-US" sz="2800" b="1">
              <a:solidFill>
                <a:srgbClr val="FF0000"/>
              </a:solidFill>
              <a:latin typeface="华文中宋" panose="02010600040101010101" pitchFamily="2" charset="-122"/>
              <a:ea typeface="华文中宋" panose="02010600040101010101" pitchFamily="2" charset="-122"/>
            </a:endParaRPr>
          </a:p>
        </p:txBody>
      </p:sp>
      <p:sp>
        <p:nvSpPr>
          <p:cNvPr id="10" name="椭圆 9"/>
          <p:cNvSpPr/>
          <p:nvPr>
            <p:custDataLst>
              <p:tags r:id="rId6"/>
            </p:custDataLst>
          </p:nvPr>
        </p:nvSpPr>
        <p:spPr>
          <a:xfrm>
            <a:off x="5493316" y="2674756"/>
            <a:ext cx="1766763" cy="1766763"/>
          </a:xfrm>
          <a:prstGeom prst="ellipse">
            <a:avLst/>
          </a:prstGeom>
          <a:noFill/>
          <a:ln>
            <a:solidFill>
              <a:srgbClr val="A5A5A5"/>
            </a:solid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a:p>
        </p:txBody>
      </p:sp>
      <p:sp>
        <p:nvSpPr>
          <p:cNvPr id="11" name="空心弧 10"/>
          <p:cNvSpPr/>
          <p:nvPr>
            <p:custDataLst>
              <p:tags r:id="rId7"/>
            </p:custDataLst>
          </p:nvPr>
        </p:nvSpPr>
        <p:spPr>
          <a:xfrm rot="9073349">
            <a:off x="4229267" y="2678604"/>
            <a:ext cx="1770101" cy="1763747"/>
          </a:xfrm>
          <a:prstGeom prst="blockArc">
            <a:avLst>
              <a:gd name="adj1" fmla="val 20613961"/>
              <a:gd name="adj2" fmla="val 4452738"/>
              <a:gd name="adj3" fmla="val 3064"/>
            </a:avLst>
          </a:prstGeom>
          <a:solidFill>
            <a:srgbClr val="4472C4"/>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a:solidFill>
                <a:sysClr val="windowText" lastClr="000000"/>
              </a:solidFill>
            </a:endParaRPr>
          </a:p>
        </p:txBody>
      </p:sp>
      <p:sp>
        <p:nvSpPr>
          <p:cNvPr id="12" name="空心弧 11"/>
          <p:cNvSpPr/>
          <p:nvPr>
            <p:custDataLst>
              <p:tags r:id="rId8"/>
            </p:custDataLst>
          </p:nvPr>
        </p:nvSpPr>
        <p:spPr>
          <a:xfrm rot="19836276">
            <a:off x="5499195" y="2696029"/>
            <a:ext cx="1772305" cy="1749284"/>
          </a:xfrm>
          <a:prstGeom prst="blockArc">
            <a:avLst>
              <a:gd name="adj1" fmla="val 20613961"/>
              <a:gd name="adj2" fmla="val 4452738"/>
              <a:gd name="adj3" fmla="val 3064"/>
            </a:avLst>
          </a:prstGeom>
          <a:solidFill>
            <a:srgbClr val="FFC000"/>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a:solidFill>
                <a:sysClr val="windowText" lastClr="000000"/>
              </a:solidFill>
            </a:endParaRPr>
          </a:p>
        </p:txBody>
      </p:sp>
      <p:sp>
        <p:nvSpPr>
          <p:cNvPr id="15" name="椭圆 14"/>
          <p:cNvSpPr/>
          <p:nvPr>
            <p:custDataLst>
              <p:tags r:id="rId9"/>
            </p:custDataLst>
          </p:nvPr>
        </p:nvSpPr>
        <p:spPr>
          <a:xfrm>
            <a:off x="3503295" y="3173701"/>
            <a:ext cx="738628" cy="755382"/>
          </a:xfrm>
          <a:prstGeom prst="ellipse">
            <a:avLst/>
          </a:prstGeom>
          <a:solidFill>
            <a:srgbClr val="4472C4"/>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r>
              <a:rPr lang="zh-CN" altLang="en-US" sz="3200" b="1">
                <a:sym typeface="+mn-ea"/>
              </a:rPr>
              <a:t>同</a:t>
            </a:r>
            <a:endParaRPr lang="zh-CN" altLang="en-US" sz="3200" b="1">
              <a:sym typeface="+mn-ea"/>
            </a:endParaRPr>
          </a:p>
        </p:txBody>
      </p:sp>
      <p:sp>
        <p:nvSpPr>
          <p:cNvPr id="24" name="椭圆 23"/>
          <p:cNvSpPr/>
          <p:nvPr>
            <p:custDataLst>
              <p:tags r:id="rId10"/>
            </p:custDataLst>
          </p:nvPr>
        </p:nvSpPr>
        <p:spPr>
          <a:xfrm>
            <a:off x="7201241" y="3110147"/>
            <a:ext cx="732072" cy="721146"/>
          </a:xfrm>
          <a:prstGeom prst="ellipse">
            <a:avLst/>
          </a:prstGeom>
          <a:solidFill>
            <a:srgbClr val="FFC000"/>
          </a:solidFill>
          <a:ln>
            <a:noFill/>
          </a:ln>
        </p:spPr>
        <p:style>
          <a:lnRef idx="0">
            <a:scrgbClr r="0" g="0" b="0"/>
          </a:lnRef>
          <a:fillRef idx="0">
            <a:scrgbClr r="0" g="0" b="0"/>
          </a:fillRef>
          <a:effectRef idx="0">
            <a:scrgbClr r="0" g="0" b="0"/>
          </a:effectRef>
          <a:fontRef idx="minor">
            <a:sysClr val="window" lastClr="FFFFFF"/>
          </a:fontRef>
        </p:style>
        <p:txBody>
          <a:bodyPr rtlCol="0" anchor="ctr"/>
          <a:lstStyle/>
          <a:p>
            <a:pPr algn="ctr"/>
            <a:r>
              <a:rPr lang="zh-CN" altLang="en-US" sz="3200" b="1">
                <a:latin typeface="华文楷体" panose="02010600040101010101" charset="-122"/>
                <a:ea typeface="华文楷体" panose="02010600040101010101" charset="-122"/>
                <a:sym typeface="+mn-ea"/>
              </a:rPr>
              <a:t>异</a:t>
            </a:r>
            <a:endParaRPr lang="zh-CN" altLang="en-US" sz="3200" b="1">
              <a:latin typeface="华文楷体" panose="02010600040101010101" charset="-122"/>
              <a:ea typeface="华文楷体" panose="02010600040101010101" charset="-122"/>
              <a:sym typeface="+mn-ea"/>
            </a:endParaRPr>
          </a:p>
        </p:txBody>
      </p:sp>
      <p:sp>
        <p:nvSpPr>
          <p:cNvPr id="8" name="任意多边形: 形状 7"/>
          <p:cNvSpPr/>
          <p:nvPr>
            <p:custDataLst>
              <p:tags r:id="rId11"/>
            </p:custDataLst>
          </p:nvPr>
        </p:nvSpPr>
        <p:spPr>
          <a:xfrm>
            <a:off x="5481886" y="2941056"/>
            <a:ext cx="514846" cy="1232892"/>
          </a:xfrm>
          <a:custGeom>
            <a:avLst/>
            <a:gdLst>
              <a:gd name="connsiteX0" fmla="*/ 439093 w 878186"/>
              <a:gd name="connsiteY0" fmla="*/ 0 h 2154348"/>
              <a:gd name="connsiteX1" fmla="*/ 525700 w 878186"/>
              <a:gd name="connsiteY1" fmla="*/ 95291 h 2154348"/>
              <a:gd name="connsiteX2" fmla="*/ 878186 w 878186"/>
              <a:gd name="connsiteY2" fmla="*/ 1077174 h 2154348"/>
              <a:gd name="connsiteX3" fmla="*/ 525700 w 878186"/>
              <a:gd name="connsiteY3" fmla="*/ 2059057 h 2154348"/>
              <a:gd name="connsiteX4" fmla="*/ 439093 w 878186"/>
              <a:gd name="connsiteY4" fmla="*/ 2154348 h 2154348"/>
              <a:gd name="connsiteX5" fmla="*/ 352487 w 878186"/>
              <a:gd name="connsiteY5" fmla="*/ 2059057 h 2154348"/>
              <a:gd name="connsiteX6" fmla="*/ 0 w 878186"/>
              <a:gd name="connsiteY6" fmla="*/ 1077174 h 2154348"/>
              <a:gd name="connsiteX7" fmla="*/ 352487 w 878186"/>
              <a:gd name="connsiteY7" fmla="*/ 95291 h 215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186" h="2154348">
                <a:moveTo>
                  <a:pt x="439093" y="0"/>
                </a:moveTo>
                <a:lnTo>
                  <a:pt x="525700" y="95291"/>
                </a:lnTo>
                <a:cubicBezTo>
                  <a:pt x="745905" y="362119"/>
                  <a:pt x="878186" y="704198"/>
                  <a:pt x="878186" y="1077174"/>
                </a:cubicBezTo>
                <a:cubicBezTo>
                  <a:pt x="878186" y="1450150"/>
                  <a:pt x="745905" y="1792230"/>
                  <a:pt x="525700" y="2059057"/>
                </a:cubicBezTo>
                <a:lnTo>
                  <a:pt x="439093" y="2154348"/>
                </a:lnTo>
                <a:lnTo>
                  <a:pt x="352487" y="2059057"/>
                </a:lnTo>
                <a:cubicBezTo>
                  <a:pt x="132281" y="1792230"/>
                  <a:pt x="0" y="1450150"/>
                  <a:pt x="0" y="1077174"/>
                </a:cubicBezTo>
                <a:cubicBezTo>
                  <a:pt x="0" y="704198"/>
                  <a:pt x="132281" y="362119"/>
                  <a:pt x="352487" y="95291"/>
                </a:cubicBezTo>
                <a:close/>
              </a:path>
            </a:pathLst>
          </a:custGeom>
          <a:solidFill>
            <a:srgbClr val="4472C4"/>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a:p>
        </p:txBody>
      </p:sp>
      <p:sp>
        <p:nvSpPr>
          <p:cNvPr id="7" name="文本框 6"/>
          <p:cNvSpPr txBox="1"/>
          <p:nvPr>
            <p:custDataLst>
              <p:tags r:id="rId12"/>
            </p:custDataLst>
          </p:nvPr>
        </p:nvSpPr>
        <p:spPr>
          <a:xfrm>
            <a:off x="141605" y="1337310"/>
            <a:ext cx="3628390" cy="4078605"/>
          </a:xfrm>
          <a:prstGeom prst="rect">
            <a:avLst/>
          </a:prstGeom>
          <a:noFill/>
          <a:ln w="28575" cmpd="sng">
            <a:solidFill>
              <a:schemeClr val="accent1">
                <a:shade val="50000"/>
              </a:schemeClr>
            </a:solidFill>
            <a:prstDash val="sysDot"/>
          </a:ln>
        </p:spPr>
        <p:txBody>
          <a:bodyPr wrap="square" rtlCol="0">
            <a:spAutoFit/>
          </a:bodyPr>
          <a:lstStyle/>
          <a:p>
            <a:pPr indent="0" algn="l" fontAlgn="auto">
              <a:lnSpc>
                <a:spcPct val="120000"/>
              </a:lnSpc>
            </a:pPr>
            <a:r>
              <a:rPr lang="zh-CN" altLang="en-US" sz="2400">
                <a:latin typeface="微软雅黑" panose="020B0503020204020204" charset="-122"/>
                <a:ea typeface="微软雅黑" panose="020B0503020204020204" charset="-122"/>
                <a:sym typeface="+mn-ea"/>
              </a:rPr>
              <a:t>①两者都宣称其</a:t>
            </a:r>
            <a:r>
              <a:rPr lang="zh-CN" altLang="en-US" sz="2400">
                <a:solidFill>
                  <a:srgbClr val="FF0000"/>
                </a:solidFill>
                <a:latin typeface="微软雅黑" panose="020B0503020204020204" charset="-122"/>
                <a:ea typeface="微软雅黑" panose="020B0503020204020204" charset="-122"/>
                <a:sym typeface="+mn-ea"/>
              </a:rPr>
              <a:t>宗旨</a:t>
            </a:r>
            <a:r>
              <a:rPr lang="zh-CN" altLang="en-US" sz="2400">
                <a:latin typeface="微软雅黑" panose="020B0503020204020204" charset="-122"/>
                <a:ea typeface="微软雅黑" panose="020B0503020204020204" charset="-122"/>
                <a:sym typeface="+mn-ea"/>
              </a:rPr>
              <a:t>是维护国际和平与发展，有利于国际法的发展。</a:t>
            </a:r>
            <a:endParaRPr lang="zh-CN" altLang="en-US" sz="2400">
              <a:latin typeface="微软雅黑" panose="020B0503020204020204" charset="-122"/>
              <a:ea typeface="微软雅黑" panose="020B0503020204020204" charset="-122"/>
            </a:endParaRPr>
          </a:p>
          <a:p>
            <a:pPr indent="0" algn="l" fontAlgn="auto">
              <a:lnSpc>
                <a:spcPct val="120000"/>
              </a:lnSpc>
            </a:pPr>
            <a:r>
              <a:rPr lang="zh-CN" altLang="en-US" sz="2400">
                <a:latin typeface="微软雅黑" panose="020B0503020204020204" charset="-122"/>
                <a:ea typeface="微软雅黑" panose="020B0503020204020204" charset="-122"/>
                <a:sym typeface="+mn-ea"/>
              </a:rPr>
              <a:t>②都是</a:t>
            </a:r>
            <a:r>
              <a:rPr lang="zh-CN" altLang="en-US" sz="2400">
                <a:solidFill>
                  <a:srgbClr val="FF0000"/>
                </a:solidFill>
                <a:latin typeface="微软雅黑" panose="020B0503020204020204" charset="-122"/>
                <a:ea typeface="微软雅黑" panose="020B0503020204020204" charset="-122"/>
                <a:sym typeface="+mn-ea"/>
              </a:rPr>
              <a:t>普遍性的国际组织</a:t>
            </a:r>
            <a:r>
              <a:rPr lang="zh-CN" altLang="en-US" sz="2400">
                <a:latin typeface="微软雅黑" panose="020B0503020204020204" charset="-122"/>
                <a:ea typeface="微软雅黑" panose="020B0503020204020204" charset="-122"/>
                <a:sym typeface="+mn-ea"/>
              </a:rPr>
              <a:t>，有助于国际法实施范围的扩大。</a:t>
            </a:r>
            <a:endParaRPr lang="zh-CN" altLang="en-US" sz="2400">
              <a:latin typeface="微软雅黑" panose="020B0503020204020204" charset="-122"/>
              <a:ea typeface="微软雅黑" panose="020B0503020204020204" charset="-122"/>
            </a:endParaRPr>
          </a:p>
          <a:p>
            <a:pPr indent="0" algn="l" fontAlgn="auto">
              <a:lnSpc>
                <a:spcPct val="120000"/>
              </a:lnSpc>
            </a:pPr>
            <a:r>
              <a:rPr lang="zh-CN" altLang="en-US" sz="2400">
                <a:latin typeface="微软雅黑" panose="020B0503020204020204" charset="-122"/>
                <a:ea typeface="微软雅黑" panose="020B0503020204020204" charset="-122"/>
                <a:sym typeface="+mn-ea"/>
              </a:rPr>
              <a:t>③都具有明显的</a:t>
            </a:r>
            <a:r>
              <a:rPr lang="zh-CN" altLang="en-US" sz="2400">
                <a:solidFill>
                  <a:srgbClr val="FF0000"/>
                </a:solidFill>
                <a:latin typeface="微软雅黑" panose="020B0503020204020204" charset="-122"/>
                <a:ea typeface="微软雅黑" panose="020B0503020204020204" charset="-122"/>
                <a:sym typeface="+mn-ea"/>
              </a:rPr>
              <a:t>大国强权色彩</a:t>
            </a:r>
            <a:r>
              <a:rPr lang="zh-CN" altLang="en-US" sz="2400">
                <a:latin typeface="微软雅黑" panose="020B0503020204020204" charset="-122"/>
                <a:ea typeface="微软雅黑" panose="020B0503020204020204" charset="-122"/>
                <a:sym typeface="+mn-ea"/>
              </a:rPr>
              <a:t>，干扰了国际法的实施。</a:t>
            </a:r>
            <a:endParaRPr lang="zh-CN" altLang="en-US" sz="2400">
              <a:latin typeface="微软雅黑" panose="020B0503020204020204" charset="-122"/>
              <a:ea typeface="微软雅黑" panose="020B0503020204020204" charset="-122"/>
              <a:sym typeface="+mn-ea"/>
            </a:endParaRPr>
          </a:p>
        </p:txBody>
      </p:sp>
      <p:sp>
        <p:nvSpPr>
          <p:cNvPr id="13" name="文本框 12"/>
          <p:cNvSpPr txBox="1"/>
          <p:nvPr>
            <p:custDataLst>
              <p:tags r:id="rId13"/>
            </p:custDataLst>
          </p:nvPr>
        </p:nvSpPr>
        <p:spPr>
          <a:xfrm>
            <a:off x="7804150" y="734060"/>
            <a:ext cx="4387850" cy="5408295"/>
          </a:xfrm>
          <a:prstGeom prst="rect">
            <a:avLst/>
          </a:prstGeom>
          <a:noFill/>
          <a:ln w="28575" cmpd="sng">
            <a:solidFill>
              <a:schemeClr val="accent4"/>
            </a:solidFill>
            <a:prstDash val="sysDot"/>
          </a:ln>
        </p:spPr>
        <p:txBody>
          <a:bodyPr wrap="square" rtlCol="0">
            <a:spAutoFit/>
          </a:bodyPr>
          <a:lstStyle/>
          <a:p>
            <a:pPr indent="0" algn="l" fontAlgn="auto">
              <a:lnSpc>
                <a:spcPct val="120000"/>
              </a:lnSpc>
            </a:pPr>
            <a:r>
              <a:rPr lang="zh-CN" altLang="en-US" sz="2400">
                <a:latin typeface="微软雅黑" panose="020B0503020204020204" charset="-122"/>
                <a:ea typeface="微软雅黑" panose="020B0503020204020204" charset="-122"/>
                <a:cs typeface="微软雅黑" panose="020B0503020204020204" charset="-122"/>
                <a:sym typeface="+mn-ea"/>
              </a:rPr>
              <a:t>①国联强调“</a:t>
            </a:r>
            <a:r>
              <a:rPr lang="zh-CN" altLang="en-US" sz="2400">
                <a:solidFill>
                  <a:srgbClr val="4307CA"/>
                </a:solidFill>
                <a:latin typeface="微软雅黑" panose="020B0503020204020204" charset="-122"/>
                <a:ea typeface="微软雅黑" panose="020B0503020204020204" charset="-122"/>
                <a:cs typeface="微软雅黑" panose="020B0503020204020204" charset="-122"/>
                <a:sym typeface="+mn-ea"/>
              </a:rPr>
              <a:t>全体一致</a:t>
            </a:r>
            <a:r>
              <a:rPr lang="zh-CN" altLang="en-US" sz="2400">
                <a:latin typeface="微软雅黑" panose="020B0503020204020204" charset="-122"/>
                <a:ea typeface="微软雅黑" panose="020B0503020204020204" charset="-122"/>
                <a:cs typeface="微软雅黑" panose="020B0503020204020204" charset="-122"/>
                <a:sym typeface="+mn-ea"/>
              </a:rPr>
              <a:t>”原则，不利于国际法的实施；联合国强调“</a:t>
            </a:r>
            <a:r>
              <a:rPr lang="zh-CN" altLang="en-US" sz="2400">
                <a:solidFill>
                  <a:srgbClr val="4307CA"/>
                </a:solidFill>
                <a:latin typeface="微软雅黑" panose="020B0503020204020204" charset="-122"/>
                <a:ea typeface="微软雅黑" panose="020B0503020204020204" charset="-122"/>
                <a:cs typeface="微软雅黑" panose="020B0503020204020204" charset="-122"/>
                <a:sym typeface="+mn-ea"/>
              </a:rPr>
              <a:t>大国一致</a:t>
            </a:r>
            <a:r>
              <a:rPr lang="zh-CN" altLang="en-US" sz="2400">
                <a:latin typeface="微软雅黑" panose="020B0503020204020204" charset="-122"/>
                <a:ea typeface="微软雅黑" panose="020B0503020204020204" charset="-122"/>
                <a:cs typeface="微软雅黑" panose="020B0503020204020204" charset="-122"/>
                <a:sym typeface="+mn-ea"/>
              </a:rPr>
              <a:t>”原则，有助于国际法的实施。</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原则不同</a:t>
            </a:r>
            <a:r>
              <a:rPr lang="zh-CN" altLang="en-US" sz="2400" b="1">
                <a:latin typeface="微软雅黑" panose="020B0503020204020204" charset="-122"/>
                <a:ea typeface="微软雅黑" panose="020B0503020204020204" charset="-122"/>
                <a:cs typeface="微软雅黑" panose="020B0503020204020204" charset="-122"/>
                <a:sym typeface="+mn-ea"/>
              </a:rPr>
              <a:t>）</a:t>
            </a:r>
            <a:endParaRPr lang="zh-CN" altLang="en-US" sz="2400">
              <a:latin typeface="微软雅黑" panose="020B0503020204020204" charset="-122"/>
              <a:ea typeface="微软雅黑" panose="020B0503020204020204" charset="-122"/>
              <a:cs typeface="微软雅黑" panose="020B0503020204020204" charset="-122"/>
            </a:endParaRPr>
          </a:p>
          <a:p>
            <a:pPr indent="0" algn="l" fontAlgn="auto">
              <a:lnSpc>
                <a:spcPct val="120000"/>
              </a:lnSpc>
            </a:pPr>
            <a:r>
              <a:rPr lang="zh-CN" altLang="en-US" sz="2400">
                <a:latin typeface="微软雅黑" panose="020B0503020204020204" charset="-122"/>
                <a:ea typeface="微软雅黑" panose="020B0503020204020204" charset="-122"/>
                <a:cs typeface="微软雅黑" panose="020B0503020204020204" charset="-122"/>
                <a:sym typeface="+mn-ea"/>
              </a:rPr>
              <a:t>②联合国较之国联更具有普遍性，因此，联合国对国际法在更大范围内实施具有更大作用。</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普遍适用性</a:t>
            </a:r>
            <a:r>
              <a:rPr lang="zh-CN" altLang="en-US" sz="2400" b="1">
                <a:latin typeface="微软雅黑" panose="020B0503020204020204" charset="-122"/>
                <a:ea typeface="微软雅黑" panose="020B0503020204020204" charset="-122"/>
                <a:cs typeface="微软雅黑" panose="020B0503020204020204" charset="-122"/>
                <a:sym typeface="+mn-ea"/>
              </a:rPr>
              <a:t>不同）</a:t>
            </a:r>
            <a:endParaRPr lang="zh-CN" altLang="en-US" sz="2400">
              <a:latin typeface="微软雅黑" panose="020B0503020204020204" charset="-122"/>
              <a:ea typeface="微软雅黑" panose="020B0503020204020204" charset="-122"/>
              <a:cs typeface="微软雅黑" panose="020B0503020204020204" charset="-122"/>
            </a:endParaRPr>
          </a:p>
          <a:p>
            <a:pPr indent="0" algn="l" fontAlgn="auto">
              <a:lnSpc>
                <a:spcPct val="120000"/>
              </a:lnSpc>
            </a:pPr>
            <a:r>
              <a:rPr lang="zh-CN" altLang="en-US" sz="2400">
                <a:latin typeface="微软雅黑" panose="020B0503020204020204" charset="-122"/>
                <a:ea typeface="微软雅黑" panose="020B0503020204020204" charset="-122"/>
                <a:cs typeface="微软雅黑" panose="020B0503020204020204" charset="-122"/>
                <a:sym typeface="+mn-ea"/>
              </a:rPr>
              <a:t>③联合国较之国联在维护世界和平与安全上作用突出，更能推动国际法的发展。</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作用不同</a:t>
            </a:r>
            <a:r>
              <a:rPr lang="zh-CN" altLang="en-US" sz="2400" b="1">
                <a:latin typeface="微软雅黑" panose="020B0503020204020204" charset="-122"/>
                <a:ea typeface="微软雅黑" panose="020B0503020204020204" charset="-122"/>
                <a:cs typeface="微软雅黑" panose="020B0503020204020204" charset="-122"/>
                <a:sym typeface="+mn-ea"/>
              </a:rPr>
              <a:t>）</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9" name="椭圆 8"/>
          <p:cNvSpPr/>
          <p:nvPr>
            <p:custDataLst>
              <p:tags r:id="rId14"/>
            </p:custDataLst>
          </p:nvPr>
        </p:nvSpPr>
        <p:spPr>
          <a:xfrm>
            <a:off x="4230080" y="2674756"/>
            <a:ext cx="1766763" cy="1766763"/>
          </a:xfrm>
          <a:prstGeom prst="ellipse">
            <a:avLst/>
          </a:prstGeom>
          <a:noFill/>
          <a:ln>
            <a:solidFill>
              <a:srgbClr val="A5A5A5"/>
            </a:solid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7"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903980" y="153035"/>
            <a:ext cx="3928745" cy="542290"/>
          </a:xfrm>
          <a:prstGeom prst="rect">
            <a:avLst/>
          </a:prstGeom>
          <a:solidFill>
            <a:schemeClr val="accent2">
              <a:lumMod val="20000"/>
              <a:lumOff val="80000"/>
            </a:schemeClr>
          </a:solidFill>
        </p:spPr>
        <p:txBody>
          <a:bodyPr wrap="square" rtlCol="0" anchor="ctr" anchorCtr="0">
            <a:noAutofit/>
            <a:scene3d>
              <a:camera prst="orthographicFront"/>
              <a:lightRig rig="threePt" dir="t"/>
            </a:scene3d>
          </a:bodyPr>
          <a:lstStyle/>
          <a:p>
            <a:pPr indent="0" algn="ctr" fontAlgn="auto">
              <a:lnSpc>
                <a:spcPct val="100000"/>
              </a:lnSpc>
            </a:pPr>
            <a:r>
              <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sym typeface="+mn-ea"/>
              </a:rPr>
              <a:t>中国与国际法</a:t>
            </a:r>
            <a:endPar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2"/>
            </p:custDataLst>
          </p:nvPr>
        </p:nvSpPr>
        <p:spPr>
          <a:xfrm>
            <a:off x="595630" y="5615305"/>
            <a:ext cx="10786745" cy="1106805"/>
          </a:xfrm>
          <a:prstGeom prst="rect">
            <a:avLst/>
          </a:prstGeom>
          <a:noFill/>
          <a:ln>
            <a:solidFill>
              <a:schemeClr val="accent5">
                <a:lumMod val="75000"/>
              </a:schemeClr>
            </a:solidFill>
          </a:ln>
        </p:spPr>
        <p:txBody>
          <a:bodyPr wrap="square" rtlCol="0" anchor="t">
            <a:spAutoFit/>
          </a:bodyPr>
          <a:lstStyle/>
          <a:p>
            <a:pPr indent="0" fontAlgn="auto">
              <a:lnSpc>
                <a:spcPct val="100000"/>
              </a:lnSpc>
            </a:pPr>
            <a:r>
              <a:rPr lang="zh-CN" altLang="en-US" sz="2200" b="1">
                <a:solidFill>
                  <a:srgbClr val="0F1423"/>
                </a:solidFill>
                <a:latin typeface="Calibri" panose="020F0502020204030204"/>
                <a:ea typeface="楷体" panose="02010609060101010101" pitchFamily="49" charset="-122"/>
                <a:cs typeface="楷体" panose="02010609060101010101" pitchFamily="49" charset="-122"/>
                <a:sym typeface="+mn-ea"/>
              </a:rPr>
              <a:t>①</a:t>
            </a:r>
            <a:r>
              <a:rPr lang="en-US" altLang="zh-CN" sz="22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1954年</a:t>
            </a:r>
            <a:r>
              <a:rPr lang="zh-CN" altLang="en-US" sz="22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，中国提出</a:t>
            </a:r>
            <a:r>
              <a:rPr lang="en-US" altLang="zh-CN" sz="22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“和平共处五项原则”</a:t>
            </a:r>
            <a:endParaRPr lang="zh-CN" altLang="en-US" sz="22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200" b="1">
                <a:solidFill>
                  <a:schemeClr val="tx1"/>
                </a:solidFill>
                <a:latin typeface="Calibri" panose="020F0502020204030204"/>
                <a:ea typeface="楷体" panose="02010609060101010101" pitchFamily="49" charset="-122"/>
                <a:cs typeface="楷体" panose="02010609060101010101" pitchFamily="49" charset="-122"/>
                <a:sym typeface="+mn-ea"/>
              </a:rPr>
              <a:t>②</a:t>
            </a:r>
            <a:r>
              <a:rPr lang="en-US" altLang="zh-CN" sz="22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1997年和1999年</a:t>
            </a:r>
            <a:r>
              <a:rPr lang="zh-CN" altLang="en-US" sz="22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，中国分别</a:t>
            </a:r>
            <a:r>
              <a:rPr lang="en-US" altLang="zh-CN" sz="22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对港、澳恢复行使主权</a:t>
            </a:r>
            <a:endParaRPr lang="zh-CN" altLang="en-US" sz="2200" b="1">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200" b="1">
                <a:solidFill>
                  <a:schemeClr val="tx1"/>
                </a:solidFill>
                <a:latin typeface="Calibri" panose="020F0502020204030204"/>
                <a:ea typeface="楷体" panose="02010609060101010101" pitchFamily="49" charset="-122"/>
                <a:cs typeface="楷体" panose="02010609060101010101" pitchFamily="49" charset="-122"/>
                <a:sym typeface="+mn-ea"/>
              </a:rPr>
              <a:t>③</a:t>
            </a:r>
            <a:r>
              <a:rPr lang="en-US" altLang="zh-CN" sz="22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2003-2007</a:t>
            </a:r>
            <a:r>
              <a:rPr lang="zh-CN" altLang="en-US" sz="22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年，在北京举行六轮朝鲜核问题</a:t>
            </a:r>
            <a:r>
              <a:rPr lang="en-US" altLang="zh-CN" sz="22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六方会谈...</a:t>
            </a:r>
            <a:endParaRPr lang="en-US" altLang="zh-CN" sz="22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custDataLst>
              <p:tags r:id="rId3"/>
            </p:custDataLst>
          </p:nvPr>
        </p:nvSpPr>
        <p:spPr>
          <a:xfrm>
            <a:off x="595630" y="1155700"/>
            <a:ext cx="10786745" cy="2045335"/>
          </a:xfrm>
          <a:prstGeom prst="rect">
            <a:avLst/>
          </a:prstGeom>
          <a:noFill/>
          <a:ln>
            <a:solidFill>
              <a:schemeClr val="accent5">
                <a:lumMod val="75000"/>
              </a:schemeClr>
            </a:solidFill>
          </a:ln>
        </p:spPr>
        <p:txBody>
          <a:bodyPr wrap="square" rtlCol="0" anchor="t">
            <a:noAutofit/>
          </a:bodyPr>
          <a:lstStyle/>
          <a:p>
            <a:pPr indent="0" fontAlgn="auto">
              <a:lnSpc>
                <a:spcPct val="100000"/>
              </a:lnSpc>
            </a:pP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①</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1861</a:t>
            </a:r>
            <a:r>
              <a:rPr lang="zh-CN" altLang="en-US"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年</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，清政府设</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总理各国事务衙门</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，在外交上逐步与国际接轨</a:t>
            </a:r>
            <a:endPar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②</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第二次鸦片战争</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后，</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外国公使</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常驻北京</a:t>
            </a:r>
            <a:endPar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③</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1864年</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，美国人丁韪良将</a:t>
            </a:r>
            <a:r>
              <a:rPr lang="en-US" altLang="zh-CN"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国际法原理</a:t>
            </a:r>
            <a:r>
              <a:rPr lang="en-US" altLang="zh-CN"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一书翻译成中文，名为</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《万国公法》</a:t>
            </a:r>
            <a:endParaRPr lang="zh-CN" altLang="en-US" sz="2200" b="1">
              <a:solidFill>
                <a:srgbClr val="7030A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④</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1876年</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郭嵩焘</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出使英国，留任驻英公使，成为</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中国首位驻外使节</a:t>
            </a:r>
            <a:endPar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⑤</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1901年</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辛丑条约</a:t>
            </a:r>
            <a:r>
              <a:rPr lang="en-US" altLang="zh-CN"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规定改总理衙门为</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外务部</a:t>
            </a:r>
            <a:r>
              <a:rPr lang="zh-CN" altLang="en-US" sz="2200" b="1">
                <a:solidFill>
                  <a:srgbClr val="7030A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班列六部之前，办理对外事务</a:t>
            </a:r>
            <a:endPar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⑥1911—1912年，海圻号巡洋舰出国访问，途径英国、美国、古巴等国</a:t>
            </a:r>
            <a:endPar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文本框 4"/>
          <p:cNvSpPr txBox="1"/>
          <p:nvPr>
            <p:custDataLst>
              <p:tags r:id="rId4"/>
            </p:custDataLst>
          </p:nvPr>
        </p:nvSpPr>
        <p:spPr>
          <a:xfrm>
            <a:off x="595630" y="695325"/>
            <a:ext cx="10544810" cy="460375"/>
          </a:xfrm>
          <a:prstGeom prst="rect">
            <a:avLst/>
          </a:prstGeom>
          <a:noFill/>
        </p:spPr>
        <p:txBody>
          <a:bodyPr wrap="square" rtlCol="0" anchor="t">
            <a:spAutoFit/>
          </a:bodyPr>
          <a:lstStyle/>
          <a:p>
            <a:r>
              <a:rPr lang="zh-CN" altLang="en-US" sz="2400" b="1">
                <a:solidFill>
                  <a:schemeClr val="tx1"/>
                </a:solidFill>
                <a:latin typeface="微软雅黑" panose="020B0503020204020204" charset="-122"/>
                <a:ea typeface="微软雅黑" panose="020B0503020204020204" charset="-122"/>
                <a:cs typeface="楷体" panose="02010609060101010101" pitchFamily="49" charset="-122"/>
                <a:sym typeface="+mn-ea"/>
              </a:rPr>
              <a:t>一、晚清时期：</a:t>
            </a:r>
            <a:r>
              <a:rPr lang="zh-CN" altLang="en-US" sz="2400" b="1">
                <a:solidFill>
                  <a:schemeClr val="tx1"/>
                </a:solidFill>
                <a:latin typeface="微软雅黑" panose="020B0503020204020204" charset="-122"/>
                <a:ea typeface="微软雅黑" panose="020B0503020204020204" charset="-122"/>
                <a:sym typeface="+mn-ea"/>
              </a:rPr>
              <a:t>清朝企图维护旧制；不懂国际法，对外交变革反应迟滞</a:t>
            </a:r>
            <a:endParaRPr lang="zh-CN" altLang="en-US" sz="2400" b="1">
              <a:solidFill>
                <a:schemeClr val="tx1"/>
              </a:solidFill>
              <a:latin typeface="微软雅黑" panose="020B0503020204020204" charset="-122"/>
              <a:ea typeface="微软雅黑" panose="020B0503020204020204" charset="-122"/>
              <a:cs typeface="楷体" panose="02010609060101010101" pitchFamily="49" charset="-122"/>
              <a:sym typeface="+mn-ea"/>
            </a:endParaRPr>
          </a:p>
        </p:txBody>
      </p:sp>
      <p:sp>
        <p:nvSpPr>
          <p:cNvPr id="6" name="文本框 5"/>
          <p:cNvSpPr txBox="1"/>
          <p:nvPr>
            <p:custDataLst>
              <p:tags r:id="rId5"/>
            </p:custDataLst>
          </p:nvPr>
        </p:nvSpPr>
        <p:spPr>
          <a:xfrm>
            <a:off x="596265" y="3661410"/>
            <a:ext cx="10786110" cy="1445260"/>
          </a:xfrm>
          <a:prstGeom prst="rect">
            <a:avLst/>
          </a:prstGeom>
          <a:noFill/>
          <a:ln>
            <a:solidFill>
              <a:schemeClr val="accent5">
                <a:lumMod val="75000"/>
              </a:schemeClr>
            </a:solidFill>
          </a:ln>
        </p:spPr>
        <p:txBody>
          <a:bodyPr wrap="square" rtlCol="0" anchor="t">
            <a:spAutoFit/>
          </a:bodyPr>
          <a:lstStyle/>
          <a:p>
            <a:pPr indent="0" fontAlgn="auto">
              <a:lnSpc>
                <a:spcPct val="100000"/>
              </a:lnSpc>
            </a:pPr>
            <a:r>
              <a:rPr lang="zh-CN" altLang="en-US" sz="2200" b="1">
                <a:solidFill>
                  <a:srgbClr val="0F1423"/>
                </a:solidFill>
                <a:latin typeface="Calibri" panose="020F0502020204030204"/>
                <a:ea typeface="楷体" panose="02010609060101010101" pitchFamily="49" charset="-122"/>
                <a:cs typeface="楷体" panose="02010609060101010101" pitchFamily="49" charset="-122"/>
                <a:sym typeface="+mn-ea"/>
              </a:rPr>
              <a:t>①</a:t>
            </a:r>
            <a:r>
              <a:rPr lang="en-US" altLang="zh-CN"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1927</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年，中国收回</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汉口、九江</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英租界</a:t>
            </a:r>
            <a:endPar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200" b="1">
                <a:solidFill>
                  <a:srgbClr val="0F1423"/>
                </a:solidFill>
                <a:latin typeface="Calibri" panose="020F0502020204030204"/>
                <a:ea typeface="楷体" panose="02010609060101010101" pitchFamily="49" charset="-122"/>
                <a:cs typeface="楷体" panose="02010609060101010101" pitchFamily="49" charset="-122"/>
                <a:sym typeface="+mn-ea"/>
              </a:rPr>
              <a:t>②</a:t>
            </a:r>
            <a:r>
              <a:rPr lang="en-US" altLang="zh-CN"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1928</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年，国民政府发起“改定新约运动”，</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废除了部分不平等条约</a:t>
            </a:r>
            <a:endPar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200" b="1">
                <a:solidFill>
                  <a:srgbClr val="0F1423"/>
                </a:solidFill>
                <a:latin typeface="Calibri" panose="020F0502020204030204"/>
                <a:ea typeface="楷体" panose="02010609060101010101" pitchFamily="49" charset="-122"/>
                <a:cs typeface="楷体" panose="02010609060101010101" pitchFamily="49" charset="-122"/>
                <a:sym typeface="+mn-ea"/>
              </a:rPr>
              <a:t>③</a:t>
            </a:r>
            <a:r>
              <a:rPr lang="en-US" altLang="zh-CN"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1945</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年，董必武代表中国</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在《联合国宪章》签字</a:t>
            </a:r>
            <a:endParaRPr lang="zh-CN" altLang="en-US" sz="2200" b="1">
              <a:solidFill>
                <a:srgbClr val="7030A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200" b="1">
                <a:solidFill>
                  <a:srgbClr val="0F1423"/>
                </a:solidFill>
                <a:latin typeface="Calibri" panose="020F0502020204030204"/>
                <a:ea typeface="楷体" panose="02010609060101010101" pitchFamily="49" charset="-122"/>
                <a:cs typeface="楷体" panose="02010609060101010101" pitchFamily="49" charset="-122"/>
                <a:sym typeface="+mn-ea"/>
              </a:rPr>
              <a:t>④</a:t>
            </a:r>
            <a:r>
              <a:rPr lang="en-US" altLang="zh-CN"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1945</a:t>
            </a:r>
            <a:r>
              <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rPr>
              <a:t>年，抗日战争胜利，中国</a:t>
            </a:r>
            <a:r>
              <a:rPr lang="en-US" altLang="zh-CN" sz="2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恢复对台湾行使主权</a:t>
            </a:r>
            <a:endParaRPr lang="zh-CN" altLang="en-US" sz="2200" b="1">
              <a:solidFill>
                <a:srgbClr val="0F1423"/>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文本框 6"/>
          <p:cNvSpPr txBox="1"/>
          <p:nvPr>
            <p:custDataLst>
              <p:tags r:id="rId6"/>
            </p:custDataLst>
          </p:nvPr>
        </p:nvSpPr>
        <p:spPr>
          <a:xfrm>
            <a:off x="595630" y="3270885"/>
            <a:ext cx="9974580" cy="386080"/>
          </a:xfrm>
          <a:prstGeom prst="rect">
            <a:avLst/>
          </a:prstGeom>
          <a:noFill/>
        </p:spPr>
        <p:txBody>
          <a:bodyPr wrap="square" rtlCol="0" anchor="t">
            <a:spAutoFit/>
          </a:bodyPr>
          <a:lstStyle/>
          <a:p>
            <a:pPr>
              <a:lnSpc>
                <a:spcPct val="80000"/>
              </a:lnSpc>
            </a:pPr>
            <a:r>
              <a:rPr lang="zh-CN" altLang="en-US" sz="2400" b="1">
                <a:latin typeface="微软雅黑" panose="020B0503020204020204" charset="-122"/>
                <a:ea typeface="微软雅黑" panose="020B0503020204020204" charset="-122"/>
                <a:cs typeface="楷体" panose="02010609060101010101" pitchFamily="49" charset="-122"/>
                <a:sym typeface="+mn-ea"/>
              </a:rPr>
              <a:t>二、民国时期：对国际法认识加深；利用国际法收回国家主权</a:t>
            </a:r>
            <a:endParaRPr lang="zh-CN" altLang="en-US" sz="2400" b="1">
              <a:latin typeface="微软雅黑" panose="020B0503020204020204" charset="-122"/>
              <a:ea typeface="微软雅黑" panose="020B0503020204020204" charset="-122"/>
              <a:cs typeface="楷体" panose="02010609060101010101" pitchFamily="49" charset="-122"/>
              <a:sym typeface="+mn-ea"/>
            </a:endParaRPr>
          </a:p>
        </p:txBody>
      </p:sp>
      <p:sp>
        <p:nvSpPr>
          <p:cNvPr id="9" name="文本框 8"/>
          <p:cNvSpPr txBox="1"/>
          <p:nvPr>
            <p:custDataLst>
              <p:tags r:id="rId7"/>
            </p:custDataLst>
          </p:nvPr>
        </p:nvSpPr>
        <p:spPr>
          <a:xfrm>
            <a:off x="596265" y="5186680"/>
            <a:ext cx="9974580" cy="349250"/>
          </a:xfrm>
          <a:prstGeom prst="rect">
            <a:avLst/>
          </a:prstGeom>
          <a:noFill/>
        </p:spPr>
        <p:txBody>
          <a:bodyPr wrap="square" rtlCol="0" anchor="t">
            <a:spAutoFit/>
          </a:bodyPr>
          <a:lstStyle/>
          <a:p>
            <a:pPr>
              <a:lnSpc>
                <a:spcPct val="70000"/>
              </a:lnSpc>
            </a:pPr>
            <a:r>
              <a:rPr lang="zh-CN" altLang="en-US" sz="2400" b="1">
                <a:latin typeface="微软雅黑" panose="020B0503020204020204" charset="-122"/>
                <a:ea typeface="微软雅黑" panose="020B0503020204020204" charset="-122"/>
                <a:cs typeface="楷体" panose="02010609060101010101" pitchFamily="49" charset="-122"/>
                <a:sym typeface="+mn-ea"/>
              </a:rPr>
              <a:t>三、新中国：以中国智慧发展国际法治，以中国实力影响国际关系</a:t>
            </a:r>
            <a:endParaRPr lang="en-US" altLang="zh-CN" sz="2400" b="1">
              <a:latin typeface="微软雅黑" panose="020B0503020204020204" charset="-122"/>
              <a:ea typeface="微软雅黑" panose="020B0503020204020204" charset="-122"/>
              <a:cs typeface="楷体" panose="02010609060101010101" pitchFamily="49" charset="-122"/>
              <a:sym typeface="+mn-ea"/>
            </a:endParaRPr>
          </a:p>
        </p:txBody>
      </p:sp>
      <p:pic>
        <p:nvPicPr>
          <p:cNvPr id="8" name="Picture 8"/>
          <p:cNvPicPr>
            <a:picLocks noChangeAspect="1"/>
          </p:cNvPicPr>
          <p:nvPr>
            <p:custDataLst>
              <p:tags r:id="rId8"/>
            </p:custDataLst>
          </p:nvPr>
        </p:nvPicPr>
        <p:blipFill>
          <a:blip r:embed="rId9"/>
          <a:stretch>
            <a:fillRect/>
          </a:stretch>
        </p:blipFill>
        <p:spPr>
          <a:xfrm flipH="1">
            <a:off x="12230100" y="12382500"/>
            <a:ext cx="0" cy="0"/>
          </a:xfrm>
          <a:prstGeom prst="rect">
            <a:avLst/>
          </a:prstGeom>
          <a:ln>
            <a:noFill/>
          </a:ln>
        </p:spPr>
      </p:pic>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箭头连接符 20"/>
          <p:cNvCxnSpPr/>
          <p:nvPr>
            <p:custDataLst>
              <p:tags r:id="rId1"/>
            </p:custDataLst>
          </p:nvPr>
        </p:nvCxnSpPr>
        <p:spPr>
          <a:xfrm flipH="1" flipV="1">
            <a:off x="8903970" y="1723390"/>
            <a:ext cx="3810" cy="232854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26" name="组合 25"/>
          <p:cNvGrpSpPr/>
          <p:nvPr>
            <p:custDataLst>
              <p:tags r:id="rId2"/>
            </p:custDataLst>
          </p:nvPr>
        </p:nvGrpSpPr>
        <p:grpSpPr>
          <a:xfrm>
            <a:off x="0" y="345509"/>
            <a:ext cx="141515" cy="444273"/>
            <a:chOff x="11571416" y="3959358"/>
            <a:chExt cx="620584" cy="1723139"/>
          </a:xfrm>
        </p:grpSpPr>
        <p:sp>
          <p:nvSpPr>
            <p:cNvPr id="27" name="矩形 26"/>
            <p:cNvSpPr/>
            <p:nvPr>
              <p:custDataLst>
                <p:tags r:id="rId3"/>
              </p:custDataLst>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custDataLst>
                <p:tags r:id="rId4"/>
              </p:custDataLst>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3"/>
          <p:cNvSpPr>
            <a:spLocks noGrp="1"/>
          </p:cNvSpPr>
          <p:nvPr>
            <p:custDataLst>
              <p:tags r:id="rId5"/>
            </p:custDataLst>
          </p:nvPr>
        </p:nvSpPr>
        <p:spPr>
          <a:xfrm>
            <a:off x="141446" y="345441"/>
            <a:ext cx="4716780" cy="53101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3200" b="1">
                <a:solidFill>
                  <a:srgbClr val="3E4150"/>
                </a:solidFill>
                <a:latin typeface="华文行楷" panose="02010800040101010101" charset="-122"/>
                <a:ea typeface="华文行楷" panose="02010800040101010101" charset="-122"/>
                <a:cs typeface="微软雅黑" panose="020B0503020204020204" charset="-122"/>
              </a:rPr>
              <a:t>时空坐标</a:t>
            </a:r>
            <a:endParaRPr lang="zh-CN" altLang="en-US" sz="3200" b="1">
              <a:solidFill>
                <a:srgbClr val="3E4150"/>
              </a:solidFill>
              <a:latin typeface="华文行楷" panose="02010800040101010101" charset="-122"/>
              <a:ea typeface="华文行楷" panose="02010800040101010101" charset="-122"/>
              <a:cs typeface="微软雅黑" panose="020B0503020204020204" charset="-122"/>
            </a:endParaRPr>
          </a:p>
        </p:txBody>
      </p:sp>
      <p:cxnSp>
        <p:nvCxnSpPr>
          <p:cNvPr id="3" name="直接箭头连接符 2"/>
          <p:cNvCxnSpPr/>
          <p:nvPr>
            <p:custDataLst>
              <p:tags r:id="rId6"/>
            </p:custDataLst>
          </p:nvPr>
        </p:nvCxnSpPr>
        <p:spPr>
          <a:xfrm flipV="1">
            <a:off x="237490" y="4284980"/>
            <a:ext cx="11243310" cy="190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custDataLst>
              <p:tags r:id="rId7"/>
            </p:custDataLst>
          </p:nvPr>
        </p:nvSpPr>
        <p:spPr>
          <a:xfrm>
            <a:off x="486410" y="417893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custDataLst>
              <p:tags r:id="rId8"/>
            </p:custDataLst>
          </p:nvPr>
        </p:nvSpPr>
        <p:spPr>
          <a:xfrm>
            <a:off x="1631950"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9"/>
            </p:custDataLst>
          </p:nvPr>
        </p:nvSpPr>
        <p:spPr>
          <a:xfrm>
            <a:off x="321945" y="4555490"/>
            <a:ext cx="544195" cy="1014730"/>
          </a:xfrm>
          <a:prstGeom prst="rect">
            <a:avLst/>
          </a:prstGeom>
          <a:noFill/>
        </p:spPr>
        <p:txBody>
          <a:bodyPr wrap="square" rtlCol="0">
            <a:spAutoFit/>
          </a:bodyPr>
          <a:lstStyle/>
          <a:p>
            <a:pPr algn="ctr"/>
            <a:r>
              <a:rPr lang="en-US" sz="2000"/>
              <a:t>16</a:t>
            </a:r>
            <a:r>
              <a:rPr lang="zh-CN" altLang="en-US" sz="2000"/>
              <a:t>世纪</a:t>
            </a:r>
            <a:endParaRPr lang="zh-CN" altLang="en-US" sz="2000"/>
          </a:p>
        </p:txBody>
      </p:sp>
      <p:cxnSp>
        <p:nvCxnSpPr>
          <p:cNvPr id="10" name="直接箭头连接符 9"/>
          <p:cNvCxnSpPr/>
          <p:nvPr>
            <p:custDataLst>
              <p:tags r:id="rId10"/>
            </p:custDataLst>
          </p:nvPr>
        </p:nvCxnSpPr>
        <p:spPr>
          <a:xfrm flipV="1">
            <a:off x="1720215" y="3503295"/>
            <a:ext cx="2540" cy="607695"/>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11"/>
            </p:custDataLst>
          </p:nvPr>
        </p:nvSpPr>
        <p:spPr>
          <a:xfrm>
            <a:off x="461010" y="3023235"/>
            <a:ext cx="2539365" cy="460375"/>
          </a:xfrm>
          <a:prstGeom prst="rect">
            <a:avLst/>
          </a:prstGeom>
          <a:noFill/>
        </p:spPr>
        <p:txBody>
          <a:bodyPr wrap="square" rtlCol="0">
            <a:spAutoFit/>
          </a:bodyPr>
          <a:lstStyle/>
          <a:p>
            <a:pPr algn="ctr"/>
            <a:r>
              <a:rPr lang="zh-CN" altLang="en-US" sz="2400" b="1"/>
              <a:t>《战争与和平法》</a:t>
            </a:r>
            <a:endParaRPr lang="zh-CN" altLang="en-US" sz="2400" b="1"/>
          </a:p>
        </p:txBody>
      </p:sp>
      <p:sp>
        <p:nvSpPr>
          <p:cNvPr id="12" name="椭圆 11"/>
          <p:cNvSpPr/>
          <p:nvPr>
            <p:custDataLst>
              <p:tags r:id="rId12"/>
            </p:custDataLst>
          </p:nvPr>
        </p:nvSpPr>
        <p:spPr>
          <a:xfrm>
            <a:off x="3026410"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custDataLst>
              <p:tags r:id="rId13"/>
            </p:custDataLst>
          </p:nvPr>
        </p:nvCxnSpPr>
        <p:spPr>
          <a:xfrm flipH="1" flipV="1">
            <a:off x="3124200" y="2844800"/>
            <a:ext cx="9525" cy="1128395"/>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14"/>
            </p:custDataLst>
          </p:nvPr>
        </p:nvSpPr>
        <p:spPr>
          <a:xfrm>
            <a:off x="3583305" y="3229610"/>
            <a:ext cx="1961515" cy="460375"/>
          </a:xfrm>
          <a:prstGeom prst="rect">
            <a:avLst/>
          </a:prstGeom>
          <a:noFill/>
        </p:spPr>
        <p:txBody>
          <a:bodyPr wrap="square" rtlCol="0">
            <a:spAutoFit/>
          </a:bodyPr>
          <a:lstStyle/>
          <a:p>
            <a:pPr algn="ctr"/>
            <a:r>
              <a:rPr lang="zh-CN" altLang="en-US" sz="2400" b="1"/>
              <a:t>维也纳体系</a:t>
            </a:r>
            <a:endParaRPr lang="zh-CN" altLang="en-US" sz="2400" b="1"/>
          </a:p>
        </p:txBody>
      </p:sp>
      <p:sp>
        <p:nvSpPr>
          <p:cNvPr id="17" name="椭圆 16"/>
          <p:cNvSpPr/>
          <p:nvPr>
            <p:custDataLst>
              <p:tags r:id="rId15"/>
            </p:custDataLst>
          </p:nvPr>
        </p:nvSpPr>
        <p:spPr>
          <a:xfrm>
            <a:off x="4391025"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16"/>
            </p:custDataLst>
          </p:nvPr>
        </p:nvSpPr>
        <p:spPr>
          <a:xfrm>
            <a:off x="2012315" y="2439670"/>
            <a:ext cx="2936240" cy="460375"/>
          </a:xfrm>
          <a:prstGeom prst="rect">
            <a:avLst/>
          </a:prstGeom>
          <a:noFill/>
        </p:spPr>
        <p:txBody>
          <a:bodyPr wrap="square" rtlCol="0">
            <a:spAutoFit/>
          </a:bodyPr>
          <a:lstStyle/>
          <a:p>
            <a:pPr algn="ctr"/>
            <a:r>
              <a:rPr lang="zh-CN" altLang="en-US" sz="2400" b="1"/>
              <a:t>《威斯特伐利亚条约》</a:t>
            </a:r>
            <a:endParaRPr lang="zh-CN" altLang="en-US" sz="2400" b="1"/>
          </a:p>
        </p:txBody>
      </p:sp>
      <p:cxnSp>
        <p:nvCxnSpPr>
          <p:cNvPr id="22" name="直接箭头连接符 21"/>
          <p:cNvCxnSpPr/>
          <p:nvPr>
            <p:custDataLst>
              <p:tags r:id="rId17"/>
            </p:custDataLst>
          </p:nvPr>
        </p:nvCxnSpPr>
        <p:spPr>
          <a:xfrm flipV="1">
            <a:off x="4498975" y="3631565"/>
            <a:ext cx="6350" cy="456565"/>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8"/>
            </p:custDataLst>
          </p:nvPr>
        </p:nvSpPr>
        <p:spPr>
          <a:xfrm>
            <a:off x="5766435" y="3229610"/>
            <a:ext cx="1517015" cy="460375"/>
          </a:xfrm>
          <a:prstGeom prst="rect">
            <a:avLst/>
          </a:prstGeom>
          <a:noFill/>
        </p:spPr>
        <p:txBody>
          <a:bodyPr wrap="square" rtlCol="0">
            <a:spAutoFit/>
          </a:bodyPr>
          <a:lstStyle/>
          <a:p>
            <a:pPr algn="ctr"/>
            <a:r>
              <a:rPr lang="zh-CN" altLang="en-US" sz="2400" b="1"/>
              <a:t>国联</a:t>
            </a:r>
            <a:endParaRPr lang="zh-CN" altLang="en-US" sz="2400" b="1"/>
          </a:p>
        </p:txBody>
      </p:sp>
      <p:sp>
        <p:nvSpPr>
          <p:cNvPr id="25" name="椭圆 24"/>
          <p:cNvSpPr/>
          <p:nvPr>
            <p:custDataLst>
              <p:tags r:id="rId19"/>
            </p:custDataLst>
          </p:nvPr>
        </p:nvSpPr>
        <p:spPr>
          <a:xfrm>
            <a:off x="6428740"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p:nvPr>
            <p:custDataLst>
              <p:tags r:id="rId20"/>
            </p:custDataLst>
          </p:nvPr>
        </p:nvCxnSpPr>
        <p:spPr>
          <a:xfrm flipH="1" flipV="1">
            <a:off x="6592570" y="3653155"/>
            <a:ext cx="8890" cy="434975"/>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椭圆 31"/>
          <p:cNvSpPr/>
          <p:nvPr>
            <p:custDataLst>
              <p:tags r:id="rId21"/>
            </p:custDataLst>
          </p:nvPr>
        </p:nvSpPr>
        <p:spPr>
          <a:xfrm>
            <a:off x="7627620" y="417893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p:cNvCxnSpPr>
            <a:endCxn id="35" idx="2"/>
          </p:cNvCxnSpPr>
          <p:nvPr>
            <p:custDataLst>
              <p:tags r:id="rId22"/>
            </p:custDataLst>
          </p:nvPr>
        </p:nvCxnSpPr>
        <p:spPr>
          <a:xfrm flipV="1">
            <a:off x="7735570" y="3650615"/>
            <a:ext cx="1905" cy="49911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custDataLst>
              <p:tags r:id="rId23"/>
            </p:custDataLst>
          </p:nvPr>
        </p:nvSpPr>
        <p:spPr>
          <a:xfrm>
            <a:off x="6978650" y="3190240"/>
            <a:ext cx="1517015" cy="460375"/>
          </a:xfrm>
          <a:prstGeom prst="rect">
            <a:avLst/>
          </a:prstGeom>
          <a:noFill/>
        </p:spPr>
        <p:txBody>
          <a:bodyPr wrap="square" rtlCol="0">
            <a:spAutoFit/>
          </a:bodyPr>
          <a:lstStyle/>
          <a:p>
            <a:pPr algn="ctr"/>
            <a:r>
              <a:rPr lang="zh-CN" altLang="en-US" sz="2400" b="1"/>
              <a:t>非战公约</a:t>
            </a:r>
            <a:endParaRPr lang="zh-CN" altLang="en-US" sz="2400" b="1"/>
          </a:p>
        </p:txBody>
      </p:sp>
      <p:sp>
        <p:nvSpPr>
          <p:cNvPr id="36" name="椭圆 35"/>
          <p:cNvSpPr/>
          <p:nvPr>
            <p:custDataLst>
              <p:tags r:id="rId24"/>
            </p:custDataLst>
          </p:nvPr>
        </p:nvSpPr>
        <p:spPr>
          <a:xfrm>
            <a:off x="8688070"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custDataLst>
              <p:tags r:id="rId25"/>
            </p:custDataLst>
          </p:nvPr>
        </p:nvSpPr>
        <p:spPr>
          <a:xfrm>
            <a:off x="9579610" y="4178300"/>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custDataLst>
              <p:tags r:id="rId26"/>
            </p:custDataLst>
          </p:nvPr>
        </p:nvCxnSpPr>
        <p:spPr>
          <a:xfrm flipV="1">
            <a:off x="8796020" y="2954020"/>
            <a:ext cx="13970" cy="113411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文本框 40"/>
          <p:cNvSpPr txBox="1"/>
          <p:nvPr>
            <p:custDataLst>
              <p:tags r:id="rId27"/>
            </p:custDataLst>
          </p:nvPr>
        </p:nvSpPr>
        <p:spPr>
          <a:xfrm>
            <a:off x="9579610" y="5012690"/>
            <a:ext cx="1488440" cy="829945"/>
          </a:xfrm>
          <a:prstGeom prst="rect">
            <a:avLst/>
          </a:prstGeom>
          <a:noFill/>
          <a:ln w="12700" cmpd="sng">
            <a:solidFill>
              <a:schemeClr val="accent1">
                <a:shade val="50000"/>
              </a:schemeClr>
            </a:solidFill>
            <a:prstDash val="solid"/>
          </a:ln>
        </p:spPr>
        <p:txBody>
          <a:bodyPr wrap="square" rtlCol="0">
            <a:spAutoFit/>
          </a:bodyPr>
          <a:lstStyle/>
          <a:p>
            <a:pPr algn="ctr"/>
            <a:r>
              <a:rPr lang="zh-CN" altLang="en-US" sz="2400" b="1"/>
              <a:t>二战后国际法发展</a:t>
            </a:r>
            <a:endParaRPr lang="zh-CN" altLang="en-US" sz="2400" b="1"/>
          </a:p>
        </p:txBody>
      </p:sp>
      <p:cxnSp>
        <p:nvCxnSpPr>
          <p:cNvPr id="43" name="直接箭头连接符 42"/>
          <p:cNvCxnSpPr/>
          <p:nvPr>
            <p:custDataLst>
              <p:tags r:id="rId28"/>
            </p:custDataLst>
          </p:nvPr>
        </p:nvCxnSpPr>
        <p:spPr>
          <a:xfrm flipH="1" flipV="1">
            <a:off x="9675495" y="3674110"/>
            <a:ext cx="12065" cy="414020"/>
          </a:xfrm>
          <a:prstGeom prst="straightConnector1">
            <a:avLst/>
          </a:prstGeom>
          <a:ln w="25400" cmpd="sng">
            <a:solidFill>
              <a:schemeClr val="accent1">
                <a:shade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29"/>
            </p:custDataLst>
          </p:nvPr>
        </p:nvSpPr>
        <p:spPr>
          <a:xfrm>
            <a:off x="9432290" y="3190240"/>
            <a:ext cx="1488440" cy="460375"/>
          </a:xfrm>
          <a:prstGeom prst="rect">
            <a:avLst/>
          </a:prstGeom>
          <a:noFill/>
        </p:spPr>
        <p:txBody>
          <a:bodyPr wrap="square" rtlCol="0">
            <a:spAutoFit/>
          </a:bodyPr>
          <a:lstStyle/>
          <a:p>
            <a:pPr algn="ctr"/>
            <a:r>
              <a:rPr lang="zh-CN" altLang="en-US" sz="2400" b="1"/>
              <a:t>国际法院</a:t>
            </a:r>
            <a:endParaRPr lang="zh-CN" altLang="en-US" sz="2400" b="1"/>
          </a:p>
        </p:txBody>
      </p:sp>
      <p:sp>
        <p:nvSpPr>
          <p:cNvPr id="45" name="文本框 44"/>
          <p:cNvSpPr txBox="1"/>
          <p:nvPr>
            <p:custDataLst>
              <p:tags r:id="rId30"/>
            </p:custDataLst>
          </p:nvPr>
        </p:nvSpPr>
        <p:spPr>
          <a:xfrm>
            <a:off x="1344930" y="4555490"/>
            <a:ext cx="790575" cy="398780"/>
          </a:xfrm>
          <a:prstGeom prst="rect">
            <a:avLst/>
          </a:prstGeom>
          <a:noFill/>
        </p:spPr>
        <p:txBody>
          <a:bodyPr wrap="square" rtlCol="0">
            <a:spAutoFit/>
          </a:bodyPr>
          <a:lstStyle/>
          <a:p>
            <a:pPr algn="ctr"/>
            <a:r>
              <a:rPr lang="en-US" sz="2000"/>
              <a:t>1625</a:t>
            </a:r>
            <a:endParaRPr lang="en-US" sz="2000"/>
          </a:p>
        </p:txBody>
      </p:sp>
      <p:sp>
        <p:nvSpPr>
          <p:cNvPr id="46" name="文本框 45"/>
          <p:cNvSpPr txBox="1"/>
          <p:nvPr>
            <p:custDataLst>
              <p:tags r:id="rId31"/>
            </p:custDataLst>
          </p:nvPr>
        </p:nvSpPr>
        <p:spPr>
          <a:xfrm>
            <a:off x="2711450" y="4555490"/>
            <a:ext cx="845185" cy="398780"/>
          </a:xfrm>
          <a:prstGeom prst="rect">
            <a:avLst/>
          </a:prstGeom>
          <a:noFill/>
        </p:spPr>
        <p:txBody>
          <a:bodyPr wrap="square" rtlCol="0">
            <a:spAutoFit/>
          </a:bodyPr>
          <a:lstStyle/>
          <a:p>
            <a:pPr algn="ctr"/>
            <a:r>
              <a:rPr lang="en-US" sz="2000"/>
              <a:t>1648</a:t>
            </a:r>
            <a:endParaRPr lang="en-US" sz="2000"/>
          </a:p>
        </p:txBody>
      </p:sp>
      <p:sp>
        <p:nvSpPr>
          <p:cNvPr id="47" name="文本框 46"/>
          <p:cNvSpPr txBox="1"/>
          <p:nvPr>
            <p:custDataLst>
              <p:tags r:id="rId32"/>
            </p:custDataLst>
          </p:nvPr>
        </p:nvSpPr>
        <p:spPr>
          <a:xfrm>
            <a:off x="4178935" y="4555490"/>
            <a:ext cx="769620" cy="398780"/>
          </a:xfrm>
          <a:prstGeom prst="rect">
            <a:avLst/>
          </a:prstGeom>
          <a:noFill/>
        </p:spPr>
        <p:txBody>
          <a:bodyPr wrap="square" rtlCol="0">
            <a:spAutoFit/>
          </a:bodyPr>
          <a:lstStyle/>
          <a:p>
            <a:pPr algn="ctr"/>
            <a:r>
              <a:rPr lang="en-US" sz="2000"/>
              <a:t>1815</a:t>
            </a:r>
            <a:endParaRPr lang="en-US" sz="2000"/>
          </a:p>
        </p:txBody>
      </p:sp>
      <p:sp>
        <p:nvSpPr>
          <p:cNvPr id="48" name="文本框 47"/>
          <p:cNvSpPr txBox="1"/>
          <p:nvPr>
            <p:custDataLst>
              <p:tags r:id="rId33"/>
            </p:custDataLst>
          </p:nvPr>
        </p:nvSpPr>
        <p:spPr>
          <a:xfrm>
            <a:off x="6002655" y="4555490"/>
            <a:ext cx="1197610" cy="398780"/>
          </a:xfrm>
          <a:prstGeom prst="rect">
            <a:avLst/>
          </a:prstGeom>
          <a:noFill/>
        </p:spPr>
        <p:txBody>
          <a:bodyPr wrap="square" rtlCol="0">
            <a:spAutoFit/>
          </a:bodyPr>
          <a:lstStyle/>
          <a:p>
            <a:pPr algn="ctr"/>
            <a:r>
              <a:rPr lang="en-US" sz="2000"/>
              <a:t>1920</a:t>
            </a:r>
            <a:endParaRPr lang="en-US" sz="2000"/>
          </a:p>
        </p:txBody>
      </p:sp>
      <p:sp>
        <p:nvSpPr>
          <p:cNvPr id="50" name="文本框 49"/>
          <p:cNvSpPr txBox="1"/>
          <p:nvPr>
            <p:custDataLst>
              <p:tags r:id="rId34"/>
            </p:custDataLst>
          </p:nvPr>
        </p:nvSpPr>
        <p:spPr>
          <a:xfrm>
            <a:off x="7283450" y="4555490"/>
            <a:ext cx="904240" cy="398780"/>
          </a:xfrm>
          <a:prstGeom prst="rect">
            <a:avLst/>
          </a:prstGeom>
          <a:noFill/>
        </p:spPr>
        <p:txBody>
          <a:bodyPr wrap="square" rtlCol="0">
            <a:spAutoFit/>
          </a:bodyPr>
          <a:lstStyle/>
          <a:p>
            <a:pPr algn="ctr"/>
            <a:r>
              <a:rPr lang="en-US" sz="2000"/>
              <a:t>1928</a:t>
            </a:r>
            <a:endParaRPr lang="en-US" sz="2000"/>
          </a:p>
        </p:txBody>
      </p:sp>
      <p:sp>
        <p:nvSpPr>
          <p:cNvPr id="51" name="文本框 50"/>
          <p:cNvSpPr txBox="1"/>
          <p:nvPr>
            <p:custDataLst>
              <p:tags r:id="rId35"/>
            </p:custDataLst>
          </p:nvPr>
        </p:nvSpPr>
        <p:spPr>
          <a:xfrm>
            <a:off x="8453755" y="4555490"/>
            <a:ext cx="822325" cy="398780"/>
          </a:xfrm>
          <a:prstGeom prst="rect">
            <a:avLst/>
          </a:prstGeom>
          <a:noFill/>
        </p:spPr>
        <p:txBody>
          <a:bodyPr wrap="square" rtlCol="0">
            <a:spAutoFit/>
          </a:bodyPr>
          <a:lstStyle/>
          <a:p>
            <a:pPr algn="ctr"/>
            <a:r>
              <a:rPr lang="en-US" sz="2000"/>
              <a:t>1945</a:t>
            </a:r>
            <a:endParaRPr lang="en-US" sz="2000"/>
          </a:p>
        </p:txBody>
      </p:sp>
      <p:sp>
        <p:nvSpPr>
          <p:cNvPr id="52" name="文本框 51"/>
          <p:cNvSpPr txBox="1"/>
          <p:nvPr>
            <p:custDataLst>
              <p:tags r:id="rId36"/>
            </p:custDataLst>
          </p:nvPr>
        </p:nvSpPr>
        <p:spPr>
          <a:xfrm>
            <a:off x="9072880" y="4555490"/>
            <a:ext cx="1229360" cy="398780"/>
          </a:xfrm>
          <a:prstGeom prst="rect">
            <a:avLst/>
          </a:prstGeom>
          <a:noFill/>
        </p:spPr>
        <p:txBody>
          <a:bodyPr wrap="square" rtlCol="0">
            <a:spAutoFit/>
          </a:bodyPr>
          <a:lstStyle/>
          <a:p>
            <a:pPr algn="ctr"/>
            <a:r>
              <a:rPr lang="en-US" sz="2000"/>
              <a:t>1946</a:t>
            </a:r>
            <a:endParaRPr lang="en-US" sz="2000"/>
          </a:p>
        </p:txBody>
      </p:sp>
      <p:sp>
        <p:nvSpPr>
          <p:cNvPr id="30" name="文本框 29"/>
          <p:cNvSpPr txBox="1"/>
          <p:nvPr>
            <p:custDataLst>
              <p:tags r:id="rId37"/>
            </p:custDataLst>
          </p:nvPr>
        </p:nvSpPr>
        <p:spPr>
          <a:xfrm>
            <a:off x="7978775" y="2562860"/>
            <a:ext cx="2193925" cy="460375"/>
          </a:xfrm>
          <a:prstGeom prst="rect">
            <a:avLst/>
          </a:prstGeom>
          <a:noFill/>
        </p:spPr>
        <p:txBody>
          <a:bodyPr wrap="square" rtlCol="0">
            <a:spAutoFit/>
          </a:bodyPr>
          <a:lstStyle/>
          <a:p>
            <a:pPr algn="ctr"/>
            <a:r>
              <a:rPr lang="zh-CN" altLang="en-US" sz="2400" b="1"/>
              <a:t>《联合国宪章》</a:t>
            </a:r>
            <a:endParaRPr lang="zh-CN" altLang="en-US" sz="2400" b="1"/>
          </a:p>
        </p:txBody>
      </p:sp>
      <p:sp>
        <p:nvSpPr>
          <p:cNvPr id="4" name="文本框 3"/>
          <p:cNvSpPr txBox="1"/>
          <p:nvPr>
            <p:custDataLst>
              <p:tags r:id="rId38"/>
            </p:custDataLst>
          </p:nvPr>
        </p:nvSpPr>
        <p:spPr>
          <a:xfrm>
            <a:off x="1069340" y="4954270"/>
            <a:ext cx="1226820" cy="1198880"/>
          </a:xfrm>
          <a:prstGeom prst="rect">
            <a:avLst/>
          </a:prstGeom>
          <a:noFill/>
          <a:ln w="12700" cmpd="sng">
            <a:solidFill>
              <a:schemeClr val="accent1">
                <a:shade val="50000"/>
              </a:schemeClr>
            </a:solidFill>
            <a:prstDash val="solid"/>
          </a:ln>
        </p:spPr>
        <p:txBody>
          <a:bodyPr wrap="square" rtlCol="0">
            <a:spAutoFit/>
          </a:bodyPr>
          <a:lstStyle/>
          <a:p>
            <a:pPr algn="ctr"/>
            <a:r>
              <a:rPr lang="zh-CN" altLang="en-US" sz="2400" b="1">
                <a:solidFill>
                  <a:srgbClr val="0070C0"/>
                </a:solidFill>
              </a:rPr>
              <a:t>奠定</a:t>
            </a:r>
            <a:r>
              <a:rPr lang="zh-CN" altLang="en-US" sz="2400" b="1"/>
              <a:t>国际法的</a:t>
            </a:r>
            <a:r>
              <a:rPr lang="zh-CN" altLang="en-US" sz="2400" b="1">
                <a:solidFill>
                  <a:srgbClr val="FF0000"/>
                </a:solidFill>
              </a:rPr>
              <a:t>基础</a:t>
            </a:r>
            <a:endParaRPr lang="zh-CN" altLang="en-US" sz="2400" b="1">
              <a:solidFill>
                <a:srgbClr val="FF0000"/>
              </a:solidFill>
            </a:endParaRPr>
          </a:p>
        </p:txBody>
      </p:sp>
      <p:sp>
        <p:nvSpPr>
          <p:cNvPr id="54" name="文本框 53"/>
          <p:cNvSpPr txBox="1"/>
          <p:nvPr>
            <p:custDataLst>
              <p:tags r:id="rId39"/>
            </p:custDataLst>
          </p:nvPr>
        </p:nvSpPr>
        <p:spPr>
          <a:xfrm>
            <a:off x="263525" y="876300"/>
            <a:ext cx="4343400" cy="953135"/>
          </a:xfrm>
          <a:prstGeom prst="rect">
            <a:avLst/>
          </a:prstGeom>
          <a:noFill/>
          <a:ln w="12700" cmpd="sng">
            <a:solidFill>
              <a:schemeClr val="tx1"/>
            </a:solidFill>
            <a:prstDash val="solid"/>
          </a:ln>
        </p:spPr>
        <p:txBody>
          <a:bodyPr wrap="square" rtlCol="0">
            <a:spAutoFit/>
          </a:bodyPr>
          <a:lstStyle/>
          <a:p>
            <a:pPr algn="l"/>
            <a:r>
              <a:rPr lang="en-US" altLang="zh-CN" sz="2800" b="1"/>
              <a:t>16-19</a:t>
            </a:r>
            <a:r>
              <a:rPr lang="zh-CN" altLang="en-US" sz="2800" b="1"/>
              <a:t>世纪，西方从</a:t>
            </a:r>
            <a:r>
              <a:rPr lang="zh-CN" altLang="en-US" sz="2800" b="1">
                <a:solidFill>
                  <a:srgbClr val="0070C0"/>
                </a:solidFill>
              </a:rPr>
              <a:t>专制王权国家</a:t>
            </a:r>
            <a:r>
              <a:rPr lang="zh-CN" altLang="en-US" sz="2800" b="1"/>
              <a:t>发展为</a:t>
            </a:r>
            <a:r>
              <a:rPr lang="zh-CN" altLang="en-US" sz="2800" b="1">
                <a:solidFill>
                  <a:srgbClr val="C00000"/>
                </a:solidFill>
                <a:sym typeface="+mn-ea"/>
              </a:rPr>
              <a:t>民族国家</a:t>
            </a:r>
            <a:endParaRPr lang="zh-CN" altLang="en-US" sz="2800" b="1">
              <a:solidFill>
                <a:srgbClr val="C00000"/>
              </a:solidFill>
              <a:sym typeface="+mn-ea"/>
            </a:endParaRPr>
          </a:p>
        </p:txBody>
      </p:sp>
      <p:sp>
        <p:nvSpPr>
          <p:cNvPr id="7" name="文本框 6"/>
          <p:cNvSpPr txBox="1"/>
          <p:nvPr>
            <p:custDataLst>
              <p:tags r:id="rId40"/>
            </p:custDataLst>
          </p:nvPr>
        </p:nvSpPr>
        <p:spPr>
          <a:xfrm>
            <a:off x="2533015" y="4954270"/>
            <a:ext cx="1201420" cy="1198880"/>
          </a:xfrm>
          <a:prstGeom prst="rect">
            <a:avLst/>
          </a:prstGeom>
          <a:noFill/>
          <a:ln w="12700" cmpd="sng">
            <a:solidFill>
              <a:schemeClr val="accent1">
                <a:shade val="50000"/>
              </a:schemeClr>
            </a:solidFill>
            <a:prstDash val="solid"/>
          </a:ln>
        </p:spPr>
        <p:txBody>
          <a:bodyPr wrap="square" rtlCol="0">
            <a:spAutoFit/>
          </a:bodyPr>
          <a:lstStyle/>
          <a:p>
            <a:pPr algn="ctr"/>
            <a:r>
              <a:rPr lang="zh-CN" altLang="en-US" sz="2400" b="1">
                <a:solidFill>
                  <a:srgbClr val="0070C0"/>
                </a:solidFill>
              </a:rPr>
              <a:t>形成</a:t>
            </a:r>
            <a:r>
              <a:rPr lang="zh-CN" altLang="en-US" sz="2400" b="1"/>
              <a:t>国际法的</a:t>
            </a:r>
            <a:r>
              <a:rPr lang="zh-CN" altLang="en-US" sz="2400" b="1">
                <a:solidFill>
                  <a:srgbClr val="FF0000"/>
                </a:solidFill>
              </a:rPr>
              <a:t>原则</a:t>
            </a:r>
            <a:endParaRPr lang="zh-CN" altLang="en-US" sz="2400" b="1">
              <a:solidFill>
                <a:srgbClr val="FF0000"/>
              </a:solidFill>
            </a:endParaRPr>
          </a:p>
        </p:txBody>
      </p:sp>
      <p:sp>
        <p:nvSpPr>
          <p:cNvPr id="9" name="椭圆 8"/>
          <p:cNvSpPr/>
          <p:nvPr>
            <p:custDataLst>
              <p:tags r:id="rId41"/>
            </p:custDataLst>
          </p:nvPr>
        </p:nvSpPr>
        <p:spPr>
          <a:xfrm>
            <a:off x="5838825" y="4178935"/>
            <a:ext cx="215900" cy="2159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42"/>
            </p:custDataLst>
          </p:nvPr>
        </p:nvSpPr>
        <p:spPr>
          <a:xfrm>
            <a:off x="5347970" y="4555490"/>
            <a:ext cx="1197610" cy="398780"/>
          </a:xfrm>
          <a:prstGeom prst="rect">
            <a:avLst/>
          </a:prstGeom>
          <a:noFill/>
        </p:spPr>
        <p:txBody>
          <a:bodyPr wrap="square" rtlCol="0">
            <a:spAutoFit/>
          </a:bodyPr>
          <a:lstStyle/>
          <a:p>
            <a:pPr algn="ctr"/>
            <a:r>
              <a:rPr lang="en-US" sz="2000"/>
              <a:t>1917</a:t>
            </a:r>
            <a:endParaRPr lang="en-US" sz="2000"/>
          </a:p>
        </p:txBody>
      </p:sp>
      <p:sp>
        <p:nvSpPr>
          <p:cNvPr id="16" name="文本框 15"/>
          <p:cNvSpPr txBox="1"/>
          <p:nvPr>
            <p:custDataLst>
              <p:tags r:id="rId43"/>
            </p:custDataLst>
          </p:nvPr>
        </p:nvSpPr>
        <p:spPr>
          <a:xfrm>
            <a:off x="5173345" y="4954270"/>
            <a:ext cx="1151890" cy="1568450"/>
          </a:xfrm>
          <a:prstGeom prst="rect">
            <a:avLst/>
          </a:prstGeom>
          <a:noFill/>
          <a:ln w="12700" cmpd="sng">
            <a:solidFill>
              <a:schemeClr val="accent1">
                <a:shade val="50000"/>
              </a:schemeClr>
            </a:solidFill>
            <a:prstDash val="solid"/>
          </a:ln>
        </p:spPr>
        <p:txBody>
          <a:bodyPr wrap="square" rtlCol="0">
            <a:spAutoFit/>
          </a:bodyPr>
          <a:lstStyle/>
          <a:p>
            <a:r>
              <a:rPr lang="en-US" altLang="zh-CN" sz="2400" b="1"/>
              <a:t>十月革命</a:t>
            </a:r>
            <a:r>
              <a:rPr lang="en-US" altLang="zh-CN" sz="2400" b="1">
                <a:solidFill>
                  <a:srgbClr val="0070C0"/>
                </a:solidFill>
              </a:rPr>
              <a:t>开辟</a:t>
            </a:r>
            <a:r>
              <a:rPr lang="en-US" altLang="zh-CN" sz="2400" b="1"/>
              <a:t>国际法</a:t>
            </a:r>
            <a:r>
              <a:rPr lang="en-US" altLang="zh-CN" sz="2400" b="1">
                <a:solidFill>
                  <a:srgbClr val="FF0000"/>
                </a:solidFill>
              </a:rPr>
              <a:t>新阶段</a:t>
            </a:r>
            <a:endParaRPr lang="en-US" altLang="zh-CN" sz="2400" b="1">
              <a:solidFill>
                <a:srgbClr val="FF0000"/>
              </a:solidFill>
            </a:endParaRPr>
          </a:p>
        </p:txBody>
      </p:sp>
      <p:cxnSp>
        <p:nvCxnSpPr>
          <p:cNvPr id="18" name="直接箭头连接符 17"/>
          <p:cNvCxnSpPr/>
          <p:nvPr>
            <p:custDataLst>
              <p:tags r:id="rId44"/>
            </p:custDataLst>
          </p:nvPr>
        </p:nvCxnSpPr>
        <p:spPr>
          <a:xfrm flipH="1" flipV="1">
            <a:off x="588010" y="1758315"/>
            <a:ext cx="10795" cy="225869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custDataLst>
              <p:tags r:id="rId45"/>
            </p:custDataLst>
          </p:nvPr>
        </p:nvCxnSpPr>
        <p:spPr>
          <a:xfrm flipH="1" flipV="1">
            <a:off x="5347970" y="1758315"/>
            <a:ext cx="3810" cy="232854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46"/>
            </p:custDataLst>
          </p:nvPr>
        </p:nvSpPr>
        <p:spPr>
          <a:xfrm>
            <a:off x="6325235" y="893445"/>
            <a:ext cx="5617210" cy="953135"/>
          </a:xfrm>
          <a:prstGeom prst="rect">
            <a:avLst/>
          </a:prstGeom>
          <a:noFill/>
          <a:ln w="12700" cmpd="sng">
            <a:solidFill>
              <a:schemeClr val="tx1"/>
            </a:solidFill>
            <a:prstDash val="solid"/>
          </a:ln>
        </p:spPr>
        <p:txBody>
          <a:bodyPr wrap="square" rtlCol="0">
            <a:spAutoFit/>
          </a:bodyPr>
          <a:lstStyle/>
          <a:p>
            <a:pPr algn="l"/>
            <a:r>
              <a:rPr lang="zh-CN" sz="2800" b="1"/>
              <a:t>二战后，民族解放运动，大批新兴民族国家独立</a:t>
            </a:r>
            <a:endParaRPr lang="zh-CN" sz="2800" b="1"/>
          </a:p>
        </p:txBody>
      </p:sp>
      <p:sp>
        <p:nvSpPr>
          <p:cNvPr id="31" name="文本框 30"/>
          <p:cNvSpPr txBox="1"/>
          <p:nvPr>
            <p:custDataLst>
              <p:tags r:id="rId47"/>
            </p:custDataLst>
          </p:nvPr>
        </p:nvSpPr>
        <p:spPr>
          <a:xfrm>
            <a:off x="3816350" y="4954270"/>
            <a:ext cx="1228725" cy="1198880"/>
          </a:xfrm>
          <a:prstGeom prst="rect">
            <a:avLst/>
          </a:prstGeom>
          <a:noFill/>
          <a:ln w="12700" cmpd="sng">
            <a:solidFill>
              <a:schemeClr val="accent1">
                <a:shade val="50000"/>
              </a:schemeClr>
            </a:solidFill>
            <a:prstDash val="solid"/>
          </a:ln>
        </p:spPr>
        <p:txBody>
          <a:bodyPr wrap="square" rtlCol="0">
            <a:spAutoFit/>
          </a:bodyPr>
          <a:lstStyle/>
          <a:p>
            <a:r>
              <a:rPr lang="zh-CN" altLang="en-US" sz="2400" b="1">
                <a:solidFill>
                  <a:schemeClr val="accent5"/>
                </a:solidFill>
              </a:rPr>
              <a:t>扩大</a:t>
            </a:r>
            <a:r>
              <a:rPr lang="zh-CN" altLang="en-US" sz="2400" b="1"/>
              <a:t>国际法的</a:t>
            </a:r>
            <a:r>
              <a:rPr lang="zh-CN" altLang="en-US" sz="2400" b="1">
                <a:solidFill>
                  <a:srgbClr val="FF0000"/>
                </a:solidFill>
              </a:rPr>
              <a:t>应用</a:t>
            </a:r>
            <a:endParaRPr lang="zh-CN" altLang="en-US" sz="2400" b="1">
              <a:solidFill>
                <a:srgbClr val="FF0000"/>
              </a:solidFill>
            </a:endParaRPr>
          </a:p>
        </p:txBody>
      </p:sp>
      <p:sp>
        <p:nvSpPr>
          <p:cNvPr id="33" name="文本框 32"/>
          <p:cNvSpPr txBox="1"/>
          <p:nvPr>
            <p:custDataLst>
              <p:tags r:id="rId48"/>
            </p:custDataLst>
          </p:nvPr>
        </p:nvSpPr>
        <p:spPr>
          <a:xfrm>
            <a:off x="6384925" y="4954270"/>
            <a:ext cx="1242695" cy="1198880"/>
          </a:xfrm>
          <a:prstGeom prst="rect">
            <a:avLst/>
          </a:prstGeom>
          <a:noFill/>
          <a:ln w="12700" cmpd="sng">
            <a:solidFill>
              <a:schemeClr val="accent1">
                <a:shade val="50000"/>
              </a:schemeClr>
            </a:solidFill>
            <a:prstDash val="solid"/>
          </a:ln>
        </p:spPr>
        <p:txBody>
          <a:bodyPr wrap="square" rtlCol="0">
            <a:spAutoFit/>
          </a:bodyPr>
          <a:lstStyle/>
          <a:p>
            <a:pPr algn="ctr"/>
            <a:r>
              <a:rPr lang="en-US" altLang="zh-CN" sz="2400" b="1"/>
              <a:t>20</a:t>
            </a:r>
            <a:r>
              <a:rPr lang="zh-CN" altLang="en-US" sz="2400" b="1"/>
              <a:t>世纪</a:t>
            </a:r>
            <a:endParaRPr lang="zh-CN" altLang="en-US" sz="2400" b="1"/>
          </a:p>
          <a:p>
            <a:pPr algn="ctr"/>
            <a:r>
              <a:rPr lang="zh-CN" altLang="en-US" sz="2400" b="1"/>
              <a:t>国际法</a:t>
            </a:r>
            <a:r>
              <a:rPr lang="zh-CN" altLang="en-US" sz="2400" b="1">
                <a:solidFill>
                  <a:schemeClr val="accent5"/>
                </a:solidFill>
              </a:rPr>
              <a:t>发展</a:t>
            </a:r>
            <a:endParaRPr lang="zh-CN" altLang="en-US" sz="2400" b="1">
              <a:solidFill>
                <a:schemeClr val="accent5"/>
              </a:solidFill>
            </a:endParaRPr>
          </a:p>
        </p:txBody>
      </p:sp>
      <p:sp>
        <p:nvSpPr>
          <p:cNvPr id="38" name="文本框 37"/>
          <p:cNvSpPr txBox="1"/>
          <p:nvPr>
            <p:custDataLst>
              <p:tags r:id="rId49"/>
            </p:custDataLst>
          </p:nvPr>
        </p:nvSpPr>
        <p:spPr>
          <a:xfrm>
            <a:off x="1494790" y="1917700"/>
            <a:ext cx="2896235" cy="521970"/>
          </a:xfrm>
          <a:prstGeom prst="rect">
            <a:avLst/>
          </a:prstGeom>
          <a:solidFill>
            <a:srgbClr val="C00000"/>
          </a:solidFill>
          <a:ln>
            <a:noFill/>
          </a:ln>
        </p:spPr>
        <p:txBody>
          <a:bodyPr wrap="square" rtlCol="0" anchor="t">
            <a:spAutoFit/>
          </a:bodyPr>
          <a:lstStyle/>
          <a:p>
            <a:pPr algn="ctr"/>
            <a:r>
              <a:rPr lang="zh-CN" altLang="en-US" sz="2800" b="1">
                <a:solidFill>
                  <a:schemeClr val="bg1"/>
                </a:solidFill>
              </a:rPr>
              <a:t>国家从无到有</a:t>
            </a:r>
            <a:endParaRPr lang="zh-CN" altLang="en-US" sz="28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down)">
                                      <p:cBhvr>
                                        <p:cTn id="8" dur="500"/>
                                        <p:tgtEl>
                                          <p:spTgt spid="2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ppt_x</p:attrName>
                                        </p:attrNameLst>
                                      </p:cBhvr>
                                      <p:tavLst>
                                        <p:tav tm="0">
                                          <p:val>
                                            <p:strVal val="#ppt_x-#ppt_w*1.125000"/>
                                          </p:val>
                                        </p:tav>
                                        <p:tav tm="100000">
                                          <p:val>
                                            <p:strVal val="#ppt_x"/>
                                          </p:val>
                                        </p:tav>
                                      </p:tavLst>
                                    </p:anim>
                                    <p:animEffect transition="in" filter="wipe(right)">
                                      <p:cBhvr>
                                        <p:cTn id="12" dur="500"/>
                                        <p:tgtEl>
                                          <p:spTgt spid="31"/>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1000" fill="hold"/>
                                        <p:tgtEl>
                                          <p:spTgt spid="33"/>
                                        </p:tgtEl>
                                        <p:attrNameLst>
                                          <p:attrName>ppt_w</p:attrName>
                                        </p:attrNameLst>
                                      </p:cBhvr>
                                      <p:tavLst>
                                        <p:tav tm="0">
                                          <p:val>
                                            <p:strVal val="#ppt_w*0.70"/>
                                          </p:val>
                                        </p:tav>
                                        <p:tav tm="100000">
                                          <p:val>
                                            <p:strVal val="#ppt_w"/>
                                          </p:val>
                                        </p:tav>
                                      </p:tavLst>
                                    </p:anim>
                                    <p:anim calcmode="lin" valueType="num">
                                      <p:cBhvr>
                                        <p:cTn id="16" dur="1000" fill="hold"/>
                                        <p:tgtEl>
                                          <p:spTgt spid="33"/>
                                        </p:tgtEl>
                                        <p:attrNameLst>
                                          <p:attrName>ppt_h</p:attrName>
                                        </p:attrNameLst>
                                      </p:cBhvr>
                                      <p:tavLst>
                                        <p:tav tm="0">
                                          <p:val>
                                            <p:strVal val="#ppt_h"/>
                                          </p:val>
                                        </p:tav>
                                        <p:tav tm="100000">
                                          <p:val>
                                            <p:strVal val="#ppt_h"/>
                                          </p:val>
                                        </p:tav>
                                      </p:tavLst>
                                    </p:anim>
                                    <p:animEffect transition="in" filter="fade">
                                      <p:cBhvr>
                                        <p:cTn id="17" dur="1000"/>
                                        <p:tgtEl>
                                          <p:spTgt spid="33"/>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178522"/>
            <a:ext cx="432604" cy="1022206"/>
            <a:chOff x="11571416" y="3959358"/>
            <a:chExt cx="620584" cy="1723139"/>
          </a:xfrm>
        </p:grpSpPr>
        <p:sp>
          <p:nvSpPr>
            <p:cNvPr id="11" name="矩形 10"/>
            <p:cNvSpPr/>
            <p:nvPr>
              <p:custDataLst>
                <p:tags r:id="rId2"/>
              </p:custDataLst>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3"/>
              </p:custDataLst>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custDataLst>
              <p:tags r:id="rId4"/>
            </p:custDataLst>
          </p:nvPr>
        </p:nvSpPr>
        <p:spPr>
          <a:xfrm>
            <a:off x="572941" y="366338"/>
            <a:ext cx="9893335" cy="646331"/>
          </a:xfrm>
          <a:prstGeom prst="rect">
            <a:avLst/>
          </a:prstGeom>
          <a:noFill/>
        </p:spPr>
        <p:txBody>
          <a:bodyPr wrap="square" rtlCol="0">
            <a:spAutoFit/>
          </a:bodyPr>
          <a:lstStyle/>
          <a:p>
            <a:r>
              <a:rPr lang="zh-CN" altLang="en-US" sz="3600" b="1">
                <a:latin typeface="微软雅黑" panose="020B0503020204020204" charset="-122"/>
                <a:ea typeface="微软雅黑" panose="020B0503020204020204" charset="-122"/>
              </a:rPr>
              <a:t>课堂小结</a:t>
            </a:r>
            <a:endParaRPr lang="zh-CN" altLang="en-US" sz="3600" b="1">
              <a:latin typeface="微软雅黑" panose="020B0503020204020204" charset="-122"/>
              <a:ea typeface="微软雅黑" panose="020B0503020204020204" charset="-122"/>
            </a:endParaRPr>
          </a:p>
        </p:txBody>
      </p:sp>
      <p:sp>
        <p:nvSpPr>
          <p:cNvPr id="3" name="文本框 2"/>
          <p:cNvSpPr txBox="1"/>
          <p:nvPr>
            <p:custDataLst>
              <p:tags r:id="rId5"/>
            </p:custDataLst>
          </p:nvPr>
        </p:nvSpPr>
        <p:spPr>
          <a:xfrm>
            <a:off x="76200" y="2310765"/>
            <a:ext cx="1483995" cy="2553335"/>
          </a:xfrm>
          <a:prstGeom prst="rect">
            <a:avLst/>
          </a:prstGeom>
          <a:noFill/>
        </p:spPr>
        <p:txBody>
          <a:bodyPr wrap="square" rtlCol="0">
            <a:spAutoFit/>
          </a:bodyPr>
          <a:lstStyle/>
          <a:p>
            <a:pPr algn="ctr"/>
            <a:r>
              <a:rPr lang="zh-CN" altLang="en-US" sz="3200" b="1">
                <a:latin typeface="微软雅黑" panose="020B0503020204020204" charset="-122"/>
                <a:ea typeface="微软雅黑" panose="020B0503020204020204" charset="-122"/>
              </a:rPr>
              <a:t>近代西方民族国家与国际法的发展</a:t>
            </a:r>
            <a:endParaRPr lang="zh-CN" altLang="en-US" sz="3200" b="1">
              <a:latin typeface="微软雅黑" panose="020B0503020204020204" charset="-122"/>
              <a:ea typeface="微软雅黑" panose="020B0503020204020204" charset="-122"/>
            </a:endParaRPr>
          </a:p>
        </p:txBody>
      </p:sp>
      <p:sp>
        <p:nvSpPr>
          <p:cNvPr id="4" name="左大括号 3"/>
          <p:cNvSpPr/>
          <p:nvPr>
            <p:custDataLst>
              <p:tags r:id="rId6"/>
            </p:custDataLst>
          </p:nvPr>
        </p:nvSpPr>
        <p:spPr>
          <a:xfrm>
            <a:off x="1697990" y="1480820"/>
            <a:ext cx="471170" cy="466979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custDataLst>
              <p:tags r:id="rId7"/>
            </p:custDataLst>
          </p:nvPr>
        </p:nvSpPr>
        <p:spPr>
          <a:xfrm>
            <a:off x="2169160" y="1154430"/>
            <a:ext cx="3568700" cy="1076325"/>
          </a:xfrm>
          <a:prstGeom prst="rect">
            <a:avLst/>
          </a:prstGeom>
          <a:noFill/>
        </p:spPr>
        <p:txBody>
          <a:bodyPr wrap="square" rtlCol="0">
            <a:spAutoFit/>
          </a:bodyPr>
          <a:lstStyle/>
          <a:p>
            <a:pPr algn="ctr"/>
            <a:r>
              <a:rPr lang="zh-CN" altLang="en-US" sz="3200" b="1">
                <a:latin typeface="微软雅黑" panose="020B0503020204020204" charset="-122"/>
                <a:ea typeface="微软雅黑" panose="020B0503020204020204" charset="-122"/>
              </a:rPr>
              <a:t>近代西方民族国家的产生</a:t>
            </a:r>
            <a:endParaRPr lang="zh-CN" altLang="en-US" sz="3200" b="1">
              <a:latin typeface="微软雅黑" panose="020B0503020204020204" charset="-122"/>
              <a:ea typeface="微软雅黑" panose="020B0503020204020204" charset="-122"/>
            </a:endParaRPr>
          </a:p>
        </p:txBody>
      </p:sp>
      <p:sp>
        <p:nvSpPr>
          <p:cNvPr id="6" name="左大括号 5"/>
          <p:cNvSpPr/>
          <p:nvPr>
            <p:custDataLst>
              <p:tags r:id="rId8"/>
            </p:custDataLst>
          </p:nvPr>
        </p:nvSpPr>
        <p:spPr>
          <a:xfrm>
            <a:off x="5737860" y="834390"/>
            <a:ext cx="323215" cy="166433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custDataLst>
              <p:tags r:id="rId9"/>
            </p:custDataLst>
          </p:nvPr>
        </p:nvSpPr>
        <p:spPr>
          <a:xfrm>
            <a:off x="6061075" y="619760"/>
            <a:ext cx="3092450" cy="521970"/>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专制王权国家形成</a:t>
            </a:r>
            <a:endParaRPr lang="zh-CN" altLang="en-US" sz="2800" b="1">
              <a:latin typeface="微软雅黑" panose="020B0503020204020204" charset="-122"/>
              <a:ea typeface="微软雅黑" panose="020B0503020204020204" charset="-122"/>
            </a:endParaRPr>
          </a:p>
        </p:txBody>
      </p:sp>
      <p:sp>
        <p:nvSpPr>
          <p:cNvPr id="32" name="文本框 31"/>
          <p:cNvSpPr txBox="1"/>
          <p:nvPr>
            <p:custDataLst>
              <p:tags r:id="rId10"/>
            </p:custDataLst>
          </p:nvPr>
        </p:nvSpPr>
        <p:spPr>
          <a:xfrm>
            <a:off x="2063115" y="3910965"/>
            <a:ext cx="4663440" cy="1076325"/>
          </a:xfrm>
          <a:prstGeom prst="rect">
            <a:avLst/>
          </a:prstGeom>
          <a:noFill/>
        </p:spPr>
        <p:txBody>
          <a:bodyPr wrap="square" rtlCol="0">
            <a:spAutoFit/>
          </a:bodyPr>
          <a:lstStyle/>
          <a:p>
            <a:pPr algn="ctr"/>
            <a:r>
              <a:rPr lang="zh-CN" altLang="en-US" sz="3200" b="1">
                <a:latin typeface="微软雅黑" panose="020B0503020204020204" charset="-122"/>
                <a:ea typeface="微软雅黑" panose="020B0503020204020204" charset="-122"/>
              </a:rPr>
              <a:t>国际法的形成与外交制度的建立</a:t>
            </a:r>
            <a:endParaRPr lang="zh-CN" altLang="en-US" sz="3200" b="1">
              <a:latin typeface="微软雅黑" panose="020B0503020204020204" charset="-122"/>
              <a:ea typeface="微软雅黑" panose="020B0503020204020204" charset="-122"/>
            </a:endParaRPr>
          </a:p>
        </p:txBody>
      </p:sp>
      <p:sp>
        <p:nvSpPr>
          <p:cNvPr id="36" name="左大括号 35"/>
          <p:cNvSpPr/>
          <p:nvPr>
            <p:custDataLst>
              <p:tags r:id="rId11"/>
            </p:custDataLst>
          </p:nvPr>
        </p:nvSpPr>
        <p:spPr>
          <a:xfrm>
            <a:off x="6823075" y="3613785"/>
            <a:ext cx="122555" cy="12509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左大括号 43"/>
          <p:cNvSpPr/>
          <p:nvPr>
            <p:custDataLst>
              <p:tags r:id="rId12"/>
            </p:custDataLst>
          </p:nvPr>
        </p:nvSpPr>
        <p:spPr>
          <a:xfrm>
            <a:off x="6484620" y="5614670"/>
            <a:ext cx="124460" cy="100393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文本框 57"/>
          <p:cNvSpPr txBox="1"/>
          <p:nvPr>
            <p:custDataLst>
              <p:tags r:id="rId13"/>
            </p:custDataLst>
          </p:nvPr>
        </p:nvSpPr>
        <p:spPr>
          <a:xfrm>
            <a:off x="2265045" y="5824855"/>
            <a:ext cx="4077335" cy="583565"/>
          </a:xfrm>
          <a:prstGeom prst="rect">
            <a:avLst/>
          </a:prstGeom>
          <a:noFill/>
        </p:spPr>
        <p:txBody>
          <a:bodyPr wrap="square" rtlCol="0">
            <a:spAutoFit/>
          </a:bodyPr>
          <a:lstStyle/>
          <a:p>
            <a:pPr algn="ctr"/>
            <a:r>
              <a:rPr lang="en-US" altLang="zh-CN" sz="3200" b="1">
                <a:latin typeface="微软雅黑" panose="020B0503020204020204" charset="-122"/>
                <a:ea typeface="微软雅黑" panose="020B0503020204020204" charset="-122"/>
              </a:rPr>
              <a:t>20</a:t>
            </a:r>
            <a:r>
              <a:rPr lang="zh-CN" altLang="en-US" sz="3200" b="1">
                <a:latin typeface="微软雅黑" panose="020B0503020204020204" charset="-122"/>
                <a:ea typeface="微软雅黑" panose="020B0503020204020204" charset="-122"/>
              </a:rPr>
              <a:t>世纪国际法的发展</a:t>
            </a:r>
            <a:endParaRPr lang="zh-CN" altLang="en-US" sz="3200" b="1">
              <a:latin typeface="微软雅黑" panose="020B0503020204020204" charset="-122"/>
              <a:ea typeface="微软雅黑" panose="020B0503020204020204" charset="-122"/>
            </a:endParaRPr>
          </a:p>
        </p:txBody>
      </p:sp>
      <p:sp>
        <p:nvSpPr>
          <p:cNvPr id="10" name="文本框 9"/>
          <p:cNvSpPr txBox="1"/>
          <p:nvPr>
            <p:custDataLst>
              <p:tags r:id="rId14"/>
            </p:custDataLst>
          </p:nvPr>
        </p:nvSpPr>
        <p:spPr>
          <a:xfrm>
            <a:off x="6061075" y="2230755"/>
            <a:ext cx="2751455" cy="521970"/>
          </a:xfrm>
          <a:prstGeom prst="rect">
            <a:avLst/>
          </a:prstGeom>
          <a:noFill/>
        </p:spPr>
        <p:txBody>
          <a:bodyPr wrap="square" rtlCol="0">
            <a:spAutoFit/>
          </a:bodyPr>
          <a:lstStyle/>
          <a:p>
            <a:r>
              <a:rPr lang="zh-CN" sz="2800" b="1">
                <a:latin typeface="微软雅黑" panose="020B0503020204020204" charset="-122"/>
                <a:ea typeface="微软雅黑" panose="020B0503020204020204" charset="-122"/>
              </a:rPr>
              <a:t>民族国家建立</a:t>
            </a:r>
            <a:endParaRPr lang="zh-CN" sz="2800" b="1">
              <a:latin typeface="微软雅黑" panose="020B0503020204020204" charset="-122"/>
              <a:ea typeface="微软雅黑" panose="020B0503020204020204" charset="-122"/>
            </a:endParaRPr>
          </a:p>
        </p:txBody>
      </p:sp>
      <p:sp>
        <p:nvSpPr>
          <p:cNvPr id="12" name="文本框 11"/>
          <p:cNvSpPr txBox="1"/>
          <p:nvPr>
            <p:custDataLst>
              <p:tags r:id="rId15"/>
            </p:custDataLst>
          </p:nvPr>
        </p:nvSpPr>
        <p:spPr>
          <a:xfrm>
            <a:off x="9866269" y="3326073"/>
            <a:ext cx="1495539" cy="521970"/>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背景</a:t>
            </a:r>
            <a:endParaRPr lang="zh-CN" altLang="en-US" sz="2800" b="1">
              <a:latin typeface="微软雅黑" panose="020B0503020204020204" charset="-122"/>
              <a:ea typeface="微软雅黑" panose="020B0503020204020204" charset="-122"/>
            </a:endParaRPr>
          </a:p>
        </p:txBody>
      </p:sp>
      <p:sp>
        <p:nvSpPr>
          <p:cNvPr id="13" name="文本框 12"/>
          <p:cNvSpPr txBox="1"/>
          <p:nvPr>
            <p:custDataLst>
              <p:tags r:id="rId16"/>
            </p:custDataLst>
          </p:nvPr>
        </p:nvSpPr>
        <p:spPr>
          <a:xfrm>
            <a:off x="9866269" y="3978218"/>
            <a:ext cx="1495539" cy="521970"/>
          </a:xfrm>
          <a:prstGeom prst="rect">
            <a:avLst/>
          </a:prstGeom>
          <a:noFill/>
        </p:spPr>
        <p:txBody>
          <a:bodyPr wrap="square" rtlCol="0">
            <a:spAutoFit/>
          </a:bodyPr>
          <a:lstStyle/>
          <a:p>
            <a:r>
              <a:rPr lang="zh-CN" sz="2800" b="1">
                <a:latin typeface="微软雅黑" panose="020B0503020204020204" charset="-122"/>
                <a:ea typeface="微软雅黑" panose="020B0503020204020204" charset="-122"/>
              </a:rPr>
              <a:t>过程</a:t>
            </a:r>
            <a:endParaRPr lang="zh-CN" sz="2800" b="1">
              <a:latin typeface="微软雅黑" panose="020B0503020204020204" charset="-122"/>
              <a:ea typeface="微软雅黑" panose="020B0503020204020204" charset="-122"/>
            </a:endParaRPr>
          </a:p>
        </p:txBody>
      </p:sp>
      <p:sp>
        <p:nvSpPr>
          <p:cNvPr id="16" name="文本框 15"/>
          <p:cNvSpPr txBox="1"/>
          <p:nvPr>
            <p:custDataLst>
              <p:tags r:id="rId17"/>
            </p:custDataLst>
          </p:nvPr>
        </p:nvSpPr>
        <p:spPr>
          <a:xfrm>
            <a:off x="6726555" y="5411470"/>
            <a:ext cx="3590290" cy="521970"/>
          </a:xfrm>
          <a:prstGeom prst="rect">
            <a:avLst/>
          </a:prstGeom>
          <a:noFill/>
        </p:spPr>
        <p:txBody>
          <a:bodyPr wrap="square" rtlCol="0">
            <a:spAutoFit/>
          </a:bodyPr>
          <a:lstStyle/>
          <a:p>
            <a:r>
              <a:rPr lang="zh-CN" sz="2800" b="1">
                <a:latin typeface="微软雅黑" panose="020B0503020204020204" charset="-122"/>
                <a:ea typeface="微软雅黑" panose="020B0503020204020204" charset="-122"/>
              </a:rPr>
              <a:t>一战后国际法发展</a:t>
            </a:r>
            <a:endParaRPr lang="zh-CN" sz="2800" b="1">
              <a:latin typeface="微软雅黑" panose="020B0503020204020204" charset="-122"/>
              <a:ea typeface="微软雅黑" panose="020B0503020204020204" charset="-122"/>
            </a:endParaRPr>
          </a:p>
        </p:txBody>
      </p:sp>
      <p:sp>
        <p:nvSpPr>
          <p:cNvPr id="17" name="左大括号 16"/>
          <p:cNvSpPr/>
          <p:nvPr>
            <p:custDataLst>
              <p:tags r:id="rId18"/>
            </p:custDataLst>
          </p:nvPr>
        </p:nvSpPr>
        <p:spPr>
          <a:xfrm>
            <a:off x="9357360" y="178435"/>
            <a:ext cx="194310" cy="140525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p:cNvSpPr txBox="1"/>
          <p:nvPr>
            <p:custDataLst>
              <p:tags r:id="rId19"/>
            </p:custDataLst>
          </p:nvPr>
        </p:nvSpPr>
        <p:spPr>
          <a:xfrm>
            <a:off x="9672594" y="178378"/>
            <a:ext cx="1495539" cy="521970"/>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背景</a:t>
            </a:r>
            <a:endParaRPr lang="zh-CN" altLang="en-US" sz="2800" b="1">
              <a:latin typeface="微软雅黑" panose="020B0503020204020204" charset="-122"/>
              <a:ea typeface="微软雅黑" panose="020B0503020204020204" charset="-122"/>
            </a:endParaRPr>
          </a:p>
        </p:txBody>
      </p:sp>
      <p:sp>
        <p:nvSpPr>
          <p:cNvPr id="19" name="文本框 18"/>
          <p:cNvSpPr txBox="1"/>
          <p:nvPr>
            <p:custDataLst>
              <p:tags r:id="rId20"/>
            </p:custDataLst>
          </p:nvPr>
        </p:nvSpPr>
        <p:spPr>
          <a:xfrm>
            <a:off x="9671959" y="753053"/>
            <a:ext cx="1495539" cy="521970"/>
          </a:xfrm>
          <a:prstGeom prst="rect">
            <a:avLst/>
          </a:prstGeom>
          <a:noFill/>
        </p:spPr>
        <p:txBody>
          <a:bodyPr wrap="square" rtlCol="0">
            <a:spAutoFit/>
          </a:bodyPr>
          <a:lstStyle/>
          <a:p>
            <a:r>
              <a:rPr lang="zh-CN" sz="2800" b="1">
                <a:latin typeface="微软雅黑" panose="020B0503020204020204" charset="-122"/>
                <a:ea typeface="微软雅黑" panose="020B0503020204020204" charset="-122"/>
              </a:rPr>
              <a:t>表现</a:t>
            </a:r>
            <a:endParaRPr lang="zh-CN" sz="2800" b="1">
              <a:latin typeface="微软雅黑" panose="020B0503020204020204" charset="-122"/>
              <a:ea typeface="微软雅黑" panose="020B0503020204020204" charset="-122"/>
            </a:endParaRPr>
          </a:p>
        </p:txBody>
      </p:sp>
      <p:sp>
        <p:nvSpPr>
          <p:cNvPr id="21" name="文本框 20"/>
          <p:cNvSpPr txBox="1"/>
          <p:nvPr>
            <p:custDataLst>
              <p:tags r:id="rId21"/>
            </p:custDataLst>
          </p:nvPr>
        </p:nvSpPr>
        <p:spPr>
          <a:xfrm>
            <a:off x="9671685" y="1275080"/>
            <a:ext cx="991870" cy="521970"/>
          </a:xfrm>
          <a:prstGeom prst="rect">
            <a:avLst/>
          </a:prstGeom>
          <a:noFill/>
        </p:spPr>
        <p:txBody>
          <a:bodyPr wrap="square" rtlCol="0">
            <a:spAutoFit/>
          </a:bodyPr>
          <a:lstStyle/>
          <a:p>
            <a:r>
              <a:rPr lang="zh-CN" sz="2800" b="1">
                <a:latin typeface="微软雅黑" panose="020B0503020204020204" charset="-122"/>
                <a:ea typeface="微软雅黑" panose="020B0503020204020204" charset="-122"/>
              </a:rPr>
              <a:t>特点</a:t>
            </a:r>
            <a:endParaRPr lang="zh-CN" sz="2800" b="1">
              <a:latin typeface="微软雅黑" panose="020B0503020204020204" charset="-122"/>
              <a:ea typeface="微软雅黑" panose="020B0503020204020204" charset="-122"/>
            </a:endParaRPr>
          </a:p>
        </p:txBody>
      </p:sp>
      <p:sp>
        <p:nvSpPr>
          <p:cNvPr id="22" name="左大括号 21"/>
          <p:cNvSpPr/>
          <p:nvPr>
            <p:custDataLst>
              <p:tags r:id="rId22"/>
            </p:custDataLst>
          </p:nvPr>
        </p:nvSpPr>
        <p:spPr>
          <a:xfrm>
            <a:off x="8488045" y="2058035"/>
            <a:ext cx="324485" cy="96456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custDataLst>
              <p:tags r:id="rId23"/>
            </p:custDataLst>
          </p:nvPr>
        </p:nvSpPr>
        <p:spPr>
          <a:xfrm>
            <a:off x="8961394" y="1796993"/>
            <a:ext cx="1495539" cy="521970"/>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背景</a:t>
            </a:r>
            <a:endParaRPr lang="zh-CN" altLang="en-US" sz="2800" b="1">
              <a:latin typeface="微软雅黑" panose="020B0503020204020204" charset="-122"/>
              <a:ea typeface="微软雅黑" panose="020B0503020204020204" charset="-122"/>
            </a:endParaRPr>
          </a:p>
        </p:txBody>
      </p:sp>
      <p:sp>
        <p:nvSpPr>
          <p:cNvPr id="25" name="文本框 24"/>
          <p:cNvSpPr txBox="1"/>
          <p:nvPr>
            <p:custDataLst>
              <p:tags r:id="rId24"/>
            </p:custDataLst>
          </p:nvPr>
        </p:nvSpPr>
        <p:spPr>
          <a:xfrm>
            <a:off x="8961394" y="2278958"/>
            <a:ext cx="1495539" cy="521970"/>
          </a:xfrm>
          <a:prstGeom prst="rect">
            <a:avLst/>
          </a:prstGeom>
          <a:noFill/>
        </p:spPr>
        <p:txBody>
          <a:bodyPr wrap="square" rtlCol="0">
            <a:spAutoFit/>
          </a:bodyPr>
          <a:lstStyle/>
          <a:p>
            <a:r>
              <a:rPr lang="zh-CN" sz="2800" b="1">
                <a:latin typeface="微软雅黑" panose="020B0503020204020204" charset="-122"/>
                <a:ea typeface="微软雅黑" panose="020B0503020204020204" charset="-122"/>
              </a:rPr>
              <a:t>表现</a:t>
            </a:r>
            <a:endParaRPr lang="zh-CN" sz="2800" b="1">
              <a:latin typeface="微软雅黑" panose="020B0503020204020204" charset="-122"/>
              <a:ea typeface="微软雅黑" panose="020B0503020204020204" charset="-122"/>
            </a:endParaRPr>
          </a:p>
        </p:txBody>
      </p:sp>
      <p:sp>
        <p:nvSpPr>
          <p:cNvPr id="26" name="文本框 25"/>
          <p:cNvSpPr txBox="1"/>
          <p:nvPr>
            <p:custDataLst>
              <p:tags r:id="rId25"/>
            </p:custDataLst>
          </p:nvPr>
        </p:nvSpPr>
        <p:spPr>
          <a:xfrm>
            <a:off x="7023735" y="3549015"/>
            <a:ext cx="2429510" cy="521970"/>
          </a:xfrm>
          <a:prstGeom prst="rect">
            <a:avLst/>
          </a:prstGeom>
          <a:noFill/>
        </p:spPr>
        <p:txBody>
          <a:bodyPr wrap="square" rtlCol="0">
            <a:spAutoFit/>
          </a:bodyPr>
          <a:lstStyle/>
          <a:p>
            <a:r>
              <a:rPr lang="zh-CN" sz="2800" b="1">
                <a:latin typeface="微软雅黑" panose="020B0503020204020204" charset="-122"/>
                <a:ea typeface="微软雅黑" panose="020B0503020204020204" charset="-122"/>
              </a:rPr>
              <a:t>国际法的形成</a:t>
            </a:r>
            <a:endParaRPr lang="zh-CN" sz="2800" b="1">
              <a:latin typeface="微软雅黑" panose="020B0503020204020204" charset="-122"/>
              <a:ea typeface="微软雅黑" panose="020B0503020204020204" charset="-122"/>
            </a:endParaRPr>
          </a:p>
        </p:txBody>
      </p:sp>
      <p:sp>
        <p:nvSpPr>
          <p:cNvPr id="27" name="左大括号 26"/>
          <p:cNvSpPr/>
          <p:nvPr>
            <p:custDataLst>
              <p:tags r:id="rId26"/>
            </p:custDataLst>
          </p:nvPr>
        </p:nvSpPr>
        <p:spPr>
          <a:xfrm>
            <a:off x="9551670" y="3549015"/>
            <a:ext cx="314325" cy="68008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p:cNvSpPr txBox="1"/>
          <p:nvPr>
            <p:custDataLst>
              <p:tags r:id="rId27"/>
            </p:custDataLst>
          </p:nvPr>
        </p:nvSpPr>
        <p:spPr>
          <a:xfrm>
            <a:off x="7032625" y="4592955"/>
            <a:ext cx="4522470" cy="521970"/>
          </a:xfrm>
          <a:prstGeom prst="rect">
            <a:avLst/>
          </a:prstGeom>
          <a:noFill/>
        </p:spPr>
        <p:txBody>
          <a:bodyPr wrap="square" rtlCol="0">
            <a:spAutoFit/>
          </a:bodyPr>
          <a:lstStyle/>
          <a:p>
            <a:r>
              <a:rPr lang="zh-CN" sz="2800" b="1">
                <a:latin typeface="微软雅黑" panose="020B0503020204020204" charset="-122"/>
                <a:ea typeface="微软雅黑" panose="020B0503020204020204" charset="-122"/>
              </a:rPr>
              <a:t>近代外交制度建立及发展</a:t>
            </a:r>
            <a:endParaRPr lang="zh-CN" sz="2800" b="1">
              <a:latin typeface="微软雅黑" panose="020B0503020204020204" charset="-122"/>
              <a:ea typeface="微软雅黑" panose="020B0503020204020204" charset="-122"/>
            </a:endParaRPr>
          </a:p>
        </p:txBody>
      </p:sp>
      <p:sp>
        <p:nvSpPr>
          <p:cNvPr id="38" name="文本框 37"/>
          <p:cNvSpPr txBox="1"/>
          <p:nvPr>
            <p:custDataLst>
              <p:tags r:id="rId28"/>
            </p:custDataLst>
          </p:nvPr>
        </p:nvSpPr>
        <p:spPr>
          <a:xfrm>
            <a:off x="6726555" y="6266815"/>
            <a:ext cx="4164965" cy="521970"/>
          </a:xfrm>
          <a:prstGeom prst="rect">
            <a:avLst/>
          </a:prstGeom>
          <a:noFill/>
        </p:spPr>
        <p:txBody>
          <a:bodyPr wrap="square" rtlCol="0">
            <a:spAutoFit/>
          </a:bodyPr>
          <a:lstStyle/>
          <a:p>
            <a:r>
              <a:rPr lang="zh-CN" sz="2800" b="1">
                <a:latin typeface="微软雅黑" panose="020B0503020204020204" charset="-122"/>
                <a:ea typeface="微软雅黑" panose="020B0503020204020204" charset="-122"/>
              </a:rPr>
              <a:t>二战后国际法发展</a:t>
            </a:r>
            <a:endParaRPr lang="zh-CN" sz="2800" b="1">
              <a:latin typeface="微软雅黑" panose="020B0503020204020204" charset="-122"/>
              <a:ea typeface="微软雅黑" panose="020B0503020204020204" charset="-122"/>
            </a:endParaRPr>
          </a:p>
        </p:txBody>
      </p:sp>
      <p:sp>
        <p:nvSpPr>
          <p:cNvPr id="20" name="文本框 19"/>
          <p:cNvSpPr txBox="1"/>
          <p:nvPr>
            <p:custDataLst>
              <p:tags r:id="rId29"/>
            </p:custDataLst>
          </p:nvPr>
        </p:nvSpPr>
        <p:spPr>
          <a:xfrm>
            <a:off x="8961394" y="2752668"/>
            <a:ext cx="1495539" cy="521970"/>
          </a:xfrm>
          <a:prstGeom prst="rect">
            <a:avLst/>
          </a:prstGeom>
          <a:noFill/>
        </p:spPr>
        <p:txBody>
          <a:bodyPr wrap="square" rtlCol="0">
            <a:spAutoFit/>
          </a:bodyPr>
          <a:lstStyle/>
          <a:p>
            <a:r>
              <a:rPr lang="zh-CN" sz="2800" b="1">
                <a:latin typeface="微软雅黑" panose="020B0503020204020204" charset="-122"/>
                <a:ea typeface="微软雅黑" panose="020B0503020204020204" charset="-122"/>
              </a:rPr>
              <a:t>特征</a:t>
            </a:r>
            <a:endParaRPr lang="zh-CN" sz="2800" b="1">
              <a:latin typeface="微软雅黑" panose="020B0503020204020204" charset="-122"/>
              <a:ea typeface="微软雅黑" panose="020B0503020204020204" charset="-122"/>
            </a:endParaRPr>
          </a:p>
        </p:txBody>
      </p:sp>
      <p:pic>
        <p:nvPicPr>
          <p:cNvPr id="59" name="New picture"/>
          <p:cNvPicPr/>
          <p:nvPr>
            <p:custDataLst>
              <p:tags r:id="rId30"/>
            </p:custDataLst>
          </p:nvPr>
        </p:nvPicPr>
        <p:blipFill>
          <a:blip r:embed="rId31"/>
          <a:stretch>
            <a:fillRect/>
          </a:stretch>
        </p:blipFill>
        <p:spPr>
          <a:xfrm>
            <a:off x="11760200" y="10871200"/>
            <a:ext cx="317500" cy="228600"/>
          </a:xfrm>
          <a:prstGeom prst="cube">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37260" y="732155"/>
            <a:ext cx="10347960" cy="3107690"/>
          </a:xfrm>
          <a:prstGeom prst="rect">
            <a:avLst/>
          </a:prstGeom>
          <a:noFill/>
        </p:spPr>
        <p:txBody>
          <a:bodyPr wrap="square" rtlCol="0" anchor="t">
            <a:spAutoFit/>
          </a:bodyPr>
          <a:lstStyle/>
          <a:p>
            <a:r>
              <a:rPr lang="en-US" altLang="zh-CN" sz="2800"/>
              <a:t>1.(2023</a:t>
            </a:r>
            <a:r>
              <a:rPr lang="zh-CN" altLang="en-US" sz="2800"/>
              <a:t>湖南洗择考</a:t>
            </a:r>
            <a:r>
              <a:rPr lang="en-US" altLang="zh-CN" sz="2800"/>
              <a:t>T14) 17</a:t>
            </a:r>
            <a:r>
              <a:rPr lang="zh-CN" altLang="en-US" sz="2800"/>
              <a:t>世纪后期</a:t>
            </a:r>
            <a:r>
              <a:rPr lang="en-US" altLang="zh-CN" sz="2800"/>
              <a:t>,</a:t>
            </a:r>
            <a:r>
              <a:rPr lang="zh-CN" altLang="en-US" sz="2800"/>
              <a:t>欧洲各国纷纷通过谈判解决领土争端</a:t>
            </a:r>
            <a:r>
              <a:rPr lang="en-US" altLang="zh-CN" sz="2800"/>
              <a:t>,</a:t>
            </a:r>
            <a:r>
              <a:rPr lang="zh-CN" altLang="en-US" sz="2800"/>
              <a:t>并勘定地界、树立界碑、出版地图，向公众传达有关国土疆域的信息。这一现象反映（</a:t>
            </a:r>
            <a:r>
              <a:rPr lang="en-US" altLang="zh-CN" sz="2800"/>
              <a:t>       </a:t>
            </a:r>
            <a:r>
              <a:rPr lang="zh-CN" altLang="en-US" sz="2800"/>
              <a:t>）</a:t>
            </a:r>
            <a:endParaRPr lang="zh-CN" altLang="en-US" sz="2800"/>
          </a:p>
          <a:p>
            <a:r>
              <a:rPr lang="en-US" altLang="zh-CN" sz="2800"/>
              <a:t>A.</a:t>
            </a:r>
            <a:r>
              <a:rPr lang="zh-CN" altLang="en-US" sz="2800"/>
              <a:t>近代地形勘测技术的进步</a:t>
            </a:r>
            <a:endParaRPr lang="zh-CN" altLang="en-US" sz="2800"/>
          </a:p>
          <a:p>
            <a:r>
              <a:rPr lang="en-US" altLang="zh-CN" sz="2800"/>
              <a:t>B.</a:t>
            </a:r>
            <a:r>
              <a:rPr lang="zh-CN" altLang="en-US" sz="2800"/>
              <a:t>近代国家主权意识的加强</a:t>
            </a:r>
            <a:endParaRPr lang="zh-CN" altLang="en-US" sz="2800"/>
          </a:p>
          <a:p>
            <a:r>
              <a:rPr lang="en-US" altLang="zh-CN" sz="2800"/>
              <a:t>C.</a:t>
            </a:r>
            <a:r>
              <a:rPr lang="zh-CN" altLang="en-US" sz="2800"/>
              <a:t>谈判是解决争端的主要手段</a:t>
            </a:r>
            <a:endParaRPr lang="zh-CN" altLang="en-US" sz="2800"/>
          </a:p>
          <a:p>
            <a:r>
              <a:rPr lang="en-US" altLang="zh-CN" sz="2800"/>
              <a:t>D.</a:t>
            </a:r>
            <a:r>
              <a:rPr lang="zh-CN" altLang="en-US" sz="2800"/>
              <a:t>地图是解决争端的主要依据</a:t>
            </a:r>
            <a:endParaRPr lang="zh-CN" altLang="en-US" sz="2800"/>
          </a:p>
        </p:txBody>
      </p:sp>
      <p:sp>
        <p:nvSpPr>
          <p:cNvPr id="5" name="文本框 4"/>
          <p:cNvSpPr txBox="1"/>
          <p:nvPr>
            <p:custDataLst>
              <p:tags r:id="rId2"/>
            </p:custDataLst>
          </p:nvPr>
        </p:nvSpPr>
        <p:spPr>
          <a:xfrm>
            <a:off x="3726180" y="148590"/>
            <a:ext cx="4064000" cy="521970"/>
          </a:xfrm>
          <a:prstGeom prst="rect">
            <a:avLst/>
          </a:prstGeom>
          <a:solidFill>
            <a:schemeClr val="accent2">
              <a:lumMod val="20000"/>
              <a:lumOff val="80000"/>
            </a:schemeClr>
          </a:solidFill>
        </p:spPr>
        <p:txBody>
          <a:bodyPr>
            <a:spAutoFit/>
          </a:bodyPr>
          <a:lstStyle/>
          <a:p>
            <a:pPr algn="ctr"/>
            <a:r>
              <a:rPr lang="zh-CN" altLang="en-US" sz="2800" b="1">
                <a:solidFill>
                  <a:srgbClr val="FF0000"/>
                </a:solidFill>
                <a:latin typeface="Arial" panose="020B0604020202020204" pitchFamily="34" charset="0"/>
                <a:ea typeface="微软雅黑" panose="020B0503020204020204" charset="-122"/>
              </a:rPr>
              <a:t>真题演练</a:t>
            </a:r>
            <a:endParaRPr lang="zh-CN" altLang="en-US" sz="2800" b="1">
              <a:solidFill>
                <a:srgbClr val="FF0000"/>
              </a:solidFill>
              <a:latin typeface="Arial" panose="020B0604020202020204" pitchFamily="34" charset="0"/>
              <a:ea typeface="微软雅黑" panose="020B0503020204020204" charset="-122"/>
            </a:endParaRPr>
          </a:p>
        </p:txBody>
      </p:sp>
      <p:sp>
        <p:nvSpPr>
          <p:cNvPr id="6" name="文本框 5"/>
          <p:cNvSpPr txBox="1"/>
          <p:nvPr>
            <p:custDataLst>
              <p:tags r:id="rId3"/>
            </p:custDataLst>
          </p:nvPr>
        </p:nvSpPr>
        <p:spPr>
          <a:xfrm>
            <a:off x="398145" y="3901440"/>
            <a:ext cx="11426190" cy="2306955"/>
          </a:xfrm>
          <a:prstGeom prst="rect">
            <a:avLst/>
          </a:prstGeom>
          <a:solidFill>
            <a:schemeClr val="accent6">
              <a:lumMod val="20000"/>
              <a:lumOff val="80000"/>
            </a:schemeClr>
          </a:solidFill>
        </p:spPr>
        <p:txBody>
          <a:bodyPr wrap="square" rtlCol="0" anchor="t">
            <a:spAutoFit/>
          </a:bodyPr>
          <a:lstStyle/>
          <a:p>
            <a:r>
              <a:rPr lang="zh-CN" altLang="en-US" sz="2400" b="1">
                <a:sym typeface="+mn-ea"/>
              </a:rPr>
              <a:t>【解析】</a:t>
            </a:r>
            <a:r>
              <a:rPr lang="zh-CN" altLang="en-US" sz="2400" b="1">
                <a:solidFill>
                  <a:srgbClr val="FF0000"/>
                </a:solidFill>
                <a:sym typeface="+mn-ea"/>
              </a:rPr>
              <a:t>选</a:t>
            </a:r>
            <a:r>
              <a:rPr lang="en-US" altLang="zh-CN" sz="2400" b="1">
                <a:solidFill>
                  <a:srgbClr val="FF0000"/>
                </a:solidFill>
                <a:sym typeface="+mn-ea"/>
              </a:rPr>
              <a:t>B</a:t>
            </a:r>
            <a:r>
              <a:rPr lang="zh-CN" altLang="en-US" sz="2400" b="1">
                <a:solidFill>
                  <a:srgbClr val="FF0000"/>
                </a:solidFill>
                <a:sym typeface="+mn-ea"/>
              </a:rPr>
              <a:t>。</a:t>
            </a:r>
            <a:r>
              <a:rPr lang="zh-CN" altLang="en-US" sz="2400">
                <a:sym typeface="+mn-ea"/>
              </a:rPr>
              <a:t>据材料欧洲各国</a:t>
            </a:r>
            <a:r>
              <a:rPr lang="en-US" altLang="zh-CN" sz="2400">
                <a:sym typeface="+mn-ea"/>
              </a:rPr>
              <a:t>“</a:t>
            </a:r>
            <a:r>
              <a:rPr lang="zh-CN" altLang="en-US" sz="2400">
                <a:sym typeface="+mn-ea"/>
              </a:rPr>
              <a:t>通过谈判解决领土争端</a:t>
            </a:r>
            <a:r>
              <a:rPr lang="en-US" altLang="zh-CN" sz="2400">
                <a:sym typeface="+mn-ea"/>
              </a:rPr>
              <a:t>”“</a:t>
            </a:r>
            <a:r>
              <a:rPr lang="zh-CN" altLang="en-US" sz="2400">
                <a:sym typeface="+mn-ea"/>
              </a:rPr>
              <a:t>向公众传达有关国土疆域的信息</a:t>
            </a:r>
            <a:r>
              <a:rPr lang="en-US" altLang="zh-CN" sz="2400">
                <a:sym typeface="+mn-ea"/>
              </a:rPr>
              <a:t>”,</a:t>
            </a:r>
            <a:r>
              <a:rPr lang="zh-CN" altLang="en-US" sz="2400">
                <a:sym typeface="+mn-ea"/>
              </a:rPr>
              <a:t>结合所学可知随着国家主权意识的加强</a:t>
            </a:r>
            <a:r>
              <a:rPr lang="en-US" altLang="zh-CN" sz="2400">
                <a:sym typeface="+mn-ea"/>
              </a:rPr>
              <a:t>,</a:t>
            </a:r>
            <a:r>
              <a:rPr lang="zh-CN" altLang="en-US" sz="2400">
                <a:sym typeface="+mn-ea"/>
              </a:rPr>
              <a:t>各国都强调国家利益至上</a:t>
            </a:r>
            <a:r>
              <a:rPr lang="en-US" altLang="zh-CN" sz="2400">
                <a:sym typeface="+mn-ea"/>
              </a:rPr>
              <a:t>,</a:t>
            </a:r>
            <a:r>
              <a:rPr lang="zh-CN" altLang="en-US" sz="2400">
                <a:sym typeface="+mn-ea"/>
              </a:rPr>
              <a:t>所以欧洲各国的疆域意识加强</a:t>
            </a:r>
            <a:r>
              <a:rPr lang="en-US" altLang="zh-CN" sz="2400">
                <a:sym typeface="+mn-ea"/>
              </a:rPr>
              <a:t>,</a:t>
            </a:r>
            <a:r>
              <a:rPr lang="zh-CN" altLang="en-US" sz="2400">
                <a:sym typeface="+mn-ea"/>
              </a:rPr>
              <a:t>积极解决领土争端，故选</a:t>
            </a:r>
            <a:r>
              <a:rPr lang="en-US" altLang="zh-CN" sz="2400">
                <a:sym typeface="+mn-ea"/>
              </a:rPr>
              <a:t>B;"</a:t>
            </a:r>
            <a:r>
              <a:rPr lang="zh-CN" altLang="en-US" sz="2400">
                <a:sym typeface="+mn-ea"/>
              </a:rPr>
              <a:t>近代地形勘测技术的进步</a:t>
            </a:r>
            <a:r>
              <a:rPr lang="en-US" altLang="zh-CN" sz="2400">
                <a:sym typeface="+mn-ea"/>
              </a:rPr>
              <a:t>”</a:t>
            </a:r>
            <a:r>
              <a:rPr lang="zh-CN" altLang="en-US" sz="2400">
                <a:sym typeface="+mn-ea"/>
              </a:rPr>
              <a:t>，以偏概全</a:t>
            </a:r>
            <a:r>
              <a:rPr lang="en-US" altLang="zh-CN" sz="2400">
                <a:sym typeface="+mn-ea"/>
              </a:rPr>
              <a:t>,</a:t>
            </a:r>
            <a:r>
              <a:rPr lang="zh-CN" altLang="en-US" sz="2400">
                <a:sym typeface="+mn-ea"/>
              </a:rPr>
              <a:t>只与材料部分信息</a:t>
            </a:r>
            <a:r>
              <a:rPr lang="en-US" altLang="zh-CN" sz="2400">
                <a:sym typeface="+mn-ea"/>
              </a:rPr>
              <a:t>“</a:t>
            </a:r>
            <a:r>
              <a:rPr lang="zh-CN" altLang="en-US" sz="2400">
                <a:sym typeface="+mn-ea"/>
              </a:rPr>
              <a:t>勘定地界、树立界碑、出版地图</a:t>
            </a:r>
            <a:r>
              <a:rPr lang="en-US" altLang="zh-CN" sz="2400">
                <a:sym typeface="+mn-ea"/>
              </a:rPr>
              <a:t>”</a:t>
            </a:r>
            <a:r>
              <a:rPr lang="zh-CN" altLang="en-US" sz="2400">
                <a:sym typeface="+mn-ea"/>
              </a:rPr>
              <a:t>相对应</a:t>
            </a:r>
            <a:r>
              <a:rPr lang="en-US" altLang="zh-CN" sz="2400">
                <a:sym typeface="+mn-ea"/>
              </a:rPr>
              <a:t>,</a:t>
            </a:r>
            <a:r>
              <a:rPr lang="zh-CN" altLang="en-US" sz="2400">
                <a:sym typeface="+mn-ea"/>
              </a:rPr>
              <a:t>排除</a:t>
            </a:r>
            <a:r>
              <a:rPr lang="en-US" altLang="zh-CN" sz="2400">
                <a:sym typeface="+mn-ea"/>
              </a:rPr>
              <a:t>A;“</a:t>
            </a:r>
            <a:r>
              <a:rPr lang="zh-CN" altLang="en-US" sz="2400">
                <a:sym typeface="+mn-ea"/>
              </a:rPr>
              <a:t>谈判是解决争端的主要手段</a:t>
            </a:r>
            <a:r>
              <a:rPr lang="en-US" altLang="zh-CN" sz="2400">
                <a:sym typeface="+mn-ea"/>
              </a:rPr>
              <a:t>”</a:t>
            </a:r>
            <a:r>
              <a:rPr lang="zh-CN" altLang="en-US" sz="2400">
                <a:sym typeface="+mn-ea"/>
              </a:rPr>
              <a:t>不合史实，</a:t>
            </a:r>
            <a:r>
              <a:rPr lang="en-US" altLang="zh-CN" sz="2400">
                <a:sym typeface="+mn-ea"/>
              </a:rPr>
              <a:t>17</a:t>
            </a:r>
            <a:r>
              <a:rPr lang="zh-CN" altLang="en-US" sz="2400">
                <a:sym typeface="+mn-ea"/>
              </a:rPr>
              <a:t>世纪时西欧国家仍以战争手段来解决争端</a:t>
            </a:r>
            <a:r>
              <a:rPr lang="en-US" altLang="zh-CN" sz="2400">
                <a:sym typeface="+mn-ea"/>
              </a:rPr>
              <a:t>,</a:t>
            </a:r>
            <a:r>
              <a:rPr lang="zh-CN" altLang="en-US" sz="2400">
                <a:sym typeface="+mn-ea"/>
              </a:rPr>
              <a:t>排除</a:t>
            </a:r>
            <a:r>
              <a:rPr lang="en-US" altLang="zh-CN" sz="2400">
                <a:sym typeface="+mn-ea"/>
              </a:rPr>
              <a:t>C;</a:t>
            </a:r>
            <a:r>
              <a:rPr lang="zh-CN" altLang="en-US" sz="2400">
                <a:sym typeface="+mn-ea"/>
              </a:rPr>
              <a:t>地图只是解决争端的依据之一</a:t>
            </a:r>
            <a:r>
              <a:rPr lang="en-US" altLang="zh-CN" sz="2400">
                <a:sym typeface="+mn-ea"/>
              </a:rPr>
              <a:t>,</a:t>
            </a:r>
            <a:r>
              <a:rPr lang="zh-CN" altLang="en-US" sz="2400">
                <a:sym typeface="+mn-ea"/>
              </a:rPr>
              <a:t>但不是主要依据</a:t>
            </a:r>
            <a:r>
              <a:rPr lang="en-US" altLang="zh-CN" sz="2400">
                <a:sym typeface="+mn-ea"/>
              </a:rPr>
              <a:t>,</a:t>
            </a:r>
            <a:r>
              <a:rPr lang="zh-CN" altLang="en-US" sz="2400">
                <a:sym typeface="+mn-ea"/>
              </a:rPr>
              <a:t>排除</a:t>
            </a:r>
            <a:r>
              <a:rPr lang="en-US" altLang="zh-CN" sz="2400">
                <a:sym typeface="+mn-ea"/>
              </a:rPr>
              <a:t>D</a:t>
            </a:r>
            <a:r>
              <a:rPr lang="zh-CN" altLang="en-US" sz="2400">
                <a:sym typeface="+mn-ea"/>
              </a:rPr>
              <a:t>。</a:t>
            </a:r>
            <a:endParaRPr lang="zh-CN" altLang="en-US" sz="240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22985" y="815340"/>
            <a:ext cx="10146030" cy="2306955"/>
          </a:xfrm>
          <a:prstGeom prst="rect">
            <a:avLst/>
          </a:prstGeom>
          <a:noFill/>
        </p:spPr>
        <p:txBody>
          <a:bodyPr wrap="square" rtlCol="0">
            <a:spAutoFit/>
          </a:bodyPr>
          <a:lstStyle/>
          <a:p>
            <a:r>
              <a:rPr lang="en-US" altLang="zh-CN" sz="2400"/>
              <a:t>2.(2023</a:t>
            </a:r>
            <a:r>
              <a:rPr lang="zh-CN" altLang="en-US" sz="2400"/>
              <a:t>年</a:t>
            </a:r>
            <a:r>
              <a:rPr lang="ja-JP" altLang="en-US" sz="2400"/>
              <a:t>・</a:t>
            </a:r>
            <a:r>
              <a:rPr lang="zh-CN" altLang="en-US" sz="2400"/>
              <a:t>浙江</a:t>
            </a:r>
            <a:r>
              <a:rPr lang="en-US" altLang="zh-CN" sz="2400"/>
              <a:t>6</a:t>
            </a:r>
            <a:r>
              <a:rPr lang="zh-CN" altLang="en-US" sz="2400"/>
              <a:t>月选考</a:t>
            </a:r>
            <a:r>
              <a:rPr lang="ja-JP" altLang="en-US" sz="2400"/>
              <a:t>・</a:t>
            </a:r>
            <a:r>
              <a:rPr lang="en-US" altLang="zh-CN" sz="2400"/>
              <a:t>T12)</a:t>
            </a:r>
            <a:r>
              <a:rPr lang="zh-CN" altLang="en-US" sz="2400"/>
              <a:t>有位法学家认为，即使在战争的剧烈震荡和风暴的时候，人类也必须遵循和服从它所拥有的自然法规范。他为战争创造了一部法典</a:t>
            </a:r>
            <a:r>
              <a:rPr lang="en-US" altLang="zh-CN" sz="2400"/>
              <a:t>,</a:t>
            </a:r>
            <a:r>
              <a:rPr lang="zh-CN" altLang="en-US" sz="2400"/>
              <a:t>为和平确立了一个纲领</a:t>
            </a:r>
            <a:r>
              <a:rPr lang="en-US" altLang="zh-CN" sz="2400"/>
              <a:t>,</a:t>
            </a:r>
            <a:r>
              <a:rPr lang="zh-CN" altLang="en-US" sz="2400"/>
              <a:t>后世给予他极高的荣誉</a:t>
            </a:r>
            <a:r>
              <a:rPr lang="en-US" altLang="zh-CN" sz="2400"/>
              <a:t>,</a:t>
            </a:r>
            <a:r>
              <a:rPr lang="zh-CN" altLang="en-US" sz="2400"/>
              <a:t>将其称为</a:t>
            </a:r>
            <a:r>
              <a:rPr lang="en-US" altLang="zh-CN" sz="2400"/>
              <a:t>“</a:t>
            </a:r>
            <a:r>
              <a:rPr lang="zh-CN" altLang="en-US" sz="2400"/>
              <a:t>国际法之父</a:t>
            </a:r>
            <a:r>
              <a:rPr lang="en-US" altLang="zh-CN" sz="2400"/>
              <a:t>”</a:t>
            </a:r>
            <a:r>
              <a:rPr lang="zh-CN" altLang="en-US" sz="2400"/>
              <a:t>。他创造的这部</a:t>
            </a:r>
            <a:r>
              <a:rPr lang="en-US" altLang="zh-CN" sz="2400"/>
              <a:t>“</a:t>
            </a:r>
            <a:r>
              <a:rPr lang="zh-CN" altLang="en-US" sz="2400"/>
              <a:t>法典</a:t>
            </a:r>
            <a:r>
              <a:rPr lang="en-US" altLang="zh-CN" sz="2400"/>
              <a:t>”</a:t>
            </a:r>
            <a:r>
              <a:rPr lang="zh-CN" altLang="en-US" sz="2400"/>
              <a:t>是（</a:t>
            </a:r>
            <a:r>
              <a:rPr lang="en-US" altLang="zh-CN" sz="2400"/>
              <a:t>      </a:t>
            </a:r>
            <a:r>
              <a:rPr lang="zh-CN" altLang="en-US" sz="2400"/>
              <a:t>）</a:t>
            </a:r>
            <a:endParaRPr lang="en-US" altLang="zh-CN" sz="2400"/>
          </a:p>
          <a:p>
            <a:r>
              <a:rPr lang="en-US" altLang="zh-CN" sz="2400"/>
              <a:t>A.</a:t>
            </a:r>
            <a:r>
              <a:rPr lang="zh-CN" altLang="en-US" sz="2400"/>
              <a:t>《十二铜表法》</a:t>
            </a:r>
            <a:r>
              <a:rPr lang="en-US" altLang="zh-CN" sz="2400"/>
              <a:t>                            B.</a:t>
            </a:r>
            <a:r>
              <a:rPr lang="zh-CN" altLang="en-US" sz="2400"/>
              <a:t>《战争与和平法》</a:t>
            </a:r>
            <a:endParaRPr lang="en-US" altLang="zh-CN" sz="2400"/>
          </a:p>
          <a:p>
            <a:r>
              <a:rPr lang="en-US" altLang="zh-CN" sz="2400"/>
              <a:t>C.</a:t>
            </a:r>
            <a:r>
              <a:rPr lang="zh-CN" altLang="en-US" sz="2400"/>
              <a:t>《拿破仑法典》</a:t>
            </a:r>
            <a:r>
              <a:rPr lang="en-US" altLang="zh-CN" sz="2400"/>
              <a:t>                            D.</a:t>
            </a:r>
            <a:r>
              <a:rPr lang="zh-CN" altLang="en-US" sz="2400"/>
              <a:t>《查士丁尼法典》</a:t>
            </a:r>
            <a:endParaRPr lang="zh-CN" altLang="en-US" sz="2400"/>
          </a:p>
        </p:txBody>
      </p:sp>
      <p:sp>
        <p:nvSpPr>
          <p:cNvPr id="5" name="文本框 4"/>
          <p:cNvSpPr txBox="1"/>
          <p:nvPr>
            <p:custDataLst>
              <p:tags r:id="rId2"/>
            </p:custDataLst>
          </p:nvPr>
        </p:nvSpPr>
        <p:spPr>
          <a:xfrm>
            <a:off x="596265" y="3267710"/>
            <a:ext cx="11297920" cy="3415030"/>
          </a:xfrm>
          <a:prstGeom prst="rect">
            <a:avLst/>
          </a:prstGeom>
          <a:solidFill>
            <a:schemeClr val="accent6">
              <a:lumMod val="20000"/>
              <a:lumOff val="80000"/>
            </a:schemeClr>
          </a:solidFill>
        </p:spPr>
        <p:txBody>
          <a:bodyPr wrap="square" rtlCol="0" anchor="t">
            <a:spAutoFit/>
          </a:bodyPr>
          <a:lstStyle/>
          <a:p>
            <a:r>
              <a:rPr lang="zh-CN" altLang="en-US" sz="2400" b="1">
                <a:solidFill>
                  <a:schemeClr val="tx1"/>
                </a:solidFill>
                <a:sym typeface="+mn-ea"/>
              </a:rPr>
              <a:t>【解析】</a:t>
            </a:r>
            <a:r>
              <a:rPr lang="zh-CN" altLang="en-US" sz="2400" b="1">
                <a:solidFill>
                  <a:srgbClr val="FF0000"/>
                </a:solidFill>
                <a:sym typeface="+mn-ea"/>
              </a:rPr>
              <a:t>选</a:t>
            </a:r>
            <a:r>
              <a:rPr lang="en-US" altLang="zh-CN" sz="2400" b="1">
                <a:solidFill>
                  <a:srgbClr val="FF0000"/>
                </a:solidFill>
                <a:sym typeface="+mn-ea"/>
              </a:rPr>
              <a:t>B</a:t>
            </a:r>
            <a:r>
              <a:rPr lang="zh-CN" altLang="en-US" sz="2400" b="1">
                <a:solidFill>
                  <a:srgbClr val="FF0000"/>
                </a:solidFill>
                <a:sym typeface="+mn-ea"/>
              </a:rPr>
              <a:t>。</a:t>
            </a:r>
            <a:r>
              <a:rPr lang="zh-CN" altLang="en-US" sz="2400">
                <a:sym typeface="+mn-ea"/>
              </a:rPr>
              <a:t>据本题时间信息可知准确时空是近代</a:t>
            </a:r>
            <a:r>
              <a:rPr lang="en-US" altLang="zh-CN" sz="2400">
                <a:sym typeface="+mn-ea"/>
              </a:rPr>
              <a:t>(</a:t>
            </a:r>
            <a:r>
              <a:rPr lang="zh-CN" altLang="en-US" sz="2400">
                <a:sym typeface="+mn-ea"/>
              </a:rPr>
              <a:t>欧洲</a:t>
            </a:r>
            <a:r>
              <a:rPr lang="en-US" altLang="zh-CN" sz="2400">
                <a:sym typeface="+mn-ea"/>
              </a:rPr>
              <a:t>)</a:t>
            </a:r>
            <a:r>
              <a:rPr lang="zh-CN" altLang="en-US" sz="2400">
                <a:sym typeface="+mn-ea"/>
              </a:rPr>
              <a:t>。根据材料</a:t>
            </a:r>
            <a:r>
              <a:rPr lang="en-US" altLang="zh-CN" sz="2400">
                <a:sym typeface="+mn-ea"/>
              </a:rPr>
              <a:t>“</a:t>
            </a:r>
            <a:r>
              <a:rPr lang="zh-CN" altLang="en-US" sz="2400">
                <a:sym typeface="+mn-ea"/>
              </a:rPr>
              <a:t>他为战争创造了一部法典，为和平确立了一个纲领</a:t>
            </a:r>
            <a:r>
              <a:rPr lang="en-US" altLang="zh-CN" sz="2400">
                <a:sym typeface="+mn-ea"/>
              </a:rPr>
              <a:t>”“</a:t>
            </a:r>
            <a:r>
              <a:rPr lang="zh-CN" altLang="en-US" sz="2400">
                <a:sym typeface="+mn-ea"/>
              </a:rPr>
              <a:t>国际法之父</a:t>
            </a:r>
            <a:r>
              <a:rPr lang="en-US" altLang="zh-CN" sz="2400">
                <a:sym typeface="+mn-ea"/>
              </a:rPr>
              <a:t>”</a:t>
            </a:r>
            <a:r>
              <a:rPr lang="zh-CN" altLang="en-US" sz="2400">
                <a:sym typeface="+mn-ea"/>
              </a:rPr>
              <a:t>，结合所学知识可知</a:t>
            </a:r>
            <a:r>
              <a:rPr lang="en-US" altLang="zh-CN" sz="2400">
                <a:sym typeface="+mn-ea"/>
              </a:rPr>
              <a:t>,</a:t>
            </a:r>
            <a:r>
              <a:rPr lang="zh-CN" altLang="en-US" sz="2400">
                <a:sym typeface="+mn-ea"/>
              </a:rPr>
              <a:t>格劳秀斯被人们尊称为</a:t>
            </a:r>
            <a:r>
              <a:rPr lang="en-US" altLang="zh-CN" sz="2400">
                <a:sym typeface="+mn-ea"/>
              </a:rPr>
              <a:t>“</a:t>
            </a:r>
            <a:r>
              <a:rPr lang="zh-CN" altLang="en-US" sz="2400">
                <a:sym typeface="+mn-ea"/>
              </a:rPr>
              <a:t>国际法之父</a:t>
            </a:r>
            <a:r>
              <a:rPr lang="en-US" altLang="zh-CN" sz="2400">
                <a:sym typeface="+mn-ea"/>
              </a:rPr>
              <a:t>”</a:t>
            </a:r>
            <a:r>
              <a:rPr lang="zh-CN" altLang="en-US" sz="2400">
                <a:sym typeface="+mn-ea"/>
              </a:rPr>
              <a:t>，他的著作是《战争与和平法》</a:t>
            </a:r>
            <a:r>
              <a:rPr lang="en-US" altLang="zh-CN" sz="2400">
                <a:sym typeface="+mn-ea"/>
              </a:rPr>
              <a:t>,</a:t>
            </a:r>
            <a:r>
              <a:rPr lang="zh-CN" altLang="en-US" sz="2400">
                <a:sym typeface="+mn-ea"/>
              </a:rPr>
              <a:t>该书从立法的角度探讨如何消灭战争，以实现全人类的和平和幸福</a:t>
            </a:r>
            <a:r>
              <a:rPr lang="en-US" altLang="zh-CN" sz="2400">
                <a:sym typeface="+mn-ea"/>
              </a:rPr>
              <a:t>,</a:t>
            </a:r>
            <a:r>
              <a:rPr lang="zh-CN" altLang="en-US" sz="2400">
                <a:sym typeface="+mn-ea"/>
              </a:rPr>
              <a:t>提出君主应该制定条约并接受约来，确定了国际法的主体是主权国家</a:t>
            </a:r>
            <a:r>
              <a:rPr lang="en-US" altLang="zh-CN" sz="2400">
                <a:sym typeface="+mn-ea"/>
              </a:rPr>
              <a:t>,</a:t>
            </a:r>
            <a:r>
              <a:rPr lang="zh-CN" altLang="en-US" sz="2400">
                <a:sym typeface="+mn-ea"/>
              </a:rPr>
              <a:t>美定了国际法的基础，</a:t>
            </a:r>
            <a:r>
              <a:rPr lang="en-US" altLang="zh-CN" sz="2400">
                <a:sym typeface="+mn-ea"/>
              </a:rPr>
              <a:t>B</a:t>
            </a:r>
            <a:r>
              <a:rPr lang="zh-CN" altLang="en-US" sz="2400">
                <a:sym typeface="+mn-ea"/>
              </a:rPr>
              <a:t>正确</a:t>
            </a:r>
            <a:r>
              <a:rPr lang="en-US" altLang="zh-CN" sz="2400">
                <a:sym typeface="+mn-ea"/>
              </a:rPr>
              <a:t>;</a:t>
            </a:r>
            <a:r>
              <a:rPr lang="zh-CN" altLang="en-US" sz="2400">
                <a:sym typeface="+mn-ea"/>
              </a:rPr>
              <a:t>《十二铜表法》是古罗马的法律</a:t>
            </a:r>
            <a:r>
              <a:rPr lang="en-US" altLang="zh-CN" sz="2400">
                <a:sym typeface="+mn-ea"/>
              </a:rPr>
              <a:t>,</a:t>
            </a:r>
            <a:r>
              <a:rPr lang="zh-CN" altLang="en-US" sz="2400">
                <a:sym typeface="+mn-ea"/>
              </a:rPr>
              <a:t>与国际法无关，排除</a:t>
            </a:r>
            <a:r>
              <a:rPr lang="en-US" altLang="zh-CN" sz="2400">
                <a:sym typeface="+mn-ea"/>
              </a:rPr>
              <a:t>A;</a:t>
            </a:r>
            <a:r>
              <a:rPr lang="zh-CN" altLang="en-US" sz="2400">
                <a:sym typeface="+mn-ea"/>
              </a:rPr>
              <a:t>《拿破仑法典》是资本主义国家最早的一部民法法典，破除了封建的立法原则，成为欧美各国资产阶级的立法规范，推动了资本主义的发展</a:t>
            </a:r>
            <a:r>
              <a:rPr lang="en-US" altLang="zh-CN" sz="2400">
                <a:sym typeface="+mn-ea"/>
              </a:rPr>
              <a:t>,</a:t>
            </a:r>
            <a:r>
              <a:rPr lang="zh-CN" altLang="en-US" sz="2400">
                <a:sym typeface="+mn-ea"/>
              </a:rPr>
              <a:t>排除</a:t>
            </a:r>
            <a:r>
              <a:rPr lang="en-US" altLang="zh-CN" sz="2400">
                <a:sym typeface="+mn-ea"/>
              </a:rPr>
              <a:t>C;</a:t>
            </a:r>
            <a:r>
              <a:rPr lang="zh-CN" altLang="en-US" sz="2400">
                <a:sym typeface="+mn-ea"/>
              </a:rPr>
              <a:t>《查士丁尼法典》是古罗马的法律</a:t>
            </a:r>
            <a:r>
              <a:rPr lang="en-US" altLang="zh-CN" sz="2400">
                <a:sym typeface="+mn-ea"/>
              </a:rPr>
              <a:t>,</a:t>
            </a:r>
            <a:r>
              <a:rPr lang="zh-CN" altLang="en-US" sz="2400">
                <a:sym typeface="+mn-ea"/>
              </a:rPr>
              <a:t>与国际法无关，排除</a:t>
            </a:r>
            <a:r>
              <a:rPr lang="en-US" altLang="zh-CN" sz="2400">
                <a:sym typeface="+mn-ea"/>
              </a:rPr>
              <a:t>D</a:t>
            </a:r>
            <a:r>
              <a:rPr lang="zh-CN" altLang="en-US" sz="2400">
                <a:sym typeface="+mn-ea"/>
              </a:rPr>
              <a:t>。</a:t>
            </a:r>
            <a:endParaRPr lang="zh-CN" altLang="en-US" sz="2400"/>
          </a:p>
          <a:p>
            <a:endParaRPr lang="zh-CN" altLang="en-US" sz="2400"/>
          </a:p>
        </p:txBody>
      </p:sp>
      <p:sp>
        <p:nvSpPr>
          <p:cNvPr id="6" name="文本框 5"/>
          <p:cNvSpPr txBox="1"/>
          <p:nvPr>
            <p:custDataLst>
              <p:tags r:id="rId3"/>
            </p:custDataLst>
          </p:nvPr>
        </p:nvSpPr>
        <p:spPr>
          <a:xfrm>
            <a:off x="3726180" y="148590"/>
            <a:ext cx="4064000" cy="521970"/>
          </a:xfrm>
          <a:prstGeom prst="rect">
            <a:avLst/>
          </a:prstGeom>
          <a:solidFill>
            <a:schemeClr val="accent2">
              <a:lumMod val="20000"/>
              <a:lumOff val="80000"/>
            </a:schemeClr>
          </a:solidFill>
        </p:spPr>
        <p:txBody>
          <a:bodyPr>
            <a:spAutoFit/>
          </a:bodyPr>
          <a:lstStyle/>
          <a:p>
            <a:pPr algn="ctr"/>
            <a:r>
              <a:rPr lang="zh-CN" altLang="en-US" sz="2800" b="1">
                <a:solidFill>
                  <a:srgbClr val="FF0000"/>
                </a:solidFill>
                <a:latin typeface="Arial" panose="020B0604020202020204" pitchFamily="34" charset="0"/>
                <a:ea typeface="微软雅黑" panose="020B0503020204020204" charset="-122"/>
              </a:rPr>
              <a:t>真题演练</a:t>
            </a:r>
            <a:endParaRPr lang="zh-CN" altLang="en-US" sz="2800" b="1">
              <a:solidFill>
                <a:srgbClr val="FF0000"/>
              </a:solidFill>
              <a:latin typeface="Arial" panose="020B0604020202020204" pitchFamily="34" charset="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64210" y="603250"/>
            <a:ext cx="11163935" cy="3415030"/>
          </a:xfrm>
          <a:prstGeom prst="rect">
            <a:avLst/>
          </a:prstGeom>
          <a:noFill/>
        </p:spPr>
        <p:txBody>
          <a:bodyPr wrap="square" rtlCol="0" anchor="t">
            <a:spAutoFit/>
          </a:bodyPr>
          <a:lstStyle/>
          <a:p>
            <a:r>
              <a:rPr lang="en-US" altLang="zh-CN" sz="2400"/>
              <a:t>3.(2023</a:t>
            </a:r>
            <a:r>
              <a:rPr lang="ja-JP" altLang="en-US" sz="2400"/>
              <a:t>・</a:t>
            </a:r>
            <a:r>
              <a:rPr lang="zh-CN" altLang="en-US" sz="2400"/>
              <a:t>浙江</a:t>
            </a:r>
            <a:r>
              <a:rPr lang="en-US" altLang="zh-CN" sz="2400"/>
              <a:t>1</a:t>
            </a:r>
            <a:r>
              <a:rPr lang="zh-CN" altLang="en-US" sz="2400"/>
              <a:t>月选考</a:t>
            </a:r>
            <a:r>
              <a:rPr lang="ja-JP" altLang="en-US" sz="2400"/>
              <a:t>・</a:t>
            </a:r>
            <a:r>
              <a:rPr lang="en-US" altLang="zh-CN" sz="2400"/>
              <a:t>T21)</a:t>
            </a:r>
            <a:r>
              <a:rPr lang="zh-CN" altLang="en-US" sz="2400"/>
              <a:t>这是一场由德意志的新教同盟和天主教同盟冲突引发的战争</a:t>
            </a:r>
            <a:r>
              <a:rPr lang="en-US" altLang="zh-CN" sz="2400"/>
              <a:t>,</a:t>
            </a:r>
            <a:r>
              <a:rPr lang="zh-CN" altLang="en-US" sz="2400"/>
              <a:t>也是</a:t>
            </a:r>
            <a:r>
              <a:rPr lang="en-US" altLang="zh-CN" sz="2400"/>
              <a:t>20</a:t>
            </a:r>
            <a:r>
              <a:rPr lang="zh-CN" altLang="en-US" sz="2400"/>
              <a:t>世纪之前欧洲最具毁灭性的战争</a:t>
            </a:r>
            <a:r>
              <a:rPr lang="en-US" altLang="zh-CN" sz="2400"/>
              <a:t>,</a:t>
            </a:r>
            <a:r>
              <a:rPr lang="zh-CN" altLang="en-US" sz="2400"/>
              <a:t>德意志失去了三分之一的人口。在这场恐怖的战争之后，交战各国创建了一套外交体系</a:t>
            </a:r>
            <a:r>
              <a:rPr lang="en-US" altLang="zh-CN" sz="2400"/>
              <a:t>,</a:t>
            </a:r>
            <a:r>
              <a:rPr lang="zh-CN" altLang="en-US" sz="2400"/>
              <a:t>借此维系相互竞争的独立国家之间的秩序。下列项中</a:t>
            </a:r>
            <a:r>
              <a:rPr lang="en-US" altLang="zh-CN" sz="2400"/>
              <a:t>,</a:t>
            </a:r>
            <a:r>
              <a:rPr lang="zh-CN" altLang="en-US" sz="2400"/>
              <a:t>属于这套</a:t>
            </a:r>
            <a:r>
              <a:rPr lang="en-US" altLang="zh-CN" sz="2400"/>
              <a:t>“</a:t>
            </a:r>
            <a:r>
              <a:rPr lang="zh-CN" altLang="en-US" sz="2400"/>
              <a:t>外交体系</a:t>
            </a:r>
            <a:r>
              <a:rPr lang="en-US" altLang="zh-CN" sz="2400"/>
              <a:t>”</a:t>
            </a:r>
            <a:r>
              <a:rPr lang="zh-CN" altLang="en-US" sz="2400"/>
              <a:t>的有（</a:t>
            </a:r>
            <a:r>
              <a:rPr lang="en-US" altLang="zh-CN" sz="2400"/>
              <a:t>    </a:t>
            </a:r>
            <a:r>
              <a:rPr lang="zh-CN" altLang="en-US" sz="2400"/>
              <a:t>）</a:t>
            </a:r>
            <a:endParaRPr lang="zh-CN" altLang="en-US" sz="2400"/>
          </a:p>
          <a:p>
            <a:r>
              <a:rPr lang="en-US" altLang="en-US" sz="2400"/>
              <a:t>①</a:t>
            </a:r>
            <a:r>
              <a:rPr lang="zh-CN" altLang="en-US" sz="2400"/>
              <a:t>各缔约国可以对违约国集体制裁</a:t>
            </a:r>
            <a:endParaRPr lang="zh-CN" altLang="en-US" sz="2400"/>
          </a:p>
          <a:p>
            <a:r>
              <a:rPr lang="zh-CN" altLang="en-US" sz="2400"/>
              <a:t>②确立了</a:t>
            </a:r>
            <a:r>
              <a:rPr lang="en-US" altLang="zh-CN" sz="2400"/>
              <a:t>“</a:t>
            </a:r>
            <a:r>
              <a:rPr lang="zh-CN" altLang="en-US" sz="2400"/>
              <a:t>大国一致</a:t>
            </a:r>
            <a:r>
              <a:rPr lang="en-US" altLang="zh-CN" sz="2400"/>
              <a:t>”</a:t>
            </a:r>
            <a:r>
              <a:rPr lang="zh-CN" altLang="en-US" sz="2400"/>
              <a:t>原则</a:t>
            </a:r>
            <a:endParaRPr lang="zh-CN" altLang="en-US" sz="2400"/>
          </a:p>
          <a:p>
            <a:r>
              <a:rPr lang="zh-CN" altLang="en-US" sz="2400">
                <a:sym typeface="+mn-ea"/>
              </a:rPr>
              <a:t>③</a:t>
            </a:r>
            <a:r>
              <a:rPr lang="zh-CN" altLang="en-US" sz="2400"/>
              <a:t>建立了外交人员衔级制度</a:t>
            </a:r>
            <a:endParaRPr lang="zh-CN" altLang="en-US" sz="2400"/>
          </a:p>
          <a:p>
            <a:r>
              <a:rPr lang="en-US" altLang="en-US" sz="2400"/>
              <a:t>④</a:t>
            </a:r>
            <a:r>
              <a:rPr lang="zh-CN" altLang="en-US" sz="2400"/>
              <a:t>确立了国际关系中的国家领土、主权与独立等原则</a:t>
            </a:r>
            <a:endParaRPr lang="zh-CN" altLang="en-US" sz="2400"/>
          </a:p>
          <a:p>
            <a:r>
              <a:rPr lang="en-US" altLang="zh-CN" sz="2400"/>
              <a:t>A.</a:t>
            </a:r>
            <a:r>
              <a:rPr lang="en-US" altLang="en-US" sz="2400">
                <a:sym typeface="+mn-ea"/>
              </a:rPr>
              <a:t>①</a:t>
            </a:r>
            <a:r>
              <a:rPr lang="zh-CN" altLang="en-US" sz="2400">
                <a:sym typeface="+mn-ea"/>
              </a:rPr>
              <a:t>②</a:t>
            </a:r>
            <a:r>
              <a:rPr lang="en-US" altLang="zh-CN" sz="2400">
                <a:sym typeface="+mn-ea"/>
              </a:rPr>
              <a:t>               B.</a:t>
            </a:r>
            <a:r>
              <a:rPr lang="en-US" altLang="en-US" sz="2400">
                <a:sym typeface="+mn-ea"/>
              </a:rPr>
              <a:t>①④                     C.</a:t>
            </a:r>
            <a:r>
              <a:rPr lang="zh-CN" altLang="en-US" sz="2400">
                <a:sym typeface="+mn-ea"/>
              </a:rPr>
              <a:t>②③</a:t>
            </a:r>
            <a:r>
              <a:rPr lang="en-US" altLang="zh-CN" sz="2400">
                <a:sym typeface="+mn-ea"/>
              </a:rPr>
              <a:t>                    </a:t>
            </a:r>
            <a:r>
              <a:rPr lang="en-US" altLang="en-US" sz="2400">
                <a:sym typeface="+mn-ea"/>
              </a:rPr>
              <a:t>D.③④</a:t>
            </a:r>
            <a:endParaRPr lang="en-US" altLang="en-US" sz="2400">
              <a:sym typeface="+mn-ea"/>
            </a:endParaRPr>
          </a:p>
        </p:txBody>
      </p:sp>
      <p:sp>
        <p:nvSpPr>
          <p:cNvPr id="5" name="文本框 4"/>
          <p:cNvSpPr txBox="1"/>
          <p:nvPr>
            <p:custDataLst>
              <p:tags r:id="rId2"/>
            </p:custDataLst>
          </p:nvPr>
        </p:nvSpPr>
        <p:spPr>
          <a:xfrm>
            <a:off x="382270" y="4018280"/>
            <a:ext cx="11687175" cy="2676525"/>
          </a:xfrm>
          <a:prstGeom prst="rect">
            <a:avLst/>
          </a:prstGeom>
          <a:solidFill>
            <a:schemeClr val="accent6">
              <a:lumMod val="20000"/>
              <a:lumOff val="80000"/>
            </a:schemeClr>
          </a:solidFill>
        </p:spPr>
        <p:txBody>
          <a:bodyPr wrap="square" rtlCol="0" anchor="t">
            <a:spAutoFit/>
          </a:bodyPr>
          <a:lstStyle/>
          <a:p>
            <a:r>
              <a:rPr lang="zh-CN" altLang="en-US" sz="2400" b="1"/>
              <a:t>【解析】</a:t>
            </a:r>
            <a:r>
              <a:rPr lang="zh-CN" altLang="en-US" sz="2400" b="1">
                <a:solidFill>
                  <a:srgbClr val="FF0000"/>
                </a:solidFill>
              </a:rPr>
              <a:t>选</a:t>
            </a:r>
            <a:r>
              <a:rPr lang="en-US" altLang="zh-CN" sz="2400" b="1">
                <a:solidFill>
                  <a:srgbClr val="FF0000"/>
                </a:solidFill>
              </a:rPr>
              <a:t>B</a:t>
            </a:r>
            <a:r>
              <a:rPr lang="zh-CN" altLang="en-US" sz="2400">
                <a:solidFill>
                  <a:srgbClr val="FF0000"/>
                </a:solidFill>
              </a:rPr>
              <a:t>。</a:t>
            </a:r>
            <a:r>
              <a:rPr lang="zh-CN" altLang="en-US" sz="2400"/>
              <a:t>据材料</a:t>
            </a:r>
            <a:r>
              <a:rPr lang="en-US" altLang="zh-CN" sz="2400"/>
              <a:t>“</a:t>
            </a:r>
            <a:r>
              <a:rPr lang="zh-CN" altLang="en-US" sz="2400"/>
              <a:t>德意志的新教</a:t>
            </a:r>
            <a:r>
              <a:rPr lang="en-US" altLang="zh-CN" sz="2400"/>
              <a:t>....……</a:t>
            </a:r>
            <a:r>
              <a:rPr lang="zh-CN" altLang="en-US" sz="2400"/>
              <a:t>战争</a:t>
            </a:r>
            <a:r>
              <a:rPr lang="en-US" altLang="zh-CN" sz="2400"/>
              <a:t>”“</a:t>
            </a:r>
            <a:r>
              <a:rPr lang="zh-CN" altLang="en-US" sz="2400"/>
              <a:t>交战各国创建了一套外交体系</a:t>
            </a:r>
            <a:r>
              <a:rPr lang="en-US" altLang="zh-CN" sz="2400"/>
              <a:t>”</a:t>
            </a:r>
            <a:r>
              <a:rPr lang="zh-CN" altLang="en-US" sz="2400"/>
              <a:t>可知，这是</a:t>
            </a:r>
            <a:r>
              <a:rPr lang="en-US" altLang="zh-CN" sz="2400"/>
              <a:t>1618</a:t>
            </a:r>
            <a:r>
              <a:rPr lang="zh-CN" altLang="en-US" sz="2400"/>
              <a:t>年开始的三十年战争</a:t>
            </a:r>
            <a:r>
              <a:rPr lang="en-US" altLang="zh-CN" sz="2400"/>
              <a:t>,</a:t>
            </a:r>
            <a:r>
              <a:rPr lang="zh-CN" altLang="en-US" sz="2400"/>
              <a:t>最终交战双方签订了《威斯特伐利亚和约》</a:t>
            </a:r>
            <a:r>
              <a:rPr lang="en-US" altLang="zh-CN" sz="2400"/>
              <a:t>,</a:t>
            </a:r>
            <a:r>
              <a:rPr lang="zh-CN" altLang="en-US" sz="2400"/>
              <a:t>形成了威斯特伐利亚体系</a:t>
            </a:r>
            <a:r>
              <a:rPr lang="en-US" altLang="zh-CN" sz="2400"/>
              <a:t>,</a:t>
            </a:r>
            <a:r>
              <a:rPr lang="zh-CN" altLang="en-US" sz="2400"/>
              <a:t>确立了国际关系中的国家领土、主权与独立等原则，开创了用国际会议和通过谈判达成协议的形式解决国际争端、结束国际战争的先例，确认了缔约国必须遵守条约、各缔约国可以对违约国集体制裁的国际法基本原则，故</a:t>
            </a:r>
            <a:r>
              <a:rPr lang="en-US" altLang="en-US" sz="2400"/>
              <a:t>①④</a:t>
            </a:r>
            <a:r>
              <a:rPr lang="zh-CN" altLang="en-US" sz="2400"/>
              <a:t>正确</a:t>
            </a:r>
            <a:r>
              <a:rPr lang="en-US" altLang="zh-CN" sz="2400"/>
              <a:t>;1945</a:t>
            </a:r>
            <a:r>
              <a:rPr lang="zh-CN" altLang="en-US" sz="2400"/>
              <a:t>年《联合国宪章》确立了</a:t>
            </a:r>
            <a:r>
              <a:rPr lang="en-US" altLang="zh-CN" sz="2400"/>
              <a:t>“</a:t>
            </a:r>
            <a:r>
              <a:rPr lang="zh-CN" altLang="en-US" sz="2400"/>
              <a:t>大国一致</a:t>
            </a:r>
            <a:r>
              <a:rPr lang="en-US" altLang="zh-CN" sz="2400"/>
              <a:t>”</a:t>
            </a:r>
            <a:r>
              <a:rPr lang="zh-CN" altLang="en-US" sz="2400"/>
              <a:t>原则，集体安全体制进一步完善</a:t>
            </a:r>
            <a:r>
              <a:rPr lang="en-US" altLang="zh-CN" sz="2400"/>
              <a:t>,</a:t>
            </a:r>
            <a:r>
              <a:rPr lang="zh-CN" altLang="en-US" sz="2400"/>
              <a:t>故</a:t>
            </a:r>
            <a:r>
              <a:rPr lang="en-US" altLang="en-US" sz="2400"/>
              <a:t>②</a:t>
            </a:r>
            <a:r>
              <a:rPr lang="zh-CN" altLang="en-US" sz="2400"/>
              <a:t>错误</a:t>
            </a:r>
            <a:r>
              <a:rPr lang="en-US" altLang="zh-CN" sz="2400"/>
              <a:t>;1815</a:t>
            </a:r>
            <a:r>
              <a:rPr lang="zh-CN" altLang="en-US" sz="2400"/>
              <a:t>年维也纳会议后</a:t>
            </a:r>
            <a:r>
              <a:rPr lang="en-US" altLang="zh-CN" sz="2400"/>
              <a:t>,</a:t>
            </a:r>
            <a:r>
              <a:rPr lang="zh-CN" altLang="en-US" sz="2400"/>
              <a:t>外交人员的衔级制度逐步建立</a:t>
            </a:r>
            <a:r>
              <a:rPr lang="en-US" altLang="zh-CN" sz="2400"/>
              <a:t>,</a:t>
            </a:r>
            <a:r>
              <a:rPr lang="zh-CN" altLang="en-US" sz="2400"/>
              <a:t>故</a:t>
            </a:r>
            <a:r>
              <a:rPr lang="en-US" altLang="en-US" sz="2400"/>
              <a:t>③</a:t>
            </a:r>
            <a:r>
              <a:rPr lang="zh-CN" altLang="en-US" sz="2400"/>
              <a:t>错误</a:t>
            </a:r>
            <a:r>
              <a:rPr lang="en-US" altLang="zh-CN" sz="2400"/>
              <a:t>;</a:t>
            </a:r>
            <a:r>
              <a:rPr lang="zh-CN" altLang="en-US" sz="2400"/>
              <a:t>选择</a:t>
            </a:r>
            <a:r>
              <a:rPr lang="en-US" altLang="zh-CN" sz="2400"/>
              <a:t>B</a:t>
            </a:r>
            <a:r>
              <a:rPr lang="zh-CN" altLang="en-US" sz="2400"/>
              <a:t>符合题意。</a:t>
            </a:r>
            <a:endParaRPr lang="zh-CN" altLang="en-US" sz="2400"/>
          </a:p>
        </p:txBody>
      </p:sp>
      <p:sp>
        <p:nvSpPr>
          <p:cNvPr id="6" name="文本框 5"/>
          <p:cNvSpPr txBox="1"/>
          <p:nvPr>
            <p:custDataLst>
              <p:tags r:id="rId3"/>
            </p:custDataLst>
          </p:nvPr>
        </p:nvSpPr>
        <p:spPr>
          <a:xfrm>
            <a:off x="3726180" y="81280"/>
            <a:ext cx="4064000" cy="521970"/>
          </a:xfrm>
          <a:prstGeom prst="rect">
            <a:avLst/>
          </a:prstGeom>
          <a:solidFill>
            <a:schemeClr val="accent2">
              <a:lumMod val="20000"/>
              <a:lumOff val="80000"/>
            </a:schemeClr>
          </a:solidFill>
        </p:spPr>
        <p:txBody>
          <a:bodyPr>
            <a:spAutoFit/>
          </a:bodyPr>
          <a:lstStyle/>
          <a:p>
            <a:pPr algn="ctr"/>
            <a:r>
              <a:rPr lang="zh-CN" altLang="en-US" sz="2800" b="1">
                <a:solidFill>
                  <a:srgbClr val="FF0000"/>
                </a:solidFill>
                <a:latin typeface="Arial" panose="020B0604020202020204" pitchFamily="34" charset="0"/>
                <a:ea typeface="微软雅黑" panose="020B0503020204020204" charset="-122"/>
              </a:rPr>
              <a:t>真题演练</a:t>
            </a:r>
            <a:endParaRPr lang="zh-CN" altLang="en-US" sz="2800" b="1">
              <a:solidFill>
                <a:srgbClr val="FF0000"/>
              </a:solidFill>
              <a:latin typeface="Arial" panose="020B0604020202020204" pitchFamily="34" charset="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726180" y="81280"/>
            <a:ext cx="4064000" cy="521970"/>
          </a:xfrm>
          <a:prstGeom prst="rect">
            <a:avLst/>
          </a:prstGeom>
          <a:solidFill>
            <a:schemeClr val="accent2">
              <a:lumMod val="20000"/>
              <a:lumOff val="80000"/>
            </a:schemeClr>
          </a:solidFill>
        </p:spPr>
        <p:txBody>
          <a:bodyPr>
            <a:spAutoFit/>
          </a:bodyPr>
          <a:lstStyle/>
          <a:p>
            <a:pPr algn="ctr"/>
            <a:r>
              <a:rPr lang="zh-CN" altLang="en-US" sz="2800" b="1">
                <a:solidFill>
                  <a:srgbClr val="FF0000"/>
                </a:solidFill>
                <a:latin typeface="Arial" panose="020B0604020202020204" pitchFamily="34" charset="0"/>
                <a:ea typeface="微软雅黑" panose="020B0503020204020204" charset="-122"/>
              </a:rPr>
              <a:t>真题演练</a:t>
            </a:r>
            <a:endParaRPr lang="zh-CN" altLang="en-US" sz="2800" b="1">
              <a:solidFill>
                <a:srgbClr val="FF0000"/>
              </a:solidFill>
              <a:latin typeface="Arial" panose="020B0604020202020204" pitchFamily="34" charset="0"/>
              <a:ea typeface="微软雅黑" panose="020B0503020204020204" charset="-122"/>
            </a:endParaRPr>
          </a:p>
        </p:txBody>
      </p:sp>
      <p:sp>
        <p:nvSpPr>
          <p:cNvPr id="4" name="文本框 3"/>
          <p:cNvSpPr txBox="1"/>
          <p:nvPr>
            <p:custDataLst>
              <p:tags r:id="rId2"/>
            </p:custDataLst>
          </p:nvPr>
        </p:nvSpPr>
        <p:spPr>
          <a:xfrm>
            <a:off x="1424940" y="1175385"/>
            <a:ext cx="9149080" cy="2306955"/>
          </a:xfrm>
          <a:prstGeom prst="rect">
            <a:avLst/>
          </a:prstGeom>
          <a:noFill/>
        </p:spPr>
        <p:txBody>
          <a:bodyPr wrap="square" rtlCol="0" anchor="t">
            <a:spAutoFit/>
          </a:bodyPr>
          <a:lstStyle/>
          <a:p>
            <a:r>
              <a:rPr lang="en-US" altLang="zh-CN" sz="2400"/>
              <a:t>4.(2023</a:t>
            </a:r>
            <a:r>
              <a:rPr lang="ja-JP" altLang="en-US" sz="2400"/>
              <a:t>・</a:t>
            </a:r>
            <a:r>
              <a:rPr lang="zh-CN" altLang="en-US" sz="2400"/>
              <a:t>山东等级考</a:t>
            </a:r>
            <a:r>
              <a:rPr lang="ja-JP" altLang="en-US" sz="2400"/>
              <a:t>・</a:t>
            </a:r>
            <a:r>
              <a:rPr lang="en-US" altLang="zh-CN" sz="2400"/>
              <a:t>T11)1648</a:t>
            </a:r>
            <a:r>
              <a:rPr lang="zh-CN" altLang="en-US" sz="2400"/>
              <a:t>年形成的威斯特伐利亚体系，承认了瑞士和荷兰独立，划定了欧洲大陆各国国界</a:t>
            </a:r>
            <a:r>
              <a:rPr lang="en-US" altLang="zh-CN" sz="2400"/>
              <a:t>;1815</a:t>
            </a:r>
            <a:r>
              <a:rPr lang="zh-CN" altLang="en-US" sz="2400"/>
              <a:t>年形成的维也纳体系</a:t>
            </a:r>
            <a:r>
              <a:rPr lang="en-US" altLang="zh-CN" sz="2400"/>
              <a:t>,</a:t>
            </a:r>
            <a:r>
              <a:rPr lang="zh-CN" altLang="en-US" sz="2400"/>
              <a:t>恢复了拿破仑战争前的欧洲均势，创立和重建了一些国家。这反映了欧洲（</a:t>
            </a:r>
            <a:r>
              <a:rPr lang="en-US" altLang="zh-CN" sz="2400"/>
              <a:t>    </a:t>
            </a:r>
            <a:r>
              <a:rPr lang="zh-CN" altLang="en-US" sz="2400"/>
              <a:t>）</a:t>
            </a:r>
            <a:endParaRPr lang="zh-CN" altLang="en-US" sz="2400"/>
          </a:p>
          <a:p>
            <a:r>
              <a:rPr lang="en-US" altLang="zh-CN" sz="2400"/>
              <a:t>A.</a:t>
            </a:r>
            <a:r>
              <a:rPr lang="zh-CN" altLang="en-US" sz="2400"/>
              <a:t>国际协调机制更趋合理</a:t>
            </a:r>
            <a:r>
              <a:rPr lang="en-US" altLang="zh-CN" sz="2400"/>
              <a:t>                        B.</a:t>
            </a:r>
            <a:r>
              <a:rPr lang="zh-CN" altLang="en-US" sz="2400"/>
              <a:t>国家主权意识不断增强</a:t>
            </a:r>
            <a:endParaRPr lang="zh-CN" altLang="en-US" sz="2400"/>
          </a:p>
          <a:p>
            <a:r>
              <a:rPr lang="en-US" altLang="zh-CN" sz="2400"/>
              <a:t>C.</a:t>
            </a:r>
            <a:r>
              <a:rPr lang="zh-CN" altLang="en-US" sz="2400"/>
              <a:t>各国完成了向民族国家转变</a:t>
            </a:r>
            <a:r>
              <a:rPr lang="en-US" altLang="zh-CN" sz="2400"/>
              <a:t>                D.</a:t>
            </a:r>
            <a:r>
              <a:rPr lang="zh-CN" altLang="en-US" sz="2400"/>
              <a:t>大国主导的政治格局被打破</a:t>
            </a:r>
            <a:endParaRPr lang="zh-CN" altLang="en-US" sz="2400"/>
          </a:p>
        </p:txBody>
      </p:sp>
      <p:sp>
        <p:nvSpPr>
          <p:cNvPr id="5" name="文本框 4"/>
          <p:cNvSpPr txBox="1"/>
          <p:nvPr>
            <p:custDataLst>
              <p:tags r:id="rId3"/>
            </p:custDataLst>
          </p:nvPr>
        </p:nvSpPr>
        <p:spPr>
          <a:xfrm>
            <a:off x="1028700" y="4054475"/>
            <a:ext cx="9941560" cy="1938020"/>
          </a:xfrm>
          <a:prstGeom prst="rect">
            <a:avLst/>
          </a:prstGeom>
          <a:solidFill>
            <a:schemeClr val="accent6">
              <a:lumMod val="20000"/>
              <a:lumOff val="80000"/>
            </a:schemeClr>
          </a:solidFill>
        </p:spPr>
        <p:txBody>
          <a:bodyPr wrap="square" rtlCol="0" anchor="t">
            <a:spAutoFit/>
          </a:bodyPr>
          <a:lstStyle/>
          <a:p>
            <a:r>
              <a:rPr lang="zh-CN" altLang="en-US" sz="2400" b="1"/>
              <a:t>【解析】</a:t>
            </a:r>
            <a:r>
              <a:rPr lang="zh-CN" altLang="en-US" sz="2400" b="1">
                <a:solidFill>
                  <a:srgbClr val="FF0000"/>
                </a:solidFill>
              </a:rPr>
              <a:t>选</a:t>
            </a:r>
            <a:r>
              <a:rPr lang="en-US" altLang="zh-CN" sz="2400" b="1">
                <a:solidFill>
                  <a:srgbClr val="FF0000"/>
                </a:solidFill>
              </a:rPr>
              <a:t>B</a:t>
            </a:r>
            <a:r>
              <a:rPr lang="zh-CN" altLang="en-US" sz="2400"/>
              <a:t>。</a:t>
            </a:r>
            <a:r>
              <a:rPr lang="en-US" altLang="zh-CN" sz="2400"/>
              <a:t>“</a:t>
            </a:r>
            <a:r>
              <a:rPr lang="zh-CN" altLang="en-US" sz="2400"/>
              <a:t>承认了瑞士和荷兰独立</a:t>
            </a:r>
            <a:r>
              <a:rPr lang="en-US" altLang="zh-CN" sz="2400"/>
              <a:t>”“</a:t>
            </a:r>
            <a:r>
              <a:rPr lang="zh-CN" altLang="en-US" sz="2400"/>
              <a:t>划定了欧洲大陆各国国界</a:t>
            </a:r>
            <a:r>
              <a:rPr lang="en-US" altLang="zh-CN" sz="2400"/>
              <a:t>”“</a:t>
            </a:r>
            <a:r>
              <a:rPr lang="zh-CN" altLang="en-US" sz="2400"/>
              <a:t>创立和重建了一些国家</a:t>
            </a:r>
            <a:r>
              <a:rPr lang="en-US" altLang="zh-CN" sz="2400"/>
              <a:t>”,</a:t>
            </a:r>
            <a:r>
              <a:rPr lang="zh-CN" altLang="en-US" sz="2400"/>
              <a:t>表明从威斯特伐利亚体系到维也纳体系</a:t>
            </a:r>
            <a:r>
              <a:rPr lang="en-US" altLang="zh-CN" sz="2400"/>
              <a:t>,</a:t>
            </a:r>
            <a:r>
              <a:rPr lang="zh-CN" altLang="en-US" sz="2400"/>
              <a:t>欧洲国家的主权意识不断增强，故选</a:t>
            </a:r>
            <a:r>
              <a:rPr lang="en-US" altLang="zh-CN" sz="2400"/>
              <a:t>B;</a:t>
            </a:r>
            <a:r>
              <a:rPr lang="zh-CN" altLang="en-US" sz="2400"/>
              <a:t>题干内容中虽然述及了国际协调，如威斯特伐利亚体系、维也纳体系，但这仅是题干的表象所在，与题干设问</a:t>
            </a:r>
            <a:r>
              <a:rPr lang="en-US" altLang="zh-CN" sz="2400"/>
              <a:t>“</a:t>
            </a:r>
            <a:r>
              <a:rPr lang="zh-CN" altLang="en-US" sz="2400"/>
              <a:t>反映</a:t>
            </a:r>
            <a:r>
              <a:rPr lang="en-US" altLang="zh-CN" sz="2400"/>
              <a:t>”</a:t>
            </a:r>
            <a:r>
              <a:rPr lang="zh-CN" altLang="en-US" sz="2400"/>
              <a:t>不符，排除</a:t>
            </a:r>
            <a:r>
              <a:rPr lang="en-US" altLang="zh-CN" sz="2400"/>
              <a:t>A;“</a:t>
            </a:r>
            <a:r>
              <a:rPr lang="zh-CN" altLang="en-US" sz="2400"/>
              <a:t>完成了</a:t>
            </a:r>
            <a:r>
              <a:rPr lang="en-US" altLang="zh-CN" sz="2400"/>
              <a:t>”</a:t>
            </a:r>
            <a:r>
              <a:rPr lang="zh-CN" altLang="en-US" sz="2400"/>
              <a:t>表述绝对化，排除</a:t>
            </a:r>
            <a:r>
              <a:rPr lang="en-US" altLang="zh-CN" sz="2400"/>
              <a:t>C;</a:t>
            </a:r>
            <a:r>
              <a:rPr lang="zh-CN" altLang="en-US" sz="2400"/>
              <a:t>维也纳体系强调大国协调，排除</a:t>
            </a:r>
            <a:r>
              <a:rPr lang="en-US" altLang="zh-CN" sz="2400"/>
              <a:t>D</a:t>
            </a:r>
            <a:endParaRPr lang="en-US" altLang="zh-CN"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0" y="635"/>
            <a:ext cx="12192000" cy="6857365"/>
          </a:xfrm>
          <a:prstGeom prst="rect">
            <a:avLst/>
          </a:prstGeom>
        </p:spPr>
      </p:pic>
      <p:sp>
        <p:nvSpPr>
          <p:cNvPr id="4" name="文本框 3"/>
          <p:cNvSpPr txBox="1"/>
          <p:nvPr>
            <p:custDataLst>
              <p:tags r:id="rId3"/>
            </p:custDataLst>
          </p:nvPr>
        </p:nvSpPr>
        <p:spPr>
          <a:xfrm>
            <a:off x="3698240" y="1065530"/>
            <a:ext cx="4908550" cy="583565"/>
          </a:xfrm>
          <a:prstGeom prst="rect">
            <a:avLst/>
          </a:prstGeom>
          <a:noFill/>
          <a:extLst>
            <a:ext uri="{909E8E84-426E-40DD-AFC4-6F175D3DCCD1}">
              <a14:hiddenFill xmlns:a14="http://schemas.microsoft.com/office/drawing/2010/main">
                <a:solidFill>
                  <a:schemeClr val="accent2">
                    <a:lumMod val="20000"/>
                    <a:lumOff val="80000"/>
                  </a:schemeClr>
                </a:solidFill>
              </a14:hiddenFill>
            </a:ext>
          </a:extLst>
        </p:spPr>
        <p:txBody>
          <a:bodyPr wrap="square" rtlCol="0">
            <a:spAutoFit/>
          </a:bodyPr>
          <a:lstStyle/>
          <a:p>
            <a:pPr algn="l"/>
            <a:r>
              <a:rPr lang="zh-CN" altLang="en-US" sz="3200" b="1"/>
              <a:t>第</a:t>
            </a:r>
            <a:r>
              <a:rPr lang="en-US" altLang="zh-CN" sz="3200" b="1"/>
              <a:t>40</a:t>
            </a:r>
            <a:r>
              <a:rPr lang="zh-CN" altLang="en-US" sz="3200" b="1"/>
              <a:t>讲</a:t>
            </a:r>
            <a:r>
              <a:rPr lang="en-US" altLang="zh-CN" sz="3200" b="1"/>
              <a:t>   </a:t>
            </a:r>
            <a:r>
              <a:rPr lang="zh-CN" altLang="en-US" sz="3200" b="1"/>
              <a:t>课后作业</a:t>
            </a:r>
            <a:endParaRPr lang="zh-CN" altLang="en-US" sz="3200" b="1"/>
          </a:p>
        </p:txBody>
      </p:sp>
      <p:sp>
        <p:nvSpPr>
          <p:cNvPr id="5" name="文本框 4"/>
          <p:cNvSpPr txBox="1"/>
          <p:nvPr>
            <p:custDataLst>
              <p:tags r:id="rId4"/>
            </p:custDataLst>
          </p:nvPr>
        </p:nvSpPr>
        <p:spPr>
          <a:xfrm>
            <a:off x="3698240" y="1904365"/>
            <a:ext cx="5801360" cy="2306955"/>
          </a:xfrm>
          <a:prstGeom prst="rect">
            <a:avLst/>
          </a:prstGeom>
        </p:spPr>
        <p:txBody>
          <a:bodyPr wrap="square">
            <a:spAutoFit/>
          </a:bodyPr>
          <a:lstStyle/>
          <a:p>
            <a:pPr indent="0" algn="l" fontAlgn="auto">
              <a:lnSpc>
                <a:spcPct val="150000"/>
              </a:lnSpc>
            </a:pPr>
            <a:r>
              <a:rPr lang="en-US" altLang="zh-CN" sz="3200">
                <a:latin typeface="Arial" panose="020B0604020202020204" pitchFamily="34" charset="0"/>
                <a:ea typeface="微软雅黑" panose="020B0503020204020204" charset="-122"/>
              </a:rPr>
              <a:t>1.</a:t>
            </a:r>
            <a:r>
              <a:rPr lang="zh-CN" altLang="en-US" sz="3200">
                <a:latin typeface="Arial" panose="020B0604020202020204" pitchFamily="34" charset="0"/>
                <a:ea typeface="微软雅黑" panose="020B0503020204020204" charset="-122"/>
              </a:rPr>
              <a:t>复习背诵本课知识要点</a:t>
            </a:r>
            <a:endParaRPr lang="zh-CN" altLang="en-US" sz="3200">
              <a:latin typeface="Arial" panose="020B0604020202020204" pitchFamily="34" charset="0"/>
              <a:ea typeface="微软雅黑" panose="020B0503020204020204" charset="-122"/>
            </a:endParaRPr>
          </a:p>
          <a:p>
            <a:pPr indent="0" algn="l" fontAlgn="auto">
              <a:lnSpc>
                <a:spcPct val="150000"/>
              </a:lnSpc>
            </a:pPr>
            <a:r>
              <a:rPr lang="en-US" altLang="zh-CN" sz="3200">
                <a:latin typeface="Arial" panose="020B0604020202020204" pitchFamily="34" charset="0"/>
                <a:ea typeface="微软雅黑" panose="020B0503020204020204" charset="-122"/>
              </a:rPr>
              <a:t>2.</a:t>
            </a:r>
            <a:r>
              <a:rPr lang="zh-CN" altLang="en-US" sz="3200">
                <a:latin typeface="Arial" panose="020B0604020202020204" pitchFamily="34" charset="0"/>
                <a:ea typeface="微软雅黑" panose="020B0503020204020204" charset="-122"/>
              </a:rPr>
              <a:t>完成小本课时作业</a:t>
            </a:r>
            <a:r>
              <a:rPr lang="en-US" altLang="zh-CN" sz="3200">
                <a:latin typeface="Arial" panose="020B0604020202020204" pitchFamily="34" charset="0"/>
                <a:ea typeface="微软雅黑" panose="020B0503020204020204" charset="-122"/>
              </a:rPr>
              <a:t>40</a:t>
            </a:r>
            <a:endParaRPr lang="en-US" altLang="zh-CN" sz="3200">
              <a:latin typeface="Arial" panose="020B0604020202020204" pitchFamily="34" charset="0"/>
              <a:ea typeface="微软雅黑" panose="020B0503020204020204" charset="-122"/>
            </a:endParaRPr>
          </a:p>
          <a:p>
            <a:pPr indent="0" algn="l" fontAlgn="auto">
              <a:lnSpc>
                <a:spcPct val="150000"/>
              </a:lnSpc>
            </a:pPr>
            <a:r>
              <a:rPr lang="en-US" altLang="zh-CN" sz="3200">
                <a:latin typeface="Arial" panose="020B0604020202020204" pitchFamily="34" charset="0"/>
                <a:ea typeface="微软雅黑" panose="020B0503020204020204" charset="-122"/>
              </a:rPr>
              <a:t>3.</a:t>
            </a:r>
            <a:r>
              <a:rPr lang="zh-CN" altLang="en-US" sz="3200">
                <a:latin typeface="Arial" panose="020B0604020202020204" pitchFamily="34" charset="0"/>
                <a:ea typeface="微软雅黑" panose="020B0503020204020204" charset="-122"/>
              </a:rPr>
              <a:t>整理本课思维导图</a:t>
            </a:r>
            <a:endParaRPr lang="zh-CN" altLang="en-US" sz="3200">
              <a:latin typeface="Arial" panose="020B0604020202020204" pitchFamily="34" charset="0"/>
              <a:ea typeface="微软雅黑" panose="020B050302020402020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96522"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custDataLst>
              <p:tags r:id="rId2"/>
            </p:custDataLst>
          </p:nvPr>
        </p:nvSpPr>
        <p:spPr>
          <a:xfrm>
            <a:off x="1" y="5249118"/>
            <a:ext cx="1608882" cy="1608882"/>
          </a:xfrm>
          <a:prstGeom prst="rtTriangle">
            <a:avLst/>
          </a:prstGeom>
          <a:solidFill>
            <a:srgbClr val="C145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755" b="0" i="0" u="none" strike="noStrike" kern="1200" cap="none" spc="0" normalizeH="0" baseline="0" noProof="0">
              <a:ln>
                <a:noFill/>
              </a:ln>
              <a:solidFill>
                <a:prstClr val="black">
                  <a:lumMod val="85000"/>
                  <a:lumOff val="15000"/>
                </a:prstClr>
              </a:solidFill>
              <a:effectLst/>
              <a:uLnTx/>
              <a:uFillTx/>
              <a:latin typeface="Segoe UI Light 8"/>
              <a:ea typeface="微软雅黑 Light" panose="020B0502040204020203" charset="-122"/>
              <a:cs typeface="+mn-cs"/>
            </a:endParaRPr>
          </a:p>
        </p:txBody>
      </p:sp>
      <p:sp>
        <p:nvSpPr>
          <p:cNvPr id="7" name="矩形 6"/>
          <p:cNvSpPr/>
          <p:nvPr>
            <p:custDataLst>
              <p:tags r:id="rId3"/>
            </p:custDataLst>
          </p:nvPr>
        </p:nvSpPr>
        <p:spPr>
          <a:xfrm>
            <a:off x="10815955" y="0"/>
            <a:ext cx="1376045" cy="1282700"/>
          </a:xfrm>
          <a:prstGeom prst="rect">
            <a:avLst/>
          </a:prstGeom>
          <a:solidFill>
            <a:srgbClr val="C145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755" b="0" i="0" u="none" strike="noStrike" kern="1200" cap="none" spc="0" normalizeH="0" baseline="0" noProof="0">
              <a:ln>
                <a:noFill/>
              </a:ln>
              <a:solidFill>
                <a:prstClr val="black">
                  <a:lumMod val="85000"/>
                  <a:lumOff val="15000"/>
                </a:prstClr>
              </a:solidFill>
              <a:effectLst/>
              <a:uLnTx/>
              <a:uFillTx/>
              <a:latin typeface="Segoe UI Light 8"/>
              <a:ea typeface="微软雅黑 Light" panose="020B0502040204020203" charset="-122"/>
              <a:cs typeface="+mn-cs"/>
            </a:endParaRPr>
          </a:p>
        </p:txBody>
      </p:sp>
      <p:sp>
        <p:nvSpPr>
          <p:cNvPr id="8" name="文本框 7"/>
          <p:cNvSpPr txBox="1"/>
          <p:nvPr>
            <p:custDataLst>
              <p:tags r:id="rId4"/>
            </p:custDataLst>
          </p:nvPr>
        </p:nvSpPr>
        <p:spPr>
          <a:xfrm>
            <a:off x="540385" y="5767705"/>
            <a:ext cx="1139825" cy="953135"/>
          </a:xfrm>
          <a:prstGeom prst="rect">
            <a:avLst/>
          </a:prstGeom>
          <a:noFill/>
        </p:spPr>
        <p:txBody>
          <a:bodyPr wrap="square" rtlCol="0">
            <a:spAutoFit/>
          </a:bodyPr>
          <a:lstStyle/>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第四</a:t>
            </a:r>
            <a:endParaRPr lang="zh-CN" altLang="en-US" sz="2800" b="1" noProof="0">
              <a:ln>
                <a:noFill/>
              </a:ln>
              <a:effectLst/>
              <a:uLnTx/>
              <a:uFillTx/>
              <a:latin typeface="黑体" panose="02010609060101010101" charset="-122"/>
              <a:ea typeface="黑体" panose="02010609060101010101" charset="-122"/>
              <a:sym typeface="+mn-ea"/>
            </a:endParaRPr>
          </a:p>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单元</a:t>
            </a:r>
            <a:endParaRPr lang="zh-CN" altLang="en-US" sz="2800" b="1" noProof="0">
              <a:ln>
                <a:noFill/>
              </a:ln>
              <a:effectLst/>
              <a:uLnTx/>
              <a:uFillTx/>
              <a:latin typeface="黑体" panose="02010609060101010101" charset="-122"/>
              <a:ea typeface="黑体" panose="02010609060101010101" charset="-122"/>
              <a:sym typeface="+mn-ea"/>
            </a:endParaRPr>
          </a:p>
        </p:txBody>
      </p:sp>
      <p:sp>
        <p:nvSpPr>
          <p:cNvPr id="10" name="矩形 9"/>
          <p:cNvSpPr/>
          <p:nvPr>
            <p:custDataLst>
              <p:tags r:id="rId5"/>
            </p:custDataLst>
          </p:nvPr>
        </p:nvSpPr>
        <p:spPr>
          <a:xfrm>
            <a:off x="330835" y="356870"/>
            <a:ext cx="3225800" cy="93980"/>
          </a:xfrm>
          <a:prstGeom prst="rect">
            <a:avLst/>
          </a:prstGeom>
          <a:solidFill>
            <a:srgbClr val="C1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Segoe UI Light 8"/>
              <a:ea typeface="微软雅黑 Light" panose="020B0502040204020203" charset="-122"/>
              <a:cs typeface="+mn-cs"/>
            </a:endParaRPr>
          </a:p>
        </p:txBody>
      </p:sp>
      <p:sp>
        <p:nvSpPr>
          <p:cNvPr id="11" name="文本框 10"/>
          <p:cNvSpPr txBox="1"/>
          <p:nvPr>
            <p:custDataLst>
              <p:tags r:id="rId6"/>
            </p:custDataLst>
          </p:nvPr>
        </p:nvSpPr>
        <p:spPr>
          <a:xfrm>
            <a:off x="242027" y="551723"/>
            <a:ext cx="3400425"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黑体" panose="02010609060101010101" charset="-122"/>
                <a:ea typeface="黑体" panose="02010609060101010101" charset="-122"/>
              </a:rPr>
              <a:t>民族关系与国家关系</a:t>
            </a:r>
            <a:endParaRPr kumimoji="0" lang="zh-CN" altLang="en-US" sz="2800" b="1" i="0" u="none" strike="noStrike" kern="1200" cap="none" spc="0" normalizeH="0" baseline="0" noProof="0">
              <a:ln>
                <a:noFill/>
              </a:ln>
              <a:solidFill>
                <a:schemeClr val="tx1"/>
              </a:solidFill>
              <a:effectLst/>
              <a:uLnTx/>
              <a:uFillTx/>
              <a:latin typeface="黑体" panose="02010609060101010101" charset="-122"/>
              <a:ea typeface="黑体" panose="02010609060101010101" charset="-122"/>
            </a:endParaRPr>
          </a:p>
        </p:txBody>
      </p:sp>
      <p:sp>
        <p:nvSpPr>
          <p:cNvPr id="13" name="文本框 12"/>
          <p:cNvSpPr txBox="1"/>
          <p:nvPr>
            <p:custDataLst>
              <p:tags r:id="rId7"/>
            </p:custDataLst>
          </p:nvPr>
        </p:nvSpPr>
        <p:spPr>
          <a:xfrm>
            <a:off x="11066145" y="133985"/>
            <a:ext cx="1029335" cy="939800"/>
          </a:xfrm>
          <a:prstGeom prst="rect">
            <a:avLst/>
          </a:prstGeom>
          <a:noFill/>
        </p:spPr>
        <p:txBody>
          <a:bodyPr wrap="none" rtlCol="0" anchor="t">
            <a:noAutofit/>
          </a:bodyPr>
          <a:lstStyle/>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选必</a:t>
            </a:r>
            <a:endParaRPr lang="zh-CN" altLang="en-US" sz="2800" b="1" noProof="0">
              <a:ln>
                <a:noFill/>
              </a:ln>
              <a:effectLst/>
              <a:uLnTx/>
              <a:uFillTx/>
              <a:latin typeface="黑体" panose="02010609060101010101" charset="-122"/>
              <a:ea typeface="黑体" panose="02010609060101010101" charset="-122"/>
              <a:sym typeface="+mn-ea"/>
            </a:endParaRPr>
          </a:p>
          <a:p>
            <a:pPr lvl="0" algn="l">
              <a:buClrTx/>
              <a:buSzTx/>
              <a:buFontTx/>
              <a:defRPr/>
            </a:pPr>
            <a:r>
              <a:rPr lang="zh-CN" altLang="en-US" sz="2800" b="1" noProof="0">
                <a:ln>
                  <a:noFill/>
                </a:ln>
                <a:effectLst/>
                <a:uLnTx/>
                <a:uFillTx/>
                <a:latin typeface="黑体" panose="02010609060101010101" charset="-122"/>
                <a:ea typeface="黑体" panose="02010609060101010101" charset="-122"/>
                <a:sym typeface="+mn-ea"/>
              </a:rPr>
              <a:t>修一</a:t>
            </a:r>
            <a:endParaRPr lang="zh-CN" altLang="en-US" sz="2800" b="1" noProof="0">
              <a:ln>
                <a:noFill/>
              </a:ln>
              <a:effectLst/>
              <a:uLnTx/>
              <a:uFillTx/>
              <a:latin typeface="黑体" panose="02010609060101010101" charset="-122"/>
              <a:ea typeface="黑体" panose="02010609060101010101" charset="-122"/>
              <a:sym typeface="+mn-ea"/>
            </a:endParaRPr>
          </a:p>
        </p:txBody>
      </p:sp>
      <p:cxnSp>
        <p:nvCxnSpPr>
          <p:cNvPr id="15" name="直接连接符 14"/>
          <p:cNvCxnSpPr/>
          <p:nvPr>
            <p:custDataLst>
              <p:tags r:id="rId8"/>
            </p:custDataLst>
          </p:nvPr>
        </p:nvCxnSpPr>
        <p:spPr>
          <a:xfrm>
            <a:off x="1472206" y="3358662"/>
            <a:ext cx="9247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9"/>
            </p:custDataLst>
          </p:nvPr>
        </p:nvSpPr>
        <p:spPr>
          <a:xfrm>
            <a:off x="1143000" y="1355090"/>
            <a:ext cx="10487025" cy="3969385"/>
          </a:xfrm>
          <a:prstGeom prst="rect">
            <a:avLst/>
          </a:prstGeom>
          <a:noFill/>
          <a:extLst>
            <a:ext uri="{909E8E84-426E-40DD-AFC4-6F175D3DCCD1}">
              <a14:hiddenFill xmlns:a14="http://schemas.microsoft.com/office/drawing/2010/main">
                <a:solidFill>
                  <a:schemeClr val="bg1"/>
                </a:solidFill>
              </a14:hiddenFill>
            </a:ext>
          </a:extLst>
        </p:spPr>
        <p:txBody>
          <a:bodyPr wrap="square">
            <a:spAutoFit/>
          </a:bodyPr>
          <a:lstStyle/>
          <a:p>
            <a:pPr indent="0" algn="l" fontAlgn="auto">
              <a:lnSpc>
                <a:spcPct val="150000"/>
              </a:lnSpc>
            </a:pPr>
            <a:r>
              <a:rPr lang="zh-CN" altLang="en-US" sz="2800" b="1">
                <a:solidFill>
                  <a:srgbClr val="FF0000"/>
                </a:solidFill>
                <a:latin typeface="Arial" panose="020B0604020202020204" pitchFamily="34" charset="0"/>
                <a:ea typeface="微软雅黑" panose="020B0503020204020204" charset="-122"/>
              </a:rPr>
              <a:t>自主学习：</a:t>
            </a:r>
            <a:endParaRPr lang="zh-CN" altLang="en-US" sz="2800" b="1">
              <a:solidFill>
                <a:srgbClr val="FF0000"/>
              </a:solidFill>
              <a:latin typeface="Arial" panose="020B0604020202020204" pitchFamily="34" charset="0"/>
              <a:ea typeface="微软雅黑" panose="020B0503020204020204" charset="-122"/>
            </a:endParaRPr>
          </a:p>
          <a:p>
            <a:pPr indent="0" algn="l" fontAlgn="auto">
              <a:lnSpc>
                <a:spcPct val="150000"/>
              </a:lnSpc>
            </a:pPr>
            <a:r>
              <a:rPr lang="en-US" altLang="zh-CN" sz="2800">
                <a:latin typeface="Arial" panose="020B0604020202020204" pitchFamily="34" charset="0"/>
                <a:ea typeface="微软雅黑" panose="020B0503020204020204" charset="-122"/>
              </a:rPr>
              <a:t>1.</a:t>
            </a:r>
            <a:r>
              <a:rPr lang="zh-CN" altLang="en-US" sz="2800">
                <a:latin typeface="Arial" panose="020B0604020202020204" pitchFamily="34" charset="0"/>
                <a:ea typeface="微软雅黑" panose="020B0503020204020204" charset="-122"/>
              </a:rPr>
              <a:t>阅读教材第一目，指出近代专制王权国家产生的背景和表现？</a:t>
            </a:r>
            <a:endParaRPr lang="zh-CN" altLang="en-US" sz="2800">
              <a:latin typeface="Arial" panose="020B0604020202020204" pitchFamily="34" charset="0"/>
              <a:ea typeface="微软雅黑" panose="020B0503020204020204" charset="-122"/>
            </a:endParaRPr>
          </a:p>
          <a:p>
            <a:pPr indent="0" algn="l" fontAlgn="auto">
              <a:lnSpc>
                <a:spcPct val="150000"/>
              </a:lnSpc>
            </a:pPr>
            <a:r>
              <a:rPr lang="en-US" altLang="zh-CN" sz="2800">
                <a:latin typeface="Arial" panose="020B0604020202020204" pitchFamily="34" charset="0"/>
                <a:ea typeface="微软雅黑" panose="020B0503020204020204" charset="-122"/>
              </a:rPr>
              <a:t>2.</a:t>
            </a:r>
            <a:r>
              <a:rPr lang="zh-CN" altLang="en-US" sz="2800">
                <a:latin typeface="Arial" panose="020B0604020202020204" pitchFamily="34" charset="0"/>
                <a:ea typeface="微软雅黑" panose="020B0503020204020204" charset="-122"/>
              </a:rPr>
              <a:t>阅读教材第一目，概括近代民族国家建立原因、表现、特征？</a:t>
            </a:r>
            <a:endParaRPr lang="zh-CN" altLang="en-US" sz="2800">
              <a:latin typeface="Arial" panose="020B0604020202020204" pitchFamily="34" charset="0"/>
              <a:ea typeface="微软雅黑" panose="020B0503020204020204" charset="-122"/>
            </a:endParaRPr>
          </a:p>
          <a:p>
            <a:pPr indent="0" algn="l" fontAlgn="auto">
              <a:lnSpc>
                <a:spcPct val="150000"/>
              </a:lnSpc>
            </a:pPr>
            <a:r>
              <a:rPr lang="en-US" altLang="zh-CN" sz="2800">
                <a:latin typeface="Arial" panose="020B0604020202020204" pitchFamily="34" charset="0"/>
                <a:ea typeface="微软雅黑" panose="020B0503020204020204" charset="-122"/>
              </a:rPr>
              <a:t>3.</a:t>
            </a:r>
            <a:r>
              <a:rPr lang="zh-CN" altLang="en-US" sz="2800">
                <a:latin typeface="Arial" panose="020B0604020202020204" pitchFamily="34" charset="0"/>
                <a:ea typeface="微软雅黑" panose="020B0503020204020204" charset="-122"/>
              </a:rPr>
              <a:t>阅读教材第二目，梳理国际法形成历程？</a:t>
            </a:r>
            <a:endParaRPr lang="zh-CN" altLang="en-US" sz="2800">
              <a:latin typeface="Arial" panose="020B0604020202020204" pitchFamily="34" charset="0"/>
              <a:ea typeface="微软雅黑" panose="020B0503020204020204" charset="-122"/>
            </a:endParaRPr>
          </a:p>
          <a:p>
            <a:pPr indent="0" algn="l" fontAlgn="auto">
              <a:lnSpc>
                <a:spcPct val="150000"/>
              </a:lnSpc>
            </a:pPr>
            <a:r>
              <a:rPr lang="zh-CN" altLang="en-US" sz="2800">
                <a:latin typeface="Arial" panose="020B0604020202020204" pitchFamily="34" charset="0"/>
                <a:ea typeface="微软雅黑" panose="020B0503020204020204" charset="-122"/>
              </a:rPr>
              <a:t> </a:t>
            </a:r>
            <a:r>
              <a:rPr lang="en-US" altLang="zh-CN" sz="2800">
                <a:latin typeface="Arial" panose="020B0604020202020204" pitchFamily="34" charset="0"/>
                <a:ea typeface="微软雅黑" panose="020B0503020204020204" charset="-122"/>
              </a:rPr>
              <a:t>                               </a:t>
            </a:r>
            <a:r>
              <a:rPr lang="zh-CN" altLang="en-US" sz="2800">
                <a:latin typeface="Arial" panose="020B0604020202020204" pitchFamily="34" charset="0"/>
                <a:ea typeface="微软雅黑" panose="020B0503020204020204" charset="-122"/>
              </a:rPr>
              <a:t>外交制度的建立及发展的历程？</a:t>
            </a:r>
            <a:endParaRPr lang="zh-CN" altLang="en-US" sz="2800">
              <a:latin typeface="Arial" panose="020B0604020202020204" pitchFamily="34" charset="0"/>
              <a:ea typeface="微软雅黑" panose="020B0503020204020204" charset="-122"/>
            </a:endParaRPr>
          </a:p>
          <a:p>
            <a:pPr indent="0" algn="l" fontAlgn="auto">
              <a:lnSpc>
                <a:spcPct val="150000"/>
              </a:lnSpc>
            </a:pPr>
            <a:r>
              <a:rPr lang="en-US" altLang="zh-CN" sz="2800">
                <a:latin typeface="Arial" panose="020B0604020202020204" pitchFamily="34" charset="0"/>
                <a:ea typeface="微软雅黑" panose="020B0503020204020204" charset="-122"/>
              </a:rPr>
              <a:t>4.</a:t>
            </a:r>
            <a:r>
              <a:rPr lang="zh-CN" altLang="en-US" sz="2800">
                <a:latin typeface="Arial" panose="020B0604020202020204" pitchFamily="34" charset="0"/>
                <a:ea typeface="微软雅黑" panose="020B0503020204020204" charset="-122"/>
              </a:rPr>
              <a:t>阅读教材第三目，梳理</a:t>
            </a:r>
            <a:r>
              <a:rPr lang="en-US" altLang="zh-CN" sz="2800">
                <a:latin typeface="Arial" panose="020B0604020202020204" pitchFamily="34" charset="0"/>
                <a:ea typeface="微软雅黑" panose="020B0503020204020204" charset="-122"/>
              </a:rPr>
              <a:t>20</a:t>
            </a:r>
            <a:r>
              <a:rPr lang="zh-CN" altLang="en-US" sz="2800">
                <a:latin typeface="Arial" panose="020B0604020202020204" pitchFamily="34" charset="0"/>
                <a:ea typeface="微软雅黑" panose="020B0503020204020204" charset="-122"/>
              </a:rPr>
              <a:t>世纪后国际法发展的表现。</a:t>
            </a:r>
            <a:endParaRPr lang="zh-CN" altLang="en-US" sz="2800">
              <a:latin typeface="Arial" panose="020B0604020202020204" pitchFamily="34" charset="0"/>
              <a:ea typeface="微软雅黑" panose="020B050302020402020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1104" t="2434" r="406" b="3641"/>
          <a:stretch>
            <a:fillRect/>
          </a:stretch>
        </p:blipFill>
        <p:spPr>
          <a:xfrm>
            <a:off x="106045" y="186055"/>
            <a:ext cx="11929745" cy="6184265"/>
          </a:xfrm>
          <a:prstGeom prst="rect">
            <a:avLst/>
          </a:prstGeom>
        </p:spPr>
      </p:pic>
      <p:sp>
        <p:nvSpPr>
          <p:cNvPr id="3" name="矩形 2"/>
          <p:cNvSpPr/>
          <p:nvPr>
            <p:custDataLst>
              <p:tags r:id="rId3"/>
            </p:custDataLst>
          </p:nvPr>
        </p:nvSpPr>
        <p:spPr>
          <a:xfrm>
            <a:off x="5174615" y="3714115"/>
            <a:ext cx="1579880" cy="40767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矩形 3"/>
          <p:cNvSpPr/>
          <p:nvPr>
            <p:custDataLst>
              <p:tags r:id="rId4"/>
            </p:custDataLst>
          </p:nvPr>
        </p:nvSpPr>
        <p:spPr>
          <a:xfrm>
            <a:off x="5537200" y="5982335"/>
            <a:ext cx="951230" cy="38798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custDataLst>
              <p:tags r:id="rId5"/>
            </p:custDataLst>
          </p:nvPr>
        </p:nvSpPr>
        <p:spPr>
          <a:xfrm>
            <a:off x="5716905" y="777240"/>
            <a:ext cx="1579880" cy="38798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6" name="直接连接符 5"/>
          <p:cNvCxnSpPr/>
          <p:nvPr>
            <p:custDataLst>
              <p:tags r:id="rId6"/>
            </p:custDataLst>
          </p:nvPr>
        </p:nvCxnSpPr>
        <p:spPr>
          <a:xfrm>
            <a:off x="8169275" y="1659890"/>
            <a:ext cx="3556635" cy="0"/>
          </a:xfrm>
          <a:prstGeom prst="line">
            <a:avLst/>
          </a:prstGeom>
          <a:ln w="34925" cmpd="sng">
            <a:solidFill>
              <a:srgbClr val="FF0000"/>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custDataLst>
              <p:tags r:id="rId7"/>
            </p:custDataLst>
          </p:nvPr>
        </p:nvCxnSpPr>
        <p:spPr>
          <a:xfrm>
            <a:off x="8402955" y="3211830"/>
            <a:ext cx="3556635" cy="0"/>
          </a:xfrm>
          <a:prstGeom prst="line">
            <a:avLst/>
          </a:prstGeom>
          <a:ln w="34925" cmpd="sng">
            <a:solidFill>
              <a:srgbClr val="FF0000"/>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custDataLst>
              <p:tags r:id="rId8"/>
            </p:custDataLst>
          </p:nvPr>
        </p:nvCxnSpPr>
        <p:spPr>
          <a:xfrm>
            <a:off x="7985760" y="3569970"/>
            <a:ext cx="3556635" cy="0"/>
          </a:xfrm>
          <a:prstGeom prst="line">
            <a:avLst/>
          </a:prstGeom>
          <a:ln w="34925" cmpd="sng">
            <a:solidFill>
              <a:srgbClr val="FF0000"/>
            </a:solidFill>
          </a:ln>
        </p:spPr>
        <p:style>
          <a:lnRef idx="2">
            <a:schemeClr val="accent1"/>
          </a:lnRef>
          <a:fillRef idx="0">
            <a:srgbClr val="FFFFFF"/>
          </a:fillRef>
          <a:effectRef idx="0">
            <a:srgbClr val="FFFFFF"/>
          </a:effectRef>
          <a:fontRef idx="minor">
            <a:schemeClr val="tx1"/>
          </a:fontRef>
        </p:style>
      </p:cxnSp>
      <p:sp>
        <p:nvSpPr>
          <p:cNvPr id="9" name="矩形 8"/>
          <p:cNvSpPr/>
          <p:nvPr>
            <p:custDataLst>
              <p:tags r:id="rId9"/>
            </p:custDataLst>
          </p:nvPr>
        </p:nvSpPr>
        <p:spPr>
          <a:xfrm>
            <a:off x="4622800" y="3018155"/>
            <a:ext cx="2741295" cy="38798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34887" y="929329"/>
            <a:ext cx="10525540" cy="2245360"/>
          </a:xfrm>
          <a:prstGeom prst="rect">
            <a:avLst/>
          </a:prstGeom>
          <a:noFill/>
        </p:spPr>
        <p:txBody>
          <a:bodyPr wrap="square">
            <a:spAutoFit/>
          </a:bodyPr>
          <a:lstStyle/>
          <a:p>
            <a:pPr indent="0" algn="just" fontAlgn="auto">
              <a:lnSpc>
                <a:spcPct val="100000"/>
              </a:lnSpc>
            </a:pPr>
            <a:r>
              <a:rPr lang="en-US" altLang="zh-CN" sz="2800" b="1">
                <a:latin typeface="黑体" panose="02010609060101010101" charset="-122"/>
                <a:ea typeface="黑体" panose="02010609060101010101" charset="-122"/>
                <a:cs typeface="微软雅黑" panose="020B0503020204020204" charset="-122"/>
              </a:rPr>
              <a:t>  </a:t>
            </a:r>
            <a:r>
              <a:rPr lang="zh-CN" altLang="en-US" sz="2800" b="1">
                <a:latin typeface="黑体" panose="02010609060101010101" charset="-122"/>
                <a:ea typeface="黑体" panose="02010609060101010101" charset="-122"/>
                <a:cs typeface="微软雅黑" panose="020B0503020204020204" charset="-122"/>
              </a:rPr>
              <a:t>在西欧,从中世纪封建社会向近代社会的转变有一个过程,便是民族国家的建立。所谓</a:t>
            </a:r>
            <a:r>
              <a:rPr lang="zh-CN" altLang="en-US" sz="2800" b="1">
                <a:solidFill>
                  <a:srgbClr val="FF0000"/>
                </a:solidFill>
                <a:latin typeface="黑体" panose="02010609060101010101" charset="-122"/>
                <a:ea typeface="黑体" panose="02010609060101010101" charset="-122"/>
                <a:cs typeface="微软雅黑" panose="020B0503020204020204" charset="-122"/>
              </a:rPr>
              <a:t>民族国家</a:t>
            </a:r>
            <a:r>
              <a:rPr lang="zh-CN" altLang="en-US" sz="2800" b="1">
                <a:latin typeface="黑体" panose="02010609060101010101" charset="-122"/>
                <a:ea typeface="黑体" panose="02010609060101010101" charset="-122"/>
                <a:cs typeface="微软雅黑" panose="020B0503020204020204" charset="-122"/>
              </a:rPr>
              <a:t>,是欧洲中世纪后期出现并在资产阶级时代普遍形成的国家形式,是以民族为基础的</a:t>
            </a:r>
            <a:r>
              <a:rPr lang="zh-CN" altLang="en-US" sz="2800" b="1">
                <a:solidFill>
                  <a:srgbClr val="FF0000"/>
                </a:solidFill>
                <a:latin typeface="黑体" panose="02010609060101010101" charset="-122"/>
                <a:ea typeface="黑体" panose="02010609060101010101" charset="-122"/>
                <a:cs typeface="微软雅黑" panose="020B0503020204020204" charset="-122"/>
              </a:rPr>
              <a:t>主权国家</a:t>
            </a:r>
            <a:r>
              <a:rPr lang="zh-CN" altLang="en-US" sz="2800" b="1">
                <a:latin typeface="黑体" panose="02010609060101010101" charset="-122"/>
                <a:ea typeface="黑体" panose="02010609060101010101" charset="-122"/>
                <a:cs typeface="微软雅黑" panose="020B0503020204020204" charset="-122"/>
              </a:rPr>
              <a:t>,它必须具备两个重要的因素,即</a:t>
            </a:r>
            <a:r>
              <a:rPr lang="zh-CN" altLang="en-US" sz="2800" b="1">
                <a:solidFill>
                  <a:srgbClr val="FF0000"/>
                </a:solidFill>
                <a:latin typeface="黑体" panose="02010609060101010101" charset="-122"/>
                <a:ea typeface="黑体" panose="02010609060101010101" charset="-122"/>
                <a:cs typeface="微软雅黑" panose="020B0503020204020204" charset="-122"/>
              </a:rPr>
              <a:t>国家主权与民族一体性。</a:t>
            </a:r>
            <a:endParaRPr lang="zh-CN" altLang="en-US" sz="2800" b="1">
              <a:latin typeface="黑体" panose="02010609060101010101" charset="-122"/>
              <a:ea typeface="黑体" panose="02010609060101010101" charset="-122"/>
              <a:cs typeface="微软雅黑" panose="020B0503020204020204" charset="-122"/>
            </a:endParaRPr>
          </a:p>
          <a:p>
            <a:pPr indent="0" algn="r" fontAlgn="auto">
              <a:lnSpc>
                <a:spcPct val="100000"/>
              </a:lnSpc>
            </a:pPr>
            <a:r>
              <a:rPr lang="en-US" altLang="zh-CN" sz="2800" b="1">
                <a:latin typeface="华文仿宋" panose="02010600040101010101" pitchFamily="2" charset="-122"/>
                <a:ea typeface="华文仿宋" panose="02010600040101010101" pitchFamily="2" charset="-122"/>
                <a:cs typeface="微软雅黑" panose="020B0503020204020204" charset="-122"/>
              </a:rPr>
              <a:t>——</a:t>
            </a:r>
            <a:r>
              <a:rPr lang="zh-CN" altLang="en-US" sz="2800" b="1">
                <a:latin typeface="华文仿宋" panose="02010600040101010101" pitchFamily="2" charset="-122"/>
                <a:ea typeface="华文仿宋" panose="02010600040101010101" pitchFamily="2" charset="-122"/>
                <a:cs typeface="微软雅黑" panose="020B0503020204020204" charset="-122"/>
              </a:rPr>
              <a:t>钱乘旦《现代文明的起源与演进》</a:t>
            </a:r>
            <a:endParaRPr lang="zh-CN" altLang="en-US" sz="2800" b="1">
              <a:latin typeface="华文仿宋" panose="02010600040101010101" pitchFamily="2" charset="-122"/>
              <a:ea typeface="华文仿宋" panose="02010600040101010101" pitchFamily="2" charset="-122"/>
              <a:cs typeface="微软雅黑" panose="020B0503020204020204" charset="-122"/>
            </a:endParaRPr>
          </a:p>
        </p:txBody>
      </p:sp>
      <p:sp>
        <p:nvSpPr>
          <p:cNvPr id="7" name="文本框 6"/>
          <p:cNvSpPr txBox="1"/>
          <p:nvPr>
            <p:custDataLst>
              <p:tags r:id="rId2"/>
            </p:custDataLst>
          </p:nvPr>
        </p:nvSpPr>
        <p:spPr>
          <a:xfrm>
            <a:off x="834887" y="3771887"/>
            <a:ext cx="10525540" cy="2066290"/>
          </a:xfrm>
          <a:prstGeom prst="rect">
            <a:avLst/>
          </a:prstGeom>
          <a:noFill/>
        </p:spPr>
        <p:txBody>
          <a:bodyPr wrap="square">
            <a:spAutoFit/>
          </a:bodyPr>
          <a:lstStyle/>
          <a:p>
            <a:pPr algn="l" fontAlgn="auto">
              <a:lnSpc>
                <a:spcPts val="3780"/>
              </a:lnSpc>
            </a:pPr>
            <a:r>
              <a:rPr kumimoji="1" lang="en-US" altLang="zh-CN" sz="2800" b="1">
                <a:latin typeface="黑体" panose="02010609060101010101" charset="-122"/>
                <a:ea typeface="黑体" panose="02010609060101010101" charset="-122"/>
                <a:cs typeface="黑体" panose="02010609060101010101" charset="-122"/>
                <a:sym typeface="+mn-ea"/>
              </a:rPr>
              <a:t>  </a:t>
            </a:r>
            <a:r>
              <a:rPr kumimoji="1" lang="zh-CN" altLang="en-US" sz="2800" b="1">
                <a:latin typeface="黑体" panose="02010609060101010101" charset="-122"/>
                <a:ea typeface="黑体" panose="02010609060101010101" charset="-122"/>
                <a:cs typeface="黑体" panose="02010609060101010101" charset="-122"/>
                <a:sym typeface="+mn-ea"/>
              </a:rPr>
              <a:t>民族国家是由居住于共同的地域、分享共同的利益和命运、拥有共同的政府和完整的主权、具有共同的语言文化、历史传统和民族意识的人们组成的独立的稳定的共同体。</a:t>
            </a:r>
            <a:endParaRPr kumimoji="1" lang="en-US" altLang="zh-CN" sz="2800" b="1">
              <a:latin typeface="黑体" panose="02010609060101010101" charset="-122"/>
              <a:ea typeface="黑体" panose="02010609060101010101" charset="-122"/>
              <a:cs typeface="黑体" panose="02010609060101010101" charset="-122"/>
              <a:sym typeface="+mn-ea"/>
            </a:endParaRPr>
          </a:p>
          <a:p>
            <a:pPr algn="r">
              <a:lnSpc>
                <a:spcPts val="4060"/>
              </a:lnSpc>
            </a:pPr>
            <a:r>
              <a:rPr lang="en-US" altLang="zh-CN" sz="2800" b="1">
                <a:latin typeface="黑体" panose="02010609060101010101" charset="-122"/>
                <a:ea typeface="黑体" panose="02010609060101010101" charset="-122"/>
                <a:cs typeface="黑体" panose="02010609060101010101" charset="-122"/>
                <a:sym typeface="+mn-ea"/>
              </a:rPr>
              <a:t>——</a:t>
            </a:r>
            <a:r>
              <a:rPr lang="zh-CN" altLang="en-US" sz="2800" b="1">
                <a:latin typeface="黑体" panose="02010609060101010101" charset="-122"/>
                <a:ea typeface="黑体" panose="02010609060101010101" charset="-122"/>
                <a:cs typeface="黑体" panose="02010609060101010101" charset="-122"/>
                <a:sym typeface="+mn-ea"/>
              </a:rPr>
              <a:t>百度百科</a:t>
            </a:r>
            <a:endParaRPr lang="zh-CN" altLang="en-US" sz="2800" b="1">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3"/>
            </p:custDataLst>
          </p:nvPr>
        </p:nvSpPr>
        <p:spPr>
          <a:xfrm>
            <a:off x="831573" y="282998"/>
            <a:ext cx="3877985" cy="646331"/>
          </a:xfrm>
          <a:prstGeom prst="rect">
            <a:avLst/>
          </a:prstGeom>
          <a:noFill/>
        </p:spPr>
        <p:txBody>
          <a:bodyPr wrap="none" rtlCol="0">
            <a:spAutoFit/>
          </a:bodyPr>
          <a:lstStyle/>
          <a:p>
            <a:r>
              <a:rPr lang="zh-CN" altLang="en-US" sz="3600" b="1">
                <a:solidFill>
                  <a:srgbClr val="0070C0"/>
                </a:solidFill>
              </a:rPr>
              <a:t>什么是民族国家？</a:t>
            </a:r>
            <a:endParaRPr lang="zh-CN" altLang="en-US" sz="3600" b="1">
              <a:solidFill>
                <a:srgbClr val="0070C0"/>
              </a:solidFill>
            </a:endParaRPr>
          </a:p>
        </p:txBody>
      </p:sp>
      <p:sp>
        <p:nvSpPr>
          <p:cNvPr id="9" name="文本框 8"/>
          <p:cNvSpPr txBox="1"/>
          <p:nvPr>
            <p:custDataLst>
              <p:tags r:id="rId4"/>
            </p:custDataLst>
          </p:nvPr>
        </p:nvSpPr>
        <p:spPr>
          <a:xfrm>
            <a:off x="831573" y="5592866"/>
            <a:ext cx="4801314" cy="646331"/>
          </a:xfrm>
          <a:prstGeom prst="rect">
            <a:avLst/>
          </a:prstGeom>
          <a:noFill/>
        </p:spPr>
        <p:txBody>
          <a:bodyPr wrap="none" rtlCol="0">
            <a:spAutoFit/>
          </a:bodyPr>
          <a:lstStyle/>
          <a:p>
            <a:r>
              <a:rPr lang="zh-CN" altLang="en-US" sz="3600" b="1">
                <a:solidFill>
                  <a:srgbClr val="0070C0"/>
                </a:solidFill>
              </a:rPr>
              <a:t>中世纪有民族国家吗？</a:t>
            </a:r>
            <a:endParaRPr lang="zh-CN" altLang="en-US" sz="3600" b="1">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1701800" y="3168650"/>
            <a:ext cx="8337550" cy="521970"/>
          </a:xfrm>
          <a:prstGeom prst="rect">
            <a:avLst/>
          </a:prstGeom>
          <a:solidFill>
            <a:schemeClr val="accent2">
              <a:lumMod val="20000"/>
              <a:lumOff val="80000"/>
            </a:schemeClr>
          </a:solidFill>
        </p:spPr>
        <p:txBody>
          <a:bodyPr wrap="square" rtlCol="0">
            <a:spAutoFit/>
          </a:bodyPr>
          <a:lstStyle/>
          <a:p>
            <a:pPr algn="ctr"/>
            <a:r>
              <a:rPr lang="en-US" altLang="zh-CN" sz="2800" b="1">
                <a:latin typeface="黑体" panose="02010609060101010101" charset="-122"/>
                <a:ea typeface="黑体" panose="02010609060101010101" charset="-122"/>
              </a:rPr>
              <a:t>2.</a:t>
            </a:r>
            <a:r>
              <a:rPr lang="zh-CN" altLang="en-US" sz="2800" b="1">
                <a:solidFill>
                  <a:srgbClr val="FF0000"/>
                </a:solidFill>
              </a:rPr>
              <a:t>封君封臣制度</a:t>
            </a:r>
            <a:r>
              <a:rPr lang="zh-CN" altLang="en-US" sz="2800" b="1">
                <a:latin typeface="黑体" panose="02010609060101010101" charset="-122"/>
                <a:ea typeface="黑体" panose="02010609060101010101" charset="-122"/>
                <a:cs typeface="方正粗雅宋_GBK" panose="02000000000000000000" charset="-122"/>
              </a:rPr>
              <a:t>导致了国家出现分裂割据的局面</a:t>
            </a:r>
            <a:r>
              <a:rPr lang="zh-CN" altLang="en-US" sz="2800" b="1">
                <a:latin typeface="方正粗雅宋_GBK" panose="02000000000000000000" charset="-122"/>
                <a:ea typeface="方正粗雅宋_GBK" panose="02000000000000000000" charset="-122"/>
                <a:cs typeface="方正粗雅宋_GBK" panose="02000000000000000000" charset="-122"/>
              </a:rPr>
              <a:t> </a:t>
            </a:r>
            <a:endParaRPr lang="zh-CN" altLang="en-US" sz="2800" b="1"/>
          </a:p>
        </p:txBody>
      </p:sp>
      <p:sp>
        <p:nvSpPr>
          <p:cNvPr id="6" name="文本框 6"/>
          <p:cNvSpPr txBox="1"/>
          <p:nvPr>
            <p:custDataLst>
              <p:tags r:id="rId2"/>
            </p:custDataLst>
          </p:nvPr>
        </p:nvSpPr>
        <p:spPr>
          <a:xfrm>
            <a:off x="2195195" y="4403725"/>
            <a:ext cx="7332980" cy="521970"/>
          </a:xfrm>
          <a:prstGeom prst="rect">
            <a:avLst/>
          </a:prstGeom>
          <a:solidFill>
            <a:schemeClr val="accent2">
              <a:lumMod val="20000"/>
              <a:lumOff val="80000"/>
            </a:schemeClr>
          </a:solidFill>
        </p:spPr>
        <p:txBody>
          <a:bodyPr wrap="square" rtlCol="0" anchor="t">
            <a:spAutoFit/>
          </a:bodyPr>
          <a:lstStyle/>
          <a:p>
            <a:pPr algn="ctr"/>
            <a:r>
              <a:rPr lang="zh-CN" altLang="en-US" sz="2800" b="1">
                <a:solidFill>
                  <a:schemeClr val="tx1"/>
                </a:solidFill>
                <a:effectLst/>
                <a:latin typeface="黑体" panose="02010609060101010101" charset="-122"/>
                <a:ea typeface="黑体" panose="02010609060101010101" charset="-122"/>
                <a:cs typeface="+mn-ea"/>
                <a:sym typeface="+mn-ea"/>
              </a:rPr>
              <a:t>中世纪西方人的国家观念、民族意识淡薄</a:t>
            </a:r>
            <a:endParaRPr lang="zh-CN" altLang="en-US" sz="2800" b="1">
              <a:solidFill>
                <a:schemeClr val="tx1"/>
              </a:solidFill>
              <a:effectLst/>
              <a:latin typeface="黑体" panose="02010609060101010101" charset="-122"/>
              <a:ea typeface="黑体" panose="02010609060101010101" charset="-122"/>
              <a:cs typeface="+mn-ea"/>
              <a:sym typeface="+mn-ea"/>
            </a:endParaRPr>
          </a:p>
        </p:txBody>
      </p:sp>
      <p:sp>
        <p:nvSpPr>
          <p:cNvPr id="8" name="虚尾箭头 7"/>
          <p:cNvSpPr/>
          <p:nvPr>
            <p:custDataLst>
              <p:tags r:id="rId3"/>
            </p:custDataLst>
          </p:nvPr>
        </p:nvSpPr>
        <p:spPr>
          <a:xfrm rot="5400000">
            <a:off x="5410297" y="3622880"/>
            <a:ext cx="508000" cy="883920"/>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270092" y="815097"/>
            <a:ext cx="11607169" cy="1640205"/>
          </a:xfrm>
          <a:prstGeom prst="rect">
            <a:avLst/>
          </a:prstGeom>
        </p:spPr>
        <p:txBody>
          <a:bodyPr wrap="square">
            <a:spAutoFit/>
          </a:bodyPr>
          <a:lstStyle/>
          <a:p>
            <a:pPr>
              <a:lnSpc>
                <a:spcPct val="90000"/>
              </a:lnSpc>
            </a:pPr>
            <a:r>
              <a:rPr lang="en-US" altLang="zh-CN" sz="2800"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b="1">
                <a:latin typeface="楷体" panose="02010609060101010101" pitchFamily="49" charset="-122"/>
                <a:ea typeface="楷体" panose="02010609060101010101" pitchFamily="49" charset="-122"/>
                <a:cs typeface="楷体" panose="02010609060101010101" pitchFamily="49" charset="-122"/>
                <a:sym typeface="+mn-ea"/>
              </a:rPr>
              <a:t>在中世纪的西欧，假如你问一个人的身份，他会首先告诉你他是基督徒，其次是某个地区的居民，比如卢瓦尔河谷人、勃艮第人或者伦敦人，最后才可能是英格兰人、法兰西人或者德意志人。</a:t>
            </a:r>
            <a:endParaRPr lang="en-US" altLang="zh-CN" sz="2800" b="1">
              <a:latin typeface="楷体" panose="02010609060101010101" pitchFamily="49" charset="-122"/>
              <a:ea typeface="楷体" panose="02010609060101010101" pitchFamily="49" charset="-122"/>
              <a:cs typeface="楷体" panose="02010609060101010101" pitchFamily="49" charset="-122"/>
              <a:sym typeface="+mn-ea"/>
            </a:endParaRPr>
          </a:p>
          <a:p>
            <a:pPr algn="r">
              <a:lnSpc>
                <a:spcPct val="90000"/>
              </a:lnSpc>
            </a:pPr>
            <a:r>
              <a:rPr lang="zh-CN" altLang="en-US" sz="2800" b="1">
                <a:latin typeface="华文仿宋" panose="02010600040101010101" pitchFamily="2" charset="-122"/>
                <a:ea typeface="华文仿宋" panose="02010600040101010101" pitchFamily="2" charset="-122"/>
                <a:cs typeface="楷体" panose="02010609060101010101" pitchFamily="49" charset="-122"/>
                <a:sym typeface="+mn-ea"/>
              </a:rPr>
              <a:t>——余建华《民族主义历史遗产与时代风云的交汇》</a:t>
            </a:r>
            <a:endParaRPr lang="zh-CN" altLang="en-US" sz="2800" b="1">
              <a:latin typeface="华文仿宋" panose="02010600040101010101" pitchFamily="2" charset="-122"/>
              <a:ea typeface="华文仿宋" panose="02010600040101010101" pitchFamily="2" charset="-122"/>
              <a:cs typeface="楷体" panose="02010609060101010101" pitchFamily="49" charset="-122"/>
              <a:sym typeface="+mn-ea"/>
            </a:endParaRPr>
          </a:p>
        </p:txBody>
      </p:sp>
      <p:sp>
        <p:nvSpPr>
          <p:cNvPr id="11" name="矩形 10"/>
          <p:cNvSpPr/>
          <p:nvPr>
            <p:custDataLst>
              <p:tags r:id="rId5"/>
            </p:custDataLst>
          </p:nvPr>
        </p:nvSpPr>
        <p:spPr>
          <a:xfrm>
            <a:off x="1701800" y="2512060"/>
            <a:ext cx="8337550" cy="514350"/>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none">
            <a:noAutofit/>
          </a:bodyPr>
          <a:lstStyle/>
          <a:p>
            <a:pPr indent="0" algn="ctr" fontAlgn="auto">
              <a:lnSpc>
                <a:spcPct val="100000"/>
              </a:lnSpc>
            </a:pPr>
            <a:r>
              <a:rPr lang="en-US" altLang="zh-CN" sz="2800" b="1">
                <a:solidFill>
                  <a:schemeClr val="tx1"/>
                </a:solidFill>
                <a:latin typeface="黑体" panose="02010609060101010101" charset="-122"/>
                <a:ea typeface="黑体" panose="02010609060101010101" charset="-122"/>
              </a:rPr>
              <a:t>1.基督教世界掩盖了国家观念和民族特性</a:t>
            </a:r>
            <a:endParaRPr lang="zh-CN" altLang="en-US" sz="2800" b="1">
              <a:solidFill>
                <a:schemeClr val="tx1"/>
              </a:solidFill>
              <a:latin typeface="方正粗雅宋_GBK" panose="02000000000000000000" charset="-122"/>
              <a:ea typeface="方正粗雅宋_GBK" panose="02000000000000000000" charset="-122"/>
              <a:cs typeface="方正粗雅宋_GBK" panose="02000000000000000000" charset="-122"/>
            </a:endParaRPr>
          </a:p>
        </p:txBody>
      </p:sp>
      <p:sp>
        <p:nvSpPr>
          <p:cNvPr id="14" name="TextBox 13"/>
          <p:cNvSpPr txBox="1"/>
          <p:nvPr>
            <p:custDataLst>
              <p:tags r:id="rId6"/>
            </p:custDataLst>
          </p:nvPr>
        </p:nvSpPr>
        <p:spPr>
          <a:xfrm>
            <a:off x="1701165" y="5673725"/>
            <a:ext cx="8338185" cy="953135"/>
          </a:xfrm>
          <a:prstGeom prst="rect">
            <a:avLst/>
          </a:prstGeom>
          <a:solidFill>
            <a:schemeClr val="accent6">
              <a:lumMod val="20000"/>
              <a:lumOff val="80000"/>
            </a:schemeClr>
          </a:solidFill>
        </p:spPr>
        <p:txBody>
          <a:bodyPr wrap="square" rtlCol="0">
            <a:spAutoFit/>
          </a:bodyPr>
          <a:lstStyle/>
          <a:p>
            <a:pPr algn="ctr"/>
            <a:r>
              <a:rPr lang="zh-CN" altLang="en-US" sz="2800" b="1">
                <a:solidFill>
                  <a:schemeClr val="tx1"/>
                </a:solidFill>
              </a:rPr>
              <a:t>要产生</a:t>
            </a:r>
            <a:r>
              <a:rPr lang="zh-CN" altLang="en-US" sz="2800" b="1">
                <a:solidFill>
                  <a:srgbClr val="FF0000"/>
                </a:solidFill>
              </a:rPr>
              <a:t>民族国家</a:t>
            </a:r>
            <a:r>
              <a:rPr lang="zh-CN" altLang="en-US" sz="2800" b="1">
                <a:solidFill>
                  <a:schemeClr val="tx1"/>
                </a:solidFill>
              </a:rPr>
              <a:t>就必须</a:t>
            </a:r>
            <a:r>
              <a:rPr lang="zh-CN" altLang="en-US" sz="2800" b="1">
                <a:solidFill>
                  <a:srgbClr val="FF0000"/>
                </a:solidFill>
              </a:rPr>
              <a:t>打击教会权力</a:t>
            </a:r>
            <a:r>
              <a:rPr lang="zh-CN" altLang="en-US" sz="2800" b="1">
                <a:solidFill>
                  <a:schemeClr val="tx1"/>
                </a:solidFill>
              </a:rPr>
              <a:t>和</a:t>
            </a:r>
            <a:r>
              <a:rPr lang="zh-CN" altLang="en-US" sz="2800" b="1">
                <a:solidFill>
                  <a:srgbClr val="FF0000"/>
                </a:solidFill>
              </a:rPr>
              <a:t>地方的割据势力</a:t>
            </a:r>
            <a:r>
              <a:rPr lang="zh-CN" altLang="en-US" sz="2800" b="1">
                <a:solidFill>
                  <a:schemeClr val="tx1"/>
                </a:solidFill>
              </a:rPr>
              <a:t>，而打击他们就需要</a:t>
            </a:r>
            <a:r>
              <a:rPr lang="zh-CN" altLang="en-US" sz="2800" b="1">
                <a:solidFill>
                  <a:srgbClr val="FF0000"/>
                </a:solidFill>
              </a:rPr>
              <a:t>依靠世俗王权</a:t>
            </a:r>
            <a:endParaRPr lang="zh-CN" altLang="en-US" sz="2800" b="1">
              <a:solidFill>
                <a:srgbClr val="FF0000"/>
              </a:solidFill>
            </a:endParaRPr>
          </a:p>
        </p:txBody>
      </p:sp>
      <p:sp>
        <p:nvSpPr>
          <p:cNvPr id="10" name="TextBox 9"/>
          <p:cNvSpPr txBox="1"/>
          <p:nvPr>
            <p:custDataLst>
              <p:tags r:id="rId7"/>
            </p:custDataLst>
          </p:nvPr>
        </p:nvSpPr>
        <p:spPr>
          <a:xfrm>
            <a:off x="2949469" y="168750"/>
            <a:ext cx="6578930" cy="646331"/>
          </a:xfrm>
          <a:prstGeom prst="rect">
            <a:avLst/>
          </a:prstGeom>
          <a:noFill/>
        </p:spPr>
        <p:txBody>
          <a:bodyPr wrap="square" rtlCol="0">
            <a:spAutoFit/>
          </a:bodyPr>
          <a:lstStyle/>
          <a:p>
            <a:r>
              <a:rPr lang="zh-CN" altLang="en-US" sz="3600" b="1">
                <a:solidFill>
                  <a:srgbClr val="0070C0"/>
                </a:solidFill>
              </a:rPr>
              <a:t>为什么中世纪没有民族国家？</a:t>
            </a:r>
            <a:endParaRPr lang="zh-CN" altLang="en-US" sz="3600" b="1">
              <a:solidFill>
                <a:srgbClr val="0070C0"/>
              </a:solidFill>
            </a:endParaRPr>
          </a:p>
        </p:txBody>
      </p:sp>
      <p:pic>
        <p:nvPicPr>
          <p:cNvPr id="2" name="Picture 2"/>
          <p:cNvPicPr>
            <a:picLocks noChangeAspect="1"/>
          </p:cNvPicPr>
          <p:nvPr>
            <p:custDataLst>
              <p:tags r:id="rId8"/>
            </p:custDataLst>
          </p:nvPr>
        </p:nvPicPr>
        <p:blipFill>
          <a:blip r:embed="rId9"/>
          <a:stretch>
            <a:fillRect/>
          </a:stretch>
        </p:blipFill>
        <p:spPr>
          <a:xfrm flipH="1">
            <a:off x="12204700" y="11379200"/>
            <a:ext cx="0" cy="0"/>
          </a:xfrm>
          <a:prstGeom prst="rect">
            <a:avLst/>
          </a:prstGeom>
          <a:ln>
            <a:noFill/>
          </a:ln>
        </p:spPr>
      </p:pic>
      <p:sp>
        <p:nvSpPr>
          <p:cNvPr id="3" name="虚尾箭头 2"/>
          <p:cNvSpPr/>
          <p:nvPr>
            <p:custDataLst>
              <p:tags r:id="rId10"/>
            </p:custDataLst>
          </p:nvPr>
        </p:nvSpPr>
        <p:spPr>
          <a:xfrm rot="5400000">
            <a:off x="5371465" y="4874260"/>
            <a:ext cx="585470" cy="883920"/>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430" y="19632"/>
            <a:ext cx="5859780"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一、近代西方民族国家的产生</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3" name="文本框 2"/>
          <p:cNvSpPr txBox="1"/>
          <p:nvPr>
            <p:custDataLst>
              <p:tags r:id="rId2"/>
            </p:custDataLst>
          </p:nvPr>
        </p:nvSpPr>
        <p:spPr>
          <a:xfrm>
            <a:off x="99695" y="636905"/>
            <a:ext cx="11125835" cy="521970"/>
          </a:xfrm>
          <a:prstGeom prst="rect">
            <a:avLst/>
          </a:prstGeom>
          <a:noFill/>
        </p:spPr>
        <p:txBody>
          <a:bodyPr wrap="square" rtlCol="0">
            <a:spAutoFit/>
          </a:bodyPr>
          <a:lstStyle/>
          <a:p>
            <a:r>
              <a:rPr lang="en-US" altLang="zh-CN" sz="2800" b="1">
                <a:solidFill>
                  <a:schemeClr val="tx1"/>
                </a:solidFill>
                <a:latin typeface="+mj-ea"/>
                <a:ea typeface="+mj-ea"/>
              </a:rPr>
              <a:t>1.</a:t>
            </a:r>
            <a:r>
              <a:rPr lang="zh-CN" altLang="en-US" sz="2800" b="1">
                <a:solidFill>
                  <a:schemeClr val="tx1"/>
                </a:solidFill>
                <a:latin typeface="+mj-ea"/>
                <a:ea typeface="+mj-ea"/>
              </a:rPr>
              <a:t>专制王权国家的形成</a:t>
            </a:r>
            <a:r>
              <a:rPr lang="en-US" altLang="zh-CN" sz="2800" b="1">
                <a:solidFill>
                  <a:srgbClr val="0070C0"/>
                </a:solidFill>
                <a:latin typeface="+mj-ea"/>
                <a:ea typeface="+mj-ea"/>
              </a:rPr>
              <a:t>——</a:t>
            </a:r>
            <a:r>
              <a:rPr lang="zh-CN" altLang="en-US" sz="2800" b="1">
                <a:solidFill>
                  <a:srgbClr val="0070C0"/>
                </a:solidFill>
                <a:latin typeface="+mj-ea"/>
                <a:ea typeface="+mj-ea"/>
              </a:rPr>
              <a:t>背景</a:t>
            </a:r>
            <a:endParaRPr lang="zh-CN" altLang="en-US" sz="2800" b="1">
              <a:solidFill>
                <a:srgbClr val="0070C0"/>
              </a:solidFill>
              <a:latin typeface="+mj-ea"/>
              <a:ea typeface="+mj-ea"/>
            </a:endParaRPr>
          </a:p>
        </p:txBody>
      </p:sp>
      <p:sp>
        <p:nvSpPr>
          <p:cNvPr id="5" name="文本框 4"/>
          <p:cNvSpPr txBox="1"/>
          <p:nvPr>
            <p:custDataLst>
              <p:tags r:id="rId3"/>
            </p:custDataLst>
          </p:nvPr>
        </p:nvSpPr>
        <p:spPr>
          <a:xfrm>
            <a:off x="400050" y="1226820"/>
            <a:ext cx="11391265" cy="1568450"/>
          </a:xfrm>
          <a:prstGeom prst="rect">
            <a:avLst/>
          </a:prstGeom>
          <a:noFill/>
        </p:spPr>
        <p:txBody>
          <a:bodyPr wrap="square">
            <a:spAutoFit/>
          </a:bodyPr>
          <a:lstStyle/>
          <a:p>
            <a:pPr indent="0" fontAlgn="auto">
              <a:spcBef>
                <a:spcPct val="0"/>
              </a:spcBef>
            </a:pP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英法两国于公元</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1337-1453</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年间断断续续进行的长达百余年的战争。战争的导火索主要是王位继承问题，根源则是英法领土纷争，战争以法国的胜利而告终。百年战争沉重打击了英法两国的封建割据势力，为实现国家统一铺平了道路。百年战争后，法国基本完成了国土统一。</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文本框 5"/>
          <p:cNvSpPr txBox="1"/>
          <p:nvPr>
            <p:custDataLst>
              <p:tags r:id="rId4"/>
            </p:custDataLst>
          </p:nvPr>
        </p:nvSpPr>
        <p:spPr>
          <a:xfrm>
            <a:off x="4333875" y="2991485"/>
            <a:ext cx="6891655" cy="891540"/>
          </a:xfrm>
          <a:prstGeom prst="rect">
            <a:avLst/>
          </a:prstGeom>
          <a:solidFill>
            <a:schemeClr val="accent2">
              <a:lumMod val="20000"/>
              <a:lumOff val="80000"/>
            </a:schemeClr>
          </a:solidFill>
          <a:ln w="9525">
            <a:noFill/>
          </a:ln>
        </p:spPr>
        <p:txBody>
          <a:bodyPr wrap="square">
            <a:spAutoFit/>
          </a:bodyPr>
          <a:lstStyle/>
          <a:p>
            <a:pPr indent="0"/>
            <a:r>
              <a:rPr lang="en-US" altLang="zh-CN" sz="2600" b="1">
                <a:solidFill>
                  <a:srgbClr val="FF0000"/>
                </a:solidFill>
                <a:latin typeface="华文细黑" panose="02010600040101010101" pitchFamily="2" charset="-122"/>
                <a:ea typeface="华文细黑" panose="02010600040101010101" pitchFamily="2" charset="-122"/>
                <a:sym typeface="+mn-ea"/>
              </a:rPr>
              <a:t>(1)</a:t>
            </a:r>
            <a:r>
              <a:rPr lang="zh-CN" sz="2600" b="1">
                <a:solidFill>
                  <a:srgbClr val="FF0000"/>
                </a:solidFill>
                <a:latin typeface="华文细黑" panose="02010600040101010101" pitchFamily="2" charset="-122"/>
                <a:ea typeface="华文细黑" panose="02010600040101010101" pitchFamily="2" charset="-122"/>
                <a:sym typeface="+mn-ea"/>
              </a:rPr>
              <a:t>政治：</a:t>
            </a:r>
            <a:r>
              <a:rPr lang="en-US" altLang="zh-CN" sz="2600" b="1">
                <a:solidFill>
                  <a:srgbClr val="FF0000"/>
                </a:solidFill>
                <a:latin typeface="华文细黑" panose="02010600040101010101" pitchFamily="2" charset="-122"/>
                <a:ea typeface="华文细黑" panose="02010600040101010101" pitchFamily="2" charset="-122"/>
                <a:sym typeface="+mn-ea"/>
              </a:rPr>
              <a:t>15</a:t>
            </a:r>
            <a:r>
              <a:rPr lang="zh-CN" altLang="en-US" sz="2600" b="1">
                <a:solidFill>
                  <a:srgbClr val="FF0000"/>
                </a:solidFill>
                <a:latin typeface="华文细黑" panose="02010600040101010101" pitchFamily="2" charset="-122"/>
                <a:ea typeface="华文细黑" panose="02010600040101010101" pitchFamily="2" charset="-122"/>
                <a:sym typeface="+mn-ea"/>
              </a:rPr>
              <a:t>世纪前后，</a:t>
            </a:r>
            <a:r>
              <a:rPr lang="zh-CN" sz="2600" b="1">
                <a:solidFill>
                  <a:srgbClr val="FF0000"/>
                </a:solidFill>
                <a:latin typeface="华文细黑" panose="02010600040101010101" pitchFamily="2" charset="-122"/>
                <a:ea typeface="华文细黑" panose="02010600040101010101" pitchFamily="2" charset="-122"/>
                <a:sym typeface="+mn-ea"/>
              </a:rPr>
              <a:t>西欧国家的封建割据势力遭到削弱，中央集权得到加强</a:t>
            </a:r>
            <a:endParaRPr lang="zh-CN" sz="2600" b="1">
              <a:solidFill>
                <a:srgbClr val="FF0000"/>
              </a:solidFill>
              <a:latin typeface="华文细黑" panose="02010600040101010101" pitchFamily="2" charset="-122"/>
              <a:ea typeface="华文细黑" panose="02010600040101010101" pitchFamily="2" charset="-122"/>
            </a:endParaRPr>
          </a:p>
        </p:txBody>
      </p:sp>
      <p:sp>
        <p:nvSpPr>
          <p:cNvPr id="15" name="文本框 14"/>
          <p:cNvSpPr txBox="1"/>
          <p:nvPr>
            <p:custDataLst>
              <p:tags r:id="rId5"/>
            </p:custDataLst>
          </p:nvPr>
        </p:nvSpPr>
        <p:spPr>
          <a:xfrm>
            <a:off x="4333875" y="4147185"/>
            <a:ext cx="7004050" cy="1198880"/>
          </a:xfrm>
          <a:prstGeom prst="rect">
            <a:avLst/>
          </a:prstGeom>
          <a:noFill/>
        </p:spPr>
        <p:txBody>
          <a:bodyPr wrap="square">
            <a:spAutoFit/>
          </a:bodyPr>
          <a:lstStyle/>
          <a:p>
            <a:pPr fontAlgn="auto"/>
            <a:r>
              <a:rPr lang="en-US" altLang="zh-CN" sz="2400">
                <a:solidFill>
                  <a:srgbClr val="4307CA"/>
                </a:solidFill>
                <a:latin typeface="楷体" panose="02010609060101010101" pitchFamily="49" charset="-122"/>
                <a:ea typeface="楷体" panose="02010609060101010101" pitchFamily="49" charset="-122"/>
                <a:cs typeface="微软雅黑" panose="020B0503020204020204" charset="-122"/>
              </a:rPr>
              <a:t>  </a:t>
            </a:r>
            <a:r>
              <a:rPr lang="zh-CN" altLang="en-US" sz="2400">
                <a:solidFill>
                  <a:srgbClr val="4307CA"/>
                </a:solidFill>
                <a:latin typeface="楷体" panose="02010609060101010101" pitchFamily="49" charset="-122"/>
                <a:ea typeface="楷体" panose="02010609060101010101" pitchFamily="49" charset="-122"/>
                <a:cs typeface="微软雅黑" panose="020B0503020204020204" charset="-122"/>
              </a:rPr>
              <a:t>1517</a:t>
            </a:r>
            <a:r>
              <a:rPr lang="zh-CN" altLang="en-US" sz="2400">
                <a:latin typeface="楷体" panose="02010609060101010101" pitchFamily="49" charset="-122"/>
                <a:ea typeface="楷体" panose="02010609060101010101" pitchFamily="49" charset="-122"/>
                <a:cs typeface="微软雅黑" panose="020B0503020204020204" charset="-122"/>
              </a:rPr>
              <a:t>年，马丁</a:t>
            </a:r>
            <a:r>
              <a:rPr lang="en-US" altLang="zh-CN" sz="2400">
                <a:latin typeface="楷体" panose="02010609060101010101" pitchFamily="49" charset="-122"/>
                <a:ea typeface="楷体" panose="02010609060101010101" pitchFamily="49" charset="-122"/>
                <a:cs typeface="微软雅黑" panose="020B0503020204020204" charset="-122"/>
              </a:rPr>
              <a:t>·</a:t>
            </a:r>
            <a:r>
              <a:rPr lang="zh-CN" altLang="en-US" sz="2400">
                <a:latin typeface="楷体" panose="02010609060101010101" pitchFamily="49" charset="-122"/>
                <a:ea typeface="楷体" panose="02010609060101010101" pitchFamily="49" charset="-122"/>
                <a:cs typeface="微软雅黑" panose="020B0503020204020204" charset="-122"/>
              </a:rPr>
              <a:t>路德发表《九十五条论纲》，掀起了反罗马教会神权统治的宗教改革运动。</a:t>
            </a:r>
            <a:r>
              <a:rPr lang="zh-CN" altLang="en-US" sz="2400">
                <a:solidFill>
                  <a:srgbClr val="FF0000"/>
                </a:solidFill>
                <a:latin typeface="楷体" panose="02010609060101010101" pitchFamily="49" charset="-122"/>
                <a:ea typeface="楷体" panose="02010609060101010101" pitchFamily="49" charset="-122"/>
                <a:sym typeface="Arial" panose="020B0604020202020204"/>
              </a:rPr>
              <a:t>教会权威</a:t>
            </a:r>
            <a:r>
              <a:rPr lang="zh-CN" altLang="en-US" sz="2400">
                <a:latin typeface="楷体" panose="02010609060101010101" pitchFamily="49" charset="-122"/>
                <a:ea typeface="楷体" panose="02010609060101010101" pitchFamily="49" charset="-122"/>
                <a:sym typeface="Arial" panose="020B0604020202020204"/>
              </a:rPr>
              <a:t>大大</a:t>
            </a:r>
            <a:r>
              <a:rPr lang="zh-CN" altLang="en-US" sz="2400">
                <a:solidFill>
                  <a:srgbClr val="FF0000"/>
                </a:solidFill>
                <a:latin typeface="楷体" panose="02010609060101010101" pitchFamily="49" charset="-122"/>
                <a:ea typeface="楷体" panose="02010609060101010101" pitchFamily="49" charset="-122"/>
                <a:sym typeface="Arial" panose="020B0604020202020204"/>
              </a:rPr>
              <a:t>下降</a:t>
            </a:r>
            <a:r>
              <a:rPr lang="zh-CN" altLang="en-US" sz="2400">
                <a:latin typeface="楷体" panose="02010609060101010101" pitchFamily="49" charset="-122"/>
                <a:ea typeface="楷体" panose="02010609060101010101" pitchFamily="49" charset="-122"/>
                <a:sym typeface="Arial" panose="020B0604020202020204"/>
              </a:rPr>
              <a:t>，基督教世界分裂，</a:t>
            </a:r>
            <a:r>
              <a:rPr lang="zh-CN" altLang="en-US" sz="2400">
                <a:solidFill>
                  <a:srgbClr val="FF0000"/>
                </a:solidFill>
                <a:latin typeface="楷体" panose="02010609060101010101" pitchFamily="49" charset="-122"/>
                <a:ea typeface="楷体" panose="02010609060101010101" pitchFamily="49" charset="-122"/>
                <a:sym typeface="Arial" panose="020B0604020202020204"/>
              </a:rPr>
              <a:t>世俗王权乘势而起</a:t>
            </a:r>
            <a:r>
              <a:rPr lang="zh-CN" altLang="en-US" sz="2400">
                <a:latin typeface="楷体" panose="02010609060101010101" pitchFamily="49" charset="-122"/>
                <a:ea typeface="楷体" panose="02010609060101010101" pitchFamily="49" charset="-122"/>
                <a:sym typeface="Arial" panose="020B0604020202020204"/>
              </a:rPr>
              <a:t>。</a:t>
            </a:r>
            <a:endParaRPr lang="zh-CN" altLang="en-US" sz="2400">
              <a:latin typeface="楷体" panose="02010609060101010101" pitchFamily="49" charset="-122"/>
              <a:ea typeface="楷体" panose="02010609060101010101" pitchFamily="49" charset="-122"/>
              <a:sym typeface="Arial" panose="020B0604020202020204"/>
            </a:endParaRPr>
          </a:p>
        </p:txBody>
      </p:sp>
      <p:pic>
        <p:nvPicPr>
          <p:cNvPr id="16" name="图片 12"/>
          <p:cNvPicPr>
            <a:picLocks noChangeAspect="1"/>
          </p:cNvPicPr>
          <p:nvPr>
            <p:custDataLst>
              <p:tags r:id="rId6"/>
            </p:custDataLst>
          </p:nvPr>
        </p:nvPicPr>
        <p:blipFill>
          <a:blip r:embed="rId7"/>
          <a:stretch>
            <a:fillRect/>
          </a:stretch>
        </p:blipFill>
        <p:spPr>
          <a:xfrm>
            <a:off x="99060" y="3279140"/>
            <a:ext cx="3761105" cy="3406775"/>
          </a:xfrm>
          <a:prstGeom prst="rect">
            <a:avLst/>
          </a:prstGeom>
          <a:noFill/>
          <a:ln w="9525" cap="flat" cmpd="sng">
            <a:solidFill>
              <a:schemeClr val="accent1"/>
            </a:solidFill>
            <a:prstDash val="solid"/>
            <a:miter/>
            <a:headEnd type="none" w="med" len="med"/>
            <a:tailEnd type="none" w="med" len="med"/>
          </a:ln>
        </p:spPr>
      </p:pic>
      <p:sp>
        <p:nvSpPr>
          <p:cNvPr id="17" name="文本框 16"/>
          <p:cNvSpPr txBox="1"/>
          <p:nvPr>
            <p:custDataLst>
              <p:tags r:id="rId8"/>
            </p:custDataLst>
          </p:nvPr>
        </p:nvSpPr>
        <p:spPr>
          <a:xfrm>
            <a:off x="3966845" y="5716270"/>
            <a:ext cx="8080375" cy="891540"/>
          </a:xfrm>
          <a:prstGeom prst="rect">
            <a:avLst/>
          </a:prstGeom>
          <a:solidFill>
            <a:schemeClr val="accent2">
              <a:lumMod val="20000"/>
              <a:lumOff val="80000"/>
            </a:schemeClr>
          </a:solidFill>
          <a:ln w="9525">
            <a:noFill/>
          </a:ln>
        </p:spPr>
        <p:txBody>
          <a:bodyPr wrap="square">
            <a:spAutoFit/>
          </a:bodyPr>
          <a:lstStyle/>
          <a:p>
            <a:pPr indent="0"/>
            <a:r>
              <a:rPr lang="en-US" altLang="zh-CN" sz="2600" b="1">
                <a:solidFill>
                  <a:srgbClr val="FF0000"/>
                </a:solidFill>
                <a:latin typeface="华文细黑" panose="02010600040101010101" pitchFamily="2" charset="-122"/>
                <a:ea typeface="华文细黑" panose="02010600040101010101" pitchFamily="2" charset="-122"/>
                <a:sym typeface="+mn-ea"/>
              </a:rPr>
              <a:t>(2)</a:t>
            </a:r>
            <a:r>
              <a:rPr lang="zh-CN" altLang="en-US" sz="2600" b="1">
                <a:solidFill>
                  <a:srgbClr val="FF0000"/>
                </a:solidFill>
                <a:latin typeface="华文细黑" panose="02010600040101010101" pitchFamily="2" charset="-122"/>
                <a:ea typeface="华文细黑" panose="02010600040101010101" pitchFamily="2" charset="-122"/>
                <a:sym typeface="+mn-ea"/>
              </a:rPr>
              <a:t>宗教</a:t>
            </a:r>
            <a:r>
              <a:rPr lang="zh-CN" sz="2600" b="1">
                <a:solidFill>
                  <a:srgbClr val="FF0000"/>
                </a:solidFill>
                <a:latin typeface="华文细黑" panose="02010600040101010101" pitchFamily="2" charset="-122"/>
                <a:ea typeface="华文细黑" panose="02010600040101010101" pitchFamily="2" charset="-122"/>
                <a:sym typeface="+mn-ea"/>
              </a:rPr>
              <a:t>：</a:t>
            </a:r>
            <a:r>
              <a:rPr lang="zh-CN" altLang="en-US" sz="2600" b="1">
                <a:solidFill>
                  <a:srgbClr val="FF0000"/>
                </a:solidFill>
                <a:latin typeface="华文细黑" panose="02010600040101010101" pitchFamily="2" charset="-122"/>
                <a:ea typeface="华文细黑" panose="02010600040101010101" pitchFamily="2" charset="-122"/>
                <a:sym typeface="+mn-ea"/>
              </a:rPr>
              <a:t>宗教改革运动沉重打击了教会的势力，强化了各国的世俗权力，国家和民族认同观念日益显现。</a:t>
            </a:r>
            <a:endParaRPr lang="zh-CN" sz="2600" b="1">
              <a:solidFill>
                <a:srgbClr val="FF0000"/>
              </a:solidFill>
              <a:latin typeface="华文细黑" panose="02010600040101010101" pitchFamily="2" charset="-122"/>
              <a:ea typeface="华文细黑"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9061450" y="1645920"/>
            <a:ext cx="1521460" cy="953135"/>
          </a:xfrm>
          <a:prstGeom prst="rect">
            <a:avLst/>
          </a:prstGeom>
          <a:solidFill>
            <a:schemeClr val="accent2">
              <a:lumMod val="20000"/>
              <a:lumOff val="80000"/>
            </a:schemeClr>
          </a:solidFill>
          <a:ln>
            <a:noFill/>
          </a:ln>
        </p:spPr>
        <p:txBody>
          <a:bodyPr wrap="square" rtlCol="0" anchor="t">
            <a:spAutoFit/>
          </a:bodyPr>
          <a:lstStyle/>
          <a:p>
            <a:pPr algn="ctr"/>
            <a:r>
              <a:rPr lang="zh-CN" altLang="en-US" sz="2800" b="1">
                <a:latin typeface="微软雅黑" panose="020B0503020204020204" charset="-122"/>
                <a:ea typeface="微软雅黑" panose="020B0503020204020204" charset="-122"/>
              </a:rPr>
              <a:t>专制王权国家</a:t>
            </a:r>
            <a:endParaRPr lang="zh-CN" altLang="en-US" sz="2800" b="1">
              <a:latin typeface="微软雅黑" panose="020B0503020204020204" charset="-122"/>
              <a:ea typeface="微软雅黑" panose="020B0503020204020204" charset="-122"/>
            </a:endParaRPr>
          </a:p>
        </p:txBody>
      </p:sp>
      <p:sp>
        <p:nvSpPr>
          <p:cNvPr id="5" name="文本框 4"/>
          <p:cNvSpPr txBox="1"/>
          <p:nvPr>
            <p:custDataLst>
              <p:tags r:id="rId2"/>
            </p:custDataLst>
          </p:nvPr>
        </p:nvSpPr>
        <p:spPr>
          <a:xfrm>
            <a:off x="2087880" y="1645920"/>
            <a:ext cx="2079625" cy="953135"/>
          </a:xfrm>
          <a:prstGeom prst="rect">
            <a:avLst/>
          </a:prstGeom>
          <a:noFill/>
          <a:ln>
            <a:solidFill>
              <a:schemeClr val="tx1"/>
            </a:solidFill>
          </a:ln>
        </p:spPr>
        <p:txBody>
          <a:bodyPr wrap="square" rtlCol="0" anchor="t">
            <a:spAutoFit/>
          </a:bodyPr>
          <a:lstStyle/>
          <a:p>
            <a:pPr algn="ctr"/>
            <a:r>
              <a:rPr lang="zh-CN" altLang="en-US" sz="2800" b="1">
                <a:latin typeface="微软雅黑" panose="020B0503020204020204" charset="-122"/>
                <a:ea typeface="微软雅黑" panose="020B0503020204020204" charset="-122"/>
              </a:rPr>
              <a:t>神权国家</a:t>
            </a:r>
            <a:endParaRPr lang="zh-CN" altLang="en-US" sz="2800" b="1">
              <a:latin typeface="微软雅黑" panose="020B0503020204020204" charset="-122"/>
              <a:ea typeface="微软雅黑" panose="020B0503020204020204" charset="-122"/>
            </a:endParaRPr>
          </a:p>
          <a:p>
            <a:pPr algn="ctr"/>
            <a:r>
              <a:rPr lang="zh-CN" altLang="en-US" sz="2800" b="1">
                <a:latin typeface="微软雅黑" panose="020B0503020204020204" charset="-122"/>
                <a:ea typeface="微软雅黑" panose="020B0503020204020204" charset="-122"/>
              </a:rPr>
              <a:t>分裂割据</a:t>
            </a:r>
            <a:endParaRPr lang="zh-CN" altLang="en-US" sz="2800" b="1">
              <a:latin typeface="微软雅黑" panose="020B0503020204020204" charset="-122"/>
              <a:ea typeface="微软雅黑" panose="020B0503020204020204" charset="-122"/>
            </a:endParaRPr>
          </a:p>
        </p:txBody>
      </p:sp>
      <p:cxnSp>
        <p:nvCxnSpPr>
          <p:cNvPr id="7" name="直接箭头连接符 6"/>
          <p:cNvCxnSpPr>
            <a:stCxn id="5" idx="3"/>
            <a:endCxn id="6" idx="1"/>
          </p:cNvCxnSpPr>
          <p:nvPr>
            <p:custDataLst>
              <p:tags r:id="rId3"/>
            </p:custDataLst>
          </p:nvPr>
        </p:nvCxnSpPr>
        <p:spPr>
          <a:xfrm>
            <a:off x="4167505" y="2122786"/>
            <a:ext cx="4893945" cy="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矩形 37"/>
          <p:cNvSpPr/>
          <p:nvPr>
            <p:custDataLst>
              <p:tags r:id="rId4"/>
            </p:custDataLst>
          </p:nvPr>
        </p:nvSpPr>
        <p:spPr>
          <a:xfrm>
            <a:off x="4472940" y="1158875"/>
            <a:ext cx="3865880" cy="1016635"/>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楷体" panose="02010609060101010101" pitchFamily="49" charset="-122"/>
                <a:ea typeface="楷体" panose="02010609060101010101" pitchFamily="49" charset="-122"/>
              </a:rPr>
              <a:t>分裂与教权</a:t>
            </a:r>
            <a:endParaRPr lang="zh-CN" altLang="en-US" sz="2800" b="1">
              <a:solidFill>
                <a:schemeClr val="tx1"/>
              </a:solidFill>
              <a:latin typeface="楷体" panose="02010609060101010101" pitchFamily="49" charset="-122"/>
              <a:ea typeface="楷体" panose="02010609060101010101" pitchFamily="49" charset="-122"/>
            </a:endParaRPr>
          </a:p>
          <a:p>
            <a:pPr algn="ctr"/>
            <a:r>
              <a:rPr lang="zh-CN" altLang="en-US" sz="2800" b="1">
                <a:solidFill>
                  <a:schemeClr val="tx1"/>
                </a:solidFill>
                <a:latin typeface="楷体" panose="02010609060101010101" pitchFamily="49" charset="-122"/>
                <a:ea typeface="楷体" panose="02010609060101010101" pitchFamily="49" charset="-122"/>
              </a:rPr>
              <a:t>阻碍资本主义萌芽发展</a:t>
            </a:r>
            <a:endParaRPr lang="zh-CN" altLang="en-US" sz="2800" b="1">
              <a:solidFill>
                <a:schemeClr val="tx1"/>
              </a:solidFill>
              <a:latin typeface="楷体" panose="02010609060101010101" pitchFamily="49" charset="-122"/>
              <a:ea typeface="楷体" panose="02010609060101010101" pitchFamily="49" charset="-122"/>
            </a:endParaRPr>
          </a:p>
        </p:txBody>
      </p:sp>
      <p:sp>
        <p:nvSpPr>
          <p:cNvPr id="9" name="文本框 8"/>
          <p:cNvSpPr txBox="1"/>
          <p:nvPr>
            <p:custDataLst>
              <p:tags r:id="rId5"/>
            </p:custDataLst>
          </p:nvPr>
        </p:nvSpPr>
        <p:spPr>
          <a:xfrm>
            <a:off x="5603240" y="2239645"/>
            <a:ext cx="1605280" cy="953135"/>
          </a:xfrm>
          <a:prstGeom prst="rect">
            <a:avLst/>
          </a:prstGeom>
          <a:solidFill>
            <a:schemeClr val="accent2">
              <a:lumMod val="20000"/>
              <a:lumOff val="80000"/>
            </a:schemeClr>
          </a:solidFill>
        </p:spPr>
        <p:txBody>
          <a:bodyPr wrap="none" rtlCol="0">
            <a:spAutoFit/>
          </a:bodyPr>
          <a:lstStyle/>
          <a:p>
            <a:r>
              <a:rPr lang="zh-CN" altLang="en-US" sz="2800">
                <a:latin typeface="华文细黑" panose="02010600040101010101" pitchFamily="2" charset="-122"/>
                <a:ea typeface="华文细黑" panose="02010600040101010101" pitchFamily="2" charset="-122"/>
              </a:rPr>
              <a:t>寻求统一</a:t>
            </a:r>
            <a:endParaRPr lang="zh-CN" altLang="en-US" sz="2800">
              <a:latin typeface="华文细黑" panose="02010600040101010101" pitchFamily="2" charset="-122"/>
              <a:ea typeface="华文细黑" panose="02010600040101010101" pitchFamily="2" charset="-122"/>
            </a:endParaRPr>
          </a:p>
          <a:p>
            <a:r>
              <a:rPr lang="zh-CN" altLang="en-US" sz="2800">
                <a:latin typeface="华文细黑" panose="02010600040101010101" pitchFamily="2" charset="-122"/>
                <a:ea typeface="华文细黑" panose="02010600040101010101" pitchFamily="2" charset="-122"/>
              </a:rPr>
              <a:t>拥戴国王</a:t>
            </a:r>
            <a:endParaRPr lang="zh-CN" altLang="en-US" sz="2800">
              <a:latin typeface="华文细黑" panose="02010600040101010101" pitchFamily="2" charset="-122"/>
              <a:ea typeface="华文细黑" panose="02010600040101010101" pitchFamily="2" charset="-122"/>
            </a:endParaRPr>
          </a:p>
        </p:txBody>
      </p:sp>
      <p:sp>
        <p:nvSpPr>
          <p:cNvPr id="2" name="文本框 1"/>
          <p:cNvSpPr txBox="1"/>
          <p:nvPr>
            <p:custDataLst>
              <p:tags r:id="rId6"/>
            </p:custDataLst>
          </p:nvPr>
        </p:nvSpPr>
        <p:spPr>
          <a:xfrm>
            <a:off x="157925" y="39952"/>
            <a:ext cx="5859780"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一、近代西方民族国家的产生</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23" name="文本框 22"/>
          <p:cNvSpPr txBox="1"/>
          <p:nvPr>
            <p:custDataLst>
              <p:tags r:id="rId7"/>
            </p:custDataLst>
          </p:nvPr>
        </p:nvSpPr>
        <p:spPr>
          <a:xfrm>
            <a:off x="1493520" y="3669030"/>
            <a:ext cx="7567930" cy="521970"/>
          </a:xfrm>
          <a:prstGeom prst="rect">
            <a:avLst/>
          </a:prstGeom>
          <a:solidFill>
            <a:schemeClr val="accent2">
              <a:lumMod val="20000"/>
              <a:lumOff val="80000"/>
            </a:schemeClr>
          </a:solidFill>
          <a:ln w="9525">
            <a:noFill/>
          </a:ln>
        </p:spPr>
        <p:txBody>
          <a:bodyPr wrap="square">
            <a:spAutoFit/>
          </a:bodyPr>
          <a:lstStyle/>
          <a:p>
            <a:pPr indent="0"/>
            <a:r>
              <a:rPr lang="en-US" altLang="zh-CN" sz="2800" b="1">
                <a:solidFill>
                  <a:srgbClr val="FF0000"/>
                </a:solidFill>
                <a:latin typeface="华文细黑" panose="02010600040101010101" pitchFamily="2" charset="-122"/>
                <a:ea typeface="华文细黑" panose="02010600040101010101" pitchFamily="2" charset="-122"/>
                <a:sym typeface="+mn-ea"/>
              </a:rPr>
              <a:t>(3)</a:t>
            </a:r>
            <a:r>
              <a:rPr lang="zh-CN" altLang="en-US" sz="2800" b="1">
                <a:solidFill>
                  <a:srgbClr val="FF0000"/>
                </a:solidFill>
                <a:latin typeface="华文细黑" panose="02010600040101010101" pitchFamily="2" charset="-122"/>
                <a:ea typeface="华文细黑" panose="02010600040101010101" pitchFamily="2" charset="-122"/>
                <a:sym typeface="+mn-ea"/>
              </a:rPr>
              <a:t>经济</a:t>
            </a:r>
            <a:r>
              <a:rPr lang="zh-CN" sz="2800" b="1">
                <a:solidFill>
                  <a:srgbClr val="FF0000"/>
                </a:solidFill>
                <a:latin typeface="华文细黑" panose="02010600040101010101" pitchFamily="2" charset="-122"/>
                <a:ea typeface="华文细黑" panose="02010600040101010101" pitchFamily="2" charset="-122"/>
                <a:sym typeface="+mn-ea"/>
              </a:rPr>
              <a:t>：</a:t>
            </a:r>
            <a:r>
              <a:rPr lang="zh-CN" altLang="en-US" sz="2800" b="1">
                <a:solidFill>
                  <a:srgbClr val="FF0000"/>
                </a:solidFill>
                <a:latin typeface="华文细黑" panose="02010600040101010101" pitchFamily="2" charset="-122"/>
                <a:ea typeface="华文细黑" panose="02010600040101010101" pitchFamily="2" charset="-122"/>
                <a:sym typeface="+mn-ea"/>
              </a:rPr>
              <a:t>欧洲资本主义进一步发展（根本）</a:t>
            </a:r>
            <a:endParaRPr lang="zh-CN" altLang="en-US" sz="2800" b="1">
              <a:solidFill>
                <a:srgbClr val="FF0000"/>
              </a:solidFill>
              <a:latin typeface="华文细黑" panose="02010600040101010101" pitchFamily="2" charset="-122"/>
              <a:ea typeface="华文细黑" panose="02010600040101010101" pitchFamily="2" charset="-122"/>
              <a:sym typeface="+mn-ea"/>
            </a:endParaRPr>
          </a:p>
        </p:txBody>
      </p:sp>
      <p:sp>
        <p:nvSpPr>
          <p:cNvPr id="4" name="文本框 3"/>
          <p:cNvSpPr txBox="1"/>
          <p:nvPr>
            <p:custDataLst>
              <p:tags r:id="rId8"/>
            </p:custDataLst>
          </p:nvPr>
        </p:nvSpPr>
        <p:spPr>
          <a:xfrm>
            <a:off x="2470785" y="2719070"/>
            <a:ext cx="1429385" cy="829945"/>
          </a:xfrm>
          <a:prstGeom prst="rect">
            <a:avLst/>
          </a:prstGeom>
          <a:solidFill>
            <a:schemeClr val="accent1">
              <a:lumMod val="20000"/>
              <a:lumOff val="80000"/>
            </a:schemeClr>
          </a:solidFill>
          <a:ln>
            <a:solidFill>
              <a:srgbClr val="FF0000"/>
            </a:solidFill>
          </a:ln>
        </p:spPr>
        <p:txBody>
          <a:bodyPr wrap="square" rtlCol="0">
            <a:spAutoFit/>
          </a:bodyPr>
          <a:lstStyle/>
          <a:p>
            <a:pPr algn="ctr"/>
            <a:r>
              <a:rPr lang="zh-CN" altLang="en-US" sz="2400" b="1" kern="100">
                <a:solidFill>
                  <a:schemeClr val="tx1"/>
                </a:solidFill>
                <a:latin typeface="黑体" panose="02010609060101010101" charset="-122"/>
                <a:ea typeface="黑体" panose="02010609060101010101" charset="-122"/>
              </a:rPr>
              <a:t>神之权</a:t>
            </a:r>
            <a:endParaRPr lang="zh-CN" altLang="en-US" sz="2400" b="1" kern="100">
              <a:solidFill>
                <a:schemeClr val="tx1"/>
              </a:solidFill>
              <a:latin typeface="黑体" panose="02010609060101010101" charset="-122"/>
              <a:ea typeface="黑体" panose="02010609060101010101" charset="-122"/>
            </a:endParaRPr>
          </a:p>
          <a:p>
            <a:pPr algn="ctr"/>
            <a:r>
              <a:rPr lang="zh-CN" altLang="en-US" sz="2400" b="1" kern="100">
                <a:solidFill>
                  <a:schemeClr val="tx1"/>
                </a:solidFill>
                <a:latin typeface="黑体" panose="02010609060101010101" charset="-122"/>
                <a:ea typeface="黑体" panose="02010609060101010101" charset="-122"/>
              </a:rPr>
              <a:t>神之国</a:t>
            </a:r>
            <a:endParaRPr lang="zh-CN" altLang="en-US" sz="2400" b="1" kern="100">
              <a:solidFill>
                <a:schemeClr val="tx1"/>
              </a:solidFill>
              <a:latin typeface="黑体" panose="02010609060101010101" charset="-122"/>
              <a:ea typeface="黑体" panose="02010609060101010101" charset="-122"/>
            </a:endParaRPr>
          </a:p>
        </p:txBody>
      </p:sp>
      <p:sp>
        <p:nvSpPr>
          <p:cNvPr id="59" name="文本框 58"/>
          <p:cNvSpPr txBox="1"/>
          <p:nvPr>
            <p:custDataLst>
              <p:tags r:id="rId9"/>
            </p:custDataLst>
          </p:nvPr>
        </p:nvSpPr>
        <p:spPr>
          <a:xfrm>
            <a:off x="9061450" y="2719070"/>
            <a:ext cx="1429385" cy="829945"/>
          </a:xfrm>
          <a:prstGeom prst="rect">
            <a:avLst/>
          </a:prstGeom>
          <a:solidFill>
            <a:schemeClr val="accent1">
              <a:lumMod val="20000"/>
              <a:lumOff val="80000"/>
            </a:schemeClr>
          </a:solidFill>
          <a:ln>
            <a:solidFill>
              <a:srgbClr val="FF0000"/>
            </a:solidFill>
          </a:ln>
        </p:spPr>
        <p:txBody>
          <a:bodyPr wrap="square" rtlCol="0">
            <a:spAutoFit/>
          </a:bodyPr>
          <a:lstStyle/>
          <a:p>
            <a:pPr algn="ctr"/>
            <a:r>
              <a:rPr lang="zh-CN" sz="2400" b="1" kern="100">
                <a:solidFill>
                  <a:schemeClr val="tx1"/>
                </a:solidFill>
                <a:latin typeface="黑体" panose="02010609060101010101" charset="-122"/>
                <a:ea typeface="黑体" panose="02010609060101010101" charset="-122"/>
              </a:rPr>
              <a:t>王之权</a:t>
            </a:r>
            <a:endParaRPr lang="zh-CN" sz="2400" b="1" kern="100">
              <a:solidFill>
                <a:schemeClr val="tx1"/>
              </a:solidFill>
              <a:latin typeface="黑体" panose="02010609060101010101" charset="-122"/>
              <a:ea typeface="黑体" panose="02010609060101010101" charset="-122"/>
            </a:endParaRPr>
          </a:p>
          <a:p>
            <a:pPr algn="ctr"/>
            <a:r>
              <a:rPr lang="zh-CN" sz="2400" b="1" kern="100">
                <a:solidFill>
                  <a:schemeClr val="tx1"/>
                </a:solidFill>
                <a:latin typeface="黑体" panose="02010609060101010101" charset="-122"/>
                <a:ea typeface="黑体" panose="02010609060101010101" charset="-122"/>
              </a:rPr>
              <a:t>王之国</a:t>
            </a:r>
            <a:endParaRPr lang="zh-CN" sz="2400" b="1" kern="100">
              <a:solidFill>
                <a:schemeClr val="tx1"/>
              </a:solidFill>
              <a:latin typeface="黑体" panose="02010609060101010101" charset="-122"/>
              <a:ea typeface="黑体" panose="02010609060101010101" charset="-122"/>
            </a:endParaRPr>
          </a:p>
        </p:txBody>
      </p:sp>
      <p:sp>
        <p:nvSpPr>
          <p:cNvPr id="8" name="文本框 7"/>
          <p:cNvSpPr txBox="1"/>
          <p:nvPr>
            <p:custDataLst>
              <p:tags r:id="rId10"/>
            </p:custDataLst>
          </p:nvPr>
        </p:nvSpPr>
        <p:spPr>
          <a:xfrm>
            <a:off x="313055" y="636905"/>
            <a:ext cx="11125835" cy="521970"/>
          </a:xfrm>
          <a:prstGeom prst="rect">
            <a:avLst/>
          </a:prstGeom>
          <a:noFill/>
        </p:spPr>
        <p:txBody>
          <a:bodyPr wrap="square" rtlCol="0">
            <a:spAutoFit/>
          </a:bodyPr>
          <a:lstStyle/>
          <a:p>
            <a:r>
              <a:rPr lang="en-US" altLang="zh-CN" sz="2800" b="1">
                <a:solidFill>
                  <a:schemeClr val="tx1"/>
                </a:solidFill>
                <a:latin typeface="+mj-ea"/>
                <a:ea typeface="+mj-ea"/>
              </a:rPr>
              <a:t>1.</a:t>
            </a:r>
            <a:r>
              <a:rPr lang="zh-CN" altLang="en-US" sz="2800" b="1">
                <a:solidFill>
                  <a:schemeClr val="tx1"/>
                </a:solidFill>
                <a:latin typeface="+mj-ea"/>
                <a:ea typeface="+mj-ea"/>
              </a:rPr>
              <a:t>专制王权国家的形成</a:t>
            </a:r>
            <a:r>
              <a:rPr lang="en-US" altLang="zh-CN" sz="2800" b="1">
                <a:solidFill>
                  <a:srgbClr val="0070C0"/>
                </a:solidFill>
                <a:latin typeface="+mj-ea"/>
                <a:ea typeface="+mj-ea"/>
              </a:rPr>
              <a:t>——</a:t>
            </a:r>
            <a:r>
              <a:rPr lang="zh-CN" altLang="en-US" sz="2800" b="1">
                <a:solidFill>
                  <a:srgbClr val="0070C0"/>
                </a:solidFill>
                <a:latin typeface="+mj-ea"/>
                <a:ea typeface="+mj-ea"/>
              </a:rPr>
              <a:t>背景</a:t>
            </a:r>
            <a:endParaRPr lang="zh-CN" altLang="en-US" sz="2800" b="1">
              <a:solidFill>
                <a:srgbClr val="0070C0"/>
              </a:solidFill>
              <a:latin typeface="+mj-ea"/>
              <a:ea typeface="+mj-ea"/>
            </a:endParaRPr>
          </a:p>
        </p:txBody>
      </p:sp>
      <p:sp>
        <p:nvSpPr>
          <p:cNvPr id="13" name="文本框 12"/>
          <p:cNvSpPr txBox="1"/>
          <p:nvPr>
            <p:custDataLst>
              <p:tags r:id="rId11"/>
            </p:custDataLst>
          </p:nvPr>
        </p:nvSpPr>
        <p:spPr>
          <a:xfrm>
            <a:off x="828040" y="4273550"/>
            <a:ext cx="10175240" cy="2491740"/>
          </a:xfrm>
          <a:prstGeom prst="rect">
            <a:avLst/>
          </a:prstGeom>
          <a:solidFill>
            <a:schemeClr val="accent6">
              <a:lumMod val="40000"/>
              <a:lumOff val="60000"/>
            </a:schemeClr>
          </a:solidFill>
          <a:ln w="9525">
            <a:noFill/>
          </a:ln>
        </p:spPr>
        <p:txBody>
          <a:bodyPr wrap="square">
            <a:spAutoFit/>
          </a:bodyPr>
          <a:lstStyle/>
          <a:p>
            <a:pPr indent="0"/>
            <a:r>
              <a:rPr lang="en-US" altLang="zh-CN" sz="2600" b="1">
                <a:solidFill>
                  <a:srgbClr val="FF0000"/>
                </a:solidFill>
                <a:latin typeface="华文细黑" panose="02010600040101010101" pitchFamily="2" charset="-122"/>
                <a:ea typeface="华文细黑" panose="02010600040101010101" pitchFamily="2" charset="-122"/>
                <a:sym typeface="+mn-ea"/>
              </a:rPr>
              <a:t>     </a:t>
            </a:r>
            <a:r>
              <a:rPr lang="zh-CN" altLang="en-US" sz="2600" b="1">
                <a:solidFill>
                  <a:srgbClr val="FF0000"/>
                </a:solidFill>
                <a:latin typeface="华文细黑" panose="02010600040101010101" pitchFamily="2" charset="-122"/>
                <a:ea typeface="华文细黑" panose="02010600040101010101" pitchFamily="2" charset="-122"/>
                <a:sym typeface="+mn-ea"/>
              </a:rPr>
              <a:t>专制王权国家形成的原因：</a:t>
            </a:r>
            <a:endParaRPr lang="zh-CN" altLang="en-US" sz="2600" b="1">
              <a:solidFill>
                <a:srgbClr val="FF0000"/>
              </a:solidFill>
              <a:latin typeface="华文细黑" panose="02010600040101010101" pitchFamily="2" charset="-122"/>
              <a:ea typeface="华文细黑" panose="02010600040101010101" pitchFamily="2" charset="-122"/>
              <a:sym typeface="+mn-ea"/>
            </a:endParaRPr>
          </a:p>
          <a:p>
            <a:pPr indent="0"/>
            <a:r>
              <a:rPr lang="en-US" altLang="zh-CN" sz="2600" b="1">
                <a:solidFill>
                  <a:schemeClr val="tx1"/>
                </a:solidFill>
                <a:latin typeface="华文细黑" panose="02010600040101010101" pitchFamily="2" charset="-122"/>
                <a:ea typeface="华文细黑" panose="02010600040101010101" pitchFamily="2" charset="-122"/>
                <a:sym typeface="+mn-ea"/>
              </a:rPr>
              <a:t>(1)</a:t>
            </a:r>
            <a:r>
              <a:rPr lang="zh-CN" sz="2600" b="1">
                <a:solidFill>
                  <a:schemeClr val="tx1"/>
                </a:solidFill>
                <a:latin typeface="华文细黑" panose="02010600040101010101" pitchFamily="2" charset="-122"/>
                <a:ea typeface="华文细黑" panose="02010600040101010101" pitchFamily="2" charset="-122"/>
                <a:sym typeface="+mn-ea"/>
              </a:rPr>
              <a:t>政治：</a:t>
            </a:r>
            <a:r>
              <a:rPr lang="en-US" altLang="zh-CN" sz="2600" b="1">
                <a:solidFill>
                  <a:schemeClr val="tx1"/>
                </a:solidFill>
                <a:latin typeface="华文细黑" panose="02010600040101010101" pitchFamily="2" charset="-122"/>
                <a:ea typeface="华文细黑" panose="02010600040101010101" pitchFamily="2" charset="-122"/>
                <a:sym typeface="+mn-ea"/>
              </a:rPr>
              <a:t>15</a:t>
            </a:r>
            <a:r>
              <a:rPr lang="zh-CN" altLang="en-US" sz="2600" b="1">
                <a:solidFill>
                  <a:schemeClr val="tx1"/>
                </a:solidFill>
                <a:latin typeface="华文细黑" panose="02010600040101010101" pitchFamily="2" charset="-122"/>
                <a:ea typeface="华文细黑" panose="02010600040101010101" pitchFamily="2" charset="-122"/>
                <a:sym typeface="+mn-ea"/>
              </a:rPr>
              <a:t>世纪前后，</a:t>
            </a:r>
            <a:r>
              <a:rPr lang="zh-CN" sz="2600" b="1">
                <a:solidFill>
                  <a:schemeClr val="tx1"/>
                </a:solidFill>
                <a:latin typeface="华文细黑" panose="02010600040101010101" pitchFamily="2" charset="-122"/>
                <a:ea typeface="华文细黑" panose="02010600040101010101" pitchFamily="2" charset="-122"/>
                <a:sym typeface="+mn-ea"/>
              </a:rPr>
              <a:t>西欧国家的封建割据势力遭到削弱，</a:t>
            </a:r>
            <a:endParaRPr lang="zh-CN" sz="2600" b="1">
              <a:solidFill>
                <a:schemeClr val="tx1"/>
              </a:solidFill>
              <a:latin typeface="华文细黑" panose="02010600040101010101" pitchFamily="2" charset="-122"/>
              <a:ea typeface="华文细黑" panose="02010600040101010101" pitchFamily="2" charset="-122"/>
              <a:sym typeface="+mn-ea"/>
            </a:endParaRPr>
          </a:p>
          <a:p>
            <a:pPr indent="0"/>
            <a:r>
              <a:rPr lang="zh-CN" sz="2600" b="1">
                <a:solidFill>
                  <a:schemeClr val="tx1"/>
                </a:solidFill>
                <a:latin typeface="华文细黑" panose="02010600040101010101" pitchFamily="2" charset="-122"/>
                <a:ea typeface="华文细黑" panose="02010600040101010101" pitchFamily="2" charset="-122"/>
                <a:sym typeface="+mn-ea"/>
              </a:rPr>
              <a:t> </a:t>
            </a:r>
            <a:r>
              <a:rPr lang="en-US" altLang="zh-CN" sz="2600" b="1">
                <a:solidFill>
                  <a:schemeClr val="tx1"/>
                </a:solidFill>
                <a:latin typeface="华文细黑" panose="02010600040101010101" pitchFamily="2" charset="-122"/>
                <a:ea typeface="华文细黑" panose="02010600040101010101" pitchFamily="2" charset="-122"/>
                <a:sym typeface="+mn-ea"/>
              </a:rPr>
              <a:t>                </a:t>
            </a:r>
            <a:r>
              <a:rPr lang="zh-CN" sz="2600" b="1">
                <a:solidFill>
                  <a:schemeClr val="tx1"/>
                </a:solidFill>
                <a:latin typeface="华文细黑" panose="02010600040101010101" pitchFamily="2" charset="-122"/>
                <a:ea typeface="华文细黑" panose="02010600040101010101" pitchFamily="2" charset="-122"/>
                <a:sym typeface="+mn-ea"/>
              </a:rPr>
              <a:t>中央集权得到加强</a:t>
            </a:r>
            <a:endParaRPr lang="zh-CN" sz="2600" b="1">
              <a:solidFill>
                <a:schemeClr val="tx1"/>
              </a:solidFill>
              <a:latin typeface="华文细黑" panose="02010600040101010101" pitchFamily="2" charset="-122"/>
              <a:ea typeface="华文细黑" panose="02010600040101010101" pitchFamily="2" charset="-122"/>
              <a:sym typeface="+mn-ea"/>
            </a:endParaRPr>
          </a:p>
          <a:p>
            <a:pPr indent="0"/>
            <a:r>
              <a:rPr lang="en-US" altLang="zh-CN" sz="2600" b="1">
                <a:solidFill>
                  <a:schemeClr val="tx1"/>
                </a:solidFill>
                <a:latin typeface="华文细黑" panose="02010600040101010101" pitchFamily="2" charset="-122"/>
                <a:ea typeface="华文细黑" panose="02010600040101010101" pitchFamily="2" charset="-122"/>
              </a:rPr>
              <a:t>(2)</a:t>
            </a:r>
            <a:r>
              <a:rPr lang="zh-CN" altLang="en-US" sz="2600" b="1">
                <a:solidFill>
                  <a:schemeClr val="tx1"/>
                </a:solidFill>
                <a:latin typeface="华文细黑" panose="02010600040101010101" pitchFamily="2" charset="-122"/>
                <a:ea typeface="华文细黑" panose="02010600040101010101" pitchFamily="2" charset="-122"/>
              </a:rPr>
              <a:t>宗教：宗教改革运动沉重打击了教会的势力，</a:t>
            </a:r>
            <a:endParaRPr lang="zh-CN" altLang="en-US" sz="2600" b="1">
              <a:solidFill>
                <a:schemeClr val="tx1"/>
              </a:solidFill>
              <a:latin typeface="华文细黑" panose="02010600040101010101" pitchFamily="2" charset="-122"/>
              <a:ea typeface="华文细黑" panose="02010600040101010101" pitchFamily="2" charset="-122"/>
            </a:endParaRPr>
          </a:p>
          <a:p>
            <a:pPr indent="0"/>
            <a:r>
              <a:rPr lang="zh-CN" altLang="en-US" sz="2600" b="1">
                <a:solidFill>
                  <a:schemeClr val="tx1"/>
                </a:solidFill>
                <a:latin typeface="华文细黑" panose="02010600040101010101" pitchFamily="2" charset="-122"/>
                <a:ea typeface="华文细黑" panose="02010600040101010101" pitchFamily="2" charset="-122"/>
              </a:rPr>
              <a:t> </a:t>
            </a:r>
            <a:r>
              <a:rPr lang="en-US" altLang="zh-CN" sz="2600" b="1">
                <a:solidFill>
                  <a:schemeClr val="tx1"/>
                </a:solidFill>
                <a:latin typeface="华文细黑" panose="02010600040101010101" pitchFamily="2" charset="-122"/>
                <a:ea typeface="华文细黑" panose="02010600040101010101" pitchFamily="2" charset="-122"/>
              </a:rPr>
              <a:t>                </a:t>
            </a:r>
            <a:r>
              <a:rPr lang="zh-CN" altLang="en-US" sz="2600" b="1">
                <a:solidFill>
                  <a:schemeClr val="tx1"/>
                </a:solidFill>
                <a:latin typeface="华文细黑" panose="02010600040101010101" pitchFamily="2" charset="-122"/>
                <a:ea typeface="华文细黑" panose="02010600040101010101" pitchFamily="2" charset="-122"/>
              </a:rPr>
              <a:t>强化了各国的世俗权力，国家和民族认同观念日益显现。</a:t>
            </a:r>
            <a:endParaRPr lang="zh-CN" altLang="en-US" sz="2600" b="1">
              <a:solidFill>
                <a:schemeClr val="tx1"/>
              </a:solidFill>
              <a:latin typeface="华文细黑" panose="02010600040101010101" pitchFamily="2" charset="-122"/>
              <a:ea typeface="华文细黑" panose="02010600040101010101" pitchFamily="2" charset="-122"/>
            </a:endParaRPr>
          </a:p>
          <a:p>
            <a:pPr indent="0"/>
            <a:r>
              <a:rPr lang="en-US" altLang="zh-CN" sz="2600" b="1">
                <a:solidFill>
                  <a:schemeClr val="tx1"/>
                </a:solidFill>
                <a:latin typeface="华文细黑" panose="02010600040101010101" pitchFamily="2" charset="-122"/>
                <a:ea typeface="华文细黑" panose="02010600040101010101" pitchFamily="2" charset="-122"/>
              </a:rPr>
              <a:t>(3)</a:t>
            </a:r>
            <a:r>
              <a:rPr lang="zh-CN" altLang="en-US" sz="2600" b="1">
                <a:solidFill>
                  <a:schemeClr val="tx1"/>
                </a:solidFill>
                <a:latin typeface="华文细黑" panose="02010600040101010101" pitchFamily="2" charset="-122"/>
                <a:ea typeface="华文细黑" panose="02010600040101010101" pitchFamily="2" charset="-122"/>
              </a:rPr>
              <a:t>经济：欧洲资本主义进一步发展（根本）</a:t>
            </a:r>
            <a:endParaRPr lang="zh-CN" altLang="en-US" sz="2600" b="1">
              <a:solidFill>
                <a:schemeClr val="tx1"/>
              </a:solidFill>
              <a:latin typeface="华文细黑" panose="02010600040101010101" pitchFamily="2" charset="-122"/>
              <a:ea typeface="华文细黑" panose="02010600040101010101" pitchFamily="2" charset="-122"/>
            </a:endParaRPr>
          </a:p>
        </p:txBody>
      </p:sp>
      <p:sp>
        <p:nvSpPr>
          <p:cNvPr id="16" name="五角星 15"/>
          <p:cNvSpPr/>
          <p:nvPr>
            <p:custDataLst>
              <p:tags r:id="rId12"/>
            </p:custDataLst>
          </p:nvPr>
        </p:nvSpPr>
        <p:spPr>
          <a:xfrm>
            <a:off x="934720" y="4331335"/>
            <a:ext cx="361950" cy="353060"/>
          </a:xfrm>
          <a:prstGeom prst="star5">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p:tgtEl>
                                          <p:spTgt spid="38"/>
                                        </p:tgtEl>
                                        <p:attrNameLst>
                                          <p:attrName>ppt_x</p:attrName>
                                        </p:attrNameLst>
                                      </p:cBhvr>
                                      <p:tavLst>
                                        <p:tav tm="0">
                                          <p:val>
                                            <p:strVal val="#ppt_x-#ppt_w*1.125000"/>
                                          </p:val>
                                        </p:tav>
                                        <p:tav tm="100000">
                                          <p:val>
                                            <p:strVal val="#ppt_x"/>
                                          </p:val>
                                        </p:tav>
                                      </p:tavLst>
                                    </p:anim>
                                    <p:animEffect transition="in" filter="wipe(right)">
                                      <p:cBhvr>
                                        <p:cTn id="13" dur="500"/>
                                        <p:tgtEl>
                                          <p:spTgt spid="38"/>
                                        </p:tgtEl>
                                      </p:cBhvr>
                                    </p:animEffect>
                                  </p:childTnLst>
                                </p:cTn>
                              </p:par>
                              <p:par>
                                <p:cTn id="14" presetID="1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linds(horizontal)">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P spid="9" grpId="0" animBg="1"/>
      <p:bldP spid="23" grpId="0" animBg="1"/>
      <p:bldP spid="4" grpId="0" animBg="1"/>
      <p:bldP spid="59" grpId="0" animBg="1"/>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custDataLst>
              <p:tags r:id="rId1"/>
            </p:custDataLst>
          </p:nvPr>
        </p:nvSpPr>
        <p:spPr>
          <a:xfrm>
            <a:off x="624840" y="2688590"/>
            <a:ext cx="9468485" cy="46037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txBody>
          <a:bodyPr wrap="square" rtlCol="0">
            <a:spAutoFit/>
          </a:bodyPr>
          <a:lstStyle/>
          <a:p>
            <a:r>
              <a:rPr lang="zh-CN" altLang="en-US" sz="2400" b="1">
                <a:solidFill>
                  <a:srgbClr val="FF0000"/>
                </a:solidFill>
                <a:latin typeface="黑体" panose="02010609060101010101" charset="-122"/>
                <a:ea typeface="黑体" panose="02010609060101010101" charset="-122"/>
              </a:rPr>
              <a:t>（</a:t>
            </a:r>
            <a:r>
              <a:rPr lang="en-US" altLang="zh-CN" sz="2400" b="1">
                <a:solidFill>
                  <a:srgbClr val="FF0000"/>
                </a:solidFill>
                <a:latin typeface="黑体" panose="02010609060101010101" charset="-122"/>
                <a:ea typeface="黑体" panose="02010609060101010101" charset="-122"/>
              </a:rPr>
              <a:t>3</a:t>
            </a:r>
            <a:r>
              <a:rPr lang="zh-CN" altLang="en-US" sz="2400" b="1">
                <a:solidFill>
                  <a:srgbClr val="FF0000"/>
                </a:solidFill>
                <a:latin typeface="黑体" panose="02010609060101010101" charset="-122"/>
                <a:ea typeface="黑体" panose="02010609060101010101" charset="-122"/>
              </a:rPr>
              <a:t>）西班牙、葡萄牙</a:t>
            </a:r>
            <a:r>
              <a:rPr lang="zh-CN" altLang="en-US" sz="2400" b="1">
                <a:latin typeface="黑体" panose="02010609060101010101" charset="-122"/>
                <a:ea typeface="黑体" panose="02010609060101010101" charset="-122"/>
              </a:rPr>
              <a:t>等欧洲国家纷纷成为专制王权国家。</a:t>
            </a:r>
            <a:endParaRPr lang="zh-CN" altLang="en-US" sz="2400" b="1">
              <a:latin typeface="黑体" panose="02010609060101010101" charset="-122"/>
              <a:ea typeface="黑体" panose="02010609060101010101" charset="-122"/>
            </a:endParaRPr>
          </a:p>
        </p:txBody>
      </p:sp>
      <p:sp>
        <p:nvSpPr>
          <p:cNvPr id="9" name="文本框 8"/>
          <p:cNvSpPr txBox="1"/>
          <p:nvPr>
            <p:custDataLst>
              <p:tags r:id="rId2"/>
            </p:custDataLst>
          </p:nvPr>
        </p:nvSpPr>
        <p:spPr>
          <a:xfrm>
            <a:off x="624840" y="1282700"/>
            <a:ext cx="10908665" cy="82994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txBody>
          <a:bodyPr wrap="square" rtlCol="0">
            <a:spAutoFit/>
          </a:bodyPr>
          <a:lstStyle/>
          <a:p>
            <a:pPr indent="0" fontAlgn="auto">
              <a:lnSpc>
                <a:spcPct val="100000"/>
              </a:lnSpc>
            </a:pPr>
            <a:r>
              <a:rPr lang="zh-CN" altLang="en-US" sz="2400" b="1">
                <a:solidFill>
                  <a:srgbClr val="FF0000"/>
                </a:solidFill>
                <a:latin typeface="黑体" panose="02010609060101010101" charset="-122"/>
                <a:ea typeface="黑体" panose="02010609060101010101" charset="-122"/>
                <a:sym typeface="+mn-ea"/>
              </a:rPr>
              <a:t>（</a:t>
            </a:r>
            <a:r>
              <a:rPr lang="en-US" altLang="zh-CN" sz="2400" b="1">
                <a:solidFill>
                  <a:srgbClr val="FF0000"/>
                </a:solidFill>
                <a:latin typeface="黑体" panose="02010609060101010101" charset="-122"/>
                <a:ea typeface="黑体" panose="02010609060101010101" charset="-122"/>
                <a:sym typeface="+mn-ea"/>
              </a:rPr>
              <a:t>1</a:t>
            </a:r>
            <a:r>
              <a:rPr lang="zh-CN" altLang="en-US" sz="2400" b="1">
                <a:solidFill>
                  <a:srgbClr val="FF0000"/>
                </a:solidFill>
                <a:latin typeface="黑体" panose="02010609060101010101" charset="-122"/>
                <a:ea typeface="黑体" panose="02010609060101010101" charset="-122"/>
                <a:sym typeface="+mn-ea"/>
              </a:rPr>
              <a:t>）英国：</a:t>
            </a:r>
            <a:r>
              <a:rPr lang="en-US" altLang="zh-CN" sz="2400" b="1">
                <a:solidFill>
                  <a:schemeClr val="tx1"/>
                </a:solidFill>
                <a:latin typeface="黑体" panose="02010609060101010101" charset="-122"/>
                <a:ea typeface="黑体" panose="02010609060101010101" charset="-122"/>
                <a:sym typeface="+mn-ea"/>
              </a:rPr>
              <a:t>1534</a:t>
            </a:r>
            <a:r>
              <a:rPr lang="zh-CN" altLang="en-US" sz="2400" b="1">
                <a:solidFill>
                  <a:schemeClr val="tx1"/>
                </a:solidFill>
                <a:latin typeface="黑体" panose="02010609060101010101" charset="-122"/>
                <a:ea typeface="黑体" panose="02010609060101010101" charset="-122"/>
                <a:sym typeface="+mn-ea"/>
              </a:rPr>
              <a:t>年</a:t>
            </a:r>
            <a:r>
              <a:rPr lang="en-US" altLang="zh-CN" sz="2400" b="1">
                <a:solidFill>
                  <a:schemeClr val="tx1"/>
                </a:solidFill>
                <a:latin typeface="黑体" panose="02010609060101010101" charset="-122"/>
                <a:ea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sym typeface="+mn-ea"/>
              </a:rPr>
              <a:t>至尊法案</a:t>
            </a:r>
            <a:r>
              <a:rPr lang="en-US" altLang="zh-CN" sz="2400" b="1">
                <a:solidFill>
                  <a:schemeClr val="tx1"/>
                </a:solidFill>
                <a:latin typeface="黑体" panose="02010609060101010101" charset="-122"/>
                <a:ea typeface="黑体" panose="02010609060101010101" charset="-122"/>
                <a:sym typeface="+mn-ea"/>
              </a:rPr>
              <a:t>》</a:t>
            </a:r>
            <a:r>
              <a:rPr lang="zh-CN" altLang="en-US" sz="2400" b="1">
                <a:solidFill>
                  <a:schemeClr val="tx1"/>
                </a:solidFill>
                <a:latin typeface="黑体" panose="02010609060101010101" charset="-122"/>
                <a:ea typeface="黑体" panose="02010609060101010101" charset="-122"/>
                <a:sym typeface="+mn-ea"/>
              </a:rPr>
              <a:t>，宣布英王是英国国教的首脑，</a:t>
            </a:r>
            <a:endParaRPr lang="zh-CN" altLang="en-US" sz="2400" b="1">
              <a:solidFill>
                <a:schemeClr val="tx1"/>
              </a:solidFill>
              <a:latin typeface="黑体" panose="02010609060101010101" charset="-122"/>
              <a:ea typeface="黑体" panose="02010609060101010101" charset="-122"/>
              <a:sym typeface="+mn-ea"/>
            </a:endParaRPr>
          </a:p>
          <a:p>
            <a:pPr indent="0" fontAlgn="auto">
              <a:lnSpc>
                <a:spcPct val="100000"/>
              </a:lnSpc>
            </a:pPr>
            <a:r>
              <a:rPr lang="zh-CN" altLang="en-US" sz="2400" b="1">
                <a:solidFill>
                  <a:schemeClr val="tx1"/>
                </a:solidFill>
                <a:latin typeface="黑体" panose="02010609060101010101" charset="-122"/>
                <a:ea typeface="黑体" panose="02010609060101010101" charset="-122"/>
                <a:sym typeface="+mn-ea"/>
              </a:rPr>
              <a:t> </a:t>
            </a:r>
            <a:r>
              <a:rPr lang="en-US" altLang="zh-CN" sz="2400" b="1">
                <a:solidFill>
                  <a:schemeClr val="tx1"/>
                </a:solidFill>
                <a:latin typeface="黑体" panose="02010609060101010101" charset="-122"/>
                <a:ea typeface="黑体" panose="02010609060101010101" charset="-122"/>
                <a:sym typeface="+mn-ea"/>
              </a:rPr>
              <a:t>          </a:t>
            </a:r>
            <a:r>
              <a:rPr lang="zh-CN" altLang="en-US" sz="2400" b="1">
                <a:solidFill>
                  <a:schemeClr val="tx1"/>
                </a:solidFill>
                <a:latin typeface="黑体" panose="02010609060101010101" charset="-122"/>
                <a:ea typeface="黑体" panose="02010609060101010101" charset="-122"/>
                <a:sym typeface="+mn-ea"/>
              </a:rPr>
              <a:t>摆脱罗马教廷的控制，建立起国王的专制统治。</a:t>
            </a:r>
            <a:endParaRPr lang="zh-CN" altLang="en-US" sz="2400" b="1">
              <a:solidFill>
                <a:schemeClr val="tx1"/>
              </a:solidFill>
              <a:latin typeface="黑体" panose="02010609060101010101" charset="-122"/>
              <a:ea typeface="黑体" panose="02010609060101010101" charset="-122"/>
              <a:sym typeface="+mn-ea"/>
            </a:endParaRPr>
          </a:p>
        </p:txBody>
      </p:sp>
      <p:sp>
        <p:nvSpPr>
          <p:cNvPr id="17" name="文本框 16"/>
          <p:cNvSpPr txBox="1"/>
          <p:nvPr>
            <p:custDataLst>
              <p:tags r:id="rId3"/>
            </p:custDataLst>
          </p:nvPr>
        </p:nvSpPr>
        <p:spPr>
          <a:xfrm>
            <a:off x="624840" y="2112645"/>
            <a:ext cx="9030970" cy="46037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txBody>
          <a:bodyPr wrap="square" rtlCol="0">
            <a:spAutoFit/>
          </a:bodyPr>
          <a:lstStyle/>
          <a:p>
            <a:r>
              <a:rPr lang="zh-CN" altLang="en-US" sz="2400" b="1">
                <a:solidFill>
                  <a:srgbClr val="FF0000"/>
                </a:solidFill>
                <a:latin typeface="黑体" panose="02010609060101010101" charset="-122"/>
                <a:ea typeface="黑体" panose="02010609060101010101" charset="-122"/>
                <a:sym typeface="+mn-ea"/>
              </a:rPr>
              <a:t>（</a:t>
            </a:r>
            <a:r>
              <a:rPr lang="en-US" altLang="zh-CN" sz="2400" b="1">
                <a:solidFill>
                  <a:srgbClr val="FF0000"/>
                </a:solidFill>
                <a:latin typeface="黑体" panose="02010609060101010101" charset="-122"/>
                <a:ea typeface="黑体" panose="02010609060101010101" charset="-122"/>
                <a:sym typeface="+mn-ea"/>
              </a:rPr>
              <a:t>2</a:t>
            </a:r>
            <a:r>
              <a:rPr lang="zh-CN" altLang="en-US" sz="2400" b="1">
                <a:solidFill>
                  <a:srgbClr val="FF0000"/>
                </a:solidFill>
                <a:latin typeface="黑体" panose="02010609060101010101" charset="-122"/>
                <a:ea typeface="黑体" panose="02010609060101010101" charset="-122"/>
                <a:sym typeface="+mn-ea"/>
              </a:rPr>
              <a:t>）法国：</a:t>
            </a:r>
            <a:r>
              <a:rPr lang="zh-CN" altLang="en-US" sz="2400" b="1">
                <a:latin typeface="黑体" panose="02010609060101010101" charset="-122"/>
                <a:ea typeface="黑体" panose="02010609060101010101" charset="-122"/>
                <a:sym typeface="+mn-ea"/>
              </a:rPr>
              <a:t>路易十四统治时期，法国王权达到顶峰。</a:t>
            </a:r>
            <a:endParaRPr lang="zh-CN" altLang="en-US" sz="2400" b="1">
              <a:latin typeface="黑体" panose="02010609060101010101" charset="-122"/>
              <a:ea typeface="黑体" panose="02010609060101010101" charset="-122"/>
            </a:endParaRPr>
          </a:p>
        </p:txBody>
      </p:sp>
      <p:sp>
        <p:nvSpPr>
          <p:cNvPr id="16" name="文本框 15"/>
          <p:cNvSpPr txBox="1"/>
          <p:nvPr>
            <p:custDataLst>
              <p:tags r:id="rId4"/>
            </p:custDataLst>
          </p:nvPr>
        </p:nvSpPr>
        <p:spPr>
          <a:xfrm>
            <a:off x="916305" y="4643120"/>
            <a:ext cx="10617200" cy="1697355"/>
          </a:xfrm>
          <a:prstGeom prst="rect">
            <a:avLst/>
          </a:prstGeom>
          <a:noFill/>
          <a:ln>
            <a:noFill/>
          </a:ln>
        </p:spPr>
        <p:txBody>
          <a:bodyPr wrap="square" rtlCol="0" anchor="t">
            <a:spAutoFit/>
          </a:bodyPr>
          <a:lstStyle/>
          <a:p>
            <a:pPr algn="just" fontAlgn="auto">
              <a:lnSpc>
                <a:spcPct val="145000"/>
              </a:lnSpc>
            </a:pPr>
            <a:r>
              <a:rPr lang="zh-CN" altLang="en-US" sz="2400" b="1">
                <a:latin typeface="黑体" panose="02010609060101010101" charset="-122"/>
                <a:ea typeface="黑体" panose="02010609060101010101" charset="-122"/>
                <a:sym typeface="+mn-ea"/>
              </a:rPr>
              <a:t>①</a:t>
            </a:r>
            <a:r>
              <a:rPr lang="zh-CN" altLang="en-US" sz="2400" b="1">
                <a:solidFill>
                  <a:schemeClr val="tx1"/>
                </a:solidFill>
                <a:latin typeface="黑体" panose="02010609060101010101" charset="-122"/>
                <a:ea typeface="黑体" panose="02010609060101010101" charset="-122"/>
                <a:sym typeface="+mn-ea"/>
              </a:rPr>
              <a:t>专制王权国家的建立结束了封建割据，维护了国家统一。</a:t>
            </a:r>
            <a:endParaRPr lang="zh-CN" altLang="en-US" sz="2400" b="1">
              <a:solidFill>
                <a:schemeClr val="tx1"/>
              </a:solidFill>
              <a:latin typeface="黑体" panose="02010609060101010101" charset="-122"/>
              <a:ea typeface="黑体" panose="02010609060101010101" charset="-122"/>
              <a:sym typeface="+mn-ea"/>
            </a:endParaRPr>
          </a:p>
          <a:p>
            <a:pPr algn="just" fontAlgn="auto">
              <a:lnSpc>
                <a:spcPct val="145000"/>
              </a:lnSpc>
            </a:pPr>
            <a:r>
              <a:rPr lang="zh-CN" altLang="en-US" sz="2400" b="1">
                <a:solidFill>
                  <a:schemeClr val="tx1"/>
                </a:solidFill>
                <a:latin typeface="黑体" panose="02010609060101010101" charset="-122"/>
                <a:ea typeface="黑体" panose="02010609060101010101" charset="-122"/>
                <a:sym typeface="+mn-ea"/>
              </a:rPr>
              <a:t>②专制王权国家是新兴城市的保护者，推动了商品经济的发展。</a:t>
            </a:r>
            <a:endParaRPr lang="zh-CN" altLang="en-US" sz="2400" b="1">
              <a:solidFill>
                <a:schemeClr val="tx1"/>
              </a:solidFill>
              <a:latin typeface="黑体" panose="02010609060101010101" charset="-122"/>
              <a:ea typeface="黑体" panose="02010609060101010101" charset="-122"/>
              <a:sym typeface="+mn-ea"/>
            </a:endParaRPr>
          </a:p>
          <a:p>
            <a:pPr algn="just" fontAlgn="auto">
              <a:lnSpc>
                <a:spcPct val="145000"/>
              </a:lnSpc>
            </a:pPr>
            <a:r>
              <a:rPr lang="zh-CN" altLang="en-US" sz="2400" b="1">
                <a:solidFill>
                  <a:schemeClr val="tx1"/>
                </a:solidFill>
                <a:latin typeface="黑体" panose="02010609060101010101" charset="-122"/>
                <a:ea typeface="黑体" panose="02010609060101010101" charset="-122"/>
                <a:sym typeface="+mn-ea"/>
              </a:rPr>
              <a:t>③专制王权国家是近代民族国家的雏形，是早期民族国家的象征和情感纽带。</a:t>
            </a:r>
            <a:endParaRPr lang="zh-CN" altLang="en-US" sz="2400" b="1">
              <a:solidFill>
                <a:schemeClr val="tx1"/>
              </a:solidFill>
              <a:latin typeface="黑体" panose="02010609060101010101" charset="-122"/>
              <a:ea typeface="黑体" panose="02010609060101010101" charset="-122"/>
              <a:sym typeface="+mn-ea"/>
            </a:endParaRPr>
          </a:p>
        </p:txBody>
      </p:sp>
      <p:sp>
        <p:nvSpPr>
          <p:cNvPr id="18" name="文本框 17"/>
          <p:cNvSpPr txBox="1"/>
          <p:nvPr>
            <p:custDataLst>
              <p:tags r:id="rId5"/>
            </p:custDataLst>
          </p:nvPr>
        </p:nvSpPr>
        <p:spPr>
          <a:xfrm>
            <a:off x="458470" y="3347085"/>
            <a:ext cx="6805295" cy="521970"/>
          </a:xfrm>
          <a:prstGeom prst="rect">
            <a:avLst/>
          </a:prstGeom>
          <a:solidFill>
            <a:schemeClr val="accent4">
              <a:lumMod val="20000"/>
              <a:lumOff val="80000"/>
            </a:schemeClr>
          </a:solidFill>
          <a:ln>
            <a:solidFill>
              <a:schemeClr val="accent1"/>
            </a:solidFill>
          </a:ln>
        </p:spPr>
        <p:txBody>
          <a:bodyPr wrap="square" rtlCol="0">
            <a:spAutoFit/>
          </a:bodyPr>
          <a:lstStyle/>
          <a:p>
            <a:r>
              <a:rPr lang="en-US" altLang="zh-CN" sz="2800" b="1">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r>
              <a:rPr lang="zh-CN" sz="2800" b="1">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专制王权国家的形成</a:t>
            </a:r>
            <a:r>
              <a:rPr lang="en-US" altLang="zh-CN" sz="2800" b="1">
                <a:solidFill>
                  <a:srgbClr val="0070C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sz="2800" b="1">
                <a:solidFill>
                  <a:srgbClr val="0070C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影响（补充）</a:t>
            </a:r>
            <a:endParaRPr lang="zh-CN" sz="2800" b="1">
              <a:solidFill>
                <a:srgbClr val="0070C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custDataLst>
              <p:tags r:id="rId6"/>
            </p:custDataLst>
          </p:nvPr>
        </p:nvSpPr>
        <p:spPr>
          <a:xfrm>
            <a:off x="7430" y="19632"/>
            <a:ext cx="5859780" cy="616964"/>
          </a:xfrm>
          <a:prstGeom prst="rect">
            <a:avLst/>
          </a:prstGeom>
          <a:noFill/>
        </p:spPr>
        <p:txBody>
          <a:bodyPr wrap="square" rtlCol="0" anchor="t">
            <a:spAutoFit/>
          </a:bodyPr>
          <a:lstStyle/>
          <a:p>
            <a:pPr>
              <a:lnSpc>
                <a:spcPct val="110000"/>
              </a:lnSpc>
            </a:pPr>
            <a:r>
              <a:rPr lang="zh-CN" altLang="en-US" sz="3200" b="1">
                <a:solidFill>
                  <a:srgbClr val="FF0000"/>
                </a:solidFill>
                <a:latin typeface="方正粗黑宋简体" panose="02000000000000000000" pitchFamily="2" charset="-122"/>
                <a:ea typeface="方正粗黑宋简体" panose="02000000000000000000" pitchFamily="2" charset="-122"/>
              </a:rPr>
              <a:t>一、近代西方民族国家的产生</a:t>
            </a:r>
            <a:endParaRPr lang="zh-CN" altLang="en-US" sz="3200" b="1">
              <a:solidFill>
                <a:srgbClr val="FF0000"/>
              </a:solidFill>
              <a:latin typeface="方正粗黑宋简体" panose="02000000000000000000" pitchFamily="2" charset="-122"/>
              <a:ea typeface="方正粗黑宋简体" panose="02000000000000000000" pitchFamily="2" charset="-122"/>
            </a:endParaRPr>
          </a:p>
        </p:txBody>
      </p:sp>
      <p:sp>
        <p:nvSpPr>
          <p:cNvPr id="8" name="文本框 7"/>
          <p:cNvSpPr txBox="1"/>
          <p:nvPr>
            <p:custDataLst>
              <p:tags r:id="rId7"/>
            </p:custDataLst>
          </p:nvPr>
        </p:nvSpPr>
        <p:spPr>
          <a:xfrm>
            <a:off x="313055" y="636905"/>
            <a:ext cx="11125835" cy="521970"/>
          </a:xfrm>
          <a:prstGeom prst="rect">
            <a:avLst/>
          </a:prstGeom>
          <a:noFill/>
        </p:spPr>
        <p:txBody>
          <a:bodyPr wrap="square" rtlCol="0">
            <a:spAutoFit/>
          </a:bodyPr>
          <a:lstStyle/>
          <a:p>
            <a:r>
              <a:rPr lang="en-US" altLang="zh-CN" sz="2800" b="1">
                <a:solidFill>
                  <a:schemeClr val="tx1"/>
                </a:solidFill>
                <a:latin typeface="+mj-ea"/>
                <a:ea typeface="+mj-ea"/>
              </a:rPr>
              <a:t>1.</a:t>
            </a:r>
            <a:r>
              <a:rPr lang="zh-CN" altLang="en-US" sz="2800" b="1">
                <a:solidFill>
                  <a:schemeClr val="tx1"/>
                </a:solidFill>
                <a:latin typeface="+mj-ea"/>
                <a:ea typeface="+mj-ea"/>
              </a:rPr>
              <a:t>专制王权国家的形成</a:t>
            </a:r>
            <a:r>
              <a:rPr lang="en-US" altLang="zh-CN" sz="2800" b="1">
                <a:solidFill>
                  <a:srgbClr val="0070C0"/>
                </a:solidFill>
                <a:latin typeface="+mj-ea"/>
                <a:ea typeface="+mj-ea"/>
              </a:rPr>
              <a:t>——</a:t>
            </a:r>
            <a:r>
              <a:rPr lang="zh-CN" altLang="en-US" sz="2800" b="1">
                <a:solidFill>
                  <a:srgbClr val="0070C0"/>
                </a:solidFill>
                <a:latin typeface="+mj-ea"/>
                <a:ea typeface="+mj-ea"/>
              </a:rPr>
              <a:t>表现</a:t>
            </a:r>
            <a:endParaRPr lang="zh-CN" altLang="en-US" sz="2800" b="1">
              <a:solidFill>
                <a:srgbClr val="0070C0"/>
              </a:solidFill>
              <a:latin typeface="+mj-ea"/>
              <a:ea typeface="+mj-ea"/>
            </a:endParaRPr>
          </a:p>
        </p:txBody>
      </p:sp>
      <p:sp>
        <p:nvSpPr>
          <p:cNvPr id="3" name="文本框 2"/>
          <p:cNvSpPr txBox="1"/>
          <p:nvPr>
            <p:custDataLst>
              <p:tags r:id="rId8"/>
            </p:custDataLst>
          </p:nvPr>
        </p:nvSpPr>
        <p:spPr>
          <a:xfrm>
            <a:off x="916305" y="4136390"/>
            <a:ext cx="8005445" cy="483235"/>
          </a:xfrm>
          <a:prstGeom prst="rect">
            <a:avLst/>
          </a:prstGeom>
          <a:solidFill>
            <a:schemeClr val="accent2">
              <a:lumMod val="40000"/>
              <a:lumOff val="60000"/>
            </a:schemeClr>
          </a:solidFill>
        </p:spPr>
        <p:txBody>
          <a:bodyPr wrap="square" rtlCol="0" anchor="ctr" anchorCtr="0">
            <a:noAutofit/>
          </a:bodyPr>
          <a:lstStyle/>
          <a:p>
            <a:pPr indent="0" algn="l" fontAlgn="auto">
              <a:lnSpc>
                <a:spcPct val="100000"/>
              </a:lnSpc>
            </a:pPr>
            <a:r>
              <a:rPr lang="zh-CN" altLang="en-US" sz="2400" b="1">
                <a:latin typeface="黑体" panose="02010609060101010101" charset="-122"/>
                <a:ea typeface="黑体" panose="02010609060101010101" charset="-122"/>
                <a:sym typeface="+mn-ea"/>
              </a:rPr>
              <a:t>专制王权国家的形成奠定了民族国家形成的基础</a:t>
            </a:r>
            <a:endParaRPr lang="zh-CN" altLang="en-US" sz="2400" b="1">
              <a:latin typeface="黑体" panose="02010609060101010101" charset="-122"/>
              <a:ea typeface="黑体" panose="02010609060101010101" charset="-122"/>
              <a:sym typeface="+mn-ea"/>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ppt_y</p:attrName>
                                        </p:attrNameLst>
                                      </p:cBhvr>
                                      <p:tavLst>
                                        <p:tav tm="0">
                                          <p:val>
                                            <p:strVal val="#ppt_y+#ppt_h*1.125000"/>
                                          </p:val>
                                        </p:tav>
                                        <p:tav tm="100000">
                                          <p:val>
                                            <p:strVal val="#ppt_y"/>
                                          </p:val>
                                        </p:tav>
                                      </p:tavLst>
                                    </p:anim>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6" grpId="0" animBg="1"/>
      <p:bldP spid="16" grpId="0" animBg="1"/>
      <p:bldP spid="18" grpId="0" animBg="1"/>
      <p:bldP spid="3" grpId="0" animBg="1"/>
    </p:bldLst>
  </p:timing>
</p:sld>
</file>

<file path=ppt/tags/tag1.xml><?xml version="1.0" encoding="utf-8"?>
<p:tagLst xmlns:p="http://schemas.openxmlformats.org/presentationml/2006/main">
  <p:tag name="AS_UNIQUEID" val="3150"/>
</p:tagLst>
</file>

<file path=ppt/tags/tag10.xml><?xml version="1.0" encoding="utf-8"?>
<p:tagLst xmlns:p="http://schemas.openxmlformats.org/presentationml/2006/main">
  <p:tag name="AS_UNIQUEID" val="3160"/>
</p:tagLst>
</file>

<file path=ppt/tags/tag100.xml><?xml version="1.0" encoding="utf-8"?>
<p:tagLst xmlns:p="http://schemas.openxmlformats.org/presentationml/2006/main">
  <p:tag name="AS_UNIQUEID" val="9419"/>
</p:tagLst>
</file>

<file path=ppt/tags/tag101.xml><?xml version="1.0" encoding="utf-8"?>
<p:tagLst xmlns:p="http://schemas.openxmlformats.org/presentationml/2006/main">
  <p:tag name="AS_UNIQUEID" val="9420"/>
</p:tagLst>
</file>

<file path=ppt/tags/tag102.xml><?xml version="1.0" encoding="utf-8"?>
<p:tagLst xmlns:p="http://schemas.openxmlformats.org/presentationml/2006/main">
  <p:tag name="AS_UNIQUEID" val="9421"/>
</p:tagLst>
</file>

<file path=ppt/tags/tag103.xml><?xml version="1.0" encoding="utf-8"?>
<p:tagLst xmlns:p="http://schemas.openxmlformats.org/presentationml/2006/main">
  <p:tag name="AS_UNIQUEID" val="9422"/>
</p:tagLst>
</file>

<file path=ppt/tags/tag104.xml><?xml version="1.0" encoding="utf-8"?>
<p:tagLst xmlns:p="http://schemas.openxmlformats.org/presentationml/2006/main">
  <p:tag name="AS_UNIQUEID" val="3244"/>
</p:tagLst>
</file>

<file path=ppt/tags/tag105.xml><?xml version="1.0" encoding="utf-8"?>
<p:tagLst xmlns:p="http://schemas.openxmlformats.org/presentationml/2006/main">
  <p:tag name="AS_UNIQUEID" val="3245"/>
</p:tagLst>
</file>

<file path=ppt/tags/tag106.xml><?xml version="1.0" encoding="utf-8"?>
<p:tagLst xmlns:p="http://schemas.openxmlformats.org/presentationml/2006/main">
  <p:tag name="AS_UNIQUEID" val="3246"/>
</p:tagLst>
</file>

<file path=ppt/tags/tag107.xml><?xml version="1.0" encoding="utf-8"?>
<p:tagLst xmlns:p="http://schemas.openxmlformats.org/presentationml/2006/main">
  <p:tag name="AS_UNIQUEID" val="3247"/>
</p:tagLst>
</file>

<file path=ppt/tags/tag108.xml><?xml version="1.0" encoding="utf-8"?>
<p:tagLst xmlns:p="http://schemas.openxmlformats.org/presentationml/2006/main">
  <p:tag name="AS_UNIQUEID" val="1947"/>
</p:tagLst>
</file>

<file path=ppt/tags/tag109.xml><?xml version="1.0" encoding="utf-8"?>
<p:tagLst xmlns:p="http://schemas.openxmlformats.org/presentationml/2006/main">
  <p:tag name="AS_UNIQUEID" val="180"/>
</p:tagLst>
</file>

<file path=ppt/tags/tag11.xml><?xml version="1.0" encoding="utf-8"?>
<p:tagLst xmlns:p="http://schemas.openxmlformats.org/presentationml/2006/main">
  <p:tag name="AS_UNIQUEID" val="3162"/>
</p:tagLst>
</file>

<file path=ppt/tags/tag110.xml><?xml version="1.0" encoding="utf-8"?>
<p:tagLst xmlns:p="http://schemas.openxmlformats.org/presentationml/2006/main">
  <p:tag name="AS_UNIQUEID" val="182"/>
</p:tagLst>
</file>

<file path=ppt/tags/tag111.xml><?xml version="1.0" encoding="utf-8"?>
<p:tagLst xmlns:p="http://schemas.openxmlformats.org/presentationml/2006/main">
  <p:tag name="AS_UNIQUEID" val="1948"/>
</p:tagLst>
</file>

<file path=ppt/tags/tag112.xml><?xml version="1.0" encoding="utf-8"?>
<p:tagLst xmlns:p="http://schemas.openxmlformats.org/presentationml/2006/main">
  <p:tag name="AS_UNIQUEID" val="1949"/>
</p:tagLst>
</file>

<file path=ppt/tags/tag113.xml><?xml version="1.0" encoding="utf-8"?>
<p:tagLst xmlns:p="http://schemas.openxmlformats.org/presentationml/2006/main">
  <p:tag name="AS_UNIQUEID" val="1951"/>
</p:tagLst>
</file>

<file path=ppt/tags/tag114.xml><?xml version="1.0" encoding="utf-8"?>
<p:tagLst xmlns:p="http://schemas.openxmlformats.org/presentationml/2006/main">
  <p:tag name="AS_UNIQUEID" val="1952"/>
</p:tagLst>
</file>

<file path=ppt/tags/tag115.xml><?xml version="1.0" encoding="utf-8"?>
<p:tagLst xmlns:p="http://schemas.openxmlformats.org/presentationml/2006/main">
  <p:tag name="AS_UNIQUEID" val="3484"/>
</p:tagLst>
</file>

<file path=ppt/tags/tag116.xml><?xml version="1.0" encoding="utf-8"?>
<p:tagLst xmlns:p="http://schemas.openxmlformats.org/presentationml/2006/main">
  <p:tag name="AS_UNIQUEID" val="182"/>
</p:tagLst>
</file>

<file path=ppt/tags/tag117.xml><?xml version="1.0" encoding="utf-8"?>
<p:tagLst xmlns:p="http://schemas.openxmlformats.org/presentationml/2006/main">
  <p:tag name="AS_UNIQUEID" val="3250"/>
</p:tagLst>
</file>

<file path=ppt/tags/tag118.xml><?xml version="1.0" encoding="utf-8"?>
<p:tagLst xmlns:p="http://schemas.openxmlformats.org/presentationml/2006/main">
  <p:tag name="AS_UNIQUEID" val="3251"/>
</p:tagLst>
</file>

<file path=ppt/tags/tag119.xml><?xml version="1.0" encoding="utf-8"?>
<p:tagLst xmlns:p="http://schemas.openxmlformats.org/presentationml/2006/main">
  <p:tag name="AS_UNIQUEID" val="3252"/>
</p:tagLst>
</file>

<file path=ppt/tags/tag12.xml><?xml version="1.0" encoding="utf-8"?>
<p:tagLst xmlns:p="http://schemas.openxmlformats.org/presentationml/2006/main">
  <p:tag name="AS_UNIQUEID" val="3163"/>
</p:tagLst>
</file>

<file path=ppt/tags/tag120.xml><?xml version="1.0" encoding="utf-8"?>
<p:tagLst xmlns:p="http://schemas.openxmlformats.org/presentationml/2006/main">
  <p:tag name="AS_UNIQUEID" val="3253"/>
</p:tagLst>
</file>

<file path=ppt/tags/tag121.xml><?xml version="1.0" encoding="utf-8"?>
<p:tagLst xmlns:p="http://schemas.openxmlformats.org/presentationml/2006/main">
  <p:tag name="AS_UNIQUEID" val="3254"/>
</p:tagLst>
</file>

<file path=ppt/tags/tag122.xml><?xml version="1.0" encoding="utf-8"?>
<p:tagLst xmlns:p="http://schemas.openxmlformats.org/presentationml/2006/main">
  <p:tag name="AS_UNIQUEID" val="1575"/>
</p:tagLst>
</file>

<file path=ppt/tags/tag123.xml><?xml version="1.0" encoding="utf-8"?>
<p:tagLst xmlns:p="http://schemas.openxmlformats.org/presentationml/2006/main">
  <p:tag name="AS_UNIQUEID" val="3255"/>
</p:tagLst>
</file>

<file path=ppt/tags/tag124.xml><?xml version="1.0" encoding="utf-8"?>
<p:tagLst xmlns:p="http://schemas.openxmlformats.org/presentationml/2006/main">
  <p:tag name="AS_UNIQUEID" val="3297"/>
</p:tagLst>
</file>

<file path=ppt/tags/tag125.xml><?xml version="1.0" encoding="utf-8"?>
<p:tagLst xmlns:p="http://schemas.openxmlformats.org/presentationml/2006/main">
  <p:tag name="AS_UNIQUEID" val="3298"/>
</p:tagLst>
</file>

<file path=ppt/tags/tag126.xml><?xml version="1.0" encoding="utf-8"?>
<p:tagLst xmlns:p="http://schemas.openxmlformats.org/presentationml/2006/main">
  <p:tag name="AS_UNIQUEID" val="3299"/>
</p:tagLst>
</file>

<file path=ppt/tags/tag127.xml><?xml version="1.0" encoding="utf-8"?>
<p:tagLst xmlns:p="http://schemas.openxmlformats.org/presentationml/2006/main">
  <p:tag name="AS_UNIQUEID" val="3300"/>
</p:tagLst>
</file>

<file path=ppt/tags/tag128.xml><?xml version="1.0" encoding="utf-8"?>
<p:tagLst xmlns:p="http://schemas.openxmlformats.org/presentationml/2006/main">
  <p:tag name="AS_UNIQUEID" val="3301"/>
</p:tagLst>
</file>

<file path=ppt/tags/tag129.xml><?xml version="1.0" encoding="utf-8"?>
<p:tagLst xmlns:p="http://schemas.openxmlformats.org/presentationml/2006/main">
  <p:tag name="AS_UNIQUEID" val="3306"/>
</p:tagLst>
</file>

<file path=ppt/tags/tag13.xml><?xml version="1.0" encoding="utf-8"?>
<p:tagLst xmlns:p="http://schemas.openxmlformats.org/presentationml/2006/main">
  <p:tag name="AS_UNIQUEID" val="3164"/>
</p:tagLst>
</file>

<file path=ppt/tags/tag130.xml><?xml version="1.0" encoding="utf-8"?>
<p:tagLst xmlns:p="http://schemas.openxmlformats.org/presentationml/2006/main">
  <p:tag name="AS_UNIQUEID" val="3308"/>
</p:tagLst>
</file>

<file path=ppt/tags/tag131.xml><?xml version="1.0" encoding="utf-8"?>
<p:tagLst xmlns:p="http://schemas.openxmlformats.org/presentationml/2006/main">
  <p:tag name="AS_UNIQUEID" val="6880"/>
</p:tagLst>
</file>

<file path=ppt/tags/tag132.xml><?xml version="1.0" encoding="utf-8"?>
<p:tagLst xmlns:p="http://schemas.openxmlformats.org/presentationml/2006/main">
  <p:tag name="AS_UNIQUEID" val="6880"/>
</p:tagLst>
</file>

<file path=ppt/tags/tag133.xml><?xml version="1.0" encoding="utf-8"?>
<p:tagLst xmlns:p="http://schemas.openxmlformats.org/presentationml/2006/main">
  <p:tag name="AS_UNIQUEID" val="3251"/>
</p:tagLst>
</file>

<file path=ppt/tags/tag134.xml><?xml version="1.0" encoding="utf-8"?>
<p:tagLst xmlns:p="http://schemas.openxmlformats.org/presentationml/2006/main">
  <p:tag name="AS_UNIQUEID" val="3253"/>
</p:tagLst>
</file>

<file path=ppt/tags/tag135.xml><?xml version="1.0" encoding="utf-8"?>
<p:tagLst xmlns:p="http://schemas.openxmlformats.org/presentationml/2006/main">
  <p:tag name="AS_UNIQUEID" val="9427"/>
</p:tagLst>
</file>

<file path=ppt/tags/tag136.xml><?xml version="1.0" encoding="utf-8"?>
<p:tagLst xmlns:p="http://schemas.openxmlformats.org/presentationml/2006/main">
  <p:tag name="AS_UNIQUEID" val="1576"/>
</p:tagLst>
</file>

<file path=ppt/tags/tag137.xml><?xml version="1.0" encoding="utf-8"?>
<p:tagLst xmlns:p="http://schemas.openxmlformats.org/presentationml/2006/main">
  <p:tag name="AS_UNIQUEID" val="8662"/>
</p:tagLst>
</file>

<file path=ppt/tags/tag138.xml><?xml version="1.0" encoding="utf-8"?>
<p:tagLst xmlns:p="http://schemas.openxmlformats.org/presentationml/2006/main">
  <p:tag name="AS_UNIQUEID" val="8663"/>
</p:tagLst>
</file>

<file path=ppt/tags/tag139.xml><?xml version="1.0" encoding="utf-8"?>
<p:tagLst xmlns:p="http://schemas.openxmlformats.org/presentationml/2006/main">
  <p:tag name="AS_UNIQUEID" val="8669"/>
</p:tagLst>
</file>

<file path=ppt/tags/tag14.xml><?xml version="1.0" encoding="utf-8"?>
<p:tagLst xmlns:p="http://schemas.openxmlformats.org/presentationml/2006/main">
  <p:tag name="AS_UNIQUEID" val="3165"/>
</p:tagLst>
</file>

<file path=ppt/tags/tag140.xml><?xml version="1.0" encoding="utf-8"?>
<p:tagLst xmlns:p="http://schemas.openxmlformats.org/presentationml/2006/main">
  <p:tag name="AS_UNIQUEID" val="2313"/>
</p:tagLst>
</file>

<file path=ppt/tags/tag141.xml><?xml version="1.0" encoding="utf-8"?>
<p:tagLst xmlns:p="http://schemas.openxmlformats.org/presentationml/2006/main">
  <p:tag name="AS_UNIQUEID" val="3250"/>
</p:tagLst>
</file>

<file path=ppt/tags/tag142.xml><?xml version="1.0" encoding="utf-8"?>
<p:tagLst xmlns:p="http://schemas.openxmlformats.org/presentationml/2006/main">
  <p:tag name="AS_UNIQUEID" val="3251"/>
</p:tagLst>
</file>

<file path=ppt/tags/tag143.xml><?xml version="1.0" encoding="utf-8"?>
<p:tagLst xmlns:p="http://schemas.openxmlformats.org/presentationml/2006/main">
  <p:tag name="AS_UNIQUEID" val="9429"/>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AS_UNIQUEID" val="3297"/>
</p:tagLst>
</file>

<file path=ppt/tags/tag146.xml><?xml version="1.0" encoding="utf-8"?>
<p:tagLst xmlns:p="http://schemas.openxmlformats.org/presentationml/2006/main">
  <p:tag name="AS_UNIQUEID" val="3298"/>
</p:tagLst>
</file>

<file path=ppt/tags/tag147.xml><?xml version="1.0" encoding="utf-8"?>
<p:tagLst xmlns:p="http://schemas.openxmlformats.org/presentationml/2006/main">
  <p:tag name="AS_UNIQUEID" val="3299"/>
</p:tagLst>
</file>

<file path=ppt/tags/tag148.xml><?xml version="1.0" encoding="utf-8"?>
<p:tagLst xmlns:p="http://schemas.openxmlformats.org/presentationml/2006/main">
  <p:tag name="AS_UNIQUEID" val="3300"/>
</p:tagLst>
</file>

<file path=ppt/tags/tag149.xml><?xml version="1.0" encoding="utf-8"?>
<p:tagLst xmlns:p="http://schemas.openxmlformats.org/presentationml/2006/main">
  <p:tag name="AS_UNIQUEID" val="3301"/>
</p:tagLst>
</file>

<file path=ppt/tags/tag15.xml><?xml version="1.0" encoding="utf-8"?>
<p:tagLst xmlns:p="http://schemas.openxmlformats.org/presentationml/2006/main">
  <p:tag name="AS_UNIQUEID" val="3166"/>
</p:tagLst>
</file>

<file path=ppt/tags/tag150.xml><?xml version="1.0" encoding="utf-8"?>
<p:tagLst xmlns:p="http://schemas.openxmlformats.org/presentationml/2006/main">
  <p:tag name="AS_UNIQUEID" val="3302"/>
</p:tagLst>
</file>

<file path=ppt/tags/tag151.xml><?xml version="1.0" encoding="utf-8"?>
<p:tagLst xmlns:p="http://schemas.openxmlformats.org/presentationml/2006/main">
  <p:tag name="AS_UNIQUEID" val="3303"/>
</p:tagLst>
</file>

<file path=ppt/tags/tag152.xml><?xml version="1.0" encoding="utf-8"?>
<p:tagLst xmlns:p="http://schemas.openxmlformats.org/presentationml/2006/main">
  <p:tag name="AS_UNIQUEID" val="3304"/>
</p:tagLst>
</file>

<file path=ppt/tags/tag153.xml><?xml version="1.0" encoding="utf-8"?>
<p:tagLst xmlns:p="http://schemas.openxmlformats.org/presentationml/2006/main">
  <p:tag name="AS_UNIQUEID" val="3305"/>
</p:tagLst>
</file>

<file path=ppt/tags/tag154.xml><?xml version="1.0" encoding="utf-8"?>
<p:tagLst xmlns:p="http://schemas.openxmlformats.org/presentationml/2006/main">
  <p:tag name="AS_UNIQUEID" val="3306"/>
</p:tagLst>
</file>

<file path=ppt/tags/tag155.xml><?xml version="1.0" encoding="utf-8"?>
<p:tagLst xmlns:p="http://schemas.openxmlformats.org/presentationml/2006/main">
  <p:tag name="AS_UNIQUEID" val="3308"/>
</p:tagLst>
</file>

<file path=ppt/tags/tag156.xml><?xml version="1.0" encoding="utf-8"?>
<p:tagLst xmlns:p="http://schemas.openxmlformats.org/presentationml/2006/main">
  <p:tag name="AS_UNIQUEID" val="3309"/>
</p:tagLst>
</file>

<file path=ppt/tags/tag157.xml><?xml version="1.0" encoding="utf-8"?>
<p:tagLst xmlns:p="http://schemas.openxmlformats.org/presentationml/2006/main">
  <p:tag name="AS_UNIQUEID" val="3310"/>
</p:tagLst>
</file>

<file path=ppt/tags/tag158.xml><?xml version="1.0" encoding="utf-8"?>
<p:tagLst xmlns:p="http://schemas.openxmlformats.org/presentationml/2006/main">
  <p:tag name="AS_UNIQUEID" val="6880"/>
</p:tagLst>
</file>

<file path=ppt/tags/tag159.xml><?xml version="1.0" encoding="utf-8"?>
<p:tagLst xmlns:p="http://schemas.openxmlformats.org/presentationml/2006/main">
  <p:tag name="AS_UNIQUEID" val="6880"/>
</p:tagLst>
</file>

<file path=ppt/tags/tag16.xml><?xml version="1.0" encoding="utf-8"?>
<p:tagLst xmlns:p="http://schemas.openxmlformats.org/presentationml/2006/main">
  <p:tag name="AS_UNIQUEID" val="3168"/>
</p:tagLst>
</file>

<file path=ppt/tags/tag160.xml><?xml version="1.0" encoding="utf-8"?>
<p:tagLst xmlns:p="http://schemas.openxmlformats.org/presentationml/2006/main">
  <p:tag name="AS_UNIQUEID" val="6881"/>
</p:tagLst>
</file>

<file path=ppt/tags/tag161.xml><?xml version="1.0" encoding="utf-8"?>
<p:tagLst xmlns:p="http://schemas.openxmlformats.org/presentationml/2006/main">
  <p:tag name="AS_UNIQUEID" val="3251"/>
</p:tagLst>
</file>

<file path=ppt/tags/tag162.xml><?xml version="1.0" encoding="utf-8"?>
<p:tagLst xmlns:p="http://schemas.openxmlformats.org/presentationml/2006/main">
  <p:tag name="AS_UNIQUEID" val="9431"/>
</p:tagLst>
</file>

<file path=ppt/tags/tag163.xml><?xml version="1.0" encoding="utf-8"?>
<p:tagLst xmlns:p="http://schemas.openxmlformats.org/presentationml/2006/main">
  <p:tag name="AS_UNIQUEID" val="9432"/>
</p:tagLst>
</file>

<file path=ppt/tags/tag164.xml><?xml version="1.0" encoding="utf-8"?>
<p:tagLst xmlns:p="http://schemas.openxmlformats.org/presentationml/2006/main">
  <p:tag name="AS_UNIQUEID" val="3312"/>
</p:tagLst>
</file>

<file path=ppt/tags/tag165.xml><?xml version="1.0" encoding="utf-8"?>
<p:tagLst xmlns:p="http://schemas.openxmlformats.org/presentationml/2006/main">
  <p:tag name="AS_UNIQUEID" val="949"/>
</p:tagLst>
</file>

<file path=ppt/tags/tag166.xml><?xml version="1.0" encoding="utf-8"?>
<p:tagLst xmlns:p="http://schemas.openxmlformats.org/presentationml/2006/main">
  <p:tag name="AS_UNIQUEID" val="3315"/>
</p:tagLst>
</file>

<file path=ppt/tags/tag167.xml><?xml version="1.0" encoding="utf-8"?>
<p:tagLst xmlns:p="http://schemas.openxmlformats.org/presentationml/2006/main">
  <p:tag name="AS_UNIQUEID" val="3251"/>
</p:tagLst>
</file>

<file path=ppt/tags/tag168.xml><?xml version="1.0" encoding="utf-8"?>
<p:tagLst xmlns:p="http://schemas.openxmlformats.org/presentationml/2006/main">
  <p:tag name="AS_UNIQUEID" val="3317"/>
</p:tagLst>
</file>

<file path=ppt/tags/tag169.xml><?xml version="1.0" encoding="utf-8"?>
<p:tagLst xmlns:p="http://schemas.openxmlformats.org/presentationml/2006/main">
  <p:tag name="AS_UNIQUEID" val="3319"/>
</p:tagLst>
</file>

<file path=ppt/tags/tag17.xml><?xml version="1.0" encoding="utf-8"?>
<p:tagLst xmlns:p="http://schemas.openxmlformats.org/presentationml/2006/main">
  <p:tag name="AS_UNIQUEID" val="3169"/>
</p:tagLst>
</file>

<file path=ppt/tags/tag170.xml><?xml version="1.0" encoding="utf-8"?>
<p:tagLst xmlns:p="http://schemas.openxmlformats.org/presentationml/2006/main">
  <p:tag name="AS_UNIQUEID" val="3321"/>
</p:tagLst>
</file>

<file path=ppt/tags/tag171.xml><?xml version="1.0" encoding="utf-8"?>
<p:tagLst xmlns:p="http://schemas.openxmlformats.org/presentationml/2006/main">
  <p:tag name="AS_UNIQUEID" val="3322"/>
</p:tagLst>
</file>

<file path=ppt/tags/tag172.xml><?xml version="1.0" encoding="utf-8"?>
<p:tagLst xmlns:p="http://schemas.openxmlformats.org/presentationml/2006/main">
  <p:tag name="AS_UNIQUEID" val="3323"/>
</p:tagLst>
</file>

<file path=ppt/tags/tag173.xml><?xml version="1.0" encoding="utf-8"?>
<p:tagLst xmlns:p="http://schemas.openxmlformats.org/presentationml/2006/main">
  <p:tag name="AS_UNIQUEID" val="9435"/>
</p:tagLst>
</file>

<file path=ppt/tags/tag174.xml><?xml version="1.0" encoding="utf-8"?>
<p:tagLst xmlns:p="http://schemas.openxmlformats.org/presentationml/2006/main">
  <p:tag name="AS_UNIQUEID" val="3251"/>
</p:tagLst>
</file>

<file path=ppt/tags/tag175.xml><?xml version="1.0" encoding="utf-8"?>
<p:tagLst xmlns:p="http://schemas.openxmlformats.org/presentationml/2006/main">
  <p:tag name="AS_UNIQUEID" val="3328"/>
</p:tagLst>
</file>

<file path=ppt/tags/tag176.xml><?xml version="1.0" encoding="utf-8"?>
<p:tagLst xmlns:p="http://schemas.openxmlformats.org/presentationml/2006/main">
  <p:tag name="AS_UNIQUEID" val="3329"/>
</p:tagLst>
</file>

<file path=ppt/tags/tag177.xml><?xml version="1.0" encoding="utf-8"?>
<p:tagLst xmlns:p="http://schemas.openxmlformats.org/presentationml/2006/main">
  <p:tag name="AS_UNIQUEID" val="3330"/>
</p:tagLst>
</file>

<file path=ppt/tags/tag178.xml><?xml version="1.0" encoding="utf-8"?>
<p:tagLst xmlns:p="http://schemas.openxmlformats.org/presentationml/2006/main">
  <p:tag name="AS_UNIQUEID" val="3331"/>
</p:tagLst>
</file>

<file path=ppt/tags/tag179.xml><?xml version="1.0" encoding="utf-8"?>
<p:tagLst xmlns:p="http://schemas.openxmlformats.org/presentationml/2006/main">
  <p:tag name="AS_UNIQUEID" val="3332"/>
</p:tagLst>
</file>

<file path=ppt/tags/tag18.xml><?xml version="1.0" encoding="utf-8"?>
<p:tagLst xmlns:p="http://schemas.openxmlformats.org/presentationml/2006/main">
  <p:tag name="AS_UNIQUEID" val="3170"/>
</p:tagLst>
</file>

<file path=ppt/tags/tag180.xml><?xml version="1.0" encoding="utf-8"?>
<p:tagLst xmlns:p="http://schemas.openxmlformats.org/presentationml/2006/main">
  <p:tag name="AS_UNIQUEID" val="3333"/>
</p:tagLst>
</file>

<file path=ppt/tags/tag181.xml><?xml version="1.0" encoding="utf-8"?>
<p:tagLst xmlns:p="http://schemas.openxmlformats.org/presentationml/2006/main">
  <p:tag name="AS_UNIQUEID" val="3334"/>
</p:tagLst>
</file>

<file path=ppt/tags/tag182.xml><?xml version="1.0" encoding="utf-8"?>
<p:tagLst xmlns:p="http://schemas.openxmlformats.org/presentationml/2006/main">
  <p:tag name="AS_UNIQUEID" val="3335"/>
</p:tagLst>
</file>

<file path=ppt/tags/tag183.xml><?xml version="1.0" encoding="utf-8"?>
<p:tagLst xmlns:p="http://schemas.openxmlformats.org/presentationml/2006/main">
  <p:tag name="AS_UNIQUEID" val="3336"/>
</p:tagLst>
</file>

<file path=ppt/tags/tag184.xml><?xml version="1.0" encoding="utf-8"?>
<p:tagLst xmlns:p="http://schemas.openxmlformats.org/presentationml/2006/main">
  <p:tag name="AS_UNIQUEID" val="3337"/>
</p:tagLst>
</file>

<file path=ppt/tags/tag185.xml><?xml version="1.0" encoding="utf-8"?>
<p:tagLst xmlns:p="http://schemas.openxmlformats.org/presentationml/2006/main">
  <p:tag name="AS_UNIQUEID" val="3338"/>
</p:tagLst>
</file>

<file path=ppt/tags/tag186.xml><?xml version="1.0" encoding="utf-8"?>
<p:tagLst xmlns:p="http://schemas.openxmlformats.org/presentationml/2006/main">
  <p:tag name="AS_UNIQUEID" val="3339"/>
</p:tagLst>
</file>

<file path=ppt/tags/tag187.xml><?xml version="1.0" encoding="utf-8"?>
<p:tagLst xmlns:p="http://schemas.openxmlformats.org/presentationml/2006/main">
  <p:tag name="AS_UNIQUEID" val="3340"/>
</p:tagLst>
</file>

<file path=ppt/tags/tag188.xml><?xml version="1.0" encoding="utf-8"?>
<p:tagLst xmlns:p="http://schemas.openxmlformats.org/presentationml/2006/main">
  <p:tag name="AS_UNIQUEID" val="3341"/>
</p:tagLst>
</file>

<file path=ppt/tags/tag189.xml><?xml version="1.0" encoding="utf-8"?>
<p:tagLst xmlns:p="http://schemas.openxmlformats.org/presentationml/2006/main">
  <p:tag name="AS_UNIQUEID" val="3342"/>
</p:tagLst>
</file>

<file path=ppt/tags/tag19.xml><?xml version="1.0" encoding="utf-8"?>
<p:tagLst xmlns:p="http://schemas.openxmlformats.org/presentationml/2006/main">
  <p:tag name="AS_UNIQUEID" val="3171"/>
</p:tagLst>
</file>

<file path=ppt/tags/tag190.xml><?xml version="1.0" encoding="utf-8"?>
<p:tagLst xmlns:p="http://schemas.openxmlformats.org/presentationml/2006/main">
  <p:tag name="AS_UNIQUEID" val="3343"/>
</p:tagLst>
</file>

<file path=ppt/tags/tag191.xml><?xml version="1.0" encoding="utf-8"?>
<p:tagLst xmlns:p="http://schemas.openxmlformats.org/presentationml/2006/main">
  <p:tag name="AS_UNIQUEID" val="3344"/>
</p:tagLst>
</file>

<file path=ppt/tags/tag192.xml><?xml version="1.0" encoding="utf-8"?>
<p:tagLst xmlns:p="http://schemas.openxmlformats.org/presentationml/2006/main">
  <p:tag name="AS_UNIQUEID" val="3325"/>
</p:tagLst>
</file>

<file path=ppt/tags/tag193.xml><?xml version="1.0" encoding="utf-8"?>
<p:tagLst xmlns:p="http://schemas.openxmlformats.org/presentationml/2006/main">
  <p:tag name="AS_UNIQUEID" val="3326"/>
</p:tagLst>
</file>

<file path=ppt/tags/tag194.xml><?xml version="1.0" encoding="utf-8"?>
<p:tagLst xmlns:p="http://schemas.openxmlformats.org/presentationml/2006/main">
  <p:tag name="AS_UNIQUEID" val="3346"/>
</p:tagLst>
</file>

<file path=ppt/tags/tag195.xml><?xml version="1.0" encoding="utf-8"?>
<p:tagLst xmlns:p="http://schemas.openxmlformats.org/presentationml/2006/main">
  <p:tag name="AS_UNIQUEID" val="3347"/>
</p:tagLst>
</file>

<file path=ppt/tags/tag196.xml><?xml version="1.0" encoding="utf-8"?>
<p:tagLst xmlns:p="http://schemas.openxmlformats.org/presentationml/2006/main">
  <p:tag name="AS_UNIQUEID" val="3348"/>
</p:tagLst>
</file>

<file path=ppt/tags/tag197.xml><?xml version="1.0" encoding="utf-8"?>
<p:tagLst xmlns:p="http://schemas.openxmlformats.org/presentationml/2006/main">
  <p:tag name="AS_UNIQUEID" val="3349"/>
</p:tagLst>
</file>

<file path=ppt/tags/tag198.xml><?xml version="1.0" encoding="utf-8"?>
<p:tagLst xmlns:p="http://schemas.openxmlformats.org/presentationml/2006/main">
  <p:tag name="AS_UNIQUEID" val="3350"/>
</p:tagLst>
</file>

<file path=ppt/tags/tag199.xml><?xml version="1.0" encoding="utf-8"?>
<p:tagLst xmlns:p="http://schemas.openxmlformats.org/presentationml/2006/main">
  <p:tag name="AS_UNIQUEID" val="3352"/>
</p:tagLst>
</file>

<file path=ppt/tags/tag2.xml><?xml version="1.0" encoding="utf-8"?>
<p:tagLst xmlns:p="http://schemas.openxmlformats.org/presentationml/2006/main">
  <p:tag name="AS_UNIQUEID" val="3151"/>
</p:tagLst>
</file>

<file path=ppt/tags/tag20.xml><?xml version="1.0" encoding="utf-8"?>
<p:tagLst xmlns:p="http://schemas.openxmlformats.org/presentationml/2006/main">
  <p:tag name="AS_UNIQUEID" val="3172"/>
</p:tagLst>
</file>

<file path=ppt/tags/tag200.xml><?xml version="1.0" encoding="utf-8"?>
<p:tagLst xmlns:p="http://schemas.openxmlformats.org/presentationml/2006/main">
  <p:tag name="AS_UNIQUEID" val="3353"/>
</p:tagLst>
</file>

<file path=ppt/tags/tag201.xml><?xml version="1.0" encoding="utf-8"?>
<p:tagLst xmlns:p="http://schemas.openxmlformats.org/presentationml/2006/main">
  <p:tag name="AS_UNIQUEID" val="3354"/>
</p:tagLst>
</file>

<file path=ppt/tags/tag202.xml><?xml version="1.0" encoding="utf-8"?>
<p:tagLst xmlns:p="http://schemas.openxmlformats.org/presentationml/2006/main">
  <p:tag name="AS_UNIQUEID" val="3355"/>
</p:tagLst>
</file>

<file path=ppt/tags/tag203.xml><?xml version="1.0" encoding="utf-8"?>
<p:tagLst xmlns:p="http://schemas.openxmlformats.org/presentationml/2006/main">
  <p:tag name="AS_UNIQUEID" val="3356"/>
</p:tagLst>
</file>

<file path=ppt/tags/tag204.xml><?xml version="1.0" encoding="utf-8"?>
<p:tagLst xmlns:p="http://schemas.openxmlformats.org/presentationml/2006/main">
  <p:tag name="AS_UNIQUEID" val="3357"/>
</p:tagLst>
</file>

<file path=ppt/tags/tag205.xml><?xml version="1.0" encoding="utf-8"?>
<p:tagLst xmlns:p="http://schemas.openxmlformats.org/presentationml/2006/main">
  <p:tag name="AS_UNIQUEID" val="3358"/>
</p:tagLst>
</file>

<file path=ppt/tags/tag206.xml><?xml version="1.0" encoding="utf-8"?>
<p:tagLst xmlns:p="http://schemas.openxmlformats.org/presentationml/2006/main">
  <p:tag name="AS_UNIQUEID" val="3360"/>
</p:tagLst>
</file>

<file path=ppt/tags/tag207.xml><?xml version="1.0" encoding="utf-8"?>
<p:tagLst xmlns:p="http://schemas.openxmlformats.org/presentationml/2006/main">
  <p:tag name="AS_UNIQUEID" val="3361"/>
</p:tagLst>
</file>

<file path=ppt/tags/tag208.xml><?xml version="1.0" encoding="utf-8"?>
<p:tagLst xmlns:p="http://schemas.openxmlformats.org/presentationml/2006/main">
  <p:tag name="AS_UNIQUEID" val="3362"/>
</p:tagLst>
</file>

<file path=ppt/tags/tag209.xml><?xml version="1.0" encoding="utf-8"?>
<p:tagLst xmlns:p="http://schemas.openxmlformats.org/presentationml/2006/main">
  <p:tag name="AS_UNIQUEID" val="3368"/>
</p:tagLst>
</file>

<file path=ppt/tags/tag21.xml><?xml version="1.0" encoding="utf-8"?>
<p:tagLst xmlns:p="http://schemas.openxmlformats.org/presentationml/2006/main">
  <p:tag name="AS_UNIQUEID" val="3173"/>
</p:tagLst>
</file>

<file path=ppt/tags/tag210.xml><?xml version="1.0" encoding="utf-8"?>
<p:tagLst xmlns:p="http://schemas.openxmlformats.org/presentationml/2006/main">
  <p:tag name="AS_UNIQUEID" val="3385"/>
</p:tagLst>
</file>

<file path=ppt/tags/tag211.xml><?xml version="1.0" encoding="utf-8"?>
<p:tagLst xmlns:p="http://schemas.openxmlformats.org/presentationml/2006/main">
  <p:tag name="AS_UNIQUEID" val="3389"/>
</p:tagLst>
</file>

<file path=ppt/tags/tag212.xml><?xml version="1.0" encoding="utf-8"?>
<p:tagLst xmlns:p="http://schemas.openxmlformats.org/presentationml/2006/main">
  <p:tag name="AS_UNIQUEID" val="3392"/>
</p:tagLst>
</file>

<file path=ppt/tags/tag213.xml><?xml version="1.0" encoding="utf-8"?>
<p:tagLst xmlns:p="http://schemas.openxmlformats.org/presentationml/2006/main">
  <p:tag name="AS_UNIQUEID" val="3394"/>
</p:tagLst>
</file>

<file path=ppt/tags/tag214.xml><?xml version="1.0" encoding="utf-8"?>
<p:tagLst xmlns:p="http://schemas.openxmlformats.org/presentationml/2006/main">
  <p:tag name="AS_UNIQUEID" val="3395"/>
</p:tagLst>
</file>

<file path=ppt/tags/tag215.xml><?xml version="1.0" encoding="utf-8"?>
<p:tagLst xmlns:p="http://schemas.openxmlformats.org/presentationml/2006/main">
  <p:tag name="AS_UNIQUEID" val="3396"/>
</p:tagLst>
</file>

<file path=ppt/tags/tag216.xml><?xml version="1.0" encoding="utf-8"?>
<p:tagLst xmlns:p="http://schemas.openxmlformats.org/presentationml/2006/main">
  <p:tag name="AS_UNIQUEID" val="3397"/>
</p:tagLst>
</file>

<file path=ppt/tags/tag217.xml><?xml version="1.0" encoding="utf-8"?>
<p:tagLst xmlns:p="http://schemas.openxmlformats.org/presentationml/2006/main">
  <p:tag name="AS_UNIQUEID" val="3398"/>
</p:tagLst>
</file>

<file path=ppt/tags/tag218.xml><?xml version="1.0" encoding="utf-8"?>
<p:tagLst xmlns:p="http://schemas.openxmlformats.org/presentationml/2006/main">
  <p:tag name="AS_UNIQUEID" val="3399"/>
</p:tagLst>
</file>

<file path=ppt/tags/tag219.xml><?xml version="1.0" encoding="utf-8"?>
<p:tagLst xmlns:p="http://schemas.openxmlformats.org/presentationml/2006/main">
  <p:tag name="AS_UNIQUEID" val="3400"/>
</p:tagLst>
</file>

<file path=ppt/tags/tag22.xml><?xml version="1.0" encoding="utf-8"?>
<p:tagLst xmlns:p="http://schemas.openxmlformats.org/presentationml/2006/main">
  <p:tag name="AS_UNIQUEID" val="3175"/>
</p:tagLst>
</file>

<file path=ppt/tags/tag220.xml><?xml version="1.0" encoding="utf-8"?>
<p:tagLst xmlns:p="http://schemas.openxmlformats.org/presentationml/2006/main">
  <p:tag name="AS_UNIQUEID" val="3401"/>
</p:tagLst>
</file>

<file path=ppt/tags/tag221.xml><?xml version="1.0" encoding="utf-8"?>
<p:tagLst xmlns:p="http://schemas.openxmlformats.org/presentationml/2006/main">
  <p:tag name="AS_UNIQUEID" val="3402"/>
</p:tagLst>
</file>

<file path=ppt/tags/tag222.xml><?xml version="1.0" encoding="utf-8"?>
<p:tagLst xmlns:p="http://schemas.openxmlformats.org/presentationml/2006/main">
  <p:tag name="AS_UNIQUEID" val="3403"/>
</p:tagLst>
</file>

<file path=ppt/tags/tag223.xml><?xml version="1.0" encoding="utf-8"?>
<p:tagLst xmlns:p="http://schemas.openxmlformats.org/presentationml/2006/main">
  <p:tag name="AS_UNIQUEID" val="3404"/>
</p:tagLst>
</file>

<file path=ppt/tags/tag224.xml><?xml version="1.0" encoding="utf-8"?>
<p:tagLst xmlns:p="http://schemas.openxmlformats.org/presentationml/2006/main">
  <p:tag name="AS_UNIQUEID" val="3405"/>
</p:tagLst>
</file>

<file path=ppt/tags/tag225.xml><?xml version="1.0" encoding="utf-8"?>
<p:tagLst xmlns:p="http://schemas.openxmlformats.org/presentationml/2006/main">
  <p:tag name="AS_UNIQUEID" val="1990"/>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DIAGRAM_SCHEMECOLOR_ID" val="0"/>
  <p:tag name="KSO_WM_UNIT_ID" val="diagram769_4*m_i*1_1"/>
  <p:tag name="KSO_WM_UNIT_INDEX" val="1_1"/>
  <p:tag name="KSO_WM_UNIT_LAYERLEVEL" val="1_1"/>
  <p:tag name="KSO_WM_UNIT_LINE_FILL_TYPE" val="2"/>
  <p:tag name="KSO_WM_UNIT_LINE_FORE_SCHEMECOLOR_INDEX" val="10"/>
  <p:tag name="KSO_WM_UNIT_TYPE" val="m_i"/>
  <p:tag name="KSO_WM_UNIT_USESOURCEFORMAT_APPLY" val="1"/>
</p:tagLst>
</file>

<file path=ppt/tags/tag226.xml><?xml version="1.0" encoding="utf-8"?>
<p:tagLst xmlns:p="http://schemas.openxmlformats.org/presentationml/2006/main">
  <p:tag name="AS_UNIQUEID" val="1991"/>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DIAGRAM_SCHEMECOLOR_ID" val="0"/>
  <p:tag name="KSO_WM_UNIT_ID" val="diagram769_4*m_i*1_2"/>
  <p:tag name="KSO_WM_UNIT_INDEX" val="1_2"/>
  <p:tag name="KSO_WM_UNIT_LAYERLEVEL" val="1_1"/>
  <p:tag name="KSO_WM_UNIT_LINE_FILL_TYPE" val="2"/>
  <p:tag name="KSO_WM_UNIT_LINE_FORE_SCHEMECOLOR_INDEX" val="10"/>
  <p:tag name="KSO_WM_UNIT_TYPE" val="m_i"/>
  <p:tag name="KSO_WM_UNIT_USESOURCEFORMAT_APPLY" val="1"/>
</p:tagLst>
</file>

<file path=ppt/tags/tag227.xml><?xml version="1.0" encoding="utf-8"?>
<p:tagLst xmlns:p="http://schemas.openxmlformats.org/presentationml/2006/main">
  <p:tag name="AS_UNIQUEID" val="1992"/>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DIAGRAM_SCHEMECOLOR_ID" val="0"/>
  <p:tag name="KSO_WM_UNIT_ID" val="diagram769_4*m_i*1_3"/>
  <p:tag name="KSO_WM_UNIT_INDEX" val="1_3"/>
  <p:tag name="KSO_WM_UNIT_LAYERLEVEL" val="1_1"/>
  <p:tag name="KSO_WM_UNIT_LINE_FILL_TYPE" val="2"/>
  <p:tag name="KSO_WM_UNIT_LINE_FORE_SCHEMECOLOR_INDEX" val="10"/>
  <p:tag name="KSO_WM_UNIT_TYPE" val="m_i"/>
  <p:tag name="KSO_WM_UNIT_USESOURCEFORMAT_APPLY" val="1"/>
</p:tagLst>
</file>

<file path=ppt/tags/tag228.xml><?xml version="1.0" encoding="utf-8"?>
<p:tagLst xmlns:p="http://schemas.openxmlformats.org/presentationml/2006/main">
  <p:tag name="AS_UNIQUEID" val="1993"/>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COMPATIBLE" val="0"/>
  <p:tag name="KSO_WM_UNIT_DIAGRAM_SCHEMECOLOR_ID" val="0"/>
  <p:tag name="KSO_WM_UNIT_FILL_FORE_SCHEMECOLOR_INDEX" val="5"/>
  <p:tag name="KSO_WM_UNIT_FILL_TYPE" val="1"/>
  <p:tag name="KSO_WM_UNIT_HIGHLIGHT" val="0"/>
  <p:tag name="KSO_WM_UNIT_ID" val="diagram769_4*m_h_a*1_1_1"/>
  <p:tag name="KSO_WM_UNIT_INDEX" val="1_1_1"/>
  <p:tag name="KSO_WM_UNIT_LAYERLEVEL" val="1_1_1"/>
  <p:tag name="KSO_WM_UNIT_PRESET_TEXT" val="LOREM"/>
  <p:tag name="KSO_WM_UNIT_TEXT_FILL_FORE_SCHEMECOLOR_INDEX" val="14"/>
  <p:tag name="KSO_WM_UNIT_TEXT_FILL_TYPE" val="1"/>
  <p:tag name="KSO_WM_UNIT_TYPE" val="m_h_a"/>
  <p:tag name="KSO_WM_UNIT_USESOURCEFORMAT_APPLY" val="1"/>
  <p:tag name="KSO_WM_UNIT_VALUE" val="7"/>
</p:tagLst>
</file>

<file path=ppt/tags/tag229.xml><?xml version="1.0" encoding="utf-8"?>
<p:tagLst xmlns:p="http://schemas.openxmlformats.org/presentationml/2006/main">
  <p:tag name="AS_UNIQUEID" val="1994"/>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COMPATIBLE" val="0"/>
  <p:tag name="KSO_WM_UNIT_DIAGRAM_SCHEMECOLOR_ID" val="0"/>
  <p:tag name="KSO_WM_UNIT_FILL_FORE_SCHEMECOLOR_INDEX" val="6"/>
  <p:tag name="KSO_WM_UNIT_FILL_TYPE" val="1"/>
  <p:tag name="KSO_WM_UNIT_HIGHLIGHT" val="0"/>
  <p:tag name="KSO_WM_UNIT_ID" val="diagram769_4*m_h_a*1_2_1"/>
  <p:tag name="KSO_WM_UNIT_INDEX" val="1_2_1"/>
  <p:tag name="KSO_WM_UNIT_LAYERLEVEL" val="1_1_1"/>
  <p:tag name="KSO_WM_UNIT_PRESET_TEXT" val="LOREM"/>
  <p:tag name="KSO_WM_UNIT_TEXT_FILL_FORE_SCHEMECOLOR_INDEX" val="14"/>
  <p:tag name="KSO_WM_UNIT_TEXT_FILL_TYPE" val="1"/>
  <p:tag name="KSO_WM_UNIT_TYPE" val="m_h_a"/>
  <p:tag name="KSO_WM_UNIT_USESOURCEFORMAT_APPLY" val="1"/>
  <p:tag name="KSO_WM_UNIT_VALUE" val="7"/>
</p:tagLst>
</file>

<file path=ppt/tags/tag23.xml><?xml version="1.0" encoding="utf-8"?>
<p:tagLst xmlns:p="http://schemas.openxmlformats.org/presentationml/2006/main">
  <p:tag name="AS_UNIQUEID" val="3176"/>
</p:tagLst>
</file>

<file path=ppt/tags/tag230.xml><?xml version="1.0" encoding="utf-8"?>
<p:tagLst xmlns:p="http://schemas.openxmlformats.org/presentationml/2006/main">
  <p:tag name="AS_UNIQUEID" val="1995"/>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COMPATIBLE" val="0"/>
  <p:tag name="KSO_WM_UNIT_DIAGRAM_SCHEMECOLOR_ID" val="0"/>
  <p:tag name="KSO_WM_UNIT_FILL_FORE_SCHEMECOLOR_INDEX" val="7"/>
  <p:tag name="KSO_WM_UNIT_FILL_TYPE" val="1"/>
  <p:tag name="KSO_WM_UNIT_HIGHLIGHT" val="0"/>
  <p:tag name="KSO_WM_UNIT_ID" val="diagram769_4*m_h_a*1_3_1"/>
  <p:tag name="KSO_WM_UNIT_INDEX" val="1_3_1"/>
  <p:tag name="KSO_WM_UNIT_LAYERLEVEL" val="1_1_1"/>
  <p:tag name="KSO_WM_UNIT_PRESET_TEXT" val="LOREM"/>
  <p:tag name="KSO_WM_UNIT_TEXT_FILL_FORE_SCHEMECOLOR_INDEX" val="14"/>
  <p:tag name="KSO_WM_UNIT_TEXT_FILL_TYPE" val="1"/>
  <p:tag name="KSO_WM_UNIT_TYPE" val="m_h_a"/>
  <p:tag name="KSO_WM_UNIT_USESOURCEFORMAT_APPLY" val="1"/>
  <p:tag name="KSO_WM_UNIT_VALUE" val="7"/>
</p:tagLst>
</file>

<file path=ppt/tags/tag231.xml><?xml version="1.0" encoding="utf-8"?>
<p:tagLst xmlns:p="http://schemas.openxmlformats.org/presentationml/2006/main">
  <p:tag name="AS_UNIQUEID" val="1996"/>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DIAGRAM_SCHEMECOLOR_ID" val="0"/>
  <p:tag name="KSO_WM_UNIT_FILL_FORE_SCHEMECOLOR_INDEX" val="6"/>
  <p:tag name="KSO_WM_UNIT_FILL_TYPE" val="1"/>
  <p:tag name="KSO_WM_UNIT_ID" val="diagram769_4*m_i*1_4"/>
  <p:tag name="KSO_WM_UNIT_INDEX" val="1_4"/>
  <p:tag name="KSO_WM_UNIT_LAYERLEVEL" val="1_1"/>
  <p:tag name="KSO_WM_UNIT_TEXT_FILL_FORE_SCHEMECOLOR_INDEX" val="14"/>
  <p:tag name="KSO_WM_UNIT_TEXT_FILL_TYPE" val="1"/>
  <p:tag name="KSO_WM_UNIT_TYPE" val="m_i"/>
  <p:tag name="KSO_WM_UNIT_USESOURCEFORMAT_APPLY" val="1"/>
</p:tagLst>
</file>

<file path=ppt/tags/tag232.xml><?xml version="1.0" encoding="utf-8"?>
<p:tagLst xmlns:p="http://schemas.openxmlformats.org/presentationml/2006/main">
  <p:tag name="AS_UNIQUEID" val="1997"/>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DIAGRAM_SCHEMECOLOR_ID" val="0"/>
  <p:tag name="KSO_WM_UNIT_FILL_FORE_SCHEMECOLOR_INDEX" val="5"/>
  <p:tag name="KSO_WM_UNIT_FILL_TYPE" val="1"/>
  <p:tag name="KSO_WM_UNIT_ID" val="diagram769_4*m_i*1_5"/>
  <p:tag name="KSO_WM_UNIT_INDEX" val="1_5"/>
  <p:tag name="KSO_WM_UNIT_LAYERLEVEL" val="1_1"/>
  <p:tag name="KSO_WM_UNIT_TEXT_FILL_FORE_SCHEMECOLOR_INDEX" val="14"/>
  <p:tag name="KSO_WM_UNIT_TEXT_FILL_TYPE" val="1"/>
  <p:tag name="KSO_WM_UNIT_TYPE" val="m_i"/>
  <p:tag name="KSO_WM_UNIT_USESOURCEFORMAT_APPLY" val="1"/>
</p:tagLst>
</file>

<file path=ppt/tags/tag233.xml><?xml version="1.0" encoding="utf-8"?>
<p:tagLst xmlns:p="http://schemas.openxmlformats.org/presentationml/2006/main">
  <p:tag name="AS_UNIQUEID" val="1998"/>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COMPATIBLE" val="0"/>
  <p:tag name="KSO_WM_UNIT_DIAGRAM_SCHEMECOLOR_ID" val="0"/>
  <p:tag name="KSO_WM_UNIT_HIGHLIGHT" val="0"/>
  <p:tag name="KSO_WM_UNIT_ID" val="diagram769_4*m_h_f*1_1_1"/>
  <p:tag name="KSO_WM_UNIT_INDEX" val="1_1_1"/>
  <p:tag name="KSO_WM_UNIT_LAYERLEVEL" val="1_1_1"/>
  <p:tag name="KSO_WM_UNIT_PRESET_TEXT" val="Lorem ipsum dolor sit amet, consectetur"/>
  <p:tag name="KSO_WM_UNIT_TEXT_FILL_FORE_SCHEMECOLOR_INDEX" val="13"/>
  <p:tag name="KSO_WM_UNIT_TEXT_FILL_TYPE" val="1"/>
  <p:tag name="KSO_WM_UNIT_TYPE" val="m_h_f"/>
  <p:tag name="KSO_WM_UNIT_USESOURCEFORMAT_APPLY" val="1"/>
  <p:tag name="KSO_WM_UNIT_VALUE" val="21"/>
</p:tagLst>
</file>

<file path=ppt/tags/tag234.xml><?xml version="1.0" encoding="utf-8"?>
<p:tagLst xmlns:p="http://schemas.openxmlformats.org/presentationml/2006/main">
  <p:tag name="AS_UNIQUEID" val="1999"/>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COMPATIBLE" val="0"/>
  <p:tag name="KSO_WM_UNIT_DIAGRAM_SCHEMECOLOR_ID" val="0"/>
  <p:tag name="KSO_WM_UNIT_HIGHLIGHT" val="0"/>
  <p:tag name="KSO_WM_UNIT_ID" val="diagram769_4*m_h_f*1_2_1"/>
  <p:tag name="KSO_WM_UNIT_INDEX" val="1_2_1"/>
  <p:tag name="KSO_WM_UNIT_LAYERLEVEL" val="1_1_1"/>
  <p:tag name="KSO_WM_UNIT_PRESET_TEXT" val="Lorem ipsum dolor sit amet, consectetur"/>
  <p:tag name="KSO_WM_UNIT_TEXT_FILL_FORE_SCHEMECOLOR_INDEX" val="13"/>
  <p:tag name="KSO_WM_UNIT_TEXT_FILL_TYPE" val="1"/>
  <p:tag name="KSO_WM_UNIT_TYPE" val="m_h_f"/>
  <p:tag name="KSO_WM_UNIT_USESOURCEFORMAT_APPLY" val="1"/>
  <p:tag name="KSO_WM_UNIT_VALUE" val="21"/>
</p:tagLst>
</file>

<file path=ppt/tags/tag235.xml><?xml version="1.0" encoding="utf-8"?>
<p:tagLst xmlns:p="http://schemas.openxmlformats.org/presentationml/2006/main">
  <p:tag name="AS_UNIQUEID" val="2000"/>
  <p:tag name="KSO_WM_BEAUTIFY_FLAG" val="#wm#"/>
  <p:tag name="KSO_WM_DIAGRAM_GROUP_CODE" val="m1-1"/>
  <p:tag name="KSO_WM_DIAGRAM_VIRTUALLY_FRAME" val="{&quot;height&quot;:421.05,&quot;left&quot;:8.82503937007874,&quot;top&quot;:90.5,&quot;width&quot;:612.6249606299212}"/>
  <p:tag name="KSO_WM_TAG_VERSION" val="1.0"/>
  <p:tag name="KSO_WM_TEMPLATE_CATEGORY" val="diagram"/>
  <p:tag name="KSO_WM_TEMPLATE_INDEX" val="769"/>
  <p:tag name="KSO_WM_UNIT_CLEAR" val="1"/>
  <p:tag name="KSO_WM_UNIT_COMPATIBLE" val="0"/>
  <p:tag name="KSO_WM_UNIT_DIAGRAM_SCHEMECOLOR_ID" val="0"/>
  <p:tag name="KSO_WM_UNIT_HIGHLIGHT" val="0"/>
  <p:tag name="KSO_WM_UNIT_ID" val="diagram769_4*m_h_f*1_3_1"/>
  <p:tag name="KSO_WM_UNIT_INDEX" val="1_3_1"/>
  <p:tag name="KSO_WM_UNIT_LAYERLEVEL" val="1_1_1"/>
  <p:tag name="KSO_WM_UNIT_PRESET_TEXT" val="Lorem ipsum dolor sit amet, consectetur"/>
  <p:tag name="KSO_WM_UNIT_TEXT_FILL_FORE_SCHEMECOLOR_INDEX" val="13"/>
  <p:tag name="KSO_WM_UNIT_TEXT_FILL_TYPE" val="1"/>
  <p:tag name="KSO_WM_UNIT_TYPE" val="m_h_f"/>
  <p:tag name="KSO_WM_UNIT_USESOURCEFORMAT_APPLY" val="1"/>
  <p:tag name="KSO_WM_UNIT_VALUE" val="21"/>
</p:tagLst>
</file>

<file path=ppt/tags/tag236.xml><?xml version="1.0" encoding="utf-8"?>
<p:tagLst xmlns:p="http://schemas.openxmlformats.org/presentationml/2006/main">
  <p:tag name="AS_UNIQUEID" val="2001"/>
</p:tagLst>
</file>

<file path=ppt/tags/tag237.xml><?xml version="1.0" encoding="utf-8"?>
<p:tagLst xmlns:p="http://schemas.openxmlformats.org/presentationml/2006/main">
  <p:tag name="AS_UNIQUEID" val="2002"/>
</p:tagLst>
</file>

<file path=ppt/tags/tag238.xml><?xml version="1.0" encoding="utf-8"?>
<p:tagLst xmlns:p="http://schemas.openxmlformats.org/presentationml/2006/main">
  <p:tag name="AS_UNIQUEID" val="3407"/>
</p:tagLst>
</file>

<file path=ppt/tags/tag239.xml><?xml version="1.0" encoding="utf-8"?>
<p:tagLst xmlns:p="http://schemas.openxmlformats.org/presentationml/2006/main">
  <p:tag name="AS_UNIQUEID" val="3408"/>
</p:tagLst>
</file>

<file path=ppt/tags/tag24.xml><?xml version="1.0" encoding="utf-8"?>
<p:tagLst xmlns:p="http://schemas.openxmlformats.org/presentationml/2006/main">
  <p:tag name="AS_UNIQUEID" val="3177"/>
</p:tagLst>
</file>

<file path=ppt/tags/tag240.xml><?xml version="1.0" encoding="utf-8"?>
<p:tagLst xmlns:p="http://schemas.openxmlformats.org/presentationml/2006/main">
  <p:tag name="AS_UNIQUEID" val="2004"/>
  <p:tag name="KSO_WM_BEAUTIFY_FLAG" val="#wm#"/>
  <p:tag name="KSO_WM_DIAGRAM_GROUP_CODE" val="m1-1"/>
  <p:tag name="KSO_WM_DIAGRAM_VIRTUALLY_FRAME" val="{&quot;height&quot;:339.49527559055116,&quot;left&quot;:5.696692913385826,&quot;top&quot;:175.09566929133857,&quot;width&quot;:443.3533070866141}"/>
  <p:tag name="KSO_WM_TAG_VERSION" val="1.0"/>
  <p:tag name="KSO_WM_TEMPLATE_CATEGORY" val="diagram"/>
  <p:tag name="KSO_WM_TEMPLATE_INDEX" val="769"/>
  <p:tag name="KSO_WM_UNIT_CLEAR" val="1"/>
  <p:tag name="KSO_WM_UNIT_DIAGRAM_SCHEMECOLOR_ID" val="0"/>
  <p:tag name="KSO_WM_UNIT_ID" val="diagram769_5*m_i*1_1"/>
  <p:tag name="KSO_WM_UNIT_INDEX" val="1_1"/>
  <p:tag name="KSO_WM_UNIT_LAYERLEVEL" val="1_1"/>
  <p:tag name="KSO_WM_UNIT_LINE_FILL_TYPE" val="2"/>
  <p:tag name="KSO_WM_UNIT_LINE_FORE_SCHEMECOLOR_INDEX" val="10"/>
  <p:tag name="KSO_WM_UNIT_TYPE" val="m_i"/>
  <p:tag name="KSO_WM_UNIT_USESOURCEFORMAT_APPLY" val="1"/>
</p:tagLst>
</file>

<file path=ppt/tags/tag241.xml><?xml version="1.0" encoding="utf-8"?>
<p:tagLst xmlns:p="http://schemas.openxmlformats.org/presentationml/2006/main">
  <p:tag name="AS_UNIQUEID" val="2005"/>
  <p:tag name="KSO_WM_BEAUTIFY_FLAG" val="#wm#"/>
  <p:tag name="KSO_WM_DIAGRAM_GROUP_CODE" val="m1-1"/>
  <p:tag name="KSO_WM_DIAGRAM_VIRTUALLY_FRAME" val="{&quot;height&quot;:339.49527559055116,&quot;left&quot;:5.696692913385826,&quot;top&quot;:175.09566929133857,&quot;width&quot;:443.3533070866141}"/>
  <p:tag name="KSO_WM_TAG_VERSION" val="1.0"/>
  <p:tag name="KSO_WM_TEMPLATE_CATEGORY" val="diagram"/>
  <p:tag name="KSO_WM_TEMPLATE_INDEX" val="769"/>
  <p:tag name="KSO_WM_UNIT_CLEAR" val="1"/>
  <p:tag name="KSO_WM_UNIT_DIAGRAM_SCHEMECOLOR_ID" val="0"/>
  <p:tag name="KSO_WM_UNIT_ID" val="diagram769_5*m_i*1_2"/>
  <p:tag name="KSO_WM_UNIT_INDEX" val="1_2"/>
  <p:tag name="KSO_WM_UNIT_LAYERLEVEL" val="1_1"/>
  <p:tag name="KSO_WM_UNIT_LINE_FILL_TYPE" val="2"/>
  <p:tag name="KSO_WM_UNIT_LINE_FORE_SCHEMECOLOR_INDEX" val="10"/>
  <p:tag name="KSO_WM_UNIT_TYPE" val="m_i"/>
  <p:tag name="KSO_WM_UNIT_USESOURCEFORMAT_APPLY" val="1"/>
</p:tagLst>
</file>

<file path=ppt/tags/tag242.xml><?xml version="1.0" encoding="utf-8"?>
<p:tagLst xmlns:p="http://schemas.openxmlformats.org/presentationml/2006/main">
  <p:tag name="AS_UNIQUEID" val="2006"/>
  <p:tag name="KSO_WM_BEAUTIFY_FLAG" val="#wm#"/>
  <p:tag name="KSO_WM_DIAGRAM_GROUP_CODE" val="m1-1"/>
  <p:tag name="KSO_WM_DIAGRAM_VIRTUALLY_FRAME" val="{&quot;height&quot;:339.49527559055116,&quot;left&quot;:5.696692913385826,&quot;top&quot;:175.09566929133857,&quot;width&quot;:443.3533070866141}"/>
  <p:tag name="KSO_WM_TAG_VERSION" val="1.0"/>
  <p:tag name="KSO_WM_TEMPLATE_CATEGORY" val="diagram"/>
  <p:tag name="KSO_WM_TEMPLATE_INDEX" val="769"/>
  <p:tag name="KSO_WM_UNIT_CLEAR" val="1"/>
  <p:tag name="KSO_WM_UNIT_COMPATIBLE" val="0"/>
  <p:tag name="KSO_WM_UNIT_DIAGRAM_SCHEMECOLOR_ID" val="0"/>
  <p:tag name="KSO_WM_UNIT_FILL_FORE_SCHEMECOLOR_INDEX" val="5"/>
  <p:tag name="KSO_WM_UNIT_FILL_TYPE" val="1"/>
  <p:tag name="KSO_WM_UNIT_HIGHLIGHT" val="0"/>
  <p:tag name="KSO_WM_UNIT_ID" val="diagram769_5*m_h_a*1_1_1"/>
  <p:tag name="KSO_WM_UNIT_INDEX" val="1_1_1"/>
  <p:tag name="KSO_WM_UNIT_LAYERLEVEL" val="1_1_1"/>
  <p:tag name="KSO_WM_UNIT_PRESET_TEXT" val="LOREM"/>
  <p:tag name="KSO_WM_UNIT_TEXT_FILL_FORE_SCHEMECOLOR_INDEX" val="14"/>
  <p:tag name="KSO_WM_UNIT_TEXT_FILL_TYPE" val="1"/>
  <p:tag name="KSO_WM_UNIT_TYPE" val="m_h_a"/>
  <p:tag name="KSO_WM_UNIT_USESOURCEFORMAT_APPLY" val="1"/>
  <p:tag name="KSO_WM_UNIT_VALUE" val="16"/>
</p:tagLst>
</file>

<file path=ppt/tags/tag243.xml><?xml version="1.0" encoding="utf-8"?>
<p:tagLst xmlns:p="http://schemas.openxmlformats.org/presentationml/2006/main">
  <p:tag name="AS_UNIQUEID" val="2007"/>
  <p:tag name="KSO_WM_BEAUTIFY_FLAG" val="#wm#"/>
  <p:tag name="KSO_WM_DIAGRAM_GROUP_CODE" val="m1-1"/>
  <p:tag name="KSO_WM_DIAGRAM_VIRTUALLY_FRAME" val="{&quot;height&quot;:339.49527559055116,&quot;left&quot;:5.696692913385826,&quot;top&quot;:175.09566929133857,&quot;width&quot;:443.3533070866141}"/>
  <p:tag name="KSO_WM_TAG_VERSION" val="1.0"/>
  <p:tag name="KSO_WM_TEMPLATE_CATEGORY" val="diagram"/>
  <p:tag name="KSO_WM_TEMPLATE_INDEX" val="769"/>
  <p:tag name="KSO_WM_UNIT_CLEAR" val="1"/>
  <p:tag name="KSO_WM_UNIT_COMPATIBLE" val="0"/>
  <p:tag name="KSO_WM_UNIT_DIAGRAM_SCHEMECOLOR_ID" val="0"/>
  <p:tag name="KSO_WM_UNIT_FILL_FORE_SCHEMECOLOR_INDEX" val="6"/>
  <p:tag name="KSO_WM_UNIT_FILL_TYPE" val="1"/>
  <p:tag name="KSO_WM_UNIT_HIGHLIGHT" val="0"/>
  <p:tag name="KSO_WM_UNIT_ID" val="diagram769_5*m_h_a*1_2_1"/>
  <p:tag name="KSO_WM_UNIT_INDEX" val="1_2_1"/>
  <p:tag name="KSO_WM_UNIT_LAYERLEVEL" val="1_1_1"/>
  <p:tag name="KSO_WM_UNIT_PRESET_TEXT" val="LOREM"/>
  <p:tag name="KSO_WM_UNIT_TEXT_FILL_FORE_SCHEMECOLOR_INDEX" val="14"/>
  <p:tag name="KSO_WM_UNIT_TEXT_FILL_TYPE" val="1"/>
  <p:tag name="KSO_WM_UNIT_TYPE" val="m_h_a"/>
  <p:tag name="KSO_WM_UNIT_USESOURCEFORMAT_APPLY" val="1"/>
  <p:tag name="KSO_WM_UNIT_VALUE" val="16"/>
</p:tagLst>
</file>

<file path=ppt/tags/tag244.xml><?xml version="1.0" encoding="utf-8"?>
<p:tagLst xmlns:p="http://schemas.openxmlformats.org/presentationml/2006/main">
  <p:tag name="AS_UNIQUEID" val="2008"/>
  <p:tag name="KSO_WM_BEAUTIFY_FLAG" val="#wm#"/>
  <p:tag name="KSO_WM_DIAGRAM_GROUP_CODE" val="m1-1"/>
  <p:tag name="KSO_WM_DIAGRAM_VIRTUALLY_FRAME" val="{&quot;height&quot;:339.49527559055116,&quot;left&quot;:5.696692913385826,&quot;top&quot;:175.09566929133857,&quot;width&quot;:443.3533070866141}"/>
  <p:tag name="KSO_WM_TAG_VERSION" val="1.0"/>
  <p:tag name="KSO_WM_TEMPLATE_CATEGORY" val="diagram"/>
  <p:tag name="KSO_WM_TEMPLATE_INDEX" val="769"/>
  <p:tag name="KSO_WM_UNIT_CLEAR" val="1"/>
  <p:tag name="KSO_WM_UNIT_DIAGRAM_SCHEMECOLOR_ID" val="0"/>
  <p:tag name="KSO_WM_UNIT_FILL_FORE_SCHEMECOLOR_INDEX" val="5"/>
  <p:tag name="KSO_WM_UNIT_FILL_TYPE" val="1"/>
  <p:tag name="KSO_WM_UNIT_ID" val="diagram769_5*m_i*1_3"/>
  <p:tag name="KSO_WM_UNIT_INDEX" val="1_3"/>
  <p:tag name="KSO_WM_UNIT_LAYERLEVEL" val="1_1"/>
  <p:tag name="KSO_WM_UNIT_TEXT_FILL_FORE_SCHEMECOLOR_INDEX" val="14"/>
  <p:tag name="KSO_WM_UNIT_TEXT_FILL_TYPE" val="1"/>
  <p:tag name="KSO_WM_UNIT_TYPE" val="m_i"/>
  <p:tag name="KSO_WM_UNIT_USESOURCEFORMAT_APPLY" val="1"/>
</p:tagLst>
</file>

<file path=ppt/tags/tag245.xml><?xml version="1.0" encoding="utf-8"?>
<p:tagLst xmlns:p="http://schemas.openxmlformats.org/presentationml/2006/main">
  <p:tag name="AS_UNIQUEID" val="2009"/>
  <p:tag name="KSO_WM_BEAUTIFY_FLAG" val="#wm#"/>
  <p:tag name="KSO_WM_DIAGRAM_GROUP_CODE" val="m1-1"/>
  <p:tag name="KSO_WM_DIAGRAM_VIRTUALLY_FRAME" val="{&quot;height&quot;:339.49527559055116,&quot;left&quot;:5.696692913385826,&quot;top&quot;:175.09566929133857,&quot;width&quot;:443.3533070866141}"/>
  <p:tag name="KSO_WM_TAG_VERSION" val="1.0"/>
  <p:tag name="KSO_WM_TEMPLATE_CATEGORY" val="diagram"/>
  <p:tag name="KSO_WM_TEMPLATE_INDEX" val="769"/>
  <p:tag name="KSO_WM_UNIT_CLEAR" val="1"/>
  <p:tag name="KSO_WM_UNIT_COMPATIBLE" val="0"/>
  <p:tag name="KSO_WM_UNIT_DIAGRAM_SCHEMECOLOR_ID" val="0"/>
  <p:tag name="KSO_WM_UNIT_HIGHLIGHT" val="0"/>
  <p:tag name="KSO_WM_UNIT_ID" val="diagram769_5*m_h_f*1_1_1"/>
  <p:tag name="KSO_WM_UNIT_INDEX" val="1_1_1"/>
  <p:tag name="KSO_WM_UNIT_LAYERLEVEL" val="1_1_1"/>
  <p:tag name="KSO_WM_UNIT_PRESET_TEXT_INDEX" val="4"/>
  <p:tag name="KSO_WM_UNIT_PRESET_TEXT_LEN" val="40"/>
  <p:tag name="KSO_WM_UNIT_TEXT_FILL_FORE_SCHEMECOLOR_INDEX" val="13"/>
  <p:tag name="KSO_WM_UNIT_TEXT_FILL_TYPE" val="1"/>
  <p:tag name="KSO_WM_UNIT_TYPE" val="m_h_f"/>
  <p:tag name="KSO_WM_UNIT_USESOURCEFORMAT_APPLY" val="1"/>
  <p:tag name="KSO_WM_UNIT_VALUE" val="24"/>
</p:tagLst>
</file>

<file path=ppt/tags/tag246.xml><?xml version="1.0" encoding="utf-8"?>
<p:tagLst xmlns:p="http://schemas.openxmlformats.org/presentationml/2006/main">
  <p:tag name="AS_UNIQUEID" val="2010"/>
  <p:tag name="KSO_WM_BEAUTIFY_FLAG" val="#wm#"/>
  <p:tag name="KSO_WM_DIAGRAM_GROUP_CODE" val="m1-1"/>
  <p:tag name="KSO_WM_DIAGRAM_VIRTUALLY_FRAME" val="{&quot;height&quot;:339.49527559055116,&quot;left&quot;:5.696692913385826,&quot;top&quot;:175.09566929133857,&quot;width&quot;:443.3533070866141}"/>
  <p:tag name="KSO_WM_TAG_VERSION" val="1.0"/>
  <p:tag name="KSO_WM_TEMPLATE_CATEGORY" val="diagram"/>
  <p:tag name="KSO_WM_TEMPLATE_INDEX" val="769"/>
  <p:tag name="KSO_WM_UNIT_CLEAR" val="1"/>
  <p:tag name="KSO_WM_UNIT_COMPATIBLE" val="0"/>
  <p:tag name="KSO_WM_UNIT_DIAGRAM_SCHEMECOLOR_ID" val="0"/>
  <p:tag name="KSO_WM_UNIT_HIGHLIGHT" val="0"/>
  <p:tag name="KSO_WM_UNIT_ID" val="diagram769_5*m_h_f*1_2_1"/>
  <p:tag name="KSO_WM_UNIT_INDEX" val="1_2_1"/>
  <p:tag name="KSO_WM_UNIT_LAYERLEVEL" val="1_1_1"/>
  <p:tag name="KSO_WM_UNIT_PRESET_TEXT_INDEX" val="4"/>
  <p:tag name="KSO_WM_UNIT_PRESET_TEXT_LEN" val="40"/>
  <p:tag name="KSO_WM_UNIT_TEXT_FILL_FORE_SCHEMECOLOR_INDEX" val="13"/>
  <p:tag name="KSO_WM_UNIT_TEXT_FILL_TYPE" val="1"/>
  <p:tag name="KSO_WM_UNIT_TYPE" val="m_h_f"/>
  <p:tag name="KSO_WM_UNIT_USESOURCEFORMAT_APPLY" val="1"/>
  <p:tag name="KSO_WM_UNIT_VALUE" val="24"/>
</p:tagLst>
</file>

<file path=ppt/tags/tag247.xml><?xml version="1.0" encoding="utf-8"?>
<p:tagLst xmlns:p="http://schemas.openxmlformats.org/presentationml/2006/main">
  <p:tag name="AS_UNIQUEID" val="2011"/>
</p:tagLst>
</file>

<file path=ppt/tags/tag248.xml><?xml version="1.0" encoding="utf-8"?>
<p:tagLst xmlns:p="http://schemas.openxmlformats.org/presentationml/2006/main">
  <p:tag name="AS_UNIQUEID" val="2012"/>
</p:tagLst>
</file>

<file path=ppt/tags/tag249.xml><?xml version="1.0" encoding="utf-8"?>
<p:tagLst xmlns:p="http://schemas.openxmlformats.org/presentationml/2006/main">
  <p:tag name="AS_UNIQUEID" val="2013"/>
</p:tagLst>
</file>

<file path=ppt/tags/tag25.xml><?xml version="1.0" encoding="utf-8"?>
<p:tagLst xmlns:p="http://schemas.openxmlformats.org/presentationml/2006/main">
  <p:tag name="AS_UNIQUEID" val="3178"/>
</p:tagLst>
</file>

<file path=ppt/tags/tag250.xml><?xml version="1.0" encoding="utf-8"?>
<p:tagLst xmlns:p="http://schemas.openxmlformats.org/presentationml/2006/main">
  <p:tag name="AS_UNIQUEID" val="2014"/>
</p:tagLst>
</file>

<file path=ppt/tags/tag251.xml><?xml version="1.0" encoding="utf-8"?>
<p:tagLst xmlns:p="http://schemas.openxmlformats.org/presentationml/2006/main">
  <p:tag name="AS_UNIQUEID" val="3410"/>
</p:tagLst>
</file>

<file path=ppt/tags/tag252.xml><?xml version="1.0" encoding="utf-8"?>
<p:tagLst xmlns:p="http://schemas.openxmlformats.org/presentationml/2006/main">
  <p:tag name="AS_UNIQUEID" val="3411"/>
</p:tagLst>
</file>

<file path=ppt/tags/tag253.xml><?xml version="1.0" encoding="utf-8"?>
<p:tagLst xmlns:p="http://schemas.openxmlformats.org/presentationml/2006/main">
  <p:tag name="AS_UNIQUEID" val="1794"/>
</p:tagLst>
</file>

<file path=ppt/tags/tag254.xml><?xml version="1.0" encoding="utf-8"?>
<p:tagLst xmlns:p="http://schemas.openxmlformats.org/presentationml/2006/main">
  <p:tag name="AS_UNIQUEID" val="1793"/>
</p:tagLst>
</file>

<file path=ppt/tags/tag255.xml><?xml version="1.0" encoding="utf-8"?>
<p:tagLst xmlns:p="http://schemas.openxmlformats.org/presentationml/2006/main">
  <p:tag name="AS_UNIQUEID" val="1785"/>
</p:tagLst>
</file>

<file path=ppt/tags/tag256.xml><?xml version="1.0" encoding="utf-8"?>
<p:tagLst xmlns:p="http://schemas.openxmlformats.org/presentationml/2006/main">
  <p:tag name="AS_UNIQUEID" val="1787"/>
  <p:tag name="KSO_WM_BEAUTIFY_FLAG" val="#wm#"/>
  <p:tag name="KSO_WM_DIAGRAM_GROUP_CODE" val="r1-1"/>
  <p:tag name="KSO_WM_DIAGRAM_VIRTUALLY_FRAME" val="{&quot;height&quot;:189.46551272692946,&quot;left&quot;:268,&quot;top&quot;:185.94072853953207,&quot;width&quot;:361.2703149606299}"/>
  <p:tag name="KSO_WM_TAG_VERSION" val="1.0"/>
  <p:tag name="KSO_WM_TEMPLATE_CATEGORY" val="diagram"/>
  <p:tag name="KSO_WM_TEMPLATE_INDEX" val="20176517"/>
  <p:tag name="KSO_WM_UNIT_DIAGRAM_SCHEMECOLOR_ID" val="0"/>
  <p:tag name="KSO_WM_UNIT_ID" val="diagram20176517_1*r_i*1_2"/>
  <p:tag name="KSO_WM_UNIT_INDEX" val="1_2"/>
  <p:tag name="KSO_WM_UNIT_LAYERLEVEL" val="1_1"/>
  <p:tag name="KSO_WM_UNIT_LINE_FILL_TYPE" val="2"/>
  <p:tag name="KSO_WM_UNIT_LINE_FORE_SCHEMECOLOR_INDEX" val="7"/>
  <p:tag name="KSO_WM_UNIT_TEXT_FILL_FORE_SCHEMECOLOR_INDEX" val="2"/>
  <p:tag name="KSO_WM_UNIT_TEXT_FILL_TYPE" val="1"/>
  <p:tag name="KSO_WM_UNIT_TYPE" val="r_i"/>
  <p:tag name="KSO_WM_UNIT_USESOURCEFORMAT_APPLY" val="1"/>
</p:tagLst>
</file>

<file path=ppt/tags/tag257.xml><?xml version="1.0" encoding="utf-8"?>
<p:tagLst xmlns:p="http://schemas.openxmlformats.org/presentationml/2006/main">
  <p:tag name="AS_UNIQUEID" val="1788"/>
  <p:tag name="KSO_WM_BEAUTIFY_FLAG" val="#wm#"/>
  <p:tag name="KSO_WM_DIAGRAM_GROUP_CODE" val="r1-1"/>
  <p:tag name="KSO_WM_DIAGRAM_VIRTUALLY_FRAME" val="{&quot;height&quot;:189.46551272692946,&quot;left&quot;:268,&quot;top&quot;:185.94072853953207,&quot;width&quot;:361.2703149606299}"/>
  <p:tag name="KSO_WM_TAG_VERSION" val="1.0"/>
  <p:tag name="KSO_WM_TEMPLATE_CATEGORY" val="diagram"/>
  <p:tag name="KSO_WM_TEMPLATE_INDEX" val="20176517"/>
  <p:tag name="KSO_WM_UNIT_DIAGRAM_SCHEMECOLOR_ID" val="0"/>
  <p:tag name="KSO_WM_UNIT_FILL_FORE_SCHEMECOLOR_INDEX" val="5"/>
  <p:tag name="KSO_WM_UNIT_FILL_TYPE" val="1"/>
  <p:tag name="KSO_WM_UNIT_ID" val="diagram20176517_1*r_i*1_3"/>
  <p:tag name="KSO_WM_UNIT_INDEX" val="1_3"/>
  <p:tag name="KSO_WM_UNIT_LAYERLEVEL" val="1_1"/>
  <p:tag name="KSO_WM_UNIT_TEXT_FILL_FORE_SCHEMECOLOR_INDEX" val="13"/>
  <p:tag name="KSO_WM_UNIT_TEXT_FILL_TYPE" val="1"/>
  <p:tag name="KSO_WM_UNIT_TYPE" val="r_i"/>
  <p:tag name="KSO_WM_UNIT_USESOURCEFORMAT_APPLY" val="1"/>
</p:tagLst>
</file>

<file path=ppt/tags/tag258.xml><?xml version="1.0" encoding="utf-8"?>
<p:tagLst xmlns:p="http://schemas.openxmlformats.org/presentationml/2006/main">
  <p:tag name="AS_UNIQUEID" val="1789"/>
  <p:tag name="KSO_WM_BEAUTIFY_FLAG" val="#wm#"/>
  <p:tag name="KSO_WM_DIAGRAM_GROUP_CODE" val="r1-1"/>
  <p:tag name="KSO_WM_DIAGRAM_VIRTUALLY_FRAME" val="{&quot;height&quot;:189.46551272692946,&quot;left&quot;:268,&quot;top&quot;:185.94072853953207,&quot;width&quot;:361.2703149606299}"/>
  <p:tag name="KSO_WM_TAG_VERSION" val="1.0"/>
  <p:tag name="KSO_WM_TEMPLATE_CATEGORY" val="diagram"/>
  <p:tag name="KSO_WM_TEMPLATE_INDEX" val="20176517"/>
  <p:tag name="KSO_WM_UNIT_DIAGRAM_SCHEMECOLOR_ID" val="0"/>
  <p:tag name="KSO_WM_UNIT_FILL_FORE_SCHEMECOLOR_INDEX" val="8"/>
  <p:tag name="KSO_WM_UNIT_FILL_TYPE" val="1"/>
  <p:tag name="KSO_WM_UNIT_ID" val="diagram20176517_1*r_i*1_4"/>
  <p:tag name="KSO_WM_UNIT_INDEX" val="1_4"/>
  <p:tag name="KSO_WM_UNIT_LAYERLEVEL" val="1_1"/>
  <p:tag name="KSO_WM_UNIT_TEXT_FILL_FORE_SCHEMECOLOR_INDEX" val="13"/>
  <p:tag name="KSO_WM_UNIT_TEXT_FILL_TYPE" val="1"/>
  <p:tag name="KSO_WM_UNIT_TYPE" val="r_i"/>
  <p:tag name="KSO_WM_UNIT_USESOURCEFORMAT_APPLY" val="1"/>
</p:tagLst>
</file>

<file path=ppt/tags/tag259.xml><?xml version="1.0" encoding="utf-8"?>
<p:tagLst xmlns:p="http://schemas.openxmlformats.org/presentationml/2006/main">
  <p:tag name="AS_UNIQUEID" val="1790"/>
  <p:tag name="KSO_WM_BEAUTIFY_FLAG" val="#wm#"/>
  <p:tag name="KSO_WM_DIAGRAM_GROUP_CODE" val="r1-1"/>
  <p:tag name="KSO_WM_DIAGRAM_VIRTUALLY_FRAME" val="{&quot;height&quot;:189.46551272692946,&quot;left&quot;:268,&quot;top&quot;:185.94072853953207,&quot;width&quot;:361.2703149606299}"/>
  <p:tag name="KSO_WM_TAG_VERSION" val="1.0"/>
  <p:tag name="KSO_WM_TEMPLATE_CATEGORY" val="diagram"/>
  <p:tag name="KSO_WM_TEMPLATE_INDEX" val="20176517"/>
  <p:tag name="KSO_WM_UNIT_DIAGRAM_SCHEMECOLOR_ID" val="0"/>
  <p:tag name="KSO_WM_UNIT_FILL_FORE_SCHEMECOLOR_INDEX" val="5"/>
  <p:tag name="KSO_WM_UNIT_FILL_TYPE" val="1"/>
  <p:tag name="KSO_WM_UNIT_ID" val="diagram20176517_1*r_i*1_5"/>
  <p:tag name="KSO_WM_UNIT_INDEX" val="1_5"/>
  <p:tag name="KSO_WM_UNIT_LAYERLEVEL" val="1_1"/>
  <p:tag name="KSO_WM_UNIT_TEXT_FILL_FORE_SCHEMECOLOR_INDEX" val="2"/>
  <p:tag name="KSO_WM_UNIT_TEXT_FILL_TYPE" val="1"/>
  <p:tag name="KSO_WM_UNIT_TYPE" val="r_i"/>
  <p:tag name="KSO_WM_UNIT_USESOURCEFORMAT_APPLY" val="1"/>
</p:tagLst>
</file>

<file path=ppt/tags/tag26.xml><?xml version="1.0" encoding="utf-8"?>
<p:tagLst xmlns:p="http://schemas.openxmlformats.org/presentationml/2006/main">
  <p:tag name="AS_UNIQUEID" val="3179"/>
</p:tagLst>
</file>

<file path=ppt/tags/tag260.xml><?xml version="1.0" encoding="utf-8"?>
<p:tagLst xmlns:p="http://schemas.openxmlformats.org/presentationml/2006/main">
  <p:tag name="AS_UNIQUEID" val="1791"/>
  <p:tag name="KSO_WM_BEAUTIFY_FLAG" val="#wm#"/>
  <p:tag name="KSO_WM_DIAGRAM_GROUP_CODE" val="r1-1"/>
  <p:tag name="KSO_WM_DIAGRAM_VIRTUALLY_FRAME" val="{&quot;height&quot;:189.46551272692946,&quot;left&quot;:268,&quot;top&quot;:185.94072853953207,&quot;width&quot;:361.2703149606299}"/>
  <p:tag name="KSO_WM_TAG_VERSION" val="1.0"/>
  <p:tag name="KSO_WM_TEMPLATE_CATEGORY" val="diagram"/>
  <p:tag name="KSO_WM_TEMPLATE_INDEX" val="20176517"/>
  <p:tag name="KSO_WM_UNIT_DIAGRAM_SCHEMECOLOR_ID" val="0"/>
  <p:tag name="KSO_WM_UNIT_FILL_FORE_SCHEMECOLOR_INDEX" val="8"/>
  <p:tag name="KSO_WM_UNIT_FILL_TYPE" val="1"/>
  <p:tag name="KSO_WM_UNIT_ID" val="diagram20176517_1*r_i*1_6"/>
  <p:tag name="KSO_WM_UNIT_INDEX" val="1_6"/>
  <p:tag name="KSO_WM_UNIT_LAYERLEVEL" val="1_1"/>
  <p:tag name="KSO_WM_UNIT_TEXT_FILL_FORE_SCHEMECOLOR_INDEX" val="2"/>
  <p:tag name="KSO_WM_UNIT_TEXT_FILL_TYPE" val="1"/>
  <p:tag name="KSO_WM_UNIT_TYPE" val="r_i"/>
  <p:tag name="KSO_WM_UNIT_USESOURCEFORMAT_APPLY" val="1"/>
</p:tagLst>
</file>

<file path=ppt/tags/tag261.xml><?xml version="1.0" encoding="utf-8"?>
<p:tagLst xmlns:p="http://schemas.openxmlformats.org/presentationml/2006/main">
  <p:tag name="AS_UNIQUEID" val="1792"/>
  <p:tag name="KSO_WM_BEAUTIFY_FLAG" val="#wm#"/>
  <p:tag name="KSO_WM_DIAGRAM_GROUP_CODE" val="r1-1"/>
  <p:tag name="KSO_WM_DIAGRAM_VIRTUALLY_FRAME" val="{&quot;height&quot;:189.46551272692946,&quot;left&quot;:268,&quot;top&quot;:185.94072853953207,&quot;width&quot;:361.2703149606299}"/>
  <p:tag name="KSO_WM_TAG_VERSION" val="1.0"/>
  <p:tag name="KSO_WM_TEMPLATE_CATEGORY" val="diagram"/>
  <p:tag name="KSO_WM_TEMPLATE_INDEX" val="20176517"/>
  <p:tag name="KSO_WM_UNIT_DIAGRAM_SCHEMECOLOR_ID" val="0"/>
  <p:tag name="KSO_WM_UNIT_FILL_FORE_SCHEMECOLOR_INDEX" val="5"/>
  <p:tag name="KSO_WM_UNIT_FILL_TYPE" val="1"/>
  <p:tag name="KSO_WM_UNIT_ID" val="diagram20176517_1*r_i*1_7"/>
  <p:tag name="KSO_WM_UNIT_INDEX" val="1_7"/>
  <p:tag name="KSO_WM_UNIT_LAYERLEVEL" val="1_1"/>
  <p:tag name="KSO_WM_UNIT_TEXT_FILL_FORE_SCHEMECOLOR_INDEX" val="2"/>
  <p:tag name="KSO_WM_UNIT_TEXT_FILL_TYPE" val="1"/>
  <p:tag name="KSO_WM_UNIT_TYPE" val="r_i"/>
  <p:tag name="KSO_WM_UNIT_USESOURCEFORMAT_APPLY" val="1"/>
</p:tagLst>
</file>

<file path=ppt/tags/tag262.xml><?xml version="1.0" encoding="utf-8"?>
<p:tagLst xmlns:p="http://schemas.openxmlformats.org/presentationml/2006/main">
  <p:tag name="AS_UNIQUEID" val="1795"/>
</p:tagLst>
</file>

<file path=ppt/tags/tag263.xml><?xml version="1.0" encoding="utf-8"?>
<p:tagLst xmlns:p="http://schemas.openxmlformats.org/presentationml/2006/main">
  <p:tag name="AS_UNIQUEID" val="1796"/>
</p:tagLst>
</file>

<file path=ppt/tags/tag264.xml><?xml version="1.0" encoding="utf-8"?>
<p:tagLst xmlns:p="http://schemas.openxmlformats.org/presentationml/2006/main">
  <p:tag name="AS_UNIQUEID" val="1786"/>
  <p:tag name="KSO_WM_BEAUTIFY_FLAG" val="#wm#"/>
  <p:tag name="KSO_WM_DIAGRAM_GROUP_CODE" val="r1-1"/>
  <p:tag name="KSO_WM_DIAGRAM_VIRTUALLY_FRAME" val="{&quot;height&quot;:189.46551272692946,&quot;left&quot;:268,&quot;top&quot;:185.94072853953207,&quot;width&quot;:361.2703149606299}"/>
  <p:tag name="KSO_WM_TAG_VERSION" val="1.0"/>
  <p:tag name="KSO_WM_TEMPLATE_CATEGORY" val="diagram"/>
  <p:tag name="KSO_WM_TEMPLATE_INDEX" val="20176517"/>
  <p:tag name="KSO_WM_UNIT_DIAGRAM_SCHEMECOLOR_ID" val="0"/>
  <p:tag name="KSO_WM_UNIT_ID" val="diagram20176517_1*r_i*1_1"/>
  <p:tag name="KSO_WM_UNIT_INDEX" val="1_1"/>
  <p:tag name="KSO_WM_UNIT_LAYERLEVEL" val="1_1"/>
  <p:tag name="KSO_WM_UNIT_LINE_FILL_TYPE" val="2"/>
  <p:tag name="KSO_WM_UNIT_LINE_FORE_SCHEMECOLOR_INDEX" val="7"/>
  <p:tag name="KSO_WM_UNIT_TEXT_FILL_FORE_SCHEMECOLOR_INDEX" val="2"/>
  <p:tag name="KSO_WM_UNIT_TEXT_FILL_TYPE" val="1"/>
  <p:tag name="KSO_WM_UNIT_TYPE" val="r_i"/>
  <p:tag name="KSO_WM_UNIT_USESOURCEFORMAT_APPLY" val="1"/>
</p:tagLst>
</file>

<file path=ppt/tags/tag265.xml><?xml version="1.0" encoding="utf-8"?>
<p:tagLst xmlns:p="http://schemas.openxmlformats.org/presentationml/2006/main">
  <p:tag name="AS_UNIQUEID" val="1782"/>
</p:tagLst>
</file>

<file path=ppt/tags/tag266.xml><?xml version="1.0" encoding="utf-8"?>
<p:tagLst xmlns:p="http://schemas.openxmlformats.org/presentationml/2006/main">
  <p:tag name="AS_UNIQUEID" val="1783"/>
</p:tagLst>
</file>

<file path=ppt/tags/tag267.xml><?xml version="1.0" encoding="utf-8"?>
<p:tagLst xmlns:p="http://schemas.openxmlformats.org/presentationml/2006/main">
  <p:tag name="AS_UNIQUEID" val="4574"/>
</p:tagLst>
</file>

<file path=ppt/tags/tag268.xml><?xml version="1.0" encoding="utf-8"?>
<p:tagLst xmlns:p="http://schemas.openxmlformats.org/presentationml/2006/main">
  <p:tag name="AS_UNIQUEID" val="4575"/>
</p:tagLst>
</file>

<file path=ppt/tags/tag269.xml><?xml version="1.0" encoding="utf-8"?>
<p:tagLst xmlns:p="http://schemas.openxmlformats.org/presentationml/2006/main">
  <p:tag name="AS_UNIQUEID" val="4576"/>
</p:tagLst>
</file>

<file path=ppt/tags/tag27.xml><?xml version="1.0" encoding="utf-8"?>
<p:tagLst xmlns:p="http://schemas.openxmlformats.org/presentationml/2006/main">
  <p:tag name="AS_UNIQUEID" val="3180"/>
</p:tagLst>
</file>

<file path=ppt/tags/tag270.xml><?xml version="1.0" encoding="utf-8"?>
<p:tagLst xmlns:p="http://schemas.openxmlformats.org/presentationml/2006/main">
  <p:tag name="AS_UNIQUEID" val="4577"/>
</p:tagLst>
</file>

<file path=ppt/tags/tag271.xml><?xml version="1.0" encoding="utf-8"?>
<p:tagLst xmlns:p="http://schemas.openxmlformats.org/presentationml/2006/main">
  <p:tag name="AS_UNIQUEID" val="4578"/>
</p:tagLst>
</file>

<file path=ppt/tags/tag272.xml><?xml version="1.0" encoding="utf-8"?>
<p:tagLst xmlns:p="http://schemas.openxmlformats.org/presentationml/2006/main">
  <p:tag name="AS_UNIQUEID" val="4579"/>
</p:tagLst>
</file>

<file path=ppt/tags/tag273.xml><?xml version="1.0" encoding="utf-8"?>
<p:tagLst xmlns:p="http://schemas.openxmlformats.org/presentationml/2006/main">
  <p:tag name="AS_UNIQUEID" val="4580"/>
</p:tagLst>
</file>

<file path=ppt/tags/tag274.xml><?xml version="1.0" encoding="utf-8"?>
<p:tagLst xmlns:p="http://schemas.openxmlformats.org/presentationml/2006/main">
  <p:tag name="AS_UNIQUEID" val="9393"/>
</p:tagLst>
</file>

<file path=ppt/tags/tag275.xml><?xml version="1.0" encoding="utf-8"?>
<p:tagLst xmlns:p="http://schemas.openxmlformats.org/presentationml/2006/main">
  <p:tag name="KSO_WM_BEAUTIFY_FLAG" val="#wm#"/>
  <p:tag name="KSO_WM_TEMPLATE_CATEGORY" val="custom"/>
  <p:tag name="KSO_WM_TEMPLATE_INDEX" val="20187308"/>
</p:tagLst>
</file>

<file path=ppt/tags/tag276.xml><?xml version="1.0" encoding="utf-8"?>
<p:tagLst xmlns:p="http://schemas.openxmlformats.org/presentationml/2006/main">
  <p:tag name="AS_UNIQUEID" val="9452"/>
</p:tagLst>
</file>

<file path=ppt/tags/tag277.xml><?xml version="1.0" encoding="utf-8"?>
<p:tagLst xmlns:p="http://schemas.openxmlformats.org/presentationml/2006/main">
  <p:tag name="AS_UNIQUEID" val="9453"/>
</p:tagLst>
</file>

<file path=ppt/tags/tag278.xml><?xml version="1.0" encoding="utf-8"?>
<p:tagLst xmlns:p="http://schemas.openxmlformats.org/presentationml/2006/main">
  <p:tag name="AS_UNIQUEID" val="9454"/>
</p:tagLst>
</file>

<file path=ppt/tags/tag279.xml><?xml version="1.0" encoding="utf-8"?>
<p:tagLst xmlns:p="http://schemas.openxmlformats.org/presentationml/2006/main">
  <p:tag name="AS_UNIQUEID" val="9455"/>
</p:tagLst>
</file>

<file path=ppt/tags/tag28.xml><?xml version="1.0" encoding="utf-8"?>
<p:tagLst xmlns:p="http://schemas.openxmlformats.org/presentationml/2006/main">
  <p:tag name="AS_UNIQUEID" val="3181"/>
</p:tagLst>
</file>

<file path=ppt/tags/tag280.xml><?xml version="1.0" encoding="utf-8"?>
<p:tagLst xmlns:p="http://schemas.openxmlformats.org/presentationml/2006/main">
  <p:tag name="AS_UNIQUEID" val="9456"/>
</p:tagLst>
</file>

<file path=ppt/tags/tag281.xml><?xml version="1.0" encoding="utf-8"?>
<p:tagLst xmlns:p="http://schemas.openxmlformats.org/presentationml/2006/main">
  <p:tag name="AS_UNIQUEID" val="9457"/>
</p:tagLst>
</file>

<file path=ppt/tags/tag282.xml><?xml version="1.0" encoding="utf-8"?>
<p:tagLst xmlns:p="http://schemas.openxmlformats.org/presentationml/2006/main">
  <p:tag name="AS_UNIQUEID" val="9458"/>
</p:tagLst>
</file>

<file path=ppt/tags/tag283.xml><?xml version="1.0" encoding="utf-8"?>
<p:tagLst xmlns:p="http://schemas.openxmlformats.org/presentationml/2006/main">
  <p:tag name="AS_UNIQUEID" val="9459"/>
</p:tagLst>
</file>

<file path=ppt/tags/tag284.xml><?xml version="1.0" encoding="utf-8"?>
<p:tagLst xmlns:p="http://schemas.openxmlformats.org/presentationml/2006/main">
  <p:tag name="AS_UNIQUEID" val="9460"/>
</p:tagLst>
</file>

<file path=ppt/tags/tag285.xml><?xml version="1.0" encoding="utf-8"?>
<p:tagLst xmlns:p="http://schemas.openxmlformats.org/presentationml/2006/main">
  <p:tag name="AS_UNIQUEID" val="9461"/>
</p:tagLst>
</file>

<file path=ppt/tags/tag286.xml><?xml version="1.0" encoding="utf-8"?>
<p:tagLst xmlns:p="http://schemas.openxmlformats.org/presentationml/2006/main">
  <p:tag name="AS_UNIQUEID" val="9462"/>
</p:tagLst>
</file>

<file path=ppt/tags/tag287.xml><?xml version="1.0" encoding="utf-8"?>
<p:tagLst xmlns:p="http://schemas.openxmlformats.org/presentationml/2006/main">
  <p:tag name="AS_UNIQUEID" val="9463"/>
</p:tagLst>
</file>

<file path=ppt/tags/tag288.xml><?xml version="1.0" encoding="utf-8"?>
<p:tagLst xmlns:p="http://schemas.openxmlformats.org/presentationml/2006/main">
  <p:tag name="AS_UNIQUEID" val="9464"/>
</p:tagLst>
</file>

<file path=ppt/tags/tag289.xml><?xml version="1.0" encoding="utf-8"?>
<p:tagLst xmlns:p="http://schemas.openxmlformats.org/presentationml/2006/main">
  <p:tag name="AS_UNIQUEID" val="9465"/>
</p:tagLst>
</file>

<file path=ppt/tags/tag29.xml><?xml version="1.0" encoding="utf-8"?>
<p:tagLst xmlns:p="http://schemas.openxmlformats.org/presentationml/2006/main">
  <p:tag name="AS_UNIQUEID" val="3182"/>
</p:tagLst>
</file>

<file path=ppt/tags/tag290.xml><?xml version="1.0" encoding="utf-8"?>
<p:tagLst xmlns:p="http://schemas.openxmlformats.org/presentationml/2006/main">
  <p:tag name="AS_UNIQUEID" val="9466"/>
</p:tagLst>
</file>

<file path=ppt/tags/tag291.xml><?xml version="1.0" encoding="utf-8"?>
<p:tagLst xmlns:p="http://schemas.openxmlformats.org/presentationml/2006/main">
  <p:tag name="AS_UNIQUEID" val="9467"/>
</p:tagLst>
</file>

<file path=ppt/tags/tag292.xml><?xml version="1.0" encoding="utf-8"?>
<p:tagLst xmlns:p="http://schemas.openxmlformats.org/presentationml/2006/main">
  <p:tag name="AS_UNIQUEID" val="9468"/>
</p:tagLst>
</file>

<file path=ppt/tags/tag293.xml><?xml version="1.0" encoding="utf-8"?>
<p:tagLst xmlns:p="http://schemas.openxmlformats.org/presentationml/2006/main">
  <p:tag name="AS_UNIQUEID" val="9469"/>
</p:tagLst>
</file>

<file path=ppt/tags/tag294.xml><?xml version="1.0" encoding="utf-8"?>
<p:tagLst xmlns:p="http://schemas.openxmlformats.org/presentationml/2006/main">
  <p:tag name="AS_UNIQUEID" val="9470"/>
</p:tagLst>
</file>

<file path=ppt/tags/tag295.xml><?xml version="1.0" encoding="utf-8"?>
<p:tagLst xmlns:p="http://schemas.openxmlformats.org/presentationml/2006/main">
  <p:tag name="AS_UNIQUEID" val="9471"/>
</p:tagLst>
</file>

<file path=ppt/tags/tag296.xml><?xml version="1.0" encoding="utf-8"?>
<p:tagLst xmlns:p="http://schemas.openxmlformats.org/presentationml/2006/main">
  <p:tag name="AS_UNIQUEID" val="9472"/>
</p:tagLst>
</file>

<file path=ppt/tags/tag297.xml><?xml version="1.0" encoding="utf-8"?>
<p:tagLst xmlns:p="http://schemas.openxmlformats.org/presentationml/2006/main">
  <p:tag name="AS_UNIQUEID" val="9473"/>
</p:tagLst>
</file>

<file path=ppt/tags/tag298.xml><?xml version="1.0" encoding="utf-8"?>
<p:tagLst xmlns:p="http://schemas.openxmlformats.org/presentationml/2006/main">
  <p:tag name="AS_UNIQUEID" val="9474"/>
</p:tagLst>
</file>

<file path=ppt/tags/tag299.xml><?xml version="1.0" encoding="utf-8"?>
<p:tagLst xmlns:p="http://schemas.openxmlformats.org/presentationml/2006/main">
  <p:tag name="AS_UNIQUEID" val="9475"/>
</p:tagLst>
</file>

<file path=ppt/tags/tag3.xml><?xml version="1.0" encoding="utf-8"?>
<p:tagLst xmlns:p="http://schemas.openxmlformats.org/presentationml/2006/main">
  <p:tag name="AS_UNIQUEID" val="3152"/>
</p:tagLst>
</file>

<file path=ppt/tags/tag30.xml><?xml version="1.0" encoding="utf-8"?>
<p:tagLst xmlns:p="http://schemas.openxmlformats.org/presentationml/2006/main">
  <p:tag name="AS_UNIQUEID" val="3184"/>
</p:tagLst>
</file>

<file path=ppt/tags/tag300.xml><?xml version="1.0" encoding="utf-8"?>
<p:tagLst xmlns:p="http://schemas.openxmlformats.org/presentationml/2006/main">
  <p:tag name="AS_UNIQUEID" val="9476"/>
</p:tagLst>
</file>

<file path=ppt/tags/tag301.xml><?xml version="1.0" encoding="utf-8"?>
<p:tagLst xmlns:p="http://schemas.openxmlformats.org/presentationml/2006/main">
  <p:tag name="AS_UNIQUEID" val="9477"/>
</p:tagLst>
</file>

<file path=ppt/tags/tag302.xml><?xml version="1.0" encoding="utf-8"?>
<p:tagLst xmlns:p="http://schemas.openxmlformats.org/presentationml/2006/main">
  <p:tag name="AS_UNIQUEID" val="9478"/>
</p:tagLst>
</file>

<file path=ppt/tags/tag303.xml><?xml version="1.0" encoding="utf-8"?>
<p:tagLst xmlns:p="http://schemas.openxmlformats.org/presentationml/2006/main">
  <p:tag name="AS_UNIQUEID" val="9479"/>
</p:tagLst>
</file>

<file path=ppt/tags/tag304.xml><?xml version="1.0" encoding="utf-8"?>
<p:tagLst xmlns:p="http://schemas.openxmlformats.org/presentationml/2006/main">
  <p:tag name="AS_UNIQUEID" val="9480"/>
</p:tagLst>
</file>

<file path=ppt/tags/tag305.xml><?xml version="1.0" encoding="utf-8"?>
<p:tagLst xmlns:p="http://schemas.openxmlformats.org/presentationml/2006/main">
  <p:tag name="AS_UNIQUEID" val="9481"/>
</p:tagLst>
</file>

<file path=ppt/tags/tag306.xml><?xml version="1.0" encoding="utf-8"?>
<p:tagLst xmlns:p="http://schemas.openxmlformats.org/presentationml/2006/main">
  <p:tag name="AS_UNIQUEID" val="9482"/>
</p:tagLst>
</file>

<file path=ppt/tags/tag307.xml><?xml version="1.0" encoding="utf-8"?>
<p:tagLst xmlns:p="http://schemas.openxmlformats.org/presentationml/2006/main">
  <p:tag name="AS_UNIQUEID" val="9483"/>
</p:tagLst>
</file>

<file path=ppt/tags/tag308.xml><?xml version="1.0" encoding="utf-8"?>
<p:tagLst xmlns:p="http://schemas.openxmlformats.org/presentationml/2006/main">
  <p:tag name="AS_UNIQUEID" val="9484"/>
</p:tagLst>
</file>

<file path=ppt/tags/tag309.xml><?xml version="1.0" encoding="utf-8"?>
<p:tagLst xmlns:p="http://schemas.openxmlformats.org/presentationml/2006/main">
  <p:tag name="AS_UNIQUEID" val="9485"/>
</p:tagLst>
</file>

<file path=ppt/tags/tag31.xml><?xml version="1.0" encoding="utf-8"?>
<p:tagLst xmlns:p="http://schemas.openxmlformats.org/presentationml/2006/main">
  <p:tag name="AS_UNIQUEID" val="3185"/>
</p:tagLst>
</file>

<file path=ppt/tags/tag310.xml><?xml version="1.0" encoding="utf-8"?>
<p:tagLst xmlns:p="http://schemas.openxmlformats.org/presentationml/2006/main">
  <p:tag name="AS_UNIQUEID" val="9486"/>
</p:tagLst>
</file>

<file path=ppt/tags/tag311.xml><?xml version="1.0" encoding="utf-8"?>
<p:tagLst xmlns:p="http://schemas.openxmlformats.org/presentationml/2006/main">
  <p:tag name="AS_UNIQUEID" val="9487"/>
</p:tagLst>
</file>

<file path=ppt/tags/tag312.xml><?xml version="1.0" encoding="utf-8"?>
<p:tagLst xmlns:p="http://schemas.openxmlformats.org/presentationml/2006/main">
  <p:tag name="AS_UNIQUEID" val="9488"/>
</p:tagLst>
</file>

<file path=ppt/tags/tag313.xml><?xml version="1.0" encoding="utf-8"?>
<p:tagLst xmlns:p="http://schemas.openxmlformats.org/presentationml/2006/main">
  <p:tag name="AS_UNIQUEID" val="9489"/>
</p:tagLst>
</file>

<file path=ppt/tags/tag314.xml><?xml version="1.0" encoding="utf-8"?>
<p:tagLst xmlns:p="http://schemas.openxmlformats.org/presentationml/2006/main">
  <p:tag name="AS_UNIQUEID" val="9490"/>
</p:tagLst>
</file>

<file path=ppt/tags/tag315.xml><?xml version="1.0" encoding="utf-8"?>
<p:tagLst xmlns:p="http://schemas.openxmlformats.org/presentationml/2006/main">
  <p:tag name="AS_UNIQUEID" val="9491"/>
</p:tagLst>
</file>

<file path=ppt/tags/tag316.xml><?xml version="1.0" encoding="utf-8"?>
<p:tagLst xmlns:p="http://schemas.openxmlformats.org/presentationml/2006/main">
  <p:tag name="AS_UNIQUEID" val="9492"/>
</p:tagLst>
</file>

<file path=ppt/tags/tag317.xml><?xml version="1.0" encoding="utf-8"?>
<p:tagLst xmlns:p="http://schemas.openxmlformats.org/presentationml/2006/main">
  <p:tag name="AS_UNIQUEID" val="9493"/>
</p:tagLst>
</file>

<file path=ppt/tags/tag318.xml><?xml version="1.0" encoding="utf-8"?>
<p:tagLst xmlns:p="http://schemas.openxmlformats.org/presentationml/2006/main">
  <p:tag name="AS_UNIQUEID" val="9494"/>
</p:tagLst>
</file>

<file path=ppt/tags/tag319.xml><?xml version="1.0" encoding="utf-8"?>
<p:tagLst xmlns:p="http://schemas.openxmlformats.org/presentationml/2006/main">
  <p:tag name="AS_UNIQUEID" val="9495"/>
</p:tagLst>
</file>

<file path=ppt/tags/tag32.xml><?xml version="1.0" encoding="utf-8"?>
<p:tagLst xmlns:p="http://schemas.openxmlformats.org/presentationml/2006/main">
  <p:tag name="AS_UNIQUEID" val="3186"/>
</p:tagLst>
</file>

<file path=ppt/tags/tag320.xml><?xml version="1.0" encoding="utf-8"?>
<p:tagLst xmlns:p="http://schemas.openxmlformats.org/presentationml/2006/main">
  <p:tag name="AS_UNIQUEID" val="9496"/>
</p:tagLst>
</file>

<file path=ppt/tags/tag321.xml><?xml version="1.0" encoding="utf-8"?>
<p:tagLst xmlns:p="http://schemas.openxmlformats.org/presentationml/2006/main">
  <p:tag name="AS_UNIQUEID" val="9497"/>
</p:tagLst>
</file>

<file path=ppt/tags/tag322.xml><?xml version="1.0" encoding="utf-8"?>
<p:tagLst xmlns:p="http://schemas.openxmlformats.org/presentationml/2006/main">
  <p:tag name="AS_UNIQUEID" val="3470"/>
</p:tagLst>
</file>

<file path=ppt/tags/tag323.xml><?xml version="1.0" encoding="utf-8"?>
<p:tagLst xmlns:p="http://schemas.openxmlformats.org/presentationml/2006/main">
  <p:tag name="AS_UNIQUEID" val="3480"/>
</p:tagLst>
</file>

<file path=ppt/tags/tag324.xml><?xml version="1.0" encoding="utf-8"?>
<p:tagLst xmlns:p="http://schemas.openxmlformats.org/presentationml/2006/main">
  <p:tag name="AS_UNIQUEID" val="3479"/>
</p:tagLst>
</file>

<file path=ppt/tags/tag325.xml><?xml version="1.0" encoding="utf-8"?>
<p:tagLst xmlns:p="http://schemas.openxmlformats.org/presentationml/2006/main">
  <p:tag name="AS_UNIQUEID" val="9448"/>
</p:tagLst>
</file>

<file path=ppt/tags/tag326.xml><?xml version="1.0" encoding="utf-8"?>
<p:tagLst xmlns:p="http://schemas.openxmlformats.org/presentationml/2006/main">
  <p:tag name="AS_UNIQUEID" val="9449"/>
</p:tagLst>
</file>

<file path=ppt/tags/tag327.xml><?xml version="1.0" encoding="utf-8"?>
<p:tagLst xmlns:p="http://schemas.openxmlformats.org/presentationml/2006/main">
  <p:tag name="AS_UNIQUEID" val="9450"/>
</p:tagLst>
</file>

<file path=ppt/tags/tag328.xml><?xml version="1.0" encoding="utf-8"?>
<p:tagLst xmlns:p="http://schemas.openxmlformats.org/presentationml/2006/main">
  <p:tag name="AS_UNIQUEID" val="9503"/>
</p:tagLst>
</file>

<file path=ppt/tags/tag329.xml><?xml version="1.0" encoding="utf-8"?>
<p:tagLst xmlns:p="http://schemas.openxmlformats.org/presentationml/2006/main">
  <p:tag name="AS_UNIQUEID" val="9504"/>
</p:tagLst>
</file>

<file path=ppt/tags/tag33.xml><?xml version="1.0" encoding="utf-8"?>
<p:tagLst xmlns:p="http://schemas.openxmlformats.org/presentationml/2006/main">
  <p:tag name="AS_UNIQUEID" val="3187"/>
</p:tagLst>
</file>

<file path=ppt/tags/tag330.xml><?xml version="1.0" encoding="utf-8"?>
<p:tagLst xmlns:p="http://schemas.openxmlformats.org/presentationml/2006/main">
  <p:tag name="AS_UNIQUEID" val="9505"/>
</p:tagLst>
</file>

<file path=ppt/tags/tag331.xml><?xml version="1.0" encoding="utf-8"?>
<p:tagLst xmlns:p="http://schemas.openxmlformats.org/presentationml/2006/main">
  <p:tag name="AS_UNIQUEID" val="9506"/>
</p:tagLst>
</file>

<file path=ppt/tags/tag332.xml><?xml version="1.0" encoding="utf-8"?>
<p:tagLst xmlns:p="http://schemas.openxmlformats.org/presentationml/2006/main">
  <p:tag name="AS_UNIQUEID" val="9507"/>
</p:tagLst>
</file>

<file path=ppt/tags/tag333.xml><?xml version="1.0" encoding="utf-8"?>
<p:tagLst xmlns:p="http://schemas.openxmlformats.org/presentationml/2006/main">
  <p:tag name="AS_UNIQUEID" val="9508"/>
</p:tagLst>
</file>

<file path=ppt/tags/tag334.xml><?xml version="1.0" encoding="utf-8"?>
<p:tagLst xmlns:p="http://schemas.openxmlformats.org/presentationml/2006/main">
  <p:tag name="AS_UNIQUEID" val="9509"/>
</p:tagLst>
</file>

<file path=ppt/tags/tag335.xml><?xml version="1.0" encoding="utf-8"?>
<p:tagLst xmlns:p="http://schemas.openxmlformats.org/presentationml/2006/main">
  <p:tag name="AS_UNIQUEID" val="9510"/>
</p:tagLst>
</file>

<file path=ppt/tags/tag336.xml><?xml version="1.0" encoding="utf-8"?>
<p:tagLst xmlns:p="http://schemas.openxmlformats.org/presentationml/2006/main">
  <p:tag name="AS_UNIQUEID" val="9511"/>
</p:tagLst>
</file>

<file path=ppt/tags/tag337.xml><?xml version="1.0" encoding="utf-8"?>
<p:tagLst xmlns:p="http://schemas.openxmlformats.org/presentationml/2006/main">
  <p:tag name="AS_UNIQUEID" val="9512"/>
</p:tagLst>
</file>

<file path=ppt/tags/tag338.xml><?xml version="1.0" encoding="utf-8"?>
<p:tagLst xmlns:p="http://schemas.openxmlformats.org/presentationml/2006/main">
  <p:tag name="AS_UNIQUEID" val="9513"/>
</p:tagLst>
</file>

<file path=ppt/tags/tag339.xml><?xml version="1.0" encoding="utf-8"?>
<p:tagLst xmlns:p="http://schemas.openxmlformats.org/presentationml/2006/main">
  <p:tag name="AS_UNIQUEID" val="9514"/>
</p:tagLst>
</file>

<file path=ppt/tags/tag34.xml><?xml version="1.0" encoding="utf-8"?>
<p:tagLst xmlns:p="http://schemas.openxmlformats.org/presentationml/2006/main">
  <p:tag name="AS_UNIQUEID" val="3189"/>
</p:tagLst>
</file>

<file path=ppt/tags/tag340.xml><?xml version="1.0" encoding="utf-8"?>
<p:tagLst xmlns:p="http://schemas.openxmlformats.org/presentationml/2006/main">
  <p:tag name="AS_UNIQUEID" val="9515"/>
</p:tagLst>
</file>

<file path=ppt/tags/tag341.xml><?xml version="1.0" encoding="utf-8"?>
<p:tagLst xmlns:p="http://schemas.openxmlformats.org/presentationml/2006/main">
  <p:tag name="AS_UNIQUEID" val="9516"/>
</p:tagLst>
</file>

<file path=ppt/tags/tag342.xml><?xml version="1.0" encoding="utf-8"?>
<p:tagLst xmlns:p="http://schemas.openxmlformats.org/presentationml/2006/main">
  <p:tag name="AS_UNIQUEID" val="9517"/>
</p:tagLst>
</file>

<file path=ppt/tags/tag343.xml><?xml version="1.0" encoding="utf-8"?>
<p:tagLst xmlns:p="http://schemas.openxmlformats.org/presentationml/2006/main">
  <p:tag name="AS_UNIQUEID" val="9518"/>
</p:tagLst>
</file>

<file path=ppt/tags/tag344.xml><?xml version="1.0" encoding="utf-8"?>
<p:tagLst xmlns:p="http://schemas.openxmlformats.org/presentationml/2006/main">
  <p:tag name="AS_UNIQUEID" val="9519"/>
</p:tagLst>
</file>

<file path=ppt/tags/tag345.xml><?xml version="1.0" encoding="utf-8"?>
<p:tagLst xmlns:p="http://schemas.openxmlformats.org/presentationml/2006/main">
  <p:tag name="AS_UNIQUEID" val="9520"/>
</p:tagLst>
</file>

<file path=ppt/tags/tag346.xml><?xml version="1.0" encoding="utf-8"?>
<p:tagLst xmlns:p="http://schemas.openxmlformats.org/presentationml/2006/main">
  <p:tag name="AS_UNIQUEID" val="9521"/>
</p:tagLst>
</file>

<file path=ppt/tags/tag347.xml><?xml version="1.0" encoding="utf-8"?>
<p:tagLst xmlns:p="http://schemas.openxmlformats.org/presentationml/2006/main">
  <p:tag name="AS_UNIQUEID" val="9522"/>
</p:tagLst>
</file>

<file path=ppt/tags/tag348.xml><?xml version="1.0" encoding="utf-8"?>
<p:tagLst xmlns:p="http://schemas.openxmlformats.org/presentationml/2006/main">
  <p:tag name="AS_UNIQUEID" val="9523"/>
</p:tagLst>
</file>

<file path=ppt/tags/tag349.xml><?xml version="1.0" encoding="utf-8"?>
<p:tagLst xmlns:p="http://schemas.openxmlformats.org/presentationml/2006/main">
  <p:tag name="AS_UNIQUEID" val="9524"/>
</p:tagLst>
</file>

<file path=ppt/tags/tag35.xml><?xml version="1.0" encoding="utf-8"?>
<p:tagLst xmlns:p="http://schemas.openxmlformats.org/presentationml/2006/main">
  <p:tag name="AS_UNIQUEID" val="3190"/>
</p:tagLst>
</file>

<file path=ppt/tags/tag350.xml><?xml version="1.0" encoding="utf-8"?>
<p:tagLst xmlns:p="http://schemas.openxmlformats.org/presentationml/2006/main">
  <p:tag name="AS_UNIQUEID" val="9525"/>
</p:tagLst>
</file>

<file path=ppt/tags/tag351.xml><?xml version="1.0" encoding="utf-8"?>
<p:tagLst xmlns:p="http://schemas.openxmlformats.org/presentationml/2006/main">
  <p:tag name="AS_UNIQUEID" val="9526"/>
</p:tagLst>
</file>

<file path=ppt/tags/tag352.xml><?xml version="1.0" encoding="utf-8"?>
<p:tagLst xmlns:p="http://schemas.openxmlformats.org/presentationml/2006/main">
  <p:tag name="AS_UNIQUEID" val="9527"/>
</p:tagLst>
</file>

<file path=ppt/tags/tag353.xml><?xml version="1.0" encoding="utf-8"?>
<p:tagLst xmlns:p="http://schemas.openxmlformats.org/presentationml/2006/main">
  <p:tag name="AS_UNIQUEID" val="9528"/>
</p:tagLst>
</file>

<file path=ppt/tags/tag354.xml><?xml version="1.0" encoding="utf-8"?>
<p:tagLst xmlns:p="http://schemas.openxmlformats.org/presentationml/2006/main">
  <p:tag name="AS_UNIQUEID" val="9529"/>
</p:tagLst>
</file>

<file path=ppt/tags/tag355.xml><?xml version="1.0" encoding="utf-8"?>
<p:tagLst xmlns:p="http://schemas.openxmlformats.org/presentationml/2006/main">
  <p:tag name="AS_UNIQUEID" val="9530"/>
</p:tagLst>
</file>

<file path=ppt/tags/tag356.xml><?xml version="1.0" encoding="utf-8"?>
<p:tagLst xmlns:p="http://schemas.openxmlformats.org/presentationml/2006/main">
  <p:tag name="AS_UNIQUEID" val="9531"/>
</p:tagLst>
</file>

<file path=ppt/tags/tag357.xml><?xml version="1.0" encoding="utf-8"?>
<p:tagLst xmlns:p="http://schemas.openxmlformats.org/presentationml/2006/main">
  <p:tag name="AS_UNIQUEID" val="9532"/>
</p:tagLst>
</file>

<file path=ppt/tags/tag358.xml><?xml version="1.0" encoding="utf-8"?>
<p:tagLst xmlns:p="http://schemas.openxmlformats.org/presentationml/2006/main">
  <p:tag name="AS_UNIQUEID" val="9499"/>
</p:tagLst>
</file>

<file path=ppt/tags/tag359.xml><?xml version="1.0" encoding="utf-8"?>
<p:tagLst xmlns:p="http://schemas.openxmlformats.org/presentationml/2006/main">
  <p:tag name="AS_UNIQUEID" val="9500"/>
</p:tagLst>
</file>

<file path=ppt/tags/tag36.xml><?xml version="1.0" encoding="utf-8"?>
<p:tagLst xmlns:p="http://schemas.openxmlformats.org/presentationml/2006/main">
  <p:tag name="AS_UNIQUEID" val="3191"/>
</p:tagLst>
</file>

<file path=ppt/tags/tag360.xml><?xml version="1.0" encoding="utf-8"?>
<p:tagLst xmlns:p="http://schemas.openxmlformats.org/presentationml/2006/main">
  <p:tag name="AS_UNIQUEID" val="9501"/>
</p:tagLst>
</file>

<file path=ppt/tags/tag361.xml><?xml version="1.0" encoding="utf-8"?>
<p:tagLst xmlns:p="http://schemas.openxmlformats.org/presentationml/2006/main">
  <p:tag name="AS_UNIQUEID" val="9534"/>
</p:tagLst>
</file>

<file path=ppt/tags/tag362.xml><?xml version="1.0" encoding="utf-8"?>
<p:tagLst xmlns:p="http://schemas.openxmlformats.org/presentationml/2006/main">
  <p:tag name="AS_UNIQUEID" val="9535"/>
</p:tagLst>
</file>

<file path=ppt/tags/tag363.xml><?xml version="1.0" encoding="utf-8"?>
<p:tagLst xmlns:p="http://schemas.openxmlformats.org/presentationml/2006/main">
  <p:tag name="AS_UNIQUEID" val="9536"/>
</p:tagLst>
</file>

<file path=ppt/tags/tag364.xml><?xml version="1.0" encoding="utf-8"?>
<p:tagLst xmlns:p="http://schemas.openxmlformats.org/presentationml/2006/main">
  <p:tag name="AS_UNIQUEID" val="9538"/>
</p:tagLst>
</file>

<file path=ppt/tags/tag365.xml><?xml version="1.0" encoding="utf-8"?>
<p:tagLst xmlns:p="http://schemas.openxmlformats.org/presentationml/2006/main">
  <p:tag name="AS_UNIQUEID" val="9539"/>
</p:tagLst>
</file>

<file path=ppt/tags/tag366.xml><?xml version="1.0" encoding="utf-8"?>
<p:tagLst xmlns:p="http://schemas.openxmlformats.org/presentationml/2006/main">
  <p:tag name="AS_UNIQUEID" val="9540"/>
</p:tagLst>
</file>

<file path=ppt/tags/tag367.xml><?xml version="1.0" encoding="utf-8"?>
<p:tagLst xmlns:p="http://schemas.openxmlformats.org/presentationml/2006/main">
  <p:tag name="AS_UNIQUEID" val="9542"/>
</p:tagLst>
</file>

<file path=ppt/tags/tag368.xml><?xml version="1.0" encoding="utf-8"?>
<p:tagLst xmlns:p="http://schemas.openxmlformats.org/presentationml/2006/main">
  <p:tag name="AS_UNIQUEID" val="9543"/>
</p:tagLst>
</file>

<file path=ppt/tags/tag369.xml><?xml version="1.0" encoding="utf-8"?>
<p:tagLst xmlns:p="http://schemas.openxmlformats.org/presentationml/2006/main">
  <p:tag name="AS_UNIQUEID" val="9544"/>
</p:tagLst>
</file>

<file path=ppt/tags/tag37.xml><?xml version="1.0" encoding="utf-8"?>
<p:tagLst xmlns:p="http://schemas.openxmlformats.org/presentationml/2006/main">
  <p:tag name="AS_UNIQUEID" val="3193"/>
</p:tagLst>
</file>

<file path=ppt/tags/tag370.xml><?xml version="1.0" encoding="utf-8"?>
<p:tagLst xmlns:p="http://schemas.openxmlformats.org/presentationml/2006/main">
  <p:tag name="AS_UNIQUEID" val="9546"/>
</p:tagLst>
</file>

<file path=ppt/tags/tag371.xml><?xml version="1.0" encoding="utf-8"?>
<p:tagLst xmlns:p="http://schemas.openxmlformats.org/presentationml/2006/main">
  <p:tag name="AS_UNIQUEID" val="9547"/>
</p:tagLst>
</file>

<file path=ppt/tags/tag372.xml><?xml version="1.0" encoding="utf-8"?>
<p:tagLst xmlns:p="http://schemas.openxmlformats.org/presentationml/2006/main">
  <p:tag name="AS_UNIQUEID" val="9548"/>
</p:tagLst>
</file>

<file path=ppt/tags/tag373.xml><?xml version="1.0" encoding="utf-8"?>
<p:tagLst xmlns:p="http://schemas.openxmlformats.org/presentationml/2006/main">
  <p:tag name="AS_UNIQUEID" val="9550"/>
</p:tagLst>
</file>

<file path=ppt/tags/tag374.xml><?xml version="1.0" encoding="utf-8"?>
<p:tagLst xmlns:p="http://schemas.openxmlformats.org/presentationml/2006/main">
  <p:tag name="AS_UNIQUEID" val="9551"/>
</p:tagLst>
</file>

<file path=ppt/tags/tag375.xml><?xml version="1.0" encoding="utf-8"?>
<p:tagLst xmlns:p="http://schemas.openxmlformats.org/presentationml/2006/main">
  <p:tag name="AS_UNIQUEID" val="9552"/>
</p:tagLst>
</file>

<file path=ppt/tags/tag376.xml><?xml version="1.0" encoding="utf-8"?>
<p:tagLst xmlns:p="http://schemas.openxmlformats.org/presentationml/2006/main">
  <p:tag name="AS_UNIQUEID" val="3226"/>
</p:tagLst>
</file>

<file path=ppt/tags/tag377.xml><?xml version="1.0" encoding="utf-8"?>
<p:tagLst xmlns:p="http://schemas.openxmlformats.org/presentationml/2006/main">
  <p:tag name="AS_UNIQUEID" val="3227"/>
</p:tagLst>
</file>

<file path=ppt/tags/tag378.xml><?xml version="1.0" encoding="utf-8"?>
<p:tagLst xmlns:p="http://schemas.openxmlformats.org/presentationml/2006/main">
  <p:tag name="AS_UNIQUEID" val="3228"/>
</p:tagLst>
</file>

<file path=ppt/tags/tag379.xml><?xml version="1.0" encoding="utf-8"?>
<p:tagLst xmlns:p="http://schemas.openxmlformats.org/presentationml/2006/main">
  <p:tag name="AS_UNIQUEID" val="3229"/>
</p:tagLst>
</file>

<file path=ppt/tags/tag38.xml><?xml version="1.0" encoding="utf-8"?>
<p:tagLst xmlns:p="http://schemas.openxmlformats.org/presentationml/2006/main">
  <p:tag name="AS_UNIQUEID" val="3194"/>
</p:tagLst>
</file>

<file path=ppt/tags/tag380.xml><?xml version="1.0" encoding="utf-8"?>
<p:tagLst xmlns:p="http://schemas.openxmlformats.org/presentationml/2006/main">
  <p:tag name="AS_UNIQUEID" val="3230"/>
</p:tagLst>
</file>

<file path=ppt/tags/tag381.xml><?xml version="1.0" encoding="utf-8"?>
<p:tagLst xmlns:p="http://schemas.openxmlformats.org/presentationml/2006/main">
  <p:tag name="AS_UNIQUEID" val="3231"/>
</p:tagLst>
</file>

<file path=ppt/tags/tag382.xml><?xml version="1.0" encoding="utf-8"?>
<p:tagLst xmlns:p="http://schemas.openxmlformats.org/presentationml/2006/main">
  <p:tag name="AS_OS" val="Unix 3.10 unknown"/>
  <p:tag name="AS_RELEASE_DATE" val="2023.03.31"/>
  <p:tag name="AS_TITLE" val="Aspose.Slides for Java"/>
  <p:tag name="AS_VERSION" val="23.3"/>
  <p:tag name="COMMONDATA" val="eyJoZGlkIjoiZjc4ZGJlMTY2MDI1OGIxNTNhYTM0MDFmZGY4YWRjNzQifQ=="/>
  <p:tag name="KSO_WPP_MARK_KEY" val="fa58cd40-d0dc-4c46-a819-bf04e367c9b5"/>
</p:tagLst>
</file>

<file path=ppt/tags/tag39.xml><?xml version="1.0" encoding="utf-8"?>
<p:tagLst xmlns:p="http://schemas.openxmlformats.org/presentationml/2006/main">
  <p:tag name="AS_UNIQUEID" val="3195"/>
</p:tagLst>
</file>

<file path=ppt/tags/tag4.xml><?xml version="1.0" encoding="utf-8"?>
<p:tagLst xmlns:p="http://schemas.openxmlformats.org/presentationml/2006/main">
  <p:tag name="AS_UNIQUEID" val="3153"/>
</p:tagLst>
</file>

<file path=ppt/tags/tag40.xml><?xml version="1.0" encoding="utf-8"?>
<p:tagLst xmlns:p="http://schemas.openxmlformats.org/presentationml/2006/main">
  <p:tag name="AS_UNIQUEID" val="3196"/>
</p:tagLst>
</file>

<file path=ppt/tags/tag41.xml><?xml version="1.0" encoding="utf-8"?>
<p:tagLst xmlns:p="http://schemas.openxmlformats.org/presentationml/2006/main">
  <p:tag name="AS_UNIQUEID" val="3197"/>
</p:tagLst>
</file>

<file path=ppt/tags/tag42.xml><?xml version="1.0" encoding="utf-8"?>
<p:tagLst xmlns:p="http://schemas.openxmlformats.org/presentationml/2006/main">
  <p:tag name="AS_UNIQUEID" val="3198"/>
</p:tagLst>
</file>

<file path=ppt/tags/tag43.xml><?xml version="1.0" encoding="utf-8"?>
<p:tagLst xmlns:p="http://schemas.openxmlformats.org/presentationml/2006/main">
  <p:tag name="AS_UNIQUEID" val="3200"/>
</p:tagLst>
</file>

<file path=ppt/tags/tag44.xml><?xml version="1.0" encoding="utf-8"?>
<p:tagLst xmlns:p="http://schemas.openxmlformats.org/presentationml/2006/main">
  <p:tag name="AS_UNIQUEID" val="3201"/>
</p:tagLst>
</file>

<file path=ppt/tags/tag45.xml><?xml version="1.0" encoding="utf-8"?>
<p:tagLst xmlns:p="http://schemas.openxmlformats.org/presentationml/2006/main">
  <p:tag name="AS_UNIQUEID" val="3202"/>
</p:tagLst>
</file>

<file path=ppt/tags/tag46.xml><?xml version="1.0" encoding="utf-8"?>
<p:tagLst xmlns:p="http://schemas.openxmlformats.org/presentationml/2006/main">
  <p:tag name="AS_UNIQUEID" val="3203"/>
</p:tagLst>
</file>

<file path=ppt/tags/tag47.xml><?xml version="1.0" encoding="utf-8"?>
<p:tagLst xmlns:p="http://schemas.openxmlformats.org/presentationml/2006/main">
  <p:tag name="AS_UNIQUEID" val="3204"/>
</p:tagLst>
</file>

<file path=ppt/tags/tag48.xml><?xml version="1.0" encoding="utf-8"?>
<p:tagLst xmlns:p="http://schemas.openxmlformats.org/presentationml/2006/main">
  <p:tag name="AS_UNIQUEID" val="3205"/>
</p:tagLst>
</file>

<file path=ppt/tags/tag49.xml><?xml version="1.0" encoding="utf-8"?>
<p:tagLst xmlns:p="http://schemas.openxmlformats.org/presentationml/2006/main">
  <p:tag name="AS_UNIQUEID" val="3207"/>
</p:tagLst>
</file>

<file path=ppt/tags/tag5.xml><?xml version="1.0" encoding="utf-8"?>
<p:tagLst xmlns:p="http://schemas.openxmlformats.org/presentationml/2006/main">
  <p:tag name="AS_UNIQUEID" val="3154"/>
</p:tagLst>
</file>

<file path=ppt/tags/tag50.xml><?xml version="1.0" encoding="utf-8"?>
<p:tagLst xmlns:p="http://schemas.openxmlformats.org/presentationml/2006/main">
  <p:tag name="AS_UNIQUEID" val="3208"/>
</p:tagLst>
</file>

<file path=ppt/tags/tag51.xml><?xml version="1.0" encoding="utf-8"?>
<p:tagLst xmlns:p="http://schemas.openxmlformats.org/presentationml/2006/main">
  <p:tag name="AS_UNIQUEID" val="3209"/>
</p:tagLst>
</file>

<file path=ppt/tags/tag52.xml><?xml version="1.0" encoding="utf-8"?>
<p:tagLst xmlns:p="http://schemas.openxmlformats.org/presentationml/2006/main">
  <p:tag name="AS_UNIQUEID" val="3210"/>
</p:tagLst>
</file>

<file path=ppt/tags/tag53.xml><?xml version="1.0" encoding="utf-8"?>
<p:tagLst xmlns:p="http://schemas.openxmlformats.org/presentationml/2006/main">
  <p:tag name="AS_UNIQUEID" val="3211"/>
</p:tagLst>
</file>

<file path=ppt/tags/tag54.xml><?xml version="1.0" encoding="utf-8"?>
<p:tagLst xmlns:p="http://schemas.openxmlformats.org/presentationml/2006/main">
  <p:tag name="AS_UNIQUEID" val="3213"/>
</p:tagLst>
</file>

<file path=ppt/tags/tag55.xml><?xml version="1.0" encoding="utf-8"?>
<p:tagLst xmlns:p="http://schemas.openxmlformats.org/presentationml/2006/main">
  <p:tag name="AS_UNIQUEID" val="3214"/>
</p:tagLst>
</file>

<file path=ppt/tags/tag56.xml><?xml version="1.0" encoding="utf-8"?>
<p:tagLst xmlns:p="http://schemas.openxmlformats.org/presentationml/2006/main">
  <p:tag name="AS_UNIQUEID" val="3215"/>
</p:tagLst>
</file>

<file path=ppt/tags/tag57.xml><?xml version="1.0" encoding="utf-8"?>
<p:tagLst xmlns:p="http://schemas.openxmlformats.org/presentationml/2006/main">
  <p:tag name="AS_UNIQUEID" val="3216"/>
</p:tagLst>
</file>

<file path=ppt/tags/tag58.xml><?xml version="1.0" encoding="utf-8"?>
<p:tagLst xmlns:p="http://schemas.openxmlformats.org/presentationml/2006/main">
  <p:tag name="AS_UNIQUEID" val="3217"/>
</p:tagLst>
</file>

<file path=ppt/tags/tag59.xml><?xml version="1.0" encoding="utf-8"?>
<p:tagLst xmlns:p="http://schemas.openxmlformats.org/presentationml/2006/main">
  <p:tag name="AS_UNIQUEID" val="3219"/>
</p:tagLst>
</file>

<file path=ppt/tags/tag6.xml><?xml version="1.0" encoding="utf-8"?>
<p:tagLst xmlns:p="http://schemas.openxmlformats.org/presentationml/2006/main">
  <p:tag name="AS_UNIQUEID" val="3156"/>
</p:tagLst>
</file>

<file path=ppt/tags/tag60.xml><?xml version="1.0" encoding="utf-8"?>
<p:tagLst xmlns:p="http://schemas.openxmlformats.org/presentationml/2006/main">
  <p:tag name="AS_UNIQUEID" val="3220"/>
</p:tagLst>
</file>

<file path=ppt/tags/tag61.xml><?xml version="1.0" encoding="utf-8"?>
<p:tagLst xmlns:p="http://schemas.openxmlformats.org/presentationml/2006/main">
  <p:tag name="AS_UNIQUEID" val="3221"/>
</p:tagLst>
</file>

<file path=ppt/tags/tag62.xml><?xml version="1.0" encoding="utf-8"?>
<p:tagLst xmlns:p="http://schemas.openxmlformats.org/presentationml/2006/main">
  <p:tag name="AS_UNIQUEID" val="3222"/>
</p:tagLst>
</file>

<file path=ppt/tags/tag63.xml><?xml version="1.0" encoding="utf-8"?>
<p:tagLst xmlns:p="http://schemas.openxmlformats.org/presentationml/2006/main">
  <p:tag name="AS_UNIQUEID" val="3223"/>
</p:tagLst>
</file>

<file path=ppt/tags/tag64.xml><?xml version="1.0" encoding="utf-8"?>
<p:tagLst xmlns:p="http://schemas.openxmlformats.org/presentationml/2006/main">
  <p:tag name="AS_UNIQUEID" val="3224"/>
</p:tagLst>
</file>

<file path=ppt/tags/tag65.xml><?xml version="1.0" encoding="utf-8"?>
<p:tagLst xmlns:p="http://schemas.openxmlformats.org/presentationml/2006/main">
  <p:tag name="AS_UNIQUEID" val="9406"/>
</p:tagLst>
</file>

<file path=ppt/tags/tag66.xml><?xml version="1.0" encoding="utf-8"?>
<p:tagLst xmlns:p="http://schemas.openxmlformats.org/presentationml/2006/main">
  <p:tag name="AS_UNIQUEID" val="3233"/>
</p:tagLst>
</file>

<file path=ppt/tags/tag67.xml><?xml version="1.0" encoding="utf-8"?>
<p:tagLst xmlns:p="http://schemas.openxmlformats.org/presentationml/2006/main">
  <p:tag name="AS_UNIQUEID" val="3234"/>
</p:tagLst>
</file>

<file path=ppt/tags/tag68.xml><?xml version="1.0" encoding="utf-8"?>
<p:tagLst xmlns:p="http://schemas.openxmlformats.org/presentationml/2006/main">
  <p:tag name="AS_UNIQUEID" val="3235"/>
</p:tagLst>
</file>

<file path=ppt/tags/tag69.xml><?xml version="1.0" encoding="utf-8"?>
<p:tagLst xmlns:p="http://schemas.openxmlformats.org/presentationml/2006/main">
  <p:tag name="AS_UNIQUEID" val="3236"/>
</p:tagLst>
</file>

<file path=ppt/tags/tag7.xml><?xml version="1.0" encoding="utf-8"?>
<p:tagLst xmlns:p="http://schemas.openxmlformats.org/presentationml/2006/main">
  <p:tag name="AS_UNIQUEID" val="3157"/>
</p:tagLst>
</file>

<file path=ppt/tags/tag70.xml><?xml version="1.0" encoding="utf-8"?>
<p:tagLst xmlns:p="http://schemas.openxmlformats.org/presentationml/2006/main">
  <p:tag name="AS_UNIQUEID" val="3237"/>
</p:tagLst>
</file>

<file path=ppt/tags/tag71.xml><?xml version="1.0" encoding="utf-8"?>
<p:tagLst xmlns:p="http://schemas.openxmlformats.org/presentationml/2006/main">
  <p:tag name="AS_UNIQUEID" val="3238"/>
</p:tagLst>
</file>

<file path=ppt/tags/tag72.xml><?xml version="1.0" encoding="utf-8"?>
<p:tagLst xmlns:p="http://schemas.openxmlformats.org/presentationml/2006/main">
  <p:tag name="AS_UNIQUEID" val="3239"/>
</p:tagLst>
</file>

<file path=ppt/tags/tag73.xml><?xml version="1.0" encoding="utf-8"?>
<p:tagLst xmlns:p="http://schemas.openxmlformats.org/presentationml/2006/main">
  <p:tag name="AS_UNIQUEID" val="3241"/>
</p:tagLst>
</file>

<file path=ppt/tags/tag74.xml><?xml version="1.0" encoding="utf-8"?>
<p:tagLst xmlns:p="http://schemas.openxmlformats.org/presentationml/2006/main">
  <p:tag name="AS_UNIQUEID" val="9409"/>
</p:tagLst>
</file>

<file path=ppt/tags/tag75.xml><?xml version="1.0" encoding="utf-8"?>
<p:tagLst xmlns:p="http://schemas.openxmlformats.org/presentationml/2006/main">
  <p:tag name="AS_UNIQUEID" val="9553"/>
</p:tagLst>
</file>

<file path=ppt/tags/tag76.xml><?xml version="1.0" encoding="utf-8"?>
<p:tagLst xmlns:p="http://schemas.openxmlformats.org/presentationml/2006/main">
  <p:tag name="AS_UNIQUEID" val="3233"/>
</p:tagLst>
</file>

<file path=ppt/tags/tag77.xml><?xml version="1.0" encoding="utf-8"?>
<p:tagLst xmlns:p="http://schemas.openxmlformats.org/presentationml/2006/main">
  <p:tag name="AS_UNIQUEID" val="3234"/>
</p:tagLst>
</file>

<file path=ppt/tags/tag78.xml><?xml version="1.0" encoding="utf-8"?>
<p:tagLst xmlns:p="http://schemas.openxmlformats.org/presentationml/2006/main">
  <p:tag name="AS_UNIQUEID" val="3235"/>
</p:tagLst>
</file>

<file path=ppt/tags/tag79.xml><?xml version="1.0" encoding="utf-8"?>
<p:tagLst xmlns:p="http://schemas.openxmlformats.org/presentationml/2006/main">
  <p:tag name="AS_UNIQUEID" val="3236"/>
</p:tagLst>
</file>

<file path=ppt/tags/tag8.xml><?xml version="1.0" encoding="utf-8"?>
<p:tagLst xmlns:p="http://schemas.openxmlformats.org/presentationml/2006/main">
  <p:tag name="AS_UNIQUEID" val="3158"/>
</p:tagLst>
</file>

<file path=ppt/tags/tag80.xml><?xml version="1.0" encoding="utf-8"?>
<p:tagLst xmlns:p="http://schemas.openxmlformats.org/presentationml/2006/main">
  <p:tag name="AS_UNIQUEID" val="3237"/>
</p:tagLst>
</file>

<file path=ppt/tags/tag81.xml><?xml version="1.0" encoding="utf-8"?>
<p:tagLst xmlns:p="http://schemas.openxmlformats.org/presentationml/2006/main">
  <p:tag name="AS_UNIQUEID" val="3238"/>
</p:tagLst>
</file>

<file path=ppt/tags/tag82.xml><?xml version="1.0" encoding="utf-8"?>
<p:tagLst xmlns:p="http://schemas.openxmlformats.org/presentationml/2006/main">
  <p:tag name="AS_UNIQUEID" val="3239"/>
</p:tagLst>
</file>

<file path=ppt/tags/tag83.xml><?xml version="1.0" encoding="utf-8"?>
<p:tagLst xmlns:p="http://schemas.openxmlformats.org/presentationml/2006/main">
  <p:tag name="AS_UNIQUEID" val="3240"/>
</p:tagLst>
</file>

<file path=ppt/tags/tag84.xml><?xml version="1.0" encoding="utf-8"?>
<p:tagLst xmlns:p="http://schemas.openxmlformats.org/presentationml/2006/main">
  <p:tag name="AS_UNIQUEID" val="3241"/>
</p:tagLst>
</file>

<file path=ppt/tags/tag85.xml><?xml version="1.0" encoding="utf-8"?>
<p:tagLst xmlns:p="http://schemas.openxmlformats.org/presentationml/2006/main">
  <p:tag name="AS_UNIQUEID" val="3242"/>
</p:tagLst>
</file>

<file path=ppt/tags/tag86.xml><?xml version="1.0" encoding="utf-8"?>
<p:tagLst xmlns:p="http://schemas.openxmlformats.org/presentationml/2006/main">
  <p:tag name="AS_UNIQUEID" val="9411"/>
</p:tagLst>
</file>

<file path=ppt/tags/tag87.xml><?xml version="1.0" encoding="utf-8"?>
<p:tagLst xmlns:p="http://schemas.openxmlformats.org/presentationml/2006/main">
  <p:tag name="AS_UNIQUEID" val="3233"/>
</p:tagLst>
</file>

<file path=ppt/tags/tag88.xml><?xml version="1.0" encoding="utf-8"?>
<p:tagLst xmlns:p="http://schemas.openxmlformats.org/presentationml/2006/main">
  <p:tag name="AS_UNIQUEID" val="3234"/>
</p:tagLst>
</file>

<file path=ppt/tags/tag89.xml><?xml version="1.0" encoding="utf-8"?>
<p:tagLst xmlns:p="http://schemas.openxmlformats.org/presentationml/2006/main">
  <p:tag name="AS_UNIQUEID" val="3235"/>
</p:tagLst>
</file>

<file path=ppt/tags/tag9.xml><?xml version="1.0" encoding="utf-8"?>
<p:tagLst xmlns:p="http://schemas.openxmlformats.org/presentationml/2006/main">
  <p:tag name="AS_UNIQUEID" val="3159"/>
</p:tagLst>
</file>

<file path=ppt/tags/tag90.xml><?xml version="1.0" encoding="utf-8"?>
<p:tagLst xmlns:p="http://schemas.openxmlformats.org/presentationml/2006/main">
  <p:tag name="AS_UNIQUEID" val="3236"/>
</p:tagLst>
</file>

<file path=ppt/tags/tag91.xml><?xml version="1.0" encoding="utf-8"?>
<p:tagLst xmlns:p="http://schemas.openxmlformats.org/presentationml/2006/main">
  <p:tag name="AS_UNIQUEID" val="3237"/>
</p:tagLst>
</file>

<file path=ppt/tags/tag92.xml><?xml version="1.0" encoding="utf-8"?>
<p:tagLst xmlns:p="http://schemas.openxmlformats.org/presentationml/2006/main">
  <p:tag name="AS_UNIQUEID" val="3238"/>
</p:tagLst>
</file>

<file path=ppt/tags/tag93.xml><?xml version="1.0" encoding="utf-8"?>
<p:tagLst xmlns:p="http://schemas.openxmlformats.org/presentationml/2006/main">
  <p:tag name="AS_UNIQUEID" val="3239"/>
</p:tagLst>
</file>

<file path=ppt/tags/tag94.xml><?xml version="1.0" encoding="utf-8"?>
<p:tagLst xmlns:p="http://schemas.openxmlformats.org/presentationml/2006/main">
  <p:tag name="AS_UNIQUEID" val="3241"/>
</p:tagLst>
</file>

<file path=ppt/tags/tag95.xml><?xml version="1.0" encoding="utf-8"?>
<p:tagLst xmlns:p="http://schemas.openxmlformats.org/presentationml/2006/main">
  <p:tag name="AS_UNIQUEID" val="9413"/>
</p:tagLst>
</file>

<file path=ppt/tags/tag96.xml><?xml version="1.0" encoding="utf-8"?>
<p:tagLst xmlns:p="http://schemas.openxmlformats.org/presentationml/2006/main">
  <p:tag name="AS_UNIQUEID" val="9415"/>
</p:tagLst>
</file>

<file path=ppt/tags/tag97.xml><?xml version="1.0" encoding="utf-8"?>
<p:tagLst xmlns:p="http://schemas.openxmlformats.org/presentationml/2006/main">
  <p:tag name="AS_UNIQUEID" val="9416"/>
</p:tagLst>
</file>

<file path=ppt/tags/tag98.xml><?xml version="1.0" encoding="utf-8"?>
<p:tagLst xmlns:p="http://schemas.openxmlformats.org/presentationml/2006/main">
  <p:tag name="AS_UNIQUEID" val="9417"/>
</p:tagLst>
</file>

<file path=ppt/tags/tag99.xml><?xml version="1.0" encoding="utf-8"?>
<p:tagLst xmlns:p="http://schemas.openxmlformats.org/presentationml/2006/main">
  <p:tag name="AS_UNIQUEID" val="941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7308</Words>
  <Application>WPS 演示</Application>
  <PresentationFormat/>
  <Paragraphs>494</Paragraphs>
  <Slides>28</Slides>
  <Notes>4</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28</vt:i4>
      </vt:variant>
    </vt:vector>
  </HeadingPairs>
  <TitlesOfParts>
    <vt:vector size="52" baseType="lpstr">
      <vt:lpstr>Arial</vt:lpstr>
      <vt:lpstr>宋体</vt:lpstr>
      <vt:lpstr>Wingdings</vt:lpstr>
      <vt:lpstr>Segoe UI Light 8</vt:lpstr>
      <vt:lpstr>微软雅黑 Light</vt:lpstr>
      <vt:lpstr>黑体</vt:lpstr>
      <vt:lpstr>微软雅黑</vt:lpstr>
      <vt:lpstr>华文仿宋</vt:lpstr>
      <vt:lpstr>方正粗雅宋_GBK</vt:lpstr>
      <vt:lpstr>楷体</vt:lpstr>
      <vt:lpstr>方正粗黑宋简体</vt:lpstr>
      <vt:lpstr>华文细黑</vt:lpstr>
      <vt:lpstr>Arial</vt:lpstr>
      <vt:lpstr>Calibri</vt:lpstr>
      <vt:lpstr>Segoe UI</vt:lpstr>
      <vt:lpstr>Arial Unicode MS</vt:lpstr>
      <vt:lpstr>华文新魏</vt:lpstr>
      <vt:lpstr>Wingdings</vt:lpstr>
      <vt:lpstr>华文楷体</vt:lpstr>
      <vt:lpstr>华文中宋</vt:lpstr>
      <vt:lpstr>Calibri</vt:lpstr>
      <vt:lpstr>华文行楷</vt:lpstr>
      <vt:lpstr>MS PGothic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2024-12-10T16:05:00Z</cp:lastPrinted>
  <dcterms:created xsi:type="dcterms:W3CDTF">2024-12-10T16:05:00Z</dcterms:created>
  <dcterms:modified xsi:type="dcterms:W3CDTF">2024-12-25T01:46:08Z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41ADF21604F8418C84AF4C512974CB09</vt:lpwstr>
  </property>
  <property fmtid="{D5CDD505-2E9C-101B-9397-08002B2CF9AE}" pid="7" name="KSOProductBuildVer">
    <vt:lpwstr>2052-11.1.0.12165</vt:lpwstr>
  </property>
</Properties>
</file>