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63"/>
  </p:notesMasterIdLst>
  <p:handoutMasterIdLst>
    <p:handoutMasterId r:id="rId64"/>
  </p:handoutMasterIdLst>
  <p:sldIdLst>
    <p:sldId id="817" r:id="rId3"/>
    <p:sldId id="710" r:id="rId4"/>
    <p:sldId id="870" r:id="rId5"/>
    <p:sldId id="913" r:id="rId6"/>
    <p:sldId id="716" r:id="rId7"/>
    <p:sldId id="871" r:id="rId8"/>
    <p:sldId id="873" r:id="rId9"/>
    <p:sldId id="874" r:id="rId10"/>
    <p:sldId id="919" r:id="rId11"/>
    <p:sldId id="875" r:id="rId12"/>
    <p:sldId id="565" r:id="rId13"/>
    <p:sldId id="876" r:id="rId14"/>
    <p:sldId id="920" r:id="rId15"/>
    <p:sldId id="672" r:id="rId16"/>
    <p:sldId id="723" r:id="rId17"/>
    <p:sldId id="813" r:id="rId18"/>
    <p:sldId id="831" r:id="rId19"/>
    <p:sldId id="921" r:id="rId20"/>
    <p:sldId id="731" r:id="rId21"/>
    <p:sldId id="815" r:id="rId22"/>
    <p:sldId id="886" r:id="rId23"/>
    <p:sldId id="922" r:id="rId24"/>
    <p:sldId id="749" r:id="rId25"/>
    <p:sldId id="923" r:id="rId26"/>
    <p:sldId id="824" r:id="rId27"/>
    <p:sldId id="770" r:id="rId28"/>
    <p:sldId id="753" r:id="rId29"/>
    <p:sldId id="814" r:id="rId30"/>
    <p:sldId id="755" r:id="rId31"/>
    <p:sldId id="756" r:id="rId32"/>
    <p:sldId id="903" r:id="rId33"/>
    <p:sldId id="757" r:id="rId34"/>
    <p:sldId id="758" r:id="rId35"/>
    <p:sldId id="816" r:id="rId36"/>
    <p:sldId id="319" r:id="rId37"/>
    <p:sldId id="904" r:id="rId38"/>
    <p:sldId id="320" r:id="rId39"/>
    <p:sldId id="321" r:id="rId40"/>
    <p:sldId id="322" r:id="rId41"/>
    <p:sldId id="323" r:id="rId42"/>
    <p:sldId id="858" r:id="rId43"/>
    <p:sldId id="324" r:id="rId44"/>
    <p:sldId id="325" r:id="rId45"/>
    <p:sldId id="326" r:id="rId46"/>
    <p:sldId id="327" r:id="rId47"/>
    <p:sldId id="328" r:id="rId48"/>
    <p:sldId id="910" r:id="rId49"/>
    <p:sldId id="924" r:id="rId50"/>
    <p:sldId id="329" r:id="rId51"/>
    <p:sldId id="864" r:id="rId52"/>
    <p:sldId id="330" r:id="rId53"/>
    <p:sldId id="865" r:id="rId54"/>
    <p:sldId id="331" r:id="rId55"/>
    <p:sldId id="866" r:id="rId56"/>
    <p:sldId id="332" r:id="rId57"/>
    <p:sldId id="333" r:id="rId58"/>
    <p:sldId id="651" r:id="rId59"/>
    <p:sldId id="334" r:id="rId60"/>
    <p:sldId id="925" r:id="rId61"/>
    <p:sldId id="822" r:id="rId62"/>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4A82"/>
    <a:srgbClr val="00589A"/>
    <a:srgbClr val="BFBFBF"/>
    <a:srgbClr val="0067B4"/>
    <a:srgbClr val="110B65"/>
    <a:srgbClr val="0070C0"/>
    <a:srgbClr val="F0F0F0"/>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90" autoAdjust="0"/>
    <p:restoredTop sz="96313" autoAdjust="0"/>
  </p:normalViewPr>
  <p:slideViewPr>
    <p:cSldViewPr>
      <p:cViewPr>
        <p:scale>
          <a:sx n="90" d="100"/>
          <a:sy n="90" d="100"/>
        </p:scale>
        <p:origin x="570" y="510"/>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2024/6/11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109999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2024/6/11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91227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0605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23</a:t>
            </a:fld>
            <a:endParaRPr lang="zh-CN" altLang="en-US"/>
          </a:p>
        </p:txBody>
      </p:sp>
    </p:spTree>
    <p:extLst>
      <p:ext uri="{BB962C8B-B14F-4D97-AF65-F5344CB8AC3E}">
        <p14:creationId xmlns:p14="http://schemas.microsoft.com/office/powerpoint/2010/main" val="66671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24</a:t>
            </a:fld>
            <a:endParaRPr lang="zh-CN" altLang="en-US"/>
          </a:p>
        </p:txBody>
      </p:sp>
    </p:spTree>
    <p:extLst>
      <p:ext uri="{BB962C8B-B14F-4D97-AF65-F5344CB8AC3E}">
        <p14:creationId xmlns:p14="http://schemas.microsoft.com/office/powerpoint/2010/main" val="420982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26</a:t>
            </a:fld>
            <a:endParaRPr lang="zh-CN" altLang="en-US"/>
          </a:p>
        </p:txBody>
      </p:sp>
    </p:spTree>
    <p:extLst>
      <p:ext uri="{BB962C8B-B14F-4D97-AF65-F5344CB8AC3E}">
        <p14:creationId xmlns:p14="http://schemas.microsoft.com/office/powerpoint/2010/main" val="230646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27</a:t>
            </a:fld>
            <a:endParaRPr lang="zh-CN" altLang="en-US"/>
          </a:p>
        </p:txBody>
      </p:sp>
    </p:spTree>
    <p:extLst>
      <p:ext uri="{BB962C8B-B14F-4D97-AF65-F5344CB8AC3E}">
        <p14:creationId xmlns:p14="http://schemas.microsoft.com/office/powerpoint/2010/main" val="1852913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44</a:t>
            </a:fld>
            <a:endParaRPr lang="zh-CN" altLang="en-US"/>
          </a:p>
        </p:txBody>
      </p:sp>
    </p:spTree>
    <p:extLst>
      <p:ext uri="{BB962C8B-B14F-4D97-AF65-F5344CB8AC3E}">
        <p14:creationId xmlns:p14="http://schemas.microsoft.com/office/powerpoint/2010/main" val="234898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6288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11</a:t>
            </a:fld>
            <a:endParaRPr lang="zh-CN" altLang="en-US"/>
          </a:p>
        </p:txBody>
      </p:sp>
    </p:spTree>
    <p:extLst>
      <p:ext uri="{BB962C8B-B14F-4D97-AF65-F5344CB8AC3E}">
        <p14:creationId xmlns:p14="http://schemas.microsoft.com/office/powerpoint/2010/main" val="176950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12</a:t>
            </a:fld>
            <a:endParaRPr lang="zh-CN" altLang="en-US"/>
          </a:p>
        </p:txBody>
      </p:sp>
    </p:spTree>
    <p:extLst>
      <p:ext uri="{BB962C8B-B14F-4D97-AF65-F5344CB8AC3E}">
        <p14:creationId xmlns:p14="http://schemas.microsoft.com/office/powerpoint/2010/main" val="935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13</a:t>
            </a:fld>
            <a:endParaRPr lang="zh-CN" altLang="en-US"/>
          </a:p>
        </p:txBody>
      </p:sp>
    </p:spTree>
    <p:extLst>
      <p:ext uri="{BB962C8B-B14F-4D97-AF65-F5344CB8AC3E}">
        <p14:creationId xmlns:p14="http://schemas.microsoft.com/office/powerpoint/2010/main" val="318490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14</a:t>
            </a:fld>
            <a:endParaRPr lang="zh-CN" altLang="en-US"/>
          </a:p>
        </p:txBody>
      </p:sp>
    </p:spTree>
    <p:extLst>
      <p:ext uri="{BB962C8B-B14F-4D97-AF65-F5344CB8AC3E}">
        <p14:creationId xmlns:p14="http://schemas.microsoft.com/office/powerpoint/2010/main" val="2204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15</a:t>
            </a:fld>
            <a:endParaRPr lang="zh-CN" altLang="en-US"/>
          </a:p>
        </p:txBody>
      </p:sp>
    </p:spTree>
    <p:extLst>
      <p:ext uri="{BB962C8B-B14F-4D97-AF65-F5344CB8AC3E}">
        <p14:creationId xmlns:p14="http://schemas.microsoft.com/office/powerpoint/2010/main" val="335564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17</a:t>
            </a:fld>
            <a:endParaRPr lang="zh-CN" altLang="en-US"/>
          </a:p>
        </p:txBody>
      </p:sp>
    </p:spTree>
    <p:extLst>
      <p:ext uri="{BB962C8B-B14F-4D97-AF65-F5344CB8AC3E}">
        <p14:creationId xmlns:p14="http://schemas.microsoft.com/office/powerpoint/2010/main" val="6974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19</a:t>
            </a:fld>
            <a:endParaRPr lang="zh-CN" altLang="en-US"/>
          </a:p>
        </p:txBody>
      </p:sp>
    </p:spTree>
    <p:extLst>
      <p:ext uri="{BB962C8B-B14F-4D97-AF65-F5344CB8AC3E}">
        <p14:creationId xmlns:p14="http://schemas.microsoft.com/office/powerpoint/2010/main" val="69649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767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9367262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1725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userDrawn="1"/>
        </p:nvSpPr>
        <p:spPr>
          <a:xfrm>
            <a:off x="349147" y="301142"/>
            <a:ext cx="1818194" cy="523099"/>
          </a:xfrm>
          <a:prstGeom prst="rect">
            <a:avLst/>
          </a:prstGeom>
        </p:spPr>
        <p:txBody>
          <a:bodyPr wrap="square">
            <a:spAutoFit/>
          </a:bodyPr>
          <a:lstStyle/>
          <a:p>
            <a:pPr algn="ctr">
              <a:defRPr/>
            </a:pPr>
            <a:r>
              <a:rPr lang="zh-CN" altLang="en-US" sz="2799" b="1" kern="100" dirty="0">
                <a:solidFill>
                  <a:prstClr val="white"/>
                </a:solidFill>
                <a:latin typeface="Times New Roman" panose="02020603050405020304"/>
                <a:cs typeface="Times New Roman" panose="02020603050405020304"/>
              </a:rPr>
              <a:t>知识梳理</a:t>
            </a:r>
          </a:p>
        </p:txBody>
      </p:sp>
    </p:spTree>
    <p:extLst>
      <p:ext uri="{BB962C8B-B14F-4D97-AF65-F5344CB8AC3E}">
        <p14:creationId xmlns:p14="http://schemas.microsoft.com/office/powerpoint/2010/main" val="681750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dirty="0">
                <a:solidFill>
                  <a:prstClr val="white"/>
                </a:solidFill>
                <a:latin typeface="微软雅黑" panose="020B0503020204020204" pitchFamily="34" charset="-122"/>
              </a:rPr>
              <a:t>教材改编题</a:t>
            </a: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557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dirty="0">
                <a:solidFill>
                  <a:prstClr val="white"/>
                </a:solidFill>
                <a:latin typeface="微软雅黑" panose="020B0503020204020204" pitchFamily="34" charset="-122"/>
              </a:rPr>
              <a:t>思考辨析</a:t>
            </a: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53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280532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prstClr val="white"/>
                </a:solidFill>
              </a:rPr>
              <a:t>课堂小结</a:t>
            </a:r>
            <a:endParaRPr lang="zh-CN" altLang="en-US" sz="2400" b="1" dirty="0">
              <a:solidFill>
                <a:prstClr val="white"/>
              </a:solidFill>
            </a:endParaRPr>
          </a:p>
        </p:txBody>
      </p:sp>
    </p:spTree>
    <p:extLst>
      <p:ext uri="{BB962C8B-B14F-4D97-AF65-F5344CB8AC3E}">
        <p14:creationId xmlns:p14="http://schemas.microsoft.com/office/powerpoint/2010/main" val="6021327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grpSp>
    </p:spTree>
    <p:extLst>
      <p:ext uri="{BB962C8B-B14F-4D97-AF65-F5344CB8AC3E}">
        <p14:creationId xmlns:p14="http://schemas.microsoft.com/office/powerpoint/2010/main" val="23101803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66916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349147" y="301142"/>
            <a:ext cx="1818194" cy="523099"/>
          </a:xfrm>
          <a:prstGeom prst="rect">
            <a:avLst/>
          </a:prstGeom>
        </p:spPr>
        <p:txBody>
          <a:bodyPr wrap="square">
            <a:spAutoFit/>
          </a:bodyPr>
          <a:lstStyle/>
          <a:p>
            <a:pPr lvl="0" algn="ctr">
              <a:defRPr/>
            </a:pPr>
            <a:r>
              <a:rPr lang="zh-CN" altLang="en-US" sz="2799" b="1" kern="100" dirty="0" smtClean="0">
                <a:solidFill>
                  <a:schemeClr val="bg1"/>
                </a:solidFill>
                <a:latin typeface="Times New Roman" panose="02020603050405020304"/>
                <a:ea typeface="微软雅黑" panose="020B0503020204020204" charset="-122"/>
                <a:cs typeface="Times New Roman" panose="02020603050405020304"/>
              </a:rPr>
              <a:t>知识梳理</a:t>
            </a:r>
            <a:endParaRPr lang="zh-CN" altLang="en-US" sz="2799" b="1" kern="100" dirty="0">
              <a:solidFill>
                <a:schemeClr val="bg1"/>
              </a:solidFill>
              <a:latin typeface="Times New Roman" panose="02020603050405020304"/>
              <a:ea typeface="+mj-ea"/>
              <a:cs typeface="Times New Roman" panose="02020603050405020304"/>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教材改编题</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思考辨析</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2400"/>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课堂小结</a:t>
            </a:r>
            <a:endParaRPr lang="zh-CN" alt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Tree>
    <p:extLst>
      <p:ext uri="{BB962C8B-B14F-4D97-AF65-F5344CB8AC3E}">
        <p14:creationId xmlns:p14="http://schemas.microsoft.com/office/powerpoint/2010/main" val="250025623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TIF"/><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slide" Target="slide4.xml"/><Relationship Id="rId4" Type="http://schemas.openxmlformats.org/officeDocument/2006/relationships/image" Target="../media/image26.png"/><Relationship Id="rId9" Type="http://schemas.openxmlformats.org/officeDocument/2006/relationships/image" Target="../media/image29.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image" Target="../media/image37.png"/><Relationship Id="rId2"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slide" Target="slide33.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slide" Target="slide33.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9.xml"/><Relationship Id="rId1" Type="http://schemas.openxmlformats.org/officeDocument/2006/relationships/slideLayout" Target="../slideLayouts/slideLayout3.xml"/><Relationship Id="rId5" Type="http://schemas.openxmlformats.org/officeDocument/2006/relationships/slide" Target="slide33.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9.xml"/><Relationship Id="rId7" Type="http://schemas.openxmlformats.org/officeDocument/2006/relationships/slide" Target="slide4.xml"/><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image" Target="../media/image42.png"/><Relationship Id="rId4" Type="http://schemas.openxmlformats.org/officeDocument/2006/relationships/slide" Target="slide30.xml"/><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image" Target="../media/image43.png"/><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44.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37.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image" Target="../media/image45.png"/><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19" Type="http://schemas.openxmlformats.org/officeDocument/2006/relationships/image" Target="../media/image46.png"/><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38.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image" Target="../media/image47.png"/><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19" Type="http://schemas.openxmlformats.org/officeDocument/2006/relationships/image" Target="../media/image48.png"/><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3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34.xml"/><Relationship Id="rId4" Type="http://schemas.openxmlformats.org/officeDocument/2006/relationships/slide" Target="slide16.xml"/></Relationships>
</file>

<file path=ppt/slides/_rels/slide4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notesSlide" Target="../notesSlides/notesSlide14.xml"/><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19" Type="http://schemas.openxmlformats.org/officeDocument/2006/relationships/image" Target="../media/image49.png"/><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45.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image" Target="../media/image50.png"/><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19" Type="http://schemas.openxmlformats.org/officeDocument/2006/relationships/image" Target="../media/image51.png"/><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4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52.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53.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54.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49.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image" Target="../media/image55.png"/><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56.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51.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image" Target="../media/image57.png"/><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58.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5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5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5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59.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56.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9.xml"/><Relationship Id="rId18" Type="http://schemas.openxmlformats.org/officeDocument/2006/relationships/slide" Target="slide58.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46.xml"/><Relationship Id="rId17" Type="http://schemas.openxmlformats.org/officeDocument/2006/relationships/slide" Target="slide56.xml"/><Relationship Id="rId2" Type="http://schemas.openxmlformats.org/officeDocument/2006/relationships/image" Target="../media/image60.png"/><Relationship Id="rId16" Type="http://schemas.openxmlformats.org/officeDocument/2006/relationships/slide" Target="slide55.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5.xml"/><Relationship Id="rId5" Type="http://schemas.openxmlformats.org/officeDocument/2006/relationships/slide" Target="slide38.xml"/><Relationship Id="rId15" Type="http://schemas.openxmlformats.org/officeDocument/2006/relationships/slide" Target="slide53.xml"/><Relationship Id="rId10" Type="http://schemas.openxmlformats.org/officeDocument/2006/relationships/slide" Target="slide44.xml"/><Relationship Id="rId4" Type="http://schemas.openxmlformats.org/officeDocument/2006/relationships/slide" Target="slide37.xml"/><Relationship Id="rId9" Type="http://schemas.openxmlformats.org/officeDocument/2006/relationships/slide" Target="slide43.xml"/><Relationship Id="rId14" Type="http://schemas.openxmlformats.org/officeDocument/2006/relationships/slide" Target="slide51.xml"/></Relationships>
</file>

<file path=ppt/slides/_rels/slide5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61.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5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62.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19" Type="http://schemas.openxmlformats.org/officeDocument/2006/relationships/image" Target="../media/image63.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5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1.xml"/><Relationship Id="rId18" Type="http://schemas.openxmlformats.org/officeDocument/2006/relationships/image" Target="../media/image64.png"/><Relationship Id="rId3" Type="http://schemas.openxmlformats.org/officeDocument/2006/relationships/slide" Target="slide37.xml"/><Relationship Id="rId21" Type="http://schemas.openxmlformats.org/officeDocument/2006/relationships/image" Target="../media/image20.png"/><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58.xml"/><Relationship Id="rId2" Type="http://schemas.openxmlformats.org/officeDocument/2006/relationships/slide" Target="slide35.xml"/><Relationship Id="rId16" Type="http://schemas.openxmlformats.org/officeDocument/2006/relationships/slide" Target="slide56.xml"/><Relationship Id="rId20"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46.xml"/><Relationship Id="rId5" Type="http://schemas.openxmlformats.org/officeDocument/2006/relationships/slide" Target="slide39.xml"/><Relationship Id="rId15" Type="http://schemas.openxmlformats.org/officeDocument/2006/relationships/slide" Target="slide55.xml"/><Relationship Id="rId10" Type="http://schemas.openxmlformats.org/officeDocument/2006/relationships/slide" Target="slide45.xml"/><Relationship Id="rId19" Type="http://schemas.openxmlformats.org/officeDocument/2006/relationships/image" Target="../media/image65.png"/><Relationship Id="rId4" Type="http://schemas.openxmlformats.org/officeDocument/2006/relationships/slide" Target="slide38.xml"/><Relationship Id="rId9" Type="http://schemas.openxmlformats.org/officeDocument/2006/relationships/slide" Target="slide44.xml"/><Relationship Id="rId14" Type="http://schemas.openxmlformats.org/officeDocument/2006/relationships/slide" Target="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205" y="-5201"/>
            <a:ext cx="579113" cy="729975"/>
            <a:chOff x="10991812" y="-5749"/>
            <a:chExt cx="760532" cy="958655"/>
          </a:xfrm>
        </p:grpSpPr>
        <p:sp>
          <p:nvSpPr>
            <p:cNvPr id="25" name="同侧圆角矩形 24"/>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7" name="矩形 6"/>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smtClean="0">
                <a:solidFill>
                  <a:schemeClr val="bg1">
                    <a:lumMod val="50000"/>
                  </a:schemeClr>
                </a:solidFill>
                <a:latin typeface="+mn-ea"/>
                <a:cs typeface="Times New Roman" panose="02020603050405020304" pitchFamily="18" charset="0"/>
              </a:rPr>
              <a:t>7</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grpSp>
        <p:nvGrpSpPr>
          <p:cNvPr id="2" name="组合 1"/>
          <p:cNvGrpSpPr/>
          <p:nvPr/>
        </p:nvGrpSpPr>
        <p:grpSpPr>
          <a:xfrm>
            <a:off x="2282501" y="3860948"/>
            <a:ext cx="7626999" cy="140937"/>
            <a:chOff x="2784399" y="3860948"/>
            <a:chExt cx="7184978" cy="140937"/>
          </a:xfrm>
        </p:grpSpPr>
        <p:cxnSp>
          <p:nvCxnSpPr>
            <p:cNvPr id="19" name="直接连接符 18"/>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
        <p:nvSpPr>
          <p:cNvPr id="27" name="文本框 26"/>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5281951" y="1989174"/>
            <a:ext cx="1628098" cy="584647"/>
          </a:xfrm>
          <a:prstGeom prst="rect">
            <a:avLst/>
          </a:prstGeom>
          <a:noFill/>
        </p:spPr>
        <p:txBody>
          <a:bodyPr vert="horz" wrap="square" rtlCol="0">
            <a:spAutoFit/>
          </a:bodyPr>
          <a:lstStyle/>
          <a:p>
            <a:pPr algn="l"/>
            <a:r>
              <a:rPr lang="zh-CN" altLang="en-US" sz="3199" dirty="0">
                <a:solidFill>
                  <a:schemeClr val="bg1"/>
                </a:solidFill>
                <a:cs typeface="+mn-ea"/>
                <a:sym typeface="+mn-lt"/>
              </a:rPr>
              <a:t>第</a:t>
            </a:r>
            <a:r>
              <a:rPr lang="en-US" altLang="zh-CN" sz="3199" dirty="0" smtClean="0">
                <a:solidFill>
                  <a:schemeClr val="bg1"/>
                </a:solidFill>
                <a:cs typeface="+mn-ea"/>
                <a:sym typeface="+mn-lt"/>
              </a:rPr>
              <a:t>1</a:t>
            </a:r>
            <a:r>
              <a:rPr lang="zh-CN" altLang="en-US" sz="3199" dirty="0" smtClean="0">
                <a:solidFill>
                  <a:schemeClr val="bg1"/>
                </a:solidFill>
                <a:cs typeface="+mn-ea"/>
                <a:sym typeface="+mn-lt"/>
              </a:rPr>
              <a:t>课时</a:t>
            </a:r>
            <a:endParaRPr lang="zh-CN" altLang="en-US" sz="3199" dirty="0">
              <a:solidFill>
                <a:schemeClr val="bg1"/>
              </a:solidFill>
              <a:cs typeface="+mn-ea"/>
              <a:sym typeface="+mn-lt"/>
            </a:endParaRPr>
          </a:p>
        </p:txBody>
      </p:sp>
      <p:sp>
        <p:nvSpPr>
          <p:cNvPr id="16" name="矩形 259"/>
          <p:cNvSpPr>
            <a:spLocks noChangeArrowheads="1"/>
          </p:cNvSpPr>
          <p:nvPr/>
        </p:nvSpPr>
        <p:spPr bwMode="auto">
          <a:xfrm>
            <a:off x="2570394" y="2824256"/>
            <a:ext cx="7051212" cy="83099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zh-CN" altLang="zh-CN" sz="4800" b="1" cap="all" spc="300" dirty="0">
                <a:solidFill>
                  <a:schemeClr val="bg1"/>
                </a:solidFill>
                <a:latin typeface="+mn-lt"/>
                <a:ea typeface="+mn-ea"/>
                <a:cs typeface="+mn-ea"/>
              </a:rPr>
              <a:t>任意角的三角函数</a:t>
            </a:r>
            <a:endParaRPr lang="zh-CN" altLang="en-US" sz="4800" b="1" cap="all" spc="3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9447447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7" y="1538804"/>
            <a:ext cx="9090376" cy="196220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三角函数值是比值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是一个实数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它的大小与点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在终边上的位置无关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只与角</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的终边位置有关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即三角函数值的大小只与角有关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211033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spTree>
    <p:extLst>
      <p:ext uri="{BB962C8B-B14F-4D97-AF65-F5344CB8AC3E}">
        <p14:creationId xmlns:p14="http://schemas.microsoft.com/office/powerpoint/2010/main" val="3624161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矩形 20"/>
              <p:cNvSpPr/>
              <p:nvPr/>
            </p:nvSpPr>
            <p:spPr>
              <a:xfrm>
                <a:off x="390000" y="332656"/>
                <a:ext cx="11412000" cy="1059649"/>
              </a:xfrm>
              <a:prstGeom prst="rect">
                <a:avLst/>
              </a:prstGeom>
            </p:spPr>
            <p:txBody>
              <a:bodyPr wrap="square">
                <a:spAutoFit/>
              </a:bodyPr>
              <a:lstStyle/>
              <a:p>
                <a:pPr>
                  <a:lnSpc>
                    <a:spcPct val="150000"/>
                  </a:lnSpc>
                  <a:spcAft>
                    <a:spcPts val="0"/>
                  </a:spcAft>
                  <a:tabLst>
                    <a:tab pos="234061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已知角</a:t>
                </a:r>
                <a:r>
                  <a:rPr lang="en-US" altLang="zh-CN" sz="2800" i="1" dirty="0">
                    <a:effectLst/>
                    <a:latin typeface="Times New Roman" panose="02020603050405020304" pitchFamily="18" charset="0"/>
                    <a:ea typeface="方正中等线简体" panose="03000509000000000000" pitchFamily="65" charset="-122"/>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的终边与单位圆的交点为</a:t>
                </a:r>
                <a:r>
                  <a:rPr lang="en-US" altLang="zh-CN" sz="2800" i="1" dirty="0">
                    <a:effectLst/>
                    <a:latin typeface="Times New Roman" panose="02020603050405020304" pitchFamily="18" charset="0"/>
                    <a:ea typeface="方正中等线简体" panose="03000509000000000000" pitchFamily="65" charset="-122"/>
                  </a:rPr>
                  <a:t>P</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rPr>
                        </m:ctrlPr>
                      </m:dPr>
                      <m:e>
                        <m:f>
                          <m:fPr>
                            <m:ctrlPr>
                              <a:rPr lang="zh-CN" altLang="zh-CN" sz="2800" i="1">
                                <a:effectLst/>
                                <a:latin typeface="Cambria Math" panose="02040503050406030204" pitchFamily="18" charset="0"/>
                                <a:ea typeface="Cambria Math" panose="02040503050406030204" pitchFamily="18" charset="0"/>
                              </a:rPr>
                            </m:ctrlPr>
                          </m:fPr>
                          <m:num>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5</m:t>
                            </m:r>
                          </m:den>
                        </m:f>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400" i="1">
                            <a:effectLst/>
                            <a:latin typeface="Cambria Math" panose="02040503050406030204" pitchFamily="18" charset="0"/>
                            <a:ea typeface="方正中等线简体" panose="03000509000000000000" pitchFamily="65" charset="-122"/>
                            <a:cs typeface="Times New Roman" panose="02020603050405020304" pitchFamily="18" charset="0"/>
                          </a:rPr>
                          <m:t>𝑦</m:t>
                        </m:r>
                      </m:e>
                    </m:d>
                  </m:oMath>
                </a14:m>
                <a:r>
                  <a:rPr lang="en-US" altLang="zh-CN" sz="2800" dirty="0">
                    <a:effectLst/>
                    <a:latin typeface="Times New Roman" panose="02020603050405020304" pitchFamily="18" charset="0"/>
                    <a:ea typeface="方正中等线简体" panose="03000509000000000000" pitchFamily="65" charset="-122"/>
                  </a:rPr>
                  <a:t>(</a:t>
                </a:r>
                <a:r>
                  <a:rPr lang="en-US" altLang="zh-CN" sz="2800" i="1" dirty="0">
                    <a:effectLst/>
                    <a:latin typeface="Times New Roman" panose="02020603050405020304" pitchFamily="18" charset="0"/>
                    <a:ea typeface="方正中等线简体" panose="03000509000000000000" pitchFamily="65" charset="-122"/>
                  </a:rPr>
                  <a:t>y</a:t>
                </a:r>
                <a:r>
                  <a:rPr lang="en-US" altLang="zh-CN" sz="2800" dirty="0">
                    <a:effectLst/>
                    <a:latin typeface="Times New Roman" panose="02020603050405020304" pitchFamily="18" charset="0"/>
                    <a:ea typeface="方正中等线简体" panose="03000509000000000000" pitchFamily="65" charset="-122"/>
                  </a:rPr>
                  <a:t>&lt;0),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rPr>
                  <a:t>tan</a:t>
                </a:r>
                <a:r>
                  <a:rPr lang="en-US" altLang="zh-CN" sz="2800" i="1" dirty="0">
                    <a:effectLst/>
                    <a:latin typeface="Times New Roman" panose="02020603050405020304" pitchFamily="18" charset="0"/>
                    <a:ea typeface="方正中等线简体" panose="03000509000000000000" pitchFamily="65" charset="-122"/>
                  </a:rPr>
                  <a:t> α</a:t>
                </a:r>
                <a:r>
                  <a:rPr lang="en-US" altLang="zh-CN" sz="2800" dirty="0">
                    <a:effectLst/>
                    <a:latin typeface="Times New Roman" panose="02020603050405020304" pitchFamily="18" charset="0"/>
                    <a:ea typeface="方正中等线简体" panose="03000509000000000000" pitchFamily="65" charset="-122"/>
                  </a:rPr>
                  <a:t>=</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rPr>
                  <a:t>.</a:t>
                </a:r>
                <a:r>
                  <a:rPr lang="en-US" altLang="zh-CN" sz="2800" i="1" dirty="0">
                    <a:effectLst/>
                    <a:latin typeface="Times New Roman" panose="02020603050405020304" pitchFamily="18" charset="0"/>
                    <a:ea typeface="方正中等线简体" panose="03000509000000000000" pitchFamily="65" charset="-122"/>
                  </a:rPr>
                  <a:t> </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390000" y="332656"/>
                <a:ext cx="11412000" cy="1059649"/>
              </a:xfrm>
              <a:prstGeom prst="rect">
                <a:avLst/>
              </a:prstGeom>
              <a:blipFill rotWithShape="0">
                <a:blip r:embed="rId3"/>
                <a:stretch>
                  <a:fillRect/>
                </a:stretch>
              </a:blipFill>
            </p:spPr>
            <p:txBody>
              <a:bodyPr/>
              <a:lstStyle/>
              <a:p>
                <a:r>
                  <a:rPr lang="zh-CN" altLang="en-US">
                    <a:noFill/>
                  </a:rPr>
                  <a:t> </a:t>
                </a:r>
              </a:p>
            </p:txBody>
          </p:sp>
        </mc:Fallback>
      </mc:AlternateContent>
      <p:grpSp>
        <p:nvGrpSpPr>
          <p:cNvPr id="4" name="组合 3"/>
          <p:cNvGrpSpPr/>
          <p:nvPr/>
        </p:nvGrpSpPr>
        <p:grpSpPr>
          <a:xfrm>
            <a:off x="0" y="742763"/>
            <a:ext cx="1403155" cy="593813"/>
            <a:chOff x="0" y="674947"/>
            <a:chExt cx="1403155" cy="593813"/>
          </a:xfrm>
        </p:grpSpPr>
        <p:sp>
          <p:nvSpPr>
            <p:cNvPr id="14" name="矩形 13"/>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chemeClr val="bg1"/>
                  </a:solidFill>
                  <a:latin typeface="+mj-ea"/>
                  <a:cs typeface="Courier New" panose="02070309020205020404" pitchFamily="49" charset="0"/>
                </a:rPr>
                <a:t>1</a:t>
              </a:r>
              <a:endParaRPr lang="zh-CN" altLang="en-US" sz="2800" dirty="0"/>
            </a:p>
          </p:txBody>
        </p:sp>
        <p:cxnSp>
          <p:nvCxnSpPr>
            <p:cNvPr id="7" name="直接连接符 6"/>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8" name="矩形 17"/>
              <p:cNvSpPr/>
              <p:nvPr/>
            </p:nvSpPr>
            <p:spPr>
              <a:xfrm>
                <a:off x="641394" y="2111643"/>
                <a:ext cx="10909212" cy="289284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在单位圆上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则由勾股定理得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8" name="矩形 17"/>
              <p:cNvSpPr>
                <a:spLocks noRot="1" noChangeAspect="1" noMove="1" noResize="1" noEditPoints="1" noAdjustHandles="1" noChangeArrowheads="1" noChangeShapeType="1" noTextEdit="1"/>
              </p:cNvSpPr>
              <p:nvPr/>
            </p:nvSpPr>
            <p:spPr>
              <a:xfrm>
                <a:off x="641394" y="2111643"/>
                <a:ext cx="10909212" cy="2892843"/>
              </a:xfrm>
              <a:prstGeom prst="rect">
                <a:avLst/>
              </a:prstGeom>
              <a:blipFill rotWithShape="0">
                <a:blip r:embed="rId4"/>
                <a:stretch>
                  <a:fillRect l="-11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矩形 4"/>
              <p:cNvSpPr/>
              <p:nvPr/>
            </p:nvSpPr>
            <p:spPr>
              <a:xfrm>
                <a:off x="10560496" y="416305"/>
                <a:ext cx="457176" cy="701987"/>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kern="100">
                            <a:solidFill>
                              <a:srgbClr val="C00000"/>
                            </a:solidFill>
                            <a:effectLst/>
                            <a:latin typeface="Cambria Math" panose="02040503050406030204" pitchFamily="18" charset="0"/>
                            <a:ea typeface="Cambria Math" panose="02040503050406030204" pitchFamily="18" charset="0"/>
                          </a:rPr>
                        </m:ctrlPr>
                      </m:fPr>
                      <m:num>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endParaRPr lang="zh-CN" altLang="en-US" sz="2800" dirty="0"/>
              </a:p>
            </p:txBody>
          </p:sp>
        </mc:Choice>
        <mc:Fallback>
          <p:sp>
            <p:nvSpPr>
              <p:cNvPr id="5" name="矩形 4"/>
              <p:cNvSpPr>
                <a:spLocks noRot="1" noChangeAspect="1" noMove="1" noResize="1" noEditPoints="1" noAdjustHandles="1" noChangeArrowheads="1" noChangeShapeType="1" noTextEdit="1"/>
              </p:cNvSpPr>
              <p:nvPr/>
            </p:nvSpPr>
            <p:spPr>
              <a:xfrm>
                <a:off x="10560496" y="416305"/>
                <a:ext cx="457176" cy="701987"/>
              </a:xfrm>
              <a:prstGeom prst="rect">
                <a:avLst/>
              </a:prstGeom>
              <a:blipFill rotWithShape="0">
                <a:blip r:embed="rId5"/>
                <a:stretch>
                  <a:fillRect l="-26667" b="-9565"/>
                </a:stretch>
              </a:blipFill>
            </p:spPr>
            <p:txBody>
              <a:bodyPr/>
              <a:lstStyle/>
              <a:p>
                <a:r>
                  <a:rPr lang="zh-CN" altLang="en-US">
                    <a:noFill/>
                  </a:rPr>
                  <a:t> </a:t>
                </a:r>
              </a:p>
            </p:txBody>
          </p:sp>
        </mc:Fallback>
      </mc:AlternateContent>
      <p:grpSp>
        <p:nvGrpSpPr>
          <p:cNvPr id="17" name="组合 16"/>
          <p:cNvGrpSpPr/>
          <p:nvPr/>
        </p:nvGrpSpPr>
        <p:grpSpPr>
          <a:xfrm>
            <a:off x="484535" y="1772816"/>
            <a:ext cx="11248331" cy="3456384"/>
            <a:chOff x="471835" y="4581128"/>
            <a:chExt cx="11248331" cy="3456384"/>
          </a:xfrm>
        </p:grpSpPr>
        <p:sp>
          <p:nvSpPr>
            <p:cNvPr id="19" name="圆角矩形 18"/>
            <p:cNvSpPr/>
            <p:nvPr/>
          </p:nvSpPr>
          <p:spPr>
            <a:xfrm>
              <a:off x="471835" y="4694020"/>
              <a:ext cx="11248331" cy="3343492"/>
            </a:xfrm>
            <a:prstGeom prst="roundRect">
              <a:avLst>
                <a:gd name="adj" fmla="val 50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矩形 19"/>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文本框 21"/>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矩形 20"/>
              <p:cNvSpPr/>
              <p:nvPr/>
            </p:nvSpPr>
            <p:spPr>
              <a:xfrm>
                <a:off x="390000" y="404664"/>
                <a:ext cx="11412000" cy="217194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4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的终边经过点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rad>
                      <m:radPr>
                        <m:degHide m:val="on"/>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的值为</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rad>
                      <m:radPr>
                        <m:degHide m:val="on"/>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	</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C.1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390000" y="404664"/>
                <a:ext cx="11412000" cy="2171941"/>
              </a:xfrm>
              <a:prstGeom prst="rect">
                <a:avLst/>
              </a:prstGeom>
              <a:blipFill rotWithShape="0">
                <a:blip r:embed="rId3"/>
                <a:stretch>
                  <a:fillRect l="-1122" b="-33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641394" y="3323622"/>
                <a:ext cx="10909212" cy="2409634"/>
              </a:xfrm>
              <a:prstGeom prst="rect">
                <a:avLst/>
              </a:prstGeom>
            </p:spPr>
            <p:txBody>
              <a:bodyPr wrap="square">
                <a:spAutoFit/>
              </a:bodyPr>
              <a:lstStyle/>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OP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𝑂𝑃</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0" name="矩形 9"/>
              <p:cNvSpPr>
                <a:spLocks noRot="1" noChangeAspect="1" noMove="1" noResize="1" noEditPoints="1" noAdjustHandles="1" noChangeArrowheads="1" noChangeShapeType="1" noTextEdit="1"/>
              </p:cNvSpPr>
              <p:nvPr/>
            </p:nvSpPr>
            <p:spPr>
              <a:xfrm>
                <a:off x="641394" y="3323622"/>
                <a:ext cx="10909212" cy="2409634"/>
              </a:xfrm>
              <a:prstGeom prst="rect">
                <a:avLst/>
              </a:prstGeom>
              <a:blipFill rotWithShape="0">
                <a:blip r:embed="rId4"/>
                <a:stretch>
                  <a:fillRect l="-1117" b="-3291"/>
                </a:stretch>
              </a:blipFill>
            </p:spPr>
            <p:txBody>
              <a:bodyPr/>
              <a:lstStyle/>
              <a:p>
                <a:r>
                  <a:rPr lang="zh-CN" altLang="en-US">
                    <a:noFill/>
                  </a:rPr>
                  <a:t> </a:t>
                </a:r>
              </a:p>
            </p:txBody>
          </p:sp>
        </mc:Fallback>
      </mc:AlternateContent>
      <p:grpSp>
        <p:nvGrpSpPr>
          <p:cNvPr id="14" name="组合 13"/>
          <p:cNvGrpSpPr/>
          <p:nvPr/>
        </p:nvGrpSpPr>
        <p:grpSpPr>
          <a:xfrm>
            <a:off x="484535" y="2984795"/>
            <a:ext cx="11248331" cy="2748461"/>
            <a:chOff x="471835" y="4581128"/>
            <a:chExt cx="11248331" cy="2748461"/>
          </a:xfrm>
        </p:grpSpPr>
        <p:sp>
          <p:nvSpPr>
            <p:cNvPr id="17" name="圆角矩形 16"/>
            <p:cNvSpPr/>
            <p:nvPr/>
          </p:nvSpPr>
          <p:spPr>
            <a:xfrm>
              <a:off x="471835" y="4694020"/>
              <a:ext cx="11248331" cy="2635569"/>
            </a:xfrm>
            <a:prstGeom prst="roundRect">
              <a:avLst>
                <a:gd name="adj" fmla="val 50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文本框 19"/>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2" name="TextBox 19"/>
          <p:cNvSpPr txBox="1"/>
          <p:nvPr/>
        </p:nvSpPr>
        <p:spPr>
          <a:xfrm>
            <a:off x="3863752" y="115200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3" name="TextBox 19"/>
          <p:cNvSpPr txBox="1"/>
          <p:nvPr/>
        </p:nvSpPr>
        <p:spPr>
          <a:xfrm>
            <a:off x="248920" y="181154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594953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矩形 20"/>
              <p:cNvSpPr/>
              <p:nvPr/>
            </p:nvSpPr>
            <p:spPr>
              <a:xfrm>
                <a:off x="390000" y="963938"/>
                <a:ext cx="11412000" cy="1124090"/>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在本例</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rad>
                      <m:radPr>
                        <m:degHide m:val="on"/>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oMath>
                </a14:m>
                <a:r>
                  <a:rPr lang="en-US" altLang="zh-CN"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改为</a:t>
                </a:r>
                <a:r>
                  <a:rPr lang="en-US" altLang="zh-CN"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num>
                      <m:den>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390000" y="963938"/>
                <a:ext cx="11412000" cy="1124090"/>
              </a:xfrm>
              <a:prstGeom prst="rect">
                <a:avLst/>
              </a:prstGeom>
              <a:blipFill rotWithShape="0">
                <a:blip r:embed="rId3"/>
                <a:stretch>
                  <a:fillRect l="-1122"/>
                </a:stretch>
              </a:blipFill>
            </p:spPr>
            <p:txBody>
              <a:bodyPr/>
              <a:lstStyle/>
              <a:p>
                <a:r>
                  <a:rPr lang="zh-CN" altLang="en-US">
                    <a:noFill/>
                  </a:rPr>
                  <a:t> </a:t>
                </a:r>
              </a:p>
            </p:txBody>
          </p:sp>
        </mc:Fallback>
      </mc:AlternateContent>
      <p:grpSp>
        <p:nvGrpSpPr>
          <p:cNvPr id="11" name="组合 10"/>
          <p:cNvGrpSpPr/>
          <p:nvPr/>
        </p:nvGrpSpPr>
        <p:grpSpPr>
          <a:xfrm>
            <a:off x="390000" y="2204864"/>
            <a:ext cx="11412000" cy="3024336"/>
            <a:chOff x="319674" y="2575382"/>
            <a:chExt cx="11412000" cy="3024336"/>
          </a:xfrm>
        </p:grpSpPr>
        <p:grpSp>
          <p:nvGrpSpPr>
            <p:cNvPr id="12" name="组合 11"/>
            <p:cNvGrpSpPr/>
            <p:nvPr/>
          </p:nvGrpSpPr>
          <p:grpSpPr>
            <a:xfrm>
              <a:off x="319674" y="2575382"/>
              <a:ext cx="11412000" cy="3024336"/>
              <a:chOff x="319674" y="476672"/>
              <a:chExt cx="11412000" cy="3024336"/>
            </a:xfrm>
          </p:grpSpPr>
          <p:sp>
            <p:nvSpPr>
              <p:cNvPr id="15" name="圆角矩形 14"/>
              <p:cNvSpPr/>
              <p:nvPr/>
            </p:nvSpPr>
            <p:spPr>
              <a:xfrm>
                <a:off x="319674" y="589563"/>
                <a:ext cx="11412000" cy="2911445"/>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18" name="矩形 17"/>
              <p:cNvSpPr/>
              <p:nvPr/>
            </p:nvSpPr>
            <p:spPr>
              <a:xfrm>
                <a:off x="641394" y="2543691"/>
                <a:ext cx="10909212" cy="2495811"/>
              </a:xfrm>
              <a:prstGeom prst="rect">
                <a:avLst/>
              </a:prstGeom>
            </p:spPr>
            <p:txBody>
              <a:bodyPr wrap="square">
                <a:spAutoFit/>
              </a:bodyPr>
              <a:lstStyle/>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OP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𝑂𝑃</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8" name="矩形 17"/>
              <p:cNvSpPr>
                <a:spLocks noRot="1" noChangeAspect="1" noMove="1" noResize="1" noEditPoints="1" noAdjustHandles="1" noChangeArrowheads="1" noChangeShapeType="1" noTextEdit="1"/>
              </p:cNvSpPr>
              <p:nvPr/>
            </p:nvSpPr>
            <p:spPr>
              <a:xfrm>
                <a:off x="641394" y="2543691"/>
                <a:ext cx="10909212" cy="2495811"/>
              </a:xfrm>
              <a:prstGeom prst="rect">
                <a:avLst/>
              </a:prstGeom>
              <a:blipFill rotWithShape="0">
                <a:blip r:embed="rId4"/>
                <a:stretch>
                  <a:fillRect l="-1117" b="-2927"/>
                </a:stretch>
              </a:blipFill>
            </p:spPr>
            <p:txBody>
              <a:bodyPr/>
              <a:lstStyle/>
              <a:p>
                <a:r>
                  <a:rPr lang="zh-CN" altLang="en-US">
                    <a:noFill/>
                  </a:rPr>
                  <a:t> </a:t>
                </a:r>
              </a:p>
            </p:txBody>
          </p:sp>
        </mc:Fallback>
      </mc:AlternateContent>
      <p:grpSp>
        <p:nvGrpSpPr>
          <p:cNvPr id="9" name="组合 8"/>
          <p:cNvGrpSpPr/>
          <p:nvPr/>
        </p:nvGrpSpPr>
        <p:grpSpPr>
          <a:xfrm>
            <a:off x="0" y="212695"/>
            <a:ext cx="1991544" cy="523220"/>
            <a:chOff x="0" y="586780"/>
            <a:chExt cx="2209642" cy="523220"/>
          </a:xfrm>
        </p:grpSpPr>
        <p:sp>
          <p:nvSpPr>
            <p:cNvPr id="10" name="矩形 9"/>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直角三角形 13"/>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263001" y="586780"/>
              <a:ext cx="1946641" cy="523220"/>
            </a:xfrm>
            <a:prstGeom prst="rect">
              <a:avLst/>
            </a:prstGeom>
            <a:noFill/>
          </p:spPr>
          <p:txBody>
            <a:bodyPr wrap="square" rtlCol="0">
              <a:spAutoFit/>
            </a:bodyPr>
            <a:lstStyle/>
            <a:p>
              <a:r>
                <a:rPr lang="zh-CN" altLang="zh-CN" sz="2700" kern="100" dirty="0">
                  <a:solidFill>
                    <a:prstClr val="white"/>
                  </a:solidFill>
                  <a:latin typeface="Adobe 黑体 Std R" panose="020B0400000000000000" pitchFamily="34" charset="-122"/>
                  <a:ea typeface="Adobe 黑体 Std R" panose="020B0400000000000000" pitchFamily="34" charset="-122"/>
                  <a:cs typeface="Times New Roman" panose="02020603050405020304" pitchFamily="18" charset="0"/>
                </a:rPr>
                <a:t>延伸探究</a:t>
              </a:r>
            </a:p>
          </p:txBody>
        </p:sp>
        <p:sp>
          <p:nvSpPr>
            <p:cNvPr id="19" name="矩形 18"/>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24947378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矩形 5"/>
              <p:cNvSpPr/>
              <p:nvPr/>
            </p:nvSpPr>
            <p:spPr>
              <a:xfrm>
                <a:off x="2135560" y="1412776"/>
                <a:ext cx="9433048" cy="4984441"/>
              </a:xfrm>
              <a:prstGeom prst="rect">
                <a:avLst/>
              </a:prstGeom>
            </p:spPr>
            <p:txBody>
              <a:bodyPr wrap="square">
                <a:spAutoFit/>
              </a:bodyPr>
              <a:lstStyle/>
              <a:p>
                <a:pPr>
                  <a:lnSpc>
                    <a:spcPct val="150000"/>
                  </a:lnSpc>
                  <a:spcAft>
                    <a:spcPts val="0"/>
                  </a:spcAft>
                  <a:tabLst>
                    <a:tab pos="2250440" algn="l"/>
                  </a:tabLst>
                </a:pP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若已知角</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则只需确定出该角的终边与单位圆的交点坐标</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即可求出各三角函数值</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若已知角</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终边上一点</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是单位圆上一点</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若已知角</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终边上一点</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不是单位圆上一点</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则先求</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𝑦</m:t>
                            </m:r>
                          </m:e>
                          <m:sup>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再求</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若已知角</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终边上的点的坐标含参数</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则需进行分类讨论</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6" name="矩形 5"/>
              <p:cNvSpPr>
                <a:spLocks noRot="1" noChangeAspect="1" noMove="1" noResize="1" noEditPoints="1" noAdjustHandles="1" noChangeArrowheads="1" noChangeShapeType="1" noTextEdit="1"/>
              </p:cNvSpPr>
              <p:nvPr/>
            </p:nvSpPr>
            <p:spPr>
              <a:xfrm>
                <a:off x="2135560" y="1412776"/>
                <a:ext cx="9433048" cy="4984441"/>
              </a:xfrm>
              <a:prstGeom prst="rect">
                <a:avLst/>
              </a:prstGeom>
              <a:blipFill rotWithShape="0">
                <a:blip r:embed="rId3"/>
                <a:stretch>
                  <a:fillRect l="-1292" b="-2570"/>
                </a:stretch>
              </a:blipFill>
            </p:spPr>
            <p:txBody>
              <a:bodyPr/>
              <a:lstStyle/>
              <a:p>
                <a:r>
                  <a:rPr lang="zh-CN" altLang="en-US">
                    <a:noFill/>
                  </a:rPr>
                  <a:t> </a:t>
                </a:r>
              </a:p>
            </p:txBody>
          </p:sp>
        </mc:Fallback>
      </mc:AlternateContent>
      <p:sp>
        <p:nvSpPr>
          <p:cNvPr id="3" name="矩形 2"/>
          <p:cNvSpPr/>
          <p:nvPr/>
        </p:nvSpPr>
        <p:spPr>
          <a:xfrm>
            <a:off x="335360" y="1462683"/>
            <a:ext cx="11377264" cy="506266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92688" y="0"/>
            <a:ext cx="991947" cy="3359096"/>
            <a:chOff x="692688" y="0"/>
            <a:chExt cx="991947" cy="3359096"/>
          </a:xfrm>
        </p:grpSpPr>
        <p:sp>
          <p:nvSpPr>
            <p:cNvPr id="4" name="圆角矩形 3"/>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5" name="文本框 4"/>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9" name="矩形 8"/>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135560" y="753134"/>
            <a:ext cx="9577064" cy="738664"/>
          </a:xfrm>
          <a:prstGeom prst="rect">
            <a:avLst/>
          </a:prstGeom>
        </p:spPr>
        <p:txBody>
          <a:bodyPr wrap="square">
            <a:spAutoFit/>
          </a:bodyPr>
          <a:lstStyle/>
          <a:p>
            <a:pPr>
              <a:lnSpc>
                <a:spcPct val="150000"/>
              </a:lnSpc>
              <a:spcAft>
                <a:spcPts val="0"/>
              </a:spcAft>
              <a:tabLst>
                <a:tab pos="2340610" algn="l"/>
              </a:tabLst>
            </a:pPr>
            <a:r>
              <a:rPr lang="zh-CN" altLang="zh-CN" sz="2800" b="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利用三角函数的定义求一个角的三角函数值有以下几种情况</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07368" y="692696"/>
            <a:ext cx="11339992" cy="738664"/>
          </a:xfrm>
          <a:prstGeom prst="rect">
            <a:avLst/>
          </a:prstGeom>
        </p:spPr>
        <p:txBody>
          <a:bodyPr wrap="square">
            <a:spAutoFit/>
          </a:bodyPr>
          <a:lstStyle/>
          <a:p>
            <a:pPr>
              <a:lnSpc>
                <a:spcPct val="150000"/>
              </a:lnSpc>
              <a:spcAft>
                <a:spcPts val="0"/>
              </a:spcAft>
              <a:tabLst>
                <a:tab pos="234061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已知角</a:t>
            </a:r>
            <a:r>
              <a:rPr lang="en-US" altLang="zh-CN" sz="2800" i="1" dirty="0">
                <a:latin typeface="Times New Roman" panose="02020603050405020304" pitchFamily="18" charset="0"/>
                <a:ea typeface="方正中等线简体" panose="03000509000000000000" pitchFamily="65" charset="-122"/>
              </a:rPr>
              <a:t>α</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的终边过点</a:t>
            </a:r>
            <a:r>
              <a:rPr lang="en-US" altLang="zh-CN" sz="2800" i="1" dirty="0">
                <a:latin typeface="Times New Roman" panose="02020603050405020304" pitchFamily="18" charset="0"/>
                <a:ea typeface="方正中等线简体" panose="03000509000000000000" pitchFamily="65" charset="-122"/>
              </a:rPr>
              <a:t>P</a:t>
            </a:r>
            <a:r>
              <a:rPr lang="en-US" altLang="zh-CN" sz="2800" dirty="0">
                <a:latin typeface="Times New Roman" panose="02020603050405020304" pitchFamily="18" charset="0"/>
                <a:ea typeface="方正中等线简体" panose="03000509000000000000" pitchFamily="65" charset="-122"/>
              </a:rPr>
              <a:t>(-3</a:t>
            </a:r>
            <a:r>
              <a:rPr lang="en-US" altLang="zh-CN" sz="2800" i="1" dirty="0">
                <a:latin typeface="Times New Roman" panose="02020603050405020304" pitchFamily="18" charset="0"/>
                <a:ea typeface="方正中等线简体" panose="03000509000000000000" pitchFamily="65" charset="-122"/>
              </a:rPr>
              <a:t>a</a:t>
            </a:r>
            <a:r>
              <a:rPr lang="en-US" altLang="zh-CN" sz="2800" dirty="0">
                <a:latin typeface="Times New Roman" panose="02020603050405020304" pitchFamily="18" charset="0"/>
                <a:ea typeface="方正中等线简体" panose="03000509000000000000" pitchFamily="65" charset="-122"/>
              </a:rPr>
              <a:t>,4</a:t>
            </a:r>
            <a:r>
              <a:rPr lang="en-US" altLang="zh-CN" sz="2800" i="1" dirty="0">
                <a:latin typeface="Times New Roman" panose="02020603050405020304" pitchFamily="18" charset="0"/>
                <a:ea typeface="方正中等线简体" panose="03000509000000000000" pitchFamily="65" charset="-122"/>
              </a:rPr>
              <a:t>a</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a</a:t>
            </a:r>
            <a:r>
              <a:rPr lang="en-US" altLang="zh-CN" sz="2800" dirty="0">
                <a:latin typeface="Times New Roman" panose="02020603050405020304" pitchFamily="18" charset="0"/>
                <a:ea typeface="方正中等线简体" panose="03000509000000000000" pitchFamily="65" charset="-122"/>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dirty="0">
                <a:latin typeface="Times New Roman" panose="02020603050405020304" pitchFamily="18" charset="0"/>
                <a:ea typeface="方正中等线简体" panose="03000509000000000000" pitchFamily="65" charset="-122"/>
              </a:rPr>
              <a:t>2sin</a:t>
            </a:r>
            <a:r>
              <a:rPr lang="en-US" altLang="zh-CN" sz="2800" i="1" dirty="0">
                <a:latin typeface="Times New Roman" panose="02020603050405020304" pitchFamily="18" charset="0"/>
                <a:ea typeface="方正中等线简体" panose="03000509000000000000" pitchFamily="65" charset="-122"/>
              </a:rPr>
              <a:t> α</a:t>
            </a:r>
            <a:r>
              <a:rPr lang="en-US" altLang="zh-CN" sz="2800" dirty="0">
                <a:latin typeface="Times New Roman" panose="02020603050405020304" pitchFamily="18" charset="0"/>
                <a:ea typeface="方正中等线简体" panose="03000509000000000000" pitchFamily="65" charset="-122"/>
              </a:rPr>
              <a:t>+</a:t>
            </a:r>
            <a:r>
              <a:rPr lang="en-US" altLang="zh-CN" sz="2800" dirty="0" err="1">
                <a:latin typeface="Times New Roman" panose="02020603050405020304" pitchFamily="18" charset="0"/>
                <a:ea typeface="方正中等线简体" panose="03000509000000000000" pitchFamily="65" charset="-122"/>
              </a:rPr>
              <a:t>cos</a:t>
            </a:r>
            <a:r>
              <a:rPr lang="en-US" altLang="zh-CN" sz="2800" i="1" dirty="0">
                <a:latin typeface="Times New Roman" panose="02020603050405020304" pitchFamily="18" charset="0"/>
                <a:ea typeface="方正中等线简体" panose="03000509000000000000" pitchFamily="65" charset="-122"/>
              </a:rPr>
              <a:t> α</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 name="组合 1"/>
          <p:cNvGrpSpPr/>
          <p:nvPr/>
        </p:nvGrpSpPr>
        <p:grpSpPr>
          <a:xfrm>
            <a:off x="0" y="883995"/>
            <a:ext cx="2209642" cy="473665"/>
            <a:chOff x="0" y="586780"/>
            <a:chExt cx="2209642" cy="473665"/>
          </a:xfrm>
        </p:grpSpPr>
        <p:sp>
          <p:nvSpPr>
            <p:cNvPr id="23" name="矩形 22"/>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63001" y="586780"/>
              <a:ext cx="1946641" cy="473665"/>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跟踪训练</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dirty="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1</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90000" y="1484784"/>
            <a:ext cx="11412000" cy="4614036"/>
            <a:chOff x="319674" y="2575382"/>
            <a:chExt cx="11412000" cy="4614036"/>
          </a:xfrm>
        </p:grpSpPr>
        <p:grpSp>
          <p:nvGrpSpPr>
            <p:cNvPr id="16" name="组合 15"/>
            <p:cNvGrpSpPr/>
            <p:nvPr/>
          </p:nvGrpSpPr>
          <p:grpSpPr>
            <a:xfrm>
              <a:off x="319674" y="2575382"/>
              <a:ext cx="11412000" cy="4614036"/>
              <a:chOff x="319674" y="476672"/>
              <a:chExt cx="11412000" cy="4614036"/>
            </a:xfrm>
          </p:grpSpPr>
          <p:sp>
            <p:nvSpPr>
              <p:cNvPr id="18" name="圆角矩形 17"/>
              <p:cNvSpPr/>
              <p:nvPr/>
            </p:nvSpPr>
            <p:spPr>
              <a:xfrm>
                <a:off x="319674" y="589563"/>
                <a:ext cx="11412000" cy="4501145"/>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矩形 18"/>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7" name="文本框 16"/>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0" name="矩形 19"/>
              <p:cNvSpPr/>
              <p:nvPr/>
            </p:nvSpPr>
            <p:spPr>
              <a:xfrm>
                <a:off x="641394" y="1823611"/>
                <a:ext cx="10909212" cy="4275209"/>
              </a:xfrm>
              <a:prstGeom prst="rect">
                <a:avLst/>
              </a:prstGeom>
            </p:spPr>
            <p:txBody>
              <a:bodyPr wrap="square">
                <a:spAutoFit/>
              </a:bodyPr>
              <a:lstStyle/>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①</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在第二象限</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②</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在第四象限</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smtClean="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dirty="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0" name="矩形 19"/>
              <p:cNvSpPr>
                <a:spLocks noRot="1" noChangeAspect="1" noMove="1" noResize="1" noEditPoints="1" noAdjustHandles="1" noChangeArrowheads="1" noChangeShapeType="1" noTextEdit="1"/>
              </p:cNvSpPr>
              <p:nvPr/>
            </p:nvSpPr>
            <p:spPr>
              <a:xfrm>
                <a:off x="641394" y="1823611"/>
                <a:ext cx="10909212" cy="4275209"/>
              </a:xfrm>
              <a:prstGeom prst="rect">
                <a:avLst/>
              </a:prstGeom>
              <a:blipFill rotWithShape="0">
                <a:blip r:embed="rId3"/>
                <a:stretch>
                  <a:fillRect l="-1117"/>
                </a:stretch>
              </a:blipFill>
            </p:spPr>
            <p:txBody>
              <a:bodyPr/>
              <a:lstStyle/>
              <a:p>
                <a:r>
                  <a:rPr lang="zh-CN" altLang="en-US">
                    <a:noFill/>
                  </a:rPr>
                  <a:t> </a:t>
                </a:r>
              </a:p>
            </p:txBody>
          </p:sp>
        </mc:Fallback>
      </mc:AlternateContent>
      <p:pic>
        <p:nvPicPr>
          <p:cNvPr id="31"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二</a:t>
            </a:r>
            <a:endParaRPr lang="en-US" altLang="zh-CN" sz="2600" b="1" dirty="0" smtClean="0">
              <a:solidFill>
                <a:schemeClr val="bg1"/>
              </a:solidFill>
            </a:endParaRPr>
          </a:p>
        </p:txBody>
      </p:sp>
      <p:sp>
        <p:nvSpPr>
          <p:cNvPr id="4" name="文本框 3"/>
          <p:cNvSpPr txBox="1"/>
          <p:nvPr/>
        </p:nvSpPr>
        <p:spPr>
          <a:xfrm>
            <a:off x="2999656" y="2750542"/>
            <a:ext cx="8501479" cy="1107996"/>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特殊角的三角函数值</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矩形 20"/>
              <p:cNvSpPr/>
              <p:nvPr/>
            </p:nvSpPr>
            <p:spPr>
              <a:xfrm>
                <a:off x="390000" y="559313"/>
                <a:ext cx="11412000" cy="878638"/>
              </a:xfrm>
              <a:prstGeom prst="rect">
                <a:avLst/>
              </a:prstGeom>
            </p:spPr>
            <p:txBody>
              <a:bodyPr wrap="square">
                <a:spAutoFit/>
              </a:bodyPr>
              <a:lstStyle/>
              <a:p>
                <a:pPr>
                  <a:lnSpc>
                    <a:spcPct val="150000"/>
                  </a:lnSpc>
                  <a:spcAft>
                    <a:spcPts val="0"/>
                  </a:spcAft>
                  <a:tabLst>
                    <a:tab pos="225044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利用定义求</a:t>
                </a:r>
                <a14:m>
                  <m:oMath xmlns:m="http://schemas.openxmlformats.org/officeDocument/2006/math">
                    <m:f>
                      <m:f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的正弦、余弦和正切值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390000" y="559313"/>
                <a:ext cx="11412000" cy="878638"/>
              </a:xfrm>
              <a:prstGeom prst="rect">
                <a:avLst/>
              </a:prstGeom>
              <a:blipFill rotWithShape="0">
                <a:blip r:embed="rId3"/>
                <a:stretch>
                  <a:fillRect b="-4167"/>
                </a:stretch>
              </a:blipFill>
            </p:spPr>
            <p:txBody>
              <a:bodyPr/>
              <a:lstStyle/>
              <a:p>
                <a:r>
                  <a:rPr lang="zh-CN" altLang="en-US">
                    <a:noFill/>
                  </a:rPr>
                  <a:t> </a:t>
                </a:r>
              </a:p>
            </p:txBody>
          </p:sp>
        </mc:Fallback>
      </mc:AlternateContent>
      <p:grpSp>
        <p:nvGrpSpPr>
          <p:cNvPr id="26" name="组合 25"/>
          <p:cNvGrpSpPr/>
          <p:nvPr/>
        </p:nvGrpSpPr>
        <p:grpSpPr>
          <a:xfrm>
            <a:off x="0" y="811998"/>
            <a:ext cx="1403155" cy="593813"/>
            <a:chOff x="0" y="674947"/>
            <a:chExt cx="1403155" cy="593813"/>
          </a:xfrm>
        </p:grpSpPr>
        <p:sp>
          <p:nvSpPr>
            <p:cNvPr id="27" name="矩形 26"/>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2</a:t>
              </a:r>
              <a:endParaRPr lang="zh-CN" altLang="en-US" sz="2800" dirty="0"/>
            </a:p>
          </p:txBody>
        </p:sp>
        <p:cxnSp>
          <p:nvCxnSpPr>
            <p:cNvPr id="31" name="直接连接符 30"/>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90000" y="1484784"/>
            <a:ext cx="11412000" cy="5112568"/>
            <a:chOff x="319674" y="2575382"/>
            <a:chExt cx="11412000" cy="5112568"/>
          </a:xfrm>
        </p:grpSpPr>
        <p:grpSp>
          <p:nvGrpSpPr>
            <p:cNvPr id="11" name="组合 10"/>
            <p:cNvGrpSpPr/>
            <p:nvPr/>
          </p:nvGrpSpPr>
          <p:grpSpPr>
            <a:xfrm>
              <a:off x="319674" y="2575382"/>
              <a:ext cx="11412000" cy="5112568"/>
              <a:chOff x="319674" y="476672"/>
              <a:chExt cx="11412000" cy="5112568"/>
            </a:xfrm>
          </p:grpSpPr>
          <p:sp>
            <p:nvSpPr>
              <p:cNvPr id="13" name="圆角矩形 12"/>
              <p:cNvSpPr/>
              <p:nvPr/>
            </p:nvSpPr>
            <p:spPr>
              <a:xfrm>
                <a:off x="319674" y="589563"/>
                <a:ext cx="11412000" cy="4999677"/>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2" name="文本框 11"/>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15" name="矩形 14"/>
              <p:cNvSpPr/>
              <p:nvPr/>
            </p:nvSpPr>
            <p:spPr>
              <a:xfrm>
                <a:off x="641394" y="1556792"/>
                <a:ext cx="10909212" cy="100950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如图所示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的终边与单位圆的交点为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5" name="矩形 14"/>
              <p:cNvSpPr>
                <a:spLocks noRot="1" noChangeAspect="1" noMove="1" noResize="1" noEditPoints="1" noAdjustHandles="1" noChangeArrowheads="1" noChangeShapeType="1" noTextEdit="1"/>
              </p:cNvSpPr>
              <p:nvPr/>
            </p:nvSpPr>
            <p:spPr>
              <a:xfrm>
                <a:off x="641394" y="1556792"/>
                <a:ext cx="10909212" cy="1009507"/>
              </a:xfrm>
              <a:prstGeom prst="rect">
                <a:avLst/>
              </a:prstGeom>
              <a:blipFill rotWithShape="0">
                <a:blip r:embed="rId4"/>
                <a:stretch>
                  <a:fillRect l="-11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矩形 15"/>
              <p:cNvSpPr/>
              <p:nvPr/>
            </p:nvSpPr>
            <p:spPr>
              <a:xfrm>
                <a:off x="641394" y="2424415"/>
                <a:ext cx="10909212" cy="417293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过点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作</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PB</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轴于点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Rt</a:t>
                </a:r>
                <a:r>
                  <a:rPr lang="zh-CN" altLang="zh-CN" sz="2800" dirty="0">
                    <a:effectLst/>
                    <a:latin typeface="宋体" panose="02010600030101010101" pitchFamily="2" charset="-122"/>
                    <a:ea typeface="宋体" panose="02010600030101010101" pitchFamily="2"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OPB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POB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6" name="矩形 15"/>
              <p:cNvSpPr>
                <a:spLocks noRot="1" noChangeAspect="1" noMove="1" noResize="1" noEditPoints="1" noAdjustHandles="1" noChangeArrowheads="1" noChangeShapeType="1" noTextEdit="1"/>
              </p:cNvSpPr>
              <p:nvPr/>
            </p:nvSpPr>
            <p:spPr>
              <a:xfrm>
                <a:off x="641394" y="2424415"/>
                <a:ext cx="10909212" cy="4172937"/>
              </a:xfrm>
              <a:prstGeom prst="rect">
                <a:avLst/>
              </a:prstGeom>
              <a:blipFill rotWithShape="0">
                <a:blip r:embed="rId5"/>
                <a:stretch>
                  <a:fillRect l="-1117"/>
                </a:stretch>
              </a:blipFill>
            </p:spPr>
            <p:txBody>
              <a:bodyPr/>
              <a:lstStyle/>
              <a:p>
                <a:r>
                  <a:rPr lang="zh-CN" altLang="en-US">
                    <a:noFill/>
                  </a:rPr>
                  <a:t> </a:t>
                </a:r>
              </a:p>
            </p:txBody>
          </p:sp>
        </mc:Fallback>
      </mc:AlternateContent>
      <p:pic>
        <p:nvPicPr>
          <p:cNvPr id="18" name="image181.jpeg"/>
          <p:cNvPicPr/>
          <p:nvPr/>
        </p:nvPicPr>
        <p:blipFill>
          <a:blip r:embed="rId6">
            <a:clrChange>
              <a:clrFrom>
                <a:srgbClr val="FFFFFF"/>
              </a:clrFrom>
              <a:clrTo>
                <a:srgbClr val="FFFFFF">
                  <a:alpha val="0"/>
                </a:srgbClr>
              </a:clrTo>
            </a:clrChange>
          </a:blip>
          <a:stretch>
            <a:fillRect/>
          </a:stretch>
        </p:blipFill>
        <p:spPr>
          <a:xfrm>
            <a:off x="8688288" y="1988840"/>
            <a:ext cx="2336699" cy="1836083"/>
          </a:xfrm>
          <a:prstGeom prst="rect">
            <a:avLst/>
          </a:prstGeom>
        </p:spPr>
      </p:pic>
    </p:spTree>
    <p:extLst>
      <p:ext uri="{BB962C8B-B14F-4D97-AF65-F5344CB8AC3E}">
        <p14:creationId xmlns:p14="http://schemas.microsoft.com/office/powerpoint/2010/main" val="14523479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68346"/>
            <a:ext cx="11377264" cy="200012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2062462" y="1558469"/>
            <a:ext cx="9074098" cy="1315873"/>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先在单位圆中找到角的终边与单位圆的交点的坐标</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然后利用定义</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即可得到特殊角的三角函数值</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966580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矩形 20"/>
              <p:cNvSpPr/>
              <p:nvPr/>
            </p:nvSpPr>
            <p:spPr>
              <a:xfrm>
                <a:off x="391854" y="538052"/>
                <a:ext cx="11392777" cy="1018740"/>
              </a:xfrm>
              <a:prstGeom prst="rect">
                <a:avLst/>
              </a:prstGeom>
            </p:spPr>
            <p:txBody>
              <a:bodyPr wrap="square">
                <a:spAutoFit/>
              </a:bodyPr>
              <a:lstStyle/>
              <a:p>
                <a:pPr>
                  <a:lnSpc>
                    <a:spcPct val="150000"/>
                  </a:lnSpc>
                  <a:spcAft>
                    <a:spcPts val="0"/>
                  </a:spcAft>
                  <a:tabLst>
                    <a:tab pos="234061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的正弦、余弦和正切值分别为</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391854" y="538052"/>
                <a:ext cx="11392777" cy="1018740"/>
              </a:xfrm>
              <a:prstGeom prst="rect">
                <a:avLst/>
              </a:prstGeom>
              <a:blipFill rotWithShape="0">
                <a:blip r:embed="rId3"/>
                <a:stretch>
                  <a:fillRect/>
                </a:stretch>
              </a:blipFill>
            </p:spPr>
            <p:txBody>
              <a:bodyPr/>
              <a:lstStyle/>
              <a:p>
                <a:r>
                  <a:rPr lang="zh-CN" altLang="en-US">
                    <a:noFill/>
                  </a:rPr>
                  <a:t> </a:t>
                </a:r>
              </a:p>
            </p:txBody>
          </p:sp>
        </mc:Fallback>
      </mc:AlternateContent>
      <p:grpSp>
        <p:nvGrpSpPr>
          <p:cNvPr id="23" name="组合 22"/>
          <p:cNvGrpSpPr/>
          <p:nvPr/>
        </p:nvGrpSpPr>
        <p:grpSpPr>
          <a:xfrm>
            <a:off x="0" y="845950"/>
            <a:ext cx="2209642" cy="507831"/>
            <a:chOff x="0" y="586780"/>
            <a:chExt cx="2209642" cy="507831"/>
          </a:xfrm>
        </p:grpSpPr>
        <p:sp>
          <p:nvSpPr>
            <p:cNvPr id="24" name="矩形 23"/>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2</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84535" y="1700808"/>
            <a:ext cx="11248331" cy="3816424"/>
            <a:chOff x="471835" y="4581128"/>
            <a:chExt cx="11248331" cy="3816424"/>
          </a:xfrm>
        </p:grpSpPr>
        <p:sp>
          <p:nvSpPr>
            <p:cNvPr id="16" name="圆角矩形 15"/>
            <p:cNvSpPr/>
            <p:nvPr/>
          </p:nvSpPr>
          <p:spPr>
            <a:xfrm>
              <a:off x="471835" y="4694020"/>
              <a:ext cx="11248331" cy="3703532"/>
            </a:xfrm>
            <a:prstGeom prst="roundRect">
              <a:avLst>
                <a:gd name="adj" fmla="val 40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矩形 1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文本框 1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19" name="矩形 18"/>
              <p:cNvSpPr/>
              <p:nvPr/>
            </p:nvSpPr>
            <p:spPr>
              <a:xfrm>
                <a:off x="695400" y="1996071"/>
                <a:ext cx="10801200" cy="206633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在平面直角坐标系中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作</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AOB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如图</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易知</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AOB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的终边与单位圆的交点坐标为</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9" name="矩形 18"/>
              <p:cNvSpPr>
                <a:spLocks noRot="1" noChangeAspect="1" noMove="1" noResize="1" noEditPoints="1" noAdjustHandles="1" noChangeArrowheads="1" noChangeShapeType="1" noTextEdit="1"/>
              </p:cNvSpPr>
              <p:nvPr/>
            </p:nvSpPr>
            <p:spPr>
              <a:xfrm>
                <a:off x="695400" y="1996071"/>
                <a:ext cx="10801200" cy="2066335"/>
              </a:xfrm>
              <a:prstGeom prst="rect">
                <a:avLst/>
              </a:prstGeom>
              <a:blipFill rotWithShape="0">
                <a:blip r:embed="rId4"/>
                <a:stretch>
                  <a:fillRect l="-1129"/>
                </a:stretch>
              </a:blipFill>
            </p:spPr>
            <p:txBody>
              <a:bodyPr/>
              <a:lstStyle/>
              <a:p>
                <a:r>
                  <a:rPr lang="zh-CN" altLang="en-US">
                    <a:noFill/>
                  </a:rPr>
                  <a:t> </a:t>
                </a:r>
              </a:p>
            </p:txBody>
          </p:sp>
        </mc:Fallback>
      </mc:AlternateContent>
      <p:pic>
        <p:nvPicPr>
          <p:cNvPr id="20" name="返回">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mc:AlternateContent xmlns:mc="http://schemas.openxmlformats.org/markup-compatibility/2006">
        <mc:Choice xmlns:a14="http://schemas.microsoft.com/office/drawing/2010/main" Requires="a14">
          <p:sp>
            <p:nvSpPr>
              <p:cNvPr id="3" name="矩形 2"/>
              <p:cNvSpPr/>
              <p:nvPr/>
            </p:nvSpPr>
            <p:spPr>
              <a:xfrm>
                <a:off x="7144221" y="528132"/>
                <a:ext cx="1515992" cy="777713"/>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kern="100">
                            <a:solidFill>
                              <a:srgbClr val="C00000"/>
                            </a:solidFill>
                            <a:effectLst/>
                            <a:latin typeface="Cambria Math" panose="02040503050406030204" pitchFamily="18" charset="0"/>
                            <a:ea typeface="Cambria Math" panose="02040503050406030204" pitchFamily="18" charset="0"/>
                          </a:rPr>
                        </m:ctrlPr>
                      </m:fPr>
                      <m:num>
                        <m:rad>
                          <m:radPr>
                            <m:degHide m:val="on"/>
                            <m:ctrlPr>
                              <a:rPr lang="zh-CN" altLang="zh-CN" sz="2800" i="1" kern="100">
                                <a:solidFill>
                                  <a:srgbClr val="C00000"/>
                                </a:solidFill>
                                <a:effectLst/>
                                <a:latin typeface="Cambria Math" panose="02040503050406030204" pitchFamily="18" charset="0"/>
                                <a:ea typeface="Cambria Math" panose="02040503050406030204" pitchFamily="18" charset="0"/>
                              </a:rPr>
                            </m:ctrlPr>
                          </m:radPr>
                          <m:deg/>
                          <m:e>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kern="100" dirty="0">
                    <a:solidFill>
                      <a:srgbClr val="C00000"/>
                    </a:solidFill>
                    <a:effectLst/>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kern="100">
                            <a:solidFill>
                              <a:srgbClr val="C00000"/>
                            </a:solidFill>
                            <a:effectLst/>
                            <a:latin typeface="Cambria Math" panose="02040503050406030204" pitchFamily="18" charset="0"/>
                            <a:ea typeface="Cambria Math" panose="02040503050406030204" pitchFamily="18" charset="0"/>
                          </a:rPr>
                        </m:ctrlPr>
                      </m:fPr>
                      <m:num>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kern="100" dirty="0">
                    <a:solidFill>
                      <a:srgbClr val="C00000"/>
                    </a:solidFill>
                    <a:effectLst/>
                    <a:latin typeface="Times New Roman" panose="02020603050405020304" pitchFamily="18" charset="0"/>
                    <a:ea typeface="方正中等线简体" panose="03000509000000000000" pitchFamily="65" charset="-122"/>
                  </a:rPr>
                  <a:t>,-</a:t>
                </a:r>
                <a14:m>
                  <m:oMath xmlns:m="http://schemas.openxmlformats.org/officeDocument/2006/math">
                    <m:rad>
                      <m:radPr>
                        <m:degHide m:val="on"/>
                        <m:ctrlPr>
                          <a:rPr lang="zh-CN" altLang="zh-CN" sz="2800" i="1" kern="100">
                            <a:solidFill>
                              <a:srgbClr val="C00000"/>
                            </a:solidFill>
                            <a:effectLst/>
                            <a:latin typeface="Cambria Math" panose="02040503050406030204" pitchFamily="18" charset="0"/>
                            <a:ea typeface="Cambria Math" panose="02040503050406030204" pitchFamily="18" charset="0"/>
                          </a:rPr>
                        </m:ctrlPr>
                      </m:radPr>
                      <m:deg/>
                      <m:e>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endParaRPr lang="zh-CN" altLang="en-US" sz="2800" dirty="0"/>
              </a:p>
            </p:txBody>
          </p:sp>
        </mc:Choice>
        <mc:Fallback>
          <p:sp>
            <p:nvSpPr>
              <p:cNvPr id="3" name="矩形 2"/>
              <p:cNvSpPr>
                <a:spLocks noRot="1" noChangeAspect="1" noMove="1" noResize="1" noEditPoints="1" noAdjustHandles="1" noChangeArrowheads="1" noChangeShapeType="1" noTextEdit="1"/>
              </p:cNvSpPr>
              <p:nvPr/>
            </p:nvSpPr>
            <p:spPr>
              <a:xfrm>
                <a:off x="7144221" y="528132"/>
                <a:ext cx="1515992" cy="777713"/>
              </a:xfrm>
              <a:prstGeom prst="rect">
                <a:avLst/>
              </a:prstGeom>
              <a:blipFill rotWithShape="0">
                <a:blip r:embed="rId7"/>
                <a:stretch>
                  <a:fillRect l="-8434" b="-944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矩形 31"/>
              <p:cNvSpPr/>
              <p:nvPr/>
            </p:nvSpPr>
            <p:spPr>
              <a:xfrm>
                <a:off x="695400" y="3964749"/>
                <a:ext cx="10801200" cy="112043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2" name="矩形 31"/>
              <p:cNvSpPr>
                <a:spLocks noRot="1" noChangeAspect="1" noMove="1" noResize="1" noEditPoints="1" noAdjustHandles="1" noChangeArrowheads="1" noChangeShapeType="1" noTextEdit="1"/>
              </p:cNvSpPr>
              <p:nvPr/>
            </p:nvSpPr>
            <p:spPr>
              <a:xfrm>
                <a:off x="695400" y="3964749"/>
                <a:ext cx="10801200" cy="1120435"/>
              </a:xfrm>
              <a:prstGeom prst="rect">
                <a:avLst/>
              </a:prstGeom>
              <a:blipFill rotWithShape="0">
                <a:blip r:embed="rId8"/>
                <a:stretch>
                  <a:fillRect l="-1129"/>
                </a:stretch>
              </a:blipFill>
            </p:spPr>
            <p:txBody>
              <a:bodyPr/>
              <a:lstStyle/>
              <a:p>
                <a:r>
                  <a:rPr lang="zh-CN" altLang="en-US">
                    <a:noFill/>
                  </a:rPr>
                  <a:t> </a:t>
                </a:r>
              </a:p>
            </p:txBody>
          </p:sp>
        </mc:Fallback>
      </mc:AlternateContent>
      <p:pic>
        <p:nvPicPr>
          <p:cNvPr id="33" name="image182.jpeg"/>
          <p:cNvPicPr/>
          <p:nvPr/>
        </p:nvPicPr>
        <p:blipFill>
          <a:blip r:embed="rId9">
            <a:clrChange>
              <a:clrFrom>
                <a:srgbClr val="FFFFFF"/>
              </a:clrFrom>
              <a:clrTo>
                <a:srgbClr val="FFFFFF">
                  <a:alpha val="0"/>
                </a:srgbClr>
              </a:clrTo>
            </a:clrChange>
          </a:blip>
          <a:stretch>
            <a:fillRect/>
          </a:stretch>
        </p:blipFill>
        <p:spPr>
          <a:xfrm>
            <a:off x="9151385" y="3086203"/>
            <a:ext cx="2088113" cy="2088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3" presetClass="entr" presetSubtype="1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7670" y="-97155"/>
            <a:ext cx="10168255" cy="47580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6005" y="2276872"/>
            <a:ext cx="8496300" cy="1691104"/>
          </a:xfrm>
          <a:prstGeom prst="rect">
            <a:avLst/>
          </a:prstGeom>
          <a:noFill/>
          <a:ln>
            <a:noFill/>
          </a:ln>
        </p:spPr>
        <p:txBody>
          <a:bodyPr wrap="square">
            <a:spAutoFit/>
          </a:bodyPr>
          <a:lstStyle/>
          <a:p>
            <a:pPr>
              <a:lnSpc>
                <a:spcPct val="150000"/>
              </a:lnSpc>
              <a:spcAft>
                <a:spcPts val="0"/>
              </a:spcAft>
              <a:tabLst>
                <a:tab pos="2250440" algn="l"/>
              </a:tabLs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理解三角函数的概念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会求给定角的三角函数值</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熟记特殊角的三角函数值</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掌握任意角的三角函数值在各个象限的符号</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1" name="文本框 10"/>
          <p:cNvSpPr txBox="1"/>
          <p:nvPr/>
        </p:nvSpPr>
        <p:spPr>
          <a:xfrm flipH="1">
            <a:off x="551384" y="691504"/>
            <a:ext cx="1449026" cy="461665"/>
          </a:xfrm>
          <a:prstGeom prst="rect">
            <a:avLst/>
          </a:prstGeom>
          <a:noFill/>
          <a:effectLst/>
        </p:spPr>
        <p:txBody>
          <a:bodyPr wrap="square" rtlCol="0">
            <a:spAutoFit/>
          </a:bodyPr>
          <a:lstStyle/>
          <a:p>
            <a:pPr algn="ctr">
              <a:defRPr/>
            </a:pPr>
            <a:r>
              <a:rPr lang="zh-CN" altLang="zh-CN" sz="2400" b="1" dirty="0">
                <a:solidFill>
                  <a:schemeClr val="bg1"/>
                </a:solidFill>
                <a:cs typeface="+mn-ea"/>
              </a:rPr>
              <a:t>学习目标</a:t>
            </a:r>
            <a:endParaRPr lang="en-US" altLang="zh-CN" sz="24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三</a:t>
            </a:r>
            <a:endParaRPr lang="en-US" altLang="zh-CN" sz="2600" b="1" dirty="0" smtClean="0">
              <a:solidFill>
                <a:schemeClr val="bg1"/>
              </a:solidFill>
            </a:endParaRPr>
          </a:p>
        </p:txBody>
      </p:sp>
      <p:sp>
        <p:nvSpPr>
          <p:cNvPr id="4" name="文本框 3"/>
          <p:cNvSpPr txBox="1"/>
          <p:nvPr/>
        </p:nvSpPr>
        <p:spPr>
          <a:xfrm>
            <a:off x="2999656" y="2750542"/>
            <a:ext cx="8501479" cy="1107996"/>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三角函数符号的判断</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983082"/>
            <a:ext cx="11519302" cy="1418077"/>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407368" y="2492896"/>
            <a:ext cx="11412000" cy="2608535"/>
          </a:xfrm>
          <a:prstGeom prst="rect">
            <a:avLst/>
          </a:prstGeom>
        </p:spPr>
        <p:txBody>
          <a:bodyPr wrap="square">
            <a:spAutoFit/>
          </a:bodyPr>
          <a:lstStyle/>
          <a:p>
            <a:pPr>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三角函数值的符号是根据三角函数的定义和各象限内的坐标符号导出的</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根据三角函数的定义可知</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正弦的符号取决于纵坐标</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的符号</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余弦的符号取决于横坐标</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的符号</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正切的符号是由纵坐标</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和横坐标</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共同决定的</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xy</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同号为正</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异号为负</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1699788" y="969994"/>
            <a:ext cx="9940828" cy="1310808"/>
          </a:xfrm>
          <a:prstGeom prst="rect">
            <a:avLst/>
          </a:prstGeom>
        </p:spPr>
        <p:txBody>
          <a:bodyPr wrap="square">
            <a:spAutoFit/>
          </a:bodyPr>
          <a:lstStyle/>
          <a:p>
            <a:pPr algn="just">
              <a:lnSpc>
                <a:spcPct val="150000"/>
              </a:lnSpc>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根据三角函数的定义</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大家大胆猜测一下三角函数值在各个象限内的符号</a:t>
            </a:r>
            <a:r>
              <a:rPr lang="en-US" altLang="zh-CN" sz="2800" dirty="0">
                <a:latin typeface="Times New Roman" panose="02020603050405020304" pitchFamily="18" charset="0"/>
                <a:ea typeface="方正中等线简体" panose="03000509000000000000" pitchFamily="65" charset="-122"/>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nvGrpSpPr>
          <p:cNvPr id="8" name="组合 7"/>
          <p:cNvGrpSpPr/>
          <p:nvPr/>
        </p:nvGrpSpPr>
        <p:grpSpPr>
          <a:xfrm>
            <a:off x="0" y="1099075"/>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3</a:t>
              </a:r>
              <a:endParaRPr lang="zh-CN" altLang="en-US" dirty="0">
                <a:solidFill>
                  <a:prstClr val="black"/>
                </a:solidFill>
              </a:endParaRPr>
            </a:p>
          </p:txBody>
        </p:sp>
      </p:grpSp>
    </p:spTree>
    <p:extLst>
      <p:ext uri="{BB962C8B-B14F-4D97-AF65-F5344CB8AC3E}">
        <p14:creationId xmlns:p14="http://schemas.microsoft.com/office/powerpoint/2010/main" val="37527866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052736"/>
            <a:ext cx="11415850" cy="1315873"/>
          </a:xfrm>
          <a:prstGeom prst="rect">
            <a:avLst/>
          </a:prstGeom>
        </p:spPr>
        <p:txBody>
          <a:bodyPr>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正弦、余弦、正切函数值在各象限内的符号</a:t>
            </a:r>
            <a:endParaRPr lang="zh-CN" altLang="zh-CN" sz="24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图示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2" name="image185.jpeg"/>
          <p:cNvPicPr/>
          <p:nvPr/>
        </p:nvPicPr>
        <p:blipFill>
          <a:blip r:embed="rId2">
            <a:clrChange>
              <a:clrFrom>
                <a:srgbClr val="FFFFFF"/>
              </a:clrFrom>
              <a:clrTo>
                <a:srgbClr val="FFFFFF">
                  <a:alpha val="0"/>
                </a:srgbClr>
              </a:clrTo>
            </a:clrChange>
          </a:blip>
          <a:stretch>
            <a:fillRect/>
          </a:stretch>
        </p:blipFill>
        <p:spPr>
          <a:xfrm>
            <a:off x="3902275" y="2780928"/>
            <a:ext cx="4387451" cy="1511856"/>
          </a:xfrm>
          <a:prstGeom prst="rect">
            <a:avLst/>
          </a:prstGeom>
        </p:spPr>
      </p:pic>
      <p:sp>
        <p:nvSpPr>
          <p:cNvPr id="15" name="矩形 14"/>
          <p:cNvSpPr/>
          <p:nvPr/>
        </p:nvSpPr>
        <p:spPr>
          <a:xfrm>
            <a:off x="388075" y="4653136"/>
            <a:ext cx="11415850" cy="664862"/>
          </a:xfrm>
          <a:prstGeom prst="rect">
            <a:avLst/>
          </a:prstGeom>
        </p:spPr>
        <p:txBody>
          <a:bodyPr>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口诀</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一全正</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二正弦</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三正切</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四余弦</a:t>
            </a:r>
            <a:r>
              <a:rPr lang="en-US" altLang="zh-CN" sz="28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525244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矩形 20"/>
              <p:cNvSpPr/>
              <p:nvPr/>
            </p:nvSpPr>
            <p:spPr>
              <a:xfrm>
                <a:off x="390000" y="260648"/>
                <a:ext cx="11412000" cy="2126351"/>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a:t>
                </a:r>
                <a14:m>
                  <m:oMath xmlns:m="http://schemas.openxmlformats.org/officeDocument/2006/math">
                    <m:f>
                      <m:f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4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m:rPr>
                            <m:sty m:val="p"/>
                          </m:rPr>
                          <a:rPr lang="en-US" altLang="zh-CN" sz="2400">
                            <a:effectLst/>
                            <a:latin typeface="Cambria Math" panose="02040503050406030204" pitchFamily="18" charset="0"/>
                            <a:ea typeface="方正中等线简体" panose="03000509000000000000" pitchFamily="65" charset="-122"/>
                            <a:cs typeface="Times New Roman" panose="02020603050405020304" pitchFamily="18" charset="0"/>
                          </a:rPr>
                          <m:t>tan</m:t>
                        </m:r>
                        <m:r>
                          <a:rPr lang="en-US" altLang="zh-CN" sz="2400" i="1">
                            <a:effectLst/>
                            <a:latin typeface="Cambria Math" panose="02040503050406030204" pitchFamily="18" charset="0"/>
                            <a:ea typeface="方正中等线简体" panose="03000509000000000000" pitchFamily="65" charset="-122"/>
                            <a:cs typeface="Times New Roman" panose="02020603050405020304" pitchFamily="18" charset="0"/>
                          </a:rPr>
                          <m:t>𝛼</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第一象限角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第二象限角</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第四象限角</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390000" y="260648"/>
                <a:ext cx="11412000" cy="2126351"/>
              </a:xfrm>
              <a:prstGeom prst="rect">
                <a:avLst/>
              </a:prstGeom>
              <a:blipFill rotWithShape="0">
                <a:blip r:embed="rId3"/>
                <a:stretch>
                  <a:fillRect l="-1122" b="-3725"/>
                </a:stretch>
              </a:blipFill>
            </p:spPr>
            <p:txBody>
              <a:bodyPr/>
              <a:lstStyle/>
              <a:p>
                <a:r>
                  <a:rPr lang="zh-CN" altLang="en-US">
                    <a:noFill/>
                  </a:rPr>
                  <a:t> </a:t>
                </a:r>
              </a:p>
            </p:txBody>
          </p:sp>
        </mc:Fallback>
      </mc:AlternateContent>
      <p:grpSp>
        <p:nvGrpSpPr>
          <p:cNvPr id="22" name="组合 21"/>
          <p:cNvGrpSpPr/>
          <p:nvPr/>
        </p:nvGrpSpPr>
        <p:grpSpPr>
          <a:xfrm>
            <a:off x="0" y="425970"/>
            <a:ext cx="1403155" cy="593813"/>
            <a:chOff x="0" y="674947"/>
            <a:chExt cx="1403155" cy="593813"/>
          </a:xfrm>
        </p:grpSpPr>
        <p:sp>
          <p:nvSpPr>
            <p:cNvPr id="23" name="矩形 22"/>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3</a:t>
              </a:r>
              <a:endParaRPr lang="zh-CN" altLang="en-US" sz="2800" dirty="0"/>
            </a:p>
          </p:txBody>
        </p:sp>
        <p:cxnSp>
          <p:nvCxnSpPr>
            <p:cNvPr id="26" name="直接连接符 25"/>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9"/>
          <p:cNvSpPr txBox="1"/>
          <p:nvPr/>
        </p:nvSpPr>
        <p:spPr>
          <a:xfrm>
            <a:off x="252719" y="162880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16" name="组合 15"/>
          <p:cNvGrpSpPr/>
          <p:nvPr/>
        </p:nvGrpSpPr>
        <p:grpSpPr>
          <a:xfrm>
            <a:off x="484535" y="2708920"/>
            <a:ext cx="11248331" cy="2592288"/>
            <a:chOff x="471835" y="4581128"/>
            <a:chExt cx="11248331" cy="2592288"/>
          </a:xfrm>
        </p:grpSpPr>
        <p:sp>
          <p:nvSpPr>
            <p:cNvPr id="17" name="圆角矩形 16"/>
            <p:cNvSpPr/>
            <p:nvPr/>
          </p:nvSpPr>
          <p:spPr>
            <a:xfrm>
              <a:off x="471835" y="4694020"/>
              <a:ext cx="11248331" cy="2479396"/>
            </a:xfrm>
            <a:prstGeom prst="roundRect">
              <a:avLst>
                <a:gd name="adj" fmla="val 20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矩形 17"/>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0" name="矩形 19"/>
              <p:cNvSpPr/>
              <p:nvPr/>
            </p:nvSpPr>
            <p:spPr>
              <a:xfrm>
                <a:off x="748872" y="2978783"/>
                <a:ext cx="10694257" cy="224978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异号</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从而</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是第二或第三象限角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tan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异号</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从而</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是第三或第四象限角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综上可知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0" name="矩形 19"/>
              <p:cNvSpPr>
                <a:spLocks noRot="1" noChangeAspect="1" noMove="1" noResize="1" noEditPoints="1" noAdjustHandles="1" noChangeArrowheads="1" noChangeShapeType="1" noTextEdit="1"/>
              </p:cNvSpPr>
              <p:nvPr/>
            </p:nvSpPr>
            <p:spPr>
              <a:xfrm>
                <a:off x="748872" y="2978783"/>
                <a:ext cx="10694257" cy="2249783"/>
              </a:xfrm>
              <a:prstGeom prst="rect">
                <a:avLst/>
              </a:prstGeom>
              <a:blipFill rotWithShape="0">
                <a:blip r:embed="rId4"/>
                <a:stretch>
                  <a:fillRect l="-1197" b="-352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908720"/>
            <a:ext cx="11412000"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4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下列选项中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符号为负的是</a:t>
            </a:r>
            <a:endParaRPr lang="zh-CN" altLang="zh-CN" sz="24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A.sin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(-100°)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B.cos</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(-220°)</a:t>
            </a:r>
            <a:endParaRPr lang="zh-CN" altLang="zh-CN" sz="24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C.tan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D.cos</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π</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6" name="组合 15"/>
          <p:cNvGrpSpPr/>
          <p:nvPr/>
        </p:nvGrpSpPr>
        <p:grpSpPr>
          <a:xfrm>
            <a:off x="484535" y="3356992"/>
            <a:ext cx="11248331" cy="2232248"/>
            <a:chOff x="471835" y="4581128"/>
            <a:chExt cx="11248331" cy="2232248"/>
          </a:xfrm>
        </p:grpSpPr>
        <p:sp>
          <p:nvSpPr>
            <p:cNvPr id="17" name="圆角矩形 16"/>
            <p:cNvSpPr/>
            <p:nvPr/>
          </p:nvSpPr>
          <p:spPr>
            <a:xfrm>
              <a:off x="471835" y="4694020"/>
              <a:ext cx="11248331" cy="2119356"/>
            </a:xfrm>
            <a:prstGeom prst="roundRect">
              <a:avLst>
                <a:gd name="adj" fmla="val 20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矩形 17"/>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0" name="矩形 19"/>
              <p:cNvSpPr/>
              <p:nvPr/>
            </p:nvSpPr>
            <p:spPr>
              <a:xfrm>
                <a:off x="748872" y="3626855"/>
                <a:ext cx="10694257" cy="162538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在第三象限</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sin(-100°)&lt;0;-220°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在第二象限</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(-220</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&lt;0;10</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在第三象限</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10&gt;0;cos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π=-1&lt;0.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0" name="矩形 19"/>
              <p:cNvSpPr>
                <a:spLocks noRot="1" noChangeAspect="1" noMove="1" noResize="1" noEditPoints="1" noAdjustHandles="1" noChangeArrowheads="1" noChangeShapeType="1" noTextEdit="1"/>
              </p:cNvSpPr>
              <p:nvPr/>
            </p:nvSpPr>
            <p:spPr>
              <a:xfrm>
                <a:off x="748872" y="3626855"/>
                <a:ext cx="10694257" cy="1625381"/>
              </a:xfrm>
              <a:prstGeom prst="rect">
                <a:avLst/>
              </a:prstGeom>
              <a:blipFill rotWithShape="0">
                <a:blip r:embed="rId3"/>
                <a:stretch>
                  <a:fillRect l="-1197" b="-3371"/>
                </a:stretch>
              </a:blipFill>
            </p:spPr>
            <p:txBody>
              <a:bodyPr/>
              <a:lstStyle/>
              <a:p>
                <a:r>
                  <a:rPr lang="zh-CN" altLang="en-US">
                    <a:noFill/>
                  </a:rPr>
                  <a:t> </a:t>
                </a:r>
              </a:p>
            </p:txBody>
          </p:sp>
        </mc:Fallback>
      </mc:AlternateContent>
      <p:sp>
        <p:nvSpPr>
          <p:cNvPr id="15" name="TextBox 19"/>
          <p:cNvSpPr txBox="1"/>
          <p:nvPr/>
        </p:nvSpPr>
        <p:spPr>
          <a:xfrm>
            <a:off x="233591" y="1532587"/>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8" name="TextBox 19"/>
          <p:cNvSpPr txBox="1"/>
          <p:nvPr/>
        </p:nvSpPr>
        <p:spPr>
          <a:xfrm>
            <a:off x="3863752" y="1532587"/>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9" name="TextBox 19"/>
          <p:cNvSpPr txBox="1"/>
          <p:nvPr/>
        </p:nvSpPr>
        <p:spPr>
          <a:xfrm>
            <a:off x="3863752" y="223631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166293460"/>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56321"/>
            <a:ext cx="11377264" cy="254874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918446" y="1516521"/>
            <a:ext cx="9578154" cy="1957524"/>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定象限</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确定角</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所在的象限</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定符号</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利用三角函数值的符号规律</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一全正</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二正弦</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三正切</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四余弦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来判断</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1918446" y="620688"/>
            <a:ext cx="9578154" cy="671722"/>
          </a:xfrm>
          <a:prstGeom prst="rect">
            <a:avLst/>
          </a:prstGeom>
        </p:spPr>
        <p:txBody>
          <a:bodyPr wrap="square">
            <a:spAutoFit/>
          </a:bodyPr>
          <a:lstStyle/>
          <a:p>
            <a:pPr>
              <a:lnSpc>
                <a:spcPct val="150000"/>
              </a:lnSpc>
              <a:spcAft>
                <a:spcPts val="0"/>
              </a:spcAft>
              <a:tabLst>
                <a:tab pos="2340610" algn="l"/>
              </a:tabLs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判断三角函数值符号的两个步骤</a:t>
            </a:r>
            <a:endParaRPr lang="zh-CN" altLang="zh-CN" sz="1100" b="1"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680560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175282"/>
            <a:ext cx="11412000" cy="1962204"/>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在第三象限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则角</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的终边在</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第一象限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第二象限</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第三象限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第四象限</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1" name="组合 10"/>
          <p:cNvGrpSpPr/>
          <p:nvPr/>
        </p:nvGrpSpPr>
        <p:grpSpPr>
          <a:xfrm>
            <a:off x="0" y="1378001"/>
            <a:ext cx="2209642" cy="507831"/>
            <a:chOff x="0" y="586780"/>
            <a:chExt cx="2209642" cy="507831"/>
          </a:xfrm>
        </p:grpSpPr>
        <p:sp>
          <p:nvSpPr>
            <p:cNvPr id="12" name="矩形 11"/>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3</a:t>
              </a:r>
              <a:endParaRPr lang="zh-CN" altLang="en-US" sz="2700" dirty="0">
                <a:latin typeface="Adobe 黑体 Std R" panose="020B0400000000000000" pitchFamily="34" charset="-122"/>
                <a:ea typeface="Adobe 黑体 Std R" panose="020B0400000000000000" pitchFamily="34" charset="-122"/>
              </a:endParaRPr>
            </a:p>
          </p:txBody>
        </p:sp>
        <p:sp>
          <p:nvSpPr>
            <p:cNvPr id="15" name="矩形 14"/>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20" name="矩形 19"/>
              <p:cNvSpPr/>
              <p:nvPr/>
            </p:nvSpPr>
            <p:spPr>
              <a:xfrm>
                <a:off x="641394" y="3573016"/>
                <a:ext cx="10909212" cy="2180405"/>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在第三象限</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&lt;0,</m:t>
                              </m:r>
                            </m:e>
                          </m:mr>
                          <m:m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&lt;0,</m:t>
                              </m:r>
                            </m:e>
                          </m:mr>
                        </m:m>
                      </m:e>
                    </m:d>
                  </m:oMath>
                </a14:m>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0" name="矩形 19"/>
              <p:cNvSpPr>
                <a:spLocks noRot="1" noChangeAspect="1" noMove="1" noResize="1" noEditPoints="1" noAdjustHandles="1" noChangeArrowheads="1" noChangeShapeType="1" noTextEdit="1"/>
              </p:cNvSpPr>
              <p:nvPr/>
            </p:nvSpPr>
            <p:spPr>
              <a:xfrm>
                <a:off x="641394" y="3573016"/>
                <a:ext cx="10909212" cy="2180405"/>
              </a:xfrm>
              <a:prstGeom prst="rect">
                <a:avLst/>
              </a:prstGeom>
              <a:blipFill rotWithShape="0">
                <a:blip r:embed="rId3"/>
                <a:stretch>
                  <a:fillRect l="-1117"/>
                </a:stretch>
              </a:blipFill>
            </p:spPr>
            <p:txBody>
              <a:bodyPr/>
              <a:lstStyle/>
              <a:p>
                <a:r>
                  <a:rPr lang="zh-CN" altLang="en-US">
                    <a:noFill/>
                  </a:rPr>
                  <a:t> </a:t>
                </a:r>
              </a:p>
            </p:txBody>
          </p:sp>
        </mc:Fallback>
      </mc:AlternateContent>
      <p:sp>
        <p:nvSpPr>
          <p:cNvPr id="17" name="TextBox 19"/>
          <p:cNvSpPr txBox="1"/>
          <p:nvPr/>
        </p:nvSpPr>
        <p:spPr>
          <a:xfrm>
            <a:off x="276890" y="2476637"/>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2" name="组合 21"/>
          <p:cNvGrpSpPr/>
          <p:nvPr/>
        </p:nvGrpSpPr>
        <p:grpSpPr>
          <a:xfrm>
            <a:off x="484535" y="3356992"/>
            <a:ext cx="11248331" cy="2448272"/>
            <a:chOff x="471835" y="4581128"/>
            <a:chExt cx="11248331" cy="2448272"/>
          </a:xfrm>
        </p:grpSpPr>
        <p:sp>
          <p:nvSpPr>
            <p:cNvPr id="23" name="圆角矩形 22"/>
            <p:cNvSpPr/>
            <p:nvPr/>
          </p:nvSpPr>
          <p:spPr>
            <a:xfrm>
              <a:off x="471835" y="4694020"/>
              <a:ext cx="11248331" cy="2335380"/>
            </a:xfrm>
            <a:prstGeom prst="roundRect">
              <a:avLst>
                <a:gd name="adj" fmla="val 20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481286" y="1628800"/>
                <a:ext cx="11229429" cy="485267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知识清单</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三角函数的定义及求法</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特殊角的三角函数值</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三角函数值在各象限内的符号</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方法归纳</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转化与化归、分类讨论</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zh-CN" sz="2800" kern="100" dirty="0">
                    <a:effectLst/>
                    <a:latin typeface="Times New Roman" panose="02020603050405020304" pitchFamily="18" charset="0"/>
                    <a:ea typeface="方正中等线简体" panose="03000509000000000000" pitchFamily="65" charset="-122"/>
                  </a:rPr>
                  <a:t>3.</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常见误区</a:t>
                </a:r>
                <a:r>
                  <a:rPr lang="en-US" altLang="zh-CN" sz="2800" kern="100" dirty="0">
                    <a:effectLst/>
                    <a:latin typeface="Times New Roman" panose="02020603050405020304" pitchFamily="18" charset="0"/>
                    <a:ea typeface="方正中等线简体" panose="03000509000000000000" pitchFamily="65" charset="-122"/>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三角函数值的大小只与角的大小有关</a:t>
                </a:r>
                <a:r>
                  <a:rPr lang="en-US" altLang="zh-CN" sz="2800" kern="100" dirty="0">
                    <a:effectLst/>
                    <a:latin typeface="Times New Roman" panose="02020603050405020304" pitchFamily="18" charset="0"/>
                    <a:ea typeface="方正中等线简体" panose="03000509000000000000" pitchFamily="65" charset="-122"/>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与终边上的点无关</a:t>
                </a:r>
                <a:r>
                  <a:rPr lang="en-US" altLang="zh-CN" sz="2800" kern="100" dirty="0">
                    <a:effectLst/>
                    <a:latin typeface="Times New Roman" panose="02020603050405020304" pitchFamily="18" charset="0"/>
                    <a:ea typeface="方正中等线简体" panose="03000509000000000000" pitchFamily="65" charset="-122"/>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正切函数的定义域为</a:t>
                </a:r>
                <a14:m>
                  <m:oMath xmlns:m="http://schemas.openxmlformats.org/officeDocument/2006/math">
                    <m:d>
                      <m:dPr>
                        <m:begChr m:val="{"/>
                        <m:endChr m:val="}"/>
                        <m:ctrlPr>
                          <a:rPr lang="zh-CN" altLang="zh-CN" sz="2800" i="1" kern="100">
                            <a:effectLst/>
                            <a:latin typeface="Cambria Math" panose="02040503050406030204" pitchFamily="18" charset="0"/>
                            <a:ea typeface="Cambria Math" panose="02040503050406030204" pitchFamily="18" charset="0"/>
                          </a:rPr>
                        </m:ctrlPr>
                      </m:dPr>
                      <m:e>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𝛼</m:t>
                        </m:r>
                        <m:d>
                          <m:dPr>
                            <m:begChr m:val="|"/>
                            <m:endChr m:val=""/>
                            <m:ctrlPr>
                              <a:rPr lang="zh-CN" altLang="zh-CN" sz="2800" i="1" kern="100">
                                <a:effectLst/>
                                <a:latin typeface="Cambria Math" panose="02040503050406030204" pitchFamily="18" charset="0"/>
                                <a:ea typeface="Cambria Math" panose="02040503050406030204" pitchFamily="18" charset="0"/>
                              </a:rPr>
                            </m:ctrlPr>
                          </m:dPr>
                          <m:e>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𝛼</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kern="100">
                                    <a:effectLst/>
                                    <a:latin typeface="Cambria Math" panose="02040503050406030204" pitchFamily="18" charset="0"/>
                                    <a:ea typeface="Cambria Math" panose="02040503050406030204" pitchFamily="18" charset="0"/>
                                  </a:rPr>
                                </m:ctrlPr>
                              </m:fPr>
                              <m:num>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𝑘</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b="1" i="1" kern="100">
                                <a:effectLst/>
                                <a:latin typeface="Cambria Math" panose="02040503050406030204" pitchFamily="18" charset="0"/>
                                <a:ea typeface="方正中等线简体" panose="03000509000000000000" pitchFamily="65" charset="-122"/>
                                <a:cs typeface="Times New Roman" panose="02020603050405020304" pitchFamily="18" charset="0"/>
                              </a:rPr>
                              <m:t>𝐙</m:t>
                            </m:r>
                          </m:e>
                        </m:d>
                      </m:e>
                    </m:d>
                  </m:oMath>
                </a14:m>
                <a:endParaRPr lang="zh-CN" altLang="zh-CN" sz="2800" dirty="0" smtClean="0">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481286" y="1628800"/>
                <a:ext cx="11229429" cy="4852675"/>
              </a:xfrm>
              <a:prstGeom prst="rect">
                <a:avLst/>
              </a:prstGeom>
              <a:blipFill rotWithShape="0">
                <a:blip r:embed="rId3"/>
                <a:stretch>
                  <a:fillRect l="-1140" b="-503"/>
                </a:stretch>
              </a:blipFill>
            </p:spPr>
            <p:txBody>
              <a:bodyPr/>
              <a:lstStyle/>
              <a:p>
                <a:r>
                  <a:rPr lang="zh-CN" altLang="en-US">
                    <a:noFill/>
                  </a:rPr>
                  <a:t> </a:t>
                </a:r>
              </a:p>
            </p:txBody>
          </p:sp>
        </mc:Fallback>
      </mc:AlternateContent>
      <p:pic>
        <p:nvPicPr>
          <p:cNvPr id="3"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随堂演练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a:solidFill>
                  <a:schemeClr val="bg1"/>
                </a:solidFill>
              </a:rPr>
              <a:t>四</a:t>
            </a:r>
            <a:endParaRPr lang="zh-CN" altLang="en-US" sz="2600" b="1"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mc:AlternateContent xmlns:mc="http://schemas.openxmlformats.org/markup-compatibility/2006">
        <mc:Choice xmlns:a14="http://schemas.microsoft.com/office/drawing/2010/main" Requires="a14">
          <p:sp>
            <p:nvSpPr>
              <p:cNvPr id="7" name="矩形 6"/>
              <p:cNvSpPr/>
              <p:nvPr/>
            </p:nvSpPr>
            <p:spPr>
              <a:xfrm>
                <a:off x="390000" y="980728"/>
                <a:ext cx="11412000" cy="1986057"/>
              </a:xfrm>
              <a:prstGeom prst="rect">
                <a:avLst/>
              </a:prstGeom>
            </p:spPr>
            <p:txBody>
              <a:bodyPr wrap="square">
                <a:spAutoFit/>
              </a:bodyPr>
              <a:lstStyle/>
              <a:p>
                <a:pPr>
                  <a:lnSpc>
                    <a:spcPct val="150000"/>
                  </a:lnSpc>
                  <a:spcAft>
                    <a:spcPts val="0"/>
                  </a:spcAft>
                  <a:tabLst>
                    <a:tab pos="2250440" algn="l"/>
                  </a:tabLst>
                </a:pP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的终边与单位圆的交点坐标是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e>
                    </m:d>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390000" y="980728"/>
                <a:ext cx="11412000" cy="1986057"/>
              </a:xfrm>
              <a:prstGeom prst="rect">
                <a:avLst/>
              </a:prstGeom>
              <a:blipFill rotWithShape="0">
                <a:blip r:embed="rId6"/>
                <a:stretch>
                  <a:fillRect l="-1122"/>
                </a:stretch>
              </a:blipFill>
            </p:spPr>
            <p:txBody>
              <a:bodyPr/>
              <a:lstStyle/>
              <a:p>
                <a:r>
                  <a:rPr lang="zh-CN" altLang="en-US">
                    <a:noFill/>
                  </a:rPr>
                  <a:t> </a:t>
                </a:r>
              </a:p>
            </p:txBody>
          </p:sp>
        </mc:Fallback>
      </mc:AlternateContent>
      <p:grpSp>
        <p:nvGrpSpPr>
          <p:cNvPr id="8" name="组合 7"/>
          <p:cNvGrpSpPr/>
          <p:nvPr/>
        </p:nvGrpSpPr>
        <p:grpSpPr>
          <a:xfrm>
            <a:off x="471835" y="3068960"/>
            <a:ext cx="11248331" cy="3024336"/>
            <a:chOff x="471835" y="4581128"/>
            <a:chExt cx="11248331" cy="3024336"/>
          </a:xfrm>
        </p:grpSpPr>
        <p:sp>
          <p:nvSpPr>
            <p:cNvPr id="9" name="圆角矩形 8"/>
            <p:cNvSpPr/>
            <p:nvPr/>
          </p:nvSpPr>
          <p:spPr>
            <a:xfrm>
              <a:off x="471835" y="4694020"/>
              <a:ext cx="11248331" cy="2911444"/>
            </a:xfrm>
            <a:prstGeom prst="roundRect">
              <a:avLst>
                <a:gd name="adj" fmla="val 770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12" name="矩形 11"/>
              <p:cNvSpPr/>
              <p:nvPr/>
            </p:nvSpPr>
            <p:spPr>
              <a:xfrm>
                <a:off x="695400" y="3407071"/>
                <a:ext cx="10801200" cy="263238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设交点坐标为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2" name="矩形 11"/>
              <p:cNvSpPr>
                <a:spLocks noRot="1" noChangeAspect="1" noMove="1" noResize="1" noEditPoints="1" noAdjustHandles="1" noChangeArrowheads="1" noChangeShapeType="1" noTextEdit="1"/>
              </p:cNvSpPr>
              <p:nvPr/>
            </p:nvSpPr>
            <p:spPr>
              <a:xfrm>
                <a:off x="695400" y="3407071"/>
                <a:ext cx="10801200" cy="2632387"/>
              </a:xfrm>
              <a:prstGeom prst="rect">
                <a:avLst/>
              </a:prstGeom>
              <a:blipFill rotWithShape="0">
                <a:blip r:embed="rId7"/>
                <a:stretch>
                  <a:fillRect l="-1129"/>
                </a:stretch>
              </a:blipFill>
            </p:spPr>
            <p:txBody>
              <a:bodyPr/>
              <a:lstStyle/>
              <a:p>
                <a:r>
                  <a:rPr lang="zh-CN" altLang="en-US">
                    <a:noFill/>
                  </a:rPr>
                  <a:t> </a:t>
                </a:r>
              </a:p>
            </p:txBody>
          </p:sp>
        </mc:Fallback>
      </mc:AlternateContent>
      <p:sp>
        <p:nvSpPr>
          <p:cNvPr id="19" name="TextBox 19"/>
          <p:cNvSpPr txBox="1"/>
          <p:nvPr/>
        </p:nvSpPr>
        <p:spPr>
          <a:xfrm>
            <a:off x="8256240" y="207353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407671" y="-97155"/>
            <a:ext cx="11376962" cy="6550491"/>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815005" y="1772816"/>
            <a:ext cx="10561990" cy="454752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游乐园是人们常去的地方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各种神奇的游乐器械吸引</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着</a:t>
            </a:r>
            <a:endPar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人们</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去玩耍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尤其是那高大的摩天轮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带着人们在空中</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旋</a:t>
            </a:r>
            <a:endPar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转</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既好玩又刺激</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我们假设一摩天轮的中心离地面</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米</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它</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的半径为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按逆时针方向匀速转动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转动一周需要</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360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我们建立如图所示的直角坐标系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假设你现在的位置在</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经过</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你离地面有多高</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经过</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210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秒呢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经过</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570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秒呢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带着这些问题</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开始我们今天的新课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prstClr val="white"/>
              </a:solidFill>
            </a:endParaRPr>
          </a:p>
        </p:txBody>
      </p:sp>
      <p:sp>
        <p:nvSpPr>
          <p:cNvPr id="15" name="文本框 14"/>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prstClr val="white"/>
                </a:solidFill>
                <a:cs typeface="+mn-ea"/>
                <a:sym typeface="+mn-lt"/>
              </a:rPr>
              <a:t>导 语</a:t>
            </a:r>
            <a:endParaRPr lang="en-US" altLang="zh-CN" sz="2400" b="1" dirty="0">
              <a:solidFill>
                <a:prstClr val="white"/>
              </a:solidFill>
              <a:cs typeface="+mn-ea"/>
              <a:sym typeface="+mn-lt"/>
            </a:endParaRPr>
          </a:p>
        </p:txBody>
      </p:sp>
      <p:pic>
        <p:nvPicPr>
          <p:cNvPr id="8" name="image178.jpeg"/>
          <p:cNvPicPr/>
          <p:nvPr/>
        </p:nvPicPr>
        <p:blipFill>
          <a:blip r:embed="rId2">
            <a:clrChange>
              <a:clrFrom>
                <a:srgbClr val="FFFFFF"/>
              </a:clrFrom>
              <a:clrTo>
                <a:srgbClr val="FFFFFF">
                  <a:alpha val="0"/>
                </a:srgbClr>
              </a:clrTo>
            </a:clrChange>
          </a:blip>
          <a:stretch>
            <a:fillRect/>
          </a:stretch>
        </p:blipFill>
        <p:spPr>
          <a:xfrm>
            <a:off x="9264352" y="1916832"/>
            <a:ext cx="2376495" cy="1583864"/>
          </a:xfrm>
          <a:prstGeom prst="rect">
            <a:avLst/>
          </a:prstGeom>
        </p:spPr>
      </p:pic>
    </p:spTree>
    <p:extLst>
      <p:ext uri="{BB962C8B-B14F-4D97-AF65-F5344CB8AC3E}">
        <p14:creationId xmlns:p14="http://schemas.microsoft.com/office/powerpoint/2010/main" val="40526783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矩形 7"/>
              <p:cNvSpPr/>
              <p:nvPr/>
            </p:nvSpPr>
            <p:spPr>
              <a:xfrm>
                <a:off x="350482" y="1134087"/>
                <a:ext cx="11491037" cy="257455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的终边经过点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B.</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D.-</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350482" y="1134087"/>
                <a:ext cx="11491037" cy="2574551"/>
              </a:xfrm>
              <a:prstGeom prst="rect">
                <a:avLst/>
              </a:prstGeom>
              <a:blipFill rotWithShape="0">
                <a:blip r:embed="rId2"/>
                <a:stretch>
                  <a:fillRect l="-1060"/>
                </a:stretch>
              </a:blipFill>
            </p:spPr>
            <p:txBody>
              <a:bodyPr/>
              <a:lstStyle/>
              <a:p>
                <a:r>
                  <a:rPr lang="zh-CN" altLang="en-US">
                    <a:noFill/>
                  </a:rPr>
                  <a:t> </a:t>
                </a:r>
              </a:p>
            </p:txBody>
          </p:sp>
        </mc:Fallback>
      </mc:AlternateContent>
      <p:sp>
        <p:nvSpPr>
          <p:cNvPr id="2" name="圆角矩形 1">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19"/>
          <p:cNvSpPr txBox="1"/>
          <p:nvPr/>
        </p:nvSpPr>
        <p:spPr>
          <a:xfrm>
            <a:off x="2446338" y="285293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9" name="组合 8"/>
          <p:cNvGrpSpPr/>
          <p:nvPr/>
        </p:nvGrpSpPr>
        <p:grpSpPr>
          <a:xfrm>
            <a:off x="471835" y="1124744"/>
            <a:ext cx="11248331" cy="2746440"/>
            <a:chOff x="471835" y="4581128"/>
            <a:chExt cx="11248331" cy="2746440"/>
          </a:xfrm>
        </p:grpSpPr>
        <p:sp>
          <p:nvSpPr>
            <p:cNvPr id="10" name="圆角矩形 9"/>
            <p:cNvSpPr/>
            <p:nvPr/>
          </p:nvSpPr>
          <p:spPr>
            <a:xfrm>
              <a:off x="471835" y="4694020"/>
              <a:ext cx="11248331" cy="2633548"/>
            </a:xfrm>
            <a:prstGeom prst="roundRect">
              <a:avLst>
                <a:gd name="adj" fmla="val 31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14" name="矩形 13"/>
              <p:cNvSpPr/>
              <p:nvPr/>
            </p:nvSpPr>
            <p:spPr>
              <a:xfrm>
                <a:off x="695400" y="1425476"/>
                <a:ext cx="10801200" cy="2436821"/>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设点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𝑂𝑃</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4" name="矩形 13"/>
              <p:cNvSpPr>
                <a:spLocks noRot="1" noChangeAspect="1" noMove="1" noResize="1" noEditPoints="1" noAdjustHandles="1" noChangeArrowheads="1" noChangeShapeType="1" noTextEdit="1"/>
              </p:cNvSpPr>
              <p:nvPr/>
            </p:nvSpPr>
            <p:spPr>
              <a:xfrm>
                <a:off x="695400" y="1425476"/>
                <a:ext cx="10801200" cy="2436821"/>
              </a:xfrm>
              <a:prstGeom prst="rect">
                <a:avLst/>
              </a:prstGeom>
              <a:blipFill rotWithShape="0">
                <a:blip r:embed="rId6"/>
                <a:stretch>
                  <a:fillRect l="-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4682146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438572"/>
            <a:ext cx="11412000"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若角</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同时满足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则角</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的终边一定位于</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第一象限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第二象限</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第三象限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第四象限</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圆角矩形 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2" name="圆角矩形 1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8" name="组合 7"/>
          <p:cNvGrpSpPr/>
          <p:nvPr/>
        </p:nvGrpSpPr>
        <p:grpSpPr>
          <a:xfrm>
            <a:off x="471835" y="2924944"/>
            <a:ext cx="11248331" cy="2520280"/>
            <a:chOff x="471835" y="4581128"/>
            <a:chExt cx="11248331" cy="2520280"/>
          </a:xfrm>
        </p:grpSpPr>
        <p:sp>
          <p:nvSpPr>
            <p:cNvPr id="13" name="圆角矩形 12"/>
            <p:cNvSpPr/>
            <p:nvPr/>
          </p:nvSpPr>
          <p:spPr>
            <a:xfrm>
              <a:off x="471835" y="4694020"/>
              <a:ext cx="11248331" cy="2407388"/>
            </a:xfrm>
            <a:prstGeom prst="roundRect">
              <a:avLst>
                <a:gd name="adj" fmla="val 810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文本框 1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6" name="矩形 15"/>
          <p:cNvSpPr/>
          <p:nvPr/>
        </p:nvSpPr>
        <p:spPr>
          <a:xfrm>
            <a:off x="695400" y="3248253"/>
            <a:ext cx="10873208" cy="196220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的终边可能位于第三象限或第四象限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也可能与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轴的负半轴重合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的终边可能位于第二象限或第四象限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的终边只能位于第四象限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0" name="TextBox 19"/>
          <p:cNvSpPr txBox="1"/>
          <p:nvPr/>
        </p:nvSpPr>
        <p:spPr>
          <a:xfrm>
            <a:off x="3906284" y="173467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矩形 4"/>
              <p:cNvSpPr/>
              <p:nvPr/>
            </p:nvSpPr>
            <p:spPr>
              <a:xfrm>
                <a:off x="422090" y="1189390"/>
                <a:ext cx="11362541" cy="799450"/>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422090" y="1189390"/>
                <a:ext cx="11362541" cy="799450"/>
              </a:xfrm>
              <a:prstGeom prst="rect">
                <a:avLst/>
              </a:prstGeom>
              <a:blipFill rotWithShape="0">
                <a:blip r:embed="rId2"/>
                <a:stretch>
                  <a:fillRect l="-1073" b="-9924"/>
                </a:stretch>
              </a:blipFill>
            </p:spPr>
            <p:txBody>
              <a:bodyPr/>
              <a:lstStyle/>
              <a:p>
                <a:r>
                  <a:rPr lang="zh-CN" altLang="en-US">
                    <a:noFill/>
                  </a:rPr>
                  <a:t> </a:t>
                </a:r>
              </a:p>
            </p:txBody>
          </p:sp>
        </mc:Fallback>
      </mc:AlternateContent>
      <p:sp>
        <p:nvSpPr>
          <p:cNvPr id="8" name="圆角矩形 7">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9" name="圆角矩形 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圆角矩形 10">
            <a:hlinkClick r:id="rId6"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17" name="返回">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pSp>
        <p:nvGrpSpPr>
          <p:cNvPr id="18" name="组合 17"/>
          <p:cNvGrpSpPr/>
          <p:nvPr/>
        </p:nvGrpSpPr>
        <p:grpSpPr>
          <a:xfrm>
            <a:off x="471835" y="2348880"/>
            <a:ext cx="11248331" cy="2376264"/>
            <a:chOff x="471835" y="4581128"/>
            <a:chExt cx="11248331" cy="2376264"/>
          </a:xfrm>
        </p:grpSpPr>
        <p:sp>
          <p:nvSpPr>
            <p:cNvPr id="19" name="圆角矩形 18"/>
            <p:cNvSpPr/>
            <p:nvPr/>
          </p:nvSpPr>
          <p:spPr>
            <a:xfrm>
              <a:off x="471835" y="4694020"/>
              <a:ext cx="11248331" cy="2263372"/>
            </a:xfrm>
            <a:prstGeom prst="roundRect">
              <a:avLst>
                <a:gd name="adj" fmla="val 605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矩形 19"/>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文本框 2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6" name="矩形 5"/>
              <p:cNvSpPr/>
              <p:nvPr/>
            </p:nvSpPr>
            <p:spPr>
              <a:xfrm>
                <a:off x="695400" y="2672189"/>
                <a:ext cx="10801200" cy="171200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6" name="矩形 5"/>
              <p:cNvSpPr>
                <a:spLocks noRot="1" noChangeAspect="1" noMove="1" noResize="1" noEditPoints="1" noAdjustHandles="1" noChangeArrowheads="1" noChangeShapeType="1" noTextEdit="1"/>
              </p:cNvSpPr>
              <p:nvPr/>
            </p:nvSpPr>
            <p:spPr>
              <a:xfrm>
                <a:off x="695400" y="2672189"/>
                <a:ext cx="10801200" cy="1712007"/>
              </a:xfrm>
              <a:prstGeom prst="rect">
                <a:avLst/>
              </a:prstGeom>
              <a:blipFill rotWithShape="0">
                <a:blip r:embed="rId9"/>
                <a:stretch>
                  <a:fillRect l="-112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p:cNvSpPr/>
              <p:nvPr/>
            </p:nvSpPr>
            <p:spPr>
              <a:xfrm>
                <a:off x="6528048" y="1137656"/>
                <a:ext cx="457176" cy="700705"/>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kern="100">
                            <a:solidFill>
                              <a:srgbClr val="C00000"/>
                            </a:solidFill>
                            <a:effectLst/>
                            <a:latin typeface="Cambria Math" panose="02040503050406030204" pitchFamily="18" charset="0"/>
                            <a:ea typeface="Cambria Math" panose="02040503050406030204" pitchFamily="18" charset="0"/>
                          </a:rPr>
                        </m:ctrlPr>
                      </m:fPr>
                      <m:num>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endParaRPr lang="zh-CN" altLang="en-US" sz="2800" dirty="0"/>
              </a:p>
            </p:txBody>
          </p:sp>
        </mc:Choice>
        <mc:Fallback>
          <p:sp>
            <p:nvSpPr>
              <p:cNvPr id="3" name="矩形 2"/>
              <p:cNvSpPr>
                <a:spLocks noRot="1" noChangeAspect="1" noMove="1" noResize="1" noEditPoints="1" noAdjustHandles="1" noChangeArrowheads="1" noChangeShapeType="1" noTextEdit="1"/>
              </p:cNvSpPr>
              <p:nvPr/>
            </p:nvSpPr>
            <p:spPr>
              <a:xfrm>
                <a:off x="6528048" y="1137656"/>
                <a:ext cx="457176" cy="700705"/>
              </a:xfrm>
              <a:prstGeom prst="rect">
                <a:avLst/>
              </a:prstGeom>
              <a:blipFill rotWithShape="0">
                <a:blip r:embed="rId10"/>
                <a:stretch>
                  <a:fillRect l="-28000" b="-10435"/>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课时对点练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smtClean="0">
                <a:solidFill>
                  <a:schemeClr val="bg1"/>
                </a:solidFill>
              </a:rPr>
              <a:t>五</a:t>
            </a:r>
            <a:endParaRPr lang="zh-CN" altLang="en-US" sz="2600" b="1"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0" name="矩形 29"/>
              <p:cNvSpPr/>
              <p:nvPr/>
            </p:nvSpPr>
            <p:spPr>
              <a:xfrm>
                <a:off x="390000" y="1260676"/>
                <a:ext cx="11412000" cy="281141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终边上一点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0" name="矩形 29"/>
              <p:cNvSpPr>
                <a:spLocks noRot="1" noChangeAspect="1" noMove="1" noResize="1" noEditPoints="1" noAdjustHandles="1" noChangeArrowheads="1" noChangeShapeType="1" noTextEdit="1"/>
              </p:cNvSpPr>
              <p:nvPr/>
            </p:nvSpPr>
            <p:spPr>
              <a:xfrm>
                <a:off x="390000" y="1260676"/>
                <a:ext cx="11412000" cy="2811411"/>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2" name="矩形 1"/>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a:hlinkClick r:id="rId3"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99" name="圆角矩形 98">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00" name="圆角矩形 99">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11098" y="73200"/>
            <a:ext cx="1911748" cy="491490"/>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基础巩固</a:t>
            </a:r>
            <a:endParaRPr lang="zh-CN" altLang="en-US" sz="2600" dirty="0">
              <a:solidFill>
                <a:schemeClr val="bg1"/>
              </a:solidFill>
              <a:latin typeface="黑体" panose="02010609060101010101" pitchFamily="49" charset="-122"/>
              <a:ea typeface="黑体" panose="02010609060101010101" pitchFamily="49" charset="-122"/>
            </a:endParaRPr>
          </a:p>
        </p:txBody>
      </p:sp>
      <p:sp>
        <p:nvSpPr>
          <p:cNvPr id="29" name="TextBox 19"/>
          <p:cNvSpPr txBox="1"/>
          <p:nvPr/>
        </p:nvSpPr>
        <p:spPr>
          <a:xfrm>
            <a:off x="3898549" y="314096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99" name="圆角矩形 9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00" name="圆角矩形 9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4" name="组合 23"/>
          <p:cNvGrpSpPr/>
          <p:nvPr/>
        </p:nvGrpSpPr>
        <p:grpSpPr>
          <a:xfrm>
            <a:off x="471835" y="1340768"/>
            <a:ext cx="11248331" cy="3312367"/>
            <a:chOff x="471835" y="4581128"/>
            <a:chExt cx="11248331" cy="3312367"/>
          </a:xfrm>
        </p:grpSpPr>
        <p:sp>
          <p:nvSpPr>
            <p:cNvPr id="26" name="圆角矩形 25"/>
            <p:cNvSpPr/>
            <p:nvPr/>
          </p:nvSpPr>
          <p:spPr>
            <a:xfrm>
              <a:off x="471835" y="4694020"/>
              <a:ext cx="11248331" cy="3199475"/>
            </a:xfrm>
            <a:prstGeom prst="roundRect">
              <a:avLst>
                <a:gd name="adj" fmla="val 156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31" name="矩形 30"/>
              <p:cNvSpPr/>
              <p:nvPr/>
            </p:nvSpPr>
            <p:spPr>
              <a:xfrm>
                <a:off x="623392" y="1667714"/>
                <a:ext cx="11017224" cy="2811411"/>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终边上一点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1" name="矩形 30"/>
              <p:cNvSpPr>
                <a:spLocks noRot="1" noChangeAspect="1" noMove="1" noResize="1" noEditPoints="1" noAdjustHandles="1" noChangeArrowheads="1" noChangeShapeType="1" noTextEdit="1"/>
              </p:cNvSpPr>
              <p:nvPr/>
            </p:nvSpPr>
            <p:spPr>
              <a:xfrm>
                <a:off x="623392" y="1667714"/>
                <a:ext cx="11017224" cy="2811411"/>
              </a:xfrm>
              <a:prstGeom prst="rect">
                <a:avLst/>
              </a:prstGeom>
              <a:blipFill rotWithShape="0">
                <a:blip r:embed="rId18"/>
                <a:stretch>
                  <a:fillRect l="-11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500407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矩形 20"/>
              <p:cNvSpPr/>
              <p:nvPr/>
            </p:nvSpPr>
            <p:spPr>
              <a:xfrm>
                <a:off x="390000" y="44624"/>
                <a:ext cx="11412000" cy="253678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的终边经过点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点的横坐标</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1" name="矩形 20"/>
              <p:cNvSpPr>
                <a:spLocks noRot="1" noChangeAspect="1" noMove="1" noResize="1" noEditPoints="1" noAdjustHandles="1" noChangeArrowheads="1" noChangeShapeType="1" noTextEdit="1"/>
              </p:cNvSpPr>
              <p:nvPr/>
            </p:nvSpPr>
            <p:spPr>
              <a:xfrm>
                <a:off x="390000" y="44624"/>
                <a:ext cx="11412000" cy="2536785"/>
              </a:xfrm>
              <a:prstGeom prst="rect">
                <a:avLst/>
              </a:prstGeom>
              <a:blipFill rotWithShape="0">
                <a:blip r:embed="rId2"/>
                <a:stretch>
                  <a:fillRect l="-1122" b="-2163"/>
                </a:stretch>
              </a:blipFill>
            </p:spPr>
            <p:txBody>
              <a:bodyPr/>
              <a:lstStyle/>
              <a:p>
                <a:r>
                  <a:rPr lang="zh-CN" altLang="en-US">
                    <a:noFill/>
                  </a:rPr>
                  <a:t> </a:t>
                </a:r>
              </a:p>
            </p:txBody>
          </p:sp>
        </mc:Fallback>
      </mc:AlternateContent>
      <p:sp>
        <p:nvSpPr>
          <p:cNvPr id="59" name="圆角矩形 5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2808729"/>
            <a:ext cx="11248331" cy="3153251"/>
            <a:chOff x="471835" y="4581128"/>
            <a:chExt cx="11248331" cy="3153251"/>
          </a:xfrm>
        </p:grpSpPr>
        <p:sp>
          <p:nvSpPr>
            <p:cNvPr id="23" name="圆角矩形 22"/>
            <p:cNvSpPr/>
            <p:nvPr/>
          </p:nvSpPr>
          <p:spPr>
            <a:xfrm>
              <a:off x="471835" y="4694019"/>
              <a:ext cx="11248331" cy="3040360"/>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6" name="矩形 25"/>
              <p:cNvSpPr/>
              <p:nvPr/>
            </p:nvSpPr>
            <p:spPr>
              <a:xfrm>
                <a:off x="695400" y="3120402"/>
                <a:ext cx="10801200" cy="285565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由题意得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6" name="矩形 25"/>
              <p:cNvSpPr>
                <a:spLocks noRot="1" noChangeAspect="1" noMove="1" noResize="1" noEditPoints="1" noAdjustHandles="1" noChangeArrowheads="1" noChangeShapeType="1" noTextEdit="1"/>
              </p:cNvSpPr>
              <p:nvPr/>
            </p:nvSpPr>
            <p:spPr>
              <a:xfrm>
                <a:off x="695400" y="3120402"/>
                <a:ext cx="10801200" cy="2855654"/>
              </a:xfrm>
              <a:prstGeom prst="rect">
                <a:avLst/>
              </a:prstGeom>
              <a:blipFill rotWithShape="0">
                <a:blip r:embed="rId19"/>
                <a:stretch>
                  <a:fillRect l="-1129" b="-2137"/>
                </a:stretch>
              </a:blipFill>
            </p:spPr>
            <p:txBody>
              <a:bodyPr/>
              <a:lstStyle/>
              <a:p>
                <a:r>
                  <a:rPr lang="zh-CN" altLang="en-US">
                    <a:noFill/>
                  </a:rPr>
                  <a:t> </a:t>
                </a:r>
              </a:p>
            </p:txBody>
          </p:sp>
        </mc:Fallback>
      </mc:AlternateContent>
      <p:sp>
        <p:nvSpPr>
          <p:cNvPr id="22" name="TextBox 19"/>
          <p:cNvSpPr txBox="1"/>
          <p:nvPr/>
        </p:nvSpPr>
        <p:spPr>
          <a:xfrm>
            <a:off x="3906900" y="1797819"/>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390000" y="260648"/>
                <a:ext cx="11412000" cy="2308132"/>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下列三角函数值的符号判断正确的是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80°&lt;0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B.sin</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140°&gt;0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C.tan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D.tan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390000" y="260648"/>
                <a:ext cx="11412000" cy="2308132"/>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59" name="圆角矩形 5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62" name="圆角矩形 6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2636912"/>
            <a:ext cx="11248331" cy="3580500"/>
            <a:chOff x="471835" y="4581128"/>
            <a:chExt cx="11248331" cy="3580500"/>
          </a:xfrm>
        </p:grpSpPr>
        <p:sp>
          <p:nvSpPr>
            <p:cNvPr id="21" name="圆角矩形 20"/>
            <p:cNvSpPr/>
            <p:nvPr/>
          </p:nvSpPr>
          <p:spPr>
            <a:xfrm>
              <a:off x="471835" y="4694020"/>
              <a:ext cx="11248331" cy="3467608"/>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5" name="矩形 24"/>
              <p:cNvSpPr/>
              <p:nvPr/>
            </p:nvSpPr>
            <p:spPr>
              <a:xfrm>
                <a:off x="695400" y="2897785"/>
                <a:ext cx="10801200" cy="3319627"/>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0°&lt;80°&lt;90°,</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80°&gt;0;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90°&lt;140°&lt;180°,</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140°&gt;0;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5" name="矩形 24"/>
              <p:cNvSpPr>
                <a:spLocks noRot="1" noChangeAspect="1" noMove="1" noResize="1" noEditPoints="1" noAdjustHandles="1" noChangeArrowheads="1" noChangeShapeType="1" noTextEdit="1"/>
              </p:cNvSpPr>
              <p:nvPr/>
            </p:nvSpPr>
            <p:spPr>
              <a:xfrm>
                <a:off x="695400" y="2897785"/>
                <a:ext cx="10801200" cy="3319627"/>
              </a:xfrm>
              <a:prstGeom prst="rect">
                <a:avLst/>
              </a:prstGeom>
              <a:blipFill rotWithShape="0">
                <a:blip r:embed="rId19"/>
                <a:stretch>
                  <a:fillRect l="-1129"/>
                </a:stretch>
              </a:blipFill>
            </p:spPr>
            <p:txBody>
              <a:bodyPr/>
              <a:lstStyle/>
              <a:p>
                <a:r>
                  <a:rPr lang="zh-CN" altLang="en-US">
                    <a:noFill/>
                  </a:rPr>
                  <a:t> </a:t>
                </a:r>
              </a:p>
            </p:txBody>
          </p:sp>
        </mc:Fallback>
      </mc:AlternateContent>
      <p:sp>
        <p:nvSpPr>
          <p:cNvPr id="22" name="TextBox 19"/>
          <p:cNvSpPr txBox="1"/>
          <p:nvPr/>
        </p:nvSpPr>
        <p:spPr>
          <a:xfrm>
            <a:off x="3881746" y="94682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6" name="TextBox 19"/>
          <p:cNvSpPr txBox="1"/>
          <p:nvPr/>
        </p:nvSpPr>
        <p:spPr>
          <a:xfrm>
            <a:off x="3881746" y="166690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7" name="TextBox 19"/>
          <p:cNvSpPr txBox="1"/>
          <p:nvPr/>
        </p:nvSpPr>
        <p:spPr>
          <a:xfrm>
            <a:off x="248198" y="168816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4" name="矩形 3"/>
          <p:cNvSpPr/>
          <p:nvPr/>
        </p:nvSpPr>
        <p:spPr>
          <a:xfrm>
            <a:off x="390000" y="789891"/>
            <a:ext cx="11412000" cy="2031325"/>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的终边在</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第一象限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第二象限</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第三象限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第四象限</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TextBox 19"/>
          <p:cNvSpPr txBox="1"/>
          <p:nvPr/>
        </p:nvSpPr>
        <p:spPr>
          <a:xfrm>
            <a:off x="242086" y="146351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TextBox 19"/>
          <p:cNvSpPr txBox="1"/>
          <p:nvPr/>
        </p:nvSpPr>
        <p:spPr>
          <a:xfrm>
            <a:off x="242086" y="210917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471835" y="3068960"/>
            <a:ext cx="11248331" cy="2448272"/>
            <a:chOff x="471835" y="4581128"/>
            <a:chExt cx="11248331" cy="2448272"/>
          </a:xfrm>
        </p:grpSpPr>
        <p:sp>
          <p:nvSpPr>
            <p:cNvPr id="22" name="圆角矩形 21"/>
            <p:cNvSpPr/>
            <p:nvPr/>
          </p:nvSpPr>
          <p:spPr>
            <a:xfrm>
              <a:off x="471835" y="4694020"/>
              <a:ext cx="11248331" cy="2335380"/>
            </a:xfrm>
            <a:prstGeom prst="roundRect">
              <a:avLst>
                <a:gd name="adj" fmla="val 339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95400" y="3328417"/>
            <a:ext cx="10801200" cy="196220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的终边在第一象限或第三象限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hlinkClick r:id="rId3" action="ppaction://hlinksldjump"/>
          </p:cNvPr>
          <p:cNvSpPr txBox="1"/>
          <p:nvPr/>
        </p:nvSpPr>
        <p:spPr>
          <a:xfrm>
            <a:off x="2018184" y="2456601"/>
            <a:ext cx="6598096" cy="542584"/>
          </a:xfrm>
          <a:prstGeom prst="rect">
            <a:avLst/>
          </a:prstGeom>
          <a:noFill/>
        </p:spPr>
        <p:txBody>
          <a:bodyPr wrap="square" rtlCol="0">
            <a:spAutoFit/>
          </a:bodyPr>
          <a:lstStyle/>
          <a:p>
            <a:pPr>
              <a:lnSpc>
                <a:spcPts val="3800"/>
              </a:lnSpc>
            </a:pPr>
            <a:r>
              <a:rPr lang="zh-CN" altLang="zh-CN" sz="2600" dirty="0">
                <a:solidFill>
                  <a:prstClr val="black">
                    <a:lumMod val="65000"/>
                    <a:lumOff val="35000"/>
                  </a:prstClr>
                </a:solidFill>
              </a:rPr>
              <a:t>一、三角函数的定义及应用</a:t>
            </a:r>
          </a:p>
        </p:txBody>
      </p:sp>
      <p:sp>
        <p:nvSpPr>
          <p:cNvPr id="9" name="文本框 8">
            <a:hlinkClick r:id="rId4" action="ppaction://hlinksldjump"/>
          </p:cNvPr>
          <p:cNvSpPr txBox="1"/>
          <p:nvPr/>
        </p:nvSpPr>
        <p:spPr>
          <a:xfrm>
            <a:off x="2020718" y="3239635"/>
            <a:ext cx="5659458" cy="542584"/>
          </a:xfrm>
          <a:prstGeom prst="rect">
            <a:avLst/>
          </a:prstGeom>
          <a:noFill/>
        </p:spPr>
        <p:txBody>
          <a:bodyPr wrap="square" rtlCol="0">
            <a:spAutoFit/>
          </a:bodyPr>
          <a:lstStyle/>
          <a:p>
            <a:pPr>
              <a:lnSpc>
                <a:spcPts val="3800"/>
              </a:lnSpc>
            </a:pPr>
            <a:r>
              <a:rPr lang="zh-CN" altLang="zh-CN" sz="2600" dirty="0">
                <a:solidFill>
                  <a:prstClr val="black">
                    <a:lumMod val="65000"/>
                    <a:lumOff val="35000"/>
                  </a:prstClr>
                </a:solidFill>
              </a:rPr>
              <a:t>二、一元二次方程根的分布问题</a:t>
            </a:r>
            <a:endParaRPr lang="zh-CN" altLang="en-US" sz="2600" dirty="0">
              <a:solidFill>
                <a:prstClr val="black">
                  <a:lumMod val="65000"/>
                  <a:lumOff val="35000"/>
                </a:prstClr>
              </a:solidFill>
            </a:endParaRPr>
          </a:p>
        </p:txBody>
      </p:sp>
      <p:sp>
        <p:nvSpPr>
          <p:cNvPr id="10" name="文本框 9">
            <a:hlinkClick r:id="rId5" action="ppaction://hlinksldjump"/>
          </p:cNvPr>
          <p:cNvSpPr txBox="1"/>
          <p:nvPr/>
        </p:nvSpPr>
        <p:spPr>
          <a:xfrm>
            <a:off x="1991544" y="5585658"/>
            <a:ext cx="1949315" cy="579646"/>
          </a:xfrm>
          <a:prstGeom prst="rect">
            <a:avLst/>
          </a:prstGeom>
          <a:noFill/>
        </p:spPr>
        <p:txBody>
          <a:bodyPr wrap="square" rtlCol="0">
            <a:spAutoFit/>
          </a:bodyPr>
          <a:lstStyle/>
          <a:p>
            <a:pPr>
              <a:lnSpc>
                <a:spcPts val="3800"/>
              </a:lnSpc>
            </a:pPr>
            <a:r>
              <a:rPr lang="zh-CN" altLang="en-US" sz="2600" dirty="0" smtClean="0">
                <a:solidFill>
                  <a:srgbClr val="00589A"/>
                </a:solidFill>
              </a:rPr>
              <a:t>课时对点练</a:t>
            </a:r>
            <a:endParaRPr lang="zh-CN" altLang="en-US" sz="2600" dirty="0">
              <a:solidFill>
                <a:srgbClr val="00589A"/>
              </a:solidFill>
            </a:endParaRPr>
          </a:p>
        </p:txBody>
      </p:sp>
      <p:sp>
        <p:nvSpPr>
          <p:cNvPr id="13" name="文本框 12">
            <a:hlinkClick r:id="rId6" action="ppaction://hlinksldjump"/>
          </p:cNvPr>
          <p:cNvSpPr txBox="1"/>
          <p:nvPr/>
        </p:nvSpPr>
        <p:spPr>
          <a:xfrm>
            <a:off x="2020718" y="4805702"/>
            <a:ext cx="1653650" cy="539507"/>
          </a:xfrm>
          <a:prstGeom prst="rect">
            <a:avLst/>
          </a:prstGeom>
          <a:noFill/>
        </p:spPr>
        <p:txBody>
          <a:bodyPr wrap="square" rtlCol="0">
            <a:spAutoFit/>
          </a:bodyPr>
          <a:lstStyle/>
          <a:p>
            <a:pPr>
              <a:lnSpc>
                <a:spcPts val="3800"/>
              </a:lnSpc>
            </a:pPr>
            <a:r>
              <a:rPr lang="zh-CN" altLang="en-US" sz="2600" dirty="0" smtClean="0">
                <a:solidFill>
                  <a:srgbClr val="00589A"/>
                </a:solidFill>
              </a:rPr>
              <a:t>随堂演练</a:t>
            </a:r>
            <a:endParaRPr lang="zh-CN" altLang="en-US" sz="2600" dirty="0">
              <a:solidFill>
                <a:srgbClr val="00589A"/>
              </a:solidFill>
            </a:endParaRPr>
          </a:p>
        </p:txBody>
      </p:sp>
      <p:sp>
        <p:nvSpPr>
          <p:cNvPr id="15" name="矩形 14"/>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407670" y="-97155"/>
            <a:ext cx="7848570" cy="669227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prstClr val="white"/>
              </a:solidFill>
            </a:endParaRPr>
          </a:p>
        </p:txBody>
      </p:sp>
      <p:sp>
        <p:nvSpPr>
          <p:cNvPr id="18" name="文本框 17"/>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prstClr val="white"/>
                </a:solidFill>
                <a:cs typeface="+mn-ea"/>
                <a:sym typeface="+mn-lt"/>
              </a:rPr>
              <a:t>内容索引</a:t>
            </a:r>
            <a:endParaRPr lang="en-US" altLang="zh-CN" sz="2400" b="1" dirty="0">
              <a:solidFill>
                <a:prstClr val="white"/>
              </a:solidFill>
              <a:cs typeface="+mn-ea"/>
              <a:sym typeface="+mn-lt"/>
            </a:endParaRPr>
          </a:p>
        </p:txBody>
      </p:sp>
      <p:sp>
        <p:nvSpPr>
          <p:cNvPr id="11" name="文本框 10">
            <a:hlinkClick r:id="rId7" action="ppaction://hlinksldjump"/>
          </p:cNvPr>
          <p:cNvSpPr txBox="1"/>
          <p:nvPr/>
        </p:nvSpPr>
        <p:spPr>
          <a:xfrm>
            <a:off x="2020718" y="4022669"/>
            <a:ext cx="5659458" cy="542584"/>
          </a:xfrm>
          <a:prstGeom prst="rect">
            <a:avLst/>
          </a:prstGeom>
          <a:noFill/>
        </p:spPr>
        <p:txBody>
          <a:bodyPr wrap="square" rtlCol="0">
            <a:spAutoFit/>
          </a:bodyPr>
          <a:lstStyle/>
          <a:p>
            <a:pPr>
              <a:lnSpc>
                <a:spcPts val="3800"/>
              </a:lnSpc>
            </a:pPr>
            <a:r>
              <a:rPr lang="zh-CN" altLang="zh-CN" sz="2600" dirty="0">
                <a:solidFill>
                  <a:prstClr val="black">
                    <a:lumMod val="65000"/>
                    <a:lumOff val="35000"/>
                  </a:prstClr>
                </a:solidFill>
              </a:rPr>
              <a:t>三、三角函数符号的判断</a:t>
            </a:r>
          </a:p>
        </p:txBody>
      </p:sp>
    </p:spTree>
    <p:extLst>
      <p:ext uri="{BB962C8B-B14F-4D97-AF65-F5344CB8AC3E}">
        <p14:creationId xmlns:p14="http://schemas.microsoft.com/office/powerpoint/2010/main" val="29668754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090" y="1073934"/>
            <a:ext cx="11298075"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则角</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第一象限角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第二象限角</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第三象限角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第四象限角</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9" name="TextBox 19"/>
          <p:cNvSpPr txBox="1"/>
          <p:nvPr/>
        </p:nvSpPr>
        <p:spPr>
          <a:xfrm>
            <a:off x="3898549" y="234583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1340768"/>
            <a:ext cx="11248331" cy="3096344"/>
            <a:chOff x="471835" y="4581128"/>
            <a:chExt cx="11248331" cy="3096344"/>
          </a:xfrm>
        </p:grpSpPr>
        <p:sp>
          <p:nvSpPr>
            <p:cNvPr id="21" name="圆角矩形 20"/>
            <p:cNvSpPr/>
            <p:nvPr/>
          </p:nvSpPr>
          <p:spPr>
            <a:xfrm>
              <a:off x="471835" y="4694020"/>
              <a:ext cx="11248331" cy="2983452"/>
            </a:xfrm>
            <a:prstGeom prst="roundRect">
              <a:avLst>
                <a:gd name="adj" fmla="val 20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72759" y="1627634"/>
            <a:ext cx="10895849" cy="2608535"/>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是一正一负</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综上有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为第四象限角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777505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076" y="980728"/>
            <a:ext cx="11368555"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式子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2·tan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的符号为</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负</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不能确定</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4" name="TextBox 19"/>
          <p:cNvSpPr txBox="1"/>
          <p:nvPr/>
        </p:nvSpPr>
        <p:spPr>
          <a:xfrm>
            <a:off x="2985190" y="1604595"/>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471835" y="3437166"/>
            <a:ext cx="11248331" cy="2224082"/>
            <a:chOff x="471835" y="4581128"/>
            <a:chExt cx="11248331" cy="2224082"/>
          </a:xfrm>
        </p:grpSpPr>
        <p:sp>
          <p:nvSpPr>
            <p:cNvPr id="22" name="圆角矩形 21"/>
            <p:cNvSpPr/>
            <p:nvPr/>
          </p:nvSpPr>
          <p:spPr>
            <a:xfrm>
              <a:off x="471835" y="4694020"/>
              <a:ext cx="11248331" cy="2111190"/>
            </a:xfrm>
            <a:prstGeom prst="roundRect">
              <a:avLst>
                <a:gd name="adj" fmla="val 295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95400" y="3703724"/>
            <a:ext cx="10801200" cy="1957524"/>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分别是第一、二、三象限角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1&gt;0,cos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2&lt;0,tan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2·tan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4&lt;0.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1" name="圆角矩形 60">
            <a:hlinkClick r:id="rId8" action="ppaction://hlinksldjump"/>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62" name="圆角矩形 6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3" name="圆角矩形 6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4" name="圆角矩形 6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5" name="圆角矩形 6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6" name="圆角矩形 6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7" name="圆角矩形 6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8" name="圆角矩形 6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9" name="圆角矩形 6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0" name="圆角矩形 6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22090" y="260648"/>
            <a:ext cx="11298075" cy="738664"/>
          </a:xfrm>
          <a:prstGeom prst="rect">
            <a:avLst/>
          </a:prstGeom>
        </p:spPr>
        <p:txBody>
          <a:bodyPr wrap="square">
            <a:spAutoFit/>
          </a:bodyPr>
          <a:lstStyle/>
          <a:p>
            <a:pPr>
              <a:lnSpc>
                <a:spcPct val="150000"/>
              </a:lnSpc>
              <a:spcAft>
                <a:spcPts val="0"/>
              </a:spcAft>
              <a:tabLst>
                <a:tab pos="2250440" algn="l"/>
              </a:tabLst>
            </a:pP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023°,cos</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023°)</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位于第</a:t>
            </a:r>
            <a:r>
              <a:rPr lang="zh-CN" altLang="zh-CN" sz="2800"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象限</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471835" y="1196752"/>
            <a:ext cx="11248331" cy="3888432"/>
            <a:chOff x="471835" y="4581128"/>
            <a:chExt cx="11248331" cy="3888432"/>
          </a:xfrm>
        </p:grpSpPr>
        <p:sp>
          <p:nvSpPr>
            <p:cNvPr id="23" name="圆角矩形 22"/>
            <p:cNvSpPr/>
            <p:nvPr/>
          </p:nvSpPr>
          <p:spPr>
            <a:xfrm>
              <a:off x="471835" y="4694020"/>
              <a:ext cx="11248331" cy="3775540"/>
            </a:xfrm>
            <a:prstGeom prst="roundRect">
              <a:avLst>
                <a:gd name="adj" fmla="val 218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95400" y="1493493"/>
            <a:ext cx="10801200" cy="325486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023°=5×360°+223°,</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023°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的终边与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223°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的终边相同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223°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是第三象限角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023°&gt;0,cos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023°&lt;0,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位于第四象限</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262851" y="406970"/>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四</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07368" y="581365"/>
            <a:ext cx="11449272" cy="1315873"/>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已知角</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的终边经过点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的取值范围是</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0" name="组合 19"/>
          <p:cNvGrpSpPr/>
          <p:nvPr/>
        </p:nvGrpSpPr>
        <p:grpSpPr>
          <a:xfrm>
            <a:off x="471835" y="2276872"/>
            <a:ext cx="11248331" cy="2592288"/>
            <a:chOff x="471835" y="4581128"/>
            <a:chExt cx="11248331" cy="2592288"/>
          </a:xfrm>
        </p:grpSpPr>
        <p:sp>
          <p:nvSpPr>
            <p:cNvPr id="21" name="圆角矩形 20"/>
            <p:cNvSpPr/>
            <p:nvPr/>
          </p:nvSpPr>
          <p:spPr>
            <a:xfrm>
              <a:off x="471835" y="4694020"/>
              <a:ext cx="11248331" cy="2479396"/>
            </a:xfrm>
            <a:prstGeom prst="roundRect">
              <a:avLst>
                <a:gd name="adj" fmla="val 24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4" name="矩形 23"/>
              <p:cNvSpPr/>
              <p:nvPr/>
            </p:nvSpPr>
            <p:spPr>
              <a:xfrm>
                <a:off x="695400" y="2573613"/>
                <a:ext cx="10657184" cy="218040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9≤0,</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+2&gt;0,</m:t>
                              </m:r>
                            </m:e>
                          </m:mr>
                        </m:m>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4" name="矩形 23"/>
              <p:cNvSpPr>
                <a:spLocks noRot="1" noChangeAspect="1" noMove="1" noResize="1" noEditPoints="1" noAdjustHandles="1" noChangeArrowheads="1" noChangeShapeType="1" noTextEdit="1"/>
              </p:cNvSpPr>
              <p:nvPr/>
            </p:nvSpPr>
            <p:spPr>
              <a:xfrm>
                <a:off x="695400" y="2573613"/>
                <a:ext cx="10657184" cy="2180405"/>
              </a:xfrm>
              <a:prstGeom prst="rect">
                <a:avLst/>
              </a:prstGeom>
              <a:blipFill rotWithShape="0">
                <a:blip r:embed="rId19"/>
                <a:stretch>
                  <a:fillRect l="-1144" b="-3631"/>
                </a:stretch>
              </a:blipFill>
            </p:spPr>
            <p:txBody>
              <a:bodyPr/>
              <a:lstStyle/>
              <a:p>
                <a:r>
                  <a:rPr lang="zh-CN" altLang="en-US">
                    <a:noFill/>
                  </a:rPr>
                  <a:t> </a:t>
                </a:r>
              </a:p>
            </p:txBody>
          </p:sp>
        </mc:Fallback>
      </mc:AlternateContent>
      <p:sp>
        <p:nvSpPr>
          <p:cNvPr id="3" name="矩形 2"/>
          <p:cNvSpPr/>
          <p:nvPr/>
        </p:nvSpPr>
        <p:spPr>
          <a:xfrm>
            <a:off x="1048440" y="1298956"/>
            <a:ext cx="99418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(-2,3]</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390000" y="332656"/>
                <a:ext cx="11412000" cy="80156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的终边在直线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390000" y="332656"/>
                <a:ext cx="11412000" cy="801566"/>
              </a:xfrm>
              <a:prstGeom prst="rect">
                <a:avLst/>
              </a:prstGeom>
              <a:blipFill rotWithShape="0">
                <a:blip r:embed="rId2"/>
                <a:stretch>
                  <a:fillRect l="-1122" b="-9924"/>
                </a:stretch>
              </a:blipFill>
            </p:spPr>
            <p:txBody>
              <a:bodyPr/>
              <a:lstStyle/>
              <a:p>
                <a:r>
                  <a:rPr lang="zh-CN" altLang="en-US">
                    <a:noFill/>
                  </a:rPr>
                  <a:t> </a:t>
                </a:r>
              </a:p>
            </p:txBody>
          </p:sp>
        </mc:Fallback>
      </mc:AlternateContent>
      <p:sp>
        <p:nvSpPr>
          <p:cNvPr id="42" name="圆角矩形 41">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1340768"/>
            <a:ext cx="11412000" cy="4796639"/>
            <a:chOff x="319674" y="2575382"/>
            <a:chExt cx="11412000" cy="4796639"/>
          </a:xfrm>
        </p:grpSpPr>
        <p:grpSp>
          <p:nvGrpSpPr>
            <p:cNvPr id="32" name="组合 31"/>
            <p:cNvGrpSpPr/>
            <p:nvPr/>
          </p:nvGrpSpPr>
          <p:grpSpPr>
            <a:xfrm>
              <a:off x="319674" y="2575382"/>
              <a:ext cx="11412000" cy="4796639"/>
              <a:chOff x="319674" y="476672"/>
              <a:chExt cx="11412000" cy="4796639"/>
            </a:xfrm>
          </p:grpSpPr>
          <p:sp>
            <p:nvSpPr>
              <p:cNvPr id="34" name="圆角矩形 33"/>
              <p:cNvSpPr/>
              <p:nvPr/>
            </p:nvSpPr>
            <p:spPr>
              <a:xfrm>
                <a:off x="319674" y="589563"/>
                <a:ext cx="11412000" cy="4683748"/>
              </a:xfrm>
              <a:prstGeom prst="roundRect">
                <a:avLst>
                  <a:gd name="adj" fmla="val 42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3" name="矩形 2"/>
              <p:cNvSpPr/>
              <p:nvPr/>
            </p:nvSpPr>
            <p:spPr>
              <a:xfrm>
                <a:off x="623392" y="1628800"/>
                <a:ext cx="11017224" cy="450860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的终边上任取一点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e>
                        </m:ra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e>
                        </m:ra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623392" y="1628800"/>
                <a:ext cx="11017224" cy="4508607"/>
              </a:xfrm>
              <a:prstGeom prst="rect">
                <a:avLst/>
              </a:prstGeom>
              <a:blipFill rotWithShape="0">
                <a:blip r:embed="rId19"/>
                <a:stretch>
                  <a:fillRect l="-1106"/>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mc:Choice xmlns:a14="http://schemas.microsoft.com/office/drawing/2010/main" Requires="a14">
          <p:sp>
            <p:nvSpPr>
              <p:cNvPr id="28" name="矩形 27"/>
              <p:cNvSpPr/>
              <p:nvPr/>
            </p:nvSpPr>
            <p:spPr>
              <a:xfrm>
                <a:off x="390000" y="1321039"/>
                <a:ext cx="11412000" cy="1124090"/>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终边上一点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8" name="矩形 27"/>
              <p:cNvSpPr>
                <a:spLocks noRot="1" noChangeAspect="1" noMove="1" noResize="1" noEditPoints="1" noAdjustHandles="1" noChangeArrowheads="1" noChangeShapeType="1" noTextEdit="1"/>
              </p:cNvSpPr>
              <p:nvPr/>
            </p:nvSpPr>
            <p:spPr>
              <a:xfrm>
                <a:off x="390000" y="1321039"/>
                <a:ext cx="11412000" cy="1124090"/>
              </a:xfrm>
              <a:prstGeom prst="rect">
                <a:avLst/>
              </a:prstGeom>
              <a:blipFill rotWithShape="0">
                <a:blip r:embed="rId18"/>
                <a:stretch>
                  <a:fillRect l="-112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19" name="组合 18"/>
          <p:cNvGrpSpPr/>
          <p:nvPr/>
        </p:nvGrpSpPr>
        <p:grpSpPr>
          <a:xfrm>
            <a:off x="390000" y="260648"/>
            <a:ext cx="11412000" cy="5824140"/>
            <a:chOff x="319674" y="2575382"/>
            <a:chExt cx="11412000" cy="5824140"/>
          </a:xfrm>
        </p:grpSpPr>
        <p:grpSp>
          <p:nvGrpSpPr>
            <p:cNvPr id="20" name="组合 19"/>
            <p:cNvGrpSpPr/>
            <p:nvPr/>
          </p:nvGrpSpPr>
          <p:grpSpPr>
            <a:xfrm>
              <a:off x="319674" y="2575382"/>
              <a:ext cx="11412000" cy="5824140"/>
              <a:chOff x="319674" y="476672"/>
              <a:chExt cx="11412000" cy="5824140"/>
            </a:xfrm>
          </p:grpSpPr>
          <p:sp>
            <p:nvSpPr>
              <p:cNvPr id="22" name="圆角矩形 21"/>
              <p:cNvSpPr/>
              <p:nvPr/>
            </p:nvSpPr>
            <p:spPr>
              <a:xfrm>
                <a:off x="319674" y="589563"/>
                <a:ext cx="11412000" cy="5711249"/>
              </a:xfrm>
              <a:prstGeom prst="roundRect">
                <a:avLst>
                  <a:gd name="adj" fmla="val 26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4" name="矩形 23"/>
              <p:cNvSpPr/>
              <p:nvPr/>
            </p:nvSpPr>
            <p:spPr>
              <a:xfrm>
                <a:off x="623392" y="490339"/>
                <a:ext cx="11017224" cy="5452262"/>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由三角函数定义得</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又因为</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+9</m:t>
                            </m:r>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此时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4" name="矩形 23"/>
              <p:cNvSpPr>
                <a:spLocks noRot="1" noChangeAspect="1" noMove="1" noResize="1" noEditPoints="1" noAdjustHandles="1" noChangeArrowheads="1" noChangeShapeType="1" noTextEdit="1"/>
              </p:cNvSpPr>
              <p:nvPr/>
            </p:nvSpPr>
            <p:spPr>
              <a:xfrm>
                <a:off x="623392" y="490339"/>
                <a:ext cx="11017224" cy="5452262"/>
              </a:xfrm>
              <a:prstGeom prst="rect">
                <a:avLst/>
              </a:prstGeom>
              <a:blipFill rotWithShape="0">
                <a:blip r:embed="rId18"/>
                <a:stretch>
                  <a:fillRect l="-11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13243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19" name="组合 18"/>
          <p:cNvGrpSpPr/>
          <p:nvPr/>
        </p:nvGrpSpPr>
        <p:grpSpPr>
          <a:xfrm>
            <a:off x="390000" y="980728"/>
            <a:ext cx="11412000" cy="3024336"/>
            <a:chOff x="319674" y="2575382"/>
            <a:chExt cx="11412000" cy="3024336"/>
          </a:xfrm>
        </p:grpSpPr>
        <p:grpSp>
          <p:nvGrpSpPr>
            <p:cNvPr id="20" name="组合 19"/>
            <p:cNvGrpSpPr/>
            <p:nvPr/>
          </p:nvGrpSpPr>
          <p:grpSpPr>
            <a:xfrm>
              <a:off x="319674" y="2575382"/>
              <a:ext cx="11412000" cy="3024336"/>
              <a:chOff x="319674" y="476672"/>
              <a:chExt cx="11412000" cy="3024336"/>
            </a:xfrm>
          </p:grpSpPr>
          <p:sp>
            <p:nvSpPr>
              <p:cNvPr id="22" name="圆角矩形 21"/>
              <p:cNvSpPr/>
              <p:nvPr/>
            </p:nvSpPr>
            <p:spPr>
              <a:xfrm>
                <a:off x="319674" y="589563"/>
                <a:ext cx="11412000" cy="2911445"/>
              </a:xfrm>
              <a:prstGeom prst="roundRect">
                <a:avLst>
                  <a:gd name="adj" fmla="val 26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23392" y="1210419"/>
            <a:ext cx="11017224" cy="669542"/>
          </a:xfrm>
          <a:prstGeom prst="rect">
            <a:avLst/>
          </a:prstGeom>
        </p:spPr>
        <p:txBody>
          <a:bodyPr wrap="square">
            <a:spAutoFit/>
          </a:bodyPr>
          <a:lstStyle/>
          <a:p>
            <a:pPr>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5" name="矩形 24"/>
              <p:cNvSpPr/>
              <p:nvPr/>
            </p:nvSpPr>
            <p:spPr>
              <a:xfrm>
                <a:off x="623392" y="1772816"/>
                <a:ext cx="11017224" cy="206165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此时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5" name="矩形 24"/>
              <p:cNvSpPr>
                <a:spLocks noRot="1" noChangeAspect="1" noMove="1" noResize="1" noEditPoints="1" noAdjustHandles="1" noChangeArrowheads="1" noChangeShapeType="1" noTextEdit="1"/>
              </p:cNvSpPr>
              <p:nvPr/>
            </p:nvSpPr>
            <p:spPr>
              <a:xfrm>
                <a:off x="623392" y="1772816"/>
                <a:ext cx="11017224" cy="2061655"/>
              </a:xfrm>
              <a:prstGeom prst="rect">
                <a:avLst/>
              </a:prstGeom>
              <a:blipFill rotWithShape="0">
                <a:blip r:embed="rId18"/>
                <a:stretch>
                  <a:fillRect l="-11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5145376"/>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420024" y="1268760"/>
                <a:ext cx="11004568" cy="4013022"/>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ra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的定义域是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b="1" i="1">
                                <a:effectLst/>
                                <a:latin typeface="Cambria Math" panose="02040503050406030204" pitchFamily="18" charset="0"/>
                                <a:ea typeface="方正中等线简体" panose="03000509000000000000" pitchFamily="65" charset="-122"/>
                                <a:cs typeface="Times New Roman" panose="02020603050405020304" pitchFamily="18" charset="0"/>
                              </a:rPr>
                              <m:t>𝐙</m:t>
                            </m:r>
                          </m:e>
                        </m:d>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b="1" i="1">
                                <a:effectLst/>
                                <a:latin typeface="Cambria Math" panose="02040503050406030204" pitchFamily="18" charset="0"/>
                                <a:ea typeface="方正中等线简体" panose="03000509000000000000" pitchFamily="65" charset="-122"/>
                                <a:cs typeface="Times New Roman" panose="02020603050405020304" pitchFamily="18" charset="0"/>
                              </a:rPr>
                              <m:t>𝐙</m:t>
                            </m:r>
                          </m:e>
                        </m:d>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420024" y="1268760"/>
                <a:ext cx="11004568" cy="4013022"/>
              </a:xfrm>
              <a:prstGeom prst="rect">
                <a:avLst/>
              </a:prstGeom>
              <a:blipFill rotWithShape="0">
                <a:blip r:embed="rId2"/>
                <a:stretch>
                  <a:fillRect l="-1163" b="-1520"/>
                </a:stretch>
              </a:blipFill>
            </p:spPr>
            <p:txBody>
              <a:bodyPr/>
              <a:lstStyle/>
              <a:p>
                <a:r>
                  <a:rPr lang="zh-CN" altLang="en-US">
                    <a:noFill/>
                  </a:rPr>
                  <a:t> </a:t>
                </a:r>
              </a:p>
            </p:txBody>
          </p:sp>
        </mc:Fallback>
      </mc:AlternateContent>
      <p:sp>
        <p:nvSpPr>
          <p:cNvPr id="58" name="圆角矩形 57">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31" name="矩形 30"/>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边形 33"/>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1098" y="73200"/>
            <a:ext cx="1911748" cy="491490"/>
          </a:xfrm>
          <a:prstGeom prst="rect">
            <a:avLst/>
          </a:prstGeom>
        </p:spPr>
        <p:txBody>
          <a:bodyPr wrap="square">
            <a:spAutoFit/>
          </a:bodyPr>
          <a:lstStyle/>
          <a:p>
            <a:pPr algn="ctr"/>
            <a:r>
              <a:rPr lang="zh-CN" altLang="en-US" sz="2600" kern="0" smtClean="0">
                <a:solidFill>
                  <a:schemeClr val="bg1"/>
                </a:solidFill>
                <a:latin typeface="黑体" panose="02010609060101010101" pitchFamily="49" charset="-122"/>
                <a:ea typeface="黑体" panose="02010609060101010101" pitchFamily="49" charset="-122"/>
              </a:rPr>
              <a:t>综合运用</a:t>
            </a:r>
            <a:endParaRPr lang="zh-CN" altLang="en-US" sz="2600" dirty="0">
              <a:solidFill>
                <a:schemeClr val="bg1"/>
              </a:solidFill>
              <a:latin typeface="黑体" panose="02010609060101010101" pitchFamily="49" charset="-122"/>
              <a:ea typeface="黑体" panose="02010609060101010101" pitchFamily="49" charset="-122"/>
            </a:endParaRPr>
          </a:p>
        </p:txBody>
      </p:sp>
      <p:sp>
        <p:nvSpPr>
          <p:cNvPr id="26" name="TextBox 19"/>
          <p:cNvSpPr txBox="1"/>
          <p:nvPr/>
        </p:nvSpPr>
        <p:spPr>
          <a:xfrm>
            <a:off x="269625" y="280219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65173" y="2492896"/>
            <a:ext cx="539333" cy="492443"/>
          </a:xfrm>
          <a:prstGeom prst="rect">
            <a:avLst/>
          </a:prstGeom>
          <a:noFill/>
        </p:spPr>
        <p:txBody>
          <a:bodyPr wrap="square" rtlCol="0">
            <a:spAutoFit/>
          </a:bodyPr>
          <a:lstStyle/>
          <a:p>
            <a:pPr algn="ctr"/>
            <a:r>
              <a:rPr lang="zh-CN" altLang="en-US" sz="2600" b="1" dirty="0" smtClean="0">
                <a:solidFill>
                  <a:schemeClr val="bg1"/>
                </a:solidFill>
              </a:rPr>
              <a:t>一</a:t>
            </a:r>
            <a:endParaRPr lang="en-US" altLang="zh-CN" sz="2600" b="1" dirty="0" smtClean="0">
              <a:solidFill>
                <a:schemeClr val="bg1"/>
              </a:solidFill>
            </a:endParaRPr>
          </a:p>
        </p:txBody>
      </p:sp>
      <p:sp>
        <p:nvSpPr>
          <p:cNvPr id="4" name="文本框 3"/>
          <p:cNvSpPr txBox="1"/>
          <p:nvPr/>
        </p:nvSpPr>
        <p:spPr>
          <a:xfrm>
            <a:off x="2999656" y="2750542"/>
            <a:ext cx="8784976" cy="1107996"/>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三角函数的定义及应用</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4" name="组合 23"/>
          <p:cNvGrpSpPr/>
          <p:nvPr/>
        </p:nvGrpSpPr>
        <p:grpSpPr>
          <a:xfrm>
            <a:off x="471835" y="1484784"/>
            <a:ext cx="11248331" cy="2880320"/>
            <a:chOff x="471835" y="4581128"/>
            <a:chExt cx="11248331" cy="2880320"/>
          </a:xfrm>
        </p:grpSpPr>
        <p:sp>
          <p:nvSpPr>
            <p:cNvPr id="25" name="圆角矩形 24"/>
            <p:cNvSpPr/>
            <p:nvPr/>
          </p:nvSpPr>
          <p:spPr>
            <a:xfrm>
              <a:off x="471835" y="4694021"/>
              <a:ext cx="11248331" cy="2767427"/>
            </a:xfrm>
            <a:prstGeom prst="roundRect">
              <a:avLst>
                <a:gd name="adj" fmla="val 415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9" name="矩形 28"/>
              <p:cNvSpPr/>
              <p:nvPr/>
            </p:nvSpPr>
            <p:spPr>
              <a:xfrm>
                <a:off x="706069" y="1754233"/>
                <a:ext cx="10790531" cy="2242280"/>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为第二象限角或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轴正半轴上的角或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轴负半轴上的角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9" name="矩形 28"/>
              <p:cNvSpPr>
                <a:spLocks noRot="1" noChangeAspect="1" noMove="1" noResize="1" noEditPoints="1" noAdjustHandles="1" noChangeArrowheads="1" noChangeShapeType="1" noTextEdit="1"/>
              </p:cNvSpPr>
              <p:nvPr/>
            </p:nvSpPr>
            <p:spPr>
              <a:xfrm>
                <a:off x="706069" y="1754233"/>
                <a:ext cx="10790531" cy="2242280"/>
              </a:xfrm>
              <a:prstGeom prst="rect">
                <a:avLst/>
              </a:prstGeom>
              <a:blipFill rotWithShape="0">
                <a:blip r:embed="rId18"/>
                <a:stretch>
                  <a:fillRect l="-11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70020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390000" y="577378"/>
                <a:ext cx="11394632" cy="234756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是第二象限角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 </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为负</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为正</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可正可负</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390000" y="577378"/>
                <a:ext cx="11394632" cy="2347566"/>
              </a:xfrm>
              <a:prstGeom prst="rect">
                <a:avLst/>
              </a:prstGeom>
              <a:blipFill rotWithShape="0">
                <a:blip r:embed="rId2"/>
                <a:stretch>
                  <a:fillRect l="-1124" b="-3377"/>
                </a:stretch>
              </a:blipFill>
            </p:spPr>
            <p:txBody>
              <a:bodyPr/>
              <a:lstStyle/>
              <a:p>
                <a:r>
                  <a:rPr lang="zh-CN" altLang="en-US">
                    <a:noFill/>
                  </a:rPr>
                  <a:t> </a:t>
                </a:r>
              </a:p>
            </p:txBody>
          </p:sp>
        </mc:Fallback>
      </mc:AlternateContent>
      <p:sp>
        <p:nvSpPr>
          <p:cNvPr id="41" name="圆角矩形 40">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1" name="TextBox 19"/>
          <p:cNvSpPr txBox="1"/>
          <p:nvPr/>
        </p:nvSpPr>
        <p:spPr>
          <a:xfrm>
            <a:off x="225252" y="155679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764704"/>
            <a:ext cx="11248331" cy="5430530"/>
            <a:chOff x="471835" y="4581128"/>
            <a:chExt cx="11248331" cy="5430530"/>
          </a:xfrm>
        </p:grpSpPr>
        <p:sp>
          <p:nvSpPr>
            <p:cNvPr id="22" name="圆角矩形 21"/>
            <p:cNvSpPr/>
            <p:nvPr/>
          </p:nvSpPr>
          <p:spPr>
            <a:xfrm>
              <a:off x="471835" y="4694020"/>
              <a:ext cx="11248331" cy="5317638"/>
            </a:xfrm>
            <a:prstGeom prst="roundRect">
              <a:avLst>
                <a:gd name="adj" fmla="val 293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5" name="矩形 24"/>
              <p:cNvSpPr/>
              <p:nvPr/>
            </p:nvSpPr>
            <p:spPr>
              <a:xfrm>
                <a:off x="659396" y="1052736"/>
                <a:ext cx="10873208" cy="514249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是第二象限角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为第一、三象限角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又因为</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 </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5" name="矩形 24"/>
              <p:cNvSpPr>
                <a:spLocks noRot="1" noChangeAspect="1" noMove="1" noResize="1" noEditPoints="1" noAdjustHandles="1" noChangeArrowheads="1" noChangeShapeType="1" noTextEdit="1"/>
              </p:cNvSpPr>
              <p:nvPr/>
            </p:nvSpPr>
            <p:spPr>
              <a:xfrm>
                <a:off x="659396" y="1052736"/>
                <a:ext cx="10873208" cy="5142498"/>
              </a:xfrm>
              <a:prstGeom prst="rect">
                <a:avLst/>
              </a:prstGeom>
              <a:blipFill rotWithShape="0">
                <a:blip r:embed="rId18"/>
                <a:stretch>
                  <a:fillRect l="-11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9761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090" y="908720"/>
            <a:ext cx="11362541"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锐角三角形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直角三角形</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钝角三角形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锐角三角形或钝角三角形</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0" name="TextBox 19"/>
          <p:cNvSpPr txBox="1"/>
          <p:nvPr/>
        </p:nvSpPr>
        <p:spPr>
          <a:xfrm>
            <a:off x="286685" y="218359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1302669"/>
            <a:ext cx="11248331" cy="3206451"/>
            <a:chOff x="471835" y="4581128"/>
            <a:chExt cx="11248331" cy="3206451"/>
          </a:xfrm>
        </p:grpSpPr>
        <p:sp>
          <p:nvSpPr>
            <p:cNvPr id="21" name="圆角矩形 20"/>
            <p:cNvSpPr/>
            <p:nvPr/>
          </p:nvSpPr>
          <p:spPr>
            <a:xfrm>
              <a:off x="471835" y="4694020"/>
              <a:ext cx="11248331" cy="3093559"/>
            </a:xfrm>
            <a:prstGeom prst="roundRect">
              <a:avLst>
                <a:gd name="adj" fmla="val 326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69273" y="1557212"/>
            <a:ext cx="10899335" cy="2677656"/>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(0,π),</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一个为锐角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另一个为钝角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为钝角三角形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210546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mc:Choice xmlns:a14="http://schemas.microsoft.com/office/drawing/2010/main" Requires="a14">
          <p:sp>
            <p:nvSpPr>
              <p:cNvPr id="6" name="矩形 5"/>
              <p:cNvSpPr/>
              <p:nvPr/>
            </p:nvSpPr>
            <p:spPr>
              <a:xfrm>
                <a:off x="407368" y="353740"/>
                <a:ext cx="11377264" cy="111165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d>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tan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tan</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d>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的值域是</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6" name="矩形 5"/>
              <p:cNvSpPr>
                <a:spLocks noRot="1" noChangeAspect="1" noMove="1" noResize="1" noEditPoints="1" noAdjustHandles="1" noChangeArrowheads="1" noChangeShapeType="1" noTextEdit="1"/>
              </p:cNvSpPr>
              <p:nvPr/>
            </p:nvSpPr>
            <p:spPr>
              <a:xfrm>
                <a:off x="407368" y="353740"/>
                <a:ext cx="11377264" cy="1111651"/>
              </a:xfrm>
              <a:prstGeom prst="rect">
                <a:avLst/>
              </a:prstGeom>
              <a:blipFill rotWithShape="0">
                <a:blip r:embed="rId18"/>
                <a:stretch>
                  <a:fillRect l="-1125"/>
                </a:stretch>
              </a:blipFill>
            </p:spPr>
            <p:txBody>
              <a:bodyPr/>
              <a:lstStyle/>
              <a:p>
                <a:r>
                  <a:rPr lang="zh-CN" altLang="en-US">
                    <a:noFill/>
                  </a:rPr>
                  <a:t> </a:t>
                </a:r>
              </a:p>
            </p:txBody>
          </p:sp>
        </mc:Fallback>
      </mc:AlternateContent>
      <p:grpSp>
        <p:nvGrpSpPr>
          <p:cNvPr id="25" name="组合 24"/>
          <p:cNvGrpSpPr/>
          <p:nvPr/>
        </p:nvGrpSpPr>
        <p:grpSpPr>
          <a:xfrm>
            <a:off x="471835" y="1628800"/>
            <a:ext cx="11248331" cy="4392488"/>
            <a:chOff x="471835" y="4581128"/>
            <a:chExt cx="11248331" cy="4392488"/>
          </a:xfrm>
        </p:grpSpPr>
        <p:sp>
          <p:nvSpPr>
            <p:cNvPr id="26" name="圆角矩形 25"/>
            <p:cNvSpPr/>
            <p:nvPr/>
          </p:nvSpPr>
          <p:spPr>
            <a:xfrm>
              <a:off x="471835" y="4694019"/>
              <a:ext cx="11248331" cy="4279597"/>
            </a:xfrm>
            <a:prstGeom prst="roundRect">
              <a:avLst>
                <a:gd name="adj" fmla="val 413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695400" y="1884129"/>
            <a:ext cx="10801200" cy="3901196"/>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依题意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角</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的终边不在坐标轴上</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为第一象限角时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=1+1+1=3,</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为第二象限角时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=1-1-1=-1,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为第三象限角时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=-1-1+1=-1,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为第四象限角时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=-1+1-1=-1,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综上有值域为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163203" y="647955"/>
            <a:ext cx="109998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{-1,3}</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矩形 4"/>
              <p:cNvSpPr/>
              <p:nvPr/>
            </p:nvSpPr>
            <p:spPr>
              <a:xfrm>
                <a:off x="390000" y="1255996"/>
                <a:ext cx="11412000" cy="224632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是第一象限角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则下列结论中正确的是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B.cos</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C.cos</a:t>
                </a:r>
                <a:r>
                  <a:rPr lang="en-US" altLang="zh-CN"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D.tan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390000" y="1255996"/>
                <a:ext cx="11412000" cy="2246321"/>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58" name="圆角矩形 57">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11098" y="73200"/>
            <a:ext cx="1911748" cy="491490"/>
          </a:xfrm>
          <a:prstGeom prst="rect">
            <a:avLst/>
          </a:prstGeom>
        </p:spPr>
        <p:txBody>
          <a:bodyPr wrap="square">
            <a:spAutoFit/>
          </a:bodyPr>
          <a:lstStyle/>
          <a:p>
            <a:pPr algn="ctr"/>
            <a:r>
              <a:rPr lang="zh-CN" altLang="en-US" sz="2600" smtClean="0">
                <a:solidFill>
                  <a:schemeClr val="bg1"/>
                </a:solidFill>
                <a:latin typeface="黑体" panose="02010609060101010101" pitchFamily="49" charset="-122"/>
                <a:ea typeface="黑体" panose="02010609060101010101" pitchFamily="49" charset="-122"/>
              </a:rPr>
              <a:t>拓广探究</a:t>
            </a:r>
            <a:endParaRPr lang="zh-CN" altLang="en-US" sz="2600" dirty="0">
              <a:solidFill>
                <a:schemeClr val="bg1"/>
              </a:solidFill>
              <a:latin typeface="黑体" panose="02010609060101010101" pitchFamily="49" charset="-122"/>
              <a:ea typeface="黑体" panose="02010609060101010101" pitchFamily="49" charset="-122"/>
            </a:endParaRPr>
          </a:p>
        </p:txBody>
      </p:sp>
      <p:sp>
        <p:nvSpPr>
          <p:cNvPr id="27" name="TextBox 19"/>
          <p:cNvSpPr txBox="1"/>
          <p:nvPr/>
        </p:nvSpPr>
        <p:spPr>
          <a:xfrm>
            <a:off x="230981" y="191683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4" name="TextBox 19"/>
          <p:cNvSpPr txBox="1"/>
          <p:nvPr/>
        </p:nvSpPr>
        <p:spPr>
          <a:xfrm>
            <a:off x="3898549" y="2694753"/>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835" y="1192436"/>
            <a:ext cx="11248331" cy="3316684"/>
            <a:chOff x="471835" y="4581128"/>
            <a:chExt cx="11248331" cy="3316684"/>
          </a:xfrm>
        </p:grpSpPr>
        <p:sp>
          <p:nvSpPr>
            <p:cNvPr id="26" name="圆角矩形 25"/>
            <p:cNvSpPr/>
            <p:nvPr/>
          </p:nvSpPr>
          <p:spPr>
            <a:xfrm>
              <a:off x="471835" y="4694020"/>
              <a:ext cx="11248331" cy="3203792"/>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5" name="圆角矩形 44">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0" name="圆角矩形 4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4" name="圆角矩形 5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5" name="圆角矩形 5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6" name="圆角矩形 5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9" name="圆角矩形 58">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60" name="圆角矩形 5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mc:Choice xmlns:a14="http://schemas.microsoft.com/office/drawing/2010/main" Requires="a14">
          <p:sp>
            <p:nvSpPr>
              <p:cNvPr id="5" name="矩形 4"/>
              <p:cNvSpPr/>
              <p:nvPr/>
            </p:nvSpPr>
            <p:spPr>
              <a:xfrm>
                <a:off x="695400" y="1480468"/>
                <a:ext cx="10801200" cy="2672270"/>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是第一象限角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&lt;π+4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的终边在</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轴上方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的正负不确定</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是第一或第三象限角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&gt;0,cos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的正负不确定</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695400" y="1480468"/>
                <a:ext cx="10801200" cy="2672270"/>
              </a:xfrm>
              <a:prstGeom prst="rect">
                <a:avLst/>
              </a:prstGeom>
              <a:blipFill rotWithShape="0">
                <a:blip r:embed="rId18"/>
                <a:stretch>
                  <a:fillRect l="-1129" r="-45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mc:AlternateContent xmlns:mc="http://schemas.openxmlformats.org/markup-compatibility/2006">
        <mc:Choice xmlns:a14="http://schemas.microsoft.com/office/drawing/2010/main" Requires="a14">
          <p:sp>
            <p:nvSpPr>
              <p:cNvPr id="4" name="矩形 3"/>
              <p:cNvSpPr/>
              <p:nvPr/>
            </p:nvSpPr>
            <p:spPr>
              <a:xfrm>
                <a:off x="432048" y="907145"/>
                <a:ext cx="11369952" cy="1733873"/>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e>
                        </m:d>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lg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有意义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试判断角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所在的象限</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432048" y="907145"/>
                <a:ext cx="11369952" cy="1733873"/>
              </a:xfrm>
              <a:prstGeom prst="rect">
                <a:avLst/>
              </a:prstGeom>
              <a:blipFill rotWithShape="0">
                <a:blip r:embed="rId18"/>
                <a:stretch>
                  <a:fillRect l="-1126" b="-4930"/>
                </a:stretch>
              </a:blipFill>
            </p:spPr>
            <p:txBody>
              <a:bodyPr/>
              <a:lstStyle/>
              <a:p>
                <a:r>
                  <a:rPr lang="zh-CN" altLang="en-US">
                    <a:noFill/>
                  </a:rPr>
                  <a:t> </a:t>
                </a:r>
              </a:p>
            </p:txBody>
          </p:sp>
        </mc:Fallback>
      </mc:AlternateContent>
      <p:grpSp>
        <p:nvGrpSpPr>
          <p:cNvPr id="19" name="组合 18"/>
          <p:cNvGrpSpPr/>
          <p:nvPr/>
        </p:nvGrpSpPr>
        <p:grpSpPr>
          <a:xfrm>
            <a:off x="390000" y="2810520"/>
            <a:ext cx="11412000" cy="2058640"/>
            <a:chOff x="319674" y="2575382"/>
            <a:chExt cx="11412000" cy="2058640"/>
          </a:xfrm>
        </p:grpSpPr>
        <p:grpSp>
          <p:nvGrpSpPr>
            <p:cNvPr id="20" name="组合 19"/>
            <p:cNvGrpSpPr/>
            <p:nvPr/>
          </p:nvGrpSpPr>
          <p:grpSpPr>
            <a:xfrm>
              <a:off x="319674" y="2575382"/>
              <a:ext cx="11412000" cy="2058640"/>
              <a:chOff x="319674" y="476672"/>
              <a:chExt cx="11412000" cy="2058640"/>
            </a:xfrm>
          </p:grpSpPr>
          <p:sp>
            <p:nvSpPr>
              <p:cNvPr id="22" name="圆角矩形 21"/>
              <p:cNvSpPr/>
              <p:nvPr/>
            </p:nvSpPr>
            <p:spPr>
              <a:xfrm>
                <a:off x="319674" y="589564"/>
                <a:ext cx="11412000" cy="1945748"/>
              </a:xfrm>
              <a:prstGeom prst="roundRect">
                <a:avLst>
                  <a:gd name="adj" fmla="val 293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4" name="矩形 23"/>
              <p:cNvSpPr/>
              <p:nvPr/>
            </p:nvSpPr>
            <p:spPr>
              <a:xfrm>
                <a:off x="623392" y="3056136"/>
                <a:ext cx="11017224" cy="1733873"/>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begChr m:val=""/>
                            <m:endChr m:val="|"/>
                            <m:ctrlPr>
                              <a:rPr lang="zh-CN" altLang="zh-CN" sz="2800" i="1">
                                <a:effectLst/>
                                <a:latin typeface="Cambria Math" panose="02040503050406030204" pitchFamily="18" charset="0"/>
                                <a:ea typeface="Cambria Math" panose="020405030504060302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e>
                        </m:d>
                      </m:den>
                    </m:f>
                  </m:oMath>
                </a14:m>
                <a:r>
                  <a:rPr lang="en-US" altLang="zh-CN" sz="2800" dirty="0">
                    <a:effectLst/>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den>
                    </m:f>
                  </m:oMath>
                </a14:m>
                <a:r>
                  <a:rPr lang="en-US" altLang="zh-CN" sz="2800" dirty="0">
                    <a:effectLst/>
                    <a:latin typeface="Times New Roman" panose="02020603050405020304" pitchFamily="18" charset="0"/>
                    <a:ea typeface="方正中等线简体" panose="03000509000000000000" pitchFamily="65"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dirty="0">
                    <a:effectLst/>
                    <a:latin typeface="Times New Roman" panose="02020603050405020304" pitchFamily="18" charset="0"/>
                    <a:ea typeface="方正中等线简体" panose="03000509000000000000" pitchFamily="65" charset="-122"/>
                  </a:rPr>
                  <a:t>sin</a:t>
                </a:r>
                <a:r>
                  <a:rPr lang="en-US" altLang="zh-CN" sz="2800" i="1" dirty="0">
                    <a:effectLst/>
                    <a:latin typeface="Times New Roman" panose="02020603050405020304" pitchFamily="18" charset="0"/>
                    <a:ea typeface="方正仿宋_GBK" panose="03000509000000000000" pitchFamily="65" charset="-122"/>
                  </a:rPr>
                  <a:t> </a:t>
                </a:r>
                <a:r>
                  <a:rPr lang="en-US" altLang="zh-CN" sz="2800" i="1" dirty="0">
                    <a:effectLst/>
                    <a:latin typeface="Times New Roman" panose="02020603050405020304" pitchFamily="18" charset="0"/>
                    <a:ea typeface="方正中等线简体" panose="03000509000000000000" pitchFamily="65" charset="-122"/>
                  </a:rPr>
                  <a:t>α</a:t>
                </a:r>
                <a:r>
                  <a:rPr lang="en-US" altLang="zh-CN" sz="2800" dirty="0">
                    <a:effectLst/>
                    <a:latin typeface="Times New Roman" panose="02020603050405020304" pitchFamily="18" charset="0"/>
                    <a:ea typeface="方正中等线简体" panose="03000509000000000000" pitchFamily="65" charset="-122"/>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err="1">
                    <a:effectLst/>
                    <a:latin typeface="Times New Roman" panose="02020603050405020304" pitchFamily="18" charset="0"/>
                    <a:ea typeface="方正中等线简体" panose="03000509000000000000" pitchFamily="65" charset="-122"/>
                  </a:rPr>
                  <a:t>lg</a:t>
                </a:r>
                <a:r>
                  <a:rPr lang="en-US" altLang="zh-CN" sz="2800" dirty="0">
                    <a:effectLst/>
                    <a:latin typeface="Times New Roman" panose="02020603050405020304" pitchFamily="18" charset="0"/>
                    <a:ea typeface="方正中等线简体" panose="03000509000000000000" pitchFamily="65" charset="-122"/>
                  </a:rPr>
                  <a:t>(</a:t>
                </a:r>
                <a:r>
                  <a:rPr lang="en-US" altLang="zh-CN" sz="2800" dirty="0" err="1">
                    <a:effectLst/>
                    <a:latin typeface="Times New Roman" panose="02020603050405020304" pitchFamily="18" charset="0"/>
                    <a:ea typeface="方正中等线简体" panose="03000509000000000000" pitchFamily="65" charset="-122"/>
                  </a:rPr>
                  <a:t>cos</a:t>
                </a:r>
                <a:r>
                  <a:rPr lang="en-US" altLang="zh-CN" sz="2800" i="1" dirty="0">
                    <a:effectLst/>
                    <a:latin typeface="Times New Roman" panose="02020603050405020304" pitchFamily="18" charset="0"/>
                    <a:ea typeface="方正仿宋_GBK" panose="03000509000000000000" pitchFamily="65" charset="-122"/>
                  </a:rPr>
                  <a:t> </a:t>
                </a:r>
                <a:r>
                  <a:rPr lang="en-US" altLang="zh-CN" sz="2800" i="1" dirty="0">
                    <a:effectLst/>
                    <a:latin typeface="Times New Roman" panose="02020603050405020304" pitchFamily="18" charset="0"/>
                    <a:ea typeface="方正中等线简体" panose="03000509000000000000" pitchFamily="65" charset="-122"/>
                  </a:rPr>
                  <a:t>α</a:t>
                </a:r>
                <a:r>
                  <a:rPr lang="en-US" altLang="zh-CN" sz="2800" dirty="0">
                    <a:effectLst/>
                    <a:latin typeface="Times New Roman" panose="02020603050405020304" pitchFamily="18" charset="0"/>
                    <a:ea typeface="方正中等线简体" panose="03000509000000000000" pitchFamily="65"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有意义可知</a:t>
                </a:r>
                <a:r>
                  <a:rPr lang="en-US" altLang="zh-CN" sz="2800" dirty="0" err="1">
                    <a:effectLst/>
                    <a:latin typeface="Times New Roman" panose="02020603050405020304" pitchFamily="18" charset="0"/>
                    <a:ea typeface="方正中等线简体" panose="03000509000000000000" pitchFamily="65" charset="-122"/>
                  </a:rPr>
                  <a:t>cos</a:t>
                </a:r>
                <a:r>
                  <a:rPr lang="en-US" altLang="zh-CN" sz="2800" i="1" dirty="0">
                    <a:effectLst/>
                    <a:latin typeface="Times New Roman" panose="02020603050405020304" pitchFamily="18" charset="0"/>
                    <a:ea typeface="方正仿宋_GBK" panose="03000509000000000000" pitchFamily="65" charset="-122"/>
                  </a:rPr>
                  <a:t> </a:t>
                </a:r>
                <a:r>
                  <a:rPr lang="en-US" altLang="zh-CN" sz="2800" i="1" dirty="0">
                    <a:effectLst/>
                    <a:latin typeface="Times New Roman" panose="02020603050405020304" pitchFamily="18" charset="0"/>
                    <a:ea typeface="方正中等线简体" panose="03000509000000000000" pitchFamily="65" charset="-122"/>
                  </a:rPr>
                  <a:t>α</a:t>
                </a:r>
                <a:r>
                  <a:rPr lang="en-US" altLang="zh-CN" sz="2800" dirty="0">
                    <a:effectLst/>
                    <a:latin typeface="Times New Roman" panose="02020603050405020304" pitchFamily="18" charset="0"/>
                    <a:ea typeface="方正中等线简体" panose="03000509000000000000" pitchFamily="65" charset="-122"/>
                  </a:rPr>
                  <a:t>&gt;0,</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角</a:t>
                </a:r>
                <a:r>
                  <a:rPr lang="en-US" altLang="zh-CN" sz="2800" i="1" dirty="0">
                    <a:effectLst/>
                    <a:latin typeface="Times New Roman" panose="02020603050405020304" pitchFamily="18" charset="0"/>
                    <a:ea typeface="方正中等线简体" panose="03000509000000000000" pitchFamily="65" charset="-122"/>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位于第四象限</a:t>
                </a:r>
                <a:r>
                  <a:rPr lang="en-US" altLang="zh-CN" sz="2800" dirty="0">
                    <a:effectLst/>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4" name="矩形 23"/>
              <p:cNvSpPr>
                <a:spLocks noRot="1" noChangeAspect="1" noMove="1" noResize="1" noEditPoints="1" noAdjustHandles="1" noChangeArrowheads="1" noChangeShapeType="1" noTextEdit="1"/>
              </p:cNvSpPr>
              <p:nvPr/>
            </p:nvSpPr>
            <p:spPr>
              <a:xfrm>
                <a:off x="623392" y="3056136"/>
                <a:ext cx="11017224" cy="1733873"/>
              </a:xfrm>
              <a:prstGeom prst="rect">
                <a:avLst/>
              </a:prstGeom>
              <a:blipFill rotWithShape="0">
                <a:blip r:embed="rId19"/>
                <a:stretch>
                  <a:fillRect l="-1106" b="-456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mc:AlternateContent xmlns:mc="http://schemas.openxmlformats.org/markup-compatibility/2006">
        <mc:Choice xmlns:a14="http://schemas.microsoft.com/office/drawing/2010/main" Requires="a14">
          <p:sp>
            <p:nvSpPr>
              <p:cNvPr id="4" name="矩形 3"/>
              <p:cNvSpPr/>
              <p:nvPr/>
            </p:nvSpPr>
            <p:spPr>
              <a:xfrm>
                <a:off x="432048" y="764704"/>
                <a:ext cx="11369952" cy="1705980"/>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的终边上一点是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为坐标原点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432048" y="764704"/>
                <a:ext cx="11369952" cy="1705980"/>
              </a:xfrm>
              <a:prstGeom prst="rect">
                <a:avLst/>
              </a:prstGeom>
              <a:blipFill rotWithShape="0">
                <a:blip r:embed="rId18"/>
                <a:stretch>
                  <a:fillRect l="-1126" b="-5000"/>
                </a:stretch>
              </a:blipFill>
            </p:spPr>
            <p:txBody>
              <a:bodyPr/>
              <a:lstStyle/>
              <a:p>
                <a:r>
                  <a:rPr lang="zh-CN" altLang="en-US">
                    <a:noFill/>
                  </a:rPr>
                  <a:t> </a:t>
                </a:r>
              </a:p>
            </p:txBody>
          </p:sp>
        </mc:Fallback>
      </mc:AlternateContent>
      <p:grpSp>
        <p:nvGrpSpPr>
          <p:cNvPr id="19" name="组合 18"/>
          <p:cNvGrpSpPr/>
          <p:nvPr/>
        </p:nvGrpSpPr>
        <p:grpSpPr>
          <a:xfrm>
            <a:off x="390000" y="2564904"/>
            <a:ext cx="11412000" cy="3528052"/>
            <a:chOff x="319674" y="2575382"/>
            <a:chExt cx="11412000" cy="3528052"/>
          </a:xfrm>
        </p:grpSpPr>
        <p:grpSp>
          <p:nvGrpSpPr>
            <p:cNvPr id="20" name="组合 19"/>
            <p:cNvGrpSpPr/>
            <p:nvPr/>
          </p:nvGrpSpPr>
          <p:grpSpPr>
            <a:xfrm>
              <a:off x="319674" y="2575382"/>
              <a:ext cx="11412000" cy="3528052"/>
              <a:chOff x="319674" y="476672"/>
              <a:chExt cx="11412000" cy="3528052"/>
            </a:xfrm>
          </p:grpSpPr>
          <p:sp>
            <p:nvSpPr>
              <p:cNvPr id="22" name="圆角矩形 21"/>
              <p:cNvSpPr/>
              <p:nvPr/>
            </p:nvSpPr>
            <p:spPr>
              <a:xfrm>
                <a:off x="319674" y="589563"/>
                <a:ext cx="11412000" cy="3415161"/>
              </a:xfrm>
              <a:prstGeom prst="roundRect">
                <a:avLst>
                  <a:gd name="adj" fmla="val 293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4" name="矩形 23"/>
              <p:cNvSpPr/>
              <p:nvPr/>
            </p:nvSpPr>
            <p:spPr>
              <a:xfrm>
                <a:off x="623392" y="2810520"/>
                <a:ext cx="11017224" cy="3282437"/>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OM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e>
                        </m:d>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是第四象限角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从而</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由正弦函数的定义可知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𝑂𝑀</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4" name="矩形 23"/>
              <p:cNvSpPr>
                <a:spLocks noRot="1" noChangeAspect="1" noMove="1" noResize="1" noEditPoints="1" noAdjustHandles="1" noChangeArrowheads="1" noChangeShapeType="1" noTextEdit="1"/>
              </p:cNvSpPr>
              <p:nvPr/>
            </p:nvSpPr>
            <p:spPr>
              <a:xfrm>
                <a:off x="623392" y="2810520"/>
                <a:ext cx="11017224" cy="3282437"/>
              </a:xfrm>
              <a:prstGeom prst="rect">
                <a:avLst/>
              </a:prstGeom>
              <a:blipFill rotWithShape="0">
                <a:blip r:embed="rId19"/>
                <a:stretch>
                  <a:fillRect l="-1106"/>
                </a:stretch>
              </a:blipFill>
            </p:spPr>
            <p:txBody>
              <a:bodyPr/>
              <a:lstStyle/>
              <a:p>
                <a:r>
                  <a:rPr lang="zh-CN" altLang="en-US">
                    <a:noFill/>
                  </a:rPr>
                  <a:t> </a:t>
                </a:r>
              </a:p>
            </p:txBody>
          </p:sp>
        </mc:Fallback>
      </mc:AlternateContent>
      <p:pic>
        <p:nvPicPr>
          <p:cNvPr id="25" name="返回">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669697928"/>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714779"/>
            <a:ext cx="11519302" cy="1490085"/>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699788" y="701691"/>
            <a:ext cx="9940828" cy="1384995"/>
          </a:xfrm>
          <a:prstGeom prst="rect">
            <a:avLst/>
          </a:prstGeom>
        </p:spPr>
        <p:txBody>
          <a:bodyPr wrap="square">
            <a:spAutoFit/>
          </a:bodyPr>
          <a:lstStyle/>
          <a:p>
            <a:pPr algn="just">
              <a:lnSpc>
                <a:spcPct val="150000"/>
              </a:lnSpc>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初中我们学习过锐角的三角函数</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正弦、余弦和正切</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这三个三角函数分别是怎样规定的</a:t>
            </a:r>
            <a:r>
              <a:rPr lang="en-US" altLang="zh-CN" sz="2800" dirty="0">
                <a:latin typeface="Times New Roman" panose="02020603050405020304" pitchFamily="18" charset="0"/>
                <a:ea typeface="方正中等线简体" panose="03000509000000000000" pitchFamily="65" charset="-122"/>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nvGrpSpPr>
          <p:cNvPr id="8" name="组合 7"/>
          <p:cNvGrpSpPr/>
          <p:nvPr/>
        </p:nvGrpSpPr>
        <p:grpSpPr>
          <a:xfrm>
            <a:off x="0" y="830772"/>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1</a:t>
              </a:r>
              <a:endParaRPr lang="zh-CN" altLang="en-US" dirty="0">
                <a:solidFill>
                  <a:prstClr val="black"/>
                </a:solidFill>
              </a:endParaRPr>
            </a:p>
          </p:txBody>
        </p:sp>
      </p:grpSp>
      <p:sp>
        <p:nvSpPr>
          <p:cNvPr id="10" name="矩形 9"/>
          <p:cNvSpPr/>
          <p:nvPr/>
        </p:nvSpPr>
        <p:spPr>
          <a:xfrm>
            <a:off x="420843" y="2348880"/>
            <a:ext cx="11350315" cy="1315873"/>
          </a:xfrm>
          <a:prstGeom prst="rect">
            <a:avLst/>
          </a:prstGeom>
        </p:spPr>
        <p:txBody>
          <a:bodyPr>
            <a:spAutoFit/>
          </a:bodyPr>
          <a:lstStyle/>
          <a:p>
            <a:pPr>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在初中</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我们是在直角三角形中定义的</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正弦是对边比斜边</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余弦是邻边比斜边</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正切是对边比邻边</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7182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205" y="-5201"/>
            <a:ext cx="579113" cy="729975"/>
            <a:chOff x="10991812" y="-5749"/>
            <a:chExt cx="760532" cy="958655"/>
          </a:xfrm>
        </p:grpSpPr>
        <p:sp>
          <p:nvSpPr>
            <p:cNvPr id="4" name="同侧圆角矩形 3"/>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6" name="矩形 5"/>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smtClean="0">
                <a:solidFill>
                  <a:schemeClr val="bg1">
                    <a:lumMod val="50000"/>
                  </a:schemeClr>
                </a:solidFill>
                <a:latin typeface="+mn-ea"/>
                <a:cs typeface="Times New Roman" panose="02020603050405020304" pitchFamily="18" charset="0"/>
              </a:rPr>
              <a:t>7</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sp>
        <p:nvSpPr>
          <p:cNvPr id="12" name="文本框 11"/>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4128897" y="2441009"/>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dirty="0">
              <a:latin typeface="DOUYU Font" pitchFamily="2" charset="-122"/>
              <a:ea typeface="DOUYU Font" pitchFamily="2" charset="-122"/>
            </a:endParaRPr>
          </a:p>
        </p:txBody>
      </p:sp>
      <p:sp>
        <p:nvSpPr>
          <p:cNvPr id="15" name="文本框 14"/>
          <p:cNvSpPr txBox="1"/>
          <p:nvPr/>
        </p:nvSpPr>
        <p:spPr>
          <a:xfrm>
            <a:off x="3998739" y="3406502"/>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dirty="0">
              <a:solidFill>
                <a:schemeClr val="bg1"/>
              </a:solidFill>
            </a:endParaRPr>
          </a:p>
        </p:txBody>
      </p:sp>
      <p:grpSp>
        <p:nvGrpSpPr>
          <p:cNvPr id="16" name="组合 15"/>
          <p:cNvGrpSpPr/>
          <p:nvPr/>
        </p:nvGrpSpPr>
        <p:grpSpPr>
          <a:xfrm>
            <a:off x="2503511" y="3860948"/>
            <a:ext cx="7184978" cy="140937"/>
            <a:chOff x="2784399" y="3860948"/>
            <a:chExt cx="7184978" cy="140937"/>
          </a:xfrm>
        </p:grpSpPr>
        <p:cxnSp>
          <p:nvCxnSpPr>
            <p:cNvPr id="17" name="直接连接符 16"/>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extLst>
      <p:ext uri="{BB962C8B-B14F-4D97-AF65-F5344CB8AC3E}">
        <p14:creationId xmlns:p14="http://schemas.microsoft.com/office/powerpoint/2010/main" val="20494067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1341765"/>
            <a:ext cx="11519302" cy="143916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699788" y="1328677"/>
            <a:ext cx="9724804" cy="1310808"/>
          </a:xfrm>
          <a:prstGeom prst="rect">
            <a:avLst/>
          </a:prstGeom>
        </p:spPr>
        <p:txBody>
          <a:bodyPr wrap="square">
            <a:spAutoFit/>
          </a:bodyPr>
          <a:lstStyle/>
          <a:p>
            <a:pPr algn="just">
              <a:lnSpc>
                <a:spcPct val="150000"/>
              </a:lnSpc>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之前学习了任意角</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我们也把任意角放到了平面直角坐标系中</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那么角的终边和单位圆是否有交点</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交点唯一吗</a:t>
            </a:r>
            <a:r>
              <a:rPr lang="en-US" altLang="zh-CN" sz="2800" dirty="0">
                <a:latin typeface="Times New Roman" panose="02020603050405020304" pitchFamily="18" charset="0"/>
                <a:ea typeface="方正中等线简体" panose="03000509000000000000" pitchFamily="65" charset="-122"/>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nvGrpSpPr>
          <p:cNvPr id="8" name="组合 7"/>
          <p:cNvGrpSpPr/>
          <p:nvPr/>
        </p:nvGrpSpPr>
        <p:grpSpPr>
          <a:xfrm>
            <a:off x="0" y="1457758"/>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2</a:t>
              </a:r>
              <a:endParaRPr lang="zh-CN" altLang="en-US" dirty="0">
                <a:solidFill>
                  <a:prstClr val="black"/>
                </a:solidFill>
              </a:endParaRPr>
            </a:p>
          </p:txBody>
        </p:sp>
      </p:grpSp>
      <p:sp>
        <p:nvSpPr>
          <p:cNvPr id="16" name="矩形 15"/>
          <p:cNvSpPr/>
          <p:nvPr/>
        </p:nvSpPr>
        <p:spPr>
          <a:xfrm>
            <a:off x="442067" y="2975482"/>
            <a:ext cx="11307867" cy="669542"/>
          </a:xfrm>
          <a:prstGeom prst="rect">
            <a:avLst/>
          </a:prstGeom>
        </p:spPr>
        <p:txBody>
          <a:bodyPr wrap="square">
            <a:spAutoFit/>
          </a:bodyPr>
          <a:lstStyle/>
          <a:p>
            <a:pPr>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有交点</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交点唯一</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414375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052736"/>
            <a:ext cx="11415850" cy="671722"/>
          </a:xfrm>
          <a:prstGeom prst="rect">
            <a:avLst/>
          </a:prstGeom>
        </p:spPr>
        <p:txBody>
          <a:bodyPr>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任意角的三角函数的定义</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表格 2"/>
              <p:cNvGraphicFramePr>
                <a:graphicFrameLocks noGrp="1"/>
              </p:cNvGraphicFramePr>
              <p:nvPr>
                <p:extLst>
                  <p:ext uri="{D42A27DB-BD31-4B8C-83A1-F6EECF244321}">
                    <p14:modId xmlns:p14="http://schemas.microsoft.com/office/powerpoint/2010/main" val="20344653"/>
                  </p:ext>
                </p:extLst>
              </p:nvPr>
            </p:nvGraphicFramePr>
            <p:xfrm>
              <a:off x="479375" y="1870532"/>
              <a:ext cx="11324549" cy="4726820"/>
            </p:xfrm>
            <a:graphic>
              <a:graphicData uri="http://schemas.openxmlformats.org/drawingml/2006/table">
                <a:tbl>
                  <a:tblPr firstRow="1" firstCol="1" bandRow="1"/>
                  <a:tblGrid>
                    <a:gridCol w="504057"/>
                    <a:gridCol w="1512168"/>
                    <a:gridCol w="5040560"/>
                    <a:gridCol w="4267764"/>
                  </a:tblGrid>
                  <a:tr h="1821057">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条</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为任意角</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它的终边上异于原点的任一点</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与原点的距离</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𝑦</m:t>
                                      </m:r>
                                    </m:e>
                                    <m: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此时点</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是角</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的终边与半径</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en-US" sz="2800" i="1"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圆的交点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088">
                    <a:tc rowSpan="3">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定</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义</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正弦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的正弦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936104">
                    <a:tc vMerge="1">
                      <a:txBody>
                        <a:bodyPr/>
                        <a:lstStyle/>
                        <a:p>
                          <a:endParaRPr lang="zh-CN" altLang="en-US"/>
                        </a:p>
                      </a:txBody>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余弦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的余弦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864096">
                    <a:tc vMerge="1">
                      <a:txBody>
                        <a:bodyPr/>
                        <a:lstStyle/>
                        <a:p>
                          <a:endParaRPr lang="zh-CN" altLang="en-US"/>
                        </a:p>
                      </a:txBody>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正切</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的正切</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 </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mc:Choice>
        <mc:Fallback>
          <p:graphicFrame>
            <p:nvGraphicFramePr>
              <p:cNvPr id="3" name="表格 2"/>
              <p:cNvGraphicFramePr>
                <a:graphicFrameLocks noGrp="1"/>
              </p:cNvGraphicFramePr>
              <p:nvPr>
                <p:extLst>
                  <p:ext uri="{D42A27DB-BD31-4B8C-83A1-F6EECF244321}">
                    <p14:modId xmlns:p14="http://schemas.microsoft.com/office/powerpoint/2010/main" val="20344653"/>
                  </p:ext>
                </p:extLst>
              </p:nvPr>
            </p:nvGraphicFramePr>
            <p:xfrm>
              <a:off x="479375" y="1870532"/>
              <a:ext cx="11324549" cy="4726820"/>
            </p:xfrm>
            <a:graphic>
              <a:graphicData uri="http://schemas.openxmlformats.org/drawingml/2006/table">
                <a:tbl>
                  <a:tblPr firstRow="1" firstCol="1" bandRow="1"/>
                  <a:tblGrid>
                    <a:gridCol w="504057"/>
                    <a:gridCol w="1512168"/>
                    <a:gridCol w="5040560"/>
                    <a:gridCol w="4267764"/>
                  </a:tblGrid>
                  <a:tr h="2009532">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条</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件</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zh-CN"/>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7814" t="-303" r="-65395" b="-138788"/>
                          </a:stretch>
                        </a:blipFill>
                      </a:tcPr>
                    </a:tc>
                    <a:tc hMerge="1">
                      <a:txBody>
                        <a:bodyPr/>
                        <a:lstStyle/>
                        <a:p>
                          <a:endParaRPr lang="zh-CN" altLang="en-US"/>
                        </a:p>
                      </a:txBody>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088">
                    <a:tc rowSpan="3">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定</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义</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正弦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的正弦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936104">
                    <a:tc vMerge="1">
                      <a:txBody>
                        <a:bodyPr/>
                        <a:lstStyle/>
                        <a:p>
                          <a:endParaRPr lang="zh-CN" altLang="en-US"/>
                        </a:p>
                      </a:txBody>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余弦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的余弦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864096">
                    <a:tc vMerge="1">
                      <a:txBody>
                        <a:bodyPr/>
                        <a:lstStyle/>
                        <a:p>
                          <a:endParaRPr lang="zh-CN" altLang="en-US"/>
                        </a:p>
                      </a:txBody>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正切</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比值</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叫作</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的正切</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 </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mc:Fallback>
      </mc:AlternateContent>
      <p:sp>
        <p:nvSpPr>
          <p:cNvPr id="5" name="矩形 4"/>
          <p:cNvSpPr/>
          <p:nvPr/>
        </p:nvSpPr>
        <p:spPr>
          <a:xfrm>
            <a:off x="5098521" y="3407414"/>
            <a:ext cx="324128" cy="523220"/>
          </a:xfrm>
          <a:prstGeom prst="rect">
            <a:avLst/>
          </a:prstGeom>
        </p:spPr>
        <p:txBody>
          <a:bodyPr wrap="none">
            <a:spAutoFit/>
          </a:bodyPr>
          <a:lstStyle/>
          <a:p>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r</a:t>
            </a:r>
            <a:endParaRPr lang="zh-CN" altLang="en-US" dirty="0">
              <a:solidFill>
                <a:srgbClr val="C00000"/>
              </a:solidFill>
            </a:endParaRPr>
          </a:p>
        </p:txBody>
      </p:sp>
      <p:pic>
        <p:nvPicPr>
          <p:cNvPr id="6" name="image269.jpeg"/>
          <p:cNvPicPr/>
          <p:nvPr/>
        </p:nvPicPr>
        <p:blipFill>
          <a:blip r:embed="rId3">
            <a:clrChange>
              <a:clrFrom>
                <a:srgbClr val="FFFFFF"/>
              </a:clrFrom>
              <a:clrTo>
                <a:srgbClr val="FFFFFF">
                  <a:alpha val="0"/>
                </a:srgbClr>
              </a:clrTo>
            </a:clrChange>
          </a:blip>
          <a:stretch>
            <a:fillRect/>
          </a:stretch>
        </p:blipFill>
        <p:spPr>
          <a:xfrm>
            <a:off x="8328248" y="2541539"/>
            <a:ext cx="2195934" cy="1463525"/>
          </a:xfrm>
          <a:prstGeom prst="rect">
            <a:avLst/>
          </a:prstGeom>
        </p:spPr>
      </p:pic>
      <mc:AlternateContent xmlns:mc="http://schemas.openxmlformats.org/markup-compatibility/2006">
        <mc:Choice xmlns:a14="http://schemas.microsoft.com/office/drawing/2010/main" Requires="a14">
          <p:sp>
            <p:nvSpPr>
              <p:cNvPr id="8" name="矩形 7"/>
              <p:cNvSpPr/>
              <p:nvPr/>
            </p:nvSpPr>
            <p:spPr>
              <a:xfrm>
                <a:off x="5231904" y="3962533"/>
                <a:ext cx="421910" cy="666529"/>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zh-CN" altLang="en-US" dirty="0" smtClean="0">
                    <a:solidFill>
                      <a:srgbClr val="C00000"/>
                    </a:solidFill>
                  </a:rPr>
                  <a:t> </a:t>
                </a:r>
                <a:endParaRPr lang="zh-CN" altLang="en-US" dirty="0">
                  <a:solidFill>
                    <a:srgbClr val="C00000"/>
                  </a:solidFill>
                </a:endParaRPr>
              </a:p>
            </p:txBody>
          </p:sp>
        </mc:Choice>
        <mc:Fallback>
          <p:sp>
            <p:nvSpPr>
              <p:cNvPr id="8" name="矩形 7"/>
              <p:cNvSpPr>
                <a:spLocks noRot="1" noChangeAspect="1" noMove="1" noResize="1" noEditPoints="1" noAdjustHandles="1" noChangeArrowheads="1" noChangeShapeType="1" noTextEdit="1"/>
              </p:cNvSpPr>
              <p:nvPr/>
            </p:nvSpPr>
            <p:spPr>
              <a:xfrm>
                <a:off x="5231904" y="3962533"/>
                <a:ext cx="421910" cy="666529"/>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矩形 8"/>
              <p:cNvSpPr/>
              <p:nvPr/>
            </p:nvSpPr>
            <p:spPr>
              <a:xfrm>
                <a:off x="9336360" y="3962533"/>
                <a:ext cx="421910" cy="666529"/>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zh-CN" altLang="en-US" dirty="0" smtClean="0">
                    <a:solidFill>
                      <a:srgbClr val="C00000"/>
                    </a:solidFill>
                  </a:rPr>
                  <a:t> </a:t>
                </a:r>
                <a:endParaRPr lang="zh-CN" altLang="en-US" dirty="0">
                  <a:solidFill>
                    <a:srgbClr val="C00000"/>
                  </a:solidFill>
                </a:endParaRPr>
              </a:p>
            </p:txBody>
          </p:sp>
        </mc:Choice>
        <mc:Fallback>
          <p:sp>
            <p:nvSpPr>
              <p:cNvPr id="9" name="矩形 8"/>
              <p:cNvSpPr>
                <a:spLocks noRot="1" noChangeAspect="1" noMove="1" noResize="1" noEditPoints="1" noAdjustHandles="1" noChangeArrowheads="1" noChangeShapeType="1" noTextEdit="1"/>
              </p:cNvSpPr>
              <p:nvPr/>
            </p:nvSpPr>
            <p:spPr>
              <a:xfrm>
                <a:off x="9336360" y="3962533"/>
                <a:ext cx="421910" cy="666529"/>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5293279" y="4869160"/>
                <a:ext cx="411331" cy="666529"/>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zh-CN" altLang="en-US" i="1" dirty="0" smtClean="0">
                    <a:solidFill>
                      <a:srgbClr val="C00000"/>
                    </a:solidFill>
                  </a:rPr>
                  <a:t> </a:t>
                </a:r>
                <a:endParaRPr lang="zh-CN" altLang="en-US" i="1" dirty="0">
                  <a:solidFill>
                    <a:srgbClr val="C00000"/>
                  </a:solidFill>
                </a:endParaRPr>
              </a:p>
            </p:txBody>
          </p:sp>
        </mc:Choice>
        <mc:Fallback>
          <p:sp>
            <p:nvSpPr>
              <p:cNvPr id="10" name="矩形 9"/>
              <p:cNvSpPr>
                <a:spLocks noRot="1" noChangeAspect="1" noMove="1" noResize="1" noEditPoints="1" noAdjustHandles="1" noChangeArrowheads="1" noChangeShapeType="1" noTextEdit="1"/>
              </p:cNvSpPr>
              <p:nvPr/>
            </p:nvSpPr>
            <p:spPr>
              <a:xfrm>
                <a:off x="5293279" y="4869160"/>
                <a:ext cx="411331" cy="666529"/>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矩形 10"/>
              <p:cNvSpPr/>
              <p:nvPr/>
            </p:nvSpPr>
            <p:spPr>
              <a:xfrm>
                <a:off x="9426215" y="4869160"/>
                <a:ext cx="411331" cy="666529"/>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zh-CN" altLang="en-US" i="1" dirty="0" smtClean="0">
                    <a:solidFill>
                      <a:srgbClr val="C00000"/>
                    </a:solidFill>
                  </a:rPr>
                  <a:t> </a:t>
                </a:r>
                <a:endParaRPr lang="zh-CN" altLang="en-US" i="1" dirty="0">
                  <a:solidFill>
                    <a:srgbClr val="C00000"/>
                  </a:solidFill>
                </a:endParaRPr>
              </a:p>
            </p:txBody>
          </p:sp>
        </mc:Choice>
        <mc:Fallback>
          <p:sp>
            <p:nvSpPr>
              <p:cNvPr id="11" name="矩形 10"/>
              <p:cNvSpPr>
                <a:spLocks noRot="1" noChangeAspect="1" noMove="1" noResize="1" noEditPoints="1" noAdjustHandles="1" noChangeArrowheads="1" noChangeShapeType="1" noTextEdit="1"/>
              </p:cNvSpPr>
              <p:nvPr/>
            </p:nvSpPr>
            <p:spPr>
              <a:xfrm>
                <a:off x="9426215" y="4869160"/>
                <a:ext cx="411331" cy="666529"/>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p:cNvSpPr/>
              <p:nvPr/>
            </p:nvSpPr>
            <p:spPr>
              <a:xfrm>
                <a:off x="4850598" y="5752099"/>
                <a:ext cx="1133644" cy="668837"/>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en-US" dirty="0">
                  <a:solidFill>
                    <a:srgbClr val="C00000"/>
                  </a:solidFill>
                </a:endParaRPr>
              </a:p>
            </p:txBody>
          </p:sp>
        </mc:Choice>
        <mc:Fallback>
          <p:sp>
            <p:nvSpPr>
              <p:cNvPr id="13" name="矩形 12"/>
              <p:cNvSpPr>
                <a:spLocks noRot="1" noChangeAspect="1" noMove="1" noResize="1" noEditPoints="1" noAdjustHandles="1" noChangeArrowheads="1" noChangeShapeType="1" noTextEdit="1"/>
              </p:cNvSpPr>
              <p:nvPr/>
            </p:nvSpPr>
            <p:spPr>
              <a:xfrm>
                <a:off x="4850598" y="5752099"/>
                <a:ext cx="1133644" cy="668837"/>
              </a:xfrm>
              <a:prstGeom prst="rect">
                <a:avLst/>
              </a:prstGeom>
              <a:blipFill rotWithShape="0">
                <a:blip r:embed="rId8"/>
                <a:stretch>
                  <a:fillRect t="-2752" r="-9140" b="-1100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矩形 13"/>
              <p:cNvSpPr/>
              <p:nvPr/>
            </p:nvSpPr>
            <p:spPr>
              <a:xfrm>
                <a:off x="9965589" y="5754921"/>
                <a:ext cx="421910" cy="668837"/>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𝑦</m:t>
                        </m:r>
                      </m:num>
                      <m:den>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zh-CN" altLang="en-US" i="1" dirty="0" smtClean="0">
                    <a:solidFill>
                      <a:srgbClr val="C00000"/>
                    </a:solidFill>
                  </a:rPr>
                  <a:t> </a:t>
                </a:r>
                <a:endParaRPr lang="zh-CN" altLang="en-US" i="1" dirty="0">
                  <a:solidFill>
                    <a:srgbClr val="C00000"/>
                  </a:solidFill>
                </a:endParaRPr>
              </a:p>
            </p:txBody>
          </p:sp>
        </mc:Choice>
        <mc:Fallback>
          <p:sp>
            <p:nvSpPr>
              <p:cNvPr id="14" name="矩形 13"/>
              <p:cNvSpPr>
                <a:spLocks noRot="1" noChangeAspect="1" noMove="1" noResize="1" noEditPoints="1" noAdjustHandles="1" noChangeArrowheads="1" noChangeShapeType="1" noTextEdit="1"/>
              </p:cNvSpPr>
              <p:nvPr/>
            </p:nvSpPr>
            <p:spPr>
              <a:xfrm>
                <a:off x="9965589" y="5754921"/>
                <a:ext cx="421910" cy="668837"/>
              </a:xfrm>
              <a:prstGeom prst="rect">
                <a:avLst/>
              </a:prstGeom>
              <a:blipFill rotWithShape="0">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97412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表格 2"/>
              <p:cNvGraphicFramePr>
                <a:graphicFrameLocks noGrp="1"/>
              </p:cNvGraphicFramePr>
              <p:nvPr>
                <p:extLst>
                  <p:ext uri="{D42A27DB-BD31-4B8C-83A1-F6EECF244321}">
                    <p14:modId xmlns:p14="http://schemas.microsoft.com/office/powerpoint/2010/main" val="3373680904"/>
                  </p:ext>
                </p:extLst>
              </p:nvPr>
            </p:nvGraphicFramePr>
            <p:xfrm>
              <a:off x="479375" y="1870532"/>
              <a:ext cx="11324549" cy="2816744"/>
            </p:xfrm>
            <a:graphic>
              <a:graphicData uri="http://schemas.openxmlformats.org/drawingml/2006/table">
                <a:tbl>
                  <a:tblPr firstRow="1" firstCol="1" bandRow="1"/>
                  <a:tblGrid>
                    <a:gridCol w="648073"/>
                    <a:gridCol w="1368152"/>
                    <a:gridCol w="9308324"/>
                  </a:tblGrid>
                  <a:tr h="899140">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定</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义</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三角</a:t>
                          </a: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函数</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正弦函数</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余弦函数</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正切函数</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α</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d>
                                    <m:dPr>
                                      <m:begChr m:val="|"/>
                                      <m:endChr m:val=""/>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b="1" i="1">
                                          <a:effectLst/>
                                          <a:latin typeface="Cambria Math" panose="02040503050406030204" pitchFamily="18" charset="0"/>
                                          <a:ea typeface="方正中等线简体" panose="03000509000000000000" pitchFamily="65" charset="-122"/>
                                          <a:cs typeface="Times New Roman" panose="02020603050405020304" pitchFamily="18" charset="0"/>
                                        </a:rPr>
                                        <m:t>𝐙</m:t>
                                      </m:r>
                                    </m:e>
                                  </m:d>
                                </m:e>
                              </m:d>
                            </m:oMath>
                          </a14:m>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3" name="表格 2"/>
              <p:cNvGraphicFramePr>
                <a:graphicFrameLocks noGrp="1"/>
              </p:cNvGraphicFramePr>
              <p:nvPr>
                <p:extLst>
                  <p:ext uri="{D42A27DB-BD31-4B8C-83A1-F6EECF244321}">
                    <p14:modId xmlns:p14="http://schemas.microsoft.com/office/powerpoint/2010/main" val="3373680904"/>
                  </p:ext>
                </p:extLst>
              </p:nvPr>
            </p:nvGraphicFramePr>
            <p:xfrm>
              <a:off x="479375" y="1870532"/>
              <a:ext cx="11324549" cy="2816744"/>
            </p:xfrm>
            <a:graphic>
              <a:graphicData uri="http://schemas.openxmlformats.org/drawingml/2006/table">
                <a:tbl>
                  <a:tblPr firstRow="1" firstCol="1" bandRow="1"/>
                  <a:tblGrid>
                    <a:gridCol w="648073"/>
                    <a:gridCol w="1368152"/>
                    <a:gridCol w="9308324"/>
                  </a:tblGrid>
                  <a:tr h="2816744">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定</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义</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三角</a:t>
                          </a: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tabLst>
                              <a:tab pos="2250440" algn="l"/>
                            </a:tabLst>
                          </a:pP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函数</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1340" marR="11340"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4437" marR="4437" marT="11340" marB="113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1728" t="-216" r="-131" b="-3456"/>
                          </a:stretch>
                        </a:blipFill>
                      </a:tcPr>
                    </a:tc>
                  </a:tr>
                </a:tbl>
              </a:graphicData>
            </a:graphic>
          </p:graphicFrame>
        </mc:Fallback>
      </mc:AlternateContent>
    </p:spTree>
    <p:extLst>
      <p:ext uri="{BB962C8B-B14F-4D97-AF65-F5344CB8AC3E}">
        <p14:creationId xmlns:p14="http://schemas.microsoft.com/office/powerpoint/2010/main" val="42749224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UxMzYyNWY2NWY2YzJiNDhhOWY1MTc3YjU1YjFhYWEifQ=="/>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2329</Words>
  <Application>Microsoft Office PowerPoint</Application>
  <PresentationFormat>宽屏</PresentationFormat>
  <Paragraphs>750</Paragraphs>
  <Slides>60</Slides>
  <Notes>14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60</vt:i4>
      </vt:variant>
    </vt:vector>
  </HeadingPairs>
  <TitlesOfParts>
    <vt:vector size="77" baseType="lpstr">
      <vt:lpstr>Adobe 黑体 Std R</vt:lpstr>
      <vt:lpstr>DOUYU Font</vt:lpstr>
      <vt:lpstr>方正仿宋_GBK</vt:lpstr>
      <vt:lpstr>方正中等线简体</vt:lpstr>
      <vt:lpstr>黑体</vt:lpstr>
      <vt:lpstr>华文细黑</vt:lpstr>
      <vt:lpstr>楷体</vt:lpstr>
      <vt:lpstr>宋体</vt:lpstr>
      <vt:lpstr>微软雅黑</vt:lpstr>
      <vt:lpstr>Arial</vt:lpstr>
      <vt:lpstr>Calibri</vt:lpstr>
      <vt:lpstr>Cambria</vt:lpstr>
      <vt:lpstr>Cambria Math</vt:lpstr>
      <vt:lpstr>Courier New</vt:lpstr>
      <vt:lpstr>Times New Roman</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数学课件</dc:title>
  <dc:creator>金榜苑</dc:creator>
  <cp:lastModifiedBy>Administrator</cp:lastModifiedBy>
  <cp:revision>1497</cp:revision>
  <dcterms:created xsi:type="dcterms:W3CDTF">2019-11-13T09:14:00Z</dcterms:created>
  <dcterms:modified xsi:type="dcterms:W3CDTF">2024-06-11T07:08:45Z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E7109FDD4C1842B0AE5A135C15BEF811_13</vt:lpwstr>
  </property>
  <property fmtid="{D5CDD505-2E9C-101B-9397-08002B2CF9AE}" pid="3" name="KSOProductBuildVer">
    <vt:lpwstr>2052-12.1.0.16417</vt:lpwstr>
  </property>
</Properties>
</file>