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68"/>
  </p:notesMasterIdLst>
  <p:handoutMasterIdLst>
    <p:handoutMasterId r:id="rId69"/>
  </p:handoutMasterIdLst>
  <p:sldIdLst>
    <p:sldId id="817" r:id="rId3"/>
    <p:sldId id="710" r:id="rId4"/>
    <p:sldId id="870" r:id="rId5"/>
    <p:sldId id="914" r:id="rId6"/>
    <p:sldId id="716" r:id="rId7"/>
    <p:sldId id="871" r:id="rId8"/>
    <p:sldId id="874" r:id="rId9"/>
    <p:sldId id="939" r:id="rId10"/>
    <p:sldId id="940" r:id="rId11"/>
    <p:sldId id="565" r:id="rId12"/>
    <p:sldId id="941" r:id="rId13"/>
    <p:sldId id="876" r:id="rId14"/>
    <p:sldId id="921" r:id="rId15"/>
    <p:sldId id="922" r:id="rId16"/>
    <p:sldId id="813" r:id="rId17"/>
    <p:sldId id="937" r:id="rId18"/>
    <p:sldId id="915" r:id="rId19"/>
    <p:sldId id="831" r:id="rId20"/>
    <p:sldId id="942" r:id="rId21"/>
    <p:sldId id="932" r:id="rId22"/>
    <p:sldId id="731" r:id="rId23"/>
    <p:sldId id="943" r:id="rId24"/>
    <p:sldId id="815" r:id="rId25"/>
    <p:sldId id="945" r:id="rId26"/>
    <p:sldId id="949" r:id="rId27"/>
    <p:sldId id="749" r:id="rId28"/>
    <p:sldId id="855" r:id="rId29"/>
    <p:sldId id="887" r:id="rId30"/>
    <p:sldId id="950" r:id="rId31"/>
    <p:sldId id="824" r:id="rId32"/>
    <p:sldId id="951" r:id="rId33"/>
    <p:sldId id="770" r:id="rId34"/>
    <p:sldId id="952" r:id="rId35"/>
    <p:sldId id="753" r:id="rId36"/>
    <p:sldId id="814" r:id="rId37"/>
    <p:sldId id="755" r:id="rId38"/>
    <p:sldId id="756" r:id="rId39"/>
    <p:sldId id="757" r:id="rId40"/>
    <p:sldId id="953" r:id="rId41"/>
    <p:sldId id="758" r:id="rId42"/>
    <p:sldId id="816" r:id="rId43"/>
    <p:sldId id="319" r:id="rId44"/>
    <p:sldId id="320" r:id="rId45"/>
    <p:sldId id="321" r:id="rId46"/>
    <p:sldId id="322" r:id="rId47"/>
    <p:sldId id="323" r:id="rId48"/>
    <p:sldId id="858" r:id="rId49"/>
    <p:sldId id="324" r:id="rId50"/>
    <p:sldId id="325" r:id="rId51"/>
    <p:sldId id="326" r:id="rId52"/>
    <p:sldId id="327" r:id="rId53"/>
    <p:sldId id="860" r:id="rId54"/>
    <p:sldId id="328" r:id="rId55"/>
    <p:sldId id="329" r:id="rId56"/>
    <p:sldId id="864" r:id="rId57"/>
    <p:sldId id="330" r:id="rId58"/>
    <p:sldId id="865" r:id="rId59"/>
    <p:sldId id="331" r:id="rId60"/>
    <p:sldId id="332" r:id="rId61"/>
    <p:sldId id="954" r:id="rId62"/>
    <p:sldId id="333" r:id="rId63"/>
    <p:sldId id="651" r:id="rId64"/>
    <p:sldId id="334" r:id="rId65"/>
    <p:sldId id="955" r:id="rId66"/>
    <p:sldId id="822" r:id="rId67"/>
  </p:sldIdLst>
  <p:sldSz cx="12192000" cy="6858000"/>
  <p:notesSz cx="6858000" cy="9144000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0" autoAdjust="0"/>
    <p:restoredTop sz="96313" autoAdjust="0"/>
  </p:normalViewPr>
  <p:slideViewPr>
    <p:cSldViewPr>
      <p:cViewPr varScale="1">
        <p:scale>
          <a:sx n="109" d="100"/>
          <a:sy n="109" d="100"/>
        </p:scale>
        <p:origin x="648" y="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14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5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579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54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891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03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7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6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572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20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99" b="1" kern="100" dirty="0">
                <a:solidFill>
                  <a:prstClr val="white"/>
                </a:solidFill>
                <a:latin typeface="Times New Roman" panose="02020603050405020304"/>
                <a:cs typeface="Times New Roman" panose="02020603050405020304"/>
              </a:rPr>
              <a:t>知识梳理</a:t>
            </a:r>
          </a:p>
        </p:txBody>
      </p:sp>
    </p:spTree>
    <p:extLst>
      <p:ext uri="{BB962C8B-B14F-4D97-AF65-F5344CB8AC3E}">
        <p14:creationId xmlns:p14="http://schemas.microsoft.com/office/powerpoint/2010/main" val="6817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教材改编题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思考辨析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课堂小结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4" Type="http://schemas.openxmlformats.org/officeDocument/2006/relationships/slide" Target="slide4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openxmlformats.org/officeDocument/2006/relationships/slide" Target="slide37.xml"/><Relationship Id="rId7" Type="http://schemas.openxmlformats.org/officeDocument/2006/relationships/image" Target="../media/image7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11.TIF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12.png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3.xml"/><Relationship Id="rId17" Type="http://schemas.openxmlformats.org/officeDocument/2006/relationships/slide" Target="slide61.xml"/><Relationship Id="rId2" Type="http://schemas.openxmlformats.org/officeDocument/2006/relationships/notesSlide" Target="../notesSlides/notesSlide18.xml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4.xml"/><Relationship Id="rId15" Type="http://schemas.openxmlformats.org/officeDocument/2006/relationships/slide" Target="slide58.xml"/><Relationship Id="rId10" Type="http://schemas.openxmlformats.org/officeDocument/2006/relationships/slide" Target="slide50.xml"/><Relationship Id="rId19" Type="http://schemas.openxmlformats.org/officeDocument/2006/relationships/image" Target="../media/image13.png"/><Relationship Id="rId4" Type="http://schemas.openxmlformats.org/officeDocument/2006/relationships/slide" Target="slide43.xml"/><Relationship Id="rId9" Type="http://schemas.openxmlformats.org/officeDocument/2006/relationships/slide" Target="slide49.xml"/><Relationship Id="rId14" Type="http://schemas.openxmlformats.org/officeDocument/2006/relationships/slide" Target="slide5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12.TIF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13.TIF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14.TIF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14.TIF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12" Type="http://schemas.openxmlformats.org/officeDocument/2006/relationships/slide" Target="slide53.xml"/><Relationship Id="rId17" Type="http://schemas.openxmlformats.org/officeDocument/2006/relationships/slide" Target="slide61.xml"/><Relationship Id="rId2" Type="http://schemas.openxmlformats.org/officeDocument/2006/relationships/image" Target="../media/image17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1.xml"/><Relationship Id="rId5" Type="http://schemas.openxmlformats.org/officeDocument/2006/relationships/slide" Target="slide44.xml"/><Relationship Id="rId15" Type="http://schemas.openxmlformats.org/officeDocument/2006/relationships/slide" Target="slide58.xml"/><Relationship Id="rId10" Type="http://schemas.openxmlformats.org/officeDocument/2006/relationships/slide" Target="slide50.xml"/><Relationship Id="rId4" Type="http://schemas.openxmlformats.org/officeDocument/2006/relationships/slide" Target="slide43.xml"/><Relationship Id="rId9" Type="http://schemas.openxmlformats.org/officeDocument/2006/relationships/slide" Target="slide49.xml"/><Relationship Id="rId14" Type="http://schemas.openxmlformats.org/officeDocument/2006/relationships/slide" Target="slide5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18.png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19" Type="http://schemas.openxmlformats.org/officeDocument/2006/relationships/image" Target="../media/image19.png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4.xml"/><Relationship Id="rId3" Type="http://schemas.openxmlformats.org/officeDocument/2006/relationships/slide" Target="slide43.xml"/><Relationship Id="rId7" Type="http://schemas.openxmlformats.org/officeDocument/2006/relationships/slide" Target="slide48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42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3.xml"/><Relationship Id="rId5" Type="http://schemas.openxmlformats.org/officeDocument/2006/relationships/slide" Target="slide45.xml"/><Relationship Id="rId15" Type="http://schemas.openxmlformats.org/officeDocument/2006/relationships/slide" Target="slide59.xml"/><Relationship Id="rId10" Type="http://schemas.openxmlformats.org/officeDocument/2006/relationships/slide" Target="slide51.xml"/><Relationship Id="rId19" Type="http://schemas.openxmlformats.org/officeDocument/2006/relationships/image" Target="../media/image7.png"/><Relationship Id="rId4" Type="http://schemas.openxmlformats.org/officeDocument/2006/relationships/slide" Target="slide44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7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1951" y="1989174"/>
            <a:ext cx="162809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199" dirty="0">
                <a:solidFill>
                  <a:schemeClr val="bg1"/>
                </a:solidFill>
                <a:cs typeface="+mn-ea"/>
              </a:rPr>
              <a:t>7.1.1</a:t>
            </a:r>
            <a:endParaRPr lang="zh-CN" altLang="en-US" sz="31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570394" y="2824256"/>
            <a:ext cx="70512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zh-CN" sz="4800" b="1" cap="all" spc="300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任意角</a:t>
            </a:r>
            <a:endParaRPr lang="zh-CN" altLang="en-US" sz="48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16496"/>
            <a:ext cx="1141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在平面直角坐标系中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下列结论不正确的是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小于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90°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的角一定是锐角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终边与始边重合的角是零角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始边相同且相等的角的终边一定重合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始边相同且终边重合的角一定相等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742763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9"/>
          <p:cNvSpPr txBox="1"/>
          <p:nvPr/>
        </p:nvSpPr>
        <p:spPr>
          <a:xfrm>
            <a:off x="244509" y="125812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23074" y="191117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223074" y="316771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84535" y="1196752"/>
            <a:ext cx="11248331" cy="3744416"/>
            <a:chOff x="471835" y="4581128"/>
            <a:chExt cx="11248331" cy="3744416"/>
          </a:xfrm>
        </p:grpSpPr>
        <p:sp>
          <p:nvSpPr>
            <p:cNvPr id="20" name="圆角矩形 19"/>
            <p:cNvSpPr/>
            <p:nvPr/>
          </p:nvSpPr>
          <p:spPr>
            <a:xfrm>
              <a:off x="471835" y="4694020"/>
              <a:ext cx="11248331" cy="3631524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41394" y="1488335"/>
            <a:ext cx="10909212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小于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的角不一定是锐角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如负角和零角均小于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90°,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但不是锐角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终边与始边重合的角还有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,720°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始边相同且相等的角的终边一定重合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spc="-1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始边相同且终边重合的角不一定相等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1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可以相差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spc="-1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的整数倍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1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spc="-1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spc="-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764704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若手表时针走过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小时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则时针转过的角度为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A.120°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.-120°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C.-60°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D.60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4535" y="3124717"/>
            <a:ext cx="11248331" cy="2104483"/>
            <a:chOff x="471835" y="4581128"/>
            <a:chExt cx="11248331" cy="2104483"/>
          </a:xfrm>
        </p:grpSpPr>
        <p:sp>
          <p:nvSpPr>
            <p:cNvPr id="14" name="圆角矩形 13"/>
            <p:cNvSpPr/>
            <p:nvPr/>
          </p:nvSpPr>
          <p:spPr>
            <a:xfrm>
              <a:off x="471835" y="4694020"/>
              <a:ext cx="11248331" cy="1991591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41394" y="3416300"/>
                <a:ext cx="10909212" cy="1580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由于时针是顺时针旋转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故时针转过的角度为负数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×360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°=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-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120°.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416300"/>
                <a:ext cx="10909212" cy="1580754"/>
              </a:xfrm>
              <a:prstGeom prst="rect">
                <a:avLst/>
              </a:prstGeom>
              <a:blipFill rotWithShape="0">
                <a:blip r:embed="rId3"/>
                <a:stretch>
                  <a:fillRect l="-1117" b="-9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9"/>
          <p:cNvSpPr txBox="1"/>
          <p:nvPr/>
        </p:nvSpPr>
        <p:spPr>
          <a:xfrm>
            <a:off x="3885018" y="137793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4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563495"/>
            <a:ext cx="9433048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正确理解锐角、直角、钝角、平角、周角等概念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弄清角的始边与终边及旋转方向与大小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另外需要掌握判断结论正确与否的技巧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判断结论正确需要证明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而判断结论不正确只需举一个反例即可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290242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2135560" y="785970"/>
            <a:ext cx="9433048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理解与角的概念有关问题的</a:t>
            </a:r>
            <a:r>
              <a:rPr lang="zh-CN" altLang="zh-CN" sz="28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关键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07368" y="692696"/>
            <a:ext cx="11339992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经过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个小时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钟表的时针和分针转过的角度分别是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A.60°,720°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.-60°,-720°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C.-30°,-360°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.-60°,720°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883995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4535" y="3124717"/>
            <a:ext cx="11248331" cy="2590482"/>
            <a:chOff x="471835" y="4581128"/>
            <a:chExt cx="11248331" cy="2590482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2477590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41394" y="3416300"/>
                <a:ext cx="10909212" cy="2298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钟表的时针和分针都是顺时针旋转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因此转过的角度都是负的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360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°=60°,2×360°=720°,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故钟表的时针和分针转过的角度分别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endParaRPr lang="en-US" altLang="zh-CN" sz="2800" dirty="0" smtClean="0">
                  <a:effectLst/>
                  <a:latin typeface="Times New Roman" panose="02020603050405020304" pitchFamily="18" charset="0"/>
                  <a:ea typeface="方正仿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60°,-720°.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416300"/>
                <a:ext cx="10909212" cy="2298899"/>
              </a:xfrm>
              <a:prstGeom prst="rect">
                <a:avLst/>
              </a:prstGeom>
              <a:blipFill rotWithShape="0">
                <a:blip r:embed="rId3"/>
                <a:stretch>
                  <a:fillRect l="-1117" b="-3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9"/>
          <p:cNvSpPr txBox="1"/>
          <p:nvPr/>
        </p:nvSpPr>
        <p:spPr>
          <a:xfrm>
            <a:off x="3906284" y="1330135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5" name="返回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终边相同的角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1341765"/>
            <a:ext cx="11519302" cy="14391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1328677"/>
            <a:ext cx="9724804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给定一个角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它的终边是否唯一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若两角的终边相同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那么这两个角相等吗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1457758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2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442067" y="2975866"/>
            <a:ext cx="11307867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给定一个角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它的终边唯一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两角终边相同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这两个角不一定相等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比如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30°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的终边和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390°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的终边相同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它们正好相差了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8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325667"/>
            <a:ext cx="114158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一般地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终边相同的角的集合为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即任一与角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都可以表示成角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与整数个周角的和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83987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=-1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845°,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求满足下列条件的角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最小的正角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811998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90000" y="2204864"/>
            <a:ext cx="11412000" cy="3600400"/>
            <a:chOff x="319674" y="2575382"/>
            <a:chExt cx="11412000" cy="3600400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3600400"/>
              <a:chOff x="319674" y="476672"/>
              <a:chExt cx="11412000" cy="3600400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319674" y="589563"/>
                <a:ext cx="11412000" cy="3487509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551384" y="2420888"/>
            <a:ext cx="11017224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845°=-45°+(-5)×360°,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845°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-45°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角的终边相同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所以与角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终边相同的角的集合是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=-45°+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最小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的正角为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315°.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83987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最大的负角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0000" y="1556792"/>
            <a:ext cx="11412000" cy="1152128"/>
            <a:chOff x="319674" y="2575382"/>
            <a:chExt cx="11412000" cy="1152128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1152128"/>
              <a:chOff x="319674" y="476672"/>
              <a:chExt cx="11412000" cy="1152128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319674" y="589563"/>
                <a:ext cx="11412000" cy="1039237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551384" y="1772816"/>
            <a:ext cx="1101722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最大的负角为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-45°.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90000" y="283557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(3)-360°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720°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之间的角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90000" y="3708383"/>
            <a:ext cx="11412000" cy="1152128"/>
            <a:chOff x="319674" y="2575382"/>
            <a:chExt cx="11412000" cy="1152128"/>
          </a:xfrm>
        </p:grpSpPr>
        <p:grpSp>
          <p:nvGrpSpPr>
            <p:cNvPr id="19" name="组合 18"/>
            <p:cNvGrpSpPr/>
            <p:nvPr/>
          </p:nvGrpSpPr>
          <p:grpSpPr>
            <a:xfrm>
              <a:off x="319674" y="2575382"/>
              <a:ext cx="11412000" cy="1152128"/>
              <a:chOff x="319674" y="476672"/>
              <a:chExt cx="11412000" cy="1152128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1039237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551384" y="3924407"/>
            <a:ext cx="1101722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-360°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~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720°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之间的角分别是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-45°,315°,675°.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475805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6005" y="2276872"/>
            <a:ext cx="8496300" cy="22451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了解任意角的概念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区分正角、负角与零角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了解象限角的概念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理解并掌握终边相同的角的概念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能写出终边相同的角所组成的集合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8345"/>
            <a:ext cx="11377264" cy="406044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2062462" y="1558469"/>
            <a:ext cx="94341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与角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终边相同的角都可以表示成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的形式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终边相同的角相差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的整数倍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终边在同一直线上的角之间相差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180°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的整数倍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终边相同的角的表示形式不唯一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·360°-90°,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·360°+270°,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均表示终边在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轴的非正半轴上的角的集合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62462" y="813062"/>
            <a:ext cx="9074098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终边相同的角的表示</a:t>
            </a:r>
            <a:endParaRPr lang="zh-CN" altLang="zh-CN" sz="28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1854" y="548680"/>
            <a:ext cx="114647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240°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角的终边相同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等于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A.120°+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B.120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C.240°+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D.240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728757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9"/>
          <p:cNvSpPr txBox="1"/>
          <p:nvPr/>
        </p:nvSpPr>
        <p:spPr>
          <a:xfrm>
            <a:off x="5722574" y="117167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84535" y="2924944"/>
            <a:ext cx="11248331" cy="2376264"/>
            <a:chOff x="471835" y="4581128"/>
            <a:chExt cx="11248331" cy="2376264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2263372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95400" y="3220207"/>
            <a:ext cx="10801200" cy="195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240°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角的终边相同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=240°+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=120°+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1854" y="548680"/>
            <a:ext cx="11464786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下列角的终边与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37°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角的终边在同一直线上的是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A.-37°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B.143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C.379°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.-143°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84535" y="2924944"/>
            <a:ext cx="11248331" cy="1872208"/>
            <a:chOff x="471835" y="4581128"/>
            <a:chExt cx="11248331" cy="1872208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1759316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95400" y="3220207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37°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角的终边在同一直线上的角可表示为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·180°+37°,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Z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=-1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,37°-180°=-143°.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895651" y="182189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8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5600" y="2750542"/>
            <a:ext cx="9577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象限角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325667"/>
            <a:ext cx="1141585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象限角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以角的顶点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角的始边为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轴正半轴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建立平面直角坐标系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这样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除端点外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在第几象限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就说这个角是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第几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如果角的终边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称这个角为轴线角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39616" y="206248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坐标原点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52581" y="272876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58961" y="269654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象限角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19536" y="337540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坐标轴上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7" y="1462683"/>
            <a:ext cx="90903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锐角是第一象限角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第一象限角未必是锐角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钝角是第二象限角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第二象限角未必是钝角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直角的终边在坐标轴上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它不属于任何象限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每一个象限都有正角和负角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无法比较两个象限角的大小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355049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4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843906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下列四个角为第二象限角的是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A.-200°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B.100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	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C.220°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D.420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1009228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230430" y="155679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3885018" y="148236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4535" y="3140968"/>
            <a:ext cx="11248331" cy="2448272"/>
            <a:chOff x="471835" y="4581128"/>
            <a:chExt cx="11248331" cy="2448272"/>
          </a:xfrm>
        </p:grpSpPr>
        <p:sp>
          <p:nvSpPr>
            <p:cNvPr id="12" name="圆角矩形 11"/>
            <p:cNvSpPr/>
            <p:nvPr/>
          </p:nvSpPr>
          <p:spPr>
            <a:xfrm>
              <a:off x="471835" y="4694020"/>
              <a:ext cx="11248331" cy="2335380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748872" y="3410831"/>
            <a:ext cx="10694257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-200°=-360°+160°,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范围内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-200°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终边相同的角为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160°,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它是第二象限角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同理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为第二象限角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,220°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为第三象限角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,420°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为第一象限角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75730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0000" y="3767570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写出终边落在射线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上的角的集合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;v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14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025" y="1484784"/>
            <a:ext cx="2339950" cy="21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0000" y="1484784"/>
            <a:ext cx="11412000" cy="3168352"/>
            <a:chOff x="319674" y="2575382"/>
            <a:chExt cx="11412000" cy="3168352"/>
          </a:xfrm>
        </p:grpSpPr>
        <p:grpSp>
          <p:nvGrpSpPr>
            <p:cNvPr id="4" name="组合 3"/>
            <p:cNvGrpSpPr/>
            <p:nvPr/>
          </p:nvGrpSpPr>
          <p:grpSpPr>
            <a:xfrm>
              <a:off x="319674" y="2575382"/>
              <a:ext cx="11412000" cy="3168352"/>
              <a:chOff x="319674" y="476672"/>
              <a:chExt cx="11412000" cy="3168352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319674" y="589563"/>
                <a:ext cx="11412000" cy="3055461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51384" y="1700808"/>
            <a:ext cx="11017224" cy="260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终边落在射线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上的角的集合是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·360°+210°,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Z}.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终边落在射线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上的角的集合是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·360°+300°,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image14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0216" y="1910529"/>
            <a:ext cx="2339950" cy="21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823354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写出终边落在阴影部分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包括边界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的角的集合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14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0256" y="894894"/>
            <a:ext cx="2004101" cy="187088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90000" y="2708920"/>
            <a:ext cx="11412000" cy="1872208"/>
            <a:chOff x="319674" y="2575382"/>
            <a:chExt cx="11412000" cy="1872208"/>
          </a:xfrm>
        </p:grpSpPr>
        <p:grpSp>
          <p:nvGrpSpPr>
            <p:cNvPr id="6" name="组合 5"/>
            <p:cNvGrpSpPr/>
            <p:nvPr/>
          </p:nvGrpSpPr>
          <p:grpSpPr>
            <a:xfrm>
              <a:off x="319674" y="2575382"/>
              <a:ext cx="11412000" cy="1872208"/>
              <a:chOff x="319674" y="476672"/>
              <a:chExt cx="11412000" cy="1872208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319674" y="589563"/>
                <a:ext cx="11412000" cy="1759317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51384" y="2996952"/>
            <a:ext cx="11017224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终边落在阴影部分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含边界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的角的集合是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·360°+210°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·360°+300°,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7671" y="-97155"/>
            <a:ext cx="11376962" cy="597442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5004" y="1772816"/>
            <a:ext cx="10825611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同学们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钟表是帮助我们掌握时间的好帮手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生活中我们经常听到时钟慢了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或时钟快了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应该如何校准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再比如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我们一节课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时针、分针以及秒针分别旋转了多少度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再比如在体操、花样游泳、跳水等项目中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我们常常听到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前空翻转体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540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度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后空翻转体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720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度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等这样的解说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这些问题都和角度是分不开的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为了研究这些问题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我们开始今天的新课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prstClr val="white"/>
                </a:solidFill>
                <a:cs typeface="+mn-ea"/>
                <a:sym typeface="+mn-lt"/>
              </a:rPr>
              <a:t>导 语</a:t>
            </a:r>
            <a:endParaRPr lang="en-US" altLang="zh-CN" sz="2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6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0"/>
            <a:ext cx="11377264" cy="420492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516521"/>
            <a:ext cx="9578154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象限角的判定方法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根据图象判定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利用图象实际操作时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依据是终边相同的角的思想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之间的角与坐标系中的射线可建立一一对应的关系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将角转化到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范围内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在直角坐标平面内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之间没有两个角终边是相同的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0"/>
            <a:ext cx="11377264" cy="525405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516521"/>
            <a:ext cx="9578154" cy="5193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表示区域角的三个步骤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第一步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先按逆时针的方向找到区域的起始和终止边界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实线含边界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虚线不含边界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第二步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按由小到大分别标出起始和终止边界对应的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范围内的角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写出最简区间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&lt;360°.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第三步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起始、终止边界对应角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再加上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的整数倍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即得区域角的集合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75282"/>
            <a:ext cx="11412000" cy="67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的终边在图中阴影部分内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试指出角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1378001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image142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914" y="2420888"/>
            <a:ext cx="2248173" cy="1781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0000" y="1484784"/>
            <a:ext cx="11412000" cy="3168352"/>
            <a:chOff x="319674" y="2575382"/>
            <a:chExt cx="11412000" cy="3168352"/>
          </a:xfrm>
        </p:grpSpPr>
        <p:grpSp>
          <p:nvGrpSpPr>
            <p:cNvPr id="4" name="组合 3"/>
            <p:cNvGrpSpPr/>
            <p:nvPr/>
          </p:nvGrpSpPr>
          <p:grpSpPr>
            <a:xfrm>
              <a:off x="319674" y="2575382"/>
              <a:ext cx="11412000" cy="3168352"/>
              <a:chOff x="319674" y="476672"/>
              <a:chExt cx="11412000" cy="3168352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319674" y="589563"/>
                <a:ext cx="11412000" cy="3055461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51384" y="1700808"/>
            <a:ext cx="11017224" cy="260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角的终边所在直线上的角的集合为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},180°-75°=105°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角的终边所在直线上的角的集合为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=105°+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终边在图中阴影部分内的角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的取值范围为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|30°+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&lt;105°+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286" y="1832060"/>
            <a:ext cx="11229429" cy="3896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知识清单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任意角的概念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象限角、区域角的表示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方法归纳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数形结合、分类讨论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常见误区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锐角与小于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90°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角的区别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终边相同角的表示中漏掉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0000" y="980728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024°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第一象限角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第二象限角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第三象限角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第四象限角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3356992"/>
            <a:ext cx="11248331" cy="1872208"/>
            <a:chOff x="471835" y="4581128"/>
            <a:chExt cx="11248331" cy="1872208"/>
          </a:xfrm>
        </p:grpSpPr>
        <p:sp>
          <p:nvSpPr>
            <p:cNvPr id="9" name="圆角矩形 8"/>
            <p:cNvSpPr/>
            <p:nvPr/>
          </p:nvSpPr>
          <p:spPr>
            <a:xfrm>
              <a:off x="471835" y="4694020"/>
              <a:ext cx="11248331" cy="1759316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95400" y="3573016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024°=5×360°+224°,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024°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角的终边与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224°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角的终边相同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为第三象限角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50652" y="2266239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0482" y="1134087"/>
            <a:ext cx="114910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-460°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角终边相同的角可以表示成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·360°+460°,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B.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°+100°,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·360°+260°,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D.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°-260°,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191344" y="2402762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1835" y="3356992"/>
            <a:ext cx="11248331" cy="1872208"/>
            <a:chOff x="471835" y="4581128"/>
            <a:chExt cx="11248331" cy="1872208"/>
          </a:xfrm>
        </p:grpSpPr>
        <p:sp>
          <p:nvSpPr>
            <p:cNvPr id="11" name="圆角矩形 10"/>
            <p:cNvSpPr/>
            <p:nvPr/>
          </p:nvSpPr>
          <p:spPr>
            <a:xfrm>
              <a:off x="471835" y="4694020"/>
              <a:ext cx="11248331" cy="1759316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95400" y="3573016"/>
            <a:ext cx="10801200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-460°=(-2)×360°+260°,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-460°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角终边相同的角可以表示成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·360°+260°,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0000" y="1330943"/>
            <a:ext cx="11412000" cy="325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下列命题中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为假命题的是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终边在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轴的非正半轴上的角是零角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第二象限角一定是钝角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第四象限角一定是负角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227334" y="1988840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TextBox 19"/>
          <p:cNvSpPr txBox="1"/>
          <p:nvPr/>
        </p:nvSpPr>
        <p:spPr>
          <a:xfrm>
            <a:off x="227334" y="2646737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27334" y="3281355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692696"/>
            <a:ext cx="11248331" cy="5040560"/>
            <a:chOff x="471835" y="4581128"/>
            <a:chExt cx="11248331" cy="5040560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19"/>
              <a:ext cx="11248331" cy="4927669"/>
            </a:xfrm>
            <a:prstGeom prst="roundRect">
              <a:avLst>
                <a:gd name="adj" fmla="val 111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695400" y="1016005"/>
            <a:ext cx="10873208" cy="4542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终边在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轴非正半轴上的角是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·360°+180°,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零角是没有旋转的角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为假命题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第二象限角应表示为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·360°+90°&lt;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·360°+180°,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Ζ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是由无数多个区间的并集构成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为假命题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第四象限角表示为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·360°+270°&lt;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·360°+360°,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Ζ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就是正角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为假命题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终边相同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为真命题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4" y="2132856"/>
            <a:ext cx="4680520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一、任意角的概念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二、终边相同的角</a:t>
            </a: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5321832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020718" y="3727343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三、象限角</a:t>
            </a:r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020718" y="4544656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7128491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090" y="620688"/>
            <a:ext cx="92023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的终边在如图阴影表示的范围内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不包含边界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的集合是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　　　　　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2636912"/>
            <a:ext cx="11248331" cy="1656184"/>
            <a:chOff x="471835" y="4581128"/>
            <a:chExt cx="11248331" cy="1656184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1543292"/>
            </a:xfrm>
            <a:prstGeom prst="roundRect">
              <a:avLst>
                <a:gd name="adj" fmla="val 605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695400" y="2780928"/>
            <a:ext cx="10801200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观察图形可知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的集合是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·360°+45°&lt;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·360°+150°,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78381" y="1322266"/>
            <a:ext cx="6604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{</a:t>
            </a:r>
            <a:r>
              <a:rPr lang="en-US" altLang="zh-CN" sz="2800" i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|</a:t>
            </a:r>
            <a:r>
              <a:rPr lang="en-US" altLang="zh-CN" sz="2800" i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·360°+45°&lt;</a:t>
            </a:r>
            <a:r>
              <a:rPr lang="en-US" altLang="zh-CN" sz="2800" i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&lt;</a:t>
            </a:r>
            <a:r>
              <a:rPr lang="en-US" altLang="zh-CN" sz="2800" i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·360°+150°,</a:t>
            </a:r>
            <a:r>
              <a:rPr lang="en-US" altLang="zh-CN" sz="2800" i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zh-CN" altLang="zh-CN" sz="2800" kern="10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Z</a:t>
            </a:r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}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14" name="image147.jpe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2384" y="566134"/>
            <a:ext cx="2185647" cy="1529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0000" y="1260676"/>
            <a:ext cx="114120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-30°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A.-330°	B.150°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C.30°	D.330°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3951101"/>
            <a:ext cx="11248331" cy="1854163"/>
            <a:chOff x="471835" y="4581128"/>
            <a:chExt cx="11248331" cy="1854163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1"/>
              <a:ext cx="11248331" cy="1741270"/>
            </a:xfrm>
            <a:prstGeom prst="roundRect">
              <a:avLst>
                <a:gd name="adj" fmla="val 1020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23392" y="4278047"/>
            <a:ext cx="11017224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因为所有与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-30°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终边相同的角都可以表示为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·360°+(-30°),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=330°.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495600" y="249289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432465"/>
            <a:ext cx="1141200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的终边上有一点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(0,-3),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是第三象限角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是第四象限角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是第三或第四象限角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不是象限角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4176881"/>
            <a:ext cx="11248331" cy="1268343"/>
            <a:chOff x="471835" y="4581128"/>
            <a:chExt cx="11248331" cy="1268343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9"/>
              <a:ext cx="11248331" cy="1155452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4488554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点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P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(0,-3)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轴负半轴上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的终边为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轴的负半轴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23243" y="299481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582588"/>
            <a:ext cx="114120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下列四个角中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属于第二象限角的是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A.160°	B.480°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C.-960°	D.1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530°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780928"/>
            <a:ext cx="11248331" cy="3084210"/>
            <a:chOff x="471835" y="4581128"/>
            <a:chExt cx="11248331" cy="3084210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971318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95400" y="3044205"/>
            <a:ext cx="10801200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160°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是第二象限角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480°=120°+360°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是第二象限角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-960°=-3×360°+120°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是第二象限角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530°=4×360°+90°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不是第二象限角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31468" y="126876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473774" y="119675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52719" y="186410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26" grpId="0"/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000" y="476672"/>
            <a:ext cx="11412000" cy="32548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是锐角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是第一象限角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充分且不必要条件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必要且不充分条件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充要条件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既不充分又不必要条件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789040"/>
            <a:ext cx="11248331" cy="2221660"/>
            <a:chOff x="471835" y="4581128"/>
            <a:chExt cx="11248331" cy="2221660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19"/>
              <a:ext cx="11248331" cy="2108769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95400" y="4048497"/>
            <a:ext cx="108012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是锐角能推出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是第一象限角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但是反之不成立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例如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400°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是第一象限角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但不是锐角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是锐角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是第一象限角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的充分且不必要条件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263352" y="112474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2090" y="1073934"/>
            <a:ext cx="11298075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下列命题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为真命题的是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A.-75°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是第四象限角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B.225°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是第三象限角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C.475°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是第二象限角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D.-225°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是第一象限角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63352" y="234888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3352" y="170080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95251" y="299281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0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340768"/>
            <a:ext cx="11248331" cy="2664296"/>
            <a:chOff x="471835" y="4581128"/>
            <a:chExt cx="11248331" cy="2664296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551404"/>
            </a:xfrm>
            <a:prstGeom prst="roundRect">
              <a:avLst>
                <a:gd name="adj" fmla="val 207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72759" y="1627634"/>
            <a:ext cx="10895849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A,B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显然为真命题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475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°=360°+115°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为第二象限角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,-225°=-360°+135°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为第二象限角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为真命题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为假命题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076" y="404664"/>
            <a:ext cx="11368555" cy="325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终边在阴影部分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含边界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的角的集合是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|-45°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120°}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|120°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315°}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·360°-45°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·360°+120°,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·360°+120°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·360°+315°,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3939481"/>
            <a:ext cx="11248331" cy="1937790"/>
            <a:chOff x="471835" y="4581128"/>
            <a:chExt cx="11248331" cy="1937790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19"/>
              <a:ext cx="11248331" cy="1824899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4206039"/>
            <a:ext cx="10801200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如题图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终边落在阴影部分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含边界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的角的集合是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·360°-45°</a:t>
            </a:r>
            <a:r>
              <a:rPr lang="en-US" altLang="zh-CN" sz="2800" dirty="0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·360°+120°,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image149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317" y="1035080"/>
            <a:ext cx="2088049" cy="2088049"/>
          </a:xfrm>
          <a:prstGeom prst="rect">
            <a:avLst/>
          </a:prstGeom>
        </p:spPr>
      </p:pic>
      <p:sp>
        <p:nvSpPr>
          <p:cNvPr id="24" name="TextBox 19"/>
          <p:cNvSpPr txBox="1"/>
          <p:nvPr/>
        </p:nvSpPr>
        <p:spPr>
          <a:xfrm>
            <a:off x="280735" y="237247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2090" y="809472"/>
                <a:ext cx="11298075" cy="1123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7.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终边在直线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上的角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的集合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　　　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809472"/>
                <a:ext cx="11298075" cy="1123706"/>
              </a:xfrm>
              <a:prstGeom prst="rect">
                <a:avLst/>
              </a:prstGeom>
              <a:blipFill rotWithShape="0">
                <a:blip r:embed="rId18"/>
                <a:stretch>
                  <a:fillRect l="-1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6177167" y="1169651"/>
            <a:ext cx="4107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{</a:t>
            </a:r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β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|</a:t>
            </a:r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β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=30°+</a:t>
            </a:r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·180°,</a:t>
            </a:r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zh-CN" altLang="zh-CN" sz="2800" kern="100" dirty="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Z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}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501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任意角的概念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368" y="1322184"/>
            <a:ext cx="11521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8.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0°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范围内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与角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-60°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的终边在同一条直线上的角为</a:t>
            </a:r>
            <a:r>
              <a:rPr lang="zh-CN" altLang="zh-CN" sz="2800" u="sng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spc="-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238772"/>
            <a:ext cx="11248331" cy="3350468"/>
            <a:chOff x="471835" y="4581128"/>
            <a:chExt cx="11248331" cy="3350468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237576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2535513"/>
                <a:ext cx="10894882" cy="29471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-60°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的终边在同一条直线上的角可表示为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·180°-60°,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所求角在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~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360°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范围内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0°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·180°-60°&lt;360°,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=120°,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=300°.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535513"/>
                <a:ext cx="10894882" cy="2947153"/>
              </a:xfrm>
              <a:prstGeom prst="rect">
                <a:avLst/>
              </a:prstGeom>
              <a:blipFill rotWithShape="0">
                <a:blip r:embed="rId19"/>
                <a:stretch>
                  <a:fillRect l="-1119" b="-2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9520485" y="1405978"/>
            <a:ext cx="2069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120°,300°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17429"/>
            <a:ext cx="11412000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=-1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910°.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把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写成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&lt;360°)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的形式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并指出它是第几象限角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2636912"/>
            <a:ext cx="11412000" cy="1512168"/>
            <a:chOff x="319674" y="2575382"/>
            <a:chExt cx="11412000" cy="1512168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1512168"/>
              <a:chOff x="319674" y="476672"/>
              <a:chExt cx="11412000" cy="1512168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1399277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23392" y="2924944"/>
            <a:ext cx="1101722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=-1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910°=-6×360°+250°,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它是第三象限角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9373"/>
            <a:ext cx="11412000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的终边相同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-720°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41394" y="2121290"/>
            <a:ext cx="10909212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·360°+250°(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=-1,-2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就得到符合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-720°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250°-360°=-110°,250°-720°=-470°.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=-110°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=-470°.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90000" y="1844824"/>
            <a:ext cx="11412000" cy="3096344"/>
            <a:chOff x="319674" y="2575382"/>
            <a:chExt cx="11412000" cy="3096344"/>
          </a:xfrm>
        </p:grpSpPr>
        <p:grpSp>
          <p:nvGrpSpPr>
            <p:cNvPr id="25" name="组合 24"/>
            <p:cNvGrpSpPr/>
            <p:nvPr/>
          </p:nvGrpSpPr>
          <p:grpSpPr>
            <a:xfrm>
              <a:off x="319674" y="2575382"/>
              <a:ext cx="11412000" cy="3096344"/>
              <a:chOff x="319674" y="476672"/>
              <a:chExt cx="11412000" cy="3096344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3"/>
                <a:ext cx="11412000" cy="2983453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0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62068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写出终边在下列各图所示阴影部分内的角的集合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image150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2950" y="1495767"/>
            <a:ext cx="3366100" cy="193323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94" y="3849482"/>
            <a:ext cx="10909212" cy="195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先写出边界角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再按逆时针顺序写出区域角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则得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·360°+30°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·360°+150°,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·360°-210°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·360°+30°,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90000" y="3573016"/>
            <a:ext cx="11412000" cy="2520280"/>
            <a:chOff x="319674" y="2575382"/>
            <a:chExt cx="11412000" cy="2520280"/>
          </a:xfrm>
        </p:grpSpPr>
        <p:grpSp>
          <p:nvGrpSpPr>
            <p:cNvPr id="22" name="组合 21"/>
            <p:cNvGrpSpPr/>
            <p:nvPr/>
          </p:nvGrpSpPr>
          <p:grpSpPr>
            <a:xfrm>
              <a:off x="319674" y="2575382"/>
              <a:ext cx="11412000" cy="2520280"/>
              <a:chOff x="319674" y="476672"/>
              <a:chExt cx="11412000" cy="2520280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319674" y="589563"/>
                <a:ext cx="11412000" cy="240738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0024" y="1268760"/>
            <a:ext cx="11004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·180°+45°(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的终边可能落在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第一象限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第二象限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第三象限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第四象限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82195" y="189262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TextBox 19"/>
          <p:cNvSpPr txBox="1"/>
          <p:nvPr/>
        </p:nvSpPr>
        <p:spPr>
          <a:xfrm>
            <a:off x="282195" y="251358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548680"/>
            <a:ext cx="11248331" cy="5184576"/>
            <a:chOff x="471835" y="4581128"/>
            <a:chExt cx="11248331" cy="5184576"/>
          </a:xfrm>
        </p:grpSpPr>
        <p:sp>
          <p:nvSpPr>
            <p:cNvPr id="25" name="圆角矩形 24"/>
            <p:cNvSpPr/>
            <p:nvPr/>
          </p:nvSpPr>
          <p:spPr>
            <a:xfrm>
              <a:off x="471835" y="4694021"/>
              <a:ext cx="11248331" cy="5071683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706069" y="818129"/>
            <a:ext cx="1079053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方法一　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·180°+225°=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·360°+225°,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此时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为第三象限角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·360°+45°,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此时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为第一象限角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的终边在第一或第三象限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方法二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图象法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的终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边</a:t>
            </a:r>
            <a:endParaRPr lang="en-US" altLang="zh-CN" sz="2800" dirty="0" smtClean="0">
              <a:latin typeface="Times New Roman" panose="02020603050405020304" pitchFamily="18" charset="0"/>
              <a:ea typeface="方正仿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第一或第三象限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image152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3463" y="3649831"/>
            <a:ext cx="2682210" cy="19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8399"/>
            <a:ext cx="113946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是第一象限角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则下列各角中属于第四象限角的是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A.90°-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B.90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C.360°-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D.180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63352" y="231671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124743"/>
            <a:ext cx="11248331" cy="3168353"/>
            <a:chOff x="471835" y="4581128"/>
            <a:chExt cx="11248331" cy="3168353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1"/>
              <a:ext cx="11248331" cy="3055460"/>
            </a:xfrm>
            <a:prstGeom prst="roundRect">
              <a:avLst>
                <a:gd name="adj" fmla="val 293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59396" y="1412775"/>
            <a:ext cx="10873208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方法一　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特例法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=30°,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方法二　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是第一象限角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·360°+90°(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270°-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·360°&lt;360°-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&lt;360°-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是第四象限角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2090" y="908720"/>
            <a:ext cx="11362541" cy="325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终边与坐标轴重合的角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的集合是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·180°+90°,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·180°,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·90°,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4358415"/>
            <a:ext cx="11248331" cy="1734881"/>
            <a:chOff x="471835" y="4581128"/>
            <a:chExt cx="11248331" cy="1734881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1"/>
              <a:ext cx="11248331" cy="1621988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69273" y="4612958"/>
            <a:ext cx="10899335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终边在坐标轴上的角大小为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90°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的整数倍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所以终边与坐标轴重合的角的集合为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·90°,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63352" y="350950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7368" y="353740"/>
            <a:ext cx="116652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是某小区的圆形公园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它外围有一圆形跑道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个出口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视为点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并四等分圆弧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2).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小明从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点出发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在圆形跑道上按逆时针方向作匀速圆周运动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假设他每分钟转过的圆心角为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(0°&lt;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&lt;180°),3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分钟第一次到达劣弧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CD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不包括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),15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分钟时回到出发点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27980" y="2885560"/>
            <a:ext cx="902811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72°</a:t>
            </a:r>
            <a:endParaRPr lang="zh-CN" altLang="zh-CN" sz="28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image153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4214" y="3555102"/>
            <a:ext cx="4083573" cy="2322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8420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701691"/>
            <a:ext cx="1007137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在初中是如何定义角的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角的范围是多少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1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20843" y="1537063"/>
            <a:ext cx="11350315" cy="1315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角可以看成从同一顶点出发的两条射线所成的图形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角的范围是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0°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~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1835" y="1052736"/>
            <a:ext cx="11248331" cy="2808312"/>
            <a:chOff x="471835" y="4581128"/>
            <a:chExt cx="11248331" cy="2808312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19"/>
              <a:ext cx="11248331" cy="2695421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95400" y="1308065"/>
            <a:ext cx="10801200" cy="195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依题意知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小明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分钟转过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的圆心角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180°&lt;3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&lt;270°,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60°&lt;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&lt;90°,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15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分钟时回到出发点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15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=72°.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image153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9522" y="1762931"/>
            <a:ext cx="3355952" cy="19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90000" y="1255996"/>
                <a:ext cx="11412000" cy="299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设集合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×180°+45°,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×180°+45°,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那么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Cambria Math" panose="02040503050406030204" pitchFamily="18" charset="0"/>
                    <a:ea typeface="方正中等线简体" panose="03000509000000000000" pitchFamily="65" charset="-122"/>
                    <a:cs typeface="Cambria Math" panose="02040503050406030204" pitchFamily="18" charset="0"/>
                  </a:rPr>
                  <a:t>⊆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Cambria Math" panose="02040503050406030204" pitchFamily="18" charset="0"/>
                    <a:ea typeface="方正中等线简体" panose="03000509000000000000" pitchFamily="65" charset="-122"/>
                    <a:cs typeface="Cambria Math" panose="02040503050406030204" pitchFamily="18" charset="0"/>
                  </a:rPr>
                  <a:t>⊆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D.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>
                    <a:effectLst/>
                    <a:latin typeface="Lucida Sans Unicode" panose="020B060203050402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∅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55996"/>
                <a:ext cx="11412000" cy="2993897"/>
              </a:xfrm>
              <a:prstGeom prst="rect">
                <a:avLst/>
              </a:prstGeom>
              <a:blipFill rotWithShape="0">
                <a:blip r:embed="rId2"/>
                <a:stretch>
                  <a:fillRect l="-7585" t="-12016" b="-236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63352" y="342900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197836"/>
            <a:ext cx="11248331" cy="5679436"/>
            <a:chOff x="471835" y="4581128"/>
            <a:chExt cx="11248331" cy="5679436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5566544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485868"/>
                <a:ext cx="10801200" cy="4602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方法一　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由题意得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×180°+45°,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=(2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+1)×45°,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45°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的奇数倍构成的集合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×180°+45°,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={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+1)×45°,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},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45°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的整数倍构成的集合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Cambria Math" panose="02040503050406030204" pitchFamily="18" charset="0"/>
                    <a:ea typeface="方正中等线简体" panose="03000509000000000000" pitchFamily="65" charset="-122"/>
                    <a:cs typeface="Cambria Math" panose="02040503050406030204" pitchFamily="18" charset="0"/>
                  </a:rPr>
                  <a:t>⊆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5868"/>
                <a:ext cx="10801200" cy="4602798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11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95400" y="4833001"/>
                <a:ext cx="10801200" cy="1054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方法二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×180°+45°,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Cambria Math" panose="02040503050406030204" pitchFamily="18" charset="0"/>
                    <a:ea typeface="方正中等线简体" panose="03000509000000000000" pitchFamily="65" charset="-122"/>
                    <a:cs typeface="Cambria Math" panose="02040503050406030204" pitchFamily="18" charset="0"/>
                  </a:rPr>
                  <a:t>⊆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33001"/>
                <a:ext cx="10801200" cy="1054904"/>
              </a:xfrm>
              <a:prstGeom prst="rect">
                <a:avLst/>
              </a:prstGeom>
              <a:blipFill rotWithShape="0">
                <a:blip r:embed="rId19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048" y="1609071"/>
            <a:ext cx="11369952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16.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都是锐角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-280°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角的终边相同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的终边与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670°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角的终边相同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476672"/>
            <a:ext cx="11412000" cy="5040560"/>
            <a:chOff x="319674" y="2575382"/>
            <a:chExt cx="11412000" cy="504056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5040560"/>
              <a:chOff x="319674" y="476672"/>
              <a:chExt cx="11412000" cy="504056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4927668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23392" y="722288"/>
            <a:ext cx="11017224" cy="454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由题意可知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=-280°+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0°&lt;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&lt;180°.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=80°,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=670°+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-90°&lt;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&lt;90°.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=-2,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=-50°,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①②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=15°,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=65°.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返回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7</a:t>
            </a:r>
            <a:r>
              <a:rPr lang="zh-CN" altLang="en-US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980728"/>
            <a:ext cx="1141585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任意角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角的概念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一个角可以看作平面内一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条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绕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着它的端点从一个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位置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另一个位置所形成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角的表示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可记为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∠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∠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AOB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始边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 i="1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 i="1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顶点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 i="1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78590" y="238809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射线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6" name="image136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1761" y="5265454"/>
            <a:ext cx="2188478" cy="133189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696400" y="237990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旋转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71664" y="302744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图形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30969" y="4344838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OA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76520" y="4327582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OB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15480" y="5003844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980728"/>
            <a:ext cx="11415850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角的分类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: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682495"/>
              </p:ext>
            </p:extLst>
          </p:nvPr>
        </p:nvGraphicFramePr>
        <p:xfrm>
          <a:off x="551384" y="1774186"/>
          <a:ext cx="11017223" cy="4709016"/>
        </p:xfrm>
        <a:graphic>
          <a:graphicData uri="http://schemas.openxmlformats.org/drawingml/2006/table">
            <a:tbl>
              <a:tblPr firstRow="1" firstCol="1" bandRow="1"/>
              <a:tblGrid>
                <a:gridCol w="1339415"/>
                <a:gridCol w="4925281"/>
                <a:gridCol w="4752527"/>
              </a:tblGrid>
              <a:tr h="5008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名称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定义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图示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3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正角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一条射线绕其端点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按</a:t>
                      </a:r>
                      <a:r>
                        <a:rPr lang="en-US" altLang="zh-CN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方向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旋转所形成的角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6670" marR="26670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3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负角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一条射线绕其端点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按</a:t>
                      </a:r>
                      <a:r>
                        <a:rPr lang="en-US" altLang="zh-CN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方向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旋转所形成的角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6670" marR="26670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5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零角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一条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射线</a:t>
                      </a:r>
                      <a:r>
                        <a:rPr lang="en-US" altLang="zh-CN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作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任何旋转形成的角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6670" marR="26670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image266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6272" y="2992337"/>
            <a:ext cx="1170102" cy="628712"/>
          </a:xfrm>
          <a:prstGeom prst="rect">
            <a:avLst/>
          </a:prstGeom>
        </p:spPr>
      </p:pic>
      <p:pic>
        <p:nvPicPr>
          <p:cNvPr id="13" name="image26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6272" y="4333330"/>
            <a:ext cx="1172102" cy="629786"/>
          </a:xfrm>
          <a:prstGeom prst="rect">
            <a:avLst/>
          </a:prstGeom>
        </p:spPr>
      </p:pic>
      <p:pic>
        <p:nvPicPr>
          <p:cNvPr id="14" name="image26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1062" y="5675397"/>
            <a:ext cx="1980522" cy="53999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181162" y="2587309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逆时针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06732" y="400716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顺时针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31704" y="533310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没有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772816"/>
            <a:ext cx="1141585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角的加法与减法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设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是任意两个角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的相反角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把角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旋转角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47728" y="2545892"/>
            <a:ext cx="494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27648" y="317934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69642" y="3756469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+(-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1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3580</Words>
  <Application>Microsoft Office PowerPoint</Application>
  <PresentationFormat>宽屏</PresentationFormat>
  <Paragraphs>750</Paragraphs>
  <Slides>65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65</vt:i4>
      </vt:variant>
    </vt:vector>
  </HeadingPairs>
  <TitlesOfParts>
    <vt:vector size="83" baseType="lpstr">
      <vt:lpstr>Adobe 黑体 Std R</vt:lpstr>
      <vt:lpstr>DOUYU Font</vt:lpstr>
      <vt:lpstr>MS Mincho</vt:lpstr>
      <vt:lpstr>方正仿宋_GBK</vt:lpstr>
      <vt:lpstr>方正中等线简体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Lucida Sans Unicode</vt:lpstr>
      <vt:lpstr>Times New Roman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1581</cp:revision>
  <dcterms:created xsi:type="dcterms:W3CDTF">2019-11-13T09:14:00Z</dcterms:created>
  <dcterms:modified xsi:type="dcterms:W3CDTF">2024-06-11T06:24:18Z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